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5" autoAdjust="0"/>
  </p:normalViewPr>
  <p:slideViewPr>
    <p:cSldViewPr>
      <p:cViewPr varScale="1">
        <p:scale>
          <a:sx n="68" d="100"/>
          <a:sy n="68" d="100"/>
        </p:scale>
        <p:origin x="1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DCA7A6-2ADA-49B1-964A-811CDADC0184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BC917B-99F5-40FA-8C60-0BB6ED02C0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2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AE8BE3-DABC-4F76-B1DD-0C6A56E5D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6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59AED1-4C63-477A-8FD8-EA7EBAC1485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simultaneous operations performed against the same record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Machine doesn’t know what to do one way or another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Machine locks up (database management system)</a:t>
            </a:r>
          </a:p>
          <a:p>
            <a:pPr marL="171450" indent="-171450">
              <a:buFontTx/>
              <a:buChar char="-"/>
            </a:pPr>
            <a:r>
              <a:rPr lang="en-US" dirty="0"/>
              <a:t>Nobody can access that table anymore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good especially if live database system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Oracle or Microsoft SQL database 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when inserting, updating, or deleting a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and B open the same record but run at the same time</a:t>
            </a:r>
          </a:p>
          <a:p>
            <a:r>
              <a:rPr lang="en-US" dirty="0"/>
              <a:t>If there’s a timer, there won’t be a system lock</a:t>
            </a:r>
          </a:p>
          <a:p>
            <a:r>
              <a:rPr lang="en-US" dirty="0"/>
              <a:t>Enterprise systems can distinguish millisecond difference</a:t>
            </a:r>
          </a:p>
          <a:p>
            <a:endParaRPr lang="en-US" dirty="0"/>
          </a:p>
          <a:p>
            <a:r>
              <a:rPr lang="en-US" dirty="0"/>
              <a:t>Avoid deadlocks </a:t>
            </a:r>
            <a:r>
              <a:rPr lang="en-US" dirty="0">
                <a:sym typeface="Wingdings" panose="05000000000000000000" pitchFamily="2" charset="2"/>
              </a:rPr>
              <a:t> separate connection, one at a time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COMMIT keyword  don’t actually write into database itself, transaction log updates first</a:t>
            </a:r>
          </a:p>
          <a:p>
            <a:r>
              <a:rPr lang="en-US" dirty="0">
                <a:sym typeface="Wingdings" panose="05000000000000000000" pitchFamily="2" charset="2"/>
              </a:rPr>
              <a:t>Then sequentially, log gets committed to database (no direct writes)</a:t>
            </a:r>
          </a:p>
          <a:p>
            <a:r>
              <a:rPr lang="en-US" dirty="0">
                <a:sym typeface="Wingdings" panose="05000000000000000000" pitchFamily="2" charset="2"/>
              </a:rPr>
              <a:t>Doing all the updates, please make sure you commit to the database</a:t>
            </a:r>
          </a:p>
          <a:p>
            <a:r>
              <a:rPr lang="en-US" dirty="0">
                <a:sym typeface="Wingdings" panose="05000000000000000000" pitchFamily="2" charset="2"/>
              </a:rPr>
              <a:t>Do all this, and then really make the changes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1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 = two transactions updating at the same time</a:t>
            </a:r>
          </a:p>
          <a:p>
            <a:r>
              <a:rPr lang="en-US" dirty="0"/>
              <a:t>Look up on Google to get more examples </a:t>
            </a:r>
            <a:r>
              <a:rPr lang="en-US" dirty="0" err="1"/>
              <a:t>ig</a:t>
            </a:r>
            <a:endParaRPr lang="en-US" dirty="0"/>
          </a:p>
          <a:p>
            <a:endParaRPr lang="en-US" dirty="0"/>
          </a:p>
          <a:p>
            <a:r>
              <a:rPr lang="en-US" dirty="0"/>
              <a:t>Lost updates </a:t>
            </a:r>
            <a:r>
              <a:rPr lang="en-US" dirty="0">
                <a:sym typeface="Wingdings" panose="05000000000000000000" pitchFamily="2" charset="2"/>
              </a:rPr>
              <a:t> some update happened but for some reason one update that was supposed to be after but it </a:t>
            </a:r>
            <a:r>
              <a:rPr lang="en-US" dirty="0" err="1">
                <a:sym typeface="Wingdings" panose="05000000000000000000" pitchFamily="2" charset="2"/>
              </a:rPr>
              <a:t>wa</a:t>
            </a:r>
            <a:r>
              <a:rPr lang="en-US" dirty="0">
                <a:sym typeface="Wingdings" panose="05000000000000000000" pitchFamily="2" charset="2"/>
              </a:rPr>
              <a:t> before</a:t>
            </a:r>
            <a:endParaRPr lang="en-US" dirty="0"/>
          </a:p>
          <a:p>
            <a:r>
              <a:rPr lang="en-US" dirty="0"/>
              <a:t>Dirty reads </a:t>
            </a:r>
            <a:r>
              <a:rPr lang="en-US" dirty="0">
                <a:sym typeface="Wingdings" panose="05000000000000000000" pitchFamily="2" charset="2"/>
              </a:rPr>
              <a:t> reading data in (not correct reading in the first place), but after I read it, it changed</a:t>
            </a:r>
          </a:p>
          <a:p>
            <a:r>
              <a:rPr lang="en-US" dirty="0">
                <a:sym typeface="Wingdings" panose="05000000000000000000" pitchFamily="2" charset="2"/>
              </a:rPr>
              <a:t>Nonrepeatable reads  people access things at the same time, but results are difference</a:t>
            </a:r>
          </a:p>
          <a:p>
            <a:r>
              <a:rPr lang="en-US" dirty="0">
                <a:sym typeface="Wingdings" panose="05000000000000000000" pitchFamily="2" charset="2"/>
              </a:rPr>
              <a:t>Phantom reads  someone deleted it, but someone else tried to access it and it’s not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each, it will actually avoid the possibility of the concurrency error</a:t>
            </a:r>
          </a:p>
          <a:p>
            <a:r>
              <a:rPr lang="en-US" dirty="0"/>
              <a:t>Serializable = one after another in a series (most important and most efficient in transaction law)</a:t>
            </a:r>
          </a:p>
          <a:p>
            <a:r>
              <a:rPr lang="en-US" dirty="0"/>
              <a:t>Transactions happen one after the other but not concurrently</a:t>
            </a:r>
          </a:p>
          <a:p>
            <a:r>
              <a:rPr lang="en-US" dirty="0"/>
              <a:t>At the beginning of the SQL statement, then it becomes environment variable set against DBMS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relating on database machine to make it serializable one after the other (milliseconds)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90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writing code, think about if it can interfere with other </a:t>
            </a:r>
            <a:r>
              <a:rPr lang="en-US" dirty="0" err="1"/>
              <a:t>coe</a:t>
            </a:r>
            <a:r>
              <a:rPr lang="en-US" dirty="0"/>
              <a:t> (concurrent)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E8BE3-DABC-4F76-B1DD-0C6A56E5DE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2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A4E1A1E-4BF5-419A-8273-9F3398FA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110CC98-A5BD-4064-B3FF-C51BEE00C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2FC9106-793A-4DB5-8BD0-0AD11EA52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3DFE2A4-E334-469D-9368-A23065FE4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7607E99-A446-46E7-A02A-42922A25A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78D2F47-9299-4121-B0DC-326C48E4E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462E7E-6B54-46B2-B493-E0C0EA1F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7132677-87E3-4D38-80C7-CAA802BE7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3B4823-E789-4C08-85DD-B6B3EC9D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B1832AD-37E8-492C-9BCA-E624FDE83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C14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1EEBC72E-2E79-426C-BE8C-F67E8FA65CA8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22C9661-723C-41F6-BD1E-AB8515305BC6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0371"/>
              </p:ext>
            </p:extLst>
          </p:nvPr>
        </p:nvGraphicFramePr>
        <p:xfrm>
          <a:off x="914400" y="1143000"/>
          <a:ext cx="73215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303126" progId="Word.Document.12">
                  <p:embed/>
                </p:oleObj>
              </mc:Choice>
              <mc:Fallback>
                <p:oleObj name="Document" r:id="rId3" imgW="7321727" imgH="2303126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30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80632"/>
              </p:ext>
            </p:extLst>
          </p:nvPr>
        </p:nvGraphicFramePr>
        <p:xfrm>
          <a:off x="914400" y="685800"/>
          <a:ext cx="731520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389318" progId="Word.Document.12">
                  <p:embed/>
                </p:oleObj>
              </mc:Choice>
              <mc:Fallback>
                <p:oleObj name="Document" r:id="rId3" imgW="7321727" imgH="238931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39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07108"/>
              </p:ext>
            </p:extLst>
          </p:nvPr>
        </p:nvGraphicFramePr>
        <p:xfrm>
          <a:off x="914400" y="685800"/>
          <a:ext cx="6508121" cy="316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508121" imgH="3162533" progId="Word.Document.12">
                  <p:embed/>
                </p:oleObj>
              </mc:Choice>
              <mc:Fallback>
                <p:oleObj name="Document" r:id="rId3" imgW="6508121" imgH="316253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08121" cy="3162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2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34310"/>
              </p:ext>
            </p:extLst>
          </p:nvPr>
        </p:nvGraphicFramePr>
        <p:xfrm>
          <a:off x="914400" y="685800"/>
          <a:ext cx="7315200" cy="527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5269925" progId="Word.Document.12">
                  <p:embed/>
                </p:oleObj>
              </mc:Choice>
              <mc:Fallback>
                <p:oleObj name="Document" r:id="rId3" imgW="7301323" imgH="526992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7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37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06610"/>
              </p:ext>
            </p:extLst>
          </p:nvPr>
        </p:nvGraphicFramePr>
        <p:xfrm>
          <a:off x="914400" y="685800"/>
          <a:ext cx="7315200" cy="477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769657" progId="Word.Document.12">
                  <p:embed/>
                </p:oleObj>
              </mc:Choice>
              <mc:Fallback>
                <p:oleObj name="Document" r:id="rId2" imgW="7321727" imgH="476965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77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69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19133"/>
              </p:ext>
            </p:extLst>
          </p:nvPr>
        </p:nvGraphicFramePr>
        <p:xfrm>
          <a:off x="914400" y="685800"/>
          <a:ext cx="7305675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417330" progId="Word.Document.12">
                  <p:embed/>
                </p:oleObj>
              </mc:Choice>
              <mc:Fallback>
                <p:oleObj name="Document" r:id="rId3" imgW="7321727" imgH="241733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5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66710"/>
              </p:ext>
            </p:extLst>
          </p:nvPr>
        </p:nvGraphicFramePr>
        <p:xfrm>
          <a:off x="914400" y="685800"/>
          <a:ext cx="731520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901101" progId="Word.Document.12">
                  <p:embed/>
                </p:oleObj>
              </mc:Choice>
              <mc:Fallback>
                <p:oleObj name="Document" r:id="rId3" imgW="7321727" imgH="4901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80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30999"/>
              </p:ext>
            </p:extLst>
          </p:nvPr>
        </p:nvGraphicFramePr>
        <p:xfrm>
          <a:off x="914400" y="688975"/>
          <a:ext cx="7261225" cy="450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4544392" progId="Word.Document.12">
                  <p:embed/>
                </p:oleObj>
              </mc:Choice>
              <mc:Fallback>
                <p:oleObj name="Document" r:id="rId3" imgW="7301323" imgH="454439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50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86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47964"/>
              </p:ext>
            </p:extLst>
          </p:nvPr>
        </p:nvGraphicFramePr>
        <p:xfrm>
          <a:off x="914400" y="685800"/>
          <a:ext cx="731520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094657" progId="Word.Document.12">
                  <p:embed/>
                </p:oleObj>
              </mc:Choice>
              <mc:Fallback>
                <p:oleObj name="Document" r:id="rId2" imgW="7321727" imgH="309465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10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8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48544"/>
              </p:ext>
            </p:extLst>
          </p:nvPr>
        </p:nvGraphicFramePr>
        <p:xfrm>
          <a:off x="914400" y="685800"/>
          <a:ext cx="73152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483411" progId="Word.Document.12">
                  <p:embed/>
                </p:oleObj>
              </mc:Choice>
              <mc:Fallback>
                <p:oleObj name="Document" r:id="rId2" imgW="7321727" imgH="248341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48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88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04224"/>
              </p:ext>
            </p:extLst>
          </p:nvPr>
        </p:nvGraphicFramePr>
        <p:xfrm>
          <a:off x="914400" y="688975"/>
          <a:ext cx="7261225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53819" progId="Word.Document.12">
                  <p:embed/>
                </p:oleObj>
              </mc:Choice>
              <mc:Fallback>
                <p:oleObj name="Document" r:id="rId2" imgW="7301323" imgH="425381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61225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12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87364"/>
              </p:ext>
            </p:extLst>
          </p:nvPr>
        </p:nvGraphicFramePr>
        <p:xfrm>
          <a:off x="914400" y="685800"/>
          <a:ext cx="7315200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887796" progId="Word.Document.12">
                  <p:embed/>
                </p:oleObj>
              </mc:Choice>
              <mc:Fallback>
                <p:oleObj name="Document" r:id="rId2" imgW="7321727" imgH="288779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89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61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039473"/>
              </p:ext>
            </p:extLst>
          </p:nvPr>
        </p:nvGraphicFramePr>
        <p:xfrm>
          <a:off x="914400" y="685800"/>
          <a:ext cx="7315200" cy="524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5230426" progId="Word.Document.12">
                  <p:embed/>
                </p:oleObj>
              </mc:Choice>
              <mc:Fallback>
                <p:oleObj name="Document" r:id="rId3" imgW="7321727" imgH="52304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524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18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BD49E9EE-16C5-4B13-A822-16452909C005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04932"/>
              </p:ext>
            </p:extLst>
          </p:nvPr>
        </p:nvGraphicFramePr>
        <p:xfrm>
          <a:off x="914400" y="685800"/>
          <a:ext cx="7315200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308530" progId="Word.Document.12">
                  <p:embed/>
                </p:oleObj>
              </mc:Choice>
              <mc:Fallback>
                <p:oleObj name="Document" r:id="rId3" imgW="7321727" imgH="430853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431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57592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33</TotalTime>
  <Words>565</Words>
  <Application>Microsoft Office PowerPoint</Application>
  <PresentationFormat>On-screen Show (4:3)</PresentationFormat>
  <Paragraphs>96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Pham, Sarah</cp:lastModifiedBy>
  <cp:revision>8</cp:revision>
  <dcterms:created xsi:type="dcterms:W3CDTF">2012-04-11T18:49:44Z</dcterms:created>
  <dcterms:modified xsi:type="dcterms:W3CDTF">2022-10-27T22:47:32Z</dcterms:modified>
</cp:coreProperties>
</file>