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61" autoAdjust="0"/>
  </p:normalViewPr>
  <p:slideViewPr>
    <p:cSldViewPr snapToObjects="1">
      <p:cViewPr varScale="1">
        <p:scale>
          <a:sx n="70" d="100"/>
          <a:sy n="70" d="100"/>
        </p:scale>
        <p:origin x="18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F840C10-A536-46C3-9106-AE6C25364389}" type="datetimeFigureOut">
              <a:rPr lang="en-US"/>
              <a:pPr>
                <a:defRPr/>
              </a:pPr>
              <a:t>10/27/2022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9DF040EF-3EF1-473E-A39A-0AE635503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27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81B838BD-700F-4016-85A0-CB8A4743A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62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CD1B62-312B-4275-AE84-0841798C4348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^^ one by one (public/global variable amongst two procedures)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838BD-700F-4016-85A0-CB8A4743AEA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6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because parameters are changing</a:t>
            </a:r>
          </a:p>
          <a:p>
            <a:endParaRPr lang="en-US" dirty="0"/>
          </a:p>
          <a:p>
            <a:r>
              <a:rPr lang="en-US" dirty="0"/>
              <a:t>If it’s not null, let’s do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838BD-700F-4016-85A0-CB8A4743AEA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1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the variable based on the param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838BD-700F-4016-85A0-CB8A4743AEA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22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was a procedure that was previously created and maintained in the computer, please drop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838BD-700F-4016-85A0-CB8A4743AEA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08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end of the function, have a return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838BD-700F-4016-85A0-CB8A4743AEA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8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can call it over and over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838BD-700F-4016-85A0-CB8A4743AE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2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our perspective, a void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838BD-700F-4016-85A0-CB8A4743AEA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use it again with different parameters</a:t>
            </a:r>
          </a:p>
          <a:p>
            <a:r>
              <a:rPr lang="en-US" dirty="0"/>
              <a:t>OUT = </a:t>
            </a:r>
            <a:r>
              <a:rPr lang="en-US" dirty="0" err="1"/>
              <a:t>ouput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838BD-700F-4016-85A0-CB8A4743AEA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26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specified as null, or empty, it’ll set it as a default (default for stored procedure)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838BD-700F-4016-85A0-CB8A4743AEA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26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SIGNAL statement = if true</a:t>
            </a:r>
          </a:p>
          <a:p>
            <a:endParaRPr lang="en-US" dirty="0"/>
          </a:p>
          <a:p>
            <a:r>
              <a:rPr lang="en-US" dirty="0" err="1"/>
              <a:t>Credit_total_parm</a:t>
            </a:r>
            <a:r>
              <a:rPr lang="en-US" dirty="0"/>
              <a:t> &lt;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838BD-700F-4016-85A0-CB8A4743AEA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50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yourself the alert (catch your own exceptions)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838BD-700F-4016-85A0-CB8A4743AEA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91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terms IS NULL THEN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Select properly</a:t>
            </a:r>
          </a:p>
          <a:p>
            <a:pPr marL="171450" indent="-171450">
              <a:buFontTx/>
              <a:buChar char="-"/>
            </a:pPr>
            <a:r>
              <a:rPr lang="en-US" dirty="0"/>
              <a:t>Two default things to protect stuff</a:t>
            </a:r>
          </a:p>
          <a:p>
            <a:pPr marL="171450" indent="-171450">
              <a:buFontTx/>
              <a:buChar char="-"/>
            </a:pPr>
            <a:r>
              <a:rPr lang="en-US" dirty="0"/>
              <a:t>Validation and then the actual insertion on the next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838BD-700F-4016-85A0-CB8A4743AE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66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 sign in the front (variable you can set inside procedures)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838BD-700F-4016-85A0-CB8A4743AE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2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Murach's MySQL, C15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2E0590C-7654-42A4-9885-25186F520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Murach's MySQL, C15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B349E2F-A200-4D07-9964-5020C88BA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Murach's MySQL, C15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84903EF-54F9-42C2-BC4D-5F8AD3BA2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8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Murach's MySQL, C15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C0112C9-7E49-48BC-9088-2F322C848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Murach's MySQL, C15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8275A0E-5A3F-4995-8B5D-9E161B49A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3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Murach's MySQL, C15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D781AF3-B3BF-408D-8BE7-D4731ADCC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8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Murach's MySQL, C15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7E27CA0-F4F4-4E94-88CD-063F9F3C6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9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Murach's MySQL, C15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C900A99-B0A6-456D-9206-BA3290B42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9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smtClean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smtClean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>
                <a:latin typeface="Arial Narrow" pitchFamily="34" charset="0"/>
              </a:rPr>
              <a:pPr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Murach's MySQL, C15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C422BA1-FFD8-4624-B043-56AC18C5F3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8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Murach's MySQL, C15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A66BA37-E39D-47BA-BE40-638A14336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6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Murach's MySQL, C15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cs typeface="+mn-cs"/>
              </a:defRPr>
            </a:lvl1pPr>
          </a:lstStyle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72A7FC00-5BE8-4A7F-B343-D513CBE8E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MySQL, C15</a:t>
            </a:r>
          </a:p>
        </p:txBody>
      </p:sp>
      <p:sp>
        <p:nvSpPr>
          <p:cNvPr id="102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2015, Mike Murach &amp; Associates, Inc.</a:t>
            </a:r>
          </a:p>
        </p:txBody>
      </p:sp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/>
          </a:p>
          <a:p>
            <a:r>
              <a:rPr lang="en-US" sz="900">
                <a:latin typeface="Arial Narrow" pitchFamily="34" charset="0"/>
              </a:rPr>
              <a:t>Slide </a:t>
            </a:r>
            <a:fld id="{AC8F8924-A987-4211-BADD-07D9459F1376}" type="slidenum">
              <a:rPr lang="en-US" sz="900" smtClean="0">
                <a:latin typeface="Arial Narrow" pitchFamily="34" charset="0"/>
              </a:rPr>
              <a:pPr/>
              <a:t>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914400" y="1219200"/>
          <a:ext cx="7321550" cy="300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3002360" progId="Word.Document.12">
                  <p:embed/>
                </p:oleObj>
              </mc:Choice>
              <mc:Fallback>
                <p:oleObj name="Document" r:id="rId3" imgW="7321727" imgH="3002360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21550" cy="300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041" imgH="3622688" progId="Word.Document.8">
                  <p:embed/>
                </p:oleObj>
              </mc:Choice>
              <mc:Fallback>
                <p:oleObj name="Document" r:id="rId2" imgW="7313041" imgH="3622688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362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13041" imgH="1545108" progId="Word.Document.8">
                  <p:embed/>
                </p:oleObj>
              </mc:Choice>
              <mc:Fallback>
                <p:oleObj name="Document" r:id="rId3" imgW="7313041" imgH="1545108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13041" imgH="4438713" progId="Word.Document.8">
                  <p:embed/>
                </p:oleObj>
              </mc:Choice>
              <mc:Fallback>
                <p:oleObj name="Document" r:id="rId3" imgW="7313041" imgH="4438713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443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914400" y="685800"/>
          <a:ext cx="7296150" cy="399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009334" progId="Word.Document.8">
                  <p:embed/>
                </p:oleObj>
              </mc:Choice>
              <mc:Fallback>
                <p:oleObj name="Document" r:id="rId2" imgW="7301323" imgH="4009334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6150" cy="399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13041" imgH="1699510" progId="Word.Document.8">
                  <p:embed/>
                </p:oleObj>
              </mc:Choice>
              <mc:Fallback>
                <p:oleObj name="Document" r:id="rId3" imgW="7313041" imgH="1699510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041" imgH="3454937" progId="Word.Document.8">
                  <p:embed/>
                </p:oleObj>
              </mc:Choice>
              <mc:Fallback>
                <p:oleObj name="Document" r:id="rId2" imgW="7313041" imgH="3454937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34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01323" imgH="4464818" progId="Word.Document.8">
                  <p:embed/>
                </p:oleObj>
              </mc:Choice>
              <mc:Fallback>
                <p:oleObj name="Document" r:id="rId3" imgW="7301323" imgH="4464818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365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041" imgH="3656599" progId="Word.Document.8">
                  <p:embed/>
                </p:oleObj>
              </mc:Choice>
              <mc:Fallback>
                <p:oleObj name="Document" r:id="rId2" imgW="7313041" imgH="3656599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365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63814"/>
              </p:ext>
            </p:extLst>
          </p:nvPr>
        </p:nvGraphicFramePr>
        <p:xfrm>
          <a:off x="914400" y="688975"/>
          <a:ext cx="7261225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468972" progId="Word.Document.8">
                  <p:embed/>
                </p:oleObj>
              </mc:Choice>
              <mc:Fallback>
                <p:oleObj name="Document" r:id="rId2" imgW="7301323" imgH="2468972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245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914400" y="685800"/>
          <a:ext cx="7296150" cy="2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007008" progId="Word.Document.8">
                  <p:embed/>
                </p:oleObj>
              </mc:Choice>
              <mc:Fallback>
                <p:oleObj name="Document" r:id="rId2" imgW="7301323" imgH="2007008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6150" cy="200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MySQL, C15</a:t>
            </a:r>
          </a:p>
        </p:txBody>
      </p:sp>
      <p:sp>
        <p:nvSpPr>
          <p:cNvPr id="205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2015, Mike Murach &amp; Associates, Inc.</a:t>
            </a:r>
          </a:p>
        </p:txBody>
      </p:sp>
      <p:sp>
        <p:nvSpPr>
          <p:cNvPr id="20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/>
          </a:p>
          <a:p>
            <a:r>
              <a:rPr lang="en-US" sz="900">
                <a:latin typeface="Arial Narrow" pitchFamily="34" charset="0"/>
              </a:rPr>
              <a:t>Slide </a:t>
            </a:r>
            <a:fld id="{584B82E3-90F6-4353-A0B6-390B098F2D4A}" type="slidenum">
              <a:rPr lang="en-US" sz="900" smtClean="0">
                <a:latin typeface="Arial Narrow" pitchFamily="34" charset="0"/>
              </a:rPr>
              <a:pPr/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928184"/>
              </p:ext>
            </p:extLst>
          </p:nvPr>
        </p:nvGraphicFramePr>
        <p:xfrm>
          <a:off x="914400" y="685800"/>
          <a:ext cx="73152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4487378" progId="Word.Document.12">
                  <p:embed/>
                </p:oleObj>
              </mc:Choice>
              <mc:Fallback>
                <p:oleObj name="Document" r:id="rId2" imgW="7321727" imgH="44873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13041" imgH="4544053" progId="Word.Document.8">
                  <p:embed/>
                </p:oleObj>
              </mc:Choice>
              <mc:Fallback>
                <p:oleObj name="Document" r:id="rId3" imgW="7313041" imgH="4544053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454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914400" y="685800"/>
          <a:ext cx="7232650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01323" imgH="2127630" progId="Word.Document.8">
                  <p:embed/>
                </p:oleObj>
              </mc:Choice>
              <mc:Fallback>
                <p:oleObj name="Document" r:id="rId3" imgW="7301323" imgH="2127630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32650" cy="210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971800"/>
            <a:ext cx="1231972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915988" y="685800"/>
          <a:ext cx="7313612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13041" imgH="5040450" progId="Word.Document.8">
                  <p:embed/>
                </p:oleObj>
              </mc:Choice>
              <mc:Fallback>
                <p:oleObj name="Document" r:id="rId3" imgW="7313041" imgH="5040450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504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527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13041" imgH="5271332" progId="Word.Document.8">
                  <p:embed/>
                </p:oleObj>
              </mc:Choice>
              <mc:Fallback>
                <p:oleObj name="Document" r:id="rId3" imgW="7313041" imgH="5271332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527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896769"/>
              </p:ext>
            </p:extLst>
          </p:nvPr>
        </p:nvGraphicFramePr>
        <p:xfrm>
          <a:off x="914400" y="688975"/>
          <a:ext cx="7261225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778366" progId="Word.Document.8">
                  <p:embed/>
                </p:oleObj>
              </mc:Choice>
              <mc:Fallback>
                <p:oleObj name="Document" r:id="rId2" imgW="7301323" imgH="1778366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385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13041" imgH="3851766" progId="Word.Document.8">
                  <p:embed/>
                </p:oleObj>
              </mc:Choice>
              <mc:Fallback>
                <p:oleObj name="Document" r:id="rId3" imgW="7313041" imgH="3851766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385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041" imgH="1896482" progId="Word.Document.8">
                  <p:embed/>
                </p:oleObj>
              </mc:Choice>
              <mc:Fallback>
                <p:oleObj name="Document" r:id="rId2" imgW="7313041" imgH="1896482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041" imgH="2118345" progId="Word.Document.8">
                  <p:embed/>
                </p:oleObj>
              </mc:Choice>
              <mc:Fallback>
                <p:oleObj name="Document" r:id="rId2" imgW="7313041" imgH="2118345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442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041" imgH="4425004" progId="Word.Document.8">
                  <p:embed/>
                </p:oleObj>
              </mc:Choice>
              <mc:Fallback>
                <p:oleObj name="Document" r:id="rId2" imgW="7313041" imgH="4425004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442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041" imgH="1699510" progId="Word.Document.8">
                  <p:embed/>
                </p:oleObj>
              </mc:Choice>
              <mc:Fallback>
                <p:oleObj name="Document" r:id="rId2" imgW="7313041" imgH="1699510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988" y="2432050"/>
            <a:ext cx="2432403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MySQL, C15</a:t>
            </a:r>
          </a:p>
        </p:txBody>
      </p:sp>
      <p:sp>
        <p:nvSpPr>
          <p:cNvPr id="307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2015, Mike Murach &amp; Associates, Inc.</a:t>
            </a: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/>
          </a:p>
          <a:p>
            <a:r>
              <a:rPr lang="en-US" sz="900">
                <a:latin typeface="Arial Narrow" pitchFamily="34" charset="0"/>
              </a:rPr>
              <a:t>Slide </a:t>
            </a:r>
            <a:fld id="{8679CF07-042D-47FC-B23C-37FC3670EF8A}" type="slidenum">
              <a:rPr lang="en-US" sz="900" smtClean="0">
                <a:latin typeface="Arial Narrow" pitchFamily="34" charset="0"/>
              </a:rPr>
              <a:pPr/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914400" y="685800"/>
          <a:ext cx="7315200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2097701" progId="Word.Document.12">
                  <p:embed/>
                </p:oleObj>
              </mc:Choice>
              <mc:Fallback>
                <p:oleObj name="Document" r:id="rId3" imgW="7321727" imgH="209770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10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442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041" imgH="4425004" progId="Word.Document.8">
                  <p:embed/>
                </p:oleObj>
              </mc:Choice>
              <mc:Fallback>
                <p:oleObj name="Document" r:id="rId2" imgW="7313041" imgH="4425004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442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041" imgH="1930032" progId="Word.Document.8">
                  <p:embed/>
                </p:oleObj>
              </mc:Choice>
              <mc:Fallback>
                <p:oleObj name="Document" r:id="rId2" imgW="7313041" imgH="1930032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646363"/>
            <a:ext cx="3216465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915988" y="708025"/>
          <a:ext cx="7313612" cy="523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13041" imgH="5235978" progId="Word.Document.8">
                  <p:embed/>
                </p:oleObj>
              </mc:Choice>
              <mc:Fallback>
                <p:oleObj name="Document" r:id="rId3" imgW="7313041" imgH="5235978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708025"/>
                        <a:ext cx="7313612" cy="523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041" imgH="2160914" progId="Word.Document.8">
                  <p:embed/>
                </p:oleObj>
              </mc:Choice>
              <mc:Fallback>
                <p:oleObj name="Document" r:id="rId2" imgW="7313041" imgH="2160914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2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552" y="2879725"/>
            <a:ext cx="340329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041" imgH="1896482" progId="Word.Document.8">
                  <p:embed/>
                </p:oleObj>
              </mc:Choice>
              <mc:Fallback>
                <p:oleObj name="Document" r:id="rId2" imgW="7313041" imgH="1896482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3683" imgH="1592006" progId="Word.Document.8">
                  <p:embed/>
                </p:oleObj>
              </mc:Choice>
              <mc:Fallback>
                <p:oleObj name="Document" r:id="rId2" imgW="7303683" imgH="1592006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041" imgH="427132" progId="Word.Document.8">
                  <p:embed/>
                </p:oleObj>
              </mc:Choice>
              <mc:Fallback>
                <p:oleObj name="Document" r:id="rId2" imgW="7313041" imgH="427132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3" name="Picture 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240096"/>
            <a:ext cx="6858000" cy="484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330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041" imgH="3300535" progId="Word.Document.8">
                  <p:embed/>
                </p:oleObj>
              </mc:Choice>
              <mc:Fallback>
                <p:oleObj name="Document" r:id="rId2" imgW="7313041" imgH="3300535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330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MySQL, C15</a:t>
            </a:r>
          </a:p>
        </p:txBody>
      </p:sp>
      <p:sp>
        <p:nvSpPr>
          <p:cNvPr id="410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2015, Mike Murach &amp; Associates, Inc.</a:t>
            </a:r>
          </a:p>
        </p:txBody>
      </p:sp>
      <p:sp>
        <p:nvSpPr>
          <p:cNvPr id="41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/>
          </a:p>
          <a:p>
            <a:r>
              <a:rPr lang="en-US" sz="900">
                <a:latin typeface="Arial Narrow" pitchFamily="34" charset="0"/>
              </a:rPr>
              <a:t>Slide </a:t>
            </a:r>
            <a:fld id="{117D14D1-D827-4CE7-B239-9F237E993B80}" type="slidenum">
              <a:rPr lang="en-US" sz="900" smtClean="0">
                <a:latin typeface="Arial Narrow" pitchFamily="34" charset="0"/>
              </a:rPr>
              <a:pPr/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914400" y="685800"/>
          <a:ext cx="7315200" cy="479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4788332" progId="Word.Document.12">
                  <p:embed/>
                </p:oleObj>
              </mc:Choice>
              <mc:Fallback>
                <p:oleObj name="Document" r:id="rId2" imgW="7321727" imgH="4788332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79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MySQL, C15</a:t>
            </a:r>
          </a:p>
        </p:txBody>
      </p:sp>
      <p:sp>
        <p:nvSpPr>
          <p:cNvPr id="512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2015, Mike Murach &amp; Associates, Inc.</a:t>
            </a:r>
          </a:p>
        </p:txBody>
      </p:sp>
      <p:sp>
        <p:nvSpPr>
          <p:cNvPr id="51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/>
          </a:p>
          <a:p>
            <a:r>
              <a:rPr lang="en-US" sz="900">
                <a:latin typeface="Arial Narrow" pitchFamily="34" charset="0"/>
              </a:rPr>
              <a:t>Slide </a:t>
            </a:r>
            <a:fld id="{D9B2522A-FABD-4B63-9F1D-BEB288CD5EF6}" type="slidenum">
              <a:rPr lang="en-US" sz="900" smtClean="0">
                <a:latin typeface="Arial Narrow" pitchFamily="34" charset="0"/>
              </a:rPr>
              <a:pPr/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914400" y="685800"/>
          <a:ext cx="7315200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2850087" progId="Word.Document.12">
                  <p:embed/>
                </p:oleObj>
              </mc:Choice>
              <mc:Fallback>
                <p:oleObj name="Document" r:id="rId3" imgW="7321727" imgH="2850087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85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MySQL, C15</a:t>
            </a:r>
          </a:p>
        </p:txBody>
      </p:sp>
      <p:sp>
        <p:nvSpPr>
          <p:cNvPr id="614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2015, Mike Murach &amp; Associates, Inc.</a:t>
            </a:r>
          </a:p>
        </p:txBody>
      </p:sp>
      <p:sp>
        <p:nvSpPr>
          <p:cNvPr id="61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/>
          </a:p>
          <a:p>
            <a:r>
              <a:rPr lang="en-US" sz="900">
                <a:latin typeface="Arial Narrow" pitchFamily="34" charset="0"/>
              </a:rPr>
              <a:t>Slide </a:t>
            </a:r>
            <a:fld id="{15EB5FAE-2275-442C-83D2-A5B270EA21AE}" type="slidenum">
              <a:rPr lang="en-US" sz="900" smtClean="0">
                <a:latin typeface="Arial Narrow" pitchFamily="34" charset="0"/>
              </a:rPr>
              <a:pPr/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14400" y="685800"/>
          <a:ext cx="7315200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4854054" progId="Word.Document.12">
                  <p:embed/>
                </p:oleObj>
              </mc:Choice>
              <mc:Fallback>
                <p:oleObj name="Document" r:id="rId3" imgW="7321727" imgH="4854054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86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MySQL, C15</a:t>
            </a:r>
          </a:p>
        </p:txBody>
      </p:sp>
      <p:sp>
        <p:nvSpPr>
          <p:cNvPr id="717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2015, Mike Murach &amp; Associates, Inc.</a:t>
            </a:r>
          </a:p>
        </p:txBody>
      </p:sp>
      <p:sp>
        <p:nvSpPr>
          <p:cNvPr id="71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/>
          </a:p>
          <a:p>
            <a:r>
              <a:rPr lang="en-US" sz="900">
                <a:latin typeface="Arial Narrow" pitchFamily="34" charset="0"/>
              </a:rPr>
              <a:t>Slide </a:t>
            </a:r>
            <a:fld id="{DAEED86B-A135-4B6D-ACE9-F54FACF7588E}" type="slidenum">
              <a:rPr lang="en-US" sz="900" smtClean="0">
                <a:latin typeface="Arial Narrow" pitchFamily="34" charset="0"/>
              </a:rPr>
              <a:pPr/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14400" y="685800"/>
          <a:ext cx="7315200" cy="343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3423983" progId="Word.Document.12">
                  <p:embed/>
                </p:oleObj>
              </mc:Choice>
              <mc:Fallback>
                <p:oleObj name="Document" r:id="rId2" imgW="7321727" imgH="342398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43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MySQL, C15</a:t>
            </a: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2015, Mike Murach &amp; Associates, Inc.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/>
          </a:p>
          <a:p>
            <a:r>
              <a:rPr lang="en-US" sz="900">
                <a:latin typeface="Arial Narrow" pitchFamily="34" charset="0"/>
              </a:rPr>
              <a:t>Slide </a:t>
            </a:r>
            <a:fld id="{6F61449E-8A2C-40F7-A386-EB833A50E9B1}" type="slidenum">
              <a:rPr lang="en-US" sz="900" smtClean="0">
                <a:latin typeface="Arial Narrow" pitchFamily="34" charset="0"/>
              </a:rPr>
              <a:pPr/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915988" y="685800"/>
          <a:ext cx="73136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041" imgH="965016" progId="Word.Document.8">
                  <p:embed/>
                </p:oleObj>
              </mc:Choice>
              <mc:Fallback>
                <p:oleObj name="Document" r:id="rId2" imgW="7313041" imgH="965016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915988" y="685800"/>
          <a:ext cx="7313612" cy="470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041" imgH="4699898" progId="Word.Document.8">
                  <p:embed/>
                </p:oleObj>
              </mc:Choice>
              <mc:Fallback>
                <p:oleObj name="Document" r:id="rId2" imgW="7313041" imgH="4699898" progId="Word.Documen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85800"/>
                        <a:ext cx="7313612" cy="470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62E5E46-F31B-4A32-A8D3-8C3DEA36C801}" type="slidenum">
              <a:rPr lang="en-US" sz="900" smtClean="0">
                <a:latin typeface="Arial Narrow" pitchFamily="34" charset="0"/>
              </a:rPr>
              <a:pPr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85</TotalTime>
  <Words>774</Words>
  <Application>Microsoft Office PowerPoint</Application>
  <PresentationFormat>On-screen Show (4:3)</PresentationFormat>
  <Paragraphs>183</Paragraphs>
  <Slides>37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Pham, Sarah</cp:lastModifiedBy>
  <cp:revision>8</cp:revision>
  <dcterms:created xsi:type="dcterms:W3CDTF">2012-04-11T20:39:19Z</dcterms:created>
  <dcterms:modified xsi:type="dcterms:W3CDTF">2022-10-27T23:13:56Z</dcterms:modified>
</cp:coreProperties>
</file>