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32" autoAdjust="0"/>
  </p:normalViewPr>
  <p:slideViewPr>
    <p:cSldViewPr>
      <p:cViewPr varScale="1">
        <p:scale>
          <a:sx n="68" d="100"/>
          <a:sy n="68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151D6E-024D-47DE-8EBF-C004AA45E7CD}" type="datetimeFigureOut">
              <a:rPr lang="en-US"/>
              <a:pPr/>
              <a:t>10/6/2022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F0A33D-0638-47CC-9FB6-635BA98460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8B6B256-E9B3-44D5-83DE-E79AE8B01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90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755626-CDEA-47B0-BE31-E0F3AF0BBC3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vendor_id</a:t>
            </a:r>
            <a:r>
              <a:rPr lang="en-US" dirty="0"/>
              <a:t>, round it off with the average of invoice total with 2 decimals</a:t>
            </a:r>
          </a:p>
          <a:p>
            <a:r>
              <a:rPr lang="en-US" dirty="0"/>
              <a:t>Group by </a:t>
            </a:r>
            <a:r>
              <a:rPr lang="en-US" dirty="0" err="1"/>
              <a:t>vendor_id</a:t>
            </a:r>
            <a:r>
              <a:rPr lang="en-US" dirty="0"/>
              <a:t> that have the average of an average of &gt; 2000</a:t>
            </a:r>
          </a:p>
          <a:p>
            <a:r>
              <a:rPr lang="en-US" dirty="0"/>
              <a:t>Notice no amounts are less than 2000</a:t>
            </a:r>
          </a:p>
          <a:p>
            <a:r>
              <a:rPr lang="en-US" dirty="0"/>
              <a:t>Order by the descending thing of amount (higher </a:t>
            </a:r>
            <a:r>
              <a:rPr lang="en-US" dirty="0">
                <a:sym typeface="Wingdings" panose="05000000000000000000" pitchFamily="2" charset="2"/>
              </a:rPr>
              <a:t> lower)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GROUP BY and HAVING is an additional requirement</a:t>
            </a:r>
          </a:p>
          <a:p>
            <a:r>
              <a:rPr lang="en-US" dirty="0">
                <a:sym typeface="Wingdings" panose="05000000000000000000" pitchFamily="2" charset="2"/>
              </a:rPr>
              <a:t>Useful to get a certain range (subset of data) with a certain parameter that can be put on top of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8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GROUP BY</a:t>
            </a:r>
          </a:p>
          <a:p>
            <a:r>
              <a:rPr lang="en-US" dirty="0"/>
              <a:t>Group by the vendor id and the total quantity</a:t>
            </a:r>
          </a:p>
          <a:p>
            <a:r>
              <a:rPr lang="en-US" dirty="0"/>
              <a:t>According to W3 schools, it groups rows that have the same values into summary rows</a:t>
            </a:r>
          </a:p>
          <a:p>
            <a:r>
              <a:rPr lang="en-US" dirty="0"/>
              <a:t>Notice it’s usually used with aggregate statements</a:t>
            </a:r>
          </a:p>
          <a:p>
            <a:endParaRPr lang="en-US" dirty="0"/>
          </a:p>
          <a:p>
            <a:r>
              <a:rPr lang="en-US" dirty="0"/>
              <a:t>How many invoices does something have? (Count everything as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3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 two types of tables together</a:t>
            </a:r>
          </a:p>
          <a:p>
            <a:r>
              <a:rPr lang="en-US" dirty="0"/>
              <a:t>On the equal </a:t>
            </a:r>
            <a:r>
              <a:rPr lang="en-US" dirty="0" err="1"/>
              <a:t>vendor_id</a:t>
            </a:r>
            <a:endParaRPr lang="en-US" dirty="0"/>
          </a:p>
          <a:p>
            <a:r>
              <a:rPr lang="en-US" dirty="0"/>
              <a:t>The group by are part of the selection criteria</a:t>
            </a:r>
          </a:p>
          <a:p>
            <a:r>
              <a:rPr lang="en-US" dirty="0"/>
              <a:t>COUNT * counts the number of </a:t>
            </a:r>
            <a:r>
              <a:rPr lang="en-US" dirty="0" err="1"/>
              <a:t>invoice_qty</a:t>
            </a:r>
            <a:endParaRPr lang="en-US" dirty="0"/>
          </a:p>
          <a:p>
            <a:endParaRPr lang="en-US" dirty="0"/>
          </a:p>
          <a:p>
            <a:r>
              <a:rPr lang="en-US" dirty="0"/>
              <a:t>Sequential nature to GROUP BY (think as ORGANIZE BY, alphabetically speaking)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0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invoice_qty</a:t>
            </a:r>
            <a:r>
              <a:rPr lang="en-US" dirty="0"/>
              <a:t> &lt; 2 not here</a:t>
            </a:r>
          </a:p>
          <a:p>
            <a:r>
              <a:rPr lang="en-US" dirty="0"/>
              <a:t>The HAVING is the limit but you could replace it as </a:t>
            </a:r>
            <a:r>
              <a:rPr lang="en-US" dirty="0" err="1"/>
              <a:t>invoice_qty</a:t>
            </a:r>
            <a:r>
              <a:rPr lang="en-US" dirty="0"/>
              <a:t>&gt;=2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1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BY </a:t>
            </a:r>
            <a:r>
              <a:rPr lang="en-US" dirty="0" err="1"/>
              <a:t>vendor_name</a:t>
            </a:r>
            <a:endParaRPr lang="en-US" dirty="0"/>
          </a:p>
          <a:p>
            <a:r>
              <a:rPr lang="en-US" dirty="0" err="1"/>
              <a:t>Invoice_total</a:t>
            </a:r>
            <a:r>
              <a:rPr lang="en-US" dirty="0"/>
              <a:t> is average </a:t>
            </a:r>
            <a:r>
              <a:rPr lang="en-US" dirty="0" err="1"/>
              <a:t>ofinvoice</a:t>
            </a:r>
            <a:r>
              <a:rPr lang="en-US" dirty="0"/>
              <a:t> total (</a:t>
            </a:r>
            <a:r>
              <a:rPr lang="en-US" dirty="0" err="1"/>
              <a:t>invoice_avg</a:t>
            </a:r>
            <a:r>
              <a:rPr lang="en-US" dirty="0"/>
              <a:t>) &gt; 500</a:t>
            </a:r>
          </a:p>
          <a:p>
            <a:r>
              <a:rPr lang="en-US" dirty="0"/>
              <a:t>Then order it in a descending format</a:t>
            </a:r>
          </a:p>
          <a:p>
            <a:r>
              <a:rPr lang="en-US" dirty="0"/>
              <a:t>HAVING is like WHERE but with aggregate functions</a:t>
            </a:r>
          </a:p>
          <a:p>
            <a:r>
              <a:rPr lang="en-US" dirty="0"/>
              <a:t>Aggregate functions = perform a calculation on multiple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9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vs HAVING:</a:t>
            </a:r>
          </a:p>
          <a:p>
            <a:r>
              <a:rPr lang="en-US" dirty="0"/>
              <a:t>- As said, HAVING only as aggregate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Compound condition (to have an </a:t>
            </a:r>
            <a:r>
              <a:rPr lang="en-US"/>
              <a:t>additional requirement)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4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ROLLUP</a:t>
            </a:r>
          </a:p>
          <a:p>
            <a:r>
              <a:rPr lang="en-US" dirty="0"/>
              <a:t>You can see there are params that are null here</a:t>
            </a:r>
          </a:p>
          <a:p>
            <a:r>
              <a:rPr lang="en-US" dirty="0"/>
              <a:t>Both </a:t>
            </a:r>
            <a:r>
              <a:rPr lang="en-US"/>
              <a:t>are ascending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7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Summarizes the database of the SQL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set of structures from other programming languages</a:t>
            </a:r>
          </a:p>
          <a:p>
            <a:r>
              <a:rPr lang="en-US" dirty="0"/>
              <a:t>Just need to know how the syntax works</a:t>
            </a:r>
          </a:p>
          <a:p>
            <a:r>
              <a:rPr lang="en-US" dirty="0"/>
              <a:t>Self explanatory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AVG = find the average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MIN and MAX = find the min/max (go thru whole set) of the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COUNT = how many things are on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wrap around the SUM parentheses, it adds it all up as a summation as </a:t>
            </a:r>
            <a:r>
              <a:rPr lang="en-US" dirty="0" err="1"/>
              <a:t>total_due</a:t>
            </a:r>
            <a:endParaRPr lang="en-US" dirty="0"/>
          </a:p>
          <a:p>
            <a:r>
              <a:rPr lang="en-US" dirty="0"/>
              <a:t>The WHERE statement is adding it up for any rows that have </a:t>
            </a:r>
            <a:r>
              <a:rPr lang="en-US" dirty="0" err="1"/>
              <a:t>total_due</a:t>
            </a:r>
            <a:r>
              <a:rPr lang="en-US" dirty="0"/>
              <a:t> &gt; 0</a:t>
            </a:r>
          </a:p>
          <a:p>
            <a:r>
              <a:rPr lang="en-US" dirty="0"/>
              <a:t>It’s a summary query is not because of SUM</a:t>
            </a:r>
          </a:p>
          <a:p>
            <a:endParaRPr lang="en-US" dirty="0"/>
          </a:p>
          <a:p>
            <a:r>
              <a:rPr lang="en-US" dirty="0"/>
              <a:t>Count = number of invoices that were selected to be added together according to the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 = up to 2 decimals, as an input</a:t>
            </a:r>
          </a:p>
          <a:p>
            <a:r>
              <a:rPr lang="en-US" dirty="0"/>
              <a:t>Instead of a numerical number, use a specific date with the relational operator</a:t>
            </a:r>
          </a:p>
          <a:p>
            <a:r>
              <a:rPr lang="en-US" dirty="0"/>
              <a:t>Notice that the string is in the </a:t>
            </a:r>
            <a:r>
              <a:rPr lang="en-US" dirty="0" err="1"/>
              <a:t>selection_date</a:t>
            </a:r>
            <a:r>
              <a:rPr lang="en-US" dirty="0"/>
              <a:t> column as the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and Z apply to min and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do this on strings of characters</a:t>
            </a:r>
          </a:p>
          <a:p>
            <a:r>
              <a:rPr lang="en-US" dirty="0"/>
              <a:t>Notice the min vendor is the A (alphabet)</a:t>
            </a:r>
          </a:p>
          <a:p>
            <a:r>
              <a:rPr lang="en-US" dirty="0"/>
              <a:t>And max vendor is Z (last letter)</a:t>
            </a:r>
          </a:p>
          <a:p>
            <a:r>
              <a:rPr lang="en-US" dirty="0"/>
              <a:t>And count the number of vendors that qualify between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useful in cases of repetitive information in some specific column</a:t>
            </a:r>
          </a:p>
          <a:p>
            <a:r>
              <a:rPr lang="en-US" dirty="0"/>
              <a:t>The DISTINCT means it only lists the distinct </a:t>
            </a:r>
            <a:r>
              <a:rPr lang="en-US" dirty="0" err="1"/>
              <a:t>vendor_ids</a:t>
            </a:r>
            <a:r>
              <a:rPr lang="en-US" dirty="0"/>
              <a:t> (uniqueness)</a:t>
            </a:r>
          </a:p>
          <a:p>
            <a:r>
              <a:rPr lang="en-US" dirty="0"/>
              <a:t>The second count is the total number of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basic ideas of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6B256-E9B3-44D5-83DE-E79AE8B01C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FC1F920-5ED6-4457-8FEC-ACD7D44FF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84F1D97-873C-4D16-B674-DD6A3B3C9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1DBF11D-1CCF-4473-B6AB-0A9ED6E45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9657112-F47A-4E6D-A2C6-8760651FD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0CAC46E-ED4D-48D0-92A0-A3FA80E5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62E90E8-08E3-4398-A4C9-CEF635BB8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6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B8FDD80-6B14-4B73-9DD7-6EC732E38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1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4222A9A-E0D2-408F-9540-62ACAC52F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952E8BD-A0A4-47B8-942A-79C77B4D8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3CAE386-DB6E-4901-828E-EF62634D4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5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Murach's MySQL, C6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33A60AEA-C09B-45F3-A516-F7BEF71AD4FE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4.docx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20.docx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22.docx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Document24.docx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7" Type="http://schemas.openxmlformats.org/officeDocument/2006/relationships/image" Target="../media/image4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C7EBBDE4-532E-4463-B03D-C3E709598D0E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215657"/>
              </p:ext>
            </p:extLst>
          </p:nvPr>
        </p:nvGraphicFramePr>
        <p:xfrm>
          <a:off x="989013" y="1216025"/>
          <a:ext cx="73263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2767467" progId="Word.Document.12">
                  <p:embed/>
                </p:oleObj>
              </mc:Choice>
              <mc:Fallback>
                <p:oleObj name="Document" r:id="rId3" imgW="7376678" imgH="276746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216025"/>
                        <a:ext cx="7326312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718848"/>
              </p:ext>
            </p:extLst>
          </p:nvPr>
        </p:nvGraphicFramePr>
        <p:xfrm>
          <a:off x="990600" y="685800"/>
          <a:ext cx="7361413" cy="280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805913" progId="Word.Document.12">
                  <p:embed/>
                </p:oleObj>
              </mc:Choice>
              <mc:Fallback>
                <p:oleObj name="Document" r:id="rId3" imgW="7361413" imgH="280591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80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971800"/>
            <a:ext cx="267788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01324"/>
              </p:ext>
            </p:extLst>
          </p:nvPr>
        </p:nvGraphicFramePr>
        <p:xfrm>
          <a:off x="989012" y="50244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2" y="50244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02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49669"/>
              </p:ext>
            </p:extLst>
          </p:nvPr>
        </p:nvGraphicFramePr>
        <p:xfrm>
          <a:off x="990600" y="685800"/>
          <a:ext cx="7361413" cy="224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244731" progId="Word.Document.12">
                  <p:embed/>
                </p:oleObj>
              </mc:Choice>
              <mc:Fallback>
                <p:oleObj name="Document" r:id="rId3" imgW="7361413" imgH="224473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244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873" y="2209800"/>
            <a:ext cx="1904999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878860"/>
              </p:ext>
            </p:extLst>
          </p:nvPr>
        </p:nvGraphicFramePr>
        <p:xfrm>
          <a:off x="996950" y="3401011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401011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44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6168"/>
              </p:ext>
            </p:extLst>
          </p:nvPr>
        </p:nvGraphicFramePr>
        <p:xfrm>
          <a:off x="990600" y="685800"/>
          <a:ext cx="7361413" cy="235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358693" progId="Word.Document.12">
                  <p:embed/>
                </p:oleObj>
              </mc:Choice>
              <mc:Fallback>
                <p:oleObj name="Document" r:id="rId3" imgW="7361413" imgH="235869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358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375393"/>
            <a:ext cx="374649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670606"/>
              </p:ext>
            </p:extLst>
          </p:nvPr>
        </p:nvGraphicFramePr>
        <p:xfrm>
          <a:off x="947383" y="35052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383" y="35052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70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20647"/>
              </p:ext>
            </p:extLst>
          </p:nvPr>
        </p:nvGraphicFramePr>
        <p:xfrm>
          <a:off x="990600" y="685800"/>
          <a:ext cx="7361413" cy="294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948636" progId="Word.Document.12">
                  <p:embed/>
                </p:oleObj>
              </mc:Choice>
              <mc:Fallback>
                <p:oleObj name="Document" r:id="rId3" imgW="7361413" imgH="29486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948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959735"/>
            <a:ext cx="3754872" cy="107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295341"/>
              </p:ext>
            </p:extLst>
          </p:nvPr>
        </p:nvGraphicFramePr>
        <p:xfrm>
          <a:off x="944370" y="41100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370" y="41100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65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711298"/>
              </p:ext>
            </p:extLst>
          </p:nvPr>
        </p:nvGraphicFramePr>
        <p:xfrm>
          <a:off x="990600" y="685800"/>
          <a:ext cx="7361413" cy="347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3471711" progId="Word.Document.12">
                  <p:embed/>
                </p:oleObj>
              </mc:Choice>
              <mc:Fallback>
                <p:oleObj name="Document" r:id="rId3" imgW="7361413" imgH="347171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4717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526" y="3429000"/>
            <a:ext cx="3651249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81620"/>
              </p:ext>
            </p:extLst>
          </p:nvPr>
        </p:nvGraphicFramePr>
        <p:xfrm>
          <a:off x="1001712" y="45672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2" y="45672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03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87503"/>
              </p:ext>
            </p:extLst>
          </p:nvPr>
        </p:nvGraphicFramePr>
        <p:xfrm>
          <a:off x="990600" y="685800"/>
          <a:ext cx="7361413" cy="324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3243427" progId="Word.Document.12">
                  <p:embed/>
                </p:oleObj>
              </mc:Choice>
              <mc:Fallback>
                <p:oleObj name="Document" r:id="rId3" imgW="7361413" imgH="324342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243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369" y="3429000"/>
            <a:ext cx="364066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751112"/>
              </p:ext>
            </p:extLst>
          </p:nvPr>
        </p:nvGraphicFramePr>
        <p:xfrm>
          <a:off x="1001712" y="45720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2" y="45720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33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347656"/>
              </p:ext>
            </p:extLst>
          </p:nvPr>
        </p:nvGraphicFramePr>
        <p:xfrm>
          <a:off x="989013" y="688975"/>
          <a:ext cx="7326312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3967927" progId="Word.Document.12">
                  <p:embed/>
                </p:oleObj>
              </mc:Choice>
              <mc:Fallback>
                <p:oleObj name="Document" r:id="rId3" imgW="7376678" imgH="396792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88975"/>
                        <a:ext cx="7326312" cy="393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4267200"/>
            <a:ext cx="293643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49045"/>
              </p:ext>
            </p:extLst>
          </p:nvPr>
        </p:nvGraphicFramePr>
        <p:xfrm>
          <a:off x="972845" y="5486400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45" y="5486400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63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21319"/>
              </p:ext>
            </p:extLst>
          </p:nvPr>
        </p:nvGraphicFramePr>
        <p:xfrm>
          <a:off x="989013" y="688975"/>
          <a:ext cx="7326312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6678" imgH="3548810" progId="Word.Document.12">
                  <p:embed/>
                </p:oleObj>
              </mc:Choice>
              <mc:Fallback>
                <p:oleObj name="Document" r:id="rId2" imgW="7376678" imgH="354881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88975"/>
                        <a:ext cx="7326312" cy="351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3997960"/>
            <a:ext cx="2909743" cy="110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37295"/>
              </p:ext>
            </p:extLst>
          </p:nvPr>
        </p:nvGraphicFramePr>
        <p:xfrm>
          <a:off x="990600" y="51768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4259" imgH="385386" progId="Word.Document.12">
                  <p:embed/>
                </p:oleObj>
              </mc:Choice>
              <mc:Fallback>
                <p:oleObj name="Document" r:id="rId5" imgW="7304259" imgH="38538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768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537361"/>
              </p:ext>
            </p:extLst>
          </p:nvPr>
        </p:nvGraphicFramePr>
        <p:xfrm>
          <a:off x="990600" y="685800"/>
          <a:ext cx="7361413" cy="19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1968633" progId="Word.Document.12">
                  <p:embed/>
                </p:oleObj>
              </mc:Choice>
              <mc:Fallback>
                <p:oleObj name="Document" r:id="rId3" imgW="7361413" imgH="196863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1968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159000"/>
            <a:ext cx="2969309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198913"/>
              </p:ext>
            </p:extLst>
          </p:nvPr>
        </p:nvGraphicFramePr>
        <p:xfrm>
          <a:off x="990600" y="3348037"/>
          <a:ext cx="7304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7304259" imgH="385386" progId="Word.Document.12">
                  <p:embed/>
                </p:oleObj>
              </mc:Choice>
              <mc:Fallback>
                <p:oleObj name="Document" r:id="rId6" imgW="7304259" imgH="38538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48037"/>
                        <a:ext cx="730408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07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747372"/>
              </p:ext>
            </p:extLst>
          </p:nvPr>
        </p:nvGraphicFramePr>
        <p:xfrm>
          <a:off x="990600" y="685800"/>
          <a:ext cx="7361413" cy="264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644137" progId="Word.Document.12">
                  <p:embed/>
                </p:oleObj>
              </mc:Choice>
              <mc:Fallback>
                <p:oleObj name="Document" r:id="rId3" imgW="7361413" imgH="264413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64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514600"/>
            <a:ext cx="3208356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62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898305"/>
              </p:ext>
            </p:extLst>
          </p:nvPr>
        </p:nvGraphicFramePr>
        <p:xfrm>
          <a:off x="990600" y="685800"/>
          <a:ext cx="7315200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21727" imgH="3809693" progId="Word.Document.12">
                  <p:embed/>
                </p:oleObj>
              </mc:Choice>
              <mc:Fallback>
                <p:oleObj name="Document" r:id="rId3" imgW="7321727" imgH="38096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7315200" cy="381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153114"/>
              </p:ext>
            </p:extLst>
          </p:nvPr>
        </p:nvGraphicFramePr>
        <p:xfrm>
          <a:off x="990600" y="685800"/>
          <a:ext cx="7361413" cy="276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5415" imgH="2767467" progId="Word.Document.12">
                  <p:embed/>
                </p:oleObj>
              </mc:Choice>
              <mc:Fallback>
                <p:oleObj name="Document" r:id="rId3" imgW="7375415" imgH="276746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767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2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069869"/>
              </p:ext>
            </p:extLst>
          </p:nvPr>
        </p:nvGraphicFramePr>
        <p:xfrm>
          <a:off x="990600" y="685800"/>
          <a:ext cx="7361413" cy="233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330292" progId="Word.Document.12">
                  <p:embed/>
                </p:oleObj>
              </mc:Choice>
              <mc:Fallback>
                <p:oleObj name="Document" r:id="rId3" imgW="7361413" imgH="233029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330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374900"/>
            <a:ext cx="2088000" cy="44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349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589445"/>
              </p:ext>
            </p:extLst>
          </p:nvPr>
        </p:nvGraphicFramePr>
        <p:xfrm>
          <a:off x="989013" y="688975"/>
          <a:ext cx="7326312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2569070" progId="Word.Document.12">
                  <p:embed/>
                </p:oleObj>
              </mc:Choice>
              <mc:Fallback>
                <p:oleObj name="Document" r:id="rId3" imgW="7376678" imgH="256907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88975"/>
                        <a:ext cx="7326312" cy="254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478949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09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55213"/>
              </p:ext>
            </p:extLst>
          </p:nvPr>
        </p:nvGraphicFramePr>
        <p:xfrm>
          <a:off x="989013" y="688975"/>
          <a:ext cx="7326312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2721378" progId="Word.Document.12">
                  <p:embed/>
                </p:oleObj>
              </mc:Choice>
              <mc:Fallback>
                <p:oleObj name="Document" r:id="rId3" imgW="7376678" imgH="272137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88975"/>
                        <a:ext cx="7326312" cy="270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619039"/>
            <a:ext cx="4760081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76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96798"/>
              </p:ext>
            </p:extLst>
          </p:nvPr>
        </p:nvGraphicFramePr>
        <p:xfrm>
          <a:off x="990600" y="685800"/>
          <a:ext cx="7361413" cy="205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054554" progId="Word.Document.12">
                  <p:embed/>
                </p:oleObj>
              </mc:Choice>
              <mc:Fallback>
                <p:oleObj name="Document" r:id="rId3" imgW="7361413" imgH="205455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0545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209800"/>
            <a:ext cx="385956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376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322302"/>
              </p:ext>
            </p:extLst>
          </p:nvPr>
        </p:nvGraphicFramePr>
        <p:xfrm>
          <a:off x="989013" y="688975"/>
          <a:ext cx="7326312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76678" imgH="2502458" progId="Word.Document.12">
                  <p:embed/>
                </p:oleObj>
              </mc:Choice>
              <mc:Fallback>
                <p:oleObj name="Document" r:id="rId3" imgW="7376678" imgH="250245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688975"/>
                        <a:ext cx="7326312" cy="248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621579"/>
            <a:ext cx="4932869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183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632F70E9-81C9-42E1-A864-04B37F77B18B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68208"/>
              </p:ext>
            </p:extLst>
          </p:nvPr>
        </p:nvGraphicFramePr>
        <p:xfrm>
          <a:off x="990600" y="685800"/>
          <a:ext cx="7361413" cy="28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61413" imgH="2824967" progId="Word.Document.12">
                  <p:embed/>
                </p:oleObj>
              </mc:Choice>
              <mc:Fallback>
                <p:oleObj name="Document" r:id="rId3" imgW="7361413" imgH="282496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824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59032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175</TotalTime>
  <Words>845</Words>
  <Application>Microsoft Office PowerPoint</Application>
  <PresentationFormat>On-screen Show (4:3)</PresentationFormat>
  <Paragraphs>150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Pham, Sarah</cp:lastModifiedBy>
  <cp:revision>15</cp:revision>
  <dcterms:created xsi:type="dcterms:W3CDTF">2012-04-09T16:36:38Z</dcterms:created>
  <dcterms:modified xsi:type="dcterms:W3CDTF">2022-10-06T22:49:48Z</dcterms:modified>
</cp:coreProperties>
</file>