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90" r:id="rId3"/>
    <p:sldId id="315" r:id="rId4"/>
    <p:sldId id="291" r:id="rId5"/>
    <p:sldId id="292" r:id="rId6"/>
    <p:sldId id="323" r:id="rId7"/>
    <p:sldId id="293" r:id="rId8"/>
    <p:sldId id="294" r:id="rId9"/>
    <p:sldId id="32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82789" autoAdjust="0"/>
  </p:normalViewPr>
  <p:slideViewPr>
    <p:cSldViewPr snapToGrid="0" snapToObjects="1">
      <p:cViewPr varScale="1">
        <p:scale>
          <a:sx n="71" d="100"/>
          <a:sy n="71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479B5-462A-9D4E-86A5-B783B2665AF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09669-987B-9542-AA39-EBA30C63B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9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Waterfall – one process at a time</a:t>
            </a:r>
          </a:p>
          <a:p>
            <a:r>
              <a:rPr lang="en-US" dirty="0"/>
              <a:t>Agile – increments and improving on it (requirements can change as we build)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09669-987B-9542-AA39-EBA30C63BC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63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Lose time and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09669-987B-9542-AA39-EBA30C63BC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40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Contingency +10-20%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09669-987B-9542-AA39-EBA30C63BC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3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09669-987B-9542-AA39-EBA30C63BC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4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65D8-1FEA-9B96-143D-2E935065D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895CA-1285-0075-2230-054AD7B74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4D8D2-8C77-2FE1-E77B-66A54D5D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9AB1B-9718-4A26-6CD6-017F1112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6A2C6-E1CE-0A92-2116-90DFACDB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3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ACB5-9F0C-7263-757A-255EF722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5D5F4-1F15-9365-E5E0-5ED640F00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A42B-B1BD-D49B-053A-AAE567DD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DA7B-7BF1-5C96-6813-70E70474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88518-76A7-B015-20C0-DFFBD14B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5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42A13-805F-A566-29F4-7F9C6FECF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0C5E9-EC70-651E-A2AD-C9302F5EC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C73BC-4372-4A30-1779-21C9D62E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7B76D-F79C-B8C7-0981-37B90A2C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86966-BE0D-687D-5BB4-748A4D12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2E52-3D25-4357-2D0E-1E1EFEB6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44F48-CEE2-25AF-32A1-9765CC286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6E7C9-79CD-86D0-F604-4186A054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503AB-1ED5-54E9-7308-8BD16DE2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DA9DC-3543-A46B-8454-34037EAB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16AE-279F-0943-896E-D8579585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A5F41-E131-EC01-9A1F-F00CD5139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DB5CE-8685-8676-C187-97CA26FF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E0D0A-C854-6B43-7F99-39BDBF2A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A6F7-E71D-A6B4-19A3-8FD924AA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6443-9525-9EC3-BED8-25C812DA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3DB5-559D-190F-89FE-9558C81E6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C7BBA-B56A-A7E8-95C7-2EDC0CEC4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A043A-0A6F-7F78-262C-83095850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2560B-E74E-130E-41B6-EA80B2B2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84CE3-9480-5EBC-99B9-03B44886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3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A7A4-C1E0-E4B7-43B5-F1E22C75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AE77-1FBD-FE89-AEB1-0675B066B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4CA64-A094-ADBC-66B8-1C83BA679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8E0EF-A60E-CE68-E797-486A11A32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A49AC-F306-626C-33E9-FD5EA77C5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D7109-2558-9A7A-6828-5DCB8FEC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1BBC3-A635-6A13-8F30-0034989C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2D834-3716-7E2F-CBCD-DFFEC3D1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8B8C-EBBA-96FA-4C64-DD4F7E3F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E2CAA-6440-ED69-805C-CBF41B15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73B62-E8AD-997F-BD07-1C04D2B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B0A38-51DC-059A-A123-DEBCD7FD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4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42A3A-998D-74E4-F210-67770DEA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7001D-5FC8-F7CE-B339-0FE10CC7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3B78D-3DC7-B4E0-1CF3-ED5CA975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6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A1EE-548D-94EF-0987-EFDA5511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14C0-FF95-15F2-935B-CC72BEBE7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1FE5C-BD10-50AF-8769-3E969D53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7D815-5AE5-6D5A-3D35-582B32FD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F3809-9524-2B8F-CAB5-CD35E2DD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0B9EC-7905-4CC4-36DA-A4BB6A91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333-EF59-913F-6B3D-D79130C1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CA742-41F2-6D7A-2D42-90722462F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75F4D-0565-1770-3CCC-8342010F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D3DA2-F695-9BF3-897D-5CD23AF7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418B0-D76A-0985-575A-8091175E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5C5AD-EE18-A4DA-1F4B-40540334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9DAC2-23C4-45D4-B15D-3AC08CC0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28609-24CF-CEEE-97CC-2CAE17378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B221C-BD74-22E7-F279-C54539D49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B4471-F942-874E-AFDA-EF3C70433BF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AB2F6-2FA4-4C15-C0A7-934055AD7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DE1E1-F263-7A4D-7714-2B1826EC1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4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10D2-560A-2143-BA6D-BB4C5EE2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8060539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Agile Methodologies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716F1-19D3-A545-977B-9AE542A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Software Engineering</a:t>
            </a:r>
          </a:p>
          <a:p>
            <a:pPr algn="l"/>
            <a:r>
              <a:rPr lang="en-US" sz="2000" dirty="0"/>
              <a:t>Neil Toporski</a:t>
            </a:r>
          </a:p>
        </p:txBody>
      </p:sp>
    </p:spTree>
    <p:extLst>
      <p:ext uri="{BB962C8B-B14F-4D97-AF65-F5344CB8AC3E}">
        <p14:creationId xmlns:p14="http://schemas.microsoft.com/office/powerpoint/2010/main" val="178067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CA99-C3A0-814C-8C51-8830EEBE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Methodologies [Outline]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F71FF-2418-DD4C-88A6-7333BBA01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7952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Waterfall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Incremental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Comparing Incremental to Waterfall</a:t>
            </a:r>
          </a:p>
        </p:txBody>
      </p:sp>
    </p:spTree>
    <p:extLst>
      <p:ext uri="{BB962C8B-B14F-4D97-AF65-F5344CB8AC3E}">
        <p14:creationId xmlns:p14="http://schemas.microsoft.com/office/powerpoint/2010/main" val="365348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CA99-C3A0-814C-8C51-8830EEBE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F71FF-2418-DD4C-88A6-7333BBA01A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87019-CC7E-5042-A796-35510D24D6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Incremental Development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D4204-A96A-A243-9BFF-544A4E6E1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7412"/>
            <a:ext cx="4203608" cy="3607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45214F-3154-354F-9973-3EA63CB65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774" y="2443163"/>
            <a:ext cx="5760222" cy="30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5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A48E-2311-E746-AD3B-2570EC29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The 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DD70-5FC3-444B-A675-D421C2DEB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6925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One step follows the previous step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The following phase should not start until the previous phase has finished.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Works well with small, uncomplicated projects.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*However, in software development, these stages tend to overlap and feed information to each other.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5CA5D-244B-334C-8A89-21E7C5469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92" y="2197686"/>
            <a:ext cx="4203608" cy="360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9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D8D0-7A98-7840-B0E2-6A1A7FB6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1DC4-E7CB-AC49-BD30-AA1D6D417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11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main problem with the Waterfall model is </a:t>
            </a:r>
            <a:r>
              <a:rPr lang="en-US" b="1" dirty="0"/>
              <a:t>difficulty accommodating change after the process begins</a:t>
            </a:r>
            <a:r>
              <a:rPr lang="en-US" dirty="0"/>
              <a:t>. Ideally, </a:t>
            </a:r>
            <a:r>
              <a:rPr lang="en-US" b="1" dirty="0"/>
              <a:t>each phase should be complete before moving to the next.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suitable for situations where software requirements change quickly.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500F13-A631-2042-9AA3-D3BD91F02F99}"/>
              </a:ext>
            </a:extLst>
          </p:cNvPr>
          <p:cNvGrpSpPr/>
          <p:nvPr/>
        </p:nvGrpSpPr>
        <p:grpSpPr>
          <a:xfrm>
            <a:off x="7328195" y="1825625"/>
            <a:ext cx="4558952" cy="3614033"/>
            <a:chOff x="7328195" y="1825625"/>
            <a:chExt cx="4558952" cy="36140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452990-34F8-8B4D-A735-375DF540B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3539" y="1825625"/>
              <a:ext cx="4203608" cy="3607215"/>
            </a:xfrm>
            <a:prstGeom prst="rect">
              <a:avLst/>
            </a:prstGeom>
          </p:spPr>
        </p:pic>
        <p:pic>
          <p:nvPicPr>
            <p:cNvPr id="4" name="Graphic 3" descr="Arrow: Rotate left with solid fill">
              <a:extLst>
                <a:ext uri="{FF2B5EF4-FFF2-40B4-BE49-F238E27FC236}">
                  <a16:creationId xmlns:a16="http://schemas.microsoft.com/office/drawing/2014/main" id="{F8055424-A83B-804C-AA08-AD5F6AF26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932881" flipH="1">
              <a:off x="8874220" y="4790975"/>
              <a:ext cx="648683" cy="648683"/>
            </a:xfrm>
            <a:prstGeom prst="rect">
              <a:avLst/>
            </a:prstGeom>
          </p:spPr>
        </p:pic>
        <p:pic>
          <p:nvPicPr>
            <p:cNvPr id="6" name="Graphic 5" descr="Arrow: Rotate left with solid fill">
              <a:extLst>
                <a:ext uri="{FF2B5EF4-FFF2-40B4-BE49-F238E27FC236}">
                  <a16:creationId xmlns:a16="http://schemas.microsoft.com/office/drawing/2014/main" id="{2913380E-4E10-7440-956B-6E5C9A440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932881" flipH="1">
              <a:off x="8412724" y="4121259"/>
              <a:ext cx="648683" cy="648683"/>
            </a:xfrm>
            <a:prstGeom prst="rect">
              <a:avLst/>
            </a:prstGeom>
          </p:spPr>
        </p:pic>
        <p:pic>
          <p:nvPicPr>
            <p:cNvPr id="7" name="Graphic 6" descr="Arrow: Rotate left with solid fill">
              <a:extLst>
                <a:ext uri="{FF2B5EF4-FFF2-40B4-BE49-F238E27FC236}">
                  <a16:creationId xmlns:a16="http://schemas.microsoft.com/office/drawing/2014/main" id="{5F4B5244-DB27-BA4D-A70D-479B8B750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932881" flipH="1">
              <a:off x="7969297" y="3452735"/>
              <a:ext cx="648683" cy="648683"/>
            </a:xfrm>
            <a:prstGeom prst="rect">
              <a:avLst/>
            </a:prstGeom>
          </p:spPr>
        </p:pic>
        <p:pic>
          <p:nvPicPr>
            <p:cNvPr id="8" name="Graphic 7" descr="Arrow: Rotate left with solid fill">
              <a:extLst>
                <a:ext uri="{FF2B5EF4-FFF2-40B4-BE49-F238E27FC236}">
                  <a16:creationId xmlns:a16="http://schemas.microsoft.com/office/drawing/2014/main" id="{4273B02E-2BEC-0640-9120-CE32D2765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932881" flipH="1">
              <a:off x="7659731" y="2784212"/>
              <a:ext cx="648683" cy="648683"/>
            </a:xfrm>
            <a:prstGeom prst="rect">
              <a:avLst/>
            </a:prstGeom>
          </p:spPr>
        </p:pic>
        <p:pic>
          <p:nvPicPr>
            <p:cNvPr id="9" name="Graphic 8" descr="Arrow: Rotate left with solid fill">
              <a:extLst>
                <a:ext uri="{FF2B5EF4-FFF2-40B4-BE49-F238E27FC236}">
                  <a16:creationId xmlns:a16="http://schemas.microsoft.com/office/drawing/2014/main" id="{26794909-B698-5345-82E6-6CCCD49FF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932881" flipH="1">
              <a:off x="7328195" y="2132579"/>
              <a:ext cx="648683" cy="6486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417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D8D0-7A98-7840-B0E2-6A1A7FB6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1DC4-E7CB-AC49-BD30-AA1D6D417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75277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New Home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Architect and customer plan home blueprint and specs (requirements and design)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Construction begins. (development) Problems found with easement or city building codes. (-&gt; back to 1)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Construction begins again. Customer notices changes or has issues with expected home layout or materials (-&gt; back to 1 to 3) Increased time and expense to customer.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Oops! Customer wants to make major changes!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Construction ends. Inspection (testing) finds multiple electric “violations” (</a:t>
            </a:r>
            <a:r>
              <a:rPr lang="en-US" sz="1800" dirty="0" err="1"/>
              <a:t>i.e</a:t>
            </a:r>
            <a:r>
              <a:rPr lang="en-US" sz="1800" dirty="0"/>
              <a:t> not enough outlets per room). (-&gt; back to 1 to 3)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Violations corrected. Another increase in time and expense to customer.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Customer moves in 1 year late and notices finishes not quite what was expected.  Customer now infuriated!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500F13-A631-2042-9AA3-D3BD91F02F99}"/>
              </a:ext>
            </a:extLst>
          </p:cNvPr>
          <p:cNvGrpSpPr/>
          <p:nvPr/>
        </p:nvGrpSpPr>
        <p:grpSpPr>
          <a:xfrm>
            <a:off x="7328195" y="1825625"/>
            <a:ext cx="4558952" cy="3614033"/>
            <a:chOff x="7328195" y="1825625"/>
            <a:chExt cx="4558952" cy="36140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452990-34F8-8B4D-A735-375DF540B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3539" y="1825625"/>
              <a:ext cx="4203608" cy="3607215"/>
            </a:xfrm>
            <a:prstGeom prst="rect">
              <a:avLst/>
            </a:prstGeom>
          </p:spPr>
        </p:pic>
        <p:pic>
          <p:nvPicPr>
            <p:cNvPr id="4" name="Graphic 3" descr="Arrow: Rotate left with solid fill">
              <a:extLst>
                <a:ext uri="{FF2B5EF4-FFF2-40B4-BE49-F238E27FC236}">
                  <a16:creationId xmlns:a16="http://schemas.microsoft.com/office/drawing/2014/main" id="{F8055424-A83B-804C-AA08-AD5F6AF26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932881" flipH="1">
              <a:off x="8874220" y="4790975"/>
              <a:ext cx="648683" cy="648683"/>
            </a:xfrm>
            <a:prstGeom prst="rect">
              <a:avLst/>
            </a:prstGeom>
          </p:spPr>
        </p:pic>
        <p:pic>
          <p:nvPicPr>
            <p:cNvPr id="6" name="Graphic 5" descr="Arrow: Rotate left with solid fill">
              <a:extLst>
                <a:ext uri="{FF2B5EF4-FFF2-40B4-BE49-F238E27FC236}">
                  <a16:creationId xmlns:a16="http://schemas.microsoft.com/office/drawing/2014/main" id="{2913380E-4E10-7440-956B-6E5C9A440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932881" flipH="1">
              <a:off x="8412724" y="4121259"/>
              <a:ext cx="648683" cy="648683"/>
            </a:xfrm>
            <a:prstGeom prst="rect">
              <a:avLst/>
            </a:prstGeom>
          </p:spPr>
        </p:pic>
        <p:pic>
          <p:nvPicPr>
            <p:cNvPr id="7" name="Graphic 6" descr="Arrow: Rotate left with solid fill">
              <a:extLst>
                <a:ext uri="{FF2B5EF4-FFF2-40B4-BE49-F238E27FC236}">
                  <a16:creationId xmlns:a16="http://schemas.microsoft.com/office/drawing/2014/main" id="{5F4B5244-DB27-BA4D-A70D-479B8B750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932881" flipH="1">
              <a:off x="7969297" y="3452735"/>
              <a:ext cx="648683" cy="648683"/>
            </a:xfrm>
            <a:prstGeom prst="rect">
              <a:avLst/>
            </a:prstGeom>
          </p:spPr>
        </p:pic>
        <p:pic>
          <p:nvPicPr>
            <p:cNvPr id="8" name="Graphic 7" descr="Arrow: Rotate left with solid fill">
              <a:extLst>
                <a:ext uri="{FF2B5EF4-FFF2-40B4-BE49-F238E27FC236}">
                  <a16:creationId xmlns:a16="http://schemas.microsoft.com/office/drawing/2014/main" id="{4273B02E-2BEC-0640-9120-CE32D2765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932881" flipH="1">
              <a:off x="7659731" y="2784212"/>
              <a:ext cx="648683" cy="648683"/>
            </a:xfrm>
            <a:prstGeom prst="rect">
              <a:avLst/>
            </a:prstGeom>
          </p:spPr>
        </p:pic>
        <p:pic>
          <p:nvPicPr>
            <p:cNvPr id="9" name="Graphic 8" descr="Arrow: Rotate left with solid fill">
              <a:extLst>
                <a:ext uri="{FF2B5EF4-FFF2-40B4-BE49-F238E27FC236}">
                  <a16:creationId xmlns:a16="http://schemas.microsoft.com/office/drawing/2014/main" id="{26794909-B698-5345-82E6-6CCCD49FF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932881" flipH="1">
              <a:off x="7328195" y="2132579"/>
              <a:ext cx="648683" cy="6486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593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B6E4-03CB-9445-A1F5-9E1A78F0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Incremental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D4154-D1F4-664D-96EC-08BA7AE16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7673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Based on the idea of developing an initial implementation, getting feedback from users and others evolving the software through several versions until the final system has been developed.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CFCA5-5016-CA49-9CCF-C62F4806E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4" y="2443163"/>
            <a:ext cx="5760222" cy="30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5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C7F3-D200-BD48-93F8-F2C5D7FC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Compared to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2C62C-3E02-A34D-8A8F-80E78F5757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Benefits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Reduced costs </a:t>
            </a:r>
            <a:r>
              <a:rPr lang="en-US" dirty="0"/>
              <a:t>when client requirements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Increased client communications </a:t>
            </a:r>
            <a:r>
              <a:rPr lang="en-US" dirty="0"/>
              <a:t>and feedback.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Rapid development </a:t>
            </a:r>
            <a:r>
              <a:rPr lang="en-US" dirty="0"/>
              <a:t>and deployment of “potentially shippable product”.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8F4C8-21C1-1741-BB97-C3769E75FC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Disadvantages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process should </a:t>
            </a:r>
            <a:r>
              <a:rPr lang="en-US" b="1" dirty="0"/>
              <a:t>always be transparent</a:t>
            </a:r>
            <a:r>
              <a:rPr lang="en-US" dirty="0"/>
              <a:t>. Documentation may not reflect versions of the developed systems.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structure may degrade as new increments added. Software changes during the process may become difficult and costly. </a:t>
            </a:r>
          </a:p>
        </p:txBody>
      </p:sp>
    </p:spTree>
    <p:extLst>
      <p:ext uri="{BB962C8B-B14F-4D97-AF65-F5344CB8AC3E}">
        <p14:creationId xmlns:p14="http://schemas.microsoft.com/office/powerpoint/2010/main" val="73287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81B3-B717-5E4B-B5D0-27B1B5CA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3.8 Process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9ED4-3D10-4544-AAB0-D716CE6A5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536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Understanding existing processes and changing these processes to increase product quality, reduce costs, or reduce development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Process maturity approach: Improve product quality and predictability.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Agile approach: An iterative approach for rapid delivery of functionality and responsiveness to client requirements.</a:t>
            </a:r>
          </a:p>
        </p:txBody>
      </p:sp>
      <p:pic>
        <p:nvPicPr>
          <p:cNvPr id="8194" name="Picture 2" descr="What Is Process Improvement? | Reliable Plant">
            <a:extLst>
              <a:ext uri="{FF2B5EF4-FFF2-40B4-BE49-F238E27FC236}">
                <a16:creationId xmlns:a16="http://schemas.microsoft.com/office/drawing/2014/main" id="{06C1EC2F-A29E-0849-AADA-67367C3F2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2"/>
          <a:stretch/>
        </p:blipFill>
        <p:spPr bwMode="auto">
          <a:xfrm>
            <a:off x="7262195" y="677863"/>
            <a:ext cx="4294805" cy="549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8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11230</TotalTime>
  <Words>445</Words>
  <Application>Microsoft Office PowerPoint</Application>
  <PresentationFormat>Widescreen</PresentationFormat>
  <Paragraphs>51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Agile Methodologies</vt:lpstr>
      <vt:lpstr>2. Methodologies [Outline]</vt:lpstr>
      <vt:lpstr>2.1 Methodologies</vt:lpstr>
      <vt:lpstr>2.2 The Waterfall Model</vt:lpstr>
      <vt:lpstr>Problems with the Waterfall Model</vt:lpstr>
      <vt:lpstr>Problems with the Waterfall Model</vt:lpstr>
      <vt:lpstr>2.3 Incremental Development</vt:lpstr>
      <vt:lpstr>Incremental Compared to Waterfall</vt:lpstr>
      <vt:lpstr>3.8 Process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“Good Enough” Theory</dc:title>
  <dc:creator>Toporski, Neil F.</dc:creator>
  <cp:lastModifiedBy>Pham, Sarah</cp:lastModifiedBy>
  <cp:revision>13</cp:revision>
  <dcterms:created xsi:type="dcterms:W3CDTF">2022-08-04T17:01:39Z</dcterms:created>
  <dcterms:modified xsi:type="dcterms:W3CDTF">2022-09-08T17:34:06Z</dcterms:modified>
</cp:coreProperties>
</file>