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98" r:id="rId3"/>
    <p:sldId id="295" r:id="rId4"/>
    <p:sldId id="325" r:id="rId5"/>
    <p:sldId id="296" r:id="rId6"/>
    <p:sldId id="324" r:id="rId7"/>
    <p:sldId id="297" r:id="rId8"/>
    <p:sldId id="302" r:id="rId9"/>
    <p:sldId id="299" r:id="rId10"/>
    <p:sldId id="300" r:id="rId11"/>
    <p:sldId id="301" r:id="rId12"/>
    <p:sldId id="303" r:id="rId13"/>
    <p:sldId id="305" r:id="rId14"/>
    <p:sldId id="306" r:id="rId15"/>
    <p:sldId id="307" r:id="rId16"/>
    <p:sldId id="308" r:id="rId17"/>
    <p:sldId id="309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83291" autoAdjust="0"/>
  </p:normalViewPr>
  <p:slideViewPr>
    <p:cSldViewPr snapToGrid="0" snapToObjects="1">
      <p:cViewPr varScale="1">
        <p:scale>
          <a:sx n="71" d="100"/>
          <a:sy n="71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79B5-462A-9D4E-86A5-B783B2665AF5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09669-987B-9542-AA39-EBA30C63B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 document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Upkeep and maintain, become bigger</a:t>
            </a:r>
          </a:p>
          <a:p>
            <a:pPr marL="228600" indent="-228600">
              <a:buAutoNum type="arabicPeriod"/>
            </a:pPr>
            <a:r>
              <a:rPr lang="en-US" dirty="0"/>
              <a:t>It can go wrong, things happen</a:t>
            </a:r>
          </a:p>
          <a:p>
            <a:pPr marL="228600" indent="-228600">
              <a:buAutoNum type="arabicPeriod"/>
            </a:pPr>
            <a:r>
              <a:rPr lang="en-US" dirty="0"/>
              <a:t>E</a:t>
            </a:r>
          </a:p>
          <a:p>
            <a:pPr marL="228600" indent="-228600">
              <a:buAutoNum type="arabicPeriod"/>
            </a:pPr>
            <a:r>
              <a:rPr lang="en-US" dirty="0"/>
              <a:t>System only knows what you feed it</a:t>
            </a:r>
          </a:p>
          <a:p>
            <a:pPr marL="228600" indent="-228600">
              <a:buAutoNum type="arabicPeriod"/>
            </a:pPr>
            <a:r>
              <a:rPr lang="en-US" dirty="0"/>
              <a:t>E</a:t>
            </a:r>
          </a:p>
          <a:p>
            <a:pPr marL="228600" indent="-228600">
              <a:buAutoNum type="arabicPeriod"/>
            </a:pPr>
            <a:r>
              <a:rPr lang="en-US" dirty="0"/>
              <a:t>Start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09669-987B-9542-AA39-EBA30C63BC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6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65D8-1FEA-9B96-143D-2E935065D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95CA-1285-0075-2230-054AD7B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D8D2-8C77-2FE1-E77B-66A54D5D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AB1B-9718-4A26-6CD6-017F1112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A2C6-E1CE-0A92-2116-90DFACD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CB5-9F0C-7263-757A-255EF722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5D5F4-1F15-9365-E5E0-5ED640F0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42B-B1BD-D49B-053A-AAE567D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DA7B-7BF1-5C96-6813-70E7047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8518-76A7-B015-20C0-DFFBD14B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42A13-805F-A566-29F4-7F9C6FEC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C5E9-EC70-651E-A2AD-C9302F5E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73BC-4372-4A30-1779-21C9D62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B76D-F79C-B8C7-0981-37B90A2C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6966-BE0D-687D-5BB4-748A4D12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2E52-3D25-4357-2D0E-1E1EFEB6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4F48-CEE2-25AF-32A1-9765CC28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7C9-79CD-86D0-F604-4186A054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03AB-1ED5-54E9-7308-8BD16DE2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A9DC-3543-A46B-8454-34037EAB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16AE-279F-0943-896E-D8579585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5F41-E131-EC01-9A1F-F00CD513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B5CE-8685-8676-C187-97CA26FF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D0A-C854-6B43-7F99-39BDBF2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A6F7-E71D-A6B4-19A3-8FD924A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6443-9525-9EC3-BED8-25C812D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3DB5-559D-190F-89FE-9558C81E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7BBA-B56A-A7E8-95C7-2EDC0CEC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043A-0A6F-7F78-262C-8309585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560B-E74E-130E-41B6-EA80B2B2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84CE3-9480-5EBC-99B9-03B4488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A7A4-C1E0-E4B7-43B5-F1E22C7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AE77-1FBD-FE89-AEB1-0675B066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4CA64-A094-ADBC-66B8-1C83BA67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E0EF-A60E-CE68-E797-486A11A32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A49AC-F306-626C-33E9-FD5EA77C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D7109-2558-9A7A-6828-5DCB8FE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1BBC3-A635-6A13-8F30-0034989C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2D834-3716-7E2F-CBCD-DFFEC3D1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B8C-EBBA-96FA-4C64-DD4F7E3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E2CAA-6440-ED69-805C-CBF41B15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3B62-E8AD-997F-BD07-1C04D2B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0A38-51DC-059A-A123-DEBCD7F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42A3A-998D-74E4-F210-67770DE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001D-5FC8-F7CE-B339-0FE10CC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78D-3DC7-B4E0-1CF3-ED5CA975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A1EE-548D-94EF-0987-EFDA5511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14C0-FF95-15F2-935B-CC72BEBE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FE5C-BD10-50AF-8769-3E969D53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D815-5AE5-6D5A-3D35-582B32FD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3809-9524-2B8F-CAB5-CD35E2DD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9EC-7905-4CC4-36DA-A4BB6A91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333-EF59-913F-6B3D-D79130C1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CA742-41F2-6D7A-2D42-90722462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5F4D-0565-1770-3CCC-8342010F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3DA2-F695-9BF3-897D-5CD23AF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18B0-D76A-0985-575A-8091175E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C5AD-EE18-A4DA-1F4B-4054033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9DAC2-23C4-45D4-B15D-3AC08CC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28609-24CF-CEEE-97CC-2CAE1737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221C-BD74-22E7-F279-C54539D4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4471-F942-874E-AFDA-EF3C70433BF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B2F6-2FA4-4C15-C0A7-934055AD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DE1E1-F263-7A4D-7714-2B1826EC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06053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Custom or COTS?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58D6-B862-194D-AA82-E3579126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Software Design and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7C25-EF9B-AE4B-8928-1B8A6B78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converting the system configuration into an executable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design:  designing a structure (</a:t>
            </a:r>
            <a:r>
              <a:rPr lang="en-US" b="1" dirty="0"/>
              <a:t>architecture</a:t>
            </a:r>
            <a:r>
              <a:rPr lang="en-US" dirty="0"/>
              <a:t>) that adheres to the specification.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Development: Translate and </a:t>
            </a:r>
            <a:r>
              <a:rPr lang="en-US" b="1" dirty="0"/>
              <a:t>build the software </a:t>
            </a:r>
            <a:r>
              <a:rPr lang="en-US" dirty="0"/>
              <a:t>structure into an executable (viable)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and development may be inter-leaved.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Software creation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Programming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26101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301D-4FA4-3E4C-BFF3-3C3659F8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Software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7499E-0097-4340-B178-74A9E40D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Verification and Validation (V &amp; V)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Validation: Does the system conform to its specifications and meet the requirements of the system customer</a:t>
            </a:r>
            <a:r>
              <a:rPr lang="en-US" dirty="0"/>
              <a:t>? </a:t>
            </a:r>
            <a:r>
              <a:rPr lang="en-US" b="1" dirty="0"/>
              <a:t>Are we building the right product?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Verification: Involves </a:t>
            </a:r>
            <a:r>
              <a:rPr lang="en-US" b="1" dirty="0"/>
              <a:t>checking and reviewing processes</a:t>
            </a:r>
            <a:r>
              <a:rPr lang="en-US" dirty="0"/>
              <a:t>. </a:t>
            </a:r>
            <a:r>
              <a:rPr lang="en-US" b="1" dirty="0"/>
              <a:t>Are we building the product right?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 testing </a:t>
            </a:r>
            <a:r>
              <a:rPr lang="en-US" dirty="0"/>
              <a:t>involves executing the system with test cases that are derived from the specification of the real data to be processed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07388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29D0-0E30-2C47-92DC-6A35FC01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813" cy="1325563"/>
          </a:xfrm>
        </p:spPr>
        <p:txBody>
          <a:bodyPr/>
          <a:lstStyle/>
          <a:p>
            <a:r>
              <a:rPr lang="en-US" dirty="0"/>
              <a:t>Is the System “Fail-Safe?” Software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4425-914B-9742-BEB5-E9EC7B85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fail-safe system fails, it fails by failing to be fail safe.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5B462-00FC-9E45-BD86-965BBE82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49" y="3182144"/>
            <a:ext cx="10421970" cy="29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5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5498-90E5-7548-8925-EAE1214D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Software Evolution: Change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FEDA-94F2-5D4B-86AD-5C79BCE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Software changes.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architectures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requirements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Companies evolve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Chapter 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Company acquisitions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Macromedia Director, Flash, Pascal, Iomega, Netscape, AltaVista, Palm, </a:t>
            </a:r>
            <a:r>
              <a:rPr lang="en-US" dirty="0" err="1"/>
              <a:t>Quibi</a:t>
            </a:r>
            <a:r>
              <a:rPr lang="en-US" dirty="0"/>
              <a:t>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9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1014-2888-FA46-91F2-32FE0979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DD5B-7C9C-D74A-B72F-BB6C097B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Systemantics</a:t>
            </a:r>
            <a:r>
              <a:rPr lang="en-US" dirty="0"/>
              <a:t>: John Gall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systems generate new problems.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Peanut butter sandwiches fall peanut butter side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Complicated systems produce unexpected outcomes.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real world is whatever is reported to the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system is working, leave it alone.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 complex system designed from scratch never works and cannot be made to work – you have to start over, beginning with a working simple system.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4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94A7-3C75-E04F-8FF7-4FB5B7A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956A9-289B-6949-9DC8-4341AF20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Change is inevitable</a:t>
            </a:r>
          </a:p>
        </p:txBody>
      </p:sp>
    </p:spTree>
    <p:extLst>
      <p:ext uri="{BB962C8B-B14F-4D97-AF65-F5344CB8AC3E}">
        <p14:creationId xmlns:p14="http://schemas.microsoft.com/office/powerpoint/2010/main" val="97524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F877-1FEE-2C4C-BF53-0C79F305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 of 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F7D1-BB8D-9E40-A032-0673EC96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Anticipate changes. Prototype systems can be developed to show key features to clients.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tolerance. The process accommodates changes at relatively low costs.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This normally involves some form of incremental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2202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599-3331-A642-8DEF-B3260FFB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1.7 Prototype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114C-8637-0B4C-9FBF-45FC6CBAB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 a prototype is </a:t>
            </a:r>
            <a:r>
              <a:rPr lang="en-US" b="1" dirty="0"/>
              <a:t>a rudimentary working model of a product or information system, usually built for demonstration purposes or as part of the development process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Usually to test or evaluate a small “</a:t>
            </a:r>
            <a:r>
              <a:rPr lang="en-US" dirty="0" err="1"/>
              <a:t>snippit</a:t>
            </a:r>
            <a:r>
              <a:rPr lang="en-US" dirty="0"/>
              <a:t>”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Focuses on areas of the product not understood.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Anticipate changes.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May cause “spike” in Burn Up Chart (TBA)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Used mostly for demonstration and review by the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Prototypes should be discarded after development.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They are not normally documented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Rarely meet quality standards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28343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81B3-B717-5E4B-B5D0-27B1B5CA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1.8 Process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9ED4-3D10-4544-AAB0-D716CE6A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536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existing processes and changing these processes to increase product quality, reduce costs, or reduce development time.</a:t>
            </a:r>
          </a:p>
          <a:p>
            <a:pPr marL="0" indent="0">
              <a:buNone/>
            </a:pPr>
            <a:r>
              <a:rPr lang="en-US" dirty="0"/>
              <a:t>Agile approach: An iterative approach for rapid delivery of functionality and responsiveness (and </a:t>
            </a:r>
            <a:r>
              <a:rPr lang="en-US" b="1" dirty="0"/>
              <a:t>quality</a:t>
            </a:r>
            <a:r>
              <a:rPr lang="en-US" dirty="0"/>
              <a:t>) to client requirements.</a:t>
            </a:r>
          </a:p>
        </p:txBody>
      </p:sp>
      <p:pic>
        <p:nvPicPr>
          <p:cNvPr id="8194" name="Picture 2" descr="What Is Process Improvement? | Reliable Plant">
            <a:extLst>
              <a:ext uri="{FF2B5EF4-FFF2-40B4-BE49-F238E27FC236}">
                <a16:creationId xmlns:a16="http://schemas.microsoft.com/office/drawing/2014/main" id="{06C1EC2F-A29E-0849-AADA-67367C3F2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2"/>
          <a:stretch/>
        </p:blipFill>
        <p:spPr bwMode="auto">
          <a:xfrm>
            <a:off x="7262195" y="677863"/>
            <a:ext cx="4294805" cy="54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EFD6-A61B-5D42-9D90-D95D7B99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Software Processes [Outline]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7ECF9-587F-5948-AF40-7EDB7BB98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Design and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Evolution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Coping with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Prototype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Improvement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84AE-5B4E-4A4B-B907-3E75689E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COTS: Build or Buy?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3AA1-7D96-404E-98FA-2A1CB383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80263"/>
            <a:ext cx="10515600" cy="2396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COTS solutions typically offer the benefit of lower initial investment and faster implementation.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primary advantage of a custom solution is the ability to get exactly what you need, no more, no less.</a:t>
            </a:r>
          </a:p>
        </p:txBody>
      </p:sp>
      <p:pic>
        <p:nvPicPr>
          <p:cNvPr id="1028" name="Picture 4" descr="COTS vs SDK: 5 Factors to Help you Choose">
            <a:extLst>
              <a:ext uri="{FF2B5EF4-FFF2-40B4-BE49-F238E27FC236}">
                <a16:creationId xmlns:a16="http://schemas.microsoft.com/office/drawing/2014/main" id="{952DFC0F-CBD4-0207-BEC7-685D59CB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29" y="1590720"/>
            <a:ext cx="4951142" cy="25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84AE-5B4E-4A4B-B907-3E75689E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Integration and Configuration: COTS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3AA1-7D96-404E-98FA-2A1CB38390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Reusability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Systems built using Commercial Off-The-Shelf (COTS)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Reused elements may be configured to adapt their behavior and functionality to a user requirement.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Reuse not a standard approach to building may types of business systems.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9341-ADED-E44B-A2AA-C29912D024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Types of Reusable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Stand-alone applications (COTS).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Collections of packaged objects that are integrated into a framework such as .NET or J2EE.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services that are developed according to service standards. </a:t>
            </a:r>
          </a:p>
        </p:txBody>
      </p:sp>
    </p:spTree>
    <p:extLst>
      <p:ext uri="{BB962C8B-B14F-4D97-AF65-F5344CB8AC3E}">
        <p14:creationId xmlns:p14="http://schemas.microsoft.com/office/powerpoint/2010/main" val="27620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ractical Software Engineering Session 2 - ppt download">
            <a:extLst>
              <a:ext uri="{FF2B5EF4-FFF2-40B4-BE49-F238E27FC236}">
                <a16:creationId xmlns:a16="http://schemas.microsoft.com/office/drawing/2014/main" id="{352D8177-C5AB-744C-A520-45CA4A9E6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7" r="4504" b="15474"/>
          <a:stretch/>
        </p:blipFill>
        <p:spPr bwMode="auto">
          <a:xfrm>
            <a:off x="4752975" y="3571873"/>
            <a:ext cx="6991350" cy="24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355FC-4C73-304E-9D1C-B81BD78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COTS: Integration and Configuration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0489-2580-C548-B370-54F0BCE3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3125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 specifications: </a:t>
            </a:r>
            <a:r>
              <a:rPr lang="en-US" b="1" dirty="0"/>
              <a:t>what do you need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discovery and evaluation: </a:t>
            </a:r>
            <a:r>
              <a:rPr lang="en-US" b="1" dirty="0"/>
              <a:t>search for components, plug-ins and other options to meet requirements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 system configuration: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Configure COTS </a:t>
            </a:r>
            <a:r>
              <a:rPr lang="en-US" dirty="0"/>
              <a:t>system.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Component adaptation</a:t>
            </a:r>
          </a:p>
          <a:p>
            <a:pPr marL="0" indent="0">
              <a:buNone/>
            </a:pPr>
            <a:r>
              <a:rPr lang="en-US" dirty="0"/>
              <a:t>       and integration:</a:t>
            </a:r>
          </a:p>
          <a:p>
            <a:pPr marL="0" indent="0">
              <a:buNone/>
            </a:pPr>
            <a:r>
              <a:rPr lang="en-US" dirty="0"/>
              <a:t>       customize components</a:t>
            </a:r>
          </a:p>
          <a:p>
            <a:pPr marL="0" indent="0">
              <a:buNone/>
            </a:pPr>
            <a:r>
              <a:rPr lang="en-US" dirty="0"/>
              <a:t>       using application API.</a:t>
            </a:r>
          </a:p>
        </p:txBody>
      </p:sp>
    </p:spTree>
    <p:extLst>
      <p:ext uri="{BB962C8B-B14F-4D97-AF65-F5344CB8AC3E}">
        <p14:creationId xmlns:p14="http://schemas.microsoft.com/office/powerpoint/2010/main" val="50624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55FC-4C73-304E-9D1C-B81BD787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COTS: Integration and Configuration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0489-2580-C548-B370-54F0BCE31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31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Knack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relational database for </a:t>
            </a:r>
            <a:r>
              <a:rPr lang="en-US" dirty="0" err="1"/>
              <a:t>Veuzz</a:t>
            </a:r>
            <a:r>
              <a:rPr lang="en-US" dirty="0"/>
              <a:t> content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low or reasonable cost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Easy data entry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must be able to export to JSON (quickly)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Time!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build my own (e.g. </a:t>
            </a:r>
            <a:r>
              <a:rPr lang="en-US" dirty="0" err="1"/>
              <a:t>mySQL</a:t>
            </a:r>
            <a:r>
              <a:rPr lang="en-US" dirty="0"/>
              <a:t>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4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F2C8-0E1F-9546-9E4E-9E958DD1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Integration and Configuration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6701-515A-4544-A4FB-7EDBDF9FD6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Reduced costs </a:t>
            </a:r>
            <a:r>
              <a:rPr lang="en-US" dirty="0"/>
              <a:t>and risks as less software developed from scratch.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Easily deployable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Larger </a:t>
            </a:r>
            <a:r>
              <a:rPr lang="en-US" b="1" dirty="0"/>
              <a:t>technical assistance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25B2E-0238-0D4E-9D59-1A646F82D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Requirement compromises </a:t>
            </a:r>
            <a:r>
              <a:rPr lang="en-US" dirty="0"/>
              <a:t>are inevitable and may not meet the real needs of the client and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Loss of control </a:t>
            </a:r>
            <a:r>
              <a:rPr lang="en-US" dirty="0"/>
              <a:t>over evolution (new versions) of reused system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Licensing ,installation, and support costs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3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7C63-19A7-8745-B3A6-BEC39103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COTS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008A-4C45-5E40-B9C4-B7512E37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Online databases: </a:t>
            </a:r>
            <a:r>
              <a:rPr lang="en-US" dirty="0" err="1"/>
              <a:t>Zoho</a:t>
            </a:r>
            <a:r>
              <a:rPr lang="en-US" dirty="0"/>
              <a:t>, </a:t>
            </a:r>
            <a:r>
              <a:rPr lang="en-US" dirty="0" err="1"/>
              <a:t>Quickbase</a:t>
            </a:r>
            <a:r>
              <a:rPr lang="en-US" dirty="0"/>
              <a:t>, Knack, </a:t>
            </a:r>
            <a:r>
              <a:rPr lang="en-US" dirty="0" err="1"/>
              <a:t>Caspio</a:t>
            </a:r>
            <a:r>
              <a:rPr lang="en-US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Ecommerce: Shopify, WooCommerce, </a:t>
            </a:r>
            <a:r>
              <a:rPr lang="en-US" dirty="0" err="1"/>
              <a:t>Ecwid</a:t>
            </a:r>
            <a:r>
              <a:rPr lang="en-US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analytic tools: Google Analytics, Baidu, HubSpot…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Geolocation: Google Maps, </a:t>
            </a:r>
            <a:r>
              <a:rPr lang="en-US"/>
              <a:t>MapBox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Video Streaming, transcoding, and recording: Brightcove, </a:t>
            </a:r>
            <a:r>
              <a:rPr lang="en-US" dirty="0" err="1"/>
              <a:t>Wowza</a:t>
            </a:r>
            <a:r>
              <a:rPr lang="en-US" dirty="0"/>
              <a:t>, Panopto, Vimeo…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Web CMS editors: </a:t>
            </a:r>
            <a:r>
              <a:rPr lang="en-US" dirty="0" err="1"/>
              <a:t>Wix</a:t>
            </a:r>
            <a:r>
              <a:rPr lang="en-US" dirty="0"/>
              <a:t>, Squarespace, </a:t>
            </a:r>
            <a:r>
              <a:rPr lang="en-US" dirty="0" err="1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8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9A61-D503-C24F-BC67-401B5638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Software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CED8-5681-C346-B225-1617E666C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process of determining what services are required and the constraints on the system’s operation and development.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 engineering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 elicitation and analysis.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b="1" dirty="0"/>
              <a:t>What do the system stakeholders require or expect from the system</a:t>
            </a:r>
            <a:r>
              <a:rPr lang="en-US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 specification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Defining the requirements in detail.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Requirement validation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Checking the validity of the requirements.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*Validation Plan document</a:t>
            </a:r>
          </a:p>
        </p:txBody>
      </p:sp>
    </p:spTree>
    <p:extLst>
      <p:ext uri="{BB962C8B-B14F-4D97-AF65-F5344CB8AC3E}">
        <p14:creationId xmlns:p14="http://schemas.microsoft.com/office/powerpoint/2010/main" val="219037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953</Words>
  <Application>Microsoft Office PowerPoint</Application>
  <PresentationFormat>Widescreen</PresentationFormat>
  <Paragraphs>137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Custom or COTS?</vt:lpstr>
      <vt:lpstr>1. Software Processes [Outline]</vt:lpstr>
      <vt:lpstr>1.1 COTS: Build or Buy?</vt:lpstr>
      <vt:lpstr>1.1 Integration and Configuration: COTS</vt:lpstr>
      <vt:lpstr>COTS: Integration and Configuration Development</vt:lpstr>
      <vt:lpstr>COTS: Integration and Configuration Development</vt:lpstr>
      <vt:lpstr>Pros and Cons of Integration and Configuration Development</vt:lpstr>
      <vt:lpstr>Examples of COTS Software</vt:lpstr>
      <vt:lpstr>1.2 Software Specification</vt:lpstr>
      <vt:lpstr>1.3 Software Design and Development</vt:lpstr>
      <vt:lpstr>1.4 Software Validation</vt:lpstr>
      <vt:lpstr>Is the System “Fail-Safe?” Software Reliability</vt:lpstr>
      <vt:lpstr>1.5 Software Evolution: Change Happens</vt:lpstr>
      <vt:lpstr>1.6 Coping with Change</vt:lpstr>
      <vt:lpstr>Coping with Change</vt:lpstr>
      <vt:lpstr>Reducing the Cost of Rework</vt:lpstr>
      <vt:lpstr>1.7 Prototype Development</vt:lpstr>
      <vt:lpstr>1.8 Process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“Good Enough” Theory</dc:title>
  <dc:creator>Toporski, Neil F.</dc:creator>
  <cp:lastModifiedBy>Pham, Sarah</cp:lastModifiedBy>
  <cp:revision>20</cp:revision>
  <dcterms:created xsi:type="dcterms:W3CDTF">2022-08-04T17:01:39Z</dcterms:created>
  <dcterms:modified xsi:type="dcterms:W3CDTF">2022-09-08T17:47:43Z</dcterms:modified>
</cp:coreProperties>
</file>