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1" r:id="rId6"/>
    <p:sldId id="262"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417" autoAdjust="0"/>
  </p:normalViewPr>
  <p:slideViewPr>
    <p:cSldViewPr snapToGrid="0" snapToObjects="1">
      <p:cViewPr varScale="1">
        <p:scale>
          <a:sx n="71" d="100"/>
          <a:sy n="71" d="100"/>
        </p:scale>
        <p:origin x="11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1CC24-1DA6-4303-BB01-579EFBCCABB2}"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BBEF2-0343-4549-A46D-D86D73D6A2F1}" type="slidenum">
              <a:rPr lang="en-US" smtClean="0"/>
              <a:t>‹#›</a:t>
            </a:fld>
            <a:endParaRPr lang="en-US"/>
          </a:p>
        </p:txBody>
      </p:sp>
    </p:spTree>
    <p:extLst>
      <p:ext uri="{BB962C8B-B14F-4D97-AF65-F5344CB8AC3E}">
        <p14:creationId xmlns:p14="http://schemas.microsoft.com/office/powerpoint/2010/main" val="850210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scrum master don’t do the programming</a:t>
            </a:r>
          </a:p>
          <a:p>
            <a:endParaRPr lang="en-US" dirty="0"/>
          </a:p>
          <a:p>
            <a:r>
              <a:rPr lang="en-US" dirty="0"/>
              <a:t>Get all the requirements of the sponsor (sprint 0)</a:t>
            </a:r>
          </a:p>
          <a:p>
            <a:pPr marL="171450" indent="-171450">
              <a:buFontTx/>
              <a:buChar char="-"/>
            </a:pPr>
            <a:r>
              <a:rPr lang="en-US" dirty="0"/>
              <a:t>Make sense w/ them from backlog</a:t>
            </a:r>
          </a:p>
          <a:p>
            <a:pPr marL="171450" indent="-171450">
              <a:buFontTx/>
              <a:buChar char="-"/>
            </a:pPr>
            <a:r>
              <a:rPr lang="en-US" dirty="0"/>
              <a:t>Prioritize certain things</a:t>
            </a:r>
          </a:p>
          <a:p>
            <a:pPr marL="171450" indent="-171450">
              <a:buFontTx/>
              <a:buChar char="-"/>
            </a:pPr>
            <a:r>
              <a:rPr lang="en-US" dirty="0"/>
              <a:t>Extremely detailed</a:t>
            </a:r>
          </a:p>
          <a:p>
            <a:pPr marL="171450" indent="-171450">
              <a:buFontTx/>
              <a:buChar char="-"/>
            </a:pPr>
            <a:r>
              <a:rPr lang="en-US" dirty="0"/>
              <a:t>User stories so they can morph into tasks</a:t>
            </a:r>
          </a:p>
          <a:p>
            <a:pPr marL="171450" indent="-171450">
              <a:buFontTx/>
              <a:buChar char="-"/>
            </a:pPr>
            <a:r>
              <a:rPr lang="en-US" dirty="0"/>
              <a:t>Each dev can take certain tasks and start developing</a:t>
            </a:r>
          </a:p>
          <a:p>
            <a:pPr marL="171450" indent="-171450">
              <a:buFontTx/>
              <a:buChar char="-"/>
            </a:pPr>
            <a:r>
              <a:rPr lang="en-US" dirty="0"/>
              <a:t>Meet everyday to talk about it</a:t>
            </a:r>
          </a:p>
          <a:p>
            <a:pPr marL="171450" indent="-171450">
              <a:buFontTx/>
              <a:buChar char="-"/>
            </a:pPr>
            <a:r>
              <a:rPr lang="en-US" dirty="0"/>
              <a:t>Rearrange the backlog whether you’re meeting the clients’ needs</a:t>
            </a:r>
          </a:p>
          <a:p>
            <a:pPr marL="171450" indent="-171450">
              <a:buFontTx/>
              <a:buChar char="-"/>
            </a:pPr>
            <a:r>
              <a:rPr lang="en-US" dirty="0"/>
              <a:t>Relays questions to customer</a:t>
            </a:r>
          </a:p>
        </p:txBody>
      </p:sp>
      <p:sp>
        <p:nvSpPr>
          <p:cNvPr id="4" name="Slide Number Placeholder 3"/>
          <p:cNvSpPr>
            <a:spLocks noGrp="1"/>
          </p:cNvSpPr>
          <p:nvPr>
            <p:ph type="sldNum" sz="quarter" idx="5"/>
          </p:nvPr>
        </p:nvSpPr>
        <p:spPr/>
        <p:txBody>
          <a:bodyPr/>
          <a:lstStyle/>
          <a:p>
            <a:fld id="{819BBEF2-0343-4549-A46D-D86D73D6A2F1}" type="slidenum">
              <a:rPr lang="en-US" smtClean="0"/>
              <a:t>3</a:t>
            </a:fld>
            <a:endParaRPr lang="en-US"/>
          </a:p>
        </p:txBody>
      </p:sp>
    </p:spTree>
    <p:extLst>
      <p:ext uri="{BB962C8B-B14F-4D97-AF65-F5344CB8AC3E}">
        <p14:creationId xmlns:p14="http://schemas.microsoft.com/office/powerpoint/2010/main" val="195929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as a team </a:t>
            </a:r>
            <a:r>
              <a:rPr lang="en-US" dirty="0">
                <a:sym typeface="Wingdings" panose="05000000000000000000" pitchFamily="2" charset="2"/>
              </a:rPr>
              <a:t> make priorities  scrum backlog  who’s </a:t>
            </a:r>
            <a:r>
              <a:rPr lang="en-US" dirty="0" err="1">
                <a:sym typeface="Wingdings" panose="05000000000000000000" pitchFamily="2" charset="2"/>
              </a:rPr>
              <a:t>gonna</a:t>
            </a:r>
            <a:r>
              <a:rPr lang="en-US" dirty="0">
                <a:sym typeface="Wingdings" panose="05000000000000000000" pitchFamily="2" charset="2"/>
              </a:rPr>
              <a:t> do what</a:t>
            </a:r>
            <a:endParaRPr lang="en-US" dirty="0"/>
          </a:p>
        </p:txBody>
      </p:sp>
      <p:sp>
        <p:nvSpPr>
          <p:cNvPr id="4" name="Slide Number Placeholder 3"/>
          <p:cNvSpPr>
            <a:spLocks noGrp="1"/>
          </p:cNvSpPr>
          <p:nvPr>
            <p:ph type="sldNum" sz="quarter" idx="5"/>
          </p:nvPr>
        </p:nvSpPr>
        <p:spPr/>
        <p:txBody>
          <a:bodyPr/>
          <a:lstStyle/>
          <a:p>
            <a:fld id="{819BBEF2-0343-4549-A46D-D86D73D6A2F1}" type="slidenum">
              <a:rPr lang="en-US" smtClean="0"/>
              <a:t>4</a:t>
            </a:fld>
            <a:endParaRPr lang="en-US"/>
          </a:p>
        </p:txBody>
      </p:sp>
    </p:spTree>
    <p:extLst>
      <p:ext uri="{BB962C8B-B14F-4D97-AF65-F5344CB8AC3E}">
        <p14:creationId xmlns:p14="http://schemas.microsoft.com/office/powerpoint/2010/main" val="404710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needs of the team (need something to work collaboratively)</a:t>
            </a:r>
          </a:p>
          <a:p>
            <a:pPr marL="171450" indent="-171450">
              <a:buFontTx/>
              <a:buChar char="-"/>
            </a:pPr>
            <a:r>
              <a:rPr lang="en-US" dirty="0"/>
              <a:t>Everyone’s playing well together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19BBEF2-0343-4549-A46D-D86D73D6A2F1}" type="slidenum">
              <a:rPr lang="en-US" smtClean="0"/>
              <a:t>6</a:t>
            </a:fld>
            <a:endParaRPr lang="en-US"/>
          </a:p>
        </p:txBody>
      </p:sp>
    </p:spTree>
    <p:extLst>
      <p:ext uri="{BB962C8B-B14F-4D97-AF65-F5344CB8AC3E}">
        <p14:creationId xmlns:p14="http://schemas.microsoft.com/office/powerpoint/2010/main" val="119802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093B-33C7-7046-983F-765577CDF2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B94D77-F7C3-714A-BD6E-1960E6412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B6FA78-4990-0449-845F-44F8C4FD86A7}"/>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5" name="Footer Placeholder 4">
            <a:extLst>
              <a:ext uri="{FF2B5EF4-FFF2-40B4-BE49-F238E27FC236}">
                <a16:creationId xmlns:a16="http://schemas.microsoft.com/office/drawing/2014/main" id="{C3736603-5E9C-1941-9088-C8B4E14D8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B6EC8-C766-BC4A-B0C5-86FC525B127C}"/>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2641729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5339-C2A4-3342-8D76-31A648E8CF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7BFA89-7360-584F-94B7-C0FCFE427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E0AE7-B458-CF41-BE04-D2BF2E1A21A1}"/>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5" name="Footer Placeholder 4">
            <a:extLst>
              <a:ext uri="{FF2B5EF4-FFF2-40B4-BE49-F238E27FC236}">
                <a16:creationId xmlns:a16="http://schemas.microsoft.com/office/drawing/2014/main" id="{CC5CC25E-120B-F446-99D7-FFE524ED5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B578B-8AD8-FD42-838C-AFBDC55F2271}"/>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272435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5F6A8-36BF-1742-A829-6BE204D90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83108-9870-C34F-AF92-037268889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47C7C-B956-D149-92E9-10ED9924E513}"/>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5" name="Footer Placeholder 4">
            <a:extLst>
              <a:ext uri="{FF2B5EF4-FFF2-40B4-BE49-F238E27FC236}">
                <a16:creationId xmlns:a16="http://schemas.microsoft.com/office/drawing/2014/main" id="{3BB7993E-F90C-C145-BBD0-BCA3A50AA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9CA20-9EE6-2444-AEC4-92FFC3364CBE}"/>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98544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2894-98FF-5041-A746-3AF38AFC1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3FFF1-3E2D-F64B-9BB1-5B592B8FA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90DC3-C9A2-D54B-B790-0A7F0524966E}"/>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5" name="Footer Placeholder 4">
            <a:extLst>
              <a:ext uri="{FF2B5EF4-FFF2-40B4-BE49-F238E27FC236}">
                <a16:creationId xmlns:a16="http://schemas.microsoft.com/office/drawing/2014/main" id="{8EA7E50C-FDE5-0E4A-8F54-7839ECBD4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B5956-31EA-AE4F-B7BE-B104A50876EA}"/>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118056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AA10-1AAC-CC48-9883-BB9FF2746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6D6B50-EEAA-F74D-8678-0CDFA313A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A94C63-7BAA-DF42-B08F-8FCC0693AE18}"/>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5" name="Footer Placeholder 4">
            <a:extLst>
              <a:ext uri="{FF2B5EF4-FFF2-40B4-BE49-F238E27FC236}">
                <a16:creationId xmlns:a16="http://schemas.microsoft.com/office/drawing/2014/main" id="{B76DF1D3-FE3C-EC40-9CA1-9604E3C7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348AC-4534-E147-B87B-89314A3FF7D4}"/>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137688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E317-0057-0A42-8576-46C212216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0C69E4-B6DF-6443-903B-AF8FC0A53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17B7D1-A308-C146-A87D-81227FCEF6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B59DFD-A8CE-644A-B78D-8A404A7541B5}"/>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6" name="Footer Placeholder 5">
            <a:extLst>
              <a:ext uri="{FF2B5EF4-FFF2-40B4-BE49-F238E27FC236}">
                <a16:creationId xmlns:a16="http://schemas.microsoft.com/office/drawing/2014/main" id="{83068212-CB4D-B84A-9148-3C46A5FCD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864FC-EC74-9C42-8842-9BF41386C2F1}"/>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370970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5EB6-F7EE-9544-B396-CBE83DBFC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D26BCA-1ABE-ED47-B769-951DAF7FB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01165-57EC-B044-8879-92A57A4DF9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E902CC-3877-4C41-97B4-54BD4BAD3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0959F7-3A1F-8041-B9C2-BC42404E8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6171C1-A324-5749-AD0C-FC72A069E5A1}"/>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8" name="Footer Placeholder 7">
            <a:extLst>
              <a:ext uri="{FF2B5EF4-FFF2-40B4-BE49-F238E27FC236}">
                <a16:creationId xmlns:a16="http://schemas.microsoft.com/office/drawing/2014/main" id="{3D50F642-8A02-A649-996A-2EC1C83E11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6DB760-2E14-D44E-BD3E-CFC38531ABEF}"/>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288127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500-8802-7C48-B744-B51383276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96683E-075F-324F-93CD-01EF1FD17196}"/>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4" name="Footer Placeholder 3">
            <a:extLst>
              <a:ext uri="{FF2B5EF4-FFF2-40B4-BE49-F238E27FC236}">
                <a16:creationId xmlns:a16="http://schemas.microsoft.com/office/drawing/2014/main" id="{6B5A017C-80F9-9C46-A21E-BB5E4495D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D1B751-BEF4-1646-91CE-7A39C94F8AB3}"/>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160392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070F3-0F6C-584F-9DDB-9E0591D1E982}"/>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3" name="Footer Placeholder 2">
            <a:extLst>
              <a:ext uri="{FF2B5EF4-FFF2-40B4-BE49-F238E27FC236}">
                <a16:creationId xmlns:a16="http://schemas.microsoft.com/office/drawing/2014/main" id="{5A8F3A27-C0B4-EF48-B105-D71363FEA5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2960D2-CE48-7143-8BAF-0C0DB0E00F01}"/>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153702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498F-3977-9840-8C5E-D1DBD6EF5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5A9618-36BE-C747-A274-6BF472777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FC4F82-46FA-DD4C-9667-0B96A18D8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606AB-570B-D44F-B4A4-B59F7A37FA4F}"/>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6" name="Footer Placeholder 5">
            <a:extLst>
              <a:ext uri="{FF2B5EF4-FFF2-40B4-BE49-F238E27FC236}">
                <a16:creationId xmlns:a16="http://schemas.microsoft.com/office/drawing/2014/main" id="{3D54F7A0-1DAA-1242-B2E0-2BA28A789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FFC82-F06F-C441-8989-85565E609B9B}"/>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113027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8CC5-D0D3-BA42-B071-F37259883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FDDBF0-CC7A-0F4B-B5C3-CD1A94229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3855B3-1D2D-4C4A-8272-1A15B9901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5EF490-3214-A94F-BFAC-501B4D2A406A}"/>
              </a:ext>
            </a:extLst>
          </p:cNvPr>
          <p:cNvSpPr>
            <a:spLocks noGrp="1"/>
          </p:cNvSpPr>
          <p:nvPr>
            <p:ph type="dt" sz="half" idx="10"/>
          </p:nvPr>
        </p:nvSpPr>
        <p:spPr/>
        <p:txBody>
          <a:bodyPr/>
          <a:lstStyle/>
          <a:p>
            <a:fld id="{7811CF38-6D85-924E-B8F4-479E4CA5F1B2}" type="datetimeFigureOut">
              <a:rPr lang="en-US" smtClean="0"/>
              <a:t>9/8/2022</a:t>
            </a:fld>
            <a:endParaRPr lang="en-US"/>
          </a:p>
        </p:txBody>
      </p:sp>
      <p:sp>
        <p:nvSpPr>
          <p:cNvPr id="6" name="Footer Placeholder 5">
            <a:extLst>
              <a:ext uri="{FF2B5EF4-FFF2-40B4-BE49-F238E27FC236}">
                <a16:creationId xmlns:a16="http://schemas.microsoft.com/office/drawing/2014/main" id="{DD9FE794-EB7D-1043-ACBD-3818F46BA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FCE1C-DAA9-7348-BF92-50DA0006BD3D}"/>
              </a:ext>
            </a:extLst>
          </p:cNvPr>
          <p:cNvSpPr>
            <a:spLocks noGrp="1"/>
          </p:cNvSpPr>
          <p:nvPr>
            <p:ph type="sldNum" sz="quarter" idx="12"/>
          </p:nvPr>
        </p:nvSpPr>
        <p:spPr/>
        <p:txBody>
          <a:bodyPr/>
          <a:lstStyle/>
          <a:p>
            <a:fld id="{24A068DD-7010-FE4D-9F11-C46F57ACB870}" type="slidenum">
              <a:rPr lang="en-US" smtClean="0"/>
              <a:t>‹#›</a:t>
            </a:fld>
            <a:endParaRPr lang="en-US"/>
          </a:p>
        </p:txBody>
      </p:sp>
    </p:spTree>
    <p:extLst>
      <p:ext uri="{BB962C8B-B14F-4D97-AF65-F5344CB8AC3E}">
        <p14:creationId xmlns:p14="http://schemas.microsoft.com/office/powerpoint/2010/main" val="335552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286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ECB26-D0DE-2248-AFB0-A4758A48EC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1F12A5-8788-B943-A535-3889B568F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2F033-E8F8-9242-B92C-BC5D416B8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1CF38-6D85-924E-B8F4-479E4CA5F1B2}" type="datetimeFigureOut">
              <a:rPr lang="en-US" smtClean="0"/>
              <a:t>9/8/2022</a:t>
            </a:fld>
            <a:endParaRPr lang="en-US"/>
          </a:p>
        </p:txBody>
      </p:sp>
      <p:sp>
        <p:nvSpPr>
          <p:cNvPr id="5" name="Footer Placeholder 4">
            <a:extLst>
              <a:ext uri="{FF2B5EF4-FFF2-40B4-BE49-F238E27FC236}">
                <a16:creationId xmlns:a16="http://schemas.microsoft.com/office/drawing/2014/main" id="{AD887EBD-6484-8440-BFEB-648B9A17C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C5EADC-D30A-AF46-953C-C262A1B8C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068DD-7010-FE4D-9F11-C46F57ACB870}" type="slidenum">
              <a:rPr lang="en-US" smtClean="0"/>
              <a:t>‹#›</a:t>
            </a:fld>
            <a:endParaRPr lang="en-US"/>
          </a:p>
        </p:txBody>
      </p:sp>
    </p:spTree>
    <p:extLst>
      <p:ext uri="{BB962C8B-B14F-4D97-AF65-F5344CB8AC3E}">
        <p14:creationId xmlns:p14="http://schemas.microsoft.com/office/powerpoint/2010/main" val="61576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10D2-560A-2143-BA6D-BB4C5EE22D75}"/>
              </a:ext>
            </a:extLst>
          </p:cNvPr>
          <p:cNvSpPr>
            <a:spLocks noGrp="1"/>
          </p:cNvSpPr>
          <p:nvPr>
            <p:ph type="ctrTitle"/>
          </p:nvPr>
        </p:nvSpPr>
        <p:spPr>
          <a:xfrm>
            <a:off x="477980" y="1122363"/>
            <a:ext cx="6451457" cy="3204134"/>
          </a:xfrm>
        </p:spPr>
        <p:txBody>
          <a:bodyPr anchor="b">
            <a:normAutofit/>
          </a:bodyPr>
          <a:lstStyle/>
          <a:p>
            <a:pPr algn="l"/>
            <a:r>
              <a:rPr lang="en-US" sz="4800" dirty="0"/>
              <a:t>Teams and Team Roles</a:t>
            </a:r>
          </a:p>
        </p:txBody>
      </p:sp>
      <p:sp>
        <p:nvSpPr>
          <p:cNvPr id="3" name="Subtitle 2">
            <a:extLst>
              <a:ext uri="{FF2B5EF4-FFF2-40B4-BE49-F238E27FC236}">
                <a16:creationId xmlns:a16="http://schemas.microsoft.com/office/drawing/2014/main" id="{FF4716F1-19D3-A545-977B-9AE542A1539F}"/>
              </a:ext>
            </a:extLst>
          </p:cNvPr>
          <p:cNvSpPr>
            <a:spLocks noGrp="1"/>
          </p:cNvSpPr>
          <p:nvPr>
            <p:ph type="subTitle" idx="1"/>
          </p:nvPr>
        </p:nvSpPr>
        <p:spPr>
          <a:xfrm>
            <a:off x="477980" y="4872922"/>
            <a:ext cx="4023359" cy="1208141"/>
          </a:xfrm>
        </p:spPr>
        <p:txBody>
          <a:bodyPr>
            <a:normAutofit/>
          </a:bodyPr>
          <a:lstStyle/>
          <a:p>
            <a:pPr algn="l"/>
            <a:r>
              <a:rPr lang="en-US" sz="2000" dirty="0"/>
              <a:t>Software Engineering</a:t>
            </a:r>
          </a:p>
          <a:p>
            <a:pPr algn="l"/>
            <a:r>
              <a:rPr lang="en-US" sz="2000" dirty="0"/>
              <a:t>Neil Toporski</a:t>
            </a:r>
          </a:p>
        </p:txBody>
      </p:sp>
    </p:spTree>
    <p:extLst>
      <p:ext uri="{BB962C8B-B14F-4D97-AF65-F5344CB8AC3E}">
        <p14:creationId xmlns:p14="http://schemas.microsoft.com/office/powerpoint/2010/main" val="178067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0A96-A565-C6CC-977E-76BD72B3FF57}"/>
              </a:ext>
            </a:extLst>
          </p:cNvPr>
          <p:cNvSpPr>
            <a:spLocks noGrp="1"/>
          </p:cNvSpPr>
          <p:nvPr>
            <p:ph type="title"/>
          </p:nvPr>
        </p:nvSpPr>
        <p:spPr/>
        <p:txBody>
          <a:bodyPr/>
          <a:lstStyle/>
          <a:p>
            <a:r>
              <a:rPr lang="en-US"/>
              <a:t>The Team</a:t>
            </a:r>
          </a:p>
        </p:txBody>
      </p:sp>
      <p:pic>
        <p:nvPicPr>
          <p:cNvPr id="1026" name="Picture 2" descr="Scrum Core Team">
            <a:extLst>
              <a:ext uri="{FF2B5EF4-FFF2-40B4-BE49-F238E27FC236}">
                <a16:creationId xmlns:a16="http://schemas.microsoft.com/office/drawing/2014/main" id="{BC2DEB06-B500-E82A-4826-4CDB01260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074" y="1913334"/>
            <a:ext cx="6471852" cy="494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21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F298-6216-EC41-B15C-B1A648B9721D}"/>
              </a:ext>
            </a:extLst>
          </p:cNvPr>
          <p:cNvSpPr>
            <a:spLocks noGrp="1"/>
          </p:cNvSpPr>
          <p:nvPr>
            <p:ph type="title"/>
          </p:nvPr>
        </p:nvSpPr>
        <p:spPr/>
        <p:txBody>
          <a:bodyPr/>
          <a:lstStyle/>
          <a:p>
            <a:r>
              <a:rPr lang="en-US" dirty="0"/>
              <a:t>The Scrum Team</a:t>
            </a:r>
          </a:p>
        </p:txBody>
      </p:sp>
      <p:sp>
        <p:nvSpPr>
          <p:cNvPr id="3" name="Content Placeholder 2">
            <a:extLst>
              <a:ext uri="{FF2B5EF4-FFF2-40B4-BE49-F238E27FC236}">
                <a16:creationId xmlns:a16="http://schemas.microsoft.com/office/drawing/2014/main" id="{2C3FBB86-9B1E-FB41-9153-B51A2B9A1134}"/>
              </a:ext>
            </a:extLst>
          </p:cNvPr>
          <p:cNvSpPr>
            <a:spLocks noGrp="1"/>
          </p:cNvSpPr>
          <p:nvPr>
            <p:ph idx="1"/>
          </p:nvPr>
        </p:nvSpPr>
        <p:spPr/>
        <p:txBody>
          <a:bodyPr>
            <a:normAutofit fontScale="85000" lnSpcReduction="20000"/>
          </a:bodyPr>
          <a:lstStyle/>
          <a:p>
            <a:pPr marL="0" indent="0">
              <a:buNone/>
            </a:pPr>
            <a:r>
              <a:rPr lang="en-US" dirty="0"/>
              <a:t>The Scrum Team consists of a </a:t>
            </a:r>
          </a:p>
          <a:p>
            <a:pPr marL="514350" indent="-514350">
              <a:buAutoNum type="arabicParenR"/>
            </a:pPr>
            <a:r>
              <a:rPr lang="en-US" b="1" dirty="0"/>
              <a:t>Product Owner</a:t>
            </a:r>
            <a:endParaRPr lang="en-US" dirty="0"/>
          </a:p>
          <a:p>
            <a:pPr marL="514350" indent="-514350">
              <a:buAutoNum type="arabicParenR"/>
            </a:pPr>
            <a:r>
              <a:rPr lang="en-US" b="1" dirty="0"/>
              <a:t>Development Team</a:t>
            </a:r>
            <a:r>
              <a:rPr lang="en-US" dirty="0"/>
              <a:t> </a:t>
            </a:r>
          </a:p>
          <a:p>
            <a:pPr marL="514350" indent="-514350">
              <a:buAutoNum type="arabicParenR"/>
            </a:pPr>
            <a:r>
              <a:rPr lang="en-US" b="1" dirty="0"/>
              <a:t>Scrum Master</a:t>
            </a:r>
            <a:r>
              <a:rPr lang="en-US" dirty="0"/>
              <a:t>  </a:t>
            </a:r>
          </a:p>
          <a:p>
            <a:pPr marL="0" indent="0">
              <a:buNone/>
            </a:pPr>
            <a:br>
              <a:rPr lang="en-US" dirty="0"/>
            </a:br>
            <a:r>
              <a:rPr lang="en-US" dirty="0"/>
              <a:t>Scrum Teams are </a:t>
            </a:r>
            <a:r>
              <a:rPr lang="en-US" b="1" dirty="0"/>
              <a:t>self-organizing and cross-functional</a:t>
            </a:r>
            <a:r>
              <a:rPr lang="en-US" dirty="0"/>
              <a:t>. Self-organizing </a:t>
            </a:r>
            <a:r>
              <a:rPr lang="en-US" b="1" dirty="0"/>
              <a:t>teams choose how best to  accomplish their work</a:t>
            </a:r>
            <a:r>
              <a:rPr lang="en-US" dirty="0"/>
              <a:t>, rather than being directed by others outside the team. Cross-functional teams have all competencies needed to accomplish the work without depending on others not part of the team. The team model in Scrum is designed to optimize flexibility, creativity, and productivity. </a:t>
            </a:r>
            <a:br>
              <a:rPr lang="en-US" dirty="0"/>
            </a:br>
            <a:endParaRPr lang="en-US" dirty="0"/>
          </a:p>
          <a:p>
            <a:pPr marL="0" indent="0">
              <a:buNone/>
            </a:pPr>
            <a:r>
              <a:rPr lang="en-US" dirty="0"/>
              <a:t>Scrum </a:t>
            </a:r>
            <a:r>
              <a:rPr lang="en-US" b="1" dirty="0"/>
              <a:t>Teams deliver products iteratively and incrementally</a:t>
            </a:r>
            <a:r>
              <a:rPr lang="en-US" dirty="0"/>
              <a:t>, maximizing opportunities for feedback. </a:t>
            </a:r>
            <a:r>
              <a:rPr lang="en-US" b="1" dirty="0"/>
              <a:t>Incremental deliveries of “Done” product ensure a potentially useful version of working product is always available</a:t>
            </a:r>
            <a:r>
              <a:rPr lang="en-US" dirty="0"/>
              <a:t>. </a:t>
            </a:r>
          </a:p>
        </p:txBody>
      </p:sp>
    </p:spTree>
    <p:extLst>
      <p:ext uri="{BB962C8B-B14F-4D97-AF65-F5344CB8AC3E}">
        <p14:creationId xmlns:p14="http://schemas.microsoft.com/office/powerpoint/2010/main" val="382293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F298-6216-EC41-B15C-B1A648B9721D}"/>
              </a:ext>
            </a:extLst>
          </p:cNvPr>
          <p:cNvSpPr>
            <a:spLocks noGrp="1"/>
          </p:cNvSpPr>
          <p:nvPr>
            <p:ph type="title"/>
          </p:nvPr>
        </p:nvSpPr>
        <p:spPr/>
        <p:txBody>
          <a:bodyPr/>
          <a:lstStyle/>
          <a:p>
            <a:r>
              <a:rPr lang="en-US" dirty="0"/>
              <a:t>The Product Owner</a:t>
            </a:r>
          </a:p>
        </p:txBody>
      </p:sp>
      <p:sp>
        <p:nvSpPr>
          <p:cNvPr id="3" name="Content Placeholder 2">
            <a:extLst>
              <a:ext uri="{FF2B5EF4-FFF2-40B4-BE49-F238E27FC236}">
                <a16:creationId xmlns:a16="http://schemas.microsoft.com/office/drawing/2014/main" id="{2C3FBB86-9B1E-FB41-9153-B51A2B9A1134}"/>
              </a:ext>
            </a:extLst>
          </p:cNvPr>
          <p:cNvSpPr>
            <a:spLocks noGrp="1"/>
          </p:cNvSpPr>
          <p:nvPr>
            <p:ph idx="1"/>
          </p:nvPr>
        </p:nvSpPr>
        <p:spPr/>
        <p:txBody>
          <a:bodyPr>
            <a:normAutofit lnSpcReduction="10000"/>
          </a:bodyPr>
          <a:lstStyle/>
          <a:p>
            <a:r>
              <a:rPr lang="en-US" dirty="0"/>
              <a:t>The Product Owner is the sole person responsible for managing the </a:t>
            </a:r>
            <a:r>
              <a:rPr lang="en-US" b="1" dirty="0"/>
              <a:t>Product Backlog</a:t>
            </a:r>
            <a:r>
              <a:rPr lang="en-US" dirty="0"/>
              <a:t>. Product Backlog management includes:</a:t>
            </a:r>
          </a:p>
          <a:p>
            <a:r>
              <a:rPr lang="en-US" dirty="0"/>
              <a:t>Clearly expressing Product Backlog items;</a:t>
            </a:r>
          </a:p>
          <a:p>
            <a:r>
              <a:rPr lang="en-US" dirty="0"/>
              <a:t>Ordering the items in the Product Backlog to best achieve goals and missions;</a:t>
            </a:r>
          </a:p>
          <a:p>
            <a:r>
              <a:rPr lang="en-US" dirty="0"/>
              <a:t>Optimizing the value of the work the Development Team performs;</a:t>
            </a:r>
          </a:p>
          <a:p>
            <a:r>
              <a:rPr lang="en-US" dirty="0"/>
              <a:t>Ensuring that the Product Backlog is visible, transparent, and clear to all, and shows what the Scrum Team will work on next; and,</a:t>
            </a:r>
          </a:p>
          <a:p>
            <a:r>
              <a:rPr lang="en-US" dirty="0"/>
              <a:t>Ensuring the Development Team understands items in the Product Backlog to the level needed.</a:t>
            </a:r>
          </a:p>
        </p:txBody>
      </p:sp>
    </p:spTree>
    <p:extLst>
      <p:ext uri="{BB962C8B-B14F-4D97-AF65-F5344CB8AC3E}">
        <p14:creationId xmlns:p14="http://schemas.microsoft.com/office/powerpoint/2010/main" val="176374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7375-3393-FC4B-BE4B-0D58E22CDF66}"/>
              </a:ext>
            </a:extLst>
          </p:cNvPr>
          <p:cNvSpPr>
            <a:spLocks noGrp="1"/>
          </p:cNvSpPr>
          <p:nvPr>
            <p:ph type="title"/>
          </p:nvPr>
        </p:nvSpPr>
        <p:spPr/>
        <p:txBody>
          <a:bodyPr/>
          <a:lstStyle/>
          <a:p>
            <a:r>
              <a:rPr lang="en-US" dirty="0"/>
              <a:t>The Development Team</a:t>
            </a:r>
          </a:p>
        </p:txBody>
      </p:sp>
      <p:sp>
        <p:nvSpPr>
          <p:cNvPr id="3" name="Content Placeholder 2">
            <a:extLst>
              <a:ext uri="{FF2B5EF4-FFF2-40B4-BE49-F238E27FC236}">
                <a16:creationId xmlns:a16="http://schemas.microsoft.com/office/drawing/2014/main" id="{42B018DB-F3CD-584C-90FC-894D4745B78D}"/>
              </a:ext>
            </a:extLst>
          </p:cNvPr>
          <p:cNvSpPr>
            <a:spLocks noGrp="1"/>
          </p:cNvSpPr>
          <p:nvPr>
            <p:ph idx="1"/>
          </p:nvPr>
        </p:nvSpPr>
        <p:spPr/>
        <p:txBody>
          <a:bodyPr/>
          <a:lstStyle/>
          <a:p>
            <a:pPr marL="0" indent="0">
              <a:buNone/>
            </a:pPr>
            <a:r>
              <a:rPr lang="en-US" dirty="0"/>
              <a:t>The Development Team consists of professionals who do the work of delivering a potentially releasable Increment of “Done” (potentially-shippable) product at the end of each Sprint. </a:t>
            </a:r>
            <a:r>
              <a:rPr lang="en-US" b="1" dirty="0"/>
              <a:t>Only members of the Development Team create the Increment. </a:t>
            </a:r>
            <a:br>
              <a:rPr lang="en-US" dirty="0"/>
            </a:br>
            <a:endParaRPr lang="en-US" dirty="0"/>
          </a:p>
          <a:p>
            <a:pPr marL="0" indent="0">
              <a:buNone/>
            </a:pPr>
            <a:r>
              <a:rPr lang="en-US" b="1" dirty="0"/>
              <a:t>Development Teams are structured and empowered by the organization to organize and manage their own work. </a:t>
            </a:r>
            <a:r>
              <a:rPr lang="en-US" dirty="0"/>
              <a:t>The resulting synergy optimizes the Development Team’s overall efficiency and effectiveness. </a:t>
            </a:r>
          </a:p>
        </p:txBody>
      </p:sp>
    </p:spTree>
    <p:extLst>
      <p:ext uri="{BB962C8B-B14F-4D97-AF65-F5344CB8AC3E}">
        <p14:creationId xmlns:p14="http://schemas.microsoft.com/office/powerpoint/2010/main" val="316305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7375-3393-FC4B-BE4B-0D58E22CDF66}"/>
              </a:ext>
            </a:extLst>
          </p:cNvPr>
          <p:cNvSpPr>
            <a:spLocks noGrp="1"/>
          </p:cNvSpPr>
          <p:nvPr>
            <p:ph type="title"/>
          </p:nvPr>
        </p:nvSpPr>
        <p:spPr/>
        <p:txBody>
          <a:bodyPr/>
          <a:lstStyle/>
          <a:p>
            <a:r>
              <a:rPr lang="en-US" dirty="0"/>
              <a:t>The Development Team</a:t>
            </a:r>
          </a:p>
        </p:txBody>
      </p:sp>
      <p:sp>
        <p:nvSpPr>
          <p:cNvPr id="3" name="Content Placeholder 2">
            <a:extLst>
              <a:ext uri="{FF2B5EF4-FFF2-40B4-BE49-F238E27FC236}">
                <a16:creationId xmlns:a16="http://schemas.microsoft.com/office/drawing/2014/main" id="{42B018DB-F3CD-584C-90FC-894D4745B78D}"/>
              </a:ext>
            </a:extLst>
          </p:cNvPr>
          <p:cNvSpPr>
            <a:spLocks noGrp="1"/>
          </p:cNvSpPr>
          <p:nvPr>
            <p:ph idx="1"/>
          </p:nvPr>
        </p:nvSpPr>
        <p:spPr/>
        <p:txBody>
          <a:bodyPr>
            <a:normAutofit fontScale="77500" lnSpcReduction="20000"/>
          </a:bodyPr>
          <a:lstStyle/>
          <a:p>
            <a:pPr marL="0" indent="0">
              <a:buNone/>
            </a:pPr>
            <a:r>
              <a:rPr lang="en-US" dirty="0"/>
              <a:t>Development Teams have the following characteristics: </a:t>
            </a:r>
          </a:p>
          <a:p>
            <a:pPr marL="514350" indent="-514350">
              <a:buFont typeface="+mj-lt"/>
              <a:buAutoNum type="arabicPeriod"/>
            </a:pPr>
            <a:r>
              <a:rPr lang="en-US" b="1" dirty="0"/>
              <a:t>They are self-organizing</a:t>
            </a:r>
            <a:r>
              <a:rPr lang="en-US" dirty="0"/>
              <a:t>. No one (not even the Scrum Master) tells the Development Team how to turn Product Backlog into Increments of potentially releasable functionality</a:t>
            </a:r>
          </a:p>
          <a:p>
            <a:pPr marL="514350" indent="-514350">
              <a:buFont typeface="+mj-lt"/>
              <a:buAutoNum type="arabicPeriod"/>
            </a:pPr>
            <a:r>
              <a:rPr lang="en-US" dirty="0"/>
              <a:t>Development Teams are </a:t>
            </a:r>
            <a:r>
              <a:rPr lang="en-US" b="1" dirty="0"/>
              <a:t>cross-functional</a:t>
            </a:r>
            <a:r>
              <a:rPr lang="en-US" dirty="0"/>
              <a:t>, with all of the skills as a team necessary to create a product Increment</a:t>
            </a:r>
          </a:p>
          <a:p>
            <a:pPr marL="514350" indent="-514350">
              <a:buFont typeface="+mj-lt"/>
              <a:buAutoNum type="arabicPeriod"/>
            </a:pPr>
            <a:r>
              <a:rPr lang="en-US" dirty="0"/>
              <a:t>Scrum </a:t>
            </a:r>
            <a:r>
              <a:rPr lang="en-US" b="1" dirty="0"/>
              <a:t>recognizes no titles </a:t>
            </a:r>
            <a:r>
              <a:rPr lang="en-US" dirty="0"/>
              <a:t>for Development Team members other than Developer, </a:t>
            </a:r>
            <a:br>
              <a:rPr lang="en-US" dirty="0"/>
            </a:br>
            <a:r>
              <a:rPr lang="en-US" dirty="0"/>
              <a:t>regardless of the work being performed by the person ; there are no exceptions to this rule </a:t>
            </a:r>
          </a:p>
          <a:p>
            <a:pPr marL="514350" indent="-514350">
              <a:buFont typeface="+mj-lt"/>
              <a:buAutoNum type="arabicPeriod"/>
            </a:pPr>
            <a:r>
              <a:rPr lang="en-US" dirty="0"/>
              <a:t>Scrum recognizes </a:t>
            </a:r>
            <a:r>
              <a:rPr lang="en-US" b="1" dirty="0"/>
              <a:t>no sub-teams </a:t>
            </a:r>
            <a:r>
              <a:rPr lang="en-US" dirty="0"/>
              <a:t>in the Development Team, regardless of particular domains that need to be addressed like testing or business analysis; there are no exceptions to this rule</a:t>
            </a:r>
          </a:p>
          <a:p>
            <a:pPr marL="514350" indent="-514350">
              <a:buFont typeface="+mj-lt"/>
              <a:buAutoNum type="arabicPeriod"/>
            </a:pPr>
            <a:r>
              <a:rPr lang="en-US" dirty="0"/>
              <a:t>Individual Development Team members </a:t>
            </a:r>
            <a:r>
              <a:rPr lang="en-US" b="1" dirty="0"/>
              <a:t>may have specialized skills and areas of focus, but accountability belongs to the Development Team as a whole</a:t>
            </a:r>
            <a:r>
              <a:rPr lang="en-US" dirty="0"/>
              <a:t>. </a:t>
            </a:r>
          </a:p>
        </p:txBody>
      </p:sp>
    </p:spTree>
    <p:extLst>
      <p:ext uri="{BB962C8B-B14F-4D97-AF65-F5344CB8AC3E}">
        <p14:creationId xmlns:p14="http://schemas.microsoft.com/office/powerpoint/2010/main" val="71833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F040-3D67-A74A-9A50-09DECB27E9AC}"/>
              </a:ext>
            </a:extLst>
          </p:cNvPr>
          <p:cNvSpPr>
            <a:spLocks noGrp="1"/>
          </p:cNvSpPr>
          <p:nvPr>
            <p:ph type="title"/>
          </p:nvPr>
        </p:nvSpPr>
        <p:spPr/>
        <p:txBody>
          <a:bodyPr/>
          <a:lstStyle/>
          <a:p>
            <a:r>
              <a:rPr lang="en-US" dirty="0"/>
              <a:t>The Scrum Master</a:t>
            </a:r>
          </a:p>
        </p:txBody>
      </p:sp>
      <p:sp>
        <p:nvSpPr>
          <p:cNvPr id="3" name="Content Placeholder 2">
            <a:extLst>
              <a:ext uri="{FF2B5EF4-FFF2-40B4-BE49-F238E27FC236}">
                <a16:creationId xmlns:a16="http://schemas.microsoft.com/office/drawing/2014/main" id="{5B20D4FC-1B0F-EA4F-91DE-F311AB128E8D}"/>
              </a:ext>
            </a:extLst>
          </p:cNvPr>
          <p:cNvSpPr>
            <a:spLocks noGrp="1"/>
          </p:cNvSpPr>
          <p:nvPr>
            <p:ph idx="1"/>
          </p:nvPr>
        </p:nvSpPr>
        <p:spPr/>
        <p:txBody>
          <a:bodyPr>
            <a:normAutofit/>
          </a:bodyPr>
          <a:lstStyle/>
          <a:p>
            <a:pPr marL="0" indent="0">
              <a:buNone/>
            </a:pPr>
            <a:r>
              <a:rPr lang="en-US" dirty="0"/>
              <a:t>The Scrum Master is </a:t>
            </a:r>
            <a:r>
              <a:rPr lang="en-US" b="1" dirty="0"/>
              <a:t>responsible for ensuring Scrum is understood and enacted</a:t>
            </a:r>
            <a:r>
              <a:rPr lang="en-US" dirty="0"/>
              <a:t>. Scrum Masters do this by ensuring that the Scrum Team adheres to Scrum theory, practices, and rules. </a:t>
            </a:r>
            <a:br>
              <a:rPr lang="en-US" dirty="0"/>
            </a:br>
            <a:endParaRPr lang="en-US" dirty="0"/>
          </a:p>
          <a:p>
            <a:pPr marL="0" indent="0">
              <a:buNone/>
            </a:pPr>
            <a:r>
              <a:rPr lang="en-US" dirty="0"/>
              <a:t>The Scrum Master is a</a:t>
            </a:r>
            <a:r>
              <a:rPr lang="en-US" b="1" dirty="0"/>
              <a:t> servant-leader (but they are not team leaders) </a:t>
            </a:r>
            <a:r>
              <a:rPr lang="en-US" dirty="0"/>
              <a:t>for the Scrum Team. The Scrum Master helps (supports) those outside the Scrum Team understand which of their interactions with the Scrum Team are helpful and which aren’t. The Scrum Master helps (supports) everyone change these interactions to maximize the value created by the Scrum Team. </a:t>
            </a:r>
          </a:p>
        </p:txBody>
      </p:sp>
    </p:spTree>
    <p:extLst>
      <p:ext uri="{BB962C8B-B14F-4D97-AF65-F5344CB8AC3E}">
        <p14:creationId xmlns:p14="http://schemas.microsoft.com/office/powerpoint/2010/main" val="154685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F040-3D67-A74A-9A50-09DECB27E9AC}"/>
              </a:ext>
            </a:extLst>
          </p:cNvPr>
          <p:cNvSpPr>
            <a:spLocks noGrp="1"/>
          </p:cNvSpPr>
          <p:nvPr>
            <p:ph type="title"/>
          </p:nvPr>
        </p:nvSpPr>
        <p:spPr/>
        <p:txBody>
          <a:bodyPr/>
          <a:lstStyle/>
          <a:p>
            <a:r>
              <a:rPr lang="en-US" dirty="0"/>
              <a:t>The Scrum Master and Product Owner</a:t>
            </a:r>
          </a:p>
        </p:txBody>
      </p:sp>
      <p:sp>
        <p:nvSpPr>
          <p:cNvPr id="3" name="Content Placeholder 2">
            <a:extLst>
              <a:ext uri="{FF2B5EF4-FFF2-40B4-BE49-F238E27FC236}">
                <a16:creationId xmlns:a16="http://schemas.microsoft.com/office/drawing/2014/main" id="{5B20D4FC-1B0F-EA4F-91DE-F311AB128E8D}"/>
              </a:ext>
            </a:extLst>
          </p:cNvPr>
          <p:cNvSpPr>
            <a:spLocks noGrp="1"/>
          </p:cNvSpPr>
          <p:nvPr>
            <p:ph idx="1"/>
          </p:nvPr>
        </p:nvSpPr>
        <p:spPr/>
        <p:txBody>
          <a:bodyPr>
            <a:normAutofit lnSpcReduction="10000"/>
          </a:bodyPr>
          <a:lstStyle/>
          <a:p>
            <a:pPr marL="0" indent="0">
              <a:buNone/>
            </a:pPr>
            <a:r>
              <a:rPr lang="en-US" b="1" dirty="0"/>
              <a:t>The Scrum Master serves the Product Owner </a:t>
            </a:r>
            <a:r>
              <a:rPr lang="en-US" dirty="0"/>
              <a:t>in several ways, including: </a:t>
            </a:r>
          </a:p>
          <a:p>
            <a:pPr marL="514350" indent="-514350">
              <a:buFont typeface="+mj-lt"/>
              <a:buAutoNum type="arabicPeriod"/>
            </a:pPr>
            <a:r>
              <a:rPr lang="en-US" dirty="0"/>
              <a:t>Finding techniques for effective Product Backlog management </a:t>
            </a:r>
          </a:p>
          <a:p>
            <a:pPr marL="514350" indent="-514350">
              <a:buFont typeface="+mj-lt"/>
              <a:buAutoNum type="arabicPeriod"/>
            </a:pPr>
            <a:r>
              <a:rPr lang="en-US" dirty="0"/>
              <a:t>Helping the Scrum Team understand the need for clear and concise Product Backlog items </a:t>
            </a:r>
          </a:p>
          <a:p>
            <a:pPr marL="514350" indent="-514350">
              <a:buFont typeface="+mj-lt"/>
              <a:buAutoNum type="arabicPeriod"/>
            </a:pPr>
            <a:r>
              <a:rPr lang="en-US" dirty="0"/>
              <a:t>Understanding product planning in an empirical environment; </a:t>
            </a:r>
          </a:p>
          <a:p>
            <a:pPr marL="514350" indent="-514350">
              <a:buFont typeface="+mj-lt"/>
              <a:buAutoNum type="arabicPeriod"/>
            </a:pPr>
            <a:r>
              <a:rPr lang="en-US" dirty="0"/>
              <a:t>Ensuring the Product Owner knows how to arrange the Product Backlog to maximize value </a:t>
            </a:r>
          </a:p>
          <a:p>
            <a:pPr marL="514350" indent="-514350">
              <a:buFont typeface="+mj-lt"/>
              <a:buAutoNum type="arabicPeriod"/>
            </a:pPr>
            <a:r>
              <a:rPr lang="en-US" dirty="0"/>
              <a:t>Understanding and practicing agility </a:t>
            </a:r>
          </a:p>
          <a:p>
            <a:pPr marL="514350" indent="-514350">
              <a:buFont typeface="+mj-lt"/>
              <a:buAutoNum type="arabicPeriod"/>
            </a:pPr>
            <a:r>
              <a:rPr lang="en-US" dirty="0"/>
              <a:t>Facilitating Scrum events as requested or needed. </a:t>
            </a:r>
          </a:p>
        </p:txBody>
      </p:sp>
    </p:spTree>
    <p:extLst>
      <p:ext uri="{BB962C8B-B14F-4D97-AF65-F5344CB8AC3E}">
        <p14:creationId xmlns:p14="http://schemas.microsoft.com/office/powerpoint/2010/main" val="398930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F040-3D67-A74A-9A50-09DECB27E9AC}"/>
              </a:ext>
            </a:extLst>
          </p:cNvPr>
          <p:cNvSpPr>
            <a:spLocks noGrp="1"/>
          </p:cNvSpPr>
          <p:nvPr>
            <p:ph type="title"/>
          </p:nvPr>
        </p:nvSpPr>
        <p:spPr/>
        <p:txBody>
          <a:bodyPr/>
          <a:lstStyle/>
          <a:p>
            <a:r>
              <a:rPr lang="en-US" dirty="0"/>
              <a:t>The Scrum Master and Development Team</a:t>
            </a:r>
          </a:p>
        </p:txBody>
      </p:sp>
      <p:sp>
        <p:nvSpPr>
          <p:cNvPr id="3" name="Content Placeholder 2">
            <a:extLst>
              <a:ext uri="{FF2B5EF4-FFF2-40B4-BE49-F238E27FC236}">
                <a16:creationId xmlns:a16="http://schemas.microsoft.com/office/drawing/2014/main" id="{5B20D4FC-1B0F-EA4F-91DE-F311AB128E8D}"/>
              </a:ext>
            </a:extLst>
          </p:cNvPr>
          <p:cNvSpPr>
            <a:spLocks noGrp="1"/>
          </p:cNvSpPr>
          <p:nvPr>
            <p:ph idx="1"/>
          </p:nvPr>
        </p:nvSpPr>
        <p:spPr/>
        <p:txBody>
          <a:bodyPr>
            <a:normAutofit/>
          </a:bodyPr>
          <a:lstStyle/>
          <a:p>
            <a:pPr marL="0" indent="0">
              <a:buNone/>
            </a:pPr>
            <a:r>
              <a:rPr lang="en-US" b="1" dirty="0"/>
              <a:t>The Scrum Master serves the Development Team </a:t>
            </a:r>
            <a:r>
              <a:rPr lang="en-US" dirty="0"/>
              <a:t>in several ways, including: </a:t>
            </a:r>
          </a:p>
          <a:p>
            <a:pPr marL="514350" indent="-514350">
              <a:buFont typeface="+mj-lt"/>
              <a:buAutoNum type="arabicPeriod"/>
            </a:pPr>
            <a:r>
              <a:rPr lang="en-US" dirty="0"/>
              <a:t>Coaching the Development Team in self-organization and cross-functionality </a:t>
            </a:r>
          </a:p>
          <a:p>
            <a:pPr marL="514350" indent="-514350">
              <a:buFont typeface="+mj-lt"/>
              <a:buAutoNum type="arabicPeriod"/>
            </a:pPr>
            <a:r>
              <a:rPr lang="en-US" dirty="0"/>
              <a:t>Helping the Development Team to create high-value products</a:t>
            </a:r>
          </a:p>
          <a:p>
            <a:pPr marL="514350" indent="-514350">
              <a:buFont typeface="+mj-lt"/>
              <a:buAutoNum type="arabicPeriod"/>
            </a:pPr>
            <a:r>
              <a:rPr lang="en-US" dirty="0"/>
              <a:t>Removing impediments to the Development Team’s progress</a:t>
            </a:r>
          </a:p>
          <a:p>
            <a:pPr marL="514350" indent="-514350">
              <a:buFont typeface="+mj-lt"/>
              <a:buAutoNum type="arabicPeriod"/>
            </a:pPr>
            <a:r>
              <a:rPr lang="en-US" dirty="0"/>
              <a:t>Facilitating Scrum events as requested or needed, </a:t>
            </a:r>
          </a:p>
          <a:p>
            <a:pPr marL="514350" indent="-514350">
              <a:buFont typeface="+mj-lt"/>
              <a:buAutoNum type="arabicPeriod"/>
            </a:pPr>
            <a:r>
              <a:rPr lang="en-US" dirty="0"/>
              <a:t>Coaching the Development Team in organizational environments in which Scrum is not yet fully adopted and understood. </a:t>
            </a:r>
          </a:p>
        </p:txBody>
      </p:sp>
    </p:spTree>
    <p:extLst>
      <p:ext uri="{BB962C8B-B14F-4D97-AF65-F5344CB8AC3E}">
        <p14:creationId xmlns:p14="http://schemas.microsoft.com/office/powerpoint/2010/main" val="193620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F040-3D67-A74A-9A50-09DECB27E9AC}"/>
              </a:ext>
            </a:extLst>
          </p:cNvPr>
          <p:cNvSpPr>
            <a:spLocks noGrp="1"/>
          </p:cNvSpPr>
          <p:nvPr>
            <p:ph type="title"/>
          </p:nvPr>
        </p:nvSpPr>
        <p:spPr/>
        <p:txBody>
          <a:bodyPr/>
          <a:lstStyle/>
          <a:p>
            <a:r>
              <a:rPr lang="en-US" dirty="0"/>
              <a:t>The Scrum Master and the Organization</a:t>
            </a:r>
          </a:p>
        </p:txBody>
      </p:sp>
      <p:sp>
        <p:nvSpPr>
          <p:cNvPr id="3" name="Content Placeholder 2">
            <a:extLst>
              <a:ext uri="{FF2B5EF4-FFF2-40B4-BE49-F238E27FC236}">
                <a16:creationId xmlns:a16="http://schemas.microsoft.com/office/drawing/2014/main" id="{5B20D4FC-1B0F-EA4F-91DE-F311AB128E8D}"/>
              </a:ext>
            </a:extLst>
          </p:cNvPr>
          <p:cNvSpPr>
            <a:spLocks noGrp="1"/>
          </p:cNvSpPr>
          <p:nvPr>
            <p:ph idx="1"/>
          </p:nvPr>
        </p:nvSpPr>
        <p:spPr/>
        <p:txBody>
          <a:bodyPr>
            <a:normAutofit/>
          </a:bodyPr>
          <a:lstStyle/>
          <a:p>
            <a:pPr marL="0" indent="0">
              <a:buNone/>
            </a:pPr>
            <a:r>
              <a:rPr lang="en-US" dirty="0"/>
              <a:t>The </a:t>
            </a:r>
            <a:r>
              <a:rPr lang="en-US" b="1" dirty="0"/>
              <a:t>Scrum Master serves the organization </a:t>
            </a:r>
            <a:r>
              <a:rPr lang="en-US" dirty="0"/>
              <a:t>in several ways, including:</a:t>
            </a:r>
          </a:p>
          <a:p>
            <a:pPr marL="514350" indent="-514350">
              <a:buFont typeface="+mj-lt"/>
              <a:buAutoNum type="arabicPeriod"/>
            </a:pPr>
            <a:r>
              <a:rPr lang="en-US" dirty="0"/>
              <a:t>Leading and coaching the organization in its Scrum adoption </a:t>
            </a:r>
          </a:p>
          <a:p>
            <a:pPr marL="514350" indent="-514350">
              <a:buFont typeface="+mj-lt"/>
              <a:buAutoNum type="arabicPeriod"/>
            </a:pPr>
            <a:r>
              <a:rPr lang="en-US" dirty="0"/>
              <a:t>Planning Scrum implementations within the organization </a:t>
            </a:r>
          </a:p>
          <a:p>
            <a:pPr marL="514350" indent="-514350">
              <a:buFont typeface="+mj-lt"/>
              <a:buAutoNum type="arabicPeriod"/>
            </a:pPr>
            <a:r>
              <a:rPr lang="en-US" dirty="0"/>
              <a:t>Helping employees and stakeholders understand and enact Scrum and empirical product development</a:t>
            </a:r>
          </a:p>
          <a:p>
            <a:pPr marL="514350" indent="-514350">
              <a:buFont typeface="+mj-lt"/>
              <a:buAutoNum type="arabicPeriod"/>
            </a:pPr>
            <a:r>
              <a:rPr lang="en-US" dirty="0"/>
              <a:t>Causing change that increases the productivity of the Scrum Team</a:t>
            </a:r>
          </a:p>
          <a:p>
            <a:pPr marL="514350" indent="-514350">
              <a:buFont typeface="+mj-lt"/>
              <a:buAutoNum type="arabicPeriod"/>
            </a:pPr>
            <a:r>
              <a:rPr lang="en-US" dirty="0"/>
              <a:t>Working with other Scrum Masters to increase the effectiveness of the application of Scrum in the organization. </a:t>
            </a:r>
          </a:p>
        </p:txBody>
      </p:sp>
    </p:spTree>
    <p:extLst>
      <p:ext uri="{BB962C8B-B14F-4D97-AF65-F5344CB8AC3E}">
        <p14:creationId xmlns:p14="http://schemas.microsoft.com/office/powerpoint/2010/main" val="261493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855</Words>
  <Application>Microsoft Office PowerPoint</Application>
  <PresentationFormat>Widescreen</PresentationFormat>
  <Paragraphs>70</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Office Theme</vt:lpstr>
      <vt:lpstr>Teams and Team Roles</vt:lpstr>
      <vt:lpstr>The Scrum Team</vt:lpstr>
      <vt:lpstr>The Product Owner</vt:lpstr>
      <vt:lpstr>The Development Team</vt:lpstr>
      <vt:lpstr>The Development Team</vt:lpstr>
      <vt:lpstr>The Scrum Master</vt:lpstr>
      <vt:lpstr>The Scrum Master and Product Owner</vt:lpstr>
      <vt:lpstr>The Scrum Master and Development Team</vt:lpstr>
      <vt:lpstr>The Scrum Master and the Organization</vt:lpstr>
      <vt:lpstr>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 and Team Roles</dc:title>
  <dc:creator>Toporski, Neil F.</dc:creator>
  <cp:lastModifiedBy>Pham, Sarah</cp:lastModifiedBy>
  <cp:revision>12</cp:revision>
  <dcterms:created xsi:type="dcterms:W3CDTF">2022-01-16T16:39:34Z</dcterms:created>
  <dcterms:modified xsi:type="dcterms:W3CDTF">2022-09-08T17:03:06Z</dcterms:modified>
</cp:coreProperties>
</file>