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8" r:id="rId3"/>
    <p:sldId id="269" r:id="rId4"/>
    <p:sldId id="306" r:id="rId5"/>
    <p:sldId id="321" r:id="rId6"/>
    <p:sldId id="313" r:id="rId7"/>
    <p:sldId id="312" r:id="rId8"/>
    <p:sldId id="322" r:id="rId9"/>
    <p:sldId id="324" r:id="rId10"/>
    <p:sldId id="323" r:id="rId11"/>
    <p:sldId id="314" r:id="rId12"/>
    <p:sldId id="315" r:id="rId13"/>
    <p:sldId id="316" r:id="rId14"/>
    <p:sldId id="317" r:id="rId15"/>
    <p:sldId id="318" r:id="rId16"/>
    <p:sldId id="319"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25"/>
    <p:restoredTop sz="78015" autoAdjust="0"/>
  </p:normalViewPr>
  <p:slideViewPr>
    <p:cSldViewPr snapToGrid="0" snapToObjects="1">
      <p:cViewPr varScale="1">
        <p:scale>
          <a:sx n="67" d="100"/>
          <a:sy n="67" d="100"/>
        </p:scale>
        <p:origin x="79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5AA4C-6588-534B-9BCA-68DB4E8E7E1A}"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BFA48-C374-EF42-B937-176D81D312AE}" type="slidenum">
              <a:rPr lang="en-US" smtClean="0"/>
              <a:t>‹#›</a:t>
            </a:fld>
            <a:endParaRPr lang="en-US"/>
          </a:p>
        </p:txBody>
      </p:sp>
    </p:spTree>
    <p:extLst>
      <p:ext uri="{BB962C8B-B14F-4D97-AF65-F5344CB8AC3E}">
        <p14:creationId xmlns:p14="http://schemas.microsoft.com/office/powerpoint/2010/main" val="207934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Validation – client needs</a:t>
            </a:r>
          </a:p>
          <a:p>
            <a:r>
              <a:rPr lang="en-US" dirty="0"/>
              <a:t>Verification – operational (coding)</a:t>
            </a:r>
          </a:p>
        </p:txBody>
      </p:sp>
      <p:sp>
        <p:nvSpPr>
          <p:cNvPr id="4" name="Slide Number Placeholder 3"/>
          <p:cNvSpPr>
            <a:spLocks noGrp="1"/>
          </p:cNvSpPr>
          <p:nvPr>
            <p:ph type="sldNum" sz="quarter" idx="5"/>
          </p:nvPr>
        </p:nvSpPr>
        <p:spPr/>
        <p:txBody>
          <a:bodyPr/>
          <a:lstStyle/>
          <a:p>
            <a:fld id="{BDABFA48-C374-EF42-B937-176D81D312AE}" type="slidenum">
              <a:rPr lang="en-US" smtClean="0"/>
              <a:t>3</a:t>
            </a:fld>
            <a:endParaRPr lang="en-US"/>
          </a:p>
        </p:txBody>
      </p:sp>
    </p:spTree>
    <p:extLst>
      <p:ext uri="{BB962C8B-B14F-4D97-AF65-F5344CB8AC3E}">
        <p14:creationId xmlns:p14="http://schemas.microsoft.com/office/powerpoint/2010/main" val="181855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BFA48-C374-EF42-B937-176D81D312AE}" type="slidenum">
              <a:rPr lang="en-US" smtClean="0"/>
              <a:t>15</a:t>
            </a:fld>
            <a:endParaRPr lang="en-US"/>
          </a:p>
        </p:txBody>
      </p:sp>
    </p:spTree>
    <p:extLst>
      <p:ext uri="{BB962C8B-B14F-4D97-AF65-F5344CB8AC3E}">
        <p14:creationId xmlns:p14="http://schemas.microsoft.com/office/powerpoint/2010/main" val="2920370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BFA48-C374-EF42-B937-176D81D312AE}" type="slidenum">
              <a:rPr lang="en-US" smtClean="0"/>
              <a:t>17</a:t>
            </a:fld>
            <a:endParaRPr lang="en-US"/>
          </a:p>
        </p:txBody>
      </p:sp>
    </p:spTree>
    <p:extLst>
      <p:ext uri="{BB962C8B-B14F-4D97-AF65-F5344CB8AC3E}">
        <p14:creationId xmlns:p14="http://schemas.microsoft.com/office/powerpoint/2010/main" val="150126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BFA48-C374-EF42-B937-176D81D312AE}" type="slidenum">
              <a:rPr lang="en-US" smtClean="0"/>
              <a:t>4</a:t>
            </a:fld>
            <a:endParaRPr lang="en-US"/>
          </a:p>
        </p:txBody>
      </p:sp>
    </p:spTree>
    <p:extLst>
      <p:ext uri="{BB962C8B-B14F-4D97-AF65-F5344CB8AC3E}">
        <p14:creationId xmlns:p14="http://schemas.microsoft.com/office/powerpoint/2010/main" val="140714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and nonfunctional requirements</a:t>
            </a:r>
          </a:p>
          <a:p>
            <a:r>
              <a:rPr lang="en-US" dirty="0"/>
              <a:t>Metrics for test cases (document)</a:t>
            </a:r>
          </a:p>
        </p:txBody>
      </p:sp>
      <p:sp>
        <p:nvSpPr>
          <p:cNvPr id="4" name="Slide Number Placeholder 3"/>
          <p:cNvSpPr>
            <a:spLocks noGrp="1"/>
          </p:cNvSpPr>
          <p:nvPr>
            <p:ph type="sldNum" sz="quarter" idx="5"/>
          </p:nvPr>
        </p:nvSpPr>
        <p:spPr/>
        <p:txBody>
          <a:bodyPr/>
          <a:lstStyle/>
          <a:p>
            <a:fld id="{BDABFA48-C374-EF42-B937-176D81D312AE}" type="slidenum">
              <a:rPr lang="en-US" smtClean="0"/>
              <a:t>5</a:t>
            </a:fld>
            <a:endParaRPr lang="en-US"/>
          </a:p>
        </p:txBody>
      </p:sp>
    </p:spTree>
    <p:extLst>
      <p:ext uri="{BB962C8B-B14F-4D97-AF65-F5344CB8AC3E}">
        <p14:creationId xmlns:p14="http://schemas.microsoft.com/office/powerpoint/2010/main" val="316477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Snip of code – is it right for what kind of code you want to develop?</a:t>
            </a:r>
          </a:p>
        </p:txBody>
      </p:sp>
      <p:sp>
        <p:nvSpPr>
          <p:cNvPr id="4" name="Slide Number Placeholder 3"/>
          <p:cNvSpPr>
            <a:spLocks noGrp="1"/>
          </p:cNvSpPr>
          <p:nvPr>
            <p:ph type="sldNum" sz="quarter" idx="5"/>
          </p:nvPr>
        </p:nvSpPr>
        <p:spPr/>
        <p:txBody>
          <a:bodyPr/>
          <a:lstStyle/>
          <a:p>
            <a:fld id="{BDABFA48-C374-EF42-B937-176D81D312AE}" type="slidenum">
              <a:rPr lang="en-US" smtClean="0"/>
              <a:t>8</a:t>
            </a:fld>
            <a:endParaRPr lang="en-US"/>
          </a:p>
        </p:txBody>
      </p:sp>
    </p:spTree>
    <p:extLst>
      <p:ext uri="{BB962C8B-B14F-4D97-AF65-F5344CB8AC3E}">
        <p14:creationId xmlns:p14="http://schemas.microsoft.com/office/powerpoint/2010/main" val="48535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BFA48-C374-EF42-B937-176D81D312AE}" type="slidenum">
              <a:rPr lang="en-US" smtClean="0"/>
              <a:t>9</a:t>
            </a:fld>
            <a:endParaRPr lang="en-US"/>
          </a:p>
        </p:txBody>
      </p:sp>
    </p:spTree>
    <p:extLst>
      <p:ext uri="{BB962C8B-B14F-4D97-AF65-F5344CB8AC3E}">
        <p14:creationId xmlns:p14="http://schemas.microsoft.com/office/powerpoint/2010/main" val="676929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BFA48-C374-EF42-B937-176D81D312AE}" type="slidenum">
              <a:rPr lang="en-US" smtClean="0"/>
              <a:t>10</a:t>
            </a:fld>
            <a:endParaRPr lang="en-US"/>
          </a:p>
        </p:txBody>
      </p:sp>
    </p:spTree>
    <p:extLst>
      <p:ext uri="{BB962C8B-B14F-4D97-AF65-F5344CB8AC3E}">
        <p14:creationId xmlns:p14="http://schemas.microsoft.com/office/powerpoint/2010/main" val="389638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OQ – functional requirements</a:t>
            </a:r>
          </a:p>
          <a:p>
            <a:r>
              <a:rPr lang="en-US" dirty="0"/>
              <a:t>PQ – nonfunctional requirements</a:t>
            </a:r>
          </a:p>
        </p:txBody>
      </p:sp>
      <p:sp>
        <p:nvSpPr>
          <p:cNvPr id="4" name="Slide Number Placeholder 3"/>
          <p:cNvSpPr>
            <a:spLocks noGrp="1"/>
          </p:cNvSpPr>
          <p:nvPr>
            <p:ph type="sldNum" sz="quarter" idx="5"/>
          </p:nvPr>
        </p:nvSpPr>
        <p:spPr/>
        <p:txBody>
          <a:bodyPr/>
          <a:lstStyle/>
          <a:p>
            <a:fld id="{BDABFA48-C374-EF42-B937-176D81D312AE}" type="slidenum">
              <a:rPr lang="en-US" smtClean="0"/>
              <a:t>11</a:t>
            </a:fld>
            <a:endParaRPr lang="en-US"/>
          </a:p>
        </p:txBody>
      </p:sp>
    </p:spTree>
    <p:extLst>
      <p:ext uri="{BB962C8B-B14F-4D97-AF65-F5344CB8AC3E}">
        <p14:creationId xmlns:p14="http://schemas.microsoft.com/office/powerpoint/2010/main" val="221242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Installation guide – part of user manual</a:t>
            </a:r>
          </a:p>
        </p:txBody>
      </p:sp>
      <p:sp>
        <p:nvSpPr>
          <p:cNvPr id="4" name="Slide Number Placeholder 3"/>
          <p:cNvSpPr>
            <a:spLocks noGrp="1"/>
          </p:cNvSpPr>
          <p:nvPr>
            <p:ph type="sldNum" sz="quarter" idx="5"/>
          </p:nvPr>
        </p:nvSpPr>
        <p:spPr/>
        <p:txBody>
          <a:bodyPr/>
          <a:lstStyle/>
          <a:p>
            <a:fld id="{BDABFA48-C374-EF42-B937-176D81D312AE}" type="slidenum">
              <a:rPr lang="en-US" smtClean="0"/>
              <a:t>13</a:t>
            </a:fld>
            <a:endParaRPr lang="en-US"/>
          </a:p>
        </p:txBody>
      </p:sp>
    </p:spTree>
    <p:extLst>
      <p:ext uri="{BB962C8B-B14F-4D97-AF65-F5344CB8AC3E}">
        <p14:creationId xmlns:p14="http://schemas.microsoft.com/office/powerpoint/2010/main" val="291178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ABFA48-C374-EF42-B937-176D81D312AE}" type="slidenum">
              <a:rPr lang="en-US" smtClean="0"/>
              <a:t>14</a:t>
            </a:fld>
            <a:endParaRPr lang="en-US"/>
          </a:p>
        </p:txBody>
      </p:sp>
    </p:spTree>
    <p:extLst>
      <p:ext uri="{BB962C8B-B14F-4D97-AF65-F5344CB8AC3E}">
        <p14:creationId xmlns:p14="http://schemas.microsoft.com/office/powerpoint/2010/main" val="147583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4BB1-AB32-204B-8A0B-177D5CEEA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E5F34-BD88-854D-BF4A-A96524F73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8CEC8-E1A8-9440-A4C0-B4243F29739B}"/>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5" name="Footer Placeholder 4">
            <a:extLst>
              <a:ext uri="{FF2B5EF4-FFF2-40B4-BE49-F238E27FC236}">
                <a16:creationId xmlns:a16="http://schemas.microsoft.com/office/drawing/2014/main" id="{391AEC2C-68B5-754B-A8E9-93B86C4C1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75D70-83F2-EA48-8AF5-EB6A55F7B903}"/>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56287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ABC7-59AE-D94D-82ED-AE362E6EA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C0772D-99E1-6445-8343-76D94B4DF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8CD2D-E605-944F-9B59-06E9BDE24FC0}"/>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5" name="Footer Placeholder 4">
            <a:extLst>
              <a:ext uri="{FF2B5EF4-FFF2-40B4-BE49-F238E27FC236}">
                <a16:creationId xmlns:a16="http://schemas.microsoft.com/office/drawing/2014/main" id="{B57D0525-5F3E-B542-9720-B37F12AFF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E37D9-0B0D-FA49-82F4-F7CB76124CEE}"/>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41521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ED395-87E5-104D-9BCE-940240BA41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B2D16-C67F-2B4D-B459-D7DD7678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06D51-0743-E644-95BB-B3F578CBBB0E}"/>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5" name="Footer Placeholder 4">
            <a:extLst>
              <a:ext uri="{FF2B5EF4-FFF2-40B4-BE49-F238E27FC236}">
                <a16:creationId xmlns:a16="http://schemas.microsoft.com/office/drawing/2014/main" id="{859C826C-86DE-3047-857E-2DDA04E5B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C6198-01C4-1E4C-90E6-DD4277713573}"/>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828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82B2-AF69-1648-AF8C-68923F569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61EA4-4CE3-314A-8971-5E229A648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69692-6407-C343-A83A-F2E77BC45D6E}"/>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5" name="Footer Placeholder 4">
            <a:extLst>
              <a:ext uri="{FF2B5EF4-FFF2-40B4-BE49-F238E27FC236}">
                <a16:creationId xmlns:a16="http://schemas.microsoft.com/office/drawing/2014/main" id="{EC72B1B3-C5B2-4144-9F3F-4F16A9C53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694BA-2696-6B41-B1D6-7D67C23E823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306457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C5FF-AA4D-8E48-BF83-118CA2E65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C38D33-B545-1E40-A7C5-D80E83D00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3486BD-AF49-3646-9FA9-4813D3A5C0CC}"/>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5" name="Footer Placeholder 4">
            <a:extLst>
              <a:ext uri="{FF2B5EF4-FFF2-40B4-BE49-F238E27FC236}">
                <a16:creationId xmlns:a16="http://schemas.microsoft.com/office/drawing/2014/main" id="{3B1E2F78-E00C-594D-AB28-BBD732DCB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882C7-8468-3F41-9F44-8A17419436D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48288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0E5A-1B50-C24C-9256-4A5340624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0A0B4-1346-C746-A141-CA275B2A9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7E0FCD-8278-574F-B36C-815FC8F73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443BF-F116-BE48-B2D0-8761F6AB2D19}"/>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6" name="Footer Placeholder 5">
            <a:extLst>
              <a:ext uri="{FF2B5EF4-FFF2-40B4-BE49-F238E27FC236}">
                <a16:creationId xmlns:a16="http://schemas.microsoft.com/office/drawing/2014/main" id="{8403578F-620F-8942-B066-194E7B10B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29D68-1D70-6743-A4CB-1D98D678DE06}"/>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20475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8649-15A7-4740-AE37-6EB13DABA7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6E4A3-8A12-F749-9AF9-96C6E651E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C927A-B837-C342-833A-728F1BB79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8D8404-A83B-5645-A01B-87AF3A793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CD30BF-DA0D-F842-B7F6-E5AD71374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BE71E-3E37-E640-914B-F7360EB1B0FC}"/>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8" name="Footer Placeholder 7">
            <a:extLst>
              <a:ext uri="{FF2B5EF4-FFF2-40B4-BE49-F238E27FC236}">
                <a16:creationId xmlns:a16="http://schemas.microsoft.com/office/drawing/2014/main" id="{78BD2174-F71B-844D-A15D-27EA10EE6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63C9F-4F4E-D44D-B31E-D0D1F2C0468A}"/>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31386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10A9-0303-6347-AB58-2D9D480C39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EE22F-C3BF-2246-A5F9-F214D2C23785}"/>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4" name="Footer Placeholder 3">
            <a:extLst>
              <a:ext uri="{FF2B5EF4-FFF2-40B4-BE49-F238E27FC236}">
                <a16:creationId xmlns:a16="http://schemas.microsoft.com/office/drawing/2014/main" id="{99A8E23B-1377-DE49-8E6F-F0185E105F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A8A82-9421-7D4E-A645-3C0D69E70E19}"/>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3518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FD94D-EC7B-0E4F-9E36-DFBF0C2401CF}"/>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3" name="Footer Placeholder 2">
            <a:extLst>
              <a:ext uri="{FF2B5EF4-FFF2-40B4-BE49-F238E27FC236}">
                <a16:creationId xmlns:a16="http://schemas.microsoft.com/office/drawing/2014/main" id="{4E08EF88-87DC-7843-9152-FCCC496D00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5B1776-4AC8-B947-802E-4F9E08365CC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13574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68DD-9305-1E41-9973-7B8E5B626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582CF-5AAF-8145-A670-A0AD7E333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CFD3CC-713B-2242-9602-E7F07610A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0F481-50EA-884C-B561-69CA79F90202}"/>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6" name="Footer Placeholder 5">
            <a:extLst>
              <a:ext uri="{FF2B5EF4-FFF2-40B4-BE49-F238E27FC236}">
                <a16:creationId xmlns:a16="http://schemas.microsoft.com/office/drawing/2014/main" id="{06096B02-11F6-2240-8E8F-49E053CCF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02564-E765-8B44-80B3-9AE327647CC6}"/>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377981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8A61-B7D1-EA40-B580-90407B99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0A24-6A82-D142-9340-AB21CAC8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F9DD0-E623-F045-BB23-C26522B43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59550-199E-2D42-B759-751718B4D260}"/>
              </a:ext>
            </a:extLst>
          </p:cNvPr>
          <p:cNvSpPr>
            <a:spLocks noGrp="1"/>
          </p:cNvSpPr>
          <p:nvPr>
            <p:ph type="dt" sz="half" idx="10"/>
          </p:nvPr>
        </p:nvSpPr>
        <p:spPr/>
        <p:txBody>
          <a:bodyPr/>
          <a:lstStyle/>
          <a:p>
            <a:fld id="{B6C153B0-5B6B-354C-A820-AEB33431E236}" type="datetimeFigureOut">
              <a:rPr lang="en-US" smtClean="0"/>
              <a:t>11/8/2022</a:t>
            </a:fld>
            <a:endParaRPr lang="en-US"/>
          </a:p>
        </p:txBody>
      </p:sp>
      <p:sp>
        <p:nvSpPr>
          <p:cNvPr id="6" name="Footer Placeholder 5">
            <a:extLst>
              <a:ext uri="{FF2B5EF4-FFF2-40B4-BE49-F238E27FC236}">
                <a16:creationId xmlns:a16="http://schemas.microsoft.com/office/drawing/2014/main" id="{B1156331-24E7-D646-B9D4-676A80975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556CF-0F5E-FA49-A078-71D664153571}"/>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6122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57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75E4A-0476-DF44-9C5C-701C74C38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446B4-28AB-9444-84E6-F03AA524B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D39751-A8B2-9B47-B0AA-6990199F9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153B0-5B6B-354C-A820-AEB33431E236}" type="datetimeFigureOut">
              <a:rPr lang="en-US" smtClean="0"/>
              <a:t>11/8/2022</a:t>
            </a:fld>
            <a:endParaRPr lang="en-US"/>
          </a:p>
        </p:txBody>
      </p:sp>
      <p:sp>
        <p:nvSpPr>
          <p:cNvPr id="5" name="Footer Placeholder 4">
            <a:extLst>
              <a:ext uri="{FF2B5EF4-FFF2-40B4-BE49-F238E27FC236}">
                <a16:creationId xmlns:a16="http://schemas.microsoft.com/office/drawing/2014/main" id="{DB08398E-17A8-1348-AFDB-B13F0CC9CA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A0620A-2103-6D40-A5CD-8EB74D0F6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A2D3D-DAE5-BC41-9AF4-D78A5B9318D4}" type="slidenum">
              <a:rPr lang="en-US" smtClean="0"/>
              <a:t>‹#›</a:t>
            </a:fld>
            <a:endParaRPr lang="en-US"/>
          </a:p>
        </p:txBody>
      </p:sp>
    </p:spTree>
    <p:extLst>
      <p:ext uri="{BB962C8B-B14F-4D97-AF65-F5344CB8AC3E}">
        <p14:creationId xmlns:p14="http://schemas.microsoft.com/office/powerpoint/2010/main" val="30468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file:////var/folders/bd/cm5g3sw50t58c898c9v9fcfw0000gn/T/com.microsoft.Word/WebArchiveCopyPasteTempFiles/iq-oq-pq-diagram3-1.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uru99.com/unit-testing-guid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10D2-560A-2143-BA6D-BB4C5EE22D75}"/>
              </a:ext>
            </a:extLst>
          </p:cNvPr>
          <p:cNvSpPr>
            <a:spLocks noGrp="1"/>
          </p:cNvSpPr>
          <p:nvPr>
            <p:ph type="ctrTitle"/>
          </p:nvPr>
        </p:nvSpPr>
        <p:spPr>
          <a:xfrm>
            <a:off x="477980" y="1122363"/>
            <a:ext cx="7083405" cy="3204134"/>
          </a:xfrm>
        </p:spPr>
        <p:txBody>
          <a:bodyPr anchor="b">
            <a:normAutofit/>
          </a:bodyPr>
          <a:lstStyle/>
          <a:p>
            <a:pPr algn="l"/>
            <a:r>
              <a:rPr lang="en-US" sz="4800" dirty="0"/>
              <a:t>Validation and Verification</a:t>
            </a:r>
          </a:p>
        </p:txBody>
      </p:sp>
      <p:sp>
        <p:nvSpPr>
          <p:cNvPr id="3" name="Subtitle 2">
            <a:extLst>
              <a:ext uri="{FF2B5EF4-FFF2-40B4-BE49-F238E27FC236}">
                <a16:creationId xmlns:a16="http://schemas.microsoft.com/office/drawing/2014/main" id="{FF4716F1-19D3-A545-977B-9AE542A1539F}"/>
              </a:ext>
            </a:extLst>
          </p:cNvPr>
          <p:cNvSpPr>
            <a:spLocks noGrp="1"/>
          </p:cNvSpPr>
          <p:nvPr>
            <p:ph type="subTitle" idx="1"/>
          </p:nvPr>
        </p:nvSpPr>
        <p:spPr>
          <a:xfrm>
            <a:off x="477980" y="4872922"/>
            <a:ext cx="4023359" cy="1208141"/>
          </a:xfrm>
        </p:spPr>
        <p:txBody>
          <a:bodyPr>
            <a:normAutofit/>
          </a:bodyPr>
          <a:lstStyle/>
          <a:p>
            <a:pPr algn="l"/>
            <a:r>
              <a:rPr lang="en-US" sz="2000" dirty="0"/>
              <a:t>Software Engineering</a:t>
            </a:r>
          </a:p>
          <a:p>
            <a:pPr algn="l"/>
            <a:r>
              <a:rPr lang="en-US" sz="2000" dirty="0"/>
              <a:t>Neil Toporski</a:t>
            </a:r>
          </a:p>
        </p:txBody>
      </p:sp>
    </p:spTree>
    <p:extLst>
      <p:ext uri="{BB962C8B-B14F-4D97-AF65-F5344CB8AC3E}">
        <p14:creationId xmlns:p14="http://schemas.microsoft.com/office/powerpoint/2010/main" val="178067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0C8E-E744-D84F-8CA2-018D61F7D651}"/>
              </a:ext>
            </a:extLst>
          </p:cNvPr>
          <p:cNvSpPr>
            <a:spLocks noGrp="1"/>
          </p:cNvSpPr>
          <p:nvPr>
            <p:ph type="title"/>
          </p:nvPr>
        </p:nvSpPr>
        <p:spPr/>
        <p:txBody>
          <a:bodyPr/>
          <a:lstStyle/>
          <a:p>
            <a:r>
              <a:rPr lang="en-US" dirty="0"/>
              <a:t>Integration Testing</a:t>
            </a:r>
          </a:p>
        </p:txBody>
      </p:sp>
      <p:sp>
        <p:nvSpPr>
          <p:cNvPr id="5" name="Content Placeholder 4">
            <a:extLst>
              <a:ext uri="{FF2B5EF4-FFF2-40B4-BE49-F238E27FC236}">
                <a16:creationId xmlns:a16="http://schemas.microsoft.com/office/drawing/2014/main" id="{0E85045F-34E0-BE4B-BEEC-1091C7672D2A}"/>
              </a:ext>
            </a:extLst>
          </p:cNvPr>
          <p:cNvSpPr>
            <a:spLocks noGrp="1"/>
          </p:cNvSpPr>
          <p:nvPr>
            <p:ph idx="1"/>
          </p:nvPr>
        </p:nvSpPr>
        <p:spPr>
          <a:xfrm>
            <a:off x="838200" y="1825625"/>
            <a:ext cx="10515600" cy="1972652"/>
          </a:xfrm>
        </p:spPr>
        <p:txBody>
          <a:bodyPr>
            <a:noAutofit/>
          </a:bodyPr>
          <a:lstStyle/>
          <a:p>
            <a:pPr algn="l">
              <a:buFont typeface="Arial" panose="020B0604020202020204" pitchFamily="34" charset="0"/>
              <a:buChar char="•"/>
            </a:pPr>
            <a:r>
              <a:rPr lang="en-US" sz="2400" b="1" i="0" u="none" strike="noStrike" dirty="0">
                <a:solidFill>
                  <a:srgbClr val="3A3A3A"/>
                </a:solidFill>
                <a:effectLst/>
              </a:rPr>
              <a:t>Integration testing </a:t>
            </a:r>
            <a:r>
              <a:rPr lang="en-US" sz="2400" b="0" i="0" u="none" strike="noStrike" dirty="0">
                <a:solidFill>
                  <a:srgbClr val="3A3A3A"/>
                </a:solidFill>
                <a:effectLst/>
              </a:rPr>
              <a:t>is done to </a:t>
            </a:r>
            <a:r>
              <a:rPr lang="en-US" sz="2400" b="1" i="0" u="none" strike="noStrike" dirty="0">
                <a:solidFill>
                  <a:srgbClr val="3A3A3A"/>
                </a:solidFill>
                <a:effectLst/>
              </a:rPr>
              <a:t>test the modules/components when integrated to verify that they work as expected </a:t>
            </a:r>
            <a:r>
              <a:rPr lang="en-US" sz="2400" b="0" i="0" u="none" strike="noStrike" dirty="0">
                <a:solidFill>
                  <a:srgbClr val="3A3A3A"/>
                </a:solidFill>
                <a:effectLst/>
              </a:rPr>
              <a:t>i.e. to test the modules which are working fine individually does not have issues when integrated.</a:t>
            </a:r>
            <a:endParaRPr lang="en-US" sz="2400" b="0" i="0" u="none" strike="noStrike" dirty="0">
              <a:solidFill>
                <a:srgbClr val="222222"/>
              </a:solidFill>
              <a:effectLst/>
            </a:endParaRPr>
          </a:p>
        </p:txBody>
      </p:sp>
      <p:pic>
        <p:nvPicPr>
          <p:cNvPr id="4098" name="Picture 2" descr="Verification and Validation Testing">
            <a:extLst>
              <a:ext uri="{FF2B5EF4-FFF2-40B4-BE49-F238E27FC236}">
                <a16:creationId xmlns:a16="http://schemas.microsoft.com/office/drawing/2014/main" id="{385003BA-5D5D-B34A-B4DB-8D7138042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830" y="3798277"/>
            <a:ext cx="6166339" cy="297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78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0C8E-E744-D84F-8CA2-018D61F7D651}"/>
              </a:ext>
            </a:extLst>
          </p:cNvPr>
          <p:cNvSpPr>
            <a:spLocks noGrp="1"/>
          </p:cNvSpPr>
          <p:nvPr>
            <p:ph type="title"/>
          </p:nvPr>
        </p:nvSpPr>
        <p:spPr/>
        <p:txBody>
          <a:bodyPr/>
          <a:lstStyle/>
          <a:p>
            <a:r>
              <a:rPr lang="en-US" dirty="0"/>
              <a:t>3Q’s Approach: IQ-OQ-PQ</a:t>
            </a:r>
          </a:p>
        </p:txBody>
      </p:sp>
      <p:pic>
        <p:nvPicPr>
          <p:cNvPr id="2050" name="Picture 2" descr="3 Q's">
            <a:extLst>
              <a:ext uri="{FF2B5EF4-FFF2-40B4-BE49-F238E27FC236}">
                <a16:creationId xmlns:a16="http://schemas.microsoft.com/office/drawing/2014/main" id="{C867B471-3BDB-784A-837D-A8579152D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025" y="1990452"/>
            <a:ext cx="9167949" cy="4133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4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B6ED-DB20-6441-97FF-BFE80B220E5C}"/>
              </a:ext>
            </a:extLst>
          </p:cNvPr>
          <p:cNvSpPr>
            <a:spLocks noGrp="1"/>
          </p:cNvSpPr>
          <p:nvPr>
            <p:ph type="title"/>
          </p:nvPr>
        </p:nvSpPr>
        <p:spPr/>
        <p:txBody>
          <a:bodyPr/>
          <a:lstStyle/>
          <a:p>
            <a:r>
              <a:rPr lang="en-US" dirty="0"/>
              <a:t>3Q Sequential</a:t>
            </a:r>
          </a:p>
        </p:txBody>
      </p:sp>
      <p:sp>
        <p:nvSpPr>
          <p:cNvPr id="3" name="Content Placeholder 2">
            <a:extLst>
              <a:ext uri="{FF2B5EF4-FFF2-40B4-BE49-F238E27FC236}">
                <a16:creationId xmlns:a16="http://schemas.microsoft.com/office/drawing/2014/main" id="{8C6812D9-2604-2348-BD52-9A612FFCD3D0}"/>
              </a:ext>
            </a:extLst>
          </p:cNvPr>
          <p:cNvSpPr>
            <a:spLocks noGrp="1"/>
          </p:cNvSpPr>
          <p:nvPr>
            <p:ph idx="1"/>
          </p:nvPr>
        </p:nvSpPr>
        <p:spPr/>
        <p:txBody>
          <a:bodyPr/>
          <a:lstStyle/>
          <a:p>
            <a:pPr marL="0" indent="0">
              <a:buNone/>
            </a:pPr>
            <a:r>
              <a:rPr lang="en-US" dirty="0"/>
              <a:t>Ideally, IQ, OQ, and PQ are the sequential activities, which need to be executed in the order. </a:t>
            </a:r>
          </a:p>
          <a:p>
            <a:pPr marL="0" indent="0">
              <a:buNone/>
            </a:pPr>
            <a:r>
              <a:rPr lang="en-US" dirty="0"/>
              <a:t>Unless the installation is done, a functionality of the software cannot be verified and unless the functionality is proven, no point in measuring the performance. </a:t>
            </a:r>
          </a:p>
        </p:txBody>
      </p:sp>
      <p:pic>
        <p:nvPicPr>
          <p:cNvPr id="3074" name="Picture 2" descr="Sequential Activities">
            <a:extLst>
              <a:ext uri="{FF2B5EF4-FFF2-40B4-BE49-F238E27FC236}">
                <a16:creationId xmlns:a16="http://schemas.microsoft.com/office/drawing/2014/main" id="{B19CA30C-A0BC-3D49-ACBE-6CEE25526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400" y="4360271"/>
            <a:ext cx="6011199" cy="90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3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B6ED-DB20-6441-97FF-BFE80B220E5C}"/>
              </a:ext>
            </a:extLst>
          </p:cNvPr>
          <p:cNvSpPr>
            <a:spLocks noGrp="1"/>
          </p:cNvSpPr>
          <p:nvPr>
            <p:ph type="title"/>
          </p:nvPr>
        </p:nvSpPr>
        <p:spPr/>
        <p:txBody>
          <a:bodyPr/>
          <a:lstStyle/>
          <a:p>
            <a:r>
              <a:rPr lang="en-US" dirty="0"/>
              <a:t>Installation Qualification (IQ)</a:t>
            </a:r>
          </a:p>
        </p:txBody>
      </p:sp>
      <p:sp>
        <p:nvSpPr>
          <p:cNvPr id="3" name="Content Placeholder 2">
            <a:extLst>
              <a:ext uri="{FF2B5EF4-FFF2-40B4-BE49-F238E27FC236}">
                <a16:creationId xmlns:a16="http://schemas.microsoft.com/office/drawing/2014/main" id="{8C6812D9-2604-2348-BD52-9A612FFCD3D0}"/>
              </a:ext>
            </a:extLst>
          </p:cNvPr>
          <p:cNvSpPr>
            <a:spLocks noGrp="1"/>
          </p:cNvSpPr>
          <p:nvPr>
            <p:ph idx="1"/>
          </p:nvPr>
        </p:nvSpPr>
        <p:spPr/>
        <p:txBody>
          <a:bodyPr/>
          <a:lstStyle/>
          <a:p>
            <a:pPr marL="0" indent="0">
              <a:buNone/>
            </a:pPr>
            <a:r>
              <a:rPr lang="en-US" dirty="0"/>
              <a:t>Installation qualification also referred as </a:t>
            </a:r>
            <a:r>
              <a:rPr lang="en-US" b="1" dirty="0"/>
              <a:t>‘IQ’</a:t>
            </a:r>
            <a:r>
              <a:rPr lang="en-US" dirty="0"/>
              <a:t>, is the process of validating if the supplied </a:t>
            </a:r>
            <a:r>
              <a:rPr lang="en-US" b="1" dirty="0"/>
              <a:t>software</a:t>
            </a:r>
            <a:r>
              <a:rPr lang="en-US" dirty="0"/>
              <a:t> can be successfully </a:t>
            </a:r>
            <a:r>
              <a:rPr lang="en-US" b="1" dirty="0"/>
              <a:t>installed</a:t>
            </a:r>
            <a:r>
              <a:rPr lang="en-US" dirty="0"/>
              <a:t> on the </a:t>
            </a:r>
            <a:r>
              <a:rPr lang="en-US" b="1" dirty="0"/>
              <a:t>specified</a:t>
            </a:r>
            <a:r>
              <a:rPr lang="en-US" dirty="0"/>
              <a:t> (production) </a:t>
            </a:r>
            <a:r>
              <a:rPr lang="en-US" b="1" dirty="0"/>
              <a:t>environment</a:t>
            </a:r>
            <a:r>
              <a:rPr lang="en-US" dirty="0"/>
              <a:t> with the </a:t>
            </a:r>
            <a:r>
              <a:rPr lang="en-US" b="1" dirty="0"/>
              <a:t>specified</a:t>
            </a:r>
            <a:r>
              <a:rPr lang="en-US" dirty="0"/>
              <a:t> </a:t>
            </a:r>
            <a:r>
              <a:rPr lang="en-US" b="1" dirty="0"/>
              <a:t>configurations</a:t>
            </a:r>
            <a:r>
              <a:rPr lang="en-US" dirty="0"/>
              <a:t>, and to verify how these installation steps are recorded in the document called ‘Installation Guide’.</a:t>
            </a:r>
          </a:p>
        </p:txBody>
      </p:sp>
    </p:spTree>
    <p:extLst>
      <p:ext uri="{BB962C8B-B14F-4D97-AF65-F5344CB8AC3E}">
        <p14:creationId xmlns:p14="http://schemas.microsoft.com/office/powerpoint/2010/main" val="268651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B6ED-DB20-6441-97FF-BFE80B220E5C}"/>
              </a:ext>
            </a:extLst>
          </p:cNvPr>
          <p:cNvSpPr>
            <a:spLocks noGrp="1"/>
          </p:cNvSpPr>
          <p:nvPr>
            <p:ph type="title"/>
          </p:nvPr>
        </p:nvSpPr>
        <p:spPr/>
        <p:txBody>
          <a:bodyPr/>
          <a:lstStyle/>
          <a:p>
            <a:r>
              <a:rPr lang="en-US" dirty="0"/>
              <a:t>Operational Qualification (OQ)</a:t>
            </a:r>
          </a:p>
        </p:txBody>
      </p:sp>
      <p:sp>
        <p:nvSpPr>
          <p:cNvPr id="3" name="Content Placeholder 2">
            <a:extLst>
              <a:ext uri="{FF2B5EF4-FFF2-40B4-BE49-F238E27FC236}">
                <a16:creationId xmlns:a16="http://schemas.microsoft.com/office/drawing/2014/main" id="{8C6812D9-2604-2348-BD52-9A612FFCD3D0}"/>
              </a:ext>
            </a:extLst>
          </p:cNvPr>
          <p:cNvSpPr>
            <a:spLocks noGrp="1"/>
          </p:cNvSpPr>
          <p:nvPr>
            <p:ph idx="1"/>
          </p:nvPr>
        </p:nvSpPr>
        <p:spPr/>
        <p:txBody>
          <a:bodyPr/>
          <a:lstStyle/>
          <a:p>
            <a:pPr marL="0" indent="0">
              <a:buNone/>
            </a:pPr>
            <a:r>
              <a:rPr lang="en-US" dirty="0"/>
              <a:t>The Operational qualification activity includes the tests to be run in order to verify that the </a:t>
            </a:r>
            <a:r>
              <a:rPr lang="en-US" b="1" dirty="0"/>
              <a:t>software is operationally</a:t>
            </a:r>
            <a:r>
              <a:rPr lang="en-US" dirty="0"/>
              <a:t> fit to be deployed to the consumers. Ideally, the </a:t>
            </a:r>
            <a:r>
              <a:rPr lang="en-US" b="1" dirty="0"/>
              <a:t>key functionalities </a:t>
            </a:r>
            <a:r>
              <a:rPr lang="en-US" dirty="0"/>
              <a:t>of the software are </a:t>
            </a:r>
            <a:r>
              <a:rPr lang="en-US" b="1" dirty="0"/>
              <a:t>verified</a:t>
            </a:r>
            <a:r>
              <a:rPr lang="en-US" dirty="0"/>
              <a:t> as part of this validation process.</a:t>
            </a:r>
          </a:p>
        </p:txBody>
      </p:sp>
    </p:spTree>
    <p:extLst>
      <p:ext uri="{BB962C8B-B14F-4D97-AF65-F5344CB8AC3E}">
        <p14:creationId xmlns:p14="http://schemas.microsoft.com/office/powerpoint/2010/main" val="24555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B6ED-DB20-6441-97FF-BFE80B220E5C}"/>
              </a:ext>
            </a:extLst>
          </p:cNvPr>
          <p:cNvSpPr>
            <a:spLocks noGrp="1"/>
          </p:cNvSpPr>
          <p:nvPr>
            <p:ph type="title"/>
          </p:nvPr>
        </p:nvSpPr>
        <p:spPr/>
        <p:txBody>
          <a:bodyPr/>
          <a:lstStyle/>
          <a:p>
            <a:r>
              <a:rPr lang="en-US" dirty="0"/>
              <a:t>Performance Qualification (PQ)</a:t>
            </a:r>
          </a:p>
        </p:txBody>
      </p:sp>
      <p:sp>
        <p:nvSpPr>
          <p:cNvPr id="3" name="Content Placeholder 2">
            <a:extLst>
              <a:ext uri="{FF2B5EF4-FFF2-40B4-BE49-F238E27FC236}">
                <a16:creationId xmlns:a16="http://schemas.microsoft.com/office/drawing/2014/main" id="{8C6812D9-2604-2348-BD52-9A612FFCD3D0}"/>
              </a:ext>
            </a:extLst>
          </p:cNvPr>
          <p:cNvSpPr>
            <a:spLocks noGrp="1"/>
          </p:cNvSpPr>
          <p:nvPr>
            <p:ph idx="1"/>
          </p:nvPr>
        </p:nvSpPr>
        <p:spPr/>
        <p:txBody>
          <a:bodyPr/>
          <a:lstStyle/>
          <a:p>
            <a:pPr marL="0" indent="0">
              <a:buNone/>
            </a:pPr>
            <a:r>
              <a:rPr lang="en-US" dirty="0"/>
              <a:t>The key aspect of PQ is to ensure that a software, when installed on the expected system, can handle the live load and meet the expected response time and does not crash under the peak loads and stress while handling concurrent users.</a:t>
            </a:r>
          </a:p>
          <a:p>
            <a:pPr marL="514350" indent="-514350">
              <a:buFont typeface="+mj-lt"/>
              <a:buAutoNum type="arabicPeriod"/>
            </a:pPr>
            <a:r>
              <a:rPr lang="en-US" b="1" dirty="0"/>
              <a:t>Performance</a:t>
            </a:r>
          </a:p>
          <a:p>
            <a:pPr marL="514350" indent="-514350">
              <a:buFont typeface="+mj-lt"/>
              <a:buAutoNum type="arabicPeriod"/>
            </a:pPr>
            <a:r>
              <a:rPr lang="en-US" b="1" dirty="0"/>
              <a:t>Responsiveness</a:t>
            </a:r>
          </a:p>
          <a:p>
            <a:pPr marL="514350" indent="-514350">
              <a:buFont typeface="+mj-lt"/>
              <a:buAutoNum type="arabicPeriod"/>
            </a:pPr>
            <a:r>
              <a:rPr lang="en-US" b="1" dirty="0"/>
              <a:t>Load Balance</a:t>
            </a:r>
          </a:p>
        </p:txBody>
      </p:sp>
    </p:spTree>
    <p:extLst>
      <p:ext uri="{BB962C8B-B14F-4D97-AF65-F5344CB8AC3E}">
        <p14:creationId xmlns:p14="http://schemas.microsoft.com/office/powerpoint/2010/main" val="1400999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B6ED-DB20-6441-97FF-BFE80B220E5C}"/>
              </a:ext>
            </a:extLst>
          </p:cNvPr>
          <p:cNvSpPr>
            <a:spLocks noGrp="1"/>
          </p:cNvSpPr>
          <p:nvPr>
            <p:ph type="title"/>
          </p:nvPr>
        </p:nvSpPr>
        <p:spPr/>
        <p:txBody>
          <a:bodyPr/>
          <a:lstStyle/>
          <a:p>
            <a:r>
              <a:rPr lang="en-US" dirty="0"/>
              <a:t>3Q’s Matrix</a:t>
            </a:r>
          </a:p>
        </p:txBody>
      </p:sp>
      <p:graphicFrame>
        <p:nvGraphicFramePr>
          <p:cNvPr id="4" name="Content Placeholder 3">
            <a:extLst>
              <a:ext uri="{FF2B5EF4-FFF2-40B4-BE49-F238E27FC236}">
                <a16:creationId xmlns:a16="http://schemas.microsoft.com/office/drawing/2014/main" id="{BB8E6A04-139E-D948-8B08-B0198308CF5C}"/>
              </a:ext>
            </a:extLst>
          </p:cNvPr>
          <p:cNvGraphicFramePr>
            <a:graphicFrameLocks noGrp="1"/>
          </p:cNvGraphicFramePr>
          <p:nvPr>
            <p:ph idx="1"/>
            <p:extLst>
              <p:ext uri="{D42A27DB-BD31-4B8C-83A1-F6EECF244321}">
                <p14:modId xmlns:p14="http://schemas.microsoft.com/office/powerpoint/2010/main" val="582137039"/>
              </p:ext>
            </p:extLst>
          </p:nvPr>
        </p:nvGraphicFramePr>
        <p:xfrm>
          <a:off x="1867282" y="1910079"/>
          <a:ext cx="8457435" cy="3037842"/>
        </p:xfrm>
        <a:graphic>
          <a:graphicData uri="http://schemas.openxmlformats.org/drawingml/2006/table">
            <a:tbl>
              <a:tblPr/>
              <a:tblGrid>
                <a:gridCol w="2819145">
                  <a:extLst>
                    <a:ext uri="{9D8B030D-6E8A-4147-A177-3AD203B41FA5}">
                      <a16:colId xmlns:a16="http://schemas.microsoft.com/office/drawing/2014/main" val="3589026885"/>
                    </a:ext>
                  </a:extLst>
                </a:gridCol>
                <a:gridCol w="2819145">
                  <a:extLst>
                    <a:ext uri="{9D8B030D-6E8A-4147-A177-3AD203B41FA5}">
                      <a16:colId xmlns:a16="http://schemas.microsoft.com/office/drawing/2014/main" val="148239511"/>
                    </a:ext>
                  </a:extLst>
                </a:gridCol>
                <a:gridCol w="2819145">
                  <a:extLst>
                    <a:ext uri="{9D8B030D-6E8A-4147-A177-3AD203B41FA5}">
                      <a16:colId xmlns:a16="http://schemas.microsoft.com/office/drawing/2014/main" val="2649496375"/>
                    </a:ext>
                  </a:extLst>
                </a:gridCol>
              </a:tblGrid>
              <a:tr h="595654">
                <a:tc>
                  <a:txBody>
                    <a:bodyPr/>
                    <a:lstStyle/>
                    <a:p>
                      <a:pPr algn="l" fontAlgn="ctr" latinLnBrk="0"/>
                      <a:r>
                        <a:rPr lang="en-US" sz="2000" b="1" dirty="0">
                          <a:effectLst/>
                        </a:rPr>
                        <a:t>IQ</a:t>
                      </a:r>
                    </a:p>
                  </a:txBody>
                  <a:tcPr marL="50833" marR="50833" marT="50833" marB="5083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2000" b="1" dirty="0">
                          <a:effectLst/>
                        </a:rPr>
                        <a:t>OQ</a:t>
                      </a:r>
                    </a:p>
                  </a:txBody>
                  <a:tcPr marL="50833" marR="50833" marT="50833" marB="5083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2000" b="1">
                          <a:effectLst/>
                        </a:rPr>
                        <a:t>PQ</a:t>
                      </a:r>
                    </a:p>
                  </a:txBody>
                  <a:tcPr marL="50833" marR="50833" marT="50833" marB="5083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127638251"/>
                  </a:ext>
                </a:extLst>
              </a:tr>
              <a:tr h="2442188">
                <a:tc>
                  <a:txBody>
                    <a:bodyPr/>
                    <a:lstStyle/>
                    <a:p>
                      <a:pPr algn="l" fontAlgn="t" latinLnBrk="0"/>
                      <a:r>
                        <a:rPr lang="en-US" sz="2000" b="0" dirty="0">
                          <a:effectLst/>
                        </a:rPr>
                        <a:t>To </a:t>
                      </a:r>
                      <a:r>
                        <a:rPr lang="en-US" sz="2000" b="1" dirty="0">
                          <a:effectLst/>
                        </a:rPr>
                        <a:t>verify the process of software installation </a:t>
                      </a:r>
                      <a:r>
                        <a:rPr lang="en-US" sz="2000" b="0" dirty="0">
                          <a:effectLst/>
                        </a:rPr>
                        <a:t>and how the process is documented</a:t>
                      </a:r>
                    </a:p>
                  </a:txBody>
                  <a:tcPr marL="50833" marR="50833" marT="50833" marB="508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a:effectLst/>
                        </a:rPr>
                        <a:t>To </a:t>
                      </a:r>
                      <a:r>
                        <a:rPr lang="en-US" sz="2000" b="1" dirty="0">
                          <a:effectLst/>
                        </a:rPr>
                        <a:t>verify the proper functioning of the system</a:t>
                      </a:r>
                    </a:p>
                  </a:txBody>
                  <a:tcPr marL="50833" marR="50833" marT="50833" marB="508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1" dirty="0">
                          <a:effectLst/>
                        </a:rPr>
                        <a:t>Customers, Owners, Vendors, Operations team</a:t>
                      </a:r>
                    </a:p>
                  </a:txBody>
                  <a:tcPr marL="50833" marR="50833" marT="50833" marB="508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130446"/>
                  </a:ext>
                </a:extLst>
              </a:tr>
            </a:tbl>
          </a:graphicData>
        </a:graphic>
      </p:graphicFrame>
    </p:spTree>
    <p:extLst>
      <p:ext uri="{BB962C8B-B14F-4D97-AF65-F5344CB8AC3E}">
        <p14:creationId xmlns:p14="http://schemas.microsoft.com/office/powerpoint/2010/main" val="137181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245C-7675-6D49-B848-4E0526B2694D}"/>
              </a:ext>
            </a:extLst>
          </p:cNvPr>
          <p:cNvSpPr>
            <a:spLocks noGrp="1"/>
          </p:cNvSpPr>
          <p:nvPr>
            <p:ph type="title"/>
          </p:nvPr>
        </p:nvSpPr>
        <p:spPr/>
        <p:txBody>
          <a:bodyPr/>
          <a:lstStyle/>
          <a:p>
            <a:r>
              <a:rPr lang="en-US" dirty="0"/>
              <a:t>3Q’s “V” Model</a:t>
            </a:r>
          </a:p>
        </p:txBody>
      </p:sp>
      <p:sp>
        <p:nvSpPr>
          <p:cNvPr id="12" name="Rectangle 2">
            <a:extLst>
              <a:ext uri="{FF2B5EF4-FFF2-40B4-BE49-F238E27FC236}">
                <a16:creationId xmlns:a16="http://schemas.microsoft.com/office/drawing/2014/main" id="{37E5ED3F-C8BF-0241-9909-B87371B714A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3" descr="validation terms diagram">
            <a:extLst>
              <a:ext uri="{FF2B5EF4-FFF2-40B4-BE49-F238E27FC236}">
                <a16:creationId xmlns:a16="http://schemas.microsoft.com/office/drawing/2014/main" id="{7ED57958-BC34-4744-88FA-21164112B36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t="6035" b="4282"/>
          <a:stretch>
            <a:fillRect/>
          </a:stretch>
        </p:blipFill>
        <p:spPr bwMode="auto">
          <a:xfrm>
            <a:off x="1846846" y="1828800"/>
            <a:ext cx="8498307" cy="422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46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3A83-9C23-EC44-A86C-F68D9C0E97BB}"/>
              </a:ext>
            </a:extLst>
          </p:cNvPr>
          <p:cNvSpPr>
            <a:spLocks noGrp="1"/>
          </p:cNvSpPr>
          <p:nvPr>
            <p:ph type="title"/>
          </p:nvPr>
        </p:nvSpPr>
        <p:spPr/>
        <p:txBody>
          <a:bodyPr/>
          <a:lstStyle/>
          <a:p>
            <a:r>
              <a:rPr lang="en-US" dirty="0"/>
              <a:t>1. Validation vs Verification[Outline]</a:t>
            </a:r>
          </a:p>
        </p:txBody>
      </p:sp>
      <p:sp>
        <p:nvSpPr>
          <p:cNvPr id="3" name="Content Placeholder 2">
            <a:extLst>
              <a:ext uri="{FF2B5EF4-FFF2-40B4-BE49-F238E27FC236}">
                <a16:creationId xmlns:a16="http://schemas.microsoft.com/office/drawing/2014/main" id="{AF1B2E23-9B52-BD45-82CD-02A8BC762E4A}"/>
              </a:ext>
            </a:extLst>
          </p:cNvPr>
          <p:cNvSpPr>
            <a:spLocks noGrp="1"/>
          </p:cNvSpPr>
          <p:nvPr>
            <p:ph idx="1"/>
          </p:nvPr>
        </p:nvSpPr>
        <p:spPr/>
        <p:txBody>
          <a:bodyPr>
            <a:normAutofit/>
          </a:bodyPr>
          <a:lstStyle/>
          <a:p>
            <a:pPr marL="514350" indent="-514350">
              <a:buFont typeface="+mj-lt"/>
              <a:buAutoNum type="arabicPeriod"/>
            </a:pPr>
            <a:r>
              <a:rPr lang="en-US" dirty="0"/>
              <a:t>Validation vs Verification</a:t>
            </a:r>
          </a:p>
          <a:p>
            <a:pPr marL="514350" indent="-514350">
              <a:buFont typeface="+mj-lt"/>
              <a:buAutoNum type="arabicPeriod"/>
            </a:pPr>
            <a:r>
              <a:rPr lang="en-US" dirty="0"/>
              <a:t>Verification and Validation Testing</a:t>
            </a:r>
          </a:p>
          <a:p>
            <a:pPr marL="514350" indent="-514350">
              <a:buFont typeface="+mj-lt"/>
              <a:buAutoNum type="arabicPeriod"/>
            </a:pPr>
            <a:r>
              <a:rPr lang="en-US" dirty="0"/>
              <a:t>3Q’s Sequential Approach</a:t>
            </a:r>
          </a:p>
          <a:p>
            <a:pPr marL="0" indent="0">
              <a:buNone/>
            </a:pPr>
            <a:endParaRPr lang="en-US" dirty="0"/>
          </a:p>
        </p:txBody>
      </p:sp>
    </p:spTree>
    <p:extLst>
      <p:ext uri="{BB962C8B-B14F-4D97-AF65-F5344CB8AC3E}">
        <p14:creationId xmlns:p14="http://schemas.microsoft.com/office/powerpoint/2010/main" val="180456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A192-B315-1F45-9363-2802BA683CDC}"/>
              </a:ext>
            </a:extLst>
          </p:cNvPr>
          <p:cNvSpPr>
            <a:spLocks noGrp="1"/>
          </p:cNvSpPr>
          <p:nvPr>
            <p:ph type="title"/>
          </p:nvPr>
        </p:nvSpPr>
        <p:spPr/>
        <p:txBody>
          <a:bodyPr/>
          <a:lstStyle/>
          <a:p>
            <a:r>
              <a:rPr lang="en-US" dirty="0"/>
              <a:t>1.1 What is Verification and Validation?</a:t>
            </a:r>
          </a:p>
        </p:txBody>
      </p:sp>
      <p:sp>
        <p:nvSpPr>
          <p:cNvPr id="3" name="Content Placeholder 2">
            <a:extLst>
              <a:ext uri="{FF2B5EF4-FFF2-40B4-BE49-F238E27FC236}">
                <a16:creationId xmlns:a16="http://schemas.microsoft.com/office/drawing/2014/main" id="{C53F64CD-B8FD-D64A-9437-D6F0BD0C91D3}"/>
              </a:ext>
            </a:extLst>
          </p:cNvPr>
          <p:cNvSpPr>
            <a:spLocks noGrp="1"/>
          </p:cNvSpPr>
          <p:nvPr>
            <p:ph idx="1"/>
          </p:nvPr>
        </p:nvSpPr>
        <p:spPr/>
        <p:txBody>
          <a:bodyPr/>
          <a:lstStyle/>
          <a:p>
            <a:pPr marL="0" indent="0">
              <a:buNone/>
            </a:pPr>
            <a:r>
              <a:rPr lang="en-US" b="1" dirty="0"/>
              <a:t>Validation</a:t>
            </a:r>
            <a:r>
              <a:rPr lang="en-US" dirty="0"/>
              <a:t> is the process of evaluating the final product to </a:t>
            </a:r>
            <a:r>
              <a:rPr lang="en-US" b="1" dirty="0"/>
              <a:t>check whether the software meets the business needs</a:t>
            </a:r>
            <a:r>
              <a:rPr lang="en-US" dirty="0"/>
              <a:t>. </a:t>
            </a:r>
            <a:r>
              <a:rPr lang="en-US" b="1" dirty="0"/>
              <a:t>Are we building the right product?</a:t>
            </a:r>
          </a:p>
          <a:p>
            <a:pPr marL="0" indent="0">
              <a:buNone/>
            </a:pPr>
            <a:endParaRPr lang="en-US" b="1" dirty="0"/>
          </a:p>
          <a:p>
            <a:pPr marL="0" indent="0">
              <a:buNone/>
            </a:pPr>
            <a:r>
              <a:rPr lang="en-US" b="1" dirty="0"/>
              <a:t>Verification</a:t>
            </a:r>
            <a:r>
              <a:rPr lang="en-US" dirty="0"/>
              <a:t> is the process of evaluating the intermediary work products of a software development lifecycle to </a:t>
            </a:r>
            <a:r>
              <a:rPr lang="en-US" b="1" dirty="0"/>
              <a:t>check if we are in the right track of creating the final product</a:t>
            </a:r>
            <a:r>
              <a:rPr lang="en-US" dirty="0"/>
              <a:t>. </a:t>
            </a:r>
            <a:r>
              <a:rPr lang="en-US" b="1" dirty="0"/>
              <a:t>Are we building the product right?</a:t>
            </a:r>
          </a:p>
        </p:txBody>
      </p:sp>
    </p:spTree>
    <p:extLst>
      <p:ext uri="{BB962C8B-B14F-4D97-AF65-F5344CB8AC3E}">
        <p14:creationId xmlns:p14="http://schemas.microsoft.com/office/powerpoint/2010/main" val="343311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0C8E-E744-D84F-8CA2-018D61F7D651}"/>
              </a:ext>
            </a:extLst>
          </p:cNvPr>
          <p:cNvSpPr>
            <a:spLocks noGrp="1"/>
          </p:cNvSpPr>
          <p:nvPr>
            <p:ph type="title"/>
          </p:nvPr>
        </p:nvSpPr>
        <p:spPr/>
        <p:txBody>
          <a:bodyPr/>
          <a:lstStyle/>
          <a:p>
            <a:r>
              <a:rPr lang="en-US" dirty="0"/>
              <a:t>1.3 Verification and Validation Testing</a:t>
            </a:r>
          </a:p>
        </p:txBody>
      </p:sp>
      <p:graphicFrame>
        <p:nvGraphicFramePr>
          <p:cNvPr id="4" name="Content Placeholder 3">
            <a:extLst>
              <a:ext uri="{FF2B5EF4-FFF2-40B4-BE49-F238E27FC236}">
                <a16:creationId xmlns:a16="http://schemas.microsoft.com/office/drawing/2014/main" id="{5D150C2F-41D1-1944-AFBF-986DC04F9170}"/>
              </a:ext>
            </a:extLst>
          </p:cNvPr>
          <p:cNvGraphicFramePr>
            <a:graphicFrameLocks noGrp="1"/>
          </p:cNvGraphicFramePr>
          <p:nvPr>
            <p:ph idx="1"/>
            <p:extLst>
              <p:ext uri="{D42A27DB-BD31-4B8C-83A1-F6EECF244321}">
                <p14:modId xmlns:p14="http://schemas.microsoft.com/office/powerpoint/2010/main" val="3681114965"/>
              </p:ext>
            </p:extLst>
          </p:nvPr>
        </p:nvGraphicFramePr>
        <p:xfrm>
          <a:off x="1828800" y="1828801"/>
          <a:ext cx="8595360" cy="4382557"/>
        </p:xfrm>
        <a:graphic>
          <a:graphicData uri="http://schemas.openxmlformats.org/drawingml/2006/table">
            <a:tbl>
              <a:tblPr/>
              <a:tblGrid>
                <a:gridCol w="4297680">
                  <a:extLst>
                    <a:ext uri="{9D8B030D-6E8A-4147-A177-3AD203B41FA5}">
                      <a16:colId xmlns:a16="http://schemas.microsoft.com/office/drawing/2014/main" val="2027997250"/>
                    </a:ext>
                  </a:extLst>
                </a:gridCol>
                <a:gridCol w="4297680">
                  <a:extLst>
                    <a:ext uri="{9D8B030D-6E8A-4147-A177-3AD203B41FA5}">
                      <a16:colId xmlns:a16="http://schemas.microsoft.com/office/drawing/2014/main" val="1873671319"/>
                    </a:ext>
                  </a:extLst>
                </a:gridCol>
              </a:tblGrid>
              <a:tr h="340030">
                <a:tc>
                  <a:txBody>
                    <a:bodyPr/>
                    <a:lstStyle/>
                    <a:p>
                      <a:pPr algn="l" fontAlgn="ctr" latinLnBrk="0"/>
                      <a:r>
                        <a:rPr lang="en-US" sz="1500" b="1" dirty="0">
                          <a:effectLst/>
                        </a:rPr>
                        <a:t>Methods of Verification</a:t>
                      </a:r>
                    </a:p>
                  </a:txBody>
                  <a:tcPr marL="64369" marR="64369" marT="64369" marB="64369"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500" b="1" dirty="0">
                          <a:effectLst/>
                        </a:rPr>
                        <a:t>Methods of Validation</a:t>
                      </a:r>
                    </a:p>
                  </a:txBody>
                  <a:tcPr marL="64369" marR="64369" marT="64369" marB="64369"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4116892193"/>
                  </a:ext>
                </a:extLst>
              </a:tr>
              <a:tr h="895935">
                <a:tc>
                  <a:txBody>
                    <a:bodyPr/>
                    <a:lstStyle/>
                    <a:p>
                      <a:pPr algn="l" fontAlgn="t" latinLnBrk="0"/>
                      <a:r>
                        <a:rPr lang="en-US" sz="1500" b="1" dirty="0">
                          <a:effectLst/>
                        </a:rPr>
                        <a:t>Verifying documents, design code and program</a:t>
                      </a:r>
                      <a:r>
                        <a:rPr lang="en-US" sz="1500" b="0" dirty="0">
                          <a:effectLst/>
                        </a:rPr>
                        <a:t>.</a:t>
                      </a:r>
                    </a:p>
                  </a:txBody>
                  <a:tcPr marL="64369" marR="64369" marT="64369" marB="643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500" b="1" dirty="0">
                          <a:effectLst/>
                        </a:rPr>
                        <a:t>Prepare the test requirements documents, test cases, and other test specifications to evaluate the </a:t>
                      </a:r>
                      <a:r>
                        <a:rPr lang="en-US" sz="1500" b="1">
                          <a:effectLst/>
                        </a:rPr>
                        <a:t>final product.</a:t>
                      </a:r>
                      <a:endParaRPr lang="en-US" sz="1500" b="1" dirty="0">
                        <a:effectLst/>
                      </a:endParaRPr>
                    </a:p>
                  </a:txBody>
                  <a:tcPr marL="64369" marR="64369" marT="64369" marB="643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2419683"/>
                  </a:ext>
                </a:extLst>
              </a:tr>
              <a:tr h="895935">
                <a:tc>
                  <a:txBody>
                    <a:bodyPr/>
                    <a:lstStyle/>
                    <a:p>
                      <a:pPr algn="l" fontAlgn="t" latinLnBrk="0"/>
                      <a:r>
                        <a:rPr lang="en-US" sz="1500" b="0" dirty="0">
                          <a:effectLst/>
                        </a:rPr>
                        <a:t>Design Verification involves reviews of all the design documents including high-level and low-level design.</a:t>
                      </a:r>
                    </a:p>
                  </a:txBody>
                  <a:tcPr marL="64369" marR="64369" marT="64369" marB="643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500" b="0" dirty="0">
                          <a:effectLst/>
                        </a:rPr>
                        <a:t>Evaluate that these test requirements, test cases, and other specifications reflect the requirements and is fit for use.</a:t>
                      </a:r>
                    </a:p>
                  </a:txBody>
                  <a:tcPr marL="64369" marR="64369" marT="64369" marB="643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28498531"/>
                  </a:ext>
                </a:extLst>
              </a:tr>
              <a:tr h="557557">
                <a:tc>
                  <a:txBody>
                    <a:bodyPr/>
                    <a:lstStyle/>
                    <a:p>
                      <a:pPr algn="l" fontAlgn="t" latinLnBrk="0"/>
                      <a:r>
                        <a:rPr lang="en-US" sz="1500" b="0" dirty="0">
                          <a:effectLst/>
                        </a:rPr>
                        <a:t>Code verification includes </a:t>
                      </a:r>
                      <a:r>
                        <a:rPr lang="en-US" sz="1500" b="1" dirty="0">
                          <a:effectLst/>
                        </a:rPr>
                        <a:t>Code review</a:t>
                      </a:r>
                      <a:r>
                        <a:rPr lang="en-US" sz="1500" b="0" dirty="0">
                          <a:effectLst/>
                        </a:rPr>
                        <a:t>.</a:t>
                      </a:r>
                    </a:p>
                  </a:txBody>
                  <a:tcPr marL="64369" marR="64369" marT="64369" marB="643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500" b="0" dirty="0">
                          <a:effectLst/>
                        </a:rPr>
                        <a:t>Test for boundary values, stress, and the </a:t>
                      </a:r>
                      <a:r>
                        <a:rPr lang="en-US" sz="1500" b="1" dirty="0">
                          <a:effectLst/>
                        </a:rPr>
                        <a:t>functionalities</a:t>
                      </a:r>
                      <a:r>
                        <a:rPr lang="en-US" sz="1500" b="0" dirty="0">
                          <a:effectLst/>
                        </a:rPr>
                        <a:t>.</a:t>
                      </a:r>
                    </a:p>
                  </a:txBody>
                  <a:tcPr marL="64369" marR="64369" marT="64369" marB="643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07816457"/>
                  </a:ext>
                </a:extLst>
              </a:tr>
              <a:tr h="55480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dirty="0">
                          <a:effectLst/>
                        </a:rPr>
                        <a:t>Checks “</a:t>
                      </a:r>
                      <a:r>
                        <a:rPr lang="en-US" sz="1600" b="1" dirty="0">
                          <a:effectLst/>
                        </a:rPr>
                        <a:t>Are we building the product right</a:t>
                      </a:r>
                      <a:r>
                        <a:rPr lang="en-US" sz="1600" b="0" dirty="0">
                          <a:effectLst/>
                        </a:rPr>
                        <a:t>”?</a:t>
                      </a:r>
                    </a:p>
                  </a:txBody>
                  <a:tcPr marL="64369" marR="64369" marT="64369" marB="643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dirty="0">
                          <a:effectLst/>
                        </a:rPr>
                        <a:t>Checks “</a:t>
                      </a:r>
                      <a:r>
                        <a:rPr lang="en-US" sz="1600" b="1" dirty="0">
                          <a:effectLst/>
                        </a:rPr>
                        <a:t>Are we building the right product</a:t>
                      </a:r>
                      <a:r>
                        <a:rPr lang="en-US" sz="1600" b="0" dirty="0">
                          <a:effectLst/>
                        </a:rPr>
                        <a:t>”?</a:t>
                      </a:r>
                    </a:p>
                  </a:txBody>
                  <a:tcPr marL="64369" marR="64369" marT="64369" marB="643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29503692"/>
                  </a:ext>
                </a:extLst>
              </a:tr>
              <a:tr h="109260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1" dirty="0">
                          <a:effectLst/>
                        </a:rPr>
                        <a:t>Checks whether the product is built as per the specified requirement and design specification. Done before Validation.</a:t>
                      </a:r>
                    </a:p>
                  </a:txBody>
                  <a:tcPr marL="64369" marR="64369" marT="64369" marB="64369">
                    <a:lnL>
                      <a:noFill/>
                    </a:lnL>
                    <a:lnR>
                      <a:noFill/>
                    </a:lnR>
                    <a:lnT w="9525" cap="flat" cmpd="sng" algn="ctr">
                      <a:solidFill>
                        <a:srgbClr val="DDDDDD"/>
                      </a:solidFill>
                      <a:prstDash val="solid"/>
                      <a:round/>
                      <a:headEnd type="none" w="med" len="med"/>
                      <a:tailEnd type="none" w="med" len="med"/>
                    </a:lnT>
                    <a:lnB>
                      <a:noFill/>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dirty="0">
                          <a:effectLst/>
                        </a:rPr>
                        <a:t>Evaluates the final product to </a:t>
                      </a:r>
                      <a:r>
                        <a:rPr lang="en-US" sz="1600" b="1" dirty="0">
                          <a:effectLst/>
                        </a:rPr>
                        <a:t>check whether it meets the business needs. Is the software ready for consumption by the users?</a:t>
                      </a:r>
                    </a:p>
                  </a:txBody>
                  <a:tcPr marL="64369" marR="64369" marT="64369" marB="64369">
                    <a:lnL>
                      <a:noFill/>
                    </a:lnL>
                    <a:lnR>
                      <a:noFill/>
                    </a:lnR>
                    <a:lnT w="9525" cap="flat" cmpd="sng" algn="ctr">
                      <a:solidFill>
                        <a:srgbClr val="DDDDD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756111844"/>
                  </a:ext>
                </a:extLst>
              </a:tr>
            </a:tbl>
          </a:graphicData>
        </a:graphic>
      </p:graphicFrame>
    </p:spTree>
    <p:extLst>
      <p:ext uri="{BB962C8B-B14F-4D97-AF65-F5344CB8AC3E}">
        <p14:creationId xmlns:p14="http://schemas.microsoft.com/office/powerpoint/2010/main" val="389460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FFBE-887F-D241-A721-0746108F8EF1}"/>
              </a:ext>
            </a:extLst>
          </p:cNvPr>
          <p:cNvSpPr>
            <a:spLocks noGrp="1"/>
          </p:cNvSpPr>
          <p:nvPr>
            <p:ph type="title"/>
          </p:nvPr>
        </p:nvSpPr>
        <p:spPr/>
        <p:txBody>
          <a:bodyPr/>
          <a:lstStyle/>
          <a:p>
            <a:r>
              <a:rPr lang="en-US" dirty="0"/>
              <a:t>Components of the Validation Plan</a:t>
            </a:r>
          </a:p>
        </p:txBody>
      </p:sp>
      <p:sp>
        <p:nvSpPr>
          <p:cNvPr id="3" name="Content Placeholder 2">
            <a:extLst>
              <a:ext uri="{FF2B5EF4-FFF2-40B4-BE49-F238E27FC236}">
                <a16:creationId xmlns:a16="http://schemas.microsoft.com/office/drawing/2014/main" id="{50374F8B-F492-2C44-BAC5-06CD281A46D9}"/>
              </a:ext>
            </a:extLst>
          </p:cNvPr>
          <p:cNvSpPr>
            <a:spLocks noGrp="1"/>
          </p:cNvSpPr>
          <p:nvPr>
            <p:ph idx="1"/>
          </p:nvPr>
        </p:nvSpPr>
        <p:spPr/>
        <p:txBody>
          <a:bodyPr>
            <a:normAutofit/>
          </a:bodyPr>
          <a:lstStyle/>
          <a:p>
            <a:pPr marL="514350" indent="-514350">
              <a:buFont typeface="+mj-lt"/>
              <a:buAutoNum type="arabicPeriod"/>
            </a:pPr>
            <a:r>
              <a:rPr lang="en-US" dirty="0"/>
              <a:t>Description of the project </a:t>
            </a:r>
          </a:p>
          <a:p>
            <a:pPr marL="971550" lvl="1" indent="-514350">
              <a:buFont typeface="+mj-lt"/>
              <a:buAutoNum type="arabicPeriod"/>
            </a:pPr>
            <a:r>
              <a:rPr lang="en-US" dirty="0"/>
              <a:t>Include all the functionalities</a:t>
            </a:r>
          </a:p>
          <a:p>
            <a:pPr marL="514350" indent="-514350">
              <a:buFont typeface="+mj-lt"/>
              <a:buAutoNum type="arabicPeriod"/>
            </a:pPr>
            <a:r>
              <a:rPr lang="en-US" dirty="0"/>
              <a:t>Understanding the requirements</a:t>
            </a:r>
          </a:p>
          <a:p>
            <a:pPr marL="514350" indent="-514350">
              <a:buFont typeface="+mj-lt"/>
              <a:buAutoNum type="arabicPeriod"/>
            </a:pPr>
            <a:r>
              <a:rPr lang="en-US" dirty="0"/>
              <a:t>Develop metrics for test case</a:t>
            </a:r>
          </a:p>
          <a:p>
            <a:pPr marL="514350" indent="-514350">
              <a:buFont typeface="+mj-lt"/>
              <a:buAutoNum type="arabicPeriod"/>
            </a:pPr>
            <a:r>
              <a:rPr lang="en-US" dirty="0"/>
              <a:t>Test case </a:t>
            </a:r>
          </a:p>
          <a:p>
            <a:pPr marL="971550" lvl="1" indent="-514350">
              <a:buFont typeface="+mj-lt"/>
              <a:buAutoNum type="arabicPeriod"/>
            </a:pPr>
            <a:r>
              <a:rPr lang="en-US" dirty="0"/>
              <a:t>A set of actions performed on a system to determine if it satisfies software requirements and functions correctly</a:t>
            </a:r>
          </a:p>
          <a:p>
            <a:pPr marL="971550" lvl="1" indent="-514350">
              <a:buFont typeface="+mj-lt"/>
              <a:buAutoNum type="arabicPeriod"/>
            </a:pPr>
            <a:r>
              <a:rPr lang="en-US" dirty="0"/>
              <a:t>How the test case will be carried out</a:t>
            </a:r>
          </a:p>
          <a:p>
            <a:pPr marL="514350" indent="-514350">
              <a:buFont typeface="+mj-lt"/>
              <a:buAutoNum type="arabicPeriod"/>
            </a:pPr>
            <a:r>
              <a:rPr lang="en-US" dirty="0"/>
              <a:t>Report (Validation Document)</a:t>
            </a:r>
          </a:p>
        </p:txBody>
      </p:sp>
    </p:spTree>
    <p:extLst>
      <p:ext uri="{BB962C8B-B14F-4D97-AF65-F5344CB8AC3E}">
        <p14:creationId xmlns:p14="http://schemas.microsoft.com/office/powerpoint/2010/main" val="40693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0C8E-E744-D84F-8CA2-018D61F7D651}"/>
              </a:ext>
            </a:extLst>
          </p:cNvPr>
          <p:cNvSpPr>
            <a:spLocks noGrp="1"/>
          </p:cNvSpPr>
          <p:nvPr>
            <p:ph type="title"/>
          </p:nvPr>
        </p:nvSpPr>
        <p:spPr/>
        <p:txBody>
          <a:bodyPr/>
          <a:lstStyle/>
          <a:p>
            <a:r>
              <a:rPr lang="en-US" dirty="0"/>
              <a:t>V Model</a:t>
            </a:r>
          </a:p>
        </p:txBody>
      </p:sp>
      <p:sp>
        <p:nvSpPr>
          <p:cNvPr id="5" name="Content Placeholder 4">
            <a:extLst>
              <a:ext uri="{FF2B5EF4-FFF2-40B4-BE49-F238E27FC236}">
                <a16:creationId xmlns:a16="http://schemas.microsoft.com/office/drawing/2014/main" id="{5A34A853-82BA-B04E-82E4-3737850B43E4}"/>
              </a:ext>
            </a:extLst>
          </p:cNvPr>
          <p:cNvSpPr>
            <a:spLocks noGrp="1"/>
          </p:cNvSpPr>
          <p:nvPr>
            <p:ph idx="1"/>
          </p:nvPr>
        </p:nvSpPr>
        <p:spPr>
          <a:xfrm>
            <a:off x="838200" y="1825625"/>
            <a:ext cx="6050824" cy="4351338"/>
          </a:xfrm>
        </p:spPr>
        <p:txBody>
          <a:bodyPr/>
          <a:lstStyle/>
          <a:p>
            <a:pPr marL="0" indent="0">
              <a:buNone/>
            </a:pPr>
            <a:r>
              <a:rPr lang="en-US" b="1" dirty="0"/>
              <a:t>V model is also known as verification and validation software model </a:t>
            </a:r>
            <a:r>
              <a:rPr lang="en-US" dirty="0"/>
              <a:t>is an SDLC (system development life cycle) and STLC (software testing life cycle) </a:t>
            </a:r>
            <a:r>
              <a:rPr lang="en-US" b="1" dirty="0"/>
              <a:t>based where main execution process takes place in a sequential manner of v shape</a:t>
            </a:r>
            <a:r>
              <a:rPr lang="en-US" dirty="0"/>
              <a:t>.</a:t>
            </a:r>
          </a:p>
          <a:p>
            <a:pPr marL="0" indent="0">
              <a:buNone/>
            </a:pPr>
            <a:br>
              <a:rPr lang="en-US" dirty="0"/>
            </a:br>
            <a:r>
              <a:rPr lang="en-US" b="1" dirty="0"/>
              <a:t>V model is nothing but the extension of the waterfall model</a:t>
            </a:r>
            <a:r>
              <a:rPr lang="en-US" dirty="0"/>
              <a:t>.</a:t>
            </a:r>
          </a:p>
        </p:txBody>
      </p:sp>
      <p:pic>
        <p:nvPicPr>
          <p:cNvPr id="1028" name="Picture 4" descr="v model in software testing">
            <a:extLst>
              <a:ext uri="{FF2B5EF4-FFF2-40B4-BE49-F238E27FC236}">
                <a16:creationId xmlns:a16="http://schemas.microsoft.com/office/drawing/2014/main" id="{49BCB532-FDA2-7B4B-8004-D7357C268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024" y="1825625"/>
            <a:ext cx="4464776" cy="430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80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0C8E-E744-D84F-8CA2-018D61F7D651}"/>
              </a:ext>
            </a:extLst>
          </p:cNvPr>
          <p:cNvSpPr>
            <a:spLocks noGrp="1"/>
          </p:cNvSpPr>
          <p:nvPr>
            <p:ph type="title"/>
          </p:nvPr>
        </p:nvSpPr>
        <p:spPr/>
        <p:txBody>
          <a:bodyPr/>
          <a:lstStyle/>
          <a:p>
            <a:r>
              <a:rPr lang="en-US" dirty="0"/>
              <a:t>Verification and Validation Testing</a:t>
            </a:r>
          </a:p>
        </p:txBody>
      </p:sp>
      <p:sp>
        <p:nvSpPr>
          <p:cNvPr id="5" name="Content Placeholder 4">
            <a:extLst>
              <a:ext uri="{FF2B5EF4-FFF2-40B4-BE49-F238E27FC236}">
                <a16:creationId xmlns:a16="http://schemas.microsoft.com/office/drawing/2014/main" id="{0E85045F-34E0-BE4B-BEEC-1091C7672D2A}"/>
              </a:ext>
            </a:extLst>
          </p:cNvPr>
          <p:cNvSpPr>
            <a:spLocks noGrp="1"/>
          </p:cNvSpPr>
          <p:nvPr>
            <p:ph idx="1"/>
          </p:nvPr>
        </p:nvSpPr>
        <p:spPr>
          <a:xfrm>
            <a:off x="838200" y="1825625"/>
            <a:ext cx="10515600" cy="1972652"/>
          </a:xfrm>
        </p:spPr>
        <p:txBody>
          <a:bodyPr>
            <a:noAutofit/>
          </a:bodyPr>
          <a:lstStyle/>
          <a:p>
            <a:pPr marL="0" indent="0">
              <a:buNone/>
            </a:pPr>
            <a:r>
              <a:rPr lang="en-US" sz="1600" b="1" dirty="0"/>
              <a:t>Example: </a:t>
            </a:r>
            <a:endParaRPr lang="en-US" sz="1600" dirty="0"/>
          </a:p>
          <a:p>
            <a:pPr marL="0" indent="0">
              <a:buNone/>
            </a:pPr>
            <a:r>
              <a:rPr lang="en-US" sz="1600" dirty="0"/>
              <a:t>For a functional </a:t>
            </a:r>
            <a:r>
              <a:rPr lang="en-US" sz="1600" b="1" dirty="0"/>
              <a:t>mobile phone</a:t>
            </a:r>
            <a:r>
              <a:rPr lang="en-US" sz="1600" dirty="0"/>
              <a:t>, the main parts (</a:t>
            </a:r>
            <a:r>
              <a:rPr lang="en-US" sz="1600" i="1" dirty="0"/>
              <a:t>the system</a:t>
            </a:r>
            <a:r>
              <a:rPr lang="en-US" sz="1600" dirty="0"/>
              <a:t>) required are “battery” and “sim card”.</a:t>
            </a:r>
          </a:p>
          <a:p>
            <a:pPr marL="0" indent="0">
              <a:buNone/>
            </a:pPr>
            <a:r>
              <a:rPr lang="en-US" sz="1600" b="1" dirty="0"/>
              <a:t>Unit testing Example</a:t>
            </a:r>
            <a:r>
              <a:rPr lang="en-US" sz="1600" dirty="0"/>
              <a:t> – The battery is checked for its life, capacity and other parameters. Sim card is checked for its activation.</a:t>
            </a:r>
          </a:p>
          <a:p>
            <a:pPr marL="0" indent="0">
              <a:buNone/>
            </a:pPr>
            <a:r>
              <a:rPr lang="en-US" sz="1600" b="1" dirty="0"/>
              <a:t>Integration Testing Example</a:t>
            </a:r>
            <a:r>
              <a:rPr lang="en-US" sz="1600" dirty="0"/>
              <a:t> – Battery and sim card are integrated i.e. assembled in order to start the mobile phone.</a:t>
            </a:r>
          </a:p>
          <a:p>
            <a:pPr marL="0" indent="0">
              <a:buNone/>
            </a:pPr>
            <a:r>
              <a:rPr lang="en-US" sz="1600" b="1" dirty="0"/>
              <a:t>Functional Testing Example</a:t>
            </a:r>
            <a:r>
              <a:rPr lang="en-US" sz="1600" dirty="0"/>
              <a:t> – The functionality of a mobile phone is checked in terms of its features and battery usage as well as sim card facilities.</a:t>
            </a:r>
          </a:p>
        </p:txBody>
      </p:sp>
      <p:pic>
        <p:nvPicPr>
          <p:cNvPr id="4098" name="Picture 2" descr="Verification and Validation Testing">
            <a:extLst>
              <a:ext uri="{FF2B5EF4-FFF2-40B4-BE49-F238E27FC236}">
                <a16:creationId xmlns:a16="http://schemas.microsoft.com/office/drawing/2014/main" id="{385003BA-5D5D-B34A-B4DB-8D7138042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830" y="3656091"/>
            <a:ext cx="6166339" cy="297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47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0C8E-E744-D84F-8CA2-018D61F7D651}"/>
              </a:ext>
            </a:extLst>
          </p:cNvPr>
          <p:cNvSpPr>
            <a:spLocks noGrp="1"/>
          </p:cNvSpPr>
          <p:nvPr>
            <p:ph type="title"/>
          </p:nvPr>
        </p:nvSpPr>
        <p:spPr/>
        <p:txBody>
          <a:bodyPr/>
          <a:lstStyle/>
          <a:p>
            <a:r>
              <a:rPr lang="en-US" dirty="0"/>
              <a:t>Unit (White Box)Testing (don’t forget to comment)</a:t>
            </a:r>
          </a:p>
        </p:txBody>
      </p:sp>
      <p:sp>
        <p:nvSpPr>
          <p:cNvPr id="5" name="Content Placeholder 4">
            <a:extLst>
              <a:ext uri="{FF2B5EF4-FFF2-40B4-BE49-F238E27FC236}">
                <a16:creationId xmlns:a16="http://schemas.microsoft.com/office/drawing/2014/main" id="{0E85045F-34E0-BE4B-BEEC-1091C7672D2A}"/>
              </a:ext>
            </a:extLst>
          </p:cNvPr>
          <p:cNvSpPr>
            <a:spLocks noGrp="1"/>
          </p:cNvSpPr>
          <p:nvPr>
            <p:ph idx="1"/>
          </p:nvPr>
        </p:nvSpPr>
        <p:spPr>
          <a:xfrm>
            <a:off x="838200" y="1825625"/>
            <a:ext cx="10515600" cy="1972652"/>
          </a:xfrm>
        </p:spPr>
        <p:txBody>
          <a:bodyPr>
            <a:noAutofit/>
          </a:bodyPr>
          <a:lstStyle/>
          <a:p>
            <a:pPr algn="l">
              <a:buFont typeface="Arial" panose="020B0604020202020204" pitchFamily="34" charset="0"/>
              <a:buChar char="•"/>
            </a:pPr>
            <a:r>
              <a:rPr lang="en-US" sz="2400" b="1" i="0" u="none" strike="noStrike" dirty="0">
                <a:solidFill>
                  <a:srgbClr val="222222"/>
                </a:solidFill>
                <a:effectLst/>
              </a:rPr>
              <a:t>Unit Testing:</a:t>
            </a:r>
            <a:r>
              <a:rPr lang="en-US" sz="2400" b="0" i="0" u="none" strike="noStrike" dirty="0">
                <a:solidFill>
                  <a:srgbClr val="222222"/>
                </a:solidFill>
                <a:effectLst/>
              </a:rPr>
              <a:t> It is often the first type of testing done on an application.</a:t>
            </a:r>
            <a:r>
              <a:rPr lang="en-US" sz="2400" b="0" i="0" u="none" strike="noStrike" dirty="0">
                <a:solidFill>
                  <a:srgbClr val="222222"/>
                </a:solidFill>
                <a:effectLst/>
                <a:hlinkClick r:id="rId3"/>
              </a:rPr>
              <a:t> </a:t>
            </a:r>
            <a:r>
              <a:rPr lang="en-US" sz="2400" b="0" i="0" u="none" strike="noStrike" dirty="0">
                <a:solidFill>
                  <a:srgbClr val="222222"/>
                </a:solidFill>
                <a:effectLst/>
              </a:rPr>
              <a:t>Unit Testing is performed on each unit or block of code as it is developed. Unit Testing is essentially done by the programmer. </a:t>
            </a:r>
            <a:r>
              <a:rPr lang="en-US" sz="2400" b="1" i="0" u="none" strike="noStrike" dirty="0">
                <a:solidFill>
                  <a:srgbClr val="222222"/>
                </a:solidFill>
                <a:effectLst/>
              </a:rPr>
              <a:t>As a software developer, you develop a few lines of code, a single function or an object and test it to make sure it works </a:t>
            </a:r>
            <a:r>
              <a:rPr lang="en-US" sz="2400" b="0" i="0" u="none" strike="noStrike" dirty="0">
                <a:solidFill>
                  <a:srgbClr val="222222"/>
                </a:solidFill>
                <a:effectLst/>
              </a:rPr>
              <a:t>before continuing Unit Testing helps identify a majority of bugs, early in the software development lifecycle. Bugs identified in this stage are cheaper and easy to fix.</a:t>
            </a:r>
          </a:p>
        </p:txBody>
      </p:sp>
      <p:pic>
        <p:nvPicPr>
          <p:cNvPr id="4098" name="Picture 2" descr="Verification and Validation Testing">
            <a:extLst>
              <a:ext uri="{FF2B5EF4-FFF2-40B4-BE49-F238E27FC236}">
                <a16:creationId xmlns:a16="http://schemas.microsoft.com/office/drawing/2014/main" id="{385003BA-5D5D-B34A-B4DB-8D7138042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830" y="3798277"/>
            <a:ext cx="6166339" cy="297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36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0C8E-E744-D84F-8CA2-018D61F7D651}"/>
              </a:ext>
            </a:extLst>
          </p:cNvPr>
          <p:cNvSpPr>
            <a:spLocks noGrp="1"/>
          </p:cNvSpPr>
          <p:nvPr>
            <p:ph type="title"/>
          </p:nvPr>
        </p:nvSpPr>
        <p:spPr/>
        <p:txBody>
          <a:bodyPr/>
          <a:lstStyle/>
          <a:p>
            <a:r>
              <a:rPr lang="en-US" dirty="0"/>
              <a:t>Functional Testing</a:t>
            </a:r>
          </a:p>
        </p:txBody>
      </p:sp>
      <p:sp>
        <p:nvSpPr>
          <p:cNvPr id="5" name="Content Placeholder 4">
            <a:extLst>
              <a:ext uri="{FF2B5EF4-FFF2-40B4-BE49-F238E27FC236}">
                <a16:creationId xmlns:a16="http://schemas.microsoft.com/office/drawing/2014/main" id="{0E85045F-34E0-BE4B-BEEC-1091C7672D2A}"/>
              </a:ext>
            </a:extLst>
          </p:cNvPr>
          <p:cNvSpPr>
            <a:spLocks noGrp="1"/>
          </p:cNvSpPr>
          <p:nvPr>
            <p:ph idx="1"/>
          </p:nvPr>
        </p:nvSpPr>
        <p:spPr>
          <a:xfrm>
            <a:off x="838200" y="1825625"/>
            <a:ext cx="10515600" cy="704215"/>
          </a:xfrm>
        </p:spPr>
        <p:txBody>
          <a:bodyPr>
            <a:noAutofit/>
          </a:bodyPr>
          <a:lstStyle/>
          <a:p>
            <a:pPr algn="l">
              <a:buFont typeface="Arial" panose="020B0604020202020204" pitchFamily="34" charset="0"/>
              <a:buChar char="•"/>
            </a:pPr>
            <a:r>
              <a:rPr lang="en-US" sz="2400" b="1" i="0" u="none" strike="noStrike" dirty="0">
                <a:solidFill>
                  <a:srgbClr val="222222"/>
                </a:solidFill>
                <a:effectLst/>
              </a:rPr>
              <a:t>Functional testing </a:t>
            </a:r>
            <a:r>
              <a:rPr lang="en-US" sz="2400" b="0" i="0" u="none" strike="noStrike" dirty="0">
                <a:solidFill>
                  <a:srgbClr val="222222"/>
                </a:solidFill>
                <a:effectLst/>
              </a:rPr>
              <a:t>tests and describes </a:t>
            </a:r>
            <a:r>
              <a:rPr lang="en-US" sz="2400" b="1" i="0" u="none" strike="noStrike" dirty="0">
                <a:solidFill>
                  <a:srgbClr val="222222"/>
                </a:solidFill>
                <a:effectLst/>
              </a:rPr>
              <a:t>if the product is compliant with the business/functional requirements of the client</a:t>
            </a:r>
            <a:r>
              <a:rPr lang="en-US" sz="2400" b="0" i="0" u="none" strike="noStrike" dirty="0">
                <a:solidFill>
                  <a:srgbClr val="222222"/>
                </a:solidFill>
                <a:effectLst/>
              </a:rPr>
              <a:t>: 1) Create input cases, 2) Execute test cases, and 3) Compare actual with expected results.</a:t>
            </a:r>
          </a:p>
          <a:p>
            <a:pPr algn="l">
              <a:buFont typeface="Arial" panose="020B0604020202020204" pitchFamily="34" charset="0"/>
              <a:buChar char="•"/>
            </a:pPr>
            <a:endParaRPr lang="en-US" sz="2400" b="0" i="0" u="none" strike="noStrike" dirty="0">
              <a:solidFill>
                <a:srgbClr val="222222"/>
              </a:solidFill>
              <a:effectLst/>
            </a:endParaRPr>
          </a:p>
        </p:txBody>
      </p:sp>
      <p:pic>
        <p:nvPicPr>
          <p:cNvPr id="4098" name="Picture 2" descr="Verification and Validation Testing">
            <a:extLst>
              <a:ext uri="{FF2B5EF4-FFF2-40B4-BE49-F238E27FC236}">
                <a16:creationId xmlns:a16="http://schemas.microsoft.com/office/drawing/2014/main" id="{385003BA-5D5D-B34A-B4DB-8D7138042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830" y="3798277"/>
            <a:ext cx="6166339" cy="297746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unctional testing process">
            <a:extLst>
              <a:ext uri="{FF2B5EF4-FFF2-40B4-BE49-F238E27FC236}">
                <a16:creationId xmlns:a16="http://schemas.microsoft.com/office/drawing/2014/main" id="{1BDC0CC8-2DC9-09E6-7E54-6EDA30FCA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830" y="3059723"/>
            <a:ext cx="6159500" cy="92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566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7428</TotalTime>
  <Words>973</Words>
  <Application>Microsoft Office PowerPoint</Application>
  <PresentationFormat>Widescreen</PresentationFormat>
  <Paragraphs>88</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Office Theme</vt:lpstr>
      <vt:lpstr>Validation and Verification</vt:lpstr>
      <vt:lpstr>1. Validation vs Verification[Outline]</vt:lpstr>
      <vt:lpstr>1.1 What is Verification and Validation?</vt:lpstr>
      <vt:lpstr>1.3 Verification and Validation Testing</vt:lpstr>
      <vt:lpstr>Components of the Validation Plan</vt:lpstr>
      <vt:lpstr>V Model</vt:lpstr>
      <vt:lpstr>Verification and Validation Testing</vt:lpstr>
      <vt:lpstr>Unit (White Box)Testing (don’t forget to comment)</vt:lpstr>
      <vt:lpstr>Functional Testing</vt:lpstr>
      <vt:lpstr>Integration Testing</vt:lpstr>
      <vt:lpstr>3Q’s Approach: IQ-OQ-PQ</vt:lpstr>
      <vt:lpstr>3Q Sequential</vt:lpstr>
      <vt:lpstr>Installation Qualification (IQ)</vt:lpstr>
      <vt:lpstr>Operational Qualification (OQ)</vt:lpstr>
      <vt:lpstr>Performance Qualification (PQ)</vt:lpstr>
      <vt:lpstr>3Q’s Matrix</vt:lpstr>
      <vt:lpstr>3Q’s “V”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Into to Scrum</dc:title>
  <dc:creator>Toporski, Neil F.</dc:creator>
  <cp:lastModifiedBy>Pham, Sarah</cp:lastModifiedBy>
  <cp:revision>111</cp:revision>
  <dcterms:created xsi:type="dcterms:W3CDTF">2021-12-26T16:22:52Z</dcterms:created>
  <dcterms:modified xsi:type="dcterms:W3CDTF">2022-11-08T17:46:37Z</dcterms:modified>
</cp:coreProperties>
</file>