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77" r:id="rId3"/>
    <p:sldId id="385" r:id="rId4"/>
    <p:sldId id="378" r:id="rId5"/>
    <p:sldId id="383" r:id="rId6"/>
    <p:sldId id="384" r:id="rId7"/>
    <p:sldId id="386" r:id="rId8"/>
    <p:sldId id="382" r:id="rId9"/>
    <p:sldId id="362" r:id="rId10"/>
    <p:sldId id="380" r:id="rId11"/>
    <p:sldId id="359" r:id="rId12"/>
    <p:sldId id="30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87437" autoAdjust="0"/>
  </p:normalViewPr>
  <p:slideViewPr>
    <p:cSldViewPr snapToGrid="0" snapToObjects="1">
      <p:cViewPr varScale="1">
        <p:scale>
          <a:sx n="75" d="100"/>
          <a:sy n="75" d="100"/>
        </p:scale>
        <p:origin x="7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BF8AB-AC6B-F642-94CA-9DE391994B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2A35B-D10A-7F4E-9AC9-A3EA7486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2A35B-D10A-7F4E-9AC9-A3EA74869A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0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the sponsor explain how it all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2A35B-D10A-7F4E-9AC9-A3EA74869A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63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putting it in the backlog, there are many different requirements. As a team, take a look at all the stuff and try to simplify and put that together in an outline</a:t>
            </a:r>
          </a:p>
          <a:p>
            <a:r>
              <a:rPr lang="en-US" dirty="0"/>
              <a:t>Then PO has understanding of how to move it into the backlog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2A35B-D10A-7F4E-9AC9-A3EA74869A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6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2A35B-D10A-7F4E-9AC9-A3EA74869A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96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Criteria close to the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2A35B-D10A-7F4E-9AC9-A3EA74869A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16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Is wanted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2A35B-D10A-7F4E-9AC9-A3EA74869A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97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2A35B-D10A-7F4E-9AC9-A3EA74869A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63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you’re using common terminology (when writing PID, include this in a list of common definitions and terms to make it understandable)</a:t>
            </a:r>
          </a:p>
          <a:p>
            <a:r>
              <a:rPr lang="en-US" dirty="0"/>
              <a:t>2.2 Actual user stories going in the backlog</a:t>
            </a:r>
          </a:p>
          <a:p>
            <a:r>
              <a:rPr lang="en-US" dirty="0"/>
              <a:t>3. Come up with a visual/schematic and how it looks altogether (needs in PID) </a:t>
            </a:r>
            <a:r>
              <a:rPr lang="en-US" dirty="0">
                <a:sym typeface="Wingdings" panose="05000000000000000000" pitchFamily="2" charset="2"/>
              </a:rPr>
              <a:t> can see interdependencies w/ visuals</a:t>
            </a:r>
          </a:p>
          <a:p>
            <a:r>
              <a:rPr lang="en-US" dirty="0">
                <a:sym typeface="Wingdings" panose="05000000000000000000" pitchFamily="2" charset="2"/>
              </a:rPr>
              <a:t>5. First sitting as a team, the PO creates requirements, epics, user stories  chunk and prioritize it</a:t>
            </a:r>
          </a:p>
          <a:p>
            <a:r>
              <a:rPr lang="en-US" dirty="0">
                <a:sym typeface="Wingdings" panose="05000000000000000000" pitchFamily="2" charset="2"/>
              </a:rPr>
              <a:t>7. What are the tasks for each user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2A35B-D10A-7F4E-9AC9-A3EA74869A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4BB1-AB32-204B-8A0B-177D5CEEA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E5F34-BD88-854D-BF4A-A96524F73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8CEC8-E1A8-9440-A4C0-B4243F29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AEC2C-68B5-754B-A8E9-93B86C4C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75D70-83F2-EA48-8AF5-EB6A55F7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7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ABC7-59AE-D94D-82ED-AE362E6E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0772D-99E1-6445-8343-76D94B4DF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8CD2D-E605-944F-9B59-06E9BDE2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D0525-5F3E-B542-9720-B37F12AF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7D9-0B0D-FA49-82F4-F7CB7612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9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ED395-87E5-104D-9BCE-940240BA4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B2D16-C67F-2B4D-B459-D7DD76789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6D51-0743-E644-95BB-B3F578CB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826C-86DE-3047-857E-2DDA04E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6198-01C4-1E4C-90E6-DD427771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82B2-AF69-1648-AF8C-68923F56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1EA4-4CE3-314A-8971-5E229A64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9692-6407-C343-A83A-F2E77BC4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2B1B3-C5B2-4144-9F3F-4F16A9C5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94BA-2696-6B41-B1D6-7D67C23E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C5FF-AA4D-8E48-BF83-118CA2E6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38D33-B545-1E40-A7C5-D80E83D00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486BD-AF49-3646-9FA9-4813D3A5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E2F78-E00C-594D-AB28-BBD732DC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82C7-8468-3F41-9F44-8A174194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0E5A-1B50-C24C-9256-4A534062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A0B4-1346-C746-A141-CA275B2A9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E0FCD-8278-574F-B36C-815FC8F73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443BF-F116-BE48-B2D0-8761F6AB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3578F-620F-8942-B066-194E7B10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29D68-1D70-6743-A4CB-1D98D678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5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8649-15A7-4740-AE37-6EB13DAB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6E4A3-8A12-F749-9AF9-96C6E651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C927A-B837-C342-833A-728F1BB79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D8404-A83B-5645-A01B-87AF3A793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D30BF-DA0D-F842-B7F6-E5AD71374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BE71E-3E37-E640-914B-F7360EB1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D2174-F71B-844D-A15D-27EA10EE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63C9F-4F4E-D44D-B31E-D0D1F2C0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6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10A9-0303-6347-AB58-2D9D480C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EE22F-C3BF-2246-A5F9-F214D2C2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8E23B-1377-DE49-8E6F-F0185E10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A8A82-9421-7D4E-A645-3C0D69E7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8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FD94D-EC7B-0E4F-9E36-DFBF0C24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8EF88-87DC-7843-9152-FCCC496D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B1776-4AC8-B947-802E-4F9E0836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4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68DD-9305-1E41-9973-7B8E5B62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82CF-5AAF-8145-A670-A0AD7E33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FD3CC-713B-2242-9602-E7F07610A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0F481-50EA-884C-B561-69CA79F9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96B02-11F6-2240-8E8F-49E053CC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02564-E765-8B44-80B3-9AE32764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8A61-B7D1-EA40-B580-90407B99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B0A24-6A82-D142-9340-AB21CAC84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F9DD0-E623-F045-BB23-C26522B43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59550-199E-2D42-B759-751718B4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56331-24E7-D646-B9D4-676A8097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556CF-0F5E-FA49-A078-71D66415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8573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75E4A-0476-DF44-9C5C-701C74C3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446B4-28AB-9444-84E6-F03AA524B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39751-A8B2-9B47-B0AA-6990199F9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153B0-5B6B-354C-A820-AEB33431E23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8398E-17A8-1348-AFDB-B13F0CC9C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620A-2103-6D40-A5CD-8EB74D0F6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10D2-560A-2143-BA6D-BB4C5EE2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843155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User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716F1-19D3-A545-977B-9AE542A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Software Engineering</a:t>
            </a:r>
          </a:p>
          <a:p>
            <a:pPr algn="l"/>
            <a:r>
              <a:rPr lang="en-US" sz="2000" dirty="0"/>
              <a:t>Neil Toporski</a:t>
            </a:r>
          </a:p>
        </p:txBody>
      </p:sp>
    </p:spTree>
    <p:extLst>
      <p:ext uri="{BB962C8B-B14F-4D97-AF65-F5344CB8AC3E}">
        <p14:creationId xmlns:p14="http://schemas.microsoft.com/office/powerpoint/2010/main" val="178067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1E47-B027-AC46-89FA-BB2476E9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BAA31-BB79-A346-9BA1-3A4D0003FD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Requirement Elicitation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Stakeholders don’t always know what they want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Stakeholders express requirements in their own terms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Different stakeholders may have conflicting requirements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Requirements may 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Requirement Discovery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Conversational: User stories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 a &lt; type of user &gt;, I want &lt; some goal &gt; so that &lt; some reason 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Non-technical language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Every story should have a descriptive title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Architecture Flow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Rudimentary workflow flowchart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Prioritization of Requirements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53D6-AEA2-91FC-70A7-06E2C570C4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Epics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Thematic “chunks” of user stories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User Stories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Short, detailed, simple description of a feature told from the user perspective of how the system should work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Acceptance Criteria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Given [context] when [a specific action is performed] then [a set of consequences should occur]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Non-technical language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“Executable”, “test-able”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Can be a task (e.g. clicking the “My Account” link takes the user to the “My Account” page)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6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roduct Backlog Refinement Meeting">
            <a:extLst>
              <a:ext uri="{FF2B5EF4-FFF2-40B4-BE49-F238E27FC236}">
                <a16:creationId xmlns:a16="http://schemas.microsoft.com/office/drawing/2014/main" id="{A9924AF7-BFBE-474D-86D9-ED76D91BE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619" y="1690688"/>
            <a:ext cx="57967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40FF1A-AF9A-F04F-BDFB-4B3FAC17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3FC4-E978-8042-AADC-B9A310291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43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Product Backlog is essentially a </a:t>
            </a:r>
            <a:r>
              <a:rPr lang="en-US" b="1" dirty="0"/>
              <a:t>list of all currently known User Stories and Features for a project</a:t>
            </a:r>
            <a:r>
              <a:rPr lang="en-US" dirty="0"/>
              <a:t>, </a:t>
            </a:r>
            <a:r>
              <a:rPr lang="en-US" b="1" dirty="0"/>
              <a:t>prioritized</a:t>
            </a:r>
            <a:r>
              <a:rPr lang="en-US" dirty="0"/>
              <a:t> according to business value. Throughout product development, User Stories and Features are added and removed from this list, which is typically maintained by the Product Owner.</a:t>
            </a:r>
          </a:p>
        </p:txBody>
      </p:sp>
    </p:spTree>
    <p:extLst>
      <p:ext uri="{BB962C8B-B14F-4D97-AF65-F5344CB8AC3E}">
        <p14:creationId xmlns:p14="http://schemas.microsoft.com/office/powerpoint/2010/main" val="97802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E5A6-A22E-494B-97ED-29BC1932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Scrum Board (Trello)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F5656-D285-1345-AED8-131D1645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02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Product Backlog: User Stories</a:t>
            </a:r>
          </a:p>
          <a:p>
            <a:pPr marL="0" indent="0">
              <a:buNone/>
            </a:pPr>
            <a:r>
              <a:rPr lang="en-US" dirty="0"/>
              <a:t>Sprint Backlog: Tasks (Acceptance Criteria)</a:t>
            </a:r>
          </a:p>
          <a:p>
            <a:pPr marL="0" indent="0">
              <a:buNone/>
            </a:pPr>
            <a:r>
              <a:rPr lang="en-US" dirty="0"/>
              <a:t>Sprint To Do: Who’s working on it?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BB084C-5F7B-1428-6566-AE21982540D2}"/>
              </a:ext>
            </a:extLst>
          </p:cNvPr>
          <p:cNvGrpSpPr/>
          <p:nvPr/>
        </p:nvGrpSpPr>
        <p:grpSpPr>
          <a:xfrm>
            <a:off x="4697976" y="1825625"/>
            <a:ext cx="7178714" cy="3229851"/>
            <a:chOff x="1752601" y="2514600"/>
            <a:chExt cx="8679245" cy="35052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BB96BBB-B258-04CD-4D9D-D17D9D4367CA}"/>
                </a:ext>
              </a:extLst>
            </p:cNvPr>
            <p:cNvSpPr/>
            <p:nvPr/>
          </p:nvSpPr>
          <p:spPr>
            <a:xfrm>
              <a:off x="1752601" y="2514600"/>
              <a:ext cx="983045" cy="3505200"/>
            </a:xfrm>
            <a:prstGeom prst="roundRect">
              <a:avLst/>
            </a:prstGeom>
            <a:solidFill>
              <a:srgbClr val="EEE1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Product Backlog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8D0C80C-14CB-3212-D366-79F3B0A3D92C}"/>
                </a:ext>
              </a:extLst>
            </p:cNvPr>
            <p:cNvSpPr/>
            <p:nvPr/>
          </p:nvSpPr>
          <p:spPr>
            <a:xfrm>
              <a:off x="3676651" y="2514600"/>
              <a:ext cx="983045" cy="3505200"/>
            </a:xfrm>
            <a:prstGeom prst="roundRect">
              <a:avLst/>
            </a:prstGeom>
            <a:solidFill>
              <a:srgbClr val="EEE1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Sprint Backlog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3FFD46B-297A-E4B6-F5CC-46CFD4749AE6}"/>
                </a:ext>
              </a:extLst>
            </p:cNvPr>
            <p:cNvSpPr/>
            <p:nvPr/>
          </p:nvSpPr>
          <p:spPr>
            <a:xfrm>
              <a:off x="5600701" y="2514600"/>
              <a:ext cx="983045" cy="3505200"/>
            </a:xfrm>
            <a:prstGeom prst="roundRect">
              <a:avLst/>
            </a:prstGeom>
            <a:solidFill>
              <a:srgbClr val="EEE1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Sprint To Do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10746D0-BCFC-4AB5-31F0-C6F340488631}"/>
                </a:ext>
              </a:extLst>
            </p:cNvPr>
            <p:cNvSpPr/>
            <p:nvPr/>
          </p:nvSpPr>
          <p:spPr>
            <a:xfrm>
              <a:off x="9448801" y="2514600"/>
              <a:ext cx="983045" cy="3505200"/>
            </a:xfrm>
            <a:prstGeom prst="roundRect">
              <a:avLst/>
            </a:prstGeom>
            <a:solidFill>
              <a:srgbClr val="EEE1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Sprint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Done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667139D-5DD6-5307-2694-B6B855E4A2DD}"/>
                </a:ext>
              </a:extLst>
            </p:cNvPr>
            <p:cNvSpPr/>
            <p:nvPr/>
          </p:nvSpPr>
          <p:spPr>
            <a:xfrm>
              <a:off x="7524751" y="2514600"/>
              <a:ext cx="983045" cy="3505200"/>
            </a:xfrm>
            <a:prstGeom prst="roundRect">
              <a:avLst/>
            </a:prstGeom>
            <a:solidFill>
              <a:srgbClr val="EEE1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Sprint In Progress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8999953C-C276-6E05-8B7F-3C7A28FBFCDA}"/>
                </a:ext>
              </a:extLst>
            </p:cNvPr>
            <p:cNvSpPr/>
            <p:nvPr/>
          </p:nvSpPr>
          <p:spPr>
            <a:xfrm>
              <a:off x="2527300" y="3962400"/>
              <a:ext cx="14478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0C475D-86F7-1ADF-A599-EC359A70CF6F}"/>
                </a:ext>
              </a:extLst>
            </p:cNvPr>
            <p:cNvSpPr txBox="1"/>
            <p:nvPr/>
          </p:nvSpPr>
          <p:spPr>
            <a:xfrm>
              <a:off x="2748942" y="3200400"/>
              <a:ext cx="914410" cy="840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200" dirty="0">
                  <a:solidFill>
                    <a:srgbClr val="6600FF"/>
                  </a:solidFill>
                </a:rPr>
                <a:t>Refined and Ready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58710D-BCD6-C19B-EBC5-CB8CA27EA798}"/>
                </a:ext>
              </a:extLst>
            </p:cNvPr>
            <p:cNvSpPr txBox="1"/>
            <p:nvPr/>
          </p:nvSpPr>
          <p:spPr>
            <a:xfrm>
              <a:off x="4482496" y="3799701"/>
              <a:ext cx="1295405" cy="582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200" dirty="0">
                  <a:solidFill>
                    <a:srgbClr val="6600FF"/>
                  </a:solidFill>
                </a:rPr>
                <a:t>Decom-posed*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77C6CD5C-0211-140F-2AE0-8BBAF0441745}"/>
                </a:ext>
              </a:extLst>
            </p:cNvPr>
            <p:cNvSpPr/>
            <p:nvPr/>
          </p:nvSpPr>
          <p:spPr>
            <a:xfrm>
              <a:off x="4381500" y="4319892"/>
              <a:ext cx="14478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2D1D30-0C55-191A-2C2E-7FE3B5A26127}"/>
                </a:ext>
              </a:extLst>
            </p:cNvPr>
            <p:cNvSpPr txBox="1"/>
            <p:nvPr/>
          </p:nvSpPr>
          <p:spPr>
            <a:xfrm>
              <a:off x="6406546" y="3886201"/>
              <a:ext cx="1295405" cy="108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200" dirty="0">
                  <a:solidFill>
                    <a:srgbClr val="6600FF"/>
                  </a:solidFill>
                </a:rPr>
                <a:t>Claimed</a:t>
              </a:r>
              <a:br>
                <a:rPr lang="en-US" sz="1200" dirty="0">
                  <a:solidFill>
                    <a:srgbClr val="6600FF"/>
                  </a:solidFill>
                </a:rPr>
              </a:br>
              <a:r>
                <a:rPr lang="en-US" sz="1200" dirty="0">
                  <a:solidFill>
                    <a:srgbClr val="6600FF"/>
                  </a:solidFill>
                </a:rPr>
                <a:t>by Dev </a:t>
              </a:r>
            </a:p>
            <a:p>
              <a:pPr algn="ctr">
                <a:lnSpc>
                  <a:spcPts val="1800"/>
                </a:lnSpc>
              </a:pPr>
              <a:r>
                <a:rPr lang="en-US" sz="1200" dirty="0">
                  <a:solidFill>
                    <a:srgbClr val="6600FF"/>
                  </a:solidFill>
                </a:rPr>
                <a:t>Team member</a:t>
              </a: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ED3E1EF2-F921-BFB2-270E-5BA0CB114786}"/>
                </a:ext>
              </a:extLst>
            </p:cNvPr>
            <p:cNvSpPr/>
            <p:nvPr/>
          </p:nvSpPr>
          <p:spPr>
            <a:xfrm>
              <a:off x="6275859" y="4871832"/>
              <a:ext cx="14478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53CAF3-8BB8-E743-8422-7E8906B2867E}"/>
                </a:ext>
              </a:extLst>
            </p:cNvPr>
            <p:cNvSpPr txBox="1"/>
            <p:nvPr/>
          </p:nvSpPr>
          <p:spPr>
            <a:xfrm>
              <a:off x="8330596" y="4653169"/>
              <a:ext cx="1295405" cy="108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200" dirty="0">
                  <a:solidFill>
                    <a:srgbClr val="6600FF"/>
                  </a:solidFill>
                </a:rPr>
                <a:t>Complete</a:t>
              </a:r>
              <a:br>
                <a:rPr lang="en-US" sz="1200" dirty="0">
                  <a:solidFill>
                    <a:srgbClr val="6600FF"/>
                  </a:solidFill>
                </a:rPr>
              </a:br>
              <a:r>
                <a:rPr lang="en-US" sz="1200" dirty="0">
                  <a:solidFill>
                    <a:srgbClr val="6600FF"/>
                  </a:solidFill>
                </a:rPr>
                <a:t>per </a:t>
              </a:r>
            </a:p>
            <a:p>
              <a:pPr algn="ctr">
                <a:lnSpc>
                  <a:spcPts val="1800"/>
                </a:lnSpc>
              </a:pPr>
              <a:r>
                <a:rPr lang="en-US" sz="1200" dirty="0">
                  <a:solidFill>
                    <a:srgbClr val="6600FF"/>
                  </a:solidFill>
                </a:rPr>
                <a:t>Acceptance</a:t>
              </a:r>
              <a:br>
                <a:rPr lang="en-US" sz="1200" dirty="0">
                  <a:solidFill>
                    <a:srgbClr val="6600FF"/>
                  </a:solidFill>
                </a:rPr>
              </a:br>
              <a:r>
                <a:rPr lang="en-US" sz="1200" dirty="0">
                  <a:solidFill>
                    <a:srgbClr val="6600FF"/>
                  </a:solidFill>
                </a:rPr>
                <a:t>Criteria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F482F103-B670-44DF-2768-1B120DDAC5EA}"/>
                </a:ext>
              </a:extLst>
            </p:cNvPr>
            <p:cNvSpPr/>
            <p:nvPr/>
          </p:nvSpPr>
          <p:spPr>
            <a:xfrm>
              <a:off x="8182921" y="5638800"/>
              <a:ext cx="14478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889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1E47-B027-AC46-89FA-BB2476E9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BAA31-BB79-A346-9BA1-3A4D0003F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process of understanding what the user (client) wants and organizing that information into “bite-sized” functionality where the project team understands how the product should work and how to proceed with product development.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6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1E47-B027-AC46-89FA-BB2476E9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BAA31-BB79-A346-9BA1-3A4D0003F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Most projects fail because of inadequate requirement elicitation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Poor communication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Project delays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Cost overruns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Poor user acceptance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They don’t address “what does the user want?”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5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1E47-B027-AC46-89FA-BB2476E9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Solicitation and 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BAA31-BB79-A346-9BA1-3A4D0003F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Interview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an overall understanding of what the stakeholders want to  do.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will they and/or users interact with the system?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Don’t ask leading questions.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Don’t use “techno-</a:t>
            </a:r>
            <a:r>
              <a:rPr lang="en-US" dirty="0" err="1"/>
              <a:t>eze</a:t>
            </a:r>
            <a:r>
              <a:rPr lang="en-US" dirty="0"/>
              <a:t>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Ask the W’s to dig deeper and obtain more granular responses/requirements.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Where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*How (not really a W)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4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1E47-B027-AC46-89FA-BB2476E9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Solicitation and 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BAA31-BB79-A346-9BA1-3A4D0003F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Describe</a:t>
            </a:r>
          </a:p>
          <a:p>
            <a:r>
              <a:rPr lang="en-US" dirty="0"/>
              <a:t>Capture a description of a product feature from a user’s perspective.</a:t>
            </a:r>
          </a:p>
          <a:p>
            <a:r>
              <a:rPr lang="en-US" dirty="0"/>
              <a:t>Describe the type of user, what they want and why.</a:t>
            </a:r>
          </a:p>
          <a:p>
            <a:r>
              <a:rPr lang="en-US" dirty="0"/>
              <a:t>Create a simplified outline of a requirement.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1E47-B027-AC46-89FA-BB2476E9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Solicitation and 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BAA31-BB79-A346-9BA1-3A4D0003F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</a:t>
            </a:r>
          </a:p>
          <a:p>
            <a:r>
              <a:rPr lang="en-US" dirty="0"/>
              <a:t>Outline all product features (requirements).</a:t>
            </a:r>
          </a:p>
          <a:p>
            <a:r>
              <a:rPr lang="en-US" dirty="0"/>
              <a:t>Prioritize requirements according to development stages.</a:t>
            </a:r>
          </a:p>
          <a:p>
            <a:r>
              <a:rPr lang="en-US" dirty="0"/>
              <a:t>Create a simplified statement for each requirement describing it’s function. (epics)</a:t>
            </a:r>
          </a:p>
          <a:p>
            <a:r>
              <a:rPr lang="en-US" dirty="0"/>
              <a:t>Further delineate (make more granular) into “bite-sized, detailed, and programmable” requirements. (user stories)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3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1E47-B027-AC46-89FA-BB2476E9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vs Acceptance Criteria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BAA31-BB79-A346-9BA1-3A4D0003F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stories are </a:t>
            </a:r>
            <a:r>
              <a:rPr lang="en-US" b="1" dirty="0"/>
              <a:t>short descriptions of functionality told from the user’s perspective</a:t>
            </a:r>
            <a:r>
              <a:rPr lang="en-US" dirty="0"/>
              <a:t>. The focus is on </a:t>
            </a:r>
            <a:r>
              <a:rPr lang="en-US" b="1" i="1" dirty="0"/>
              <a:t>why</a:t>
            </a:r>
            <a:r>
              <a:rPr lang="en-US" b="1" dirty="0"/>
              <a:t> and </a:t>
            </a:r>
            <a:r>
              <a:rPr lang="en-US" b="1" i="1" dirty="0"/>
              <a:t>how</a:t>
            </a:r>
            <a:r>
              <a:rPr lang="en-US" b="1" dirty="0"/>
              <a:t> the user interacts with the software</a:t>
            </a:r>
            <a:r>
              <a:rPr lang="en-US" dirty="0"/>
              <a:t>.</a:t>
            </a:r>
          </a:p>
          <a:p>
            <a:r>
              <a:rPr lang="en-US" dirty="0"/>
              <a:t>Acceptance criteria often accompanies the user story. These criteria are the boundaries of the user story (feature) and they essentially determine when the user story is completed. </a:t>
            </a:r>
            <a:r>
              <a:rPr lang="en-US" b="1" dirty="0"/>
              <a:t>Acceptance criteria is also what the tester will write/conduct their tests against</a:t>
            </a:r>
            <a:r>
              <a:rPr lang="en-US" dirty="0"/>
              <a:t>. You can think of acceptance criteria as the </a:t>
            </a:r>
            <a:r>
              <a:rPr lang="en-US" b="1" dirty="0"/>
              <a:t>functional requirements that support a user story</a:t>
            </a:r>
            <a:r>
              <a:rPr lang="en-US" dirty="0"/>
              <a:t>. They confirm priorities and integrate the user’s perspective into the development team’s approach.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0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7EE8-E698-DB45-9C4B-F3A79684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Solicitation and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8211C-AF02-A84A-B384-464123DB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 a set of prioritized requirements (</a:t>
            </a:r>
            <a:r>
              <a:rPr lang="en-US" b="1" dirty="0"/>
              <a:t>user stories with acceptance criteria </a:t>
            </a:r>
            <a:r>
              <a:rPr lang="en-US" dirty="0"/>
              <a:t>for a potential product backlog for the following: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As a client, I would like a (scenario/case) -based decision tree to evaluate the performance of (students/employees/trainees) responses and actions given an engaging (real world/authentic) (situation/problem) to solve.  This product should be highly visual and incorporate many forms of media. Moreover, it should be (accessible/available) to others who wish to build their own case based scenarios.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8686E3A-DA54-BC42-A3DA-78FADB129C71}"/>
              </a:ext>
            </a:extLst>
          </p:cNvPr>
          <p:cNvGrpSpPr/>
          <p:nvPr/>
        </p:nvGrpSpPr>
        <p:grpSpPr>
          <a:xfrm>
            <a:off x="5287108" y="1633001"/>
            <a:ext cx="5884984" cy="4543962"/>
            <a:chOff x="2744299" y="1476645"/>
            <a:chExt cx="6703402" cy="5095388"/>
          </a:xfrm>
        </p:grpSpPr>
        <p:pic>
          <p:nvPicPr>
            <p:cNvPr id="2050" name="Picture 2" descr="The sigmoid function (a.k.a. the logistic function) and its derivative">
              <a:extLst>
                <a:ext uri="{FF2B5EF4-FFF2-40B4-BE49-F238E27FC236}">
                  <a16:creationId xmlns:a16="http://schemas.microsoft.com/office/drawing/2014/main" id="{C7F01556-B2DD-FF4E-8069-6CDE3C67C8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4299" y="1476645"/>
              <a:ext cx="6703402" cy="5016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1D82E9-DA48-C946-97D9-A679E859888A}"/>
                </a:ext>
              </a:extLst>
            </p:cNvPr>
            <p:cNvSpPr txBox="1"/>
            <p:nvPr/>
          </p:nvSpPr>
          <p:spPr>
            <a:xfrm rot="16200000">
              <a:off x="2754923" y="3633383"/>
              <a:ext cx="77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0F430F-1E51-4E48-B42A-CC10456747B1}"/>
                </a:ext>
              </a:extLst>
            </p:cNvPr>
            <p:cNvSpPr txBox="1"/>
            <p:nvPr/>
          </p:nvSpPr>
          <p:spPr>
            <a:xfrm>
              <a:off x="5726347" y="6202701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Effort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3B2FB1-672B-B848-A221-BD92D423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Enough Theory (again)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F79CD5-8319-994E-A78A-ED2E68A10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697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The process of creating requirements is complex.</a:t>
            </a:r>
          </a:p>
          <a:p>
            <a:pPr marL="0" indent="0">
              <a:buNone/>
            </a:pPr>
            <a:r>
              <a:rPr lang="en-US" dirty="0"/>
              <a:t>Requirements can not simply be written by sitting down and bashing out a ream of detail based on a white-board session with the business. The process of creating a set of requirements itself contains a series of iterations where early concepts are discovered and developed, simplified, and sometimes eliminated. Too often this part of the process is confined to the original briefing session.</a:t>
            </a:r>
          </a:p>
        </p:txBody>
      </p:sp>
    </p:spTree>
    <p:extLst>
      <p:ext uri="{BB962C8B-B14F-4D97-AF65-F5344CB8AC3E}">
        <p14:creationId xmlns:p14="http://schemas.microsoft.com/office/powerpoint/2010/main" val="271941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14836</TotalTime>
  <Words>965</Words>
  <Application>Microsoft Office PowerPoint</Application>
  <PresentationFormat>Widescreen</PresentationFormat>
  <Paragraphs>117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Office Theme</vt:lpstr>
      <vt:lpstr>User Requirements</vt:lpstr>
      <vt:lpstr>User Requirements</vt:lpstr>
      <vt:lpstr>User Requirements</vt:lpstr>
      <vt:lpstr>Requirements Solicitation and Definition</vt:lpstr>
      <vt:lpstr>Requirement Solicitation and Definition</vt:lpstr>
      <vt:lpstr>Requirements Solicitation and Definition</vt:lpstr>
      <vt:lpstr>User Stories vs Acceptance Criteria</vt:lpstr>
      <vt:lpstr>Requirements Solicitation and Definition</vt:lpstr>
      <vt:lpstr>Good Enough Theory (again)</vt:lpstr>
      <vt:lpstr>Requirements</vt:lpstr>
      <vt:lpstr>Product Backlog</vt:lpstr>
      <vt:lpstr>A Scrum Board (Trello)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Into to Scrum</dc:title>
  <dc:creator>Toporski, Neil F.</dc:creator>
  <cp:lastModifiedBy>Pham, Sarah</cp:lastModifiedBy>
  <cp:revision>160</cp:revision>
  <dcterms:created xsi:type="dcterms:W3CDTF">2021-12-26T16:22:52Z</dcterms:created>
  <dcterms:modified xsi:type="dcterms:W3CDTF">2022-09-13T17:21:20Z</dcterms:modified>
</cp:coreProperties>
</file>