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37" r:id="rId3"/>
    <p:sldId id="382" r:id="rId4"/>
    <p:sldId id="280" r:id="rId5"/>
    <p:sldId id="276" r:id="rId6"/>
    <p:sldId id="347" r:id="rId7"/>
    <p:sldId id="381" r:id="rId8"/>
    <p:sldId id="383" r:id="rId9"/>
    <p:sldId id="349" r:id="rId10"/>
    <p:sldId id="378" r:id="rId11"/>
    <p:sldId id="369" r:id="rId12"/>
    <p:sldId id="370" r:id="rId13"/>
    <p:sldId id="371" r:id="rId14"/>
    <p:sldId id="372" r:id="rId15"/>
    <p:sldId id="373" r:id="rId16"/>
    <p:sldId id="3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71914" autoAdjust="0"/>
  </p:normalViewPr>
  <p:slideViewPr>
    <p:cSldViewPr snapToGrid="0" snapToObjects="1">
      <p:cViewPr varScale="1">
        <p:scale>
          <a:sx n="53" d="100"/>
          <a:sy n="53" d="100"/>
        </p:scale>
        <p:origin x="67"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BF8AB-AC6B-F642-94CA-9DE391994BA5}"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2A35B-D10A-7F4E-9AC9-A3EA74869AAE}" type="slidenum">
              <a:rPr lang="en-US" smtClean="0"/>
              <a:t>‹#›</a:t>
            </a:fld>
            <a:endParaRPr lang="en-US"/>
          </a:p>
        </p:txBody>
      </p:sp>
    </p:spTree>
    <p:extLst>
      <p:ext uri="{BB962C8B-B14F-4D97-AF65-F5344CB8AC3E}">
        <p14:creationId xmlns:p14="http://schemas.microsoft.com/office/powerpoint/2010/main" val="1544944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F2A35B-D10A-7F4E-9AC9-A3EA74869AAE}" type="slidenum">
              <a:rPr lang="en-US" smtClean="0"/>
              <a:t>2</a:t>
            </a:fld>
            <a:endParaRPr lang="en-US"/>
          </a:p>
        </p:txBody>
      </p:sp>
    </p:spTree>
    <p:extLst>
      <p:ext uri="{BB962C8B-B14F-4D97-AF65-F5344CB8AC3E}">
        <p14:creationId xmlns:p14="http://schemas.microsoft.com/office/powerpoint/2010/main" val="235671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they as granular as you can take them?</a:t>
            </a:r>
          </a:p>
        </p:txBody>
      </p:sp>
      <p:sp>
        <p:nvSpPr>
          <p:cNvPr id="4" name="Slide Number Placeholder 3"/>
          <p:cNvSpPr>
            <a:spLocks noGrp="1"/>
          </p:cNvSpPr>
          <p:nvPr>
            <p:ph type="sldNum" sz="quarter" idx="5"/>
          </p:nvPr>
        </p:nvSpPr>
        <p:spPr/>
        <p:txBody>
          <a:bodyPr/>
          <a:lstStyle/>
          <a:p>
            <a:fld id="{41F2A35B-D10A-7F4E-9AC9-A3EA74869AAE}" type="slidenum">
              <a:rPr lang="en-US" smtClean="0"/>
              <a:t>14</a:t>
            </a:fld>
            <a:endParaRPr lang="en-US"/>
          </a:p>
        </p:txBody>
      </p:sp>
    </p:spTree>
    <p:extLst>
      <p:ext uri="{BB962C8B-B14F-4D97-AF65-F5344CB8AC3E}">
        <p14:creationId xmlns:p14="http://schemas.microsoft.com/office/powerpoint/2010/main" val="42440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doable?</a:t>
            </a:r>
          </a:p>
          <a:p>
            <a:pPr marL="171450" indent="-171450">
              <a:buFontTx/>
              <a:buChar char="-"/>
            </a:pPr>
            <a:r>
              <a:rPr lang="en-US" dirty="0"/>
              <a:t>Reevaluate as a team as creating the first sprint</a:t>
            </a:r>
          </a:p>
        </p:txBody>
      </p:sp>
      <p:sp>
        <p:nvSpPr>
          <p:cNvPr id="4" name="Slide Number Placeholder 3"/>
          <p:cNvSpPr>
            <a:spLocks noGrp="1"/>
          </p:cNvSpPr>
          <p:nvPr>
            <p:ph type="sldNum" sz="quarter" idx="5"/>
          </p:nvPr>
        </p:nvSpPr>
        <p:spPr/>
        <p:txBody>
          <a:bodyPr/>
          <a:lstStyle/>
          <a:p>
            <a:fld id="{41F2A35B-D10A-7F4E-9AC9-A3EA74869AAE}" type="slidenum">
              <a:rPr lang="en-US" smtClean="0"/>
              <a:t>15</a:t>
            </a:fld>
            <a:endParaRPr lang="en-US"/>
          </a:p>
        </p:txBody>
      </p:sp>
    </p:spTree>
    <p:extLst>
      <p:ext uri="{BB962C8B-B14F-4D97-AF65-F5344CB8AC3E}">
        <p14:creationId xmlns:p14="http://schemas.microsoft.com/office/powerpoint/2010/main" val="349790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the business goal?</a:t>
            </a:r>
          </a:p>
          <a:p>
            <a:r>
              <a:rPr lang="en-US" dirty="0"/>
              <a:t>Keeping the goal in mind?</a:t>
            </a:r>
          </a:p>
          <a:p>
            <a:r>
              <a:rPr lang="en-US" dirty="0"/>
              <a:t>Are the user requirements still being met as you’re </a:t>
            </a:r>
            <a:r>
              <a:rPr lang="en-US"/>
              <a:t>building this?</a:t>
            </a:r>
          </a:p>
        </p:txBody>
      </p:sp>
      <p:sp>
        <p:nvSpPr>
          <p:cNvPr id="4" name="Slide Number Placeholder 3"/>
          <p:cNvSpPr>
            <a:spLocks noGrp="1"/>
          </p:cNvSpPr>
          <p:nvPr>
            <p:ph type="sldNum" sz="quarter" idx="5"/>
          </p:nvPr>
        </p:nvSpPr>
        <p:spPr/>
        <p:txBody>
          <a:bodyPr/>
          <a:lstStyle/>
          <a:p>
            <a:fld id="{41F2A35B-D10A-7F4E-9AC9-A3EA74869AAE}" type="slidenum">
              <a:rPr lang="en-US" smtClean="0"/>
              <a:t>16</a:t>
            </a:fld>
            <a:endParaRPr lang="en-US"/>
          </a:p>
        </p:txBody>
      </p:sp>
    </p:spTree>
    <p:extLst>
      <p:ext uri="{BB962C8B-B14F-4D97-AF65-F5344CB8AC3E}">
        <p14:creationId xmlns:p14="http://schemas.microsoft.com/office/powerpoint/2010/main" val="224930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do something for some reason</a:t>
            </a:r>
          </a:p>
          <a:p>
            <a:r>
              <a:rPr lang="en-US" dirty="0"/>
              <a:t>Acceptance Criteria = tasks</a:t>
            </a:r>
          </a:p>
          <a:p>
            <a:pPr marL="171450" indent="-171450">
              <a:buFontTx/>
              <a:buChar char="-"/>
            </a:pPr>
            <a:r>
              <a:rPr lang="en-US" dirty="0"/>
              <a:t>Starting on Trello today</a:t>
            </a:r>
          </a:p>
          <a:p>
            <a:pPr marL="171450" indent="-171450">
              <a:buFontTx/>
              <a:buChar char="-"/>
            </a:pPr>
            <a:r>
              <a:rPr lang="en-US" dirty="0"/>
              <a:t>Filling up the board with user stories</a:t>
            </a:r>
          </a:p>
          <a:p>
            <a:pPr marL="171450" indent="-171450">
              <a:buFontTx/>
              <a:buChar char="-"/>
            </a:pPr>
            <a:r>
              <a:rPr lang="en-US" dirty="0"/>
              <a:t>Come up with a list of tasks that can be programmed</a:t>
            </a:r>
          </a:p>
          <a:p>
            <a:pPr marL="171450" indent="-171450">
              <a:buFontTx/>
              <a:buChar char="-"/>
            </a:pPr>
            <a:r>
              <a:rPr lang="en-US" dirty="0"/>
              <a:t>Because they’re programmed, need to be testable ^ (how do I know it’s done)</a:t>
            </a:r>
          </a:p>
          <a:p>
            <a:pPr marL="171450" indent="-171450">
              <a:buFontTx/>
              <a:buChar char="-"/>
            </a:pPr>
            <a:r>
              <a:rPr lang="en-US" dirty="0"/>
              <a:t>Move it into the Sprint backlog</a:t>
            </a:r>
          </a:p>
        </p:txBody>
      </p:sp>
      <p:sp>
        <p:nvSpPr>
          <p:cNvPr id="4" name="Slide Number Placeholder 3"/>
          <p:cNvSpPr>
            <a:spLocks noGrp="1"/>
          </p:cNvSpPr>
          <p:nvPr>
            <p:ph type="sldNum" sz="quarter" idx="5"/>
          </p:nvPr>
        </p:nvSpPr>
        <p:spPr/>
        <p:txBody>
          <a:bodyPr/>
          <a:lstStyle/>
          <a:p>
            <a:fld id="{41F2A35B-D10A-7F4E-9AC9-A3EA74869AAE}" type="slidenum">
              <a:rPr lang="en-US" smtClean="0"/>
              <a:t>3</a:t>
            </a:fld>
            <a:endParaRPr lang="en-US"/>
          </a:p>
        </p:txBody>
      </p:sp>
    </p:spTree>
    <p:extLst>
      <p:ext uri="{BB962C8B-B14F-4D97-AF65-F5344CB8AC3E}">
        <p14:creationId xmlns:p14="http://schemas.microsoft.com/office/powerpoint/2010/main" val="1960262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F2A35B-D10A-7F4E-9AC9-A3EA74869AAE}" type="slidenum">
              <a:rPr lang="en-US" smtClean="0"/>
              <a:t>4</a:t>
            </a:fld>
            <a:endParaRPr lang="en-US"/>
          </a:p>
        </p:txBody>
      </p:sp>
    </p:spTree>
    <p:extLst>
      <p:ext uri="{BB962C8B-B14F-4D97-AF65-F5344CB8AC3E}">
        <p14:creationId xmlns:p14="http://schemas.microsoft.com/office/powerpoint/2010/main" val="353438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requirements </a:t>
            </a:r>
            <a:r>
              <a:rPr lang="en-US" dirty="0">
                <a:sym typeface="Wingdings" panose="05000000000000000000" pitchFamily="2" charset="2"/>
              </a:rPr>
              <a:t> what does the user wants?</a:t>
            </a:r>
          </a:p>
          <a:p>
            <a:r>
              <a:rPr lang="en-US" dirty="0">
                <a:sym typeface="Wingdings" panose="05000000000000000000" pitchFamily="2" charset="2"/>
              </a:rPr>
              <a:t>System requirements  function, how is it going to be built?</a:t>
            </a:r>
          </a:p>
          <a:p>
            <a:r>
              <a:rPr lang="en-US" dirty="0">
                <a:sym typeface="Wingdings" panose="05000000000000000000" pitchFamily="2" charset="2"/>
              </a:rPr>
              <a:t>- Come from user requirements</a:t>
            </a:r>
            <a:endParaRPr lang="en-US" dirty="0"/>
          </a:p>
        </p:txBody>
      </p:sp>
      <p:sp>
        <p:nvSpPr>
          <p:cNvPr id="4" name="Slide Number Placeholder 3"/>
          <p:cNvSpPr>
            <a:spLocks noGrp="1"/>
          </p:cNvSpPr>
          <p:nvPr>
            <p:ph type="sldNum" sz="quarter" idx="5"/>
          </p:nvPr>
        </p:nvSpPr>
        <p:spPr/>
        <p:txBody>
          <a:bodyPr/>
          <a:lstStyle/>
          <a:p>
            <a:fld id="{41F2A35B-D10A-7F4E-9AC9-A3EA74869AAE}" type="slidenum">
              <a:rPr lang="en-US" smtClean="0"/>
              <a:t>5</a:t>
            </a:fld>
            <a:endParaRPr lang="en-US"/>
          </a:p>
        </p:txBody>
      </p:sp>
    </p:spTree>
    <p:extLst>
      <p:ext uri="{BB962C8B-B14F-4D97-AF65-F5344CB8AC3E}">
        <p14:creationId xmlns:p14="http://schemas.microsoft.com/office/powerpoint/2010/main" val="298844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Want a user to add in text for case-based scenario in a textbox</a:t>
            </a:r>
          </a:p>
          <a:p>
            <a:pPr marL="171450" indent="-171450">
              <a:buFontTx/>
              <a:buChar char="-"/>
            </a:pPr>
            <a:r>
              <a:rPr lang="en-US" dirty="0"/>
              <a:t>Textbox is a functional requirement</a:t>
            </a:r>
          </a:p>
          <a:p>
            <a:pPr marL="171450" indent="-171450">
              <a:buFontTx/>
              <a:buChar char="-"/>
            </a:pPr>
            <a:r>
              <a:rPr lang="en-US" dirty="0"/>
              <a:t>The type/size/location of font display is non-functional</a:t>
            </a:r>
          </a:p>
          <a:p>
            <a:pPr marL="171450" indent="-171450">
              <a:buFontTx/>
              <a:buChar char="-"/>
            </a:pPr>
            <a:r>
              <a:rPr lang="en-US" dirty="0"/>
              <a:t>Span for a lot of different reasons and areas</a:t>
            </a:r>
          </a:p>
        </p:txBody>
      </p:sp>
      <p:sp>
        <p:nvSpPr>
          <p:cNvPr id="4" name="Slide Number Placeholder 3"/>
          <p:cNvSpPr>
            <a:spLocks noGrp="1"/>
          </p:cNvSpPr>
          <p:nvPr>
            <p:ph type="sldNum" sz="quarter" idx="5"/>
          </p:nvPr>
        </p:nvSpPr>
        <p:spPr/>
        <p:txBody>
          <a:bodyPr/>
          <a:lstStyle/>
          <a:p>
            <a:fld id="{41F2A35B-D10A-7F4E-9AC9-A3EA74869AAE}" type="slidenum">
              <a:rPr lang="en-US" smtClean="0"/>
              <a:t>7</a:t>
            </a:fld>
            <a:endParaRPr lang="en-US"/>
          </a:p>
        </p:txBody>
      </p:sp>
    </p:spTree>
    <p:extLst>
      <p:ext uri="{BB962C8B-B14F-4D97-AF65-F5344CB8AC3E}">
        <p14:creationId xmlns:p14="http://schemas.microsoft.com/office/powerpoint/2010/main" val="256915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a:t>
            </a:r>
            <a:r>
              <a:rPr lang="en-US" dirty="0">
                <a:sym typeface="Wingdings" panose="05000000000000000000" pitchFamily="2" charset="2"/>
              </a:rPr>
              <a:t> encryption? Protected data?</a:t>
            </a:r>
          </a:p>
          <a:p>
            <a:r>
              <a:rPr lang="en-US" dirty="0">
                <a:sym typeface="Wingdings" panose="05000000000000000000" pitchFamily="2" charset="2"/>
              </a:rPr>
              <a:t>Performance  done in a certain amount of time</a:t>
            </a:r>
          </a:p>
          <a:p>
            <a:r>
              <a:rPr lang="en-US" dirty="0">
                <a:sym typeface="Wingdings" panose="05000000000000000000" pitchFamily="2" charset="2"/>
              </a:rPr>
              <a:t>Ethical  might stem from legislative requirements</a:t>
            </a:r>
          </a:p>
          <a:p>
            <a:r>
              <a:rPr lang="en-US" dirty="0">
                <a:sym typeface="Wingdings" panose="05000000000000000000" pitchFamily="2" charset="2"/>
              </a:rPr>
              <a:t>These are all constraints (what’s necessary to build it)</a:t>
            </a:r>
            <a:endParaRPr lang="en-US" dirty="0"/>
          </a:p>
        </p:txBody>
      </p:sp>
      <p:sp>
        <p:nvSpPr>
          <p:cNvPr id="4" name="Slide Number Placeholder 3"/>
          <p:cNvSpPr>
            <a:spLocks noGrp="1"/>
          </p:cNvSpPr>
          <p:nvPr>
            <p:ph type="sldNum" sz="quarter" idx="5"/>
          </p:nvPr>
        </p:nvSpPr>
        <p:spPr/>
        <p:txBody>
          <a:bodyPr/>
          <a:lstStyle/>
          <a:p>
            <a:fld id="{41F2A35B-D10A-7F4E-9AC9-A3EA74869AAE}" type="slidenum">
              <a:rPr lang="en-US" smtClean="0"/>
              <a:t>9</a:t>
            </a:fld>
            <a:endParaRPr lang="en-US"/>
          </a:p>
        </p:txBody>
      </p:sp>
    </p:spTree>
    <p:extLst>
      <p:ext uri="{BB962C8B-B14F-4D97-AF65-F5344CB8AC3E}">
        <p14:creationId xmlns:p14="http://schemas.microsoft.com/office/powerpoint/2010/main" val="402155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F2A35B-D10A-7F4E-9AC9-A3EA74869AAE}" type="slidenum">
              <a:rPr lang="en-US" smtClean="0"/>
              <a:t>10</a:t>
            </a:fld>
            <a:endParaRPr lang="en-US"/>
          </a:p>
        </p:txBody>
      </p:sp>
    </p:spTree>
    <p:extLst>
      <p:ext uri="{BB962C8B-B14F-4D97-AF65-F5344CB8AC3E}">
        <p14:creationId xmlns:p14="http://schemas.microsoft.com/office/powerpoint/2010/main" val="361237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story</a:t>
            </a:r>
          </a:p>
          <a:p>
            <a:pPr marL="171450" indent="-171450">
              <a:buFontTx/>
              <a:buChar char="-"/>
            </a:pPr>
            <a:r>
              <a:rPr lang="en-US" dirty="0"/>
              <a:t>Breaking it down into some sort of user</a:t>
            </a:r>
          </a:p>
          <a:p>
            <a:pPr marL="171450" indent="-171450">
              <a:buFontTx/>
              <a:buChar char="-"/>
            </a:pPr>
            <a:r>
              <a:rPr lang="en-US" dirty="0"/>
              <a:t>Wanting to use this for some reason</a:t>
            </a:r>
          </a:p>
          <a:p>
            <a:pPr marL="171450" indent="-171450">
              <a:buFontTx/>
              <a:buChar char="-"/>
            </a:pPr>
            <a:r>
              <a:rPr lang="en-US" dirty="0"/>
              <a:t>Being very specific</a:t>
            </a:r>
          </a:p>
          <a:p>
            <a:pPr marL="171450" indent="-171450">
              <a:buFontTx/>
              <a:buChar char="-"/>
            </a:pPr>
            <a:r>
              <a:rPr lang="en-US" dirty="0"/>
              <a:t>Taking it and moving it into the task itself</a:t>
            </a:r>
          </a:p>
        </p:txBody>
      </p:sp>
      <p:sp>
        <p:nvSpPr>
          <p:cNvPr id="4" name="Slide Number Placeholder 3"/>
          <p:cNvSpPr>
            <a:spLocks noGrp="1"/>
          </p:cNvSpPr>
          <p:nvPr>
            <p:ph type="sldNum" sz="quarter" idx="5"/>
          </p:nvPr>
        </p:nvSpPr>
        <p:spPr/>
        <p:txBody>
          <a:bodyPr/>
          <a:lstStyle/>
          <a:p>
            <a:fld id="{41F2A35B-D10A-7F4E-9AC9-A3EA74869AAE}" type="slidenum">
              <a:rPr lang="en-US" smtClean="0"/>
              <a:t>12</a:t>
            </a:fld>
            <a:endParaRPr lang="en-US"/>
          </a:p>
        </p:txBody>
      </p:sp>
    </p:spTree>
    <p:extLst>
      <p:ext uri="{BB962C8B-B14F-4D97-AF65-F5344CB8AC3E}">
        <p14:creationId xmlns:p14="http://schemas.microsoft.com/office/powerpoint/2010/main" val="187383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F2A35B-D10A-7F4E-9AC9-A3EA74869AAE}" type="slidenum">
              <a:rPr lang="en-US" smtClean="0"/>
              <a:t>13</a:t>
            </a:fld>
            <a:endParaRPr lang="en-US"/>
          </a:p>
        </p:txBody>
      </p:sp>
    </p:spTree>
    <p:extLst>
      <p:ext uri="{BB962C8B-B14F-4D97-AF65-F5344CB8AC3E}">
        <p14:creationId xmlns:p14="http://schemas.microsoft.com/office/powerpoint/2010/main" val="111308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4BB1-AB32-204B-8A0B-177D5CEEA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E5F34-BD88-854D-BF4A-A96524F73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8CEC8-E1A8-9440-A4C0-B4243F29739B}"/>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5" name="Footer Placeholder 4">
            <a:extLst>
              <a:ext uri="{FF2B5EF4-FFF2-40B4-BE49-F238E27FC236}">
                <a16:creationId xmlns:a16="http://schemas.microsoft.com/office/drawing/2014/main" id="{391AEC2C-68B5-754B-A8E9-93B86C4C1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75D70-83F2-EA48-8AF5-EB6A55F7B90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56287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ABC7-59AE-D94D-82ED-AE362E6E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0772D-99E1-6445-8343-76D94B4DF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8CD2D-E605-944F-9B59-06E9BDE24FC0}"/>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5" name="Footer Placeholder 4">
            <a:extLst>
              <a:ext uri="{FF2B5EF4-FFF2-40B4-BE49-F238E27FC236}">
                <a16:creationId xmlns:a16="http://schemas.microsoft.com/office/drawing/2014/main" id="{B57D0525-5F3E-B542-9720-B37F12AFF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E37D9-0B0D-FA49-82F4-F7CB76124CEE}"/>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1521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ED395-87E5-104D-9BCE-940240BA4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B2D16-C67F-2B4D-B459-D7DD7678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6D51-0743-E644-95BB-B3F578CBBB0E}"/>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5" name="Footer Placeholder 4">
            <a:extLst>
              <a:ext uri="{FF2B5EF4-FFF2-40B4-BE49-F238E27FC236}">
                <a16:creationId xmlns:a16="http://schemas.microsoft.com/office/drawing/2014/main" id="{859C826C-86DE-3047-857E-2DDA04E5B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C6198-01C4-1E4C-90E6-DD427771357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828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82B2-AF69-1648-AF8C-68923F569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61EA4-4CE3-314A-8971-5E229A648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69692-6407-C343-A83A-F2E77BC45D6E}"/>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5" name="Footer Placeholder 4">
            <a:extLst>
              <a:ext uri="{FF2B5EF4-FFF2-40B4-BE49-F238E27FC236}">
                <a16:creationId xmlns:a16="http://schemas.microsoft.com/office/drawing/2014/main" id="{EC72B1B3-C5B2-4144-9F3F-4F16A9C53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694BA-2696-6B41-B1D6-7D67C23E823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06457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C5FF-AA4D-8E48-BF83-118CA2E65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38D33-B545-1E40-A7C5-D80E83D00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486BD-AF49-3646-9FA9-4813D3A5C0CC}"/>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5" name="Footer Placeholder 4">
            <a:extLst>
              <a:ext uri="{FF2B5EF4-FFF2-40B4-BE49-F238E27FC236}">
                <a16:creationId xmlns:a16="http://schemas.microsoft.com/office/drawing/2014/main" id="{3B1E2F78-E00C-594D-AB28-BBD732DCB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882C7-8468-3F41-9F44-8A17419436D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828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0E5A-1B50-C24C-9256-4A5340624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0A0B4-1346-C746-A141-CA275B2A9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E0FCD-8278-574F-B36C-815FC8F73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443BF-F116-BE48-B2D0-8761F6AB2D19}"/>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6" name="Footer Placeholder 5">
            <a:extLst>
              <a:ext uri="{FF2B5EF4-FFF2-40B4-BE49-F238E27FC236}">
                <a16:creationId xmlns:a16="http://schemas.microsoft.com/office/drawing/2014/main" id="{8403578F-620F-8942-B066-194E7B10B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29D68-1D70-6743-A4CB-1D98D678DE0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20475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8649-15A7-4740-AE37-6EB13DABA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6E4A3-8A12-F749-9AF9-96C6E651E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C927A-B837-C342-833A-728F1BB79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D8404-A83B-5645-A01B-87AF3A793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D30BF-DA0D-F842-B7F6-E5AD71374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BE71E-3E37-E640-914B-F7360EB1B0FC}"/>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8" name="Footer Placeholder 7">
            <a:extLst>
              <a:ext uri="{FF2B5EF4-FFF2-40B4-BE49-F238E27FC236}">
                <a16:creationId xmlns:a16="http://schemas.microsoft.com/office/drawing/2014/main" id="{78BD2174-F71B-844D-A15D-27EA10EE6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63C9F-4F4E-D44D-B31E-D0D1F2C0468A}"/>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3138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10A9-0303-6347-AB58-2D9D480C3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EE22F-C3BF-2246-A5F9-F214D2C23785}"/>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4" name="Footer Placeholder 3">
            <a:extLst>
              <a:ext uri="{FF2B5EF4-FFF2-40B4-BE49-F238E27FC236}">
                <a16:creationId xmlns:a16="http://schemas.microsoft.com/office/drawing/2014/main" id="{99A8E23B-1377-DE49-8E6F-F0185E105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A8A82-9421-7D4E-A645-3C0D69E70E19}"/>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3518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FD94D-EC7B-0E4F-9E36-DFBF0C2401CF}"/>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3" name="Footer Placeholder 2">
            <a:extLst>
              <a:ext uri="{FF2B5EF4-FFF2-40B4-BE49-F238E27FC236}">
                <a16:creationId xmlns:a16="http://schemas.microsoft.com/office/drawing/2014/main" id="{4E08EF88-87DC-7843-9152-FCCC496D00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B1776-4AC8-B947-802E-4F9E08365CC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13574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68DD-9305-1E41-9973-7B8E5B62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582CF-5AAF-8145-A670-A0AD7E333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CFD3CC-713B-2242-9602-E7F07610A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0F481-50EA-884C-B561-69CA79F90202}"/>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6" name="Footer Placeholder 5">
            <a:extLst>
              <a:ext uri="{FF2B5EF4-FFF2-40B4-BE49-F238E27FC236}">
                <a16:creationId xmlns:a16="http://schemas.microsoft.com/office/drawing/2014/main" id="{06096B02-11F6-2240-8E8F-49E053CCF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02564-E765-8B44-80B3-9AE327647CC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77981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A61-B7D1-EA40-B580-90407B99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0A24-6A82-D142-9340-AB21CAC8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F9DD0-E623-F045-BB23-C26522B43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59550-199E-2D42-B759-751718B4D260}"/>
              </a:ext>
            </a:extLst>
          </p:cNvPr>
          <p:cNvSpPr>
            <a:spLocks noGrp="1"/>
          </p:cNvSpPr>
          <p:nvPr>
            <p:ph type="dt" sz="half" idx="10"/>
          </p:nvPr>
        </p:nvSpPr>
        <p:spPr/>
        <p:txBody>
          <a:bodyPr/>
          <a:lstStyle/>
          <a:p>
            <a:fld id="{B6C153B0-5B6B-354C-A820-AEB33431E236}" type="datetimeFigureOut">
              <a:rPr lang="en-US" smtClean="0"/>
              <a:t>9/22/2022</a:t>
            </a:fld>
            <a:endParaRPr lang="en-US"/>
          </a:p>
        </p:txBody>
      </p:sp>
      <p:sp>
        <p:nvSpPr>
          <p:cNvPr id="6" name="Footer Placeholder 5">
            <a:extLst>
              <a:ext uri="{FF2B5EF4-FFF2-40B4-BE49-F238E27FC236}">
                <a16:creationId xmlns:a16="http://schemas.microsoft.com/office/drawing/2014/main" id="{B1156331-24E7-D646-B9D4-676A80975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556CF-0F5E-FA49-A078-71D664153571}"/>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6122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57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75E4A-0476-DF44-9C5C-701C74C38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446B4-28AB-9444-84E6-F03AA524B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D39751-A8B2-9B47-B0AA-6990199F9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153B0-5B6B-354C-A820-AEB33431E236}" type="datetimeFigureOut">
              <a:rPr lang="en-US" smtClean="0"/>
              <a:t>9/22/2022</a:t>
            </a:fld>
            <a:endParaRPr lang="en-US"/>
          </a:p>
        </p:txBody>
      </p:sp>
      <p:sp>
        <p:nvSpPr>
          <p:cNvPr id="5" name="Footer Placeholder 4">
            <a:extLst>
              <a:ext uri="{FF2B5EF4-FFF2-40B4-BE49-F238E27FC236}">
                <a16:creationId xmlns:a16="http://schemas.microsoft.com/office/drawing/2014/main" id="{DB08398E-17A8-1348-AFDB-B13F0CC9C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0620A-2103-6D40-A5CD-8EB74D0F6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A2D3D-DAE5-BC41-9AF4-D78A5B9318D4}" type="slidenum">
              <a:rPr lang="en-US" smtClean="0"/>
              <a:t>‹#›</a:t>
            </a:fld>
            <a:endParaRPr lang="en-US"/>
          </a:p>
        </p:txBody>
      </p:sp>
    </p:spTree>
    <p:extLst>
      <p:ext uri="{BB962C8B-B14F-4D97-AF65-F5344CB8AC3E}">
        <p14:creationId xmlns:p14="http://schemas.microsoft.com/office/powerpoint/2010/main" val="30468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10D2-560A-2143-BA6D-BB4C5EE22D75}"/>
              </a:ext>
            </a:extLst>
          </p:cNvPr>
          <p:cNvSpPr>
            <a:spLocks noGrp="1"/>
          </p:cNvSpPr>
          <p:nvPr>
            <p:ph type="ctrTitle"/>
          </p:nvPr>
        </p:nvSpPr>
        <p:spPr>
          <a:xfrm>
            <a:off x="477980" y="1122363"/>
            <a:ext cx="8431558" cy="3204134"/>
          </a:xfrm>
        </p:spPr>
        <p:txBody>
          <a:bodyPr anchor="b">
            <a:normAutofit/>
          </a:bodyPr>
          <a:lstStyle/>
          <a:p>
            <a:pPr algn="l"/>
            <a:r>
              <a:rPr lang="en-US" sz="4800" dirty="0"/>
              <a:t>Requirements Engineering: SMART </a:t>
            </a:r>
          </a:p>
        </p:txBody>
      </p:sp>
      <p:sp>
        <p:nvSpPr>
          <p:cNvPr id="3" name="Subtitle 2">
            <a:extLst>
              <a:ext uri="{FF2B5EF4-FFF2-40B4-BE49-F238E27FC236}">
                <a16:creationId xmlns:a16="http://schemas.microsoft.com/office/drawing/2014/main" id="{FF4716F1-19D3-A545-977B-9AE542A1539F}"/>
              </a:ext>
            </a:extLst>
          </p:cNvPr>
          <p:cNvSpPr>
            <a:spLocks noGrp="1"/>
          </p:cNvSpPr>
          <p:nvPr>
            <p:ph type="subTitle" idx="1"/>
          </p:nvPr>
        </p:nvSpPr>
        <p:spPr>
          <a:xfrm>
            <a:off x="477980" y="4872922"/>
            <a:ext cx="4023359" cy="1208141"/>
          </a:xfrm>
        </p:spPr>
        <p:txBody>
          <a:bodyPr>
            <a:normAutofit/>
          </a:bodyPr>
          <a:lstStyle/>
          <a:p>
            <a:pPr algn="l"/>
            <a:r>
              <a:rPr lang="en-US" sz="2000" dirty="0"/>
              <a:t>Software Engineering</a:t>
            </a:r>
          </a:p>
          <a:p>
            <a:pPr algn="l"/>
            <a:r>
              <a:rPr lang="en-US" sz="2000" dirty="0"/>
              <a:t>Neil Toporski</a:t>
            </a:r>
          </a:p>
        </p:txBody>
      </p:sp>
    </p:spTree>
    <p:extLst>
      <p:ext uri="{BB962C8B-B14F-4D97-AF65-F5344CB8AC3E}">
        <p14:creationId xmlns:p14="http://schemas.microsoft.com/office/powerpoint/2010/main" val="17806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E59E-4399-B14E-A409-462C4623272E}"/>
              </a:ext>
            </a:extLst>
          </p:cNvPr>
          <p:cNvSpPr>
            <a:spLocks noGrp="1"/>
          </p:cNvSpPr>
          <p:nvPr>
            <p:ph type="title"/>
          </p:nvPr>
        </p:nvSpPr>
        <p:spPr/>
        <p:txBody>
          <a:bodyPr/>
          <a:lstStyle/>
          <a:p>
            <a:r>
              <a:rPr lang="en-US" dirty="0"/>
              <a:t>Functional and Non-Functional Requirement Examples</a:t>
            </a:r>
          </a:p>
        </p:txBody>
      </p:sp>
      <p:graphicFrame>
        <p:nvGraphicFramePr>
          <p:cNvPr id="4" name="Table 4">
            <a:extLst>
              <a:ext uri="{FF2B5EF4-FFF2-40B4-BE49-F238E27FC236}">
                <a16:creationId xmlns:a16="http://schemas.microsoft.com/office/drawing/2014/main" id="{EFEE2648-AD23-714A-B931-F6BD6D8E05CE}"/>
              </a:ext>
            </a:extLst>
          </p:cNvPr>
          <p:cNvGraphicFramePr>
            <a:graphicFrameLocks noGrp="1"/>
          </p:cNvGraphicFramePr>
          <p:nvPr>
            <p:extLst>
              <p:ext uri="{D42A27DB-BD31-4B8C-83A1-F6EECF244321}">
                <p14:modId xmlns:p14="http://schemas.microsoft.com/office/powerpoint/2010/main" val="1781299835"/>
              </p:ext>
            </p:extLst>
          </p:nvPr>
        </p:nvGraphicFramePr>
        <p:xfrm>
          <a:off x="1807307" y="1918589"/>
          <a:ext cx="8577386" cy="4450251"/>
        </p:xfrm>
        <a:graphic>
          <a:graphicData uri="http://schemas.openxmlformats.org/drawingml/2006/table">
            <a:tbl>
              <a:tblPr firstRow="1" bandRow="1">
                <a:tableStyleId>{5C22544A-7EE6-4342-B048-85BDC9FD1C3A}</a:tableStyleId>
              </a:tblPr>
              <a:tblGrid>
                <a:gridCol w="4288693">
                  <a:extLst>
                    <a:ext uri="{9D8B030D-6E8A-4147-A177-3AD203B41FA5}">
                      <a16:colId xmlns:a16="http://schemas.microsoft.com/office/drawing/2014/main" val="1553093941"/>
                    </a:ext>
                  </a:extLst>
                </a:gridCol>
                <a:gridCol w="4288693">
                  <a:extLst>
                    <a:ext uri="{9D8B030D-6E8A-4147-A177-3AD203B41FA5}">
                      <a16:colId xmlns:a16="http://schemas.microsoft.com/office/drawing/2014/main" val="3766429116"/>
                    </a:ext>
                  </a:extLst>
                </a:gridCol>
              </a:tblGrid>
              <a:tr h="440095">
                <a:tc>
                  <a:txBody>
                    <a:bodyPr/>
                    <a:lstStyle/>
                    <a:p>
                      <a:r>
                        <a:rPr lang="en-US" b="1" dirty="0"/>
                        <a:t>Functional requirement (WHAT)</a:t>
                      </a:r>
                      <a:endParaRPr lang="en-US" dirty="0"/>
                    </a:p>
                  </a:txBody>
                  <a:tcPr/>
                </a:tc>
                <a:tc>
                  <a:txBody>
                    <a:bodyPr/>
                    <a:lstStyle/>
                    <a:p>
                      <a:r>
                        <a:rPr lang="en-US" b="1" dirty="0"/>
                        <a:t>Non Functional Requirement (HOW)</a:t>
                      </a:r>
                      <a:endParaRPr lang="en-US" dirty="0"/>
                    </a:p>
                  </a:txBody>
                  <a:tcPr/>
                </a:tc>
                <a:extLst>
                  <a:ext uri="{0D108BD9-81ED-4DB2-BD59-A6C34878D82A}">
                    <a16:rowId xmlns:a16="http://schemas.microsoft.com/office/drawing/2014/main" val="584528114"/>
                  </a:ext>
                </a:extLst>
              </a:tr>
              <a:tr h="1736268">
                <a:tc>
                  <a:txBody>
                    <a:bodyPr/>
                    <a:lstStyle/>
                    <a:p>
                      <a:r>
                        <a:rPr lang="en-US" dirty="0"/>
                        <a:t>When an order is fulfilled, the local printer shall print a packing slip.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Packing slips shall be printed on both sides of 4”x 6” white paper, the standard size for packing slips used by local printers.</a:t>
                      </a:r>
                    </a:p>
                    <a:p>
                      <a:endParaRPr lang="en-US" dirty="0"/>
                    </a:p>
                  </a:txBody>
                  <a:tcPr/>
                </a:tc>
                <a:extLst>
                  <a:ext uri="{0D108BD9-81ED-4DB2-BD59-A6C34878D82A}">
                    <a16:rowId xmlns:a16="http://schemas.microsoft.com/office/drawing/2014/main" val="78131415"/>
                  </a:ext>
                </a:extLst>
              </a:tr>
              <a:tr h="1085168">
                <a:tc>
                  <a:txBody>
                    <a:bodyPr/>
                    <a:lstStyle/>
                    <a:p>
                      <a:r>
                        <a:rPr lang="en-US" dirty="0"/>
                        <a:t>The software system should be integrated with banking API.</a:t>
                      </a:r>
                    </a:p>
                  </a:txBody>
                  <a:tcPr/>
                </a:tc>
                <a:tc>
                  <a:txBody>
                    <a:bodyPr/>
                    <a:lstStyle/>
                    <a:p>
                      <a:r>
                        <a:rPr lang="en-US" dirty="0"/>
                        <a:t>The software should be portable. So moving from one OS to other OS does not create any problem.</a:t>
                      </a:r>
                    </a:p>
                  </a:txBody>
                  <a:tcPr/>
                </a:tc>
                <a:extLst>
                  <a:ext uri="{0D108BD9-81ED-4DB2-BD59-A6C34878D82A}">
                    <a16:rowId xmlns:a16="http://schemas.microsoft.com/office/drawing/2014/main" val="4192591484"/>
                  </a:ext>
                </a:extLst>
              </a:tr>
              <a:tr h="1085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An operating system requires that users enter a password and username when logging in so that the system can authenticate their identity.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An operating system shuts down automatically when detecting a potential security threat.</a:t>
                      </a:r>
                    </a:p>
                  </a:txBody>
                  <a:tcPr/>
                </a:tc>
                <a:extLst>
                  <a:ext uri="{0D108BD9-81ED-4DB2-BD59-A6C34878D82A}">
                    <a16:rowId xmlns:a16="http://schemas.microsoft.com/office/drawing/2014/main" val="585524779"/>
                  </a:ext>
                </a:extLst>
              </a:tr>
            </a:tbl>
          </a:graphicData>
        </a:graphic>
      </p:graphicFrame>
    </p:spTree>
    <p:extLst>
      <p:ext uri="{BB962C8B-B14F-4D97-AF65-F5344CB8AC3E}">
        <p14:creationId xmlns:p14="http://schemas.microsoft.com/office/powerpoint/2010/main" val="250651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F467-59B6-9349-A1F0-18C9CD71216C}"/>
              </a:ext>
            </a:extLst>
          </p:cNvPr>
          <p:cNvSpPr>
            <a:spLocks noGrp="1"/>
          </p:cNvSpPr>
          <p:nvPr>
            <p:ph type="title"/>
          </p:nvPr>
        </p:nvSpPr>
        <p:spPr/>
        <p:txBody>
          <a:bodyPr/>
          <a:lstStyle/>
          <a:p>
            <a:r>
              <a:rPr lang="en-US" dirty="0"/>
              <a:t>1.4 SMART Requirements</a:t>
            </a:r>
          </a:p>
        </p:txBody>
      </p:sp>
      <p:sp>
        <p:nvSpPr>
          <p:cNvPr id="3" name="Content Placeholder 2">
            <a:extLst>
              <a:ext uri="{FF2B5EF4-FFF2-40B4-BE49-F238E27FC236}">
                <a16:creationId xmlns:a16="http://schemas.microsoft.com/office/drawing/2014/main" id="{2AF3C0DE-A9CB-0041-BB30-598EB5C692B7}"/>
              </a:ext>
            </a:extLst>
          </p:cNvPr>
          <p:cNvSpPr>
            <a:spLocks noGrp="1"/>
          </p:cNvSpPr>
          <p:nvPr>
            <p:ph sz="half" idx="1"/>
          </p:nvPr>
        </p:nvSpPr>
        <p:spPr/>
        <p:txBody>
          <a:bodyPr>
            <a:normAutofit fontScale="92500" lnSpcReduction="10000"/>
          </a:bodyPr>
          <a:lstStyle/>
          <a:p>
            <a:pPr marL="0" indent="0">
              <a:buNone/>
            </a:pPr>
            <a:r>
              <a:rPr lang="en-US" dirty="0"/>
              <a:t>Writing requirements and specifications can be challenging. To help focus and ensure that the correct type information is captured, The “SMART” system helps write better requirements.</a:t>
            </a:r>
          </a:p>
          <a:p>
            <a:pPr marL="514350" indent="-514350">
              <a:buFont typeface="+mj-lt"/>
              <a:buAutoNum type="arabicPeriod"/>
            </a:pPr>
            <a:r>
              <a:rPr lang="en-US" dirty="0"/>
              <a:t>Specific</a:t>
            </a:r>
          </a:p>
          <a:p>
            <a:pPr marL="514350" indent="-514350">
              <a:buFont typeface="+mj-lt"/>
              <a:buAutoNum type="arabicPeriod"/>
            </a:pPr>
            <a:r>
              <a:rPr lang="en-US" dirty="0"/>
              <a:t>Measurable</a:t>
            </a:r>
          </a:p>
          <a:p>
            <a:pPr marL="514350" indent="-514350">
              <a:buFont typeface="+mj-lt"/>
              <a:buAutoNum type="arabicPeriod"/>
            </a:pPr>
            <a:r>
              <a:rPr lang="en-US" dirty="0"/>
              <a:t>Atomic (sometimes Attainable)</a:t>
            </a:r>
          </a:p>
          <a:p>
            <a:pPr marL="514350" indent="-514350">
              <a:buFont typeface="+mj-lt"/>
              <a:buAutoNum type="arabicPeriod"/>
            </a:pPr>
            <a:r>
              <a:rPr lang="en-US" dirty="0"/>
              <a:t>Realistic (sometimes Relevant)</a:t>
            </a:r>
          </a:p>
          <a:p>
            <a:pPr marL="514350" indent="-514350">
              <a:buFont typeface="+mj-lt"/>
              <a:buAutoNum type="arabicPeriod"/>
            </a:pPr>
            <a:r>
              <a:rPr lang="en-US" dirty="0"/>
              <a:t>Traceable</a:t>
            </a:r>
          </a:p>
        </p:txBody>
      </p:sp>
      <p:pic>
        <p:nvPicPr>
          <p:cNvPr id="1026" name="Picture 2">
            <a:extLst>
              <a:ext uri="{FF2B5EF4-FFF2-40B4-BE49-F238E27FC236}">
                <a16:creationId xmlns:a16="http://schemas.microsoft.com/office/drawing/2014/main" id="{0BED2169-5577-0E49-81D5-C70659225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350" y="1690688"/>
            <a:ext cx="5376413"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2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F467-59B6-9349-A1F0-18C9CD71216C}"/>
              </a:ext>
            </a:extLst>
          </p:cNvPr>
          <p:cNvSpPr>
            <a:spLocks noGrp="1"/>
          </p:cNvSpPr>
          <p:nvPr>
            <p:ph type="title"/>
          </p:nvPr>
        </p:nvSpPr>
        <p:spPr/>
        <p:txBody>
          <a:bodyPr/>
          <a:lstStyle/>
          <a:p>
            <a:r>
              <a:rPr lang="en-US" dirty="0"/>
              <a:t>SMART Requirements: Specific</a:t>
            </a:r>
          </a:p>
        </p:txBody>
      </p:sp>
      <p:sp>
        <p:nvSpPr>
          <p:cNvPr id="3" name="Content Placeholder 2">
            <a:extLst>
              <a:ext uri="{FF2B5EF4-FFF2-40B4-BE49-F238E27FC236}">
                <a16:creationId xmlns:a16="http://schemas.microsoft.com/office/drawing/2014/main" id="{2AF3C0DE-A9CB-0041-BB30-598EB5C692B7}"/>
              </a:ext>
            </a:extLst>
          </p:cNvPr>
          <p:cNvSpPr>
            <a:spLocks noGrp="1"/>
          </p:cNvSpPr>
          <p:nvPr>
            <p:ph sz="half" idx="1"/>
          </p:nvPr>
        </p:nvSpPr>
        <p:spPr/>
        <p:txBody>
          <a:bodyPr>
            <a:normAutofit fontScale="77500" lnSpcReduction="20000"/>
          </a:bodyPr>
          <a:lstStyle/>
          <a:p>
            <a:pPr marL="0" indent="0" fontAlgn="base">
              <a:buNone/>
            </a:pPr>
            <a:r>
              <a:rPr lang="en-US" b="1" dirty="0"/>
              <a:t>Is the requirement both concise and complete</a:t>
            </a:r>
            <a:r>
              <a:rPr lang="en-US" dirty="0"/>
              <a:t>? </a:t>
            </a:r>
          </a:p>
          <a:p>
            <a:pPr marL="0" indent="0" fontAlgn="base">
              <a:buNone/>
            </a:pPr>
            <a:r>
              <a:rPr lang="en-US" dirty="0"/>
              <a:t>In order to create goals that are clear and understandable, we use the user story technique in Scrum. A brief reminder: the term “user story” refers to sentences formulated in the form: “As a &lt;beneficiary&gt; I want &lt;goal&gt; so that &lt;benefit&gt;.” Goals in Scrum are the entries in the Product Backlog. </a:t>
            </a:r>
            <a:r>
              <a:rPr lang="en-US" b="1" dirty="0"/>
              <a:t>User stories are useful because we do not only address the goal itself, but also its benefits and beneficiaries. This helps us to be more precise – alas specific.</a:t>
            </a:r>
          </a:p>
          <a:p>
            <a:pPr marL="0" indent="0" fontAlgn="base">
              <a:buNone/>
            </a:pPr>
            <a:r>
              <a:rPr lang="en-US" dirty="0"/>
              <a:t>So: </a:t>
            </a:r>
            <a:r>
              <a:rPr lang="en-US" b="1" dirty="0"/>
              <a:t>“Specific” is addressed by the user story </a:t>
            </a:r>
            <a:r>
              <a:rPr lang="en-US" dirty="0"/>
              <a:t>technique.</a:t>
            </a:r>
          </a:p>
          <a:p>
            <a:pPr marL="514350" indent="-514350">
              <a:buFont typeface="+mj-lt"/>
              <a:buAutoNum type="arabicPeriod"/>
            </a:pPr>
            <a:endParaRPr lang="en-US" dirty="0"/>
          </a:p>
        </p:txBody>
      </p:sp>
      <p:pic>
        <p:nvPicPr>
          <p:cNvPr id="6" name="Picture 2">
            <a:extLst>
              <a:ext uri="{FF2B5EF4-FFF2-40B4-BE49-F238E27FC236}">
                <a16:creationId xmlns:a16="http://schemas.microsoft.com/office/drawing/2014/main" id="{600A04B6-5F31-E549-8BA9-F4DE6FBD8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1690688"/>
            <a:ext cx="5376413"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50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F467-59B6-9349-A1F0-18C9CD71216C}"/>
              </a:ext>
            </a:extLst>
          </p:cNvPr>
          <p:cNvSpPr>
            <a:spLocks noGrp="1"/>
          </p:cNvSpPr>
          <p:nvPr>
            <p:ph type="title"/>
          </p:nvPr>
        </p:nvSpPr>
        <p:spPr/>
        <p:txBody>
          <a:bodyPr/>
          <a:lstStyle/>
          <a:p>
            <a:r>
              <a:rPr lang="en-US" dirty="0"/>
              <a:t>SMART Requirements: Measurable</a:t>
            </a:r>
          </a:p>
        </p:txBody>
      </p:sp>
      <p:sp>
        <p:nvSpPr>
          <p:cNvPr id="3" name="Content Placeholder 2">
            <a:extLst>
              <a:ext uri="{FF2B5EF4-FFF2-40B4-BE49-F238E27FC236}">
                <a16:creationId xmlns:a16="http://schemas.microsoft.com/office/drawing/2014/main" id="{2AF3C0DE-A9CB-0041-BB30-598EB5C692B7}"/>
              </a:ext>
            </a:extLst>
          </p:cNvPr>
          <p:cNvSpPr>
            <a:spLocks noGrp="1"/>
          </p:cNvSpPr>
          <p:nvPr>
            <p:ph sz="half" idx="1"/>
          </p:nvPr>
        </p:nvSpPr>
        <p:spPr>
          <a:xfrm>
            <a:off x="838200" y="1825625"/>
            <a:ext cx="5257800" cy="4351338"/>
          </a:xfrm>
        </p:spPr>
        <p:txBody>
          <a:bodyPr>
            <a:normAutofit lnSpcReduction="10000"/>
          </a:bodyPr>
          <a:lstStyle/>
          <a:p>
            <a:pPr marL="0" indent="0" fontAlgn="base">
              <a:buNone/>
            </a:pPr>
            <a:r>
              <a:rPr lang="en-US" b="1" dirty="0"/>
              <a:t>Can this requirement be interpreted only one way, regardless of the reader’s perspective?</a:t>
            </a:r>
          </a:p>
          <a:p>
            <a:pPr marL="0" indent="0" fontAlgn="base">
              <a:buNone/>
            </a:pPr>
            <a:r>
              <a:rPr lang="en-US" dirty="0"/>
              <a:t>The ‘measurable’ part of a goal are the acceptance criteria in Scrum. Acceptance criteria helps us define Definition of “Done”.</a:t>
            </a:r>
          </a:p>
          <a:p>
            <a:pPr marL="0" indent="0" fontAlgn="base">
              <a:buNone/>
            </a:pPr>
            <a:r>
              <a:rPr lang="en-US" dirty="0"/>
              <a:t>So: </a:t>
            </a:r>
            <a:r>
              <a:rPr lang="en-US" b="1" dirty="0"/>
              <a:t>“measurable” is addressed by acceptance criteria </a:t>
            </a:r>
            <a:r>
              <a:rPr lang="en-US" dirty="0"/>
              <a:t>and the Definition of “Done”.</a:t>
            </a:r>
          </a:p>
          <a:p>
            <a:pPr marL="0" indent="0">
              <a:buNone/>
            </a:pPr>
            <a:endParaRPr lang="en-US" dirty="0"/>
          </a:p>
        </p:txBody>
      </p:sp>
      <p:graphicFrame>
        <p:nvGraphicFramePr>
          <p:cNvPr id="6" name="Table 6">
            <a:extLst>
              <a:ext uri="{FF2B5EF4-FFF2-40B4-BE49-F238E27FC236}">
                <a16:creationId xmlns:a16="http://schemas.microsoft.com/office/drawing/2014/main" id="{1E3970A9-FC7A-3A46-ACAB-6A86BDE9A320}"/>
              </a:ext>
            </a:extLst>
          </p:cNvPr>
          <p:cNvGraphicFramePr>
            <a:graphicFrameLocks noGrp="1"/>
          </p:cNvGraphicFramePr>
          <p:nvPr>
            <p:extLst>
              <p:ext uri="{D42A27DB-BD31-4B8C-83A1-F6EECF244321}">
                <p14:modId xmlns:p14="http://schemas.microsoft.com/office/powerpoint/2010/main" val="1942265061"/>
              </p:ext>
            </p:extLst>
          </p:nvPr>
        </p:nvGraphicFramePr>
        <p:xfrm>
          <a:off x="6260123" y="1822449"/>
          <a:ext cx="5652233" cy="4351337"/>
        </p:xfrm>
        <a:graphic>
          <a:graphicData uri="http://schemas.openxmlformats.org/drawingml/2006/table">
            <a:tbl>
              <a:tblPr firstRow="1" bandRow="1">
                <a:tableStyleId>{5C22544A-7EE6-4342-B048-85BDC9FD1C3A}</a:tableStyleId>
              </a:tblPr>
              <a:tblGrid>
                <a:gridCol w="1418492">
                  <a:extLst>
                    <a:ext uri="{9D8B030D-6E8A-4147-A177-3AD203B41FA5}">
                      <a16:colId xmlns:a16="http://schemas.microsoft.com/office/drawing/2014/main" val="215482135"/>
                    </a:ext>
                  </a:extLst>
                </a:gridCol>
                <a:gridCol w="4233741">
                  <a:extLst>
                    <a:ext uri="{9D8B030D-6E8A-4147-A177-3AD203B41FA5}">
                      <a16:colId xmlns:a16="http://schemas.microsoft.com/office/drawing/2014/main" val="1431387468"/>
                    </a:ext>
                  </a:extLst>
                </a:gridCol>
              </a:tblGrid>
              <a:tr h="421097">
                <a:tc>
                  <a:txBody>
                    <a:bodyPr/>
                    <a:lstStyle/>
                    <a:p>
                      <a:r>
                        <a:rPr lang="en-US" dirty="0">
                          <a:solidFill>
                            <a:schemeClr val="tx1"/>
                          </a:solidFill>
                        </a:rPr>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Measure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5996666"/>
                  </a:ext>
                </a:extLst>
              </a:tr>
              <a:tr h="842194">
                <a:tc>
                  <a:txBody>
                    <a:bodyPr/>
                    <a:lstStyle/>
                    <a:p>
                      <a:r>
                        <a:rPr lang="en-US" sz="1600" dirty="0">
                          <a:solidFill>
                            <a:schemeClr val="tx1"/>
                          </a:solidFill>
                          <a:latin typeface="+mn-lt"/>
                        </a:rPr>
                        <a:t>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effectLst/>
                          <a:latin typeface="+mn-lt"/>
                        </a:rPr>
                        <a:t>Processed transactions/second </a:t>
                      </a:r>
                    </a:p>
                    <a:p>
                      <a:r>
                        <a:rPr lang="en-US" sz="1600" dirty="0">
                          <a:effectLst/>
                          <a:latin typeface="+mn-lt"/>
                        </a:rPr>
                        <a:t>User/event response time </a:t>
                      </a:r>
                    </a:p>
                    <a:p>
                      <a:r>
                        <a:rPr lang="en-US" sz="1600" dirty="0">
                          <a:effectLst/>
                          <a:latin typeface="+mn-lt"/>
                        </a:rPr>
                        <a:t>Screen refresh time </a:t>
                      </a:r>
                    </a:p>
                  </a:txBody>
                  <a:tcPr marL="47625"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029409"/>
                  </a:ext>
                </a:extLst>
              </a:tr>
              <a:tr h="561463">
                <a:tc>
                  <a:txBody>
                    <a:bodyPr/>
                    <a:lstStyle/>
                    <a:p>
                      <a:r>
                        <a:rPr lang="en-US" sz="1600" dirty="0">
                          <a:solidFill>
                            <a:schemeClr val="tx1"/>
                          </a:solidFill>
                          <a:latin typeface="+mn-lt"/>
                        </a:rPr>
                        <a:t>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effectLst/>
                          <a:latin typeface="+mn-lt"/>
                        </a:rPr>
                        <a:t>Mbytes </a:t>
                      </a:r>
                    </a:p>
                    <a:p>
                      <a:r>
                        <a:rPr lang="en-US" sz="1600" dirty="0">
                          <a:effectLst/>
                          <a:latin typeface="+mn-lt"/>
                        </a:rPr>
                        <a:t>Number of ROM chips </a:t>
                      </a:r>
                    </a:p>
                  </a:txBody>
                  <a:tcPr marL="47625"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9590756"/>
                  </a:ext>
                </a:extLst>
              </a:tr>
              <a:tr h="561463">
                <a:tc>
                  <a:txBody>
                    <a:bodyPr/>
                    <a:lstStyle/>
                    <a:p>
                      <a:r>
                        <a:rPr lang="en-US" sz="1600" dirty="0">
                          <a:solidFill>
                            <a:schemeClr val="tx1"/>
                          </a:solidFill>
                          <a:latin typeface="+mn-lt"/>
                        </a:rPr>
                        <a:t>Usability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effectLst/>
                          <a:latin typeface="+mn-lt"/>
                        </a:rPr>
                        <a:t>Training time </a:t>
                      </a:r>
                    </a:p>
                    <a:p>
                      <a:r>
                        <a:rPr lang="en-US" sz="1600" dirty="0">
                          <a:effectLst/>
                          <a:latin typeface="+mn-lt"/>
                        </a:rPr>
                        <a:t>Number of help frames </a:t>
                      </a:r>
                    </a:p>
                  </a:txBody>
                  <a:tcPr marL="47625"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1622159"/>
                  </a:ext>
                </a:extLst>
              </a:tr>
              <a:tr h="1122926">
                <a:tc>
                  <a:txBody>
                    <a:bodyPr/>
                    <a:lstStyle/>
                    <a:p>
                      <a:r>
                        <a:rPr lang="en-US" sz="1600" dirty="0">
                          <a:solidFill>
                            <a:schemeClr val="tx1"/>
                          </a:solidFill>
                          <a:latin typeface="+mn-lt"/>
                        </a:rPr>
                        <a:t>Reliability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effectLst/>
                          <a:latin typeface="+mn-lt"/>
                        </a:rPr>
                        <a:t>Mean time to failure </a:t>
                      </a:r>
                    </a:p>
                    <a:p>
                      <a:r>
                        <a:rPr lang="en-US" sz="1600" dirty="0">
                          <a:effectLst/>
                          <a:latin typeface="+mn-lt"/>
                        </a:rPr>
                        <a:t>Probability of unavailability </a:t>
                      </a:r>
                    </a:p>
                    <a:p>
                      <a:r>
                        <a:rPr lang="en-US" sz="1600" dirty="0">
                          <a:effectLst/>
                          <a:latin typeface="+mn-lt"/>
                        </a:rPr>
                        <a:t>Rate of failure occurrence </a:t>
                      </a:r>
                    </a:p>
                    <a:p>
                      <a:r>
                        <a:rPr lang="en-US" sz="1600" dirty="0">
                          <a:effectLst/>
                          <a:latin typeface="+mn-lt"/>
                        </a:rPr>
                        <a:t>Availability </a:t>
                      </a:r>
                    </a:p>
                  </a:txBody>
                  <a:tcPr marL="47625"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9894524"/>
                  </a:ext>
                </a:extLst>
              </a:tr>
              <a:tr h="842194">
                <a:tc>
                  <a:txBody>
                    <a:bodyPr/>
                    <a:lstStyle/>
                    <a:p>
                      <a:r>
                        <a:rPr lang="en-US" sz="1600" dirty="0">
                          <a:solidFill>
                            <a:schemeClr val="tx1"/>
                          </a:solidFill>
                          <a:latin typeface="+mn-lt"/>
                        </a:rPr>
                        <a:t>Robustness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effectLst/>
                          <a:latin typeface="+mn-lt"/>
                        </a:rPr>
                        <a:t>Time to restart after failure </a:t>
                      </a:r>
                    </a:p>
                    <a:p>
                      <a:r>
                        <a:rPr lang="en-US" sz="1600" dirty="0">
                          <a:effectLst/>
                          <a:latin typeface="+mn-lt"/>
                        </a:rPr>
                        <a:t>Percent of events causing failure </a:t>
                      </a:r>
                    </a:p>
                    <a:p>
                      <a:r>
                        <a:rPr lang="en-US" sz="1600" dirty="0">
                          <a:effectLst/>
                          <a:latin typeface="+mn-lt"/>
                        </a:rPr>
                        <a:t>Probability of data corruption on failure </a:t>
                      </a:r>
                    </a:p>
                  </a:txBody>
                  <a:tcPr marL="47625"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5059068"/>
                  </a:ext>
                </a:extLst>
              </a:tr>
            </a:tbl>
          </a:graphicData>
        </a:graphic>
      </p:graphicFrame>
    </p:spTree>
    <p:extLst>
      <p:ext uri="{BB962C8B-B14F-4D97-AF65-F5344CB8AC3E}">
        <p14:creationId xmlns:p14="http://schemas.microsoft.com/office/powerpoint/2010/main" val="163873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F467-59B6-9349-A1F0-18C9CD71216C}"/>
              </a:ext>
            </a:extLst>
          </p:cNvPr>
          <p:cNvSpPr>
            <a:spLocks noGrp="1"/>
          </p:cNvSpPr>
          <p:nvPr>
            <p:ph type="title"/>
          </p:nvPr>
        </p:nvSpPr>
        <p:spPr/>
        <p:txBody>
          <a:bodyPr/>
          <a:lstStyle/>
          <a:p>
            <a:r>
              <a:rPr lang="en-US" dirty="0"/>
              <a:t>SMART Requirements: Atomic</a:t>
            </a:r>
          </a:p>
        </p:txBody>
      </p:sp>
      <p:sp>
        <p:nvSpPr>
          <p:cNvPr id="3" name="Content Placeholder 2">
            <a:extLst>
              <a:ext uri="{FF2B5EF4-FFF2-40B4-BE49-F238E27FC236}">
                <a16:creationId xmlns:a16="http://schemas.microsoft.com/office/drawing/2014/main" id="{2AF3C0DE-A9CB-0041-BB30-598EB5C692B7}"/>
              </a:ext>
            </a:extLst>
          </p:cNvPr>
          <p:cNvSpPr>
            <a:spLocks noGrp="1"/>
          </p:cNvSpPr>
          <p:nvPr>
            <p:ph sz="half" idx="1"/>
          </p:nvPr>
        </p:nvSpPr>
        <p:spPr/>
        <p:txBody>
          <a:bodyPr/>
          <a:lstStyle/>
          <a:p>
            <a:pPr marL="0" indent="0">
              <a:buNone/>
            </a:pPr>
            <a:r>
              <a:rPr lang="en-US" b="1" dirty="0"/>
              <a:t>Does the requirement describe only one piece of functionality? </a:t>
            </a:r>
          </a:p>
          <a:p>
            <a:pPr marL="0" indent="0">
              <a:buNone/>
            </a:pPr>
            <a:r>
              <a:rPr lang="en-US" dirty="0"/>
              <a:t>If a requirement sounds like there are two or more different functions described, split it up! </a:t>
            </a:r>
          </a:p>
          <a:p>
            <a:pPr marL="0" indent="0">
              <a:buNone/>
            </a:pPr>
            <a:endParaRPr lang="en-US" dirty="0"/>
          </a:p>
          <a:p>
            <a:pPr marL="0" indent="0">
              <a:buNone/>
            </a:pPr>
            <a:endParaRPr lang="en-US" dirty="0"/>
          </a:p>
        </p:txBody>
      </p:sp>
      <p:pic>
        <p:nvPicPr>
          <p:cNvPr id="7" name="Picture 2">
            <a:extLst>
              <a:ext uri="{FF2B5EF4-FFF2-40B4-BE49-F238E27FC236}">
                <a16:creationId xmlns:a16="http://schemas.microsoft.com/office/drawing/2014/main" id="{20847CA9-8094-F649-8D2D-0E400B3F7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1690688"/>
            <a:ext cx="5376413"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6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F467-59B6-9349-A1F0-18C9CD71216C}"/>
              </a:ext>
            </a:extLst>
          </p:cNvPr>
          <p:cNvSpPr>
            <a:spLocks noGrp="1"/>
          </p:cNvSpPr>
          <p:nvPr>
            <p:ph type="title"/>
          </p:nvPr>
        </p:nvSpPr>
        <p:spPr/>
        <p:txBody>
          <a:bodyPr/>
          <a:lstStyle/>
          <a:p>
            <a:r>
              <a:rPr lang="en-US" dirty="0"/>
              <a:t>SMART Requirements: Realistic</a:t>
            </a:r>
          </a:p>
        </p:txBody>
      </p:sp>
      <p:sp>
        <p:nvSpPr>
          <p:cNvPr id="3" name="Content Placeholder 2">
            <a:extLst>
              <a:ext uri="{FF2B5EF4-FFF2-40B4-BE49-F238E27FC236}">
                <a16:creationId xmlns:a16="http://schemas.microsoft.com/office/drawing/2014/main" id="{2AF3C0DE-A9CB-0041-BB30-598EB5C692B7}"/>
              </a:ext>
            </a:extLst>
          </p:cNvPr>
          <p:cNvSpPr>
            <a:spLocks noGrp="1"/>
          </p:cNvSpPr>
          <p:nvPr>
            <p:ph sz="half" idx="1"/>
          </p:nvPr>
        </p:nvSpPr>
        <p:spPr/>
        <p:txBody>
          <a:bodyPr>
            <a:normAutofit fontScale="70000" lnSpcReduction="20000"/>
          </a:bodyPr>
          <a:lstStyle/>
          <a:p>
            <a:pPr marL="0" indent="0" fontAlgn="base">
              <a:buNone/>
            </a:pPr>
            <a:r>
              <a:rPr lang="en-US" b="1" dirty="0"/>
              <a:t>Is this requirement possible to achieve, given what is known about the systems, resources, budget, and due date? </a:t>
            </a:r>
          </a:p>
          <a:p>
            <a:pPr marL="0" indent="0" fontAlgn="base">
              <a:buNone/>
            </a:pPr>
            <a:r>
              <a:rPr lang="en-US" dirty="0"/>
              <a:t>When pulling Product Backlog entries into the Sprint, the team checks whether the Product Backlog entry is realistically reachable in the Sprint timebox. </a:t>
            </a:r>
            <a:r>
              <a:rPr lang="en-US" b="1" dirty="0"/>
              <a:t>The team also checks this by splitting an entry into tasks. </a:t>
            </a:r>
            <a:r>
              <a:rPr lang="en-US" dirty="0"/>
              <a:t>Less obvious is the check of “realistic” in the Product Backlog Refinement. The joint discussion avoids that unattainable goals are included in the Product Backlog in the first place. By constantly inspecting and adapting, the point “realistic” is constantly re-examined in relation to what has been achieved so far.</a:t>
            </a:r>
          </a:p>
          <a:p>
            <a:pPr marL="0" indent="0" fontAlgn="base">
              <a:buNone/>
            </a:pPr>
            <a:r>
              <a:rPr lang="en-US" dirty="0"/>
              <a:t>So: </a:t>
            </a:r>
            <a:r>
              <a:rPr lang="en-US" b="1" dirty="0"/>
              <a:t>“Realistic” is addressed by pulling Product Backlog items into the Sprint and splitting them into tasks</a:t>
            </a:r>
          </a:p>
          <a:p>
            <a:pPr marL="0" indent="0">
              <a:buNone/>
            </a:pPr>
            <a:endParaRPr lang="en-US" dirty="0"/>
          </a:p>
          <a:p>
            <a:pPr marL="0" indent="0">
              <a:buNone/>
            </a:pPr>
            <a:endParaRPr lang="en-US" dirty="0"/>
          </a:p>
        </p:txBody>
      </p:sp>
      <p:pic>
        <p:nvPicPr>
          <p:cNvPr id="7" name="Picture 2">
            <a:extLst>
              <a:ext uri="{FF2B5EF4-FFF2-40B4-BE49-F238E27FC236}">
                <a16:creationId xmlns:a16="http://schemas.microsoft.com/office/drawing/2014/main" id="{42BD6BC7-A351-FF43-AD37-69C149FF4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1690688"/>
            <a:ext cx="5376413"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4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F467-59B6-9349-A1F0-18C9CD71216C}"/>
              </a:ext>
            </a:extLst>
          </p:cNvPr>
          <p:cNvSpPr>
            <a:spLocks noGrp="1"/>
          </p:cNvSpPr>
          <p:nvPr>
            <p:ph type="title"/>
          </p:nvPr>
        </p:nvSpPr>
        <p:spPr/>
        <p:txBody>
          <a:bodyPr/>
          <a:lstStyle/>
          <a:p>
            <a:r>
              <a:rPr lang="en-US" dirty="0"/>
              <a:t>SMART Requirements: Traceable</a:t>
            </a:r>
          </a:p>
        </p:txBody>
      </p:sp>
      <p:sp>
        <p:nvSpPr>
          <p:cNvPr id="3" name="Content Placeholder 2">
            <a:extLst>
              <a:ext uri="{FF2B5EF4-FFF2-40B4-BE49-F238E27FC236}">
                <a16:creationId xmlns:a16="http://schemas.microsoft.com/office/drawing/2014/main" id="{2AF3C0DE-A9CB-0041-BB30-598EB5C692B7}"/>
              </a:ext>
            </a:extLst>
          </p:cNvPr>
          <p:cNvSpPr>
            <a:spLocks noGrp="1"/>
          </p:cNvSpPr>
          <p:nvPr>
            <p:ph sz="half" idx="1"/>
          </p:nvPr>
        </p:nvSpPr>
        <p:spPr/>
        <p:txBody>
          <a:bodyPr>
            <a:normAutofit/>
          </a:bodyPr>
          <a:lstStyle/>
          <a:p>
            <a:pPr marL="0" indent="0">
              <a:buNone/>
            </a:pPr>
            <a:r>
              <a:rPr lang="en-US" dirty="0"/>
              <a:t>Can the requirement be traced back to the client goals or business problem? </a:t>
            </a:r>
          </a:p>
          <a:p>
            <a:pPr marL="0" indent="0">
              <a:buNone/>
            </a:pPr>
            <a:r>
              <a:rPr lang="en-US" b="1" dirty="0"/>
              <a:t>Is it clear how the final solution can be tested to prove that this requirement is met? </a:t>
            </a:r>
          </a:p>
          <a:p>
            <a:pPr marL="514350" indent="-514350">
              <a:buFont typeface="+mj-lt"/>
              <a:buAutoNum type="arabicPeriod"/>
            </a:pPr>
            <a:endParaRPr lang="en-US" dirty="0"/>
          </a:p>
          <a:p>
            <a:pPr marL="0" indent="0">
              <a:buNone/>
            </a:pPr>
            <a:endParaRPr lang="en-US" dirty="0"/>
          </a:p>
          <a:p>
            <a:pPr marL="0" indent="0">
              <a:buNone/>
            </a:pPr>
            <a:endParaRPr lang="en-US" dirty="0"/>
          </a:p>
        </p:txBody>
      </p:sp>
      <p:pic>
        <p:nvPicPr>
          <p:cNvPr id="8" name="Picture 2">
            <a:extLst>
              <a:ext uri="{FF2B5EF4-FFF2-40B4-BE49-F238E27FC236}">
                <a16:creationId xmlns:a16="http://schemas.microsoft.com/office/drawing/2014/main" id="{8CE6CFB5-66C4-F94B-A32B-896520092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1690688"/>
            <a:ext cx="5376413"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72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A83-9C23-EC44-A86C-F68D9C0E97BB}"/>
              </a:ext>
            </a:extLst>
          </p:cNvPr>
          <p:cNvSpPr>
            <a:spLocks noGrp="1"/>
          </p:cNvSpPr>
          <p:nvPr>
            <p:ph type="title"/>
          </p:nvPr>
        </p:nvSpPr>
        <p:spPr/>
        <p:txBody>
          <a:bodyPr/>
          <a:lstStyle/>
          <a:p>
            <a:r>
              <a:rPr lang="en-US" dirty="0"/>
              <a:t>1 Requirements [Outline]</a:t>
            </a:r>
          </a:p>
        </p:txBody>
      </p:sp>
      <p:sp>
        <p:nvSpPr>
          <p:cNvPr id="3" name="Content Placeholder 2">
            <a:extLst>
              <a:ext uri="{FF2B5EF4-FFF2-40B4-BE49-F238E27FC236}">
                <a16:creationId xmlns:a16="http://schemas.microsoft.com/office/drawing/2014/main" id="{AF1B2E23-9B52-BD45-82CD-02A8BC762E4A}"/>
              </a:ext>
            </a:extLst>
          </p:cNvPr>
          <p:cNvSpPr>
            <a:spLocks noGrp="1"/>
          </p:cNvSpPr>
          <p:nvPr>
            <p:ph idx="1"/>
          </p:nvPr>
        </p:nvSpPr>
        <p:spPr/>
        <p:txBody>
          <a:bodyPr>
            <a:normAutofit/>
          </a:bodyPr>
          <a:lstStyle/>
          <a:p>
            <a:pPr marL="514350" indent="-514350">
              <a:buFont typeface="+mj-lt"/>
              <a:buAutoNum type="arabicPeriod"/>
            </a:pPr>
            <a:r>
              <a:rPr lang="en-US" dirty="0"/>
              <a:t>What is a Requirement? User and System Requirements</a:t>
            </a:r>
          </a:p>
          <a:p>
            <a:pPr marL="514350" indent="-514350">
              <a:buFont typeface="+mj-lt"/>
              <a:buAutoNum type="arabicPeriod"/>
            </a:pPr>
            <a:r>
              <a:rPr lang="en-US" dirty="0"/>
              <a:t>Functional and Non-Functional Requirements</a:t>
            </a:r>
          </a:p>
          <a:p>
            <a:pPr marL="514350" indent="-514350">
              <a:buFont typeface="+mj-lt"/>
              <a:buAutoNum type="arabicPeriod"/>
            </a:pPr>
            <a:r>
              <a:rPr lang="en-US" dirty="0"/>
              <a:t>SMART Requirements</a:t>
            </a:r>
          </a:p>
          <a:p>
            <a:pPr marL="514350" indent="-514350">
              <a:buFont typeface="+mj-lt"/>
              <a:buAutoNum type="arabicPeriod"/>
            </a:pPr>
            <a:endParaRPr lang="en-US" dirty="0"/>
          </a:p>
        </p:txBody>
      </p:sp>
    </p:spTree>
    <p:extLst>
      <p:ext uri="{BB962C8B-B14F-4D97-AF65-F5344CB8AC3E}">
        <p14:creationId xmlns:p14="http://schemas.microsoft.com/office/powerpoint/2010/main" val="149520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F42A7-B38A-5545-ADE8-58E468431ABC}"/>
              </a:ext>
            </a:extLst>
          </p:cNvPr>
          <p:cNvSpPr>
            <a:spLocks noGrp="1"/>
          </p:cNvSpPr>
          <p:nvPr>
            <p:ph type="title"/>
          </p:nvPr>
        </p:nvSpPr>
        <p:spPr/>
        <p:txBody>
          <a:bodyPr/>
          <a:lstStyle/>
          <a:p>
            <a:r>
              <a:rPr lang="en-US" dirty="0"/>
              <a:t>1.1 What is a Requirement?</a:t>
            </a:r>
          </a:p>
        </p:txBody>
      </p:sp>
      <p:sp>
        <p:nvSpPr>
          <p:cNvPr id="5" name="Content Placeholder 4">
            <a:extLst>
              <a:ext uri="{FF2B5EF4-FFF2-40B4-BE49-F238E27FC236}">
                <a16:creationId xmlns:a16="http://schemas.microsoft.com/office/drawing/2014/main" id="{48C7BBC0-FAE6-6A46-A4FF-6074A00FE231}"/>
              </a:ext>
            </a:extLst>
          </p:cNvPr>
          <p:cNvSpPr>
            <a:spLocks noGrp="1"/>
          </p:cNvSpPr>
          <p:nvPr>
            <p:ph idx="1"/>
          </p:nvPr>
        </p:nvSpPr>
        <p:spPr/>
        <p:txBody>
          <a:bodyPr/>
          <a:lstStyle/>
          <a:p>
            <a:pPr marL="0" indent="0">
              <a:buNone/>
            </a:pPr>
            <a:r>
              <a:rPr lang="en-US" dirty="0"/>
              <a:t>At its simplest, a </a:t>
            </a:r>
            <a:r>
              <a:rPr lang="en-US" b="1" dirty="0"/>
              <a:t>requirement is a service, function or feature that a user needs</a:t>
            </a:r>
            <a:r>
              <a:rPr lang="en-US" dirty="0"/>
              <a:t>. Requirements can be functions, constraints, business rules or other elements that must be present to meet the need of the intended users.</a:t>
            </a:r>
          </a:p>
          <a:p>
            <a:pPr marL="0" indent="0">
              <a:buNone/>
            </a:pPr>
            <a:r>
              <a:rPr lang="en-US" b="1" dirty="0"/>
              <a:t>Usually expressed as a User Story</a:t>
            </a:r>
            <a:r>
              <a:rPr lang="en-US" dirty="0"/>
              <a:t>.</a:t>
            </a:r>
          </a:p>
          <a:p>
            <a:pPr marL="0" indent="0">
              <a:buNone/>
            </a:pPr>
            <a:r>
              <a:rPr lang="en-US" b="1" dirty="0"/>
              <a:t>Acceptance criteria’s primary purpose is to state how we can accept the requirement</a:t>
            </a:r>
            <a:r>
              <a:rPr lang="en-US" dirty="0"/>
              <a:t>. </a:t>
            </a:r>
          </a:p>
          <a:p>
            <a:pPr marL="971550" lvl="1" indent="-514350">
              <a:buFont typeface="+mj-lt"/>
              <a:buAutoNum type="arabicPeriod"/>
            </a:pPr>
            <a:r>
              <a:rPr lang="en-US" dirty="0"/>
              <a:t>Testable: non-ambiguous, measurable</a:t>
            </a:r>
          </a:p>
          <a:p>
            <a:pPr marL="971550" lvl="1" indent="-514350">
              <a:buFont typeface="+mj-lt"/>
              <a:buAutoNum type="arabicPeriod"/>
            </a:pPr>
            <a:r>
              <a:rPr lang="en-US" dirty="0"/>
              <a:t>Does not include how the requirement will be implemented (programmed)</a:t>
            </a:r>
          </a:p>
          <a:p>
            <a:pPr marL="0" indent="0">
              <a:buNone/>
            </a:pPr>
            <a:endParaRPr lang="en-US" dirty="0"/>
          </a:p>
        </p:txBody>
      </p:sp>
    </p:spTree>
    <p:extLst>
      <p:ext uri="{BB962C8B-B14F-4D97-AF65-F5344CB8AC3E}">
        <p14:creationId xmlns:p14="http://schemas.microsoft.com/office/powerpoint/2010/main" val="147119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1FB1-2C22-4B40-87EC-3C4E9B23C7A8}"/>
              </a:ext>
            </a:extLst>
          </p:cNvPr>
          <p:cNvSpPr>
            <a:spLocks noGrp="1"/>
          </p:cNvSpPr>
          <p:nvPr>
            <p:ph type="title"/>
          </p:nvPr>
        </p:nvSpPr>
        <p:spPr/>
        <p:txBody>
          <a:bodyPr/>
          <a:lstStyle/>
          <a:p>
            <a:r>
              <a:rPr lang="en-US" dirty="0"/>
              <a:t>Classification of Requirements Uses a Two-Dimensional Matrix </a:t>
            </a:r>
          </a:p>
        </p:txBody>
      </p:sp>
      <p:sp>
        <p:nvSpPr>
          <p:cNvPr id="5" name="TextBox 4">
            <a:extLst>
              <a:ext uri="{FF2B5EF4-FFF2-40B4-BE49-F238E27FC236}">
                <a16:creationId xmlns:a16="http://schemas.microsoft.com/office/drawing/2014/main" id="{26E20ACF-3F2A-494E-9B46-20A707C499F6}"/>
              </a:ext>
            </a:extLst>
          </p:cNvPr>
          <p:cNvSpPr txBox="1"/>
          <p:nvPr/>
        </p:nvSpPr>
        <p:spPr>
          <a:xfrm>
            <a:off x="1871663" y="2016291"/>
            <a:ext cx="1645256" cy="646331"/>
          </a:xfrm>
          <a:prstGeom prst="rect">
            <a:avLst/>
          </a:prstGeom>
          <a:solidFill>
            <a:schemeClr val="bg1"/>
          </a:solidFill>
        </p:spPr>
        <p:txBody>
          <a:bodyPr wrap="square" rtlCol="0">
            <a:spAutoFit/>
          </a:bodyPr>
          <a:lstStyle/>
          <a:p>
            <a:pPr algn="ctr"/>
            <a:r>
              <a:rPr lang="en-US" dirty="0"/>
              <a:t>System</a:t>
            </a:r>
          </a:p>
          <a:p>
            <a:pPr algn="ctr"/>
            <a:r>
              <a:rPr lang="en-US" dirty="0"/>
              <a:t>Requirement</a:t>
            </a:r>
          </a:p>
        </p:txBody>
      </p:sp>
      <p:sp>
        <p:nvSpPr>
          <p:cNvPr id="6" name="TextBox 5">
            <a:extLst>
              <a:ext uri="{FF2B5EF4-FFF2-40B4-BE49-F238E27FC236}">
                <a16:creationId xmlns:a16="http://schemas.microsoft.com/office/drawing/2014/main" id="{D1F5E7BF-5E5A-9D43-92CA-5DFF83A2E40B}"/>
              </a:ext>
            </a:extLst>
          </p:cNvPr>
          <p:cNvSpPr txBox="1"/>
          <p:nvPr/>
        </p:nvSpPr>
        <p:spPr>
          <a:xfrm>
            <a:off x="1871663" y="4895116"/>
            <a:ext cx="1645256" cy="646331"/>
          </a:xfrm>
          <a:prstGeom prst="rect">
            <a:avLst/>
          </a:prstGeom>
          <a:solidFill>
            <a:schemeClr val="bg1"/>
          </a:solidFill>
        </p:spPr>
        <p:txBody>
          <a:bodyPr wrap="square" rtlCol="0">
            <a:spAutoFit/>
          </a:bodyPr>
          <a:lstStyle/>
          <a:p>
            <a:pPr algn="ctr"/>
            <a:r>
              <a:rPr lang="en-US" dirty="0"/>
              <a:t>User</a:t>
            </a:r>
          </a:p>
          <a:p>
            <a:pPr algn="ctr"/>
            <a:r>
              <a:rPr lang="en-US" dirty="0"/>
              <a:t>Requirement</a:t>
            </a:r>
          </a:p>
        </p:txBody>
      </p:sp>
      <p:sp>
        <p:nvSpPr>
          <p:cNvPr id="7" name="TextBox 6">
            <a:extLst>
              <a:ext uri="{FF2B5EF4-FFF2-40B4-BE49-F238E27FC236}">
                <a16:creationId xmlns:a16="http://schemas.microsoft.com/office/drawing/2014/main" id="{12AD18A3-69FE-624C-B27B-EAFD0DE1F32E}"/>
              </a:ext>
            </a:extLst>
          </p:cNvPr>
          <p:cNvSpPr txBox="1"/>
          <p:nvPr/>
        </p:nvSpPr>
        <p:spPr>
          <a:xfrm>
            <a:off x="3643694" y="6019947"/>
            <a:ext cx="1645256" cy="646331"/>
          </a:xfrm>
          <a:prstGeom prst="rect">
            <a:avLst/>
          </a:prstGeom>
          <a:solidFill>
            <a:schemeClr val="bg1"/>
          </a:solidFill>
        </p:spPr>
        <p:txBody>
          <a:bodyPr wrap="square" rtlCol="0">
            <a:spAutoFit/>
          </a:bodyPr>
          <a:lstStyle/>
          <a:p>
            <a:pPr algn="ctr"/>
            <a:r>
              <a:rPr lang="en-US" dirty="0"/>
              <a:t>Functional</a:t>
            </a:r>
          </a:p>
          <a:p>
            <a:pPr algn="ctr"/>
            <a:r>
              <a:rPr lang="en-US" dirty="0"/>
              <a:t>Requirement</a:t>
            </a:r>
          </a:p>
        </p:txBody>
      </p:sp>
      <p:sp>
        <p:nvSpPr>
          <p:cNvPr id="8" name="TextBox 7">
            <a:extLst>
              <a:ext uri="{FF2B5EF4-FFF2-40B4-BE49-F238E27FC236}">
                <a16:creationId xmlns:a16="http://schemas.microsoft.com/office/drawing/2014/main" id="{526A6973-B3AC-B645-AA59-1FDE25EEB38A}"/>
              </a:ext>
            </a:extLst>
          </p:cNvPr>
          <p:cNvSpPr txBox="1"/>
          <p:nvPr/>
        </p:nvSpPr>
        <p:spPr>
          <a:xfrm>
            <a:off x="7280027" y="5994405"/>
            <a:ext cx="1852250" cy="646331"/>
          </a:xfrm>
          <a:prstGeom prst="rect">
            <a:avLst/>
          </a:prstGeom>
          <a:solidFill>
            <a:schemeClr val="bg1"/>
          </a:solidFill>
        </p:spPr>
        <p:txBody>
          <a:bodyPr wrap="square" rtlCol="0">
            <a:spAutoFit/>
          </a:bodyPr>
          <a:lstStyle/>
          <a:p>
            <a:pPr algn="ctr"/>
            <a:r>
              <a:rPr lang="en-US" dirty="0"/>
              <a:t>Non-Functional</a:t>
            </a:r>
          </a:p>
          <a:p>
            <a:pPr algn="ctr"/>
            <a:r>
              <a:rPr lang="en-US" dirty="0"/>
              <a:t>Requirement</a:t>
            </a:r>
          </a:p>
        </p:txBody>
      </p:sp>
      <p:sp>
        <p:nvSpPr>
          <p:cNvPr id="10" name="TextBox 9">
            <a:extLst>
              <a:ext uri="{FF2B5EF4-FFF2-40B4-BE49-F238E27FC236}">
                <a16:creationId xmlns:a16="http://schemas.microsoft.com/office/drawing/2014/main" id="{F15CEBC0-7510-AA41-9589-AA459DD8DCC8}"/>
              </a:ext>
            </a:extLst>
          </p:cNvPr>
          <p:cNvSpPr txBox="1"/>
          <p:nvPr/>
        </p:nvSpPr>
        <p:spPr>
          <a:xfrm>
            <a:off x="5064374" y="5948239"/>
            <a:ext cx="2215653" cy="369332"/>
          </a:xfrm>
          <a:prstGeom prst="rect">
            <a:avLst/>
          </a:prstGeom>
          <a:solidFill>
            <a:schemeClr val="bg1"/>
          </a:solidFill>
        </p:spPr>
        <p:txBody>
          <a:bodyPr wrap="square" rtlCol="0">
            <a:spAutoFit/>
          </a:bodyPr>
          <a:lstStyle/>
          <a:p>
            <a:pPr algn="ctr"/>
            <a:r>
              <a:rPr lang="en-US" dirty="0"/>
              <a:t>Level of Limitation</a:t>
            </a:r>
          </a:p>
        </p:txBody>
      </p:sp>
      <p:sp>
        <p:nvSpPr>
          <p:cNvPr id="11" name="Rectangle 10">
            <a:extLst>
              <a:ext uri="{FF2B5EF4-FFF2-40B4-BE49-F238E27FC236}">
                <a16:creationId xmlns:a16="http://schemas.microsoft.com/office/drawing/2014/main" id="{746C8369-35E2-4B44-B89A-4C77BCB3F43F}"/>
              </a:ext>
            </a:extLst>
          </p:cNvPr>
          <p:cNvSpPr/>
          <p:nvPr/>
        </p:nvSpPr>
        <p:spPr>
          <a:xfrm>
            <a:off x="1871663" y="1702395"/>
            <a:ext cx="8222069" cy="4963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3CDC061-C0CE-AB44-A0C9-B761DABDC69F}"/>
              </a:ext>
            </a:extLst>
          </p:cNvPr>
          <p:cNvGrpSpPr/>
          <p:nvPr/>
        </p:nvGrpSpPr>
        <p:grpSpPr>
          <a:xfrm>
            <a:off x="1871663" y="1702395"/>
            <a:ext cx="8222069" cy="4973792"/>
            <a:chOff x="1871663" y="1702395"/>
            <a:chExt cx="8222069" cy="4973792"/>
          </a:xfrm>
        </p:grpSpPr>
        <p:pic>
          <p:nvPicPr>
            <p:cNvPr id="3" name="Picture 2">
              <a:extLst>
                <a:ext uri="{FF2B5EF4-FFF2-40B4-BE49-F238E27FC236}">
                  <a16:creationId xmlns:a16="http://schemas.microsoft.com/office/drawing/2014/main" id="{CF05DA6B-7011-E34A-9B32-56E2269DF3D7}"/>
                </a:ext>
              </a:extLst>
            </p:cNvPr>
            <p:cNvPicPr>
              <a:picLocks noChangeAspect="1"/>
            </p:cNvPicPr>
            <p:nvPr/>
          </p:nvPicPr>
          <p:blipFill>
            <a:blip r:embed="rId3"/>
            <a:stretch>
              <a:fillRect/>
            </a:stretch>
          </p:blipFill>
          <p:spPr>
            <a:xfrm>
              <a:off x="2098268" y="1702395"/>
              <a:ext cx="7995464" cy="4479135"/>
            </a:xfrm>
            <a:prstGeom prst="rect">
              <a:avLst/>
            </a:prstGeom>
          </p:spPr>
        </p:pic>
        <p:sp>
          <p:nvSpPr>
            <p:cNvPr id="12" name="TextBox 11">
              <a:extLst>
                <a:ext uri="{FF2B5EF4-FFF2-40B4-BE49-F238E27FC236}">
                  <a16:creationId xmlns:a16="http://schemas.microsoft.com/office/drawing/2014/main" id="{54FE4C49-EA05-D546-B55F-A456EA3A9679}"/>
                </a:ext>
              </a:extLst>
            </p:cNvPr>
            <p:cNvSpPr txBox="1"/>
            <p:nvPr/>
          </p:nvSpPr>
          <p:spPr>
            <a:xfrm>
              <a:off x="1871663" y="2016291"/>
              <a:ext cx="1645256" cy="646331"/>
            </a:xfrm>
            <a:prstGeom prst="rect">
              <a:avLst/>
            </a:prstGeom>
            <a:solidFill>
              <a:schemeClr val="bg1"/>
            </a:solidFill>
          </p:spPr>
          <p:txBody>
            <a:bodyPr wrap="square" rtlCol="0">
              <a:spAutoFit/>
            </a:bodyPr>
            <a:lstStyle/>
            <a:p>
              <a:pPr algn="ctr"/>
              <a:r>
                <a:rPr lang="en-US" dirty="0"/>
                <a:t>System</a:t>
              </a:r>
            </a:p>
            <a:p>
              <a:pPr algn="ctr"/>
              <a:r>
                <a:rPr lang="en-US" dirty="0"/>
                <a:t>Requirement</a:t>
              </a:r>
            </a:p>
          </p:txBody>
        </p:sp>
        <p:sp>
          <p:nvSpPr>
            <p:cNvPr id="13" name="TextBox 12">
              <a:extLst>
                <a:ext uri="{FF2B5EF4-FFF2-40B4-BE49-F238E27FC236}">
                  <a16:creationId xmlns:a16="http://schemas.microsoft.com/office/drawing/2014/main" id="{E7E9DF68-BF1F-0F4D-AFAB-81D576EAAD56}"/>
                </a:ext>
              </a:extLst>
            </p:cNvPr>
            <p:cNvSpPr txBox="1"/>
            <p:nvPr/>
          </p:nvSpPr>
          <p:spPr>
            <a:xfrm>
              <a:off x="1871663" y="4895116"/>
              <a:ext cx="1645256" cy="646331"/>
            </a:xfrm>
            <a:prstGeom prst="rect">
              <a:avLst/>
            </a:prstGeom>
            <a:solidFill>
              <a:schemeClr val="bg1"/>
            </a:solidFill>
          </p:spPr>
          <p:txBody>
            <a:bodyPr wrap="square" rtlCol="0">
              <a:spAutoFit/>
            </a:bodyPr>
            <a:lstStyle/>
            <a:p>
              <a:pPr algn="ctr"/>
              <a:r>
                <a:rPr lang="en-US" dirty="0"/>
                <a:t>User</a:t>
              </a:r>
            </a:p>
            <a:p>
              <a:pPr algn="ctr"/>
              <a:r>
                <a:rPr lang="en-US" dirty="0"/>
                <a:t>Requirement</a:t>
              </a:r>
            </a:p>
          </p:txBody>
        </p:sp>
        <p:sp>
          <p:nvSpPr>
            <p:cNvPr id="14" name="TextBox 13">
              <a:extLst>
                <a:ext uri="{FF2B5EF4-FFF2-40B4-BE49-F238E27FC236}">
                  <a16:creationId xmlns:a16="http://schemas.microsoft.com/office/drawing/2014/main" id="{D7C31D3A-BB34-CB4A-9AAD-A150B1C0F020}"/>
                </a:ext>
              </a:extLst>
            </p:cNvPr>
            <p:cNvSpPr txBox="1"/>
            <p:nvPr/>
          </p:nvSpPr>
          <p:spPr>
            <a:xfrm>
              <a:off x="3677017" y="6029856"/>
              <a:ext cx="1645256" cy="646331"/>
            </a:xfrm>
            <a:prstGeom prst="rect">
              <a:avLst/>
            </a:prstGeom>
            <a:solidFill>
              <a:schemeClr val="bg1"/>
            </a:solidFill>
          </p:spPr>
          <p:txBody>
            <a:bodyPr wrap="square" rtlCol="0">
              <a:spAutoFit/>
            </a:bodyPr>
            <a:lstStyle/>
            <a:p>
              <a:pPr algn="ctr"/>
              <a:r>
                <a:rPr lang="en-US" dirty="0"/>
                <a:t>Functional</a:t>
              </a:r>
            </a:p>
            <a:p>
              <a:pPr algn="ctr"/>
              <a:r>
                <a:rPr lang="en-US" dirty="0"/>
                <a:t>Requirement</a:t>
              </a:r>
            </a:p>
          </p:txBody>
        </p:sp>
        <p:sp>
          <p:nvSpPr>
            <p:cNvPr id="16" name="TextBox 15">
              <a:extLst>
                <a:ext uri="{FF2B5EF4-FFF2-40B4-BE49-F238E27FC236}">
                  <a16:creationId xmlns:a16="http://schemas.microsoft.com/office/drawing/2014/main" id="{B03C41DB-30A6-4B41-9675-A1C9B8AA51A3}"/>
                </a:ext>
              </a:extLst>
            </p:cNvPr>
            <p:cNvSpPr txBox="1"/>
            <p:nvPr/>
          </p:nvSpPr>
          <p:spPr>
            <a:xfrm rot="16200000">
              <a:off x="2211775" y="3838690"/>
              <a:ext cx="2240957" cy="369332"/>
            </a:xfrm>
            <a:prstGeom prst="rect">
              <a:avLst/>
            </a:prstGeom>
            <a:solidFill>
              <a:schemeClr val="bg1"/>
            </a:solidFill>
          </p:spPr>
          <p:txBody>
            <a:bodyPr wrap="square" rtlCol="0">
              <a:spAutoFit/>
            </a:bodyPr>
            <a:lstStyle/>
            <a:p>
              <a:pPr algn="ctr"/>
              <a:r>
                <a:rPr lang="en-US" dirty="0"/>
                <a:t>Level of Detail</a:t>
              </a:r>
            </a:p>
          </p:txBody>
        </p:sp>
        <p:sp>
          <p:nvSpPr>
            <p:cNvPr id="17" name="TextBox 16">
              <a:extLst>
                <a:ext uri="{FF2B5EF4-FFF2-40B4-BE49-F238E27FC236}">
                  <a16:creationId xmlns:a16="http://schemas.microsoft.com/office/drawing/2014/main" id="{AC2512C1-B5DF-FA4F-911F-4D01721A9F62}"/>
                </a:ext>
              </a:extLst>
            </p:cNvPr>
            <p:cNvSpPr txBox="1"/>
            <p:nvPr/>
          </p:nvSpPr>
          <p:spPr>
            <a:xfrm>
              <a:off x="5064373" y="5922697"/>
              <a:ext cx="2848703" cy="369332"/>
            </a:xfrm>
            <a:prstGeom prst="rect">
              <a:avLst/>
            </a:prstGeom>
            <a:solidFill>
              <a:schemeClr val="bg1"/>
            </a:solidFill>
          </p:spPr>
          <p:txBody>
            <a:bodyPr wrap="square" rtlCol="0">
              <a:spAutoFit/>
            </a:bodyPr>
            <a:lstStyle/>
            <a:p>
              <a:pPr algn="ctr"/>
              <a:r>
                <a:rPr lang="en-US" dirty="0"/>
                <a:t>Level of Limitation</a:t>
              </a:r>
            </a:p>
          </p:txBody>
        </p:sp>
        <p:sp>
          <p:nvSpPr>
            <p:cNvPr id="15" name="TextBox 14">
              <a:extLst>
                <a:ext uri="{FF2B5EF4-FFF2-40B4-BE49-F238E27FC236}">
                  <a16:creationId xmlns:a16="http://schemas.microsoft.com/office/drawing/2014/main" id="{628CD59E-C4F3-A24F-857B-891541D7B67E}"/>
                </a:ext>
              </a:extLst>
            </p:cNvPr>
            <p:cNvSpPr txBox="1"/>
            <p:nvPr/>
          </p:nvSpPr>
          <p:spPr>
            <a:xfrm>
              <a:off x="7625709" y="6015029"/>
              <a:ext cx="1733173" cy="646331"/>
            </a:xfrm>
            <a:prstGeom prst="rect">
              <a:avLst/>
            </a:prstGeom>
            <a:solidFill>
              <a:schemeClr val="bg1"/>
            </a:solidFill>
          </p:spPr>
          <p:txBody>
            <a:bodyPr wrap="square" rtlCol="0">
              <a:spAutoFit/>
            </a:bodyPr>
            <a:lstStyle/>
            <a:p>
              <a:pPr algn="ctr"/>
              <a:r>
                <a:rPr lang="en-US" dirty="0"/>
                <a:t>Non-Functional</a:t>
              </a:r>
            </a:p>
            <a:p>
              <a:pPr algn="ctr"/>
              <a:r>
                <a:rPr lang="en-US" dirty="0"/>
                <a:t>Requirement</a:t>
              </a:r>
            </a:p>
          </p:txBody>
        </p:sp>
      </p:grpSp>
    </p:spTree>
    <p:extLst>
      <p:ext uri="{BB962C8B-B14F-4D97-AF65-F5344CB8AC3E}">
        <p14:creationId xmlns:p14="http://schemas.microsoft.com/office/powerpoint/2010/main" val="348733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A83-9C23-EC44-A86C-F68D9C0E97BB}"/>
              </a:ext>
            </a:extLst>
          </p:cNvPr>
          <p:cNvSpPr>
            <a:spLocks noGrp="1"/>
          </p:cNvSpPr>
          <p:nvPr>
            <p:ph type="title"/>
          </p:nvPr>
        </p:nvSpPr>
        <p:spPr/>
        <p:txBody>
          <a:bodyPr/>
          <a:lstStyle/>
          <a:p>
            <a:r>
              <a:rPr lang="en-US" dirty="0"/>
              <a:t>1.2 User vs System Requirements</a:t>
            </a:r>
          </a:p>
        </p:txBody>
      </p:sp>
      <p:sp>
        <p:nvSpPr>
          <p:cNvPr id="3" name="Content Placeholder 2">
            <a:extLst>
              <a:ext uri="{FF2B5EF4-FFF2-40B4-BE49-F238E27FC236}">
                <a16:creationId xmlns:a16="http://schemas.microsoft.com/office/drawing/2014/main" id="{AF1B2E23-9B52-BD45-82CD-02A8BC762E4A}"/>
              </a:ext>
            </a:extLst>
          </p:cNvPr>
          <p:cNvSpPr>
            <a:spLocks noGrp="1"/>
          </p:cNvSpPr>
          <p:nvPr>
            <p:ph idx="1"/>
          </p:nvPr>
        </p:nvSpPr>
        <p:spPr>
          <a:xfrm>
            <a:off x="838200" y="1825625"/>
            <a:ext cx="10240108" cy="4351338"/>
          </a:xfrm>
        </p:spPr>
        <p:txBody>
          <a:bodyPr>
            <a:normAutofit/>
          </a:bodyPr>
          <a:lstStyle/>
          <a:p>
            <a:pPr marL="0" indent="0">
              <a:buNone/>
            </a:pPr>
            <a:r>
              <a:rPr lang="en-US" b="1" dirty="0"/>
              <a:t>User Requirements</a:t>
            </a:r>
          </a:p>
          <a:p>
            <a:pPr marL="514350" indent="-514350">
              <a:buFont typeface="+mj-lt"/>
              <a:buAutoNum type="arabicPeriod"/>
            </a:pPr>
            <a:r>
              <a:rPr lang="en-US" dirty="0"/>
              <a:t>User requirements are statements, in natural language of </a:t>
            </a:r>
            <a:r>
              <a:rPr lang="en-US" b="1" dirty="0"/>
              <a:t>what the system is expected to do or provide</a:t>
            </a:r>
            <a:r>
              <a:rPr lang="en-US" dirty="0"/>
              <a:t>. </a:t>
            </a:r>
            <a:r>
              <a:rPr lang="en-US" b="1" dirty="0"/>
              <a:t>User requirements stem from the client.</a:t>
            </a:r>
          </a:p>
          <a:p>
            <a:pPr marL="0" indent="0">
              <a:buNone/>
            </a:pPr>
            <a:r>
              <a:rPr lang="en-US" b="1" dirty="0"/>
              <a:t>System Requirements</a:t>
            </a:r>
          </a:p>
          <a:p>
            <a:pPr marL="514350" indent="-514350">
              <a:buFont typeface="+mj-lt"/>
              <a:buAutoNum type="arabicPeriod"/>
            </a:pPr>
            <a:r>
              <a:rPr lang="en-US" dirty="0"/>
              <a:t>System requirements </a:t>
            </a:r>
            <a:r>
              <a:rPr lang="en-US" b="1" dirty="0"/>
              <a:t>describe the software system’s function, services, and constraints</a:t>
            </a:r>
            <a:r>
              <a:rPr lang="en-US" dirty="0"/>
              <a:t>. System requirements should define exactly what is to be implemented and how. </a:t>
            </a:r>
            <a:r>
              <a:rPr lang="en-US" b="1" dirty="0"/>
              <a:t>System requirements stem from product design. </a:t>
            </a:r>
          </a:p>
        </p:txBody>
      </p:sp>
    </p:spTree>
    <p:extLst>
      <p:ext uri="{BB962C8B-B14F-4D97-AF65-F5344CB8AC3E}">
        <p14:creationId xmlns:p14="http://schemas.microsoft.com/office/powerpoint/2010/main" val="161858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80630-2801-724E-AA0A-C2B8B3A9E272}"/>
              </a:ext>
            </a:extLst>
          </p:cNvPr>
          <p:cNvSpPr>
            <a:spLocks noGrp="1"/>
          </p:cNvSpPr>
          <p:nvPr>
            <p:ph type="title"/>
          </p:nvPr>
        </p:nvSpPr>
        <p:spPr/>
        <p:txBody>
          <a:bodyPr/>
          <a:lstStyle/>
          <a:p>
            <a:r>
              <a:rPr lang="en-US" dirty="0"/>
              <a:t>1.3 Functional and Non-Functional Requirements</a:t>
            </a:r>
          </a:p>
        </p:txBody>
      </p:sp>
      <p:sp>
        <p:nvSpPr>
          <p:cNvPr id="7" name="Content Placeholder 6">
            <a:extLst>
              <a:ext uri="{FF2B5EF4-FFF2-40B4-BE49-F238E27FC236}">
                <a16:creationId xmlns:a16="http://schemas.microsoft.com/office/drawing/2014/main" id="{65A668FE-06B3-8A43-93BC-EFD8B2B54AF9}"/>
              </a:ext>
            </a:extLst>
          </p:cNvPr>
          <p:cNvSpPr>
            <a:spLocks noGrp="1"/>
          </p:cNvSpPr>
          <p:nvPr>
            <p:ph idx="1"/>
          </p:nvPr>
        </p:nvSpPr>
        <p:spPr/>
        <p:txBody>
          <a:bodyPr>
            <a:normAutofit/>
          </a:bodyPr>
          <a:lstStyle/>
          <a:p>
            <a:pPr marL="0" indent="0">
              <a:buNone/>
            </a:pPr>
            <a:r>
              <a:rPr lang="en-US" sz="2400" dirty="0"/>
              <a:t>Software requirements are often classified as</a:t>
            </a:r>
          </a:p>
          <a:p>
            <a:pPr marL="514350" indent="-514350">
              <a:buFont typeface="+mj-lt"/>
              <a:buAutoNum type="arabicPeriod"/>
            </a:pPr>
            <a:r>
              <a:rPr lang="en-US" sz="2400" b="1" dirty="0"/>
              <a:t>Functional</a:t>
            </a:r>
            <a:r>
              <a:rPr lang="en-US" sz="2400" dirty="0"/>
              <a:t> or </a:t>
            </a:r>
          </a:p>
          <a:p>
            <a:pPr marL="514350" indent="-514350">
              <a:buFont typeface="+mj-lt"/>
              <a:buAutoNum type="arabicPeriod"/>
            </a:pPr>
            <a:r>
              <a:rPr lang="en-US" sz="2400" b="1" dirty="0"/>
              <a:t>Non-Functional</a:t>
            </a:r>
          </a:p>
          <a:p>
            <a:pPr marL="0" indent="0">
              <a:buNone/>
            </a:pPr>
            <a:endParaRPr lang="en-US" dirty="0"/>
          </a:p>
          <a:p>
            <a:pPr marL="0" indent="0">
              <a:buNone/>
            </a:pPr>
            <a:endParaRPr lang="en-US" dirty="0"/>
          </a:p>
        </p:txBody>
      </p:sp>
      <p:grpSp>
        <p:nvGrpSpPr>
          <p:cNvPr id="9" name="Group 8">
            <a:extLst>
              <a:ext uri="{FF2B5EF4-FFF2-40B4-BE49-F238E27FC236}">
                <a16:creationId xmlns:a16="http://schemas.microsoft.com/office/drawing/2014/main" id="{B07BDC49-1C42-1241-8B44-1F8ADFC47452}"/>
              </a:ext>
            </a:extLst>
          </p:cNvPr>
          <p:cNvGrpSpPr/>
          <p:nvPr/>
        </p:nvGrpSpPr>
        <p:grpSpPr>
          <a:xfrm>
            <a:off x="2330450" y="3429000"/>
            <a:ext cx="7531100" cy="2897611"/>
            <a:chOff x="1345711" y="3595264"/>
            <a:chExt cx="7531100" cy="2897611"/>
          </a:xfrm>
        </p:grpSpPr>
        <p:sp>
          <p:nvSpPr>
            <p:cNvPr id="10" name="TextBox 9">
              <a:extLst>
                <a:ext uri="{FF2B5EF4-FFF2-40B4-BE49-F238E27FC236}">
                  <a16:creationId xmlns:a16="http://schemas.microsoft.com/office/drawing/2014/main" id="{22612F6E-31E1-3D4C-B9F1-ADDAF43A1FA6}"/>
                </a:ext>
              </a:extLst>
            </p:cNvPr>
            <p:cNvSpPr txBox="1"/>
            <p:nvPr/>
          </p:nvSpPr>
          <p:spPr>
            <a:xfrm>
              <a:off x="1345711" y="3595264"/>
              <a:ext cx="3405997" cy="400110"/>
            </a:xfrm>
            <a:prstGeom prst="rect">
              <a:avLst/>
            </a:prstGeom>
            <a:noFill/>
          </p:spPr>
          <p:txBody>
            <a:bodyPr wrap="none" rtlCol="0">
              <a:spAutoFit/>
            </a:bodyPr>
            <a:lstStyle/>
            <a:p>
              <a:r>
                <a:rPr lang="en-US" sz="2000" b="1" dirty="0"/>
                <a:t>WHAT the System Should Do</a:t>
              </a:r>
            </a:p>
          </p:txBody>
        </p:sp>
        <p:sp>
          <p:nvSpPr>
            <p:cNvPr id="11" name="TextBox 10">
              <a:extLst>
                <a:ext uri="{FF2B5EF4-FFF2-40B4-BE49-F238E27FC236}">
                  <a16:creationId xmlns:a16="http://schemas.microsoft.com/office/drawing/2014/main" id="{F83087B5-5CDF-D444-B0E0-BA87389326F6}"/>
                </a:ext>
              </a:extLst>
            </p:cNvPr>
            <p:cNvSpPr txBox="1"/>
            <p:nvPr/>
          </p:nvSpPr>
          <p:spPr>
            <a:xfrm>
              <a:off x="5357446" y="3595264"/>
              <a:ext cx="3509550" cy="400110"/>
            </a:xfrm>
            <a:prstGeom prst="rect">
              <a:avLst/>
            </a:prstGeom>
            <a:noFill/>
          </p:spPr>
          <p:txBody>
            <a:bodyPr wrap="none" rtlCol="0">
              <a:spAutoFit/>
            </a:bodyPr>
            <a:lstStyle/>
            <a:p>
              <a:r>
                <a:rPr lang="en-US" sz="2000" b="1" dirty="0"/>
                <a:t>HOW the System Should Do it</a:t>
              </a:r>
            </a:p>
          </p:txBody>
        </p:sp>
        <p:pic>
          <p:nvPicPr>
            <p:cNvPr id="12" name="Picture 11">
              <a:extLst>
                <a:ext uri="{FF2B5EF4-FFF2-40B4-BE49-F238E27FC236}">
                  <a16:creationId xmlns:a16="http://schemas.microsoft.com/office/drawing/2014/main" id="{ED9414CE-7158-9044-A40B-4DD34314E118}"/>
                </a:ext>
              </a:extLst>
            </p:cNvPr>
            <p:cNvPicPr>
              <a:picLocks noChangeAspect="1"/>
            </p:cNvPicPr>
            <p:nvPr/>
          </p:nvPicPr>
          <p:blipFill>
            <a:blip r:embed="rId2"/>
            <a:stretch>
              <a:fillRect/>
            </a:stretch>
          </p:blipFill>
          <p:spPr>
            <a:xfrm>
              <a:off x="1345711" y="4181475"/>
              <a:ext cx="7531100" cy="2311400"/>
            </a:xfrm>
            <a:prstGeom prst="rect">
              <a:avLst/>
            </a:prstGeom>
          </p:spPr>
        </p:pic>
      </p:grpSp>
    </p:spTree>
    <p:extLst>
      <p:ext uri="{BB962C8B-B14F-4D97-AF65-F5344CB8AC3E}">
        <p14:creationId xmlns:p14="http://schemas.microsoft.com/office/powerpoint/2010/main" val="167376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68714F-8DA0-754D-8883-BA3EF4F63C8B}"/>
              </a:ext>
            </a:extLst>
          </p:cNvPr>
          <p:cNvSpPr>
            <a:spLocks noGrp="1"/>
          </p:cNvSpPr>
          <p:nvPr>
            <p:ph type="title"/>
          </p:nvPr>
        </p:nvSpPr>
        <p:spPr/>
        <p:txBody>
          <a:bodyPr/>
          <a:lstStyle/>
          <a:p>
            <a:r>
              <a:rPr lang="en-US" dirty="0"/>
              <a:t>Functional or Non-Functional?</a:t>
            </a:r>
          </a:p>
        </p:txBody>
      </p:sp>
      <p:sp>
        <p:nvSpPr>
          <p:cNvPr id="15" name="Content Placeholder 14">
            <a:extLst>
              <a:ext uri="{FF2B5EF4-FFF2-40B4-BE49-F238E27FC236}">
                <a16:creationId xmlns:a16="http://schemas.microsoft.com/office/drawing/2014/main" id="{4FF165C8-E8B9-F44A-86AA-8D6DA059590E}"/>
              </a:ext>
            </a:extLst>
          </p:cNvPr>
          <p:cNvSpPr>
            <a:spLocks noGrp="1"/>
          </p:cNvSpPr>
          <p:nvPr>
            <p:ph idx="1"/>
          </p:nvPr>
        </p:nvSpPr>
        <p:spPr/>
        <p:txBody>
          <a:bodyPr/>
          <a:lstStyle/>
          <a:p>
            <a:pPr marL="514350" indent="-514350">
              <a:buFont typeface="+mj-lt"/>
              <a:buAutoNum type="arabicPeriod"/>
            </a:pPr>
            <a:r>
              <a:rPr lang="en-US" b="1" dirty="0"/>
              <a:t>Functional Criteria:</a:t>
            </a:r>
            <a:r>
              <a:rPr lang="en-US" dirty="0"/>
              <a:t> </a:t>
            </a:r>
            <a:r>
              <a:rPr lang="en-US" b="1" dirty="0"/>
              <a:t>Identifies specific user tasks</a:t>
            </a:r>
            <a:r>
              <a:rPr lang="en-US" dirty="0"/>
              <a:t>, functions or business processes that must be in place. A functional criterion might be “A user is able to access a list of available reports.” </a:t>
            </a:r>
            <a:r>
              <a:rPr lang="en-US" dirty="0">
                <a:solidFill>
                  <a:srgbClr val="FF0000"/>
                </a:solidFill>
              </a:rPr>
              <a:t>(What the system should do)</a:t>
            </a:r>
            <a:endParaRPr lang="en-US" dirty="0"/>
          </a:p>
          <a:p>
            <a:pPr marL="514350" indent="-514350">
              <a:buFont typeface="+mj-lt"/>
              <a:buAutoNum type="arabicPeriod"/>
            </a:pPr>
            <a:r>
              <a:rPr lang="en-US" b="1" dirty="0"/>
              <a:t>Non-functional Criteria:</a:t>
            </a:r>
            <a:r>
              <a:rPr lang="en-US" dirty="0"/>
              <a:t> </a:t>
            </a:r>
            <a:r>
              <a:rPr lang="en-US" b="1" dirty="0"/>
              <a:t>Identifies constraints</a:t>
            </a:r>
            <a:r>
              <a:rPr lang="en-US" dirty="0"/>
              <a:t>: specific conditions the implementation must meet, such as design elements. A non-functional criterion might be “Edit buttons and Workflow buttons comply with the Site Button Design.” </a:t>
            </a:r>
            <a:r>
              <a:rPr lang="en-US" dirty="0">
                <a:solidFill>
                  <a:srgbClr val="FF0000"/>
                </a:solidFill>
              </a:rPr>
              <a:t>(How the system should do it)</a:t>
            </a:r>
            <a:endParaRPr lang="en-US" dirty="0"/>
          </a:p>
        </p:txBody>
      </p:sp>
    </p:spTree>
    <p:extLst>
      <p:ext uri="{BB962C8B-B14F-4D97-AF65-F5344CB8AC3E}">
        <p14:creationId xmlns:p14="http://schemas.microsoft.com/office/powerpoint/2010/main" val="374496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68714F-8DA0-754D-8883-BA3EF4F63C8B}"/>
              </a:ext>
            </a:extLst>
          </p:cNvPr>
          <p:cNvSpPr>
            <a:spLocks noGrp="1"/>
          </p:cNvSpPr>
          <p:nvPr>
            <p:ph type="title"/>
          </p:nvPr>
        </p:nvSpPr>
        <p:spPr/>
        <p:txBody>
          <a:bodyPr/>
          <a:lstStyle/>
          <a:p>
            <a:r>
              <a:rPr lang="en-US" dirty="0"/>
              <a:t>Functional or Non-Functional?</a:t>
            </a:r>
          </a:p>
        </p:txBody>
      </p:sp>
      <p:sp>
        <p:nvSpPr>
          <p:cNvPr id="15" name="Content Placeholder 14">
            <a:extLst>
              <a:ext uri="{FF2B5EF4-FFF2-40B4-BE49-F238E27FC236}">
                <a16:creationId xmlns:a16="http://schemas.microsoft.com/office/drawing/2014/main" id="{4FF165C8-E8B9-F44A-86AA-8D6DA059590E}"/>
              </a:ext>
            </a:extLst>
          </p:cNvPr>
          <p:cNvSpPr>
            <a:spLocks noGrp="1"/>
          </p:cNvSpPr>
          <p:nvPr>
            <p:ph idx="1"/>
          </p:nvPr>
        </p:nvSpPr>
        <p:spPr/>
        <p:txBody>
          <a:bodyPr/>
          <a:lstStyle/>
          <a:p>
            <a:pPr marL="514350" indent="-514350">
              <a:buFont typeface="+mj-lt"/>
              <a:buAutoNum type="arabicPeriod"/>
            </a:pPr>
            <a:r>
              <a:rPr lang="en-US" dirty="0"/>
              <a:t>Nonfunctional Requirements (NFRs)  </a:t>
            </a:r>
            <a:r>
              <a:rPr lang="en-US" b="1" i="1" dirty="0"/>
              <a:t>constrain</a:t>
            </a:r>
            <a:r>
              <a:rPr lang="en-US" dirty="0"/>
              <a:t> functional requirements.  In other words, the capabilities designed and developed to address functional requirements must also support or contribute to meeting NFRs at the system level.</a:t>
            </a:r>
          </a:p>
          <a:p>
            <a:pPr marL="514350" indent="-514350">
              <a:buFont typeface="+mj-lt"/>
              <a:buAutoNum type="arabicPeriod"/>
            </a:pPr>
            <a:r>
              <a:rPr lang="en-US" dirty="0"/>
              <a:t>Nonfunctional Requirements define </a:t>
            </a:r>
            <a:r>
              <a:rPr lang="en-US" b="1" dirty="0"/>
              <a:t>system attributes such as security, reliability, performance, maintainability, scalability, and usability</a:t>
            </a:r>
            <a:r>
              <a:rPr lang="en-US" dirty="0"/>
              <a:t>.</a:t>
            </a:r>
          </a:p>
          <a:p>
            <a:pPr marL="0" indent="0">
              <a:buNone/>
            </a:pPr>
            <a:endParaRPr lang="en-US" dirty="0"/>
          </a:p>
        </p:txBody>
      </p:sp>
    </p:spTree>
    <p:extLst>
      <p:ext uri="{BB962C8B-B14F-4D97-AF65-F5344CB8AC3E}">
        <p14:creationId xmlns:p14="http://schemas.microsoft.com/office/powerpoint/2010/main" val="352994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C9F7-9097-494F-A081-20726F742AA7}"/>
              </a:ext>
            </a:extLst>
          </p:cNvPr>
          <p:cNvSpPr>
            <a:spLocks noGrp="1"/>
          </p:cNvSpPr>
          <p:nvPr>
            <p:ph type="title"/>
          </p:nvPr>
        </p:nvSpPr>
        <p:spPr/>
        <p:txBody>
          <a:bodyPr/>
          <a:lstStyle/>
          <a:p>
            <a:r>
              <a:rPr lang="en-US" dirty="0"/>
              <a:t>Non-Functional Requirement Types</a:t>
            </a:r>
          </a:p>
        </p:txBody>
      </p:sp>
      <p:pic>
        <p:nvPicPr>
          <p:cNvPr id="1028" name="Picture 4" descr="What is Non-functional requirements">
            <a:extLst>
              <a:ext uri="{FF2B5EF4-FFF2-40B4-BE49-F238E27FC236}">
                <a16:creationId xmlns:a16="http://schemas.microsoft.com/office/drawing/2014/main" id="{07C3A6C0-8F42-C141-9B61-A5A3F224F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756" y="1447583"/>
            <a:ext cx="8726487" cy="504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0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14540</TotalTime>
  <Words>1260</Words>
  <Application>Microsoft Office PowerPoint</Application>
  <PresentationFormat>Widescreen</PresentationFormat>
  <Paragraphs>148</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Office Theme</vt:lpstr>
      <vt:lpstr>Requirements Engineering: SMART </vt:lpstr>
      <vt:lpstr>1 Requirements [Outline]</vt:lpstr>
      <vt:lpstr>1.1 What is a Requirement?</vt:lpstr>
      <vt:lpstr>Classification of Requirements Uses a Two-Dimensional Matrix </vt:lpstr>
      <vt:lpstr>1.2 User vs System Requirements</vt:lpstr>
      <vt:lpstr>1.3 Functional and Non-Functional Requirements</vt:lpstr>
      <vt:lpstr>Functional or Non-Functional?</vt:lpstr>
      <vt:lpstr>Functional or Non-Functional?</vt:lpstr>
      <vt:lpstr>Non-Functional Requirement Types</vt:lpstr>
      <vt:lpstr>Functional and Non-Functional Requirement Examples</vt:lpstr>
      <vt:lpstr>1.4 SMART Requirements</vt:lpstr>
      <vt:lpstr>SMART Requirements: Specific</vt:lpstr>
      <vt:lpstr>SMART Requirements: Measurable</vt:lpstr>
      <vt:lpstr>SMART Requirements: Atomic</vt:lpstr>
      <vt:lpstr>SMART Requirements: Realistic</vt:lpstr>
      <vt:lpstr>SMART Requirements: Traceable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Into to Scrum</dc:title>
  <dc:creator>Toporski, Neil F.</dc:creator>
  <cp:lastModifiedBy>Pham, Sarah</cp:lastModifiedBy>
  <cp:revision>156</cp:revision>
  <dcterms:created xsi:type="dcterms:W3CDTF">2021-12-26T16:22:52Z</dcterms:created>
  <dcterms:modified xsi:type="dcterms:W3CDTF">2022-09-22T16:44:46Z</dcterms:modified>
</cp:coreProperties>
</file>