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7" r:id="rId3"/>
    <p:sldId id="348" r:id="rId4"/>
    <p:sldId id="343" r:id="rId5"/>
    <p:sldId id="345" r:id="rId6"/>
    <p:sldId id="349" r:id="rId7"/>
    <p:sldId id="344" r:id="rId8"/>
    <p:sldId id="346" r:id="rId9"/>
    <p:sldId id="342" r:id="rId10"/>
    <p:sldId id="339" r:id="rId11"/>
    <p:sldId id="340" r:id="rId12"/>
    <p:sldId id="341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79899" autoAdjust="0"/>
  </p:normalViewPr>
  <p:slideViewPr>
    <p:cSldViewPr snapToGrid="0" snapToObjects="1">
      <p:cViewPr varScale="1">
        <p:scale>
          <a:sx n="68" d="100"/>
          <a:sy n="68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93FE-8BF7-AB43-9FF9-A5D43DC3351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D0F8-676B-1946-98A4-19B549EC5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team, which from product backlog </a:t>
            </a:r>
            <a:r>
              <a:rPr lang="en-US" dirty="0">
                <a:sym typeface="Wingdings" panose="05000000000000000000" pitchFamily="2" charset="2"/>
              </a:rPr>
              <a:t> sprint backlog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increment </a:t>
            </a:r>
            <a:r>
              <a:rPr lang="en-US" dirty="0">
                <a:sym typeface="Wingdings" panose="05000000000000000000" pitchFamily="2" charset="2"/>
              </a:rPr>
              <a:t> what are we going to have at the end of this sprint? What are we going to call done here? (goal)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down into non-functional requirements</a:t>
            </a:r>
          </a:p>
          <a:p>
            <a:r>
              <a:rPr lang="en-US" dirty="0"/>
              <a:t>(make it fit better to our needs/expectations)</a:t>
            </a:r>
          </a:p>
          <a:p>
            <a:r>
              <a:rPr lang="en-US" dirty="0"/>
              <a:t>At least you got something accomplished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en-US"/>
              <a:t>statements susceptible to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Tasks and Level of Effort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1684-1CC1-2443-9FE5-A33FD1A8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Breaking Down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D915-6CB0-B64C-8ECA-1637B61E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concise user story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 a developer &lt;some goal&gt; I want to be able to add text into the Scenario &lt;for some reason&gt; so that USERS can view the Scenario Story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down user story into respective acceptance criteria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Text can be entered/edited/deleted in a text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the system programming environment (Web), create a textbox (using </a:t>
            </a:r>
            <a:r>
              <a:rPr lang="en-US" dirty="0" err="1">
                <a:solidFill>
                  <a:srgbClr val="C00000"/>
                </a:solidFill>
              </a:rPr>
              <a:t>Javascript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1684-1CC1-2443-9FE5-A33FD1A8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D915-6CB0-B64C-8ECA-1637B61E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/>
              <a:t>Create the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In the system programming environment (Web), create a textbox using </a:t>
            </a:r>
            <a:r>
              <a:rPr lang="en-US" sz="3100" dirty="0" err="1"/>
              <a:t>Javascript</a:t>
            </a:r>
            <a:r>
              <a:rPr lang="en-US" sz="3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”Program/code” the task: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&lt;!doctype html&gt;  &lt;html lang= "</a:t>
            </a:r>
            <a:r>
              <a:rPr lang="en-US" sz="2600" dirty="0" err="1">
                <a:solidFill>
                  <a:srgbClr val="C00000"/>
                </a:solidFill>
              </a:rPr>
              <a:t>en</a:t>
            </a:r>
            <a:r>
              <a:rPr lang="en-US" sz="2600" dirty="0">
                <a:solidFill>
                  <a:srgbClr val="C00000"/>
                </a:solidFill>
              </a:rPr>
              <a:t>"&gt;  &lt;body&gt; &lt;script&gt; const input = </a:t>
            </a:r>
            <a:r>
              <a:rPr lang="en-US" sz="2600" dirty="0" err="1">
                <a:solidFill>
                  <a:srgbClr val="C00000"/>
                </a:solidFill>
              </a:rPr>
              <a:t>document.createElement</a:t>
            </a:r>
            <a:r>
              <a:rPr lang="en-US" sz="2600" dirty="0">
                <a:solidFill>
                  <a:srgbClr val="C00000"/>
                </a:solidFill>
              </a:rPr>
              <a:t>("input"); </a:t>
            </a:r>
            <a:r>
              <a:rPr lang="en-US" sz="2600" dirty="0" err="1">
                <a:solidFill>
                  <a:srgbClr val="C00000"/>
                </a:solidFill>
              </a:rPr>
              <a:t>input.setAttribute</a:t>
            </a:r>
            <a:r>
              <a:rPr lang="en-US" sz="2600" dirty="0">
                <a:solidFill>
                  <a:srgbClr val="C00000"/>
                </a:solidFill>
              </a:rPr>
              <a:t>("id", "username"); </a:t>
            </a:r>
            <a:r>
              <a:rPr lang="en-US" sz="2600" dirty="0" err="1">
                <a:solidFill>
                  <a:srgbClr val="C00000"/>
                </a:solidFill>
              </a:rPr>
              <a:t>input.setAttribute</a:t>
            </a:r>
            <a:r>
              <a:rPr lang="en-US" sz="2600" dirty="0">
                <a:solidFill>
                  <a:srgbClr val="C00000"/>
                </a:solidFill>
              </a:rPr>
              <a:t>("type", "text"); </a:t>
            </a:r>
            <a:r>
              <a:rPr lang="en-US" sz="2600" dirty="0" err="1">
                <a:solidFill>
                  <a:srgbClr val="C00000"/>
                </a:solidFill>
              </a:rPr>
              <a:t>document.body.appendChild</a:t>
            </a:r>
            <a:r>
              <a:rPr lang="en-US" sz="2600" dirty="0">
                <a:solidFill>
                  <a:srgbClr val="C00000"/>
                </a:solidFill>
              </a:rPr>
              <a:t>(input); const label = </a:t>
            </a:r>
            <a:r>
              <a:rPr lang="en-US" sz="2600" dirty="0" err="1">
                <a:solidFill>
                  <a:srgbClr val="C00000"/>
                </a:solidFill>
              </a:rPr>
              <a:t>document.createElement</a:t>
            </a:r>
            <a:r>
              <a:rPr lang="en-US" sz="2600" dirty="0">
                <a:solidFill>
                  <a:srgbClr val="C00000"/>
                </a:solidFill>
              </a:rPr>
              <a:t>("label"); </a:t>
            </a:r>
            <a:r>
              <a:rPr lang="en-US" sz="2600" dirty="0" err="1">
                <a:solidFill>
                  <a:srgbClr val="C00000"/>
                </a:solidFill>
              </a:rPr>
              <a:t>label.setAttribute</a:t>
            </a:r>
            <a:r>
              <a:rPr lang="en-US" sz="2600" dirty="0">
                <a:solidFill>
                  <a:srgbClr val="C00000"/>
                </a:solidFill>
              </a:rPr>
              <a:t>("for", "username"); </a:t>
            </a:r>
            <a:r>
              <a:rPr lang="en-US" sz="2600" dirty="0" err="1">
                <a:solidFill>
                  <a:srgbClr val="C00000"/>
                </a:solidFill>
              </a:rPr>
              <a:t>label.innerHTML</a:t>
            </a:r>
            <a:r>
              <a:rPr lang="en-US" sz="2600" dirty="0">
                <a:solidFill>
                  <a:srgbClr val="C00000"/>
                </a:solidFill>
              </a:rPr>
              <a:t> = "Scenario: "; const </a:t>
            </a:r>
            <a:r>
              <a:rPr lang="en-US" sz="2600" dirty="0" err="1">
                <a:solidFill>
                  <a:srgbClr val="C00000"/>
                </a:solidFill>
              </a:rPr>
              <a:t>usernameText</a:t>
            </a:r>
            <a:r>
              <a:rPr lang="en-US" sz="2600" dirty="0">
                <a:solidFill>
                  <a:srgbClr val="C00000"/>
                </a:solidFill>
              </a:rPr>
              <a:t> = </a:t>
            </a:r>
            <a:r>
              <a:rPr lang="en-US" sz="2600" dirty="0" err="1">
                <a:solidFill>
                  <a:srgbClr val="C00000"/>
                </a:solidFill>
              </a:rPr>
              <a:t>document.getElementById</a:t>
            </a:r>
            <a:r>
              <a:rPr lang="en-US" sz="2600" dirty="0">
                <a:solidFill>
                  <a:srgbClr val="C00000"/>
                </a:solidFill>
              </a:rPr>
              <a:t>("username"); </a:t>
            </a:r>
            <a:r>
              <a:rPr lang="en-US" sz="2600" dirty="0" err="1">
                <a:solidFill>
                  <a:srgbClr val="C00000"/>
                </a:solidFill>
              </a:rPr>
              <a:t>document.body.insertBefore</a:t>
            </a:r>
            <a:r>
              <a:rPr lang="en-US" sz="2600" dirty="0">
                <a:solidFill>
                  <a:srgbClr val="C00000"/>
                </a:solidFill>
              </a:rPr>
              <a:t>(label, </a:t>
            </a:r>
            <a:r>
              <a:rPr lang="en-US" sz="2600" dirty="0" err="1">
                <a:solidFill>
                  <a:srgbClr val="C00000"/>
                </a:solidFill>
              </a:rPr>
              <a:t>usernameText</a:t>
            </a:r>
            <a:r>
              <a:rPr lang="en-US" sz="2600" dirty="0">
                <a:solidFill>
                  <a:srgbClr val="C00000"/>
                </a:solidFill>
              </a:rPr>
              <a:t>);&lt;/script&gt; &lt;/body&gt;&lt;/html&gt;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17681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1684-1CC1-2443-9FE5-A33FD1A8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D915-6CB0-B64C-8ECA-1637B61E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100" dirty="0"/>
              <a:t>Does the code meet the expectations?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In the system programming environment (Web), create a textbox using </a:t>
            </a:r>
            <a:r>
              <a:rPr lang="en-US" sz="3100" dirty="0" err="1"/>
              <a:t>Javascript</a:t>
            </a:r>
            <a:r>
              <a:rPr lang="en-US" sz="3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In the system programming environment (Web), create a textbox using </a:t>
            </a:r>
            <a:r>
              <a:rPr lang="en-US" sz="3100" dirty="0" err="1"/>
              <a:t>Javascript</a:t>
            </a:r>
            <a:r>
              <a:rPr lang="en-US" sz="3100" dirty="0"/>
              <a:t> where the user can input more than one line of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&lt;!doctype html&gt; &lt;html lang= "</a:t>
            </a:r>
            <a:r>
              <a:rPr lang="en-US" sz="2600" dirty="0" err="1">
                <a:solidFill>
                  <a:srgbClr val="C00000"/>
                </a:solidFill>
              </a:rPr>
              <a:t>en</a:t>
            </a:r>
            <a:r>
              <a:rPr lang="en-US" sz="2600" dirty="0">
                <a:solidFill>
                  <a:srgbClr val="C00000"/>
                </a:solidFill>
              </a:rPr>
              <a:t>"&gt; &lt;head&gt; &lt;meta charset= "utf-8"&gt; &lt;title&gt;Expand </a:t>
            </a:r>
            <a:r>
              <a:rPr lang="en-US" sz="2600" dirty="0" err="1">
                <a:solidFill>
                  <a:srgbClr val="C00000"/>
                </a:solidFill>
              </a:rPr>
              <a:t>textarea</a:t>
            </a:r>
            <a:r>
              <a:rPr lang="en-US" sz="2600" dirty="0">
                <a:solidFill>
                  <a:srgbClr val="C00000"/>
                </a:solidFill>
              </a:rPr>
              <a:t> &lt;/title&gt; &lt;style&gt; </a:t>
            </a:r>
            <a:r>
              <a:rPr lang="en-US" sz="2600" dirty="0" err="1">
                <a:solidFill>
                  <a:srgbClr val="C00000"/>
                </a:solidFill>
              </a:rPr>
              <a:t>textarea</a:t>
            </a:r>
            <a:r>
              <a:rPr lang="en-US" sz="2600" dirty="0">
                <a:solidFill>
                  <a:srgbClr val="C00000"/>
                </a:solidFill>
              </a:rPr>
              <a:t>{</a:t>
            </a:r>
            <a:r>
              <a:rPr lang="en-US" sz="2600" dirty="0" err="1">
                <a:solidFill>
                  <a:srgbClr val="C00000"/>
                </a:solidFill>
              </a:rPr>
              <a:t>overflow-y:scroll</a:t>
            </a:r>
            <a:r>
              <a:rPr lang="en-US" sz="2600" dirty="0">
                <a:solidFill>
                  <a:srgbClr val="C00000"/>
                </a:solidFill>
              </a:rPr>
              <a:t>} &lt;/style&gt; &lt;script&gt; onload=function(){ var who=</a:t>
            </a:r>
            <a:r>
              <a:rPr lang="en-US" sz="2600" dirty="0" err="1">
                <a:solidFill>
                  <a:srgbClr val="C00000"/>
                </a:solidFill>
              </a:rPr>
              <a:t>document.getElementsByName</a:t>
            </a:r>
            <a:r>
              <a:rPr lang="en-US" sz="2600" dirty="0">
                <a:solidFill>
                  <a:srgbClr val="C00000"/>
                </a:solidFill>
              </a:rPr>
              <a:t>('comments')[0]; </a:t>
            </a:r>
            <a:r>
              <a:rPr lang="en-US" sz="2600" dirty="0" err="1">
                <a:solidFill>
                  <a:srgbClr val="C00000"/>
                </a:solidFill>
              </a:rPr>
              <a:t>who.onkeyup</a:t>
            </a:r>
            <a:r>
              <a:rPr lang="en-US" sz="2600" dirty="0">
                <a:solidFill>
                  <a:srgbClr val="C00000"/>
                </a:solidFill>
              </a:rPr>
              <a:t>=function(){ if(</a:t>
            </a:r>
            <a:r>
              <a:rPr lang="en-US" sz="2600" dirty="0" err="1">
                <a:solidFill>
                  <a:srgbClr val="C00000"/>
                </a:solidFill>
              </a:rPr>
              <a:t>who.scrollTop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r>
              <a:rPr lang="en-US" sz="2600" dirty="0" err="1">
                <a:solidFill>
                  <a:srgbClr val="C00000"/>
                </a:solidFill>
              </a:rPr>
              <a:t>who.rows</a:t>
            </a:r>
            <a:r>
              <a:rPr lang="en-US" sz="2600" dirty="0">
                <a:solidFill>
                  <a:srgbClr val="C00000"/>
                </a:solidFill>
              </a:rPr>
              <a:t>=</a:t>
            </a:r>
            <a:r>
              <a:rPr lang="en-US" sz="2600" dirty="0" err="1">
                <a:solidFill>
                  <a:srgbClr val="C00000"/>
                </a:solidFill>
              </a:rPr>
              <a:t>parseInt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who.rows</a:t>
            </a:r>
            <a:r>
              <a:rPr lang="en-US" sz="2600" dirty="0">
                <a:solidFill>
                  <a:srgbClr val="C00000"/>
                </a:solidFill>
              </a:rPr>
              <a:t>)+5; } } &lt;/script&gt; &lt;/head&gt; &lt;body&gt; &lt;</a:t>
            </a:r>
            <a:r>
              <a:rPr lang="en-US" sz="2600" dirty="0" err="1">
                <a:solidFill>
                  <a:srgbClr val="C00000"/>
                </a:solidFill>
              </a:rPr>
              <a:t>textarea</a:t>
            </a:r>
            <a:r>
              <a:rPr lang="en-US" sz="2600" dirty="0">
                <a:solidFill>
                  <a:srgbClr val="C00000"/>
                </a:solidFill>
              </a:rPr>
              <a:t> name=”Scenario" cols="50" rows="5"&gt;&lt;/</a:t>
            </a:r>
            <a:r>
              <a:rPr lang="en-US" sz="2600" dirty="0" err="1">
                <a:solidFill>
                  <a:srgbClr val="C00000"/>
                </a:solidFill>
              </a:rPr>
              <a:t>textarea</a:t>
            </a:r>
            <a:r>
              <a:rPr lang="en-US" sz="2600" dirty="0">
                <a:solidFill>
                  <a:srgbClr val="C00000"/>
                </a:solidFill>
              </a:rPr>
              <a:t>&gt; &lt;/body&gt;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6014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EFA4-A587-9D4A-8D26-232B2E28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When is it “Done?”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B5C2-5169-2447-AFC3-582F01CF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all the tasks in the Sprint Backlog are completed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checklist template for your definition of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to Code is reviewed/refactored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rid of any “switch” statements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your conditionals descriptive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Avoid code duplication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Functions should only do one 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is “clean” and commented throughout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is reviewed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increment is tested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Does it work?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 there any bugs/errors/defects?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It’s approved by the product owner/client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Tasks and Level of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Breaking Down the User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Estimating Task Effort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Breaking Down 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is it “Done?”</a:t>
            </a:r>
          </a:p>
        </p:txBody>
      </p:sp>
    </p:spTree>
    <p:extLst>
      <p:ext uri="{BB962C8B-B14F-4D97-AF65-F5344CB8AC3E}">
        <p14:creationId xmlns:p14="http://schemas.microsoft.com/office/powerpoint/2010/main" val="149520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A2E-28E9-2744-89E9-F1AF29F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Breaking Down the User Story: Sprint Planning</a:t>
            </a:r>
          </a:p>
        </p:txBody>
      </p:sp>
      <p:pic>
        <p:nvPicPr>
          <p:cNvPr id="4" name="Picture 2" descr="Scrum Events #1 The Sprint | Let&amp;#39;s Scrum it!">
            <a:extLst>
              <a:ext uri="{FF2B5EF4-FFF2-40B4-BE49-F238E27FC236}">
                <a16:creationId xmlns:a16="http://schemas.microsoft.com/office/drawing/2014/main" id="{B6914647-49E6-264B-901B-C00E2622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51" y="1834830"/>
            <a:ext cx="7455698" cy="47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0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48CA-00DB-D044-B1B8-04FEE8FC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User Story: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35E5-2A6E-A145-8938-B9A91140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the work that is to be performed in </a:t>
            </a:r>
            <a:r>
              <a:rPr lang="en-US" b="1" dirty="0"/>
              <a:t>a Sprint is planned at the Sprint Planning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About 2 hours per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Plan is created by the team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Scrum Master ensures that the team understands the Sprint and potential deliverables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Sprint planning  answers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What can be delivered </a:t>
            </a:r>
            <a:r>
              <a:rPr lang="en-US" dirty="0"/>
              <a:t>in the Increment resulting from the upcoming Sprint? (is it doable?)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How will the work needed to deliver the Increment be achieved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C7B53B7-1DFD-9C49-972A-2DAFE6BBE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2" b="41803"/>
          <a:stretch/>
        </p:blipFill>
        <p:spPr bwMode="auto">
          <a:xfrm>
            <a:off x="1628729" y="2404608"/>
            <a:ext cx="8934541" cy="32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A48CA-00DB-D044-B1B8-04FEE8FC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User Story: Sprint Planning</a:t>
            </a:r>
          </a:p>
        </p:txBody>
      </p:sp>
      <p:pic>
        <p:nvPicPr>
          <p:cNvPr id="5" name="Graphic 4" descr="Arrow: Rotate right with solid fill">
            <a:extLst>
              <a:ext uri="{FF2B5EF4-FFF2-40B4-BE49-F238E27FC236}">
                <a16:creationId xmlns:a16="http://schemas.microsoft.com/office/drawing/2014/main" id="{3CBF2358-CD40-5B41-BC56-34C5F4DB7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69040">
            <a:off x="3099258" y="1776771"/>
            <a:ext cx="1255675" cy="1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BCF0-1F55-854B-9554-5C94ABC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User Story: Common Problems with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31A6-E577-5343-BBDE-48EA4F6E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PO dictates</a:t>
            </a:r>
            <a:r>
              <a:rPr lang="en-US" dirty="0"/>
              <a:t> and deciding what work will be completed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product backlog is not healthy, prioritized </a:t>
            </a:r>
            <a:r>
              <a:rPr lang="en-US" dirty="0"/>
              <a:t>or ready to be discussed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one understands what is actually meant by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meeting is too long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meeting is too short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meeting is not engaging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people do not have a voice </a:t>
            </a:r>
            <a:r>
              <a:rPr lang="en-US" b="1" dirty="0"/>
              <a:t>or do not participate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Poor environment and </a:t>
            </a:r>
            <a:r>
              <a:rPr lang="en-US" b="1" dirty="0"/>
              <a:t>team members do not feel support or safe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team does not actually understand why they do this meeting</a:t>
            </a:r>
          </a:p>
        </p:txBody>
      </p:sp>
    </p:spTree>
    <p:extLst>
      <p:ext uri="{BB962C8B-B14F-4D97-AF65-F5344CB8AC3E}">
        <p14:creationId xmlns:p14="http://schemas.microsoft.com/office/powerpoint/2010/main" val="273440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C45-7904-A74C-866A-2DB9DF23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Estimating Task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FCD7-12BF-4445-BDC3-1BB3DB33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task is a piece of </a:t>
            </a:r>
            <a:r>
              <a:rPr lang="en-US" b="1" dirty="0"/>
              <a:t>activity/action that is required to get a story done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tasks in such a way that they convey the actual intent.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the </a:t>
            </a:r>
            <a:r>
              <a:rPr lang="en-US" b="1" dirty="0"/>
              <a:t>product owner is responsible for prioritizing the backlog and capturing requirements from the business and the users …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team developers are really the ones best positioned to understand what in terms of technical capabilities must be developed, as well as the level of effort entailed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4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C45-7904-A74C-866A-2DB9DF23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Task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FCD7-12BF-4445-BDC3-1BB3DB33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Keep the tasks </a:t>
            </a:r>
            <a:r>
              <a:rPr lang="en-US" b="1" dirty="0"/>
              <a:t>concise but detailed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tasks that are “</a:t>
            </a:r>
            <a:r>
              <a:rPr lang="en-US" b="1" dirty="0"/>
              <a:t>right-sized</a:t>
            </a:r>
            <a:r>
              <a:rPr lang="en-US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Tasks should not take more than one day to program/code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team is able to inspect and adapt daily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That being said, there's no "rule" that tasks must be time-boxed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task should be completed by </a:t>
            </a:r>
            <a:r>
              <a:rPr lang="en-US" b="1" dirty="0"/>
              <a:t>one person </a:t>
            </a:r>
            <a:r>
              <a:rPr lang="en-US" dirty="0"/>
              <a:t>on the team</a:t>
            </a:r>
          </a:p>
        </p:txBody>
      </p:sp>
    </p:spTree>
    <p:extLst>
      <p:ext uri="{BB962C8B-B14F-4D97-AF65-F5344CB8AC3E}">
        <p14:creationId xmlns:p14="http://schemas.microsoft.com/office/powerpoint/2010/main" val="159345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1889-728D-944E-8A1E-63926719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Task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556D-4E29-8C4E-B94F-3C916CC1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Estimate “</a:t>
            </a:r>
            <a:r>
              <a:rPr lang="en-US" b="1" dirty="0"/>
              <a:t>effort</a:t>
            </a:r>
            <a:r>
              <a:rPr lang="en-US" dirty="0"/>
              <a:t>” for each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“effort” = “hard” can you break it down further?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Are the acceptance criteria met </a:t>
            </a:r>
            <a:r>
              <a:rPr lang="en-US" dirty="0"/>
              <a:t>upon execution of all the tasks?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cumulation of all tasks meet the definition of “Done” for that Sprint?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17032</TotalTime>
  <Words>973</Words>
  <Application>Microsoft Office PowerPoint</Application>
  <PresentationFormat>Widescreen</PresentationFormat>
  <Paragraphs>90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Office Theme</vt:lpstr>
      <vt:lpstr>Tasks and Level of Effort</vt:lpstr>
      <vt:lpstr>1 Tasks and Level of Effort</vt:lpstr>
      <vt:lpstr>1.1 Breaking Down the User Story: Sprint Planning</vt:lpstr>
      <vt:lpstr>Breaking Down the User Story: Sprint Planning</vt:lpstr>
      <vt:lpstr>Breaking Down the User Story: Sprint Planning</vt:lpstr>
      <vt:lpstr>Breaking Down the User Story: Common Problems with Sprint Planning</vt:lpstr>
      <vt:lpstr>1.2 Estimating Task Effort</vt:lpstr>
      <vt:lpstr>Estimating Task Effort</vt:lpstr>
      <vt:lpstr>Estimating Task Effort</vt:lpstr>
      <vt:lpstr>1.3 Breaking Down User Stories</vt:lpstr>
      <vt:lpstr>Breaking Down User Stories</vt:lpstr>
      <vt:lpstr>Breaking Down User Stories</vt:lpstr>
      <vt:lpstr>1.4 When is it “Done?”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Pham, Sarah</cp:lastModifiedBy>
  <cp:revision>170</cp:revision>
  <dcterms:created xsi:type="dcterms:W3CDTF">2021-12-26T16:22:52Z</dcterms:created>
  <dcterms:modified xsi:type="dcterms:W3CDTF">2022-09-27T16:50:22Z</dcterms:modified>
</cp:coreProperties>
</file>