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8" r:id="rId3"/>
    <p:sldId id="272" r:id="rId4"/>
    <p:sldId id="270" r:id="rId5"/>
    <p:sldId id="271" r:id="rId6"/>
    <p:sldId id="273" r:id="rId7"/>
    <p:sldId id="274" r:id="rId8"/>
    <p:sldId id="276" r:id="rId9"/>
    <p:sldId id="275" r:id="rId10"/>
    <p:sldId id="277" r:id="rId11"/>
    <p:sldId id="278" r:id="rId12"/>
    <p:sldId id="279" r:id="rId13"/>
    <p:sldId id="28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12"/>
    <p:restoredTop sz="94595"/>
  </p:normalViewPr>
  <p:slideViewPr>
    <p:cSldViewPr snapToGrid="0" snapToObjects="1">
      <p:cViewPr varScale="1">
        <p:scale>
          <a:sx n="109" d="100"/>
          <a:sy n="109" d="100"/>
        </p:scale>
        <p:origin x="4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45AA4C-6588-534B-9BCA-68DB4E8E7E1A}" type="datetimeFigureOut">
              <a:rPr lang="en-US" smtClean="0"/>
              <a:t>1/13/22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ABFA48-C374-EF42-B937-176D81D312AE}" type="slidenum">
              <a:rPr lang="en-US" smtClean="0"/>
              <a:t>‹#›</a:t>
            </a:fld>
            <a:endParaRPr lang="en-US"/>
          </a:p>
        </p:txBody>
      </p:sp>
    </p:spTree>
    <p:extLst>
      <p:ext uri="{BB962C8B-B14F-4D97-AF65-F5344CB8AC3E}">
        <p14:creationId xmlns:p14="http://schemas.microsoft.com/office/powerpoint/2010/main" val="2079349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A4BB1-AB32-204B-8A0B-177D5CEEAA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0E5F34-BD88-854D-BF4A-A96524F73B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C8CEC8-E1A8-9440-A4C0-B4243F29739B}"/>
              </a:ext>
            </a:extLst>
          </p:cNvPr>
          <p:cNvSpPr>
            <a:spLocks noGrp="1"/>
          </p:cNvSpPr>
          <p:nvPr>
            <p:ph type="dt" sz="half" idx="10"/>
          </p:nvPr>
        </p:nvSpPr>
        <p:spPr/>
        <p:txBody>
          <a:bodyPr/>
          <a:lstStyle/>
          <a:p>
            <a:fld id="{B6C153B0-5B6B-354C-A820-AEB33431E236}" type="datetimeFigureOut">
              <a:rPr lang="en-US" smtClean="0"/>
              <a:t>1/13/22</a:t>
            </a:fld>
            <a:endParaRPr lang="en-US"/>
          </a:p>
        </p:txBody>
      </p:sp>
      <p:sp>
        <p:nvSpPr>
          <p:cNvPr id="5" name="Footer Placeholder 4">
            <a:extLst>
              <a:ext uri="{FF2B5EF4-FFF2-40B4-BE49-F238E27FC236}">
                <a16:creationId xmlns:a16="http://schemas.microsoft.com/office/drawing/2014/main" id="{391AEC2C-68B5-754B-A8E9-93B86C4C1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D75D70-83F2-EA48-8AF5-EB6A55F7B903}"/>
              </a:ext>
            </a:extLst>
          </p:cNvPr>
          <p:cNvSpPr>
            <a:spLocks noGrp="1"/>
          </p:cNvSpPr>
          <p:nvPr>
            <p:ph type="sldNum" sz="quarter" idx="12"/>
          </p:nvPr>
        </p:nvSpPr>
        <p:spPr/>
        <p:txBody>
          <a:bodyPr/>
          <a:lstStyle/>
          <a:p>
            <a:fld id="{B27A2D3D-DAE5-BC41-9AF4-D78A5B9318D4}" type="slidenum">
              <a:rPr lang="en-US" smtClean="0"/>
              <a:t>‹#›</a:t>
            </a:fld>
            <a:endParaRPr lang="en-US"/>
          </a:p>
        </p:txBody>
      </p:sp>
    </p:spTree>
    <p:extLst>
      <p:ext uri="{BB962C8B-B14F-4D97-AF65-F5344CB8AC3E}">
        <p14:creationId xmlns:p14="http://schemas.microsoft.com/office/powerpoint/2010/main" val="2562877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AABC7-59AE-D94D-82ED-AE362E6EA0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C0772D-99E1-6445-8343-76D94B4DF3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D8CD2D-E605-944F-9B59-06E9BDE24FC0}"/>
              </a:ext>
            </a:extLst>
          </p:cNvPr>
          <p:cNvSpPr>
            <a:spLocks noGrp="1"/>
          </p:cNvSpPr>
          <p:nvPr>
            <p:ph type="dt" sz="half" idx="10"/>
          </p:nvPr>
        </p:nvSpPr>
        <p:spPr/>
        <p:txBody>
          <a:bodyPr/>
          <a:lstStyle/>
          <a:p>
            <a:fld id="{B6C153B0-5B6B-354C-A820-AEB33431E236}" type="datetimeFigureOut">
              <a:rPr lang="en-US" smtClean="0"/>
              <a:t>1/13/22</a:t>
            </a:fld>
            <a:endParaRPr lang="en-US"/>
          </a:p>
        </p:txBody>
      </p:sp>
      <p:sp>
        <p:nvSpPr>
          <p:cNvPr id="5" name="Footer Placeholder 4">
            <a:extLst>
              <a:ext uri="{FF2B5EF4-FFF2-40B4-BE49-F238E27FC236}">
                <a16:creationId xmlns:a16="http://schemas.microsoft.com/office/drawing/2014/main" id="{B57D0525-5F3E-B542-9720-B37F12AFFD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5E37D9-0B0D-FA49-82F4-F7CB76124CEE}"/>
              </a:ext>
            </a:extLst>
          </p:cNvPr>
          <p:cNvSpPr>
            <a:spLocks noGrp="1"/>
          </p:cNvSpPr>
          <p:nvPr>
            <p:ph type="sldNum" sz="quarter" idx="12"/>
          </p:nvPr>
        </p:nvSpPr>
        <p:spPr/>
        <p:txBody>
          <a:bodyPr/>
          <a:lstStyle/>
          <a:p>
            <a:fld id="{B27A2D3D-DAE5-BC41-9AF4-D78A5B9318D4}" type="slidenum">
              <a:rPr lang="en-US" smtClean="0"/>
              <a:t>‹#›</a:t>
            </a:fld>
            <a:endParaRPr lang="en-US"/>
          </a:p>
        </p:txBody>
      </p:sp>
    </p:spTree>
    <p:extLst>
      <p:ext uri="{BB962C8B-B14F-4D97-AF65-F5344CB8AC3E}">
        <p14:creationId xmlns:p14="http://schemas.microsoft.com/office/powerpoint/2010/main" val="415219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3ED395-87E5-104D-9BCE-940240BA41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9B2D16-C67F-2B4D-B459-D7DD76789B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E06D51-0743-E644-95BB-B3F578CBBB0E}"/>
              </a:ext>
            </a:extLst>
          </p:cNvPr>
          <p:cNvSpPr>
            <a:spLocks noGrp="1"/>
          </p:cNvSpPr>
          <p:nvPr>
            <p:ph type="dt" sz="half" idx="10"/>
          </p:nvPr>
        </p:nvSpPr>
        <p:spPr/>
        <p:txBody>
          <a:bodyPr/>
          <a:lstStyle/>
          <a:p>
            <a:fld id="{B6C153B0-5B6B-354C-A820-AEB33431E236}" type="datetimeFigureOut">
              <a:rPr lang="en-US" smtClean="0"/>
              <a:t>1/13/22</a:t>
            </a:fld>
            <a:endParaRPr lang="en-US"/>
          </a:p>
        </p:txBody>
      </p:sp>
      <p:sp>
        <p:nvSpPr>
          <p:cNvPr id="5" name="Footer Placeholder 4">
            <a:extLst>
              <a:ext uri="{FF2B5EF4-FFF2-40B4-BE49-F238E27FC236}">
                <a16:creationId xmlns:a16="http://schemas.microsoft.com/office/drawing/2014/main" id="{859C826C-86DE-3047-857E-2DDA04E5BD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FC6198-01C4-1E4C-90E6-DD4277713573}"/>
              </a:ext>
            </a:extLst>
          </p:cNvPr>
          <p:cNvSpPr>
            <a:spLocks noGrp="1"/>
          </p:cNvSpPr>
          <p:nvPr>
            <p:ph type="sldNum" sz="quarter" idx="12"/>
          </p:nvPr>
        </p:nvSpPr>
        <p:spPr/>
        <p:txBody>
          <a:bodyPr/>
          <a:lstStyle/>
          <a:p>
            <a:fld id="{B27A2D3D-DAE5-BC41-9AF4-D78A5B9318D4}" type="slidenum">
              <a:rPr lang="en-US" smtClean="0"/>
              <a:t>‹#›</a:t>
            </a:fld>
            <a:endParaRPr lang="en-US"/>
          </a:p>
        </p:txBody>
      </p:sp>
    </p:spTree>
    <p:extLst>
      <p:ext uri="{BB962C8B-B14F-4D97-AF65-F5344CB8AC3E}">
        <p14:creationId xmlns:p14="http://schemas.microsoft.com/office/powerpoint/2010/main" val="58286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582B2-AF69-1648-AF8C-68923F569B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61EA4-4CE3-314A-8971-5E229A6480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E69692-6407-C343-A83A-F2E77BC45D6E}"/>
              </a:ext>
            </a:extLst>
          </p:cNvPr>
          <p:cNvSpPr>
            <a:spLocks noGrp="1"/>
          </p:cNvSpPr>
          <p:nvPr>
            <p:ph type="dt" sz="half" idx="10"/>
          </p:nvPr>
        </p:nvSpPr>
        <p:spPr/>
        <p:txBody>
          <a:bodyPr/>
          <a:lstStyle/>
          <a:p>
            <a:fld id="{B6C153B0-5B6B-354C-A820-AEB33431E236}" type="datetimeFigureOut">
              <a:rPr lang="en-US" smtClean="0"/>
              <a:t>1/13/22</a:t>
            </a:fld>
            <a:endParaRPr lang="en-US"/>
          </a:p>
        </p:txBody>
      </p:sp>
      <p:sp>
        <p:nvSpPr>
          <p:cNvPr id="5" name="Footer Placeholder 4">
            <a:extLst>
              <a:ext uri="{FF2B5EF4-FFF2-40B4-BE49-F238E27FC236}">
                <a16:creationId xmlns:a16="http://schemas.microsoft.com/office/drawing/2014/main" id="{EC72B1B3-C5B2-4144-9F3F-4F16A9C53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E694BA-2696-6B41-B1D6-7D67C23E8235}"/>
              </a:ext>
            </a:extLst>
          </p:cNvPr>
          <p:cNvSpPr>
            <a:spLocks noGrp="1"/>
          </p:cNvSpPr>
          <p:nvPr>
            <p:ph type="sldNum" sz="quarter" idx="12"/>
          </p:nvPr>
        </p:nvSpPr>
        <p:spPr/>
        <p:txBody>
          <a:bodyPr/>
          <a:lstStyle/>
          <a:p>
            <a:fld id="{B27A2D3D-DAE5-BC41-9AF4-D78A5B9318D4}" type="slidenum">
              <a:rPr lang="en-US" smtClean="0"/>
              <a:t>‹#›</a:t>
            </a:fld>
            <a:endParaRPr lang="en-US"/>
          </a:p>
        </p:txBody>
      </p:sp>
    </p:spTree>
    <p:extLst>
      <p:ext uri="{BB962C8B-B14F-4D97-AF65-F5344CB8AC3E}">
        <p14:creationId xmlns:p14="http://schemas.microsoft.com/office/powerpoint/2010/main" val="3064578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EC5FF-AA4D-8E48-BF83-118CA2E657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C38D33-B545-1E40-A7C5-D80E83D000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3486BD-AF49-3646-9FA9-4813D3A5C0CC}"/>
              </a:ext>
            </a:extLst>
          </p:cNvPr>
          <p:cNvSpPr>
            <a:spLocks noGrp="1"/>
          </p:cNvSpPr>
          <p:nvPr>
            <p:ph type="dt" sz="half" idx="10"/>
          </p:nvPr>
        </p:nvSpPr>
        <p:spPr/>
        <p:txBody>
          <a:bodyPr/>
          <a:lstStyle/>
          <a:p>
            <a:fld id="{B6C153B0-5B6B-354C-A820-AEB33431E236}" type="datetimeFigureOut">
              <a:rPr lang="en-US" smtClean="0"/>
              <a:t>1/13/22</a:t>
            </a:fld>
            <a:endParaRPr lang="en-US"/>
          </a:p>
        </p:txBody>
      </p:sp>
      <p:sp>
        <p:nvSpPr>
          <p:cNvPr id="5" name="Footer Placeholder 4">
            <a:extLst>
              <a:ext uri="{FF2B5EF4-FFF2-40B4-BE49-F238E27FC236}">
                <a16:creationId xmlns:a16="http://schemas.microsoft.com/office/drawing/2014/main" id="{3B1E2F78-E00C-594D-AB28-BBD732DCB9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4882C7-8468-3F41-9F44-8A17419436D5}"/>
              </a:ext>
            </a:extLst>
          </p:cNvPr>
          <p:cNvSpPr>
            <a:spLocks noGrp="1"/>
          </p:cNvSpPr>
          <p:nvPr>
            <p:ph type="sldNum" sz="quarter" idx="12"/>
          </p:nvPr>
        </p:nvSpPr>
        <p:spPr/>
        <p:txBody>
          <a:bodyPr/>
          <a:lstStyle/>
          <a:p>
            <a:fld id="{B27A2D3D-DAE5-BC41-9AF4-D78A5B9318D4}" type="slidenum">
              <a:rPr lang="en-US" smtClean="0"/>
              <a:t>‹#›</a:t>
            </a:fld>
            <a:endParaRPr lang="en-US"/>
          </a:p>
        </p:txBody>
      </p:sp>
    </p:spTree>
    <p:extLst>
      <p:ext uri="{BB962C8B-B14F-4D97-AF65-F5344CB8AC3E}">
        <p14:creationId xmlns:p14="http://schemas.microsoft.com/office/powerpoint/2010/main" val="482880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00E5A-1B50-C24C-9256-4A53406249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80A0B4-1346-C746-A141-CA275B2A9D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7E0FCD-8278-574F-B36C-815FC8F733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B443BF-F116-BE48-B2D0-8761F6AB2D19}"/>
              </a:ext>
            </a:extLst>
          </p:cNvPr>
          <p:cNvSpPr>
            <a:spLocks noGrp="1"/>
          </p:cNvSpPr>
          <p:nvPr>
            <p:ph type="dt" sz="half" idx="10"/>
          </p:nvPr>
        </p:nvSpPr>
        <p:spPr/>
        <p:txBody>
          <a:bodyPr/>
          <a:lstStyle/>
          <a:p>
            <a:fld id="{B6C153B0-5B6B-354C-A820-AEB33431E236}" type="datetimeFigureOut">
              <a:rPr lang="en-US" smtClean="0"/>
              <a:t>1/13/22</a:t>
            </a:fld>
            <a:endParaRPr lang="en-US"/>
          </a:p>
        </p:txBody>
      </p:sp>
      <p:sp>
        <p:nvSpPr>
          <p:cNvPr id="6" name="Footer Placeholder 5">
            <a:extLst>
              <a:ext uri="{FF2B5EF4-FFF2-40B4-BE49-F238E27FC236}">
                <a16:creationId xmlns:a16="http://schemas.microsoft.com/office/drawing/2014/main" id="{8403578F-620F-8942-B066-194E7B10B7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F29D68-1D70-6743-A4CB-1D98D678DE06}"/>
              </a:ext>
            </a:extLst>
          </p:cNvPr>
          <p:cNvSpPr>
            <a:spLocks noGrp="1"/>
          </p:cNvSpPr>
          <p:nvPr>
            <p:ph type="sldNum" sz="quarter" idx="12"/>
          </p:nvPr>
        </p:nvSpPr>
        <p:spPr/>
        <p:txBody>
          <a:bodyPr/>
          <a:lstStyle/>
          <a:p>
            <a:fld id="{B27A2D3D-DAE5-BC41-9AF4-D78A5B9318D4}" type="slidenum">
              <a:rPr lang="en-US" smtClean="0"/>
              <a:t>‹#›</a:t>
            </a:fld>
            <a:endParaRPr lang="en-US"/>
          </a:p>
        </p:txBody>
      </p:sp>
    </p:spTree>
    <p:extLst>
      <p:ext uri="{BB962C8B-B14F-4D97-AF65-F5344CB8AC3E}">
        <p14:creationId xmlns:p14="http://schemas.microsoft.com/office/powerpoint/2010/main" val="2204752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68649-15A7-4740-AE37-6EB13DABA7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E6E4A3-8A12-F749-9AF9-96C6E651E1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1C927A-B837-C342-833A-728F1BB79A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8D8404-A83B-5645-A01B-87AF3A793B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CD30BF-DA0D-F842-B7F6-E5AD713742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EBE71E-3E37-E640-914B-F7360EB1B0FC}"/>
              </a:ext>
            </a:extLst>
          </p:cNvPr>
          <p:cNvSpPr>
            <a:spLocks noGrp="1"/>
          </p:cNvSpPr>
          <p:nvPr>
            <p:ph type="dt" sz="half" idx="10"/>
          </p:nvPr>
        </p:nvSpPr>
        <p:spPr/>
        <p:txBody>
          <a:bodyPr/>
          <a:lstStyle/>
          <a:p>
            <a:fld id="{B6C153B0-5B6B-354C-A820-AEB33431E236}" type="datetimeFigureOut">
              <a:rPr lang="en-US" smtClean="0"/>
              <a:t>1/13/22</a:t>
            </a:fld>
            <a:endParaRPr lang="en-US"/>
          </a:p>
        </p:txBody>
      </p:sp>
      <p:sp>
        <p:nvSpPr>
          <p:cNvPr id="8" name="Footer Placeholder 7">
            <a:extLst>
              <a:ext uri="{FF2B5EF4-FFF2-40B4-BE49-F238E27FC236}">
                <a16:creationId xmlns:a16="http://schemas.microsoft.com/office/drawing/2014/main" id="{78BD2174-F71B-844D-A15D-27EA10EE6B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663C9F-4F4E-D44D-B31E-D0D1F2C0468A}"/>
              </a:ext>
            </a:extLst>
          </p:cNvPr>
          <p:cNvSpPr>
            <a:spLocks noGrp="1"/>
          </p:cNvSpPr>
          <p:nvPr>
            <p:ph type="sldNum" sz="quarter" idx="12"/>
          </p:nvPr>
        </p:nvSpPr>
        <p:spPr/>
        <p:txBody>
          <a:bodyPr/>
          <a:lstStyle/>
          <a:p>
            <a:fld id="{B27A2D3D-DAE5-BC41-9AF4-D78A5B9318D4}" type="slidenum">
              <a:rPr lang="en-US" smtClean="0"/>
              <a:t>‹#›</a:t>
            </a:fld>
            <a:endParaRPr lang="en-US"/>
          </a:p>
        </p:txBody>
      </p:sp>
    </p:spTree>
    <p:extLst>
      <p:ext uri="{BB962C8B-B14F-4D97-AF65-F5344CB8AC3E}">
        <p14:creationId xmlns:p14="http://schemas.microsoft.com/office/powerpoint/2010/main" val="2313861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C10A9-0303-6347-AB58-2D9D480C39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EEE22F-C3BF-2246-A5F9-F214D2C23785}"/>
              </a:ext>
            </a:extLst>
          </p:cNvPr>
          <p:cNvSpPr>
            <a:spLocks noGrp="1"/>
          </p:cNvSpPr>
          <p:nvPr>
            <p:ph type="dt" sz="half" idx="10"/>
          </p:nvPr>
        </p:nvSpPr>
        <p:spPr/>
        <p:txBody>
          <a:bodyPr/>
          <a:lstStyle/>
          <a:p>
            <a:fld id="{B6C153B0-5B6B-354C-A820-AEB33431E236}" type="datetimeFigureOut">
              <a:rPr lang="en-US" smtClean="0"/>
              <a:t>1/13/22</a:t>
            </a:fld>
            <a:endParaRPr lang="en-US"/>
          </a:p>
        </p:txBody>
      </p:sp>
      <p:sp>
        <p:nvSpPr>
          <p:cNvPr id="4" name="Footer Placeholder 3">
            <a:extLst>
              <a:ext uri="{FF2B5EF4-FFF2-40B4-BE49-F238E27FC236}">
                <a16:creationId xmlns:a16="http://schemas.microsoft.com/office/drawing/2014/main" id="{99A8E23B-1377-DE49-8E6F-F0185E105F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EA8A82-9421-7D4E-A645-3C0D69E70E19}"/>
              </a:ext>
            </a:extLst>
          </p:cNvPr>
          <p:cNvSpPr>
            <a:spLocks noGrp="1"/>
          </p:cNvSpPr>
          <p:nvPr>
            <p:ph type="sldNum" sz="quarter" idx="12"/>
          </p:nvPr>
        </p:nvSpPr>
        <p:spPr/>
        <p:txBody>
          <a:bodyPr/>
          <a:lstStyle/>
          <a:p>
            <a:fld id="{B27A2D3D-DAE5-BC41-9AF4-D78A5B9318D4}" type="slidenum">
              <a:rPr lang="en-US" smtClean="0"/>
              <a:t>‹#›</a:t>
            </a:fld>
            <a:endParaRPr lang="en-US"/>
          </a:p>
        </p:txBody>
      </p:sp>
    </p:spTree>
    <p:extLst>
      <p:ext uri="{BB962C8B-B14F-4D97-AF65-F5344CB8AC3E}">
        <p14:creationId xmlns:p14="http://schemas.microsoft.com/office/powerpoint/2010/main" val="535184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1FD94D-EC7B-0E4F-9E36-DFBF0C2401CF}"/>
              </a:ext>
            </a:extLst>
          </p:cNvPr>
          <p:cNvSpPr>
            <a:spLocks noGrp="1"/>
          </p:cNvSpPr>
          <p:nvPr>
            <p:ph type="dt" sz="half" idx="10"/>
          </p:nvPr>
        </p:nvSpPr>
        <p:spPr/>
        <p:txBody>
          <a:bodyPr/>
          <a:lstStyle/>
          <a:p>
            <a:fld id="{B6C153B0-5B6B-354C-A820-AEB33431E236}" type="datetimeFigureOut">
              <a:rPr lang="en-US" smtClean="0"/>
              <a:t>1/13/22</a:t>
            </a:fld>
            <a:endParaRPr lang="en-US"/>
          </a:p>
        </p:txBody>
      </p:sp>
      <p:sp>
        <p:nvSpPr>
          <p:cNvPr id="3" name="Footer Placeholder 2">
            <a:extLst>
              <a:ext uri="{FF2B5EF4-FFF2-40B4-BE49-F238E27FC236}">
                <a16:creationId xmlns:a16="http://schemas.microsoft.com/office/drawing/2014/main" id="{4E08EF88-87DC-7843-9152-FCCC496D00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5B1776-4AC8-B947-802E-4F9E08365CC5}"/>
              </a:ext>
            </a:extLst>
          </p:cNvPr>
          <p:cNvSpPr>
            <a:spLocks noGrp="1"/>
          </p:cNvSpPr>
          <p:nvPr>
            <p:ph type="sldNum" sz="quarter" idx="12"/>
          </p:nvPr>
        </p:nvSpPr>
        <p:spPr/>
        <p:txBody>
          <a:bodyPr/>
          <a:lstStyle/>
          <a:p>
            <a:fld id="{B27A2D3D-DAE5-BC41-9AF4-D78A5B9318D4}" type="slidenum">
              <a:rPr lang="en-US" smtClean="0"/>
              <a:t>‹#›</a:t>
            </a:fld>
            <a:endParaRPr lang="en-US"/>
          </a:p>
        </p:txBody>
      </p:sp>
    </p:spTree>
    <p:extLst>
      <p:ext uri="{BB962C8B-B14F-4D97-AF65-F5344CB8AC3E}">
        <p14:creationId xmlns:p14="http://schemas.microsoft.com/office/powerpoint/2010/main" val="135744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D68DD-9305-1E41-9973-7B8E5B626E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2582CF-5AAF-8145-A670-A0AD7E3336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CFD3CC-713B-2242-9602-E7F07610AC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40F481-50EA-884C-B561-69CA79F90202}"/>
              </a:ext>
            </a:extLst>
          </p:cNvPr>
          <p:cNvSpPr>
            <a:spLocks noGrp="1"/>
          </p:cNvSpPr>
          <p:nvPr>
            <p:ph type="dt" sz="half" idx="10"/>
          </p:nvPr>
        </p:nvSpPr>
        <p:spPr/>
        <p:txBody>
          <a:bodyPr/>
          <a:lstStyle/>
          <a:p>
            <a:fld id="{B6C153B0-5B6B-354C-A820-AEB33431E236}" type="datetimeFigureOut">
              <a:rPr lang="en-US" smtClean="0"/>
              <a:t>1/13/22</a:t>
            </a:fld>
            <a:endParaRPr lang="en-US"/>
          </a:p>
        </p:txBody>
      </p:sp>
      <p:sp>
        <p:nvSpPr>
          <p:cNvPr id="6" name="Footer Placeholder 5">
            <a:extLst>
              <a:ext uri="{FF2B5EF4-FFF2-40B4-BE49-F238E27FC236}">
                <a16:creationId xmlns:a16="http://schemas.microsoft.com/office/drawing/2014/main" id="{06096B02-11F6-2240-8E8F-49E053CCF8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402564-E765-8B44-80B3-9AE327647CC6}"/>
              </a:ext>
            </a:extLst>
          </p:cNvPr>
          <p:cNvSpPr>
            <a:spLocks noGrp="1"/>
          </p:cNvSpPr>
          <p:nvPr>
            <p:ph type="sldNum" sz="quarter" idx="12"/>
          </p:nvPr>
        </p:nvSpPr>
        <p:spPr/>
        <p:txBody>
          <a:bodyPr/>
          <a:lstStyle/>
          <a:p>
            <a:fld id="{B27A2D3D-DAE5-BC41-9AF4-D78A5B9318D4}" type="slidenum">
              <a:rPr lang="en-US" smtClean="0"/>
              <a:t>‹#›</a:t>
            </a:fld>
            <a:endParaRPr lang="en-US"/>
          </a:p>
        </p:txBody>
      </p:sp>
    </p:spTree>
    <p:extLst>
      <p:ext uri="{BB962C8B-B14F-4D97-AF65-F5344CB8AC3E}">
        <p14:creationId xmlns:p14="http://schemas.microsoft.com/office/powerpoint/2010/main" val="3779818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48A61-B7D1-EA40-B580-90407B996B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DB0A24-6A82-D142-9340-AB21CAC84A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EF9DD0-E623-F045-BB23-C26522B43A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D59550-199E-2D42-B759-751718B4D260}"/>
              </a:ext>
            </a:extLst>
          </p:cNvPr>
          <p:cNvSpPr>
            <a:spLocks noGrp="1"/>
          </p:cNvSpPr>
          <p:nvPr>
            <p:ph type="dt" sz="half" idx="10"/>
          </p:nvPr>
        </p:nvSpPr>
        <p:spPr/>
        <p:txBody>
          <a:bodyPr/>
          <a:lstStyle/>
          <a:p>
            <a:fld id="{B6C153B0-5B6B-354C-A820-AEB33431E236}" type="datetimeFigureOut">
              <a:rPr lang="en-US" smtClean="0"/>
              <a:t>1/13/22</a:t>
            </a:fld>
            <a:endParaRPr lang="en-US"/>
          </a:p>
        </p:txBody>
      </p:sp>
      <p:sp>
        <p:nvSpPr>
          <p:cNvPr id="6" name="Footer Placeholder 5">
            <a:extLst>
              <a:ext uri="{FF2B5EF4-FFF2-40B4-BE49-F238E27FC236}">
                <a16:creationId xmlns:a16="http://schemas.microsoft.com/office/drawing/2014/main" id="{B1156331-24E7-D646-B9D4-676A809759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1556CF-0F5E-FA49-A078-71D664153571}"/>
              </a:ext>
            </a:extLst>
          </p:cNvPr>
          <p:cNvSpPr>
            <a:spLocks noGrp="1"/>
          </p:cNvSpPr>
          <p:nvPr>
            <p:ph type="sldNum" sz="quarter" idx="12"/>
          </p:nvPr>
        </p:nvSpPr>
        <p:spPr/>
        <p:txBody>
          <a:bodyPr/>
          <a:lstStyle/>
          <a:p>
            <a:fld id="{B27A2D3D-DAE5-BC41-9AF4-D78A5B9318D4}" type="slidenum">
              <a:rPr lang="en-US" smtClean="0"/>
              <a:t>‹#›</a:t>
            </a:fld>
            <a:endParaRPr lang="en-US"/>
          </a:p>
        </p:txBody>
      </p:sp>
    </p:spTree>
    <p:extLst>
      <p:ext uri="{BB962C8B-B14F-4D97-AF65-F5344CB8AC3E}">
        <p14:creationId xmlns:p14="http://schemas.microsoft.com/office/powerpoint/2010/main" val="561228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857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A75E4A-0476-DF44-9C5C-701C74C384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C446B4-28AB-9444-84E6-F03AA524B6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D39751-A8B2-9B47-B0AA-6990199F9E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C153B0-5B6B-354C-A820-AEB33431E236}" type="datetimeFigureOut">
              <a:rPr lang="en-US" smtClean="0"/>
              <a:t>1/13/22</a:t>
            </a:fld>
            <a:endParaRPr lang="en-US"/>
          </a:p>
        </p:txBody>
      </p:sp>
      <p:sp>
        <p:nvSpPr>
          <p:cNvPr id="5" name="Footer Placeholder 4">
            <a:extLst>
              <a:ext uri="{FF2B5EF4-FFF2-40B4-BE49-F238E27FC236}">
                <a16:creationId xmlns:a16="http://schemas.microsoft.com/office/drawing/2014/main" id="{DB08398E-17A8-1348-AFDB-B13F0CC9CA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A0620A-2103-6D40-A5CD-8EB74D0F63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7A2D3D-DAE5-BC41-9AF4-D78A5B9318D4}" type="slidenum">
              <a:rPr lang="en-US" smtClean="0"/>
              <a:t>‹#›</a:t>
            </a:fld>
            <a:endParaRPr lang="en-US"/>
          </a:p>
        </p:txBody>
      </p:sp>
    </p:spTree>
    <p:extLst>
      <p:ext uri="{BB962C8B-B14F-4D97-AF65-F5344CB8AC3E}">
        <p14:creationId xmlns:p14="http://schemas.microsoft.com/office/powerpoint/2010/main" val="304682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A10D2-560A-2143-BA6D-BB4C5EE22D75}"/>
              </a:ext>
            </a:extLst>
          </p:cNvPr>
          <p:cNvSpPr>
            <a:spLocks noGrp="1"/>
          </p:cNvSpPr>
          <p:nvPr>
            <p:ph type="ctrTitle"/>
          </p:nvPr>
        </p:nvSpPr>
        <p:spPr>
          <a:xfrm>
            <a:off x="477980" y="1122363"/>
            <a:ext cx="7013066" cy="3204134"/>
          </a:xfrm>
        </p:spPr>
        <p:txBody>
          <a:bodyPr anchor="b">
            <a:normAutofit/>
          </a:bodyPr>
          <a:lstStyle/>
          <a:p>
            <a:pPr algn="l"/>
            <a:r>
              <a:rPr lang="en-US" sz="4800" dirty="0"/>
              <a:t>Architecture and Design</a:t>
            </a:r>
          </a:p>
        </p:txBody>
      </p:sp>
      <p:sp>
        <p:nvSpPr>
          <p:cNvPr id="3" name="Subtitle 2">
            <a:extLst>
              <a:ext uri="{FF2B5EF4-FFF2-40B4-BE49-F238E27FC236}">
                <a16:creationId xmlns:a16="http://schemas.microsoft.com/office/drawing/2014/main" id="{FF4716F1-19D3-A545-977B-9AE542A1539F}"/>
              </a:ext>
            </a:extLst>
          </p:cNvPr>
          <p:cNvSpPr>
            <a:spLocks noGrp="1"/>
          </p:cNvSpPr>
          <p:nvPr>
            <p:ph type="subTitle" idx="1"/>
          </p:nvPr>
        </p:nvSpPr>
        <p:spPr>
          <a:xfrm>
            <a:off x="477980" y="4872922"/>
            <a:ext cx="4023359" cy="1208141"/>
          </a:xfrm>
        </p:spPr>
        <p:txBody>
          <a:bodyPr>
            <a:normAutofit/>
          </a:bodyPr>
          <a:lstStyle/>
          <a:p>
            <a:pPr algn="l"/>
            <a:r>
              <a:rPr lang="en-US" sz="2000" dirty="0"/>
              <a:t>Software Engineering</a:t>
            </a:r>
          </a:p>
          <a:p>
            <a:pPr algn="l"/>
            <a:r>
              <a:rPr lang="en-US" sz="2000" dirty="0"/>
              <a:t>Neil Toporski</a:t>
            </a:r>
          </a:p>
        </p:txBody>
      </p:sp>
    </p:spTree>
    <p:extLst>
      <p:ext uri="{BB962C8B-B14F-4D97-AF65-F5344CB8AC3E}">
        <p14:creationId xmlns:p14="http://schemas.microsoft.com/office/powerpoint/2010/main" val="1780670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5D1B4-C4F0-4F4E-8C06-4131B264AE0B}"/>
              </a:ext>
            </a:extLst>
          </p:cNvPr>
          <p:cNvSpPr>
            <a:spLocks noGrp="1"/>
          </p:cNvSpPr>
          <p:nvPr>
            <p:ph type="title"/>
          </p:nvPr>
        </p:nvSpPr>
        <p:spPr/>
        <p:txBody>
          <a:bodyPr/>
          <a:lstStyle/>
          <a:p>
            <a:r>
              <a:rPr lang="en-US" dirty="0"/>
              <a:t>2.2 Logical View</a:t>
            </a:r>
          </a:p>
        </p:txBody>
      </p:sp>
      <p:sp>
        <p:nvSpPr>
          <p:cNvPr id="3" name="Content Placeholder 2">
            <a:extLst>
              <a:ext uri="{FF2B5EF4-FFF2-40B4-BE49-F238E27FC236}">
                <a16:creationId xmlns:a16="http://schemas.microsoft.com/office/drawing/2014/main" id="{927D595F-FDA6-B64E-9C23-EACE9F06BC2D}"/>
              </a:ext>
            </a:extLst>
          </p:cNvPr>
          <p:cNvSpPr>
            <a:spLocks noGrp="1"/>
          </p:cNvSpPr>
          <p:nvPr>
            <p:ph idx="1"/>
          </p:nvPr>
        </p:nvSpPr>
        <p:spPr>
          <a:xfrm>
            <a:off x="838200" y="1825625"/>
            <a:ext cx="4741985" cy="4351338"/>
          </a:xfrm>
        </p:spPr>
        <p:txBody>
          <a:bodyPr>
            <a:normAutofit/>
          </a:bodyPr>
          <a:lstStyle/>
          <a:p>
            <a:pPr marL="0" indent="0">
              <a:buNone/>
            </a:pPr>
            <a:r>
              <a:rPr lang="en-US" dirty="0"/>
              <a:t>A user should be able to retrieve paintings by location (for example, all paintings in (art galleries of) Italy). The search results returned should be sorted alphabetically according to the name of the art galleries in the location and should be links that take the user to the particular art gallery information. </a:t>
            </a:r>
          </a:p>
          <a:p>
            <a:pPr marL="0" indent="0">
              <a:buNone/>
            </a:pPr>
            <a:endParaRPr lang="en-US" dirty="0"/>
          </a:p>
        </p:txBody>
      </p:sp>
      <p:pic>
        <p:nvPicPr>
          <p:cNvPr id="4" name="Picture 3">
            <a:extLst>
              <a:ext uri="{FF2B5EF4-FFF2-40B4-BE49-F238E27FC236}">
                <a16:creationId xmlns:a16="http://schemas.microsoft.com/office/drawing/2014/main" id="{4564AAB6-B099-FB4D-9229-E44872A2F4CB}"/>
              </a:ext>
            </a:extLst>
          </p:cNvPr>
          <p:cNvPicPr>
            <a:picLocks noChangeAspect="1"/>
          </p:cNvPicPr>
          <p:nvPr/>
        </p:nvPicPr>
        <p:blipFill>
          <a:blip r:embed="rId2"/>
          <a:stretch>
            <a:fillRect/>
          </a:stretch>
        </p:blipFill>
        <p:spPr>
          <a:xfrm>
            <a:off x="6280702" y="1825625"/>
            <a:ext cx="5073098" cy="4667250"/>
          </a:xfrm>
          <a:prstGeom prst="rect">
            <a:avLst/>
          </a:prstGeom>
        </p:spPr>
      </p:pic>
      <p:cxnSp>
        <p:nvCxnSpPr>
          <p:cNvPr id="6" name="Straight Arrow Connector 5">
            <a:extLst>
              <a:ext uri="{FF2B5EF4-FFF2-40B4-BE49-F238E27FC236}">
                <a16:creationId xmlns:a16="http://schemas.microsoft.com/office/drawing/2014/main" id="{8455D4BB-70F6-8F4F-8EB6-6B25B0533F78}"/>
              </a:ext>
            </a:extLst>
          </p:cNvPr>
          <p:cNvCxnSpPr/>
          <p:nvPr/>
        </p:nvCxnSpPr>
        <p:spPr>
          <a:xfrm>
            <a:off x="5474677" y="5076092"/>
            <a:ext cx="1125415"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7408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00669-1167-194D-A3E2-84772F2BCACC}"/>
              </a:ext>
            </a:extLst>
          </p:cNvPr>
          <p:cNvSpPr>
            <a:spLocks noGrp="1"/>
          </p:cNvSpPr>
          <p:nvPr>
            <p:ph type="title"/>
          </p:nvPr>
        </p:nvSpPr>
        <p:spPr/>
        <p:txBody>
          <a:bodyPr/>
          <a:lstStyle/>
          <a:p>
            <a:r>
              <a:rPr lang="en-US" dirty="0"/>
              <a:t>2.3 Development View</a:t>
            </a:r>
          </a:p>
        </p:txBody>
      </p:sp>
      <p:sp>
        <p:nvSpPr>
          <p:cNvPr id="3" name="Content Placeholder 2">
            <a:extLst>
              <a:ext uri="{FF2B5EF4-FFF2-40B4-BE49-F238E27FC236}">
                <a16:creationId xmlns:a16="http://schemas.microsoft.com/office/drawing/2014/main" id="{E266123A-E9E4-FF4E-8DB8-590F8526E5A1}"/>
              </a:ext>
            </a:extLst>
          </p:cNvPr>
          <p:cNvSpPr>
            <a:spLocks noGrp="1"/>
          </p:cNvSpPr>
          <p:nvPr>
            <p:ph idx="1"/>
          </p:nvPr>
        </p:nvSpPr>
        <p:spPr>
          <a:xfrm>
            <a:off x="838201" y="1825625"/>
            <a:ext cx="4542692" cy="4351338"/>
          </a:xfrm>
        </p:spPr>
        <p:txBody>
          <a:bodyPr/>
          <a:lstStyle/>
          <a:p>
            <a:pPr marL="0" indent="0">
              <a:buNone/>
            </a:pPr>
            <a:r>
              <a:rPr lang="en-US" dirty="0"/>
              <a:t>Shows how the software is decomposed for development - the breakdown of software into components</a:t>
            </a:r>
          </a:p>
          <a:p>
            <a:pPr marL="0" indent="0">
              <a:buNone/>
            </a:pPr>
            <a:endParaRPr lang="en-US" dirty="0"/>
          </a:p>
        </p:txBody>
      </p:sp>
      <p:pic>
        <p:nvPicPr>
          <p:cNvPr id="4" name="Picture 3">
            <a:extLst>
              <a:ext uri="{FF2B5EF4-FFF2-40B4-BE49-F238E27FC236}">
                <a16:creationId xmlns:a16="http://schemas.microsoft.com/office/drawing/2014/main" id="{D6C35B2E-9A51-AD46-803F-D34FBBF831BE}"/>
              </a:ext>
            </a:extLst>
          </p:cNvPr>
          <p:cNvPicPr>
            <a:picLocks noChangeAspect="1"/>
          </p:cNvPicPr>
          <p:nvPr/>
        </p:nvPicPr>
        <p:blipFill>
          <a:blip r:embed="rId2"/>
          <a:stretch>
            <a:fillRect/>
          </a:stretch>
        </p:blipFill>
        <p:spPr>
          <a:xfrm>
            <a:off x="5240215" y="1825625"/>
            <a:ext cx="6383826" cy="3942129"/>
          </a:xfrm>
          <a:prstGeom prst="rect">
            <a:avLst/>
          </a:prstGeom>
        </p:spPr>
      </p:pic>
    </p:spTree>
    <p:extLst>
      <p:ext uri="{BB962C8B-B14F-4D97-AF65-F5344CB8AC3E}">
        <p14:creationId xmlns:p14="http://schemas.microsoft.com/office/powerpoint/2010/main" val="70426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C9B92-3F76-3744-8126-236C64E06468}"/>
              </a:ext>
            </a:extLst>
          </p:cNvPr>
          <p:cNvSpPr>
            <a:spLocks noGrp="1"/>
          </p:cNvSpPr>
          <p:nvPr>
            <p:ph type="title"/>
          </p:nvPr>
        </p:nvSpPr>
        <p:spPr/>
        <p:txBody>
          <a:bodyPr/>
          <a:lstStyle/>
          <a:p>
            <a:r>
              <a:rPr lang="en-US" dirty="0"/>
              <a:t>2.4 Process View</a:t>
            </a:r>
          </a:p>
        </p:txBody>
      </p:sp>
      <p:sp>
        <p:nvSpPr>
          <p:cNvPr id="3" name="Content Placeholder 2">
            <a:extLst>
              <a:ext uri="{FF2B5EF4-FFF2-40B4-BE49-F238E27FC236}">
                <a16:creationId xmlns:a16="http://schemas.microsoft.com/office/drawing/2014/main" id="{62FCADA5-4042-E649-B9CD-1DFD64E45E6A}"/>
              </a:ext>
            </a:extLst>
          </p:cNvPr>
          <p:cNvSpPr>
            <a:spLocks noGrp="1"/>
          </p:cNvSpPr>
          <p:nvPr>
            <p:ph idx="1"/>
          </p:nvPr>
        </p:nvSpPr>
        <p:spPr>
          <a:xfrm>
            <a:off x="838199" y="1825625"/>
            <a:ext cx="10298723" cy="2171944"/>
          </a:xfrm>
        </p:spPr>
        <p:txBody>
          <a:bodyPr/>
          <a:lstStyle/>
          <a:p>
            <a:pPr marL="0" indent="0">
              <a:buNone/>
            </a:pPr>
            <a:r>
              <a:rPr lang="en-US" dirty="0"/>
              <a:t>Shows how, at runtime, the system is composed of interacting processes.</a:t>
            </a:r>
          </a:p>
          <a:p>
            <a:pPr marL="0" indent="0">
              <a:buNone/>
            </a:pPr>
            <a:endParaRPr lang="en-US" dirty="0"/>
          </a:p>
        </p:txBody>
      </p:sp>
      <p:pic>
        <p:nvPicPr>
          <p:cNvPr id="4" name="Picture 3">
            <a:extLst>
              <a:ext uri="{FF2B5EF4-FFF2-40B4-BE49-F238E27FC236}">
                <a16:creationId xmlns:a16="http://schemas.microsoft.com/office/drawing/2014/main" id="{520E3FFC-BB62-E042-B98E-09FB39F0AC23}"/>
              </a:ext>
            </a:extLst>
          </p:cNvPr>
          <p:cNvPicPr>
            <a:picLocks noChangeAspect="1"/>
          </p:cNvPicPr>
          <p:nvPr/>
        </p:nvPicPr>
        <p:blipFill>
          <a:blip r:embed="rId2"/>
          <a:stretch>
            <a:fillRect/>
          </a:stretch>
        </p:blipFill>
        <p:spPr>
          <a:xfrm>
            <a:off x="3223847" y="2442034"/>
            <a:ext cx="7748954" cy="4187181"/>
          </a:xfrm>
          <a:prstGeom prst="rect">
            <a:avLst/>
          </a:prstGeom>
        </p:spPr>
      </p:pic>
    </p:spTree>
    <p:extLst>
      <p:ext uri="{BB962C8B-B14F-4D97-AF65-F5344CB8AC3E}">
        <p14:creationId xmlns:p14="http://schemas.microsoft.com/office/powerpoint/2010/main" val="882695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DD6CD-D856-F442-81DF-9EA8B0343593}"/>
              </a:ext>
            </a:extLst>
          </p:cNvPr>
          <p:cNvSpPr>
            <a:spLocks noGrp="1"/>
          </p:cNvSpPr>
          <p:nvPr>
            <p:ph type="title"/>
          </p:nvPr>
        </p:nvSpPr>
        <p:spPr/>
        <p:txBody>
          <a:bodyPr/>
          <a:lstStyle/>
          <a:p>
            <a:r>
              <a:rPr lang="en-US" dirty="0"/>
              <a:t>2.5 Physical View</a:t>
            </a:r>
          </a:p>
        </p:txBody>
      </p:sp>
      <p:sp>
        <p:nvSpPr>
          <p:cNvPr id="3" name="Content Placeholder 2">
            <a:extLst>
              <a:ext uri="{FF2B5EF4-FFF2-40B4-BE49-F238E27FC236}">
                <a16:creationId xmlns:a16="http://schemas.microsoft.com/office/drawing/2014/main" id="{C7C57FEC-2D84-564F-B238-A708524713AD}"/>
              </a:ext>
            </a:extLst>
          </p:cNvPr>
          <p:cNvSpPr>
            <a:spLocks noGrp="1"/>
          </p:cNvSpPr>
          <p:nvPr>
            <p:ph idx="1"/>
          </p:nvPr>
        </p:nvSpPr>
        <p:spPr>
          <a:xfrm>
            <a:off x="838200" y="1825625"/>
            <a:ext cx="4343400" cy="4351338"/>
          </a:xfrm>
        </p:spPr>
        <p:txBody>
          <a:bodyPr/>
          <a:lstStyle/>
          <a:p>
            <a:pPr marL="0" indent="0">
              <a:buNone/>
            </a:pPr>
            <a:r>
              <a:rPr lang="en-US" dirty="0"/>
              <a:t>Shows system hardware and how software components are distributed </a:t>
            </a:r>
            <a:r>
              <a:rPr lang="en-US"/>
              <a:t>across processors.</a:t>
            </a:r>
            <a:endParaRPr lang="en-US" dirty="0"/>
          </a:p>
          <a:p>
            <a:endParaRPr lang="en-US" dirty="0"/>
          </a:p>
        </p:txBody>
      </p:sp>
      <p:pic>
        <p:nvPicPr>
          <p:cNvPr id="4" name="Picture 3">
            <a:extLst>
              <a:ext uri="{FF2B5EF4-FFF2-40B4-BE49-F238E27FC236}">
                <a16:creationId xmlns:a16="http://schemas.microsoft.com/office/drawing/2014/main" id="{DAC4DCEC-E27F-544E-9DC9-3ED5080C370D}"/>
              </a:ext>
            </a:extLst>
          </p:cNvPr>
          <p:cNvPicPr>
            <a:picLocks noChangeAspect="1"/>
          </p:cNvPicPr>
          <p:nvPr/>
        </p:nvPicPr>
        <p:blipFill>
          <a:blip r:embed="rId2"/>
          <a:stretch>
            <a:fillRect/>
          </a:stretch>
        </p:blipFill>
        <p:spPr>
          <a:xfrm>
            <a:off x="5393312" y="1690688"/>
            <a:ext cx="6325367" cy="4691062"/>
          </a:xfrm>
          <a:prstGeom prst="rect">
            <a:avLst/>
          </a:prstGeom>
        </p:spPr>
      </p:pic>
    </p:spTree>
    <p:extLst>
      <p:ext uri="{BB962C8B-B14F-4D97-AF65-F5344CB8AC3E}">
        <p14:creationId xmlns:p14="http://schemas.microsoft.com/office/powerpoint/2010/main" val="826595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13A83-9C23-EC44-A86C-F68D9C0E97BB}"/>
              </a:ext>
            </a:extLst>
          </p:cNvPr>
          <p:cNvSpPr>
            <a:spLocks noGrp="1"/>
          </p:cNvSpPr>
          <p:nvPr>
            <p:ph type="title"/>
          </p:nvPr>
        </p:nvSpPr>
        <p:spPr/>
        <p:txBody>
          <a:bodyPr/>
          <a:lstStyle/>
          <a:p>
            <a:r>
              <a:rPr lang="en-US" dirty="0"/>
              <a:t>1. Architecture and Design[Outline]</a:t>
            </a:r>
          </a:p>
        </p:txBody>
      </p:sp>
      <p:sp>
        <p:nvSpPr>
          <p:cNvPr id="3" name="Content Placeholder 2">
            <a:extLst>
              <a:ext uri="{FF2B5EF4-FFF2-40B4-BE49-F238E27FC236}">
                <a16:creationId xmlns:a16="http://schemas.microsoft.com/office/drawing/2014/main" id="{AF1B2E23-9B52-BD45-82CD-02A8BC762E4A}"/>
              </a:ext>
            </a:extLst>
          </p:cNvPr>
          <p:cNvSpPr>
            <a:spLocks noGrp="1"/>
          </p:cNvSpPr>
          <p:nvPr>
            <p:ph idx="1"/>
          </p:nvPr>
        </p:nvSpPr>
        <p:spPr/>
        <p:txBody>
          <a:bodyPr>
            <a:normAutofit/>
          </a:bodyPr>
          <a:lstStyle/>
          <a:p>
            <a:pPr marL="514350" indent="-514350">
              <a:buFont typeface="+mj-lt"/>
              <a:buAutoNum type="arabicPeriod"/>
            </a:pPr>
            <a:r>
              <a:rPr lang="en-US" dirty="0"/>
              <a:t>What is Architecture and Design in Software Engineering?</a:t>
            </a:r>
          </a:p>
          <a:p>
            <a:pPr marL="514350" indent="-514350">
              <a:buFont typeface="+mj-lt"/>
              <a:buAutoNum type="arabicPeriod"/>
            </a:pPr>
            <a:r>
              <a:rPr lang="en-US" dirty="0"/>
              <a:t>Architectural Abstraction</a:t>
            </a:r>
          </a:p>
          <a:p>
            <a:pPr marL="514350" indent="-514350">
              <a:buFont typeface="+mj-lt"/>
              <a:buAutoNum type="arabicPeriod"/>
            </a:pPr>
            <a:r>
              <a:rPr lang="en-US" dirty="0"/>
              <a:t>Advantages</a:t>
            </a:r>
          </a:p>
          <a:p>
            <a:pPr marL="514350" indent="-514350">
              <a:buFont typeface="+mj-lt"/>
              <a:buAutoNum type="arabicPeriod"/>
            </a:pPr>
            <a:r>
              <a:rPr lang="en-US" dirty="0"/>
              <a:t>Representations</a:t>
            </a:r>
          </a:p>
          <a:p>
            <a:pPr marL="514350" indent="-514350">
              <a:buFont typeface="+mj-lt"/>
              <a:buAutoNum type="arabicPeriod"/>
            </a:pPr>
            <a:endParaRPr lang="en-US" dirty="0"/>
          </a:p>
          <a:p>
            <a:pPr marL="514350" indent="-514350">
              <a:buFont typeface="+mj-lt"/>
              <a:buAutoNum type="arabicPeriod"/>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04567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D8ED0-0A37-C142-B83E-0EE4E3416A33}"/>
              </a:ext>
            </a:extLst>
          </p:cNvPr>
          <p:cNvSpPr>
            <a:spLocks noGrp="1"/>
          </p:cNvSpPr>
          <p:nvPr>
            <p:ph type="title"/>
          </p:nvPr>
        </p:nvSpPr>
        <p:spPr/>
        <p:txBody>
          <a:bodyPr>
            <a:normAutofit/>
          </a:bodyPr>
          <a:lstStyle/>
          <a:p>
            <a:r>
              <a:rPr lang="en-US" dirty="0"/>
              <a:t>1.1 What is Architecture and Design in Software Engineering?</a:t>
            </a:r>
          </a:p>
        </p:txBody>
      </p:sp>
      <p:sp>
        <p:nvSpPr>
          <p:cNvPr id="3" name="Content Placeholder 2">
            <a:extLst>
              <a:ext uri="{FF2B5EF4-FFF2-40B4-BE49-F238E27FC236}">
                <a16:creationId xmlns:a16="http://schemas.microsoft.com/office/drawing/2014/main" id="{97C59610-81D4-2C41-8AC0-2290A4D2E2C0}"/>
              </a:ext>
            </a:extLst>
          </p:cNvPr>
          <p:cNvSpPr>
            <a:spLocks noGrp="1"/>
          </p:cNvSpPr>
          <p:nvPr>
            <p:ph idx="1"/>
          </p:nvPr>
        </p:nvSpPr>
        <p:spPr/>
        <p:txBody>
          <a:bodyPr>
            <a:normAutofit fontScale="92500" lnSpcReduction="20000"/>
          </a:bodyPr>
          <a:lstStyle/>
          <a:p>
            <a:pPr marL="514350" indent="-514350">
              <a:buFont typeface="+mj-lt"/>
              <a:buAutoNum type="arabicPeriod"/>
            </a:pPr>
            <a:r>
              <a:rPr lang="en-US" dirty="0"/>
              <a:t>Architectural design is concerned with understanding how a software </a:t>
            </a:r>
            <a:br>
              <a:rPr lang="en-US" dirty="0"/>
            </a:br>
            <a:r>
              <a:rPr lang="en-US" dirty="0"/>
              <a:t>system should be organized and designing the overall structure of that </a:t>
            </a:r>
            <a:br>
              <a:rPr lang="en-US" dirty="0"/>
            </a:br>
            <a:r>
              <a:rPr lang="en-US" dirty="0"/>
              <a:t>system.</a:t>
            </a:r>
          </a:p>
          <a:p>
            <a:pPr marL="514350" indent="-514350">
              <a:buFont typeface="+mj-lt"/>
              <a:buAutoNum type="arabicPeriod"/>
            </a:pPr>
            <a:r>
              <a:rPr lang="en-US" dirty="0"/>
              <a:t>Architectural design is the critical link between design and requirements </a:t>
            </a:r>
            <a:br>
              <a:rPr lang="en-US" dirty="0"/>
            </a:br>
            <a:r>
              <a:rPr lang="en-US" dirty="0"/>
              <a:t>engineering, as it identifies the main structural components in a system </a:t>
            </a:r>
            <a:br>
              <a:rPr lang="en-US" dirty="0"/>
            </a:br>
            <a:r>
              <a:rPr lang="en-US" dirty="0"/>
              <a:t>and the relationships between them. </a:t>
            </a:r>
          </a:p>
          <a:p>
            <a:pPr marL="514350" indent="-514350">
              <a:buFont typeface="+mj-lt"/>
              <a:buAutoNum type="arabicPeriod"/>
            </a:pPr>
            <a:r>
              <a:rPr lang="en-US" dirty="0"/>
              <a:t>The output of the architectural design process is an architectural model </a:t>
            </a:r>
            <a:br>
              <a:rPr lang="en-US" dirty="0"/>
            </a:br>
            <a:r>
              <a:rPr lang="en-US" dirty="0"/>
              <a:t>that describes how the system is organized as a set of communicating </a:t>
            </a:r>
            <a:br>
              <a:rPr lang="en-US" dirty="0"/>
            </a:br>
            <a:r>
              <a:rPr lang="en-US" dirty="0"/>
              <a:t>components. </a:t>
            </a:r>
          </a:p>
          <a:p>
            <a:pPr marL="514350" indent="-514350">
              <a:buFont typeface="+mj-lt"/>
              <a:buAutoNum type="arabicPeriod"/>
            </a:pPr>
            <a:r>
              <a:rPr lang="en-US" dirty="0"/>
              <a:t>It is generally accepted that an early stage of agile processes is to design </a:t>
            </a:r>
            <a:br>
              <a:rPr lang="en-US" dirty="0"/>
            </a:br>
            <a:r>
              <a:rPr lang="en-US" dirty="0"/>
              <a:t>an overall systems architecture.</a:t>
            </a:r>
          </a:p>
          <a:p>
            <a:pPr marL="514350" indent="-514350">
              <a:buFont typeface="+mj-lt"/>
              <a:buAutoNum type="arabicPeriod"/>
            </a:pPr>
            <a:r>
              <a:rPr lang="en-US" dirty="0"/>
              <a:t>Refactoring the system architecture is usually expensive because it </a:t>
            </a:r>
            <a:br>
              <a:rPr lang="en-US" dirty="0"/>
            </a:br>
            <a:r>
              <a:rPr lang="en-US" dirty="0"/>
              <a:t>affects so many components in the system</a:t>
            </a:r>
          </a:p>
        </p:txBody>
      </p:sp>
    </p:spTree>
    <p:extLst>
      <p:ext uri="{BB962C8B-B14F-4D97-AF65-F5344CB8AC3E}">
        <p14:creationId xmlns:p14="http://schemas.microsoft.com/office/powerpoint/2010/main" val="520393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A7E9E-4D8D-F847-B53F-B70BBADBFB52}"/>
              </a:ext>
            </a:extLst>
          </p:cNvPr>
          <p:cNvSpPr>
            <a:spLocks noGrp="1"/>
          </p:cNvSpPr>
          <p:nvPr>
            <p:ph type="title"/>
          </p:nvPr>
        </p:nvSpPr>
        <p:spPr/>
        <p:txBody>
          <a:bodyPr>
            <a:normAutofit/>
          </a:bodyPr>
          <a:lstStyle/>
          <a:p>
            <a:r>
              <a:rPr lang="en-US" dirty="0"/>
              <a:t>1.2 Architectural Abstraction</a:t>
            </a:r>
            <a:br>
              <a:rPr lang="en-US" dirty="0"/>
            </a:br>
            <a:endParaRPr lang="en-US" dirty="0"/>
          </a:p>
        </p:txBody>
      </p:sp>
      <p:sp>
        <p:nvSpPr>
          <p:cNvPr id="3" name="Content Placeholder 2">
            <a:extLst>
              <a:ext uri="{FF2B5EF4-FFF2-40B4-BE49-F238E27FC236}">
                <a16:creationId xmlns:a16="http://schemas.microsoft.com/office/drawing/2014/main" id="{3FFC6211-0613-BD44-9A77-9E064E2D15E2}"/>
              </a:ext>
            </a:extLst>
          </p:cNvPr>
          <p:cNvSpPr>
            <a:spLocks noGrp="1"/>
          </p:cNvSpPr>
          <p:nvPr>
            <p:ph idx="1"/>
          </p:nvPr>
        </p:nvSpPr>
        <p:spPr/>
        <p:txBody>
          <a:bodyPr>
            <a:normAutofit/>
          </a:bodyPr>
          <a:lstStyle/>
          <a:p>
            <a:pPr marL="514350" indent="-514350">
              <a:buFont typeface="+mj-lt"/>
              <a:buAutoNum type="arabicPeriod"/>
            </a:pPr>
            <a:r>
              <a:rPr lang="en-US" dirty="0"/>
              <a:t>Architecture in the small is concerned with the architecture of individual programs. At this level, we are concerned with the way that an individual program is decomposed into components.</a:t>
            </a:r>
          </a:p>
          <a:p>
            <a:pPr marL="514350" indent="-514350">
              <a:buFont typeface="+mj-lt"/>
              <a:buAutoNum type="arabicPeriod"/>
            </a:pPr>
            <a:r>
              <a:rPr lang="en-US" dirty="0"/>
              <a:t>Architecture in the large is concerned with the architecture of complex enterprise systems that include other systems, programs, and program components. These enterprise systems are distributed over different computers, which may be owned and managed by different companies. </a:t>
            </a:r>
          </a:p>
        </p:txBody>
      </p:sp>
    </p:spTree>
    <p:extLst>
      <p:ext uri="{BB962C8B-B14F-4D97-AF65-F5344CB8AC3E}">
        <p14:creationId xmlns:p14="http://schemas.microsoft.com/office/powerpoint/2010/main" val="2556662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05178-E13F-BD49-9659-630E75123668}"/>
              </a:ext>
            </a:extLst>
          </p:cNvPr>
          <p:cNvSpPr>
            <a:spLocks noGrp="1"/>
          </p:cNvSpPr>
          <p:nvPr>
            <p:ph type="title"/>
          </p:nvPr>
        </p:nvSpPr>
        <p:spPr/>
        <p:txBody>
          <a:bodyPr/>
          <a:lstStyle/>
          <a:p>
            <a:r>
              <a:rPr lang="en-US" dirty="0"/>
              <a:t>1.3 Advantages</a:t>
            </a:r>
          </a:p>
        </p:txBody>
      </p:sp>
      <p:sp>
        <p:nvSpPr>
          <p:cNvPr id="3" name="Content Placeholder 2">
            <a:extLst>
              <a:ext uri="{FF2B5EF4-FFF2-40B4-BE49-F238E27FC236}">
                <a16:creationId xmlns:a16="http://schemas.microsoft.com/office/drawing/2014/main" id="{16E0A0FA-2959-4547-B1DD-9B1D0AF9DE28}"/>
              </a:ext>
            </a:extLst>
          </p:cNvPr>
          <p:cNvSpPr>
            <a:spLocks noGrp="1"/>
          </p:cNvSpPr>
          <p:nvPr>
            <p:ph idx="1"/>
          </p:nvPr>
        </p:nvSpPr>
        <p:spPr/>
        <p:txBody>
          <a:bodyPr/>
          <a:lstStyle/>
          <a:p>
            <a:pPr marL="514350" indent="-514350">
              <a:buFont typeface="+mj-lt"/>
              <a:buAutoNum type="arabicPeriod"/>
            </a:pPr>
            <a:r>
              <a:rPr lang="en-US" dirty="0"/>
              <a:t>Stakeholder communication</a:t>
            </a:r>
          </a:p>
          <a:p>
            <a:pPr marL="971550" lvl="1" indent="-514350">
              <a:buFont typeface="+mj-lt"/>
              <a:buAutoNum type="arabicPeriod"/>
            </a:pPr>
            <a:r>
              <a:rPr lang="en-US" dirty="0"/>
              <a:t>Architecture may be used as a focus of discussion by system stakeholders.</a:t>
            </a:r>
          </a:p>
          <a:p>
            <a:pPr marL="514350" indent="-514350">
              <a:buFont typeface="+mj-lt"/>
              <a:buAutoNum type="arabicPeriod"/>
            </a:pPr>
            <a:r>
              <a:rPr lang="en-US" dirty="0"/>
              <a:t>System analysis</a:t>
            </a:r>
          </a:p>
          <a:p>
            <a:pPr marL="971550" lvl="1" indent="-514350">
              <a:buFont typeface="+mj-lt"/>
              <a:buAutoNum type="arabicPeriod"/>
            </a:pPr>
            <a:r>
              <a:rPr lang="en-US" dirty="0"/>
              <a:t>Means that analysis of whether the system can meet its non-functional requirements is possible.</a:t>
            </a:r>
          </a:p>
          <a:p>
            <a:pPr marL="514350" indent="-514350">
              <a:buFont typeface="+mj-lt"/>
              <a:buAutoNum type="arabicPeriod"/>
            </a:pPr>
            <a:r>
              <a:rPr lang="en-US" dirty="0"/>
              <a:t>Large-scale reuse</a:t>
            </a:r>
          </a:p>
          <a:p>
            <a:pPr marL="971550" lvl="1" indent="-514350">
              <a:buFont typeface="+mj-lt"/>
              <a:buAutoNum type="arabicPeriod"/>
            </a:pPr>
            <a:r>
              <a:rPr lang="en-US" dirty="0"/>
              <a:t>The architecture may be reusable across a range of systems</a:t>
            </a:r>
          </a:p>
          <a:p>
            <a:pPr marL="971550" lvl="1" indent="-514350">
              <a:buFont typeface="+mj-lt"/>
              <a:buAutoNum type="arabicPeriod"/>
            </a:pPr>
            <a:r>
              <a:rPr lang="en-US" dirty="0"/>
              <a:t>Product-line architectures may be developed.</a:t>
            </a:r>
          </a:p>
        </p:txBody>
      </p:sp>
    </p:spTree>
    <p:extLst>
      <p:ext uri="{BB962C8B-B14F-4D97-AF65-F5344CB8AC3E}">
        <p14:creationId xmlns:p14="http://schemas.microsoft.com/office/powerpoint/2010/main" val="500937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B910D-6D2F-BA47-A023-0C48317ED1D6}"/>
              </a:ext>
            </a:extLst>
          </p:cNvPr>
          <p:cNvSpPr>
            <a:spLocks noGrp="1"/>
          </p:cNvSpPr>
          <p:nvPr>
            <p:ph type="title"/>
          </p:nvPr>
        </p:nvSpPr>
        <p:spPr/>
        <p:txBody>
          <a:bodyPr/>
          <a:lstStyle/>
          <a:p>
            <a:r>
              <a:rPr lang="en-US" dirty="0"/>
              <a:t>1.4 Architectural Representations</a:t>
            </a:r>
          </a:p>
        </p:txBody>
      </p:sp>
      <p:sp>
        <p:nvSpPr>
          <p:cNvPr id="3" name="Content Placeholder 2">
            <a:extLst>
              <a:ext uri="{FF2B5EF4-FFF2-40B4-BE49-F238E27FC236}">
                <a16:creationId xmlns:a16="http://schemas.microsoft.com/office/drawing/2014/main" id="{C26404EB-902F-0B4B-9C3E-7BDE833F5A05}"/>
              </a:ext>
            </a:extLst>
          </p:cNvPr>
          <p:cNvSpPr>
            <a:spLocks noGrp="1"/>
          </p:cNvSpPr>
          <p:nvPr>
            <p:ph idx="1"/>
          </p:nvPr>
        </p:nvSpPr>
        <p:spPr>
          <a:xfrm>
            <a:off x="838200" y="1825625"/>
            <a:ext cx="5492262" cy="4351338"/>
          </a:xfrm>
        </p:spPr>
        <p:txBody>
          <a:bodyPr>
            <a:normAutofit fontScale="77500" lnSpcReduction="20000"/>
          </a:bodyPr>
          <a:lstStyle/>
          <a:p>
            <a:pPr marL="514350" indent="-514350">
              <a:buFont typeface="+mj-lt"/>
              <a:buAutoNum type="arabicPeriod"/>
            </a:pPr>
            <a:r>
              <a:rPr lang="en-US" dirty="0"/>
              <a:t>Simple, informal block diagrams showing entities and relationships are the most frequently used method for documenting software architectures.</a:t>
            </a:r>
          </a:p>
          <a:p>
            <a:pPr marL="514350" indent="-514350">
              <a:buFont typeface="+mj-lt"/>
              <a:buAutoNum type="arabicPeriod"/>
            </a:pPr>
            <a:r>
              <a:rPr lang="en-US" dirty="0"/>
              <a:t>But these have been criticized because they lack semantics, do not show the types of relationships between entities nor the visible properties of entities in the architecture.</a:t>
            </a:r>
          </a:p>
          <a:p>
            <a:pPr marL="514350" indent="-514350">
              <a:buFont typeface="+mj-lt"/>
              <a:buAutoNum type="arabicPeriod"/>
            </a:pPr>
            <a:r>
              <a:rPr lang="en-US" dirty="0"/>
              <a:t>Very abstract -do not show nature of component relationships nor externally visible properties of the sub-systems.</a:t>
            </a:r>
          </a:p>
          <a:p>
            <a:pPr marL="514350" indent="-514350">
              <a:buFont typeface="+mj-lt"/>
              <a:buAutoNum type="arabicPeriod"/>
            </a:pPr>
            <a:r>
              <a:rPr lang="en-US" dirty="0"/>
              <a:t>However, useful for communication and facilitating discussions with stakeholders and for project planning.</a:t>
            </a:r>
          </a:p>
          <a:p>
            <a:endParaRPr lang="en-US" dirty="0"/>
          </a:p>
        </p:txBody>
      </p:sp>
      <p:pic>
        <p:nvPicPr>
          <p:cNvPr id="4" name="Picture 3">
            <a:extLst>
              <a:ext uri="{FF2B5EF4-FFF2-40B4-BE49-F238E27FC236}">
                <a16:creationId xmlns:a16="http://schemas.microsoft.com/office/drawing/2014/main" id="{2FA7437D-E027-6348-B924-63DCA8DB1CA3}"/>
              </a:ext>
            </a:extLst>
          </p:cNvPr>
          <p:cNvPicPr>
            <a:picLocks noChangeAspect="1"/>
          </p:cNvPicPr>
          <p:nvPr/>
        </p:nvPicPr>
        <p:blipFill>
          <a:blip r:embed="rId2"/>
          <a:stretch>
            <a:fillRect/>
          </a:stretch>
        </p:blipFill>
        <p:spPr>
          <a:xfrm>
            <a:off x="6480418" y="1825625"/>
            <a:ext cx="5014058" cy="4464942"/>
          </a:xfrm>
          <a:prstGeom prst="rect">
            <a:avLst/>
          </a:prstGeom>
        </p:spPr>
      </p:pic>
    </p:spTree>
    <p:extLst>
      <p:ext uri="{BB962C8B-B14F-4D97-AF65-F5344CB8AC3E}">
        <p14:creationId xmlns:p14="http://schemas.microsoft.com/office/powerpoint/2010/main" val="3187217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58708-CEA3-0843-91C3-71D8015D86FA}"/>
              </a:ext>
            </a:extLst>
          </p:cNvPr>
          <p:cNvSpPr>
            <a:spLocks noGrp="1"/>
          </p:cNvSpPr>
          <p:nvPr>
            <p:ph type="title"/>
          </p:nvPr>
        </p:nvSpPr>
        <p:spPr/>
        <p:txBody>
          <a:bodyPr/>
          <a:lstStyle/>
          <a:p>
            <a:r>
              <a:rPr lang="en-US" dirty="0"/>
              <a:t>2 Architectural Views</a:t>
            </a:r>
          </a:p>
        </p:txBody>
      </p:sp>
      <p:sp>
        <p:nvSpPr>
          <p:cNvPr id="3" name="Content Placeholder 2">
            <a:extLst>
              <a:ext uri="{FF2B5EF4-FFF2-40B4-BE49-F238E27FC236}">
                <a16:creationId xmlns:a16="http://schemas.microsoft.com/office/drawing/2014/main" id="{B8DAC181-BA6B-4A4D-8078-A2C77F70D331}"/>
              </a:ext>
            </a:extLst>
          </p:cNvPr>
          <p:cNvSpPr>
            <a:spLocks noGrp="1"/>
          </p:cNvSpPr>
          <p:nvPr>
            <p:ph idx="1"/>
          </p:nvPr>
        </p:nvSpPr>
        <p:spPr/>
        <p:txBody>
          <a:bodyPr/>
          <a:lstStyle/>
          <a:p>
            <a:pPr marL="514350" indent="-514350">
              <a:buFont typeface="+mj-lt"/>
              <a:buAutoNum type="arabicPeriod"/>
            </a:pPr>
            <a:r>
              <a:rPr lang="en-US" dirty="0"/>
              <a:t>Architectural Views</a:t>
            </a:r>
          </a:p>
          <a:p>
            <a:pPr marL="514350" indent="-514350">
              <a:buFont typeface="+mj-lt"/>
              <a:buAutoNum type="arabicPeriod"/>
            </a:pPr>
            <a:r>
              <a:rPr lang="en-US" dirty="0"/>
              <a:t>Logical View</a:t>
            </a:r>
          </a:p>
          <a:p>
            <a:pPr marL="514350" indent="-514350">
              <a:buFont typeface="+mj-lt"/>
              <a:buAutoNum type="arabicPeriod"/>
            </a:pPr>
            <a:r>
              <a:rPr lang="en-US" dirty="0"/>
              <a:t>Development View</a:t>
            </a:r>
          </a:p>
          <a:p>
            <a:pPr marL="514350" indent="-514350">
              <a:buFont typeface="+mj-lt"/>
              <a:buAutoNum type="arabicPeriod"/>
            </a:pPr>
            <a:r>
              <a:rPr lang="en-US" dirty="0"/>
              <a:t>Process View</a:t>
            </a:r>
          </a:p>
          <a:p>
            <a:pPr marL="514350" indent="-514350">
              <a:buFont typeface="+mj-lt"/>
              <a:buAutoNum type="arabicPeriod"/>
            </a:pPr>
            <a:r>
              <a:rPr lang="en-US" dirty="0"/>
              <a:t>Physical View</a:t>
            </a:r>
          </a:p>
        </p:txBody>
      </p:sp>
    </p:spTree>
    <p:extLst>
      <p:ext uri="{BB962C8B-B14F-4D97-AF65-F5344CB8AC3E}">
        <p14:creationId xmlns:p14="http://schemas.microsoft.com/office/powerpoint/2010/main" val="2609172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2CD91-C62E-1D47-9439-A41C9533308F}"/>
              </a:ext>
            </a:extLst>
          </p:cNvPr>
          <p:cNvSpPr>
            <a:spLocks noGrp="1"/>
          </p:cNvSpPr>
          <p:nvPr>
            <p:ph type="title"/>
          </p:nvPr>
        </p:nvSpPr>
        <p:spPr/>
        <p:txBody>
          <a:bodyPr/>
          <a:lstStyle/>
          <a:p>
            <a:r>
              <a:rPr lang="en-US" dirty="0"/>
              <a:t>2.1 Architectural Views</a:t>
            </a:r>
          </a:p>
        </p:txBody>
      </p:sp>
      <p:sp>
        <p:nvSpPr>
          <p:cNvPr id="3" name="Content Placeholder 2">
            <a:extLst>
              <a:ext uri="{FF2B5EF4-FFF2-40B4-BE49-F238E27FC236}">
                <a16:creationId xmlns:a16="http://schemas.microsoft.com/office/drawing/2014/main" id="{C3726945-4D63-1F47-8A20-40642D84CAD1}"/>
              </a:ext>
            </a:extLst>
          </p:cNvPr>
          <p:cNvSpPr>
            <a:spLocks noGrp="1"/>
          </p:cNvSpPr>
          <p:nvPr>
            <p:ph idx="1"/>
          </p:nvPr>
        </p:nvSpPr>
        <p:spPr/>
        <p:txBody>
          <a:bodyPr>
            <a:normAutofit/>
          </a:bodyPr>
          <a:lstStyle/>
          <a:p>
            <a:pPr marL="0" indent="0">
              <a:buNone/>
            </a:pPr>
            <a:r>
              <a:rPr lang="en-US" dirty="0"/>
              <a:t>Architectural design is concerned with understanding how a software system should be organized and designing the overall structure of that system.</a:t>
            </a:r>
          </a:p>
          <a:p>
            <a:pPr marL="0" indent="0">
              <a:buNone/>
            </a:pPr>
            <a:r>
              <a:rPr lang="en-US" dirty="0"/>
              <a:t>The output of the architectural design process is an architectural model that describes how the system is organized as a set of communicating components.</a:t>
            </a:r>
          </a:p>
        </p:txBody>
      </p:sp>
    </p:spTree>
    <p:extLst>
      <p:ext uri="{BB962C8B-B14F-4D97-AF65-F5344CB8AC3E}">
        <p14:creationId xmlns:p14="http://schemas.microsoft.com/office/powerpoint/2010/main" val="1052386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83A05303-B21B-4643-95B0-D848B8855E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775"/>
          <a:stretch/>
        </p:blipFill>
        <p:spPr bwMode="auto">
          <a:xfrm>
            <a:off x="5003800" y="1825625"/>
            <a:ext cx="6350000" cy="43513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022CD91-C62E-1D47-9439-A41C9533308F}"/>
              </a:ext>
            </a:extLst>
          </p:cNvPr>
          <p:cNvSpPr>
            <a:spLocks noGrp="1"/>
          </p:cNvSpPr>
          <p:nvPr>
            <p:ph type="title"/>
          </p:nvPr>
        </p:nvSpPr>
        <p:spPr/>
        <p:txBody>
          <a:bodyPr/>
          <a:lstStyle/>
          <a:p>
            <a:r>
              <a:rPr lang="en-US" dirty="0"/>
              <a:t>Architectural Views</a:t>
            </a:r>
          </a:p>
        </p:txBody>
      </p:sp>
      <p:sp>
        <p:nvSpPr>
          <p:cNvPr id="3" name="Content Placeholder 2">
            <a:extLst>
              <a:ext uri="{FF2B5EF4-FFF2-40B4-BE49-F238E27FC236}">
                <a16:creationId xmlns:a16="http://schemas.microsoft.com/office/drawing/2014/main" id="{C3726945-4D63-1F47-8A20-40642D84CAD1}"/>
              </a:ext>
            </a:extLst>
          </p:cNvPr>
          <p:cNvSpPr>
            <a:spLocks noGrp="1"/>
          </p:cNvSpPr>
          <p:nvPr>
            <p:ph idx="1"/>
          </p:nvPr>
        </p:nvSpPr>
        <p:spPr>
          <a:xfrm>
            <a:off x="838200" y="1825625"/>
            <a:ext cx="5410200" cy="4351338"/>
          </a:xfrm>
        </p:spPr>
        <p:txBody>
          <a:bodyPr>
            <a:normAutofit fontScale="85000" lnSpcReduction="10000"/>
          </a:bodyPr>
          <a:lstStyle/>
          <a:p>
            <a:pPr marL="514350" indent="-514350">
              <a:buFont typeface="+mj-lt"/>
              <a:buAutoNum type="arabicPeriod"/>
            </a:pPr>
            <a:r>
              <a:rPr lang="en-US" dirty="0"/>
              <a:t>A </a:t>
            </a:r>
            <a:r>
              <a:rPr lang="en-US" b="1" dirty="0"/>
              <a:t>logical</a:t>
            </a:r>
            <a:r>
              <a:rPr lang="en-US" dirty="0"/>
              <a:t> view, which shows the key abstractions in the system as objects or object classes.</a:t>
            </a:r>
          </a:p>
          <a:p>
            <a:pPr marL="514350" indent="-514350">
              <a:buFont typeface="+mj-lt"/>
              <a:buAutoNum type="arabicPeriod"/>
            </a:pPr>
            <a:r>
              <a:rPr lang="en-US" dirty="0"/>
              <a:t>A </a:t>
            </a:r>
            <a:r>
              <a:rPr lang="en-US" b="1" dirty="0"/>
              <a:t>process</a:t>
            </a:r>
            <a:r>
              <a:rPr lang="en-US" dirty="0"/>
              <a:t> view, which shows how, at run-time, the system is composed of interacting processes.</a:t>
            </a:r>
          </a:p>
          <a:p>
            <a:pPr marL="514350" indent="-514350">
              <a:buFont typeface="+mj-lt"/>
              <a:buAutoNum type="arabicPeriod"/>
            </a:pPr>
            <a:r>
              <a:rPr lang="en-US" dirty="0"/>
              <a:t>A </a:t>
            </a:r>
            <a:r>
              <a:rPr lang="en-US" b="1" dirty="0"/>
              <a:t>development</a:t>
            </a:r>
            <a:r>
              <a:rPr lang="en-US" dirty="0"/>
              <a:t> view, which shows how the software is decomposed for development.</a:t>
            </a:r>
          </a:p>
          <a:p>
            <a:pPr marL="514350" indent="-514350">
              <a:buFont typeface="+mj-lt"/>
              <a:buAutoNum type="arabicPeriod"/>
            </a:pPr>
            <a:r>
              <a:rPr lang="en-US" dirty="0"/>
              <a:t>A </a:t>
            </a:r>
            <a:r>
              <a:rPr lang="en-US" b="1" dirty="0"/>
              <a:t>physical</a:t>
            </a:r>
            <a:r>
              <a:rPr lang="en-US" dirty="0"/>
              <a:t> view, which shows the system hardware and how software components are distributed across the processors in the system.</a:t>
            </a:r>
          </a:p>
        </p:txBody>
      </p:sp>
    </p:spTree>
    <p:extLst>
      <p:ext uri="{BB962C8B-B14F-4D97-AF65-F5344CB8AC3E}">
        <p14:creationId xmlns:p14="http://schemas.microsoft.com/office/powerpoint/2010/main" val="2583612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2609</TotalTime>
  <Words>621</Words>
  <Application>Microsoft Macintosh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Corbel</vt:lpstr>
      <vt:lpstr>Office Theme</vt:lpstr>
      <vt:lpstr>Architecture and Design</vt:lpstr>
      <vt:lpstr>1. Architecture and Design[Outline]</vt:lpstr>
      <vt:lpstr>1.1 What is Architecture and Design in Software Engineering?</vt:lpstr>
      <vt:lpstr>1.2 Architectural Abstraction </vt:lpstr>
      <vt:lpstr>1.3 Advantages</vt:lpstr>
      <vt:lpstr>1.4 Architectural Representations</vt:lpstr>
      <vt:lpstr>2 Architectural Views</vt:lpstr>
      <vt:lpstr>2.1 Architectural Views</vt:lpstr>
      <vt:lpstr>Architectural Views</vt:lpstr>
      <vt:lpstr>2.2 Logical View</vt:lpstr>
      <vt:lpstr>2.3 Development View</vt:lpstr>
      <vt:lpstr>2.4 Process View</vt:lpstr>
      <vt:lpstr>2.5 Physical 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Into to Scrum</dc:title>
  <dc:creator>Toporski, Neil F.</dc:creator>
  <cp:lastModifiedBy>Toporski, Neil F.</cp:lastModifiedBy>
  <cp:revision>99</cp:revision>
  <dcterms:created xsi:type="dcterms:W3CDTF">2021-12-26T16:22:52Z</dcterms:created>
  <dcterms:modified xsi:type="dcterms:W3CDTF">2022-01-13T15:41:05Z</dcterms:modified>
</cp:coreProperties>
</file>