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37" r:id="rId3"/>
    <p:sldId id="360" r:id="rId4"/>
    <p:sldId id="338" r:id="rId5"/>
    <p:sldId id="387" r:id="rId6"/>
    <p:sldId id="366" r:id="rId7"/>
    <p:sldId id="367" r:id="rId8"/>
    <p:sldId id="388" r:id="rId9"/>
    <p:sldId id="389" r:id="rId10"/>
    <p:sldId id="391" r:id="rId11"/>
    <p:sldId id="392" r:id="rId12"/>
    <p:sldId id="402" r:id="rId13"/>
    <p:sldId id="393" r:id="rId14"/>
    <p:sldId id="394" r:id="rId15"/>
    <p:sldId id="396" r:id="rId16"/>
    <p:sldId id="397" r:id="rId17"/>
    <p:sldId id="403" r:id="rId18"/>
    <p:sldId id="400" r:id="rId19"/>
    <p:sldId id="395" r:id="rId20"/>
    <p:sldId id="401" r:id="rId21"/>
    <p:sldId id="398" r:id="rId22"/>
    <p:sldId id="3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45"/>
    <p:restoredTop sz="76700" autoAdjust="0"/>
  </p:normalViewPr>
  <p:slideViewPr>
    <p:cSldViewPr snapToGrid="0" snapToObjects="1">
      <p:cViewPr varScale="1">
        <p:scale>
          <a:sx n="66" d="100"/>
          <a:sy n="66" d="100"/>
        </p:scale>
        <p:origin x="98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5.545"/>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6.579"/>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7.32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7.6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5.545"/>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6.579"/>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7.322"/>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2T00:30:37.6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C93FE-8BF7-AB43-9FF9-A5D43DC3351D}"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7D0F8-676B-1946-98A4-19B549EC58C0}" type="slidenum">
              <a:rPr lang="en-US" smtClean="0"/>
              <a:t>‹#›</a:t>
            </a:fld>
            <a:endParaRPr lang="en-US"/>
          </a:p>
        </p:txBody>
      </p:sp>
    </p:spTree>
    <p:extLst>
      <p:ext uri="{BB962C8B-B14F-4D97-AF65-F5344CB8AC3E}">
        <p14:creationId xmlns:p14="http://schemas.microsoft.com/office/powerpoint/2010/main" val="189297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2</a:t>
            </a:fld>
            <a:endParaRPr lang="en-US"/>
          </a:p>
        </p:txBody>
      </p:sp>
    </p:spTree>
    <p:extLst>
      <p:ext uri="{BB962C8B-B14F-4D97-AF65-F5344CB8AC3E}">
        <p14:creationId xmlns:p14="http://schemas.microsoft.com/office/powerpoint/2010/main" val="3661310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Library destroyed = all the books in it destroyed</a:t>
            </a:r>
          </a:p>
        </p:txBody>
      </p:sp>
      <p:sp>
        <p:nvSpPr>
          <p:cNvPr id="4" name="Slide Number Placeholder 3"/>
          <p:cNvSpPr>
            <a:spLocks noGrp="1"/>
          </p:cNvSpPr>
          <p:nvPr>
            <p:ph type="sldNum" sz="quarter" idx="5"/>
          </p:nvPr>
        </p:nvSpPr>
        <p:spPr/>
        <p:txBody>
          <a:bodyPr/>
          <a:lstStyle/>
          <a:p>
            <a:fld id="{44A7D0F8-676B-1946-98A4-19B549EC58C0}" type="slidenum">
              <a:rPr lang="en-US" smtClean="0"/>
              <a:t>16</a:t>
            </a:fld>
            <a:endParaRPr lang="en-US"/>
          </a:p>
        </p:txBody>
      </p:sp>
    </p:spTree>
    <p:extLst>
      <p:ext uri="{BB962C8B-B14F-4D97-AF65-F5344CB8AC3E}">
        <p14:creationId xmlns:p14="http://schemas.microsoft.com/office/powerpoint/2010/main" val="259720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rules that define how another class is going to operate</a:t>
            </a:r>
          </a:p>
        </p:txBody>
      </p:sp>
      <p:sp>
        <p:nvSpPr>
          <p:cNvPr id="4" name="Slide Number Placeholder 3"/>
          <p:cNvSpPr>
            <a:spLocks noGrp="1"/>
          </p:cNvSpPr>
          <p:nvPr>
            <p:ph type="sldNum" sz="quarter" idx="5"/>
          </p:nvPr>
        </p:nvSpPr>
        <p:spPr/>
        <p:txBody>
          <a:bodyPr/>
          <a:lstStyle/>
          <a:p>
            <a:fld id="{44A7D0F8-676B-1946-98A4-19B549EC58C0}" type="slidenum">
              <a:rPr lang="en-US" smtClean="0"/>
              <a:t>17</a:t>
            </a:fld>
            <a:endParaRPr lang="en-US"/>
          </a:p>
        </p:txBody>
      </p:sp>
    </p:spTree>
    <p:extLst>
      <p:ext uri="{BB962C8B-B14F-4D97-AF65-F5344CB8AC3E}">
        <p14:creationId xmlns:p14="http://schemas.microsoft.com/office/powerpoint/2010/main" val="131864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on one side of the range (used more in database structures)</a:t>
            </a:r>
          </a:p>
        </p:txBody>
      </p:sp>
      <p:sp>
        <p:nvSpPr>
          <p:cNvPr id="4" name="Slide Number Placeholder 3"/>
          <p:cNvSpPr>
            <a:spLocks noGrp="1"/>
          </p:cNvSpPr>
          <p:nvPr>
            <p:ph type="sldNum" sz="quarter" idx="5"/>
          </p:nvPr>
        </p:nvSpPr>
        <p:spPr/>
        <p:txBody>
          <a:bodyPr/>
          <a:lstStyle/>
          <a:p>
            <a:fld id="{44A7D0F8-676B-1946-98A4-19B549EC58C0}" type="slidenum">
              <a:rPr lang="en-US" smtClean="0"/>
              <a:t>18</a:t>
            </a:fld>
            <a:endParaRPr lang="en-US"/>
          </a:p>
        </p:txBody>
      </p:sp>
    </p:spTree>
    <p:extLst>
      <p:ext uri="{BB962C8B-B14F-4D97-AF65-F5344CB8AC3E}">
        <p14:creationId xmlns:p14="http://schemas.microsoft.com/office/powerpoint/2010/main" val="334620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range (relationship)</a:t>
            </a:r>
          </a:p>
        </p:txBody>
      </p:sp>
      <p:sp>
        <p:nvSpPr>
          <p:cNvPr id="4" name="Slide Number Placeholder 3"/>
          <p:cNvSpPr>
            <a:spLocks noGrp="1"/>
          </p:cNvSpPr>
          <p:nvPr>
            <p:ph type="sldNum" sz="quarter" idx="5"/>
          </p:nvPr>
        </p:nvSpPr>
        <p:spPr/>
        <p:txBody>
          <a:bodyPr/>
          <a:lstStyle/>
          <a:p>
            <a:fld id="{44A7D0F8-676B-1946-98A4-19B549EC58C0}" type="slidenum">
              <a:rPr lang="en-US" smtClean="0"/>
              <a:t>20</a:t>
            </a:fld>
            <a:endParaRPr lang="en-US"/>
          </a:p>
        </p:txBody>
      </p:sp>
    </p:spTree>
    <p:extLst>
      <p:ext uri="{BB962C8B-B14F-4D97-AF65-F5344CB8AC3E}">
        <p14:creationId xmlns:p14="http://schemas.microsoft.com/office/powerpoint/2010/main" val="192621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wants to order something</a:t>
            </a:r>
          </a:p>
          <a:p>
            <a:pPr marL="171450" indent="-171450">
              <a:buFontTx/>
              <a:buChar char="-"/>
            </a:pPr>
            <a:r>
              <a:rPr lang="en-US" dirty="0"/>
              <a:t>Has order details</a:t>
            </a:r>
          </a:p>
          <a:p>
            <a:pPr marL="171450" indent="-171450">
              <a:buFontTx/>
              <a:buChar char="-"/>
            </a:pPr>
            <a:r>
              <a:rPr lang="en-US" dirty="0"/>
              <a:t>Item stuff that defines it</a:t>
            </a:r>
          </a:p>
          <a:p>
            <a:pPr marL="171450" indent="-171450">
              <a:buFontTx/>
              <a:buChar char="-"/>
            </a:pPr>
            <a:r>
              <a:rPr lang="en-US" dirty="0"/>
              <a:t>Payment inheritance – cash, check, credit methods</a:t>
            </a:r>
          </a:p>
          <a:p>
            <a:pPr marL="171450" indent="-171450">
              <a:buFontTx/>
              <a:buChar char="-"/>
            </a:pPr>
            <a:endParaRPr lang="en-US" dirty="0"/>
          </a:p>
          <a:p>
            <a:pPr marL="0" indent="0">
              <a:buFontTx/>
              <a:buNone/>
            </a:pPr>
            <a:r>
              <a:rPr lang="en-US" dirty="0"/>
              <a:t>Can order 0 to many different orders</a:t>
            </a:r>
          </a:p>
          <a:p>
            <a:pPr marL="0" indent="0">
              <a:buFontTx/>
              <a:buNone/>
            </a:pPr>
            <a:r>
              <a:rPr lang="en-US" dirty="0"/>
              <a:t>Aggregation – order detail supports what the order is going to look like, 1 to many order details</a:t>
            </a:r>
          </a:p>
          <a:p>
            <a:pPr marL="0" indent="0">
              <a:buFontTx/>
              <a:buNone/>
            </a:pPr>
            <a:r>
              <a:rPr lang="en-US" dirty="0" err="1"/>
              <a:t>OrderDetail</a:t>
            </a:r>
            <a:r>
              <a:rPr lang="en-US" dirty="0"/>
              <a:t> and Item – association (0 to many order details, and then 1 item?)</a:t>
            </a:r>
          </a:p>
          <a:p>
            <a:pPr marL="0" indent="0">
              <a:buFontTx/>
              <a:buNone/>
            </a:pPr>
            <a:endParaRPr lang="en-US" dirty="0"/>
          </a:p>
          <a:p>
            <a:pPr marL="0" indent="0">
              <a:buFontTx/>
              <a:buNone/>
            </a:pPr>
            <a:r>
              <a:rPr lang="en-US" dirty="0"/>
              <a:t>Go thru example sometime </a:t>
            </a:r>
            <a:r>
              <a:rPr lang="en-US" dirty="0" err="1"/>
              <a:t>ig</a:t>
            </a:r>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21</a:t>
            </a:fld>
            <a:endParaRPr lang="en-US"/>
          </a:p>
        </p:txBody>
      </p:sp>
    </p:spTree>
    <p:extLst>
      <p:ext uri="{BB962C8B-B14F-4D97-AF65-F5344CB8AC3E}">
        <p14:creationId xmlns:p14="http://schemas.microsoft.com/office/powerpoint/2010/main" val="383741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3</a:t>
            </a:fld>
            <a:endParaRPr lang="en-US"/>
          </a:p>
        </p:txBody>
      </p:sp>
    </p:spTree>
    <p:extLst>
      <p:ext uri="{BB962C8B-B14F-4D97-AF65-F5344CB8AC3E}">
        <p14:creationId xmlns:p14="http://schemas.microsoft.com/office/powerpoint/2010/main" val="8957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4</a:t>
            </a:fld>
            <a:endParaRPr lang="en-US"/>
          </a:p>
        </p:txBody>
      </p:sp>
    </p:spTree>
    <p:extLst>
      <p:ext uri="{BB962C8B-B14F-4D97-AF65-F5344CB8AC3E}">
        <p14:creationId xmlns:p14="http://schemas.microsoft.com/office/powerpoint/2010/main" val="425014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5</a:t>
            </a:fld>
            <a:endParaRPr lang="en-US"/>
          </a:p>
        </p:txBody>
      </p:sp>
    </p:spTree>
    <p:extLst>
      <p:ext uri="{BB962C8B-B14F-4D97-AF65-F5344CB8AC3E}">
        <p14:creationId xmlns:p14="http://schemas.microsoft.com/office/powerpoint/2010/main" val="321312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6</a:t>
            </a:fld>
            <a:endParaRPr lang="en-US"/>
          </a:p>
        </p:txBody>
      </p:sp>
    </p:spTree>
    <p:extLst>
      <p:ext uri="{BB962C8B-B14F-4D97-AF65-F5344CB8AC3E}">
        <p14:creationId xmlns:p14="http://schemas.microsoft.com/office/powerpoint/2010/main" val="3085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7</a:t>
            </a:fld>
            <a:endParaRPr lang="en-US"/>
          </a:p>
        </p:txBody>
      </p:sp>
    </p:spTree>
    <p:extLst>
      <p:ext uri="{BB962C8B-B14F-4D97-AF65-F5344CB8AC3E}">
        <p14:creationId xmlns:p14="http://schemas.microsoft.com/office/powerpoint/2010/main" val="33722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8</a:t>
            </a:fld>
            <a:endParaRPr lang="en-US"/>
          </a:p>
        </p:txBody>
      </p:sp>
    </p:spTree>
    <p:extLst>
      <p:ext uri="{BB962C8B-B14F-4D97-AF65-F5344CB8AC3E}">
        <p14:creationId xmlns:p14="http://schemas.microsoft.com/office/powerpoint/2010/main" val="101637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9</a:t>
            </a:fld>
            <a:endParaRPr lang="en-US"/>
          </a:p>
        </p:txBody>
      </p:sp>
    </p:spTree>
    <p:extLst>
      <p:ext uri="{BB962C8B-B14F-4D97-AF65-F5344CB8AC3E}">
        <p14:creationId xmlns:p14="http://schemas.microsoft.com/office/powerpoint/2010/main" val="278484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7D0F8-676B-1946-98A4-19B549EC58C0}" type="slidenum">
              <a:rPr lang="en-US" smtClean="0"/>
              <a:t>15</a:t>
            </a:fld>
            <a:endParaRPr lang="en-US"/>
          </a:p>
        </p:txBody>
      </p:sp>
    </p:spTree>
    <p:extLst>
      <p:ext uri="{BB962C8B-B14F-4D97-AF65-F5344CB8AC3E}">
        <p14:creationId xmlns:p14="http://schemas.microsoft.com/office/powerpoint/2010/main" val="240605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4BB1-AB32-204B-8A0B-177D5CEEA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E5F34-BD88-854D-BF4A-A96524F73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8CEC8-E1A8-9440-A4C0-B4243F29739B}"/>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391AEC2C-68B5-754B-A8E9-93B86C4C1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75D70-83F2-EA48-8AF5-EB6A55F7B90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56287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ABC7-59AE-D94D-82ED-AE362E6EA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0772D-99E1-6445-8343-76D94B4DF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8CD2D-E605-944F-9B59-06E9BDE24FC0}"/>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B57D0525-5F3E-B542-9720-B37F12AFF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E37D9-0B0D-FA49-82F4-F7CB76124CEE}"/>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1521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ED395-87E5-104D-9BCE-940240BA4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B2D16-C67F-2B4D-B459-D7DD7678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06D51-0743-E644-95BB-B3F578CBBB0E}"/>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859C826C-86DE-3047-857E-2DDA04E5B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C6198-01C4-1E4C-90E6-DD4277713573}"/>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828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82B2-AF69-1648-AF8C-68923F569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61EA4-4CE3-314A-8971-5E229A648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9692-6407-C343-A83A-F2E77BC45D6E}"/>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EC72B1B3-C5B2-4144-9F3F-4F16A9C53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94BA-2696-6B41-B1D6-7D67C23E823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064578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C5FF-AA4D-8E48-BF83-118CA2E65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38D33-B545-1E40-A7C5-D80E83D00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486BD-AF49-3646-9FA9-4813D3A5C0CC}"/>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3B1E2F78-E00C-594D-AB28-BBD732DCB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882C7-8468-3F41-9F44-8A17419436D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48288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0E5A-1B50-C24C-9256-4A5340624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0A0B4-1346-C746-A141-CA275B2A9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E0FCD-8278-574F-B36C-815FC8F73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443BF-F116-BE48-B2D0-8761F6AB2D19}"/>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6" name="Footer Placeholder 5">
            <a:extLst>
              <a:ext uri="{FF2B5EF4-FFF2-40B4-BE49-F238E27FC236}">
                <a16:creationId xmlns:a16="http://schemas.microsoft.com/office/drawing/2014/main" id="{8403578F-620F-8942-B066-194E7B10B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29D68-1D70-6743-A4CB-1D98D678DE0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2047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8649-15A7-4740-AE37-6EB13DABA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6E4A3-8A12-F749-9AF9-96C6E651E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C927A-B837-C342-833A-728F1BB79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D8404-A83B-5645-A01B-87AF3A793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D30BF-DA0D-F842-B7F6-E5AD71374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BE71E-3E37-E640-914B-F7360EB1B0FC}"/>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8" name="Footer Placeholder 7">
            <a:extLst>
              <a:ext uri="{FF2B5EF4-FFF2-40B4-BE49-F238E27FC236}">
                <a16:creationId xmlns:a16="http://schemas.microsoft.com/office/drawing/2014/main" id="{78BD2174-F71B-844D-A15D-27EA10EE6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63C9F-4F4E-D44D-B31E-D0D1F2C0468A}"/>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231386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10A9-0303-6347-AB58-2D9D480C3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EE22F-C3BF-2246-A5F9-F214D2C23785}"/>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4" name="Footer Placeholder 3">
            <a:extLst>
              <a:ext uri="{FF2B5EF4-FFF2-40B4-BE49-F238E27FC236}">
                <a16:creationId xmlns:a16="http://schemas.microsoft.com/office/drawing/2014/main" id="{99A8E23B-1377-DE49-8E6F-F0185E105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A8A82-9421-7D4E-A645-3C0D69E70E19}"/>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3518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FD94D-EC7B-0E4F-9E36-DFBF0C2401CF}"/>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3" name="Footer Placeholder 2">
            <a:extLst>
              <a:ext uri="{FF2B5EF4-FFF2-40B4-BE49-F238E27FC236}">
                <a16:creationId xmlns:a16="http://schemas.microsoft.com/office/drawing/2014/main" id="{4E08EF88-87DC-7843-9152-FCCC496D0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B1776-4AC8-B947-802E-4F9E08365CC5}"/>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13574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68DD-9305-1E41-9973-7B8E5B62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582CF-5AAF-8145-A670-A0AD7E333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CFD3CC-713B-2242-9602-E7F07610A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0F481-50EA-884C-B561-69CA79F90202}"/>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6" name="Footer Placeholder 5">
            <a:extLst>
              <a:ext uri="{FF2B5EF4-FFF2-40B4-BE49-F238E27FC236}">
                <a16:creationId xmlns:a16="http://schemas.microsoft.com/office/drawing/2014/main" id="{06096B02-11F6-2240-8E8F-49E053CCF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02564-E765-8B44-80B3-9AE327647CC6}"/>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377981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8A61-B7D1-EA40-B580-90407B99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DB0A24-6A82-D142-9340-AB21CAC8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F9DD0-E623-F045-BB23-C26522B43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59550-199E-2D42-B759-751718B4D260}"/>
              </a:ext>
            </a:extLst>
          </p:cNvPr>
          <p:cNvSpPr>
            <a:spLocks noGrp="1"/>
          </p:cNvSpPr>
          <p:nvPr>
            <p:ph type="dt" sz="half" idx="10"/>
          </p:nvPr>
        </p:nvSpPr>
        <p:spPr/>
        <p:txBody>
          <a:bodyPr/>
          <a:lstStyle/>
          <a:p>
            <a:fld id="{B6C153B0-5B6B-354C-A820-AEB33431E236}" type="datetimeFigureOut">
              <a:rPr lang="en-US" smtClean="0"/>
              <a:t>10/13/2022</a:t>
            </a:fld>
            <a:endParaRPr lang="en-US"/>
          </a:p>
        </p:txBody>
      </p:sp>
      <p:sp>
        <p:nvSpPr>
          <p:cNvPr id="6" name="Footer Placeholder 5">
            <a:extLst>
              <a:ext uri="{FF2B5EF4-FFF2-40B4-BE49-F238E27FC236}">
                <a16:creationId xmlns:a16="http://schemas.microsoft.com/office/drawing/2014/main" id="{B1156331-24E7-D646-B9D4-676A80975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556CF-0F5E-FA49-A078-71D664153571}"/>
              </a:ext>
            </a:extLst>
          </p:cNvPr>
          <p:cNvSpPr>
            <a:spLocks noGrp="1"/>
          </p:cNvSpPr>
          <p:nvPr>
            <p:ph type="sldNum" sz="quarter" idx="12"/>
          </p:nvPr>
        </p:nvSpPr>
        <p:spPr/>
        <p:txBody>
          <a:bodyPr/>
          <a:lstStyle/>
          <a:p>
            <a:fld id="{B27A2D3D-DAE5-BC41-9AF4-D78A5B9318D4}" type="slidenum">
              <a:rPr lang="en-US" smtClean="0"/>
              <a:t>‹#›</a:t>
            </a:fld>
            <a:endParaRPr lang="en-US"/>
          </a:p>
        </p:txBody>
      </p:sp>
    </p:spTree>
    <p:extLst>
      <p:ext uri="{BB962C8B-B14F-4D97-AF65-F5344CB8AC3E}">
        <p14:creationId xmlns:p14="http://schemas.microsoft.com/office/powerpoint/2010/main" val="56122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857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75E4A-0476-DF44-9C5C-701C74C38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C446B4-28AB-9444-84E6-F03AA524B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D39751-A8B2-9B47-B0AA-6990199F9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153B0-5B6B-354C-A820-AEB33431E236}" type="datetimeFigureOut">
              <a:rPr lang="en-US" smtClean="0"/>
              <a:t>10/13/2022</a:t>
            </a:fld>
            <a:endParaRPr lang="en-US"/>
          </a:p>
        </p:txBody>
      </p:sp>
      <p:sp>
        <p:nvSpPr>
          <p:cNvPr id="5" name="Footer Placeholder 4">
            <a:extLst>
              <a:ext uri="{FF2B5EF4-FFF2-40B4-BE49-F238E27FC236}">
                <a16:creationId xmlns:a16="http://schemas.microsoft.com/office/drawing/2014/main" id="{DB08398E-17A8-1348-AFDB-B13F0CC9C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0620A-2103-6D40-A5CD-8EB74D0F6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A2D3D-DAE5-BC41-9AF4-D78A5B9318D4}" type="slidenum">
              <a:rPr lang="en-US" smtClean="0"/>
              <a:t>‹#›</a:t>
            </a:fld>
            <a:endParaRPr lang="en-US"/>
          </a:p>
        </p:txBody>
      </p:sp>
    </p:spTree>
    <p:extLst>
      <p:ext uri="{BB962C8B-B14F-4D97-AF65-F5344CB8AC3E}">
        <p14:creationId xmlns:p14="http://schemas.microsoft.com/office/powerpoint/2010/main" val="30468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png"/><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5.xml"/><Relationship Id="rId7"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10D2-560A-2143-BA6D-BB4C5EE22D75}"/>
              </a:ext>
            </a:extLst>
          </p:cNvPr>
          <p:cNvSpPr>
            <a:spLocks noGrp="1"/>
          </p:cNvSpPr>
          <p:nvPr>
            <p:ph type="ctrTitle"/>
          </p:nvPr>
        </p:nvSpPr>
        <p:spPr>
          <a:xfrm>
            <a:off x="477980" y="1122363"/>
            <a:ext cx="8431558" cy="3204134"/>
          </a:xfrm>
        </p:spPr>
        <p:txBody>
          <a:bodyPr anchor="b">
            <a:normAutofit/>
          </a:bodyPr>
          <a:lstStyle/>
          <a:p>
            <a:pPr algn="l"/>
            <a:r>
              <a:rPr lang="en-US" sz="4800" dirty="0"/>
              <a:t>UML (Unified Modeling Language) Diagrams</a:t>
            </a:r>
          </a:p>
        </p:txBody>
      </p:sp>
      <p:sp>
        <p:nvSpPr>
          <p:cNvPr id="3" name="Subtitle 2">
            <a:extLst>
              <a:ext uri="{FF2B5EF4-FFF2-40B4-BE49-F238E27FC236}">
                <a16:creationId xmlns:a16="http://schemas.microsoft.com/office/drawing/2014/main" id="{FF4716F1-19D3-A545-977B-9AE542A1539F}"/>
              </a:ext>
            </a:extLst>
          </p:cNvPr>
          <p:cNvSpPr>
            <a:spLocks noGrp="1"/>
          </p:cNvSpPr>
          <p:nvPr>
            <p:ph type="subTitle" idx="1"/>
          </p:nvPr>
        </p:nvSpPr>
        <p:spPr>
          <a:xfrm>
            <a:off x="477980" y="4872922"/>
            <a:ext cx="4023359" cy="1208141"/>
          </a:xfrm>
        </p:spPr>
        <p:txBody>
          <a:bodyPr>
            <a:normAutofit/>
          </a:bodyPr>
          <a:lstStyle/>
          <a:p>
            <a:pPr algn="l"/>
            <a:r>
              <a:rPr lang="en-US" sz="2000" dirty="0"/>
              <a:t>Software Engineering</a:t>
            </a:r>
          </a:p>
          <a:p>
            <a:pPr algn="l"/>
            <a:r>
              <a:rPr lang="en-US" sz="2000" dirty="0"/>
              <a:t>Neil Toporski</a:t>
            </a:r>
          </a:p>
        </p:txBody>
      </p:sp>
    </p:spTree>
    <p:extLst>
      <p:ext uri="{BB962C8B-B14F-4D97-AF65-F5344CB8AC3E}">
        <p14:creationId xmlns:p14="http://schemas.microsoft.com/office/powerpoint/2010/main" val="178067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1.5 Perspectives of Class Diagram</a:t>
            </a:r>
          </a:p>
        </p:txBody>
      </p:sp>
      <p:sp>
        <p:nvSpPr>
          <p:cNvPr id="3" name="Content Placeholder 2">
            <a:extLst>
              <a:ext uri="{FF2B5EF4-FFF2-40B4-BE49-F238E27FC236}">
                <a16:creationId xmlns:a16="http://schemas.microsoft.com/office/drawing/2014/main" id="{8BA5C9A6-E7D5-E04E-92C4-113AD3D55DD6}"/>
              </a:ext>
            </a:extLst>
          </p:cNvPr>
          <p:cNvSpPr>
            <a:spLocks noGrp="1"/>
          </p:cNvSpPr>
          <p:nvPr>
            <p:ph idx="1"/>
          </p:nvPr>
        </p:nvSpPr>
        <p:spPr/>
        <p:txBody>
          <a:bodyPr>
            <a:normAutofit/>
          </a:bodyPr>
          <a:lstStyle/>
          <a:p>
            <a:pPr marL="0" indent="0">
              <a:buNone/>
            </a:pPr>
            <a:r>
              <a:rPr lang="en-US" sz="2400" dirty="0"/>
              <a:t>A diagram can be interpreted from various perspectives:</a:t>
            </a:r>
          </a:p>
          <a:p>
            <a:r>
              <a:rPr lang="en-US" sz="2400" b="1" dirty="0"/>
              <a:t>Conceptual</a:t>
            </a:r>
            <a:r>
              <a:rPr lang="en-US" sz="2400" dirty="0"/>
              <a:t>: represents the concepts in the domain</a:t>
            </a:r>
          </a:p>
          <a:p>
            <a:r>
              <a:rPr lang="en-US" sz="2400" b="1" dirty="0"/>
              <a:t>Specification</a:t>
            </a:r>
            <a:r>
              <a:rPr lang="en-US" sz="2400" dirty="0"/>
              <a:t>: focus is on the interfaces of Abstract Data Type (ADTs) in the software</a:t>
            </a:r>
          </a:p>
          <a:p>
            <a:r>
              <a:rPr lang="en-US" sz="2400" b="1" dirty="0"/>
              <a:t>Implementation</a:t>
            </a:r>
            <a:r>
              <a:rPr lang="en-US" sz="2400" dirty="0"/>
              <a:t>: describes how classes will implement their interfaces</a:t>
            </a:r>
          </a:p>
        </p:txBody>
      </p:sp>
      <p:pic>
        <p:nvPicPr>
          <p:cNvPr id="6146" name="Picture 2" descr="Perspectives of Class Diagram">
            <a:extLst>
              <a:ext uri="{FF2B5EF4-FFF2-40B4-BE49-F238E27FC236}">
                <a16:creationId xmlns:a16="http://schemas.microsoft.com/office/drawing/2014/main" id="{7D9E8234-3198-BE43-B1E7-E67B271E6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4271963"/>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95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1.6 Relationships Between Classes</a:t>
            </a:r>
          </a:p>
        </p:txBody>
      </p:sp>
      <p:pic>
        <p:nvPicPr>
          <p:cNvPr id="8194" name="Picture 2" descr="Relationships between classes">
            <a:extLst>
              <a:ext uri="{FF2B5EF4-FFF2-40B4-BE49-F238E27FC236}">
                <a16:creationId xmlns:a16="http://schemas.microsoft.com/office/drawing/2014/main" id="{B87590FE-25F4-F54E-AB52-14DA8986DE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7000" y="1690688"/>
            <a:ext cx="4318000"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66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Relationships Between Classes</a:t>
            </a:r>
          </a:p>
        </p:txBody>
      </p:sp>
      <p:pic>
        <p:nvPicPr>
          <p:cNvPr id="4" name="Picture 3">
            <a:extLst>
              <a:ext uri="{FF2B5EF4-FFF2-40B4-BE49-F238E27FC236}">
                <a16:creationId xmlns:a16="http://schemas.microsoft.com/office/drawing/2014/main" id="{350CDFC4-81A9-E7B0-9653-6788591F5A73}"/>
              </a:ext>
            </a:extLst>
          </p:cNvPr>
          <p:cNvPicPr>
            <a:picLocks noChangeAspect="1"/>
          </p:cNvPicPr>
          <p:nvPr/>
        </p:nvPicPr>
        <p:blipFill>
          <a:blip r:embed="rId2"/>
          <a:stretch>
            <a:fillRect/>
          </a:stretch>
        </p:blipFill>
        <p:spPr>
          <a:xfrm>
            <a:off x="1828543" y="1482238"/>
            <a:ext cx="7426668" cy="5010637"/>
          </a:xfrm>
          <a:prstGeom prst="rect">
            <a:avLst/>
          </a:prstGeom>
        </p:spPr>
      </p:pic>
    </p:spTree>
    <p:extLst>
      <p:ext uri="{BB962C8B-B14F-4D97-AF65-F5344CB8AC3E}">
        <p14:creationId xmlns:p14="http://schemas.microsoft.com/office/powerpoint/2010/main" val="253197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Inheritance (Or Generalization)</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a:xfrm>
            <a:off x="838200" y="1825625"/>
            <a:ext cx="6507625" cy="4351338"/>
          </a:xfrm>
        </p:spPr>
        <p:txBody>
          <a:bodyPr/>
          <a:lstStyle/>
          <a:p>
            <a:pPr marL="0" indent="0">
              <a:buNone/>
            </a:pPr>
            <a:r>
              <a:rPr lang="en-US" dirty="0"/>
              <a:t>A generalization is a taxonomic relationship between a more general classifier and a more specific classifier. </a:t>
            </a:r>
            <a:r>
              <a:rPr lang="en-US" b="1" dirty="0"/>
              <a:t>Each instance of the specific classifier is also an indirect instance of the general classifier</a:t>
            </a:r>
            <a:r>
              <a:rPr lang="en-US" dirty="0"/>
              <a:t>. Thus, </a:t>
            </a:r>
            <a:r>
              <a:rPr lang="en-US" b="1" dirty="0"/>
              <a:t>the specific classifier inherits the features of the more general classifier</a:t>
            </a:r>
            <a:r>
              <a:rPr lang="en-US" dirty="0"/>
              <a:t>.</a:t>
            </a:r>
          </a:p>
          <a:p>
            <a:pPr marL="0" indent="0">
              <a:buNone/>
            </a:pPr>
            <a:endParaRPr lang="en-US" dirty="0"/>
          </a:p>
        </p:txBody>
      </p:sp>
      <p:pic>
        <p:nvPicPr>
          <p:cNvPr id="10242" name="Picture 2" descr="Inheritance Example - Shapes">
            <a:extLst>
              <a:ext uri="{FF2B5EF4-FFF2-40B4-BE49-F238E27FC236}">
                <a16:creationId xmlns:a16="http://schemas.microsoft.com/office/drawing/2014/main" id="{3B88A8BE-2C41-0549-8D98-6653A2CC8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5825" y="1690688"/>
            <a:ext cx="3210287" cy="406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1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a:xfrm>
            <a:off x="838200" y="1825625"/>
            <a:ext cx="8627076" cy="4351338"/>
          </a:xfrm>
        </p:spPr>
        <p:txBody>
          <a:bodyPr>
            <a:normAutofit/>
          </a:bodyPr>
          <a:lstStyle/>
          <a:p>
            <a:r>
              <a:rPr lang="en-US" sz="2400" dirty="0"/>
              <a:t>A structural </a:t>
            </a:r>
            <a:r>
              <a:rPr lang="en-US" sz="2400" b="1" dirty="0"/>
              <a:t>link between two peer classes</a:t>
            </a:r>
            <a:r>
              <a:rPr lang="en-US" sz="2400" dirty="0"/>
              <a:t>.</a:t>
            </a:r>
          </a:p>
          <a:p>
            <a:r>
              <a:rPr lang="en-US" sz="2400" dirty="0"/>
              <a:t>There is an association between Class1 and Class2</a:t>
            </a:r>
          </a:p>
          <a:p>
            <a:r>
              <a:rPr lang="en-US" sz="2400" dirty="0"/>
              <a:t>The figure below shows an example of </a:t>
            </a:r>
            <a:r>
              <a:rPr lang="en-US" sz="2400" b="1" dirty="0"/>
              <a:t>simple association</a:t>
            </a:r>
            <a:r>
              <a:rPr lang="en-US" sz="2400" dirty="0"/>
              <a:t>. There is an association that connects the &lt;&lt;control&gt;&gt; class Class1 and &lt;&lt;boundary&gt;&gt; class Class2. The relationship is displayed as a solid line connecting the two classes.</a:t>
            </a:r>
          </a:p>
          <a:p>
            <a:pPr marL="0" indent="0">
              <a:buNone/>
            </a:pPr>
            <a:endParaRPr lang="en-US" dirty="0"/>
          </a:p>
        </p:txBody>
      </p:sp>
      <p:pic>
        <p:nvPicPr>
          <p:cNvPr id="12290" name="Picture 2" descr="Simple Association">
            <a:extLst>
              <a:ext uri="{FF2B5EF4-FFF2-40B4-BE49-F238E27FC236}">
                <a16:creationId xmlns:a16="http://schemas.microsoft.com/office/drawing/2014/main" id="{2DF8551C-FCCB-9843-9D9E-F35B7EF34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576" y="4671178"/>
            <a:ext cx="3358536" cy="8319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A7E38E-7FC9-FDCB-3119-53513A86F0DF}"/>
              </a:ext>
            </a:extLst>
          </p:cNvPr>
          <p:cNvPicPr>
            <a:picLocks noChangeAspect="1"/>
          </p:cNvPicPr>
          <p:nvPr/>
        </p:nvPicPr>
        <p:blipFill>
          <a:blip r:embed="rId3"/>
          <a:stretch>
            <a:fillRect/>
          </a:stretch>
        </p:blipFill>
        <p:spPr>
          <a:xfrm>
            <a:off x="9930542" y="2006600"/>
            <a:ext cx="1079500" cy="2844800"/>
          </a:xfrm>
          <a:prstGeom prst="rect">
            <a:avLst/>
          </a:prstGeom>
        </p:spPr>
      </p:pic>
    </p:spTree>
    <p:extLst>
      <p:ext uri="{BB962C8B-B14F-4D97-AF65-F5344CB8AC3E}">
        <p14:creationId xmlns:p14="http://schemas.microsoft.com/office/powerpoint/2010/main" val="138008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a:xfrm>
            <a:off x="838199" y="1825625"/>
            <a:ext cx="8686801" cy="4351338"/>
          </a:xfrm>
        </p:spPr>
        <p:txBody>
          <a:bodyPr>
            <a:normAutofit/>
          </a:bodyPr>
          <a:lstStyle/>
          <a:p>
            <a:pPr marL="0" indent="0">
              <a:buNone/>
            </a:pPr>
            <a:r>
              <a:rPr lang="en-US" sz="2000" dirty="0"/>
              <a:t>A special type of association.</a:t>
            </a:r>
          </a:p>
          <a:p>
            <a:r>
              <a:rPr lang="en-US" sz="2000" dirty="0"/>
              <a:t>It represents a </a:t>
            </a:r>
            <a:r>
              <a:rPr lang="en-US" sz="2000" b="1" dirty="0"/>
              <a:t>"part of" </a:t>
            </a:r>
            <a:r>
              <a:rPr lang="en-US" sz="2000" dirty="0"/>
              <a:t>relationship.</a:t>
            </a:r>
          </a:p>
          <a:p>
            <a:r>
              <a:rPr lang="en-US" sz="2000" b="1" dirty="0"/>
              <a:t>Class2 is part of Class1.</a:t>
            </a:r>
          </a:p>
          <a:p>
            <a:r>
              <a:rPr lang="en-US" sz="2000" dirty="0"/>
              <a:t>Many instances (denoted by the *) of Class2 can be associated with Class1.</a:t>
            </a:r>
          </a:p>
          <a:p>
            <a:r>
              <a:rPr lang="en-US" sz="2000" dirty="0"/>
              <a:t>Objects of Class1 and Class2 have separate lifetimes.</a:t>
            </a:r>
          </a:p>
          <a:p>
            <a:r>
              <a:rPr lang="en-US" sz="2000" b="0" i="0" u="none" strike="noStrike" dirty="0">
                <a:solidFill>
                  <a:srgbClr val="404243"/>
                </a:solidFill>
                <a:effectLst/>
              </a:rPr>
              <a:t>For example, the class “library” is made up of one or more books, among other materials. In aggregation, the contained classes are not strongly dependent on the lifecycle of the container. In the same example, books will remain so even when the library is </a:t>
            </a:r>
            <a:r>
              <a:rPr lang="en-US" sz="2000" b="0" i="0" u="none" strike="noStrike" dirty="0" err="1">
                <a:solidFill>
                  <a:srgbClr val="404243"/>
                </a:solidFill>
                <a:effectLst/>
              </a:rPr>
              <a:t>dissolved.</a:t>
            </a:r>
            <a:r>
              <a:rPr lang="en-US" sz="2000" dirty="0" err="1"/>
              <a:t>the</a:t>
            </a:r>
            <a:r>
              <a:rPr lang="en-US" sz="2000" dirty="0"/>
              <a:t> aggregate</a:t>
            </a:r>
            <a:r>
              <a:rPr lang="en-US" dirty="0"/>
              <a:t>.</a:t>
            </a:r>
          </a:p>
          <a:p>
            <a:pPr marL="0" indent="0">
              <a:buNone/>
            </a:pPr>
            <a:endParaRPr lang="en-US" dirty="0"/>
          </a:p>
        </p:txBody>
      </p:sp>
      <p:pic>
        <p:nvPicPr>
          <p:cNvPr id="16388" name="Picture 4" descr="Aggregation">
            <a:extLst>
              <a:ext uri="{FF2B5EF4-FFF2-40B4-BE49-F238E27FC236}">
                <a16:creationId xmlns:a16="http://schemas.microsoft.com/office/drawing/2014/main" id="{AEF89ACD-B519-5A42-91F3-434AB3A8A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577" y="5339245"/>
            <a:ext cx="3381899" cy="837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7F761B2-20E3-BFAA-425C-16A8D79BE7BB}"/>
              </a:ext>
            </a:extLst>
          </p:cNvPr>
          <p:cNvPicPr>
            <a:picLocks noChangeAspect="1"/>
          </p:cNvPicPr>
          <p:nvPr/>
        </p:nvPicPr>
        <p:blipFill>
          <a:blip r:embed="rId4"/>
          <a:stretch>
            <a:fillRect/>
          </a:stretch>
        </p:blipFill>
        <p:spPr>
          <a:xfrm>
            <a:off x="10066466" y="2340232"/>
            <a:ext cx="1079500" cy="2844800"/>
          </a:xfrm>
          <a:prstGeom prst="rect">
            <a:avLst/>
          </a:prstGeom>
        </p:spPr>
      </p:pic>
    </p:spTree>
    <p:extLst>
      <p:ext uri="{BB962C8B-B14F-4D97-AF65-F5344CB8AC3E}">
        <p14:creationId xmlns:p14="http://schemas.microsoft.com/office/powerpoint/2010/main" val="266651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p:txBody>
          <a:bodyPr>
            <a:normAutofit/>
          </a:bodyPr>
          <a:lstStyle/>
          <a:p>
            <a:r>
              <a:rPr lang="en-US" sz="2000" dirty="0"/>
              <a:t>A special type of aggregation </a:t>
            </a:r>
            <a:r>
              <a:rPr lang="en-US" sz="2000" b="1" dirty="0"/>
              <a:t>where parts are destroyed when the whole is destroyed</a:t>
            </a:r>
            <a:r>
              <a:rPr lang="en-US" sz="2000" dirty="0"/>
              <a:t>.</a:t>
            </a:r>
          </a:p>
          <a:p>
            <a:r>
              <a:rPr lang="en-US" sz="2000" b="1" dirty="0"/>
              <a:t>Objects of Class2 live and die with Class1</a:t>
            </a:r>
            <a:r>
              <a:rPr lang="en-US" sz="2000" dirty="0"/>
              <a:t>.</a:t>
            </a:r>
          </a:p>
          <a:p>
            <a:r>
              <a:rPr lang="en-US" sz="2000" b="1" dirty="0"/>
              <a:t>Class2 cannot stand by itself</a:t>
            </a:r>
            <a:r>
              <a:rPr lang="en-US" sz="2000" dirty="0"/>
              <a:t>.</a:t>
            </a:r>
          </a:p>
          <a:p>
            <a:r>
              <a:rPr lang="en-US" sz="2000" b="0" i="0" u="none" strike="noStrike" dirty="0">
                <a:solidFill>
                  <a:srgbClr val="404243"/>
                </a:solidFill>
                <a:effectLst/>
              </a:rPr>
              <a:t>For example, a shoulder bag’s side pocket will also cease to exist once the shoulder bag is destroyed.</a:t>
            </a:r>
            <a:endParaRPr lang="en-US" sz="2000" dirty="0"/>
          </a:p>
          <a:p>
            <a:r>
              <a:rPr lang="en-US" sz="2000" dirty="0"/>
              <a:t>The figure below shows an example of composition. The relationship is displayed as a solid line with a filled diamond at the association end, which is connected to the class that represents the whole or composite.</a:t>
            </a:r>
          </a:p>
          <a:p>
            <a:pPr marL="0" indent="0">
              <a:buNone/>
            </a:pPr>
            <a:endParaRPr lang="en-US" dirty="0"/>
          </a:p>
        </p:txBody>
      </p:sp>
      <p:pic>
        <p:nvPicPr>
          <p:cNvPr id="18434" name="Picture 2" descr="Composition">
            <a:extLst>
              <a:ext uri="{FF2B5EF4-FFF2-40B4-BE49-F238E27FC236}">
                <a16:creationId xmlns:a16="http://schemas.microsoft.com/office/drawing/2014/main" id="{AE456A48-14B0-6B45-B357-C49EAE06E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144" y="4637108"/>
            <a:ext cx="3241712" cy="80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1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Realization</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p:txBody>
          <a:bodyPr>
            <a:normAutofit/>
          </a:bodyPr>
          <a:lstStyle/>
          <a:p>
            <a:r>
              <a:rPr lang="en-US" sz="2000" b="1" i="0" u="none" strike="noStrike" dirty="0">
                <a:solidFill>
                  <a:srgbClr val="404243"/>
                </a:solidFill>
                <a:effectLst/>
              </a:rPr>
              <a:t>Denotes the implementation of the functionality defined in one class by another class</a:t>
            </a:r>
            <a:r>
              <a:rPr lang="en-US" sz="2000" b="0" i="0" u="none" strike="noStrike" dirty="0">
                <a:solidFill>
                  <a:srgbClr val="404243"/>
                </a:solidFill>
                <a:effectLst/>
              </a:rPr>
              <a:t>. To show the relationship in </a:t>
            </a:r>
            <a:r>
              <a:rPr lang="en-US" sz="2000" b="0" i="0" u="none" strike="noStrike" dirty="0">
                <a:solidFill>
                  <a:srgbClr val="1D6357"/>
                </a:solidFill>
                <a:effectLst/>
              </a:rPr>
              <a:t>UML</a:t>
            </a:r>
            <a:r>
              <a:rPr lang="en-US" sz="2000" b="0" i="0" u="none" strike="noStrike" dirty="0">
                <a:solidFill>
                  <a:srgbClr val="404243"/>
                </a:solidFill>
                <a:effectLst/>
              </a:rPr>
              <a:t>, a broken line with an unfilled solid arrowhead is drawn from the class that defines the functionality of the class that implements the function. </a:t>
            </a:r>
          </a:p>
          <a:p>
            <a:r>
              <a:rPr lang="en-US" sz="2000" dirty="0">
                <a:solidFill>
                  <a:srgbClr val="161616"/>
                </a:solidFill>
              </a:rPr>
              <a:t>O</a:t>
            </a:r>
            <a:r>
              <a:rPr lang="en-US" sz="2000" b="0" i="0" u="none" strike="noStrike" dirty="0">
                <a:solidFill>
                  <a:srgbClr val="161616"/>
                </a:solidFill>
                <a:effectLst/>
              </a:rPr>
              <a:t>ne model element (the client) realizes the behavior that the other </a:t>
            </a:r>
            <a:endParaRPr lang="en-US" sz="2000" b="0" i="0" u="none" strike="noStrike" dirty="0">
              <a:solidFill>
                <a:srgbClr val="404243"/>
              </a:solidFill>
              <a:effectLst/>
            </a:endParaRPr>
          </a:p>
          <a:p>
            <a:r>
              <a:rPr lang="en-US" sz="2000" b="0" i="0" u="none" strike="noStrike" dirty="0">
                <a:solidFill>
                  <a:srgbClr val="404243"/>
                </a:solidFill>
                <a:effectLst/>
              </a:rPr>
              <a:t>For example, the printing preferences that are set using the printer setup interface are being implemented by the printer.</a:t>
            </a:r>
          </a:p>
          <a:p>
            <a:endParaRPr lang="en-US" sz="2000" dirty="0">
              <a:solidFill>
                <a:srgbClr val="404243"/>
              </a:solidFill>
            </a:endParaRPr>
          </a:p>
          <a:p>
            <a:endParaRPr lang="en-US" sz="2000" dirty="0"/>
          </a:p>
        </p:txBody>
      </p:sp>
      <p:pic>
        <p:nvPicPr>
          <p:cNvPr id="1026" name="Picture 2" descr="null">
            <a:extLst>
              <a:ext uri="{FF2B5EF4-FFF2-40B4-BE49-F238E27FC236}">
                <a16:creationId xmlns:a16="http://schemas.microsoft.com/office/drawing/2014/main" id="{2A28F115-FF8E-FCF8-1A89-0450DC595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524" y="3997286"/>
            <a:ext cx="4604951" cy="21796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F656F9-89D0-0F17-FD65-3399052A8A23}"/>
              </a:ext>
            </a:extLst>
          </p:cNvPr>
          <p:cNvPicPr>
            <a:picLocks noChangeAspect="1"/>
          </p:cNvPicPr>
          <p:nvPr/>
        </p:nvPicPr>
        <p:blipFill>
          <a:blip r:embed="rId4"/>
          <a:stretch>
            <a:fillRect/>
          </a:stretch>
        </p:blipFill>
        <p:spPr>
          <a:xfrm>
            <a:off x="1120174" y="3897183"/>
            <a:ext cx="1079500" cy="2844800"/>
          </a:xfrm>
          <a:prstGeom prst="rect">
            <a:avLst/>
          </a:prstGeom>
        </p:spPr>
      </p:pic>
    </p:spTree>
    <p:extLst>
      <p:ext uri="{BB962C8B-B14F-4D97-AF65-F5344CB8AC3E}">
        <p14:creationId xmlns:p14="http://schemas.microsoft.com/office/powerpoint/2010/main" val="278685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Cardinality</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p:txBody>
          <a:bodyPr>
            <a:normAutofit/>
          </a:bodyPr>
          <a:lstStyle/>
          <a:p>
            <a:pPr marL="0" indent="0">
              <a:buNone/>
            </a:pPr>
            <a:r>
              <a:rPr lang="en-US" b="1" dirty="0"/>
              <a:t>Indicates the number of instances of one class linked to one instance of the other class</a:t>
            </a:r>
            <a:r>
              <a:rPr lang="en-US" dirty="0"/>
              <a:t>. For example, one company will have one or more employees, but each employee works for just one company.</a:t>
            </a:r>
          </a:p>
          <a:p>
            <a:pPr marL="0" indent="0">
              <a:buNone/>
            </a:pPr>
            <a:endParaRPr lang="en-US" dirty="0"/>
          </a:p>
          <a:p>
            <a:pPr marL="0" indent="0">
              <a:buNone/>
            </a:pPr>
            <a:endParaRPr lang="en-US" dirty="0"/>
          </a:p>
          <a:p>
            <a:pPr marL="0" indent="0">
              <a:buNone/>
            </a:pPr>
            <a:r>
              <a:rPr lang="en-US" dirty="0"/>
              <a:t>(1 to many)</a:t>
            </a:r>
          </a:p>
        </p:txBody>
      </p:sp>
      <p:pic>
        <p:nvPicPr>
          <p:cNvPr id="21506" name="Picture 2" descr="Class diagram multiplicity">
            <a:extLst>
              <a:ext uri="{FF2B5EF4-FFF2-40B4-BE49-F238E27FC236}">
                <a16:creationId xmlns:a16="http://schemas.microsoft.com/office/drawing/2014/main" id="{742F2190-A9AD-F241-96D5-C8ADCC9DB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14"/>
          <a:stretch/>
        </p:blipFill>
        <p:spPr bwMode="auto">
          <a:xfrm>
            <a:off x="3352800" y="3703899"/>
            <a:ext cx="5486400" cy="207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3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Cardinality</a:t>
            </a:r>
          </a:p>
        </p:txBody>
      </p:sp>
      <p:sp>
        <p:nvSpPr>
          <p:cNvPr id="3" name="Content Placeholder 2">
            <a:extLst>
              <a:ext uri="{FF2B5EF4-FFF2-40B4-BE49-F238E27FC236}">
                <a16:creationId xmlns:a16="http://schemas.microsoft.com/office/drawing/2014/main" id="{6E8019B9-4660-C244-9B24-ABEAACBFE9AD}"/>
              </a:ext>
            </a:extLst>
          </p:cNvPr>
          <p:cNvSpPr>
            <a:spLocks noGrp="1"/>
          </p:cNvSpPr>
          <p:nvPr>
            <p:ph idx="1"/>
          </p:nvPr>
        </p:nvSpPr>
        <p:spPr>
          <a:xfrm>
            <a:off x="838200" y="1825625"/>
            <a:ext cx="5400554" cy="4351338"/>
          </a:xfrm>
        </p:spPr>
        <p:txBody>
          <a:bodyPr>
            <a:normAutofit/>
          </a:bodyPr>
          <a:lstStyle/>
          <a:p>
            <a:pPr marL="0" indent="0">
              <a:buNone/>
            </a:pPr>
            <a:r>
              <a:rPr lang="en-US" dirty="0"/>
              <a:t>Cardinality is expressed in terms of:</a:t>
            </a:r>
          </a:p>
          <a:p>
            <a:r>
              <a:rPr lang="en-US" dirty="0"/>
              <a:t>one to one</a:t>
            </a:r>
          </a:p>
          <a:p>
            <a:r>
              <a:rPr lang="en-US" dirty="0"/>
              <a:t>one to many</a:t>
            </a:r>
          </a:p>
          <a:p>
            <a:r>
              <a:rPr lang="en-US" dirty="0"/>
              <a:t>many to many</a:t>
            </a:r>
          </a:p>
          <a:p>
            <a:endParaRPr lang="en-US" sz="2400" dirty="0"/>
          </a:p>
          <a:p>
            <a:pPr marL="0" indent="0">
              <a:buNone/>
            </a:pPr>
            <a:r>
              <a:rPr lang="en-US" i="1" dirty="0"/>
              <a:t>Multiplicity is the range of allowable cardinalities</a:t>
            </a:r>
            <a:endParaRPr lang="en-US" sz="2400" dirty="0"/>
          </a:p>
          <a:p>
            <a:pPr marL="0" indent="0">
              <a:buNone/>
            </a:pPr>
            <a:endParaRPr lang="en-US" dirty="0"/>
          </a:p>
        </p:txBody>
      </p:sp>
      <p:pic>
        <p:nvPicPr>
          <p:cNvPr id="14338" name="Picture 2" descr="Cardinality">
            <a:extLst>
              <a:ext uri="{FF2B5EF4-FFF2-40B4-BE49-F238E27FC236}">
                <a16:creationId xmlns:a16="http://schemas.microsoft.com/office/drawing/2014/main" id="{1987E4ED-07AE-2E4B-A7AD-5B269588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200" y="2547214"/>
            <a:ext cx="3695700" cy="322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535841-7A36-2647-83BE-D01FA03148DE}"/>
              </a:ext>
            </a:extLst>
          </p:cNvPr>
          <p:cNvSpPr txBox="1"/>
          <p:nvPr/>
        </p:nvSpPr>
        <p:spPr>
          <a:xfrm>
            <a:off x="7164729" y="2037144"/>
            <a:ext cx="1252266" cy="369332"/>
          </a:xfrm>
          <a:prstGeom prst="rect">
            <a:avLst/>
          </a:prstGeom>
          <a:noFill/>
        </p:spPr>
        <p:txBody>
          <a:bodyPr wrap="none" rtlCol="0">
            <a:spAutoFit/>
          </a:bodyPr>
          <a:lstStyle/>
          <a:p>
            <a:r>
              <a:rPr lang="en-US" dirty="0"/>
              <a:t>Multiplicity</a:t>
            </a:r>
          </a:p>
        </p:txBody>
      </p:sp>
      <p:sp>
        <p:nvSpPr>
          <p:cNvPr id="7" name="TextBox 6">
            <a:extLst>
              <a:ext uri="{FF2B5EF4-FFF2-40B4-BE49-F238E27FC236}">
                <a16:creationId xmlns:a16="http://schemas.microsoft.com/office/drawing/2014/main" id="{E6731077-2EFD-604B-BFD8-5350385CAF44}"/>
              </a:ext>
            </a:extLst>
          </p:cNvPr>
          <p:cNvSpPr txBox="1"/>
          <p:nvPr/>
        </p:nvSpPr>
        <p:spPr>
          <a:xfrm>
            <a:off x="9443694" y="2037144"/>
            <a:ext cx="1220206" cy="369332"/>
          </a:xfrm>
          <a:prstGeom prst="rect">
            <a:avLst/>
          </a:prstGeom>
          <a:noFill/>
        </p:spPr>
        <p:txBody>
          <a:bodyPr wrap="none" rtlCol="0">
            <a:spAutoFit/>
          </a:bodyPr>
          <a:lstStyle/>
          <a:p>
            <a:r>
              <a:rPr lang="en-US" dirty="0"/>
              <a:t>Cardinality</a:t>
            </a:r>
          </a:p>
        </p:txBody>
      </p:sp>
    </p:spTree>
    <p:extLst>
      <p:ext uri="{BB962C8B-B14F-4D97-AF65-F5344CB8AC3E}">
        <p14:creationId xmlns:p14="http://schemas.microsoft.com/office/powerpoint/2010/main" val="270672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3A83-9C23-EC44-A86C-F68D9C0E97BB}"/>
              </a:ext>
            </a:extLst>
          </p:cNvPr>
          <p:cNvSpPr>
            <a:spLocks noGrp="1"/>
          </p:cNvSpPr>
          <p:nvPr>
            <p:ph type="title"/>
          </p:nvPr>
        </p:nvSpPr>
        <p:spPr/>
        <p:txBody>
          <a:bodyPr/>
          <a:lstStyle/>
          <a:p>
            <a:r>
              <a:rPr lang="en-US" dirty="0"/>
              <a:t>1 Class Diagrams</a:t>
            </a:r>
          </a:p>
        </p:txBody>
      </p:sp>
      <p:sp>
        <p:nvSpPr>
          <p:cNvPr id="3" name="Content Placeholder 2">
            <a:extLst>
              <a:ext uri="{FF2B5EF4-FFF2-40B4-BE49-F238E27FC236}">
                <a16:creationId xmlns:a16="http://schemas.microsoft.com/office/drawing/2014/main" id="{AF1B2E23-9B52-BD45-82CD-02A8BC762E4A}"/>
              </a:ext>
            </a:extLst>
          </p:cNvPr>
          <p:cNvSpPr>
            <a:spLocks noGrp="1"/>
          </p:cNvSpPr>
          <p:nvPr>
            <p:ph idx="1"/>
          </p:nvPr>
        </p:nvSpPr>
        <p:spPr/>
        <p:txBody>
          <a:bodyPr>
            <a:normAutofit/>
          </a:bodyPr>
          <a:lstStyle/>
          <a:p>
            <a:pPr marL="514350" indent="-514350">
              <a:buFont typeface="+mj-lt"/>
              <a:buAutoNum type="arabicPeriod"/>
            </a:pPr>
            <a:r>
              <a:rPr lang="en-US" dirty="0"/>
              <a:t>UML Types</a:t>
            </a:r>
          </a:p>
          <a:p>
            <a:pPr marL="514350" indent="-514350">
              <a:buFont typeface="+mj-lt"/>
              <a:buAutoNum type="arabicPeriod"/>
            </a:pPr>
            <a:r>
              <a:rPr lang="en-US" dirty="0"/>
              <a:t>Class Diagrams</a:t>
            </a:r>
          </a:p>
          <a:p>
            <a:pPr marL="514350" indent="-514350">
              <a:buFont typeface="+mj-lt"/>
              <a:buAutoNum type="arabicPeriod"/>
            </a:pPr>
            <a:r>
              <a:rPr lang="en-US" dirty="0"/>
              <a:t>What is a Class?</a:t>
            </a:r>
          </a:p>
          <a:p>
            <a:pPr marL="514350" indent="-514350">
              <a:buFont typeface="+mj-lt"/>
              <a:buAutoNum type="arabicPeriod"/>
            </a:pPr>
            <a:r>
              <a:rPr lang="en-US" dirty="0"/>
              <a:t>Notation</a:t>
            </a:r>
          </a:p>
          <a:p>
            <a:pPr marL="514350" indent="-514350">
              <a:buFont typeface="+mj-lt"/>
              <a:buAutoNum type="arabicPeriod"/>
            </a:pPr>
            <a:r>
              <a:rPr lang="en-US" dirty="0"/>
              <a:t>Perspectives</a:t>
            </a:r>
          </a:p>
          <a:p>
            <a:pPr marL="514350" indent="-514350">
              <a:buFont typeface="+mj-lt"/>
              <a:buAutoNum type="arabicPeriod"/>
            </a:pPr>
            <a:r>
              <a:rPr lang="en-US" dirty="0"/>
              <a:t>Relationships Between Classes</a:t>
            </a:r>
          </a:p>
          <a:p>
            <a:pPr marL="514350" indent="-514350">
              <a:buFont typeface="+mj-lt"/>
              <a:buAutoNum type="arabicPeriod"/>
            </a:pPr>
            <a:r>
              <a:rPr lang="en-US" dirty="0"/>
              <a:t>Example</a:t>
            </a:r>
          </a:p>
        </p:txBody>
      </p:sp>
    </p:spTree>
    <p:extLst>
      <p:ext uri="{BB962C8B-B14F-4D97-AF65-F5344CB8AC3E}">
        <p14:creationId xmlns:p14="http://schemas.microsoft.com/office/powerpoint/2010/main" val="149520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A77-494F-A94C-9EF7-04CB4F258E26}"/>
              </a:ext>
            </a:extLst>
          </p:cNvPr>
          <p:cNvSpPr>
            <a:spLocks noGrp="1"/>
          </p:cNvSpPr>
          <p:nvPr>
            <p:ph type="title"/>
          </p:nvPr>
        </p:nvSpPr>
        <p:spPr/>
        <p:txBody>
          <a:bodyPr/>
          <a:lstStyle/>
          <a:p>
            <a:r>
              <a:rPr lang="en-US" dirty="0"/>
              <a:t>Multiplicity</a:t>
            </a:r>
          </a:p>
        </p:txBody>
      </p:sp>
      <p:pic>
        <p:nvPicPr>
          <p:cNvPr id="23558" name="Picture 6" descr="Multiplicity Example">
            <a:extLst>
              <a:ext uri="{FF2B5EF4-FFF2-40B4-BE49-F238E27FC236}">
                <a16:creationId xmlns:a16="http://schemas.microsoft.com/office/drawing/2014/main" id="{084BC0E1-9B66-554B-B395-7DCB7EBEF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225" y="2128917"/>
            <a:ext cx="5919550" cy="277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1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054C-E31F-154E-973E-68CD7DDEA59D}"/>
              </a:ext>
            </a:extLst>
          </p:cNvPr>
          <p:cNvSpPr>
            <a:spLocks noGrp="1"/>
          </p:cNvSpPr>
          <p:nvPr>
            <p:ph type="title"/>
          </p:nvPr>
        </p:nvSpPr>
        <p:spPr/>
        <p:txBody>
          <a:bodyPr/>
          <a:lstStyle/>
          <a:p>
            <a:r>
              <a:rPr lang="en-US" dirty="0"/>
              <a:t>Relationships Between Classes</a:t>
            </a:r>
          </a:p>
        </p:txBody>
      </p:sp>
      <p:pic>
        <p:nvPicPr>
          <p:cNvPr id="19458" name="Picture 2" descr="Class Diagram Example: Order System">
            <a:extLst>
              <a:ext uri="{FF2B5EF4-FFF2-40B4-BE49-F238E27FC236}">
                <a16:creationId xmlns:a16="http://schemas.microsoft.com/office/drawing/2014/main" id="{A313CDF8-FBB3-654E-AA67-76B66728C47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1226" y="1783285"/>
            <a:ext cx="77895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1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C69C-AD04-6246-906E-3EAE2D2FF6D6}"/>
              </a:ext>
            </a:extLst>
          </p:cNvPr>
          <p:cNvSpPr>
            <a:spLocks noGrp="1"/>
          </p:cNvSpPr>
          <p:nvPr>
            <p:ph type="title"/>
          </p:nvPr>
        </p:nvSpPr>
        <p:spPr/>
        <p:txBody>
          <a:bodyPr/>
          <a:lstStyle/>
          <a:p>
            <a:r>
              <a:rPr lang="en-US" dirty="0"/>
              <a:t>Case-Based Simulation: Node</a:t>
            </a:r>
          </a:p>
        </p:txBody>
      </p:sp>
      <p:pic>
        <p:nvPicPr>
          <p:cNvPr id="4" name="Content Placeholder 3" descr="Diagram&#10;&#10;Description automatically generated">
            <a:extLst>
              <a:ext uri="{FF2B5EF4-FFF2-40B4-BE49-F238E27FC236}">
                <a16:creationId xmlns:a16="http://schemas.microsoft.com/office/drawing/2014/main" id="{7A859A40-7ED7-634D-B4DF-669C374050D1}"/>
              </a:ext>
            </a:extLst>
          </p:cNvPr>
          <p:cNvPicPr>
            <a:picLocks noGrp="1" noChangeAspect="1"/>
          </p:cNvPicPr>
          <p:nvPr>
            <p:ph idx="1"/>
          </p:nvPr>
        </p:nvPicPr>
        <p:blipFill>
          <a:blip r:embed="rId2"/>
          <a:stretch>
            <a:fillRect/>
          </a:stretch>
        </p:blipFill>
        <p:spPr>
          <a:xfrm>
            <a:off x="2153977" y="1825625"/>
            <a:ext cx="7884045" cy="4351338"/>
          </a:xfrm>
          <a:prstGeom prst="rect">
            <a:avLst/>
          </a:prstGeom>
        </p:spPr>
      </p:pic>
    </p:spTree>
    <p:extLst>
      <p:ext uri="{BB962C8B-B14F-4D97-AF65-F5344CB8AC3E}">
        <p14:creationId xmlns:p14="http://schemas.microsoft.com/office/powerpoint/2010/main" val="206826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18B1-970F-2046-8EA7-AEE0FECB4149}"/>
              </a:ext>
            </a:extLst>
          </p:cNvPr>
          <p:cNvSpPr>
            <a:spLocks noGrp="1"/>
          </p:cNvSpPr>
          <p:nvPr>
            <p:ph type="title"/>
          </p:nvPr>
        </p:nvSpPr>
        <p:spPr/>
        <p:txBody>
          <a:bodyPr/>
          <a:lstStyle/>
          <a:p>
            <a:r>
              <a:rPr lang="en-US" dirty="0"/>
              <a:t>1.1 Unified Modeling Language (UML) Diagram Type</a:t>
            </a:r>
          </a:p>
        </p:txBody>
      </p:sp>
      <p:pic>
        <p:nvPicPr>
          <p:cNvPr id="39938" name="Picture 2" descr="Overview of the 14 UML Diagram Types">
            <a:extLst>
              <a:ext uri="{FF2B5EF4-FFF2-40B4-BE49-F238E27FC236}">
                <a16:creationId xmlns:a16="http://schemas.microsoft.com/office/drawing/2014/main" id="{97875425-E037-804E-8D05-F51580B81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385" y="1690687"/>
            <a:ext cx="7987311" cy="480218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Checkmark with solid fill">
            <a:extLst>
              <a:ext uri="{FF2B5EF4-FFF2-40B4-BE49-F238E27FC236}">
                <a16:creationId xmlns:a16="http://schemas.microsoft.com/office/drawing/2014/main" id="{86E1A808-3661-954A-BEE8-6377CB95E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8046" y="3282869"/>
            <a:ext cx="292261" cy="292261"/>
          </a:xfrm>
          <a:prstGeom prst="rect">
            <a:avLst/>
          </a:prstGeom>
        </p:spPr>
      </p:pic>
      <p:pic>
        <p:nvPicPr>
          <p:cNvPr id="7" name="Graphic 6" descr="Checkmark with solid fill">
            <a:extLst>
              <a:ext uri="{FF2B5EF4-FFF2-40B4-BE49-F238E27FC236}">
                <a16:creationId xmlns:a16="http://schemas.microsoft.com/office/drawing/2014/main" id="{30A8AC0A-DF03-884A-B54D-C441E393A0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06056" y="3282869"/>
            <a:ext cx="292261" cy="292261"/>
          </a:xfrm>
          <a:prstGeom prst="rect">
            <a:avLst/>
          </a:prstGeom>
        </p:spPr>
      </p:pic>
      <p:pic>
        <p:nvPicPr>
          <p:cNvPr id="8" name="Graphic 7" descr="Checkmark with solid fill">
            <a:extLst>
              <a:ext uri="{FF2B5EF4-FFF2-40B4-BE49-F238E27FC236}">
                <a16:creationId xmlns:a16="http://schemas.microsoft.com/office/drawing/2014/main" id="{96B4F4AA-FCB5-8647-8718-3C5ED6EC65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8046" y="5126618"/>
            <a:ext cx="292261" cy="292261"/>
          </a:xfrm>
          <a:prstGeom prst="rect">
            <a:avLst/>
          </a:prstGeom>
        </p:spPr>
      </p:pic>
      <p:pic>
        <p:nvPicPr>
          <p:cNvPr id="9" name="Graphic 8" descr="Checkmark with solid fill">
            <a:extLst>
              <a:ext uri="{FF2B5EF4-FFF2-40B4-BE49-F238E27FC236}">
                <a16:creationId xmlns:a16="http://schemas.microsoft.com/office/drawing/2014/main" id="{12E30166-BC9F-BF44-8BCE-06C4CE1662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94164" y="4071876"/>
            <a:ext cx="292261" cy="292261"/>
          </a:xfrm>
          <a:prstGeom prst="rect">
            <a:avLst/>
          </a:prstGeom>
        </p:spPr>
      </p:pic>
    </p:spTree>
    <p:extLst>
      <p:ext uri="{BB962C8B-B14F-4D97-AF65-F5344CB8AC3E}">
        <p14:creationId xmlns:p14="http://schemas.microsoft.com/office/powerpoint/2010/main" val="1028610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p:txBody>
          <a:bodyPr/>
          <a:lstStyle/>
          <a:p>
            <a:r>
              <a:rPr lang="en-US" dirty="0"/>
              <a:t>1.2 Class Diagrams</a:t>
            </a:r>
          </a:p>
        </p:txBody>
      </p:sp>
      <p:sp>
        <p:nvSpPr>
          <p:cNvPr id="3" name="Content Placeholder 2">
            <a:extLst>
              <a:ext uri="{FF2B5EF4-FFF2-40B4-BE49-F238E27FC236}">
                <a16:creationId xmlns:a16="http://schemas.microsoft.com/office/drawing/2014/main" id="{CAE58007-D1CE-4742-98FC-43E213EA170C}"/>
              </a:ext>
            </a:extLst>
          </p:cNvPr>
          <p:cNvSpPr>
            <a:spLocks noGrp="1"/>
          </p:cNvSpPr>
          <p:nvPr>
            <p:ph idx="1"/>
          </p:nvPr>
        </p:nvSpPr>
        <p:spPr/>
        <p:txBody>
          <a:bodyPr/>
          <a:lstStyle/>
          <a:p>
            <a:pPr marL="0" indent="0">
              <a:buNone/>
            </a:pPr>
            <a:r>
              <a:rPr lang="en-US" dirty="0"/>
              <a:t>The Class diagram is a graphical notation used to construct and </a:t>
            </a:r>
            <a:r>
              <a:rPr lang="en-US" b="1" dirty="0"/>
              <a:t>visualize object-oriented systems</a:t>
            </a:r>
            <a:r>
              <a:rPr lang="en-US" dirty="0"/>
              <a:t>. A class diagram in the Unified Modeling Language (UML) is a type of static structure diagram that </a:t>
            </a:r>
            <a:r>
              <a:rPr lang="en-US" b="1" dirty="0"/>
              <a:t>describes the structure of a system </a:t>
            </a:r>
            <a:r>
              <a:rPr lang="en-US" dirty="0"/>
              <a:t>by showing the system's:</a:t>
            </a:r>
          </a:p>
          <a:p>
            <a:r>
              <a:rPr lang="en-US" dirty="0"/>
              <a:t>classes, </a:t>
            </a:r>
          </a:p>
          <a:p>
            <a:r>
              <a:rPr lang="en-US" dirty="0"/>
              <a:t>their attributes, </a:t>
            </a:r>
          </a:p>
          <a:p>
            <a:r>
              <a:rPr lang="en-US" dirty="0"/>
              <a:t>operations (or methods), </a:t>
            </a:r>
          </a:p>
          <a:p>
            <a:r>
              <a:rPr lang="en-US" dirty="0"/>
              <a:t>and the relationships among objects.</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9151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p:txBody>
          <a:bodyPr/>
          <a:lstStyle/>
          <a:p>
            <a:r>
              <a:rPr lang="en-US" dirty="0"/>
              <a:t>1.3 What is a Class?</a:t>
            </a:r>
          </a:p>
        </p:txBody>
      </p:sp>
      <p:sp>
        <p:nvSpPr>
          <p:cNvPr id="3" name="Content Placeholder 2">
            <a:extLst>
              <a:ext uri="{FF2B5EF4-FFF2-40B4-BE49-F238E27FC236}">
                <a16:creationId xmlns:a16="http://schemas.microsoft.com/office/drawing/2014/main" id="{CAE58007-D1CE-4742-98FC-43E213EA170C}"/>
              </a:ext>
            </a:extLst>
          </p:cNvPr>
          <p:cNvSpPr>
            <a:spLocks noGrp="1"/>
          </p:cNvSpPr>
          <p:nvPr>
            <p:ph idx="1"/>
          </p:nvPr>
        </p:nvSpPr>
        <p:spPr/>
        <p:txBody>
          <a:bodyPr/>
          <a:lstStyle/>
          <a:p>
            <a:pPr marL="0" indent="0">
              <a:buNone/>
            </a:pPr>
            <a:r>
              <a:rPr lang="en-US" dirty="0"/>
              <a:t>A Class is a blueprint for an object. The entire point of </a:t>
            </a:r>
            <a:r>
              <a:rPr lang="en-US" b="1" dirty="0"/>
              <a:t>Object-Oriented Design is not about objects, it's about classes</a:t>
            </a:r>
            <a:r>
              <a:rPr lang="en-US" dirty="0"/>
              <a:t>, because we use classes to create objects. So, </a:t>
            </a:r>
            <a:r>
              <a:rPr lang="en-US" b="1" dirty="0"/>
              <a:t>a class describes what an object will be, but it isn't the object</a:t>
            </a:r>
            <a:r>
              <a:rPr lang="en-US" dirty="0"/>
              <a:t>.</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7303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p:txBody>
          <a:bodyPr/>
          <a:lstStyle/>
          <a:p>
            <a:r>
              <a:rPr lang="en-US" dirty="0"/>
              <a:t>What is a Class?</a:t>
            </a:r>
          </a:p>
        </p:txBody>
      </p:sp>
      <p:sp>
        <p:nvSpPr>
          <p:cNvPr id="3" name="Content Placeholder 2">
            <a:extLst>
              <a:ext uri="{FF2B5EF4-FFF2-40B4-BE49-F238E27FC236}">
                <a16:creationId xmlns:a16="http://schemas.microsoft.com/office/drawing/2014/main" id="{CAE58007-D1CE-4742-98FC-43E213EA170C}"/>
              </a:ext>
            </a:extLst>
          </p:cNvPr>
          <p:cNvSpPr>
            <a:spLocks noGrp="1"/>
          </p:cNvSpPr>
          <p:nvPr>
            <p:ph idx="1"/>
          </p:nvPr>
        </p:nvSpPr>
        <p:spPr/>
        <p:txBody>
          <a:bodyPr/>
          <a:lstStyle/>
          <a:p>
            <a:pPr marL="0" indent="0">
              <a:buNone/>
            </a:pPr>
            <a:endParaRPr lang="en-US" dirty="0"/>
          </a:p>
          <a:p>
            <a:pPr marL="0" indent="0">
              <a:buNone/>
            </a:pPr>
            <a:endParaRPr lang="en-US" dirty="0"/>
          </a:p>
          <a:p>
            <a:pPr marL="514350" indent="-514350">
              <a:buFont typeface="+mj-lt"/>
              <a:buAutoNum type="arabicPeriod"/>
            </a:pPr>
            <a:endParaRPr lang="en-US" dirty="0"/>
          </a:p>
        </p:txBody>
      </p:sp>
      <p:pic>
        <p:nvPicPr>
          <p:cNvPr id="10" name="Picture 9">
            <a:extLst>
              <a:ext uri="{FF2B5EF4-FFF2-40B4-BE49-F238E27FC236}">
                <a16:creationId xmlns:a16="http://schemas.microsoft.com/office/drawing/2014/main" id="{BA94CCD2-A32D-104A-8C8F-385DFAFC4CE8}"/>
              </a:ext>
            </a:extLst>
          </p:cNvPr>
          <p:cNvPicPr>
            <a:picLocks noChangeAspect="1"/>
          </p:cNvPicPr>
          <p:nvPr/>
        </p:nvPicPr>
        <p:blipFill>
          <a:blip r:embed="rId3"/>
          <a:stretch>
            <a:fillRect/>
          </a:stretch>
        </p:blipFill>
        <p:spPr>
          <a:xfrm>
            <a:off x="2601647" y="2329043"/>
            <a:ext cx="6988706" cy="4163832"/>
          </a:xfrm>
          <a:prstGeom prst="rect">
            <a:avLst/>
          </a:prstGeom>
        </p:spPr>
      </p:pic>
      <p:sp>
        <p:nvSpPr>
          <p:cNvPr id="12" name="TextBox 11">
            <a:extLst>
              <a:ext uri="{FF2B5EF4-FFF2-40B4-BE49-F238E27FC236}">
                <a16:creationId xmlns:a16="http://schemas.microsoft.com/office/drawing/2014/main" id="{91902BAC-E761-CC46-9158-C5DC982969B5}"/>
              </a:ext>
            </a:extLst>
          </p:cNvPr>
          <p:cNvSpPr txBox="1"/>
          <p:nvPr/>
        </p:nvSpPr>
        <p:spPr>
          <a:xfrm>
            <a:off x="838200" y="1640959"/>
            <a:ext cx="9309342" cy="646331"/>
          </a:xfrm>
          <a:prstGeom prst="rect">
            <a:avLst/>
          </a:prstGeom>
          <a:noFill/>
        </p:spPr>
        <p:txBody>
          <a:bodyPr wrap="square" rtlCol="0">
            <a:spAutoFit/>
          </a:bodyPr>
          <a:lstStyle/>
          <a:p>
            <a:r>
              <a:rPr lang="en-US" dirty="0"/>
              <a:t>A dog has states - color, name, breed as well as behaviors -wagging, barking, eating. An object is an instance of a class.</a:t>
            </a:r>
          </a:p>
        </p:txBody>
      </p:sp>
    </p:spTree>
    <p:extLst>
      <p:ext uri="{BB962C8B-B14F-4D97-AF65-F5344CB8AC3E}">
        <p14:creationId xmlns:p14="http://schemas.microsoft.com/office/powerpoint/2010/main" val="15457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p:txBody>
          <a:bodyPr/>
          <a:lstStyle/>
          <a:p>
            <a:r>
              <a:rPr lang="en-US" dirty="0"/>
              <a:t>1.4 Class Notation</a:t>
            </a:r>
          </a:p>
        </p:txBody>
      </p:sp>
      <p:sp>
        <p:nvSpPr>
          <p:cNvPr id="12" name="Content Placeholder 11">
            <a:extLst>
              <a:ext uri="{FF2B5EF4-FFF2-40B4-BE49-F238E27FC236}">
                <a16:creationId xmlns:a16="http://schemas.microsoft.com/office/drawing/2014/main" id="{5AFBB2C8-9FC9-A448-A121-B603548CCEC8}"/>
              </a:ext>
            </a:extLst>
          </p:cNvPr>
          <p:cNvSpPr>
            <a:spLocks noGrp="1"/>
          </p:cNvSpPr>
          <p:nvPr>
            <p:ph idx="1"/>
          </p:nvPr>
        </p:nvSpPr>
        <p:spPr/>
        <p:txBody>
          <a:bodyPr/>
          <a:lstStyle/>
          <a:p>
            <a:pPr marL="0" indent="0">
              <a:buNone/>
            </a:pPr>
            <a:r>
              <a:rPr lang="en-US" dirty="0"/>
              <a:t>A class represent a concept which </a:t>
            </a:r>
            <a:r>
              <a:rPr lang="en-US" b="1" dirty="0"/>
              <a:t>encapsulates</a:t>
            </a:r>
            <a:r>
              <a:rPr lang="en-US" dirty="0"/>
              <a:t> state (</a:t>
            </a:r>
            <a:r>
              <a:rPr lang="en-US" b="1" dirty="0"/>
              <a:t>attributes</a:t>
            </a:r>
            <a:r>
              <a:rPr lang="en-US" dirty="0"/>
              <a:t>) and behavior (</a:t>
            </a:r>
            <a:r>
              <a:rPr lang="en-US" b="1" dirty="0"/>
              <a:t>operations</a:t>
            </a:r>
            <a:r>
              <a:rPr lang="en-US" dirty="0"/>
              <a:t>). Each attribute has a type. Each </a:t>
            </a:r>
            <a:r>
              <a:rPr lang="en-US" b="1" dirty="0"/>
              <a:t>operation</a:t>
            </a:r>
            <a:r>
              <a:rPr lang="en-US" dirty="0"/>
              <a:t> has a </a:t>
            </a:r>
            <a:r>
              <a:rPr lang="en-US" b="1" dirty="0"/>
              <a:t>signature</a:t>
            </a:r>
            <a:r>
              <a:rPr lang="en-US" dirty="0"/>
              <a:t>. </a:t>
            </a:r>
            <a:r>
              <a:rPr lang="en-US" i="1" dirty="0"/>
              <a:t>The class name is the </a:t>
            </a:r>
            <a:r>
              <a:rPr lang="en-US" b="1" i="1" dirty="0"/>
              <a:t>only mandatory information</a:t>
            </a:r>
          </a:p>
          <a:p>
            <a:pPr marL="0" indent="0">
              <a:buNone/>
            </a:pPr>
            <a:endParaRPr lang="en-US" b="1" i="1" dirty="0"/>
          </a:p>
          <a:p>
            <a:pPr marL="0" indent="0">
              <a:buNone/>
            </a:pPr>
            <a:endParaRPr lang="en-US" dirty="0"/>
          </a:p>
        </p:txBody>
      </p:sp>
      <p:pic>
        <p:nvPicPr>
          <p:cNvPr id="13" name="Picture 12">
            <a:extLst>
              <a:ext uri="{FF2B5EF4-FFF2-40B4-BE49-F238E27FC236}">
                <a16:creationId xmlns:a16="http://schemas.microsoft.com/office/drawing/2014/main" id="{CF751E26-2C80-5047-9654-33426624C215}"/>
              </a:ext>
            </a:extLst>
          </p:cNvPr>
          <p:cNvPicPr>
            <a:picLocks noChangeAspect="1"/>
          </p:cNvPicPr>
          <p:nvPr/>
        </p:nvPicPr>
        <p:blipFill>
          <a:blip r:embed="rId3"/>
          <a:stretch>
            <a:fillRect/>
          </a:stretch>
        </p:blipFill>
        <p:spPr>
          <a:xfrm>
            <a:off x="440750" y="3429000"/>
            <a:ext cx="11751250" cy="2882900"/>
          </a:xfrm>
          <a:prstGeom prst="rect">
            <a:avLst/>
          </a:prstGeom>
        </p:spPr>
      </p:pic>
    </p:spTree>
    <p:extLst>
      <p:ext uri="{BB962C8B-B14F-4D97-AF65-F5344CB8AC3E}">
        <p14:creationId xmlns:p14="http://schemas.microsoft.com/office/powerpoint/2010/main" val="242621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lass Operations">
            <a:extLst>
              <a:ext uri="{FF2B5EF4-FFF2-40B4-BE49-F238E27FC236}">
                <a16:creationId xmlns:a16="http://schemas.microsoft.com/office/drawing/2014/main" id="{E80385C6-AC32-004E-A81C-EF11E6D9F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984" y="2255953"/>
            <a:ext cx="6658502" cy="1917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a:xfrm>
            <a:off x="838200" y="365619"/>
            <a:ext cx="10515600" cy="1325563"/>
          </a:xfrm>
        </p:spPr>
        <p:txBody>
          <a:bodyPr/>
          <a:lstStyle/>
          <a:p>
            <a:r>
              <a:rPr lang="en-US" dirty="0"/>
              <a:t>Class Partitions</a:t>
            </a:r>
          </a:p>
        </p:txBody>
      </p:sp>
      <p:sp>
        <p:nvSpPr>
          <p:cNvPr id="12" name="Content Placeholder 11">
            <a:extLst>
              <a:ext uri="{FF2B5EF4-FFF2-40B4-BE49-F238E27FC236}">
                <a16:creationId xmlns:a16="http://schemas.microsoft.com/office/drawing/2014/main" id="{5AFBB2C8-9FC9-A448-A121-B603548CCEC8}"/>
              </a:ext>
            </a:extLst>
          </p:cNvPr>
          <p:cNvSpPr>
            <a:spLocks noGrp="1"/>
          </p:cNvSpPr>
          <p:nvPr>
            <p:ph idx="1"/>
          </p:nvPr>
        </p:nvSpPr>
        <p:spPr>
          <a:xfrm>
            <a:off x="838201" y="1825625"/>
            <a:ext cx="5861858" cy="4351338"/>
          </a:xfrm>
        </p:spPr>
        <p:txBody>
          <a:bodyPr>
            <a:normAutofit fontScale="92500" lnSpcReduction="10000"/>
          </a:bodyPr>
          <a:lstStyle/>
          <a:p>
            <a:pPr marL="0" indent="0">
              <a:buNone/>
            </a:pPr>
            <a:r>
              <a:rPr lang="en-US" sz="1800" b="1" dirty="0"/>
              <a:t>Class Name </a:t>
            </a:r>
          </a:p>
          <a:p>
            <a:r>
              <a:rPr lang="en-US" sz="1800" dirty="0"/>
              <a:t>The name of the class appears in the </a:t>
            </a:r>
            <a:r>
              <a:rPr lang="en-US" sz="1800" b="1" dirty="0"/>
              <a:t>first partition</a:t>
            </a:r>
            <a:r>
              <a:rPr lang="en-US" sz="1800" dirty="0"/>
              <a:t>.</a:t>
            </a:r>
          </a:p>
          <a:p>
            <a:pPr marL="0" indent="0">
              <a:buNone/>
            </a:pPr>
            <a:r>
              <a:rPr lang="en-US" sz="1800" b="1" dirty="0"/>
              <a:t>Class Attributes</a:t>
            </a:r>
          </a:p>
          <a:p>
            <a:r>
              <a:rPr lang="en-US" sz="1800" dirty="0"/>
              <a:t>Attributes are shown in the </a:t>
            </a:r>
            <a:r>
              <a:rPr lang="en-US" sz="1800" b="1" dirty="0"/>
              <a:t>second partition</a:t>
            </a:r>
            <a:r>
              <a:rPr lang="en-US" sz="1800" dirty="0"/>
              <a:t>. </a:t>
            </a:r>
          </a:p>
          <a:p>
            <a:r>
              <a:rPr lang="en-US" sz="1800" dirty="0"/>
              <a:t>The </a:t>
            </a:r>
            <a:r>
              <a:rPr lang="en-US" sz="1800" b="1" dirty="0"/>
              <a:t>attribute type is shown after the colon</a:t>
            </a:r>
            <a:r>
              <a:rPr lang="en-US" sz="1800" dirty="0"/>
              <a:t>.</a:t>
            </a:r>
          </a:p>
          <a:p>
            <a:r>
              <a:rPr lang="en-US" sz="1800" dirty="0"/>
              <a:t>Attributes map onto member variables (data members) in code.</a:t>
            </a:r>
          </a:p>
          <a:p>
            <a:pPr marL="0" indent="0">
              <a:buNone/>
            </a:pPr>
            <a:r>
              <a:rPr lang="en-US" sz="1800" b="1" dirty="0"/>
              <a:t>Class Operations (Methods):</a:t>
            </a:r>
            <a:endParaRPr lang="en-US" sz="1800" dirty="0"/>
          </a:p>
          <a:p>
            <a:r>
              <a:rPr lang="en-US" sz="1800" dirty="0"/>
              <a:t>Operations are shown in the </a:t>
            </a:r>
            <a:r>
              <a:rPr lang="en-US" sz="1800" b="1" dirty="0"/>
              <a:t>third partition</a:t>
            </a:r>
            <a:r>
              <a:rPr lang="en-US" sz="1800" dirty="0"/>
              <a:t>. They are services the class provides.</a:t>
            </a:r>
          </a:p>
          <a:p>
            <a:r>
              <a:rPr lang="en-US" sz="1800" dirty="0"/>
              <a:t>The return type of a method is shown after the colon at the end of the method signature.</a:t>
            </a:r>
          </a:p>
          <a:p>
            <a:r>
              <a:rPr lang="en-US" sz="1800" dirty="0"/>
              <a:t>The return type of method parameters are shown after the colon following the parameter name. Operations map onto class methods in code.</a:t>
            </a:r>
          </a:p>
          <a:p>
            <a:endParaRPr lang="en-US" dirty="0"/>
          </a:p>
          <a:p>
            <a:pPr marL="0" indent="0">
              <a:buNone/>
            </a:pPr>
            <a:endParaRPr lang="en-US" b="1" i="1" dirty="0"/>
          </a:p>
          <a:p>
            <a:pPr marL="0" indent="0">
              <a:buNone/>
            </a:pPr>
            <a:endParaRPr lang="en-US" dirty="0"/>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CA8E99E-8F33-4141-B3B4-AA13C6C3945C}"/>
                  </a:ext>
                </a:extLst>
              </p14:cNvPr>
              <p14:cNvContentPartPr/>
              <p14:nvPr/>
            </p14:nvContentPartPr>
            <p14:xfrm>
              <a:off x="1449510" y="1968097"/>
              <a:ext cx="360" cy="360"/>
            </p14:xfrm>
          </p:contentPart>
        </mc:Choice>
        <mc:Fallback xmlns="">
          <p:pic>
            <p:nvPicPr>
              <p:cNvPr id="31" name="Ink 30">
                <a:extLst>
                  <a:ext uri="{FF2B5EF4-FFF2-40B4-BE49-F238E27FC236}">
                    <a16:creationId xmlns:a16="http://schemas.microsoft.com/office/drawing/2014/main" id="{6CA8E99E-8F33-4141-B3B4-AA13C6C3945C}"/>
                  </a:ext>
                </a:extLst>
              </p:cNvPr>
              <p:cNvPicPr/>
              <p:nvPr/>
            </p:nvPicPr>
            <p:blipFill>
              <a:blip r:embed="rId5"/>
              <a:stretch>
                <a:fillRect/>
              </a:stretch>
            </p:blipFill>
            <p:spPr>
              <a:xfrm>
                <a:off x="1440510" y="19590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F0668ABC-05EB-0846-9B2B-90EF2B7A6667}"/>
                  </a:ext>
                </a:extLst>
              </p14:cNvPr>
              <p14:cNvContentPartPr/>
              <p14:nvPr/>
            </p14:nvContentPartPr>
            <p14:xfrm>
              <a:off x="1926150" y="1931377"/>
              <a:ext cx="360" cy="360"/>
            </p14:xfrm>
          </p:contentPart>
        </mc:Choice>
        <mc:Fallback xmlns="">
          <p:pic>
            <p:nvPicPr>
              <p:cNvPr id="32" name="Ink 31">
                <a:extLst>
                  <a:ext uri="{FF2B5EF4-FFF2-40B4-BE49-F238E27FC236}">
                    <a16:creationId xmlns:a16="http://schemas.microsoft.com/office/drawing/2014/main" id="{F0668ABC-05EB-0846-9B2B-90EF2B7A6667}"/>
                  </a:ext>
                </a:extLst>
              </p:cNvPr>
              <p:cNvPicPr/>
              <p:nvPr/>
            </p:nvPicPr>
            <p:blipFill>
              <a:blip r:embed="rId5"/>
              <a:stretch>
                <a:fillRect/>
              </a:stretch>
            </p:blipFill>
            <p:spPr>
              <a:xfrm>
                <a:off x="1917150" y="1922737"/>
                <a:ext cx="18000" cy="18000"/>
              </a:xfrm>
              <a:prstGeom prst="rect">
                <a:avLst/>
              </a:prstGeom>
            </p:spPr>
          </p:pic>
        </mc:Fallback>
      </mc:AlternateContent>
      <p:grpSp>
        <p:nvGrpSpPr>
          <p:cNvPr id="35" name="Group 34">
            <a:extLst>
              <a:ext uri="{FF2B5EF4-FFF2-40B4-BE49-F238E27FC236}">
                <a16:creationId xmlns:a16="http://schemas.microsoft.com/office/drawing/2014/main" id="{0F0F4A5A-13B6-ED4A-94B0-A87BA061FA97}"/>
              </a:ext>
            </a:extLst>
          </p:cNvPr>
          <p:cNvGrpSpPr/>
          <p:nvPr/>
        </p:nvGrpSpPr>
        <p:grpSpPr>
          <a:xfrm>
            <a:off x="1993830" y="1922737"/>
            <a:ext cx="1440" cy="360"/>
            <a:chOff x="1993830" y="1922737"/>
            <a:chExt cx="1440" cy="360"/>
          </a:xfrm>
        </p:grpSpPr>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6322A4AF-C082-8844-8822-38CEB29E08AD}"/>
                    </a:ext>
                  </a:extLst>
                </p14:cNvPr>
                <p14:cNvContentPartPr/>
                <p14:nvPr/>
              </p14:nvContentPartPr>
              <p14:xfrm>
                <a:off x="1993830" y="1922737"/>
                <a:ext cx="360" cy="360"/>
              </p14:xfrm>
            </p:contentPart>
          </mc:Choice>
          <mc:Fallback xmlns="">
            <p:pic>
              <p:nvPicPr>
                <p:cNvPr id="33" name="Ink 32">
                  <a:extLst>
                    <a:ext uri="{FF2B5EF4-FFF2-40B4-BE49-F238E27FC236}">
                      <a16:creationId xmlns:a16="http://schemas.microsoft.com/office/drawing/2014/main" id="{6322A4AF-C082-8844-8822-38CEB29E08AD}"/>
                    </a:ext>
                  </a:extLst>
                </p:cNvPr>
                <p:cNvPicPr/>
                <p:nvPr/>
              </p:nvPicPr>
              <p:blipFill>
                <a:blip r:embed="rId5"/>
                <a:stretch>
                  <a:fillRect/>
                </a:stretch>
              </p:blipFill>
              <p:spPr>
                <a:xfrm>
                  <a:off x="1985190" y="19140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163ABF42-1388-FC46-AE79-4966F6759833}"/>
                    </a:ext>
                  </a:extLst>
                </p14:cNvPr>
                <p14:cNvContentPartPr/>
                <p14:nvPr/>
              </p14:nvContentPartPr>
              <p14:xfrm>
                <a:off x="1994910" y="1922737"/>
                <a:ext cx="360" cy="360"/>
              </p14:xfrm>
            </p:contentPart>
          </mc:Choice>
          <mc:Fallback xmlns="">
            <p:pic>
              <p:nvPicPr>
                <p:cNvPr id="34" name="Ink 33">
                  <a:extLst>
                    <a:ext uri="{FF2B5EF4-FFF2-40B4-BE49-F238E27FC236}">
                      <a16:creationId xmlns:a16="http://schemas.microsoft.com/office/drawing/2014/main" id="{163ABF42-1388-FC46-AE79-4966F6759833}"/>
                    </a:ext>
                  </a:extLst>
                </p:cNvPr>
                <p:cNvPicPr/>
                <p:nvPr/>
              </p:nvPicPr>
              <p:blipFill>
                <a:blip r:embed="rId5"/>
                <a:stretch>
                  <a:fillRect/>
                </a:stretch>
              </p:blipFill>
              <p:spPr>
                <a:xfrm>
                  <a:off x="1985910" y="1914097"/>
                  <a:ext cx="18000" cy="18000"/>
                </a:xfrm>
                <a:prstGeom prst="rect">
                  <a:avLst/>
                </a:prstGeom>
              </p:spPr>
            </p:pic>
          </mc:Fallback>
        </mc:AlternateContent>
      </p:grpSp>
    </p:spTree>
    <p:extLst>
      <p:ext uri="{BB962C8B-B14F-4D97-AF65-F5344CB8AC3E}">
        <p14:creationId xmlns:p14="http://schemas.microsoft.com/office/powerpoint/2010/main" val="86742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D99-F476-2944-8250-273012011B85}"/>
              </a:ext>
            </a:extLst>
          </p:cNvPr>
          <p:cNvSpPr>
            <a:spLocks noGrp="1"/>
          </p:cNvSpPr>
          <p:nvPr>
            <p:ph type="title"/>
          </p:nvPr>
        </p:nvSpPr>
        <p:spPr>
          <a:xfrm>
            <a:off x="838200" y="365619"/>
            <a:ext cx="10515600" cy="1325563"/>
          </a:xfrm>
        </p:spPr>
        <p:txBody>
          <a:bodyPr/>
          <a:lstStyle/>
          <a:p>
            <a:r>
              <a:rPr lang="en-US" dirty="0"/>
              <a:t>Class Visibility</a:t>
            </a:r>
          </a:p>
        </p:txBody>
      </p:sp>
      <p:sp>
        <p:nvSpPr>
          <p:cNvPr id="12" name="Content Placeholder 11">
            <a:extLst>
              <a:ext uri="{FF2B5EF4-FFF2-40B4-BE49-F238E27FC236}">
                <a16:creationId xmlns:a16="http://schemas.microsoft.com/office/drawing/2014/main" id="{5AFBB2C8-9FC9-A448-A121-B603548CCEC8}"/>
              </a:ext>
            </a:extLst>
          </p:cNvPr>
          <p:cNvSpPr>
            <a:spLocks noGrp="1"/>
          </p:cNvSpPr>
          <p:nvPr>
            <p:ph idx="1"/>
          </p:nvPr>
        </p:nvSpPr>
        <p:spPr>
          <a:xfrm>
            <a:off x="838201" y="1825625"/>
            <a:ext cx="5861858" cy="4351338"/>
          </a:xfrm>
        </p:spPr>
        <p:txBody>
          <a:bodyPr>
            <a:normAutofit/>
          </a:bodyPr>
          <a:lstStyle/>
          <a:p>
            <a:pPr marL="0" indent="0">
              <a:buNone/>
            </a:pPr>
            <a:r>
              <a:rPr lang="en-US" dirty="0"/>
              <a:t>The +, - and # symbols before an attribute and operation name in a class denote the visibility of the attribute and operation.</a:t>
            </a:r>
          </a:p>
          <a:p>
            <a:r>
              <a:rPr lang="en-US" dirty="0"/>
              <a:t>+ denotes public attributes or operations </a:t>
            </a:r>
          </a:p>
          <a:p>
            <a:r>
              <a:rPr lang="en-US" dirty="0"/>
              <a:t>- denotes private attributes or operations </a:t>
            </a:r>
          </a:p>
          <a:p>
            <a:r>
              <a:rPr lang="en-US" dirty="0"/>
              <a:t># denotes protected attributes or operations</a:t>
            </a:r>
          </a:p>
          <a:p>
            <a:pPr marL="0" indent="0">
              <a:buNone/>
            </a:pPr>
            <a:endParaRPr lang="en-US" b="1" i="1"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6CA8E99E-8F33-4141-B3B4-AA13C6C3945C}"/>
                  </a:ext>
                </a:extLst>
              </p14:cNvPr>
              <p14:cNvContentPartPr/>
              <p14:nvPr/>
            </p14:nvContentPartPr>
            <p14:xfrm>
              <a:off x="1449510" y="1968097"/>
              <a:ext cx="360" cy="360"/>
            </p14:xfrm>
          </p:contentPart>
        </mc:Choice>
        <mc:Fallback xmlns="">
          <p:pic>
            <p:nvPicPr>
              <p:cNvPr id="31" name="Ink 30">
                <a:extLst>
                  <a:ext uri="{FF2B5EF4-FFF2-40B4-BE49-F238E27FC236}">
                    <a16:creationId xmlns:a16="http://schemas.microsoft.com/office/drawing/2014/main" id="{6CA8E99E-8F33-4141-B3B4-AA13C6C3945C}"/>
                  </a:ext>
                </a:extLst>
              </p:cNvPr>
              <p:cNvPicPr/>
              <p:nvPr/>
            </p:nvPicPr>
            <p:blipFill>
              <a:blip r:embed="rId4"/>
              <a:stretch>
                <a:fillRect/>
              </a:stretch>
            </p:blipFill>
            <p:spPr>
              <a:xfrm>
                <a:off x="1440510" y="19590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F0668ABC-05EB-0846-9B2B-90EF2B7A6667}"/>
                  </a:ext>
                </a:extLst>
              </p14:cNvPr>
              <p14:cNvContentPartPr/>
              <p14:nvPr/>
            </p14:nvContentPartPr>
            <p14:xfrm>
              <a:off x="1926150" y="1931377"/>
              <a:ext cx="360" cy="360"/>
            </p14:xfrm>
          </p:contentPart>
        </mc:Choice>
        <mc:Fallback xmlns="">
          <p:pic>
            <p:nvPicPr>
              <p:cNvPr id="32" name="Ink 31">
                <a:extLst>
                  <a:ext uri="{FF2B5EF4-FFF2-40B4-BE49-F238E27FC236}">
                    <a16:creationId xmlns:a16="http://schemas.microsoft.com/office/drawing/2014/main" id="{F0668ABC-05EB-0846-9B2B-90EF2B7A6667}"/>
                  </a:ext>
                </a:extLst>
              </p:cNvPr>
              <p:cNvPicPr/>
              <p:nvPr/>
            </p:nvPicPr>
            <p:blipFill>
              <a:blip r:embed="rId4"/>
              <a:stretch>
                <a:fillRect/>
              </a:stretch>
            </p:blipFill>
            <p:spPr>
              <a:xfrm>
                <a:off x="1917150" y="1922377"/>
                <a:ext cx="18000" cy="18000"/>
              </a:xfrm>
              <a:prstGeom prst="rect">
                <a:avLst/>
              </a:prstGeom>
            </p:spPr>
          </p:pic>
        </mc:Fallback>
      </mc:AlternateContent>
      <p:grpSp>
        <p:nvGrpSpPr>
          <p:cNvPr id="35" name="Group 34">
            <a:extLst>
              <a:ext uri="{FF2B5EF4-FFF2-40B4-BE49-F238E27FC236}">
                <a16:creationId xmlns:a16="http://schemas.microsoft.com/office/drawing/2014/main" id="{0F0F4A5A-13B6-ED4A-94B0-A87BA061FA97}"/>
              </a:ext>
            </a:extLst>
          </p:cNvPr>
          <p:cNvGrpSpPr/>
          <p:nvPr/>
        </p:nvGrpSpPr>
        <p:grpSpPr>
          <a:xfrm>
            <a:off x="1993830" y="1922737"/>
            <a:ext cx="1440" cy="360"/>
            <a:chOff x="1993830" y="1922737"/>
            <a:chExt cx="1440" cy="360"/>
          </a:xfrm>
        </p:grpSpPr>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6322A4AF-C082-8844-8822-38CEB29E08AD}"/>
                    </a:ext>
                  </a:extLst>
                </p14:cNvPr>
                <p14:cNvContentPartPr/>
                <p14:nvPr/>
              </p14:nvContentPartPr>
              <p14:xfrm>
                <a:off x="1993830" y="1922737"/>
                <a:ext cx="360" cy="360"/>
              </p14:xfrm>
            </p:contentPart>
          </mc:Choice>
          <mc:Fallback xmlns="">
            <p:pic>
              <p:nvPicPr>
                <p:cNvPr id="33" name="Ink 32">
                  <a:extLst>
                    <a:ext uri="{FF2B5EF4-FFF2-40B4-BE49-F238E27FC236}">
                      <a16:creationId xmlns:a16="http://schemas.microsoft.com/office/drawing/2014/main" id="{6322A4AF-C082-8844-8822-38CEB29E08AD}"/>
                    </a:ext>
                  </a:extLst>
                </p:cNvPr>
                <p:cNvPicPr/>
                <p:nvPr/>
              </p:nvPicPr>
              <p:blipFill>
                <a:blip r:embed="rId4"/>
                <a:stretch>
                  <a:fillRect/>
                </a:stretch>
              </p:blipFill>
              <p:spPr>
                <a:xfrm>
                  <a:off x="1984830" y="19137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163ABF42-1388-FC46-AE79-4966F6759833}"/>
                    </a:ext>
                  </a:extLst>
                </p14:cNvPr>
                <p14:cNvContentPartPr/>
                <p14:nvPr/>
              </p14:nvContentPartPr>
              <p14:xfrm>
                <a:off x="1994910" y="1922737"/>
                <a:ext cx="360" cy="360"/>
              </p14:xfrm>
            </p:contentPart>
          </mc:Choice>
          <mc:Fallback xmlns="">
            <p:pic>
              <p:nvPicPr>
                <p:cNvPr id="34" name="Ink 33">
                  <a:extLst>
                    <a:ext uri="{FF2B5EF4-FFF2-40B4-BE49-F238E27FC236}">
                      <a16:creationId xmlns:a16="http://schemas.microsoft.com/office/drawing/2014/main" id="{163ABF42-1388-FC46-AE79-4966F6759833}"/>
                    </a:ext>
                  </a:extLst>
                </p:cNvPr>
                <p:cNvPicPr/>
                <p:nvPr/>
              </p:nvPicPr>
              <p:blipFill>
                <a:blip r:embed="rId4"/>
                <a:stretch>
                  <a:fillRect/>
                </a:stretch>
              </p:blipFill>
              <p:spPr>
                <a:xfrm>
                  <a:off x="1985910" y="1913737"/>
                  <a:ext cx="18000" cy="18000"/>
                </a:xfrm>
                <a:prstGeom prst="rect">
                  <a:avLst/>
                </a:prstGeom>
              </p:spPr>
            </p:pic>
          </mc:Fallback>
        </mc:AlternateContent>
      </p:grpSp>
      <p:pic>
        <p:nvPicPr>
          <p:cNvPr id="3074" name="Picture 2" descr="Class Visibility ">
            <a:extLst>
              <a:ext uri="{FF2B5EF4-FFF2-40B4-BE49-F238E27FC236}">
                <a16:creationId xmlns:a16="http://schemas.microsoft.com/office/drawing/2014/main" id="{5E3ED4EA-2976-114E-981F-6140E0333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4149" y="2649397"/>
            <a:ext cx="45339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0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22905</TotalTime>
  <Words>1028</Words>
  <Application>Microsoft Office PowerPoint</Application>
  <PresentationFormat>Widescreen</PresentationFormat>
  <Paragraphs>117</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Office Theme</vt:lpstr>
      <vt:lpstr>UML (Unified Modeling Language) Diagrams</vt:lpstr>
      <vt:lpstr>1 Class Diagrams</vt:lpstr>
      <vt:lpstr>1.1 Unified Modeling Language (UML) Diagram Type</vt:lpstr>
      <vt:lpstr>1.2 Class Diagrams</vt:lpstr>
      <vt:lpstr>1.3 What is a Class?</vt:lpstr>
      <vt:lpstr>What is a Class?</vt:lpstr>
      <vt:lpstr>1.4 Class Notation</vt:lpstr>
      <vt:lpstr>Class Partitions</vt:lpstr>
      <vt:lpstr>Class Visibility</vt:lpstr>
      <vt:lpstr>1.5 Perspectives of Class Diagram</vt:lpstr>
      <vt:lpstr>1.6 Relationships Between Classes</vt:lpstr>
      <vt:lpstr>Relationships Between Classes</vt:lpstr>
      <vt:lpstr>Inheritance (Or Generalization)</vt:lpstr>
      <vt:lpstr>Association</vt:lpstr>
      <vt:lpstr>Aggregation</vt:lpstr>
      <vt:lpstr>Composition</vt:lpstr>
      <vt:lpstr>Realization</vt:lpstr>
      <vt:lpstr>Cardinality</vt:lpstr>
      <vt:lpstr>Cardinality</vt:lpstr>
      <vt:lpstr>Multiplicity</vt:lpstr>
      <vt:lpstr>Relationships Between Classes</vt:lpstr>
      <vt:lpstr>Case-Based Simulation: Node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Into to Scrum</dc:title>
  <dc:creator>Toporski, Neil F.</dc:creator>
  <cp:lastModifiedBy>Pham, Sarah</cp:lastModifiedBy>
  <cp:revision>188</cp:revision>
  <dcterms:created xsi:type="dcterms:W3CDTF">2021-12-26T16:22:52Z</dcterms:created>
  <dcterms:modified xsi:type="dcterms:W3CDTF">2022-10-13T16:49:10Z</dcterms:modified>
</cp:coreProperties>
</file>