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37" r:id="rId3"/>
    <p:sldId id="360" r:id="rId4"/>
    <p:sldId id="338" r:id="rId5"/>
    <p:sldId id="387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2" r:id="rId21"/>
    <p:sldId id="381" r:id="rId22"/>
    <p:sldId id="380" r:id="rId23"/>
    <p:sldId id="383" r:id="rId24"/>
    <p:sldId id="384" r:id="rId25"/>
    <p:sldId id="385" r:id="rId26"/>
    <p:sldId id="388" r:id="rId27"/>
    <p:sldId id="389" r:id="rId28"/>
    <p:sldId id="390" r:id="rId29"/>
    <p:sldId id="386" r:id="rId30"/>
    <p:sldId id="3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5678" autoAdjust="0"/>
  </p:normalViewPr>
  <p:slideViewPr>
    <p:cSldViewPr snapToGrid="0" snapToObjects="1">
      <p:cViewPr varScale="1">
        <p:scale>
          <a:sx n="73" d="100"/>
          <a:sy n="7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93FE-8BF7-AB43-9FF9-A5D43DC3351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7D0F8-676B-1946-98A4-19B549EC5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new one or open up an existing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choice between IG or DM mode</a:t>
            </a:r>
          </a:p>
          <a:p>
            <a:r>
              <a:rPr lang="en-US" dirty="0"/>
              <a:t>Circle is to dig down deeper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shows part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have to include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= dotted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have 3 times loop if PIN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4315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UML (Unified Modeling Language)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3A20-A476-9344-8258-426A8C9A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61B1-0C1B-C14C-AB17-1BC7DBE6E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405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3 </a:t>
            </a:r>
            <a:r>
              <a:rPr lang="en-US" b="1" dirty="0"/>
              <a:t>system items are the Objects</a:t>
            </a:r>
          </a:p>
          <a:p>
            <a:pPr marL="0" indent="0">
              <a:buNone/>
            </a:pPr>
            <a:r>
              <a:rPr lang="en-US" b="1" dirty="0"/>
              <a:t>The person is external to the system and called an Actor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are always outside the system.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CCDC3-D025-A84B-A46A-5B8F67F2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71" y="1970799"/>
            <a:ext cx="5860230" cy="29164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F9FB08-1E0E-A94D-AFBF-F3D7187F3FEC}"/>
              </a:ext>
            </a:extLst>
          </p:cNvPr>
          <p:cNvGrpSpPr/>
          <p:nvPr/>
        </p:nvGrpSpPr>
        <p:grpSpPr>
          <a:xfrm>
            <a:off x="5960714" y="5056949"/>
            <a:ext cx="5911479" cy="333075"/>
            <a:chOff x="5960714" y="5244663"/>
            <a:chExt cx="5911479" cy="3745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378F72-7FEE-2247-8AE3-6E6BD757F487}"/>
                </a:ext>
              </a:extLst>
            </p:cNvPr>
            <p:cNvSpPr txBox="1"/>
            <p:nvPr/>
          </p:nvSpPr>
          <p:spPr>
            <a:xfrm>
              <a:off x="5960714" y="5244663"/>
              <a:ext cx="83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Person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7C19C-82D8-2E4A-9C68-72F681F7E226}"/>
                </a:ext>
              </a:extLst>
            </p:cNvPr>
            <p:cNvSpPr txBox="1"/>
            <p:nvPr/>
          </p:nvSpPr>
          <p:spPr>
            <a:xfrm>
              <a:off x="7961669" y="5249918"/>
              <a:ext cx="635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3C4756-FDDF-B043-8197-A8833BCF4A37}"/>
                </a:ext>
              </a:extLst>
            </p:cNvPr>
            <p:cNvSpPr txBox="1"/>
            <p:nvPr/>
          </p:nvSpPr>
          <p:spPr>
            <a:xfrm>
              <a:off x="9574924" y="5244663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DFE0B1-DBEB-4549-A51F-C2F064C353B7}"/>
                </a:ext>
              </a:extLst>
            </p:cNvPr>
            <p:cNvSpPr txBox="1"/>
            <p:nvPr/>
          </p:nvSpPr>
          <p:spPr>
            <a:xfrm>
              <a:off x="10897439" y="5244663"/>
              <a:ext cx="9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Account</a:t>
              </a:r>
            </a:p>
          </p:txBody>
        </p:sp>
      </p:grpSp>
      <p:sp>
        <p:nvSpPr>
          <p:cNvPr id="5" name="Right Bracket 4">
            <a:extLst>
              <a:ext uri="{FF2B5EF4-FFF2-40B4-BE49-F238E27FC236}">
                <a16:creationId xmlns:a16="http://schemas.microsoft.com/office/drawing/2014/main" id="{C85C8751-E5E3-854E-A1B1-4B8B20B02A6B}"/>
              </a:ext>
            </a:extLst>
          </p:cNvPr>
          <p:cNvSpPr/>
          <p:nvPr/>
        </p:nvSpPr>
        <p:spPr>
          <a:xfrm rot="5400000">
            <a:off x="9616503" y="4094898"/>
            <a:ext cx="287253" cy="296136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C3FF-B14E-C143-B46B-FC40CCEF59D4}"/>
              </a:ext>
            </a:extLst>
          </p:cNvPr>
          <p:cNvSpPr txBox="1"/>
          <p:nvPr/>
        </p:nvSpPr>
        <p:spPr>
          <a:xfrm>
            <a:off x="7596777" y="3136611"/>
            <a:ext cx="3975113" cy="584775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ADFC3-3831-4D40-AE49-154EB6FD293F}"/>
              </a:ext>
            </a:extLst>
          </p:cNvPr>
          <p:cNvSpPr txBox="1"/>
          <p:nvPr/>
        </p:nvSpPr>
        <p:spPr>
          <a:xfrm>
            <a:off x="5378784" y="3136611"/>
            <a:ext cx="2000436" cy="584775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361CDC-188F-0E46-A45B-E8775192729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760129" y="5719208"/>
            <a:ext cx="1" cy="21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F3162A-5ED7-1B40-A391-E96B167095EB}"/>
              </a:ext>
            </a:extLst>
          </p:cNvPr>
          <p:cNvSpPr txBox="1"/>
          <p:nvPr/>
        </p:nvSpPr>
        <p:spPr>
          <a:xfrm>
            <a:off x="8279445" y="5930105"/>
            <a:ext cx="2961367" cy="584775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ATM System</a:t>
            </a:r>
          </a:p>
        </p:txBody>
      </p:sp>
    </p:spTree>
    <p:extLst>
      <p:ext uri="{BB962C8B-B14F-4D97-AF65-F5344CB8AC3E}">
        <p14:creationId xmlns:p14="http://schemas.microsoft.com/office/powerpoint/2010/main" val="17411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0B0C-C3BE-E944-8EBD-63E9E26E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Actors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Represented by stick figures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Represented by rectangles</a:t>
            </a:r>
          </a:p>
        </p:txBody>
      </p:sp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025996F6-5070-434C-8B65-35BBDEDB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64" y="1825625"/>
            <a:ext cx="3937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4B8B6-3899-8B4F-8D4D-285268D3F30C}"/>
              </a:ext>
            </a:extLst>
          </p:cNvPr>
          <p:cNvSpPr/>
          <p:nvPr/>
        </p:nvSpPr>
        <p:spPr>
          <a:xfrm>
            <a:off x="2217896" y="366020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Example: Actor and Objects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408578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Example: Lifeline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C1B34-DE8D-C44B-A29F-66B52A8E4110}"/>
              </a:ext>
            </a:extLst>
          </p:cNvPr>
          <p:cNvSpPr txBox="1"/>
          <p:nvPr/>
        </p:nvSpPr>
        <p:spPr>
          <a:xfrm>
            <a:off x="838200" y="3211131"/>
            <a:ext cx="3037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Lifelines are the vertical dash lines that show the existence of and actor or object over time.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D351AE-4D26-8D4C-AB35-C89D07AB58E4}"/>
              </a:ext>
            </a:extLst>
          </p:cNvPr>
          <p:cNvCxnSpPr/>
          <p:nvPr/>
        </p:nvCxnSpPr>
        <p:spPr>
          <a:xfrm>
            <a:off x="4151086" y="2538403"/>
            <a:ext cx="0" cy="262890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CE810B-FFA0-E444-8866-D6D50C4E0119}"/>
              </a:ext>
            </a:extLst>
          </p:cNvPr>
          <p:cNvCxnSpPr>
            <a:cxnSpLocks/>
          </p:cNvCxnSpPr>
          <p:nvPr/>
        </p:nvCxnSpPr>
        <p:spPr>
          <a:xfrm>
            <a:off x="4426857" y="2538403"/>
            <a:ext cx="0" cy="286019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C92346-4BBC-E44F-B228-97E6903D5390}"/>
              </a:ext>
            </a:extLst>
          </p:cNvPr>
          <p:cNvSpPr txBox="1"/>
          <p:nvPr/>
        </p:nvSpPr>
        <p:spPr>
          <a:xfrm>
            <a:off x="4702628" y="4982646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increase as you move down the lifeline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592FE4-DE69-D34C-B2ED-DB5AB8DCFDD8}"/>
              </a:ext>
            </a:extLst>
          </p:cNvPr>
          <p:cNvCxnSpPr>
            <a:cxnSpLocks/>
          </p:cNvCxnSpPr>
          <p:nvPr/>
        </p:nvCxnSpPr>
        <p:spPr>
          <a:xfrm>
            <a:off x="980058" y="4687403"/>
            <a:ext cx="303711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7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Example: Lifeline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A849EE-C3C4-FF4D-BE3B-3739173A472D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D351AE-4D26-8D4C-AB35-C89D07AB58E4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08C7F2-B3C6-434C-97E4-E48BC8EF3D3E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446BF3-70A4-D14C-8EF6-F4D9C0955C7D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7DBAB5-C81C-7943-B7D5-C622C294186F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D970A-52BF-324E-BA7E-AE5816CCA725}"/>
              </a:ext>
            </a:extLst>
          </p:cNvPr>
          <p:cNvSpPr/>
          <p:nvPr/>
        </p:nvSpPr>
        <p:spPr>
          <a:xfrm>
            <a:off x="2271768" y="3108938"/>
            <a:ext cx="376807" cy="155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74247-902C-6F43-91B7-ECE3048159A3}"/>
              </a:ext>
            </a:extLst>
          </p:cNvPr>
          <p:cNvSpPr txBox="1"/>
          <p:nvPr/>
        </p:nvSpPr>
        <p:spPr>
          <a:xfrm>
            <a:off x="7946853" y="3080234"/>
            <a:ext cx="376282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thin rectangle on a lifeline) represents the period during which an element is performing an operation.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top and the bottom of the of the rectangle are aligned with the initiation and the completion time respectively</a:t>
            </a:r>
          </a:p>
          <a:p>
            <a:endParaRPr lang="en-US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52CC46-F640-A04D-93E1-085219394172}"/>
              </a:ext>
            </a:extLst>
          </p:cNvPr>
          <p:cNvCxnSpPr>
            <a:cxnSpLocks/>
          </p:cNvCxnSpPr>
          <p:nvPr/>
        </p:nvCxnSpPr>
        <p:spPr>
          <a:xfrm flipH="1">
            <a:off x="2748728" y="3298372"/>
            <a:ext cx="5198125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0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Example: Interactions: Messages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54D788-0919-DE45-8AD5-695A232B3AC8}"/>
              </a:ext>
            </a:extLst>
          </p:cNvPr>
          <p:cNvCxnSpPr>
            <a:cxnSpLocks/>
          </p:cNvCxnSpPr>
          <p:nvPr/>
        </p:nvCxnSpPr>
        <p:spPr>
          <a:xfrm>
            <a:off x="4107816" y="3275985"/>
            <a:ext cx="1552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290500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53D0DF-6E84-E643-BBC6-EE96D60D0F34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00DB7F-79F5-EF46-9531-089BEF6F6975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4878F9-B888-AE47-A76B-FA56641A7448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18F37C-21F0-B84D-999A-3E9B5DDD789A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ADDB77-F129-1347-AEB8-F2F4DE0CF6DE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6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Example: Return Messages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54D788-0919-DE45-8AD5-695A232B3AC8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37E14A-0F7D-F242-83A1-5CBD381199EE}"/>
              </a:ext>
            </a:extLst>
          </p:cNvPr>
          <p:cNvSpPr txBox="1"/>
          <p:nvPr/>
        </p:nvSpPr>
        <p:spPr>
          <a:xfrm>
            <a:off x="7819572" y="3127833"/>
            <a:ext cx="3037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Return (or Reply Message: When an object sends a message 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Represented by a dashed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From the receiving object back to the requesting object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68022D-4C0E-B84E-B573-8DF9A7DDBB2E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7C4008-ACC8-DE4E-AACF-31B133B6B97A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6A6A64-317B-E646-94D8-3F2D1DF276BB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C02119-7AAC-0A4A-9D44-FDBAC3F49040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C75C02-F7A2-CC43-9DAD-86D9CC5308EE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07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Example: Return Messages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606ED-243C-EB42-8EB5-F743EB8268ED}"/>
              </a:ext>
            </a:extLst>
          </p:cNvPr>
          <p:cNvSpPr txBox="1"/>
          <p:nvPr/>
        </p:nvSpPr>
        <p:spPr>
          <a:xfrm>
            <a:off x="7819572" y="3127833"/>
            <a:ext cx="3037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Request PIN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Not replying to a previous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Represented by a solid line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00144-F79D-454B-9862-F45704B324B5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95A86-9FB0-9F41-9401-FA3FAD275BAB}"/>
              </a:ext>
            </a:extLst>
          </p:cNvPr>
          <p:cNvCxnSpPr>
            <a:cxnSpLocks/>
          </p:cNvCxnSpPr>
          <p:nvPr/>
        </p:nvCxnSpPr>
        <p:spPr>
          <a:xfrm flipH="1">
            <a:off x="2460172" y="3844362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7B46F-3A0D-D640-A602-EE468267BDDC}"/>
              </a:ext>
            </a:extLst>
          </p:cNvPr>
          <p:cNvSpPr txBox="1"/>
          <p:nvPr/>
        </p:nvSpPr>
        <p:spPr>
          <a:xfrm>
            <a:off x="2633544" y="38624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Request PIN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FB0DAD-3B4E-E54A-9DC2-9BB2B0093F67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8B5D18-6F73-ED4F-9B82-96783B874273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33C43F-E079-CA47-AE7C-DF5F2B06601A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AE9C09-BD19-534F-8AE2-354DCDBF4A9F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4B5582A-A4F1-2144-8C7E-BEA0820A41C5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329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606ED-243C-EB42-8EB5-F743EB8268ED}"/>
              </a:ext>
            </a:extLst>
          </p:cNvPr>
          <p:cNvSpPr txBox="1"/>
          <p:nvPr/>
        </p:nvSpPr>
        <p:spPr>
          <a:xfrm>
            <a:off x="7819572" y="3127833"/>
            <a:ext cx="303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Card Valid?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Card is valid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Card is not valid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00144-F79D-454B-9862-F45704B324B5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95A86-9FB0-9F41-9401-FA3FAD275BAB}"/>
              </a:ext>
            </a:extLst>
          </p:cNvPr>
          <p:cNvCxnSpPr>
            <a:cxnSpLocks/>
          </p:cNvCxnSpPr>
          <p:nvPr/>
        </p:nvCxnSpPr>
        <p:spPr>
          <a:xfrm flipH="1">
            <a:off x="2460172" y="3844362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7B46F-3A0D-D640-A602-EE468267BDDC}"/>
              </a:ext>
            </a:extLst>
          </p:cNvPr>
          <p:cNvSpPr txBox="1"/>
          <p:nvPr/>
        </p:nvSpPr>
        <p:spPr>
          <a:xfrm>
            <a:off x="2633544" y="38624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Request PIN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BE80BE-8222-5148-9227-FAB94A408196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28777F-FBA0-154C-A350-5C707DB35D87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F93393-F49C-F24D-9820-4EDC6F90F0D1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5BBB81-6A35-9E46-BD9B-2B43794253D2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1F3855-5FEE-124C-8945-C7D371EF8FC1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60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606ED-243C-EB42-8EB5-F743EB8268ED}"/>
              </a:ext>
            </a:extLst>
          </p:cNvPr>
          <p:cNvSpPr txBox="1"/>
          <p:nvPr/>
        </p:nvSpPr>
        <p:spPr>
          <a:xfrm>
            <a:off x="7819572" y="3127833"/>
            <a:ext cx="3037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Card Valid?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Card is valid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Card is not valid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Use Alternative (Alt) fragment to encapsulate </a:t>
            </a:r>
          </a:p>
          <a:p>
            <a:r>
              <a:rPr lang="en-US" sz="2000" dirty="0"/>
              <a:t>the condition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00144-F79D-454B-9862-F45704B324B5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95A86-9FB0-9F41-9401-FA3FAD275BAB}"/>
              </a:ext>
            </a:extLst>
          </p:cNvPr>
          <p:cNvCxnSpPr>
            <a:cxnSpLocks/>
          </p:cNvCxnSpPr>
          <p:nvPr/>
        </p:nvCxnSpPr>
        <p:spPr>
          <a:xfrm flipH="1">
            <a:off x="2460172" y="3844362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7B46F-3A0D-D640-A602-EE468267BDDC}"/>
              </a:ext>
            </a:extLst>
          </p:cNvPr>
          <p:cNvSpPr txBox="1"/>
          <p:nvPr/>
        </p:nvSpPr>
        <p:spPr>
          <a:xfrm>
            <a:off x="2633544" y="38624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Request PIN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624D09-5D44-514B-ADDF-1F34482AA5D2}"/>
              </a:ext>
            </a:extLst>
          </p:cNvPr>
          <p:cNvSpPr/>
          <p:nvPr/>
        </p:nvSpPr>
        <p:spPr>
          <a:xfrm>
            <a:off x="1335312" y="3426357"/>
            <a:ext cx="4601011" cy="1699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FFAC5-16DD-3B45-923D-0B971D6F96C5}"/>
              </a:ext>
            </a:extLst>
          </p:cNvPr>
          <p:cNvSpPr txBox="1"/>
          <p:nvPr/>
        </p:nvSpPr>
        <p:spPr>
          <a:xfrm>
            <a:off x="1328231" y="3432182"/>
            <a:ext cx="924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Alternative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AF4F6F-0B8C-8C4D-9322-C541DD42A255}"/>
              </a:ext>
            </a:extLst>
          </p:cNvPr>
          <p:cNvCxnSpPr>
            <a:cxnSpLocks/>
            <a:stCxn id="29" idx="1"/>
            <a:endCxn id="29" idx="3"/>
          </p:cNvCxnSpPr>
          <p:nvPr/>
        </p:nvCxnSpPr>
        <p:spPr>
          <a:xfrm>
            <a:off x="1335312" y="4276030"/>
            <a:ext cx="460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A6B5BE-AA56-A449-9A3E-782737815269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FCE409-3BDC-1A45-A3BA-07272540F2CF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F3AB47-BBB9-7848-A19A-33D0547EE8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911290-4DB0-CF41-975B-0D7482FB1AD7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9E5BBD-5FDB-7B47-81F4-71DCC58D4577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261FA7-AC3F-E84D-B997-618776C1BC16}"/>
              </a:ext>
            </a:extLst>
          </p:cNvPr>
          <p:cNvSpPr txBox="1"/>
          <p:nvPr/>
        </p:nvSpPr>
        <p:spPr>
          <a:xfrm>
            <a:off x="1335312" y="3797844"/>
            <a:ext cx="10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[condition]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BA3D4-35BF-D641-BD32-B145020EB0E3}"/>
              </a:ext>
            </a:extLst>
          </p:cNvPr>
          <p:cNvSpPr txBox="1"/>
          <p:nvPr/>
        </p:nvSpPr>
        <p:spPr>
          <a:xfrm>
            <a:off x="1335312" y="4499387"/>
            <a:ext cx="10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40669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UML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UML Sequence 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Make a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49520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8FDF-832C-1245-84CE-DB0E895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F27E-AF9A-4C41-B82A-F5AA2D37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Alternative</a:t>
            </a:r>
            <a:r>
              <a:rPr lang="en-US" dirty="0"/>
              <a:t> (alt): Models the conditional (if-then-else) statement. The process flows along either one or the other path. For instance, the customer completing the purchase will either choose to pay by card or by wire transfer, not both.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Option</a:t>
            </a:r>
            <a:r>
              <a:rPr lang="en-US" dirty="0"/>
              <a:t> (opt): The option fragment represents a simple choice of behavior between two options. For instance, a customer is presented with the option to choose gift wrapping when completing a purchase. The customer will either select gift wrapping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Loop</a:t>
            </a:r>
            <a:r>
              <a:rPr lang="en-US" dirty="0"/>
              <a:t>: Model a repetitive sequence. For instance, a cashier entering items to be purchased into a point-of-sale system or a cash register may need to enter multiple items for each customer before presenting the customer with the total amount and requesting payment. So the entry of items acts as a loop fragment in the process.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6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606ED-243C-EB42-8EB5-F743EB8268ED}"/>
              </a:ext>
            </a:extLst>
          </p:cNvPr>
          <p:cNvSpPr txBox="1"/>
          <p:nvPr/>
        </p:nvSpPr>
        <p:spPr>
          <a:xfrm>
            <a:off x="7819572" y="3127833"/>
            <a:ext cx="303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Card Valid?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Card is valid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Card is not valid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00144-F79D-454B-9862-F45704B324B5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95A86-9FB0-9F41-9401-FA3FAD275BAB}"/>
              </a:ext>
            </a:extLst>
          </p:cNvPr>
          <p:cNvCxnSpPr>
            <a:cxnSpLocks/>
          </p:cNvCxnSpPr>
          <p:nvPr/>
        </p:nvCxnSpPr>
        <p:spPr>
          <a:xfrm flipH="1">
            <a:off x="2460172" y="3844362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7B46F-3A0D-D640-A602-EE468267BDDC}"/>
              </a:ext>
            </a:extLst>
          </p:cNvPr>
          <p:cNvSpPr txBox="1"/>
          <p:nvPr/>
        </p:nvSpPr>
        <p:spPr>
          <a:xfrm>
            <a:off x="2633544" y="38624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Request PIN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FFAC5-16DD-3B45-923D-0B971D6F96C5}"/>
              </a:ext>
            </a:extLst>
          </p:cNvPr>
          <p:cNvSpPr txBox="1"/>
          <p:nvPr/>
        </p:nvSpPr>
        <p:spPr>
          <a:xfrm>
            <a:off x="1328231" y="3432182"/>
            <a:ext cx="924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Alternative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A6B5BE-AA56-A449-9A3E-782737815269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FCE409-3BDC-1A45-A3BA-07272540F2CF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F3AB47-BBB9-7848-A19A-33D0547EE8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911290-4DB0-CF41-975B-0D7482FB1AD7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9E5BBD-5FDB-7B47-81F4-71DCC58D4577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261FA7-AC3F-E84D-B997-618776C1BC16}"/>
              </a:ext>
            </a:extLst>
          </p:cNvPr>
          <p:cNvSpPr txBox="1"/>
          <p:nvPr/>
        </p:nvSpPr>
        <p:spPr>
          <a:xfrm>
            <a:off x="1335312" y="3797844"/>
            <a:ext cx="105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[if card is valid]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BA3D4-35BF-D641-BD32-B145020EB0E3}"/>
              </a:ext>
            </a:extLst>
          </p:cNvPr>
          <p:cNvSpPr txBox="1"/>
          <p:nvPr/>
        </p:nvSpPr>
        <p:spPr>
          <a:xfrm>
            <a:off x="1335312" y="4499387"/>
            <a:ext cx="10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[else]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90C5A-4CDF-4C45-A08F-0355E611F872}"/>
              </a:ext>
            </a:extLst>
          </p:cNvPr>
          <p:cNvSpPr/>
          <p:nvPr/>
        </p:nvSpPr>
        <p:spPr>
          <a:xfrm>
            <a:off x="1335312" y="3426357"/>
            <a:ext cx="4601011" cy="149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C7F811-8564-314C-9FFD-9B54E9277657}"/>
              </a:ext>
            </a:extLst>
          </p:cNvPr>
          <p:cNvCxnSpPr>
            <a:cxnSpLocks/>
          </p:cNvCxnSpPr>
          <p:nvPr/>
        </p:nvCxnSpPr>
        <p:spPr>
          <a:xfrm>
            <a:off x="1335312" y="4267257"/>
            <a:ext cx="460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FFB1A5-E0E9-024D-8A94-41590DB93CC0}"/>
              </a:ext>
            </a:extLst>
          </p:cNvPr>
          <p:cNvSpPr/>
          <p:nvPr/>
        </p:nvSpPr>
        <p:spPr>
          <a:xfrm>
            <a:off x="1335313" y="3451387"/>
            <a:ext cx="4608090" cy="808122"/>
          </a:xfrm>
          <a:prstGeom prst="rect">
            <a:avLst/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606ED-243C-EB42-8EB5-F743EB8268ED}"/>
              </a:ext>
            </a:extLst>
          </p:cNvPr>
          <p:cNvSpPr txBox="1"/>
          <p:nvPr/>
        </p:nvSpPr>
        <p:spPr>
          <a:xfrm>
            <a:off x="7819572" y="3127833"/>
            <a:ext cx="303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Card Valid?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Card is valid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Card is not valid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00144-F79D-454B-9862-F45704B324B5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95A86-9FB0-9F41-9401-FA3FAD275BAB}"/>
              </a:ext>
            </a:extLst>
          </p:cNvPr>
          <p:cNvCxnSpPr>
            <a:cxnSpLocks/>
          </p:cNvCxnSpPr>
          <p:nvPr/>
        </p:nvCxnSpPr>
        <p:spPr>
          <a:xfrm flipH="1">
            <a:off x="2460172" y="3844362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7B46F-3A0D-D640-A602-EE468267BDDC}"/>
              </a:ext>
            </a:extLst>
          </p:cNvPr>
          <p:cNvSpPr txBox="1"/>
          <p:nvPr/>
        </p:nvSpPr>
        <p:spPr>
          <a:xfrm>
            <a:off x="2633544" y="38624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Request PIN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FFAC5-16DD-3B45-923D-0B971D6F96C5}"/>
              </a:ext>
            </a:extLst>
          </p:cNvPr>
          <p:cNvSpPr txBox="1"/>
          <p:nvPr/>
        </p:nvSpPr>
        <p:spPr>
          <a:xfrm>
            <a:off x="1328231" y="3432182"/>
            <a:ext cx="924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Alternative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AF4F6F-0B8C-8C4D-9322-C541DD42A255}"/>
              </a:ext>
            </a:extLst>
          </p:cNvPr>
          <p:cNvCxnSpPr>
            <a:cxnSpLocks/>
          </p:cNvCxnSpPr>
          <p:nvPr/>
        </p:nvCxnSpPr>
        <p:spPr>
          <a:xfrm>
            <a:off x="1335312" y="4267257"/>
            <a:ext cx="460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A6B5BE-AA56-A449-9A3E-782737815269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FCE409-3BDC-1A45-A3BA-07272540F2CF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F3AB47-BBB9-7848-A19A-33D0547EE8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911290-4DB0-CF41-975B-0D7482FB1AD7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9E5BBD-5FDB-7B47-81F4-71DCC58D4577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261FA7-AC3F-E84D-B997-618776C1BC16}"/>
              </a:ext>
            </a:extLst>
          </p:cNvPr>
          <p:cNvSpPr txBox="1"/>
          <p:nvPr/>
        </p:nvSpPr>
        <p:spPr>
          <a:xfrm>
            <a:off x="1335312" y="3797844"/>
            <a:ext cx="105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[if card is valid]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BA3D4-35BF-D641-BD32-B145020EB0E3}"/>
              </a:ext>
            </a:extLst>
          </p:cNvPr>
          <p:cNvSpPr txBox="1"/>
          <p:nvPr/>
        </p:nvSpPr>
        <p:spPr>
          <a:xfrm>
            <a:off x="1335312" y="4499387"/>
            <a:ext cx="10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[else]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56CA70-D8CB-F644-A4AB-5DBDE93796D4}"/>
              </a:ext>
            </a:extLst>
          </p:cNvPr>
          <p:cNvCxnSpPr>
            <a:cxnSpLocks/>
          </p:cNvCxnSpPr>
          <p:nvPr/>
        </p:nvCxnSpPr>
        <p:spPr>
          <a:xfrm flipH="1">
            <a:off x="4159033" y="4512222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B834657-46B3-E04F-B0AB-98BD381B0B3D}"/>
              </a:ext>
            </a:extLst>
          </p:cNvPr>
          <p:cNvSpPr txBox="1"/>
          <p:nvPr/>
        </p:nvSpPr>
        <p:spPr>
          <a:xfrm>
            <a:off x="4166098" y="4527822"/>
            <a:ext cx="149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Invalid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CB0E9-7197-6048-AC4C-8AADAE9944A1}"/>
              </a:ext>
            </a:extLst>
          </p:cNvPr>
          <p:cNvSpPr txBox="1"/>
          <p:nvPr/>
        </p:nvSpPr>
        <p:spPr>
          <a:xfrm>
            <a:off x="2564622" y="4678123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Eject Card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D0D5B9-66BF-1E44-AAAF-CB66644FD1BF}"/>
              </a:ext>
            </a:extLst>
          </p:cNvPr>
          <p:cNvCxnSpPr>
            <a:cxnSpLocks/>
          </p:cNvCxnSpPr>
          <p:nvPr/>
        </p:nvCxnSpPr>
        <p:spPr>
          <a:xfrm flipH="1">
            <a:off x="2460172" y="4631243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4C4F037-3CB6-C045-AAC0-38C5EE346878}"/>
              </a:ext>
            </a:extLst>
          </p:cNvPr>
          <p:cNvSpPr/>
          <p:nvPr/>
        </p:nvSpPr>
        <p:spPr>
          <a:xfrm>
            <a:off x="1342394" y="4282528"/>
            <a:ext cx="4593923" cy="637611"/>
          </a:xfrm>
          <a:prstGeom prst="rect">
            <a:avLst/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A1F748-F7E6-0B4C-9ECA-62C008E55995}"/>
              </a:ext>
            </a:extLst>
          </p:cNvPr>
          <p:cNvSpPr/>
          <p:nvPr/>
        </p:nvSpPr>
        <p:spPr>
          <a:xfrm>
            <a:off x="1335312" y="3426357"/>
            <a:ext cx="4601011" cy="149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606ED-243C-EB42-8EB5-F743EB8268ED}"/>
              </a:ext>
            </a:extLst>
          </p:cNvPr>
          <p:cNvSpPr txBox="1"/>
          <p:nvPr/>
        </p:nvSpPr>
        <p:spPr>
          <a:xfrm>
            <a:off x="7819572" y="3127833"/>
            <a:ext cx="3037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Valid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PIN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Same as Card conditional: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Is PIN Valid?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PIN is valid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PIN is not valid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00144-F79D-454B-9862-F45704B324B5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95A86-9FB0-9F41-9401-FA3FAD275BAB}"/>
              </a:ext>
            </a:extLst>
          </p:cNvPr>
          <p:cNvCxnSpPr>
            <a:cxnSpLocks/>
          </p:cNvCxnSpPr>
          <p:nvPr/>
        </p:nvCxnSpPr>
        <p:spPr>
          <a:xfrm flipH="1">
            <a:off x="2460172" y="3844362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7B46F-3A0D-D640-A602-EE468267BDDC}"/>
              </a:ext>
            </a:extLst>
          </p:cNvPr>
          <p:cNvSpPr txBox="1"/>
          <p:nvPr/>
        </p:nvSpPr>
        <p:spPr>
          <a:xfrm>
            <a:off x="2633544" y="38624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Request PIN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FFAC5-16DD-3B45-923D-0B971D6F96C5}"/>
              </a:ext>
            </a:extLst>
          </p:cNvPr>
          <p:cNvSpPr txBox="1"/>
          <p:nvPr/>
        </p:nvSpPr>
        <p:spPr>
          <a:xfrm>
            <a:off x="1328231" y="3432182"/>
            <a:ext cx="924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Alternative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AF4F6F-0B8C-8C4D-9322-C541DD42A255}"/>
              </a:ext>
            </a:extLst>
          </p:cNvPr>
          <p:cNvCxnSpPr>
            <a:cxnSpLocks/>
          </p:cNvCxnSpPr>
          <p:nvPr/>
        </p:nvCxnSpPr>
        <p:spPr>
          <a:xfrm>
            <a:off x="1335312" y="4267257"/>
            <a:ext cx="460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A6B5BE-AA56-A449-9A3E-782737815269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FCE409-3BDC-1A45-A3BA-07272540F2CF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F3AB47-BBB9-7848-A19A-33D0547EE8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911290-4DB0-CF41-975B-0D7482FB1AD7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9E5BBD-5FDB-7B47-81F4-71DCC58D4577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261FA7-AC3F-E84D-B997-618776C1BC16}"/>
              </a:ext>
            </a:extLst>
          </p:cNvPr>
          <p:cNvSpPr txBox="1"/>
          <p:nvPr/>
        </p:nvSpPr>
        <p:spPr>
          <a:xfrm>
            <a:off x="1335312" y="3797844"/>
            <a:ext cx="105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[if card is valid]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BA3D4-35BF-D641-BD32-B145020EB0E3}"/>
              </a:ext>
            </a:extLst>
          </p:cNvPr>
          <p:cNvSpPr txBox="1"/>
          <p:nvPr/>
        </p:nvSpPr>
        <p:spPr>
          <a:xfrm>
            <a:off x="1335312" y="4499387"/>
            <a:ext cx="10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[else]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56CA70-D8CB-F644-A4AB-5DBDE93796D4}"/>
              </a:ext>
            </a:extLst>
          </p:cNvPr>
          <p:cNvCxnSpPr>
            <a:cxnSpLocks/>
          </p:cNvCxnSpPr>
          <p:nvPr/>
        </p:nvCxnSpPr>
        <p:spPr>
          <a:xfrm flipH="1">
            <a:off x="4159033" y="4512222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B834657-46B3-E04F-B0AB-98BD381B0B3D}"/>
              </a:ext>
            </a:extLst>
          </p:cNvPr>
          <p:cNvSpPr txBox="1"/>
          <p:nvPr/>
        </p:nvSpPr>
        <p:spPr>
          <a:xfrm>
            <a:off x="4166098" y="4527822"/>
            <a:ext cx="149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Invalid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DDE3C1-5825-054C-8D04-FE363BCC1E1C}"/>
              </a:ext>
            </a:extLst>
          </p:cNvPr>
          <p:cNvCxnSpPr>
            <a:cxnSpLocks/>
          </p:cNvCxnSpPr>
          <p:nvPr/>
        </p:nvCxnSpPr>
        <p:spPr>
          <a:xfrm>
            <a:off x="2482633" y="5435600"/>
            <a:ext cx="1676400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F214D8-BEF8-4D4A-9C96-135E7D9807FA}"/>
              </a:ext>
            </a:extLst>
          </p:cNvPr>
          <p:cNvSpPr txBox="1"/>
          <p:nvPr/>
        </p:nvSpPr>
        <p:spPr>
          <a:xfrm>
            <a:off x="2641564" y="54511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PIN Entered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2CF2AD-74F8-2E4E-8472-44CDB7ED405E}"/>
              </a:ext>
            </a:extLst>
          </p:cNvPr>
          <p:cNvSpPr txBox="1"/>
          <p:nvPr/>
        </p:nvSpPr>
        <p:spPr>
          <a:xfrm>
            <a:off x="4222617" y="5674350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PIN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2D0539-BBD8-4C48-A5C1-F6D726974607}"/>
              </a:ext>
            </a:extLst>
          </p:cNvPr>
          <p:cNvCxnSpPr>
            <a:cxnSpLocks/>
          </p:cNvCxnSpPr>
          <p:nvPr/>
        </p:nvCxnSpPr>
        <p:spPr>
          <a:xfrm>
            <a:off x="4165518" y="5657433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DF4833-1597-2248-A0D1-BE02391FCD93}"/>
              </a:ext>
            </a:extLst>
          </p:cNvPr>
          <p:cNvSpPr txBox="1"/>
          <p:nvPr/>
        </p:nvSpPr>
        <p:spPr>
          <a:xfrm>
            <a:off x="2564622" y="4678123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Eject Card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710FED-F1E6-FD4D-8BE5-CDFA26D9F7C4}"/>
              </a:ext>
            </a:extLst>
          </p:cNvPr>
          <p:cNvCxnSpPr>
            <a:cxnSpLocks/>
          </p:cNvCxnSpPr>
          <p:nvPr/>
        </p:nvCxnSpPr>
        <p:spPr>
          <a:xfrm flipH="1">
            <a:off x="2460172" y="4631243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872C2F-8CAA-264F-B6C4-98C71B33F19E}"/>
              </a:ext>
            </a:extLst>
          </p:cNvPr>
          <p:cNvSpPr/>
          <p:nvPr/>
        </p:nvSpPr>
        <p:spPr>
          <a:xfrm>
            <a:off x="1335312" y="3426357"/>
            <a:ext cx="4601011" cy="149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Example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606ED-243C-EB42-8EB5-F743EB8268ED}"/>
              </a:ext>
            </a:extLst>
          </p:cNvPr>
          <p:cNvSpPr txBox="1"/>
          <p:nvPr/>
        </p:nvSpPr>
        <p:spPr>
          <a:xfrm>
            <a:off x="7819572" y="3127833"/>
            <a:ext cx="3037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Valid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PIN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Same as Card conditional: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Is PIN Valid?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PIN is valid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PIN is </a:t>
            </a:r>
            <a:r>
              <a:rPr lang="en-US" sz="2000"/>
              <a:t>not valid</a:t>
            </a:r>
            <a:endParaRPr lang="en-US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00144-F79D-454B-9862-F45704B324B5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95A86-9FB0-9F41-9401-FA3FAD275BAB}"/>
              </a:ext>
            </a:extLst>
          </p:cNvPr>
          <p:cNvCxnSpPr>
            <a:cxnSpLocks/>
          </p:cNvCxnSpPr>
          <p:nvPr/>
        </p:nvCxnSpPr>
        <p:spPr>
          <a:xfrm flipH="1">
            <a:off x="2460172" y="3844362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7B46F-3A0D-D640-A602-EE468267BDDC}"/>
              </a:ext>
            </a:extLst>
          </p:cNvPr>
          <p:cNvSpPr txBox="1"/>
          <p:nvPr/>
        </p:nvSpPr>
        <p:spPr>
          <a:xfrm>
            <a:off x="2633544" y="38624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Request PIN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FFAC5-16DD-3B45-923D-0B971D6F96C5}"/>
              </a:ext>
            </a:extLst>
          </p:cNvPr>
          <p:cNvSpPr txBox="1"/>
          <p:nvPr/>
        </p:nvSpPr>
        <p:spPr>
          <a:xfrm>
            <a:off x="1328231" y="3432182"/>
            <a:ext cx="924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Alternative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AF4F6F-0B8C-8C4D-9322-C541DD42A255}"/>
              </a:ext>
            </a:extLst>
          </p:cNvPr>
          <p:cNvCxnSpPr>
            <a:cxnSpLocks/>
          </p:cNvCxnSpPr>
          <p:nvPr/>
        </p:nvCxnSpPr>
        <p:spPr>
          <a:xfrm>
            <a:off x="1335312" y="4267257"/>
            <a:ext cx="460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A6B5BE-AA56-A449-9A3E-782737815269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FCE409-3BDC-1A45-A3BA-07272540F2CF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F3AB47-BBB9-7848-A19A-33D0547EE8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911290-4DB0-CF41-975B-0D7482FB1AD7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9E5BBD-5FDB-7B47-81F4-71DCC58D4577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261FA7-AC3F-E84D-B997-618776C1BC16}"/>
              </a:ext>
            </a:extLst>
          </p:cNvPr>
          <p:cNvSpPr txBox="1"/>
          <p:nvPr/>
        </p:nvSpPr>
        <p:spPr>
          <a:xfrm>
            <a:off x="1335312" y="3797844"/>
            <a:ext cx="105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[if card is valid]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BA3D4-35BF-D641-BD32-B145020EB0E3}"/>
              </a:ext>
            </a:extLst>
          </p:cNvPr>
          <p:cNvSpPr txBox="1"/>
          <p:nvPr/>
        </p:nvSpPr>
        <p:spPr>
          <a:xfrm>
            <a:off x="1335312" y="4499387"/>
            <a:ext cx="10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[else]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56CA70-D8CB-F644-A4AB-5DBDE93796D4}"/>
              </a:ext>
            </a:extLst>
          </p:cNvPr>
          <p:cNvCxnSpPr>
            <a:cxnSpLocks/>
          </p:cNvCxnSpPr>
          <p:nvPr/>
        </p:nvCxnSpPr>
        <p:spPr>
          <a:xfrm flipH="1">
            <a:off x="4159033" y="4512222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B834657-46B3-E04F-B0AB-98BD381B0B3D}"/>
              </a:ext>
            </a:extLst>
          </p:cNvPr>
          <p:cNvSpPr txBox="1"/>
          <p:nvPr/>
        </p:nvSpPr>
        <p:spPr>
          <a:xfrm>
            <a:off x="4166098" y="4527822"/>
            <a:ext cx="149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Invalid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DDE3C1-5825-054C-8D04-FE363BCC1E1C}"/>
              </a:ext>
            </a:extLst>
          </p:cNvPr>
          <p:cNvCxnSpPr>
            <a:cxnSpLocks/>
          </p:cNvCxnSpPr>
          <p:nvPr/>
        </p:nvCxnSpPr>
        <p:spPr>
          <a:xfrm>
            <a:off x="2482633" y="5435600"/>
            <a:ext cx="1676400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F214D8-BEF8-4D4A-9C96-135E7D9807FA}"/>
              </a:ext>
            </a:extLst>
          </p:cNvPr>
          <p:cNvSpPr txBox="1"/>
          <p:nvPr/>
        </p:nvSpPr>
        <p:spPr>
          <a:xfrm>
            <a:off x="2641564" y="54511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PIN Entered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2CF2AD-74F8-2E4E-8472-44CDB7ED405E}"/>
              </a:ext>
            </a:extLst>
          </p:cNvPr>
          <p:cNvSpPr txBox="1"/>
          <p:nvPr/>
        </p:nvSpPr>
        <p:spPr>
          <a:xfrm>
            <a:off x="4222617" y="5674350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PIN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2D0539-BBD8-4C48-A5C1-F6D726974607}"/>
              </a:ext>
            </a:extLst>
          </p:cNvPr>
          <p:cNvCxnSpPr>
            <a:cxnSpLocks/>
          </p:cNvCxnSpPr>
          <p:nvPr/>
        </p:nvCxnSpPr>
        <p:spPr>
          <a:xfrm>
            <a:off x="4165518" y="5657433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424147-9219-CF4C-BE47-0DBBF8DB246F}"/>
              </a:ext>
            </a:extLst>
          </p:cNvPr>
          <p:cNvSpPr txBox="1"/>
          <p:nvPr/>
        </p:nvSpPr>
        <p:spPr>
          <a:xfrm>
            <a:off x="2564622" y="4678123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Eject Card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A4B706-7CB5-B043-8853-5D234F94C559}"/>
              </a:ext>
            </a:extLst>
          </p:cNvPr>
          <p:cNvCxnSpPr>
            <a:cxnSpLocks/>
          </p:cNvCxnSpPr>
          <p:nvPr/>
        </p:nvCxnSpPr>
        <p:spPr>
          <a:xfrm flipH="1">
            <a:off x="2460172" y="4631243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99DA49-96A0-C94F-B836-0C978970BDED}"/>
              </a:ext>
            </a:extLst>
          </p:cNvPr>
          <p:cNvSpPr/>
          <p:nvPr/>
        </p:nvSpPr>
        <p:spPr>
          <a:xfrm>
            <a:off x="1335312" y="3426357"/>
            <a:ext cx="4601011" cy="149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F1D-BEA4-2346-988E-BE703B4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Sequence (</a:t>
            </a:r>
            <a:r>
              <a:rPr lang="en-US" dirty="0" err="1"/>
              <a:t>StarUML</a:t>
            </a:r>
            <a:r>
              <a:rPr lang="en-US" dirty="0"/>
              <a:t>)</a:t>
            </a:r>
          </a:p>
        </p:txBody>
      </p:sp>
      <p:pic>
        <p:nvPicPr>
          <p:cNvPr id="7" name="Picture 2" descr="Use Case Diagram Notation - Actor">
            <a:extLst>
              <a:ext uri="{FF2B5EF4-FFF2-40B4-BE49-F238E27FC236}">
                <a16:creationId xmlns:a16="http://schemas.microsoft.com/office/drawing/2014/main" id="{759F2F3C-C8E6-1E4A-AEBB-F135FA1F1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2310213" y="1690688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BA2C-5E53-0249-90EB-A52CC8BA3F0E}"/>
              </a:ext>
            </a:extLst>
          </p:cNvPr>
          <p:cNvSpPr txBox="1"/>
          <p:nvPr/>
        </p:nvSpPr>
        <p:spPr>
          <a:xfrm>
            <a:off x="2046285" y="2530019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5DE1-4E8E-D746-9068-717B462F4AD1}"/>
              </a:ext>
            </a:extLst>
          </p:cNvPr>
          <p:cNvSpPr/>
          <p:nvPr/>
        </p:nvSpPr>
        <p:spPr>
          <a:xfrm>
            <a:off x="3715115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4E3DF-EA23-134D-AE01-F56903E6BF19}"/>
              </a:ext>
            </a:extLst>
          </p:cNvPr>
          <p:cNvSpPr/>
          <p:nvPr/>
        </p:nvSpPr>
        <p:spPr>
          <a:xfrm>
            <a:off x="6701215" y="1690688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5E12-0D09-D54C-A9F5-5FC8135AC5C9}"/>
              </a:ext>
            </a:extLst>
          </p:cNvPr>
          <p:cNvSpPr/>
          <p:nvPr/>
        </p:nvSpPr>
        <p:spPr>
          <a:xfrm>
            <a:off x="5187128" y="1689212"/>
            <a:ext cx="887836" cy="682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98AD4-9D54-E249-895B-A7C332DC3846}"/>
              </a:ext>
            </a:extLst>
          </p:cNvPr>
          <p:cNvSpPr txBox="1"/>
          <p:nvPr/>
        </p:nvSpPr>
        <p:spPr>
          <a:xfrm>
            <a:off x="3675497" y="1934072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1594-27A9-9E49-B14A-E2D6913CD260}"/>
              </a:ext>
            </a:extLst>
          </p:cNvPr>
          <p:cNvSpPr txBox="1"/>
          <p:nvPr/>
        </p:nvSpPr>
        <p:spPr>
          <a:xfrm>
            <a:off x="5171002" y="1833354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Bank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9BB7C-E689-6F41-9CE0-DF253041BDC9}"/>
              </a:ext>
            </a:extLst>
          </p:cNvPr>
          <p:cNvSpPr txBox="1"/>
          <p:nvPr/>
        </p:nvSpPr>
        <p:spPr>
          <a:xfrm>
            <a:off x="6680177" y="1804757"/>
            <a:ext cx="9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Customer</a:t>
            </a:r>
          </a:p>
          <a:p>
            <a:pPr algn="ctr"/>
            <a:r>
              <a:rPr lang="en-US" sz="1200" dirty="0">
                <a:latin typeface="Avenir Book" panose="02000503020000020003" pitchFamily="2" charset="0"/>
              </a:rPr>
              <a:t>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55BC-6B33-5545-8161-9941DAB978D0}"/>
              </a:ext>
            </a:extLst>
          </p:cNvPr>
          <p:cNvCxnSpPr>
            <a:cxnSpLocks/>
          </p:cNvCxnSpPr>
          <p:nvPr/>
        </p:nvCxnSpPr>
        <p:spPr>
          <a:xfrm>
            <a:off x="2460172" y="3004457"/>
            <a:ext cx="1676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16AC9-1A54-6E44-8632-47DE9A48A306}"/>
              </a:ext>
            </a:extLst>
          </p:cNvPr>
          <p:cNvSpPr txBox="1"/>
          <p:nvPr/>
        </p:nvSpPr>
        <p:spPr>
          <a:xfrm>
            <a:off x="2568488" y="301897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Insert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CDD9-7CEC-F842-A397-08CB90FED294}"/>
              </a:ext>
            </a:extLst>
          </p:cNvPr>
          <p:cNvSpPr txBox="1"/>
          <p:nvPr/>
        </p:nvSpPr>
        <p:spPr>
          <a:xfrm>
            <a:off x="4216132" y="3174388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0E76A-0B66-EA4F-9904-09D332FD5672}"/>
              </a:ext>
            </a:extLst>
          </p:cNvPr>
          <p:cNvSpPr txBox="1"/>
          <p:nvPr/>
        </p:nvSpPr>
        <p:spPr>
          <a:xfrm>
            <a:off x="4222617" y="3705862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9F15F-CB16-0148-AE36-DEE20569727C}"/>
              </a:ext>
            </a:extLst>
          </p:cNvPr>
          <p:cNvCxnSpPr>
            <a:cxnSpLocks/>
          </p:cNvCxnSpPr>
          <p:nvPr/>
        </p:nvCxnSpPr>
        <p:spPr>
          <a:xfrm flipH="1">
            <a:off x="4136572" y="3692206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606ED-243C-EB42-8EB5-F743EB8268ED}"/>
              </a:ext>
            </a:extLst>
          </p:cNvPr>
          <p:cNvSpPr txBox="1"/>
          <p:nvPr/>
        </p:nvSpPr>
        <p:spPr>
          <a:xfrm>
            <a:off x="7819571" y="3127833"/>
            <a:ext cx="3298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If PIN is not valid</a:t>
            </a:r>
          </a:p>
          <a:p>
            <a:pPr marL="457200" indent="-457200">
              <a:buAutoNum type="arabicPeriod"/>
            </a:pPr>
            <a:r>
              <a:rPr lang="en-US" sz="2000" dirty="0"/>
              <a:t>Check if sufficient funds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If funds OK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Withdraw amount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Dispense cash</a:t>
            </a:r>
          </a:p>
          <a:p>
            <a:pPr marL="457200" indent="-457200">
              <a:buAutoNum type="arabicPeriod"/>
            </a:pPr>
            <a:r>
              <a:rPr lang="en-US" sz="2000" dirty="0"/>
              <a:t>Else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Funds insufficient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Transaction Unsuccessful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00144-F79D-454B-9862-F45704B324B5}"/>
              </a:ext>
            </a:extLst>
          </p:cNvPr>
          <p:cNvCxnSpPr>
            <a:cxnSpLocks/>
          </p:cNvCxnSpPr>
          <p:nvPr/>
        </p:nvCxnSpPr>
        <p:spPr>
          <a:xfrm>
            <a:off x="4159033" y="3157471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95A86-9FB0-9F41-9401-FA3FAD275BAB}"/>
              </a:ext>
            </a:extLst>
          </p:cNvPr>
          <p:cNvCxnSpPr>
            <a:cxnSpLocks/>
          </p:cNvCxnSpPr>
          <p:nvPr/>
        </p:nvCxnSpPr>
        <p:spPr>
          <a:xfrm flipH="1">
            <a:off x="2460172" y="3844362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7B46F-3A0D-D640-A602-EE468267BDDC}"/>
              </a:ext>
            </a:extLst>
          </p:cNvPr>
          <p:cNvSpPr txBox="1"/>
          <p:nvPr/>
        </p:nvSpPr>
        <p:spPr>
          <a:xfrm>
            <a:off x="2633544" y="38624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Request PIN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FFAC5-16DD-3B45-923D-0B971D6F96C5}"/>
              </a:ext>
            </a:extLst>
          </p:cNvPr>
          <p:cNvSpPr txBox="1"/>
          <p:nvPr/>
        </p:nvSpPr>
        <p:spPr>
          <a:xfrm>
            <a:off x="1328231" y="3432182"/>
            <a:ext cx="924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Alternative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AF4F6F-0B8C-8C4D-9322-C541DD42A255}"/>
              </a:ext>
            </a:extLst>
          </p:cNvPr>
          <p:cNvCxnSpPr>
            <a:cxnSpLocks/>
          </p:cNvCxnSpPr>
          <p:nvPr/>
        </p:nvCxnSpPr>
        <p:spPr>
          <a:xfrm>
            <a:off x="1335312" y="4267257"/>
            <a:ext cx="460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A6B5BE-AA56-A449-9A3E-782737815269}"/>
              </a:ext>
            </a:extLst>
          </p:cNvPr>
          <p:cNvGrpSpPr/>
          <p:nvPr/>
        </p:nvGrpSpPr>
        <p:grpSpPr>
          <a:xfrm>
            <a:off x="2460172" y="2683546"/>
            <a:ext cx="4673599" cy="3833368"/>
            <a:chOff x="2460172" y="2683546"/>
            <a:chExt cx="4673599" cy="383336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FCE409-3BDC-1A45-A3BA-07272540F2CF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2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F3AB47-BBB9-7848-A19A-33D0547EE8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72" y="2683546"/>
              <a:ext cx="0" cy="383336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911290-4DB0-CF41-975B-0D7482FB1AD7}"/>
                </a:ext>
              </a:extLst>
            </p:cNvPr>
            <p:cNvCxnSpPr>
              <a:cxnSpLocks/>
            </p:cNvCxnSpPr>
            <p:nvPr/>
          </p:nvCxnSpPr>
          <p:spPr>
            <a:xfrm>
              <a:off x="71337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9E5BBD-5FDB-7B47-81F4-71DCC58D4577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683546"/>
              <a:ext cx="0" cy="371725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261FA7-AC3F-E84D-B997-618776C1BC16}"/>
              </a:ext>
            </a:extLst>
          </p:cNvPr>
          <p:cNvSpPr txBox="1"/>
          <p:nvPr/>
        </p:nvSpPr>
        <p:spPr>
          <a:xfrm>
            <a:off x="1335312" y="3797844"/>
            <a:ext cx="105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[if card is valid]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BA3D4-35BF-D641-BD32-B145020EB0E3}"/>
              </a:ext>
            </a:extLst>
          </p:cNvPr>
          <p:cNvSpPr txBox="1"/>
          <p:nvPr/>
        </p:nvSpPr>
        <p:spPr>
          <a:xfrm>
            <a:off x="1335312" y="4499387"/>
            <a:ext cx="10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[else]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56CA70-D8CB-F644-A4AB-5DBDE93796D4}"/>
              </a:ext>
            </a:extLst>
          </p:cNvPr>
          <p:cNvCxnSpPr>
            <a:cxnSpLocks/>
          </p:cNvCxnSpPr>
          <p:nvPr/>
        </p:nvCxnSpPr>
        <p:spPr>
          <a:xfrm flipH="1">
            <a:off x="4159033" y="4512222"/>
            <a:ext cx="1494474" cy="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B834657-46B3-E04F-B0AB-98BD381B0B3D}"/>
              </a:ext>
            </a:extLst>
          </p:cNvPr>
          <p:cNvSpPr txBox="1"/>
          <p:nvPr/>
        </p:nvSpPr>
        <p:spPr>
          <a:xfrm>
            <a:off x="4166098" y="4527822"/>
            <a:ext cx="149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Card Invalid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DDE3C1-5825-054C-8D04-FE363BCC1E1C}"/>
              </a:ext>
            </a:extLst>
          </p:cNvPr>
          <p:cNvCxnSpPr>
            <a:cxnSpLocks/>
          </p:cNvCxnSpPr>
          <p:nvPr/>
        </p:nvCxnSpPr>
        <p:spPr>
          <a:xfrm>
            <a:off x="2482633" y="5435600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F214D8-BEF8-4D4A-9C96-135E7D9807FA}"/>
              </a:ext>
            </a:extLst>
          </p:cNvPr>
          <p:cNvSpPr txBox="1"/>
          <p:nvPr/>
        </p:nvSpPr>
        <p:spPr>
          <a:xfrm>
            <a:off x="2641564" y="5451189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PIN Entered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2CF2AD-74F8-2E4E-8472-44CDB7ED405E}"/>
              </a:ext>
            </a:extLst>
          </p:cNvPr>
          <p:cNvSpPr txBox="1"/>
          <p:nvPr/>
        </p:nvSpPr>
        <p:spPr>
          <a:xfrm>
            <a:off x="4222617" y="5674350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Verify PIN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2D0539-BBD8-4C48-A5C1-F6D726974607}"/>
              </a:ext>
            </a:extLst>
          </p:cNvPr>
          <p:cNvCxnSpPr>
            <a:cxnSpLocks/>
          </p:cNvCxnSpPr>
          <p:nvPr/>
        </p:nvCxnSpPr>
        <p:spPr>
          <a:xfrm>
            <a:off x="4165518" y="5657433"/>
            <a:ext cx="1501538" cy="8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424147-9219-CF4C-BE47-0DBBF8DB246F}"/>
              </a:ext>
            </a:extLst>
          </p:cNvPr>
          <p:cNvSpPr txBox="1"/>
          <p:nvPr/>
        </p:nvSpPr>
        <p:spPr>
          <a:xfrm>
            <a:off x="2564622" y="4678123"/>
            <a:ext cx="136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Eject Card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A4B706-7CB5-B043-8853-5D234F94C559}"/>
              </a:ext>
            </a:extLst>
          </p:cNvPr>
          <p:cNvCxnSpPr>
            <a:cxnSpLocks/>
          </p:cNvCxnSpPr>
          <p:nvPr/>
        </p:nvCxnSpPr>
        <p:spPr>
          <a:xfrm flipH="1">
            <a:off x="2460172" y="4631243"/>
            <a:ext cx="167640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99DA49-96A0-C94F-B836-0C978970BDED}"/>
              </a:ext>
            </a:extLst>
          </p:cNvPr>
          <p:cNvSpPr/>
          <p:nvPr/>
        </p:nvSpPr>
        <p:spPr>
          <a:xfrm>
            <a:off x="1335312" y="3426357"/>
            <a:ext cx="4601011" cy="1493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3A4A5D-587E-A048-88CE-0901EB1B6CFC}"/>
              </a:ext>
            </a:extLst>
          </p:cNvPr>
          <p:cNvCxnSpPr>
            <a:cxnSpLocks/>
          </p:cNvCxnSpPr>
          <p:nvPr/>
        </p:nvCxnSpPr>
        <p:spPr>
          <a:xfrm>
            <a:off x="1357176" y="5986593"/>
            <a:ext cx="460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CA782F2-6E23-6543-AF1F-5F9FCF91F85F}"/>
              </a:ext>
            </a:extLst>
          </p:cNvPr>
          <p:cNvSpPr txBox="1"/>
          <p:nvPr/>
        </p:nvSpPr>
        <p:spPr>
          <a:xfrm>
            <a:off x="1357176" y="5517180"/>
            <a:ext cx="105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[if PIN is valid]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351DE0-140D-6B4F-87A8-B056A671BAAC}"/>
              </a:ext>
            </a:extLst>
          </p:cNvPr>
          <p:cNvSpPr txBox="1"/>
          <p:nvPr/>
        </p:nvSpPr>
        <p:spPr>
          <a:xfrm>
            <a:off x="1357176" y="6218723"/>
            <a:ext cx="105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307397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DD2A-EE58-9945-B5D5-49294404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Vending Machine: Use Case vs Sequence Diagrams</a:t>
            </a:r>
          </a:p>
        </p:txBody>
      </p:sp>
      <p:pic>
        <p:nvPicPr>
          <p:cNvPr id="1026" name="Picture 2" descr="System&#10;Buy item&#10;Choose item&#10;Customer&#10;includes&#10;Pay by cains&#10;Recharge item&#10;condudes&#10;Maintenance employee&#10;Verify coins&#10;Check ite">
            <a:extLst>
              <a:ext uri="{FF2B5EF4-FFF2-40B4-BE49-F238E27FC236}">
                <a16:creationId xmlns:a16="http://schemas.microsoft.com/office/drawing/2014/main" id="{9C5CF3E3-E4A1-5E4D-A601-D183690E3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60" y="1622179"/>
            <a:ext cx="63722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3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DD2A-EE58-9945-B5D5-49294404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Vending Machine: Use Case vs Sequence Diagrams</a:t>
            </a:r>
          </a:p>
        </p:txBody>
      </p:sp>
      <p:pic>
        <p:nvPicPr>
          <p:cNvPr id="3074" name="Picture 2" descr="Customer&#10;Coffee vending&#10;machine&#10;Maintenace&#10;Bank&#10;request 0&#10;showitems()&#10;choositem()&#10;-checkitem()-&#10;--availablitivo&#10;payment Metho">
            <a:extLst>
              <a:ext uri="{FF2B5EF4-FFF2-40B4-BE49-F238E27FC236}">
                <a16:creationId xmlns:a16="http://schemas.microsoft.com/office/drawing/2014/main" id="{5E218539-E297-D946-9CE9-0A0D6D60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64" y="1792288"/>
            <a:ext cx="5292271" cy="45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53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B545-CBC0-9047-A694-7C25992F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Based Scenario</a:t>
            </a:r>
          </a:p>
        </p:txBody>
      </p:sp>
      <p:pic>
        <p:nvPicPr>
          <p:cNvPr id="4" name="Content Placeholder 3" descr="Diagram&#10;&#10;Description automatically generated with low confidence">
            <a:extLst>
              <a:ext uri="{FF2B5EF4-FFF2-40B4-BE49-F238E27FC236}">
                <a16:creationId xmlns:a16="http://schemas.microsoft.com/office/drawing/2014/main" id="{08A3F794-2F6E-C84A-AF1F-419ADA2D7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6551" y="1690688"/>
            <a:ext cx="5298897" cy="51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88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696E-D3C0-9141-B3AE-D8C7F970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Based Scenario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E4382A-3BFE-E244-AE82-5B118C18D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82" y="1690688"/>
            <a:ext cx="5131035" cy="49260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7B7987-A440-6E45-8E56-B29477569E86}"/>
              </a:ext>
            </a:extLst>
          </p:cNvPr>
          <p:cNvSpPr/>
          <p:nvPr/>
        </p:nvSpPr>
        <p:spPr>
          <a:xfrm>
            <a:off x="3966858" y="3683794"/>
            <a:ext cx="1837055" cy="4699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B1-970F-2046-8EA7-AEE0FECB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Unified Modeling Language (UML) Diagram Type</a:t>
            </a:r>
          </a:p>
        </p:txBody>
      </p:sp>
      <p:pic>
        <p:nvPicPr>
          <p:cNvPr id="39938" name="Picture 2" descr="Overview of the 14 UML Diagram Types">
            <a:extLst>
              <a:ext uri="{FF2B5EF4-FFF2-40B4-BE49-F238E27FC236}">
                <a16:creationId xmlns:a16="http://schemas.microsoft.com/office/drawing/2014/main" id="{97875425-E037-804E-8D05-F51580B8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85" y="1690687"/>
            <a:ext cx="798731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6E1A808-3661-954A-BEE8-6377CB95E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046" y="3282869"/>
            <a:ext cx="292261" cy="29226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0A8AC0A-DF03-884A-B54D-C441E393A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6056" y="3282869"/>
            <a:ext cx="292261" cy="29226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6B4F4AA-FCB5-8647-8718-3C5ED6EC6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046" y="5126618"/>
            <a:ext cx="292261" cy="292261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12E30166-BC9F-BF44-8BCE-06C4CE166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9990" y="4071876"/>
            <a:ext cx="292261" cy="2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0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2BF3-3D14-CC4C-BD65-8A701DA6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Based Scenario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9E40855C-D957-4240-90F0-1FAFD84C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92" y="1690688"/>
            <a:ext cx="5640415" cy="48021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F87BBE6-3E8F-654C-8063-9343CB03D8E8}"/>
              </a:ext>
            </a:extLst>
          </p:cNvPr>
          <p:cNvSpPr/>
          <p:nvPr/>
        </p:nvSpPr>
        <p:spPr>
          <a:xfrm>
            <a:off x="3547110" y="3429000"/>
            <a:ext cx="2354580" cy="88328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Used to </a:t>
            </a:r>
            <a:r>
              <a:rPr lang="en-US" b="1" dirty="0"/>
              <a:t>model and visualize logic behind a function, operation, or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Show collaborations/interactions between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so good at precisely defining behaviors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Used for complicated parts of a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project design requires input from </a:t>
            </a:r>
            <a:r>
              <a:rPr lang="en-US" b="1" dirty="0"/>
              <a:t>multiple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*To view and understand </a:t>
            </a:r>
            <a:r>
              <a:rPr lang="en-US" b="1" dirty="0"/>
              <a:t>how parts of your system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“Just trying to </a:t>
            </a:r>
            <a:r>
              <a:rPr lang="en-US" b="1" dirty="0"/>
              <a:t>communicate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Shows how </a:t>
            </a:r>
            <a:r>
              <a:rPr lang="en-US" b="1" dirty="0"/>
              <a:t>objects in a system </a:t>
            </a:r>
            <a:r>
              <a:rPr lang="en-US" dirty="0"/>
              <a:t>or </a:t>
            </a:r>
            <a:r>
              <a:rPr lang="en-US" b="1" dirty="0"/>
              <a:t>classes in code </a:t>
            </a:r>
            <a:r>
              <a:rPr lang="en-US" dirty="0"/>
              <a:t>interact with each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A59CF-1EDC-9744-97E8-FB4FDA59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28" y="2519363"/>
            <a:ext cx="61303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3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Diagrams that show interactions in the order that they take place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E4C5A2-503E-764A-A42F-B7B646A8D303}"/>
              </a:ext>
            </a:extLst>
          </p:cNvPr>
          <p:cNvGrpSpPr/>
          <p:nvPr/>
        </p:nvGrpSpPr>
        <p:grpSpPr>
          <a:xfrm>
            <a:off x="3030828" y="2519363"/>
            <a:ext cx="6130344" cy="3657600"/>
            <a:chOff x="3030828" y="2519363"/>
            <a:chExt cx="6130344" cy="3657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9D2435-0A54-6244-B892-55240B630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0828" y="2519363"/>
              <a:ext cx="6130344" cy="36576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44D6500-F59F-0446-B025-8CA6780D9D1E}"/>
                </a:ext>
              </a:extLst>
            </p:cNvPr>
            <p:cNvCxnSpPr/>
            <p:nvPr/>
          </p:nvCxnSpPr>
          <p:spPr>
            <a:xfrm>
              <a:off x="3614057" y="3309257"/>
              <a:ext cx="1480457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46A54C-F424-944C-B6D7-48ACA88D4E40}"/>
                </a:ext>
              </a:extLst>
            </p:cNvPr>
            <p:cNvCxnSpPr/>
            <p:nvPr/>
          </p:nvCxnSpPr>
          <p:spPr>
            <a:xfrm>
              <a:off x="5334000" y="3479800"/>
              <a:ext cx="1480457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C004EE-EAA4-4141-A2CF-BF939D0D80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3" y="3679372"/>
              <a:ext cx="108131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7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43FA45-93C9-4E40-BDE3-585B1AA2CCBA}"/>
              </a:ext>
            </a:extLst>
          </p:cNvPr>
          <p:cNvGrpSpPr/>
          <p:nvPr/>
        </p:nvGrpSpPr>
        <p:grpSpPr>
          <a:xfrm>
            <a:off x="3030828" y="2519363"/>
            <a:ext cx="6130344" cy="3657600"/>
            <a:chOff x="3030828" y="2519363"/>
            <a:chExt cx="6130344" cy="3657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0F6F18-3BA1-B440-A9EA-874AA812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0828" y="2519363"/>
              <a:ext cx="6130344" cy="36576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31655F-4B48-AD4C-BCFB-9C3215B6E678}"/>
                </a:ext>
              </a:extLst>
            </p:cNvPr>
            <p:cNvCxnSpPr/>
            <p:nvPr/>
          </p:nvCxnSpPr>
          <p:spPr>
            <a:xfrm>
              <a:off x="3614057" y="3309257"/>
              <a:ext cx="1480457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C4D48B-3E0F-F348-A127-9E963382EBB0}"/>
                </a:ext>
              </a:extLst>
            </p:cNvPr>
            <p:cNvCxnSpPr/>
            <p:nvPr/>
          </p:nvCxnSpPr>
          <p:spPr>
            <a:xfrm>
              <a:off x="5334000" y="3479800"/>
              <a:ext cx="1480457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6342D4-8602-854C-9BFD-47778907A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3" y="3679372"/>
              <a:ext cx="108131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Diagrams that show interactions in the order that they take place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734F4-C020-4B42-B859-000F07B0EB31}"/>
              </a:ext>
            </a:extLst>
          </p:cNvPr>
          <p:cNvSpPr txBox="1"/>
          <p:nvPr/>
        </p:nvSpPr>
        <p:spPr>
          <a:xfrm>
            <a:off x="2477814" y="3773758"/>
            <a:ext cx="7236372" cy="584775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Shows the Sequence of Events</a:t>
            </a:r>
          </a:p>
        </p:txBody>
      </p:sp>
    </p:spTree>
    <p:extLst>
      <p:ext uri="{BB962C8B-B14F-4D97-AF65-F5344CB8AC3E}">
        <p14:creationId xmlns:p14="http://schemas.microsoft.com/office/powerpoint/2010/main" val="242621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3A20-A476-9344-8258-426A8C9A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How to Make a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61B1-0C1B-C14C-AB17-1BC7DBE6E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ATM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define that parts of an ATM and transactions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person goes to the ATM go get money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ATM communicates to a bank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the bank account is accessed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CCDC3-D025-A84B-A46A-5B8F67F2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71" y="1970799"/>
            <a:ext cx="5860230" cy="29164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D008DB-1547-4543-9126-C9F1935F797F}"/>
              </a:ext>
            </a:extLst>
          </p:cNvPr>
          <p:cNvGrpSpPr/>
          <p:nvPr/>
        </p:nvGrpSpPr>
        <p:grpSpPr>
          <a:xfrm>
            <a:off x="5960714" y="5056949"/>
            <a:ext cx="5911479" cy="333075"/>
            <a:chOff x="5960714" y="5244663"/>
            <a:chExt cx="5911479" cy="3745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98748-00E6-0043-8326-C59A7348A564}"/>
                </a:ext>
              </a:extLst>
            </p:cNvPr>
            <p:cNvSpPr txBox="1"/>
            <p:nvPr/>
          </p:nvSpPr>
          <p:spPr>
            <a:xfrm>
              <a:off x="5960714" y="5244663"/>
              <a:ext cx="83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59388B-4607-B64E-B74C-BE24A0C95C0C}"/>
                </a:ext>
              </a:extLst>
            </p:cNvPr>
            <p:cNvSpPr txBox="1"/>
            <p:nvPr/>
          </p:nvSpPr>
          <p:spPr>
            <a:xfrm>
              <a:off x="7961669" y="5249918"/>
              <a:ext cx="635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210943-FA90-2C40-8C72-852ADEB36DA1}"/>
                </a:ext>
              </a:extLst>
            </p:cNvPr>
            <p:cNvSpPr txBox="1"/>
            <p:nvPr/>
          </p:nvSpPr>
          <p:spPr>
            <a:xfrm>
              <a:off x="9574924" y="5244663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486370-4D9D-2E48-8A4A-74B27CF75214}"/>
                </a:ext>
              </a:extLst>
            </p:cNvPr>
            <p:cNvSpPr txBox="1"/>
            <p:nvPr/>
          </p:nvSpPr>
          <p:spPr>
            <a:xfrm>
              <a:off x="10897439" y="5244663"/>
              <a:ext cx="9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70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3A20-A476-9344-8258-426A8C9A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61B1-0C1B-C14C-AB17-1BC7DBE6E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ATM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define that parts of an ATM and transactions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person goes to the ATM go get money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ATM communicates to a bank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the bank account is accessed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CCDC3-D025-A84B-A46A-5B8F67F2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71" y="1970799"/>
            <a:ext cx="5860230" cy="29164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F9FB08-1E0E-A94D-AFBF-F3D7187F3FEC}"/>
              </a:ext>
            </a:extLst>
          </p:cNvPr>
          <p:cNvGrpSpPr/>
          <p:nvPr/>
        </p:nvGrpSpPr>
        <p:grpSpPr>
          <a:xfrm>
            <a:off x="5960714" y="5056949"/>
            <a:ext cx="5911479" cy="333075"/>
            <a:chOff x="5960714" y="5244663"/>
            <a:chExt cx="5911479" cy="3745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378F72-7FEE-2247-8AE3-6E6BD757F487}"/>
                </a:ext>
              </a:extLst>
            </p:cNvPr>
            <p:cNvSpPr txBox="1"/>
            <p:nvPr/>
          </p:nvSpPr>
          <p:spPr>
            <a:xfrm>
              <a:off x="5960714" y="5244663"/>
              <a:ext cx="83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Person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7C19C-82D8-2E4A-9C68-72F681F7E226}"/>
                </a:ext>
              </a:extLst>
            </p:cNvPr>
            <p:cNvSpPr txBox="1"/>
            <p:nvPr/>
          </p:nvSpPr>
          <p:spPr>
            <a:xfrm>
              <a:off x="7961669" y="5249918"/>
              <a:ext cx="635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3C4756-FDDF-B043-8197-A8833BCF4A37}"/>
                </a:ext>
              </a:extLst>
            </p:cNvPr>
            <p:cNvSpPr txBox="1"/>
            <p:nvPr/>
          </p:nvSpPr>
          <p:spPr>
            <a:xfrm>
              <a:off x="9574924" y="5244663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DFE0B1-DBEB-4549-A51F-C2F064C353B7}"/>
                </a:ext>
              </a:extLst>
            </p:cNvPr>
            <p:cNvSpPr txBox="1"/>
            <p:nvPr/>
          </p:nvSpPr>
          <p:spPr>
            <a:xfrm>
              <a:off x="10897439" y="5244663"/>
              <a:ext cx="9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Account</a:t>
              </a:r>
            </a:p>
          </p:txBody>
        </p:sp>
      </p:grpSp>
      <p:sp>
        <p:nvSpPr>
          <p:cNvPr id="5" name="Right Bracket 4">
            <a:extLst>
              <a:ext uri="{FF2B5EF4-FFF2-40B4-BE49-F238E27FC236}">
                <a16:creationId xmlns:a16="http://schemas.microsoft.com/office/drawing/2014/main" id="{C85C8751-E5E3-854E-A1B1-4B8B20B02A6B}"/>
              </a:ext>
            </a:extLst>
          </p:cNvPr>
          <p:cNvSpPr/>
          <p:nvPr/>
        </p:nvSpPr>
        <p:spPr>
          <a:xfrm rot="5400000">
            <a:off x="9616503" y="4094898"/>
            <a:ext cx="287253" cy="296136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647652-782B-3147-A0E9-C8B564960F7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9760129" y="5719208"/>
            <a:ext cx="1" cy="21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65B084-62D3-8F46-AFE3-4E3FA7CC448A}"/>
              </a:ext>
            </a:extLst>
          </p:cNvPr>
          <p:cNvSpPr txBox="1"/>
          <p:nvPr/>
        </p:nvSpPr>
        <p:spPr>
          <a:xfrm>
            <a:off x="8279445" y="5930105"/>
            <a:ext cx="2961367" cy="584775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ATM System</a:t>
            </a:r>
          </a:p>
        </p:txBody>
      </p:sp>
    </p:spTree>
    <p:extLst>
      <p:ext uri="{BB962C8B-B14F-4D97-AF65-F5344CB8AC3E}">
        <p14:creationId xmlns:p14="http://schemas.microsoft.com/office/powerpoint/2010/main" val="3539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22876</TotalTime>
  <Words>1049</Words>
  <Application>Microsoft Office PowerPoint</Application>
  <PresentationFormat>Widescreen</PresentationFormat>
  <Paragraphs>305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Avenir Book</vt:lpstr>
      <vt:lpstr>Calibri</vt:lpstr>
      <vt:lpstr>Corbel</vt:lpstr>
      <vt:lpstr>Office Theme</vt:lpstr>
      <vt:lpstr>UML (Unified Modeling Language) Diagrams</vt:lpstr>
      <vt:lpstr>1 Sequence Diagrams</vt:lpstr>
      <vt:lpstr>1.1 Unified Modeling Language (UML) Diagram Type</vt:lpstr>
      <vt:lpstr>1.2 Sequence Diagrams</vt:lpstr>
      <vt:lpstr>Sequence Diagrams</vt:lpstr>
      <vt:lpstr>Sequence Diagrams</vt:lpstr>
      <vt:lpstr>Sequence Diagrams</vt:lpstr>
      <vt:lpstr>1.3 How to Make a Sequence Diagram</vt:lpstr>
      <vt:lpstr>How to Make a Sequence Diagram</vt:lpstr>
      <vt:lpstr>How to Make a Sequence Diagram</vt:lpstr>
      <vt:lpstr>How to Make a Sequence Diagram</vt:lpstr>
      <vt:lpstr>ATM Example: Actor and Objects</vt:lpstr>
      <vt:lpstr>ATM Example: Lifeline</vt:lpstr>
      <vt:lpstr>ATM Example: Lifeline</vt:lpstr>
      <vt:lpstr>ATM Example: Interactions: Messages</vt:lpstr>
      <vt:lpstr>ATM Example: Return Messages</vt:lpstr>
      <vt:lpstr>ATM Example: Return Messages</vt:lpstr>
      <vt:lpstr>ATM Example</vt:lpstr>
      <vt:lpstr>ATM Example</vt:lpstr>
      <vt:lpstr>Sequence Diagram Fragments</vt:lpstr>
      <vt:lpstr>ATM Example</vt:lpstr>
      <vt:lpstr>ATM Example</vt:lpstr>
      <vt:lpstr>ATM Example</vt:lpstr>
      <vt:lpstr>ATM Example</vt:lpstr>
      <vt:lpstr>Finish Sequence (StarUML)</vt:lpstr>
      <vt:lpstr>Coffee Vending Machine: Use Case vs Sequence Diagrams</vt:lpstr>
      <vt:lpstr>Coffee Vending Machine: Use Case vs Sequence Diagrams</vt:lpstr>
      <vt:lpstr>Case Based Scenario</vt:lpstr>
      <vt:lpstr>Case Based Scenario</vt:lpstr>
      <vt:lpstr>Case Based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Pham, Sarah</cp:lastModifiedBy>
  <cp:revision>171</cp:revision>
  <dcterms:created xsi:type="dcterms:W3CDTF">2021-12-26T16:22:52Z</dcterms:created>
  <dcterms:modified xsi:type="dcterms:W3CDTF">2022-10-11T17:00:54Z</dcterms:modified>
</cp:coreProperties>
</file>