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37" r:id="rId3"/>
    <p:sldId id="360" r:id="rId4"/>
    <p:sldId id="338" r:id="rId5"/>
    <p:sldId id="339" r:id="rId6"/>
    <p:sldId id="340" r:id="rId7"/>
    <p:sldId id="348" r:id="rId8"/>
    <p:sldId id="341" r:id="rId9"/>
    <p:sldId id="342" r:id="rId10"/>
    <p:sldId id="343" r:id="rId11"/>
    <p:sldId id="344" r:id="rId12"/>
    <p:sldId id="345" r:id="rId13"/>
    <p:sldId id="346" r:id="rId14"/>
    <p:sldId id="362" r:id="rId15"/>
    <p:sldId id="349" r:id="rId16"/>
    <p:sldId id="363" r:id="rId17"/>
    <p:sldId id="364" r:id="rId18"/>
    <p:sldId id="3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94595"/>
  </p:normalViewPr>
  <p:slideViewPr>
    <p:cSldViewPr snapToGrid="0" snapToObjects="1">
      <p:cViewPr varScale="1">
        <p:scale>
          <a:sx n="88" d="100"/>
          <a:sy n="88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C93FE-8BF7-AB43-9FF9-A5D43DC3351D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7D0F8-676B-1946-98A4-19B549EC5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2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6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3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BB1-AB32-204B-8A0B-177D5CEE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5F34-BD88-854D-BF4A-A96524F7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EC8-E1A8-9440-A4C0-B4243F29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EC2C-68B5-754B-A8E9-93B86C4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D70-83F2-EA48-8AF5-EB6A55F7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BC7-59AE-D94D-82ED-AE362E6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772D-99E1-6445-8343-76D94B4D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D2D-E605-944F-9B59-06E9BDE2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0525-5F3E-B542-9720-B37F12A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7D9-0B0D-FA49-82F4-F7CB761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ED395-87E5-104D-9BCE-940240BA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2D16-C67F-2B4D-B459-D7DD767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6D51-0743-E644-95BB-B3F578C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826C-86DE-3047-857E-2DDA04E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198-01C4-1E4C-90E6-DD4277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82B2-AF69-1648-AF8C-68923F5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EA4-4CE3-314A-8971-5E229A64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692-6407-C343-A83A-F2E77BC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1B3-C5B2-4144-9F3F-4F16A9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94BA-2696-6B41-B1D6-7D67C23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C5FF-AA4D-8E48-BF83-118CA2E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8D33-B545-1E40-A7C5-D80E83D0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86BD-AF49-3646-9FA9-4813D3A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2F78-E00C-594D-AB28-BBD732D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82C7-8468-3F41-9F44-8A1741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E5A-1B50-C24C-9256-4A53406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0B4-1346-C746-A141-CA275B2A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0FCD-8278-574F-B36C-815FC8F7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43BF-F116-BE48-B2D0-8761F6A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578F-620F-8942-B066-194E7B1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D68-1D70-6743-A4CB-1D98D678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649-15A7-4740-AE37-6EB13DA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E4A3-8A12-F749-9AF9-96C6E651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927A-B837-C342-833A-728F1BB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8404-A83B-5645-A01B-87AF3A79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0BF-DA0D-F842-B7F6-E5AD7137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E71E-3E37-E640-914B-F7360EB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2174-F71B-844D-A15D-27EA10E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63C9F-4F4E-D44D-B31E-D0D1F2C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0A9-0303-6347-AB58-2D9D480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E22F-C3BF-2246-A5F9-F214D2C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E23B-1377-DE49-8E6F-F0185E1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8A82-9421-7D4E-A645-3C0D69E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D94D-EC7B-0E4F-9E36-DFBF0C2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8EF88-87DC-7843-9152-FCCC49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1776-4AC8-B947-802E-4F9E083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68DD-9305-1E41-9973-7B8E5B6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2CF-5AAF-8145-A670-A0AD7E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D3CC-713B-2242-9602-E7F0761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481-50EA-884C-B561-69CA79F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6B02-11F6-2240-8E8F-49E053C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564-E765-8B44-80B3-9AE3276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A61-B7D1-EA40-B580-90407B9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0A24-6A82-D142-9340-AB21CAC8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9DD0-E623-F045-BB23-C26522B4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550-199E-2D42-B759-751718B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331-24E7-D646-B9D4-676A809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56CF-0F5E-FA49-A078-71D6641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57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E4A-0476-DF44-9C5C-701C74C3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46B4-28AB-9444-84E6-F03AA52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9751-A8B2-9B47-B0AA-6990199F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53B0-5B6B-354C-A820-AEB33431E236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98E-17A8-1348-AFDB-B13F0CC9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20A-2103-6D40-A5CD-8EB74D0F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4315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UML (Unified Modeling Language)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C1BC5-A39B-0246-AA5F-18C2B0BC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841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System: </a:t>
            </a:r>
            <a:r>
              <a:rPr lang="en-US" b="1" dirty="0"/>
              <a:t>Whatever you are developing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Boundary of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system boundary is potentially the entire system </a:t>
            </a:r>
            <a:r>
              <a:rPr lang="en-US" dirty="0"/>
              <a:t>as defined in the requirements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large and complex systems, each module may be the system boundary.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form a system boundary for use cases specific to each of these business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entire system can span all of these modules depicting the overall system boundary.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20" name="Picture 4" descr="Use Case Diagram Notation - System Boundary">
            <a:extLst>
              <a:ext uri="{FF2B5EF4-FFF2-40B4-BE49-F238E27FC236}">
                <a16:creationId xmlns:a16="http://schemas.microsoft.com/office/drawing/2014/main" id="{D9CCC7D6-FA8C-4744-A85E-E2E24E09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078" y="2572544"/>
            <a:ext cx="203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6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Use Case Diagram with Relationships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C1BC5-A39B-0246-AA5F-18C2B0BC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79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Include</a:t>
            </a:r>
            <a:r>
              <a:rPr lang="en-US" dirty="0"/>
              <a:t>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include relationship adds additional functionality not specified in the base use case. </a:t>
            </a:r>
            <a:r>
              <a:rPr lang="en-US" b="1" dirty="0"/>
              <a:t>The &lt;&lt;Include&gt;&gt; relationship is used to include common behavior from an included use case into a base use case in order to support the reuse of common behavior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Extends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behavior extends another if it is in addition to but </a:t>
            </a:r>
            <a:r>
              <a:rPr lang="en-US" b="1" dirty="0"/>
              <a:t>not necessarily part of the behavior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Use Case Diagram Notation - Extend">
            <a:extLst>
              <a:ext uri="{FF2B5EF4-FFF2-40B4-BE49-F238E27FC236}">
                <a16:creationId xmlns:a16="http://schemas.microsoft.com/office/drawing/2014/main" id="{7F7650FB-F756-CA45-8796-7B42EF2A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171" y="4360220"/>
            <a:ext cx="4448429" cy="60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Use Case Diagram Notation - Include">
            <a:extLst>
              <a:ext uri="{FF2B5EF4-FFF2-40B4-BE49-F238E27FC236}">
                <a16:creationId xmlns:a16="http://schemas.microsoft.com/office/drawing/2014/main" id="{1E7B2354-7335-764A-8F56-5B4F3A45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86" y="1864519"/>
            <a:ext cx="4165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02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Relationship</a:t>
            </a:r>
          </a:p>
        </p:txBody>
      </p:sp>
      <p:pic>
        <p:nvPicPr>
          <p:cNvPr id="13314" name="Picture 2" descr="Use Case Diagram Include Example">
            <a:extLst>
              <a:ext uri="{FF2B5EF4-FFF2-40B4-BE49-F238E27FC236}">
                <a16:creationId xmlns:a16="http://schemas.microsoft.com/office/drawing/2014/main" id="{2B433386-5F93-8743-AB91-F9E8C7D9A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36" y="2235923"/>
            <a:ext cx="8173928" cy="347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95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218D-9B69-D44E-BDD4-1E77F9DA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case, The &lt;&lt;extend&gt;&gt; relationship is used to </a:t>
            </a:r>
            <a:r>
              <a:rPr lang="en-US" b="1" dirty="0"/>
              <a:t>include optional behavior</a:t>
            </a:r>
            <a:r>
              <a:rPr lang="en-US" dirty="0"/>
              <a:t> from an extending use case in an extended use case.</a:t>
            </a:r>
          </a:p>
        </p:txBody>
      </p:sp>
      <p:pic>
        <p:nvPicPr>
          <p:cNvPr id="15362" name="Picture 2" descr="Use Case Diagram Extend Example">
            <a:extLst>
              <a:ext uri="{FF2B5EF4-FFF2-40B4-BE49-F238E27FC236}">
                <a16:creationId xmlns:a16="http://schemas.microsoft.com/office/drawing/2014/main" id="{10B43EC4-5164-7649-AA58-6AE4BD875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35790"/>
            <a:ext cx="65532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1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3B7488-94EC-A44C-8CD3-0D10098D210A}"/>
              </a:ext>
            </a:extLst>
          </p:cNvPr>
          <p:cNvSpPr/>
          <p:nvPr/>
        </p:nvSpPr>
        <p:spPr>
          <a:xfrm>
            <a:off x="5439508" y="1324708"/>
            <a:ext cx="3516923" cy="5005754"/>
          </a:xfrm>
          <a:prstGeom prst="rect">
            <a:avLst/>
          </a:prstGeom>
          <a:solidFill>
            <a:schemeClr val="accent1">
              <a:alpha val="899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EEA2CE-5006-FF47-B7EF-41552E90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14" y="1065090"/>
            <a:ext cx="5427785" cy="542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02960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6F-C14B-D84D-8423-AB1A0C2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Simulation: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696-60B6-AF40-AACD-538E4BA9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25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Developer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Initiates a scenario by starting a new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Adds text to the scenario 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add media to the scenario 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Adds a link to the next simulation “node.”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Use Case Diagram Notation - System Boundary">
            <a:extLst>
              <a:ext uri="{FF2B5EF4-FFF2-40B4-BE49-F238E27FC236}">
                <a16:creationId xmlns:a16="http://schemas.microsoft.com/office/drawing/2014/main" id="{C4963EE3-E952-7143-8DCB-F46C34BB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07" y="1636405"/>
            <a:ext cx="3363398" cy="47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BEEB0B64-7EE6-A84A-921C-7C3167A0F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5184041" y="3218262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90694-9F8C-9146-94C8-E19B396A61F7}"/>
              </a:ext>
            </a:extLst>
          </p:cNvPr>
          <p:cNvGrpSpPr/>
          <p:nvPr/>
        </p:nvGrpSpPr>
        <p:grpSpPr>
          <a:xfrm>
            <a:off x="7557420" y="2254223"/>
            <a:ext cx="1088136" cy="548640"/>
            <a:chOff x="7430481" y="2669622"/>
            <a:chExt cx="1088136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478416-9D54-4745-BB66-5245715EF92D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A8E250-DBAA-614A-842F-B5B3155AE203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Starts scenario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9265A-CFAD-CA4E-98B0-728F0B6EFE8F}"/>
              </a:ext>
            </a:extLst>
          </p:cNvPr>
          <p:cNvGrpSpPr/>
          <p:nvPr/>
        </p:nvGrpSpPr>
        <p:grpSpPr>
          <a:xfrm>
            <a:off x="7543479" y="3133919"/>
            <a:ext cx="1088136" cy="548640"/>
            <a:chOff x="7430481" y="2669622"/>
            <a:chExt cx="1088136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C93CEC-8CDF-4744-B046-E3AC18652D66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F4159A-2AD9-6D49-972D-B712C991D709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story text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FB57E-30CE-764B-8617-AA30DF01EE9E}"/>
              </a:ext>
            </a:extLst>
          </p:cNvPr>
          <p:cNvGrpSpPr/>
          <p:nvPr/>
        </p:nvGrpSpPr>
        <p:grpSpPr>
          <a:xfrm>
            <a:off x="7557420" y="5201494"/>
            <a:ext cx="1088136" cy="548640"/>
            <a:chOff x="7430481" y="2669622"/>
            <a:chExt cx="1088136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1FDC7D-77A5-A14B-B997-A6A0FA3489D3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9D81F8-20D0-524A-A111-64EB6F0AF38D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</a:t>
              </a:r>
            </a:p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link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22191A-2B82-EC41-9E8F-363C14D00E7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560848" y="2528543"/>
            <a:ext cx="1996572" cy="107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009AB-9588-1649-B551-D39A035FEF8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560848" y="3407404"/>
            <a:ext cx="1972813" cy="19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DD87A-F716-AA43-9957-CC45C117E4F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60848" y="3605668"/>
            <a:ext cx="1972813" cy="76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49C2E8-A7FA-9645-8814-552D684A82B8}"/>
              </a:ext>
            </a:extLst>
          </p:cNvPr>
          <p:cNvGrpSpPr/>
          <p:nvPr/>
        </p:nvGrpSpPr>
        <p:grpSpPr>
          <a:xfrm>
            <a:off x="7557420" y="4129403"/>
            <a:ext cx="1088136" cy="548640"/>
            <a:chOff x="7430481" y="2669622"/>
            <a:chExt cx="1088136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B014-500B-9348-928C-DE7F229A50C0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116985-8F55-724A-9175-F07DF93EDCA5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media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CFF608-10BE-7B49-A51A-83A02B5A8558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5560848" y="3605668"/>
            <a:ext cx="1996572" cy="187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83789A-DF5E-BE4E-90F3-EBDF7A53791E}"/>
              </a:ext>
            </a:extLst>
          </p:cNvPr>
          <p:cNvSpPr txBox="1"/>
          <p:nvPr/>
        </p:nvSpPr>
        <p:spPr>
          <a:xfrm>
            <a:off x="4920113" y="4057593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62719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6F-C14B-D84D-8423-AB1A0C2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Simulation: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696-60B6-AF40-AACD-538E4BA9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252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can save text to a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can save media to a server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Use Case Diagram Notation - System Boundary">
            <a:extLst>
              <a:ext uri="{FF2B5EF4-FFF2-40B4-BE49-F238E27FC236}">
                <a16:creationId xmlns:a16="http://schemas.microsoft.com/office/drawing/2014/main" id="{C4963EE3-E952-7143-8DCB-F46C34BB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07" y="1636405"/>
            <a:ext cx="3833822" cy="47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BEEB0B64-7EE6-A84A-921C-7C3167A0F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5184041" y="3218262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90694-9F8C-9146-94C8-E19B396A61F7}"/>
              </a:ext>
            </a:extLst>
          </p:cNvPr>
          <p:cNvGrpSpPr/>
          <p:nvPr/>
        </p:nvGrpSpPr>
        <p:grpSpPr>
          <a:xfrm>
            <a:off x="7557420" y="2254223"/>
            <a:ext cx="1088136" cy="548640"/>
            <a:chOff x="7430481" y="2669622"/>
            <a:chExt cx="1088136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478416-9D54-4745-BB66-5245715EF92D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A8E250-DBAA-614A-842F-B5B3155AE203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Starts scenario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9265A-CFAD-CA4E-98B0-728F0B6EFE8F}"/>
              </a:ext>
            </a:extLst>
          </p:cNvPr>
          <p:cNvGrpSpPr/>
          <p:nvPr/>
        </p:nvGrpSpPr>
        <p:grpSpPr>
          <a:xfrm>
            <a:off x="6808008" y="3235616"/>
            <a:ext cx="1088136" cy="548640"/>
            <a:chOff x="7430481" y="2669622"/>
            <a:chExt cx="1088136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C93CEC-8CDF-4744-B046-E3AC18652D66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F4159A-2AD9-6D49-972D-B712C991D709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story text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FB57E-30CE-764B-8617-AA30DF01EE9E}"/>
              </a:ext>
            </a:extLst>
          </p:cNvPr>
          <p:cNvGrpSpPr/>
          <p:nvPr/>
        </p:nvGrpSpPr>
        <p:grpSpPr>
          <a:xfrm>
            <a:off x="7285582" y="5519326"/>
            <a:ext cx="1088136" cy="548640"/>
            <a:chOff x="7430481" y="2669622"/>
            <a:chExt cx="1088136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1FDC7D-77A5-A14B-B997-A6A0FA3489D3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9D81F8-20D0-524A-A111-64EB6F0AF38D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</a:t>
              </a:r>
            </a:p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link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22191A-2B82-EC41-9E8F-363C14D00E7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560848" y="2528543"/>
            <a:ext cx="1996572" cy="107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009AB-9588-1649-B551-D39A035FEF8F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5560848" y="3509936"/>
            <a:ext cx="1247160" cy="9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DD87A-F716-AA43-9957-CC45C117E4F6}"/>
              </a:ext>
            </a:extLst>
          </p:cNvPr>
          <p:cNvCxnSpPr>
            <a:cxnSpLocks/>
            <a:stCxn id="5" idx="3"/>
            <a:endCxn id="35" idx="2"/>
          </p:cNvCxnSpPr>
          <p:nvPr/>
        </p:nvCxnSpPr>
        <p:spPr>
          <a:xfrm>
            <a:off x="5560848" y="3605668"/>
            <a:ext cx="1247160" cy="8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49C2E8-A7FA-9645-8814-552D684A82B8}"/>
              </a:ext>
            </a:extLst>
          </p:cNvPr>
          <p:cNvGrpSpPr/>
          <p:nvPr/>
        </p:nvGrpSpPr>
        <p:grpSpPr>
          <a:xfrm>
            <a:off x="6808008" y="4217009"/>
            <a:ext cx="1088136" cy="548640"/>
            <a:chOff x="7430481" y="2669622"/>
            <a:chExt cx="1088136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B014-500B-9348-928C-DE7F229A50C0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116985-8F55-724A-9175-F07DF93EDCA5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media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CFF608-10BE-7B49-A51A-83A02B5A8558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5560848" y="3605668"/>
            <a:ext cx="1724734" cy="218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9D0DAD-C22E-164E-9455-189B0545206F}"/>
              </a:ext>
            </a:extLst>
          </p:cNvPr>
          <p:cNvSpPr txBox="1"/>
          <p:nvPr/>
        </p:nvSpPr>
        <p:spPr>
          <a:xfrm>
            <a:off x="4920113" y="4057593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Developer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88E6DB-9FA4-B145-81F1-33D8FB0E7209}"/>
              </a:ext>
            </a:extLst>
          </p:cNvPr>
          <p:cNvGrpSpPr/>
          <p:nvPr/>
        </p:nvGrpSpPr>
        <p:grpSpPr>
          <a:xfrm>
            <a:off x="8900743" y="3245379"/>
            <a:ext cx="1088136" cy="548640"/>
            <a:chOff x="7430481" y="2669622"/>
            <a:chExt cx="1088136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C3F961-9A69-C245-B5E5-BF0A250F5DCA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FED88-2762-A340-B790-2FE4F5C36E76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story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CB66D-62AE-CA49-856A-59B6A58965CB}"/>
              </a:ext>
            </a:extLst>
          </p:cNvPr>
          <p:cNvGrpSpPr/>
          <p:nvPr/>
        </p:nvGrpSpPr>
        <p:grpSpPr>
          <a:xfrm>
            <a:off x="8838888" y="4206095"/>
            <a:ext cx="1088136" cy="548640"/>
            <a:chOff x="7430481" y="2669622"/>
            <a:chExt cx="1088136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704DA6-6871-9E4A-9BD8-97D66D00AE77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56AF8E-9326-BD47-861B-C3108406F1F0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media</a:t>
              </a:r>
            </a:p>
          </p:txBody>
        </p:sp>
      </p:grpSp>
      <p:pic>
        <p:nvPicPr>
          <p:cNvPr id="33" name="Picture 2" descr="Use Case Diagram Notation - Actor">
            <a:extLst>
              <a:ext uri="{FF2B5EF4-FFF2-40B4-BE49-F238E27FC236}">
                <a16:creationId xmlns:a16="http://schemas.microsoft.com/office/drawing/2014/main" id="{38D6CB47-727C-0F4F-907E-B5CBFA12A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902308" y="3194615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D5E68A-E15E-E941-8B48-AC0AC044F4EB}"/>
              </a:ext>
            </a:extLst>
          </p:cNvPr>
          <p:cNvSpPr txBox="1"/>
          <p:nvPr/>
        </p:nvSpPr>
        <p:spPr>
          <a:xfrm>
            <a:off x="10638380" y="4033946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A6D492-EA95-4448-ACFE-DF3038784986}"/>
              </a:ext>
            </a:extLst>
          </p:cNvPr>
          <p:cNvCxnSpPr>
            <a:cxnSpLocks/>
            <a:stCxn id="15" idx="6"/>
            <a:endCxn id="28" idx="2"/>
          </p:cNvCxnSpPr>
          <p:nvPr/>
        </p:nvCxnSpPr>
        <p:spPr>
          <a:xfrm>
            <a:off x="7896144" y="3509936"/>
            <a:ext cx="1004599" cy="976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BA952F-8957-0243-A04A-26DA255A24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 flipV="1">
            <a:off x="7896144" y="4480415"/>
            <a:ext cx="942744" cy="1091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237453-6CA8-864E-B3C5-790EF8F1DCD2}"/>
              </a:ext>
            </a:extLst>
          </p:cNvPr>
          <p:cNvSpPr txBox="1"/>
          <p:nvPr/>
        </p:nvSpPr>
        <p:spPr>
          <a:xfrm>
            <a:off x="7783579" y="3576639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509D-0DDB-7D40-AA7A-8CF00484E9C4}"/>
              </a:ext>
            </a:extLst>
          </p:cNvPr>
          <p:cNvSpPr txBox="1"/>
          <p:nvPr/>
        </p:nvSpPr>
        <p:spPr>
          <a:xfrm>
            <a:off x="7754239" y="4561157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9C4BB5-D049-DD47-92A5-E029C9B615B5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9988879" y="3509935"/>
            <a:ext cx="766207" cy="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85E583-BFB6-FA4C-9BF5-49A791BF1A43}"/>
              </a:ext>
            </a:extLst>
          </p:cNvPr>
          <p:cNvCxnSpPr>
            <a:endCxn id="31" idx="6"/>
          </p:cNvCxnSpPr>
          <p:nvPr/>
        </p:nvCxnSpPr>
        <p:spPr>
          <a:xfrm flipH="1">
            <a:off x="9927024" y="3519698"/>
            <a:ext cx="828062" cy="96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9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6F-C14B-D84D-8423-AB1A0C2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Simulation: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696-60B6-AF40-AACD-538E4BA9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252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simulation “structure” is saved as in XML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Use Case Diagram Notation - System Boundary">
            <a:extLst>
              <a:ext uri="{FF2B5EF4-FFF2-40B4-BE49-F238E27FC236}">
                <a16:creationId xmlns:a16="http://schemas.microsoft.com/office/drawing/2014/main" id="{C4963EE3-E952-7143-8DCB-F46C34BB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07" y="1636405"/>
            <a:ext cx="3833822" cy="47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BEEB0B64-7EE6-A84A-921C-7C3167A0F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5184041" y="3218262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90694-9F8C-9146-94C8-E19B396A61F7}"/>
              </a:ext>
            </a:extLst>
          </p:cNvPr>
          <p:cNvGrpSpPr/>
          <p:nvPr/>
        </p:nvGrpSpPr>
        <p:grpSpPr>
          <a:xfrm>
            <a:off x="7557420" y="2254223"/>
            <a:ext cx="1088136" cy="548640"/>
            <a:chOff x="7430481" y="2669622"/>
            <a:chExt cx="1088136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478416-9D54-4745-BB66-5245715EF92D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A8E250-DBAA-614A-842F-B5B3155AE203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Starts scenario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9265A-CFAD-CA4E-98B0-728F0B6EFE8F}"/>
              </a:ext>
            </a:extLst>
          </p:cNvPr>
          <p:cNvGrpSpPr/>
          <p:nvPr/>
        </p:nvGrpSpPr>
        <p:grpSpPr>
          <a:xfrm>
            <a:off x="6808008" y="3235616"/>
            <a:ext cx="1088136" cy="548640"/>
            <a:chOff x="7430481" y="2669622"/>
            <a:chExt cx="1088136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C93CEC-8CDF-4744-B046-E3AC18652D66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F4159A-2AD9-6D49-972D-B712C991D709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story text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FB57E-30CE-764B-8617-AA30DF01EE9E}"/>
              </a:ext>
            </a:extLst>
          </p:cNvPr>
          <p:cNvGrpSpPr/>
          <p:nvPr/>
        </p:nvGrpSpPr>
        <p:grpSpPr>
          <a:xfrm>
            <a:off x="7285582" y="5519326"/>
            <a:ext cx="1088136" cy="548640"/>
            <a:chOff x="7430481" y="2669622"/>
            <a:chExt cx="1088136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1FDC7D-77A5-A14B-B997-A6A0FA3489D3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9D81F8-20D0-524A-A111-64EB6F0AF38D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</a:t>
              </a:r>
            </a:p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link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22191A-2B82-EC41-9E8F-363C14D00E7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560848" y="2528543"/>
            <a:ext cx="1996572" cy="107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009AB-9588-1649-B551-D39A035FEF8F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5560848" y="3509936"/>
            <a:ext cx="1247160" cy="9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DD87A-F716-AA43-9957-CC45C117E4F6}"/>
              </a:ext>
            </a:extLst>
          </p:cNvPr>
          <p:cNvCxnSpPr>
            <a:cxnSpLocks/>
            <a:stCxn id="5" idx="3"/>
            <a:endCxn id="35" idx="2"/>
          </p:cNvCxnSpPr>
          <p:nvPr/>
        </p:nvCxnSpPr>
        <p:spPr>
          <a:xfrm>
            <a:off x="5560848" y="3605668"/>
            <a:ext cx="1247160" cy="8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49C2E8-A7FA-9645-8814-552D684A82B8}"/>
              </a:ext>
            </a:extLst>
          </p:cNvPr>
          <p:cNvGrpSpPr/>
          <p:nvPr/>
        </p:nvGrpSpPr>
        <p:grpSpPr>
          <a:xfrm>
            <a:off x="6808008" y="4217009"/>
            <a:ext cx="1088136" cy="548640"/>
            <a:chOff x="7430481" y="2669622"/>
            <a:chExt cx="1088136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B014-500B-9348-928C-DE7F229A50C0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116985-8F55-724A-9175-F07DF93EDCA5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media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CFF608-10BE-7B49-A51A-83A02B5A8558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5560848" y="3605668"/>
            <a:ext cx="1724734" cy="218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9D0DAD-C22E-164E-9455-189B0545206F}"/>
              </a:ext>
            </a:extLst>
          </p:cNvPr>
          <p:cNvSpPr txBox="1"/>
          <p:nvPr/>
        </p:nvSpPr>
        <p:spPr>
          <a:xfrm>
            <a:off x="4920113" y="4057593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Developer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88E6DB-9FA4-B145-81F1-33D8FB0E7209}"/>
              </a:ext>
            </a:extLst>
          </p:cNvPr>
          <p:cNvGrpSpPr/>
          <p:nvPr/>
        </p:nvGrpSpPr>
        <p:grpSpPr>
          <a:xfrm>
            <a:off x="8900743" y="3245379"/>
            <a:ext cx="1088136" cy="548640"/>
            <a:chOff x="7430481" y="2669622"/>
            <a:chExt cx="1088136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C3F961-9A69-C245-B5E5-BF0A250F5DCA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FED88-2762-A340-B790-2FE4F5C36E76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story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CB66D-62AE-CA49-856A-59B6A58965CB}"/>
              </a:ext>
            </a:extLst>
          </p:cNvPr>
          <p:cNvGrpSpPr/>
          <p:nvPr/>
        </p:nvGrpSpPr>
        <p:grpSpPr>
          <a:xfrm>
            <a:off x="8838888" y="4220609"/>
            <a:ext cx="1088136" cy="548640"/>
            <a:chOff x="7430481" y="2669622"/>
            <a:chExt cx="1088136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704DA6-6871-9E4A-9BD8-97D66D00AE77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56AF8E-9326-BD47-861B-C3108406F1F0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media</a:t>
              </a:r>
            </a:p>
          </p:txBody>
        </p:sp>
      </p:grpSp>
      <p:pic>
        <p:nvPicPr>
          <p:cNvPr id="33" name="Picture 2" descr="Use Case Diagram Notation - Actor">
            <a:extLst>
              <a:ext uri="{FF2B5EF4-FFF2-40B4-BE49-F238E27FC236}">
                <a16:creationId xmlns:a16="http://schemas.microsoft.com/office/drawing/2014/main" id="{38D6CB47-727C-0F4F-907E-B5CBFA12A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902308" y="3194615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D5E68A-E15E-E941-8B48-AC0AC044F4EB}"/>
              </a:ext>
            </a:extLst>
          </p:cNvPr>
          <p:cNvSpPr txBox="1"/>
          <p:nvPr/>
        </p:nvSpPr>
        <p:spPr>
          <a:xfrm>
            <a:off x="10638380" y="4033946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A6D492-EA95-4448-ACFE-DF3038784986}"/>
              </a:ext>
            </a:extLst>
          </p:cNvPr>
          <p:cNvCxnSpPr>
            <a:cxnSpLocks/>
            <a:stCxn id="15" idx="6"/>
            <a:endCxn id="28" idx="2"/>
          </p:cNvCxnSpPr>
          <p:nvPr/>
        </p:nvCxnSpPr>
        <p:spPr>
          <a:xfrm>
            <a:off x="7896144" y="3509936"/>
            <a:ext cx="1004599" cy="976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BA952F-8957-0243-A04A-26DA255A24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>
            <a:off x="7896144" y="4491329"/>
            <a:ext cx="942744" cy="360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237453-6CA8-864E-B3C5-790EF8F1DCD2}"/>
              </a:ext>
            </a:extLst>
          </p:cNvPr>
          <p:cNvSpPr txBox="1"/>
          <p:nvPr/>
        </p:nvSpPr>
        <p:spPr>
          <a:xfrm>
            <a:off x="7783579" y="3576639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509D-0DDB-7D40-AA7A-8CF00484E9C4}"/>
              </a:ext>
            </a:extLst>
          </p:cNvPr>
          <p:cNvSpPr txBox="1"/>
          <p:nvPr/>
        </p:nvSpPr>
        <p:spPr>
          <a:xfrm>
            <a:off x="7754239" y="4561157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9C4BB5-D049-DD47-92A5-E029C9B615B5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9988879" y="3509935"/>
            <a:ext cx="766207" cy="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85E583-BFB6-FA4C-9BF5-49A791BF1A43}"/>
              </a:ext>
            </a:extLst>
          </p:cNvPr>
          <p:cNvCxnSpPr>
            <a:endCxn id="31" idx="6"/>
          </p:cNvCxnSpPr>
          <p:nvPr/>
        </p:nvCxnSpPr>
        <p:spPr>
          <a:xfrm flipH="1">
            <a:off x="9927024" y="3534212"/>
            <a:ext cx="828062" cy="96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Use Case Diagram Notation - Actor">
            <a:extLst>
              <a:ext uri="{FF2B5EF4-FFF2-40B4-BE49-F238E27FC236}">
                <a16:creationId xmlns:a16="http://schemas.microsoft.com/office/drawing/2014/main" id="{AB98CEF4-3C2A-3043-98F2-841CBB1FA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891686" y="4976884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7467976-A405-264D-9EBF-39FC63CC8F42}"/>
              </a:ext>
            </a:extLst>
          </p:cNvPr>
          <p:cNvSpPr txBox="1"/>
          <p:nvPr/>
        </p:nvSpPr>
        <p:spPr>
          <a:xfrm>
            <a:off x="10627758" y="5816215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XML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861A15-B991-1F4C-AB76-13D6E71CF891}"/>
              </a:ext>
            </a:extLst>
          </p:cNvPr>
          <p:cNvCxnSpPr>
            <a:cxnSpLocks/>
            <a:stCxn id="28" idx="6"/>
            <a:endCxn id="38" idx="1"/>
          </p:cNvCxnSpPr>
          <p:nvPr/>
        </p:nvCxnSpPr>
        <p:spPr>
          <a:xfrm>
            <a:off x="9988879" y="3519699"/>
            <a:ext cx="902807" cy="184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AFC2C9-F599-DC41-9CE5-481367ABB8D6}"/>
              </a:ext>
            </a:extLst>
          </p:cNvPr>
          <p:cNvCxnSpPr>
            <a:stCxn id="31" idx="6"/>
            <a:endCxn id="38" idx="1"/>
          </p:cNvCxnSpPr>
          <p:nvPr/>
        </p:nvCxnSpPr>
        <p:spPr>
          <a:xfrm>
            <a:off x="9927024" y="4494929"/>
            <a:ext cx="964662" cy="86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500937-DBB0-3945-BB29-ECDD81EE82DD}"/>
              </a:ext>
            </a:extLst>
          </p:cNvPr>
          <p:cNvCxnSpPr>
            <a:stCxn id="18" idx="6"/>
            <a:endCxn id="38" idx="1"/>
          </p:cNvCxnSpPr>
          <p:nvPr/>
        </p:nvCxnSpPr>
        <p:spPr>
          <a:xfrm flipV="1">
            <a:off x="8373718" y="5364290"/>
            <a:ext cx="2517968" cy="42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2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6F-C14B-D84D-8423-AB1A0C2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Simulation: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696-60B6-AF40-AACD-538E4BA9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252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Edit media is an “extension” of the </a:t>
            </a:r>
            <a:r>
              <a:rPr lang="en-US"/>
              <a:t>system function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Use Case Diagram Notation - System Boundary">
            <a:extLst>
              <a:ext uri="{FF2B5EF4-FFF2-40B4-BE49-F238E27FC236}">
                <a16:creationId xmlns:a16="http://schemas.microsoft.com/office/drawing/2014/main" id="{C4963EE3-E952-7143-8DCB-F46C34BB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07" y="1636405"/>
            <a:ext cx="3833822" cy="47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 Case Diagram Notation - Actor">
            <a:extLst>
              <a:ext uri="{FF2B5EF4-FFF2-40B4-BE49-F238E27FC236}">
                <a16:creationId xmlns:a16="http://schemas.microsoft.com/office/drawing/2014/main" id="{BEEB0B64-7EE6-A84A-921C-7C3167A0F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5184041" y="3218262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90694-9F8C-9146-94C8-E19B396A61F7}"/>
              </a:ext>
            </a:extLst>
          </p:cNvPr>
          <p:cNvGrpSpPr/>
          <p:nvPr/>
        </p:nvGrpSpPr>
        <p:grpSpPr>
          <a:xfrm>
            <a:off x="7557420" y="2254223"/>
            <a:ext cx="1088136" cy="548640"/>
            <a:chOff x="7430481" y="2669622"/>
            <a:chExt cx="1088136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478416-9D54-4745-BB66-5245715EF92D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A8E250-DBAA-614A-842F-B5B3155AE203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Starts scenario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9265A-CFAD-CA4E-98B0-728F0B6EFE8F}"/>
              </a:ext>
            </a:extLst>
          </p:cNvPr>
          <p:cNvGrpSpPr/>
          <p:nvPr/>
        </p:nvGrpSpPr>
        <p:grpSpPr>
          <a:xfrm>
            <a:off x="6808008" y="3235616"/>
            <a:ext cx="1088136" cy="548640"/>
            <a:chOff x="7430481" y="2669622"/>
            <a:chExt cx="1088136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C93CEC-8CDF-4744-B046-E3AC18652D66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F4159A-2AD9-6D49-972D-B712C991D709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story text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FB57E-30CE-764B-8617-AA30DF01EE9E}"/>
              </a:ext>
            </a:extLst>
          </p:cNvPr>
          <p:cNvGrpSpPr/>
          <p:nvPr/>
        </p:nvGrpSpPr>
        <p:grpSpPr>
          <a:xfrm>
            <a:off x="7285582" y="5519326"/>
            <a:ext cx="1088136" cy="548640"/>
            <a:chOff x="7430481" y="2669622"/>
            <a:chExt cx="1088136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1FDC7D-77A5-A14B-B997-A6A0FA3489D3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9D81F8-20D0-524A-A111-64EB6F0AF38D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</a:t>
              </a:r>
            </a:p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link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22191A-2B82-EC41-9E8F-363C14D00E7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560848" y="2528543"/>
            <a:ext cx="1996572" cy="107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009AB-9588-1649-B551-D39A035FEF8F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5560848" y="3509936"/>
            <a:ext cx="1247160" cy="9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DD87A-F716-AA43-9957-CC45C117E4F6}"/>
              </a:ext>
            </a:extLst>
          </p:cNvPr>
          <p:cNvCxnSpPr>
            <a:cxnSpLocks/>
            <a:stCxn id="5" idx="3"/>
            <a:endCxn id="35" idx="2"/>
          </p:cNvCxnSpPr>
          <p:nvPr/>
        </p:nvCxnSpPr>
        <p:spPr>
          <a:xfrm>
            <a:off x="5560848" y="3605668"/>
            <a:ext cx="1247160" cy="8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49C2E8-A7FA-9645-8814-552D684A82B8}"/>
              </a:ext>
            </a:extLst>
          </p:cNvPr>
          <p:cNvGrpSpPr/>
          <p:nvPr/>
        </p:nvGrpSpPr>
        <p:grpSpPr>
          <a:xfrm>
            <a:off x="6808008" y="4217009"/>
            <a:ext cx="1088136" cy="548640"/>
            <a:chOff x="7430481" y="2669622"/>
            <a:chExt cx="1088136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B014-500B-9348-928C-DE7F229A50C0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116985-8F55-724A-9175-F07DF93EDCA5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Adds media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CFF608-10BE-7B49-A51A-83A02B5A8558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5560848" y="3605668"/>
            <a:ext cx="1724734" cy="218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9D0DAD-C22E-164E-9455-189B0545206F}"/>
              </a:ext>
            </a:extLst>
          </p:cNvPr>
          <p:cNvSpPr txBox="1"/>
          <p:nvPr/>
        </p:nvSpPr>
        <p:spPr>
          <a:xfrm>
            <a:off x="4920113" y="4057593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Developer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88E6DB-9FA4-B145-81F1-33D8FB0E7209}"/>
              </a:ext>
            </a:extLst>
          </p:cNvPr>
          <p:cNvGrpSpPr/>
          <p:nvPr/>
        </p:nvGrpSpPr>
        <p:grpSpPr>
          <a:xfrm>
            <a:off x="8900743" y="3245379"/>
            <a:ext cx="1088136" cy="548640"/>
            <a:chOff x="7430481" y="2669622"/>
            <a:chExt cx="1088136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C3F961-9A69-C245-B5E5-BF0A250F5DCA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FED88-2762-A340-B790-2FE4F5C36E76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story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CB66D-62AE-CA49-856A-59B6A58965CB}"/>
              </a:ext>
            </a:extLst>
          </p:cNvPr>
          <p:cNvGrpSpPr/>
          <p:nvPr/>
        </p:nvGrpSpPr>
        <p:grpSpPr>
          <a:xfrm>
            <a:off x="8838888" y="4220609"/>
            <a:ext cx="1088136" cy="548640"/>
            <a:chOff x="7430481" y="2669622"/>
            <a:chExt cx="1088136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704DA6-6871-9E4A-9BD8-97D66D00AE77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56AF8E-9326-BD47-861B-C3108406F1F0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Saves media</a:t>
              </a:r>
            </a:p>
          </p:txBody>
        </p:sp>
      </p:grpSp>
      <p:pic>
        <p:nvPicPr>
          <p:cNvPr id="33" name="Picture 2" descr="Use Case Diagram Notation - Actor">
            <a:extLst>
              <a:ext uri="{FF2B5EF4-FFF2-40B4-BE49-F238E27FC236}">
                <a16:creationId xmlns:a16="http://schemas.microsoft.com/office/drawing/2014/main" id="{38D6CB47-727C-0F4F-907E-B5CBFA12A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902308" y="3194615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D5E68A-E15E-E941-8B48-AC0AC044F4EB}"/>
              </a:ext>
            </a:extLst>
          </p:cNvPr>
          <p:cNvSpPr txBox="1"/>
          <p:nvPr/>
        </p:nvSpPr>
        <p:spPr>
          <a:xfrm>
            <a:off x="10638380" y="4033946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A6D492-EA95-4448-ACFE-DF3038784986}"/>
              </a:ext>
            </a:extLst>
          </p:cNvPr>
          <p:cNvCxnSpPr>
            <a:cxnSpLocks/>
            <a:stCxn id="15" idx="6"/>
            <a:endCxn id="28" idx="2"/>
          </p:cNvCxnSpPr>
          <p:nvPr/>
        </p:nvCxnSpPr>
        <p:spPr>
          <a:xfrm>
            <a:off x="7896144" y="3509936"/>
            <a:ext cx="1004599" cy="976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BA952F-8957-0243-A04A-26DA255A24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>
            <a:off x="7896144" y="4491329"/>
            <a:ext cx="942744" cy="360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237453-6CA8-864E-B3C5-790EF8F1DCD2}"/>
              </a:ext>
            </a:extLst>
          </p:cNvPr>
          <p:cNvSpPr txBox="1"/>
          <p:nvPr/>
        </p:nvSpPr>
        <p:spPr>
          <a:xfrm>
            <a:off x="7783579" y="3576639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509D-0DDB-7D40-AA7A-8CF00484E9C4}"/>
              </a:ext>
            </a:extLst>
          </p:cNvPr>
          <p:cNvSpPr txBox="1"/>
          <p:nvPr/>
        </p:nvSpPr>
        <p:spPr>
          <a:xfrm>
            <a:off x="7783578" y="4213273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&lt;&lt;includes&gt;&gt;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9C4BB5-D049-DD47-92A5-E029C9B615B5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9988879" y="3509935"/>
            <a:ext cx="766207" cy="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85E583-BFB6-FA4C-9BF5-49A791BF1A43}"/>
              </a:ext>
            </a:extLst>
          </p:cNvPr>
          <p:cNvCxnSpPr>
            <a:endCxn id="31" idx="6"/>
          </p:cNvCxnSpPr>
          <p:nvPr/>
        </p:nvCxnSpPr>
        <p:spPr>
          <a:xfrm flipH="1">
            <a:off x="9927024" y="3534212"/>
            <a:ext cx="828062" cy="96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Use Case Diagram Notation - Actor">
            <a:extLst>
              <a:ext uri="{FF2B5EF4-FFF2-40B4-BE49-F238E27FC236}">
                <a16:creationId xmlns:a16="http://schemas.microsoft.com/office/drawing/2014/main" id="{AB98CEF4-3C2A-3043-98F2-841CBB1FA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9"/>
          <a:stretch/>
        </p:blipFill>
        <p:spPr bwMode="auto">
          <a:xfrm>
            <a:off x="10891686" y="4976884"/>
            <a:ext cx="376807" cy="7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7467976-A405-264D-9EBF-39FC63CC8F42}"/>
              </a:ext>
            </a:extLst>
          </p:cNvPr>
          <p:cNvSpPr txBox="1"/>
          <p:nvPr/>
        </p:nvSpPr>
        <p:spPr>
          <a:xfrm>
            <a:off x="10627758" y="5816215"/>
            <a:ext cx="92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XML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861A15-B991-1F4C-AB76-13D6E71CF891}"/>
              </a:ext>
            </a:extLst>
          </p:cNvPr>
          <p:cNvCxnSpPr>
            <a:cxnSpLocks/>
            <a:stCxn id="28" idx="6"/>
            <a:endCxn id="38" idx="1"/>
          </p:cNvCxnSpPr>
          <p:nvPr/>
        </p:nvCxnSpPr>
        <p:spPr>
          <a:xfrm>
            <a:off x="9988879" y="3519699"/>
            <a:ext cx="902807" cy="184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AFC2C9-F599-DC41-9CE5-481367ABB8D6}"/>
              </a:ext>
            </a:extLst>
          </p:cNvPr>
          <p:cNvCxnSpPr>
            <a:stCxn id="31" idx="6"/>
            <a:endCxn id="38" idx="1"/>
          </p:cNvCxnSpPr>
          <p:nvPr/>
        </p:nvCxnSpPr>
        <p:spPr>
          <a:xfrm>
            <a:off x="9927024" y="4494929"/>
            <a:ext cx="964662" cy="86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500937-DBB0-3945-BB29-ECDD81EE82DD}"/>
              </a:ext>
            </a:extLst>
          </p:cNvPr>
          <p:cNvCxnSpPr>
            <a:stCxn id="18" idx="6"/>
            <a:endCxn id="38" idx="1"/>
          </p:cNvCxnSpPr>
          <p:nvPr/>
        </p:nvCxnSpPr>
        <p:spPr>
          <a:xfrm flipV="1">
            <a:off x="8373718" y="5364290"/>
            <a:ext cx="2517968" cy="42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E4391C-EE9C-C944-99F9-1CE7ECE32820}"/>
              </a:ext>
            </a:extLst>
          </p:cNvPr>
          <p:cNvGrpSpPr/>
          <p:nvPr/>
        </p:nvGrpSpPr>
        <p:grpSpPr>
          <a:xfrm>
            <a:off x="8125845" y="4891785"/>
            <a:ext cx="1088136" cy="548640"/>
            <a:chOff x="7430481" y="2669622"/>
            <a:chExt cx="1088136" cy="5486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3C9FE4A-8630-0C48-9A93-21B60603CD62}"/>
                </a:ext>
              </a:extLst>
            </p:cNvPr>
            <p:cNvSpPr/>
            <p:nvPr/>
          </p:nvSpPr>
          <p:spPr>
            <a:xfrm>
              <a:off x="7430481" y="2669622"/>
              <a:ext cx="1088136" cy="5486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AA72DA-4690-8548-A8B2-313F75DA48BA}"/>
                </a:ext>
              </a:extLst>
            </p:cNvPr>
            <p:cNvSpPr txBox="1"/>
            <p:nvPr/>
          </p:nvSpPr>
          <p:spPr>
            <a:xfrm>
              <a:off x="7512050" y="2713109"/>
              <a:ext cx="92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Edits media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8A922D-410E-7C42-A7A0-4E8412D31487}"/>
              </a:ext>
            </a:extLst>
          </p:cNvPr>
          <p:cNvCxnSpPr>
            <a:cxnSpLocks/>
            <a:stCxn id="45" idx="2"/>
          </p:cNvCxnSpPr>
          <p:nvPr/>
        </p:nvCxnSpPr>
        <p:spPr>
          <a:xfrm flipH="1" flipV="1">
            <a:off x="7775717" y="4699657"/>
            <a:ext cx="350128" cy="46644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E1A1C4-0B60-B648-B23B-E1F61F844018}"/>
              </a:ext>
            </a:extLst>
          </p:cNvPr>
          <p:cNvSpPr txBox="1"/>
          <p:nvPr/>
        </p:nvSpPr>
        <p:spPr>
          <a:xfrm>
            <a:off x="7239424" y="4745187"/>
            <a:ext cx="12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185339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UML Diagram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49520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B1-970F-2046-8EA7-AEE0FECB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Unified Modeling Language (UML) Diagram Type</a:t>
            </a:r>
          </a:p>
        </p:txBody>
      </p:sp>
      <p:pic>
        <p:nvPicPr>
          <p:cNvPr id="39938" name="Picture 2" descr="Overview of the 14 UML Diagram Types">
            <a:extLst>
              <a:ext uri="{FF2B5EF4-FFF2-40B4-BE49-F238E27FC236}">
                <a16:creationId xmlns:a16="http://schemas.microsoft.com/office/drawing/2014/main" id="{97875425-E037-804E-8D05-F51580B8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85" y="1690687"/>
            <a:ext cx="798731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6E1A808-3661-954A-BEE8-6377CB95E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046" y="3282869"/>
            <a:ext cx="292261" cy="29226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0A8AC0A-DF03-884A-B54D-C441E393A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6056" y="3282869"/>
            <a:ext cx="292261" cy="29226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6B4F4AA-FCB5-8647-8718-3C5ED6EC6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046" y="5126618"/>
            <a:ext cx="292261" cy="292261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12E30166-BC9F-BF44-8BCE-06C4CE166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9990" y="4071876"/>
            <a:ext cx="292261" cy="2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</a:t>
            </a:r>
          </a:p>
          <a:p>
            <a:pPr marL="0" indent="0">
              <a:buNone/>
            </a:pPr>
            <a:r>
              <a:rPr lang="en-US" dirty="0"/>
              <a:t>Use case diagrams are typically developed in the early stage of development and people often apply use case modeling for the following purposes: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Visualize system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Establish the requirements of a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a systems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Drive implementation and generate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Developed by analysts together with domain experts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Actors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Use Case Diagram at a glance">
            <a:extLst>
              <a:ext uri="{FF2B5EF4-FFF2-40B4-BE49-F238E27FC236}">
                <a16:creationId xmlns:a16="http://schemas.microsoft.com/office/drawing/2014/main" id="{864EC562-E71D-BF46-B96A-BE3D73E6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36" y="1825625"/>
            <a:ext cx="7300313" cy="42664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1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Actor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Someone or something interacts with use case </a:t>
            </a:r>
            <a:r>
              <a:rPr lang="en-US" dirty="0"/>
              <a:t>(system function). </a:t>
            </a:r>
            <a:r>
              <a:rPr lang="en-US" b="1" dirty="0"/>
              <a:t>Resides outside the system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by noun. (Type or Categories: Customer not “John”)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actor is a user or anything else that exhibits behavior when interacting with the system. </a:t>
            </a:r>
            <a:r>
              <a:rPr lang="en-US" b="1" dirty="0"/>
              <a:t>The actor could be another system</a:t>
            </a:r>
            <a:r>
              <a:rPr lang="en-US" dirty="0"/>
              <a:t>, a </a:t>
            </a:r>
            <a:r>
              <a:rPr lang="en-US" b="1" dirty="0"/>
              <a:t>piece of hardware</a:t>
            </a:r>
            <a:r>
              <a:rPr lang="en-US" dirty="0"/>
              <a:t>, or an entire </a:t>
            </a:r>
            <a:r>
              <a:rPr lang="en-US" b="1" dirty="0"/>
              <a:t>organization</a:t>
            </a:r>
            <a:r>
              <a:rPr lang="en-US" dirty="0"/>
              <a:t>. Similar to the concept of user, but a user can play different 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Actor triggers use case(s).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Actor has</a:t>
            </a:r>
            <a:r>
              <a:rPr lang="en-US" dirty="0"/>
              <a:t> a responsibility toward the system (</a:t>
            </a:r>
            <a:r>
              <a:rPr lang="en-US" b="1" dirty="0"/>
              <a:t>inputs</a:t>
            </a:r>
            <a:r>
              <a:rPr lang="en-US" dirty="0"/>
              <a:t>), and Actor has expectations from the system (</a:t>
            </a:r>
            <a:r>
              <a:rPr lang="en-US" b="1" dirty="0"/>
              <a:t>outputs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Use Case Diagram Notation - Actor">
            <a:extLst>
              <a:ext uri="{FF2B5EF4-FFF2-40B4-BE49-F238E27FC236}">
                <a16:creationId xmlns:a16="http://schemas.microsoft.com/office/drawing/2014/main" id="{216FF7F3-BB6D-AE47-916F-04033D90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33" y="2106979"/>
            <a:ext cx="3937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84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Actor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Primary</a:t>
            </a:r>
            <a:r>
              <a:rPr lang="en-US" dirty="0"/>
              <a:t>: Initiates the use of the system. i.e. The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Secondary</a:t>
            </a:r>
            <a:r>
              <a:rPr lang="en-US" dirty="0"/>
              <a:t>: More reactionary. i.e. the Bank acts only once the customer does something.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Primary actors should be on the left of the system whereas secondary actors should be on the right.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E14357-EC61-2A46-BA3A-D9DEA2124761}"/>
              </a:ext>
            </a:extLst>
          </p:cNvPr>
          <p:cNvGrpSpPr/>
          <p:nvPr/>
        </p:nvGrpSpPr>
        <p:grpSpPr>
          <a:xfrm>
            <a:off x="5866646" y="2293024"/>
            <a:ext cx="5105274" cy="2857500"/>
            <a:chOff x="5652537" y="2311131"/>
            <a:chExt cx="5105274" cy="2857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03FB21-7350-6247-BAD8-E90252CC0C53}"/>
                </a:ext>
              </a:extLst>
            </p:cNvPr>
            <p:cNvGrpSpPr/>
            <p:nvPr/>
          </p:nvGrpSpPr>
          <p:grpSpPr>
            <a:xfrm>
              <a:off x="6196238" y="2311131"/>
              <a:ext cx="4017873" cy="2857500"/>
              <a:chOff x="4068673" y="2383559"/>
              <a:chExt cx="4017873" cy="2857500"/>
            </a:xfrm>
          </p:grpSpPr>
          <p:pic>
            <p:nvPicPr>
              <p:cNvPr id="3074" name="Picture 2" descr="Use Case Diagram Notation - Actor">
                <a:extLst>
                  <a:ext uri="{FF2B5EF4-FFF2-40B4-BE49-F238E27FC236}">
                    <a16:creationId xmlns:a16="http://schemas.microsoft.com/office/drawing/2014/main" id="{216FF7F3-BB6D-AE47-916F-04033D905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8673" y="2383559"/>
                <a:ext cx="393700" cy="927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Use Case Diagram Notation - System Boundary">
                <a:extLst>
                  <a:ext uri="{FF2B5EF4-FFF2-40B4-BE49-F238E27FC236}">
                    <a16:creationId xmlns:a16="http://schemas.microsoft.com/office/drawing/2014/main" id="{5A315FCE-05D6-5343-8D5D-1A4B75B55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0000" y="2383559"/>
                <a:ext cx="2032000" cy="28575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Use Case Diagram Notation - Actor">
                <a:extLst>
                  <a:ext uri="{FF2B5EF4-FFF2-40B4-BE49-F238E27FC236}">
                    <a16:creationId xmlns:a16="http://schemas.microsoft.com/office/drawing/2014/main" id="{2BFA5A9D-510C-AA48-BEB7-7428C9B76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2846" y="2383559"/>
                <a:ext cx="393700" cy="927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207DA-E26F-1646-9650-08ED3664338C}"/>
                </a:ext>
              </a:extLst>
            </p:cNvPr>
            <p:cNvSpPr txBox="1"/>
            <p:nvPr/>
          </p:nvSpPr>
          <p:spPr>
            <a:xfrm>
              <a:off x="5652537" y="3235321"/>
              <a:ext cx="1481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Custome</a:t>
              </a:r>
              <a:r>
                <a:rPr lang="en-US" dirty="0"/>
                <a:t>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1776A1-36DB-F148-8123-5E6636268E02}"/>
                </a:ext>
              </a:extLst>
            </p:cNvPr>
            <p:cNvSpPr txBox="1"/>
            <p:nvPr/>
          </p:nvSpPr>
          <p:spPr>
            <a:xfrm>
              <a:off x="9276710" y="3257289"/>
              <a:ext cx="1481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Bank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412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System function </a:t>
            </a:r>
            <a:r>
              <a:rPr lang="en-US" dirty="0"/>
              <a:t>(process - automated or manual)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by verb + Noun (or Noun Phrase).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i.e. </a:t>
            </a:r>
            <a:r>
              <a:rPr lang="en-US" b="1" dirty="0"/>
              <a:t>Do something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Each Actor must be linked to a use case</a:t>
            </a:r>
            <a:r>
              <a:rPr lang="en-US" dirty="0"/>
              <a:t>, while some use cases may not be linked to actors.</a:t>
            </a:r>
          </a:p>
        </p:txBody>
      </p:sp>
      <p:pic>
        <p:nvPicPr>
          <p:cNvPr id="5122" name="Picture 2" descr="Use Case Diagram Notation - Use Case">
            <a:extLst>
              <a:ext uri="{FF2B5EF4-FFF2-40B4-BE49-F238E27FC236}">
                <a16:creationId xmlns:a16="http://schemas.microsoft.com/office/drawing/2014/main" id="{24D7D279-A23E-1645-A652-9B8A4A77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52" y="2515507"/>
            <a:ext cx="1028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D99-F476-2944-8250-2730120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8007-D1CE-4742-98FC-43E213E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Communication Link (</a:t>
            </a:r>
            <a:r>
              <a:rPr lang="en-US" b="1" dirty="0"/>
              <a:t>Associations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 participation of an actor in a use case is shown by connecting an actor to a use case by a solid link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Actors may be connected to use cases by associations, indicating that the actor and the use case communicate with one another using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Association Link: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170" name="Picture 2" descr="Use Case Diagram Notation - Communication Link">
            <a:extLst>
              <a:ext uri="{FF2B5EF4-FFF2-40B4-BE49-F238E27FC236}">
                <a16:creationId xmlns:a16="http://schemas.microsoft.com/office/drawing/2014/main" id="{599BC8D5-8E25-AD4B-AB1B-5EA8334E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66" y="2867066"/>
            <a:ext cx="1651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Use Case Diagram Example">
            <a:extLst>
              <a:ext uri="{FF2B5EF4-FFF2-40B4-BE49-F238E27FC236}">
                <a16:creationId xmlns:a16="http://schemas.microsoft.com/office/drawing/2014/main" id="{3D56576A-E775-3C42-B1A7-D640E5F3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178" y="5384800"/>
            <a:ext cx="32893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4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15613</TotalTime>
  <Words>753</Words>
  <Application>Microsoft Macintosh PowerPoint</Application>
  <PresentationFormat>Widescreen</PresentationFormat>
  <Paragraphs>146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Book</vt:lpstr>
      <vt:lpstr>Calibri</vt:lpstr>
      <vt:lpstr>Corbel</vt:lpstr>
      <vt:lpstr>Office Theme</vt:lpstr>
      <vt:lpstr>UML (Unified Modeling Language) Diagrams</vt:lpstr>
      <vt:lpstr>1 Use Case Diagrams</vt:lpstr>
      <vt:lpstr>1.1 Unified Modeling Language (UML) Diagram Type</vt:lpstr>
      <vt:lpstr>1.2 Use Case Diagrams</vt:lpstr>
      <vt:lpstr>Parts of Use Case Diagrams</vt:lpstr>
      <vt:lpstr>Parts of Use Case Diagrams</vt:lpstr>
      <vt:lpstr>Parts of Use Case Diagrams</vt:lpstr>
      <vt:lpstr>Parts of Use Case Diagrams</vt:lpstr>
      <vt:lpstr>Parts of Use Case Diagrams</vt:lpstr>
      <vt:lpstr>Parts of Use Case Diagrams</vt:lpstr>
      <vt:lpstr>Structuring Use Case Diagram with Relationships</vt:lpstr>
      <vt:lpstr>Include Relationship</vt:lpstr>
      <vt:lpstr>Extend Relationship</vt:lpstr>
      <vt:lpstr>Restaurant</vt:lpstr>
      <vt:lpstr>Case-Based Simulation: Scenario</vt:lpstr>
      <vt:lpstr>Case-Based Simulation: Scenario</vt:lpstr>
      <vt:lpstr>Case-Based Simulation: Scenario</vt:lpstr>
      <vt:lpstr>Case-Based Simulation: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Into to Scrum</dc:title>
  <dc:creator>Toporski, Neil F.</dc:creator>
  <cp:lastModifiedBy>Toporski, Neil F.</cp:lastModifiedBy>
  <cp:revision>146</cp:revision>
  <dcterms:created xsi:type="dcterms:W3CDTF">2021-12-26T16:22:52Z</dcterms:created>
  <dcterms:modified xsi:type="dcterms:W3CDTF">2022-02-04T15:35:02Z</dcterms:modified>
</cp:coreProperties>
</file>