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60" r:id="rId4"/>
    <p:sldId id="338" r:id="rId5"/>
    <p:sldId id="339" r:id="rId6"/>
    <p:sldId id="340" r:id="rId7"/>
    <p:sldId id="348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53" r:id="rId20"/>
    <p:sldId id="355" r:id="rId21"/>
    <p:sldId id="354" r:id="rId22"/>
    <p:sldId id="356" r:id="rId23"/>
    <p:sldId id="362" r:id="rId24"/>
    <p:sldId id="363" r:id="rId25"/>
    <p:sldId id="361" r:id="rId26"/>
    <p:sldId id="357" r:id="rId27"/>
    <p:sldId id="359" r:id="rId28"/>
    <p:sldId id="3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8"/>
    <p:restoredTop sz="94603"/>
  </p:normalViewPr>
  <p:slideViewPr>
    <p:cSldViewPr snapToGrid="0" snapToObjects="1">
      <p:cViewPr varScale="1">
        <p:scale>
          <a:sx n="110" d="100"/>
          <a:sy n="110" d="100"/>
        </p:scale>
        <p:origin x="1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5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0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6lqHOVHic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CK6prSq8aw?feature=oemb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8hoiMZplBg?feature=oembed" TargetMode="Externa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UML (Unified Modeling Language)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841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System: Whatever you are developing.</a:t>
            </a:r>
          </a:p>
          <a:p>
            <a:pPr marL="0" indent="0">
              <a:buNone/>
            </a:pPr>
            <a:r>
              <a:rPr lang="en-US" dirty="0"/>
              <a:t>Boundary of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boundary is potentially the entire system as defined in the requirements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large and complex systems, each module may be the system boundary.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example, for an ERP system for an organization, each of the modules such as personnel, payroll, accounting,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form a system boundary for use cases specific to each of these business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system can span all of these modules depicting the overall system boundary.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0" name="Picture 4" descr="Use Case Diagram Notation - System Boundary">
            <a:extLst>
              <a:ext uri="{FF2B5EF4-FFF2-40B4-BE49-F238E27FC236}">
                <a16:creationId xmlns:a16="http://schemas.microsoft.com/office/drawing/2014/main" id="{D9CCC7D6-FA8C-4744-A85E-E2E24E09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78" y="2572544"/>
            <a:ext cx="203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Use Case Diagram with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9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Extends: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behavior extends another if it is in addition to but not necessarily part of the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include relationship adds additional functionality not specified in the base use case. The &lt;&lt;Include&gt;&gt; relationship is used to include common behavior from an included use case into a base use case in order to support the reuse of common behavior.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Use Case Diagram Notation - Extend">
            <a:extLst>
              <a:ext uri="{FF2B5EF4-FFF2-40B4-BE49-F238E27FC236}">
                <a16:creationId xmlns:a16="http://schemas.microsoft.com/office/drawing/2014/main" id="{7F7650FB-F756-CA45-8796-7B42EF2A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72" y="1935354"/>
            <a:ext cx="4448429" cy="6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se Case Diagram Notation - Include">
            <a:extLst>
              <a:ext uri="{FF2B5EF4-FFF2-40B4-BE49-F238E27FC236}">
                <a16:creationId xmlns:a16="http://schemas.microsoft.com/office/drawing/2014/main" id="{1E7B2354-7335-764A-8F56-5B4F3A4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87" y="3852571"/>
            <a:ext cx="4165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2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Relationship</a:t>
            </a:r>
          </a:p>
        </p:txBody>
      </p:sp>
      <p:pic>
        <p:nvPicPr>
          <p:cNvPr id="13314" name="Picture 2" descr="Use Case Diagram Include Example">
            <a:extLst>
              <a:ext uri="{FF2B5EF4-FFF2-40B4-BE49-F238E27FC236}">
                <a16:creationId xmlns:a16="http://schemas.microsoft.com/office/drawing/2014/main" id="{2B433386-5F93-8743-AB91-F9E8C7D9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36" y="2235923"/>
            <a:ext cx="8173928" cy="347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218D-9B69-D44E-BDD4-1E77F9DA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case, The &lt;&lt;extend&gt;&gt; relationship is used to include optional behavior from an extending use case in an extended use case.</a:t>
            </a:r>
          </a:p>
        </p:txBody>
      </p:sp>
      <p:pic>
        <p:nvPicPr>
          <p:cNvPr id="15362" name="Picture 2" descr="Use Case Diagram Extend Example">
            <a:extLst>
              <a:ext uri="{FF2B5EF4-FFF2-40B4-BE49-F238E27FC236}">
                <a16:creationId xmlns:a16="http://schemas.microsoft.com/office/drawing/2014/main" id="{10B43EC4-5164-7649-AA58-6AE4BD87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35790"/>
            <a:ext cx="65532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1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</a:t>
            </a:r>
          </a:p>
        </p:txBody>
      </p:sp>
      <p:pic>
        <p:nvPicPr>
          <p:cNvPr id="17410" name="Picture 2" descr="Use Case Diagram Example">
            <a:extLst>
              <a:ext uri="{FF2B5EF4-FFF2-40B4-BE49-F238E27FC236}">
                <a16:creationId xmlns:a16="http://schemas.microsoft.com/office/drawing/2014/main" id="{2F3491C1-8167-464B-A4B5-45C75C21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02" y="1960562"/>
            <a:ext cx="49234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3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68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bank customer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Opens an account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Deposit funds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Withdraw funds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Balance is updated when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Deposit funds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Withdraw funds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1" y="1376751"/>
            <a:ext cx="3958224" cy="55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42" y="596034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e Case Diagram Notation - Actor">
            <a:extLst>
              <a:ext uri="{FF2B5EF4-FFF2-40B4-BE49-F238E27FC236}">
                <a16:creationId xmlns:a16="http://schemas.microsoft.com/office/drawing/2014/main" id="{8E470C54-161D-6A42-A80F-BCC12550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15" y="596034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e Case Diagram Notation - Use Case">
            <a:extLst>
              <a:ext uri="{FF2B5EF4-FFF2-40B4-BE49-F238E27FC236}">
                <a16:creationId xmlns:a16="http://schemas.microsoft.com/office/drawing/2014/main" id="{1A50B822-F12A-2E41-9B8F-ABE2987D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69" y="488366"/>
            <a:ext cx="108389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4478416-9D54-4745-BB66-5245715EF92D}"/>
              </a:ext>
            </a:extLst>
          </p:cNvPr>
          <p:cNvSpPr/>
          <p:nvPr/>
        </p:nvSpPr>
        <p:spPr>
          <a:xfrm>
            <a:off x="4009480" y="1132306"/>
            <a:ext cx="1088136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3CA-EB37-7E47-A9C5-526C7C5D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250F-F6CB-0A48-9733-A60FAB39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Class is a blueprint for an object. Objects and classes go hand in hand. We can't talk about one without talking about the other. And the entire point of Object-Oriented Design is not about objects, it's about classes, because we use classes to create objects. So, a class describes what an object will be, but it isn't the object itself.</a:t>
            </a:r>
          </a:p>
        </p:txBody>
      </p:sp>
    </p:spTree>
    <p:extLst>
      <p:ext uri="{BB962C8B-B14F-4D97-AF65-F5344CB8AC3E}">
        <p14:creationId xmlns:p14="http://schemas.microsoft.com/office/powerpoint/2010/main" val="101847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7282-DBA3-E549-8BDC-0C6C0F1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4ACB-F586-2A45-8093-1C608565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dog has states - color, name, breed as well as behaviors -wagging, barking, eating. An object is an instance of a class.</a:t>
            </a:r>
          </a:p>
        </p:txBody>
      </p:sp>
      <p:pic>
        <p:nvPicPr>
          <p:cNvPr id="21508" name="Picture 4" descr="What is a class?">
            <a:extLst>
              <a:ext uri="{FF2B5EF4-FFF2-40B4-BE49-F238E27FC236}">
                <a16:creationId xmlns:a16="http://schemas.microsoft.com/office/drawing/2014/main" id="{1F266033-9C77-7E46-B1E0-E350ADD8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54" y="2801275"/>
            <a:ext cx="4981292" cy="35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8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7282-DBA3-E549-8BDC-0C6C0F1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4ACB-F586-2A45-8093-1C608565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class represent a concept which encapsulates state (</a:t>
            </a:r>
            <a:r>
              <a:rPr lang="en-US" b="1" dirty="0"/>
              <a:t>attributes</a:t>
            </a:r>
            <a:r>
              <a:rPr lang="en-US" dirty="0"/>
              <a:t>) and behavior (</a:t>
            </a:r>
            <a:r>
              <a:rPr lang="en-US" b="1" dirty="0"/>
              <a:t>operations</a:t>
            </a:r>
            <a:r>
              <a:rPr lang="en-US" dirty="0"/>
              <a:t>). Each attribute has a type. Each </a:t>
            </a:r>
            <a:r>
              <a:rPr lang="en-US" b="1" dirty="0"/>
              <a:t>operation</a:t>
            </a:r>
            <a:r>
              <a:rPr lang="en-US" dirty="0"/>
              <a:t> has a </a:t>
            </a:r>
            <a:r>
              <a:rPr lang="en-US" b="1" dirty="0"/>
              <a:t>signature</a:t>
            </a:r>
            <a:r>
              <a:rPr lang="en-US" dirty="0"/>
              <a:t>. </a:t>
            </a:r>
            <a:r>
              <a:rPr lang="en-US" i="1" dirty="0"/>
              <a:t>The class name is the </a:t>
            </a:r>
            <a:r>
              <a:rPr lang="en-US" b="1" i="1" dirty="0"/>
              <a:t>only mandatory information</a:t>
            </a:r>
            <a:r>
              <a:rPr lang="en-US" dirty="0"/>
              <a:t>.</a:t>
            </a:r>
          </a:p>
        </p:txBody>
      </p:sp>
      <p:pic>
        <p:nvPicPr>
          <p:cNvPr id="23554" name="Picture 2" descr="UML Class Notation">
            <a:extLst>
              <a:ext uri="{FF2B5EF4-FFF2-40B4-BE49-F238E27FC236}">
                <a16:creationId xmlns:a16="http://schemas.microsoft.com/office/drawing/2014/main" id="{B7674CEE-DC76-D645-B92F-7E328479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68" y="3591962"/>
            <a:ext cx="7128263" cy="23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4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7282-DBA3-E549-8BDC-0C6C0F1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4ACB-F586-2A45-8093-1C608565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0992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diagrams have three main constituents: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 Name</a:t>
            </a:r>
            <a:r>
              <a:rPr lang="en-US" dirty="0"/>
              <a:t> - this is a mandatory section as it contains the name of the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 Attributes</a:t>
            </a:r>
            <a:r>
              <a:rPr lang="en-US" dirty="0"/>
              <a:t> - this is where all the attributes of a class can be found. (fields, variables,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 Operations</a:t>
            </a:r>
            <a:r>
              <a:rPr lang="en-US" dirty="0"/>
              <a:t> - includes a list of operations that describe how a class interacts with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A5BC9-C0DB-6649-B7A0-9A4B7425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26" y="1825625"/>
            <a:ext cx="5721571" cy="43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UML Diagrams [Outline]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UML Diagram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7282-DBA3-E549-8BDC-0C6C0F1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Example: Elevator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493E88C2-792F-2642-9CD9-3C422C69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757819"/>
            <a:ext cx="57785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4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D82D-974D-DC4E-8898-A719E345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More on UML Class Diagrams</a:t>
            </a:r>
          </a:p>
        </p:txBody>
      </p:sp>
      <p:pic>
        <p:nvPicPr>
          <p:cNvPr id="4" name="Online Media 3" descr="UML Class Diagram Tutorial">
            <a:hlinkClick r:id="" action="ppaction://media"/>
            <a:extLst>
              <a:ext uri="{FF2B5EF4-FFF2-40B4-BE49-F238E27FC236}">
                <a16:creationId xmlns:a16="http://schemas.microsoft.com/office/drawing/2014/main" id="{4B5D58D3-DBD3-1947-9EE2-530CE05FAF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834678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30-4B1A-D649-81EB-E51E1C7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Sequence Diagrams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CC0A6-C156-364F-8DA3-3CAE1AE1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Sequence Diagrams captures: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interaction that takes place in a collaboration that either realizes a use case or an operation (instance diagrams or generic diagrams).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High-level interactions between user of the system and the system, between the system and other systems, or between subsystems (sometimes known as system sequence diagrams).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Sequence Diagrams show elements as they interact over time and they are organized according to object (horizontally) and time (vertically).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BD0-56CB-F44F-8F1C-D355E99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1988" name="Picture 4" descr="Sequence Diagram Example">
            <a:extLst>
              <a:ext uri="{FF2B5EF4-FFF2-40B4-BE49-F238E27FC236}">
                <a16:creationId xmlns:a16="http://schemas.microsoft.com/office/drawing/2014/main" id="{696EDC9C-FF72-4A48-8F9F-2823940A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1601635"/>
            <a:ext cx="8823767" cy="46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BD0-56CB-F44F-8F1C-D355E99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4034" name="Picture 2" descr="Sequence Diagram for Use Case">
            <a:extLst>
              <a:ext uri="{FF2B5EF4-FFF2-40B4-BE49-F238E27FC236}">
                <a16:creationId xmlns:a16="http://schemas.microsoft.com/office/drawing/2014/main" id="{6B83E4E8-7DF8-BB47-B202-424CE301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94" y="1690688"/>
            <a:ext cx="9834812" cy="4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30-4B1A-D649-81EB-E51E1C7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4" name="Online Media 3" descr="How to Make a UML Sequence Diagram">
            <a:hlinkClick r:id="" action="ppaction://media"/>
            <a:extLst>
              <a:ext uri="{FF2B5EF4-FFF2-40B4-BE49-F238E27FC236}">
                <a16:creationId xmlns:a16="http://schemas.microsoft.com/office/drawing/2014/main" id="{3CA93DD1-C4C5-E746-82C5-E8FBCAD152A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75D2-D35F-0047-9A25-737EDEC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Activity Diagrams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38993-8053-5F42-80E5-B929E2C4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4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Activity Diagrams describe how activities are coordinated to provide a service which can be at different levels of abstraction.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candidate use cases, through the examination of business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pre- and post-conditions (the context) for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workflows between/within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complex workflows in operations on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in detail complex activities in a high level activity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6866" name="Picture 2" descr="Basic Activity Diagram">
            <a:extLst>
              <a:ext uri="{FF2B5EF4-FFF2-40B4-BE49-F238E27FC236}">
                <a16:creationId xmlns:a16="http://schemas.microsoft.com/office/drawing/2014/main" id="{9F1CEAF9-C287-EC48-A435-89E8F538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951" y="1726611"/>
            <a:ext cx="3967005" cy="45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0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75D2-D35F-0047-9A25-737EDEC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Diagrams: Staff Expenses Submission</a:t>
            </a:r>
          </a:p>
        </p:txBody>
      </p:sp>
      <p:pic>
        <p:nvPicPr>
          <p:cNvPr id="38914" name="Picture 2" descr="Activity Diagram - Use of Swimlane">
            <a:extLst>
              <a:ext uri="{FF2B5EF4-FFF2-40B4-BE49-F238E27FC236}">
                <a16:creationId xmlns:a16="http://schemas.microsoft.com/office/drawing/2014/main" id="{D127B60A-6A58-FE4D-AF5C-1D235655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95" y="2397820"/>
            <a:ext cx="8172010" cy="3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97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75D2-D35F-0047-9A25-737EDEC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pic>
        <p:nvPicPr>
          <p:cNvPr id="4" name="Online Media 3" descr="How to Make An Activity Diagram in UML | Gliffy UML Diagram Tutorials">
            <a:hlinkClick r:id="" action="ppaction://media"/>
            <a:extLst>
              <a:ext uri="{FF2B5EF4-FFF2-40B4-BE49-F238E27FC236}">
                <a16:creationId xmlns:a16="http://schemas.microsoft.com/office/drawing/2014/main" id="{7F604720-AF10-D646-947C-3E2BD5CCB16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B1-970F-2046-8EA7-AEE0FEC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UML Diagram Type</a:t>
            </a:r>
          </a:p>
        </p:txBody>
      </p:sp>
      <p:pic>
        <p:nvPicPr>
          <p:cNvPr id="39938" name="Picture 2" descr="Overview of the 14 UML Diagram Types">
            <a:extLst>
              <a:ext uri="{FF2B5EF4-FFF2-40B4-BE49-F238E27FC236}">
                <a16:creationId xmlns:a16="http://schemas.microsoft.com/office/drawing/2014/main" id="{97875425-E037-804E-8D05-F51580B8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03" y="1426099"/>
            <a:ext cx="8427393" cy="50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6E1A808-3661-954A-BEE8-6377CB95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3282869"/>
            <a:ext cx="292261" cy="29226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0A8AC0A-DF03-884A-B54D-C441E393A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056" y="3282869"/>
            <a:ext cx="292261" cy="29226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6B4F4AA-FCB5-8647-8718-3C5ED6EC6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5126618"/>
            <a:ext cx="292261" cy="29226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2E30166-BC9F-BF44-8BCE-06C4CE166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990" y="4071876"/>
            <a:ext cx="292261" cy="2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Use case diagrams are typically developed in the early stage of development and people often apply use case modeling for the following purposes: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the context of 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requirements of 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a systems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 implementation and generate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Developed by analysts together with domain experts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Actors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Use Case Diagram at a glance">
            <a:extLst>
              <a:ext uri="{FF2B5EF4-FFF2-40B4-BE49-F238E27FC236}">
                <a16:creationId xmlns:a16="http://schemas.microsoft.com/office/drawing/2014/main" id="{864EC562-E71D-BF46-B96A-BE3D73E6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36" y="1825625"/>
            <a:ext cx="7300313" cy="42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1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Actor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Someone interacts with use case (system function). Resides outside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noun. (Type or Categories: Customer not “John”)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 plays a role in the business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 to the concept of user, but a user can play different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 triggers use case(s).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 has a responsibility toward the system (inputs), and Actor has expectations from the system (outputs).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Use Case Diagram Notation - Actor">
            <a:extLst>
              <a:ext uri="{FF2B5EF4-FFF2-40B4-BE49-F238E27FC236}">
                <a16:creationId xmlns:a16="http://schemas.microsoft.com/office/drawing/2014/main" id="{216FF7F3-BB6D-AE47-916F-04033D90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5" y="2383559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4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Primary: Initiates the use of the system. i.e. The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Secondary: More reactionary. i.e. the Bank acts only once the customer does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actors should be on the left of the system whereas secondary actors should be on the right.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E14357-EC61-2A46-BA3A-D9DEA2124761}"/>
              </a:ext>
            </a:extLst>
          </p:cNvPr>
          <p:cNvGrpSpPr/>
          <p:nvPr/>
        </p:nvGrpSpPr>
        <p:grpSpPr>
          <a:xfrm>
            <a:off x="5866646" y="2293024"/>
            <a:ext cx="5105274" cy="2857500"/>
            <a:chOff x="5652537" y="2311131"/>
            <a:chExt cx="5105274" cy="2857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03FB21-7350-6247-BAD8-E90252CC0C53}"/>
                </a:ext>
              </a:extLst>
            </p:cNvPr>
            <p:cNvGrpSpPr/>
            <p:nvPr/>
          </p:nvGrpSpPr>
          <p:grpSpPr>
            <a:xfrm>
              <a:off x="6196238" y="2311131"/>
              <a:ext cx="4017873" cy="2857500"/>
              <a:chOff x="4068673" y="2383559"/>
              <a:chExt cx="4017873" cy="2857500"/>
            </a:xfrm>
          </p:grpSpPr>
          <p:pic>
            <p:nvPicPr>
              <p:cNvPr id="3074" name="Picture 2" descr="Use Case Diagram Notation - Actor">
                <a:extLst>
                  <a:ext uri="{FF2B5EF4-FFF2-40B4-BE49-F238E27FC236}">
                    <a16:creationId xmlns:a16="http://schemas.microsoft.com/office/drawing/2014/main" id="{216FF7F3-BB6D-AE47-916F-04033D905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73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Use Case Diagram Notation - System Boundary">
                <a:extLst>
                  <a:ext uri="{FF2B5EF4-FFF2-40B4-BE49-F238E27FC236}">
                    <a16:creationId xmlns:a16="http://schemas.microsoft.com/office/drawing/2014/main" id="{5A315FCE-05D6-5343-8D5D-1A4B75B55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00" y="2383559"/>
                <a:ext cx="20320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Use Case Diagram Notation - Actor">
                <a:extLst>
                  <a:ext uri="{FF2B5EF4-FFF2-40B4-BE49-F238E27FC236}">
                    <a16:creationId xmlns:a16="http://schemas.microsoft.com/office/drawing/2014/main" id="{2BFA5A9D-510C-AA48-BEB7-7428C9B76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846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207DA-E26F-1646-9650-08ED3664338C}"/>
                </a:ext>
              </a:extLst>
            </p:cNvPr>
            <p:cNvSpPr txBox="1"/>
            <p:nvPr/>
          </p:nvSpPr>
          <p:spPr>
            <a:xfrm>
              <a:off x="5652537" y="3235321"/>
              <a:ext cx="148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Custome</a:t>
              </a:r>
              <a:r>
                <a:rPr lang="en-US" dirty="0"/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776A1-36DB-F148-8123-5E6636268E02}"/>
                </a:ext>
              </a:extLst>
            </p:cNvPr>
            <p:cNvSpPr txBox="1"/>
            <p:nvPr/>
          </p:nvSpPr>
          <p:spPr>
            <a:xfrm>
              <a:off x="9276710" y="3257289"/>
              <a:ext cx="148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Bank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1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function (process - automated or manual)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verb + Noun (or Noun Phrase).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i.e. Do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Actor must be linked to a use case, while some use cases may not be linked to actors.</a:t>
            </a:r>
          </a:p>
        </p:txBody>
      </p:sp>
      <p:pic>
        <p:nvPicPr>
          <p:cNvPr id="5122" name="Picture 2" descr="Use Case Diagram Notation - Use Case">
            <a:extLst>
              <a:ext uri="{FF2B5EF4-FFF2-40B4-BE49-F238E27FC236}">
                <a16:creationId xmlns:a16="http://schemas.microsoft.com/office/drawing/2014/main" id="{24D7D279-A23E-1645-A652-9B8A4A77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2" y="2515507"/>
            <a:ext cx="1028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Communication Link (Associations)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participation of an actor in a use case is shown by connecting an actor to a use case by a solid link.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Actors may be connected to use cases by associations, indicating that the actor and the use case communicate with one another using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 Link: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 descr="Use Case Diagram Notation - Communication Link">
            <a:extLst>
              <a:ext uri="{FF2B5EF4-FFF2-40B4-BE49-F238E27FC236}">
                <a16:creationId xmlns:a16="http://schemas.microsoft.com/office/drawing/2014/main" id="{599BC8D5-8E25-AD4B-AB1B-5EA8334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66" y="2867066"/>
            <a:ext cx="1651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se Case Diagram Example">
            <a:extLst>
              <a:ext uri="{FF2B5EF4-FFF2-40B4-BE49-F238E27FC236}">
                <a16:creationId xmlns:a16="http://schemas.microsoft.com/office/drawing/2014/main" id="{3D56576A-E775-3C42-B1A7-D640E5F3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78" y="5384800"/>
            <a:ext cx="3289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1005</Words>
  <Application>Microsoft Macintosh PowerPoint</Application>
  <PresentationFormat>Widescreen</PresentationFormat>
  <Paragraphs>139</Paragraphs>
  <Slides>28</Slides>
  <Notes>21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Office Theme</vt:lpstr>
      <vt:lpstr>UML (Unified Modeling Language) Diagrams</vt:lpstr>
      <vt:lpstr>1 UML Diagrams [Outline]</vt:lpstr>
      <vt:lpstr>1.1 UML Diagram Type</vt:lpstr>
      <vt:lpstr>1.2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Structuring Use Case Diagram with Relationships</vt:lpstr>
      <vt:lpstr>Include Relationship</vt:lpstr>
      <vt:lpstr>Extend Relationship</vt:lpstr>
      <vt:lpstr>Online Shopping</vt:lpstr>
      <vt:lpstr>Tryit</vt:lpstr>
      <vt:lpstr>1.3 Class Diagrams</vt:lpstr>
      <vt:lpstr>Example: Dog</vt:lpstr>
      <vt:lpstr>Class Notation</vt:lpstr>
      <vt:lpstr>Class Notation</vt:lpstr>
      <vt:lpstr>Class Diagram Example: Elevator</vt:lpstr>
      <vt:lpstr>Video: More on UML Class Diagrams</vt:lpstr>
      <vt:lpstr>1.4 Sequence Diagrams</vt:lpstr>
      <vt:lpstr>Sequence Diagrams</vt:lpstr>
      <vt:lpstr>Sequence Diagrams</vt:lpstr>
      <vt:lpstr>Sequence Diagrams</vt:lpstr>
      <vt:lpstr>1.5 Activity Diagrams</vt:lpstr>
      <vt:lpstr>Activity Diagrams: Staff Expenses Submission</vt:lpstr>
      <vt:lpstr>Activity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Toporski, Neil F.</cp:lastModifiedBy>
  <cp:revision>131</cp:revision>
  <dcterms:created xsi:type="dcterms:W3CDTF">2021-12-26T16:22:52Z</dcterms:created>
  <dcterms:modified xsi:type="dcterms:W3CDTF">2022-01-09T19:59:04Z</dcterms:modified>
</cp:coreProperties>
</file>