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EE0-CF9C-4C3B-8F1D-F4F56A2A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7881D-F502-498A-B41F-197A318A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6401-B3B8-41C6-8BDF-13E33DA9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FF3E-35F9-4BE8-8283-9FEA32FD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4FC0-7299-4F8A-9675-4699EA47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2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1893-6A66-4DF5-87CD-04998AF9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0D7D5-7C7E-4A18-AE53-0E03F76B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82A8-328D-4E20-B182-C716778E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0A97-3376-40CA-8957-DD1F31A0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901B-4837-459C-9FA7-9D92FB60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4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F75B1-39B9-44E5-B42D-F73B65222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E6716-9FAB-4719-9816-26AA741D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5472-164B-4D03-9A6B-7E36A429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5FBA2-7AB9-4529-A337-E15D3A1B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FB04-2CAC-4F17-9B63-5E7F8D60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18A-C647-4C75-A607-DDF38566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E367-4AD9-400F-B8A6-177FFE9F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868E-E250-4B58-AAC1-1B7E86B3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DFEE-05CA-4CE8-A425-162C1DC1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498A-C524-4874-BCD6-ABE17B6E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6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4A0D-DEE3-4116-B396-40B2FD69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4FD9-0109-48C9-8CBB-89FC26E1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D250-6413-4A15-A973-D18D7C3C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266F-2250-49CE-AAC7-E1A9AFA4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7E6E6-E326-4F61-8C79-BC3ADB0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8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C5D7-9E10-453F-B339-B5B6E747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CD18-6CBE-4415-BFD1-E99C1AE98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68CDE-8C1D-4C1E-9701-0E49CB784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23D7-78AA-45CD-84CB-420AA36B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7E783-F6BB-48F6-99A5-1F22E83E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C0A9-6BCC-4732-9DCD-954B7D75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AB27-2DCE-4527-B519-98C0C2F3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E88-B886-4E23-B288-05628C39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5922-5671-4F70-824A-A37AE2918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85FB2-BEE8-4AFF-BB7B-220A398A2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D4902-D489-41B4-BA4A-5AB3653C3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51BA6-2CAB-4B9A-879B-4863071B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FCFD4-45BD-446E-8FC3-C9B1865D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B1DC8-0E4A-4F40-A758-482CCBC1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7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6291-5883-4FFA-BAFF-839D6A01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C8059-D34E-4430-908B-BFBA3965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F122F-B5AD-4875-BD4B-FEC00256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8E055-42B7-432B-9D4E-52608112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8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4232B-BDFC-4D92-AC03-5620FF2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AA69B-5485-4280-BFE1-CE210D7E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04828-7472-45E8-8909-DCA28327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36A2-E1DC-40EA-AC96-04BC3DAB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E7F7-17C1-4F8A-ABAF-A92BA320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C7628-9C26-42B0-94D6-BE1CC13B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D60E-0B0A-4297-8734-72F71A01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662EE-F85F-4D46-BA05-0F26E8AF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C2BB-7764-4551-AF2D-30715425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9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86C3-B5CD-4D4F-8060-D61E08D0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0EEC5-4699-4DB1-B064-48905A636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E9BA-5E63-4A3E-8D19-06EBD6B03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F773-AB94-4B3B-B0B0-82B4FF2E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5AEB-CF40-45B4-95B7-784832E1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13088-7245-4D75-84AC-6186F4C3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607D3-0501-49E9-9A5B-32F57005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C44F-103E-41E0-A65C-8BE66B6EB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025B-C9DD-4B20-B763-D03854F10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7B89-2BB3-4E9E-A576-E2E5CF592574}" type="datetimeFigureOut">
              <a:rPr lang="en-IN" smtClean="0"/>
              <a:t>9/20/2020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B598-7490-4E3E-A470-90355A029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B49A-25D7-4E15-8944-747420E5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E726-4EFF-42CB-AE03-A3FB37EC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5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D6485-8656-416F-97A7-FE111ECA4FCB}"/>
              </a:ext>
            </a:extLst>
          </p:cNvPr>
          <p:cNvSpPr txBox="1"/>
          <p:nvPr/>
        </p:nvSpPr>
        <p:spPr>
          <a:xfrm>
            <a:off x="1541123" y="2578814"/>
            <a:ext cx="9315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PREDICTING THE SEVERITY OF A COLLISION</a:t>
            </a:r>
          </a:p>
        </p:txBody>
      </p:sp>
    </p:spTree>
    <p:extLst>
      <p:ext uri="{BB962C8B-B14F-4D97-AF65-F5344CB8AC3E}">
        <p14:creationId xmlns:p14="http://schemas.microsoft.com/office/powerpoint/2010/main" val="8050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F9399-1DFD-4144-B1FE-8232E8CD648B}"/>
              </a:ext>
            </a:extLst>
          </p:cNvPr>
          <p:cNvSpPr txBox="1"/>
          <p:nvPr/>
        </p:nvSpPr>
        <p:spPr>
          <a:xfrm>
            <a:off x="647292" y="751344"/>
            <a:ext cx="106635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Conclusion and Future Directions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88569-1AD9-41E7-B088-A7A04B384043}"/>
              </a:ext>
            </a:extLst>
          </p:cNvPr>
          <p:cNvSpPr txBox="1"/>
          <p:nvPr/>
        </p:nvSpPr>
        <p:spPr>
          <a:xfrm>
            <a:off x="860460" y="1994666"/>
            <a:ext cx="1003936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People can avoid those routes where the prediction of severity of an accident is high.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It can be integrated with Google maps to alert drives travelling on that road to take conscious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Government officials can further dig into the data to identify if there are certain roads becoming dangerous under circumstances such as bad weather, low lighting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First responders can use this data in getting the needed support to the victims as quickly as possible before reaching the site of </a:t>
            </a:r>
            <a:r>
              <a:rPr lang="en-US" sz="3000"/>
              <a:t>the incident.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66900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F9399-1DFD-4144-B1FE-8232E8CD648B}"/>
              </a:ext>
            </a:extLst>
          </p:cNvPr>
          <p:cNvSpPr txBox="1"/>
          <p:nvPr/>
        </p:nvSpPr>
        <p:spPr>
          <a:xfrm>
            <a:off x="647292" y="751344"/>
            <a:ext cx="106635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Predicting the severity of a collision is important for public safety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EFF28-53B3-4454-8B69-EF1F6828BD86}"/>
              </a:ext>
            </a:extLst>
          </p:cNvPr>
          <p:cNvSpPr txBox="1"/>
          <p:nvPr/>
        </p:nvSpPr>
        <p:spPr>
          <a:xfrm>
            <a:off x="747228" y="2321004"/>
            <a:ext cx="1069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Road transport is a widely used mode of transport and daily </a:t>
            </a:r>
            <a:r>
              <a:rPr lang="en-IN" sz="3000" dirty="0" err="1"/>
              <a:t>millionss</a:t>
            </a:r>
            <a:r>
              <a:rPr lang="en-IN" sz="3000" dirty="0"/>
              <a:t> of commuters travel from one place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 Also, thousands of people loose lives daily in these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Predicting Severity of an accident will help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Allows individuals to take alternative when they get to know that there is be a high severity accident on that route.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Also, they can avoid certain types or routes in certain weather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Gives insight for government officials in alerting public by putting more sign boards where ever there are high severity accidents are taking place.</a:t>
            </a:r>
          </a:p>
        </p:txBody>
      </p:sp>
    </p:spTree>
    <p:extLst>
      <p:ext uri="{BB962C8B-B14F-4D97-AF65-F5344CB8AC3E}">
        <p14:creationId xmlns:p14="http://schemas.microsoft.com/office/powerpoint/2010/main" val="198806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F9399-1DFD-4144-B1FE-8232E8CD648B}"/>
              </a:ext>
            </a:extLst>
          </p:cNvPr>
          <p:cNvSpPr txBox="1"/>
          <p:nvPr/>
        </p:nvSpPr>
        <p:spPr>
          <a:xfrm>
            <a:off x="647292" y="751344"/>
            <a:ext cx="106635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Data Acquisition and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EFF28-53B3-4454-8B69-EF1F6828BD86}"/>
              </a:ext>
            </a:extLst>
          </p:cNvPr>
          <p:cNvSpPr txBox="1"/>
          <p:nvPr/>
        </p:nvSpPr>
        <p:spPr>
          <a:xfrm>
            <a:off x="986319" y="1950597"/>
            <a:ext cx="1069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Total 37 inputs listed in the sample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 Dropped some of the duplicate features that are present to describe the data in another column and IDs that are meant to uniquely represent a record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 Also, cleaned up the blank cells by dropping them and in some places fling them with default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At this stage there are about 194673 records with 13 features and 1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16713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F9399-1DFD-4144-B1FE-8232E8CD648B}"/>
              </a:ext>
            </a:extLst>
          </p:cNvPr>
          <p:cNvSpPr txBox="1"/>
          <p:nvPr/>
        </p:nvSpPr>
        <p:spPr>
          <a:xfrm>
            <a:off x="647292" y="751344"/>
            <a:ext cx="106635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More persons, high severity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EFF28-53B3-4454-8B69-EF1F6828BD86}"/>
              </a:ext>
            </a:extLst>
          </p:cNvPr>
          <p:cNvSpPr txBox="1"/>
          <p:nvPr/>
        </p:nvSpPr>
        <p:spPr>
          <a:xfrm>
            <a:off x="848828" y="1612147"/>
            <a:ext cx="10697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When the number of people involved in the collision is more then the chances of it becoming a high severity collision are more.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0305C-D6C0-4DB5-B104-FD79FDF7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31" y="2842282"/>
            <a:ext cx="5783601" cy="37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F9399-1DFD-4144-B1FE-8232E8CD648B}"/>
              </a:ext>
            </a:extLst>
          </p:cNvPr>
          <p:cNvSpPr txBox="1"/>
          <p:nvPr/>
        </p:nvSpPr>
        <p:spPr>
          <a:xfrm>
            <a:off x="647292" y="751344"/>
            <a:ext cx="106635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Pedestrian and Pedestrian 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EFF28-53B3-4454-8B69-EF1F6828BD86}"/>
              </a:ext>
            </a:extLst>
          </p:cNvPr>
          <p:cNvSpPr txBox="1"/>
          <p:nvPr/>
        </p:nvSpPr>
        <p:spPr>
          <a:xfrm>
            <a:off x="848828" y="1612147"/>
            <a:ext cx="10697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If the collision includes pedestrians or pedestrian cycle then it will most likely be a high severity accident.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099BF-70F4-4BD7-AB20-0A321765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67" y="2627810"/>
            <a:ext cx="6131832" cy="38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0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F9399-1DFD-4144-B1FE-8232E8CD648B}"/>
              </a:ext>
            </a:extLst>
          </p:cNvPr>
          <p:cNvSpPr txBox="1"/>
          <p:nvPr/>
        </p:nvSpPr>
        <p:spPr>
          <a:xfrm>
            <a:off x="647292" y="751344"/>
            <a:ext cx="106635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Collision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EFF28-53B3-4454-8B69-EF1F6828BD86}"/>
              </a:ext>
            </a:extLst>
          </p:cNvPr>
          <p:cNvSpPr txBox="1"/>
          <p:nvPr/>
        </p:nvSpPr>
        <p:spPr>
          <a:xfrm>
            <a:off x="848828" y="1612147"/>
            <a:ext cx="10697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The collision type can also give some useful insight in particular cases. Cycles and Pedestrians are more in </a:t>
            </a:r>
            <a:r>
              <a:rPr lang="en-IN" sz="3000" dirty="0" err="1"/>
              <a:t>Sev</a:t>
            </a:r>
            <a:r>
              <a:rPr lang="en-IN" sz="3000" dirty="0"/>
              <a:t>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9F747-A23E-4194-9E69-B4710F97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76" y="2842282"/>
            <a:ext cx="4908439" cy="40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F9399-1DFD-4144-B1FE-8232E8CD648B}"/>
              </a:ext>
            </a:extLst>
          </p:cNvPr>
          <p:cNvSpPr txBox="1"/>
          <p:nvPr/>
        </p:nvSpPr>
        <p:spPr>
          <a:xfrm>
            <a:off x="647292" y="751344"/>
            <a:ext cx="106635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Address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EFF28-53B3-4454-8B69-EF1F6828BD86}"/>
              </a:ext>
            </a:extLst>
          </p:cNvPr>
          <p:cNvSpPr txBox="1"/>
          <p:nvPr/>
        </p:nvSpPr>
        <p:spPr>
          <a:xfrm>
            <a:off x="848828" y="1612147"/>
            <a:ext cx="10697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Close to 90% of Alley accidents are classified as </a:t>
            </a:r>
            <a:r>
              <a:rPr lang="en-IN" sz="3000" dirty="0" err="1"/>
              <a:t>Sev</a:t>
            </a:r>
            <a:r>
              <a:rPr lang="en-IN" sz="3000" dirty="0"/>
              <a:t> 1, this is a very good input for our analysis further.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44366-3021-4F7F-AF2A-48E5B17E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07" y="2991389"/>
            <a:ext cx="67246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8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F9399-1DFD-4144-B1FE-8232E8CD648B}"/>
              </a:ext>
            </a:extLst>
          </p:cNvPr>
          <p:cNvSpPr txBox="1"/>
          <p:nvPr/>
        </p:nvSpPr>
        <p:spPr>
          <a:xfrm>
            <a:off x="647292" y="751344"/>
            <a:ext cx="106635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Time of the collision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EFF28-53B3-4454-8B69-EF1F6828BD86}"/>
              </a:ext>
            </a:extLst>
          </p:cNvPr>
          <p:cNvSpPr txBox="1"/>
          <p:nvPr/>
        </p:nvSpPr>
        <p:spPr>
          <a:xfrm>
            <a:off x="848828" y="1612147"/>
            <a:ext cx="10697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The time of the collision does not really give us clarify on the severity as both the lines tend to follow the same curve.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4E0E7-3570-4EFB-952B-B6CC6CD2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77" y="2740899"/>
            <a:ext cx="5753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9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F9399-1DFD-4144-B1FE-8232E8CD648B}"/>
              </a:ext>
            </a:extLst>
          </p:cNvPr>
          <p:cNvSpPr txBox="1"/>
          <p:nvPr/>
        </p:nvSpPr>
        <p:spPr>
          <a:xfrm>
            <a:off x="647292" y="751344"/>
            <a:ext cx="106635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Weather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EFF28-53B3-4454-8B69-EF1F6828BD86}"/>
              </a:ext>
            </a:extLst>
          </p:cNvPr>
          <p:cNvSpPr txBox="1"/>
          <p:nvPr/>
        </p:nvSpPr>
        <p:spPr>
          <a:xfrm>
            <a:off x="848828" y="1612147"/>
            <a:ext cx="10697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Based on the median and the distribution of collisions, it gives an impression that the weather has a role in the severity.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AA868-8BAC-4D55-8BC2-C11F205B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06" y="2948684"/>
            <a:ext cx="3917298" cy="38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 SRIPADA</dc:creator>
  <cp:lastModifiedBy>PHANI SRIPADA</cp:lastModifiedBy>
  <cp:revision>12</cp:revision>
  <dcterms:created xsi:type="dcterms:W3CDTF">2020-09-19T20:17:54Z</dcterms:created>
  <dcterms:modified xsi:type="dcterms:W3CDTF">2020-09-19T21:20:12Z</dcterms:modified>
</cp:coreProperties>
</file>