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63" r:id="rId2"/>
    <p:sldId id="274" r:id="rId3"/>
    <p:sldId id="275" r:id="rId4"/>
    <p:sldId id="281" r:id="rId5"/>
    <p:sldId id="282" r:id="rId6"/>
    <p:sldId id="276" r:id="rId7"/>
    <p:sldId id="277" r:id="rId8"/>
    <p:sldId id="278" r:id="rId9"/>
    <p:sldId id="280" r:id="rId10"/>
    <p:sldId id="283" r:id="rId11"/>
    <p:sldId id="284" r:id="rId12"/>
    <p:sldId id="285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38"/>
    <a:srgbClr val="186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0" autoAdjust="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576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8900"/>
            <a:ext cx="7772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0" y="492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13.1 Ecologists Study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1717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3627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43075"/>
            <a:ext cx="4076700" cy="199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743075"/>
            <a:ext cx="4076700" cy="199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080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9144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43075"/>
            <a:ext cx="83058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0" y="492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  <a:latin typeface="Arial" charset="0"/>
              </a:rPr>
              <a:t>7.2 Complex Patterns of Inheritance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marL="2841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+mj-lt"/>
          <a:ea typeface="+mj-ea"/>
          <a:cs typeface="+mj-cs"/>
        </a:defRPr>
      </a:lvl1pPr>
      <a:lvl2pPr marL="2841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2pPr>
      <a:lvl3pPr marL="2841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3pPr>
      <a:lvl4pPr marL="2841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4pPr>
      <a:lvl5pPr marL="2841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5pPr>
      <a:lvl6pPr marL="7413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6pPr>
      <a:lvl7pPr marL="11985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7pPr>
      <a:lvl8pPr marL="16557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8pPr>
      <a:lvl9pPr marL="2112963" indent="-284163" algn="l" rtl="0" fontAlgn="base">
        <a:spcBef>
          <a:spcPct val="0"/>
        </a:spcBef>
        <a:spcAft>
          <a:spcPct val="0"/>
        </a:spcAft>
        <a:buBlip>
          <a:blip r:embed="rId14"/>
        </a:buBlip>
        <a:defRPr sz="2400" b="1">
          <a:solidFill>
            <a:srgbClr val="18649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8382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b="1" dirty="0">
                <a:solidFill>
                  <a:srgbClr val="186496"/>
                </a:solidFill>
                <a:latin typeface="Arial" charset="0"/>
              </a:rPr>
              <a:t>KEY CONCEPT </a:t>
            </a:r>
            <a:br>
              <a:rPr lang="en-US" b="1" dirty="0">
                <a:solidFill>
                  <a:srgbClr val="186496"/>
                </a:solidFill>
                <a:latin typeface="Arial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Human inheritance patterns are more complex.</a:t>
            </a:r>
            <a:endParaRPr lang="en-US" b="1" dirty="0">
              <a:latin typeface="Arial" charset="0"/>
            </a:endParaRP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685800" y="2133600"/>
            <a:ext cx="7239000" cy="4724400"/>
            <a:chOff x="432" y="1240"/>
            <a:chExt cx="4848" cy="3080"/>
          </a:xfrm>
        </p:grpSpPr>
        <p:pic>
          <p:nvPicPr>
            <p:cNvPr id="12296" name="Picture 8" descr="bhspe-0307co-0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8" y="1240"/>
              <a:ext cx="864" cy="1008"/>
            </a:xfrm>
            <a:prstGeom prst="rect">
              <a:avLst/>
            </a:prstGeom>
            <a:noFill/>
          </p:spPr>
        </p:pic>
        <p:pic>
          <p:nvPicPr>
            <p:cNvPr id="12297" name="Picture 9" descr="bhspe-0307co-0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248"/>
              <a:ext cx="864" cy="1008"/>
            </a:xfrm>
            <a:prstGeom prst="rect">
              <a:avLst/>
            </a:prstGeom>
            <a:noFill/>
          </p:spPr>
        </p:pic>
        <p:pic>
          <p:nvPicPr>
            <p:cNvPr id="12298" name="Picture 10" descr="bhspe-0307co-00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64" y="1247"/>
              <a:ext cx="912" cy="1009"/>
            </a:xfrm>
            <a:prstGeom prst="rect">
              <a:avLst/>
            </a:prstGeom>
            <a:noFill/>
          </p:spPr>
        </p:pic>
        <p:pic>
          <p:nvPicPr>
            <p:cNvPr id="12299" name="Picture 11" descr="bhspe-0307co-00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38" y="3304"/>
              <a:ext cx="878" cy="1008"/>
            </a:xfrm>
            <a:prstGeom prst="rect">
              <a:avLst/>
            </a:prstGeom>
            <a:noFill/>
          </p:spPr>
        </p:pic>
        <p:pic>
          <p:nvPicPr>
            <p:cNvPr id="12300" name="Picture 12" descr="bhspe-0307co-00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60" y="2280"/>
              <a:ext cx="1200" cy="1008"/>
            </a:xfrm>
            <a:prstGeom prst="rect">
              <a:avLst/>
            </a:prstGeom>
            <a:noFill/>
          </p:spPr>
        </p:pic>
        <p:pic>
          <p:nvPicPr>
            <p:cNvPr id="12301" name="Picture 13" descr="bhspe-0307co-0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2" y="2280"/>
              <a:ext cx="816" cy="1008"/>
            </a:xfrm>
            <a:prstGeom prst="rect">
              <a:avLst/>
            </a:prstGeom>
            <a:noFill/>
          </p:spPr>
        </p:pic>
        <p:pic>
          <p:nvPicPr>
            <p:cNvPr id="12302" name="Picture 14" descr="bhspe-0307co-00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7" y="2264"/>
              <a:ext cx="923" cy="1008"/>
            </a:xfrm>
            <a:prstGeom prst="rect">
              <a:avLst/>
            </a:prstGeom>
            <a:noFill/>
          </p:spPr>
        </p:pic>
        <p:pic>
          <p:nvPicPr>
            <p:cNvPr id="12303" name="Picture 15" descr="bhspe-0307co-0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64" y="3312"/>
              <a:ext cx="879" cy="1008"/>
            </a:xfrm>
            <a:prstGeom prst="rect">
              <a:avLst/>
            </a:prstGeom>
            <a:noFill/>
          </p:spPr>
        </p:pic>
        <p:pic>
          <p:nvPicPr>
            <p:cNvPr id="12304" name="Picture 16" descr="bhspe-0307co-0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2" y="3312"/>
              <a:ext cx="864" cy="100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27502"/>
            <a:ext cx="8686800" cy="830997"/>
          </a:xfrm>
        </p:spPr>
        <p:txBody>
          <a:bodyPr/>
          <a:lstStyle/>
          <a:p>
            <a:r>
              <a:rPr lang="en-US" dirty="0" smtClean="0"/>
              <a:t>(Chromosomal abnormalities continued) </a:t>
            </a:r>
            <a:br>
              <a:rPr lang="en-US" dirty="0" smtClean="0"/>
            </a:br>
            <a:r>
              <a:rPr lang="en-US" dirty="0" smtClean="0"/>
              <a:t>Turner’s Syndrome, one X chromosome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5854"/>
          <a:stretch>
            <a:fillRect/>
          </a:stretch>
        </p:blipFill>
        <p:spPr bwMode="auto">
          <a:xfrm>
            <a:off x="3810000" y="1828800"/>
            <a:ext cx="4419600" cy="44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352800" cy="357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(Chromosomal abnormalities continued)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752600"/>
            <a:ext cx="4419600" cy="414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3276600" cy="468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27502"/>
            <a:ext cx="8686800" cy="830997"/>
          </a:xfrm>
        </p:spPr>
        <p:txBody>
          <a:bodyPr/>
          <a:lstStyle/>
          <a:p>
            <a:r>
              <a:rPr lang="en-US" dirty="0" smtClean="0"/>
              <a:t>Other Chromosomal </a:t>
            </a:r>
            <a:r>
              <a:rPr lang="en-US" dirty="0" smtClean="0"/>
              <a:t>abnormalities, Cri du </a:t>
            </a:r>
            <a:br>
              <a:rPr lang="en-US" dirty="0" smtClean="0"/>
            </a:br>
            <a:r>
              <a:rPr lang="en-US" dirty="0" smtClean="0"/>
              <a:t>Chat, small deletion of chromosome #5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1040285"/>
          </a:xfrm>
        </p:spPr>
        <p:txBody>
          <a:bodyPr/>
          <a:lstStyle/>
          <a:p>
            <a:pPr marL="685800" indent="-685800">
              <a:buAutoNum type="alphaLcParenBoth"/>
            </a:pPr>
            <a:r>
              <a:rPr lang="en-US" sz="2800" dirty="0" smtClean="0">
                <a:latin typeface="Century Schoolbook" pitchFamily="18" charset="0"/>
              </a:rPr>
              <a:t>Missing parts of a chromosome</a:t>
            </a:r>
            <a:endParaRPr lang="en-US" sz="2800" u="sng" dirty="0" smtClean="0">
              <a:latin typeface="Century Schoolbook" pitchFamily="18" charset="0"/>
            </a:endParaRPr>
          </a:p>
          <a:p>
            <a:pPr marL="685800" indent="-685800">
              <a:buNone/>
            </a:pPr>
            <a:r>
              <a:rPr lang="en-US" sz="2800" dirty="0" smtClean="0">
                <a:latin typeface="Century Schoolbook" pitchFamily="18" charset="0"/>
              </a:rPr>
              <a:t>Deletion, Inversion, Translocation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37719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838200"/>
            <a:ext cx="2133600" cy="275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276600"/>
            <a:ext cx="26289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5181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Many survive to adulthood with marked disability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23913"/>
            <a:ext cx="8686800" cy="457200"/>
          </a:xfrm>
        </p:spPr>
        <p:txBody>
          <a:bodyPr/>
          <a:lstStyle/>
          <a:p>
            <a:r>
              <a:rPr lang="en-US" dirty="0"/>
              <a:t>The environment interacts with </a:t>
            </a:r>
            <a:r>
              <a:rPr lang="en-US" dirty="0" smtClean="0"/>
              <a:t>genes, too. </a:t>
            </a:r>
            <a:endParaRPr lang="en-US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1000" y="4191000"/>
            <a:ext cx="419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 Height is </a:t>
            </a:r>
            <a:r>
              <a:rPr lang="en-US" dirty="0" smtClean="0">
                <a:latin typeface="Arial" charset="0"/>
              </a:rPr>
              <a:t>strongly </a:t>
            </a:r>
            <a:r>
              <a:rPr lang="en-US" dirty="0">
                <a:latin typeface="Arial" charset="0"/>
              </a:rPr>
              <a:t>affected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 by the environment.</a:t>
            </a:r>
          </a:p>
        </p:txBody>
      </p:sp>
      <p:pic>
        <p:nvPicPr>
          <p:cNvPr id="33799" name="Picture 7" descr="822.jpg                                                        0006B018 Macintosh                      BEB7E0B0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4249738" cy="4419600"/>
          </a:xfrm>
          <a:prstGeom prst="rect">
            <a:avLst/>
          </a:prstGeom>
          <a:noFill/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30225" y="2578100"/>
            <a:ext cx="38258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The sex of sea turtles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 depends on both genes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 and the </a:t>
            </a:r>
            <a:r>
              <a:rPr lang="en-US" dirty="0" smtClean="0">
                <a:latin typeface="Arial" charset="0"/>
              </a:rPr>
              <a:t>temperature around the egg</a:t>
            </a:r>
            <a:endParaRPr lang="en-US" dirty="0">
              <a:latin typeface="Arial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33400" y="1403350"/>
            <a:ext cx="4206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Phenotype is a combination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 of genotype and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 environment.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6" grpId="0" build="p" bldLvl="5" autoUpdateAnimBg="0"/>
      <p:bldP spid="33800" grpId="0" autoUpdateAnimBg="0"/>
      <p:bldP spid="338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Inheritance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137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entury Schoolbook" pitchFamily="18" charset="0"/>
              </a:rPr>
              <a:t>We will study 7 common inheritance patterns in humans: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err="1" smtClean="0">
                <a:latin typeface="Century Schoolbook" pitchFamily="18" charset="0"/>
              </a:rPr>
              <a:t>Autosomal</a:t>
            </a:r>
            <a:r>
              <a:rPr lang="en-US" sz="3200" dirty="0" smtClean="0">
                <a:latin typeface="Century Schoolbook" pitchFamily="18" charset="0"/>
              </a:rPr>
              <a:t> dominant traits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err="1" smtClean="0">
                <a:latin typeface="Century Schoolbook" pitchFamily="18" charset="0"/>
              </a:rPr>
              <a:t>Autosomal</a:t>
            </a:r>
            <a:r>
              <a:rPr lang="en-US" sz="3200" dirty="0" smtClean="0">
                <a:latin typeface="Century Schoolbook" pitchFamily="18" charset="0"/>
              </a:rPr>
              <a:t> recessive traits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err="1" smtClean="0">
                <a:latin typeface="Century Schoolbook" pitchFamily="18" charset="0"/>
              </a:rPr>
              <a:t>Autosomal</a:t>
            </a:r>
            <a:r>
              <a:rPr lang="en-US" sz="3200" dirty="0" smtClean="0">
                <a:latin typeface="Century Schoolbook" pitchFamily="18" charset="0"/>
              </a:rPr>
              <a:t> </a:t>
            </a:r>
            <a:r>
              <a:rPr lang="en-US" sz="3200" dirty="0" err="1" smtClean="0">
                <a:latin typeface="Century Schoolbook" pitchFamily="18" charset="0"/>
              </a:rPr>
              <a:t>codominant</a:t>
            </a:r>
            <a:r>
              <a:rPr lang="en-US" sz="3200" dirty="0" smtClean="0">
                <a:latin typeface="Century Schoolbook" pitchFamily="18" charset="0"/>
              </a:rPr>
              <a:t> traits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smtClean="0">
                <a:latin typeface="Century Schoolbook" pitchFamily="18" charset="0"/>
              </a:rPr>
              <a:t>Polygenic traits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smtClean="0">
                <a:latin typeface="Century Schoolbook" pitchFamily="18" charset="0"/>
              </a:rPr>
              <a:t>Multiple allele traits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smtClean="0">
                <a:latin typeface="Century Schoolbook" pitchFamily="18" charset="0"/>
              </a:rPr>
              <a:t>Sex-linked traits</a:t>
            </a:r>
          </a:p>
          <a:p>
            <a:pPr marL="1365250" lvl="1" indent="-501650">
              <a:buFont typeface="+mj-lt"/>
              <a:buAutoNum type="arabicPeriod"/>
            </a:pPr>
            <a:r>
              <a:rPr lang="en-US" sz="3200" dirty="0" smtClean="0">
                <a:latin typeface="Century Schoolbook" pitchFamily="18" charset="0"/>
              </a:rPr>
              <a:t>Chromosomal abnormalities</a:t>
            </a:r>
            <a:endParaRPr lang="en-US" sz="32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86800" cy="830997"/>
          </a:xfrm>
        </p:spPr>
        <p:txBody>
          <a:bodyPr/>
          <a:lstStyle/>
          <a:p>
            <a:r>
              <a:rPr lang="en-US" dirty="0" smtClean="0"/>
              <a:t>(1) </a:t>
            </a:r>
            <a:r>
              <a:rPr lang="en-US" u="sng" dirty="0" err="1" smtClean="0">
                <a:latin typeface="Century Schoolbook" pitchFamily="18" charset="0"/>
              </a:rPr>
              <a:t>Autosomal</a:t>
            </a:r>
            <a:r>
              <a:rPr lang="en-US" u="sng" dirty="0" smtClean="0">
                <a:latin typeface="Century Schoolbook" pitchFamily="18" charset="0"/>
              </a:rPr>
              <a:t> dominant</a:t>
            </a:r>
            <a:r>
              <a:rPr lang="en-US" dirty="0" smtClean="0">
                <a:latin typeface="Century Schoolbook" pitchFamily="18" charset="0"/>
              </a:rPr>
              <a:t/>
            </a:r>
            <a:br>
              <a:rPr lang="en-US" dirty="0" smtClean="0">
                <a:latin typeface="Century Schoolbook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05800" cy="3108543"/>
          </a:xfrm>
        </p:spPr>
        <p:txBody>
          <a:bodyPr/>
          <a:lstStyle/>
          <a:p>
            <a:pPr marL="914400" lvl="1" indent="-514350">
              <a:buNone/>
            </a:pPr>
            <a:r>
              <a:rPr lang="en-US" sz="2800" dirty="0" smtClean="0">
                <a:latin typeface="Century Schoolbook" pitchFamily="18" charset="0"/>
              </a:rPr>
              <a:t>The DNA code causing the trait is dominant</a:t>
            </a:r>
          </a:p>
          <a:p>
            <a:pPr marL="914400" lvl="1" indent="-514350">
              <a:buNone/>
            </a:pPr>
            <a:r>
              <a:rPr lang="en-US" sz="2800" dirty="0" smtClean="0">
                <a:latin typeface="Century Schoolbook" pitchFamily="18" charset="0"/>
              </a:rPr>
              <a:t>Example:  Huntington’s  </a:t>
            </a:r>
          </a:p>
          <a:p>
            <a:pPr marL="914400" lvl="1" indent="-514350">
              <a:buNone/>
            </a:pPr>
            <a:r>
              <a:rPr lang="en-US" sz="2800" dirty="0" smtClean="0">
                <a:latin typeface="Century Schoolbook" pitchFamily="18" charset="0"/>
              </a:rPr>
              <a:t>HH = 	has Huntington’s</a:t>
            </a:r>
          </a:p>
          <a:p>
            <a:pPr marL="914400" lvl="1" indent="-514350">
              <a:buNone/>
            </a:pPr>
            <a:r>
              <a:rPr lang="en-US" sz="2800" dirty="0" err="1" smtClean="0">
                <a:latin typeface="Century Schoolbook" pitchFamily="18" charset="0"/>
              </a:rPr>
              <a:t>Hh</a:t>
            </a:r>
            <a:r>
              <a:rPr lang="en-US" sz="2800" dirty="0" smtClean="0">
                <a:latin typeface="Century Schoolbook" pitchFamily="18" charset="0"/>
              </a:rPr>
              <a:t> =	has Huntington’s</a:t>
            </a:r>
          </a:p>
          <a:p>
            <a:pPr marL="914400" lvl="1" indent="-514350">
              <a:buNone/>
            </a:pPr>
            <a:r>
              <a:rPr lang="en-US" sz="2800" dirty="0" err="1" smtClean="0">
                <a:latin typeface="Century Schoolbook" pitchFamily="18" charset="0"/>
              </a:rPr>
              <a:t>hh</a:t>
            </a:r>
            <a:r>
              <a:rPr lang="en-US" sz="2800" dirty="0" smtClean="0">
                <a:latin typeface="Century Schoolbook" pitchFamily="18" charset="0"/>
              </a:rPr>
              <a:t> =	does NOT have Huntington’s</a:t>
            </a:r>
          </a:p>
          <a:p>
            <a:pPr marL="514350" lvl="1" indent="-514350">
              <a:buNone/>
            </a:pPr>
            <a:endParaRPr lang="en-US" sz="2800" dirty="0" smtClean="0">
              <a:latin typeface="Century Schoolbook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038600"/>
            <a:ext cx="6286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86800" cy="523220"/>
          </a:xfrm>
        </p:spPr>
        <p:txBody>
          <a:bodyPr/>
          <a:lstStyle/>
          <a:p>
            <a:pPr lvl="1"/>
            <a:r>
              <a:rPr lang="en-US" dirty="0" smtClean="0"/>
              <a:t>(2) </a:t>
            </a:r>
            <a:r>
              <a:rPr lang="en-US" sz="2800" u="sng" dirty="0" err="1" smtClean="0">
                <a:latin typeface="Century Schoolbook" pitchFamily="18" charset="0"/>
              </a:rPr>
              <a:t>Autosomal</a:t>
            </a:r>
            <a:r>
              <a:rPr lang="en-US" sz="2800" u="sng" dirty="0" smtClean="0">
                <a:latin typeface="Century Schoolbook" pitchFamily="18" charset="0"/>
              </a:rPr>
              <a:t> recessive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6858000" cy="3896451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 smtClean="0">
                <a:latin typeface="Century Schoolbook" pitchFamily="18" charset="0"/>
              </a:rPr>
              <a:t>The DNA code causing the trait is recessive</a:t>
            </a:r>
          </a:p>
          <a:p>
            <a:pPr marL="0" lvl="1" indent="0">
              <a:buNone/>
            </a:pPr>
            <a:r>
              <a:rPr lang="en-US" sz="2800" dirty="0" smtClean="0">
                <a:latin typeface="Century Schoolbook" pitchFamily="18" charset="0"/>
              </a:rPr>
              <a:t>Example:  Cystic fibrosis </a:t>
            </a:r>
          </a:p>
          <a:p>
            <a:pPr marL="0" lvl="1" indent="0">
              <a:buNone/>
            </a:pPr>
            <a:r>
              <a:rPr lang="en-US" sz="2800" dirty="0" smtClean="0">
                <a:latin typeface="Century Schoolbook" pitchFamily="18" charset="0"/>
              </a:rPr>
              <a:t>ff =	has cystic fibrosis</a:t>
            </a:r>
          </a:p>
          <a:p>
            <a:pPr marL="0" lvl="1" indent="0">
              <a:buNone/>
            </a:pPr>
            <a:r>
              <a:rPr lang="en-US" sz="2800" dirty="0" smtClean="0">
                <a:latin typeface="Century Schoolbook" pitchFamily="18" charset="0"/>
              </a:rPr>
              <a:t>FF = does NOT have cystic fibrosis</a:t>
            </a:r>
          </a:p>
          <a:p>
            <a:pPr marL="914400" lvl="1" indent="-914400">
              <a:buNone/>
            </a:pPr>
            <a:r>
              <a:rPr lang="en-US" sz="2800" dirty="0" smtClean="0">
                <a:latin typeface="Century Schoolbook" pitchFamily="18" charset="0"/>
              </a:rPr>
              <a:t>Ff = 	does NOT have cystic fibrosis but is a </a:t>
            </a:r>
            <a:r>
              <a:rPr lang="en-US" sz="2800" u="sng" dirty="0" smtClean="0">
                <a:latin typeface="Century Schoolbook" pitchFamily="18" charset="0"/>
              </a:rPr>
              <a:t>carrier</a:t>
            </a:r>
            <a:endParaRPr lang="en-US" sz="2800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838200"/>
            <a:ext cx="2895600" cy="294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86800" cy="461665"/>
          </a:xfrm>
        </p:spPr>
        <p:txBody>
          <a:bodyPr/>
          <a:lstStyle/>
          <a:p>
            <a:r>
              <a:rPr lang="en-US" dirty="0" smtClean="0"/>
              <a:t>(3) </a:t>
            </a:r>
            <a:r>
              <a:rPr lang="en-US" u="sng" dirty="0" err="1" smtClean="0">
                <a:latin typeface="Century Schoolbook" pitchFamily="18" charset="0"/>
              </a:rPr>
              <a:t>Autosomal</a:t>
            </a:r>
            <a:r>
              <a:rPr lang="en-US" u="sng" dirty="0" smtClean="0">
                <a:latin typeface="Century Schoolbook" pitchFamily="18" charset="0"/>
              </a:rPr>
              <a:t> </a:t>
            </a:r>
            <a:r>
              <a:rPr lang="en-US" u="sng" dirty="0" err="1" smtClean="0">
                <a:latin typeface="Century Schoolbook" pitchFamily="18" charset="0"/>
              </a:rPr>
              <a:t>codominant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305800" cy="12954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sz="2800" dirty="0" smtClean="0">
                <a:latin typeface="Century Schoolbook" pitchFamily="18" charset="0"/>
              </a:rPr>
              <a:t>The allele causing the trait is </a:t>
            </a:r>
            <a:r>
              <a:rPr lang="en-US" sz="2800" dirty="0" err="1" smtClean="0">
                <a:latin typeface="Century Schoolbook" pitchFamily="18" charset="0"/>
              </a:rPr>
              <a:t>codominant</a:t>
            </a:r>
            <a:endParaRPr lang="en-US" sz="2800" dirty="0" smtClean="0">
              <a:latin typeface="Century Schoolbook" pitchFamily="18" charset="0"/>
            </a:endParaRPr>
          </a:p>
          <a:p>
            <a:pPr marL="514350" lvl="1" indent="-514350">
              <a:buNone/>
            </a:pPr>
            <a:r>
              <a:rPr lang="en-US" sz="2800" dirty="0" smtClean="0">
                <a:latin typeface="Century Schoolbook" pitchFamily="18" charset="0"/>
              </a:rPr>
              <a:t>Example:  sickle cell anemia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normal cells</a:t>
            </a:r>
          </a:p>
          <a:p>
            <a:r>
              <a:rPr lang="en-US" dirty="0" smtClean="0"/>
              <a:t>A’ = sickle cells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124200"/>
            <a:ext cx="3495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038600"/>
            <a:ext cx="39624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A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 = all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 normal cells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</a:endParaRPr>
          </a:p>
          <a:p>
            <a:pPr marL="51435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latin typeface="Century Schoolbook" pitchFamily="18" charset="0"/>
              </a:rPr>
              <a:t>A’A’ = all sickle cells</a:t>
            </a:r>
          </a:p>
          <a:p>
            <a:pPr marL="51435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A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’ =  some of each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 Polygenic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1902059"/>
          </a:xfrm>
        </p:spPr>
        <p:txBody>
          <a:bodyPr/>
          <a:lstStyle/>
          <a:p>
            <a:r>
              <a:rPr lang="en-US" sz="2800" dirty="0" smtClean="0">
                <a:latin typeface="Century Schoolbook" pitchFamily="18" charset="0"/>
              </a:rPr>
              <a:t>Many genes interact to produce one trait. </a:t>
            </a:r>
          </a:p>
          <a:p>
            <a:r>
              <a:rPr lang="en-US" sz="2800" dirty="0" smtClean="0">
                <a:latin typeface="Century Schoolbook" pitchFamily="18" charset="0"/>
              </a:rPr>
              <a:t>Examples:  skin, eye, &amp; hair color</a:t>
            </a:r>
            <a:endParaRPr lang="en-US" sz="2800" dirty="0">
              <a:latin typeface="Century Schoolbook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4000" y="1447800"/>
            <a:ext cx="7334250" cy="5108575"/>
            <a:chOff x="564" y="1006"/>
            <a:chExt cx="4620" cy="3218"/>
          </a:xfrm>
        </p:grpSpPr>
        <p:pic>
          <p:nvPicPr>
            <p:cNvPr id="5" name="Picture 9" descr="206b.jpg                                                       0006B018 Macintosh                      BEB7E0B0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8" y="1006"/>
              <a:ext cx="2592" cy="1742"/>
            </a:xfrm>
            <a:prstGeom prst="rect">
              <a:avLst/>
            </a:prstGeom>
            <a:noFill/>
          </p:spPr>
        </p:pic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564" y="2400"/>
              <a:ext cx="4620" cy="1824"/>
              <a:chOff x="564" y="2400"/>
              <a:chExt cx="4620" cy="1824"/>
            </a:xfrm>
          </p:grpSpPr>
          <p:pic>
            <p:nvPicPr>
              <p:cNvPr id="7" name="Picture 8" descr="206a.gif                                                       0006B018 Macintosh                      BEB7E0B0: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6" y="2831"/>
                <a:ext cx="4608" cy="1393"/>
              </a:xfrm>
              <a:prstGeom prst="rect">
                <a:avLst/>
              </a:prstGeom>
              <a:noFill/>
            </p:spPr>
          </p:pic>
          <p:sp>
            <p:nvSpPr>
              <p:cNvPr id="8" name="Text Box 10"/>
              <p:cNvSpPr txBox="1">
                <a:spLocks noChangeArrowheads="1"/>
              </p:cNvSpPr>
              <p:nvPr/>
            </p:nvSpPr>
            <p:spPr bwMode="auto">
              <a:xfrm>
                <a:off x="564" y="2400"/>
                <a:ext cx="148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Order of dominance: brown &gt; green &gt; blue.</a:t>
                </a:r>
                <a:endParaRPr lang="en-US" sz="14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  Multiple Allele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19882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entury Schoolbook" pitchFamily="18" charset="0"/>
              </a:rPr>
              <a:t>Traits determined by </a:t>
            </a:r>
            <a:r>
              <a:rPr lang="en-US" sz="2800" u="sng" dirty="0" smtClean="0">
                <a:latin typeface="Century Schoolbook" pitchFamily="18" charset="0"/>
              </a:rPr>
              <a:t>one gene</a:t>
            </a:r>
            <a:r>
              <a:rPr lang="en-US" sz="2800" dirty="0" smtClean="0">
                <a:latin typeface="Century Schoolbook" pitchFamily="18" charset="0"/>
              </a:rPr>
              <a:t> with 3 or more choices of DNA codes</a:t>
            </a:r>
          </a:p>
          <a:p>
            <a:pPr>
              <a:buNone/>
            </a:pPr>
            <a:r>
              <a:rPr lang="en-US" sz="2800" u="sng" dirty="0" smtClean="0">
                <a:latin typeface="Century Schoolbook" pitchFamily="18" charset="0"/>
              </a:rPr>
              <a:t>Example</a:t>
            </a:r>
            <a:r>
              <a:rPr lang="en-US" sz="2800" dirty="0" smtClean="0">
                <a:latin typeface="Century Schoolbook" pitchFamily="18" charset="0"/>
              </a:rPr>
              <a:t>:  </a:t>
            </a:r>
          </a:p>
          <a:p>
            <a:pPr>
              <a:buNone/>
            </a:pPr>
            <a:r>
              <a:rPr lang="en-US" sz="2800" dirty="0" smtClean="0">
                <a:latin typeface="Century Schoolbook" pitchFamily="18" charset="0"/>
              </a:rPr>
              <a:t>Blood type (I</a:t>
            </a:r>
            <a:r>
              <a:rPr lang="en-US" sz="2800" baseline="30000" dirty="0" smtClean="0">
                <a:latin typeface="Century Schoolbook" pitchFamily="18" charset="0"/>
              </a:rPr>
              <a:t>A</a:t>
            </a:r>
            <a:r>
              <a:rPr lang="en-US" sz="2800" dirty="0" smtClean="0">
                <a:latin typeface="Century Schoolbook" pitchFamily="18" charset="0"/>
              </a:rPr>
              <a:t> , I</a:t>
            </a:r>
            <a:r>
              <a:rPr lang="en-US" sz="2800" baseline="30000" dirty="0" smtClean="0">
                <a:latin typeface="Century Schoolbook" pitchFamily="18" charset="0"/>
              </a:rPr>
              <a:t>B</a:t>
            </a:r>
            <a:r>
              <a:rPr lang="en-US" sz="2800" dirty="0" smtClean="0">
                <a:latin typeface="Century Schoolbook" pitchFamily="18" charset="0"/>
              </a:rPr>
              <a:t>, </a:t>
            </a:r>
            <a:r>
              <a:rPr lang="en-US" sz="2800" dirty="0" err="1" smtClean="0">
                <a:latin typeface="Century Schoolbook" pitchFamily="18" charset="0"/>
              </a:rPr>
              <a:t>i</a:t>
            </a:r>
            <a:r>
              <a:rPr lang="en-US" sz="2800" baseline="30000" dirty="0" err="1" smtClean="0">
                <a:latin typeface="Century Schoolbook" pitchFamily="18" charset="0"/>
              </a:rPr>
              <a:t>o</a:t>
            </a:r>
            <a:r>
              <a:rPr lang="en-US" sz="2800" dirty="0" smtClean="0">
                <a:latin typeface="Century Schoolbook" pitchFamily="18" charset="0"/>
              </a:rPr>
              <a:t>)   </a:t>
            </a:r>
            <a:endParaRPr lang="en-US" sz="2800" dirty="0">
              <a:latin typeface="Century Schoolbook" pitchFamily="18" charset="0"/>
            </a:endParaRPr>
          </a:p>
        </p:txBody>
      </p:sp>
      <p:pic>
        <p:nvPicPr>
          <p:cNvPr id="4" name="Picture 61" descr="205.gif                                                        0006B018 Macintosh                      BEB7E0B0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438400"/>
            <a:ext cx="46482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133600"/>
            <a:ext cx="3886200" cy="347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 Sex-Linked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05800" cy="1557349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Century Schoolbook" pitchFamily="18" charset="0"/>
              </a:rPr>
              <a:t>Alleles are carried on the X chromosome</a:t>
            </a:r>
          </a:p>
          <a:p>
            <a:pPr>
              <a:buNone/>
            </a:pPr>
            <a:r>
              <a:rPr lang="en-US" sz="2800" dirty="0" smtClean="0">
                <a:latin typeface="Century Schoolbook" pitchFamily="18" charset="0"/>
              </a:rPr>
              <a:t>Example:  Red-green colorblindness</a:t>
            </a:r>
          </a:p>
          <a:p>
            <a:pPr lvl="1">
              <a:buNone/>
            </a:pPr>
            <a:r>
              <a:rPr lang="en-US" sz="2800" dirty="0" smtClean="0">
                <a:latin typeface="Century Schoolbook" pitchFamily="18" charset="0"/>
              </a:rPr>
              <a:t>B = normal    b = colorblind</a:t>
            </a:r>
            <a:endParaRPr lang="en-US" sz="2800" dirty="0">
              <a:latin typeface="Century Schoolbook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200400"/>
            <a:ext cx="480060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1" hangingPunct="1">
              <a:spcBef>
                <a:spcPct val="20000"/>
              </a:spcBef>
            </a:pPr>
            <a:r>
              <a:rPr lang="en-US" sz="2800" u="sng" kern="0" dirty="0" smtClean="0">
                <a:latin typeface="Century Schoolbook" pitchFamily="18" charset="0"/>
              </a:rPr>
              <a:t>Males</a:t>
            </a:r>
            <a:r>
              <a:rPr lang="en-US" sz="2800" kern="0" dirty="0" smtClean="0">
                <a:latin typeface="Century Schoolbook" pitchFamily="18" charset="0"/>
              </a:rPr>
              <a:t>		</a:t>
            </a:r>
            <a:r>
              <a:rPr lang="en-US" sz="2800" u="sng" kern="0" dirty="0" smtClean="0">
                <a:latin typeface="Century Schoolbook" pitchFamily="18" charset="0"/>
              </a:rPr>
              <a:t>Females</a:t>
            </a:r>
            <a:endParaRPr lang="en-US" sz="2800" kern="0" dirty="0" smtClean="0">
              <a:latin typeface="Century Schoolbook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</a:pPr>
            <a:r>
              <a:rPr lang="en-US" sz="2800" kern="0" dirty="0" smtClean="0">
                <a:latin typeface="Century Schoolbook" pitchFamily="18" charset="0"/>
              </a:rPr>
              <a:t>XY		XX</a:t>
            </a:r>
          </a:p>
          <a:p>
            <a:pPr marL="800100" lvl="1" indent="-342900" eaLnBrk="1" hangingPunct="1">
              <a:spcBef>
                <a:spcPct val="20000"/>
              </a:spcBef>
            </a:pPr>
            <a:r>
              <a: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</a:rPr>
              <a:t>XY		XX</a:t>
            </a:r>
          </a:p>
          <a:p>
            <a:pPr marL="800100" lvl="1" indent="-342900" eaLnBrk="1" hangingPunct="1">
              <a:spcBef>
                <a:spcPct val="20000"/>
              </a:spcBef>
            </a:pPr>
            <a:r>
              <a:rPr lang="en-US" sz="2800" kern="0" dirty="0" smtClean="0">
                <a:latin typeface="Century Schoolbook" pitchFamily="18" charset="0"/>
              </a:rPr>
              <a:t>				XX</a:t>
            </a:r>
            <a:endParaRPr kumimoji="0" lang="en-US" sz="2800" b="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27502"/>
            <a:ext cx="8686800" cy="830997"/>
          </a:xfrm>
        </p:spPr>
        <p:txBody>
          <a:bodyPr/>
          <a:lstStyle/>
          <a:p>
            <a:r>
              <a:rPr lang="en-US" dirty="0" smtClean="0"/>
              <a:t>(7)  Chromosomal abnormalities, </a:t>
            </a:r>
            <a:r>
              <a:rPr lang="en-US" dirty="0" err="1" smtClean="0"/>
              <a:t>Trisomy</a:t>
            </a:r>
            <a:r>
              <a:rPr lang="en-US" dirty="0" smtClean="0"/>
              <a:t> 21,                           Down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1988237"/>
          </a:xfrm>
        </p:spPr>
        <p:txBody>
          <a:bodyPr/>
          <a:lstStyle/>
          <a:p>
            <a:pPr marL="685800" indent="-685800">
              <a:buNone/>
            </a:pPr>
            <a:r>
              <a:rPr lang="en-US" sz="2800" dirty="0" smtClean="0">
                <a:latin typeface="Century Schoolbook" pitchFamily="18" charset="0"/>
              </a:rPr>
              <a:t>(a)  Extra or missing chromosomes cause disorders.</a:t>
            </a:r>
          </a:p>
          <a:p>
            <a:pPr>
              <a:buNone/>
            </a:pPr>
            <a:r>
              <a:rPr lang="en-US" sz="2800" u="sng" dirty="0" err="1" smtClean="0">
                <a:latin typeface="Century Schoolbook" pitchFamily="18" charset="0"/>
              </a:rPr>
              <a:t>Monosomy</a:t>
            </a:r>
            <a:r>
              <a:rPr lang="en-US" sz="2800" dirty="0" smtClean="0">
                <a:latin typeface="Century Schoolbook" pitchFamily="18" charset="0"/>
              </a:rPr>
              <a:t>:  only 1 of 2 chromosomes present</a:t>
            </a:r>
          </a:p>
          <a:p>
            <a:pPr>
              <a:buNone/>
            </a:pPr>
            <a:r>
              <a:rPr lang="en-US" sz="2800" u="sng" dirty="0" err="1" smtClean="0">
                <a:latin typeface="Century Schoolbook" pitchFamily="18" charset="0"/>
              </a:rPr>
              <a:t>Trisomy</a:t>
            </a:r>
            <a:r>
              <a:rPr lang="en-US" sz="2800" dirty="0" smtClean="0">
                <a:latin typeface="Century Schoolbook" pitchFamily="18" charset="0"/>
              </a:rPr>
              <a:t>:  3 chromosomes present (instead of 2)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37185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81400"/>
            <a:ext cx="4476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296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</vt:lpstr>
      <vt:lpstr>Times New Roman</vt:lpstr>
      <vt:lpstr>Blank Presentation</vt:lpstr>
      <vt:lpstr>PowerPoint Presentation</vt:lpstr>
      <vt:lpstr>Human Inheritance Patterns</vt:lpstr>
      <vt:lpstr>(1) Autosomal dominant </vt:lpstr>
      <vt:lpstr>(2) Autosomal recessive</vt:lpstr>
      <vt:lpstr>(3) Autosomal codominant</vt:lpstr>
      <vt:lpstr>(4)  Polygenic Traits</vt:lpstr>
      <vt:lpstr>(5)  Multiple Allele Traits</vt:lpstr>
      <vt:lpstr>(6)  Sex-Linked Traits</vt:lpstr>
      <vt:lpstr>(7)  Chromosomal abnormalities, Trisomy 21,                           Down Syndrome</vt:lpstr>
      <vt:lpstr>(Chromosomal abnormalities continued)  Turner’s Syndrome, one X chromosome</vt:lpstr>
      <vt:lpstr>(Chromosomal abnormalities continued)</vt:lpstr>
      <vt:lpstr>Other Chromosomal abnormalities, Cri du  Chat, small deletion of chromosome #5</vt:lpstr>
      <vt:lpstr>The environment interacts with genes, too. </vt:lpstr>
    </vt:vector>
  </TitlesOfParts>
  <Company>뿿�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McDougal Littell</dc:creator>
  <cp:lastModifiedBy>Menicucci, Diane</cp:lastModifiedBy>
  <cp:revision>199</cp:revision>
  <dcterms:created xsi:type="dcterms:W3CDTF">2006-09-14T16:17:10Z</dcterms:created>
  <dcterms:modified xsi:type="dcterms:W3CDTF">2017-02-06T15:24:29Z</dcterms:modified>
</cp:coreProperties>
</file>