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293D-2068-4CFD-B500-817BB711F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770F54-B6B6-4BB6-9857-0EDA0D0E4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07969B-EC7E-4A7E-90BA-30F2303B9BFF}"/>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A1C12F8F-1CB6-4F0C-903B-B53ECC42F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C4B99-2919-4270-94F3-A7805AF8A201}"/>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273710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490C-63CC-4DC9-93A5-B18F98059C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19DEA7-0AE3-4457-A7D6-C454E4F6C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F257F-10B9-44B0-A0E2-A851521E427F}"/>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2A5AA8C5-755C-43B2-AF26-E0EF3D03A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1F7DC-45BA-47C0-8DD9-76BB56C995A1}"/>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313220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DEC8B-9985-454B-9383-FD325AA7D7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DA66F9-3ABA-476C-B045-34BA0BB8F5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D6B14-A404-4672-8B7D-E82ECF6B914B}"/>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865AAFE3-5141-49F5-B2A6-97E6365EE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79BDA-D1C4-4930-8DAD-2B6944C4E811}"/>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297968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B710-97ED-4A0A-B7C2-33DE8DC95A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68B502-4608-469B-823D-5078577A7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F0A10-476B-49C3-9676-565FF1019438}"/>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5656F0CC-2B75-4A69-B5E0-1A7FDC9DC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3789B-35FD-4DD8-9B7B-9B2A1FB3AB24}"/>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326153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FB92-62D7-44DE-94EC-C88394B62D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E6D02E-99B2-4388-9E10-A459FB8BF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E222-CA9A-404F-B2A8-222AF89D0CAE}"/>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D792653D-5744-47EE-9A87-F871E387A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782C7-C61D-400D-BBC6-B8F4F89251DE}"/>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257096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5D8D-2914-430E-9D29-1F100A1B2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E2C4C-9949-420B-98A7-A2125E1DE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B0A0A3-345B-4BE7-AC82-047C5A0000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B6068C-1EFD-4D1E-9401-71ABBE0E7D21}"/>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6" name="Footer Placeholder 5">
            <a:extLst>
              <a:ext uri="{FF2B5EF4-FFF2-40B4-BE49-F238E27FC236}">
                <a16:creationId xmlns:a16="http://schemas.microsoft.com/office/drawing/2014/main" id="{FC46332C-E7F9-4E62-A9B5-91A1B9282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FFCE5-3A1B-4A92-AA02-0B99DE7217C1}"/>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25366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6618-C335-4EF3-9D68-60367FC232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411A8-8D15-4F06-A8B1-DC8EB9634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3254A6-4119-4F16-84B8-40894186AC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A916C-DF9F-4865-9C41-6C9C8E4AE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F2BF40-A9F6-4459-AF45-0B229AF795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A737C-82A3-406E-AF67-B611C4AC756D}"/>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8" name="Footer Placeholder 7">
            <a:extLst>
              <a:ext uri="{FF2B5EF4-FFF2-40B4-BE49-F238E27FC236}">
                <a16:creationId xmlns:a16="http://schemas.microsoft.com/office/drawing/2014/main" id="{61AA7268-F60C-4FDA-82F8-9E4994AD16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24E926-E09A-48EE-AF5B-8DDE57E28689}"/>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62191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E22A-EA9A-413F-988D-3C67FE8F97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895165-BE25-447F-8E87-2E3D3EEF655A}"/>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4" name="Footer Placeholder 3">
            <a:extLst>
              <a:ext uri="{FF2B5EF4-FFF2-40B4-BE49-F238E27FC236}">
                <a16:creationId xmlns:a16="http://schemas.microsoft.com/office/drawing/2014/main" id="{EAF64667-A68D-41C3-80D5-63324B7C0F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A3DF83-64AA-4F02-9B19-7BD901E940D6}"/>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395411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E980F-3DB0-455C-A9E6-0E6ABDB861C2}"/>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3" name="Footer Placeholder 2">
            <a:extLst>
              <a:ext uri="{FF2B5EF4-FFF2-40B4-BE49-F238E27FC236}">
                <a16:creationId xmlns:a16="http://schemas.microsoft.com/office/drawing/2014/main" id="{5B65ED00-6E99-46A2-95BC-844416A36A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A37FF8-149B-46AD-8C00-1AD3E8D80030}"/>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274706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EB80-719E-4601-93E8-4D6BA8A6A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818E20-0736-4663-BC7F-FB9F764D58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B8AC62-E809-411F-A10B-3FB4E6E7C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B68E3-47C9-484E-9C76-31EF4E443A5F}"/>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6" name="Footer Placeholder 5">
            <a:extLst>
              <a:ext uri="{FF2B5EF4-FFF2-40B4-BE49-F238E27FC236}">
                <a16:creationId xmlns:a16="http://schemas.microsoft.com/office/drawing/2014/main" id="{EA1D43EB-0577-4B50-AEDD-3E30B5A02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ABDD4E-5126-41A0-8EF5-E568B7F3BC1A}"/>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85154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5C41-D2D0-47D0-847B-692A662E9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15F4C4-818B-4D88-A399-984B8E3A5F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F6A766-21FF-42DC-A4A8-DA390B170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25DE6-9820-4DFE-B551-69B5C4019831}"/>
              </a:ext>
            </a:extLst>
          </p:cNvPr>
          <p:cNvSpPr>
            <a:spLocks noGrp="1"/>
          </p:cNvSpPr>
          <p:nvPr>
            <p:ph type="dt" sz="half" idx="10"/>
          </p:nvPr>
        </p:nvSpPr>
        <p:spPr/>
        <p:txBody>
          <a:bodyPr/>
          <a:lstStyle/>
          <a:p>
            <a:fld id="{0270C4F8-2B9F-4E33-BF34-4CF8AFD0FC90}" type="datetimeFigureOut">
              <a:rPr lang="en-US" smtClean="0"/>
              <a:t>10/17/2019</a:t>
            </a:fld>
            <a:endParaRPr lang="en-US"/>
          </a:p>
        </p:txBody>
      </p:sp>
      <p:sp>
        <p:nvSpPr>
          <p:cNvPr id="6" name="Footer Placeholder 5">
            <a:extLst>
              <a:ext uri="{FF2B5EF4-FFF2-40B4-BE49-F238E27FC236}">
                <a16:creationId xmlns:a16="http://schemas.microsoft.com/office/drawing/2014/main" id="{F1F7C92F-DF62-4CEE-9EB7-63292DD22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7A132-2855-48D3-AC15-20C56BB5278F}"/>
              </a:ext>
            </a:extLst>
          </p:cNvPr>
          <p:cNvSpPr>
            <a:spLocks noGrp="1"/>
          </p:cNvSpPr>
          <p:nvPr>
            <p:ph type="sldNum" sz="quarter" idx="12"/>
          </p:nvPr>
        </p:nvSpPr>
        <p:spPr/>
        <p:txBody>
          <a:bodyPr/>
          <a:lstStyle/>
          <a:p>
            <a:fld id="{75E90DFD-84EE-4B32-9BC1-6C068C13DB52}" type="slidenum">
              <a:rPr lang="en-US" smtClean="0"/>
              <a:t>‹#›</a:t>
            </a:fld>
            <a:endParaRPr lang="en-US"/>
          </a:p>
        </p:txBody>
      </p:sp>
    </p:spTree>
    <p:extLst>
      <p:ext uri="{BB962C8B-B14F-4D97-AF65-F5344CB8AC3E}">
        <p14:creationId xmlns:p14="http://schemas.microsoft.com/office/powerpoint/2010/main" val="102820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4B15C-1434-4171-BE06-CB1D20C1E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A7E3A1-E9DC-4FEF-9C08-10D2E06AA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85409-AB13-494A-B092-66D0AB653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0C4F8-2B9F-4E33-BF34-4CF8AFD0FC90}" type="datetimeFigureOut">
              <a:rPr lang="en-US" smtClean="0"/>
              <a:t>10/17/2019</a:t>
            </a:fld>
            <a:endParaRPr lang="en-US"/>
          </a:p>
        </p:txBody>
      </p:sp>
      <p:sp>
        <p:nvSpPr>
          <p:cNvPr id="5" name="Footer Placeholder 4">
            <a:extLst>
              <a:ext uri="{FF2B5EF4-FFF2-40B4-BE49-F238E27FC236}">
                <a16:creationId xmlns:a16="http://schemas.microsoft.com/office/drawing/2014/main" id="{59B4F446-F3EF-4479-BB02-CBEE13C7E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B2195-8253-4D66-95E6-8FAEB532B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90DFD-84EE-4B32-9BC1-6C068C13DB52}" type="slidenum">
              <a:rPr lang="en-US" smtClean="0"/>
              <a:t>‹#›</a:t>
            </a:fld>
            <a:endParaRPr lang="en-US"/>
          </a:p>
        </p:txBody>
      </p:sp>
    </p:spTree>
    <p:extLst>
      <p:ext uri="{BB962C8B-B14F-4D97-AF65-F5344CB8AC3E}">
        <p14:creationId xmlns:p14="http://schemas.microsoft.com/office/powerpoint/2010/main" val="3840575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rowserstack.com/guide/selenium-with-java-for-automated-test" TargetMode="External"/><Relationship Id="rId2" Type="http://schemas.openxmlformats.org/officeDocument/2006/relationships/hyperlink" Target="https://seleniumhq.github.io/docs/site/en/getting_started_with_webdriver/" TargetMode="External"/><Relationship Id="rId1" Type="http://schemas.openxmlformats.org/officeDocument/2006/relationships/slideLayout" Target="../slideLayouts/slideLayout2.xml"/><Relationship Id="rId5" Type="http://schemas.openxmlformats.org/officeDocument/2006/relationships/hyperlink" Target="https://testautomationu.applitools.com/learningpaths.html?id=web-ui-java-path" TargetMode="External"/><Relationship Id="rId4" Type="http://schemas.openxmlformats.org/officeDocument/2006/relationships/hyperlink" Target="https://www.guru99.com/selenium-tutoria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E205-F2B6-4A88-B248-40BD50F3EA97}"/>
              </a:ext>
            </a:extLst>
          </p:cNvPr>
          <p:cNvSpPr>
            <a:spLocks noGrp="1"/>
          </p:cNvSpPr>
          <p:nvPr>
            <p:ph type="ctrTitle"/>
          </p:nvPr>
        </p:nvSpPr>
        <p:spPr/>
        <p:txBody>
          <a:bodyPr/>
          <a:lstStyle/>
          <a:p>
            <a:r>
              <a:rPr lang="en-US" dirty="0"/>
              <a:t>Selenium Java</a:t>
            </a:r>
          </a:p>
        </p:txBody>
      </p:sp>
      <p:sp>
        <p:nvSpPr>
          <p:cNvPr id="3" name="Subtitle 2">
            <a:extLst>
              <a:ext uri="{FF2B5EF4-FFF2-40B4-BE49-F238E27FC236}">
                <a16:creationId xmlns:a16="http://schemas.microsoft.com/office/drawing/2014/main" id="{8248C678-5178-468E-B09F-27D4B3AD0C2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074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6671-7647-4933-ACB5-CFB369566445}"/>
              </a:ext>
            </a:extLst>
          </p:cNvPr>
          <p:cNvSpPr>
            <a:spLocks noGrp="1"/>
          </p:cNvSpPr>
          <p:nvPr>
            <p:ph type="title"/>
          </p:nvPr>
        </p:nvSpPr>
        <p:spPr/>
        <p:txBody>
          <a:bodyPr/>
          <a:lstStyle/>
          <a:p>
            <a:r>
              <a:rPr lang="en-US" dirty="0"/>
              <a:t>What is?</a:t>
            </a:r>
          </a:p>
        </p:txBody>
      </p:sp>
      <p:sp>
        <p:nvSpPr>
          <p:cNvPr id="3" name="Content Placeholder 2">
            <a:extLst>
              <a:ext uri="{FF2B5EF4-FFF2-40B4-BE49-F238E27FC236}">
                <a16:creationId xmlns:a16="http://schemas.microsoft.com/office/drawing/2014/main" id="{A0385897-B9C3-4AAF-9E31-2EDA4DCC364C}"/>
              </a:ext>
            </a:extLst>
          </p:cNvPr>
          <p:cNvSpPr>
            <a:spLocks noGrp="1"/>
          </p:cNvSpPr>
          <p:nvPr>
            <p:ph idx="1"/>
          </p:nvPr>
        </p:nvSpPr>
        <p:spPr/>
        <p:txBody>
          <a:bodyPr>
            <a:normAutofit fontScale="92500"/>
          </a:bodyPr>
          <a:lstStyle/>
          <a:p>
            <a:r>
              <a:rPr lang="en-US" dirty="0"/>
              <a:t>Selenium is a free (open source) automated testing suite for web applications across different browsers and platforms. It is quite similar to HP Quick Test Pro (QTP now UFT) only that Selenium focuses on automating web-based applications. Testing done using Selenium tool is usually referred as Selenium Testing.</a:t>
            </a:r>
          </a:p>
          <a:p>
            <a:r>
              <a:rPr lang="en-US" dirty="0"/>
              <a:t>Selenium is not just a single tool but a suite of software's, each catering to different testing needs of an organization. </a:t>
            </a:r>
            <a:r>
              <a:rPr lang="en-US" b="1" dirty="0"/>
              <a:t>It has four components.</a:t>
            </a:r>
            <a:endParaRPr lang="en-US" dirty="0"/>
          </a:p>
          <a:p>
            <a:pPr lvl="1"/>
            <a:r>
              <a:rPr lang="en-US" dirty="0"/>
              <a:t>Selenium Integrated Development Environment (IDE)</a:t>
            </a:r>
          </a:p>
          <a:p>
            <a:pPr lvl="1"/>
            <a:r>
              <a:rPr lang="en-US" dirty="0"/>
              <a:t>Selenium Remote Control (RC)</a:t>
            </a:r>
          </a:p>
          <a:p>
            <a:pPr lvl="1"/>
            <a:r>
              <a:rPr lang="en-US" dirty="0"/>
              <a:t>WebDriver</a:t>
            </a:r>
          </a:p>
          <a:p>
            <a:pPr lvl="1"/>
            <a:r>
              <a:rPr lang="en-US" dirty="0"/>
              <a:t>Selenium Grid</a:t>
            </a:r>
          </a:p>
          <a:p>
            <a:endParaRPr lang="en-US" dirty="0"/>
          </a:p>
        </p:txBody>
      </p:sp>
    </p:spTree>
    <p:extLst>
      <p:ext uri="{BB962C8B-B14F-4D97-AF65-F5344CB8AC3E}">
        <p14:creationId xmlns:p14="http://schemas.microsoft.com/office/powerpoint/2010/main" val="64968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20F6-F136-4009-B577-7D29A946DF4F}"/>
              </a:ext>
            </a:extLst>
          </p:cNvPr>
          <p:cNvSpPr>
            <a:spLocks noGrp="1"/>
          </p:cNvSpPr>
          <p:nvPr>
            <p:ph type="title"/>
          </p:nvPr>
        </p:nvSpPr>
        <p:spPr/>
        <p:txBody>
          <a:bodyPr/>
          <a:lstStyle/>
          <a:p>
            <a:r>
              <a:rPr lang="en-US" dirty="0"/>
              <a:t>WebDriver</a:t>
            </a:r>
          </a:p>
        </p:txBody>
      </p:sp>
      <p:sp>
        <p:nvSpPr>
          <p:cNvPr id="3" name="Content Placeholder 2">
            <a:extLst>
              <a:ext uri="{FF2B5EF4-FFF2-40B4-BE49-F238E27FC236}">
                <a16:creationId xmlns:a16="http://schemas.microsoft.com/office/drawing/2014/main" id="{CF359E91-6642-46D6-95CF-F83560AB6384}"/>
              </a:ext>
            </a:extLst>
          </p:cNvPr>
          <p:cNvSpPr>
            <a:spLocks noGrp="1"/>
          </p:cNvSpPr>
          <p:nvPr>
            <p:ph idx="1"/>
          </p:nvPr>
        </p:nvSpPr>
        <p:spPr/>
        <p:txBody>
          <a:bodyPr/>
          <a:lstStyle/>
          <a:p>
            <a:r>
              <a:rPr lang="en-US" dirty="0"/>
              <a:t>WebDriver is a web automation framework that allows you to execute your tests against different browsers, not just Firefox, Chrome (unlike Selenium IDE).</a:t>
            </a:r>
          </a:p>
          <a:p>
            <a:r>
              <a:rPr lang="en-US" dirty="0"/>
              <a:t>WebDriver also enables you to </a:t>
            </a:r>
            <a:r>
              <a:rPr lang="en-US" b="1" dirty="0"/>
              <a:t>use a programming language</a:t>
            </a:r>
            <a:r>
              <a:rPr lang="en-US" dirty="0"/>
              <a:t> in creating your test scripts (not possible in Selenium IDE).</a:t>
            </a:r>
          </a:p>
          <a:p>
            <a:r>
              <a:rPr lang="en-US" dirty="0"/>
              <a:t>You can now use </a:t>
            </a:r>
            <a:r>
              <a:rPr lang="en-US" b="1" dirty="0"/>
              <a:t>conditional operations</a:t>
            </a:r>
            <a:r>
              <a:rPr lang="en-US" dirty="0"/>
              <a:t> like if-then-else or switch-case. You can also perform looping like do-while.</a:t>
            </a:r>
          </a:p>
          <a:p>
            <a:endParaRPr lang="en-US" dirty="0"/>
          </a:p>
        </p:txBody>
      </p:sp>
    </p:spTree>
    <p:extLst>
      <p:ext uri="{BB962C8B-B14F-4D97-AF65-F5344CB8AC3E}">
        <p14:creationId xmlns:p14="http://schemas.microsoft.com/office/powerpoint/2010/main" val="410930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C97D-DCDB-46AD-935E-032C7AB5E6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6E9BAB-6E13-4A99-B278-AA8E8EF06AD6}"/>
              </a:ext>
            </a:extLst>
          </p:cNvPr>
          <p:cNvSpPr>
            <a:spLocks noGrp="1"/>
          </p:cNvSpPr>
          <p:nvPr>
            <p:ph idx="1"/>
          </p:nvPr>
        </p:nvSpPr>
        <p:spPr/>
        <p:txBody>
          <a:bodyPr/>
          <a:lstStyle/>
          <a:p>
            <a:endParaRPr lang="en-US"/>
          </a:p>
        </p:txBody>
      </p:sp>
      <p:pic>
        <p:nvPicPr>
          <p:cNvPr id="2050" name="Picture 2" descr="Image result for webdriver selenium">
            <a:extLst>
              <a:ext uri="{FF2B5EF4-FFF2-40B4-BE49-F238E27FC236}">
                <a16:creationId xmlns:a16="http://schemas.microsoft.com/office/drawing/2014/main" id="{32514A32-5F10-4245-8117-DF2B0C073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904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35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DF00-C77D-446A-B20E-7CC4F1349F18}"/>
              </a:ext>
            </a:extLst>
          </p:cNvPr>
          <p:cNvSpPr>
            <a:spLocks noGrp="1"/>
          </p:cNvSpPr>
          <p:nvPr>
            <p:ph type="title"/>
          </p:nvPr>
        </p:nvSpPr>
        <p:spPr/>
        <p:txBody>
          <a:bodyPr/>
          <a:lstStyle/>
          <a:p>
            <a:r>
              <a:rPr lang="en-US" dirty="0" err="1"/>
              <a:t>WebElement</a:t>
            </a:r>
            <a:r>
              <a:rPr lang="en-US" dirty="0"/>
              <a:t> and Locators</a:t>
            </a:r>
          </a:p>
        </p:txBody>
      </p:sp>
      <p:sp>
        <p:nvSpPr>
          <p:cNvPr id="3" name="Content Placeholder 2">
            <a:extLst>
              <a:ext uri="{FF2B5EF4-FFF2-40B4-BE49-F238E27FC236}">
                <a16:creationId xmlns:a16="http://schemas.microsoft.com/office/drawing/2014/main" id="{EABBEE1B-0903-40A8-956E-0E51C904E9F5}"/>
              </a:ext>
            </a:extLst>
          </p:cNvPr>
          <p:cNvSpPr>
            <a:spLocks noGrp="1"/>
          </p:cNvSpPr>
          <p:nvPr>
            <p:ph idx="1"/>
          </p:nvPr>
        </p:nvSpPr>
        <p:spPr/>
        <p:txBody>
          <a:bodyPr>
            <a:normAutofit fontScale="85000" lnSpcReduction="20000"/>
          </a:bodyPr>
          <a:lstStyle/>
          <a:p>
            <a:r>
              <a:rPr lang="en-US" dirty="0"/>
              <a:t>Anything that is present on the</a:t>
            </a:r>
            <a:br>
              <a:rPr lang="en-US" dirty="0"/>
            </a:br>
            <a:r>
              <a:rPr lang="en-US" dirty="0"/>
              <a:t>web page is a </a:t>
            </a:r>
            <a:r>
              <a:rPr lang="en-US" dirty="0" err="1"/>
              <a:t>WebElement</a:t>
            </a:r>
            <a:r>
              <a:rPr lang="en-US" dirty="0"/>
              <a:t> such as</a:t>
            </a:r>
            <a:br>
              <a:rPr lang="en-US" dirty="0"/>
            </a:br>
            <a:r>
              <a:rPr lang="en-US" dirty="0"/>
              <a:t>text box, button, etc. </a:t>
            </a:r>
            <a:br>
              <a:rPr lang="en-US" dirty="0"/>
            </a:br>
            <a:r>
              <a:rPr lang="en-US" dirty="0" err="1"/>
              <a:t>WebElement</a:t>
            </a:r>
            <a:r>
              <a:rPr lang="en-US" dirty="0"/>
              <a:t> represents an HTML </a:t>
            </a:r>
            <a:br>
              <a:rPr lang="en-US" dirty="0"/>
            </a:br>
            <a:r>
              <a:rPr lang="en-US" dirty="0"/>
              <a:t>element.</a:t>
            </a:r>
          </a:p>
          <a:p>
            <a:endParaRPr lang="en-US" dirty="0"/>
          </a:p>
          <a:p>
            <a:r>
              <a:rPr lang="en-US" dirty="0"/>
              <a:t>Locators are defined as an address that </a:t>
            </a:r>
            <a:br>
              <a:rPr lang="en-US" dirty="0"/>
            </a:br>
            <a:r>
              <a:rPr lang="en-US" dirty="0"/>
              <a:t>identifies a </a:t>
            </a:r>
            <a:r>
              <a:rPr lang="en-US" dirty="0" err="1"/>
              <a:t>WebElement</a:t>
            </a:r>
            <a:r>
              <a:rPr lang="en-US" dirty="0"/>
              <a:t> uniquely within</a:t>
            </a:r>
            <a:br>
              <a:rPr lang="en-US" dirty="0"/>
            </a:br>
            <a:r>
              <a:rPr lang="en-US" dirty="0"/>
              <a:t>a web page.</a:t>
            </a:r>
          </a:p>
          <a:p>
            <a:pPr lvl="1"/>
            <a:r>
              <a:rPr lang="en-US" dirty="0"/>
              <a:t>Id locator</a:t>
            </a:r>
          </a:p>
          <a:p>
            <a:pPr lvl="1"/>
            <a:r>
              <a:rPr lang="en-US" dirty="0"/>
              <a:t>Name locator</a:t>
            </a:r>
          </a:p>
          <a:p>
            <a:pPr lvl="1"/>
            <a:r>
              <a:rPr lang="en-US" dirty="0" err="1"/>
              <a:t>linkText</a:t>
            </a:r>
            <a:r>
              <a:rPr lang="en-US" dirty="0"/>
              <a:t> &amp; Partial </a:t>
            </a:r>
            <a:r>
              <a:rPr lang="en-US" dirty="0" err="1"/>
              <a:t>linkText</a:t>
            </a:r>
            <a:endParaRPr lang="en-US" dirty="0"/>
          </a:p>
          <a:p>
            <a:pPr lvl="1"/>
            <a:r>
              <a:rPr lang="en-US" dirty="0"/>
              <a:t>CSS Selector</a:t>
            </a:r>
          </a:p>
          <a:p>
            <a:pPr lvl="1"/>
            <a:r>
              <a:rPr lang="en-US" dirty="0"/>
              <a:t>XPath</a:t>
            </a:r>
          </a:p>
          <a:p>
            <a:pPr lvl="1"/>
            <a:r>
              <a:rPr lang="en-US" dirty="0"/>
              <a:t>Locators in Selenium- </a:t>
            </a:r>
            <a:r>
              <a:rPr lang="en-US" dirty="0" err="1"/>
              <a:t>WebElements</a:t>
            </a:r>
            <a:r>
              <a:rPr lang="en-US" dirty="0"/>
              <a:t> in Selenium- </a:t>
            </a:r>
            <a:r>
              <a:rPr lang="en-US" dirty="0" err="1"/>
              <a:t>Edureka</a:t>
            </a:r>
            <a:endParaRPr lang="en-US" dirty="0"/>
          </a:p>
          <a:p>
            <a:pPr marL="0" indent="0">
              <a:buNone/>
            </a:pPr>
            <a:endParaRPr lang="en-US" dirty="0"/>
          </a:p>
        </p:txBody>
      </p:sp>
      <p:pic>
        <p:nvPicPr>
          <p:cNvPr id="3076" name="Picture 4" descr="Image result for webelement google\">
            <a:extLst>
              <a:ext uri="{FF2B5EF4-FFF2-40B4-BE49-F238E27FC236}">
                <a16:creationId xmlns:a16="http://schemas.microsoft.com/office/drawing/2014/main" id="{18109174-9EA3-46AF-8022-EC24B970F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708" y="1259632"/>
            <a:ext cx="5822796" cy="294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19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CABC7-4054-4185-8312-3B10F985BE7C}"/>
              </a:ext>
            </a:extLst>
          </p:cNvPr>
          <p:cNvSpPr>
            <a:spLocks noGrp="1"/>
          </p:cNvSpPr>
          <p:nvPr>
            <p:ph idx="1"/>
          </p:nvPr>
        </p:nvSpPr>
        <p:spPr>
          <a:xfrm>
            <a:off x="838199" y="2612913"/>
            <a:ext cx="10515600" cy="3769323"/>
          </a:xfrm>
        </p:spPr>
        <p:txBody>
          <a:bodyPr>
            <a:normAutofit fontScale="55000" lnSpcReduction="20000"/>
          </a:bodyPr>
          <a:lstStyle/>
          <a:p>
            <a:endParaRPr lang="en-US" dirty="0"/>
          </a:p>
          <a:p>
            <a:r>
              <a:rPr lang="en-US" b="1" dirty="0"/>
              <a:t>ID locator:</a:t>
            </a:r>
            <a:r>
              <a:rPr lang="en-US" dirty="0"/>
              <a:t> The most popular way to identify web element is to use ID. ID’s are considered as the safest and fastest locator option and should always be the first priority among multiple locators.</a:t>
            </a:r>
          </a:p>
          <a:p>
            <a:r>
              <a:rPr lang="en-US" b="1" dirty="0"/>
              <a:t>Name locator:</a:t>
            </a:r>
            <a:r>
              <a:rPr lang="en-US" dirty="0"/>
              <a:t> This is also an effective way to locate an element which has a name attribute. With this strategy, the first element with the value of the name attribute will be returned. If no element has a matching name attribute, then a  </a:t>
            </a:r>
            <a:r>
              <a:rPr lang="en-US" dirty="0" err="1"/>
              <a:t>NoSuchElementException</a:t>
            </a:r>
            <a:r>
              <a:rPr lang="en-US" dirty="0"/>
              <a:t> will be raised.</a:t>
            </a:r>
          </a:p>
          <a:p>
            <a:r>
              <a:rPr lang="en-US" b="1" dirty="0" err="1"/>
              <a:t>linkText</a:t>
            </a:r>
            <a:r>
              <a:rPr lang="en-US" b="1" dirty="0"/>
              <a:t> &amp; </a:t>
            </a:r>
            <a:r>
              <a:rPr lang="en-US" b="1" dirty="0" err="1"/>
              <a:t>ParialLinkText</a:t>
            </a:r>
            <a:r>
              <a:rPr lang="en-US" b="1" dirty="0"/>
              <a:t>:</a:t>
            </a:r>
            <a:r>
              <a:rPr lang="en-US" dirty="0"/>
              <a:t> You can identify the hyperlinks on a web page using this </a:t>
            </a:r>
            <a:r>
              <a:rPr lang="en-US" dirty="0" err="1"/>
              <a:t>linkText</a:t>
            </a:r>
            <a:r>
              <a:rPr lang="en-US" dirty="0"/>
              <a:t>. It can be determined with the help of an anchor tag (&lt;a&gt;). To create the hyperlinks on a web page, you can use the anchor tags followed by the link text. In some cases, you may need to find links by a portion of the text in a </a:t>
            </a:r>
            <a:r>
              <a:rPr lang="en-US" dirty="0" err="1"/>
              <a:t>linkText</a:t>
            </a:r>
            <a:r>
              <a:rPr lang="en-US" dirty="0"/>
              <a:t> element. In such situations, you can use Partial Link Text to locate elements.</a:t>
            </a:r>
          </a:p>
          <a:p>
            <a:r>
              <a:rPr lang="en-US" b="1" dirty="0"/>
              <a:t>CSS Selectors:</a:t>
            </a:r>
            <a:r>
              <a:rPr lang="en-US" dirty="0"/>
              <a:t> CSS is mainly used to provide style rules for the web pages and you can use it for identifying one or more elements in the web page. The CSS selector is always the best possible way to locate complex elements in page. We’ll talk more about CSS selectors in the next topic. </a:t>
            </a:r>
          </a:p>
          <a:p>
            <a:r>
              <a:rPr lang="en-US" b="1" dirty="0"/>
              <a:t>XPath:</a:t>
            </a:r>
            <a:r>
              <a:rPr lang="en-US" dirty="0"/>
              <a:t> XPath is a language to query XML documents. XPath is an important strategy to locate elements in selenium. It also consists of a path expression along with some conditions. Here, you can easily write an XPath script/query to locate any element in the webpage. </a:t>
            </a:r>
          </a:p>
        </p:txBody>
      </p:sp>
      <p:pic>
        <p:nvPicPr>
          <p:cNvPr id="4102" name="Picture 6" descr="Locators in Selenium- WebElements in Selenium- Edureka">
            <a:extLst>
              <a:ext uri="{FF2B5EF4-FFF2-40B4-BE49-F238E27FC236}">
                <a16:creationId xmlns:a16="http://schemas.microsoft.com/office/drawing/2014/main" id="{E164320B-FBD1-4CB9-BCE0-3E3AE5DA3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327" y="174560"/>
            <a:ext cx="4719345" cy="270575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ocators in Selenium- WebElements in Selenium- Edureka">
            <a:extLst>
              <a:ext uri="{FF2B5EF4-FFF2-40B4-BE49-F238E27FC236}">
                <a16:creationId xmlns:a16="http://schemas.microsoft.com/office/drawing/2014/main" id="{C1B61B0E-82DF-4FE5-AA51-FF557A8C7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2609850"/>
            <a:ext cx="28575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95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983F-3B4C-40BF-B4A1-C4F2A78C19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9881FA-5E37-481C-B295-DB3CF4AAB440}"/>
              </a:ext>
            </a:extLst>
          </p:cNvPr>
          <p:cNvSpPr>
            <a:spLocks noGrp="1"/>
          </p:cNvSpPr>
          <p:nvPr>
            <p:ph idx="1"/>
          </p:nvPr>
        </p:nvSpPr>
        <p:spPr/>
        <p:txBody>
          <a:bodyPr/>
          <a:lstStyle/>
          <a:p>
            <a:r>
              <a:rPr lang="en-US" dirty="0">
                <a:hlinkClick r:id="rId2"/>
              </a:rPr>
              <a:t>https://seleniumhq.github.io/docs/site/en/getting_started_with_webdriver/</a:t>
            </a:r>
            <a:endParaRPr lang="en-US" dirty="0"/>
          </a:p>
          <a:p>
            <a:r>
              <a:rPr lang="en-US" dirty="0">
                <a:hlinkClick r:id="rId3"/>
              </a:rPr>
              <a:t>https://www.browserstack.com/guide/selenium-with-java-for-automated-test</a:t>
            </a:r>
            <a:endParaRPr lang="en-US" dirty="0"/>
          </a:p>
          <a:p>
            <a:r>
              <a:rPr lang="en-US" dirty="0">
                <a:hlinkClick r:id="rId4"/>
              </a:rPr>
              <a:t>https://www.guru99.com/selenium-tutorial.html</a:t>
            </a:r>
            <a:endParaRPr lang="en-US" dirty="0"/>
          </a:p>
          <a:p>
            <a:r>
              <a:rPr lang="en-US">
                <a:hlinkClick r:id="rId5"/>
              </a:rPr>
              <a:t>https://testautomationu.applitools.com/learningpaths.html?id=web-ui-java-path</a:t>
            </a:r>
            <a:endParaRPr lang="en-US"/>
          </a:p>
        </p:txBody>
      </p:sp>
    </p:spTree>
    <p:extLst>
      <p:ext uri="{BB962C8B-B14F-4D97-AF65-F5344CB8AC3E}">
        <p14:creationId xmlns:p14="http://schemas.microsoft.com/office/powerpoint/2010/main" val="2181596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472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Selenium Java</vt:lpstr>
      <vt:lpstr>What is?</vt:lpstr>
      <vt:lpstr>WebDriver</vt:lpstr>
      <vt:lpstr>PowerPoint Presentation</vt:lpstr>
      <vt:lpstr>WebElement and Locators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Java</dc:title>
  <dc:creator>Abel Barrientos Salazar</dc:creator>
  <cp:lastModifiedBy>Abel Barrientos Salazar</cp:lastModifiedBy>
  <cp:revision>3</cp:revision>
  <dcterms:created xsi:type="dcterms:W3CDTF">2019-10-17T11:34:31Z</dcterms:created>
  <dcterms:modified xsi:type="dcterms:W3CDTF">2019-10-17T11:52:56Z</dcterms:modified>
</cp:coreProperties>
</file>