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5143500" cx="9144000"/>
  <p:notesSz cx="6858000" cy="9144000"/>
  <p:embeddedFontLst>
    <p:embeddedFont>
      <p:font typeface="Roboto"/>
      <p:regular r:id="rId50"/>
      <p:bold r:id="rId51"/>
      <p:italic r:id="rId52"/>
      <p:boldItalic r:id="rId53"/>
    </p:embeddedFont>
    <p:embeddedFont>
      <p:font typeface="Montserrat"/>
      <p:regular r:id="rId54"/>
      <p:bold r:id="rId55"/>
      <p:italic r:id="rId56"/>
      <p:boldItalic r:id="rId57"/>
    </p:embeddedFont>
    <p:embeddedFont>
      <p:font typeface="Lato"/>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3AF5700-63D5-4A3A-ADE9-2F40A87F66F0}">
  <a:tblStyle styleId="{A3AF5700-63D5-4A3A-ADE9-2F40A87F66F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1" Type="http://schemas.openxmlformats.org/officeDocument/2006/relationships/font" Target="fonts/La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Lato-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bold.fntdata"/><Relationship Id="rId50" Type="http://schemas.openxmlformats.org/officeDocument/2006/relationships/font" Target="fonts/Roboto-regular.fntdata"/><Relationship Id="rId53" Type="http://schemas.openxmlformats.org/officeDocument/2006/relationships/font" Target="fonts/Roboto-boldItalic.fntdata"/><Relationship Id="rId52" Type="http://schemas.openxmlformats.org/officeDocument/2006/relationships/font" Target="fonts/Roboto-italic.fntdata"/><Relationship Id="rId11" Type="http://schemas.openxmlformats.org/officeDocument/2006/relationships/slide" Target="slides/slide5.xml"/><Relationship Id="rId55" Type="http://schemas.openxmlformats.org/officeDocument/2006/relationships/font" Target="fonts/Montserrat-bold.fntdata"/><Relationship Id="rId10" Type="http://schemas.openxmlformats.org/officeDocument/2006/relationships/slide" Target="slides/slide4.xml"/><Relationship Id="rId54" Type="http://schemas.openxmlformats.org/officeDocument/2006/relationships/font" Target="fonts/Montserrat-regular.fntdata"/><Relationship Id="rId13" Type="http://schemas.openxmlformats.org/officeDocument/2006/relationships/slide" Target="slides/slide7.xml"/><Relationship Id="rId57" Type="http://schemas.openxmlformats.org/officeDocument/2006/relationships/font" Target="fonts/Montserrat-boldItalic.fntdata"/><Relationship Id="rId12" Type="http://schemas.openxmlformats.org/officeDocument/2006/relationships/slide" Target="slides/slide6.xml"/><Relationship Id="rId56" Type="http://schemas.openxmlformats.org/officeDocument/2006/relationships/font" Target="fonts/Montserrat-italic.fntdata"/><Relationship Id="rId15" Type="http://schemas.openxmlformats.org/officeDocument/2006/relationships/slide" Target="slides/slide9.xml"/><Relationship Id="rId59" Type="http://schemas.openxmlformats.org/officeDocument/2006/relationships/font" Target="fonts/Lato-bold.fntdata"/><Relationship Id="rId14" Type="http://schemas.openxmlformats.org/officeDocument/2006/relationships/slide" Target="slides/slide8.xml"/><Relationship Id="rId58" Type="http://schemas.openxmlformats.org/officeDocument/2006/relationships/font" Target="fonts/Lato-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21618f23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21618f23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957814a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957814a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00c00d54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00c00d54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957814aa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a957814aa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a957814aa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a957814aa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957814aa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a957814aa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957814aa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a957814aa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21618f23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b21618f23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957814aa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a957814aa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21618f237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21618f237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dcaf5834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dcaf5834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b21618f237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b21618f237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a957814aa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a957814aa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b241843e6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b241843e6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b241843e6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b241843e6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b21618f237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b21618f237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a957814aa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a957814aa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b241843e6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b241843e6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a957814aa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a957814aa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a957814aa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a957814aa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a957814aa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a957814aa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dcaf58349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dcaf58349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a957814aa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a957814aa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b241843e6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b241843e6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a957814aa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a957814aa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b21618f237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b21618f23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a957814aa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a957814aa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a957814aa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a957814aa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b21618f237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b21618f237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b21618f237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b21618f237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9df85b801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9df85b801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a00c00d54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a00c00d54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df85b801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df85b801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b241843e6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b241843e6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a957814aa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a957814aa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b241843e6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b241843e6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a00c00d541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a00c00d541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df85b801c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df85b801c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dcaf5834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dcaf5834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21618f237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21618f237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21618f237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21618f237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df79f63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9df79f63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0.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6.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4.png"/><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3.jpg"/><Relationship Id="rId4" Type="http://schemas.openxmlformats.org/officeDocument/2006/relationships/image" Target="../media/image17.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42500" y="1578400"/>
            <a:ext cx="55731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Covid-19 ICU admission prediction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052550" y="18781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600"/>
              <a:t>Methodology</a:t>
            </a:r>
            <a:endParaRPr sz="4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Metric Used for evaluation</a:t>
            </a:r>
            <a:endParaRPr/>
          </a:p>
        </p:txBody>
      </p:sp>
      <p:sp>
        <p:nvSpPr>
          <p:cNvPr id="197" name="Google Shape;197;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Our dataset was slightly imbalanced, so accuracies won’t reflect the correct estimation for  our predictions.</a:t>
            </a:r>
            <a:endParaRPr sz="1400"/>
          </a:p>
          <a:p>
            <a:pPr indent="-317500" lvl="0" marL="457200" rtl="0" algn="l">
              <a:spcBef>
                <a:spcPts val="0"/>
              </a:spcBef>
              <a:spcAft>
                <a:spcPts val="0"/>
              </a:spcAft>
              <a:buSzPts val="1400"/>
              <a:buAutoNum type="arabicPeriod"/>
            </a:pPr>
            <a:r>
              <a:rPr lang="en" sz="1400"/>
              <a:t>As we are predicting the ICU admissions, that means there should be least scope for false negatives.</a:t>
            </a:r>
            <a:endParaRPr sz="1400"/>
          </a:p>
          <a:p>
            <a:pPr indent="-317500" lvl="0" marL="457200" rtl="0" algn="l">
              <a:spcBef>
                <a:spcPts val="0"/>
              </a:spcBef>
              <a:spcAft>
                <a:spcPts val="0"/>
              </a:spcAft>
              <a:buSzPts val="1400"/>
              <a:buAutoNum type="arabicPeriod"/>
            </a:pPr>
            <a:r>
              <a:rPr lang="en" sz="1400"/>
              <a:t>But, false positives also matter as we want to manage resources as well.</a:t>
            </a:r>
            <a:endParaRPr sz="1400"/>
          </a:p>
          <a:p>
            <a:pPr indent="-317500" lvl="0" marL="457200" rtl="0" algn="l">
              <a:spcBef>
                <a:spcPts val="0"/>
              </a:spcBef>
              <a:spcAft>
                <a:spcPts val="0"/>
              </a:spcAft>
              <a:buSzPts val="1400"/>
              <a:buAutoNum type="arabicPeriod"/>
            </a:pPr>
            <a:r>
              <a:rPr lang="en" sz="1400"/>
              <a:t>Therefore, there is a tradeoff between precision and recall.</a:t>
            </a:r>
            <a:endParaRPr sz="1400"/>
          </a:p>
          <a:p>
            <a:pPr indent="0" lvl="0" marL="0" rtl="0" algn="l">
              <a:spcBef>
                <a:spcPts val="1600"/>
              </a:spcBef>
              <a:spcAft>
                <a:spcPts val="1600"/>
              </a:spcAft>
              <a:buNone/>
            </a:pPr>
            <a:r>
              <a:rPr lang="en" sz="1400"/>
              <a:t>⇒         </a:t>
            </a:r>
            <a:r>
              <a:rPr lang="en" sz="1400" u="sng"/>
              <a:t> Metric used :</a:t>
            </a:r>
            <a:r>
              <a:rPr lang="en" sz="1400"/>
              <a:t> F1-score and Roc-Auc score.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
            </a:r>
            <a:r>
              <a:rPr lang="en"/>
              <a:t>aseline models</a:t>
            </a:r>
            <a:endParaRPr/>
          </a:p>
        </p:txBody>
      </p:sp>
      <p:sp>
        <p:nvSpPr>
          <p:cNvPr id="203" name="Google Shape;203;p24"/>
          <p:cNvSpPr txBox="1"/>
          <p:nvPr>
            <p:ph idx="1" type="body"/>
          </p:nvPr>
        </p:nvSpPr>
        <p:spPr>
          <a:xfrm>
            <a:off x="1297500" y="1449850"/>
            <a:ext cx="7038900" cy="3028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AutoNum type="arabicPeriod"/>
            </a:pPr>
            <a:r>
              <a:rPr lang="en" sz="1400">
                <a:latin typeface="Arial"/>
                <a:ea typeface="Arial"/>
                <a:cs typeface="Arial"/>
                <a:sym typeface="Arial"/>
              </a:rPr>
              <a:t>We trained multiple machine learning models, including Naive bayes classifier, Logistic Regression, Random Forest classifier, Support Vector Machine and XGBoost classifier. These were the baseline models.</a:t>
            </a:r>
            <a:endParaRPr sz="1400">
              <a:latin typeface="Arial"/>
              <a:ea typeface="Arial"/>
              <a:cs typeface="Arial"/>
              <a:sym typeface="Arial"/>
            </a:endParaRPr>
          </a:p>
          <a:p>
            <a:pPr indent="-317500" lvl="0" marL="457200" rtl="0" algn="l">
              <a:spcBef>
                <a:spcPts val="0"/>
              </a:spcBef>
              <a:spcAft>
                <a:spcPts val="0"/>
              </a:spcAft>
              <a:buSzPts val="1400"/>
              <a:buFont typeface="Arial"/>
              <a:buAutoNum type="arabicPeriod"/>
            </a:pPr>
            <a:r>
              <a:rPr lang="en" sz="1400">
                <a:latin typeface="Arial"/>
                <a:ea typeface="Arial"/>
                <a:cs typeface="Arial"/>
                <a:sym typeface="Arial"/>
              </a:rPr>
              <a:t>Before training different models, since our data was imbalanced, we tried oversampling and undersampling using SMOTE, which synthesises new minority instances to balance our data.</a:t>
            </a:r>
            <a:endParaRPr sz="1400">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Recall, Precision, F1-score and Roc-auc score</a:t>
            </a:r>
            <a:endParaRPr/>
          </a:p>
        </p:txBody>
      </p:sp>
      <p:graphicFrame>
        <p:nvGraphicFramePr>
          <p:cNvPr id="209" name="Google Shape;209;p25"/>
          <p:cNvGraphicFramePr/>
          <p:nvPr/>
        </p:nvGraphicFramePr>
        <p:xfrm>
          <a:off x="368300" y="1437925"/>
          <a:ext cx="3000000" cy="3000000"/>
        </p:xfrm>
        <a:graphic>
          <a:graphicData uri="http://schemas.openxmlformats.org/drawingml/2006/table">
            <a:tbl>
              <a:tblPr>
                <a:noFill/>
                <a:tableStyleId>{A3AF5700-63D5-4A3A-ADE9-2F40A87F66F0}</a:tableStyleId>
              </a:tblPr>
              <a:tblGrid>
                <a:gridCol w="1292650"/>
                <a:gridCol w="893175"/>
                <a:gridCol w="1101225"/>
                <a:gridCol w="970350"/>
                <a:gridCol w="1144725"/>
                <a:gridCol w="983975"/>
                <a:gridCol w="1064350"/>
                <a:gridCol w="770650"/>
              </a:tblGrid>
              <a:tr h="807275">
                <a:tc>
                  <a:txBody>
                    <a:bodyPr/>
                    <a:lstStyle/>
                    <a:p>
                      <a:pPr indent="0" lvl="0" marL="0" rtl="0" algn="l">
                        <a:spcBef>
                          <a:spcPts val="0"/>
                        </a:spcBef>
                        <a:spcAft>
                          <a:spcPts val="0"/>
                        </a:spcAft>
                        <a:buNone/>
                      </a:pPr>
                      <a:r>
                        <a:rPr lang="en">
                          <a:solidFill>
                            <a:srgbClr val="FFFFFF"/>
                          </a:solidFill>
                        </a:rPr>
                        <a:t>Metric/Models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Random</a:t>
                      </a:r>
                      <a:endParaRPr>
                        <a:solidFill>
                          <a:srgbClr val="FFFFFF"/>
                        </a:solidFill>
                      </a:endParaRPr>
                    </a:p>
                    <a:p>
                      <a:pPr indent="0" lvl="0" marL="0" rtl="0" algn="l">
                        <a:spcBef>
                          <a:spcPts val="0"/>
                        </a:spcBef>
                        <a:spcAft>
                          <a:spcPts val="0"/>
                        </a:spcAft>
                        <a:buNone/>
                      </a:pPr>
                      <a:r>
                        <a:rPr lang="en">
                          <a:solidFill>
                            <a:srgbClr val="FFFFFF"/>
                          </a:solidFill>
                        </a:rPr>
                        <a:t>Forest</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Logistic</a:t>
                      </a:r>
                      <a:endParaRPr>
                        <a:solidFill>
                          <a:srgbClr val="FFFFFF"/>
                        </a:solidFill>
                      </a:endParaRPr>
                    </a:p>
                    <a:p>
                      <a:pPr indent="0" lvl="0" marL="0" rtl="0" algn="l">
                        <a:spcBef>
                          <a:spcPts val="0"/>
                        </a:spcBef>
                        <a:spcAft>
                          <a:spcPts val="0"/>
                        </a:spcAft>
                        <a:buNone/>
                      </a:pPr>
                      <a:r>
                        <a:rPr lang="en">
                          <a:solidFill>
                            <a:srgbClr val="FFFFFF"/>
                          </a:solidFill>
                        </a:rPr>
                        <a:t>Regression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XGBoost</a:t>
                      </a:r>
                      <a:endParaRPr>
                        <a:solidFill>
                          <a:srgbClr val="FFFFFF"/>
                        </a:solidFill>
                      </a:endParaRPr>
                    </a:p>
                    <a:p>
                      <a:pPr indent="0" lvl="0" marL="0" rtl="0" algn="l">
                        <a:spcBef>
                          <a:spcPts val="0"/>
                        </a:spcBef>
                        <a:spcAft>
                          <a:spcPts val="0"/>
                        </a:spcAft>
                        <a:buNone/>
                      </a:pPr>
                      <a:r>
                        <a:rPr lang="en">
                          <a:solidFill>
                            <a:srgbClr val="FFFFFF"/>
                          </a:solidFill>
                        </a:rPr>
                        <a:t>classifier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Categorical NB</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Bernoulli</a:t>
                      </a:r>
                      <a:endParaRPr>
                        <a:solidFill>
                          <a:srgbClr val="FFFFFF"/>
                        </a:solidFill>
                      </a:endParaRPr>
                    </a:p>
                    <a:p>
                      <a:pPr indent="0" lvl="0" marL="0" rtl="0" algn="l">
                        <a:spcBef>
                          <a:spcPts val="0"/>
                        </a:spcBef>
                        <a:spcAft>
                          <a:spcPts val="0"/>
                        </a:spcAft>
                        <a:buNone/>
                      </a:pPr>
                      <a:r>
                        <a:rPr lang="en">
                          <a:solidFill>
                            <a:srgbClr val="FFFFFF"/>
                          </a:solidFill>
                        </a:rPr>
                        <a:t>NB</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SVM</a:t>
                      </a:r>
                      <a:endParaRPr>
                        <a:solidFill>
                          <a:srgbClr val="FFFFFF"/>
                        </a:solidFill>
                      </a:endParaRPr>
                    </a:p>
                    <a:p>
                      <a:pPr indent="0" lvl="0" marL="0" rtl="0" algn="l">
                        <a:spcBef>
                          <a:spcPts val="0"/>
                        </a:spcBef>
                        <a:spcAft>
                          <a:spcPts val="0"/>
                        </a:spcAft>
                        <a:buNone/>
                      </a:pPr>
                      <a:r>
                        <a:rPr lang="en">
                          <a:solidFill>
                            <a:srgbClr val="FFFFFF"/>
                          </a:solidFill>
                        </a:rPr>
                        <a:t>Linear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SVM </a:t>
                      </a:r>
                      <a:endParaRPr>
                        <a:solidFill>
                          <a:srgbClr val="FFFFFF"/>
                        </a:solidFill>
                      </a:endParaRPr>
                    </a:p>
                    <a:p>
                      <a:pPr indent="0" lvl="0" marL="0" rtl="0" algn="l">
                        <a:spcBef>
                          <a:spcPts val="0"/>
                        </a:spcBef>
                        <a:spcAft>
                          <a:spcPts val="0"/>
                        </a:spcAft>
                        <a:buNone/>
                      </a:pPr>
                      <a:r>
                        <a:rPr lang="en">
                          <a:solidFill>
                            <a:srgbClr val="FFFFFF"/>
                          </a:solidFill>
                        </a:rPr>
                        <a:t>rbf</a:t>
                      </a:r>
                      <a:endParaRPr>
                        <a:solidFill>
                          <a:srgbClr val="FFFFFF"/>
                        </a:solidFill>
                      </a:endParaRPr>
                    </a:p>
                  </a:txBody>
                  <a:tcPr marT="91425" marB="91425" marR="91425" marL="91425"/>
                </a:tc>
              </a:tr>
              <a:tr h="510975">
                <a:tc>
                  <a:txBody>
                    <a:bodyPr/>
                    <a:lstStyle/>
                    <a:p>
                      <a:pPr indent="0" lvl="0" marL="0" rtl="0" algn="l">
                        <a:spcBef>
                          <a:spcPts val="0"/>
                        </a:spcBef>
                        <a:spcAft>
                          <a:spcPts val="0"/>
                        </a:spcAft>
                        <a:buNone/>
                      </a:pPr>
                      <a:r>
                        <a:rPr lang="en">
                          <a:solidFill>
                            <a:srgbClr val="FFFFFF"/>
                          </a:solidFill>
                        </a:rPr>
                        <a:t>Recall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0.2278</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0.2584</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0.2532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0.2690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0.2632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0.2780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0.2840</a:t>
                      </a:r>
                      <a:endParaRPr>
                        <a:solidFill>
                          <a:srgbClr val="FFFFFF"/>
                        </a:solidFill>
                      </a:endParaRPr>
                    </a:p>
                  </a:txBody>
                  <a:tcPr marT="91425" marB="91425" marR="91425" marL="91425"/>
                </a:tc>
              </a:tr>
              <a:tr h="510975">
                <a:tc>
                  <a:txBody>
                    <a:bodyPr/>
                    <a:lstStyle/>
                    <a:p>
                      <a:pPr indent="0" lvl="0" marL="0" rtl="0" algn="l">
                        <a:spcBef>
                          <a:spcPts val="0"/>
                        </a:spcBef>
                        <a:spcAft>
                          <a:spcPts val="0"/>
                        </a:spcAft>
                        <a:buNone/>
                      </a:pPr>
                      <a:r>
                        <a:rPr lang="en">
                          <a:solidFill>
                            <a:srgbClr val="FFFFFF"/>
                          </a:solidFill>
                        </a:rPr>
                        <a:t>Precision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0.5665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0.5950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0.5924</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0.5624</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0.5940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0.6006</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0.5928</a:t>
                      </a:r>
                      <a:endParaRPr>
                        <a:solidFill>
                          <a:srgbClr val="FFFFFF"/>
                        </a:solidFill>
                      </a:endParaRPr>
                    </a:p>
                  </a:txBody>
                  <a:tcPr marT="91425" marB="91425" marR="91425" marL="91425"/>
                </a:tc>
              </a:tr>
              <a:tr h="510975">
                <a:tc>
                  <a:txBody>
                    <a:bodyPr/>
                    <a:lstStyle/>
                    <a:p>
                      <a:pPr indent="0" lvl="0" marL="0" rtl="0" algn="l">
                        <a:spcBef>
                          <a:spcPts val="0"/>
                        </a:spcBef>
                        <a:spcAft>
                          <a:spcPts val="0"/>
                        </a:spcAft>
                        <a:buNone/>
                      </a:pPr>
                      <a:r>
                        <a:rPr lang="en">
                          <a:solidFill>
                            <a:srgbClr val="FFFFFF"/>
                          </a:solidFill>
                        </a:rPr>
                        <a:t>F1-score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0.3241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0.3596</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0.3542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0.3630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0.3636</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0.3788</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0.3827</a:t>
                      </a:r>
                      <a:endParaRPr>
                        <a:solidFill>
                          <a:srgbClr val="FFFFFF"/>
                        </a:solidFill>
                      </a:endParaRPr>
                    </a:p>
                  </a:txBody>
                  <a:tcPr marT="91425" marB="91425" marR="91425" marL="91425"/>
                </a:tc>
              </a:tr>
              <a:tr h="510975">
                <a:tc>
                  <a:txBody>
                    <a:bodyPr/>
                    <a:lstStyle/>
                    <a:p>
                      <a:pPr indent="0" lvl="0" marL="0" rtl="0" algn="l">
                        <a:spcBef>
                          <a:spcPts val="0"/>
                        </a:spcBef>
                        <a:spcAft>
                          <a:spcPts val="0"/>
                        </a:spcAft>
                        <a:buNone/>
                      </a:pPr>
                      <a:r>
                        <a:rPr lang="en">
                          <a:solidFill>
                            <a:srgbClr val="FFFFFF"/>
                          </a:solidFill>
                        </a:rPr>
                        <a:t>Roc-Auc</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0.6691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0.69150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0.6862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0.6910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0.6951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0.6202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0.6396</a:t>
                      </a:r>
                      <a:endParaRPr>
                        <a:solidFill>
                          <a:srgbClr val="FFFFFF"/>
                        </a:solidFill>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26"/>
          <p:cNvPicPr preferRelativeResize="0"/>
          <p:nvPr/>
        </p:nvPicPr>
        <p:blipFill rotWithShape="1">
          <a:blip r:embed="rId3">
            <a:alphaModFix/>
          </a:blip>
          <a:srcRect b="1739" l="789" r="-789" t="0"/>
          <a:stretch/>
        </p:blipFill>
        <p:spPr>
          <a:xfrm>
            <a:off x="3770725" y="1192975"/>
            <a:ext cx="5200675" cy="3406825"/>
          </a:xfrm>
          <a:prstGeom prst="rect">
            <a:avLst/>
          </a:prstGeom>
          <a:noFill/>
          <a:ln>
            <a:noFill/>
          </a:ln>
        </p:spPr>
      </p:pic>
      <p:sp>
        <p:nvSpPr>
          <p:cNvPr id="215" name="Google Shape;215;p26"/>
          <p:cNvSpPr txBox="1"/>
          <p:nvPr/>
        </p:nvSpPr>
        <p:spPr>
          <a:xfrm>
            <a:off x="1989575" y="251400"/>
            <a:ext cx="51090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Lato"/>
                <a:ea typeface="Lato"/>
                <a:cs typeface="Lato"/>
                <a:sym typeface="Lato"/>
              </a:rPr>
              <a:t>Comparison of Scores for Different Models</a:t>
            </a:r>
            <a:endParaRPr sz="2000">
              <a:solidFill>
                <a:srgbClr val="FFFFFF"/>
              </a:solidFill>
              <a:latin typeface="Lato"/>
              <a:ea typeface="Lato"/>
              <a:cs typeface="Lato"/>
              <a:sym typeface="Lato"/>
            </a:endParaRPr>
          </a:p>
        </p:txBody>
      </p:sp>
      <p:sp>
        <p:nvSpPr>
          <p:cNvPr id="216" name="Google Shape;216;p26"/>
          <p:cNvSpPr txBox="1"/>
          <p:nvPr/>
        </p:nvSpPr>
        <p:spPr>
          <a:xfrm>
            <a:off x="308875" y="1383250"/>
            <a:ext cx="3343800" cy="3216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Lato"/>
              <a:buAutoNum type="arabicPeriod"/>
            </a:pPr>
            <a:r>
              <a:rPr lang="en">
                <a:solidFill>
                  <a:srgbClr val="FFFFFF"/>
                </a:solidFill>
                <a:latin typeface="Lato"/>
                <a:ea typeface="Lato"/>
                <a:cs typeface="Lato"/>
                <a:sym typeface="Lato"/>
              </a:rPr>
              <a:t>Among different models, SVM and Naive Bayes performed better.</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AutoNum type="arabicPeriod"/>
            </a:pPr>
            <a:r>
              <a:rPr lang="en">
                <a:solidFill>
                  <a:srgbClr val="FFFFFF"/>
                </a:solidFill>
                <a:latin typeface="Lato"/>
                <a:ea typeface="Lato"/>
                <a:cs typeface="Lato"/>
                <a:sym typeface="Lato"/>
              </a:rPr>
              <a:t>As patients with similar comorbidities forms a group and are close to each other, so data is separable and SVM performs better.</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AutoNum type="arabicPeriod"/>
            </a:pPr>
            <a:r>
              <a:rPr lang="en">
                <a:solidFill>
                  <a:srgbClr val="FFFFFF"/>
                </a:solidFill>
                <a:latin typeface="Lato"/>
                <a:ea typeface="Lato"/>
                <a:cs typeface="Lato"/>
                <a:sym typeface="Lato"/>
              </a:rPr>
              <a:t>Naive Bayes performed better, as the features were mostly independent and even by intuition this problem seems to require conditional probability based solution.   </a:t>
            </a:r>
            <a:endParaRPr>
              <a:solidFill>
                <a:srgbClr val="FFFFFF"/>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1116275" y="2470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Dimensionality reduction and visualisation</a:t>
            </a:r>
            <a:endParaRPr/>
          </a:p>
        </p:txBody>
      </p:sp>
      <p:sp>
        <p:nvSpPr>
          <p:cNvPr id="222" name="Google Shape;222;p27"/>
          <p:cNvSpPr txBox="1"/>
          <p:nvPr>
            <p:ph idx="1" type="body"/>
          </p:nvPr>
        </p:nvSpPr>
        <p:spPr>
          <a:xfrm>
            <a:off x="658050" y="1567550"/>
            <a:ext cx="34380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latin typeface="Arial"/>
                <a:ea typeface="Arial"/>
                <a:cs typeface="Arial"/>
                <a:sym typeface="Arial"/>
              </a:rPr>
              <a:t>PCA with no of components = 10</a:t>
            </a:r>
            <a:endParaRPr b="1" sz="2000">
              <a:solidFill>
                <a:srgbClr val="FFFFFF"/>
              </a:solidFill>
              <a:latin typeface="Arial"/>
              <a:ea typeface="Arial"/>
              <a:cs typeface="Arial"/>
              <a:sym typeface="Arial"/>
            </a:endParaRPr>
          </a:p>
          <a:p>
            <a:pPr indent="0" lvl="0" marL="0" rtl="0" algn="l">
              <a:spcBef>
                <a:spcPts val="0"/>
              </a:spcBef>
              <a:spcAft>
                <a:spcPts val="0"/>
              </a:spcAft>
              <a:buNone/>
            </a:pPr>
            <a:r>
              <a:t/>
            </a:r>
            <a:endParaRPr b="1" sz="2000">
              <a:solidFill>
                <a:srgbClr val="FFFFFF"/>
              </a:solidFill>
              <a:latin typeface="Arial"/>
              <a:ea typeface="Arial"/>
              <a:cs typeface="Arial"/>
              <a:sym typeface="Arial"/>
            </a:endParaRPr>
          </a:p>
          <a:p>
            <a:pPr indent="0" lvl="0" marL="0" rtl="0" algn="l">
              <a:spcBef>
                <a:spcPts val="0"/>
              </a:spcBef>
              <a:spcAft>
                <a:spcPts val="0"/>
              </a:spcAft>
              <a:buNone/>
            </a:pPr>
            <a:r>
              <a:rPr b="1" lang="en" sz="2000">
                <a:solidFill>
                  <a:srgbClr val="FFFFFF"/>
                </a:solidFill>
                <a:latin typeface="Arial"/>
                <a:ea typeface="Arial"/>
                <a:cs typeface="Arial"/>
                <a:sym typeface="Arial"/>
              </a:rPr>
              <a:t>T-sne plot after applying PCA</a:t>
            </a:r>
            <a:endParaRPr b="1" sz="2000">
              <a:solidFill>
                <a:srgbClr val="FFFFFF"/>
              </a:solidFill>
              <a:latin typeface="Arial"/>
              <a:ea typeface="Arial"/>
              <a:cs typeface="Arial"/>
              <a:sym typeface="Arial"/>
            </a:endParaRPr>
          </a:p>
          <a:p>
            <a:pPr indent="0" lvl="0" marL="0" rtl="0" algn="l">
              <a:spcBef>
                <a:spcPts val="0"/>
              </a:spcBef>
              <a:spcAft>
                <a:spcPts val="0"/>
              </a:spcAft>
              <a:buNone/>
            </a:pPr>
            <a:r>
              <a:t/>
            </a:r>
            <a:endParaRPr b="1" sz="2000">
              <a:solidFill>
                <a:srgbClr val="FFFFFF"/>
              </a:solidFill>
              <a:latin typeface="Arial"/>
              <a:ea typeface="Arial"/>
              <a:cs typeface="Arial"/>
              <a:sym typeface="Arial"/>
            </a:endParaRPr>
          </a:p>
        </p:txBody>
      </p:sp>
      <p:pic>
        <p:nvPicPr>
          <p:cNvPr id="223" name="Google Shape;223;p27"/>
          <p:cNvPicPr preferRelativeResize="0"/>
          <p:nvPr/>
        </p:nvPicPr>
        <p:blipFill>
          <a:blip r:embed="rId3">
            <a:alphaModFix/>
          </a:blip>
          <a:stretch>
            <a:fillRect/>
          </a:stretch>
        </p:blipFill>
        <p:spPr>
          <a:xfrm>
            <a:off x="4221550" y="964751"/>
            <a:ext cx="4596975" cy="3722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1297500" y="393750"/>
            <a:ext cx="70440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Dimensionality reduction and visualisation</a:t>
            </a:r>
            <a:endParaRPr/>
          </a:p>
        </p:txBody>
      </p:sp>
      <p:sp>
        <p:nvSpPr>
          <p:cNvPr id="229" name="Google Shape;229;p28"/>
          <p:cNvSpPr txBox="1"/>
          <p:nvPr>
            <p:ph idx="1" type="body"/>
          </p:nvPr>
        </p:nvSpPr>
        <p:spPr>
          <a:xfrm>
            <a:off x="893700" y="1567550"/>
            <a:ext cx="28935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latin typeface="Arial"/>
                <a:ea typeface="Arial"/>
                <a:cs typeface="Arial"/>
                <a:sym typeface="Arial"/>
              </a:rPr>
              <a:t>SVD with no of components </a:t>
            </a:r>
            <a:r>
              <a:rPr b="1" lang="en" sz="2000">
                <a:solidFill>
                  <a:srgbClr val="FFFFFF"/>
                </a:solidFill>
                <a:latin typeface="Arial"/>
                <a:ea typeface="Arial"/>
                <a:cs typeface="Arial"/>
                <a:sym typeface="Arial"/>
              </a:rPr>
              <a:t>= </a:t>
            </a:r>
            <a:r>
              <a:rPr b="1" lang="en" sz="2000">
                <a:solidFill>
                  <a:srgbClr val="FFFFFF"/>
                </a:solidFill>
                <a:latin typeface="Arial"/>
                <a:ea typeface="Arial"/>
                <a:cs typeface="Arial"/>
                <a:sym typeface="Arial"/>
              </a:rPr>
              <a:t>10</a:t>
            </a:r>
            <a:endParaRPr b="1" sz="2000">
              <a:solidFill>
                <a:srgbClr val="FFFFFF"/>
              </a:solidFill>
              <a:latin typeface="Arial"/>
              <a:ea typeface="Arial"/>
              <a:cs typeface="Arial"/>
              <a:sym typeface="Arial"/>
            </a:endParaRPr>
          </a:p>
          <a:p>
            <a:pPr indent="0" lvl="0" marL="0" rtl="0" algn="l">
              <a:spcBef>
                <a:spcPts val="0"/>
              </a:spcBef>
              <a:spcAft>
                <a:spcPts val="0"/>
              </a:spcAft>
              <a:buNone/>
            </a:pPr>
            <a:r>
              <a:t/>
            </a:r>
            <a:endParaRPr b="1" sz="2000">
              <a:solidFill>
                <a:srgbClr val="FFFFFF"/>
              </a:solidFill>
              <a:latin typeface="Arial"/>
              <a:ea typeface="Arial"/>
              <a:cs typeface="Arial"/>
              <a:sym typeface="Arial"/>
            </a:endParaRPr>
          </a:p>
          <a:p>
            <a:pPr indent="0" lvl="0" marL="0" rtl="0" algn="l">
              <a:spcBef>
                <a:spcPts val="0"/>
              </a:spcBef>
              <a:spcAft>
                <a:spcPts val="0"/>
              </a:spcAft>
              <a:buNone/>
            </a:pPr>
            <a:r>
              <a:rPr b="1" lang="en" sz="2000">
                <a:solidFill>
                  <a:srgbClr val="FFFFFF"/>
                </a:solidFill>
                <a:latin typeface="Arial"/>
                <a:ea typeface="Arial"/>
                <a:cs typeface="Arial"/>
                <a:sym typeface="Arial"/>
              </a:rPr>
              <a:t>T-sne plot after applying SVD</a:t>
            </a:r>
            <a:endParaRPr b="1" sz="2000">
              <a:solidFill>
                <a:srgbClr val="FFFFFF"/>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230" name="Google Shape;230;p28"/>
          <p:cNvPicPr preferRelativeResize="0"/>
          <p:nvPr/>
        </p:nvPicPr>
        <p:blipFill>
          <a:blip r:embed="rId3">
            <a:alphaModFix/>
          </a:blip>
          <a:stretch>
            <a:fillRect/>
          </a:stretch>
        </p:blipFill>
        <p:spPr>
          <a:xfrm>
            <a:off x="3921425" y="1460250"/>
            <a:ext cx="4660025" cy="3334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Dimensionality reduction and visualisation</a:t>
            </a:r>
            <a:r>
              <a:rPr lang="en"/>
              <a:t> </a:t>
            </a:r>
            <a:endParaRPr/>
          </a:p>
        </p:txBody>
      </p:sp>
      <p:sp>
        <p:nvSpPr>
          <p:cNvPr id="236" name="Google Shape;236;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Dimensionality reduction affected the performance of our model significantly.</a:t>
            </a:r>
            <a:endParaRPr sz="1800"/>
          </a:p>
          <a:p>
            <a:pPr indent="-342900" lvl="0" marL="457200" rtl="0" algn="l">
              <a:spcBef>
                <a:spcPts val="0"/>
              </a:spcBef>
              <a:spcAft>
                <a:spcPts val="0"/>
              </a:spcAft>
              <a:buSzPts val="1800"/>
              <a:buChar char="●"/>
            </a:pPr>
            <a:r>
              <a:rPr lang="en" sz="1800"/>
              <a:t>We had 14 features previously, which itself is quite feasible in terms of computation.</a:t>
            </a:r>
            <a:endParaRPr sz="1800"/>
          </a:p>
          <a:p>
            <a:pPr indent="-342900" lvl="0" marL="457200" rtl="0" algn="l">
              <a:spcBef>
                <a:spcPts val="0"/>
              </a:spcBef>
              <a:spcAft>
                <a:spcPts val="0"/>
              </a:spcAft>
              <a:buSzPts val="1800"/>
              <a:buChar char="●"/>
            </a:pPr>
            <a:r>
              <a:rPr lang="en" sz="1800"/>
              <a:t>Therefore, we decided not to go forward with the principle components and considered all the previous features instead.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models after feature selection</a:t>
            </a:r>
            <a:endParaRPr/>
          </a:p>
        </p:txBody>
      </p:sp>
      <p:sp>
        <p:nvSpPr>
          <p:cNvPr id="242" name="Google Shape;242;p30"/>
          <p:cNvSpPr txBox="1"/>
          <p:nvPr>
            <p:ph idx="1" type="body"/>
          </p:nvPr>
        </p:nvSpPr>
        <p:spPr>
          <a:xfrm>
            <a:off x="1297500" y="1567550"/>
            <a:ext cx="7087200" cy="1582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FFFFFF"/>
              </a:buClr>
              <a:buSzPts val="1700"/>
              <a:buFont typeface="Arial"/>
              <a:buAutoNum type="arabicPeriod"/>
            </a:pPr>
            <a:r>
              <a:rPr lang="en" sz="1700">
                <a:solidFill>
                  <a:srgbClr val="FFFFFF"/>
                </a:solidFill>
                <a:latin typeface="Arial"/>
                <a:ea typeface="Arial"/>
                <a:cs typeface="Arial"/>
                <a:sym typeface="Arial"/>
              </a:rPr>
              <a:t>We did feature selection, using the correlation matrix.</a:t>
            </a:r>
            <a:endParaRPr sz="1700">
              <a:solidFill>
                <a:srgbClr val="FFFFFF"/>
              </a:solidFill>
              <a:latin typeface="Arial"/>
              <a:ea typeface="Arial"/>
              <a:cs typeface="Arial"/>
              <a:sym typeface="Arial"/>
            </a:endParaRPr>
          </a:p>
          <a:p>
            <a:pPr indent="-336550" lvl="0" marL="457200" rtl="0" algn="l">
              <a:spcBef>
                <a:spcPts val="0"/>
              </a:spcBef>
              <a:spcAft>
                <a:spcPts val="0"/>
              </a:spcAft>
              <a:buClr>
                <a:srgbClr val="FFFFFF"/>
              </a:buClr>
              <a:buSzPts val="1700"/>
              <a:buFont typeface="Arial"/>
              <a:buAutoNum type="arabicPeriod"/>
            </a:pPr>
            <a:r>
              <a:rPr lang="en" sz="1700">
                <a:solidFill>
                  <a:srgbClr val="FFFFFF"/>
                </a:solidFill>
                <a:latin typeface="Arial"/>
                <a:ea typeface="Arial"/>
                <a:cs typeface="Arial"/>
                <a:sym typeface="Arial"/>
              </a:rPr>
              <a:t>Considering the top-10 features that were having higher correlation to the target, and then training the same models and comparing the accuracies.</a:t>
            </a:r>
            <a:endParaRPr sz="1700">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Lato"/>
                <a:ea typeface="Lato"/>
                <a:cs typeface="Lato"/>
                <a:sym typeface="Lato"/>
              </a:rPr>
              <a:t>Comparison of Scores for Different Models (Top 10 Best Features)</a:t>
            </a:r>
            <a:endParaRPr sz="2600"/>
          </a:p>
        </p:txBody>
      </p:sp>
      <p:graphicFrame>
        <p:nvGraphicFramePr>
          <p:cNvPr id="248" name="Google Shape;248;p31"/>
          <p:cNvGraphicFramePr/>
          <p:nvPr/>
        </p:nvGraphicFramePr>
        <p:xfrm>
          <a:off x="1297500" y="1558475"/>
          <a:ext cx="3000000" cy="3000000"/>
        </p:xfrm>
        <a:graphic>
          <a:graphicData uri="http://schemas.openxmlformats.org/drawingml/2006/table">
            <a:tbl>
              <a:tblPr>
                <a:noFill/>
                <a:tableStyleId>{A3AF5700-63D5-4A3A-ADE9-2F40A87F66F0}</a:tableStyleId>
              </a:tblPr>
              <a:tblGrid>
                <a:gridCol w="1292650"/>
                <a:gridCol w="893175"/>
                <a:gridCol w="1101225"/>
                <a:gridCol w="970350"/>
                <a:gridCol w="1346375"/>
              </a:tblGrid>
              <a:tr h="817325">
                <a:tc>
                  <a:txBody>
                    <a:bodyPr/>
                    <a:lstStyle/>
                    <a:p>
                      <a:pPr indent="0" lvl="0" marL="0" rtl="0" algn="l">
                        <a:spcBef>
                          <a:spcPts val="0"/>
                        </a:spcBef>
                        <a:spcAft>
                          <a:spcPts val="0"/>
                        </a:spcAft>
                        <a:buNone/>
                      </a:pPr>
                      <a:r>
                        <a:rPr lang="en">
                          <a:solidFill>
                            <a:srgbClr val="FFFFFF"/>
                          </a:solidFill>
                        </a:rPr>
                        <a:t>Metric/Models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SVM RBF</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Logistic</a:t>
                      </a:r>
                      <a:endParaRPr>
                        <a:solidFill>
                          <a:srgbClr val="FFFFFF"/>
                        </a:solidFill>
                      </a:endParaRPr>
                    </a:p>
                    <a:p>
                      <a:pPr indent="0" lvl="0" marL="0" rtl="0" algn="l">
                        <a:spcBef>
                          <a:spcPts val="0"/>
                        </a:spcBef>
                        <a:spcAft>
                          <a:spcPts val="0"/>
                        </a:spcAft>
                        <a:buNone/>
                      </a:pPr>
                      <a:r>
                        <a:rPr lang="en">
                          <a:solidFill>
                            <a:srgbClr val="FFFFFF"/>
                          </a:solidFill>
                        </a:rPr>
                        <a:t>Regression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XGBoost</a:t>
                      </a:r>
                      <a:endParaRPr>
                        <a:solidFill>
                          <a:srgbClr val="FFFFFF"/>
                        </a:solidFill>
                      </a:endParaRPr>
                    </a:p>
                    <a:p>
                      <a:pPr indent="0" lvl="0" marL="0" rtl="0" algn="l">
                        <a:spcBef>
                          <a:spcPts val="0"/>
                        </a:spcBef>
                        <a:spcAft>
                          <a:spcPts val="0"/>
                        </a:spcAft>
                        <a:buNone/>
                      </a:pPr>
                      <a:r>
                        <a:rPr lang="en">
                          <a:solidFill>
                            <a:srgbClr val="FFFFFF"/>
                          </a:solidFill>
                        </a:rPr>
                        <a:t>classifier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Categorical NB</a:t>
                      </a:r>
                      <a:endParaRPr>
                        <a:solidFill>
                          <a:srgbClr val="FFFFFF"/>
                        </a:solidFill>
                      </a:endParaRPr>
                    </a:p>
                  </a:txBody>
                  <a:tcPr marT="91425" marB="91425" marR="91425" marL="91425"/>
                </a:tc>
              </a:tr>
              <a:tr h="510975">
                <a:tc>
                  <a:txBody>
                    <a:bodyPr/>
                    <a:lstStyle/>
                    <a:p>
                      <a:pPr indent="0" lvl="0" marL="0" rtl="0" algn="l">
                        <a:spcBef>
                          <a:spcPts val="0"/>
                        </a:spcBef>
                        <a:spcAft>
                          <a:spcPts val="0"/>
                        </a:spcAft>
                        <a:buNone/>
                      </a:pPr>
                      <a:r>
                        <a:rPr lang="en">
                          <a:solidFill>
                            <a:srgbClr val="FFFFFF"/>
                          </a:solidFill>
                        </a:rPr>
                        <a:t>Recall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0.2731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0.2628</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0.2678</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0.2639</a:t>
                      </a:r>
                      <a:endParaRPr>
                        <a:solidFill>
                          <a:srgbClr val="FFFFFF"/>
                        </a:solidFill>
                      </a:endParaRPr>
                    </a:p>
                  </a:txBody>
                  <a:tcPr marT="91425" marB="91425" marR="91425" marL="91425"/>
                </a:tc>
              </a:tr>
              <a:tr h="510975">
                <a:tc>
                  <a:txBody>
                    <a:bodyPr/>
                    <a:lstStyle/>
                    <a:p>
                      <a:pPr indent="0" lvl="0" marL="0" rtl="0" algn="l">
                        <a:spcBef>
                          <a:spcPts val="0"/>
                        </a:spcBef>
                        <a:spcAft>
                          <a:spcPts val="0"/>
                        </a:spcAft>
                        <a:buNone/>
                      </a:pPr>
                      <a:r>
                        <a:rPr lang="en">
                          <a:solidFill>
                            <a:srgbClr val="FFFFFF"/>
                          </a:solidFill>
                        </a:rPr>
                        <a:t>Precision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0.6159</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0.5966</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0.5972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0.5733</a:t>
                      </a:r>
                      <a:endParaRPr>
                        <a:solidFill>
                          <a:srgbClr val="FFFFFF"/>
                        </a:solidFill>
                      </a:endParaRPr>
                    </a:p>
                  </a:txBody>
                  <a:tcPr marT="91425" marB="91425" marR="91425" marL="91425"/>
                </a:tc>
              </a:tr>
              <a:tr h="510975">
                <a:tc>
                  <a:txBody>
                    <a:bodyPr/>
                    <a:lstStyle/>
                    <a:p>
                      <a:pPr indent="0" lvl="0" marL="0" rtl="0" algn="l">
                        <a:spcBef>
                          <a:spcPts val="0"/>
                        </a:spcBef>
                        <a:spcAft>
                          <a:spcPts val="0"/>
                        </a:spcAft>
                        <a:buNone/>
                      </a:pPr>
                      <a:r>
                        <a:rPr lang="en">
                          <a:solidFill>
                            <a:srgbClr val="FFFFFF"/>
                          </a:solidFill>
                        </a:rPr>
                        <a:t>F1-score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a:t>
                      </a:r>
                      <a:r>
                        <a:rPr lang="en">
                          <a:solidFill>
                            <a:schemeClr val="lt1"/>
                          </a:solidFill>
                        </a:rPr>
                        <a:t>3784</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0.3639</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0.3687</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0.3615</a:t>
                      </a:r>
                      <a:endParaRPr>
                        <a:solidFill>
                          <a:srgbClr val="FFFFFF"/>
                        </a:solidFill>
                      </a:endParaRPr>
                    </a:p>
                  </a:txBody>
                  <a:tcPr marT="91425" marB="91425" marR="91425" marL="91425"/>
                </a:tc>
              </a:tr>
              <a:tr h="510975">
                <a:tc>
                  <a:txBody>
                    <a:bodyPr/>
                    <a:lstStyle/>
                    <a:p>
                      <a:pPr indent="0" lvl="0" marL="0" rtl="0" algn="l">
                        <a:spcBef>
                          <a:spcPts val="0"/>
                        </a:spcBef>
                        <a:spcAft>
                          <a:spcPts val="0"/>
                        </a:spcAft>
                        <a:buNone/>
                      </a:pPr>
                      <a:r>
                        <a:rPr lang="en">
                          <a:solidFill>
                            <a:srgbClr val="FFFFFF"/>
                          </a:solidFill>
                        </a:rPr>
                        <a:t>Roc-Auc</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0.6235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0.6943</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0.6922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0.6170</a:t>
                      </a:r>
                      <a:endParaRPr>
                        <a:solidFill>
                          <a:srgbClr val="FFFFFF"/>
                        </a:solidFill>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141" name="Google Shape;141;p14"/>
          <p:cNvSpPr txBox="1"/>
          <p:nvPr>
            <p:ph idx="1" type="body"/>
          </p:nvPr>
        </p:nvSpPr>
        <p:spPr>
          <a:xfrm>
            <a:off x="1297500" y="1307850"/>
            <a:ext cx="7038900" cy="31710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latin typeface="Arial"/>
                <a:ea typeface="Arial"/>
                <a:cs typeface="Arial"/>
                <a:sym typeface="Arial"/>
              </a:rPr>
              <a:t> Older patients having comorbidities have less chances of survival after being hospitalised due to COVID-19.</a:t>
            </a:r>
            <a:endParaRPr>
              <a:latin typeface="Arial"/>
              <a:ea typeface="Arial"/>
              <a:cs typeface="Arial"/>
              <a:sym typeface="Arial"/>
            </a:endParaRPr>
          </a:p>
          <a:p>
            <a:pPr indent="0" lvl="0" marL="0" rtl="0" algn="l">
              <a:spcBef>
                <a:spcPts val="1600"/>
              </a:spcBef>
              <a:spcAft>
                <a:spcPts val="0"/>
              </a:spcAft>
              <a:buNone/>
            </a:pPr>
            <a:r>
              <a:rPr lang="en">
                <a:latin typeface="Arial"/>
                <a:ea typeface="Arial"/>
                <a:cs typeface="Arial"/>
                <a:sym typeface="Arial"/>
              </a:rPr>
              <a:t>→ Covid-19 patients with history of hypertension, obesity, chronic lung disease, diabetes, and cardiovascular disease have the worst prognosis and most often end up with deteriorating outcomes such as ARDS and pneumonia. </a:t>
            </a:r>
            <a:endParaRPr>
              <a:latin typeface="Arial"/>
              <a:ea typeface="Arial"/>
              <a:cs typeface="Arial"/>
              <a:sym typeface="Arial"/>
            </a:endParaRPr>
          </a:p>
          <a:p>
            <a:pPr indent="0" lvl="0" marL="0" rtl="0" algn="l">
              <a:spcBef>
                <a:spcPts val="1600"/>
              </a:spcBef>
              <a:spcAft>
                <a:spcPts val="0"/>
              </a:spcAft>
              <a:buNone/>
            </a:pPr>
            <a:r>
              <a:rPr lang="en">
                <a:latin typeface="Arial"/>
                <a:ea typeface="Arial"/>
                <a:cs typeface="Arial"/>
                <a:sym typeface="Arial"/>
              </a:rPr>
              <a:t>→ There is a period where the patient is asymptomatic, and the incubation period is between 2 and 14 days. </a:t>
            </a:r>
            <a:r>
              <a:rPr lang="en">
                <a:solidFill>
                  <a:srgbClr val="FFFFFF"/>
                </a:solidFill>
                <a:latin typeface="Roboto"/>
                <a:ea typeface="Roboto"/>
                <a:cs typeface="Roboto"/>
                <a:sym typeface="Roboto"/>
              </a:rPr>
              <a:t>However, within this period, if respiratory symptoms develop, it is important to seek immediate care.</a:t>
            </a:r>
            <a:endParaRPr>
              <a:solidFill>
                <a:srgbClr val="FFFFFF"/>
              </a:solidFill>
              <a:latin typeface="Roboto"/>
              <a:ea typeface="Roboto"/>
              <a:cs typeface="Roboto"/>
              <a:sym typeface="Roboto"/>
            </a:endParaRPr>
          </a:p>
          <a:p>
            <a:pPr indent="0" lvl="0" marL="0" rtl="0" algn="l">
              <a:spcBef>
                <a:spcPts val="1600"/>
              </a:spcBef>
              <a:spcAft>
                <a:spcPts val="0"/>
              </a:spcAft>
              <a:buNone/>
            </a:pPr>
            <a:r>
              <a:rPr lang="en">
                <a:solidFill>
                  <a:srgbClr val="FFFFFF"/>
                </a:solidFill>
                <a:latin typeface="Roboto"/>
                <a:ea typeface="Roboto"/>
                <a:cs typeface="Roboto"/>
                <a:sym typeface="Roboto"/>
              </a:rPr>
              <a:t>→ Similarly, there are many more patterns which we can analyse. After analysing them, we came to a conclusion that Patient’s initial conditions and previous health records have a relation with being admitted to ICU and post health conditions.  </a:t>
            </a:r>
            <a:endParaRPr>
              <a:solidFill>
                <a:srgbClr val="FFFFFF"/>
              </a:solidFill>
              <a:latin typeface="Roboto"/>
              <a:ea typeface="Roboto"/>
              <a:cs typeface="Roboto"/>
              <a:sym typeface="Roboto"/>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a:solidFill>
                <a:srgbClr val="000000"/>
              </a:solidFill>
              <a:highlight>
                <a:srgbClr val="FFFFFF"/>
              </a:highlight>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2"/>
          <p:cNvSpPr txBox="1"/>
          <p:nvPr/>
        </p:nvSpPr>
        <p:spPr>
          <a:xfrm>
            <a:off x="1247400" y="160725"/>
            <a:ext cx="6809700" cy="49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Lato"/>
                <a:ea typeface="Lato"/>
                <a:cs typeface="Lato"/>
                <a:sym typeface="Lato"/>
              </a:rPr>
              <a:t>Comparison of Scores for Different Models (Top 10 Best Features)</a:t>
            </a:r>
            <a:endParaRPr sz="1800">
              <a:solidFill>
                <a:srgbClr val="FFFFFF"/>
              </a:solidFill>
              <a:latin typeface="Lato"/>
              <a:ea typeface="Lato"/>
              <a:cs typeface="Lato"/>
              <a:sym typeface="Lato"/>
            </a:endParaRPr>
          </a:p>
        </p:txBody>
      </p:sp>
      <p:sp>
        <p:nvSpPr>
          <p:cNvPr id="254" name="Google Shape;254;p32"/>
          <p:cNvSpPr txBox="1"/>
          <p:nvPr/>
        </p:nvSpPr>
        <p:spPr>
          <a:xfrm>
            <a:off x="590900" y="1410100"/>
            <a:ext cx="3290100" cy="3343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Lato"/>
              <a:buAutoNum type="arabicPeriod"/>
            </a:pPr>
            <a:r>
              <a:rPr lang="en">
                <a:solidFill>
                  <a:srgbClr val="FFFFFF"/>
                </a:solidFill>
                <a:latin typeface="Lato"/>
                <a:ea typeface="Lato"/>
                <a:cs typeface="Lato"/>
                <a:sym typeface="Lato"/>
              </a:rPr>
              <a:t>After selecting top-k features, here we checked for k=10</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AutoNum type="arabicPeriod"/>
            </a:pPr>
            <a:r>
              <a:rPr lang="en">
                <a:solidFill>
                  <a:srgbClr val="FFFFFF"/>
                </a:solidFill>
                <a:latin typeface="Lato"/>
                <a:ea typeface="Lato"/>
                <a:cs typeface="Lato"/>
                <a:sym typeface="Lato"/>
              </a:rPr>
              <a:t>The f1-scores didn’t changed much, even reduced for some models.</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AutoNum type="arabicPeriod"/>
            </a:pPr>
            <a:r>
              <a:rPr lang="en">
                <a:solidFill>
                  <a:srgbClr val="FFFFFF"/>
                </a:solidFill>
                <a:latin typeface="Lato"/>
                <a:ea typeface="Lato"/>
                <a:cs typeface="Lato"/>
                <a:sym typeface="Lato"/>
              </a:rPr>
              <a:t>The reason being most of our features  are independent, can be seen in the EDA.  And each attributes have more or less similar contribution towards the target attributes, so we have to include all the features.</a:t>
            </a:r>
            <a:endParaRPr>
              <a:solidFill>
                <a:srgbClr val="FFFFFF"/>
              </a:solidFill>
              <a:latin typeface="Lato"/>
              <a:ea typeface="Lato"/>
              <a:cs typeface="Lato"/>
              <a:sym typeface="Lato"/>
            </a:endParaRPr>
          </a:p>
        </p:txBody>
      </p:sp>
      <p:pic>
        <p:nvPicPr>
          <p:cNvPr id="255" name="Google Shape;255;p32"/>
          <p:cNvPicPr preferRelativeResize="0"/>
          <p:nvPr/>
        </p:nvPicPr>
        <p:blipFill>
          <a:blip r:embed="rId3">
            <a:alphaModFix/>
          </a:blip>
          <a:stretch>
            <a:fillRect/>
          </a:stretch>
        </p:blipFill>
        <p:spPr>
          <a:xfrm>
            <a:off x="4033400" y="1116850"/>
            <a:ext cx="4958200" cy="330546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 based idea for grouping and labelling the groups</a:t>
            </a:r>
            <a:endParaRPr/>
          </a:p>
        </p:txBody>
      </p:sp>
      <p:sp>
        <p:nvSpPr>
          <p:cNvPr id="261" name="Google Shape;261;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Arial"/>
              <a:buAutoNum type="arabicPeriod"/>
            </a:pPr>
            <a:r>
              <a:rPr b="1" lang="en" sz="1400">
                <a:solidFill>
                  <a:srgbClr val="FFFFFF"/>
                </a:solidFill>
                <a:latin typeface="Arial"/>
                <a:ea typeface="Arial"/>
                <a:cs typeface="Arial"/>
                <a:sym typeface="Arial"/>
              </a:rPr>
              <a:t>There were many data points that were pointing to different labels, showing the obvious human behavior. </a:t>
            </a:r>
            <a:endParaRPr b="1"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AutoNum type="arabicPeriod"/>
            </a:pPr>
            <a:r>
              <a:rPr b="1" lang="en" sz="1400">
                <a:solidFill>
                  <a:srgbClr val="FFFFFF"/>
                </a:solidFill>
                <a:latin typeface="Arial"/>
                <a:ea typeface="Arial"/>
                <a:cs typeface="Arial"/>
                <a:sym typeface="Arial"/>
              </a:rPr>
              <a:t>To solve that problem we tried to experiment with the dataset using the basic idea of unsupervised learning. As in clusters we don’t look at labels and then group the data points. </a:t>
            </a:r>
            <a:endParaRPr b="1"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AutoNum type="arabicPeriod"/>
            </a:pPr>
            <a:r>
              <a:rPr b="1" lang="en" sz="1400">
                <a:solidFill>
                  <a:srgbClr val="FFFFFF"/>
                </a:solidFill>
                <a:latin typeface="Arial"/>
                <a:ea typeface="Arial"/>
                <a:cs typeface="Arial"/>
                <a:sym typeface="Arial"/>
              </a:rPr>
              <a:t>Similarly, here we grouped the patients with the same features and then labelled them according to the majority label of that particular group. </a:t>
            </a:r>
            <a:endParaRPr b="1"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AutoNum type="arabicPeriod"/>
            </a:pPr>
            <a:r>
              <a:rPr b="1" lang="en" sz="1400">
                <a:solidFill>
                  <a:srgbClr val="FFFFFF"/>
                </a:solidFill>
                <a:latin typeface="Arial"/>
                <a:ea typeface="Arial"/>
                <a:cs typeface="Arial"/>
                <a:sym typeface="Arial"/>
              </a:rPr>
              <a:t>Again we trained our models and compared with the previously trained models.</a:t>
            </a:r>
            <a:endParaRPr b="1" sz="1400">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graphicFrame>
        <p:nvGraphicFramePr>
          <p:cNvPr id="266" name="Google Shape;266;p34"/>
          <p:cNvGraphicFramePr/>
          <p:nvPr/>
        </p:nvGraphicFramePr>
        <p:xfrm>
          <a:off x="388400" y="1588650"/>
          <a:ext cx="3000000" cy="3000000"/>
        </p:xfrm>
        <a:graphic>
          <a:graphicData uri="http://schemas.openxmlformats.org/drawingml/2006/table">
            <a:tbl>
              <a:tblPr>
                <a:noFill/>
                <a:tableStyleId>{A3AF5700-63D5-4A3A-ADE9-2F40A87F66F0}</a:tableStyleId>
              </a:tblPr>
              <a:tblGrid>
                <a:gridCol w="1292650"/>
                <a:gridCol w="893175"/>
                <a:gridCol w="1101225"/>
                <a:gridCol w="970350"/>
                <a:gridCol w="1064350"/>
                <a:gridCol w="1064350"/>
                <a:gridCol w="1064350"/>
                <a:gridCol w="770650"/>
              </a:tblGrid>
              <a:tr h="807275">
                <a:tc>
                  <a:txBody>
                    <a:bodyPr/>
                    <a:lstStyle/>
                    <a:p>
                      <a:pPr indent="0" lvl="0" marL="0" rtl="0" algn="l">
                        <a:spcBef>
                          <a:spcPts val="0"/>
                        </a:spcBef>
                        <a:spcAft>
                          <a:spcPts val="0"/>
                        </a:spcAft>
                        <a:buNone/>
                      </a:pPr>
                      <a:r>
                        <a:rPr lang="en">
                          <a:solidFill>
                            <a:srgbClr val="FFFFFF"/>
                          </a:solidFill>
                        </a:rPr>
                        <a:t>Metric/Models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Random</a:t>
                      </a:r>
                      <a:endParaRPr>
                        <a:solidFill>
                          <a:srgbClr val="FFFFFF"/>
                        </a:solidFill>
                      </a:endParaRPr>
                    </a:p>
                    <a:p>
                      <a:pPr indent="0" lvl="0" marL="0" rtl="0" algn="l">
                        <a:spcBef>
                          <a:spcPts val="0"/>
                        </a:spcBef>
                        <a:spcAft>
                          <a:spcPts val="0"/>
                        </a:spcAft>
                        <a:buNone/>
                      </a:pPr>
                      <a:r>
                        <a:rPr lang="en">
                          <a:solidFill>
                            <a:srgbClr val="FFFFFF"/>
                          </a:solidFill>
                        </a:rPr>
                        <a:t>Forest</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Logistic</a:t>
                      </a:r>
                      <a:endParaRPr>
                        <a:solidFill>
                          <a:srgbClr val="FFFFFF"/>
                        </a:solidFill>
                      </a:endParaRPr>
                    </a:p>
                    <a:p>
                      <a:pPr indent="0" lvl="0" marL="0" rtl="0" algn="l">
                        <a:spcBef>
                          <a:spcPts val="0"/>
                        </a:spcBef>
                        <a:spcAft>
                          <a:spcPts val="0"/>
                        </a:spcAft>
                        <a:buNone/>
                      </a:pPr>
                      <a:r>
                        <a:rPr lang="en">
                          <a:solidFill>
                            <a:srgbClr val="FFFFFF"/>
                          </a:solidFill>
                        </a:rPr>
                        <a:t>Regression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XGBoost</a:t>
                      </a:r>
                      <a:endParaRPr>
                        <a:solidFill>
                          <a:srgbClr val="FFFFFF"/>
                        </a:solidFill>
                      </a:endParaRPr>
                    </a:p>
                    <a:p>
                      <a:pPr indent="0" lvl="0" marL="0" rtl="0" algn="l">
                        <a:spcBef>
                          <a:spcPts val="0"/>
                        </a:spcBef>
                        <a:spcAft>
                          <a:spcPts val="0"/>
                        </a:spcAft>
                        <a:buNone/>
                      </a:pPr>
                      <a:r>
                        <a:rPr lang="en">
                          <a:solidFill>
                            <a:srgbClr val="FFFFFF"/>
                          </a:solidFill>
                        </a:rPr>
                        <a:t>classifier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Categorical NB</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Bernoulli</a:t>
                      </a:r>
                      <a:endParaRPr>
                        <a:solidFill>
                          <a:srgbClr val="FFFFFF"/>
                        </a:solidFill>
                      </a:endParaRPr>
                    </a:p>
                    <a:p>
                      <a:pPr indent="0" lvl="0" marL="0" rtl="0" algn="l">
                        <a:spcBef>
                          <a:spcPts val="0"/>
                        </a:spcBef>
                        <a:spcAft>
                          <a:spcPts val="0"/>
                        </a:spcAft>
                        <a:buNone/>
                      </a:pPr>
                      <a:r>
                        <a:rPr lang="en">
                          <a:solidFill>
                            <a:srgbClr val="FFFFFF"/>
                          </a:solidFill>
                        </a:rPr>
                        <a:t>NB</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SVM</a:t>
                      </a:r>
                      <a:endParaRPr>
                        <a:solidFill>
                          <a:srgbClr val="FFFFFF"/>
                        </a:solidFill>
                      </a:endParaRPr>
                    </a:p>
                    <a:p>
                      <a:pPr indent="0" lvl="0" marL="0" rtl="0" algn="l">
                        <a:spcBef>
                          <a:spcPts val="0"/>
                        </a:spcBef>
                        <a:spcAft>
                          <a:spcPts val="0"/>
                        </a:spcAft>
                        <a:buNone/>
                      </a:pPr>
                      <a:r>
                        <a:rPr lang="en">
                          <a:solidFill>
                            <a:srgbClr val="FFFFFF"/>
                          </a:solidFill>
                        </a:rPr>
                        <a:t>Linear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SVM </a:t>
                      </a:r>
                      <a:endParaRPr>
                        <a:solidFill>
                          <a:srgbClr val="FFFFFF"/>
                        </a:solidFill>
                      </a:endParaRPr>
                    </a:p>
                    <a:p>
                      <a:pPr indent="0" lvl="0" marL="0" rtl="0" algn="l">
                        <a:spcBef>
                          <a:spcPts val="0"/>
                        </a:spcBef>
                        <a:spcAft>
                          <a:spcPts val="0"/>
                        </a:spcAft>
                        <a:buNone/>
                      </a:pPr>
                      <a:r>
                        <a:rPr lang="en">
                          <a:solidFill>
                            <a:srgbClr val="FFFFFF"/>
                          </a:solidFill>
                        </a:rPr>
                        <a:t>rbf</a:t>
                      </a:r>
                      <a:endParaRPr>
                        <a:solidFill>
                          <a:srgbClr val="FFFFFF"/>
                        </a:solidFill>
                      </a:endParaRPr>
                    </a:p>
                  </a:txBody>
                  <a:tcPr marT="91425" marB="91425" marR="91425" marL="91425"/>
                </a:tc>
              </a:tr>
              <a:tr h="510975">
                <a:tc>
                  <a:txBody>
                    <a:bodyPr/>
                    <a:lstStyle/>
                    <a:p>
                      <a:pPr indent="0" lvl="0" marL="0" rtl="0" algn="l">
                        <a:spcBef>
                          <a:spcPts val="0"/>
                        </a:spcBef>
                        <a:spcAft>
                          <a:spcPts val="0"/>
                        </a:spcAft>
                        <a:buNone/>
                      </a:pPr>
                      <a:r>
                        <a:rPr lang="en">
                          <a:solidFill>
                            <a:srgbClr val="FFFFFF"/>
                          </a:solidFill>
                        </a:rPr>
                        <a:t>Recall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0.4838</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0.5223</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0.4853</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0.5878</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0.5775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0.6237</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0.5801</a:t>
                      </a:r>
                      <a:endParaRPr>
                        <a:solidFill>
                          <a:srgbClr val="FFFFFF"/>
                        </a:solidFill>
                      </a:endParaRPr>
                    </a:p>
                  </a:txBody>
                  <a:tcPr marT="91425" marB="91425" marR="91425" marL="91425"/>
                </a:tc>
              </a:tr>
              <a:tr h="510975">
                <a:tc>
                  <a:txBody>
                    <a:bodyPr/>
                    <a:lstStyle/>
                    <a:p>
                      <a:pPr indent="0" lvl="0" marL="0" rtl="0" algn="l">
                        <a:spcBef>
                          <a:spcPts val="0"/>
                        </a:spcBef>
                        <a:spcAft>
                          <a:spcPts val="0"/>
                        </a:spcAft>
                        <a:buNone/>
                      </a:pPr>
                      <a:r>
                        <a:rPr lang="en">
                          <a:solidFill>
                            <a:srgbClr val="FFFFFF"/>
                          </a:solidFill>
                        </a:rPr>
                        <a:t>Precision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0.6563</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0.6536</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0.6097</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0.6619</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0.6657</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0.6475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0.6543</a:t>
                      </a:r>
                      <a:endParaRPr>
                        <a:solidFill>
                          <a:srgbClr val="FFFFFF"/>
                        </a:solidFill>
                      </a:endParaRPr>
                    </a:p>
                  </a:txBody>
                  <a:tcPr marT="91425" marB="91425" marR="91425" marL="91425"/>
                </a:tc>
              </a:tr>
              <a:tr h="510975">
                <a:tc>
                  <a:txBody>
                    <a:bodyPr/>
                    <a:lstStyle/>
                    <a:p>
                      <a:pPr indent="0" lvl="0" marL="0" rtl="0" algn="l">
                        <a:spcBef>
                          <a:spcPts val="0"/>
                        </a:spcBef>
                        <a:spcAft>
                          <a:spcPts val="0"/>
                        </a:spcAft>
                        <a:buNone/>
                      </a:pPr>
                      <a:r>
                        <a:rPr lang="en">
                          <a:solidFill>
                            <a:srgbClr val="FFFFFF"/>
                          </a:solidFill>
                        </a:rPr>
                        <a:t>F1-score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a:t>
                      </a:r>
                      <a:r>
                        <a:rPr lang="en">
                          <a:solidFill>
                            <a:schemeClr val="lt1"/>
                          </a:solidFill>
                        </a:rPr>
                        <a:t>5548</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0.5366</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0.5366</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0.6213</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0.6165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0.6334</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0.6122</a:t>
                      </a:r>
                      <a:endParaRPr>
                        <a:solidFill>
                          <a:srgbClr val="FFFFFF"/>
                        </a:solidFill>
                      </a:endParaRPr>
                    </a:p>
                  </a:txBody>
                  <a:tcPr marT="91425" marB="91425" marR="91425" marL="91425"/>
                </a:tc>
              </a:tr>
              <a:tr h="510975">
                <a:tc>
                  <a:txBody>
                    <a:bodyPr/>
                    <a:lstStyle/>
                    <a:p>
                      <a:pPr indent="0" lvl="0" marL="0" rtl="0" algn="l">
                        <a:spcBef>
                          <a:spcPts val="0"/>
                        </a:spcBef>
                        <a:spcAft>
                          <a:spcPts val="0"/>
                        </a:spcAft>
                        <a:buNone/>
                      </a:pPr>
                      <a:r>
                        <a:rPr lang="en">
                          <a:solidFill>
                            <a:srgbClr val="FFFFFF"/>
                          </a:solidFill>
                        </a:rPr>
                        <a:t>Roc-Auc</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0.7837</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a:t>
                      </a:r>
                      <a:r>
                        <a:rPr lang="en">
                          <a:solidFill>
                            <a:srgbClr val="FFFFFF"/>
                          </a:solidFill>
                        </a:rPr>
                        <a:t>7744</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0.7863</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0.7831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0.7818</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0.7609</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0.7772</a:t>
                      </a:r>
                      <a:endParaRPr>
                        <a:solidFill>
                          <a:srgbClr val="FFFFFF"/>
                        </a:solidFill>
                      </a:endParaRPr>
                    </a:p>
                  </a:txBody>
                  <a:tcPr marT="91425" marB="91425" marR="91425" marL="91425"/>
                </a:tc>
              </a:tr>
            </a:tbl>
          </a:graphicData>
        </a:graphic>
      </p:graphicFrame>
      <p:sp>
        <p:nvSpPr>
          <p:cNvPr id="267" name="Google Shape;267;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Recall, Precision, F1-score, Roc-Auc score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35"/>
          <p:cNvPicPr preferRelativeResize="0"/>
          <p:nvPr/>
        </p:nvPicPr>
        <p:blipFill>
          <a:blip r:embed="rId3">
            <a:alphaModFix/>
          </a:blip>
          <a:stretch>
            <a:fillRect/>
          </a:stretch>
        </p:blipFill>
        <p:spPr>
          <a:xfrm>
            <a:off x="3974600" y="1398075"/>
            <a:ext cx="4835849" cy="3046401"/>
          </a:xfrm>
          <a:prstGeom prst="rect">
            <a:avLst/>
          </a:prstGeom>
          <a:noFill/>
          <a:ln>
            <a:noFill/>
          </a:ln>
        </p:spPr>
      </p:pic>
      <p:sp>
        <p:nvSpPr>
          <p:cNvPr id="273" name="Google Shape;273;p35"/>
          <p:cNvSpPr txBox="1"/>
          <p:nvPr/>
        </p:nvSpPr>
        <p:spPr>
          <a:xfrm>
            <a:off x="1247400" y="160725"/>
            <a:ext cx="6809700" cy="49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Lato"/>
                <a:ea typeface="Lato"/>
                <a:cs typeface="Lato"/>
                <a:sym typeface="Lato"/>
              </a:rPr>
              <a:t>Comparison of Scores for Different Models for Clustering</a:t>
            </a:r>
            <a:endParaRPr sz="2000">
              <a:solidFill>
                <a:srgbClr val="FFFFFF"/>
              </a:solidFill>
              <a:latin typeface="Lato"/>
              <a:ea typeface="Lato"/>
              <a:cs typeface="Lato"/>
              <a:sym typeface="Lato"/>
            </a:endParaRPr>
          </a:p>
        </p:txBody>
      </p:sp>
      <p:sp>
        <p:nvSpPr>
          <p:cNvPr id="274" name="Google Shape;274;p35"/>
          <p:cNvSpPr txBox="1"/>
          <p:nvPr/>
        </p:nvSpPr>
        <p:spPr>
          <a:xfrm>
            <a:off x="389450" y="1436950"/>
            <a:ext cx="3424500" cy="3169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Lato"/>
              <a:buAutoNum type="arabicPeriod"/>
            </a:pPr>
            <a:r>
              <a:rPr lang="en">
                <a:solidFill>
                  <a:srgbClr val="FFFFFF"/>
                </a:solidFill>
                <a:latin typeface="Lato"/>
                <a:ea typeface="Lato"/>
                <a:cs typeface="Lato"/>
                <a:sym typeface="Lato"/>
              </a:rPr>
              <a:t>The F1-score nearly doubled, precision remained nearly same but decent change in recall value was observed.</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AutoNum type="arabicPeriod"/>
            </a:pPr>
            <a:r>
              <a:rPr lang="en">
                <a:solidFill>
                  <a:srgbClr val="FFFFFF"/>
                </a:solidFill>
                <a:latin typeface="Lato"/>
                <a:ea typeface="Lato"/>
                <a:cs typeface="Lato"/>
                <a:sym typeface="Lato"/>
              </a:rPr>
              <a:t>Increase in recall means, we were reducing the False Negatives and increasing True Positives.</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AutoNum type="arabicPeriod"/>
            </a:pPr>
            <a:r>
              <a:rPr lang="en">
                <a:solidFill>
                  <a:srgbClr val="FFFFFF"/>
                </a:solidFill>
                <a:latin typeface="Lato"/>
                <a:ea typeface="Lato"/>
                <a:cs typeface="Lato"/>
                <a:sym typeface="Lato"/>
              </a:rPr>
              <a:t>Reason for drastic change, as same data points were pointing to different labels, so it was making data impure.</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AutoNum type="arabicPeriod"/>
            </a:pPr>
            <a:r>
              <a:rPr lang="en">
                <a:solidFill>
                  <a:srgbClr val="FFFFFF"/>
                </a:solidFill>
                <a:latin typeface="Lato"/>
                <a:ea typeface="Lato"/>
                <a:cs typeface="Lato"/>
                <a:sym typeface="Lato"/>
              </a:rPr>
              <a:t>After modifying the data, impurity was reduced, which even solved the class imbalanced problem.</a:t>
            </a:r>
            <a:endParaRPr>
              <a:solidFill>
                <a:srgbClr val="FFFFFF"/>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
            </a:r>
            <a:r>
              <a:rPr lang="en"/>
              <a:t>eature selection after Clustering</a:t>
            </a:r>
            <a:endParaRPr/>
          </a:p>
        </p:txBody>
      </p:sp>
      <p:sp>
        <p:nvSpPr>
          <p:cNvPr id="280" name="Google Shape;280;p36"/>
          <p:cNvSpPr txBox="1"/>
          <p:nvPr>
            <p:ph idx="1" type="body"/>
          </p:nvPr>
        </p:nvSpPr>
        <p:spPr>
          <a:xfrm>
            <a:off x="1297500" y="1567550"/>
            <a:ext cx="7087200" cy="1582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FFFFFF"/>
              </a:buClr>
              <a:buSzPts val="1700"/>
              <a:buFont typeface="Arial"/>
              <a:buAutoNum type="arabicPeriod"/>
            </a:pPr>
            <a:r>
              <a:rPr lang="en" sz="1700">
                <a:solidFill>
                  <a:srgbClr val="FFFFFF"/>
                </a:solidFill>
                <a:latin typeface="Arial"/>
                <a:ea typeface="Arial"/>
                <a:cs typeface="Arial"/>
                <a:sym typeface="Arial"/>
              </a:rPr>
              <a:t>We did feature selection, using the correlation matrix.</a:t>
            </a:r>
            <a:endParaRPr sz="1700">
              <a:solidFill>
                <a:srgbClr val="FFFFFF"/>
              </a:solidFill>
              <a:latin typeface="Arial"/>
              <a:ea typeface="Arial"/>
              <a:cs typeface="Arial"/>
              <a:sym typeface="Arial"/>
            </a:endParaRPr>
          </a:p>
          <a:p>
            <a:pPr indent="-336550" lvl="0" marL="457200" rtl="0" algn="l">
              <a:spcBef>
                <a:spcPts val="0"/>
              </a:spcBef>
              <a:spcAft>
                <a:spcPts val="0"/>
              </a:spcAft>
              <a:buClr>
                <a:srgbClr val="FFFFFF"/>
              </a:buClr>
              <a:buSzPts val="1700"/>
              <a:buFont typeface="Arial"/>
              <a:buAutoNum type="arabicPeriod"/>
            </a:pPr>
            <a:r>
              <a:rPr lang="en" sz="1700">
                <a:solidFill>
                  <a:srgbClr val="FFFFFF"/>
                </a:solidFill>
                <a:latin typeface="Arial"/>
                <a:ea typeface="Arial"/>
                <a:cs typeface="Arial"/>
                <a:sym typeface="Arial"/>
              </a:rPr>
              <a:t>Considering the top-10 features that were having higher correlation to the target, and then training the same models and comparing the accuracies.</a:t>
            </a:r>
            <a:endParaRPr sz="1700">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Recall, Precision, F1-score, Roc-Auc score</a:t>
            </a:r>
            <a:endParaRPr/>
          </a:p>
        </p:txBody>
      </p:sp>
      <p:graphicFrame>
        <p:nvGraphicFramePr>
          <p:cNvPr id="286" name="Google Shape;286;p37"/>
          <p:cNvGraphicFramePr/>
          <p:nvPr/>
        </p:nvGraphicFramePr>
        <p:xfrm>
          <a:off x="1297500" y="1558475"/>
          <a:ext cx="3000000" cy="3000000"/>
        </p:xfrm>
        <a:graphic>
          <a:graphicData uri="http://schemas.openxmlformats.org/drawingml/2006/table">
            <a:tbl>
              <a:tblPr>
                <a:noFill/>
                <a:tableStyleId>{A3AF5700-63D5-4A3A-ADE9-2F40A87F66F0}</a:tableStyleId>
              </a:tblPr>
              <a:tblGrid>
                <a:gridCol w="1292650"/>
                <a:gridCol w="893175"/>
                <a:gridCol w="1101225"/>
                <a:gridCol w="970350"/>
                <a:gridCol w="1346375"/>
              </a:tblGrid>
              <a:tr h="748275">
                <a:tc>
                  <a:txBody>
                    <a:bodyPr/>
                    <a:lstStyle/>
                    <a:p>
                      <a:pPr indent="0" lvl="0" marL="0" rtl="0" algn="l">
                        <a:spcBef>
                          <a:spcPts val="0"/>
                        </a:spcBef>
                        <a:spcAft>
                          <a:spcPts val="0"/>
                        </a:spcAft>
                        <a:buNone/>
                      </a:pPr>
                      <a:r>
                        <a:rPr lang="en">
                          <a:solidFill>
                            <a:srgbClr val="FFFFFF"/>
                          </a:solidFill>
                        </a:rPr>
                        <a:t>Metric/Models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SVM RBF</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Logistic</a:t>
                      </a:r>
                      <a:endParaRPr>
                        <a:solidFill>
                          <a:srgbClr val="FFFFFF"/>
                        </a:solidFill>
                      </a:endParaRPr>
                    </a:p>
                    <a:p>
                      <a:pPr indent="0" lvl="0" marL="0" rtl="0" algn="l">
                        <a:spcBef>
                          <a:spcPts val="0"/>
                        </a:spcBef>
                        <a:spcAft>
                          <a:spcPts val="0"/>
                        </a:spcAft>
                        <a:buNone/>
                      </a:pPr>
                      <a:r>
                        <a:rPr lang="en">
                          <a:solidFill>
                            <a:srgbClr val="FFFFFF"/>
                          </a:solidFill>
                        </a:rPr>
                        <a:t>Regression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XGBoost</a:t>
                      </a:r>
                      <a:endParaRPr>
                        <a:solidFill>
                          <a:srgbClr val="FFFFFF"/>
                        </a:solidFill>
                      </a:endParaRPr>
                    </a:p>
                    <a:p>
                      <a:pPr indent="0" lvl="0" marL="0" rtl="0" algn="l">
                        <a:spcBef>
                          <a:spcPts val="0"/>
                        </a:spcBef>
                        <a:spcAft>
                          <a:spcPts val="0"/>
                        </a:spcAft>
                        <a:buNone/>
                      </a:pPr>
                      <a:r>
                        <a:rPr lang="en">
                          <a:solidFill>
                            <a:srgbClr val="FFFFFF"/>
                          </a:solidFill>
                        </a:rPr>
                        <a:t>classifier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Categorical NB</a:t>
                      </a:r>
                      <a:endParaRPr>
                        <a:solidFill>
                          <a:srgbClr val="FFFFFF"/>
                        </a:solidFill>
                      </a:endParaRPr>
                    </a:p>
                  </a:txBody>
                  <a:tcPr marT="91425" marB="91425" marR="91425" marL="91425"/>
                </a:tc>
              </a:tr>
              <a:tr h="510975">
                <a:tc>
                  <a:txBody>
                    <a:bodyPr/>
                    <a:lstStyle/>
                    <a:p>
                      <a:pPr indent="0" lvl="0" marL="0" rtl="0" algn="l">
                        <a:spcBef>
                          <a:spcPts val="0"/>
                        </a:spcBef>
                        <a:spcAft>
                          <a:spcPts val="0"/>
                        </a:spcAft>
                        <a:buNone/>
                      </a:pPr>
                      <a:r>
                        <a:rPr lang="en">
                          <a:solidFill>
                            <a:srgbClr val="FFFFFF"/>
                          </a:solidFill>
                        </a:rPr>
                        <a:t>Recall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0.5192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0.5287</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0.6098</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0.1474</a:t>
                      </a:r>
                      <a:endParaRPr>
                        <a:solidFill>
                          <a:srgbClr val="FFFFFF"/>
                        </a:solidFill>
                      </a:endParaRPr>
                    </a:p>
                  </a:txBody>
                  <a:tcPr marT="91425" marB="91425" marR="91425" marL="91425"/>
                </a:tc>
              </a:tr>
              <a:tr h="510975">
                <a:tc>
                  <a:txBody>
                    <a:bodyPr/>
                    <a:lstStyle/>
                    <a:p>
                      <a:pPr indent="0" lvl="0" marL="0" rtl="0" algn="l">
                        <a:spcBef>
                          <a:spcPts val="0"/>
                        </a:spcBef>
                        <a:spcAft>
                          <a:spcPts val="0"/>
                        </a:spcAft>
                        <a:buNone/>
                      </a:pPr>
                      <a:r>
                        <a:rPr lang="en">
                          <a:solidFill>
                            <a:srgbClr val="FFFFFF"/>
                          </a:solidFill>
                        </a:rPr>
                        <a:t>Precision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0.6583</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0.6554</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0.6721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0.5609</a:t>
                      </a:r>
                      <a:endParaRPr>
                        <a:solidFill>
                          <a:srgbClr val="FFFFFF"/>
                        </a:solidFill>
                      </a:endParaRPr>
                    </a:p>
                  </a:txBody>
                  <a:tcPr marT="91425" marB="91425" marR="91425" marL="91425"/>
                </a:tc>
              </a:tr>
              <a:tr h="510975">
                <a:tc>
                  <a:txBody>
                    <a:bodyPr/>
                    <a:lstStyle/>
                    <a:p>
                      <a:pPr indent="0" lvl="0" marL="0" rtl="0" algn="l">
                        <a:spcBef>
                          <a:spcPts val="0"/>
                        </a:spcBef>
                        <a:spcAft>
                          <a:spcPts val="0"/>
                        </a:spcAft>
                        <a:buNone/>
                      </a:pPr>
                      <a:r>
                        <a:rPr lang="en">
                          <a:solidFill>
                            <a:srgbClr val="FFFFFF"/>
                          </a:solidFill>
                        </a:rPr>
                        <a:t>F1-score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a:t>
                      </a:r>
                      <a:r>
                        <a:rPr lang="en">
                          <a:solidFill>
                            <a:schemeClr val="lt1"/>
                          </a:solidFill>
                        </a:rPr>
                        <a:t>5806</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0.5825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0.6385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0.2335</a:t>
                      </a:r>
                      <a:endParaRPr>
                        <a:solidFill>
                          <a:srgbClr val="FFFFFF"/>
                        </a:solidFill>
                      </a:endParaRPr>
                    </a:p>
                  </a:txBody>
                  <a:tcPr marT="91425" marB="91425" marR="91425" marL="91425"/>
                </a:tc>
              </a:tr>
              <a:tr h="510975">
                <a:tc>
                  <a:txBody>
                    <a:bodyPr/>
                    <a:lstStyle/>
                    <a:p>
                      <a:pPr indent="0" lvl="0" marL="0" rtl="0" algn="l">
                        <a:spcBef>
                          <a:spcPts val="0"/>
                        </a:spcBef>
                        <a:spcAft>
                          <a:spcPts val="0"/>
                        </a:spcAft>
                        <a:buNone/>
                      </a:pPr>
                      <a:r>
                        <a:rPr lang="en">
                          <a:solidFill>
                            <a:srgbClr val="FFFFFF"/>
                          </a:solidFill>
                        </a:rPr>
                        <a:t>Roc-Auc</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0.7205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0.7882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0.7928</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0.5569</a:t>
                      </a:r>
                      <a:endParaRPr>
                        <a:solidFill>
                          <a:srgbClr val="FFFFFF"/>
                        </a:solidFill>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id="291" name="Google Shape;291;p38"/>
          <p:cNvPicPr preferRelativeResize="0"/>
          <p:nvPr/>
        </p:nvPicPr>
        <p:blipFill>
          <a:blip r:embed="rId3">
            <a:alphaModFix/>
          </a:blip>
          <a:stretch>
            <a:fillRect/>
          </a:stretch>
        </p:blipFill>
        <p:spPr>
          <a:xfrm>
            <a:off x="4134250" y="1156425"/>
            <a:ext cx="4699050" cy="3132700"/>
          </a:xfrm>
          <a:prstGeom prst="rect">
            <a:avLst/>
          </a:prstGeom>
          <a:noFill/>
          <a:ln>
            <a:noFill/>
          </a:ln>
        </p:spPr>
      </p:pic>
      <p:sp>
        <p:nvSpPr>
          <p:cNvPr id="292" name="Google Shape;292;p38"/>
          <p:cNvSpPr txBox="1"/>
          <p:nvPr/>
        </p:nvSpPr>
        <p:spPr>
          <a:xfrm>
            <a:off x="1247400" y="160725"/>
            <a:ext cx="6809700" cy="49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Lato"/>
                <a:ea typeface="Lato"/>
                <a:cs typeface="Lato"/>
                <a:sym typeface="Lato"/>
              </a:rPr>
              <a:t>Comparison of Scores for Different Models (Top 10 Best Features)</a:t>
            </a:r>
            <a:endParaRPr sz="1800">
              <a:solidFill>
                <a:srgbClr val="FFFFFF"/>
              </a:solidFill>
              <a:latin typeface="Lato"/>
              <a:ea typeface="Lato"/>
              <a:cs typeface="Lato"/>
              <a:sym typeface="Lato"/>
            </a:endParaRPr>
          </a:p>
        </p:txBody>
      </p:sp>
      <p:sp>
        <p:nvSpPr>
          <p:cNvPr id="293" name="Google Shape;293;p38"/>
          <p:cNvSpPr txBox="1"/>
          <p:nvPr/>
        </p:nvSpPr>
        <p:spPr>
          <a:xfrm>
            <a:off x="590900" y="1410100"/>
            <a:ext cx="3290100" cy="3343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Lato"/>
              <a:buAutoNum type="arabicPeriod"/>
            </a:pPr>
            <a:r>
              <a:rPr lang="en">
                <a:solidFill>
                  <a:srgbClr val="FFFFFF"/>
                </a:solidFill>
                <a:latin typeface="Lato"/>
                <a:ea typeface="Lato"/>
                <a:cs typeface="Lato"/>
                <a:sym typeface="Lato"/>
              </a:rPr>
              <a:t>After selecting top-k features, here we checked for k=10</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AutoNum type="arabicPeriod"/>
            </a:pPr>
            <a:r>
              <a:rPr lang="en">
                <a:solidFill>
                  <a:srgbClr val="FFFFFF"/>
                </a:solidFill>
                <a:latin typeface="Lato"/>
                <a:ea typeface="Lato"/>
                <a:cs typeface="Lato"/>
                <a:sym typeface="Lato"/>
              </a:rPr>
              <a:t>The f1-scores didn’t changed much, even reduced for some models.</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AutoNum type="arabicPeriod"/>
            </a:pPr>
            <a:r>
              <a:rPr lang="en">
                <a:solidFill>
                  <a:srgbClr val="FFFFFF"/>
                </a:solidFill>
                <a:latin typeface="Lato"/>
                <a:ea typeface="Lato"/>
                <a:cs typeface="Lato"/>
                <a:sym typeface="Lato"/>
              </a:rPr>
              <a:t>The reason being most of our features  are independent, can be seen in the EDA.  And each attributes have more or less similar contribution towards the target attributes, so we have to include all the features.</a:t>
            </a:r>
            <a:endParaRPr>
              <a:solidFill>
                <a:srgbClr val="FFFFFF"/>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Optimisations</a:t>
            </a:r>
            <a:endParaRPr/>
          </a:p>
        </p:txBody>
      </p:sp>
      <p:sp>
        <p:nvSpPr>
          <p:cNvPr id="299" name="Google Shape;299;p39"/>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FFFFFF"/>
                </a:solidFill>
                <a:latin typeface="Arial"/>
                <a:ea typeface="Arial"/>
                <a:cs typeface="Arial"/>
                <a:sym typeface="Arial"/>
              </a:rPr>
              <a:t>Stacking</a:t>
            </a:r>
            <a:endParaRPr b="1"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AutoNum type="arabicPeriod"/>
            </a:pPr>
            <a:r>
              <a:rPr lang="en" sz="1400">
                <a:solidFill>
                  <a:srgbClr val="FFFFFF"/>
                </a:solidFill>
                <a:latin typeface="Arial"/>
                <a:ea typeface="Arial"/>
                <a:cs typeface="Arial"/>
                <a:sym typeface="Arial"/>
              </a:rPr>
              <a:t>It involves two levels, one level includes multiple baselines models and the second level has one meta learner. </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AutoNum type="arabicPeriod"/>
            </a:pPr>
            <a:r>
              <a:rPr lang="en" sz="1400">
                <a:solidFill>
                  <a:srgbClr val="FFFFFF"/>
                </a:solidFill>
                <a:latin typeface="Arial"/>
                <a:ea typeface="Arial"/>
                <a:cs typeface="Arial"/>
                <a:sym typeface="Arial"/>
              </a:rPr>
              <a:t>We trained multiple models including Naive bayes, Svm, XGBoost and random forest classifiers. </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AutoNum type="arabicPeriod"/>
            </a:pPr>
            <a:r>
              <a:rPr lang="en" sz="1400">
                <a:solidFill>
                  <a:srgbClr val="FFFFFF"/>
                </a:solidFill>
                <a:latin typeface="Arial"/>
                <a:ea typeface="Arial"/>
                <a:cs typeface="Arial"/>
                <a:sym typeface="Arial"/>
              </a:rPr>
              <a:t>And after getting predictions from all the models, we feed those predictions to meta-learner (logistic regression in our case), which in turn gives us final predictions. </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AutoNum type="arabicPeriod"/>
            </a:pPr>
            <a:r>
              <a:rPr lang="en" sz="1400">
                <a:solidFill>
                  <a:srgbClr val="FFFFFF"/>
                </a:solidFill>
                <a:latin typeface="Arial"/>
                <a:ea typeface="Arial"/>
                <a:cs typeface="Arial"/>
                <a:sym typeface="Arial"/>
              </a:rPr>
              <a:t>The basic difference is that instead of majority voting, we train a model in this layer to give final predictions. </a:t>
            </a:r>
            <a:endParaRPr sz="1600">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Recall, Precision, F1-score, Roc-Auc score</a:t>
            </a:r>
            <a:endParaRPr/>
          </a:p>
        </p:txBody>
      </p:sp>
      <p:pic>
        <p:nvPicPr>
          <p:cNvPr id="305" name="Google Shape;305;p40"/>
          <p:cNvPicPr preferRelativeResize="0"/>
          <p:nvPr/>
        </p:nvPicPr>
        <p:blipFill>
          <a:blip r:embed="rId3">
            <a:alphaModFix/>
          </a:blip>
          <a:stretch>
            <a:fillRect/>
          </a:stretch>
        </p:blipFill>
        <p:spPr>
          <a:xfrm>
            <a:off x="4572000" y="1471825"/>
            <a:ext cx="4117225" cy="2022461"/>
          </a:xfrm>
          <a:prstGeom prst="rect">
            <a:avLst/>
          </a:prstGeom>
          <a:noFill/>
          <a:ln>
            <a:noFill/>
          </a:ln>
        </p:spPr>
      </p:pic>
      <p:sp>
        <p:nvSpPr>
          <p:cNvPr id="306" name="Google Shape;306;p40"/>
          <p:cNvSpPr txBox="1"/>
          <p:nvPr/>
        </p:nvSpPr>
        <p:spPr>
          <a:xfrm>
            <a:off x="465575" y="4364600"/>
            <a:ext cx="8031000" cy="64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rPr>
              <a:t>Base models → Categorical, SVM(Linear), SVM(rbf), random forest, bernoulli, xgb_classifier</a:t>
            </a:r>
            <a:endParaRPr>
              <a:solidFill>
                <a:srgbClr val="FFFFFF"/>
              </a:solidFill>
            </a:endParaRPr>
          </a:p>
          <a:p>
            <a:pPr indent="0" lvl="0" marL="0" rtl="0" algn="l">
              <a:lnSpc>
                <a:spcPct val="115000"/>
              </a:lnSpc>
              <a:spcBef>
                <a:spcPts val="0"/>
              </a:spcBef>
              <a:spcAft>
                <a:spcPts val="0"/>
              </a:spcAft>
              <a:buNone/>
            </a:pPr>
            <a:r>
              <a:rPr lang="en">
                <a:solidFill>
                  <a:srgbClr val="FFFFFF"/>
                </a:solidFill>
              </a:rPr>
              <a:t>Meta model → Logistic regression</a:t>
            </a:r>
            <a:endParaRPr>
              <a:solidFill>
                <a:srgbClr val="FFFFFF"/>
              </a:solidFill>
            </a:endParaRPr>
          </a:p>
        </p:txBody>
      </p:sp>
      <p:sp>
        <p:nvSpPr>
          <p:cNvPr id="307" name="Google Shape;307;p40"/>
          <p:cNvSpPr txBox="1"/>
          <p:nvPr/>
        </p:nvSpPr>
        <p:spPr>
          <a:xfrm>
            <a:off x="778900" y="1692125"/>
            <a:ext cx="3263400" cy="1987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Lato"/>
              <a:buAutoNum type="arabicPeriod"/>
            </a:pPr>
            <a:r>
              <a:rPr lang="en">
                <a:solidFill>
                  <a:srgbClr val="FFFFFF"/>
                </a:solidFill>
                <a:latin typeface="Lato"/>
                <a:ea typeface="Lato"/>
                <a:cs typeface="Lato"/>
                <a:sym typeface="Lato"/>
              </a:rPr>
              <a:t>It improved the f1-score by 1-2 %.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AutoNum type="arabicPeriod"/>
            </a:pPr>
            <a:r>
              <a:rPr lang="en">
                <a:solidFill>
                  <a:srgbClr val="FFFFFF"/>
                </a:solidFill>
                <a:latin typeface="Lato"/>
                <a:ea typeface="Lato"/>
                <a:cs typeface="Lato"/>
                <a:sym typeface="Lato"/>
              </a:rPr>
              <a:t>Reason being, instead of using one model, we are considering predictions from multiple different models and then predicting.</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AutoNum type="arabicPeriod"/>
            </a:pPr>
            <a:r>
              <a:rPr lang="en">
                <a:solidFill>
                  <a:srgbClr val="FFFFFF"/>
                </a:solidFill>
                <a:latin typeface="Lato"/>
                <a:ea typeface="Lato"/>
                <a:cs typeface="Lato"/>
                <a:sym typeface="Lato"/>
              </a:rPr>
              <a:t>It basically provides us with the advantages of all the models. </a:t>
            </a:r>
            <a:endParaRPr>
              <a:solidFill>
                <a:srgbClr val="FFFFFF"/>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500">
                <a:solidFill>
                  <a:srgbClr val="FFFFFF"/>
                </a:solidFill>
                <a:latin typeface="Arial"/>
                <a:ea typeface="Arial"/>
                <a:cs typeface="Arial"/>
                <a:sym typeface="Arial"/>
              </a:rPr>
              <a:t>Bagging</a:t>
            </a:r>
            <a:endParaRPr sz="3500"/>
          </a:p>
        </p:txBody>
      </p:sp>
      <p:sp>
        <p:nvSpPr>
          <p:cNvPr id="313" name="Google Shape;313;p4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AutoNum type="arabicPeriod"/>
            </a:pPr>
            <a:r>
              <a:rPr b="1" lang="en" sz="1400">
                <a:solidFill>
                  <a:srgbClr val="FFFFFF"/>
                </a:solidFill>
                <a:latin typeface="Arial"/>
                <a:ea typeface="Arial"/>
                <a:cs typeface="Arial"/>
                <a:sym typeface="Arial"/>
              </a:rPr>
              <a:t>Here we used Bootstrapping as our bagging technique. We created 100 bootstraps samples and then trained 100 models on that. Then we took the  majority voting for our final predictions.</a:t>
            </a:r>
            <a:endParaRPr b="1"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AutoNum type="arabicPeriod"/>
            </a:pPr>
            <a:r>
              <a:rPr b="1" lang="en" sz="1400">
                <a:solidFill>
                  <a:srgbClr val="FFFFFF"/>
                </a:solidFill>
                <a:latin typeface="Arial"/>
                <a:ea typeface="Arial"/>
                <a:cs typeface="Arial"/>
                <a:sym typeface="Arial"/>
              </a:rPr>
              <a:t> In Bagging, we are actually creating parallel weak learners and then taking summation over all  models, this reduces the variance compared to the individual variance of the weak model.</a:t>
            </a:r>
            <a:endParaRPr b="1" sz="1400">
              <a:solidFill>
                <a:srgbClr val="FFFFFF"/>
              </a:solidFill>
              <a:latin typeface="Arial"/>
              <a:ea typeface="Arial"/>
              <a:cs typeface="Arial"/>
              <a:sym typeface="Arial"/>
            </a:endParaRPr>
          </a:p>
          <a:p>
            <a:pPr indent="0" lvl="0" marL="0" rtl="0" algn="l">
              <a:spcBef>
                <a:spcPts val="0"/>
              </a:spcBef>
              <a:spcAft>
                <a:spcPts val="0"/>
              </a:spcAft>
              <a:buNone/>
            </a:pPr>
            <a:r>
              <a:t/>
            </a:r>
            <a:endParaRPr b="1" sz="1400">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147" name="Google Shape;147;p15"/>
          <p:cNvSpPr txBox="1"/>
          <p:nvPr>
            <p:ph idx="1" type="body"/>
          </p:nvPr>
        </p:nvSpPr>
        <p:spPr>
          <a:xfrm>
            <a:off x="1297500" y="1567550"/>
            <a:ext cx="7038900" cy="2911200"/>
          </a:xfrm>
          <a:prstGeom prst="rect">
            <a:avLst/>
          </a:prstGeom>
          <a:ln cap="flat" cmpd="sng" w="9525">
            <a:solidFill>
              <a:srgbClr val="EFEFE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rial"/>
                <a:ea typeface="Arial"/>
                <a:cs typeface="Arial"/>
                <a:sym typeface="Arial"/>
              </a:rPr>
              <a:t>→ We also observed that there are many cases where patients are not given ICU based on their current situation, but later, due to their previous </a:t>
            </a:r>
            <a:r>
              <a:rPr lang="en">
                <a:solidFill>
                  <a:srgbClr val="FFFFFF"/>
                </a:solidFill>
                <a:latin typeface="Arial"/>
                <a:ea typeface="Arial"/>
                <a:cs typeface="Arial"/>
                <a:sym typeface="Arial"/>
              </a:rPr>
              <a:t>comorbidities, their conditions worsened and resulted in death.</a:t>
            </a:r>
            <a:endParaRPr>
              <a:solidFill>
                <a:srgbClr val="FFFFFF"/>
              </a:solidFill>
              <a:latin typeface="Arial"/>
              <a:ea typeface="Arial"/>
              <a:cs typeface="Arial"/>
              <a:sym typeface="Arial"/>
            </a:endParaRPr>
          </a:p>
          <a:p>
            <a:pPr indent="0" lvl="0" marL="0" rtl="0" algn="l">
              <a:spcBef>
                <a:spcPts val="1600"/>
              </a:spcBef>
              <a:spcAft>
                <a:spcPts val="0"/>
              </a:spcAft>
              <a:buNone/>
            </a:pPr>
            <a:r>
              <a:rPr lang="en">
                <a:solidFill>
                  <a:srgbClr val="FFFFFF"/>
                </a:solidFill>
                <a:latin typeface="Arial"/>
                <a:ea typeface="Arial"/>
                <a:cs typeface="Arial"/>
                <a:sym typeface="Arial"/>
              </a:rPr>
              <a:t>→ On the other hand, due to</a:t>
            </a:r>
            <a:r>
              <a:rPr lang="en"/>
              <a:t> the increasing no of cases daily and limited health care resources available, It's quite important that we utilise these resources in the best way possible.So, we cannot afford to admit more patients to ICU without any reasonable logic.</a:t>
            </a:r>
            <a:endParaRPr/>
          </a:p>
          <a:p>
            <a:pPr indent="0" lvl="0" marL="0" rtl="0" algn="l">
              <a:spcBef>
                <a:spcPts val="1600"/>
              </a:spcBef>
              <a:spcAft>
                <a:spcPts val="1600"/>
              </a:spcAft>
              <a:buNone/>
            </a:pPr>
            <a:r>
              <a:rPr lang="en"/>
              <a:t>→ Thus we aim to develop a model that would recommend whether or not a patient should be admitted to ICU based on his initial conditions and previous health record. This way, patients who died after not admitted to ICU would have better chances of survival.</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graphicFrame>
        <p:nvGraphicFramePr>
          <p:cNvPr id="318" name="Google Shape;318;p42"/>
          <p:cNvGraphicFramePr/>
          <p:nvPr/>
        </p:nvGraphicFramePr>
        <p:xfrm>
          <a:off x="388400" y="1588650"/>
          <a:ext cx="3000000" cy="3000000"/>
        </p:xfrm>
        <a:graphic>
          <a:graphicData uri="http://schemas.openxmlformats.org/drawingml/2006/table">
            <a:tbl>
              <a:tblPr>
                <a:noFill/>
                <a:tableStyleId>{A3AF5700-63D5-4A3A-ADE9-2F40A87F66F0}</a:tableStyleId>
              </a:tblPr>
              <a:tblGrid>
                <a:gridCol w="1292650"/>
                <a:gridCol w="893175"/>
                <a:gridCol w="1101225"/>
                <a:gridCol w="970350"/>
                <a:gridCol w="1212075"/>
                <a:gridCol w="916625"/>
                <a:gridCol w="1064350"/>
                <a:gridCol w="770650"/>
              </a:tblGrid>
              <a:tr h="807275">
                <a:tc>
                  <a:txBody>
                    <a:bodyPr/>
                    <a:lstStyle/>
                    <a:p>
                      <a:pPr indent="0" lvl="0" marL="0" rtl="0" algn="l">
                        <a:spcBef>
                          <a:spcPts val="0"/>
                        </a:spcBef>
                        <a:spcAft>
                          <a:spcPts val="0"/>
                        </a:spcAft>
                        <a:buNone/>
                      </a:pPr>
                      <a:r>
                        <a:rPr lang="en">
                          <a:solidFill>
                            <a:srgbClr val="FFFFFF"/>
                          </a:solidFill>
                        </a:rPr>
                        <a:t>Metric/Models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Random</a:t>
                      </a:r>
                      <a:endParaRPr>
                        <a:solidFill>
                          <a:srgbClr val="FFFFFF"/>
                        </a:solidFill>
                      </a:endParaRPr>
                    </a:p>
                    <a:p>
                      <a:pPr indent="0" lvl="0" marL="0" rtl="0" algn="l">
                        <a:spcBef>
                          <a:spcPts val="0"/>
                        </a:spcBef>
                        <a:spcAft>
                          <a:spcPts val="0"/>
                        </a:spcAft>
                        <a:buNone/>
                      </a:pPr>
                      <a:r>
                        <a:rPr lang="en">
                          <a:solidFill>
                            <a:srgbClr val="FFFFFF"/>
                          </a:solidFill>
                        </a:rPr>
                        <a:t>Forest</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Logistic</a:t>
                      </a:r>
                      <a:endParaRPr>
                        <a:solidFill>
                          <a:srgbClr val="FFFFFF"/>
                        </a:solidFill>
                      </a:endParaRPr>
                    </a:p>
                    <a:p>
                      <a:pPr indent="0" lvl="0" marL="0" rtl="0" algn="l">
                        <a:spcBef>
                          <a:spcPts val="0"/>
                        </a:spcBef>
                        <a:spcAft>
                          <a:spcPts val="0"/>
                        </a:spcAft>
                        <a:buNone/>
                      </a:pPr>
                      <a:r>
                        <a:rPr lang="en">
                          <a:solidFill>
                            <a:srgbClr val="FFFFFF"/>
                          </a:solidFill>
                        </a:rPr>
                        <a:t>Regression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XGBoost</a:t>
                      </a:r>
                      <a:endParaRPr>
                        <a:solidFill>
                          <a:srgbClr val="FFFFFF"/>
                        </a:solidFill>
                      </a:endParaRPr>
                    </a:p>
                    <a:p>
                      <a:pPr indent="0" lvl="0" marL="0" rtl="0" algn="l">
                        <a:spcBef>
                          <a:spcPts val="0"/>
                        </a:spcBef>
                        <a:spcAft>
                          <a:spcPts val="0"/>
                        </a:spcAft>
                        <a:buNone/>
                      </a:pPr>
                      <a:r>
                        <a:rPr lang="en">
                          <a:solidFill>
                            <a:srgbClr val="FFFFFF"/>
                          </a:solidFill>
                        </a:rPr>
                        <a:t>classifier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Categorical NB</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Bernoulli</a:t>
                      </a:r>
                      <a:endParaRPr>
                        <a:solidFill>
                          <a:srgbClr val="FFFFFF"/>
                        </a:solidFill>
                      </a:endParaRPr>
                    </a:p>
                    <a:p>
                      <a:pPr indent="0" lvl="0" marL="0" rtl="0" algn="l">
                        <a:spcBef>
                          <a:spcPts val="0"/>
                        </a:spcBef>
                        <a:spcAft>
                          <a:spcPts val="0"/>
                        </a:spcAft>
                        <a:buNone/>
                      </a:pPr>
                      <a:r>
                        <a:rPr lang="en">
                          <a:solidFill>
                            <a:srgbClr val="FFFFFF"/>
                          </a:solidFill>
                        </a:rPr>
                        <a:t>NB</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SVM</a:t>
                      </a:r>
                      <a:endParaRPr>
                        <a:solidFill>
                          <a:srgbClr val="FFFFFF"/>
                        </a:solidFill>
                      </a:endParaRPr>
                    </a:p>
                    <a:p>
                      <a:pPr indent="0" lvl="0" marL="0" rtl="0" algn="l">
                        <a:spcBef>
                          <a:spcPts val="0"/>
                        </a:spcBef>
                        <a:spcAft>
                          <a:spcPts val="0"/>
                        </a:spcAft>
                        <a:buNone/>
                      </a:pPr>
                      <a:r>
                        <a:rPr lang="en">
                          <a:solidFill>
                            <a:srgbClr val="FFFFFF"/>
                          </a:solidFill>
                        </a:rPr>
                        <a:t>Linear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SVM </a:t>
                      </a:r>
                      <a:endParaRPr>
                        <a:solidFill>
                          <a:srgbClr val="FFFFFF"/>
                        </a:solidFill>
                      </a:endParaRPr>
                    </a:p>
                    <a:p>
                      <a:pPr indent="0" lvl="0" marL="0" rtl="0" algn="l">
                        <a:spcBef>
                          <a:spcPts val="0"/>
                        </a:spcBef>
                        <a:spcAft>
                          <a:spcPts val="0"/>
                        </a:spcAft>
                        <a:buNone/>
                      </a:pPr>
                      <a:r>
                        <a:rPr lang="en">
                          <a:solidFill>
                            <a:srgbClr val="FFFFFF"/>
                          </a:solidFill>
                        </a:rPr>
                        <a:t>rbf</a:t>
                      </a:r>
                      <a:endParaRPr>
                        <a:solidFill>
                          <a:srgbClr val="FFFFFF"/>
                        </a:solidFill>
                      </a:endParaRPr>
                    </a:p>
                  </a:txBody>
                  <a:tcPr marT="91425" marB="91425" marR="91425" marL="91425"/>
                </a:tc>
              </a:tr>
              <a:tr h="510975">
                <a:tc>
                  <a:txBody>
                    <a:bodyPr/>
                    <a:lstStyle/>
                    <a:p>
                      <a:pPr indent="0" lvl="0" marL="0" rtl="0" algn="l">
                        <a:spcBef>
                          <a:spcPts val="0"/>
                        </a:spcBef>
                        <a:spcAft>
                          <a:spcPts val="0"/>
                        </a:spcAft>
                        <a:buNone/>
                      </a:pPr>
                      <a:r>
                        <a:rPr lang="en">
                          <a:solidFill>
                            <a:srgbClr val="FFFFFF"/>
                          </a:solidFill>
                        </a:rPr>
                        <a:t>Recall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0.6538</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0.6196</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0.5299</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0.6452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0.6282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0.6367</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0.6410</a:t>
                      </a:r>
                      <a:endParaRPr>
                        <a:solidFill>
                          <a:srgbClr val="FFFFFF"/>
                        </a:solidFill>
                      </a:endParaRPr>
                    </a:p>
                  </a:txBody>
                  <a:tcPr marT="91425" marB="91425" marR="91425" marL="91425"/>
                </a:tc>
              </a:tr>
              <a:tr h="510975">
                <a:tc>
                  <a:txBody>
                    <a:bodyPr/>
                    <a:lstStyle/>
                    <a:p>
                      <a:pPr indent="0" lvl="0" marL="0" rtl="0" algn="l">
                        <a:spcBef>
                          <a:spcPts val="0"/>
                        </a:spcBef>
                        <a:spcAft>
                          <a:spcPts val="0"/>
                        </a:spcAft>
                        <a:buNone/>
                      </a:pPr>
                      <a:r>
                        <a:rPr lang="en">
                          <a:solidFill>
                            <a:srgbClr val="FFFFFF"/>
                          </a:solidFill>
                        </a:rPr>
                        <a:t>Precision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0.5839</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0.6387</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0.5610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0.6265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0.6363</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0.6367</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0.6355</a:t>
                      </a:r>
                      <a:endParaRPr>
                        <a:solidFill>
                          <a:srgbClr val="FFFFFF"/>
                        </a:solidFill>
                      </a:endParaRPr>
                    </a:p>
                  </a:txBody>
                  <a:tcPr marT="91425" marB="91425" marR="91425" marL="91425"/>
                </a:tc>
              </a:tr>
              <a:tr h="510975">
                <a:tc>
                  <a:txBody>
                    <a:bodyPr/>
                    <a:lstStyle/>
                    <a:p>
                      <a:pPr indent="0" lvl="0" marL="0" rtl="0" algn="l">
                        <a:spcBef>
                          <a:spcPts val="0"/>
                        </a:spcBef>
                        <a:spcAft>
                          <a:spcPts val="0"/>
                        </a:spcAft>
                        <a:buNone/>
                      </a:pPr>
                      <a:r>
                        <a:rPr lang="en">
                          <a:solidFill>
                            <a:srgbClr val="FFFFFF"/>
                          </a:solidFill>
                        </a:rPr>
                        <a:t>F1-score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a:t>
                      </a:r>
                      <a:r>
                        <a:rPr lang="en">
                          <a:solidFill>
                            <a:schemeClr val="lt1"/>
                          </a:solidFill>
                        </a:rPr>
                        <a:t>6169</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0.6290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0.5450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0.6357</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0.6322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0.6367</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0.6382</a:t>
                      </a:r>
                      <a:endParaRPr>
                        <a:solidFill>
                          <a:srgbClr val="FFFFFF"/>
                        </a:solidFill>
                      </a:endParaRPr>
                    </a:p>
                  </a:txBody>
                  <a:tcPr marT="91425" marB="91425" marR="91425" marL="91425"/>
                </a:tc>
              </a:tr>
              <a:tr h="510975">
                <a:tc>
                  <a:txBody>
                    <a:bodyPr/>
                    <a:lstStyle/>
                    <a:p>
                      <a:pPr indent="0" lvl="0" marL="0" rtl="0" algn="l">
                        <a:spcBef>
                          <a:spcPts val="0"/>
                        </a:spcBef>
                        <a:spcAft>
                          <a:spcPts val="0"/>
                        </a:spcAft>
                        <a:buNone/>
                      </a:pPr>
                      <a:r>
                        <a:rPr lang="en">
                          <a:solidFill>
                            <a:srgbClr val="FFFFFF"/>
                          </a:solidFill>
                        </a:rPr>
                        <a:t>Roc-Auc</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0.7592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0.7588</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0.7047</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0.7667</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0.7619</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0.7655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0.7670</a:t>
                      </a:r>
                      <a:endParaRPr>
                        <a:solidFill>
                          <a:srgbClr val="FFFFFF"/>
                        </a:solidFill>
                      </a:endParaRPr>
                    </a:p>
                  </a:txBody>
                  <a:tcPr marT="91425" marB="91425" marR="91425" marL="91425"/>
                </a:tc>
              </a:tr>
            </a:tbl>
          </a:graphicData>
        </a:graphic>
      </p:graphicFrame>
      <p:sp>
        <p:nvSpPr>
          <p:cNvPr id="319" name="Google Shape;319;p42"/>
          <p:cNvSpPr txBox="1"/>
          <p:nvPr>
            <p:ph type="title"/>
          </p:nvPr>
        </p:nvSpPr>
        <p:spPr>
          <a:xfrm>
            <a:off x="1297500" y="393750"/>
            <a:ext cx="7038900" cy="61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Recall, Precision, F1-score, Roc-Auc score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p43"/>
          <p:cNvPicPr preferRelativeResize="0"/>
          <p:nvPr/>
        </p:nvPicPr>
        <p:blipFill rotWithShape="1">
          <a:blip r:embed="rId3">
            <a:alphaModFix/>
          </a:blip>
          <a:srcRect b="-1260" l="3241" r="0" t="1260"/>
          <a:stretch/>
        </p:blipFill>
        <p:spPr>
          <a:xfrm>
            <a:off x="3697350" y="1177025"/>
            <a:ext cx="5231874" cy="3604825"/>
          </a:xfrm>
          <a:prstGeom prst="rect">
            <a:avLst/>
          </a:prstGeom>
          <a:noFill/>
          <a:ln>
            <a:noFill/>
          </a:ln>
        </p:spPr>
      </p:pic>
      <p:sp>
        <p:nvSpPr>
          <p:cNvPr id="325" name="Google Shape;325;p43"/>
          <p:cNvSpPr txBox="1"/>
          <p:nvPr/>
        </p:nvSpPr>
        <p:spPr>
          <a:xfrm>
            <a:off x="1247400" y="160725"/>
            <a:ext cx="6809700" cy="49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Lato"/>
                <a:ea typeface="Lato"/>
                <a:cs typeface="Lato"/>
                <a:sym typeface="Lato"/>
              </a:rPr>
              <a:t>Comparison of Scores for Different Models for </a:t>
            </a:r>
            <a:r>
              <a:rPr lang="en" sz="2000">
                <a:solidFill>
                  <a:srgbClr val="FFFFFF"/>
                </a:solidFill>
                <a:latin typeface="Lato"/>
                <a:ea typeface="Lato"/>
                <a:cs typeface="Lato"/>
                <a:sym typeface="Lato"/>
              </a:rPr>
              <a:t>Bagging</a:t>
            </a:r>
            <a:endParaRPr sz="2000">
              <a:solidFill>
                <a:srgbClr val="FFFFFF"/>
              </a:solidFill>
              <a:latin typeface="Lato"/>
              <a:ea typeface="Lato"/>
              <a:cs typeface="Lato"/>
              <a:sym typeface="Lato"/>
            </a:endParaRPr>
          </a:p>
        </p:txBody>
      </p:sp>
      <p:sp>
        <p:nvSpPr>
          <p:cNvPr id="326" name="Google Shape;326;p43"/>
          <p:cNvSpPr txBox="1"/>
          <p:nvPr/>
        </p:nvSpPr>
        <p:spPr>
          <a:xfrm>
            <a:off x="654225" y="1508900"/>
            <a:ext cx="2900700" cy="3223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Lato"/>
              <a:buAutoNum type="arabicPeriod"/>
            </a:pPr>
            <a:r>
              <a:rPr lang="en">
                <a:solidFill>
                  <a:srgbClr val="FFFFFF"/>
                </a:solidFill>
                <a:latin typeface="Lato"/>
                <a:ea typeface="Lato"/>
                <a:cs typeface="Lato"/>
                <a:sym typeface="Lato"/>
              </a:rPr>
              <a:t>Most of the models before bagging were giving f1-score around 58, but after bagging it is around 63.</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AutoNum type="arabicPeriod"/>
            </a:pPr>
            <a:r>
              <a:rPr lang="en">
                <a:solidFill>
                  <a:srgbClr val="FFFFFF"/>
                </a:solidFill>
                <a:latin typeface="Lato"/>
                <a:ea typeface="Lato"/>
                <a:cs typeface="Lato"/>
                <a:sym typeface="Lato"/>
              </a:rPr>
              <a:t>Reason being the main principle of bagging, we train different weak learners and then take voting over all models, in order to reduce the variance of final model, thus avoiding overfitting.</a:t>
            </a:r>
            <a:endParaRPr>
              <a:solidFill>
                <a:srgbClr val="FFFFFF"/>
              </a:solidFill>
              <a:latin typeface="Lato"/>
              <a:ea typeface="Lato"/>
              <a:cs typeface="Lato"/>
              <a:sym typeface="Lato"/>
            </a:endParaRPr>
          </a:p>
          <a:p>
            <a:pPr indent="0" lvl="0" marL="457200" rtl="0" algn="l">
              <a:spcBef>
                <a:spcPts val="0"/>
              </a:spcBef>
              <a:spcAft>
                <a:spcPts val="0"/>
              </a:spcAft>
              <a:buNone/>
            </a:pPr>
            <a:r>
              <a:t/>
            </a:r>
            <a:endParaRPr>
              <a:solidFill>
                <a:srgbClr val="FFFFFF"/>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Boosting</a:t>
            </a:r>
            <a:endParaRPr/>
          </a:p>
        </p:txBody>
      </p:sp>
      <p:sp>
        <p:nvSpPr>
          <p:cNvPr id="332" name="Google Shape;332;p44"/>
          <p:cNvSpPr txBox="1"/>
          <p:nvPr>
            <p:ph idx="1" type="body"/>
          </p:nvPr>
        </p:nvSpPr>
        <p:spPr>
          <a:xfrm>
            <a:off x="1099000" y="1602075"/>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We used ADA-Boost as our boosting technique. </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In Bagging, we are actually creating parallel weak learners and then making final predictions, as variance reduces compared to different models. </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In Boosting, we actually learn sequentially, we train a model and then learn from the mis-classifications. Then,we train our subsequent models by giving more weights to the records that were </a:t>
            </a:r>
            <a:r>
              <a:rPr lang="en" sz="1400">
                <a:solidFill>
                  <a:srgbClr val="FFFFFF"/>
                </a:solidFill>
                <a:latin typeface="Arial"/>
                <a:ea typeface="Arial"/>
                <a:cs typeface="Arial"/>
                <a:sym typeface="Arial"/>
              </a:rPr>
              <a:t>misclassified</a:t>
            </a:r>
            <a:r>
              <a:rPr lang="en" sz="1400">
                <a:solidFill>
                  <a:srgbClr val="FFFFFF"/>
                </a:solidFill>
                <a:latin typeface="Arial"/>
                <a:ea typeface="Arial"/>
                <a:cs typeface="Arial"/>
                <a:sym typeface="Arial"/>
              </a:rPr>
              <a:t>.</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We’re </a:t>
            </a:r>
            <a:r>
              <a:rPr lang="en" sz="1400">
                <a:solidFill>
                  <a:srgbClr val="FFFFFF"/>
                </a:solidFill>
                <a:latin typeface="Arial"/>
                <a:ea typeface="Arial"/>
                <a:cs typeface="Arial"/>
                <a:sym typeface="Arial"/>
              </a:rPr>
              <a:t>kind of</a:t>
            </a:r>
            <a:r>
              <a:rPr lang="en" sz="1400">
                <a:solidFill>
                  <a:srgbClr val="FFFFFF"/>
                </a:solidFill>
                <a:latin typeface="Arial"/>
                <a:ea typeface="Arial"/>
                <a:cs typeface="Arial"/>
                <a:sym typeface="Arial"/>
              </a:rPr>
              <a:t> penalizing the misclassifications and awarding the correct ones.</a:t>
            </a:r>
            <a:endParaRPr sz="1400">
              <a:solidFill>
                <a:srgbClr val="FFFFFF"/>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Ada-Boost performance</a:t>
            </a:r>
            <a:endParaRPr/>
          </a:p>
        </p:txBody>
      </p:sp>
      <p:sp>
        <p:nvSpPr>
          <p:cNvPr id="338" name="Google Shape;338;p4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F1-Score :-  0.6376</a:t>
            </a:r>
            <a:endParaRPr sz="1500"/>
          </a:p>
          <a:p>
            <a:pPr indent="-323850" lvl="0" marL="457200" rtl="0" algn="l">
              <a:spcBef>
                <a:spcPts val="0"/>
              </a:spcBef>
              <a:spcAft>
                <a:spcPts val="0"/>
              </a:spcAft>
              <a:buSzPts val="1500"/>
              <a:buChar char="●"/>
            </a:pPr>
            <a:r>
              <a:rPr lang="en" sz="1500"/>
              <a:t>Recall :- 0.5940</a:t>
            </a:r>
            <a:endParaRPr sz="1500"/>
          </a:p>
          <a:p>
            <a:pPr indent="-323850" lvl="0" marL="457200" rtl="0" algn="l">
              <a:spcBef>
                <a:spcPts val="0"/>
              </a:spcBef>
              <a:spcAft>
                <a:spcPts val="0"/>
              </a:spcAft>
              <a:buSzPts val="1500"/>
              <a:buChar char="●"/>
            </a:pPr>
            <a:r>
              <a:rPr lang="en" sz="1500"/>
              <a:t>Precision :- 0.688</a:t>
            </a:r>
            <a:endParaRPr sz="1500"/>
          </a:p>
          <a:p>
            <a:pPr indent="0" lvl="0" marL="457200" rtl="0" algn="l">
              <a:spcBef>
                <a:spcPts val="1600"/>
              </a:spcBef>
              <a:spcAft>
                <a:spcPts val="1600"/>
              </a:spcAft>
              <a:buNone/>
            </a:pPr>
            <a:r>
              <a:rPr lang="en" sz="1500"/>
              <a:t>Reason for Ada-Boost to perform better :- It performs better than an individual model, as after each iteration we learn from the wrongly classified records and try to classify it correctly in the further trees we create. So it helped in the increasing the f1-score. It’s results were more or less comparable to the Bagging.</a:t>
            </a:r>
            <a:endParaRPr sz="15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XGBoost Regressor</a:t>
            </a:r>
            <a:endParaRPr/>
          </a:p>
        </p:txBody>
      </p:sp>
      <p:sp>
        <p:nvSpPr>
          <p:cNvPr id="344" name="Google Shape;344;p46"/>
          <p:cNvSpPr txBox="1"/>
          <p:nvPr>
            <p:ph idx="1" type="body"/>
          </p:nvPr>
        </p:nvSpPr>
        <p:spPr>
          <a:xfrm>
            <a:off x="1297500" y="1567550"/>
            <a:ext cx="7038900" cy="177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Before Bagging							After Bagging</a:t>
            </a:r>
            <a:endParaRPr sz="1400"/>
          </a:p>
        </p:txBody>
      </p:sp>
      <p:pic>
        <p:nvPicPr>
          <p:cNvPr id="345" name="Google Shape;345;p46"/>
          <p:cNvPicPr preferRelativeResize="0"/>
          <p:nvPr/>
        </p:nvPicPr>
        <p:blipFill>
          <a:blip r:embed="rId3">
            <a:alphaModFix/>
          </a:blip>
          <a:stretch>
            <a:fillRect/>
          </a:stretch>
        </p:blipFill>
        <p:spPr>
          <a:xfrm>
            <a:off x="5225800" y="2102750"/>
            <a:ext cx="3110600" cy="1054675"/>
          </a:xfrm>
          <a:prstGeom prst="rect">
            <a:avLst/>
          </a:prstGeom>
          <a:noFill/>
          <a:ln>
            <a:noFill/>
          </a:ln>
        </p:spPr>
      </p:pic>
      <p:pic>
        <p:nvPicPr>
          <p:cNvPr id="346" name="Google Shape;346;p46"/>
          <p:cNvPicPr preferRelativeResize="0"/>
          <p:nvPr/>
        </p:nvPicPr>
        <p:blipFill>
          <a:blip r:embed="rId4">
            <a:alphaModFix/>
          </a:blip>
          <a:stretch>
            <a:fillRect/>
          </a:stretch>
        </p:blipFill>
        <p:spPr>
          <a:xfrm>
            <a:off x="1297500" y="2102753"/>
            <a:ext cx="3013325" cy="1054664"/>
          </a:xfrm>
          <a:prstGeom prst="rect">
            <a:avLst/>
          </a:prstGeom>
          <a:noFill/>
          <a:ln>
            <a:noFill/>
          </a:ln>
        </p:spPr>
      </p:pic>
      <p:sp>
        <p:nvSpPr>
          <p:cNvPr id="347" name="Google Shape;347;p46"/>
          <p:cNvSpPr txBox="1"/>
          <p:nvPr/>
        </p:nvSpPr>
        <p:spPr>
          <a:xfrm>
            <a:off x="1297500" y="3603550"/>
            <a:ext cx="6652800" cy="11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XGBoost regressor will optimise after each iteration for regression task, and at the last step we tuned different thresholds and reported the best accuracy. In XGboost classifier, it only optimises for the classification purpose, so there is slight difference, that’s why it performed slightly better.     </a:t>
            </a:r>
            <a:endParaRPr>
              <a:solidFill>
                <a:srgbClr val="FFFFFF"/>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Score vs threshold in XGBoost Regressor</a:t>
            </a:r>
            <a:endParaRPr/>
          </a:p>
        </p:txBody>
      </p:sp>
      <p:sp>
        <p:nvSpPr>
          <p:cNvPr id="353" name="Google Shape;353;p47"/>
          <p:cNvSpPr txBox="1"/>
          <p:nvPr>
            <p:ph idx="1" type="body"/>
          </p:nvPr>
        </p:nvSpPr>
        <p:spPr>
          <a:xfrm>
            <a:off x="1297500" y="1567550"/>
            <a:ext cx="27984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For threshold around 0.36, the precision and recall values were merging.</a:t>
            </a:r>
            <a:endParaRPr/>
          </a:p>
          <a:p>
            <a:pPr indent="-311150" lvl="0" marL="457200" rtl="0" algn="l">
              <a:spcBef>
                <a:spcPts val="0"/>
              </a:spcBef>
              <a:spcAft>
                <a:spcPts val="0"/>
              </a:spcAft>
              <a:buSzPts val="1300"/>
              <a:buAutoNum type="arabicPeriod"/>
            </a:pPr>
            <a:r>
              <a:rPr lang="en"/>
              <a:t>And then using this threshold we converted our continuous values into the 0’s and 1’s.</a:t>
            </a:r>
            <a:endParaRPr/>
          </a:p>
        </p:txBody>
      </p:sp>
      <p:pic>
        <p:nvPicPr>
          <p:cNvPr id="354" name="Google Shape;354;p47"/>
          <p:cNvPicPr preferRelativeResize="0"/>
          <p:nvPr/>
        </p:nvPicPr>
        <p:blipFill>
          <a:blip r:embed="rId3">
            <a:alphaModFix/>
          </a:blip>
          <a:stretch>
            <a:fillRect/>
          </a:stretch>
        </p:blipFill>
        <p:spPr>
          <a:xfrm>
            <a:off x="4189763" y="1642025"/>
            <a:ext cx="3933825" cy="27622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Bagging and stacking model </a:t>
            </a:r>
            <a:endParaRPr/>
          </a:p>
        </p:txBody>
      </p:sp>
      <p:sp>
        <p:nvSpPr>
          <p:cNvPr id="360" name="Google Shape;360;p48"/>
          <p:cNvSpPr txBox="1"/>
          <p:nvPr>
            <p:ph idx="1" type="body"/>
          </p:nvPr>
        </p:nvSpPr>
        <p:spPr>
          <a:xfrm>
            <a:off x="1099000" y="1602075"/>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Generated 50 bootstrap sample.</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For each bootstrap sample, we trained </a:t>
            </a:r>
            <a:r>
              <a:rPr lang="en" sz="1400">
                <a:latin typeface="Arial"/>
                <a:ea typeface="Arial"/>
                <a:cs typeface="Arial"/>
                <a:sym typeface="Arial"/>
              </a:rPr>
              <a:t>multiple models including Naive bayes, Svm, XGBoost and random forest classifiers.</a:t>
            </a:r>
            <a:endParaRPr sz="1400">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Each of them gave their predictions.</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These predictions were fed to a logistic regressor, which in turn gave us the final predictions.</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We got 50 such predictions. Mean of these 50 predictions is the final predicted output of this Bagging and stacking model</a:t>
            </a:r>
            <a:r>
              <a:rPr lang="en" sz="1400">
                <a:solidFill>
                  <a:srgbClr val="FFFFFF"/>
                </a:solidFill>
                <a:latin typeface="Arial"/>
                <a:ea typeface="Arial"/>
                <a:cs typeface="Arial"/>
                <a:sym typeface="Arial"/>
              </a:rPr>
              <a:t> </a:t>
            </a:r>
            <a:endParaRPr sz="1400">
              <a:solidFill>
                <a:srgbClr val="FFFFFF"/>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Bagging and stacking</a:t>
            </a:r>
            <a:r>
              <a:rPr lang="en"/>
              <a:t> performance</a:t>
            </a:r>
            <a:endParaRPr/>
          </a:p>
        </p:txBody>
      </p:sp>
      <p:sp>
        <p:nvSpPr>
          <p:cNvPr id="366" name="Google Shape;366;p4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F1-Score :-  0.5327</a:t>
            </a:r>
            <a:endParaRPr sz="1500"/>
          </a:p>
          <a:p>
            <a:pPr indent="-323850" lvl="0" marL="457200" rtl="0" algn="l">
              <a:spcBef>
                <a:spcPts val="0"/>
              </a:spcBef>
              <a:spcAft>
                <a:spcPts val="0"/>
              </a:spcAft>
              <a:buSzPts val="1500"/>
              <a:buChar char="●"/>
            </a:pPr>
            <a:r>
              <a:rPr lang="en" sz="1500"/>
              <a:t>Recall :- 0.4871</a:t>
            </a:r>
            <a:endParaRPr sz="1500"/>
          </a:p>
          <a:p>
            <a:pPr indent="-323850" lvl="0" marL="457200" rtl="0" algn="l">
              <a:spcBef>
                <a:spcPts val="0"/>
              </a:spcBef>
              <a:spcAft>
                <a:spcPts val="0"/>
              </a:spcAft>
              <a:buSzPts val="1500"/>
              <a:buChar char="●"/>
            </a:pPr>
            <a:r>
              <a:rPr lang="en" sz="1500"/>
              <a:t>Precision :- 0.5876</a:t>
            </a:r>
            <a:endParaRPr sz="1500"/>
          </a:p>
          <a:p>
            <a:pPr indent="-323850" lvl="0" marL="457200" rtl="0" algn="l">
              <a:spcBef>
                <a:spcPts val="0"/>
              </a:spcBef>
              <a:spcAft>
                <a:spcPts val="0"/>
              </a:spcAft>
              <a:buSzPts val="1500"/>
              <a:buChar char="●"/>
            </a:pPr>
            <a:r>
              <a:rPr lang="en" sz="1500"/>
              <a:t>Roc score :- 0.6939</a:t>
            </a:r>
            <a:endParaRPr sz="1500"/>
          </a:p>
          <a:p>
            <a:pPr indent="0" lvl="0" marL="0" rtl="0" algn="l">
              <a:spcBef>
                <a:spcPts val="1600"/>
              </a:spcBef>
              <a:spcAft>
                <a:spcPts val="1600"/>
              </a:spcAft>
              <a:buNone/>
            </a:pPr>
            <a:r>
              <a:rPr lang="en" sz="1500"/>
              <a:t>Reason for bad performance :-  </a:t>
            </a:r>
            <a:r>
              <a:rPr lang="en" sz="1500"/>
              <a:t>Because of</a:t>
            </a:r>
            <a:r>
              <a:rPr lang="en" sz="1500"/>
              <a:t> multiple ML models with 50 bagging samples, the model became too complex </a:t>
            </a:r>
            <a:r>
              <a:rPr lang="en" sz="1500"/>
              <a:t>and </a:t>
            </a:r>
            <a:r>
              <a:rPr lang="en" sz="1500"/>
              <a:t>led to overfitting. Therefore, we decided not to go forward with these kind of combinations. </a:t>
            </a:r>
            <a:endParaRPr sz="15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0"/>
          <p:cNvSpPr txBox="1"/>
          <p:nvPr>
            <p:ph type="title"/>
          </p:nvPr>
        </p:nvSpPr>
        <p:spPr>
          <a:xfrm>
            <a:off x="12213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372" name="Google Shape;372;p50"/>
          <p:cNvSpPr txBox="1"/>
          <p:nvPr/>
        </p:nvSpPr>
        <p:spPr>
          <a:xfrm>
            <a:off x="1305975" y="914175"/>
            <a:ext cx="7233000" cy="39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FFFFFF"/>
                </a:solidFill>
                <a:latin typeface="Lato"/>
                <a:ea typeface="Lato"/>
                <a:cs typeface="Lato"/>
                <a:sym typeface="Lato"/>
              </a:rPr>
              <a:t>Baseline Model: </a:t>
            </a:r>
            <a:r>
              <a:rPr lang="en">
                <a:solidFill>
                  <a:schemeClr val="lt1"/>
                </a:solidFill>
                <a:latin typeface="Lato"/>
                <a:ea typeface="Lato"/>
                <a:cs typeface="Lato"/>
                <a:sym typeface="Lato"/>
              </a:rPr>
              <a:t>Among different models, SVM and Naive Bayes performed better.</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As patients with similar comorbidities forms a group and are close to each other, so data is separable and SVM performs better. Naive Bayes performed better, as the features were mostly independent and even by intuition this problem seems to require conditional probability based solution.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b="1" lang="en" u="sng">
                <a:solidFill>
                  <a:srgbClr val="FFFFFF"/>
                </a:solidFill>
                <a:latin typeface="Lato"/>
                <a:ea typeface="Lato"/>
                <a:cs typeface="Lato"/>
                <a:sym typeface="Lato"/>
              </a:rPr>
              <a:t>Training models after feature selection: </a:t>
            </a:r>
            <a:r>
              <a:rPr lang="en">
                <a:solidFill>
                  <a:srgbClr val="FFFFFF"/>
                </a:solidFill>
                <a:latin typeface="Lato"/>
                <a:ea typeface="Lato"/>
                <a:cs typeface="Lato"/>
                <a:sym typeface="Lato"/>
              </a:rPr>
              <a:t>After selecting top-k features, here we checked for k=10. The f1-scores didn’t changed much, even reduced for some models. The reason being most of our features  are independent, can be seen in the EDA. And each attributes have more or less similar contribution towards the target attributes, so we have to include all the features.</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b="1" lang="en" u="sng">
                <a:solidFill>
                  <a:srgbClr val="FFFFFF"/>
                </a:solidFill>
                <a:latin typeface="Lato"/>
                <a:ea typeface="Lato"/>
                <a:cs typeface="Lato"/>
                <a:sym typeface="Lato"/>
              </a:rPr>
              <a:t>Clustering based idea for grouping and labelling the groups:</a:t>
            </a:r>
            <a:r>
              <a:rPr lang="en">
                <a:solidFill>
                  <a:srgbClr val="FFFFFF"/>
                </a:solidFill>
                <a:latin typeface="Lato"/>
                <a:ea typeface="Lato"/>
                <a:cs typeface="Lato"/>
                <a:sym typeface="Lato"/>
              </a:rPr>
              <a:t> The F1-score nearly doubled, precision remained nearly same but decent change in recall value was observed. Increase in recall means, we were reducing the False Negatives and increasing True Positives. Reason for drastic change, as same data points were pointing to different labels, so it was making data impure. After modifying the data, impurity was reduced, which even solved the class imbalanced problem.</a:t>
            </a:r>
            <a:endParaRPr>
              <a:solidFill>
                <a:srgbClr val="FFFFFF"/>
              </a:solidFill>
              <a:latin typeface="Lato"/>
              <a:ea typeface="Lato"/>
              <a:cs typeface="Lato"/>
              <a:sym typeface="La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1"/>
          <p:cNvSpPr txBox="1"/>
          <p:nvPr>
            <p:ph type="title"/>
          </p:nvPr>
        </p:nvSpPr>
        <p:spPr>
          <a:xfrm>
            <a:off x="1297500" y="393750"/>
            <a:ext cx="7038900" cy="59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378" name="Google Shape;378;p51"/>
          <p:cNvSpPr txBox="1"/>
          <p:nvPr/>
        </p:nvSpPr>
        <p:spPr>
          <a:xfrm>
            <a:off x="1386325" y="1044775"/>
            <a:ext cx="7152600" cy="380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FFFFFF"/>
                </a:solidFill>
                <a:latin typeface="Lato"/>
                <a:ea typeface="Lato"/>
                <a:cs typeface="Lato"/>
                <a:sym typeface="Lato"/>
              </a:rPr>
              <a:t>Stacking: </a:t>
            </a:r>
            <a:r>
              <a:rPr lang="en">
                <a:solidFill>
                  <a:srgbClr val="FFFFFF"/>
                </a:solidFill>
                <a:latin typeface="Lato"/>
                <a:ea typeface="Lato"/>
                <a:cs typeface="Lato"/>
                <a:sym typeface="Lato"/>
              </a:rPr>
              <a:t>It improved the f1-score by 1-2 percent. Reason being, instead of using one model, we are considering predictions from multiple different models and then predicting.</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It basically provides us with the advantages of all the models.</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Bagging: Most of the models before bagging were giving f1-score around 58, but after bagging it is around 63. Reason being the main principle of bagging, we train different weak learners and then take voting over all models, in order to reduce the variance of final model, thus avoiding overfitting.</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Boosting: Reason for ADA-Boost to perform better :- It performs better than an individual model, as after each iteration we learn from the wrongly classified records and try to classify it correctly in the further trees we create. So it helped in the increasing the f1-score. It’s results were more or less comparable to the Bagging.</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Stacking and Bagging: Reason for bad performance :  Because of multiple ML models with 50 bagging samples, the model became too complex and led to overfitting. Therefore, we decided not to go forward with these kind of combinations. </a:t>
            </a:r>
            <a:endParaRPr>
              <a:solidFill>
                <a:srgbClr val="FFFF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153" name="Google Shape;153;p16"/>
          <p:cNvSpPr txBox="1"/>
          <p:nvPr>
            <p:ph idx="1" type="body"/>
          </p:nvPr>
        </p:nvSpPr>
        <p:spPr>
          <a:xfrm>
            <a:off x="1297500" y="1064175"/>
            <a:ext cx="7038900" cy="341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Paper</a:t>
            </a:r>
            <a:r>
              <a:rPr lang="en" sz="1400"/>
              <a:t>   :-  Pool Testing for Covid-19: Suitable splitting procedure and pool for India.  (Link in </a:t>
            </a:r>
            <a:r>
              <a:rPr lang="en" sz="1400"/>
              <a:t>references</a:t>
            </a:r>
            <a:r>
              <a:rPr lang="en" sz="1400"/>
              <a:t> section )</a:t>
            </a:r>
            <a:endParaRPr sz="1400"/>
          </a:p>
          <a:p>
            <a:pPr indent="0" lvl="0" marL="0" rtl="0" algn="l">
              <a:spcBef>
                <a:spcPts val="1600"/>
              </a:spcBef>
              <a:spcAft>
                <a:spcPts val="1600"/>
              </a:spcAft>
              <a:buNone/>
            </a:pPr>
            <a:r>
              <a:rPr b="1" lang="en" sz="1400"/>
              <a:t>Review :- </a:t>
            </a:r>
            <a:r>
              <a:rPr lang="en" sz="1200"/>
              <a:t>With the sudden outbreak of coronavirus, it has become quite challenging to control its spread. The only way to do so is to detect already infected persons and isolate them. With limited testing facility, we need to minimise the no of tests done on a given pool without compromising the detection of infected ones. The author aimed to generalise an equation for predicting the number of tests to be done in a given pool of data in order to detect every infected person in a given pool.  This would minimise the unnecessary test done before. The percentage of tests required varies and depends on various factors like size of pooled sample, probability of an individual being affected in the population which depends on the area and no of cases in that area. For example, according the model, if the probability of infection is 0.05 in a pool size 32, then 14 tests are sufficient to detect all the affected individuals. As we can see that the no of tests required to actually detect all the infected persons is much less than individual testing. This will certainly help us in increasing our testing capacity and thus get a better hold on the situation.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384" name="Google Shape;384;p52"/>
          <p:cNvSpPr txBox="1"/>
          <p:nvPr>
            <p:ph idx="1" type="body"/>
          </p:nvPr>
        </p:nvSpPr>
        <p:spPr>
          <a:xfrm>
            <a:off x="1297500" y="1165325"/>
            <a:ext cx="7038900" cy="331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XGB Regressor: For threshold around 0.36, the precision and recall values were merging. And then using this threshold we converted our continuous values into the 0’s and 1’s. </a:t>
            </a:r>
            <a:endParaRPr/>
          </a:p>
          <a:p>
            <a:pPr indent="0" lvl="0" marL="0" rtl="0" algn="l">
              <a:spcBef>
                <a:spcPts val="1600"/>
              </a:spcBef>
              <a:spcAft>
                <a:spcPts val="16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Best-Models</a:t>
            </a:r>
            <a:endParaRPr/>
          </a:p>
        </p:txBody>
      </p:sp>
      <p:sp>
        <p:nvSpPr>
          <p:cNvPr id="390" name="Google Shape;390;p53"/>
          <p:cNvSpPr txBox="1"/>
          <p:nvPr>
            <p:ph idx="1" type="body"/>
          </p:nvPr>
        </p:nvSpPr>
        <p:spPr>
          <a:xfrm>
            <a:off x="827475" y="1460125"/>
            <a:ext cx="3805800" cy="3105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SVM: </a:t>
            </a:r>
            <a:r>
              <a:rPr lang="en" sz="1400">
                <a:solidFill>
                  <a:srgbClr val="FFFFFF"/>
                </a:solidFill>
              </a:rPr>
              <a:t>As patients with similar comorbidities forms a group and are close to each other, so data becomes  separable and SVM performs better.</a:t>
            </a:r>
            <a:endParaRPr sz="1400">
              <a:solidFill>
                <a:srgbClr val="FFFFFF"/>
              </a:solidFill>
            </a:endParaRPr>
          </a:p>
          <a:p>
            <a:pPr indent="0" lvl="0" marL="457200" rtl="0" algn="l">
              <a:spcBef>
                <a:spcPts val="1600"/>
              </a:spcBef>
              <a:spcAft>
                <a:spcPts val="0"/>
              </a:spcAft>
              <a:buNone/>
            </a:pPr>
            <a:r>
              <a:t/>
            </a:r>
            <a:endParaRPr sz="1400">
              <a:solidFill>
                <a:srgbClr val="FFFFFF"/>
              </a:solidFill>
            </a:endParaRPr>
          </a:p>
          <a:p>
            <a:pPr indent="-311150" lvl="0" marL="457200" rtl="0" algn="l">
              <a:spcBef>
                <a:spcPts val="1600"/>
              </a:spcBef>
              <a:spcAft>
                <a:spcPts val="0"/>
              </a:spcAft>
              <a:buSzPts val="1300"/>
              <a:buAutoNum type="arabicPeriod"/>
            </a:pPr>
            <a:r>
              <a:rPr lang="en" sz="1400"/>
              <a:t>Naive Bayes</a:t>
            </a:r>
            <a:r>
              <a:rPr lang="en"/>
              <a:t>: </a:t>
            </a:r>
            <a:r>
              <a:rPr lang="en" sz="1400">
                <a:solidFill>
                  <a:srgbClr val="FFFFFF"/>
                </a:solidFill>
              </a:rPr>
              <a:t>Naive Bayes performed better, as the features were mostly independent and even by intuition this problem seems to require conditional probability based solution. </a:t>
            </a:r>
            <a:endParaRPr sz="1400">
              <a:solidFill>
                <a:srgbClr val="FFFFFF"/>
              </a:solidFill>
            </a:endParaRPr>
          </a:p>
          <a:p>
            <a:pPr indent="0" lvl="0" marL="457200" rtl="0" algn="l">
              <a:spcBef>
                <a:spcPts val="1600"/>
              </a:spcBef>
              <a:spcAft>
                <a:spcPts val="1600"/>
              </a:spcAft>
              <a:buNone/>
            </a:pPr>
            <a:r>
              <a:rPr lang="en" sz="1400">
                <a:solidFill>
                  <a:srgbClr val="FFFFFF"/>
                </a:solidFill>
              </a:rPr>
              <a:t>  </a:t>
            </a:r>
            <a:endParaRPr/>
          </a:p>
        </p:txBody>
      </p:sp>
      <p:pic>
        <p:nvPicPr>
          <p:cNvPr id="391" name="Google Shape;391;p53"/>
          <p:cNvPicPr preferRelativeResize="0"/>
          <p:nvPr/>
        </p:nvPicPr>
        <p:blipFill>
          <a:blip r:embed="rId3">
            <a:alphaModFix/>
          </a:blip>
          <a:stretch>
            <a:fillRect/>
          </a:stretch>
        </p:blipFill>
        <p:spPr>
          <a:xfrm>
            <a:off x="5059275" y="3196225"/>
            <a:ext cx="3173975" cy="1115025"/>
          </a:xfrm>
          <a:prstGeom prst="rect">
            <a:avLst/>
          </a:prstGeom>
          <a:noFill/>
          <a:ln>
            <a:noFill/>
          </a:ln>
        </p:spPr>
      </p:pic>
      <p:pic>
        <p:nvPicPr>
          <p:cNvPr id="392" name="Google Shape;392;p53"/>
          <p:cNvPicPr preferRelativeResize="0"/>
          <p:nvPr/>
        </p:nvPicPr>
        <p:blipFill rotWithShape="1">
          <a:blip r:embed="rId4">
            <a:alphaModFix/>
          </a:blip>
          <a:srcRect b="0" l="0" r="43130" t="72734"/>
          <a:stretch/>
        </p:blipFill>
        <p:spPr>
          <a:xfrm>
            <a:off x="5080575" y="1549300"/>
            <a:ext cx="3131374" cy="9141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Best - Models</a:t>
            </a:r>
            <a:endParaRPr/>
          </a:p>
        </p:txBody>
      </p:sp>
      <p:pic>
        <p:nvPicPr>
          <p:cNvPr id="398" name="Google Shape;398;p54"/>
          <p:cNvPicPr preferRelativeResize="0"/>
          <p:nvPr/>
        </p:nvPicPr>
        <p:blipFill>
          <a:blip r:embed="rId3">
            <a:alphaModFix/>
          </a:blip>
          <a:stretch>
            <a:fillRect/>
          </a:stretch>
        </p:blipFill>
        <p:spPr>
          <a:xfrm>
            <a:off x="457200" y="1510475"/>
            <a:ext cx="4114800" cy="2743200"/>
          </a:xfrm>
          <a:prstGeom prst="rect">
            <a:avLst/>
          </a:prstGeom>
          <a:noFill/>
          <a:ln>
            <a:noFill/>
          </a:ln>
        </p:spPr>
      </p:pic>
      <p:pic>
        <p:nvPicPr>
          <p:cNvPr id="399" name="Google Shape;399;p54"/>
          <p:cNvPicPr preferRelativeResize="0"/>
          <p:nvPr/>
        </p:nvPicPr>
        <p:blipFill>
          <a:blip r:embed="rId4">
            <a:alphaModFix/>
          </a:blip>
          <a:stretch>
            <a:fillRect/>
          </a:stretch>
        </p:blipFill>
        <p:spPr>
          <a:xfrm>
            <a:off x="4921900" y="1510475"/>
            <a:ext cx="3939125" cy="2743200"/>
          </a:xfrm>
          <a:prstGeom prst="rect">
            <a:avLst/>
          </a:prstGeom>
          <a:noFill/>
          <a:ln>
            <a:noFill/>
          </a:ln>
        </p:spPr>
      </p:pic>
      <p:sp>
        <p:nvSpPr>
          <p:cNvPr id="400" name="Google Shape;400;p54"/>
          <p:cNvSpPr txBox="1"/>
          <p:nvPr/>
        </p:nvSpPr>
        <p:spPr>
          <a:xfrm>
            <a:off x="462100" y="4279550"/>
            <a:ext cx="3536100" cy="3618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
                <a:solidFill>
                  <a:srgbClr val="FFFFFF"/>
                </a:solidFill>
                <a:latin typeface="Lato"/>
                <a:ea typeface="Lato"/>
                <a:cs typeface="Lato"/>
                <a:sym typeface="Lato"/>
              </a:rPr>
              <a:t>ROC for SVM RBF kernel</a:t>
            </a:r>
            <a:endParaRPr>
              <a:solidFill>
                <a:srgbClr val="FFFFFF"/>
              </a:solidFill>
              <a:latin typeface="Lato"/>
              <a:ea typeface="Lato"/>
              <a:cs typeface="Lato"/>
              <a:sym typeface="Lato"/>
            </a:endParaRPr>
          </a:p>
        </p:txBody>
      </p:sp>
      <p:sp>
        <p:nvSpPr>
          <p:cNvPr id="401" name="Google Shape;401;p54"/>
          <p:cNvSpPr txBox="1"/>
          <p:nvPr/>
        </p:nvSpPr>
        <p:spPr>
          <a:xfrm>
            <a:off x="5054800" y="4279550"/>
            <a:ext cx="3536100" cy="3618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
                <a:solidFill>
                  <a:srgbClr val="FFFFFF"/>
                </a:solidFill>
                <a:latin typeface="Lato"/>
                <a:ea typeface="Lato"/>
                <a:cs typeface="Lato"/>
                <a:sym typeface="Lato"/>
              </a:rPr>
              <a:t>ROC for Naive Bayes</a:t>
            </a:r>
            <a:endParaRPr>
              <a:solidFill>
                <a:srgbClr val="FFFFFF"/>
              </a:solidFill>
              <a:latin typeface="Lato"/>
              <a:ea typeface="Lato"/>
              <a:cs typeface="Lato"/>
              <a:sym typeface="La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Contribution</a:t>
            </a:r>
            <a:endParaRPr/>
          </a:p>
        </p:txBody>
      </p:sp>
      <p:sp>
        <p:nvSpPr>
          <p:cNvPr id="407" name="Google Shape;407;p55"/>
          <p:cNvSpPr txBox="1"/>
          <p:nvPr>
            <p:ph idx="1" type="body"/>
          </p:nvPr>
        </p:nvSpPr>
        <p:spPr>
          <a:xfrm>
            <a:off x="1297500" y="1155275"/>
            <a:ext cx="7038900" cy="33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Bhavesh: Preprocessing, feature selection, model training, Stacking</a:t>
            </a:r>
            <a:endParaRPr/>
          </a:p>
          <a:p>
            <a:pPr indent="0" lvl="0" marL="0" rtl="0" algn="l">
              <a:spcBef>
                <a:spcPts val="1600"/>
              </a:spcBef>
              <a:spcAft>
                <a:spcPts val="0"/>
              </a:spcAft>
              <a:buNone/>
            </a:pPr>
            <a:r>
              <a:rPr lang="en"/>
              <a:t>Navam: Boosting, Preprocessing, feature selection, model training</a:t>
            </a:r>
            <a:endParaRPr/>
          </a:p>
          <a:p>
            <a:pPr indent="0" lvl="0" marL="0" rtl="0" algn="l">
              <a:spcBef>
                <a:spcPts val="1600"/>
              </a:spcBef>
              <a:spcAft>
                <a:spcPts val="0"/>
              </a:spcAft>
              <a:buNone/>
            </a:pPr>
            <a:r>
              <a:rPr lang="en"/>
              <a:t>Huzaifa: Bagging, Boosting, Visualization, model training</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All The Analysis is done after discussion among group members.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7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159" name="Google Shape;159;p17"/>
          <p:cNvSpPr txBox="1"/>
          <p:nvPr>
            <p:ph idx="1" type="body"/>
          </p:nvPr>
        </p:nvSpPr>
        <p:spPr>
          <a:xfrm>
            <a:off x="1297500" y="906525"/>
            <a:ext cx="7038900" cy="360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Paper</a:t>
            </a:r>
            <a:r>
              <a:rPr lang="en" sz="1400"/>
              <a:t>   :-  Scoring systems for predicting mortality for severe patients with COVID-19 (Link in Reference section)</a:t>
            </a:r>
            <a:endParaRPr sz="1400"/>
          </a:p>
          <a:p>
            <a:pPr indent="0" lvl="0" marL="0" rtl="0" algn="l">
              <a:spcBef>
                <a:spcPts val="1600"/>
              </a:spcBef>
              <a:spcAft>
                <a:spcPts val="1600"/>
              </a:spcAft>
              <a:buNone/>
            </a:pPr>
            <a:r>
              <a:rPr b="1" lang="en" sz="1400"/>
              <a:t>Review :- </a:t>
            </a:r>
            <a:r>
              <a:rPr lang="en" sz="1200"/>
              <a:t>The author aimed to analyse the risk factors for mortality of severe patients with COVID-19. Via this study, he want to establish a scoring system that would give a prediction of in-hospital deaths, given the details about the hospital and clinical conditions of the patients. For this, they collected patients’ clinical data from different hospitals in wuhan and analysed them. After doing the analysis, they created a model using Lasso Regression and multivariate analysis. As a result they found out various interesting things like the mortality rate in males and females depending upon their age, strength of antibiotics received based on the severity of the patient’s condition, comparison of treatment and outcomes in training cohort. Some of the interesting findings are - respiratory failure was the most frequently observed complication with 41.6% of total complications, followed by AMI, ALI and AKI which accounts to 25.7% , 23.0% and 16.8% respectively. All these findings are also tabulated in the form of tables to give a clear picture.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Dataset Description</a:t>
            </a:r>
            <a:endParaRPr sz="2800"/>
          </a:p>
        </p:txBody>
      </p:sp>
      <p:sp>
        <p:nvSpPr>
          <p:cNvPr id="165" name="Google Shape;165;p18"/>
          <p:cNvSpPr txBox="1"/>
          <p:nvPr>
            <p:ph idx="1" type="body"/>
          </p:nvPr>
        </p:nvSpPr>
        <p:spPr>
          <a:xfrm>
            <a:off x="1099025" y="1179200"/>
            <a:ext cx="7038900" cy="3299700"/>
          </a:xfrm>
          <a:prstGeom prst="rect">
            <a:avLst/>
          </a:prstGeom>
          <a:noFill/>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u="sng"/>
              <a:t>No of records:- </a:t>
            </a:r>
            <a:r>
              <a:rPr lang="en" sz="1600"/>
              <a:t>2.63 lakh.</a:t>
            </a:r>
            <a:endParaRPr sz="1600"/>
          </a:p>
          <a:p>
            <a:pPr indent="-330200" lvl="0" marL="457200" rtl="0" algn="l">
              <a:spcBef>
                <a:spcPts val="0"/>
              </a:spcBef>
              <a:spcAft>
                <a:spcPts val="0"/>
              </a:spcAft>
              <a:buSzPts val="1600"/>
              <a:buChar char="●"/>
            </a:pPr>
            <a:r>
              <a:rPr lang="en" sz="1600" u="sng"/>
              <a:t>Timestamp like</a:t>
            </a:r>
            <a:r>
              <a:rPr lang="en" sz="1600"/>
              <a:t> :- last update date, date when symptoms </a:t>
            </a:r>
            <a:r>
              <a:rPr lang="en" sz="1600"/>
              <a:t>occurred</a:t>
            </a:r>
            <a:r>
              <a:rPr lang="en" sz="1600"/>
              <a:t>, date of admission, death, etc.</a:t>
            </a:r>
            <a:endParaRPr sz="1600"/>
          </a:p>
          <a:p>
            <a:pPr indent="-330200" lvl="0" marL="457200" rtl="0" algn="l">
              <a:spcBef>
                <a:spcPts val="0"/>
              </a:spcBef>
              <a:spcAft>
                <a:spcPts val="0"/>
              </a:spcAft>
              <a:buSzPts val="1600"/>
              <a:buChar char="●"/>
            </a:pPr>
            <a:r>
              <a:rPr lang="en" sz="1600" u="sng"/>
              <a:t>Comorbidities like:</a:t>
            </a:r>
            <a:r>
              <a:rPr lang="en" sz="1600"/>
              <a:t> hypertension, diabetes, neumonia, asthma, obesity, etc. </a:t>
            </a:r>
            <a:endParaRPr sz="1600"/>
          </a:p>
          <a:p>
            <a:pPr indent="-330200" lvl="0" marL="457200" rtl="0" algn="l">
              <a:spcBef>
                <a:spcPts val="0"/>
              </a:spcBef>
              <a:spcAft>
                <a:spcPts val="0"/>
              </a:spcAft>
              <a:buSzPts val="1600"/>
              <a:buChar char="●"/>
            </a:pPr>
            <a:r>
              <a:rPr lang="en" sz="1600"/>
              <a:t>Patient’s state, country, region.</a:t>
            </a:r>
            <a:endParaRPr sz="1600"/>
          </a:p>
          <a:p>
            <a:pPr indent="-330200" lvl="0" marL="457200" rtl="0" algn="l">
              <a:spcBef>
                <a:spcPts val="0"/>
              </a:spcBef>
              <a:spcAft>
                <a:spcPts val="0"/>
              </a:spcAft>
              <a:buSzPts val="1600"/>
              <a:buChar char="●"/>
            </a:pPr>
            <a:r>
              <a:rPr lang="en" sz="1600" u="sng"/>
              <a:t>Outcome attributes:</a:t>
            </a:r>
            <a:r>
              <a:rPr lang="en" sz="1600"/>
              <a:t> Admission to ICU, patient died or not.</a:t>
            </a:r>
            <a:endParaRPr sz="1600"/>
          </a:p>
          <a:p>
            <a:pPr indent="-330200" lvl="0" marL="457200" rtl="0" algn="l">
              <a:spcBef>
                <a:spcPts val="0"/>
              </a:spcBef>
              <a:spcAft>
                <a:spcPts val="0"/>
              </a:spcAft>
              <a:buSzPts val="1600"/>
              <a:buChar char="●"/>
            </a:pPr>
            <a:r>
              <a:rPr lang="en" sz="1600" u="sng"/>
              <a:t>Domain of attributes:</a:t>
            </a:r>
            <a:endParaRPr sz="1600" u="sng"/>
          </a:p>
          <a:p>
            <a:pPr indent="0" lvl="0" marL="457200" rtl="0" algn="l">
              <a:spcBef>
                <a:spcPts val="1600"/>
              </a:spcBef>
              <a:spcAft>
                <a:spcPts val="0"/>
              </a:spcAft>
              <a:buNone/>
            </a:pPr>
            <a:r>
              <a:rPr lang="en" sz="1600"/>
              <a:t>1-&gt;YES ;  2-&gt;NO ; 97-&gt;NA; 98-&gt;Ignored; 99-&gt;Not specified</a:t>
            </a:r>
            <a:endParaRPr sz="1600"/>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pic>
        <p:nvPicPr>
          <p:cNvPr id="171" name="Google Shape;171;p19"/>
          <p:cNvPicPr preferRelativeResize="0"/>
          <p:nvPr/>
        </p:nvPicPr>
        <p:blipFill>
          <a:blip r:embed="rId3">
            <a:alphaModFix/>
          </a:blip>
          <a:stretch>
            <a:fillRect/>
          </a:stretch>
        </p:blipFill>
        <p:spPr>
          <a:xfrm>
            <a:off x="586300" y="1505125"/>
            <a:ext cx="3629924" cy="2758100"/>
          </a:xfrm>
          <a:prstGeom prst="rect">
            <a:avLst/>
          </a:prstGeom>
          <a:noFill/>
          <a:ln>
            <a:noFill/>
          </a:ln>
        </p:spPr>
      </p:pic>
      <p:pic>
        <p:nvPicPr>
          <p:cNvPr id="172" name="Google Shape;172;p19"/>
          <p:cNvPicPr preferRelativeResize="0"/>
          <p:nvPr/>
        </p:nvPicPr>
        <p:blipFill>
          <a:blip r:embed="rId4">
            <a:alphaModFix/>
          </a:blip>
          <a:stretch>
            <a:fillRect/>
          </a:stretch>
        </p:blipFill>
        <p:spPr>
          <a:xfrm>
            <a:off x="4329150" y="1469200"/>
            <a:ext cx="4478276" cy="2794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178" name="Google Shape;178;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9" name="Google Shape;179;p20"/>
          <p:cNvPicPr preferRelativeResize="0"/>
          <p:nvPr/>
        </p:nvPicPr>
        <p:blipFill>
          <a:blip r:embed="rId3">
            <a:alphaModFix/>
          </a:blip>
          <a:stretch>
            <a:fillRect/>
          </a:stretch>
        </p:blipFill>
        <p:spPr>
          <a:xfrm>
            <a:off x="454525" y="1567550"/>
            <a:ext cx="4063574" cy="2712950"/>
          </a:xfrm>
          <a:prstGeom prst="rect">
            <a:avLst/>
          </a:prstGeom>
          <a:noFill/>
          <a:ln>
            <a:noFill/>
          </a:ln>
        </p:spPr>
      </p:pic>
      <p:pic>
        <p:nvPicPr>
          <p:cNvPr id="180" name="Google Shape;180;p20"/>
          <p:cNvPicPr preferRelativeResize="0"/>
          <p:nvPr/>
        </p:nvPicPr>
        <p:blipFill>
          <a:blip r:embed="rId4">
            <a:alphaModFix/>
          </a:blip>
          <a:stretch>
            <a:fillRect/>
          </a:stretch>
        </p:blipFill>
        <p:spPr>
          <a:xfrm>
            <a:off x="4682250" y="1567550"/>
            <a:ext cx="4174349" cy="2712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BASIC PREPROCESSING </a:t>
            </a:r>
            <a:endParaRPr sz="2900"/>
          </a:p>
        </p:txBody>
      </p:sp>
      <p:sp>
        <p:nvSpPr>
          <p:cNvPr id="186" name="Google Shape;186;p21"/>
          <p:cNvSpPr txBox="1"/>
          <p:nvPr>
            <p:ph idx="1" type="body"/>
          </p:nvPr>
        </p:nvSpPr>
        <p:spPr>
          <a:xfrm>
            <a:off x="988625" y="1441225"/>
            <a:ext cx="7529100" cy="2261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Translated the attributes from spanish to english.</a:t>
            </a:r>
            <a:endParaRPr sz="1700"/>
          </a:p>
          <a:p>
            <a:pPr indent="-336550" lvl="0" marL="457200" rtl="0" algn="l">
              <a:spcBef>
                <a:spcPts val="0"/>
              </a:spcBef>
              <a:spcAft>
                <a:spcPts val="0"/>
              </a:spcAft>
              <a:buSzPts val="1700"/>
              <a:buChar char="●"/>
            </a:pPr>
            <a:r>
              <a:rPr lang="en" sz="1700"/>
              <a:t>Records having some missing or undefined values were removed to reduce noise</a:t>
            </a:r>
            <a:endParaRPr sz="1700"/>
          </a:p>
          <a:p>
            <a:pPr indent="-336550" lvl="0" marL="457200" rtl="0" algn="l">
              <a:spcBef>
                <a:spcPts val="0"/>
              </a:spcBef>
              <a:spcAft>
                <a:spcPts val="0"/>
              </a:spcAft>
              <a:buSzPts val="1700"/>
              <a:buChar char="●"/>
            </a:pPr>
            <a:r>
              <a:rPr lang="en" sz="1700"/>
              <a:t>Derived deaths feature from date of death attribute (Date is Nan if alive). </a:t>
            </a:r>
            <a:endParaRPr sz="1700"/>
          </a:p>
          <a:p>
            <a:pPr indent="-336550" lvl="0" marL="457200" rtl="0" algn="l">
              <a:spcBef>
                <a:spcPts val="0"/>
              </a:spcBef>
              <a:spcAft>
                <a:spcPts val="0"/>
              </a:spcAft>
              <a:buSzPts val="1700"/>
              <a:buChar char="●"/>
            </a:pPr>
            <a:r>
              <a:rPr lang="en" sz="1700"/>
              <a:t>Some more analysis about the frequency vectors were done and how they are affecting the outcome (death or ICU). That part would be discussed in more detail in ANALYSIS section.</a:t>
            </a:r>
            <a:endParaRPr sz="1700"/>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