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5.xml"/><Relationship Id="rId22" Type="http://schemas.openxmlformats.org/officeDocument/2006/relationships/font" Target="fonts/QuattrocentoSans-italic.fntdata"/><Relationship Id="rId10" Type="http://schemas.openxmlformats.org/officeDocument/2006/relationships/slide" Target="slides/slide4.xml"/><Relationship Id="rId21"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9a1b9489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a9a1b94897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02473169ddfa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302473169ddfa8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02473169ddfa8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302473169ddfa8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02473169ddfa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302473169ddfa8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88735bc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88735bc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88735bc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88735bc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88735bc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88735bc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88735bc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88735bc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9ed41f29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9ed41f29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pic>
        <p:nvPicPr>
          <p:cNvPr descr="IIITD_pptslide_jpeg-03.jpg" id="57" name="Google Shape;57;p14"/>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58" name="Google Shape;58;p14"/>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14"/>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60" name="Google Shape;60;p14"/>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3" name="Google Shape;63;p14"/>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66" name="Google Shape;66;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1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68" name="Google Shape;6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1" name="Google Shape;71;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72" name="Google Shape;72;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5" name="Google Shape;75;p16"/>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6"/>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77" name="Google Shape;7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2" name="Google Shape;82;p17"/>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83" name="Google Shape;83;p17"/>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84" name="Google Shape;84;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88" name="Google Shape;88;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89" name="Google Shape;89;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2" name="Google Shape;92;p18"/>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93" name="Google Shape;93;p18"/>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4" name="Google Shape;94;p18"/>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95" name="Google Shape;95;p18"/>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6" name="Google Shape;96;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00" name="Google Shape;100;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1" name="Google Shape;101;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4" name="Google Shape;104;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1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08" name="Google Shape;108;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9" name="Google Shape;109;p1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pic>
        <p:nvPicPr>
          <p:cNvPr id="115" name="Google Shape;115;p2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6" name="Google Shape;116;p21"/>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1"/>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18" name="Google Shape;118;p21"/>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19" name="Google Shape;119;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2" name="Google Shape;122;p21"/>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23" name="Google Shape;123;p2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6" name="Google Shape;126;p22"/>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2"/>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28" name="Google Shape;128;p22"/>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29" name="Google Shape;12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2" name="Google Shape;132;p22"/>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33" name="Google Shape;133;p22"/>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34" name="Shape 134"/>
        <p:cNvGrpSpPr/>
        <p:nvPr/>
      </p:nvGrpSpPr>
      <p:grpSpPr>
        <a:xfrm>
          <a:off x="0" y="0"/>
          <a:ext cx="0" cy="0"/>
          <a:chOff x="0" y="0"/>
          <a:chExt cx="0" cy="0"/>
        </a:xfrm>
      </p:grpSpPr>
      <p:pic>
        <p:nvPicPr>
          <p:cNvPr id="135" name="Google Shape;135;p2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6" name="Google Shape;136;p23"/>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37" name="Google Shape;137;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1" name="Google Shape;141;p2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2" name="Google Shape;142;p2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24"/>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5" name="Google Shape;145;p24"/>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46" name="Google Shape;14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9" name="Google Shape;149;p24"/>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2" name="Google Shape;152;p25"/>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3" name="Google Shape;153;p25"/>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4" name="Google Shape;154;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2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8" name="Google Shape;158;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59" name="Google Shape;159;p2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60" name="Shape 160"/>
        <p:cNvGrpSpPr/>
        <p:nvPr/>
      </p:nvGrpSpPr>
      <p:grpSpPr>
        <a:xfrm>
          <a:off x="0" y="0"/>
          <a:ext cx="0" cy="0"/>
          <a:chOff x="0" y="0"/>
          <a:chExt cx="0" cy="0"/>
        </a:xfrm>
      </p:grpSpPr>
      <p:pic>
        <p:nvPicPr>
          <p:cNvPr id="161" name="Google Shape;161;p2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62" name="Google Shape;162;p26"/>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63" name="Google Shape;163;p26"/>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4" name="Google Shape;164;p26"/>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65" name="Google Shape;165;p26"/>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6" name="Google Shape;166;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2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2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70" name="Google Shape;170;p2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71" name="Google Shape;171;p2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74" name="Google Shape;174;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5" name="Google Shape;175;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2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2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78" name="Google Shape;178;p2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79" name="Google Shape;179;p2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80" name="Shape 180"/>
        <p:cNvGrpSpPr/>
        <p:nvPr/>
      </p:nvGrpSpPr>
      <p:grpSpPr>
        <a:xfrm>
          <a:off x="0" y="0"/>
          <a:ext cx="0" cy="0"/>
          <a:chOff x="0" y="0"/>
          <a:chExt cx="0" cy="0"/>
        </a:xfrm>
      </p:grpSpPr>
      <p:pic>
        <p:nvPicPr>
          <p:cNvPr id="181" name="Google Shape;181;p2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82" name="Google Shape;182;p28"/>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83" name="Google Shape;183;p28"/>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84" name="Google Shape;184;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2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7" name="Google Shape;187;p28"/>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88" name="Google Shape;188;p28"/>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89" name="Google Shape;189;p2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90" name="Shape 190"/>
        <p:cNvGrpSpPr/>
        <p:nvPr/>
      </p:nvGrpSpPr>
      <p:grpSpPr>
        <a:xfrm>
          <a:off x="0" y="0"/>
          <a:ext cx="0" cy="0"/>
          <a:chOff x="0" y="0"/>
          <a:chExt cx="0" cy="0"/>
        </a:xfrm>
      </p:grpSpPr>
      <p:pic>
        <p:nvPicPr>
          <p:cNvPr id="191" name="Google Shape;191;p2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92" name="Google Shape;192;p29"/>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93" name="Google Shape;193;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4" name="Google Shape;194;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5" name="Google Shape;195;p2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29"/>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97" name="Google Shape;197;p29"/>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98" name="Google Shape;198;p2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99" name="Google Shape;199;p2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200" name="Shape 200"/>
        <p:cNvGrpSpPr/>
        <p:nvPr/>
      </p:nvGrpSpPr>
      <p:grpSpPr>
        <a:xfrm>
          <a:off x="0" y="0"/>
          <a:ext cx="0" cy="0"/>
          <a:chOff x="0" y="0"/>
          <a:chExt cx="0" cy="0"/>
        </a:xfrm>
      </p:grpSpPr>
      <p:pic>
        <p:nvPicPr>
          <p:cNvPr id="201" name="Google Shape;201;p3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02" name="Google Shape;202;p30"/>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03" name="Google Shape;203;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4" name="Google Shape;204;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5" name="Google Shape;205;p3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06" name="Google Shape;206;p3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07" name="Google Shape;207;p3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08" name="Google Shape;208;p3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ctrTitle"/>
          </p:nvPr>
        </p:nvSpPr>
        <p:spPr>
          <a:xfrm>
            <a:off x="637500" y="405499"/>
            <a:ext cx="7775400" cy="984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200"/>
              <a:buFont typeface="Quattrocento Sans"/>
              <a:buNone/>
            </a:pPr>
            <a:r>
              <a:rPr lang="en" sz="3200">
                <a:latin typeface="Calibri"/>
                <a:ea typeface="Calibri"/>
                <a:cs typeface="Calibri"/>
                <a:sym typeface="Calibri"/>
              </a:rPr>
              <a:t>Surround Sound App</a:t>
            </a:r>
            <a:endParaRPr sz="3200">
              <a:latin typeface="Calibri"/>
              <a:ea typeface="Calibri"/>
              <a:cs typeface="Calibri"/>
              <a:sym typeface="Calibri"/>
            </a:endParaRPr>
          </a:p>
        </p:txBody>
      </p:sp>
      <p:sp>
        <p:nvSpPr>
          <p:cNvPr id="214" name="Google Shape;214;p31"/>
          <p:cNvSpPr txBox="1"/>
          <p:nvPr>
            <p:ph idx="1" type="subTitle"/>
          </p:nvPr>
        </p:nvSpPr>
        <p:spPr>
          <a:xfrm>
            <a:off x="4333925" y="2478375"/>
            <a:ext cx="4670700" cy="2375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000"/>
              <a:buNone/>
            </a:pPr>
            <a:r>
              <a:rPr b="1" lang="en" sz="2400" u="sng">
                <a:solidFill>
                  <a:schemeClr val="lt1"/>
                </a:solidFill>
              </a:rPr>
              <a:t>Team</a:t>
            </a:r>
            <a:r>
              <a:rPr b="1" lang="en" sz="2400" u="sng">
                <a:solidFill>
                  <a:schemeClr val="lt1"/>
                </a:solidFill>
              </a:rPr>
              <a:t> 0MBPS:</a:t>
            </a:r>
            <a:endParaRPr b="1" sz="2400" u="sng">
              <a:solidFill>
                <a:schemeClr val="lt1"/>
              </a:solidFill>
            </a:endParaRPr>
          </a:p>
          <a:p>
            <a:pPr indent="0" lvl="0" marL="0" rtl="0" algn="l">
              <a:lnSpc>
                <a:spcPct val="90000"/>
              </a:lnSpc>
              <a:spcBef>
                <a:spcPts val="800"/>
              </a:spcBef>
              <a:spcAft>
                <a:spcPts val="0"/>
              </a:spcAft>
              <a:buNone/>
            </a:pPr>
            <a:r>
              <a:rPr lang="en" sz="2000">
                <a:solidFill>
                  <a:schemeClr val="lt1"/>
                </a:solidFill>
              </a:rPr>
              <a:t>Mohd. Huzaifa</a:t>
            </a:r>
            <a:endParaRPr sz="2000">
              <a:solidFill>
                <a:schemeClr val="lt1"/>
              </a:solidFill>
            </a:endParaRPr>
          </a:p>
          <a:p>
            <a:pPr indent="0" lvl="0" marL="0" rtl="0" algn="l">
              <a:lnSpc>
                <a:spcPct val="90000"/>
              </a:lnSpc>
              <a:spcBef>
                <a:spcPts val="800"/>
              </a:spcBef>
              <a:spcAft>
                <a:spcPts val="0"/>
              </a:spcAft>
              <a:buNone/>
            </a:pPr>
            <a:r>
              <a:rPr lang="en" sz="2000">
                <a:solidFill>
                  <a:schemeClr val="lt1"/>
                </a:solidFill>
              </a:rPr>
              <a:t>Sitaram        </a:t>
            </a:r>
            <a:endParaRPr sz="2000">
              <a:solidFill>
                <a:schemeClr val="lt1"/>
              </a:solidFill>
            </a:endParaRPr>
          </a:p>
          <a:p>
            <a:pPr indent="0" lvl="0" marL="0" rtl="0" algn="l">
              <a:lnSpc>
                <a:spcPct val="90000"/>
              </a:lnSpc>
              <a:spcBef>
                <a:spcPts val="800"/>
              </a:spcBef>
              <a:spcAft>
                <a:spcPts val="0"/>
              </a:spcAft>
              <a:buNone/>
            </a:pPr>
            <a:r>
              <a:rPr lang="en" sz="2000">
                <a:solidFill>
                  <a:schemeClr val="lt1"/>
                </a:solidFill>
              </a:rPr>
              <a:t>Bhavesh Khatri</a:t>
            </a:r>
            <a:endParaRPr sz="2000">
              <a:solidFill>
                <a:schemeClr val="lt1"/>
              </a:solidFill>
            </a:endParaRPr>
          </a:p>
          <a:p>
            <a:pPr indent="0" lvl="0" marL="0" rtl="0" algn="l">
              <a:lnSpc>
                <a:spcPct val="90000"/>
              </a:lnSpc>
              <a:spcBef>
                <a:spcPts val="800"/>
              </a:spcBef>
              <a:spcAft>
                <a:spcPts val="0"/>
              </a:spcAft>
              <a:buNone/>
            </a:pPr>
            <a:r>
              <a:rPr lang="en" sz="2000">
                <a:solidFill>
                  <a:schemeClr val="lt1"/>
                </a:solidFill>
              </a:rPr>
              <a:t>Prince Yadav</a:t>
            </a:r>
            <a:endParaRPr sz="2000">
              <a:solidFill>
                <a:schemeClr val="lt1"/>
              </a:solidFill>
            </a:endParaRPr>
          </a:p>
          <a:p>
            <a:pPr indent="0" lvl="0" marL="0" rtl="0" algn="l">
              <a:lnSpc>
                <a:spcPct val="90000"/>
              </a:lnSpc>
              <a:spcBef>
                <a:spcPts val="800"/>
              </a:spcBef>
              <a:spcAft>
                <a:spcPts val="0"/>
              </a:spcAft>
              <a:buNone/>
            </a:pPr>
            <a:r>
              <a:rPr lang="en" sz="2000">
                <a:solidFill>
                  <a:schemeClr val="lt1"/>
                </a:solidFill>
              </a:rPr>
              <a:t>Harsh Kumar</a:t>
            </a:r>
            <a:endParaRPr sz="2000">
              <a:solidFill>
                <a:schemeClr val="lt1"/>
              </a:solidFill>
            </a:endParaRPr>
          </a:p>
          <a:p>
            <a:pPr indent="0" lvl="0" marL="0" rtl="0" algn="l">
              <a:lnSpc>
                <a:spcPct val="90000"/>
              </a:lnSpc>
              <a:spcBef>
                <a:spcPts val="800"/>
              </a:spcBef>
              <a:spcAft>
                <a:spcPts val="0"/>
              </a:spcAft>
              <a:buNone/>
            </a:pPr>
            <a:r>
              <a:t/>
            </a:r>
            <a:endParaRPr sz="2000">
              <a:solidFill>
                <a:schemeClr val="lt1"/>
              </a:solidFill>
            </a:endParaRPr>
          </a:p>
          <a:p>
            <a:pPr indent="0" lvl="0" marL="0" rtl="0" algn="l">
              <a:lnSpc>
                <a:spcPct val="90000"/>
              </a:lnSpc>
              <a:spcBef>
                <a:spcPts val="800"/>
              </a:spcBef>
              <a:spcAft>
                <a:spcPts val="0"/>
              </a:spcAft>
              <a:buNone/>
            </a:pPr>
            <a:r>
              <a:t/>
            </a:r>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633845" y="274320"/>
            <a:ext cx="7084200" cy="538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EADA7"/>
              </a:buClr>
              <a:buSzPts val="2400"/>
              <a:buFont typeface="Quattrocento Sans"/>
              <a:buNone/>
            </a:pPr>
            <a:r>
              <a:rPr lang="en" sz="2400">
                <a:latin typeface="Arial"/>
                <a:ea typeface="Arial"/>
                <a:cs typeface="Arial"/>
                <a:sym typeface="Arial"/>
              </a:rPr>
              <a:t>Motivation</a:t>
            </a:r>
            <a:endParaRPr>
              <a:latin typeface="Arial"/>
              <a:ea typeface="Arial"/>
              <a:cs typeface="Arial"/>
              <a:sym typeface="Arial"/>
            </a:endParaRPr>
          </a:p>
        </p:txBody>
      </p:sp>
      <p:pic>
        <p:nvPicPr>
          <p:cNvPr id="220" name="Google Shape;220;p32"/>
          <p:cNvPicPr preferRelativeResize="0"/>
          <p:nvPr/>
        </p:nvPicPr>
        <p:blipFill>
          <a:blip r:embed="rId3">
            <a:alphaModFix/>
          </a:blip>
          <a:stretch>
            <a:fillRect/>
          </a:stretch>
        </p:blipFill>
        <p:spPr>
          <a:xfrm>
            <a:off x="1445013" y="1136334"/>
            <a:ext cx="6253974" cy="3523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633845" y="274320"/>
            <a:ext cx="7084200" cy="538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EADA7"/>
              </a:buClr>
              <a:buSzPts val="2400"/>
              <a:buFont typeface="Quattrocento Sans"/>
              <a:buNone/>
            </a:pPr>
            <a:r>
              <a:rPr lang="en" sz="2400">
                <a:latin typeface="Arial"/>
                <a:ea typeface="Arial"/>
                <a:cs typeface="Arial"/>
                <a:sym typeface="Arial"/>
              </a:rPr>
              <a:t>Motivation</a:t>
            </a:r>
            <a:endParaRPr>
              <a:latin typeface="Arial"/>
              <a:ea typeface="Arial"/>
              <a:cs typeface="Arial"/>
              <a:sym typeface="Arial"/>
            </a:endParaRPr>
          </a:p>
        </p:txBody>
      </p:sp>
      <p:pic>
        <p:nvPicPr>
          <p:cNvPr id="226" name="Google Shape;226;p33"/>
          <p:cNvPicPr preferRelativeResize="0"/>
          <p:nvPr/>
        </p:nvPicPr>
        <p:blipFill>
          <a:blip r:embed="rId3">
            <a:alphaModFix/>
          </a:blip>
          <a:stretch>
            <a:fillRect/>
          </a:stretch>
        </p:blipFill>
        <p:spPr>
          <a:xfrm>
            <a:off x="1510239" y="1017303"/>
            <a:ext cx="5768325" cy="38420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633845" y="274320"/>
            <a:ext cx="7084200" cy="538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EADA7"/>
              </a:buClr>
              <a:buSzPts val="2400"/>
              <a:buFont typeface="Quattrocento Sans"/>
              <a:buNone/>
            </a:pPr>
            <a:r>
              <a:rPr lang="en" sz="2400">
                <a:latin typeface="Arial"/>
                <a:ea typeface="Arial"/>
                <a:cs typeface="Arial"/>
                <a:sym typeface="Arial"/>
              </a:rPr>
              <a:t>Approach</a:t>
            </a:r>
            <a:endParaRPr>
              <a:latin typeface="Arial"/>
              <a:ea typeface="Arial"/>
              <a:cs typeface="Arial"/>
              <a:sym typeface="Arial"/>
            </a:endParaRPr>
          </a:p>
        </p:txBody>
      </p:sp>
      <p:sp>
        <p:nvSpPr>
          <p:cNvPr id="232" name="Google Shape;232;p34"/>
          <p:cNvSpPr txBox="1"/>
          <p:nvPr/>
        </p:nvSpPr>
        <p:spPr>
          <a:xfrm>
            <a:off x="552950" y="980350"/>
            <a:ext cx="8314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We have made an application that sends audio files across multiple android devices.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Connect multiple client devices to the party host using Wifi module.</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After connection is made successfully, host picks a media file and start hosting.The media file is then transferred to all the client devices using socket connection at once.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Now host can play or pause the song or interact with the seekbar, the message will be transmitted to all the client devices via socket connection and synchronization will be done in the background before the song starts.</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rgbClr val="3EADA7"/>
              </a:buClr>
              <a:buSzPts val="2400"/>
              <a:buFont typeface="Quattrocento Sans"/>
              <a:buNone/>
            </a:pPr>
            <a:r>
              <a:rPr lang="en" sz="2400">
                <a:latin typeface="Arial"/>
                <a:ea typeface="Arial"/>
                <a:cs typeface="Arial"/>
                <a:sym typeface="Arial"/>
              </a:rPr>
              <a:t>Features Implemented</a:t>
            </a:r>
            <a:endParaRPr/>
          </a:p>
        </p:txBody>
      </p:sp>
      <p:sp>
        <p:nvSpPr>
          <p:cNvPr id="238" name="Google Shape;238;p35"/>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WiFi connection among multiple devices.</a:t>
            </a:r>
            <a:endParaRPr sz="1800">
              <a:solidFill>
                <a:srgbClr val="3C4043"/>
              </a:solidFill>
              <a:latin typeface="Roboto"/>
              <a:ea typeface="Roboto"/>
              <a:cs typeface="Roboto"/>
              <a:sym typeface="Roboto"/>
            </a:endParaRPr>
          </a:p>
          <a:p>
            <a:pPr indent="0" lvl="0" marL="9144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Synchronized audio playback on multiple devices using socket server and client.</a:t>
            </a:r>
            <a:endParaRPr sz="1800">
              <a:solidFill>
                <a:srgbClr val="3C4043"/>
              </a:solidFill>
              <a:latin typeface="Roboto"/>
              <a:ea typeface="Roboto"/>
              <a:cs typeface="Roboto"/>
              <a:sym typeface="Roboto"/>
            </a:endParaRPr>
          </a:p>
          <a:p>
            <a:pPr indent="0" lvl="0" marL="9144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Play/Pause and progress bar in the Exoplayer (media player).</a:t>
            </a:r>
            <a:endParaRPr sz="1800">
              <a:solidFill>
                <a:srgbClr val="3C4043"/>
              </a:solidFill>
              <a:latin typeface="Roboto"/>
              <a:ea typeface="Roboto"/>
              <a:cs typeface="Roboto"/>
              <a:sym typeface="Roboto"/>
            </a:endParaRPr>
          </a:p>
          <a:p>
            <a:pPr indent="0" lvl="0" marL="9144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Interacting UI with toasts and hints for easy navigation.</a:t>
            </a:r>
            <a:endParaRPr sz="1800">
              <a:solidFill>
                <a:srgbClr val="3C4043"/>
              </a:solidFill>
              <a:latin typeface="Roboto"/>
              <a:ea typeface="Roboto"/>
              <a:cs typeface="Roboto"/>
              <a:sym typeface="Roboto"/>
            </a:endParaRPr>
          </a:p>
          <a:p>
            <a:pPr indent="0" lvl="0" marL="9144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0" lvl="0" marL="0" rtl="0" algn="l">
              <a:spcBef>
                <a:spcPts val="800"/>
              </a:spcBef>
              <a:spcAft>
                <a:spcPts val="0"/>
              </a:spcAft>
              <a:buNone/>
            </a:pPr>
            <a:r>
              <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Challenges Faced</a:t>
            </a:r>
            <a:endParaRPr/>
          </a:p>
        </p:txBody>
      </p:sp>
      <p:sp>
        <p:nvSpPr>
          <p:cNvPr id="244" name="Google Shape;244;p36"/>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3C4043"/>
              </a:solidFill>
              <a:latin typeface="Roboto"/>
              <a:ea typeface="Roboto"/>
              <a:cs typeface="Roboto"/>
              <a:sym typeface="Roboto"/>
            </a:endParaRPr>
          </a:p>
          <a:p>
            <a:pPr indent="-330200" lvl="0" marL="457200" rtl="0" algn="l">
              <a:lnSpc>
                <a:spcPct val="115000"/>
              </a:lnSpc>
              <a:spcBef>
                <a:spcPts val="0"/>
              </a:spcBef>
              <a:spcAft>
                <a:spcPts val="0"/>
              </a:spcAft>
              <a:buClr>
                <a:srgbClr val="3C4043"/>
              </a:buClr>
              <a:buSzPts val="1600"/>
              <a:buFont typeface="Roboto"/>
              <a:buChar char="●"/>
            </a:pPr>
            <a:r>
              <a:rPr lang="en" sz="1600">
                <a:solidFill>
                  <a:srgbClr val="3C4043"/>
                </a:solidFill>
                <a:latin typeface="Roboto"/>
                <a:ea typeface="Roboto"/>
                <a:cs typeface="Roboto"/>
                <a:sym typeface="Roboto"/>
              </a:rPr>
              <a:t>The main challenge was to synchronize the playback of the media files on the linked devices. To accomplish this, we used socket programming for the communication among the devices during play and pause operations on the host device. </a:t>
            </a:r>
            <a:endParaRPr sz="1600">
              <a:solidFill>
                <a:srgbClr val="3C4043"/>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3C4043"/>
              </a:solidFill>
              <a:latin typeface="Roboto"/>
              <a:ea typeface="Roboto"/>
              <a:cs typeface="Roboto"/>
              <a:sym typeface="Roboto"/>
            </a:endParaRPr>
          </a:p>
          <a:p>
            <a:pPr indent="-330200" lvl="0" marL="457200" rtl="0" algn="l">
              <a:lnSpc>
                <a:spcPct val="115000"/>
              </a:lnSpc>
              <a:spcBef>
                <a:spcPts val="0"/>
              </a:spcBef>
              <a:spcAft>
                <a:spcPts val="0"/>
              </a:spcAft>
              <a:buClr>
                <a:srgbClr val="3C4043"/>
              </a:buClr>
              <a:buSzPts val="1600"/>
              <a:buFont typeface="Roboto"/>
              <a:buChar char="●"/>
            </a:pPr>
            <a:r>
              <a:rPr lang="en" sz="1600">
                <a:solidFill>
                  <a:srgbClr val="3C4043"/>
                </a:solidFill>
                <a:latin typeface="Roboto"/>
                <a:ea typeface="Roboto"/>
                <a:cs typeface="Roboto"/>
                <a:sym typeface="Roboto"/>
              </a:rPr>
              <a:t>We initially used WiFi Direct for the connection among the devices, but not all the smartphone devices have the support of WiFi Direct. So, we shifted to utilising WiFi connection for the connections.</a:t>
            </a:r>
            <a:endParaRPr sz="1600">
              <a:solidFill>
                <a:srgbClr val="3C4043"/>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3C4043"/>
              </a:solidFill>
              <a:latin typeface="Roboto"/>
              <a:ea typeface="Roboto"/>
              <a:cs typeface="Roboto"/>
              <a:sym typeface="Roboto"/>
            </a:endParaRPr>
          </a:p>
          <a:p>
            <a:pPr indent="-330200" lvl="0" marL="457200" rtl="0" algn="l">
              <a:lnSpc>
                <a:spcPct val="115000"/>
              </a:lnSpc>
              <a:spcBef>
                <a:spcPts val="0"/>
              </a:spcBef>
              <a:spcAft>
                <a:spcPts val="0"/>
              </a:spcAft>
              <a:buClr>
                <a:srgbClr val="3C4043"/>
              </a:buClr>
              <a:buSzPts val="1600"/>
              <a:buFont typeface="Roboto"/>
              <a:buChar char="●"/>
            </a:pPr>
            <a:r>
              <a:rPr lang="en" sz="1600">
                <a:solidFill>
                  <a:srgbClr val="3C4043"/>
                </a:solidFill>
                <a:latin typeface="Roboto"/>
                <a:ea typeface="Roboto"/>
                <a:cs typeface="Roboto"/>
                <a:sym typeface="Roboto"/>
              </a:rPr>
              <a:t>We had to switch to the ExoPlayer from MediaPlayer at a later stage because we when extended our app to multiple devices, we faced the issue in the synchronization.</a:t>
            </a:r>
            <a:endParaRPr sz="1600">
              <a:solidFill>
                <a:srgbClr val="3C4043"/>
              </a:solidFill>
              <a:latin typeface="Roboto"/>
              <a:ea typeface="Roboto"/>
              <a:cs typeface="Roboto"/>
              <a:sym typeface="Roboto"/>
            </a:endParaRPr>
          </a:p>
          <a:p>
            <a:pPr indent="0" lvl="0" marL="457200" rtl="0" algn="l">
              <a:spcBef>
                <a:spcPts val="800"/>
              </a:spcBef>
              <a:spcAft>
                <a:spcPts val="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Future Works</a:t>
            </a:r>
            <a:endParaRPr/>
          </a:p>
        </p:txBody>
      </p:sp>
      <p:sp>
        <p:nvSpPr>
          <p:cNvPr id="250" name="Google Shape;250;p3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4572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Making it energy efficient.</a:t>
            </a:r>
            <a:endParaRPr sz="1800">
              <a:solidFill>
                <a:srgbClr val="3C4043"/>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Provide 3D sound effects.</a:t>
            </a:r>
            <a:endParaRPr sz="1800">
              <a:solidFill>
                <a:srgbClr val="3C4043"/>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Extend this application to other media files,eg. video files.</a:t>
            </a:r>
            <a:endParaRPr sz="1800">
              <a:solidFill>
                <a:srgbClr val="3C4043"/>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3C4043"/>
              </a:solidFill>
              <a:latin typeface="Roboto"/>
              <a:ea typeface="Roboto"/>
              <a:cs typeface="Roboto"/>
              <a:sym typeface="Roboto"/>
            </a:endParaRPr>
          </a:p>
          <a:p>
            <a:pPr indent="-342900" lvl="0" marL="457200" rtl="0" algn="l">
              <a:lnSpc>
                <a:spcPct val="115000"/>
              </a:lnSpc>
              <a:spcBef>
                <a:spcPts val="0"/>
              </a:spcBef>
              <a:spcAft>
                <a:spcPts val="0"/>
              </a:spcAft>
              <a:buClr>
                <a:srgbClr val="3C4043"/>
              </a:buClr>
              <a:buSzPts val="1800"/>
              <a:buFont typeface="Roboto"/>
              <a:buChar char="●"/>
            </a:pPr>
            <a:r>
              <a:rPr lang="en" sz="1800">
                <a:solidFill>
                  <a:srgbClr val="3C4043"/>
                </a:solidFill>
                <a:latin typeface="Roboto"/>
                <a:ea typeface="Roboto"/>
                <a:cs typeface="Roboto"/>
                <a:sym typeface="Roboto"/>
              </a:rPr>
              <a:t>The idea can also be extended to play the live streaming media on the multiple devices. </a:t>
            </a:r>
            <a:endParaRPr sz="1800">
              <a:solidFill>
                <a:srgbClr val="3C4043"/>
              </a:solidFill>
              <a:latin typeface="Roboto"/>
              <a:ea typeface="Roboto"/>
              <a:cs typeface="Roboto"/>
              <a:sym typeface="Roboto"/>
            </a:endParaRPr>
          </a:p>
          <a:p>
            <a:pPr indent="0" lvl="0" marL="0" rtl="0" algn="l">
              <a:spcBef>
                <a:spcPts val="800"/>
              </a:spcBef>
              <a:spcAft>
                <a:spcPts val="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Individual Contribution</a:t>
            </a:r>
            <a:endParaRPr/>
          </a:p>
        </p:txBody>
      </p:sp>
      <p:pic>
        <p:nvPicPr>
          <p:cNvPr id="256" name="Google Shape;256;p38"/>
          <p:cNvPicPr preferRelativeResize="0"/>
          <p:nvPr/>
        </p:nvPicPr>
        <p:blipFill>
          <a:blip r:embed="rId3">
            <a:alphaModFix/>
          </a:blip>
          <a:stretch>
            <a:fillRect/>
          </a:stretch>
        </p:blipFill>
        <p:spPr>
          <a:xfrm>
            <a:off x="633850" y="1310355"/>
            <a:ext cx="6753226" cy="28271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Individual Contribution</a:t>
            </a:r>
            <a:endParaRPr/>
          </a:p>
        </p:txBody>
      </p:sp>
      <p:pic>
        <p:nvPicPr>
          <p:cNvPr id="262" name="Google Shape;262;p39"/>
          <p:cNvPicPr preferRelativeResize="0"/>
          <p:nvPr/>
        </p:nvPicPr>
        <p:blipFill>
          <a:blip r:embed="rId3">
            <a:alphaModFix/>
          </a:blip>
          <a:stretch>
            <a:fillRect/>
          </a:stretch>
        </p:blipFill>
        <p:spPr>
          <a:xfrm>
            <a:off x="633852" y="1409650"/>
            <a:ext cx="6356750" cy="3043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