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slides/slide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4"/>
  </p:sldMasterIdLst>
  <p:notesMasterIdLst>
    <p:notesMasterId r:id="rId58"/>
  </p:notesMasterIdLst>
  <p:handoutMasterIdLst>
    <p:handoutMasterId r:id="rId59"/>
  </p:handoutMasterIdLst>
  <p:sldIdLst>
    <p:sldId id="295" r:id="rId5"/>
    <p:sldId id="300" r:id="rId6"/>
    <p:sldId id="301" r:id="rId7"/>
    <p:sldId id="319" r:id="rId8"/>
    <p:sldId id="321" r:id="rId9"/>
    <p:sldId id="322" r:id="rId10"/>
    <p:sldId id="323" r:id="rId11"/>
    <p:sldId id="325" r:id="rId12"/>
    <p:sldId id="284" r:id="rId13"/>
    <p:sldId id="302" r:id="rId14"/>
    <p:sldId id="303" r:id="rId15"/>
    <p:sldId id="326" r:id="rId16"/>
    <p:sldId id="304" r:id="rId17"/>
    <p:sldId id="305" r:id="rId18"/>
    <p:sldId id="306" r:id="rId19"/>
    <p:sldId id="307" r:id="rId20"/>
    <p:sldId id="308" r:id="rId21"/>
    <p:sldId id="299" r:id="rId22"/>
    <p:sldId id="309" r:id="rId23"/>
    <p:sldId id="348" r:id="rId24"/>
    <p:sldId id="310" r:id="rId25"/>
    <p:sldId id="311" r:id="rId26"/>
    <p:sldId id="312" r:id="rId27"/>
    <p:sldId id="313" r:id="rId28"/>
    <p:sldId id="314" r:id="rId29"/>
    <p:sldId id="315" r:id="rId30"/>
    <p:sldId id="316" r:id="rId31"/>
    <p:sldId id="317" r:id="rId32"/>
    <p:sldId id="318" r:id="rId33"/>
    <p:sldId id="328" r:id="rId34"/>
    <p:sldId id="327" r:id="rId35"/>
    <p:sldId id="330" r:id="rId36"/>
    <p:sldId id="351" r:id="rId37"/>
    <p:sldId id="352" r:id="rId38"/>
    <p:sldId id="331" r:id="rId39"/>
    <p:sldId id="332" r:id="rId40"/>
    <p:sldId id="333" r:id="rId41"/>
    <p:sldId id="334" r:id="rId42"/>
    <p:sldId id="335" r:id="rId43"/>
    <p:sldId id="336" r:id="rId44"/>
    <p:sldId id="349" r:id="rId45"/>
    <p:sldId id="337" r:id="rId46"/>
    <p:sldId id="350" r:id="rId47"/>
    <p:sldId id="338" r:id="rId48"/>
    <p:sldId id="342" r:id="rId49"/>
    <p:sldId id="343" r:id="rId50"/>
    <p:sldId id="344" r:id="rId51"/>
    <p:sldId id="345" r:id="rId52"/>
    <p:sldId id="346" r:id="rId53"/>
    <p:sldId id="347" r:id="rId54"/>
    <p:sldId id="340" r:id="rId55"/>
    <p:sldId id="341" r:id="rId56"/>
    <p:sldId id="339" r:id="rId57"/>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C283"/>
    <a:srgbClr val="FFCD2D"/>
    <a:srgbClr val="CE7E5A"/>
    <a:srgbClr val="CF6A3D"/>
    <a:srgbClr val="9C42E6"/>
    <a:srgbClr val="D1943B"/>
    <a:srgbClr val="F8F57B"/>
    <a:srgbClr val="D5B953"/>
    <a:srgbClr val="B87DF3"/>
    <a:srgbClr val="F4A23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640" autoAdjust="0"/>
    <p:restoredTop sz="94684" autoAdjust="0"/>
  </p:normalViewPr>
  <p:slideViewPr>
    <p:cSldViewPr snapToGrid="0">
      <p:cViewPr varScale="1">
        <p:scale>
          <a:sx n="107" d="100"/>
          <a:sy n="107" d="100"/>
        </p:scale>
        <p:origin x="-264" y="-96"/>
      </p:cViewPr>
      <p:guideLst>
        <p:guide orient="horz" pos="146"/>
        <p:guide orient="horz" pos="889"/>
        <p:guide orient="horz" pos="1490"/>
        <p:guide orient="horz"/>
        <p:guide orient="horz" pos="1200"/>
        <p:guide orient="horz" pos="2737"/>
        <p:guide pos="2880"/>
        <p:guide pos="250"/>
        <p:guide pos="455"/>
        <p:guide pos="5520"/>
        <p:guide pos="863"/>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8" d="100"/>
          <a:sy n="88" d="100"/>
        </p:scale>
        <p:origin x="-3179" y="-8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D946E-1C49-4552-BB82-75F81120E61F}" type="doc">
      <dgm:prSet loTypeId="urn:microsoft.com/office/officeart/2005/8/layout/equation1" loCatId="process" qsTypeId="urn:microsoft.com/office/officeart/2005/8/quickstyle/3d1" qsCatId="3D" csTypeId="urn:microsoft.com/office/officeart/2005/8/colors/colorful2" csCatId="colorful" phldr="1"/>
      <dgm:spPr/>
    </dgm:pt>
    <dgm:pt modelId="{DA3693D4-BCA6-4C29-AF4C-85A989E68FAA}">
      <dgm:prSet phldrT="[Text]"/>
      <dgm:spPr/>
      <dgm:t>
        <a:bodyPr/>
        <a:lstStyle/>
        <a:p>
          <a:r>
            <a:rPr lang="en-US" dirty="0" smtClean="0"/>
            <a:t>SAT</a:t>
          </a:r>
          <a:endParaRPr lang="en-US" dirty="0"/>
        </a:p>
      </dgm:t>
    </dgm:pt>
    <dgm:pt modelId="{EC4085D4-E8C4-456B-AF0D-9A9E9823371D}" type="parTrans" cxnId="{201E6FF8-392D-4CAD-8D84-AA0D71F14938}">
      <dgm:prSet/>
      <dgm:spPr/>
      <dgm:t>
        <a:bodyPr/>
        <a:lstStyle/>
        <a:p>
          <a:endParaRPr lang="en-US"/>
        </a:p>
      </dgm:t>
    </dgm:pt>
    <dgm:pt modelId="{B9633CDC-1820-4C3E-9CDA-0F72AA78B4DE}" type="sibTrans" cxnId="{201E6FF8-392D-4CAD-8D84-AA0D71F14938}">
      <dgm:prSet/>
      <dgm:spPr/>
      <dgm:t>
        <a:bodyPr/>
        <a:lstStyle/>
        <a:p>
          <a:endParaRPr lang="en-US"/>
        </a:p>
      </dgm:t>
    </dgm:pt>
    <dgm:pt modelId="{F15F4BAA-E03C-4FBB-8DC5-D8199E2B5B25}">
      <dgm:prSet phldrT="[Text]"/>
      <dgm:spPr/>
      <dgm:t>
        <a:bodyPr/>
        <a:lstStyle/>
        <a:p>
          <a:r>
            <a:rPr lang="en-US" dirty="0" smtClean="0"/>
            <a:t>Theories</a:t>
          </a:r>
          <a:endParaRPr lang="en-US" dirty="0"/>
        </a:p>
      </dgm:t>
    </dgm:pt>
    <dgm:pt modelId="{C7085F6C-0AEA-4855-8854-C46927E8BEB7}" type="parTrans" cxnId="{40B86FDB-37F9-4BF3-BB8C-A8E386AEDDF2}">
      <dgm:prSet/>
      <dgm:spPr/>
      <dgm:t>
        <a:bodyPr/>
        <a:lstStyle/>
        <a:p>
          <a:endParaRPr lang="en-US"/>
        </a:p>
      </dgm:t>
    </dgm:pt>
    <dgm:pt modelId="{3F78C612-AE92-4725-8E75-52CBDD374727}" type="sibTrans" cxnId="{40B86FDB-37F9-4BF3-BB8C-A8E386AEDDF2}">
      <dgm:prSet/>
      <dgm:spPr/>
      <dgm:t>
        <a:bodyPr/>
        <a:lstStyle/>
        <a:p>
          <a:endParaRPr lang="en-US"/>
        </a:p>
      </dgm:t>
    </dgm:pt>
    <dgm:pt modelId="{3A35AE93-9501-44D1-A4A6-35BD5B8F1FCA}">
      <dgm:prSet phldrT="[Text]"/>
      <dgm:spPr/>
      <dgm:t>
        <a:bodyPr/>
        <a:lstStyle/>
        <a:p>
          <a:r>
            <a:rPr lang="en-US" dirty="0" smtClean="0"/>
            <a:t>SMT</a:t>
          </a:r>
          <a:endParaRPr lang="en-US" dirty="0"/>
        </a:p>
      </dgm:t>
    </dgm:pt>
    <dgm:pt modelId="{B5D4A5EF-207F-4110-A849-E8DB71D88473}" type="parTrans" cxnId="{93D0229E-3A28-4D46-ACC9-5ED2613219DA}">
      <dgm:prSet/>
      <dgm:spPr/>
      <dgm:t>
        <a:bodyPr/>
        <a:lstStyle/>
        <a:p>
          <a:endParaRPr lang="en-US"/>
        </a:p>
      </dgm:t>
    </dgm:pt>
    <dgm:pt modelId="{95E2A059-062E-452C-BAAF-08FFE4536FC1}" type="sibTrans" cxnId="{93D0229E-3A28-4D46-ACC9-5ED2613219DA}">
      <dgm:prSet/>
      <dgm:spPr/>
      <dgm:t>
        <a:bodyPr/>
        <a:lstStyle/>
        <a:p>
          <a:endParaRPr lang="en-US"/>
        </a:p>
      </dgm:t>
    </dgm:pt>
    <dgm:pt modelId="{C86CAA3B-F2D5-4490-AA38-6E9CB829F4B9}" type="pres">
      <dgm:prSet presAssocID="{C08D946E-1C49-4552-BB82-75F81120E61F}" presName="linearFlow" presStyleCnt="0">
        <dgm:presLayoutVars>
          <dgm:dir/>
          <dgm:resizeHandles val="exact"/>
        </dgm:presLayoutVars>
      </dgm:prSet>
      <dgm:spPr/>
    </dgm:pt>
    <dgm:pt modelId="{4D781F7A-8DA0-4054-B089-AE82ED11AA58}" type="pres">
      <dgm:prSet presAssocID="{DA3693D4-BCA6-4C29-AF4C-85A989E68FAA}" presName="node" presStyleLbl="node1" presStyleIdx="0" presStyleCnt="3">
        <dgm:presLayoutVars>
          <dgm:bulletEnabled val="1"/>
        </dgm:presLayoutVars>
      </dgm:prSet>
      <dgm:spPr/>
      <dgm:t>
        <a:bodyPr/>
        <a:lstStyle/>
        <a:p>
          <a:endParaRPr lang="en-US"/>
        </a:p>
      </dgm:t>
    </dgm:pt>
    <dgm:pt modelId="{AFDF1215-3A76-4C55-AA10-D0A3D79B3211}" type="pres">
      <dgm:prSet presAssocID="{B9633CDC-1820-4C3E-9CDA-0F72AA78B4DE}" presName="spacerL" presStyleCnt="0"/>
      <dgm:spPr/>
    </dgm:pt>
    <dgm:pt modelId="{09C4BBFD-C2FB-40E1-B00C-9D790D4F33B0}" type="pres">
      <dgm:prSet presAssocID="{B9633CDC-1820-4C3E-9CDA-0F72AA78B4DE}" presName="sibTrans" presStyleLbl="sibTrans2D1" presStyleIdx="0" presStyleCnt="2"/>
      <dgm:spPr/>
      <dgm:t>
        <a:bodyPr/>
        <a:lstStyle/>
        <a:p>
          <a:endParaRPr lang="en-US"/>
        </a:p>
      </dgm:t>
    </dgm:pt>
    <dgm:pt modelId="{06C5B2FA-7C04-4BDA-BF4A-58C5514187D3}" type="pres">
      <dgm:prSet presAssocID="{B9633CDC-1820-4C3E-9CDA-0F72AA78B4DE}" presName="spacerR" presStyleCnt="0"/>
      <dgm:spPr/>
    </dgm:pt>
    <dgm:pt modelId="{B00C9963-3894-4A20-9671-30E6C998310C}" type="pres">
      <dgm:prSet presAssocID="{F15F4BAA-E03C-4FBB-8DC5-D8199E2B5B25}" presName="node" presStyleLbl="node1" presStyleIdx="1" presStyleCnt="3">
        <dgm:presLayoutVars>
          <dgm:bulletEnabled val="1"/>
        </dgm:presLayoutVars>
      </dgm:prSet>
      <dgm:spPr/>
      <dgm:t>
        <a:bodyPr/>
        <a:lstStyle/>
        <a:p>
          <a:endParaRPr lang="en-US"/>
        </a:p>
      </dgm:t>
    </dgm:pt>
    <dgm:pt modelId="{00EC796A-7198-4762-8B58-85EEE3C46FE2}" type="pres">
      <dgm:prSet presAssocID="{3F78C612-AE92-4725-8E75-52CBDD374727}" presName="spacerL" presStyleCnt="0"/>
      <dgm:spPr/>
    </dgm:pt>
    <dgm:pt modelId="{00071994-6C1D-412F-AFD2-B5C1F45A44A4}" type="pres">
      <dgm:prSet presAssocID="{3F78C612-AE92-4725-8E75-52CBDD374727}" presName="sibTrans" presStyleLbl="sibTrans2D1" presStyleIdx="1" presStyleCnt="2"/>
      <dgm:spPr/>
      <dgm:t>
        <a:bodyPr/>
        <a:lstStyle/>
        <a:p>
          <a:endParaRPr lang="en-US"/>
        </a:p>
      </dgm:t>
    </dgm:pt>
    <dgm:pt modelId="{86DB068B-DF58-4654-A59C-CB83BA021B6C}" type="pres">
      <dgm:prSet presAssocID="{3F78C612-AE92-4725-8E75-52CBDD374727}" presName="spacerR" presStyleCnt="0"/>
      <dgm:spPr/>
    </dgm:pt>
    <dgm:pt modelId="{D289497B-AAA3-4A46-B5EB-832082DE316D}" type="pres">
      <dgm:prSet presAssocID="{3A35AE93-9501-44D1-A4A6-35BD5B8F1FCA}" presName="node" presStyleLbl="node1" presStyleIdx="2" presStyleCnt="3">
        <dgm:presLayoutVars>
          <dgm:bulletEnabled val="1"/>
        </dgm:presLayoutVars>
      </dgm:prSet>
      <dgm:spPr/>
      <dgm:t>
        <a:bodyPr/>
        <a:lstStyle/>
        <a:p>
          <a:endParaRPr lang="en-US"/>
        </a:p>
      </dgm:t>
    </dgm:pt>
  </dgm:ptLst>
  <dgm:cxnLst>
    <dgm:cxn modelId="{40B86FDB-37F9-4BF3-BB8C-A8E386AEDDF2}" srcId="{C08D946E-1C49-4552-BB82-75F81120E61F}" destId="{F15F4BAA-E03C-4FBB-8DC5-D8199E2B5B25}" srcOrd="1" destOrd="0" parTransId="{C7085F6C-0AEA-4855-8854-C46927E8BEB7}" sibTransId="{3F78C612-AE92-4725-8E75-52CBDD374727}"/>
    <dgm:cxn modelId="{93D0229E-3A28-4D46-ACC9-5ED2613219DA}" srcId="{C08D946E-1C49-4552-BB82-75F81120E61F}" destId="{3A35AE93-9501-44D1-A4A6-35BD5B8F1FCA}" srcOrd="2" destOrd="0" parTransId="{B5D4A5EF-207F-4110-A849-E8DB71D88473}" sibTransId="{95E2A059-062E-452C-BAAF-08FFE4536FC1}"/>
    <dgm:cxn modelId="{544C7275-7826-4C4F-BE4B-73AAC8F48FE5}" type="presOf" srcId="{B9633CDC-1820-4C3E-9CDA-0F72AA78B4DE}" destId="{09C4BBFD-C2FB-40E1-B00C-9D790D4F33B0}" srcOrd="0" destOrd="0" presId="urn:microsoft.com/office/officeart/2005/8/layout/equation1"/>
    <dgm:cxn modelId="{25E2253F-B7D0-4392-911B-FE066833FC4C}" type="presOf" srcId="{DA3693D4-BCA6-4C29-AF4C-85A989E68FAA}" destId="{4D781F7A-8DA0-4054-B089-AE82ED11AA58}" srcOrd="0" destOrd="0" presId="urn:microsoft.com/office/officeart/2005/8/layout/equation1"/>
    <dgm:cxn modelId="{78B4F20E-4124-4FE1-B200-A7B0B2AD9344}" type="presOf" srcId="{C08D946E-1C49-4552-BB82-75F81120E61F}" destId="{C86CAA3B-F2D5-4490-AA38-6E9CB829F4B9}" srcOrd="0" destOrd="0" presId="urn:microsoft.com/office/officeart/2005/8/layout/equation1"/>
    <dgm:cxn modelId="{201E6FF8-392D-4CAD-8D84-AA0D71F14938}" srcId="{C08D946E-1C49-4552-BB82-75F81120E61F}" destId="{DA3693D4-BCA6-4C29-AF4C-85A989E68FAA}" srcOrd="0" destOrd="0" parTransId="{EC4085D4-E8C4-456B-AF0D-9A9E9823371D}" sibTransId="{B9633CDC-1820-4C3E-9CDA-0F72AA78B4DE}"/>
    <dgm:cxn modelId="{43545E9C-9C2C-46A8-B6D3-05033CF583E0}" type="presOf" srcId="{F15F4BAA-E03C-4FBB-8DC5-D8199E2B5B25}" destId="{B00C9963-3894-4A20-9671-30E6C998310C}" srcOrd="0" destOrd="0" presId="urn:microsoft.com/office/officeart/2005/8/layout/equation1"/>
    <dgm:cxn modelId="{7D654AE4-CA24-49D9-9C20-FE0EEE5898AF}" type="presOf" srcId="{3A35AE93-9501-44D1-A4A6-35BD5B8F1FCA}" destId="{D289497B-AAA3-4A46-B5EB-832082DE316D}" srcOrd="0" destOrd="0" presId="urn:microsoft.com/office/officeart/2005/8/layout/equation1"/>
    <dgm:cxn modelId="{DA4F47F7-29EF-4FD9-923F-A84476C8A305}" type="presOf" srcId="{3F78C612-AE92-4725-8E75-52CBDD374727}" destId="{00071994-6C1D-412F-AFD2-B5C1F45A44A4}" srcOrd="0" destOrd="0" presId="urn:microsoft.com/office/officeart/2005/8/layout/equation1"/>
    <dgm:cxn modelId="{F16661FC-7D49-40BC-B9C5-6041688CAE94}" type="presParOf" srcId="{C86CAA3B-F2D5-4490-AA38-6E9CB829F4B9}" destId="{4D781F7A-8DA0-4054-B089-AE82ED11AA58}" srcOrd="0" destOrd="0" presId="urn:microsoft.com/office/officeart/2005/8/layout/equation1"/>
    <dgm:cxn modelId="{F741B897-241B-4BD3-9D83-A29D2CBE7A1B}" type="presParOf" srcId="{C86CAA3B-F2D5-4490-AA38-6E9CB829F4B9}" destId="{AFDF1215-3A76-4C55-AA10-D0A3D79B3211}" srcOrd="1" destOrd="0" presId="urn:microsoft.com/office/officeart/2005/8/layout/equation1"/>
    <dgm:cxn modelId="{E7E75241-D9EE-4AA0-A6EB-64F0887BE5FF}" type="presParOf" srcId="{C86CAA3B-F2D5-4490-AA38-6E9CB829F4B9}" destId="{09C4BBFD-C2FB-40E1-B00C-9D790D4F33B0}" srcOrd="2" destOrd="0" presId="urn:microsoft.com/office/officeart/2005/8/layout/equation1"/>
    <dgm:cxn modelId="{7E80D72B-3B01-4F1D-8A94-037427130015}" type="presParOf" srcId="{C86CAA3B-F2D5-4490-AA38-6E9CB829F4B9}" destId="{06C5B2FA-7C04-4BDA-BF4A-58C5514187D3}" srcOrd="3" destOrd="0" presId="urn:microsoft.com/office/officeart/2005/8/layout/equation1"/>
    <dgm:cxn modelId="{53CB2AD6-276B-4C26-9172-93BC65518EFC}" type="presParOf" srcId="{C86CAA3B-F2D5-4490-AA38-6E9CB829F4B9}" destId="{B00C9963-3894-4A20-9671-30E6C998310C}" srcOrd="4" destOrd="0" presId="urn:microsoft.com/office/officeart/2005/8/layout/equation1"/>
    <dgm:cxn modelId="{46E17A3E-4103-4036-BE87-1F8617BF44F5}" type="presParOf" srcId="{C86CAA3B-F2D5-4490-AA38-6E9CB829F4B9}" destId="{00EC796A-7198-4762-8B58-85EEE3C46FE2}" srcOrd="5" destOrd="0" presId="urn:microsoft.com/office/officeart/2005/8/layout/equation1"/>
    <dgm:cxn modelId="{6B379CC8-F58E-4E7F-A1F5-65EB5AB04D81}" type="presParOf" srcId="{C86CAA3B-F2D5-4490-AA38-6E9CB829F4B9}" destId="{00071994-6C1D-412F-AFD2-B5C1F45A44A4}" srcOrd="6" destOrd="0" presId="urn:microsoft.com/office/officeart/2005/8/layout/equation1"/>
    <dgm:cxn modelId="{17B3A132-1186-48DB-A06D-3D0B0EAFF93A}" type="presParOf" srcId="{C86CAA3B-F2D5-4490-AA38-6E9CB829F4B9}" destId="{86DB068B-DF58-4654-A59C-CB83BA021B6C}" srcOrd="7" destOrd="0" presId="urn:microsoft.com/office/officeart/2005/8/layout/equation1"/>
    <dgm:cxn modelId="{4EE5D1FC-300D-491D-AA91-131D4AAD7CE5}" type="presParOf" srcId="{C86CAA3B-F2D5-4490-AA38-6E9CB829F4B9}" destId="{D289497B-AAA3-4A46-B5EB-832082DE316D}" srcOrd="8" destOrd="0" presId="urn:microsoft.com/office/officeart/2005/8/layout/equation1"/>
  </dgm:cxnLst>
  <dgm:bg/>
  <dgm:whole/>
</dgm:dataModel>
</file>

<file path=ppt/diagrams/data2.xml><?xml version="1.0" encoding="utf-8"?>
<dgm:dataModel xmlns:dgm="http://schemas.openxmlformats.org/drawingml/2006/diagram" xmlns:a="http://schemas.openxmlformats.org/drawingml/2006/main">
  <dgm:ptLst>
    <dgm:pt modelId="{C1A8F207-1092-4556-8209-56867C989A3A}" type="doc">
      <dgm:prSet loTypeId="urn:microsoft.com/office/officeart/2005/8/layout/radial4" loCatId="relationship" qsTypeId="urn:microsoft.com/office/officeart/2005/8/quickstyle/simple4" qsCatId="simple" csTypeId="urn:microsoft.com/office/officeart/2005/8/colors/accent2_4" csCatId="accent2" phldr="1"/>
      <dgm:spPr/>
      <dgm:t>
        <a:bodyPr/>
        <a:lstStyle/>
        <a:p>
          <a:endParaRPr lang="en-US"/>
        </a:p>
      </dgm:t>
    </dgm:pt>
    <dgm:pt modelId="{E92739AC-F107-4BAE-A129-3014333089C8}">
      <dgm:prSet phldrT="[Text]"/>
      <dgm:spPr/>
      <dgm:t>
        <a:bodyPr/>
        <a:lstStyle/>
        <a:p>
          <a:r>
            <a:rPr lang="en-US" dirty="0" smtClean="0"/>
            <a:t>Z3</a:t>
          </a:r>
          <a:endParaRPr lang="en-US" dirty="0"/>
        </a:p>
      </dgm:t>
    </dgm:pt>
    <dgm:pt modelId="{5E4D493F-E895-4119-86FA-5520BCC01F66}" type="parTrans" cxnId="{562EC50B-CB00-4458-A4B7-137194F402BE}">
      <dgm:prSet/>
      <dgm:spPr/>
      <dgm:t>
        <a:bodyPr/>
        <a:lstStyle/>
        <a:p>
          <a:endParaRPr lang="en-US"/>
        </a:p>
      </dgm:t>
    </dgm:pt>
    <dgm:pt modelId="{8FF1CE41-0A1B-4EC7-9987-EDBB6E5F8C0D}" type="sibTrans" cxnId="{562EC50B-CB00-4458-A4B7-137194F402BE}">
      <dgm:prSet/>
      <dgm:spPr/>
      <dgm:t>
        <a:bodyPr/>
        <a:lstStyle/>
        <a:p>
          <a:endParaRPr lang="en-US"/>
        </a:p>
      </dgm:t>
    </dgm:pt>
    <dgm:pt modelId="{6B6B3B46-C0CC-4BB5-95C2-FEB1FB52B1E5}">
      <dgm:prSet phldrT="[Text]"/>
      <dgm:spPr/>
      <dgm:t>
        <a:bodyPr/>
        <a:lstStyle/>
        <a:p>
          <a:r>
            <a:rPr lang="en-US" dirty="0" smtClean="0"/>
            <a:t>Test case generation</a:t>
          </a:r>
          <a:endParaRPr lang="en-US" dirty="0"/>
        </a:p>
      </dgm:t>
    </dgm:pt>
    <dgm:pt modelId="{B673F427-DDA0-488B-BCD1-AB03C1C6BBF1}" type="parTrans" cxnId="{D14A2E81-A5D5-4F77-B18D-B50B263F25AF}">
      <dgm:prSet/>
      <dgm:spPr/>
      <dgm:t>
        <a:bodyPr/>
        <a:lstStyle/>
        <a:p>
          <a:endParaRPr lang="en-US"/>
        </a:p>
      </dgm:t>
    </dgm:pt>
    <dgm:pt modelId="{F94C3F2F-DB76-4BF0-9C91-0E290658E5A5}" type="sibTrans" cxnId="{D14A2E81-A5D5-4F77-B18D-B50B263F25AF}">
      <dgm:prSet/>
      <dgm:spPr/>
      <dgm:t>
        <a:bodyPr/>
        <a:lstStyle/>
        <a:p>
          <a:endParaRPr lang="en-US"/>
        </a:p>
      </dgm:t>
    </dgm:pt>
    <dgm:pt modelId="{4BE23587-BF18-47E1-B53F-A506E2DBDDDC}">
      <dgm:prSet phldrT="[Text]"/>
      <dgm:spPr/>
      <dgm:t>
        <a:bodyPr/>
        <a:lstStyle/>
        <a:p>
          <a:r>
            <a:rPr lang="en-US" dirty="0" smtClean="0"/>
            <a:t>BMC</a:t>
          </a:r>
          <a:endParaRPr lang="en-US" dirty="0"/>
        </a:p>
      </dgm:t>
    </dgm:pt>
    <dgm:pt modelId="{AE110CF7-280D-4A15-9432-15E93C1D0F3B}" type="parTrans" cxnId="{B1B2D082-5DDE-4606-80EE-04C69AF51A67}">
      <dgm:prSet/>
      <dgm:spPr/>
      <dgm:t>
        <a:bodyPr/>
        <a:lstStyle/>
        <a:p>
          <a:endParaRPr lang="en-US"/>
        </a:p>
      </dgm:t>
    </dgm:pt>
    <dgm:pt modelId="{7B6D276C-ED77-4CAD-8844-72179ADB3F7E}" type="sibTrans" cxnId="{B1B2D082-5DDE-4606-80EE-04C69AF51A67}">
      <dgm:prSet/>
      <dgm:spPr/>
      <dgm:t>
        <a:bodyPr/>
        <a:lstStyle/>
        <a:p>
          <a:endParaRPr lang="en-US"/>
        </a:p>
      </dgm:t>
    </dgm:pt>
    <dgm:pt modelId="{F16FB16E-0D23-4C04-88AD-9F29ACB4EA5B}">
      <dgm:prSet phldrT="[Text]"/>
      <dgm:spPr/>
      <dgm:t>
        <a:bodyPr/>
        <a:lstStyle/>
        <a:p>
          <a:r>
            <a:rPr lang="en-US" dirty="0" smtClean="0"/>
            <a:t>Predicate Abstraction</a:t>
          </a:r>
          <a:endParaRPr lang="en-US" dirty="0"/>
        </a:p>
      </dgm:t>
    </dgm:pt>
    <dgm:pt modelId="{FAB02FCB-96B4-4F88-AF15-AC138074C1A3}" type="parTrans" cxnId="{7A9A5D84-41DC-4EB9-8751-1C72196C285D}">
      <dgm:prSet/>
      <dgm:spPr/>
      <dgm:t>
        <a:bodyPr/>
        <a:lstStyle/>
        <a:p>
          <a:endParaRPr lang="en-US"/>
        </a:p>
      </dgm:t>
    </dgm:pt>
    <dgm:pt modelId="{DC02768A-3E5B-486C-AC13-2CA793C4056B}" type="sibTrans" cxnId="{7A9A5D84-41DC-4EB9-8751-1C72196C285D}">
      <dgm:prSet/>
      <dgm:spPr/>
      <dgm:t>
        <a:bodyPr/>
        <a:lstStyle/>
        <a:p>
          <a:endParaRPr lang="en-US"/>
        </a:p>
      </dgm:t>
    </dgm:pt>
    <dgm:pt modelId="{73580020-E64B-4C88-9A8F-D94C3B5EBC7A}">
      <dgm:prSet phldrT="[Text]">
        <dgm:style>
          <a:lnRef idx="1">
            <a:schemeClr val="accent3"/>
          </a:lnRef>
          <a:fillRef idx="3">
            <a:schemeClr val="accent3"/>
          </a:fillRef>
          <a:effectRef idx="2">
            <a:schemeClr val="accent3"/>
          </a:effectRef>
          <a:fontRef idx="minor">
            <a:schemeClr val="lt1"/>
          </a:fontRef>
        </dgm:style>
      </dgm:prSet>
      <dgm:spPr/>
      <dgm:t>
        <a:bodyPr/>
        <a:lstStyle/>
        <a:p>
          <a:r>
            <a:rPr lang="en-US" dirty="0" smtClean="0"/>
            <a:t>Verifying Compiler</a:t>
          </a:r>
          <a:endParaRPr lang="en-US" dirty="0"/>
        </a:p>
      </dgm:t>
    </dgm:pt>
    <dgm:pt modelId="{1821A1D1-24C4-4AEE-AB9D-D7B182EAF120}" type="parTrans" cxnId="{464C9229-5970-4D9A-8007-6A7A5E29D8E0}">
      <dgm:prSet>
        <dgm:style>
          <a:lnRef idx="1">
            <a:schemeClr val="accent3"/>
          </a:lnRef>
          <a:fillRef idx="3">
            <a:schemeClr val="accent3"/>
          </a:fillRef>
          <a:effectRef idx="2">
            <a:schemeClr val="accent3"/>
          </a:effectRef>
          <a:fontRef idx="minor">
            <a:schemeClr val="lt1"/>
          </a:fontRef>
        </dgm:style>
      </dgm:prSet>
      <dgm:spPr/>
      <dgm:t>
        <a:bodyPr/>
        <a:lstStyle/>
        <a:p>
          <a:endParaRPr lang="en-US"/>
        </a:p>
      </dgm:t>
    </dgm:pt>
    <dgm:pt modelId="{AD8319A3-49A8-4784-913D-9219461EBEF3}" type="sibTrans" cxnId="{464C9229-5970-4D9A-8007-6A7A5E29D8E0}">
      <dgm:prSet/>
      <dgm:spPr/>
      <dgm:t>
        <a:bodyPr/>
        <a:lstStyle/>
        <a:p>
          <a:endParaRPr lang="en-US"/>
        </a:p>
      </dgm:t>
    </dgm:pt>
    <dgm:pt modelId="{77EB5038-F5EC-4F96-9D5E-C6A83E1598AF}" type="pres">
      <dgm:prSet presAssocID="{C1A8F207-1092-4556-8209-56867C989A3A}" presName="cycle" presStyleCnt="0">
        <dgm:presLayoutVars>
          <dgm:chMax val="1"/>
          <dgm:dir/>
          <dgm:animLvl val="ctr"/>
          <dgm:resizeHandles val="exact"/>
        </dgm:presLayoutVars>
      </dgm:prSet>
      <dgm:spPr/>
      <dgm:t>
        <a:bodyPr/>
        <a:lstStyle/>
        <a:p>
          <a:endParaRPr lang="en-US"/>
        </a:p>
      </dgm:t>
    </dgm:pt>
    <dgm:pt modelId="{3A6B0980-9756-4B2A-938B-D7872034D7EB}" type="pres">
      <dgm:prSet presAssocID="{E92739AC-F107-4BAE-A129-3014333089C8}" presName="centerShape" presStyleLbl="node0" presStyleIdx="0" presStyleCnt="1" custScaleX="61489" custScaleY="60708"/>
      <dgm:spPr/>
      <dgm:t>
        <a:bodyPr/>
        <a:lstStyle/>
        <a:p>
          <a:endParaRPr lang="en-US"/>
        </a:p>
      </dgm:t>
    </dgm:pt>
    <dgm:pt modelId="{4791977B-3D60-45CE-A267-EB0E534B83F4}" type="pres">
      <dgm:prSet presAssocID="{B673F427-DDA0-488B-BCD1-AB03C1C6BBF1}" presName="parTrans" presStyleLbl="bgSibTrans2D1" presStyleIdx="0" presStyleCnt="4"/>
      <dgm:spPr/>
      <dgm:t>
        <a:bodyPr/>
        <a:lstStyle/>
        <a:p>
          <a:endParaRPr lang="en-US"/>
        </a:p>
      </dgm:t>
    </dgm:pt>
    <dgm:pt modelId="{75B58844-1A6B-4178-B654-1BDC9729BEDA}" type="pres">
      <dgm:prSet presAssocID="{6B6B3B46-C0CC-4BB5-95C2-FEB1FB52B1E5}" presName="node" presStyleLbl="node1" presStyleIdx="0" presStyleCnt="4">
        <dgm:presLayoutVars>
          <dgm:bulletEnabled val="1"/>
        </dgm:presLayoutVars>
      </dgm:prSet>
      <dgm:spPr/>
      <dgm:t>
        <a:bodyPr/>
        <a:lstStyle/>
        <a:p>
          <a:endParaRPr lang="en-US"/>
        </a:p>
      </dgm:t>
    </dgm:pt>
    <dgm:pt modelId="{37DAC68F-24B1-4F47-B42F-F4B9F50132B0}" type="pres">
      <dgm:prSet presAssocID="{AE110CF7-280D-4A15-9432-15E93C1D0F3B}" presName="parTrans" presStyleLbl="bgSibTrans2D1" presStyleIdx="1" presStyleCnt="4"/>
      <dgm:spPr/>
      <dgm:t>
        <a:bodyPr/>
        <a:lstStyle/>
        <a:p>
          <a:endParaRPr lang="en-US"/>
        </a:p>
      </dgm:t>
    </dgm:pt>
    <dgm:pt modelId="{8034B1A8-9228-48E4-AC62-0BA38AAD0108}" type="pres">
      <dgm:prSet presAssocID="{4BE23587-BF18-47E1-B53F-A506E2DBDDDC}" presName="node" presStyleLbl="node1" presStyleIdx="1" presStyleCnt="4">
        <dgm:presLayoutVars>
          <dgm:bulletEnabled val="1"/>
        </dgm:presLayoutVars>
      </dgm:prSet>
      <dgm:spPr/>
      <dgm:t>
        <a:bodyPr/>
        <a:lstStyle/>
        <a:p>
          <a:endParaRPr lang="en-US"/>
        </a:p>
      </dgm:t>
    </dgm:pt>
    <dgm:pt modelId="{4245A790-3F38-49C0-A396-70842A9BABC0}" type="pres">
      <dgm:prSet presAssocID="{FAB02FCB-96B4-4F88-AF15-AC138074C1A3}" presName="parTrans" presStyleLbl="bgSibTrans2D1" presStyleIdx="2" presStyleCnt="4"/>
      <dgm:spPr/>
      <dgm:t>
        <a:bodyPr/>
        <a:lstStyle/>
        <a:p>
          <a:endParaRPr lang="en-US"/>
        </a:p>
      </dgm:t>
    </dgm:pt>
    <dgm:pt modelId="{856B82B9-8B72-4709-AD97-A7D3F98FA0ED}" type="pres">
      <dgm:prSet presAssocID="{F16FB16E-0D23-4C04-88AD-9F29ACB4EA5B}" presName="node" presStyleLbl="node1" presStyleIdx="2" presStyleCnt="4">
        <dgm:presLayoutVars>
          <dgm:bulletEnabled val="1"/>
        </dgm:presLayoutVars>
      </dgm:prSet>
      <dgm:spPr/>
      <dgm:t>
        <a:bodyPr/>
        <a:lstStyle/>
        <a:p>
          <a:endParaRPr lang="en-US"/>
        </a:p>
      </dgm:t>
    </dgm:pt>
    <dgm:pt modelId="{B7AC0A3E-AB75-48C0-A5C4-D872C52DB1FD}" type="pres">
      <dgm:prSet presAssocID="{1821A1D1-24C4-4AEE-AB9D-D7B182EAF120}" presName="parTrans" presStyleLbl="bgSibTrans2D1" presStyleIdx="3" presStyleCnt="4"/>
      <dgm:spPr/>
      <dgm:t>
        <a:bodyPr/>
        <a:lstStyle/>
        <a:p>
          <a:endParaRPr lang="en-US"/>
        </a:p>
      </dgm:t>
    </dgm:pt>
    <dgm:pt modelId="{FED56F36-1813-4CFF-88DD-A15196631ED3}" type="pres">
      <dgm:prSet presAssocID="{73580020-E64B-4C88-9A8F-D94C3B5EBC7A}" presName="node" presStyleLbl="node1" presStyleIdx="3" presStyleCnt="4">
        <dgm:presLayoutVars>
          <dgm:bulletEnabled val="1"/>
        </dgm:presLayoutVars>
      </dgm:prSet>
      <dgm:spPr/>
      <dgm:t>
        <a:bodyPr/>
        <a:lstStyle/>
        <a:p>
          <a:endParaRPr lang="en-US"/>
        </a:p>
      </dgm:t>
    </dgm:pt>
  </dgm:ptLst>
  <dgm:cxnLst>
    <dgm:cxn modelId="{8FB0375E-6FEB-4936-ACDA-0D6C9DB12F63}" type="presOf" srcId="{AE110CF7-280D-4A15-9432-15E93C1D0F3B}" destId="{37DAC68F-24B1-4F47-B42F-F4B9F50132B0}" srcOrd="0" destOrd="0" presId="urn:microsoft.com/office/officeart/2005/8/layout/radial4"/>
    <dgm:cxn modelId="{DD46B862-7F88-42C8-92F3-95D1AD69FE85}" type="presOf" srcId="{1821A1D1-24C4-4AEE-AB9D-D7B182EAF120}" destId="{B7AC0A3E-AB75-48C0-A5C4-D872C52DB1FD}" srcOrd="0" destOrd="0" presId="urn:microsoft.com/office/officeart/2005/8/layout/radial4"/>
    <dgm:cxn modelId="{562EC50B-CB00-4458-A4B7-137194F402BE}" srcId="{C1A8F207-1092-4556-8209-56867C989A3A}" destId="{E92739AC-F107-4BAE-A129-3014333089C8}" srcOrd="0" destOrd="0" parTransId="{5E4D493F-E895-4119-86FA-5520BCC01F66}" sibTransId="{8FF1CE41-0A1B-4EC7-9987-EDBB6E5F8C0D}"/>
    <dgm:cxn modelId="{61E92535-806F-48F7-82BB-DF5AA6F599C5}" type="presOf" srcId="{73580020-E64B-4C88-9A8F-D94C3B5EBC7A}" destId="{FED56F36-1813-4CFF-88DD-A15196631ED3}" srcOrd="0" destOrd="0" presId="urn:microsoft.com/office/officeart/2005/8/layout/radial4"/>
    <dgm:cxn modelId="{B1B2D082-5DDE-4606-80EE-04C69AF51A67}" srcId="{E92739AC-F107-4BAE-A129-3014333089C8}" destId="{4BE23587-BF18-47E1-B53F-A506E2DBDDDC}" srcOrd="1" destOrd="0" parTransId="{AE110CF7-280D-4A15-9432-15E93C1D0F3B}" sibTransId="{7B6D276C-ED77-4CAD-8844-72179ADB3F7E}"/>
    <dgm:cxn modelId="{5735F749-B046-4870-8F8B-0815AB791D9E}" type="presOf" srcId="{C1A8F207-1092-4556-8209-56867C989A3A}" destId="{77EB5038-F5EC-4F96-9D5E-C6A83E1598AF}" srcOrd="0" destOrd="0" presId="urn:microsoft.com/office/officeart/2005/8/layout/radial4"/>
    <dgm:cxn modelId="{7A9A5D84-41DC-4EB9-8751-1C72196C285D}" srcId="{E92739AC-F107-4BAE-A129-3014333089C8}" destId="{F16FB16E-0D23-4C04-88AD-9F29ACB4EA5B}" srcOrd="2" destOrd="0" parTransId="{FAB02FCB-96B4-4F88-AF15-AC138074C1A3}" sibTransId="{DC02768A-3E5B-486C-AC13-2CA793C4056B}"/>
    <dgm:cxn modelId="{F31BD345-DF99-471F-AC98-C508BEC337BE}" type="presOf" srcId="{6B6B3B46-C0CC-4BB5-95C2-FEB1FB52B1E5}" destId="{75B58844-1A6B-4178-B654-1BDC9729BEDA}" srcOrd="0" destOrd="0" presId="urn:microsoft.com/office/officeart/2005/8/layout/radial4"/>
    <dgm:cxn modelId="{CF365FB5-1D4E-4C58-8AA6-27B294B95AB3}" type="presOf" srcId="{B673F427-DDA0-488B-BCD1-AB03C1C6BBF1}" destId="{4791977B-3D60-45CE-A267-EB0E534B83F4}" srcOrd="0" destOrd="0" presId="urn:microsoft.com/office/officeart/2005/8/layout/radial4"/>
    <dgm:cxn modelId="{1CA9E18C-282D-46D1-8BE1-57DA7309E53F}" type="presOf" srcId="{F16FB16E-0D23-4C04-88AD-9F29ACB4EA5B}" destId="{856B82B9-8B72-4709-AD97-A7D3F98FA0ED}" srcOrd="0" destOrd="0" presId="urn:microsoft.com/office/officeart/2005/8/layout/radial4"/>
    <dgm:cxn modelId="{3441FAAF-FC27-4663-9342-61D9F7636D03}" type="presOf" srcId="{E92739AC-F107-4BAE-A129-3014333089C8}" destId="{3A6B0980-9756-4B2A-938B-D7872034D7EB}" srcOrd="0" destOrd="0" presId="urn:microsoft.com/office/officeart/2005/8/layout/radial4"/>
    <dgm:cxn modelId="{25FA39CF-30E8-4D6E-8ECF-16A6A65F302A}" type="presOf" srcId="{4BE23587-BF18-47E1-B53F-A506E2DBDDDC}" destId="{8034B1A8-9228-48E4-AC62-0BA38AAD0108}" srcOrd="0" destOrd="0" presId="urn:microsoft.com/office/officeart/2005/8/layout/radial4"/>
    <dgm:cxn modelId="{464C9229-5970-4D9A-8007-6A7A5E29D8E0}" srcId="{E92739AC-F107-4BAE-A129-3014333089C8}" destId="{73580020-E64B-4C88-9A8F-D94C3B5EBC7A}" srcOrd="3" destOrd="0" parTransId="{1821A1D1-24C4-4AEE-AB9D-D7B182EAF120}" sibTransId="{AD8319A3-49A8-4784-913D-9219461EBEF3}"/>
    <dgm:cxn modelId="{D14A2E81-A5D5-4F77-B18D-B50B263F25AF}" srcId="{E92739AC-F107-4BAE-A129-3014333089C8}" destId="{6B6B3B46-C0CC-4BB5-95C2-FEB1FB52B1E5}" srcOrd="0" destOrd="0" parTransId="{B673F427-DDA0-488B-BCD1-AB03C1C6BBF1}" sibTransId="{F94C3F2F-DB76-4BF0-9C91-0E290658E5A5}"/>
    <dgm:cxn modelId="{296D264A-0C39-4476-AB93-C3C9B58E4D02}" type="presOf" srcId="{FAB02FCB-96B4-4F88-AF15-AC138074C1A3}" destId="{4245A790-3F38-49C0-A396-70842A9BABC0}" srcOrd="0" destOrd="0" presId="urn:microsoft.com/office/officeart/2005/8/layout/radial4"/>
    <dgm:cxn modelId="{03EB5E10-E68D-4459-AD30-BC52E613D61F}" type="presParOf" srcId="{77EB5038-F5EC-4F96-9D5E-C6A83E1598AF}" destId="{3A6B0980-9756-4B2A-938B-D7872034D7EB}" srcOrd="0" destOrd="0" presId="urn:microsoft.com/office/officeart/2005/8/layout/radial4"/>
    <dgm:cxn modelId="{ED8943E7-2205-44B4-9D72-76D3F37A294B}" type="presParOf" srcId="{77EB5038-F5EC-4F96-9D5E-C6A83E1598AF}" destId="{4791977B-3D60-45CE-A267-EB0E534B83F4}" srcOrd="1" destOrd="0" presId="urn:microsoft.com/office/officeart/2005/8/layout/radial4"/>
    <dgm:cxn modelId="{39EB026C-54B9-423F-B629-E033EDD18828}" type="presParOf" srcId="{77EB5038-F5EC-4F96-9D5E-C6A83E1598AF}" destId="{75B58844-1A6B-4178-B654-1BDC9729BEDA}" srcOrd="2" destOrd="0" presId="urn:microsoft.com/office/officeart/2005/8/layout/radial4"/>
    <dgm:cxn modelId="{7038FA42-1E7E-4F94-A2CB-E9FE326A3010}" type="presParOf" srcId="{77EB5038-F5EC-4F96-9D5E-C6A83E1598AF}" destId="{37DAC68F-24B1-4F47-B42F-F4B9F50132B0}" srcOrd="3" destOrd="0" presId="urn:microsoft.com/office/officeart/2005/8/layout/radial4"/>
    <dgm:cxn modelId="{952791FE-5870-43EA-A5FA-8E3CB602AE28}" type="presParOf" srcId="{77EB5038-F5EC-4F96-9D5E-C6A83E1598AF}" destId="{8034B1A8-9228-48E4-AC62-0BA38AAD0108}" srcOrd="4" destOrd="0" presId="urn:microsoft.com/office/officeart/2005/8/layout/radial4"/>
    <dgm:cxn modelId="{0A57150F-D975-4889-BC5A-A02320B7C0DF}" type="presParOf" srcId="{77EB5038-F5EC-4F96-9D5E-C6A83E1598AF}" destId="{4245A790-3F38-49C0-A396-70842A9BABC0}" srcOrd="5" destOrd="0" presId="urn:microsoft.com/office/officeart/2005/8/layout/radial4"/>
    <dgm:cxn modelId="{AF72BDAF-D9B1-411B-A614-83F22197ED16}" type="presParOf" srcId="{77EB5038-F5EC-4F96-9D5E-C6A83E1598AF}" destId="{856B82B9-8B72-4709-AD97-A7D3F98FA0ED}" srcOrd="6" destOrd="0" presId="urn:microsoft.com/office/officeart/2005/8/layout/radial4"/>
    <dgm:cxn modelId="{21A02CF7-919D-42AE-B1C2-3B3F4489AC5F}" type="presParOf" srcId="{77EB5038-F5EC-4F96-9D5E-C6A83E1598AF}" destId="{B7AC0A3E-AB75-48C0-A5C4-D872C52DB1FD}" srcOrd="7" destOrd="0" presId="urn:microsoft.com/office/officeart/2005/8/layout/radial4"/>
    <dgm:cxn modelId="{8F757CAA-D06B-4698-8119-3E05B28DA71D}" type="presParOf" srcId="{77EB5038-F5EC-4F96-9D5E-C6A83E1598AF}" destId="{FED56F36-1813-4CFF-88DD-A15196631ED3}" srcOrd="8" destOrd="0" presId="urn:microsoft.com/office/officeart/2005/8/layout/radial4"/>
  </dgm:cxnLst>
  <dgm:bg/>
  <dgm:whole/>
</dgm:dataModel>
</file>

<file path=ppt/diagrams/data3.xml><?xml version="1.0" encoding="utf-8"?>
<dgm:dataModel xmlns:dgm="http://schemas.openxmlformats.org/drawingml/2006/diagram" xmlns:a="http://schemas.openxmlformats.org/drawingml/2006/main">
  <dgm:ptLst>
    <dgm:pt modelId="{C1A8F207-1092-4556-8209-56867C989A3A}" type="doc">
      <dgm:prSet loTypeId="urn:microsoft.com/office/officeart/2005/8/layout/radial4" loCatId="relationship" qsTypeId="urn:microsoft.com/office/officeart/2005/8/quickstyle/simple4" qsCatId="simple" csTypeId="urn:microsoft.com/office/officeart/2005/8/colors/accent2_4" csCatId="accent2" phldr="1"/>
      <dgm:spPr/>
      <dgm:t>
        <a:bodyPr/>
        <a:lstStyle/>
        <a:p>
          <a:endParaRPr lang="en-US"/>
        </a:p>
      </dgm:t>
    </dgm:pt>
    <dgm:pt modelId="{E92739AC-F107-4BAE-A129-3014333089C8}">
      <dgm:prSet phldrT="[Text]"/>
      <dgm:spPr/>
      <dgm:t>
        <a:bodyPr/>
        <a:lstStyle/>
        <a:p>
          <a:r>
            <a:rPr lang="en-US" dirty="0" smtClean="0"/>
            <a:t>Z3</a:t>
          </a:r>
          <a:endParaRPr lang="en-US" dirty="0"/>
        </a:p>
      </dgm:t>
    </dgm:pt>
    <dgm:pt modelId="{5E4D493F-E895-4119-86FA-5520BCC01F66}" type="parTrans" cxnId="{562EC50B-CB00-4458-A4B7-137194F402BE}">
      <dgm:prSet/>
      <dgm:spPr/>
      <dgm:t>
        <a:bodyPr/>
        <a:lstStyle/>
        <a:p>
          <a:endParaRPr lang="en-US"/>
        </a:p>
      </dgm:t>
    </dgm:pt>
    <dgm:pt modelId="{8FF1CE41-0A1B-4EC7-9987-EDBB6E5F8C0D}" type="sibTrans" cxnId="{562EC50B-CB00-4458-A4B7-137194F402BE}">
      <dgm:prSet/>
      <dgm:spPr/>
      <dgm:t>
        <a:bodyPr/>
        <a:lstStyle/>
        <a:p>
          <a:endParaRPr lang="en-US"/>
        </a:p>
      </dgm:t>
    </dgm:pt>
    <dgm:pt modelId="{6B6B3B46-C0CC-4BB5-95C2-FEB1FB52B1E5}">
      <dgm:prSet phldrT="[Text]"/>
      <dgm:spPr/>
      <dgm:t>
        <a:bodyPr/>
        <a:lstStyle/>
        <a:p>
          <a:r>
            <a:rPr lang="en-US" dirty="0" smtClean="0"/>
            <a:t>Test case generation</a:t>
          </a:r>
          <a:endParaRPr lang="en-US" dirty="0"/>
        </a:p>
      </dgm:t>
    </dgm:pt>
    <dgm:pt modelId="{B673F427-DDA0-488B-BCD1-AB03C1C6BBF1}" type="parTrans" cxnId="{D14A2E81-A5D5-4F77-B18D-B50B263F25AF}">
      <dgm:prSet/>
      <dgm:spPr/>
      <dgm:t>
        <a:bodyPr/>
        <a:lstStyle/>
        <a:p>
          <a:endParaRPr lang="en-US"/>
        </a:p>
      </dgm:t>
    </dgm:pt>
    <dgm:pt modelId="{F94C3F2F-DB76-4BF0-9C91-0E290658E5A5}" type="sibTrans" cxnId="{D14A2E81-A5D5-4F77-B18D-B50B263F25AF}">
      <dgm:prSet/>
      <dgm:spPr/>
      <dgm:t>
        <a:bodyPr/>
        <a:lstStyle/>
        <a:p>
          <a:endParaRPr lang="en-US"/>
        </a:p>
      </dgm:t>
    </dgm:pt>
    <dgm:pt modelId="{4BE23587-BF18-47E1-B53F-A506E2DBDDDC}">
      <dgm:prSet phldrT="[Text]"/>
      <dgm:spPr/>
      <dgm:t>
        <a:bodyPr/>
        <a:lstStyle/>
        <a:p>
          <a:r>
            <a:rPr lang="en-US" dirty="0" smtClean="0"/>
            <a:t>BMC</a:t>
          </a:r>
          <a:endParaRPr lang="en-US" dirty="0"/>
        </a:p>
      </dgm:t>
    </dgm:pt>
    <dgm:pt modelId="{AE110CF7-280D-4A15-9432-15E93C1D0F3B}" type="parTrans" cxnId="{B1B2D082-5DDE-4606-80EE-04C69AF51A67}">
      <dgm:prSet/>
      <dgm:spPr/>
      <dgm:t>
        <a:bodyPr/>
        <a:lstStyle/>
        <a:p>
          <a:endParaRPr lang="en-US"/>
        </a:p>
      </dgm:t>
    </dgm:pt>
    <dgm:pt modelId="{7B6D276C-ED77-4CAD-8844-72179ADB3F7E}" type="sibTrans" cxnId="{B1B2D082-5DDE-4606-80EE-04C69AF51A67}">
      <dgm:prSet/>
      <dgm:spPr/>
      <dgm:t>
        <a:bodyPr/>
        <a:lstStyle/>
        <a:p>
          <a:endParaRPr lang="en-US"/>
        </a:p>
      </dgm:t>
    </dgm:pt>
    <dgm:pt modelId="{F16FB16E-0D23-4C04-88AD-9F29ACB4EA5B}">
      <dgm:prSet phldrT="[Text]"/>
      <dgm:spPr/>
      <dgm:t>
        <a:bodyPr/>
        <a:lstStyle/>
        <a:p>
          <a:r>
            <a:rPr lang="en-US" dirty="0" smtClean="0"/>
            <a:t>Predicate Abstraction</a:t>
          </a:r>
          <a:endParaRPr lang="en-US" dirty="0"/>
        </a:p>
      </dgm:t>
    </dgm:pt>
    <dgm:pt modelId="{FAB02FCB-96B4-4F88-AF15-AC138074C1A3}" type="parTrans" cxnId="{7A9A5D84-41DC-4EB9-8751-1C72196C285D}">
      <dgm:prSet/>
      <dgm:spPr/>
      <dgm:t>
        <a:bodyPr/>
        <a:lstStyle/>
        <a:p>
          <a:endParaRPr lang="en-US"/>
        </a:p>
      </dgm:t>
    </dgm:pt>
    <dgm:pt modelId="{DC02768A-3E5B-486C-AC13-2CA793C4056B}" type="sibTrans" cxnId="{7A9A5D84-41DC-4EB9-8751-1C72196C285D}">
      <dgm:prSet/>
      <dgm:spPr/>
      <dgm:t>
        <a:bodyPr/>
        <a:lstStyle/>
        <a:p>
          <a:endParaRPr lang="en-US"/>
        </a:p>
      </dgm:t>
    </dgm:pt>
    <dgm:pt modelId="{73580020-E64B-4C88-9A8F-D94C3B5EBC7A}">
      <dgm:prSet phldrT="[Text]"/>
      <dgm:spPr/>
      <dgm:t>
        <a:bodyPr/>
        <a:lstStyle/>
        <a:p>
          <a:r>
            <a:rPr lang="en-US" dirty="0" smtClean="0"/>
            <a:t>Verifying Compiler</a:t>
          </a:r>
          <a:endParaRPr lang="en-US" dirty="0"/>
        </a:p>
      </dgm:t>
    </dgm:pt>
    <dgm:pt modelId="{1821A1D1-24C4-4AEE-AB9D-D7B182EAF120}" type="parTrans" cxnId="{464C9229-5970-4D9A-8007-6A7A5E29D8E0}">
      <dgm:prSet/>
      <dgm:spPr/>
      <dgm:t>
        <a:bodyPr/>
        <a:lstStyle/>
        <a:p>
          <a:endParaRPr lang="en-US"/>
        </a:p>
      </dgm:t>
    </dgm:pt>
    <dgm:pt modelId="{AD8319A3-49A8-4784-913D-9219461EBEF3}" type="sibTrans" cxnId="{464C9229-5970-4D9A-8007-6A7A5E29D8E0}">
      <dgm:prSet/>
      <dgm:spPr/>
      <dgm:t>
        <a:bodyPr/>
        <a:lstStyle/>
        <a:p>
          <a:endParaRPr lang="en-US"/>
        </a:p>
      </dgm:t>
    </dgm:pt>
    <dgm:pt modelId="{77EB5038-F5EC-4F96-9D5E-C6A83E1598AF}" type="pres">
      <dgm:prSet presAssocID="{C1A8F207-1092-4556-8209-56867C989A3A}" presName="cycle" presStyleCnt="0">
        <dgm:presLayoutVars>
          <dgm:chMax val="1"/>
          <dgm:dir/>
          <dgm:animLvl val="ctr"/>
          <dgm:resizeHandles val="exact"/>
        </dgm:presLayoutVars>
      </dgm:prSet>
      <dgm:spPr/>
      <dgm:t>
        <a:bodyPr/>
        <a:lstStyle/>
        <a:p>
          <a:endParaRPr lang="en-US"/>
        </a:p>
      </dgm:t>
    </dgm:pt>
    <dgm:pt modelId="{3A6B0980-9756-4B2A-938B-D7872034D7EB}" type="pres">
      <dgm:prSet presAssocID="{E92739AC-F107-4BAE-A129-3014333089C8}" presName="centerShape" presStyleLbl="node0" presStyleIdx="0" presStyleCnt="1" custScaleX="61489" custScaleY="60708"/>
      <dgm:spPr/>
      <dgm:t>
        <a:bodyPr/>
        <a:lstStyle/>
        <a:p>
          <a:endParaRPr lang="en-US"/>
        </a:p>
      </dgm:t>
    </dgm:pt>
    <dgm:pt modelId="{4791977B-3D60-45CE-A267-EB0E534B83F4}" type="pres">
      <dgm:prSet presAssocID="{B673F427-DDA0-488B-BCD1-AB03C1C6BBF1}" presName="parTrans" presStyleLbl="bgSibTrans2D1" presStyleIdx="0" presStyleCnt="4"/>
      <dgm:spPr/>
      <dgm:t>
        <a:bodyPr/>
        <a:lstStyle/>
        <a:p>
          <a:endParaRPr lang="en-US"/>
        </a:p>
      </dgm:t>
    </dgm:pt>
    <dgm:pt modelId="{75B58844-1A6B-4178-B654-1BDC9729BEDA}" type="pres">
      <dgm:prSet presAssocID="{6B6B3B46-C0CC-4BB5-95C2-FEB1FB52B1E5}" presName="node" presStyleLbl="node1" presStyleIdx="0" presStyleCnt="4">
        <dgm:presLayoutVars>
          <dgm:bulletEnabled val="1"/>
        </dgm:presLayoutVars>
      </dgm:prSet>
      <dgm:spPr/>
      <dgm:t>
        <a:bodyPr/>
        <a:lstStyle/>
        <a:p>
          <a:endParaRPr lang="en-US"/>
        </a:p>
      </dgm:t>
    </dgm:pt>
    <dgm:pt modelId="{37DAC68F-24B1-4F47-B42F-F4B9F50132B0}" type="pres">
      <dgm:prSet presAssocID="{AE110CF7-280D-4A15-9432-15E93C1D0F3B}" presName="parTrans" presStyleLbl="bgSibTrans2D1" presStyleIdx="1" presStyleCnt="4"/>
      <dgm:spPr/>
      <dgm:t>
        <a:bodyPr/>
        <a:lstStyle/>
        <a:p>
          <a:endParaRPr lang="en-US"/>
        </a:p>
      </dgm:t>
    </dgm:pt>
    <dgm:pt modelId="{8034B1A8-9228-48E4-AC62-0BA38AAD0108}" type="pres">
      <dgm:prSet presAssocID="{4BE23587-BF18-47E1-B53F-A506E2DBDDDC}" presName="node" presStyleLbl="node1" presStyleIdx="1" presStyleCnt="4">
        <dgm:presLayoutVars>
          <dgm:bulletEnabled val="1"/>
        </dgm:presLayoutVars>
      </dgm:prSet>
      <dgm:spPr/>
      <dgm:t>
        <a:bodyPr/>
        <a:lstStyle/>
        <a:p>
          <a:endParaRPr lang="en-US"/>
        </a:p>
      </dgm:t>
    </dgm:pt>
    <dgm:pt modelId="{4245A790-3F38-49C0-A396-70842A9BABC0}" type="pres">
      <dgm:prSet presAssocID="{FAB02FCB-96B4-4F88-AF15-AC138074C1A3}" presName="parTrans" presStyleLbl="bgSibTrans2D1" presStyleIdx="2" presStyleCnt="4"/>
      <dgm:spPr/>
      <dgm:t>
        <a:bodyPr/>
        <a:lstStyle/>
        <a:p>
          <a:endParaRPr lang="en-US"/>
        </a:p>
      </dgm:t>
    </dgm:pt>
    <dgm:pt modelId="{856B82B9-8B72-4709-AD97-A7D3F98FA0ED}" type="pres">
      <dgm:prSet presAssocID="{F16FB16E-0D23-4C04-88AD-9F29ACB4EA5B}" presName="node" presStyleLbl="node1" presStyleIdx="2" presStyleCnt="4">
        <dgm:presLayoutVars>
          <dgm:bulletEnabled val="1"/>
        </dgm:presLayoutVars>
      </dgm:prSet>
      <dgm:spPr/>
      <dgm:t>
        <a:bodyPr/>
        <a:lstStyle/>
        <a:p>
          <a:endParaRPr lang="en-US"/>
        </a:p>
      </dgm:t>
    </dgm:pt>
    <dgm:pt modelId="{B7AC0A3E-AB75-48C0-A5C4-D872C52DB1FD}" type="pres">
      <dgm:prSet presAssocID="{1821A1D1-24C4-4AEE-AB9D-D7B182EAF120}" presName="parTrans" presStyleLbl="bgSibTrans2D1" presStyleIdx="3" presStyleCnt="4"/>
      <dgm:spPr/>
      <dgm:t>
        <a:bodyPr/>
        <a:lstStyle/>
        <a:p>
          <a:endParaRPr lang="en-US"/>
        </a:p>
      </dgm:t>
    </dgm:pt>
    <dgm:pt modelId="{FED56F36-1813-4CFF-88DD-A15196631ED3}" type="pres">
      <dgm:prSet presAssocID="{73580020-E64B-4C88-9A8F-D94C3B5EBC7A}" presName="node" presStyleLbl="node1" presStyleIdx="3" presStyleCnt="4">
        <dgm:presLayoutVars>
          <dgm:bulletEnabled val="1"/>
        </dgm:presLayoutVars>
      </dgm:prSet>
      <dgm:spPr/>
      <dgm:t>
        <a:bodyPr/>
        <a:lstStyle/>
        <a:p>
          <a:endParaRPr lang="en-US"/>
        </a:p>
      </dgm:t>
    </dgm:pt>
  </dgm:ptLst>
  <dgm:cxnLst>
    <dgm:cxn modelId="{A6B124D3-96C0-4934-A1CF-D6652E96D2D1}" type="presOf" srcId="{E92739AC-F107-4BAE-A129-3014333089C8}" destId="{3A6B0980-9756-4B2A-938B-D7872034D7EB}" srcOrd="0" destOrd="0" presId="urn:microsoft.com/office/officeart/2005/8/layout/radial4"/>
    <dgm:cxn modelId="{B332CACF-5554-48B4-87BC-8956E36C45AB}" type="presOf" srcId="{1821A1D1-24C4-4AEE-AB9D-D7B182EAF120}" destId="{B7AC0A3E-AB75-48C0-A5C4-D872C52DB1FD}" srcOrd="0" destOrd="0" presId="urn:microsoft.com/office/officeart/2005/8/layout/radial4"/>
    <dgm:cxn modelId="{562EC50B-CB00-4458-A4B7-137194F402BE}" srcId="{C1A8F207-1092-4556-8209-56867C989A3A}" destId="{E92739AC-F107-4BAE-A129-3014333089C8}" srcOrd="0" destOrd="0" parTransId="{5E4D493F-E895-4119-86FA-5520BCC01F66}" sibTransId="{8FF1CE41-0A1B-4EC7-9987-EDBB6E5F8C0D}"/>
    <dgm:cxn modelId="{023A296E-0256-4D1E-97F8-F42DB37F944B}" type="presOf" srcId="{B673F427-DDA0-488B-BCD1-AB03C1C6BBF1}" destId="{4791977B-3D60-45CE-A267-EB0E534B83F4}" srcOrd="0" destOrd="0" presId="urn:microsoft.com/office/officeart/2005/8/layout/radial4"/>
    <dgm:cxn modelId="{B1B2D082-5DDE-4606-80EE-04C69AF51A67}" srcId="{E92739AC-F107-4BAE-A129-3014333089C8}" destId="{4BE23587-BF18-47E1-B53F-A506E2DBDDDC}" srcOrd="1" destOrd="0" parTransId="{AE110CF7-280D-4A15-9432-15E93C1D0F3B}" sibTransId="{7B6D276C-ED77-4CAD-8844-72179ADB3F7E}"/>
    <dgm:cxn modelId="{0B4E10C9-1A65-425D-8D2F-A721CC9EB121}" type="presOf" srcId="{C1A8F207-1092-4556-8209-56867C989A3A}" destId="{77EB5038-F5EC-4F96-9D5E-C6A83E1598AF}" srcOrd="0" destOrd="0" presId="urn:microsoft.com/office/officeart/2005/8/layout/radial4"/>
    <dgm:cxn modelId="{82D1950A-9F08-45FE-975E-F9FB39ADF548}" type="presOf" srcId="{4BE23587-BF18-47E1-B53F-A506E2DBDDDC}" destId="{8034B1A8-9228-48E4-AC62-0BA38AAD0108}" srcOrd="0" destOrd="0" presId="urn:microsoft.com/office/officeart/2005/8/layout/radial4"/>
    <dgm:cxn modelId="{35E1C9E1-7368-4E28-9CB9-6F34E15AD8AC}" type="presOf" srcId="{F16FB16E-0D23-4C04-88AD-9F29ACB4EA5B}" destId="{856B82B9-8B72-4709-AD97-A7D3F98FA0ED}" srcOrd="0" destOrd="0" presId="urn:microsoft.com/office/officeart/2005/8/layout/radial4"/>
    <dgm:cxn modelId="{69065DC6-8E5C-4263-947F-5694F0FB2104}" type="presOf" srcId="{FAB02FCB-96B4-4F88-AF15-AC138074C1A3}" destId="{4245A790-3F38-49C0-A396-70842A9BABC0}" srcOrd="0" destOrd="0" presId="urn:microsoft.com/office/officeart/2005/8/layout/radial4"/>
    <dgm:cxn modelId="{7A9A5D84-41DC-4EB9-8751-1C72196C285D}" srcId="{E92739AC-F107-4BAE-A129-3014333089C8}" destId="{F16FB16E-0D23-4C04-88AD-9F29ACB4EA5B}" srcOrd="2" destOrd="0" parTransId="{FAB02FCB-96B4-4F88-AF15-AC138074C1A3}" sibTransId="{DC02768A-3E5B-486C-AC13-2CA793C4056B}"/>
    <dgm:cxn modelId="{09FC5F87-D4F2-4513-A904-CD0234FBC99B}" type="presOf" srcId="{AE110CF7-280D-4A15-9432-15E93C1D0F3B}" destId="{37DAC68F-24B1-4F47-B42F-F4B9F50132B0}" srcOrd="0" destOrd="0" presId="urn:microsoft.com/office/officeart/2005/8/layout/radial4"/>
    <dgm:cxn modelId="{EF539E9E-66CE-49DA-9484-2D8405482B20}" type="presOf" srcId="{6B6B3B46-C0CC-4BB5-95C2-FEB1FB52B1E5}" destId="{75B58844-1A6B-4178-B654-1BDC9729BEDA}" srcOrd="0" destOrd="0" presId="urn:microsoft.com/office/officeart/2005/8/layout/radial4"/>
    <dgm:cxn modelId="{464C9229-5970-4D9A-8007-6A7A5E29D8E0}" srcId="{E92739AC-F107-4BAE-A129-3014333089C8}" destId="{73580020-E64B-4C88-9A8F-D94C3B5EBC7A}" srcOrd="3" destOrd="0" parTransId="{1821A1D1-24C4-4AEE-AB9D-D7B182EAF120}" sibTransId="{AD8319A3-49A8-4784-913D-9219461EBEF3}"/>
    <dgm:cxn modelId="{D14A2E81-A5D5-4F77-B18D-B50B263F25AF}" srcId="{E92739AC-F107-4BAE-A129-3014333089C8}" destId="{6B6B3B46-C0CC-4BB5-95C2-FEB1FB52B1E5}" srcOrd="0" destOrd="0" parTransId="{B673F427-DDA0-488B-BCD1-AB03C1C6BBF1}" sibTransId="{F94C3F2F-DB76-4BF0-9C91-0E290658E5A5}"/>
    <dgm:cxn modelId="{7A469FDD-48E1-409B-A713-3A93D006330A}" type="presOf" srcId="{73580020-E64B-4C88-9A8F-D94C3B5EBC7A}" destId="{FED56F36-1813-4CFF-88DD-A15196631ED3}" srcOrd="0" destOrd="0" presId="urn:microsoft.com/office/officeart/2005/8/layout/radial4"/>
    <dgm:cxn modelId="{F2CFC63C-B7C6-4868-B590-F1F7695375B4}" type="presParOf" srcId="{77EB5038-F5EC-4F96-9D5E-C6A83E1598AF}" destId="{3A6B0980-9756-4B2A-938B-D7872034D7EB}" srcOrd="0" destOrd="0" presId="urn:microsoft.com/office/officeart/2005/8/layout/radial4"/>
    <dgm:cxn modelId="{251F4AB2-7B52-447F-B261-E23AD4E20644}" type="presParOf" srcId="{77EB5038-F5EC-4F96-9D5E-C6A83E1598AF}" destId="{4791977B-3D60-45CE-A267-EB0E534B83F4}" srcOrd="1" destOrd="0" presId="urn:microsoft.com/office/officeart/2005/8/layout/radial4"/>
    <dgm:cxn modelId="{B605C33C-FD91-4E97-B86D-E487847573FE}" type="presParOf" srcId="{77EB5038-F5EC-4F96-9D5E-C6A83E1598AF}" destId="{75B58844-1A6B-4178-B654-1BDC9729BEDA}" srcOrd="2" destOrd="0" presId="urn:microsoft.com/office/officeart/2005/8/layout/radial4"/>
    <dgm:cxn modelId="{41B46004-A480-40A3-A93A-63BF120DBDBC}" type="presParOf" srcId="{77EB5038-F5EC-4F96-9D5E-C6A83E1598AF}" destId="{37DAC68F-24B1-4F47-B42F-F4B9F50132B0}" srcOrd="3" destOrd="0" presId="urn:microsoft.com/office/officeart/2005/8/layout/radial4"/>
    <dgm:cxn modelId="{CE2525DE-76E7-4563-9661-97789B398B01}" type="presParOf" srcId="{77EB5038-F5EC-4F96-9D5E-C6A83E1598AF}" destId="{8034B1A8-9228-48E4-AC62-0BA38AAD0108}" srcOrd="4" destOrd="0" presId="urn:microsoft.com/office/officeart/2005/8/layout/radial4"/>
    <dgm:cxn modelId="{8EDD200B-8FE9-40D8-9F32-FD58172A3F5E}" type="presParOf" srcId="{77EB5038-F5EC-4F96-9D5E-C6A83E1598AF}" destId="{4245A790-3F38-49C0-A396-70842A9BABC0}" srcOrd="5" destOrd="0" presId="urn:microsoft.com/office/officeart/2005/8/layout/radial4"/>
    <dgm:cxn modelId="{E792CEFD-10AE-4A6C-9727-359E0BB065EA}" type="presParOf" srcId="{77EB5038-F5EC-4F96-9D5E-C6A83E1598AF}" destId="{856B82B9-8B72-4709-AD97-A7D3F98FA0ED}" srcOrd="6" destOrd="0" presId="urn:microsoft.com/office/officeart/2005/8/layout/radial4"/>
    <dgm:cxn modelId="{71F8B1AF-E2E8-4ECB-AA7A-99291F4A7248}" type="presParOf" srcId="{77EB5038-F5EC-4F96-9D5E-C6A83E1598AF}" destId="{B7AC0A3E-AB75-48C0-A5C4-D872C52DB1FD}" srcOrd="7" destOrd="0" presId="urn:microsoft.com/office/officeart/2005/8/layout/radial4"/>
    <dgm:cxn modelId="{585DBC4F-16FB-4E42-A882-CF75C2FBC544}" type="presParOf" srcId="{77EB5038-F5EC-4F96-9D5E-C6A83E1598AF}" destId="{FED56F36-1813-4CFF-88DD-A15196631ED3}" srcOrd="8" destOrd="0" presId="urn:microsoft.com/office/officeart/2005/8/layout/radial4"/>
  </dgm:cxnLst>
  <dgm:bg/>
  <dgm:whole/>
</dgm:dataModel>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8/19/2008</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8/19/2008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53</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8/19/2008 11:33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905000"/>
            <a:ext cx="7690115"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2" y="4344458"/>
            <a:ext cx="7690116" cy="473207"/>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777" rtl="0" eaLnBrk="0" fontAlgn="base" hangingPunct="0">
              <a:lnSpc>
                <a:spcPct val="90000"/>
              </a:lnSpc>
              <a:spcBef>
                <a:spcPct val="0"/>
              </a:spcBef>
              <a:spcAft>
                <a:spcPct val="0"/>
              </a:spcAft>
              <a:buClr>
                <a:schemeClr val="tx2"/>
              </a:buClr>
              <a:buSzPct val="95000"/>
              <a:buFont typeface="Wingdings" pitchFamily="2" charset="2"/>
              <a:buNone/>
              <a:defRPr lang="en-US" sz="34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5" descr="top_banner.png"/>
          <p:cNvPicPr>
            <a:picLocks noChangeAspect="1"/>
          </p:cNvPicPr>
          <p:nvPr userDrawn="1"/>
        </p:nvPicPr>
        <p:blipFill>
          <a:blip r:embed="rId2"/>
          <a:stretch>
            <a:fillRect/>
          </a:stretch>
        </p:blipFill>
        <p:spPr>
          <a:xfrm>
            <a:off x="571" y="0"/>
            <a:ext cx="9142858" cy="1031746"/>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920226" y="2365376"/>
            <a:ext cx="7303549" cy="1000274"/>
          </a:xfrm>
          <a:prstGeom prst="rect">
            <a:avLst/>
          </a:prstGeom>
          <a:noFill/>
        </p:spPr>
        <p:txBody>
          <a:bodyPr wrap="none" lIns="76197" tIns="38098" rIns="76197" bIns="38098" rtlCol="0">
            <a:spAutoFit/>
          </a:bodyPr>
          <a:lstStyle/>
          <a:p>
            <a:r>
              <a:rPr lang="en-US" sz="6000" baseline="0" dirty="0" smtClean="0">
                <a:solidFill>
                  <a:schemeClr val="bg1"/>
                </a:solidFill>
              </a:rPr>
              <a:t>WALK-IN GOES HERE</a:t>
            </a:r>
            <a:endParaRPr lang="en-US" sz="6000" dirty="0">
              <a:solidFill>
                <a:schemeClr val="bg1"/>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tx1"/>
        </a:solidFill>
        <a:effectLst/>
      </p:bgPr>
    </p:bg>
    <p:spTree>
      <p:nvGrpSpPr>
        <p:cNvPr id="1" name=""/>
        <p:cNvGrpSpPr/>
        <p:nvPr/>
      </p:nvGrpSpPr>
      <p:grpSpPr>
        <a:xfrm>
          <a:off x="0" y="0"/>
          <a:ext cx="0" cy="0"/>
          <a:chOff x="0" y="0"/>
          <a:chExt cx="0" cy="0"/>
        </a:xfrm>
      </p:grpSpPr>
      <p:pic>
        <p:nvPicPr>
          <p:cNvPr id="5" name="Picture 4" descr="top_banner.png"/>
          <p:cNvPicPr>
            <a:picLocks noChangeAspect="1"/>
          </p:cNvPicPr>
          <p:nvPr userDrawn="1"/>
        </p:nvPicPr>
        <p:blipFill>
          <a:blip r:embed="rId2"/>
          <a:stretch>
            <a:fillRect/>
          </a:stretch>
        </p:blipFill>
        <p:spPr>
          <a:xfrm>
            <a:off x="0" y="0"/>
            <a:ext cx="9142858" cy="1031746"/>
          </a:xfrm>
          <a:prstGeom prst="rect">
            <a:avLst/>
          </a:prstGeom>
        </p:spPr>
      </p:pic>
      <p:sp>
        <p:nvSpPr>
          <p:cNvPr id="2" name="Title 1"/>
          <p:cNvSpPr>
            <a:spLocks noGrp="1"/>
          </p:cNvSpPr>
          <p:nvPr>
            <p:ph type="ctrTitle"/>
          </p:nvPr>
        </p:nvSpPr>
        <p:spPr>
          <a:xfrm>
            <a:off x="722313" y="2365375"/>
            <a:ext cx="7690115" cy="750205"/>
          </a:xfrm>
          <a:noFill/>
          <a:ln w="9525">
            <a:noFill/>
            <a:miter lim="800000"/>
            <a:headEnd/>
            <a:tailEnd/>
          </a:ln>
        </p:spPr>
        <p:txBody>
          <a:bodyPr vert="horz" wrap="square" lIns="0" tIns="0" rIns="0" bIns="0" numCol="1" rtlCol="0"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kern="120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3" y="4344458"/>
            <a:ext cx="7043208" cy="473207"/>
          </a:xfrm>
          <a:noFill/>
          <a:ln w="9525">
            <a:noFill/>
            <a:miter lim="800000"/>
            <a:headEnd/>
            <a:tailEnd/>
          </a:ln>
        </p:spPr>
        <p:txBody>
          <a:bodyPr vert="horz" wrap="square" lIns="0" tIns="0" rIns="0" bIns="0" numCol="1" rtlCol="0" anchor="b" anchorCtr="0" compatLnSpc="1">
            <a:prstTxWarp prst="textNoShape">
              <a:avLst/>
            </a:prstTxWarp>
            <a:spAutoFit/>
          </a:bodyPr>
          <a:lstStyle>
            <a:lvl1pPr marL="0" indent="0" algn="l" defTabSz="912777" rtl="0" eaLnBrk="0" fontAlgn="base" latinLnBrk="0" hangingPunct="0">
              <a:lnSpc>
                <a:spcPct val="90000"/>
              </a:lnSpc>
              <a:spcBef>
                <a:spcPct val="0"/>
              </a:spcBef>
              <a:spcAft>
                <a:spcPct val="0"/>
              </a:spcAft>
              <a:buClr>
                <a:schemeClr val="tx2"/>
              </a:buClr>
              <a:buSzPct val="95000"/>
              <a:buFont typeface="Wingdings" pitchFamily="2" charset="2"/>
              <a:buNone/>
              <a:defRPr lang="en-US" sz="3400" kern="12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69219" y="950651"/>
            <a:ext cx="7043208" cy="1384994"/>
          </a:xfrm>
          <a:effectLst/>
        </p:spPr>
        <p:txBody>
          <a:bodyPr anchor="b">
            <a:scene3d>
              <a:camera prst="orthographicFront"/>
              <a:lightRig rig="flat" dir="t"/>
            </a:scene3d>
            <a:sp3d>
              <a:bevelT h="190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5"/>
                </a:solidFill>
                <a:effectLst>
                  <a:outerShdw blurRad="50800" dist="38100" dir="2700000" algn="tl" rotWithShape="0">
                    <a:prstClr val="black">
                      <a:alpha val="57000"/>
                    </a:prst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pic>
        <p:nvPicPr>
          <p:cNvPr id="1026" name="Picture 2" descr="C:\Program Files\Microsoft Resource DVD Artwork\DVD_ART\Artwork_Imagery\Shapes and Graphics\Bullets\Blue GEL .png"/>
          <p:cNvPicPr>
            <a:picLocks noChangeAspect="1" noChangeArrowheads="1"/>
          </p:cNvPicPr>
          <p:nvPr userDrawn="1"/>
        </p:nvPicPr>
        <p:blipFill>
          <a:blip r:embed="rId2"/>
          <a:srcRect/>
          <a:stretch>
            <a:fillRect/>
          </a:stretch>
        </p:blipFill>
        <p:spPr bwMode="auto">
          <a:xfrm>
            <a:off x="8826500" y="-317500"/>
            <a:ext cx="317500" cy="317500"/>
          </a:xfrm>
          <a:prstGeom prst="rect">
            <a:avLst/>
          </a:prstGeom>
          <a:noFill/>
        </p:spPr>
      </p:pic>
      <p:sp>
        <p:nvSpPr>
          <p:cNvPr id="5"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3"/>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smtClean="0">
                <a:latin typeface="Calibri" pitchFamily="34" charset="0"/>
              </a:rPr>
              <a:t>Engineering DPLL(T) + Saturation</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_w/o Logo">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lvl1pPr>
              <a:defRPr sz="1200"/>
            </a:lvl1pPr>
          </a:lstStyle>
          <a:p>
            <a:r>
              <a:rPr lang="en-US" dirty="0" smtClean="0">
                <a:latin typeface="Calibri" pitchFamily="34" charset="0"/>
              </a:rPr>
              <a:t>Engineering DPLL(T) + Saturation</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3" descr="S:\ResourceDVD\Clip_Installer\DVD_ART\BoxShots_Logos\Microsoft Research\Microsoft Research b.png"/>
          <p:cNvPicPr>
            <a:picLocks noChangeAspect="1" noChangeArrowheads="1"/>
          </p:cNvPicPr>
          <p:nvPr userDrawn="1"/>
        </p:nvPicPr>
        <p:blipFill>
          <a:blip r:embed="rId2"/>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smtClean="0">
                <a:latin typeface="Calibri" pitchFamily="34" charset="0"/>
              </a:rPr>
              <a:t>Engineering DPLL(T) + Saturation</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2"/>
          <a:srcRect/>
          <a:stretch>
            <a:fillRect/>
          </a:stretch>
        </p:blipFill>
        <p:spPr bwMode="auto">
          <a:xfrm>
            <a:off x="7452651" y="6247682"/>
            <a:ext cx="1399075" cy="389198"/>
          </a:xfrm>
          <a:prstGeom prst="rect">
            <a:avLst/>
          </a:prstGeom>
          <a:noFill/>
        </p:spPr>
      </p:pic>
      <p:sp>
        <p:nvSpPr>
          <p:cNvPr id="8" name="Footer Placeholder 7"/>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lvl1pPr>
              <a:defRPr sz="1200"/>
            </a:lvl1pPr>
          </a:lstStyle>
          <a:p>
            <a:r>
              <a:rPr lang="en-US" dirty="0" smtClean="0">
                <a:latin typeface="Calibri" pitchFamily="34" charset="0"/>
              </a:rPr>
              <a:t>Engineering DPLL(T) + Saturation</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w/Top Banner">
    <p:bg>
      <p:bgPr>
        <a:solidFill>
          <a:schemeClr val="tx1"/>
        </a:solidFill>
        <a:effectLst/>
      </p:bgPr>
    </p:bg>
    <p:spTree>
      <p:nvGrpSpPr>
        <p:cNvPr id="1" name=""/>
        <p:cNvGrpSpPr/>
        <p:nvPr/>
      </p:nvGrpSpPr>
      <p:grpSpPr>
        <a:xfrm>
          <a:off x="0" y="0"/>
          <a:ext cx="0" cy="0"/>
          <a:chOff x="0" y="0"/>
          <a:chExt cx="0" cy="0"/>
        </a:xfrm>
      </p:grpSpPr>
      <p:pic>
        <p:nvPicPr>
          <p:cNvPr id="6" name="Picture 5" descr="top_banner.png"/>
          <p:cNvPicPr>
            <a:picLocks noChangeAspect="1"/>
          </p:cNvPicPr>
          <p:nvPr userDrawn="1"/>
        </p:nvPicPr>
        <p:blipFill>
          <a:blip r:embed="rId2"/>
          <a:stretch>
            <a:fillRect/>
          </a:stretch>
        </p:blipFill>
        <p:spPr>
          <a:xfrm>
            <a:off x="571" y="0"/>
            <a:ext cx="9142858" cy="1031746"/>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7"/>
            <a:ext cx="8382000" cy="75020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210862"/>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smtClean="0">
                <a:latin typeface="Calibri" pitchFamily="34" charset="0"/>
              </a:rPr>
              <a:t>Engineering DPLL(T) + Saturation</a:t>
            </a:r>
            <a:endParaRPr lang="en-US" dirty="0"/>
          </a:p>
        </p:txBody>
      </p:sp>
    </p:spTree>
  </p:cSld>
  <p:clrMap bg1="dk1" tx1="lt1" bg2="dk2" tx2="lt2" accent1="accent1" accent2="accent2" accent3="accent3" accent4="accent4" accent5="accent5" accent6="accent6" hlink="hlink" folHlink="folHlink"/>
  <p:sldLayoutIdLst>
    <p:sldLayoutId id="2147483681" r:id="rId1"/>
    <p:sldLayoutId id="2147483692" r:id="rId2"/>
    <p:sldLayoutId id="2147483683" r:id="rId3"/>
    <p:sldLayoutId id="2147483684" r:id="rId4"/>
    <p:sldLayoutId id="2147483685" r:id="rId5"/>
    <p:sldLayoutId id="2147483686" r:id="rId6"/>
    <p:sldLayoutId id="2147483687" r:id="rId7"/>
    <p:sldLayoutId id="2147483688" r:id="rId8"/>
    <p:sldLayoutId id="2147483693" r:id="rId9"/>
    <p:sldLayoutId id="2147483689" r:id="rId10"/>
    <p:sldLayoutId id="2147483690" r:id="rId11"/>
    <p:sldLayoutId id="2147483691" r:id="rId12"/>
  </p:sldLayoutIdLst>
  <p:transition>
    <p:fade/>
  </p:transition>
  <p:hf sldNum="0" hdr="0" dt="0"/>
  <p:txStyles>
    <p:titleStyle>
      <a:lvl1pPr algn="l" defTabSz="912777" rtl="0" eaLnBrk="1" fontAlgn="base" latinLnBrk="0" hangingPunct="1">
        <a:lnSpc>
          <a:spcPct val="90000"/>
        </a:lnSpc>
        <a:spcBef>
          <a:spcPct val="0"/>
        </a:spcBef>
        <a:spcAft>
          <a:spcPct val="0"/>
        </a:spcAft>
        <a:buNone/>
        <a:defRPr lang="en-US" sz="54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384954" indent="-384954" algn="l" defTabSz="914363" rtl="0" eaLnBrk="1" latinLnBrk="0" hangingPunct="1">
        <a:lnSpc>
          <a:spcPct val="90000"/>
        </a:lnSpc>
        <a:spcBef>
          <a:spcPct val="20000"/>
        </a:spcBef>
        <a:buSzPct val="90000"/>
        <a:buFontTx/>
        <a:buBlip>
          <a:blip r:embed="rId15"/>
        </a:buBlip>
        <a:defRPr sz="3300" kern="1200">
          <a:solidFill>
            <a:schemeClr val="bg1"/>
          </a:solidFill>
          <a:latin typeface="+mn-lt"/>
          <a:ea typeface="+mn-ea"/>
          <a:cs typeface="+mn-cs"/>
        </a:defRPr>
      </a:lvl1pPr>
      <a:lvl2pPr marL="739481" indent="-362465" algn="l" defTabSz="914363" rtl="0" eaLnBrk="1" latinLnBrk="0" hangingPunct="1">
        <a:lnSpc>
          <a:spcPct val="90000"/>
        </a:lnSpc>
        <a:spcBef>
          <a:spcPct val="20000"/>
        </a:spcBef>
        <a:buSzPct val="90000"/>
        <a:buFontTx/>
        <a:buBlip>
          <a:blip r:embed="rId15"/>
        </a:buBlip>
        <a:defRPr sz="3000" kern="1200">
          <a:solidFill>
            <a:schemeClr val="bg1"/>
          </a:solidFill>
          <a:latin typeface="+mn-lt"/>
          <a:ea typeface="+mn-ea"/>
          <a:cs typeface="+mn-cs"/>
        </a:defRPr>
      </a:lvl2pPr>
      <a:lvl3pPr marL="1101946" indent="-347914" algn="l" defTabSz="914363" rtl="0" eaLnBrk="1" latinLnBrk="0" hangingPunct="1">
        <a:lnSpc>
          <a:spcPct val="90000"/>
        </a:lnSpc>
        <a:spcBef>
          <a:spcPct val="20000"/>
        </a:spcBef>
        <a:buSzPct val="90000"/>
        <a:buFontTx/>
        <a:buBlip>
          <a:blip r:embed="rId15"/>
        </a:buBlip>
        <a:defRPr sz="2700" kern="1200">
          <a:solidFill>
            <a:schemeClr val="bg1"/>
          </a:solidFill>
          <a:latin typeface="+mn-lt"/>
          <a:ea typeface="+mn-ea"/>
          <a:cs typeface="+mn-cs"/>
        </a:defRPr>
      </a:lvl3pPr>
      <a:lvl4pPr marL="1420756" indent="-318811" algn="l" defTabSz="914363" rtl="0" eaLnBrk="1" latinLnBrk="0" hangingPunct="1">
        <a:lnSpc>
          <a:spcPct val="90000"/>
        </a:lnSpc>
        <a:spcBef>
          <a:spcPct val="20000"/>
        </a:spcBef>
        <a:buSzPct val="90000"/>
        <a:buFontTx/>
        <a:buBlip>
          <a:blip r:embed="rId15"/>
        </a:buBlip>
        <a:defRPr sz="2300" kern="1200">
          <a:solidFill>
            <a:schemeClr val="bg1"/>
          </a:solidFill>
          <a:latin typeface="+mn-lt"/>
          <a:ea typeface="+mn-ea"/>
          <a:cs typeface="+mn-cs"/>
        </a:defRPr>
      </a:lvl4pPr>
      <a:lvl5pPr marL="1760732" indent="-318811" algn="l" defTabSz="914363" rtl="0" eaLnBrk="1" latinLnBrk="0" hangingPunct="1">
        <a:lnSpc>
          <a:spcPct val="90000"/>
        </a:lnSpc>
        <a:spcBef>
          <a:spcPct val="20000"/>
        </a:spcBef>
        <a:buSzPct val="90000"/>
        <a:buFontTx/>
        <a:buBlip>
          <a:blip r:embed="rId15"/>
        </a:buBlip>
        <a:defRPr sz="23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Data" Target="../diagrams/data2.xml"/><Relationship Id="rId7" Type="http://schemas.openxmlformats.org/officeDocument/2006/relationships/diagramData" Target="../diagrams/data3.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diagramColors" Target="../diagrams/colors3.xml"/><Relationship Id="rId4" Type="http://schemas.openxmlformats.org/officeDocument/2006/relationships/diagramLayout" Target="../diagrams/layout2.xml"/><Relationship Id="rId9"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3375" y="2285431"/>
            <a:ext cx="7692761" cy="1107996"/>
          </a:xfrm>
        </p:spPr>
        <p:txBody>
          <a:bodyPr/>
          <a:lstStyle/>
          <a:p>
            <a:r>
              <a:rPr sz="4800" smtClean="0">
                <a:latin typeface="Calibri" pitchFamily="34" charset="0"/>
              </a:rPr>
              <a:t>Engineering DPLL(T) + Saturation</a:t>
            </a:r>
            <a:br>
              <a:rPr sz="4800" smtClean="0">
                <a:latin typeface="Calibri" pitchFamily="34" charset="0"/>
              </a:rPr>
            </a:br>
            <a:r>
              <a:rPr sz="3200" smtClean="0">
                <a:latin typeface="Calibri" pitchFamily="34" charset="0"/>
              </a:rPr>
              <a:t>IJCAR 2008</a:t>
            </a:r>
            <a:endParaRPr lang="en-US" sz="4800" dirty="0">
              <a:latin typeface="Calibri" pitchFamily="34" charset="0"/>
            </a:endParaRPr>
          </a:p>
        </p:txBody>
      </p:sp>
      <p:sp>
        <p:nvSpPr>
          <p:cNvPr id="3" name="Subtitle 2"/>
          <p:cNvSpPr>
            <a:spLocks noGrp="1"/>
          </p:cNvSpPr>
          <p:nvPr>
            <p:ph type="subTitle" idx="1"/>
          </p:nvPr>
        </p:nvSpPr>
        <p:spPr>
          <a:xfrm>
            <a:off x="1073837" y="4522883"/>
            <a:ext cx="7692761" cy="861774"/>
          </a:xfrm>
        </p:spPr>
        <p:txBody>
          <a:bodyPr/>
          <a:lstStyle/>
          <a:p>
            <a:pPr>
              <a:lnSpc>
                <a:spcPct val="100000"/>
              </a:lnSpc>
            </a:pPr>
            <a:r>
              <a:rPr lang="en-US" sz="2800" dirty="0" smtClean="0"/>
              <a:t>Leonardo de Moura and Nikolaj </a:t>
            </a:r>
            <a:r>
              <a:rPr lang="en-US" sz="2800" dirty="0" err="1" smtClean="0"/>
              <a:t>Bjørner</a:t>
            </a:r>
            <a:endParaRPr lang="en-US" sz="2800" dirty="0" smtClean="0"/>
          </a:p>
          <a:p>
            <a:pPr>
              <a:lnSpc>
                <a:spcPct val="100000"/>
              </a:lnSpc>
            </a:pPr>
            <a:r>
              <a:rPr lang="en-US" sz="2800" dirty="0" smtClean="0"/>
              <a:t>Microsoft Research</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Verifying Compilers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5" name="Subtitle 2"/>
          <p:cNvSpPr txBox="1">
            <a:spLocks/>
          </p:cNvSpPr>
          <p:nvPr/>
        </p:nvSpPr>
        <p:spPr>
          <a:xfrm>
            <a:off x="669656" y="2558555"/>
            <a:ext cx="7690116" cy="2769989"/>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tabLst/>
              <a:defRPr/>
            </a:pPr>
            <a:r>
              <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rPr>
              <a:t>A verifying compiler uses </a:t>
            </a:r>
            <a:r>
              <a:rPr kumimoji="0" lang="en-US" sz="2400" b="0" i="1" u="none" strike="noStrike" kern="1200" cap="none" spc="0" normalizeH="0" baseline="0" noProof="0" dirty="0" smtClean="0">
                <a:ln>
                  <a:noFill/>
                </a:ln>
                <a:solidFill>
                  <a:schemeClr val="accent2">
                    <a:lumMod val="75000"/>
                  </a:schemeClr>
                </a:solidFill>
                <a:effectLst/>
                <a:uLnTx/>
                <a:uFillTx/>
                <a:latin typeface="Calibri" pitchFamily="34" charset="0"/>
              </a:rPr>
              <a:t>automated reasoning</a:t>
            </a:r>
            <a:r>
              <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rPr>
              <a:t> to check the</a:t>
            </a:r>
          </a:p>
          <a:p>
            <a:pPr marL="384954" marR="0" lvl="0" indent="-384954" algn="l" defTabSz="914363" rtl="0" eaLnBrk="1" fontAlgn="auto" latinLnBrk="0" hangingPunct="1">
              <a:lnSpc>
                <a:spcPct val="90000"/>
              </a:lnSpc>
              <a:spcBef>
                <a:spcPct val="20000"/>
              </a:spcBef>
              <a:spcAft>
                <a:spcPts val="0"/>
              </a:spcAft>
              <a:buClrTx/>
              <a:buSzPct val="90000"/>
              <a:tabLst/>
              <a:defRPr/>
            </a:pPr>
            <a:r>
              <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rPr>
              <a:t>correctness of a program that is compiles.</a:t>
            </a:r>
          </a:p>
          <a:p>
            <a:pPr marL="384954" marR="0" lvl="0" indent="-384954" algn="l" defTabSz="914363" rtl="0" eaLnBrk="1" fontAlgn="auto" latinLnBrk="0" hangingPunct="1">
              <a:lnSpc>
                <a:spcPct val="90000"/>
              </a:lnSpc>
              <a:spcBef>
                <a:spcPct val="20000"/>
              </a:spcBef>
              <a:spcAft>
                <a:spcPts val="0"/>
              </a:spcAft>
              <a:buClrTx/>
              <a:buSzPct val="90000"/>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ndParaRPr>
          </a:p>
          <a:p>
            <a:pPr marL="384954" marR="0" lvl="0" indent="-384954" algn="l" defTabSz="914363" rtl="0" eaLnBrk="1" fontAlgn="auto" latinLnBrk="0" hangingPunct="1">
              <a:lnSpc>
                <a:spcPct val="90000"/>
              </a:lnSpc>
              <a:spcBef>
                <a:spcPct val="20000"/>
              </a:spcBef>
              <a:spcAft>
                <a:spcPts val="0"/>
              </a:spcAft>
              <a:buClrTx/>
              <a:buSzPct val="90000"/>
              <a:tabLst/>
              <a:defRPr/>
            </a:pPr>
            <a:r>
              <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rPr>
              <a:t>Correctness is specified by </a:t>
            </a:r>
            <a:r>
              <a:rPr kumimoji="0" lang="en-US" sz="2400" b="0" i="1" u="none" strike="noStrike" kern="1200" cap="none" spc="0" normalizeH="0" baseline="0" noProof="0" dirty="0" smtClean="0">
                <a:ln>
                  <a:noFill/>
                </a:ln>
                <a:solidFill>
                  <a:schemeClr val="accent2">
                    <a:lumMod val="75000"/>
                  </a:schemeClr>
                </a:solidFill>
                <a:effectLst/>
                <a:uLnTx/>
                <a:uFillTx/>
                <a:latin typeface="Calibri" pitchFamily="34" charset="0"/>
              </a:rPr>
              <a:t>types, assertions, . . . and other</a:t>
            </a:r>
          </a:p>
          <a:p>
            <a:pPr marL="384954" marR="0" lvl="0" indent="-384954" algn="l" defTabSz="914363" rtl="0" eaLnBrk="1" fontAlgn="auto" latinLnBrk="0" hangingPunct="1">
              <a:lnSpc>
                <a:spcPct val="90000"/>
              </a:lnSpc>
              <a:spcBef>
                <a:spcPct val="20000"/>
              </a:spcBef>
              <a:spcAft>
                <a:spcPts val="0"/>
              </a:spcAft>
              <a:buClrTx/>
              <a:buSzPct val="90000"/>
              <a:tabLst/>
              <a:defRPr/>
            </a:pPr>
            <a:r>
              <a:rPr kumimoji="0" lang="en-US" sz="2400" b="0" i="1" u="none" strike="noStrike" kern="1200" cap="none" spc="0" normalizeH="0" baseline="0" noProof="0" dirty="0" smtClean="0">
                <a:ln>
                  <a:noFill/>
                </a:ln>
                <a:solidFill>
                  <a:schemeClr val="accent2">
                    <a:lumMod val="75000"/>
                  </a:schemeClr>
                </a:solidFill>
                <a:effectLst/>
                <a:uLnTx/>
                <a:uFillTx/>
                <a:latin typeface="Calibri" pitchFamily="34" charset="0"/>
              </a:rPr>
              <a:t>redundant annotations</a:t>
            </a:r>
            <a:r>
              <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rPr>
              <a:t> that accompany the program.</a:t>
            </a:r>
          </a:p>
          <a:p>
            <a:pPr marL="384954" marR="0" lvl="0" indent="-384954" algn="l" defTabSz="914363" rtl="0" eaLnBrk="1" fontAlgn="auto" latinLnBrk="0" hangingPunct="1">
              <a:lnSpc>
                <a:spcPct val="90000"/>
              </a:lnSpc>
              <a:spcBef>
                <a:spcPct val="20000"/>
              </a:spcBef>
              <a:spcAft>
                <a:spcPts val="0"/>
              </a:spcAft>
              <a:buClrTx/>
              <a:buSzPct val="90000"/>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ndParaRPr>
          </a:p>
          <a:p>
            <a:pPr marL="384954" marR="0" lvl="0" indent="-384954" algn="l" defTabSz="914363" rtl="0" eaLnBrk="1" fontAlgn="auto" latinLnBrk="0" hangingPunct="1">
              <a:lnSpc>
                <a:spcPct val="90000"/>
              </a:lnSpc>
              <a:spcBef>
                <a:spcPct val="20000"/>
              </a:spcBef>
              <a:spcAft>
                <a:spcPts val="0"/>
              </a:spcAft>
              <a:buClrTx/>
              <a:buSzPct val="90000"/>
              <a:tabLst/>
              <a:defRPr/>
            </a:pPr>
            <a:r>
              <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rPr>
              <a:t>Tony Hoare 2004</a:t>
            </a:r>
            <a:endParaRPr kumimoji="0" lang="en-US" sz="2400" b="0" i="0" u="none" strike="noStrike" kern="1200" cap="none" spc="0" normalizeH="0" baseline="0" noProof="0" dirty="0">
              <a:ln>
                <a:noFill/>
              </a:ln>
              <a:solidFill>
                <a:schemeClr val="accent2">
                  <a:lumMod val="75000"/>
                </a:schemeClr>
              </a:solidFill>
              <a:effectLst/>
              <a:uLnTx/>
              <a:uFillTx/>
              <a:latin typeface="Calibri" pitchFamily="34" charset="0"/>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23" name="AutoShape 15"/>
          <p:cNvSpPr>
            <a:spLocks noChangeArrowheads="1"/>
          </p:cNvSpPr>
          <p:nvPr/>
        </p:nvSpPr>
        <p:spPr bwMode="auto">
          <a:xfrm>
            <a:off x="1345553" y="2746724"/>
            <a:ext cx="6934200" cy="3394846"/>
          </a:xfrm>
          <a:prstGeom prst="roundRect">
            <a:avLst>
              <a:gd name="adj" fmla="val 16667"/>
            </a:avLst>
          </a:prstGeom>
          <a:solidFill>
            <a:srgbClr val="000000">
              <a:alpha val="12157"/>
            </a:srgbClr>
          </a:solidFill>
          <a:ln cap="rnd">
            <a:solidFill>
              <a:srgbClr val="FFFFFF">
                <a:alpha val="25000"/>
              </a:srgbClr>
            </a:solidFill>
            <a:headEnd type="none" w="sm" len="sm"/>
            <a:tailEnd type="none" w="sm" len="sm"/>
          </a:ln>
          <a:effectLst>
            <a:outerShdw blurRad="44450" dir="5400000" algn="ctr">
              <a:srgbClr val="000000">
                <a:alpha val="0"/>
              </a:srgbClr>
            </a:outerShdw>
            <a:softEdge rad="317500"/>
          </a:effectLst>
          <a:scene3d>
            <a:camera prst="orthographicFront">
              <a:rot lat="0" lon="0" rev="0"/>
            </a:camera>
            <a:lightRig rig="threePt" dir="t"/>
          </a:scene3d>
          <a:sp3d>
            <a:bevelT w="635000" h="254000"/>
            <a:bevelB w="635000" h="0"/>
            <a:contourClr>
              <a:srgbClr val="777777"/>
            </a:contourClr>
          </a:sp3d>
        </p:spPr>
        <p:style>
          <a:lnRef idx="0">
            <a:schemeClr val="accent2"/>
          </a:lnRef>
          <a:fillRef idx="3">
            <a:schemeClr val="accent2"/>
          </a:fillRef>
          <a:effectRef idx="3">
            <a:schemeClr val="accent2"/>
          </a:effectRef>
          <a:fontRef idx="minor">
            <a:schemeClr val="lt1"/>
          </a:fontRef>
        </p:style>
        <p:txBody>
          <a:bodyPr vert="horz" wrap="square" lIns="380985" tIns="380985" rIns="380985" bIns="380985" numCol="1" anchor="ctr" anchorCtr="0" compatLnSpc="1">
            <a:prstTxWarp prst="textNoShape">
              <a:avLst/>
            </a:prstTxWarp>
          </a:bodyPr>
          <a:lstStyle/>
          <a:p>
            <a:pPr algn="ctr" defTabSz="914099" eaLnBrk="0" hangingPunct="0">
              <a:lnSpc>
                <a:spcPct val="85000"/>
              </a:lnSpc>
              <a:spcBef>
                <a:spcPct val="20000"/>
              </a:spcBef>
            </a:pPr>
            <a:endParaRPr lang="en-US" sz="1500" dirty="0" smtClean="0">
              <a:solidFill>
                <a:schemeClr val="tx1"/>
              </a:solidFill>
            </a:endParaRPr>
          </a:p>
        </p:txBody>
      </p:sp>
      <p:sp>
        <p:nvSpPr>
          <p:cNvPr id="43016" name="AutoShape 8"/>
          <p:cNvSpPr>
            <a:spLocks noChangeArrowheads="1"/>
          </p:cNvSpPr>
          <p:nvPr/>
        </p:nvSpPr>
        <p:spPr bwMode="auto">
          <a:xfrm rot="3390031">
            <a:off x="489773" y="2952362"/>
            <a:ext cx="5916921" cy="1752600"/>
          </a:xfrm>
          <a:prstGeom prst="rightArrow">
            <a:avLst>
              <a:gd name="adj1" fmla="val 50000"/>
              <a:gd name="adj2" fmla="val 91304"/>
            </a:avLst>
          </a:prstGeom>
          <a:ln>
            <a:headEnd/>
            <a:tailEnd/>
          </a:ln>
        </p:spPr>
        <p:style>
          <a:lnRef idx="1">
            <a:schemeClr val="accent2"/>
          </a:lnRef>
          <a:fillRef idx="2">
            <a:schemeClr val="accent2"/>
          </a:fillRef>
          <a:effectRef idx="1">
            <a:schemeClr val="accent2"/>
          </a:effectRef>
          <a:fontRef idx="minor">
            <a:schemeClr val="dk1"/>
          </a:fontRef>
        </p:style>
        <p:txBody>
          <a:bodyPr wrap="none" lIns="91436" tIns="45718" rIns="91436" bIns="45718" anchor="ctr"/>
          <a:lstStyle/>
          <a:p>
            <a:r>
              <a:rPr lang="en-US" dirty="0" smtClean="0"/>
              <a:t>V</a:t>
            </a:r>
            <a:endParaRPr lang="en-US" dirty="0"/>
          </a:p>
        </p:txBody>
      </p:sp>
      <p:sp>
        <p:nvSpPr>
          <p:cNvPr id="43024" name="AutoShape 16"/>
          <p:cNvSpPr>
            <a:spLocks noChangeArrowheads="1"/>
          </p:cNvSpPr>
          <p:nvPr/>
        </p:nvSpPr>
        <p:spPr bwMode="auto">
          <a:xfrm rot="16200000">
            <a:off x="-676609" y="4337555"/>
            <a:ext cx="3507828" cy="352425"/>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tx1"/>
                </a:solidFill>
                <a:latin typeface="Segoe" pitchFamily="34" charset="0"/>
              </a:rPr>
              <a:t>Static program verifier (Boogie)</a:t>
            </a:r>
          </a:p>
        </p:txBody>
      </p:sp>
      <p:sp>
        <p:nvSpPr>
          <p:cNvPr id="17" name="TextBox 16"/>
          <p:cNvSpPr txBox="1"/>
          <p:nvPr/>
        </p:nvSpPr>
        <p:spPr>
          <a:xfrm>
            <a:off x="1836455" y="1867665"/>
            <a:ext cx="1455576" cy="446272"/>
          </a:xfrm>
          <a:prstGeom prst="rect">
            <a:avLst/>
          </a:prstGeom>
          <a:noFill/>
        </p:spPr>
        <p:txBody>
          <a:bodyPr wrap="square" lIns="76197" tIns="38098" rIns="76197" bIns="38098" rtlCol="0">
            <a:spAutoFit/>
          </a:bodyPr>
          <a:lstStyle/>
          <a:p>
            <a:r>
              <a:rPr lang="en-US" sz="2400" dirty="0" smtClean="0">
                <a:solidFill>
                  <a:schemeClr val="bg1"/>
                </a:solidFill>
                <a:effectLst>
                  <a:outerShdw blurRad="38100" dist="38100" dir="2700000" algn="tl">
                    <a:srgbClr val="000000">
                      <a:alpha val="43137"/>
                    </a:srgbClr>
                  </a:outerShdw>
                </a:effectLst>
                <a:latin typeface="Segoe" pitchFamily="34" charset="0"/>
              </a:rPr>
              <a:t>MSIL</a:t>
            </a:r>
          </a:p>
        </p:txBody>
      </p:sp>
      <p:sp>
        <p:nvSpPr>
          <p:cNvPr id="18" name="Rounded Rectangle 17"/>
          <p:cNvSpPr/>
          <p:nvPr/>
        </p:nvSpPr>
        <p:spPr bwMode="auto">
          <a:xfrm>
            <a:off x="3999594" y="5529460"/>
            <a:ext cx="2460276" cy="491003"/>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b="1" dirty="0" smtClean="0">
                <a:solidFill>
                  <a:schemeClr val="tx1"/>
                </a:solidFill>
                <a:latin typeface="Segoe" pitchFamily="34" charset="0"/>
              </a:rPr>
              <a:t>Z3</a:t>
            </a:r>
          </a:p>
        </p:txBody>
      </p:sp>
      <p:sp>
        <p:nvSpPr>
          <p:cNvPr id="19" name="Rounded Rectangle 18"/>
          <p:cNvSpPr/>
          <p:nvPr/>
        </p:nvSpPr>
        <p:spPr bwMode="auto">
          <a:xfrm>
            <a:off x="2947299" y="4450252"/>
            <a:ext cx="2201333" cy="491003"/>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tx1"/>
                </a:solidFill>
                <a:latin typeface="Segoe" pitchFamily="34" charset="0"/>
              </a:rPr>
              <a:t>V.C. generator</a:t>
            </a:r>
          </a:p>
        </p:txBody>
      </p:sp>
      <p:sp>
        <p:nvSpPr>
          <p:cNvPr id="43013" name="Text Box 5"/>
          <p:cNvSpPr txBox="1">
            <a:spLocks noChangeArrowheads="1"/>
          </p:cNvSpPr>
          <p:nvPr/>
        </p:nvSpPr>
        <p:spPr bwMode="auto">
          <a:xfrm>
            <a:off x="3234567" y="5001425"/>
            <a:ext cx="3200400" cy="461661"/>
          </a:xfrm>
          <a:prstGeom prst="rect">
            <a:avLst/>
          </a:prstGeom>
          <a:noFill/>
          <a:ln w="9525">
            <a:noFill/>
            <a:miter lim="800000"/>
            <a:headEnd/>
            <a:tailEnd/>
          </a:ln>
          <a:effectLst/>
        </p:spPr>
        <p:txBody>
          <a:bodyPr lIns="91436" tIns="45718" rIns="91436" bIns="45718">
            <a:spAutoFit/>
          </a:bodyPr>
          <a:lstStyle/>
          <a:p>
            <a:pPr>
              <a:spcBef>
                <a:spcPct val="50000"/>
              </a:spcBef>
            </a:pPr>
            <a:r>
              <a:rPr lang="en-US" sz="2400" dirty="0">
                <a:solidFill>
                  <a:schemeClr val="bg1"/>
                </a:solidFill>
                <a:effectLst>
                  <a:outerShdw blurRad="38100" dist="38100" dir="2700000" algn="tl">
                    <a:srgbClr val="000000">
                      <a:alpha val="43137"/>
                    </a:srgbClr>
                  </a:outerShdw>
                </a:effectLst>
              </a:rPr>
              <a:t>V</a:t>
            </a:r>
            <a:r>
              <a:rPr lang="en-US" sz="2400" dirty="0" smtClean="0">
                <a:solidFill>
                  <a:schemeClr val="bg1"/>
                </a:solidFill>
                <a:effectLst>
                  <a:outerShdw blurRad="38100" dist="38100" dir="2700000" algn="tl">
                    <a:srgbClr val="000000">
                      <a:alpha val="43137"/>
                    </a:srgbClr>
                  </a:outerShdw>
                </a:effectLst>
                <a:latin typeface="+mn-lt"/>
              </a:rPr>
              <a:t>erification </a:t>
            </a:r>
            <a:r>
              <a:rPr lang="en-US" sz="2400" dirty="0">
                <a:solidFill>
                  <a:schemeClr val="bg1"/>
                </a:solidFill>
                <a:effectLst>
                  <a:outerShdw blurRad="38100" dist="38100" dir="2700000" algn="tl">
                    <a:srgbClr val="000000">
                      <a:alpha val="43137"/>
                    </a:srgbClr>
                  </a:outerShdw>
                </a:effectLst>
                <a:latin typeface="+mn-lt"/>
              </a:rPr>
              <a:t>condition</a:t>
            </a:r>
          </a:p>
        </p:txBody>
      </p:sp>
      <p:sp>
        <p:nvSpPr>
          <p:cNvPr id="43015" name="Text Box 7"/>
          <p:cNvSpPr txBox="1">
            <a:spLocks noChangeArrowheads="1"/>
          </p:cNvSpPr>
          <p:nvPr/>
        </p:nvSpPr>
        <p:spPr bwMode="auto">
          <a:xfrm>
            <a:off x="5029223" y="6125506"/>
            <a:ext cx="3657600" cy="461661"/>
          </a:xfrm>
          <a:prstGeom prst="rect">
            <a:avLst/>
          </a:prstGeom>
          <a:noFill/>
          <a:ln w="9525">
            <a:noFill/>
            <a:miter lim="800000"/>
            <a:headEnd/>
            <a:tailEnd/>
          </a:ln>
          <a:effectLst/>
        </p:spPr>
        <p:txBody>
          <a:bodyPr lIns="91436" tIns="45718" rIns="91436" bIns="45718">
            <a:spAutoFit/>
          </a:bodyPr>
          <a:lstStyle/>
          <a:p>
            <a:pPr>
              <a:spcBef>
                <a:spcPct val="50000"/>
              </a:spcBef>
            </a:pPr>
            <a:r>
              <a:rPr lang="en-US" sz="2400" dirty="0">
                <a:solidFill>
                  <a:schemeClr val="tx1"/>
                </a:solidFill>
                <a:latin typeface="+mn-lt"/>
              </a:rPr>
              <a:t>“correct” or list of errors</a:t>
            </a:r>
          </a:p>
        </p:txBody>
      </p:sp>
      <p:sp>
        <p:nvSpPr>
          <p:cNvPr id="22" name="Rounded Rectangle 21"/>
          <p:cNvSpPr/>
          <p:nvPr/>
        </p:nvSpPr>
        <p:spPr bwMode="auto">
          <a:xfrm>
            <a:off x="978720" y="1346448"/>
            <a:ext cx="2367755" cy="491003"/>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tx1"/>
                </a:solidFill>
                <a:latin typeface="Segoe" pitchFamily="34" charset="0"/>
              </a:rPr>
              <a:t>Spec# compiler</a:t>
            </a:r>
          </a:p>
        </p:txBody>
      </p:sp>
      <p:sp>
        <p:nvSpPr>
          <p:cNvPr id="43014" name="Text Box 6"/>
          <p:cNvSpPr txBox="1">
            <a:spLocks noChangeArrowheads="1"/>
          </p:cNvSpPr>
          <p:nvPr/>
        </p:nvSpPr>
        <p:spPr bwMode="auto">
          <a:xfrm>
            <a:off x="794195" y="875836"/>
            <a:ext cx="1474077" cy="461661"/>
          </a:xfrm>
          <a:prstGeom prst="rect">
            <a:avLst/>
          </a:prstGeom>
          <a:noFill/>
          <a:ln w="9525">
            <a:noFill/>
            <a:miter lim="800000"/>
            <a:headEnd/>
            <a:tailEnd/>
          </a:ln>
          <a:effectLst/>
        </p:spPr>
        <p:txBody>
          <a:bodyPr wrap="square" lIns="91436" tIns="45718" rIns="91436" bIns="45718">
            <a:spAutoFit/>
          </a:bodyPr>
          <a:lstStyle/>
          <a:p>
            <a:pPr>
              <a:spcBef>
                <a:spcPct val="50000"/>
              </a:spcBef>
            </a:pPr>
            <a:r>
              <a:rPr lang="en-US" sz="2400" dirty="0">
                <a:solidFill>
                  <a:schemeClr val="bg1"/>
                </a:solidFill>
                <a:effectLst>
                  <a:outerShdw blurRad="38100" dist="38100" dir="2700000" algn="tl">
                    <a:srgbClr val="000000">
                      <a:alpha val="43137"/>
                    </a:srgbClr>
                  </a:outerShdw>
                </a:effectLst>
                <a:latin typeface="+mn-lt"/>
              </a:rPr>
              <a:t>Spec#</a:t>
            </a:r>
          </a:p>
        </p:txBody>
      </p:sp>
      <p:sp>
        <p:nvSpPr>
          <p:cNvPr id="43010" name="Rectangle 2"/>
          <p:cNvSpPr>
            <a:spLocks noGrp="1" noChangeArrowheads="1"/>
          </p:cNvSpPr>
          <p:nvPr>
            <p:ph type="title"/>
          </p:nvPr>
        </p:nvSpPr>
        <p:spPr/>
        <p:txBody>
          <a:bodyPr/>
          <a:lstStyle/>
          <a:p>
            <a:r>
              <a:rPr lang="en-US" dirty="0" smtClean="0"/>
              <a:t>Verification architecture</a:t>
            </a:r>
            <a:endParaRPr lang="en-US" dirty="0"/>
          </a:p>
        </p:txBody>
      </p:sp>
      <p:sp>
        <p:nvSpPr>
          <p:cNvPr id="25" name="Text Box 6"/>
          <p:cNvSpPr txBox="1">
            <a:spLocks noChangeArrowheads="1"/>
          </p:cNvSpPr>
          <p:nvPr/>
        </p:nvSpPr>
        <p:spPr bwMode="auto">
          <a:xfrm>
            <a:off x="4942601" y="919356"/>
            <a:ext cx="675999" cy="461661"/>
          </a:xfrm>
          <a:prstGeom prst="rect">
            <a:avLst/>
          </a:prstGeom>
          <a:noFill/>
          <a:ln w="9525">
            <a:noFill/>
            <a:miter lim="800000"/>
            <a:headEnd/>
            <a:tailEnd/>
          </a:ln>
          <a:effectLst/>
        </p:spPr>
        <p:txBody>
          <a:bodyPr wrap="square" lIns="91436" tIns="45718" rIns="91436" bIns="45718">
            <a:spAutoFit/>
          </a:bodyPr>
          <a:lstStyle/>
          <a:p>
            <a:pPr>
              <a:spcBef>
                <a:spcPct val="50000"/>
              </a:spcBef>
            </a:pPr>
            <a:r>
              <a:rPr lang="en-US" sz="2400" dirty="0" smtClean="0">
                <a:solidFill>
                  <a:schemeClr val="bg1"/>
                </a:solidFill>
                <a:effectLst>
                  <a:outerShdw blurRad="38100" dist="38100" dir="2700000" algn="tl">
                    <a:srgbClr val="000000">
                      <a:alpha val="43137"/>
                    </a:srgbClr>
                  </a:outerShdw>
                </a:effectLst>
                <a:latin typeface="+mn-lt"/>
              </a:rPr>
              <a:t>C</a:t>
            </a:r>
            <a:endParaRPr lang="en-US" sz="2400" dirty="0">
              <a:solidFill>
                <a:schemeClr val="bg1"/>
              </a:solidFill>
              <a:effectLst>
                <a:outerShdw blurRad="38100" dist="38100" dir="2700000" algn="tl">
                  <a:srgbClr val="000000">
                    <a:alpha val="43137"/>
                  </a:srgbClr>
                </a:outerShdw>
              </a:effectLst>
              <a:latin typeface="+mn-lt"/>
            </a:endParaRPr>
          </a:p>
        </p:txBody>
      </p:sp>
      <p:sp>
        <p:nvSpPr>
          <p:cNvPr id="21" name="Rounded Rectangle 20"/>
          <p:cNvSpPr/>
          <p:nvPr/>
        </p:nvSpPr>
        <p:spPr bwMode="auto">
          <a:xfrm>
            <a:off x="1486757" y="2361684"/>
            <a:ext cx="2201333" cy="790949"/>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err="1" smtClean="0">
                <a:solidFill>
                  <a:schemeClr val="tx1"/>
                </a:solidFill>
                <a:latin typeface="Segoe" pitchFamily="34" charset="0"/>
              </a:rPr>
              <a:t>Bytecode</a:t>
            </a:r>
            <a:r>
              <a:rPr lang="en-US" sz="2400" dirty="0" smtClean="0">
                <a:solidFill>
                  <a:schemeClr val="tx1"/>
                </a:solidFill>
                <a:latin typeface="Segoe" pitchFamily="34" charset="0"/>
              </a:rPr>
              <a:t> translator</a:t>
            </a:r>
          </a:p>
        </p:txBody>
      </p:sp>
      <p:sp>
        <p:nvSpPr>
          <p:cNvPr id="29" name="Text Box 6"/>
          <p:cNvSpPr txBox="1">
            <a:spLocks noChangeArrowheads="1"/>
          </p:cNvSpPr>
          <p:nvPr/>
        </p:nvSpPr>
        <p:spPr bwMode="auto">
          <a:xfrm>
            <a:off x="6483143" y="919356"/>
            <a:ext cx="675999" cy="461661"/>
          </a:xfrm>
          <a:prstGeom prst="rect">
            <a:avLst/>
          </a:prstGeom>
          <a:noFill/>
          <a:ln w="9525">
            <a:noFill/>
            <a:miter lim="800000"/>
            <a:headEnd/>
            <a:tailEnd/>
          </a:ln>
          <a:effectLst/>
        </p:spPr>
        <p:txBody>
          <a:bodyPr wrap="square" lIns="91436" tIns="45718" rIns="91436" bIns="45718">
            <a:spAutoFit/>
          </a:bodyPr>
          <a:lstStyle/>
          <a:p>
            <a:pPr>
              <a:spcBef>
                <a:spcPct val="50000"/>
              </a:spcBef>
            </a:pPr>
            <a:r>
              <a:rPr lang="en-US" sz="2400" dirty="0" smtClean="0">
                <a:solidFill>
                  <a:schemeClr val="bg1"/>
                </a:solidFill>
                <a:effectLst>
                  <a:outerShdw blurRad="38100" dist="38100" dir="2700000" algn="tl">
                    <a:srgbClr val="000000">
                      <a:alpha val="43137"/>
                    </a:srgbClr>
                  </a:outerShdw>
                </a:effectLst>
                <a:latin typeface="+mn-lt"/>
              </a:rPr>
              <a:t>C</a:t>
            </a:r>
            <a:endParaRPr lang="en-US" sz="2400" dirty="0">
              <a:solidFill>
                <a:schemeClr val="bg1"/>
              </a:solidFill>
              <a:effectLst>
                <a:outerShdw blurRad="38100" dist="38100" dir="2700000" algn="tl">
                  <a:srgbClr val="000000">
                    <a:alpha val="43137"/>
                  </a:srgbClr>
                </a:outerShdw>
              </a:effectLst>
              <a:latin typeface="+mn-lt"/>
            </a:endParaRPr>
          </a:p>
        </p:txBody>
      </p:sp>
      <p:sp>
        <p:nvSpPr>
          <p:cNvPr id="32" name="Rounded Rectangle 31"/>
          <p:cNvSpPr/>
          <p:nvPr/>
        </p:nvSpPr>
        <p:spPr bwMode="auto">
          <a:xfrm>
            <a:off x="2159564" y="3622053"/>
            <a:ext cx="2460276" cy="491003"/>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tx1"/>
                </a:solidFill>
                <a:latin typeface="Segoe" pitchFamily="34" charset="0"/>
              </a:rPr>
              <a:t>Boogie</a:t>
            </a:r>
          </a:p>
        </p:txBody>
      </p:sp>
      <p:sp>
        <p:nvSpPr>
          <p:cNvPr id="24" name="AutoShape 8"/>
          <p:cNvSpPr>
            <a:spLocks noChangeArrowheads="1"/>
          </p:cNvSpPr>
          <p:nvPr/>
        </p:nvSpPr>
        <p:spPr bwMode="auto">
          <a:xfrm rot="6900663">
            <a:off x="3330571" y="2052639"/>
            <a:ext cx="2417322" cy="923965"/>
          </a:xfrm>
          <a:prstGeom prst="rightArrow">
            <a:avLst>
              <a:gd name="adj1" fmla="val 50000"/>
              <a:gd name="adj2" fmla="val 91304"/>
            </a:avLst>
          </a:prstGeom>
          <a:ln>
            <a:headEnd/>
            <a:tailEnd/>
          </a:ln>
        </p:spPr>
        <p:style>
          <a:lnRef idx="1">
            <a:schemeClr val="accent2"/>
          </a:lnRef>
          <a:fillRef idx="2">
            <a:schemeClr val="accent2"/>
          </a:fillRef>
          <a:effectRef idx="1">
            <a:schemeClr val="accent2"/>
          </a:effectRef>
          <a:fontRef idx="minor">
            <a:schemeClr val="dk1"/>
          </a:fontRef>
        </p:style>
        <p:txBody>
          <a:bodyPr wrap="none" lIns="91436" tIns="45718" rIns="91436" bIns="45718" anchor="ctr"/>
          <a:lstStyle/>
          <a:p>
            <a:endParaRPr lang="en-US"/>
          </a:p>
        </p:txBody>
      </p:sp>
      <p:sp>
        <p:nvSpPr>
          <p:cNvPr id="26" name="AutoShape 8"/>
          <p:cNvSpPr>
            <a:spLocks noChangeArrowheads="1"/>
          </p:cNvSpPr>
          <p:nvPr/>
        </p:nvSpPr>
        <p:spPr bwMode="auto">
          <a:xfrm rot="8271147">
            <a:off x="3692604" y="2116933"/>
            <a:ext cx="3230017" cy="923965"/>
          </a:xfrm>
          <a:prstGeom prst="rightArrow">
            <a:avLst>
              <a:gd name="adj1" fmla="val 50000"/>
              <a:gd name="adj2" fmla="val 91304"/>
            </a:avLst>
          </a:prstGeom>
          <a:ln>
            <a:headEnd/>
            <a:tailEnd/>
          </a:ln>
        </p:spPr>
        <p:style>
          <a:lnRef idx="1">
            <a:schemeClr val="accent2"/>
          </a:lnRef>
          <a:fillRef idx="2">
            <a:schemeClr val="accent2"/>
          </a:fillRef>
          <a:effectRef idx="1">
            <a:schemeClr val="accent2"/>
          </a:effectRef>
          <a:fontRef idx="minor">
            <a:schemeClr val="dk1"/>
          </a:fontRef>
        </p:style>
        <p:txBody>
          <a:bodyPr wrap="none" lIns="91436" tIns="45718" rIns="91436" bIns="45718" anchor="ctr"/>
          <a:lstStyle/>
          <a:p>
            <a:endParaRPr lang="en-US"/>
          </a:p>
        </p:txBody>
      </p:sp>
      <p:sp>
        <p:nvSpPr>
          <p:cNvPr id="27" name="Rounded Rectangle 26"/>
          <p:cNvSpPr/>
          <p:nvPr/>
        </p:nvSpPr>
        <p:spPr bwMode="auto">
          <a:xfrm>
            <a:off x="3739096" y="1729727"/>
            <a:ext cx="1699061" cy="491003"/>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tx1"/>
                </a:solidFill>
                <a:latin typeface="Segoe" pitchFamily="34" charset="0"/>
              </a:rPr>
              <a:t>VCC</a:t>
            </a:r>
          </a:p>
        </p:txBody>
      </p:sp>
      <p:sp>
        <p:nvSpPr>
          <p:cNvPr id="28" name="Rounded Rectangle 27"/>
          <p:cNvSpPr/>
          <p:nvPr/>
        </p:nvSpPr>
        <p:spPr bwMode="auto">
          <a:xfrm>
            <a:off x="5664981" y="1708641"/>
            <a:ext cx="1699061" cy="491003"/>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tx1"/>
                </a:solidFill>
                <a:latin typeface="Segoe" pitchFamily="34" charset="0"/>
              </a:rPr>
              <a:t>HAVOC</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24" grpId="0" animBg="1"/>
      <p:bldP spid="26" grpId="0" animBg="1"/>
      <p:bldP spid="27"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Verification conditions: Structure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Isosceles Triangle 3"/>
          <p:cNvSpPr/>
          <p:nvPr/>
        </p:nvSpPr>
        <p:spPr bwMode="auto">
          <a:xfrm>
            <a:off x="4547293" y="1828801"/>
            <a:ext cx="3855308" cy="3731740"/>
          </a:xfrm>
          <a:prstGeom prst="triangl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BIG</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rgbClr val="FF0000"/>
                </a:solidFill>
                <a:latin typeface="Segoe" pitchFamily="34" charset="0"/>
              </a:rPr>
              <a:t>a</a:t>
            </a:r>
            <a:r>
              <a:rPr kumimoji="0" lang="en-US" sz="2800" b="1" i="0" u="none" strike="noStrike" cap="none" normalizeH="0" baseline="0" dirty="0" smtClean="0">
                <a:solidFill>
                  <a:srgbClr val="FF0000"/>
                </a:solidFill>
                <a:latin typeface="Segoe" pitchFamily="34" charset="0"/>
              </a:rPr>
              <a:t>nd-or</a:t>
            </a:r>
            <a:r>
              <a:rPr kumimoji="0" lang="en-US" sz="2800" b="1" i="0" u="none" strike="noStrike" cap="none" normalizeH="0" baseline="0" dirty="0" smtClean="0">
                <a:solidFill>
                  <a:schemeClr val="bg1"/>
                </a:solidFill>
                <a:latin typeface="Segoe" pitchFamily="34" charset="0"/>
              </a:rPr>
              <a:t> tree</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(ground)</a:t>
            </a:r>
            <a:endParaRPr kumimoji="0" lang="en-US" sz="2800" b="1" i="0" u="none" strike="noStrike" cap="none" normalizeH="0" baseline="0"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lang="en-US" sz="2800" b="1"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solidFill>
                <a:schemeClr val="bg1"/>
              </a:solidFill>
              <a:latin typeface="Segoe" pitchFamily="34" charset="0"/>
            </a:endParaRPr>
          </a:p>
        </p:txBody>
      </p:sp>
      <p:sp>
        <p:nvSpPr>
          <p:cNvPr id="6" name="Plus 5"/>
          <p:cNvSpPr/>
          <p:nvPr/>
        </p:nvSpPr>
        <p:spPr bwMode="auto">
          <a:xfrm>
            <a:off x="3954168" y="3064475"/>
            <a:ext cx="988540" cy="988541"/>
          </a:xfrm>
          <a:prstGeom prst="mathPlu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Rectangle 6"/>
          <p:cNvSpPr/>
          <p:nvPr/>
        </p:nvSpPr>
        <p:spPr bwMode="auto">
          <a:xfrm>
            <a:off x="605486" y="2730843"/>
            <a:ext cx="2990335" cy="1705232"/>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Axioms</a:t>
            </a:r>
          </a:p>
          <a:p>
            <a:pPr algn="ctr" defTabSz="1096963" fontAlgn="base">
              <a:spcBef>
                <a:spcPct val="0"/>
              </a:spcBef>
              <a:spcAft>
                <a:spcPct val="0"/>
              </a:spcAft>
            </a:pPr>
            <a:r>
              <a:rPr lang="en-US" sz="2800" dirty="0" smtClean="0">
                <a:solidFill>
                  <a:schemeClr val="bg1"/>
                </a:solidFill>
                <a:effectLst>
                  <a:outerShdw blurRad="38100" dist="38100" dir="2700000" algn="tl">
                    <a:srgbClr val="000000">
                      <a:alpha val="43137"/>
                    </a:srgbClr>
                  </a:outerShdw>
                </a:effectLst>
                <a:latin typeface="Segoe" pitchFamily="34" charset="0"/>
              </a:rPr>
              <a:t>(</a:t>
            </a:r>
            <a:r>
              <a:rPr lang="en-US" sz="2800" b="1" dirty="0" smtClean="0">
                <a:solidFill>
                  <a:schemeClr val="bg1"/>
                </a:solidFill>
                <a:latin typeface="Segoe" pitchFamily="34" charset="0"/>
              </a:rPr>
              <a:t>non-ground)</a:t>
            </a:r>
            <a:endParaRPr kumimoji="0" lang="en-US" sz="2800" b="1" i="0" u="none" strike="noStrike" cap="none" normalizeH="0" baseline="0" dirty="0" smtClean="0">
              <a:solidFill>
                <a:schemeClr val="bg1"/>
              </a:solidFill>
              <a:latin typeface="Segoe" pitchFamily="34" charset="0"/>
            </a:endParaRPr>
          </a:p>
        </p:txBody>
      </p:sp>
      <p:sp>
        <p:nvSpPr>
          <p:cNvPr id="8" name="Rectangular Callout 7"/>
          <p:cNvSpPr/>
          <p:nvPr/>
        </p:nvSpPr>
        <p:spPr bwMode="auto">
          <a:xfrm>
            <a:off x="691978" y="5276335"/>
            <a:ext cx="3249827" cy="1198606"/>
          </a:xfrm>
          <a:prstGeom prst="wedgeRectCallout">
            <a:avLst>
              <a:gd name="adj1" fmla="val 107619"/>
              <a:gd name="adj2" fmla="val -147810"/>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Control &amp; Data Flow</a:t>
            </a:r>
            <a:endParaRPr kumimoji="0" lang="en-US" sz="2800" b="1"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Main 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2649956"/>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pPr lvl="1">
              <a:buNone/>
            </a:pPr>
            <a:r>
              <a:rPr lang="en-US" sz="2900" dirty="0" smtClean="0">
                <a:latin typeface="Calibri" pitchFamily="34" charset="0"/>
                <a:sym typeface="Symbol"/>
              </a:rPr>
              <a:t> </a:t>
            </a:r>
            <a:r>
              <a:rPr lang="en-US" sz="2900" dirty="0" smtClean="0">
                <a:latin typeface="Calibri" pitchFamily="34" charset="0"/>
              </a:rPr>
              <a:t>h,o,f:</a:t>
            </a:r>
            <a:r>
              <a:rPr lang="en-US" sz="2900" dirty="0" smtClean="0">
                <a:latin typeface="Calibri" pitchFamily="34" charset="0"/>
                <a:sym typeface="Symbol"/>
              </a:rPr>
              <a:t/>
            </a:r>
            <a:br>
              <a:rPr lang="en-US" sz="2900" dirty="0" smtClean="0">
                <a:latin typeface="Calibri" pitchFamily="34" charset="0"/>
                <a:sym typeface="Symbol"/>
              </a:rPr>
            </a:br>
            <a:r>
              <a:rPr lang="en-US" sz="2900" dirty="0" smtClean="0">
                <a:latin typeface="Calibri" pitchFamily="34" charset="0"/>
                <a:sym typeface="Symbol"/>
              </a:rPr>
              <a:t>	IsHeap(h) </a:t>
            </a:r>
            <a:r>
              <a:rPr lang="en-US" sz="2900" dirty="0" smtClean="0">
                <a:solidFill>
                  <a:schemeClr val="tx1"/>
                </a:solidFill>
                <a:latin typeface="Calibri" pitchFamily="34" charset="0"/>
              </a:rPr>
              <a:t> </a:t>
            </a:r>
            <a:r>
              <a:rPr lang="en-US" sz="2900" dirty="0" smtClean="0">
                <a:latin typeface="Calibri" pitchFamily="34" charset="0"/>
              </a:rPr>
              <a:t>o ≠ null </a:t>
            </a:r>
            <a:r>
              <a:rPr lang="en-US" sz="2900" dirty="0" smtClean="0">
                <a:latin typeface="Calibri" pitchFamily="34" charset="0"/>
                <a:sym typeface="Symbol"/>
              </a:rPr>
              <a:t> read(h, o, alloc) = t</a:t>
            </a:r>
            <a:br>
              <a:rPr lang="en-US" sz="2900" dirty="0" smtClean="0">
                <a:latin typeface="Calibri" pitchFamily="34" charset="0"/>
                <a:sym typeface="Symbol"/>
              </a:rPr>
            </a:br>
            <a:r>
              <a:rPr lang="en-US" sz="2900" dirty="0" smtClean="0">
                <a:latin typeface="Calibri" pitchFamily="34" charset="0"/>
                <a:sym typeface="Symbol"/>
              </a:rPr>
              <a:t>	</a:t>
            </a:r>
            <a:br>
              <a:rPr lang="en-US" sz="2900" dirty="0" smtClean="0">
                <a:latin typeface="Calibri" pitchFamily="34" charset="0"/>
                <a:sym typeface="Symbol"/>
              </a:rPr>
            </a:br>
            <a:r>
              <a:rPr lang="en-US" sz="2900" dirty="0" smtClean="0">
                <a:latin typeface="Calibri" pitchFamily="34" charset="0"/>
                <a:sym typeface="Symbol"/>
              </a:rPr>
              <a:t>	read(h,o, f) = null  read(h, read(h,o,f),alloc) = t</a:t>
            </a:r>
            <a:endParaRPr lang="en-US" sz="2800" dirty="0" smtClean="0">
              <a:latin typeface="Calibri" pitchFamily="34" charset="0"/>
              <a:sym typeface="Symbol"/>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Main 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331681"/>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pPr lvl="1">
              <a:buNone/>
            </a:pPr>
            <a:r>
              <a:rPr lang="en-US" sz="2900" dirty="0" smtClean="0">
                <a:latin typeface="Calibri" pitchFamily="34" charset="0"/>
                <a:sym typeface="Symbol"/>
              </a:rPr>
              <a:t> o, f:</a:t>
            </a:r>
            <a:br>
              <a:rPr lang="en-US" sz="2900" dirty="0" smtClean="0">
                <a:latin typeface="Calibri" pitchFamily="34" charset="0"/>
                <a:sym typeface="Symbol"/>
              </a:rPr>
            </a:br>
            <a:r>
              <a:rPr lang="en-US" sz="2900" dirty="0" smtClean="0">
                <a:latin typeface="Calibri" pitchFamily="34" charset="0"/>
                <a:sym typeface="Symbol"/>
              </a:rPr>
              <a:t>	o ≠ null  read(h</a:t>
            </a:r>
            <a:r>
              <a:rPr lang="en-US" sz="2900" baseline="-25000" dirty="0" smtClean="0">
                <a:latin typeface="Calibri" pitchFamily="34" charset="0"/>
                <a:sym typeface="Symbol"/>
              </a:rPr>
              <a:t>0</a:t>
            </a:r>
            <a:r>
              <a:rPr lang="en-US" sz="2900" dirty="0" smtClean="0">
                <a:latin typeface="Calibri" pitchFamily="34" charset="0"/>
                <a:sym typeface="Symbol"/>
              </a:rPr>
              <a:t>, o, alloc) = t </a:t>
            </a:r>
            <a:br>
              <a:rPr lang="en-US" sz="2900" dirty="0" smtClean="0">
                <a:latin typeface="Calibri" pitchFamily="34" charset="0"/>
                <a:sym typeface="Symbol"/>
              </a:rPr>
            </a:br>
            <a:r>
              <a:rPr lang="en-US" sz="2900" dirty="0" smtClean="0">
                <a:latin typeface="Calibri" pitchFamily="34" charset="0"/>
                <a:sym typeface="Symbol"/>
              </a:rPr>
              <a:t>	   read(h</a:t>
            </a:r>
            <a:r>
              <a:rPr lang="en-US" sz="2900" baseline="-25000" dirty="0" smtClean="0">
                <a:latin typeface="Calibri" pitchFamily="34" charset="0"/>
                <a:sym typeface="Symbol"/>
              </a:rPr>
              <a:t>1</a:t>
            </a:r>
            <a:r>
              <a:rPr lang="en-US" sz="2900" dirty="0" smtClean="0">
                <a:latin typeface="Calibri" pitchFamily="34" charset="0"/>
                <a:sym typeface="Symbol"/>
              </a:rPr>
              <a:t>,o,f) = read(h</a:t>
            </a:r>
            <a:r>
              <a:rPr lang="en-US" sz="2900" baseline="-25000" dirty="0" smtClean="0">
                <a:latin typeface="Calibri" pitchFamily="34" charset="0"/>
                <a:sym typeface="Symbol"/>
              </a:rPr>
              <a:t>0</a:t>
            </a:r>
            <a:r>
              <a:rPr lang="en-US" sz="2900" dirty="0" smtClean="0">
                <a:latin typeface="Calibri" pitchFamily="34" charset="0"/>
                <a:sym typeface="Symbol"/>
              </a:rPr>
              <a:t>,o,f)  (o,f)  M </a:t>
            </a:r>
            <a:endParaRPr lang="en-US" sz="2800" dirty="0" smtClean="0">
              <a:latin typeface="Calibri" pitchFamily="34" charset="0"/>
              <a:sym typeface="Symbol"/>
            </a:endParaRPr>
          </a:p>
          <a:p>
            <a:pPr>
              <a:buNone/>
            </a:pPr>
            <a:endParaRPr lang="en-US" dirty="0" smtClean="0"/>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Main 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103927"/>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r>
              <a:rPr lang="en-US" sz="3100" dirty="0" smtClean="0">
                <a:latin typeface="Calibri" pitchFamily="34" charset="0"/>
                <a:sym typeface="Symbol"/>
              </a:rPr>
              <a:t>User provided assertions</a:t>
            </a:r>
          </a:p>
          <a:p>
            <a:pPr marL="747419" lvl="2" indent="-384954">
              <a:buNone/>
            </a:pPr>
            <a:r>
              <a:rPr lang="en-US" sz="3200" dirty="0" smtClean="0">
                <a:latin typeface="Calibri" pitchFamily="34" charset="0"/>
                <a:sym typeface="Symbol"/>
              </a:rPr>
              <a:t> i,j: i  j  read(a,i)  read(b,j)</a:t>
            </a:r>
          </a:p>
          <a:p>
            <a:pPr>
              <a:buNone/>
            </a:pPr>
            <a:endParaRPr lang="en-US" dirty="0" smtClean="0"/>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Main 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898264"/>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r>
              <a:rPr lang="en-US" sz="3100" dirty="0" smtClean="0">
                <a:latin typeface="Calibri" pitchFamily="34" charset="0"/>
                <a:sym typeface="Symbol"/>
              </a:rPr>
              <a:t>User provided assertions</a:t>
            </a:r>
            <a:endParaRPr lang="en-US" dirty="0" smtClean="0">
              <a:sym typeface="Symbol"/>
            </a:endParaRPr>
          </a:p>
          <a:p>
            <a:r>
              <a:rPr lang="en-US" sz="3100" dirty="0" smtClean="0">
                <a:latin typeface="Calibri" pitchFamily="34" charset="0"/>
                <a:sym typeface="Symbol"/>
              </a:rPr>
              <a:t>Theories</a:t>
            </a:r>
          </a:p>
          <a:p>
            <a:pPr marL="703764" lvl="3" indent="-384954">
              <a:buFont typeface="Symbol"/>
              <a:buChar char="&quot;"/>
            </a:pPr>
            <a:r>
              <a:rPr lang="en-US" sz="2800" dirty="0" smtClean="0">
                <a:latin typeface="Calibri" pitchFamily="34" charset="0"/>
                <a:sym typeface="Symbol"/>
              </a:rPr>
              <a:t>x: p(x,x)</a:t>
            </a:r>
          </a:p>
          <a:p>
            <a:pPr marL="703764" lvl="3" indent="-384954">
              <a:buFont typeface="Symbol"/>
              <a:buChar char="&quot;"/>
            </a:pPr>
            <a:r>
              <a:rPr lang="en-US" sz="2800" dirty="0" smtClean="0">
                <a:latin typeface="Calibri" pitchFamily="34" charset="0"/>
                <a:sym typeface="Symbol"/>
              </a:rPr>
              <a:t>x,y,z: p(x,y), p(y,z)  p(x,z)</a:t>
            </a:r>
          </a:p>
          <a:p>
            <a:pPr marL="703764" lvl="3" indent="-384954">
              <a:buFont typeface="Symbol"/>
              <a:buChar char="&quot;"/>
            </a:pPr>
            <a:r>
              <a:rPr lang="en-US" sz="2800" dirty="0" smtClean="0">
                <a:latin typeface="Calibri" pitchFamily="34" charset="0"/>
                <a:sym typeface="Symbol"/>
              </a:rPr>
              <a:t>x,y: p(x,y), p(y,x)  x = y</a:t>
            </a:r>
          </a:p>
          <a:p>
            <a:pPr marL="703764" lvl="3" indent="-384954">
              <a:buFont typeface="Symbol"/>
              <a:buChar char="&quot;"/>
            </a:pPr>
            <a:endParaRPr lang="en-US" sz="2800" dirty="0" smtClean="0">
              <a:latin typeface="Calibri" pitchFamily="34" charset="0"/>
              <a:sym typeface="Symbol"/>
            </a:endParaRPr>
          </a:p>
          <a:p>
            <a:pPr lvl="1">
              <a:buNone/>
            </a:pPr>
            <a:endParaRPr lang="en-US" sz="2800" dirty="0" smtClean="0">
              <a:latin typeface="Calibri" pitchFamily="34" charset="0"/>
              <a:sym typeface="Symbol"/>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Main 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950312"/>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r>
              <a:rPr lang="en-US" sz="3100" dirty="0" smtClean="0">
                <a:latin typeface="Calibri" pitchFamily="34" charset="0"/>
                <a:sym typeface="Symbol"/>
              </a:rPr>
              <a:t>User provided assertions</a:t>
            </a:r>
            <a:endParaRPr lang="en-US" dirty="0" smtClean="0">
              <a:sym typeface="Symbol"/>
            </a:endParaRPr>
          </a:p>
          <a:p>
            <a:r>
              <a:rPr lang="en-US" sz="3100" dirty="0" smtClean="0">
                <a:latin typeface="Calibri" pitchFamily="34" charset="0"/>
                <a:sym typeface="Symbol"/>
              </a:rPr>
              <a:t>Theories</a:t>
            </a:r>
          </a:p>
          <a:p>
            <a:r>
              <a:rPr lang="en-US" sz="2800" dirty="0" smtClean="0">
                <a:solidFill>
                  <a:srgbClr val="FF0000"/>
                </a:solidFill>
                <a:latin typeface="Calibri" pitchFamily="34" charset="0"/>
              </a:rPr>
              <a:t>Solver must be fast in satisfiable instances.</a:t>
            </a:r>
          </a:p>
          <a:p>
            <a:endParaRPr lang="en-US" sz="2800" dirty="0" smtClean="0">
              <a:latin typeface="Calibri" pitchFamily="34" charset="0"/>
              <a:sym typeface="Symbol"/>
            </a:endParaRPr>
          </a:p>
          <a:p>
            <a:pPr lvl="1">
              <a:buNone/>
            </a:pPr>
            <a:endParaRPr lang="en-US" sz="2800" dirty="0" smtClean="0">
              <a:latin typeface="Calibri" pitchFamily="34" charset="0"/>
              <a:sym typeface="Symbol"/>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5" name="Rectangular Callout 4"/>
          <p:cNvSpPr/>
          <p:nvPr/>
        </p:nvSpPr>
        <p:spPr bwMode="auto">
          <a:xfrm>
            <a:off x="3738880" y="4815840"/>
            <a:ext cx="4135120" cy="1148080"/>
          </a:xfrm>
          <a:prstGeom prst="wedgeRectCallout">
            <a:avLst>
              <a:gd name="adj1" fmla="val -75458"/>
              <a:gd name="adj2" fmla="val -67976"/>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We want to find</a:t>
            </a:r>
            <a:r>
              <a:rPr kumimoji="0" lang="en-US" sz="2800" b="1" i="0" u="none" strike="noStrike" cap="none" normalizeH="0" dirty="0" smtClean="0">
                <a:solidFill>
                  <a:schemeClr val="bg1"/>
                </a:solidFill>
                <a:latin typeface="Segoe" pitchFamily="34" charset="0"/>
              </a:rPr>
              <a:t> bugs!</a:t>
            </a:r>
            <a:endParaRPr kumimoji="0" lang="en-US" sz="2800" b="1" i="0" u="none" strike="noStrike" cap="none" normalizeH="0" baseline="0" dirty="0" smtClean="0">
              <a:solidFill>
                <a:schemeClr val="bg1"/>
              </a:solidFill>
              <a:latin typeface="Segoe" pitchFamily="34" charset="0"/>
            </a:endParaRPr>
          </a:p>
        </p:txBody>
      </p:sp>
      <p:pic>
        <p:nvPicPr>
          <p:cNvPr id="6" name="Picture 5" descr="cartoon_bug.jpg"/>
          <p:cNvPicPr>
            <a:picLocks noChangeAspect="1"/>
          </p:cNvPicPr>
          <p:nvPr/>
        </p:nvPicPr>
        <p:blipFill>
          <a:blip r:embed="rId3" cstate="print"/>
          <a:stretch>
            <a:fillRect/>
          </a:stretch>
        </p:blipFill>
        <p:spPr>
          <a:xfrm>
            <a:off x="6895971" y="2634951"/>
            <a:ext cx="2062006" cy="2159472"/>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inocchio.gif"/>
          <p:cNvPicPr>
            <a:picLocks noChangeAspect="1"/>
          </p:cNvPicPr>
          <p:nvPr/>
        </p:nvPicPr>
        <p:blipFill>
          <a:blip r:embed="rId3"/>
          <a:stretch>
            <a:fillRect/>
          </a:stretch>
        </p:blipFill>
        <p:spPr>
          <a:xfrm>
            <a:off x="6136932" y="3019167"/>
            <a:ext cx="2451014" cy="2833542"/>
          </a:xfrm>
          <a:prstGeom prst="rect">
            <a:avLst/>
          </a:prstGeom>
        </p:spPr>
      </p:pic>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&amp; Quantifier instantiation</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5" name="Text Placeholder 2"/>
          <p:cNvSpPr txBox="1">
            <a:spLocks/>
          </p:cNvSpPr>
          <p:nvPr/>
        </p:nvSpPr>
        <p:spPr>
          <a:xfrm>
            <a:off x="389877" y="1665303"/>
            <a:ext cx="8382000" cy="4051878"/>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4"/>
              </a:buBlip>
              <a:tabLst/>
              <a:defRPr/>
            </a:pPr>
            <a:r>
              <a:rPr lang="en-US" sz="3100" dirty="0" smtClean="0">
                <a:solidFill>
                  <a:schemeClr val="bg1"/>
                </a:solidFill>
                <a:latin typeface="Calibri" pitchFamily="34" charset="0"/>
                <a:sym typeface="Symbol"/>
              </a:rPr>
              <a:t>SMT solvers use </a:t>
            </a:r>
            <a:r>
              <a:rPr lang="en-US" sz="3100" dirty="0" smtClean="0">
                <a:solidFill>
                  <a:srgbClr val="FF0000"/>
                </a:solidFill>
                <a:latin typeface="Calibri" pitchFamily="34" charset="0"/>
                <a:sym typeface="Symbol"/>
              </a:rPr>
              <a:t>heuristic quantifier instantiation</a:t>
            </a:r>
            <a:r>
              <a:rPr lang="en-US" sz="3100" dirty="0" smtClean="0">
                <a:solidFill>
                  <a:schemeClr val="bg1"/>
                </a:solidFill>
                <a:latin typeface="Calibri" pitchFamily="34" charset="0"/>
                <a:sym typeface="Symbol"/>
              </a:rPr>
              <a:t>.</a:t>
            </a: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4"/>
              </a:buBlip>
              <a:tabLst/>
              <a:defRPr/>
            </a:pPr>
            <a:r>
              <a:rPr kumimoji="0" lang="en-US" sz="31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rPr>
              <a:t>E-matching</a:t>
            </a: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(matching modulo</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equalities).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4"/>
              </a:buBlip>
              <a:tabLst/>
              <a:defRPr/>
            </a:pPr>
            <a:r>
              <a:rPr lang="en-US" sz="3100" baseline="0" dirty="0" smtClean="0">
                <a:solidFill>
                  <a:schemeClr val="bg1"/>
                </a:solidFill>
                <a:latin typeface="Calibri" pitchFamily="34" charset="0"/>
                <a:sym typeface="Symbol"/>
              </a:rPr>
              <a:t>Example:</a:t>
            </a:r>
          </a:p>
          <a:p>
            <a:pPr marL="842136" lvl="1" indent="-384954">
              <a:lnSpc>
                <a:spcPct val="90000"/>
              </a:lnSpc>
              <a:spcBef>
                <a:spcPct val="20000"/>
              </a:spcBef>
              <a:buSzPct val="90000"/>
              <a:buFont typeface="Symbol"/>
              <a:buChar char="&quot;"/>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x: f(g(x)) = x </a:t>
            </a:r>
            <a:r>
              <a:rPr kumimoji="0" lang="en-US" sz="3100" b="0" i="0" u="none" strike="noStrike" kern="1200" cap="none" spc="0" normalizeH="0" noProof="0" dirty="0" smtClean="0">
                <a:ln>
                  <a:noFill/>
                </a:ln>
                <a:solidFill>
                  <a:srgbClr val="FF0000"/>
                </a:solidFill>
                <a:effectLst/>
                <a:uLnTx/>
                <a:uFillTx/>
                <a:latin typeface="Calibri" pitchFamily="34" charset="0"/>
                <a:ea typeface="+mn-ea"/>
                <a:cs typeface="+mn-cs"/>
                <a:sym typeface="Symbol"/>
              </a:rPr>
              <a:t>{ f(g(x)) }</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a = g(b), </a:t>
            </a:r>
          </a:p>
          <a:p>
            <a:pPr marL="842136" lvl="1" indent="-384954">
              <a:lnSpc>
                <a:spcPct val="90000"/>
              </a:lnSpc>
              <a:spcBef>
                <a:spcPct val="20000"/>
              </a:spcBef>
              <a:buSzPct val="90000"/>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b = c,</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f(a)  c</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6" name="Rounded Rectangular Callout 5"/>
          <p:cNvSpPr/>
          <p:nvPr/>
        </p:nvSpPr>
        <p:spPr bwMode="auto">
          <a:xfrm>
            <a:off x="3500532" y="4476166"/>
            <a:ext cx="2235200" cy="843280"/>
          </a:xfrm>
          <a:prstGeom prst="wedgeRoundRectCallout">
            <a:avLst>
              <a:gd name="adj1" fmla="val -38090"/>
              <a:gd name="adj2" fmla="val -146872"/>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Pattern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&amp; Quantifier instantiation</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5" name="Text Placeholder 2"/>
          <p:cNvSpPr txBox="1">
            <a:spLocks/>
          </p:cNvSpPr>
          <p:nvPr/>
        </p:nvSpPr>
        <p:spPr>
          <a:xfrm>
            <a:off x="389877" y="1665303"/>
            <a:ext cx="8382000" cy="4051878"/>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SMT solvers use </a:t>
            </a:r>
            <a:r>
              <a:rPr lang="en-US" sz="3100" dirty="0" smtClean="0">
                <a:solidFill>
                  <a:srgbClr val="FF0000"/>
                </a:solidFill>
                <a:latin typeface="Calibri" pitchFamily="34" charset="0"/>
                <a:sym typeface="Symbol"/>
              </a:rPr>
              <a:t>heuristic quantifier instantiation</a:t>
            </a:r>
            <a:r>
              <a:rPr lang="en-US" sz="3100" dirty="0" smtClean="0">
                <a:solidFill>
                  <a:schemeClr val="bg1"/>
                </a:solidFill>
                <a:latin typeface="Calibri" pitchFamily="34" charset="0"/>
                <a:sym typeface="Symbol"/>
              </a:rPr>
              <a:t>.</a:t>
            </a: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31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rPr>
              <a:t>E-matching</a:t>
            </a: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(matching modulo</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equalities).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baseline="0" dirty="0" smtClean="0">
                <a:solidFill>
                  <a:schemeClr val="bg1"/>
                </a:solidFill>
                <a:latin typeface="Calibri" pitchFamily="34" charset="0"/>
                <a:sym typeface="Symbol"/>
              </a:rPr>
              <a:t>Example:</a:t>
            </a:r>
          </a:p>
          <a:p>
            <a:pPr marL="842136" lvl="1" indent="-384954">
              <a:lnSpc>
                <a:spcPct val="90000"/>
              </a:lnSpc>
              <a:spcBef>
                <a:spcPct val="20000"/>
              </a:spcBef>
              <a:buSzPct val="90000"/>
              <a:buFont typeface="Symbol"/>
              <a:buChar char="&quot;"/>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x: f(g(x)) = x </a:t>
            </a:r>
            <a:r>
              <a:rPr kumimoji="0" lang="en-US" sz="3100" b="0" i="0" u="none" strike="noStrike" kern="1200" cap="none" spc="0" normalizeH="0" noProof="0" dirty="0" smtClean="0">
                <a:ln>
                  <a:noFill/>
                </a:ln>
                <a:solidFill>
                  <a:srgbClr val="FF0000"/>
                </a:solidFill>
                <a:effectLst/>
                <a:uLnTx/>
                <a:uFillTx/>
                <a:latin typeface="Calibri" pitchFamily="34" charset="0"/>
                <a:ea typeface="+mn-ea"/>
                <a:cs typeface="+mn-cs"/>
                <a:sym typeface="Symbol"/>
              </a:rPr>
              <a:t>{ f(g(x)) }</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a = g(b)</a:t>
            </a:r>
            <a:r>
              <a:rPr lang="en-US" sz="3100" dirty="0" smtClean="0">
                <a:solidFill>
                  <a:schemeClr val="bg1"/>
                </a:solidFill>
                <a:latin typeface="Calibri" pitchFamily="34" charset="0"/>
                <a:sym typeface="Symbol"/>
              </a:rPr>
              <a:t>, </a:t>
            </a:r>
          </a:p>
          <a:p>
            <a:pPr marL="842136" lvl="1" indent="-384954">
              <a:lnSpc>
                <a:spcPct val="90000"/>
              </a:lnSpc>
              <a:spcBef>
                <a:spcPct val="20000"/>
              </a:spcBef>
              <a:buSzPct val="90000"/>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b = c,</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f(a)</a:t>
            </a:r>
            <a:r>
              <a:rPr lang="en-US" sz="3100" dirty="0" smtClean="0">
                <a:solidFill>
                  <a:schemeClr val="bg1"/>
                </a:solidFill>
                <a:latin typeface="Calibri" pitchFamily="34" charset="0"/>
                <a:sym typeface="Symbol"/>
              </a:rPr>
              <a:t>  c</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7" name="Right Arrow 6"/>
          <p:cNvSpPr/>
          <p:nvPr/>
        </p:nvSpPr>
        <p:spPr bwMode="auto">
          <a:xfrm>
            <a:off x="3362960" y="3860800"/>
            <a:ext cx="2275840" cy="751840"/>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x</a:t>
            </a:r>
            <a:r>
              <a:rPr kumimoji="0" lang="en-US" sz="2800" b="0" i="0" u="none" strike="noStrike" cap="none" normalizeH="0" baseline="0" dirty="0" smtClean="0">
                <a:solidFill>
                  <a:schemeClr val="bg1"/>
                </a:solidFill>
                <a:latin typeface="Segoe" pitchFamily="34" charset="0"/>
              </a:rPr>
              <a:t>=b</a:t>
            </a:r>
          </a:p>
        </p:txBody>
      </p:sp>
      <p:sp>
        <p:nvSpPr>
          <p:cNvPr id="9" name="Rectangle 8"/>
          <p:cNvSpPr/>
          <p:nvPr/>
        </p:nvSpPr>
        <p:spPr>
          <a:xfrm>
            <a:off x="5354320" y="4003060"/>
            <a:ext cx="2387600" cy="521681"/>
          </a:xfrm>
          <a:prstGeom prst="rect">
            <a:avLst/>
          </a:prstGeom>
        </p:spPr>
        <p:txBody>
          <a:bodyPr wrap="square">
            <a:spAutoFit/>
          </a:bodyPr>
          <a:lstStyle/>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f(g(b)) = b</a:t>
            </a:r>
            <a:endParaRPr lang="en-US" sz="3100" dirty="0" smtClean="0">
              <a:solidFill>
                <a:schemeClr val="bg1"/>
              </a:solidFill>
              <a:latin typeface="Calibri" pitchFamily="34" charset="0"/>
              <a:sym typeface="Symbol"/>
            </a:endParaRPr>
          </a:p>
        </p:txBody>
      </p:sp>
      <p:sp>
        <p:nvSpPr>
          <p:cNvPr id="10" name="Rectangular Callout 9"/>
          <p:cNvSpPr/>
          <p:nvPr/>
        </p:nvSpPr>
        <p:spPr bwMode="auto">
          <a:xfrm>
            <a:off x="2224217" y="4720281"/>
            <a:ext cx="5881816" cy="1544595"/>
          </a:xfrm>
          <a:prstGeom prst="wedgeRectCallout">
            <a:avLst>
              <a:gd name="adj1" fmla="val -56827"/>
              <a:gd name="adj2" fmla="val -7083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Equalities</a:t>
            </a:r>
            <a:r>
              <a:rPr kumimoji="0" lang="en-US" sz="2800" b="0" i="0" u="none" strike="noStrike" cap="none" normalizeH="0" dirty="0" smtClean="0">
                <a:solidFill>
                  <a:schemeClr val="bg1"/>
                </a:solidFill>
                <a:latin typeface="Segoe" pitchFamily="34" charset="0"/>
              </a:rPr>
              <a:t> and ground terms come from the partial model </a:t>
            </a:r>
            <a:r>
              <a:rPr kumimoji="0" lang="en-US" sz="2800" b="0" u="none" strike="noStrike" cap="none" normalizeH="0" dirty="0" smtClean="0">
                <a:solidFill>
                  <a:srgbClr val="FF0000"/>
                </a:solidFill>
                <a:latin typeface="Segoe" pitchFamily="34" charset="0"/>
              </a:rPr>
              <a:t>M</a:t>
            </a:r>
            <a:r>
              <a:rPr kumimoji="0" lang="en-US" sz="2800" b="0" i="0" u="none" strike="noStrike" cap="none" normalizeH="0" dirty="0" smtClean="0">
                <a:solidFill>
                  <a:schemeClr val="bg1"/>
                </a:solidFill>
                <a:latin typeface="Segoe" pitchFamily="34" charset="0"/>
              </a:rPr>
              <a:t>:</a:t>
            </a:r>
          </a:p>
          <a:p>
            <a:pPr defTabSz="1096963" fontAlgn="base">
              <a:spcBef>
                <a:spcPct val="0"/>
              </a:spcBef>
              <a:spcAft>
                <a:spcPct val="0"/>
              </a:spcAft>
            </a:pPr>
            <a:r>
              <a:rPr lang="en-US" sz="2800" dirty="0" smtClean="0">
                <a:latin typeface="Calibri" pitchFamily="34" charset="0"/>
                <a:sym typeface="Symbol"/>
              </a:rPr>
              <a:t>                          M | F</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graphicFrame>
        <p:nvGraphicFramePr>
          <p:cNvPr id="5" name="Diagram 4"/>
          <p:cNvGraphicFramePr/>
          <p:nvPr/>
        </p:nvGraphicFramePr>
        <p:xfrm>
          <a:off x="264160" y="-132080"/>
          <a:ext cx="8636000" cy="6156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 Placeholder 2"/>
          <p:cNvSpPr txBox="1">
            <a:spLocks/>
          </p:cNvSpPr>
          <p:nvPr/>
        </p:nvSpPr>
        <p:spPr>
          <a:xfrm>
            <a:off x="3407397" y="4088701"/>
            <a:ext cx="5919483" cy="2003625"/>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7"/>
              </a:buBlip>
              <a:tabLst/>
              <a:defRPr/>
            </a:pPr>
            <a:r>
              <a:rPr lang="en-US" sz="3100" dirty="0" smtClean="0">
                <a:solidFill>
                  <a:schemeClr val="bg1"/>
                </a:solidFill>
                <a:latin typeface="Calibri" pitchFamily="34" charset="0"/>
                <a:sym typeface="Symbol"/>
              </a:rPr>
              <a:t>Arithmetic</a:t>
            </a:r>
          </a:p>
          <a:p>
            <a:pPr marL="384954" marR="0" lvl="0" indent="-384954" algn="l" defTabSz="914363" rtl="0" eaLnBrk="1" fontAlgn="auto" latinLnBrk="0" hangingPunct="1">
              <a:lnSpc>
                <a:spcPct val="90000"/>
              </a:lnSpc>
              <a:spcBef>
                <a:spcPct val="20000"/>
              </a:spcBef>
              <a:spcAft>
                <a:spcPts val="0"/>
              </a:spcAft>
              <a:buClrTx/>
              <a:buSzPct val="90000"/>
              <a:buFontTx/>
              <a:buBlip>
                <a:blip r:embed="rId7"/>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Bit-vectors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7"/>
              </a:buBlip>
              <a:tabLst/>
              <a:defRPr/>
            </a:pPr>
            <a:r>
              <a:rPr lang="en-US" sz="3100" dirty="0" smtClean="0">
                <a:solidFill>
                  <a:schemeClr val="bg1"/>
                </a:solidFill>
                <a:latin typeface="Calibri" pitchFamily="34" charset="0"/>
                <a:sym typeface="Symbol"/>
              </a:rPr>
              <a:t>Arrays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7"/>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a:t>
            </a:r>
            <a:endParaRPr kumimoji="0" lang="en-US" sz="33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why do we use it?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5" name="Text Placeholder 2"/>
          <p:cNvSpPr txBox="1">
            <a:spLocks/>
          </p:cNvSpPr>
          <p:nvPr/>
        </p:nvSpPr>
        <p:spPr>
          <a:xfrm>
            <a:off x="389877" y="1665303"/>
            <a:ext cx="8382000" cy="305314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Integrates smoothly with DPLL.</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Software verification problems are </a:t>
            </a:r>
            <a:r>
              <a:rPr lang="en-US" sz="3100" dirty="0" smtClean="0">
                <a:solidFill>
                  <a:srgbClr val="FF0000"/>
                </a:solidFill>
                <a:latin typeface="Calibri" pitchFamily="34" charset="0"/>
                <a:sym typeface="Symbol"/>
              </a:rPr>
              <a:t>big &amp; shallow</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Decides useful theories: </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Arrays</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Partial orders</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t>
            </a:r>
            <a:r>
              <a:rPr sz="4800" smtClean="0">
                <a:solidFill>
                  <a:srgbClr val="FF0000"/>
                </a:solidFill>
                <a:latin typeface="Calibri" pitchFamily="34" charset="0"/>
              </a:rPr>
              <a:t>Limitations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5" name="Text Placeholder 2"/>
          <p:cNvSpPr txBox="1">
            <a:spLocks/>
          </p:cNvSpPr>
          <p:nvPr/>
        </p:nvSpPr>
        <p:spPr>
          <a:xfrm>
            <a:off x="389877" y="1665303"/>
            <a:ext cx="8382000" cy="1952842"/>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E-matching needs </a:t>
            </a:r>
            <a:r>
              <a:rPr lang="en-US" sz="3100" dirty="0" smtClean="0">
                <a:solidFill>
                  <a:srgbClr val="FF0000"/>
                </a:solidFill>
                <a:latin typeface="Calibri" pitchFamily="34" charset="0"/>
                <a:sym typeface="Symbol"/>
              </a:rPr>
              <a:t>ground seeds</a:t>
            </a:r>
            <a:r>
              <a:rPr lang="en-US" sz="3100" dirty="0" smtClean="0">
                <a:solidFill>
                  <a:schemeClr val="bg1"/>
                </a:solidFill>
                <a:latin typeface="Calibri" pitchFamily="34" charset="0"/>
                <a:sym typeface="Symbol"/>
              </a:rPr>
              <a:t>.</a:t>
            </a:r>
          </a:p>
          <a:p>
            <a:pPr marL="842136" lvl="1" indent="-384954">
              <a:lnSpc>
                <a:spcPct val="90000"/>
              </a:lnSpc>
              <a:spcBef>
                <a:spcPct val="20000"/>
              </a:spcBef>
              <a:buSzPct val="90000"/>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x: p(x)</a:t>
            </a:r>
            <a:r>
              <a:rPr lang="en-US" sz="3100" noProof="0" dirty="0" smtClean="0">
                <a:solidFill>
                  <a:schemeClr val="bg1"/>
                </a:solidFill>
                <a:latin typeface="Calibri" pitchFamily="34" charset="0"/>
                <a:sym typeface="Symbol"/>
              </a:rPr>
              <a:t>,</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not p(x)</a:t>
            </a: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t>
            </a:r>
            <a:r>
              <a:rPr sz="4800" smtClean="0">
                <a:solidFill>
                  <a:srgbClr val="FF0000"/>
                </a:solidFill>
                <a:latin typeface="Calibri" pitchFamily="34" charset="0"/>
              </a:rPr>
              <a:t>Limitations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5" name="Text Placeholder 2"/>
          <p:cNvSpPr txBox="1">
            <a:spLocks/>
          </p:cNvSpPr>
          <p:nvPr/>
        </p:nvSpPr>
        <p:spPr>
          <a:xfrm>
            <a:off x="389877" y="1665303"/>
            <a:ext cx="8382000" cy="4051878"/>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E-matching needs </a:t>
            </a:r>
            <a:r>
              <a:rPr lang="en-US" sz="3100" dirty="0" smtClean="0">
                <a:solidFill>
                  <a:srgbClr val="FF0000"/>
                </a:solidFill>
                <a:latin typeface="Calibri" pitchFamily="34" charset="0"/>
                <a:sym typeface="Symbol"/>
              </a:rPr>
              <a:t>ground seeds</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Bad</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user provided patterns:</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f(g(x))=x </a:t>
            </a:r>
            <a:r>
              <a:rPr lang="en-US" sz="3100" dirty="0" smtClean="0">
                <a:solidFill>
                  <a:srgbClr val="FF0000"/>
                </a:solidFill>
                <a:latin typeface="Calibri" pitchFamily="34" charset="0"/>
                <a:sym typeface="Symbol"/>
              </a:rPr>
              <a:t>{ f(g(x)) }</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g(a) = c,</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g(b) = c,</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a  b</a:t>
            </a:r>
          </a:p>
          <a:p>
            <a:pPr marL="842136" lvl="1" indent="-384954">
              <a:lnSpc>
                <a:spcPct val="90000"/>
              </a:lnSpc>
              <a:spcBef>
                <a:spcPct val="20000"/>
              </a:spcBef>
              <a:buSzPct val="90000"/>
            </a:pP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6" name="Rounded Rectangular Callout 5"/>
          <p:cNvSpPr/>
          <p:nvPr/>
        </p:nvSpPr>
        <p:spPr bwMode="auto">
          <a:xfrm>
            <a:off x="4754880" y="4084320"/>
            <a:ext cx="3200400" cy="1005840"/>
          </a:xfrm>
          <a:prstGeom prst="wedgeRoundRectCallout">
            <a:avLst>
              <a:gd name="adj1" fmla="val -71812"/>
              <a:gd name="adj2" fmla="val -149803"/>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i="0" u="none" strike="noStrike" cap="none" normalizeH="0" baseline="0" dirty="0" smtClean="0">
                <a:solidFill>
                  <a:schemeClr val="bg1"/>
                </a:solidFill>
                <a:latin typeface="Segoe" pitchFamily="34" charset="0"/>
              </a:rPr>
              <a:t>Pattern is too restrictive</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t>
            </a:r>
            <a:r>
              <a:rPr sz="4800" smtClean="0">
                <a:solidFill>
                  <a:srgbClr val="FF0000"/>
                </a:solidFill>
                <a:latin typeface="Calibri" pitchFamily="34" charset="0"/>
              </a:rPr>
              <a:t>Limitations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5" name="Text Placeholder 2"/>
          <p:cNvSpPr txBox="1">
            <a:spLocks/>
          </p:cNvSpPr>
          <p:nvPr/>
        </p:nvSpPr>
        <p:spPr>
          <a:xfrm>
            <a:off x="389877" y="1665303"/>
            <a:ext cx="8382000" cy="4051878"/>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E-matching needs </a:t>
            </a:r>
            <a:r>
              <a:rPr lang="en-US" sz="3100" dirty="0" smtClean="0">
                <a:solidFill>
                  <a:srgbClr val="FF0000"/>
                </a:solidFill>
                <a:latin typeface="Calibri" pitchFamily="34" charset="0"/>
                <a:sym typeface="Symbol"/>
              </a:rPr>
              <a:t>ground seeds</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Bad</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user provided patterns:</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f(g(x))=x </a:t>
            </a:r>
            <a:r>
              <a:rPr lang="en-US" sz="3100" dirty="0" smtClean="0">
                <a:solidFill>
                  <a:srgbClr val="FF0000"/>
                </a:solidFill>
                <a:latin typeface="Calibri" pitchFamily="34" charset="0"/>
                <a:sym typeface="Symbol"/>
              </a:rPr>
              <a:t>{ g(x) }</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g(a) </a:t>
            </a:r>
            <a:r>
              <a:rPr lang="en-US" sz="3100" dirty="0" smtClean="0">
                <a:solidFill>
                  <a:schemeClr val="bg1"/>
                </a:solidFill>
                <a:latin typeface="Calibri" pitchFamily="34" charset="0"/>
                <a:sym typeface="Symbol"/>
              </a:rPr>
              <a:t>= c,</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g(b) </a:t>
            </a:r>
            <a:r>
              <a:rPr lang="en-US" sz="3100" dirty="0" smtClean="0">
                <a:solidFill>
                  <a:schemeClr val="bg1"/>
                </a:solidFill>
                <a:latin typeface="Calibri" pitchFamily="34" charset="0"/>
                <a:sym typeface="Symbol"/>
              </a:rPr>
              <a:t>= c,</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a  b</a:t>
            </a:r>
          </a:p>
          <a:p>
            <a:pPr marL="842136" lvl="1" indent="-384954">
              <a:lnSpc>
                <a:spcPct val="90000"/>
              </a:lnSpc>
              <a:spcBef>
                <a:spcPct val="20000"/>
              </a:spcBef>
              <a:buSzPct val="90000"/>
            </a:pP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6" name="Rounded Rectangular Callout 5"/>
          <p:cNvSpPr/>
          <p:nvPr/>
        </p:nvSpPr>
        <p:spPr bwMode="auto">
          <a:xfrm>
            <a:off x="4754880" y="4084320"/>
            <a:ext cx="3200400" cy="1005840"/>
          </a:xfrm>
          <a:prstGeom prst="wedgeRoundRectCallout">
            <a:avLst>
              <a:gd name="adj1" fmla="val -71812"/>
              <a:gd name="adj2" fmla="val -149803"/>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More “liberal”</a:t>
            </a:r>
          </a:p>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pattern</a:t>
            </a:r>
            <a:endParaRPr kumimoji="0" lang="en-US" sz="2800" b="0"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t>
            </a:r>
            <a:r>
              <a:rPr sz="4800" smtClean="0">
                <a:solidFill>
                  <a:srgbClr val="FF0000"/>
                </a:solidFill>
                <a:latin typeface="Calibri" pitchFamily="34" charset="0"/>
              </a:rPr>
              <a:t>Limitations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5" name="Text Placeholder 2"/>
          <p:cNvSpPr txBox="1">
            <a:spLocks/>
          </p:cNvSpPr>
          <p:nvPr/>
        </p:nvSpPr>
        <p:spPr>
          <a:xfrm>
            <a:off x="389877" y="1665303"/>
            <a:ext cx="8382000" cy="5101397"/>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E-matching needs </a:t>
            </a:r>
            <a:r>
              <a:rPr lang="en-US" sz="3100" dirty="0" smtClean="0">
                <a:solidFill>
                  <a:srgbClr val="FF0000"/>
                </a:solidFill>
                <a:latin typeface="Calibri" pitchFamily="34" charset="0"/>
                <a:sym typeface="Symbol"/>
              </a:rPr>
              <a:t>ground seeds</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Bad</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user provided patterns:</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f(g(x))=x </a:t>
            </a:r>
            <a:r>
              <a:rPr lang="en-US" sz="3100" dirty="0" smtClean="0">
                <a:solidFill>
                  <a:srgbClr val="FF0000"/>
                </a:solidFill>
                <a:latin typeface="Calibri" pitchFamily="34" charset="0"/>
                <a:sym typeface="Symbol"/>
              </a:rPr>
              <a:t>{ g(x) }</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g(a) </a:t>
            </a:r>
            <a:r>
              <a:rPr lang="en-US" sz="3100" dirty="0" smtClean="0">
                <a:solidFill>
                  <a:schemeClr val="bg1"/>
                </a:solidFill>
                <a:latin typeface="Calibri" pitchFamily="34" charset="0"/>
                <a:sym typeface="Symbol"/>
              </a:rPr>
              <a:t>= c,</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g(b) </a:t>
            </a:r>
            <a:r>
              <a:rPr lang="en-US" sz="3100" dirty="0" smtClean="0">
                <a:solidFill>
                  <a:schemeClr val="bg1"/>
                </a:solidFill>
                <a:latin typeface="Calibri" pitchFamily="34" charset="0"/>
                <a:sym typeface="Symbol"/>
              </a:rPr>
              <a:t>= c,</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a  b,</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f(g(a)) = a</a:t>
            </a:r>
            <a:r>
              <a:rPr lang="en-US" sz="3100" dirty="0" smtClean="0">
                <a:solidFill>
                  <a:schemeClr val="bg1"/>
                </a:solidFill>
                <a:latin typeface="Calibri" pitchFamily="34" charset="0"/>
                <a:sym typeface="Symbol"/>
              </a:rPr>
              <a:t>,</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f(g(b)) = b</a:t>
            </a:r>
          </a:p>
          <a:p>
            <a:pPr marL="842136" lvl="1" indent="-384954">
              <a:lnSpc>
                <a:spcPct val="90000"/>
              </a:lnSpc>
              <a:spcBef>
                <a:spcPct val="20000"/>
              </a:spcBef>
              <a:buSzPct val="90000"/>
            </a:pP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7" name="Right Arrow 6"/>
          <p:cNvSpPr/>
          <p:nvPr/>
        </p:nvSpPr>
        <p:spPr bwMode="auto">
          <a:xfrm>
            <a:off x="2733040" y="4856480"/>
            <a:ext cx="3027680" cy="741680"/>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5355107" y="4986800"/>
            <a:ext cx="1244251" cy="521681"/>
          </a:xfrm>
          <a:prstGeom prst="rect">
            <a:avLst/>
          </a:prstGeom>
        </p:spPr>
        <p:txBody>
          <a:bodyPr wrap="none">
            <a:spAutoFit/>
          </a:bodyPr>
          <a:lstStyle/>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a=b</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t>
            </a:r>
            <a:r>
              <a:rPr sz="4800" smtClean="0">
                <a:solidFill>
                  <a:srgbClr val="FF0000"/>
                </a:solidFill>
                <a:latin typeface="Calibri" pitchFamily="34" charset="0"/>
              </a:rPr>
              <a:t>Limitations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5" name="Text Placeholder 2"/>
          <p:cNvSpPr txBox="1">
            <a:spLocks/>
          </p:cNvSpPr>
          <p:nvPr/>
        </p:nvSpPr>
        <p:spPr>
          <a:xfrm>
            <a:off x="389877" y="1665303"/>
            <a:ext cx="8382000" cy="4576637"/>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E-matching needs </a:t>
            </a:r>
            <a:r>
              <a:rPr lang="en-US" sz="3100" dirty="0" smtClean="0">
                <a:solidFill>
                  <a:srgbClr val="FF0000"/>
                </a:solidFill>
                <a:latin typeface="Calibri" pitchFamily="34" charset="0"/>
                <a:sym typeface="Symbol"/>
              </a:rPr>
              <a:t>ground seeds</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Bad</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user provided patterns.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Matching loops:</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f(x) = g(f(x))   </a:t>
            </a:r>
            <a:r>
              <a:rPr lang="en-US" sz="3100" dirty="0" smtClean="0">
                <a:solidFill>
                  <a:srgbClr val="FF0000"/>
                </a:solidFill>
                <a:latin typeface="Calibri" pitchFamily="34" charset="0"/>
                <a:sym typeface="Symbol"/>
              </a:rPr>
              <a:t>{f(x)}</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g(x) = f(g(x))  {g(x)}</a:t>
            </a:r>
          </a:p>
          <a:p>
            <a:pPr marL="842136" lvl="1" indent="-384954">
              <a:lnSpc>
                <a:spcPct val="90000"/>
              </a:lnSpc>
              <a:spcBef>
                <a:spcPct val="20000"/>
              </a:spcBef>
              <a:buSzPct val="90000"/>
            </a:pPr>
            <a:r>
              <a:rPr kumimoji="0" lang="en-US" sz="3100" b="0" i="0" u="none" strike="noStrike" kern="1200" cap="none" spc="0" normalizeH="0" noProof="0" dirty="0" smtClean="0">
                <a:ln>
                  <a:noFill/>
                </a:ln>
                <a:solidFill>
                  <a:srgbClr val="FF0000"/>
                </a:solidFill>
                <a:effectLst/>
                <a:uLnTx/>
                <a:uFillTx/>
                <a:latin typeface="Calibri" pitchFamily="34" charset="0"/>
                <a:ea typeface="+mn-ea"/>
                <a:cs typeface="+mn-cs"/>
                <a:sym typeface="Symbol"/>
              </a:rPr>
              <a:t>f(a) </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c</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endPar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endParaRPr>
          </a:p>
          <a:p>
            <a:pPr marL="842136" lvl="1" indent="-384954">
              <a:lnSpc>
                <a:spcPct val="90000"/>
              </a:lnSpc>
              <a:spcBef>
                <a:spcPct val="20000"/>
              </a:spcBef>
              <a:buSzPct val="90000"/>
            </a:pP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t>
            </a:r>
            <a:r>
              <a:rPr sz="4800" smtClean="0">
                <a:solidFill>
                  <a:srgbClr val="FF0000"/>
                </a:solidFill>
                <a:latin typeface="Calibri" pitchFamily="34" charset="0"/>
              </a:rPr>
              <a:t>Limitations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5" name="Text Placeholder 2"/>
          <p:cNvSpPr txBox="1">
            <a:spLocks/>
          </p:cNvSpPr>
          <p:nvPr/>
        </p:nvSpPr>
        <p:spPr>
          <a:xfrm>
            <a:off x="389877" y="1665303"/>
            <a:ext cx="8382000" cy="5101397"/>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E-matching needs </a:t>
            </a:r>
            <a:r>
              <a:rPr lang="en-US" sz="3100" dirty="0" smtClean="0">
                <a:solidFill>
                  <a:srgbClr val="FF0000"/>
                </a:solidFill>
                <a:latin typeface="Calibri" pitchFamily="34" charset="0"/>
                <a:sym typeface="Symbol"/>
              </a:rPr>
              <a:t>ground seeds</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Bad</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user provided patterns.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Matching loops:</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f(x) = g(f(x))   {f(x)}</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g(x) = f(g(x))  </a:t>
            </a:r>
            <a:r>
              <a:rPr lang="en-US" sz="3100" dirty="0" smtClean="0">
                <a:solidFill>
                  <a:srgbClr val="FF0000"/>
                </a:solidFill>
                <a:latin typeface="Calibri" pitchFamily="34" charset="0"/>
                <a:sym typeface="Symbol"/>
              </a:rPr>
              <a:t>{g(x)}</a:t>
            </a:r>
          </a:p>
          <a:p>
            <a:pPr marL="842136" lvl="1" indent="-384954">
              <a:lnSpc>
                <a:spcPct val="90000"/>
              </a:lnSpc>
              <a:spcBef>
                <a:spcPct val="20000"/>
              </a:spcBef>
              <a:buSzPct val="90000"/>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f(a) = c</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f(a) = </a:t>
            </a:r>
            <a:r>
              <a:rPr lang="en-US" sz="3100" dirty="0" smtClean="0">
                <a:solidFill>
                  <a:srgbClr val="FF0000"/>
                </a:solidFill>
                <a:latin typeface="Calibri" pitchFamily="34" charset="0"/>
                <a:sym typeface="Symbol"/>
              </a:rPr>
              <a:t>g(f(a))</a:t>
            </a:r>
            <a:endParaRPr kumimoji="0" lang="en-US" sz="3100" b="0" i="0" u="none" strike="noStrike" kern="1200" cap="none" spc="0" normalizeH="0" noProof="0" dirty="0" smtClean="0">
              <a:ln>
                <a:noFill/>
              </a:ln>
              <a:solidFill>
                <a:srgbClr val="FF0000"/>
              </a:solidFill>
              <a:effectLst/>
              <a:uLnTx/>
              <a:uFillTx/>
              <a:latin typeface="Calibri" pitchFamily="34" charset="0"/>
              <a:ea typeface="+mn-ea"/>
              <a:cs typeface="+mn-cs"/>
              <a:sym typeface="Symbol"/>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endPar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endParaRPr>
          </a:p>
          <a:p>
            <a:pPr marL="842136" lvl="1" indent="-384954">
              <a:lnSpc>
                <a:spcPct val="90000"/>
              </a:lnSpc>
              <a:spcBef>
                <a:spcPct val="20000"/>
              </a:spcBef>
              <a:buSzPct val="90000"/>
            </a:pP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t>
            </a:r>
            <a:r>
              <a:rPr sz="4800" smtClean="0">
                <a:solidFill>
                  <a:srgbClr val="FF0000"/>
                </a:solidFill>
                <a:latin typeface="Calibri" pitchFamily="34" charset="0"/>
              </a:rPr>
              <a:t>Limitations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5" name="Text Placeholder 2"/>
          <p:cNvSpPr txBox="1">
            <a:spLocks/>
          </p:cNvSpPr>
          <p:nvPr/>
        </p:nvSpPr>
        <p:spPr>
          <a:xfrm>
            <a:off x="389877" y="1665303"/>
            <a:ext cx="8382000" cy="6150915"/>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E-matching needs </a:t>
            </a:r>
            <a:r>
              <a:rPr lang="en-US" sz="3100" dirty="0" smtClean="0">
                <a:solidFill>
                  <a:srgbClr val="FF0000"/>
                </a:solidFill>
                <a:latin typeface="Calibri" pitchFamily="34" charset="0"/>
                <a:sym typeface="Symbol"/>
              </a:rPr>
              <a:t>ground seeds</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Bad</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user provided patterns.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Matching loops:</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f(x) = g(f(x))   </a:t>
            </a:r>
            <a:r>
              <a:rPr lang="en-US" sz="3100" dirty="0" smtClean="0">
                <a:solidFill>
                  <a:srgbClr val="FF0000"/>
                </a:solidFill>
                <a:latin typeface="Calibri" pitchFamily="34" charset="0"/>
                <a:sym typeface="Symbol"/>
              </a:rPr>
              <a:t>{f(x)}</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x: g(x) = f(g(x))  {g(x)}</a:t>
            </a:r>
          </a:p>
          <a:p>
            <a:pPr marL="842136" lvl="1" indent="-384954">
              <a:lnSpc>
                <a:spcPct val="90000"/>
              </a:lnSpc>
              <a:spcBef>
                <a:spcPct val="20000"/>
              </a:spcBef>
              <a:buSzPct val="90000"/>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f(a) = c</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f(a) = g(f(a))</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g(f(a)) = </a:t>
            </a:r>
            <a:r>
              <a:rPr lang="en-US" sz="3100" dirty="0" smtClean="0">
                <a:solidFill>
                  <a:srgbClr val="FF0000"/>
                </a:solidFill>
                <a:latin typeface="Calibri" pitchFamily="34" charset="0"/>
                <a:sym typeface="Symbol"/>
              </a:rPr>
              <a:t>f(g(f(a)))</a:t>
            </a:r>
          </a:p>
          <a:p>
            <a:pPr marL="842136" lvl="1" indent="-384954">
              <a:lnSpc>
                <a:spcPct val="90000"/>
              </a:lnSpc>
              <a:spcBef>
                <a:spcPct val="20000"/>
              </a:spcBef>
              <a:buSzPct val="90000"/>
            </a:pPr>
            <a:endParaRPr kumimoji="0" lang="en-US" sz="3100" b="0" i="0" u="none" strike="noStrike" kern="1200" cap="none" spc="0" normalizeH="0" noProof="0" dirty="0" smtClean="0">
              <a:ln>
                <a:noFill/>
              </a:ln>
              <a:solidFill>
                <a:srgbClr val="FF0000"/>
              </a:solidFill>
              <a:effectLst/>
              <a:uLnTx/>
              <a:uFillTx/>
              <a:latin typeface="Calibri" pitchFamily="34" charset="0"/>
              <a:ea typeface="+mn-ea"/>
              <a:cs typeface="+mn-cs"/>
              <a:sym typeface="Symbol"/>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endPar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endParaRPr>
          </a:p>
          <a:p>
            <a:pPr marL="842136" lvl="1" indent="-384954">
              <a:lnSpc>
                <a:spcPct val="90000"/>
              </a:lnSpc>
              <a:spcBef>
                <a:spcPct val="20000"/>
              </a:spcBef>
              <a:buSzPct val="90000"/>
            </a:pP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sney-pinocchio-lifesize-marionette-1.jpg"/>
          <p:cNvPicPr>
            <a:picLocks noChangeAspect="1"/>
          </p:cNvPicPr>
          <p:nvPr/>
        </p:nvPicPr>
        <p:blipFill>
          <a:blip r:embed="rId3"/>
          <a:srcRect l="16000" r="16000"/>
          <a:stretch>
            <a:fillRect/>
          </a:stretch>
        </p:blipFill>
        <p:spPr>
          <a:xfrm>
            <a:off x="6598631" y="2140808"/>
            <a:ext cx="2350627" cy="3456803"/>
          </a:xfrm>
          <a:prstGeom prst="rect">
            <a:avLst/>
          </a:prstGeom>
        </p:spPr>
      </p:pic>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t>
            </a:r>
            <a:r>
              <a:rPr sz="4800" smtClean="0">
                <a:solidFill>
                  <a:srgbClr val="FF0000"/>
                </a:solidFill>
                <a:latin typeface="Calibri" pitchFamily="34" charset="0"/>
              </a:rPr>
              <a:t>Limitations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5" name="Text Placeholder 2"/>
          <p:cNvSpPr txBox="1">
            <a:spLocks/>
          </p:cNvSpPr>
          <p:nvPr/>
        </p:nvSpPr>
        <p:spPr>
          <a:xfrm>
            <a:off x="389877" y="1665303"/>
            <a:ext cx="8382000" cy="3527119"/>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4"/>
              </a:buBlip>
              <a:tabLst/>
              <a:defRPr/>
            </a:pPr>
            <a:r>
              <a:rPr lang="en-US" sz="3100" dirty="0" smtClean="0">
                <a:solidFill>
                  <a:schemeClr val="bg1"/>
                </a:solidFill>
                <a:latin typeface="Calibri" pitchFamily="34" charset="0"/>
                <a:sym typeface="Symbol"/>
              </a:rPr>
              <a:t>E-matching needs </a:t>
            </a:r>
            <a:r>
              <a:rPr lang="en-US" sz="3100" dirty="0" smtClean="0">
                <a:solidFill>
                  <a:srgbClr val="FF0000"/>
                </a:solidFill>
                <a:latin typeface="Calibri" pitchFamily="34" charset="0"/>
                <a:sym typeface="Symbol"/>
              </a:rPr>
              <a:t>ground seeds</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4"/>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Bad</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user provided patterns.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4"/>
              </a:buBlip>
              <a:tabLst/>
              <a:defRPr/>
            </a:pPr>
            <a:r>
              <a:rPr lang="en-US" sz="3100" dirty="0" smtClean="0">
                <a:solidFill>
                  <a:schemeClr val="bg1"/>
                </a:solidFill>
                <a:latin typeface="Calibri" pitchFamily="34" charset="0"/>
                <a:sym typeface="Symbol"/>
              </a:rPr>
              <a:t>Matching loops.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4"/>
              </a:buBlip>
              <a:tabLst/>
              <a:defRPr/>
            </a:pPr>
            <a:r>
              <a:rPr kumimoji="0" lang="en-US" sz="3100" b="0" i="0" u="none" strike="noStrike" kern="1200" cap="none" spc="0" normalizeH="0" noProof="0" dirty="0" smtClean="0">
                <a:ln>
                  <a:noFill/>
                </a:ln>
                <a:solidFill>
                  <a:srgbClr val="FF0000"/>
                </a:solidFill>
                <a:effectLst/>
                <a:uLnTx/>
                <a:uFillTx/>
                <a:latin typeface="Calibri" pitchFamily="34" charset="0"/>
                <a:ea typeface="+mn-ea"/>
                <a:cs typeface="+mn-cs"/>
                <a:sym typeface="Symbol"/>
              </a:rPr>
              <a:t>It is not refutationally complete.</a:t>
            </a:r>
          </a:p>
          <a:p>
            <a:pPr marL="384954" marR="0" lvl="0" indent="-384954" algn="l" defTabSz="914363" rtl="0" eaLnBrk="1" fontAlgn="auto" latinLnBrk="0" hangingPunct="1">
              <a:lnSpc>
                <a:spcPct val="90000"/>
              </a:lnSpc>
              <a:spcBef>
                <a:spcPct val="20000"/>
              </a:spcBef>
              <a:spcAft>
                <a:spcPts val="0"/>
              </a:spcAft>
              <a:buClrTx/>
              <a:buSzPct val="90000"/>
              <a:buFontTx/>
              <a:buBlip>
                <a:blip r:embed="rId4"/>
              </a:buBlip>
              <a:tabLst/>
              <a:defRPr/>
            </a:pPr>
            <a:endPar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endParaRPr>
          </a:p>
          <a:p>
            <a:pPr marL="842136" lvl="1" indent="-384954">
              <a:lnSpc>
                <a:spcPct val="90000"/>
              </a:lnSpc>
              <a:spcBef>
                <a:spcPct val="20000"/>
              </a:spcBef>
              <a:buSzPct val="90000"/>
            </a:pP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Z3: Beyond E-matching</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5" name="Text Placeholder 2"/>
          <p:cNvSpPr txBox="1">
            <a:spLocks/>
          </p:cNvSpPr>
          <p:nvPr/>
        </p:nvSpPr>
        <p:spPr>
          <a:xfrm>
            <a:off x="389877" y="1665303"/>
            <a:ext cx="8382000" cy="252838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Decidable fragments:</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EPR (this morning)</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Array property fragment</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More coming soon</a:t>
            </a:r>
            <a:endParaRPr lang="en-US" sz="3100" dirty="0" smtClean="0">
              <a:solidFill>
                <a:srgbClr val="FF0000"/>
              </a:solidFill>
              <a:latin typeface="Calibri" pitchFamily="34" charset="0"/>
              <a:sym typeface="Symbol"/>
            </a:endParaRPr>
          </a:p>
          <a:p>
            <a:pPr marL="384954" indent="-384954">
              <a:lnSpc>
                <a:spcPct val="90000"/>
              </a:lnSpc>
              <a:spcBef>
                <a:spcPct val="20000"/>
              </a:spcBef>
              <a:buSzPct val="90000"/>
              <a:buFontTx/>
              <a:buBlip>
                <a:blip r:embed="rId3"/>
              </a:buBlip>
            </a:pPr>
            <a:r>
              <a:rPr lang="en-US" sz="3100" dirty="0" smtClean="0">
                <a:solidFill>
                  <a:srgbClr val="FF0000"/>
                </a:solidFill>
                <a:latin typeface="Calibri" pitchFamily="34" charset="0"/>
                <a:sym typeface="Symbol"/>
              </a:rPr>
              <a:t>DPLL(): DPLL + Saturation (this talk)</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graphicFrame>
        <p:nvGraphicFramePr>
          <p:cNvPr id="6" name="Object 5"/>
          <p:cNvGraphicFramePr>
            <a:graphicFrameLocks noChangeAspect="1"/>
          </p:cNvGraphicFramePr>
          <p:nvPr/>
        </p:nvGraphicFramePr>
        <p:xfrm>
          <a:off x="270163" y="2227118"/>
          <a:ext cx="8517665" cy="524164"/>
        </p:xfrm>
        <a:graphic>
          <a:graphicData uri="http://schemas.openxmlformats.org/presentationml/2006/ole">
            <p:oleObj spid="_x0000_s1026" name="Equation" r:id="rId4" imgW="3301920" imgH="203040" progId="Equation.3">
              <p:embed/>
            </p:oleObj>
          </a:graphicData>
        </a:graphic>
      </p:graphicFrame>
      <p:sp>
        <p:nvSpPr>
          <p:cNvPr id="8" name="Rectangle 7"/>
          <p:cNvSpPr/>
          <p:nvPr/>
        </p:nvSpPr>
        <p:spPr bwMode="auto">
          <a:xfrm>
            <a:off x="233680" y="2265680"/>
            <a:ext cx="151384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Rectangle 8"/>
          <p:cNvSpPr/>
          <p:nvPr/>
        </p:nvSpPr>
        <p:spPr bwMode="auto">
          <a:xfrm>
            <a:off x="7345680" y="2275840"/>
            <a:ext cx="125984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Rectangle 9"/>
          <p:cNvSpPr/>
          <p:nvPr/>
        </p:nvSpPr>
        <p:spPr bwMode="auto">
          <a:xfrm>
            <a:off x="5638800" y="2255520"/>
            <a:ext cx="77216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ectangle 10"/>
          <p:cNvSpPr/>
          <p:nvPr/>
        </p:nvSpPr>
        <p:spPr bwMode="auto">
          <a:xfrm>
            <a:off x="5100320" y="225552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Arithmetic</a:t>
            </a:r>
          </a:p>
        </p:txBody>
      </p:sp>
      <p:sp>
        <p:nvSpPr>
          <p:cNvPr id="16" name="Rectangle 15"/>
          <p:cNvSpPr/>
          <p:nvPr/>
        </p:nvSpPr>
        <p:spPr bwMode="auto">
          <a:xfrm>
            <a:off x="2621280" y="2265680"/>
            <a:ext cx="843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 name="Rectangle 16"/>
          <p:cNvSpPr/>
          <p:nvPr/>
        </p:nvSpPr>
        <p:spPr bwMode="auto">
          <a:xfrm>
            <a:off x="3566160" y="2265680"/>
            <a:ext cx="843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 name="Rectangle 17"/>
          <p:cNvSpPr/>
          <p:nvPr/>
        </p:nvSpPr>
        <p:spPr bwMode="auto">
          <a:xfrm>
            <a:off x="2875280" y="342392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Array</a:t>
            </a:r>
            <a:r>
              <a:rPr kumimoji="0" lang="en-US" sz="2800" b="0" i="0" u="none" strike="noStrike" cap="none" normalizeH="0" dirty="0" smtClean="0">
                <a:solidFill>
                  <a:schemeClr val="tx1"/>
                </a:solidFill>
                <a:effectLst>
                  <a:outerShdw blurRad="38100" dist="38100" dir="2700000" algn="tl">
                    <a:srgbClr val="000000">
                      <a:alpha val="43137"/>
                    </a:srgbClr>
                  </a:outerShdw>
                </a:effectLst>
                <a:latin typeface="Segoe" pitchFamily="34" charset="0"/>
              </a:rPr>
              <a:t> Theory</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Rectangle 19"/>
          <p:cNvSpPr/>
          <p:nvPr/>
        </p:nvSpPr>
        <p:spPr bwMode="auto">
          <a:xfrm>
            <a:off x="6918960" y="227584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1" name="Rectangle 20"/>
          <p:cNvSpPr/>
          <p:nvPr/>
        </p:nvSpPr>
        <p:spPr bwMode="auto">
          <a:xfrm>
            <a:off x="2235200" y="226568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3" name="Rectangle 22"/>
          <p:cNvSpPr/>
          <p:nvPr/>
        </p:nvSpPr>
        <p:spPr bwMode="auto">
          <a:xfrm>
            <a:off x="2885440" y="341376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tx1"/>
                </a:solidFill>
                <a:effectLst>
                  <a:outerShdw blurRad="38100" dist="38100" dir="2700000" algn="tl">
                    <a:srgbClr val="000000">
                      <a:alpha val="43137"/>
                    </a:srgbClr>
                  </a:outerShdw>
                </a:effectLst>
                <a:latin typeface="Segoe" pitchFamily="34" charset="0"/>
              </a:rPr>
              <a:t>Uninterpreted</a:t>
            </a:r>
            <a:r>
              <a:rPr lang="en-US" sz="2800" dirty="0" smtClean="0">
                <a:solidFill>
                  <a:schemeClr val="tx1"/>
                </a:solidFill>
                <a:effectLst>
                  <a:outerShdw blurRad="38100" dist="38100" dir="2700000" algn="tl">
                    <a:srgbClr val="000000">
                      <a:alpha val="43137"/>
                    </a:srgbClr>
                  </a:outerShdw>
                </a:effectLst>
                <a:latin typeface="Segoe" pitchFamily="34" charset="0"/>
              </a:rPr>
              <a:t> Functions</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8"/>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4" grpId="0" animBg="1"/>
      <p:bldP spid="14" grpId="1" animBg="1"/>
      <p:bldP spid="16" grpId="0" animBg="1"/>
      <p:bldP spid="16" grpId="1" animBg="1"/>
      <p:bldP spid="17" grpId="0" animBg="1"/>
      <p:bldP spid="17" grpId="1" animBg="1"/>
      <p:bldP spid="18" grpId="0" animBg="1"/>
      <p:bldP spid="18" grpId="1" animBg="1"/>
      <p:bldP spid="20" grpId="0" animBg="1"/>
      <p:bldP spid="21" grpId="0" animBg="1"/>
      <p:bldP spid="2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DPLL(</a:t>
            </a:r>
            <a:r>
              <a:rPr lang="en-US" sz="4800" dirty="0" smtClean="0">
                <a:latin typeface="Calibri" pitchFamily="34" charset="0"/>
                <a:sym typeface="Symbol"/>
              </a:rPr>
              <a: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5" name="Text Placeholder 2"/>
          <p:cNvSpPr txBox="1">
            <a:spLocks/>
          </p:cNvSpPr>
          <p:nvPr/>
        </p:nvSpPr>
        <p:spPr>
          <a:xfrm>
            <a:off x="389877" y="1665303"/>
            <a:ext cx="8382000" cy="954107"/>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Tight integration: </a:t>
            </a:r>
            <a:r>
              <a:rPr lang="en-US" sz="3100" dirty="0" smtClean="0">
                <a:solidFill>
                  <a:srgbClr val="FF0000"/>
                </a:solidFill>
                <a:latin typeface="Calibri" pitchFamily="34" charset="0"/>
                <a:sym typeface="Symbol"/>
              </a:rPr>
              <a:t>DPLL + Saturation solver</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endParaRPr lang="en-US" sz="3100" dirty="0" smtClean="0">
              <a:solidFill>
                <a:schemeClr val="bg1"/>
              </a:solidFill>
              <a:latin typeface="Calibri" pitchFamily="34" charset="0"/>
              <a:sym typeface="Symbol"/>
            </a:endParaRPr>
          </a:p>
        </p:txBody>
      </p:sp>
      <p:sp>
        <p:nvSpPr>
          <p:cNvPr id="9" name="Isosceles Triangle 8"/>
          <p:cNvSpPr/>
          <p:nvPr/>
        </p:nvSpPr>
        <p:spPr bwMode="auto">
          <a:xfrm>
            <a:off x="4547293" y="2224225"/>
            <a:ext cx="3855308" cy="3731740"/>
          </a:xfrm>
          <a:prstGeom prst="triangl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BIG</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rgbClr val="FF0000"/>
                </a:solidFill>
                <a:latin typeface="Segoe" pitchFamily="34" charset="0"/>
              </a:rPr>
              <a:t>a</a:t>
            </a:r>
            <a:r>
              <a:rPr kumimoji="0" lang="en-US" sz="2800" b="1" i="0" u="none" strike="noStrike" cap="none" normalizeH="0" baseline="0" dirty="0" smtClean="0">
                <a:solidFill>
                  <a:srgbClr val="FF0000"/>
                </a:solidFill>
                <a:latin typeface="Segoe" pitchFamily="34" charset="0"/>
              </a:rPr>
              <a:t>nd-or</a:t>
            </a:r>
            <a:r>
              <a:rPr kumimoji="0" lang="en-US" sz="2800" b="1" i="0" u="none" strike="noStrike" cap="none" normalizeH="0" baseline="0" dirty="0" smtClean="0">
                <a:solidFill>
                  <a:schemeClr val="bg1"/>
                </a:solidFill>
                <a:latin typeface="Segoe" pitchFamily="34" charset="0"/>
              </a:rPr>
              <a:t> tree</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(ground)</a:t>
            </a:r>
            <a:endParaRPr kumimoji="0" lang="en-US" sz="2800" b="1" i="0" u="none" strike="noStrike" cap="none" normalizeH="0" baseline="0"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lang="en-US" sz="2800" b="1"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solidFill>
                <a:schemeClr val="bg1"/>
              </a:solidFill>
              <a:latin typeface="Segoe" pitchFamily="34" charset="0"/>
            </a:endParaRPr>
          </a:p>
        </p:txBody>
      </p:sp>
      <p:sp>
        <p:nvSpPr>
          <p:cNvPr id="10" name="Plus 9"/>
          <p:cNvSpPr/>
          <p:nvPr/>
        </p:nvSpPr>
        <p:spPr bwMode="auto">
          <a:xfrm>
            <a:off x="3954168" y="3459899"/>
            <a:ext cx="988540" cy="988541"/>
          </a:xfrm>
          <a:prstGeom prst="mathPlu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ectangle 10"/>
          <p:cNvSpPr/>
          <p:nvPr/>
        </p:nvSpPr>
        <p:spPr bwMode="auto">
          <a:xfrm>
            <a:off x="605486" y="3126267"/>
            <a:ext cx="2990335" cy="1705232"/>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Axioms</a:t>
            </a:r>
          </a:p>
          <a:p>
            <a:pPr algn="ctr" defTabSz="1096963" fontAlgn="base">
              <a:spcBef>
                <a:spcPct val="0"/>
              </a:spcBef>
              <a:spcAft>
                <a:spcPct val="0"/>
              </a:spcAft>
            </a:pPr>
            <a:r>
              <a:rPr lang="en-US" sz="2800" dirty="0" smtClean="0">
                <a:solidFill>
                  <a:schemeClr val="bg1"/>
                </a:solidFill>
                <a:effectLst>
                  <a:outerShdw blurRad="38100" dist="38100" dir="2700000" algn="tl">
                    <a:srgbClr val="000000">
                      <a:alpha val="43137"/>
                    </a:srgbClr>
                  </a:outerShdw>
                </a:effectLst>
                <a:latin typeface="Segoe" pitchFamily="34" charset="0"/>
              </a:rPr>
              <a:t>(</a:t>
            </a:r>
            <a:r>
              <a:rPr lang="en-US" sz="2800" b="1" dirty="0" smtClean="0">
                <a:solidFill>
                  <a:schemeClr val="bg1"/>
                </a:solidFill>
                <a:latin typeface="Segoe" pitchFamily="34" charset="0"/>
              </a:rPr>
              <a:t>non-ground)</a:t>
            </a:r>
            <a:endParaRPr kumimoji="0" lang="en-US" sz="2800" b="1" i="0" u="none" strike="noStrike" cap="none" normalizeH="0" baseline="0" dirty="0" smtClean="0">
              <a:solidFill>
                <a:schemeClr val="bg1"/>
              </a:solidFill>
              <a:latin typeface="Segoe" pitchFamily="34" charset="0"/>
            </a:endParaRPr>
          </a:p>
        </p:txBody>
      </p:sp>
      <p:sp>
        <p:nvSpPr>
          <p:cNvPr id="12" name="TextBox 11"/>
          <p:cNvSpPr txBox="1"/>
          <p:nvPr/>
        </p:nvSpPr>
        <p:spPr>
          <a:xfrm rot="2155875">
            <a:off x="654907" y="3657600"/>
            <a:ext cx="3035639" cy="584775"/>
          </a:xfrm>
          <a:prstGeom prst="rect">
            <a:avLst/>
          </a:prstGeom>
          <a:solidFill>
            <a:schemeClr val="tx1"/>
          </a:solidFill>
          <a:ln>
            <a:solidFill>
              <a:srgbClr val="FF0000"/>
            </a:solidFill>
          </a:ln>
        </p:spPr>
        <p:txBody>
          <a:bodyPr wrap="none" rtlCol="0">
            <a:spAutoFit/>
          </a:bodyPr>
          <a:lstStyle/>
          <a:p>
            <a:r>
              <a:rPr lang="en-US" sz="3200" dirty="0" smtClean="0">
                <a:solidFill>
                  <a:srgbClr val="FF0000"/>
                </a:solidFill>
                <a:effectLst>
                  <a:outerShdw blurRad="38100" dist="38100" dir="2700000" algn="tl">
                    <a:srgbClr val="000000">
                      <a:alpha val="43137"/>
                    </a:srgbClr>
                  </a:outerShdw>
                </a:effectLst>
                <a:latin typeface="Calibri" pitchFamily="34" charset="0"/>
              </a:rPr>
              <a:t>Saturation Solver</a:t>
            </a:r>
          </a:p>
        </p:txBody>
      </p:sp>
      <p:sp>
        <p:nvSpPr>
          <p:cNvPr id="13" name="TextBox 12"/>
          <p:cNvSpPr txBox="1"/>
          <p:nvPr/>
        </p:nvSpPr>
        <p:spPr>
          <a:xfrm rot="2155875">
            <a:off x="5203451" y="3858728"/>
            <a:ext cx="3121999" cy="584775"/>
          </a:xfrm>
          <a:prstGeom prst="rect">
            <a:avLst/>
          </a:prstGeom>
          <a:solidFill>
            <a:schemeClr val="tx1"/>
          </a:solidFill>
          <a:ln>
            <a:solidFill>
              <a:srgbClr val="0070C0"/>
            </a:solidFill>
          </a:ln>
        </p:spPr>
        <p:txBody>
          <a:bodyPr wrap="square" rtlCol="0">
            <a:spAutoFit/>
          </a:bodyPr>
          <a:lstStyle/>
          <a:p>
            <a:pPr algn="ctr"/>
            <a:r>
              <a:rPr lang="en-US" sz="3200" dirty="0" smtClean="0">
                <a:solidFill>
                  <a:srgbClr val="002060"/>
                </a:solidFill>
                <a:effectLst>
                  <a:outerShdw blurRad="38100" dist="38100" dir="2700000" algn="tl">
                    <a:srgbClr val="000000">
                      <a:alpha val="43137"/>
                    </a:srgbClr>
                  </a:outerShdw>
                </a:effectLst>
                <a:latin typeface="Calibri" pitchFamily="34" charset="0"/>
              </a:rPr>
              <a:t>DPLL + Theories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a:t>
            </a:r>
            <a:r>
              <a:rPr sz="4800" smtClean="0">
                <a:solidFill>
                  <a:srgbClr val="FF0000"/>
                </a:solidFill>
                <a:latin typeface="Calibri" pitchFamily="34" charset="0"/>
                <a:sym typeface="Symbol"/>
              </a:rPr>
              <a:t></a:t>
            </a:r>
            <a:r>
              <a:rPr sz="4800" smtClean="0">
                <a:latin typeface="Calibri" pitchFamily="34" charset="0"/>
                <a:sym typeface="Symbol"/>
              </a:rPr>
              <a: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5" name="Text Placeholder 2"/>
          <p:cNvSpPr txBox="1">
            <a:spLocks/>
          </p:cNvSpPr>
          <p:nvPr/>
        </p:nvSpPr>
        <p:spPr>
          <a:xfrm>
            <a:off x="389877" y="1665303"/>
            <a:ext cx="8382000" cy="361175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Inference rule:</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endParaRPr lang="en-US" sz="3100" dirty="0" smtClean="0">
              <a:solidFill>
                <a:schemeClr val="bg1"/>
              </a:solidFill>
              <a:latin typeface="Calibri" pitchFamily="34" charset="0"/>
              <a:sym typeface="Symbol"/>
            </a:endParaRPr>
          </a:p>
          <a:p>
            <a:pPr marL="384954" lvl="0" indent="-384954">
              <a:lnSpc>
                <a:spcPct val="90000"/>
              </a:lnSpc>
              <a:spcBef>
                <a:spcPct val="20000"/>
              </a:spcBef>
              <a:buSzPct val="90000"/>
              <a:buBlip>
                <a:blip r:embed="rId3"/>
              </a:buBlip>
            </a:pPr>
            <a:r>
              <a:rPr lang="en-US" sz="3100" dirty="0" smtClean="0">
                <a:solidFill>
                  <a:schemeClr val="bg1"/>
                </a:solidFill>
                <a:latin typeface="Calibri" pitchFamily="34" charset="0"/>
                <a:sym typeface="Symbol"/>
              </a:rPr>
              <a:t>DPLL(</a:t>
            </a:r>
            <a:r>
              <a:rPr lang="en-US" sz="3200" dirty="0" smtClean="0">
                <a:solidFill>
                  <a:schemeClr val="bg1"/>
                </a:solidFill>
                <a:latin typeface="Calibri" pitchFamily="34" charset="0"/>
                <a:sym typeface="Symbol"/>
              </a:rPr>
              <a:t>) is </a:t>
            </a:r>
            <a:r>
              <a:rPr lang="en-US" sz="3200" dirty="0" smtClean="0">
                <a:solidFill>
                  <a:srgbClr val="FF0000"/>
                </a:solidFill>
                <a:latin typeface="Calibri" pitchFamily="34" charset="0"/>
                <a:sym typeface="Symbol"/>
              </a:rPr>
              <a:t>parametric</a:t>
            </a:r>
            <a:r>
              <a:rPr lang="en-US" sz="3200" dirty="0" smtClean="0">
                <a:solidFill>
                  <a:schemeClr val="bg1"/>
                </a:solidFill>
                <a:latin typeface="Calibri" pitchFamily="34" charset="0"/>
                <a:sym typeface="Symbol"/>
              </a:rPr>
              <a:t>.</a:t>
            </a:r>
          </a:p>
          <a:p>
            <a:pPr marL="384954" lvl="0" indent="-384954">
              <a:lnSpc>
                <a:spcPct val="90000"/>
              </a:lnSpc>
              <a:spcBef>
                <a:spcPct val="20000"/>
              </a:spcBef>
              <a:buSzPct val="90000"/>
              <a:buBlip>
                <a:blip r:embed="rId3"/>
              </a:buBlip>
            </a:pPr>
            <a:r>
              <a:rPr lang="en-US" sz="3200" dirty="0" smtClean="0">
                <a:solidFill>
                  <a:schemeClr val="bg1"/>
                </a:solidFill>
                <a:latin typeface="Calibri" pitchFamily="34" charset="0"/>
                <a:sym typeface="Symbol"/>
              </a:rPr>
              <a:t>Examples:</a:t>
            </a:r>
          </a:p>
          <a:p>
            <a:pPr marL="842136" lvl="1" indent="-384954">
              <a:lnSpc>
                <a:spcPct val="90000"/>
              </a:lnSpc>
              <a:spcBef>
                <a:spcPct val="20000"/>
              </a:spcBef>
              <a:buSzPct val="90000"/>
              <a:buBlip>
                <a:blip r:embed="rId3"/>
              </a:buBlip>
            </a:pPr>
            <a:r>
              <a:rPr lang="en-US" sz="3100" dirty="0" smtClean="0">
                <a:solidFill>
                  <a:schemeClr val="bg1"/>
                </a:solidFill>
                <a:latin typeface="Calibri" pitchFamily="34" charset="0"/>
                <a:sym typeface="Symbol"/>
              </a:rPr>
              <a:t>Resolution</a:t>
            </a:r>
          </a:p>
          <a:p>
            <a:pPr marL="842136" lvl="1" indent="-384954">
              <a:lnSpc>
                <a:spcPct val="90000"/>
              </a:lnSpc>
              <a:spcBef>
                <a:spcPct val="20000"/>
              </a:spcBef>
              <a:buSzPct val="90000"/>
              <a:buBlip>
                <a:blip r:embed="rId3"/>
              </a:buBlip>
            </a:pPr>
            <a:r>
              <a:rPr lang="en-US" sz="3100" dirty="0" smtClean="0">
                <a:solidFill>
                  <a:schemeClr val="bg1"/>
                </a:solidFill>
                <a:latin typeface="Calibri" pitchFamily="34" charset="0"/>
                <a:sym typeface="Symbol"/>
              </a:rPr>
              <a:t>Superposition calculus</a:t>
            </a:r>
          </a:p>
          <a:p>
            <a:pPr marL="842136" lvl="1" indent="-384954">
              <a:lnSpc>
                <a:spcPct val="90000"/>
              </a:lnSpc>
              <a:spcBef>
                <a:spcPct val="20000"/>
              </a:spcBef>
              <a:buSzPct val="90000"/>
              <a:buBlip>
                <a:blip r:embed="rId3"/>
              </a:buBlip>
            </a:pPr>
            <a:r>
              <a:rPr lang="en-US" sz="3100" dirty="0" smtClean="0">
                <a:solidFill>
                  <a:schemeClr val="bg1"/>
                </a:solidFill>
                <a:latin typeface="Calibri" pitchFamily="34" charset="0"/>
                <a:sym typeface="Symbol"/>
              </a:rPr>
              <a:t>…</a:t>
            </a:r>
          </a:p>
        </p:txBody>
      </p:sp>
      <p:pic>
        <p:nvPicPr>
          <p:cNvPr id="2050" name="Picture 2"/>
          <p:cNvPicPr>
            <a:picLocks noChangeAspect="1" noChangeArrowheads="1"/>
          </p:cNvPicPr>
          <p:nvPr/>
        </p:nvPicPr>
        <p:blipFill>
          <a:blip r:embed="rId4"/>
          <a:srcRect/>
          <a:stretch>
            <a:fillRect/>
          </a:stretch>
        </p:blipFill>
        <p:spPr bwMode="auto">
          <a:xfrm>
            <a:off x="3558488" y="1795979"/>
            <a:ext cx="2076450" cy="94297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6" name="Text Placeholder 2"/>
          <p:cNvSpPr txBox="1">
            <a:spLocks/>
          </p:cNvSpPr>
          <p:nvPr/>
        </p:nvSpPr>
        <p:spPr>
          <a:xfrm>
            <a:off x="389877" y="1665303"/>
            <a:ext cx="8382000" cy="917174"/>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M | F</a:t>
            </a: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7" name="Rounded Rectangular Callout 6"/>
          <p:cNvSpPr/>
          <p:nvPr/>
        </p:nvSpPr>
        <p:spPr bwMode="auto">
          <a:xfrm>
            <a:off x="1625600" y="2357120"/>
            <a:ext cx="2479040" cy="843280"/>
          </a:xfrm>
          <a:prstGeom prst="wedgeRoundRectCallout">
            <a:avLst>
              <a:gd name="adj1" fmla="val 49411"/>
              <a:gd name="adj2" fmla="val -9022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P</a:t>
            </a:r>
            <a:r>
              <a:rPr kumimoji="0" lang="en-US" sz="2800" b="0" i="0" u="none" strike="noStrike" cap="none" normalizeH="0" baseline="0" dirty="0" smtClean="0">
                <a:solidFill>
                  <a:schemeClr val="bg1"/>
                </a:solidFill>
                <a:latin typeface="Segoe" pitchFamily="34" charset="0"/>
              </a:rPr>
              <a:t>artial model</a:t>
            </a:r>
          </a:p>
        </p:txBody>
      </p:sp>
      <p:sp>
        <p:nvSpPr>
          <p:cNvPr id="8" name="Rounded Rectangular Callout 7"/>
          <p:cNvSpPr/>
          <p:nvPr/>
        </p:nvSpPr>
        <p:spPr bwMode="auto">
          <a:xfrm>
            <a:off x="4856480" y="2570480"/>
            <a:ext cx="3037840" cy="843280"/>
          </a:xfrm>
          <a:prstGeom prst="wedgeRoundRectCallout">
            <a:avLst>
              <a:gd name="adj1" fmla="val -46491"/>
              <a:gd name="adj2" fmla="val -12034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Set of clauses</a:t>
            </a:r>
            <a:endParaRPr kumimoji="0" lang="en-US" sz="2800" b="0"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Deduce I</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6" name="Text Placeholder 2"/>
          <p:cNvSpPr txBox="1">
            <a:spLocks/>
          </p:cNvSpPr>
          <p:nvPr/>
        </p:nvSpPr>
        <p:spPr>
          <a:xfrm>
            <a:off x="389877" y="1665303"/>
            <a:ext cx="8382000" cy="917174"/>
          </a:xfrm>
          <a:prstGeom prst="rect">
            <a:avLst/>
          </a:prstGeom>
        </p:spPr>
        <p:txBody>
          <a:bodyPr vert="horz" lIns="0" tIns="0" rIns="0" bIns="0" rtlCol="0">
            <a:spAutoFit/>
          </a:bodyPr>
          <a:lstStyle/>
          <a:p>
            <a:pPr marL="384954" lvl="0" indent="-384954" algn="ctr">
              <a:lnSpc>
                <a:spcPct val="90000"/>
              </a:lnSpc>
              <a:spcBef>
                <a:spcPct val="20000"/>
              </a:spcBef>
              <a:buSzPct val="90000"/>
            </a:pPr>
            <a:r>
              <a:rPr lang="en-US" sz="3200" dirty="0" smtClean="0">
                <a:solidFill>
                  <a:schemeClr val="bg1"/>
                </a:solidFill>
                <a:latin typeface="Calibri" pitchFamily="34" charset="0"/>
                <a:sym typeface="Symbol"/>
              </a:rPr>
              <a:t>p(a)</a:t>
            </a: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 p(a)</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q(a), x: </a:t>
            </a:r>
            <a:r>
              <a:rPr lang="en-US" sz="3200" dirty="0" smtClean="0">
                <a:solidFill>
                  <a:schemeClr val="bg1"/>
                </a:solidFill>
                <a:latin typeface="Calibri" pitchFamily="34" charset="0"/>
                <a:sym typeface="Symbol"/>
              </a:rPr>
              <a:t>p(x)r(x), x: p(x)s(x)</a:t>
            </a:r>
            <a:endPar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Deduce I</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6" name="Text Placeholder 2"/>
          <p:cNvSpPr txBox="1">
            <a:spLocks/>
          </p:cNvSpPr>
          <p:nvPr/>
        </p:nvSpPr>
        <p:spPr>
          <a:xfrm>
            <a:off x="389877" y="1665303"/>
            <a:ext cx="8382000" cy="917174"/>
          </a:xfrm>
          <a:prstGeom prst="rect">
            <a:avLst/>
          </a:prstGeom>
        </p:spPr>
        <p:txBody>
          <a:bodyPr vert="horz" lIns="0" tIns="0" rIns="0" bIns="0" rtlCol="0">
            <a:spAutoFit/>
          </a:bodyPr>
          <a:lstStyle/>
          <a:p>
            <a:pPr marL="384954" lvl="0" indent="-384954" algn="ctr">
              <a:lnSpc>
                <a:spcPct val="90000"/>
              </a:lnSpc>
              <a:spcBef>
                <a:spcPct val="20000"/>
              </a:spcBef>
              <a:buSzPct val="90000"/>
            </a:pPr>
            <a:r>
              <a:rPr lang="en-US" sz="3200" dirty="0" smtClean="0">
                <a:solidFill>
                  <a:schemeClr val="bg1"/>
                </a:solidFill>
                <a:latin typeface="Calibri" pitchFamily="34" charset="0"/>
                <a:sym typeface="Symbol"/>
              </a:rPr>
              <a:t>p(a)</a:t>
            </a: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 p(a)</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q(a), </a:t>
            </a:r>
            <a:r>
              <a:rPr lang="en-US" sz="3200" dirty="0" smtClean="0">
                <a:solidFill>
                  <a:schemeClr val="bg1"/>
                </a:solidFill>
                <a:latin typeface="Calibri" pitchFamily="34" charset="0"/>
                <a:sym typeface="Symbol"/>
              </a:rPr>
              <a:t>p(x)r(x), p(x)s(x)</a:t>
            </a:r>
            <a:endPar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Deduce I</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6" name="Text Placeholder 2"/>
          <p:cNvSpPr txBox="1">
            <a:spLocks/>
          </p:cNvSpPr>
          <p:nvPr/>
        </p:nvSpPr>
        <p:spPr>
          <a:xfrm>
            <a:off x="389877" y="1665303"/>
            <a:ext cx="8382000" cy="917174"/>
          </a:xfrm>
          <a:prstGeom prst="rect">
            <a:avLst/>
          </a:prstGeom>
        </p:spPr>
        <p:txBody>
          <a:bodyPr vert="horz" lIns="0" tIns="0" rIns="0" bIns="0" rtlCol="0">
            <a:spAutoFit/>
          </a:bodyPr>
          <a:lstStyle/>
          <a:p>
            <a:pPr marL="384954" lvl="0" indent="-384954" algn="ctr">
              <a:lnSpc>
                <a:spcPct val="90000"/>
              </a:lnSpc>
              <a:spcBef>
                <a:spcPct val="20000"/>
              </a:spcBef>
              <a:buSzPct val="90000"/>
            </a:pPr>
            <a:r>
              <a:rPr lang="en-US" sz="3200" dirty="0" smtClean="0">
                <a:solidFill>
                  <a:schemeClr val="bg1"/>
                </a:solidFill>
                <a:latin typeface="Calibri" pitchFamily="34" charset="0"/>
                <a:sym typeface="Symbol"/>
              </a:rPr>
              <a:t>p(a)</a:t>
            </a: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 p(a)</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q(a), </a:t>
            </a:r>
            <a:r>
              <a:rPr kumimoji="0" lang="en-US" sz="3200" b="0" i="0" u="none" strike="noStrike" kern="1200" cap="none" spc="0" normalizeH="0" noProof="0" dirty="0" smtClean="0">
                <a:ln>
                  <a:noFill/>
                </a:ln>
                <a:solidFill>
                  <a:srgbClr val="FF0000"/>
                </a:solidFill>
                <a:effectLst/>
                <a:uLnTx/>
                <a:uFillTx/>
                <a:latin typeface="Calibri" pitchFamily="34" charset="0"/>
                <a:ea typeface="+mn-ea"/>
                <a:cs typeface="+mn-cs"/>
                <a:sym typeface="Symbol"/>
              </a:rPr>
              <a:t></a:t>
            </a:r>
            <a:r>
              <a:rPr lang="en-US" sz="3200" dirty="0" smtClean="0">
                <a:solidFill>
                  <a:srgbClr val="FF0000"/>
                </a:solidFill>
                <a:latin typeface="Calibri" pitchFamily="34" charset="0"/>
                <a:sym typeface="Symbol"/>
              </a:rPr>
              <a:t>p(x)</a:t>
            </a:r>
            <a:r>
              <a:rPr lang="en-US" sz="3200" dirty="0" smtClean="0">
                <a:solidFill>
                  <a:schemeClr val="bg1"/>
                </a:solidFill>
                <a:latin typeface="Calibri" pitchFamily="34" charset="0"/>
                <a:sym typeface="Symbol"/>
              </a:rPr>
              <a:t>r(x), </a:t>
            </a:r>
            <a:r>
              <a:rPr lang="en-US" sz="3200" dirty="0" smtClean="0">
                <a:solidFill>
                  <a:srgbClr val="FF0000"/>
                </a:solidFill>
                <a:latin typeface="Calibri" pitchFamily="34" charset="0"/>
                <a:sym typeface="Symbol"/>
              </a:rPr>
              <a:t>p(x)</a:t>
            </a:r>
            <a:r>
              <a:rPr lang="en-US" sz="3200" dirty="0" smtClean="0">
                <a:solidFill>
                  <a:schemeClr val="bg1"/>
                </a:solidFill>
                <a:latin typeface="Calibri" pitchFamily="34" charset="0"/>
                <a:sym typeface="Symbol"/>
              </a:rPr>
              <a:t>s(x)</a:t>
            </a:r>
            <a:endPar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9" name="Down Arrow 8"/>
          <p:cNvSpPr/>
          <p:nvPr/>
        </p:nvSpPr>
        <p:spPr bwMode="auto">
          <a:xfrm>
            <a:off x="4040659" y="2384854"/>
            <a:ext cx="1087395" cy="1532238"/>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Text Placeholder 2"/>
          <p:cNvSpPr txBox="1">
            <a:spLocks/>
          </p:cNvSpPr>
          <p:nvPr/>
        </p:nvSpPr>
        <p:spPr>
          <a:xfrm>
            <a:off x="356926" y="4116060"/>
            <a:ext cx="8382000" cy="917174"/>
          </a:xfrm>
          <a:prstGeom prst="rect">
            <a:avLst/>
          </a:prstGeom>
        </p:spPr>
        <p:txBody>
          <a:bodyPr vert="horz" lIns="0" tIns="0" rIns="0" bIns="0" rtlCol="0">
            <a:spAutoFit/>
          </a:bodyPr>
          <a:lstStyle/>
          <a:p>
            <a:pPr marL="384954" lvl="0" indent="-384954" algn="ctr">
              <a:lnSpc>
                <a:spcPct val="90000"/>
              </a:lnSpc>
              <a:spcBef>
                <a:spcPct val="20000"/>
              </a:spcBef>
              <a:buSzPct val="90000"/>
            </a:pPr>
            <a:r>
              <a:rPr lang="en-US" sz="3200" dirty="0" smtClean="0">
                <a:solidFill>
                  <a:schemeClr val="bg1"/>
                </a:solidFill>
                <a:latin typeface="Calibri" pitchFamily="34" charset="0"/>
                <a:sym typeface="Symbol"/>
              </a:rPr>
              <a:t>p(a)</a:t>
            </a: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 p(a)</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q(a), </a:t>
            </a:r>
            <a:r>
              <a:rPr lang="en-US" sz="3200" dirty="0" smtClean="0">
                <a:solidFill>
                  <a:schemeClr val="bg1"/>
                </a:solidFill>
                <a:latin typeface="Calibri" pitchFamily="34" charset="0"/>
                <a:sym typeface="Symbol"/>
              </a:rPr>
              <a:t>p(x)r(x), p(x)s(x), </a:t>
            </a:r>
            <a:r>
              <a:rPr lang="en-US" sz="3200" dirty="0" smtClean="0">
                <a:solidFill>
                  <a:srgbClr val="FF0000"/>
                </a:solidFill>
                <a:latin typeface="Calibri" pitchFamily="34" charset="0"/>
                <a:sym typeface="Symbol"/>
              </a:rPr>
              <a:t>r(x)s(x) </a:t>
            </a:r>
            <a:endParaRPr kumimoji="0" lang="en-US" sz="32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11" name="TextBox 10"/>
          <p:cNvSpPr txBox="1"/>
          <p:nvPr/>
        </p:nvSpPr>
        <p:spPr>
          <a:xfrm>
            <a:off x="5362832" y="2780270"/>
            <a:ext cx="2006062" cy="584775"/>
          </a:xfrm>
          <a:prstGeom prst="rect">
            <a:avLst/>
          </a:prstGeom>
          <a:noFill/>
        </p:spPr>
        <p:txBody>
          <a:bodyPr wrap="none" rtlCol="0">
            <a:spAutoFit/>
          </a:bodyPr>
          <a:lstStyle/>
          <a:p>
            <a:r>
              <a:rPr lang="en-US" sz="3200" b="1" dirty="0" smtClean="0">
                <a:solidFill>
                  <a:srgbClr val="FF0000"/>
                </a:solidFill>
                <a:latin typeface="Calibri" pitchFamily="34" charset="0"/>
              </a:rPr>
              <a:t>Resolution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txBox="1">
            <a:spLocks/>
          </p:cNvSpPr>
          <p:nvPr/>
        </p:nvSpPr>
        <p:spPr>
          <a:xfrm>
            <a:off x="389877" y="1665303"/>
            <a:ext cx="8382000" cy="2477601"/>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Using ground atoms from </a:t>
            </a:r>
            <a:r>
              <a:rPr lang="en-US" sz="3100" dirty="0" smtClean="0">
                <a:solidFill>
                  <a:srgbClr val="FF0000"/>
                </a:solidFill>
                <a:latin typeface="Calibri" pitchFamily="34" charset="0"/>
                <a:sym typeface="Symbol"/>
              </a:rPr>
              <a:t>M</a:t>
            </a:r>
            <a:r>
              <a:rPr lang="en-US" sz="3100" dirty="0" smtClean="0">
                <a:solidFill>
                  <a:schemeClr val="bg1"/>
                </a:solidFill>
                <a:latin typeface="Calibri" pitchFamily="34" charset="0"/>
                <a:sym typeface="Symbol"/>
              </a:rPr>
              <a:t>:</a:t>
            </a:r>
          </a:p>
          <a:p>
            <a:pPr marL="842136" lvl="1" indent="-384954" algn="ctr">
              <a:lnSpc>
                <a:spcPct val="90000"/>
              </a:lnSpc>
              <a:spcBef>
                <a:spcPct val="20000"/>
              </a:spcBef>
              <a:buSzPct val="90000"/>
            </a:pPr>
            <a:r>
              <a:rPr lang="en-US" sz="2800" dirty="0" smtClean="0">
                <a:solidFill>
                  <a:schemeClr val="bg1"/>
                </a:solidFill>
                <a:latin typeface="Calibri" pitchFamily="34" charset="0"/>
                <a:sym typeface="Symbol"/>
              </a:rPr>
              <a:t>M | F</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Main issue: backtracking.</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rgbClr val="FF0000"/>
                </a:solidFill>
                <a:latin typeface="Calibri" pitchFamily="34" charset="0"/>
                <a:sym typeface="Symbol"/>
              </a:rPr>
              <a:t>Hypothetical clauses:</a:t>
            </a:r>
          </a:p>
          <a:p>
            <a:pPr marL="1299317" lvl="2" indent="-384954">
              <a:lnSpc>
                <a:spcPct val="90000"/>
              </a:lnSpc>
              <a:spcBef>
                <a:spcPct val="20000"/>
              </a:spcBef>
              <a:buSzPct val="90000"/>
            </a:pPr>
            <a:r>
              <a:rPr lang="en-US" sz="3100" dirty="0" smtClean="0">
                <a:solidFill>
                  <a:srgbClr val="FF0000"/>
                </a:solidFill>
                <a:latin typeface="Calibri" pitchFamily="34" charset="0"/>
                <a:sym typeface="Symbol"/>
              </a:rPr>
              <a:t>        H </a:t>
            </a:r>
            <a:r>
              <a:rPr lang="en-US" sz="3100" dirty="0" smtClean="0">
                <a:solidFill>
                  <a:srgbClr val="FF0000"/>
                </a:solidFill>
                <a:latin typeface="Calibri" pitchFamily="34" charset="0"/>
                <a:sym typeface="Wingdings 3"/>
              </a:rPr>
              <a:t> C</a:t>
            </a:r>
          </a:p>
        </p:txBody>
      </p:sp>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Deduce II</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12" name="Rectangular Callout 11"/>
          <p:cNvSpPr/>
          <p:nvPr/>
        </p:nvSpPr>
        <p:spPr bwMode="auto">
          <a:xfrm>
            <a:off x="4201298" y="4720281"/>
            <a:ext cx="3262184" cy="1322173"/>
          </a:xfrm>
          <a:prstGeom prst="wedgeRectCallout">
            <a:avLst>
              <a:gd name="adj1" fmla="val -83332"/>
              <a:gd name="adj2" fmla="val -10759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 </a:t>
            </a:r>
            <a:r>
              <a:rPr kumimoji="0" lang="en-US" sz="2800" b="1" i="0" u="none" strike="noStrike" cap="none" normalizeH="0" baseline="0" dirty="0" smtClean="0">
                <a:solidFill>
                  <a:schemeClr val="bg1"/>
                </a:solidFill>
                <a:latin typeface="Segoe" pitchFamily="34" charset="0"/>
              </a:rPr>
              <a:t>(regular)</a:t>
            </a:r>
            <a:r>
              <a:rPr kumimoji="0" lang="en-US" sz="2800" b="1" i="0" u="none" strike="noStrike" cap="none" normalizeH="0" dirty="0" smtClean="0">
                <a:solidFill>
                  <a:schemeClr val="bg1"/>
                </a:solidFill>
                <a:latin typeface="Segoe" pitchFamily="34" charset="0"/>
              </a:rPr>
              <a:t> </a:t>
            </a:r>
            <a:r>
              <a:rPr kumimoji="0" lang="en-US" sz="2800" b="1" i="0" u="none" strike="noStrike" cap="none" normalizeH="0" baseline="0" dirty="0" smtClean="0">
                <a:solidFill>
                  <a:schemeClr val="bg1"/>
                </a:solidFill>
                <a:latin typeface="Segoe" pitchFamily="34" charset="0"/>
              </a:rPr>
              <a:t>Clause</a:t>
            </a:r>
          </a:p>
        </p:txBody>
      </p:sp>
      <p:sp>
        <p:nvSpPr>
          <p:cNvPr id="13" name="Rectangular Callout 12"/>
          <p:cNvSpPr/>
          <p:nvPr/>
        </p:nvSpPr>
        <p:spPr bwMode="auto">
          <a:xfrm>
            <a:off x="461319" y="4835611"/>
            <a:ext cx="3072713" cy="1219201"/>
          </a:xfrm>
          <a:prstGeom prst="wedgeRectCallout">
            <a:avLst>
              <a:gd name="adj1" fmla="val -1159"/>
              <a:gd name="adj2" fmla="val -11218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(hypothesis)</a:t>
            </a: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 </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Ground literals</a:t>
            </a:r>
            <a:endParaRPr kumimoji="0" lang="en-US" sz="2800" b="1" i="0" u="none" strike="noStrike" cap="none" normalizeH="0" baseline="0" dirty="0" smtClean="0">
              <a:solidFill>
                <a:schemeClr val="bg1"/>
              </a:solidFill>
              <a:latin typeface="Segoe" pitchFamily="34" charset="0"/>
            </a:endParaRPr>
          </a:p>
        </p:txBody>
      </p:sp>
      <p:sp>
        <p:nvSpPr>
          <p:cNvPr id="14" name="Rectangular Callout 13"/>
          <p:cNvSpPr/>
          <p:nvPr/>
        </p:nvSpPr>
        <p:spPr bwMode="auto">
          <a:xfrm>
            <a:off x="5276334" y="2607275"/>
            <a:ext cx="3015049" cy="1594022"/>
          </a:xfrm>
          <a:prstGeom prst="wedgeRectCallout">
            <a:avLst>
              <a:gd name="adj1" fmla="val -167783"/>
              <a:gd name="adj2" fmla="val 98305"/>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Track l</a:t>
            </a:r>
            <a:r>
              <a:rPr kumimoji="0" lang="en-US" sz="2800" b="1" i="0" u="none" strike="noStrike" cap="none" normalizeH="0" baseline="0" dirty="0" smtClean="0">
                <a:solidFill>
                  <a:schemeClr val="bg1"/>
                </a:solidFill>
                <a:latin typeface="Segoe" pitchFamily="34" charset="0"/>
              </a:rPr>
              <a:t>iterals from M used to</a:t>
            </a:r>
            <a:r>
              <a:rPr kumimoji="0" lang="en-US" sz="2800" b="1" i="0" u="none" strike="noStrike" cap="none" normalizeH="0" dirty="0" smtClean="0">
                <a:solidFill>
                  <a:schemeClr val="bg1"/>
                </a:solidFill>
                <a:latin typeface="Segoe" pitchFamily="34" charset="0"/>
              </a:rPr>
              <a:t> derive C</a:t>
            </a:r>
            <a:endParaRPr kumimoji="0" lang="en-US" sz="2800" b="1"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Deduce II</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9" name="Text Placeholder 2"/>
          <p:cNvSpPr txBox="1">
            <a:spLocks/>
          </p:cNvSpPr>
          <p:nvPr/>
        </p:nvSpPr>
        <p:spPr>
          <a:xfrm>
            <a:off x="0" y="1813583"/>
            <a:ext cx="8382000" cy="917174"/>
          </a:xfrm>
          <a:prstGeom prst="rect">
            <a:avLst/>
          </a:prstGeom>
        </p:spPr>
        <p:txBody>
          <a:bodyPr vert="horz" lIns="0" tIns="0" rIns="0" bIns="0" rtlCol="0">
            <a:spAutoFit/>
          </a:bodyPr>
          <a:lstStyle/>
          <a:p>
            <a:pPr marL="384954" lvl="0" indent="-384954" algn="ctr">
              <a:lnSpc>
                <a:spcPct val="90000"/>
              </a:lnSpc>
              <a:spcBef>
                <a:spcPct val="20000"/>
              </a:spcBef>
              <a:buSzPct val="90000"/>
            </a:pPr>
            <a:r>
              <a:rPr lang="en-US" sz="3200" dirty="0" smtClean="0">
                <a:solidFill>
                  <a:srgbClr val="FF0000"/>
                </a:solidFill>
                <a:latin typeface="Calibri" pitchFamily="34" charset="0"/>
                <a:sym typeface="Symbol"/>
              </a:rPr>
              <a:t>p(a)</a:t>
            </a:r>
            <a:r>
              <a:rPr kumimoji="0" lang="en-US" sz="32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rPr>
              <a:t> </a:t>
            </a: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p(a)</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q(a), </a:t>
            </a:r>
            <a:r>
              <a:rPr kumimoji="0" lang="en-US" sz="3200" b="0" i="0" u="none" strike="noStrike" kern="1200" cap="none" spc="0" normalizeH="0" noProof="0" dirty="0" smtClean="0">
                <a:ln>
                  <a:noFill/>
                </a:ln>
                <a:solidFill>
                  <a:srgbClr val="FF0000"/>
                </a:solidFill>
                <a:effectLst/>
                <a:uLnTx/>
                <a:uFillTx/>
                <a:latin typeface="Calibri" pitchFamily="34" charset="0"/>
                <a:ea typeface="+mn-ea"/>
                <a:cs typeface="+mn-cs"/>
                <a:sym typeface="Symbol"/>
              </a:rPr>
              <a:t></a:t>
            </a:r>
            <a:r>
              <a:rPr lang="en-US" sz="3200" dirty="0" smtClean="0">
                <a:solidFill>
                  <a:srgbClr val="FF0000"/>
                </a:solidFill>
                <a:latin typeface="Calibri" pitchFamily="34" charset="0"/>
                <a:sym typeface="Symbol"/>
              </a:rPr>
              <a:t>p(x)</a:t>
            </a:r>
            <a:r>
              <a:rPr lang="en-US" sz="3200" dirty="0" smtClean="0">
                <a:solidFill>
                  <a:schemeClr val="bg1"/>
                </a:solidFill>
                <a:latin typeface="Calibri" pitchFamily="34" charset="0"/>
                <a:sym typeface="Symbol"/>
              </a:rPr>
              <a:t>r(x)</a:t>
            </a:r>
            <a:endPar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10" name="Down Arrow 9"/>
          <p:cNvSpPr/>
          <p:nvPr/>
        </p:nvSpPr>
        <p:spPr bwMode="auto">
          <a:xfrm>
            <a:off x="3373394" y="2496065"/>
            <a:ext cx="1087395" cy="1532238"/>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Text Placeholder 2"/>
          <p:cNvSpPr txBox="1">
            <a:spLocks/>
          </p:cNvSpPr>
          <p:nvPr/>
        </p:nvSpPr>
        <p:spPr>
          <a:xfrm>
            <a:off x="321275" y="4338480"/>
            <a:ext cx="8171935" cy="917174"/>
          </a:xfrm>
          <a:prstGeom prst="rect">
            <a:avLst/>
          </a:prstGeom>
        </p:spPr>
        <p:txBody>
          <a:bodyPr vert="horz" wrap="square" lIns="0" tIns="0" rIns="0" bIns="0" rtlCol="0">
            <a:spAutoFit/>
          </a:bodyPr>
          <a:lstStyle/>
          <a:p>
            <a:pPr marL="384954" lvl="0" indent="-384954" algn="ctr">
              <a:lnSpc>
                <a:spcPct val="90000"/>
              </a:lnSpc>
              <a:spcBef>
                <a:spcPct val="20000"/>
              </a:spcBef>
              <a:buSzPct val="90000"/>
            </a:pPr>
            <a:r>
              <a:rPr lang="en-US" sz="3200" dirty="0" smtClean="0">
                <a:solidFill>
                  <a:schemeClr val="bg1"/>
                </a:solidFill>
                <a:latin typeface="Calibri" pitchFamily="34" charset="0"/>
                <a:sym typeface="Symbol"/>
              </a:rPr>
              <a:t>p(a)</a:t>
            </a: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 p(a)</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q(a), </a:t>
            </a:r>
            <a:r>
              <a:rPr lang="en-US" sz="3200" dirty="0" smtClean="0">
                <a:solidFill>
                  <a:schemeClr val="bg1"/>
                </a:solidFill>
                <a:latin typeface="Calibri" pitchFamily="34" charset="0"/>
                <a:sym typeface="Symbol"/>
              </a:rPr>
              <a:t>p(x)r(x), </a:t>
            </a:r>
            <a:r>
              <a:rPr lang="en-US" sz="3200" dirty="0" smtClean="0">
                <a:solidFill>
                  <a:srgbClr val="FF0000"/>
                </a:solidFill>
                <a:latin typeface="Calibri" pitchFamily="34" charset="0"/>
                <a:sym typeface="Symbol"/>
              </a:rPr>
              <a:t>p(a)</a:t>
            </a:r>
            <a:r>
              <a:rPr lang="en-US" sz="3200" dirty="0" smtClean="0">
                <a:solidFill>
                  <a:srgbClr val="FF0000"/>
                </a:solidFill>
                <a:latin typeface="Calibri" pitchFamily="34" charset="0"/>
                <a:sym typeface="Wingdings 3"/>
              </a:rPr>
              <a:t></a:t>
            </a:r>
            <a:r>
              <a:rPr lang="en-US" sz="3200" dirty="0" smtClean="0">
                <a:solidFill>
                  <a:srgbClr val="FF0000"/>
                </a:solidFill>
                <a:latin typeface="Calibri" pitchFamily="34" charset="0"/>
                <a:sym typeface="Symbol"/>
              </a:rPr>
              <a:t>r(a)</a:t>
            </a:r>
            <a:endParaRPr kumimoji="0" lang="en-US" sz="32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grpSp>
        <p:nvGrpSpPr>
          <p:cNvPr id="20" name="Group 19"/>
          <p:cNvGrpSpPr/>
          <p:nvPr/>
        </p:nvGrpSpPr>
        <p:grpSpPr>
          <a:xfrm>
            <a:off x="4267201" y="2769172"/>
            <a:ext cx="3888260" cy="1489704"/>
            <a:chOff x="4736757" y="2571464"/>
            <a:chExt cx="3888260" cy="1489704"/>
          </a:xfrm>
        </p:grpSpPr>
        <p:sp>
          <p:nvSpPr>
            <p:cNvPr id="16" name="Text Placeholder 2"/>
            <p:cNvSpPr txBox="1">
              <a:spLocks/>
            </p:cNvSpPr>
            <p:nvPr/>
          </p:nvSpPr>
          <p:spPr>
            <a:xfrm>
              <a:off x="4736757" y="2571464"/>
              <a:ext cx="3888260" cy="917174"/>
            </a:xfrm>
            <a:prstGeom prst="rect">
              <a:avLst/>
            </a:prstGeom>
          </p:spPr>
          <p:txBody>
            <a:bodyPr vert="horz" wrap="square" lIns="0" tIns="0" rIns="0" bIns="0" rtlCol="0">
              <a:spAutoFit/>
            </a:bodyPr>
            <a:lstStyle/>
            <a:p>
              <a:pPr marL="384954" lvl="0" indent="-384954" algn="ctr">
                <a:lnSpc>
                  <a:spcPct val="90000"/>
                </a:lnSpc>
                <a:spcBef>
                  <a:spcPct val="20000"/>
                </a:spcBef>
                <a:buSzPct val="90000"/>
              </a:pPr>
              <a:r>
                <a:rPr lang="en-US" sz="3200" dirty="0" smtClean="0">
                  <a:solidFill>
                    <a:srgbClr val="FF0000"/>
                  </a:solidFill>
                  <a:latin typeface="Calibri" pitchFamily="34" charset="0"/>
                  <a:sym typeface="Symbol"/>
                </a:rPr>
                <a:t>p(a),  </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kumimoji="0" lang="en-US" sz="3200" b="0" i="0" u="none" strike="noStrike" kern="1200" cap="none" spc="0" normalizeH="0" noProof="0" dirty="0" smtClean="0">
                  <a:ln>
                    <a:noFill/>
                  </a:ln>
                  <a:solidFill>
                    <a:srgbClr val="FF0000"/>
                  </a:solidFill>
                  <a:effectLst/>
                  <a:uLnTx/>
                  <a:uFillTx/>
                  <a:latin typeface="Calibri" pitchFamily="34" charset="0"/>
                  <a:ea typeface="+mn-ea"/>
                  <a:cs typeface="+mn-cs"/>
                  <a:sym typeface="Symbol"/>
                </a:rPr>
                <a:t></a:t>
              </a:r>
              <a:r>
                <a:rPr lang="en-US" sz="3200" dirty="0" smtClean="0">
                  <a:solidFill>
                    <a:srgbClr val="FF0000"/>
                  </a:solidFill>
                  <a:latin typeface="Calibri" pitchFamily="34" charset="0"/>
                  <a:sym typeface="Symbol"/>
                </a:rPr>
                <a:t>p(x)</a:t>
              </a:r>
              <a:r>
                <a:rPr lang="en-US" sz="3200" dirty="0" smtClean="0">
                  <a:solidFill>
                    <a:schemeClr val="bg1"/>
                  </a:solidFill>
                  <a:latin typeface="Calibri" pitchFamily="34" charset="0"/>
                  <a:sym typeface="Symbol"/>
                </a:rPr>
                <a:t>r(x)</a:t>
              </a:r>
              <a:endPar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cxnSp>
          <p:nvCxnSpPr>
            <p:cNvPr id="18" name="Straight Connector 17"/>
            <p:cNvCxnSpPr/>
            <p:nvPr/>
          </p:nvCxnSpPr>
          <p:spPr>
            <a:xfrm flipV="1">
              <a:off x="5152768" y="3027406"/>
              <a:ext cx="3052118" cy="123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txBox="1">
              <a:spLocks/>
            </p:cNvSpPr>
            <p:nvPr/>
          </p:nvSpPr>
          <p:spPr>
            <a:xfrm>
              <a:off x="5754130" y="3143994"/>
              <a:ext cx="1462216" cy="917174"/>
            </a:xfrm>
            <a:prstGeom prst="rect">
              <a:avLst/>
            </a:prstGeom>
          </p:spPr>
          <p:txBody>
            <a:bodyPr vert="horz" wrap="square" lIns="0" tIns="0" rIns="0" bIns="0" rtlCol="0">
              <a:spAutoFit/>
            </a:bodyPr>
            <a:lstStyle/>
            <a:p>
              <a:pPr marL="384954" lvl="0" indent="-384954" algn="ctr">
                <a:lnSpc>
                  <a:spcPct val="90000"/>
                </a:lnSpc>
                <a:spcBef>
                  <a:spcPct val="20000"/>
                </a:spcBef>
                <a:buSzPct val="90000"/>
              </a:pPr>
              <a:r>
                <a:rPr lang="en-US" sz="3200" dirty="0" smtClean="0">
                  <a:solidFill>
                    <a:schemeClr val="bg1"/>
                  </a:solidFill>
                  <a:latin typeface="Calibri" pitchFamily="34" charset="0"/>
                  <a:sym typeface="Symbol"/>
                </a:rPr>
                <a:t>r(a)</a:t>
              </a:r>
              <a:endPar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grpSp>
      <p:sp>
        <p:nvSpPr>
          <p:cNvPr id="26" name="Down Arrow 25"/>
          <p:cNvSpPr/>
          <p:nvPr/>
        </p:nvSpPr>
        <p:spPr bwMode="auto">
          <a:xfrm rot="19436052">
            <a:off x="5399012" y="3107229"/>
            <a:ext cx="351143" cy="1449414"/>
          </a:xfrm>
          <a:prstGeom prst="down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7" name="Down Arrow 26"/>
          <p:cNvSpPr/>
          <p:nvPr/>
        </p:nvSpPr>
        <p:spPr bwMode="auto">
          <a:xfrm rot="18387829">
            <a:off x="6521350" y="3531790"/>
            <a:ext cx="351143" cy="968964"/>
          </a:xfrm>
          <a:prstGeom prst="down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26" grpId="1" animBg="1"/>
      <p:bldP spid="27"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Backtracking</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9" name="Text Placeholder 2"/>
          <p:cNvSpPr txBox="1">
            <a:spLocks/>
          </p:cNvSpPr>
          <p:nvPr/>
        </p:nvSpPr>
        <p:spPr>
          <a:xfrm>
            <a:off x="0" y="1813583"/>
            <a:ext cx="8884508" cy="917174"/>
          </a:xfrm>
          <a:prstGeom prst="rect">
            <a:avLst/>
          </a:prstGeom>
        </p:spPr>
        <p:txBody>
          <a:bodyPr vert="horz" wrap="square" lIns="0" tIns="0" rIns="0" bIns="0" rtlCol="0">
            <a:spAutoFit/>
          </a:bodyPr>
          <a:lstStyle/>
          <a:p>
            <a:pPr marL="384954" lvl="0" indent="-384954" algn="ctr">
              <a:lnSpc>
                <a:spcPct val="90000"/>
              </a:lnSpc>
              <a:spcBef>
                <a:spcPct val="20000"/>
              </a:spcBef>
              <a:buSzPct val="90000"/>
            </a:pPr>
            <a:r>
              <a:rPr lang="en-US" sz="3200" dirty="0" smtClean="0">
                <a:solidFill>
                  <a:srgbClr val="FF0000"/>
                </a:solidFill>
                <a:latin typeface="Calibri" pitchFamily="34" charset="0"/>
                <a:sym typeface="Symbol"/>
              </a:rPr>
              <a:t>p(a), r(a)</a:t>
            </a:r>
            <a:r>
              <a:rPr kumimoji="0" lang="en-US" sz="32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rPr>
              <a:t> </a:t>
            </a: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p(a)</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q(a), </a:t>
            </a:r>
            <a:r>
              <a:rPr lang="en-US" sz="3200" dirty="0" smtClean="0">
                <a:solidFill>
                  <a:srgbClr val="FF0000"/>
                </a:solidFill>
                <a:latin typeface="Calibri" pitchFamily="34" charset="0"/>
                <a:sym typeface="Symbol"/>
              </a:rPr>
              <a:t>p(a)r(a)</a:t>
            </a:r>
            <a:r>
              <a:rPr lang="en-US" sz="3200" dirty="0" smtClean="0">
                <a:solidFill>
                  <a:schemeClr val="bg1"/>
                </a:solidFill>
                <a:latin typeface="Calibri" pitchFamily="34" charset="0"/>
                <a:sym typeface="Symbol"/>
              </a:rPr>
              <a:t>,  </a:t>
            </a:r>
            <a:r>
              <a:rPr lang="en-US" sz="3200" b="1" dirty="0" smtClean="0">
                <a:solidFill>
                  <a:srgbClr val="0070C0"/>
                </a:solidFill>
                <a:latin typeface="Calibri" pitchFamily="34" charset="0"/>
                <a:sym typeface="Symbol"/>
              </a:rPr>
              <a:t>p(a)</a:t>
            </a:r>
            <a:r>
              <a:rPr lang="en-US" sz="3200" b="1" dirty="0" smtClean="0">
                <a:solidFill>
                  <a:srgbClr val="0070C0"/>
                </a:solidFill>
                <a:latin typeface="Calibri" pitchFamily="34" charset="0"/>
                <a:sym typeface="Wingdings 3"/>
              </a:rPr>
              <a:t></a:t>
            </a:r>
            <a:r>
              <a:rPr lang="en-US" sz="3200" b="1" dirty="0" smtClean="0">
                <a:solidFill>
                  <a:srgbClr val="0070C0"/>
                </a:solidFill>
                <a:latin typeface="Calibri" pitchFamily="34" charset="0"/>
                <a:sym typeface="Symbol"/>
              </a:rPr>
              <a:t>r(a)</a:t>
            </a:r>
            <a:r>
              <a:rPr lang="en-US" sz="3200" dirty="0" smtClean="0">
                <a:solidFill>
                  <a:schemeClr val="bg1"/>
                </a:solidFill>
                <a:latin typeface="Calibri" pitchFamily="34" charset="0"/>
                <a:sym typeface="Symbol"/>
              </a:rPr>
              <a:t>, …</a:t>
            </a:r>
            <a:endPar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Backtracking</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9" name="Text Placeholder 2"/>
          <p:cNvSpPr txBox="1">
            <a:spLocks/>
          </p:cNvSpPr>
          <p:nvPr/>
        </p:nvSpPr>
        <p:spPr>
          <a:xfrm>
            <a:off x="0" y="1813583"/>
            <a:ext cx="8884508" cy="917174"/>
          </a:xfrm>
          <a:prstGeom prst="rect">
            <a:avLst/>
          </a:prstGeom>
        </p:spPr>
        <p:txBody>
          <a:bodyPr vert="horz" wrap="square" lIns="0" tIns="0" rIns="0" bIns="0" rtlCol="0">
            <a:spAutoFit/>
          </a:bodyPr>
          <a:lstStyle/>
          <a:p>
            <a:pPr marL="384954" lvl="0" indent="-384954" algn="ctr">
              <a:lnSpc>
                <a:spcPct val="90000"/>
              </a:lnSpc>
              <a:spcBef>
                <a:spcPct val="20000"/>
              </a:spcBef>
              <a:buSzPct val="90000"/>
            </a:pPr>
            <a:r>
              <a:rPr lang="en-US" sz="3200" dirty="0" smtClean="0">
                <a:solidFill>
                  <a:srgbClr val="FF0000"/>
                </a:solidFill>
                <a:latin typeface="Calibri" pitchFamily="34" charset="0"/>
                <a:sym typeface="Symbol"/>
              </a:rPr>
              <a:t>p(a), r(a)</a:t>
            </a:r>
            <a:r>
              <a:rPr kumimoji="0" lang="en-US" sz="32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rPr>
              <a:t> </a:t>
            </a: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p(a)</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q(a), </a:t>
            </a:r>
            <a:r>
              <a:rPr lang="en-US" sz="3200" dirty="0" smtClean="0">
                <a:solidFill>
                  <a:srgbClr val="FF0000"/>
                </a:solidFill>
                <a:latin typeface="Calibri" pitchFamily="34" charset="0"/>
                <a:sym typeface="Symbol"/>
              </a:rPr>
              <a:t>p(a)r(a)</a:t>
            </a:r>
            <a:r>
              <a:rPr lang="en-US" sz="3200" dirty="0" smtClean="0">
                <a:solidFill>
                  <a:schemeClr val="bg1"/>
                </a:solidFill>
                <a:latin typeface="Calibri" pitchFamily="34" charset="0"/>
                <a:sym typeface="Symbol"/>
              </a:rPr>
              <a:t>,  </a:t>
            </a:r>
            <a:r>
              <a:rPr lang="en-US" sz="3200" b="1" dirty="0" smtClean="0">
                <a:solidFill>
                  <a:srgbClr val="0070C0"/>
                </a:solidFill>
                <a:latin typeface="Calibri" pitchFamily="34" charset="0"/>
                <a:sym typeface="Symbol"/>
              </a:rPr>
              <a:t>p(a)</a:t>
            </a:r>
            <a:r>
              <a:rPr lang="en-US" sz="3200" b="1" dirty="0" smtClean="0">
                <a:solidFill>
                  <a:srgbClr val="0070C0"/>
                </a:solidFill>
                <a:latin typeface="Calibri" pitchFamily="34" charset="0"/>
                <a:sym typeface="Wingdings 3"/>
              </a:rPr>
              <a:t></a:t>
            </a:r>
            <a:r>
              <a:rPr lang="en-US" sz="3200" b="1" dirty="0" smtClean="0">
                <a:solidFill>
                  <a:srgbClr val="0070C0"/>
                </a:solidFill>
                <a:latin typeface="Calibri" pitchFamily="34" charset="0"/>
                <a:sym typeface="Symbol"/>
              </a:rPr>
              <a:t>r(a)</a:t>
            </a:r>
            <a:r>
              <a:rPr lang="en-US" sz="3200" dirty="0" smtClean="0">
                <a:solidFill>
                  <a:schemeClr val="bg1"/>
                </a:solidFill>
                <a:latin typeface="Calibri" pitchFamily="34" charset="0"/>
                <a:sym typeface="Symbol"/>
              </a:rPr>
              <a:t>, …</a:t>
            </a:r>
            <a:endPar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13" name="Down Arrow 12"/>
          <p:cNvSpPr/>
          <p:nvPr/>
        </p:nvSpPr>
        <p:spPr bwMode="auto">
          <a:xfrm>
            <a:off x="3472248" y="2434281"/>
            <a:ext cx="1087395" cy="1532238"/>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4" name="TextBox 13"/>
          <p:cNvSpPr txBox="1"/>
          <p:nvPr/>
        </p:nvSpPr>
        <p:spPr>
          <a:xfrm>
            <a:off x="4683211" y="2755556"/>
            <a:ext cx="4201599" cy="584775"/>
          </a:xfrm>
          <a:prstGeom prst="rect">
            <a:avLst/>
          </a:prstGeom>
          <a:noFill/>
        </p:spPr>
        <p:txBody>
          <a:bodyPr wrap="none" rtlCol="0">
            <a:spAutoFit/>
          </a:bodyPr>
          <a:lstStyle/>
          <a:p>
            <a:r>
              <a:rPr lang="en-US" sz="3200" b="1" dirty="0" smtClean="0">
                <a:solidFill>
                  <a:srgbClr val="FF0000"/>
                </a:solidFill>
                <a:latin typeface="Calibri" pitchFamily="34" charset="0"/>
              </a:rPr>
              <a:t>p(a) is removed from M</a:t>
            </a:r>
          </a:p>
        </p:txBody>
      </p:sp>
      <p:sp>
        <p:nvSpPr>
          <p:cNvPr id="15" name="Text Placeholder 2"/>
          <p:cNvSpPr txBox="1">
            <a:spLocks/>
          </p:cNvSpPr>
          <p:nvPr/>
        </p:nvSpPr>
        <p:spPr>
          <a:xfrm>
            <a:off x="0" y="4091345"/>
            <a:ext cx="8884508" cy="917174"/>
          </a:xfrm>
          <a:prstGeom prst="rect">
            <a:avLst/>
          </a:prstGeom>
        </p:spPr>
        <p:txBody>
          <a:bodyPr vert="horz" wrap="square" lIns="0" tIns="0" rIns="0" bIns="0" rtlCol="0">
            <a:spAutoFit/>
          </a:bodyPr>
          <a:lstStyle/>
          <a:p>
            <a:pPr marL="384954" lvl="0" indent="-384954" algn="ctr">
              <a:lnSpc>
                <a:spcPct val="90000"/>
              </a:lnSpc>
              <a:spcBef>
                <a:spcPct val="20000"/>
              </a:spcBef>
              <a:buSzPct val="90000"/>
            </a:pPr>
            <a:r>
              <a:rPr lang="en-US" sz="3200" dirty="0" smtClean="0">
                <a:solidFill>
                  <a:srgbClr val="FF0000"/>
                </a:solidFill>
                <a:latin typeface="Calibri" pitchFamily="34" charset="0"/>
                <a:sym typeface="Symbol"/>
              </a:rPr>
              <a:t>p(a)</a:t>
            </a:r>
            <a:r>
              <a:rPr kumimoji="0" lang="en-US" sz="32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rPr>
              <a:t> </a:t>
            </a: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p(a)</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q(a), </a:t>
            </a:r>
            <a:r>
              <a:rPr lang="en-US" sz="3200" dirty="0" smtClean="0">
                <a:solidFill>
                  <a:schemeClr val="bg1"/>
                </a:solidFill>
                <a:latin typeface="Calibri" pitchFamily="34" charset="0"/>
                <a:sym typeface="Symbol"/>
              </a:rPr>
              <a:t>p(a)r(a), …</a:t>
            </a:r>
            <a:endPar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20" name="&quot;No&quot; Symbol 19"/>
          <p:cNvSpPr/>
          <p:nvPr/>
        </p:nvSpPr>
        <p:spPr bwMode="auto">
          <a:xfrm>
            <a:off x="6647934" y="1631091"/>
            <a:ext cx="803190" cy="778476"/>
          </a:xfrm>
          <a:prstGeom prst="noSmoking">
            <a:avLst/>
          </a:prstGeom>
          <a:solidFill>
            <a:srgbClr val="FF0000"/>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917174"/>
          </a:xfrm>
        </p:spPr>
        <p:txBody>
          <a:bodyPr/>
          <a:lstStyle/>
          <a:p>
            <a:pPr algn="ctr">
              <a:buNone/>
            </a:pPr>
            <a:r>
              <a:rPr lang="en-US" sz="3200" dirty="0" smtClean="0">
                <a:latin typeface="Calibri" pitchFamily="34" charset="0"/>
                <a:sym typeface="Symbol"/>
              </a:rPr>
              <a:t>M | F</a:t>
            </a:r>
          </a:p>
          <a:p>
            <a:pPr algn="ctr">
              <a:buNone/>
            </a:pPr>
            <a:endParaRPr lang="en-US" sz="2800" dirty="0" smtClean="0">
              <a:latin typeface="Calibri" pitchFamily="34" charset="0"/>
              <a:sym typeface="Symbol"/>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5" name="Rounded Rectangular Callout 4"/>
          <p:cNvSpPr/>
          <p:nvPr/>
        </p:nvSpPr>
        <p:spPr bwMode="auto">
          <a:xfrm>
            <a:off x="1625600" y="2357120"/>
            <a:ext cx="2479040" cy="843280"/>
          </a:xfrm>
          <a:prstGeom prst="wedgeRoundRectCallout">
            <a:avLst>
              <a:gd name="adj1" fmla="val 49411"/>
              <a:gd name="adj2" fmla="val -9022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P</a:t>
            </a:r>
            <a:r>
              <a:rPr kumimoji="0" lang="en-US" sz="2800" b="0" i="0" u="none" strike="noStrike" cap="none" normalizeH="0" baseline="0" dirty="0" smtClean="0">
                <a:solidFill>
                  <a:schemeClr val="bg1"/>
                </a:solidFill>
                <a:latin typeface="Segoe" pitchFamily="34" charset="0"/>
              </a:rPr>
              <a:t>artial model</a:t>
            </a:r>
          </a:p>
        </p:txBody>
      </p:sp>
      <p:sp>
        <p:nvSpPr>
          <p:cNvPr id="6" name="Rounded Rectangular Callout 5"/>
          <p:cNvSpPr/>
          <p:nvPr/>
        </p:nvSpPr>
        <p:spPr bwMode="auto">
          <a:xfrm>
            <a:off x="4856480" y="2570480"/>
            <a:ext cx="3037840" cy="843280"/>
          </a:xfrm>
          <a:prstGeom prst="wedgeRoundRectCallout">
            <a:avLst>
              <a:gd name="adj1" fmla="val -46491"/>
              <a:gd name="adj2" fmla="val -12034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Set of clauses</a:t>
            </a:r>
            <a:endParaRPr kumimoji="0" lang="en-US" sz="2800" b="0"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Hypothesis Elimination</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9" name="Text Placeholder 2"/>
          <p:cNvSpPr txBox="1">
            <a:spLocks/>
          </p:cNvSpPr>
          <p:nvPr/>
        </p:nvSpPr>
        <p:spPr>
          <a:xfrm>
            <a:off x="0" y="1813583"/>
            <a:ext cx="8884508" cy="917174"/>
          </a:xfrm>
          <a:prstGeom prst="rect">
            <a:avLst/>
          </a:prstGeom>
        </p:spPr>
        <p:txBody>
          <a:bodyPr vert="horz" wrap="square" lIns="0" tIns="0" rIns="0" bIns="0" rtlCol="0">
            <a:spAutoFit/>
          </a:bodyPr>
          <a:lstStyle/>
          <a:p>
            <a:pPr marL="384954" lvl="0" indent="-384954" algn="ctr">
              <a:lnSpc>
                <a:spcPct val="90000"/>
              </a:lnSpc>
              <a:spcBef>
                <a:spcPct val="20000"/>
              </a:spcBef>
              <a:buSzPct val="90000"/>
            </a:pPr>
            <a:r>
              <a:rPr lang="en-US" sz="3200" dirty="0" smtClean="0">
                <a:solidFill>
                  <a:schemeClr val="bg1"/>
                </a:solidFill>
                <a:latin typeface="Calibri" pitchFamily="34" charset="0"/>
                <a:sym typeface="Symbol"/>
              </a:rPr>
              <a:t>p(a), r(a)</a:t>
            </a: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 p(a)</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q(a), </a:t>
            </a:r>
            <a:r>
              <a:rPr lang="en-US" sz="3200" dirty="0" smtClean="0">
                <a:solidFill>
                  <a:schemeClr val="bg1"/>
                </a:solidFill>
                <a:latin typeface="Calibri" pitchFamily="34" charset="0"/>
                <a:sym typeface="Symbol"/>
              </a:rPr>
              <a:t>p(a)r(a),  </a:t>
            </a:r>
            <a:r>
              <a:rPr lang="en-US" sz="3200" b="1" dirty="0" smtClean="0">
                <a:solidFill>
                  <a:srgbClr val="FF0000"/>
                </a:solidFill>
                <a:latin typeface="Calibri" pitchFamily="34" charset="0"/>
                <a:sym typeface="Symbol"/>
              </a:rPr>
              <a:t>p(a)</a:t>
            </a:r>
            <a:r>
              <a:rPr lang="en-US" sz="3200" b="1" dirty="0" smtClean="0">
                <a:solidFill>
                  <a:srgbClr val="FF0000"/>
                </a:solidFill>
                <a:latin typeface="Calibri" pitchFamily="34" charset="0"/>
                <a:sym typeface="Wingdings 3"/>
              </a:rPr>
              <a:t></a:t>
            </a:r>
            <a:r>
              <a:rPr lang="en-US" sz="3200" b="1" dirty="0" smtClean="0">
                <a:solidFill>
                  <a:srgbClr val="FF0000"/>
                </a:solidFill>
                <a:latin typeface="Calibri" pitchFamily="34" charset="0"/>
                <a:sym typeface="Symbol"/>
              </a:rPr>
              <a:t>r(a)</a:t>
            </a:r>
            <a:r>
              <a:rPr lang="en-US" sz="3200" dirty="0" smtClean="0">
                <a:solidFill>
                  <a:srgbClr val="FF0000"/>
                </a:solidFill>
                <a:latin typeface="Calibri" pitchFamily="34" charset="0"/>
                <a:sym typeface="Symbol"/>
              </a:rPr>
              <a:t>, </a:t>
            </a:r>
            <a:r>
              <a:rPr lang="en-US" sz="3200" dirty="0" smtClean="0">
                <a:solidFill>
                  <a:schemeClr val="bg1"/>
                </a:solidFill>
                <a:latin typeface="Calibri" pitchFamily="34" charset="0"/>
                <a:sym typeface="Symbol"/>
              </a:rPr>
              <a:t>…</a:t>
            </a:r>
            <a:endPar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13" name="Down Arrow 12"/>
          <p:cNvSpPr/>
          <p:nvPr/>
        </p:nvSpPr>
        <p:spPr bwMode="auto">
          <a:xfrm>
            <a:off x="3472248" y="2434281"/>
            <a:ext cx="1087395" cy="1532238"/>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5" name="Text Placeholder 2"/>
          <p:cNvSpPr txBox="1">
            <a:spLocks/>
          </p:cNvSpPr>
          <p:nvPr/>
        </p:nvSpPr>
        <p:spPr>
          <a:xfrm>
            <a:off x="0" y="4091345"/>
            <a:ext cx="8884508" cy="917174"/>
          </a:xfrm>
          <a:prstGeom prst="rect">
            <a:avLst/>
          </a:prstGeom>
        </p:spPr>
        <p:txBody>
          <a:bodyPr vert="horz" wrap="square" lIns="0" tIns="0" rIns="0" bIns="0" rtlCol="0">
            <a:spAutoFit/>
          </a:bodyPr>
          <a:lstStyle/>
          <a:p>
            <a:pPr marL="384954" lvl="0" indent="-384954" algn="ctr">
              <a:lnSpc>
                <a:spcPct val="90000"/>
              </a:lnSpc>
              <a:spcBef>
                <a:spcPct val="20000"/>
              </a:spcBef>
              <a:buSzPct val="90000"/>
            </a:pPr>
            <a:r>
              <a:rPr lang="en-US" sz="3200" dirty="0" smtClean="0">
                <a:solidFill>
                  <a:schemeClr val="bg1"/>
                </a:solidFill>
                <a:latin typeface="Calibri" pitchFamily="34" charset="0"/>
                <a:sym typeface="Symbol"/>
              </a:rPr>
              <a:t>p(a), r(a)</a:t>
            </a:r>
            <a:r>
              <a:rPr kumimoji="0" lang="en-US" sz="32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rPr>
              <a:t> </a:t>
            </a:r>
            <a:r>
              <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p(a)</a:t>
            </a:r>
            <a:r>
              <a:rPr kumimoji="0" lang="en-US" sz="32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q(a), </a:t>
            </a:r>
            <a:r>
              <a:rPr lang="en-US" sz="3200" dirty="0" smtClean="0">
                <a:solidFill>
                  <a:schemeClr val="bg1"/>
                </a:solidFill>
                <a:latin typeface="Calibri" pitchFamily="34" charset="0"/>
                <a:sym typeface="Symbol"/>
              </a:rPr>
              <a:t>p(a)r(a), </a:t>
            </a:r>
            <a:r>
              <a:rPr lang="en-US" sz="3200" b="1" dirty="0" smtClean="0">
                <a:solidFill>
                  <a:srgbClr val="FF0000"/>
                </a:solidFill>
                <a:latin typeface="Calibri" pitchFamily="34" charset="0"/>
                <a:sym typeface="Symbol"/>
              </a:rPr>
              <a:t>p(a)r(a)</a:t>
            </a:r>
            <a:r>
              <a:rPr lang="en-US" sz="3200" dirty="0" smtClean="0">
                <a:solidFill>
                  <a:schemeClr val="bg1"/>
                </a:solidFill>
                <a:latin typeface="Calibri" pitchFamily="34" charset="0"/>
                <a:sym typeface="Symbol"/>
              </a:rPr>
              <a:t>, …</a:t>
            </a:r>
            <a:endParaRPr kumimoji="0" lang="en-US" sz="32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Improvement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5" name="Text Placeholder 2"/>
          <p:cNvSpPr txBox="1">
            <a:spLocks/>
          </p:cNvSpPr>
          <p:nvPr/>
        </p:nvSpPr>
        <p:spPr>
          <a:xfrm>
            <a:off x="389877" y="1665303"/>
            <a:ext cx="8382000" cy="1908215"/>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Saturation solver ignores </a:t>
            </a:r>
            <a:r>
              <a:rPr lang="en-US" sz="3100" dirty="0" smtClean="0">
                <a:solidFill>
                  <a:srgbClr val="FF0000"/>
                </a:solidFill>
                <a:latin typeface="Calibri" pitchFamily="34" charset="0"/>
                <a:sym typeface="Symbol"/>
              </a:rPr>
              <a:t>non-unit ground clauses</a:t>
            </a:r>
            <a:r>
              <a:rPr lang="en-US" sz="3100" dirty="0" smtClean="0">
                <a:solidFill>
                  <a:schemeClr val="bg1"/>
                </a:solidFill>
                <a:latin typeface="Calibri" pitchFamily="34" charset="0"/>
                <a:sym typeface="Symbol"/>
              </a:rPr>
              <a:t>.</a:t>
            </a:r>
          </a:p>
          <a:p>
            <a:pPr marL="384954" indent="-384954">
              <a:lnSpc>
                <a:spcPct val="90000"/>
              </a:lnSpc>
              <a:spcBef>
                <a:spcPct val="20000"/>
              </a:spcBef>
              <a:buSzPct val="90000"/>
              <a:buFontTx/>
              <a:buBlip>
                <a:blip r:embed="rId3"/>
              </a:buBlip>
            </a:pPr>
            <a:endParaRPr lang="en-US" sz="3100" dirty="0" smtClean="0">
              <a:solidFill>
                <a:schemeClr val="bg1"/>
              </a:solidFill>
              <a:latin typeface="Calibri" pitchFamily="34" charset="0"/>
              <a:sym typeface="Symbol"/>
            </a:endParaRPr>
          </a:p>
          <a:p>
            <a:pPr marL="384954" indent="-384954">
              <a:lnSpc>
                <a:spcPct val="90000"/>
              </a:lnSpc>
              <a:spcBef>
                <a:spcPct val="20000"/>
              </a:spcBef>
              <a:buSzPct val="90000"/>
            </a:pPr>
            <a:endParaRPr lang="en-US" sz="3100" dirty="0" smtClean="0">
              <a:solidFill>
                <a:schemeClr val="bg1"/>
              </a:solidFill>
              <a:latin typeface="Calibri" pitchFamily="34" charset="0"/>
              <a:sym typeface="Symbol"/>
            </a:endParaRPr>
          </a:p>
        </p:txBody>
      </p:sp>
      <p:sp>
        <p:nvSpPr>
          <p:cNvPr id="11" name="Rectangle 10"/>
          <p:cNvSpPr/>
          <p:nvPr/>
        </p:nvSpPr>
        <p:spPr>
          <a:xfrm>
            <a:off x="1445960" y="2627868"/>
            <a:ext cx="4748416" cy="535531"/>
          </a:xfrm>
          <a:prstGeom prst="rect">
            <a:avLst/>
          </a:prstGeom>
        </p:spPr>
        <p:txBody>
          <a:bodyPr wrap="none">
            <a:spAutoFit/>
          </a:bodyPr>
          <a:lstStyle/>
          <a:p>
            <a:pPr marL="384954" lvl="0" indent="-384954" algn="ctr">
              <a:lnSpc>
                <a:spcPct val="90000"/>
              </a:lnSpc>
              <a:spcBef>
                <a:spcPct val="20000"/>
              </a:spcBef>
              <a:buSzPct val="90000"/>
            </a:pPr>
            <a:r>
              <a:rPr lang="en-US" sz="3200" dirty="0" smtClean="0">
                <a:solidFill>
                  <a:schemeClr val="bg1"/>
                </a:solidFill>
                <a:latin typeface="Calibri" pitchFamily="34" charset="0"/>
                <a:sym typeface="Symbol"/>
              </a:rPr>
              <a:t>p(a) | </a:t>
            </a:r>
            <a:r>
              <a:rPr lang="en-US" sz="3200" dirty="0" smtClean="0">
                <a:solidFill>
                  <a:srgbClr val="FF0000"/>
                </a:solidFill>
                <a:latin typeface="Calibri" pitchFamily="34" charset="0"/>
                <a:sym typeface="Symbol"/>
              </a:rPr>
              <a:t>p(a)</a:t>
            </a:r>
            <a:r>
              <a:rPr lang="en-US" sz="3200" dirty="0" smtClean="0">
                <a:solidFill>
                  <a:schemeClr val="bg1"/>
                </a:solidFill>
                <a:latin typeface="Calibri" pitchFamily="34" charset="0"/>
                <a:sym typeface="Symbol"/>
              </a:rPr>
              <a:t>q(a), </a:t>
            </a:r>
            <a:r>
              <a:rPr lang="en-US" sz="3200" dirty="0" smtClean="0">
                <a:solidFill>
                  <a:srgbClr val="FF0000"/>
                </a:solidFill>
                <a:latin typeface="Calibri" pitchFamily="34" charset="0"/>
                <a:sym typeface="Symbol"/>
              </a:rPr>
              <a:t>p(x)</a:t>
            </a:r>
            <a:r>
              <a:rPr lang="en-US" sz="3200" dirty="0" smtClean="0">
                <a:solidFill>
                  <a:schemeClr val="bg1"/>
                </a:solidFill>
                <a:latin typeface="Calibri" pitchFamily="34" charset="0"/>
                <a:sym typeface="Symbol"/>
              </a:rPr>
              <a:t>r(x)</a:t>
            </a:r>
          </a:p>
        </p:txBody>
      </p:sp>
      <p:sp>
        <p:nvSpPr>
          <p:cNvPr id="12" name="&quot;No&quot; Symbol 11"/>
          <p:cNvSpPr/>
          <p:nvPr/>
        </p:nvSpPr>
        <p:spPr bwMode="auto">
          <a:xfrm>
            <a:off x="2919313" y="2501102"/>
            <a:ext cx="803190" cy="778476"/>
          </a:xfrm>
          <a:prstGeom prst="noSmoking">
            <a:avLst/>
          </a:prstGeom>
          <a:solidFill>
            <a:srgbClr val="FF0000"/>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Improvement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5" name="Text Placeholder 2"/>
          <p:cNvSpPr txBox="1">
            <a:spLocks/>
          </p:cNvSpPr>
          <p:nvPr/>
        </p:nvSpPr>
        <p:spPr>
          <a:xfrm>
            <a:off x="389877" y="1665303"/>
            <a:ext cx="8382000" cy="2382191"/>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Saturation solver ignores </a:t>
            </a:r>
            <a:r>
              <a:rPr lang="en-US" sz="3100" dirty="0" smtClean="0">
                <a:solidFill>
                  <a:srgbClr val="FF0000"/>
                </a:solidFill>
                <a:latin typeface="Calibri" pitchFamily="34" charset="0"/>
                <a:sym typeface="Symbol"/>
              </a:rPr>
              <a:t>non-unit ground clauses</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It is still refutanionally complete if:</a:t>
            </a:r>
          </a:p>
          <a:p>
            <a:pPr marL="842136" lvl="1" indent="-384954">
              <a:lnSpc>
                <a:spcPct val="90000"/>
              </a:lnSpc>
              <a:spcBef>
                <a:spcPct val="20000"/>
              </a:spcBef>
              <a:buSzPct val="90000"/>
              <a:buFontTx/>
              <a:buBlip>
                <a:blip r:embed="rId3"/>
              </a:buBlip>
            </a:pPr>
            <a:r>
              <a:rPr lang="en-US" sz="2800" dirty="0" smtClean="0">
                <a:solidFill>
                  <a:srgbClr val="FF0000"/>
                </a:solidFill>
                <a:latin typeface="Calibri" pitchFamily="34" charset="0"/>
                <a:sym typeface="Symbol"/>
              </a:rPr>
              <a:t> has the reduction property</a:t>
            </a:r>
            <a:r>
              <a:rPr lang="en-US" sz="2800" dirty="0" smtClean="0">
                <a:solidFill>
                  <a:schemeClr val="bg1"/>
                </a:solidFill>
                <a:latin typeface="Calibri" pitchFamily="34" charset="0"/>
                <a:sym typeface="Symbol"/>
              </a:rPr>
              <a:t>.</a:t>
            </a:r>
          </a:p>
          <a:p>
            <a:pPr marL="384954" indent="-384954">
              <a:lnSpc>
                <a:spcPct val="90000"/>
              </a:lnSpc>
              <a:spcBef>
                <a:spcPct val="20000"/>
              </a:spcBef>
              <a:buSzPct val="90000"/>
            </a:pPr>
            <a:endParaRPr lang="en-US" sz="3100" dirty="0" smtClean="0">
              <a:solidFill>
                <a:schemeClr val="bg1"/>
              </a:solidFill>
              <a:latin typeface="Calibri" pitchFamily="34" charset="0"/>
              <a:sym typeface="Symbol"/>
            </a:endParaRPr>
          </a:p>
        </p:txBody>
      </p:sp>
      <p:grpSp>
        <p:nvGrpSpPr>
          <p:cNvPr id="11" name="Group 10"/>
          <p:cNvGrpSpPr/>
          <p:nvPr/>
        </p:nvGrpSpPr>
        <p:grpSpPr>
          <a:xfrm>
            <a:off x="1050330" y="3484614"/>
            <a:ext cx="6705024" cy="2631980"/>
            <a:chOff x="605486" y="2224225"/>
            <a:chExt cx="8028224" cy="3731740"/>
          </a:xfrm>
        </p:grpSpPr>
        <p:sp>
          <p:nvSpPr>
            <p:cNvPr id="6" name="Isosceles Triangle 5"/>
            <p:cNvSpPr/>
            <p:nvPr/>
          </p:nvSpPr>
          <p:spPr bwMode="auto">
            <a:xfrm>
              <a:off x="4547293" y="2224225"/>
              <a:ext cx="3855308" cy="3731740"/>
            </a:xfrm>
            <a:prstGeom prst="triangl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000" b="1" dirty="0" smtClean="0">
                  <a:solidFill>
                    <a:schemeClr val="bg1"/>
                  </a:solidFill>
                  <a:latin typeface="Segoe" pitchFamily="34" charset="0"/>
                </a:rPr>
                <a:t>BIG</a:t>
              </a:r>
            </a:p>
            <a:p>
              <a:pPr marL="0" marR="0" indent="0" algn="ctr" defTabSz="1096963" rtl="0" eaLnBrk="1" fontAlgn="base" latinLnBrk="0" hangingPunct="1">
                <a:lnSpc>
                  <a:spcPct val="100000"/>
                </a:lnSpc>
                <a:spcBef>
                  <a:spcPct val="0"/>
                </a:spcBef>
                <a:spcAft>
                  <a:spcPct val="0"/>
                </a:spcAft>
                <a:buClrTx/>
                <a:buSzTx/>
                <a:buFontTx/>
                <a:buNone/>
                <a:tabLst/>
              </a:pPr>
              <a:r>
                <a:rPr lang="en-US" sz="2000" b="1" dirty="0" smtClean="0">
                  <a:solidFill>
                    <a:srgbClr val="FF0000"/>
                  </a:solidFill>
                  <a:latin typeface="Segoe" pitchFamily="34" charset="0"/>
                </a:rPr>
                <a:t>a</a:t>
              </a:r>
              <a:r>
                <a:rPr kumimoji="0" lang="en-US" sz="2000" b="1" i="0" u="none" strike="noStrike" cap="none" normalizeH="0" baseline="0" dirty="0" smtClean="0">
                  <a:solidFill>
                    <a:srgbClr val="FF0000"/>
                  </a:solidFill>
                  <a:latin typeface="Segoe" pitchFamily="34" charset="0"/>
                </a:rPr>
                <a:t>nd-or</a:t>
              </a:r>
              <a:r>
                <a:rPr kumimoji="0" lang="en-US" sz="2000" b="1" i="0" u="none" strike="noStrike" cap="none" normalizeH="0" baseline="0" dirty="0" smtClean="0">
                  <a:solidFill>
                    <a:schemeClr val="bg1"/>
                  </a:solidFill>
                  <a:latin typeface="Segoe" pitchFamily="34" charset="0"/>
                </a:rPr>
                <a:t> tree</a:t>
              </a:r>
            </a:p>
            <a:p>
              <a:pPr marL="0" marR="0" indent="0" algn="ctr" defTabSz="1096963" rtl="0" eaLnBrk="1" fontAlgn="base" latinLnBrk="0" hangingPunct="1">
                <a:lnSpc>
                  <a:spcPct val="100000"/>
                </a:lnSpc>
                <a:spcBef>
                  <a:spcPct val="0"/>
                </a:spcBef>
                <a:spcAft>
                  <a:spcPct val="0"/>
                </a:spcAft>
                <a:buClrTx/>
                <a:buSzTx/>
                <a:buFontTx/>
                <a:buNone/>
                <a:tabLst/>
              </a:pPr>
              <a:r>
                <a:rPr lang="en-US" sz="2000" b="1" dirty="0" smtClean="0">
                  <a:solidFill>
                    <a:schemeClr val="bg1"/>
                  </a:solidFill>
                  <a:latin typeface="Segoe" pitchFamily="34" charset="0"/>
                </a:rPr>
                <a:t>(ground)</a:t>
              </a:r>
              <a:endParaRPr kumimoji="0" lang="en-US" sz="2000" b="1" i="0" u="none" strike="noStrike" cap="none" normalizeH="0" baseline="0"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lang="en-US" sz="2800" b="1"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solidFill>
                  <a:schemeClr val="bg1"/>
                </a:solidFill>
                <a:latin typeface="Segoe" pitchFamily="34" charset="0"/>
              </a:endParaRPr>
            </a:p>
          </p:txBody>
        </p:sp>
        <p:sp>
          <p:nvSpPr>
            <p:cNvPr id="7" name="Plus 6"/>
            <p:cNvSpPr/>
            <p:nvPr/>
          </p:nvSpPr>
          <p:spPr bwMode="auto">
            <a:xfrm>
              <a:off x="3954168" y="3459899"/>
              <a:ext cx="988540" cy="988541"/>
            </a:xfrm>
            <a:prstGeom prst="mathPlu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bwMode="auto">
            <a:xfrm>
              <a:off x="605486" y="3126267"/>
              <a:ext cx="2990335" cy="1705232"/>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solidFill>
                    <a:schemeClr val="bg1"/>
                  </a:solidFill>
                  <a:latin typeface="Segoe" pitchFamily="34" charset="0"/>
                </a:rPr>
                <a:t>Axioms</a:t>
              </a:r>
            </a:p>
            <a:p>
              <a:pPr algn="ctr" defTabSz="1096963" fontAlgn="base">
                <a:spcBef>
                  <a:spcPct val="0"/>
                </a:spcBef>
                <a:spcAft>
                  <a:spcPct val="0"/>
                </a:spcAft>
              </a:pPr>
              <a:r>
                <a:rPr lang="en-US" sz="2000" dirty="0" smtClean="0">
                  <a:solidFill>
                    <a:schemeClr val="bg1"/>
                  </a:solidFill>
                  <a:effectLst>
                    <a:outerShdw blurRad="38100" dist="38100" dir="2700000" algn="tl">
                      <a:srgbClr val="000000">
                        <a:alpha val="43137"/>
                      </a:srgbClr>
                    </a:outerShdw>
                  </a:effectLst>
                  <a:latin typeface="Segoe" pitchFamily="34" charset="0"/>
                </a:rPr>
                <a:t>(</a:t>
              </a:r>
              <a:r>
                <a:rPr lang="en-US" sz="2000" b="1" dirty="0" smtClean="0">
                  <a:solidFill>
                    <a:schemeClr val="bg1"/>
                  </a:solidFill>
                  <a:latin typeface="Segoe" pitchFamily="34" charset="0"/>
                </a:rPr>
                <a:t>non-ground)</a:t>
              </a:r>
              <a:endParaRPr kumimoji="0" lang="en-US" sz="2000" b="1" i="0" u="none" strike="noStrike" cap="none" normalizeH="0" baseline="0" dirty="0" smtClean="0">
                <a:solidFill>
                  <a:schemeClr val="bg1"/>
                </a:solidFill>
                <a:latin typeface="Segoe" pitchFamily="34" charset="0"/>
              </a:endParaRPr>
            </a:p>
          </p:txBody>
        </p:sp>
        <p:sp>
          <p:nvSpPr>
            <p:cNvPr id="9" name="TextBox 8"/>
            <p:cNvSpPr txBox="1"/>
            <p:nvPr/>
          </p:nvSpPr>
          <p:spPr>
            <a:xfrm rot="2155875">
              <a:off x="1717637" y="3250962"/>
              <a:ext cx="2355807" cy="567294"/>
            </a:xfrm>
            <a:prstGeom prst="rect">
              <a:avLst/>
            </a:prstGeom>
            <a:solidFill>
              <a:schemeClr val="tx1"/>
            </a:solidFill>
            <a:ln>
              <a:solidFill>
                <a:srgbClr val="FF0000"/>
              </a:solidFill>
            </a:ln>
          </p:spPr>
          <p:txBody>
            <a:bodyPr wrap="none" rtlCol="0">
              <a:spAutoFit/>
            </a:bodyPr>
            <a:lstStyle/>
            <a:p>
              <a:r>
                <a:rPr lang="en-US" sz="2000" dirty="0" smtClean="0">
                  <a:solidFill>
                    <a:srgbClr val="FF0000"/>
                  </a:solidFill>
                  <a:effectLst>
                    <a:outerShdw blurRad="38100" dist="38100" dir="2700000" algn="tl">
                      <a:srgbClr val="000000">
                        <a:alpha val="43137"/>
                      </a:srgbClr>
                    </a:outerShdw>
                  </a:effectLst>
                  <a:latin typeface="Calibri" pitchFamily="34" charset="0"/>
                </a:rPr>
                <a:t>Saturation Solver</a:t>
              </a:r>
            </a:p>
          </p:txBody>
        </p:sp>
        <p:sp>
          <p:nvSpPr>
            <p:cNvPr id="10" name="TextBox 9"/>
            <p:cNvSpPr txBox="1"/>
            <p:nvPr/>
          </p:nvSpPr>
          <p:spPr>
            <a:xfrm rot="2155875">
              <a:off x="5511711" y="3468526"/>
              <a:ext cx="3121999" cy="584775"/>
            </a:xfrm>
            <a:prstGeom prst="rect">
              <a:avLst/>
            </a:prstGeom>
            <a:solidFill>
              <a:schemeClr val="tx1"/>
            </a:solidFill>
            <a:ln>
              <a:solidFill>
                <a:srgbClr val="0070C0"/>
              </a:solidFill>
            </a:ln>
          </p:spPr>
          <p:txBody>
            <a:bodyPr wrap="square" rtlCol="0">
              <a:spAutoFit/>
            </a:bodyPr>
            <a:lstStyle/>
            <a:p>
              <a:pPr algn="ctr"/>
              <a:r>
                <a:rPr lang="en-US" sz="2000" dirty="0" smtClean="0">
                  <a:solidFill>
                    <a:srgbClr val="002060"/>
                  </a:solidFill>
                  <a:effectLst>
                    <a:outerShdw blurRad="38100" dist="38100" dir="2700000" algn="tl">
                      <a:srgbClr val="000000">
                        <a:alpha val="43137"/>
                      </a:srgbClr>
                    </a:outerShdw>
                  </a:effectLst>
                  <a:latin typeface="Calibri" pitchFamily="34" charset="0"/>
                </a:rPr>
                <a:t>DPLL + Theories</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821680" y="3728720"/>
            <a:ext cx="2225040" cy="227584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DPLL </a:t>
            </a:r>
          </a:p>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Theories</a:t>
            </a:r>
            <a:endParaRPr kumimoji="0" lang="en-US" sz="2800" b="1" i="0" u="none" strike="noStrike" cap="none" normalizeH="0" baseline="0" dirty="0" smtClean="0">
              <a:solidFill>
                <a:schemeClr val="bg1"/>
              </a:solidFill>
              <a:latin typeface="Segoe" pitchFamily="34" charset="0"/>
            </a:endParaRPr>
          </a:p>
        </p:txBody>
      </p:sp>
      <p:sp>
        <p:nvSpPr>
          <p:cNvPr id="15" name="Rectangle 14"/>
          <p:cNvSpPr/>
          <p:nvPr/>
        </p:nvSpPr>
        <p:spPr bwMode="auto">
          <a:xfrm>
            <a:off x="609600" y="3698240"/>
            <a:ext cx="2225040" cy="22758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Saturation</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Solver</a:t>
            </a:r>
            <a:endParaRPr kumimoji="0" lang="en-US" sz="2800" b="1" i="0" u="none" strike="noStrike" cap="none" normalizeH="0" baseline="0" dirty="0" smtClean="0">
              <a:solidFill>
                <a:schemeClr val="bg1"/>
              </a:solidFill>
              <a:latin typeface="Segoe" pitchFamily="34" charset="0"/>
            </a:endParaRPr>
          </a:p>
        </p:txBody>
      </p:sp>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Improvement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5" name="Text Placeholder 2"/>
          <p:cNvSpPr txBox="1">
            <a:spLocks/>
          </p:cNvSpPr>
          <p:nvPr/>
        </p:nvSpPr>
        <p:spPr>
          <a:xfrm>
            <a:off x="389877" y="1665303"/>
            <a:ext cx="8382000" cy="2382191"/>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Saturation solver ignores </a:t>
            </a:r>
            <a:r>
              <a:rPr lang="en-US" sz="3100" dirty="0" smtClean="0">
                <a:solidFill>
                  <a:srgbClr val="FF0000"/>
                </a:solidFill>
                <a:latin typeface="Calibri" pitchFamily="34" charset="0"/>
                <a:sym typeface="Symbol"/>
              </a:rPr>
              <a:t>non-unit ground clauses</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It is still refutanionally complete if:</a:t>
            </a:r>
          </a:p>
          <a:p>
            <a:pPr marL="842136" lvl="1" indent="-384954">
              <a:lnSpc>
                <a:spcPct val="90000"/>
              </a:lnSpc>
              <a:spcBef>
                <a:spcPct val="20000"/>
              </a:spcBef>
              <a:buSzPct val="90000"/>
              <a:buFontTx/>
              <a:buBlip>
                <a:blip r:embed="rId3"/>
              </a:buBlip>
            </a:pPr>
            <a:r>
              <a:rPr lang="en-US" sz="2800" dirty="0" smtClean="0">
                <a:solidFill>
                  <a:srgbClr val="FF0000"/>
                </a:solidFill>
                <a:latin typeface="Calibri" pitchFamily="34" charset="0"/>
                <a:sym typeface="Symbol"/>
              </a:rPr>
              <a:t> has the reduction property</a:t>
            </a:r>
            <a:r>
              <a:rPr lang="en-US" sz="2800" dirty="0" smtClean="0">
                <a:solidFill>
                  <a:schemeClr val="bg1"/>
                </a:solidFill>
                <a:latin typeface="Calibri" pitchFamily="34" charset="0"/>
                <a:sym typeface="Symbol"/>
              </a:rPr>
              <a:t>.</a:t>
            </a:r>
          </a:p>
          <a:p>
            <a:pPr marL="384954" indent="-384954">
              <a:lnSpc>
                <a:spcPct val="90000"/>
              </a:lnSpc>
              <a:spcBef>
                <a:spcPct val="20000"/>
              </a:spcBef>
              <a:buSzPct val="90000"/>
            </a:pPr>
            <a:endParaRPr lang="en-US" sz="3100" dirty="0" smtClean="0">
              <a:solidFill>
                <a:schemeClr val="bg1"/>
              </a:solidFill>
              <a:latin typeface="Calibri" pitchFamily="34" charset="0"/>
              <a:sym typeface="Symbol"/>
            </a:endParaRPr>
          </a:p>
        </p:txBody>
      </p:sp>
      <p:sp>
        <p:nvSpPr>
          <p:cNvPr id="12" name="Left Arrow 11"/>
          <p:cNvSpPr/>
          <p:nvPr/>
        </p:nvSpPr>
        <p:spPr bwMode="auto">
          <a:xfrm>
            <a:off x="2651760" y="3647440"/>
            <a:ext cx="3342640" cy="1019913"/>
          </a:xfrm>
          <a:prstGeom prst="left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G</a:t>
            </a:r>
            <a:r>
              <a:rPr kumimoji="0" lang="en-US" sz="2800" b="1" i="0" u="none" strike="noStrike" cap="none" normalizeH="0" baseline="0" dirty="0" smtClean="0">
                <a:solidFill>
                  <a:schemeClr val="bg1"/>
                </a:solidFill>
                <a:latin typeface="Segoe" pitchFamily="34" charset="0"/>
              </a:rPr>
              <a:t>round</a:t>
            </a:r>
            <a:r>
              <a:rPr kumimoji="0" lang="en-US" sz="2800" b="1" i="0" u="none" strike="noStrike" cap="none" normalizeH="0" dirty="0" smtClean="0">
                <a:solidFill>
                  <a:schemeClr val="bg1"/>
                </a:solidFill>
                <a:latin typeface="Segoe" pitchFamily="34" charset="0"/>
              </a:rPr>
              <a:t> literals</a:t>
            </a:r>
            <a:endParaRPr kumimoji="0" lang="en-US" sz="2800" b="1" i="0" u="none" strike="noStrike" cap="none" normalizeH="0" baseline="0" dirty="0" smtClean="0">
              <a:solidFill>
                <a:schemeClr val="bg1"/>
              </a:solidFill>
              <a:latin typeface="Segoe" pitchFamily="34" charset="0"/>
            </a:endParaRPr>
          </a:p>
        </p:txBody>
      </p:sp>
      <p:sp>
        <p:nvSpPr>
          <p:cNvPr id="14" name="Right Arrow 13"/>
          <p:cNvSpPr/>
          <p:nvPr/>
        </p:nvSpPr>
        <p:spPr bwMode="auto">
          <a:xfrm>
            <a:off x="2783840" y="4907280"/>
            <a:ext cx="3342640" cy="1078917"/>
          </a:xfrm>
          <a:prstGeom prst="right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Ground clauses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Contraction rules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5" name="Text Placeholder 2"/>
          <p:cNvSpPr txBox="1">
            <a:spLocks/>
          </p:cNvSpPr>
          <p:nvPr/>
        </p:nvSpPr>
        <p:spPr>
          <a:xfrm>
            <a:off x="389877" y="1665303"/>
            <a:ext cx="8382000" cy="4102662"/>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rgbClr val="FF0000"/>
                </a:solidFill>
                <a:latin typeface="Calibri" pitchFamily="34" charset="0"/>
                <a:sym typeface="Symbol"/>
              </a:rPr>
              <a:t>Contraction rules are very important.</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Examples:</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Subsumption</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Demodulation</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Contraction rules with a single premise are easy.</a:t>
            </a:r>
          </a:p>
          <a:p>
            <a:pPr marL="384954" indent="-384954">
              <a:lnSpc>
                <a:spcPct val="90000"/>
              </a:lnSpc>
              <a:spcBef>
                <a:spcPct val="20000"/>
              </a:spcBef>
              <a:buSzPct val="90000"/>
            </a:pPr>
            <a:endParaRPr lang="en-US" sz="3100" dirty="0" smtClean="0">
              <a:solidFill>
                <a:schemeClr val="bg1"/>
              </a:solidFill>
              <a:latin typeface="Calibri" pitchFamily="34" charset="0"/>
              <a:sym typeface="Symbol"/>
            </a:endParaRPr>
          </a:p>
          <a:p>
            <a:pPr marL="384954" indent="-384954">
              <a:lnSpc>
                <a:spcPct val="90000"/>
              </a:lnSpc>
              <a:spcBef>
                <a:spcPct val="20000"/>
              </a:spcBef>
              <a:buSzPct val="90000"/>
            </a:pPr>
            <a:endParaRPr lang="en-US" sz="3100" dirty="0" smtClean="0">
              <a:solidFill>
                <a:schemeClr val="bg1"/>
              </a:solidFill>
              <a:latin typeface="Calibri" pitchFamily="34" charset="0"/>
              <a:sym typeface="Symbol"/>
            </a:endParaRP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Contraction rules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5" name="Text Placeholder 2"/>
          <p:cNvSpPr txBox="1">
            <a:spLocks/>
          </p:cNvSpPr>
          <p:nvPr/>
        </p:nvSpPr>
        <p:spPr>
          <a:xfrm>
            <a:off x="389877" y="1665304"/>
            <a:ext cx="8382000" cy="1478866"/>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Contraction rules with several premises.</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Example:</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p(a) </a:t>
            </a:r>
            <a:r>
              <a:rPr lang="en-US" sz="3100" dirty="0" smtClean="0">
                <a:solidFill>
                  <a:schemeClr val="bg1"/>
                </a:solidFill>
                <a:latin typeface="Calibri" pitchFamily="34" charset="0"/>
                <a:sym typeface="Wingdings 3"/>
              </a:rPr>
              <a:t></a:t>
            </a:r>
            <a:r>
              <a:rPr lang="en-US" sz="3100" dirty="0" smtClean="0">
                <a:solidFill>
                  <a:srgbClr val="FF0000"/>
                </a:solidFill>
                <a:latin typeface="Calibri" pitchFamily="34" charset="0"/>
                <a:sym typeface="Wingdings 3"/>
              </a:rPr>
              <a:t>r(x)</a:t>
            </a:r>
            <a:r>
              <a:rPr lang="en-US" sz="3100" dirty="0" smtClean="0">
                <a:solidFill>
                  <a:schemeClr val="bg1"/>
                </a:solidFill>
                <a:latin typeface="Calibri" pitchFamily="34" charset="0"/>
                <a:sym typeface="Wingdings 3"/>
              </a:rPr>
              <a:t>,      </a:t>
            </a:r>
            <a:r>
              <a:rPr lang="en-US" sz="3100" dirty="0" smtClean="0">
                <a:solidFill>
                  <a:srgbClr val="FF0000"/>
                </a:solidFill>
                <a:latin typeface="Calibri" pitchFamily="34" charset="0"/>
                <a:sym typeface="Wingdings 3"/>
              </a:rPr>
              <a:t>r(x)</a:t>
            </a:r>
            <a:r>
              <a:rPr lang="en-US" sz="2800" dirty="0" smtClean="0">
                <a:solidFill>
                  <a:srgbClr val="FF0000"/>
                </a:solidFill>
                <a:latin typeface="Calibri" pitchFamily="34" charset="0"/>
                <a:sym typeface="Symbol"/>
              </a:rPr>
              <a:t>s(x)</a:t>
            </a:r>
            <a:endParaRPr lang="en-US" sz="3100" dirty="0" smtClean="0">
              <a:solidFill>
                <a:schemeClr val="bg1"/>
              </a:solidFill>
              <a:latin typeface="Calibri" pitchFamily="34" charset="0"/>
              <a:sym typeface="Symbol"/>
            </a:endParaRPr>
          </a:p>
        </p:txBody>
      </p:sp>
      <p:sp>
        <p:nvSpPr>
          <p:cNvPr id="6" name="Rectangular Callout 5"/>
          <p:cNvSpPr/>
          <p:nvPr/>
        </p:nvSpPr>
        <p:spPr bwMode="auto">
          <a:xfrm>
            <a:off x="3793524" y="3669957"/>
            <a:ext cx="4139514" cy="840259"/>
          </a:xfrm>
          <a:prstGeom prst="wedgeRectCallout">
            <a:avLst>
              <a:gd name="adj1" fmla="val -77619"/>
              <a:gd name="adj2" fmla="val -112730"/>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defTabSz="1096963" fontAlgn="base">
              <a:spcBef>
                <a:spcPct val="0"/>
              </a:spcBef>
              <a:spcAft>
                <a:spcPct val="0"/>
              </a:spcAft>
            </a:pPr>
            <a:r>
              <a:rPr kumimoji="0" lang="en-US" sz="2800" i="0" u="none" strike="noStrike" cap="none" normalizeH="0" baseline="0" dirty="0" smtClean="0">
                <a:solidFill>
                  <a:schemeClr val="bg1"/>
                </a:solidFill>
                <a:latin typeface="Segoe" pitchFamily="34" charset="0"/>
              </a:rPr>
              <a:t>r(x)</a:t>
            </a:r>
            <a:r>
              <a:rPr kumimoji="0" lang="en-US" sz="2800" i="0" u="none" strike="noStrike" cap="none" normalizeH="0" dirty="0" smtClean="0">
                <a:solidFill>
                  <a:schemeClr val="bg1"/>
                </a:solidFill>
                <a:latin typeface="Segoe" pitchFamily="34" charset="0"/>
              </a:rPr>
              <a:t> </a:t>
            </a:r>
            <a:r>
              <a:rPr kumimoji="0" lang="en-US" sz="2800" i="0" u="none" strike="noStrike" cap="none" normalizeH="0" dirty="0" smtClean="0">
                <a:solidFill>
                  <a:srgbClr val="FF0000"/>
                </a:solidFill>
                <a:latin typeface="Segoe" pitchFamily="34" charset="0"/>
              </a:rPr>
              <a:t>subsumes</a:t>
            </a:r>
            <a:r>
              <a:rPr kumimoji="0" lang="en-US" sz="2800" i="0" u="none" strike="noStrike" cap="none" normalizeH="0" dirty="0" smtClean="0">
                <a:solidFill>
                  <a:schemeClr val="bg1"/>
                </a:solidFill>
                <a:latin typeface="Segoe" pitchFamily="34" charset="0"/>
              </a:rPr>
              <a:t> r(x)</a:t>
            </a:r>
            <a:r>
              <a:rPr lang="en-US" sz="2800" dirty="0" smtClean="0">
                <a:solidFill>
                  <a:schemeClr val="bg1"/>
                </a:solidFill>
                <a:latin typeface="Calibri" pitchFamily="34" charset="0"/>
                <a:sym typeface="Symbol"/>
              </a:rPr>
              <a:t>s(x)</a:t>
            </a:r>
            <a:r>
              <a:rPr lang="en-US" sz="3100" dirty="0" smtClean="0">
                <a:solidFill>
                  <a:schemeClr val="bg1"/>
                </a:solidFill>
                <a:latin typeface="Calibri" pitchFamily="34" charset="0"/>
                <a:sym typeface="Wingdings 3"/>
              </a:rPr>
              <a:t> </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Text Placeholder 2"/>
          <p:cNvSpPr txBox="1">
            <a:spLocks/>
          </p:cNvSpPr>
          <p:nvPr/>
        </p:nvSpPr>
        <p:spPr>
          <a:xfrm>
            <a:off x="393993" y="4956382"/>
            <a:ext cx="8382000" cy="858697"/>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rgbClr val="FF0000"/>
                </a:solidFill>
                <a:latin typeface="Calibri" pitchFamily="34" charset="0"/>
                <a:sym typeface="Symbol"/>
              </a:rPr>
              <a:t>Problem: p(a) </a:t>
            </a:r>
            <a:r>
              <a:rPr lang="en-US" sz="3100" dirty="0" smtClean="0">
                <a:solidFill>
                  <a:srgbClr val="FF0000"/>
                </a:solidFill>
                <a:latin typeface="Calibri" pitchFamily="34" charset="0"/>
                <a:sym typeface="Wingdings 3"/>
              </a:rPr>
              <a:t>r(x) </a:t>
            </a:r>
            <a:r>
              <a:rPr lang="en-US" sz="3100" dirty="0" smtClean="0">
                <a:solidFill>
                  <a:srgbClr val="FF0000"/>
                </a:solidFill>
                <a:latin typeface="Calibri" pitchFamily="34" charset="0"/>
                <a:sym typeface="Symbol"/>
              </a:rPr>
              <a:t>can be deleted during backtracking.</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Contraction rules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5" name="Text Placeholder 2"/>
          <p:cNvSpPr txBox="1">
            <a:spLocks/>
          </p:cNvSpPr>
          <p:nvPr/>
        </p:nvSpPr>
        <p:spPr>
          <a:xfrm>
            <a:off x="389877" y="1665304"/>
            <a:ext cx="8382000" cy="1478866"/>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Contraction rules with several premises.</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Example:</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p(a) </a:t>
            </a:r>
            <a:r>
              <a:rPr lang="en-US" sz="3100" dirty="0" smtClean="0">
                <a:solidFill>
                  <a:schemeClr val="bg1"/>
                </a:solidFill>
                <a:latin typeface="Calibri" pitchFamily="34" charset="0"/>
                <a:sym typeface="Wingdings 3"/>
              </a:rPr>
              <a:t></a:t>
            </a:r>
            <a:r>
              <a:rPr lang="en-US" sz="3100" dirty="0" smtClean="0">
                <a:solidFill>
                  <a:srgbClr val="FF0000"/>
                </a:solidFill>
                <a:latin typeface="Calibri" pitchFamily="34" charset="0"/>
                <a:sym typeface="Wingdings 3"/>
              </a:rPr>
              <a:t>r(x)</a:t>
            </a:r>
            <a:r>
              <a:rPr lang="en-US" sz="3100" dirty="0" smtClean="0">
                <a:solidFill>
                  <a:schemeClr val="bg1"/>
                </a:solidFill>
                <a:latin typeface="Calibri" pitchFamily="34" charset="0"/>
                <a:sym typeface="Wingdings 3"/>
              </a:rPr>
              <a:t>,      </a:t>
            </a:r>
            <a:r>
              <a:rPr lang="en-US" sz="3100" dirty="0" smtClean="0">
                <a:solidFill>
                  <a:srgbClr val="FF0000"/>
                </a:solidFill>
                <a:latin typeface="Calibri" pitchFamily="34" charset="0"/>
                <a:sym typeface="Wingdings 3"/>
              </a:rPr>
              <a:t>r(x)</a:t>
            </a:r>
            <a:r>
              <a:rPr lang="en-US" sz="2800" dirty="0" smtClean="0">
                <a:solidFill>
                  <a:srgbClr val="FF0000"/>
                </a:solidFill>
                <a:latin typeface="Calibri" pitchFamily="34" charset="0"/>
                <a:sym typeface="Symbol"/>
              </a:rPr>
              <a:t>s(x)</a:t>
            </a:r>
            <a:endParaRPr lang="en-US" sz="3100" dirty="0" smtClean="0">
              <a:solidFill>
                <a:schemeClr val="bg1"/>
              </a:solidFill>
              <a:latin typeface="Calibri" pitchFamily="34" charset="0"/>
              <a:sym typeface="Symbol"/>
            </a:endParaRPr>
          </a:p>
        </p:txBody>
      </p:sp>
      <p:sp>
        <p:nvSpPr>
          <p:cNvPr id="7" name="Text Placeholder 2"/>
          <p:cNvSpPr txBox="1">
            <a:spLocks/>
          </p:cNvSpPr>
          <p:nvPr/>
        </p:nvSpPr>
        <p:spPr>
          <a:xfrm>
            <a:off x="393993" y="3485899"/>
            <a:ext cx="8382000" cy="149579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rgbClr val="FF0000"/>
                </a:solidFill>
                <a:latin typeface="Calibri" pitchFamily="34" charset="0"/>
                <a:sym typeface="Symbol"/>
              </a:rPr>
              <a:t>Naïve solution: use hypothesis elimination.</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p(a)</a:t>
            </a:r>
            <a:r>
              <a:rPr lang="en-US" sz="3200" dirty="0" smtClean="0">
                <a:solidFill>
                  <a:schemeClr val="bg1"/>
                </a:solidFill>
                <a:latin typeface="Calibri" pitchFamily="34" charset="0"/>
                <a:sym typeface="Symbol"/>
              </a:rPr>
              <a:t></a:t>
            </a:r>
            <a:r>
              <a:rPr lang="en-US" sz="3100" dirty="0" smtClean="0">
                <a:solidFill>
                  <a:schemeClr val="bg1"/>
                </a:solidFill>
                <a:latin typeface="Calibri" pitchFamily="34" charset="0"/>
                <a:sym typeface="Wingdings 3"/>
              </a:rPr>
              <a:t>r(x),      r(x)</a:t>
            </a:r>
            <a:r>
              <a:rPr lang="en-US" sz="2800" dirty="0" smtClean="0">
                <a:solidFill>
                  <a:schemeClr val="bg1"/>
                </a:solidFill>
                <a:latin typeface="Calibri" pitchFamily="34" charset="0"/>
                <a:sym typeface="Symbol"/>
              </a:rPr>
              <a:t>s(x)</a:t>
            </a:r>
            <a:endParaRPr lang="en-US" sz="3100" dirty="0" smtClean="0">
              <a:solidFill>
                <a:schemeClr val="bg1"/>
              </a:solidFill>
              <a:latin typeface="Calibri" pitchFamily="34" charset="0"/>
              <a:sym typeface="Symbol"/>
            </a:endParaRPr>
          </a:p>
          <a:p>
            <a:pPr marL="384954" indent="-384954">
              <a:lnSpc>
                <a:spcPct val="90000"/>
              </a:lnSpc>
              <a:spcBef>
                <a:spcPct val="20000"/>
              </a:spcBef>
              <a:buSzPct val="90000"/>
            </a:pPr>
            <a:r>
              <a:rPr lang="en-US" sz="3100" dirty="0" smtClean="0">
                <a:solidFill>
                  <a:srgbClr val="FF0000"/>
                </a:solidFill>
                <a:latin typeface="Calibri" pitchFamily="34" charset="0"/>
                <a:sym typeface="Symbol"/>
              </a:rPr>
              <a:t> </a:t>
            </a: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Contraction rules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5" name="Text Placeholder 2"/>
          <p:cNvSpPr txBox="1">
            <a:spLocks/>
          </p:cNvSpPr>
          <p:nvPr/>
        </p:nvSpPr>
        <p:spPr>
          <a:xfrm>
            <a:off x="389877" y="1665304"/>
            <a:ext cx="8382000" cy="1478866"/>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Contraction rules with several premises.</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Example:</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p(a) </a:t>
            </a:r>
            <a:r>
              <a:rPr lang="en-US" sz="3100" dirty="0" smtClean="0">
                <a:solidFill>
                  <a:schemeClr val="bg1"/>
                </a:solidFill>
                <a:latin typeface="Calibri" pitchFamily="34" charset="0"/>
                <a:sym typeface="Wingdings 3"/>
              </a:rPr>
              <a:t></a:t>
            </a:r>
            <a:r>
              <a:rPr lang="en-US" sz="3100" dirty="0" smtClean="0">
                <a:solidFill>
                  <a:srgbClr val="FF0000"/>
                </a:solidFill>
                <a:latin typeface="Calibri" pitchFamily="34" charset="0"/>
                <a:sym typeface="Wingdings 3"/>
              </a:rPr>
              <a:t>r(x)</a:t>
            </a:r>
            <a:r>
              <a:rPr lang="en-US" sz="3100" dirty="0" smtClean="0">
                <a:solidFill>
                  <a:schemeClr val="bg1"/>
                </a:solidFill>
                <a:latin typeface="Calibri" pitchFamily="34" charset="0"/>
                <a:sym typeface="Wingdings 3"/>
              </a:rPr>
              <a:t>,      </a:t>
            </a:r>
            <a:r>
              <a:rPr lang="en-US" sz="3100" dirty="0" smtClean="0">
                <a:solidFill>
                  <a:srgbClr val="FF0000"/>
                </a:solidFill>
                <a:latin typeface="Calibri" pitchFamily="34" charset="0"/>
                <a:sym typeface="Wingdings 3"/>
              </a:rPr>
              <a:t>r(x)</a:t>
            </a:r>
            <a:r>
              <a:rPr lang="en-US" sz="2800" dirty="0" smtClean="0">
                <a:solidFill>
                  <a:srgbClr val="FF0000"/>
                </a:solidFill>
                <a:latin typeface="Calibri" pitchFamily="34" charset="0"/>
                <a:sym typeface="Symbol"/>
              </a:rPr>
              <a:t>s(x)</a:t>
            </a:r>
            <a:endParaRPr lang="en-US" sz="3100" dirty="0" smtClean="0">
              <a:solidFill>
                <a:schemeClr val="bg1"/>
              </a:solidFill>
              <a:latin typeface="Calibri" pitchFamily="34" charset="0"/>
              <a:sym typeface="Symbol"/>
            </a:endParaRPr>
          </a:p>
        </p:txBody>
      </p:sp>
      <p:sp>
        <p:nvSpPr>
          <p:cNvPr id="7" name="Text Placeholder 2"/>
          <p:cNvSpPr txBox="1">
            <a:spLocks/>
          </p:cNvSpPr>
          <p:nvPr/>
        </p:nvSpPr>
        <p:spPr>
          <a:xfrm>
            <a:off x="393993" y="3485899"/>
            <a:ext cx="8382000" cy="1411156"/>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200" dirty="0" smtClean="0">
                <a:solidFill>
                  <a:srgbClr val="FF0000"/>
                </a:solidFill>
                <a:latin typeface="Calibri" pitchFamily="34" charset="0"/>
                <a:sym typeface="Symbol"/>
              </a:rPr>
              <a:t>Solution: disable</a:t>
            </a:r>
            <a:r>
              <a:rPr lang="en-US" sz="3200" dirty="0" smtClean="0">
                <a:solidFill>
                  <a:srgbClr val="FF0000"/>
                </a:solidFill>
                <a:latin typeface="Calibri" pitchFamily="34" charset="0"/>
                <a:sym typeface="Wingdings 3"/>
              </a:rPr>
              <a:t> r(x)</a:t>
            </a:r>
            <a:r>
              <a:rPr lang="en-US" sz="3200" dirty="0" smtClean="0">
                <a:solidFill>
                  <a:srgbClr val="FF0000"/>
                </a:solidFill>
                <a:latin typeface="Calibri" pitchFamily="34" charset="0"/>
                <a:sym typeface="Symbol"/>
              </a:rPr>
              <a:t>s(x) until p(a) is removed from the partial model M.</a:t>
            </a:r>
          </a:p>
          <a:p>
            <a:pPr marL="384954" indent="-384954">
              <a:lnSpc>
                <a:spcPct val="90000"/>
              </a:lnSpc>
              <a:spcBef>
                <a:spcPct val="20000"/>
              </a:spcBef>
              <a:buSzPct val="90000"/>
            </a:pPr>
            <a:endParaRPr lang="en-US" sz="3100" dirty="0" smtClean="0">
              <a:solidFill>
                <a:srgbClr val="FF0000"/>
              </a:solidFill>
              <a:latin typeface="Calibri" pitchFamily="34" charset="0"/>
              <a:sym typeface="Symbol"/>
            </a:endParaRP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Problems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5" name="Text Placeholder 2"/>
          <p:cNvSpPr txBox="1">
            <a:spLocks/>
          </p:cNvSpPr>
          <p:nvPr/>
        </p:nvSpPr>
        <p:spPr>
          <a:xfrm>
            <a:off x="389877" y="1665304"/>
            <a:ext cx="8382000" cy="252838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Interpreted symtbols</a:t>
            </a:r>
          </a:p>
          <a:p>
            <a:pPr marL="384954" indent="-384954">
              <a:lnSpc>
                <a:spcPct val="90000"/>
              </a:lnSpc>
              <a:spcBef>
                <a:spcPct val="20000"/>
              </a:spcBef>
              <a:buSzPct val="90000"/>
            </a:pPr>
            <a:r>
              <a:rPr lang="en-US" sz="3100" dirty="0" smtClean="0">
                <a:solidFill>
                  <a:schemeClr val="bg1"/>
                </a:solidFill>
                <a:latin typeface="Calibri" pitchFamily="34" charset="0"/>
                <a:sym typeface="Symbol"/>
              </a:rPr>
              <a:t>	(f(a) &gt; 2),     f(x) &gt; 5</a:t>
            </a:r>
          </a:p>
          <a:p>
            <a:pPr marL="384954" indent="-384954">
              <a:lnSpc>
                <a:spcPct val="90000"/>
              </a:lnSpc>
              <a:spcBef>
                <a:spcPct val="20000"/>
              </a:spcBef>
              <a:buSzPct val="90000"/>
            </a:pPr>
            <a:r>
              <a:rPr lang="en-US" sz="3100" dirty="0" smtClean="0">
                <a:solidFill>
                  <a:schemeClr val="bg1"/>
                </a:solidFill>
                <a:latin typeface="Calibri" pitchFamily="34" charset="0"/>
                <a:sym typeface="Symbol"/>
              </a:rPr>
              <a:t>	</a:t>
            </a:r>
          </a:p>
          <a:p>
            <a:pPr marL="384954" indent="-384954">
              <a:lnSpc>
                <a:spcPct val="90000"/>
              </a:lnSpc>
              <a:spcBef>
                <a:spcPct val="20000"/>
              </a:spcBef>
              <a:buSzPct val="90000"/>
            </a:pPr>
            <a:endParaRPr lang="en-US" sz="31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3100" dirty="0" smtClean="0">
              <a:solidFill>
                <a:schemeClr val="bg1"/>
              </a:solidFill>
              <a:latin typeface="Calibri" pitchFamily="34" charset="0"/>
              <a:sym typeface="Symbol"/>
            </a:endParaRPr>
          </a:p>
        </p:txBody>
      </p:sp>
      <p:sp>
        <p:nvSpPr>
          <p:cNvPr id="7" name="Text Placeholder 2"/>
          <p:cNvSpPr txBox="1">
            <a:spLocks/>
          </p:cNvSpPr>
          <p:nvPr/>
        </p:nvSpPr>
        <p:spPr>
          <a:xfrm>
            <a:off x="393993" y="4301461"/>
            <a:ext cx="8382000" cy="886397"/>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200" dirty="0" smtClean="0">
                <a:solidFill>
                  <a:srgbClr val="FF0000"/>
                </a:solidFill>
                <a:latin typeface="Calibri" pitchFamily="34" charset="0"/>
                <a:sym typeface="Symbol"/>
              </a:rPr>
              <a:t>Solution: use E-matching for non-ground clauses containing interpreted symbols.</a:t>
            </a:r>
            <a:endParaRPr lang="en-US" sz="3100" dirty="0" smtClean="0">
              <a:solidFill>
                <a:srgbClr val="FF0000"/>
              </a:solidFill>
              <a:latin typeface="Calibri" pitchFamily="34" charset="0"/>
              <a:sym typeface="Symbol"/>
            </a:endParaRPr>
          </a:p>
        </p:txBody>
      </p:sp>
      <p:sp>
        <p:nvSpPr>
          <p:cNvPr id="8" name="Rectangular Callout 7"/>
          <p:cNvSpPr/>
          <p:nvPr/>
        </p:nvSpPr>
        <p:spPr bwMode="auto">
          <a:xfrm>
            <a:off x="4460789" y="2471351"/>
            <a:ext cx="4238368" cy="1544595"/>
          </a:xfrm>
          <a:prstGeom prst="wedgeRectCallout">
            <a:avLst>
              <a:gd name="adj1" fmla="val -68747"/>
              <a:gd name="adj2" fmla="val -39671"/>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Disclaimer:</a:t>
            </a:r>
            <a:endParaRPr lang="en-US" sz="2800" b="1" dirty="0" smtClean="0">
              <a:solidFill>
                <a:schemeClr val="bg1"/>
              </a:solidFill>
              <a:latin typeface="Segoe" pitchFamily="34" charset="0"/>
            </a:endParaRPr>
          </a:p>
          <a:p>
            <a:pPr marL="0" marR="0" indent="0"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Doesn’t occur very often</a:t>
            </a:r>
            <a:endParaRPr kumimoji="0" lang="en-US" sz="2800" b="1"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Problems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5" name="Text Placeholder 2"/>
          <p:cNvSpPr txBox="1">
            <a:spLocks/>
          </p:cNvSpPr>
          <p:nvPr/>
        </p:nvSpPr>
        <p:spPr>
          <a:xfrm>
            <a:off x="389877" y="1665304"/>
            <a:ext cx="8382000" cy="252838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Transitivity + monotonicity</a:t>
            </a:r>
          </a:p>
          <a:p>
            <a:pPr marL="384954" indent="-384954">
              <a:lnSpc>
                <a:spcPct val="90000"/>
              </a:lnSpc>
              <a:spcBef>
                <a:spcPct val="20000"/>
              </a:spcBef>
              <a:buSzPct val="90000"/>
            </a:pPr>
            <a:r>
              <a:rPr lang="en-US" sz="3100" dirty="0" smtClean="0">
                <a:solidFill>
                  <a:schemeClr val="bg1"/>
                </a:solidFill>
                <a:latin typeface="Calibri" pitchFamily="34" charset="0"/>
                <a:sym typeface="Symbol"/>
              </a:rPr>
              <a:t>	p(x,y)  p(y,z)  p(x,z) </a:t>
            </a:r>
          </a:p>
          <a:p>
            <a:pPr marL="384954" indent="-384954">
              <a:lnSpc>
                <a:spcPct val="90000"/>
              </a:lnSpc>
              <a:spcBef>
                <a:spcPct val="20000"/>
              </a:spcBef>
              <a:buSzPct val="90000"/>
            </a:pPr>
            <a:r>
              <a:rPr lang="en-US" sz="3100" dirty="0" smtClean="0">
                <a:solidFill>
                  <a:schemeClr val="bg1"/>
                </a:solidFill>
                <a:latin typeface="Calibri" pitchFamily="34" charset="0"/>
                <a:sym typeface="Symbol"/>
              </a:rPr>
              <a:t>	p(x,y)  p(f(x), f(y))</a:t>
            </a:r>
          </a:p>
          <a:p>
            <a:pPr marL="384954" indent="-384954">
              <a:lnSpc>
                <a:spcPct val="90000"/>
              </a:lnSpc>
              <a:spcBef>
                <a:spcPct val="20000"/>
              </a:spcBef>
              <a:buSzPct val="90000"/>
            </a:pPr>
            <a:r>
              <a:rPr lang="en-US" sz="3100" dirty="0" smtClean="0">
                <a:solidFill>
                  <a:schemeClr val="bg1"/>
                </a:solidFill>
                <a:latin typeface="Calibri" pitchFamily="34" charset="0"/>
                <a:sym typeface="Symbol"/>
              </a:rPr>
              <a:t>	</a:t>
            </a:r>
          </a:p>
          <a:p>
            <a:pPr marL="384954" indent="-384954">
              <a:lnSpc>
                <a:spcPct val="90000"/>
              </a:lnSpc>
              <a:spcBef>
                <a:spcPct val="20000"/>
              </a:spcBef>
              <a:buSzPct val="90000"/>
            </a:pPr>
            <a:endParaRPr lang="en-US" sz="3100" dirty="0" smtClean="0">
              <a:solidFill>
                <a:schemeClr val="bg1"/>
              </a:solidFill>
              <a:latin typeface="Calibri" pitchFamily="34" charset="0"/>
              <a:sym typeface="Symbol"/>
            </a:endParaRPr>
          </a:p>
        </p:txBody>
      </p:sp>
      <p:sp>
        <p:nvSpPr>
          <p:cNvPr id="7" name="Text Placeholder 2"/>
          <p:cNvSpPr txBox="1">
            <a:spLocks/>
          </p:cNvSpPr>
          <p:nvPr/>
        </p:nvSpPr>
        <p:spPr>
          <a:xfrm>
            <a:off x="393993" y="4400317"/>
            <a:ext cx="8382000" cy="443198"/>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200" dirty="0" smtClean="0">
                <a:solidFill>
                  <a:srgbClr val="FF0000"/>
                </a:solidFill>
                <a:latin typeface="Calibri" pitchFamily="34" charset="0"/>
                <a:sym typeface="Symbol"/>
              </a:rPr>
              <a:t>No satisfactory solution yet.</a:t>
            </a:r>
          </a:p>
        </p:txBody>
      </p:sp>
      <p:sp>
        <p:nvSpPr>
          <p:cNvPr id="10" name="Rectangular Callout 9"/>
          <p:cNvSpPr/>
          <p:nvPr/>
        </p:nvSpPr>
        <p:spPr bwMode="auto">
          <a:xfrm>
            <a:off x="4930346" y="3015048"/>
            <a:ext cx="3188043" cy="1223319"/>
          </a:xfrm>
          <a:prstGeom prst="wedgeRectCallout">
            <a:avLst>
              <a:gd name="adj1" fmla="val -70833"/>
              <a:gd name="adj2" fmla="val -54672"/>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Saturation engine diverges</a:t>
            </a:r>
            <a:endParaRPr kumimoji="0" lang="en-US" sz="2800" b="1"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29348"/>
          </a:xfrm>
        </p:spPr>
        <p:txBody>
          <a:bodyPr/>
          <a:lstStyle/>
          <a:p>
            <a:r>
              <a:rPr lang="en-US" sz="3100" dirty="0" smtClean="0">
                <a:solidFill>
                  <a:srgbClr val="FF0000"/>
                </a:solidFill>
                <a:latin typeface="Calibri" pitchFamily="34" charset="0"/>
                <a:sym typeface="Symbol"/>
              </a:rPr>
              <a:t>Guessing</a:t>
            </a: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5" name="Rectangle 4"/>
          <p:cNvSpPr/>
          <p:nvPr/>
        </p:nvSpPr>
        <p:spPr>
          <a:xfrm>
            <a:off x="0" y="3764747"/>
            <a:ext cx="4094480" cy="523220"/>
          </a:xfrm>
          <a:prstGeom prst="rect">
            <a:avLst/>
          </a:prstGeom>
        </p:spPr>
        <p:txBody>
          <a:bodyPr wrap="square">
            <a:spAutoFit/>
          </a:bodyPr>
          <a:lstStyle/>
          <a:p>
            <a:pPr lvl="1">
              <a:buNone/>
            </a:pPr>
            <a:r>
              <a:rPr lang="en-US" sz="2800" dirty="0" smtClean="0">
                <a:solidFill>
                  <a:schemeClr val="bg1"/>
                </a:solidFill>
                <a:latin typeface="Calibri" pitchFamily="34" charset="0"/>
                <a:sym typeface="Symbol"/>
              </a:rPr>
              <a:t> p, </a:t>
            </a:r>
            <a:r>
              <a:rPr lang="en-US" sz="2800" dirty="0" smtClean="0">
                <a:solidFill>
                  <a:srgbClr val="FF0000"/>
                </a:solidFill>
                <a:latin typeface="Calibri" pitchFamily="34" charset="0"/>
                <a:sym typeface="Symbol"/>
              </a:rPr>
              <a:t>q </a:t>
            </a:r>
            <a:r>
              <a:rPr lang="en-US" sz="2800" dirty="0" smtClean="0">
                <a:solidFill>
                  <a:schemeClr val="bg1"/>
                </a:solidFill>
                <a:latin typeface="Calibri" pitchFamily="34" charset="0"/>
                <a:sym typeface="Symbol"/>
              </a:rPr>
              <a:t>| p  q, q  r</a:t>
            </a:r>
          </a:p>
        </p:txBody>
      </p:sp>
      <p:sp>
        <p:nvSpPr>
          <p:cNvPr id="7" name="Down Arrow 6"/>
          <p:cNvSpPr/>
          <p:nvPr/>
        </p:nvSpPr>
        <p:spPr bwMode="auto">
          <a:xfrm>
            <a:off x="2082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539322" y="2181870"/>
            <a:ext cx="3289683" cy="954107"/>
          </a:xfrm>
          <a:prstGeom prst="rect">
            <a:avLst/>
          </a:prstGeom>
        </p:spPr>
        <p:txBody>
          <a:bodyPr wrap="none">
            <a:spAutoFit/>
          </a:bodyPr>
          <a:lstStyle/>
          <a:p>
            <a:pPr lvl="1"/>
            <a:r>
              <a:rPr lang="en-US" sz="2800" dirty="0" smtClean="0">
                <a:solidFill>
                  <a:schemeClr val="bg1"/>
                </a:solidFill>
                <a:latin typeface="Calibri" pitchFamily="34" charset="0"/>
                <a:sym typeface="Symbol"/>
              </a:rPr>
              <a:t> p  |  p  q, q  r</a:t>
            </a:r>
          </a:p>
          <a:p>
            <a:pPr lvl="1">
              <a:buNone/>
            </a:pPr>
            <a:endParaRPr lang="en-US" sz="2800" dirty="0" smtClean="0">
              <a:solidFill>
                <a:schemeClr val="bg1"/>
              </a:solidFill>
              <a:latin typeface="Calibri" pitchFamily="34" charset="0"/>
              <a:sym typeface="Symbo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 Problems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5" name="Text Placeholder 2"/>
          <p:cNvSpPr txBox="1">
            <a:spLocks/>
          </p:cNvSpPr>
          <p:nvPr/>
        </p:nvSpPr>
        <p:spPr>
          <a:xfrm>
            <a:off x="389877" y="1665304"/>
            <a:ext cx="8382000" cy="252838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Ground equations (duplication of work)</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Superposition</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Congruence closure	</a:t>
            </a:r>
          </a:p>
          <a:p>
            <a:pPr marL="842136" lvl="1" indent="-384954">
              <a:lnSpc>
                <a:spcPct val="90000"/>
              </a:lnSpc>
              <a:spcBef>
                <a:spcPct val="20000"/>
              </a:spcBef>
              <a:buSzPct val="90000"/>
              <a:buFontTx/>
              <a:buBlip>
                <a:blip r:embed="rId3"/>
              </a:buBlip>
            </a:pPr>
            <a:endParaRPr lang="en-US" sz="3100" dirty="0" smtClean="0">
              <a:solidFill>
                <a:schemeClr val="bg1"/>
              </a:solidFill>
              <a:latin typeface="Calibri" pitchFamily="34" charset="0"/>
              <a:sym typeface="Symbol"/>
            </a:endParaRPr>
          </a:p>
          <a:p>
            <a:pPr marL="384954" indent="-384954">
              <a:lnSpc>
                <a:spcPct val="90000"/>
              </a:lnSpc>
              <a:spcBef>
                <a:spcPct val="20000"/>
              </a:spcBef>
              <a:buSzPct val="90000"/>
            </a:pPr>
            <a:endParaRPr lang="en-US" sz="3100" dirty="0" smtClean="0">
              <a:solidFill>
                <a:schemeClr val="bg1"/>
              </a:solidFill>
              <a:latin typeface="Calibri" pitchFamily="34" charset="0"/>
              <a:sym typeface="Symbol"/>
            </a:endParaRPr>
          </a:p>
        </p:txBody>
      </p:sp>
      <p:sp>
        <p:nvSpPr>
          <p:cNvPr id="7" name="Text Placeholder 2"/>
          <p:cNvSpPr txBox="1">
            <a:spLocks/>
          </p:cNvSpPr>
          <p:nvPr/>
        </p:nvSpPr>
        <p:spPr>
          <a:xfrm>
            <a:off x="393993" y="4400317"/>
            <a:ext cx="8382000" cy="886397"/>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200" dirty="0" smtClean="0">
                <a:solidFill>
                  <a:srgbClr val="FF0000"/>
                </a:solidFill>
                <a:latin typeface="Calibri" pitchFamily="34" charset="0"/>
                <a:sym typeface="Symbol"/>
              </a:rPr>
              <a:t>Partial solution: E-graph (congruence closure) → canonical set of rewriting rules [17].</a:t>
            </a:r>
          </a:p>
        </p:txBody>
      </p:sp>
      <p:sp>
        <p:nvSpPr>
          <p:cNvPr id="8" name="Rectangular Callout 7"/>
          <p:cNvSpPr/>
          <p:nvPr/>
        </p:nvSpPr>
        <p:spPr bwMode="auto">
          <a:xfrm>
            <a:off x="5053914" y="2557850"/>
            <a:ext cx="3707027" cy="1495167"/>
          </a:xfrm>
          <a:prstGeom prst="wedgeRectCallout">
            <a:avLst>
              <a:gd name="adj1" fmla="val -72216"/>
              <a:gd name="adj2" fmla="val -72211"/>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800" i="0" u="none" strike="noStrike" cap="none" normalizeH="0" baseline="0" dirty="0" smtClean="0">
                <a:solidFill>
                  <a:schemeClr val="bg1"/>
                </a:solidFill>
                <a:latin typeface="Segoe" pitchFamily="34" charset="0"/>
              </a:rPr>
              <a:t>Our problems</a:t>
            </a:r>
            <a:r>
              <a:rPr kumimoji="0" lang="en-US" sz="2800" i="0" u="none" strike="noStrike" cap="none" normalizeH="0" dirty="0" smtClean="0">
                <a:solidFill>
                  <a:schemeClr val="bg1"/>
                </a:solidFill>
                <a:latin typeface="Segoe" pitchFamily="34" charset="0"/>
              </a:rPr>
              <a:t> have a huge number of ground equalities</a:t>
            </a:r>
            <a:endParaRPr kumimoji="0" lang="en-US" sz="2800"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Related Work</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5" name="Text Placeholder 2"/>
          <p:cNvSpPr txBox="1">
            <a:spLocks/>
          </p:cNvSpPr>
          <p:nvPr/>
        </p:nvSpPr>
        <p:spPr>
          <a:xfrm>
            <a:off x="389877" y="1665303"/>
            <a:ext cx="8382000" cy="252838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Harvey</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SPASS + T</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SMELS</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LASCA</a:t>
            </a:r>
          </a:p>
          <a:p>
            <a:pPr marL="384954" indent="-384954">
              <a:lnSpc>
                <a:spcPct val="90000"/>
              </a:lnSpc>
              <a:spcBef>
                <a:spcPct val="20000"/>
              </a:spcBef>
              <a:buSzPct val="90000"/>
            </a:pPr>
            <a:endParaRPr lang="en-US" sz="3100" dirty="0" smtClean="0">
              <a:solidFill>
                <a:schemeClr val="bg1"/>
              </a:solidFill>
              <a:latin typeface="Calibri" pitchFamily="34" charset="0"/>
              <a:sym typeface="Symbol"/>
            </a:endParaRPr>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Future work</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5" name="Text Placeholder 2"/>
          <p:cNvSpPr txBox="1">
            <a:spLocks/>
          </p:cNvSpPr>
          <p:nvPr/>
        </p:nvSpPr>
        <p:spPr>
          <a:xfrm>
            <a:off x="389877" y="1665303"/>
            <a:ext cx="8382000" cy="3387081"/>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Better superposition calculus engine</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Variable inactivity (Bonacina)</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Assumption: saturated set of non-ground clauses is variable inactive and doesn’t contain interpreted functions.</a:t>
            </a:r>
          </a:p>
          <a:p>
            <a:pPr marL="842136" lvl="1" indent="-384954">
              <a:lnSpc>
                <a:spcPct val="90000"/>
              </a:lnSpc>
              <a:spcBef>
                <a:spcPct val="20000"/>
              </a:spcBef>
              <a:buSzPct val="90000"/>
            </a:pPr>
            <a:endParaRPr lang="en-US" sz="3100" dirty="0" smtClean="0">
              <a:solidFill>
                <a:schemeClr val="bg1"/>
              </a:solidFill>
              <a:latin typeface="Calibri" pitchFamily="34" charset="0"/>
              <a:sym typeface="Symbol"/>
            </a:endParaRPr>
          </a:p>
          <a:p>
            <a:pPr marL="384954" indent="-384954">
              <a:lnSpc>
                <a:spcPct val="90000"/>
              </a:lnSpc>
              <a:spcBef>
                <a:spcPct val="20000"/>
              </a:spcBef>
              <a:buSzPct val="90000"/>
            </a:pPr>
            <a:endParaRPr lang="en-US" sz="3100" dirty="0" smtClean="0">
              <a:solidFill>
                <a:schemeClr val="bg1"/>
              </a:solidFill>
              <a:latin typeface="Calibri" pitchFamily="34" charset="0"/>
              <a:sym typeface="Symbol"/>
            </a:endParaRPr>
          </a:p>
        </p:txBody>
      </p:sp>
      <p:grpSp>
        <p:nvGrpSpPr>
          <p:cNvPr id="16" name="Group 15"/>
          <p:cNvGrpSpPr/>
          <p:nvPr/>
        </p:nvGrpSpPr>
        <p:grpSpPr>
          <a:xfrm>
            <a:off x="701040" y="3962400"/>
            <a:ext cx="7437120" cy="2357120"/>
            <a:chOff x="690880" y="1219200"/>
            <a:chExt cx="7437120" cy="2357120"/>
          </a:xfrm>
        </p:grpSpPr>
        <p:sp>
          <p:nvSpPr>
            <p:cNvPr id="12" name="Rectangle 11"/>
            <p:cNvSpPr/>
            <p:nvPr/>
          </p:nvSpPr>
          <p:spPr bwMode="auto">
            <a:xfrm>
              <a:off x="5902960" y="1300480"/>
              <a:ext cx="2225040" cy="227584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DPLL </a:t>
              </a:r>
            </a:p>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Theories</a:t>
              </a:r>
              <a:endParaRPr kumimoji="0" lang="en-US" sz="2800" b="1" i="0" u="none" strike="noStrike" cap="none" normalizeH="0" baseline="0" dirty="0" smtClean="0">
                <a:solidFill>
                  <a:schemeClr val="bg1"/>
                </a:solidFill>
                <a:latin typeface="Segoe" pitchFamily="34" charset="0"/>
              </a:endParaRPr>
            </a:p>
          </p:txBody>
        </p:sp>
        <p:sp>
          <p:nvSpPr>
            <p:cNvPr id="13" name="Rectangle 12"/>
            <p:cNvSpPr/>
            <p:nvPr/>
          </p:nvSpPr>
          <p:spPr bwMode="auto">
            <a:xfrm>
              <a:off x="690880" y="1270000"/>
              <a:ext cx="2225040" cy="22758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Saturation</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Solver</a:t>
              </a:r>
              <a:endParaRPr kumimoji="0" lang="en-US" sz="2800" b="1" i="0" u="none" strike="noStrike" cap="none" normalizeH="0" baseline="0" dirty="0" smtClean="0">
                <a:solidFill>
                  <a:schemeClr val="bg1"/>
                </a:solidFill>
                <a:latin typeface="Segoe" pitchFamily="34" charset="0"/>
              </a:endParaRPr>
            </a:p>
          </p:txBody>
        </p:sp>
        <p:sp>
          <p:nvSpPr>
            <p:cNvPr id="14" name="Left Arrow 13"/>
            <p:cNvSpPr/>
            <p:nvPr/>
          </p:nvSpPr>
          <p:spPr bwMode="auto">
            <a:xfrm>
              <a:off x="2733040" y="1219200"/>
              <a:ext cx="3342640" cy="1019913"/>
            </a:xfrm>
            <a:prstGeom prst="left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G</a:t>
              </a:r>
              <a:r>
                <a:rPr kumimoji="0" lang="en-US" sz="2800" b="1" i="0" u="none" strike="noStrike" cap="none" normalizeH="0" baseline="0" dirty="0" smtClean="0">
                  <a:solidFill>
                    <a:schemeClr val="bg1"/>
                  </a:solidFill>
                  <a:latin typeface="Segoe" pitchFamily="34" charset="0"/>
                </a:rPr>
                <a:t>round</a:t>
              </a:r>
              <a:r>
                <a:rPr kumimoji="0" lang="en-US" sz="2800" b="1" i="0" u="none" strike="noStrike" cap="none" normalizeH="0" dirty="0" smtClean="0">
                  <a:solidFill>
                    <a:schemeClr val="bg1"/>
                  </a:solidFill>
                  <a:latin typeface="Segoe" pitchFamily="34" charset="0"/>
                </a:rPr>
                <a:t> literals</a:t>
              </a:r>
              <a:endParaRPr kumimoji="0" lang="en-US" sz="2800" b="1" i="0" u="none" strike="noStrike" cap="none" normalizeH="0" baseline="0" dirty="0" smtClean="0">
                <a:solidFill>
                  <a:schemeClr val="bg1"/>
                </a:solidFill>
                <a:latin typeface="Segoe" pitchFamily="34" charset="0"/>
              </a:endParaRPr>
            </a:p>
          </p:txBody>
        </p:sp>
        <p:sp>
          <p:nvSpPr>
            <p:cNvPr id="15" name="Right Arrow 14"/>
            <p:cNvSpPr/>
            <p:nvPr/>
          </p:nvSpPr>
          <p:spPr bwMode="auto">
            <a:xfrm>
              <a:off x="2865120" y="2479040"/>
              <a:ext cx="3342640" cy="1078917"/>
            </a:xfrm>
            <a:prstGeom prst="right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Ground clauses</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Conclusion</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5" name="Text Placeholder 2"/>
          <p:cNvSpPr txBox="1">
            <a:spLocks/>
          </p:cNvSpPr>
          <p:nvPr/>
        </p:nvSpPr>
        <p:spPr>
          <a:xfrm>
            <a:off x="389877" y="1665303"/>
            <a:ext cx="8382000" cy="305314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Tight integration: DPLL + Saturation.</a:t>
            </a:r>
          </a:p>
          <a:p>
            <a:pPr marL="384954" indent="-384954">
              <a:lnSpc>
                <a:spcPct val="90000"/>
              </a:lnSpc>
              <a:spcBef>
                <a:spcPct val="20000"/>
              </a:spcBef>
              <a:buSzPct val="90000"/>
              <a:buFontTx/>
              <a:buBlip>
                <a:blip r:embed="rId3"/>
              </a:buBlip>
            </a:pPr>
            <a:r>
              <a:rPr lang="en-US" sz="3100" dirty="0" smtClean="0">
                <a:solidFill>
                  <a:srgbClr val="FF0000"/>
                </a:solidFill>
                <a:latin typeface="Calibri" pitchFamily="34" charset="0"/>
                <a:sym typeface="Symbol"/>
              </a:rPr>
              <a:t>Non-unit ground clauses are delegated to DPLL.</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Good for software verification.</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Detecting unsound set of axioms.</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Implemented in Z3.2.</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Z3.2 won all -divisions in SMT-COMP’08.</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29348"/>
          </a:xfrm>
        </p:spPr>
        <p:txBody>
          <a:bodyPr/>
          <a:lstStyle/>
          <a:p>
            <a:r>
              <a:rPr lang="en-US" sz="3100" dirty="0" smtClean="0">
                <a:solidFill>
                  <a:srgbClr val="FF0000"/>
                </a:solidFill>
                <a:latin typeface="Calibri" pitchFamily="34" charset="0"/>
                <a:sym typeface="Symbol"/>
              </a:rPr>
              <a:t>Deducing</a:t>
            </a: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5" name="Rectangle 4"/>
          <p:cNvSpPr/>
          <p:nvPr/>
        </p:nvSpPr>
        <p:spPr>
          <a:xfrm>
            <a:off x="335280" y="3734267"/>
            <a:ext cx="4094480" cy="523220"/>
          </a:xfrm>
          <a:prstGeom prst="rect">
            <a:avLst/>
          </a:prstGeom>
        </p:spPr>
        <p:txBody>
          <a:bodyPr wrap="square">
            <a:spAutoFit/>
          </a:bodyPr>
          <a:lstStyle/>
          <a:p>
            <a:pPr lvl="1">
              <a:buNone/>
            </a:pPr>
            <a:r>
              <a:rPr lang="en-US" sz="2800" dirty="0" smtClean="0">
                <a:solidFill>
                  <a:schemeClr val="bg1"/>
                </a:solidFill>
                <a:latin typeface="Calibri" pitchFamily="34" charset="0"/>
                <a:sym typeface="Symbol"/>
              </a:rPr>
              <a:t> p, </a:t>
            </a:r>
            <a:r>
              <a:rPr lang="en-US" sz="2800" dirty="0" smtClean="0">
                <a:solidFill>
                  <a:srgbClr val="FF0000"/>
                </a:solidFill>
                <a:latin typeface="Calibri" pitchFamily="34" charset="0"/>
                <a:sym typeface="Symbol"/>
              </a:rPr>
              <a:t>s</a:t>
            </a:r>
            <a:r>
              <a:rPr lang="en-US" sz="2800" dirty="0" smtClean="0">
                <a:solidFill>
                  <a:schemeClr val="bg1"/>
                </a:solidFill>
                <a:latin typeface="Calibri" pitchFamily="34" charset="0"/>
                <a:sym typeface="Symbol"/>
              </a:rPr>
              <a:t>| p  q, p  s</a:t>
            </a:r>
          </a:p>
        </p:txBody>
      </p:sp>
      <p:sp>
        <p:nvSpPr>
          <p:cNvPr id="7" name="Down Arrow 6"/>
          <p:cNvSpPr/>
          <p:nvPr/>
        </p:nvSpPr>
        <p:spPr bwMode="auto">
          <a:xfrm>
            <a:off x="2082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539322" y="2181870"/>
            <a:ext cx="3289683" cy="954107"/>
          </a:xfrm>
          <a:prstGeom prst="rect">
            <a:avLst/>
          </a:prstGeom>
        </p:spPr>
        <p:txBody>
          <a:bodyPr wrap="none">
            <a:spAutoFit/>
          </a:bodyPr>
          <a:lstStyle/>
          <a:p>
            <a:pPr lvl="1"/>
            <a:r>
              <a:rPr lang="en-US" sz="2800" dirty="0" smtClean="0">
                <a:solidFill>
                  <a:schemeClr val="bg1"/>
                </a:solidFill>
                <a:latin typeface="Calibri" pitchFamily="34" charset="0"/>
                <a:sym typeface="Symbol"/>
              </a:rPr>
              <a:t> </a:t>
            </a:r>
            <a:r>
              <a:rPr lang="en-US" sz="2800" dirty="0" smtClean="0">
                <a:solidFill>
                  <a:srgbClr val="FF0000"/>
                </a:solidFill>
                <a:latin typeface="Calibri" pitchFamily="34" charset="0"/>
                <a:sym typeface="Symbol"/>
              </a:rPr>
              <a:t>p </a:t>
            </a:r>
            <a:r>
              <a:rPr lang="en-US" sz="2800" dirty="0" smtClean="0">
                <a:solidFill>
                  <a:schemeClr val="bg1"/>
                </a:solidFill>
                <a:latin typeface="Calibri" pitchFamily="34" charset="0"/>
                <a:sym typeface="Symbol"/>
              </a:rPr>
              <a:t> |  p  q, </a:t>
            </a:r>
            <a:r>
              <a:rPr lang="en-US" sz="2800" dirty="0" smtClean="0">
                <a:solidFill>
                  <a:srgbClr val="FF0000"/>
                </a:solidFill>
                <a:latin typeface="Calibri" pitchFamily="34" charset="0"/>
                <a:sym typeface="Symbol"/>
              </a:rPr>
              <a:t>p</a:t>
            </a:r>
            <a:r>
              <a:rPr lang="en-US" sz="2800" dirty="0" smtClean="0">
                <a:solidFill>
                  <a:schemeClr val="bg1"/>
                </a:solidFill>
                <a:latin typeface="Calibri" pitchFamily="34" charset="0"/>
                <a:sym typeface="Symbol"/>
              </a:rPr>
              <a:t>  s</a:t>
            </a:r>
          </a:p>
          <a:p>
            <a:pPr lvl="1">
              <a:buNone/>
            </a:pPr>
            <a:endParaRPr lang="en-US" sz="2800" dirty="0" smtClean="0">
              <a:solidFill>
                <a:schemeClr val="bg1"/>
              </a:solidFill>
              <a:latin typeface="Calibri" pitchFamily="34" charset="0"/>
              <a:sym typeface="Symbo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29348"/>
          </a:xfrm>
        </p:spPr>
        <p:txBody>
          <a:bodyPr/>
          <a:lstStyle/>
          <a:p>
            <a:r>
              <a:rPr lang="en-US" sz="3100" dirty="0" smtClean="0">
                <a:solidFill>
                  <a:srgbClr val="FF0000"/>
                </a:solidFill>
                <a:latin typeface="Calibri" pitchFamily="34" charset="0"/>
                <a:sym typeface="Symbol"/>
              </a:rPr>
              <a:t>Backtracking</a:t>
            </a: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5" name="Rectangle 4"/>
          <p:cNvSpPr/>
          <p:nvPr/>
        </p:nvSpPr>
        <p:spPr>
          <a:xfrm>
            <a:off x="934719" y="3785067"/>
            <a:ext cx="4823529" cy="523220"/>
          </a:xfrm>
          <a:prstGeom prst="rect">
            <a:avLst/>
          </a:prstGeom>
        </p:spPr>
        <p:txBody>
          <a:bodyPr wrap="square">
            <a:spAutoFit/>
          </a:bodyPr>
          <a:lstStyle/>
          <a:p>
            <a:pPr lvl="1">
              <a:buNone/>
            </a:pPr>
            <a:r>
              <a:rPr lang="en-US" sz="2800" dirty="0" smtClean="0">
                <a:solidFill>
                  <a:schemeClr val="bg1"/>
                </a:solidFill>
                <a:latin typeface="Calibri" pitchFamily="34" charset="0"/>
                <a:sym typeface="Symbol"/>
              </a:rPr>
              <a:t> p, </a:t>
            </a:r>
            <a:r>
              <a:rPr lang="en-US" sz="2800" dirty="0" smtClean="0">
                <a:solidFill>
                  <a:srgbClr val="FF0000"/>
                </a:solidFill>
                <a:latin typeface="Calibri" pitchFamily="34" charset="0"/>
                <a:sym typeface="Symbol"/>
              </a:rPr>
              <a:t>s</a:t>
            </a:r>
            <a:r>
              <a:rPr lang="en-US" sz="2800" dirty="0" smtClean="0">
                <a:solidFill>
                  <a:schemeClr val="bg1"/>
                </a:solidFill>
                <a:latin typeface="Calibri" pitchFamily="34" charset="0"/>
                <a:sym typeface="Symbol"/>
              </a:rPr>
              <a:t>| p  q, s  q, </a:t>
            </a:r>
            <a:r>
              <a:rPr lang="en-US" sz="2800" dirty="0" smtClean="0">
                <a:solidFill>
                  <a:srgbClr val="FF0000"/>
                </a:solidFill>
                <a:latin typeface="Calibri" pitchFamily="34" charset="0"/>
                <a:sym typeface="Symbol"/>
              </a:rPr>
              <a:t>p q</a:t>
            </a:r>
            <a:endParaRPr lang="en-US" sz="2800" dirty="0" smtClean="0">
              <a:solidFill>
                <a:schemeClr val="bg1"/>
              </a:solidFill>
              <a:latin typeface="Calibri" pitchFamily="34" charset="0"/>
              <a:sym typeface="Symbol"/>
            </a:endParaRPr>
          </a:p>
        </p:txBody>
      </p:sp>
      <p:sp>
        <p:nvSpPr>
          <p:cNvPr id="7" name="Down Arrow 6"/>
          <p:cNvSpPr/>
          <p:nvPr/>
        </p:nvSpPr>
        <p:spPr bwMode="auto">
          <a:xfrm>
            <a:off x="2082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539322" y="2181870"/>
            <a:ext cx="5440528" cy="954107"/>
          </a:xfrm>
          <a:prstGeom prst="rect">
            <a:avLst/>
          </a:prstGeom>
        </p:spPr>
        <p:txBody>
          <a:bodyPr wrap="none">
            <a:spAutoFit/>
          </a:bodyPr>
          <a:lstStyle/>
          <a:p>
            <a:pPr lvl="1"/>
            <a:r>
              <a:rPr lang="en-US" sz="2800" dirty="0" smtClean="0">
                <a:solidFill>
                  <a:schemeClr val="bg1"/>
                </a:solidFill>
                <a:latin typeface="Calibri" pitchFamily="34" charset="0"/>
                <a:sym typeface="Symbol"/>
              </a:rPr>
              <a:t> </a:t>
            </a:r>
            <a:r>
              <a:rPr lang="en-US" sz="2800" dirty="0" smtClean="0">
                <a:solidFill>
                  <a:srgbClr val="FF0000"/>
                </a:solidFill>
                <a:latin typeface="Calibri" pitchFamily="34" charset="0"/>
                <a:sym typeface="Symbol"/>
              </a:rPr>
              <a:t>p</a:t>
            </a:r>
            <a:r>
              <a:rPr lang="en-US" sz="2800" dirty="0" smtClean="0">
                <a:solidFill>
                  <a:schemeClr val="bg1"/>
                </a:solidFill>
                <a:latin typeface="Calibri" pitchFamily="34" charset="0"/>
                <a:sym typeface="Symbol"/>
              </a:rPr>
              <a:t>, s,</a:t>
            </a:r>
            <a:r>
              <a:rPr lang="en-US" sz="2800" dirty="0" smtClean="0">
                <a:solidFill>
                  <a:srgbClr val="FF0000"/>
                </a:solidFill>
                <a:latin typeface="Calibri" pitchFamily="34" charset="0"/>
                <a:sym typeface="Symbol"/>
              </a:rPr>
              <a:t>  q </a:t>
            </a:r>
            <a:r>
              <a:rPr lang="en-US" sz="2800" dirty="0" smtClean="0">
                <a:solidFill>
                  <a:schemeClr val="bg1"/>
                </a:solidFill>
                <a:latin typeface="Calibri" pitchFamily="34" charset="0"/>
                <a:sym typeface="Symbol"/>
              </a:rPr>
              <a:t> |  p  q, s  q, </a:t>
            </a:r>
            <a:r>
              <a:rPr lang="en-US" sz="2800" dirty="0" smtClean="0">
                <a:solidFill>
                  <a:srgbClr val="FF0000"/>
                </a:solidFill>
                <a:latin typeface="Calibri" pitchFamily="34" charset="0"/>
                <a:sym typeface="Symbol"/>
              </a:rPr>
              <a:t>p q</a:t>
            </a:r>
          </a:p>
          <a:p>
            <a:pPr lvl="1">
              <a:buNone/>
            </a:pPr>
            <a:endParaRPr lang="en-US" sz="2800" dirty="0" smtClean="0">
              <a:solidFill>
                <a:schemeClr val="bg1"/>
              </a:solidFill>
              <a:latin typeface="Calibri" pitchFamily="34" charset="0"/>
              <a:sym typeface="Symbo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SMT = DPLL + Theories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858697"/>
          </a:xfrm>
        </p:spPr>
        <p:txBody>
          <a:bodyPr/>
          <a:lstStyle/>
          <a:p>
            <a:r>
              <a:rPr lang="en-US" sz="3100" dirty="0" smtClean="0">
                <a:solidFill>
                  <a:srgbClr val="FF0000"/>
                </a:solidFill>
                <a:latin typeface="Calibri" pitchFamily="34" charset="0"/>
                <a:sym typeface="Symbol"/>
              </a:rPr>
              <a:t>Efficient decision procedures for conjunctions of ground atoms.</a:t>
            </a: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sp>
        <p:nvSpPr>
          <p:cNvPr id="6" name="Rectangle 5"/>
          <p:cNvSpPr/>
          <p:nvPr/>
        </p:nvSpPr>
        <p:spPr>
          <a:xfrm>
            <a:off x="630762" y="2862590"/>
            <a:ext cx="6965368" cy="954107"/>
          </a:xfrm>
          <a:prstGeom prst="rect">
            <a:avLst/>
          </a:prstGeom>
        </p:spPr>
        <p:txBody>
          <a:bodyPr wrap="none">
            <a:spAutoFit/>
          </a:bodyPr>
          <a:lstStyle/>
          <a:p>
            <a:pPr lvl="1"/>
            <a:r>
              <a:rPr lang="en-US" sz="2800" dirty="0" smtClean="0">
                <a:solidFill>
                  <a:srgbClr val="FF0000"/>
                </a:solidFill>
                <a:latin typeface="Calibri" pitchFamily="34" charset="0"/>
                <a:sym typeface="Symbol"/>
              </a:rPr>
              <a:t> a=b, a&lt;5 </a:t>
            </a:r>
            <a:r>
              <a:rPr lang="en-US" sz="2800" dirty="0" smtClean="0">
                <a:solidFill>
                  <a:schemeClr val="bg1"/>
                </a:solidFill>
                <a:latin typeface="Calibri" pitchFamily="34" charset="0"/>
                <a:sym typeface="Symbol"/>
              </a:rPr>
              <a:t>| a=b  f(a)=f(b),   a &lt; 5  a &gt; 10</a:t>
            </a:r>
          </a:p>
          <a:p>
            <a:pPr lvl="1">
              <a:buNone/>
            </a:pPr>
            <a:endParaRPr lang="en-US" sz="2800" dirty="0" smtClean="0">
              <a:solidFill>
                <a:schemeClr val="bg1"/>
              </a:solidFill>
              <a:latin typeface="Calibri" pitchFamily="34" charset="0"/>
              <a:sym typeface="Symbol"/>
            </a:endParaRPr>
          </a:p>
        </p:txBody>
      </p:sp>
      <p:sp>
        <p:nvSpPr>
          <p:cNvPr id="10" name="Text Placeholder 2"/>
          <p:cNvSpPr txBox="1">
            <a:spLocks/>
          </p:cNvSpPr>
          <p:nvPr/>
        </p:nvSpPr>
        <p:spPr>
          <a:xfrm>
            <a:off x="410197" y="3870023"/>
            <a:ext cx="8382000" cy="2528384"/>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Examples:</a:t>
            </a:r>
          </a:p>
          <a:p>
            <a:pPr marL="842136" lvl="1" indent="-384954">
              <a:lnSpc>
                <a:spcPct val="90000"/>
              </a:lnSpc>
              <a:spcBef>
                <a:spcPct val="20000"/>
              </a:spcBef>
              <a:buSzPct val="90000"/>
              <a:buFontTx/>
              <a:buBlip>
                <a:blip r:embed="rId3"/>
              </a:buBlip>
            </a:pPr>
            <a:r>
              <a:rPr lang="en-US" sz="3100" noProof="0" dirty="0" smtClean="0">
                <a:solidFill>
                  <a:schemeClr val="bg1"/>
                </a:solidFill>
                <a:latin typeface="Calibri" pitchFamily="34" charset="0"/>
                <a:sym typeface="Symbol"/>
              </a:rPr>
              <a:t>Congruence closure</a:t>
            </a:r>
          </a:p>
          <a:p>
            <a:pPr marL="842136" lvl="1" indent="-384954">
              <a:lnSpc>
                <a:spcPct val="90000"/>
              </a:lnSpc>
              <a:spcBef>
                <a:spcPct val="20000"/>
              </a:spcBef>
              <a:buSzPct val="90000"/>
              <a:buFontTx/>
              <a:buBlip>
                <a:blip r:embed="rId3"/>
              </a:buBlip>
            </a:pPr>
            <a:r>
              <a:rPr kumimoji="0" lang="en-US" sz="3100" b="0" i="0" u="none" strike="noStrike" kern="1200" cap="none" spc="0" normalizeH="0" baseline="0" dirty="0" smtClean="0">
                <a:ln>
                  <a:noFill/>
                </a:ln>
                <a:solidFill>
                  <a:schemeClr val="bg1"/>
                </a:solidFill>
                <a:effectLst/>
                <a:uLnTx/>
                <a:uFillTx/>
                <a:latin typeface="Calibri" pitchFamily="34" charset="0"/>
                <a:ea typeface="+mn-ea"/>
                <a:cs typeface="+mn-cs"/>
                <a:sym typeface="Symbol"/>
              </a:rPr>
              <a:t>Dual</a:t>
            </a:r>
            <a:r>
              <a:rPr kumimoji="0" lang="en-US" sz="3100" b="0" i="0" u="none" strike="noStrike" kern="1200" cap="none" spc="0" normalizeH="0" dirty="0" smtClean="0">
                <a:ln>
                  <a:noFill/>
                </a:ln>
                <a:solidFill>
                  <a:schemeClr val="bg1"/>
                </a:solidFill>
                <a:effectLst/>
                <a:uLnTx/>
                <a:uFillTx/>
                <a:latin typeface="Calibri" pitchFamily="34" charset="0"/>
                <a:ea typeface="+mn-ea"/>
                <a:cs typeface="+mn-cs"/>
                <a:sym typeface="Symbol"/>
              </a:rPr>
              <a:t> Simplex</a:t>
            </a:r>
          </a:p>
          <a:p>
            <a:pPr marL="842136" lvl="1" indent="-384954">
              <a:lnSpc>
                <a:spcPct val="90000"/>
              </a:lnSpc>
              <a:spcBef>
                <a:spcPct val="20000"/>
              </a:spcBef>
              <a:buSzPct val="90000"/>
              <a:buFontTx/>
              <a:buBlip>
                <a:blip r:embed="rId3"/>
              </a:buBlip>
            </a:pPr>
            <a:r>
              <a:rPr lang="en-US" sz="3100" baseline="0" noProof="0" dirty="0" smtClean="0">
                <a:solidFill>
                  <a:schemeClr val="bg1"/>
                </a:solidFill>
                <a:latin typeface="Calibri" pitchFamily="34" charset="0"/>
                <a:sym typeface="Symbol"/>
              </a:rPr>
              <a:t>Bellman</a:t>
            </a:r>
            <a:r>
              <a:rPr lang="en-US" sz="3100" dirty="0" smtClean="0">
                <a:solidFill>
                  <a:schemeClr val="bg1"/>
                </a:solidFill>
                <a:latin typeface="Calibri" pitchFamily="34" charset="0"/>
                <a:sym typeface="Symbol"/>
              </a:rPr>
              <a:t>-Ford</a:t>
            </a:r>
          </a:p>
          <a:p>
            <a:pPr marL="842136" lvl="1" indent="-384954">
              <a:lnSpc>
                <a:spcPct val="90000"/>
              </a:lnSpc>
              <a:spcBef>
                <a:spcPct val="20000"/>
              </a:spcBef>
              <a:buSzPct val="90000"/>
              <a:buFontTx/>
              <a:buBlip>
                <a:blip r:embed="rId3"/>
              </a:buBlip>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1186637" y="1672208"/>
          <a:ext cx="6599068" cy="42935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381000" y="230187"/>
            <a:ext cx="8382000" cy="747897"/>
          </a:xfrm>
        </p:spPr>
        <p:txBody>
          <a:bodyPr/>
          <a:lstStyle/>
          <a:p>
            <a:r>
              <a:rPr smtClean="0">
                <a:latin typeface="Calibri" pitchFamily="34" charset="0"/>
              </a:rPr>
              <a:t>SMT: many applications at MS...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Engineering DPLL(T) + Saturation</a:t>
            </a:r>
            <a:endParaRPr lang="en-US" dirty="0"/>
          </a:p>
        </p:txBody>
      </p:sp>
      <p:graphicFrame>
        <p:nvGraphicFramePr>
          <p:cNvPr id="6" name="Diagram 5"/>
          <p:cNvGraphicFramePr/>
          <p:nvPr/>
        </p:nvGraphicFramePr>
        <p:xfrm>
          <a:off x="1186637" y="1672208"/>
          <a:ext cx="6599068" cy="429358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6" grpId="0">
        <p:bldAsOne/>
      </p:bldGraphic>
    </p:bldLst>
  </p:timing>
</p:sld>
</file>

<file path=ppt/theme/theme1.xml><?xml version="1.0" encoding="utf-8"?>
<a:theme xmlns:a="http://schemas.openxmlformats.org/drawingml/2006/main" name="MSR_PPT template_07_light">
  <a:themeElements>
    <a:clrScheme name="MSR 2007">
      <a:dk1>
        <a:srgbClr val="000000"/>
      </a:dk1>
      <a:lt1>
        <a:srgbClr val="FFFFFF"/>
      </a:lt1>
      <a:dk2>
        <a:srgbClr val="3F3F3F"/>
      </a:dk2>
      <a:lt2>
        <a:srgbClr val="FFFFFF"/>
      </a:lt2>
      <a:accent1>
        <a:srgbClr val="FFDF79"/>
      </a:accent1>
      <a:accent2>
        <a:srgbClr val="5782B5"/>
      </a:accent2>
      <a:accent3>
        <a:srgbClr val="E28A54"/>
      </a:accent3>
      <a:accent4>
        <a:srgbClr val="94D850"/>
      </a:accent4>
      <a:accent5>
        <a:srgbClr val="FFA94B"/>
      </a:accent5>
      <a:accent6>
        <a:srgbClr val="9047B9"/>
      </a:accent6>
      <a:hlink>
        <a:srgbClr val="009ED6"/>
      </a:hlink>
      <a:folHlink>
        <a:srgbClr val="DDD819"/>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E3074916C7A05429E3860C96E939D68" ma:contentTypeVersion="3" ma:contentTypeDescription="Create a new document." ma:contentTypeScope="" ma:versionID="2f9d0a3e4dab1dbcfa92ef49294c9fd6">
  <xsd:schema xmlns:xsd="http://www.w3.org/2001/XMLSchema" xmlns:p="http://schemas.microsoft.com/office/2006/metadata/properties" targetNamespace="http://schemas.microsoft.com/office/2006/metadata/properties" ma:root="true" ma:fieldsID="1767b50499e116a953c72fb09f4df49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9F50A16-2F0A-48CD-98C8-4E4AE3627974}">
  <ds:schemaRefs>
    <ds:schemaRef ds:uri="http://schemas.microsoft.com/office/2006/metadata/properties"/>
  </ds:schemaRefs>
</ds:datastoreItem>
</file>

<file path=customXml/itemProps2.xml><?xml version="1.0" encoding="utf-8"?>
<ds:datastoreItem xmlns:ds="http://schemas.openxmlformats.org/officeDocument/2006/customXml" ds:itemID="{E7F898CC-13F8-471E-88EA-EFAA80FECF4A}">
  <ds:schemaRefs>
    <ds:schemaRef ds:uri="http://schemas.microsoft.com/sharepoint/v3/contenttype/forms"/>
  </ds:schemaRefs>
</ds:datastoreItem>
</file>

<file path=customXml/itemProps3.xml><?xml version="1.0" encoding="utf-8"?>
<ds:datastoreItem xmlns:ds="http://schemas.openxmlformats.org/officeDocument/2006/customXml" ds:itemID="{C609024F-16CA-4CA6-95A1-D32F69EDB8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MSR_PPT template_07_light</Template>
  <TotalTime>8017</TotalTime>
  <Words>7266</Words>
  <Application>Microsoft Office PowerPoint</Application>
  <PresentationFormat>On-screen Show (4:3)</PresentationFormat>
  <Paragraphs>616</Paragraphs>
  <Slides>53</Slides>
  <Notes>53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5" baseType="lpstr">
      <vt:lpstr>MSR_PPT template_07_light</vt:lpstr>
      <vt:lpstr>Equation</vt:lpstr>
      <vt:lpstr>Engineering DPLL(T) + Saturation IJCAR 2008</vt:lpstr>
      <vt:lpstr>Satisfiability Modulo Theories (SMT)</vt:lpstr>
      <vt:lpstr>Satisfiability Modulo Theories (SMT)</vt:lpstr>
      <vt:lpstr>DPLL</vt:lpstr>
      <vt:lpstr>DPLL</vt:lpstr>
      <vt:lpstr>DPLL</vt:lpstr>
      <vt:lpstr>DPLL</vt:lpstr>
      <vt:lpstr>SMT = DPLL + Theories</vt:lpstr>
      <vt:lpstr>SMT: many applications at MS...</vt:lpstr>
      <vt:lpstr>Verifying Compilers</vt:lpstr>
      <vt:lpstr>Verification architecture</vt:lpstr>
      <vt:lpstr>Verification conditions: Structure</vt:lpstr>
      <vt:lpstr>Main Challenge</vt:lpstr>
      <vt:lpstr>Main Challenge</vt:lpstr>
      <vt:lpstr>Main Challenge</vt:lpstr>
      <vt:lpstr>Main Challenge</vt:lpstr>
      <vt:lpstr>Main Challenge</vt:lpstr>
      <vt:lpstr>E-matching &amp; Quantifier instantiation</vt:lpstr>
      <vt:lpstr>E-matching &amp; Quantifier instantiation</vt:lpstr>
      <vt:lpstr>E-matching: why do we use it?</vt:lpstr>
      <vt:lpstr>E-matching: Limitations</vt:lpstr>
      <vt:lpstr>E-matching: Limitations</vt:lpstr>
      <vt:lpstr>E-matching: Limitations</vt:lpstr>
      <vt:lpstr>E-matching: Limitations</vt:lpstr>
      <vt:lpstr>E-matching: Limitations</vt:lpstr>
      <vt:lpstr>E-matching: Limitations</vt:lpstr>
      <vt:lpstr>E-matching: Limitations</vt:lpstr>
      <vt:lpstr>E-matching: Limitations</vt:lpstr>
      <vt:lpstr>Z3: Beyond E-matching</vt:lpstr>
      <vt:lpstr>DPLL()</vt:lpstr>
      <vt:lpstr>DPLL()</vt:lpstr>
      <vt:lpstr>DPLL()</vt:lpstr>
      <vt:lpstr>DPLL(): Deduce I</vt:lpstr>
      <vt:lpstr>DPLL(): Deduce I</vt:lpstr>
      <vt:lpstr>DPLL(): Deduce I</vt:lpstr>
      <vt:lpstr>DPLL(): Deduce II</vt:lpstr>
      <vt:lpstr>DPLL(): Deduce II</vt:lpstr>
      <vt:lpstr>DPLL(): Backtracking</vt:lpstr>
      <vt:lpstr>DPLL(): Backtracking</vt:lpstr>
      <vt:lpstr>DPLL(): Hypothesis Elimination</vt:lpstr>
      <vt:lpstr>DPLL(): Improvement</vt:lpstr>
      <vt:lpstr>DPLL(): Improvement</vt:lpstr>
      <vt:lpstr>DPLL(): Improvement</vt:lpstr>
      <vt:lpstr>DPLL(): Contraction rules</vt:lpstr>
      <vt:lpstr>DPLL(): Contraction rules</vt:lpstr>
      <vt:lpstr>DPLL(): Contraction rules</vt:lpstr>
      <vt:lpstr>DPLL(): Contraction rules</vt:lpstr>
      <vt:lpstr>DPLL(): Problems</vt:lpstr>
      <vt:lpstr>DPLL(): Problems</vt:lpstr>
      <vt:lpstr>DPLL(): Problems</vt:lpstr>
      <vt:lpstr>Related Work</vt:lpstr>
      <vt:lpstr>Future work</vt:lpstr>
      <vt:lpstr>Conclusion</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Name of Event</dc:subject>
  <dc:creator>Colleen Nelson</dc:creator>
  <dc:description>Template: Mark Johnson, Silver Fox Productions Inc.
Formatting:
Event Date:
Event Location:
Audience:</dc:description>
  <cp:lastModifiedBy>Leonardo de Moura</cp:lastModifiedBy>
  <cp:revision>101</cp:revision>
  <dcterms:created xsi:type="dcterms:W3CDTF">2007-07-26T21:26:45Z</dcterms:created>
  <dcterms:modified xsi:type="dcterms:W3CDTF">2008-08-19T18:36:20Z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0x0101006E3074916C7A05429E3860C96E939D68</vt:lpwstr>
  </property>
</Properties>
</file>