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75"/>
  </p:notesMasterIdLst>
  <p:handoutMasterIdLst>
    <p:handoutMasterId r:id="rId76"/>
  </p:handoutMasterIdLst>
  <p:sldIdLst>
    <p:sldId id="295" r:id="rId5"/>
    <p:sldId id="427" r:id="rId6"/>
    <p:sldId id="426" r:id="rId7"/>
    <p:sldId id="431" r:id="rId8"/>
    <p:sldId id="428" r:id="rId9"/>
    <p:sldId id="429" r:id="rId10"/>
    <p:sldId id="430" r:id="rId11"/>
    <p:sldId id="432" r:id="rId12"/>
    <p:sldId id="425" r:id="rId13"/>
    <p:sldId id="482" r:id="rId14"/>
    <p:sldId id="433" r:id="rId15"/>
    <p:sldId id="434" r:id="rId16"/>
    <p:sldId id="435" r:id="rId17"/>
    <p:sldId id="446" r:id="rId18"/>
    <p:sldId id="447" r:id="rId19"/>
    <p:sldId id="448" r:id="rId20"/>
    <p:sldId id="449" r:id="rId21"/>
    <p:sldId id="450" r:id="rId22"/>
    <p:sldId id="436" r:id="rId23"/>
    <p:sldId id="452" r:id="rId24"/>
    <p:sldId id="437" r:id="rId25"/>
    <p:sldId id="438" r:id="rId26"/>
    <p:sldId id="439" r:id="rId27"/>
    <p:sldId id="440" r:id="rId28"/>
    <p:sldId id="441" r:id="rId29"/>
    <p:sldId id="483" r:id="rId30"/>
    <p:sldId id="445" r:id="rId31"/>
    <p:sldId id="442" r:id="rId32"/>
    <p:sldId id="451" r:id="rId33"/>
    <p:sldId id="444" r:id="rId34"/>
    <p:sldId id="400" r:id="rId35"/>
    <p:sldId id="401" r:id="rId36"/>
    <p:sldId id="310" r:id="rId37"/>
    <p:sldId id="311" r:id="rId38"/>
    <p:sldId id="312" r:id="rId39"/>
    <p:sldId id="313" r:id="rId40"/>
    <p:sldId id="314" r:id="rId41"/>
    <p:sldId id="315" r:id="rId42"/>
    <p:sldId id="316" r:id="rId43"/>
    <p:sldId id="317" r:id="rId44"/>
    <p:sldId id="453" r:id="rId45"/>
    <p:sldId id="454"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3" r:id="rId64"/>
    <p:sldId id="474" r:id="rId65"/>
    <p:sldId id="475" r:id="rId66"/>
    <p:sldId id="476" r:id="rId67"/>
    <p:sldId id="477" r:id="rId68"/>
    <p:sldId id="478" r:id="rId69"/>
    <p:sldId id="479" r:id="rId70"/>
    <p:sldId id="404" r:id="rId71"/>
    <p:sldId id="480" r:id="rId72"/>
    <p:sldId id="481" r:id="rId73"/>
    <p:sldId id="318" r:id="rId7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88" autoAdjust="0"/>
    <p:restoredTop sz="94684" autoAdjust="0"/>
  </p:normalViewPr>
  <p:slideViewPr>
    <p:cSldViewPr snapToGrid="0">
      <p:cViewPr varScale="1">
        <p:scale>
          <a:sx n="107" d="100"/>
          <a:sy n="107" d="100"/>
        </p:scale>
        <p:origin x="-294" y="-9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9EC563C7-8612-4973-A393-C5A7DBA1B52D}"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43EB030-7EDB-4232-8AFA-D68DE15C0BCF}"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4C4F80AB-BB74-47FC-949F-9DB7BF1F4A23}" type="presOf" srcId="{5609854C-A4E6-46EB-AF7B-08B33ECC8005}" destId="{D9921DBB-414C-4209-91BF-C2CA9E8042AE}"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E01AD92D-D83C-438D-A010-8280DE65054F}" type="presOf" srcId="{4BE23587-BF18-47E1-B53F-A506E2DBDDDC}" destId="{8034B1A8-9228-48E4-AC62-0BA38AAD0108}"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2CD40B3D-543D-4B54-A348-6383EEB2421D}" type="presOf" srcId="{AE110CF7-280D-4A15-9432-15E93C1D0F3B}" destId="{37DAC68F-24B1-4F47-B42F-F4B9F50132B0}"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5E546C25-70B4-480C-9BAC-7C4BB6A8A5AD}" type="presOf" srcId="{C1A8F207-1092-4556-8209-56867C989A3A}" destId="{77EB5038-F5EC-4F96-9D5E-C6A83E1598AF}" srcOrd="0" destOrd="0" presId="urn:microsoft.com/office/officeart/2005/8/layout/radial4"/>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241F56AA-ABFF-423C-AD1A-D2FBE73A0815}" type="presOf" srcId="{FAEEEBB4-AF0F-4AA4-81B5-CA56ECC56F43}" destId="{533B5E18-5D8D-45BE-8A82-6423785B2BE3}" srcOrd="1"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77D4B6CB-943D-48B2-A4F5-7986EE8404C8}" type="presOf" srcId="{8326B01F-1839-479D-BCFF-D6A4A0F954EB}" destId="{5BBD2AE6-0E1E-4493-9DD6-894846D1F7A6}" srcOrd="0" destOrd="0" presId="urn:microsoft.com/office/officeart/2005/8/layout/process1"/>
    <dgm:cxn modelId="{D4F3A768-7CF2-4218-80F5-564F622DDB97}" type="presOf" srcId="{FAEEEBB4-AF0F-4AA4-81B5-CA56ECC56F43}" destId="{DB6C2414-EC2D-4F97-90C3-35DA480F8343}" srcOrd="0" destOrd="0" presId="urn:microsoft.com/office/officeart/2005/8/layout/process1"/>
    <dgm:cxn modelId="{AAF01502-D9D9-49B0-B93B-C33169D10F85}"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D253EE39-7260-48C7-A1DD-10627AC84C5C}" type="presOf" srcId="{D82C6D72-1C00-4F78-BC00-F88317320015}" destId="{3E3B5FFD-483F-4E62-8189-15F108F7ADAB}" srcOrd="0" destOrd="0" presId="urn:microsoft.com/office/officeart/2005/8/layout/process1"/>
    <dgm:cxn modelId="{06BCA3F1-992A-49ED-BE46-E594F88D0F60}" type="presParOf" srcId="{5BBD2AE6-0E1E-4493-9DD6-894846D1F7A6}" destId="{3E3B5FFD-483F-4E62-8189-15F108F7ADAB}" srcOrd="0" destOrd="0" presId="urn:microsoft.com/office/officeart/2005/8/layout/process1"/>
    <dgm:cxn modelId="{AB99DFA8-3DB3-4C4B-ABE3-6B7384A09A47}" type="presParOf" srcId="{5BBD2AE6-0E1E-4493-9DD6-894846D1F7A6}" destId="{DB6C2414-EC2D-4F97-90C3-35DA480F8343}" srcOrd="1" destOrd="0" presId="urn:microsoft.com/office/officeart/2005/8/layout/process1"/>
    <dgm:cxn modelId="{589E6AB4-BA7E-42BC-9915-030E4DDF98DF}" type="presParOf" srcId="{DB6C2414-EC2D-4F97-90C3-35DA480F8343}" destId="{533B5E18-5D8D-45BE-8A82-6423785B2BE3}" srcOrd="0" destOrd="0" presId="urn:microsoft.com/office/officeart/2005/8/layout/process1"/>
    <dgm:cxn modelId="{88F029C4-6AD2-4C00-BE47-18A790A631D6}"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0AFF858F-EB1E-42AD-B901-41CF55CBE009}" srcId="{62C68AAC-6DDF-499E-9CF9-6A7EC8765DF0}" destId="{3411FCD8-4028-47BE-979F-A94DA2B0E6C7}" srcOrd="1" destOrd="0" parTransId="{B69D2197-B49F-4F5F-B03F-24E52C020513}" sibTransId="{F3268670-5C0B-48CD-8F58-30DDFFACB787}"/>
    <dgm:cxn modelId="{A7121A6D-624F-4796-8D64-BE744A068AC4}" type="presOf" srcId="{135E012C-EB75-44BD-8624-C7D87D77903F}" destId="{66753691-48EF-44CA-9DF1-40405054014D}" srcOrd="0" destOrd="0" presId="urn:microsoft.com/office/officeart/2005/8/layout/process1"/>
    <dgm:cxn modelId="{FB8C25CE-CB3F-4ECA-8C2C-6559ADA37E14}" srcId="{62C68AAC-6DDF-499E-9CF9-6A7EC8765DF0}" destId="{90EB4602-A927-4B03-AB1B-B3CCC18611E7}" srcOrd="0" destOrd="0" parTransId="{C50FFEC0-1000-4229-BCA6-60BF345101F6}" sibTransId="{135E012C-EB75-44BD-8624-C7D87D77903F}"/>
    <dgm:cxn modelId="{C65420B3-4CD2-4252-B239-8582DAF73181}" type="presOf" srcId="{3411FCD8-4028-47BE-979F-A94DA2B0E6C7}" destId="{40C0E305-4B11-4977-A04E-EAB83E945248}" srcOrd="0" destOrd="0" presId="urn:microsoft.com/office/officeart/2005/8/layout/process1"/>
    <dgm:cxn modelId="{673FDAE1-BF40-4373-A9D9-1F16136333EE}" type="presOf" srcId="{62C68AAC-6DDF-499E-9CF9-6A7EC8765DF0}" destId="{2A9F89C3-0213-446F-9F57-68D8F61CFAF0}" srcOrd="0" destOrd="0" presId="urn:microsoft.com/office/officeart/2005/8/layout/process1"/>
    <dgm:cxn modelId="{6C72E340-6EB6-4AF5-90D2-B488E49CDE81}" type="presOf" srcId="{135E012C-EB75-44BD-8624-C7D87D77903F}" destId="{47353F76-3C17-49FA-ABD1-B25A36085DA4}" srcOrd="1" destOrd="0" presId="urn:microsoft.com/office/officeart/2005/8/layout/process1"/>
    <dgm:cxn modelId="{6572B5D2-77C6-410D-A66C-E949BD8CBD63}" type="presOf" srcId="{90EB4602-A927-4B03-AB1B-B3CCC18611E7}" destId="{61BD5CC9-D19E-4D51-9B27-20E60A241DCF}" srcOrd="0" destOrd="0" presId="urn:microsoft.com/office/officeart/2005/8/layout/process1"/>
    <dgm:cxn modelId="{EE821663-98B2-4AC0-BF43-DC8486807665}" type="presParOf" srcId="{2A9F89C3-0213-446F-9F57-68D8F61CFAF0}" destId="{61BD5CC9-D19E-4D51-9B27-20E60A241DCF}" srcOrd="0" destOrd="0" presId="urn:microsoft.com/office/officeart/2005/8/layout/process1"/>
    <dgm:cxn modelId="{187F0F62-CE6E-4F91-AD02-B4F4E277A6CA}" type="presParOf" srcId="{2A9F89C3-0213-446F-9F57-68D8F61CFAF0}" destId="{66753691-48EF-44CA-9DF1-40405054014D}" srcOrd="1" destOrd="0" presId="urn:microsoft.com/office/officeart/2005/8/layout/process1"/>
    <dgm:cxn modelId="{1472507F-4AE6-4C4E-BB4D-B28C0556EA39}" type="presParOf" srcId="{66753691-48EF-44CA-9DF1-40405054014D}" destId="{47353F76-3C17-49FA-ABD1-B25A36085DA4}" srcOrd="0" destOrd="0" presId="urn:microsoft.com/office/officeart/2005/8/layout/process1"/>
    <dgm:cxn modelId="{4C1D54D6-1132-4F1C-B0D1-83F49EB7D27F}"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4E974684-CBED-4AB9-A352-E797956582B8}" type="presOf" srcId="{1097DEA9-CB6E-4FA9-B6C6-3484716CAEF7}" destId="{FFB73037-AE30-4504-95CC-EF56331D7CE8}"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BC0001E6-7FD9-4736-85E8-DCDAAB3D18E2}"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936361-CC7B-4BBF-8F93-C0EF22CB4431}" type="presOf" srcId="{1822D0C4-0A26-4377-9C47-02B1A676C6E5}" destId="{2404C232-44CA-4E4A-8F81-38E47494FB8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B7B825E8-91F1-4328-9E6D-8AF7859E15D7}" srcId="{722A6D12-42AE-4E4C-A72E-5A0E348E4A1C}" destId="{1097DEA9-CB6E-4FA9-B6C6-3484716CAEF7}" srcOrd="4" destOrd="0" parTransId="{E0369E63-DFA5-4D48-B28D-E48E556CE902}" sibTransId="{BBCEC0F1-08CA-43CD-B455-D7E1C3967593}"/>
    <dgm:cxn modelId="{DAC25D51-292F-46A4-A6B6-31294685FAAD}" type="presOf" srcId="{1D5FE7A9-EE4F-47AC-88F0-928F2AC31591}" destId="{52A4F95F-F1AB-4105-9DEE-78179B78A81B}" srcOrd="0" destOrd="0" presId="urn:microsoft.com/office/officeart/2005/8/layout/vList5"/>
    <dgm:cxn modelId="{523B1E97-9A12-44D4-BA0F-554516B34569}" type="presOf" srcId="{722A6D12-42AE-4E4C-A72E-5A0E348E4A1C}" destId="{D9A3EBC3-9180-4068-BFE9-97D6A7B48D9F}"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5F8EBE-2CC3-44BF-B0DA-A29A454B12AC}" type="doc">
      <dgm:prSet loTypeId="urn:microsoft.com/office/officeart/2005/8/layout/cycle2" loCatId="cycle" qsTypeId="urn:microsoft.com/office/officeart/2005/8/quickstyle/simple4" qsCatId="simple" csTypeId="urn:microsoft.com/office/officeart/2005/8/colors/colorful2" csCatId="colorful"/>
      <dgm:spPr/>
      <dgm:t>
        <a:bodyPr/>
        <a:lstStyle/>
        <a:p>
          <a:endParaRPr lang="en-US"/>
        </a:p>
      </dgm:t>
    </dgm:pt>
    <dgm:pt modelId="{DE419551-BDD1-4D8B-A504-6B8F6837A5FA}">
      <dgm:prSet/>
      <dgm:spPr/>
      <dgm:t>
        <a:bodyPr/>
        <a:lstStyle/>
        <a:p>
          <a:pPr rtl="0"/>
          <a:r>
            <a:rPr lang="en-US" dirty="0" smtClean="0"/>
            <a:t>Generate candidate model</a:t>
          </a:r>
          <a:endParaRPr lang="en-US" dirty="0"/>
        </a:p>
      </dgm:t>
    </dgm:pt>
    <dgm:pt modelId="{8D41F178-2E20-49B3-A3E0-E07F58CA82A4}" type="parTrans" cxnId="{1EECA7AD-4C01-489F-AFDA-3FBBC355A757}">
      <dgm:prSet/>
      <dgm:spPr/>
      <dgm:t>
        <a:bodyPr/>
        <a:lstStyle/>
        <a:p>
          <a:endParaRPr lang="en-US"/>
        </a:p>
      </dgm:t>
    </dgm:pt>
    <dgm:pt modelId="{7854995F-8E80-4E58-91AD-CEB3E836B4ED}" type="sibTrans" cxnId="{1EECA7AD-4C01-489F-AFDA-3FBBC355A757}">
      <dgm:prSet/>
      <dgm:spPr/>
      <dgm:t>
        <a:bodyPr/>
        <a:lstStyle/>
        <a:p>
          <a:endParaRPr lang="en-US"/>
        </a:p>
      </dgm:t>
    </dgm:pt>
    <dgm:pt modelId="{8A9A9E5E-C409-42BA-AF27-BBF35B813AB7}">
      <dgm:prSet/>
      <dgm:spPr/>
      <dgm:t>
        <a:bodyPr/>
        <a:lstStyle/>
        <a:p>
          <a:pPr rtl="0"/>
          <a:r>
            <a:rPr lang="en-US" dirty="0" smtClean="0"/>
            <a:t>Model check</a:t>
          </a:r>
          <a:endParaRPr lang="en-US" dirty="0"/>
        </a:p>
      </dgm:t>
    </dgm:pt>
    <dgm:pt modelId="{F866EF91-6978-4E6A-8ED6-0F7BFAE6A3C2}" type="parTrans" cxnId="{CE794A47-127A-42E9-90FA-6D77FD26F083}">
      <dgm:prSet/>
      <dgm:spPr/>
      <dgm:t>
        <a:bodyPr/>
        <a:lstStyle/>
        <a:p>
          <a:endParaRPr lang="en-US"/>
        </a:p>
      </dgm:t>
    </dgm:pt>
    <dgm:pt modelId="{227A7599-43AF-4ED7-AF0D-E5FEC1D1ACD2}" type="sibTrans" cxnId="{CE794A47-127A-42E9-90FA-6D77FD26F083}">
      <dgm:prSet/>
      <dgm:spPr/>
      <dgm:t>
        <a:bodyPr/>
        <a:lstStyle/>
        <a:p>
          <a:endParaRPr lang="en-US"/>
        </a:p>
      </dgm:t>
    </dgm:pt>
    <dgm:pt modelId="{0618A11C-54C0-445E-B738-AB557701F570}">
      <dgm:prSet/>
      <dgm:spPr/>
      <dgm:t>
        <a:bodyPr/>
        <a:lstStyle/>
        <a:p>
          <a:pPr rtl="0"/>
          <a:r>
            <a:rPr lang="en-US" dirty="0" smtClean="0"/>
            <a:t>Instantiate quantifiers</a:t>
          </a:r>
          <a:endParaRPr lang="en-US" dirty="0"/>
        </a:p>
      </dgm:t>
    </dgm:pt>
    <dgm:pt modelId="{DFB73182-C713-4F7B-AC95-419525EBA7B7}" type="parTrans" cxnId="{D356DD48-0C92-4C8B-B40C-3CAC3ECE503A}">
      <dgm:prSet/>
      <dgm:spPr/>
      <dgm:t>
        <a:bodyPr/>
        <a:lstStyle/>
        <a:p>
          <a:endParaRPr lang="en-US"/>
        </a:p>
      </dgm:t>
    </dgm:pt>
    <dgm:pt modelId="{315F6193-60A5-49B8-BFF3-98880647616C}" type="sibTrans" cxnId="{D356DD48-0C92-4C8B-B40C-3CAC3ECE503A}">
      <dgm:prSet/>
      <dgm:spPr/>
      <dgm:t>
        <a:bodyPr/>
        <a:lstStyle/>
        <a:p>
          <a:endParaRPr lang="en-US"/>
        </a:p>
      </dgm:t>
    </dgm:pt>
    <dgm:pt modelId="{5207FFD0-1AA1-483F-AACE-5C838A920DEC}" type="pres">
      <dgm:prSet presAssocID="{AE5F8EBE-2CC3-44BF-B0DA-A29A454B12AC}" presName="cycle" presStyleCnt="0">
        <dgm:presLayoutVars>
          <dgm:dir/>
          <dgm:resizeHandles val="exact"/>
        </dgm:presLayoutVars>
      </dgm:prSet>
      <dgm:spPr/>
      <dgm:t>
        <a:bodyPr/>
        <a:lstStyle/>
        <a:p>
          <a:endParaRPr lang="en-US"/>
        </a:p>
      </dgm:t>
    </dgm:pt>
    <dgm:pt modelId="{DB708BF5-1055-4B06-B374-4AB7D43F4B67}" type="pres">
      <dgm:prSet presAssocID="{DE419551-BDD1-4D8B-A504-6B8F6837A5FA}" presName="node" presStyleLbl="node1" presStyleIdx="0" presStyleCnt="3">
        <dgm:presLayoutVars>
          <dgm:bulletEnabled val="1"/>
        </dgm:presLayoutVars>
      </dgm:prSet>
      <dgm:spPr/>
      <dgm:t>
        <a:bodyPr/>
        <a:lstStyle/>
        <a:p>
          <a:endParaRPr lang="en-US"/>
        </a:p>
      </dgm:t>
    </dgm:pt>
    <dgm:pt modelId="{989D72FD-C9FC-422F-AADF-C5E5E1B64462}" type="pres">
      <dgm:prSet presAssocID="{7854995F-8E80-4E58-91AD-CEB3E836B4ED}" presName="sibTrans" presStyleLbl="sibTrans2D1" presStyleIdx="0" presStyleCnt="3"/>
      <dgm:spPr/>
      <dgm:t>
        <a:bodyPr/>
        <a:lstStyle/>
        <a:p>
          <a:endParaRPr lang="en-US"/>
        </a:p>
      </dgm:t>
    </dgm:pt>
    <dgm:pt modelId="{96EAD46A-87C4-435A-BE25-00752F505717}" type="pres">
      <dgm:prSet presAssocID="{7854995F-8E80-4E58-91AD-CEB3E836B4ED}" presName="connectorText" presStyleLbl="sibTrans2D1" presStyleIdx="0" presStyleCnt="3"/>
      <dgm:spPr/>
      <dgm:t>
        <a:bodyPr/>
        <a:lstStyle/>
        <a:p>
          <a:endParaRPr lang="en-US"/>
        </a:p>
      </dgm:t>
    </dgm:pt>
    <dgm:pt modelId="{B235E755-CE7B-4830-8B27-CEB76E394B2E}" type="pres">
      <dgm:prSet presAssocID="{8A9A9E5E-C409-42BA-AF27-BBF35B813AB7}" presName="node" presStyleLbl="node1" presStyleIdx="1" presStyleCnt="3">
        <dgm:presLayoutVars>
          <dgm:bulletEnabled val="1"/>
        </dgm:presLayoutVars>
      </dgm:prSet>
      <dgm:spPr/>
      <dgm:t>
        <a:bodyPr/>
        <a:lstStyle/>
        <a:p>
          <a:endParaRPr lang="en-US"/>
        </a:p>
      </dgm:t>
    </dgm:pt>
    <dgm:pt modelId="{30E7138C-D620-40F8-B02E-12AF9D8E8B3D}" type="pres">
      <dgm:prSet presAssocID="{227A7599-43AF-4ED7-AF0D-E5FEC1D1ACD2}" presName="sibTrans" presStyleLbl="sibTrans2D1" presStyleIdx="1" presStyleCnt="3"/>
      <dgm:spPr/>
      <dgm:t>
        <a:bodyPr/>
        <a:lstStyle/>
        <a:p>
          <a:endParaRPr lang="en-US"/>
        </a:p>
      </dgm:t>
    </dgm:pt>
    <dgm:pt modelId="{0BDA7AE5-B0DA-4B68-87EA-A7A8565A9D3A}" type="pres">
      <dgm:prSet presAssocID="{227A7599-43AF-4ED7-AF0D-E5FEC1D1ACD2}" presName="connectorText" presStyleLbl="sibTrans2D1" presStyleIdx="1" presStyleCnt="3"/>
      <dgm:spPr/>
      <dgm:t>
        <a:bodyPr/>
        <a:lstStyle/>
        <a:p>
          <a:endParaRPr lang="en-US"/>
        </a:p>
      </dgm:t>
    </dgm:pt>
    <dgm:pt modelId="{47446868-7420-46E7-8885-66D2DA8712D1}" type="pres">
      <dgm:prSet presAssocID="{0618A11C-54C0-445E-B738-AB557701F570}" presName="node" presStyleLbl="node1" presStyleIdx="2" presStyleCnt="3">
        <dgm:presLayoutVars>
          <dgm:bulletEnabled val="1"/>
        </dgm:presLayoutVars>
      </dgm:prSet>
      <dgm:spPr/>
      <dgm:t>
        <a:bodyPr/>
        <a:lstStyle/>
        <a:p>
          <a:endParaRPr lang="en-US"/>
        </a:p>
      </dgm:t>
    </dgm:pt>
    <dgm:pt modelId="{C616E846-17BE-4ACB-B818-A3552CF11758}" type="pres">
      <dgm:prSet presAssocID="{315F6193-60A5-49B8-BFF3-98880647616C}" presName="sibTrans" presStyleLbl="sibTrans2D1" presStyleIdx="2" presStyleCnt="3"/>
      <dgm:spPr/>
      <dgm:t>
        <a:bodyPr/>
        <a:lstStyle/>
        <a:p>
          <a:endParaRPr lang="en-US"/>
        </a:p>
      </dgm:t>
    </dgm:pt>
    <dgm:pt modelId="{52C836A3-21B1-4D90-A1B8-EDB7A584A098}" type="pres">
      <dgm:prSet presAssocID="{315F6193-60A5-49B8-BFF3-98880647616C}" presName="connectorText" presStyleLbl="sibTrans2D1" presStyleIdx="2" presStyleCnt="3"/>
      <dgm:spPr/>
      <dgm:t>
        <a:bodyPr/>
        <a:lstStyle/>
        <a:p>
          <a:endParaRPr lang="en-US"/>
        </a:p>
      </dgm:t>
    </dgm:pt>
  </dgm:ptLst>
  <dgm:cxnLst>
    <dgm:cxn modelId="{91577384-2579-40A1-81D6-76CC6323E15B}" type="presOf" srcId="{DE419551-BDD1-4D8B-A504-6B8F6837A5FA}" destId="{DB708BF5-1055-4B06-B374-4AB7D43F4B67}" srcOrd="0" destOrd="0" presId="urn:microsoft.com/office/officeart/2005/8/layout/cycle2"/>
    <dgm:cxn modelId="{ABDD0E2F-8629-4764-8AD2-92AE0812627B}" type="presOf" srcId="{315F6193-60A5-49B8-BFF3-98880647616C}" destId="{C616E846-17BE-4ACB-B818-A3552CF11758}" srcOrd="0" destOrd="0" presId="urn:microsoft.com/office/officeart/2005/8/layout/cycle2"/>
    <dgm:cxn modelId="{4AD3155C-3459-489B-8716-0E820EBB1931}" type="presOf" srcId="{227A7599-43AF-4ED7-AF0D-E5FEC1D1ACD2}" destId="{30E7138C-D620-40F8-B02E-12AF9D8E8B3D}" srcOrd="0" destOrd="0" presId="urn:microsoft.com/office/officeart/2005/8/layout/cycle2"/>
    <dgm:cxn modelId="{D356DD48-0C92-4C8B-B40C-3CAC3ECE503A}" srcId="{AE5F8EBE-2CC3-44BF-B0DA-A29A454B12AC}" destId="{0618A11C-54C0-445E-B738-AB557701F570}" srcOrd="2" destOrd="0" parTransId="{DFB73182-C713-4F7B-AC95-419525EBA7B7}" sibTransId="{315F6193-60A5-49B8-BFF3-98880647616C}"/>
    <dgm:cxn modelId="{7AED4E1C-0461-4650-A7BA-469838A3D203}" type="presOf" srcId="{AE5F8EBE-2CC3-44BF-B0DA-A29A454B12AC}" destId="{5207FFD0-1AA1-483F-AACE-5C838A920DEC}" srcOrd="0" destOrd="0" presId="urn:microsoft.com/office/officeart/2005/8/layout/cycle2"/>
    <dgm:cxn modelId="{05408743-B45D-4F5D-BA32-F055E4D23632}" type="presOf" srcId="{7854995F-8E80-4E58-91AD-CEB3E836B4ED}" destId="{96EAD46A-87C4-435A-BE25-00752F505717}" srcOrd="1" destOrd="0" presId="urn:microsoft.com/office/officeart/2005/8/layout/cycle2"/>
    <dgm:cxn modelId="{02A4061C-AD39-48EB-BBCF-0094A172DEF5}" type="presOf" srcId="{227A7599-43AF-4ED7-AF0D-E5FEC1D1ACD2}" destId="{0BDA7AE5-B0DA-4B68-87EA-A7A8565A9D3A}" srcOrd="1" destOrd="0" presId="urn:microsoft.com/office/officeart/2005/8/layout/cycle2"/>
    <dgm:cxn modelId="{7ECCC955-F429-48AD-9DE9-9845DFAE55C0}" type="presOf" srcId="{7854995F-8E80-4E58-91AD-CEB3E836B4ED}" destId="{989D72FD-C9FC-422F-AADF-C5E5E1B64462}" srcOrd="0" destOrd="0" presId="urn:microsoft.com/office/officeart/2005/8/layout/cycle2"/>
    <dgm:cxn modelId="{A4F8C40E-6F77-46F9-BB44-3C8BA205FEB3}" type="presOf" srcId="{8A9A9E5E-C409-42BA-AF27-BBF35B813AB7}" destId="{B235E755-CE7B-4830-8B27-CEB76E394B2E}" srcOrd="0" destOrd="0" presId="urn:microsoft.com/office/officeart/2005/8/layout/cycle2"/>
    <dgm:cxn modelId="{91E58DC5-00AE-4773-85CC-5BC368FCD81E}" type="presOf" srcId="{315F6193-60A5-49B8-BFF3-98880647616C}" destId="{52C836A3-21B1-4D90-A1B8-EDB7A584A098}" srcOrd="1" destOrd="0" presId="urn:microsoft.com/office/officeart/2005/8/layout/cycle2"/>
    <dgm:cxn modelId="{435440E5-D4A9-451D-888E-75166034CA64}" type="presOf" srcId="{0618A11C-54C0-445E-B738-AB557701F570}" destId="{47446868-7420-46E7-8885-66D2DA8712D1}" srcOrd="0" destOrd="0" presId="urn:microsoft.com/office/officeart/2005/8/layout/cycle2"/>
    <dgm:cxn modelId="{1EECA7AD-4C01-489F-AFDA-3FBBC355A757}" srcId="{AE5F8EBE-2CC3-44BF-B0DA-A29A454B12AC}" destId="{DE419551-BDD1-4D8B-A504-6B8F6837A5FA}" srcOrd="0" destOrd="0" parTransId="{8D41F178-2E20-49B3-A3E0-E07F58CA82A4}" sibTransId="{7854995F-8E80-4E58-91AD-CEB3E836B4ED}"/>
    <dgm:cxn modelId="{CE794A47-127A-42E9-90FA-6D77FD26F083}" srcId="{AE5F8EBE-2CC3-44BF-B0DA-A29A454B12AC}" destId="{8A9A9E5E-C409-42BA-AF27-BBF35B813AB7}" srcOrd="1" destOrd="0" parTransId="{F866EF91-6978-4E6A-8ED6-0F7BFAE6A3C2}" sibTransId="{227A7599-43AF-4ED7-AF0D-E5FEC1D1ACD2}"/>
    <dgm:cxn modelId="{18A5CE4C-58AB-460C-AD3C-8897FB13CDDE}" type="presParOf" srcId="{5207FFD0-1AA1-483F-AACE-5C838A920DEC}" destId="{DB708BF5-1055-4B06-B374-4AB7D43F4B67}" srcOrd="0" destOrd="0" presId="urn:microsoft.com/office/officeart/2005/8/layout/cycle2"/>
    <dgm:cxn modelId="{8218E34A-912B-4277-9763-F3E60FCB9FCE}" type="presParOf" srcId="{5207FFD0-1AA1-483F-AACE-5C838A920DEC}" destId="{989D72FD-C9FC-422F-AADF-C5E5E1B64462}" srcOrd="1" destOrd="0" presId="urn:microsoft.com/office/officeart/2005/8/layout/cycle2"/>
    <dgm:cxn modelId="{5BC21D1B-959D-434A-A678-216308A46F44}" type="presParOf" srcId="{989D72FD-C9FC-422F-AADF-C5E5E1B64462}" destId="{96EAD46A-87C4-435A-BE25-00752F505717}" srcOrd="0" destOrd="0" presId="urn:microsoft.com/office/officeart/2005/8/layout/cycle2"/>
    <dgm:cxn modelId="{EBFA526A-AF79-4104-9EEC-B3C67A6A96E5}" type="presParOf" srcId="{5207FFD0-1AA1-483F-AACE-5C838A920DEC}" destId="{B235E755-CE7B-4830-8B27-CEB76E394B2E}" srcOrd="2" destOrd="0" presId="urn:microsoft.com/office/officeart/2005/8/layout/cycle2"/>
    <dgm:cxn modelId="{1EF26A80-FB9D-402C-BCC2-6A7A729665A6}" type="presParOf" srcId="{5207FFD0-1AA1-483F-AACE-5C838A920DEC}" destId="{30E7138C-D620-40F8-B02E-12AF9D8E8B3D}" srcOrd="3" destOrd="0" presId="urn:microsoft.com/office/officeart/2005/8/layout/cycle2"/>
    <dgm:cxn modelId="{EA7C2BAE-8CB8-4E43-A87C-C74E0216BDF7}" type="presParOf" srcId="{30E7138C-D620-40F8-B02E-12AF9D8E8B3D}" destId="{0BDA7AE5-B0DA-4B68-87EA-A7A8565A9D3A}" srcOrd="0" destOrd="0" presId="urn:microsoft.com/office/officeart/2005/8/layout/cycle2"/>
    <dgm:cxn modelId="{6C4F6C59-4251-4251-90DE-7989CEB04F33}" type="presParOf" srcId="{5207FFD0-1AA1-483F-AACE-5C838A920DEC}" destId="{47446868-7420-46E7-8885-66D2DA8712D1}" srcOrd="4" destOrd="0" presId="urn:microsoft.com/office/officeart/2005/8/layout/cycle2"/>
    <dgm:cxn modelId="{5F90A0D7-CDC2-4163-96F0-232E79F33A1F}" type="presParOf" srcId="{5207FFD0-1AA1-483F-AACE-5C838A920DEC}" destId="{C616E846-17BE-4ACB-B818-A3552CF11758}" srcOrd="5" destOrd="0" presId="urn:microsoft.com/office/officeart/2005/8/layout/cycle2"/>
    <dgm:cxn modelId="{3C50B742-25A0-476C-AB2E-D5142565FF28}" type="presParOf" srcId="{C616E846-17BE-4ACB-B818-A3552CF11758}" destId="{52C836A3-21B1-4D90-A1B8-EDB7A584A098}"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27EED39E-914C-459C-95A2-49948E801941}" type="presOf" srcId="{AFC6FAEC-008B-4CCE-8EF8-7D8B1310B872}" destId="{8E0B1A32-5E1B-4F84-8E9F-1B5E8DD6BA93}" srcOrd="0" destOrd="0" presId="urn:microsoft.com/office/officeart/2005/8/layout/cycle5"/>
    <dgm:cxn modelId="{E8B83296-1C4F-454C-BCD2-CF2D068A28CB}" type="presOf" srcId="{8234E32F-C73A-4BD5-A510-DC359B0077A9}" destId="{E241AFB1-F9E9-4917-AB44-1529106A71F3}" srcOrd="0" destOrd="0" presId="urn:microsoft.com/office/officeart/2005/8/layout/cycle5"/>
    <dgm:cxn modelId="{5DABD7DC-0FB5-4019-9FEF-7C910B9FEAE9}" type="presOf" srcId="{C8777454-BE38-4264-9EBE-302C6CA17DDC}" destId="{3871A522-4140-49AA-85AC-06FB5D1C2B2D}" srcOrd="0" destOrd="0" presId="urn:microsoft.com/office/officeart/2005/8/layout/cycle5"/>
    <dgm:cxn modelId="{2C610200-9540-4FA1-9EB5-3CFC8E0482A0}" type="presOf" srcId="{1C42D4B9-1EFE-4B9E-B05F-7DEECCEACA85}" destId="{80FC300B-413F-4ABD-8ACB-313FAC1285FB}" srcOrd="0" destOrd="0" presId="urn:microsoft.com/office/officeart/2005/8/layout/cycle5"/>
    <dgm:cxn modelId="{FEDAF8CB-CD7C-441C-9E0D-E0EEB01C3595}" type="presOf" srcId="{E7211507-BC10-46C0-9C60-3B2AA9948AED}" destId="{4FFBFC3F-D976-4F36-AC9B-FCA2006E448A}" srcOrd="0" destOrd="0" presId="urn:microsoft.com/office/officeart/2005/8/layout/cycle5"/>
    <dgm:cxn modelId="{6DA56C2E-A0E4-4A0A-8144-685A789F4C72}" type="presOf" srcId="{1A45FBC6-F120-492F-9A53-2986C4E07ECB}" destId="{D1919AF7-FB7A-47FA-82C7-A37E187E0A79}" srcOrd="0" destOrd="0" presId="urn:microsoft.com/office/officeart/2005/8/layout/cycle5"/>
    <dgm:cxn modelId="{404CD7EA-816A-4986-B08F-6D32954E9D30}" type="presOf" srcId="{4E725B17-4B43-4EDE-9035-AD574017C871}" destId="{0BE5C968-7945-4E6D-9A44-C0B7632D913F}"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85284774-FE15-46BF-AB0D-5F7669ED1E60}" type="presOf" srcId="{A26A83D3-7211-4B2F-BAF1-E4A8704346E1}" destId="{900B46D0-CF6F-4B3F-BD2C-E73915935287}" srcOrd="0" destOrd="0" presId="urn:microsoft.com/office/officeart/2005/8/layout/cycle5"/>
    <dgm:cxn modelId="{DEADF03E-2C31-435D-9EC9-61BDD8656D98}" type="presOf" srcId="{7194E7DB-79ED-43A1-995C-C1294B668DA8}" destId="{D74C033F-9656-4796-A91E-FAA5EB67B74B}"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D43E783E-98C2-438A-AF39-8D13863C2BC3}" type="presOf" srcId="{AB810746-CA84-45A3-A1ED-DEA7F75431ED}" destId="{8B30B6ED-C769-43F4-B646-87754D03F194}" srcOrd="0" destOrd="0" presId="urn:microsoft.com/office/officeart/2005/8/layout/cycle5"/>
    <dgm:cxn modelId="{59038721-6E8B-467B-8F7B-61E74F0B28EF}" type="presOf" srcId="{9D7B0C9C-4500-4443-AE0D-4EB2938A326E}" destId="{FDA6E5CD-74E2-4202-8A27-B346B5ED0E63}"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14694CA7-CC42-4573-ACBE-2AF61DE1B2F5}" type="presParOf" srcId="{D1919AF7-FB7A-47FA-82C7-A37E187E0A79}" destId="{FDA6E5CD-74E2-4202-8A27-B346B5ED0E63}" srcOrd="0" destOrd="0" presId="urn:microsoft.com/office/officeart/2005/8/layout/cycle5"/>
    <dgm:cxn modelId="{C839BBD5-BEEB-4159-AD8C-2B698CCF6AE5}" type="presParOf" srcId="{D1919AF7-FB7A-47FA-82C7-A37E187E0A79}" destId="{EAE8CEA6-46B1-4C48-9C81-88CD30FD20C2}" srcOrd="1" destOrd="0" presId="urn:microsoft.com/office/officeart/2005/8/layout/cycle5"/>
    <dgm:cxn modelId="{26BB3AE7-6181-4D6F-8FCC-2BB89427BA4F}" type="presParOf" srcId="{D1919AF7-FB7A-47FA-82C7-A37E187E0A79}" destId="{80FC300B-413F-4ABD-8ACB-313FAC1285FB}" srcOrd="2" destOrd="0" presId="urn:microsoft.com/office/officeart/2005/8/layout/cycle5"/>
    <dgm:cxn modelId="{14DA9043-4816-4F9C-A763-ED65694C84A7}" type="presParOf" srcId="{D1919AF7-FB7A-47FA-82C7-A37E187E0A79}" destId="{D74C033F-9656-4796-A91E-FAA5EB67B74B}" srcOrd="3" destOrd="0" presId="urn:microsoft.com/office/officeart/2005/8/layout/cycle5"/>
    <dgm:cxn modelId="{70DB9B4D-DE91-4000-B379-DD3D45CE94D1}" type="presParOf" srcId="{D1919AF7-FB7A-47FA-82C7-A37E187E0A79}" destId="{BD3643F7-C818-46D6-94FC-FA2920EC4E68}" srcOrd="4" destOrd="0" presId="urn:microsoft.com/office/officeart/2005/8/layout/cycle5"/>
    <dgm:cxn modelId="{A5F8E5B9-A4AD-4CD8-A32E-9EE6584ECE22}" type="presParOf" srcId="{D1919AF7-FB7A-47FA-82C7-A37E187E0A79}" destId="{900B46D0-CF6F-4B3F-BD2C-E73915935287}" srcOrd="5" destOrd="0" presId="urn:microsoft.com/office/officeart/2005/8/layout/cycle5"/>
    <dgm:cxn modelId="{A2888CB0-84E2-4DBF-A326-E9061457F56C}" type="presParOf" srcId="{D1919AF7-FB7A-47FA-82C7-A37E187E0A79}" destId="{E241AFB1-F9E9-4917-AB44-1529106A71F3}" srcOrd="6" destOrd="0" presId="urn:microsoft.com/office/officeart/2005/8/layout/cycle5"/>
    <dgm:cxn modelId="{C3558A26-CF04-4CB6-A346-FD821E2A29F3}" type="presParOf" srcId="{D1919AF7-FB7A-47FA-82C7-A37E187E0A79}" destId="{C42FD0A8-BE1D-434D-82C5-68078F5EFF61}" srcOrd="7" destOrd="0" presId="urn:microsoft.com/office/officeart/2005/8/layout/cycle5"/>
    <dgm:cxn modelId="{824E50F8-2B9A-458E-99F0-9D81A99167FF}" type="presParOf" srcId="{D1919AF7-FB7A-47FA-82C7-A37E187E0A79}" destId="{8E0B1A32-5E1B-4F84-8E9F-1B5E8DD6BA93}" srcOrd="8" destOrd="0" presId="urn:microsoft.com/office/officeart/2005/8/layout/cycle5"/>
    <dgm:cxn modelId="{3DDB9462-ED9B-4958-B85F-6D3F979F6751}" type="presParOf" srcId="{D1919AF7-FB7A-47FA-82C7-A37E187E0A79}" destId="{0BE5C968-7945-4E6D-9A44-C0B7632D913F}" srcOrd="9" destOrd="0" presId="urn:microsoft.com/office/officeart/2005/8/layout/cycle5"/>
    <dgm:cxn modelId="{941A5D9B-F68A-4EC9-ADD6-F19E8E8026A7}" type="presParOf" srcId="{D1919AF7-FB7A-47FA-82C7-A37E187E0A79}" destId="{392B1FEB-435E-492D-9104-1201B7E0AA4A}" srcOrd="10" destOrd="0" presId="urn:microsoft.com/office/officeart/2005/8/layout/cycle5"/>
    <dgm:cxn modelId="{73928D34-AE1C-4EAD-9D84-70972185D789}" type="presParOf" srcId="{D1919AF7-FB7A-47FA-82C7-A37E187E0A79}" destId="{4FFBFC3F-D976-4F36-AC9B-FCA2006E448A}" srcOrd="11" destOrd="0" presId="urn:microsoft.com/office/officeart/2005/8/layout/cycle5"/>
    <dgm:cxn modelId="{011728FC-9C24-4647-A251-82BE4DA91AF7}" type="presParOf" srcId="{D1919AF7-FB7A-47FA-82C7-A37E187E0A79}" destId="{3871A522-4140-49AA-85AC-06FB5D1C2B2D}" srcOrd="12" destOrd="0" presId="urn:microsoft.com/office/officeart/2005/8/layout/cycle5"/>
    <dgm:cxn modelId="{18B07150-D873-4CE8-A01F-2E845BF35669}" type="presParOf" srcId="{D1919AF7-FB7A-47FA-82C7-A37E187E0A79}" destId="{54732B4F-DBFF-4573-A656-88706CD0A3A2}" srcOrd="13" destOrd="0" presId="urn:microsoft.com/office/officeart/2005/8/layout/cycle5"/>
    <dgm:cxn modelId="{17B874AD-14D7-4832-A785-B352093ABD0E}"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4/6/2009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2:20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60</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62</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research.microsoft.com/projects/z3" TargetMode="Externa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969496"/>
          </a:xfrm>
        </p:spPr>
        <p:txBody>
          <a:bodyPr/>
          <a:lstStyle/>
          <a:p>
            <a:r>
              <a:rPr lang="en-US" sz="4200" i="1" dirty="0" smtClean="0">
                <a:latin typeface="Calibri" pitchFamily="34" charset="0"/>
              </a:rPr>
              <a:t>Quantifiers in </a:t>
            </a:r>
            <a:r>
              <a:rPr lang="en-US" sz="4200" i="1" dirty="0" err="1" smtClean="0">
                <a:latin typeface="Calibri" pitchFamily="34" charset="0"/>
              </a:rPr>
              <a:t>Satisfiability</a:t>
            </a:r>
            <a:r>
              <a:rPr lang="en-US" sz="4200" i="1" dirty="0" smtClean="0">
                <a:latin typeface="Calibri" pitchFamily="34" charset="0"/>
              </a:rPr>
              <a:t> Modulo Theories </a:t>
            </a:r>
            <a:r>
              <a:rPr sz="4800" smtClean="0">
                <a:latin typeface="Calibri" pitchFamily="34" charset="0"/>
              </a:rPr>
              <a:t/>
            </a:r>
            <a:br>
              <a:rPr sz="4800" smtClean="0">
                <a:latin typeface="Calibri" pitchFamily="34" charset="0"/>
              </a:rPr>
            </a:br>
            <a:r>
              <a:rPr sz="2800" smtClean="0">
                <a:latin typeface="Calibri" pitchFamily="34" charset="0"/>
              </a:rPr>
              <a:t>Frontiers </a:t>
            </a:r>
            <a:r>
              <a:rPr sz="2800" smtClean="0">
                <a:latin typeface="Calibri" pitchFamily="34" charset="0"/>
              </a:rPr>
              <a:t>of </a:t>
            </a:r>
            <a:r>
              <a:rPr sz="2800" smtClean="0">
                <a:latin typeface="Calibri" pitchFamily="34" charset="0"/>
              </a:rPr>
              <a:t>Computational Reasoning </a:t>
            </a:r>
            <a:r>
              <a:rPr sz="2800" smtClean="0">
                <a:latin typeface="Calibri" pitchFamily="34" charset="0"/>
              </a:rPr>
              <a:t>2009  </a:t>
            </a:r>
            <a:r>
              <a:rPr lang="en-US" sz="2800" dirty="0" smtClean="0">
                <a:latin typeface="Calibri" pitchFamily="34" charset="0"/>
              </a:rPr>
              <a:t>–</a:t>
            </a:r>
            <a:r>
              <a:rPr sz="2800" smtClean="0">
                <a:latin typeface="Calibri" pitchFamily="34" charset="0"/>
              </a:rPr>
              <a:t>  MSR Cambridge</a:t>
            </a:r>
            <a:endParaRPr lang="en-US" sz="2800" dirty="0">
              <a:latin typeface="Calibri" pitchFamily="34" charset="0"/>
            </a:endParaRPr>
          </a:p>
        </p:txBody>
      </p:sp>
      <p:sp>
        <p:nvSpPr>
          <p:cNvPr id="3" name="Subtitle 2"/>
          <p:cNvSpPr>
            <a:spLocks noGrp="1"/>
          </p:cNvSpPr>
          <p:nvPr>
            <p:ph type="subTitle" idx="1"/>
          </p:nvPr>
        </p:nvSpPr>
        <p:spPr>
          <a:xfrm>
            <a:off x="702645" y="4404844"/>
            <a:ext cx="7692761" cy="861774"/>
          </a:xfrm>
        </p:spPr>
        <p:txBody>
          <a:bodyPr/>
          <a:lstStyle/>
          <a:p>
            <a:pPr>
              <a:lnSpc>
                <a:spcPct val="100000"/>
              </a:lnSpc>
            </a:pPr>
            <a:r>
              <a:rPr lang="en-US" sz="2800" dirty="0" smtClean="0">
                <a:latin typeface="Calibri" pitchFamily="34" charset="0"/>
              </a:rPr>
              <a:t>Leonardo de Moura</a:t>
            </a: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22" name="Text Placeholder 2"/>
          <p:cNvSpPr txBox="1">
            <a:spLocks/>
          </p:cNvSpPr>
          <p:nvPr/>
        </p:nvSpPr>
        <p:spPr>
          <a:xfrm>
            <a:off x="416560" y="1503273"/>
            <a:ext cx="8382000" cy="51275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atoms.</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graphicFrame>
        <p:nvGraphicFramePr>
          <p:cNvPr id="7" name="Table 6"/>
          <p:cNvGraphicFramePr>
            <a:graphicFrameLocks noGrp="1"/>
          </p:cNvGraphicFramePr>
          <p:nvPr/>
        </p:nvGraphicFramePr>
        <p:xfrm>
          <a:off x="1192405" y="4270829"/>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endParaRPr lang="en-US" dirty="0"/>
                    </a:p>
                  </a:txBody>
                  <a:tcPr/>
                </a:tc>
                <a:tc>
                  <a:txBody>
                    <a:bodyPr/>
                    <a:lstStyle/>
                    <a:p>
                      <a:endParaRPr lang="en-US" dirty="0"/>
                    </a:p>
                  </a:txBody>
                  <a:tcPr/>
                </a:tc>
              </a:tr>
              <a:tr h="370840">
                <a:tc>
                  <a:txBody>
                    <a:bodyPr/>
                    <a:lstStyle/>
                    <a:p>
                      <a:r>
                        <a:rPr lang="en-US" dirty="0" smtClean="0"/>
                        <a:t>Difference Logic</a:t>
                      </a:r>
                      <a:endParaRPr lang="en-US" dirty="0"/>
                    </a:p>
                  </a:txBody>
                  <a:tcPr/>
                </a:tc>
                <a:tc>
                  <a:txBody>
                    <a:bodyPr/>
                    <a:lstStyle/>
                    <a:p>
                      <a:r>
                        <a:rPr lang="en-US" dirty="0" err="1" smtClean="0"/>
                        <a:t>Belmann</a:t>
                      </a:r>
                      <a:r>
                        <a:rPr lang="en-US" dirty="0" smtClean="0"/>
                        <a:t>-Ford</a:t>
                      </a:r>
                      <a:endParaRPr lang="en-US" dirty="0"/>
                    </a:p>
                  </a:txBody>
                  <a:tcPr/>
                </a:tc>
              </a:tr>
              <a:tr h="370840">
                <a:tc>
                  <a:txBody>
                    <a:bodyPr/>
                    <a:lstStyle/>
                    <a:p>
                      <a:r>
                        <a:rPr lang="en-US" dirty="0" err="1" smtClean="0"/>
                        <a:t>Uninterpreted</a:t>
                      </a:r>
                      <a:r>
                        <a:rPr lang="en-US" dirty="0" smtClean="0"/>
                        <a:t> functions</a:t>
                      </a:r>
                      <a:endParaRPr lang="en-US" dirty="0"/>
                    </a:p>
                  </a:txBody>
                  <a:tcPr/>
                </a:tc>
                <a:tc>
                  <a:txBody>
                    <a:bodyPr/>
                    <a:lstStyle/>
                    <a:p>
                      <a:r>
                        <a:rPr lang="en-US" dirty="0" smtClean="0"/>
                        <a:t>Congruence closure</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Linear arithmetic</a:t>
                      </a:r>
                    </a:p>
                  </a:txBody>
                  <a:tcPr/>
                </a:tc>
                <a:tc>
                  <a:txBody>
                    <a:bodyPr/>
                    <a:lstStyle/>
                    <a:p>
                      <a:r>
                        <a:rPr lang="en-US" dirty="0" smtClean="0"/>
                        <a:t>Simplex</a:t>
                      </a:r>
                      <a:endParaRPr lang="en-US" dirty="0"/>
                    </a:p>
                  </a:txBody>
                  <a:tcPr/>
                </a:tc>
              </a:tr>
            </a:tbl>
          </a:graphicData>
        </a:graphic>
      </p:graphicFrame>
      <p:sp>
        <p:nvSpPr>
          <p:cNvPr id="8" name="Rectangle 7"/>
          <p:cNvSpPr/>
          <p:nvPr/>
        </p:nvSpPr>
        <p:spPr>
          <a:xfrm>
            <a:off x="2691858" y="3810844"/>
            <a:ext cx="2996654"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chemeClr val="bg1"/>
                </a:solidFill>
                <a:latin typeface="Calibri" pitchFamily="34" charset="0"/>
                <a:sym typeface="Symbol"/>
              </a:rPr>
              <a:t>Efficient algorithms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Compilers</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19" name="Diagram 18"/>
          <p:cNvGraphicFramePr/>
          <p:nvPr/>
        </p:nvGraphicFramePr>
        <p:xfrm>
          <a:off x="1222550" y="131661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ular Callout 19"/>
          <p:cNvSpPr/>
          <p:nvPr/>
        </p:nvSpPr>
        <p:spPr bwMode="auto">
          <a:xfrm>
            <a:off x="3104941" y="4501662"/>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26280" y="4480560"/>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12" name="TextBox 11"/>
          <p:cNvSpPr txBox="1"/>
          <p:nvPr/>
        </p:nvSpPr>
        <p:spPr>
          <a:xfrm>
            <a:off x="6758566" y="1597152"/>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13" name="TextBox 12"/>
          <p:cNvSpPr txBox="1"/>
          <p:nvPr/>
        </p:nvSpPr>
        <p:spPr>
          <a:xfrm>
            <a:off x="2127504" y="5053584"/>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4" name="TextBox 13"/>
          <p:cNvSpPr txBox="1"/>
          <p:nvPr/>
        </p:nvSpPr>
        <p:spPr>
          <a:xfrm>
            <a:off x="5775960" y="3453384"/>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val="FF0000"/>
                </a:solidFill>
              </a:rPr>
              <a:t>Logic is “The Calculus of Computer Science” </a:t>
            </a:r>
            <a:r>
              <a:rPr lang="en-US" dirty="0" smtClean="0"/>
              <a:t>(Z. Manna).</a:t>
            </a:r>
          </a:p>
          <a:p>
            <a:r>
              <a:rPr lang="en-US" dirty="0" smtClean="0"/>
              <a:t>High computational complexity</a:t>
            </a:r>
          </a:p>
        </p:txBody>
      </p:sp>
      <p:sp>
        <p:nvSpPr>
          <p:cNvPr id="22" name="Explosion 1 21"/>
          <p:cNvSpPr/>
          <p:nvPr/>
        </p:nvSpPr>
        <p:spPr bwMode="auto">
          <a:xfrm>
            <a:off x="1481328" y="1965960"/>
            <a:ext cx="6172200" cy="3840480"/>
          </a:xfrm>
          <a:prstGeom prst="irregularSeal1">
            <a:avLst/>
          </a:prstGeom>
          <a:solidFill>
            <a:srgbClr val="0066FF">
              <a:alpha val="40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Naïve solutions will not scale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Some statistics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757678"/>
          </a:xfrm>
        </p:spPr>
        <p:txBody>
          <a:bodyPr/>
          <a:lstStyle/>
          <a:p>
            <a:r>
              <a:rPr lang="en-US" dirty="0" smtClean="0">
                <a:solidFill>
                  <a:srgbClr val="FF0000"/>
                </a:solidFill>
                <a:latin typeface="Calibri" pitchFamily="34" charset="0"/>
                <a:sym typeface="Symbol"/>
              </a:rPr>
              <a:t>Grand challenge: Microsoft Hypervisor</a:t>
            </a:r>
          </a:p>
          <a:p>
            <a:r>
              <a:rPr lang="en-US" dirty="0" smtClean="0">
                <a:sym typeface="Symbol"/>
              </a:rPr>
              <a:t>70k lines of dense C code</a:t>
            </a:r>
          </a:p>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nocchio.gif"/>
          <p:cNvPicPr>
            <a:picLocks noChangeAspect="1"/>
          </p:cNvPicPr>
          <p:nvPr/>
        </p:nvPicPr>
        <p:blipFill>
          <a:blip r:embed="rId3" cstate="print"/>
          <a:stretch>
            <a:fillRect/>
          </a:stretch>
        </p:blipFill>
        <p:spPr>
          <a:xfrm>
            <a:off x="6136932" y="3019167"/>
            <a:ext cx="2451014" cy="2833542"/>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Trigger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err="1" smtClean="0"/>
              <a:t>Satisfiability</a:t>
            </a:r>
            <a:r>
              <a:rPr lang="en-US" dirty="0" smtClean="0"/>
              <a:t>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Software verification problems are </a:t>
            </a:r>
            <a:r>
              <a:rPr lang="en-US" sz="3100" dirty="0" smtClean="0">
                <a:solidFill>
                  <a:srgbClr val="FF0000"/>
                </a:solidFill>
                <a:latin typeface="Calibri" pitchFamily="34" charset="0"/>
                <a:sym typeface="Symbol"/>
              </a:rPr>
              <a:t>big &amp; shallow</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Pattern: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 g(x1, a), h(x2), b)</a:t>
            </a: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patterns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195284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x: p(x)</a:t>
            </a:r>
            <a:r>
              <a:rPr lang="en-US" sz="3100" noProof="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not p(x)</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Pattern is too restrictive</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More “liberal”</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pattern</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510139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f(g(a)) = a</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2733040" y="4856480"/>
            <a:ext cx="3027680" cy="74168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55107" y="4986800"/>
            <a:ext cx="1244251"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57663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f(a) </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51013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a:t>
            </a:r>
            <a:r>
              <a:rPr lang="en-US" sz="3100" dirty="0" smtClean="0">
                <a:solidFill>
                  <a:srgbClr val="FF0000"/>
                </a:solidFill>
                <a:latin typeface="Calibri" pitchFamily="34" charset="0"/>
                <a:sym typeface="Symbol"/>
              </a:rPr>
              <a:t>{g(x)}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a:t>
            </a:r>
            <a:r>
              <a:rPr lang="en-US" sz="3100" dirty="0" smtClean="0">
                <a:solidFill>
                  <a:srgbClr val="FF0000"/>
                </a:solidFill>
                <a:latin typeface="Calibri" pitchFamily="34" charset="0"/>
                <a:sym typeface="Symbol"/>
              </a:rPr>
              <a:t>g(f(a))</a:t>
            </a:r>
            <a:endPar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102662"/>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g(f(a))</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g(f(a)) = </a:t>
            </a:r>
            <a:r>
              <a:rPr lang="en-US" sz="3100" dirty="0" smtClean="0">
                <a:solidFill>
                  <a:srgbClr val="FF0000"/>
                </a:solidFill>
                <a:latin typeface="Calibri" pitchFamily="34" charset="0"/>
                <a:sym typeface="Symbol"/>
              </a:rPr>
              <a:t>f(g(f(a)))</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ney-pinocchio-lifesize-marionette-1.jpg"/>
          <p:cNvPicPr>
            <a:picLocks noChangeAspect="1"/>
          </p:cNvPicPr>
          <p:nvPr/>
        </p:nvPicPr>
        <p:blipFill>
          <a:blip r:embed="rId3" cstate="print"/>
          <a:srcRect l="16000" r="16000"/>
          <a:stretch>
            <a:fillRect/>
          </a:stretch>
        </p:blipFill>
        <p:spPr>
          <a:xfrm>
            <a:off x="6598631" y="2140808"/>
            <a:ext cx="2350627" cy="3456803"/>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52711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Matching loops.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It is not refutationally complete.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Down Arrow 5"/>
          <p:cNvSpPr/>
          <p:nvPr/>
        </p:nvSpPr>
        <p:spPr bwMode="auto">
          <a:xfrm>
            <a:off x="2934119" y="3788229"/>
            <a:ext cx="854110" cy="1004835"/>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1426866" y="4943788"/>
            <a:ext cx="3908808" cy="107517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False positives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DPLL + Theories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cstate="print"/>
          <a:srcRect/>
          <a:stretch>
            <a:fillRect/>
          </a:stretch>
        </p:blipFill>
        <p:spPr bwMode="auto">
          <a:xfrm>
            <a:off x="3558488" y="1795979"/>
            <a:ext cx="2076450" cy="942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 | F</a:t>
            </a: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ounded Rectangular Callout 6"/>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8" name="Rounded Rectangular Callout 7"/>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x: </a:t>
            </a:r>
            <a:r>
              <a:rPr lang="en-US" sz="3200" dirty="0" smtClean="0">
                <a:solidFill>
                  <a:schemeClr val="bg1"/>
                </a:solidFill>
                <a:latin typeface="Calibri" pitchFamily="34" charset="0"/>
                <a:sym typeface="Symbol"/>
              </a:rPr>
              <a:t>p(x)r(x), x: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9" name="Down Arrow 8"/>
          <p:cNvSpPr/>
          <p:nvPr/>
        </p:nvSpPr>
        <p:spPr bwMode="auto">
          <a:xfrm>
            <a:off x="4040659" y="2384854"/>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356926" y="4116060"/>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 </a:t>
            </a:r>
            <a:r>
              <a:rPr lang="en-US" sz="3200" dirty="0" smtClean="0">
                <a:solidFill>
                  <a:srgbClr val="FF0000"/>
                </a:solidFill>
                <a:latin typeface="Calibri" pitchFamily="34" charset="0"/>
                <a:sym typeface="Symbol"/>
              </a:rPr>
              <a:t>r(x)s(x) </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1" name="TextBox 10"/>
          <p:cNvSpPr txBox="1"/>
          <p:nvPr/>
        </p:nvSpPr>
        <p:spPr>
          <a:xfrm>
            <a:off x="5362832" y="2780270"/>
            <a:ext cx="2006062" cy="584775"/>
          </a:xfrm>
          <a:prstGeom prst="rect">
            <a:avLst/>
          </a:prstGeom>
          <a:noFill/>
        </p:spPr>
        <p:txBody>
          <a:bodyPr wrap="none" rtlCol="0">
            <a:spAutoFit/>
          </a:bodyPr>
          <a:lstStyle/>
          <a:p>
            <a:r>
              <a:rPr lang="en-US" sz="3200" b="1" dirty="0" smtClean="0">
                <a:solidFill>
                  <a:srgbClr val="FF0000"/>
                </a:solidFill>
                <a:latin typeface="Calibri" pitchFamily="34" charset="0"/>
              </a:rPr>
              <a:t>Resolution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389877" y="1665303"/>
            <a:ext cx="8382000" cy="2477601"/>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Using ground atoms from </a:t>
            </a:r>
            <a:r>
              <a:rPr lang="en-US" sz="3100" dirty="0" smtClean="0">
                <a:solidFill>
                  <a:srgbClr val="FF0000"/>
                </a:solidFill>
                <a:latin typeface="Calibri" pitchFamily="34" charset="0"/>
                <a:sym typeface="Symbol"/>
              </a:rPr>
              <a:t>M</a:t>
            </a:r>
            <a:r>
              <a:rPr lang="en-US" sz="3100" dirty="0" smtClean="0">
                <a:solidFill>
                  <a:schemeClr val="bg1"/>
                </a:solidFill>
                <a:latin typeface="Calibri" pitchFamily="34" charset="0"/>
                <a:sym typeface="Symbol"/>
              </a:rPr>
              <a:t>:</a:t>
            </a:r>
          </a:p>
          <a:p>
            <a:pPr marL="842136" lvl="1" indent="-384954" algn="ctr">
              <a:lnSpc>
                <a:spcPct val="90000"/>
              </a:lnSpc>
              <a:spcBef>
                <a:spcPct val="20000"/>
              </a:spcBef>
              <a:buSzPct val="90000"/>
            </a:pPr>
            <a:r>
              <a:rPr lang="en-US" sz="2800" dirty="0" smtClean="0">
                <a:solidFill>
                  <a:schemeClr val="bg1"/>
                </a:solidFill>
                <a:latin typeface="Calibri" pitchFamily="34" charset="0"/>
                <a:sym typeface="Symbol"/>
              </a:rPr>
              <a:t>M | 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Main issue: backtracking.</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rgbClr val="FF0000"/>
                </a:solidFill>
                <a:latin typeface="Calibri" pitchFamily="34" charset="0"/>
                <a:sym typeface="Symbol"/>
              </a:rPr>
              <a:t>Hypothetical clauses:</a:t>
            </a:r>
          </a:p>
          <a:p>
            <a:pPr marL="1299317" lvl="2" indent="-384954">
              <a:lnSpc>
                <a:spcPct val="90000"/>
              </a:lnSpc>
              <a:spcBef>
                <a:spcPct val="20000"/>
              </a:spcBef>
              <a:buSzPct val="90000"/>
            </a:pPr>
            <a:r>
              <a:rPr lang="en-US" sz="3100" dirty="0" smtClean="0">
                <a:solidFill>
                  <a:srgbClr val="FF0000"/>
                </a:solidFill>
                <a:latin typeface="Calibri" pitchFamily="34" charset="0"/>
                <a:sym typeface="Symbol"/>
              </a:rPr>
              <a:t>        H </a:t>
            </a:r>
            <a:r>
              <a:rPr lang="en-US" sz="3100" dirty="0" smtClean="0">
                <a:solidFill>
                  <a:srgbClr val="FF0000"/>
                </a:solidFill>
                <a:latin typeface="Calibri" pitchFamily="34" charset="0"/>
                <a:sym typeface="Wingdings 3"/>
              </a:rPr>
              <a:t> C</a:t>
            </a: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12" name="Rectangular Callout 11"/>
          <p:cNvSpPr/>
          <p:nvPr/>
        </p:nvSpPr>
        <p:spPr bwMode="auto">
          <a:xfrm>
            <a:off x="4201298" y="4720281"/>
            <a:ext cx="3262184" cy="1322173"/>
          </a:xfrm>
          <a:prstGeom prst="wedgeRectCallout">
            <a:avLst>
              <a:gd name="adj1" fmla="val -83332"/>
              <a:gd name="adj2" fmla="val -1075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r>
              <a:rPr kumimoji="0" lang="en-US" sz="2800" b="1" i="0" u="none" strike="noStrike" cap="none" normalizeH="0" baseline="0" dirty="0" smtClean="0">
                <a:solidFill>
                  <a:schemeClr val="bg1"/>
                </a:solidFill>
                <a:latin typeface="Segoe" pitchFamily="34" charset="0"/>
              </a:rPr>
              <a:t>(regular)</a:t>
            </a:r>
            <a:r>
              <a:rPr kumimoji="0" lang="en-US" sz="2800" b="1" i="0" u="none" strike="noStrike" cap="none" normalizeH="0" dirty="0" smtClean="0">
                <a:solidFill>
                  <a:schemeClr val="bg1"/>
                </a:solidFill>
                <a:latin typeface="Segoe" pitchFamily="34" charset="0"/>
              </a:rPr>
              <a:t> </a:t>
            </a:r>
            <a:r>
              <a:rPr kumimoji="0" lang="en-US" sz="2800" b="1" i="0" u="none" strike="noStrike" cap="none" normalizeH="0" baseline="0" dirty="0" smtClean="0">
                <a:solidFill>
                  <a:schemeClr val="bg1"/>
                </a:solidFill>
                <a:latin typeface="Segoe" pitchFamily="34" charset="0"/>
              </a:rPr>
              <a:t>Clause</a:t>
            </a:r>
          </a:p>
        </p:txBody>
      </p:sp>
      <p:sp>
        <p:nvSpPr>
          <p:cNvPr id="13" name="Rectangular Callout 12"/>
          <p:cNvSpPr/>
          <p:nvPr/>
        </p:nvSpPr>
        <p:spPr bwMode="auto">
          <a:xfrm>
            <a:off x="461319" y="4835611"/>
            <a:ext cx="3072713" cy="1219201"/>
          </a:xfrm>
          <a:prstGeom prst="wedgeRectCallout">
            <a:avLst>
              <a:gd name="adj1" fmla="val -1159"/>
              <a:gd name="adj2" fmla="val -11218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(hypothesis)</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 literals</a:t>
            </a:r>
            <a:endParaRPr kumimoji="0" lang="en-US" sz="2800" b="1" i="0" u="none" strike="noStrike" cap="none" normalizeH="0" baseline="0" dirty="0" smtClean="0">
              <a:solidFill>
                <a:schemeClr val="bg1"/>
              </a:solidFill>
              <a:latin typeface="Segoe" pitchFamily="34" charset="0"/>
            </a:endParaRPr>
          </a:p>
        </p:txBody>
      </p:sp>
      <p:sp>
        <p:nvSpPr>
          <p:cNvPr id="14" name="Rectangular Callout 13"/>
          <p:cNvSpPr/>
          <p:nvPr/>
        </p:nvSpPr>
        <p:spPr bwMode="auto">
          <a:xfrm>
            <a:off x="5276334" y="2607275"/>
            <a:ext cx="3015049" cy="1594022"/>
          </a:xfrm>
          <a:prstGeom prst="wedgeRectCallout">
            <a:avLst>
              <a:gd name="adj1" fmla="val -167783"/>
              <a:gd name="adj2" fmla="val 98305"/>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Track l</a:t>
            </a:r>
            <a:r>
              <a:rPr kumimoji="0" lang="en-US" sz="2800" b="1" i="0" u="none" strike="noStrike" cap="none" normalizeH="0" baseline="0" dirty="0" smtClean="0">
                <a:solidFill>
                  <a:schemeClr val="bg1"/>
                </a:solidFill>
                <a:latin typeface="Segoe" pitchFamily="34" charset="0"/>
              </a:rPr>
              <a:t>iterals from M used to</a:t>
            </a:r>
            <a:r>
              <a:rPr kumimoji="0" lang="en-US" sz="2800" b="1" i="0" u="none" strike="noStrike" cap="none" normalizeH="0" dirty="0" smtClean="0">
                <a:solidFill>
                  <a:schemeClr val="bg1"/>
                </a:solidFill>
                <a:latin typeface="Segoe" pitchFamily="34" charset="0"/>
              </a:rPr>
              <a:t> derive C</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0" name="Down Arrow 9"/>
          <p:cNvSpPr/>
          <p:nvPr/>
        </p:nvSpPr>
        <p:spPr bwMode="auto">
          <a:xfrm>
            <a:off x="3373394" y="2496065"/>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Text Placeholder 2"/>
          <p:cNvSpPr txBox="1">
            <a:spLocks/>
          </p:cNvSpPr>
          <p:nvPr/>
        </p:nvSpPr>
        <p:spPr>
          <a:xfrm>
            <a:off x="321275" y="4338480"/>
            <a:ext cx="8171935"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a:t>
            </a:r>
            <a:r>
              <a:rPr lang="en-US" sz="3200" dirty="0" smtClean="0">
                <a:solidFill>
                  <a:srgbClr val="FF0000"/>
                </a:solidFill>
                <a:latin typeface="Calibri" pitchFamily="34" charset="0"/>
                <a:sym typeface="Symbol"/>
              </a:rPr>
              <a:t>p(a)</a:t>
            </a:r>
            <a:r>
              <a:rPr lang="en-US" sz="3200" dirty="0" smtClean="0">
                <a:solidFill>
                  <a:srgbClr val="FF0000"/>
                </a:solidFill>
                <a:latin typeface="Calibri" pitchFamily="34" charset="0"/>
                <a:sym typeface="Wingdings 3"/>
              </a:rPr>
              <a:t></a:t>
            </a:r>
            <a:r>
              <a:rPr lang="en-US" sz="3200" dirty="0" smtClean="0">
                <a:solidFill>
                  <a:srgbClr val="FF0000"/>
                </a:solidFill>
                <a:latin typeface="Calibri" pitchFamily="34" charset="0"/>
                <a:sym typeface="Symbol"/>
              </a:rPr>
              <a:t>r(a)</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nvGrpSpPr>
          <p:cNvPr id="3" name="Group 19"/>
          <p:cNvGrpSpPr/>
          <p:nvPr/>
        </p:nvGrpSpPr>
        <p:grpSpPr>
          <a:xfrm>
            <a:off x="4267201" y="2769172"/>
            <a:ext cx="3888260" cy="1489704"/>
            <a:chOff x="4736757" y="2571464"/>
            <a:chExt cx="3888260" cy="1489704"/>
          </a:xfrm>
        </p:grpSpPr>
        <p:sp>
          <p:nvSpPr>
            <p:cNvPr id="16" name="Text Placeholder 2"/>
            <p:cNvSpPr txBox="1">
              <a:spLocks/>
            </p:cNvSpPr>
            <p:nvPr/>
          </p:nvSpPr>
          <p:spPr>
            <a:xfrm>
              <a:off x="4736757" y="2571464"/>
              <a:ext cx="3888260"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cxnSp>
          <p:nvCxnSpPr>
            <p:cNvPr id="18" name="Straight Connector 17"/>
            <p:cNvCxnSpPr/>
            <p:nvPr/>
          </p:nvCxnSpPr>
          <p:spPr>
            <a:xfrm flipV="1">
              <a:off x="5152768" y="3027406"/>
              <a:ext cx="3052118" cy="123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txBox="1">
              <a:spLocks/>
            </p:cNvSpPr>
            <p:nvPr/>
          </p:nvSpPr>
          <p:spPr>
            <a:xfrm>
              <a:off x="5754130" y="3143994"/>
              <a:ext cx="1462216"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r(a)</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sp>
        <p:nvSpPr>
          <p:cNvPr id="26" name="Down Arrow 25"/>
          <p:cNvSpPr/>
          <p:nvPr/>
        </p:nvSpPr>
        <p:spPr bwMode="auto">
          <a:xfrm rot="19436052">
            <a:off x="5399012" y="3107229"/>
            <a:ext cx="351143" cy="144941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Down Arrow 26"/>
          <p:cNvSpPr/>
          <p:nvPr/>
        </p:nvSpPr>
        <p:spPr bwMode="auto">
          <a:xfrm rot="18387829">
            <a:off x="6521350" y="3531790"/>
            <a:ext cx="351143" cy="96896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6" grpId="0" animBg="1"/>
      <p:bldP spid="2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Down Arrow 12"/>
          <p:cNvSpPr/>
          <p:nvPr/>
        </p:nvSpPr>
        <p:spPr bwMode="auto">
          <a:xfrm>
            <a:off x="3472248" y="2434281"/>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TextBox 13"/>
          <p:cNvSpPr txBox="1"/>
          <p:nvPr/>
        </p:nvSpPr>
        <p:spPr>
          <a:xfrm>
            <a:off x="4683211" y="2755556"/>
            <a:ext cx="4201599" cy="584775"/>
          </a:xfrm>
          <a:prstGeom prst="rect">
            <a:avLst/>
          </a:prstGeom>
          <a:noFill/>
        </p:spPr>
        <p:txBody>
          <a:bodyPr wrap="none" rtlCol="0">
            <a:spAutoFit/>
          </a:bodyPr>
          <a:lstStyle/>
          <a:p>
            <a:r>
              <a:rPr lang="en-US" sz="3200" b="1" dirty="0" smtClean="0">
                <a:solidFill>
                  <a:srgbClr val="FF0000"/>
                </a:solidFill>
                <a:latin typeface="Calibri" pitchFamily="34" charset="0"/>
              </a:rPr>
              <a:t>p(a) is removed from M</a:t>
            </a:r>
          </a:p>
        </p:txBody>
      </p:sp>
      <p:sp>
        <p:nvSpPr>
          <p:cNvPr id="15" name="Text Placeholder 2"/>
          <p:cNvSpPr txBox="1">
            <a:spLocks/>
          </p:cNvSpPr>
          <p:nvPr/>
        </p:nvSpPr>
        <p:spPr>
          <a:xfrm>
            <a:off x="0" y="4091345"/>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20" name="&quot;No&quot; Symbol 19"/>
          <p:cNvSpPr/>
          <p:nvPr/>
        </p:nvSpPr>
        <p:spPr bwMode="auto">
          <a:xfrm>
            <a:off x="6647934" y="1631091"/>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Hypothesis Elimination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r(a)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r>
              <a:rPr lang="en-US" sz="3200" b="1" dirty="0" smtClean="0">
                <a:solidFill>
                  <a:srgbClr val="FF0000"/>
                </a:solidFill>
                <a:latin typeface="Calibri" pitchFamily="34" charset="0"/>
                <a:sym typeface="Symbol"/>
              </a:rPr>
              <a:t>p(a)</a:t>
            </a:r>
            <a:r>
              <a:rPr lang="en-US" sz="3200" b="1" dirty="0" smtClean="0">
                <a:solidFill>
                  <a:srgbClr val="FF0000"/>
                </a:solidFill>
                <a:latin typeface="Calibri" pitchFamily="34" charset="0"/>
                <a:sym typeface="Wingdings 3"/>
              </a:rPr>
              <a:t></a:t>
            </a:r>
            <a:r>
              <a:rPr lang="en-US" sz="3200" b="1" dirty="0" smtClean="0">
                <a:solidFill>
                  <a:srgbClr val="FF0000"/>
                </a:solidFill>
                <a:latin typeface="Calibri" pitchFamily="34" charset="0"/>
                <a:sym typeface="Symbol"/>
              </a:rPr>
              <a:t>r(a)</a:t>
            </a:r>
            <a:r>
              <a:rPr lang="en-US" sz="3200" dirty="0" smtClean="0">
                <a:solidFill>
                  <a:srgbClr val="FF0000"/>
                </a:solidFill>
                <a:latin typeface="Calibri" pitchFamily="34" charset="0"/>
                <a:sym typeface="Symbol"/>
              </a:rPr>
              <a:t>, </a:t>
            </a:r>
            <a:r>
              <a:rPr lang="en-US" sz="3200" dirty="0" smtClean="0">
                <a:solidFill>
                  <a:schemeClr val="bg1"/>
                </a:solidFill>
                <a:latin typeface="Calibri" pitchFamily="34" charset="0"/>
                <a:sym typeface="Symbol"/>
              </a:rPr>
              <a:t>…</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Down Arrow 12"/>
          <p:cNvSpPr/>
          <p:nvPr/>
        </p:nvSpPr>
        <p:spPr bwMode="auto">
          <a:xfrm>
            <a:off x="3472248" y="2434281"/>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Text Placeholder 2"/>
          <p:cNvSpPr txBox="1">
            <a:spLocks/>
          </p:cNvSpPr>
          <p:nvPr/>
        </p:nvSpPr>
        <p:spPr>
          <a:xfrm>
            <a:off x="0" y="4091345"/>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r>
              <a:rPr lang="en-US" sz="3200" b="1"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190821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1" name="Rectangle 10"/>
          <p:cNvSpPr/>
          <p:nvPr/>
        </p:nvSpPr>
        <p:spPr>
          <a:xfrm>
            <a:off x="1445960" y="2627868"/>
            <a:ext cx="4748416" cy="535531"/>
          </a:xfrm>
          <a:prstGeom prst="rect">
            <a:avLst/>
          </a:prstGeom>
        </p:spPr>
        <p:txBody>
          <a:bodyPr wrap="none">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 </a:t>
            </a:r>
            <a:r>
              <a:rPr lang="en-US" sz="3200" dirty="0" smtClean="0">
                <a:solidFill>
                  <a:srgbClr val="FF0000"/>
                </a:solidFill>
                <a:latin typeface="Calibri" pitchFamily="34" charset="0"/>
                <a:sym typeface="Symbol"/>
              </a:rPr>
              <a:t>p(a)</a:t>
            </a:r>
            <a:r>
              <a:rPr lang="en-US" sz="3200" dirty="0" smtClean="0">
                <a:solidFill>
                  <a:schemeClr val="bg1"/>
                </a:solidFill>
                <a:latin typeface="Calibri" pitchFamily="34" charset="0"/>
                <a:sym typeface="Symbol"/>
              </a:rPr>
              <a:t>q(a),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p>
        </p:txBody>
      </p:sp>
      <p:sp>
        <p:nvSpPr>
          <p:cNvPr id="12" name="&quot;No&quot; Symbol 11"/>
          <p:cNvSpPr/>
          <p:nvPr/>
        </p:nvSpPr>
        <p:spPr bwMode="auto">
          <a:xfrm>
            <a:off x="2919313" y="2501102"/>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grpSp>
        <p:nvGrpSpPr>
          <p:cNvPr id="3" name="Group 10"/>
          <p:cNvGrpSpPr/>
          <p:nvPr/>
        </p:nvGrpSpPr>
        <p:grpSpPr>
          <a:xfrm>
            <a:off x="1050330" y="3484614"/>
            <a:ext cx="6705024" cy="2631980"/>
            <a:chOff x="605486" y="2224225"/>
            <a:chExt cx="8028224" cy="3731740"/>
          </a:xfrm>
        </p:grpSpPr>
        <p:sp>
          <p:nvSpPr>
            <p:cNvPr id="6" name="Isosceles Triangle 5"/>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rgbClr val="FF0000"/>
                  </a:solidFill>
                  <a:latin typeface="Segoe" pitchFamily="34" charset="0"/>
                </a:rPr>
                <a:t>a</a:t>
              </a:r>
              <a:r>
                <a:rPr kumimoji="0" lang="en-US" sz="2000" b="1" i="0" u="none" strike="noStrike" cap="none" normalizeH="0" baseline="0" dirty="0" smtClean="0">
                  <a:solidFill>
                    <a:srgbClr val="FF0000"/>
                  </a:solidFill>
                  <a:latin typeface="Segoe" pitchFamily="34" charset="0"/>
                </a:rPr>
                <a:t>nd-or</a:t>
              </a:r>
              <a:r>
                <a:rPr kumimoji="0" lang="en-US" sz="20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(ground)</a:t>
              </a:r>
              <a:endParaRPr kumimoji="0" lang="en-US" sz="20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7" name="Plus 6"/>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000" dirty="0" smtClean="0">
                  <a:solidFill>
                    <a:schemeClr val="bg1"/>
                  </a:solidFill>
                  <a:effectLst>
                    <a:outerShdw blurRad="38100" dist="38100" dir="2700000" algn="tl">
                      <a:srgbClr val="000000">
                        <a:alpha val="43137"/>
                      </a:srgbClr>
                    </a:outerShdw>
                  </a:effectLst>
                  <a:latin typeface="Segoe" pitchFamily="34" charset="0"/>
                </a:rPr>
                <a:t>(</a:t>
              </a:r>
              <a:r>
                <a:rPr lang="en-US" sz="2000" b="1" dirty="0" smtClean="0">
                  <a:solidFill>
                    <a:schemeClr val="bg1"/>
                  </a:solidFill>
                  <a:latin typeface="Segoe" pitchFamily="34" charset="0"/>
                </a:rPr>
                <a:t>non-ground)</a:t>
              </a:r>
              <a:endParaRPr kumimoji="0" lang="en-US" sz="2000" b="1" i="0" u="none" strike="noStrike" cap="none" normalizeH="0" baseline="0" dirty="0" smtClean="0">
                <a:solidFill>
                  <a:schemeClr val="bg1"/>
                </a:solidFill>
                <a:latin typeface="Segoe" pitchFamily="34" charset="0"/>
              </a:endParaRPr>
            </a:p>
          </p:txBody>
        </p:sp>
        <p:sp>
          <p:nvSpPr>
            <p:cNvPr id="9" name="TextBox 8"/>
            <p:cNvSpPr txBox="1"/>
            <p:nvPr/>
          </p:nvSpPr>
          <p:spPr>
            <a:xfrm rot="2155875">
              <a:off x="1717637" y="3250962"/>
              <a:ext cx="2355807" cy="567294"/>
            </a:xfrm>
            <a:prstGeom prst="rect">
              <a:avLst/>
            </a:prstGeom>
            <a:solidFill>
              <a:schemeClr val="tx1"/>
            </a:solidFill>
            <a:ln>
              <a:solidFill>
                <a:srgbClr val="FF0000"/>
              </a:solidFill>
            </a:ln>
          </p:spPr>
          <p:txBody>
            <a:bodyPr wrap="none" rtlCol="0">
              <a:spAutoFit/>
            </a:bodyPr>
            <a:lstStyle/>
            <a:p>
              <a:r>
                <a:rPr lang="en-US" sz="20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0" name="TextBox 9"/>
            <p:cNvSpPr txBox="1"/>
            <p:nvPr/>
          </p:nvSpPr>
          <p:spPr>
            <a:xfrm rot="2155875">
              <a:off x="5511711" y="3468526"/>
              <a:ext cx="3121999" cy="584775"/>
            </a:xfrm>
            <a:prstGeom prst="rect">
              <a:avLst/>
            </a:prstGeom>
            <a:solidFill>
              <a:schemeClr val="tx1"/>
            </a:solidFill>
            <a:ln>
              <a:solidFill>
                <a:srgbClr val="0070C0"/>
              </a:solidFill>
            </a:ln>
          </p:spPr>
          <p:txBody>
            <a:bodyPr wrap="square" rtlCol="0">
              <a:spAutoFit/>
            </a:bodyPr>
            <a:lstStyle/>
            <a:p>
              <a:pPr algn="ctr"/>
              <a:r>
                <a:rPr lang="en-US" sz="2000" dirty="0" smtClean="0">
                  <a:solidFill>
                    <a:srgbClr val="002060"/>
                  </a:solidFill>
                  <a:effectLst>
                    <a:outerShdw blurRad="38100" dist="38100" dir="2700000" algn="tl">
                      <a:srgbClr val="000000">
                        <a:alpha val="43137"/>
                      </a:srgbClr>
                    </a:outerShdw>
                  </a:effectLst>
                  <a:latin typeface="Calibri" pitchFamily="34" charset="0"/>
                </a:rPr>
                <a:t>DPLL + Theories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821680" y="372872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609600" y="369824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2" name="Left Arrow 11"/>
          <p:cNvSpPr/>
          <p:nvPr/>
        </p:nvSpPr>
        <p:spPr bwMode="auto">
          <a:xfrm>
            <a:off x="2651760" y="364744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783840" y="490728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10266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Contraction rules are very important.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Subsumption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Demodulation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a single premise are easy.</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6" name="Rectangular Callout 5"/>
          <p:cNvSpPr/>
          <p:nvPr/>
        </p:nvSpPr>
        <p:spPr bwMode="auto">
          <a:xfrm>
            <a:off x="3793524" y="3669957"/>
            <a:ext cx="4139514" cy="840259"/>
          </a:xfrm>
          <a:prstGeom prst="wedgeRectCallout">
            <a:avLst>
              <a:gd name="adj1" fmla="val -77619"/>
              <a:gd name="adj2" fmla="val -11273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kumimoji="0" lang="en-US" sz="2800" i="0" u="none" strike="noStrike" cap="none" normalizeH="0" baseline="0" dirty="0" smtClean="0">
                <a:solidFill>
                  <a:schemeClr val="bg1"/>
                </a:solidFill>
                <a:latin typeface="Segoe" pitchFamily="34" charset="0"/>
              </a:rPr>
              <a:t>r(x)</a:t>
            </a:r>
            <a:r>
              <a:rPr kumimoji="0" lang="en-US" sz="2800" i="0" u="none" strike="noStrike" cap="none" normalizeH="0" dirty="0" smtClean="0">
                <a:solidFill>
                  <a:schemeClr val="bg1"/>
                </a:solidFill>
                <a:latin typeface="Segoe" pitchFamily="34" charset="0"/>
              </a:rPr>
              <a:t> </a:t>
            </a:r>
            <a:r>
              <a:rPr kumimoji="0" lang="en-US" sz="2800" i="0" u="none" strike="noStrike" cap="none" normalizeH="0" dirty="0" smtClean="0">
                <a:solidFill>
                  <a:srgbClr val="FF0000"/>
                </a:solidFill>
                <a:latin typeface="Segoe" pitchFamily="34" charset="0"/>
              </a:rPr>
              <a:t>subsumes</a:t>
            </a:r>
            <a:r>
              <a:rPr kumimoji="0" lang="en-US" sz="2800" i="0" u="none" strike="noStrike" cap="none" normalizeH="0" dirty="0" smtClean="0">
                <a:solidFill>
                  <a:schemeClr val="bg1"/>
                </a:solidFill>
                <a:latin typeface="Segoe" pitchFamily="34" charset="0"/>
              </a:rPr>
              <a:t> r(x)</a:t>
            </a:r>
            <a:r>
              <a:rPr lang="en-US" sz="2800" dirty="0" smtClean="0">
                <a:solidFill>
                  <a:schemeClr val="bg1"/>
                </a:solidFill>
                <a:latin typeface="Calibri" pitchFamily="34" charset="0"/>
                <a:sym typeface="Symbol"/>
              </a:rPr>
              <a:t>s(x)</a:t>
            </a:r>
            <a:r>
              <a:rPr lang="en-US" sz="3100" dirty="0" smtClean="0">
                <a:solidFill>
                  <a:schemeClr val="bg1"/>
                </a:solidFill>
                <a:latin typeface="Calibri" pitchFamily="34" charset="0"/>
                <a:sym typeface="Wingdings 3"/>
              </a:rPr>
              <a:t> </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Text Placeholder 2"/>
          <p:cNvSpPr txBox="1">
            <a:spLocks/>
          </p:cNvSpPr>
          <p:nvPr/>
        </p:nvSpPr>
        <p:spPr>
          <a:xfrm>
            <a:off x="393993" y="4956382"/>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Problem: p(a) </a:t>
            </a:r>
            <a:r>
              <a:rPr lang="en-US" sz="3100" dirty="0" smtClean="0">
                <a:solidFill>
                  <a:srgbClr val="FF0000"/>
                </a:solidFill>
                <a:latin typeface="Calibri" pitchFamily="34" charset="0"/>
                <a:sym typeface="Wingdings 3"/>
              </a:rPr>
              <a:t>r(x) </a:t>
            </a:r>
            <a:r>
              <a:rPr lang="en-US" sz="3100" dirty="0" smtClean="0">
                <a:solidFill>
                  <a:srgbClr val="FF0000"/>
                </a:solidFill>
                <a:latin typeface="Calibri" pitchFamily="34" charset="0"/>
                <a:sym typeface="Symbol"/>
              </a:rPr>
              <a:t>can be deleted during backtracking.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3485899"/>
            <a:ext cx="8382000" cy="149579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Naïve solution: use hypothesis elimination.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a:t>
            </a:r>
            <a:r>
              <a:rPr lang="en-US" sz="3200" dirty="0" smtClean="0">
                <a:solidFill>
                  <a:schemeClr val="bg1"/>
                </a:solidFill>
                <a:latin typeface="Calibri" pitchFamily="34" charset="0"/>
                <a:sym typeface="Symbol"/>
              </a:rPr>
              <a:t></a:t>
            </a:r>
            <a:r>
              <a:rPr lang="en-US" sz="3100" dirty="0" smtClean="0">
                <a:solidFill>
                  <a:schemeClr val="bg1"/>
                </a:solidFill>
                <a:latin typeface="Calibri" pitchFamily="34" charset="0"/>
                <a:sym typeface="Wingdings 3"/>
              </a:rPr>
              <a:t>r(x),      r(x)</a:t>
            </a:r>
            <a:r>
              <a:rPr lang="en-US" sz="2800" dirty="0" smtClean="0">
                <a:solidFill>
                  <a:schemeClr val="bg1"/>
                </a:solidFill>
                <a:latin typeface="Calibri" pitchFamily="34" charset="0"/>
                <a:sym typeface="Symbol"/>
              </a:rPr>
              <a:t>s(x)</a:t>
            </a: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r>
              <a:rPr lang="en-US" sz="3100" dirty="0" smtClean="0">
                <a:solidFill>
                  <a:srgbClr val="FF0000"/>
                </a:solidFill>
                <a:latin typeface="Calibri" pitchFamily="34" charset="0"/>
                <a:sym typeface="Symbol"/>
              </a:rPr>
              <a:t> </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3485899"/>
            <a:ext cx="8382000" cy="141115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Solution: disable</a:t>
            </a:r>
            <a:r>
              <a:rPr lang="en-US" sz="3200" dirty="0" smtClean="0">
                <a:solidFill>
                  <a:srgbClr val="FF0000"/>
                </a:solidFill>
                <a:latin typeface="Calibri" pitchFamily="34" charset="0"/>
                <a:sym typeface="Wingdings 3"/>
              </a:rPr>
              <a:t> r(x)</a:t>
            </a:r>
            <a:r>
              <a:rPr lang="en-US" sz="3200" dirty="0" smtClean="0">
                <a:solidFill>
                  <a:srgbClr val="FF0000"/>
                </a:solidFill>
                <a:latin typeface="Calibri" pitchFamily="34" charset="0"/>
                <a:sym typeface="Symbol"/>
              </a:rPr>
              <a:t>s(x) until p(a) is removed from the partial model M.</a:t>
            </a:r>
          </a:p>
          <a:p>
            <a:pPr marL="384954" indent="-384954">
              <a:lnSpc>
                <a:spcPct val="90000"/>
              </a:lnSpc>
              <a:spcBef>
                <a:spcPct val="20000"/>
              </a:spcBef>
              <a:buSzPct val="90000"/>
            </a:pPr>
            <a:endParaRPr lang="en-US" sz="3100" dirty="0" smtClean="0">
              <a:solidFill>
                <a:srgbClr val="FF0000"/>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a:t>
            </a:r>
            <a:r>
              <a:rPr sz="4800" smtClean="0">
                <a:solidFill>
                  <a:srgbClr val="FF0000"/>
                </a:solidFill>
                <a:latin typeface="Calibri" pitchFamily="34" charset="0"/>
                <a:sym typeface="Symbol"/>
              </a:rPr>
              <a:t>Problems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010545" cy="95410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Interpreted symtbols</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(f(a) &gt; 2),     f(x) &gt; 5</a:t>
            </a:r>
          </a:p>
        </p:txBody>
      </p:sp>
      <p:sp>
        <p:nvSpPr>
          <p:cNvPr id="9" name="Text Placeholder 2"/>
          <p:cNvSpPr txBox="1">
            <a:spLocks/>
          </p:cNvSpPr>
          <p:nvPr/>
        </p:nvSpPr>
        <p:spPr>
          <a:xfrm>
            <a:off x="431745" y="3043603"/>
            <a:ext cx="8010545" cy="24329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It is </a:t>
            </a:r>
            <a:r>
              <a:rPr lang="en-US" sz="3100" dirty="0" err="1" smtClean="0">
                <a:solidFill>
                  <a:srgbClr val="FF0000"/>
                </a:solidFill>
                <a:latin typeface="Calibri" pitchFamily="34" charset="0"/>
                <a:sym typeface="Symbol"/>
              </a:rPr>
              <a:t>refutationally</a:t>
            </a:r>
            <a:r>
              <a:rPr lang="en-US" sz="3100" dirty="0" smtClean="0">
                <a:solidFill>
                  <a:srgbClr val="FF0000"/>
                </a:solidFill>
                <a:latin typeface="Calibri" pitchFamily="34" charset="0"/>
                <a:sym typeface="Symbol"/>
              </a:rPr>
              <a:t> complete if</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Interpreted symbols only occur in ground clauses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Non ground clauses are variable inactive</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“Good” ordering is used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a:t>
            </a:r>
            <a:r>
              <a:rPr sz="4800" smtClean="0">
                <a:solidFill>
                  <a:srgbClr val="FF0000"/>
                </a:solidFill>
                <a:latin typeface="Calibri" pitchFamily="34" charset="0"/>
                <a:sym typeface="Symbol"/>
              </a:rPr>
              <a:t>Problems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Ground equations (duplication of work)</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Superposition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Congruence closure	</a:t>
            </a:r>
          </a:p>
          <a:p>
            <a:pPr marL="842136" lvl="1"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4400317"/>
            <a:ext cx="8382000" cy="8863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Partial solution: E-graph (congruence closure) → canonical set of rewriting rules.</a:t>
            </a:r>
          </a:p>
        </p:txBody>
      </p:sp>
      <p:sp>
        <p:nvSpPr>
          <p:cNvPr id="8" name="Rectangular Callout 7"/>
          <p:cNvSpPr/>
          <p:nvPr/>
        </p:nvSpPr>
        <p:spPr bwMode="auto">
          <a:xfrm>
            <a:off x="5053914" y="2557850"/>
            <a:ext cx="3707027" cy="1495167"/>
          </a:xfrm>
          <a:prstGeom prst="wedgeRectCallout">
            <a:avLst>
              <a:gd name="adj1" fmla="val -72216"/>
              <a:gd name="adj2" fmla="val -7221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VCs </a:t>
            </a:r>
            <a:r>
              <a:rPr kumimoji="0" lang="en-US" sz="2800" i="0" u="none" strike="noStrike" cap="none" normalizeH="0" dirty="0" smtClean="0">
                <a:solidFill>
                  <a:schemeClr val="bg1"/>
                </a:solidFill>
                <a:latin typeface="Segoe" pitchFamily="34" charset="0"/>
              </a:rPr>
              <a:t>have a huge number of ground equalities</a:t>
            </a:r>
            <a:endParaRPr kumimoji="0" lang="en-US" sz="280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Non ground clauses + interpreted symbols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arithmetic + </a:t>
            </a:r>
            <a:r>
              <a:rPr lang="en-US" sz="3100" b="1" dirty="0" err="1" smtClean="0">
                <a:solidFill>
                  <a:srgbClr val="FF0000"/>
                </a:solidFill>
                <a:latin typeface="Calibri" pitchFamily="34" charset="0"/>
                <a:sym typeface="Symbol"/>
              </a:rPr>
              <a:t>unintepreted</a:t>
            </a:r>
            <a:r>
              <a:rPr lang="en-US" sz="3100" b="1" dirty="0" smtClean="0">
                <a:solidFill>
                  <a:srgbClr val="FF0000"/>
                </a:solidFill>
                <a:latin typeface="Calibri" pitchFamily="34" charset="0"/>
                <a:sym typeface="Symbol"/>
              </a:rPr>
              <a:t> function symbols</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Essentially unintepreted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Universal variables only occur as arguments of </a:t>
            </a:r>
            <a:r>
              <a:rPr lang="en-US" sz="3100" dirty="0" err="1" smtClean="0">
                <a:solidFill>
                  <a:schemeClr val="bg1"/>
                </a:solidFill>
                <a:latin typeface="Calibri" pitchFamily="34" charset="0"/>
                <a:sym typeface="Symbol"/>
              </a:rPr>
              <a:t>uninterpreted</a:t>
            </a:r>
            <a:r>
              <a:rPr lang="en-US" sz="3100" dirty="0" smtClean="0">
                <a:solidFill>
                  <a:schemeClr val="bg1"/>
                </a:solidFill>
                <a:latin typeface="Calibri" pitchFamily="34" charset="0"/>
                <a:sym typeface="Symbol"/>
              </a:rPr>
              <a:t> symbols.</a:t>
            </a:r>
          </a:p>
        </p:txBody>
      </p:sp>
      <p:sp>
        <p:nvSpPr>
          <p:cNvPr id="6" name="Rectangle 5"/>
          <p:cNvSpPr/>
          <p:nvPr/>
        </p:nvSpPr>
        <p:spPr>
          <a:xfrm>
            <a:off x="2116588" y="2756178"/>
            <a:ext cx="3751348"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+ 1 &gt; g(f(x))</a:t>
            </a:r>
          </a:p>
        </p:txBody>
      </p:sp>
      <p:sp>
        <p:nvSpPr>
          <p:cNvPr id="8" name="Rectangle 7"/>
          <p:cNvSpPr/>
          <p:nvPr/>
        </p:nvSpPr>
        <p:spPr>
          <a:xfrm>
            <a:off x="1786667" y="3722494"/>
            <a:ext cx="4320413"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t>
            </a:r>
            <a:r>
              <a:rPr lang="en-US" sz="3100" dirty="0" err="1" smtClean="0">
                <a:solidFill>
                  <a:schemeClr val="bg1"/>
                </a:solidFill>
                <a:latin typeface="Calibri" pitchFamily="34" charset="0"/>
                <a:sym typeface="Symbol"/>
              </a:rPr>
              <a:t>x,y</a:t>
            </a:r>
            <a:r>
              <a:rPr lang="en-US" sz="3100" dirty="0" smtClean="0">
                <a:solidFill>
                  <a:schemeClr val="bg1"/>
                </a:solidFill>
                <a:latin typeface="Calibri" pitchFamily="34" charset="0"/>
                <a:sym typeface="Symbol"/>
              </a:rPr>
              <a:t>: f(</a:t>
            </a:r>
            <a:r>
              <a:rPr lang="en-US" sz="3100" dirty="0" err="1" smtClean="0">
                <a:solidFill>
                  <a:schemeClr val="bg1"/>
                </a:solidFill>
                <a:latin typeface="Calibri" pitchFamily="34" charset="0"/>
                <a:sym typeface="Symbol"/>
              </a:rPr>
              <a:t>x+y</a:t>
            </a:r>
            <a:r>
              <a:rPr lang="en-US" sz="3100" dirty="0" smtClean="0">
                <a:solidFill>
                  <a:schemeClr val="bg1"/>
                </a:solidFill>
                <a:latin typeface="Calibri" pitchFamily="34" charset="0"/>
                <a:sym typeface="Symbol"/>
              </a:rPr>
              <a:t>) = f(x) + f(y)</a:t>
            </a:r>
          </a:p>
        </p:txBody>
      </p:sp>
      <p:sp>
        <p:nvSpPr>
          <p:cNvPr id="9" name="&quot;No&quot; Symbol 8"/>
          <p:cNvSpPr/>
          <p:nvPr/>
        </p:nvSpPr>
        <p:spPr bwMode="auto">
          <a:xfrm>
            <a:off x="6045350" y="3694179"/>
            <a:ext cx="536319" cy="591802"/>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Freeform 9"/>
          <p:cNvSpPr/>
          <p:nvPr/>
        </p:nvSpPr>
        <p:spPr bwMode="auto">
          <a:xfrm>
            <a:off x="5924771" y="2673746"/>
            <a:ext cx="807624" cy="461499"/>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Almost</a:t>
            </a:r>
            <a:r>
              <a:rPr sz="4800" smtClean="0">
                <a:latin typeface="Calibri" pitchFamily="34" charset="0"/>
                <a:sym typeface="Symbol"/>
              </a:rPr>
              <a:t> unintepreted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Relax restriction on the occurrence of universal variables.</a:t>
            </a:r>
          </a:p>
        </p:txBody>
      </p:sp>
      <p:sp>
        <p:nvSpPr>
          <p:cNvPr id="11" name="Rectangle 10"/>
          <p:cNvSpPr/>
          <p:nvPr/>
        </p:nvSpPr>
        <p:spPr>
          <a:xfrm>
            <a:off x="2830021" y="2605453"/>
            <a:ext cx="2276585" cy="2620717"/>
          </a:xfrm>
          <a:prstGeom prst="rect">
            <a:avLst/>
          </a:prstGeom>
        </p:spPr>
        <p:txBody>
          <a:bodyPr wrap="none">
            <a:spAutoFit/>
          </a:bodyPr>
          <a:lstStyle/>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not (x  y)</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not (x  t)</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f(x + c)</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x =</a:t>
            </a:r>
            <a:r>
              <a:rPr lang="en-US" sz="3100" baseline="-25000" dirty="0" smtClean="0">
                <a:solidFill>
                  <a:schemeClr val="bg1"/>
                </a:solidFill>
                <a:latin typeface="Calibri" pitchFamily="34" charset="0"/>
                <a:sym typeface="Symbol"/>
              </a:rPr>
              <a:t>c</a:t>
            </a:r>
            <a:r>
              <a:rPr lang="en-US" sz="3100" dirty="0" smtClean="0">
                <a:solidFill>
                  <a:schemeClr val="bg1"/>
                </a:solidFill>
                <a:latin typeface="Calibri" pitchFamily="34" charset="0"/>
                <a:sym typeface="Symbol"/>
              </a:rPr>
              <a:t> t</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Complete quantifier instantiation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24329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If </a:t>
            </a:r>
            <a:r>
              <a:rPr lang="en-US" sz="3100" i="1" dirty="0" smtClean="0">
                <a:solidFill>
                  <a:schemeClr val="bg1"/>
                </a:solidFill>
                <a:latin typeface="Calibri" pitchFamily="34" charset="0"/>
                <a:sym typeface="Symbol"/>
              </a:rPr>
              <a:t>F </a:t>
            </a:r>
            <a:r>
              <a:rPr lang="en-US" sz="3100" dirty="0" smtClean="0">
                <a:solidFill>
                  <a:schemeClr val="bg1"/>
                </a:solidFill>
                <a:latin typeface="Calibri" pitchFamily="34" charset="0"/>
                <a:sym typeface="Symbol"/>
              </a:rPr>
              <a:t>is in the almost </a:t>
            </a:r>
            <a:r>
              <a:rPr lang="en-US" sz="3100" dirty="0" err="1" smtClean="0">
                <a:solidFill>
                  <a:schemeClr val="bg1"/>
                </a:solidFill>
                <a:latin typeface="Calibri" pitchFamily="34" charset="0"/>
                <a:sym typeface="Symbol"/>
              </a:rPr>
              <a:t>uninterpreted</a:t>
            </a:r>
            <a:r>
              <a:rPr lang="en-US" sz="3100" dirty="0" smtClean="0">
                <a:solidFill>
                  <a:schemeClr val="bg1"/>
                </a:solidFill>
                <a:latin typeface="Calibri" pitchFamily="34" charset="0"/>
                <a:sym typeface="Symbol"/>
              </a:rPr>
              <a:t> fragment</a:t>
            </a: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Convert </a:t>
            </a:r>
            <a:r>
              <a:rPr lang="en-US" sz="3100" i="1" dirty="0" smtClean="0">
                <a:solidFill>
                  <a:srgbClr val="FF0000"/>
                </a:solidFill>
                <a:latin typeface="Calibri" pitchFamily="34" charset="0"/>
                <a:sym typeface="Symbol"/>
              </a:rPr>
              <a:t>F</a:t>
            </a:r>
            <a:r>
              <a:rPr lang="en-US" sz="3100" dirty="0" smtClean="0">
                <a:solidFill>
                  <a:srgbClr val="FF0000"/>
                </a:solidFill>
                <a:latin typeface="Calibri" pitchFamily="34" charset="0"/>
                <a:sym typeface="Symbol"/>
              </a:rPr>
              <a:t> into an </a:t>
            </a:r>
            <a:r>
              <a:rPr lang="en-US" sz="3100" dirty="0" err="1" smtClean="0">
                <a:solidFill>
                  <a:srgbClr val="FF0000"/>
                </a:solidFill>
                <a:latin typeface="Calibri" pitchFamily="34" charset="0"/>
                <a:sym typeface="Symbol"/>
              </a:rPr>
              <a:t>equisatisfiable</a:t>
            </a:r>
            <a:r>
              <a:rPr lang="en-US" sz="3100" dirty="0" smtClean="0">
                <a:solidFill>
                  <a:srgbClr val="FF0000"/>
                </a:solidFill>
                <a:latin typeface="Calibri" pitchFamily="34" charset="0"/>
                <a:sym typeface="Symbol"/>
              </a:rPr>
              <a:t> (modulo T) set of ground clauses </a:t>
            </a:r>
            <a:r>
              <a:rPr lang="en-US" sz="3100" i="1" dirty="0" smtClean="0">
                <a:solidFill>
                  <a:srgbClr val="FF0000"/>
                </a:solidFill>
                <a:latin typeface="Calibri" pitchFamily="34" charset="0"/>
                <a:sym typeface="Symbol"/>
              </a:rPr>
              <a:t>F*</a:t>
            </a:r>
            <a:r>
              <a:rPr lang="en-US" sz="3100" dirty="0" smtClean="0">
                <a:solidFill>
                  <a:srgbClr val="FF0000"/>
                </a:solidFill>
                <a:latin typeface="Calibri" pitchFamily="34" charset="0"/>
                <a:sym typeface="Symbol"/>
              </a:rPr>
              <a:t> </a:t>
            </a:r>
          </a:p>
          <a:p>
            <a:pPr marL="384954" indent="-384954">
              <a:lnSpc>
                <a:spcPct val="90000"/>
              </a:lnSpc>
              <a:spcBef>
                <a:spcPct val="20000"/>
              </a:spcBef>
              <a:buSzPct val="90000"/>
              <a:buFontTx/>
              <a:buBlip>
                <a:blip r:embed="rId3"/>
              </a:buBlip>
            </a:pPr>
            <a:r>
              <a:rPr lang="en-US" sz="3100" i="1" dirty="0" smtClean="0">
                <a:solidFill>
                  <a:schemeClr val="bg1"/>
                </a:solidFill>
                <a:latin typeface="Calibri" pitchFamily="34" charset="0"/>
                <a:sym typeface="Symbol"/>
              </a:rPr>
              <a:t>F* </a:t>
            </a:r>
            <a:r>
              <a:rPr lang="en-US" sz="3100" dirty="0" smtClean="0">
                <a:solidFill>
                  <a:schemeClr val="bg1"/>
                </a:solidFill>
                <a:latin typeface="Calibri" pitchFamily="34" charset="0"/>
                <a:sym typeface="Symbol"/>
              </a:rPr>
              <a:t>may be infinite </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It is a decision procedure if </a:t>
            </a:r>
            <a:r>
              <a:rPr lang="en-US" sz="3100" i="1" dirty="0" smtClean="0">
                <a:solidFill>
                  <a:schemeClr val="bg1"/>
                </a:solidFill>
                <a:latin typeface="Calibri" pitchFamily="34" charset="0"/>
                <a:sym typeface="Symbol"/>
              </a:rPr>
              <a:t>F*</a:t>
            </a:r>
            <a:r>
              <a:rPr lang="en-US" sz="3100" dirty="0" smtClean="0">
                <a:solidFill>
                  <a:schemeClr val="bg1"/>
                </a:solidFill>
                <a:latin typeface="Calibri" pitchFamily="34" charset="0"/>
                <a:sym typeface="Symbol"/>
              </a:rPr>
              <a:t> is finite</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err="1" smtClean="0">
                <a:sym typeface="Symbol"/>
              </a:rPr>
              <a:t>Refutationally</a:t>
            </a:r>
            <a:r>
              <a:rPr lang="en-US" dirty="0" smtClean="0">
                <a:sym typeface="Symbol"/>
              </a:rPr>
              <a:t> complete procedure</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348249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Compactness</a:t>
            </a:r>
          </a:p>
          <a:p>
            <a:pPr marL="914363" lvl="3">
              <a:lnSpc>
                <a:spcPct val="90000"/>
              </a:lnSpc>
              <a:spcBef>
                <a:spcPct val="20000"/>
              </a:spcBef>
              <a:buSzPct val="90000"/>
            </a:pPr>
            <a:r>
              <a:rPr lang="en-US" sz="3100" i="1" dirty="0" smtClean="0">
                <a:solidFill>
                  <a:schemeClr val="bg1"/>
                </a:solidFill>
                <a:latin typeface="Calibri" pitchFamily="34" charset="0"/>
                <a:sym typeface="Symbol"/>
              </a:rPr>
              <a:t>A set F of first order sentences is </a:t>
            </a:r>
            <a:r>
              <a:rPr lang="en-US" sz="3100" i="1" dirty="0" err="1" smtClean="0">
                <a:solidFill>
                  <a:schemeClr val="bg1"/>
                </a:solidFill>
                <a:latin typeface="Calibri" pitchFamily="34" charset="0"/>
                <a:sym typeface="Symbol"/>
              </a:rPr>
              <a:t>unsatisifiable</a:t>
            </a:r>
            <a:r>
              <a:rPr lang="en-US" sz="3100" i="1" dirty="0" smtClean="0">
                <a:solidFill>
                  <a:schemeClr val="bg1"/>
                </a:solidFill>
                <a:latin typeface="Calibri" pitchFamily="34" charset="0"/>
                <a:sym typeface="Symbol"/>
              </a:rPr>
              <a:t> </a:t>
            </a:r>
            <a:r>
              <a:rPr lang="en-US" sz="3100" i="1" dirty="0" err="1" smtClean="0">
                <a:solidFill>
                  <a:schemeClr val="bg1"/>
                </a:solidFill>
                <a:latin typeface="Calibri" pitchFamily="34" charset="0"/>
                <a:sym typeface="Symbol"/>
              </a:rPr>
              <a:t>iff</a:t>
            </a:r>
            <a:r>
              <a:rPr lang="en-US" sz="3100" i="1" dirty="0" smtClean="0">
                <a:solidFill>
                  <a:schemeClr val="bg1"/>
                </a:solidFill>
                <a:latin typeface="Calibri" pitchFamily="34" charset="0"/>
                <a:sym typeface="Symbol"/>
              </a:rPr>
              <a:t> it contains an </a:t>
            </a:r>
            <a:r>
              <a:rPr lang="en-US" sz="3100" i="1" dirty="0" err="1" smtClean="0">
                <a:solidFill>
                  <a:schemeClr val="bg1"/>
                </a:solidFill>
                <a:latin typeface="Calibri" pitchFamily="34" charset="0"/>
                <a:sym typeface="Symbol"/>
              </a:rPr>
              <a:t>unsatisfiable</a:t>
            </a:r>
            <a:r>
              <a:rPr lang="en-US" sz="3100" i="1" dirty="0" smtClean="0">
                <a:solidFill>
                  <a:schemeClr val="bg1"/>
                </a:solidFill>
                <a:latin typeface="Calibri" pitchFamily="34" charset="0"/>
                <a:sym typeface="Symbol"/>
              </a:rPr>
              <a:t> finite subset</a:t>
            </a:r>
          </a:p>
          <a:p>
            <a:pPr marL="914363" lvl="3">
              <a:lnSpc>
                <a:spcPct val="90000"/>
              </a:lnSpc>
              <a:spcBef>
                <a:spcPct val="20000"/>
              </a:spcBef>
              <a:buSzPct val="90000"/>
            </a:pPr>
            <a:r>
              <a:rPr lang="en-US" sz="3100" dirty="0" smtClean="0">
                <a:solidFill>
                  <a:schemeClr val="bg1"/>
                </a:solidFill>
                <a:latin typeface="Calibri" pitchFamily="34" charset="0"/>
                <a:sym typeface="Symbol"/>
              </a:rPr>
              <a:t> </a:t>
            </a:r>
            <a:endParaRPr lang="en-US" sz="3100" i="1"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If we view </a:t>
            </a:r>
            <a:r>
              <a:rPr lang="en-US" sz="3100" i="1" dirty="0" smtClean="0">
                <a:solidFill>
                  <a:schemeClr val="bg1"/>
                </a:solidFill>
                <a:latin typeface="Calibri" pitchFamily="34" charset="0"/>
                <a:sym typeface="Symbol"/>
              </a:rPr>
              <a:t>T </a:t>
            </a:r>
            <a:r>
              <a:rPr lang="en-US" sz="3100" dirty="0" smtClean="0">
                <a:solidFill>
                  <a:schemeClr val="bg1"/>
                </a:solidFill>
                <a:latin typeface="Calibri" pitchFamily="34" charset="0"/>
                <a:sym typeface="Symbol"/>
              </a:rPr>
              <a:t>as a set of sentences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Apply compactness to </a:t>
            </a:r>
            <a:r>
              <a:rPr lang="en-US" sz="3100" i="1" dirty="0" smtClean="0">
                <a:solidFill>
                  <a:schemeClr val="bg1"/>
                </a:solidFill>
                <a:latin typeface="Calibri" pitchFamily="34" charset="0"/>
                <a:sym typeface="Symbol"/>
              </a:rPr>
              <a:t>T </a:t>
            </a:r>
            <a:r>
              <a:rPr lang="en-US" sz="3100" dirty="0" smtClean="0">
                <a:solidFill>
                  <a:schemeClr val="bg1"/>
                </a:solidFill>
                <a:latin typeface="Calibri" pitchFamily="34" charset="0"/>
                <a:sym typeface="Symbol"/>
              </a:rPr>
              <a:t></a:t>
            </a:r>
            <a:r>
              <a:rPr lang="en-US" sz="3100" i="1" dirty="0" smtClean="0">
                <a:solidFill>
                  <a:schemeClr val="bg1"/>
                </a:solidFill>
                <a:latin typeface="Calibri" pitchFamily="34" charset="0"/>
                <a:sym typeface="Symbol"/>
              </a:rPr>
              <a:t> F*</a:t>
            </a:r>
          </a:p>
          <a:p>
            <a:pPr marL="842136" lvl="1" indent="-384954">
              <a:lnSpc>
                <a:spcPct val="90000"/>
              </a:lnSpc>
              <a:spcBef>
                <a:spcPct val="20000"/>
              </a:spcBef>
              <a:buSzPct val="90000"/>
            </a:pPr>
            <a:endParaRPr lang="en-US" sz="3100" i="1"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297836" y="1871923"/>
            <a:ext cx="3105337" cy="1571199"/>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f(f(x)) &gt; 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&lt; a</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 0</a:t>
            </a:r>
          </a:p>
        </p:txBody>
      </p:sp>
      <p:sp>
        <p:nvSpPr>
          <p:cNvPr id="8" name="Rectangle 7"/>
          <p:cNvSpPr/>
          <p:nvPr/>
        </p:nvSpPr>
        <p:spPr>
          <a:xfrm>
            <a:off x="369850" y="4667040"/>
            <a:ext cx="8271732" cy="1571199"/>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f(f(0)) &gt; f(0), f(f(f(0))) &gt; f(f(0)),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&lt; a, f(f(0)) &lt; a,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 0</a:t>
            </a:r>
          </a:p>
        </p:txBody>
      </p:sp>
      <p:sp>
        <p:nvSpPr>
          <p:cNvPr id="9" name="Up-Down Arrow 8"/>
          <p:cNvSpPr/>
          <p:nvPr/>
        </p:nvSpPr>
        <p:spPr bwMode="auto">
          <a:xfrm>
            <a:off x="1426866" y="3537020"/>
            <a:ext cx="462224" cy="944545"/>
          </a:xfrm>
          <a:prstGeom prst="up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ular Callout 9"/>
          <p:cNvSpPr/>
          <p:nvPr/>
        </p:nvSpPr>
        <p:spPr bwMode="auto">
          <a:xfrm>
            <a:off x="3436537" y="2954215"/>
            <a:ext cx="5245239" cy="1406769"/>
          </a:xfrm>
          <a:prstGeom prst="wedgeRectCallout">
            <a:avLst>
              <a:gd name="adj1" fmla="val -70184"/>
              <a:gd name="adj2" fmla="val -446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Satisfiable</a:t>
            </a:r>
            <a:r>
              <a:rPr kumimoji="0" lang="en-US" sz="2400" b="0" i="0" u="none" strike="noStrike" cap="none" normalizeH="0" baseline="0" dirty="0" smtClean="0">
                <a:solidFill>
                  <a:schemeClr val="bg1"/>
                </a:solidFill>
                <a:latin typeface="Segoe" pitchFamily="34" charset="0"/>
              </a:rPr>
              <a:t> if</a:t>
            </a:r>
            <a:r>
              <a:rPr kumimoji="0" lang="en-US" sz="2400" b="0" i="0" u="none" strike="noStrike" cap="none" normalizeH="0" dirty="0" smtClean="0">
                <a:solidFill>
                  <a:schemeClr val="bg1"/>
                </a:solidFill>
                <a:latin typeface="Segoe" pitchFamily="34" charset="0"/>
              </a:rPr>
              <a:t> T is</a:t>
            </a:r>
            <a:r>
              <a:rPr kumimoji="0" lang="en-US" sz="2400" b="0" i="0" u="none" strike="noStrike" cap="none" normalizeH="0" baseline="0" dirty="0" smtClean="0">
                <a:solidFill>
                  <a:schemeClr val="bg1"/>
                </a:solidFill>
                <a:latin typeface="Segoe" pitchFamily="34" charset="0"/>
              </a:rPr>
              <a:t> </a:t>
            </a:r>
            <a:r>
              <a:rPr kumimoji="0" lang="en-US" sz="2400" b="0" i="0" u="none" strike="noStrike" cap="none" normalizeH="0" baseline="0" dirty="0" err="1" smtClean="0">
                <a:solidFill>
                  <a:schemeClr val="bg1"/>
                </a:solidFill>
                <a:latin typeface="Segoe" pitchFamily="34" charset="0"/>
              </a:rPr>
              <a:t>Th</a:t>
            </a:r>
            <a:r>
              <a:rPr kumimoji="0" lang="en-US" sz="2400" b="0" i="0" u="none" strike="noStrike" cap="none" normalizeH="0" baseline="0" dirty="0" smtClean="0">
                <a:solidFill>
                  <a:schemeClr val="bg1"/>
                </a:solidFill>
                <a:latin typeface="Segoe" pitchFamily="34" charset="0"/>
              </a:rPr>
              <a:t>(Z), but </a:t>
            </a:r>
            <a:r>
              <a:rPr kumimoji="0" lang="en-US" sz="2400" b="0" i="0" u="none" strike="noStrike" cap="none" normalizeH="0" baseline="0" dirty="0" err="1" smtClean="0">
                <a:solidFill>
                  <a:schemeClr val="bg1"/>
                </a:solidFill>
                <a:latin typeface="Segoe" pitchFamily="34" charset="0"/>
              </a:rPr>
              <a:t>unsatisfiable</a:t>
            </a:r>
            <a:r>
              <a:rPr kumimoji="0" lang="en-US" sz="2400" b="0" i="0" u="none" strike="noStrike" cap="none" normalizeH="0" baseline="0" dirty="0" smtClean="0">
                <a:solidFill>
                  <a:schemeClr val="bg1"/>
                </a:solidFill>
                <a:latin typeface="Segoe" pitchFamily="34" charset="0"/>
              </a:rPr>
              <a:t> T is the </a:t>
            </a:r>
            <a:r>
              <a:rPr kumimoji="0" lang="en-US" sz="2400" b="0" i="0" u="none" strike="noStrike" cap="none" normalizeH="0" baseline="0" dirty="0" err="1" smtClean="0">
                <a:solidFill>
                  <a:schemeClr val="bg1"/>
                </a:solidFill>
                <a:latin typeface="Segoe" pitchFamily="34" charset="0"/>
              </a:rPr>
              <a:t>the</a:t>
            </a:r>
            <a:r>
              <a:rPr kumimoji="0" lang="en-US" sz="2400" b="0" i="0" u="none" strike="noStrike" cap="none" normalizeH="0" baseline="0" dirty="0" smtClean="0">
                <a:solidFill>
                  <a:schemeClr val="bg1"/>
                </a:solidFill>
                <a:latin typeface="Segoe" pitchFamily="34" charset="0"/>
              </a:rPr>
              <a:t> class of structures</a:t>
            </a:r>
            <a:r>
              <a:rPr kumimoji="0" lang="en-US" sz="2400" b="0" i="0" u="none" strike="noStrike" cap="none" normalizeH="0" dirty="0" smtClean="0">
                <a:solidFill>
                  <a:schemeClr val="bg1"/>
                </a:solidFill>
                <a:latin typeface="Segoe" pitchFamily="34" charset="0"/>
              </a:rPr>
              <a:t> </a:t>
            </a:r>
            <a:r>
              <a:rPr kumimoji="0" lang="en-US" sz="2400" b="0" i="0" u="none" strike="noStrike" cap="none" normalizeH="0" baseline="0" dirty="0" smtClean="0">
                <a:solidFill>
                  <a:schemeClr val="bg1"/>
                </a:solidFill>
                <a:latin typeface="Segoe" pitchFamily="34" charset="0"/>
              </a:rPr>
              <a:t>Exp(Z)</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CEGAR-like loop for quantifiers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Diagram 5"/>
          <p:cNvGraphicFramePr/>
          <p:nvPr/>
        </p:nvGraphicFramePr>
        <p:xfrm>
          <a:off x="257797" y="1634822"/>
          <a:ext cx="8378203" cy="4339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What is the best approach?</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b="1" dirty="0" smtClean="0">
                <a:solidFill>
                  <a:srgbClr val="FF0000"/>
                </a:solidFill>
                <a:latin typeface="Calibri" pitchFamily="34" charset="0"/>
                <a:sym typeface="Symbol"/>
              </a:rPr>
              <a:t>There is no winner</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Portfolio of algorithms/techniques</a:t>
            </a: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67150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Some VCs produced by verifying compilers are very challenging</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Most VCs contain many non ground formulas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Z3 2.0 won all -divisions in SMT-COMP’08</a:t>
            </a:r>
            <a:r>
              <a:rPr lang="en-US" sz="2800" dirty="0" smtClean="0">
                <a:effectLst>
                  <a:outerShdw blurRad="38100" dist="38100" dir="2700000" algn="tl">
                    <a:srgbClr val="000000">
                      <a:alpha val="43137"/>
                    </a:srgbClr>
                  </a:outerShdw>
                </a:effectLst>
                <a:latin typeface="Calibri" pitchFamily="34" charset="0"/>
              </a:rPr>
              <a:t> </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challenges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approaches/algorithms</a:t>
            </a:r>
          </a:p>
        </p:txBody>
      </p:sp>
      <p:sp>
        <p:nvSpPr>
          <p:cNvPr id="6" name="Rectangle 5"/>
          <p:cNvSpPr/>
          <p:nvPr/>
        </p:nvSpPr>
        <p:spPr bwMode="auto">
          <a:xfrm>
            <a:off x="2540862" y="4934884"/>
            <a:ext cx="3829793" cy="12247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idx="1"/>
          </p:nvPr>
        </p:nvSpPr>
        <p:spPr>
          <a:xfrm>
            <a:off x="381000" y="1696971"/>
            <a:ext cx="8382000" cy="3145476"/>
          </a:xfrm>
        </p:spPr>
        <p:txBody>
          <a:bodyPr/>
          <a:lstStyle/>
          <a:p>
            <a:r>
              <a:rPr lang="en-US" i="1" dirty="0" smtClean="0">
                <a:solidFill>
                  <a:srgbClr val="FF0000"/>
                </a:solidFill>
              </a:rPr>
              <a:t>A Theory is a set of sentences</a:t>
            </a:r>
          </a:p>
          <a:p>
            <a:pPr>
              <a:buNone/>
            </a:pPr>
            <a:endParaRPr lang="en-US" i="1" dirty="0" smtClean="0">
              <a:solidFill>
                <a:srgbClr val="FF0000"/>
              </a:solidFill>
            </a:endParaRPr>
          </a:p>
          <a:p>
            <a:r>
              <a:rPr lang="en-US" dirty="0" smtClean="0"/>
              <a:t>Alternative definition:</a:t>
            </a:r>
          </a:p>
          <a:p>
            <a:pPr lvl="1">
              <a:buNone/>
            </a:pPr>
            <a:r>
              <a:rPr lang="en-US" sz="2800" i="1" dirty="0" smtClean="0"/>
              <a:t>A Theory is a class of structures</a:t>
            </a:r>
          </a:p>
          <a:p>
            <a:pPr lvl="1">
              <a:buNone/>
            </a:pPr>
            <a:endParaRPr lang="en-US" sz="2800" i="1" dirty="0" smtClean="0"/>
          </a:p>
          <a:p>
            <a:r>
              <a:rPr lang="en-US" i="1" dirty="0" err="1" smtClean="0"/>
              <a:t>Th</a:t>
            </a:r>
            <a:r>
              <a:rPr lang="en-US" i="1" dirty="0" smtClean="0"/>
              <a:t>(M)</a:t>
            </a:r>
            <a:r>
              <a:rPr lang="en-US" dirty="0" smtClean="0"/>
              <a:t> is the set of sentences that are true in the structure </a:t>
            </a:r>
            <a:r>
              <a:rPr lang="en-US" i="1" dirty="0" smtClean="0"/>
              <a:t>M</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810160" y="5893706"/>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488738" y="52091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10413</TotalTime>
  <Words>9115</Words>
  <Application>Microsoft Office PowerPoint</Application>
  <PresentationFormat>On-screen Show (4:3)</PresentationFormat>
  <Paragraphs>779</Paragraphs>
  <Slides>70</Slides>
  <Notes>65</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MSR_PPT template_07_light</vt:lpstr>
      <vt:lpstr>Quantifiers in Satisfiability Modulo Theories  Frontiers of Computational Reasoning 2009  –  MSR Cambridge</vt:lpstr>
      <vt:lpstr>Symbolic Reasoning</vt:lpstr>
      <vt:lpstr>Satisfiability Modulo Theories (SMT)</vt:lpstr>
      <vt:lpstr>Satisfiability Modulo Theories (SMT)</vt:lpstr>
      <vt:lpstr>Satisfiability Modulo Theories (SMT)</vt:lpstr>
      <vt:lpstr>Satisfiability Modulo Theories (SMT)</vt:lpstr>
      <vt:lpstr>Satisfiability Modulo Theories (SMT)</vt:lpstr>
      <vt:lpstr>Theories</vt:lpstr>
      <vt:lpstr>SMT: Some Applications @ Microsoft</vt:lpstr>
      <vt:lpstr>SMT@Microsoft: Solver</vt:lpstr>
      <vt:lpstr>SMT x First-order provers</vt:lpstr>
      <vt:lpstr>SMT x SAT</vt:lpstr>
      <vt:lpstr>Ground formulas</vt:lpstr>
      <vt:lpstr>DPLL</vt:lpstr>
      <vt:lpstr>DPLL</vt:lpstr>
      <vt:lpstr>DPLL</vt:lpstr>
      <vt:lpstr>DPLL</vt:lpstr>
      <vt:lpstr>Solvers = DPLL + Decision Procedures</vt:lpstr>
      <vt:lpstr>Verifying Compilers</vt:lpstr>
      <vt:lpstr>Verification conditions: Structure</vt:lpstr>
      <vt:lpstr>Main Challenge</vt:lpstr>
      <vt:lpstr>Main Challenge</vt:lpstr>
      <vt:lpstr>Main Challenge</vt:lpstr>
      <vt:lpstr>Main Challenge</vt:lpstr>
      <vt:lpstr>Main Challenge</vt:lpstr>
      <vt:lpstr>Some statistics</vt:lpstr>
      <vt:lpstr>Many Approaches</vt:lpstr>
      <vt:lpstr>E-matching &amp; Quantifier instantiation</vt:lpstr>
      <vt:lpstr>E-matching &amp; Quantifier instantiation</vt:lpstr>
      <vt:lpstr>E-matching: why do we use it?</vt:lpstr>
      <vt:lpstr>Efficient E-matching</vt:lpstr>
      <vt:lpstr>E-matching code trees</vt:lpstr>
      <vt:lpstr>E-matching: Limitations</vt:lpstr>
      <vt:lpstr>E-matching: Limitations</vt:lpstr>
      <vt:lpstr>E-matching: Limitations</vt:lpstr>
      <vt:lpstr>E-matching: Limitations</vt:lpstr>
      <vt:lpstr>E-matching: Limitations</vt:lpstr>
      <vt:lpstr>E-matching: Limitations</vt:lpstr>
      <vt:lpstr>E-matching: Limitations</vt:lpstr>
      <vt:lpstr>E-matching: Limitations</vt:lpstr>
      <vt:lpstr>DPLL()</vt:lpstr>
      <vt:lpstr>DPLL()</vt:lpstr>
      <vt:lpstr>DPLL()</vt:lpstr>
      <vt:lpstr>DPLL(): Deduce I</vt:lpstr>
      <vt:lpstr>DPLL(): Deduce I</vt:lpstr>
      <vt:lpstr>DPLL(): Deduce I</vt:lpstr>
      <vt:lpstr>DPLL(): Deduce II</vt:lpstr>
      <vt:lpstr>DPLL(): Deduce II</vt:lpstr>
      <vt:lpstr>DPLL(): Backtracking</vt:lpstr>
      <vt:lpstr>DPLL(): Backtracking</vt:lpstr>
      <vt:lpstr>DPLL(): Hypothesis Elimination</vt:lpstr>
      <vt:lpstr>DPLL(): Improvement</vt:lpstr>
      <vt:lpstr>DPLL(): Improvement</vt:lpstr>
      <vt:lpstr>DPLL(): Improvement</vt:lpstr>
      <vt:lpstr>DPLL(): Contraction rules</vt:lpstr>
      <vt:lpstr>DPLL(): Contraction rules</vt:lpstr>
      <vt:lpstr>DPLL(): Contraction rules</vt:lpstr>
      <vt:lpstr>DPLL(): Contraction rules</vt:lpstr>
      <vt:lpstr>DPLL(): Problems</vt:lpstr>
      <vt:lpstr>DPLL(): Problems</vt:lpstr>
      <vt:lpstr>Non ground clauses + interpreted symbols</vt:lpstr>
      <vt:lpstr>Essentially unintepreted fragment</vt:lpstr>
      <vt:lpstr>Almost unintepreted fragment</vt:lpstr>
      <vt:lpstr>Complete quantifier instantiation</vt:lpstr>
      <vt:lpstr>Refutationally complete procedure</vt:lpstr>
      <vt:lpstr>Example</vt:lpstr>
      <vt:lpstr>CEGAR-like loop for quantifiers</vt:lpstr>
      <vt:lpstr>What is the best approach?</vt:lpstr>
      <vt:lpstr>Parallel Z3</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193</cp:revision>
  <dcterms:created xsi:type="dcterms:W3CDTF">2007-07-26T21:26:45Z</dcterms:created>
  <dcterms:modified xsi:type="dcterms:W3CDTF">2009-04-06T21:21:04Z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