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colors8.xml" ContentType="application/vnd.openxmlformats-officedocument.drawingml.diagramColors+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diagrams/layout6.xml" ContentType="application/vnd.openxmlformats-officedocument.drawingml.diagram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notesSlides/notesSlide42.xml" ContentType="application/vnd.openxmlformats-officedocument.presentationml.notesSlide+xml"/>
  <Override PartName="/ppt/diagrams/colors9.xml" ContentType="application/vnd.openxmlformats-officedocument.drawingml.diagramColors+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Default Extension="gif" ContentType="image/gif"/>
  <Override PartName="/ppt/notesSlides/notesSlide31.xml" ContentType="application/vnd.openxmlformats-officedocument.presentationml.notesSlide+xml"/>
  <Override PartName="/ppt/slides/slide89.xml" ContentType="application/vnd.openxmlformats-officedocument.presentationml.slide+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diagrams/layout7.xml" ContentType="application/vnd.openxmlformats-officedocument.drawingml.diagramLayout+xml"/>
  <Override PartName="/ppt/notesSlides/notesSlide25.xml" ContentType="application/vnd.openxmlformats-officedocument.presentationml.notesSlide+xml"/>
  <Override PartName="/ppt/diagrams/data8.xml" ContentType="application/vnd.openxmlformats-officedocument.drawingml.diagramData+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diagrams/colors10.xml" ContentType="application/vnd.openxmlformats-officedocument.drawingml.diagramColors+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diagrams/layout8.xml" ContentType="application/vnd.openxmlformats-officedocument.drawingml.diagram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slides/slide29.xml" ContentType="application/vnd.openxmlformats-officedocument.presentationml.slide+xml"/>
  <Override PartName="/ppt/slides/slide76.xml" ContentType="application/vnd.openxmlformats-officedocument.presentationml.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4"/>
  </p:sldMasterIdLst>
  <p:notesMasterIdLst>
    <p:notesMasterId r:id="rId97"/>
  </p:notesMasterIdLst>
  <p:handoutMasterIdLst>
    <p:handoutMasterId r:id="rId98"/>
  </p:handoutMasterIdLst>
  <p:sldIdLst>
    <p:sldId id="295" r:id="rId5"/>
    <p:sldId id="300" r:id="rId6"/>
    <p:sldId id="417" r:id="rId7"/>
    <p:sldId id="416" r:id="rId8"/>
    <p:sldId id="301" r:id="rId9"/>
    <p:sldId id="418" r:id="rId10"/>
    <p:sldId id="419" r:id="rId11"/>
    <p:sldId id="420" r:id="rId12"/>
    <p:sldId id="421" r:id="rId13"/>
    <p:sldId id="422" r:id="rId14"/>
    <p:sldId id="353" r:id="rId15"/>
    <p:sldId id="354" r:id="rId16"/>
    <p:sldId id="355" r:id="rId17"/>
    <p:sldId id="356" r:id="rId18"/>
    <p:sldId id="357" r:id="rId19"/>
    <p:sldId id="358" r:id="rId20"/>
    <p:sldId id="360" r:id="rId21"/>
    <p:sldId id="361" r:id="rId22"/>
    <p:sldId id="362" r:id="rId23"/>
    <p:sldId id="363" r:id="rId24"/>
    <p:sldId id="364" r:id="rId25"/>
    <p:sldId id="365" r:id="rId26"/>
    <p:sldId id="366" r:id="rId27"/>
    <p:sldId id="367" r:id="rId28"/>
    <p:sldId id="368" r:id="rId29"/>
    <p:sldId id="369" r:id="rId30"/>
    <p:sldId id="370" r:id="rId31"/>
    <p:sldId id="371" r:id="rId32"/>
    <p:sldId id="372" r:id="rId33"/>
    <p:sldId id="373" r:id="rId34"/>
    <p:sldId id="374" r:id="rId35"/>
    <p:sldId id="375" r:id="rId36"/>
    <p:sldId id="376" r:id="rId37"/>
    <p:sldId id="377" r:id="rId38"/>
    <p:sldId id="394" r:id="rId39"/>
    <p:sldId id="395" r:id="rId40"/>
    <p:sldId id="396" r:id="rId41"/>
    <p:sldId id="397" r:id="rId42"/>
    <p:sldId id="379" r:id="rId43"/>
    <p:sldId id="380" r:id="rId44"/>
    <p:sldId id="382" r:id="rId45"/>
    <p:sldId id="383" r:id="rId46"/>
    <p:sldId id="385" r:id="rId47"/>
    <p:sldId id="389" r:id="rId48"/>
    <p:sldId id="384" r:id="rId49"/>
    <p:sldId id="386" r:id="rId50"/>
    <p:sldId id="387" r:id="rId51"/>
    <p:sldId id="392" r:id="rId52"/>
    <p:sldId id="388" r:id="rId53"/>
    <p:sldId id="390" r:id="rId54"/>
    <p:sldId id="393" r:id="rId55"/>
    <p:sldId id="398" r:id="rId56"/>
    <p:sldId id="378" r:id="rId57"/>
    <p:sldId id="399" r:id="rId58"/>
    <p:sldId id="303" r:id="rId59"/>
    <p:sldId id="402" r:id="rId60"/>
    <p:sldId id="403" r:id="rId61"/>
    <p:sldId id="304" r:id="rId62"/>
    <p:sldId id="305" r:id="rId63"/>
    <p:sldId id="306" r:id="rId64"/>
    <p:sldId id="307" r:id="rId65"/>
    <p:sldId id="308" r:id="rId66"/>
    <p:sldId id="299" r:id="rId67"/>
    <p:sldId id="309" r:id="rId68"/>
    <p:sldId id="348" r:id="rId69"/>
    <p:sldId id="400" r:id="rId70"/>
    <p:sldId id="401" r:id="rId71"/>
    <p:sldId id="310" r:id="rId72"/>
    <p:sldId id="311" r:id="rId73"/>
    <p:sldId id="312" r:id="rId74"/>
    <p:sldId id="313" r:id="rId75"/>
    <p:sldId id="314" r:id="rId76"/>
    <p:sldId id="315" r:id="rId77"/>
    <p:sldId id="316" r:id="rId78"/>
    <p:sldId id="317" r:id="rId79"/>
    <p:sldId id="318" r:id="rId80"/>
    <p:sldId id="327" r:id="rId81"/>
    <p:sldId id="423" r:id="rId82"/>
    <p:sldId id="404" r:id="rId83"/>
    <p:sldId id="406" r:id="rId84"/>
    <p:sldId id="407" r:id="rId85"/>
    <p:sldId id="408" r:id="rId86"/>
    <p:sldId id="409" r:id="rId87"/>
    <p:sldId id="410" r:id="rId88"/>
    <p:sldId id="412" r:id="rId89"/>
    <p:sldId id="411" r:id="rId90"/>
    <p:sldId id="413" r:id="rId91"/>
    <p:sldId id="414" r:id="rId92"/>
    <p:sldId id="405" r:id="rId93"/>
    <p:sldId id="424" r:id="rId94"/>
    <p:sldId id="339" r:id="rId95"/>
    <p:sldId id="415" r:id="rId96"/>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C283"/>
    <a:srgbClr val="FFCD2D"/>
    <a:srgbClr val="CE7E5A"/>
    <a:srgbClr val="CF6A3D"/>
    <a:srgbClr val="9C42E6"/>
    <a:srgbClr val="D1943B"/>
    <a:srgbClr val="F8F57B"/>
    <a:srgbClr val="D5B953"/>
    <a:srgbClr val="B87DF3"/>
    <a:srgbClr val="F4A23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973" autoAdjust="0"/>
    <p:restoredTop sz="94684" autoAdjust="0"/>
  </p:normalViewPr>
  <p:slideViewPr>
    <p:cSldViewPr snapToGrid="0">
      <p:cViewPr varScale="1">
        <p:scale>
          <a:sx n="95" d="100"/>
          <a:sy n="95" d="100"/>
        </p:scale>
        <p:origin x="-108" y="-366"/>
      </p:cViewPr>
      <p:guideLst>
        <p:guide orient="horz" pos="146"/>
        <p:guide orient="horz" pos="889"/>
        <p:guide orient="horz" pos="1490"/>
        <p:guide orient="horz"/>
        <p:guide orient="horz" pos="1200"/>
        <p:guide orient="horz" pos="2737"/>
        <p:guide pos="2880"/>
        <p:guide pos="250"/>
        <p:guide pos="455"/>
        <p:guide pos="5520"/>
        <p:guide pos="863"/>
        <p:guide pos="5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8" d="100"/>
          <a:sy n="88" d="100"/>
        </p:scale>
        <p:origin x="-3179" y="-8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97"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8D946E-1C49-4552-BB82-75F81120E61F}" type="doc">
      <dgm:prSet loTypeId="urn:microsoft.com/office/officeart/2005/8/layout/equation1" loCatId="process" qsTypeId="urn:microsoft.com/office/officeart/2005/8/quickstyle/3d1" qsCatId="3D" csTypeId="urn:microsoft.com/office/officeart/2005/8/colors/colorful2" csCatId="colorful" phldr="1"/>
      <dgm:spPr/>
    </dgm:pt>
    <dgm:pt modelId="{DA3693D4-BCA6-4C29-AF4C-85A989E68FAA}">
      <dgm:prSet phldrT="[Text]"/>
      <dgm:spPr/>
      <dgm:t>
        <a:bodyPr/>
        <a:lstStyle/>
        <a:p>
          <a:r>
            <a:rPr lang="en-US" dirty="0" smtClean="0"/>
            <a:t>SAT</a:t>
          </a:r>
          <a:endParaRPr lang="en-US" dirty="0"/>
        </a:p>
      </dgm:t>
    </dgm:pt>
    <dgm:pt modelId="{EC4085D4-E8C4-456B-AF0D-9A9E9823371D}" type="parTrans" cxnId="{201E6FF8-392D-4CAD-8D84-AA0D71F14938}">
      <dgm:prSet/>
      <dgm:spPr/>
      <dgm:t>
        <a:bodyPr/>
        <a:lstStyle/>
        <a:p>
          <a:endParaRPr lang="en-US"/>
        </a:p>
      </dgm:t>
    </dgm:pt>
    <dgm:pt modelId="{B9633CDC-1820-4C3E-9CDA-0F72AA78B4DE}" type="sibTrans" cxnId="{201E6FF8-392D-4CAD-8D84-AA0D71F14938}">
      <dgm:prSet/>
      <dgm:spPr/>
      <dgm:t>
        <a:bodyPr/>
        <a:lstStyle/>
        <a:p>
          <a:endParaRPr lang="en-US"/>
        </a:p>
      </dgm:t>
    </dgm:pt>
    <dgm:pt modelId="{F15F4BAA-E03C-4FBB-8DC5-D8199E2B5B25}">
      <dgm:prSet phldrT="[Text]"/>
      <dgm:spPr/>
      <dgm:t>
        <a:bodyPr/>
        <a:lstStyle/>
        <a:p>
          <a:r>
            <a:rPr lang="en-US" dirty="0" smtClean="0"/>
            <a:t>Theories</a:t>
          </a:r>
          <a:endParaRPr lang="en-US" dirty="0"/>
        </a:p>
      </dgm:t>
    </dgm:pt>
    <dgm:pt modelId="{C7085F6C-0AEA-4855-8854-C46927E8BEB7}" type="parTrans" cxnId="{40B86FDB-37F9-4BF3-BB8C-A8E386AEDDF2}">
      <dgm:prSet/>
      <dgm:spPr/>
      <dgm:t>
        <a:bodyPr/>
        <a:lstStyle/>
        <a:p>
          <a:endParaRPr lang="en-US"/>
        </a:p>
      </dgm:t>
    </dgm:pt>
    <dgm:pt modelId="{3F78C612-AE92-4725-8E75-52CBDD374727}" type="sibTrans" cxnId="{40B86FDB-37F9-4BF3-BB8C-A8E386AEDDF2}">
      <dgm:prSet/>
      <dgm:spPr/>
      <dgm:t>
        <a:bodyPr/>
        <a:lstStyle/>
        <a:p>
          <a:endParaRPr lang="en-US"/>
        </a:p>
      </dgm:t>
    </dgm:pt>
    <dgm:pt modelId="{3A35AE93-9501-44D1-A4A6-35BD5B8F1FCA}">
      <dgm:prSet phldrT="[Text]"/>
      <dgm:spPr/>
      <dgm:t>
        <a:bodyPr/>
        <a:lstStyle/>
        <a:p>
          <a:r>
            <a:rPr lang="en-US" dirty="0" smtClean="0"/>
            <a:t>SMT</a:t>
          </a:r>
          <a:endParaRPr lang="en-US" dirty="0"/>
        </a:p>
      </dgm:t>
    </dgm:pt>
    <dgm:pt modelId="{B5D4A5EF-207F-4110-A849-E8DB71D88473}" type="parTrans" cxnId="{93D0229E-3A28-4D46-ACC9-5ED2613219DA}">
      <dgm:prSet/>
      <dgm:spPr/>
      <dgm:t>
        <a:bodyPr/>
        <a:lstStyle/>
        <a:p>
          <a:endParaRPr lang="en-US"/>
        </a:p>
      </dgm:t>
    </dgm:pt>
    <dgm:pt modelId="{95E2A059-062E-452C-BAAF-08FFE4536FC1}" type="sibTrans" cxnId="{93D0229E-3A28-4D46-ACC9-5ED2613219DA}">
      <dgm:prSet/>
      <dgm:spPr/>
      <dgm:t>
        <a:bodyPr/>
        <a:lstStyle/>
        <a:p>
          <a:endParaRPr lang="en-US"/>
        </a:p>
      </dgm:t>
    </dgm:pt>
    <dgm:pt modelId="{C86CAA3B-F2D5-4490-AA38-6E9CB829F4B9}" type="pres">
      <dgm:prSet presAssocID="{C08D946E-1C49-4552-BB82-75F81120E61F}" presName="linearFlow" presStyleCnt="0">
        <dgm:presLayoutVars>
          <dgm:dir/>
          <dgm:resizeHandles val="exact"/>
        </dgm:presLayoutVars>
      </dgm:prSet>
      <dgm:spPr/>
    </dgm:pt>
    <dgm:pt modelId="{4D781F7A-8DA0-4054-B089-AE82ED11AA58}" type="pres">
      <dgm:prSet presAssocID="{DA3693D4-BCA6-4C29-AF4C-85A989E68FAA}" presName="node" presStyleLbl="node1" presStyleIdx="0" presStyleCnt="3">
        <dgm:presLayoutVars>
          <dgm:bulletEnabled val="1"/>
        </dgm:presLayoutVars>
      </dgm:prSet>
      <dgm:spPr/>
      <dgm:t>
        <a:bodyPr/>
        <a:lstStyle/>
        <a:p>
          <a:endParaRPr lang="en-US"/>
        </a:p>
      </dgm:t>
    </dgm:pt>
    <dgm:pt modelId="{AFDF1215-3A76-4C55-AA10-D0A3D79B3211}" type="pres">
      <dgm:prSet presAssocID="{B9633CDC-1820-4C3E-9CDA-0F72AA78B4DE}" presName="spacerL" presStyleCnt="0"/>
      <dgm:spPr/>
    </dgm:pt>
    <dgm:pt modelId="{09C4BBFD-C2FB-40E1-B00C-9D790D4F33B0}" type="pres">
      <dgm:prSet presAssocID="{B9633CDC-1820-4C3E-9CDA-0F72AA78B4DE}" presName="sibTrans" presStyleLbl="sibTrans2D1" presStyleIdx="0" presStyleCnt="2"/>
      <dgm:spPr/>
      <dgm:t>
        <a:bodyPr/>
        <a:lstStyle/>
        <a:p>
          <a:endParaRPr lang="en-US"/>
        </a:p>
      </dgm:t>
    </dgm:pt>
    <dgm:pt modelId="{06C5B2FA-7C04-4BDA-BF4A-58C5514187D3}" type="pres">
      <dgm:prSet presAssocID="{B9633CDC-1820-4C3E-9CDA-0F72AA78B4DE}" presName="spacerR" presStyleCnt="0"/>
      <dgm:spPr/>
    </dgm:pt>
    <dgm:pt modelId="{B00C9963-3894-4A20-9671-30E6C998310C}" type="pres">
      <dgm:prSet presAssocID="{F15F4BAA-E03C-4FBB-8DC5-D8199E2B5B25}" presName="node" presStyleLbl="node1" presStyleIdx="1" presStyleCnt="3">
        <dgm:presLayoutVars>
          <dgm:bulletEnabled val="1"/>
        </dgm:presLayoutVars>
      </dgm:prSet>
      <dgm:spPr/>
      <dgm:t>
        <a:bodyPr/>
        <a:lstStyle/>
        <a:p>
          <a:endParaRPr lang="en-US"/>
        </a:p>
      </dgm:t>
    </dgm:pt>
    <dgm:pt modelId="{00EC796A-7198-4762-8B58-85EEE3C46FE2}" type="pres">
      <dgm:prSet presAssocID="{3F78C612-AE92-4725-8E75-52CBDD374727}" presName="spacerL" presStyleCnt="0"/>
      <dgm:spPr/>
    </dgm:pt>
    <dgm:pt modelId="{00071994-6C1D-412F-AFD2-B5C1F45A44A4}" type="pres">
      <dgm:prSet presAssocID="{3F78C612-AE92-4725-8E75-52CBDD374727}" presName="sibTrans" presStyleLbl="sibTrans2D1" presStyleIdx="1" presStyleCnt="2"/>
      <dgm:spPr/>
      <dgm:t>
        <a:bodyPr/>
        <a:lstStyle/>
        <a:p>
          <a:endParaRPr lang="en-US"/>
        </a:p>
      </dgm:t>
    </dgm:pt>
    <dgm:pt modelId="{86DB068B-DF58-4654-A59C-CB83BA021B6C}" type="pres">
      <dgm:prSet presAssocID="{3F78C612-AE92-4725-8E75-52CBDD374727}" presName="spacerR" presStyleCnt="0"/>
      <dgm:spPr/>
    </dgm:pt>
    <dgm:pt modelId="{D289497B-AAA3-4A46-B5EB-832082DE316D}" type="pres">
      <dgm:prSet presAssocID="{3A35AE93-9501-44D1-A4A6-35BD5B8F1FCA}" presName="node" presStyleLbl="node1" presStyleIdx="2" presStyleCnt="3">
        <dgm:presLayoutVars>
          <dgm:bulletEnabled val="1"/>
        </dgm:presLayoutVars>
      </dgm:prSet>
      <dgm:spPr/>
      <dgm:t>
        <a:bodyPr/>
        <a:lstStyle/>
        <a:p>
          <a:endParaRPr lang="en-US"/>
        </a:p>
      </dgm:t>
    </dgm:pt>
  </dgm:ptLst>
  <dgm:cxnLst>
    <dgm:cxn modelId="{40B86FDB-37F9-4BF3-BB8C-A8E386AEDDF2}" srcId="{C08D946E-1C49-4552-BB82-75F81120E61F}" destId="{F15F4BAA-E03C-4FBB-8DC5-D8199E2B5B25}" srcOrd="1" destOrd="0" parTransId="{C7085F6C-0AEA-4855-8854-C46927E8BEB7}" sibTransId="{3F78C612-AE92-4725-8E75-52CBDD374727}"/>
    <dgm:cxn modelId="{93D0229E-3A28-4D46-ACC9-5ED2613219DA}" srcId="{C08D946E-1C49-4552-BB82-75F81120E61F}" destId="{3A35AE93-9501-44D1-A4A6-35BD5B8F1FCA}" srcOrd="2" destOrd="0" parTransId="{B5D4A5EF-207F-4110-A849-E8DB71D88473}" sibTransId="{95E2A059-062E-452C-BAAF-08FFE4536FC1}"/>
    <dgm:cxn modelId="{544C7275-7826-4C4F-BE4B-73AAC8F48FE5}" type="presOf" srcId="{B9633CDC-1820-4C3E-9CDA-0F72AA78B4DE}" destId="{09C4BBFD-C2FB-40E1-B00C-9D790D4F33B0}" srcOrd="0" destOrd="0" presId="urn:microsoft.com/office/officeart/2005/8/layout/equation1"/>
    <dgm:cxn modelId="{25E2253F-B7D0-4392-911B-FE066833FC4C}" type="presOf" srcId="{DA3693D4-BCA6-4C29-AF4C-85A989E68FAA}" destId="{4D781F7A-8DA0-4054-B089-AE82ED11AA58}" srcOrd="0" destOrd="0" presId="urn:microsoft.com/office/officeart/2005/8/layout/equation1"/>
    <dgm:cxn modelId="{78B4F20E-4124-4FE1-B200-A7B0B2AD9344}" type="presOf" srcId="{C08D946E-1C49-4552-BB82-75F81120E61F}" destId="{C86CAA3B-F2D5-4490-AA38-6E9CB829F4B9}" srcOrd="0" destOrd="0" presId="urn:microsoft.com/office/officeart/2005/8/layout/equation1"/>
    <dgm:cxn modelId="{201E6FF8-392D-4CAD-8D84-AA0D71F14938}" srcId="{C08D946E-1C49-4552-BB82-75F81120E61F}" destId="{DA3693D4-BCA6-4C29-AF4C-85A989E68FAA}" srcOrd="0" destOrd="0" parTransId="{EC4085D4-E8C4-456B-AF0D-9A9E9823371D}" sibTransId="{B9633CDC-1820-4C3E-9CDA-0F72AA78B4DE}"/>
    <dgm:cxn modelId="{43545E9C-9C2C-46A8-B6D3-05033CF583E0}" type="presOf" srcId="{F15F4BAA-E03C-4FBB-8DC5-D8199E2B5B25}" destId="{B00C9963-3894-4A20-9671-30E6C998310C}" srcOrd="0" destOrd="0" presId="urn:microsoft.com/office/officeart/2005/8/layout/equation1"/>
    <dgm:cxn modelId="{7D654AE4-CA24-49D9-9C20-FE0EEE5898AF}" type="presOf" srcId="{3A35AE93-9501-44D1-A4A6-35BD5B8F1FCA}" destId="{D289497B-AAA3-4A46-B5EB-832082DE316D}" srcOrd="0" destOrd="0" presId="urn:microsoft.com/office/officeart/2005/8/layout/equation1"/>
    <dgm:cxn modelId="{DA4F47F7-29EF-4FD9-923F-A84476C8A305}" type="presOf" srcId="{3F78C612-AE92-4725-8E75-52CBDD374727}" destId="{00071994-6C1D-412F-AFD2-B5C1F45A44A4}" srcOrd="0" destOrd="0" presId="urn:microsoft.com/office/officeart/2005/8/layout/equation1"/>
    <dgm:cxn modelId="{F16661FC-7D49-40BC-B9C5-6041688CAE94}" type="presParOf" srcId="{C86CAA3B-F2D5-4490-AA38-6E9CB829F4B9}" destId="{4D781F7A-8DA0-4054-B089-AE82ED11AA58}" srcOrd="0" destOrd="0" presId="urn:microsoft.com/office/officeart/2005/8/layout/equation1"/>
    <dgm:cxn modelId="{F741B897-241B-4BD3-9D83-A29D2CBE7A1B}" type="presParOf" srcId="{C86CAA3B-F2D5-4490-AA38-6E9CB829F4B9}" destId="{AFDF1215-3A76-4C55-AA10-D0A3D79B3211}" srcOrd="1" destOrd="0" presId="urn:microsoft.com/office/officeart/2005/8/layout/equation1"/>
    <dgm:cxn modelId="{E7E75241-D9EE-4AA0-A6EB-64F0887BE5FF}" type="presParOf" srcId="{C86CAA3B-F2D5-4490-AA38-6E9CB829F4B9}" destId="{09C4BBFD-C2FB-40E1-B00C-9D790D4F33B0}" srcOrd="2" destOrd="0" presId="urn:microsoft.com/office/officeart/2005/8/layout/equation1"/>
    <dgm:cxn modelId="{7E80D72B-3B01-4F1D-8A94-037427130015}" type="presParOf" srcId="{C86CAA3B-F2D5-4490-AA38-6E9CB829F4B9}" destId="{06C5B2FA-7C04-4BDA-BF4A-58C5514187D3}" srcOrd="3" destOrd="0" presId="urn:microsoft.com/office/officeart/2005/8/layout/equation1"/>
    <dgm:cxn modelId="{53CB2AD6-276B-4C26-9172-93BC65518EFC}" type="presParOf" srcId="{C86CAA3B-F2D5-4490-AA38-6E9CB829F4B9}" destId="{B00C9963-3894-4A20-9671-30E6C998310C}" srcOrd="4" destOrd="0" presId="urn:microsoft.com/office/officeart/2005/8/layout/equation1"/>
    <dgm:cxn modelId="{46E17A3E-4103-4036-BE87-1F8617BF44F5}" type="presParOf" srcId="{C86CAA3B-F2D5-4490-AA38-6E9CB829F4B9}" destId="{00EC796A-7198-4762-8B58-85EEE3C46FE2}" srcOrd="5" destOrd="0" presId="urn:microsoft.com/office/officeart/2005/8/layout/equation1"/>
    <dgm:cxn modelId="{6B379CC8-F58E-4E7F-A1F5-65EB5AB04D81}" type="presParOf" srcId="{C86CAA3B-F2D5-4490-AA38-6E9CB829F4B9}" destId="{00071994-6C1D-412F-AFD2-B5C1F45A44A4}" srcOrd="6" destOrd="0" presId="urn:microsoft.com/office/officeart/2005/8/layout/equation1"/>
    <dgm:cxn modelId="{17B3A132-1186-48DB-A06D-3D0B0EAFF93A}" type="presParOf" srcId="{C86CAA3B-F2D5-4490-AA38-6E9CB829F4B9}" destId="{86DB068B-DF58-4654-A59C-CB83BA021B6C}" srcOrd="7" destOrd="0" presId="urn:microsoft.com/office/officeart/2005/8/layout/equation1"/>
    <dgm:cxn modelId="{4EE5D1FC-300D-491D-AA91-131D4AAD7CE5}" type="presParOf" srcId="{C86CAA3B-F2D5-4490-AA38-6E9CB829F4B9}" destId="{D289497B-AAA3-4A46-B5EB-832082DE316D}" srcOrd="8" destOrd="0" presId="urn:microsoft.com/office/officeart/2005/8/layout/equation1"/>
  </dgm:cxnLst>
  <dgm:bg/>
  <dgm:whole/>
</dgm:dataModel>
</file>

<file path=ppt/diagrams/data10.xml><?xml version="1.0" encoding="utf-8"?>
<dgm:dataModel xmlns:dgm="http://schemas.openxmlformats.org/drawingml/2006/diagram" xmlns:a="http://schemas.openxmlformats.org/drawingml/2006/main">
  <dgm:ptLst>
    <dgm:pt modelId="{68076C9C-2AE5-4F31-B716-E84A64371AC9}" type="doc">
      <dgm:prSet loTypeId="urn:microsoft.com/office/officeart/2005/8/layout/hProcess9" loCatId="process" qsTypeId="urn:microsoft.com/office/officeart/2005/8/quickstyle/simple5" qsCatId="simple" csTypeId="urn:microsoft.com/office/officeart/2005/8/colors/accent2_3" csCatId="accent2" phldr="1"/>
      <dgm:spPr/>
      <dgm:t>
        <a:bodyPr/>
        <a:lstStyle/>
        <a:p>
          <a:endParaRPr lang="en-US"/>
        </a:p>
      </dgm:t>
    </dgm:pt>
    <dgm:pt modelId="{00F955B6-3684-466C-AAE8-83467BF04C43}">
      <dgm:prSet/>
      <dgm:spPr/>
      <dgm:t>
        <a:bodyPr/>
        <a:lstStyle/>
        <a:p>
          <a:pPr rtl="0"/>
          <a:r>
            <a:rPr lang="en-US" baseline="0" dirty="0" smtClean="0"/>
            <a:t>P = NP</a:t>
          </a:r>
          <a:endParaRPr lang="en-US" dirty="0"/>
        </a:p>
      </dgm:t>
    </dgm:pt>
    <dgm:pt modelId="{D42A8FE8-4929-4943-A25E-0C950738E8B5}" type="parTrans" cxnId="{14C43BEA-5A05-45DD-8434-D8D90153625A}">
      <dgm:prSet/>
      <dgm:spPr/>
      <dgm:t>
        <a:bodyPr/>
        <a:lstStyle/>
        <a:p>
          <a:endParaRPr lang="en-US"/>
        </a:p>
      </dgm:t>
    </dgm:pt>
    <dgm:pt modelId="{98A400C6-D937-4407-BB0B-25AA2E97B0C7}" type="sibTrans" cxnId="{14C43BEA-5A05-45DD-8434-D8D90153625A}">
      <dgm:prSet/>
      <dgm:spPr/>
      <dgm:t>
        <a:bodyPr/>
        <a:lstStyle/>
        <a:p>
          <a:endParaRPr lang="en-US"/>
        </a:p>
      </dgm:t>
    </dgm:pt>
    <dgm:pt modelId="{B4CC8355-7AE7-4DD4-8C49-BBDA4BDD99B2}">
      <dgm:prSet/>
      <dgm:spPr/>
      <dgm:t>
        <a:bodyPr/>
        <a:lstStyle/>
        <a:p>
          <a:pPr rtl="0"/>
          <a:r>
            <a:rPr lang="en-US" dirty="0" smtClean="0"/>
            <a:t>New Solvers</a:t>
          </a:r>
          <a:endParaRPr lang="en-US" dirty="0"/>
        </a:p>
      </dgm:t>
    </dgm:pt>
    <dgm:pt modelId="{9F44D35D-CA88-4E7E-B536-4B16885092B6}" type="parTrans" cxnId="{34442AF9-20E5-4F62-B063-0D276660C578}">
      <dgm:prSet/>
      <dgm:spPr/>
      <dgm:t>
        <a:bodyPr/>
        <a:lstStyle/>
        <a:p>
          <a:endParaRPr lang="en-US"/>
        </a:p>
      </dgm:t>
    </dgm:pt>
    <dgm:pt modelId="{EF7E6AC9-73E2-46F0-88AD-91D9B42EA821}" type="sibTrans" cxnId="{34442AF9-20E5-4F62-B063-0D276660C578}">
      <dgm:prSet/>
      <dgm:spPr/>
      <dgm:t>
        <a:bodyPr/>
        <a:lstStyle/>
        <a:p>
          <a:endParaRPr lang="en-US"/>
        </a:p>
      </dgm:t>
    </dgm:pt>
    <dgm:pt modelId="{481714D9-D02E-452A-8E97-76940AC0DB40}">
      <dgm:prSet/>
      <dgm:spPr/>
      <dgm:t>
        <a:bodyPr/>
        <a:lstStyle/>
        <a:p>
          <a:pPr rtl="0"/>
          <a:r>
            <a:rPr lang="en-US" baseline="0" dirty="0" smtClean="0"/>
            <a:t>P = </a:t>
          </a:r>
          <a:r>
            <a:rPr lang="en-US" baseline="0" dirty="0" err="1" smtClean="0"/>
            <a:t>NEXPTime</a:t>
          </a:r>
          <a:endParaRPr lang="en-US" baseline="0" dirty="0"/>
        </a:p>
      </dgm:t>
    </dgm:pt>
    <dgm:pt modelId="{4D7C1DED-C6DD-4F44-8497-A6A4DA0DB439}" type="parTrans" cxnId="{72614FAD-3163-460B-82B0-2D5D1FFDFEDF}">
      <dgm:prSet/>
      <dgm:spPr/>
      <dgm:t>
        <a:bodyPr/>
        <a:lstStyle/>
        <a:p>
          <a:endParaRPr lang="en-US"/>
        </a:p>
      </dgm:t>
    </dgm:pt>
    <dgm:pt modelId="{893460D1-7894-4512-9346-914B1498037F}" type="sibTrans" cxnId="{72614FAD-3163-460B-82B0-2D5D1FFDFEDF}">
      <dgm:prSet/>
      <dgm:spPr/>
      <dgm:t>
        <a:bodyPr/>
        <a:lstStyle/>
        <a:p>
          <a:endParaRPr lang="en-US"/>
        </a:p>
      </dgm:t>
    </dgm:pt>
    <dgm:pt modelId="{D0D5E5BD-F457-46D3-932F-BF83F38B8312}">
      <dgm:prSet/>
      <dgm:spPr/>
      <dgm:t>
        <a:bodyPr/>
        <a:lstStyle/>
        <a:p>
          <a:pPr rtl="0"/>
          <a:r>
            <a:rPr lang="en-US" dirty="0" smtClean="0"/>
            <a:t>EPR</a:t>
          </a:r>
          <a:endParaRPr lang="en-US" dirty="0"/>
        </a:p>
      </dgm:t>
    </dgm:pt>
    <dgm:pt modelId="{87AF0EE9-8D5C-4110-B2B4-70875DC98A45}" type="parTrans" cxnId="{4440E664-CDBF-4034-8378-C3FAD8BFBC8C}">
      <dgm:prSet/>
      <dgm:spPr/>
      <dgm:t>
        <a:bodyPr/>
        <a:lstStyle/>
        <a:p>
          <a:endParaRPr lang="en-US"/>
        </a:p>
      </dgm:t>
    </dgm:pt>
    <dgm:pt modelId="{BCA16AD6-78E2-4FBD-808E-0497D7C424F8}" type="sibTrans" cxnId="{4440E664-CDBF-4034-8378-C3FAD8BFBC8C}">
      <dgm:prSet/>
      <dgm:spPr/>
      <dgm:t>
        <a:bodyPr/>
        <a:lstStyle/>
        <a:p>
          <a:endParaRPr lang="en-US"/>
        </a:p>
      </dgm:t>
    </dgm:pt>
    <dgm:pt modelId="{768B9806-97C7-422D-A4AA-D6E0FC2ABDA4}">
      <dgm:prSet/>
      <dgm:spPr/>
      <dgm:t>
        <a:bodyPr/>
        <a:lstStyle/>
        <a:p>
          <a:pPr rtl="0"/>
          <a:r>
            <a:rPr lang="en-US" baseline="0" dirty="0" smtClean="0"/>
            <a:t>P = </a:t>
          </a:r>
          <a:r>
            <a:rPr lang="el-GR" baseline="0" dirty="0" smtClean="0"/>
            <a:t>Ω</a:t>
          </a:r>
          <a:endParaRPr lang="en-US" baseline="0" dirty="0"/>
        </a:p>
      </dgm:t>
    </dgm:pt>
    <dgm:pt modelId="{2E57807B-1CD9-4943-A51A-E8DB48EB6582}" type="parTrans" cxnId="{877B32F8-280B-4815-8D70-A31DAB5BE306}">
      <dgm:prSet/>
      <dgm:spPr/>
      <dgm:t>
        <a:bodyPr/>
        <a:lstStyle/>
        <a:p>
          <a:endParaRPr lang="en-US"/>
        </a:p>
      </dgm:t>
    </dgm:pt>
    <dgm:pt modelId="{FAD003A7-B6A2-40A2-A611-E7249CFA0521}" type="sibTrans" cxnId="{877B32F8-280B-4815-8D70-A31DAB5BE306}">
      <dgm:prSet/>
      <dgm:spPr/>
      <dgm:t>
        <a:bodyPr/>
        <a:lstStyle/>
        <a:p>
          <a:endParaRPr lang="en-US"/>
        </a:p>
      </dgm:t>
    </dgm:pt>
    <dgm:pt modelId="{2A9E14C0-05C9-4F93-9A26-A20752C9CD57}">
      <dgm:prSet/>
      <dgm:spPr/>
      <dgm:t>
        <a:bodyPr/>
        <a:lstStyle/>
        <a:p>
          <a:pPr rtl="0"/>
          <a:r>
            <a:rPr lang="en-US" dirty="0" smtClean="0"/>
            <a:t>Superposition Calculus</a:t>
          </a:r>
          <a:endParaRPr lang="en-US" dirty="0"/>
        </a:p>
      </dgm:t>
    </dgm:pt>
    <dgm:pt modelId="{23410134-3E0C-40F5-827C-F9AE85F4C1A9}" type="parTrans" cxnId="{223B92AE-50AA-484A-B05E-353525E39723}">
      <dgm:prSet/>
      <dgm:spPr/>
      <dgm:t>
        <a:bodyPr/>
        <a:lstStyle/>
        <a:p>
          <a:endParaRPr lang="en-US"/>
        </a:p>
      </dgm:t>
    </dgm:pt>
    <dgm:pt modelId="{246DF863-6590-4E77-A9F9-0513B21962AF}" type="sibTrans" cxnId="{223B92AE-50AA-484A-B05E-353525E39723}">
      <dgm:prSet/>
      <dgm:spPr/>
      <dgm:t>
        <a:bodyPr/>
        <a:lstStyle/>
        <a:p>
          <a:endParaRPr lang="en-US"/>
        </a:p>
      </dgm:t>
    </dgm:pt>
    <dgm:pt modelId="{F7414D1C-3890-4153-BC5D-61858748CFE1}" type="pres">
      <dgm:prSet presAssocID="{68076C9C-2AE5-4F31-B716-E84A64371AC9}" presName="CompostProcess" presStyleCnt="0">
        <dgm:presLayoutVars>
          <dgm:dir/>
          <dgm:resizeHandles val="exact"/>
        </dgm:presLayoutVars>
      </dgm:prSet>
      <dgm:spPr/>
      <dgm:t>
        <a:bodyPr/>
        <a:lstStyle/>
        <a:p>
          <a:endParaRPr lang="en-US"/>
        </a:p>
      </dgm:t>
    </dgm:pt>
    <dgm:pt modelId="{165E2AF9-714D-4295-A00F-1D83198CF338}" type="pres">
      <dgm:prSet presAssocID="{68076C9C-2AE5-4F31-B716-E84A64371AC9}" presName="arrow" presStyleLbl="bgShp" presStyleIdx="0" presStyleCnt="1" custLinFactNeighborX="-128" custLinFactNeighborY="9848"/>
      <dgm:spPr/>
    </dgm:pt>
    <dgm:pt modelId="{F87C2DF6-6052-408F-B164-B6CAAD71C58D}" type="pres">
      <dgm:prSet presAssocID="{68076C9C-2AE5-4F31-B716-E84A64371AC9}" presName="linearProcess" presStyleCnt="0"/>
      <dgm:spPr/>
    </dgm:pt>
    <dgm:pt modelId="{CBB39693-E732-4384-B053-77D4BD815980}" type="pres">
      <dgm:prSet presAssocID="{00F955B6-3684-466C-AAE8-83467BF04C43}" presName="textNode" presStyleLbl="node1" presStyleIdx="0" presStyleCnt="3">
        <dgm:presLayoutVars>
          <dgm:bulletEnabled val="1"/>
        </dgm:presLayoutVars>
      </dgm:prSet>
      <dgm:spPr/>
      <dgm:t>
        <a:bodyPr/>
        <a:lstStyle/>
        <a:p>
          <a:endParaRPr lang="en-US"/>
        </a:p>
      </dgm:t>
    </dgm:pt>
    <dgm:pt modelId="{4D0BB443-6ADA-47AA-A723-B5B17FC9D02A}" type="pres">
      <dgm:prSet presAssocID="{98A400C6-D937-4407-BB0B-25AA2E97B0C7}" presName="sibTrans" presStyleCnt="0"/>
      <dgm:spPr/>
    </dgm:pt>
    <dgm:pt modelId="{3D48B7C3-8B28-4437-915A-E6A36DC7004F}" type="pres">
      <dgm:prSet presAssocID="{481714D9-D02E-452A-8E97-76940AC0DB40}" presName="textNode" presStyleLbl="node1" presStyleIdx="1" presStyleCnt="3">
        <dgm:presLayoutVars>
          <dgm:bulletEnabled val="1"/>
        </dgm:presLayoutVars>
      </dgm:prSet>
      <dgm:spPr/>
      <dgm:t>
        <a:bodyPr/>
        <a:lstStyle/>
        <a:p>
          <a:endParaRPr lang="en-US"/>
        </a:p>
      </dgm:t>
    </dgm:pt>
    <dgm:pt modelId="{20C6D13D-43FE-4CE4-AD60-F239D33C82A5}" type="pres">
      <dgm:prSet presAssocID="{893460D1-7894-4512-9346-914B1498037F}" presName="sibTrans" presStyleCnt="0"/>
      <dgm:spPr/>
    </dgm:pt>
    <dgm:pt modelId="{6E036BC2-7CF3-490D-90D1-8F2243D5A807}" type="pres">
      <dgm:prSet presAssocID="{768B9806-97C7-422D-A4AA-D6E0FC2ABDA4}" presName="textNode" presStyleLbl="node1" presStyleIdx="2" presStyleCnt="3">
        <dgm:presLayoutVars>
          <dgm:bulletEnabled val="1"/>
        </dgm:presLayoutVars>
      </dgm:prSet>
      <dgm:spPr/>
      <dgm:t>
        <a:bodyPr/>
        <a:lstStyle/>
        <a:p>
          <a:endParaRPr lang="en-US"/>
        </a:p>
      </dgm:t>
    </dgm:pt>
  </dgm:ptLst>
  <dgm:cxnLst>
    <dgm:cxn modelId="{14C43BEA-5A05-45DD-8434-D8D90153625A}" srcId="{68076C9C-2AE5-4F31-B716-E84A64371AC9}" destId="{00F955B6-3684-466C-AAE8-83467BF04C43}" srcOrd="0" destOrd="0" parTransId="{D42A8FE8-4929-4943-A25E-0C950738E8B5}" sibTransId="{98A400C6-D937-4407-BB0B-25AA2E97B0C7}"/>
    <dgm:cxn modelId="{D0B3ADAA-A856-4311-A4BF-A3A868430CF9}" type="presOf" srcId="{68076C9C-2AE5-4F31-B716-E84A64371AC9}" destId="{F7414D1C-3890-4153-BC5D-61858748CFE1}" srcOrd="0" destOrd="0" presId="urn:microsoft.com/office/officeart/2005/8/layout/hProcess9"/>
    <dgm:cxn modelId="{4440E664-CDBF-4034-8378-C3FAD8BFBC8C}" srcId="{481714D9-D02E-452A-8E97-76940AC0DB40}" destId="{D0D5E5BD-F457-46D3-932F-BF83F38B8312}" srcOrd="0" destOrd="0" parTransId="{87AF0EE9-8D5C-4110-B2B4-70875DC98A45}" sibTransId="{BCA16AD6-78E2-4FBD-808E-0497D7C424F8}"/>
    <dgm:cxn modelId="{D362DFE8-72E3-4E87-A8EC-EE4D32CC4E28}" type="presOf" srcId="{00F955B6-3684-466C-AAE8-83467BF04C43}" destId="{CBB39693-E732-4384-B053-77D4BD815980}" srcOrd="0" destOrd="0" presId="urn:microsoft.com/office/officeart/2005/8/layout/hProcess9"/>
    <dgm:cxn modelId="{98834079-AA71-4E8C-AE91-A9AD1CDC053D}" type="presOf" srcId="{B4CC8355-7AE7-4DD4-8C49-BBDA4BDD99B2}" destId="{CBB39693-E732-4384-B053-77D4BD815980}" srcOrd="0" destOrd="1" presId="urn:microsoft.com/office/officeart/2005/8/layout/hProcess9"/>
    <dgm:cxn modelId="{9B47A54A-1E4D-4E80-973A-226DB22B72C7}" type="presOf" srcId="{D0D5E5BD-F457-46D3-932F-BF83F38B8312}" destId="{3D48B7C3-8B28-4437-915A-E6A36DC7004F}" srcOrd="0" destOrd="1" presId="urn:microsoft.com/office/officeart/2005/8/layout/hProcess9"/>
    <dgm:cxn modelId="{27861D23-8852-46FD-9515-93A82E456AC3}" type="presOf" srcId="{2A9E14C0-05C9-4F93-9A26-A20752C9CD57}" destId="{6E036BC2-7CF3-490D-90D1-8F2243D5A807}" srcOrd="0" destOrd="1" presId="urn:microsoft.com/office/officeart/2005/8/layout/hProcess9"/>
    <dgm:cxn modelId="{9041FEA0-C3A4-42B3-80B0-CA64870F77AF}" type="presOf" srcId="{481714D9-D02E-452A-8E97-76940AC0DB40}" destId="{3D48B7C3-8B28-4437-915A-E6A36DC7004F}" srcOrd="0" destOrd="0" presId="urn:microsoft.com/office/officeart/2005/8/layout/hProcess9"/>
    <dgm:cxn modelId="{223B92AE-50AA-484A-B05E-353525E39723}" srcId="{768B9806-97C7-422D-A4AA-D6E0FC2ABDA4}" destId="{2A9E14C0-05C9-4F93-9A26-A20752C9CD57}" srcOrd="0" destOrd="0" parTransId="{23410134-3E0C-40F5-827C-F9AE85F4C1A9}" sibTransId="{246DF863-6590-4E77-A9F9-0513B21962AF}"/>
    <dgm:cxn modelId="{72614FAD-3163-460B-82B0-2D5D1FFDFEDF}" srcId="{68076C9C-2AE5-4F31-B716-E84A64371AC9}" destId="{481714D9-D02E-452A-8E97-76940AC0DB40}" srcOrd="1" destOrd="0" parTransId="{4D7C1DED-C6DD-4F44-8497-A6A4DA0DB439}" sibTransId="{893460D1-7894-4512-9346-914B1498037F}"/>
    <dgm:cxn modelId="{C3D92407-95FB-4A3C-9E81-ED5773B938A1}" type="presOf" srcId="{768B9806-97C7-422D-A4AA-D6E0FC2ABDA4}" destId="{6E036BC2-7CF3-490D-90D1-8F2243D5A807}" srcOrd="0" destOrd="0" presId="urn:microsoft.com/office/officeart/2005/8/layout/hProcess9"/>
    <dgm:cxn modelId="{877B32F8-280B-4815-8D70-A31DAB5BE306}" srcId="{68076C9C-2AE5-4F31-B716-E84A64371AC9}" destId="{768B9806-97C7-422D-A4AA-D6E0FC2ABDA4}" srcOrd="2" destOrd="0" parTransId="{2E57807B-1CD9-4943-A51A-E8DB48EB6582}" sibTransId="{FAD003A7-B6A2-40A2-A611-E7249CFA0521}"/>
    <dgm:cxn modelId="{34442AF9-20E5-4F62-B063-0D276660C578}" srcId="{00F955B6-3684-466C-AAE8-83467BF04C43}" destId="{B4CC8355-7AE7-4DD4-8C49-BBDA4BDD99B2}" srcOrd="0" destOrd="0" parTransId="{9F44D35D-CA88-4E7E-B536-4B16885092B6}" sibTransId="{EF7E6AC9-73E2-46F0-88AD-91D9B42EA821}"/>
    <dgm:cxn modelId="{933E403D-D3A6-4626-9C92-FCF4FAD47DC1}" type="presParOf" srcId="{F7414D1C-3890-4153-BC5D-61858748CFE1}" destId="{165E2AF9-714D-4295-A00F-1D83198CF338}" srcOrd="0" destOrd="0" presId="urn:microsoft.com/office/officeart/2005/8/layout/hProcess9"/>
    <dgm:cxn modelId="{AE99A633-7442-47A9-BC64-6ED24C4298CC}" type="presParOf" srcId="{F7414D1C-3890-4153-BC5D-61858748CFE1}" destId="{F87C2DF6-6052-408F-B164-B6CAAD71C58D}" srcOrd="1" destOrd="0" presId="urn:microsoft.com/office/officeart/2005/8/layout/hProcess9"/>
    <dgm:cxn modelId="{6D43DD7C-AB09-4759-BED4-4C18DB8B23B9}" type="presParOf" srcId="{F87C2DF6-6052-408F-B164-B6CAAD71C58D}" destId="{CBB39693-E732-4384-B053-77D4BD815980}" srcOrd="0" destOrd="0" presId="urn:microsoft.com/office/officeart/2005/8/layout/hProcess9"/>
    <dgm:cxn modelId="{36703561-5470-43BA-B090-F9435A594203}" type="presParOf" srcId="{F87C2DF6-6052-408F-B164-B6CAAD71C58D}" destId="{4D0BB443-6ADA-47AA-A723-B5B17FC9D02A}" srcOrd="1" destOrd="0" presId="urn:microsoft.com/office/officeart/2005/8/layout/hProcess9"/>
    <dgm:cxn modelId="{79BCD24D-CFA6-4550-9287-AECD4C2D8F5F}" type="presParOf" srcId="{F87C2DF6-6052-408F-B164-B6CAAD71C58D}" destId="{3D48B7C3-8B28-4437-915A-E6A36DC7004F}" srcOrd="2" destOrd="0" presId="urn:microsoft.com/office/officeart/2005/8/layout/hProcess9"/>
    <dgm:cxn modelId="{D639524F-504A-404D-8A77-A4F52EAD4535}" type="presParOf" srcId="{F87C2DF6-6052-408F-B164-B6CAAD71C58D}" destId="{20C6D13D-43FE-4CE4-AD60-F239D33C82A5}" srcOrd="3" destOrd="0" presId="urn:microsoft.com/office/officeart/2005/8/layout/hProcess9"/>
    <dgm:cxn modelId="{1E19AAC8-FE9F-4470-88B0-E07004CE2F99}" type="presParOf" srcId="{F87C2DF6-6052-408F-B164-B6CAAD71C58D}" destId="{6E036BC2-7CF3-490D-90D1-8F2243D5A807}" srcOrd="4" destOrd="0" presId="urn:microsoft.com/office/officeart/2005/8/layout/hProcess9"/>
  </dgm:cxnLst>
  <dgm:bg/>
  <dgm:whole/>
</dgm:dataModel>
</file>

<file path=ppt/diagrams/data2.xml><?xml version="1.0" encoding="utf-8"?>
<dgm:dataModel xmlns:dgm="http://schemas.openxmlformats.org/drawingml/2006/diagram" xmlns:a="http://schemas.openxmlformats.org/drawingml/2006/main">
  <dgm:ptLst>
    <dgm:pt modelId="{C1A8F207-1092-4556-8209-56867C989A3A}" type="doc">
      <dgm:prSet loTypeId="urn:microsoft.com/office/officeart/2005/8/layout/radial4" loCatId="relationship" qsTypeId="urn:microsoft.com/office/officeart/2005/8/quickstyle/simple4" qsCatId="simple" csTypeId="urn:microsoft.com/office/officeart/2005/8/colors/colorful3" csCatId="colorful" phldr="1"/>
      <dgm:spPr/>
      <dgm:t>
        <a:bodyPr/>
        <a:lstStyle/>
        <a:p>
          <a:endParaRPr lang="en-US"/>
        </a:p>
      </dgm:t>
    </dgm:pt>
    <dgm:pt modelId="{E92739AC-F107-4BAE-A129-3014333089C8}">
      <dgm:prSet phldrT="[Text]"/>
      <dgm:spPr/>
      <dgm:t>
        <a:bodyPr/>
        <a:lstStyle/>
        <a:p>
          <a:r>
            <a:rPr lang="en-US" dirty="0" smtClean="0"/>
            <a:t>Z3</a:t>
          </a:r>
          <a:endParaRPr lang="en-US" dirty="0"/>
        </a:p>
      </dgm:t>
    </dgm:pt>
    <dgm:pt modelId="{5E4D493F-E895-4119-86FA-5520BCC01F66}" type="parTrans" cxnId="{562EC50B-CB00-4458-A4B7-137194F402BE}">
      <dgm:prSet/>
      <dgm:spPr/>
      <dgm:t>
        <a:bodyPr/>
        <a:lstStyle/>
        <a:p>
          <a:endParaRPr lang="en-US"/>
        </a:p>
      </dgm:t>
    </dgm:pt>
    <dgm:pt modelId="{8FF1CE41-0A1B-4EC7-9987-EDBB6E5F8C0D}" type="sibTrans" cxnId="{562EC50B-CB00-4458-A4B7-137194F402BE}">
      <dgm:prSet/>
      <dgm:spPr/>
      <dgm:t>
        <a:bodyPr/>
        <a:lstStyle/>
        <a:p>
          <a:endParaRPr lang="en-US"/>
        </a:p>
      </dgm:t>
    </dgm:pt>
    <dgm:pt modelId="{6B6B3B46-C0CC-4BB5-95C2-FEB1FB52B1E5}">
      <dgm:prSet phldrT="[Text]"/>
      <dgm:spPr/>
      <dgm:t>
        <a:bodyPr/>
        <a:lstStyle/>
        <a:p>
          <a:r>
            <a:rPr lang="en-US" dirty="0" smtClean="0"/>
            <a:t>Text</a:t>
          </a:r>
          <a:endParaRPr lang="en-US" dirty="0"/>
        </a:p>
      </dgm:t>
    </dgm:pt>
    <dgm:pt modelId="{B673F427-DDA0-488B-BCD1-AB03C1C6BBF1}" type="parTrans" cxnId="{D14A2E81-A5D5-4F77-B18D-B50B263F25AF}">
      <dgm:prSet/>
      <dgm:spPr/>
      <dgm:t>
        <a:bodyPr/>
        <a:lstStyle/>
        <a:p>
          <a:endParaRPr lang="en-US"/>
        </a:p>
      </dgm:t>
    </dgm:pt>
    <dgm:pt modelId="{F94C3F2F-DB76-4BF0-9C91-0E290658E5A5}" type="sibTrans" cxnId="{D14A2E81-A5D5-4F77-B18D-B50B263F25AF}">
      <dgm:prSet/>
      <dgm:spPr/>
      <dgm:t>
        <a:bodyPr/>
        <a:lstStyle/>
        <a:p>
          <a:endParaRPr lang="en-US"/>
        </a:p>
      </dgm:t>
    </dgm:pt>
    <dgm:pt modelId="{4BE23587-BF18-47E1-B53F-A506E2DBDDDC}">
      <dgm:prSet phldrT="[Text]"/>
      <dgm:spPr/>
      <dgm:t>
        <a:bodyPr/>
        <a:lstStyle/>
        <a:p>
          <a:r>
            <a:rPr lang="en-US" dirty="0" smtClean="0"/>
            <a:t>C/C++</a:t>
          </a:r>
          <a:endParaRPr lang="en-US" dirty="0"/>
        </a:p>
      </dgm:t>
    </dgm:pt>
    <dgm:pt modelId="{AE110CF7-280D-4A15-9432-15E93C1D0F3B}" type="parTrans" cxnId="{B1B2D082-5DDE-4606-80EE-04C69AF51A67}">
      <dgm:prSet/>
      <dgm:spPr/>
      <dgm:t>
        <a:bodyPr/>
        <a:lstStyle/>
        <a:p>
          <a:endParaRPr lang="en-US"/>
        </a:p>
      </dgm:t>
    </dgm:pt>
    <dgm:pt modelId="{7B6D276C-ED77-4CAD-8844-72179ADB3F7E}" type="sibTrans" cxnId="{B1B2D082-5DDE-4606-80EE-04C69AF51A67}">
      <dgm:prSet/>
      <dgm:spPr/>
      <dgm:t>
        <a:bodyPr/>
        <a:lstStyle/>
        <a:p>
          <a:endParaRPr lang="en-US"/>
        </a:p>
      </dgm:t>
    </dgm:pt>
    <dgm:pt modelId="{F16FB16E-0D23-4C04-88AD-9F29ACB4EA5B}">
      <dgm:prSet phldrT="[Text]"/>
      <dgm:spPr/>
      <dgm:t>
        <a:bodyPr/>
        <a:lstStyle/>
        <a:p>
          <a:r>
            <a:rPr lang="en-US" dirty="0" smtClean="0"/>
            <a:t>.NET</a:t>
          </a:r>
          <a:endParaRPr lang="en-US" dirty="0"/>
        </a:p>
      </dgm:t>
    </dgm:pt>
    <dgm:pt modelId="{FAB02FCB-96B4-4F88-AF15-AC138074C1A3}" type="parTrans" cxnId="{7A9A5D84-41DC-4EB9-8751-1C72196C285D}">
      <dgm:prSet/>
      <dgm:spPr/>
      <dgm:t>
        <a:bodyPr/>
        <a:lstStyle/>
        <a:p>
          <a:endParaRPr lang="en-US"/>
        </a:p>
      </dgm:t>
    </dgm:pt>
    <dgm:pt modelId="{DC02768A-3E5B-486C-AC13-2CA793C4056B}" type="sibTrans" cxnId="{7A9A5D84-41DC-4EB9-8751-1C72196C285D}">
      <dgm:prSet/>
      <dgm:spPr/>
      <dgm:t>
        <a:bodyPr/>
        <a:lstStyle/>
        <a:p>
          <a:endParaRPr lang="en-US"/>
        </a:p>
      </dgm:t>
    </dgm:pt>
    <dgm:pt modelId="{4DC027FD-8C51-46D5-B496-597614E96E8D}">
      <dgm:prSet phldrT="[Text]"/>
      <dgm:spPr/>
      <dgm:t>
        <a:bodyPr/>
        <a:lstStyle/>
        <a:p>
          <a:r>
            <a:rPr lang="en-US" dirty="0" err="1" smtClean="0"/>
            <a:t>OCaml</a:t>
          </a:r>
          <a:endParaRPr lang="en-US" dirty="0"/>
        </a:p>
      </dgm:t>
    </dgm:pt>
    <dgm:pt modelId="{5609854C-A4E6-46EB-AF7B-08B33ECC8005}" type="parTrans" cxnId="{CA50539E-2E48-4518-ABB8-F1E8B7E157CC}">
      <dgm:prSet/>
      <dgm:spPr/>
      <dgm:t>
        <a:bodyPr/>
        <a:lstStyle/>
        <a:p>
          <a:endParaRPr lang="en-US"/>
        </a:p>
      </dgm:t>
    </dgm:pt>
    <dgm:pt modelId="{941ACAEF-45EF-43AB-8C41-7102706F7CC0}" type="sibTrans" cxnId="{CA50539E-2E48-4518-ABB8-F1E8B7E157CC}">
      <dgm:prSet/>
      <dgm:spPr/>
      <dgm:t>
        <a:bodyPr/>
        <a:lstStyle/>
        <a:p>
          <a:endParaRPr lang="en-US"/>
        </a:p>
      </dgm:t>
    </dgm:pt>
    <dgm:pt modelId="{77EB5038-F5EC-4F96-9D5E-C6A83E1598AF}" type="pres">
      <dgm:prSet presAssocID="{C1A8F207-1092-4556-8209-56867C989A3A}" presName="cycle" presStyleCnt="0">
        <dgm:presLayoutVars>
          <dgm:chMax val="1"/>
          <dgm:dir/>
          <dgm:animLvl val="ctr"/>
          <dgm:resizeHandles val="exact"/>
        </dgm:presLayoutVars>
      </dgm:prSet>
      <dgm:spPr/>
      <dgm:t>
        <a:bodyPr/>
        <a:lstStyle/>
        <a:p>
          <a:endParaRPr lang="en-US"/>
        </a:p>
      </dgm:t>
    </dgm:pt>
    <dgm:pt modelId="{3A6B0980-9756-4B2A-938B-D7872034D7EB}" type="pres">
      <dgm:prSet presAssocID="{E92739AC-F107-4BAE-A129-3014333089C8}" presName="centerShape" presStyleLbl="node0" presStyleIdx="0" presStyleCnt="1" custScaleX="86854" custScaleY="85750"/>
      <dgm:spPr/>
      <dgm:t>
        <a:bodyPr/>
        <a:lstStyle/>
        <a:p>
          <a:endParaRPr lang="en-US"/>
        </a:p>
      </dgm:t>
    </dgm:pt>
    <dgm:pt modelId="{4791977B-3D60-45CE-A267-EB0E534B83F4}" type="pres">
      <dgm:prSet presAssocID="{B673F427-DDA0-488B-BCD1-AB03C1C6BBF1}" presName="parTrans" presStyleLbl="bgSibTrans2D1" presStyleIdx="0" presStyleCnt="4"/>
      <dgm:spPr/>
      <dgm:t>
        <a:bodyPr/>
        <a:lstStyle/>
        <a:p>
          <a:endParaRPr lang="en-US"/>
        </a:p>
      </dgm:t>
    </dgm:pt>
    <dgm:pt modelId="{75B58844-1A6B-4178-B654-1BDC9729BEDA}" type="pres">
      <dgm:prSet presAssocID="{6B6B3B46-C0CC-4BB5-95C2-FEB1FB52B1E5}" presName="node" presStyleLbl="node1" presStyleIdx="0" presStyleCnt="4">
        <dgm:presLayoutVars>
          <dgm:bulletEnabled val="1"/>
        </dgm:presLayoutVars>
      </dgm:prSet>
      <dgm:spPr/>
      <dgm:t>
        <a:bodyPr/>
        <a:lstStyle/>
        <a:p>
          <a:endParaRPr lang="en-US"/>
        </a:p>
      </dgm:t>
    </dgm:pt>
    <dgm:pt modelId="{37DAC68F-24B1-4F47-B42F-F4B9F50132B0}" type="pres">
      <dgm:prSet presAssocID="{AE110CF7-280D-4A15-9432-15E93C1D0F3B}" presName="parTrans" presStyleLbl="bgSibTrans2D1" presStyleIdx="1" presStyleCnt="4"/>
      <dgm:spPr/>
      <dgm:t>
        <a:bodyPr/>
        <a:lstStyle/>
        <a:p>
          <a:endParaRPr lang="en-US"/>
        </a:p>
      </dgm:t>
    </dgm:pt>
    <dgm:pt modelId="{8034B1A8-9228-48E4-AC62-0BA38AAD0108}" type="pres">
      <dgm:prSet presAssocID="{4BE23587-BF18-47E1-B53F-A506E2DBDDDC}" presName="node" presStyleLbl="node1" presStyleIdx="1" presStyleCnt="4">
        <dgm:presLayoutVars>
          <dgm:bulletEnabled val="1"/>
        </dgm:presLayoutVars>
      </dgm:prSet>
      <dgm:spPr/>
      <dgm:t>
        <a:bodyPr/>
        <a:lstStyle/>
        <a:p>
          <a:endParaRPr lang="en-US"/>
        </a:p>
      </dgm:t>
    </dgm:pt>
    <dgm:pt modelId="{4245A790-3F38-49C0-A396-70842A9BABC0}" type="pres">
      <dgm:prSet presAssocID="{FAB02FCB-96B4-4F88-AF15-AC138074C1A3}" presName="parTrans" presStyleLbl="bgSibTrans2D1" presStyleIdx="2" presStyleCnt="4"/>
      <dgm:spPr/>
      <dgm:t>
        <a:bodyPr/>
        <a:lstStyle/>
        <a:p>
          <a:endParaRPr lang="en-US"/>
        </a:p>
      </dgm:t>
    </dgm:pt>
    <dgm:pt modelId="{856B82B9-8B72-4709-AD97-A7D3F98FA0ED}" type="pres">
      <dgm:prSet presAssocID="{F16FB16E-0D23-4C04-88AD-9F29ACB4EA5B}" presName="node" presStyleLbl="node1" presStyleIdx="2" presStyleCnt="4">
        <dgm:presLayoutVars>
          <dgm:bulletEnabled val="1"/>
        </dgm:presLayoutVars>
      </dgm:prSet>
      <dgm:spPr/>
      <dgm:t>
        <a:bodyPr/>
        <a:lstStyle/>
        <a:p>
          <a:endParaRPr lang="en-US"/>
        </a:p>
      </dgm:t>
    </dgm:pt>
    <dgm:pt modelId="{D9921DBB-414C-4209-91BF-C2CA9E8042AE}" type="pres">
      <dgm:prSet presAssocID="{5609854C-A4E6-46EB-AF7B-08B33ECC8005}" presName="parTrans" presStyleLbl="bgSibTrans2D1" presStyleIdx="3" presStyleCnt="4"/>
      <dgm:spPr/>
      <dgm:t>
        <a:bodyPr/>
        <a:lstStyle/>
        <a:p>
          <a:endParaRPr lang="en-US"/>
        </a:p>
      </dgm:t>
    </dgm:pt>
    <dgm:pt modelId="{0499D169-5D19-44F2-8B82-65543C2432CE}" type="pres">
      <dgm:prSet presAssocID="{4DC027FD-8C51-46D5-B496-597614E96E8D}" presName="node" presStyleLbl="node1" presStyleIdx="3" presStyleCnt="4">
        <dgm:presLayoutVars>
          <dgm:bulletEnabled val="1"/>
        </dgm:presLayoutVars>
      </dgm:prSet>
      <dgm:spPr/>
      <dgm:t>
        <a:bodyPr/>
        <a:lstStyle/>
        <a:p>
          <a:endParaRPr lang="en-US"/>
        </a:p>
      </dgm:t>
    </dgm:pt>
  </dgm:ptLst>
  <dgm:cxnLst>
    <dgm:cxn modelId="{221B38AE-353F-45D8-A7B4-D412DC41E7AF}" type="presOf" srcId="{FAB02FCB-96B4-4F88-AF15-AC138074C1A3}" destId="{4245A790-3F38-49C0-A396-70842A9BABC0}" srcOrd="0" destOrd="0" presId="urn:microsoft.com/office/officeart/2005/8/layout/radial4"/>
    <dgm:cxn modelId="{CA50539E-2E48-4518-ABB8-F1E8B7E157CC}" srcId="{E92739AC-F107-4BAE-A129-3014333089C8}" destId="{4DC027FD-8C51-46D5-B496-597614E96E8D}" srcOrd="3" destOrd="0" parTransId="{5609854C-A4E6-46EB-AF7B-08B33ECC8005}" sibTransId="{941ACAEF-45EF-43AB-8C41-7102706F7CC0}"/>
    <dgm:cxn modelId="{562EC50B-CB00-4458-A4B7-137194F402BE}" srcId="{C1A8F207-1092-4556-8209-56867C989A3A}" destId="{E92739AC-F107-4BAE-A129-3014333089C8}" srcOrd="0" destOrd="0" parTransId="{5E4D493F-E895-4119-86FA-5520BCC01F66}" sibTransId="{8FF1CE41-0A1B-4EC7-9987-EDBB6E5F8C0D}"/>
    <dgm:cxn modelId="{B1B2D082-5DDE-4606-80EE-04C69AF51A67}" srcId="{E92739AC-F107-4BAE-A129-3014333089C8}" destId="{4BE23587-BF18-47E1-B53F-A506E2DBDDDC}" srcOrd="1" destOrd="0" parTransId="{AE110CF7-280D-4A15-9432-15E93C1D0F3B}" sibTransId="{7B6D276C-ED77-4CAD-8844-72179ADB3F7E}"/>
    <dgm:cxn modelId="{7A9A5D84-41DC-4EB9-8751-1C72196C285D}" srcId="{E92739AC-F107-4BAE-A129-3014333089C8}" destId="{F16FB16E-0D23-4C04-88AD-9F29ACB4EA5B}" srcOrd="2" destOrd="0" parTransId="{FAB02FCB-96B4-4F88-AF15-AC138074C1A3}" sibTransId="{DC02768A-3E5B-486C-AC13-2CA793C4056B}"/>
    <dgm:cxn modelId="{BCC14BCB-82C9-43B7-AEC0-D06FE23C8F9C}" type="presOf" srcId="{C1A8F207-1092-4556-8209-56867C989A3A}" destId="{77EB5038-F5EC-4F96-9D5E-C6A83E1598AF}" srcOrd="0" destOrd="0" presId="urn:microsoft.com/office/officeart/2005/8/layout/radial4"/>
    <dgm:cxn modelId="{D14A2E81-A5D5-4F77-B18D-B50B263F25AF}" srcId="{E92739AC-F107-4BAE-A129-3014333089C8}" destId="{6B6B3B46-C0CC-4BB5-95C2-FEB1FB52B1E5}" srcOrd="0" destOrd="0" parTransId="{B673F427-DDA0-488B-BCD1-AB03C1C6BBF1}" sibTransId="{F94C3F2F-DB76-4BF0-9C91-0E290658E5A5}"/>
    <dgm:cxn modelId="{394A6653-2C9A-4352-97CF-D105CDB4E637}" type="presOf" srcId="{5609854C-A4E6-46EB-AF7B-08B33ECC8005}" destId="{D9921DBB-414C-4209-91BF-C2CA9E8042AE}" srcOrd="0" destOrd="0" presId="urn:microsoft.com/office/officeart/2005/8/layout/radial4"/>
    <dgm:cxn modelId="{5C79C1BC-88A4-4C08-8DBE-88EAA42482C8}" type="presOf" srcId="{E92739AC-F107-4BAE-A129-3014333089C8}" destId="{3A6B0980-9756-4B2A-938B-D7872034D7EB}" srcOrd="0" destOrd="0" presId="urn:microsoft.com/office/officeart/2005/8/layout/radial4"/>
    <dgm:cxn modelId="{9767EDEC-BDAC-4D91-9BAC-57448F6F4900}" type="presOf" srcId="{6B6B3B46-C0CC-4BB5-95C2-FEB1FB52B1E5}" destId="{75B58844-1A6B-4178-B654-1BDC9729BEDA}" srcOrd="0" destOrd="0" presId="urn:microsoft.com/office/officeart/2005/8/layout/radial4"/>
    <dgm:cxn modelId="{7E311808-0612-46CB-9194-46EEBEF93D92}" type="presOf" srcId="{B673F427-DDA0-488B-BCD1-AB03C1C6BBF1}" destId="{4791977B-3D60-45CE-A267-EB0E534B83F4}" srcOrd="0" destOrd="0" presId="urn:microsoft.com/office/officeart/2005/8/layout/radial4"/>
    <dgm:cxn modelId="{6845A11A-0F28-4A95-B757-2142625E8C35}" type="presOf" srcId="{F16FB16E-0D23-4C04-88AD-9F29ACB4EA5B}" destId="{856B82B9-8B72-4709-AD97-A7D3F98FA0ED}" srcOrd="0" destOrd="0" presId="urn:microsoft.com/office/officeart/2005/8/layout/radial4"/>
    <dgm:cxn modelId="{67B574F1-DCFF-45FB-93B6-09A4DF2F8BF7}" type="presOf" srcId="{4DC027FD-8C51-46D5-B496-597614E96E8D}" destId="{0499D169-5D19-44F2-8B82-65543C2432CE}" srcOrd="0" destOrd="0" presId="urn:microsoft.com/office/officeart/2005/8/layout/radial4"/>
    <dgm:cxn modelId="{99AB9335-885C-4CF2-BF37-EB1B8A13CFA9}" type="presOf" srcId="{AE110CF7-280D-4A15-9432-15E93C1D0F3B}" destId="{37DAC68F-24B1-4F47-B42F-F4B9F50132B0}" srcOrd="0" destOrd="0" presId="urn:microsoft.com/office/officeart/2005/8/layout/radial4"/>
    <dgm:cxn modelId="{71B8FE56-15CD-4A5C-9D6C-656DD789CB7A}" type="presOf" srcId="{4BE23587-BF18-47E1-B53F-A506E2DBDDDC}" destId="{8034B1A8-9228-48E4-AC62-0BA38AAD0108}" srcOrd="0" destOrd="0" presId="urn:microsoft.com/office/officeart/2005/8/layout/radial4"/>
    <dgm:cxn modelId="{CF0440A8-1742-422B-9655-EA5A45BF683D}" type="presParOf" srcId="{77EB5038-F5EC-4F96-9D5E-C6A83E1598AF}" destId="{3A6B0980-9756-4B2A-938B-D7872034D7EB}" srcOrd="0" destOrd="0" presId="urn:microsoft.com/office/officeart/2005/8/layout/radial4"/>
    <dgm:cxn modelId="{F72318CE-72C6-4E29-9CFE-02A508DDC7DC}" type="presParOf" srcId="{77EB5038-F5EC-4F96-9D5E-C6A83E1598AF}" destId="{4791977B-3D60-45CE-A267-EB0E534B83F4}" srcOrd="1" destOrd="0" presId="urn:microsoft.com/office/officeart/2005/8/layout/radial4"/>
    <dgm:cxn modelId="{824BD371-2B4E-4B8B-B669-49B12B292499}" type="presParOf" srcId="{77EB5038-F5EC-4F96-9D5E-C6A83E1598AF}" destId="{75B58844-1A6B-4178-B654-1BDC9729BEDA}" srcOrd="2" destOrd="0" presId="urn:microsoft.com/office/officeart/2005/8/layout/radial4"/>
    <dgm:cxn modelId="{4FF58C41-300F-473B-96F7-941D98E35138}" type="presParOf" srcId="{77EB5038-F5EC-4F96-9D5E-C6A83E1598AF}" destId="{37DAC68F-24B1-4F47-B42F-F4B9F50132B0}" srcOrd="3" destOrd="0" presId="urn:microsoft.com/office/officeart/2005/8/layout/radial4"/>
    <dgm:cxn modelId="{831EFA87-DC1B-41F9-B541-7EC91AE647E8}" type="presParOf" srcId="{77EB5038-F5EC-4F96-9D5E-C6A83E1598AF}" destId="{8034B1A8-9228-48E4-AC62-0BA38AAD0108}" srcOrd="4" destOrd="0" presId="urn:microsoft.com/office/officeart/2005/8/layout/radial4"/>
    <dgm:cxn modelId="{AC2CAA34-42DE-4084-AD44-2F9288562FEE}" type="presParOf" srcId="{77EB5038-F5EC-4F96-9D5E-C6A83E1598AF}" destId="{4245A790-3F38-49C0-A396-70842A9BABC0}" srcOrd="5" destOrd="0" presId="urn:microsoft.com/office/officeart/2005/8/layout/radial4"/>
    <dgm:cxn modelId="{331CC41B-4EB4-4AC9-92C6-7A663BF3F850}" type="presParOf" srcId="{77EB5038-F5EC-4F96-9D5E-C6A83E1598AF}" destId="{856B82B9-8B72-4709-AD97-A7D3F98FA0ED}" srcOrd="6" destOrd="0" presId="urn:microsoft.com/office/officeart/2005/8/layout/radial4"/>
    <dgm:cxn modelId="{07E82F26-CD88-436E-81BB-05475E613C2F}" type="presParOf" srcId="{77EB5038-F5EC-4F96-9D5E-C6A83E1598AF}" destId="{D9921DBB-414C-4209-91BF-C2CA9E8042AE}" srcOrd="7" destOrd="0" presId="urn:microsoft.com/office/officeart/2005/8/layout/radial4"/>
    <dgm:cxn modelId="{D6B99899-A46E-4002-AD85-3F61CF72C790}" type="presParOf" srcId="{77EB5038-F5EC-4F96-9D5E-C6A83E1598AF}" destId="{0499D169-5D19-44F2-8B82-65543C2432CE}" srcOrd="8" destOrd="0" presId="urn:microsoft.com/office/officeart/2005/8/layout/radial4"/>
  </dgm:cxnLst>
  <dgm:bg/>
  <dgm:whole/>
</dgm:dataModel>
</file>

<file path=ppt/diagrams/data3.xml><?xml version="1.0" encoding="utf-8"?>
<dgm:dataModel xmlns:dgm="http://schemas.openxmlformats.org/drawingml/2006/diagram" xmlns:a="http://schemas.openxmlformats.org/drawingml/2006/main">
  <dgm:ptLst>
    <dgm:pt modelId="{C1A8F207-1092-4556-8209-56867C989A3A}" type="doc">
      <dgm:prSet loTypeId="urn:microsoft.com/office/officeart/2005/8/layout/radial4" loCatId="relationship" qsTypeId="urn:microsoft.com/office/officeart/2005/8/quickstyle/simple4" qsCatId="simple" csTypeId="urn:microsoft.com/office/officeart/2005/8/colors/accent2_4" csCatId="accent2" phldr="1"/>
      <dgm:spPr/>
      <dgm:t>
        <a:bodyPr/>
        <a:lstStyle/>
        <a:p>
          <a:endParaRPr lang="en-US"/>
        </a:p>
      </dgm:t>
    </dgm:pt>
    <dgm:pt modelId="{E92739AC-F107-4BAE-A129-3014333089C8}">
      <dgm:prSet phldrT="[Text]"/>
      <dgm:spPr/>
      <dgm:t>
        <a:bodyPr/>
        <a:lstStyle/>
        <a:p>
          <a:r>
            <a:rPr lang="en-US" dirty="0" smtClean="0"/>
            <a:t>Z3</a:t>
          </a:r>
          <a:endParaRPr lang="en-US" dirty="0"/>
        </a:p>
      </dgm:t>
    </dgm:pt>
    <dgm:pt modelId="{5E4D493F-E895-4119-86FA-5520BCC01F66}" type="parTrans" cxnId="{562EC50B-CB00-4458-A4B7-137194F402BE}">
      <dgm:prSet/>
      <dgm:spPr/>
      <dgm:t>
        <a:bodyPr/>
        <a:lstStyle/>
        <a:p>
          <a:endParaRPr lang="en-US"/>
        </a:p>
      </dgm:t>
    </dgm:pt>
    <dgm:pt modelId="{8FF1CE41-0A1B-4EC7-9987-EDBB6E5F8C0D}" type="sibTrans" cxnId="{562EC50B-CB00-4458-A4B7-137194F402BE}">
      <dgm:prSet/>
      <dgm:spPr/>
      <dgm:t>
        <a:bodyPr/>
        <a:lstStyle/>
        <a:p>
          <a:endParaRPr lang="en-US"/>
        </a:p>
      </dgm:t>
    </dgm:pt>
    <dgm:pt modelId="{6B6B3B46-C0CC-4BB5-95C2-FEB1FB52B1E5}">
      <dgm:prSet phldrT="[Text]"/>
      <dgm:spPr/>
      <dgm:t>
        <a:bodyPr/>
        <a:lstStyle/>
        <a:p>
          <a:r>
            <a:rPr lang="en-US" dirty="0" smtClean="0"/>
            <a:t>Test case generation</a:t>
          </a:r>
          <a:endParaRPr lang="en-US" dirty="0"/>
        </a:p>
      </dgm:t>
    </dgm:pt>
    <dgm:pt modelId="{B673F427-DDA0-488B-BCD1-AB03C1C6BBF1}" type="parTrans" cxnId="{D14A2E81-A5D5-4F77-B18D-B50B263F25AF}">
      <dgm:prSet/>
      <dgm:spPr/>
      <dgm:t>
        <a:bodyPr/>
        <a:lstStyle/>
        <a:p>
          <a:endParaRPr lang="en-US"/>
        </a:p>
      </dgm:t>
    </dgm:pt>
    <dgm:pt modelId="{F94C3F2F-DB76-4BF0-9C91-0E290658E5A5}" type="sibTrans" cxnId="{D14A2E81-A5D5-4F77-B18D-B50B263F25AF}">
      <dgm:prSet/>
      <dgm:spPr/>
      <dgm:t>
        <a:bodyPr/>
        <a:lstStyle/>
        <a:p>
          <a:endParaRPr lang="en-US"/>
        </a:p>
      </dgm:t>
    </dgm:pt>
    <dgm:pt modelId="{F16FB16E-0D23-4C04-88AD-9F29ACB4EA5B}">
      <dgm:prSet phldrT="[Text]"/>
      <dgm:spPr/>
      <dgm:t>
        <a:bodyPr/>
        <a:lstStyle/>
        <a:p>
          <a:r>
            <a:rPr lang="en-US" dirty="0" smtClean="0"/>
            <a:t>Predicate Abstraction</a:t>
          </a:r>
          <a:endParaRPr lang="en-US" dirty="0"/>
        </a:p>
      </dgm:t>
    </dgm:pt>
    <dgm:pt modelId="{FAB02FCB-96B4-4F88-AF15-AC138074C1A3}" type="parTrans" cxnId="{7A9A5D84-41DC-4EB9-8751-1C72196C285D}">
      <dgm:prSet/>
      <dgm:spPr/>
      <dgm:t>
        <a:bodyPr/>
        <a:lstStyle/>
        <a:p>
          <a:endParaRPr lang="en-US"/>
        </a:p>
      </dgm:t>
    </dgm:pt>
    <dgm:pt modelId="{DC02768A-3E5B-486C-AC13-2CA793C4056B}" type="sibTrans" cxnId="{7A9A5D84-41DC-4EB9-8751-1C72196C285D}">
      <dgm:prSet/>
      <dgm:spPr/>
      <dgm:t>
        <a:bodyPr/>
        <a:lstStyle/>
        <a:p>
          <a:endParaRPr lang="en-US"/>
        </a:p>
      </dgm:t>
    </dgm:pt>
    <dgm:pt modelId="{7FCD955C-5281-4A75-862A-E162C9DB1979}">
      <dgm:prSet phldrT="[Text]"/>
      <dgm:spPr/>
      <dgm:t>
        <a:bodyPr/>
        <a:lstStyle/>
        <a:p>
          <a:r>
            <a:rPr lang="en-US" dirty="0" smtClean="0"/>
            <a:t>Verifying Compiler</a:t>
          </a:r>
          <a:endParaRPr lang="en-US" dirty="0"/>
        </a:p>
      </dgm:t>
    </dgm:pt>
    <dgm:pt modelId="{6EEF59A4-E19B-493C-8703-498CCC0BAE9B}" type="parTrans" cxnId="{B8E18348-EC46-4EFE-8E86-ED537026D41B}">
      <dgm:prSet/>
      <dgm:spPr/>
      <dgm:t>
        <a:bodyPr/>
        <a:lstStyle/>
        <a:p>
          <a:endParaRPr lang="en-US"/>
        </a:p>
      </dgm:t>
    </dgm:pt>
    <dgm:pt modelId="{5047135A-01C7-40DE-AB70-5394030B7138}" type="sibTrans" cxnId="{B8E18348-EC46-4EFE-8E86-ED537026D41B}">
      <dgm:prSet/>
      <dgm:spPr/>
      <dgm:t>
        <a:bodyPr/>
        <a:lstStyle/>
        <a:p>
          <a:endParaRPr lang="en-US"/>
        </a:p>
      </dgm:t>
    </dgm:pt>
    <dgm:pt modelId="{77EB5038-F5EC-4F96-9D5E-C6A83E1598AF}" type="pres">
      <dgm:prSet presAssocID="{C1A8F207-1092-4556-8209-56867C989A3A}" presName="cycle" presStyleCnt="0">
        <dgm:presLayoutVars>
          <dgm:chMax val="1"/>
          <dgm:dir/>
          <dgm:animLvl val="ctr"/>
          <dgm:resizeHandles val="exact"/>
        </dgm:presLayoutVars>
      </dgm:prSet>
      <dgm:spPr/>
      <dgm:t>
        <a:bodyPr/>
        <a:lstStyle/>
        <a:p>
          <a:endParaRPr lang="en-US"/>
        </a:p>
      </dgm:t>
    </dgm:pt>
    <dgm:pt modelId="{3A6B0980-9756-4B2A-938B-D7872034D7EB}" type="pres">
      <dgm:prSet presAssocID="{E92739AC-F107-4BAE-A129-3014333089C8}" presName="centerShape" presStyleLbl="node0" presStyleIdx="0" presStyleCnt="1" custScaleX="61489" custScaleY="60708"/>
      <dgm:spPr/>
      <dgm:t>
        <a:bodyPr/>
        <a:lstStyle/>
        <a:p>
          <a:endParaRPr lang="en-US"/>
        </a:p>
      </dgm:t>
    </dgm:pt>
    <dgm:pt modelId="{4791977B-3D60-45CE-A267-EB0E534B83F4}" type="pres">
      <dgm:prSet presAssocID="{B673F427-DDA0-488B-BCD1-AB03C1C6BBF1}" presName="parTrans" presStyleLbl="bgSibTrans2D1" presStyleIdx="0" presStyleCnt="3"/>
      <dgm:spPr/>
      <dgm:t>
        <a:bodyPr/>
        <a:lstStyle/>
        <a:p>
          <a:endParaRPr lang="en-US"/>
        </a:p>
      </dgm:t>
    </dgm:pt>
    <dgm:pt modelId="{75B58844-1A6B-4178-B654-1BDC9729BEDA}" type="pres">
      <dgm:prSet presAssocID="{6B6B3B46-C0CC-4BB5-95C2-FEB1FB52B1E5}" presName="node" presStyleLbl="node1" presStyleIdx="0" presStyleCnt="3">
        <dgm:presLayoutVars>
          <dgm:bulletEnabled val="1"/>
        </dgm:presLayoutVars>
      </dgm:prSet>
      <dgm:spPr/>
      <dgm:t>
        <a:bodyPr/>
        <a:lstStyle/>
        <a:p>
          <a:endParaRPr lang="en-US"/>
        </a:p>
      </dgm:t>
    </dgm:pt>
    <dgm:pt modelId="{6C83C407-8751-4F47-B867-FED2BD8A834B}" type="pres">
      <dgm:prSet presAssocID="{6EEF59A4-E19B-493C-8703-498CCC0BAE9B}" presName="parTrans" presStyleLbl="bgSibTrans2D1" presStyleIdx="1" presStyleCnt="3"/>
      <dgm:spPr/>
      <dgm:t>
        <a:bodyPr/>
        <a:lstStyle/>
        <a:p>
          <a:endParaRPr lang="en-US"/>
        </a:p>
      </dgm:t>
    </dgm:pt>
    <dgm:pt modelId="{A4F5C038-AF22-424E-A469-26086CD971C1}" type="pres">
      <dgm:prSet presAssocID="{7FCD955C-5281-4A75-862A-E162C9DB1979}" presName="node" presStyleLbl="node1" presStyleIdx="1" presStyleCnt="3">
        <dgm:presLayoutVars>
          <dgm:bulletEnabled val="1"/>
        </dgm:presLayoutVars>
      </dgm:prSet>
      <dgm:spPr/>
      <dgm:t>
        <a:bodyPr/>
        <a:lstStyle/>
        <a:p>
          <a:endParaRPr lang="en-US"/>
        </a:p>
      </dgm:t>
    </dgm:pt>
    <dgm:pt modelId="{4245A790-3F38-49C0-A396-70842A9BABC0}" type="pres">
      <dgm:prSet presAssocID="{FAB02FCB-96B4-4F88-AF15-AC138074C1A3}" presName="parTrans" presStyleLbl="bgSibTrans2D1" presStyleIdx="2" presStyleCnt="3"/>
      <dgm:spPr/>
      <dgm:t>
        <a:bodyPr/>
        <a:lstStyle/>
        <a:p>
          <a:endParaRPr lang="en-US"/>
        </a:p>
      </dgm:t>
    </dgm:pt>
    <dgm:pt modelId="{856B82B9-8B72-4709-AD97-A7D3F98FA0ED}" type="pres">
      <dgm:prSet presAssocID="{F16FB16E-0D23-4C04-88AD-9F29ACB4EA5B}" presName="node" presStyleLbl="node1" presStyleIdx="2" presStyleCnt="3">
        <dgm:presLayoutVars>
          <dgm:bulletEnabled val="1"/>
        </dgm:presLayoutVars>
      </dgm:prSet>
      <dgm:spPr/>
      <dgm:t>
        <a:bodyPr/>
        <a:lstStyle/>
        <a:p>
          <a:endParaRPr lang="en-US"/>
        </a:p>
      </dgm:t>
    </dgm:pt>
  </dgm:ptLst>
  <dgm:cxnLst>
    <dgm:cxn modelId="{E0EE0B0B-8F05-40C9-BA29-9F1354CCC285}" type="presOf" srcId="{7FCD955C-5281-4A75-862A-E162C9DB1979}" destId="{A4F5C038-AF22-424E-A469-26086CD971C1}" srcOrd="0" destOrd="0" presId="urn:microsoft.com/office/officeart/2005/8/layout/radial4"/>
    <dgm:cxn modelId="{562EC50B-CB00-4458-A4B7-137194F402BE}" srcId="{C1A8F207-1092-4556-8209-56867C989A3A}" destId="{E92739AC-F107-4BAE-A129-3014333089C8}" srcOrd="0" destOrd="0" parTransId="{5E4D493F-E895-4119-86FA-5520BCC01F66}" sibTransId="{8FF1CE41-0A1B-4EC7-9987-EDBB6E5F8C0D}"/>
    <dgm:cxn modelId="{45279802-B4A1-4D25-9A13-6E88B6A024ED}" type="presOf" srcId="{B673F427-DDA0-488B-BCD1-AB03C1C6BBF1}" destId="{4791977B-3D60-45CE-A267-EB0E534B83F4}" srcOrd="0" destOrd="0" presId="urn:microsoft.com/office/officeart/2005/8/layout/radial4"/>
    <dgm:cxn modelId="{E2940353-794D-404B-86DF-CCAF69C3DE81}" type="presOf" srcId="{F16FB16E-0D23-4C04-88AD-9F29ACB4EA5B}" destId="{856B82B9-8B72-4709-AD97-A7D3F98FA0ED}" srcOrd="0" destOrd="0" presId="urn:microsoft.com/office/officeart/2005/8/layout/radial4"/>
    <dgm:cxn modelId="{B8E18348-EC46-4EFE-8E86-ED537026D41B}" srcId="{E92739AC-F107-4BAE-A129-3014333089C8}" destId="{7FCD955C-5281-4A75-862A-E162C9DB1979}" srcOrd="1" destOrd="0" parTransId="{6EEF59A4-E19B-493C-8703-498CCC0BAE9B}" sibTransId="{5047135A-01C7-40DE-AB70-5394030B7138}"/>
    <dgm:cxn modelId="{7A9A5D84-41DC-4EB9-8751-1C72196C285D}" srcId="{E92739AC-F107-4BAE-A129-3014333089C8}" destId="{F16FB16E-0D23-4C04-88AD-9F29ACB4EA5B}" srcOrd="2" destOrd="0" parTransId="{FAB02FCB-96B4-4F88-AF15-AC138074C1A3}" sibTransId="{DC02768A-3E5B-486C-AC13-2CA793C4056B}"/>
    <dgm:cxn modelId="{EDCDFB77-C55B-4988-86E4-EF62F1FFC10A}" type="presOf" srcId="{6EEF59A4-E19B-493C-8703-498CCC0BAE9B}" destId="{6C83C407-8751-4F47-B867-FED2BD8A834B}" srcOrd="0" destOrd="0" presId="urn:microsoft.com/office/officeart/2005/8/layout/radial4"/>
    <dgm:cxn modelId="{649CC3C4-4557-4012-B223-7597425D7C38}" type="presOf" srcId="{FAB02FCB-96B4-4F88-AF15-AC138074C1A3}" destId="{4245A790-3F38-49C0-A396-70842A9BABC0}" srcOrd="0" destOrd="0" presId="urn:microsoft.com/office/officeart/2005/8/layout/radial4"/>
    <dgm:cxn modelId="{E8D9703B-273B-499D-8107-9E3BCF5411B4}" type="presOf" srcId="{C1A8F207-1092-4556-8209-56867C989A3A}" destId="{77EB5038-F5EC-4F96-9D5E-C6A83E1598AF}" srcOrd="0" destOrd="0" presId="urn:microsoft.com/office/officeart/2005/8/layout/radial4"/>
    <dgm:cxn modelId="{41DE8FC9-BDBD-4FEA-9B3C-8E155FD0BD77}" type="presOf" srcId="{E92739AC-F107-4BAE-A129-3014333089C8}" destId="{3A6B0980-9756-4B2A-938B-D7872034D7EB}" srcOrd="0" destOrd="0" presId="urn:microsoft.com/office/officeart/2005/8/layout/radial4"/>
    <dgm:cxn modelId="{D14A2E81-A5D5-4F77-B18D-B50B263F25AF}" srcId="{E92739AC-F107-4BAE-A129-3014333089C8}" destId="{6B6B3B46-C0CC-4BB5-95C2-FEB1FB52B1E5}" srcOrd="0" destOrd="0" parTransId="{B673F427-DDA0-488B-BCD1-AB03C1C6BBF1}" sibTransId="{F94C3F2F-DB76-4BF0-9C91-0E290658E5A5}"/>
    <dgm:cxn modelId="{730CD5F1-F552-4727-B607-F698A1480E25}" type="presOf" srcId="{6B6B3B46-C0CC-4BB5-95C2-FEB1FB52B1E5}" destId="{75B58844-1A6B-4178-B654-1BDC9729BEDA}" srcOrd="0" destOrd="0" presId="urn:microsoft.com/office/officeart/2005/8/layout/radial4"/>
    <dgm:cxn modelId="{D7F411CD-870A-4597-AD68-0CB81382CACA}" type="presParOf" srcId="{77EB5038-F5EC-4F96-9D5E-C6A83E1598AF}" destId="{3A6B0980-9756-4B2A-938B-D7872034D7EB}" srcOrd="0" destOrd="0" presId="urn:microsoft.com/office/officeart/2005/8/layout/radial4"/>
    <dgm:cxn modelId="{065216DA-4395-498A-8EFA-33F5A5234EE6}" type="presParOf" srcId="{77EB5038-F5EC-4F96-9D5E-C6A83E1598AF}" destId="{4791977B-3D60-45CE-A267-EB0E534B83F4}" srcOrd="1" destOrd="0" presId="urn:microsoft.com/office/officeart/2005/8/layout/radial4"/>
    <dgm:cxn modelId="{2A73AA11-C66C-4E0F-9500-16E2F4DC0363}" type="presParOf" srcId="{77EB5038-F5EC-4F96-9D5E-C6A83E1598AF}" destId="{75B58844-1A6B-4178-B654-1BDC9729BEDA}" srcOrd="2" destOrd="0" presId="urn:microsoft.com/office/officeart/2005/8/layout/radial4"/>
    <dgm:cxn modelId="{E25405B6-6D8D-4AC7-B2C3-9A35A4108013}" type="presParOf" srcId="{77EB5038-F5EC-4F96-9D5E-C6A83E1598AF}" destId="{6C83C407-8751-4F47-B867-FED2BD8A834B}" srcOrd="3" destOrd="0" presId="urn:microsoft.com/office/officeart/2005/8/layout/radial4"/>
    <dgm:cxn modelId="{32633A37-45B7-4142-A771-98917398AEAC}" type="presParOf" srcId="{77EB5038-F5EC-4F96-9D5E-C6A83E1598AF}" destId="{A4F5C038-AF22-424E-A469-26086CD971C1}" srcOrd="4" destOrd="0" presId="urn:microsoft.com/office/officeart/2005/8/layout/radial4"/>
    <dgm:cxn modelId="{E371C571-77AF-4C79-9DFF-F45A4D3630C7}" type="presParOf" srcId="{77EB5038-F5EC-4F96-9D5E-C6A83E1598AF}" destId="{4245A790-3F38-49C0-A396-70842A9BABC0}" srcOrd="5" destOrd="0" presId="urn:microsoft.com/office/officeart/2005/8/layout/radial4"/>
    <dgm:cxn modelId="{97C823A8-B8B6-44DB-AC43-03DFE7383721}" type="presParOf" srcId="{77EB5038-F5EC-4F96-9D5E-C6A83E1598AF}" destId="{856B82B9-8B72-4709-AD97-A7D3F98FA0ED}" srcOrd="6" destOrd="0" presId="urn:microsoft.com/office/officeart/2005/8/layout/radial4"/>
  </dgm:cxnLst>
  <dgm:bg/>
  <dgm:whole/>
</dgm:dataModel>
</file>

<file path=ppt/diagrams/data4.xml><?xml version="1.0" encoding="utf-8"?>
<dgm:dataModel xmlns:dgm="http://schemas.openxmlformats.org/drawingml/2006/diagram" xmlns:a="http://schemas.openxmlformats.org/drawingml/2006/main">
  <dgm:ptLst>
    <dgm:pt modelId="{C1A8F207-1092-4556-8209-56867C989A3A}" type="doc">
      <dgm:prSet loTypeId="urn:microsoft.com/office/officeart/2005/8/layout/radial4" loCatId="relationship" qsTypeId="urn:microsoft.com/office/officeart/2005/8/quickstyle/simple4" qsCatId="simple" csTypeId="urn:microsoft.com/office/officeart/2005/8/colors/accent2_4" csCatId="accent2" phldr="1"/>
      <dgm:spPr/>
      <dgm:t>
        <a:bodyPr/>
        <a:lstStyle/>
        <a:p>
          <a:endParaRPr lang="en-US"/>
        </a:p>
      </dgm:t>
    </dgm:pt>
    <dgm:pt modelId="{E92739AC-F107-4BAE-A129-3014333089C8}">
      <dgm:prSet phldrT="[Text]"/>
      <dgm:spPr/>
      <dgm:t>
        <a:bodyPr/>
        <a:lstStyle/>
        <a:p>
          <a:r>
            <a:rPr lang="en-US" dirty="0" smtClean="0"/>
            <a:t>Z3</a:t>
          </a:r>
          <a:endParaRPr lang="en-US" dirty="0"/>
        </a:p>
      </dgm:t>
    </dgm:pt>
    <dgm:pt modelId="{5E4D493F-E895-4119-86FA-5520BCC01F66}" type="parTrans" cxnId="{562EC50B-CB00-4458-A4B7-137194F402BE}">
      <dgm:prSet/>
      <dgm:spPr/>
      <dgm:t>
        <a:bodyPr/>
        <a:lstStyle/>
        <a:p>
          <a:endParaRPr lang="en-US"/>
        </a:p>
      </dgm:t>
    </dgm:pt>
    <dgm:pt modelId="{8FF1CE41-0A1B-4EC7-9987-EDBB6E5F8C0D}" type="sibTrans" cxnId="{562EC50B-CB00-4458-A4B7-137194F402BE}">
      <dgm:prSet/>
      <dgm:spPr/>
      <dgm:t>
        <a:bodyPr/>
        <a:lstStyle/>
        <a:p>
          <a:endParaRPr lang="en-US"/>
        </a:p>
      </dgm:t>
    </dgm:pt>
    <dgm:pt modelId="{6B6B3B46-C0CC-4BB5-95C2-FEB1FB52B1E5}">
      <dgm:prSet phldrT="[Text]">
        <dgm:style>
          <a:lnRef idx="1">
            <a:schemeClr val="accent3"/>
          </a:lnRef>
          <a:fillRef idx="3">
            <a:schemeClr val="accent3"/>
          </a:fillRef>
          <a:effectRef idx="2">
            <a:schemeClr val="accent3"/>
          </a:effectRef>
          <a:fontRef idx="minor">
            <a:schemeClr val="lt1"/>
          </a:fontRef>
        </dgm:style>
      </dgm:prSet>
      <dgm:spPr/>
      <dgm:t>
        <a:bodyPr/>
        <a:lstStyle/>
        <a:p>
          <a:r>
            <a:rPr lang="en-US" dirty="0" smtClean="0"/>
            <a:t>Test case generation</a:t>
          </a:r>
          <a:endParaRPr lang="en-US" dirty="0"/>
        </a:p>
      </dgm:t>
    </dgm:pt>
    <dgm:pt modelId="{B673F427-DDA0-488B-BCD1-AB03C1C6BBF1}" type="parTrans" cxnId="{D14A2E81-A5D5-4F77-B18D-B50B263F25AF}">
      <dgm:prSet>
        <dgm:style>
          <a:lnRef idx="1">
            <a:schemeClr val="accent3"/>
          </a:lnRef>
          <a:fillRef idx="3">
            <a:schemeClr val="accent3"/>
          </a:fillRef>
          <a:effectRef idx="2">
            <a:schemeClr val="accent3"/>
          </a:effectRef>
          <a:fontRef idx="minor">
            <a:schemeClr val="lt1"/>
          </a:fontRef>
        </dgm:style>
      </dgm:prSet>
      <dgm:spPr/>
      <dgm:t>
        <a:bodyPr/>
        <a:lstStyle/>
        <a:p>
          <a:endParaRPr lang="en-US"/>
        </a:p>
      </dgm:t>
    </dgm:pt>
    <dgm:pt modelId="{F94C3F2F-DB76-4BF0-9C91-0E290658E5A5}" type="sibTrans" cxnId="{D14A2E81-A5D5-4F77-B18D-B50B263F25AF}">
      <dgm:prSet/>
      <dgm:spPr/>
      <dgm:t>
        <a:bodyPr/>
        <a:lstStyle/>
        <a:p>
          <a:endParaRPr lang="en-US"/>
        </a:p>
      </dgm:t>
    </dgm:pt>
    <dgm:pt modelId="{F16FB16E-0D23-4C04-88AD-9F29ACB4EA5B}">
      <dgm:prSet phldrT="[Text]"/>
      <dgm:spPr/>
      <dgm:t>
        <a:bodyPr/>
        <a:lstStyle/>
        <a:p>
          <a:r>
            <a:rPr lang="en-US" dirty="0" smtClean="0"/>
            <a:t>Predicate Abstraction</a:t>
          </a:r>
          <a:endParaRPr lang="en-US" dirty="0"/>
        </a:p>
      </dgm:t>
    </dgm:pt>
    <dgm:pt modelId="{FAB02FCB-96B4-4F88-AF15-AC138074C1A3}" type="parTrans" cxnId="{7A9A5D84-41DC-4EB9-8751-1C72196C285D}">
      <dgm:prSet/>
      <dgm:spPr/>
      <dgm:t>
        <a:bodyPr/>
        <a:lstStyle/>
        <a:p>
          <a:endParaRPr lang="en-US"/>
        </a:p>
      </dgm:t>
    </dgm:pt>
    <dgm:pt modelId="{DC02768A-3E5B-486C-AC13-2CA793C4056B}" type="sibTrans" cxnId="{7A9A5D84-41DC-4EB9-8751-1C72196C285D}">
      <dgm:prSet/>
      <dgm:spPr/>
      <dgm:t>
        <a:bodyPr/>
        <a:lstStyle/>
        <a:p>
          <a:endParaRPr lang="en-US"/>
        </a:p>
      </dgm:t>
    </dgm:pt>
    <dgm:pt modelId="{7FCD955C-5281-4A75-862A-E162C9DB1979}">
      <dgm:prSet phldrT="[Text]"/>
      <dgm:spPr/>
      <dgm:t>
        <a:bodyPr/>
        <a:lstStyle/>
        <a:p>
          <a:r>
            <a:rPr lang="en-US" dirty="0" smtClean="0"/>
            <a:t>Verifying Compiler</a:t>
          </a:r>
          <a:endParaRPr lang="en-US" dirty="0"/>
        </a:p>
      </dgm:t>
    </dgm:pt>
    <dgm:pt modelId="{6EEF59A4-E19B-493C-8703-498CCC0BAE9B}" type="parTrans" cxnId="{B8E18348-EC46-4EFE-8E86-ED537026D41B}">
      <dgm:prSet/>
      <dgm:spPr/>
      <dgm:t>
        <a:bodyPr/>
        <a:lstStyle/>
        <a:p>
          <a:endParaRPr lang="en-US"/>
        </a:p>
      </dgm:t>
    </dgm:pt>
    <dgm:pt modelId="{5047135A-01C7-40DE-AB70-5394030B7138}" type="sibTrans" cxnId="{B8E18348-EC46-4EFE-8E86-ED537026D41B}">
      <dgm:prSet/>
      <dgm:spPr/>
      <dgm:t>
        <a:bodyPr/>
        <a:lstStyle/>
        <a:p>
          <a:endParaRPr lang="en-US"/>
        </a:p>
      </dgm:t>
    </dgm:pt>
    <dgm:pt modelId="{77EB5038-F5EC-4F96-9D5E-C6A83E1598AF}" type="pres">
      <dgm:prSet presAssocID="{C1A8F207-1092-4556-8209-56867C989A3A}" presName="cycle" presStyleCnt="0">
        <dgm:presLayoutVars>
          <dgm:chMax val="1"/>
          <dgm:dir/>
          <dgm:animLvl val="ctr"/>
          <dgm:resizeHandles val="exact"/>
        </dgm:presLayoutVars>
      </dgm:prSet>
      <dgm:spPr/>
      <dgm:t>
        <a:bodyPr/>
        <a:lstStyle/>
        <a:p>
          <a:endParaRPr lang="en-US"/>
        </a:p>
      </dgm:t>
    </dgm:pt>
    <dgm:pt modelId="{3A6B0980-9756-4B2A-938B-D7872034D7EB}" type="pres">
      <dgm:prSet presAssocID="{E92739AC-F107-4BAE-A129-3014333089C8}" presName="centerShape" presStyleLbl="node0" presStyleIdx="0" presStyleCnt="1" custScaleX="61489" custScaleY="60708"/>
      <dgm:spPr/>
      <dgm:t>
        <a:bodyPr/>
        <a:lstStyle/>
        <a:p>
          <a:endParaRPr lang="en-US"/>
        </a:p>
      </dgm:t>
    </dgm:pt>
    <dgm:pt modelId="{4791977B-3D60-45CE-A267-EB0E534B83F4}" type="pres">
      <dgm:prSet presAssocID="{B673F427-DDA0-488B-BCD1-AB03C1C6BBF1}" presName="parTrans" presStyleLbl="bgSibTrans2D1" presStyleIdx="0" presStyleCnt="3"/>
      <dgm:spPr/>
      <dgm:t>
        <a:bodyPr/>
        <a:lstStyle/>
        <a:p>
          <a:endParaRPr lang="en-US"/>
        </a:p>
      </dgm:t>
    </dgm:pt>
    <dgm:pt modelId="{75B58844-1A6B-4178-B654-1BDC9729BEDA}" type="pres">
      <dgm:prSet presAssocID="{6B6B3B46-C0CC-4BB5-95C2-FEB1FB52B1E5}" presName="node" presStyleLbl="node1" presStyleIdx="0" presStyleCnt="3">
        <dgm:presLayoutVars>
          <dgm:bulletEnabled val="1"/>
        </dgm:presLayoutVars>
      </dgm:prSet>
      <dgm:spPr/>
      <dgm:t>
        <a:bodyPr/>
        <a:lstStyle/>
        <a:p>
          <a:endParaRPr lang="en-US"/>
        </a:p>
      </dgm:t>
    </dgm:pt>
    <dgm:pt modelId="{6C83C407-8751-4F47-B867-FED2BD8A834B}" type="pres">
      <dgm:prSet presAssocID="{6EEF59A4-E19B-493C-8703-498CCC0BAE9B}" presName="parTrans" presStyleLbl="bgSibTrans2D1" presStyleIdx="1" presStyleCnt="3"/>
      <dgm:spPr/>
      <dgm:t>
        <a:bodyPr/>
        <a:lstStyle/>
        <a:p>
          <a:endParaRPr lang="en-US"/>
        </a:p>
      </dgm:t>
    </dgm:pt>
    <dgm:pt modelId="{A4F5C038-AF22-424E-A469-26086CD971C1}" type="pres">
      <dgm:prSet presAssocID="{7FCD955C-5281-4A75-862A-E162C9DB1979}" presName="node" presStyleLbl="node1" presStyleIdx="1" presStyleCnt="3">
        <dgm:presLayoutVars>
          <dgm:bulletEnabled val="1"/>
        </dgm:presLayoutVars>
      </dgm:prSet>
      <dgm:spPr/>
      <dgm:t>
        <a:bodyPr/>
        <a:lstStyle/>
        <a:p>
          <a:endParaRPr lang="en-US"/>
        </a:p>
      </dgm:t>
    </dgm:pt>
    <dgm:pt modelId="{4245A790-3F38-49C0-A396-70842A9BABC0}" type="pres">
      <dgm:prSet presAssocID="{FAB02FCB-96B4-4F88-AF15-AC138074C1A3}" presName="parTrans" presStyleLbl="bgSibTrans2D1" presStyleIdx="2" presStyleCnt="3"/>
      <dgm:spPr/>
      <dgm:t>
        <a:bodyPr/>
        <a:lstStyle/>
        <a:p>
          <a:endParaRPr lang="en-US"/>
        </a:p>
      </dgm:t>
    </dgm:pt>
    <dgm:pt modelId="{856B82B9-8B72-4709-AD97-A7D3F98FA0ED}" type="pres">
      <dgm:prSet presAssocID="{F16FB16E-0D23-4C04-88AD-9F29ACB4EA5B}" presName="node" presStyleLbl="node1" presStyleIdx="2" presStyleCnt="3">
        <dgm:presLayoutVars>
          <dgm:bulletEnabled val="1"/>
        </dgm:presLayoutVars>
      </dgm:prSet>
      <dgm:spPr/>
      <dgm:t>
        <a:bodyPr/>
        <a:lstStyle/>
        <a:p>
          <a:endParaRPr lang="en-US"/>
        </a:p>
      </dgm:t>
    </dgm:pt>
  </dgm:ptLst>
  <dgm:cxnLst>
    <dgm:cxn modelId="{463FC36F-47A0-4C28-8B32-DC163E44CAE3}" type="presOf" srcId="{6EEF59A4-E19B-493C-8703-498CCC0BAE9B}" destId="{6C83C407-8751-4F47-B867-FED2BD8A834B}" srcOrd="0" destOrd="0" presId="urn:microsoft.com/office/officeart/2005/8/layout/radial4"/>
    <dgm:cxn modelId="{424FBA94-42DC-42EC-8D5D-348FDFA1EDF9}" type="presOf" srcId="{6B6B3B46-C0CC-4BB5-95C2-FEB1FB52B1E5}" destId="{75B58844-1A6B-4178-B654-1BDC9729BEDA}" srcOrd="0" destOrd="0" presId="urn:microsoft.com/office/officeart/2005/8/layout/radial4"/>
    <dgm:cxn modelId="{E217B225-815C-48F9-B184-C2E6D585BB22}" type="presOf" srcId="{C1A8F207-1092-4556-8209-56867C989A3A}" destId="{77EB5038-F5EC-4F96-9D5E-C6A83E1598AF}" srcOrd="0" destOrd="0" presId="urn:microsoft.com/office/officeart/2005/8/layout/radial4"/>
    <dgm:cxn modelId="{562EC50B-CB00-4458-A4B7-137194F402BE}" srcId="{C1A8F207-1092-4556-8209-56867C989A3A}" destId="{E92739AC-F107-4BAE-A129-3014333089C8}" srcOrd="0" destOrd="0" parTransId="{5E4D493F-E895-4119-86FA-5520BCC01F66}" sibTransId="{8FF1CE41-0A1B-4EC7-9987-EDBB6E5F8C0D}"/>
    <dgm:cxn modelId="{B8E18348-EC46-4EFE-8E86-ED537026D41B}" srcId="{E92739AC-F107-4BAE-A129-3014333089C8}" destId="{7FCD955C-5281-4A75-862A-E162C9DB1979}" srcOrd="1" destOrd="0" parTransId="{6EEF59A4-E19B-493C-8703-498CCC0BAE9B}" sibTransId="{5047135A-01C7-40DE-AB70-5394030B7138}"/>
    <dgm:cxn modelId="{D71C9033-4022-41E4-8049-CD6606692F6E}" type="presOf" srcId="{E92739AC-F107-4BAE-A129-3014333089C8}" destId="{3A6B0980-9756-4B2A-938B-D7872034D7EB}" srcOrd="0" destOrd="0" presId="urn:microsoft.com/office/officeart/2005/8/layout/radial4"/>
    <dgm:cxn modelId="{7A9A5D84-41DC-4EB9-8751-1C72196C285D}" srcId="{E92739AC-F107-4BAE-A129-3014333089C8}" destId="{F16FB16E-0D23-4C04-88AD-9F29ACB4EA5B}" srcOrd="2" destOrd="0" parTransId="{FAB02FCB-96B4-4F88-AF15-AC138074C1A3}" sibTransId="{DC02768A-3E5B-486C-AC13-2CA793C4056B}"/>
    <dgm:cxn modelId="{0C5EAC1E-112D-4EFE-A899-2948FC8C9D64}" type="presOf" srcId="{B673F427-DDA0-488B-BCD1-AB03C1C6BBF1}" destId="{4791977B-3D60-45CE-A267-EB0E534B83F4}" srcOrd="0" destOrd="0" presId="urn:microsoft.com/office/officeart/2005/8/layout/radial4"/>
    <dgm:cxn modelId="{843ABDED-2FA9-4A3F-B57B-3D7E8EC60C73}" type="presOf" srcId="{F16FB16E-0D23-4C04-88AD-9F29ACB4EA5B}" destId="{856B82B9-8B72-4709-AD97-A7D3F98FA0ED}" srcOrd="0" destOrd="0" presId="urn:microsoft.com/office/officeart/2005/8/layout/radial4"/>
    <dgm:cxn modelId="{788AF3D2-E90D-4579-8A3F-08D935DE58AB}" type="presOf" srcId="{7FCD955C-5281-4A75-862A-E162C9DB1979}" destId="{A4F5C038-AF22-424E-A469-26086CD971C1}" srcOrd="0" destOrd="0" presId="urn:microsoft.com/office/officeart/2005/8/layout/radial4"/>
    <dgm:cxn modelId="{F42B3D26-E540-4C56-A7F8-A381A5AEDF61}" type="presOf" srcId="{FAB02FCB-96B4-4F88-AF15-AC138074C1A3}" destId="{4245A790-3F38-49C0-A396-70842A9BABC0}" srcOrd="0" destOrd="0" presId="urn:microsoft.com/office/officeart/2005/8/layout/radial4"/>
    <dgm:cxn modelId="{D14A2E81-A5D5-4F77-B18D-B50B263F25AF}" srcId="{E92739AC-F107-4BAE-A129-3014333089C8}" destId="{6B6B3B46-C0CC-4BB5-95C2-FEB1FB52B1E5}" srcOrd="0" destOrd="0" parTransId="{B673F427-DDA0-488B-BCD1-AB03C1C6BBF1}" sibTransId="{F94C3F2F-DB76-4BF0-9C91-0E290658E5A5}"/>
    <dgm:cxn modelId="{A110520B-75B5-418E-A8D8-0D86B7D58247}" type="presParOf" srcId="{77EB5038-F5EC-4F96-9D5E-C6A83E1598AF}" destId="{3A6B0980-9756-4B2A-938B-D7872034D7EB}" srcOrd="0" destOrd="0" presId="urn:microsoft.com/office/officeart/2005/8/layout/radial4"/>
    <dgm:cxn modelId="{85C79CB5-AD5E-42DA-BCE8-E38BB7D10CCF}" type="presParOf" srcId="{77EB5038-F5EC-4F96-9D5E-C6A83E1598AF}" destId="{4791977B-3D60-45CE-A267-EB0E534B83F4}" srcOrd="1" destOrd="0" presId="urn:microsoft.com/office/officeart/2005/8/layout/radial4"/>
    <dgm:cxn modelId="{EE2D1048-8FCC-4011-A2C7-603511E7414D}" type="presParOf" srcId="{77EB5038-F5EC-4F96-9D5E-C6A83E1598AF}" destId="{75B58844-1A6B-4178-B654-1BDC9729BEDA}" srcOrd="2" destOrd="0" presId="urn:microsoft.com/office/officeart/2005/8/layout/radial4"/>
    <dgm:cxn modelId="{E90417C4-45BF-482C-9E32-FE2E50654972}" type="presParOf" srcId="{77EB5038-F5EC-4F96-9D5E-C6A83E1598AF}" destId="{6C83C407-8751-4F47-B867-FED2BD8A834B}" srcOrd="3" destOrd="0" presId="urn:microsoft.com/office/officeart/2005/8/layout/radial4"/>
    <dgm:cxn modelId="{65C32962-7F98-4E7D-92F9-AAECF5DEFA6D}" type="presParOf" srcId="{77EB5038-F5EC-4F96-9D5E-C6A83E1598AF}" destId="{A4F5C038-AF22-424E-A469-26086CD971C1}" srcOrd="4" destOrd="0" presId="urn:microsoft.com/office/officeart/2005/8/layout/radial4"/>
    <dgm:cxn modelId="{EF282C9A-C56B-4FD0-9127-2F3363947E73}" type="presParOf" srcId="{77EB5038-F5EC-4F96-9D5E-C6A83E1598AF}" destId="{4245A790-3F38-49C0-A396-70842A9BABC0}" srcOrd="5" destOrd="0" presId="urn:microsoft.com/office/officeart/2005/8/layout/radial4"/>
    <dgm:cxn modelId="{D608A04A-FC45-4B51-9E91-A12D1414796B}" type="presParOf" srcId="{77EB5038-F5EC-4F96-9D5E-C6A83E1598AF}" destId="{856B82B9-8B72-4709-AD97-A7D3F98FA0ED}" srcOrd="6" destOrd="0" presId="urn:microsoft.com/office/officeart/2005/8/layout/radial4"/>
  </dgm:cxnLst>
  <dgm:bg/>
  <dgm:whole/>
</dgm:dataModel>
</file>

<file path=ppt/diagrams/data5.xml><?xml version="1.0" encoding="utf-8"?>
<dgm:dataModel xmlns:dgm="http://schemas.openxmlformats.org/drawingml/2006/diagram" xmlns:a="http://schemas.openxmlformats.org/drawingml/2006/main">
  <dgm:ptLst>
    <dgm:pt modelId="{DAE8B62F-C810-4051-9DA4-6CB57C6DE232}" type="doc">
      <dgm:prSet loTypeId="urn:microsoft.com/office/officeart/2005/8/layout/lProcess3" loCatId="process" qsTypeId="urn:microsoft.com/office/officeart/2005/8/quickstyle/3d1" qsCatId="3D" csTypeId="urn:microsoft.com/office/officeart/2005/8/colors/colorful2" csCatId="colorful" phldr="1"/>
      <dgm:spPr/>
      <dgm:t>
        <a:bodyPr/>
        <a:lstStyle/>
        <a:p>
          <a:endParaRPr lang="en-US"/>
        </a:p>
      </dgm:t>
    </dgm:pt>
    <dgm:pt modelId="{7DDB8CD6-56C1-42C2-BB5C-4C1F64420C8E}">
      <dgm:prSet custT="1"/>
      <dgm:spPr/>
      <dgm:t>
        <a:bodyPr/>
        <a:lstStyle/>
        <a:p>
          <a:pPr rtl="0"/>
          <a:r>
            <a:rPr lang="en-US" sz="2400" dirty="0" smtClean="0"/>
            <a:t>PEX</a:t>
          </a:r>
          <a:endParaRPr lang="en-US" sz="2400" dirty="0"/>
        </a:p>
      </dgm:t>
    </dgm:pt>
    <dgm:pt modelId="{0894B246-23FE-4182-AE4E-5CA0C9BA32E9}" type="parTrans" cxnId="{422D7340-7DFF-4D4A-9139-DAA6F36BDB10}">
      <dgm:prSet/>
      <dgm:spPr/>
      <dgm:t>
        <a:bodyPr/>
        <a:lstStyle/>
        <a:p>
          <a:endParaRPr lang="en-US"/>
        </a:p>
      </dgm:t>
    </dgm:pt>
    <dgm:pt modelId="{19475CDF-7EDC-42F1-9CCC-C778F22DD55B}" type="sibTrans" cxnId="{422D7340-7DFF-4D4A-9139-DAA6F36BDB10}">
      <dgm:prSet/>
      <dgm:spPr/>
      <dgm:t>
        <a:bodyPr/>
        <a:lstStyle/>
        <a:p>
          <a:endParaRPr lang="en-US"/>
        </a:p>
      </dgm:t>
    </dgm:pt>
    <dgm:pt modelId="{856C0F70-B1A2-4B3F-902D-B80454C87284}">
      <dgm:prSet/>
      <dgm:spPr/>
      <dgm:t>
        <a:bodyPr/>
        <a:lstStyle/>
        <a:p>
          <a:pPr algn="l" rtl="0"/>
          <a:r>
            <a:rPr lang="en-US" dirty="0" smtClean="0"/>
            <a:t>Implements DART for .NET.</a:t>
          </a:r>
          <a:endParaRPr lang="en-US" dirty="0"/>
        </a:p>
      </dgm:t>
    </dgm:pt>
    <dgm:pt modelId="{6D74A80B-F5FB-4222-8980-4AF10B1D4016}" type="parTrans" cxnId="{29BB44F7-31C0-49DC-AD3D-C16241FFB7CB}">
      <dgm:prSet/>
      <dgm:spPr/>
      <dgm:t>
        <a:bodyPr/>
        <a:lstStyle/>
        <a:p>
          <a:endParaRPr lang="en-US"/>
        </a:p>
      </dgm:t>
    </dgm:pt>
    <dgm:pt modelId="{B69416B3-2DA9-4B0D-BA7E-72DCB8BA848F}" type="sibTrans" cxnId="{29BB44F7-31C0-49DC-AD3D-C16241FFB7CB}">
      <dgm:prSet/>
      <dgm:spPr/>
      <dgm:t>
        <a:bodyPr/>
        <a:lstStyle/>
        <a:p>
          <a:endParaRPr lang="en-US"/>
        </a:p>
      </dgm:t>
    </dgm:pt>
    <dgm:pt modelId="{525992B5-CB9A-4802-B10A-B0689DDF3E5A}">
      <dgm:prSet custT="1"/>
      <dgm:spPr/>
      <dgm:t>
        <a:bodyPr/>
        <a:lstStyle/>
        <a:p>
          <a:pPr rtl="0"/>
          <a:r>
            <a:rPr lang="en-US" sz="2400" dirty="0" smtClean="0"/>
            <a:t>YOGI</a:t>
          </a:r>
          <a:endParaRPr lang="en-US" sz="2400" dirty="0"/>
        </a:p>
      </dgm:t>
    </dgm:pt>
    <dgm:pt modelId="{57C7AFD1-2AE9-45B5-89E5-6A8CF43807DD}" type="parTrans" cxnId="{6ADB341C-E260-4DA7-B43A-0EE125896F91}">
      <dgm:prSet/>
      <dgm:spPr/>
      <dgm:t>
        <a:bodyPr/>
        <a:lstStyle/>
        <a:p>
          <a:endParaRPr lang="en-US"/>
        </a:p>
      </dgm:t>
    </dgm:pt>
    <dgm:pt modelId="{8F276D5B-76D9-4512-A10E-C3A4075118CE}" type="sibTrans" cxnId="{6ADB341C-E260-4DA7-B43A-0EE125896F91}">
      <dgm:prSet/>
      <dgm:spPr/>
      <dgm:t>
        <a:bodyPr/>
        <a:lstStyle/>
        <a:p>
          <a:endParaRPr lang="en-US"/>
        </a:p>
      </dgm:t>
    </dgm:pt>
    <dgm:pt modelId="{02B6CAE4-00BD-4E46-AAF4-6DF91269D152}">
      <dgm:prSet/>
      <dgm:spPr/>
      <dgm:t>
        <a:bodyPr/>
        <a:lstStyle/>
        <a:p>
          <a:pPr algn="l" rtl="0"/>
          <a:r>
            <a:rPr lang="en-US" dirty="0" smtClean="0"/>
            <a:t>Implements DART to check the feasibility of program paths generated statically using a SLAM-like tool.</a:t>
          </a:r>
          <a:endParaRPr lang="en-US" dirty="0"/>
        </a:p>
      </dgm:t>
    </dgm:pt>
    <dgm:pt modelId="{F4EE2433-B516-43C1-8DF5-B0124A237401}" type="parTrans" cxnId="{96A69025-1BCC-4CFD-B619-31C7151EFC8D}">
      <dgm:prSet/>
      <dgm:spPr/>
      <dgm:t>
        <a:bodyPr/>
        <a:lstStyle/>
        <a:p>
          <a:endParaRPr lang="en-US"/>
        </a:p>
      </dgm:t>
    </dgm:pt>
    <dgm:pt modelId="{8B01159D-A381-4F09-B00A-800285230399}" type="sibTrans" cxnId="{96A69025-1BCC-4CFD-B619-31C7151EFC8D}">
      <dgm:prSet/>
      <dgm:spPr/>
      <dgm:t>
        <a:bodyPr/>
        <a:lstStyle/>
        <a:p>
          <a:endParaRPr lang="en-US"/>
        </a:p>
      </dgm:t>
    </dgm:pt>
    <dgm:pt modelId="{A1740B39-6B47-40D4-B2EB-DA26D433F6C9}">
      <dgm:prSet custT="1"/>
      <dgm:spPr/>
      <dgm:t>
        <a:bodyPr/>
        <a:lstStyle/>
        <a:p>
          <a:pPr rtl="0"/>
          <a:r>
            <a:rPr lang="en-US" sz="2400" dirty="0" smtClean="0"/>
            <a:t>Vigilante</a:t>
          </a:r>
          <a:endParaRPr lang="en-US" sz="2400" dirty="0"/>
        </a:p>
      </dgm:t>
    </dgm:pt>
    <dgm:pt modelId="{6F7EF451-4195-47AE-99FA-C0A72C9EBED8}" type="parTrans" cxnId="{EB78E19D-AD5F-40C1-8CBA-DD92CE629A61}">
      <dgm:prSet/>
      <dgm:spPr/>
      <dgm:t>
        <a:bodyPr/>
        <a:lstStyle/>
        <a:p>
          <a:endParaRPr lang="en-US"/>
        </a:p>
      </dgm:t>
    </dgm:pt>
    <dgm:pt modelId="{390AF361-61EC-4CE7-8652-E6BE261EDDFC}" type="sibTrans" cxnId="{EB78E19D-AD5F-40C1-8CBA-DD92CE629A61}">
      <dgm:prSet/>
      <dgm:spPr/>
      <dgm:t>
        <a:bodyPr/>
        <a:lstStyle/>
        <a:p>
          <a:endParaRPr lang="en-US"/>
        </a:p>
      </dgm:t>
    </dgm:pt>
    <dgm:pt modelId="{E09FCB42-37BF-4C28-B068-6896F7165308}">
      <dgm:prSet/>
      <dgm:spPr/>
      <dgm:t>
        <a:bodyPr/>
        <a:lstStyle/>
        <a:p>
          <a:pPr algn="l" rtl="0"/>
          <a:r>
            <a:rPr lang="en-US" dirty="0" smtClean="0"/>
            <a:t>Partially implements DART to dynamically generate worm filters.</a:t>
          </a:r>
          <a:endParaRPr lang="en-US" dirty="0"/>
        </a:p>
      </dgm:t>
    </dgm:pt>
    <dgm:pt modelId="{2B06C95C-F7A6-4658-882C-0250C711DDDB}" type="parTrans" cxnId="{8A593432-AD7D-412C-8D77-D6231AE5776F}">
      <dgm:prSet/>
      <dgm:spPr/>
      <dgm:t>
        <a:bodyPr/>
        <a:lstStyle/>
        <a:p>
          <a:endParaRPr lang="en-US"/>
        </a:p>
      </dgm:t>
    </dgm:pt>
    <dgm:pt modelId="{03197E12-1075-40EA-A7C9-680D0FAA529E}" type="sibTrans" cxnId="{8A593432-AD7D-412C-8D77-D6231AE5776F}">
      <dgm:prSet/>
      <dgm:spPr/>
      <dgm:t>
        <a:bodyPr/>
        <a:lstStyle/>
        <a:p>
          <a:endParaRPr lang="en-US"/>
        </a:p>
      </dgm:t>
    </dgm:pt>
    <dgm:pt modelId="{923357D5-51AE-44C2-8121-052DEF53A8B9}">
      <dgm:prSet/>
      <dgm:spPr/>
      <dgm:t>
        <a:bodyPr/>
        <a:lstStyle/>
        <a:p>
          <a:pPr algn="l" rtl="0"/>
          <a:r>
            <a:rPr lang="en-US" dirty="0" smtClean="0"/>
            <a:t>Implements DART for x86 binaries.</a:t>
          </a:r>
          <a:endParaRPr lang="en-US" dirty="0"/>
        </a:p>
      </dgm:t>
    </dgm:pt>
    <dgm:pt modelId="{D647B360-2B7C-45FE-BE97-5D8CD4FA4328}">
      <dgm:prSet custT="1"/>
      <dgm:spPr/>
      <dgm:t>
        <a:bodyPr/>
        <a:lstStyle/>
        <a:p>
          <a:pPr rtl="0"/>
          <a:r>
            <a:rPr lang="en-US" sz="2400" dirty="0" smtClean="0"/>
            <a:t>SAGE</a:t>
          </a:r>
          <a:endParaRPr lang="en-US" sz="2400" dirty="0"/>
        </a:p>
      </dgm:t>
    </dgm:pt>
    <dgm:pt modelId="{67AA87C8-B82E-4DAD-AA90-AE4138CA7FCE}" type="sibTrans" cxnId="{054A221E-FEFE-4022-A66C-B330D05A9141}">
      <dgm:prSet/>
      <dgm:spPr/>
      <dgm:t>
        <a:bodyPr/>
        <a:lstStyle/>
        <a:p>
          <a:endParaRPr lang="en-US"/>
        </a:p>
      </dgm:t>
    </dgm:pt>
    <dgm:pt modelId="{0A82FA78-3F0D-4D96-866F-9A78E4E0611F}" type="parTrans" cxnId="{054A221E-FEFE-4022-A66C-B330D05A9141}">
      <dgm:prSet/>
      <dgm:spPr/>
      <dgm:t>
        <a:bodyPr/>
        <a:lstStyle/>
        <a:p>
          <a:endParaRPr lang="en-US"/>
        </a:p>
      </dgm:t>
    </dgm:pt>
    <dgm:pt modelId="{8B1B42A6-BB68-47F8-A0AE-D44F25091F95}" type="sibTrans" cxnId="{BF8CC962-E554-46EA-826E-99635A460D4E}">
      <dgm:prSet/>
      <dgm:spPr/>
      <dgm:t>
        <a:bodyPr/>
        <a:lstStyle/>
        <a:p>
          <a:endParaRPr lang="en-US"/>
        </a:p>
      </dgm:t>
    </dgm:pt>
    <dgm:pt modelId="{47B29B37-44EB-4DD8-BBC9-E5E18A04358D}" type="parTrans" cxnId="{BF8CC962-E554-46EA-826E-99635A460D4E}">
      <dgm:prSet/>
      <dgm:spPr/>
      <dgm:t>
        <a:bodyPr/>
        <a:lstStyle/>
        <a:p>
          <a:endParaRPr lang="en-US"/>
        </a:p>
      </dgm:t>
    </dgm:pt>
    <dgm:pt modelId="{9E30D01A-706F-488D-9094-3BC4C9286BAD}" type="pres">
      <dgm:prSet presAssocID="{DAE8B62F-C810-4051-9DA4-6CB57C6DE232}" presName="Name0" presStyleCnt="0">
        <dgm:presLayoutVars>
          <dgm:chPref val="3"/>
          <dgm:dir/>
          <dgm:animLvl val="lvl"/>
          <dgm:resizeHandles/>
        </dgm:presLayoutVars>
      </dgm:prSet>
      <dgm:spPr/>
      <dgm:t>
        <a:bodyPr/>
        <a:lstStyle/>
        <a:p>
          <a:endParaRPr lang="en-US"/>
        </a:p>
      </dgm:t>
    </dgm:pt>
    <dgm:pt modelId="{E9366405-6339-4F4B-A8C7-F6D7A54E0D79}" type="pres">
      <dgm:prSet presAssocID="{7DDB8CD6-56C1-42C2-BB5C-4C1F64420C8E}" presName="horFlow" presStyleCnt="0"/>
      <dgm:spPr/>
    </dgm:pt>
    <dgm:pt modelId="{3022196A-3257-4E21-8B67-27C47C3EB287}" type="pres">
      <dgm:prSet presAssocID="{7DDB8CD6-56C1-42C2-BB5C-4C1F64420C8E}" presName="bigChev" presStyleLbl="node1" presStyleIdx="0" presStyleCnt="4"/>
      <dgm:spPr/>
      <dgm:t>
        <a:bodyPr/>
        <a:lstStyle/>
        <a:p>
          <a:endParaRPr lang="en-US"/>
        </a:p>
      </dgm:t>
    </dgm:pt>
    <dgm:pt modelId="{AEAC1FFE-87B4-4015-8993-550A3E30022A}" type="pres">
      <dgm:prSet presAssocID="{6D74A80B-F5FB-4222-8980-4AF10B1D4016}" presName="parTrans" presStyleCnt="0"/>
      <dgm:spPr/>
    </dgm:pt>
    <dgm:pt modelId="{75022CE1-001A-482D-B6E3-A23252CF193A}" type="pres">
      <dgm:prSet presAssocID="{856C0F70-B1A2-4B3F-902D-B80454C87284}" presName="node" presStyleLbl="alignAccFollowNode1" presStyleIdx="0" presStyleCnt="4" custScaleX="323665">
        <dgm:presLayoutVars>
          <dgm:bulletEnabled val="1"/>
        </dgm:presLayoutVars>
      </dgm:prSet>
      <dgm:spPr/>
      <dgm:t>
        <a:bodyPr/>
        <a:lstStyle/>
        <a:p>
          <a:endParaRPr lang="en-US"/>
        </a:p>
      </dgm:t>
    </dgm:pt>
    <dgm:pt modelId="{6BE3257A-E811-49A4-AF05-D7156525A6FD}" type="pres">
      <dgm:prSet presAssocID="{7DDB8CD6-56C1-42C2-BB5C-4C1F64420C8E}" presName="vSp" presStyleCnt="0"/>
      <dgm:spPr/>
    </dgm:pt>
    <dgm:pt modelId="{2A80F6AA-89CD-405E-A804-8D84B32A7046}" type="pres">
      <dgm:prSet presAssocID="{D647B360-2B7C-45FE-BE97-5D8CD4FA4328}" presName="horFlow" presStyleCnt="0"/>
      <dgm:spPr/>
    </dgm:pt>
    <dgm:pt modelId="{CA80FAF8-E1FB-4DA3-AC96-5A8BFA34F0D8}" type="pres">
      <dgm:prSet presAssocID="{D647B360-2B7C-45FE-BE97-5D8CD4FA4328}" presName="bigChev" presStyleLbl="node1" presStyleIdx="1" presStyleCnt="4"/>
      <dgm:spPr/>
      <dgm:t>
        <a:bodyPr/>
        <a:lstStyle/>
        <a:p>
          <a:endParaRPr lang="en-US"/>
        </a:p>
      </dgm:t>
    </dgm:pt>
    <dgm:pt modelId="{C5C51D2D-41A3-4C47-9E4A-EC019873E844}" type="pres">
      <dgm:prSet presAssocID="{47B29B37-44EB-4DD8-BBC9-E5E18A04358D}" presName="parTrans" presStyleCnt="0"/>
      <dgm:spPr/>
    </dgm:pt>
    <dgm:pt modelId="{D5750C03-8B12-4A29-A0FD-18D38CACE075}" type="pres">
      <dgm:prSet presAssocID="{923357D5-51AE-44C2-8121-052DEF53A8B9}" presName="node" presStyleLbl="alignAccFollowNode1" presStyleIdx="1" presStyleCnt="4" custScaleX="323665">
        <dgm:presLayoutVars>
          <dgm:bulletEnabled val="1"/>
        </dgm:presLayoutVars>
      </dgm:prSet>
      <dgm:spPr/>
      <dgm:t>
        <a:bodyPr/>
        <a:lstStyle/>
        <a:p>
          <a:endParaRPr lang="en-US"/>
        </a:p>
      </dgm:t>
    </dgm:pt>
    <dgm:pt modelId="{BC3F0F33-D6F4-4F20-A45F-5E9E4F72BF14}" type="pres">
      <dgm:prSet presAssocID="{D647B360-2B7C-45FE-BE97-5D8CD4FA4328}" presName="vSp" presStyleCnt="0"/>
      <dgm:spPr/>
    </dgm:pt>
    <dgm:pt modelId="{66461601-FAA7-43F8-8622-801D413835DE}" type="pres">
      <dgm:prSet presAssocID="{525992B5-CB9A-4802-B10A-B0689DDF3E5A}" presName="horFlow" presStyleCnt="0"/>
      <dgm:spPr/>
    </dgm:pt>
    <dgm:pt modelId="{A5B23998-6121-4C9E-AB51-D125015951D7}" type="pres">
      <dgm:prSet presAssocID="{525992B5-CB9A-4802-B10A-B0689DDF3E5A}" presName="bigChev" presStyleLbl="node1" presStyleIdx="2" presStyleCnt="4"/>
      <dgm:spPr/>
      <dgm:t>
        <a:bodyPr/>
        <a:lstStyle/>
        <a:p>
          <a:endParaRPr lang="en-US"/>
        </a:p>
      </dgm:t>
    </dgm:pt>
    <dgm:pt modelId="{5BCDADC0-47A0-481D-BB75-D7A83509C55B}" type="pres">
      <dgm:prSet presAssocID="{F4EE2433-B516-43C1-8DF5-B0124A237401}" presName="parTrans" presStyleCnt="0"/>
      <dgm:spPr/>
    </dgm:pt>
    <dgm:pt modelId="{C8EC4D62-3389-4897-AB13-3184350BDDEC}" type="pres">
      <dgm:prSet presAssocID="{02B6CAE4-00BD-4E46-AAF4-6DF91269D152}" presName="node" presStyleLbl="alignAccFollowNode1" presStyleIdx="2" presStyleCnt="4" custScaleX="323665">
        <dgm:presLayoutVars>
          <dgm:bulletEnabled val="1"/>
        </dgm:presLayoutVars>
      </dgm:prSet>
      <dgm:spPr/>
      <dgm:t>
        <a:bodyPr/>
        <a:lstStyle/>
        <a:p>
          <a:endParaRPr lang="en-US"/>
        </a:p>
      </dgm:t>
    </dgm:pt>
    <dgm:pt modelId="{A6247E15-833D-4235-BD0B-6A7203B9CD90}" type="pres">
      <dgm:prSet presAssocID="{525992B5-CB9A-4802-B10A-B0689DDF3E5A}" presName="vSp" presStyleCnt="0"/>
      <dgm:spPr/>
    </dgm:pt>
    <dgm:pt modelId="{7A8C8416-7620-4E10-9E16-FA19623B2A48}" type="pres">
      <dgm:prSet presAssocID="{A1740B39-6B47-40D4-B2EB-DA26D433F6C9}" presName="horFlow" presStyleCnt="0"/>
      <dgm:spPr/>
    </dgm:pt>
    <dgm:pt modelId="{D86BEF52-A61A-46B3-B855-9E57331A6F58}" type="pres">
      <dgm:prSet presAssocID="{A1740B39-6B47-40D4-B2EB-DA26D433F6C9}" presName="bigChev" presStyleLbl="node1" presStyleIdx="3" presStyleCnt="4"/>
      <dgm:spPr/>
      <dgm:t>
        <a:bodyPr/>
        <a:lstStyle/>
        <a:p>
          <a:endParaRPr lang="en-US"/>
        </a:p>
      </dgm:t>
    </dgm:pt>
    <dgm:pt modelId="{F643F5DE-7DEB-47FE-AD75-581962F5EEB5}" type="pres">
      <dgm:prSet presAssocID="{2B06C95C-F7A6-4658-882C-0250C711DDDB}" presName="parTrans" presStyleCnt="0"/>
      <dgm:spPr/>
    </dgm:pt>
    <dgm:pt modelId="{7C49CE62-6522-4778-81F2-02C21B9968A5}" type="pres">
      <dgm:prSet presAssocID="{E09FCB42-37BF-4C28-B068-6896F7165308}" presName="node" presStyleLbl="alignAccFollowNode1" presStyleIdx="3" presStyleCnt="4" custScaleX="323665">
        <dgm:presLayoutVars>
          <dgm:bulletEnabled val="1"/>
        </dgm:presLayoutVars>
      </dgm:prSet>
      <dgm:spPr/>
      <dgm:t>
        <a:bodyPr/>
        <a:lstStyle/>
        <a:p>
          <a:endParaRPr lang="en-US"/>
        </a:p>
      </dgm:t>
    </dgm:pt>
  </dgm:ptLst>
  <dgm:cxnLst>
    <dgm:cxn modelId="{EB78E19D-AD5F-40C1-8CBA-DD92CE629A61}" srcId="{DAE8B62F-C810-4051-9DA4-6CB57C6DE232}" destId="{A1740B39-6B47-40D4-B2EB-DA26D433F6C9}" srcOrd="3" destOrd="0" parTransId="{6F7EF451-4195-47AE-99FA-C0A72C9EBED8}" sibTransId="{390AF361-61EC-4CE7-8652-E6BE261EDDFC}"/>
    <dgm:cxn modelId="{422D7340-7DFF-4D4A-9139-DAA6F36BDB10}" srcId="{DAE8B62F-C810-4051-9DA4-6CB57C6DE232}" destId="{7DDB8CD6-56C1-42C2-BB5C-4C1F64420C8E}" srcOrd="0" destOrd="0" parTransId="{0894B246-23FE-4182-AE4E-5CA0C9BA32E9}" sibTransId="{19475CDF-7EDC-42F1-9CCC-C778F22DD55B}"/>
    <dgm:cxn modelId="{2E00885A-FA11-4639-BCFC-7A9E32AE55B7}" type="presOf" srcId="{D647B360-2B7C-45FE-BE97-5D8CD4FA4328}" destId="{CA80FAF8-E1FB-4DA3-AC96-5A8BFA34F0D8}" srcOrd="0" destOrd="0" presId="urn:microsoft.com/office/officeart/2005/8/layout/lProcess3"/>
    <dgm:cxn modelId="{0198DDD9-929C-4E09-8C90-1ED2A208277B}" type="presOf" srcId="{A1740B39-6B47-40D4-B2EB-DA26D433F6C9}" destId="{D86BEF52-A61A-46B3-B855-9E57331A6F58}" srcOrd="0" destOrd="0" presId="urn:microsoft.com/office/officeart/2005/8/layout/lProcess3"/>
    <dgm:cxn modelId="{BF8CC962-E554-46EA-826E-99635A460D4E}" srcId="{D647B360-2B7C-45FE-BE97-5D8CD4FA4328}" destId="{923357D5-51AE-44C2-8121-052DEF53A8B9}" srcOrd="0" destOrd="0" parTransId="{47B29B37-44EB-4DD8-BBC9-E5E18A04358D}" sibTransId="{8B1B42A6-BB68-47F8-A0AE-D44F25091F95}"/>
    <dgm:cxn modelId="{96A69025-1BCC-4CFD-B619-31C7151EFC8D}" srcId="{525992B5-CB9A-4802-B10A-B0689DDF3E5A}" destId="{02B6CAE4-00BD-4E46-AAF4-6DF91269D152}" srcOrd="0" destOrd="0" parTransId="{F4EE2433-B516-43C1-8DF5-B0124A237401}" sibTransId="{8B01159D-A381-4F09-B00A-800285230399}"/>
    <dgm:cxn modelId="{054A221E-FEFE-4022-A66C-B330D05A9141}" srcId="{DAE8B62F-C810-4051-9DA4-6CB57C6DE232}" destId="{D647B360-2B7C-45FE-BE97-5D8CD4FA4328}" srcOrd="1" destOrd="0" parTransId="{0A82FA78-3F0D-4D96-866F-9A78E4E0611F}" sibTransId="{67AA87C8-B82E-4DAD-AA90-AE4138CA7FCE}"/>
    <dgm:cxn modelId="{E2B39FA3-2CDA-4C81-A4E6-479C84D44C94}" type="presOf" srcId="{525992B5-CB9A-4802-B10A-B0689DDF3E5A}" destId="{A5B23998-6121-4C9E-AB51-D125015951D7}" srcOrd="0" destOrd="0" presId="urn:microsoft.com/office/officeart/2005/8/layout/lProcess3"/>
    <dgm:cxn modelId="{101B0CBD-03FA-4295-954D-81E55BA20CA3}" type="presOf" srcId="{923357D5-51AE-44C2-8121-052DEF53A8B9}" destId="{D5750C03-8B12-4A29-A0FD-18D38CACE075}" srcOrd="0" destOrd="0" presId="urn:microsoft.com/office/officeart/2005/8/layout/lProcess3"/>
    <dgm:cxn modelId="{BEB767F8-67A1-47DC-ACA4-27B1CB3E9BE5}" type="presOf" srcId="{DAE8B62F-C810-4051-9DA4-6CB57C6DE232}" destId="{9E30D01A-706F-488D-9094-3BC4C9286BAD}" srcOrd="0" destOrd="0" presId="urn:microsoft.com/office/officeart/2005/8/layout/lProcess3"/>
    <dgm:cxn modelId="{29BB44F7-31C0-49DC-AD3D-C16241FFB7CB}" srcId="{7DDB8CD6-56C1-42C2-BB5C-4C1F64420C8E}" destId="{856C0F70-B1A2-4B3F-902D-B80454C87284}" srcOrd="0" destOrd="0" parTransId="{6D74A80B-F5FB-4222-8980-4AF10B1D4016}" sibTransId="{B69416B3-2DA9-4B0D-BA7E-72DCB8BA848F}"/>
    <dgm:cxn modelId="{CCB4C05F-F728-47F9-825A-14225F072DF1}" type="presOf" srcId="{7DDB8CD6-56C1-42C2-BB5C-4C1F64420C8E}" destId="{3022196A-3257-4E21-8B67-27C47C3EB287}" srcOrd="0" destOrd="0" presId="urn:microsoft.com/office/officeart/2005/8/layout/lProcess3"/>
    <dgm:cxn modelId="{20E8794F-1E66-4C31-BCE4-8C93D451D890}" type="presOf" srcId="{02B6CAE4-00BD-4E46-AAF4-6DF91269D152}" destId="{C8EC4D62-3389-4897-AB13-3184350BDDEC}" srcOrd="0" destOrd="0" presId="urn:microsoft.com/office/officeart/2005/8/layout/lProcess3"/>
    <dgm:cxn modelId="{8A593432-AD7D-412C-8D77-D6231AE5776F}" srcId="{A1740B39-6B47-40D4-B2EB-DA26D433F6C9}" destId="{E09FCB42-37BF-4C28-B068-6896F7165308}" srcOrd="0" destOrd="0" parTransId="{2B06C95C-F7A6-4658-882C-0250C711DDDB}" sibTransId="{03197E12-1075-40EA-A7C9-680D0FAA529E}"/>
    <dgm:cxn modelId="{6ADB341C-E260-4DA7-B43A-0EE125896F91}" srcId="{DAE8B62F-C810-4051-9DA4-6CB57C6DE232}" destId="{525992B5-CB9A-4802-B10A-B0689DDF3E5A}" srcOrd="2" destOrd="0" parTransId="{57C7AFD1-2AE9-45B5-89E5-6A8CF43807DD}" sibTransId="{8F276D5B-76D9-4512-A10E-C3A4075118CE}"/>
    <dgm:cxn modelId="{E4A418D2-17EC-4C94-9CB0-E767F01DD908}" type="presOf" srcId="{856C0F70-B1A2-4B3F-902D-B80454C87284}" destId="{75022CE1-001A-482D-B6E3-A23252CF193A}" srcOrd="0" destOrd="0" presId="urn:microsoft.com/office/officeart/2005/8/layout/lProcess3"/>
    <dgm:cxn modelId="{C1611526-491E-4669-AB8D-BEF8EDA1BD46}" type="presOf" srcId="{E09FCB42-37BF-4C28-B068-6896F7165308}" destId="{7C49CE62-6522-4778-81F2-02C21B9968A5}" srcOrd="0" destOrd="0" presId="urn:microsoft.com/office/officeart/2005/8/layout/lProcess3"/>
    <dgm:cxn modelId="{FEC6CB69-09EA-4027-BCAE-72902E3E3D3F}" type="presParOf" srcId="{9E30D01A-706F-488D-9094-3BC4C9286BAD}" destId="{E9366405-6339-4F4B-A8C7-F6D7A54E0D79}" srcOrd="0" destOrd="0" presId="urn:microsoft.com/office/officeart/2005/8/layout/lProcess3"/>
    <dgm:cxn modelId="{8748505B-AA9C-47C5-AAC9-074E5BFF7700}" type="presParOf" srcId="{E9366405-6339-4F4B-A8C7-F6D7A54E0D79}" destId="{3022196A-3257-4E21-8B67-27C47C3EB287}" srcOrd="0" destOrd="0" presId="urn:microsoft.com/office/officeart/2005/8/layout/lProcess3"/>
    <dgm:cxn modelId="{D58732E8-692A-4839-B4F9-E0C002C9FBEF}" type="presParOf" srcId="{E9366405-6339-4F4B-A8C7-F6D7A54E0D79}" destId="{AEAC1FFE-87B4-4015-8993-550A3E30022A}" srcOrd="1" destOrd="0" presId="urn:microsoft.com/office/officeart/2005/8/layout/lProcess3"/>
    <dgm:cxn modelId="{CDA7C34B-13FF-436C-91D4-4CEDE1280151}" type="presParOf" srcId="{E9366405-6339-4F4B-A8C7-F6D7A54E0D79}" destId="{75022CE1-001A-482D-B6E3-A23252CF193A}" srcOrd="2" destOrd="0" presId="urn:microsoft.com/office/officeart/2005/8/layout/lProcess3"/>
    <dgm:cxn modelId="{C94025B2-1354-4495-A5FD-F455608DA680}" type="presParOf" srcId="{9E30D01A-706F-488D-9094-3BC4C9286BAD}" destId="{6BE3257A-E811-49A4-AF05-D7156525A6FD}" srcOrd="1" destOrd="0" presId="urn:microsoft.com/office/officeart/2005/8/layout/lProcess3"/>
    <dgm:cxn modelId="{FE0BAD8D-68DE-4408-B0CF-E7ED81E945E6}" type="presParOf" srcId="{9E30D01A-706F-488D-9094-3BC4C9286BAD}" destId="{2A80F6AA-89CD-405E-A804-8D84B32A7046}" srcOrd="2" destOrd="0" presId="urn:microsoft.com/office/officeart/2005/8/layout/lProcess3"/>
    <dgm:cxn modelId="{0E0E7CEC-1260-422F-8BEC-F3133B4B0B11}" type="presParOf" srcId="{2A80F6AA-89CD-405E-A804-8D84B32A7046}" destId="{CA80FAF8-E1FB-4DA3-AC96-5A8BFA34F0D8}" srcOrd="0" destOrd="0" presId="urn:microsoft.com/office/officeart/2005/8/layout/lProcess3"/>
    <dgm:cxn modelId="{96AFD3D5-0D6A-49B0-A98C-F2DACE9D968E}" type="presParOf" srcId="{2A80F6AA-89CD-405E-A804-8D84B32A7046}" destId="{C5C51D2D-41A3-4C47-9E4A-EC019873E844}" srcOrd="1" destOrd="0" presId="urn:microsoft.com/office/officeart/2005/8/layout/lProcess3"/>
    <dgm:cxn modelId="{E2B7E927-456B-44C9-B50F-998891BB513E}" type="presParOf" srcId="{2A80F6AA-89CD-405E-A804-8D84B32A7046}" destId="{D5750C03-8B12-4A29-A0FD-18D38CACE075}" srcOrd="2" destOrd="0" presId="urn:microsoft.com/office/officeart/2005/8/layout/lProcess3"/>
    <dgm:cxn modelId="{02B86D74-3DB6-4DC6-ACD4-8F6C5BBE24B8}" type="presParOf" srcId="{9E30D01A-706F-488D-9094-3BC4C9286BAD}" destId="{BC3F0F33-D6F4-4F20-A45F-5E9E4F72BF14}" srcOrd="3" destOrd="0" presId="urn:microsoft.com/office/officeart/2005/8/layout/lProcess3"/>
    <dgm:cxn modelId="{CE67314E-387A-4A6F-B03D-F33353D33A8C}" type="presParOf" srcId="{9E30D01A-706F-488D-9094-3BC4C9286BAD}" destId="{66461601-FAA7-43F8-8622-801D413835DE}" srcOrd="4" destOrd="0" presId="urn:microsoft.com/office/officeart/2005/8/layout/lProcess3"/>
    <dgm:cxn modelId="{433CF0B8-F3E1-49C7-816F-110787783727}" type="presParOf" srcId="{66461601-FAA7-43F8-8622-801D413835DE}" destId="{A5B23998-6121-4C9E-AB51-D125015951D7}" srcOrd="0" destOrd="0" presId="urn:microsoft.com/office/officeart/2005/8/layout/lProcess3"/>
    <dgm:cxn modelId="{141209E7-F7E6-4206-A6B6-FB313C48B220}" type="presParOf" srcId="{66461601-FAA7-43F8-8622-801D413835DE}" destId="{5BCDADC0-47A0-481D-BB75-D7A83509C55B}" srcOrd="1" destOrd="0" presId="urn:microsoft.com/office/officeart/2005/8/layout/lProcess3"/>
    <dgm:cxn modelId="{10CCFD80-4167-41D9-8CA6-9724250FB997}" type="presParOf" srcId="{66461601-FAA7-43F8-8622-801D413835DE}" destId="{C8EC4D62-3389-4897-AB13-3184350BDDEC}" srcOrd="2" destOrd="0" presId="urn:microsoft.com/office/officeart/2005/8/layout/lProcess3"/>
    <dgm:cxn modelId="{E3A4D476-9A6E-42AB-91E6-5C938AF75E43}" type="presParOf" srcId="{9E30D01A-706F-488D-9094-3BC4C9286BAD}" destId="{A6247E15-833D-4235-BD0B-6A7203B9CD90}" srcOrd="5" destOrd="0" presId="urn:microsoft.com/office/officeart/2005/8/layout/lProcess3"/>
    <dgm:cxn modelId="{6CD11E93-B7E9-4424-BD49-9A74EC638496}" type="presParOf" srcId="{9E30D01A-706F-488D-9094-3BC4C9286BAD}" destId="{7A8C8416-7620-4E10-9E16-FA19623B2A48}" srcOrd="6" destOrd="0" presId="urn:microsoft.com/office/officeart/2005/8/layout/lProcess3"/>
    <dgm:cxn modelId="{3A99227A-8F9B-4F56-A5D9-B64C44790D2D}" type="presParOf" srcId="{7A8C8416-7620-4E10-9E16-FA19623B2A48}" destId="{D86BEF52-A61A-46B3-B855-9E57331A6F58}" srcOrd="0" destOrd="0" presId="urn:microsoft.com/office/officeart/2005/8/layout/lProcess3"/>
    <dgm:cxn modelId="{AF88119C-8DDE-4CE5-8201-FE6952AD71AF}" type="presParOf" srcId="{7A8C8416-7620-4E10-9E16-FA19623B2A48}" destId="{F643F5DE-7DEB-47FE-AD75-581962F5EEB5}" srcOrd="1" destOrd="0" presId="urn:microsoft.com/office/officeart/2005/8/layout/lProcess3"/>
    <dgm:cxn modelId="{A3709EA9-A009-4CF4-A8FB-7171F61692C7}" type="presParOf" srcId="{7A8C8416-7620-4E10-9E16-FA19623B2A48}" destId="{7C49CE62-6522-4778-81F2-02C21B9968A5}" srcOrd="2" destOrd="0" presId="urn:microsoft.com/office/officeart/2005/8/layout/lProcess3"/>
  </dgm:cxnLst>
  <dgm:bg/>
  <dgm:whole/>
</dgm:dataModel>
</file>

<file path=ppt/diagrams/data6.xml><?xml version="1.0" encoding="utf-8"?>
<dgm:dataModel xmlns:dgm="http://schemas.openxmlformats.org/drawingml/2006/diagram" xmlns:a="http://schemas.openxmlformats.org/drawingml/2006/main">
  <dgm:ptLst>
    <dgm:pt modelId="{1D93BBDB-7EB4-48D1-AE71-0A1FDDC33E23}" type="doc">
      <dgm:prSet loTypeId="urn:microsoft.com/office/officeart/2005/8/layout/lProcess3" loCatId="process" qsTypeId="urn:microsoft.com/office/officeart/2005/8/quickstyle/simple5" qsCatId="simple" csTypeId="urn:microsoft.com/office/officeart/2005/8/colors/colorful2" csCatId="colorful" phldr="1"/>
      <dgm:spPr/>
      <dgm:t>
        <a:bodyPr/>
        <a:lstStyle/>
        <a:p>
          <a:endParaRPr lang="en-US"/>
        </a:p>
      </dgm:t>
    </dgm:pt>
    <dgm:pt modelId="{0AA7AB7C-D8E0-4A5C-9BAD-3FF9D31E8D9C}">
      <dgm:prSet/>
      <dgm:spPr/>
      <dgm:t>
        <a:bodyPr/>
        <a:lstStyle/>
        <a:p>
          <a:pPr rtl="0"/>
          <a:r>
            <a:rPr lang="en-US" dirty="0" smtClean="0"/>
            <a:t>Rich Combination </a:t>
          </a:r>
          <a:endParaRPr lang="en-US" dirty="0"/>
        </a:p>
      </dgm:t>
    </dgm:pt>
    <dgm:pt modelId="{3FEC70FB-C37C-4F76-9224-1C76D577344D}" type="parTrans" cxnId="{6AF09B1C-BBDE-4360-A2BB-A791C006723E}">
      <dgm:prSet/>
      <dgm:spPr/>
      <dgm:t>
        <a:bodyPr/>
        <a:lstStyle/>
        <a:p>
          <a:endParaRPr lang="en-US"/>
        </a:p>
      </dgm:t>
    </dgm:pt>
    <dgm:pt modelId="{FC5EC168-E9B6-436A-AD8B-FFB1914B1675}" type="sibTrans" cxnId="{6AF09B1C-BBDE-4360-A2BB-A791C006723E}">
      <dgm:prSet/>
      <dgm:spPr/>
      <dgm:t>
        <a:bodyPr/>
        <a:lstStyle/>
        <a:p>
          <a:endParaRPr lang="en-US"/>
        </a:p>
      </dgm:t>
    </dgm:pt>
    <dgm:pt modelId="{DCD6C682-3F79-49C8-925A-899C3DDD079E}">
      <dgm:prSet custT="1"/>
      <dgm:spPr/>
      <dgm:t>
        <a:bodyPr/>
        <a:lstStyle/>
        <a:p>
          <a:pPr rtl="0"/>
          <a:r>
            <a:rPr lang="en-US" sz="2000" dirty="0" smtClean="0"/>
            <a:t>Linear arithmetic</a:t>
          </a:r>
          <a:endParaRPr lang="en-US" sz="2000" dirty="0"/>
        </a:p>
      </dgm:t>
    </dgm:pt>
    <dgm:pt modelId="{FD69E769-6AB9-4F23-B1F5-100E679FC3B6}" type="parTrans" cxnId="{63F35585-72A9-45DE-AAE9-9619FFE5D665}">
      <dgm:prSet/>
      <dgm:spPr/>
      <dgm:t>
        <a:bodyPr/>
        <a:lstStyle/>
        <a:p>
          <a:endParaRPr lang="en-US"/>
        </a:p>
      </dgm:t>
    </dgm:pt>
    <dgm:pt modelId="{837FC13D-2056-4ACF-9D0E-01710BBE9B18}" type="sibTrans" cxnId="{63F35585-72A9-45DE-AAE9-9619FFE5D665}">
      <dgm:prSet/>
      <dgm:spPr/>
      <dgm:t>
        <a:bodyPr/>
        <a:lstStyle/>
        <a:p>
          <a:endParaRPr lang="en-US"/>
        </a:p>
      </dgm:t>
    </dgm:pt>
    <dgm:pt modelId="{0B62CA8E-A61A-4BDB-BE84-52C65B52D2FE}">
      <dgm:prSet custT="1"/>
      <dgm:spPr/>
      <dgm:t>
        <a:bodyPr/>
        <a:lstStyle/>
        <a:p>
          <a:pPr rtl="0"/>
          <a:r>
            <a:rPr lang="en-US" sz="2000" dirty="0" err="1" smtClean="0"/>
            <a:t>Bitvector</a:t>
          </a:r>
          <a:endParaRPr lang="en-US" sz="2000" dirty="0"/>
        </a:p>
      </dgm:t>
    </dgm:pt>
    <dgm:pt modelId="{ACDBE42A-7D57-47AE-808A-9CEE3CDF2EBB}" type="parTrans" cxnId="{1710C036-934F-44E5-90CF-BE22897FA1AB}">
      <dgm:prSet/>
      <dgm:spPr/>
      <dgm:t>
        <a:bodyPr/>
        <a:lstStyle/>
        <a:p>
          <a:endParaRPr lang="en-US"/>
        </a:p>
      </dgm:t>
    </dgm:pt>
    <dgm:pt modelId="{468A97CC-646C-4120-9ED0-5DD7E3143522}" type="sibTrans" cxnId="{1710C036-934F-44E5-90CF-BE22897FA1AB}">
      <dgm:prSet/>
      <dgm:spPr/>
      <dgm:t>
        <a:bodyPr/>
        <a:lstStyle/>
        <a:p>
          <a:endParaRPr lang="en-US"/>
        </a:p>
      </dgm:t>
    </dgm:pt>
    <dgm:pt modelId="{685E7CAE-0841-4C7F-B0B8-8EB8FBB3AF94}">
      <dgm:prSet custT="1"/>
      <dgm:spPr/>
      <dgm:t>
        <a:bodyPr/>
        <a:lstStyle/>
        <a:p>
          <a:pPr rtl="0"/>
          <a:r>
            <a:rPr lang="en-US" sz="2000" dirty="0" smtClean="0"/>
            <a:t>Arrays</a:t>
          </a:r>
          <a:endParaRPr lang="en-US" sz="2000" dirty="0"/>
        </a:p>
      </dgm:t>
    </dgm:pt>
    <dgm:pt modelId="{73B94771-E388-401D-ACF2-392B6C18F0AD}" type="parTrans" cxnId="{15BB63A1-4F61-49E7-AE8C-76D2FA0C6EE6}">
      <dgm:prSet/>
      <dgm:spPr/>
      <dgm:t>
        <a:bodyPr/>
        <a:lstStyle/>
        <a:p>
          <a:endParaRPr lang="en-US"/>
        </a:p>
      </dgm:t>
    </dgm:pt>
    <dgm:pt modelId="{C0871C79-92C4-466C-B088-8926A10319E5}" type="sibTrans" cxnId="{15BB63A1-4F61-49E7-AE8C-76D2FA0C6EE6}">
      <dgm:prSet/>
      <dgm:spPr/>
      <dgm:t>
        <a:bodyPr/>
        <a:lstStyle/>
        <a:p>
          <a:endParaRPr lang="en-US"/>
        </a:p>
      </dgm:t>
    </dgm:pt>
    <dgm:pt modelId="{AA2D6B40-9DF5-4CD0-9ADE-15E48D7FD28A}">
      <dgm:prSet/>
      <dgm:spPr/>
      <dgm:t>
        <a:bodyPr/>
        <a:lstStyle/>
        <a:p>
          <a:pPr rtl="0"/>
          <a:r>
            <a:rPr lang="en-US" dirty="0" smtClean="0"/>
            <a:t>Models</a:t>
          </a:r>
          <a:endParaRPr lang="en-US" dirty="0"/>
        </a:p>
      </dgm:t>
    </dgm:pt>
    <dgm:pt modelId="{9F6F8024-E9AB-4DBD-B374-47E28784687D}" type="parTrans" cxnId="{A2DA8950-E605-4057-B1C4-BA5147A98D55}">
      <dgm:prSet/>
      <dgm:spPr/>
      <dgm:t>
        <a:bodyPr/>
        <a:lstStyle/>
        <a:p>
          <a:endParaRPr lang="en-US"/>
        </a:p>
      </dgm:t>
    </dgm:pt>
    <dgm:pt modelId="{E6ADF561-E3BF-4E2D-B03D-884784B3FFF1}" type="sibTrans" cxnId="{A2DA8950-E605-4057-B1C4-BA5147A98D55}">
      <dgm:prSet/>
      <dgm:spPr/>
      <dgm:t>
        <a:bodyPr/>
        <a:lstStyle/>
        <a:p>
          <a:endParaRPr lang="en-US"/>
        </a:p>
      </dgm:t>
    </dgm:pt>
    <dgm:pt modelId="{737413C2-E5B5-4D12-842C-CEA8ECD61B9D}">
      <dgm:prSet/>
      <dgm:spPr/>
      <dgm:t>
        <a:bodyPr/>
        <a:lstStyle/>
        <a:p>
          <a:pPr rtl="0"/>
          <a:r>
            <a:rPr lang="en-US" dirty="0" smtClean="0"/>
            <a:t> </a:t>
          </a:r>
          <a:r>
            <a:rPr lang="en-US" dirty="0" smtClean="0">
              <a:sym typeface="Symbol"/>
            </a:rPr>
            <a:t>-Quantifier</a:t>
          </a:r>
          <a:endParaRPr lang="en-US" dirty="0"/>
        </a:p>
      </dgm:t>
    </dgm:pt>
    <dgm:pt modelId="{07A4EC84-2A89-4ED1-84B0-884A84D4BFFC}" type="parTrans" cxnId="{B99628C6-1188-40BD-9296-F155CBE1D533}">
      <dgm:prSet/>
      <dgm:spPr/>
      <dgm:t>
        <a:bodyPr/>
        <a:lstStyle/>
        <a:p>
          <a:endParaRPr lang="en-US"/>
        </a:p>
      </dgm:t>
    </dgm:pt>
    <dgm:pt modelId="{614848CE-DBD1-4081-9ACF-2CDAB61DF323}" type="sibTrans" cxnId="{B99628C6-1188-40BD-9296-F155CBE1D533}">
      <dgm:prSet/>
      <dgm:spPr/>
      <dgm:t>
        <a:bodyPr/>
        <a:lstStyle/>
        <a:p>
          <a:endParaRPr lang="en-US"/>
        </a:p>
      </dgm:t>
    </dgm:pt>
    <dgm:pt modelId="{8EED17EB-8B5F-477B-8F55-3AD2E57FFA22}">
      <dgm:prSet/>
      <dgm:spPr/>
      <dgm:t>
        <a:bodyPr/>
        <a:lstStyle/>
        <a:p>
          <a:pPr rtl="0"/>
          <a:r>
            <a:rPr lang="en-US" dirty="0" smtClean="0"/>
            <a:t> API</a:t>
          </a:r>
          <a:endParaRPr lang="en-US" dirty="0"/>
        </a:p>
      </dgm:t>
    </dgm:pt>
    <dgm:pt modelId="{B4306947-3D26-42D2-BA95-834ACE2C4024}" type="parTrans" cxnId="{BE95A50B-97A7-4564-B575-B5E1279BA328}">
      <dgm:prSet/>
      <dgm:spPr/>
      <dgm:t>
        <a:bodyPr/>
        <a:lstStyle/>
        <a:p>
          <a:endParaRPr lang="en-US"/>
        </a:p>
      </dgm:t>
    </dgm:pt>
    <dgm:pt modelId="{02827E2E-D6E7-4B04-B028-56B1A9BA8F12}" type="sibTrans" cxnId="{BE95A50B-97A7-4564-B575-B5E1279BA328}">
      <dgm:prSet/>
      <dgm:spPr/>
      <dgm:t>
        <a:bodyPr/>
        <a:lstStyle/>
        <a:p>
          <a:endParaRPr lang="en-US"/>
        </a:p>
      </dgm:t>
    </dgm:pt>
    <dgm:pt modelId="{EC601172-4C12-4082-A1B9-48596613FBF7}">
      <dgm:prSet custT="1"/>
      <dgm:spPr/>
      <dgm:t>
        <a:bodyPr/>
        <a:lstStyle/>
        <a:p>
          <a:pPr algn="l" rtl="0"/>
          <a:r>
            <a:rPr lang="en-US" sz="2000" dirty="0" smtClean="0"/>
            <a:t>Huge number of small problems. Textual interface is too inefficient.</a:t>
          </a:r>
          <a:endParaRPr lang="en-US" sz="2000" dirty="0"/>
        </a:p>
      </dgm:t>
    </dgm:pt>
    <dgm:pt modelId="{15241C58-26E4-4CBF-83B4-97794EDF25ED}" type="parTrans" cxnId="{E85F1025-58CA-4AC8-B7FB-AF05029CD76F}">
      <dgm:prSet/>
      <dgm:spPr/>
      <dgm:t>
        <a:bodyPr/>
        <a:lstStyle/>
        <a:p>
          <a:endParaRPr lang="en-US"/>
        </a:p>
      </dgm:t>
    </dgm:pt>
    <dgm:pt modelId="{E9D7D7E8-FC38-48C8-BBDF-5833B0F7BED9}" type="sibTrans" cxnId="{E85F1025-58CA-4AC8-B7FB-AF05029CD76F}">
      <dgm:prSet/>
      <dgm:spPr/>
      <dgm:t>
        <a:bodyPr/>
        <a:lstStyle/>
        <a:p>
          <a:endParaRPr lang="en-US"/>
        </a:p>
      </dgm:t>
    </dgm:pt>
    <dgm:pt modelId="{B2AB8F09-0973-49EA-959F-E90927281694}">
      <dgm:prSet custT="1"/>
      <dgm:spPr/>
      <dgm:t>
        <a:bodyPr/>
        <a:lstStyle/>
        <a:p>
          <a:pPr algn="l" rtl="0"/>
          <a:r>
            <a:rPr lang="en-US" sz="2000" dirty="0" smtClean="0"/>
            <a:t>Used to model custom theories (e.g., .NET type system)</a:t>
          </a:r>
          <a:endParaRPr lang="en-US" sz="2000" dirty="0"/>
        </a:p>
      </dgm:t>
    </dgm:pt>
    <dgm:pt modelId="{3C566FBD-7031-4C3C-9589-CCA0BE89EE31}" type="sibTrans" cxnId="{0075ADAD-E915-45D9-A1E6-115ED2608DFF}">
      <dgm:prSet/>
      <dgm:spPr/>
      <dgm:t>
        <a:bodyPr/>
        <a:lstStyle/>
        <a:p>
          <a:endParaRPr lang="en-US"/>
        </a:p>
      </dgm:t>
    </dgm:pt>
    <dgm:pt modelId="{1E0D50BC-8223-4CE1-9735-BDA5C003D79B}" type="parTrans" cxnId="{0075ADAD-E915-45D9-A1E6-115ED2608DFF}">
      <dgm:prSet/>
      <dgm:spPr/>
      <dgm:t>
        <a:bodyPr/>
        <a:lstStyle/>
        <a:p>
          <a:endParaRPr lang="en-US"/>
        </a:p>
      </dgm:t>
    </dgm:pt>
    <dgm:pt modelId="{4B3E45D2-E81A-44B0-BF55-280AA3C2A4BD}">
      <dgm:prSet custT="1"/>
      <dgm:spPr/>
      <dgm:t>
        <a:bodyPr/>
        <a:lstStyle/>
        <a:p>
          <a:pPr algn="l" rtl="0"/>
          <a:r>
            <a:rPr lang="en-US" sz="2000" dirty="0" smtClean="0"/>
            <a:t>Model used as test inputs</a:t>
          </a:r>
          <a:endParaRPr lang="en-US" sz="2000" dirty="0"/>
        </a:p>
      </dgm:t>
    </dgm:pt>
    <dgm:pt modelId="{0D5C1493-672E-4C62-85E0-283A436BA036}" type="sibTrans" cxnId="{BD0A3221-4B3D-4661-B1EA-BFFC40F9B946}">
      <dgm:prSet/>
      <dgm:spPr/>
      <dgm:t>
        <a:bodyPr/>
        <a:lstStyle/>
        <a:p>
          <a:endParaRPr lang="en-US"/>
        </a:p>
      </dgm:t>
    </dgm:pt>
    <dgm:pt modelId="{D2475283-8261-4E24-BB71-E9956082931C}" type="parTrans" cxnId="{BD0A3221-4B3D-4661-B1EA-BFFC40F9B946}">
      <dgm:prSet/>
      <dgm:spPr/>
      <dgm:t>
        <a:bodyPr/>
        <a:lstStyle/>
        <a:p>
          <a:endParaRPr lang="en-US"/>
        </a:p>
      </dgm:t>
    </dgm:pt>
    <dgm:pt modelId="{9C3F618A-E5CE-41EB-B4F0-F05D4CB8010C}">
      <dgm:prSet custT="1"/>
      <dgm:spPr/>
      <dgm:t>
        <a:bodyPr/>
        <a:lstStyle/>
        <a:p>
          <a:pPr rtl="0"/>
          <a:r>
            <a:rPr lang="en-US" sz="2000" dirty="0" smtClean="0"/>
            <a:t>Free</a:t>
          </a:r>
        </a:p>
        <a:p>
          <a:pPr rtl="0"/>
          <a:r>
            <a:rPr lang="en-US" sz="2000" dirty="0" smtClean="0"/>
            <a:t>Functions</a:t>
          </a:r>
          <a:endParaRPr lang="en-US" sz="2000" dirty="0"/>
        </a:p>
      </dgm:t>
    </dgm:pt>
    <dgm:pt modelId="{91DFA37F-7CD2-47AA-AAE9-96D9A325AA7C}" type="sibTrans" cxnId="{206284C4-C590-41D0-95E1-C141C5F2DE8C}">
      <dgm:prSet/>
      <dgm:spPr/>
      <dgm:t>
        <a:bodyPr/>
        <a:lstStyle/>
        <a:p>
          <a:endParaRPr lang="en-US"/>
        </a:p>
      </dgm:t>
    </dgm:pt>
    <dgm:pt modelId="{3854D2B2-69ED-4F20-B546-FFF7DBA4C2CC}" type="parTrans" cxnId="{206284C4-C590-41D0-95E1-C141C5F2DE8C}">
      <dgm:prSet/>
      <dgm:spPr/>
      <dgm:t>
        <a:bodyPr/>
        <a:lstStyle/>
        <a:p>
          <a:endParaRPr lang="en-US"/>
        </a:p>
      </dgm:t>
    </dgm:pt>
    <dgm:pt modelId="{0EC2896C-7856-468E-B719-37F8D8CB5653}" type="pres">
      <dgm:prSet presAssocID="{1D93BBDB-7EB4-48D1-AE71-0A1FDDC33E23}" presName="Name0" presStyleCnt="0">
        <dgm:presLayoutVars>
          <dgm:chPref val="3"/>
          <dgm:dir/>
          <dgm:animLvl val="lvl"/>
          <dgm:resizeHandles/>
        </dgm:presLayoutVars>
      </dgm:prSet>
      <dgm:spPr/>
      <dgm:t>
        <a:bodyPr/>
        <a:lstStyle/>
        <a:p>
          <a:endParaRPr lang="en-US"/>
        </a:p>
      </dgm:t>
    </dgm:pt>
    <dgm:pt modelId="{3A70B702-8351-4844-80E7-70EE9A740611}" type="pres">
      <dgm:prSet presAssocID="{0AA7AB7C-D8E0-4A5C-9BAD-3FF9D31E8D9C}" presName="horFlow" presStyleCnt="0"/>
      <dgm:spPr/>
    </dgm:pt>
    <dgm:pt modelId="{BD4B9DCF-58D1-42A8-A9C4-73101D4462EF}" type="pres">
      <dgm:prSet presAssocID="{0AA7AB7C-D8E0-4A5C-9BAD-3FF9D31E8D9C}" presName="bigChev" presStyleLbl="node1" presStyleIdx="0" presStyleCnt="4"/>
      <dgm:spPr/>
      <dgm:t>
        <a:bodyPr/>
        <a:lstStyle/>
        <a:p>
          <a:endParaRPr lang="en-US"/>
        </a:p>
      </dgm:t>
    </dgm:pt>
    <dgm:pt modelId="{D77E3D1C-3E5E-4D57-8062-219CEBCD5E1C}" type="pres">
      <dgm:prSet presAssocID="{FD69E769-6AB9-4F23-B1F5-100E679FC3B6}" presName="parTrans" presStyleCnt="0"/>
      <dgm:spPr/>
    </dgm:pt>
    <dgm:pt modelId="{FA327132-FEFB-46D2-BF2E-18AC7A245A49}" type="pres">
      <dgm:prSet presAssocID="{DCD6C682-3F79-49C8-925A-899C3DDD079E}" presName="node" presStyleLbl="alignAccFollowNode1" presStyleIdx="0" presStyleCnt="7">
        <dgm:presLayoutVars>
          <dgm:bulletEnabled val="1"/>
        </dgm:presLayoutVars>
      </dgm:prSet>
      <dgm:spPr/>
      <dgm:t>
        <a:bodyPr/>
        <a:lstStyle/>
        <a:p>
          <a:endParaRPr lang="en-US"/>
        </a:p>
      </dgm:t>
    </dgm:pt>
    <dgm:pt modelId="{D3F43C3C-A961-4B3C-B736-39D544906B2C}" type="pres">
      <dgm:prSet presAssocID="{837FC13D-2056-4ACF-9D0E-01710BBE9B18}" presName="sibTrans" presStyleCnt="0"/>
      <dgm:spPr/>
    </dgm:pt>
    <dgm:pt modelId="{102F7659-7151-4EC8-A80B-0B2F5DD80954}" type="pres">
      <dgm:prSet presAssocID="{0B62CA8E-A61A-4BDB-BE84-52C65B52D2FE}" presName="node" presStyleLbl="alignAccFollowNode1" presStyleIdx="1" presStyleCnt="7">
        <dgm:presLayoutVars>
          <dgm:bulletEnabled val="1"/>
        </dgm:presLayoutVars>
      </dgm:prSet>
      <dgm:spPr/>
      <dgm:t>
        <a:bodyPr/>
        <a:lstStyle/>
        <a:p>
          <a:endParaRPr lang="en-US"/>
        </a:p>
      </dgm:t>
    </dgm:pt>
    <dgm:pt modelId="{9755C056-5C01-4393-B14C-36BA05B5F3D0}" type="pres">
      <dgm:prSet presAssocID="{468A97CC-646C-4120-9ED0-5DD7E3143522}" presName="sibTrans" presStyleCnt="0"/>
      <dgm:spPr/>
    </dgm:pt>
    <dgm:pt modelId="{58E79265-FD94-4156-8E1F-E80CEBE3210C}" type="pres">
      <dgm:prSet presAssocID="{685E7CAE-0841-4C7F-B0B8-8EB8FBB3AF94}" presName="node" presStyleLbl="alignAccFollowNode1" presStyleIdx="2" presStyleCnt="7">
        <dgm:presLayoutVars>
          <dgm:bulletEnabled val="1"/>
        </dgm:presLayoutVars>
      </dgm:prSet>
      <dgm:spPr/>
      <dgm:t>
        <a:bodyPr/>
        <a:lstStyle/>
        <a:p>
          <a:endParaRPr lang="en-US"/>
        </a:p>
      </dgm:t>
    </dgm:pt>
    <dgm:pt modelId="{3DB3BAD5-247D-442F-B7BE-B20AB5D80EC8}" type="pres">
      <dgm:prSet presAssocID="{C0871C79-92C4-466C-B088-8926A10319E5}" presName="sibTrans" presStyleCnt="0"/>
      <dgm:spPr/>
    </dgm:pt>
    <dgm:pt modelId="{CC9F5C08-30D7-444D-9EA3-BC73B2A7F1F5}" type="pres">
      <dgm:prSet presAssocID="{9C3F618A-E5CE-41EB-B4F0-F05D4CB8010C}" presName="node" presStyleLbl="alignAccFollowNode1" presStyleIdx="3" presStyleCnt="7">
        <dgm:presLayoutVars>
          <dgm:bulletEnabled val="1"/>
        </dgm:presLayoutVars>
      </dgm:prSet>
      <dgm:spPr/>
      <dgm:t>
        <a:bodyPr/>
        <a:lstStyle/>
        <a:p>
          <a:endParaRPr lang="en-US"/>
        </a:p>
      </dgm:t>
    </dgm:pt>
    <dgm:pt modelId="{BD4F74D3-49FA-4C26-BC6B-D34B1DE89094}" type="pres">
      <dgm:prSet presAssocID="{0AA7AB7C-D8E0-4A5C-9BAD-3FF9D31E8D9C}" presName="vSp" presStyleCnt="0"/>
      <dgm:spPr/>
    </dgm:pt>
    <dgm:pt modelId="{DB6C633C-047F-4BAA-BDEC-04BD1BB8261D}" type="pres">
      <dgm:prSet presAssocID="{AA2D6B40-9DF5-4CD0-9ADE-15E48D7FD28A}" presName="horFlow" presStyleCnt="0"/>
      <dgm:spPr/>
    </dgm:pt>
    <dgm:pt modelId="{179C538A-AF2B-4FE1-8086-DFF86317623F}" type="pres">
      <dgm:prSet presAssocID="{AA2D6B40-9DF5-4CD0-9ADE-15E48D7FD28A}" presName="bigChev" presStyleLbl="node1" presStyleIdx="1" presStyleCnt="4"/>
      <dgm:spPr/>
      <dgm:t>
        <a:bodyPr/>
        <a:lstStyle/>
        <a:p>
          <a:endParaRPr lang="en-US"/>
        </a:p>
      </dgm:t>
    </dgm:pt>
    <dgm:pt modelId="{2351AF6C-FD13-45E8-81AB-C23128253FCF}" type="pres">
      <dgm:prSet presAssocID="{D2475283-8261-4E24-BB71-E9956082931C}" presName="parTrans" presStyleCnt="0"/>
      <dgm:spPr/>
    </dgm:pt>
    <dgm:pt modelId="{EFD35F54-D826-446E-9167-9FB5F71656E6}" type="pres">
      <dgm:prSet presAssocID="{4B3E45D2-E81A-44B0-BF55-280AA3C2A4BD}" presName="node" presStyleLbl="alignAccFollowNode1" presStyleIdx="4" presStyleCnt="7" custScaleX="362808">
        <dgm:presLayoutVars>
          <dgm:bulletEnabled val="1"/>
        </dgm:presLayoutVars>
      </dgm:prSet>
      <dgm:spPr/>
      <dgm:t>
        <a:bodyPr/>
        <a:lstStyle/>
        <a:p>
          <a:endParaRPr lang="en-US"/>
        </a:p>
      </dgm:t>
    </dgm:pt>
    <dgm:pt modelId="{CB8B6637-6603-49F4-98A5-CE64EE483EE7}" type="pres">
      <dgm:prSet presAssocID="{AA2D6B40-9DF5-4CD0-9ADE-15E48D7FD28A}" presName="vSp" presStyleCnt="0"/>
      <dgm:spPr/>
    </dgm:pt>
    <dgm:pt modelId="{6A53CBCC-14C2-4314-8591-EEB33CFCB06A}" type="pres">
      <dgm:prSet presAssocID="{737413C2-E5B5-4D12-842C-CEA8ECD61B9D}" presName="horFlow" presStyleCnt="0"/>
      <dgm:spPr/>
    </dgm:pt>
    <dgm:pt modelId="{76303C98-FC16-43BF-BCFB-E5CF5041F3AC}" type="pres">
      <dgm:prSet presAssocID="{737413C2-E5B5-4D12-842C-CEA8ECD61B9D}" presName="bigChev" presStyleLbl="node1" presStyleIdx="2" presStyleCnt="4"/>
      <dgm:spPr/>
      <dgm:t>
        <a:bodyPr/>
        <a:lstStyle/>
        <a:p>
          <a:endParaRPr lang="en-US"/>
        </a:p>
      </dgm:t>
    </dgm:pt>
    <dgm:pt modelId="{F2998634-A029-423A-B734-2177A732E4AD}" type="pres">
      <dgm:prSet presAssocID="{1E0D50BC-8223-4CE1-9735-BDA5C003D79B}" presName="parTrans" presStyleCnt="0"/>
      <dgm:spPr/>
    </dgm:pt>
    <dgm:pt modelId="{F870B098-690B-4005-84E7-A113FE1A0FF1}" type="pres">
      <dgm:prSet presAssocID="{B2AB8F09-0973-49EA-959F-E90927281694}" presName="node" presStyleLbl="alignAccFollowNode1" presStyleIdx="5" presStyleCnt="7" custScaleX="359186">
        <dgm:presLayoutVars>
          <dgm:bulletEnabled val="1"/>
        </dgm:presLayoutVars>
      </dgm:prSet>
      <dgm:spPr/>
      <dgm:t>
        <a:bodyPr/>
        <a:lstStyle/>
        <a:p>
          <a:endParaRPr lang="en-US"/>
        </a:p>
      </dgm:t>
    </dgm:pt>
    <dgm:pt modelId="{6DA834FD-F128-49EC-BFB7-CC889ADFCA85}" type="pres">
      <dgm:prSet presAssocID="{737413C2-E5B5-4D12-842C-CEA8ECD61B9D}" presName="vSp" presStyleCnt="0"/>
      <dgm:spPr/>
    </dgm:pt>
    <dgm:pt modelId="{74497034-67E3-48DF-A17D-5C983C820481}" type="pres">
      <dgm:prSet presAssocID="{8EED17EB-8B5F-477B-8F55-3AD2E57FFA22}" presName="horFlow" presStyleCnt="0"/>
      <dgm:spPr/>
    </dgm:pt>
    <dgm:pt modelId="{6B2D5F81-EB5C-45CC-8EF9-D4E6AF2AE0DD}" type="pres">
      <dgm:prSet presAssocID="{8EED17EB-8B5F-477B-8F55-3AD2E57FFA22}" presName="bigChev" presStyleLbl="node1" presStyleIdx="3" presStyleCnt="4"/>
      <dgm:spPr/>
      <dgm:t>
        <a:bodyPr/>
        <a:lstStyle/>
        <a:p>
          <a:endParaRPr lang="en-US"/>
        </a:p>
      </dgm:t>
    </dgm:pt>
    <dgm:pt modelId="{50DF43EF-1B4A-470A-A132-0E9FE7E62C74}" type="pres">
      <dgm:prSet presAssocID="{15241C58-26E4-4CBF-83B4-97794EDF25ED}" presName="parTrans" presStyleCnt="0"/>
      <dgm:spPr/>
    </dgm:pt>
    <dgm:pt modelId="{68227CD9-4DDB-4F5C-81E5-BF1A24AC14CA}" type="pres">
      <dgm:prSet presAssocID="{EC601172-4C12-4082-A1B9-48596613FBF7}" presName="node" presStyleLbl="alignAccFollowNode1" presStyleIdx="6" presStyleCnt="7" custScaleX="357960">
        <dgm:presLayoutVars>
          <dgm:bulletEnabled val="1"/>
        </dgm:presLayoutVars>
      </dgm:prSet>
      <dgm:spPr/>
      <dgm:t>
        <a:bodyPr/>
        <a:lstStyle/>
        <a:p>
          <a:endParaRPr lang="en-US"/>
        </a:p>
      </dgm:t>
    </dgm:pt>
  </dgm:ptLst>
  <dgm:cxnLst>
    <dgm:cxn modelId="{BE95A50B-97A7-4564-B575-B5E1279BA328}" srcId="{1D93BBDB-7EB4-48D1-AE71-0A1FDDC33E23}" destId="{8EED17EB-8B5F-477B-8F55-3AD2E57FFA22}" srcOrd="3" destOrd="0" parTransId="{B4306947-3D26-42D2-BA95-834ACE2C4024}" sibTransId="{02827E2E-D6E7-4B04-B028-56B1A9BA8F12}"/>
    <dgm:cxn modelId="{6AF09B1C-BBDE-4360-A2BB-A791C006723E}" srcId="{1D93BBDB-7EB4-48D1-AE71-0A1FDDC33E23}" destId="{0AA7AB7C-D8E0-4A5C-9BAD-3FF9D31E8D9C}" srcOrd="0" destOrd="0" parTransId="{3FEC70FB-C37C-4F76-9224-1C76D577344D}" sibTransId="{FC5EC168-E9B6-436A-AD8B-FFB1914B1675}"/>
    <dgm:cxn modelId="{1710C036-934F-44E5-90CF-BE22897FA1AB}" srcId="{0AA7AB7C-D8E0-4A5C-9BAD-3FF9D31E8D9C}" destId="{0B62CA8E-A61A-4BDB-BE84-52C65B52D2FE}" srcOrd="1" destOrd="0" parTransId="{ACDBE42A-7D57-47AE-808A-9CEE3CDF2EBB}" sibTransId="{468A97CC-646C-4120-9ED0-5DD7E3143522}"/>
    <dgm:cxn modelId="{C9ADB561-F1FD-4651-8359-14076B3E3897}" type="presOf" srcId="{1D93BBDB-7EB4-48D1-AE71-0A1FDDC33E23}" destId="{0EC2896C-7856-468E-B719-37F8D8CB5653}" srcOrd="0" destOrd="0" presId="urn:microsoft.com/office/officeart/2005/8/layout/lProcess3"/>
    <dgm:cxn modelId="{164F7535-34FF-41FC-B5BC-6BF6ADD216E4}" type="presOf" srcId="{737413C2-E5B5-4D12-842C-CEA8ECD61B9D}" destId="{76303C98-FC16-43BF-BCFB-E5CF5041F3AC}" srcOrd="0" destOrd="0" presId="urn:microsoft.com/office/officeart/2005/8/layout/lProcess3"/>
    <dgm:cxn modelId="{E3D06B7E-64DE-4E3B-9E86-4DF5511A7A0C}" type="presOf" srcId="{0B62CA8E-A61A-4BDB-BE84-52C65B52D2FE}" destId="{102F7659-7151-4EC8-A80B-0B2F5DD80954}" srcOrd="0" destOrd="0" presId="urn:microsoft.com/office/officeart/2005/8/layout/lProcess3"/>
    <dgm:cxn modelId="{5F53588A-2346-4750-8540-492751BD0857}" type="presOf" srcId="{DCD6C682-3F79-49C8-925A-899C3DDD079E}" destId="{FA327132-FEFB-46D2-BF2E-18AC7A245A49}" srcOrd="0" destOrd="0" presId="urn:microsoft.com/office/officeart/2005/8/layout/lProcess3"/>
    <dgm:cxn modelId="{63F35585-72A9-45DE-AAE9-9619FFE5D665}" srcId="{0AA7AB7C-D8E0-4A5C-9BAD-3FF9D31E8D9C}" destId="{DCD6C682-3F79-49C8-925A-899C3DDD079E}" srcOrd="0" destOrd="0" parTransId="{FD69E769-6AB9-4F23-B1F5-100E679FC3B6}" sibTransId="{837FC13D-2056-4ACF-9D0E-01710BBE9B18}"/>
    <dgm:cxn modelId="{F65AADD0-0E6A-472B-9A58-03C2EDC4985E}" type="presOf" srcId="{AA2D6B40-9DF5-4CD0-9ADE-15E48D7FD28A}" destId="{179C538A-AF2B-4FE1-8086-DFF86317623F}" srcOrd="0" destOrd="0" presId="urn:microsoft.com/office/officeart/2005/8/layout/lProcess3"/>
    <dgm:cxn modelId="{2C54D76B-5B83-4178-BA5C-CA1A6B189F41}" type="presOf" srcId="{4B3E45D2-E81A-44B0-BF55-280AA3C2A4BD}" destId="{EFD35F54-D826-446E-9167-9FB5F71656E6}" srcOrd="0" destOrd="0" presId="urn:microsoft.com/office/officeart/2005/8/layout/lProcess3"/>
    <dgm:cxn modelId="{28A25B54-9294-49C6-B785-E94BEA83C217}" type="presOf" srcId="{0AA7AB7C-D8E0-4A5C-9BAD-3FF9D31E8D9C}" destId="{BD4B9DCF-58D1-42A8-A9C4-73101D4462EF}" srcOrd="0" destOrd="0" presId="urn:microsoft.com/office/officeart/2005/8/layout/lProcess3"/>
    <dgm:cxn modelId="{BD0A3221-4B3D-4661-B1EA-BFFC40F9B946}" srcId="{AA2D6B40-9DF5-4CD0-9ADE-15E48D7FD28A}" destId="{4B3E45D2-E81A-44B0-BF55-280AA3C2A4BD}" srcOrd="0" destOrd="0" parTransId="{D2475283-8261-4E24-BB71-E9956082931C}" sibTransId="{0D5C1493-672E-4C62-85E0-283A436BA036}"/>
    <dgm:cxn modelId="{206284C4-C590-41D0-95E1-C141C5F2DE8C}" srcId="{0AA7AB7C-D8E0-4A5C-9BAD-3FF9D31E8D9C}" destId="{9C3F618A-E5CE-41EB-B4F0-F05D4CB8010C}" srcOrd="3" destOrd="0" parTransId="{3854D2B2-69ED-4F20-B546-FFF7DBA4C2CC}" sibTransId="{91DFA37F-7CD2-47AA-AAE9-96D9A325AA7C}"/>
    <dgm:cxn modelId="{15BB63A1-4F61-49E7-AE8C-76D2FA0C6EE6}" srcId="{0AA7AB7C-D8E0-4A5C-9BAD-3FF9D31E8D9C}" destId="{685E7CAE-0841-4C7F-B0B8-8EB8FBB3AF94}" srcOrd="2" destOrd="0" parTransId="{73B94771-E388-401D-ACF2-392B6C18F0AD}" sibTransId="{C0871C79-92C4-466C-B088-8926A10319E5}"/>
    <dgm:cxn modelId="{0D31BFAC-474F-457F-8EFE-D600C1C0D1E5}" type="presOf" srcId="{B2AB8F09-0973-49EA-959F-E90927281694}" destId="{F870B098-690B-4005-84E7-A113FE1A0FF1}" srcOrd="0" destOrd="0" presId="urn:microsoft.com/office/officeart/2005/8/layout/lProcess3"/>
    <dgm:cxn modelId="{B99628C6-1188-40BD-9296-F155CBE1D533}" srcId="{1D93BBDB-7EB4-48D1-AE71-0A1FDDC33E23}" destId="{737413C2-E5B5-4D12-842C-CEA8ECD61B9D}" srcOrd="2" destOrd="0" parTransId="{07A4EC84-2A89-4ED1-84B0-884A84D4BFFC}" sibTransId="{614848CE-DBD1-4081-9ACF-2CDAB61DF323}"/>
    <dgm:cxn modelId="{9F98C92C-BB62-4A47-B6F4-EAF88A02570B}" type="presOf" srcId="{EC601172-4C12-4082-A1B9-48596613FBF7}" destId="{68227CD9-4DDB-4F5C-81E5-BF1A24AC14CA}" srcOrd="0" destOrd="0" presId="urn:microsoft.com/office/officeart/2005/8/layout/lProcess3"/>
    <dgm:cxn modelId="{E85F1025-58CA-4AC8-B7FB-AF05029CD76F}" srcId="{8EED17EB-8B5F-477B-8F55-3AD2E57FFA22}" destId="{EC601172-4C12-4082-A1B9-48596613FBF7}" srcOrd="0" destOrd="0" parTransId="{15241C58-26E4-4CBF-83B4-97794EDF25ED}" sibTransId="{E9D7D7E8-FC38-48C8-BBDF-5833B0F7BED9}"/>
    <dgm:cxn modelId="{65F25FE9-6EA6-4B63-A3BA-C79FC5C0AE1F}" type="presOf" srcId="{9C3F618A-E5CE-41EB-B4F0-F05D4CB8010C}" destId="{CC9F5C08-30D7-444D-9EA3-BC73B2A7F1F5}" srcOrd="0" destOrd="0" presId="urn:microsoft.com/office/officeart/2005/8/layout/lProcess3"/>
    <dgm:cxn modelId="{0075ADAD-E915-45D9-A1E6-115ED2608DFF}" srcId="{737413C2-E5B5-4D12-842C-CEA8ECD61B9D}" destId="{B2AB8F09-0973-49EA-959F-E90927281694}" srcOrd="0" destOrd="0" parTransId="{1E0D50BC-8223-4CE1-9735-BDA5C003D79B}" sibTransId="{3C566FBD-7031-4C3C-9589-CCA0BE89EE31}"/>
    <dgm:cxn modelId="{A2DA8950-E605-4057-B1C4-BA5147A98D55}" srcId="{1D93BBDB-7EB4-48D1-AE71-0A1FDDC33E23}" destId="{AA2D6B40-9DF5-4CD0-9ADE-15E48D7FD28A}" srcOrd="1" destOrd="0" parTransId="{9F6F8024-E9AB-4DBD-B374-47E28784687D}" sibTransId="{E6ADF561-E3BF-4E2D-B03D-884784B3FFF1}"/>
    <dgm:cxn modelId="{A0A490FC-9563-4945-9287-59750850EDEA}" type="presOf" srcId="{8EED17EB-8B5F-477B-8F55-3AD2E57FFA22}" destId="{6B2D5F81-EB5C-45CC-8EF9-D4E6AF2AE0DD}" srcOrd="0" destOrd="0" presId="urn:microsoft.com/office/officeart/2005/8/layout/lProcess3"/>
    <dgm:cxn modelId="{4D144D5C-A5C3-488A-946A-5264F46BF019}" type="presOf" srcId="{685E7CAE-0841-4C7F-B0B8-8EB8FBB3AF94}" destId="{58E79265-FD94-4156-8E1F-E80CEBE3210C}" srcOrd="0" destOrd="0" presId="urn:microsoft.com/office/officeart/2005/8/layout/lProcess3"/>
    <dgm:cxn modelId="{64877A57-8E6D-48AF-BA7B-DC654663EBA6}" type="presParOf" srcId="{0EC2896C-7856-468E-B719-37F8D8CB5653}" destId="{3A70B702-8351-4844-80E7-70EE9A740611}" srcOrd="0" destOrd="0" presId="urn:microsoft.com/office/officeart/2005/8/layout/lProcess3"/>
    <dgm:cxn modelId="{95EB99A4-DFE5-4BE3-BB2F-A02D1CBB9B9F}" type="presParOf" srcId="{3A70B702-8351-4844-80E7-70EE9A740611}" destId="{BD4B9DCF-58D1-42A8-A9C4-73101D4462EF}" srcOrd="0" destOrd="0" presId="urn:microsoft.com/office/officeart/2005/8/layout/lProcess3"/>
    <dgm:cxn modelId="{62656CD5-F292-444B-B8C7-5217C4B4A01A}" type="presParOf" srcId="{3A70B702-8351-4844-80E7-70EE9A740611}" destId="{D77E3D1C-3E5E-4D57-8062-219CEBCD5E1C}" srcOrd="1" destOrd="0" presId="urn:microsoft.com/office/officeart/2005/8/layout/lProcess3"/>
    <dgm:cxn modelId="{3831D641-6D04-41DD-BE49-D3A52E29FA8C}" type="presParOf" srcId="{3A70B702-8351-4844-80E7-70EE9A740611}" destId="{FA327132-FEFB-46D2-BF2E-18AC7A245A49}" srcOrd="2" destOrd="0" presId="urn:microsoft.com/office/officeart/2005/8/layout/lProcess3"/>
    <dgm:cxn modelId="{952A1120-573F-4488-AA0B-FB7D9CDEBC26}" type="presParOf" srcId="{3A70B702-8351-4844-80E7-70EE9A740611}" destId="{D3F43C3C-A961-4B3C-B736-39D544906B2C}" srcOrd="3" destOrd="0" presId="urn:microsoft.com/office/officeart/2005/8/layout/lProcess3"/>
    <dgm:cxn modelId="{D761C88B-CBC8-4B37-B457-0D9F89151969}" type="presParOf" srcId="{3A70B702-8351-4844-80E7-70EE9A740611}" destId="{102F7659-7151-4EC8-A80B-0B2F5DD80954}" srcOrd="4" destOrd="0" presId="urn:microsoft.com/office/officeart/2005/8/layout/lProcess3"/>
    <dgm:cxn modelId="{BA4355CD-3F80-4AF1-91FB-2CA732ECC3A2}" type="presParOf" srcId="{3A70B702-8351-4844-80E7-70EE9A740611}" destId="{9755C056-5C01-4393-B14C-36BA05B5F3D0}" srcOrd="5" destOrd="0" presId="urn:microsoft.com/office/officeart/2005/8/layout/lProcess3"/>
    <dgm:cxn modelId="{F1DE7DC4-04A2-4267-B369-D6BAB175B103}" type="presParOf" srcId="{3A70B702-8351-4844-80E7-70EE9A740611}" destId="{58E79265-FD94-4156-8E1F-E80CEBE3210C}" srcOrd="6" destOrd="0" presId="urn:microsoft.com/office/officeart/2005/8/layout/lProcess3"/>
    <dgm:cxn modelId="{5AABCAFF-3C65-479C-8708-5D374E9D7D6D}" type="presParOf" srcId="{3A70B702-8351-4844-80E7-70EE9A740611}" destId="{3DB3BAD5-247D-442F-B7BE-B20AB5D80EC8}" srcOrd="7" destOrd="0" presId="urn:microsoft.com/office/officeart/2005/8/layout/lProcess3"/>
    <dgm:cxn modelId="{1698E911-0DC0-4AE1-AEED-CE6F19C22A53}" type="presParOf" srcId="{3A70B702-8351-4844-80E7-70EE9A740611}" destId="{CC9F5C08-30D7-444D-9EA3-BC73B2A7F1F5}" srcOrd="8" destOrd="0" presId="urn:microsoft.com/office/officeart/2005/8/layout/lProcess3"/>
    <dgm:cxn modelId="{18B5A9CE-A05A-4ED3-9B50-C95C57470E36}" type="presParOf" srcId="{0EC2896C-7856-468E-B719-37F8D8CB5653}" destId="{BD4F74D3-49FA-4C26-BC6B-D34B1DE89094}" srcOrd="1" destOrd="0" presId="urn:microsoft.com/office/officeart/2005/8/layout/lProcess3"/>
    <dgm:cxn modelId="{5F98416E-5DD6-47B5-9022-9637950C2FAB}" type="presParOf" srcId="{0EC2896C-7856-468E-B719-37F8D8CB5653}" destId="{DB6C633C-047F-4BAA-BDEC-04BD1BB8261D}" srcOrd="2" destOrd="0" presId="urn:microsoft.com/office/officeart/2005/8/layout/lProcess3"/>
    <dgm:cxn modelId="{827689EE-A7EF-4DB0-AD0F-BBBAFBC1C515}" type="presParOf" srcId="{DB6C633C-047F-4BAA-BDEC-04BD1BB8261D}" destId="{179C538A-AF2B-4FE1-8086-DFF86317623F}" srcOrd="0" destOrd="0" presId="urn:microsoft.com/office/officeart/2005/8/layout/lProcess3"/>
    <dgm:cxn modelId="{AE4E5BCE-DB66-4257-8F0B-17045A2B4A6B}" type="presParOf" srcId="{DB6C633C-047F-4BAA-BDEC-04BD1BB8261D}" destId="{2351AF6C-FD13-45E8-81AB-C23128253FCF}" srcOrd="1" destOrd="0" presId="urn:microsoft.com/office/officeart/2005/8/layout/lProcess3"/>
    <dgm:cxn modelId="{0CED5E1E-EF83-41EA-B4DD-2362D2395539}" type="presParOf" srcId="{DB6C633C-047F-4BAA-BDEC-04BD1BB8261D}" destId="{EFD35F54-D826-446E-9167-9FB5F71656E6}" srcOrd="2" destOrd="0" presId="urn:microsoft.com/office/officeart/2005/8/layout/lProcess3"/>
    <dgm:cxn modelId="{A060DEBD-0579-4708-9B0B-2641DB49817F}" type="presParOf" srcId="{0EC2896C-7856-468E-B719-37F8D8CB5653}" destId="{CB8B6637-6603-49F4-98A5-CE64EE483EE7}" srcOrd="3" destOrd="0" presId="urn:microsoft.com/office/officeart/2005/8/layout/lProcess3"/>
    <dgm:cxn modelId="{801E0F59-488F-4C3F-B7B8-D8CE1787DF6D}" type="presParOf" srcId="{0EC2896C-7856-468E-B719-37F8D8CB5653}" destId="{6A53CBCC-14C2-4314-8591-EEB33CFCB06A}" srcOrd="4" destOrd="0" presId="urn:microsoft.com/office/officeart/2005/8/layout/lProcess3"/>
    <dgm:cxn modelId="{DF571D03-9D1E-45FB-AC80-EF21D3493226}" type="presParOf" srcId="{6A53CBCC-14C2-4314-8591-EEB33CFCB06A}" destId="{76303C98-FC16-43BF-BCFB-E5CF5041F3AC}" srcOrd="0" destOrd="0" presId="urn:microsoft.com/office/officeart/2005/8/layout/lProcess3"/>
    <dgm:cxn modelId="{73323C19-FF67-4012-BE0F-7679ABAE7117}" type="presParOf" srcId="{6A53CBCC-14C2-4314-8591-EEB33CFCB06A}" destId="{F2998634-A029-423A-B734-2177A732E4AD}" srcOrd="1" destOrd="0" presId="urn:microsoft.com/office/officeart/2005/8/layout/lProcess3"/>
    <dgm:cxn modelId="{55F28440-EB77-4F75-9A62-94C3F9BE0F47}" type="presParOf" srcId="{6A53CBCC-14C2-4314-8591-EEB33CFCB06A}" destId="{F870B098-690B-4005-84E7-A113FE1A0FF1}" srcOrd="2" destOrd="0" presId="urn:microsoft.com/office/officeart/2005/8/layout/lProcess3"/>
    <dgm:cxn modelId="{7CBC127A-E005-44AE-A943-0FFD7D88253C}" type="presParOf" srcId="{0EC2896C-7856-468E-B719-37F8D8CB5653}" destId="{6DA834FD-F128-49EC-BFB7-CC889ADFCA85}" srcOrd="5" destOrd="0" presId="urn:microsoft.com/office/officeart/2005/8/layout/lProcess3"/>
    <dgm:cxn modelId="{3153DFE6-7F94-495B-BB82-7240A9FBC56E}" type="presParOf" srcId="{0EC2896C-7856-468E-B719-37F8D8CB5653}" destId="{74497034-67E3-48DF-A17D-5C983C820481}" srcOrd="6" destOrd="0" presId="urn:microsoft.com/office/officeart/2005/8/layout/lProcess3"/>
    <dgm:cxn modelId="{D26BBD02-4059-459F-AB8F-D0CE511C3019}" type="presParOf" srcId="{74497034-67E3-48DF-A17D-5C983C820481}" destId="{6B2D5F81-EB5C-45CC-8EF9-D4E6AF2AE0DD}" srcOrd="0" destOrd="0" presId="urn:microsoft.com/office/officeart/2005/8/layout/lProcess3"/>
    <dgm:cxn modelId="{2882A1AC-D000-4077-A750-33B59C94D900}" type="presParOf" srcId="{74497034-67E3-48DF-A17D-5C983C820481}" destId="{50DF43EF-1B4A-470A-A132-0E9FE7E62C74}" srcOrd="1" destOrd="0" presId="urn:microsoft.com/office/officeart/2005/8/layout/lProcess3"/>
    <dgm:cxn modelId="{D26CF2E7-8894-4E02-999A-DD576D661921}" type="presParOf" srcId="{74497034-67E3-48DF-A17D-5C983C820481}" destId="{68227CD9-4DDB-4F5C-81E5-BF1A24AC14CA}" srcOrd="2" destOrd="0" presId="urn:microsoft.com/office/officeart/2005/8/layout/lProcess3"/>
  </dgm:cxnLst>
  <dgm:bg/>
  <dgm:whole/>
</dgm:dataModel>
</file>

<file path=ppt/diagrams/data7.xml><?xml version="1.0" encoding="utf-8"?>
<dgm:dataModel xmlns:dgm="http://schemas.openxmlformats.org/drawingml/2006/diagram" xmlns:a="http://schemas.openxmlformats.org/drawingml/2006/main">
  <dgm:ptLst>
    <dgm:pt modelId="{C1A8F207-1092-4556-8209-56867C989A3A}" type="doc">
      <dgm:prSet loTypeId="urn:microsoft.com/office/officeart/2005/8/layout/radial4" loCatId="relationship" qsTypeId="urn:microsoft.com/office/officeart/2005/8/quickstyle/simple4" qsCatId="simple" csTypeId="urn:microsoft.com/office/officeart/2005/8/colors/accent2_4" csCatId="accent2" phldr="1"/>
      <dgm:spPr/>
      <dgm:t>
        <a:bodyPr/>
        <a:lstStyle/>
        <a:p>
          <a:endParaRPr lang="en-US"/>
        </a:p>
      </dgm:t>
    </dgm:pt>
    <dgm:pt modelId="{E92739AC-F107-4BAE-A129-3014333089C8}">
      <dgm:prSet phldrT="[Text]"/>
      <dgm:spPr/>
      <dgm:t>
        <a:bodyPr/>
        <a:lstStyle/>
        <a:p>
          <a:r>
            <a:rPr lang="en-US" dirty="0" smtClean="0"/>
            <a:t>Z3</a:t>
          </a:r>
          <a:endParaRPr lang="en-US" dirty="0"/>
        </a:p>
      </dgm:t>
    </dgm:pt>
    <dgm:pt modelId="{5E4D493F-E895-4119-86FA-5520BCC01F66}" type="parTrans" cxnId="{562EC50B-CB00-4458-A4B7-137194F402BE}">
      <dgm:prSet/>
      <dgm:spPr/>
      <dgm:t>
        <a:bodyPr/>
        <a:lstStyle/>
        <a:p>
          <a:endParaRPr lang="en-US"/>
        </a:p>
      </dgm:t>
    </dgm:pt>
    <dgm:pt modelId="{8FF1CE41-0A1B-4EC7-9987-EDBB6E5F8C0D}" type="sibTrans" cxnId="{562EC50B-CB00-4458-A4B7-137194F402BE}">
      <dgm:prSet/>
      <dgm:spPr/>
      <dgm:t>
        <a:bodyPr/>
        <a:lstStyle/>
        <a:p>
          <a:endParaRPr lang="en-US"/>
        </a:p>
      </dgm:t>
    </dgm:pt>
    <dgm:pt modelId="{6B6B3B46-C0CC-4BB5-95C2-FEB1FB52B1E5}">
      <dgm:prSet phldrT="[Text]"/>
      <dgm:spPr/>
      <dgm:t>
        <a:bodyPr/>
        <a:lstStyle/>
        <a:p>
          <a:r>
            <a:rPr lang="en-US" dirty="0" smtClean="0"/>
            <a:t>Test case generation</a:t>
          </a:r>
          <a:endParaRPr lang="en-US" dirty="0"/>
        </a:p>
      </dgm:t>
    </dgm:pt>
    <dgm:pt modelId="{B673F427-DDA0-488B-BCD1-AB03C1C6BBF1}" type="parTrans" cxnId="{D14A2E81-A5D5-4F77-B18D-B50B263F25AF}">
      <dgm:prSet/>
      <dgm:spPr/>
      <dgm:t>
        <a:bodyPr/>
        <a:lstStyle/>
        <a:p>
          <a:endParaRPr lang="en-US"/>
        </a:p>
      </dgm:t>
    </dgm:pt>
    <dgm:pt modelId="{F94C3F2F-DB76-4BF0-9C91-0E290658E5A5}" type="sibTrans" cxnId="{D14A2E81-A5D5-4F77-B18D-B50B263F25AF}">
      <dgm:prSet/>
      <dgm:spPr/>
      <dgm:t>
        <a:bodyPr/>
        <a:lstStyle/>
        <a:p>
          <a:endParaRPr lang="en-US"/>
        </a:p>
      </dgm:t>
    </dgm:pt>
    <dgm:pt modelId="{F16FB16E-0D23-4C04-88AD-9F29ACB4EA5B}">
      <dgm:prSet phldrT="[Text]"/>
      <dgm:spPr/>
      <dgm:t>
        <a:bodyPr/>
        <a:lstStyle/>
        <a:p>
          <a:r>
            <a:rPr lang="en-US" dirty="0" smtClean="0"/>
            <a:t>Predicate Abstraction</a:t>
          </a:r>
          <a:endParaRPr lang="en-US" dirty="0"/>
        </a:p>
      </dgm:t>
    </dgm:pt>
    <dgm:pt modelId="{FAB02FCB-96B4-4F88-AF15-AC138074C1A3}" type="parTrans" cxnId="{7A9A5D84-41DC-4EB9-8751-1C72196C285D}">
      <dgm:prSet/>
      <dgm:spPr/>
      <dgm:t>
        <a:bodyPr/>
        <a:lstStyle/>
        <a:p>
          <a:endParaRPr lang="en-US"/>
        </a:p>
      </dgm:t>
    </dgm:pt>
    <dgm:pt modelId="{DC02768A-3E5B-486C-AC13-2CA793C4056B}" type="sibTrans" cxnId="{7A9A5D84-41DC-4EB9-8751-1C72196C285D}">
      <dgm:prSet/>
      <dgm:spPr/>
      <dgm:t>
        <a:bodyPr/>
        <a:lstStyle/>
        <a:p>
          <a:endParaRPr lang="en-US"/>
        </a:p>
      </dgm:t>
    </dgm:pt>
    <dgm:pt modelId="{7FCD955C-5281-4A75-862A-E162C9DB1979}">
      <dgm:prSet phldrT="[Text]">
        <dgm:style>
          <a:lnRef idx="1">
            <a:schemeClr val="accent3"/>
          </a:lnRef>
          <a:fillRef idx="3">
            <a:schemeClr val="accent3"/>
          </a:fillRef>
          <a:effectRef idx="2">
            <a:schemeClr val="accent3"/>
          </a:effectRef>
          <a:fontRef idx="minor">
            <a:schemeClr val="lt1"/>
          </a:fontRef>
        </dgm:style>
      </dgm:prSet>
      <dgm:spPr/>
      <dgm:t>
        <a:bodyPr/>
        <a:lstStyle/>
        <a:p>
          <a:r>
            <a:rPr lang="en-US" dirty="0" smtClean="0"/>
            <a:t>Verifying Compiler</a:t>
          </a:r>
          <a:endParaRPr lang="en-US" dirty="0"/>
        </a:p>
      </dgm:t>
    </dgm:pt>
    <dgm:pt modelId="{6EEF59A4-E19B-493C-8703-498CCC0BAE9B}" type="parTrans" cxnId="{B8E18348-EC46-4EFE-8E86-ED537026D41B}">
      <dgm:prSet>
        <dgm:style>
          <a:lnRef idx="1">
            <a:schemeClr val="accent3"/>
          </a:lnRef>
          <a:fillRef idx="3">
            <a:schemeClr val="accent3"/>
          </a:fillRef>
          <a:effectRef idx="2">
            <a:schemeClr val="accent3"/>
          </a:effectRef>
          <a:fontRef idx="minor">
            <a:schemeClr val="lt1"/>
          </a:fontRef>
        </dgm:style>
      </dgm:prSet>
      <dgm:spPr/>
      <dgm:t>
        <a:bodyPr/>
        <a:lstStyle/>
        <a:p>
          <a:endParaRPr lang="en-US"/>
        </a:p>
      </dgm:t>
    </dgm:pt>
    <dgm:pt modelId="{5047135A-01C7-40DE-AB70-5394030B7138}" type="sibTrans" cxnId="{B8E18348-EC46-4EFE-8E86-ED537026D41B}">
      <dgm:prSet/>
      <dgm:spPr/>
      <dgm:t>
        <a:bodyPr/>
        <a:lstStyle/>
        <a:p>
          <a:endParaRPr lang="en-US"/>
        </a:p>
      </dgm:t>
    </dgm:pt>
    <dgm:pt modelId="{77EB5038-F5EC-4F96-9D5E-C6A83E1598AF}" type="pres">
      <dgm:prSet presAssocID="{C1A8F207-1092-4556-8209-56867C989A3A}" presName="cycle" presStyleCnt="0">
        <dgm:presLayoutVars>
          <dgm:chMax val="1"/>
          <dgm:dir/>
          <dgm:animLvl val="ctr"/>
          <dgm:resizeHandles val="exact"/>
        </dgm:presLayoutVars>
      </dgm:prSet>
      <dgm:spPr/>
      <dgm:t>
        <a:bodyPr/>
        <a:lstStyle/>
        <a:p>
          <a:endParaRPr lang="en-US"/>
        </a:p>
      </dgm:t>
    </dgm:pt>
    <dgm:pt modelId="{3A6B0980-9756-4B2A-938B-D7872034D7EB}" type="pres">
      <dgm:prSet presAssocID="{E92739AC-F107-4BAE-A129-3014333089C8}" presName="centerShape" presStyleLbl="node0" presStyleIdx="0" presStyleCnt="1" custScaleX="61489" custScaleY="60708"/>
      <dgm:spPr/>
      <dgm:t>
        <a:bodyPr/>
        <a:lstStyle/>
        <a:p>
          <a:endParaRPr lang="en-US"/>
        </a:p>
      </dgm:t>
    </dgm:pt>
    <dgm:pt modelId="{4791977B-3D60-45CE-A267-EB0E534B83F4}" type="pres">
      <dgm:prSet presAssocID="{B673F427-DDA0-488B-BCD1-AB03C1C6BBF1}" presName="parTrans" presStyleLbl="bgSibTrans2D1" presStyleIdx="0" presStyleCnt="3"/>
      <dgm:spPr/>
      <dgm:t>
        <a:bodyPr/>
        <a:lstStyle/>
        <a:p>
          <a:endParaRPr lang="en-US"/>
        </a:p>
      </dgm:t>
    </dgm:pt>
    <dgm:pt modelId="{75B58844-1A6B-4178-B654-1BDC9729BEDA}" type="pres">
      <dgm:prSet presAssocID="{6B6B3B46-C0CC-4BB5-95C2-FEB1FB52B1E5}" presName="node" presStyleLbl="node1" presStyleIdx="0" presStyleCnt="3">
        <dgm:presLayoutVars>
          <dgm:bulletEnabled val="1"/>
        </dgm:presLayoutVars>
      </dgm:prSet>
      <dgm:spPr/>
      <dgm:t>
        <a:bodyPr/>
        <a:lstStyle/>
        <a:p>
          <a:endParaRPr lang="en-US"/>
        </a:p>
      </dgm:t>
    </dgm:pt>
    <dgm:pt modelId="{6C83C407-8751-4F47-B867-FED2BD8A834B}" type="pres">
      <dgm:prSet presAssocID="{6EEF59A4-E19B-493C-8703-498CCC0BAE9B}" presName="parTrans" presStyleLbl="bgSibTrans2D1" presStyleIdx="1" presStyleCnt="3"/>
      <dgm:spPr/>
      <dgm:t>
        <a:bodyPr/>
        <a:lstStyle/>
        <a:p>
          <a:endParaRPr lang="en-US"/>
        </a:p>
      </dgm:t>
    </dgm:pt>
    <dgm:pt modelId="{A4F5C038-AF22-424E-A469-26086CD971C1}" type="pres">
      <dgm:prSet presAssocID="{7FCD955C-5281-4A75-862A-E162C9DB1979}" presName="node" presStyleLbl="node1" presStyleIdx="1" presStyleCnt="3">
        <dgm:presLayoutVars>
          <dgm:bulletEnabled val="1"/>
        </dgm:presLayoutVars>
      </dgm:prSet>
      <dgm:spPr/>
      <dgm:t>
        <a:bodyPr/>
        <a:lstStyle/>
        <a:p>
          <a:endParaRPr lang="en-US"/>
        </a:p>
      </dgm:t>
    </dgm:pt>
    <dgm:pt modelId="{4245A790-3F38-49C0-A396-70842A9BABC0}" type="pres">
      <dgm:prSet presAssocID="{FAB02FCB-96B4-4F88-AF15-AC138074C1A3}" presName="parTrans" presStyleLbl="bgSibTrans2D1" presStyleIdx="2" presStyleCnt="3"/>
      <dgm:spPr/>
      <dgm:t>
        <a:bodyPr/>
        <a:lstStyle/>
        <a:p>
          <a:endParaRPr lang="en-US"/>
        </a:p>
      </dgm:t>
    </dgm:pt>
    <dgm:pt modelId="{856B82B9-8B72-4709-AD97-A7D3F98FA0ED}" type="pres">
      <dgm:prSet presAssocID="{F16FB16E-0D23-4C04-88AD-9F29ACB4EA5B}" presName="node" presStyleLbl="node1" presStyleIdx="2" presStyleCnt="3">
        <dgm:presLayoutVars>
          <dgm:bulletEnabled val="1"/>
        </dgm:presLayoutVars>
      </dgm:prSet>
      <dgm:spPr/>
      <dgm:t>
        <a:bodyPr/>
        <a:lstStyle/>
        <a:p>
          <a:endParaRPr lang="en-US"/>
        </a:p>
      </dgm:t>
    </dgm:pt>
  </dgm:ptLst>
  <dgm:cxnLst>
    <dgm:cxn modelId="{ADEF0F67-727A-48D5-820C-D0A2C7C05A4A}" type="presOf" srcId="{6EEF59A4-E19B-493C-8703-498CCC0BAE9B}" destId="{6C83C407-8751-4F47-B867-FED2BD8A834B}" srcOrd="0" destOrd="0" presId="urn:microsoft.com/office/officeart/2005/8/layout/radial4"/>
    <dgm:cxn modelId="{7F71ABDB-89E6-4FEE-81A6-7C064EE61FA0}" type="presOf" srcId="{6B6B3B46-C0CC-4BB5-95C2-FEB1FB52B1E5}" destId="{75B58844-1A6B-4178-B654-1BDC9729BEDA}" srcOrd="0" destOrd="0" presId="urn:microsoft.com/office/officeart/2005/8/layout/radial4"/>
    <dgm:cxn modelId="{562EC50B-CB00-4458-A4B7-137194F402BE}" srcId="{C1A8F207-1092-4556-8209-56867C989A3A}" destId="{E92739AC-F107-4BAE-A129-3014333089C8}" srcOrd="0" destOrd="0" parTransId="{5E4D493F-E895-4119-86FA-5520BCC01F66}" sibTransId="{8FF1CE41-0A1B-4EC7-9987-EDBB6E5F8C0D}"/>
    <dgm:cxn modelId="{B8E18348-EC46-4EFE-8E86-ED537026D41B}" srcId="{E92739AC-F107-4BAE-A129-3014333089C8}" destId="{7FCD955C-5281-4A75-862A-E162C9DB1979}" srcOrd="1" destOrd="0" parTransId="{6EEF59A4-E19B-493C-8703-498CCC0BAE9B}" sibTransId="{5047135A-01C7-40DE-AB70-5394030B7138}"/>
    <dgm:cxn modelId="{23DB8110-F7E0-4E06-A66A-FC357AFD4B5D}" type="presOf" srcId="{C1A8F207-1092-4556-8209-56867C989A3A}" destId="{77EB5038-F5EC-4F96-9D5E-C6A83E1598AF}" srcOrd="0" destOrd="0" presId="urn:microsoft.com/office/officeart/2005/8/layout/radial4"/>
    <dgm:cxn modelId="{7A9A5D84-41DC-4EB9-8751-1C72196C285D}" srcId="{E92739AC-F107-4BAE-A129-3014333089C8}" destId="{F16FB16E-0D23-4C04-88AD-9F29ACB4EA5B}" srcOrd="2" destOrd="0" parTransId="{FAB02FCB-96B4-4F88-AF15-AC138074C1A3}" sibTransId="{DC02768A-3E5B-486C-AC13-2CA793C4056B}"/>
    <dgm:cxn modelId="{1A0395BF-301B-4CD5-9C76-5A095FE19A3A}" type="presOf" srcId="{7FCD955C-5281-4A75-862A-E162C9DB1979}" destId="{A4F5C038-AF22-424E-A469-26086CD971C1}" srcOrd="0" destOrd="0" presId="urn:microsoft.com/office/officeart/2005/8/layout/radial4"/>
    <dgm:cxn modelId="{62ABF5CC-BCE0-4377-9DA7-10A622EECA76}" type="presOf" srcId="{F16FB16E-0D23-4C04-88AD-9F29ACB4EA5B}" destId="{856B82B9-8B72-4709-AD97-A7D3F98FA0ED}" srcOrd="0" destOrd="0" presId="urn:microsoft.com/office/officeart/2005/8/layout/radial4"/>
    <dgm:cxn modelId="{63302881-56B8-4A32-A192-EA46AA27F37A}" type="presOf" srcId="{B673F427-DDA0-488B-BCD1-AB03C1C6BBF1}" destId="{4791977B-3D60-45CE-A267-EB0E534B83F4}" srcOrd="0" destOrd="0" presId="urn:microsoft.com/office/officeart/2005/8/layout/radial4"/>
    <dgm:cxn modelId="{D14A2E81-A5D5-4F77-B18D-B50B263F25AF}" srcId="{E92739AC-F107-4BAE-A129-3014333089C8}" destId="{6B6B3B46-C0CC-4BB5-95C2-FEB1FB52B1E5}" srcOrd="0" destOrd="0" parTransId="{B673F427-DDA0-488B-BCD1-AB03C1C6BBF1}" sibTransId="{F94C3F2F-DB76-4BF0-9C91-0E290658E5A5}"/>
    <dgm:cxn modelId="{1E3CFD78-973A-4873-9D52-CA08BC1EB6D4}" type="presOf" srcId="{FAB02FCB-96B4-4F88-AF15-AC138074C1A3}" destId="{4245A790-3F38-49C0-A396-70842A9BABC0}" srcOrd="0" destOrd="0" presId="urn:microsoft.com/office/officeart/2005/8/layout/radial4"/>
    <dgm:cxn modelId="{92E271EF-DB5E-4F99-B956-0745F80F070A}" type="presOf" srcId="{E92739AC-F107-4BAE-A129-3014333089C8}" destId="{3A6B0980-9756-4B2A-938B-D7872034D7EB}" srcOrd="0" destOrd="0" presId="urn:microsoft.com/office/officeart/2005/8/layout/radial4"/>
    <dgm:cxn modelId="{35BEC997-4674-448E-BC0D-AD70414C7D12}" type="presParOf" srcId="{77EB5038-F5EC-4F96-9D5E-C6A83E1598AF}" destId="{3A6B0980-9756-4B2A-938B-D7872034D7EB}" srcOrd="0" destOrd="0" presId="urn:microsoft.com/office/officeart/2005/8/layout/radial4"/>
    <dgm:cxn modelId="{13A3191C-F959-4389-A519-F0AE16605244}" type="presParOf" srcId="{77EB5038-F5EC-4F96-9D5E-C6A83E1598AF}" destId="{4791977B-3D60-45CE-A267-EB0E534B83F4}" srcOrd="1" destOrd="0" presId="urn:microsoft.com/office/officeart/2005/8/layout/radial4"/>
    <dgm:cxn modelId="{59CFEDC0-C79A-4DDE-B808-4B6B10AB26C9}" type="presParOf" srcId="{77EB5038-F5EC-4F96-9D5E-C6A83E1598AF}" destId="{75B58844-1A6B-4178-B654-1BDC9729BEDA}" srcOrd="2" destOrd="0" presId="urn:microsoft.com/office/officeart/2005/8/layout/radial4"/>
    <dgm:cxn modelId="{CAAA09E4-810F-4F1B-AC77-538538B41B12}" type="presParOf" srcId="{77EB5038-F5EC-4F96-9D5E-C6A83E1598AF}" destId="{6C83C407-8751-4F47-B867-FED2BD8A834B}" srcOrd="3" destOrd="0" presId="urn:microsoft.com/office/officeart/2005/8/layout/radial4"/>
    <dgm:cxn modelId="{2D1C768F-0082-4D9D-9396-6044C57EB4CF}" type="presParOf" srcId="{77EB5038-F5EC-4F96-9D5E-C6A83E1598AF}" destId="{A4F5C038-AF22-424E-A469-26086CD971C1}" srcOrd="4" destOrd="0" presId="urn:microsoft.com/office/officeart/2005/8/layout/radial4"/>
    <dgm:cxn modelId="{3DEDDB12-227D-4632-A8C1-A29859851E3E}" type="presParOf" srcId="{77EB5038-F5EC-4F96-9D5E-C6A83E1598AF}" destId="{4245A790-3F38-49C0-A396-70842A9BABC0}" srcOrd="5" destOrd="0" presId="urn:microsoft.com/office/officeart/2005/8/layout/radial4"/>
    <dgm:cxn modelId="{0E7F1094-2D45-49E0-904E-E97B3913C8B7}" type="presParOf" srcId="{77EB5038-F5EC-4F96-9D5E-C6A83E1598AF}" destId="{856B82B9-8B72-4709-AD97-A7D3F98FA0ED}" srcOrd="6" destOrd="0" presId="urn:microsoft.com/office/officeart/2005/8/layout/radial4"/>
  </dgm:cxnLst>
  <dgm:bg/>
  <dgm:whole/>
</dgm:dataModel>
</file>

<file path=ppt/diagrams/data8.xml><?xml version="1.0" encoding="utf-8"?>
<dgm:dataModel xmlns:dgm="http://schemas.openxmlformats.org/drawingml/2006/diagram" xmlns:a="http://schemas.openxmlformats.org/drawingml/2006/main">
  <dgm:ptLst>
    <dgm:pt modelId="{AE5F8EBE-2CC3-44BF-B0DA-A29A454B12AC}" type="doc">
      <dgm:prSet loTypeId="urn:microsoft.com/office/officeart/2005/8/layout/cycle2" loCatId="cycle" qsTypeId="urn:microsoft.com/office/officeart/2005/8/quickstyle/simple4" qsCatId="simple" csTypeId="urn:microsoft.com/office/officeart/2005/8/colors/colorful2" csCatId="colorful"/>
      <dgm:spPr/>
      <dgm:t>
        <a:bodyPr/>
        <a:lstStyle/>
        <a:p>
          <a:endParaRPr lang="en-US"/>
        </a:p>
      </dgm:t>
    </dgm:pt>
    <dgm:pt modelId="{DE419551-BDD1-4D8B-A504-6B8F6837A5FA}">
      <dgm:prSet/>
      <dgm:spPr/>
      <dgm:t>
        <a:bodyPr/>
        <a:lstStyle/>
        <a:p>
          <a:pPr rtl="0"/>
          <a:r>
            <a:rPr lang="en-US" dirty="0" smtClean="0"/>
            <a:t>Generate candidate model</a:t>
          </a:r>
          <a:endParaRPr lang="en-US" dirty="0"/>
        </a:p>
      </dgm:t>
    </dgm:pt>
    <dgm:pt modelId="{8D41F178-2E20-49B3-A3E0-E07F58CA82A4}" type="parTrans" cxnId="{1EECA7AD-4C01-489F-AFDA-3FBBC355A757}">
      <dgm:prSet/>
      <dgm:spPr/>
      <dgm:t>
        <a:bodyPr/>
        <a:lstStyle/>
        <a:p>
          <a:endParaRPr lang="en-US"/>
        </a:p>
      </dgm:t>
    </dgm:pt>
    <dgm:pt modelId="{7854995F-8E80-4E58-91AD-CEB3E836B4ED}" type="sibTrans" cxnId="{1EECA7AD-4C01-489F-AFDA-3FBBC355A757}">
      <dgm:prSet/>
      <dgm:spPr/>
      <dgm:t>
        <a:bodyPr/>
        <a:lstStyle/>
        <a:p>
          <a:endParaRPr lang="en-US"/>
        </a:p>
      </dgm:t>
    </dgm:pt>
    <dgm:pt modelId="{8A9A9E5E-C409-42BA-AF27-BBF35B813AB7}">
      <dgm:prSet/>
      <dgm:spPr/>
      <dgm:t>
        <a:bodyPr/>
        <a:lstStyle/>
        <a:p>
          <a:pPr rtl="0"/>
          <a:r>
            <a:rPr lang="en-US" dirty="0" smtClean="0"/>
            <a:t>Model check</a:t>
          </a:r>
          <a:endParaRPr lang="en-US" dirty="0"/>
        </a:p>
      </dgm:t>
    </dgm:pt>
    <dgm:pt modelId="{F866EF91-6978-4E6A-8ED6-0F7BFAE6A3C2}" type="parTrans" cxnId="{CE794A47-127A-42E9-90FA-6D77FD26F083}">
      <dgm:prSet/>
      <dgm:spPr/>
      <dgm:t>
        <a:bodyPr/>
        <a:lstStyle/>
        <a:p>
          <a:endParaRPr lang="en-US"/>
        </a:p>
      </dgm:t>
    </dgm:pt>
    <dgm:pt modelId="{227A7599-43AF-4ED7-AF0D-E5FEC1D1ACD2}" type="sibTrans" cxnId="{CE794A47-127A-42E9-90FA-6D77FD26F083}">
      <dgm:prSet/>
      <dgm:spPr/>
      <dgm:t>
        <a:bodyPr/>
        <a:lstStyle/>
        <a:p>
          <a:endParaRPr lang="en-US"/>
        </a:p>
      </dgm:t>
    </dgm:pt>
    <dgm:pt modelId="{0618A11C-54C0-445E-B738-AB557701F570}">
      <dgm:prSet/>
      <dgm:spPr/>
      <dgm:t>
        <a:bodyPr/>
        <a:lstStyle/>
        <a:p>
          <a:pPr rtl="0"/>
          <a:r>
            <a:rPr lang="en-US" dirty="0" smtClean="0"/>
            <a:t>Instantiate quantifiers</a:t>
          </a:r>
          <a:endParaRPr lang="en-US" dirty="0"/>
        </a:p>
      </dgm:t>
    </dgm:pt>
    <dgm:pt modelId="{DFB73182-C713-4F7B-AC95-419525EBA7B7}" type="parTrans" cxnId="{D356DD48-0C92-4C8B-B40C-3CAC3ECE503A}">
      <dgm:prSet/>
      <dgm:spPr/>
      <dgm:t>
        <a:bodyPr/>
        <a:lstStyle/>
        <a:p>
          <a:endParaRPr lang="en-US"/>
        </a:p>
      </dgm:t>
    </dgm:pt>
    <dgm:pt modelId="{315F6193-60A5-49B8-BFF3-98880647616C}" type="sibTrans" cxnId="{D356DD48-0C92-4C8B-B40C-3CAC3ECE503A}">
      <dgm:prSet/>
      <dgm:spPr/>
      <dgm:t>
        <a:bodyPr/>
        <a:lstStyle/>
        <a:p>
          <a:endParaRPr lang="en-US"/>
        </a:p>
      </dgm:t>
    </dgm:pt>
    <dgm:pt modelId="{5207FFD0-1AA1-483F-AACE-5C838A920DEC}" type="pres">
      <dgm:prSet presAssocID="{AE5F8EBE-2CC3-44BF-B0DA-A29A454B12AC}" presName="cycle" presStyleCnt="0">
        <dgm:presLayoutVars>
          <dgm:dir/>
          <dgm:resizeHandles val="exact"/>
        </dgm:presLayoutVars>
      </dgm:prSet>
      <dgm:spPr/>
    </dgm:pt>
    <dgm:pt modelId="{DB708BF5-1055-4B06-B374-4AB7D43F4B67}" type="pres">
      <dgm:prSet presAssocID="{DE419551-BDD1-4D8B-A504-6B8F6837A5FA}" presName="node" presStyleLbl="node1" presStyleIdx="0" presStyleCnt="3">
        <dgm:presLayoutVars>
          <dgm:bulletEnabled val="1"/>
        </dgm:presLayoutVars>
      </dgm:prSet>
      <dgm:spPr/>
    </dgm:pt>
    <dgm:pt modelId="{989D72FD-C9FC-422F-AADF-C5E5E1B64462}" type="pres">
      <dgm:prSet presAssocID="{7854995F-8E80-4E58-91AD-CEB3E836B4ED}" presName="sibTrans" presStyleLbl="sibTrans2D1" presStyleIdx="0" presStyleCnt="3"/>
      <dgm:spPr/>
    </dgm:pt>
    <dgm:pt modelId="{96EAD46A-87C4-435A-BE25-00752F505717}" type="pres">
      <dgm:prSet presAssocID="{7854995F-8E80-4E58-91AD-CEB3E836B4ED}" presName="connectorText" presStyleLbl="sibTrans2D1" presStyleIdx="0" presStyleCnt="3"/>
      <dgm:spPr/>
    </dgm:pt>
    <dgm:pt modelId="{B235E755-CE7B-4830-8B27-CEB76E394B2E}" type="pres">
      <dgm:prSet presAssocID="{8A9A9E5E-C409-42BA-AF27-BBF35B813AB7}" presName="node" presStyleLbl="node1" presStyleIdx="1" presStyleCnt="3">
        <dgm:presLayoutVars>
          <dgm:bulletEnabled val="1"/>
        </dgm:presLayoutVars>
      </dgm:prSet>
      <dgm:spPr/>
    </dgm:pt>
    <dgm:pt modelId="{30E7138C-D620-40F8-B02E-12AF9D8E8B3D}" type="pres">
      <dgm:prSet presAssocID="{227A7599-43AF-4ED7-AF0D-E5FEC1D1ACD2}" presName="sibTrans" presStyleLbl="sibTrans2D1" presStyleIdx="1" presStyleCnt="3"/>
      <dgm:spPr/>
    </dgm:pt>
    <dgm:pt modelId="{0BDA7AE5-B0DA-4B68-87EA-A7A8565A9D3A}" type="pres">
      <dgm:prSet presAssocID="{227A7599-43AF-4ED7-AF0D-E5FEC1D1ACD2}" presName="connectorText" presStyleLbl="sibTrans2D1" presStyleIdx="1" presStyleCnt="3"/>
      <dgm:spPr/>
    </dgm:pt>
    <dgm:pt modelId="{47446868-7420-46E7-8885-66D2DA8712D1}" type="pres">
      <dgm:prSet presAssocID="{0618A11C-54C0-445E-B738-AB557701F570}" presName="node" presStyleLbl="node1" presStyleIdx="2" presStyleCnt="3">
        <dgm:presLayoutVars>
          <dgm:bulletEnabled val="1"/>
        </dgm:presLayoutVars>
      </dgm:prSet>
      <dgm:spPr/>
    </dgm:pt>
    <dgm:pt modelId="{C616E846-17BE-4ACB-B818-A3552CF11758}" type="pres">
      <dgm:prSet presAssocID="{315F6193-60A5-49B8-BFF3-98880647616C}" presName="sibTrans" presStyleLbl="sibTrans2D1" presStyleIdx="2" presStyleCnt="3"/>
      <dgm:spPr/>
    </dgm:pt>
    <dgm:pt modelId="{52C836A3-21B1-4D90-A1B8-EDB7A584A098}" type="pres">
      <dgm:prSet presAssocID="{315F6193-60A5-49B8-BFF3-98880647616C}" presName="connectorText" presStyleLbl="sibTrans2D1" presStyleIdx="2" presStyleCnt="3"/>
      <dgm:spPr/>
    </dgm:pt>
  </dgm:ptLst>
  <dgm:cxnLst>
    <dgm:cxn modelId="{91577384-2579-40A1-81D6-76CC6323E15B}" type="presOf" srcId="{DE419551-BDD1-4D8B-A504-6B8F6837A5FA}" destId="{DB708BF5-1055-4B06-B374-4AB7D43F4B67}" srcOrd="0" destOrd="0" presId="urn:microsoft.com/office/officeart/2005/8/layout/cycle2"/>
    <dgm:cxn modelId="{ABDD0E2F-8629-4764-8AD2-92AE0812627B}" type="presOf" srcId="{315F6193-60A5-49B8-BFF3-98880647616C}" destId="{C616E846-17BE-4ACB-B818-A3552CF11758}" srcOrd="0" destOrd="0" presId="urn:microsoft.com/office/officeart/2005/8/layout/cycle2"/>
    <dgm:cxn modelId="{4AD3155C-3459-489B-8716-0E820EBB1931}" type="presOf" srcId="{227A7599-43AF-4ED7-AF0D-E5FEC1D1ACD2}" destId="{30E7138C-D620-40F8-B02E-12AF9D8E8B3D}" srcOrd="0" destOrd="0" presId="urn:microsoft.com/office/officeart/2005/8/layout/cycle2"/>
    <dgm:cxn modelId="{D356DD48-0C92-4C8B-B40C-3CAC3ECE503A}" srcId="{AE5F8EBE-2CC3-44BF-B0DA-A29A454B12AC}" destId="{0618A11C-54C0-445E-B738-AB557701F570}" srcOrd="2" destOrd="0" parTransId="{DFB73182-C713-4F7B-AC95-419525EBA7B7}" sibTransId="{315F6193-60A5-49B8-BFF3-98880647616C}"/>
    <dgm:cxn modelId="{7AED4E1C-0461-4650-A7BA-469838A3D203}" type="presOf" srcId="{AE5F8EBE-2CC3-44BF-B0DA-A29A454B12AC}" destId="{5207FFD0-1AA1-483F-AACE-5C838A920DEC}" srcOrd="0" destOrd="0" presId="urn:microsoft.com/office/officeart/2005/8/layout/cycle2"/>
    <dgm:cxn modelId="{05408743-B45D-4F5D-BA32-F055E4D23632}" type="presOf" srcId="{7854995F-8E80-4E58-91AD-CEB3E836B4ED}" destId="{96EAD46A-87C4-435A-BE25-00752F505717}" srcOrd="1" destOrd="0" presId="urn:microsoft.com/office/officeart/2005/8/layout/cycle2"/>
    <dgm:cxn modelId="{02A4061C-AD39-48EB-BBCF-0094A172DEF5}" type="presOf" srcId="{227A7599-43AF-4ED7-AF0D-E5FEC1D1ACD2}" destId="{0BDA7AE5-B0DA-4B68-87EA-A7A8565A9D3A}" srcOrd="1" destOrd="0" presId="urn:microsoft.com/office/officeart/2005/8/layout/cycle2"/>
    <dgm:cxn modelId="{7ECCC955-F429-48AD-9DE9-9845DFAE55C0}" type="presOf" srcId="{7854995F-8E80-4E58-91AD-CEB3E836B4ED}" destId="{989D72FD-C9FC-422F-AADF-C5E5E1B64462}" srcOrd="0" destOrd="0" presId="urn:microsoft.com/office/officeart/2005/8/layout/cycle2"/>
    <dgm:cxn modelId="{A4F8C40E-6F77-46F9-BB44-3C8BA205FEB3}" type="presOf" srcId="{8A9A9E5E-C409-42BA-AF27-BBF35B813AB7}" destId="{B235E755-CE7B-4830-8B27-CEB76E394B2E}" srcOrd="0" destOrd="0" presId="urn:microsoft.com/office/officeart/2005/8/layout/cycle2"/>
    <dgm:cxn modelId="{91E58DC5-00AE-4773-85CC-5BC368FCD81E}" type="presOf" srcId="{315F6193-60A5-49B8-BFF3-98880647616C}" destId="{52C836A3-21B1-4D90-A1B8-EDB7A584A098}" srcOrd="1" destOrd="0" presId="urn:microsoft.com/office/officeart/2005/8/layout/cycle2"/>
    <dgm:cxn modelId="{435440E5-D4A9-451D-888E-75166034CA64}" type="presOf" srcId="{0618A11C-54C0-445E-B738-AB557701F570}" destId="{47446868-7420-46E7-8885-66D2DA8712D1}" srcOrd="0" destOrd="0" presId="urn:microsoft.com/office/officeart/2005/8/layout/cycle2"/>
    <dgm:cxn modelId="{1EECA7AD-4C01-489F-AFDA-3FBBC355A757}" srcId="{AE5F8EBE-2CC3-44BF-B0DA-A29A454B12AC}" destId="{DE419551-BDD1-4D8B-A504-6B8F6837A5FA}" srcOrd="0" destOrd="0" parTransId="{8D41F178-2E20-49B3-A3E0-E07F58CA82A4}" sibTransId="{7854995F-8E80-4E58-91AD-CEB3E836B4ED}"/>
    <dgm:cxn modelId="{CE794A47-127A-42E9-90FA-6D77FD26F083}" srcId="{AE5F8EBE-2CC3-44BF-B0DA-A29A454B12AC}" destId="{8A9A9E5E-C409-42BA-AF27-BBF35B813AB7}" srcOrd="1" destOrd="0" parTransId="{F866EF91-6978-4E6A-8ED6-0F7BFAE6A3C2}" sibTransId="{227A7599-43AF-4ED7-AF0D-E5FEC1D1ACD2}"/>
    <dgm:cxn modelId="{18A5CE4C-58AB-460C-AD3C-8897FB13CDDE}" type="presParOf" srcId="{5207FFD0-1AA1-483F-AACE-5C838A920DEC}" destId="{DB708BF5-1055-4B06-B374-4AB7D43F4B67}" srcOrd="0" destOrd="0" presId="urn:microsoft.com/office/officeart/2005/8/layout/cycle2"/>
    <dgm:cxn modelId="{8218E34A-912B-4277-9763-F3E60FCB9FCE}" type="presParOf" srcId="{5207FFD0-1AA1-483F-AACE-5C838A920DEC}" destId="{989D72FD-C9FC-422F-AADF-C5E5E1B64462}" srcOrd="1" destOrd="0" presId="urn:microsoft.com/office/officeart/2005/8/layout/cycle2"/>
    <dgm:cxn modelId="{5BC21D1B-959D-434A-A678-216308A46F44}" type="presParOf" srcId="{989D72FD-C9FC-422F-AADF-C5E5E1B64462}" destId="{96EAD46A-87C4-435A-BE25-00752F505717}" srcOrd="0" destOrd="0" presId="urn:microsoft.com/office/officeart/2005/8/layout/cycle2"/>
    <dgm:cxn modelId="{EBFA526A-AF79-4104-9EEC-B3C67A6A96E5}" type="presParOf" srcId="{5207FFD0-1AA1-483F-AACE-5C838A920DEC}" destId="{B235E755-CE7B-4830-8B27-CEB76E394B2E}" srcOrd="2" destOrd="0" presId="urn:microsoft.com/office/officeart/2005/8/layout/cycle2"/>
    <dgm:cxn modelId="{1EF26A80-FB9D-402C-BCC2-6A7A729665A6}" type="presParOf" srcId="{5207FFD0-1AA1-483F-AACE-5C838A920DEC}" destId="{30E7138C-D620-40F8-B02E-12AF9D8E8B3D}" srcOrd="3" destOrd="0" presId="urn:microsoft.com/office/officeart/2005/8/layout/cycle2"/>
    <dgm:cxn modelId="{EA7C2BAE-8CB8-4E43-A87C-C74E0216BDF7}" type="presParOf" srcId="{30E7138C-D620-40F8-B02E-12AF9D8E8B3D}" destId="{0BDA7AE5-B0DA-4B68-87EA-A7A8565A9D3A}" srcOrd="0" destOrd="0" presId="urn:microsoft.com/office/officeart/2005/8/layout/cycle2"/>
    <dgm:cxn modelId="{6C4F6C59-4251-4251-90DE-7989CEB04F33}" type="presParOf" srcId="{5207FFD0-1AA1-483F-AACE-5C838A920DEC}" destId="{47446868-7420-46E7-8885-66D2DA8712D1}" srcOrd="4" destOrd="0" presId="urn:microsoft.com/office/officeart/2005/8/layout/cycle2"/>
    <dgm:cxn modelId="{5F90A0D7-CDC2-4163-96F0-232E79F33A1F}" type="presParOf" srcId="{5207FFD0-1AA1-483F-AACE-5C838A920DEC}" destId="{C616E846-17BE-4ACB-B818-A3552CF11758}" srcOrd="5" destOrd="0" presId="urn:microsoft.com/office/officeart/2005/8/layout/cycle2"/>
    <dgm:cxn modelId="{3C50B742-25A0-476C-AB2E-D5142565FF28}" type="presParOf" srcId="{C616E846-17BE-4ACB-B818-A3552CF11758}" destId="{52C836A3-21B1-4D90-A1B8-EDB7A584A098}" srcOrd="0" destOrd="0" presId="urn:microsoft.com/office/officeart/2005/8/layout/cycle2"/>
  </dgm:cxnLst>
  <dgm:bg/>
  <dgm:whole/>
</dgm:dataModel>
</file>

<file path=ppt/diagrams/data9.xml><?xml version="1.0" encoding="utf-8"?>
<dgm:dataModel xmlns:dgm="http://schemas.openxmlformats.org/drawingml/2006/diagram" xmlns:a="http://schemas.openxmlformats.org/drawingml/2006/main">
  <dgm:ptLst>
    <dgm:pt modelId="{C1A8F207-1092-4556-8209-56867C989A3A}" type="doc">
      <dgm:prSet loTypeId="urn:microsoft.com/office/officeart/2005/8/layout/radial4" loCatId="relationship" qsTypeId="urn:microsoft.com/office/officeart/2005/8/quickstyle/simple4" qsCatId="simple" csTypeId="urn:microsoft.com/office/officeart/2005/8/colors/accent2_4" csCatId="accent2" phldr="1"/>
      <dgm:spPr/>
      <dgm:t>
        <a:bodyPr/>
        <a:lstStyle/>
        <a:p>
          <a:endParaRPr lang="en-US"/>
        </a:p>
      </dgm:t>
    </dgm:pt>
    <dgm:pt modelId="{E92739AC-F107-4BAE-A129-3014333089C8}">
      <dgm:prSet phldrT="[Text]"/>
      <dgm:spPr/>
      <dgm:t>
        <a:bodyPr/>
        <a:lstStyle/>
        <a:p>
          <a:r>
            <a:rPr lang="en-US" dirty="0" smtClean="0"/>
            <a:t>Z3</a:t>
          </a:r>
          <a:endParaRPr lang="en-US" dirty="0"/>
        </a:p>
      </dgm:t>
    </dgm:pt>
    <dgm:pt modelId="{5E4D493F-E895-4119-86FA-5520BCC01F66}" type="parTrans" cxnId="{562EC50B-CB00-4458-A4B7-137194F402BE}">
      <dgm:prSet/>
      <dgm:spPr/>
      <dgm:t>
        <a:bodyPr/>
        <a:lstStyle/>
        <a:p>
          <a:endParaRPr lang="en-US"/>
        </a:p>
      </dgm:t>
    </dgm:pt>
    <dgm:pt modelId="{8FF1CE41-0A1B-4EC7-9987-EDBB6E5F8C0D}" type="sibTrans" cxnId="{562EC50B-CB00-4458-A4B7-137194F402BE}">
      <dgm:prSet/>
      <dgm:spPr/>
      <dgm:t>
        <a:bodyPr/>
        <a:lstStyle/>
        <a:p>
          <a:endParaRPr lang="en-US"/>
        </a:p>
      </dgm:t>
    </dgm:pt>
    <dgm:pt modelId="{6B6B3B46-C0CC-4BB5-95C2-FEB1FB52B1E5}">
      <dgm:prSet phldrT="[Text]"/>
      <dgm:spPr/>
      <dgm:t>
        <a:bodyPr/>
        <a:lstStyle/>
        <a:p>
          <a:r>
            <a:rPr lang="en-US" dirty="0" smtClean="0"/>
            <a:t>Test case generation</a:t>
          </a:r>
          <a:endParaRPr lang="en-US" dirty="0"/>
        </a:p>
      </dgm:t>
    </dgm:pt>
    <dgm:pt modelId="{B673F427-DDA0-488B-BCD1-AB03C1C6BBF1}" type="parTrans" cxnId="{D14A2E81-A5D5-4F77-B18D-B50B263F25AF}">
      <dgm:prSet/>
      <dgm:spPr/>
      <dgm:t>
        <a:bodyPr/>
        <a:lstStyle/>
        <a:p>
          <a:endParaRPr lang="en-US"/>
        </a:p>
      </dgm:t>
    </dgm:pt>
    <dgm:pt modelId="{F94C3F2F-DB76-4BF0-9C91-0E290658E5A5}" type="sibTrans" cxnId="{D14A2E81-A5D5-4F77-B18D-B50B263F25AF}">
      <dgm:prSet/>
      <dgm:spPr/>
      <dgm:t>
        <a:bodyPr/>
        <a:lstStyle/>
        <a:p>
          <a:endParaRPr lang="en-US"/>
        </a:p>
      </dgm:t>
    </dgm:pt>
    <dgm:pt modelId="{F16FB16E-0D23-4C04-88AD-9F29ACB4EA5B}">
      <dgm:prSet phldrT="[Text]">
        <dgm:style>
          <a:lnRef idx="1">
            <a:schemeClr val="accent3"/>
          </a:lnRef>
          <a:fillRef idx="3">
            <a:schemeClr val="accent3"/>
          </a:fillRef>
          <a:effectRef idx="2">
            <a:schemeClr val="accent3"/>
          </a:effectRef>
          <a:fontRef idx="minor">
            <a:schemeClr val="lt1"/>
          </a:fontRef>
        </dgm:style>
      </dgm:prSet>
      <dgm:spPr/>
      <dgm:t>
        <a:bodyPr/>
        <a:lstStyle/>
        <a:p>
          <a:r>
            <a:rPr lang="en-US" dirty="0" smtClean="0"/>
            <a:t>Predicate Abstraction</a:t>
          </a:r>
          <a:endParaRPr lang="en-US" dirty="0"/>
        </a:p>
      </dgm:t>
    </dgm:pt>
    <dgm:pt modelId="{FAB02FCB-96B4-4F88-AF15-AC138074C1A3}" type="parTrans" cxnId="{7A9A5D84-41DC-4EB9-8751-1C72196C285D}">
      <dgm:prSet>
        <dgm:style>
          <a:lnRef idx="1">
            <a:schemeClr val="accent3"/>
          </a:lnRef>
          <a:fillRef idx="3">
            <a:schemeClr val="accent3"/>
          </a:fillRef>
          <a:effectRef idx="2">
            <a:schemeClr val="accent3"/>
          </a:effectRef>
          <a:fontRef idx="minor">
            <a:schemeClr val="lt1"/>
          </a:fontRef>
        </dgm:style>
      </dgm:prSet>
      <dgm:spPr/>
      <dgm:t>
        <a:bodyPr/>
        <a:lstStyle/>
        <a:p>
          <a:endParaRPr lang="en-US"/>
        </a:p>
      </dgm:t>
    </dgm:pt>
    <dgm:pt modelId="{DC02768A-3E5B-486C-AC13-2CA793C4056B}" type="sibTrans" cxnId="{7A9A5D84-41DC-4EB9-8751-1C72196C285D}">
      <dgm:prSet/>
      <dgm:spPr/>
      <dgm:t>
        <a:bodyPr/>
        <a:lstStyle/>
        <a:p>
          <a:endParaRPr lang="en-US"/>
        </a:p>
      </dgm:t>
    </dgm:pt>
    <dgm:pt modelId="{7FCD955C-5281-4A75-862A-E162C9DB1979}">
      <dgm:prSet phldrT="[Text]"/>
      <dgm:spPr/>
      <dgm:t>
        <a:bodyPr/>
        <a:lstStyle/>
        <a:p>
          <a:r>
            <a:rPr lang="en-US" dirty="0" smtClean="0"/>
            <a:t>Verifying Compiler</a:t>
          </a:r>
          <a:endParaRPr lang="en-US" dirty="0"/>
        </a:p>
      </dgm:t>
    </dgm:pt>
    <dgm:pt modelId="{6EEF59A4-E19B-493C-8703-498CCC0BAE9B}" type="parTrans" cxnId="{B8E18348-EC46-4EFE-8E86-ED537026D41B}">
      <dgm:prSet/>
      <dgm:spPr/>
      <dgm:t>
        <a:bodyPr/>
        <a:lstStyle/>
        <a:p>
          <a:endParaRPr lang="en-US"/>
        </a:p>
      </dgm:t>
    </dgm:pt>
    <dgm:pt modelId="{5047135A-01C7-40DE-AB70-5394030B7138}" type="sibTrans" cxnId="{B8E18348-EC46-4EFE-8E86-ED537026D41B}">
      <dgm:prSet/>
      <dgm:spPr/>
      <dgm:t>
        <a:bodyPr/>
        <a:lstStyle/>
        <a:p>
          <a:endParaRPr lang="en-US"/>
        </a:p>
      </dgm:t>
    </dgm:pt>
    <dgm:pt modelId="{77EB5038-F5EC-4F96-9D5E-C6A83E1598AF}" type="pres">
      <dgm:prSet presAssocID="{C1A8F207-1092-4556-8209-56867C989A3A}" presName="cycle" presStyleCnt="0">
        <dgm:presLayoutVars>
          <dgm:chMax val="1"/>
          <dgm:dir/>
          <dgm:animLvl val="ctr"/>
          <dgm:resizeHandles val="exact"/>
        </dgm:presLayoutVars>
      </dgm:prSet>
      <dgm:spPr/>
      <dgm:t>
        <a:bodyPr/>
        <a:lstStyle/>
        <a:p>
          <a:endParaRPr lang="en-US"/>
        </a:p>
      </dgm:t>
    </dgm:pt>
    <dgm:pt modelId="{3A6B0980-9756-4B2A-938B-D7872034D7EB}" type="pres">
      <dgm:prSet presAssocID="{E92739AC-F107-4BAE-A129-3014333089C8}" presName="centerShape" presStyleLbl="node0" presStyleIdx="0" presStyleCnt="1" custScaleX="61489" custScaleY="60708"/>
      <dgm:spPr/>
      <dgm:t>
        <a:bodyPr/>
        <a:lstStyle/>
        <a:p>
          <a:endParaRPr lang="en-US"/>
        </a:p>
      </dgm:t>
    </dgm:pt>
    <dgm:pt modelId="{4791977B-3D60-45CE-A267-EB0E534B83F4}" type="pres">
      <dgm:prSet presAssocID="{B673F427-DDA0-488B-BCD1-AB03C1C6BBF1}" presName="parTrans" presStyleLbl="bgSibTrans2D1" presStyleIdx="0" presStyleCnt="3"/>
      <dgm:spPr/>
      <dgm:t>
        <a:bodyPr/>
        <a:lstStyle/>
        <a:p>
          <a:endParaRPr lang="en-US"/>
        </a:p>
      </dgm:t>
    </dgm:pt>
    <dgm:pt modelId="{75B58844-1A6B-4178-B654-1BDC9729BEDA}" type="pres">
      <dgm:prSet presAssocID="{6B6B3B46-C0CC-4BB5-95C2-FEB1FB52B1E5}" presName="node" presStyleLbl="node1" presStyleIdx="0" presStyleCnt="3">
        <dgm:presLayoutVars>
          <dgm:bulletEnabled val="1"/>
        </dgm:presLayoutVars>
      </dgm:prSet>
      <dgm:spPr/>
      <dgm:t>
        <a:bodyPr/>
        <a:lstStyle/>
        <a:p>
          <a:endParaRPr lang="en-US"/>
        </a:p>
      </dgm:t>
    </dgm:pt>
    <dgm:pt modelId="{6C83C407-8751-4F47-B867-FED2BD8A834B}" type="pres">
      <dgm:prSet presAssocID="{6EEF59A4-E19B-493C-8703-498CCC0BAE9B}" presName="parTrans" presStyleLbl="bgSibTrans2D1" presStyleIdx="1" presStyleCnt="3"/>
      <dgm:spPr/>
      <dgm:t>
        <a:bodyPr/>
        <a:lstStyle/>
        <a:p>
          <a:endParaRPr lang="en-US"/>
        </a:p>
      </dgm:t>
    </dgm:pt>
    <dgm:pt modelId="{A4F5C038-AF22-424E-A469-26086CD971C1}" type="pres">
      <dgm:prSet presAssocID="{7FCD955C-5281-4A75-862A-E162C9DB1979}" presName="node" presStyleLbl="node1" presStyleIdx="1" presStyleCnt="3">
        <dgm:presLayoutVars>
          <dgm:bulletEnabled val="1"/>
        </dgm:presLayoutVars>
      </dgm:prSet>
      <dgm:spPr/>
      <dgm:t>
        <a:bodyPr/>
        <a:lstStyle/>
        <a:p>
          <a:endParaRPr lang="en-US"/>
        </a:p>
      </dgm:t>
    </dgm:pt>
    <dgm:pt modelId="{4245A790-3F38-49C0-A396-70842A9BABC0}" type="pres">
      <dgm:prSet presAssocID="{FAB02FCB-96B4-4F88-AF15-AC138074C1A3}" presName="parTrans" presStyleLbl="bgSibTrans2D1" presStyleIdx="2" presStyleCnt="3"/>
      <dgm:spPr/>
      <dgm:t>
        <a:bodyPr/>
        <a:lstStyle/>
        <a:p>
          <a:endParaRPr lang="en-US"/>
        </a:p>
      </dgm:t>
    </dgm:pt>
    <dgm:pt modelId="{856B82B9-8B72-4709-AD97-A7D3F98FA0ED}" type="pres">
      <dgm:prSet presAssocID="{F16FB16E-0D23-4C04-88AD-9F29ACB4EA5B}" presName="node" presStyleLbl="node1" presStyleIdx="2" presStyleCnt="3">
        <dgm:presLayoutVars>
          <dgm:bulletEnabled val="1"/>
        </dgm:presLayoutVars>
      </dgm:prSet>
      <dgm:spPr/>
      <dgm:t>
        <a:bodyPr/>
        <a:lstStyle/>
        <a:p>
          <a:endParaRPr lang="en-US"/>
        </a:p>
      </dgm:t>
    </dgm:pt>
  </dgm:ptLst>
  <dgm:cxnLst>
    <dgm:cxn modelId="{F443A4FE-A641-4086-A387-6D1F967031D2}" type="presOf" srcId="{E92739AC-F107-4BAE-A129-3014333089C8}" destId="{3A6B0980-9756-4B2A-938B-D7872034D7EB}" srcOrd="0" destOrd="0" presId="urn:microsoft.com/office/officeart/2005/8/layout/radial4"/>
    <dgm:cxn modelId="{562EC50B-CB00-4458-A4B7-137194F402BE}" srcId="{C1A8F207-1092-4556-8209-56867C989A3A}" destId="{E92739AC-F107-4BAE-A129-3014333089C8}" srcOrd="0" destOrd="0" parTransId="{5E4D493F-E895-4119-86FA-5520BCC01F66}" sibTransId="{8FF1CE41-0A1B-4EC7-9987-EDBB6E5F8C0D}"/>
    <dgm:cxn modelId="{F7E5E9D5-4694-47BA-BA71-95ED2BD3F9C5}" type="presOf" srcId="{7FCD955C-5281-4A75-862A-E162C9DB1979}" destId="{A4F5C038-AF22-424E-A469-26086CD971C1}" srcOrd="0" destOrd="0" presId="urn:microsoft.com/office/officeart/2005/8/layout/radial4"/>
    <dgm:cxn modelId="{B8E18348-EC46-4EFE-8E86-ED537026D41B}" srcId="{E92739AC-F107-4BAE-A129-3014333089C8}" destId="{7FCD955C-5281-4A75-862A-E162C9DB1979}" srcOrd="1" destOrd="0" parTransId="{6EEF59A4-E19B-493C-8703-498CCC0BAE9B}" sibTransId="{5047135A-01C7-40DE-AB70-5394030B7138}"/>
    <dgm:cxn modelId="{137076CA-9A6E-47E0-91CB-582CEC04E709}" type="presOf" srcId="{6B6B3B46-C0CC-4BB5-95C2-FEB1FB52B1E5}" destId="{75B58844-1A6B-4178-B654-1BDC9729BEDA}" srcOrd="0" destOrd="0" presId="urn:microsoft.com/office/officeart/2005/8/layout/radial4"/>
    <dgm:cxn modelId="{7A9A5D84-41DC-4EB9-8751-1C72196C285D}" srcId="{E92739AC-F107-4BAE-A129-3014333089C8}" destId="{F16FB16E-0D23-4C04-88AD-9F29ACB4EA5B}" srcOrd="2" destOrd="0" parTransId="{FAB02FCB-96B4-4F88-AF15-AC138074C1A3}" sibTransId="{DC02768A-3E5B-486C-AC13-2CA793C4056B}"/>
    <dgm:cxn modelId="{0E602C3E-6B03-4146-90CB-D324EA358797}" type="presOf" srcId="{F16FB16E-0D23-4C04-88AD-9F29ACB4EA5B}" destId="{856B82B9-8B72-4709-AD97-A7D3F98FA0ED}" srcOrd="0" destOrd="0" presId="urn:microsoft.com/office/officeart/2005/8/layout/radial4"/>
    <dgm:cxn modelId="{FCA56FB0-4C4A-43F8-92D9-CBF88092341A}" type="presOf" srcId="{B673F427-DDA0-488B-BCD1-AB03C1C6BBF1}" destId="{4791977B-3D60-45CE-A267-EB0E534B83F4}" srcOrd="0" destOrd="0" presId="urn:microsoft.com/office/officeart/2005/8/layout/radial4"/>
    <dgm:cxn modelId="{64A7F164-9DF8-4A86-A8B8-E6E768DF9B03}" type="presOf" srcId="{C1A8F207-1092-4556-8209-56867C989A3A}" destId="{77EB5038-F5EC-4F96-9D5E-C6A83E1598AF}" srcOrd="0" destOrd="0" presId="urn:microsoft.com/office/officeart/2005/8/layout/radial4"/>
    <dgm:cxn modelId="{3C271E48-9235-4C5D-99C6-50959B290CC4}" type="presOf" srcId="{6EEF59A4-E19B-493C-8703-498CCC0BAE9B}" destId="{6C83C407-8751-4F47-B867-FED2BD8A834B}" srcOrd="0" destOrd="0" presId="urn:microsoft.com/office/officeart/2005/8/layout/radial4"/>
    <dgm:cxn modelId="{5A8E5C80-87CC-4C14-9E6D-99F25785F4F2}" type="presOf" srcId="{FAB02FCB-96B4-4F88-AF15-AC138074C1A3}" destId="{4245A790-3F38-49C0-A396-70842A9BABC0}" srcOrd="0" destOrd="0" presId="urn:microsoft.com/office/officeart/2005/8/layout/radial4"/>
    <dgm:cxn modelId="{D14A2E81-A5D5-4F77-B18D-B50B263F25AF}" srcId="{E92739AC-F107-4BAE-A129-3014333089C8}" destId="{6B6B3B46-C0CC-4BB5-95C2-FEB1FB52B1E5}" srcOrd="0" destOrd="0" parTransId="{B673F427-DDA0-488B-BCD1-AB03C1C6BBF1}" sibTransId="{F94C3F2F-DB76-4BF0-9C91-0E290658E5A5}"/>
    <dgm:cxn modelId="{7010D80C-E88E-460D-B12E-9EA29E23F958}" type="presParOf" srcId="{77EB5038-F5EC-4F96-9D5E-C6A83E1598AF}" destId="{3A6B0980-9756-4B2A-938B-D7872034D7EB}" srcOrd="0" destOrd="0" presId="urn:microsoft.com/office/officeart/2005/8/layout/radial4"/>
    <dgm:cxn modelId="{5961C1E7-AA6E-49E5-86EB-4ECE6C7DB5E5}" type="presParOf" srcId="{77EB5038-F5EC-4F96-9D5E-C6A83E1598AF}" destId="{4791977B-3D60-45CE-A267-EB0E534B83F4}" srcOrd="1" destOrd="0" presId="urn:microsoft.com/office/officeart/2005/8/layout/radial4"/>
    <dgm:cxn modelId="{77D303C4-5737-49BC-B30F-AAB3FA772CE2}" type="presParOf" srcId="{77EB5038-F5EC-4F96-9D5E-C6A83E1598AF}" destId="{75B58844-1A6B-4178-B654-1BDC9729BEDA}" srcOrd="2" destOrd="0" presId="urn:microsoft.com/office/officeart/2005/8/layout/radial4"/>
    <dgm:cxn modelId="{7F8CB5E7-2D6B-4BCB-9B74-E596DEF8E90F}" type="presParOf" srcId="{77EB5038-F5EC-4F96-9D5E-C6A83E1598AF}" destId="{6C83C407-8751-4F47-B867-FED2BD8A834B}" srcOrd="3" destOrd="0" presId="urn:microsoft.com/office/officeart/2005/8/layout/radial4"/>
    <dgm:cxn modelId="{ECE5174E-B0C8-4760-AD24-E16CBE452300}" type="presParOf" srcId="{77EB5038-F5EC-4F96-9D5E-C6A83E1598AF}" destId="{A4F5C038-AF22-424E-A469-26086CD971C1}" srcOrd="4" destOrd="0" presId="urn:microsoft.com/office/officeart/2005/8/layout/radial4"/>
    <dgm:cxn modelId="{3C16E728-D2A2-4AC6-8F62-E48A32E12568}" type="presParOf" srcId="{77EB5038-F5EC-4F96-9D5E-C6A83E1598AF}" destId="{4245A790-3F38-49C0-A396-70842A9BABC0}" srcOrd="5" destOrd="0" presId="urn:microsoft.com/office/officeart/2005/8/layout/radial4"/>
    <dgm:cxn modelId="{E0F44274-F946-4167-80D5-480FADCED53C}" type="presParOf" srcId="{77EB5038-F5EC-4F96-9D5E-C6A83E1598AF}" destId="{856B82B9-8B72-4709-AD97-A7D3F98FA0ED}" srcOrd="6" destOrd="0" presId="urn:microsoft.com/office/officeart/2005/8/layout/radial4"/>
  </dgm:cxnLst>
  <dgm:bg/>
  <dgm:whole/>
</dgm:dataModel>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pPr/>
              <a:t>10/6/2008</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FBCD4-166E-446F-AF18-7D4A0CF9AEF6}" type="datetimeFigureOut">
              <a:rPr lang="en-US" smtClean="0"/>
              <a:pPr/>
              <a:t>10/6/2008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10/6/2008 3:24 PM</a:t>
            </a:fld>
            <a:endParaRPr lang="en-US"/>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10/7/2008 6:32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10/6/2008 3:24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10/6/2008 3:24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10/6/2008 3:24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10/6/2008 3:24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10/6/2008 3:24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10/6/2008 3:24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10/6/2008 3:24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10/6/2008 3:24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53</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10/6/2008 3:24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55</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10/6/2008 4:06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58</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10/6/2008 4:06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59</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10/6/2008 4:06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60</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10/6/2008 4:07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61</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10/6/2008 4:07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62</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10/6/2008 4:09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63</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10/6/2008 4:09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64</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10/6/2008 4:06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65</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10/6/2008 9:18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66</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10/7/2008 6:11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10/6/2008 9:25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67</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10/6/2008 4:07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68</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10/6/2008 4:07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69</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10/6/2008 4:07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70</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10/6/2008 4:06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71</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10/6/2008 4:08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72</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10/6/2008 4:08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73</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10/6/2008 4:09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74</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10/6/2008 4:09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75</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10/6/2008 9:52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10/7/2008 6:11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10/7/2008 1:33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77</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10/7/2008 1:33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78</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10/6/2008 9:56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79</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10/6/2008 9:59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80</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82</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10/6/2008 10:15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87</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10/6/2008 10:08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88</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89</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10/6/2008 10:15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10/6/2008 3:24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10/6/2008 10:16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92</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10/7/2008 6:31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10/7/2008 6:31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10/7/2008 6:31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10/7/2008 6:32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2313" y="1905000"/>
            <a:ext cx="7690115"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2" y="4344458"/>
            <a:ext cx="7690116" cy="473207"/>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2777" rtl="0" eaLnBrk="0" fontAlgn="base" hangingPunct="0">
              <a:lnSpc>
                <a:spcPct val="90000"/>
              </a:lnSpc>
              <a:spcBef>
                <a:spcPct val="0"/>
              </a:spcBef>
              <a:spcAft>
                <a:spcPct val="0"/>
              </a:spcAft>
              <a:buClr>
                <a:schemeClr val="tx2"/>
              </a:buClr>
              <a:buSzPct val="95000"/>
              <a:buFont typeface="Wingdings" pitchFamily="2" charset="2"/>
              <a:buNone/>
              <a:defRPr lang="en-US" sz="34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5" descr="top_banner.png"/>
          <p:cNvPicPr>
            <a:picLocks noChangeAspect="1"/>
          </p:cNvPicPr>
          <p:nvPr userDrawn="1"/>
        </p:nvPicPr>
        <p:blipFill>
          <a:blip r:embed="rId2"/>
          <a:stretch>
            <a:fillRect/>
          </a:stretch>
        </p:blipFill>
        <p:spPr>
          <a:xfrm>
            <a:off x="571" y="0"/>
            <a:ext cx="9142858" cy="1031746"/>
          </a:xfrm>
          <a:prstGeom prst="rect">
            <a:avLst/>
          </a:prstGeom>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920226" y="2365376"/>
            <a:ext cx="7303549" cy="1000274"/>
          </a:xfrm>
          <a:prstGeom prst="rect">
            <a:avLst/>
          </a:prstGeom>
          <a:noFill/>
        </p:spPr>
        <p:txBody>
          <a:bodyPr wrap="none" lIns="76197" tIns="38098" rIns="76197" bIns="38098" rtlCol="0">
            <a:spAutoFit/>
          </a:bodyPr>
          <a:lstStyle/>
          <a:p>
            <a:r>
              <a:rPr lang="en-US" sz="6000" baseline="0" dirty="0" smtClean="0">
                <a:solidFill>
                  <a:schemeClr val="bg1"/>
                </a:solidFill>
              </a:rPr>
              <a:t>WALK-IN GOES HERE</a:t>
            </a:r>
            <a:endParaRPr lang="en-US" sz="6000" dirty="0">
              <a:solidFill>
                <a:schemeClr val="bg1"/>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tx1"/>
        </a:solidFill>
        <a:effectLst/>
      </p:bgPr>
    </p:bg>
    <p:spTree>
      <p:nvGrpSpPr>
        <p:cNvPr id="1" name=""/>
        <p:cNvGrpSpPr/>
        <p:nvPr/>
      </p:nvGrpSpPr>
      <p:grpSpPr>
        <a:xfrm>
          <a:off x="0" y="0"/>
          <a:ext cx="0" cy="0"/>
          <a:chOff x="0" y="0"/>
          <a:chExt cx="0" cy="0"/>
        </a:xfrm>
      </p:grpSpPr>
      <p:pic>
        <p:nvPicPr>
          <p:cNvPr id="5" name="Picture 4" descr="top_banner.png"/>
          <p:cNvPicPr>
            <a:picLocks noChangeAspect="1"/>
          </p:cNvPicPr>
          <p:nvPr userDrawn="1"/>
        </p:nvPicPr>
        <p:blipFill>
          <a:blip r:embed="rId2"/>
          <a:stretch>
            <a:fillRect/>
          </a:stretch>
        </p:blipFill>
        <p:spPr>
          <a:xfrm>
            <a:off x="0" y="0"/>
            <a:ext cx="9142858" cy="1031746"/>
          </a:xfrm>
          <a:prstGeom prst="rect">
            <a:avLst/>
          </a:prstGeom>
        </p:spPr>
      </p:pic>
      <p:sp>
        <p:nvSpPr>
          <p:cNvPr id="2" name="Title 1"/>
          <p:cNvSpPr>
            <a:spLocks noGrp="1"/>
          </p:cNvSpPr>
          <p:nvPr>
            <p:ph type="ctrTitle"/>
          </p:nvPr>
        </p:nvSpPr>
        <p:spPr>
          <a:xfrm>
            <a:off x="722313" y="2365375"/>
            <a:ext cx="7690115" cy="750205"/>
          </a:xfrm>
          <a:noFill/>
          <a:ln w="9525">
            <a:noFill/>
            <a:miter lim="800000"/>
            <a:headEnd/>
            <a:tailEnd/>
          </a:ln>
        </p:spPr>
        <p:txBody>
          <a:bodyPr vert="horz" wrap="square" lIns="0" tIns="0" rIns="0" bIns="0" numCol="1" rtlCol="0"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kern="120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3" y="4344458"/>
            <a:ext cx="7043208" cy="473207"/>
          </a:xfrm>
          <a:noFill/>
          <a:ln w="9525">
            <a:noFill/>
            <a:miter lim="800000"/>
            <a:headEnd/>
            <a:tailEnd/>
          </a:ln>
        </p:spPr>
        <p:txBody>
          <a:bodyPr vert="horz" wrap="square" lIns="0" tIns="0" rIns="0" bIns="0" numCol="1" rtlCol="0" anchor="b" anchorCtr="0" compatLnSpc="1">
            <a:prstTxWarp prst="textNoShape">
              <a:avLst/>
            </a:prstTxWarp>
            <a:spAutoFit/>
          </a:bodyPr>
          <a:lstStyle>
            <a:lvl1pPr marL="0" indent="0" algn="l" defTabSz="912777" rtl="0" eaLnBrk="0" fontAlgn="base" latinLnBrk="0" hangingPunct="0">
              <a:lnSpc>
                <a:spcPct val="90000"/>
              </a:lnSpc>
              <a:spcBef>
                <a:spcPct val="0"/>
              </a:spcBef>
              <a:spcAft>
                <a:spcPct val="0"/>
              </a:spcAft>
              <a:buClr>
                <a:schemeClr val="tx2"/>
              </a:buClr>
              <a:buSzPct val="95000"/>
              <a:buFont typeface="Wingdings" pitchFamily="2" charset="2"/>
              <a:buNone/>
              <a:defRPr lang="en-US" sz="3400" kern="12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69219" y="950651"/>
            <a:ext cx="7043208" cy="1384994"/>
          </a:xfrm>
          <a:effectLst/>
        </p:spPr>
        <p:txBody>
          <a:bodyPr anchor="b">
            <a:scene3d>
              <a:camera prst="orthographicFront"/>
              <a:lightRig rig="flat" dir="t"/>
            </a:scene3d>
            <a:sp3d>
              <a:bevelT h="19050"/>
              <a:contourClr>
                <a:srgbClr val="F4A234"/>
              </a:contourClr>
            </a:sp3d>
          </a:bodyPr>
          <a:lstStyle>
            <a:lvl1pPr marL="0" indent="0" algn="r">
              <a:buFont typeface="Arial" pitchFamily="34" charset="0"/>
              <a:buNone/>
              <a:defRPr kumimoji="0" lang="en-US" sz="10000" b="1" i="1" u="none" strike="noStrike" kern="1200" cap="none" spc="-642" normalizeH="0" baseline="0" noProof="0" dirty="0" smtClean="0">
                <a:ln w="11430"/>
                <a:solidFill>
                  <a:schemeClr val="accent5"/>
                </a:solidFill>
                <a:effectLst>
                  <a:outerShdw blurRad="50800" dist="38100" dir="2700000" algn="tl" rotWithShape="0">
                    <a:prstClr val="black">
                      <a:alpha val="57000"/>
                    </a:prstClr>
                  </a:outerShdw>
                </a:effectLst>
                <a:uLnTx/>
                <a:uFillTx/>
                <a:latin typeface="Segoe"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48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a:lstStyle>
          <a:p>
            <a:r>
              <a:rPr lang="en-US" dirty="0" smtClean="0"/>
              <a:t>Click to edit Master title style</a:t>
            </a:r>
            <a:endParaRPr lang="en-US" dirty="0"/>
          </a:p>
        </p:txBody>
      </p:sp>
      <p:pic>
        <p:nvPicPr>
          <p:cNvPr id="1026" name="Picture 2" descr="C:\Program Files\Microsoft Resource DVD Artwork\DVD_ART\Artwork_Imagery\Shapes and Graphics\Bullets\Blue GEL .png"/>
          <p:cNvPicPr>
            <a:picLocks noChangeAspect="1" noChangeArrowheads="1"/>
          </p:cNvPicPr>
          <p:nvPr userDrawn="1"/>
        </p:nvPicPr>
        <p:blipFill>
          <a:blip r:embed="rId2"/>
          <a:srcRect/>
          <a:stretch>
            <a:fillRect/>
          </a:stretch>
        </p:blipFill>
        <p:spPr bwMode="auto">
          <a:xfrm>
            <a:off x="8826500" y="-317500"/>
            <a:ext cx="317500" cy="317500"/>
          </a:xfrm>
          <a:prstGeom prst="rect">
            <a:avLst/>
          </a:prstGeom>
          <a:noFill/>
        </p:spPr>
      </p:pic>
      <p:sp>
        <p:nvSpPr>
          <p:cNvPr id="5" name="Content Placeholder 2"/>
          <p:cNvSpPr>
            <a:spLocks noGrp="1"/>
          </p:cNvSpPr>
          <p:nvPr>
            <p:ph idx="1"/>
          </p:nvPr>
        </p:nvSpPr>
        <p:spPr>
          <a:xfrm>
            <a:off x="381000" y="1412875"/>
            <a:ext cx="8382000" cy="2012859"/>
          </a:xfrm>
        </p:spPr>
        <p:txBody>
          <a:bodyPr/>
          <a:lstStyle>
            <a:lvl1pPr>
              <a:lnSpc>
                <a:spcPct val="90000"/>
              </a:lnSpc>
              <a:defRPr sz="2800">
                <a:latin typeface="Calibri" pitchFamily="34" charset="0"/>
              </a:defRPr>
            </a:lvl1pPr>
            <a:lvl2pPr>
              <a:lnSpc>
                <a:spcPct val="90000"/>
              </a:lnSpc>
              <a:defRPr sz="2400">
                <a:latin typeface="Calibri" pitchFamily="34" charset="0"/>
              </a:defRPr>
            </a:lvl2pPr>
            <a:lvl3pPr>
              <a:lnSpc>
                <a:spcPct val="90000"/>
              </a:lnSpc>
              <a:defRPr sz="2400">
                <a:latin typeface="Calibri" pitchFamily="34" charset="0"/>
              </a:defRPr>
            </a:lvl3pPr>
            <a:lvl4pPr>
              <a:lnSpc>
                <a:spcPct val="90000"/>
              </a:lnSpc>
              <a:defRPr sz="2400">
                <a:latin typeface="Calibri" pitchFamily="34" charset="0"/>
              </a:defRPr>
            </a:lvl4pPr>
            <a:lvl5pPr>
              <a:lnSpc>
                <a:spcPct val="90000"/>
              </a:lnSpc>
              <a:defRPr sz="2400">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3"/>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_w/o Logo">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3" descr="S:\ResourceDVD\Clip_Installer\DVD_ART\BoxShots_Logos\Microsoft Research\Microsoft Research b.png"/>
          <p:cNvPicPr>
            <a:picLocks noChangeAspect="1" noChangeArrowheads="1"/>
          </p:cNvPicPr>
          <p:nvPr userDrawn="1"/>
        </p:nvPicPr>
        <p:blipFill>
          <a:blip r:embed="rId2"/>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2"/>
          <a:srcRect/>
          <a:stretch>
            <a:fillRect/>
          </a:stretch>
        </p:blipFill>
        <p:spPr bwMode="auto">
          <a:xfrm>
            <a:off x="7452651" y="6247682"/>
            <a:ext cx="1399075" cy="389198"/>
          </a:xfrm>
          <a:prstGeom prst="rect">
            <a:avLst/>
          </a:prstGeom>
          <a:noFill/>
        </p:spPr>
      </p:pic>
      <p:sp>
        <p:nvSpPr>
          <p:cNvPr id="8" name="Footer Placeholder 7"/>
          <p:cNvSpPr>
            <a:spLocks noGrp="1"/>
          </p:cNvSpPr>
          <p:nvPr>
            <p:ph type="ftr" sz="quarter" idx="10"/>
          </p:nvPr>
        </p:nvSpPr>
        <p:spPr/>
        <p:txBody>
          <a:bodyPr/>
          <a:lstStyle/>
          <a:p>
            <a:r>
              <a:rPr lang="en-US" smtClean="0"/>
              <a:t>Z3: An Efficient SMT Solver</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_w/Top Banner">
    <p:bg>
      <p:bgPr>
        <a:solidFill>
          <a:schemeClr val="tx1"/>
        </a:solidFill>
        <a:effectLst/>
      </p:bgPr>
    </p:bg>
    <p:spTree>
      <p:nvGrpSpPr>
        <p:cNvPr id="1" name=""/>
        <p:cNvGrpSpPr/>
        <p:nvPr/>
      </p:nvGrpSpPr>
      <p:grpSpPr>
        <a:xfrm>
          <a:off x="0" y="0"/>
          <a:ext cx="0" cy="0"/>
          <a:chOff x="0" y="0"/>
          <a:chExt cx="0" cy="0"/>
        </a:xfrm>
      </p:grpSpPr>
      <p:pic>
        <p:nvPicPr>
          <p:cNvPr id="6" name="Picture 5" descr="top_banner.png"/>
          <p:cNvPicPr>
            <a:picLocks noChangeAspect="1"/>
          </p:cNvPicPr>
          <p:nvPr userDrawn="1"/>
        </p:nvPicPr>
        <p:blipFill>
          <a:blip r:embed="rId2"/>
          <a:stretch>
            <a:fillRect/>
          </a:stretch>
        </p:blipFill>
        <p:spPr>
          <a:xfrm>
            <a:off x="571" y="0"/>
            <a:ext cx="9142858" cy="1031746"/>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7"/>
            <a:ext cx="8382000" cy="66479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12875"/>
            <a:ext cx="8382000" cy="201285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defRPr>
            </a:lvl1pPr>
          </a:lstStyle>
          <a:p>
            <a:r>
              <a:rPr lang="en-US" dirty="0" err="1" smtClean="0">
                <a:latin typeface="Calibri" pitchFamily="34" charset="0"/>
              </a:rPr>
              <a:t>SMT@Microsoft</a:t>
            </a:r>
            <a:endParaRPr lang="en-US" dirty="0"/>
          </a:p>
        </p:txBody>
      </p:sp>
    </p:spTree>
  </p:cSld>
  <p:clrMap bg1="dk1" tx1="lt1" bg2="dk2" tx2="lt2" accent1="accent1" accent2="accent2" accent3="accent3" accent4="accent4" accent5="accent5" accent6="accent6" hlink="hlink" folHlink="folHlink"/>
  <p:sldLayoutIdLst>
    <p:sldLayoutId id="2147483681" r:id="rId1"/>
    <p:sldLayoutId id="2147483692" r:id="rId2"/>
    <p:sldLayoutId id="2147483683" r:id="rId3"/>
    <p:sldLayoutId id="2147483684" r:id="rId4"/>
    <p:sldLayoutId id="2147483685" r:id="rId5"/>
    <p:sldLayoutId id="2147483686" r:id="rId6"/>
    <p:sldLayoutId id="2147483687" r:id="rId7"/>
    <p:sldLayoutId id="2147483688" r:id="rId8"/>
    <p:sldLayoutId id="2147483693" r:id="rId9"/>
    <p:sldLayoutId id="2147483689" r:id="rId10"/>
    <p:sldLayoutId id="2147483690" r:id="rId11"/>
    <p:sldLayoutId id="2147483691" r:id="rId12"/>
  </p:sldLayoutIdLst>
  <p:transition>
    <p:fade/>
  </p:transition>
  <p:hf sldNum="0" hdr="0" dt="0"/>
  <p:txStyles>
    <p:titleStyle>
      <a:lvl1pPr algn="l" defTabSz="912777" rtl="0" eaLnBrk="1" fontAlgn="base" latinLnBrk="0" hangingPunct="1">
        <a:lnSpc>
          <a:spcPct val="90000"/>
        </a:lnSpc>
        <a:spcBef>
          <a:spcPct val="0"/>
        </a:spcBef>
        <a:spcAft>
          <a:spcPct val="0"/>
        </a:spcAft>
        <a:buNone/>
        <a:defRPr lang="en-US" sz="4800" b="0" kern="120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p:titleStyle>
    <p:bodyStyle>
      <a:lvl1pPr marL="384954" indent="-384954" algn="l" defTabSz="914363" rtl="0" eaLnBrk="1" latinLnBrk="0" hangingPunct="1">
        <a:lnSpc>
          <a:spcPct val="90000"/>
        </a:lnSpc>
        <a:spcBef>
          <a:spcPct val="20000"/>
        </a:spcBef>
        <a:buSzPct val="90000"/>
        <a:buFontTx/>
        <a:buBlip>
          <a:blip r:embed="rId15"/>
        </a:buBlip>
        <a:defRPr sz="2800" kern="1200">
          <a:solidFill>
            <a:schemeClr val="bg1"/>
          </a:solidFill>
          <a:latin typeface="Calibri" pitchFamily="34" charset="0"/>
          <a:ea typeface="+mn-ea"/>
          <a:cs typeface="+mn-cs"/>
        </a:defRPr>
      </a:lvl1pPr>
      <a:lvl2pPr marL="739481" indent="-362465"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2pPr>
      <a:lvl3pPr marL="1101946" indent="-347914"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3pPr>
      <a:lvl4pPr marL="1420756"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4pPr>
      <a:lvl5pPr marL="1760732"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2.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hyperlink" Target="http://research.microsoft.com/projects/z3"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7.xm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diagramData" Target="../diagrams/data8.xml"/><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9.xml"/><Relationship Id="rId2" Type="http://schemas.openxmlformats.org/officeDocument/2006/relationships/notesSlide" Target="../notesSlides/notesSlide43.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10.xml"/><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hyperlink" Target="http://research.microsoft.com/projects/z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3375" y="2285431"/>
            <a:ext cx="7692761" cy="1107996"/>
          </a:xfrm>
        </p:spPr>
        <p:txBody>
          <a:bodyPr/>
          <a:lstStyle/>
          <a:p>
            <a:r>
              <a:rPr sz="4800" smtClean="0">
                <a:latin typeface="Calibri" pitchFamily="34" charset="0"/>
              </a:rPr>
              <a:t>SMT@Microsoft</a:t>
            </a:r>
            <a:br>
              <a:rPr sz="4800" smtClean="0">
                <a:latin typeface="Calibri" pitchFamily="34" charset="0"/>
              </a:rPr>
            </a:br>
            <a:r>
              <a:rPr sz="3200" smtClean="0">
                <a:latin typeface="Calibri" pitchFamily="34" charset="0"/>
              </a:rPr>
              <a:t>VSTTE </a:t>
            </a:r>
            <a:r>
              <a:rPr sz="3200" smtClean="0">
                <a:latin typeface="Calibri" pitchFamily="34" charset="0"/>
              </a:rPr>
              <a:t>2008 </a:t>
            </a:r>
            <a:r>
              <a:rPr lang="en-US" sz="3200" dirty="0" smtClean="0">
                <a:latin typeface="Calibri" pitchFamily="34" charset="0"/>
              </a:rPr>
              <a:t>–</a:t>
            </a:r>
            <a:r>
              <a:rPr sz="3200" smtClean="0">
                <a:latin typeface="Calibri" pitchFamily="34" charset="0"/>
              </a:rPr>
              <a:t> Toronto, Canada</a:t>
            </a:r>
            <a:endParaRPr lang="en-US" sz="4800" dirty="0">
              <a:latin typeface="Calibri" pitchFamily="34" charset="0"/>
            </a:endParaRPr>
          </a:p>
        </p:txBody>
      </p:sp>
      <p:sp>
        <p:nvSpPr>
          <p:cNvPr id="3" name="Subtitle 2"/>
          <p:cNvSpPr>
            <a:spLocks noGrp="1"/>
          </p:cNvSpPr>
          <p:nvPr>
            <p:ph type="subTitle" idx="1"/>
          </p:nvPr>
        </p:nvSpPr>
        <p:spPr>
          <a:xfrm>
            <a:off x="1073837" y="4522883"/>
            <a:ext cx="7692761" cy="861774"/>
          </a:xfrm>
        </p:spPr>
        <p:txBody>
          <a:bodyPr/>
          <a:lstStyle/>
          <a:p>
            <a:pPr>
              <a:lnSpc>
                <a:spcPct val="100000"/>
              </a:lnSpc>
            </a:pPr>
            <a:r>
              <a:rPr lang="en-US" sz="2800" dirty="0" smtClean="0"/>
              <a:t>Leonardo de Moura</a:t>
            </a:r>
          </a:p>
          <a:p>
            <a:pPr>
              <a:lnSpc>
                <a:spcPct val="100000"/>
              </a:lnSpc>
            </a:pPr>
            <a:r>
              <a:rPr lang="en-US" sz="2800" dirty="0" smtClean="0"/>
              <a:t>Microsoft Research</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SMT = DPLL + Theories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858697"/>
          </a:xfrm>
        </p:spPr>
        <p:txBody>
          <a:bodyPr/>
          <a:lstStyle/>
          <a:p>
            <a:r>
              <a:rPr lang="en-US" sz="3100" dirty="0" smtClean="0">
                <a:solidFill>
                  <a:srgbClr val="FF0000"/>
                </a:solidFill>
                <a:latin typeface="Calibri" pitchFamily="34" charset="0"/>
                <a:sym typeface="Symbol"/>
              </a:rPr>
              <a:t>Efficient decision procedures for conjunctions of ground atoms.</a:t>
            </a: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6" name="Rectangle 5"/>
          <p:cNvSpPr/>
          <p:nvPr/>
        </p:nvSpPr>
        <p:spPr>
          <a:xfrm>
            <a:off x="630762" y="2862590"/>
            <a:ext cx="6965368" cy="954107"/>
          </a:xfrm>
          <a:prstGeom prst="rect">
            <a:avLst/>
          </a:prstGeom>
        </p:spPr>
        <p:txBody>
          <a:bodyPr wrap="none">
            <a:spAutoFit/>
          </a:bodyPr>
          <a:lstStyle/>
          <a:p>
            <a:pPr lvl="1"/>
            <a:r>
              <a:rPr lang="en-US" sz="2800" dirty="0" smtClean="0">
                <a:solidFill>
                  <a:srgbClr val="FF0000"/>
                </a:solidFill>
                <a:latin typeface="Calibri" pitchFamily="34" charset="0"/>
                <a:sym typeface="Symbol"/>
              </a:rPr>
              <a:t> a=b, a&lt;5 </a:t>
            </a:r>
            <a:r>
              <a:rPr lang="en-US" sz="2800" dirty="0" smtClean="0">
                <a:solidFill>
                  <a:schemeClr val="bg1"/>
                </a:solidFill>
                <a:latin typeface="Calibri" pitchFamily="34" charset="0"/>
                <a:sym typeface="Symbol"/>
              </a:rPr>
              <a:t>| a=b  f(a)=f(b),   a &lt; 5  a &gt; 10</a:t>
            </a:r>
          </a:p>
          <a:p>
            <a:pPr lvl="1">
              <a:buNone/>
            </a:pPr>
            <a:endParaRPr lang="en-US" sz="2800" dirty="0" smtClean="0">
              <a:solidFill>
                <a:schemeClr val="bg1"/>
              </a:solidFill>
              <a:latin typeface="Calibri" pitchFamily="34" charset="0"/>
              <a:sym typeface="Symbol"/>
            </a:endParaRPr>
          </a:p>
        </p:txBody>
      </p:sp>
      <p:sp>
        <p:nvSpPr>
          <p:cNvPr id="10" name="Text Placeholder 2"/>
          <p:cNvSpPr txBox="1">
            <a:spLocks/>
          </p:cNvSpPr>
          <p:nvPr/>
        </p:nvSpPr>
        <p:spPr>
          <a:xfrm>
            <a:off x="410197" y="3870023"/>
            <a:ext cx="8382000" cy="2528384"/>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Examples:</a:t>
            </a:r>
          </a:p>
          <a:p>
            <a:pPr marL="842136" lvl="1" indent="-384954">
              <a:lnSpc>
                <a:spcPct val="90000"/>
              </a:lnSpc>
              <a:spcBef>
                <a:spcPct val="20000"/>
              </a:spcBef>
              <a:buSzPct val="90000"/>
              <a:buFontTx/>
              <a:buBlip>
                <a:blip r:embed="rId3"/>
              </a:buBlip>
            </a:pPr>
            <a:r>
              <a:rPr lang="en-US" sz="3100" noProof="0" dirty="0" smtClean="0">
                <a:solidFill>
                  <a:schemeClr val="bg1"/>
                </a:solidFill>
                <a:latin typeface="Calibri" pitchFamily="34" charset="0"/>
                <a:sym typeface="Symbol"/>
              </a:rPr>
              <a:t>Congruence closure</a:t>
            </a:r>
          </a:p>
          <a:p>
            <a:pPr marL="842136" lvl="1" indent="-384954">
              <a:lnSpc>
                <a:spcPct val="90000"/>
              </a:lnSpc>
              <a:spcBef>
                <a:spcPct val="20000"/>
              </a:spcBef>
              <a:buSzPct val="90000"/>
              <a:buFontTx/>
              <a:buBlip>
                <a:blip r:embed="rId3"/>
              </a:buBlip>
            </a:pPr>
            <a:r>
              <a:rPr kumimoji="0" lang="en-US" sz="3100" b="0" i="0" u="none" strike="noStrike" kern="1200" cap="none" spc="0" normalizeH="0" baseline="0" dirty="0" smtClean="0">
                <a:ln>
                  <a:noFill/>
                </a:ln>
                <a:solidFill>
                  <a:schemeClr val="bg1"/>
                </a:solidFill>
                <a:effectLst/>
                <a:uLnTx/>
                <a:uFillTx/>
                <a:latin typeface="Calibri" pitchFamily="34" charset="0"/>
                <a:ea typeface="+mn-ea"/>
                <a:cs typeface="+mn-cs"/>
                <a:sym typeface="Symbol"/>
              </a:rPr>
              <a:t>Dual</a:t>
            </a:r>
            <a:r>
              <a:rPr kumimoji="0" lang="en-US" sz="3100" b="0" i="0" u="none" strike="noStrike" kern="1200" cap="none" spc="0" normalizeH="0" dirty="0" smtClean="0">
                <a:ln>
                  <a:noFill/>
                </a:ln>
                <a:solidFill>
                  <a:schemeClr val="bg1"/>
                </a:solidFill>
                <a:effectLst/>
                <a:uLnTx/>
                <a:uFillTx/>
                <a:latin typeface="Calibri" pitchFamily="34" charset="0"/>
                <a:ea typeface="+mn-ea"/>
                <a:cs typeface="+mn-cs"/>
                <a:sym typeface="Symbol"/>
              </a:rPr>
              <a:t> Simplex</a:t>
            </a:r>
          </a:p>
          <a:p>
            <a:pPr marL="842136" lvl="1" indent="-384954">
              <a:lnSpc>
                <a:spcPct val="90000"/>
              </a:lnSpc>
              <a:spcBef>
                <a:spcPct val="20000"/>
              </a:spcBef>
              <a:buSzPct val="90000"/>
              <a:buFontTx/>
              <a:buBlip>
                <a:blip r:embed="rId3"/>
              </a:buBlip>
            </a:pPr>
            <a:r>
              <a:rPr lang="en-US" sz="3100" baseline="0" noProof="0" dirty="0" smtClean="0">
                <a:solidFill>
                  <a:schemeClr val="bg1"/>
                </a:solidFill>
                <a:latin typeface="Calibri" pitchFamily="34" charset="0"/>
                <a:sym typeface="Symbol"/>
              </a:rPr>
              <a:t>Bellman</a:t>
            </a:r>
            <a:r>
              <a:rPr lang="en-US" sz="3100" dirty="0" smtClean="0">
                <a:solidFill>
                  <a:schemeClr val="bg1"/>
                </a:solidFill>
                <a:latin typeface="Calibri" pitchFamily="34" charset="0"/>
                <a:sym typeface="Symbol"/>
              </a:rPr>
              <a:t>-Ford</a:t>
            </a:r>
          </a:p>
          <a:p>
            <a:pPr marL="842136" lvl="1" indent="-384954">
              <a:lnSpc>
                <a:spcPct val="90000"/>
              </a:lnSpc>
              <a:spcBef>
                <a:spcPct val="20000"/>
              </a:spcBef>
              <a:buSzPct val="90000"/>
              <a:buFontTx/>
              <a:buBlip>
                <a:blip r:embed="rId3"/>
              </a:buBlip>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SMT@Microsoft: Solver</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22" name="Text Placeholder 2"/>
          <p:cNvSpPr txBox="1">
            <a:spLocks/>
          </p:cNvSpPr>
          <p:nvPr/>
        </p:nvSpPr>
        <p:spPr>
          <a:xfrm>
            <a:off x="416560" y="1613801"/>
            <a:ext cx="8382000" cy="5127558"/>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800" dirty="0" smtClean="0">
                <a:solidFill>
                  <a:srgbClr val="FF0000"/>
                </a:solidFill>
                <a:latin typeface="Calibri" pitchFamily="34" charset="0"/>
                <a:sym typeface="Symbol"/>
              </a:rPr>
              <a:t>Z3 is a new solver developed at Microsoft Research.</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Development/Research driven by internal customers.</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Free for academic research.</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Interfaces:</a:t>
            </a: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pPr>
            <a:endParaRPr lang="en-US" sz="2800" dirty="0" smtClean="0">
              <a:solidFill>
                <a:schemeClr val="bg1"/>
              </a:solidFill>
              <a:latin typeface="Calibri" pitchFamily="34" charset="0"/>
              <a:sym typeface="Symbol"/>
              <a:hlinkClick r:id="rId4"/>
            </a:endParaRP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hlinkClick r:id="rId4"/>
              </a:rPr>
              <a:t>http://research.microsoft.com/projects/z3</a:t>
            </a: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p:txBody>
      </p:sp>
      <p:graphicFrame>
        <p:nvGraphicFramePr>
          <p:cNvPr id="25" name="Diagram 24"/>
          <p:cNvGraphicFramePr/>
          <p:nvPr/>
        </p:nvGraphicFramePr>
        <p:xfrm>
          <a:off x="993596" y="3328288"/>
          <a:ext cx="6636564" cy="234099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Z3: Main Features</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graphicFrame>
        <p:nvGraphicFramePr>
          <p:cNvPr id="9" name="Table 8"/>
          <p:cNvGraphicFramePr>
            <a:graphicFrameLocks noGrp="1"/>
          </p:cNvGraphicFramePr>
          <p:nvPr/>
        </p:nvGraphicFramePr>
        <p:xfrm>
          <a:off x="223520" y="1732280"/>
          <a:ext cx="8514080" cy="4129518"/>
        </p:xfrm>
        <a:graphic>
          <a:graphicData uri="http://schemas.openxmlformats.org/drawingml/2006/table">
            <a:tbl>
              <a:tblPr firstRow="1" bandRow="1">
                <a:tableStyleId>{21E4AEA4-8DFA-4A89-87EB-49C32662AFE0}</a:tableStyleId>
              </a:tblPr>
              <a:tblGrid>
                <a:gridCol w="5435600"/>
                <a:gridCol w="3078480"/>
              </a:tblGrid>
              <a:tr h="488202">
                <a:tc>
                  <a:txBody>
                    <a:bodyPr/>
                    <a:lstStyle/>
                    <a:p>
                      <a:endParaRPr lang="en-US" sz="2800" dirty="0">
                        <a:latin typeface="Calibri" pitchFamily="34" charset="0"/>
                      </a:endParaRPr>
                    </a:p>
                  </a:txBody>
                  <a:tcPr/>
                </a:tc>
                <a:tc>
                  <a:txBody>
                    <a:bodyPr/>
                    <a:lstStyle/>
                    <a:p>
                      <a:endParaRPr lang="en-US" sz="2800">
                        <a:latin typeface="Calibri" pitchFamily="34" charset="0"/>
                      </a:endParaRPr>
                    </a:p>
                  </a:txBody>
                  <a:tcPr/>
                </a:tc>
              </a:tr>
              <a:tr h="601893">
                <a:tc>
                  <a:txBody>
                    <a:bodyPr/>
                    <a:lstStyle/>
                    <a:p>
                      <a:r>
                        <a:rPr kumimoji="0" lang="en-US" sz="2800" u="none" strike="noStrike" kern="1200" cap="none" spc="0" normalizeH="0" baseline="0" noProof="0" dirty="0" smtClean="0">
                          <a:ln>
                            <a:noFill/>
                          </a:ln>
                          <a:effectLst/>
                          <a:uLnTx/>
                          <a:uFillTx/>
                          <a:latin typeface="Calibri" pitchFamily="34" charset="0"/>
                        </a:rPr>
                        <a:t>Linear real and integer arithmetic</a:t>
                      </a:r>
                      <a:endParaRPr lang="en-US" sz="2800" dirty="0">
                        <a:latin typeface="Calibri" pitchFamily="34" charset="0"/>
                      </a:endParaRPr>
                    </a:p>
                  </a:txBody>
                  <a:tcPr/>
                </a:tc>
                <a:tc>
                  <a:txBody>
                    <a:bodyPr/>
                    <a:lstStyle/>
                    <a:p>
                      <a:pPr algn="r"/>
                      <a:r>
                        <a:rPr lang="en-US" sz="2800" dirty="0" smtClean="0">
                          <a:latin typeface="Calibri" pitchFamily="34" charset="0"/>
                        </a:rPr>
                        <a:t>a = 2b</a:t>
                      </a:r>
                      <a:r>
                        <a:rPr lang="en-US" sz="2800" baseline="0" dirty="0" smtClean="0">
                          <a:latin typeface="Calibri" pitchFamily="34" charset="0"/>
                        </a:rPr>
                        <a:t> + 3</a:t>
                      </a:r>
                      <a:endParaRPr lang="en-US" sz="2800" dirty="0">
                        <a:latin typeface="Calibri" pitchFamily="34" charset="0"/>
                      </a:endParaRPr>
                    </a:p>
                  </a:txBody>
                  <a:tcPr/>
                </a:tc>
              </a:tr>
              <a:tr h="601893">
                <a:tc>
                  <a:txBody>
                    <a:bodyPr/>
                    <a:lstStyle/>
                    <a:p>
                      <a:r>
                        <a:rPr kumimoji="0" lang="en-US" sz="2800" u="none" strike="noStrike" kern="1200" cap="none" spc="0" normalizeH="0" baseline="0" noProof="0" dirty="0" smtClean="0">
                          <a:ln>
                            <a:noFill/>
                          </a:ln>
                          <a:effectLst/>
                          <a:uLnTx/>
                          <a:uFillTx/>
                          <a:latin typeface="Calibri" pitchFamily="34" charset="0"/>
                        </a:rPr>
                        <a:t>Fixed-size bit-vectors</a:t>
                      </a:r>
                      <a:endParaRPr lang="en-US" sz="2800" dirty="0">
                        <a:latin typeface="Calibri" pitchFamily="34" charset="0"/>
                      </a:endParaRPr>
                    </a:p>
                  </a:txBody>
                  <a:tcPr/>
                </a:tc>
                <a:tc>
                  <a:txBody>
                    <a:bodyPr/>
                    <a:lstStyle/>
                    <a:p>
                      <a:pPr algn="r"/>
                      <a:r>
                        <a:rPr lang="en-US" sz="2800" dirty="0" smtClean="0">
                          <a:latin typeface="Calibri" pitchFamily="34" charset="0"/>
                        </a:rPr>
                        <a:t>a &amp; (a – 1)</a:t>
                      </a:r>
                      <a:endParaRPr lang="en-US" sz="2800" dirty="0">
                        <a:latin typeface="Calibri" pitchFamily="34" charset="0"/>
                      </a:endParaRPr>
                    </a:p>
                  </a:txBody>
                  <a:tcPr/>
                </a:tc>
              </a:tr>
              <a:tr h="601893">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2800" u="none" strike="noStrike" kern="1200" cap="none" spc="0" normalizeH="0" baseline="0" noProof="0" dirty="0" err="1" smtClean="0">
                          <a:ln>
                            <a:noFill/>
                          </a:ln>
                          <a:effectLst/>
                          <a:uLnTx/>
                          <a:uFillTx/>
                          <a:latin typeface="Calibri" pitchFamily="34" charset="0"/>
                        </a:rPr>
                        <a:t>Uninterpreted</a:t>
                      </a:r>
                      <a:r>
                        <a:rPr kumimoji="0" lang="en-US" sz="2800" u="none" strike="noStrike" kern="1200" cap="none" spc="0" normalizeH="0" baseline="0" noProof="0" dirty="0" smtClean="0">
                          <a:ln>
                            <a:noFill/>
                          </a:ln>
                          <a:effectLst/>
                          <a:uLnTx/>
                          <a:uFillTx/>
                          <a:latin typeface="Calibri" pitchFamily="34" charset="0"/>
                        </a:rPr>
                        <a:t> functions</a:t>
                      </a:r>
                      <a:endParaRPr kumimoji="0" lang="en-US" sz="2800" b="0" i="0" u="none" strike="noStrike" kern="1200" cap="none" spc="0" normalizeH="0" baseline="0" noProof="0" dirty="0" smtClean="0">
                        <a:ln>
                          <a:noFill/>
                        </a:ln>
                        <a:solidFill>
                          <a:schemeClr val="bg1"/>
                        </a:solidFill>
                        <a:effectLst/>
                        <a:uLnTx/>
                        <a:uFillTx/>
                        <a:latin typeface="Calibri" pitchFamily="34" charset="0"/>
                      </a:endParaRPr>
                    </a:p>
                  </a:txBody>
                  <a:tcPr/>
                </a:tc>
                <a:tc>
                  <a:txBody>
                    <a:bodyPr/>
                    <a:lstStyle/>
                    <a:p>
                      <a:pPr algn="r"/>
                      <a:r>
                        <a:rPr lang="en-US" sz="2800" dirty="0" smtClean="0">
                          <a:latin typeface="Calibri" pitchFamily="34" charset="0"/>
                        </a:rPr>
                        <a:t>f(a)</a:t>
                      </a:r>
                      <a:r>
                        <a:rPr lang="en-US" sz="2800" baseline="0" dirty="0" smtClean="0">
                          <a:latin typeface="Calibri" pitchFamily="34" charset="0"/>
                        </a:rPr>
                        <a:t> = a</a:t>
                      </a:r>
                      <a:endParaRPr lang="en-US" sz="2800" dirty="0">
                        <a:latin typeface="Calibri" pitchFamily="34" charset="0"/>
                      </a:endParaRPr>
                    </a:p>
                  </a:txBody>
                  <a:tcPr/>
                </a:tc>
              </a:tr>
              <a:tr h="601893">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2800" u="none" strike="noStrike" kern="1200" cap="none" spc="0" normalizeH="0" baseline="0" noProof="0" dirty="0" smtClean="0">
                          <a:ln>
                            <a:noFill/>
                          </a:ln>
                          <a:effectLst/>
                          <a:uLnTx/>
                          <a:uFillTx/>
                          <a:latin typeface="Calibri" pitchFamily="34" charset="0"/>
                        </a:rPr>
                        <a:t>Extensional arrays</a:t>
                      </a:r>
                      <a:endParaRPr kumimoji="0" lang="en-US" sz="2800" b="0" i="0" u="none" strike="noStrike" kern="1200" cap="none" spc="0" normalizeH="0" baseline="0" noProof="0" dirty="0" smtClean="0">
                        <a:ln>
                          <a:noFill/>
                        </a:ln>
                        <a:solidFill>
                          <a:schemeClr val="bg1"/>
                        </a:solidFill>
                        <a:effectLst/>
                        <a:uLnTx/>
                        <a:uFillTx/>
                        <a:latin typeface="Calibri" pitchFamily="34" charset="0"/>
                      </a:endParaRPr>
                    </a:p>
                  </a:txBody>
                  <a:tcPr/>
                </a:tc>
                <a:tc>
                  <a:txBody>
                    <a:bodyPr/>
                    <a:lstStyle/>
                    <a:p>
                      <a:pPr algn="r"/>
                      <a:r>
                        <a:rPr lang="en-US" sz="2800" dirty="0" smtClean="0">
                          <a:latin typeface="Calibri" pitchFamily="34" charset="0"/>
                        </a:rPr>
                        <a:t>read(write(a, </a:t>
                      </a:r>
                      <a:r>
                        <a:rPr lang="en-US" sz="2800" dirty="0" err="1" smtClean="0">
                          <a:latin typeface="Calibri" pitchFamily="34" charset="0"/>
                        </a:rPr>
                        <a:t>i</a:t>
                      </a:r>
                      <a:r>
                        <a:rPr lang="en-US" sz="2800" dirty="0" smtClean="0">
                          <a:latin typeface="Calibri" pitchFamily="34" charset="0"/>
                        </a:rPr>
                        <a:t>, c),</a:t>
                      </a:r>
                      <a:r>
                        <a:rPr lang="en-US" sz="2800" baseline="0" dirty="0" smtClean="0">
                          <a:latin typeface="Calibri" pitchFamily="34" charset="0"/>
                        </a:rPr>
                        <a:t> j)</a:t>
                      </a:r>
                      <a:endParaRPr lang="en-US" sz="2800" dirty="0">
                        <a:latin typeface="Calibri" pitchFamily="34" charset="0"/>
                      </a:endParaRPr>
                    </a:p>
                  </a:txBody>
                  <a:tcPr/>
                </a:tc>
              </a:tr>
              <a:tr h="601893">
                <a:tc>
                  <a:txBody>
                    <a:bodyPr/>
                    <a:lstStyle/>
                    <a:p>
                      <a:r>
                        <a:rPr kumimoji="0" lang="en-US" sz="2800" u="none" strike="noStrike" kern="1200" cap="none" spc="0" normalizeH="0" baseline="0" noProof="0" dirty="0" smtClean="0">
                          <a:ln>
                            <a:noFill/>
                          </a:ln>
                          <a:effectLst/>
                          <a:uLnTx/>
                          <a:uFillTx/>
                          <a:latin typeface="Calibri" pitchFamily="34" charset="0"/>
                        </a:rPr>
                        <a:t>Quantifiers</a:t>
                      </a:r>
                      <a:endParaRPr lang="en-US" sz="2800" dirty="0">
                        <a:latin typeface="Calibri" pitchFamily="34" charset="0"/>
                      </a:endParaRPr>
                    </a:p>
                  </a:txBody>
                  <a:tcPr/>
                </a:tc>
                <a:tc>
                  <a:txBody>
                    <a:bodyPr/>
                    <a:lstStyle/>
                    <a:p>
                      <a:pPr marL="0" marR="0" lvl="1" indent="0" algn="r" defTabSz="914363" rtl="0" eaLnBrk="1" fontAlgn="auto" latinLnBrk="0" hangingPunct="1">
                        <a:lnSpc>
                          <a:spcPct val="100000"/>
                        </a:lnSpc>
                        <a:spcBef>
                          <a:spcPts val="0"/>
                        </a:spcBef>
                        <a:spcAft>
                          <a:spcPts val="0"/>
                        </a:spcAft>
                        <a:buClrTx/>
                        <a:buSzTx/>
                        <a:buFontTx/>
                        <a:buNone/>
                        <a:tabLst/>
                        <a:defRPr/>
                      </a:pPr>
                      <a:r>
                        <a:rPr lang="en-US" sz="2800" dirty="0" smtClean="0">
                          <a:latin typeface="Calibri" pitchFamily="34" charset="0"/>
                          <a:sym typeface="Symbol"/>
                        </a:rPr>
                        <a:t>x: g(f(x)) = x</a:t>
                      </a:r>
                      <a:endParaRPr kumimoji="0" lang="en-US" sz="2800" b="0" i="0" u="none" strike="noStrike" kern="1200" cap="none" spc="0" normalizeH="0" baseline="0" noProof="0" dirty="0" smtClean="0">
                        <a:ln>
                          <a:noFill/>
                        </a:ln>
                        <a:solidFill>
                          <a:schemeClr val="bg1"/>
                        </a:solidFill>
                        <a:effectLst/>
                        <a:uLnTx/>
                        <a:uFillTx/>
                        <a:latin typeface="Calibri" pitchFamily="34" charset="0"/>
                      </a:endParaRPr>
                    </a:p>
                  </a:txBody>
                  <a:tcPr/>
                </a:tc>
              </a:tr>
              <a:tr h="601893">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2800" u="none" strike="noStrike" kern="1200" cap="none" spc="0" normalizeH="0" baseline="0" noProof="0" dirty="0" smtClean="0">
                          <a:ln>
                            <a:noFill/>
                          </a:ln>
                          <a:effectLst/>
                          <a:uLnTx/>
                          <a:uFillTx/>
                          <a:latin typeface="Calibri" pitchFamily="34" charset="0"/>
                        </a:rPr>
                        <a:t>Model generation</a:t>
                      </a:r>
                      <a:endParaRPr kumimoji="0" lang="en-US" sz="2800" b="0" i="0" u="none" strike="noStrike" kern="1200" cap="none" spc="0" normalizeH="0" baseline="0" noProof="0" dirty="0" smtClean="0">
                        <a:ln>
                          <a:noFill/>
                        </a:ln>
                        <a:solidFill>
                          <a:schemeClr val="bg1"/>
                        </a:solidFill>
                        <a:effectLst/>
                        <a:uLnTx/>
                        <a:uFillTx/>
                        <a:latin typeface="Calibri" pitchFamily="34" charset="0"/>
                      </a:endParaRPr>
                    </a:p>
                  </a:txBody>
                  <a:tcPr/>
                </a:tc>
                <a:tc>
                  <a:txBody>
                    <a:bodyPr/>
                    <a:lstStyle/>
                    <a:p>
                      <a:endParaRPr lang="en-US" sz="2800" dirty="0">
                        <a:latin typeface="Calibri" pitchFamily="34" charset="0"/>
                      </a:endParaRPr>
                    </a:p>
                  </a:txBody>
                  <a:tcPr/>
                </a:tc>
              </a:tr>
            </a:tbl>
          </a:graphicData>
        </a:graphic>
      </p:graphicFrame>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SMT: </a:t>
            </a:r>
            <a:r>
              <a:rPr sz="4800" smtClean="0">
                <a:latin typeface="Calibri" pitchFamily="34" charset="0"/>
              </a:rPr>
              <a:t>Some Applications</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graphicFrame>
        <p:nvGraphicFramePr>
          <p:cNvPr id="6" name="Diagram 5"/>
          <p:cNvGraphicFramePr/>
          <p:nvPr/>
        </p:nvGraphicFramePr>
        <p:xfrm>
          <a:off x="912316" y="1611248"/>
          <a:ext cx="7256323" cy="42935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SMT: </a:t>
            </a:r>
            <a:r>
              <a:rPr sz="4800" smtClean="0">
                <a:latin typeface="Calibri" pitchFamily="34" charset="0"/>
              </a:rPr>
              <a:t>Some Applications</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graphicFrame>
        <p:nvGraphicFramePr>
          <p:cNvPr id="6" name="Diagram 5"/>
          <p:cNvGraphicFramePr/>
          <p:nvPr/>
        </p:nvGraphicFramePr>
        <p:xfrm>
          <a:off x="912316" y="1611248"/>
          <a:ext cx="7256323" cy="42935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Test-case generation</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22" name="Text Placeholder 2"/>
          <p:cNvSpPr txBox="1">
            <a:spLocks/>
          </p:cNvSpPr>
          <p:nvPr/>
        </p:nvSpPr>
        <p:spPr>
          <a:xfrm>
            <a:off x="416560" y="1613801"/>
            <a:ext cx="8382000" cy="3705630"/>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800" dirty="0" smtClean="0">
                <a:solidFill>
                  <a:srgbClr val="FF0000"/>
                </a:solidFill>
                <a:latin typeface="Calibri" pitchFamily="34" charset="0"/>
                <a:sym typeface="Symbol"/>
              </a:rPr>
              <a:t>Test (correctness + usability) is 95% of the deal:</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Dev/Test is 1-1 in products.</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Developers are responsible for unit tests.</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Tools:</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Annotations and static analysis (SAL + ESP)</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File </a:t>
            </a:r>
            <a:r>
              <a:rPr lang="en-US" sz="2800" dirty="0" err="1" smtClean="0">
                <a:solidFill>
                  <a:schemeClr val="bg1"/>
                </a:solidFill>
                <a:latin typeface="Calibri" pitchFamily="34" charset="0"/>
                <a:sym typeface="Symbol"/>
              </a:rPr>
              <a:t>Fuzzing</a:t>
            </a:r>
            <a:endParaRPr lang="en-US" sz="2800" dirty="0" smtClean="0">
              <a:solidFill>
                <a:schemeClr val="bg1"/>
              </a:solidFill>
              <a:latin typeface="Calibri" pitchFamily="34" charset="0"/>
              <a:sym typeface="Symbol"/>
            </a:endParaRPr>
          </a:p>
          <a:p>
            <a:pPr marL="842136" lvl="1" indent="-384954">
              <a:lnSpc>
                <a:spcPct val="90000"/>
              </a:lnSpc>
              <a:spcBef>
                <a:spcPct val="20000"/>
              </a:spcBef>
              <a:buSzPct val="90000"/>
              <a:buFontTx/>
              <a:buBlip>
                <a:blip r:embed="rId3"/>
              </a:buBlip>
            </a:pPr>
            <a:r>
              <a:rPr lang="en-US" sz="2800" dirty="0" smtClean="0">
                <a:solidFill>
                  <a:srgbClr val="FF0000"/>
                </a:solidFill>
                <a:latin typeface="Calibri" pitchFamily="34" charset="0"/>
                <a:sym typeface="Symbol"/>
              </a:rPr>
              <a:t>Unit test case generation</a:t>
            </a:r>
          </a:p>
          <a:p>
            <a:pPr marL="1299317" lvl="2" indent="-384954">
              <a:lnSpc>
                <a:spcPct val="90000"/>
              </a:lnSpc>
              <a:spcBef>
                <a:spcPct val="20000"/>
              </a:spcBef>
              <a:buSzPct val="90000"/>
            </a:pPr>
            <a:endParaRPr lang="en-US" sz="2800" dirty="0" smtClean="0">
              <a:solidFill>
                <a:schemeClr val="bg1"/>
              </a:solidFill>
              <a:latin typeface="Calibri" pitchFamily="34" charset="0"/>
              <a:sym typeface="Symbol"/>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solidFill>
                  <a:srgbClr val="FF0000"/>
                </a:solidFill>
                <a:latin typeface="Calibri" pitchFamily="34" charset="0"/>
              </a:rPr>
              <a:t>Security is critical</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22" name="Text Placeholder 2"/>
          <p:cNvSpPr txBox="1">
            <a:spLocks/>
          </p:cNvSpPr>
          <p:nvPr/>
        </p:nvSpPr>
        <p:spPr>
          <a:xfrm>
            <a:off x="416560" y="1613801"/>
            <a:ext cx="8382000" cy="4395049"/>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Security bugs can be very expensive:</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Cost of each MS Security Bulletin: $600k to $Millions.</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Cost due to worms: $Billions.</a:t>
            </a:r>
          </a:p>
          <a:p>
            <a:pPr marL="842136" lvl="1" indent="-384954">
              <a:lnSpc>
                <a:spcPct val="90000"/>
              </a:lnSpc>
              <a:spcBef>
                <a:spcPct val="20000"/>
              </a:spcBef>
              <a:buSzPct val="90000"/>
              <a:buFontTx/>
              <a:buBlip>
                <a:blip r:embed="rId3"/>
              </a:buBlip>
            </a:pPr>
            <a:r>
              <a:rPr lang="en-US" sz="2400" dirty="0" smtClean="0">
                <a:solidFill>
                  <a:srgbClr val="FF0000"/>
                </a:solidFill>
                <a:latin typeface="Calibri" pitchFamily="34" charset="0"/>
                <a:sym typeface="Symbol"/>
              </a:rPr>
              <a:t>The real victim is the customer.</a:t>
            </a:r>
            <a:endParaRPr lang="en-US" sz="24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Most security exploits are initiated via files or packets.</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Ex: Internet Explorer parses dozens of file formats.</a:t>
            </a:r>
          </a:p>
          <a:p>
            <a:pPr marL="384954"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Security testing: </a:t>
            </a:r>
            <a:r>
              <a:rPr lang="en-US" sz="2400" dirty="0" smtClean="0">
                <a:solidFill>
                  <a:srgbClr val="FF0000"/>
                </a:solidFill>
                <a:latin typeface="Calibri" pitchFamily="34" charset="0"/>
                <a:sym typeface="Symbol"/>
              </a:rPr>
              <a:t>hunting for million dollar bugs</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Write A/V</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Read A/V</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Null pointer dereference</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Division by zero</a:t>
            </a:r>
          </a:p>
        </p:txBody>
      </p:sp>
      <p:pic>
        <p:nvPicPr>
          <p:cNvPr id="5" name="Picture 4" descr="cartoon_bug.jpg"/>
          <p:cNvPicPr>
            <a:picLocks noChangeAspect="1"/>
          </p:cNvPicPr>
          <p:nvPr/>
        </p:nvPicPr>
        <p:blipFill>
          <a:blip r:embed="rId4" cstate="print"/>
          <a:stretch>
            <a:fillRect/>
          </a:stretch>
        </p:blipFill>
        <p:spPr>
          <a:xfrm>
            <a:off x="6736173" y="3966601"/>
            <a:ext cx="2062006" cy="2159472"/>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Hunting for Security Bugs.</a:t>
            </a:r>
            <a:endParaRPr lang="en-US" sz="4800" dirty="0">
              <a:latin typeface="Calibri" pitchFamily="34" charset="0"/>
            </a:endParaRPr>
          </a:p>
        </p:txBody>
      </p:sp>
      <p:sp>
        <p:nvSpPr>
          <p:cNvPr id="3" name="Content Placeholder 2"/>
          <p:cNvSpPr>
            <a:spLocks noGrp="1"/>
          </p:cNvSpPr>
          <p:nvPr>
            <p:ph idx="1"/>
          </p:nvPr>
        </p:nvSpPr>
        <p:spPr>
          <a:xfrm>
            <a:off x="362526" y="1782329"/>
            <a:ext cx="8382000" cy="3988784"/>
          </a:xfrm>
        </p:spPr>
        <p:txBody>
          <a:bodyPr/>
          <a:lstStyle/>
          <a:p>
            <a:r>
              <a:rPr lang="en-US" sz="2400" dirty="0" smtClean="0">
                <a:latin typeface="Calibri" pitchFamily="34" charset="0"/>
              </a:rPr>
              <a:t>Two main techniques used by </a:t>
            </a:r>
            <a:r>
              <a:rPr lang="en-US" sz="2400" i="1" dirty="0" smtClean="0">
                <a:solidFill>
                  <a:srgbClr val="FF0000"/>
                </a:solidFill>
                <a:latin typeface="Calibri" pitchFamily="34" charset="0"/>
              </a:rPr>
              <a:t>“black hats”</a:t>
            </a:r>
            <a:r>
              <a:rPr lang="en-US" sz="2400" dirty="0" smtClean="0">
                <a:latin typeface="Calibri" pitchFamily="34" charset="0"/>
              </a:rPr>
              <a:t>:</a:t>
            </a:r>
          </a:p>
          <a:p>
            <a:pPr lvl="1"/>
            <a:r>
              <a:rPr lang="en-US" sz="2400" dirty="0" smtClean="0">
                <a:latin typeface="Calibri" pitchFamily="34" charset="0"/>
              </a:rPr>
              <a:t>Code inspection (of binaries).</a:t>
            </a:r>
          </a:p>
          <a:p>
            <a:pPr lvl="1"/>
            <a:r>
              <a:rPr lang="en-US" sz="2400" i="1" dirty="0" smtClean="0">
                <a:solidFill>
                  <a:srgbClr val="FF0000"/>
                </a:solidFill>
                <a:latin typeface="Calibri" pitchFamily="34" charset="0"/>
              </a:rPr>
              <a:t>Black box fuzz testing.</a:t>
            </a:r>
          </a:p>
          <a:p>
            <a:r>
              <a:rPr lang="en-US" sz="2400" b="1" dirty="0" smtClean="0">
                <a:latin typeface="Calibri" pitchFamily="34" charset="0"/>
              </a:rPr>
              <a:t>Black box </a:t>
            </a:r>
            <a:r>
              <a:rPr lang="en-US" sz="2400" dirty="0" smtClean="0">
                <a:latin typeface="Calibri" pitchFamily="34" charset="0"/>
              </a:rPr>
              <a:t>fuzz testing:</a:t>
            </a:r>
          </a:p>
          <a:p>
            <a:pPr lvl="1"/>
            <a:r>
              <a:rPr lang="en-US" sz="2400" dirty="0" smtClean="0">
                <a:latin typeface="Calibri" pitchFamily="34" charset="0"/>
              </a:rPr>
              <a:t>A form of black box random testing.</a:t>
            </a:r>
          </a:p>
          <a:p>
            <a:pPr lvl="1"/>
            <a:r>
              <a:rPr lang="en-US" sz="2400" dirty="0" smtClean="0">
                <a:latin typeface="Calibri" pitchFamily="34" charset="0"/>
              </a:rPr>
              <a:t>Randomly </a:t>
            </a:r>
            <a:r>
              <a:rPr lang="en-US" sz="2400" i="1" dirty="0" smtClean="0">
                <a:solidFill>
                  <a:srgbClr val="FF0000"/>
                </a:solidFill>
                <a:latin typeface="Calibri" pitchFamily="34" charset="0"/>
              </a:rPr>
              <a:t>fuzz</a:t>
            </a:r>
            <a:r>
              <a:rPr lang="en-US" sz="2400" dirty="0" smtClean="0">
                <a:latin typeface="Calibri" pitchFamily="34" charset="0"/>
              </a:rPr>
              <a:t> (=modify) a well formed input.</a:t>
            </a:r>
          </a:p>
          <a:p>
            <a:pPr lvl="1"/>
            <a:r>
              <a:rPr lang="en-US" sz="2400" dirty="0" smtClean="0">
                <a:latin typeface="Calibri" pitchFamily="34" charset="0"/>
              </a:rPr>
              <a:t>Grammar-based </a:t>
            </a:r>
            <a:r>
              <a:rPr lang="en-US" sz="2400" dirty="0" err="1" smtClean="0">
                <a:latin typeface="Calibri" pitchFamily="34" charset="0"/>
              </a:rPr>
              <a:t>fuzzing</a:t>
            </a:r>
            <a:r>
              <a:rPr lang="en-US" sz="2400" dirty="0" smtClean="0">
                <a:latin typeface="Calibri" pitchFamily="34" charset="0"/>
              </a:rPr>
              <a:t>: rules to encode how to fuzz.</a:t>
            </a:r>
          </a:p>
          <a:p>
            <a:r>
              <a:rPr lang="en-US" sz="2400" b="1" dirty="0" smtClean="0">
                <a:latin typeface="Calibri" pitchFamily="34" charset="0"/>
              </a:rPr>
              <a:t>Heavily</a:t>
            </a:r>
            <a:r>
              <a:rPr lang="en-US" sz="2400" dirty="0" smtClean="0">
                <a:latin typeface="Calibri" pitchFamily="34" charset="0"/>
              </a:rPr>
              <a:t> used in security testing</a:t>
            </a:r>
          </a:p>
          <a:p>
            <a:pPr lvl="1"/>
            <a:r>
              <a:rPr lang="en-US" sz="2400" dirty="0" smtClean="0">
                <a:latin typeface="Calibri" pitchFamily="34" charset="0"/>
              </a:rPr>
              <a:t>At MS: several internal tools.</a:t>
            </a:r>
          </a:p>
          <a:p>
            <a:pPr lvl="1"/>
            <a:r>
              <a:rPr lang="en-US" sz="2400" dirty="0" smtClean="0">
                <a:latin typeface="Calibri" pitchFamily="34" charset="0"/>
              </a:rPr>
              <a:t>Conceptually simple yet effective in practice</a:t>
            </a:r>
            <a:endParaRPr lang="en-US" sz="2400" dirty="0">
              <a:latin typeface="Calibri" pitchFamily="34" charset="0"/>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pic>
        <p:nvPicPr>
          <p:cNvPr id="5" name="Picture 4" descr="blackhat.jpg"/>
          <p:cNvPicPr>
            <a:picLocks noChangeAspect="1"/>
          </p:cNvPicPr>
          <p:nvPr/>
        </p:nvPicPr>
        <p:blipFill>
          <a:blip r:embed="rId2"/>
          <a:stretch>
            <a:fillRect/>
          </a:stretch>
        </p:blipFill>
        <p:spPr>
          <a:xfrm>
            <a:off x="6128623" y="1786394"/>
            <a:ext cx="883920" cy="962090"/>
          </a:xfrm>
          <a:prstGeom prst="rect">
            <a:avLst/>
          </a:prstGeom>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553998"/>
          </a:xfrm>
        </p:spPr>
        <p:txBody>
          <a:bodyPr/>
          <a:lstStyle/>
          <a:p>
            <a:r>
              <a:rPr sz="4000" smtClean="0">
                <a:latin typeface="Calibri" pitchFamily="34" charset="0"/>
              </a:rPr>
              <a:t>Directed Automated Random Testing ( DART)</a:t>
            </a:r>
            <a:endParaRPr sz="40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5" name="Rounded Rectangle 8"/>
          <p:cNvSpPr>
            <a:spLocks noChangeArrowheads="1"/>
          </p:cNvSpPr>
          <p:nvPr/>
        </p:nvSpPr>
        <p:spPr bwMode="auto">
          <a:xfrm>
            <a:off x="3798295" y="2310430"/>
            <a:ext cx="2037885" cy="788987"/>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400" b="1" dirty="0">
                <a:solidFill>
                  <a:schemeClr val="tx1"/>
                </a:solidFill>
                <a:effectLst>
                  <a:outerShdw blurRad="38100" dist="38100" dir="2700000" algn="tl">
                    <a:srgbClr val="000000">
                      <a:alpha val="43137"/>
                    </a:srgbClr>
                  </a:outerShdw>
                </a:effectLst>
                <a:latin typeface="Calibri" pitchFamily="34" charset="0"/>
              </a:rPr>
              <a:t>Execution Path</a:t>
            </a:r>
          </a:p>
        </p:txBody>
      </p:sp>
      <p:sp>
        <p:nvSpPr>
          <p:cNvPr id="6" name="Bent Arrow 5"/>
          <p:cNvSpPr/>
          <p:nvPr/>
        </p:nvSpPr>
        <p:spPr bwMode="auto">
          <a:xfrm>
            <a:off x="1925565" y="2701664"/>
            <a:ext cx="1880213" cy="481573"/>
          </a:xfrm>
          <a:prstGeom prst="ben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rgbClr val="7030A0"/>
              </a:solidFill>
              <a:effectLst>
                <a:outerShdw blurRad="38100" dist="38100" dir="2700000" algn="tl">
                  <a:srgbClr val="000000">
                    <a:alpha val="43137"/>
                  </a:srgbClr>
                </a:outerShdw>
              </a:effectLst>
              <a:latin typeface="Segoe" pitchFamily="34" charset="0"/>
            </a:endParaRPr>
          </a:p>
        </p:txBody>
      </p:sp>
      <p:sp>
        <p:nvSpPr>
          <p:cNvPr id="7" name="Bent Arrow 6"/>
          <p:cNvSpPr/>
          <p:nvPr/>
        </p:nvSpPr>
        <p:spPr bwMode="auto">
          <a:xfrm rot="5400000">
            <a:off x="6187870" y="2413078"/>
            <a:ext cx="512385" cy="1215766"/>
          </a:xfrm>
          <a:prstGeom prst="bentArrow">
            <a:avLst>
              <a:gd name="adj1" fmla="val 20519"/>
              <a:gd name="adj2" fmla="val 17245"/>
              <a:gd name="adj3" fmla="val 23074"/>
              <a:gd name="adj4" fmla="val 46831"/>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rgbClr val="7030A0"/>
              </a:solidFill>
              <a:effectLst>
                <a:outerShdw blurRad="38100" dist="38100" dir="2700000" algn="tl">
                  <a:srgbClr val="000000">
                    <a:alpha val="43137"/>
                  </a:srgbClr>
                </a:outerShdw>
              </a:effectLst>
              <a:latin typeface="Segoe" pitchFamily="34" charset="0"/>
            </a:endParaRPr>
          </a:p>
        </p:txBody>
      </p:sp>
      <p:sp>
        <p:nvSpPr>
          <p:cNvPr id="8" name="Bent Arrow 7"/>
          <p:cNvSpPr/>
          <p:nvPr/>
        </p:nvSpPr>
        <p:spPr bwMode="auto">
          <a:xfrm rot="10800000">
            <a:off x="5680566" y="4264602"/>
            <a:ext cx="1385656" cy="713788"/>
          </a:xfrm>
          <a:prstGeom prst="bentArrow">
            <a:avLst>
              <a:gd name="adj1" fmla="val 15687"/>
              <a:gd name="adj2" fmla="val 14357"/>
              <a:gd name="adj3" fmla="val 17018"/>
              <a:gd name="adj4" fmla="val 4375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rgbClr val="7030A0"/>
              </a:solidFill>
              <a:effectLst>
                <a:outerShdw blurRad="38100" dist="38100" dir="2700000" algn="tl">
                  <a:srgbClr val="000000">
                    <a:alpha val="43137"/>
                  </a:srgbClr>
                </a:outerShdw>
              </a:effectLst>
              <a:latin typeface="Segoe" pitchFamily="34" charset="0"/>
            </a:endParaRPr>
          </a:p>
        </p:txBody>
      </p:sp>
      <p:sp>
        <p:nvSpPr>
          <p:cNvPr id="9" name="TextBox 15"/>
          <p:cNvSpPr txBox="1">
            <a:spLocks noChangeArrowheads="1"/>
          </p:cNvSpPr>
          <p:nvPr/>
        </p:nvSpPr>
        <p:spPr bwMode="auto">
          <a:xfrm>
            <a:off x="590565" y="2223861"/>
            <a:ext cx="2987136" cy="461665"/>
          </a:xfrm>
          <a:prstGeom prst="rect">
            <a:avLst/>
          </a:prstGeom>
          <a:noFill/>
          <a:ln w="9525">
            <a:noFill/>
            <a:miter lim="800000"/>
            <a:headEnd/>
            <a:tailEnd/>
          </a:ln>
        </p:spPr>
        <p:txBody>
          <a:bodyPr wrap="square">
            <a:spAutoFit/>
          </a:bodyPr>
          <a:lstStyle/>
          <a:p>
            <a:r>
              <a:rPr lang="en-US" sz="2400" dirty="0">
                <a:solidFill>
                  <a:schemeClr val="accent2">
                    <a:lumMod val="75000"/>
                  </a:schemeClr>
                </a:solidFill>
                <a:latin typeface="Calibri" pitchFamily="34" charset="0"/>
              </a:rPr>
              <a:t>Run Test </a:t>
            </a:r>
            <a:r>
              <a:rPr lang="en-US" sz="2400" dirty="0" smtClean="0">
                <a:solidFill>
                  <a:schemeClr val="accent2">
                    <a:lumMod val="75000"/>
                  </a:schemeClr>
                </a:solidFill>
                <a:latin typeface="Calibri" pitchFamily="34" charset="0"/>
              </a:rPr>
              <a:t>and Monitor</a:t>
            </a:r>
            <a:endParaRPr lang="en-US" sz="2400" dirty="0">
              <a:solidFill>
                <a:schemeClr val="accent2">
                  <a:lumMod val="75000"/>
                </a:schemeClr>
              </a:solidFill>
              <a:latin typeface="Calibri" pitchFamily="34" charset="0"/>
            </a:endParaRPr>
          </a:p>
        </p:txBody>
      </p:sp>
      <p:sp>
        <p:nvSpPr>
          <p:cNvPr id="10" name="TextBox 16"/>
          <p:cNvSpPr txBox="1">
            <a:spLocks noChangeArrowheads="1"/>
          </p:cNvSpPr>
          <p:nvPr/>
        </p:nvSpPr>
        <p:spPr bwMode="auto">
          <a:xfrm>
            <a:off x="6280890" y="2264043"/>
            <a:ext cx="2126263" cy="461665"/>
          </a:xfrm>
          <a:prstGeom prst="rect">
            <a:avLst/>
          </a:prstGeom>
          <a:noFill/>
          <a:ln w="9525">
            <a:noFill/>
            <a:miter lim="800000"/>
            <a:headEnd/>
            <a:tailEnd/>
          </a:ln>
        </p:spPr>
        <p:txBody>
          <a:bodyPr wrap="square">
            <a:spAutoFit/>
          </a:bodyPr>
          <a:lstStyle/>
          <a:p>
            <a:r>
              <a:rPr lang="en-US" sz="2400" dirty="0">
                <a:solidFill>
                  <a:schemeClr val="accent2">
                    <a:lumMod val="75000"/>
                  </a:schemeClr>
                </a:solidFill>
                <a:latin typeface="Calibri" pitchFamily="34" charset="0"/>
              </a:rPr>
              <a:t>Path </a:t>
            </a:r>
            <a:r>
              <a:rPr lang="en-US" sz="2400" dirty="0" smtClean="0">
                <a:solidFill>
                  <a:schemeClr val="accent2">
                    <a:lumMod val="75000"/>
                  </a:schemeClr>
                </a:solidFill>
                <a:latin typeface="Calibri" pitchFamily="34" charset="0"/>
              </a:rPr>
              <a:t>Condition</a:t>
            </a:r>
            <a:endParaRPr lang="en-US" sz="2400" dirty="0">
              <a:solidFill>
                <a:schemeClr val="accent2">
                  <a:lumMod val="75000"/>
                </a:schemeClr>
              </a:solidFill>
              <a:latin typeface="Calibri" pitchFamily="34" charset="0"/>
            </a:endParaRPr>
          </a:p>
        </p:txBody>
      </p:sp>
      <p:sp>
        <p:nvSpPr>
          <p:cNvPr id="11" name="TextBox 18"/>
          <p:cNvSpPr txBox="1">
            <a:spLocks noChangeArrowheads="1"/>
          </p:cNvSpPr>
          <p:nvPr/>
        </p:nvSpPr>
        <p:spPr bwMode="auto">
          <a:xfrm>
            <a:off x="2797600" y="4944374"/>
            <a:ext cx="1466254" cy="461665"/>
          </a:xfrm>
          <a:prstGeom prst="rect">
            <a:avLst/>
          </a:prstGeom>
          <a:noFill/>
          <a:ln w="9525">
            <a:noFill/>
            <a:miter lim="800000"/>
            <a:headEnd/>
            <a:tailEnd/>
          </a:ln>
        </p:spPr>
        <p:txBody>
          <a:bodyPr wrap="square">
            <a:spAutoFit/>
          </a:bodyPr>
          <a:lstStyle/>
          <a:p>
            <a:r>
              <a:rPr lang="en-US" sz="2400" dirty="0" smtClean="0">
                <a:solidFill>
                  <a:schemeClr val="accent2">
                    <a:lumMod val="75000"/>
                  </a:schemeClr>
                </a:solidFill>
                <a:latin typeface="Calibri" pitchFamily="34" charset="0"/>
              </a:rPr>
              <a:t>Solve</a:t>
            </a:r>
            <a:endParaRPr lang="en-US" sz="2400" dirty="0">
              <a:solidFill>
                <a:schemeClr val="accent2">
                  <a:lumMod val="75000"/>
                </a:schemeClr>
              </a:solidFill>
              <a:latin typeface="Calibri" pitchFamily="34" charset="0"/>
            </a:endParaRPr>
          </a:p>
        </p:txBody>
      </p:sp>
      <p:sp>
        <p:nvSpPr>
          <p:cNvPr id="12" name="Right Arrow 11"/>
          <p:cNvSpPr/>
          <p:nvPr/>
        </p:nvSpPr>
        <p:spPr>
          <a:xfrm>
            <a:off x="179157" y="3336913"/>
            <a:ext cx="1211876" cy="627400"/>
          </a:xfrm>
          <a:prstGeom prst="righ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b="1" dirty="0" smtClean="0">
                <a:solidFill>
                  <a:schemeClr val="tx1"/>
                </a:solidFill>
                <a:latin typeface="Calibri" pitchFamily="34" charset="0"/>
              </a:rPr>
              <a:t>seed</a:t>
            </a:r>
            <a:endParaRPr lang="en-US" sz="2400" b="1" dirty="0">
              <a:solidFill>
                <a:schemeClr val="tx1"/>
              </a:solidFill>
              <a:latin typeface="Calibri" pitchFamily="34" charset="0"/>
            </a:endParaRPr>
          </a:p>
        </p:txBody>
      </p:sp>
      <p:sp>
        <p:nvSpPr>
          <p:cNvPr id="13" name="TextBox 18"/>
          <p:cNvSpPr txBox="1">
            <a:spLocks noChangeArrowheads="1"/>
          </p:cNvSpPr>
          <p:nvPr/>
        </p:nvSpPr>
        <p:spPr bwMode="auto">
          <a:xfrm>
            <a:off x="333962" y="4079283"/>
            <a:ext cx="1592492" cy="461665"/>
          </a:xfrm>
          <a:prstGeom prst="rect">
            <a:avLst/>
          </a:prstGeom>
          <a:noFill/>
          <a:ln w="9525">
            <a:noFill/>
            <a:miter lim="800000"/>
            <a:headEnd/>
            <a:tailEnd/>
          </a:ln>
        </p:spPr>
        <p:txBody>
          <a:bodyPr wrap="square">
            <a:spAutoFit/>
          </a:bodyPr>
          <a:lstStyle/>
          <a:p>
            <a:r>
              <a:rPr lang="en-US" sz="2400" dirty="0" smtClean="0">
                <a:solidFill>
                  <a:schemeClr val="accent2">
                    <a:lumMod val="75000"/>
                  </a:schemeClr>
                </a:solidFill>
                <a:latin typeface="Calibri" pitchFamily="34" charset="0"/>
              </a:rPr>
              <a:t>New input</a:t>
            </a:r>
            <a:endParaRPr lang="en-US" sz="2400" dirty="0">
              <a:solidFill>
                <a:schemeClr val="accent2">
                  <a:lumMod val="75000"/>
                </a:schemeClr>
              </a:solidFill>
              <a:latin typeface="Calibri" pitchFamily="34" charset="0"/>
            </a:endParaRPr>
          </a:p>
        </p:txBody>
      </p:sp>
      <p:sp>
        <p:nvSpPr>
          <p:cNvPr id="14" name="Rounded Rectangle 6"/>
          <p:cNvSpPr>
            <a:spLocks noChangeArrowheads="1"/>
          </p:cNvSpPr>
          <p:nvPr/>
        </p:nvSpPr>
        <p:spPr bwMode="auto">
          <a:xfrm>
            <a:off x="1383846" y="3216600"/>
            <a:ext cx="1256422" cy="815593"/>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400" b="1" dirty="0">
                <a:solidFill>
                  <a:schemeClr val="tx1"/>
                </a:solidFill>
                <a:effectLst>
                  <a:outerShdw blurRad="38100" dist="38100" dir="2700000" algn="tl">
                    <a:srgbClr val="000000">
                      <a:alpha val="43137"/>
                    </a:srgbClr>
                  </a:outerShdw>
                </a:effectLst>
                <a:latin typeface="Calibri" pitchFamily="34" charset="0"/>
              </a:rPr>
              <a:t>Test</a:t>
            </a:r>
            <a:br>
              <a:rPr lang="en-US" sz="2400" b="1" dirty="0">
                <a:solidFill>
                  <a:schemeClr val="tx1"/>
                </a:solidFill>
                <a:effectLst>
                  <a:outerShdw blurRad="38100" dist="38100" dir="2700000" algn="tl">
                    <a:srgbClr val="000000">
                      <a:alpha val="43137"/>
                    </a:srgbClr>
                  </a:outerShdw>
                </a:effectLst>
                <a:latin typeface="Calibri" pitchFamily="34" charset="0"/>
              </a:rPr>
            </a:br>
            <a:r>
              <a:rPr lang="en-US" sz="2400" b="1" dirty="0">
                <a:solidFill>
                  <a:schemeClr val="tx1"/>
                </a:solidFill>
                <a:effectLst>
                  <a:outerShdw blurRad="38100" dist="38100" dir="2700000" algn="tl">
                    <a:srgbClr val="000000">
                      <a:alpha val="43137"/>
                    </a:srgbClr>
                  </a:outerShdw>
                </a:effectLst>
                <a:latin typeface="Calibri" pitchFamily="34" charset="0"/>
              </a:rPr>
              <a:t>Inputs</a:t>
            </a:r>
          </a:p>
        </p:txBody>
      </p:sp>
      <p:sp>
        <p:nvSpPr>
          <p:cNvPr id="15" name="Bent Arrow 14"/>
          <p:cNvSpPr/>
          <p:nvPr/>
        </p:nvSpPr>
        <p:spPr bwMode="auto">
          <a:xfrm rot="10800000">
            <a:off x="2761292" y="4274960"/>
            <a:ext cx="1385656" cy="713788"/>
          </a:xfrm>
          <a:prstGeom prst="bentArrow">
            <a:avLst>
              <a:gd name="adj1" fmla="val 15687"/>
              <a:gd name="adj2" fmla="val 14357"/>
              <a:gd name="adj3" fmla="val 17018"/>
              <a:gd name="adj4" fmla="val 4375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rgbClr val="7030A0"/>
              </a:solidFill>
              <a:effectLst>
                <a:outerShdw blurRad="38100" dist="38100" dir="2700000" algn="tl">
                  <a:srgbClr val="000000">
                    <a:alpha val="43137"/>
                  </a:srgbClr>
                </a:outerShdw>
              </a:effectLst>
              <a:latin typeface="Segoe" pitchFamily="34" charset="0"/>
            </a:endParaRPr>
          </a:p>
        </p:txBody>
      </p:sp>
      <p:sp>
        <p:nvSpPr>
          <p:cNvPr id="16" name="Rounded Rectangle 7"/>
          <p:cNvSpPr>
            <a:spLocks noChangeArrowheads="1"/>
          </p:cNvSpPr>
          <p:nvPr/>
        </p:nvSpPr>
        <p:spPr bwMode="auto">
          <a:xfrm>
            <a:off x="3866026" y="4267817"/>
            <a:ext cx="1854720" cy="918811"/>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400" b="1" dirty="0">
                <a:solidFill>
                  <a:schemeClr val="tx1"/>
                </a:solidFill>
                <a:effectLst>
                  <a:outerShdw blurRad="38100" dist="38100" dir="2700000" algn="tl">
                    <a:srgbClr val="000000">
                      <a:alpha val="43137"/>
                    </a:srgbClr>
                  </a:outerShdw>
                </a:effectLst>
                <a:latin typeface="Calibri" pitchFamily="34" charset="0"/>
              </a:rPr>
              <a:t>Constraint System</a:t>
            </a:r>
          </a:p>
        </p:txBody>
      </p:sp>
      <p:sp>
        <p:nvSpPr>
          <p:cNvPr id="17" name="Up Arrow 16"/>
          <p:cNvSpPr/>
          <p:nvPr/>
        </p:nvSpPr>
        <p:spPr bwMode="auto">
          <a:xfrm>
            <a:off x="1837677" y="4065973"/>
            <a:ext cx="257453" cy="435005"/>
          </a:xfrm>
          <a:prstGeom prst="up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pic>
        <p:nvPicPr>
          <p:cNvPr id="18" name="Picture 17" descr="z3.png"/>
          <p:cNvPicPr>
            <a:picLocks noChangeAspect="1"/>
          </p:cNvPicPr>
          <p:nvPr/>
        </p:nvPicPr>
        <p:blipFill>
          <a:blip r:embed="rId3"/>
          <a:stretch>
            <a:fillRect/>
          </a:stretch>
        </p:blipFill>
        <p:spPr>
          <a:xfrm>
            <a:off x="1521370" y="4558918"/>
            <a:ext cx="1213872" cy="701903"/>
          </a:xfrm>
          <a:prstGeom prst="rect">
            <a:avLst/>
          </a:prstGeom>
        </p:spPr>
      </p:pic>
      <p:sp>
        <p:nvSpPr>
          <p:cNvPr id="19" name="Can 9"/>
          <p:cNvSpPr>
            <a:spLocks noChangeArrowheads="1"/>
          </p:cNvSpPr>
          <p:nvPr/>
        </p:nvSpPr>
        <p:spPr bwMode="auto">
          <a:xfrm>
            <a:off x="6397006" y="3286208"/>
            <a:ext cx="1256422" cy="1007105"/>
          </a:xfrm>
          <a:prstGeom prst="can">
            <a:avLst>
              <a:gd name="adj" fmla="val 25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pPr>
            <a:r>
              <a:rPr lang="en-US" sz="2400" b="1" dirty="0">
                <a:solidFill>
                  <a:schemeClr val="tx1"/>
                </a:solidFill>
                <a:effectLst>
                  <a:outerShdw blurRad="38100" dist="38100" dir="2700000" algn="tl">
                    <a:srgbClr val="000000">
                      <a:alpha val="43137"/>
                    </a:srgbClr>
                  </a:outerShdw>
                </a:effectLst>
                <a:latin typeface="Calibri" pitchFamily="34" charset="0"/>
              </a:rPr>
              <a:t>Known</a:t>
            </a:r>
            <a:br>
              <a:rPr lang="en-US" sz="2400" b="1" dirty="0">
                <a:solidFill>
                  <a:schemeClr val="tx1"/>
                </a:solidFill>
                <a:effectLst>
                  <a:outerShdw blurRad="38100" dist="38100" dir="2700000" algn="tl">
                    <a:srgbClr val="000000">
                      <a:alpha val="43137"/>
                    </a:srgbClr>
                  </a:outerShdw>
                </a:effectLst>
                <a:latin typeface="Calibri" pitchFamily="34" charset="0"/>
              </a:rPr>
            </a:br>
            <a:r>
              <a:rPr lang="en-US" sz="2400" b="1" dirty="0">
                <a:solidFill>
                  <a:schemeClr val="tx1"/>
                </a:solidFill>
                <a:effectLst>
                  <a:outerShdw blurRad="38100" dist="38100" dir="2700000" algn="tl">
                    <a:srgbClr val="000000">
                      <a:alpha val="43137"/>
                    </a:srgbClr>
                  </a:outerShdw>
                </a:effectLst>
                <a:latin typeface="Calibri" pitchFamily="34" charset="0"/>
              </a:rPr>
              <a:t>Paths</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DARTish projects at Microsoft</a:t>
            </a:r>
            <a:endParaRPr lang="en-US" dirty="0"/>
          </a:p>
        </p:txBody>
      </p:sp>
      <p:graphicFrame>
        <p:nvGraphicFramePr>
          <p:cNvPr id="5" name="Content Placeholder 4"/>
          <p:cNvGraphicFramePr>
            <a:graphicFrameLocks noGrp="1"/>
          </p:cNvGraphicFramePr>
          <p:nvPr>
            <p:ph idx="1"/>
          </p:nvPr>
        </p:nvGraphicFramePr>
        <p:xfrm>
          <a:off x="292223" y="1767987"/>
          <a:ext cx="8382000" cy="4099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0"/>
          </p:nvPr>
        </p:nvSpPr>
        <p:spPr/>
        <p:txBody>
          <a:bodyPr/>
          <a:lstStyle/>
          <a:p>
            <a:r>
              <a:rPr lang="en-US" smtClean="0">
                <a:latin typeface="Calibri" pitchFamily="34" charset="0"/>
              </a:rPr>
              <a:t>SMT@Microsoft</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graphicFrame>
        <p:nvGraphicFramePr>
          <p:cNvPr id="5" name="Diagram 4"/>
          <p:cNvGraphicFramePr/>
          <p:nvPr/>
        </p:nvGraphicFramePr>
        <p:xfrm>
          <a:off x="264160" y="-132080"/>
          <a:ext cx="8636000" cy="6156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 Placeholder 2"/>
          <p:cNvSpPr txBox="1">
            <a:spLocks/>
          </p:cNvSpPr>
          <p:nvPr/>
        </p:nvSpPr>
        <p:spPr>
          <a:xfrm>
            <a:off x="3407397" y="4088701"/>
            <a:ext cx="2292363" cy="2003625"/>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7"/>
              </a:buBlip>
              <a:tabLst/>
              <a:defRPr/>
            </a:pPr>
            <a:r>
              <a:rPr lang="en-US" sz="3100" dirty="0" smtClean="0">
                <a:solidFill>
                  <a:schemeClr val="bg1"/>
                </a:solidFill>
                <a:latin typeface="Calibri" pitchFamily="34" charset="0"/>
                <a:sym typeface="Symbol"/>
              </a:rPr>
              <a:t>Arithmetic</a:t>
            </a:r>
          </a:p>
          <a:p>
            <a:pPr marL="384954" marR="0" lvl="0" indent="-384954" algn="l" defTabSz="914363" rtl="0" eaLnBrk="1" fontAlgn="auto" latinLnBrk="0" hangingPunct="1">
              <a:lnSpc>
                <a:spcPct val="90000"/>
              </a:lnSpc>
              <a:spcBef>
                <a:spcPct val="20000"/>
              </a:spcBef>
              <a:spcAft>
                <a:spcPts val="0"/>
              </a:spcAft>
              <a:buClrTx/>
              <a:buSzPct val="90000"/>
              <a:buFontTx/>
              <a:buBlip>
                <a:blip r:embed="rId7"/>
              </a:buBlip>
              <a:tabLst/>
              <a:defRPr/>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Bit-vectors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7"/>
              </a:buBlip>
              <a:tabLst/>
              <a:defRPr/>
            </a:pPr>
            <a:r>
              <a:rPr lang="en-US" sz="3100" dirty="0" smtClean="0">
                <a:solidFill>
                  <a:schemeClr val="bg1"/>
                </a:solidFill>
                <a:latin typeface="Calibri" pitchFamily="34" charset="0"/>
                <a:sym typeface="Symbol"/>
              </a:rPr>
              <a:t>Arrays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7"/>
              </a:buBlip>
              <a:tabLst/>
              <a:defRPr/>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a:t>
            </a:r>
            <a:endParaRPr kumimoji="0" lang="en-US" sz="33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77621"/>
          </a:xfrm>
        </p:spPr>
        <p:txBody>
          <a:bodyPr/>
          <a:lstStyle/>
          <a:p>
            <a:r>
              <a:rPr smtClean="0"/>
              <a:t>What is </a:t>
            </a:r>
            <a:r>
              <a:rPr smtClean="0">
                <a:latin typeface="Magneto" pitchFamily="82" charset="0"/>
              </a:rPr>
              <a:t>Pex</a:t>
            </a:r>
            <a:r>
              <a:rPr smtClean="0"/>
              <a:t>?</a:t>
            </a:r>
            <a:endParaRPr lang="en-US" dirty="0"/>
          </a:p>
        </p:txBody>
      </p:sp>
      <p:sp>
        <p:nvSpPr>
          <p:cNvPr id="3" name="Content Placeholder 2"/>
          <p:cNvSpPr>
            <a:spLocks noGrp="1"/>
          </p:cNvSpPr>
          <p:nvPr>
            <p:ph idx="1"/>
          </p:nvPr>
        </p:nvSpPr>
        <p:spPr>
          <a:xfrm>
            <a:off x="354367" y="1696960"/>
            <a:ext cx="8382000" cy="1674305"/>
          </a:xfrm>
        </p:spPr>
        <p:txBody>
          <a:bodyPr/>
          <a:lstStyle/>
          <a:p>
            <a:r>
              <a:rPr lang="en-US" dirty="0" smtClean="0"/>
              <a:t>Test input generator</a:t>
            </a:r>
          </a:p>
          <a:p>
            <a:pPr lvl="1"/>
            <a:r>
              <a:rPr lang="en-US" dirty="0" err="1" smtClean="0"/>
              <a:t>Pex</a:t>
            </a:r>
            <a:r>
              <a:rPr lang="en-US" dirty="0" smtClean="0"/>
              <a:t> starts from parameterized unit tests</a:t>
            </a:r>
          </a:p>
          <a:p>
            <a:pPr lvl="1"/>
            <a:r>
              <a:rPr lang="en-US" dirty="0" smtClean="0"/>
              <a:t>Generated tests are emitted as traditional unit tests</a:t>
            </a:r>
          </a:p>
          <a:p>
            <a:endParaRPr lang="en-US" dirty="0"/>
          </a:p>
        </p:txBody>
      </p:sp>
      <p:sp>
        <p:nvSpPr>
          <p:cNvPr id="4" name="Footer Placeholder 3"/>
          <p:cNvSpPr>
            <a:spLocks noGrp="1"/>
          </p:cNvSpPr>
          <p:nvPr>
            <p:ph type="ftr" sz="quarter" idx="10"/>
          </p:nvPr>
        </p:nvSpPr>
        <p:spPr/>
        <p:txBody>
          <a:bodyPr/>
          <a:lstStyle/>
          <a:p>
            <a:r>
              <a:rPr lang="en-US" smtClean="0">
                <a:latin typeface="Calibri" pitchFamily="34" charset="0"/>
              </a:rPr>
              <a:t>SMT@Microsoft</a:t>
            </a:r>
            <a:endParaRPr lang="en-US" dirty="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The Spec</a:t>
            </a:r>
            <a:endParaRPr lang="en-US" dirty="0"/>
          </a:p>
        </p:txBody>
      </p:sp>
      <p:sp>
        <p:nvSpPr>
          <p:cNvPr id="4" name="Footer Placeholder 3"/>
          <p:cNvSpPr>
            <a:spLocks noGrp="1"/>
          </p:cNvSpPr>
          <p:nvPr>
            <p:ph type="ftr" sz="quarter" idx="10"/>
          </p:nvPr>
        </p:nvSpPr>
        <p:spPr/>
        <p:txBody>
          <a:bodyPr/>
          <a:lstStyle/>
          <a:p>
            <a:r>
              <a:rPr lang="en-US" smtClean="0">
                <a:latin typeface="Calibri" pitchFamily="34" charset="0"/>
              </a:rPr>
              <a:t>SMT@Microsoft</a:t>
            </a:r>
            <a:endParaRPr lang="en-US" dirty="0"/>
          </a:p>
        </p:txBody>
      </p:sp>
      <p:pic>
        <p:nvPicPr>
          <p:cNvPr id="5" name="Picture 3"/>
          <p:cNvPicPr>
            <a:picLocks noChangeAspect="1" noChangeArrowheads="1"/>
          </p:cNvPicPr>
          <p:nvPr/>
        </p:nvPicPr>
        <p:blipFill>
          <a:blip r:embed="rId2"/>
          <a:srcRect/>
          <a:stretch>
            <a:fillRect/>
          </a:stretch>
        </p:blipFill>
        <p:spPr bwMode="auto">
          <a:xfrm>
            <a:off x="381000" y="3267075"/>
            <a:ext cx="6715125" cy="2981325"/>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4438650" y="1371600"/>
            <a:ext cx="4400550" cy="265747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AddItem Test</a:t>
            </a:r>
            <a:endParaRPr lang="en-US" dirty="0"/>
          </a:p>
        </p:txBody>
      </p:sp>
      <p:sp>
        <p:nvSpPr>
          <p:cNvPr id="4" name="Footer Placeholder 3"/>
          <p:cNvSpPr>
            <a:spLocks noGrp="1"/>
          </p:cNvSpPr>
          <p:nvPr>
            <p:ph type="ftr" sz="quarter" idx="10"/>
          </p:nvPr>
        </p:nvSpPr>
        <p:spPr/>
        <p:txBody>
          <a:bodyPr/>
          <a:lstStyle/>
          <a:p>
            <a:r>
              <a:rPr lang="en-US" smtClean="0">
                <a:latin typeface="Calibri" pitchFamily="34" charset="0"/>
              </a:rPr>
              <a:t>SMT@Microsoft</a:t>
            </a:r>
            <a:endParaRPr lang="en-US" dirty="0"/>
          </a:p>
        </p:txBody>
      </p:sp>
      <p:pic>
        <p:nvPicPr>
          <p:cNvPr id="5" name="Picture 2"/>
          <p:cNvPicPr>
            <a:picLocks noChangeAspect="1" noChangeArrowheads="1"/>
          </p:cNvPicPr>
          <p:nvPr/>
        </p:nvPicPr>
        <p:blipFill>
          <a:blip r:embed="rId2"/>
          <a:srcRect/>
          <a:stretch>
            <a:fillRect/>
          </a:stretch>
        </p:blipFill>
        <p:spPr bwMode="auto">
          <a:xfrm>
            <a:off x="4438650" y="1371600"/>
            <a:ext cx="4400550" cy="2657475"/>
          </a:xfrm>
          <a:prstGeom prst="rect">
            <a:avLst/>
          </a:prstGeom>
          <a:noFill/>
          <a:ln w="9525">
            <a:noFill/>
            <a:miter lim="800000"/>
            <a:headEnd/>
            <a:tailEnd/>
          </a:ln>
          <a:effectLst/>
        </p:spPr>
      </p:pic>
      <p:grpSp>
        <p:nvGrpSpPr>
          <p:cNvPr id="6" name="Group 10"/>
          <p:cNvGrpSpPr/>
          <p:nvPr/>
        </p:nvGrpSpPr>
        <p:grpSpPr>
          <a:xfrm>
            <a:off x="76200" y="2895600"/>
            <a:ext cx="3886200" cy="3581400"/>
            <a:chOff x="76200" y="2895600"/>
            <a:chExt cx="3886200" cy="3581400"/>
          </a:xfrm>
        </p:grpSpPr>
        <p:sp>
          <p:nvSpPr>
            <p:cNvPr id="7" name="Rounded Rectangle 6"/>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8" name="TextBox 7"/>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9" name="Group 11"/>
          <p:cNvGrpSpPr/>
          <p:nvPr/>
        </p:nvGrpSpPr>
        <p:grpSpPr>
          <a:xfrm>
            <a:off x="76200" y="1143000"/>
            <a:ext cx="3886200" cy="1892082"/>
            <a:chOff x="76200" y="1143000"/>
            <a:chExt cx="3886200" cy="1892082"/>
          </a:xfrm>
        </p:grpSpPr>
        <p:sp>
          <p:nvSpPr>
            <p:cNvPr id="10" name="Rounded Rectangle 9"/>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1" name="TextBox 10"/>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 object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Starting Pex</a:t>
            </a:r>
            <a:r>
              <a:rPr lang="en-US" dirty="0" smtClean="0"/>
              <a:t>…</a:t>
            </a:r>
            <a:endParaRPr lang="en-US" dirty="0"/>
          </a:p>
        </p:txBody>
      </p:sp>
      <p:sp>
        <p:nvSpPr>
          <p:cNvPr id="13" name="Content Placeholder 12"/>
          <p:cNvSpPr>
            <a:spLocks noGrp="1"/>
          </p:cNvSpPr>
          <p:nvPr>
            <p:ph idx="1"/>
          </p:nvPr>
        </p:nvSpPr>
        <p:spPr/>
        <p:txBody>
          <a:bodyPr/>
          <a:lstStyle/>
          <a:p>
            <a:endParaRPr lang="en-US"/>
          </a:p>
        </p:txBody>
      </p:sp>
      <p:grpSp>
        <p:nvGrpSpPr>
          <p:cNvPr id="3" name="Group 10"/>
          <p:cNvGrpSpPr/>
          <p:nvPr/>
        </p:nvGrpSpPr>
        <p:grpSpPr>
          <a:xfrm>
            <a:off x="76200" y="2895600"/>
            <a:ext cx="3886200" cy="3581400"/>
            <a:chOff x="76200" y="2895600"/>
            <a:chExt cx="3886200" cy="3581400"/>
          </a:xfrm>
        </p:grpSpPr>
        <p:sp>
          <p:nvSpPr>
            <p:cNvPr id="6" name="Rounded Rectangle 5"/>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4" name="TextBox 3"/>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7" name="Group 11"/>
          <p:cNvGrpSpPr/>
          <p:nvPr/>
        </p:nvGrpSpPr>
        <p:grpSpPr>
          <a:xfrm>
            <a:off x="76200" y="1143000"/>
            <a:ext cx="3886200" cy="1892082"/>
            <a:chOff x="76200" y="1143000"/>
            <a:chExt cx="3886200" cy="1892082"/>
          </a:xfrm>
        </p:grpSpPr>
        <p:sp>
          <p:nvSpPr>
            <p:cNvPr id="5" name="Rounded Rectangle 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0" name="TextBox 9"/>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 object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aphicFrame>
        <p:nvGraphicFramePr>
          <p:cNvPr id="11" name="Table 10"/>
          <p:cNvGraphicFramePr>
            <a:graphicFrameLocks noGrp="1"/>
          </p:cNvGraphicFramePr>
          <p:nvPr/>
        </p:nvGraphicFramePr>
        <p:xfrm>
          <a:off x="4038600" y="1198880"/>
          <a:ext cx="4876800" cy="741680"/>
        </p:xfrm>
        <a:graphic>
          <a:graphicData uri="http://schemas.openxmlformats.org/drawingml/2006/table">
            <a:tbl>
              <a:tblPr firstRow="1" bandRow="1">
                <a:tableStyleId>{9DCAF9ED-07DC-4A11-8D7F-57B35C25682E}</a:tableStyleId>
              </a:tblPr>
              <a:tblGrid>
                <a:gridCol w="1625600"/>
                <a:gridCol w="1625600"/>
                <a:gridCol w="1625600"/>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endParaRPr lang="en-US" sz="1600" dirty="0"/>
                    </a:p>
                  </a:txBody>
                  <a:tcPr/>
                </a:tc>
              </a:tr>
              <a:tr h="370840">
                <a:tc>
                  <a:txBody>
                    <a:bodyPr/>
                    <a:lstStyle/>
                    <a:p>
                      <a:endParaRPr lang="en-US" dirty="0"/>
                    </a:p>
                  </a:txBody>
                  <a:tcPr/>
                </a:tc>
                <a:tc>
                  <a:txBody>
                    <a:bodyPr/>
                    <a:lstStyle/>
                    <a:p>
                      <a:endParaRPr lang="en-US" dirty="0"/>
                    </a:p>
                  </a:txBody>
                  <a:tcPr/>
                </a:tc>
                <a:tc>
                  <a:txBody>
                    <a:bodyPr/>
                    <a:lstStyle/>
                    <a:p>
                      <a:endParaRPr lang="en-US" sz="1600" dirty="0">
                        <a:latin typeface="Consolas" pitchFamily="49" charset="0"/>
                      </a:endParaRPr>
                    </a:p>
                  </a:txBody>
                  <a:tcPr/>
                </a:tc>
              </a:tr>
            </a:tbl>
          </a:graphicData>
        </a:graphic>
      </p:graphicFrame>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Run 1, (0,null)</a:t>
            </a:r>
            <a:endParaRPr lang="en-US" dirty="0"/>
          </a:p>
        </p:txBody>
      </p:sp>
      <p:sp>
        <p:nvSpPr>
          <p:cNvPr id="10" name="Content Placeholder 9"/>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4876800" cy="741680"/>
        </p:xfrm>
        <a:graphic>
          <a:graphicData uri="http://schemas.openxmlformats.org/drawingml/2006/table">
            <a:tbl>
              <a:tblPr firstRow="1" bandRow="1">
                <a:tableStyleId>{9DCAF9ED-07DC-4A11-8D7F-57B35C25682E}</a:tableStyleId>
              </a:tblPr>
              <a:tblGrid>
                <a:gridCol w="1625600"/>
                <a:gridCol w="1117600"/>
                <a:gridCol w="2133600"/>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endParaRPr lang="en-US" sz="1600" dirty="0"/>
                    </a:p>
                  </a:txBody>
                  <a:tcPr/>
                </a:tc>
              </a:tr>
              <a:tr h="370840">
                <a:tc>
                  <a:txBody>
                    <a:bodyPr/>
                    <a:lstStyle/>
                    <a:p>
                      <a:endParaRPr lang="en-US" sz="1600" dirty="0">
                        <a:latin typeface="Consolas" pitchFamily="49" charset="0"/>
                      </a:endParaRPr>
                    </a:p>
                  </a:txBody>
                  <a:tcPr/>
                </a:tc>
                <a:tc>
                  <a:txBody>
                    <a:bodyPr/>
                    <a:lstStyle/>
                    <a:p>
                      <a:r>
                        <a:rPr lang="en-US" sz="1600" b="1" dirty="0" smtClean="0">
                          <a:solidFill>
                            <a:srgbClr val="FF0000"/>
                          </a:solidFill>
                          <a:latin typeface="Consolas" pitchFamily="49" charset="0"/>
                        </a:rPr>
                        <a:t>(0,null)</a:t>
                      </a:r>
                      <a:endParaRPr lang="en-US" sz="1600" b="1" dirty="0">
                        <a:solidFill>
                          <a:srgbClr val="FF0000"/>
                        </a:solidFill>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34" name="Rounded Rectangle 33"/>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35" name="TextBox 34"/>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37" name="Rounded Rectangle 36"/>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38" name="TextBox 37"/>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b="1" dirty="0" err="1" smtClean="0">
                  <a:solidFill>
                    <a:srgbClr val="FF0000"/>
                  </a:solidFill>
                  <a:latin typeface="Consolas" pitchFamily="49" charset="0"/>
                </a:rPr>
                <a:t>int</a:t>
              </a:r>
              <a:r>
                <a:rPr lang="en-US" sz="1400" b="1" dirty="0" smtClean="0">
                  <a:solidFill>
                    <a:srgbClr val="FF0000"/>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Run 1, (0,null)</a:t>
            </a:r>
            <a:endParaRPr lang="en-US" dirty="0"/>
          </a:p>
        </p:txBody>
      </p:sp>
      <p:sp>
        <p:nvSpPr>
          <p:cNvPr id="14" name="Content Placeholder 13"/>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1" y="1198880"/>
          <a:ext cx="4876800" cy="949960"/>
        </p:xfrm>
        <a:graphic>
          <a:graphicData uri="http://schemas.openxmlformats.org/drawingml/2006/table">
            <a:tbl>
              <a:tblPr firstRow="1" bandRow="1">
                <a:tableStyleId>{9DCAF9ED-07DC-4A11-8D7F-57B35C25682E}</a:tableStyleId>
              </a:tblPr>
              <a:tblGrid>
                <a:gridCol w="1676399"/>
                <a:gridCol w="1143000"/>
                <a:gridCol w="2057401"/>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a:t>
              </a:r>
              <a:r>
                <a:rPr lang="en-US" sz="1400" b="1" dirty="0" smtClean="0">
                  <a:solidFill>
                    <a:srgbClr val="FF0000"/>
                  </a:solidFill>
                  <a:latin typeface="Consolas" pitchFamily="49" charset="0"/>
                </a:rPr>
                <a:t>capacity &lt; 0</a:t>
              </a:r>
              <a:r>
                <a:rPr lang="en-US" sz="1400" dirty="0" smtClean="0">
                  <a:solidFill>
                    <a:schemeClr val="bg1"/>
                  </a:solidFill>
                  <a:latin typeface="Consolas" pitchFamily="49" charset="0"/>
                </a:rPr>
                <a:t>)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a:t>
              </a:r>
              <a:r>
                <a:rPr lang="en-US" sz="1400" b="1" dirty="0" smtClean="0">
                  <a:solidFill>
                    <a:schemeClr val="bg1"/>
                  </a:solidFill>
                  <a:latin typeface="Consolas" pitchFamily="49" charset="0"/>
                </a:rPr>
                <a:t>new </a:t>
              </a:r>
              <a:r>
                <a:rPr lang="en-US" sz="1400" b="1" dirty="0" err="1" smtClean="0">
                  <a:solidFill>
                    <a:schemeClr val="bg1"/>
                  </a:solidFill>
                  <a:latin typeface="Consolas" pitchFamily="49" charset="0"/>
                </a:rPr>
                <a:t>ArrayList</a:t>
              </a:r>
              <a:r>
                <a:rPr lang="en-US" sz="1400" b="1" dirty="0" smtClean="0">
                  <a:solidFill>
                    <a:schemeClr val="bg1"/>
                  </a:solidFill>
                  <a:latin typeface="Consolas" pitchFamily="49" charset="0"/>
                </a:rPr>
                <a:t>(c);</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pSp>
        <p:nvGrpSpPr>
          <p:cNvPr id="5" name="Group 9"/>
          <p:cNvGrpSpPr/>
          <p:nvPr/>
        </p:nvGrpSpPr>
        <p:grpSpPr>
          <a:xfrm>
            <a:off x="3429000" y="3962400"/>
            <a:ext cx="2057400" cy="609600"/>
            <a:chOff x="4572000" y="2362200"/>
            <a:chExt cx="2057400" cy="609600"/>
          </a:xfrm>
        </p:grpSpPr>
        <p:sp>
          <p:nvSpPr>
            <p:cNvPr id="17" name="Rounded Rectangle 16"/>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8" name="TextBox 17"/>
            <p:cNvSpPr txBox="1"/>
            <p:nvPr/>
          </p:nvSpPr>
          <p:spPr>
            <a:xfrm>
              <a:off x="4572001" y="2362200"/>
              <a:ext cx="1981199" cy="52322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c &lt; 0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false</a:t>
              </a:r>
            </a:p>
          </p:txBody>
        </p:sp>
      </p:gr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Run 1, (0,null)</a:t>
            </a:r>
            <a:endParaRPr lang="en-US" dirty="0"/>
          </a:p>
        </p:txBody>
      </p:sp>
      <p:sp>
        <p:nvSpPr>
          <p:cNvPr id="19" name="Content Placeholder 18"/>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4876800" cy="949960"/>
        </p:xfrm>
        <a:graphic>
          <a:graphicData uri="http://schemas.openxmlformats.org/drawingml/2006/table">
            <a:tbl>
              <a:tblPr firstRow="1" bandRow="1">
                <a:tableStyleId>{9DCAF9ED-07DC-4A11-8D7F-57B35C25682E}</a:tableStyleId>
              </a:tblPr>
              <a:tblGrid>
                <a:gridCol w="1625600"/>
                <a:gridCol w="1193800"/>
                <a:gridCol w="2057400"/>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a:t>
              </a:r>
              <a:r>
                <a:rPr lang="en-US" sz="1400" b="1" dirty="0" smtClean="0">
                  <a:solidFill>
                    <a:srgbClr val="FF0000"/>
                  </a:solidFill>
                  <a:latin typeface="Consolas" pitchFamily="49" charset="0"/>
                </a:rPr>
                <a:t>count == </a:t>
              </a:r>
              <a:r>
                <a:rPr lang="en-US" sz="1400" b="1" dirty="0" err="1" smtClean="0">
                  <a:solidFill>
                    <a:srgbClr val="FF0000"/>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pSp>
        <p:nvGrpSpPr>
          <p:cNvPr id="5" name="Group 18"/>
          <p:cNvGrpSpPr/>
          <p:nvPr/>
        </p:nvGrpSpPr>
        <p:grpSpPr>
          <a:xfrm>
            <a:off x="3124200" y="5029200"/>
            <a:ext cx="2057400" cy="738664"/>
            <a:chOff x="4572000" y="2362200"/>
            <a:chExt cx="2057400" cy="738664"/>
          </a:xfrm>
        </p:grpSpPr>
        <p:sp>
          <p:nvSpPr>
            <p:cNvPr id="17" name="Rounded Rectangle 16"/>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8" name="TextBox 17"/>
            <p:cNvSpPr txBox="1"/>
            <p:nvPr/>
          </p:nvSpPr>
          <p:spPr>
            <a:xfrm>
              <a:off x="4572001" y="2362200"/>
              <a:ext cx="1981199" cy="738664"/>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0 == c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true</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Run 1, (0,null)</a:t>
            </a:r>
            <a:endParaRPr lang="en-US" dirty="0"/>
          </a:p>
        </p:txBody>
      </p:sp>
      <p:sp>
        <p:nvSpPr>
          <p:cNvPr id="19" name="Content Placeholder 18"/>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4876800" cy="949960"/>
        </p:xfrm>
        <a:graphic>
          <a:graphicData uri="http://schemas.openxmlformats.org/drawingml/2006/table">
            <a:tbl>
              <a:tblPr firstRow="1" bandRow="1">
                <a:tableStyleId>{9DCAF9ED-07DC-4A11-8D7F-57B35C25682E}</a:tableStyleId>
              </a:tblPr>
              <a:tblGrid>
                <a:gridCol w="1625600"/>
                <a:gridCol w="1193800"/>
                <a:gridCol w="2057400"/>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a:t>
              </a:r>
              <a:r>
                <a:rPr lang="en-US" sz="1400" b="1" dirty="0" smtClean="0">
                  <a:solidFill>
                    <a:srgbClr val="FF0000"/>
                  </a:solidFill>
                  <a:latin typeface="Consolas" pitchFamily="49" charset="0"/>
                </a:rPr>
                <a:t>list[0] == item</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pSp>
        <p:nvGrpSpPr>
          <p:cNvPr id="5" name="Group 18"/>
          <p:cNvGrpSpPr/>
          <p:nvPr/>
        </p:nvGrpSpPr>
        <p:grpSpPr>
          <a:xfrm>
            <a:off x="3581400" y="2209800"/>
            <a:ext cx="2438400" cy="738664"/>
            <a:chOff x="4572000" y="2362200"/>
            <a:chExt cx="2057400" cy="738664"/>
          </a:xfrm>
        </p:grpSpPr>
        <p:sp>
          <p:nvSpPr>
            <p:cNvPr id="17" name="Rounded Rectangle 16"/>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8" name="TextBox 17"/>
            <p:cNvSpPr txBox="1"/>
            <p:nvPr/>
          </p:nvSpPr>
          <p:spPr>
            <a:xfrm>
              <a:off x="4572001" y="2362200"/>
              <a:ext cx="1981199" cy="738664"/>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item == item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true</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
        <p:nvSpPr>
          <p:cNvPr id="14" name="TextBox 13"/>
          <p:cNvSpPr txBox="1"/>
          <p:nvPr/>
        </p:nvSpPr>
        <p:spPr>
          <a:xfrm>
            <a:off x="4191000" y="3200400"/>
            <a:ext cx="3724096" cy="1477328"/>
          </a:xfrm>
          <a:prstGeom prst="rect">
            <a:avLst/>
          </a:prstGeom>
          <a:noFill/>
        </p:spPr>
        <p:txBody>
          <a:bodyPr wrap="none" rtlCol="0">
            <a:spAutoFit/>
          </a:bodyPr>
          <a:lstStyle/>
          <a:p>
            <a:r>
              <a:rPr lang="en-US" dirty="0" smtClean="0"/>
              <a:t>This is a </a:t>
            </a:r>
            <a:r>
              <a:rPr lang="en-US" i="1" dirty="0" smtClean="0"/>
              <a:t>tautology</a:t>
            </a:r>
            <a:r>
              <a:rPr lang="en-US" dirty="0" smtClean="0"/>
              <a:t>, </a:t>
            </a:r>
          </a:p>
          <a:p>
            <a:r>
              <a:rPr lang="en-US" dirty="0" smtClean="0"/>
              <a:t>i.e. a constraint that is always true,</a:t>
            </a:r>
          </a:p>
          <a:p>
            <a:r>
              <a:rPr lang="en-US" dirty="0" smtClean="0"/>
              <a:t>regardless of the chosen values.</a:t>
            </a:r>
          </a:p>
          <a:p>
            <a:endParaRPr lang="en-US" dirty="0" smtClean="0"/>
          </a:p>
          <a:p>
            <a:r>
              <a:rPr lang="en-US" dirty="0" smtClean="0"/>
              <a:t>We can ignore </a:t>
            </a:r>
            <a:r>
              <a:rPr lang="en-US" smtClean="0"/>
              <a:t>such constraints.</a:t>
            </a:r>
            <a:endParaRPr lang="en-US" dirty="0" smtClean="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Picking the next branch to cover</a:t>
            </a:r>
            <a:endParaRPr lang="en-US" sz="4000" dirty="0"/>
          </a:p>
        </p:txBody>
      </p:sp>
      <p:sp>
        <p:nvSpPr>
          <p:cNvPr id="10" name="Content Placeholder 9"/>
          <p:cNvSpPr>
            <a:spLocks noGrp="1"/>
          </p:cNvSpPr>
          <p:nvPr>
            <p:ph idx="1"/>
          </p:nvPr>
        </p:nvSpPr>
        <p:spPr/>
        <p:txBody>
          <a:bodyPr/>
          <a:lstStyle/>
          <a:p>
            <a:endParaRPr lang="en-US" dirty="0"/>
          </a:p>
        </p:txBody>
      </p:sp>
      <p:graphicFrame>
        <p:nvGraphicFramePr>
          <p:cNvPr id="11" name="Table 10"/>
          <p:cNvGraphicFramePr>
            <a:graphicFrameLocks noGrp="1"/>
          </p:cNvGraphicFramePr>
          <p:nvPr/>
        </p:nvGraphicFramePr>
        <p:xfrm>
          <a:off x="4038600" y="1198880"/>
          <a:ext cx="5105400" cy="132080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1" dirty="0" smtClean="0">
                          <a:solidFill>
                            <a:srgbClr val="FF0000"/>
                          </a:solidFill>
                          <a:latin typeface="Consolas" pitchFamily="49" charset="0"/>
                        </a:rPr>
                        <a:t>0!=c</a:t>
                      </a:r>
                    </a:p>
                  </a:txBody>
                  <a:tcPr/>
                </a:tc>
                <a:tc>
                  <a:txBody>
                    <a:bodyPr/>
                    <a:lstStyle/>
                    <a:p>
                      <a:endParaRPr lang="en-US" sz="1600" dirty="0">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a:t>
              </a:r>
              <a:r>
                <a:rPr lang="en-US" sz="1400" b="1" dirty="0" smtClean="0">
                  <a:solidFill>
                    <a:schemeClr val="bg1"/>
                  </a:solidFill>
                  <a:latin typeface="Consolas" pitchFamily="49" charset="0"/>
                </a:rPr>
                <a:t>if (count == </a:t>
              </a:r>
              <a:r>
                <a:rPr lang="en-US" sz="1400" b="1"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 object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pic>
        <p:nvPicPr>
          <p:cNvPr id="14" name="Picture 13" descr="z3.png"/>
          <p:cNvPicPr>
            <a:picLocks noChangeAspect="1"/>
          </p:cNvPicPr>
          <p:nvPr/>
        </p:nvPicPr>
        <p:blipFill>
          <a:blip r:embed="rId2"/>
          <a:stretch>
            <a:fillRect/>
          </a:stretch>
        </p:blipFill>
        <p:spPr>
          <a:xfrm>
            <a:off x="5758090" y="3238118"/>
            <a:ext cx="1213872" cy="701903"/>
          </a:xfrm>
          <a:prstGeom prst="rect">
            <a:avLst/>
          </a:prstGeom>
        </p:spPr>
      </p:pic>
      <p:sp>
        <p:nvSpPr>
          <p:cNvPr id="18" name="Bent Arrow 17"/>
          <p:cNvSpPr/>
          <p:nvPr/>
        </p:nvSpPr>
        <p:spPr bwMode="auto">
          <a:xfrm flipV="1">
            <a:off x="4439920" y="2580640"/>
            <a:ext cx="1270000" cy="1137920"/>
          </a:xfrm>
          <a:prstGeom prst="bentArrow">
            <a:avLst>
              <a:gd name="adj1" fmla="val 20652"/>
              <a:gd name="adj2" fmla="val 17217"/>
              <a:gd name="adj3" fmla="val 25000"/>
              <a:gd name="adj4" fmla="val 24186"/>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3600" smtClean="0"/>
              <a:t>ArrayList: Solve constraints using SMT solver</a:t>
            </a:r>
            <a:endParaRPr lang="en-US" sz="3600" dirty="0"/>
          </a:p>
        </p:txBody>
      </p:sp>
      <p:sp>
        <p:nvSpPr>
          <p:cNvPr id="17" name="Content Placeholder 16"/>
          <p:cNvSpPr>
            <a:spLocks noGrp="1"/>
          </p:cNvSpPr>
          <p:nvPr>
            <p:ph idx="1"/>
          </p:nvPr>
        </p:nvSpPr>
        <p:spPr/>
        <p:txBody>
          <a:bodyPr/>
          <a:lstStyle/>
          <a:p>
            <a:endParaRPr lang="en-US" dirty="0"/>
          </a:p>
        </p:txBody>
      </p:sp>
      <p:graphicFrame>
        <p:nvGraphicFramePr>
          <p:cNvPr id="11" name="Table 10"/>
          <p:cNvGraphicFramePr>
            <a:graphicFrameLocks noGrp="1"/>
          </p:cNvGraphicFramePr>
          <p:nvPr/>
        </p:nvGraphicFramePr>
        <p:xfrm>
          <a:off x="4038600" y="1198880"/>
          <a:ext cx="5105400" cy="132080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b="1" dirty="0" smtClean="0">
                          <a:solidFill>
                            <a:srgbClr val="FF0000"/>
                          </a:solidFill>
                          <a:latin typeface="Consolas" pitchFamily="49" charset="0"/>
                        </a:rPr>
                        <a:t>(1,null)</a:t>
                      </a:r>
                      <a:endParaRPr lang="en-US" sz="1600" b="1" dirty="0">
                        <a:solidFill>
                          <a:srgbClr val="FF0000"/>
                        </a:solidFill>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a:t>
              </a:r>
              <a:r>
                <a:rPr lang="en-US" sz="1400" b="1" dirty="0" smtClean="0">
                  <a:solidFill>
                    <a:schemeClr val="bg1"/>
                  </a:solidFill>
                  <a:latin typeface="Consolas" pitchFamily="49" charset="0"/>
                </a:rPr>
                <a:t>if (count == </a:t>
              </a:r>
              <a:r>
                <a:rPr lang="en-US" sz="1400" b="1"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 object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pic>
        <p:nvPicPr>
          <p:cNvPr id="20" name="Picture 19" descr="z3.png"/>
          <p:cNvPicPr>
            <a:picLocks noChangeAspect="1"/>
          </p:cNvPicPr>
          <p:nvPr/>
        </p:nvPicPr>
        <p:blipFill>
          <a:blip r:embed="rId2"/>
          <a:stretch>
            <a:fillRect/>
          </a:stretch>
        </p:blipFill>
        <p:spPr>
          <a:xfrm>
            <a:off x="5758090" y="3238118"/>
            <a:ext cx="1213872" cy="701903"/>
          </a:xfrm>
          <a:prstGeom prst="rect">
            <a:avLst/>
          </a:prstGeom>
        </p:spPr>
      </p:pic>
      <p:sp>
        <p:nvSpPr>
          <p:cNvPr id="21" name="Bent Arrow 20"/>
          <p:cNvSpPr/>
          <p:nvPr/>
        </p:nvSpPr>
        <p:spPr bwMode="auto">
          <a:xfrm flipV="1">
            <a:off x="4439920" y="2580640"/>
            <a:ext cx="1270000" cy="1137920"/>
          </a:xfrm>
          <a:prstGeom prst="bentArrow">
            <a:avLst>
              <a:gd name="adj1" fmla="val 20652"/>
              <a:gd name="adj2" fmla="val 17217"/>
              <a:gd name="adj3" fmla="val 25000"/>
              <a:gd name="adj4" fmla="val 24186"/>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2" name="Up Arrow 21"/>
          <p:cNvSpPr/>
          <p:nvPr/>
        </p:nvSpPr>
        <p:spPr bwMode="auto">
          <a:xfrm>
            <a:off x="6136640" y="2560320"/>
            <a:ext cx="375920" cy="609600"/>
          </a:xfrm>
          <a:prstGeom prst="up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graphicFrame>
        <p:nvGraphicFramePr>
          <p:cNvPr id="6" name="Object 5"/>
          <p:cNvGraphicFramePr>
            <a:graphicFrameLocks noChangeAspect="1"/>
          </p:cNvGraphicFramePr>
          <p:nvPr/>
        </p:nvGraphicFramePr>
        <p:xfrm>
          <a:off x="270163" y="2227118"/>
          <a:ext cx="8517665" cy="524164"/>
        </p:xfrm>
        <a:graphic>
          <a:graphicData uri="http://schemas.openxmlformats.org/presentationml/2006/ole">
            <p:oleObj spid="_x0000_s21506" name="Equation" r:id="rId4" imgW="3301920" imgH="203040" progId="Equation.3">
              <p:embed/>
            </p:oleObj>
          </a:graphicData>
        </a:graphic>
      </p:graphicFrame>
      <p:sp>
        <p:nvSpPr>
          <p:cNvPr id="8" name="Rectangle 7"/>
          <p:cNvSpPr/>
          <p:nvPr/>
        </p:nvSpPr>
        <p:spPr bwMode="auto">
          <a:xfrm>
            <a:off x="233680" y="2265680"/>
            <a:ext cx="151384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Rectangle 8"/>
          <p:cNvSpPr/>
          <p:nvPr/>
        </p:nvSpPr>
        <p:spPr bwMode="auto">
          <a:xfrm>
            <a:off x="7345680" y="2275840"/>
            <a:ext cx="125984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Rectangle 9"/>
          <p:cNvSpPr/>
          <p:nvPr/>
        </p:nvSpPr>
        <p:spPr bwMode="auto">
          <a:xfrm>
            <a:off x="5638800" y="2255520"/>
            <a:ext cx="77216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Rectangle 10"/>
          <p:cNvSpPr/>
          <p:nvPr/>
        </p:nvSpPr>
        <p:spPr bwMode="auto">
          <a:xfrm>
            <a:off x="5100320" y="2255520"/>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4" name="Rectangle 13"/>
          <p:cNvSpPr/>
          <p:nvPr/>
        </p:nvSpPr>
        <p:spPr bwMode="auto">
          <a:xfrm>
            <a:off x="2875280" y="343408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Arithmetic</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R</a:t>
            </a:r>
            <a:r>
              <a:rPr lang="en-US" sz="4000" dirty="0" smtClean="0"/>
              <a:t>u</a:t>
            </a:r>
            <a:r>
              <a:rPr sz="4000" smtClean="0"/>
              <a:t>n 2, (1, null)</a:t>
            </a:r>
            <a:endParaRPr lang="en-US" sz="4000" dirty="0"/>
          </a:p>
        </p:txBody>
      </p:sp>
      <p:sp>
        <p:nvSpPr>
          <p:cNvPr id="14" name="Content Placeholder 13"/>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5105400" cy="132080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a:t>
              </a:r>
              <a:r>
                <a:rPr lang="en-US" sz="1400" b="1" dirty="0" smtClean="0">
                  <a:solidFill>
                    <a:schemeClr val="bg1"/>
                  </a:solidFill>
                  <a:latin typeface="Consolas" pitchFamily="49" charset="0"/>
                </a:rPr>
                <a:t>if (</a:t>
              </a:r>
              <a:r>
                <a:rPr lang="en-US" sz="1400" b="1" dirty="0" smtClean="0">
                  <a:solidFill>
                    <a:srgbClr val="FF0000"/>
                  </a:solidFill>
                  <a:latin typeface="Consolas" pitchFamily="49" charset="0"/>
                </a:rPr>
                <a:t>count == </a:t>
              </a:r>
              <a:r>
                <a:rPr lang="en-US" sz="1400" b="1" dirty="0" err="1" smtClean="0">
                  <a:solidFill>
                    <a:srgbClr val="FF0000"/>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
        <p:nvSpPr>
          <p:cNvPr id="10" name="Rounded Rectangle 9"/>
          <p:cNvSpPr/>
          <p:nvPr/>
        </p:nvSpPr>
        <p:spPr bwMode="auto">
          <a:xfrm>
            <a:off x="3124200" y="5163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grpSp>
        <p:nvGrpSpPr>
          <p:cNvPr id="5" name="Group 16"/>
          <p:cNvGrpSpPr/>
          <p:nvPr/>
        </p:nvGrpSpPr>
        <p:grpSpPr>
          <a:xfrm>
            <a:off x="3124200" y="5029200"/>
            <a:ext cx="2057400" cy="738664"/>
            <a:chOff x="4572000" y="2362200"/>
            <a:chExt cx="2057400" cy="738664"/>
          </a:xfrm>
        </p:grpSpPr>
        <p:sp>
          <p:nvSpPr>
            <p:cNvPr id="18" name="Rounded Rectangle 17"/>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9" name="TextBox 18"/>
            <p:cNvSpPr txBox="1"/>
            <p:nvPr/>
          </p:nvSpPr>
          <p:spPr>
            <a:xfrm>
              <a:off x="4572001" y="2362200"/>
              <a:ext cx="1981199" cy="738664"/>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0 == c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false</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Pick new branch</a:t>
            </a:r>
            <a:endParaRPr lang="en-US" sz="4000" dirty="0"/>
          </a:p>
        </p:txBody>
      </p:sp>
      <p:sp>
        <p:nvSpPr>
          <p:cNvPr id="17" name="Content Placeholder 16"/>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5105400" cy="169164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b="1" dirty="0" smtClean="0">
                          <a:solidFill>
                            <a:srgbClr val="FF0000"/>
                          </a:solidFill>
                          <a:latin typeface="Consolas" pitchFamily="49" charset="0"/>
                        </a:rPr>
                        <a:t>c&lt;0</a:t>
                      </a:r>
                    </a:p>
                  </a:txBody>
                  <a:tcPr/>
                </a:tc>
                <a:tc>
                  <a:txBody>
                    <a:bodyPr/>
                    <a:lstStyle/>
                    <a:p>
                      <a:endParaRPr lang="en-US" sz="1600" dirty="0">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a:t>
              </a:r>
              <a:r>
                <a:rPr lang="en-US" sz="1400" b="1" dirty="0" smtClean="0">
                  <a:solidFill>
                    <a:schemeClr val="bg1"/>
                  </a:solidFill>
                  <a:latin typeface="Consolas" pitchFamily="49" charset="0"/>
                </a:rPr>
                <a:t>if (</a:t>
              </a:r>
              <a:r>
                <a:rPr lang="en-US" sz="1400" dirty="0" smtClean="0">
                  <a:solidFill>
                    <a:schemeClr val="bg1"/>
                  </a:solidFill>
                  <a:latin typeface="Consolas" pitchFamily="49" charset="0"/>
                </a:rPr>
                <a:t>count == </a:t>
              </a:r>
              <a:r>
                <a:rPr lang="en-US" sz="1400"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pic>
        <p:nvPicPr>
          <p:cNvPr id="10" name="Picture 9" descr="z3.png"/>
          <p:cNvPicPr>
            <a:picLocks noChangeAspect="1"/>
          </p:cNvPicPr>
          <p:nvPr/>
        </p:nvPicPr>
        <p:blipFill>
          <a:blip r:embed="rId2"/>
          <a:stretch>
            <a:fillRect/>
          </a:stretch>
        </p:blipFill>
        <p:spPr>
          <a:xfrm>
            <a:off x="5900330" y="3624198"/>
            <a:ext cx="1213872" cy="701903"/>
          </a:xfrm>
          <a:prstGeom prst="rect">
            <a:avLst/>
          </a:prstGeom>
        </p:spPr>
      </p:pic>
      <p:sp>
        <p:nvSpPr>
          <p:cNvPr id="14" name="Bent Arrow 13"/>
          <p:cNvSpPr/>
          <p:nvPr/>
        </p:nvSpPr>
        <p:spPr bwMode="auto">
          <a:xfrm flipV="1">
            <a:off x="4196080" y="2997200"/>
            <a:ext cx="1656080" cy="1137920"/>
          </a:xfrm>
          <a:prstGeom prst="bentArrow">
            <a:avLst>
              <a:gd name="adj1" fmla="val 20652"/>
              <a:gd name="adj2" fmla="val 17217"/>
              <a:gd name="adj3" fmla="val 25000"/>
              <a:gd name="adj4" fmla="val 24186"/>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Run 3, (-1, null)</a:t>
            </a:r>
            <a:endParaRPr lang="en-US" sz="4000" dirty="0"/>
          </a:p>
        </p:txBody>
      </p:sp>
      <p:sp>
        <p:nvSpPr>
          <p:cNvPr id="18" name="Content Placeholder 17"/>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5105400" cy="169164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Consolas" pitchFamily="49" charset="0"/>
                        </a:rPr>
                        <a:t>c&lt;0</a:t>
                      </a:r>
                    </a:p>
                  </a:txBody>
                  <a:tcPr/>
                </a:tc>
                <a:tc>
                  <a:txBody>
                    <a:bodyPr/>
                    <a:lstStyle/>
                    <a:p>
                      <a:r>
                        <a:rPr lang="en-US" sz="1600" b="1" dirty="0" smtClean="0">
                          <a:solidFill>
                            <a:srgbClr val="FF0000"/>
                          </a:solidFill>
                          <a:latin typeface="Consolas" pitchFamily="49" charset="0"/>
                        </a:rPr>
                        <a:t>(-1,null)</a:t>
                      </a:r>
                      <a:endParaRPr lang="en-US" sz="1600" b="1" dirty="0">
                        <a:solidFill>
                          <a:srgbClr val="FF0000"/>
                        </a:solidFill>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
        <p:nvSpPr>
          <p:cNvPr id="10" name="Up Arrow 9"/>
          <p:cNvSpPr/>
          <p:nvPr/>
        </p:nvSpPr>
        <p:spPr bwMode="auto">
          <a:xfrm>
            <a:off x="6146800" y="2956560"/>
            <a:ext cx="375920" cy="609600"/>
          </a:xfrm>
          <a:prstGeom prst="up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pic>
        <p:nvPicPr>
          <p:cNvPr id="14" name="Picture 13" descr="z3.png"/>
          <p:cNvPicPr>
            <a:picLocks noChangeAspect="1"/>
          </p:cNvPicPr>
          <p:nvPr/>
        </p:nvPicPr>
        <p:blipFill>
          <a:blip r:embed="rId2"/>
          <a:stretch>
            <a:fillRect/>
          </a:stretch>
        </p:blipFill>
        <p:spPr>
          <a:xfrm>
            <a:off x="5900330" y="3654678"/>
            <a:ext cx="1213872" cy="701903"/>
          </a:xfrm>
          <a:prstGeom prst="rect">
            <a:avLst/>
          </a:prstGeom>
        </p:spPr>
      </p:pic>
      <p:sp>
        <p:nvSpPr>
          <p:cNvPr id="17" name="Bent Arrow 16"/>
          <p:cNvSpPr/>
          <p:nvPr/>
        </p:nvSpPr>
        <p:spPr bwMode="auto">
          <a:xfrm flipV="1">
            <a:off x="4196080" y="3027680"/>
            <a:ext cx="1656080" cy="1137920"/>
          </a:xfrm>
          <a:prstGeom prst="bentArrow">
            <a:avLst>
              <a:gd name="adj1" fmla="val 20652"/>
              <a:gd name="adj2" fmla="val 17217"/>
              <a:gd name="adj3" fmla="val 25000"/>
              <a:gd name="adj4" fmla="val 24186"/>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Run 3, (-1, null)</a:t>
            </a:r>
            <a:endParaRPr lang="en-US" sz="4000" dirty="0"/>
          </a:p>
        </p:txBody>
      </p:sp>
      <p:sp>
        <p:nvSpPr>
          <p:cNvPr id="20" name="Content Placeholder 19"/>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5105400" cy="169164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Consolas" pitchFamily="49" charset="0"/>
                        </a:rPr>
                        <a:t>c&lt;0</a:t>
                      </a:r>
                    </a:p>
                  </a:txBody>
                  <a:tcPr/>
                </a:tc>
                <a:tc>
                  <a:txBody>
                    <a:bodyPr/>
                    <a:lstStyle/>
                    <a:p>
                      <a:r>
                        <a:rPr lang="en-US" sz="1600" b="1" dirty="0" smtClean="0">
                          <a:solidFill>
                            <a:srgbClr val="FF0000"/>
                          </a:solidFill>
                          <a:latin typeface="Consolas" pitchFamily="49" charset="0"/>
                        </a:rPr>
                        <a:t>(-1,null)</a:t>
                      </a:r>
                      <a:endParaRPr lang="en-US" sz="1600" b="1" dirty="0">
                        <a:solidFill>
                          <a:srgbClr val="FF0000"/>
                        </a:solidFill>
                        <a:latin typeface="Consolas" pitchFamily="49" charset="0"/>
                      </a:endParaRPr>
                    </a:p>
                  </a:txBody>
                  <a:tcPr/>
                </a:tc>
                <a:tc>
                  <a:txBody>
                    <a:bodyPr/>
                    <a:lstStyle/>
                    <a:p>
                      <a:r>
                        <a:rPr lang="en-US" sz="1600" dirty="0" smtClean="0">
                          <a:latin typeface="Consolas" pitchFamily="49" charset="0"/>
                        </a:rPr>
                        <a:t>c&lt;0</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pSp>
        <p:nvGrpSpPr>
          <p:cNvPr id="5" name="Group 13"/>
          <p:cNvGrpSpPr/>
          <p:nvPr/>
        </p:nvGrpSpPr>
        <p:grpSpPr>
          <a:xfrm>
            <a:off x="3429000" y="3962400"/>
            <a:ext cx="2057400" cy="609600"/>
            <a:chOff x="4572000" y="2362200"/>
            <a:chExt cx="2057400" cy="609600"/>
          </a:xfrm>
        </p:grpSpPr>
        <p:sp>
          <p:nvSpPr>
            <p:cNvPr id="17" name="Rounded Rectangle 16"/>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8" name="TextBox 17"/>
            <p:cNvSpPr txBox="1"/>
            <p:nvPr/>
          </p:nvSpPr>
          <p:spPr>
            <a:xfrm>
              <a:off x="4572001" y="2362200"/>
              <a:ext cx="1981199" cy="52322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c &lt; 0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true</a:t>
              </a:r>
            </a:p>
          </p:txBody>
        </p:sp>
      </p:gr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Run 3, (-1, null)</a:t>
            </a:r>
            <a:endParaRPr lang="en-US" sz="4000" dirty="0"/>
          </a:p>
        </p:txBody>
      </p:sp>
      <p:sp>
        <p:nvSpPr>
          <p:cNvPr id="14" name="Content Placeholder 13"/>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5105400" cy="169164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Consolas" pitchFamily="49" charset="0"/>
                        </a:rPr>
                        <a:t>c&lt;0</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PEX </a:t>
            </a:r>
            <a:r>
              <a:rPr lang="en-US" dirty="0" smtClean="0"/>
              <a:t>↔ </a:t>
            </a:r>
            <a:r>
              <a:rPr lang="en-US" dirty="0" smtClean="0"/>
              <a:t>Z3</a:t>
            </a:r>
            <a:endParaRPr lang="en-US" dirty="0"/>
          </a:p>
        </p:txBody>
      </p:sp>
      <p:graphicFrame>
        <p:nvGraphicFramePr>
          <p:cNvPr id="5" name="Content Placeholder 4"/>
          <p:cNvGraphicFramePr>
            <a:graphicFrameLocks noGrp="1"/>
          </p:cNvGraphicFramePr>
          <p:nvPr>
            <p:ph idx="1"/>
          </p:nvPr>
        </p:nvGraphicFramePr>
        <p:xfrm>
          <a:off x="152400" y="977439"/>
          <a:ext cx="8859520" cy="5880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PEX ↔ </a:t>
            </a:r>
            <a:r>
              <a:rPr smtClean="0"/>
              <a:t>Z3: Incrementality</a:t>
            </a:r>
            <a:endParaRPr lang="en-US" dirty="0"/>
          </a:p>
        </p:txBody>
      </p:sp>
      <p:sp>
        <p:nvSpPr>
          <p:cNvPr id="3" name="Content Placeholder 2"/>
          <p:cNvSpPr>
            <a:spLocks noGrp="1"/>
          </p:cNvSpPr>
          <p:nvPr>
            <p:ph idx="1"/>
          </p:nvPr>
        </p:nvSpPr>
        <p:spPr>
          <a:xfrm>
            <a:off x="360680" y="1697355"/>
            <a:ext cx="8382000" cy="2148280"/>
          </a:xfrm>
        </p:spPr>
        <p:txBody>
          <a:bodyPr/>
          <a:lstStyle/>
          <a:p>
            <a:r>
              <a:rPr lang="en-US" dirty="0" err="1" smtClean="0"/>
              <a:t>Pex</a:t>
            </a:r>
            <a:r>
              <a:rPr lang="en-US" dirty="0" smtClean="0"/>
              <a:t> “sends” several similar formulas to Z3.</a:t>
            </a:r>
          </a:p>
          <a:p>
            <a:r>
              <a:rPr lang="en-US" dirty="0" smtClean="0"/>
              <a:t>Plus: backtracking</a:t>
            </a:r>
            <a:r>
              <a:rPr lang="en-US" dirty="0" smtClean="0"/>
              <a:t> </a:t>
            </a:r>
            <a:r>
              <a:rPr lang="en-US" dirty="0" smtClean="0"/>
              <a:t>primitives in the Z3 API.</a:t>
            </a:r>
          </a:p>
          <a:p>
            <a:pPr lvl="1"/>
            <a:r>
              <a:rPr lang="en-US" b="1" dirty="0" smtClean="0"/>
              <a:t>p</a:t>
            </a:r>
            <a:r>
              <a:rPr lang="en-US" b="1" dirty="0" smtClean="0"/>
              <a:t>ush</a:t>
            </a:r>
          </a:p>
          <a:p>
            <a:pPr lvl="1"/>
            <a:r>
              <a:rPr lang="en-US" b="1" dirty="0" smtClean="0"/>
              <a:t>p</a:t>
            </a:r>
            <a:r>
              <a:rPr lang="en-US" b="1" dirty="0" smtClean="0"/>
              <a:t>op</a:t>
            </a:r>
          </a:p>
          <a:p>
            <a:r>
              <a:rPr lang="en-US" dirty="0" smtClean="0"/>
              <a:t>Reuse (some) lemmas.</a:t>
            </a:r>
            <a:endParaRPr lang="en-US" dirty="0"/>
          </a:p>
        </p:txBody>
      </p:sp>
      <p:sp>
        <p:nvSpPr>
          <p:cNvPr id="4" name="Footer Placeholder 3"/>
          <p:cNvSpPr>
            <a:spLocks noGrp="1"/>
          </p:cNvSpPr>
          <p:nvPr>
            <p:ph type="ftr" sz="quarter" idx="10"/>
          </p:nvPr>
        </p:nvSpPr>
        <p:spPr/>
        <p:txBody>
          <a:bodyPr/>
          <a:lstStyle/>
          <a:p>
            <a:r>
              <a:rPr lang="en-US" smtClean="0">
                <a:latin typeface="Calibri" pitchFamily="34" charset="0"/>
              </a:rPr>
              <a:t>SMT@Microsoft</a:t>
            </a:r>
            <a:endParaRPr lang="en-US" dirty="0"/>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PEX ↔ </a:t>
            </a:r>
            <a:r>
              <a:rPr smtClean="0"/>
              <a:t>Z3: Small models</a:t>
            </a:r>
            <a:endParaRPr lang="en-US" dirty="0"/>
          </a:p>
        </p:txBody>
      </p:sp>
      <p:sp>
        <p:nvSpPr>
          <p:cNvPr id="3" name="Content Placeholder 2"/>
          <p:cNvSpPr>
            <a:spLocks noGrp="1"/>
          </p:cNvSpPr>
          <p:nvPr>
            <p:ph idx="1"/>
          </p:nvPr>
        </p:nvSpPr>
        <p:spPr>
          <a:xfrm>
            <a:off x="360680" y="1456203"/>
            <a:ext cx="8382000" cy="4899803"/>
          </a:xfrm>
        </p:spPr>
        <p:txBody>
          <a:bodyPr/>
          <a:lstStyle/>
          <a:p>
            <a:r>
              <a:rPr lang="en-US" b="1" dirty="0" smtClean="0"/>
              <a:t>Given</a:t>
            </a:r>
            <a:r>
              <a:rPr lang="en-US" dirty="0" smtClean="0"/>
              <a:t> a set of constraints </a:t>
            </a:r>
            <a:r>
              <a:rPr lang="en-US" i="1" dirty="0" smtClean="0"/>
              <a:t>C</a:t>
            </a:r>
            <a:r>
              <a:rPr lang="en-US" dirty="0" smtClean="0"/>
              <a:t>, find a model </a:t>
            </a:r>
            <a:r>
              <a:rPr lang="en-US" i="1" dirty="0" smtClean="0"/>
              <a:t>M</a:t>
            </a:r>
            <a:r>
              <a:rPr lang="en-US" dirty="0" smtClean="0"/>
              <a:t> that </a:t>
            </a:r>
            <a:r>
              <a:rPr lang="en-US" dirty="0" smtClean="0">
                <a:solidFill>
                  <a:srgbClr val="FF0000"/>
                </a:solidFill>
              </a:rPr>
              <a:t>minimizes</a:t>
            </a:r>
            <a:r>
              <a:rPr lang="en-US" dirty="0" smtClean="0"/>
              <a:t> the interpretation for x</a:t>
            </a:r>
            <a:r>
              <a:rPr lang="en-US" baseline="-25000" dirty="0" smtClean="0"/>
              <a:t>0</a:t>
            </a:r>
            <a:r>
              <a:rPr lang="en-US" dirty="0" smtClean="0"/>
              <a:t>, …, </a:t>
            </a:r>
            <a:r>
              <a:rPr lang="en-US" dirty="0" err="1" smtClean="0"/>
              <a:t>x</a:t>
            </a:r>
            <a:r>
              <a:rPr lang="en-US" baseline="-25000" dirty="0" err="1" smtClean="0"/>
              <a:t>n</a:t>
            </a:r>
            <a:r>
              <a:rPr lang="en-US" dirty="0" smtClean="0"/>
              <a:t>.</a:t>
            </a:r>
          </a:p>
          <a:p>
            <a:r>
              <a:rPr lang="en-US" dirty="0" smtClean="0"/>
              <a:t>In the </a:t>
            </a:r>
            <a:r>
              <a:rPr lang="en-US" dirty="0" err="1" smtClean="0"/>
              <a:t>ArrayList</a:t>
            </a:r>
            <a:r>
              <a:rPr lang="en-US" dirty="0" smtClean="0"/>
              <a:t> example:</a:t>
            </a:r>
          </a:p>
          <a:p>
            <a:pPr lvl="1"/>
            <a:r>
              <a:rPr lang="en-US" dirty="0" smtClean="0"/>
              <a:t>W</a:t>
            </a:r>
            <a:r>
              <a:rPr lang="en-US" dirty="0" smtClean="0"/>
              <a:t>hy is the model where </a:t>
            </a:r>
            <a:r>
              <a:rPr lang="en-US" i="1" dirty="0" smtClean="0"/>
              <a:t>c</a:t>
            </a:r>
            <a:r>
              <a:rPr lang="en-US" dirty="0" smtClean="0"/>
              <a:t> =  2147483648 less desirable than the model with </a:t>
            </a:r>
            <a:r>
              <a:rPr lang="en-US" i="1" dirty="0" smtClean="0"/>
              <a:t>c</a:t>
            </a:r>
            <a:r>
              <a:rPr lang="en-US" dirty="0" smtClean="0"/>
              <a:t> = 1?</a:t>
            </a:r>
          </a:p>
          <a:p>
            <a:pPr lvl="1">
              <a:buNone/>
            </a:pPr>
            <a:r>
              <a:rPr lang="en-US" dirty="0" smtClean="0"/>
              <a:t>	</a:t>
            </a:r>
            <a:r>
              <a:rPr lang="en-US" dirty="0" smtClean="0"/>
              <a:t>		</a:t>
            </a:r>
            <a:r>
              <a:rPr lang="en-US" dirty="0" smtClean="0">
                <a:latin typeface="Consolas" pitchFamily="49" charset="0"/>
              </a:rPr>
              <a:t> </a:t>
            </a:r>
            <a:r>
              <a:rPr lang="en-US" sz="2000" dirty="0" smtClean="0">
                <a:solidFill>
                  <a:srgbClr val="FF0000"/>
                </a:solidFill>
                <a:latin typeface="Consolas" pitchFamily="49" charset="0"/>
              </a:rPr>
              <a:t>!(c&lt;0) &amp;&amp; 0!=</a:t>
            </a:r>
            <a:r>
              <a:rPr lang="en-US" sz="2000" dirty="0" smtClean="0">
                <a:solidFill>
                  <a:srgbClr val="FF0000"/>
                </a:solidFill>
                <a:latin typeface="Consolas" pitchFamily="49" charset="0"/>
              </a:rPr>
              <a:t>c</a:t>
            </a:r>
            <a:endParaRPr lang="en-US" sz="2000" dirty="0" smtClean="0">
              <a:solidFill>
                <a:srgbClr val="FF0000"/>
              </a:solidFill>
            </a:endParaRPr>
          </a:p>
          <a:p>
            <a:r>
              <a:rPr lang="en-US" dirty="0" smtClean="0"/>
              <a:t>Simple solution:</a:t>
            </a:r>
          </a:p>
          <a:p>
            <a:pPr lvl="1">
              <a:buNone/>
            </a:pPr>
            <a:r>
              <a:rPr lang="en-US" dirty="0" smtClean="0"/>
              <a:t>	</a:t>
            </a:r>
            <a:r>
              <a:rPr lang="en-US" dirty="0" smtClean="0"/>
              <a:t>Assert </a:t>
            </a:r>
            <a:r>
              <a:rPr lang="en-US" i="1" dirty="0" smtClean="0"/>
              <a:t>C</a:t>
            </a:r>
          </a:p>
          <a:p>
            <a:pPr lvl="1">
              <a:buNone/>
            </a:pPr>
            <a:r>
              <a:rPr lang="en-US" i="1" dirty="0" smtClean="0"/>
              <a:t>	</a:t>
            </a:r>
            <a:r>
              <a:rPr lang="en-US" dirty="0" smtClean="0"/>
              <a:t>while </a:t>
            </a:r>
            <a:r>
              <a:rPr lang="en-US" dirty="0" err="1" smtClean="0"/>
              <a:t>satisfiable</a:t>
            </a:r>
            <a:endParaRPr lang="en-US" dirty="0" smtClean="0"/>
          </a:p>
          <a:p>
            <a:pPr lvl="1">
              <a:buNone/>
            </a:pPr>
            <a:r>
              <a:rPr lang="en-US" dirty="0" smtClean="0"/>
              <a:t>	</a:t>
            </a:r>
            <a:r>
              <a:rPr lang="en-US" dirty="0" smtClean="0"/>
              <a:t>	  Peek </a:t>
            </a:r>
            <a:r>
              <a:rPr lang="en-US" i="1" dirty="0" smtClean="0"/>
              <a:t>x</a:t>
            </a:r>
            <a:r>
              <a:rPr lang="en-US" i="1" baseline="-25000" dirty="0" smtClean="0"/>
              <a:t>i</a:t>
            </a:r>
            <a:r>
              <a:rPr lang="en-US" dirty="0" smtClean="0"/>
              <a:t> such that </a:t>
            </a:r>
            <a:r>
              <a:rPr lang="en-US" i="1" dirty="0" smtClean="0"/>
              <a:t>M</a:t>
            </a:r>
            <a:r>
              <a:rPr lang="en-US" dirty="0" smtClean="0"/>
              <a:t>[</a:t>
            </a:r>
            <a:r>
              <a:rPr lang="en-US" i="1" dirty="0" smtClean="0"/>
              <a:t>x</a:t>
            </a:r>
            <a:r>
              <a:rPr lang="en-US" i="1" baseline="-25000" dirty="0" smtClean="0"/>
              <a:t>i</a:t>
            </a:r>
            <a:r>
              <a:rPr lang="en-US" dirty="0" smtClean="0"/>
              <a:t>] is big</a:t>
            </a:r>
          </a:p>
          <a:p>
            <a:pPr lvl="1">
              <a:buNone/>
            </a:pPr>
            <a:r>
              <a:rPr lang="en-US" dirty="0" smtClean="0"/>
              <a:t>	</a:t>
            </a:r>
            <a:r>
              <a:rPr lang="en-US" dirty="0" smtClean="0"/>
              <a:t>	  Assert </a:t>
            </a:r>
            <a:r>
              <a:rPr lang="en-US" i="1" dirty="0" smtClean="0"/>
              <a:t>x</a:t>
            </a:r>
            <a:r>
              <a:rPr lang="en-US" i="1" baseline="-25000" dirty="0" smtClean="0"/>
              <a:t>i</a:t>
            </a:r>
            <a:r>
              <a:rPr lang="en-US" dirty="0" smtClean="0"/>
              <a:t> &lt; </a:t>
            </a:r>
            <a:r>
              <a:rPr lang="en-US" i="1" dirty="0" smtClean="0"/>
              <a:t>n</a:t>
            </a:r>
            <a:r>
              <a:rPr lang="en-US" dirty="0" smtClean="0"/>
              <a:t>, where </a:t>
            </a:r>
            <a:r>
              <a:rPr lang="en-US" i="1" dirty="0" smtClean="0"/>
              <a:t>n</a:t>
            </a:r>
            <a:r>
              <a:rPr lang="en-US" dirty="0" smtClean="0"/>
              <a:t> is a small constant</a:t>
            </a:r>
          </a:p>
          <a:p>
            <a:pPr lvl="1">
              <a:buNone/>
            </a:pPr>
            <a:r>
              <a:rPr lang="en-US" dirty="0" smtClean="0"/>
              <a:t>	</a:t>
            </a:r>
            <a:r>
              <a:rPr lang="en-US" dirty="0" smtClean="0"/>
              <a:t>Return last found model </a:t>
            </a: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PEX ↔ </a:t>
            </a:r>
            <a:r>
              <a:rPr smtClean="0"/>
              <a:t>Z3: Small models</a:t>
            </a:r>
            <a:endParaRPr lang="en-US" dirty="0"/>
          </a:p>
        </p:txBody>
      </p:sp>
      <p:sp>
        <p:nvSpPr>
          <p:cNvPr id="3" name="Content Placeholder 2"/>
          <p:cNvSpPr>
            <a:spLocks noGrp="1"/>
          </p:cNvSpPr>
          <p:nvPr>
            <p:ph idx="1"/>
          </p:nvPr>
        </p:nvSpPr>
        <p:spPr>
          <a:xfrm>
            <a:off x="360680" y="1466251"/>
            <a:ext cx="8382000" cy="4752070"/>
          </a:xfrm>
        </p:spPr>
        <p:txBody>
          <a:bodyPr/>
          <a:lstStyle/>
          <a:p>
            <a:r>
              <a:rPr lang="en-US" b="1" dirty="0" smtClean="0"/>
              <a:t>Given</a:t>
            </a:r>
            <a:r>
              <a:rPr lang="en-US" dirty="0" smtClean="0"/>
              <a:t> a set of constraints </a:t>
            </a:r>
            <a:r>
              <a:rPr lang="en-US" i="1" dirty="0" smtClean="0"/>
              <a:t>C</a:t>
            </a:r>
            <a:r>
              <a:rPr lang="en-US" dirty="0" smtClean="0"/>
              <a:t>, find a model </a:t>
            </a:r>
            <a:r>
              <a:rPr lang="en-US" i="1" dirty="0" smtClean="0"/>
              <a:t>M</a:t>
            </a:r>
            <a:r>
              <a:rPr lang="en-US" dirty="0" smtClean="0"/>
              <a:t> that </a:t>
            </a:r>
            <a:r>
              <a:rPr lang="en-US" dirty="0" smtClean="0">
                <a:solidFill>
                  <a:srgbClr val="FF0000"/>
                </a:solidFill>
              </a:rPr>
              <a:t>minimizes</a:t>
            </a:r>
            <a:r>
              <a:rPr lang="en-US" dirty="0" smtClean="0"/>
              <a:t> the interpretation for x</a:t>
            </a:r>
            <a:r>
              <a:rPr lang="en-US" baseline="-25000" dirty="0" smtClean="0"/>
              <a:t>0</a:t>
            </a:r>
            <a:r>
              <a:rPr lang="en-US" dirty="0" smtClean="0"/>
              <a:t>, …, </a:t>
            </a:r>
            <a:r>
              <a:rPr lang="en-US" dirty="0" err="1" smtClean="0"/>
              <a:t>x</a:t>
            </a:r>
            <a:r>
              <a:rPr lang="en-US" baseline="-25000" dirty="0" err="1" smtClean="0"/>
              <a:t>n</a:t>
            </a:r>
            <a:r>
              <a:rPr lang="en-US" dirty="0" smtClean="0"/>
              <a:t>.</a:t>
            </a:r>
          </a:p>
          <a:p>
            <a:r>
              <a:rPr lang="en-US" dirty="0" smtClean="0"/>
              <a:t>In the </a:t>
            </a:r>
            <a:r>
              <a:rPr lang="en-US" dirty="0" err="1" smtClean="0"/>
              <a:t>ArrayList</a:t>
            </a:r>
            <a:r>
              <a:rPr lang="en-US" dirty="0" smtClean="0"/>
              <a:t> example:</a:t>
            </a:r>
          </a:p>
          <a:p>
            <a:pPr lvl="1"/>
            <a:r>
              <a:rPr lang="en-US" dirty="0" smtClean="0"/>
              <a:t>Why is the model where </a:t>
            </a:r>
            <a:r>
              <a:rPr lang="en-US" i="1" dirty="0" smtClean="0"/>
              <a:t>c</a:t>
            </a:r>
            <a:r>
              <a:rPr lang="en-US" dirty="0" smtClean="0"/>
              <a:t> =  2147483648 less desirable than the model with </a:t>
            </a:r>
            <a:r>
              <a:rPr lang="en-US" i="1" dirty="0" smtClean="0"/>
              <a:t>c</a:t>
            </a:r>
            <a:r>
              <a:rPr lang="en-US" dirty="0" smtClean="0"/>
              <a:t> = 1? </a:t>
            </a:r>
          </a:p>
          <a:p>
            <a:pPr lvl="1">
              <a:buNone/>
            </a:pPr>
            <a:r>
              <a:rPr lang="en-US" dirty="0" smtClean="0"/>
              <a:t>			</a:t>
            </a:r>
            <a:r>
              <a:rPr lang="en-US" dirty="0" smtClean="0">
                <a:latin typeface="Consolas" pitchFamily="49" charset="0"/>
              </a:rPr>
              <a:t> </a:t>
            </a:r>
            <a:r>
              <a:rPr lang="en-US" sz="2000" dirty="0" smtClean="0">
                <a:solidFill>
                  <a:srgbClr val="FF0000"/>
                </a:solidFill>
                <a:latin typeface="Consolas" pitchFamily="49" charset="0"/>
              </a:rPr>
              <a:t>!(c&lt;0) &amp;&amp; 0!=c</a:t>
            </a:r>
            <a:endParaRPr lang="en-US" sz="2000" dirty="0" smtClean="0">
              <a:solidFill>
                <a:srgbClr val="FF0000"/>
              </a:solidFill>
            </a:endParaRPr>
          </a:p>
          <a:p>
            <a:r>
              <a:rPr lang="en-US" b="1" dirty="0" smtClean="0"/>
              <a:t>Refinement</a:t>
            </a:r>
            <a:r>
              <a:rPr lang="en-US" dirty="0" smtClean="0"/>
              <a:t>:</a:t>
            </a:r>
          </a:p>
          <a:p>
            <a:pPr lvl="1"/>
            <a:r>
              <a:rPr lang="en-US" dirty="0" smtClean="0"/>
              <a:t>Eager solution stops as soon as the system becomes </a:t>
            </a:r>
            <a:r>
              <a:rPr lang="en-US" dirty="0" err="1" smtClean="0"/>
              <a:t>unsatisfiable</a:t>
            </a:r>
            <a:r>
              <a:rPr lang="en-US" dirty="0" smtClean="0"/>
              <a:t>.</a:t>
            </a:r>
          </a:p>
          <a:p>
            <a:pPr lvl="1"/>
            <a:r>
              <a:rPr lang="en-US" dirty="0" smtClean="0"/>
              <a:t>A “bad” choice (peek </a:t>
            </a:r>
            <a:r>
              <a:rPr lang="en-US" i="1" dirty="0" smtClean="0"/>
              <a:t>x</a:t>
            </a:r>
            <a:r>
              <a:rPr lang="en-US" i="1" baseline="-25000" dirty="0" smtClean="0"/>
              <a:t>i</a:t>
            </a:r>
            <a:r>
              <a:rPr lang="en-US" dirty="0" smtClean="0"/>
              <a:t>) may prevent us from finding a good solution.</a:t>
            </a:r>
          </a:p>
          <a:p>
            <a:pPr lvl="1"/>
            <a:r>
              <a:rPr lang="en-US" dirty="0" smtClean="0"/>
              <a:t>Use </a:t>
            </a:r>
            <a:r>
              <a:rPr lang="en-US" b="1" dirty="0" smtClean="0"/>
              <a:t>push</a:t>
            </a:r>
            <a:r>
              <a:rPr lang="en-US" dirty="0" smtClean="0"/>
              <a:t> and </a:t>
            </a:r>
            <a:r>
              <a:rPr lang="en-US" b="1" dirty="0" smtClean="0"/>
              <a:t>pop</a:t>
            </a:r>
            <a:r>
              <a:rPr lang="en-US" dirty="0" smtClean="0"/>
              <a:t> to retract “bad” choices.</a:t>
            </a: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75435"/>
            <a:ext cx="8382000" cy="4450449"/>
          </a:xfrm>
        </p:spPr>
        <p:txBody>
          <a:bodyPr/>
          <a:lstStyle/>
          <a:p>
            <a:r>
              <a:rPr lang="en-US" dirty="0" smtClean="0">
                <a:solidFill>
                  <a:srgbClr val="FF0000"/>
                </a:solidFill>
              </a:rPr>
              <a:t>Apply DART to large applications (not units).</a:t>
            </a:r>
          </a:p>
          <a:p>
            <a:r>
              <a:rPr lang="en-US" dirty="0" smtClean="0"/>
              <a:t>Start with well-formed input (not random).</a:t>
            </a:r>
          </a:p>
          <a:p>
            <a:r>
              <a:rPr lang="en-US" dirty="0" smtClean="0"/>
              <a:t>Combine with generational search (not DFS).</a:t>
            </a:r>
          </a:p>
          <a:p>
            <a:pPr lvl="1"/>
            <a:r>
              <a:rPr lang="en-US" dirty="0" smtClean="0"/>
              <a:t>Negate 1-by-1 each constraint in a path constraint.</a:t>
            </a:r>
          </a:p>
          <a:p>
            <a:pPr lvl="1"/>
            <a:r>
              <a:rPr lang="en-US" dirty="0" smtClean="0"/>
              <a:t>Generate many children for each parent run.</a:t>
            </a:r>
          </a:p>
          <a:p>
            <a:pPr lvl="1"/>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
        <p:nvSpPr>
          <p:cNvPr id="2" name="Title 1"/>
          <p:cNvSpPr>
            <a:spLocks noGrp="1"/>
          </p:cNvSpPr>
          <p:nvPr>
            <p:ph type="title"/>
          </p:nvPr>
        </p:nvSpPr>
        <p:spPr/>
        <p:txBody>
          <a:bodyPr/>
          <a:lstStyle/>
          <a:p>
            <a:r>
              <a:rPr smtClean="0"/>
              <a:t>SAGE</a:t>
            </a:r>
            <a:endParaRPr lang="en-US" dirty="0"/>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23" name="Oval 22"/>
          <p:cNvSpPr/>
          <p:nvPr/>
        </p:nvSpPr>
        <p:spPr bwMode="auto">
          <a:xfrm>
            <a:off x="1808480" y="4348480"/>
            <a:ext cx="4876800" cy="741680"/>
          </a:xfrm>
          <a:prstGeom prst="ellipse">
            <a:avLst/>
          </a:prstGeom>
          <a:gradFill>
            <a:gsLst>
              <a:gs pos="0">
                <a:schemeClr val="accent3">
                  <a:tint val="62000"/>
                  <a:satMod val="180000"/>
                  <a:alpha val="35000"/>
                </a:schemeClr>
              </a:gs>
              <a:gs pos="65000">
                <a:schemeClr val="accent3">
                  <a:tint val="32000"/>
                  <a:satMod val="250000"/>
                </a:schemeClr>
              </a:gs>
              <a:gs pos="100000">
                <a:schemeClr val="accent3">
                  <a:tint val="23000"/>
                  <a:satMod val="300000"/>
                </a:schemeClr>
              </a:gs>
            </a:gsLst>
          </a:gra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5" name="Right Arrow 4"/>
          <p:cNvSpPr/>
          <p:nvPr/>
        </p:nvSpPr>
        <p:spPr bwMode="auto">
          <a:xfrm>
            <a:off x="1056640"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 name="Oval 5"/>
          <p:cNvSpPr/>
          <p:nvPr/>
        </p:nvSpPr>
        <p:spPr bwMode="auto">
          <a:xfrm>
            <a:off x="1755422"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Right Arrow 6"/>
          <p:cNvSpPr/>
          <p:nvPr/>
        </p:nvSpPr>
        <p:spPr bwMode="auto">
          <a:xfrm>
            <a:off x="2017324"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Oval 7"/>
          <p:cNvSpPr/>
          <p:nvPr/>
        </p:nvSpPr>
        <p:spPr bwMode="auto">
          <a:xfrm>
            <a:off x="2716106"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Right Arrow 8"/>
          <p:cNvSpPr/>
          <p:nvPr/>
        </p:nvSpPr>
        <p:spPr bwMode="auto">
          <a:xfrm>
            <a:off x="2978008"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Oval 9"/>
          <p:cNvSpPr/>
          <p:nvPr/>
        </p:nvSpPr>
        <p:spPr bwMode="auto">
          <a:xfrm>
            <a:off x="3676790"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Right Arrow 10"/>
          <p:cNvSpPr/>
          <p:nvPr/>
        </p:nvSpPr>
        <p:spPr bwMode="auto">
          <a:xfrm>
            <a:off x="3938692"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2" name="Oval 11"/>
          <p:cNvSpPr/>
          <p:nvPr/>
        </p:nvSpPr>
        <p:spPr bwMode="auto">
          <a:xfrm>
            <a:off x="4637474"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3" name="Right Arrow 12"/>
          <p:cNvSpPr/>
          <p:nvPr/>
        </p:nvSpPr>
        <p:spPr bwMode="auto">
          <a:xfrm>
            <a:off x="4899376"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4" name="Oval 13"/>
          <p:cNvSpPr/>
          <p:nvPr/>
        </p:nvSpPr>
        <p:spPr bwMode="auto">
          <a:xfrm>
            <a:off x="5598160"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7" name="Right Arrow 16"/>
          <p:cNvSpPr/>
          <p:nvPr/>
        </p:nvSpPr>
        <p:spPr bwMode="auto">
          <a:xfrm rot="19341167">
            <a:off x="1880728" y="4744720"/>
            <a:ext cx="650240" cy="27432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8" name="Right Arrow 17"/>
          <p:cNvSpPr/>
          <p:nvPr/>
        </p:nvSpPr>
        <p:spPr bwMode="auto">
          <a:xfrm rot="19341167">
            <a:off x="2845928" y="4744720"/>
            <a:ext cx="650240" cy="27432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9" name="Right Arrow 18"/>
          <p:cNvSpPr/>
          <p:nvPr/>
        </p:nvSpPr>
        <p:spPr bwMode="auto">
          <a:xfrm rot="19341167">
            <a:off x="3811128" y="4744720"/>
            <a:ext cx="650240" cy="27432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 name="Right Arrow 19"/>
          <p:cNvSpPr/>
          <p:nvPr/>
        </p:nvSpPr>
        <p:spPr bwMode="auto">
          <a:xfrm rot="19341167">
            <a:off x="4776328" y="4744720"/>
            <a:ext cx="650240" cy="27432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1" name="Right Arrow 20"/>
          <p:cNvSpPr/>
          <p:nvPr/>
        </p:nvSpPr>
        <p:spPr bwMode="auto">
          <a:xfrm rot="19341167">
            <a:off x="5741528" y="4744720"/>
            <a:ext cx="650240" cy="27432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2" name="TextBox 21"/>
          <p:cNvSpPr txBox="1"/>
          <p:nvPr/>
        </p:nvSpPr>
        <p:spPr>
          <a:xfrm>
            <a:off x="5852160" y="5039360"/>
            <a:ext cx="806311" cy="369332"/>
          </a:xfrm>
          <a:prstGeom prst="rect">
            <a:avLst/>
          </a:prstGeom>
          <a:noFill/>
        </p:spPr>
        <p:txBody>
          <a:bodyPr wrap="none" rtlCol="0">
            <a:spAutoFit/>
          </a:bodyPr>
          <a:lstStyle/>
          <a:p>
            <a:r>
              <a:rPr lang="en-US" dirty="0" smtClean="0">
                <a:solidFill>
                  <a:schemeClr val="accent2">
                    <a:lumMod val="75000"/>
                  </a:schemeClr>
                </a:solidFill>
                <a:latin typeface="Calibri" pitchFamily="34" charset="0"/>
              </a:rPr>
              <a:t>parent</a:t>
            </a:r>
          </a:p>
        </p:txBody>
      </p:sp>
      <p:sp>
        <p:nvSpPr>
          <p:cNvPr id="29" name="TextBox 28"/>
          <p:cNvSpPr txBox="1"/>
          <p:nvPr/>
        </p:nvSpPr>
        <p:spPr>
          <a:xfrm>
            <a:off x="6725920" y="4551680"/>
            <a:ext cx="1371722" cy="369332"/>
          </a:xfrm>
          <a:prstGeom prst="rect">
            <a:avLst/>
          </a:prstGeom>
          <a:noFill/>
        </p:spPr>
        <p:txBody>
          <a:bodyPr wrap="none" rtlCol="0">
            <a:spAutoFit/>
          </a:bodyPr>
          <a:lstStyle/>
          <a:p>
            <a:r>
              <a:rPr lang="en-US" dirty="0" smtClean="0">
                <a:solidFill>
                  <a:schemeClr val="accent3">
                    <a:lumMod val="75000"/>
                  </a:schemeClr>
                </a:solidFill>
                <a:latin typeface="Calibri" pitchFamily="34" charset="0"/>
              </a:rPr>
              <a:t>generation 1</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graphicFrame>
        <p:nvGraphicFramePr>
          <p:cNvPr id="6" name="Object 5"/>
          <p:cNvGraphicFramePr>
            <a:graphicFrameLocks noChangeAspect="1"/>
          </p:cNvGraphicFramePr>
          <p:nvPr/>
        </p:nvGraphicFramePr>
        <p:xfrm>
          <a:off x="270163" y="2227118"/>
          <a:ext cx="8517665" cy="524164"/>
        </p:xfrm>
        <a:graphic>
          <a:graphicData uri="http://schemas.openxmlformats.org/presentationml/2006/ole">
            <p:oleObj spid="_x0000_s20482" name="Equation" r:id="rId4" imgW="3301920" imgH="203040" progId="Equation.3">
              <p:embed/>
            </p:oleObj>
          </a:graphicData>
        </a:graphic>
      </p:graphicFrame>
      <p:sp>
        <p:nvSpPr>
          <p:cNvPr id="14" name="Rectangle 13"/>
          <p:cNvSpPr/>
          <p:nvPr/>
        </p:nvSpPr>
        <p:spPr bwMode="auto">
          <a:xfrm>
            <a:off x="2875280" y="343408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Arithmetic</a:t>
            </a:r>
          </a:p>
        </p:txBody>
      </p:sp>
      <p:sp>
        <p:nvSpPr>
          <p:cNvPr id="16" name="Rectangle 15"/>
          <p:cNvSpPr/>
          <p:nvPr/>
        </p:nvSpPr>
        <p:spPr bwMode="auto">
          <a:xfrm>
            <a:off x="2621280" y="2265680"/>
            <a:ext cx="843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7" name="Rectangle 16"/>
          <p:cNvSpPr/>
          <p:nvPr/>
        </p:nvSpPr>
        <p:spPr bwMode="auto">
          <a:xfrm>
            <a:off x="3566160" y="2265680"/>
            <a:ext cx="843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8" name="Rectangle 17"/>
          <p:cNvSpPr/>
          <p:nvPr/>
        </p:nvSpPr>
        <p:spPr bwMode="auto">
          <a:xfrm>
            <a:off x="2875280" y="342392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Array</a:t>
            </a:r>
            <a:r>
              <a:rPr kumimoji="0" lang="en-US" sz="2800" b="0" i="0" u="none" strike="noStrike" cap="none" normalizeH="0" dirty="0" smtClean="0">
                <a:solidFill>
                  <a:schemeClr val="tx1"/>
                </a:solidFill>
                <a:effectLst>
                  <a:outerShdw blurRad="38100" dist="38100" dir="2700000" algn="tl">
                    <a:srgbClr val="000000">
                      <a:alpha val="43137"/>
                    </a:srgbClr>
                  </a:outerShdw>
                </a:effectLst>
                <a:latin typeface="Segoe" pitchFamily="34" charset="0"/>
              </a:rPr>
              <a:t> Theory</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4" name="Footer Placeholder 3"/>
          <p:cNvSpPr>
            <a:spLocks noGrp="1"/>
          </p:cNvSpPr>
          <p:nvPr>
            <p:ph type="ftr" sz="quarter" idx="10"/>
          </p:nvPr>
        </p:nvSpPr>
        <p:spPr/>
        <p:txBody>
          <a:bodyPr/>
          <a:lstStyle/>
          <a:p>
            <a:r>
              <a:rPr lang="en-US" smtClean="0">
                <a:latin typeface="Calibri" pitchFamily="34" charset="0"/>
              </a:rPr>
              <a:t>SMT@Microsoft</a:t>
            </a:r>
            <a:endParaRPr lang="en-US" dirty="0"/>
          </a:p>
        </p:txBody>
      </p:sp>
      <p:sp>
        <p:nvSpPr>
          <p:cNvPr id="7" name="Rectangle 5"/>
          <p:cNvSpPr>
            <a:spLocks noChangeArrowheads="1"/>
          </p:cNvSpPr>
          <p:nvPr/>
        </p:nvSpPr>
        <p:spPr bwMode="auto">
          <a:xfrm>
            <a:off x="228600" y="2971800"/>
            <a:ext cx="8991600" cy="1600200"/>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00 00 00 00 00 00 00 00 00 00 00 00 00 00 00 00 ;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00 00 00 00 00 00 00 00 00 00 00 00 ; ................</a:t>
            </a:r>
          </a:p>
          <a:p>
            <a:pPr eaLnBrk="1" hangingPunct="1"/>
            <a:r>
              <a:rPr lang="pt-BR" sz="1400" dirty="0">
                <a:solidFill>
                  <a:schemeClr val="bg1"/>
                </a:solidFill>
                <a:latin typeface="Courier New" pitchFamily="49" charset="0"/>
              </a:rPr>
              <a:t>00000040h: 00 00 00 00 00 00 00 00 00 00 00 00 00 00 00 00 ; ................</a:t>
            </a:r>
          </a:p>
          <a:p>
            <a:pPr eaLnBrk="1" hangingPunct="1"/>
            <a:r>
              <a:rPr lang="pt-BR" sz="1400" dirty="0">
                <a:solidFill>
                  <a:schemeClr val="bg1"/>
                </a:solidFill>
                <a:latin typeface="Courier New" pitchFamily="49" charset="0"/>
              </a:rPr>
              <a:t>00000050h: 00 00 00 00 00 00 00 00 00 00 00 00 00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8" name="TextBox 4"/>
          <p:cNvSpPr txBox="1">
            <a:spLocks noChangeArrowheads="1"/>
          </p:cNvSpPr>
          <p:nvPr/>
        </p:nvSpPr>
        <p:spPr bwMode="auto">
          <a:xfrm>
            <a:off x="228600" y="4648200"/>
            <a:ext cx="30480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0 – seed file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4" name="Footer Placeholder 3"/>
          <p:cNvSpPr>
            <a:spLocks noGrp="1"/>
          </p:cNvSpPr>
          <p:nvPr>
            <p:ph type="ftr" sz="quarter" idx="10"/>
          </p:nvPr>
        </p:nvSpPr>
        <p:spPr/>
        <p:txBody>
          <a:bodyPr/>
          <a:lstStyle/>
          <a:p>
            <a:r>
              <a:rPr lang="en-US" smtClean="0">
                <a:latin typeface="Calibri" pitchFamily="34" charset="0"/>
              </a:rPr>
              <a:t>SMT@Microsoft</a:t>
            </a:r>
            <a:endParaRPr lang="en-US" dirty="0"/>
          </a:p>
        </p:txBody>
      </p:sp>
      <p:sp>
        <p:nvSpPr>
          <p:cNvPr id="10" name="Rectangle 9"/>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11" name="Rectangle 5"/>
          <p:cNvSpPr>
            <a:spLocks noChangeArrowheads="1"/>
          </p:cNvSpPr>
          <p:nvPr/>
        </p:nvSpPr>
        <p:spPr bwMode="auto">
          <a:xfrm>
            <a:off x="228600" y="2971800"/>
            <a:ext cx="8991600" cy="1600200"/>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00 00 00 00 00 00 00 00 00 00 00 00 ; RIFF............</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00 00 00 00 00 00 00 00 00 00 00 00 ; ................</a:t>
            </a:r>
          </a:p>
          <a:p>
            <a:pPr eaLnBrk="1" hangingPunct="1"/>
            <a:r>
              <a:rPr lang="pt-BR" sz="1400" dirty="0">
                <a:solidFill>
                  <a:schemeClr val="bg1"/>
                </a:solidFill>
                <a:latin typeface="Courier New" pitchFamily="49" charset="0"/>
              </a:rPr>
              <a:t>00000040h: 00 00 00 00 00 00 00 00 00 00 00 00 00 00 00 00 ; ................</a:t>
            </a:r>
          </a:p>
          <a:p>
            <a:pPr eaLnBrk="1" hangingPunct="1"/>
            <a:r>
              <a:rPr lang="pt-BR" sz="1400" dirty="0">
                <a:solidFill>
                  <a:schemeClr val="bg1"/>
                </a:solidFill>
                <a:latin typeface="Courier New" pitchFamily="49" charset="0"/>
              </a:rPr>
              <a:t>00000050h: 00 00 00 00 00 00 00 00 00 00 00 00 00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12" name="TextBox 4"/>
          <p:cNvSpPr txBox="1">
            <a:spLocks noChangeArrowheads="1"/>
          </p:cNvSpPr>
          <p:nvPr/>
        </p:nvSpPr>
        <p:spPr bwMode="auto">
          <a:xfrm>
            <a:off x="228600" y="4648200"/>
            <a:ext cx="19812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1</a:t>
            </a:r>
          </a:p>
        </p:txBody>
      </p:sp>
      <p:sp>
        <p:nvSpPr>
          <p:cNvPr id="13" name="Rectangle 12"/>
          <p:cNvSpPr/>
          <p:nvPr/>
        </p:nvSpPr>
        <p:spPr>
          <a:xfrm>
            <a:off x="6781800" y="3048000"/>
            <a:ext cx="4572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r>
              <a:rPr lang="en-US" dirty="0" smtClean="0"/>
              <a:t>`	</a:t>
            </a:r>
            <a:endParaRPr lang="en-US" dirty="0"/>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4" name="Footer Placeholder 3"/>
          <p:cNvSpPr>
            <a:spLocks noGrp="1"/>
          </p:cNvSpPr>
          <p:nvPr>
            <p:ph type="ftr" sz="quarter" idx="10"/>
          </p:nvPr>
        </p:nvSpPr>
        <p:spPr/>
        <p:txBody>
          <a:bodyPr/>
          <a:lstStyle/>
          <a:p>
            <a:r>
              <a:rPr lang="en-US" smtClean="0">
                <a:latin typeface="Calibri" pitchFamily="34" charset="0"/>
              </a:rPr>
              <a:t>SMT@Microsoft</a:t>
            </a:r>
            <a:endParaRPr lang="en-US" dirty="0"/>
          </a:p>
        </p:txBody>
      </p:sp>
      <p:sp>
        <p:nvSpPr>
          <p:cNvPr id="9"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00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00 00 00 00 00 00 00 00 00 00 00 00 ; ................</a:t>
            </a:r>
          </a:p>
          <a:p>
            <a:pPr eaLnBrk="1" hangingPunct="1"/>
            <a:r>
              <a:rPr lang="pt-BR" sz="1400" dirty="0">
                <a:solidFill>
                  <a:schemeClr val="bg1"/>
                </a:solidFill>
                <a:latin typeface="Courier New" pitchFamily="49" charset="0"/>
              </a:rPr>
              <a:t>00000040h: 00 00 00 00 00 00 00 00 00 00 00 00 00 00 00 00 ; ................</a:t>
            </a:r>
          </a:p>
          <a:p>
            <a:pPr eaLnBrk="1" hangingPunct="1"/>
            <a:r>
              <a:rPr lang="pt-BR" sz="1400" dirty="0">
                <a:solidFill>
                  <a:schemeClr val="bg1"/>
                </a:solidFill>
                <a:latin typeface="Courier New" pitchFamily="49" charset="0"/>
              </a:rPr>
              <a:t>00000050h: 00 00 00 00 00 00 00 00 00 00 00 00 00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10" name="TextBox 4"/>
          <p:cNvSpPr txBox="1">
            <a:spLocks noChangeArrowheads="1"/>
          </p:cNvSpPr>
          <p:nvPr/>
        </p:nvSpPr>
        <p:spPr bwMode="auto">
          <a:xfrm>
            <a:off x="228600" y="4648200"/>
            <a:ext cx="19812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2</a:t>
            </a:r>
          </a:p>
        </p:txBody>
      </p:sp>
      <p:sp>
        <p:nvSpPr>
          <p:cNvPr id="12" name="Rectangle 11"/>
          <p:cNvSpPr/>
          <p:nvPr/>
        </p:nvSpPr>
        <p:spPr>
          <a:xfrm>
            <a:off x="7660640" y="3048000"/>
            <a:ext cx="381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4" name="Footer Placeholder 3"/>
          <p:cNvSpPr>
            <a:spLocks noGrp="1"/>
          </p:cNvSpPr>
          <p:nvPr>
            <p:ph type="ftr" sz="quarter" idx="10"/>
          </p:nvPr>
        </p:nvSpPr>
        <p:spPr/>
        <p:txBody>
          <a:bodyPr/>
          <a:lstStyle/>
          <a:p>
            <a:r>
              <a:rPr lang="en-US" smtClean="0">
                <a:latin typeface="Calibri" pitchFamily="34" charset="0"/>
              </a:rPr>
              <a:t>SMT@Microsoft</a:t>
            </a:r>
            <a:endParaRPr lang="en-US" dirty="0"/>
          </a:p>
        </p:txBody>
      </p:sp>
      <p:sp>
        <p:nvSpPr>
          <p:cNvPr id="5"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3D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00 00 00 00 00 00 00 00 00 00 00 00 ; ................</a:t>
            </a:r>
          </a:p>
          <a:p>
            <a:pPr eaLnBrk="1" hangingPunct="1"/>
            <a:r>
              <a:rPr lang="pt-BR" sz="1400" dirty="0">
                <a:solidFill>
                  <a:schemeClr val="bg1"/>
                </a:solidFill>
                <a:latin typeface="Courier New" pitchFamily="49" charset="0"/>
              </a:rPr>
              <a:t>00000040h: 00 00 00 00 00 00 00 00 00 00 00 00 00 00 00 00 ; ................</a:t>
            </a:r>
          </a:p>
          <a:p>
            <a:pPr eaLnBrk="1" hangingPunct="1"/>
            <a:r>
              <a:rPr lang="pt-BR" sz="1400" dirty="0">
                <a:solidFill>
                  <a:schemeClr val="bg1"/>
                </a:solidFill>
                <a:latin typeface="Courier New" pitchFamily="49" charset="0"/>
              </a:rPr>
              <a:t>00000050h: 00 00 00 00 00 00 00 00 00 00 00 00 00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6" name="TextBox 4"/>
          <p:cNvSpPr txBox="1">
            <a:spLocks noChangeArrowheads="1"/>
          </p:cNvSpPr>
          <p:nvPr/>
        </p:nvSpPr>
        <p:spPr bwMode="auto">
          <a:xfrm>
            <a:off x="228600" y="4648200"/>
            <a:ext cx="19812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3</a:t>
            </a:r>
          </a:p>
        </p:txBody>
      </p:sp>
      <p:sp>
        <p:nvSpPr>
          <p:cNvPr id="8" name="Rectangle 7"/>
          <p:cNvSpPr/>
          <p:nvPr/>
        </p:nvSpPr>
        <p:spPr>
          <a:xfrm>
            <a:off x="7239000" y="3048000"/>
            <a:ext cx="762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4" name="Footer Placeholder 3"/>
          <p:cNvSpPr>
            <a:spLocks noGrp="1"/>
          </p:cNvSpPr>
          <p:nvPr>
            <p:ph type="ftr" sz="quarter" idx="10"/>
          </p:nvPr>
        </p:nvSpPr>
        <p:spPr/>
        <p:txBody>
          <a:bodyPr/>
          <a:lstStyle/>
          <a:p>
            <a:r>
              <a:rPr lang="en-US" smtClean="0">
                <a:latin typeface="Calibri" pitchFamily="34" charset="0"/>
              </a:rPr>
              <a:t>SMT@Microsoft</a:t>
            </a:r>
            <a:endParaRPr lang="en-US" dirty="0"/>
          </a:p>
        </p:txBody>
      </p:sp>
      <p:sp>
        <p:nvSpPr>
          <p:cNvPr id="5"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3D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73 74 72 68 00 00 00 00 00 00 00 00 ; ....strh........</a:t>
            </a:r>
          </a:p>
          <a:p>
            <a:pPr eaLnBrk="1" hangingPunct="1"/>
            <a:r>
              <a:rPr lang="pt-BR" sz="1400" dirty="0">
                <a:solidFill>
                  <a:schemeClr val="bg1"/>
                </a:solidFill>
                <a:latin typeface="Courier New" pitchFamily="49" charset="0"/>
              </a:rPr>
              <a:t>00000040h: 00 00 00 00 00 00 00 00 00 00 00 00 00 00 00 00 ; ................</a:t>
            </a:r>
          </a:p>
          <a:p>
            <a:pPr eaLnBrk="1" hangingPunct="1"/>
            <a:r>
              <a:rPr lang="pt-BR" sz="1400" dirty="0">
                <a:solidFill>
                  <a:schemeClr val="bg1"/>
                </a:solidFill>
                <a:latin typeface="Courier New" pitchFamily="49" charset="0"/>
              </a:rPr>
              <a:t>00000050h: 00 00 00 00 00 00 00 00 00 00 00 00 00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6" name="TextBox 4"/>
          <p:cNvSpPr txBox="1">
            <a:spLocks noChangeArrowheads="1"/>
          </p:cNvSpPr>
          <p:nvPr/>
        </p:nvSpPr>
        <p:spPr bwMode="auto">
          <a:xfrm>
            <a:off x="228600" y="4648200"/>
            <a:ext cx="19812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4</a:t>
            </a:r>
          </a:p>
        </p:txBody>
      </p:sp>
      <p:sp>
        <p:nvSpPr>
          <p:cNvPr id="8" name="Rectangle 7"/>
          <p:cNvSpPr/>
          <p:nvPr/>
        </p:nvSpPr>
        <p:spPr>
          <a:xfrm>
            <a:off x="7289800" y="3657600"/>
            <a:ext cx="381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4" name="Footer Placeholder 3"/>
          <p:cNvSpPr>
            <a:spLocks noGrp="1"/>
          </p:cNvSpPr>
          <p:nvPr>
            <p:ph type="ftr" sz="quarter" idx="10"/>
          </p:nvPr>
        </p:nvSpPr>
        <p:spPr/>
        <p:txBody>
          <a:bodyPr/>
          <a:lstStyle/>
          <a:p>
            <a:r>
              <a:rPr lang="en-US" smtClean="0">
                <a:latin typeface="Calibri" pitchFamily="34" charset="0"/>
              </a:rPr>
              <a:t>SMT@Microsoft</a:t>
            </a:r>
            <a:endParaRPr lang="en-US" dirty="0"/>
          </a:p>
        </p:txBody>
      </p:sp>
      <p:sp>
        <p:nvSpPr>
          <p:cNvPr id="5"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3D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73 74 72 68 00 00 00 00 76 69 64 73 ; ....strh....vids</a:t>
            </a:r>
          </a:p>
          <a:p>
            <a:pPr eaLnBrk="1" hangingPunct="1"/>
            <a:r>
              <a:rPr lang="pt-BR" sz="1400" dirty="0">
                <a:solidFill>
                  <a:schemeClr val="bg1"/>
                </a:solidFill>
                <a:latin typeface="Courier New" pitchFamily="49" charset="0"/>
              </a:rPr>
              <a:t>00000040h: 00 00 00 00 00 00 00 00 00 00 00 00 00 00 00 00 ; ................</a:t>
            </a:r>
          </a:p>
          <a:p>
            <a:pPr eaLnBrk="1" hangingPunct="1"/>
            <a:r>
              <a:rPr lang="pt-BR" sz="1400" dirty="0">
                <a:solidFill>
                  <a:schemeClr val="bg1"/>
                </a:solidFill>
                <a:latin typeface="Courier New" pitchFamily="49" charset="0"/>
              </a:rPr>
              <a:t>00000050h: 00 00 00 00 00 00 00 00 00 00 00 00 00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6" name="TextBox 4"/>
          <p:cNvSpPr txBox="1">
            <a:spLocks noChangeArrowheads="1"/>
          </p:cNvSpPr>
          <p:nvPr/>
        </p:nvSpPr>
        <p:spPr bwMode="auto">
          <a:xfrm>
            <a:off x="228600" y="4648200"/>
            <a:ext cx="19812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5</a:t>
            </a:r>
          </a:p>
        </p:txBody>
      </p:sp>
      <p:sp>
        <p:nvSpPr>
          <p:cNvPr id="8" name="Rectangle 7"/>
          <p:cNvSpPr/>
          <p:nvPr/>
        </p:nvSpPr>
        <p:spPr>
          <a:xfrm>
            <a:off x="8051800" y="3657600"/>
            <a:ext cx="533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4" name="Footer Placeholder 3"/>
          <p:cNvSpPr>
            <a:spLocks noGrp="1"/>
          </p:cNvSpPr>
          <p:nvPr>
            <p:ph type="ftr" sz="quarter" idx="10"/>
          </p:nvPr>
        </p:nvSpPr>
        <p:spPr/>
        <p:txBody>
          <a:bodyPr/>
          <a:lstStyle/>
          <a:p>
            <a:r>
              <a:rPr lang="en-US" smtClean="0">
                <a:latin typeface="Calibri" pitchFamily="34" charset="0"/>
              </a:rPr>
              <a:t>SMT@Microsoft</a:t>
            </a:r>
            <a:endParaRPr lang="en-US" dirty="0"/>
          </a:p>
        </p:txBody>
      </p:sp>
      <p:sp>
        <p:nvSpPr>
          <p:cNvPr id="5"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3D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73 74 72 68 00 00 00 00 76 69 64 73 ; ....strh....vids</a:t>
            </a:r>
          </a:p>
          <a:p>
            <a:pPr eaLnBrk="1" hangingPunct="1"/>
            <a:r>
              <a:rPr lang="pt-BR" sz="1400" dirty="0">
                <a:solidFill>
                  <a:schemeClr val="bg1"/>
                </a:solidFill>
                <a:latin typeface="Courier New" pitchFamily="49" charset="0"/>
              </a:rPr>
              <a:t>00000040h: 00 00 00 00 73 74 72 66 00 00 00 00 00 00 00 00 ; ....strf........</a:t>
            </a:r>
          </a:p>
          <a:p>
            <a:pPr eaLnBrk="1" hangingPunct="1"/>
            <a:r>
              <a:rPr lang="pt-BR" sz="1400" dirty="0">
                <a:solidFill>
                  <a:schemeClr val="bg1"/>
                </a:solidFill>
                <a:latin typeface="Courier New" pitchFamily="49" charset="0"/>
              </a:rPr>
              <a:t>00000050h: 00 00 00 00 00 00 00 00 00 00 00 00 00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6" name="TextBox 4"/>
          <p:cNvSpPr txBox="1">
            <a:spLocks noChangeArrowheads="1"/>
          </p:cNvSpPr>
          <p:nvPr/>
        </p:nvSpPr>
        <p:spPr bwMode="auto">
          <a:xfrm>
            <a:off x="228600" y="4648200"/>
            <a:ext cx="19812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6</a:t>
            </a:r>
          </a:p>
        </p:txBody>
      </p:sp>
      <p:sp>
        <p:nvSpPr>
          <p:cNvPr id="8" name="Rectangle 7"/>
          <p:cNvSpPr/>
          <p:nvPr/>
        </p:nvSpPr>
        <p:spPr>
          <a:xfrm>
            <a:off x="7269480" y="3855720"/>
            <a:ext cx="381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4" name="Footer Placeholder 3"/>
          <p:cNvSpPr>
            <a:spLocks noGrp="1"/>
          </p:cNvSpPr>
          <p:nvPr>
            <p:ph type="ftr" sz="quarter" idx="10"/>
          </p:nvPr>
        </p:nvSpPr>
        <p:spPr/>
        <p:txBody>
          <a:bodyPr/>
          <a:lstStyle/>
          <a:p>
            <a:r>
              <a:rPr lang="en-US" smtClean="0">
                <a:latin typeface="Calibri" pitchFamily="34" charset="0"/>
              </a:rPr>
              <a:t>SMT@Microsoft</a:t>
            </a:r>
            <a:endParaRPr lang="en-US" dirty="0"/>
          </a:p>
        </p:txBody>
      </p:sp>
      <p:sp>
        <p:nvSpPr>
          <p:cNvPr id="5"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3D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73 74 72 68 00 00 00 00 76 69 64 73 ; ....strh....vids</a:t>
            </a:r>
          </a:p>
          <a:p>
            <a:pPr eaLnBrk="1" hangingPunct="1"/>
            <a:r>
              <a:rPr lang="pt-BR" sz="1400" dirty="0">
                <a:solidFill>
                  <a:schemeClr val="bg1"/>
                </a:solidFill>
                <a:latin typeface="Courier New" pitchFamily="49" charset="0"/>
              </a:rPr>
              <a:t>00000040h: 00 00 00 00 73 74 72 66 00 00 00 00 28 00 00 00 ; ....strf....(...</a:t>
            </a:r>
          </a:p>
          <a:p>
            <a:pPr eaLnBrk="1" hangingPunct="1"/>
            <a:r>
              <a:rPr lang="pt-BR" sz="1400" dirty="0">
                <a:solidFill>
                  <a:schemeClr val="bg1"/>
                </a:solidFill>
                <a:latin typeface="Courier New" pitchFamily="49" charset="0"/>
              </a:rPr>
              <a:t>00000050h: 00 00 00 00 00 00 00 00 00 00 00 00 00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6" name="TextBox 4"/>
          <p:cNvSpPr txBox="1">
            <a:spLocks noChangeArrowheads="1"/>
          </p:cNvSpPr>
          <p:nvPr/>
        </p:nvSpPr>
        <p:spPr bwMode="auto">
          <a:xfrm>
            <a:off x="228600" y="4648200"/>
            <a:ext cx="19812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7</a:t>
            </a:r>
          </a:p>
        </p:txBody>
      </p:sp>
      <p:sp>
        <p:nvSpPr>
          <p:cNvPr id="8" name="Rectangle 7"/>
          <p:cNvSpPr/>
          <p:nvPr/>
        </p:nvSpPr>
        <p:spPr>
          <a:xfrm>
            <a:off x="8117840" y="3876040"/>
            <a:ext cx="152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4" name="Footer Placeholder 3"/>
          <p:cNvSpPr>
            <a:spLocks noGrp="1"/>
          </p:cNvSpPr>
          <p:nvPr>
            <p:ph type="ftr" sz="quarter" idx="10"/>
          </p:nvPr>
        </p:nvSpPr>
        <p:spPr/>
        <p:txBody>
          <a:bodyPr/>
          <a:lstStyle/>
          <a:p>
            <a:r>
              <a:rPr lang="en-US" smtClean="0">
                <a:latin typeface="Calibri" pitchFamily="34" charset="0"/>
              </a:rPr>
              <a:t>SMT@Microsoft</a:t>
            </a:r>
            <a:endParaRPr lang="en-US" dirty="0"/>
          </a:p>
        </p:txBody>
      </p:sp>
      <p:sp>
        <p:nvSpPr>
          <p:cNvPr id="5"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3D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73 74 72 68 00 00 00 00 76 69 64 73 ; ....strh....vids</a:t>
            </a:r>
          </a:p>
          <a:p>
            <a:pPr eaLnBrk="1" hangingPunct="1"/>
            <a:r>
              <a:rPr lang="pt-BR" sz="1400" dirty="0">
                <a:solidFill>
                  <a:schemeClr val="bg1"/>
                </a:solidFill>
                <a:latin typeface="Courier New" pitchFamily="49" charset="0"/>
              </a:rPr>
              <a:t>00000040h: 00 00 00 00 73 74 72 66 00 00 00 00 28 00 00 00 ; ....strf....(...</a:t>
            </a:r>
          </a:p>
          <a:p>
            <a:pPr eaLnBrk="1" hangingPunct="1"/>
            <a:r>
              <a:rPr lang="pt-BR" sz="1400" dirty="0">
                <a:solidFill>
                  <a:schemeClr val="bg1"/>
                </a:solidFill>
                <a:latin typeface="Courier New" pitchFamily="49" charset="0"/>
              </a:rPr>
              <a:t>00000050h: 00 00 00 00 00 00 00 00 00 00 00 00 C9 9D E4 4E ; ............ÉäN</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6" name="TextBox 4"/>
          <p:cNvSpPr txBox="1">
            <a:spLocks noChangeArrowheads="1"/>
          </p:cNvSpPr>
          <p:nvPr/>
        </p:nvSpPr>
        <p:spPr bwMode="auto">
          <a:xfrm>
            <a:off x="228600" y="4648200"/>
            <a:ext cx="1981200" cy="366713"/>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8</a:t>
            </a:r>
          </a:p>
        </p:txBody>
      </p:sp>
      <p:sp>
        <p:nvSpPr>
          <p:cNvPr id="8" name="Rectangle 7"/>
          <p:cNvSpPr/>
          <p:nvPr/>
        </p:nvSpPr>
        <p:spPr>
          <a:xfrm>
            <a:off x="8077200" y="4114800"/>
            <a:ext cx="381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4" name="Footer Placeholder 3"/>
          <p:cNvSpPr>
            <a:spLocks noGrp="1"/>
          </p:cNvSpPr>
          <p:nvPr>
            <p:ph type="ftr" sz="quarter" idx="10"/>
          </p:nvPr>
        </p:nvSpPr>
        <p:spPr/>
        <p:txBody>
          <a:bodyPr/>
          <a:lstStyle/>
          <a:p>
            <a:r>
              <a:rPr lang="en-US" smtClean="0">
                <a:latin typeface="Calibri" pitchFamily="34" charset="0"/>
              </a:rPr>
              <a:t>SMT@Microsoft</a:t>
            </a:r>
            <a:endParaRPr lang="en-US" dirty="0"/>
          </a:p>
        </p:txBody>
      </p:sp>
      <p:sp>
        <p:nvSpPr>
          <p:cNvPr id="9"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3D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73 74 72 68 00 00 00 00 76 69 64 73 ; ....strh....vids</a:t>
            </a:r>
          </a:p>
          <a:p>
            <a:pPr eaLnBrk="1" hangingPunct="1"/>
            <a:r>
              <a:rPr lang="pt-BR" sz="1400" dirty="0">
                <a:solidFill>
                  <a:schemeClr val="bg1"/>
                </a:solidFill>
                <a:latin typeface="Courier New" pitchFamily="49" charset="0"/>
              </a:rPr>
              <a:t>00000040h: 00 00 00 00 73 74 72 66 00 00 00 00 28 00 00 00 ; ....strf....(...</a:t>
            </a:r>
          </a:p>
          <a:p>
            <a:pPr eaLnBrk="1" hangingPunct="1"/>
            <a:r>
              <a:rPr lang="pt-BR" sz="1400" dirty="0">
                <a:solidFill>
                  <a:schemeClr val="bg1"/>
                </a:solidFill>
                <a:latin typeface="Courier New" pitchFamily="49" charset="0"/>
              </a:rPr>
              <a:t>00000050h: 00 00 00 00 00 00 00 00 00 00 00 00 01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10" name="TextBox 4"/>
          <p:cNvSpPr txBox="1">
            <a:spLocks noChangeArrowheads="1"/>
          </p:cNvSpPr>
          <p:nvPr/>
        </p:nvSpPr>
        <p:spPr bwMode="auto">
          <a:xfrm>
            <a:off x="228600" y="4648200"/>
            <a:ext cx="19812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9</a:t>
            </a:r>
          </a:p>
        </p:txBody>
      </p:sp>
      <p:sp>
        <p:nvSpPr>
          <p:cNvPr id="12" name="Rectangle 11"/>
          <p:cNvSpPr/>
          <p:nvPr/>
        </p:nvSpPr>
        <p:spPr>
          <a:xfrm>
            <a:off x="8077200" y="4114800"/>
            <a:ext cx="381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p:nvSpPr>
        <p:spPr>
          <a:xfrm>
            <a:off x="5257800" y="4114800"/>
            <a:ext cx="3048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graphicFrame>
        <p:nvGraphicFramePr>
          <p:cNvPr id="6" name="Object 5"/>
          <p:cNvGraphicFramePr>
            <a:graphicFrameLocks noChangeAspect="1"/>
          </p:cNvGraphicFramePr>
          <p:nvPr/>
        </p:nvGraphicFramePr>
        <p:xfrm>
          <a:off x="270163" y="2227118"/>
          <a:ext cx="8517665" cy="524164"/>
        </p:xfrm>
        <a:graphic>
          <a:graphicData uri="http://schemas.openxmlformats.org/presentationml/2006/ole">
            <p:oleObj spid="_x0000_s1026" name="Equation" r:id="rId4" imgW="3301920" imgH="203040" progId="Equation.3">
              <p:embed/>
            </p:oleObj>
          </a:graphicData>
        </a:graphic>
      </p:graphicFrame>
      <p:sp>
        <p:nvSpPr>
          <p:cNvPr id="14" name="Rectangle 13"/>
          <p:cNvSpPr/>
          <p:nvPr/>
        </p:nvSpPr>
        <p:spPr bwMode="auto">
          <a:xfrm>
            <a:off x="2875280" y="343408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Arithmetic</a:t>
            </a:r>
          </a:p>
        </p:txBody>
      </p:sp>
      <p:sp>
        <p:nvSpPr>
          <p:cNvPr id="18" name="Rectangle 17"/>
          <p:cNvSpPr/>
          <p:nvPr/>
        </p:nvSpPr>
        <p:spPr bwMode="auto">
          <a:xfrm>
            <a:off x="2875280" y="342392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Array</a:t>
            </a:r>
            <a:r>
              <a:rPr kumimoji="0" lang="en-US" sz="2800" b="0" i="0" u="none" strike="noStrike" cap="none" normalizeH="0" dirty="0" smtClean="0">
                <a:solidFill>
                  <a:schemeClr val="tx1"/>
                </a:solidFill>
                <a:effectLst>
                  <a:outerShdw blurRad="38100" dist="38100" dir="2700000" algn="tl">
                    <a:srgbClr val="000000">
                      <a:alpha val="43137"/>
                    </a:srgbClr>
                  </a:outerShdw>
                </a:effectLst>
                <a:latin typeface="Segoe" pitchFamily="34" charset="0"/>
              </a:rPr>
              <a:t> Theory</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 name="Rectangle 19"/>
          <p:cNvSpPr/>
          <p:nvPr/>
        </p:nvSpPr>
        <p:spPr bwMode="auto">
          <a:xfrm>
            <a:off x="6918960" y="2275840"/>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1" name="Rectangle 20"/>
          <p:cNvSpPr/>
          <p:nvPr/>
        </p:nvSpPr>
        <p:spPr bwMode="auto">
          <a:xfrm>
            <a:off x="2235200" y="2265680"/>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3" name="Rectangle 22"/>
          <p:cNvSpPr/>
          <p:nvPr/>
        </p:nvSpPr>
        <p:spPr bwMode="auto">
          <a:xfrm>
            <a:off x="2885440" y="341376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tx1"/>
                </a:solidFill>
                <a:effectLst>
                  <a:outerShdw blurRad="38100" dist="38100" dir="2700000" algn="tl">
                    <a:srgbClr val="000000">
                      <a:alpha val="43137"/>
                    </a:srgbClr>
                  </a:outerShdw>
                </a:effectLst>
                <a:latin typeface="Segoe" pitchFamily="34" charset="0"/>
              </a:rPr>
              <a:t>Uninterpreted</a:t>
            </a:r>
            <a:r>
              <a:rPr lang="en-US" sz="2800" dirty="0" smtClean="0">
                <a:solidFill>
                  <a:schemeClr val="tx1"/>
                </a:solidFill>
                <a:effectLst>
                  <a:outerShdw blurRad="38100" dist="38100" dir="2700000" algn="tl">
                    <a:srgbClr val="000000">
                      <a:alpha val="43137"/>
                    </a:srgbClr>
                  </a:outerShdw>
                </a:effectLst>
                <a:latin typeface="Segoe" pitchFamily="34" charset="0"/>
              </a:rPr>
              <a:t> Functions</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4" name="Footer Placeholder 3"/>
          <p:cNvSpPr>
            <a:spLocks noGrp="1"/>
          </p:cNvSpPr>
          <p:nvPr>
            <p:ph type="ftr" sz="quarter" idx="10"/>
          </p:nvPr>
        </p:nvSpPr>
        <p:spPr/>
        <p:txBody>
          <a:bodyPr/>
          <a:lstStyle/>
          <a:p>
            <a:r>
              <a:rPr lang="en-US" smtClean="0">
                <a:latin typeface="Calibri" pitchFamily="34" charset="0"/>
              </a:rPr>
              <a:t>SMT@Microsoft</a:t>
            </a:r>
            <a:endParaRPr lang="en-US" dirty="0"/>
          </a:p>
        </p:txBody>
      </p:sp>
      <p:sp>
        <p:nvSpPr>
          <p:cNvPr id="5"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3D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73 74 72 68 00 00 00 00 76 69 64 73 ; ....strh....vids</a:t>
            </a:r>
          </a:p>
          <a:p>
            <a:pPr eaLnBrk="1" hangingPunct="1"/>
            <a:r>
              <a:rPr lang="pt-BR" sz="1400" dirty="0">
                <a:solidFill>
                  <a:schemeClr val="bg1"/>
                </a:solidFill>
                <a:latin typeface="Courier New" pitchFamily="49" charset="0"/>
              </a:rPr>
              <a:t>00000040h: 00 00 00 00 73 74 72 66 B2 75 76 3A 28 00 00 00 ; ....strf²uv:(...</a:t>
            </a:r>
          </a:p>
          <a:p>
            <a:pPr eaLnBrk="1" hangingPunct="1"/>
            <a:r>
              <a:rPr lang="pt-BR" sz="1400" dirty="0">
                <a:solidFill>
                  <a:schemeClr val="bg1"/>
                </a:solidFill>
                <a:latin typeface="Courier New" pitchFamily="49" charset="0"/>
              </a:rPr>
              <a:t>00000050h: 00 00 00 00 00 00 00 00 00 00 00 00 01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6" name="TextBox 4"/>
          <p:cNvSpPr txBox="1">
            <a:spLocks noChangeArrowheads="1"/>
          </p:cNvSpPr>
          <p:nvPr/>
        </p:nvSpPr>
        <p:spPr bwMode="auto">
          <a:xfrm>
            <a:off x="228600" y="4648200"/>
            <a:ext cx="7721600" cy="369332"/>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10 – </a:t>
            </a:r>
            <a:r>
              <a:rPr lang="en-US" dirty="0" smtClean="0">
                <a:solidFill>
                  <a:srgbClr val="FF0000"/>
                </a:solidFill>
                <a:latin typeface="Calibri" pitchFamily="34" charset="0"/>
              </a:rPr>
              <a:t>CRASH</a:t>
            </a:r>
            <a:endParaRPr lang="en-US" dirty="0">
              <a:solidFill>
                <a:srgbClr val="FF0000"/>
              </a:solidFill>
              <a:latin typeface="Calibri" pitchFamily="34" charset="0"/>
            </a:endParaRPr>
          </a:p>
        </p:txBody>
      </p:sp>
      <p:sp>
        <p:nvSpPr>
          <p:cNvPr id="8" name="Rectangle 7"/>
          <p:cNvSpPr/>
          <p:nvPr/>
        </p:nvSpPr>
        <p:spPr>
          <a:xfrm>
            <a:off x="7620000" y="3886200"/>
            <a:ext cx="457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p:nvSpPr>
        <p:spPr>
          <a:xfrm>
            <a:off x="4343400" y="3886200"/>
            <a:ext cx="9144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SAGE (cont.)</a:t>
            </a:r>
            <a:endParaRPr lang="en-US" dirty="0"/>
          </a:p>
        </p:txBody>
      </p:sp>
      <p:sp>
        <p:nvSpPr>
          <p:cNvPr id="3" name="Content Placeholder 2"/>
          <p:cNvSpPr>
            <a:spLocks noGrp="1"/>
          </p:cNvSpPr>
          <p:nvPr>
            <p:ph idx="1"/>
          </p:nvPr>
        </p:nvSpPr>
        <p:spPr>
          <a:xfrm>
            <a:off x="360680" y="1626235"/>
            <a:ext cx="8382000" cy="3231654"/>
          </a:xfrm>
        </p:spPr>
        <p:txBody>
          <a:bodyPr/>
          <a:lstStyle/>
          <a:p>
            <a:r>
              <a:rPr lang="en-US" dirty="0" smtClean="0">
                <a:solidFill>
                  <a:srgbClr val="FF0000"/>
                </a:solidFill>
              </a:rPr>
              <a:t>SAGE is very effective at finding bugs.</a:t>
            </a:r>
          </a:p>
          <a:p>
            <a:r>
              <a:rPr lang="en-US" dirty="0" smtClean="0"/>
              <a:t>Works on large applications.</a:t>
            </a:r>
          </a:p>
          <a:p>
            <a:r>
              <a:rPr lang="en-US" dirty="0" smtClean="0"/>
              <a:t>Fully automated</a:t>
            </a:r>
          </a:p>
          <a:p>
            <a:r>
              <a:rPr lang="en-US" dirty="0" smtClean="0"/>
              <a:t>Easy to deploy (x86 analysis – any language)</a:t>
            </a:r>
          </a:p>
          <a:p>
            <a:r>
              <a:rPr lang="en-US" dirty="0" smtClean="0"/>
              <a:t>Used in various groups inside Microsoft</a:t>
            </a:r>
          </a:p>
          <a:p>
            <a:r>
              <a:rPr lang="en-US" dirty="0" smtClean="0"/>
              <a:t>Powered by Z3.</a:t>
            </a:r>
          </a:p>
          <a:p>
            <a:endParaRPr lang="en-US" dirty="0"/>
          </a:p>
        </p:txBody>
      </p:sp>
      <p:sp>
        <p:nvSpPr>
          <p:cNvPr id="4" name="Footer Placeholder 3"/>
          <p:cNvSpPr>
            <a:spLocks noGrp="1"/>
          </p:cNvSpPr>
          <p:nvPr>
            <p:ph type="ftr" sz="quarter" idx="10"/>
          </p:nvPr>
        </p:nvSpPr>
        <p:spPr/>
        <p:txBody>
          <a:bodyPr/>
          <a:lstStyle/>
          <a:p>
            <a:r>
              <a:rPr lang="en-US" smtClean="0">
                <a:latin typeface="Calibri" pitchFamily="34" charset="0"/>
              </a:rPr>
              <a:t>SMT@Microsoft</a:t>
            </a:r>
            <a:endParaRPr lang="en-US" dirty="0"/>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SAGE↔ Z3</a:t>
            </a:r>
            <a:endParaRPr lang="en-US" dirty="0"/>
          </a:p>
        </p:txBody>
      </p:sp>
      <p:sp>
        <p:nvSpPr>
          <p:cNvPr id="3" name="Content Placeholder 2"/>
          <p:cNvSpPr>
            <a:spLocks noGrp="1"/>
          </p:cNvSpPr>
          <p:nvPr>
            <p:ph idx="1"/>
          </p:nvPr>
        </p:nvSpPr>
        <p:spPr>
          <a:xfrm>
            <a:off x="360680" y="1697355"/>
            <a:ext cx="8382000" cy="2622256"/>
          </a:xfrm>
        </p:spPr>
        <p:txBody>
          <a:bodyPr/>
          <a:lstStyle/>
          <a:p>
            <a:r>
              <a:rPr lang="en-US" dirty="0" smtClean="0"/>
              <a:t>Formulas are usually big conjunctions.</a:t>
            </a:r>
          </a:p>
          <a:p>
            <a:r>
              <a:rPr lang="en-US" dirty="0" smtClean="0"/>
              <a:t>SAGE uses only the </a:t>
            </a:r>
            <a:r>
              <a:rPr lang="en-US" dirty="0" err="1" smtClean="0"/>
              <a:t>bitvector</a:t>
            </a:r>
            <a:r>
              <a:rPr lang="en-US" dirty="0" smtClean="0"/>
              <a:t> and array theories.</a:t>
            </a:r>
          </a:p>
          <a:p>
            <a:r>
              <a:rPr lang="en-US" dirty="0" smtClean="0"/>
              <a:t>Pre-processing step has a huge performance impact.</a:t>
            </a:r>
          </a:p>
          <a:p>
            <a:pPr lvl="1"/>
            <a:r>
              <a:rPr lang="en-US" dirty="0" smtClean="0"/>
              <a:t>Eliminate variables.</a:t>
            </a:r>
          </a:p>
          <a:p>
            <a:pPr lvl="1"/>
            <a:r>
              <a:rPr lang="en-US" dirty="0" smtClean="0"/>
              <a:t>Simplify formulas.</a:t>
            </a:r>
          </a:p>
          <a:p>
            <a:r>
              <a:rPr lang="en-US" dirty="0" smtClean="0"/>
              <a:t>Early </a:t>
            </a:r>
            <a:r>
              <a:rPr lang="en-US" dirty="0" err="1" smtClean="0"/>
              <a:t>unsat</a:t>
            </a:r>
            <a:r>
              <a:rPr lang="en-US" dirty="0" smtClean="0"/>
              <a:t> detection.</a:t>
            </a: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SMT: </a:t>
            </a:r>
            <a:r>
              <a:rPr sz="4800" smtClean="0">
                <a:latin typeface="Calibri" pitchFamily="34" charset="0"/>
              </a:rPr>
              <a:t>Some Applications</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graphicFrame>
        <p:nvGraphicFramePr>
          <p:cNvPr id="6" name="Diagram 5"/>
          <p:cNvGraphicFramePr/>
          <p:nvPr/>
        </p:nvGraphicFramePr>
        <p:xfrm>
          <a:off x="912316" y="1611248"/>
          <a:ext cx="7256323" cy="42935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553998"/>
          </a:xfrm>
        </p:spPr>
        <p:txBody>
          <a:bodyPr/>
          <a:lstStyle/>
          <a:p>
            <a:r>
              <a:rPr sz="4000" i="1" smtClean="0"/>
              <a:t>Spec# Approach for a Verifying Compiler</a:t>
            </a:r>
            <a:endParaRPr lang="en-US" sz="4000" dirty="0"/>
          </a:p>
        </p:txBody>
      </p:sp>
      <p:sp>
        <p:nvSpPr>
          <p:cNvPr id="3" name="Content Placeholder 2"/>
          <p:cNvSpPr>
            <a:spLocks noGrp="1"/>
          </p:cNvSpPr>
          <p:nvPr>
            <p:ph idx="1"/>
          </p:nvPr>
        </p:nvSpPr>
        <p:spPr>
          <a:xfrm>
            <a:off x="381000" y="1588366"/>
            <a:ext cx="8382000" cy="4801314"/>
          </a:xfrm>
        </p:spPr>
        <p:txBody>
          <a:bodyPr/>
          <a:lstStyle/>
          <a:p>
            <a:r>
              <a:rPr lang="en-US" sz="2400" i="1" dirty="0" smtClean="0">
                <a:solidFill>
                  <a:srgbClr val="FF0000"/>
                </a:solidFill>
                <a:latin typeface="Calibri" pitchFamily="34" charset="0"/>
              </a:rPr>
              <a:t>Source Language</a:t>
            </a:r>
          </a:p>
          <a:p>
            <a:pPr lvl="1"/>
            <a:r>
              <a:rPr lang="en-US" sz="2400" dirty="0" smtClean="0">
                <a:latin typeface="Calibri" pitchFamily="34" charset="0"/>
              </a:rPr>
              <a:t>C# + goodies = Spec#</a:t>
            </a:r>
          </a:p>
          <a:p>
            <a:r>
              <a:rPr lang="en-US" sz="2400" i="1" dirty="0" smtClean="0">
                <a:solidFill>
                  <a:srgbClr val="FF0000"/>
                </a:solidFill>
                <a:latin typeface="Calibri" pitchFamily="34" charset="0"/>
              </a:rPr>
              <a:t>Specifications</a:t>
            </a:r>
          </a:p>
          <a:p>
            <a:pPr lvl="1"/>
            <a:r>
              <a:rPr lang="en-US" sz="2400" dirty="0" smtClean="0">
                <a:latin typeface="Calibri" pitchFamily="34" charset="0"/>
              </a:rPr>
              <a:t>method contracts,</a:t>
            </a:r>
          </a:p>
          <a:p>
            <a:pPr lvl="1"/>
            <a:r>
              <a:rPr lang="en-US" sz="2400" dirty="0" smtClean="0">
                <a:latin typeface="Calibri" pitchFamily="34" charset="0"/>
              </a:rPr>
              <a:t>invariants,</a:t>
            </a:r>
          </a:p>
          <a:p>
            <a:pPr lvl="1"/>
            <a:r>
              <a:rPr lang="en-US" sz="2400" dirty="0" smtClean="0">
                <a:latin typeface="Calibri" pitchFamily="34" charset="0"/>
              </a:rPr>
              <a:t>field and type annotations.</a:t>
            </a:r>
          </a:p>
          <a:p>
            <a:r>
              <a:rPr lang="en-US" sz="2400" i="1" dirty="0" smtClean="0">
                <a:solidFill>
                  <a:srgbClr val="FF0000"/>
                </a:solidFill>
                <a:latin typeface="Calibri" pitchFamily="34" charset="0"/>
              </a:rPr>
              <a:t>Program</a:t>
            </a:r>
            <a:r>
              <a:rPr lang="en-US" sz="2400" i="1" dirty="0" smtClean="0">
                <a:latin typeface="Calibri" pitchFamily="34" charset="0"/>
              </a:rPr>
              <a:t> </a:t>
            </a:r>
            <a:r>
              <a:rPr lang="en-US" sz="2400" i="1" dirty="0" smtClean="0">
                <a:solidFill>
                  <a:srgbClr val="FF0000"/>
                </a:solidFill>
                <a:latin typeface="Calibri" pitchFamily="34" charset="0"/>
              </a:rPr>
              <a:t>Logic</a:t>
            </a:r>
            <a:r>
              <a:rPr lang="en-US" sz="2400" i="1" dirty="0" smtClean="0">
                <a:latin typeface="Calibri" pitchFamily="34" charset="0"/>
              </a:rPr>
              <a:t>: </a:t>
            </a:r>
          </a:p>
          <a:p>
            <a:pPr lvl="1"/>
            <a:r>
              <a:rPr lang="en-US" sz="2400" i="1" dirty="0" err="1" smtClean="0">
                <a:latin typeface="Calibri" pitchFamily="34" charset="0"/>
              </a:rPr>
              <a:t>Dijkstra’s</a:t>
            </a:r>
            <a:r>
              <a:rPr lang="en-US" sz="2400" i="1" dirty="0" smtClean="0">
                <a:latin typeface="Calibri" pitchFamily="34" charset="0"/>
              </a:rPr>
              <a:t> weakest preconditions.</a:t>
            </a:r>
          </a:p>
          <a:p>
            <a:r>
              <a:rPr lang="en-US" sz="2400" i="1" dirty="0" smtClean="0">
                <a:solidFill>
                  <a:srgbClr val="FF0000"/>
                </a:solidFill>
                <a:latin typeface="Calibri" pitchFamily="34" charset="0"/>
              </a:rPr>
              <a:t>Automatic</a:t>
            </a:r>
            <a:r>
              <a:rPr lang="en-US" sz="2400" i="1" dirty="0" smtClean="0">
                <a:latin typeface="Calibri" pitchFamily="34" charset="0"/>
              </a:rPr>
              <a:t> </a:t>
            </a:r>
            <a:r>
              <a:rPr lang="en-US" sz="2400" i="1" dirty="0" smtClean="0">
                <a:solidFill>
                  <a:srgbClr val="FF0000"/>
                </a:solidFill>
                <a:latin typeface="Calibri" pitchFamily="34" charset="0"/>
              </a:rPr>
              <a:t>Verification</a:t>
            </a:r>
          </a:p>
          <a:p>
            <a:pPr lvl="1"/>
            <a:r>
              <a:rPr lang="en-US" sz="2400" dirty="0" smtClean="0">
                <a:latin typeface="Calibri" pitchFamily="34" charset="0"/>
              </a:rPr>
              <a:t>type checking,</a:t>
            </a:r>
          </a:p>
          <a:p>
            <a:pPr lvl="1"/>
            <a:r>
              <a:rPr lang="en-US" sz="2400" dirty="0" smtClean="0">
                <a:latin typeface="Calibri" pitchFamily="34" charset="0"/>
              </a:rPr>
              <a:t>verification condition generation (VCG),</a:t>
            </a:r>
          </a:p>
          <a:p>
            <a:pPr lvl="1"/>
            <a:r>
              <a:rPr lang="en-US" sz="2400" dirty="0" smtClean="0">
                <a:latin typeface="Calibri" pitchFamily="34" charset="0"/>
              </a:rPr>
              <a:t>automatic theorem proving Z3</a:t>
            </a:r>
            <a:endParaRPr lang="en-US" sz="2400" dirty="0">
              <a:latin typeface="Calibri" pitchFamily="34" charset="0"/>
            </a:endParaRPr>
          </a:p>
        </p:txBody>
      </p:sp>
      <p:sp>
        <p:nvSpPr>
          <p:cNvPr id="5" name="TextBox 4"/>
          <p:cNvSpPr txBox="1">
            <a:spLocks noChangeArrowheads="1"/>
          </p:cNvSpPr>
          <p:nvPr/>
        </p:nvSpPr>
        <p:spPr bwMode="auto">
          <a:xfrm>
            <a:off x="5796897" y="1744054"/>
            <a:ext cx="2987675" cy="366713"/>
          </a:xfrm>
          <a:prstGeom prst="rect">
            <a:avLst/>
          </a:prstGeom>
          <a:noFill/>
          <a:ln w="9525">
            <a:noFill/>
            <a:miter lim="800000"/>
            <a:headEnd/>
            <a:tailEnd/>
          </a:ln>
        </p:spPr>
        <p:txBody>
          <a:bodyPr>
            <a:spAutoFit/>
          </a:bodyPr>
          <a:lstStyle/>
          <a:p>
            <a:r>
              <a:rPr lang="en-US" sz="1800" i="1" dirty="0">
                <a:solidFill>
                  <a:schemeClr val="accent2"/>
                </a:solidFill>
              </a:rPr>
              <a:t>Spec# (annotated C#)</a:t>
            </a:r>
          </a:p>
        </p:txBody>
      </p:sp>
      <p:sp>
        <p:nvSpPr>
          <p:cNvPr id="6" name="TextBox 5"/>
          <p:cNvSpPr txBox="1">
            <a:spLocks noChangeArrowheads="1"/>
          </p:cNvSpPr>
          <p:nvPr/>
        </p:nvSpPr>
        <p:spPr bwMode="auto">
          <a:xfrm>
            <a:off x="6019800" y="2971800"/>
            <a:ext cx="2987675" cy="366713"/>
          </a:xfrm>
          <a:prstGeom prst="rect">
            <a:avLst/>
          </a:prstGeom>
          <a:noFill/>
          <a:ln w="9525">
            <a:noFill/>
            <a:miter lim="800000"/>
            <a:headEnd/>
            <a:tailEnd/>
          </a:ln>
        </p:spPr>
        <p:txBody>
          <a:bodyPr>
            <a:spAutoFit/>
          </a:bodyPr>
          <a:lstStyle/>
          <a:p>
            <a:r>
              <a:rPr lang="en-US" sz="1800" i="1" dirty="0">
                <a:solidFill>
                  <a:schemeClr val="accent2"/>
                </a:solidFill>
              </a:rPr>
              <a:t>Boogie PL</a:t>
            </a:r>
          </a:p>
        </p:txBody>
      </p:sp>
      <p:sp>
        <p:nvSpPr>
          <p:cNvPr id="7" name="TextBox 6"/>
          <p:cNvSpPr txBox="1">
            <a:spLocks noChangeArrowheads="1"/>
          </p:cNvSpPr>
          <p:nvPr/>
        </p:nvSpPr>
        <p:spPr bwMode="auto">
          <a:xfrm>
            <a:off x="5851525" y="2290763"/>
            <a:ext cx="2987675" cy="376237"/>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algn="ctr"/>
            <a:r>
              <a:rPr lang="en-US" sz="1800" dirty="0"/>
              <a:t>Spec# Compiler</a:t>
            </a:r>
          </a:p>
        </p:txBody>
      </p:sp>
      <p:sp>
        <p:nvSpPr>
          <p:cNvPr id="8" name="TextBox 7"/>
          <p:cNvSpPr txBox="1">
            <a:spLocks noChangeArrowheads="1"/>
          </p:cNvSpPr>
          <p:nvPr/>
        </p:nvSpPr>
        <p:spPr bwMode="auto">
          <a:xfrm>
            <a:off x="5849938" y="3656013"/>
            <a:ext cx="2987675" cy="376237"/>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algn="ctr"/>
            <a:r>
              <a:rPr lang="en-US" sz="1800" dirty="0"/>
              <a:t>VC Generator</a:t>
            </a:r>
          </a:p>
        </p:txBody>
      </p:sp>
      <p:sp>
        <p:nvSpPr>
          <p:cNvPr id="9" name="TextBox 8"/>
          <p:cNvSpPr txBox="1">
            <a:spLocks noChangeArrowheads="1"/>
          </p:cNvSpPr>
          <p:nvPr/>
        </p:nvSpPr>
        <p:spPr bwMode="auto">
          <a:xfrm>
            <a:off x="6156325" y="4343400"/>
            <a:ext cx="2987675" cy="366713"/>
          </a:xfrm>
          <a:prstGeom prst="rect">
            <a:avLst/>
          </a:prstGeom>
          <a:noFill/>
          <a:ln w="9525">
            <a:noFill/>
            <a:miter lim="800000"/>
            <a:headEnd/>
            <a:tailEnd/>
          </a:ln>
        </p:spPr>
        <p:txBody>
          <a:bodyPr>
            <a:spAutoFit/>
          </a:bodyPr>
          <a:lstStyle/>
          <a:p>
            <a:r>
              <a:rPr lang="en-US" sz="1800" i="1" dirty="0">
                <a:solidFill>
                  <a:schemeClr val="accent2"/>
                </a:solidFill>
              </a:rPr>
              <a:t>Formulas</a:t>
            </a:r>
          </a:p>
        </p:txBody>
      </p:sp>
      <p:sp>
        <p:nvSpPr>
          <p:cNvPr id="10" name="TextBox 9"/>
          <p:cNvSpPr txBox="1">
            <a:spLocks noChangeArrowheads="1"/>
          </p:cNvSpPr>
          <p:nvPr/>
        </p:nvSpPr>
        <p:spPr bwMode="auto">
          <a:xfrm>
            <a:off x="5883275" y="5021263"/>
            <a:ext cx="2947904" cy="369332"/>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US" sz="1800" dirty="0" smtClean="0"/>
              <a:t>Z3</a:t>
            </a:r>
            <a:endParaRPr lang="en-US" sz="1800" dirty="0"/>
          </a:p>
        </p:txBody>
      </p:sp>
      <p:sp>
        <p:nvSpPr>
          <p:cNvPr id="11" name="Line 25"/>
          <p:cNvSpPr>
            <a:spLocks noChangeShapeType="1"/>
          </p:cNvSpPr>
          <p:nvPr/>
        </p:nvSpPr>
        <p:spPr bwMode="auto">
          <a:xfrm>
            <a:off x="7315200" y="5410200"/>
            <a:ext cx="0" cy="533400"/>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a:lstStyle/>
          <a:p>
            <a:endParaRPr lang="en-US"/>
          </a:p>
        </p:txBody>
      </p:sp>
      <p:cxnSp>
        <p:nvCxnSpPr>
          <p:cNvPr id="12" name="AutoShape 27"/>
          <p:cNvCxnSpPr>
            <a:cxnSpLocks noChangeShapeType="1"/>
            <a:stCxn id="7" idx="2"/>
            <a:endCxn id="8" idx="0"/>
          </p:cNvCxnSpPr>
          <p:nvPr/>
        </p:nvCxnSpPr>
        <p:spPr bwMode="auto">
          <a:xfrm flipH="1">
            <a:off x="7343775" y="2667000"/>
            <a:ext cx="1588" cy="989013"/>
          </a:xfrm>
          <a:prstGeom prst="straightConnector1">
            <a:avLst/>
          </a:prstGeom>
          <a:ln>
            <a:headEnd/>
            <a:tailEnd type="triangle" w="med" len="med"/>
          </a:ln>
        </p:spPr>
        <p:style>
          <a:lnRef idx="2">
            <a:schemeClr val="accent2"/>
          </a:lnRef>
          <a:fillRef idx="0">
            <a:schemeClr val="accent2"/>
          </a:fillRef>
          <a:effectRef idx="1">
            <a:schemeClr val="accent2"/>
          </a:effectRef>
          <a:fontRef idx="minor">
            <a:schemeClr val="tx1"/>
          </a:fontRef>
        </p:style>
      </p:cxnSp>
      <p:cxnSp>
        <p:nvCxnSpPr>
          <p:cNvPr id="13" name="AutoShape 28"/>
          <p:cNvCxnSpPr>
            <a:cxnSpLocks noChangeShapeType="1"/>
            <a:stCxn id="8" idx="2"/>
            <a:endCxn id="10" idx="0"/>
          </p:cNvCxnSpPr>
          <p:nvPr/>
        </p:nvCxnSpPr>
        <p:spPr bwMode="auto">
          <a:xfrm rot="16200000" flipH="1">
            <a:off x="6855995" y="4520030"/>
            <a:ext cx="989013" cy="13451"/>
          </a:xfrm>
          <a:prstGeom prst="straightConnector1">
            <a:avLst/>
          </a:prstGeom>
          <a:ln>
            <a:headEnd/>
            <a:tailEnd type="triangle" w="med" len="med"/>
          </a:ln>
        </p:spPr>
        <p:style>
          <a:lnRef idx="2">
            <a:schemeClr val="accent2"/>
          </a:lnRef>
          <a:fillRef idx="0">
            <a:schemeClr val="accent2"/>
          </a:fillRef>
          <a:effectRef idx="1">
            <a:schemeClr val="accent2"/>
          </a:effectRef>
          <a:fontRef idx="minor">
            <a:schemeClr val="tx1"/>
          </a:fontRef>
        </p:style>
      </p:cxnSp>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23" name="AutoShape 15"/>
          <p:cNvSpPr>
            <a:spLocks noChangeArrowheads="1"/>
          </p:cNvSpPr>
          <p:nvPr/>
        </p:nvSpPr>
        <p:spPr bwMode="auto">
          <a:xfrm>
            <a:off x="1345553" y="2746724"/>
            <a:ext cx="6934200" cy="3394846"/>
          </a:xfrm>
          <a:prstGeom prst="roundRect">
            <a:avLst>
              <a:gd name="adj" fmla="val 16667"/>
            </a:avLst>
          </a:prstGeom>
          <a:solidFill>
            <a:srgbClr val="000000">
              <a:alpha val="12157"/>
            </a:srgbClr>
          </a:solidFill>
          <a:ln cap="rnd">
            <a:solidFill>
              <a:srgbClr val="FFFFFF">
                <a:alpha val="25000"/>
              </a:srgbClr>
            </a:solidFill>
            <a:headEnd type="none" w="sm" len="sm"/>
            <a:tailEnd type="none" w="sm" len="sm"/>
          </a:ln>
          <a:effectLst>
            <a:outerShdw blurRad="44450" dir="5400000" algn="ctr">
              <a:srgbClr val="000000">
                <a:alpha val="0"/>
              </a:srgbClr>
            </a:outerShdw>
            <a:softEdge rad="317500"/>
          </a:effectLst>
          <a:scene3d>
            <a:camera prst="orthographicFront">
              <a:rot lat="0" lon="0" rev="0"/>
            </a:camera>
            <a:lightRig rig="threePt" dir="t"/>
          </a:scene3d>
          <a:sp3d>
            <a:bevelT w="635000" h="254000"/>
            <a:bevelB w="635000" h="0"/>
            <a:contourClr>
              <a:srgbClr val="777777"/>
            </a:contourClr>
          </a:sp3d>
        </p:spPr>
        <p:style>
          <a:lnRef idx="0">
            <a:schemeClr val="accent2"/>
          </a:lnRef>
          <a:fillRef idx="3">
            <a:schemeClr val="accent2"/>
          </a:fillRef>
          <a:effectRef idx="3">
            <a:schemeClr val="accent2"/>
          </a:effectRef>
          <a:fontRef idx="minor">
            <a:schemeClr val="lt1"/>
          </a:fontRef>
        </p:style>
        <p:txBody>
          <a:bodyPr vert="horz" wrap="square" lIns="380985" tIns="380985" rIns="380985" bIns="380985" numCol="1" anchor="ctr" anchorCtr="0" compatLnSpc="1">
            <a:prstTxWarp prst="textNoShape">
              <a:avLst/>
            </a:prstTxWarp>
          </a:bodyPr>
          <a:lstStyle/>
          <a:p>
            <a:pPr algn="ctr" defTabSz="914099" eaLnBrk="0" hangingPunct="0">
              <a:lnSpc>
                <a:spcPct val="85000"/>
              </a:lnSpc>
              <a:spcBef>
                <a:spcPct val="20000"/>
              </a:spcBef>
            </a:pPr>
            <a:endParaRPr lang="en-US" sz="1500" dirty="0" smtClean="0">
              <a:solidFill>
                <a:schemeClr val="tx1"/>
              </a:solidFill>
            </a:endParaRPr>
          </a:p>
        </p:txBody>
      </p:sp>
      <p:sp>
        <p:nvSpPr>
          <p:cNvPr id="43016" name="AutoShape 8"/>
          <p:cNvSpPr>
            <a:spLocks noChangeArrowheads="1"/>
          </p:cNvSpPr>
          <p:nvPr/>
        </p:nvSpPr>
        <p:spPr bwMode="auto">
          <a:xfrm rot="3390031">
            <a:off x="489773" y="2952362"/>
            <a:ext cx="5916921" cy="1752600"/>
          </a:xfrm>
          <a:prstGeom prst="rightArrow">
            <a:avLst>
              <a:gd name="adj1" fmla="val 50000"/>
              <a:gd name="adj2" fmla="val 91304"/>
            </a:avLst>
          </a:prstGeom>
          <a:ln>
            <a:headEnd/>
            <a:tailEnd/>
          </a:ln>
        </p:spPr>
        <p:style>
          <a:lnRef idx="1">
            <a:schemeClr val="accent2"/>
          </a:lnRef>
          <a:fillRef idx="2">
            <a:schemeClr val="accent2"/>
          </a:fillRef>
          <a:effectRef idx="1">
            <a:schemeClr val="accent2"/>
          </a:effectRef>
          <a:fontRef idx="minor">
            <a:schemeClr val="dk1"/>
          </a:fontRef>
        </p:style>
        <p:txBody>
          <a:bodyPr wrap="none" lIns="91436" tIns="45718" rIns="91436" bIns="45718" anchor="ctr"/>
          <a:lstStyle/>
          <a:p>
            <a:r>
              <a:rPr lang="en-US" dirty="0" smtClean="0"/>
              <a:t>V</a:t>
            </a:r>
            <a:endParaRPr lang="en-US" dirty="0"/>
          </a:p>
        </p:txBody>
      </p:sp>
      <p:sp>
        <p:nvSpPr>
          <p:cNvPr id="43024" name="AutoShape 16"/>
          <p:cNvSpPr>
            <a:spLocks noChangeArrowheads="1"/>
          </p:cNvSpPr>
          <p:nvPr/>
        </p:nvSpPr>
        <p:spPr bwMode="auto">
          <a:xfrm rot="16200000">
            <a:off x="-676609" y="4337555"/>
            <a:ext cx="3507828" cy="352425"/>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tx1"/>
                </a:solidFill>
                <a:latin typeface="Segoe" pitchFamily="34" charset="0"/>
              </a:rPr>
              <a:t>Static program verifier (Boogie)</a:t>
            </a:r>
          </a:p>
        </p:txBody>
      </p:sp>
      <p:sp>
        <p:nvSpPr>
          <p:cNvPr id="17" name="TextBox 16"/>
          <p:cNvSpPr txBox="1"/>
          <p:nvPr/>
        </p:nvSpPr>
        <p:spPr>
          <a:xfrm>
            <a:off x="1836455" y="1867665"/>
            <a:ext cx="1455576" cy="446272"/>
          </a:xfrm>
          <a:prstGeom prst="rect">
            <a:avLst/>
          </a:prstGeom>
          <a:noFill/>
        </p:spPr>
        <p:txBody>
          <a:bodyPr wrap="square" lIns="76197" tIns="38098" rIns="76197" bIns="38098" rtlCol="0">
            <a:spAutoFit/>
          </a:bodyPr>
          <a:lstStyle/>
          <a:p>
            <a:r>
              <a:rPr lang="en-US" sz="2400" dirty="0" smtClean="0">
                <a:solidFill>
                  <a:schemeClr val="bg1"/>
                </a:solidFill>
                <a:effectLst>
                  <a:outerShdw blurRad="38100" dist="38100" dir="2700000" algn="tl">
                    <a:srgbClr val="000000">
                      <a:alpha val="43137"/>
                    </a:srgbClr>
                  </a:outerShdw>
                </a:effectLst>
                <a:latin typeface="Segoe" pitchFamily="34" charset="0"/>
              </a:rPr>
              <a:t>MSIL</a:t>
            </a:r>
          </a:p>
        </p:txBody>
      </p:sp>
      <p:sp>
        <p:nvSpPr>
          <p:cNvPr id="18" name="Rounded Rectangle 17"/>
          <p:cNvSpPr/>
          <p:nvPr/>
        </p:nvSpPr>
        <p:spPr bwMode="auto">
          <a:xfrm>
            <a:off x="3999594" y="5529460"/>
            <a:ext cx="2460276" cy="491003"/>
          </a:xfrm>
          <a:prstGeom prst="roundRect">
            <a:avLst>
              <a:gd name="adj" fmla="val 9033"/>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b="1" dirty="0" smtClean="0">
                <a:solidFill>
                  <a:schemeClr val="tx1"/>
                </a:solidFill>
                <a:latin typeface="Segoe" pitchFamily="34" charset="0"/>
              </a:rPr>
              <a:t>Z3</a:t>
            </a:r>
          </a:p>
        </p:txBody>
      </p:sp>
      <p:sp>
        <p:nvSpPr>
          <p:cNvPr id="19" name="Rounded Rectangle 18"/>
          <p:cNvSpPr/>
          <p:nvPr/>
        </p:nvSpPr>
        <p:spPr bwMode="auto">
          <a:xfrm>
            <a:off x="2947299" y="4450252"/>
            <a:ext cx="2201333" cy="491003"/>
          </a:xfrm>
          <a:prstGeom prst="roundRect">
            <a:avLst>
              <a:gd name="adj" fmla="val 9033"/>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tx1"/>
                </a:solidFill>
                <a:latin typeface="Segoe" pitchFamily="34" charset="0"/>
              </a:rPr>
              <a:t>V.C. generator</a:t>
            </a:r>
          </a:p>
        </p:txBody>
      </p:sp>
      <p:sp>
        <p:nvSpPr>
          <p:cNvPr id="43013" name="Text Box 5"/>
          <p:cNvSpPr txBox="1">
            <a:spLocks noChangeArrowheads="1"/>
          </p:cNvSpPr>
          <p:nvPr/>
        </p:nvSpPr>
        <p:spPr bwMode="auto">
          <a:xfrm>
            <a:off x="3234567" y="5001425"/>
            <a:ext cx="3200400" cy="461661"/>
          </a:xfrm>
          <a:prstGeom prst="rect">
            <a:avLst/>
          </a:prstGeom>
          <a:noFill/>
          <a:ln w="9525">
            <a:noFill/>
            <a:miter lim="800000"/>
            <a:headEnd/>
            <a:tailEnd/>
          </a:ln>
          <a:effectLst/>
        </p:spPr>
        <p:txBody>
          <a:bodyPr lIns="91436" tIns="45718" rIns="91436" bIns="45718">
            <a:spAutoFit/>
          </a:bodyPr>
          <a:lstStyle/>
          <a:p>
            <a:pPr>
              <a:spcBef>
                <a:spcPct val="50000"/>
              </a:spcBef>
            </a:pPr>
            <a:r>
              <a:rPr lang="en-US" sz="2400" dirty="0">
                <a:solidFill>
                  <a:schemeClr val="bg1"/>
                </a:solidFill>
                <a:effectLst>
                  <a:outerShdw blurRad="38100" dist="38100" dir="2700000" algn="tl">
                    <a:srgbClr val="000000">
                      <a:alpha val="43137"/>
                    </a:srgbClr>
                  </a:outerShdw>
                </a:effectLst>
              </a:rPr>
              <a:t>V</a:t>
            </a:r>
            <a:r>
              <a:rPr lang="en-US" sz="2400" dirty="0" smtClean="0">
                <a:solidFill>
                  <a:schemeClr val="bg1"/>
                </a:solidFill>
                <a:effectLst>
                  <a:outerShdw blurRad="38100" dist="38100" dir="2700000" algn="tl">
                    <a:srgbClr val="000000">
                      <a:alpha val="43137"/>
                    </a:srgbClr>
                  </a:outerShdw>
                </a:effectLst>
                <a:latin typeface="+mn-lt"/>
              </a:rPr>
              <a:t>erification </a:t>
            </a:r>
            <a:r>
              <a:rPr lang="en-US" sz="2400" dirty="0">
                <a:solidFill>
                  <a:schemeClr val="bg1"/>
                </a:solidFill>
                <a:effectLst>
                  <a:outerShdw blurRad="38100" dist="38100" dir="2700000" algn="tl">
                    <a:srgbClr val="000000">
                      <a:alpha val="43137"/>
                    </a:srgbClr>
                  </a:outerShdw>
                </a:effectLst>
                <a:latin typeface="+mn-lt"/>
              </a:rPr>
              <a:t>condition</a:t>
            </a:r>
          </a:p>
        </p:txBody>
      </p:sp>
      <p:sp>
        <p:nvSpPr>
          <p:cNvPr id="43015" name="Text Box 7"/>
          <p:cNvSpPr txBox="1">
            <a:spLocks noChangeArrowheads="1"/>
          </p:cNvSpPr>
          <p:nvPr/>
        </p:nvSpPr>
        <p:spPr bwMode="auto">
          <a:xfrm>
            <a:off x="5029223" y="6125506"/>
            <a:ext cx="3657600" cy="461661"/>
          </a:xfrm>
          <a:prstGeom prst="rect">
            <a:avLst/>
          </a:prstGeom>
          <a:noFill/>
          <a:ln w="9525">
            <a:noFill/>
            <a:miter lim="800000"/>
            <a:headEnd/>
            <a:tailEnd/>
          </a:ln>
          <a:effectLst/>
        </p:spPr>
        <p:txBody>
          <a:bodyPr lIns="91436" tIns="45718" rIns="91436" bIns="45718">
            <a:spAutoFit/>
          </a:bodyPr>
          <a:lstStyle/>
          <a:p>
            <a:pPr>
              <a:spcBef>
                <a:spcPct val="50000"/>
              </a:spcBef>
            </a:pPr>
            <a:r>
              <a:rPr lang="en-US" sz="2400" dirty="0">
                <a:solidFill>
                  <a:schemeClr val="tx1"/>
                </a:solidFill>
                <a:latin typeface="+mn-lt"/>
              </a:rPr>
              <a:t>“correct” or list of errors</a:t>
            </a:r>
          </a:p>
        </p:txBody>
      </p:sp>
      <p:sp>
        <p:nvSpPr>
          <p:cNvPr id="22" name="Rounded Rectangle 21"/>
          <p:cNvSpPr/>
          <p:nvPr/>
        </p:nvSpPr>
        <p:spPr bwMode="auto">
          <a:xfrm>
            <a:off x="978720" y="1346448"/>
            <a:ext cx="2367755" cy="491003"/>
          </a:xfrm>
          <a:prstGeom prst="roundRect">
            <a:avLst>
              <a:gd name="adj" fmla="val 9033"/>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tx1"/>
                </a:solidFill>
                <a:latin typeface="Segoe" pitchFamily="34" charset="0"/>
              </a:rPr>
              <a:t>Spec# compiler</a:t>
            </a:r>
          </a:p>
        </p:txBody>
      </p:sp>
      <p:sp>
        <p:nvSpPr>
          <p:cNvPr id="43014" name="Text Box 6"/>
          <p:cNvSpPr txBox="1">
            <a:spLocks noChangeArrowheads="1"/>
          </p:cNvSpPr>
          <p:nvPr/>
        </p:nvSpPr>
        <p:spPr bwMode="auto">
          <a:xfrm>
            <a:off x="794195" y="875836"/>
            <a:ext cx="1474077" cy="461661"/>
          </a:xfrm>
          <a:prstGeom prst="rect">
            <a:avLst/>
          </a:prstGeom>
          <a:noFill/>
          <a:ln w="9525">
            <a:noFill/>
            <a:miter lim="800000"/>
            <a:headEnd/>
            <a:tailEnd/>
          </a:ln>
          <a:effectLst/>
        </p:spPr>
        <p:txBody>
          <a:bodyPr wrap="square" lIns="91436" tIns="45718" rIns="91436" bIns="45718">
            <a:spAutoFit/>
          </a:bodyPr>
          <a:lstStyle/>
          <a:p>
            <a:pPr>
              <a:spcBef>
                <a:spcPct val="50000"/>
              </a:spcBef>
            </a:pPr>
            <a:r>
              <a:rPr lang="en-US" sz="2400" dirty="0">
                <a:solidFill>
                  <a:schemeClr val="bg1"/>
                </a:solidFill>
                <a:effectLst>
                  <a:outerShdw blurRad="38100" dist="38100" dir="2700000" algn="tl">
                    <a:srgbClr val="000000">
                      <a:alpha val="43137"/>
                    </a:srgbClr>
                  </a:outerShdw>
                </a:effectLst>
                <a:latin typeface="+mn-lt"/>
              </a:rPr>
              <a:t>Spec#</a:t>
            </a:r>
          </a:p>
        </p:txBody>
      </p:sp>
      <p:sp>
        <p:nvSpPr>
          <p:cNvPr id="43010" name="Rectangle 2"/>
          <p:cNvSpPr>
            <a:spLocks noGrp="1" noChangeArrowheads="1"/>
          </p:cNvSpPr>
          <p:nvPr>
            <p:ph type="title"/>
          </p:nvPr>
        </p:nvSpPr>
        <p:spPr/>
        <p:txBody>
          <a:bodyPr/>
          <a:lstStyle/>
          <a:p>
            <a:r>
              <a:rPr lang="en-US" dirty="0" smtClean="0"/>
              <a:t>Verification architecture</a:t>
            </a:r>
            <a:endParaRPr lang="en-US" dirty="0"/>
          </a:p>
        </p:txBody>
      </p:sp>
      <p:sp>
        <p:nvSpPr>
          <p:cNvPr id="25" name="Text Box 6"/>
          <p:cNvSpPr txBox="1">
            <a:spLocks noChangeArrowheads="1"/>
          </p:cNvSpPr>
          <p:nvPr/>
        </p:nvSpPr>
        <p:spPr bwMode="auto">
          <a:xfrm>
            <a:off x="4942601" y="919356"/>
            <a:ext cx="675999" cy="461661"/>
          </a:xfrm>
          <a:prstGeom prst="rect">
            <a:avLst/>
          </a:prstGeom>
          <a:noFill/>
          <a:ln w="9525">
            <a:noFill/>
            <a:miter lim="800000"/>
            <a:headEnd/>
            <a:tailEnd/>
          </a:ln>
          <a:effectLst/>
        </p:spPr>
        <p:txBody>
          <a:bodyPr wrap="square" lIns="91436" tIns="45718" rIns="91436" bIns="45718">
            <a:spAutoFit/>
          </a:bodyPr>
          <a:lstStyle/>
          <a:p>
            <a:pPr>
              <a:spcBef>
                <a:spcPct val="50000"/>
              </a:spcBef>
            </a:pPr>
            <a:r>
              <a:rPr lang="en-US" sz="2400" dirty="0" smtClean="0">
                <a:solidFill>
                  <a:schemeClr val="bg1"/>
                </a:solidFill>
                <a:effectLst>
                  <a:outerShdw blurRad="38100" dist="38100" dir="2700000" algn="tl">
                    <a:srgbClr val="000000">
                      <a:alpha val="43137"/>
                    </a:srgbClr>
                  </a:outerShdw>
                </a:effectLst>
                <a:latin typeface="+mn-lt"/>
              </a:rPr>
              <a:t>C</a:t>
            </a:r>
            <a:endParaRPr lang="en-US" sz="2400" dirty="0">
              <a:solidFill>
                <a:schemeClr val="bg1"/>
              </a:solidFill>
              <a:effectLst>
                <a:outerShdw blurRad="38100" dist="38100" dir="2700000" algn="tl">
                  <a:srgbClr val="000000">
                    <a:alpha val="43137"/>
                  </a:srgbClr>
                </a:outerShdw>
              </a:effectLst>
              <a:latin typeface="+mn-lt"/>
            </a:endParaRPr>
          </a:p>
        </p:txBody>
      </p:sp>
      <p:sp>
        <p:nvSpPr>
          <p:cNvPr id="21" name="Rounded Rectangle 20"/>
          <p:cNvSpPr/>
          <p:nvPr/>
        </p:nvSpPr>
        <p:spPr bwMode="auto">
          <a:xfrm>
            <a:off x="1486757" y="2361684"/>
            <a:ext cx="2201333" cy="790949"/>
          </a:xfrm>
          <a:prstGeom prst="roundRect">
            <a:avLst>
              <a:gd name="adj" fmla="val 9033"/>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err="1" smtClean="0">
                <a:solidFill>
                  <a:schemeClr val="tx1"/>
                </a:solidFill>
                <a:latin typeface="Segoe" pitchFamily="34" charset="0"/>
              </a:rPr>
              <a:t>Bytecode</a:t>
            </a:r>
            <a:r>
              <a:rPr lang="en-US" sz="2400" dirty="0" smtClean="0">
                <a:solidFill>
                  <a:schemeClr val="tx1"/>
                </a:solidFill>
                <a:latin typeface="Segoe" pitchFamily="34" charset="0"/>
              </a:rPr>
              <a:t> translator</a:t>
            </a:r>
          </a:p>
        </p:txBody>
      </p:sp>
      <p:sp>
        <p:nvSpPr>
          <p:cNvPr id="29" name="Text Box 6"/>
          <p:cNvSpPr txBox="1">
            <a:spLocks noChangeArrowheads="1"/>
          </p:cNvSpPr>
          <p:nvPr/>
        </p:nvSpPr>
        <p:spPr bwMode="auto">
          <a:xfrm>
            <a:off x="6483143" y="919356"/>
            <a:ext cx="675999" cy="461661"/>
          </a:xfrm>
          <a:prstGeom prst="rect">
            <a:avLst/>
          </a:prstGeom>
          <a:noFill/>
          <a:ln w="9525">
            <a:noFill/>
            <a:miter lim="800000"/>
            <a:headEnd/>
            <a:tailEnd/>
          </a:ln>
          <a:effectLst/>
        </p:spPr>
        <p:txBody>
          <a:bodyPr wrap="square" lIns="91436" tIns="45718" rIns="91436" bIns="45718">
            <a:spAutoFit/>
          </a:bodyPr>
          <a:lstStyle/>
          <a:p>
            <a:pPr>
              <a:spcBef>
                <a:spcPct val="50000"/>
              </a:spcBef>
            </a:pPr>
            <a:r>
              <a:rPr lang="en-US" sz="2400" dirty="0" smtClean="0">
                <a:solidFill>
                  <a:schemeClr val="bg1"/>
                </a:solidFill>
                <a:effectLst>
                  <a:outerShdw blurRad="38100" dist="38100" dir="2700000" algn="tl">
                    <a:srgbClr val="000000">
                      <a:alpha val="43137"/>
                    </a:srgbClr>
                  </a:outerShdw>
                </a:effectLst>
                <a:latin typeface="+mn-lt"/>
              </a:rPr>
              <a:t>C</a:t>
            </a:r>
            <a:endParaRPr lang="en-US" sz="2400" dirty="0">
              <a:solidFill>
                <a:schemeClr val="bg1"/>
              </a:solidFill>
              <a:effectLst>
                <a:outerShdw blurRad="38100" dist="38100" dir="2700000" algn="tl">
                  <a:srgbClr val="000000">
                    <a:alpha val="43137"/>
                  </a:srgbClr>
                </a:outerShdw>
              </a:effectLst>
              <a:latin typeface="+mn-lt"/>
            </a:endParaRPr>
          </a:p>
        </p:txBody>
      </p:sp>
      <p:sp>
        <p:nvSpPr>
          <p:cNvPr id="32" name="Rounded Rectangle 31"/>
          <p:cNvSpPr/>
          <p:nvPr/>
        </p:nvSpPr>
        <p:spPr bwMode="auto">
          <a:xfrm>
            <a:off x="2159564" y="3622053"/>
            <a:ext cx="2460276" cy="491003"/>
          </a:xfrm>
          <a:prstGeom prst="roundRect">
            <a:avLst>
              <a:gd name="adj" fmla="val 9033"/>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tx1"/>
                </a:solidFill>
                <a:latin typeface="Segoe" pitchFamily="34" charset="0"/>
              </a:rPr>
              <a:t>Boogie</a:t>
            </a:r>
          </a:p>
        </p:txBody>
      </p:sp>
      <p:sp>
        <p:nvSpPr>
          <p:cNvPr id="24" name="AutoShape 8"/>
          <p:cNvSpPr>
            <a:spLocks noChangeArrowheads="1"/>
          </p:cNvSpPr>
          <p:nvPr/>
        </p:nvSpPr>
        <p:spPr bwMode="auto">
          <a:xfrm rot="6900663">
            <a:off x="3330571" y="2052639"/>
            <a:ext cx="2417322" cy="923965"/>
          </a:xfrm>
          <a:prstGeom prst="rightArrow">
            <a:avLst>
              <a:gd name="adj1" fmla="val 50000"/>
              <a:gd name="adj2" fmla="val 91304"/>
            </a:avLst>
          </a:prstGeom>
          <a:ln>
            <a:headEnd/>
            <a:tailEnd/>
          </a:ln>
        </p:spPr>
        <p:style>
          <a:lnRef idx="1">
            <a:schemeClr val="accent2"/>
          </a:lnRef>
          <a:fillRef idx="2">
            <a:schemeClr val="accent2"/>
          </a:fillRef>
          <a:effectRef idx="1">
            <a:schemeClr val="accent2"/>
          </a:effectRef>
          <a:fontRef idx="minor">
            <a:schemeClr val="dk1"/>
          </a:fontRef>
        </p:style>
        <p:txBody>
          <a:bodyPr wrap="none" lIns="91436" tIns="45718" rIns="91436" bIns="45718" anchor="ctr"/>
          <a:lstStyle/>
          <a:p>
            <a:endParaRPr lang="en-US"/>
          </a:p>
        </p:txBody>
      </p:sp>
      <p:sp>
        <p:nvSpPr>
          <p:cNvPr id="26" name="AutoShape 8"/>
          <p:cNvSpPr>
            <a:spLocks noChangeArrowheads="1"/>
          </p:cNvSpPr>
          <p:nvPr/>
        </p:nvSpPr>
        <p:spPr bwMode="auto">
          <a:xfrm rot="8271147">
            <a:off x="3692604" y="2116933"/>
            <a:ext cx="3230017" cy="923965"/>
          </a:xfrm>
          <a:prstGeom prst="rightArrow">
            <a:avLst>
              <a:gd name="adj1" fmla="val 50000"/>
              <a:gd name="adj2" fmla="val 91304"/>
            </a:avLst>
          </a:prstGeom>
          <a:ln>
            <a:headEnd/>
            <a:tailEnd/>
          </a:ln>
        </p:spPr>
        <p:style>
          <a:lnRef idx="1">
            <a:schemeClr val="accent2"/>
          </a:lnRef>
          <a:fillRef idx="2">
            <a:schemeClr val="accent2"/>
          </a:fillRef>
          <a:effectRef idx="1">
            <a:schemeClr val="accent2"/>
          </a:effectRef>
          <a:fontRef idx="minor">
            <a:schemeClr val="dk1"/>
          </a:fontRef>
        </p:style>
        <p:txBody>
          <a:bodyPr wrap="none" lIns="91436" tIns="45718" rIns="91436" bIns="45718" anchor="ctr"/>
          <a:lstStyle/>
          <a:p>
            <a:endParaRPr lang="en-US"/>
          </a:p>
        </p:txBody>
      </p:sp>
      <p:sp>
        <p:nvSpPr>
          <p:cNvPr id="27" name="Rounded Rectangle 26"/>
          <p:cNvSpPr/>
          <p:nvPr/>
        </p:nvSpPr>
        <p:spPr bwMode="auto">
          <a:xfrm>
            <a:off x="3739096" y="1729727"/>
            <a:ext cx="1699061" cy="491003"/>
          </a:xfrm>
          <a:prstGeom prst="roundRect">
            <a:avLst>
              <a:gd name="adj" fmla="val 9033"/>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tx1"/>
                </a:solidFill>
                <a:latin typeface="Segoe" pitchFamily="34" charset="0"/>
              </a:rPr>
              <a:t>VCC</a:t>
            </a:r>
          </a:p>
        </p:txBody>
      </p:sp>
      <p:sp>
        <p:nvSpPr>
          <p:cNvPr id="28" name="Rounded Rectangle 27"/>
          <p:cNvSpPr/>
          <p:nvPr/>
        </p:nvSpPr>
        <p:spPr bwMode="auto">
          <a:xfrm>
            <a:off x="5664981" y="1708641"/>
            <a:ext cx="1699061" cy="491003"/>
          </a:xfrm>
          <a:prstGeom prst="roundRect">
            <a:avLst>
              <a:gd name="adj" fmla="val 9033"/>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tx1"/>
                </a:solidFill>
                <a:latin typeface="Segoe" pitchFamily="34" charset="0"/>
              </a:rPr>
              <a:t>HAVOC</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24" grpId="0" animBg="1"/>
      <p:bldP spid="26" grpId="0" animBg="1"/>
      <p:bldP spid="27" grpId="0" animBg="1"/>
      <p:bldP spid="2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HAVOC</a:t>
            </a:r>
            <a:endParaRPr lang="en-US" dirty="0"/>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5" name="Content Placeholder 2"/>
          <p:cNvSpPr>
            <a:spLocks noGrp="1"/>
          </p:cNvSpPr>
          <p:nvPr>
            <p:ph idx="1"/>
          </p:nvPr>
        </p:nvSpPr>
        <p:spPr>
          <a:xfrm>
            <a:off x="381000" y="1567122"/>
            <a:ext cx="8382000" cy="4524315"/>
          </a:xfrm>
        </p:spPr>
        <p:txBody>
          <a:bodyPr/>
          <a:lstStyle/>
          <a:p>
            <a:r>
              <a:rPr lang="en-US" dirty="0" smtClean="0"/>
              <a:t>A tool for specifying and checking properties of systems software written in C.</a:t>
            </a:r>
          </a:p>
          <a:p>
            <a:r>
              <a:rPr lang="en-US" dirty="0" smtClean="0"/>
              <a:t>It also translates annotated C into Boogie PL.</a:t>
            </a:r>
          </a:p>
          <a:p>
            <a:r>
              <a:rPr lang="en-US" dirty="0" smtClean="0"/>
              <a:t>It allows the expression of </a:t>
            </a:r>
            <a:r>
              <a:rPr lang="en-US" i="1" dirty="0" smtClean="0">
                <a:solidFill>
                  <a:srgbClr val="FF0000"/>
                </a:solidFill>
              </a:rPr>
              <a:t>richer properties about the program heap and data structures</a:t>
            </a:r>
            <a:r>
              <a:rPr lang="en-US" i="1" dirty="0" smtClean="0"/>
              <a:t> </a:t>
            </a:r>
            <a:r>
              <a:rPr lang="en-US" dirty="0" smtClean="0"/>
              <a:t>such as linked lists and arrays.</a:t>
            </a:r>
          </a:p>
          <a:p>
            <a:r>
              <a:rPr lang="en-US" dirty="0" smtClean="0"/>
              <a:t>HAVOC is being used to specify and check:</a:t>
            </a:r>
          </a:p>
          <a:p>
            <a:pPr lvl="1"/>
            <a:r>
              <a:rPr lang="en-US" dirty="0" smtClean="0"/>
              <a:t>Complex locking protocols over heap-allocated data structures </a:t>
            </a:r>
            <a:r>
              <a:rPr lang="en-US" sz="2400" dirty="0" smtClean="0"/>
              <a:t>in Windows.</a:t>
            </a:r>
          </a:p>
          <a:p>
            <a:pPr lvl="1"/>
            <a:r>
              <a:rPr lang="en-US" dirty="0" smtClean="0"/>
              <a:t>Properties of collections such as IRP queues in device drivers.</a:t>
            </a:r>
          </a:p>
          <a:p>
            <a:pPr lvl="1"/>
            <a:r>
              <a:rPr lang="en-US" dirty="0" smtClean="0"/>
              <a:t>Correctness properties of custom storage allocators.</a:t>
            </a:r>
            <a:endParaRPr lang="en-US" dirty="0"/>
          </a:p>
        </p:txBody>
      </p:sp>
    </p:spTree>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 </a:t>
            </a:r>
            <a:r>
              <a:rPr smtClean="0">
                <a:solidFill>
                  <a:srgbClr val="FF0000"/>
                </a:solidFill>
              </a:rPr>
              <a:t>V</a:t>
            </a:r>
            <a:r>
              <a:rPr smtClean="0"/>
              <a:t>erifying </a:t>
            </a:r>
            <a:r>
              <a:rPr smtClean="0">
                <a:solidFill>
                  <a:srgbClr val="FF0000"/>
                </a:solidFill>
              </a:rPr>
              <a:t>C C</a:t>
            </a:r>
            <a:r>
              <a:rPr smtClean="0"/>
              <a:t>ompiler</a:t>
            </a:r>
            <a:endParaRPr lang="en-US" dirty="0"/>
          </a:p>
        </p:txBody>
      </p:sp>
      <p:sp>
        <p:nvSpPr>
          <p:cNvPr id="3" name="Content Placeholder 2"/>
          <p:cNvSpPr>
            <a:spLocks noGrp="1"/>
          </p:cNvSpPr>
          <p:nvPr>
            <p:ph idx="1"/>
          </p:nvPr>
        </p:nvSpPr>
        <p:spPr>
          <a:xfrm>
            <a:off x="371764" y="1634548"/>
            <a:ext cx="8382000" cy="2536079"/>
          </a:xfrm>
        </p:spPr>
        <p:txBody>
          <a:bodyPr/>
          <a:lstStyle/>
          <a:p>
            <a:r>
              <a:rPr lang="en-US" dirty="0" smtClean="0"/>
              <a:t>VCC translates an </a:t>
            </a:r>
            <a:r>
              <a:rPr lang="en-US" i="1" dirty="0" smtClean="0">
                <a:solidFill>
                  <a:srgbClr val="FF0000"/>
                </a:solidFill>
              </a:rPr>
              <a:t>annotated C program </a:t>
            </a:r>
            <a:r>
              <a:rPr lang="en-US" dirty="0" smtClean="0"/>
              <a:t>into a </a:t>
            </a:r>
            <a:r>
              <a:rPr lang="en-US" i="1" dirty="0" smtClean="0">
                <a:solidFill>
                  <a:srgbClr val="FF0000"/>
                </a:solidFill>
              </a:rPr>
              <a:t>Boogie PL</a:t>
            </a:r>
            <a:r>
              <a:rPr lang="en-US" i="1" dirty="0" smtClean="0"/>
              <a:t> </a:t>
            </a:r>
            <a:r>
              <a:rPr lang="en-US" dirty="0" smtClean="0"/>
              <a:t>program.</a:t>
            </a:r>
          </a:p>
          <a:p>
            <a:r>
              <a:rPr lang="en-US" dirty="0" smtClean="0"/>
              <a:t>A </a:t>
            </a:r>
            <a:r>
              <a:rPr lang="en-US" dirty="0" smtClean="0"/>
              <a:t>C-</a:t>
            </a:r>
            <a:r>
              <a:rPr lang="en-US" dirty="0" err="1" smtClean="0"/>
              <a:t>ish</a:t>
            </a:r>
            <a:r>
              <a:rPr lang="en-US" dirty="0" smtClean="0"/>
              <a:t> memory model</a:t>
            </a:r>
          </a:p>
          <a:p>
            <a:pPr lvl="1"/>
            <a:r>
              <a:rPr lang="en-US" dirty="0" smtClean="0"/>
              <a:t>Abstract heaps</a:t>
            </a:r>
          </a:p>
          <a:p>
            <a:pPr lvl="1"/>
            <a:r>
              <a:rPr lang="en-US" dirty="0" smtClean="0"/>
              <a:t>Bit-level precision</a:t>
            </a:r>
          </a:p>
          <a:p>
            <a:r>
              <a:rPr lang="en-US" dirty="0" smtClean="0"/>
              <a:t>Microsoft Hypervisor: verification grand challenge.</a:t>
            </a:r>
            <a:endParaRPr lang="en-US" dirty="0" smtClean="0"/>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Main 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2649956"/>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pPr lvl="1">
              <a:buNone/>
            </a:pPr>
            <a:r>
              <a:rPr lang="en-US" sz="2900" dirty="0" smtClean="0">
                <a:latin typeface="Calibri" pitchFamily="34" charset="0"/>
                <a:sym typeface="Symbol"/>
              </a:rPr>
              <a:t> </a:t>
            </a:r>
            <a:r>
              <a:rPr lang="en-US" sz="2900" dirty="0" smtClean="0">
                <a:latin typeface="Calibri" pitchFamily="34" charset="0"/>
              </a:rPr>
              <a:t>h,o,f:</a:t>
            </a:r>
            <a:r>
              <a:rPr lang="en-US" sz="2900" dirty="0" smtClean="0">
                <a:latin typeface="Calibri" pitchFamily="34" charset="0"/>
                <a:sym typeface="Symbol"/>
              </a:rPr>
              <a:t/>
            </a:r>
            <a:br>
              <a:rPr lang="en-US" sz="2900" dirty="0" smtClean="0">
                <a:latin typeface="Calibri" pitchFamily="34" charset="0"/>
                <a:sym typeface="Symbol"/>
              </a:rPr>
            </a:br>
            <a:r>
              <a:rPr lang="en-US" sz="2900" dirty="0" smtClean="0">
                <a:latin typeface="Calibri" pitchFamily="34" charset="0"/>
                <a:sym typeface="Symbol"/>
              </a:rPr>
              <a:t>	IsHeap(h) </a:t>
            </a:r>
            <a:r>
              <a:rPr lang="en-US" sz="2900" dirty="0" smtClean="0">
                <a:solidFill>
                  <a:schemeClr val="tx1"/>
                </a:solidFill>
                <a:latin typeface="Calibri" pitchFamily="34" charset="0"/>
              </a:rPr>
              <a:t> </a:t>
            </a:r>
            <a:r>
              <a:rPr lang="en-US" sz="2900" dirty="0" smtClean="0">
                <a:latin typeface="Calibri" pitchFamily="34" charset="0"/>
              </a:rPr>
              <a:t>o ≠ null </a:t>
            </a:r>
            <a:r>
              <a:rPr lang="en-US" sz="2900" dirty="0" smtClean="0">
                <a:latin typeface="Calibri" pitchFamily="34" charset="0"/>
                <a:sym typeface="Symbol"/>
              </a:rPr>
              <a:t> read(h, o, alloc) = t</a:t>
            </a:r>
            <a:br>
              <a:rPr lang="en-US" sz="2900" dirty="0" smtClean="0">
                <a:latin typeface="Calibri" pitchFamily="34" charset="0"/>
                <a:sym typeface="Symbol"/>
              </a:rPr>
            </a:br>
            <a:r>
              <a:rPr lang="en-US" sz="2900" dirty="0" smtClean="0">
                <a:latin typeface="Calibri" pitchFamily="34" charset="0"/>
                <a:sym typeface="Symbol"/>
              </a:rPr>
              <a:t>	</a:t>
            </a:r>
            <a:br>
              <a:rPr lang="en-US" sz="2900" dirty="0" smtClean="0">
                <a:latin typeface="Calibri" pitchFamily="34" charset="0"/>
                <a:sym typeface="Symbol"/>
              </a:rPr>
            </a:br>
            <a:r>
              <a:rPr lang="en-US" sz="2900" dirty="0" smtClean="0">
                <a:latin typeface="Calibri" pitchFamily="34" charset="0"/>
                <a:sym typeface="Symbol"/>
              </a:rPr>
              <a:t>	read(h,o, f) = null  read(h, read(h,o,f),alloc) = t</a:t>
            </a:r>
            <a:endParaRPr lang="en-US" sz="2800" dirty="0" smtClean="0">
              <a:latin typeface="Calibri" pitchFamily="34" charset="0"/>
              <a:sym typeface="Symbol"/>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Main 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3331681"/>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pPr lvl="1">
              <a:buNone/>
            </a:pPr>
            <a:r>
              <a:rPr lang="en-US" sz="2900" dirty="0" smtClean="0">
                <a:latin typeface="Calibri" pitchFamily="34" charset="0"/>
                <a:sym typeface="Symbol"/>
              </a:rPr>
              <a:t> o, f:</a:t>
            </a:r>
            <a:br>
              <a:rPr lang="en-US" sz="2900" dirty="0" smtClean="0">
                <a:latin typeface="Calibri" pitchFamily="34" charset="0"/>
                <a:sym typeface="Symbol"/>
              </a:rPr>
            </a:br>
            <a:r>
              <a:rPr lang="en-US" sz="2900" dirty="0" smtClean="0">
                <a:latin typeface="Calibri" pitchFamily="34" charset="0"/>
                <a:sym typeface="Symbol"/>
              </a:rPr>
              <a:t>	o ≠ null  read(h</a:t>
            </a:r>
            <a:r>
              <a:rPr lang="en-US" sz="2900" baseline="-25000" dirty="0" smtClean="0">
                <a:latin typeface="Calibri" pitchFamily="34" charset="0"/>
                <a:sym typeface="Symbol"/>
              </a:rPr>
              <a:t>0</a:t>
            </a:r>
            <a:r>
              <a:rPr lang="en-US" sz="2900" dirty="0" smtClean="0">
                <a:latin typeface="Calibri" pitchFamily="34" charset="0"/>
                <a:sym typeface="Symbol"/>
              </a:rPr>
              <a:t>, o, alloc) = t </a:t>
            </a:r>
            <a:br>
              <a:rPr lang="en-US" sz="2900" dirty="0" smtClean="0">
                <a:latin typeface="Calibri" pitchFamily="34" charset="0"/>
                <a:sym typeface="Symbol"/>
              </a:rPr>
            </a:br>
            <a:r>
              <a:rPr lang="en-US" sz="2900" dirty="0" smtClean="0">
                <a:latin typeface="Calibri" pitchFamily="34" charset="0"/>
                <a:sym typeface="Symbol"/>
              </a:rPr>
              <a:t>	   read(h</a:t>
            </a:r>
            <a:r>
              <a:rPr lang="en-US" sz="2900" baseline="-25000" dirty="0" smtClean="0">
                <a:latin typeface="Calibri" pitchFamily="34" charset="0"/>
                <a:sym typeface="Symbol"/>
              </a:rPr>
              <a:t>1</a:t>
            </a:r>
            <a:r>
              <a:rPr lang="en-US" sz="2900" dirty="0" smtClean="0">
                <a:latin typeface="Calibri" pitchFamily="34" charset="0"/>
                <a:sym typeface="Symbol"/>
              </a:rPr>
              <a:t>,o,f) = read(h</a:t>
            </a:r>
            <a:r>
              <a:rPr lang="en-US" sz="2900" baseline="-25000" dirty="0" smtClean="0">
                <a:latin typeface="Calibri" pitchFamily="34" charset="0"/>
                <a:sym typeface="Symbol"/>
              </a:rPr>
              <a:t>0</a:t>
            </a:r>
            <a:r>
              <a:rPr lang="en-US" sz="2900" dirty="0" smtClean="0">
                <a:latin typeface="Calibri" pitchFamily="34" charset="0"/>
                <a:sym typeface="Symbol"/>
              </a:rPr>
              <a:t>,o,f)  (o,f)  M </a:t>
            </a:r>
            <a:endParaRPr lang="en-US" sz="2800" dirty="0" smtClean="0">
              <a:latin typeface="Calibri" pitchFamily="34" charset="0"/>
              <a:sym typeface="Symbol"/>
            </a:endParaRPr>
          </a:p>
          <a:p>
            <a:pPr>
              <a:buNone/>
            </a:pPr>
            <a:endParaRPr lang="en-US" dirty="0" smtClean="0"/>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917174"/>
          </a:xfrm>
        </p:spPr>
        <p:txBody>
          <a:bodyPr/>
          <a:lstStyle/>
          <a:p>
            <a:pPr algn="ctr">
              <a:buNone/>
            </a:pPr>
            <a:r>
              <a:rPr lang="en-US" sz="3200" dirty="0" smtClean="0">
                <a:latin typeface="Calibri" pitchFamily="34" charset="0"/>
                <a:sym typeface="Symbol"/>
              </a:rPr>
              <a:t>M | F</a:t>
            </a:r>
          </a:p>
          <a:p>
            <a:pPr algn="ctr">
              <a:buNone/>
            </a:pPr>
            <a:endParaRPr lang="en-US" sz="2800" dirty="0" smtClean="0">
              <a:latin typeface="Calibri" pitchFamily="34" charset="0"/>
              <a:sym typeface="Symbol"/>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5" name="Rounded Rectangular Callout 4"/>
          <p:cNvSpPr/>
          <p:nvPr/>
        </p:nvSpPr>
        <p:spPr bwMode="auto">
          <a:xfrm>
            <a:off x="1625600" y="2357120"/>
            <a:ext cx="2479040" cy="843280"/>
          </a:xfrm>
          <a:prstGeom prst="wedgeRoundRectCallout">
            <a:avLst>
              <a:gd name="adj1" fmla="val 49411"/>
              <a:gd name="adj2" fmla="val -90227"/>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P</a:t>
            </a:r>
            <a:r>
              <a:rPr kumimoji="0" lang="en-US" sz="2800" b="0" i="0" u="none" strike="noStrike" cap="none" normalizeH="0" baseline="0" dirty="0" smtClean="0">
                <a:solidFill>
                  <a:schemeClr val="bg1"/>
                </a:solidFill>
                <a:latin typeface="Segoe" pitchFamily="34" charset="0"/>
              </a:rPr>
              <a:t>artial model</a:t>
            </a:r>
          </a:p>
        </p:txBody>
      </p:sp>
      <p:sp>
        <p:nvSpPr>
          <p:cNvPr id="6" name="Rounded Rectangular Callout 5"/>
          <p:cNvSpPr/>
          <p:nvPr/>
        </p:nvSpPr>
        <p:spPr bwMode="auto">
          <a:xfrm>
            <a:off x="4856480" y="2570480"/>
            <a:ext cx="3037840" cy="843280"/>
          </a:xfrm>
          <a:prstGeom prst="wedgeRoundRectCallout">
            <a:avLst>
              <a:gd name="adj1" fmla="val -46491"/>
              <a:gd name="adj2" fmla="val -120347"/>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Set of clauses</a:t>
            </a:r>
            <a:endParaRPr kumimoji="0" lang="en-US" sz="2800" b="0" i="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Main 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3103927"/>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r>
              <a:rPr lang="en-US" sz="3100" dirty="0" smtClean="0">
                <a:latin typeface="Calibri" pitchFamily="34" charset="0"/>
                <a:sym typeface="Symbol"/>
              </a:rPr>
              <a:t>User provided assertions</a:t>
            </a:r>
          </a:p>
          <a:p>
            <a:pPr marL="747419" lvl="2" indent="-384954">
              <a:buNone/>
            </a:pPr>
            <a:r>
              <a:rPr lang="en-US" sz="3200" dirty="0" smtClean="0">
                <a:latin typeface="Calibri" pitchFamily="34" charset="0"/>
                <a:sym typeface="Symbol"/>
              </a:rPr>
              <a:t> i,j: i  j  read(a,i)  read(b,j)</a:t>
            </a:r>
          </a:p>
          <a:p>
            <a:pPr>
              <a:buNone/>
            </a:pPr>
            <a:endParaRPr lang="en-US" dirty="0" smtClean="0"/>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Tree>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Main 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4898264"/>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r>
              <a:rPr lang="en-US" sz="3100" dirty="0" smtClean="0">
                <a:latin typeface="Calibri" pitchFamily="34" charset="0"/>
                <a:sym typeface="Symbol"/>
              </a:rPr>
              <a:t>User provided assertions</a:t>
            </a:r>
            <a:endParaRPr lang="en-US" dirty="0" smtClean="0">
              <a:sym typeface="Symbol"/>
            </a:endParaRPr>
          </a:p>
          <a:p>
            <a:r>
              <a:rPr lang="en-US" sz="3100" dirty="0" smtClean="0">
                <a:latin typeface="Calibri" pitchFamily="34" charset="0"/>
                <a:sym typeface="Symbol"/>
              </a:rPr>
              <a:t>Theories</a:t>
            </a:r>
          </a:p>
          <a:p>
            <a:pPr marL="703764" lvl="3" indent="-384954">
              <a:buFont typeface="Symbol"/>
              <a:buChar char="&quot;"/>
            </a:pPr>
            <a:r>
              <a:rPr lang="en-US" sz="2800" dirty="0" smtClean="0">
                <a:latin typeface="Calibri" pitchFamily="34" charset="0"/>
                <a:sym typeface="Symbol"/>
              </a:rPr>
              <a:t>x: p(x,x)</a:t>
            </a:r>
          </a:p>
          <a:p>
            <a:pPr marL="703764" lvl="3" indent="-384954">
              <a:buFont typeface="Symbol"/>
              <a:buChar char="&quot;"/>
            </a:pPr>
            <a:r>
              <a:rPr lang="en-US" sz="2800" dirty="0" smtClean="0">
                <a:latin typeface="Calibri" pitchFamily="34" charset="0"/>
                <a:sym typeface="Symbol"/>
              </a:rPr>
              <a:t>x,y,z: p(x,y), p(y,z)  p(x,z)</a:t>
            </a:r>
          </a:p>
          <a:p>
            <a:pPr marL="703764" lvl="3" indent="-384954">
              <a:buFont typeface="Symbol"/>
              <a:buChar char="&quot;"/>
            </a:pPr>
            <a:r>
              <a:rPr lang="en-US" sz="2800" dirty="0" smtClean="0">
                <a:latin typeface="Calibri" pitchFamily="34" charset="0"/>
                <a:sym typeface="Symbol"/>
              </a:rPr>
              <a:t>x,y: p(x,y), p(y,x)  x = y</a:t>
            </a:r>
          </a:p>
          <a:p>
            <a:pPr marL="703764" lvl="3" indent="-384954">
              <a:buFont typeface="Symbol"/>
              <a:buChar char="&quot;"/>
            </a:pPr>
            <a:endParaRPr lang="en-US" sz="2800" dirty="0" smtClean="0">
              <a:latin typeface="Calibri" pitchFamily="34" charset="0"/>
              <a:sym typeface="Symbol"/>
            </a:endParaRPr>
          </a:p>
          <a:p>
            <a:pPr lvl="1">
              <a:buNone/>
            </a:pPr>
            <a:endParaRPr lang="en-US" sz="2800" dirty="0" smtClean="0">
              <a:latin typeface="Calibri" pitchFamily="34" charset="0"/>
              <a:sym typeface="Symbol"/>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Tree>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Main 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3950312"/>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r>
              <a:rPr lang="en-US" sz="3100" dirty="0" smtClean="0">
                <a:latin typeface="Calibri" pitchFamily="34" charset="0"/>
                <a:sym typeface="Symbol"/>
              </a:rPr>
              <a:t>User provided assertions</a:t>
            </a:r>
            <a:endParaRPr lang="en-US" dirty="0" smtClean="0">
              <a:sym typeface="Symbol"/>
            </a:endParaRPr>
          </a:p>
          <a:p>
            <a:r>
              <a:rPr lang="en-US" sz="3100" dirty="0" smtClean="0">
                <a:latin typeface="Calibri" pitchFamily="34" charset="0"/>
                <a:sym typeface="Symbol"/>
              </a:rPr>
              <a:t>Theories</a:t>
            </a:r>
          </a:p>
          <a:p>
            <a:r>
              <a:rPr lang="en-US" sz="2800" dirty="0" smtClean="0">
                <a:solidFill>
                  <a:srgbClr val="FF0000"/>
                </a:solidFill>
                <a:latin typeface="Calibri" pitchFamily="34" charset="0"/>
              </a:rPr>
              <a:t>Solver must be fast in satisfiable instances.</a:t>
            </a:r>
          </a:p>
          <a:p>
            <a:endParaRPr lang="en-US" sz="2800" dirty="0" smtClean="0">
              <a:latin typeface="Calibri" pitchFamily="34" charset="0"/>
              <a:sym typeface="Symbol"/>
            </a:endParaRPr>
          </a:p>
          <a:p>
            <a:pPr lvl="1">
              <a:buNone/>
            </a:pPr>
            <a:endParaRPr lang="en-US" sz="2800" dirty="0" smtClean="0">
              <a:latin typeface="Calibri" pitchFamily="34" charset="0"/>
              <a:sym typeface="Symbol"/>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5" name="Rectangular Callout 4"/>
          <p:cNvSpPr/>
          <p:nvPr/>
        </p:nvSpPr>
        <p:spPr bwMode="auto">
          <a:xfrm>
            <a:off x="3738880" y="4815840"/>
            <a:ext cx="4135120" cy="1148080"/>
          </a:xfrm>
          <a:prstGeom prst="wedgeRectCallout">
            <a:avLst>
              <a:gd name="adj1" fmla="val -75458"/>
              <a:gd name="adj2" fmla="val -67976"/>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We want to find</a:t>
            </a:r>
            <a:r>
              <a:rPr kumimoji="0" lang="en-US" sz="2800" b="1" i="0" u="none" strike="noStrike" cap="none" normalizeH="0" dirty="0" smtClean="0">
                <a:solidFill>
                  <a:schemeClr val="bg1"/>
                </a:solidFill>
                <a:latin typeface="Segoe" pitchFamily="34" charset="0"/>
              </a:rPr>
              <a:t> bugs!</a:t>
            </a:r>
            <a:endParaRPr kumimoji="0" lang="en-US" sz="2800" b="1" i="0" u="none" strike="noStrike" cap="none" normalizeH="0" baseline="0" dirty="0" smtClean="0">
              <a:solidFill>
                <a:schemeClr val="bg1"/>
              </a:solidFill>
              <a:latin typeface="Segoe" pitchFamily="34" charset="0"/>
            </a:endParaRPr>
          </a:p>
        </p:txBody>
      </p:sp>
      <p:pic>
        <p:nvPicPr>
          <p:cNvPr id="6" name="Picture 5" descr="cartoon_bug.jpg"/>
          <p:cNvPicPr>
            <a:picLocks noChangeAspect="1"/>
          </p:cNvPicPr>
          <p:nvPr/>
        </p:nvPicPr>
        <p:blipFill>
          <a:blip r:embed="rId3" cstate="print"/>
          <a:stretch>
            <a:fillRect/>
          </a:stretch>
        </p:blipFill>
        <p:spPr>
          <a:xfrm>
            <a:off x="6895971" y="2634951"/>
            <a:ext cx="2062006" cy="2159472"/>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inocchio.gif"/>
          <p:cNvPicPr>
            <a:picLocks noChangeAspect="1"/>
          </p:cNvPicPr>
          <p:nvPr/>
        </p:nvPicPr>
        <p:blipFill>
          <a:blip r:embed="rId3"/>
          <a:stretch>
            <a:fillRect/>
          </a:stretch>
        </p:blipFill>
        <p:spPr>
          <a:xfrm>
            <a:off x="6136932" y="3019167"/>
            <a:ext cx="2451014" cy="2833542"/>
          </a:xfrm>
          <a:prstGeom prst="rect">
            <a:avLst/>
          </a:prstGeom>
        </p:spPr>
      </p:pic>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&amp; Quantifier instantiation</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5" name="Text Placeholder 2"/>
          <p:cNvSpPr txBox="1">
            <a:spLocks/>
          </p:cNvSpPr>
          <p:nvPr/>
        </p:nvSpPr>
        <p:spPr>
          <a:xfrm>
            <a:off x="389877" y="1665303"/>
            <a:ext cx="8382000" cy="4051878"/>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4"/>
              </a:buBlip>
              <a:tabLst/>
              <a:defRPr/>
            </a:pPr>
            <a:r>
              <a:rPr lang="en-US" sz="3100" dirty="0" smtClean="0">
                <a:solidFill>
                  <a:schemeClr val="bg1"/>
                </a:solidFill>
                <a:latin typeface="Calibri" pitchFamily="34" charset="0"/>
                <a:sym typeface="Symbol"/>
              </a:rPr>
              <a:t>SMT solvers use </a:t>
            </a:r>
            <a:r>
              <a:rPr lang="en-US" sz="3100" dirty="0" smtClean="0">
                <a:solidFill>
                  <a:srgbClr val="FF0000"/>
                </a:solidFill>
                <a:latin typeface="Calibri" pitchFamily="34" charset="0"/>
                <a:sym typeface="Symbol"/>
              </a:rPr>
              <a:t>heuristic quantifier instantiation</a:t>
            </a:r>
            <a:r>
              <a:rPr lang="en-US" sz="3100" dirty="0" smtClean="0">
                <a:solidFill>
                  <a:schemeClr val="bg1"/>
                </a:solidFill>
                <a:latin typeface="Calibri" pitchFamily="34" charset="0"/>
                <a:sym typeface="Symbol"/>
              </a:rPr>
              <a:t>.</a:t>
            </a: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l" defTabSz="914363" rtl="0" eaLnBrk="1" fontAlgn="auto" latinLnBrk="0" hangingPunct="1">
              <a:lnSpc>
                <a:spcPct val="90000"/>
              </a:lnSpc>
              <a:spcBef>
                <a:spcPct val="20000"/>
              </a:spcBef>
              <a:spcAft>
                <a:spcPts val="0"/>
              </a:spcAft>
              <a:buClrTx/>
              <a:buSzPct val="90000"/>
              <a:buFontTx/>
              <a:buBlip>
                <a:blip r:embed="rId4"/>
              </a:buBlip>
              <a:tabLst/>
              <a:defRPr/>
            </a:pPr>
            <a:r>
              <a:rPr kumimoji="0" lang="en-US" sz="3100" b="0" i="0" u="none" strike="noStrike" kern="1200" cap="none" spc="0" normalizeH="0" baseline="0" noProof="0" dirty="0" smtClean="0">
                <a:ln>
                  <a:noFill/>
                </a:ln>
                <a:solidFill>
                  <a:srgbClr val="FF0000"/>
                </a:solidFill>
                <a:effectLst/>
                <a:uLnTx/>
                <a:uFillTx/>
                <a:latin typeface="Calibri" pitchFamily="34" charset="0"/>
                <a:ea typeface="+mn-ea"/>
                <a:cs typeface="+mn-cs"/>
                <a:sym typeface="Symbol"/>
              </a:rPr>
              <a:t>E-matching</a:t>
            </a: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(matching modulo</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equalities).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4"/>
              </a:buBlip>
              <a:tabLst/>
              <a:defRPr/>
            </a:pPr>
            <a:r>
              <a:rPr lang="en-US" sz="3100" baseline="0" dirty="0" smtClean="0">
                <a:solidFill>
                  <a:schemeClr val="bg1"/>
                </a:solidFill>
                <a:latin typeface="Calibri" pitchFamily="34" charset="0"/>
                <a:sym typeface="Symbol"/>
              </a:rPr>
              <a:t>Example:</a:t>
            </a:r>
          </a:p>
          <a:p>
            <a:pPr marL="842136" lvl="1" indent="-384954">
              <a:lnSpc>
                <a:spcPct val="90000"/>
              </a:lnSpc>
              <a:spcBef>
                <a:spcPct val="20000"/>
              </a:spcBef>
              <a:buSzPct val="90000"/>
              <a:buFont typeface="Symbol"/>
              <a:buChar char="&quot;"/>
            </a:pP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x: f(g(x)) = x </a:t>
            </a:r>
            <a:r>
              <a:rPr kumimoji="0" lang="en-US" sz="3100" b="0" i="0" u="none" strike="noStrike" kern="1200" cap="none" spc="0" normalizeH="0" noProof="0" dirty="0" smtClean="0">
                <a:ln>
                  <a:noFill/>
                </a:ln>
                <a:solidFill>
                  <a:srgbClr val="FF0000"/>
                </a:solidFill>
                <a:effectLst/>
                <a:uLnTx/>
                <a:uFillTx/>
                <a:latin typeface="Calibri" pitchFamily="34" charset="0"/>
                <a:ea typeface="+mn-ea"/>
                <a:cs typeface="+mn-cs"/>
                <a:sym typeface="Symbol"/>
              </a:rPr>
              <a:t>{ f(g(x)) }</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a = g(b), </a:t>
            </a:r>
          </a:p>
          <a:p>
            <a:pPr marL="842136" lvl="1" indent="-384954">
              <a:lnSpc>
                <a:spcPct val="90000"/>
              </a:lnSpc>
              <a:spcBef>
                <a:spcPct val="20000"/>
              </a:spcBef>
              <a:buSzPct val="90000"/>
            </a:pP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b = c,</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f(a)  c</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739481" marR="0" lvl="1" indent="-362465" algn="l"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6" name="Rounded Rectangular Callout 5"/>
          <p:cNvSpPr/>
          <p:nvPr/>
        </p:nvSpPr>
        <p:spPr bwMode="auto">
          <a:xfrm>
            <a:off x="3500532" y="4476166"/>
            <a:ext cx="2235200" cy="843280"/>
          </a:xfrm>
          <a:prstGeom prst="wedgeRoundRectCallout">
            <a:avLst>
              <a:gd name="adj1" fmla="val -38090"/>
              <a:gd name="adj2" fmla="val -146872"/>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Pattern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&amp; Quantifier instantiation</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5" name="Text Placeholder 2"/>
          <p:cNvSpPr txBox="1">
            <a:spLocks/>
          </p:cNvSpPr>
          <p:nvPr/>
        </p:nvSpPr>
        <p:spPr>
          <a:xfrm>
            <a:off x="389877" y="1665303"/>
            <a:ext cx="8382000" cy="4051878"/>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SMT solvers use </a:t>
            </a:r>
            <a:r>
              <a:rPr lang="en-US" sz="3100" dirty="0" smtClean="0">
                <a:solidFill>
                  <a:srgbClr val="FF0000"/>
                </a:solidFill>
                <a:latin typeface="Calibri" pitchFamily="34" charset="0"/>
                <a:sym typeface="Symbol"/>
              </a:rPr>
              <a:t>heuristic quantifier instantiation</a:t>
            </a:r>
            <a:r>
              <a:rPr lang="en-US" sz="3100" dirty="0" smtClean="0">
                <a:solidFill>
                  <a:schemeClr val="bg1"/>
                </a:solidFill>
                <a:latin typeface="Calibri" pitchFamily="34" charset="0"/>
                <a:sym typeface="Symbol"/>
              </a:rPr>
              <a:t>.</a:t>
            </a: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3100" b="0" i="0" u="none" strike="noStrike" kern="1200" cap="none" spc="0" normalizeH="0" baseline="0" noProof="0" dirty="0" smtClean="0">
                <a:ln>
                  <a:noFill/>
                </a:ln>
                <a:solidFill>
                  <a:srgbClr val="FF0000"/>
                </a:solidFill>
                <a:effectLst/>
                <a:uLnTx/>
                <a:uFillTx/>
                <a:latin typeface="Calibri" pitchFamily="34" charset="0"/>
                <a:ea typeface="+mn-ea"/>
                <a:cs typeface="+mn-cs"/>
                <a:sym typeface="Symbol"/>
              </a:rPr>
              <a:t>E-matching</a:t>
            </a: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(matching modulo</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equalities).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baseline="0" dirty="0" smtClean="0">
                <a:solidFill>
                  <a:schemeClr val="bg1"/>
                </a:solidFill>
                <a:latin typeface="Calibri" pitchFamily="34" charset="0"/>
                <a:sym typeface="Symbol"/>
              </a:rPr>
              <a:t>Example:</a:t>
            </a:r>
          </a:p>
          <a:p>
            <a:pPr marL="842136" lvl="1" indent="-384954">
              <a:lnSpc>
                <a:spcPct val="90000"/>
              </a:lnSpc>
              <a:spcBef>
                <a:spcPct val="20000"/>
              </a:spcBef>
              <a:buSzPct val="90000"/>
              <a:buFont typeface="Symbol"/>
              <a:buChar char="&quot;"/>
            </a:pP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x: f(g(x)) = x </a:t>
            </a:r>
            <a:r>
              <a:rPr kumimoji="0" lang="en-US" sz="3100" b="0" i="0" u="none" strike="noStrike" kern="1200" cap="none" spc="0" normalizeH="0" noProof="0" dirty="0" smtClean="0">
                <a:ln>
                  <a:noFill/>
                </a:ln>
                <a:solidFill>
                  <a:srgbClr val="FF0000"/>
                </a:solidFill>
                <a:effectLst/>
                <a:uLnTx/>
                <a:uFillTx/>
                <a:latin typeface="Calibri" pitchFamily="34" charset="0"/>
                <a:ea typeface="+mn-ea"/>
                <a:cs typeface="+mn-cs"/>
                <a:sym typeface="Symbol"/>
              </a:rPr>
              <a:t>{ f(g(x)) }</a:t>
            </a:r>
          </a:p>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a = g(b)</a:t>
            </a:r>
            <a:r>
              <a:rPr lang="en-US" sz="3100" dirty="0" smtClean="0">
                <a:solidFill>
                  <a:schemeClr val="bg1"/>
                </a:solidFill>
                <a:latin typeface="Calibri" pitchFamily="34" charset="0"/>
                <a:sym typeface="Symbol"/>
              </a:rPr>
              <a:t>, </a:t>
            </a:r>
          </a:p>
          <a:p>
            <a:pPr marL="842136" lvl="1" indent="-384954">
              <a:lnSpc>
                <a:spcPct val="90000"/>
              </a:lnSpc>
              <a:spcBef>
                <a:spcPct val="20000"/>
              </a:spcBef>
              <a:buSzPct val="90000"/>
            </a:pP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b = c,</a:t>
            </a:r>
          </a:p>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f(a)</a:t>
            </a:r>
            <a:r>
              <a:rPr lang="en-US" sz="3100" dirty="0" smtClean="0">
                <a:solidFill>
                  <a:schemeClr val="bg1"/>
                </a:solidFill>
                <a:latin typeface="Calibri" pitchFamily="34" charset="0"/>
                <a:sym typeface="Symbol"/>
              </a:rPr>
              <a:t>  c</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739481" marR="0" lvl="1" indent="-362465" algn="l"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7" name="Right Arrow 6"/>
          <p:cNvSpPr/>
          <p:nvPr/>
        </p:nvSpPr>
        <p:spPr bwMode="auto">
          <a:xfrm>
            <a:off x="3362960" y="3860800"/>
            <a:ext cx="2275840" cy="751840"/>
          </a:xfrm>
          <a:prstGeom prst="right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x</a:t>
            </a:r>
            <a:r>
              <a:rPr kumimoji="0" lang="en-US" sz="2800" b="0" i="0" u="none" strike="noStrike" cap="none" normalizeH="0" baseline="0" dirty="0" smtClean="0">
                <a:solidFill>
                  <a:schemeClr val="bg1"/>
                </a:solidFill>
                <a:latin typeface="Segoe" pitchFamily="34" charset="0"/>
              </a:rPr>
              <a:t>=b</a:t>
            </a:r>
          </a:p>
        </p:txBody>
      </p:sp>
      <p:sp>
        <p:nvSpPr>
          <p:cNvPr id="9" name="Rectangle 8"/>
          <p:cNvSpPr/>
          <p:nvPr/>
        </p:nvSpPr>
        <p:spPr>
          <a:xfrm>
            <a:off x="5354320" y="4003060"/>
            <a:ext cx="2387600" cy="521681"/>
          </a:xfrm>
          <a:prstGeom prst="rect">
            <a:avLst/>
          </a:prstGeom>
        </p:spPr>
        <p:txBody>
          <a:bodyPr wrap="square">
            <a:spAutoFit/>
          </a:bodyPr>
          <a:lstStyle/>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f(g(b)) = b</a:t>
            </a:r>
            <a:endParaRPr lang="en-US" sz="3100" dirty="0" smtClean="0">
              <a:solidFill>
                <a:schemeClr val="bg1"/>
              </a:solidFill>
              <a:latin typeface="Calibri" pitchFamily="34" charset="0"/>
              <a:sym typeface="Symbol"/>
            </a:endParaRPr>
          </a:p>
        </p:txBody>
      </p:sp>
      <p:sp>
        <p:nvSpPr>
          <p:cNvPr id="10" name="Rectangular Callout 9"/>
          <p:cNvSpPr/>
          <p:nvPr/>
        </p:nvSpPr>
        <p:spPr bwMode="auto">
          <a:xfrm>
            <a:off x="2224217" y="4720281"/>
            <a:ext cx="5881816" cy="1544595"/>
          </a:xfrm>
          <a:prstGeom prst="wedgeRectCallout">
            <a:avLst>
              <a:gd name="adj1" fmla="val -56827"/>
              <a:gd name="adj2" fmla="val -70833"/>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Equalities</a:t>
            </a:r>
            <a:r>
              <a:rPr kumimoji="0" lang="en-US" sz="2800" b="0" i="0" u="none" strike="noStrike" cap="none" normalizeH="0" dirty="0" smtClean="0">
                <a:solidFill>
                  <a:schemeClr val="bg1"/>
                </a:solidFill>
                <a:latin typeface="Segoe" pitchFamily="34" charset="0"/>
              </a:rPr>
              <a:t> and ground terms come from the partial model </a:t>
            </a:r>
            <a:r>
              <a:rPr kumimoji="0" lang="en-US" sz="2800" b="0" u="none" strike="noStrike" cap="none" normalizeH="0" dirty="0" smtClean="0">
                <a:solidFill>
                  <a:srgbClr val="FF0000"/>
                </a:solidFill>
                <a:latin typeface="Segoe" pitchFamily="34" charset="0"/>
              </a:rPr>
              <a:t>M</a:t>
            </a:r>
            <a:endParaRPr kumimoji="0" lang="en-US" sz="2800" b="0" i="0" u="none" strike="noStrike" cap="none" normalizeH="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why do we use it?</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5" name="Text Placeholder 2"/>
          <p:cNvSpPr txBox="1">
            <a:spLocks/>
          </p:cNvSpPr>
          <p:nvPr/>
        </p:nvSpPr>
        <p:spPr>
          <a:xfrm>
            <a:off x="389877" y="1665303"/>
            <a:ext cx="8382000" cy="3053144"/>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Integrates smoothly with DPLL.</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Software verification problems are </a:t>
            </a:r>
            <a:r>
              <a:rPr lang="en-US" sz="3100" dirty="0" smtClean="0">
                <a:solidFill>
                  <a:srgbClr val="FF0000"/>
                </a:solidFill>
                <a:latin typeface="Calibri" pitchFamily="34" charset="0"/>
                <a:sym typeface="Symbol"/>
              </a:rPr>
              <a:t>big &amp; shallow</a:t>
            </a:r>
            <a:r>
              <a:rPr lang="en-US" sz="3100" dirty="0" smtClean="0">
                <a:solidFill>
                  <a:schemeClr val="bg1"/>
                </a:solidFill>
                <a:latin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Decides useful theories: </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Arrays</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Partial orders</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Z3: Efficient E-matching</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5" name="Text Placeholder 2"/>
          <p:cNvSpPr txBox="1">
            <a:spLocks/>
          </p:cNvSpPr>
          <p:nvPr/>
        </p:nvSpPr>
        <p:spPr>
          <a:xfrm>
            <a:off x="389877" y="1665303"/>
            <a:ext cx="8382000" cy="861774"/>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E-matching is NP-Hard.</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In practice</a:t>
            </a:r>
          </a:p>
        </p:txBody>
      </p:sp>
      <p:graphicFrame>
        <p:nvGraphicFramePr>
          <p:cNvPr id="9" name="Table 8"/>
          <p:cNvGraphicFramePr>
            <a:graphicFrameLocks noGrp="1"/>
          </p:cNvGraphicFramePr>
          <p:nvPr/>
        </p:nvGraphicFramePr>
        <p:xfrm>
          <a:off x="650240" y="2697480"/>
          <a:ext cx="7447280" cy="1737360"/>
        </p:xfrm>
        <a:graphic>
          <a:graphicData uri="http://schemas.openxmlformats.org/drawingml/2006/table">
            <a:tbl>
              <a:tblPr firstRow="1" bandRow="1">
                <a:tableStyleId>{284E427A-3D55-4303-BF80-6455036E1DE7}</a:tableStyleId>
              </a:tblPr>
              <a:tblGrid>
                <a:gridCol w="3723640"/>
                <a:gridCol w="3723640"/>
              </a:tblGrid>
              <a:tr h="370840">
                <a:tc>
                  <a:txBody>
                    <a:bodyPr/>
                    <a:lstStyle/>
                    <a:p>
                      <a:r>
                        <a:rPr lang="en-US" sz="2400" dirty="0" smtClean="0"/>
                        <a:t>Problem</a:t>
                      </a:r>
                      <a:endParaRPr lang="en-US" sz="2400" dirty="0">
                        <a:latin typeface="Calibri" pitchFamily="34" charset="0"/>
                      </a:endParaRPr>
                    </a:p>
                  </a:txBody>
                  <a:tcPr/>
                </a:tc>
                <a:tc>
                  <a:txBody>
                    <a:bodyPr/>
                    <a:lstStyle/>
                    <a:p>
                      <a:r>
                        <a:rPr lang="en-US" sz="2400" dirty="0" smtClean="0"/>
                        <a:t>Indexing Technique</a:t>
                      </a:r>
                      <a:endParaRPr lang="en-US" sz="2400" dirty="0">
                        <a:latin typeface="Calibri" pitchFamily="34" charset="0"/>
                      </a:endParaRPr>
                    </a:p>
                  </a:txBody>
                  <a:tcPr/>
                </a:tc>
              </a:tr>
              <a:tr h="370840">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sz="2400" dirty="0" smtClean="0">
                          <a:sym typeface="Symbol"/>
                        </a:rPr>
                        <a:t>Fast retrieval</a:t>
                      </a:r>
                    </a:p>
                    <a:p>
                      <a:endParaRPr lang="en-US" sz="2400" dirty="0">
                        <a:latin typeface="Calibri" pitchFamily="34" charset="0"/>
                      </a:endParaRPr>
                    </a:p>
                  </a:txBody>
                  <a:tcPr/>
                </a:tc>
                <a:tc>
                  <a:txBody>
                    <a:bodyPr/>
                    <a:lstStyle/>
                    <a:p>
                      <a:r>
                        <a:rPr lang="en-US" sz="2400" dirty="0" smtClean="0"/>
                        <a:t>E-matching code trees</a:t>
                      </a:r>
                      <a:endParaRPr lang="en-US" sz="2400" dirty="0" smtClean="0">
                        <a:latin typeface="Calibri" pitchFamily="34" charset="0"/>
                      </a:endParaRPr>
                    </a:p>
                  </a:txBody>
                  <a:tcPr/>
                </a:tc>
              </a:tr>
              <a:tr h="370840">
                <a:tc>
                  <a:txBody>
                    <a:bodyPr/>
                    <a:lstStyle/>
                    <a:p>
                      <a:r>
                        <a:rPr lang="en-US" sz="2400" dirty="0" smtClean="0"/>
                        <a:t>Incremental E-Matching</a:t>
                      </a:r>
                      <a:endParaRPr lang="en-US" sz="2400" dirty="0">
                        <a:latin typeface="Calibri" pitchFamily="34" charset="0"/>
                      </a:endParaRPr>
                    </a:p>
                  </a:txBody>
                  <a:tcPr/>
                </a:tc>
                <a:tc>
                  <a:txBody>
                    <a:bodyPr/>
                    <a:lstStyle/>
                    <a:p>
                      <a:r>
                        <a:rPr lang="en-US" sz="2400" dirty="0" smtClean="0"/>
                        <a:t>Inverted path index</a:t>
                      </a:r>
                      <a:endParaRPr lang="en-US" sz="2400" dirty="0" smtClean="0">
                        <a:latin typeface="Calibri" pitchFamily="34" charset="0"/>
                      </a:endParaRPr>
                    </a:p>
                  </a:txBody>
                  <a:tcPr/>
                </a:tc>
              </a:tr>
            </a:tbl>
          </a:graphicData>
        </a:graphic>
      </p:graphicFrame>
    </p:spTree>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code trees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11" name="Rounded Rectangle 10"/>
          <p:cNvSpPr/>
          <p:nvPr/>
        </p:nvSpPr>
        <p:spPr bwMode="auto">
          <a:xfrm>
            <a:off x="162560" y="1869440"/>
            <a:ext cx="3230880" cy="154432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t" anchorCtr="0" compatLnSpc="1">
            <a:prstTxWarp prst="textNoShape">
              <a:avLst/>
            </a:prstTxWarp>
          </a:bodyPr>
          <a:lstStyle/>
          <a:p>
            <a:r>
              <a:rPr lang="pt-BR" sz="2400" dirty="0" smtClean="0">
                <a:solidFill>
                  <a:schemeClr val="tx1"/>
                </a:solidFill>
                <a:latin typeface="Calibri" pitchFamily="34" charset="0"/>
              </a:rPr>
              <a:t>Pattern:  </a:t>
            </a:r>
          </a:p>
          <a:p>
            <a:endParaRPr lang="pt-BR" sz="2400" dirty="0" smtClean="0">
              <a:solidFill>
                <a:schemeClr val="tx1"/>
              </a:solidFill>
              <a:latin typeface="Calibri" pitchFamily="34" charset="0"/>
            </a:endParaRPr>
          </a:p>
          <a:p>
            <a:r>
              <a:rPr lang="pt-BR" sz="2400" dirty="0" smtClean="0">
                <a:solidFill>
                  <a:schemeClr val="tx1"/>
                </a:solidFill>
                <a:latin typeface="Calibri" pitchFamily="34" charset="0"/>
              </a:rPr>
              <a:t>f(x1</a:t>
            </a:r>
            <a:r>
              <a:rPr lang="pt-BR" sz="2400" dirty="0" smtClean="0">
                <a:solidFill>
                  <a:schemeClr val="tx1"/>
                </a:solidFill>
                <a:latin typeface="Calibri" pitchFamily="34" charset="0"/>
              </a:rPr>
              <a:t>, g(x1, a), h(x2), </a:t>
            </a:r>
            <a:r>
              <a:rPr lang="pt-BR" sz="2400" dirty="0" smtClean="0">
                <a:solidFill>
                  <a:schemeClr val="tx1"/>
                </a:solidFill>
                <a:latin typeface="Calibri" pitchFamily="34" charset="0"/>
              </a:rPr>
              <a:t>b)</a:t>
            </a:r>
            <a:endParaRPr lang="pt-BR" sz="2400" dirty="0" smtClean="0">
              <a:solidFill>
                <a:schemeClr val="tx1"/>
              </a:solidFill>
              <a:latin typeface="Calibri" pitchFamily="34" charset="0"/>
            </a:endParaRPr>
          </a:p>
        </p:txBody>
      </p:sp>
      <p:sp>
        <p:nvSpPr>
          <p:cNvPr id="12" name="Rounded Rectangle 11"/>
          <p:cNvSpPr/>
          <p:nvPr/>
        </p:nvSpPr>
        <p:spPr bwMode="auto">
          <a:xfrm>
            <a:off x="5588000" y="1869440"/>
            <a:ext cx="3230880" cy="410464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t" anchorCtr="0" compatLnSpc="1">
            <a:prstTxWarp prst="textNoShape">
              <a:avLst/>
            </a:prstTxWarp>
          </a:bodyPr>
          <a:lstStyle/>
          <a:p>
            <a:pPr marL="457200" indent="-457200"/>
            <a:r>
              <a:rPr lang="pt-BR" sz="2400" dirty="0" smtClean="0">
                <a:solidFill>
                  <a:schemeClr val="tx1"/>
                </a:solidFill>
                <a:latin typeface="Calibri" pitchFamily="34" charset="0"/>
              </a:rPr>
              <a:t>Instructions:</a:t>
            </a:r>
          </a:p>
          <a:p>
            <a:pPr marL="457200" indent="-457200"/>
            <a:endParaRPr lang="pt-BR" sz="2400" dirty="0" smtClean="0">
              <a:solidFill>
                <a:schemeClr val="tx1"/>
              </a:solidFill>
              <a:latin typeface="Calibri" pitchFamily="34" charset="0"/>
            </a:endParaRPr>
          </a:p>
          <a:p>
            <a:pPr marL="457200" indent="-457200">
              <a:buFont typeface="+mj-lt"/>
              <a:buAutoNum type="arabicPeriod"/>
            </a:pPr>
            <a:r>
              <a:rPr lang="pt-BR" sz="2400" dirty="0" smtClean="0">
                <a:solidFill>
                  <a:schemeClr val="tx1"/>
                </a:solidFill>
                <a:latin typeface="Calibri" pitchFamily="34" charset="0"/>
              </a:rPr>
              <a:t>init(f, 2)</a:t>
            </a:r>
          </a:p>
          <a:p>
            <a:pPr marL="457200" indent="-457200">
              <a:buFont typeface="+mj-lt"/>
              <a:buAutoNum type="arabicPeriod"/>
            </a:pPr>
            <a:r>
              <a:rPr lang="pt-BR" sz="2400" dirty="0" smtClean="0">
                <a:solidFill>
                  <a:schemeClr val="tx1"/>
                </a:solidFill>
                <a:latin typeface="Calibri" pitchFamily="34" charset="0"/>
              </a:rPr>
              <a:t>check(r4, b, 3)</a:t>
            </a:r>
          </a:p>
          <a:p>
            <a:pPr marL="457200" indent="-457200">
              <a:buFont typeface="+mj-lt"/>
              <a:buAutoNum type="arabicPeriod"/>
            </a:pPr>
            <a:r>
              <a:rPr lang="pt-BR" sz="2400" dirty="0" smtClean="0">
                <a:solidFill>
                  <a:schemeClr val="tx1"/>
                </a:solidFill>
                <a:latin typeface="Calibri" pitchFamily="34" charset="0"/>
              </a:rPr>
              <a:t>bind(r2, g, r5, 4)</a:t>
            </a:r>
          </a:p>
          <a:p>
            <a:pPr marL="457200" indent="-457200">
              <a:buFont typeface="+mj-lt"/>
              <a:buAutoNum type="arabicPeriod"/>
            </a:pPr>
            <a:r>
              <a:rPr lang="pt-BR" sz="2400" dirty="0" smtClean="0">
                <a:solidFill>
                  <a:schemeClr val="tx1"/>
                </a:solidFill>
                <a:latin typeface="Calibri" pitchFamily="34" charset="0"/>
              </a:rPr>
              <a:t>compare(r1, r5, 5)</a:t>
            </a:r>
          </a:p>
          <a:p>
            <a:pPr marL="457200" indent="-457200">
              <a:buFont typeface="+mj-lt"/>
              <a:buAutoNum type="arabicPeriod"/>
            </a:pPr>
            <a:r>
              <a:rPr lang="pt-BR" sz="2400" dirty="0" smtClean="0">
                <a:solidFill>
                  <a:schemeClr val="tx1"/>
                </a:solidFill>
                <a:latin typeface="Calibri" pitchFamily="34" charset="0"/>
              </a:rPr>
              <a:t>check(r6, a, 6)</a:t>
            </a:r>
          </a:p>
          <a:p>
            <a:pPr marL="457200" indent="-457200">
              <a:buFont typeface="+mj-lt"/>
              <a:buAutoNum type="arabicPeriod"/>
            </a:pPr>
            <a:r>
              <a:rPr lang="pt-BR" sz="2400" dirty="0" smtClean="0">
                <a:solidFill>
                  <a:schemeClr val="tx1"/>
                </a:solidFill>
                <a:latin typeface="Calibri" pitchFamily="34" charset="0"/>
              </a:rPr>
              <a:t>bind(r3, h, r7, 7)</a:t>
            </a:r>
          </a:p>
          <a:p>
            <a:pPr marL="457200" indent="-457200">
              <a:buFont typeface="+mj-lt"/>
              <a:buAutoNum type="arabicPeriod"/>
            </a:pPr>
            <a:r>
              <a:rPr lang="pt-BR" sz="2400" dirty="0" smtClean="0">
                <a:solidFill>
                  <a:schemeClr val="tx1"/>
                </a:solidFill>
                <a:latin typeface="Calibri" pitchFamily="34" charset="0"/>
              </a:rPr>
              <a:t>yield(r1, r7)</a:t>
            </a:r>
          </a:p>
        </p:txBody>
      </p:sp>
      <p:sp>
        <p:nvSpPr>
          <p:cNvPr id="13" name="Right Arrow 12"/>
          <p:cNvSpPr/>
          <p:nvPr/>
        </p:nvSpPr>
        <p:spPr bwMode="auto">
          <a:xfrm>
            <a:off x="3505200" y="2387600"/>
            <a:ext cx="1930400" cy="87376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tx1"/>
                </a:solidFill>
                <a:effectLst>
                  <a:outerShdw blurRad="38100" dist="38100" dir="2700000" algn="tl">
                    <a:srgbClr val="000000">
                      <a:alpha val="43137"/>
                    </a:srgbClr>
                  </a:outerShdw>
                </a:effectLst>
                <a:latin typeface="Calibri" pitchFamily="34" charset="0"/>
              </a:rPr>
              <a:t>Compiler</a:t>
            </a:r>
            <a:endParaRPr kumimoji="0" lang="en-US" sz="2400" b="0" i="0" u="none" strike="noStrike" cap="none" normalizeH="0" baseline="0" dirty="0" smtClean="0">
              <a:solidFill>
                <a:schemeClr val="tx1"/>
              </a:solidFill>
              <a:effectLst>
                <a:outerShdw blurRad="38100" dist="38100" dir="2700000" algn="tl">
                  <a:srgbClr val="000000">
                    <a:alpha val="43137"/>
                  </a:srgbClr>
                </a:outerShdw>
              </a:effectLst>
              <a:latin typeface="Calibri" pitchFamily="34" charset="0"/>
            </a:endParaRPr>
          </a:p>
        </p:txBody>
      </p:sp>
      <p:sp>
        <p:nvSpPr>
          <p:cNvPr id="14" name="Rectangular Callout 13"/>
          <p:cNvSpPr/>
          <p:nvPr/>
        </p:nvSpPr>
        <p:spPr bwMode="auto">
          <a:xfrm>
            <a:off x="741680" y="3901440"/>
            <a:ext cx="3972560" cy="1137920"/>
          </a:xfrm>
          <a:prstGeom prst="wedgeRectCallout">
            <a:avLst>
              <a:gd name="adj1" fmla="val 52236"/>
              <a:gd name="adj2" fmla="val -94071"/>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rPr>
              <a:t>Similar patterns share several instructions.</a:t>
            </a:r>
            <a:endParaRPr kumimoji="0" lang="en-US" sz="2400" b="0" i="0" u="none" strike="noStrike" cap="none" normalizeH="0" baseline="0" dirty="0" smtClean="0">
              <a:solidFill>
                <a:schemeClr val="bg1"/>
              </a:solidFill>
              <a:latin typeface="Calibri" pitchFamily="34" charset="0"/>
            </a:endParaRPr>
          </a:p>
        </p:txBody>
      </p:sp>
      <p:sp>
        <p:nvSpPr>
          <p:cNvPr id="15" name="Rectangle 14"/>
          <p:cNvSpPr/>
          <p:nvPr/>
        </p:nvSpPr>
        <p:spPr bwMode="auto">
          <a:xfrm>
            <a:off x="1788160" y="4826000"/>
            <a:ext cx="3434080" cy="135128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rPr>
              <a:t>Combine code sequences in a code tree</a:t>
            </a:r>
            <a:endParaRPr kumimoji="0" lang="en-US" sz="2400" b="0" i="0" u="none" strike="noStrike" cap="none" normalizeH="0" baseline="0" dirty="0" smtClean="0">
              <a:solidFill>
                <a:schemeClr val="bg1"/>
              </a:solidFill>
              <a:latin typeface="Calibri"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a:t>
            </a:r>
            <a:r>
              <a:rPr sz="4800" smtClean="0">
                <a:solidFill>
                  <a:srgbClr val="FF0000"/>
                </a:solidFill>
                <a:latin typeface="Calibri" pitchFamily="34" charset="0"/>
              </a:rPr>
              <a:t>Limitations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5" name="Text Placeholder 2"/>
          <p:cNvSpPr txBox="1">
            <a:spLocks/>
          </p:cNvSpPr>
          <p:nvPr/>
        </p:nvSpPr>
        <p:spPr>
          <a:xfrm>
            <a:off x="389877" y="1665303"/>
            <a:ext cx="8382000" cy="1952842"/>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E-matching needs </a:t>
            </a:r>
            <a:r>
              <a:rPr lang="en-US" sz="3100" dirty="0" smtClean="0">
                <a:solidFill>
                  <a:srgbClr val="FF0000"/>
                </a:solidFill>
                <a:latin typeface="Calibri" pitchFamily="34" charset="0"/>
                <a:sym typeface="Symbol"/>
              </a:rPr>
              <a:t>ground seeds</a:t>
            </a:r>
            <a:r>
              <a:rPr lang="en-US" sz="3100" dirty="0" smtClean="0">
                <a:solidFill>
                  <a:schemeClr val="bg1"/>
                </a:solidFill>
                <a:latin typeface="Calibri" pitchFamily="34" charset="0"/>
                <a:sym typeface="Symbol"/>
              </a:rPr>
              <a:t>.</a:t>
            </a:r>
          </a:p>
          <a:p>
            <a:pPr marL="842136" lvl="1" indent="-384954">
              <a:lnSpc>
                <a:spcPct val="90000"/>
              </a:lnSpc>
              <a:spcBef>
                <a:spcPct val="20000"/>
              </a:spcBef>
              <a:buSzPct val="90000"/>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x: p(x)</a:t>
            </a:r>
            <a:r>
              <a:rPr lang="en-US" sz="3100" noProof="0" dirty="0" smtClean="0">
                <a:solidFill>
                  <a:schemeClr val="bg1"/>
                </a:solidFill>
                <a:latin typeface="Calibri" pitchFamily="34" charset="0"/>
                <a:sym typeface="Symbol"/>
              </a:rPr>
              <a:t>,</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x: not p(x)</a:t>
            </a: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739481" marR="0" lvl="1" indent="-362465" algn="l"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Tree>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a:t>
            </a:r>
            <a:r>
              <a:rPr sz="4800" smtClean="0">
                <a:solidFill>
                  <a:srgbClr val="FF0000"/>
                </a:solidFill>
                <a:latin typeface="Calibri" pitchFamily="34" charset="0"/>
              </a:rPr>
              <a:t>Limitations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5" name="Text Placeholder 2"/>
          <p:cNvSpPr txBox="1">
            <a:spLocks/>
          </p:cNvSpPr>
          <p:nvPr/>
        </p:nvSpPr>
        <p:spPr>
          <a:xfrm>
            <a:off x="389877" y="1665303"/>
            <a:ext cx="8382000" cy="4051878"/>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E-matching needs </a:t>
            </a:r>
            <a:r>
              <a:rPr lang="en-US" sz="3100" dirty="0" smtClean="0">
                <a:solidFill>
                  <a:srgbClr val="FF0000"/>
                </a:solidFill>
                <a:latin typeface="Calibri" pitchFamily="34" charset="0"/>
                <a:sym typeface="Symbol"/>
              </a:rPr>
              <a:t>ground seeds</a:t>
            </a:r>
            <a:r>
              <a:rPr lang="en-US" sz="3100" dirty="0" smtClean="0">
                <a:solidFill>
                  <a:schemeClr val="bg1"/>
                </a:solidFill>
                <a:latin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Bad</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user provided patterns:</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x: f(g(x))=x </a:t>
            </a:r>
            <a:r>
              <a:rPr lang="en-US" sz="3100" dirty="0" smtClean="0">
                <a:solidFill>
                  <a:srgbClr val="FF0000"/>
                </a:solidFill>
                <a:latin typeface="Calibri" pitchFamily="34" charset="0"/>
                <a:sym typeface="Symbol"/>
              </a:rPr>
              <a:t>{ f(g(x)) }</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g(a) = c,</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g(b) = c,</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a  b</a:t>
            </a:r>
          </a:p>
          <a:p>
            <a:pPr marL="842136" lvl="1" indent="-384954">
              <a:lnSpc>
                <a:spcPct val="90000"/>
              </a:lnSpc>
              <a:spcBef>
                <a:spcPct val="20000"/>
              </a:spcBef>
              <a:buSzPct val="90000"/>
            </a:pP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739481" marR="0" lvl="1" indent="-362465" algn="l"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6" name="Rounded Rectangular Callout 5"/>
          <p:cNvSpPr/>
          <p:nvPr/>
        </p:nvSpPr>
        <p:spPr bwMode="auto">
          <a:xfrm>
            <a:off x="4754880" y="4084320"/>
            <a:ext cx="3200400" cy="1005840"/>
          </a:xfrm>
          <a:prstGeom prst="wedgeRoundRectCallout">
            <a:avLst>
              <a:gd name="adj1" fmla="val -71812"/>
              <a:gd name="adj2" fmla="val -149803"/>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i="0" u="none" strike="noStrike" cap="none" normalizeH="0" baseline="0" dirty="0" smtClean="0">
                <a:solidFill>
                  <a:schemeClr val="bg1"/>
                </a:solidFill>
                <a:latin typeface="Segoe" pitchFamily="34" charset="0"/>
              </a:rPr>
              <a:t>Pattern is too restrictive</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429348"/>
          </a:xfrm>
        </p:spPr>
        <p:txBody>
          <a:bodyPr/>
          <a:lstStyle/>
          <a:p>
            <a:r>
              <a:rPr lang="en-US" sz="3100" dirty="0" smtClean="0">
                <a:solidFill>
                  <a:srgbClr val="FF0000"/>
                </a:solidFill>
                <a:latin typeface="Calibri" pitchFamily="34" charset="0"/>
                <a:sym typeface="Symbol"/>
              </a:rPr>
              <a:t>Guessing</a:t>
            </a: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5" name="Rectangle 4"/>
          <p:cNvSpPr/>
          <p:nvPr/>
        </p:nvSpPr>
        <p:spPr>
          <a:xfrm>
            <a:off x="0" y="3764747"/>
            <a:ext cx="4094480" cy="523220"/>
          </a:xfrm>
          <a:prstGeom prst="rect">
            <a:avLst/>
          </a:prstGeom>
        </p:spPr>
        <p:txBody>
          <a:bodyPr wrap="square">
            <a:spAutoFit/>
          </a:bodyPr>
          <a:lstStyle/>
          <a:p>
            <a:pPr lvl="1">
              <a:buNone/>
            </a:pPr>
            <a:r>
              <a:rPr lang="en-US" sz="2800" dirty="0" smtClean="0">
                <a:solidFill>
                  <a:schemeClr val="bg1"/>
                </a:solidFill>
                <a:latin typeface="Calibri" pitchFamily="34" charset="0"/>
                <a:sym typeface="Symbol"/>
              </a:rPr>
              <a:t> p, </a:t>
            </a:r>
            <a:r>
              <a:rPr lang="en-US" sz="2800" dirty="0" smtClean="0">
                <a:solidFill>
                  <a:srgbClr val="FF0000"/>
                </a:solidFill>
                <a:latin typeface="Calibri" pitchFamily="34" charset="0"/>
                <a:sym typeface="Symbol"/>
              </a:rPr>
              <a:t>q </a:t>
            </a:r>
            <a:r>
              <a:rPr lang="en-US" sz="2800" dirty="0" smtClean="0">
                <a:solidFill>
                  <a:schemeClr val="bg1"/>
                </a:solidFill>
                <a:latin typeface="Calibri" pitchFamily="34" charset="0"/>
                <a:sym typeface="Symbol"/>
              </a:rPr>
              <a:t>| p  q, q  r</a:t>
            </a:r>
          </a:p>
        </p:txBody>
      </p:sp>
      <p:sp>
        <p:nvSpPr>
          <p:cNvPr id="7" name="Down Arrow 6"/>
          <p:cNvSpPr/>
          <p:nvPr/>
        </p:nvSpPr>
        <p:spPr bwMode="auto">
          <a:xfrm>
            <a:off x="2082800" y="2763520"/>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a:xfrm>
            <a:off x="539322" y="2181870"/>
            <a:ext cx="3289683" cy="954107"/>
          </a:xfrm>
          <a:prstGeom prst="rect">
            <a:avLst/>
          </a:prstGeom>
        </p:spPr>
        <p:txBody>
          <a:bodyPr wrap="none">
            <a:spAutoFit/>
          </a:bodyPr>
          <a:lstStyle/>
          <a:p>
            <a:pPr lvl="1"/>
            <a:r>
              <a:rPr lang="en-US" sz="2800" dirty="0" smtClean="0">
                <a:solidFill>
                  <a:schemeClr val="bg1"/>
                </a:solidFill>
                <a:latin typeface="Calibri" pitchFamily="34" charset="0"/>
                <a:sym typeface="Symbol"/>
              </a:rPr>
              <a:t> p  |  p  q, q  r</a:t>
            </a:r>
          </a:p>
          <a:p>
            <a:pPr lvl="1">
              <a:buNone/>
            </a:pPr>
            <a:endParaRPr lang="en-US" sz="2800" dirty="0" smtClean="0">
              <a:solidFill>
                <a:schemeClr val="bg1"/>
              </a:solidFill>
              <a:latin typeface="Calibri" pitchFamily="34" charset="0"/>
              <a:sym typeface="Symbo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a:t>
            </a:r>
            <a:r>
              <a:rPr sz="4800" smtClean="0">
                <a:solidFill>
                  <a:srgbClr val="FF0000"/>
                </a:solidFill>
                <a:latin typeface="Calibri" pitchFamily="34" charset="0"/>
              </a:rPr>
              <a:t>Limitations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5" name="Text Placeholder 2"/>
          <p:cNvSpPr txBox="1">
            <a:spLocks/>
          </p:cNvSpPr>
          <p:nvPr/>
        </p:nvSpPr>
        <p:spPr>
          <a:xfrm>
            <a:off x="389877" y="1665303"/>
            <a:ext cx="8382000" cy="4051878"/>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E-matching needs </a:t>
            </a:r>
            <a:r>
              <a:rPr lang="en-US" sz="3100" dirty="0" smtClean="0">
                <a:solidFill>
                  <a:srgbClr val="FF0000"/>
                </a:solidFill>
                <a:latin typeface="Calibri" pitchFamily="34" charset="0"/>
                <a:sym typeface="Symbol"/>
              </a:rPr>
              <a:t>ground seeds</a:t>
            </a:r>
            <a:r>
              <a:rPr lang="en-US" sz="3100" dirty="0" smtClean="0">
                <a:solidFill>
                  <a:schemeClr val="bg1"/>
                </a:solidFill>
                <a:latin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Bad</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user provided patterns:</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x: f(g(x))=x </a:t>
            </a:r>
            <a:r>
              <a:rPr lang="en-US" sz="3100" dirty="0" smtClean="0">
                <a:solidFill>
                  <a:srgbClr val="FF0000"/>
                </a:solidFill>
                <a:latin typeface="Calibri" pitchFamily="34" charset="0"/>
                <a:sym typeface="Symbol"/>
              </a:rPr>
              <a:t>{ g(x) }</a:t>
            </a:r>
          </a:p>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g(a) </a:t>
            </a:r>
            <a:r>
              <a:rPr lang="en-US" sz="3100" dirty="0" smtClean="0">
                <a:solidFill>
                  <a:schemeClr val="bg1"/>
                </a:solidFill>
                <a:latin typeface="Calibri" pitchFamily="34" charset="0"/>
                <a:sym typeface="Symbol"/>
              </a:rPr>
              <a:t>= c,</a:t>
            </a:r>
          </a:p>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g(b) </a:t>
            </a:r>
            <a:r>
              <a:rPr lang="en-US" sz="3100" dirty="0" smtClean="0">
                <a:solidFill>
                  <a:schemeClr val="bg1"/>
                </a:solidFill>
                <a:latin typeface="Calibri" pitchFamily="34" charset="0"/>
                <a:sym typeface="Symbol"/>
              </a:rPr>
              <a:t>= c,</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a  b</a:t>
            </a:r>
          </a:p>
          <a:p>
            <a:pPr marL="842136" lvl="1" indent="-384954">
              <a:lnSpc>
                <a:spcPct val="90000"/>
              </a:lnSpc>
              <a:spcBef>
                <a:spcPct val="20000"/>
              </a:spcBef>
              <a:buSzPct val="90000"/>
            </a:pP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739481" marR="0" lvl="1" indent="-362465" algn="l"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6" name="Rounded Rectangular Callout 5"/>
          <p:cNvSpPr/>
          <p:nvPr/>
        </p:nvSpPr>
        <p:spPr bwMode="auto">
          <a:xfrm>
            <a:off x="4754880" y="4084320"/>
            <a:ext cx="3200400" cy="1005840"/>
          </a:xfrm>
          <a:prstGeom prst="wedgeRoundRectCallout">
            <a:avLst>
              <a:gd name="adj1" fmla="val -71812"/>
              <a:gd name="adj2" fmla="val -149803"/>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More “liberal”</a:t>
            </a:r>
          </a:p>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pattern</a:t>
            </a:r>
            <a:endParaRPr kumimoji="0" lang="en-US" sz="2800" b="0" i="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a:t>
            </a:r>
            <a:r>
              <a:rPr sz="4800" smtClean="0">
                <a:solidFill>
                  <a:srgbClr val="FF0000"/>
                </a:solidFill>
                <a:latin typeface="Calibri" pitchFamily="34" charset="0"/>
              </a:rPr>
              <a:t>Limitations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5" name="Text Placeholder 2"/>
          <p:cNvSpPr txBox="1">
            <a:spLocks/>
          </p:cNvSpPr>
          <p:nvPr/>
        </p:nvSpPr>
        <p:spPr>
          <a:xfrm>
            <a:off x="389877" y="1665303"/>
            <a:ext cx="8382000" cy="5101397"/>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E-matching needs </a:t>
            </a:r>
            <a:r>
              <a:rPr lang="en-US" sz="3100" dirty="0" smtClean="0">
                <a:solidFill>
                  <a:srgbClr val="FF0000"/>
                </a:solidFill>
                <a:latin typeface="Calibri" pitchFamily="34" charset="0"/>
                <a:sym typeface="Symbol"/>
              </a:rPr>
              <a:t>ground seeds</a:t>
            </a:r>
            <a:r>
              <a:rPr lang="en-US" sz="3100" dirty="0" smtClean="0">
                <a:solidFill>
                  <a:schemeClr val="bg1"/>
                </a:solidFill>
                <a:latin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Bad</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user provided patterns:</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x: f(g(x))=x </a:t>
            </a:r>
            <a:r>
              <a:rPr lang="en-US" sz="3100" dirty="0" smtClean="0">
                <a:solidFill>
                  <a:srgbClr val="FF0000"/>
                </a:solidFill>
                <a:latin typeface="Calibri" pitchFamily="34" charset="0"/>
                <a:sym typeface="Symbol"/>
              </a:rPr>
              <a:t>{ g(x) }</a:t>
            </a:r>
          </a:p>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g(a) </a:t>
            </a:r>
            <a:r>
              <a:rPr lang="en-US" sz="3100" dirty="0" smtClean="0">
                <a:solidFill>
                  <a:schemeClr val="bg1"/>
                </a:solidFill>
                <a:latin typeface="Calibri" pitchFamily="34" charset="0"/>
                <a:sym typeface="Symbol"/>
              </a:rPr>
              <a:t>= c,</a:t>
            </a:r>
          </a:p>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g(b) </a:t>
            </a:r>
            <a:r>
              <a:rPr lang="en-US" sz="3100" dirty="0" smtClean="0">
                <a:solidFill>
                  <a:schemeClr val="bg1"/>
                </a:solidFill>
                <a:latin typeface="Calibri" pitchFamily="34" charset="0"/>
                <a:sym typeface="Symbol"/>
              </a:rPr>
              <a:t>= c,</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a  b,</a:t>
            </a:r>
          </a:p>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f(g(a)) = a</a:t>
            </a:r>
            <a:r>
              <a:rPr lang="en-US" sz="3100" dirty="0" smtClean="0">
                <a:solidFill>
                  <a:schemeClr val="bg1"/>
                </a:solidFill>
                <a:latin typeface="Calibri" pitchFamily="34" charset="0"/>
                <a:sym typeface="Symbol"/>
              </a:rPr>
              <a:t>,</a:t>
            </a:r>
          </a:p>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f(g(b)) = b</a:t>
            </a:r>
          </a:p>
          <a:p>
            <a:pPr marL="842136" lvl="1" indent="-384954">
              <a:lnSpc>
                <a:spcPct val="90000"/>
              </a:lnSpc>
              <a:spcBef>
                <a:spcPct val="20000"/>
              </a:spcBef>
              <a:buSzPct val="90000"/>
            </a:pP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739481" marR="0" lvl="1" indent="-362465" algn="l"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7" name="Right Arrow 6"/>
          <p:cNvSpPr/>
          <p:nvPr/>
        </p:nvSpPr>
        <p:spPr bwMode="auto">
          <a:xfrm>
            <a:off x="2733040" y="4856480"/>
            <a:ext cx="3027680" cy="741680"/>
          </a:xfrm>
          <a:prstGeom prst="right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a:xfrm>
            <a:off x="5355107" y="4986800"/>
            <a:ext cx="1244251" cy="521681"/>
          </a:xfrm>
          <a:prstGeom prst="rect">
            <a:avLst/>
          </a:prstGeom>
        </p:spPr>
        <p:txBody>
          <a:bodyPr wrap="none">
            <a:spAutoFit/>
          </a:bodyPr>
          <a:lstStyle/>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a=b</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a:t>
            </a:r>
            <a:r>
              <a:rPr sz="4800" smtClean="0">
                <a:solidFill>
                  <a:srgbClr val="FF0000"/>
                </a:solidFill>
                <a:latin typeface="Calibri" pitchFamily="34" charset="0"/>
              </a:rPr>
              <a:t>Limitations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5" name="Text Placeholder 2"/>
          <p:cNvSpPr txBox="1">
            <a:spLocks/>
          </p:cNvSpPr>
          <p:nvPr/>
        </p:nvSpPr>
        <p:spPr>
          <a:xfrm>
            <a:off x="389877" y="1665303"/>
            <a:ext cx="8382000" cy="4576637"/>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E-matching needs </a:t>
            </a:r>
            <a:r>
              <a:rPr lang="en-US" sz="3100" dirty="0" smtClean="0">
                <a:solidFill>
                  <a:srgbClr val="FF0000"/>
                </a:solidFill>
                <a:latin typeface="Calibri" pitchFamily="34" charset="0"/>
                <a:sym typeface="Symbol"/>
              </a:rPr>
              <a:t>ground seeds</a:t>
            </a:r>
            <a:r>
              <a:rPr lang="en-US" sz="3100" dirty="0" smtClean="0">
                <a:solidFill>
                  <a:schemeClr val="bg1"/>
                </a:solidFill>
                <a:latin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Bad</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user provided patterns.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Matching loops:</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x: f(x) = g(f(x))   </a:t>
            </a:r>
            <a:r>
              <a:rPr lang="en-US" sz="3100" dirty="0" smtClean="0">
                <a:solidFill>
                  <a:srgbClr val="FF0000"/>
                </a:solidFill>
                <a:latin typeface="Calibri" pitchFamily="34" charset="0"/>
                <a:sym typeface="Symbol"/>
              </a:rPr>
              <a:t>{f(x)}</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x: g(x) = f(g(x))  {g(x)}</a:t>
            </a:r>
          </a:p>
          <a:p>
            <a:pPr marL="842136" lvl="1" indent="-384954">
              <a:lnSpc>
                <a:spcPct val="90000"/>
              </a:lnSpc>
              <a:spcBef>
                <a:spcPct val="20000"/>
              </a:spcBef>
              <a:buSzPct val="90000"/>
            </a:pPr>
            <a:r>
              <a:rPr kumimoji="0" lang="en-US" sz="3100" b="0" i="0" u="none" strike="noStrike" kern="1200" cap="none" spc="0" normalizeH="0" noProof="0" dirty="0" smtClean="0">
                <a:ln>
                  <a:noFill/>
                </a:ln>
                <a:solidFill>
                  <a:srgbClr val="FF0000"/>
                </a:solidFill>
                <a:effectLst/>
                <a:uLnTx/>
                <a:uFillTx/>
                <a:latin typeface="Calibri" pitchFamily="34" charset="0"/>
                <a:ea typeface="+mn-ea"/>
                <a:cs typeface="+mn-cs"/>
                <a:sym typeface="Symbol"/>
              </a:rPr>
              <a:t>f(a) </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c</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endPar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endParaRPr>
          </a:p>
          <a:p>
            <a:pPr marL="842136" lvl="1" indent="-384954">
              <a:lnSpc>
                <a:spcPct val="90000"/>
              </a:lnSpc>
              <a:spcBef>
                <a:spcPct val="20000"/>
              </a:spcBef>
              <a:buSzPct val="90000"/>
            </a:pP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739481" marR="0" lvl="1" indent="-362465" algn="l"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Tree>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a:t>
            </a:r>
            <a:r>
              <a:rPr sz="4800" smtClean="0">
                <a:solidFill>
                  <a:srgbClr val="FF0000"/>
                </a:solidFill>
                <a:latin typeface="Calibri" pitchFamily="34" charset="0"/>
              </a:rPr>
              <a:t>Limitations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5" name="Text Placeholder 2"/>
          <p:cNvSpPr txBox="1">
            <a:spLocks/>
          </p:cNvSpPr>
          <p:nvPr/>
        </p:nvSpPr>
        <p:spPr>
          <a:xfrm>
            <a:off x="389877" y="1665303"/>
            <a:ext cx="8382000" cy="5101397"/>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E-matching needs </a:t>
            </a:r>
            <a:r>
              <a:rPr lang="en-US" sz="3100" dirty="0" smtClean="0">
                <a:solidFill>
                  <a:srgbClr val="FF0000"/>
                </a:solidFill>
                <a:latin typeface="Calibri" pitchFamily="34" charset="0"/>
                <a:sym typeface="Symbol"/>
              </a:rPr>
              <a:t>ground seeds</a:t>
            </a:r>
            <a:r>
              <a:rPr lang="en-US" sz="3100" dirty="0" smtClean="0">
                <a:solidFill>
                  <a:schemeClr val="bg1"/>
                </a:solidFill>
                <a:latin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Bad</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user provided patterns.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Matching loops:</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x: f(x) = g(f(x))   {f(x)}</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x: g(x) = f(g(x))  </a:t>
            </a:r>
            <a:r>
              <a:rPr lang="en-US" sz="3100" dirty="0" smtClean="0">
                <a:solidFill>
                  <a:srgbClr val="FF0000"/>
                </a:solidFill>
                <a:latin typeface="Calibri" pitchFamily="34" charset="0"/>
                <a:sym typeface="Symbol"/>
              </a:rPr>
              <a:t>{g(x)}</a:t>
            </a:r>
          </a:p>
          <a:p>
            <a:pPr marL="842136" lvl="1" indent="-384954">
              <a:lnSpc>
                <a:spcPct val="90000"/>
              </a:lnSpc>
              <a:spcBef>
                <a:spcPct val="20000"/>
              </a:spcBef>
              <a:buSzPct val="90000"/>
            </a:pP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f(a) = c</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f(a) = </a:t>
            </a:r>
            <a:r>
              <a:rPr lang="en-US" sz="3100" dirty="0" smtClean="0">
                <a:solidFill>
                  <a:srgbClr val="FF0000"/>
                </a:solidFill>
                <a:latin typeface="Calibri" pitchFamily="34" charset="0"/>
                <a:sym typeface="Symbol"/>
              </a:rPr>
              <a:t>g(f(a))</a:t>
            </a:r>
            <a:endParaRPr kumimoji="0" lang="en-US" sz="3100" b="0" i="0" u="none" strike="noStrike" kern="1200" cap="none" spc="0" normalizeH="0" noProof="0" dirty="0" smtClean="0">
              <a:ln>
                <a:noFill/>
              </a:ln>
              <a:solidFill>
                <a:srgbClr val="FF0000"/>
              </a:solidFill>
              <a:effectLst/>
              <a:uLnTx/>
              <a:uFillTx/>
              <a:latin typeface="Calibri" pitchFamily="34" charset="0"/>
              <a:ea typeface="+mn-ea"/>
              <a:cs typeface="+mn-cs"/>
              <a:sym typeface="Symbol"/>
            </a:endParaRP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endPar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endParaRPr>
          </a:p>
          <a:p>
            <a:pPr marL="842136" lvl="1" indent="-384954">
              <a:lnSpc>
                <a:spcPct val="90000"/>
              </a:lnSpc>
              <a:spcBef>
                <a:spcPct val="20000"/>
              </a:spcBef>
              <a:buSzPct val="90000"/>
            </a:pP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739481" marR="0" lvl="1" indent="-362465" algn="l"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Tree>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a:t>
            </a:r>
            <a:r>
              <a:rPr sz="4800" smtClean="0">
                <a:solidFill>
                  <a:srgbClr val="FF0000"/>
                </a:solidFill>
                <a:latin typeface="Calibri" pitchFamily="34" charset="0"/>
              </a:rPr>
              <a:t>Limitations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5" name="Text Placeholder 2"/>
          <p:cNvSpPr txBox="1">
            <a:spLocks/>
          </p:cNvSpPr>
          <p:nvPr/>
        </p:nvSpPr>
        <p:spPr>
          <a:xfrm>
            <a:off x="389877" y="1665303"/>
            <a:ext cx="8382000" cy="4102662"/>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E-matching needs </a:t>
            </a:r>
            <a:r>
              <a:rPr lang="en-US" sz="3100" dirty="0" smtClean="0">
                <a:solidFill>
                  <a:srgbClr val="FF0000"/>
                </a:solidFill>
                <a:latin typeface="Calibri" pitchFamily="34" charset="0"/>
                <a:sym typeface="Symbol"/>
              </a:rPr>
              <a:t>ground seeds</a:t>
            </a:r>
            <a:r>
              <a:rPr lang="en-US" sz="3100" dirty="0" smtClean="0">
                <a:solidFill>
                  <a:schemeClr val="bg1"/>
                </a:solidFill>
                <a:latin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Bad</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user provided patterns.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Matching loops:</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x: f(x) = g(f(x))   </a:t>
            </a:r>
            <a:r>
              <a:rPr lang="en-US" sz="3100" dirty="0" smtClean="0">
                <a:solidFill>
                  <a:srgbClr val="FF0000"/>
                </a:solidFill>
                <a:latin typeface="Calibri" pitchFamily="34" charset="0"/>
                <a:sym typeface="Symbol"/>
              </a:rPr>
              <a:t>{f(x)}</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x: g(x) = f(g(x))  {g(x)}</a:t>
            </a:r>
          </a:p>
          <a:p>
            <a:pPr marL="842136" lvl="1" indent="-384954">
              <a:lnSpc>
                <a:spcPct val="90000"/>
              </a:lnSpc>
              <a:spcBef>
                <a:spcPct val="20000"/>
              </a:spcBef>
              <a:buSzPct val="90000"/>
            </a:pP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f(a) = c</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f(a) = g(f(a))</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g(f(a)) = </a:t>
            </a:r>
            <a:r>
              <a:rPr lang="en-US" sz="3100" dirty="0" smtClean="0">
                <a:solidFill>
                  <a:srgbClr val="FF0000"/>
                </a:solidFill>
                <a:latin typeface="Calibri" pitchFamily="34" charset="0"/>
                <a:sym typeface="Symbol"/>
              </a:rPr>
              <a:t>f(g(f(a</a:t>
            </a:r>
            <a:r>
              <a:rPr lang="en-US" sz="3100" dirty="0" smtClean="0">
                <a:solidFill>
                  <a:srgbClr val="FF0000"/>
                </a:solidFill>
                <a:latin typeface="Calibri" pitchFamily="34" charset="0"/>
                <a:sym typeface="Symbol"/>
              </a:rPr>
              <a:t>)))</a:t>
            </a:r>
            <a:endParaRPr lang="en-US" sz="3100" dirty="0" smtClean="0">
              <a:solidFill>
                <a:srgbClr val="FF0000"/>
              </a:solidFill>
              <a:latin typeface="Calibri" pitchFamily="34" charset="0"/>
              <a:sym typeface="Symbol"/>
            </a:endParaRPr>
          </a:p>
        </p:txBody>
      </p:sp>
    </p:spTree>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sney-pinocchio-lifesize-marionette-1.jpg"/>
          <p:cNvPicPr>
            <a:picLocks noChangeAspect="1"/>
          </p:cNvPicPr>
          <p:nvPr/>
        </p:nvPicPr>
        <p:blipFill>
          <a:blip r:embed="rId3"/>
          <a:srcRect l="16000" r="16000"/>
          <a:stretch>
            <a:fillRect/>
          </a:stretch>
        </p:blipFill>
        <p:spPr>
          <a:xfrm>
            <a:off x="6598631" y="2140808"/>
            <a:ext cx="2350627" cy="3456803"/>
          </a:xfrm>
          <a:prstGeom prst="rect">
            <a:avLst/>
          </a:prstGeom>
        </p:spPr>
      </p:pic>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a:t>
            </a:r>
            <a:r>
              <a:rPr sz="4800" smtClean="0">
                <a:solidFill>
                  <a:srgbClr val="FF0000"/>
                </a:solidFill>
                <a:latin typeface="Calibri" pitchFamily="34" charset="0"/>
              </a:rPr>
              <a:t>Limitations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5" name="Text Placeholder 2"/>
          <p:cNvSpPr txBox="1">
            <a:spLocks/>
          </p:cNvSpPr>
          <p:nvPr/>
        </p:nvSpPr>
        <p:spPr>
          <a:xfrm>
            <a:off x="389877" y="1665303"/>
            <a:ext cx="8382000" cy="3527119"/>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4"/>
              </a:buBlip>
              <a:tabLst/>
              <a:defRPr/>
            </a:pPr>
            <a:r>
              <a:rPr lang="en-US" sz="3100" dirty="0" smtClean="0">
                <a:solidFill>
                  <a:schemeClr val="bg1"/>
                </a:solidFill>
                <a:latin typeface="Calibri" pitchFamily="34" charset="0"/>
                <a:sym typeface="Symbol"/>
              </a:rPr>
              <a:t>E-matching needs </a:t>
            </a:r>
            <a:r>
              <a:rPr lang="en-US" sz="3100" dirty="0" smtClean="0">
                <a:solidFill>
                  <a:srgbClr val="FF0000"/>
                </a:solidFill>
                <a:latin typeface="Calibri" pitchFamily="34" charset="0"/>
                <a:sym typeface="Symbol"/>
              </a:rPr>
              <a:t>ground seeds</a:t>
            </a:r>
            <a:r>
              <a:rPr lang="en-US" sz="3100" dirty="0" smtClean="0">
                <a:solidFill>
                  <a:schemeClr val="bg1"/>
                </a:solidFill>
                <a:latin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buFontTx/>
              <a:buBlip>
                <a:blip r:embed="rId4"/>
              </a:buBlip>
              <a:tabLst/>
              <a:defRPr/>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Bad</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user provided patterns.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4"/>
              </a:buBlip>
              <a:tabLst/>
              <a:defRPr/>
            </a:pPr>
            <a:r>
              <a:rPr lang="en-US" sz="3100" dirty="0" smtClean="0">
                <a:solidFill>
                  <a:schemeClr val="bg1"/>
                </a:solidFill>
                <a:latin typeface="Calibri" pitchFamily="34" charset="0"/>
                <a:sym typeface="Symbol"/>
              </a:rPr>
              <a:t>Matching loops.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4"/>
              </a:buBlip>
              <a:tabLst/>
              <a:defRPr/>
            </a:pPr>
            <a:r>
              <a:rPr kumimoji="0" lang="en-US" sz="3100" b="0" i="0" u="none" strike="noStrike" kern="1200" cap="none" spc="0" normalizeH="0" noProof="0" dirty="0" smtClean="0">
                <a:ln>
                  <a:noFill/>
                </a:ln>
                <a:solidFill>
                  <a:srgbClr val="FF0000"/>
                </a:solidFill>
                <a:effectLst/>
                <a:uLnTx/>
                <a:uFillTx/>
                <a:latin typeface="Calibri" pitchFamily="34" charset="0"/>
                <a:ea typeface="+mn-ea"/>
                <a:cs typeface="+mn-cs"/>
                <a:sym typeface="Symbol"/>
              </a:rPr>
              <a:t>It is not refutationally complete.</a:t>
            </a:r>
          </a:p>
          <a:p>
            <a:pPr marL="384954" marR="0" lvl="0" indent="-384954" algn="l" defTabSz="914363" rtl="0" eaLnBrk="1" fontAlgn="auto" latinLnBrk="0" hangingPunct="1">
              <a:lnSpc>
                <a:spcPct val="90000"/>
              </a:lnSpc>
              <a:spcBef>
                <a:spcPct val="20000"/>
              </a:spcBef>
              <a:spcAft>
                <a:spcPts val="0"/>
              </a:spcAft>
              <a:buClrTx/>
              <a:buSzPct val="90000"/>
              <a:buFontTx/>
              <a:buBlip>
                <a:blip r:embed="rId4"/>
              </a:buBlip>
              <a:tabLst/>
              <a:defRPr/>
            </a:pPr>
            <a:endPar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endParaRPr>
          </a:p>
          <a:p>
            <a:pPr marL="842136" lvl="1" indent="-384954">
              <a:lnSpc>
                <a:spcPct val="90000"/>
              </a:lnSpc>
              <a:spcBef>
                <a:spcPct val="20000"/>
              </a:spcBef>
              <a:buSzPct val="90000"/>
            </a:pP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739481" marR="0" lvl="1" indent="-362465" algn="l"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Tree>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Z3 2.0: </a:t>
            </a:r>
            <a:r>
              <a:rPr sz="4800" smtClean="0">
                <a:latin typeface="Calibri" pitchFamily="34" charset="0"/>
              </a:rPr>
              <a:t>Beyond E-matching</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5" name="Text Placeholder 2"/>
          <p:cNvSpPr txBox="1">
            <a:spLocks/>
          </p:cNvSpPr>
          <p:nvPr/>
        </p:nvSpPr>
        <p:spPr>
          <a:xfrm>
            <a:off x="389877" y="1665303"/>
            <a:ext cx="8382000" cy="3053144"/>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Decidable fragments:</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EPR </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Array property fragment</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More coming soon</a:t>
            </a:r>
            <a:endParaRPr lang="en-US" sz="3100" dirty="0" smtClean="0">
              <a:solidFill>
                <a:srgbClr val="FF0000"/>
              </a:solidFill>
              <a:latin typeface="Calibri" pitchFamily="34" charset="0"/>
              <a:sym typeface="Symbol"/>
            </a:endParaRPr>
          </a:p>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DPLL(): DPLL + </a:t>
            </a:r>
            <a:r>
              <a:rPr lang="en-US" sz="3100" dirty="0" smtClean="0">
                <a:solidFill>
                  <a:schemeClr val="bg1"/>
                </a:solidFill>
                <a:latin typeface="Calibri" pitchFamily="34" charset="0"/>
                <a:sym typeface="Symbol"/>
              </a:rPr>
              <a:t>Saturation</a:t>
            </a:r>
          </a:p>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CEGAR-like loop</a:t>
            </a:r>
            <a:endParaRPr lang="en-US" sz="3100" dirty="0" smtClean="0">
              <a:solidFill>
                <a:schemeClr val="bg1"/>
              </a:solidFill>
              <a:latin typeface="Calibri" pitchFamily="34" charset="0"/>
              <a:sym typeface="Symbol"/>
            </a:endParaRPr>
          </a:p>
        </p:txBody>
      </p:sp>
      <p:sp>
        <p:nvSpPr>
          <p:cNvPr id="9" name="Rectangle 8"/>
          <p:cNvSpPr/>
          <p:nvPr/>
        </p:nvSpPr>
        <p:spPr bwMode="auto">
          <a:xfrm>
            <a:off x="1148080" y="4775200"/>
            <a:ext cx="6583680" cy="123952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kumimoji="0" lang="en-US" sz="2800" b="0" i="0" u="none" strike="noStrike" cap="none" normalizeH="0" baseline="0" dirty="0" smtClean="0">
                <a:solidFill>
                  <a:schemeClr val="bg1"/>
                </a:solidFill>
                <a:latin typeface="Calibri" pitchFamily="34" charset="0"/>
              </a:rPr>
              <a:t>Z3 2.0 won all </a:t>
            </a:r>
            <a:r>
              <a:rPr lang="en-US" sz="2800" dirty="0" smtClean="0">
                <a:solidFill>
                  <a:schemeClr val="bg1"/>
                </a:solidFill>
                <a:latin typeface="Calibri" pitchFamily="34" charset="0"/>
                <a:sym typeface="Symbol"/>
              </a:rPr>
              <a:t>-divisions in SMT-COMP’08</a:t>
            </a: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Calibri" pitchFamily="34" charset="0"/>
              </a:rPr>
              <a:t> </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Calibri"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a:t>
            </a:r>
            <a:r>
              <a:rPr sz="4800" smtClean="0">
                <a:solidFill>
                  <a:srgbClr val="FF0000"/>
                </a:solidFill>
                <a:latin typeface="Calibri" pitchFamily="34" charset="0"/>
                <a:sym typeface="Symbol"/>
              </a:rPr>
              <a:t></a:t>
            </a:r>
            <a:r>
              <a:rPr sz="4800" smtClean="0">
                <a:latin typeface="Calibri" pitchFamily="34" charset="0"/>
                <a:sym typeface="Symbol"/>
              </a:rPr>
              <a:t>)</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5" name="Text Placeholder 2"/>
          <p:cNvSpPr txBox="1">
            <a:spLocks/>
          </p:cNvSpPr>
          <p:nvPr/>
        </p:nvSpPr>
        <p:spPr>
          <a:xfrm>
            <a:off x="389877" y="1665303"/>
            <a:ext cx="8382000" cy="3611758"/>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Inference rule:</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endParaRPr lang="en-US" sz="3100" dirty="0" smtClean="0">
              <a:solidFill>
                <a:schemeClr val="bg1"/>
              </a:solidFill>
              <a:latin typeface="Calibri" pitchFamily="34" charset="0"/>
              <a:sym typeface="Symbol"/>
            </a:endParaRPr>
          </a:p>
          <a:p>
            <a:pPr marL="384954" lvl="0" indent="-384954">
              <a:lnSpc>
                <a:spcPct val="90000"/>
              </a:lnSpc>
              <a:spcBef>
                <a:spcPct val="20000"/>
              </a:spcBef>
              <a:buSzPct val="90000"/>
              <a:buBlip>
                <a:blip r:embed="rId3"/>
              </a:buBlip>
            </a:pPr>
            <a:r>
              <a:rPr lang="en-US" sz="3100" dirty="0" smtClean="0">
                <a:solidFill>
                  <a:schemeClr val="bg1"/>
                </a:solidFill>
                <a:latin typeface="Calibri" pitchFamily="34" charset="0"/>
                <a:sym typeface="Symbol"/>
              </a:rPr>
              <a:t>DPLL(</a:t>
            </a:r>
            <a:r>
              <a:rPr lang="en-US" sz="3200" dirty="0" smtClean="0">
                <a:solidFill>
                  <a:schemeClr val="bg1"/>
                </a:solidFill>
                <a:latin typeface="Calibri" pitchFamily="34" charset="0"/>
                <a:sym typeface="Symbol"/>
              </a:rPr>
              <a:t>) is </a:t>
            </a:r>
            <a:r>
              <a:rPr lang="en-US" sz="3200" dirty="0" smtClean="0">
                <a:solidFill>
                  <a:srgbClr val="FF0000"/>
                </a:solidFill>
                <a:latin typeface="Calibri" pitchFamily="34" charset="0"/>
                <a:sym typeface="Symbol"/>
              </a:rPr>
              <a:t>parametric</a:t>
            </a:r>
            <a:r>
              <a:rPr lang="en-US" sz="3200" dirty="0" smtClean="0">
                <a:solidFill>
                  <a:schemeClr val="bg1"/>
                </a:solidFill>
                <a:latin typeface="Calibri" pitchFamily="34" charset="0"/>
                <a:sym typeface="Symbol"/>
              </a:rPr>
              <a:t>.</a:t>
            </a:r>
          </a:p>
          <a:p>
            <a:pPr marL="384954" lvl="0" indent="-384954">
              <a:lnSpc>
                <a:spcPct val="90000"/>
              </a:lnSpc>
              <a:spcBef>
                <a:spcPct val="20000"/>
              </a:spcBef>
              <a:buSzPct val="90000"/>
              <a:buBlip>
                <a:blip r:embed="rId3"/>
              </a:buBlip>
            </a:pPr>
            <a:r>
              <a:rPr lang="en-US" sz="3200" dirty="0" smtClean="0">
                <a:solidFill>
                  <a:schemeClr val="bg1"/>
                </a:solidFill>
                <a:latin typeface="Calibri" pitchFamily="34" charset="0"/>
                <a:sym typeface="Symbol"/>
              </a:rPr>
              <a:t>Examples:</a:t>
            </a:r>
          </a:p>
          <a:p>
            <a:pPr marL="842136" lvl="1" indent="-384954">
              <a:lnSpc>
                <a:spcPct val="90000"/>
              </a:lnSpc>
              <a:spcBef>
                <a:spcPct val="20000"/>
              </a:spcBef>
              <a:buSzPct val="90000"/>
              <a:buBlip>
                <a:blip r:embed="rId3"/>
              </a:buBlip>
            </a:pPr>
            <a:r>
              <a:rPr lang="en-US" sz="3100" dirty="0" smtClean="0">
                <a:solidFill>
                  <a:schemeClr val="bg1"/>
                </a:solidFill>
                <a:latin typeface="Calibri" pitchFamily="34" charset="0"/>
                <a:sym typeface="Symbol"/>
              </a:rPr>
              <a:t>Resolution</a:t>
            </a:r>
          </a:p>
          <a:p>
            <a:pPr marL="842136" lvl="1" indent="-384954">
              <a:lnSpc>
                <a:spcPct val="90000"/>
              </a:lnSpc>
              <a:spcBef>
                <a:spcPct val="20000"/>
              </a:spcBef>
              <a:buSzPct val="90000"/>
              <a:buBlip>
                <a:blip r:embed="rId3"/>
              </a:buBlip>
            </a:pPr>
            <a:r>
              <a:rPr lang="en-US" sz="3100" dirty="0" smtClean="0">
                <a:solidFill>
                  <a:schemeClr val="bg1"/>
                </a:solidFill>
                <a:latin typeface="Calibri" pitchFamily="34" charset="0"/>
                <a:sym typeface="Symbol"/>
              </a:rPr>
              <a:t>Superposition calculus</a:t>
            </a:r>
          </a:p>
          <a:p>
            <a:pPr marL="842136" lvl="1" indent="-384954">
              <a:lnSpc>
                <a:spcPct val="90000"/>
              </a:lnSpc>
              <a:spcBef>
                <a:spcPct val="20000"/>
              </a:spcBef>
              <a:buSzPct val="90000"/>
              <a:buBlip>
                <a:blip r:embed="rId3"/>
              </a:buBlip>
            </a:pPr>
            <a:r>
              <a:rPr lang="en-US" sz="3100" dirty="0" smtClean="0">
                <a:solidFill>
                  <a:schemeClr val="bg1"/>
                </a:solidFill>
                <a:latin typeface="Calibri" pitchFamily="34" charset="0"/>
                <a:sym typeface="Symbol"/>
              </a:rPr>
              <a:t>…</a:t>
            </a:r>
          </a:p>
        </p:txBody>
      </p:sp>
      <p:pic>
        <p:nvPicPr>
          <p:cNvPr id="2050" name="Picture 2"/>
          <p:cNvPicPr>
            <a:picLocks noChangeAspect="1" noChangeArrowheads="1"/>
          </p:cNvPicPr>
          <p:nvPr/>
        </p:nvPicPr>
        <p:blipFill>
          <a:blip r:embed="rId4"/>
          <a:srcRect/>
          <a:stretch>
            <a:fillRect/>
          </a:stretch>
        </p:blipFill>
        <p:spPr bwMode="auto">
          <a:xfrm>
            <a:off x="3558488" y="1795979"/>
            <a:ext cx="2076450" cy="94297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5821680" y="3728720"/>
            <a:ext cx="2225040" cy="227584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DPLL </a:t>
            </a:r>
          </a:p>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Theories</a:t>
            </a:r>
            <a:endParaRPr kumimoji="0" lang="en-US" sz="2800" b="1" i="0" u="none" strike="noStrike" cap="none" normalizeH="0" baseline="0" dirty="0" smtClean="0">
              <a:solidFill>
                <a:schemeClr val="bg1"/>
              </a:solidFill>
              <a:latin typeface="Segoe" pitchFamily="34" charset="0"/>
            </a:endParaRPr>
          </a:p>
        </p:txBody>
      </p:sp>
      <p:sp>
        <p:nvSpPr>
          <p:cNvPr id="15" name="Rectangle 14"/>
          <p:cNvSpPr/>
          <p:nvPr/>
        </p:nvSpPr>
        <p:spPr bwMode="auto">
          <a:xfrm>
            <a:off x="609600" y="3698240"/>
            <a:ext cx="2225040" cy="227584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Saturation</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Solver</a:t>
            </a:r>
            <a:endParaRPr kumimoji="0" lang="en-US" sz="2800" b="1" i="0" u="none" strike="noStrike" cap="none" normalizeH="0" baseline="0" dirty="0" smtClean="0">
              <a:solidFill>
                <a:schemeClr val="bg1"/>
              </a:solidFill>
              <a:latin typeface="Segoe" pitchFamily="34" charset="0"/>
            </a:endParaRPr>
          </a:p>
        </p:txBody>
      </p:sp>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a:t>
            </a:r>
            <a:r>
              <a:rPr sz="4800" smtClean="0">
                <a:latin typeface="Calibri" pitchFamily="34" charset="0"/>
                <a:sym typeface="Symbol"/>
              </a:rPr>
              <a:t>)</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5" name="Text Placeholder 2"/>
          <p:cNvSpPr txBox="1">
            <a:spLocks/>
          </p:cNvSpPr>
          <p:nvPr/>
        </p:nvSpPr>
        <p:spPr>
          <a:xfrm>
            <a:off x="389877" y="1665303"/>
            <a:ext cx="8382000" cy="2382191"/>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Saturation solver ignores </a:t>
            </a:r>
            <a:r>
              <a:rPr lang="en-US" sz="3100" dirty="0" smtClean="0">
                <a:solidFill>
                  <a:srgbClr val="FF0000"/>
                </a:solidFill>
                <a:latin typeface="Calibri" pitchFamily="34" charset="0"/>
                <a:sym typeface="Symbol"/>
              </a:rPr>
              <a:t>non-unit ground clauses</a:t>
            </a:r>
            <a:r>
              <a:rPr lang="en-US" sz="3100" dirty="0" smtClean="0">
                <a:solidFill>
                  <a:schemeClr val="bg1"/>
                </a:solidFill>
                <a:latin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It is still refutanionally complete if:</a:t>
            </a:r>
          </a:p>
          <a:p>
            <a:pPr marL="842136" lvl="1" indent="-384954">
              <a:lnSpc>
                <a:spcPct val="90000"/>
              </a:lnSpc>
              <a:spcBef>
                <a:spcPct val="20000"/>
              </a:spcBef>
              <a:buSzPct val="90000"/>
              <a:buFontTx/>
              <a:buBlip>
                <a:blip r:embed="rId3"/>
              </a:buBlip>
            </a:pPr>
            <a:r>
              <a:rPr lang="en-US" sz="2800" dirty="0" smtClean="0">
                <a:solidFill>
                  <a:srgbClr val="FF0000"/>
                </a:solidFill>
                <a:latin typeface="Calibri" pitchFamily="34" charset="0"/>
                <a:sym typeface="Symbol"/>
              </a:rPr>
              <a:t> has the reduction property</a:t>
            </a:r>
            <a:r>
              <a:rPr lang="en-US" sz="2800" dirty="0" smtClean="0">
                <a:solidFill>
                  <a:schemeClr val="bg1"/>
                </a:solidFill>
                <a:latin typeface="Calibri" pitchFamily="34" charset="0"/>
                <a:sym typeface="Symbol"/>
              </a:rPr>
              <a:t>.</a:t>
            </a:r>
          </a:p>
          <a:p>
            <a:pPr marL="384954" indent="-384954">
              <a:lnSpc>
                <a:spcPct val="90000"/>
              </a:lnSpc>
              <a:spcBef>
                <a:spcPct val="20000"/>
              </a:spcBef>
              <a:buSzPct val="90000"/>
            </a:pPr>
            <a:endParaRPr lang="en-US" sz="3100" dirty="0" smtClean="0">
              <a:solidFill>
                <a:schemeClr val="bg1"/>
              </a:solidFill>
              <a:latin typeface="Calibri" pitchFamily="34" charset="0"/>
              <a:sym typeface="Symbol"/>
            </a:endParaRPr>
          </a:p>
        </p:txBody>
      </p:sp>
      <p:sp>
        <p:nvSpPr>
          <p:cNvPr id="12" name="Left Arrow 11"/>
          <p:cNvSpPr/>
          <p:nvPr/>
        </p:nvSpPr>
        <p:spPr bwMode="auto">
          <a:xfrm>
            <a:off x="2681905" y="4943784"/>
            <a:ext cx="3342640" cy="1019913"/>
          </a:xfrm>
          <a:prstGeom prst="leftArrow">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G</a:t>
            </a:r>
            <a:r>
              <a:rPr kumimoji="0" lang="en-US" sz="2800" b="1" i="0" u="none" strike="noStrike" cap="none" normalizeH="0" baseline="0" dirty="0" smtClean="0">
                <a:solidFill>
                  <a:schemeClr val="bg1"/>
                </a:solidFill>
                <a:latin typeface="Segoe" pitchFamily="34" charset="0"/>
              </a:rPr>
              <a:t>round</a:t>
            </a:r>
            <a:r>
              <a:rPr kumimoji="0" lang="en-US" sz="2800" b="1" i="0" u="none" strike="noStrike" cap="none" normalizeH="0" dirty="0" smtClean="0">
                <a:solidFill>
                  <a:schemeClr val="bg1"/>
                </a:solidFill>
                <a:latin typeface="Segoe" pitchFamily="34" charset="0"/>
              </a:rPr>
              <a:t> literals</a:t>
            </a:r>
            <a:endParaRPr kumimoji="0" lang="en-US" sz="2800" b="1" i="0" u="none" strike="noStrike" cap="none" normalizeH="0" baseline="0" dirty="0" smtClean="0">
              <a:solidFill>
                <a:schemeClr val="bg1"/>
              </a:solidFill>
              <a:latin typeface="Segoe" pitchFamily="34" charset="0"/>
            </a:endParaRPr>
          </a:p>
        </p:txBody>
      </p:sp>
      <p:sp>
        <p:nvSpPr>
          <p:cNvPr id="14" name="Right Arrow 13"/>
          <p:cNvSpPr/>
          <p:nvPr/>
        </p:nvSpPr>
        <p:spPr bwMode="auto">
          <a:xfrm>
            <a:off x="2783840" y="3731623"/>
            <a:ext cx="3342640" cy="1078917"/>
          </a:xfrm>
          <a:prstGeom prst="rightArrow">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Ground clauses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t>CEGAR-like loop for quantifiers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graphicFrame>
        <p:nvGraphicFramePr>
          <p:cNvPr id="6" name="Diagram 5"/>
          <p:cNvGraphicFramePr/>
          <p:nvPr/>
        </p:nvGraphicFramePr>
        <p:xfrm>
          <a:off x="257797" y="1634822"/>
          <a:ext cx="8378203" cy="43392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429348"/>
          </a:xfrm>
        </p:spPr>
        <p:txBody>
          <a:bodyPr/>
          <a:lstStyle/>
          <a:p>
            <a:r>
              <a:rPr lang="en-US" sz="3100" dirty="0" smtClean="0">
                <a:solidFill>
                  <a:srgbClr val="FF0000"/>
                </a:solidFill>
                <a:latin typeface="Calibri" pitchFamily="34" charset="0"/>
                <a:sym typeface="Symbol"/>
              </a:rPr>
              <a:t>Deducing</a:t>
            </a: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5" name="Rectangle 4"/>
          <p:cNvSpPr/>
          <p:nvPr/>
        </p:nvSpPr>
        <p:spPr>
          <a:xfrm>
            <a:off x="335280" y="3734267"/>
            <a:ext cx="4094480" cy="523220"/>
          </a:xfrm>
          <a:prstGeom prst="rect">
            <a:avLst/>
          </a:prstGeom>
        </p:spPr>
        <p:txBody>
          <a:bodyPr wrap="square">
            <a:spAutoFit/>
          </a:bodyPr>
          <a:lstStyle/>
          <a:p>
            <a:pPr lvl="1">
              <a:buNone/>
            </a:pPr>
            <a:r>
              <a:rPr lang="en-US" sz="2800" dirty="0" smtClean="0">
                <a:solidFill>
                  <a:schemeClr val="bg1"/>
                </a:solidFill>
                <a:latin typeface="Calibri" pitchFamily="34" charset="0"/>
                <a:sym typeface="Symbol"/>
              </a:rPr>
              <a:t> p, </a:t>
            </a:r>
            <a:r>
              <a:rPr lang="en-US" sz="2800" dirty="0" smtClean="0">
                <a:solidFill>
                  <a:srgbClr val="FF0000"/>
                </a:solidFill>
                <a:latin typeface="Calibri" pitchFamily="34" charset="0"/>
                <a:sym typeface="Symbol"/>
              </a:rPr>
              <a:t>s</a:t>
            </a:r>
            <a:r>
              <a:rPr lang="en-US" sz="2800" dirty="0" smtClean="0">
                <a:solidFill>
                  <a:schemeClr val="bg1"/>
                </a:solidFill>
                <a:latin typeface="Calibri" pitchFamily="34" charset="0"/>
                <a:sym typeface="Symbol"/>
              </a:rPr>
              <a:t>| p  q, p  s</a:t>
            </a:r>
          </a:p>
        </p:txBody>
      </p:sp>
      <p:sp>
        <p:nvSpPr>
          <p:cNvPr id="7" name="Down Arrow 6"/>
          <p:cNvSpPr/>
          <p:nvPr/>
        </p:nvSpPr>
        <p:spPr bwMode="auto">
          <a:xfrm>
            <a:off x="2082800" y="2763520"/>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a:xfrm>
            <a:off x="539322" y="2181870"/>
            <a:ext cx="3289683" cy="954107"/>
          </a:xfrm>
          <a:prstGeom prst="rect">
            <a:avLst/>
          </a:prstGeom>
        </p:spPr>
        <p:txBody>
          <a:bodyPr wrap="none">
            <a:spAutoFit/>
          </a:bodyPr>
          <a:lstStyle/>
          <a:p>
            <a:pPr lvl="1"/>
            <a:r>
              <a:rPr lang="en-US" sz="2800" dirty="0" smtClean="0">
                <a:solidFill>
                  <a:schemeClr val="bg1"/>
                </a:solidFill>
                <a:latin typeface="Calibri" pitchFamily="34" charset="0"/>
                <a:sym typeface="Symbol"/>
              </a:rPr>
              <a:t> </a:t>
            </a:r>
            <a:r>
              <a:rPr lang="en-US" sz="2800" dirty="0" smtClean="0">
                <a:solidFill>
                  <a:srgbClr val="FF0000"/>
                </a:solidFill>
                <a:latin typeface="Calibri" pitchFamily="34" charset="0"/>
                <a:sym typeface="Symbol"/>
              </a:rPr>
              <a:t>p </a:t>
            </a:r>
            <a:r>
              <a:rPr lang="en-US" sz="2800" dirty="0" smtClean="0">
                <a:solidFill>
                  <a:schemeClr val="bg1"/>
                </a:solidFill>
                <a:latin typeface="Calibri" pitchFamily="34" charset="0"/>
                <a:sym typeface="Symbol"/>
              </a:rPr>
              <a:t> |  p  q, </a:t>
            </a:r>
            <a:r>
              <a:rPr lang="en-US" sz="2800" dirty="0" smtClean="0">
                <a:solidFill>
                  <a:srgbClr val="FF0000"/>
                </a:solidFill>
                <a:latin typeface="Calibri" pitchFamily="34" charset="0"/>
                <a:sym typeface="Symbol"/>
              </a:rPr>
              <a:t>p</a:t>
            </a:r>
            <a:r>
              <a:rPr lang="en-US" sz="2800" dirty="0" smtClean="0">
                <a:solidFill>
                  <a:schemeClr val="bg1"/>
                </a:solidFill>
                <a:latin typeface="Calibri" pitchFamily="34" charset="0"/>
                <a:sym typeface="Symbol"/>
              </a:rPr>
              <a:t>  s</a:t>
            </a:r>
          </a:p>
          <a:p>
            <a:pPr lvl="1">
              <a:buNone/>
            </a:pPr>
            <a:endParaRPr lang="en-US" sz="2800" dirty="0" smtClean="0">
              <a:solidFill>
                <a:schemeClr val="bg1"/>
              </a:solidFill>
              <a:latin typeface="Calibri" pitchFamily="34" charset="0"/>
              <a:sym typeface="Symbo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SMT: </a:t>
            </a:r>
            <a:r>
              <a:rPr sz="4800" smtClean="0">
                <a:latin typeface="Calibri" pitchFamily="34" charset="0"/>
              </a:rPr>
              <a:t>Some Applications</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graphicFrame>
        <p:nvGraphicFramePr>
          <p:cNvPr id="6" name="Diagram 5"/>
          <p:cNvGraphicFramePr/>
          <p:nvPr/>
        </p:nvGraphicFramePr>
        <p:xfrm>
          <a:off x="912316" y="1611248"/>
          <a:ext cx="7256323" cy="42935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Overview</a:t>
            </a:r>
            <a:endParaRPr lang="en-US" dirty="0"/>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5" name="Content Placeholder 2"/>
          <p:cNvSpPr>
            <a:spLocks noGrp="1"/>
          </p:cNvSpPr>
          <p:nvPr>
            <p:ph idx="4294967295"/>
          </p:nvPr>
        </p:nvSpPr>
        <p:spPr>
          <a:xfrm>
            <a:off x="432335" y="1582989"/>
            <a:ext cx="8382000" cy="4246563"/>
          </a:xfrm>
        </p:spPr>
        <p:txBody>
          <a:bodyPr/>
          <a:lstStyle/>
          <a:p>
            <a:r>
              <a:rPr lang="en-US" sz="2400" i="1" dirty="0" smtClean="0">
                <a:latin typeface="Calibri" pitchFamily="34" charset="0"/>
              </a:rPr>
              <a:t>http://research.microsoft.com/slam/</a:t>
            </a:r>
          </a:p>
          <a:p>
            <a:r>
              <a:rPr lang="en-US" sz="2400" i="1" dirty="0" smtClean="0">
                <a:solidFill>
                  <a:srgbClr val="FF0000"/>
                </a:solidFill>
                <a:latin typeface="Calibri" pitchFamily="34" charset="0"/>
              </a:rPr>
              <a:t>SLAM/SDV</a:t>
            </a:r>
            <a:r>
              <a:rPr lang="en-US" sz="2400" dirty="0" smtClean="0">
                <a:latin typeface="Calibri" pitchFamily="34" charset="0"/>
              </a:rPr>
              <a:t> is a software model checker.</a:t>
            </a:r>
          </a:p>
          <a:p>
            <a:r>
              <a:rPr lang="en-US" sz="2400" dirty="0" smtClean="0">
                <a:latin typeface="Calibri" pitchFamily="34" charset="0"/>
              </a:rPr>
              <a:t>Application domain: </a:t>
            </a:r>
            <a:r>
              <a:rPr lang="en-US" sz="2400" i="1" dirty="0" smtClean="0">
                <a:solidFill>
                  <a:srgbClr val="FF0000"/>
                </a:solidFill>
                <a:latin typeface="Calibri" pitchFamily="34" charset="0"/>
              </a:rPr>
              <a:t>device drivers</a:t>
            </a:r>
            <a:r>
              <a:rPr lang="en-US" sz="2400" i="1" dirty="0" smtClean="0">
                <a:latin typeface="Calibri" pitchFamily="34" charset="0"/>
              </a:rPr>
              <a:t>.</a:t>
            </a:r>
          </a:p>
          <a:p>
            <a:r>
              <a:rPr lang="en-US" sz="2400" dirty="0" smtClean="0">
                <a:latin typeface="Calibri" pitchFamily="34" charset="0"/>
              </a:rPr>
              <a:t>Architecture:</a:t>
            </a:r>
          </a:p>
          <a:p>
            <a:pPr lvl="1">
              <a:buNone/>
            </a:pPr>
            <a:r>
              <a:rPr lang="en-US" sz="2400" b="1" dirty="0" smtClean="0">
                <a:latin typeface="Calibri" pitchFamily="34" charset="0"/>
              </a:rPr>
              <a:t>c2bp  </a:t>
            </a:r>
            <a:r>
              <a:rPr lang="en-US" sz="2400" dirty="0" smtClean="0">
                <a:latin typeface="Calibri" pitchFamily="34" charset="0"/>
              </a:rPr>
              <a:t>C program → </a:t>
            </a:r>
            <a:r>
              <a:rPr lang="en-US" sz="2400" dirty="0" err="1" smtClean="0">
                <a:latin typeface="Calibri" pitchFamily="34" charset="0"/>
              </a:rPr>
              <a:t>boolean</a:t>
            </a:r>
            <a:r>
              <a:rPr lang="en-US" sz="2400" dirty="0" smtClean="0">
                <a:latin typeface="Calibri" pitchFamily="34" charset="0"/>
              </a:rPr>
              <a:t> program (</a:t>
            </a:r>
            <a:r>
              <a:rPr lang="en-US" sz="2400" i="1" dirty="0" smtClean="0">
                <a:latin typeface="Calibri" pitchFamily="34" charset="0"/>
              </a:rPr>
              <a:t>predicate abstraction).</a:t>
            </a:r>
          </a:p>
          <a:p>
            <a:pPr lvl="1">
              <a:buNone/>
            </a:pPr>
            <a:r>
              <a:rPr lang="en-US" sz="2400" b="1" dirty="0" smtClean="0">
                <a:latin typeface="Calibri" pitchFamily="34" charset="0"/>
              </a:rPr>
              <a:t>bebop </a:t>
            </a:r>
            <a:r>
              <a:rPr lang="en-US" sz="2400" dirty="0" smtClean="0">
                <a:latin typeface="Calibri" pitchFamily="34" charset="0"/>
              </a:rPr>
              <a:t>Model checker for </a:t>
            </a:r>
            <a:r>
              <a:rPr lang="en-US" sz="2400" dirty="0" err="1" smtClean="0">
                <a:latin typeface="Calibri" pitchFamily="34" charset="0"/>
              </a:rPr>
              <a:t>boolean</a:t>
            </a:r>
            <a:r>
              <a:rPr lang="en-US" sz="2400" dirty="0" smtClean="0">
                <a:latin typeface="Calibri" pitchFamily="34" charset="0"/>
              </a:rPr>
              <a:t> programs.</a:t>
            </a:r>
          </a:p>
          <a:p>
            <a:pPr lvl="1">
              <a:buNone/>
            </a:pPr>
            <a:r>
              <a:rPr lang="en-US" sz="2400" b="1" dirty="0" err="1" smtClean="0">
                <a:latin typeface="Calibri" pitchFamily="34" charset="0"/>
              </a:rPr>
              <a:t>newton</a:t>
            </a:r>
            <a:r>
              <a:rPr lang="en-US" sz="2400" b="1" dirty="0" smtClean="0">
                <a:latin typeface="Calibri" pitchFamily="34" charset="0"/>
              </a:rPr>
              <a:t> </a:t>
            </a:r>
            <a:r>
              <a:rPr lang="en-US" sz="2400" dirty="0" smtClean="0">
                <a:latin typeface="Calibri" pitchFamily="34" charset="0"/>
              </a:rPr>
              <a:t>Model refinement (check for path feasibility)</a:t>
            </a:r>
          </a:p>
          <a:p>
            <a:r>
              <a:rPr lang="en-US" sz="2400" dirty="0" smtClean="0">
                <a:latin typeface="Calibri" pitchFamily="34" charset="0"/>
              </a:rPr>
              <a:t>SMT solvers are used to perform predicate abstraction and to check path feasibility.</a:t>
            </a:r>
          </a:p>
          <a:p>
            <a:r>
              <a:rPr lang="en-US" sz="2400" dirty="0" smtClean="0">
                <a:latin typeface="Calibri" pitchFamily="34" charset="0"/>
              </a:rPr>
              <a:t>c2bp makes several calls to the SMT solver. The formulas are relatively small.</a:t>
            </a:r>
            <a:endParaRPr lang="en-US" sz="2400" dirty="0">
              <a:latin typeface="Calibri" pitchFamily="34" charset="0"/>
            </a:endParaRPr>
          </a:p>
        </p:txBody>
      </p:sp>
    </p:spTree>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Predicate Abstraction: </a:t>
            </a:r>
            <a:r>
              <a:rPr i="1" smtClean="0">
                <a:latin typeface="Calibri" pitchFamily="34" charset="0"/>
              </a:rPr>
              <a:t>c2bp</a:t>
            </a:r>
            <a:endParaRPr lang="en-US" i="1" dirty="0">
              <a:latin typeface="Calibri" pitchFamily="34" charset="0"/>
            </a:endParaRPr>
          </a:p>
        </p:txBody>
      </p:sp>
      <p:sp>
        <p:nvSpPr>
          <p:cNvPr id="3" name="Content Placeholder 2"/>
          <p:cNvSpPr>
            <a:spLocks noGrp="1"/>
          </p:cNvSpPr>
          <p:nvPr>
            <p:ph idx="1"/>
          </p:nvPr>
        </p:nvSpPr>
        <p:spPr/>
        <p:txBody>
          <a:bodyPr/>
          <a:lstStyle/>
          <a:p>
            <a:r>
              <a:rPr lang="en-US" sz="2800" b="1" dirty="0" smtClean="0">
                <a:latin typeface="Calibri" pitchFamily="34" charset="0"/>
              </a:rPr>
              <a:t>Given</a:t>
            </a:r>
            <a:r>
              <a:rPr lang="en-US" sz="2800" dirty="0" smtClean="0">
                <a:latin typeface="Calibri" pitchFamily="34" charset="0"/>
              </a:rPr>
              <a:t> a C program </a:t>
            </a:r>
            <a:r>
              <a:rPr lang="en-US" sz="2800" i="1" dirty="0" smtClean="0">
                <a:solidFill>
                  <a:srgbClr val="FF0000"/>
                </a:solidFill>
                <a:latin typeface="Calibri" pitchFamily="34" charset="0"/>
              </a:rPr>
              <a:t>P</a:t>
            </a:r>
            <a:r>
              <a:rPr lang="en-US" sz="2800" dirty="0" smtClean="0">
                <a:latin typeface="Calibri" pitchFamily="34" charset="0"/>
              </a:rPr>
              <a:t> and </a:t>
            </a:r>
            <a:r>
              <a:rPr lang="en-US" sz="2800" i="1" dirty="0" smtClean="0">
                <a:solidFill>
                  <a:srgbClr val="FF0000"/>
                </a:solidFill>
                <a:latin typeface="Calibri" pitchFamily="34" charset="0"/>
              </a:rPr>
              <a:t>F </a:t>
            </a:r>
            <a:r>
              <a:rPr lang="en-US" sz="2800" dirty="0" smtClean="0">
                <a:solidFill>
                  <a:srgbClr val="FF0000"/>
                </a:solidFill>
                <a:latin typeface="Calibri" pitchFamily="34" charset="0"/>
              </a:rPr>
              <a:t>= {</a:t>
            </a:r>
            <a:r>
              <a:rPr lang="en-US" sz="2800" i="1" dirty="0" smtClean="0">
                <a:solidFill>
                  <a:srgbClr val="FF0000"/>
                </a:solidFill>
                <a:latin typeface="Calibri" pitchFamily="34" charset="0"/>
              </a:rPr>
              <a:t>p</a:t>
            </a:r>
            <a:r>
              <a:rPr lang="en-US" sz="2800" i="1" baseline="-25000" dirty="0" smtClean="0">
                <a:solidFill>
                  <a:srgbClr val="FF0000"/>
                </a:solidFill>
                <a:latin typeface="Calibri" pitchFamily="34" charset="0"/>
              </a:rPr>
              <a:t>1</a:t>
            </a:r>
            <a:r>
              <a:rPr lang="en-US" sz="2800" dirty="0" smtClean="0">
                <a:solidFill>
                  <a:srgbClr val="FF0000"/>
                </a:solidFill>
                <a:latin typeface="Calibri" pitchFamily="34" charset="0"/>
              </a:rPr>
              <a:t>, … , </a:t>
            </a:r>
            <a:r>
              <a:rPr lang="en-US" sz="2800" i="1" dirty="0" err="1" smtClean="0">
                <a:solidFill>
                  <a:srgbClr val="FF0000"/>
                </a:solidFill>
                <a:latin typeface="Calibri" pitchFamily="34" charset="0"/>
              </a:rPr>
              <a:t>p</a:t>
            </a:r>
            <a:r>
              <a:rPr lang="en-US" sz="2800" i="1" baseline="-25000" dirty="0" err="1" smtClean="0">
                <a:solidFill>
                  <a:srgbClr val="FF0000"/>
                </a:solidFill>
                <a:latin typeface="Calibri" pitchFamily="34" charset="0"/>
              </a:rPr>
              <a:t>n</a:t>
            </a:r>
            <a:r>
              <a:rPr lang="en-US" sz="2800" dirty="0" smtClean="0">
                <a:solidFill>
                  <a:srgbClr val="FF0000"/>
                </a:solidFill>
                <a:latin typeface="Calibri" pitchFamily="34" charset="0"/>
              </a:rPr>
              <a:t>}</a:t>
            </a:r>
            <a:r>
              <a:rPr lang="en-US" sz="2800" dirty="0" smtClean="0">
                <a:latin typeface="Calibri" pitchFamily="34" charset="0"/>
              </a:rPr>
              <a:t>.</a:t>
            </a:r>
          </a:p>
          <a:p>
            <a:r>
              <a:rPr lang="en-US" sz="2800" b="1" dirty="0" smtClean="0">
                <a:latin typeface="Calibri" pitchFamily="34" charset="0"/>
              </a:rPr>
              <a:t>Produce </a:t>
            </a:r>
            <a:r>
              <a:rPr lang="en-US" sz="2800" dirty="0" smtClean="0">
                <a:latin typeface="Calibri" pitchFamily="34" charset="0"/>
              </a:rPr>
              <a:t>a Boolean program </a:t>
            </a:r>
            <a:r>
              <a:rPr lang="en-US" sz="2800" i="1" dirty="0" smtClean="0">
                <a:latin typeface="Calibri" pitchFamily="34" charset="0"/>
              </a:rPr>
              <a:t>B</a:t>
            </a:r>
            <a:r>
              <a:rPr lang="en-US" sz="2800" dirty="0" smtClean="0">
                <a:latin typeface="Calibri" pitchFamily="34" charset="0"/>
              </a:rPr>
              <a:t>(</a:t>
            </a:r>
            <a:r>
              <a:rPr lang="en-US" sz="2800" i="1" dirty="0" smtClean="0">
                <a:latin typeface="Calibri" pitchFamily="34" charset="0"/>
              </a:rPr>
              <a:t>P</a:t>
            </a:r>
            <a:r>
              <a:rPr lang="en-US" sz="2800" dirty="0" smtClean="0">
                <a:latin typeface="Calibri" pitchFamily="34" charset="0"/>
              </a:rPr>
              <a:t>, </a:t>
            </a:r>
            <a:r>
              <a:rPr lang="en-US" sz="2800" i="1" dirty="0" smtClean="0">
                <a:latin typeface="Calibri" pitchFamily="34" charset="0"/>
              </a:rPr>
              <a:t>F</a:t>
            </a:r>
            <a:r>
              <a:rPr lang="en-US" sz="2800" dirty="0" smtClean="0">
                <a:latin typeface="Calibri" pitchFamily="34" charset="0"/>
              </a:rPr>
              <a:t>)</a:t>
            </a:r>
          </a:p>
          <a:p>
            <a:pPr lvl="1"/>
            <a:r>
              <a:rPr lang="en-US" sz="2800" dirty="0" smtClean="0">
                <a:latin typeface="Calibri" pitchFamily="34" charset="0"/>
              </a:rPr>
              <a:t>Same control flow structure as P.</a:t>
            </a:r>
          </a:p>
          <a:p>
            <a:pPr lvl="1"/>
            <a:r>
              <a:rPr lang="en-US" sz="2800" dirty="0" smtClean="0">
                <a:latin typeface="Calibri" pitchFamily="34" charset="0"/>
              </a:rPr>
              <a:t>Boolean variables {b</a:t>
            </a:r>
            <a:r>
              <a:rPr lang="en-US" sz="2800" baseline="-25000" dirty="0" smtClean="0">
                <a:latin typeface="Calibri" pitchFamily="34" charset="0"/>
              </a:rPr>
              <a:t>1</a:t>
            </a:r>
            <a:r>
              <a:rPr lang="en-US" sz="2800" dirty="0" smtClean="0">
                <a:latin typeface="Calibri" pitchFamily="34" charset="0"/>
              </a:rPr>
              <a:t>, … , </a:t>
            </a:r>
            <a:r>
              <a:rPr lang="en-US" sz="2800" dirty="0" err="1" smtClean="0">
                <a:latin typeface="Calibri" pitchFamily="34" charset="0"/>
              </a:rPr>
              <a:t>b</a:t>
            </a:r>
            <a:r>
              <a:rPr lang="en-US" sz="2800" baseline="-25000" dirty="0" err="1" smtClean="0">
                <a:latin typeface="Calibri" pitchFamily="34" charset="0"/>
              </a:rPr>
              <a:t>n</a:t>
            </a:r>
            <a:r>
              <a:rPr lang="en-US" sz="2800" dirty="0" smtClean="0">
                <a:latin typeface="Calibri" pitchFamily="34" charset="0"/>
              </a:rPr>
              <a:t>} to match {</a:t>
            </a:r>
            <a:r>
              <a:rPr lang="en-US" sz="2800" i="1" dirty="0" smtClean="0">
                <a:latin typeface="Calibri" pitchFamily="34" charset="0"/>
              </a:rPr>
              <a:t>p</a:t>
            </a:r>
            <a:r>
              <a:rPr lang="en-US" sz="2800" i="1" baseline="-25000" dirty="0" smtClean="0">
                <a:latin typeface="Calibri" pitchFamily="34" charset="0"/>
              </a:rPr>
              <a:t>1</a:t>
            </a:r>
            <a:r>
              <a:rPr lang="en-US" sz="2800" dirty="0" smtClean="0">
                <a:latin typeface="Calibri" pitchFamily="34" charset="0"/>
              </a:rPr>
              <a:t>, … , </a:t>
            </a:r>
            <a:r>
              <a:rPr lang="en-US" sz="2800" i="1" dirty="0" err="1" smtClean="0">
                <a:latin typeface="Calibri" pitchFamily="34" charset="0"/>
              </a:rPr>
              <a:t>p</a:t>
            </a:r>
            <a:r>
              <a:rPr lang="en-US" sz="2800" i="1" baseline="-25000" dirty="0" err="1" smtClean="0">
                <a:latin typeface="Calibri" pitchFamily="34" charset="0"/>
              </a:rPr>
              <a:t>n</a:t>
            </a:r>
            <a:r>
              <a:rPr lang="en-US" sz="2800" dirty="0" smtClean="0">
                <a:latin typeface="Calibri" pitchFamily="34" charset="0"/>
              </a:rPr>
              <a:t>}.</a:t>
            </a:r>
          </a:p>
          <a:p>
            <a:pPr lvl="1"/>
            <a:r>
              <a:rPr lang="en-US" sz="2800" dirty="0" smtClean="0">
                <a:latin typeface="Calibri" pitchFamily="34" charset="0"/>
              </a:rPr>
              <a:t>Properties true in </a:t>
            </a:r>
            <a:r>
              <a:rPr lang="en-US" sz="2800" i="1" dirty="0" smtClean="0">
                <a:latin typeface="Calibri" pitchFamily="34" charset="0"/>
              </a:rPr>
              <a:t>B</a:t>
            </a:r>
            <a:r>
              <a:rPr lang="en-US" sz="2800" dirty="0" smtClean="0">
                <a:latin typeface="Calibri" pitchFamily="34" charset="0"/>
              </a:rPr>
              <a:t>(</a:t>
            </a:r>
            <a:r>
              <a:rPr lang="en-US" sz="2800" i="1" dirty="0" smtClean="0">
                <a:latin typeface="Calibri" pitchFamily="34" charset="0"/>
              </a:rPr>
              <a:t>P</a:t>
            </a:r>
            <a:r>
              <a:rPr lang="en-US" sz="2800" dirty="0" smtClean="0">
                <a:latin typeface="Calibri" pitchFamily="34" charset="0"/>
              </a:rPr>
              <a:t>, </a:t>
            </a:r>
            <a:r>
              <a:rPr lang="en-US" sz="2800" i="1" dirty="0" smtClean="0">
                <a:latin typeface="Calibri" pitchFamily="34" charset="0"/>
              </a:rPr>
              <a:t>F</a:t>
            </a:r>
            <a:r>
              <a:rPr lang="en-US" sz="2800" dirty="0" smtClean="0">
                <a:latin typeface="Calibri" pitchFamily="34" charset="0"/>
              </a:rPr>
              <a:t>) are true in </a:t>
            </a:r>
            <a:r>
              <a:rPr lang="en-US" sz="2800" i="1" dirty="0" smtClean="0">
                <a:latin typeface="Calibri" pitchFamily="34" charset="0"/>
              </a:rPr>
              <a:t>P</a:t>
            </a:r>
            <a:r>
              <a:rPr lang="en-US" sz="2800" dirty="0" smtClean="0">
                <a:latin typeface="Calibri" pitchFamily="34" charset="0"/>
              </a:rPr>
              <a:t>.</a:t>
            </a:r>
          </a:p>
          <a:p>
            <a:r>
              <a:rPr lang="en-US" sz="2800" dirty="0" smtClean="0">
                <a:latin typeface="Calibri" pitchFamily="34" charset="0"/>
              </a:rPr>
              <a:t>Each </a:t>
            </a:r>
            <a:r>
              <a:rPr lang="en-US" sz="2800" i="1" dirty="0" smtClean="0">
                <a:latin typeface="Calibri" pitchFamily="34" charset="0"/>
              </a:rPr>
              <a:t>p</a:t>
            </a:r>
            <a:r>
              <a:rPr lang="en-US" sz="2800" i="1" baseline="-25000" dirty="0" smtClean="0">
                <a:latin typeface="Calibri" pitchFamily="34" charset="0"/>
              </a:rPr>
              <a:t>i</a:t>
            </a:r>
            <a:r>
              <a:rPr lang="en-US" sz="2800" dirty="0" smtClean="0">
                <a:latin typeface="Calibri" pitchFamily="34" charset="0"/>
              </a:rPr>
              <a:t> is a pure Boolean expression.</a:t>
            </a:r>
          </a:p>
          <a:p>
            <a:r>
              <a:rPr lang="en-US" sz="2800" dirty="0" smtClean="0">
                <a:latin typeface="Calibri" pitchFamily="34" charset="0"/>
              </a:rPr>
              <a:t>Each </a:t>
            </a:r>
            <a:r>
              <a:rPr lang="en-US" sz="2800" i="1" dirty="0" smtClean="0">
                <a:latin typeface="Calibri" pitchFamily="34" charset="0"/>
              </a:rPr>
              <a:t>p</a:t>
            </a:r>
            <a:r>
              <a:rPr lang="en-US" sz="2800" i="1" baseline="-25000" dirty="0" smtClean="0">
                <a:latin typeface="Calibri" pitchFamily="34" charset="0"/>
              </a:rPr>
              <a:t>i</a:t>
            </a:r>
            <a:r>
              <a:rPr lang="en-US" sz="2800" dirty="0" smtClean="0">
                <a:latin typeface="Calibri" pitchFamily="34" charset="0"/>
              </a:rPr>
              <a:t> represents set of states for which </a:t>
            </a:r>
            <a:r>
              <a:rPr lang="en-US" sz="2800" i="1" dirty="0" smtClean="0">
                <a:latin typeface="Calibri" pitchFamily="34" charset="0"/>
              </a:rPr>
              <a:t>p</a:t>
            </a:r>
            <a:r>
              <a:rPr lang="en-US" sz="2800" i="1" baseline="-25000" dirty="0" smtClean="0">
                <a:latin typeface="Calibri" pitchFamily="34" charset="0"/>
              </a:rPr>
              <a:t>i</a:t>
            </a:r>
            <a:r>
              <a:rPr lang="en-US" sz="2800" dirty="0" smtClean="0">
                <a:latin typeface="Calibri" pitchFamily="34" charset="0"/>
              </a:rPr>
              <a:t> is true.</a:t>
            </a:r>
          </a:p>
          <a:p>
            <a:r>
              <a:rPr lang="en-US" sz="2800" dirty="0" smtClean="0">
                <a:latin typeface="Calibri" pitchFamily="34" charset="0"/>
              </a:rPr>
              <a:t>Performs modular abstraction.</a:t>
            </a:r>
            <a:endParaRPr lang="en-US" sz="2800" dirty="0">
              <a:latin typeface="Calibri" pitchFamily="34" charset="0"/>
            </a:endParaRPr>
          </a:p>
        </p:txBody>
      </p:sp>
      <p:sp>
        <p:nvSpPr>
          <p:cNvPr id="4" name="Footer Placeholder 3"/>
          <p:cNvSpPr>
            <a:spLocks noGrp="1"/>
          </p:cNvSpPr>
          <p:nvPr>
            <p:ph type="ftr" sz="quarter" idx="10"/>
          </p:nvPr>
        </p:nvSpPr>
        <p:spPr>
          <a:xfrm>
            <a:off x="3124200" y="6356350"/>
            <a:ext cx="2895600" cy="365125"/>
          </a:xfrm>
        </p:spPr>
        <p:txBody>
          <a:bodyPr/>
          <a:lstStyle/>
          <a:p>
            <a:r>
              <a:rPr lang="en-US" dirty="0" err="1" smtClean="0">
                <a:latin typeface="Calibri" pitchFamily="34" charset="0"/>
              </a:rPr>
              <a:t>SMT@Microsoft</a:t>
            </a:r>
            <a:endParaRPr lang="en-US" dirty="0"/>
          </a:p>
        </p:txBody>
      </p:sp>
    </p:spTree>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Abstracting Expressions via </a:t>
            </a:r>
            <a:r>
              <a:rPr i="1" smtClean="0"/>
              <a:t>F</a:t>
            </a:r>
            <a:endParaRPr lang="en-US" i="1" dirty="0"/>
          </a:p>
        </p:txBody>
      </p:sp>
      <p:sp>
        <p:nvSpPr>
          <p:cNvPr id="3" name="Content Placeholder 2"/>
          <p:cNvSpPr>
            <a:spLocks noGrp="1"/>
          </p:cNvSpPr>
          <p:nvPr>
            <p:ph idx="1"/>
          </p:nvPr>
        </p:nvSpPr>
        <p:spPr/>
        <p:txBody>
          <a:bodyPr/>
          <a:lstStyle/>
          <a:p>
            <a:r>
              <a:rPr lang="en-US" i="1" dirty="0" err="1" smtClean="0">
                <a:solidFill>
                  <a:srgbClr val="FF0000"/>
                </a:solidFill>
              </a:rPr>
              <a:t>Implies</a:t>
            </a:r>
            <a:r>
              <a:rPr lang="en-US" i="1" baseline="-25000" dirty="0" err="1" smtClean="0">
                <a:solidFill>
                  <a:srgbClr val="FF0000"/>
                </a:solidFill>
              </a:rPr>
              <a:t>F</a:t>
            </a:r>
            <a:r>
              <a:rPr lang="en-US" i="1" dirty="0" smtClean="0">
                <a:solidFill>
                  <a:srgbClr val="FF0000"/>
                </a:solidFill>
              </a:rPr>
              <a:t> (e)</a:t>
            </a:r>
          </a:p>
          <a:p>
            <a:pPr lvl="1"/>
            <a:r>
              <a:rPr lang="en-US" dirty="0" smtClean="0"/>
              <a:t>Best Boolean function over </a:t>
            </a:r>
            <a:r>
              <a:rPr lang="en-US" i="1" dirty="0" smtClean="0"/>
              <a:t>F</a:t>
            </a:r>
            <a:r>
              <a:rPr lang="en-US" dirty="0" smtClean="0"/>
              <a:t> that implies </a:t>
            </a:r>
            <a:r>
              <a:rPr lang="en-US" i="1" dirty="0" smtClean="0"/>
              <a:t>e.</a:t>
            </a:r>
          </a:p>
          <a:p>
            <a:r>
              <a:rPr lang="en-US" i="1" dirty="0" err="1" smtClean="0">
                <a:solidFill>
                  <a:srgbClr val="FF0000"/>
                </a:solidFill>
              </a:rPr>
              <a:t>ImpliedBy</a:t>
            </a:r>
            <a:r>
              <a:rPr lang="en-US" i="1" baseline="-25000" dirty="0" err="1" smtClean="0">
                <a:solidFill>
                  <a:srgbClr val="FF0000"/>
                </a:solidFill>
              </a:rPr>
              <a:t>F</a:t>
            </a:r>
            <a:r>
              <a:rPr lang="en-US" i="1" dirty="0" smtClean="0">
                <a:solidFill>
                  <a:srgbClr val="FF0000"/>
                </a:solidFill>
              </a:rPr>
              <a:t> (e)</a:t>
            </a:r>
          </a:p>
          <a:p>
            <a:pPr lvl="1"/>
            <a:r>
              <a:rPr lang="en-US" dirty="0" smtClean="0"/>
              <a:t>Best Boolean function over </a:t>
            </a:r>
            <a:r>
              <a:rPr lang="en-US" i="1" dirty="0" smtClean="0"/>
              <a:t>F</a:t>
            </a:r>
            <a:r>
              <a:rPr lang="en-US" dirty="0" smtClean="0"/>
              <a:t> that is implied by </a:t>
            </a:r>
            <a:r>
              <a:rPr lang="en-US" i="1" dirty="0" smtClean="0"/>
              <a:t>e.</a:t>
            </a:r>
          </a:p>
          <a:p>
            <a:pPr lvl="1"/>
            <a:r>
              <a:rPr lang="en-US" i="1" dirty="0" err="1" smtClean="0"/>
              <a:t>ImpliedBy</a:t>
            </a:r>
            <a:r>
              <a:rPr lang="en-US" i="1" baseline="-25000" dirty="0" err="1" smtClean="0"/>
              <a:t>F</a:t>
            </a:r>
            <a:r>
              <a:rPr lang="en-US" i="1" dirty="0" smtClean="0"/>
              <a:t> (e) = not </a:t>
            </a:r>
            <a:r>
              <a:rPr lang="en-US" i="1" dirty="0" err="1" smtClean="0"/>
              <a:t>Implies</a:t>
            </a:r>
            <a:r>
              <a:rPr lang="en-US" i="1" baseline="-25000" dirty="0" err="1" smtClean="0"/>
              <a:t>F</a:t>
            </a:r>
            <a:r>
              <a:rPr lang="en-US" i="1" dirty="0" smtClean="0"/>
              <a:t> (</a:t>
            </a:r>
            <a:r>
              <a:rPr lang="en-US" i="1" dirty="0" smtClean="0">
                <a:sym typeface="Symbol"/>
              </a:rPr>
              <a:t>not </a:t>
            </a:r>
            <a:r>
              <a:rPr lang="en-US" i="1" dirty="0" smtClean="0"/>
              <a:t>e)</a:t>
            </a:r>
            <a:endParaRPr lang="en-US" dirty="0"/>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Tree>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Computing </a:t>
            </a:r>
            <a:r>
              <a:rPr i="1" smtClean="0"/>
              <a:t>Implies</a:t>
            </a:r>
            <a:r>
              <a:rPr i="1" baseline="-25000" smtClean="0"/>
              <a:t>F</a:t>
            </a:r>
            <a:r>
              <a:rPr i="1" smtClean="0"/>
              <a:t>(e)</a:t>
            </a:r>
            <a:endParaRPr lang="en-US" i="1" dirty="0"/>
          </a:p>
        </p:txBody>
      </p:sp>
      <p:sp>
        <p:nvSpPr>
          <p:cNvPr id="3" name="Content Placeholder 2"/>
          <p:cNvSpPr>
            <a:spLocks noGrp="1"/>
          </p:cNvSpPr>
          <p:nvPr>
            <p:ph idx="1"/>
          </p:nvPr>
        </p:nvSpPr>
        <p:spPr/>
        <p:txBody>
          <a:bodyPr/>
          <a:lstStyle/>
          <a:p>
            <a:r>
              <a:rPr lang="it-IT" dirty="0" smtClean="0"/>
              <a:t>minterm </a:t>
            </a:r>
            <a:r>
              <a:rPr lang="it-IT" i="1" dirty="0" smtClean="0"/>
              <a:t>m</a:t>
            </a:r>
            <a:r>
              <a:rPr lang="it-IT" dirty="0" smtClean="0"/>
              <a:t> = </a:t>
            </a:r>
            <a:r>
              <a:rPr lang="it-IT" i="1" dirty="0" smtClean="0"/>
              <a:t>l</a:t>
            </a:r>
            <a:r>
              <a:rPr lang="it-IT" i="1" baseline="-25000" dirty="0" smtClean="0"/>
              <a:t>1</a:t>
            </a:r>
            <a:r>
              <a:rPr lang="it-IT" dirty="0" smtClean="0"/>
              <a:t> ∧ ... ∧ </a:t>
            </a:r>
            <a:r>
              <a:rPr lang="it-IT" i="1" dirty="0" smtClean="0"/>
              <a:t>l</a:t>
            </a:r>
            <a:r>
              <a:rPr lang="it-IT" i="1" baseline="-25000" dirty="0" smtClean="0"/>
              <a:t>n</a:t>
            </a:r>
            <a:r>
              <a:rPr lang="it-IT" dirty="0" smtClean="0"/>
              <a:t>, where </a:t>
            </a:r>
            <a:r>
              <a:rPr lang="it-IT" i="1" dirty="0" smtClean="0"/>
              <a:t>l</a:t>
            </a:r>
            <a:r>
              <a:rPr lang="it-IT" i="1" baseline="-25000" dirty="0" smtClean="0"/>
              <a:t>i</a:t>
            </a:r>
            <a:r>
              <a:rPr lang="it-IT" dirty="0" smtClean="0"/>
              <a:t> = </a:t>
            </a:r>
            <a:r>
              <a:rPr lang="it-IT" i="1" dirty="0" smtClean="0"/>
              <a:t>p</a:t>
            </a:r>
            <a:r>
              <a:rPr lang="it-IT" i="1" baseline="-25000" dirty="0" smtClean="0"/>
              <a:t>i</a:t>
            </a:r>
            <a:r>
              <a:rPr lang="it-IT" dirty="0" smtClean="0"/>
              <a:t>, or </a:t>
            </a:r>
            <a:r>
              <a:rPr lang="it-IT" i="1" dirty="0" smtClean="0"/>
              <a:t>l</a:t>
            </a:r>
            <a:r>
              <a:rPr lang="it-IT" i="1" baseline="-25000" dirty="0" smtClean="0"/>
              <a:t>i</a:t>
            </a:r>
            <a:r>
              <a:rPr lang="it-IT" dirty="0" smtClean="0"/>
              <a:t> = </a:t>
            </a:r>
            <a:r>
              <a:rPr lang="it-IT" i="1" dirty="0" smtClean="0"/>
              <a:t>not p</a:t>
            </a:r>
            <a:r>
              <a:rPr lang="it-IT" i="1" baseline="-25000" dirty="0" smtClean="0"/>
              <a:t>i</a:t>
            </a:r>
            <a:r>
              <a:rPr lang="it-IT" dirty="0" smtClean="0"/>
              <a:t>.</a:t>
            </a:r>
          </a:p>
          <a:p>
            <a:r>
              <a:rPr lang="en-US" i="1" dirty="0" err="1" smtClean="0"/>
              <a:t>Implies</a:t>
            </a:r>
            <a:r>
              <a:rPr lang="en-US" i="1" baseline="-25000" dirty="0" err="1" smtClean="0"/>
              <a:t>F</a:t>
            </a:r>
            <a:r>
              <a:rPr lang="en-US" i="1" dirty="0" smtClean="0"/>
              <a:t> (e)</a:t>
            </a:r>
            <a:r>
              <a:rPr lang="en-US" dirty="0" smtClean="0"/>
              <a:t>:</a:t>
            </a:r>
            <a:r>
              <a:rPr lang="en-US" i="1" dirty="0" smtClean="0"/>
              <a:t> </a:t>
            </a:r>
            <a:r>
              <a:rPr lang="en-US" dirty="0" smtClean="0"/>
              <a:t>disjunction of all </a:t>
            </a:r>
            <a:r>
              <a:rPr lang="en-US" dirty="0" err="1" smtClean="0"/>
              <a:t>minterms</a:t>
            </a:r>
            <a:r>
              <a:rPr lang="en-US" dirty="0" smtClean="0"/>
              <a:t> that imply</a:t>
            </a:r>
            <a:r>
              <a:rPr lang="en-US" i="1" dirty="0" smtClean="0"/>
              <a:t> e.</a:t>
            </a:r>
          </a:p>
          <a:p>
            <a:r>
              <a:rPr lang="en-US" dirty="0" smtClean="0"/>
              <a:t>Naive approach</a:t>
            </a:r>
          </a:p>
          <a:p>
            <a:pPr lvl="1"/>
            <a:r>
              <a:rPr lang="en-US" dirty="0" smtClean="0"/>
              <a:t>Generate all 2</a:t>
            </a:r>
            <a:r>
              <a:rPr lang="en-US" i="1" baseline="30000" dirty="0" smtClean="0"/>
              <a:t>n</a:t>
            </a:r>
            <a:r>
              <a:rPr lang="en-US" dirty="0" smtClean="0"/>
              <a:t> possible </a:t>
            </a:r>
            <a:r>
              <a:rPr lang="en-US" dirty="0" err="1" smtClean="0"/>
              <a:t>minterms</a:t>
            </a:r>
            <a:r>
              <a:rPr lang="en-US" dirty="0" smtClean="0"/>
              <a:t>.</a:t>
            </a:r>
          </a:p>
          <a:p>
            <a:pPr lvl="1"/>
            <a:r>
              <a:rPr lang="en-US" dirty="0" smtClean="0"/>
              <a:t>For each </a:t>
            </a:r>
            <a:r>
              <a:rPr lang="en-US" dirty="0" err="1" smtClean="0"/>
              <a:t>minterm</a:t>
            </a:r>
            <a:r>
              <a:rPr lang="en-US" dirty="0" smtClean="0"/>
              <a:t> </a:t>
            </a:r>
            <a:r>
              <a:rPr lang="en-US" i="1" dirty="0" smtClean="0"/>
              <a:t>m</a:t>
            </a:r>
            <a:r>
              <a:rPr lang="en-US" dirty="0" smtClean="0"/>
              <a:t>, use SMT solver to check validity of 	</a:t>
            </a:r>
            <a:r>
              <a:rPr lang="en-US" i="1" dirty="0" smtClean="0"/>
              <a:t>m</a:t>
            </a:r>
            <a:r>
              <a:rPr lang="en-US" dirty="0" smtClean="0"/>
              <a:t> ⇒ </a:t>
            </a:r>
            <a:r>
              <a:rPr lang="en-US" i="1" dirty="0" smtClean="0"/>
              <a:t>e</a:t>
            </a:r>
            <a:r>
              <a:rPr lang="en-US" dirty="0" smtClean="0"/>
              <a:t>.</a:t>
            </a:r>
          </a:p>
          <a:p>
            <a:r>
              <a:rPr lang="en-US" dirty="0" smtClean="0"/>
              <a:t>Many possible optimizations</a:t>
            </a:r>
            <a:endParaRPr lang="en-US" dirty="0"/>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Tree>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Computing </a:t>
            </a:r>
            <a:r>
              <a:rPr i="1" smtClean="0">
                <a:latin typeface="Calibri" pitchFamily="34" charset="0"/>
              </a:rPr>
              <a:t>Implies</a:t>
            </a:r>
            <a:r>
              <a:rPr i="1" baseline="-25000" smtClean="0">
                <a:latin typeface="Calibri" pitchFamily="34" charset="0"/>
              </a:rPr>
              <a:t>F</a:t>
            </a:r>
            <a:r>
              <a:rPr i="1" smtClean="0">
                <a:latin typeface="Calibri" pitchFamily="34" charset="0"/>
              </a:rPr>
              <a:t>(e)</a:t>
            </a:r>
            <a:endParaRPr lang="en-US" i="1" dirty="0">
              <a:latin typeface="Calibri" pitchFamily="34" charset="0"/>
            </a:endParaRPr>
          </a:p>
        </p:txBody>
      </p:sp>
      <p:sp>
        <p:nvSpPr>
          <p:cNvPr id="3" name="Content Placeholder 2"/>
          <p:cNvSpPr>
            <a:spLocks noGrp="1"/>
          </p:cNvSpPr>
          <p:nvPr>
            <p:ph idx="1"/>
          </p:nvPr>
        </p:nvSpPr>
        <p:spPr/>
        <p:txBody>
          <a:bodyPr/>
          <a:lstStyle/>
          <a:p>
            <a:r>
              <a:rPr lang="it-IT" sz="2800" dirty="0" smtClean="0">
                <a:latin typeface="Calibri" pitchFamily="34" charset="0"/>
              </a:rPr>
              <a:t>F = { x &lt; y, x = 2}</a:t>
            </a:r>
          </a:p>
          <a:p>
            <a:r>
              <a:rPr lang="en-US" sz="2800" i="1" dirty="0" smtClean="0">
                <a:latin typeface="Calibri" pitchFamily="34" charset="0"/>
              </a:rPr>
              <a:t>e </a:t>
            </a:r>
            <a:r>
              <a:rPr lang="en-US" sz="2800" dirty="0" smtClean="0">
                <a:latin typeface="Calibri" pitchFamily="34" charset="0"/>
              </a:rPr>
              <a:t>: y &gt; 1</a:t>
            </a:r>
            <a:endParaRPr lang="en-US" sz="2800" i="1" dirty="0" smtClean="0">
              <a:latin typeface="Calibri" pitchFamily="34" charset="0"/>
            </a:endParaRPr>
          </a:p>
          <a:p>
            <a:r>
              <a:rPr lang="en-US" sz="2800" dirty="0" err="1" smtClean="0">
                <a:latin typeface="Calibri" pitchFamily="34" charset="0"/>
              </a:rPr>
              <a:t>Minterms</a:t>
            </a:r>
            <a:r>
              <a:rPr lang="en-US" sz="2800" dirty="0" smtClean="0">
                <a:latin typeface="Calibri" pitchFamily="34" charset="0"/>
              </a:rPr>
              <a:t> over F</a:t>
            </a:r>
          </a:p>
          <a:p>
            <a:pPr lvl="1"/>
            <a:r>
              <a:rPr lang="en-US" sz="2500" dirty="0" smtClean="0">
                <a:latin typeface="Calibri" pitchFamily="34" charset="0"/>
              </a:rPr>
              <a:t>!x&lt;y, !x=2 implies y&gt;1</a:t>
            </a:r>
          </a:p>
          <a:p>
            <a:pPr lvl="1"/>
            <a:r>
              <a:rPr lang="en-US" sz="2500" dirty="0" smtClean="0">
                <a:latin typeface="Calibri" pitchFamily="34" charset="0"/>
              </a:rPr>
              <a:t> x&lt;y, !x=2  implies y&gt;1</a:t>
            </a:r>
          </a:p>
          <a:p>
            <a:pPr lvl="1"/>
            <a:r>
              <a:rPr lang="en-US" sz="2500" dirty="0" smtClean="0">
                <a:latin typeface="Calibri" pitchFamily="34" charset="0"/>
              </a:rPr>
              <a:t>!x&lt;y, x=2   implies y&gt;1</a:t>
            </a:r>
          </a:p>
          <a:p>
            <a:pPr lvl="1"/>
            <a:r>
              <a:rPr lang="en-US" sz="2500" dirty="0" smtClean="0">
                <a:latin typeface="Calibri" pitchFamily="34" charset="0"/>
              </a:rPr>
              <a:t> x&lt;y,  x=2   implies y&gt;1</a:t>
            </a:r>
          </a:p>
          <a:p>
            <a:pPr lvl="1">
              <a:buNone/>
            </a:pPr>
            <a:r>
              <a:rPr lang="en-US" sz="2500" dirty="0" smtClean="0">
                <a:latin typeface="Calibri" pitchFamily="34" charset="0"/>
              </a:rPr>
              <a:t>	</a:t>
            </a:r>
          </a:p>
        </p:txBody>
      </p:sp>
      <p:sp>
        <p:nvSpPr>
          <p:cNvPr id="5" name="&quot;No&quot; Symbol 4"/>
          <p:cNvSpPr/>
          <p:nvPr/>
        </p:nvSpPr>
        <p:spPr bwMode="auto">
          <a:xfrm>
            <a:off x="4136165" y="2871169"/>
            <a:ext cx="247828" cy="273466"/>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 name="&quot;No&quot; Symbol 5"/>
          <p:cNvSpPr/>
          <p:nvPr/>
        </p:nvSpPr>
        <p:spPr bwMode="auto">
          <a:xfrm>
            <a:off x="4136165" y="3297035"/>
            <a:ext cx="247828" cy="273466"/>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quot;No&quot; Symbol 6"/>
          <p:cNvSpPr/>
          <p:nvPr/>
        </p:nvSpPr>
        <p:spPr bwMode="auto">
          <a:xfrm>
            <a:off x="4136165" y="3724324"/>
            <a:ext cx="247828" cy="273466"/>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Freeform 8"/>
          <p:cNvSpPr/>
          <p:nvPr/>
        </p:nvSpPr>
        <p:spPr bwMode="auto">
          <a:xfrm>
            <a:off x="4136165" y="4101764"/>
            <a:ext cx="418744" cy="239282"/>
          </a:xfrm>
          <a:custGeom>
            <a:avLst/>
            <a:gdLst>
              <a:gd name="connsiteX0" fmla="*/ 0 w 418744"/>
              <a:gd name="connsiteY0" fmla="*/ 111096 h 239282"/>
              <a:gd name="connsiteX1" fmla="*/ 34183 w 418744"/>
              <a:gd name="connsiteY1" fmla="*/ 239282 h 239282"/>
              <a:gd name="connsiteX2" fmla="*/ 418744 w 418744"/>
              <a:gd name="connsiteY2" fmla="*/ 0 h 239282"/>
              <a:gd name="connsiteX3" fmla="*/ 42729 w 418744"/>
              <a:gd name="connsiteY3" fmla="*/ 170916 h 239282"/>
              <a:gd name="connsiteX4" fmla="*/ 0 w 418744"/>
              <a:gd name="connsiteY4" fmla="*/ 111096 h 239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744" h="239282">
                <a:moveTo>
                  <a:pt x="0" y="111096"/>
                </a:moveTo>
                <a:lnTo>
                  <a:pt x="34183" y="239282"/>
                </a:lnTo>
                <a:lnTo>
                  <a:pt x="418744" y="0"/>
                </a:lnTo>
                <a:lnTo>
                  <a:pt x="42729" y="170916"/>
                </a:lnTo>
                <a:lnTo>
                  <a:pt x="0" y="111096"/>
                </a:lnTo>
                <a:close/>
              </a:path>
            </a:pathLst>
          </a:cu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TextBox 9"/>
          <p:cNvSpPr txBox="1"/>
          <p:nvPr/>
        </p:nvSpPr>
        <p:spPr>
          <a:xfrm>
            <a:off x="760575" y="4768553"/>
            <a:ext cx="3256020" cy="461665"/>
          </a:xfrm>
          <a:prstGeom prst="rect">
            <a:avLst/>
          </a:prstGeom>
          <a:noFill/>
        </p:spPr>
        <p:txBody>
          <a:bodyPr wrap="none" rtlCol="0">
            <a:spAutoFit/>
          </a:bodyPr>
          <a:lstStyle/>
          <a:p>
            <a:r>
              <a:rPr lang="en-US" sz="2400" i="1" dirty="0" err="1" smtClean="0">
                <a:solidFill>
                  <a:srgbClr val="FF0000"/>
                </a:solidFill>
                <a:latin typeface="Calibri" pitchFamily="34" charset="0"/>
              </a:rPr>
              <a:t>Implies</a:t>
            </a:r>
            <a:r>
              <a:rPr lang="en-US" sz="2400" i="1" baseline="-25000" dirty="0" err="1" smtClean="0">
                <a:solidFill>
                  <a:srgbClr val="FF0000"/>
                </a:solidFill>
                <a:latin typeface="Calibri" pitchFamily="34" charset="0"/>
              </a:rPr>
              <a:t>F</a:t>
            </a:r>
            <a:r>
              <a:rPr lang="en-US" sz="2400" dirty="0" smtClean="0">
                <a:solidFill>
                  <a:srgbClr val="FF0000"/>
                </a:solidFill>
                <a:latin typeface="Calibri" pitchFamily="34" charset="0"/>
              </a:rPr>
              <a:t>(y&gt;1) = x&lt;y </a:t>
            </a:r>
            <a:r>
              <a:rPr lang="en-US" sz="2400" dirty="0" smtClean="0">
                <a:solidFill>
                  <a:srgbClr val="FF0000"/>
                </a:solidFill>
                <a:latin typeface="Calibri" pitchFamily="34" charset="0"/>
                <a:sym typeface="Symbol"/>
              </a:rPr>
              <a:t></a:t>
            </a:r>
            <a:r>
              <a:rPr lang="en-US" sz="2400" dirty="0" smtClean="0">
                <a:solidFill>
                  <a:srgbClr val="FF0000"/>
                </a:solidFill>
                <a:latin typeface="Calibri" pitchFamily="34" charset="0"/>
              </a:rPr>
              <a:t> x=2</a:t>
            </a:r>
          </a:p>
        </p:txBody>
      </p:sp>
      <p:sp>
        <p:nvSpPr>
          <p:cNvPr id="11" name="TextBox 10"/>
          <p:cNvSpPr txBox="1"/>
          <p:nvPr/>
        </p:nvSpPr>
        <p:spPr>
          <a:xfrm>
            <a:off x="787848" y="4776574"/>
            <a:ext cx="2949846" cy="461665"/>
          </a:xfrm>
          <a:prstGeom prst="rect">
            <a:avLst/>
          </a:prstGeom>
          <a:noFill/>
        </p:spPr>
        <p:txBody>
          <a:bodyPr wrap="none" rtlCol="0">
            <a:spAutoFit/>
          </a:bodyPr>
          <a:lstStyle/>
          <a:p>
            <a:r>
              <a:rPr lang="en-US" sz="2400" i="1" dirty="0" err="1" smtClean="0">
                <a:solidFill>
                  <a:srgbClr val="FF0000"/>
                </a:solidFill>
                <a:latin typeface="Calibri" pitchFamily="34" charset="0"/>
              </a:rPr>
              <a:t>Implies</a:t>
            </a:r>
            <a:r>
              <a:rPr lang="en-US" sz="2400" i="1" baseline="-25000" dirty="0" err="1" smtClean="0">
                <a:solidFill>
                  <a:srgbClr val="FF0000"/>
                </a:solidFill>
                <a:latin typeface="Calibri" pitchFamily="34" charset="0"/>
              </a:rPr>
              <a:t>F</a:t>
            </a:r>
            <a:r>
              <a:rPr lang="en-US" sz="2400" dirty="0" smtClean="0">
                <a:solidFill>
                  <a:srgbClr val="FF0000"/>
                </a:solidFill>
                <a:latin typeface="Calibri" pitchFamily="34" charset="0"/>
              </a:rPr>
              <a:t>(y&gt;1) = b</a:t>
            </a:r>
            <a:r>
              <a:rPr lang="en-US" sz="2400" baseline="-25000" dirty="0" smtClean="0">
                <a:solidFill>
                  <a:srgbClr val="FF0000"/>
                </a:solidFill>
                <a:latin typeface="Calibri" pitchFamily="34" charset="0"/>
              </a:rPr>
              <a:t>1</a:t>
            </a:r>
            <a:r>
              <a:rPr lang="en-US" sz="2400" dirty="0" smtClean="0">
                <a:solidFill>
                  <a:srgbClr val="FF0000"/>
                </a:solidFill>
                <a:latin typeface="Calibri" pitchFamily="34" charset="0"/>
              </a:rPr>
              <a:t> </a:t>
            </a:r>
            <a:r>
              <a:rPr lang="en-US" sz="2400" dirty="0" smtClean="0">
                <a:solidFill>
                  <a:srgbClr val="FF0000"/>
                </a:solidFill>
                <a:latin typeface="Calibri" pitchFamily="34" charset="0"/>
                <a:sym typeface="Symbol"/>
              </a:rPr>
              <a:t></a:t>
            </a:r>
            <a:r>
              <a:rPr lang="en-US" sz="2400" dirty="0" smtClean="0">
                <a:solidFill>
                  <a:srgbClr val="FF0000"/>
                </a:solidFill>
                <a:latin typeface="Calibri" pitchFamily="34" charset="0"/>
              </a:rPr>
              <a:t> b</a:t>
            </a:r>
            <a:r>
              <a:rPr lang="en-US" sz="2400" baseline="-25000" dirty="0" smtClean="0">
                <a:solidFill>
                  <a:srgbClr val="FF0000"/>
                </a:solidFill>
                <a:latin typeface="Calibri" pitchFamily="34" charset="0"/>
              </a:rPr>
              <a:t>2</a:t>
            </a:r>
            <a:endParaRPr lang="en-US" sz="2400" dirty="0" smtClean="0">
              <a:solidFill>
                <a:srgbClr val="FF0000"/>
              </a:solidFill>
              <a:latin typeface="Calibri" pitchFamily="34" charset="0"/>
            </a:endParaRPr>
          </a:p>
        </p:txBody>
      </p:sp>
      <p:sp>
        <p:nvSpPr>
          <p:cNvPr id="12" name="Footer Placeholder 3"/>
          <p:cNvSpPr>
            <a:spLocks noGrp="1"/>
          </p:cNvSpPr>
          <p:nvPr>
            <p:ph type="ftr" sz="quarter" idx="10"/>
          </p:nvPr>
        </p:nvSpPr>
        <p:spPr>
          <a:xfrm>
            <a:off x="3124200" y="6356350"/>
            <a:ext cx="2895600" cy="365125"/>
          </a:xfrm>
        </p:spPr>
        <p:txBody>
          <a:bodyPr/>
          <a:lstStyle/>
          <a:p>
            <a:r>
              <a:rPr lang="en-US" dirty="0" err="1" smtClean="0">
                <a:latin typeface="Calibri" pitchFamily="34" charset="0"/>
              </a:rPr>
              <a:t>SMT@Microsoft</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0"/>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p:bldP spid="10" grpId="1"/>
      <p:bldP spid="11"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i="1" smtClean="0"/>
              <a:t>Newton</a:t>
            </a:r>
            <a:endParaRPr lang="en-US" i="1" dirty="0"/>
          </a:p>
        </p:txBody>
      </p:sp>
      <p:sp>
        <p:nvSpPr>
          <p:cNvPr id="3" name="Content Placeholder 2"/>
          <p:cNvSpPr>
            <a:spLocks noGrp="1"/>
          </p:cNvSpPr>
          <p:nvPr>
            <p:ph idx="1"/>
          </p:nvPr>
        </p:nvSpPr>
        <p:spPr/>
        <p:txBody>
          <a:bodyPr/>
          <a:lstStyle/>
          <a:p>
            <a:r>
              <a:rPr lang="en-US" dirty="0" smtClean="0"/>
              <a:t>Given an error path </a:t>
            </a:r>
            <a:r>
              <a:rPr lang="en-US" i="1" dirty="0" smtClean="0"/>
              <a:t>p</a:t>
            </a:r>
            <a:r>
              <a:rPr lang="en-US" dirty="0" smtClean="0"/>
              <a:t> in the Boolean program </a:t>
            </a:r>
            <a:r>
              <a:rPr lang="en-US" i="1" dirty="0" smtClean="0"/>
              <a:t>B</a:t>
            </a:r>
            <a:r>
              <a:rPr lang="en-US" dirty="0" smtClean="0"/>
              <a:t>.</a:t>
            </a:r>
          </a:p>
          <a:p>
            <a:r>
              <a:rPr lang="en-US" dirty="0" smtClean="0"/>
              <a:t>Is </a:t>
            </a:r>
            <a:r>
              <a:rPr lang="en-US" i="1" dirty="0" smtClean="0"/>
              <a:t>p</a:t>
            </a:r>
            <a:r>
              <a:rPr lang="en-US" dirty="0" smtClean="0"/>
              <a:t> a feasible path of the corresponding C program?</a:t>
            </a:r>
          </a:p>
          <a:p>
            <a:pPr lvl="1"/>
            <a:r>
              <a:rPr lang="en-US" dirty="0" smtClean="0"/>
              <a:t>Yes: found a bug.</a:t>
            </a:r>
          </a:p>
          <a:p>
            <a:pPr lvl="1"/>
            <a:r>
              <a:rPr lang="en-US" dirty="0" smtClean="0"/>
              <a:t>No: find predicates that explain the infeasibility.</a:t>
            </a:r>
          </a:p>
          <a:p>
            <a:r>
              <a:rPr lang="en-US" dirty="0" smtClean="0"/>
              <a:t>Execute path symbolically.</a:t>
            </a:r>
          </a:p>
          <a:p>
            <a:r>
              <a:rPr lang="en-US" dirty="0" smtClean="0"/>
              <a:t>Check conditions for inconsistency using </a:t>
            </a:r>
            <a:r>
              <a:rPr lang="en-US" dirty="0" smtClean="0"/>
              <a:t>Z3.</a:t>
            </a:r>
            <a:endParaRPr lang="en-US" dirty="0"/>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Tree>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t>SLAM </a:t>
            </a:r>
            <a:r>
              <a:rPr smtClean="0"/>
              <a:t>↔ Z3</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1000" y="1676400"/>
            <a:ext cx="8382000" cy="2283702"/>
          </a:xfrm>
        </p:spPr>
        <p:txBody>
          <a:bodyPr/>
          <a:lstStyle/>
          <a:p>
            <a:pPr>
              <a:lnSpc>
                <a:spcPct val="90000"/>
              </a:lnSpc>
            </a:pPr>
            <a:r>
              <a:rPr lang="en-US" sz="2800" dirty="0" smtClean="0">
                <a:latin typeface="Calibri" pitchFamily="34" charset="0"/>
              </a:rPr>
              <a:t>All-SAT</a:t>
            </a:r>
          </a:p>
          <a:p>
            <a:pPr lvl="1"/>
            <a:r>
              <a:rPr lang="en-US" sz="2800" dirty="0" smtClean="0">
                <a:latin typeface="Calibri" pitchFamily="34" charset="0"/>
              </a:rPr>
              <a:t>Better (more precise) Predicate Abstraction</a:t>
            </a:r>
          </a:p>
          <a:p>
            <a:r>
              <a:rPr lang="en-US" sz="2800" dirty="0" err="1" smtClean="0">
                <a:latin typeface="Calibri" pitchFamily="34" charset="0"/>
              </a:rPr>
              <a:t>Unsatisfiable</a:t>
            </a:r>
            <a:r>
              <a:rPr lang="en-US" sz="2800" dirty="0" smtClean="0">
                <a:latin typeface="Calibri" pitchFamily="34" charset="0"/>
              </a:rPr>
              <a:t> cores</a:t>
            </a:r>
          </a:p>
          <a:p>
            <a:pPr lvl="1"/>
            <a:r>
              <a:rPr lang="en-US" sz="2800" dirty="0" smtClean="0">
                <a:latin typeface="Calibri" pitchFamily="34" charset="0"/>
              </a:rPr>
              <a:t>Why the abstract path is not feasible?</a:t>
            </a:r>
          </a:p>
          <a:p>
            <a:pPr lvl="1"/>
            <a:r>
              <a:rPr lang="en-US" sz="2800" dirty="0" smtClean="0">
                <a:latin typeface="Calibri" pitchFamily="34" charset="0"/>
              </a:rPr>
              <a:t>Fast Predicate Abstraction</a:t>
            </a:r>
          </a:p>
        </p:txBody>
      </p:sp>
      <p:sp>
        <p:nvSpPr>
          <p:cNvPr id="5" name="Footer Placeholder 3"/>
          <p:cNvSpPr>
            <a:spLocks noGrp="1"/>
          </p:cNvSpPr>
          <p:nvPr>
            <p:ph type="ftr" sz="quarter" idx="10"/>
          </p:nvPr>
        </p:nvSpPr>
        <p:spPr>
          <a:xfrm>
            <a:off x="3124200" y="6356350"/>
            <a:ext cx="2895600" cy="365125"/>
          </a:xfrm>
        </p:spPr>
        <p:txBody>
          <a:bodyPr/>
          <a:lstStyle/>
          <a:p>
            <a:r>
              <a:rPr lang="en-US" dirty="0" err="1" smtClean="0">
                <a:latin typeface="Calibri" pitchFamily="34" charset="0"/>
              </a:rPr>
              <a:t>SMT@Microsoft</a:t>
            </a:r>
            <a:endParaRPr lang="en-US" dirty="0"/>
          </a:p>
        </p:txBody>
      </p:sp>
    </p:spTree>
  </p:cSld>
  <p:clrMapOvr>
    <a:masterClrMapping/>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t>SLAM </a:t>
            </a:r>
            <a:r>
              <a:rPr smtClean="0"/>
              <a:t>↔ </a:t>
            </a:r>
            <a:r>
              <a:rPr smtClean="0"/>
              <a:t>Z3: </a:t>
            </a:r>
            <a:r>
              <a:rPr smtClean="0">
                <a:latin typeface="Calibri" pitchFamily="34" charset="0"/>
              </a:rPr>
              <a:t>Unsatisfiable </a:t>
            </a:r>
            <a:r>
              <a:rPr smtClean="0">
                <a:latin typeface="Calibri" pitchFamily="34" charset="0"/>
              </a:rPr>
              <a:t>cores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1000" y="1676400"/>
            <a:ext cx="8382000" cy="5567678"/>
          </a:xfrm>
        </p:spPr>
        <p:txBody>
          <a:bodyPr/>
          <a:lstStyle/>
          <a:p>
            <a:pPr>
              <a:lnSpc>
                <a:spcPct val="90000"/>
              </a:lnSpc>
            </a:pPr>
            <a:r>
              <a:rPr lang="en-US" sz="2800" dirty="0" smtClean="0">
                <a:latin typeface="Calibri" pitchFamily="34" charset="0"/>
              </a:rPr>
              <a:t>Let </a:t>
            </a:r>
            <a:r>
              <a:rPr lang="en-US" sz="2800" i="1" dirty="0" smtClean="0">
                <a:latin typeface="Calibri" pitchFamily="34" charset="0"/>
              </a:rPr>
              <a:t>S</a:t>
            </a:r>
            <a:r>
              <a:rPr lang="en-US" sz="2800" dirty="0" smtClean="0">
                <a:latin typeface="Calibri" pitchFamily="34" charset="0"/>
              </a:rPr>
              <a:t> be an </a:t>
            </a:r>
            <a:r>
              <a:rPr lang="en-US" sz="2800" dirty="0" err="1" smtClean="0">
                <a:latin typeface="Calibri" pitchFamily="34" charset="0"/>
              </a:rPr>
              <a:t>unsatisfiable</a:t>
            </a:r>
            <a:r>
              <a:rPr lang="en-US" sz="2800" dirty="0" smtClean="0">
                <a:latin typeface="Calibri" pitchFamily="34" charset="0"/>
              </a:rPr>
              <a:t> set of formulas.</a:t>
            </a:r>
          </a:p>
          <a:p>
            <a:pPr>
              <a:lnSpc>
                <a:spcPct val="90000"/>
              </a:lnSpc>
            </a:pPr>
            <a:r>
              <a:rPr lang="en-US" sz="2800" i="1" dirty="0" smtClean="0">
                <a:latin typeface="Calibri" pitchFamily="34" charset="0"/>
              </a:rPr>
              <a:t>S</a:t>
            </a:r>
            <a:r>
              <a:rPr lang="en-US" sz="2800" dirty="0" smtClean="0">
                <a:latin typeface="Calibri" pitchFamily="34" charset="0"/>
              </a:rPr>
              <a:t>’ </a:t>
            </a:r>
            <a:r>
              <a:rPr lang="en-US" sz="2800" dirty="0" smtClean="0">
                <a:latin typeface="Calibri" pitchFamily="34" charset="0"/>
                <a:sym typeface="Symbol"/>
              </a:rPr>
              <a:t> S is an </a:t>
            </a:r>
            <a:r>
              <a:rPr lang="en-US" sz="2800" dirty="0" err="1" smtClean="0">
                <a:solidFill>
                  <a:srgbClr val="FF0000"/>
                </a:solidFill>
                <a:latin typeface="Calibri" pitchFamily="34" charset="0"/>
                <a:sym typeface="Symbol"/>
              </a:rPr>
              <a:t>unsatisfiable</a:t>
            </a:r>
            <a:r>
              <a:rPr lang="en-US" sz="2800" dirty="0" smtClean="0">
                <a:solidFill>
                  <a:srgbClr val="FF0000"/>
                </a:solidFill>
                <a:latin typeface="Calibri" pitchFamily="34" charset="0"/>
                <a:sym typeface="Symbol"/>
              </a:rPr>
              <a:t> core</a:t>
            </a:r>
            <a:r>
              <a:rPr lang="en-US" sz="2800" dirty="0" smtClean="0">
                <a:latin typeface="Calibri" pitchFamily="34" charset="0"/>
                <a:sym typeface="Symbol"/>
              </a:rPr>
              <a:t> of S if:</a:t>
            </a:r>
          </a:p>
          <a:p>
            <a:pPr lvl="1"/>
            <a:r>
              <a:rPr lang="en-US" sz="2500" i="1" dirty="0" smtClean="0">
                <a:latin typeface="Calibri" pitchFamily="34" charset="0"/>
                <a:sym typeface="Symbol"/>
              </a:rPr>
              <a:t>S’ </a:t>
            </a:r>
            <a:r>
              <a:rPr lang="en-US" sz="2400" dirty="0" smtClean="0">
                <a:latin typeface="Calibri" pitchFamily="34" charset="0"/>
                <a:sym typeface="Symbol"/>
              </a:rPr>
              <a:t>is also </a:t>
            </a:r>
            <a:r>
              <a:rPr lang="en-US" sz="2400" dirty="0" err="1" smtClean="0">
                <a:latin typeface="Calibri" pitchFamily="34" charset="0"/>
                <a:sym typeface="Symbol"/>
              </a:rPr>
              <a:t>unsatisfiable</a:t>
            </a:r>
            <a:r>
              <a:rPr lang="en-US" sz="2400" dirty="0" smtClean="0">
                <a:latin typeface="Calibri" pitchFamily="34" charset="0"/>
                <a:sym typeface="Symbol"/>
              </a:rPr>
              <a:t>, and</a:t>
            </a:r>
          </a:p>
          <a:p>
            <a:pPr lvl="1"/>
            <a:r>
              <a:rPr lang="en-US" sz="2500" dirty="0" smtClean="0">
                <a:latin typeface="Calibri" pitchFamily="34" charset="0"/>
              </a:rPr>
              <a:t>There is not </a:t>
            </a:r>
            <a:r>
              <a:rPr lang="en-US" sz="2500" i="1" dirty="0" smtClean="0">
                <a:latin typeface="Calibri" pitchFamily="34" charset="0"/>
              </a:rPr>
              <a:t>S’’</a:t>
            </a:r>
            <a:r>
              <a:rPr lang="en-US" sz="2500" dirty="0" smtClean="0">
                <a:latin typeface="Calibri" pitchFamily="34" charset="0"/>
              </a:rPr>
              <a:t> </a:t>
            </a:r>
            <a:r>
              <a:rPr lang="en-US" sz="2500" dirty="0" smtClean="0">
                <a:latin typeface="Calibri" pitchFamily="34" charset="0"/>
                <a:sym typeface="Symbol"/>
              </a:rPr>
              <a:t> </a:t>
            </a:r>
            <a:r>
              <a:rPr lang="en-US" sz="2500" i="1" dirty="0" smtClean="0">
                <a:latin typeface="Calibri" pitchFamily="34" charset="0"/>
                <a:sym typeface="Symbol"/>
              </a:rPr>
              <a:t>S’</a:t>
            </a:r>
            <a:r>
              <a:rPr lang="en-US" sz="2500" dirty="0" smtClean="0">
                <a:latin typeface="Calibri" pitchFamily="34" charset="0"/>
                <a:sym typeface="Symbol"/>
              </a:rPr>
              <a:t> that is also </a:t>
            </a:r>
            <a:r>
              <a:rPr lang="en-US" sz="2500" dirty="0" err="1" smtClean="0">
                <a:latin typeface="Calibri" pitchFamily="34" charset="0"/>
                <a:sym typeface="Symbol"/>
              </a:rPr>
              <a:t>unsatisfiable</a:t>
            </a:r>
            <a:r>
              <a:rPr lang="en-US" sz="2500" dirty="0" smtClean="0">
                <a:latin typeface="Calibri" pitchFamily="34" charset="0"/>
                <a:sym typeface="Symbol"/>
              </a:rPr>
              <a:t>.</a:t>
            </a:r>
            <a:r>
              <a:rPr lang="en-US" sz="2500" dirty="0" smtClean="0">
                <a:latin typeface="Calibri" pitchFamily="34" charset="0"/>
              </a:rPr>
              <a:t> </a:t>
            </a:r>
          </a:p>
          <a:p>
            <a:r>
              <a:rPr lang="en-US" sz="2800" dirty="0" smtClean="0">
                <a:latin typeface="Calibri" pitchFamily="34" charset="0"/>
              </a:rPr>
              <a:t>Computing </a:t>
            </a:r>
            <a:r>
              <a:rPr lang="en-US" sz="2800" dirty="0" err="1" smtClean="0">
                <a:latin typeface="Calibri" pitchFamily="34" charset="0"/>
              </a:rPr>
              <a:t>Implies</a:t>
            </a:r>
            <a:r>
              <a:rPr lang="en-US" sz="2800" baseline="-25000" dirty="0" err="1" smtClean="0">
                <a:latin typeface="Calibri" pitchFamily="34" charset="0"/>
              </a:rPr>
              <a:t>F</a:t>
            </a:r>
            <a:r>
              <a:rPr lang="en-US" sz="2800" dirty="0" smtClean="0">
                <a:latin typeface="Calibri" pitchFamily="34" charset="0"/>
              </a:rPr>
              <a:t>(</a:t>
            </a:r>
            <a:r>
              <a:rPr lang="en-US" sz="2800" i="1" dirty="0" smtClean="0">
                <a:solidFill>
                  <a:srgbClr val="FF0000"/>
                </a:solidFill>
                <a:latin typeface="Calibri" pitchFamily="34" charset="0"/>
              </a:rPr>
              <a:t>e</a:t>
            </a:r>
            <a:r>
              <a:rPr lang="en-US" sz="2800" dirty="0" smtClean="0">
                <a:latin typeface="Calibri" pitchFamily="34" charset="0"/>
              </a:rPr>
              <a:t>) with </a:t>
            </a:r>
            <a:r>
              <a:rPr lang="en-US" sz="2800" i="1" dirty="0" smtClean="0">
                <a:solidFill>
                  <a:srgbClr val="FF0000"/>
                </a:solidFill>
                <a:latin typeface="Calibri" pitchFamily="34" charset="0"/>
              </a:rPr>
              <a:t>F </a:t>
            </a:r>
            <a:r>
              <a:rPr lang="en-US" sz="2800" dirty="0" smtClean="0">
                <a:solidFill>
                  <a:srgbClr val="FF0000"/>
                </a:solidFill>
                <a:latin typeface="Calibri" pitchFamily="34" charset="0"/>
              </a:rPr>
              <a:t>= {</a:t>
            </a:r>
            <a:r>
              <a:rPr lang="en-US" sz="2800" i="1" dirty="0" smtClean="0">
                <a:solidFill>
                  <a:srgbClr val="FF0000"/>
                </a:solidFill>
                <a:latin typeface="Calibri" pitchFamily="34" charset="0"/>
              </a:rPr>
              <a:t>p</a:t>
            </a:r>
            <a:r>
              <a:rPr lang="en-US" sz="2800" i="1" baseline="-25000" dirty="0" smtClean="0">
                <a:solidFill>
                  <a:srgbClr val="FF0000"/>
                </a:solidFill>
                <a:latin typeface="Calibri" pitchFamily="34" charset="0"/>
              </a:rPr>
              <a:t>1</a:t>
            </a:r>
            <a:r>
              <a:rPr lang="en-US" sz="2800" dirty="0" smtClean="0">
                <a:solidFill>
                  <a:srgbClr val="FF0000"/>
                </a:solidFill>
                <a:latin typeface="Calibri" pitchFamily="34" charset="0"/>
              </a:rPr>
              <a:t>, </a:t>
            </a:r>
            <a:r>
              <a:rPr lang="en-US" sz="2800" i="1" dirty="0" smtClean="0">
                <a:solidFill>
                  <a:srgbClr val="FF0000"/>
                </a:solidFill>
                <a:latin typeface="Calibri" pitchFamily="34" charset="0"/>
              </a:rPr>
              <a:t>p</a:t>
            </a:r>
            <a:r>
              <a:rPr lang="en-US" sz="2800" i="1" baseline="-25000" dirty="0" smtClean="0">
                <a:solidFill>
                  <a:srgbClr val="FF0000"/>
                </a:solidFill>
                <a:latin typeface="Calibri" pitchFamily="34" charset="0"/>
              </a:rPr>
              <a:t>2,</a:t>
            </a:r>
            <a:r>
              <a:rPr lang="en-US" sz="2800" i="1" dirty="0" smtClean="0">
                <a:solidFill>
                  <a:srgbClr val="FF0000"/>
                </a:solidFill>
                <a:latin typeface="Calibri" pitchFamily="34" charset="0"/>
              </a:rPr>
              <a:t> p</a:t>
            </a:r>
            <a:r>
              <a:rPr lang="en-US" sz="2800" i="1" baseline="-25000" dirty="0" smtClean="0">
                <a:solidFill>
                  <a:srgbClr val="FF0000"/>
                </a:solidFill>
                <a:latin typeface="Calibri" pitchFamily="34" charset="0"/>
              </a:rPr>
              <a:t>3,</a:t>
            </a:r>
            <a:r>
              <a:rPr lang="en-US" sz="2800" i="1" dirty="0" smtClean="0">
                <a:solidFill>
                  <a:srgbClr val="FF0000"/>
                </a:solidFill>
                <a:latin typeface="Calibri" pitchFamily="34" charset="0"/>
              </a:rPr>
              <a:t> p</a:t>
            </a:r>
            <a:r>
              <a:rPr lang="en-US" sz="2800" i="1" baseline="-25000" dirty="0" smtClean="0">
                <a:solidFill>
                  <a:srgbClr val="FF0000"/>
                </a:solidFill>
                <a:latin typeface="Calibri" pitchFamily="34" charset="0"/>
              </a:rPr>
              <a:t>4</a:t>
            </a:r>
            <a:r>
              <a:rPr lang="en-US" sz="2800" dirty="0" smtClean="0">
                <a:solidFill>
                  <a:srgbClr val="FF0000"/>
                </a:solidFill>
                <a:latin typeface="Calibri" pitchFamily="34" charset="0"/>
              </a:rPr>
              <a:t>}</a:t>
            </a:r>
            <a:endParaRPr lang="en-US" sz="2800" i="1" dirty="0" smtClean="0">
              <a:solidFill>
                <a:srgbClr val="FF0000"/>
              </a:solidFill>
              <a:latin typeface="Calibri" pitchFamily="34" charset="0"/>
            </a:endParaRPr>
          </a:p>
          <a:p>
            <a:pPr lvl="1"/>
            <a:r>
              <a:rPr lang="en-US" sz="2500" dirty="0" smtClean="0">
                <a:latin typeface="Calibri" pitchFamily="34" charset="0"/>
              </a:rPr>
              <a:t>Assume</a:t>
            </a:r>
            <a:r>
              <a:rPr lang="en-US" sz="2500" i="1" dirty="0" smtClean="0">
                <a:latin typeface="Calibri" pitchFamily="34" charset="0"/>
              </a:rPr>
              <a:t> p</a:t>
            </a:r>
            <a:r>
              <a:rPr lang="en-US" sz="2500" i="1" baseline="-25000" dirty="0" smtClean="0">
                <a:latin typeface="Calibri" pitchFamily="34" charset="0"/>
              </a:rPr>
              <a:t>1</a:t>
            </a:r>
            <a:r>
              <a:rPr lang="en-US" sz="2500" dirty="0" smtClean="0">
                <a:latin typeface="Calibri" pitchFamily="34" charset="0"/>
              </a:rPr>
              <a:t>, </a:t>
            </a:r>
            <a:r>
              <a:rPr lang="en-US" sz="2500" i="1" dirty="0" smtClean="0">
                <a:latin typeface="Calibri" pitchFamily="34" charset="0"/>
              </a:rPr>
              <a:t>p</a:t>
            </a:r>
            <a:r>
              <a:rPr lang="en-US" sz="2500" i="1" baseline="-25000" dirty="0" smtClean="0">
                <a:latin typeface="Calibri" pitchFamily="34" charset="0"/>
              </a:rPr>
              <a:t>2</a:t>
            </a:r>
            <a:r>
              <a:rPr lang="en-US" sz="2500" dirty="0" smtClean="0">
                <a:latin typeface="Calibri" pitchFamily="34" charset="0"/>
              </a:rPr>
              <a:t>, </a:t>
            </a:r>
            <a:r>
              <a:rPr lang="en-US" sz="2500" i="1" dirty="0" smtClean="0">
                <a:latin typeface="Calibri" pitchFamily="34" charset="0"/>
              </a:rPr>
              <a:t>p</a:t>
            </a:r>
            <a:r>
              <a:rPr lang="en-US" sz="2500" i="1" baseline="-25000" dirty="0" smtClean="0">
                <a:latin typeface="Calibri" pitchFamily="34" charset="0"/>
              </a:rPr>
              <a:t>3</a:t>
            </a:r>
            <a:r>
              <a:rPr lang="en-US" sz="2500" dirty="0" smtClean="0">
                <a:latin typeface="Calibri" pitchFamily="34" charset="0"/>
              </a:rPr>
              <a:t>, </a:t>
            </a:r>
            <a:r>
              <a:rPr lang="en-US" sz="2500" i="1" dirty="0" smtClean="0">
                <a:latin typeface="Calibri" pitchFamily="34" charset="0"/>
              </a:rPr>
              <a:t>p</a:t>
            </a:r>
            <a:r>
              <a:rPr lang="en-US" sz="2500" i="1" baseline="-25000" dirty="0" smtClean="0">
                <a:latin typeface="Calibri" pitchFamily="34" charset="0"/>
              </a:rPr>
              <a:t>4</a:t>
            </a:r>
            <a:r>
              <a:rPr lang="en-US" sz="2500" dirty="0" smtClean="0">
                <a:latin typeface="Calibri" pitchFamily="34" charset="0"/>
              </a:rPr>
              <a:t> </a:t>
            </a:r>
            <a:r>
              <a:rPr lang="en-US" sz="2500" dirty="0" smtClean="0">
                <a:latin typeface="Calibri" pitchFamily="34" charset="0"/>
                <a:sym typeface="Symbol"/>
              </a:rPr>
              <a:t> </a:t>
            </a:r>
            <a:r>
              <a:rPr lang="en-US" sz="2500" i="1" dirty="0" smtClean="0">
                <a:latin typeface="Calibri" pitchFamily="34" charset="0"/>
                <a:sym typeface="Symbol"/>
              </a:rPr>
              <a:t>e </a:t>
            </a:r>
            <a:r>
              <a:rPr lang="en-US" sz="2500" dirty="0" smtClean="0">
                <a:latin typeface="Calibri" pitchFamily="34" charset="0"/>
                <a:sym typeface="Symbol"/>
              </a:rPr>
              <a:t>is valid</a:t>
            </a:r>
          </a:p>
          <a:p>
            <a:pPr lvl="1"/>
            <a:r>
              <a:rPr lang="en-US" sz="2500" dirty="0" smtClean="0">
                <a:latin typeface="Calibri" pitchFamily="34" charset="0"/>
              </a:rPr>
              <a:t>That is </a:t>
            </a:r>
            <a:r>
              <a:rPr lang="en-US" sz="2500" i="1" dirty="0" smtClean="0">
                <a:latin typeface="Calibri" pitchFamily="34" charset="0"/>
              </a:rPr>
              <a:t>p</a:t>
            </a:r>
            <a:r>
              <a:rPr lang="en-US" sz="2500" i="1" baseline="-25000" dirty="0" smtClean="0">
                <a:latin typeface="Calibri" pitchFamily="34" charset="0"/>
              </a:rPr>
              <a:t>1</a:t>
            </a:r>
            <a:r>
              <a:rPr lang="en-US" sz="2500" dirty="0" smtClean="0">
                <a:latin typeface="Calibri" pitchFamily="34" charset="0"/>
              </a:rPr>
              <a:t>, </a:t>
            </a:r>
            <a:r>
              <a:rPr lang="en-US" sz="2500" i="1" dirty="0" smtClean="0">
                <a:latin typeface="Calibri" pitchFamily="34" charset="0"/>
              </a:rPr>
              <a:t>p</a:t>
            </a:r>
            <a:r>
              <a:rPr lang="en-US" sz="2500" i="1" baseline="-25000" dirty="0" smtClean="0">
                <a:latin typeface="Calibri" pitchFamily="34" charset="0"/>
              </a:rPr>
              <a:t>2</a:t>
            </a:r>
            <a:r>
              <a:rPr lang="en-US" sz="2500" dirty="0" smtClean="0">
                <a:latin typeface="Calibri" pitchFamily="34" charset="0"/>
              </a:rPr>
              <a:t>, </a:t>
            </a:r>
            <a:r>
              <a:rPr lang="en-US" sz="2500" i="1" dirty="0" smtClean="0">
                <a:latin typeface="Calibri" pitchFamily="34" charset="0"/>
              </a:rPr>
              <a:t>p</a:t>
            </a:r>
            <a:r>
              <a:rPr lang="en-US" sz="2500" i="1" baseline="-25000" dirty="0" smtClean="0">
                <a:latin typeface="Calibri" pitchFamily="34" charset="0"/>
              </a:rPr>
              <a:t>3</a:t>
            </a:r>
            <a:r>
              <a:rPr lang="en-US" sz="2500" dirty="0" smtClean="0">
                <a:latin typeface="Calibri" pitchFamily="34" charset="0"/>
              </a:rPr>
              <a:t>, </a:t>
            </a:r>
            <a:r>
              <a:rPr lang="en-US" sz="2500" i="1" dirty="0" smtClean="0">
                <a:latin typeface="Calibri" pitchFamily="34" charset="0"/>
              </a:rPr>
              <a:t>p</a:t>
            </a:r>
            <a:r>
              <a:rPr lang="en-US" sz="2500" i="1" baseline="-25000" dirty="0" smtClean="0">
                <a:latin typeface="Calibri" pitchFamily="34" charset="0"/>
              </a:rPr>
              <a:t>4</a:t>
            </a:r>
            <a:r>
              <a:rPr lang="en-US" sz="2500" dirty="0" smtClean="0">
                <a:latin typeface="Calibri" pitchFamily="34" charset="0"/>
              </a:rPr>
              <a:t>,</a:t>
            </a:r>
            <a:r>
              <a:rPr lang="en-US" sz="2500" dirty="0" smtClean="0">
                <a:latin typeface="Calibri" pitchFamily="34" charset="0"/>
                <a:sym typeface="Symbol"/>
              </a:rPr>
              <a:t> </a:t>
            </a:r>
            <a:r>
              <a:rPr lang="en-US" sz="2500" i="1" dirty="0" smtClean="0">
                <a:latin typeface="Calibri" pitchFamily="34" charset="0"/>
                <a:sym typeface="Symbol"/>
              </a:rPr>
              <a:t>e </a:t>
            </a:r>
            <a:r>
              <a:rPr lang="en-US" sz="2500" dirty="0" smtClean="0">
                <a:latin typeface="Calibri" pitchFamily="34" charset="0"/>
                <a:sym typeface="Symbol"/>
              </a:rPr>
              <a:t>is </a:t>
            </a:r>
            <a:r>
              <a:rPr lang="en-US" sz="2500" dirty="0" err="1" smtClean="0">
                <a:latin typeface="Calibri" pitchFamily="34" charset="0"/>
                <a:sym typeface="Symbol"/>
              </a:rPr>
              <a:t>unsat</a:t>
            </a:r>
            <a:endParaRPr lang="en-US" sz="2500" dirty="0" smtClean="0">
              <a:latin typeface="Calibri" pitchFamily="34" charset="0"/>
              <a:sym typeface="Symbol"/>
            </a:endParaRPr>
          </a:p>
          <a:p>
            <a:pPr lvl="1"/>
            <a:r>
              <a:rPr lang="en-US" sz="2500" dirty="0" smtClean="0">
                <a:latin typeface="Calibri" pitchFamily="34" charset="0"/>
                <a:sym typeface="Symbol"/>
              </a:rPr>
              <a:t>Now assume </a:t>
            </a:r>
            <a:r>
              <a:rPr lang="en-US" sz="2500" i="1" dirty="0" smtClean="0">
                <a:solidFill>
                  <a:srgbClr val="FF0000"/>
                </a:solidFill>
                <a:latin typeface="Calibri" pitchFamily="34" charset="0"/>
              </a:rPr>
              <a:t>p</a:t>
            </a:r>
            <a:r>
              <a:rPr lang="en-US" sz="2500" i="1" baseline="-25000" dirty="0" smtClean="0">
                <a:solidFill>
                  <a:srgbClr val="FF0000"/>
                </a:solidFill>
                <a:latin typeface="Calibri" pitchFamily="34" charset="0"/>
              </a:rPr>
              <a:t>1</a:t>
            </a:r>
            <a:r>
              <a:rPr lang="en-US" sz="2500" dirty="0" smtClean="0">
                <a:solidFill>
                  <a:srgbClr val="FF0000"/>
                </a:solidFill>
                <a:latin typeface="Calibri" pitchFamily="34" charset="0"/>
              </a:rPr>
              <a:t>, </a:t>
            </a:r>
            <a:r>
              <a:rPr lang="en-US" sz="2500" i="1" dirty="0" smtClean="0">
                <a:solidFill>
                  <a:srgbClr val="FF0000"/>
                </a:solidFill>
                <a:latin typeface="Calibri" pitchFamily="34" charset="0"/>
              </a:rPr>
              <a:t>p</a:t>
            </a:r>
            <a:r>
              <a:rPr lang="en-US" sz="2500" i="1" baseline="-25000" dirty="0" smtClean="0">
                <a:solidFill>
                  <a:srgbClr val="FF0000"/>
                </a:solidFill>
                <a:latin typeface="Calibri" pitchFamily="34" charset="0"/>
              </a:rPr>
              <a:t>3</a:t>
            </a:r>
            <a:r>
              <a:rPr lang="en-US" sz="2500" dirty="0" smtClean="0">
                <a:solidFill>
                  <a:srgbClr val="FF0000"/>
                </a:solidFill>
                <a:latin typeface="Calibri" pitchFamily="34" charset="0"/>
              </a:rPr>
              <a:t>, </a:t>
            </a:r>
            <a:r>
              <a:rPr lang="en-US" sz="2500" dirty="0" smtClean="0">
                <a:solidFill>
                  <a:srgbClr val="FF0000"/>
                </a:solidFill>
                <a:latin typeface="Calibri" pitchFamily="34" charset="0"/>
                <a:sym typeface="Symbol"/>
              </a:rPr>
              <a:t></a:t>
            </a:r>
            <a:r>
              <a:rPr lang="en-US" sz="2500" i="1" dirty="0" smtClean="0">
                <a:solidFill>
                  <a:srgbClr val="FF0000"/>
                </a:solidFill>
                <a:latin typeface="Calibri" pitchFamily="34" charset="0"/>
                <a:sym typeface="Symbol"/>
              </a:rPr>
              <a:t>e</a:t>
            </a:r>
            <a:r>
              <a:rPr lang="en-US" sz="2500" i="1" dirty="0" smtClean="0">
                <a:latin typeface="Calibri" pitchFamily="34" charset="0"/>
                <a:sym typeface="Symbol"/>
              </a:rPr>
              <a:t> </a:t>
            </a:r>
            <a:r>
              <a:rPr lang="en-US" sz="2500" dirty="0" smtClean="0">
                <a:latin typeface="Calibri" pitchFamily="34" charset="0"/>
                <a:sym typeface="Symbol"/>
              </a:rPr>
              <a:t>is the </a:t>
            </a:r>
            <a:r>
              <a:rPr lang="en-US" sz="2500" dirty="0" err="1" smtClean="0">
                <a:solidFill>
                  <a:srgbClr val="FF0000"/>
                </a:solidFill>
                <a:latin typeface="Calibri" pitchFamily="34" charset="0"/>
                <a:sym typeface="Symbol"/>
              </a:rPr>
              <a:t>unsatisfiable</a:t>
            </a:r>
            <a:r>
              <a:rPr lang="en-US" sz="2500" dirty="0" smtClean="0">
                <a:solidFill>
                  <a:srgbClr val="FF0000"/>
                </a:solidFill>
                <a:latin typeface="Calibri" pitchFamily="34" charset="0"/>
                <a:sym typeface="Symbol"/>
              </a:rPr>
              <a:t> core</a:t>
            </a:r>
          </a:p>
          <a:p>
            <a:pPr lvl="1"/>
            <a:r>
              <a:rPr lang="en-US" sz="2500" dirty="0" smtClean="0">
                <a:latin typeface="Calibri" pitchFamily="34" charset="0"/>
                <a:sym typeface="Symbol"/>
              </a:rPr>
              <a:t>Then it is unnecessary to check:</a:t>
            </a:r>
          </a:p>
          <a:p>
            <a:pPr lvl="2"/>
            <a:r>
              <a:rPr lang="en-US" sz="2400" i="1" dirty="0" smtClean="0">
                <a:latin typeface="Calibri" pitchFamily="34" charset="0"/>
              </a:rPr>
              <a:t>p</a:t>
            </a:r>
            <a:r>
              <a:rPr lang="en-US" sz="2400" i="1" baseline="-25000" dirty="0" smtClean="0">
                <a:latin typeface="Calibri" pitchFamily="34" charset="0"/>
              </a:rPr>
              <a:t>1</a:t>
            </a:r>
            <a:r>
              <a:rPr lang="en-US" sz="2400" dirty="0" smtClean="0">
                <a:latin typeface="Calibri" pitchFamily="34" charset="0"/>
              </a:rPr>
              <a:t>, </a:t>
            </a:r>
            <a:r>
              <a:rPr lang="en-US" sz="2400" dirty="0" smtClean="0">
                <a:latin typeface="Calibri" pitchFamily="34" charset="0"/>
                <a:sym typeface="Symbol"/>
              </a:rPr>
              <a:t> </a:t>
            </a:r>
            <a:r>
              <a:rPr lang="en-US" sz="2400" i="1" dirty="0" smtClean="0">
                <a:latin typeface="Calibri" pitchFamily="34" charset="0"/>
              </a:rPr>
              <a:t>p</a:t>
            </a:r>
            <a:r>
              <a:rPr lang="en-US" sz="2400" i="1" baseline="-25000" dirty="0" smtClean="0">
                <a:latin typeface="Calibri" pitchFamily="34" charset="0"/>
              </a:rPr>
              <a:t>2</a:t>
            </a:r>
            <a:r>
              <a:rPr lang="en-US" sz="2400" dirty="0" smtClean="0">
                <a:latin typeface="Calibri" pitchFamily="34" charset="0"/>
              </a:rPr>
              <a:t>, </a:t>
            </a:r>
            <a:r>
              <a:rPr lang="en-US" sz="2400" i="1" dirty="0" smtClean="0">
                <a:latin typeface="Calibri" pitchFamily="34" charset="0"/>
              </a:rPr>
              <a:t>p</a:t>
            </a:r>
            <a:r>
              <a:rPr lang="en-US" sz="2400" i="1" baseline="-25000" dirty="0" smtClean="0">
                <a:latin typeface="Calibri" pitchFamily="34" charset="0"/>
              </a:rPr>
              <a:t>3</a:t>
            </a:r>
            <a:r>
              <a:rPr lang="en-US" sz="2400" dirty="0" smtClean="0">
                <a:latin typeface="Calibri" pitchFamily="34" charset="0"/>
              </a:rPr>
              <a:t>, </a:t>
            </a:r>
            <a:r>
              <a:rPr lang="en-US" sz="2400" i="1" dirty="0" smtClean="0">
                <a:latin typeface="Calibri" pitchFamily="34" charset="0"/>
              </a:rPr>
              <a:t>p</a:t>
            </a:r>
            <a:r>
              <a:rPr lang="en-US" sz="2400" i="1" baseline="-25000" dirty="0" smtClean="0">
                <a:latin typeface="Calibri" pitchFamily="34" charset="0"/>
              </a:rPr>
              <a:t>4</a:t>
            </a:r>
            <a:r>
              <a:rPr lang="en-US" sz="2400" dirty="0" smtClean="0">
                <a:latin typeface="Calibri" pitchFamily="34" charset="0"/>
              </a:rPr>
              <a:t> </a:t>
            </a:r>
            <a:r>
              <a:rPr lang="en-US" sz="2400" dirty="0" smtClean="0">
                <a:latin typeface="Calibri" pitchFamily="34" charset="0"/>
                <a:sym typeface="Symbol"/>
              </a:rPr>
              <a:t> </a:t>
            </a:r>
            <a:r>
              <a:rPr lang="en-US" sz="2400" i="1" dirty="0" smtClean="0">
                <a:latin typeface="Calibri" pitchFamily="34" charset="0"/>
                <a:sym typeface="Symbol"/>
              </a:rPr>
              <a:t>e</a:t>
            </a:r>
          </a:p>
          <a:p>
            <a:pPr lvl="2"/>
            <a:r>
              <a:rPr lang="en-US" sz="2400" i="1" dirty="0" smtClean="0">
                <a:latin typeface="Calibri" pitchFamily="34" charset="0"/>
              </a:rPr>
              <a:t>p</a:t>
            </a:r>
            <a:r>
              <a:rPr lang="en-US" sz="2400" i="1" baseline="-25000" dirty="0" smtClean="0">
                <a:latin typeface="Calibri" pitchFamily="34" charset="0"/>
              </a:rPr>
              <a:t>1</a:t>
            </a:r>
            <a:r>
              <a:rPr lang="en-US" sz="2400" dirty="0" smtClean="0">
                <a:latin typeface="Calibri" pitchFamily="34" charset="0"/>
              </a:rPr>
              <a:t>, </a:t>
            </a:r>
            <a:r>
              <a:rPr lang="en-US" sz="2400" dirty="0" smtClean="0">
                <a:latin typeface="Calibri" pitchFamily="34" charset="0"/>
                <a:sym typeface="Symbol"/>
              </a:rPr>
              <a:t> </a:t>
            </a:r>
            <a:r>
              <a:rPr lang="en-US" sz="2400" i="1" dirty="0" smtClean="0">
                <a:latin typeface="Calibri" pitchFamily="34" charset="0"/>
              </a:rPr>
              <a:t>p</a:t>
            </a:r>
            <a:r>
              <a:rPr lang="en-US" sz="2400" i="1" baseline="-25000" dirty="0" smtClean="0">
                <a:latin typeface="Calibri" pitchFamily="34" charset="0"/>
              </a:rPr>
              <a:t>2</a:t>
            </a:r>
            <a:r>
              <a:rPr lang="en-US" sz="2400" dirty="0" smtClean="0">
                <a:latin typeface="Calibri" pitchFamily="34" charset="0"/>
              </a:rPr>
              <a:t>, </a:t>
            </a:r>
            <a:r>
              <a:rPr lang="en-US" sz="2400" i="1" dirty="0" smtClean="0">
                <a:latin typeface="Calibri" pitchFamily="34" charset="0"/>
              </a:rPr>
              <a:t>p</a:t>
            </a:r>
            <a:r>
              <a:rPr lang="en-US" sz="2400" i="1" baseline="-25000" dirty="0" smtClean="0">
                <a:latin typeface="Calibri" pitchFamily="34" charset="0"/>
              </a:rPr>
              <a:t>3</a:t>
            </a:r>
            <a:r>
              <a:rPr lang="en-US" sz="2400" dirty="0" smtClean="0">
                <a:latin typeface="Calibri" pitchFamily="34" charset="0"/>
              </a:rPr>
              <a:t>, </a:t>
            </a:r>
            <a:r>
              <a:rPr lang="en-US" sz="2400" dirty="0" smtClean="0">
                <a:latin typeface="Calibri" pitchFamily="34" charset="0"/>
                <a:sym typeface="Symbol"/>
              </a:rPr>
              <a:t> </a:t>
            </a:r>
            <a:r>
              <a:rPr lang="en-US" sz="2400" i="1" dirty="0" smtClean="0">
                <a:latin typeface="Calibri" pitchFamily="34" charset="0"/>
              </a:rPr>
              <a:t>p</a:t>
            </a:r>
            <a:r>
              <a:rPr lang="en-US" sz="2400" i="1" baseline="-25000" dirty="0" smtClean="0">
                <a:latin typeface="Calibri" pitchFamily="34" charset="0"/>
              </a:rPr>
              <a:t>4</a:t>
            </a:r>
            <a:r>
              <a:rPr lang="en-US" sz="2400" dirty="0" smtClean="0">
                <a:latin typeface="Calibri" pitchFamily="34" charset="0"/>
              </a:rPr>
              <a:t> </a:t>
            </a:r>
            <a:r>
              <a:rPr lang="en-US" sz="2400" dirty="0" smtClean="0">
                <a:latin typeface="Calibri" pitchFamily="34" charset="0"/>
                <a:sym typeface="Symbol"/>
              </a:rPr>
              <a:t> </a:t>
            </a:r>
            <a:r>
              <a:rPr lang="en-US" sz="2400" i="1" dirty="0" smtClean="0">
                <a:latin typeface="Calibri" pitchFamily="34" charset="0"/>
                <a:sym typeface="Symbol"/>
              </a:rPr>
              <a:t>e</a:t>
            </a:r>
            <a:endParaRPr lang="en-US" sz="2200" dirty="0" smtClean="0">
              <a:latin typeface="Calibri" pitchFamily="34" charset="0"/>
              <a:sym typeface="Symbol"/>
            </a:endParaRPr>
          </a:p>
          <a:p>
            <a:pPr lvl="2"/>
            <a:r>
              <a:rPr lang="en-US" sz="2400" i="1" dirty="0" smtClean="0">
                <a:latin typeface="Calibri" pitchFamily="34" charset="0"/>
              </a:rPr>
              <a:t>p</a:t>
            </a:r>
            <a:r>
              <a:rPr lang="en-US" sz="2400" i="1" baseline="-25000" dirty="0" smtClean="0">
                <a:latin typeface="Calibri" pitchFamily="34" charset="0"/>
              </a:rPr>
              <a:t>1</a:t>
            </a:r>
            <a:r>
              <a:rPr lang="en-US" sz="2400" dirty="0" smtClean="0">
                <a:latin typeface="Calibri" pitchFamily="34" charset="0"/>
              </a:rPr>
              <a:t>, </a:t>
            </a:r>
            <a:r>
              <a:rPr lang="en-US" sz="2400" i="1" dirty="0" smtClean="0">
                <a:latin typeface="Calibri" pitchFamily="34" charset="0"/>
              </a:rPr>
              <a:t>p</a:t>
            </a:r>
            <a:r>
              <a:rPr lang="en-US" sz="2400" i="1" baseline="-25000" dirty="0" smtClean="0">
                <a:latin typeface="Calibri" pitchFamily="34" charset="0"/>
              </a:rPr>
              <a:t>2</a:t>
            </a:r>
            <a:r>
              <a:rPr lang="en-US" sz="2400" dirty="0" smtClean="0">
                <a:latin typeface="Calibri" pitchFamily="34" charset="0"/>
              </a:rPr>
              <a:t>, </a:t>
            </a:r>
            <a:r>
              <a:rPr lang="en-US" sz="2400" i="1" dirty="0" smtClean="0">
                <a:latin typeface="Calibri" pitchFamily="34" charset="0"/>
              </a:rPr>
              <a:t>p</a:t>
            </a:r>
            <a:r>
              <a:rPr lang="en-US" sz="2400" i="1" baseline="-25000" dirty="0" smtClean="0">
                <a:latin typeface="Calibri" pitchFamily="34" charset="0"/>
              </a:rPr>
              <a:t>3</a:t>
            </a:r>
            <a:r>
              <a:rPr lang="en-US" sz="2400" dirty="0" smtClean="0">
                <a:latin typeface="Calibri" pitchFamily="34" charset="0"/>
              </a:rPr>
              <a:t>, </a:t>
            </a:r>
            <a:r>
              <a:rPr lang="en-US" sz="2400" dirty="0" smtClean="0">
                <a:latin typeface="Calibri" pitchFamily="34" charset="0"/>
                <a:sym typeface="Symbol"/>
              </a:rPr>
              <a:t> </a:t>
            </a:r>
            <a:r>
              <a:rPr lang="en-US" sz="2400" i="1" dirty="0" smtClean="0">
                <a:latin typeface="Calibri" pitchFamily="34" charset="0"/>
              </a:rPr>
              <a:t>p</a:t>
            </a:r>
            <a:r>
              <a:rPr lang="en-US" sz="2400" i="1" baseline="-25000" dirty="0" smtClean="0">
                <a:latin typeface="Calibri" pitchFamily="34" charset="0"/>
              </a:rPr>
              <a:t>4</a:t>
            </a:r>
            <a:r>
              <a:rPr lang="en-US" sz="2400" dirty="0" smtClean="0">
                <a:latin typeface="Calibri" pitchFamily="34" charset="0"/>
              </a:rPr>
              <a:t> </a:t>
            </a:r>
            <a:r>
              <a:rPr lang="en-US" sz="2400" dirty="0" smtClean="0">
                <a:latin typeface="Calibri" pitchFamily="34" charset="0"/>
                <a:sym typeface="Symbol"/>
              </a:rPr>
              <a:t> </a:t>
            </a:r>
            <a:r>
              <a:rPr lang="en-US" sz="2400" i="1" dirty="0" smtClean="0">
                <a:latin typeface="Calibri" pitchFamily="34" charset="0"/>
                <a:sym typeface="Symbol"/>
              </a:rPr>
              <a:t>e</a:t>
            </a:r>
            <a:endParaRPr lang="en-US" sz="2200" dirty="0" smtClean="0">
              <a:latin typeface="Calibri" pitchFamily="34" charset="0"/>
              <a:sym typeface="Symbol"/>
            </a:endParaRPr>
          </a:p>
          <a:p>
            <a:pPr lvl="1"/>
            <a:endParaRPr lang="en-US" sz="2800" dirty="0" smtClean="0">
              <a:latin typeface="Calibri"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Other Microsoft clients</a:t>
            </a:r>
            <a:endParaRPr lang="en-US" dirty="0">
              <a:latin typeface="Calibri" pitchFamily="34" charset="0"/>
            </a:endParaRPr>
          </a:p>
        </p:txBody>
      </p:sp>
      <p:sp>
        <p:nvSpPr>
          <p:cNvPr id="3" name="Content Placeholder 2"/>
          <p:cNvSpPr>
            <a:spLocks noGrp="1"/>
          </p:cNvSpPr>
          <p:nvPr>
            <p:ph idx="1"/>
          </p:nvPr>
        </p:nvSpPr>
        <p:spPr>
          <a:xfrm>
            <a:off x="259080" y="1605915"/>
            <a:ext cx="8382000" cy="4493538"/>
          </a:xfrm>
        </p:spPr>
        <p:txBody>
          <a:bodyPr/>
          <a:lstStyle/>
          <a:p>
            <a:pPr lvl="0">
              <a:spcBef>
                <a:spcPts val="0"/>
              </a:spcBef>
              <a:spcAft>
                <a:spcPts val="600"/>
              </a:spcAft>
            </a:pPr>
            <a:r>
              <a:rPr lang="en-US" dirty="0" smtClean="0"/>
              <a:t>Model programs (M. Veanes – MSRR)</a:t>
            </a:r>
          </a:p>
          <a:p>
            <a:pPr lvl="0">
              <a:spcBef>
                <a:spcPts val="0"/>
              </a:spcBef>
              <a:spcAft>
                <a:spcPts val="600"/>
              </a:spcAft>
            </a:pPr>
            <a:r>
              <a:rPr lang="en-US" dirty="0" smtClean="0"/>
              <a:t>Termination (B. Cook – MSRC)</a:t>
            </a:r>
          </a:p>
          <a:p>
            <a:pPr lvl="0">
              <a:spcBef>
                <a:spcPts val="0"/>
              </a:spcBef>
              <a:spcAft>
                <a:spcPts val="600"/>
              </a:spcAft>
            </a:pPr>
            <a:r>
              <a:rPr lang="en-US" dirty="0" smtClean="0"/>
              <a:t>Security protocols (A. Gordon and C. </a:t>
            </a:r>
            <a:r>
              <a:rPr lang="en-US" dirty="0" err="1" smtClean="0"/>
              <a:t>Fournet</a:t>
            </a:r>
            <a:r>
              <a:rPr lang="en-US" dirty="0" smtClean="0"/>
              <a:t> - MSRC)</a:t>
            </a:r>
          </a:p>
          <a:p>
            <a:pPr lvl="0">
              <a:spcBef>
                <a:spcPts val="0"/>
              </a:spcBef>
              <a:spcAft>
                <a:spcPts val="600"/>
              </a:spcAft>
            </a:pPr>
            <a:r>
              <a:rPr lang="en-US" dirty="0" smtClean="0"/>
              <a:t>Business Application Modeling (E. Jackson - MSRR)</a:t>
            </a:r>
          </a:p>
          <a:p>
            <a:pPr lvl="0">
              <a:spcBef>
                <a:spcPts val="0"/>
              </a:spcBef>
              <a:spcAft>
                <a:spcPts val="600"/>
              </a:spcAft>
            </a:pPr>
            <a:r>
              <a:rPr lang="en-US" dirty="0" smtClean="0"/>
              <a:t>Cryptography (R. </a:t>
            </a:r>
            <a:r>
              <a:rPr lang="en-US" dirty="0" err="1" smtClean="0"/>
              <a:t>Venki</a:t>
            </a:r>
            <a:r>
              <a:rPr lang="en-US" dirty="0" smtClean="0"/>
              <a:t> – MSRR)</a:t>
            </a:r>
          </a:p>
          <a:p>
            <a:pPr lvl="0">
              <a:spcBef>
                <a:spcPts val="0"/>
              </a:spcBef>
              <a:spcAft>
                <a:spcPts val="600"/>
              </a:spcAft>
            </a:pPr>
            <a:r>
              <a:rPr lang="en-US" dirty="0" smtClean="0"/>
              <a:t>Verifying Garbage Collectors (C. Hawblitzel – MSRR)</a:t>
            </a:r>
          </a:p>
          <a:p>
            <a:pPr lvl="0">
              <a:spcBef>
                <a:spcPts val="0"/>
              </a:spcBef>
              <a:spcAft>
                <a:spcPts val="600"/>
              </a:spcAft>
            </a:pPr>
            <a:r>
              <a:rPr lang="en-US" dirty="0" smtClean="0"/>
              <a:t>Model Based Testing (L. </a:t>
            </a:r>
            <a:r>
              <a:rPr lang="en-US" dirty="0" err="1" smtClean="0"/>
              <a:t>Bruck</a:t>
            </a:r>
            <a:r>
              <a:rPr lang="en-US" dirty="0" smtClean="0"/>
              <a:t> – SQL) </a:t>
            </a:r>
          </a:p>
          <a:p>
            <a:pPr>
              <a:spcBef>
                <a:spcPts val="0"/>
              </a:spcBef>
              <a:spcAft>
                <a:spcPts val="600"/>
              </a:spcAft>
            </a:pPr>
            <a:r>
              <a:rPr lang="en-US" dirty="0" smtClean="0"/>
              <a:t>Semantic type checking for D models (G. </a:t>
            </a:r>
            <a:r>
              <a:rPr lang="en-US" dirty="0" err="1" smtClean="0"/>
              <a:t>Bierman</a:t>
            </a:r>
            <a:r>
              <a:rPr lang="en-US" dirty="0" smtClean="0"/>
              <a:t> – MSRC)</a:t>
            </a:r>
          </a:p>
          <a:p>
            <a:pPr>
              <a:spcBef>
                <a:spcPts val="0"/>
              </a:spcBef>
              <a:spcAft>
                <a:spcPts val="600"/>
              </a:spcAft>
            </a:pPr>
            <a:r>
              <a:rPr lang="en-US" dirty="0" smtClean="0">
                <a:solidFill>
                  <a:srgbClr val="FF0000"/>
                </a:solidFill>
              </a:rPr>
              <a:t>More coming soon…</a:t>
            </a: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429348"/>
          </a:xfrm>
        </p:spPr>
        <p:txBody>
          <a:bodyPr/>
          <a:lstStyle/>
          <a:p>
            <a:r>
              <a:rPr lang="en-US" sz="3100" dirty="0" smtClean="0">
                <a:solidFill>
                  <a:srgbClr val="FF0000"/>
                </a:solidFill>
                <a:latin typeface="Calibri" pitchFamily="34" charset="0"/>
                <a:sym typeface="Symbol"/>
              </a:rPr>
              <a:t>Backtracking</a:t>
            </a: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5" name="Rectangle 4"/>
          <p:cNvSpPr/>
          <p:nvPr/>
        </p:nvSpPr>
        <p:spPr>
          <a:xfrm>
            <a:off x="934719" y="3785067"/>
            <a:ext cx="4823529" cy="523220"/>
          </a:xfrm>
          <a:prstGeom prst="rect">
            <a:avLst/>
          </a:prstGeom>
        </p:spPr>
        <p:txBody>
          <a:bodyPr wrap="square">
            <a:spAutoFit/>
          </a:bodyPr>
          <a:lstStyle/>
          <a:p>
            <a:pPr lvl="1">
              <a:buNone/>
            </a:pPr>
            <a:r>
              <a:rPr lang="en-US" sz="2800" dirty="0" smtClean="0">
                <a:solidFill>
                  <a:schemeClr val="bg1"/>
                </a:solidFill>
                <a:latin typeface="Calibri" pitchFamily="34" charset="0"/>
                <a:sym typeface="Symbol"/>
              </a:rPr>
              <a:t> p, </a:t>
            </a:r>
            <a:r>
              <a:rPr lang="en-US" sz="2800" dirty="0" smtClean="0">
                <a:solidFill>
                  <a:srgbClr val="FF0000"/>
                </a:solidFill>
                <a:latin typeface="Calibri" pitchFamily="34" charset="0"/>
                <a:sym typeface="Symbol"/>
              </a:rPr>
              <a:t>s</a:t>
            </a:r>
            <a:r>
              <a:rPr lang="en-US" sz="2800" dirty="0" smtClean="0">
                <a:solidFill>
                  <a:schemeClr val="bg1"/>
                </a:solidFill>
                <a:latin typeface="Calibri" pitchFamily="34" charset="0"/>
                <a:sym typeface="Symbol"/>
              </a:rPr>
              <a:t>| p  q, s  q, </a:t>
            </a:r>
            <a:r>
              <a:rPr lang="en-US" sz="2800" dirty="0" smtClean="0">
                <a:solidFill>
                  <a:srgbClr val="FF0000"/>
                </a:solidFill>
                <a:latin typeface="Calibri" pitchFamily="34" charset="0"/>
                <a:sym typeface="Symbol"/>
              </a:rPr>
              <a:t>p q</a:t>
            </a:r>
            <a:endParaRPr lang="en-US" sz="2800" dirty="0" smtClean="0">
              <a:solidFill>
                <a:schemeClr val="bg1"/>
              </a:solidFill>
              <a:latin typeface="Calibri" pitchFamily="34" charset="0"/>
              <a:sym typeface="Symbol"/>
            </a:endParaRPr>
          </a:p>
        </p:txBody>
      </p:sp>
      <p:sp>
        <p:nvSpPr>
          <p:cNvPr id="7" name="Down Arrow 6"/>
          <p:cNvSpPr/>
          <p:nvPr/>
        </p:nvSpPr>
        <p:spPr bwMode="auto">
          <a:xfrm>
            <a:off x="2082800" y="2763520"/>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a:xfrm>
            <a:off x="539322" y="2181870"/>
            <a:ext cx="5440528" cy="954107"/>
          </a:xfrm>
          <a:prstGeom prst="rect">
            <a:avLst/>
          </a:prstGeom>
        </p:spPr>
        <p:txBody>
          <a:bodyPr wrap="none">
            <a:spAutoFit/>
          </a:bodyPr>
          <a:lstStyle/>
          <a:p>
            <a:pPr lvl="1"/>
            <a:r>
              <a:rPr lang="en-US" sz="2800" dirty="0" smtClean="0">
                <a:solidFill>
                  <a:schemeClr val="bg1"/>
                </a:solidFill>
                <a:latin typeface="Calibri" pitchFamily="34" charset="0"/>
                <a:sym typeface="Symbol"/>
              </a:rPr>
              <a:t> </a:t>
            </a:r>
            <a:r>
              <a:rPr lang="en-US" sz="2800" dirty="0" smtClean="0">
                <a:solidFill>
                  <a:srgbClr val="FF0000"/>
                </a:solidFill>
                <a:latin typeface="Calibri" pitchFamily="34" charset="0"/>
                <a:sym typeface="Symbol"/>
              </a:rPr>
              <a:t>p</a:t>
            </a:r>
            <a:r>
              <a:rPr lang="en-US" sz="2800" dirty="0" smtClean="0">
                <a:solidFill>
                  <a:schemeClr val="bg1"/>
                </a:solidFill>
                <a:latin typeface="Calibri" pitchFamily="34" charset="0"/>
                <a:sym typeface="Symbol"/>
              </a:rPr>
              <a:t>, s,</a:t>
            </a:r>
            <a:r>
              <a:rPr lang="en-US" sz="2800" dirty="0" smtClean="0">
                <a:solidFill>
                  <a:srgbClr val="FF0000"/>
                </a:solidFill>
                <a:latin typeface="Calibri" pitchFamily="34" charset="0"/>
                <a:sym typeface="Symbol"/>
              </a:rPr>
              <a:t>  q </a:t>
            </a:r>
            <a:r>
              <a:rPr lang="en-US" sz="2800" dirty="0" smtClean="0">
                <a:solidFill>
                  <a:schemeClr val="bg1"/>
                </a:solidFill>
                <a:latin typeface="Calibri" pitchFamily="34" charset="0"/>
                <a:sym typeface="Symbol"/>
              </a:rPr>
              <a:t> |  p  q, s  q, </a:t>
            </a:r>
            <a:r>
              <a:rPr lang="en-US" sz="2800" dirty="0" smtClean="0">
                <a:solidFill>
                  <a:srgbClr val="FF0000"/>
                </a:solidFill>
                <a:latin typeface="Calibri" pitchFamily="34" charset="0"/>
                <a:sym typeface="Symbol"/>
              </a:rPr>
              <a:t>p q</a:t>
            </a:r>
          </a:p>
          <a:p>
            <a:pPr lvl="1">
              <a:buNone/>
            </a:pPr>
            <a:endParaRPr lang="en-US" sz="2800" dirty="0" smtClean="0">
              <a:solidFill>
                <a:schemeClr val="bg1"/>
              </a:solidFill>
              <a:latin typeface="Calibri" pitchFamily="34" charset="0"/>
              <a:sym typeface="Symbo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Milestones</a:t>
            </a:r>
            <a:endParaRPr lang="en-US" dirty="0">
              <a:latin typeface="Calibri" pitchFamily="34" charset="0"/>
            </a:endParaRPr>
          </a:p>
        </p:txBody>
      </p:sp>
      <p:graphicFrame>
        <p:nvGraphicFramePr>
          <p:cNvPr id="5" name="Content Placeholder 4"/>
          <p:cNvGraphicFramePr>
            <a:graphicFrameLocks noGrp="1"/>
          </p:cNvGraphicFramePr>
          <p:nvPr>
            <p:ph idx="1"/>
          </p:nvPr>
        </p:nvGraphicFramePr>
        <p:xfrm>
          <a:off x="335280" y="2185416"/>
          <a:ext cx="8382000" cy="29711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6" name="TextBox 5"/>
          <p:cNvSpPr txBox="1"/>
          <p:nvPr/>
        </p:nvSpPr>
        <p:spPr>
          <a:xfrm>
            <a:off x="2875722" y="2663687"/>
            <a:ext cx="274434" cy="369332"/>
          </a:xfrm>
          <a:prstGeom prst="rect">
            <a:avLst/>
          </a:prstGeom>
          <a:noFill/>
        </p:spPr>
        <p:txBody>
          <a:bodyPr wrap="none" rtlCol="0">
            <a:spAutoFit/>
          </a:bodyPr>
          <a:lstStyle/>
          <a:p>
            <a:r>
              <a:rPr lang="en-US" dirty="0" smtClean="0">
                <a:solidFill>
                  <a:srgbClr val="FF0000"/>
                </a:solidFill>
              </a:rPr>
              <a:t>*</a:t>
            </a:r>
          </a:p>
        </p:txBody>
      </p:sp>
    </p:spTree>
  </p:cSld>
  <p:clrMapOvr>
    <a:masterClrMapping/>
  </p:clrMapOvr>
  <p:transition>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sym typeface="Symbol"/>
              </a:rPr>
              <a:t>Future work</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5" name="Text Placeholder 2"/>
          <p:cNvSpPr txBox="1">
            <a:spLocks/>
          </p:cNvSpPr>
          <p:nvPr/>
        </p:nvSpPr>
        <p:spPr>
          <a:xfrm>
            <a:off x="389877" y="1665303"/>
            <a:ext cx="8382000" cy="4179606"/>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Z3 2.0 release.</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ManyZ3</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Non linear arithmetic.</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Better support for </a:t>
            </a:r>
            <a:r>
              <a:rPr lang="en-US" sz="2800" dirty="0" err="1" smtClean="0">
                <a:solidFill>
                  <a:schemeClr val="bg1"/>
                </a:solidFill>
                <a:latin typeface="Calibri" pitchFamily="34" charset="0"/>
                <a:sym typeface="Symbol"/>
              </a:rPr>
              <a:t>bitvectors</a:t>
            </a:r>
            <a:r>
              <a:rPr lang="en-US" sz="2800" dirty="0" smtClean="0">
                <a:solidFill>
                  <a:schemeClr val="bg1"/>
                </a:solidFill>
                <a:latin typeface="Calibri" pitchFamily="34" charset="0"/>
                <a:sym typeface="Symbol"/>
              </a:rPr>
              <a:t>.</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Floating point numbers?</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More decidable fragments.</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Improved </a:t>
            </a:r>
            <a:r>
              <a:rPr lang="en-US" sz="2800" dirty="0" smtClean="0">
                <a:solidFill>
                  <a:schemeClr val="bg1"/>
                </a:solidFill>
                <a:latin typeface="Calibri" pitchFamily="34" charset="0"/>
                <a:sym typeface="Symbol"/>
              </a:rPr>
              <a:t>DPLL(</a:t>
            </a:r>
            <a:r>
              <a:rPr lang="en-US" sz="2800" dirty="0" smtClean="0">
                <a:solidFill>
                  <a:schemeClr val="bg1"/>
                </a:solidFill>
                <a:latin typeface="Calibri" pitchFamily="34" charset="0"/>
                <a:sym typeface="Symbol"/>
              </a:rPr>
              <a:t>).</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Non convex optimization.</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New applications.</a:t>
            </a:r>
            <a:endParaRPr lang="en-US" sz="2800" dirty="0" smtClean="0">
              <a:solidFill>
                <a:schemeClr val="bg1"/>
              </a:solidFill>
              <a:latin typeface="Calibri" pitchFamily="34" charset="0"/>
              <a:sym typeface="Symbol"/>
            </a:endParaRPr>
          </a:p>
        </p:txBody>
      </p:sp>
    </p:spTree>
  </p:cSld>
  <p:clrMapOvr>
    <a:masterClrMapping/>
  </p:clrMapOvr>
  <p:transition>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sym typeface="Symbol"/>
              </a:rPr>
              <a:t>Conclusion</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5" name="Text Placeholder 2"/>
          <p:cNvSpPr txBox="1">
            <a:spLocks/>
          </p:cNvSpPr>
          <p:nvPr/>
        </p:nvSpPr>
        <p:spPr>
          <a:xfrm>
            <a:off x="389877" y="1665303"/>
            <a:ext cx="8382000" cy="1809726"/>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800" dirty="0" smtClean="0">
                <a:solidFill>
                  <a:srgbClr val="FF0000"/>
                </a:solidFill>
                <a:latin typeface="Calibri" pitchFamily="34" charset="0"/>
                <a:sym typeface="Symbol"/>
              </a:rPr>
              <a:t>SMT is hot at Microsoft.</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Many applications.</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Z3 is a new and </a:t>
            </a:r>
            <a:r>
              <a:rPr lang="en-US" sz="2800" dirty="0" smtClean="0">
                <a:solidFill>
                  <a:srgbClr val="FF0000"/>
                </a:solidFill>
                <a:latin typeface="Calibri" pitchFamily="34" charset="0"/>
                <a:sym typeface="Symbol"/>
              </a:rPr>
              <a:t>very efficient</a:t>
            </a:r>
            <a:r>
              <a:rPr lang="en-US" sz="2800" dirty="0" smtClean="0">
                <a:solidFill>
                  <a:schemeClr val="bg1"/>
                </a:solidFill>
                <a:latin typeface="Calibri" pitchFamily="34" charset="0"/>
                <a:sym typeface="Symbol"/>
              </a:rPr>
              <a:t> SMT solver.</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hlinkClick r:id="rId4"/>
              </a:rPr>
              <a:t>http://research.microsoft.com/projects/z3</a:t>
            </a:r>
            <a:endParaRPr lang="en-US" sz="2800" dirty="0" smtClean="0">
              <a:solidFill>
                <a:schemeClr val="bg1"/>
              </a:solidFill>
              <a:latin typeface="Calibri" pitchFamily="34" charset="0"/>
              <a:sym typeface="Symbol"/>
            </a:endParaRPr>
          </a:p>
        </p:txBody>
      </p:sp>
      <p:sp>
        <p:nvSpPr>
          <p:cNvPr id="6" name="Rectangle 5"/>
          <p:cNvSpPr/>
          <p:nvPr/>
        </p:nvSpPr>
        <p:spPr bwMode="auto">
          <a:xfrm>
            <a:off x="2240782" y="3888712"/>
            <a:ext cx="4572000" cy="1808703"/>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4400" b="1" i="0" u="none" strike="noStrike" cap="none" normalizeH="0" baseline="0" dirty="0" smtClean="0">
                <a:solidFill>
                  <a:schemeClr val="bg1"/>
                </a:solidFill>
                <a:latin typeface="Segoe" pitchFamily="34" charset="0"/>
              </a:rPr>
              <a:t>Thank You!</a:t>
            </a:r>
            <a:endParaRPr kumimoji="0" lang="en-US" sz="4400" b="1" i="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MSR_PPT template_07_light">
  <a:themeElements>
    <a:clrScheme name="MSR 2007">
      <a:dk1>
        <a:srgbClr val="000000"/>
      </a:dk1>
      <a:lt1>
        <a:srgbClr val="FFFFFF"/>
      </a:lt1>
      <a:dk2>
        <a:srgbClr val="3F3F3F"/>
      </a:dk2>
      <a:lt2>
        <a:srgbClr val="FFFFFF"/>
      </a:lt2>
      <a:accent1>
        <a:srgbClr val="FFDF79"/>
      </a:accent1>
      <a:accent2>
        <a:srgbClr val="5782B5"/>
      </a:accent2>
      <a:accent3>
        <a:srgbClr val="E28A54"/>
      </a:accent3>
      <a:accent4>
        <a:srgbClr val="94D850"/>
      </a:accent4>
      <a:accent5>
        <a:srgbClr val="FFA94B"/>
      </a:accent5>
      <a:accent6>
        <a:srgbClr val="9047B9"/>
      </a:accent6>
      <a:hlink>
        <a:srgbClr val="009ED6"/>
      </a:hlink>
      <a:folHlink>
        <a:srgbClr val="DDD819"/>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E3074916C7A05429E3860C96E939D68" ma:contentTypeVersion="3" ma:contentTypeDescription="Create a new document." ma:contentTypeScope="" ma:versionID="2f9d0a3e4dab1dbcfa92ef49294c9fd6">
  <xsd:schema xmlns:xsd="http://www.w3.org/2001/XMLSchema" xmlns:p="http://schemas.microsoft.com/office/2006/metadata/properties" targetNamespace="http://schemas.microsoft.com/office/2006/metadata/properties" ma:root="true" ma:fieldsID="1767b50499e116a953c72fb09f4df49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7F898CC-13F8-471E-88EA-EFAA80FECF4A}">
  <ds:schemaRefs>
    <ds:schemaRef ds:uri="http://schemas.microsoft.com/sharepoint/v3/contenttype/forms"/>
  </ds:schemaRefs>
</ds:datastoreItem>
</file>

<file path=customXml/itemProps2.xml><?xml version="1.0" encoding="utf-8"?>
<ds:datastoreItem xmlns:ds="http://schemas.openxmlformats.org/officeDocument/2006/customXml" ds:itemID="{C609024F-16CA-4CA6-95A1-D32F69EDB8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D9F50A16-2F0A-48CD-98C8-4E4AE3627974}">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MSR_PPT template_07_light</Template>
  <TotalTime>9422</TotalTime>
  <Words>9537</Words>
  <Application>Microsoft Office PowerPoint</Application>
  <PresentationFormat>On-screen Show (4:3)</PresentationFormat>
  <Paragraphs>1224</Paragraphs>
  <Slides>92</Slides>
  <Notes>50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92</vt:i4>
      </vt:variant>
    </vt:vector>
  </HeadingPairs>
  <TitlesOfParts>
    <vt:vector size="94" baseType="lpstr">
      <vt:lpstr>MSR_PPT template_07_light</vt:lpstr>
      <vt:lpstr>Equation</vt:lpstr>
      <vt:lpstr>SMT@Microsoft VSTTE 2008 – Toronto, Canada</vt:lpstr>
      <vt:lpstr>Satisfiability Modulo Theories (SMT)</vt:lpstr>
      <vt:lpstr>Satisfiability Modulo Theories (SMT)</vt:lpstr>
      <vt:lpstr>Satisfiability Modulo Theories (SMT)</vt:lpstr>
      <vt:lpstr>Satisfiability Modulo Theories (SMT)</vt:lpstr>
      <vt:lpstr>DPLL</vt:lpstr>
      <vt:lpstr>DPLL</vt:lpstr>
      <vt:lpstr>DPLL</vt:lpstr>
      <vt:lpstr>DPLL</vt:lpstr>
      <vt:lpstr>SMT = DPLL + Theories</vt:lpstr>
      <vt:lpstr>SMT@Microsoft: Solver</vt:lpstr>
      <vt:lpstr>Z3: Main Features</vt:lpstr>
      <vt:lpstr>SMT: Some Applications</vt:lpstr>
      <vt:lpstr>SMT: Some Applications</vt:lpstr>
      <vt:lpstr>Test-case generation</vt:lpstr>
      <vt:lpstr>Security is critical</vt:lpstr>
      <vt:lpstr>Hunting for Security Bugs.</vt:lpstr>
      <vt:lpstr>Directed Automated Random Testing ( DART)</vt:lpstr>
      <vt:lpstr>DARTish projects at Microsoft</vt:lpstr>
      <vt:lpstr>What is Pex?</vt:lpstr>
      <vt:lpstr>ArrayList: The Spec</vt:lpstr>
      <vt:lpstr>ArrayList: AddItem Test</vt:lpstr>
      <vt:lpstr>ArrayList: Starting Pex…</vt:lpstr>
      <vt:lpstr>ArrayList: Run 1, (0,null)</vt:lpstr>
      <vt:lpstr>ArrayList: Run 1, (0,null)</vt:lpstr>
      <vt:lpstr>ArrayList: Run 1, (0,null)</vt:lpstr>
      <vt:lpstr>ArrayList: Run 1, (0,null)</vt:lpstr>
      <vt:lpstr>ArrayList: Picking the next branch to cover</vt:lpstr>
      <vt:lpstr>ArrayList: Solve constraints using SMT solver</vt:lpstr>
      <vt:lpstr>ArrayList: Run 2, (1, null)</vt:lpstr>
      <vt:lpstr>ArrayList: Pick new branch</vt:lpstr>
      <vt:lpstr>ArrayList: Run 3, (-1, null)</vt:lpstr>
      <vt:lpstr>ArrayList: Run 3, (-1, null)</vt:lpstr>
      <vt:lpstr>ArrayList: Run 3, (-1, null)</vt:lpstr>
      <vt:lpstr>PEX ↔ Z3</vt:lpstr>
      <vt:lpstr>PEX ↔ Z3: Incrementality</vt:lpstr>
      <vt:lpstr>PEX ↔ Z3: Small models</vt:lpstr>
      <vt:lpstr>PEX ↔ Z3: Small models</vt:lpstr>
      <vt:lpstr>SAGE</vt:lpstr>
      <vt:lpstr>Zero to Crash in 10 Generations</vt:lpstr>
      <vt:lpstr>Zero to Crash in 10 Generations</vt:lpstr>
      <vt:lpstr>Zero to Crash in 10 Generations</vt:lpstr>
      <vt:lpstr>Zero to Crash in 10 Generations</vt:lpstr>
      <vt:lpstr>Zero to Crash in 10 Generations</vt:lpstr>
      <vt:lpstr>Zero to Crash in 10 Generations</vt:lpstr>
      <vt:lpstr>Zero to Crash in 10 Generations</vt:lpstr>
      <vt:lpstr>Zero to Crash in 10 Generations</vt:lpstr>
      <vt:lpstr>Zero to Crash in 10 Generations</vt:lpstr>
      <vt:lpstr>Zero to Crash in 10 Generations</vt:lpstr>
      <vt:lpstr>Zero to Crash in 10 Generations</vt:lpstr>
      <vt:lpstr>SAGE (cont.)</vt:lpstr>
      <vt:lpstr>SAGE↔ Z3</vt:lpstr>
      <vt:lpstr>SMT: Some Applications</vt:lpstr>
      <vt:lpstr>Spec# Approach for a Verifying Compiler</vt:lpstr>
      <vt:lpstr>Verification architecture</vt:lpstr>
      <vt:lpstr>HAVOC</vt:lpstr>
      <vt:lpstr>A Verifying C Compiler</vt:lpstr>
      <vt:lpstr>Main Challenge</vt:lpstr>
      <vt:lpstr>Main Challenge</vt:lpstr>
      <vt:lpstr>Main Challenge</vt:lpstr>
      <vt:lpstr>Main Challenge</vt:lpstr>
      <vt:lpstr>Main Challenge</vt:lpstr>
      <vt:lpstr>E-matching &amp; Quantifier instantiation</vt:lpstr>
      <vt:lpstr>E-matching &amp; Quantifier instantiation</vt:lpstr>
      <vt:lpstr>E-matching: why do we use it?</vt:lpstr>
      <vt:lpstr>Z3: Efficient E-matching</vt:lpstr>
      <vt:lpstr>E-matching code trees</vt:lpstr>
      <vt:lpstr>E-matching: Limitations</vt:lpstr>
      <vt:lpstr>E-matching: Limitations</vt:lpstr>
      <vt:lpstr>E-matching: Limitations</vt:lpstr>
      <vt:lpstr>E-matching: Limitations</vt:lpstr>
      <vt:lpstr>E-matching: Limitations</vt:lpstr>
      <vt:lpstr>E-matching: Limitations</vt:lpstr>
      <vt:lpstr>E-matching: Limitations</vt:lpstr>
      <vt:lpstr>E-matching: Limitations</vt:lpstr>
      <vt:lpstr>Z3 2.0: Beyond E-matching</vt:lpstr>
      <vt:lpstr>DPLL()</vt:lpstr>
      <vt:lpstr>DPLL()</vt:lpstr>
      <vt:lpstr>CEGAR-like loop for quantifiers</vt:lpstr>
      <vt:lpstr>SMT: Some Applications</vt:lpstr>
      <vt:lpstr>Overview</vt:lpstr>
      <vt:lpstr>Predicate Abstraction: c2bp</vt:lpstr>
      <vt:lpstr>Abstracting Expressions via F</vt:lpstr>
      <vt:lpstr>Computing ImpliesF(e)</vt:lpstr>
      <vt:lpstr>Computing ImpliesF(e)</vt:lpstr>
      <vt:lpstr>Newton</vt:lpstr>
      <vt:lpstr>SLAM ↔ Z3</vt:lpstr>
      <vt:lpstr>SLAM ↔ Z3: Unsatisfiable cores</vt:lpstr>
      <vt:lpstr>Other Microsoft clients</vt:lpstr>
      <vt:lpstr>Milestones</vt:lpstr>
      <vt:lpstr>Future work</vt:lpstr>
      <vt:lpstr>Conclusion</vt:lpstr>
    </vt:vector>
  </TitlesOfParts>
  <Manager>&lt;Content Manager Name Here&gt;</Manager>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subject>Name of Event</dc:subject>
  <dc:creator>Colleen Nelson</dc:creator>
  <dc:description>Template: Mark Johnson, Silver Fox Productions Inc.
Formatting:
Event Date:
Event Location:
Audience:</dc:description>
  <cp:lastModifiedBy>Leonardo de Moura</cp:lastModifiedBy>
  <cp:revision>154</cp:revision>
  <dcterms:created xsi:type="dcterms:W3CDTF">2007-07-26T21:26:45Z</dcterms:created>
  <dcterms:modified xsi:type="dcterms:W3CDTF">2008-10-07T17:52:51Z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0x0101006E3074916C7A05429E3860C96E939D68</vt:lpwstr>
  </property>
</Properties>
</file>