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diagrams/layout5.xml" ContentType="application/vnd.openxmlformats-officedocument.drawingml.diagramLayout+xml"/>
  <Override PartName="/ppt/notesSlides/notesSlide41.xml" ContentType="application/vnd.openxmlformats-officedocument.presentationml.notesSlide+xml"/>
  <Override PartName="/ppt/diagrams/data6.xml" ContentType="application/vnd.openxmlformats-officedocument.drawingml.diagramData+xml"/>
  <Override PartName="/ppt/notesSlides/notesSlide52.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diagrams/data2.xml" ContentType="application/vnd.openxmlformats-officedocument.drawingml.diagramData+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diagrams/layout6.xml" ContentType="application/vnd.openxmlformats-officedocument.drawingml.diagramLayout+xml"/>
  <Override PartName="/ppt/tags/tag1.xml" ContentType="application/vnd.openxmlformats-officedocument.presentationml.tags+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diagrams/layout2.xml" ContentType="application/vnd.openxmlformats-officedocument.drawingml.diagramLayout+xml"/>
  <Override PartName="/ppt/notesSlides/notesSlide20.xml" ContentType="application/vnd.openxmlformats-officedocument.presentationml.notesSlide+xml"/>
  <Override PartName="/ppt/notesSlides/notesSlide31.xml" ContentType="application/vnd.openxmlformats-officedocument.presentationml.notesSlide+xml"/>
  <Default Extension="vml" ContentType="application/vnd.openxmlformats-officedocument.vmlDrawing"/>
  <Override PartName="/ppt/diagrams/data3.xml" ContentType="application/vnd.openxmlformats-officedocument.drawingml.diagramData+xml"/>
  <Override PartName="/ppt/diagrams/colors5.xml" ContentType="application/vnd.openxmlformats-officedocument.drawingml.diagramColors+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diagrams/layout3.xml" ContentType="application/vnd.openxmlformats-officedocument.drawingml.diagramLayout+xml"/>
  <Override PartName="/ppt/notesSlides/notesSlide21.xml" ContentType="application/vnd.openxmlformats-officedocument.presentationml.notesSlide+xml"/>
  <Override PartName="/ppt/diagrams/data4.xml" ContentType="application/vnd.openxmlformats-officedocument.drawingml.diagramData+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diagrams/colors6.xml" ContentType="application/vnd.openxmlformats-officedocument.drawingml.diagramColors+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diagrams/quickStyle1.xml" ContentType="application/vnd.openxmlformats-officedocument.drawingml.diagramStyle+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4"/>
  </p:sldMasterIdLst>
  <p:notesMasterIdLst>
    <p:notesMasterId r:id="rId82"/>
  </p:notesMasterIdLst>
  <p:handoutMasterIdLst>
    <p:handoutMasterId r:id="rId83"/>
  </p:handoutMasterIdLst>
  <p:sldIdLst>
    <p:sldId id="295" r:id="rId5"/>
    <p:sldId id="426" r:id="rId6"/>
    <p:sldId id="494" r:id="rId7"/>
    <p:sldId id="425" r:id="rId8"/>
    <p:sldId id="496" r:id="rId9"/>
    <p:sldId id="493" r:id="rId10"/>
    <p:sldId id="431" r:id="rId11"/>
    <p:sldId id="428" r:id="rId12"/>
    <p:sldId id="429" r:id="rId13"/>
    <p:sldId id="430" r:id="rId14"/>
    <p:sldId id="432" r:id="rId15"/>
    <p:sldId id="482" r:id="rId16"/>
    <p:sldId id="434" r:id="rId17"/>
    <p:sldId id="433" r:id="rId18"/>
    <p:sldId id="435" r:id="rId19"/>
    <p:sldId id="446" r:id="rId20"/>
    <p:sldId id="447" r:id="rId21"/>
    <p:sldId id="448" r:id="rId22"/>
    <p:sldId id="449" r:id="rId23"/>
    <p:sldId id="499" r:id="rId24"/>
    <p:sldId id="450" r:id="rId25"/>
    <p:sldId id="501" r:id="rId26"/>
    <p:sldId id="497" r:id="rId27"/>
    <p:sldId id="498" r:id="rId28"/>
    <p:sldId id="500" r:id="rId29"/>
    <p:sldId id="517" r:id="rId30"/>
    <p:sldId id="502" r:id="rId31"/>
    <p:sldId id="506" r:id="rId32"/>
    <p:sldId id="507" r:id="rId33"/>
    <p:sldId id="508" r:id="rId34"/>
    <p:sldId id="509" r:id="rId35"/>
    <p:sldId id="510" r:id="rId36"/>
    <p:sldId id="511" r:id="rId37"/>
    <p:sldId id="512" r:id="rId38"/>
    <p:sldId id="513" r:id="rId39"/>
    <p:sldId id="514" r:id="rId40"/>
    <p:sldId id="515" r:id="rId41"/>
    <p:sldId id="518" r:id="rId42"/>
    <p:sldId id="452" r:id="rId43"/>
    <p:sldId id="503" r:id="rId44"/>
    <p:sldId id="483" r:id="rId45"/>
    <p:sldId id="437" r:id="rId46"/>
    <p:sldId id="549" r:id="rId47"/>
    <p:sldId id="438" r:id="rId48"/>
    <p:sldId id="439" r:id="rId49"/>
    <p:sldId id="440" r:id="rId50"/>
    <p:sldId id="441" r:id="rId51"/>
    <p:sldId id="474" r:id="rId52"/>
    <p:sldId id="445" r:id="rId53"/>
    <p:sldId id="442" r:id="rId54"/>
    <p:sldId id="451" r:id="rId55"/>
    <p:sldId id="444" r:id="rId56"/>
    <p:sldId id="400" r:id="rId57"/>
    <p:sldId id="401" r:id="rId58"/>
    <p:sldId id="504" r:id="rId59"/>
    <p:sldId id="453" r:id="rId60"/>
    <p:sldId id="454" r:id="rId61"/>
    <p:sldId id="466" r:id="rId62"/>
    <p:sldId id="505" r:id="rId63"/>
    <p:sldId id="481" r:id="rId64"/>
    <p:sldId id="523" r:id="rId65"/>
    <p:sldId id="537" r:id="rId66"/>
    <p:sldId id="538" r:id="rId67"/>
    <p:sldId id="539" r:id="rId68"/>
    <p:sldId id="540" r:id="rId69"/>
    <p:sldId id="541" r:id="rId70"/>
    <p:sldId id="542" r:id="rId71"/>
    <p:sldId id="543" r:id="rId72"/>
    <p:sldId id="545" r:id="rId73"/>
    <p:sldId id="546" r:id="rId74"/>
    <p:sldId id="547" r:id="rId75"/>
    <p:sldId id="548" r:id="rId76"/>
    <p:sldId id="519" r:id="rId77"/>
    <p:sldId id="520" r:id="rId78"/>
    <p:sldId id="521" r:id="rId79"/>
    <p:sldId id="522" r:id="rId80"/>
    <p:sldId id="318" r:id="rId81"/>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42E6"/>
    <a:srgbClr val="F1C283"/>
    <a:srgbClr val="FFCD2D"/>
    <a:srgbClr val="CE7E5A"/>
    <a:srgbClr val="CF6A3D"/>
    <a:srgbClr val="D1943B"/>
    <a:srgbClr val="F8F57B"/>
    <a:srgbClr val="D5B953"/>
    <a:srgbClr val="B87DF3"/>
    <a:srgbClr val="F4A234"/>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36" autoAdjust="0"/>
    <p:restoredTop sz="94684" autoAdjust="0"/>
  </p:normalViewPr>
  <p:slideViewPr>
    <p:cSldViewPr snapToGrid="0">
      <p:cViewPr varScale="1">
        <p:scale>
          <a:sx n="107" d="100"/>
          <a:sy n="107" d="100"/>
        </p:scale>
        <p:origin x="-234" y="-96"/>
      </p:cViewPr>
      <p:guideLst>
        <p:guide orient="horz" pos="146"/>
        <p:guide orient="horz" pos="889"/>
        <p:guide orient="horz" pos="1490"/>
        <p:guide orient="horz"/>
        <p:guide orient="horz" pos="1200"/>
        <p:guide orient="horz" pos="2737"/>
        <p:guide pos="2880"/>
        <p:guide pos="250"/>
        <p:guide pos="455"/>
        <p:guide pos="5520"/>
        <p:guide pos="863"/>
        <p:guide pos="52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88" d="100"/>
          <a:sy n="88" d="100"/>
        </p:scale>
        <p:origin x="-3179" y="-8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notesMaster" Target="notesMasters/notesMaster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A728FD-DA1C-4320-9F64-41E153BDF21F}"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893E2F48-C311-4190-AD51-7F8B2BA63A47}">
      <dgm:prSet/>
      <dgm:spPr/>
      <dgm:t>
        <a:bodyPr/>
        <a:lstStyle/>
        <a:p>
          <a:pPr algn="ctr" rtl="0"/>
          <a:r>
            <a:rPr lang="en-US" b="1" dirty="0" smtClean="0"/>
            <a:t>Test case generation</a:t>
          </a:r>
          <a:endParaRPr lang="en-US" dirty="0"/>
        </a:p>
      </dgm:t>
    </dgm:pt>
    <dgm:pt modelId="{C7FD790F-680E-4A8F-AEAF-03FD3C5EC264}" type="parTrans" cxnId="{9A94D50F-9CC8-4546-B25E-9D1D909B83C3}">
      <dgm:prSet/>
      <dgm:spPr/>
      <dgm:t>
        <a:bodyPr/>
        <a:lstStyle/>
        <a:p>
          <a:pPr algn="ctr"/>
          <a:endParaRPr lang="en-US"/>
        </a:p>
      </dgm:t>
    </dgm:pt>
    <dgm:pt modelId="{247C1435-A91A-4F26-8F6C-9497EACEB1FF}" type="sibTrans" cxnId="{9A94D50F-9CC8-4546-B25E-9D1D909B83C3}">
      <dgm:prSet/>
      <dgm:spPr/>
      <dgm:t>
        <a:bodyPr/>
        <a:lstStyle/>
        <a:p>
          <a:pPr algn="ctr"/>
          <a:endParaRPr lang="en-US"/>
        </a:p>
      </dgm:t>
    </dgm:pt>
    <dgm:pt modelId="{16ABD21D-6B4C-4964-96B9-1A50B1452172}">
      <dgm:prSet/>
      <dgm:spPr/>
      <dgm:t>
        <a:bodyPr/>
        <a:lstStyle/>
        <a:p>
          <a:pPr algn="ctr" rtl="0"/>
          <a:r>
            <a:rPr lang="en-US" b="1" dirty="0" smtClean="0"/>
            <a:t>Verifying Compilers</a:t>
          </a:r>
          <a:endParaRPr lang="en-US" dirty="0"/>
        </a:p>
      </dgm:t>
    </dgm:pt>
    <dgm:pt modelId="{D811FADF-6418-40DA-A681-E1CF0F008B02}" type="parTrans" cxnId="{22E14886-39DA-46BD-A5CE-C834F6F4D757}">
      <dgm:prSet/>
      <dgm:spPr/>
      <dgm:t>
        <a:bodyPr/>
        <a:lstStyle/>
        <a:p>
          <a:pPr algn="ctr"/>
          <a:endParaRPr lang="en-US"/>
        </a:p>
      </dgm:t>
    </dgm:pt>
    <dgm:pt modelId="{8037E45F-1C33-4495-84A2-61E12535AF6C}" type="sibTrans" cxnId="{22E14886-39DA-46BD-A5CE-C834F6F4D757}">
      <dgm:prSet/>
      <dgm:spPr/>
      <dgm:t>
        <a:bodyPr/>
        <a:lstStyle/>
        <a:p>
          <a:pPr algn="ctr"/>
          <a:endParaRPr lang="en-US"/>
        </a:p>
      </dgm:t>
    </dgm:pt>
    <dgm:pt modelId="{10BCAAC2-E0AB-4F7F-AD99-4B12FA756641}">
      <dgm:prSet/>
      <dgm:spPr/>
      <dgm:t>
        <a:bodyPr/>
        <a:lstStyle/>
        <a:p>
          <a:pPr algn="ctr" rtl="0"/>
          <a:r>
            <a:rPr lang="en-US" b="1" dirty="0" smtClean="0"/>
            <a:t>Predicate Abstraction</a:t>
          </a:r>
          <a:endParaRPr lang="en-US" dirty="0"/>
        </a:p>
      </dgm:t>
    </dgm:pt>
    <dgm:pt modelId="{70A49386-D90E-4C1B-BB45-D64ABDC75D49}" type="parTrans" cxnId="{0D62B2D8-8311-4B73-AAED-094B670A2691}">
      <dgm:prSet/>
      <dgm:spPr/>
      <dgm:t>
        <a:bodyPr/>
        <a:lstStyle/>
        <a:p>
          <a:pPr algn="ctr"/>
          <a:endParaRPr lang="en-US"/>
        </a:p>
      </dgm:t>
    </dgm:pt>
    <dgm:pt modelId="{5E06A297-C833-44AB-86B1-5455CF5019AA}" type="sibTrans" cxnId="{0D62B2D8-8311-4B73-AAED-094B670A2691}">
      <dgm:prSet/>
      <dgm:spPr/>
      <dgm:t>
        <a:bodyPr/>
        <a:lstStyle/>
        <a:p>
          <a:pPr algn="ctr"/>
          <a:endParaRPr lang="en-US"/>
        </a:p>
      </dgm:t>
    </dgm:pt>
    <dgm:pt modelId="{98EFB690-2F44-40DC-A544-D76023CFC90E}">
      <dgm:prSet/>
      <dgm:spPr/>
      <dgm:t>
        <a:bodyPr/>
        <a:lstStyle/>
        <a:p>
          <a:pPr algn="ctr" rtl="0"/>
          <a:r>
            <a:rPr lang="en-US" b="1" dirty="0" smtClean="0"/>
            <a:t>Invariant Generation</a:t>
          </a:r>
          <a:endParaRPr lang="en-US" dirty="0"/>
        </a:p>
      </dgm:t>
    </dgm:pt>
    <dgm:pt modelId="{96B2B7A0-7655-4A68-9C29-07A7BB43ACEA}" type="parTrans" cxnId="{638CF91E-B722-451E-9436-0DBEC69F9B8C}">
      <dgm:prSet/>
      <dgm:spPr/>
      <dgm:t>
        <a:bodyPr/>
        <a:lstStyle/>
        <a:p>
          <a:pPr algn="ctr"/>
          <a:endParaRPr lang="en-US"/>
        </a:p>
      </dgm:t>
    </dgm:pt>
    <dgm:pt modelId="{75A85F81-E5F6-42E8-B6A8-0975DFB3EAE8}" type="sibTrans" cxnId="{638CF91E-B722-451E-9436-0DBEC69F9B8C}">
      <dgm:prSet/>
      <dgm:spPr/>
      <dgm:t>
        <a:bodyPr/>
        <a:lstStyle/>
        <a:p>
          <a:pPr algn="ctr"/>
          <a:endParaRPr lang="en-US"/>
        </a:p>
      </dgm:t>
    </dgm:pt>
    <dgm:pt modelId="{35A186EA-B02E-4617-AAAB-5508528581EC}">
      <dgm:prSet/>
      <dgm:spPr/>
      <dgm:t>
        <a:bodyPr/>
        <a:lstStyle/>
        <a:p>
          <a:pPr algn="ctr" rtl="0"/>
          <a:r>
            <a:rPr lang="en-US" b="1" dirty="0" smtClean="0"/>
            <a:t>Type Checking</a:t>
          </a:r>
          <a:endParaRPr lang="en-US" dirty="0"/>
        </a:p>
      </dgm:t>
    </dgm:pt>
    <dgm:pt modelId="{30E7FE56-488D-40EC-A702-2B0612286212}" type="parTrans" cxnId="{9AD96461-84D2-4949-AD60-D813261EBAD7}">
      <dgm:prSet/>
      <dgm:spPr/>
      <dgm:t>
        <a:bodyPr/>
        <a:lstStyle/>
        <a:p>
          <a:pPr algn="ctr"/>
          <a:endParaRPr lang="en-US"/>
        </a:p>
      </dgm:t>
    </dgm:pt>
    <dgm:pt modelId="{C770B6D3-F35D-47CA-9A55-BD48FE787212}" type="sibTrans" cxnId="{9AD96461-84D2-4949-AD60-D813261EBAD7}">
      <dgm:prSet/>
      <dgm:spPr/>
      <dgm:t>
        <a:bodyPr/>
        <a:lstStyle/>
        <a:p>
          <a:pPr algn="ctr"/>
          <a:endParaRPr lang="en-US"/>
        </a:p>
      </dgm:t>
    </dgm:pt>
    <dgm:pt modelId="{A21B3DBC-A65B-4B25-856E-E617196ACB4E}">
      <dgm:prSet/>
      <dgm:spPr/>
      <dgm:t>
        <a:bodyPr/>
        <a:lstStyle/>
        <a:p>
          <a:pPr algn="ctr" rtl="0"/>
          <a:r>
            <a:rPr lang="en-US" b="1" smtClean="0"/>
            <a:t>Model Based Testing</a:t>
          </a:r>
          <a:endParaRPr lang="en-US" b="1" dirty="0"/>
        </a:p>
      </dgm:t>
    </dgm:pt>
    <dgm:pt modelId="{CEB7D2C2-743A-419B-B683-986C5FE6110D}" type="parTrans" cxnId="{81CD8FBF-F8E0-4F64-B5B1-3D12600FC6A6}">
      <dgm:prSet/>
      <dgm:spPr/>
      <dgm:t>
        <a:bodyPr/>
        <a:lstStyle/>
        <a:p>
          <a:pPr algn="ctr"/>
          <a:endParaRPr lang="en-US"/>
        </a:p>
      </dgm:t>
    </dgm:pt>
    <dgm:pt modelId="{14503B67-F4A6-4109-9074-7BD976EFD16D}" type="sibTrans" cxnId="{81CD8FBF-F8E0-4F64-B5B1-3D12600FC6A6}">
      <dgm:prSet/>
      <dgm:spPr/>
      <dgm:t>
        <a:bodyPr/>
        <a:lstStyle/>
        <a:p>
          <a:pPr algn="ctr"/>
          <a:endParaRPr lang="en-US"/>
        </a:p>
      </dgm:t>
    </dgm:pt>
    <dgm:pt modelId="{94705B86-31B9-4BB7-897E-19FC7AF1B13A}" type="pres">
      <dgm:prSet presAssocID="{20A728FD-DA1C-4320-9F64-41E153BDF21F}" presName="linear" presStyleCnt="0">
        <dgm:presLayoutVars>
          <dgm:animLvl val="lvl"/>
          <dgm:resizeHandles val="exact"/>
        </dgm:presLayoutVars>
      </dgm:prSet>
      <dgm:spPr/>
      <dgm:t>
        <a:bodyPr/>
        <a:lstStyle/>
        <a:p>
          <a:endParaRPr lang="en-US"/>
        </a:p>
      </dgm:t>
    </dgm:pt>
    <dgm:pt modelId="{FFB70455-7A51-4917-BE27-D1FAC3B7B8D1}" type="pres">
      <dgm:prSet presAssocID="{893E2F48-C311-4190-AD51-7F8B2BA63A47}" presName="parentText" presStyleLbl="node1" presStyleIdx="0" presStyleCnt="6">
        <dgm:presLayoutVars>
          <dgm:chMax val="0"/>
          <dgm:bulletEnabled val="1"/>
        </dgm:presLayoutVars>
      </dgm:prSet>
      <dgm:spPr/>
      <dgm:t>
        <a:bodyPr/>
        <a:lstStyle/>
        <a:p>
          <a:endParaRPr lang="en-US"/>
        </a:p>
      </dgm:t>
    </dgm:pt>
    <dgm:pt modelId="{B37D574C-4858-41CA-95ED-228BB0513E6A}" type="pres">
      <dgm:prSet presAssocID="{247C1435-A91A-4F26-8F6C-9497EACEB1FF}" presName="spacer" presStyleCnt="0"/>
      <dgm:spPr/>
    </dgm:pt>
    <dgm:pt modelId="{71497550-9F1D-4D88-9145-DDAD4329CE3E}" type="pres">
      <dgm:prSet presAssocID="{16ABD21D-6B4C-4964-96B9-1A50B1452172}" presName="parentText" presStyleLbl="node1" presStyleIdx="1" presStyleCnt="6">
        <dgm:presLayoutVars>
          <dgm:chMax val="0"/>
          <dgm:bulletEnabled val="1"/>
        </dgm:presLayoutVars>
      </dgm:prSet>
      <dgm:spPr/>
      <dgm:t>
        <a:bodyPr/>
        <a:lstStyle/>
        <a:p>
          <a:endParaRPr lang="en-US"/>
        </a:p>
      </dgm:t>
    </dgm:pt>
    <dgm:pt modelId="{A5E9C300-9A4D-4689-A170-84423EA75B74}" type="pres">
      <dgm:prSet presAssocID="{8037E45F-1C33-4495-84A2-61E12535AF6C}" presName="spacer" presStyleCnt="0"/>
      <dgm:spPr/>
    </dgm:pt>
    <dgm:pt modelId="{9E8040C1-5C12-4E02-8F39-1DE656AAD1FE}" type="pres">
      <dgm:prSet presAssocID="{10BCAAC2-E0AB-4F7F-AD99-4B12FA756641}" presName="parentText" presStyleLbl="node1" presStyleIdx="2" presStyleCnt="6">
        <dgm:presLayoutVars>
          <dgm:chMax val="0"/>
          <dgm:bulletEnabled val="1"/>
        </dgm:presLayoutVars>
      </dgm:prSet>
      <dgm:spPr/>
      <dgm:t>
        <a:bodyPr/>
        <a:lstStyle/>
        <a:p>
          <a:endParaRPr lang="en-US"/>
        </a:p>
      </dgm:t>
    </dgm:pt>
    <dgm:pt modelId="{7719BCE1-1794-49AD-9169-809F45DDBE46}" type="pres">
      <dgm:prSet presAssocID="{5E06A297-C833-44AB-86B1-5455CF5019AA}" presName="spacer" presStyleCnt="0"/>
      <dgm:spPr/>
    </dgm:pt>
    <dgm:pt modelId="{3973E97C-1B6E-46BE-AE9F-9D777A355762}" type="pres">
      <dgm:prSet presAssocID="{98EFB690-2F44-40DC-A544-D76023CFC90E}" presName="parentText" presStyleLbl="node1" presStyleIdx="3" presStyleCnt="6">
        <dgm:presLayoutVars>
          <dgm:chMax val="0"/>
          <dgm:bulletEnabled val="1"/>
        </dgm:presLayoutVars>
      </dgm:prSet>
      <dgm:spPr/>
      <dgm:t>
        <a:bodyPr/>
        <a:lstStyle/>
        <a:p>
          <a:endParaRPr lang="en-US"/>
        </a:p>
      </dgm:t>
    </dgm:pt>
    <dgm:pt modelId="{240FC017-D265-4C7A-9745-492BC16A7F10}" type="pres">
      <dgm:prSet presAssocID="{75A85F81-E5F6-42E8-B6A8-0975DFB3EAE8}" presName="spacer" presStyleCnt="0"/>
      <dgm:spPr/>
    </dgm:pt>
    <dgm:pt modelId="{BF66F49D-233C-415B-8655-05BD7089D001}" type="pres">
      <dgm:prSet presAssocID="{35A186EA-B02E-4617-AAAB-5508528581EC}" presName="parentText" presStyleLbl="node1" presStyleIdx="4" presStyleCnt="6">
        <dgm:presLayoutVars>
          <dgm:chMax val="0"/>
          <dgm:bulletEnabled val="1"/>
        </dgm:presLayoutVars>
      </dgm:prSet>
      <dgm:spPr/>
      <dgm:t>
        <a:bodyPr/>
        <a:lstStyle/>
        <a:p>
          <a:endParaRPr lang="en-US"/>
        </a:p>
      </dgm:t>
    </dgm:pt>
    <dgm:pt modelId="{3153FBDF-268C-42EC-B399-AF27511C8635}" type="pres">
      <dgm:prSet presAssocID="{C770B6D3-F35D-47CA-9A55-BD48FE787212}" presName="spacer" presStyleCnt="0"/>
      <dgm:spPr/>
    </dgm:pt>
    <dgm:pt modelId="{FB2D4B19-3337-4830-AD4B-119F5D9B67E6}" type="pres">
      <dgm:prSet presAssocID="{A21B3DBC-A65B-4B25-856E-E617196ACB4E}" presName="parentText" presStyleLbl="node1" presStyleIdx="5" presStyleCnt="6">
        <dgm:presLayoutVars>
          <dgm:chMax val="0"/>
          <dgm:bulletEnabled val="1"/>
        </dgm:presLayoutVars>
      </dgm:prSet>
      <dgm:spPr/>
      <dgm:t>
        <a:bodyPr/>
        <a:lstStyle/>
        <a:p>
          <a:endParaRPr lang="en-US"/>
        </a:p>
      </dgm:t>
    </dgm:pt>
  </dgm:ptLst>
  <dgm:cxnLst>
    <dgm:cxn modelId="{2A8AA481-1A75-49B5-8F26-8964D7807C4A}" type="presOf" srcId="{20A728FD-DA1C-4320-9F64-41E153BDF21F}" destId="{94705B86-31B9-4BB7-897E-19FC7AF1B13A}" srcOrd="0" destOrd="0" presId="urn:microsoft.com/office/officeart/2005/8/layout/vList2"/>
    <dgm:cxn modelId="{9AD96461-84D2-4949-AD60-D813261EBAD7}" srcId="{20A728FD-DA1C-4320-9F64-41E153BDF21F}" destId="{35A186EA-B02E-4617-AAAB-5508528581EC}" srcOrd="4" destOrd="0" parTransId="{30E7FE56-488D-40EC-A702-2B0612286212}" sibTransId="{C770B6D3-F35D-47CA-9A55-BD48FE787212}"/>
    <dgm:cxn modelId="{D73E8074-6B69-4A09-8473-11F13F31E257}" type="presOf" srcId="{16ABD21D-6B4C-4964-96B9-1A50B1452172}" destId="{71497550-9F1D-4D88-9145-DDAD4329CE3E}" srcOrd="0" destOrd="0" presId="urn:microsoft.com/office/officeart/2005/8/layout/vList2"/>
    <dgm:cxn modelId="{2B521F78-B5E6-43F9-8608-EEBC8D01B67E}" type="presOf" srcId="{10BCAAC2-E0AB-4F7F-AD99-4B12FA756641}" destId="{9E8040C1-5C12-4E02-8F39-1DE656AAD1FE}" srcOrd="0" destOrd="0" presId="urn:microsoft.com/office/officeart/2005/8/layout/vList2"/>
    <dgm:cxn modelId="{4BF813E4-8672-4904-86BB-040C1EF96356}" type="presOf" srcId="{893E2F48-C311-4190-AD51-7F8B2BA63A47}" destId="{FFB70455-7A51-4917-BE27-D1FAC3B7B8D1}" srcOrd="0" destOrd="0" presId="urn:microsoft.com/office/officeart/2005/8/layout/vList2"/>
    <dgm:cxn modelId="{9A94D50F-9CC8-4546-B25E-9D1D909B83C3}" srcId="{20A728FD-DA1C-4320-9F64-41E153BDF21F}" destId="{893E2F48-C311-4190-AD51-7F8B2BA63A47}" srcOrd="0" destOrd="0" parTransId="{C7FD790F-680E-4A8F-AEAF-03FD3C5EC264}" sibTransId="{247C1435-A91A-4F26-8F6C-9497EACEB1FF}"/>
    <dgm:cxn modelId="{7A3F784E-FE88-4718-9FA9-D60EC506437F}" type="presOf" srcId="{A21B3DBC-A65B-4B25-856E-E617196ACB4E}" destId="{FB2D4B19-3337-4830-AD4B-119F5D9B67E6}" srcOrd="0" destOrd="0" presId="urn:microsoft.com/office/officeart/2005/8/layout/vList2"/>
    <dgm:cxn modelId="{638CF91E-B722-451E-9436-0DBEC69F9B8C}" srcId="{20A728FD-DA1C-4320-9F64-41E153BDF21F}" destId="{98EFB690-2F44-40DC-A544-D76023CFC90E}" srcOrd="3" destOrd="0" parTransId="{96B2B7A0-7655-4A68-9C29-07A7BB43ACEA}" sibTransId="{75A85F81-E5F6-42E8-B6A8-0975DFB3EAE8}"/>
    <dgm:cxn modelId="{11A0A260-23C7-48F8-B5D9-BC8B7E1E5B2A}" type="presOf" srcId="{98EFB690-2F44-40DC-A544-D76023CFC90E}" destId="{3973E97C-1B6E-46BE-AE9F-9D777A355762}" srcOrd="0" destOrd="0" presId="urn:microsoft.com/office/officeart/2005/8/layout/vList2"/>
    <dgm:cxn modelId="{0D62B2D8-8311-4B73-AAED-094B670A2691}" srcId="{20A728FD-DA1C-4320-9F64-41E153BDF21F}" destId="{10BCAAC2-E0AB-4F7F-AD99-4B12FA756641}" srcOrd="2" destOrd="0" parTransId="{70A49386-D90E-4C1B-BB45-D64ABDC75D49}" sibTransId="{5E06A297-C833-44AB-86B1-5455CF5019AA}"/>
    <dgm:cxn modelId="{326083D4-2B26-4FF9-BE4C-B39F2453DDE6}" type="presOf" srcId="{35A186EA-B02E-4617-AAAB-5508528581EC}" destId="{BF66F49D-233C-415B-8655-05BD7089D001}" srcOrd="0" destOrd="0" presId="urn:microsoft.com/office/officeart/2005/8/layout/vList2"/>
    <dgm:cxn modelId="{22E14886-39DA-46BD-A5CE-C834F6F4D757}" srcId="{20A728FD-DA1C-4320-9F64-41E153BDF21F}" destId="{16ABD21D-6B4C-4964-96B9-1A50B1452172}" srcOrd="1" destOrd="0" parTransId="{D811FADF-6418-40DA-A681-E1CF0F008B02}" sibTransId="{8037E45F-1C33-4495-84A2-61E12535AF6C}"/>
    <dgm:cxn modelId="{81CD8FBF-F8E0-4F64-B5B1-3D12600FC6A6}" srcId="{20A728FD-DA1C-4320-9F64-41E153BDF21F}" destId="{A21B3DBC-A65B-4B25-856E-E617196ACB4E}" srcOrd="5" destOrd="0" parTransId="{CEB7D2C2-743A-419B-B683-986C5FE6110D}" sibTransId="{14503B67-F4A6-4109-9074-7BD976EFD16D}"/>
    <dgm:cxn modelId="{6E8997FA-9979-4B56-B4E9-53015E0244F7}" type="presParOf" srcId="{94705B86-31B9-4BB7-897E-19FC7AF1B13A}" destId="{FFB70455-7A51-4917-BE27-D1FAC3B7B8D1}" srcOrd="0" destOrd="0" presId="urn:microsoft.com/office/officeart/2005/8/layout/vList2"/>
    <dgm:cxn modelId="{1AF2DEB7-D9F9-4A03-9B36-BB7E69993D4A}" type="presParOf" srcId="{94705B86-31B9-4BB7-897E-19FC7AF1B13A}" destId="{B37D574C-4858-41CA-95ED-228BB0513E6A}" srcOrd="1" destOrd="0" presId="urn:microsoft.com/office/officeart/2005/8/layout/vList2"/>
    <dgm:cxn modelId="{F53A2B1C-09FF-4890-964E-730CF812065D}" type="presParOf" srcId="{94705B86-31B9-4BB7-897E-19FC7AF1B13A}" destId="{71497550-9F1D-4D88-9145-DDAD4329CE3E}" srcOrd="2" destOrd="0" presId="urn:microsoft.com/office/officeart/2005/8/layout/vList2"/>
    <dgm:cxn modelId="{3FEADEAC-1A5E-4DF0-A53A-C29182E3F180}" type="presParOf" srcId="{94705B86-31B9-4BB7-897E-19FC7AF1B13A}" destId="{A5E9C300-9A4D-4689-A170-84423EA75B74}" srcOrd="3" destOrd="0" presId="urn:microsoft.com/office/officeart/2005/8/layout/vList2"/>
    <dgm:cxn modelId="{FC38DD9D-FB8B-4AB4-9B4B-A0CB0966AFF6}" type="presParOf" srcId="{94705B86-31B9-4BB7-897E-19FC7AF1B13A}" destId="{9E8040C1-5C12-4E02-8F39-1DE656AAD1FE}" srcOrd="4" destOrd="0" presId="urn:microsoft.com/office/officeart/2005/8/layout/vList2"/>
    <dgm:cxn modelId="{4CB3094D-7644-4F1B-BF9C-A25EC243944F}" type="presParOf" srcId="{94705B86-31B9-4BB7-897E-19FC7AF1B13A}" destId="{7719BCE1-1794-49AD-9169-809F45DDBE46}" srcOrd="5" destOrd="0" presId="urn:microsoft.com/office/officeart/2005/8/layout/vList2"/>
    <dgm:cxn modelId="{19578C1D-AC4D-4505-BCFE-39187E07B33A}" type="presParOf" srcId="{94705B86-31B9-4BB7-897E-19FC7AF1B13A}" destId="{3973E97C-1B6E-46BE-AE9F-9D777A355762}" srcOrd="6" destOrd="0" presId="urn:microsoft.com/office/officeart/2005/8/layout/vList2"/>
    <dgm:cxn modelId="{C83D8D85-F881-4D0F-9A59-413BBBC7249E}" type="presParOf" srcId="{94705B86-31B9-4BB7-897E-19FC7AF1B13A}" destId="{240FC017-D265-4C7A-9745-492BC16A7F10}" srcOrd="7" destOrd="0" presId="urn:microsoft.com/office/officeart/2005/8/layout/vList2"/>
    <dgm:cxn modelId="{587351B7-231A-4C8D-89A3-8CF146613743}" type="presParOf" srcId="{94705B86-31B9-4BB7-897E-19FC7AF1B13A}" destId="{BF66F49D-233C-415B-8655-05BD7089D001}" srcOrd="8" destOrd="0" presId="urn:microsoft.com/office/officeart/2005/8/layout/vList2"/>
    <dgm:cxn modelId="{F1ED47A7-6447-4D8F-9104-FEDD0FE49806}" type="presParOf" srcId="{94705B86-31B9-4BB7-897E-19FC7AF1B13A}" destId="{3153FBDF-268C-42EC-B399-AF27511C8635}" srcOrd="9" destOrd="0" presId="urn:microsoft.com/office/officeart/2005/8/layout/vList2"/>
    <dgm:cxn modelId="{32718FC4-FBA7-460A-A6AB-55FB9E1CF0AD}" type="presParOf" srcId="{94705B86-31B9-4BB7-897E-19FC7AF1B13A}" destId="{FB2D4B19-3337-4830-AD4B-119F5D9B67E6}" srcOrd="1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A8F207-1092-4556-8209-56867C989A3A}" type="doc">
      <dgm:prSet loTypeId="urn:microsoft.com/office/officeart/2005/8/layout/radial4" loCatId="relationship" qsTypeId="urn:microsoft.com/office/officeart/2005/8/quickstyle/simple4" qsCatId="simple" csTypeId="urn:microsoft.com/office/officeart/2005/8/colors/colorful3" csCatId="colorful" phldr="1"/>
      <dgm:spPr/>
      <dgm:t>
        <a:bodyPr/>
        <a:lstStyle/>
        <a:p>
          <a:endParaRPr lang="en-US"/>
        </a:p>
      </dgm:t>
    </dgm:pt>
    <dgm:pt modelId="{E92739AC-F107-4BAE-A129-3014333089C8}">
      <dgm:prSet phldrT="[Text]"/>
      <dgm:spPr/>
      <dgm:t>
        <a:bodyPr/>
        <a:lstStyle/>
        <a:p>
          <a:r>
            <a:rPr lang="en-US" dirty="0" smtClean="0"/>
            <a:t>Z3</a:t>
          </a:r>
          <a:endParaRPr lang="en-US" dirty="0"/>
        </a:p>
      </dgm:t>
    </dgm:pt>
    <dgm:pt modelId="{5E4D493F-E895-4119-86FA-5520BCC01F66}" type="parTrans" cxnId="{562EC50B-CB00-4458-A4B7-137194F402BE}">
      <dgm:prSet/>
      <dgm:spPr/>
      <dgm:t>
        <a:bodyPr/>
        <a:lstStyle/>
        <a:p>
          <a:endParaRPr lang="en-US"/>
        </a:p>
      </dgm:t>
    </dgm:pt>
    <dgm:pt modelId="{8FF1CE41-0A1B-4EC7-9987-EDBB6E5F8C0D}" type="sibTrans" cxnId="{562EC50B-CB00-4458-A4B7-137194F402BE}">
      <dgm:prSet/>
      <dgm:spPr/>
      <dgm:t>
        <a:bodyPr/>
        <a:lstStyle/>
        <a:p>
          <a:endParaRPr lang="en-US"/>
        </a:p>
      </dgm:t>
    </dgm:pt>
    <dgm:pt modelId="{6B6B3B46-C0CC-4BB5-95C2-FEB1FB52B1E5}">
      <dgm:prSet phldrT="[Text]"/>
      <dgm:spPr/>
      <dgm:t>
        <a:bodyPr/>
        <a:lstStyle/>
        <a:p>
          <a:r>
            <a:rPr lang="en-US" dirty="0" smtClean="0"/>
            <a:t>Text</a:t>
          </a:r>
          <a:endParaRPr lang="en-US" dirty="0"/>
        </a:p>
      </dgm:t>
    </dgm:pt>
    <dgm:pt modelId="{B673F427-DDA0-488B-BCD1-AB03C1C6BBF1}" type="parTrans" cxnId="{D14A2E81-A5D5-4F77-B18D-B50B263F25AF}">
      <dgm:prSet/>
      <dgm:spPr/>
      <dgm:t>
        <a:bodyPr/>
        <a:lstStyle/>
        <a:p>
          <a:endParaRPr lang="en-US"/>
        </a:p>
      </dgm:t>
    </dgm:pt>
    <dgm:pt modelId="{F94C3F2F-DB76-4BF0-9C91-0E290658E5A5}" type="sibTrans" cxnId="{D14A2E81-A5D5-4F77-B18D-B50B263F25AF}">
      <dgm:prSet/>
      <dgm:spPr/>
      <dgm:t>
        <a:bodyPr/>
        <a:lstStyle/>
        <a:p>
          <a:endParaRPr lang="en-US"/>
        </a:p>
      </dgm:t>
    </dgm:pt>
    <dgm:pt modelId="{4BE23587-BF18-47E1-B53F-A506E2DBDDDC}">
      <dgm:prSet phldrT="[Text]"/>
      <dgm:spPr/>
      <dgm:t>
        <a:bodyPr/>
        <a:lstStyle/>
        <a:p>
          <a:r>
            <a:rPr lang="en-US" dirty="0" smtClean="0"/>
            <a:t>C/C++</a:t>
          </a:r>
          <a:endParaRPr lang="en-US" dirty="0"/>
        </a:p>
      </dgm:t>
    </dgm:pt>
    <dgm:pt modelId="{AE110CF7-280D-4A15-9432-15E93C1D0F3B}" type="parTrans" cxnId="{B1B2D082-5DDE-4606-80EE-04C69AF51A67}">
      <dgm:prSet/>
      <dgm:spPr/>
      <dgm:t>
        <a:bodyPr/>
        <a:lstStyle/>
        <a:p>
          <a:endParaRPr lang="en-US"/>
        </a:p>
      </dgm:t>
    </dgm:pt>
    <dgm:pt modelId="{7B6D276C-ED77-4CAD-8844-72179ADB3F7E}" type="sibTrans" cxnId="{B1B2D082-5DDE-4606-80EE-04C69AF51A67}">
      <dgm:prSet/>
      <dgm:spPr/>
      <dgm:t>
        <a:bodyPr/>
        <a:lstStyle/>
        <a:p>
          <a:endParaRPr lang="en-US"/>
        </a:p>
      </dgm:t>
    </dgm:pt>
    <dgm:pt modelId="{F16FB16E-0D23-4C04-88AD-9F29ACB4EA5B}">
      <dgm:prSet phldrT="[Text]"/>
      <dgm:spPr/>
      <dgm:t>
        <a:bodyPr/>
        <a:lstStyle/>
        <a:p>
          <a:r>
            <a:rPr lang="en-US" dirty="0" smtClean="0"/>
            <a:t>.NET</a:t>
          </a:r>
          <a:endParaRPr lang="en-US" dirty="0"/>
        </a:p>
      </dgm:t>
    </dgm:pt>
    <dgm:pt modelId="{FAB02FCB-96B4-4F88-AF15-AC138074C1A3}" type="parTrans" cxnId="{7A9A5D84-41DC-4EB9-8751-1C72196C285D}">
      <dgm:prSet/>
      <dgm:spPr/>
      <dgm:t>
        <a:bodyPr/>
        <a:lstStyle/>
        <a:p>
          <a:endParaRPr lang="en-US"/>
        </a:p>
      </dgm:t>
    </dgm:pt>
    <dgm:pt modelId="{DC02768A-3E5B-486C-AC13-2CA793C4056B}" type="sibTrans" cxnId="{7A9A5D84-41DC-4EB9-8751-1C72196C285D}">
      <dgm:prSet/>
      <dgm:spPr/>
      <dgm:t>
        <a:bodyPr/>
        <a:lstStyle/>
        <a:p>
          <a:endParaRPr lang="en-US"/>
        </a:p>
      </dgm:t>
    </dgm:pt>
    <dgm:pt modelId="{4DC027FD-8C51-46D5-B496-597614E96E8D}">
      <dgm:prSet phldrT="[Text]"/>
      <dgm:spPr/>
      <dgm:t>
        <a:bodyPr/>
        <a:lstStyle/>
        <a:p>
          <a:r>
            <a:rPr lang="en-US" dirty="0" err="1" smtClean="0"/>
            <a:t>OCaml</a:t>
          </a:r>
          <a:endParaRPr lang="en-US" dirty="0"/>
        </a:p>
      </dgm:t>
    </dgm:pt>
    <dgm:pt modelId="{5609854C-A4E6-46EB-AF7B-08B33ECC8005}" type="parTrans" cxnId="{CA50539E-2E48-4518-ABB8-F1E8B7E157CC}">
      <dgm:prSet/>
      <dgm:spPr/>
      <dgm:t>
        <a:bodyPr/>
        <a:lstStyle/>
        <a:p>
          <a:endParaRPr lang="en-US"/>
        </a:p>
      </dgm:t>
    </dgm:pt>
    <dgm:pt modelId="{941ACAEF-45EF-43AB-8C41-7102706F7CC0}" type="sibTrans" cxnId="{CA50539E-2E48-4518-ABB8-F1E8B7E157CC}">
      <dgm:prSet/>
      <dgm:spPr/>
      <dgm:t>
        <a:bodyPr/>
        <a:lstStyle/>
        <a:p>
          <a:endParaRPr lang="en-US"/>
        </a:p>
      </dgm:t>
    </dgm:pt>
    <dgm:pt modelId="{77EB5038-F5EC-4F96-9D5E-C6A83E1598AF}" type="pres">
      <dgm:prSet presAssocID="{C1A8F207-1092-4556-8209-56867C989A3A}" presName="cycle" presStyleCnt="0">
        <dgm:presLayoutVars>
          <dgm:chMax val="1"/>
          <dgm:dir/>
          <dgm:animLvl val="ctr"/>
          <dgm:resizeHandles val="exact"/>
        </dgm:presLayoutVars>
      </dgm:prSet>
      <dgm:spPr/>
      <dgm:t>
        <a:bodyPr/>
        <a:lstStyle/>
        <a:p>
          <a:endParaRPr lang="en-US"/>
        </a:p>
      </dgm:t>
    </dgm:pt>
    <dgm:pt modelId="{3A6B0980-9756-4B2A-938B-D7872034D7EB}" type="pres">
      <dgm:prSet presAssocID="{E92739AC-F107-4BAE-A129-3014333089C8}" presName="centerShape" presStyleLbl="node0" presStyleIdx="0" presStyleCnt="1" custScaleX="86854" custScaleY="85750"/>
      <dgm:spPr/>
      <dgm:t>
        <a:bodyPr/>
        <a:lstStyle/>
        <a:p>
          <a:endParaRPr lang="en-US"/>
        </a:p>
      </dgm:t>
    </dgm:pt>
    <dgm:pt modelId="{4791977B-3D60-45CE-A267-EB0E534B83F4}" type="pres">
      <dgm:prSet presAssocID="{B673F427-DDA0-488B-BCD1-AB03C1C6BBF1}" presName="parTrans" presStyleLbl="bgSibTrans2D1" presStyleIdx="0" presStyleCnt="4"/>
      <dgm:spPr/>
      <dgm:t>
        <a:bodyPr/>
        <a:lstStyle/>
        <a:p>
          <a:endParaRPr lang="en-US"/>
        </a:p>
      </dgm:t>
    </dgm:pt>
    <dgm:pt modelId="{75B58844-1A6B-4178-B654-1BDC9729BEDA}" type="pres">
      <dgm:prSet presAssocID="{6B6B3B46-C0CC-4BB5-95C2-FEB1FB52B1E5}" presName="node" presStyleLbl="node1" presStyleIdx="0" presStyleCnt="4">
        <dgm:presLayoutVars>
          <dgm:bulletEnabled val="1"/>
        </dgm:presLayoutVars>
      </dgm:prSet>
      <dgm:spPr/>
      <dgm:t>
        <a:bodyPr/>
        <a:lstStyle/>
        <a:p>
          <a:endParaRPr lang="en-US"/>
        </a:p>
      </dgm:t>
    </dgm:pt>
    <dgm:pt modelId="{37DAC68F-24B1-4F47-B42F-F4B9F50132B0}" type="pres">
      <dgm:prSet presAssocID="{AE110CF7-280D-4A15-9432-15E93C1D0F3B}" presName="parTrans" presStyleLbl="bgSibTrans2D1" presStyleIdx="1" presStyleCnt="4"/>
      <dgm:spPr/>
      <dgm:t>
        <a:bodyPr/>
        <a:lstStyle/>
        <a:p>
          <a:endParaRPr lang="en-US"/>
        </a:p>
      </dgm:t>
    </dgm:pt>
    <dgm:pt modelId="{8034B1A8-9228-48E4-AC62-0BA38AAD0108}" type="pres">
      <dgm:prSet presAssocID="{4BE23587-BF18-47E1-B53F-A506E2DBDDDC}" presName="node" presStyleLbl="node1" presStyleIdx="1" presStyleCnt="4">
        <dgm:presLayoutVars>
          <dgm:bulletEnabled val="1"/>
        </dgm:presLayoutVars>
      </dgm:prSet>
      <dgm:spPr/>
      <dgm:t>
        <a:bodyPr/>
        <a:lstStyle/>
        <a:p>
          <a:endParaRPr lang="en-US"/>
        </a:p>
      </dgm:t>
    </dgm:pt>
    <dgm:pt modelId="{4245A790-3F38-49C0-A396-70842A9BABC0}" type="pres">
      <dgm:prSet presAssocID="{FAB02FCB-96B4-4F88-AF15-AC138074C1A3}" presName="parTrans" presStyleLbl="bgSibTrans2D1" presStyleIdx="2" presStyleCnt="4"/>
      <dgm:spPr/>
      <dgm:t>
        <a:bodyPr/>
        <a:lstStyle/>
        <a:p>
          <a:endParaRPr lang="en-US"/>
        </a:p>
      </dgm:t>
    </dgm:pt>
    <dgm:pt modelId="{856B82B9-8B72-4709-AD97-A7D3F98FA0ED}" type="pres">
      <dgm:prSet presAssocID="{F16FB16E-0D23-4C04-88AD-9F29ACB4EA5B}" presName="node" presStyleLbl="node1" presStyleIdx="2" presStyleCnt="4">
        <dgm:presLayoutVars>
          <dgm:bulletEnabled val="1"/>
        </dgm:presLayoutVars>
      </dgm:prSet>
      <dgm:spPr/>
      <dgm:t>
        <a:bodyPr/>
        <a:lstStyle/>
        <a:p>
          <a:endParaRPr lang="en-US"/>
        </a:p>
      </dgm:t>
    </dgm:pt>
    <dgm:pt modelId="{D9921DBB-414C-4209-91BF-C2CA9E8042AE}" type="pres">
      <dgm:prSet presAssocID="{5609854C-A4E6-46EB-AF7B-08B33ECC8005}" presName="parTrans" presStyleLbl="bgSibTrans2D1" presStyleIdx="3" presStyleCnt="4"/>
      <dgm:spPr/>
      <dgm:t>
        <a:bodyPr/>
        <a:lstStyle/>
        <a:p>
          <a:endParaRPr lang="en-US"/>
        </a:p>
      </dgm:t>
    </dgm:pt>
    <dgm:pt modelId="{0499D169-5D19-44F2-8B82-65543C2432CE}" type="pres">
      <dgm:prSet presAssocID="{4DC027FD-8C51-46D5-B496-597614E96E8D}" presName="node" presStyleLbl="node1" presStyleIdx="3" presStyleCnt="4">
        <dgm:presLayoutVars>
          <dgm:bulletEnabled val="1"/>
        </dgm:presLayoutVars>
      </dgm:prSet>
      <dgm:spPr/>
      <dgm:t>
        <a:bodyPr/>
        <a:lstStyle/>
        <a:p>
          <a:endParaRPr lang="en-US"/>
        </a:p>
      </dgm:t>
    </dgm:pt>
  </dgm:ptLst>
  <dgm:cxnLst>
    <dgm:cxn modelId="{562EC50B-CB00-4458-A4B7-137194F402BE}" srcId="{C1A8F207-1092-4556-8209-56867C989A3A}" destId="{E92739AC-F107-4BAE-A129-3014333089C8}" srcOrd="0" destOrd="0" parTransId="{5E4D493F-E895-4119-86FA-5520BCC01F66}" sibTransId="{8FF1CE41-0A1B-4EC7-9987-EDBB6E5F8C0D}"/>
    <dgm:cxn modelId="{9EC563C7-8612-4973-A393-C5A7DBA1B52D}" type="presOf" srcId="{E92739AC-F107-4BAE-A129-3014333089C8}" destId="{3A6B0980-9756-4B2A-938B-D7872034D7EB}" srcOrd="0" destOrd="0" presId="urn:microsoft.com/office/officeart/2005/8/layout/radial4"/>
    <dgm:cxn modelId="{CA50539E-2E48-4518-ABB8-F1E8B7E157CC}" srcId="{E92739AC-F107-4BAE-A129-3014333089C8}" destId="{4DC027FD-8C51-46D5-B496-597614E96E8D}" srcOrd="3" destOrd="0" parTransId="{5609854C-A4E6-46EB-AF7B-08B33ECC8005}" sibTransId="{941ACAEF-45EF-43AB-8C41-7102706F7CC0}"/>
    <dgm:cxn modelId="{D43EB030-7EDB-4232-8AFA-D68DE15C0BCF}" type="presOf" srcId="{B673F427-DDA0-488B-BCD1-AB03C1C6BBF1}" destId="{4791977B-3D60-45CE-A267-EB0E534B83F4}" srcOrd="0" destOrd="0" presId="urn:microsoft.com/office/officeart/2005/8/layout/radial4"/>
    <dgm:cxn modelId="{B1B2D082-5DDE-4606-80EE-04C69AF51A67}" srcId="{E92739AC-F107-4BAE-A129-3014333089C8}" destId="{4BE23587-BF18-47E1-B53F-A506E2DBDDDC}" srcOrd="1" destOrd="0" parTransId="{AE110CF7-280D-4A15-9432-15E93C1D0F3B}" sibTransId="{7B6D276C-ED77-4CAD-8844-72179ADB3F7E}"/>
    <dgm:cxn modelId="{4C4F80AB-BB74-47FC-949F-9DB7BF1F4A23}" type="presOf" srcId="{5609854C-A4E6-46EB-AF7B-08B33ECC8005}" destId="{D9921DBB-414C-4209-91BF-C2CA9E8042AE}" srcOrd="0" destOrd="0" presId="urn:microsoft.com/office/officeart/2005/8/layout/radial4"/>
    <dgm:cxn modelId="{AF295EC5-C08E-4251-913A-49C4A066A8B2}" type="presOf" srcId="{F16FB16E-0D23-4C04-88AD-9F29ACB4EA5B}" destId="{856B82B9-8B72-4709-AD97-A7D3F98FA0ED}" srcOrd="0" destOrd="0" presId="urn:microsoft.com/office/officeart/2005/8/layout/radial4"/>
    <dgm:cxn modelId="{7A9A5D84-41DC-4EB9-8751-1C72196C285D}" srcId="{E92739AC-F107-4BAE-A129-3014333089C8}" destId="{F16FB16E-0D23-4C04-88AD-9F29ACB4EA5B}" srcOrd="2" destOrd="0" parTransId="{FAB02FCB-96B4-4F88-AF15-AC138074C1A3}" sibTransId="{DC02768A-3E5B-486C-AC13-2CA793C4056B}"/>
    <dgm:cxn modelId="{E01AD92D-D83C-438D-A010-8280DE65054F}" type="presOf" srcId="{4BE23587-BF18-47E1-B53F-A506E2DBDDDC}" destId="{8034B1A8-9228-48E4-AC62-0BA38AAD0108}" srcOrd="0" destOrd="0" presId="urn:microsoft.com/office/officeart/2005/8/layout/radial4"/>
    <dgm:cxn modelId="{DC8E8DF0-1187-40D7-ACC3-A2D518908A5C}" type="presOf" srcId="{6B6B3B46-C0CC-4BB5-95C2-FEB1FB52B1E5}" destId="{75B58844-1A6B-4178-B654-1BDC9729BEDA}" srcOrd="0" destOrd="0" presId="urn:microsoft.com/office/officeart/2005/8/layout/radial4"/>
    <dgm:cxn modelId="{2CD40B3D-543D-4B54-A348-6383EEB2421D}" type="presOf" srcId="{AE110CF7-280D-4A15-9432-15E93C1D0F3B}" destId="{37DAC68F-24B1-4F47-B42F-F4B9F50132B0}" srcOrd="0" destOrd="0" presId="urn:microsoft.com/office/officeart/2005/8/layout/radial4"/>
    <dgm:cxn modelId="{3DAFCE3F-D7FE-4F81-8120-9DDDC8404C1C}" type="presOf" srcId="{FAB02FCB-96B4-4F88-AF15-AC138074C1A3}" destId="{4245A790-3F38-49C0-A396-70842A9BABC0}" srcOrd="0" destOrd="0" presId="urn:microsoft.com/office/officeart/2005/8/layout/radial4"/>
    <dgm:cxn modelId="{0C959B33-0A7C-43FC-801E-6AB21F1F5A44}" type="presOf" srcId="{4DC027FD-8C51-46D5-B496-597614E96E8D}" destId="{0499D169-5D19-44F2-8B82-65543C2432CE}" srcOrd="0" destOrd="0" presId="urn:microsoft.com/office/officeart/2005/8/layout/radial4"/>
    <dgm:cxn modelId="{D14A2E81-A5D5-4F77-B18D-B50B263F25AF}" srcId="{E92739AC-F107-4BAE-A129-3014333089C8}" destId="{6B6B3B46-C0CC-4BB5-95C2-FEB1FB52B1E5}" srcOrd="0" destOrd="0" parTransId="{B673F427-DDA0-488B-BCD1-AB03C1C6BBF1}" sibTransId="{F94C3F2F-DB76-4BF0-9C91-0E290658E5A5}"/>
    <dgm:cxn modelId="{5E546C25-70B4-480C-9BAC-7C4BB6A8A5AD}" type="presOf" srcId="{C1A8F207-1092-4556-8209-56867C989A3A}" destId="{77EB5038-F5EC-4F96-9D5E-C6A83E1598AF}" srcOrd="0" destOrd="0" presId="urn:microsoft.com/office/officeart/2005/8/layout/radial4"/>
    <dgm:cxn modelId="{5E2A9179-4623-40C9-BEC1-20E6AA4F6CC8}" type="presParOf" srcId="{77EB5038-F5EC-4F96-9D5E-C6A83E1598AF}" destId="{3A6B0980-9756-4B2A-938B-D7872034D7EB}" srcOrd="0" destOrd="0" presId="urn:microsoft.com/office/officeart/2005/8/layout/radial4"/>
    <dgm:cxn modelId="{C00F2803-AFE0-4297-9ED8-27B112537004}" type="presParOf" srcId="{77EB5038-F5EC-4F96-9D5E-C6A83E1598AF}" destId="{4791977B-3D60-45CE-A267-EB0E534B83F4}" srcOrd="1" destOrd="0" presId="urn:microsoft.com/office/officeart/2005/8/layout/radial4"/>
    <dgm:cxn modelId="{112E11C2-3348-493E-8220-2108FF9FAA53}" type="presParOf" srcId="{77EB5038-F5EC-4F96-9D5E-C6A83E1598AF}" destId="{75B58844-1A6B-4178-B654-1BDC9729BEDA}" srcOrd="2" destOrd="0" presId="urn:microsoft.com/office/officeart/2005/8/layout/radial4"/>
    <dgm:cxn modelId="{A05401E1-4B1A-40DD-A883-A3C664D13063}" type="presParOf" srcId="{77EB5038-F5EC-4F96-9D5E-C6A83E1598AF}" destId="{37DAC68F-24B1-4F47-B42F-F4B9F50132B0}" srcOrd="3" destOrd="0" presId="urn:microsoft.com/office/officeart/2005/8/layout/radial4"/>
    <dgm:cxn modelId="{0EC21DFF-77B8-41F8-8FAF-99656EB12007}" type="presParOf" srcId="{77EB5038-F5EC-4F96-9D5E-C6A83E1598AF}" destId="{8034B1A8-9228-48E4-AC62-0BA38AAD0108}" srcOrd="4" destOrd="0" presId="urn:microsoft.com/office/officeart/2005/8/layout/radial4"/>
    <dgm:cxn modelId="{DE9077F4-C365-4315-9657-ED865FF93BBE}" type="presParOf" srcId="{77EB5038-F5EC-4F96-9D5E-C6A83E1598AF}" destId="{4245A790-3F38-49C0-A396-70842A9BABC0}" srcOrd="5" destOrd="0" presId="urn:microsoft.com/office/officeart/2005/8/layout/radial4"/>
    <dgm:cxn modelId="{C79FA2E5-953A-49BE-90A0-D4DAEC51D999}" type="presParOf" srcId="{77EB5038-F5EC-4F96-9D5E-C6A83E1598AF}" destId="{856B82B9-8B72-4709-AD97-A7D3F98FA0ED}" srcOrd="6" destOrd="0" presId="urn:microsoft.com/office/officeart/2005/8/layout/radial4"/>
    <dgm:cxn modelId="{19CA4C96-1670-4F52-8026-B4B6D22D7205}" type="presParOf" srcId="{77EB5038-F5EC-4F96-9D5E-C6A83E1598AF}" destId="{D9921DBB-414C-4209-91BF-C2CA9E8042AE}" srcOrd="7" destOrd="0" presId="urn:microsoft.com/office/officeart/2005/8/layout/radial4"/>
    <dgm:cxn modelId="{514B5578-9260-4B04-9A45-AC708D138596}" type="presParOf" srcId="{77EB5038-F5EC-4F96-9D5E-C6A83E1598AF}" destId="{0499D169-5D19-44F2-8B82-65543C2432CE}" srcOrd="8" destOrd="0" presId="urn:microsoft.com/office/officeart/2005/8/layout/radial4"/>
  </dgm:cxnLst>
  <dgm:bg/>
  <dgm:whole/>
  <dgm:extLst>
    <a:ext uri="http://schemas.microsoft.com/office/drawing/2008/diagram">
      <dsp:dataModelExt xmlns:dsp="http://schemas.microsoft.com/office/drawing/2008/diagram" xmlns=""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326B01F-1839-479D-BCFF-D6A4A0F954EB}" type="doc">
      <dgm:prSet loTypeId="urn:microsoft.com/office/officeart/2005/8/layout/process1" loCatId="process" qsTypeId="urn:microsoft.com/office/officeart/2005/8/quickstyle/simple5" qsCatId="simple" csTypeId="urn:microsoft.com/office/officeart/2005/8/colors/colorful4" csCatId="colorful" phldr="1"/>
      <dgm:spPr/>
    </dgm:pt>
    <dgm:pt modelId="{D82C6D72-1C00-4F78-BC00-F88317320015}">
      <dgm:prSet phldrT="[Text]"/>
      <dgm:spPr/>
      <dgm:t>
        <a:bodyPr/>
        <a:lstStyle/>
        <a:p>
          <a:r>
            <a:rPr lang="en-US" i="1" dirty="0" smtClean="0"/>
            <a:t>F</a:t>
          </a:r>
          <a:r>
            <a:rPr lang="en-US" dirty="0" smtClean="0"/>
            <a:t> </a:t>
          </a:r>
          <a:r>
            <a:rPr lang="en-US" dirty="0" smtClean="0">
              <a:sym typeface="Symbol"/>
            </a:rPr>
            <a:t> </a:t>
          </a:r>
          <a:r>
            <a:rPr lang="en-US" i="1" dirty="0" smtClean="0">
              <a:sym typeface="Symbol"/>
            </a:rPr>
            <a:t>T</a:t>
          </a:r>
          <a:endParaRPr lang="en-US" dirty="0"/>
        </a:p>
      </dgm:t>
    </dgm:pt>
    <dgm:pt modelId="{B08E7B4D-886F-420B-9FD0-313B85AD01A4}" type="parTrans" cxnId="{52EB9AE2-C993-439A-A163-052AE5F81334}">
      <dgm:prSet/>
      <dgm:spPr/>
      <dgm:t>
        <a:bodyPr/>
        <a:lstStyle/>
        <a:p>
          <a:endParaRPr lang="en-US"/>
        </a:p>
      </dgm:t>
    </dgm:pt>
    <dgm:pt modelId="{FAEEEBB4-AF0F-4AA4-81B5-CA56ECC56F43}" type="sibTrans" cxnId="{52EB9AE2-C993-439A-A163-052AE5F81334}">
      <dgm:prSet/>
      <dgm:spPr/>
      <dgm:t>
        <a:bodyPr/>
        <a:lstStyle/>
        <a:p>
          <a:endParaRPr lang="en-US"/>
        </a:p>
      </dgm:t>
    </dgm:pt>
    <dgm:pt modelId="{7A8A54FE-D076-42DB-96DE-B73D5464CE2A}">
      <dgm:prSet phldrT="[Text]"/>
      <dgm:spPr/>
      <dgm:t>
        <a:bodyPr/>
        <a:lstStyle/>
        <a:p>
          <a:r>
            <a:rPr lang="en-US" dirty="0" smtClean="0"/>
            <a:t>First-order </a:t>
          </a:r>
        </a:p>
        <a:p>
          <a:r>
            <a:rPr lang="en-US" dirty="0" smtClean="0"/>
            <a:t>Theorem </a:t>
          </a:r>
          <a:r>
            <a:rPr lang="en-US" dirty="0" err="1" smtClean="0"/>
            <a:t>Prover</a:t>
          </a:r>
          <a:endParaRPr lang="en-US" dirty="0"/>
        </a:p>
      </dgm:t>
    </dgm:pt>
    <dgm:pt modelId="{A59902A5-D933-453B-A829-E0358935DAE5}" type="parTrans" cxnId="{7AC20E94-C0F5-4377-B3B9-ED1AF69EE323}">
      <dgm:prSet/>
      <dgm:spPr/>
      <dgm:t>
        <a:bodyPr/>
        <a:lstStyle/>
        <a:p>
          <a:endParaRPr lang="en-US"/>
        </a:p>
      </dgm:t>
    </dgm:pt>
    <dgm:pt modelId="{40929E25-5014-48B0-B6C9-931488316DA4}" type="sibTrans" cxnId="{7AC20E94-C0F5-4377-B3B9-ED1AF69EE323}">
      <dgm:prSet/>
      <dgm:spPr/>
      <dgm:t>
        <a:bodyPr/>
        <a:lstStyle/>
        <a:p>
          <a:endParaRPr lang="en-US"/>
        </a:p>
      </dgm:t>
    </dgm:pt>
    <dgm:pt modelId="{5BBD2AE6-0E1E-4493-9DD6-894846D1F7A6}" type="pres">
      <dgm:prSet presAssocID="{8326B01F-1839-479D-BCFF-D6A4A0F954EB}" presName="Name0" presStyleCnt="0">
        <dgm:presLayoutVars>
          <dgm:dir/>
          <dgm:resizeHandles val="exact"/>
        </dgm:presLayoutVars>
      </dgm:prSet>
      <dgm:spPr/>
    </dgm:pt>
    <dgm:pt modelId="{3E3B5FFD-483F-4E62-8189-15F108F7ADAB}" type="pres">
      <dgm:prSet presAssocID="{D82C6D72-1C00-4F78-BC00-F88317320015}" presName="node" presStyleLbl="node1" presStyleIdx="0" presStyleCnt="2">
        <dgm:presLayoutVars>
          <dgm:bulletEnabled val="1"/>
        </dgm:presLayoutVars>
      </dgm:prSet>
      <dgm:spPr/>
      <dgm:t>
        <a:bodyPr/>
        <a:lstStyle/>
        <a:p>
          <a:endParaRPr lang="en-US"/>
        </a:p>
      </dgm:t>
    </dgm:pt>
    <dgm:pt modelId="{DB6C2414-EC2D-4F97-90C3-35DA480F8343}" type="pres">
      <dgm:prSet presAssocID="{FAEEEBB4-AF0F-4AA4-81B5-CA56ECC56F43}" presName="sibTrans" presStyleLbl="sibTrans2D1" presStyleIdx="0" presStyleCnt="1"/>
      <dgm:spPr/>
      <dgm:t>
        <a:bodyPr/>
        <a:lstStyle/>
        <a:p>
          <a:endParaRPr lang="en-US"/>
        </a:p>
      </dgm:t>
    </dgm:pt>
    <dgm:pt modelId="{533B5E18-5D8D-45BE-8A82-6423785B2BE3}" type="pres">
      <dgm:prSet presAssocID="{FAEEEBB4-AF0F-4AA4-81B5-CA56ECC56F43}" presName="connectorText" presStyleLbl="sibTrans2D1" presStyleIdx="0" presStyleCnt="1"/>
      <dgm:spPr/>
      <dgm:t>
        <a:bodyPr/>
        <a:lstStyle/>
        <a:p>
          <a:endParaRPr lang="en-US"/>
        </a:p>
      </dgm:t>
    </dgm:pt>
    <dgm:pt modelId="{805C54DA-FD95-4B6F-BD7C-61F12619B0B6}" type="pres">
      <dgm:prSet presAssocID="{7A8A54FE-D076-42DB-96DE-B73D5464CE2A}" presName="node" presStyleLbl="node1" presStyleIdx="1" presStyleCnt="2" custScaleX="183324">
        <dgm:presLayoutVars>
          <dgm:bulletEnabled val="1"/>
        </dgm:presLayoutVars>
      </dgm:prSet>
      <dgm:spPr/>
      <dgm:t>
        <a:bodyPr/>
        <a:lstStyle/>
        <a:p>
          <a:endParaRPr lang="en-US"/>
        </a:p>
      </dgm:t>
    </dgm:pt>
  </dgm:ptLst>
  <dgm:cxnLst>
    <dgm:cxn modelId="{241F56AA-ABFF-423C-AD1A-D2FBE73A0815}" type="presOf" srcId="{FAEEEBB4-AF0F-4AA4-81B5-CA56ECC56F43}" destId="{533B5E18-5D8D-45BE-8A82-6423785B2BE3}" srcOrd="1" destOrd="0" presId="urn:microsoft.com/office/officeart/2005/8/layout/process1"/>
    <dgm:cxn modelId="{52EB9AE2-C993-439A-A163-052AE5F81334}" srcId="{8326B01F-1839-479D-BCFF-D6A4A0F954EB}" destId="{D82C6D72-1C00-4F78-BC00-F88317320015}" srcOrd="0" destOrd="0" parTransId="{B08E7B4D-886F-420B-9FD0-313B85AD01A4}" sibTransId="{FAEEEBB4-AF0F-4AA4-81B5-CA56ECC56F43}"/>
    <dgm:cxn modelId="{77D4B6CB-943D-48B2-A4F5-7986EE8404C8}" type="presOf" srcId="{8326B01F-1839-479D-BCFF-D6A4A0F954EB}" destId="{5BBD2AE6-0E1E-4493-9DD6-894846D1F7A6}" srcOrd="0" destOrd="0" presId="urn:microsoft.com/office/officeart/2005/8/layout/process1"/>
    <dgm:cxn modelId="{D4F3A768-7CF2-4218-80F5-564F622DDB97}" type="presOf" srcId="{FAEEEBB4-AF0F-4AA4-81B5-CA56ECC56F43}" destId="{DB6C2414-EC2D-4F97-90C3-35DA480F8343}" srcOrd="0" destOrd="0" presId="urn:microsoft.com/office/officeart/2005/8/layout/process1"/>
    <dgm:cxn modelId="{AAF01502-D9D9-49B0-B93B-C33169D10F85}" type="presOf" srcId="{7A8A54FE-D076-42DB-96DE-B73D5464CE2A}" destId="{805C54DA-FD95-4B6F-BD7C-61F12619B0B6}" srcOrd="0" destOrd="0" presId="urn:microsoft.com/office/officeart/2005/8/layout/process1"/>
    <dgm:cxn modelId="{7AC20E94-C0F5-4377-B3B9-ED1AF69EE323}" srcId="{8326B01F-1839-479D-BCFF-D6A4A0F954EB}" destId="{7A8A54FE-D076-42DB-96DE-B73D5464CE2A}" srcOrd="1" destOrd="0" parTransId="{A59902A5-D933-453B-A829-E0358935DAE5}" sibTransId="{40929E25-5014-48B0-B6C9-931488316DA4}"/>
    <dgm:cxn modelId="{D253EE39-7260-48C7-A1DD-10627AC84C5C}" type="presOf" srcId="{D82C6D72-1C00-4F78-BC00-F88317320015}" destId="{3E3B5FFD-483F-4E62-8189-15F108F7ADAB}" srcOrd="0" destOrd="0" presId="urn:microsoft.com/office/officeart/2005/8/layout/process1"/>
    <dgm:cxn modelId="{06BCA3F1-992A-49ED-BE46-E594F88D0F60}" type="presParOf" srcId="{5BBD2AE6-0E1E-4493-9DD6-894846D1F7A6}" destId="{3E3B5FFD-483F-4E62-8189-15F108F7ADAB}" srcOrd="0" destOrd="0" presId="urn:microsoft.com/office/officeart/2005/8/layout/process1"/>
    <dgm:cxn modelId="{AB99DFA8-3DB3-4C4B-ABE3-6B7384A09A47}" type="presParOf" srcId="{5BBD2AE6-0E1E-4493-9DD6-894846D1F7A6}" destId="{DB6C2414-EC2D-4F97-90C3-35DA480F8343}" srcOrd="1" destOrd="0" presId="urn:microsoft.com/office/officeart/2005/8/layout/process1"/>
    <dgm:cxn modelId="{589E6AB4-BA7E-42BC-9915-030E4DDF98DF}" type="presParOf" srcId="{DB6C2414-EC2D-4F97-90C3-35DA480F8343}" destId="{533B5E18-5D8D-45BE-8A82-6423785B2BE3}" srcOrd="0" destOrd="0" presId="urn:microsoft.com/office/officeart/2005/8/layout/process1"/>
    <dgm:cxn modelId="{88F029C4-6AD2-4C00-BE47-18A790A631D6}" type="presParOf" srcId="{5BBD2AE6-0E1E-4493-9DD6-894846D1F7A6}" destId="{805C54DA-FD95-4B6F-BD7C-61F12619B0B6}" srcOrd="2" destOrd="0" presId="urn:microsoft.com/office/officeart/2005/8/layout/process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2C68AAC-6DDF-499E-9CF9-6A7EC8765DF0}" type="doc">
      <dgm:prSet loTypeId="urn:microsoft.com/office/officeart/2005/8/layout/process1" loCatId="process" qsTypeId="urn:microsoft.com/office/officeart/2005/8/quickstyle/simple5" qsCatId="simple" csTypeId="urn:microsoft.com/office/officeart/2005/8/colors/colorful2" csCatId="colorful" phldr="1"/>
      <dgm:spPr/>
    </dgm:pt>
    <dgm:pt modelId="{90EB4602-A927-4B03-AB1B-B3CCC18611E7}">
      <dgm:prSet phldrT="[Text]"/>
      <dgm:spPr/>
      <dgm:t>
        <a:bodyPr/>
        <a:lstStyle/>
        <a:p>
          <a:r>
            <a:rPr lang="en-US" dirty="0" smtClean="0"/>
            <a:t>Annotated Program</a:t>
          </a:r>
          <a:endParaRPr lang="en-US" dirty="0"/>
        </a:p>
      </dgm:t>
    </dgm:pt>
    <dgm:pt modelId="{C50FFEC0-1000-4229-BCA6-60BF345101F6}" type="parTrans" cxnId="{FB8C25CE-CB3F-4ECA-8C2C-6559ADA37E14}">
      <dgm:prSet/>
      <dgm:spPr/>
      <dgm:t>
        <a:bodyPr/>
        <a:lstStyle/>
        <a:p>
          <a:endParaRPr lang="en-US"/>
        </a:p>
      </dgm:t>
    </dgm:pt>
    <dgm:pt modelId="{135E012C-EB75-44BD-8624-C7D87D77903F}" type="sibTrans" cxnId="{FB8C25CE-CB3F-4ECA-8C2C-6559ADA37E14}">
      <dgm:prSet/>
      <dgm:spPr/>
      <dgm:t>
        <a:bodyPr/>
        <a:lstStyle/>
        <a:p>
          <a:endParaRPr lang="en-US"/>
        </a:p>
      </dgm:t>
    </dgm:pt>
    <dgm:pt modelId="{3411FCD8-4028-47BE-979F-A94DA2B0E6C7}">
      <dgm:prSet phldrT="[Text]"/>
      <dgm:spPr/>
      <dgm:t>
        <a:bodyPr/>
        <a:lstStyle/>
        <a:p>
          <a:r>
            <a:rPr lang="en-US" dirty="0" smtClean="0"/>
            <a:t>Verification Condition </a:t>
          </a:r>
          <a:r>
            <a:rPr lang="en-US" i="1" dirty="0" smtClean="0"/>
            <a:t>F</a:t>
          </a:r>
          <a:endParaRPr lang="en-US" i="1" dirty="0"/>
        </a:p>
      </dgm:t>
    </dgm:pt>
    <dgm:pt modelId="{B69D2197-B49F-4F5F-B03F-24E52C020513}" type="parTrans" cxnId="{0AFF858F-EB1E-42AD-B901-41CF55CBE009}">
      <dgm:prSet/>
      <dgm:spPr/>
      <dgm:t>
        <a:bodyPr/>
        <a:lstStyle/>
        <a:p>
          <a:endParaRPr lang="en-US"/>
        </a:p>
      </dgm:t>
    </dgm:pt>
    <dgm:pt modelId="{F3268670-5C0B-48CD-8F58-30DDFFACB787}" type="sibTrans" cxnId="{0AFF858F-EB1E-42AD-B901-41CF55CBE009}">
      <dgm:prSet/>
      <dgm:spPr/>
      <dgm:t>
        <a:bodyPr/>
        <a:lstStyle/>
        <a:p>
          <a:endParaRPr lang="en-US"/>
        </a:p>
      </dgm:t>
    </dgm:pt>
    <dgm:pt modelId="{2A9F89C3-0213-446F-9F57-68D8F61CFAF0}" type="pres">
      <dgm:prSet presAssocID="{62C68AAC-6DDF-499E-9CF9-6A7EC8765DF0}" presName="Name0" presStyleCnt="0">
        <dgm:presLayoutVars>
          <dgm:dir/>
          <dgm:resizeHandles val="exact"/>
        </dgm:presLayoutVars>
      </dgm:prSet>
      <dgm:spPr/>
    </dgm:pt>
    <dgm:pt modelId="{61BD5CC9-D19E-4D51-9B27-20E60A241DCF}" type="pres">
      <dgm:prSet presAssocID="{90EB4602-A927-4B03-AB1B-B3CCC18611E7}" presName="node" presStyleLbl="node1" presStyleIdx="0" presStyleCnt="2" custLinFactNeighborX="989" custLinFactNeighborY="-1979">
        <dgm:presLayoutVars>
          <dgm:bulletEnabled val="1"/>
        </dgm:presLayoutVars>
      </dgm:prSet>
      <dgm:spPr/>
      <dgm:t>
        <a:bodyPr/>
        <a:lstStyle/>
        <a:p>
          <a:endParaRPr lang="en-US"/>
        </a:p>
      </dgm:t>
    </dgm:pt>
    <dgm:pt modelId="{66753691-48EF-44CA-9DF1-40405054014D}" type="pres">
      <dgm:prSet presAssocID="{135E012C-EB75-44BD-8624-C7D87D77903F}" presName="sibTrans" presStyleLbl="sibTrans2D1" presStyleIdx="0" presStyleCnt="1"/>
      <dgm:spPr/>
      <dgm:t>
        <a:bodyPr/>
        <a:lstStyle/>
        <a:p>
          <a:endParaRPr lang="en-US"/>
        </a:p>
      </dgm:t>
    </dgm:pt>
    <dgm:pt modelId="{47353F76-3C17-49FA-ABD1-B25A36085DA4}" type="pres">
      <dgm:prSet presAssocID="{135E012C-EB75-44BD-8624-C7D87D77903F}" presName="connectorText" presStyleLbl="sibTrans2D1" presStyleIdx="0" presStyleCnt="1"/>
      <dgm:spPr/>
      <dgm:t>
        <a:bodyPr/>
        <a:lstStyle/>
        <a:p>
          <a:endParaRPr lang="en-US"/>
        </a:p>
      </dgm:t>
    </dgm:pt>
    <dgm:pt modelId="{40C0E305-4B11-4977-A04E-EAB83E945248}" type="pres">
      <dgm:prSet presAssocID="{3411FCD8-4028-47BE-979F-A94DA2B0E6C7}" presName="node" presStyleLbl="node1" presStyleIdx="1" presStyleCnt="2">
        <dgm:presLayoutVars>
          <dgm:bulletEnabled val="1"/>
        </dgm:presLayoutVars>
      </dgm:prSet>
      <dgm:spPr/>
      <dgm:t>
        <a:bodyPr/>
        <a:lstStyle/>
        <a:p>
          <a:endParaRPr lang="en-US"/>
        </a:p>
      </dgm:t>
    </dgm:pt>
  </dgm:ptLst>
  <dgm:cxnLst>
    <dgm:cxn modelId="{1DA9137D-5D9F-49AC-B96D-D0D366F05232}" type="presOf" srcId="{62C68AAC-6DDF-499E-9CF9-6A7EC8765DF0}" destId="{2A9F89C3-0213-446F-9F57-68D8F61CFAF0}" srcOrd="0" destOrd="0" presId="urn:microsoft.com/office/officeart/2005/8/layout/process1"/>
    <dgm:cxn modelId="{0AFF858F-EB1E-42AD-B901-41CF55CBE009}" srcId="{62C68AAC-6DDF-499E-9CF9-6A7EC8765DF0}" destId="{3411FCD8-4028-47BE-979F-A94DA2B0E6C7}" srcOrd="1" destOrd="0" parTransId="{B69D2197-B49F-4F5F-B03F-24E52C020513}" sibTransId="{F3268670-5C0B-48CD-8F58-30DDFFACB787}"/>
    <dgm:cxn modelId="{FB8C25CE-CB3F-4ECA-8C2C-6559ADA37E14}" srcId="{62C68AAC-6DDF-499E-9CF9-6A7EC8765DF0}" destId="{90EB4602-A927-4B03-AB1B-B3CCC18611E7}" srcOrd="0" destOrd="0" parTransId="{C50FFEC0-1000-4229-BCA6-60BF345101F6}" sibTransId="{135E012C-EB75-44BD-8624-C7D87D77903F}"/>
    <dgm:cxn modelId="{1A09DD27-47AC-4E29-BCD1-AEC3DD982275}" type="presOf" srcId="{135E012C-EB75-44BD-8624-C7D87D77903F}" destId="{47353F76-3C17-49FA-ABD1-B25A36085DA4}" srcOrd="1" destOrd="0" presId="urn:microsoft.com/office/officeart/2005/8/layout/process1"/>
    <dgm:cxn modelId="{070A1EF6-F32D-4327-B199-3A927237FE21}" type="presOf" srcId="{135E012C-EB75-44BD-8624-C7D87D77903F}" destId="{66753691-48EF-44CA-9DF1-40405054014D}" srcOrd="0" destOrd="0" presId="urn:microsoft.com/office/officeart/2005/8/layout/process1"/>
    <dgm:cxn modelId="{827B8F1F-68D0-46E0-B0FE-25D41B71C7F2}" type="presOf" srcId="{90EB4602-A927-4B03-AB1B-B3CCC18611E7}" destId="{61BD5CC9-D19E-4D51-9B27-20E60A241DCF}" srcOrd="0" destOrd="0" presId="urn:microsoft.com/office/officeart/2005/8/layout/process1"/>
    <dgm:cxn modelId="{4EE2840E-BDF9-4D77-9054-0DA1C14C403A}" type="presOf" srcId="{3411FCD8-4028-47BE-979F-A94DA2B0E6C7}" destId="{40C0E305-4B11-4977-A04E-EAB83E945248}" srcOrd="0" destOrd="0" presId="urn:microsoft.com/office/officeart/2005/8/layout/process1"/>
    <dgm:cxn modelId="{387C3F2C-0C30-494C-B969-A51BC2ACC9FC}" type="presParOf" srcId="{2A9F89C3-0213-446F-9F57-68D8F61CFAF0}" destId="{61BD5CC9-D19E-4D51-9B27-20E60A241DCF}" srcOrd="0" destOrd="0" presId="urn:microsoft.com/office/officeart/2005/8/layout/process1"/>
    <dgm:cxn modelId="{2724A21A-565F-458F-992E-E29B3AAC67DC}" type="presParOf" srcId="{2A9F89C3-0213-446F-9F57-68D8F61CFAF0}" destId="{66753691-48EF-44CA-9DF1-40405054014D}" srcOrd="1" destOrd="0" presId="urn:microsoft.com/office/officeart/2005/8/layout/process1"/>
    <dgm:cxn modelId="{637D6AC6-2394-44FF-840B-072BA7B982BE}" type="presParOf" srcId="{66753691-48EF-44CA-9DF1-40405054014D}" destId="{47353F76-3C17-49FA-ABD1-B25A36085DA4}" srcOrd="0" destOrd="0" presId="urn:microsoft.com/office/officeart/2005/8/layout/process1"/>
    <dgm:cxn modelId="{EB3D17BE-06A3-4929-BD20-678BF55FFA14}" type="presParOf" srcId="{2A9F89C3-0213-446F-9F57-68D8F61CFAF0}" destId="{40C0E305-4B11-4977-A04E-EAB83E945248}" srcOrd="2" destOrd="0" presId="urn:microsoft.com/office/officeart/2005/8/layout/process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22A6D12-42AE-4E4C-A72E-5A0E348E4A1C}" type="doc">
      <dgm:prSet loTypeId="urn:microsoft.com/office/officeart/2005/8/layout/vList5" loCatId="list" qsTypeId="urn:microsoft.com/office/officeart/2005/8/quickstyle/simple5" qsCatId="simple" csTypeId="urn:microsoft.com/office/officeart/2005/8/colors/colorful2" csCatId="colorful" phldr="1"/>
      <dgm:spPr/>
      <dgm:t>
        <a:bodyPr/>
        <a:lstStyle/>
        <a:p>
          <a:endParaRPr lang="en-US"/>
        </a:p>
      </dgm:t>
    </dgm:pt>
    <dgm:pt modelId="{1D5FE7A9-EE4F-47AC-88F0-928F2AC31591}">
      <dgm:prSet/>
      <dgm:spPr/>
      <dgm:t>
        <a:bodyPr/>
        <a:lstStyle/>
        <a:p>
          <a:pPr rtl="0"/>
          <a:r>
            <a:rPr lang="en-US" dirty="0" smtClean="0"/>
            <a:t>Heuristic quantifier instantiation</a:t>
          </a:r>
          <a:endParaRPr lang="en-US" dirty="0"/>
        </a:p>
      </dgm:t>
    </dgm:pt>
    <dgm:pt modelId="{F83E7231-79A8-4F5F-9E80-6F6110DC77C7}" type="parTrans" cxnId="{16B4F643-B671-4BD8-B20B-12849B75329F}">
      <dgm:prSet/>
      <dgm:spPr/>
      <dgm:t>
        <a:bodyPr/>
        <a:lstStyle/>
        <a:p>
          <a:endParaRPr lang="en-US"/>
        </a:p>
      </dgm:t>
    </dgm:pt>
    <dgm:pt modelId="{C43C8184-D1A0-4C82-A9FE-D841D58179F3}" type="sibTrans" cxnId="{16B4F643-B671-4BD8-B20B-12849B75329F}">
      <dgm:prSet/>
      <dgm:spPr/>
      <dgm:t>
        <a:bodyPr/>
        <a:lstStyle/>
        <a:p>
          <a:endParaRPr lang="en-US"/>
        </a:p>
      </dgm:t>
    </dgm:pt>
    <dgm:pt modelId="{5A392EA8-FA47-4C5A-8565-4082EAC8B841}">
      <dgm:prSet/>
      <dgm:spPr/>
      <dgm:t>
        <a:bodyPr/>
        <a:lstStyle/>
        <a:p>
          <a:pPr rtl="0"/>
          <a:r>
            <a:rPr lang="en-US" dirty="0" smtClean="0"/>
            <a:t>Combining SMT with Saturation </a:t>
          </a:r>
          <a:r>
            <a:rPr lang="en-US" dirty="0" err="1" smtClean="0"/>
            <a:t>provers</a:t>
          </a:r>
          <a:endParaRPr lang="en-US" dirty="0"/>
        </a:p>
      </dgm:t>
    </dgm:pt>
    <dgm:pt modelId="{618B3C1B-CAE9-4F9E-9B23-048B880E8818}" type="parTrans" cxnId="{BAFBD07B-71D8-450C-AEFC-8127C963164A}">
      <dgm:prSet/>
      <dgm:spPr/>
      <dgm:t>
        <a:bodyPr/>
        <a:lstStyle/>
        <a:p>
          <a:endParaRPr lang="en-US"/>
        </a:p>
      </dgm:t>
    </dgm:pt>
    <dgm:pt modelId="{C3FE7091-3CD0-481B-A1E2-2745B8474AE8}" type="sibTrans" cxnId="{BAFBD07B-71D8-450C-AEFC-8127C963164A}">
      <dgm:prSet/>
      <dgm:spPr/>
      <dgm:t>
        <a:bodyPr/>
        <a:lstStyle/>
        <a:p>
          <a:endParaRPr lang="en-US"/>
        </a:p>
      </dgm:t>
    </dgm:pt>
    <dgm:pt modelId="{39768F9A-C1B2-492A-BEED-1CEAF41A05CA}">
      <dgm:prSet/>
      <dgm:spPr/>
      <dgm:t>
        <a:bodyPr/>
        <a:lstStyle/>
        <a:p>
          <a:pPr rtl="0"/>
          <a:r>
            <a:rPr lang="en-US" dirty="0" smtClean="0"/>
            <a:t>Complete quantifier instantiation</a:t>
          </a:r>
          <a:endParaRPr lang="en-US" dirty="0"/>
        </a:p>
      </dgm:t>
    </dgm:pt>
    <dgm:pt modelId="{6257E348-8887-48A7-BAA5-F84BF9EC7A93}" type="parTrans" cxnId="{F7A0DBA9-16C6-4FB4-B4D7-63FD948BFB13}">
      <dgm:prSet/>
      <dgm:spPr/>
      <dgm:t>
        <a:bodyPr/>
        <a:lstStyle/>
        <a:p>
          <a:endParaRPr lang="en-US"/>
        </a:p>
      </dgm:t>
    </dgm:pt>
    <dgm:pt modelId="{18A0AF87-02E3-403A-9248-8145F15B1990}" type="sibTrans" cxnId="{F7A0DBA9-16C6-4FB4-B4D7-63FD948BFB13}">
      <dgm:prSet/>
      <dgm:spPr/>
      <dgm:t>
        <a:bodyPr/>
        <a:lstStyle/>
        <a:p>
          <a:endParaRPr lang="en-US"/>
        </a:p>
      </dgm:t>
    </dgm:pt>
    <dgm:pt modelId="{1822D0C4-0A26-4377-9C47-02B1A676C6E5}">
      <dgm:prSet/>
      <dgm:spPr/>
      <dgm:t>
        <a:bodyPr/>
        <a:lstStyle/>
        <a:p>
          <a:pPr rtl="0"/>
          <a:r>
            <a:rPr lang="en-US" dirty="0" smtClean="0"/>
            <a:t>Decidable fragments</a:t>
          </a:r>
          <a:endParaRPr lang="en-US" dirty="0"/>
        </a:p>
      </dgm:t>
    </dgm:pt>
    <dgm:pt modelId="{767F8962-260A-425D-B823-2D0BCD7D5B47}" type="parTrans" cxnId="{3C687817-178F-4810-92AC-08B66CB59F4B}">
      <dgm:prSet/>
      <dgm:spPr/>
      <dgm:t>
        <a:bodyPr/>
        <a:lstStyle/>
        <a:p>
          <a:endParaRPr lang="en-US"/>
        </a:p>
      </dgm:t>
    </dgm:pt>
    <dgm:pt modelId="{8BA016C2-8C43-4681-8406-4D684F91DEBA}" type="sibTrans" cxnId="{3C687817-178F-4810-92AC-08B66CB59F4B}">
      <dgm:prSet/>
      <dgm:spPr/>
      <dgm:t>
        <a:bodyPr/>
        <a:lstStyle/>
        <a:p>
          <a:endParaRPr lang="en-US"/>
        </a:p>
      </dgm:t>
    </dgm:pt>
    <dgm:pt modelId="{1097DEA9-CB6E-4FA9-B6C6-3484716CAEF7}">
      <dgm:prSet/>
      <dgm:spPr/>
      <dgm:t>
        <a:bodyPr/>
        <a:lstStyle/>
        <a:p>
          <a:pPr rtl="0"/>
          <a:r>
            <a:rPr lang="en-US" dirty="0" smtClean="0"/>
            <a:t>Model based quantifier instantiation</a:t>
          </a:r>
          <a:endParaRPr lang="en-US" dirty="0"/>
        </a:p>
      </dgm:t>
    </dgm:pt>
    <dgm:pt modelId="{E0369E63-DFA5-4D48-B28D-E48E556CE902}" type="parTrans" cxnId="{B7B825E8-91F1-4328-9E6D-8AF7859E15D7}">
      <dgm:prSet/>
      <dgm:spPr/>
      <dgm:t>
        <a:bodyPr/>
        <a:lstStyle/>
        <a:p>
          <a:endParaRPr lang="en-US"/>
        </a:p>
      </dgm:t>
    </dgm:pt>
    <dgm:pt modelId="{BBCEC0F1-08CA-43CD-B455-D7E1C3967593}" type="sibTrans" cxnId="{B7B825E8-91F1-4328-9E6D-8AF7859E15D7}">
      <dgm:prSet/>
      <dgm:spPr/>
      <dgm:t>
        <a:bodyPr/>
        <a:lstStyle/>
        <a:p>
          <a:endParaRPr lang="en-US"/>
        </a:p>
      </dgm:t>
    </dgm:pt>
    <dgm:pt modelId="{D9A3EBC3-9180-4068-BFE9-97D6A7B48D9F}" type="pres">
      <dgm:prSet presAssocID="{722A6D12-42AE-4E4C-A72E-5A0E348E4A1C}" presName="Name0" presStyleCnt="0">
        <dgm:presLayoutVars>
          <dgm:dir/>
          <dgm:animLvl val="lvl"/>
          <dgm:resizeHandles val="exact"/>
        </dgm:presLayoutVars>
      </dgm:prSet>
      <dgm:spPr/>
      <dgm:t>
        <a:bodyPr/>
        <a:lstStyle/>
        <a:p>
          <a:endParaRPr lang="en-US"/>
        </a:p>
      </dgm:t>
    </dgm:pt>
    <dgm:pt modelId="{A986E606-DB17-4AE3-8A66-879BDFEE4E65}" type="pres">
      <dgm:prSet presAssocID="{1D5FE7A9-EE4F-47AC-88F0-928F2AC31591}" presName="linNode" presStyleCnt="0"/>
      <dgm:spPr/>
    </dgm:pt>
    <dgm:pt modelId="{52A4F95F-F1AB-4105-9DEE-78179B78A81B}" type="pres">
      <dgm:prSet presAssocID="{1D5FE7A9-EE4F-47AC-88F0-928F2AC31591}" presName="parentText" presStyleLbl="node1" presStyleIdx="0" presStyleCnt="5" custScaleX="191697">
        <dgm:presLayoutVars>
          <dgm:chMax val="1"/>
          <dgm:bulletEnabled val="1"/>
        </dgm:presLayoutVars>
      </dgm:prSet>
      <dgm:spPr/>
      <dgm:t>
        <a:bodyPr/>
        <a:lstStyle/>
        <a:p>
          <a:endParaRPr lang="en-US"/>
        </a:p>
      </dgm:t>
    </dgm:pt>
    <dgm:pt modelId="{19581284-BC35-491B-BA1D-59BEEE20AE27}" type="pres">
      <dgm:prSet presAssocID="{C43C8184-D1A0-4C82-A9FE-D841D58179F3}" presName="sp" presStyleCnt="0"/>
      <dgm:spPr/>
    </dgm:pt>
    <dgm:pt modelId="{F45D1C90-4FC4-4C92-9422-ADFD38047747}" type="pres">
      <dgm:prSet presAssocID="{5A392EA8-FA47-4C5A-8565-4082EAC8B841}" presName="linNode" presStyleCnt="0"/>
      <dgm:spPr/>
    </dgm:pt>
    <dgm:pt modelId="{EA10E22E-D9E7-4493-B666-635671DEC2D3}" type="pres">
      <dgm:prSet presAssocID="{5A392EA8-FA47-4C5A-8565-4082EAC8B841}" presName="parentText" presStyleLbl="node1" presStyleIdx="1" presStyleCnt="5" custScaleX="191697">
        <dgm:presLayoutVars>
          <dgm:chMax val="1"/>
          <dgm:bulletEnabled val="1"/>
        </dgm:presLayoutVars>
      </dgm:prSet>
      <dgm:spPr/>
      <dgm:t>
        <a:bodyPr/>
        <a:lstStyle/>
        <a:p>
          <a:endParaRPr lang="en-US"/>
        </a:p>
      </dgm:t>
    </dgm:pt>
    <dgm:pt modelId="{7100E527-7012-49F8-B886-BB4393245A95}" type="pres">
      <dgm:prSet presAssocID="{C3FE7091-3CD0-481B-A1E2-2745B8474AE8}" presName="sp" presStyleCnt="0"/>
      <dgm:spPr/>
    </dgm:pt>
    <dgm:pt modelId="{BD69EC8D-32F0-483E-B589-687D9C0EBEE9}" type="pres">
      <dgm:prSet presAssocID="{39768F9A-C1B2-492A-BEED-1CEAF41A05CA}" presName="linNode" presStyleCnt="0"/>
      <dgm:spPr/>
    </dgm:pt>
    <dgm:pt modelId="{F4F7A9AC-E7F4-4B3B-8466-97CBC798AA54}" type="pres">
      <dgm:prSet presAssocID="{39768F9A-C1B2-492A-BEED-1CEAF41A05CA}" presName="parentText" presStyleLbl="node1" presStyleIdx="2" presStyleCnt="5" custScaleX="191697">
        <dgm:presLayoutVars>
          <dgm:chMax val="1"/>
          <dgm:bulletEnabled val="1"/>
        </dgm:presLayoutVars>
      </dgm:prSet>
      <dgm:spPr/>
      <dgm:t>
        <a:bodyPr/>
        <a:lstStyle/>
        <a:p>
          <a:endParaRPr lang="en-US"/>
        </a:p>
      </dgm:t>
    </dgm:pt>
    <dgm:pt modelId="{997D7B69-7FE4-4C90-8B31-8165FA5048A6}" type="pres">
      <dgm:prSet presAssocID="{18A0AF87-02E3-403A-9248-8145F15B1990}" presName="sp" presStyleCnt="0"/>
      <dgm:spPr/>
    </dgm:pt>
    <dgm:pt modelId="{A7F4ED8B-7333-4C75-B634-D08AB3B8810B}" type="pres">
      <dgm:prSet presAssocID="{1822D0C4-0A26-4377-9C47-02B1A676C6E5}" presName="linNode" presStyleCnt="0"/>
      <dgm:spPr/>
    </dgm:pt>
    <dgm:pt modelId="{2404C232-44CA-4E4A-8F81-38E47494FB8B}" type="pres">
      <dgm:prSet presAssocID="{1822D0C4-0A26-4377-9C47-02B1A676C6E5}" presName="parentText" presStyleLbl="node1" presStyleIdx="3" presStyleCnt="5" custScaleX="191697">
        <dgm:presLayoutVars>
          <dgm:chMax val="1"/>
          <dgm:bulletEnabled val="1"/>
        </dgm:presLayoutVars>
      </dgm:prSet>
      <dgm:spPr/>
      <dgm:t>
        <a:bodyPr/>
        <a:lstStyle/>
        <a:p>
          <a:endParaRPr lang="en-US"/>
        </a:p>
      </dgm:t>
    </dgm:pt>
    <dgm:pt modelId="{076BD827-A810-4A7A-BF6B-39AEC3F630D8}" type="pres">
      <dgm:prSet presAssocID="{8BA016C2-8C43-4681-8406-4D684F91DEBA}" presName="sp" presStyleCnt="0"/>
      <dgm:spPr/>
    </dgm:pt>
    <dgm:pt modelId="{0B0D541F-171F-4CC7-8BA8-D3A5F736D4BE}" type="pres">
      <dgm:prSet presAssocID="{1097DEA9-CB6E-4FA9-B6C6-3484716CAEF7}" presName="linNode" presStyleCnt="0"/>
      <dgm:spPr/>
    </dgm:pt>
    <dgm:pt modelId="{FFB73037-AE30-4504-95CC-EF56331D7CE8}" type="pres">
      <dgm:prSet presAssocID="{1097DEA9-CB6E-4FA9-B6C6-3484716CAEF7}" presName="parentText" presStyleLbl="node1" presStyleIdx="4" presStyleCnt="5" custScaleX="191697">
        <dgm:presLayoutVars>
          <dgm:chMax val="1"/>
          <dgm:bulletEnabled val="1"/>
        </dgm:presLayoutVars>
      </dgm:prSet>
      <dgm:spPr/>
      <dgm:t>
        <a:bodyPr/>
        <a:lstStyle/>
        <a:p>
          <a:endParaRPr lang="en-US"/>
        </a:p>
      </dgm:t>
    </dgm:pt>
  </dgm:ptLst>
  <dgm:cxnLst>
    <dgm:cxn modelId="{4E974684-CBED-4AB9-A352-E797956582B8}" type="presOf" srcId="{1097DEA9-CB6E-4FA9-B6C6-3484716CAEF7}" destId="{FFB73037-AE30-4504-95CC-EF56331D7CE8}" srcOrd="0" destOrd="0" presId="urn:microsoft.com/office/officeart/2005/8/layout/vList5"/>
    <dgm:cxn modelId="{F7A0DBA9-16C6-4FB4-B4D7-63FD948BFB13}" srcId="{722A6D12-42AE-4E4C-A72E-5A0E348E4A1C}" destId="{39768F9A-C1B2-492A-BEED-1CEAF41A05CA}" srcOrd="2" destOrd="0" parTransId="{6257E348-8887-48A7-BAA5-F84BF9EC7A93}" sibTransId="{18A0AF87-02E3-403A-9248-8145F15B1990}"/>
    <dgm:cxn modelId="{BC0001E6-7FD9-4736-85E8-DCDAAB3D18E2}" type="presOf" srcId="{5A392EA8-FA47-4C5A-8565-4082EAC8B841}" destId="{EA10E22E-D9E7-4493-B666-635671DEC2D3}" srcOrd="0" destOrd="0" presId="urn:microsoft.com/office/officeart/2005/8/layout/vList5"/>
    <dgm:cxn modelId="{16B4F643-B671-4BD8-B20B-12849B75329F}" srcId="{722A6D12-42AE-4E4C-A72E-5A0E348E4A1C}" destId="{1D5FE7A9-EE4F-47AC-88F0-928F2AC31591}" srcOrd="0" destOrd="0" parTransId="{F83E7231-79A8-4F5F-9E80-6F6110DC77C7}" sibTransId="{C43C8184-D1A0-4C82-A9FE-D841D58179F3}"/>
    <dgm:cxn modelId="{F7936361-CC7B-4BBF-8F93-C0EF22CB4431}" type="presOf" srcId="{1822D0C4-0A26-4377-9C47-02B1A676C6E5}" destId="{2404C232-44CA-4E4A-8F81-38E47494FB8B}" srcOrd="0" destOrd="0" presId="urn:microsoft.com/office/officeart/2005/8/layout/vList5"/>
    <dgm:cxn modelId="{BAFBD07B-71D8-450C-AEFC-8127C963164A}" srcId="{722A6D12-42AE-4E4C-A72E-5A0E348E4A1C}" destId="{5A392EA8-FA47-4C5A-8565-4082EAC8B841}" srcOrd="1" destOrd="0" parTransId="{618B3C1B-CAE9-4F9E-9B23-048B880E8818}" sibTransId="{C3FE7091-3CD0-481B-A1E2-2745B8474AE8}"/>
    <dgm:cxn modelId="{B7B825E8-91F1-4328-9E6D-8AF7859E15D7}" srcId="{722A6D12-42AE-4E4C-A72E-5A0E348E4A1C}" destId="{1097DEA9-CB6E-4FA9-B6C6-3484716CAEF7}" srcOrd="4" destOrd="0" parTransId="{E0369E63-DFA5-4D48-B28D-E48E556CE902}" sibTransId="{BBCEC0F1-08CA-43CD-B455-D7E1C3967593}"/>
    <dgm:cxn modelId="{DAC25D51-292F-46A4-A6B6-31294685FAAD}" type="presOf" srcId="{1D5FE7A9-EE4F-47AC-88F0-928F2AC31591}" destId="{52A4F95F-F1AB-4105-9DEE-78179B78A81B}" srcOrd="0" destOrd="0" presId="urn:microsoft.com/office/officeart/2005/8/layout/vList5"/>
    <dgm:cxn modelId="{523B1E97-9A12-44D4-BA0F-554516B34569}" type="presOf" srcId="{722A6D12-42AE-4E4C-A72E-5A0E348E4A1C}" destId="{D9A3EBC3-9180-4068-BFE9-97D6A7B48D9F}" srcOrd="0" destOrd="0" presId="urn:microsoft.com/office/officeart/2005/8/layout/vList5"/>
    <dgm:cxn modelId="{3C687817-178F-4810-92AC-08B66CB59F4B}" srcId="{722A6D12-42AE-4E4C-A72E-5A0E348E4A1C}" destId="{1822D0C4-0A26-4377-9C47-02B1A676C6E5}" srcOrd="3" destOrd="0" parTransId="{767F8962-260A-425D-B823-2D0BCD7D5B47}" sibTransId="{8BA016C2-8C43-4681-8406-4D684F91DEBA}"/>
    <dgm:cxn modelId="{B2F4DBA3-A5C8-4CFA-9C0A-56CAF2A05D45}" type="presOf" srcId="{39768F9A-C1B2-492A-BEED-1CEAF41A05CA}" destId="{F4F7A9AC-E7F4-4B3B-8466-97CBC798AA54}" srcOrd="0" destOrd="0" presId="urn:microsoft.com/office/officeart/2005/8/layout/vList5"/>
    <dgm:cxn modelId="{CADB38A4-E5CB-4A54-B05B-6EE7A630FAF5}" type="presParOf" srcId="{D9A3EBC3-9180-4068-BFE9-97D6A7B48D9F}" destId="{A986E606-DB17-4AE3-8A66-879BDFEE4E65}" srcOrd="0" destOrd="0" presId="urn:microsoft.com/office/officeart/2005/8/layout/vList5"/>
    <dgm:cxn modelId="{7ADED5FE-200E-4ECA-B4A2-4C655DCCD2E3}" type="presParOf" srcId="{A986E606-DB17-4AE3-8A66-879BDFEE4E65}" destId="{52A4F95F-F1AB-4105-9DEE-78179B78A81B}" srcOrd="0" destOrd="0" presId="urn:microsoft.com/office/officeart/2005/8/layout/vList5"/>
    <dgm:cxn modelId="{EC21C8A0-69A6-4F1F-A50E-21C3D4DA7C7A}" type="presParOf" srcId="{D9A3EBC3-9180-4068-BFE9-97D6A7B48D9F}" destId="{19581284-BC35-491B-BA1D-59BEEE20AE27}" srcOrd="1" destOrd="0" presId="urn:microsoft.com/office/officeart/2005/8/layout/vList5"/>
    <dgm:cxn modelId="{FC7C4D6A-9597-4387-A8DD-7D9D27A140E9}" type="presParOf" srcId="{D9A3EBC3-9180-4068-BFE9-97D6A7B48D9F}" destId="{F45D1C90-4FC4-4C92-9422-ADFD38047747}" srcOrd="2" destOrd="0" presId="urn:microsoft.com/office/officeart/2005/8/layout/vList5"/>
    <dgm:cxn modelId="{B41EAE6D-CEC9-4E9C-A453-7E830968BAF3}" type="presParOf" srcId="{F45D1C90-4FC4-4C92-9422-ADFD38047747}" destId="{EA10E22E-D9E7-4493-B666-635671DEC2D3}" srcOrd="0" destOrd="0" presId="urn:microsoft.com/office/officeart/2005/8/layout/vList5"/>
    <dgm:cxn modelId="{31FB361C-14EE-4596-8EB1-07DE321BFFD6}" type="presParOf" srcId="{D9A3EBC3-9180-4068-BFE9-97D6A7B48D9F}" destId="{7100E527-7012-49F8-B886-BB4393245A95}" srcOrd="3" destOrd="0" presId="urn:microsoft.com/office/officeart/2005/8/layout/vList5"/>
    <dgm:cxn modelId="{5C99AEBB-6832-4AA0-A980-BE3EBC4DE7D3}" type="presParOf" srcId="{D9A3EBC3-9180-4068-BFE9-97D6A7B48D9F}" destId="{BD69EC8D-32F0-483E-B589-687D9C0EBEE9}" srcOrd="4" destOrd="0" presId="urn:microsoft.com/office/officeart/2005/8/layout/vList5"/>
    <dgm:cxn modelId="{2A3B0E41-75C7-4E97-8042-3D3679131C06}" type="presParOf" srcId="{BD69EC8D-32F0-483E-B589-687D9C0EBEE9}" destId="{F4F7A9AC-E7F4-4B3B-8466-97CBC798AA54}" srcOrd="0" destOrd="0" presId="urn:microsoft.com/office/officeart/2005/8/layout/vList5"/>
    <dgm:cxn modelId="{6B166EE5-435A-49D4-89E6-3D9FD7AE1D11}" type="presParOf" srcId="{D9A3EBC3-9180-4068-BFE9-97D6A7B48D9F}" destId="{997D7B69-7FE4-4C90-8B31-8165FA5048A6}" srcOrd="5" destOrd="0" presId="urn:microsoft.com/office/officeart/2005/8/layout/vList5"/>
    <dgm:cxn modelId="{F57EFD51-7B78-40F5-929A-A0E58B55390C}" type="presParOf" srcId="{D9A3EBC3-9180-4068-BFE9-97D6A7B48D9F}" destId="{A7F4ED8B-7333-4C75-B634-D08AB3B8810B}" srcOrd="6" destOrd="0" presId="urn:microsoft.com/office/officeart/2005/8/layout/vList5"/>
    <dgm:cxn modelId="{D24D981D-9192-4285-991C-70F338207559}" type="presParOf" srcId="{A7F4ED8B-7333-4C75-B634-D08AB3B8810B}" destId="{2404C232-44CA-4E4A-8F81-38E47494FB8B}" srcOrd="0" destOrd="0" presId="urn:microsoft.com/office/officeart/2005/8/layout/vList5"/>
    <dgm:cxn modelId="{CAEEDA90-D70C-49F1-8DA5-10BC8BEDEF66}" type="presParOf" srcId="{D9A3EBC3-9180-4068-BFE9-97D6A7B48D9F}" destId="{076BD827-A810-4A7A-BF6B-39AEC3F630D8}" srcOrd="7" destOrd="0" presId="urn:microsoft.com/office/officeart/2005/8/layout/vList5"/>
    <dgm:cxn modelId="{1BF64B34-C9B5-48FD-8EC7-F9EEB93E1566}" type="presParOf" srcId="{D9A3EBC3-9180-4068-BFE9-97D6A7B48D9F}" destId="{0B0D541F-171F-4CC7-8BA8-D3A5F736D4BE}" srcOrd="8" destOrd="0" presId="urn:microsoft.com/office/officeart/2005/8/layout/vList5"/>
    <dgm:cxn modelId="{8CFBFBE6-297A-4BC0-A214-8163D9CE411E}" type="presParOf" srcId="{0B0D541F-171F-4CC7-8BA8-D3A5F736D4BE}" destId="{FFB73037-AE30-4504-95CC-EF56331D7CE8}" srcOrd="0"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A45FBC6-F120-492F-9A53-2986C4E07ECB}" type="doc">
      <dgm:prSet loTypeId="urn:microsoft.com/office/officeart/2005/8/layout/cycle5" loCatId="cycle" qsTypeId="urn:microsoft.com/office/officeart/2005/8/quickstyle/simple5" qsCatId="simple" csTypeId="urn:microsoft.com/office/officeart/2005/8/colors/colorful5" csCatId="colorful" phldr="1"/>
      <dgm:spPr/>
      <dgm:t>
        <a:bodyPr/>
        <a:lstStyle/>
        <a:p>
          <a:endParaRPr lang="en-US"/>
        </a:p>
      </dgm:t>
    </dgm:pt>
    <dgm:pt modelId="{9D7B0C9C-4500-4443-AE0D-4EB2938A326E}">
      <dgm:prSet phldrT="[Text]"/>
      <dgm:spPr/>
      <dgm:t>
        <a:bodyPr/>
        <a:lstStyle/>
        <a:p>
          <a:r>
            <a:rPr lang="en-US" dirty="0" smtClean="0"/>
            <a:t>Strategy 1</a:t>
          </a:r>
          <a:endParaRPr lang="en-US" dirty="0"/>
        </a:p>
      </dgm:t>
    </dgm:pt>
    <dgm:pt modelId="{728F66B4-10AA-4D93-907D-40F1625BCFEB}" type="parTrans" cxnId="{8F7385C3-8778-4EBD-8131-1FD62853175A}">
      <dgm:prSet/>
      <dgm:spPr/>
      <dgm:t>
        <a:bodyPr/>
        <a:lstStyle/>
        <a:p>
          <a:endParaRPr lang="en-US"/>
        </a:p>
      </dgm:t>
    </dgm:pt>
    <dgm:pt modelId="{1C42D4B9-1EFE-4B9E-B05F-7DEECCEACA85}" type="sibTrans" cxnId="{8F7385C3-8778-4EBD-8131-1FD62853175A}">
      <dgm:prSet/>
      <dgm:spPr/>
      <dgm:t>
        <a:bodyPr/>
        <a:lstStyle/>
        <a:p>
          <a:endParaRPr lang="en-US"/>
        </a:p>
      </dgm:t>
    </dgm:pt>
    <dgm:pt modelId="{7194E7DB-79ED-43A1-995C-C1294B668DA8}">
      <dgm:prSet phldrT="[Text]"/>
      <dgm:spPr/>
      <dgm:t>
        <a:bodyPr/>
        <a:lstStyle/>
        <a:p>
          <a:r>
            <a:rPr lang="en-US" dirty="0" smtClean="0"/>
            <a:t>Strategy 2</a:t>
          </a:r>
          <a:endParaRPr lang="en-US" dirty="0"/>
        </a:p>
      </dgm:t>
    </dgm:pt>
    <dgm:pt modelId="{05806625-3DF5-4518-9A0F-B10554F176A4}" type="parTrans" cxnId="{6A2BBD08-E5D2-403E-B15D-82C2EB753B01}">
      <dgm:prSet/>
      <dgm:spPr/>
      <dgm:t>
        <a:bodyPr/>
        <a:lstStyle/>
        <a:p>
          <a:endParaRPr lang="en-US"/>
        </a:p>
      </dgm:t>
    </dgm:pt>
    <dgm:pt modelId="{A26A83D3-7211-4B2F-BAF1-E4A8704346E1}" type="sibTrans" cxnId="{6A2BBD08-E5D2-403E-B15D-82C2EB753B01}">
      <dgm:prSet/>
      <dgm:spPr/>
      <dgm:t>
        <a:bodyPr/>
        <a:lstStyle/>
        <a:p>
          <a:endParaRPr lang="en-US"/>
        </a:p>
      </dgm:t>
    </dgm:pt>
    <dgm:pt modelId="{8234E32F-C73A-4BD5-A510-DC359B0077A9}">
      <dgm:prSet phldrT="[Text]"/>
      <dgm:spPr/>
      <dgm:t>
        <a:bodyPr/>
        <a:lstStyle/>
        <a:p>
          <a:r>
            <a:rPr lang="en-US" dirty="0" smtClean="0"/>
            <a:t>Strategy 3</a:t>
          </a:r>
          <a:endParaRPr lang="en-US" dirty="0"/>
        </a:p>
      </dgm:t>
    </dgm:pt>
    <dgm:pt modelId="{CEE2B0C7-BD4D-4E42-B9EA-DCBF98016091}" type="parTrans" cxnId="{9560B6FF-7651-41DF-A30D-7D58D389D617}">
      <dgm:prSet/>
      <dgm:spPr/>
      <dgm:t>
        <a:bodyPr/>
        <a:lstStyle/>
        <a:p>
          <a:endParaRPr lang="en-US"/>
        </a:p>
      </dgm:t>
    </dgm:pt>
    <dgm:pt modelId="{AFC6FAEC-008B-4CCE-8EF8-7D8B1310B872}" type="sibTrans" cxnId="{9560B6FF-7651-41DF-A30D-7D58D389D617}">
      <dgm:prSet/>
      <dgm:spPr/>
      <dgm:t>
        <a:bodyPr/>
        <a:lstStyle/>
        <a:p>
          <a:endParaRPr lang="en-US"/>
        </a:p>
      </dgm:t>
    </dgm:pt>
    <dgm:pt modelId="{4E725B17-4B43-4EDE-9035-AD574017C871}">
      <dgm:prSet phldrT="[Text]"/>
      <dgm:spPr/>
      <dgm:t>
        <a:bodyPr/>
        <a:lstStyle/>
        <a:p>
          <a:r>
            <a:rPr lang="en-US" dirty="0" smtClean="0"/>
            <a:t>Strategy 4</a:t>
          </a:r>
          <a:endParaRPr lang="en-US" dirty="0"/>
        </a:p>
      </dgm:t>
    </dgm:pt>
    <dgm:pt modelId="{84E46D3C-8FF0-4710-BDDE-590C87643F32}" type="parTrans" cxnId="{2FF7EFBF-8A76-4C0D-921B-3EE4E7371D2E}">
      <dgm:prSet/>
      <dgm:spPr/>
      <dgm:t>
        <a:bodyPr/>
        <a:lstStyle/>
        <a:p>
          <a:endParaRPr lang="en-US"/>
        </a:p>
      </dgm:t>
    </dgm:pt>
    <dgm:pt modelId="{E7211507-BC10-46C0-9C60-3B2AA9948AED}" type="sibTrans" cxnId="{2FF7EFBF-8A76-4C0D-921B-3EE4E7371D2E}">
      <dgm:prSet/>
      <dgm:spPr/>
      <dgm:t>
        <a:bodyPr/>
        <a:lstStyle/>
        <a:p>
          <a:endParaRPr lang="en-US"/>
        </a:p>
      </dgm:t>
    </dgm:pt>
    <dgm:pt modelId="{C8777454-BE38-4264-9EBE-302C6CA17DDC}">
      <dgm:prSet phldrT="[Text]"/>
      <dgm:spPr/>
      <dgm:t>
        <a:bodyPr/>
        <a:lstStyle/>
        <a:p>
          <a:r>
            <a:rPr lang="en-US" dirty="0" smtClean="0"/>
            <a:t>Strategy 5</a:t>
          </a:r>
          <a:endParaRPr lang="en-US" dirty="0"/>
        </a:p>
      </dgm:t>
    </dgm:pt>
    <dgm:pt modelId="{C6800DF9-67DF-437E-A90F-E3B6DBF1D923}" type="parTrans" cxnId="{4C767020-D24D-40E6-B3FB-37DFEF0D6EE1}">
      <dgm:prSet/>
      <dgm:spPr/>
      <dgm:t>
        <a:bodyPr/>
        <a:lstStyle/>
        <a:p>
          <a:endParaRPr lang="en-US"/>
        </a:p>
      </dgm:t>
    </dgm:pt>
    <dgm:pt modelId="{AB810746-CA84-45A3-A1ED-DEA7F75431ED}" type="sibTrans" cxnId="{4C767020-D24D-40E6-B3FB-37DFEF0D6EE1}">
      <dgm:prSet/>
      <dgm:spPr/>
      <dgm:t>
        <a:bodyPr/>
        <a:lstStyle/>
        <a:p>
          <a:endParaRPr lang="en-US"/>
        </a:p>
      </dgm:t>
    </dgm:pt>
    <dgm:pt modelId="{D1919AF7-FB7A-47FA-82C7-A37E187E0A79}" type="pres">
      <dgm:prSet presAssocID="{1A45FBC6-F120-492F-9A53-2986C4E07ECB}" presName="cycle" presStyleCnt="0">
        <dgm:presLayoutVars>
          <dgm:dir/>
          <dgm:resizeHandles val="exact"/>
        </dgm:presLayoutVars>
      </dgm:prSet>
      <dgm:spPr/>
      <dgm:t>
        <a:bodyPr/>
        <a:lstStyle/>
        <a:p>
          <a:endParaRPr lang="en-US"/>
        </a:p>
      </dgm:t>
    </dgm:pt>
    <dgm:pt modelId="{FDA6E5CD-74E2-4202-8A27-B346B5ED0E63}" type="pres">
      <dgm:prSet presAssocID="{9D7B0C9C-4500-4443-AE0D-4EB2938A326E}" presName="node" presStyleLbl="node1" presStyleIdx="0" presStyleCnt="5">
        <dgm:presLayoutVars>
          <dgm:bulletEnabled val="1"/>
        </dgm:presLayoutVars>
      </dgm:prSet>
      <dgm:spPr/>
      <dgm:t>
        <a:bodyPr/>
        <a:lstStyle/>
        <a:p>
          <a:endParaRPr lang="en-US"/>
        </a:p>
      </dgm:t>
    </dgm:pt>
    <dgm:pt modelId="{EAE8CEA6-46B1-4C48-9C81-88CD30FD20C2}" type="pres">
      <dgm:prSet presAssocID="{9D7B0C9C-4500-4443-AE0D-4EB2938A326E}" presName="spNode" presStyleCnt="0"/>
      <dgm:spPr/>
    </dgm:pt>
    <dgm:pt modelId="{80FC300B-413F-4ABD-8ACB-313FAC1285FB}" type="pres">
      <dgm:prSet presAssocID="{1C42D4B9-1EFE-4B9E-B05F-7DEECCEACA85}" presName="sibTrans" presStyleLbl="sibTrans1D1" presStyleIdx="0" presStyleCnt="5"/>
      <dgm:spPr/>
      <dgm:t>
        <a:bodyPr/>
        <a:lstStyle/>
        <a:p>
          <a:endParaRPr lang="en-US"/>
        </a:p>
      </dgm:t>
    </dgm:pt>
    <dgm:pt modelId="{D74C033F-9656-4796-A91E-FAA5EB67B74B}" type="pres">
      <dgm:prSet presAssocID="{7194E7DB-79ED-43A1-995C-C1294B668DA8}" presName="node" presStyleLbl="node1" presStyleIdx="1" presStyleCnt="5">
        <dgm:presLayoutVars>
          <dgm:bulletEnabled val="1"/>
        </dgm:presLayoutVars>
      </dgm:prSet>
      <dgm:spPr/>
      <dgm:t>
        <a:bodyPr/>
        <a:lstStyle/>
        <a:p>
          <a:endParaRPr lang="en-US"/>
        </a:p>
      </dgm:t>
    </dgm:pt>
    <dgm:pt modelId="{BD3643F7-C818-46D6-94FC-FA2920EC4E68}" type="pres">
      <dgm:prSet presAssocID="{7194E7DB-79ED-43A1-995C-C1294B668DA8}" presName="spNode" presStyleCnt="0"/>
      <dgm:spPr/>
    </dgm:pt>
    <dgm:pt modelId="{900B46D0-CF6F-4B3F-BD2C-E73915935287}" type="pres">
      <dgm:prSet presAssocID="{A26A83D3-7211-4B2F-BAF1-E4A8704346E1}" presName="sibTrans" presStyleLbl="sibTrans1D1" presStyleIdx="1" presStyleCnt="5"/>
      <dgm:spPr/>
      <dgm:t>
        <a:bodyPr/>
        <a:lstStyle/>
        <a:p>
          <a:endParaRPr lang="en-US"/>
        </a:p>
      </dgm:t>
    </dgm:pt>
    <dgm:pt modelId="{E241AFB1-F9E9-4917-AB44-1529106A71F3}" type="pres">
      <dgm:prSet presAssocID="{8234E32F-C73A-4BD5-A510-DC359B0077A9}" presName="node" presStyleLbl="node1" presStyleIdx="2" presStyleCnt="5">
        <dgm:presLayoutVars>
          <dgm:bulletEnabled val="1"/>
        </dgm:presLayoutVars>
      </dgm:prSet>
      <dgm:spPr/>
      <dgm:t>
        <a:bodyPr/>
        <a:lstStyle/>
        <a:p>
          <a:endParaRPr lang="en-US"/>
        </a:p>
      </dgm:t>
    </dgm:pt>
    <dgm:pt modelId="{C42FD0A8-BE1D-434D-82C5-68078F5EFF61}" type="pres">
      <dgm:prSet presAssocID="{8234E32F-C73A-4BD5-A510-DC359B0077A9}" presName="spNode" presStyleCnt="0"/>
      <dgm:spPr/>
    </dgm:pt>
    <dgm:pt modelId="{8E0B1A32-5E1B-4F84-8E9F-1B5E8DD6BA93}" type="pres">
      <dgm:prSet presAssocID="{AFC6FAEC-008B-4CCE-8EF8-7D8B1310B872}" presName="sibTrans" presStyleLbl="sibTrans1D1" presStyleIdx="2" presStyleCnt="5"/>
      <dgm:spPr/>
      <dgm:t>
        <a:bodyPr/>
        <a:lstStyle/>
        <a:p>
          <a:endParaRPr lang="en-US"/>
        </a:p>
      </dgm:t>
    </dgm:pt>
    <dgm:pt modelId="{0BE5C968-7945-4E6D-9A44-C0B7632D913F}" type="pres">
      <dgm:prSet presAssocID="{4E725B17-4B43-4EDE-9035-AD574017C871}" presName="node" presStyleLbl="node1" presStyleIdx="3" presStyleCnt="5">
        <dgm:presLayoutVars>
          <dgm:bulletEnabled val="1"/>
        </dgm:presLayoutVars>
      </dgm:prSet>
      <dgm:spPr/>
      <dgm:t>
        <a:bodyPr/>
        <a:lstStyle/>
        <a:p>
          <a:endParaRPr lang="en-US"/>
        </a:p>
      </dgm:t>
    </dgm:pt>
    <dgm:pt modelId="{392B1FEB-435E-492D-9104-1201B7E0AA4A}" type="pres">
      <dgm:prSet presAssocID="{4E725B17-4B43-4EDE-9035-AD574017C871}" presName="spNode" presStyleCnt="0"/>
      <dgm:spPr/>
    </dgm:pt>
    <dgm:pt modelId="{4FFBFC3F-D976-4F36-AC9B-FCA2006E448A}" type="pres">
      <dgm:prSet presAssocID="{E7211507-BC10-46C0-9C60-3B2AA9948AED}" presName="sibTrans" presStyleLbl="sibTrans1D1" presStyleIdx="3" presStyleCnt="5"/>
      <dgm:spPr/>
      <dgm:t>
        <a:bodyPr/>
        <a:lstStyle/>
        <a:p>
          <a:endParaRPr lang="en-US"/>
        </a:p>
      </dgm:t>
    </dgm:pt>
    <dgm:pt modelId="{3871A522-4140-49AA-85AC-06FB5D1C2B2D}" type="pres">
      <dgm:prSet presAssocID="{C8777454-BE38-4264-9EBE-302C6CA17DDC}" presName="node" presStyleLbl="node1" presStyleIdx="4" presStyleCnt="5">
        <dgm:presLayoutVars>
          <dgm:bulletEnabled val="1"/>
        </dgm:presLayoutVars>
      </dgm:prSet>
      <dgm:spPr/>
      <dgm:t>
        <a:bodyPr/>
        <a:lstStyle/>
        <a:p>
          <a:endParaRPr lang="en-US"/>
        </a:p>
      </dgm:t>
    </dgm:pt>
    <dgm:pt modelId="{54732B4F-DBFF-4573-A656-88706CD0A3A2}" type="pres">
      <dgm:prSet presAssocID="{C8777454-BE38-4264-9EBE-302C6CA17DDC}" presName="spNode" presStyleCnt="0"/>
      <dgm:spPr/>
    </dgm:pt>
    <dgm:pt modelId="{8B30B6ED-C769-43F4-B646-87754D03F194}" type="pres">
      <dgm:prSet presAssocID="{AB810746-CA84-45A3-A1ED-DEA7F75431ED}" presName="sibTrans" presStyleLbl="sibTrans1D1" presStyleIdx="4" presStyleCnt="5"/>
      <dgm:spPr/>
      <dgm:t>
        <a:bodyPr/>
        <a:lstStyle/>
        <a:p>
          <a:endParaRPr lang="en-US"/>
        </a:p>
      </dgm:t>
    </dgm:pt>
  </dgm:ptLst>
  <dgm:cxnLst>
    <dgm:cxn modelId="{27EED39E-914C-459C-95A2-49948E801941}" type="presOf" srcId="{AFC6FAEC-008B-4CCE-8EF8-7D8B1310B872}" destId="{8E0B1A32-5E1B-4F84-8E9F-1B5E8DD6BA93}" srcOrd="0" destOrd="0" presId="urn:microsoft.com/office/officeart/2005/8/layout/cycle5"/>
    <dgm:cxn modelId="{E8B83296-1C4F-454C-BCD2-CF2D068A28CB}" type="presOf" srcId="{8234E32F-C73A-4BD5-A510-DC359B0077A9}" destId="{E241AFB1-F9E9-4917-AB44-1529106A71F3}" srcOrd="0" destOrd="0" presId="urn:microsoft.com/office/officeart/2005/8/layout/cycle5"/>
    <dgm:cxn modelId="{5DABD7DC-0FB5-4019-9FEF-7C910B9FEAE9}" type="presOf" srcId="{C8777454-BE38-4264-9EBE-302C6CA17DDC}" destId="{3871A522-4140-49AA-85AC-06FB5D1C2B2D}" srcOrd="0" destOrd="0" presId="urn:microsoft.com/office/officeart/2005/8/layout/cycle5"/>
    <dgm:cxn modelId="{2C610200-9540-4FA1-9EB5-3CFC8E0482A0}" type="presOf" srcId="{1C42D4B9-1EFE-4B9E-B05F-7DEECCEACA85}" destId="{80FC300B-413F-4ABD-8ACB-313FAC1285FB}" srcOrd="0" destOrd="0" presId="urn:microsoft.com/office/officeart/2005/8/layout/cycle5"/>
    <dgm:cxn modelId="{FEDAF8CB-CD7C-441C-9E0D-E0EEB01C3595}" type="presOf" srcId="{E7211507-BC10-46C0-9C60-3B2AA9948AED}" destId="{4FFBFC3F-D976-4F36-AC9B-FCA2006E448A}" srcOrd="0" destOrd="0" presId="urn:microsoft.com/office/officeart/2005/8/layout/cycle5"/>
    <dgm:cxn modelId="{6DA56C2E-A0E4-4A0A-8144-685A789F4C72}" type="presOf" srcId="{1A45FBC6-F120-492F-9A53-2986C4E07ECB}" destId="{D1919AF7-FB7A-47FA-82C7-A37E187E0A79}" srcOrd="0" destOrd="0" presId="urn:microsoft.com/office/officeart/2005/8/layout/cycle5"/>
    <dgm:cxn modelId="{404CD7EA-816A-4986-B08F-6D32954E9D30}" type="presOf" srcId="{4E725B17-4B43-4EDE-9035-AD574017C871}" destId="{0BE5C968-7945-4E6D-9A44-C0B7632D913F}" srcOrd="0" destOrd="0" presId="urn:microsoft.com/office/officeart/2005/8/layout/cycle5"/>
    <dgm:cxn modelId="{8F7385C3-8778-4EBD-8131-1FD62853175A}" srcId="{1A45FBC6-F120-492F-9A53-2986C4E07ECB}" destId="{9D7B0C9C-4500-4443-AE0D-4EB2938A326E}" srcOrd="0" destOrd="0" parTransId="{728F66B4-10AA-4D93-907D-40F1625BCFEB}" sibTransId="{1C42D4B9-1EFE-4B9E-B05F-7DEECCEACA85}"/>
    <dgm:cxn modelId="{6A2BBD08-E5D2-403E-B15D-82C2EB753B01}" srcId="{1A45FBC6-F120-492F-9A53-2986C4E07ECB}" destId="{7194E7DB-79ED-43A1-995C-C1294B668DA8}" srcOrd="1" destOrd="0" parTransId="{05806625-3DF5-4518-9A0F-B10554F176A4}" sibTransId="{A26A83D3-7211-4B2F-BAF1-E4A8704346E1}"/>
    <dgm:cxn modelId="{4C767020-D24D-40E6-B3FB-37DFEF0D6EE1}" srcId="{1A45FBC6-F120-492F-9A53-2986C4E07ECB}" destId="{C8777454-BE38-4264-9EBE-302C6CA17DDC}" srcOrd="4" destOrd="0" parTransId="{C6800DF9-67DF-437E-A90F-E3B6DBF1D923}" sibTransId="{AB810746-CA84-45A3-A1ED-DEA7F75431ED}"/>
    <dgm:cxn modelId="{85284774-FE15-46BF-AB0D-5F7669ED1E60}" type="presOf" srcId="{A26A83D3-7211-4B2F-BAF1-E4A8704346E1}" destId="{900B46D0-CF6F-4B3F-BD2C-E73915935287}" srcOrd="0" destOrd="0" presId="urn:microsoft.com/office/officeart/2005/8/layout/cycle5"/>
    <dgm:cxn modelId="{DEADF03E-2C31-435D-9EC9-61BDD8656D98}" type="presOf" srcId="{7194E7DB-79ED-43A1-995C-C1294B668DA8}" destId="{D74C033F-9656-4796-A91E-FAA5EB67B74B}" srcOrd="0" destOrd="0" presId="urn:microsoft.com/office/officeart/2005/8/layout/cycle5"/>
    <dgm:cxn modelId="{2FF7EFBF-8A76-4C0D-921B-3EE4E7371D2E}" srcId="{1A45FBC6-F120-492F-9A53-2986C4E07ECB}" destId="{4E725B17-4B43-4EDE-9035-AD574017C871}" srcOrd="3" destOrd="0" parTransId="{84E46D3C-8FF0-4710-BDDE-590C87643F32}" sibTransId="{E7211507-BC10-46C0-9C60-3B2AA9948AED}"/>
    <dgm:cxn modelId="{D43E783E-98C2-438A-AF39-8D13863C2BC3}" type="presOf" srcId="{AB810746-CA84-45A3-A1ED-DEA7F75431ED}" destId="{8B30B6ED-C769-43F4-B646-87754D03F194}" srcOrd="0" destOrd="0" presId="urn:microsoft.com/office/officeart/2005/8/layout/cycle5"/>
    <dgm:cxn modelId="{59038721-6E8B-467B-8F7B-61E74F0B28EF}" type="presOf" srcId="{9D7B0C9C-4500-4443-AE0D-4EB2938A326E}" destId="{FDA6E5CD-74E2-4202-8A27-B346B5ED0E63}" srcOrd="0" destOrd="0" presId="urn:microsoft.com/office/officeart/2005/8/layout/cycle5"/>
    <dgm:cxn modelId="{9560B6FF-7651-41DF-A30D-7D58D389D617}" srcId="{1A45FBC6-F120-492F-9A53-2986C4E07ECB}" destId="{8234E32F-C73A-4BD5-A510-DC359B0077A9}" srcOrd="2" destOrd="0" parTransId="{CEE2B0C7-BD4D-4E42-B9EA-DCBF98016091}" sibTransId="{AFC6FAEC-008B-4CCE-8EF8-7D8B1310B872}"/>
    <dgm:cxn modelId="{14694CA7-CC42-4573-ACBE-2AF61DE1B2F5}" type="presParOf" srcId="{D1919AF7-FB7A-47FA-82C7-A37E187E0A79}" destId="{FDA6E5CD-74E2-4202-8A27-B346B5ED0E63}" srcOrd="0" destOrd="0" presId="urn:microsoft.com/office/officeart/2005/8/layout/cycle5"/>
    <dgm:cxn modelId="{C839BBD5-BEEB-4159-AD8C-2B698CCF6AE5}" type="presParOf" srcId="{D1919AF7-FB7A-47FA-82C7-A37E187E0A79}" destId="{EAE8CEA6-46B1-4C48-9C81-88CD30FD20C2}" srcOrd="1" destOrd="0" presId="urn:microsoft.com/office/officeart/2005/8/layout/cycle5"/>
    <dgm:cxn modelId="{26BB3AE7-6181-4D6F-8FCC-2BB89427BA4F}" type="presParOf" srcId="{D1919AF7-FB7A-47FA-82C7-A37E187E0A79}" destId="{80FC300B-413F-4ABD-8ACB-313FAC1285FB}" srcOrd="2" destOrd="0" presId="urn:microsoft.com/office/officeart/2005/8/layout/cycle5"/>
    <dgm:cxn modelId="{14DA9043-4816-4F9C-A763-ED65694C84A7}" type="presParOf" srcId="{D1919AF7-FB7A-47FA-82C7-A37E187E0A79}" destId="{D74C033F-9656-4796-A91E-FAA5EB67B74B}" srcOrd="3" destOrd="0" presId="urn:microsoft.com/office/officeart/2005/8/layout/cycle5"/>
    <dgm:cxn modelId="{70DB9B4D-DE91-4000-B379-DD3D45CE94D1}" type="presParOf" srcId="{D1919AF7-FB7A-47FA-82C7-A37E187E0A79}" destId="{BD3643F7-C818-46D6-94FC-FA2920EC4E68}" srcOrd="4" destOrd="0" presId="urn:microsoft.com/office/officeart/2005/8/layout/cycle5"/>
    <dgm:cxn modelId="{A5F8E5B9-A4AD-4CD8-A32E-9EE6584ECE22}" type="presParOf" srcId="{D1919AF7-FB7A-47FA-82C7-A37E187E0A79}" destId="{900B46D0-CF6F-4B3F-BD2C-E73915935287}" srcOrd="5" destOrd="0" presId="urn:microsoft.com/office/officeart/2005/8/layout/cycle5"/>
    <dgm:cxn modelId="{A2888CB0-84E2-4DBF-A326-E9061457F56C}" type="presParOf" srcId="{D1919AF7-FB7A-47FA-82C7-A37E187E0A79}" destId="{E241AFB1-F9E9-4917-AB44-1529106A71F3}" srcOrd="6" destOrd="0" presId="urn:microsoft.com/office/officeart/2005/8/layout/cycle5"/>
    <dgm:cxn modelId="{C3558A26-CF04-4CB6-A346-FD821E2A29F3}" type="presParOf" srcId="{D1919AF7-FB7A-47FA-82C7-A37E187E0A79}" destId="{C42FD0A8-BE1D-434D-82C5-68078F5EFF61}" srcOrd="7" destOrd="0" presId="urn:microsoft.com/office/officeart/2005/8/layout/cycle5"/>
    <dgm:cxn modelId="{824E50F8-2B9A-458E-99F0-9D81A99167FF}" type="presParOf" srcId="{D1919AF7-FB7A-47FA-82C7-A37E187E0A79}" destId="{8E0B1A32-5E1B-4F84-8E9F-1B5E8DD6BA93}" srcOrd="8" destOrd="0" presId="urn:microsoft.com/office/officeart/2005/8/layout/cycle5"/>
    <dgm:cxn modelId="{3DDB9462-ED9B-4958-B85F-6D3F979F6751}" type="presParOf" srcId="{D1919AF7-FB7A-47FA-82C7-A37E187E0A79}" destId="{0BE5C968-7945-4E6D-9A44-C0B7632D913F}" srcOrd="9" destOrd="0" presId="urn:microsoft.com/office/officeart/2005/8/layout/cycle5"/>
    <dgm:cxn modelId="{941A5D9B-F68A-4EC9-ADD6-F19E8E8026A7}" type="presParOf" srcId="{D1919AF7-FB7A-47FA-82C7-A37E187E0A79}" destId="{392B1FEB-435E-492D-9104-1201B7E0AA4A}" srcOrd="10" destOrd="0" presId="urn:microsoft.com/office/officeart/2005/8/layout/cycle5"/>
    <dgm:cxn modelId="{73928D34-AE1C-4EAD-9D84-70972185D789}" type="presParOf" srcId="{D1919AF7-FB7A-47FA-82C7-A37E187E0A79}" destId="{4FFBFC3F-D976-4F36-AC9B-FCA2006E448A}" srcOrd="11" destOrd="0" presId="urn:microsoft.com/office/officeart/2005/8/layout/cycle5"/>
    <dgm:cxn modelId="{011728FC-9C24-4647-A251-82BE4DA91AF7}" type="presParOf" srcId="{D1919AF7-FB7A-47FA-82C7-A37E187E0A79}" destId="{3871A522-4140-49AA-85AC-06FB5D1C2B2D}" srcOrd="12" destOrd="0" presId="urn:microsoft.com/office/officeart/2005/8/layout/cycle5"/>
    <dgm:cxn modelId="{18B07150-D873-4CE8-A01F-2E845BF35669}" type="presParOf" srcId="{D1919AF7-FB7A-47FA-82C7-A37E187E0A79}" destId="{54732B4F-DBFF-4573-A656-88706CD0A3A2}" srcOrd="13" destOrd="0" presId="urn:microsoft.com/office/officeart/2005/8/layout/cycle5"/>
    <dgm:cxn modelId="{17B874AD-14D7-4832-A785-B352093ABD0E}" type="presParOf" srcId="{D1919AF7-FB7A-47FA-82C7-A37E187E0A79}" destId="{8B30B6ED-C769-43F4-B646-87754D03F194}" srcOrd="14" destOrd="0" presId="urn:microsoft.com/office/officeart/2005/8/layout/cycle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gm:drawing xmlns:dgm="http://schemas.openxmlformats.org/drawingml/2006/diagram" xmlns:a="http://schemas.openxmlformats.org/drawingml/2006/main">
  <dsp:spTree xmlns:dsp="http://schemas.microsoft.com/office/drawing/2008/diagram">
    <dsp:nvGrpSpPr>
      <dsp:cNvPr id="0" name=""/>
      <dsp:cNvGrpSpPr/>
    </dsp:nvGrpSpPr>
    <dsp:grpSpPr/>
    <dsp:sp modelId="{FFB70455-7A51-4917-BE27-D1FAC3B7B8D1}" macro="" textlink="">
      <dsp:nvSpPr>
        <dsp:cNvPr id="0" name=""/>
        <dsp:cNvSpPr/>
      </dsp:nvSpPr>
      <dsp:spPr>
        <a:xfrm>
          <a:off x="0" y="76946"/>
          <a:ext cx="6640495" cy="631800"/>
        </a:xfrm>
        <a:prstGeom prst="roundRect">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b="1" kern="1200" dirty="0" smtClean="0"/>
            <a:t>Test case generation</a:t>
          </a:r>
          <a:endParaRPr lang="en-US" sz="2700" kern="1200" dirty="0"/>
        </a:p>
      </dsp:txBody>
      <dsp:txXfrm>
        <a:off x="0" y="76946"/>
        <a:ext cx="6640495" cy="631800"/>
      </dsp:txXfrm>
    </dsp:sp>
    <dsp:sp modelId="{71497550-9F1D-4D88-9145-DDAD4329CE3E}" macro="" textlink="">
      <dsp:nvSpPr>
        <dsp:cNvPr id="0" name=""/>
        <dsp:cNvSpPr/>
      </dsp:nvSpPr>
      <dsp:spPr>
        <a:xfrm>
          <a:off x="0" y="786506"/>
          <a:ext cx="6640495" cy="631800"/>
        </a:xfrm>
        <a:prstGeom prst="roundRect">
          <a:avLst/>
        </a:prstGeom>
        <a:gradFill rotWithShape="0">
          <a:gsLst>
            <a:gs pos="0">
              <a:schemeClr val="accent5">
                <a:hueOff val="2965043"/>
                <a:satOff val="-11024"/>
                <a:lumOff val="-2902"/>
                <a:alphaOff val="0"/>
                <a:shade val="15000"/>
                <a:satMod val="180000"/>
              </a:schemeClr>
            </a:gs>
            <a:gs pos="50000">
              <a:schemeClr val="accent5">
                <a:hueOff val="2965043"/>
                <a:satOff val="-11024"/>
                <a:lumOff val="-2902"/>
                <a:alphaOff val="0"/>
                <a:shade val="45000"/>
                <a:satMod val="170000"/>
              </a:schemeClr>
            </a:gs>
            <a:gs pos="70000">
              <a:schemeClr val="accent5">
                <a:hueOff val="2965043"/>
                <a:satOff val="-11024"/>
                <a:lumOff val="-2902"/>
                <a:alphaOff val="0"/>
                <a:tint val="99000"/>
                <a:shade val="65000"/>
                <a:satMod val="155000"/>
              </a:schemeClr>
            </a:gs>
            <a:gs pos="100000">
              <a:schemeClr val="accent5">
                <a:hueOff val="2965043"/>
                <a:satOff val="-11024"/>
                <a:lumOff val="-2902"/>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b="1" kern="1200" dirty="0" smtClean="0"/>
            <a:t>Verifying Compilers</a:t>
          </a:r>
          <a:endParaRPr lang="en-US" sz="2700" kern="1200" dirty="0"/>
        </a:p>
      </dsp:txBody>
      <dsp:txXfrm>
        <a:off x="0" y="786506"/>
        <a:ext cx="6640495" cy="631800"/>
      </dsp:txXfrm>
    </dsp:sp>
    <dsp:sp modelId="{9E8040C1-5C12-4E02-8F39-1DE656AAD1FE}" macro="" textlink="">
      <dsp:nvSpPr>
        <dsp:cNvPr id="0" name=""/>
        <dsp:cNvSpPr/>
      </dsp:nvSpPr>
      <dsp:spPr>
        <a:xfrm>
          <a:off x="0" y="1496067"/>
          <a:ext cx="6640495" cy="631800"/>
        </a:xfrm>
        <a:prstGeom prst="roundRect">
          <a:avLst/>
        </a:prstGeom>
        <a:gradFill rotWithShape="0">
          <a:gsLst>
            <a:gs pos="0">
              <a:schemeClr val="accent5">
                <a:hueOff val="5930085"/>
                <a:satOff val="-22047"/>
                <a:lumOff val="-5804"/>
                <a:alphaOff val="0"/>
                <a:shade val="15000"/>
                <a:satMod val="180000"/>
              </a:schemeClr>
            </a:gs>
            <a:gs pos="50000">
              <a:schemeClr val="accent5">
                <a:hueOff val="5930085"/>
                <a:satOff val="-22047"/>
                <a:lumOff val="-5804"/>
                <a:alphaOff val="0"/>
                <a:shade val="45000"/>
                <a:satMod val="170000"/>
              </a:schemeClr>
            </a:gs>
            <a:gs pos="70000">
              <a:schemeClr val="accent5">
                <a:hueOff val="5930085"/>
                <a:satOff val="-22047"/>
                <a:lumOff val="-5804"/>
                <a:alphaOff val="0"/>
                <a:tint val="99000"/>
                <a:shade val="65000"/>
                <a:satMod val="155000"/>
              </a:schemeClr>
            </a:gs>
            <a:gs pos="100000">
              <a:schemeClr val="accent5">
                <a:hueOff val="5930085"/>
                <a:satOff val="-22047"/>
                <a:lumOff val="-5804"/>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b="1" kern="1200" dirty="0" smtClean="0"/>
            <a:t>Predicate Abstraction</a:t>
          </a:r>
          <a:endParaRPr lang="en-US" sz="2700" kern="1200" dirty="0"/>
        </a:p>
      </dsp:txBody>
      <dsp:txXfrm>
        <a:off x="0" y="1496067"/>
        <a:ext cx="6640495" cy="631800"/>
      </dsp:txXfrm>
    </dsp:sp>
    <dsp:sp modelId="{3973E97C-1B6E-46BE-AE9F-9D777A355762}" macro="" textlink="">
      <dsp:nvSpPr>
        <dsp:cNvPr id="0" name=""/>
        <dsp:cNvSpPr/>
      </dsp:nvSpPr>
      <dsp:spPr>
        <a:xfrm>
          <a:off x="0" y="2205627"/>
          <a:ext cx="6640495" cy="631800"/>
        </a:xfrm>
        <a:prstGeom prst="roundRect">
          <a:avLst/>
        </a:prstGeom>
        <a:gradFill rotWithShape="0">
          <a:gsLst>
            <a:gs pos="0">
              <a:schemeClr val="accent5">
                <a:hueOff val="8895128"/>
                <a:satOff val="-33071"/>
                <a:lumOff val="-8706"/>
                <a:alphaOff val="0"/>
                <a:shade val="15000"/>
                <a:satMod val="180000"/>
              </a:schemeClr>
            </a:gs>
            <a:gs pos="50000">
              <a:schemeClr val="accent5">
                <a:hueOff val="8895128"/>
                <a:satOff val="-33071"/>
                <a:lumOff val="-8706"/>
                <a:alphaOff val="0"/>
                <a:shade val="45000"/>
                <a:satMod val="170000"/>
              </a:schemeClr>
            </a:gs>
            <a:gs pos="70000">
              <a:schemeClr val="accent5">
                <a:hueOff val="8895128"/>
                <a:satOff val="-33071"/>
                <a:lumOff val="-8706"/>
                <a:alphaOff val="0"/>
                <a:tint val="99000"/>
                <a:shade val="65000"/>
                <a:satMod val="155000"/>
              </a:schemeClr>
            </a:gs>
            <a:gs pos="100000">
              <a:schemeClr val="accent5">
                <a:hueOff val="8895128"/>
                <a:satOff val="-33071"/>
                <a:lumOff val="-8706"/>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b="1" kern="1200" dirty="0" smtClean="0"/>
            <a:t>Invariant Generation</a:t>
          </a:r>
          <a:endParaRPr lang="en-US" sz="2700" kern="1200" dirty="0"/>
        </a:p>
      </dsp:txBody>
      <dsp:txXfrm>
        <a:off x="0" y="2205627"/>
        <a:ext cx="6640495" cy="631800"/>
      </dsp:txXfrm>
    </dsp:sp>
    <dsp:sp modelId="{BF66F49D-233C-415B-8655-05BD7089D001}" macro="" textlink="">
      <dsp:nvSpPr>
        <dsp:cNvPr id="0" name=""/>
        <dsp:cNvSpPr/>
      </dsp:nvSpPr>
      <dsp:spPr>
        <a:xfrm>
          <a:off x="0" y="2915187"/>
          <a:ext cx="6640495" cy="631800"/>
        </a:xfrm>
        <a:prstGeom prst="roundRect">
          <a:avLst/>
        </a:prstGeom>
        <a:gradFill rotWithShape="0">
          <a:gsLst>
            <a:gs pos="0">
              <a:schemeClr val="accent5">
                <a:hueOff val="11860171"/>
                <a:satOff val="-44094"/>
                <a:lumOff val="-11608"/>
                <a:alphaOff val="0"/>
                <a:shade val="15000"/>
                <a:satMod val="180000"/>
              </a:schemeClr>
            </a:gs>
            <a:gs pos="50000">
              <a:schemeClr val="accent5">
                <a:hueOff val="11860171"/>
                <a:satOff val="-44094"/>
                <a:lumOff val="-11608"/>
                <a:alphaOff val="0"/>
                <a:shade val="45000"/>
                <a:satMod val="170000"/>
              </a:schemeClr>
            </a:gs>
            <a:gs pos="70000">
              <a:schemeClr val="accent5">
                <a:hueOff val="11860171"/>
                <a:satOff val="-44094"/>
                <a:lumOff val="-11608"/>
                <a:alphaOff val="0"/>
                <a:tint val="99000"/>
                <a:shade val="65000"/>
                <a:satMod val="155000"/>
              </a:schemeClr>
            </a:gs>
            <a:gs pos="100000">
              <a:schemeClr val="accent5">
                <a:hueOff val="11860171"/>
                <a:satOff val="-44094"/>
                <a:lumOff val="-11608"/>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b="1" kern="1200" dirty="0" smtClean="0"/>
            <a:t>Type Checking</a:t>
          </a:r>
          <a:endParaRPr lang="en-US" sz="2700" kern="1200" dirty="0"/>
        </a:p>
      </dsp:txBody>
      <dsp:txXfrm>
        <a:off x="0" y="2915187"/>
        <a:ext cx="6640495" cy="631800"/>
      </dsp:txXfrm>
    </dsp:sp>
    <dsp:sp modelId="{FB2D4B19-3337-4830-AD4B-119F5D9B67E6}" macro="" textlink="">
      <dsp:nvSpPr>
        <dsp:cNvPr id="0" name=""/>
        <dsp:cNvSpPr/>
      </dsp:nvSpPr>
      <dsp:spPr>
        <a:xfrm>
          <a:off x="0" y="3624747"/>
          <a:ext cx="6640495" cy="631800"/>
        </a:xfrm>
        <a:prstGeom prst="roundRect">
          <a:avLst/>
        </a:prstGeom>
        <a:gradFill rotWithShape="0">
          <a:gsLst>
            <a:gs pos="0">
              <a:schemeClr val="accent5">
                <a:hueOff val="14825213"/>
                <a:satOff val="-55118"/>
                <a:lumOff val="-14510"/>
                <a:alphaOff val="0"/>
                <a:shade val="15000"/>
                <a:satMod val="180000"/>
              </a:schemeClr>
            </a:gs>
            <a:gs pos="50000">
              <a:schemeClr val="accent5">
                <a:hueOff val="14825213"/>
                <a:satOff val="-55118"/>
                <a:lumOff val="-14510"/>
                <a:alphaOff val="0"/>
                <a:shade val="45000"/>
                <a:satMod val="170000"/>
              </a:schemeClr>
            </a:gs>
            <a:gs pos="70000">
              <a:schemeClr val="accent5">
                <a:hueOff val="14825213"/>
                <a:satOff val="-55118"/>
                <a:lumOff val="-14510"/>
                <a:alphaOff val="0"/>
                <a:tint val="99000"/>
                <a:shade val="65000"/>
                <a:satMod val="155000"/>
              </a:schemeClr>
            </a:gs>
            <a:gs pos="100000">
              <a:schemeClr val="accent5">
                <a:hueOff val="14825213"/>
                <a:satOff val="-55118"/>
                <a:lumOff val="-1451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b="1" kern="1200" smtClean="0"/>
            <a:t>Model Based Testing</a:t>
          </a:r>
          <a:endParaRPr lang="en-US" sz="2700" b="1" kern="1200" dirty="0"/>
        </a:p>
      </dsp:txBody>
      <dsp:txXfrm>
        <a:off x="0" y="3624747"/>
        <a:ext cx="6640495" cy="631800"/>
      </dsp:txXfrm>
    </dsp:sp>
  </dsp:spTree>
</dgm:drawing>
</file>

<file path=ppt/diagrams/drawing2.xml><?xml version="1.0" encoding="utf-8"?>
<dgm:drawing xmlns:dgm="http://schemas.openxmlformats.org/drawingml/2006/diagram" xmlns:a="http://schemas.openxmlformats.org/drawingml/2006/main">
  <dsp:spTree xmlns:dsp="http://schemas.microsoft.com/office/drawing/2008/diagram">
    <dsp:nvGrpSpPr>
      <dsp:cNvPr id="0" name=""/>
      <dsp:cNvGrpSpPr/>
    </dsp:nvGrpSpPr>
    <dsp:grpSpPr/>
    <dsp:sp modelId="{3A6B0980-9756-4B2A-938B-D7872034D7EB}" macro="" textlink="">
      <dsp:nvSpPr>
        <dsp:cNvPr id="0" name=""/>
        <dsp:cNvSpPr/>
      </dsp:nvSpPr>
      <dsp:spPr>
        <a:xfrm>
          <a:off x="2822055" y="1320096"/>
          <a:ext cx="992453" cy="979838"/>
        </a:xfrm>
        <a:prstGeom prst="ellipse">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305" tIns="27305" rIns="27305" bIns="27305" numCol="1" spcCol="1270" anchor="ctr" anchorCtr="0">
          <a:noAutofit/>
        </a:bodyPr>
        <a:lstStyle/>
        <a:p>
          <a:pPr lvl="0" algn="ctr" defTabSz="1911350">
            <a:lnSpc>
              <a:spcPct val="90000"/>
            </a:lnSpc>
            <a:spcBef>
              <a:spcPct val="0"/>
            </a:spcBef>
            <a:spcAft>
              <a:spcPct val="35000"/>
            </a:spcAft>
          </a:pPr>
          <a:r>
            <a:rPr lang="en-US" sz="4300" kern="1200" dirty="0" smtClean="0"/>
            <a:t>Z3</a:t>
          </a:r>
          <a:endParaRPr lang="en-US" sz="4300" kern="1200" dirty="0"/>
        </a:p>
      </dsp:txBody>
      <dsp:txXfrm>
        <a:off x="2822055" y="1320096"/>
        <a:ext cx="992453" cy="979838"/>
      </dsp:txXfrm>
    </dsp:sp>
    <dsp:sp modelId="{4791977B-3D60-45CE-A267-EB0E534B83F4}" macro="" textlink="">
      <dsp:nvSpPr>
        <dsp:cNvPr id="0" name=""/>
        <dsp:cNvSpPr/>
      </dsp:nvSpPr>
      <dsp:spPr>
        <a:xfrm rot="11700000">
          <a:off x="1880008" y="1385486"/>
          <a:ext cx="923199" cy="325660"/>
        </a:xfrm>
        <a:prstGeom prst="leftArrow">
          <a:avLst>
            <a:gd name="adj1" fmla="val 60000"/>
            <a:gd name="adj2" fmla="val 5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5B58844-1A6B-4178-B654-1BDC9729BEDA}" macro="" textlink="">
      <dsp:nvSpPr>
        <dsp:cNvPr id="0" name=""/>
        <dsp:cNvSpPr/>
      </dsp:nvSpPr>
      <dsp:spPr>
        <a:xfrm>
          <a:off x="1352969" y="994631"/>
          <a:ext cx="1085535" cy="868428"/>
        </a:xfrm>
        <a:prstGeom prst="roundRect">
          <a:avLst>
            <a:gd name="adj" fmla="val 1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15" tIns="43815" rIns="43815" bIns="43815" numCol="1" spcCol="1270" anchor="ctr" anchorCtr="0">
          <a:noAutofit/>
        </a:bodyPr>
        <a:lstStyle/>
        <a:p>
          <a:pPr lvl="0" algn="ctr" defTabSz="1022350">
            <a:lnSpc>
              <a:spcPct val="90000"/>
            </a:lnSpc>
            <a:spcBef>
              <a:spcPct val="0"/>
            </a:spcBef>
            <a:spcAft>
              <a:spcPct val="35000"/>
            </a:spcAft>
          </a:pPr>
          <a:r>
            <a:rPr lang="en-US" sz="2300" kern="1200" dirty="0" smtClean="0"/>
            <a:t>Text</a:t>
          </a:r>
          <a:endParaRPr lang="en-US" sz="2300" kern="1200" dirty="0"/>
        </a:p>
      </dsp:txBody>
      <dsp:txXfrm>
        <a:off x="1352969" y="994631"/>
        <a:ext cx="1085535" cy="868428"/>
      </dsp:txXfrm>
    </dsp:sp>
    <dsp:sp modelId="{37DAC68F-24B1-4F47-B42F-F4B9F50132B0}" macro="" textlink="">
      <dsp:nvSpPr>
        <dsp:cNvPr id="0" name=""/>
        <dsp:cNvSpPr/>
      </dsp:nvSpPr>
      <dsp:spPr>
        <a:xfrm rot="14700000">
          <a:off x="2428060" y="732834"/>
          <a:ext cx="927705" cy="325660"/>
        </a:xfrm>
        <a:prstGeom prst="leftArrow">
          <a:avLst>
            <a:gd name="adj1" fmla="val 60000"/>
            <a:gd name="adj2" fmla="val 50000"/>
          </a:avLst>
        </a:prstGeom>
        <a:gradFill rotWithShape="0">
          <a:gsLst>
            <a:gs pos="0">
              <a:schemeClr val="accent3">
                <a:hueOff val="1343675"/>
                <a:satOff val="-2482"/>
                <a:lumOff val="-915"/>
                <a:alphaOff val="0"/>
                <a:shade val="15000"/>
                <a:satMod val="180000"/>
              </a:schemeClr>
            </a:gs>
            <a:gs pos="50000">
              <a:schemeClr val="accent3">
                <a:hueOff val="1343675"/>
                <a:satOff val="-2482"/>
                <a:lumOff val="-915"/>
                <a:alphaOff val="0"/>
                <a:shade val="45000"/>
                <a:satMod val="170000"/>
              </a:schemeClr>
            </a:gs>
            <a:gs pos="70000">
              <a:schemeClr val="accent3">
                <a:hueOff val="1343675"/>
                <a:satOff val="-2482"/>
                <a:lumOff val="-915"/>
                <a:alphaOff val="0"/>
                <a:tint val="99000"/>
                <a:shade val="65000"/>
                <a:satMod val="155000"/>
              </a:schemeClr>
            </a:gs>
            <a:gs pos="100000">
              <a:schemeClr val="accent3">
                <a:hueOff val="1343675"/>
                <a:satOff val="-2482"/>
                <a:lumOff val="-915"/>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034B1A8-9228-48E4-AC62-0BA38AAD0108}" macro="" textlink="">
      <dsp:nvSpPr>
        <dsp:cNvPr id="0" name=""/>
        <dsp:cNvSpPr/>
      </dsp:nvSpPr>
      <dsp:spPr>
        <a:xfrm>
          <a:off x="2153113" y="41057"/>
          <a:ext cx="1085535" cy="868428"/>
        </a:xfrm>
        <a:prstGeom prst="roundRect">
          <a:avLst>
            <a:gd name="adj" fmla="val 10000"/>
          </a:avLst>
        </a:prstGeom>
        <a:gradFill rotWithShape="0">
          <a:gsLst>
            <a:gs pos="0">
              <a:schemeClr val="accent3">
                <a:hueOff val="1343675"/>
                <a:satOff val="-2482"/>
                <a:lumOff val="-915"/>
                <a:alphaOff val="0"/>
                <a:shade val="15000"/>
                <a:satMod val="180000"/>
              </a:schemeClr>
            </a:gs>
            <a:gs pos="50000">
              <a:schemeClr val="accent3">
                <a:hueOff val="1343675"/>
                <a:satOff val="-2482"/>
                <a:lumOff val="-915"/>
                <a:alphaOff val="0"/>
                <a:shade val="45000"/>
                <a:satMod val="170000"/>
              </a:schemeClr>
            </a:gs>
            <a:gs pos="70000">
              <a:schemeClr val="accent3">
                <a:hueOff val="1343675"/>
                <a:satOff val="-2482"/>
                <a:lumOff val="-915"/>
                <a:alphaOff val="0"/>
                <a:tint val="99000"/>
                <a:shade val="65000"/>
                <a:satMod val="155000"/>
              </a:schemeClr>
            </a:gs>
            <a:gs pos="100000">
              <a:schemeClr val="accent3">
                <a:hueOff val="1343675"/>
                <a:satOff val="-2482"/>
                <a:lumOff val="-915"/>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15" tIns="43815" rIns="43815" bIns="43815" numCol="1" spcCol="1270" anchor="ctr" anchorCtr="0">
          <a:noAutofit/>
        </a:bodyPr>
        <a:lstStyle/>
        <a:p>
          <a:pPr lvl="0" algn="ctr" defTabSz="1022350">
            <a:lnSpc>
              <a:spcPct val="90000"/>
            </a:lnSpc>
            <a:spcBef>
              <a:spcPct val="0"/>
            </a:spcBef>
            <a:spcAft>
              <a:spcPct val="35000"/>
            </a:spcAft>
          </a:pPr>
          <a:r>
            <a:rPr lang="en-US" sz="2300" kern="1200" dirty="0" smtClean="0"/>
            <a:t>C/C++</a:t>
          </a:r>
          <a:endParaRPr lang="en-US" sz="2300" kern="1200" dirty="0"/>
        </a:p>
      </dsp:txBody>
      <dsp:txXfrm>
        <a:off x="2153113" y="41057"/>
        <a:ext cx="1085535" cy="868428"/>
      </dsp:txXfrm>
    </dsp:sp>
    <dsp:sp modelId="{4245A790-3F38-49C0-A396-70842A9BABC0}" macro="" textlink="">
      <dsp:nvSpPr>
        <dsp:cNvPr id="0" name=""/>
        <dsp:cNvSpPr/>
      </dsp:nvSpPr>
      <dsp:spPr>
        <a:xfrm rot="17700000">
          <a:off x="3280797" y="732834"/>
          <a:ext cx="927705" cy="325660"/>
        </a:xfrm>
        <a:prstGeom prst="leftArrow">
          <a:avLst>
            <a:gd name="adj1" fmla="val 60000"/>
            <a:gd name="adj2" fmla="val 50000"/>
          </a:avLst>
        </a:prstGeom>
        <a:gradFill rotWithShape="0">
          <a:gsLst>
            <a:gs pos="0">
              <a:schemeClr val="accent3">
                <a:hueOff val="2687350"/>
                <a:satOff val="-4965"/>
                <a:lumOff val="-1831"/>
                <a:alphaOff val="0"/>
                <a:shade val="15000"/>
                <a:satMod val="180000"/>
              </a:schemeClr>
            </a:gs>
            <a:gs pos="50000">
              <a:schemeClr val="accent3">
                <a:hueOff val="2687350"/>
                <a:satOff val="-4965"/>
                <a:lumOff val="-1831"/>
                <a:alphaOff val="0"/>
                <a:shade val="45000"/>
                <a:satMod val="170000"/>
              </a:schemeClr>
            </a:gs>
            <a:gs pos="70000">
              <a:schemeClr val="accent3">
                <a:hueOff val="2687350"/>
                <a:satOff val="-4965"/>
                <a:lumOff val="-1831"/>
                <a:alphaOff val="0"/>
                <a:tint val="99000"/>
                <a:shade val="65000"/>
                <a:satMod val="155000"/>
              </a:schemeClr>
            </a:gs>
            <a:gs pos="100000">
              <a:schemeClr val="accent3">
                <a:hueOff val="2687350"/>
                <a:satOff val="-4965"/>
                <a:lumOff val="-1831"/>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56B82B9-8B72-4709-AD97-A7D3F98FA0ED}" macro="" textlink="">
      <dsp:nvSpPr>
        <dsp:cNvPr id="0" name=""/>
        <dsp:cNvSpPr/>
      </dsp:nvSpPr>
      <dsp:spPr>
        <a:xfrm>
          <a:off x="3397915" y="41057"/>
          <a:ext cx="1085535" cy="868428"/>
        </a:xfrm>
        <a:prstGeom prst="roundRect">
          <a:avLst>
            <a:gd name="adj" fmla="val 10000"/>
          </a:avLst>
        </a:prstGeom>
        <a:gradFill rotWithShape="0">
          <a:gsLst>
            <a:gs pos="0">
              <a:schemeClr val="accent3">
                <a:hueOff val="2687350"/>
                <a:satOff val="-4965"/>
                <a:lumOff val="-1831"/>
                <a:alphaOff val="0"/>
                <a:shade val="15000"/>
                <a:satMod val="180000"/>
              </a:schemeClr>
            </a:gs>
            <a:gs pos="50000">
              <a:schemeClr val="accent3">
                <a:hueOff val="2687350"/>
                <a:satOff val="-4965"/>
                <a:lumOff val="-1831"/>
                <a:alphaOff val="0"/>
                <a:shade val="45000"/>
                <a:satMod val="170000"/>
              </a:schemeClr>
            </a:gs>
            <a:gs pos="70000">
              <a:schemeClr val="accent3">
                <a:hueOff val="2687350"/>
                <a:satOff val="-4965"/>
                <a:lumOff val="-1831"/>
                <a:alphaOff val="0"/>
                <a:tint val="99000"/>
                <a:shade val="65000"/>
                <a:satMod val="155000"/>
              </a:schemeClr>
            </a:gs>
            <a:gs pos="100000">
              <a:schemeClr val="accent3">
                <a:hueOff val="2687350"/>
                <a:satOff val="-4965"/>
                <a:lumOff val="-1831"/>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15" tIns="43815" rIns="43815" bIns="43815" numCol="1" spcCol="1270" anchor="ctr" anchorCtr="0">
          <a:noAutofit/>
        </a:bodyPr>
        <a:lstStyle/>
        <a:p>
          <a:pPr lvl="0" algn="ctr" defTabSz="1022350">
            <a:lnSpc>
              <a:spcPct val="90000"/>
            </a:lnSpc>
            <a:spcBef>
              <a:spcPct val="0"/>
            </a:spcBef>
            <a:spcAft>
              <a:spcPct val="35000"/>
            </a:spcAft>
          </a:pPr>
          <a:r>
            <a:rPr lang="en-US" sz="2300" kern="1200" dirty="0" smtClean="0"/>
            <a:t>.NET</a:t>
          </a:r>
          <a:endParaRPr lang="en-US" sz="2300" kern="1200" dirty="0"/>
        </a:p>
      </dsp:txBody>
      <dsp:txXfrm>
        <a:off x="3397915" y="41057"/>
        <a:ext cx="1085535" cy="868428"/>
      </dsp:txXfrm>
    </dsp:sp>
    <dsp:sp modelId="{D9921DBB-414C-4209-91BF-C2CA9E8042AE}" macro="" textlink="">
      <dsp:nvSpPr>
        <dsp:cNvPr id="0" name=""/>
        <dsp:cNvSpPr/>
      </dsp:nvSpPr>
      <dsp:spPr>
        <a:xfrm rot="20700000">
          <a:off x="3833356" y="1385486"/>
          <a:ext cx="923199" cy="325660"/>
        </a:xfrm>
        <a:prstGeom prst="leftArrow">
          <a:avLst>
            <a:gd name="adj1" fmla="val 60000"/>
            <a:gd name="adj2" fmla="val 50000"/>
          </a:avLst>
        </a:prstGeom>
        <a:gradFill rotWithShape="0">
          <a:gsLst>
            <a:gs pos="0">
              <a:schemeClr val="accent3">
                <a:hueOff val="4031025"/>
                <a:satOff val="-7447"/>
                <a:lumOff val="-2746"/>
                <a:alphaOff val="0"/>
                <a:shade val="15000"/>
                <a:satMod val="180000"/>
              </a:schemeClr>
            </a:gs>
            <a:gs pos="50000">
              <a:schemeClr val="accent3">
                <a:hueOff val="4031025"/>
                <a:satOff val="-7447"/>
                <a:lumOff val="-2746"/>
                <a:alphaOff val="0"/>
                <a:shade val="45000"/>
                <a:satMod val="170000"/>
              </a:schemeClr>
            </a:gs>
            <a:gs pos="70000">
              <a:schemeClr val="accent3">
                <a:hueOff val="4031025"/>
                <a:satOff val="-7447"/>
                <a:lumOff val="-2746"/>
                <a:alphaOff val="0"/>
                <a:tint val="99000"/>
                <a:shade val="65000"/>
                <a:satMod val="155000"/>
              </a:schemeClr>
            </a:gs>
            <a:gs pos="100000">
              <a:schemeClr val="accent3">
                <a:hueOff val="4031025"/>
                <a:satOff val="-7447"/>
                <a:lumOff val="-2746"/>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499D169-5D19-44F2-8B82-65543C2432CE}" macro="" textlink="">
      <dsp:nvSpPr>
        <dsp:cNvPr id="0" name=""/>
        <dsp:cNvSpPr/>
      </dsp:nvSpPr>
      <dsp:spPr>
        <a:xfrm>
          <a:off x="4198059" y="994631"/>
          <a:ext cx="1085535" cy="868428"/>
        </a:xfrm>
        <a:prstGeom prst="roundRect">
          <a:avLst>
            <a:gd name="adj" fmla="val 10000"/>
          </a:avLst>
        </a:prstGeom>
        <a:gradFill rotWithShape="0">
          <a:gsLst>
            <a:gs pos="0">
              <a:schemeClr val="accent3">
                <a:hueOff val="4031025"/>
                <a:satOff val="-7447"/>
                <a:lumOff val="-2746"/>
                <a:alphaOff val="0"/>
                <a:shade val="15000"/>
                <a:satMod val="180000"/>
              </a:schemeClr>
            </a:gs>
            <a:gs pos="50000">
              <a:schemeClr val="accent3">
                <a:hueOff val="4031025"/>
                <a:satOff val="-7447"/>
                <a:lumOff val="-2746"/>
                <a:alphaOff val="0"/>
                <a:shade val="45000"/>
                <a:satMod val="170000"/>
              </a:schemeClr>
            </a:gs>
            <a:gs pos="70000">
              <a:schemeClr val="accent3">
                <a:hueOff val="4031025"/>
                <a:satOff val="-7447"/>
                <a:lumOff val="-2746"/>
                <a:alphaOff val="0"/>
                <a:tint val="99000"/>
                <a:shade val="65000"/>
                <a:satMod val="155000"/>
              </a:schemeClr>
            </a:gs>
            <a:gs pos="100000">
              <a:schemeClr val="accent3">
                <a:hueOff val="4031025"/>
                <a:satOff val="-7447"/>
                <a:lumOff val="-2746"/>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15" tIns="43815" rIns="43815" bIns="43815" numCol="1" spcCol="1270" anchor="ctr" anchorCtr="0">
          <a:noAutofit/>
        </a:bodyPr>
        <a:lstStyle/>
        <a:p>
          <a:pPr lvl="0" algn="ctr" defTabSz="1022350">
            <a:lnSpc>
              <a:spcPct val="90000"/>
            </a:lnSpc>
            <a:spcBef>
              <a:spcPct val="0"/>
            </a:spcBef>
            <a:spcAft>
              <a:spcPct val="35000"/>
            </a:spcAft>
          </a:pPr>
          <a:r>
            <a:rPr lang="en-US" sz="2300" kern="1200" dirty="0" err="1" smtClean="0"/>
            <a:t>OCaml</a:t>
          </a:r>
          <a:endParaRPr lang="en-US" sz="2300" kern="1200" dirty="0"/>
        </a:p>
      </dsp:txBody>
      <dsp:txXfrm>
        <a:off x="4198059" y="994631"/>
        <a:ext cx="1085535" cy="868428"/>
      </dsp:txXfrm>
    </dsp:sp>
  </dsp:spTree>
</dgm:drawing>
</file>

<file path=ppt/diagrams/drawing3.xml><?xml version="1.0" encoding="utf-8"?>
<dgm:drawing xmlns:dgm="http://schemas.openxmlformats.org/drawingml/2006/diagram" xmlns:a="http://schemas.openxmlformats.org/drawingml/2006/main">
  <dsp:spTree xmlns:dsp="http://schemas.microsoft.com/office/drawing/2008/diagram">
    <dsp:nvGrpSpPr>
      <dsp:cNvPr id="0" name=""/>
      <dsp:cNvGrpSpPr/>
    </dsp:nvGrpSpPr>
    <dsp:grpSpPr/>
    <dsp:sp modelId="{3E3B5FFD-483F-4E62-8189-15F108F7ADAB}" macro="" textlink="">
      <dsp:nvSpPr>
        <dsp:cNvPr id="0" name=""/>
        <dsp:cNvSpPr/>
      </dsp:nvSpPr>
      <dsp:spPr>
        <a:xfrm>
          <a:off x="2022" y="1466750"/>
          <a:ext cx="1884164" cy="1130498"/>
        </a:xfrm>
        <a:prstGeom prst="roundRect">
          <a:avLst>
            <a:gd name="adj" fmla="val 10000"/>
          </a:avLst>
        </a:prstGeom>
        <a:gradFill rotWithShape="0">
          <a:gsLst>
            <a:gs pos="0">
              <a:schemeClr val="accent4">
                <a:hueOff val="0"/>
                <a:satOff val="0"/>
                <a:lumOff val="0"/>
                <a:alphaOff val="0"/>
                <a:shade val="15000"/>
                <a:satMod val="180000"/>
              </a:schemeClr>
            </a:gs>
            <a:gs pos="50000">
              <a:schemeClr val="accent4">
                <a:hueOff val="0"/>
                <a:satOff val="0"/>
                <a:lumOff val="0"/>
                <a:alphaOff val="0"/>
                <a:shade val="45000"/>
                <a:satMod val="170000"/>
              </a:schemeClr>
            </a:gs>
            <a:gs pos="70000">
              <a:schemeClr val="accent4">
                <a:hueOff val="0"/>
                <a:satOff val="0"/>
                <a:lumOff val="0"/>
                <a:alphaOff val="0"/>
                <a:tint val="99000"/>
                <a:shade val="65000"/>
                <a:satMod val="155000"/>
              </a:schemeClr>
            </a:gs>
            <a:gs pos="100000">
              <a:schemeClr val="accent4">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4">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i="1" kern="1200" dirty="0" smtClean="0"/>
            <a:t>F</a:t>
          </a:r>
          <a:r>
            <a:rPr lang="en-US" sz="2600" kern="1200" dirty="0" smtClean="0"/>
            <a:t> </a:t>
          </a:r>
          <a:r>
            <a:rPr lang="en-US" sz="2600" kern="1200" dirty="0" smtClean="0">
              <a:sym typeface="Symbol"/>
            </a:rPr>
            <a:t> </a:t>
          </a:r>
          <a:r>
            <a:rPr lang="en-US" sz="2600" i="1" kern="1200" dirty="0" smtClean="0">
              <a:sym typeface="Symbol"/>
            </a:rPr>
            <a:t>T</a:t>
          </a:r>
          <a:endParaRPr lang="en-US" sz="2600" kern="1200" dirty="0"/>
        </a:p>
      </dsp:txBody>
      <dsp:txXfrm>
        <a:off x="2022" y="1466750"/>
        <a:ext cx="1884164" cy="1130498"/>
      </dsp:txXfrm>
    </dsp:sp>
    <dsp:sp modelId="{DB6C2414-EC2D-4F97-90C3-35DA480F8343}" macro="" textlink="">
      <dsp:nvSpPr>
        <dsp:cNvPr id="0" name=""/>
        <dsp:cNvSpPr/>
      </dsp:nvSpPr>
      <dsp:spPr>
        <a:xfrm>
          <a:off x="2074603" y="1798363"/>
          <a:ext cx="399442" cy="467272"/>
        </a:xfrm>
        <a:prstGeom prst="rightArrow">
          <a:avLst>
            <a:gd name="adj1" fmla="val 60000"/>
            <a:gd name="adj2" fmla="val 50000"/>
          </a:avLst>
        </a:prstGeom>
        <a:gradFill rotWithShape="0">
          <a:gsLst>
            <a:gs pos="0">
              <a:schemeClr val="accent4">
                <a:hueOff val="0"/>
                <a:satOff val="0"/>
                <a:lumOff val="0"/>
                <a:alphaOff val="0"/>
                <a:shade val="15000"/>
                <a:satMod val="180000"/>
              </a:schemeClr>
            </a:gs>
            <a:gs pos="50000">
              <a:schemeClr val="accent4">
                <a:hueOff val="0"/>
                <a:satOff val="0"/>
                <a:lumOff val="0"/>
                <a:alphaOff val="0"/>
                <a:shade val="45000"/>
                <a:satMod val="170000"/>
              </a:schemeClr>
            </a:gs>
            <a:gs pos="70000">
              <a:schemeClr val="accent4">
                <a:hueOff val="0"/>
                <a:satOff val="0"/>
                <a:lumOff val="0"/>
                <a:alphaOff val="0"/>
                <a:tint val="99000"/>
                <a:shade val="65000"/>
                <a:satMod val="155000"/>
              </a:schemeClr>
            </a:gs>
            <a:gs pos="100000">
              <a:schemeClr val="accent4">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4">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US" sz="2100" kern="1200"/>
        </a:p>
      </dsp:txBody>
      <dsp:txXfrm>
        <a:off x="2074603" y="1798363"/>
        <a:ext cx="399442" cy="467272"/>
      </dsp:txXfrm>
    </dsp:sp>
    <dsp:sp modelId="{805C54DA-FD95-4B6F-BD7C-61F12619B0B6}" macro="" textlink="">
      <dsp:nvSpPr>
        <dsp:cNvPr id="0" name=""/>
        <dsp:cNvSpPr/>
      </dsp:nvSpPr>
      <dsp:spPr>
        <a:xfrm>
          <a:off x="2639852" y="1466750"/>
          <a:ext cx="3454124" cy="1130498"/>
        </a:xfrm>
        <a:prstGeom prst="roundRect">
          <a:avLst>
            <a:gd name="adj" fmla="val 10000"/>
          </a:avLst>
        </a:prstGeom>
        <a:gradFill rotWithShape="0">
          <a:gsLst>
            <a:gs pos="0">
              <a:schemeClr val="accent4">
                <a:hueOff val="-3519981"/>
                <a:satOff val="36448"/>
                <a:lumOff val="6667"/>
                <a:alphaOff val="0"/>
                <a:shade val="15000"/>
                <a:satMod val="180000"/>
              </a:schemeClr>
            </a:gs>
            <a:gs pos="50000">
              <a:schemeClr val="accent4">
                <a:hueOff val="-3519981"/>
                <a:satOff val="36448"/>
                <a:lumOff val="6667"/>
                <a:alphaOff val="0"/>
                <a:shade val="45000"/>
                <a:satMod val="170000"/>
              </a:schemeClr>
            </a:gs>
            <a:gs pos="70000">
              <a:schemeClr val="accent4">
                <a:hueOff val="-3519981"/>
                <a:satOff val="36448"/>
                <a:lumOff val="6667"/>
                <a:alphaOff val="0"/>
                <a:tint val="99000"/>
                <a:shade val="65000"/>
                <a:satMod val="155000"/>
              </a:schemeClr>
            </a:gs>
            <a:gs pos="100000">
              <a:schemeClr val="accent4">
                <a:hueOff val="-3519981"/>
                <a:satOff val="36448"/>
                <a:lumOff val="6667"/>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4">
              <a:hueOff val="-3519981"/>
              <a:satOff val="36448"/>
              <a:lumOff val="6667"/>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First-order </a:t>
          </a:r>
        </a:p>
        <a:p>
          <a:pPr lvl="0" algn="ctr" defTabSz="1155700">
            <a:lnSpc>
              <a:spcPct val="90000"/>
            </a:lnSpc>
            <a:spcBef>
              <a:spcPct val="0"/>
            </a:spcBef>
            <a:spcAft>
              <a:spcPct val="35000"/>
            </a:spcAft>
          </a:pPr>
          <a:r>
            <a:rPr lang="en-US" sz="2600" kern="1200" dirty="0" smtClean="0"/>
            <a:t>Theorem </a:t>
          </a:r>
          <a:r>
            <a:rPr lang="en-US" sz="2600" kern="1200" dirty="0" err="1" smtClean="0"/>
            <a:t>Prover</a:t>
          </a:r>
          <a:endParaRPr lang="en-US" sz="2600" kern="1200" dirty="0"/>
        </a:p>
      </dsp:txBody>
      <dsp:txXfrm>
        <a:off x="2639852" y="1466750"/>
        <a:ext cx="3454124" cy="1130498"/>
      </dsp:txXfrm>
    </dsp:sp>
  </dsp:spTree>
</dgm:drawing>
</file>

<file path=ppt/diagrams/drawing4.xml><?xml version="1.0" encoding="utf-8"?>
<dgm:drawing xmlns:dgm="http://schemas.openxmlformats.org/drawingml/2006/diagram" xmlns:a="http://schemas.openxmlformats.org/drawingml/2006/main">
  <dsp:spTree xmlns:dsp="http://schemas.microsoft.com/office/drawing/2008/diagram">
    <dsp:nvGrpSpPr>
      <dsp:cNvPr id="0" name=""/>
      <dsp:cNvGrpSpPr/>
    </dsp:nvGrpSpPr>
    <dsp:grpSpPr/>
    <dsp:sp modelId="{61BD5CC9-D19E-4D51-9B27-20E60A241DCF}" macro="" textlink="">
      <dsp:nvSpPr>
        <dsp:cNvPr id="0" name=""/>
        <dsp:cNvSpPr/>
      </dsp:nvSpPr>
      <dsp:spPr>
        <a:xfrm>
          <a:off x="11234" y="1240149"/>
          <a:ext cx="2539007" cy="1523404"/>
        </a:xfrm>
        <a:prstGeom prst="roundRect">
          <a:avLst>
            <a:gd name="adj" fmla="val 10000"/>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Annotated Program</a:t>
          </a:r>
          <a:endParaRPr lang="en-US" sz="3300" kern="1200" dirty="0"/>
        </a:p>
      </dsp:txBody>
      <dsp:txXfrm>
        <a:off x="11234" y="1240149"/>
        <a:ext cx="2539007" cy="1523404"/>
      </dsp:txXfrm>
    </dsp:sp>
    <dsp:sp modelId="{66753691-48EF-44CA-9DF1-40405054014D}" macro="" textlink="">
      <dsp:nvSpPr>
        <dsp:cNvPr id="0" name=""/>
        <dsp:cNvSpPr/>
      </dsp:nvSpPr>
      <dsp:spPr>
        <a:xfrm rot="29239">
          <a:off x="2801622" y="1702217"/>
          <a:ext cx="532965" cy="629673"/>
        </a:xfrm>
        <a:prstGeom prst="rightArrow">
          <a:avLst>
            <a:gd name="adj1" fmla="val 60000"/>
            <a:gd name="adj2" fmla="val 50000"/>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n-US" sz="2600" kern="1200"/>
        </a:p>
      </dsp:txBody>
      <dsp:txXfrm rot="29239">
        <a:off x="2801622" y="1702217"/>
        <a:ext cx="532965" cy="629673"/>
      </dsp:txXfrm>
    </dsp:sp>
    <dsp:sp modelId="{40C0E305-4B11-4977-A04E-EAB83E945248}" macro="" textlink="">
      <dsp:nvSpPr>
        <dsp:cNvPr id="0" name=""/>
        <dsp:cNvSpPr/>
      </dsp:nvSpPr>
      <dsp:spPr>
        <a:xfrm>
          <a:off x="3555801" y="1270297"/>
          <a:ext cx="2539007" cy="1523404"/>
        </a:xfrm>
        <a:prstGeom prst="roundRect">
          <a:avLst>
            <a:gd name="adj" fmla="val 10000"/>
          </a:avLst>
        </a:prstGeom>
        <a:gradFill rotWithShape="0">
          <a:gsLst>
            <a:gs pos="0">
              <a:schemeClr val="accent2">
                <a:hueOff val="-11384228"/>
                <a:satOff val="32156"/>
                <a:lumOff val="8236"/>
                <a:alphaOff val="0"/>
                <a:shade val="15000"/>
                <a:satMod val="180000"/>
              </a:schemeClr>
            </a:gs>
            <a:gs pos="50000">
              <a:schemeClr val="accent2">
                <a:hueOff val="-11384228"/>
                <a:satOff val="32156"/>
                <a:lumOff val="8236"/>
                <a:alphaOff val="0"/>
                <a:shade val="45000"/>
                <a:satMod val="170000"/>
              </a:schemeClr>
            </a:gs>
            <a:gs pos="70000">
              <a:schemeClr val="accent2">
                <a:hueOff val="-11384228"/>
                <a:satOff val="32156"/>
                <a:lumOff val="8236"/>
                <a:alphaOff val="0"/>
                <a:tint val="99000"/>
                <a:shade val="65000"/>
                <a:satMod val="155000"/>
              </a:schemeClr>
            </a:gs>
            <a:gs pos="100000">
              <a:schemeClr val="accent2">
                <a:hueOff val="-11384228"/>
                <a:satOff val="32156"/>
                <a:lumOff val="8236"/>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11384228"/>
              <a:satOff val="32156"/>
              <a:lumOff val="8236"/>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Verification Condition </a:t>
          </a:r>
          <a:r>
            <a:rPr lang="en-US" sz="3300" i="1" kern="1200" dirty="0" smtClean="0"/>
            <a:t>F</a:t>
          </a:r>
          <a:endParaRPr lang="en-US" sz="3300" i="1" kern="1200" dirty="0"/>
        </a:p>
      </dsp:txBody>
      <dsp:txXfrm>
        <a:off x="3555801" y="1270297"/>
        <a:ext cx="2539007" cy="1523404"/>
      </dsp:txXfrm>
    </dsp:sp>
  </dsp:spTree>
</dgm:drawing>
</file>

<file path=ppt/diagrams/drawing5.xml><?xml version="1.0" encoding="utf-8"?>
<dgm:drawing xmlns:dgm="http://schemas.openxmlformats.org/drawingml/2006/diagram" xmlns:a="http://schemas.openxmlformats.org/drawingml/2006/main">
  <dsp:spTree xmlns:dsp="http://schemas.microsoft.com/office/drawing/2008/diagram">
    <dsp:nvGrpSpPr>
      <dsp:cNvPr id="0" name=""/>
      <dsp:cNvGrpSpPr/>
    </dsp:nvGrpSpPr>
    <dsp:grpSpPr/>
    <dsp:sp modelId="{52A4F95F-F1AB-4105-9DEE-78179B78A81B}" macro="" textlink="">
      <dsp:nvSpPr>
        <dsp:cNvPr id="0" name=""/>
        <dsp:cNvSpPr/>
      </dsp:nvSpPr>
      <dsp:spPr>
        <a:xfrm>
          <a:off x="1416820" y="1842"/>
          <a:ext cx="6310358" cy="805615"/>
        </a:xfrm>
        <a:prstGeom prst="roundRect">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dirty="0" smtClean="0"/>
            <a:t>Heuristic quantifier instantiation</a:t>
          </a:r>
          <a:endParaRPr lang="en-US" sz="2400" kern="1200" dirty="0"/>
        </a:p>
      </dsp:txBody>
      <dsp:txXfrm>
        <a:off x="1416820" y="1842"/>
        <a:ext cx="6310358" cy="805615"/>
      </dsp:txXfrm>
    </dsp:sp>
    <dsp:sp modelId="{EA10E22E-D9E7-4493-B666-635671DEC2D3}" macro="" textlink="">
      <dsp:nvSpPr>
        <dsp:cNvPr id="0" name=""/>
        <dsp:cNvSpPr/>
      </dsp:nvSpPr>
      <dsp:spPr>
        <a:xfrm>
          <a:off x="1416820" y="847738"/>
          <a:ext cx="6310358" cy="805615"/>
        </a:xfrm>
        <a:prstGeom prst="roundRect">
          <a:avLst/>
        </a:prstGeom>
        <a:gradFill rotWithShape="0">
          <a:gsLst>
            <a:gs pos="0">
              <a:schemeClr val="accent2">
                <a:hueOff val="-2846057"/>
                <a:satOff val="8039"/>
                <a:lumOff val="2059"/>
                <a:alphaOff val="0"/>
                <a:shade val="15000"/>
                <a:satMod val="180000"/>
              </a:schemeClr>
            </a:gs>
            <a:gs pos="50000">
              <a:schemeClr val="accent2">
                <a:hueOff val="-2846057"/>
                <a:satOff val="8039"/>
                <a:lumOff val="2059"/>
                <a:alphaOff val="0"/>
                <a:shade val="45000"/>
                <a:satMod val="170000"/>
              </a:schemeClr>
            </a:gs>
            <a:gs pos="70000">
              <a:schemeClr val="accent2">
                <a:hueOff val="-2846057"/>
                <a:satOff val="8039"/>
                <a:lumOff val="2059"/>
                <a:alphaOff val="0"/>
                <a:tint val="99000"/>
                <a:shade val="65000"/>
                <a:satMod val="155000"/>
              </a:schemeClr>
            </a:gs>
            <a:gs pos="100000">
              <a:schemeClr val="accent2">
                <a:hueOff val="-2846057"/>
                <a:satOff val="8039"/>
                <a:lumOff val="2059"/>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2846057"/>
              <a:satOff val="8039"/>
              <a:lumOff val="2059"/>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dirty="0" smtClean="0"/>
            <a:t>Combining SMT with Saturation </a:t>
          </a:r>
          <a:r>
            <a:rPr lang="en-US" sz="2400" kern="1200" dirty="0" err="1" smtClean="0"/>
            <a:t>provers</a:t>
          </a:r>
          <a:endParaRPr lang="en-US" sz="2400" kern="1200" dirty="0"/>
        </a:p>
      </dsp:txBody>
      <dsp:txXfrm>
        <a:off x="1416820" y="847738"/>
        <a:ext cx="6310358" cy="805615"/>
      </dsp:txXfrm>
    </dsp:sp>
    <dsp:sp modelId="{F4F7A9AC-E7F4-4B3B-8466-97CBC798AA54}" macro="" textlink="">
      <dsp:nvSpPr>
        <dsp:cNvPr id="0" name=""/>
        <dsp:cNvSpPr/>
      </dsp:nvSpPr>
      <dsp:spPr>
        <a:xfrm>
          <a:off x="1416820" y="1693635"/>
          <a:ext cx="6310358" cy="805615"/>
        </a:xfrm>
        <a:prstGeom prst="roundRect">
          <a:avLst/>
        </a:prstGeom>
        <a:gradFill rotWithShape="0">
          <a:gsLst>
            <a:gs pos="0">
              <a:schemeClr val="accent2">
                <a:hueOff val="-5692114"/>
                <a:satOff val="16078"/>
                <a:lumOff val="4118"/>
                <a:alphaOff val="0"/>
                <a:shade val="15000"/>
                <a:satMod val="180000"/>
              </a:schemeClr>
            </a:gs>
            <a:gs pos="50000">
              <a:schemeClr val="accent2">
                <a:hueOff val="-5692114"/>
                <a:satOff val="16078"/>
                <a:lumOff val="4118"/>
                <a:alphaOff val="0"/>
                <a:shade val="45000"/>
                <a:satMod val="170000"/>
              </a:schemeClr>
            </a:gs>
            <a:gs pos="70000">
              <a:schemeClr val="accent2">
                <a:hueOff val="-5692114"/>
                <a:satOff val="16078"/>
                <a:lumOff val="4118"/>
                <a:alphaOff val="0"/>
                <a:tint val="99000"/>
                <a:shade val="65000"/>
                <a:satMod val="155000"/>
              </a:schemeClr>
            </a:gs>
            <a:gs pos="100000">
              <a:schemeClr val="accent2">
                <a:hueOff val="-5692114"/>
                <a:satOff val="16078"/>
                <a:lumOff val="4118"/>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5692114"/>
              <a:satOff val="16078"/>
              <a:lumOff val="4118"/>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dirty="0" smtClean="0"/>
            <a:t>Complete quantifier instantiation</a:t>
          </a:r>
          <a:endParaRPr lang="en-US" sz="2400" kern="1200" dirty="0"/>
        </a:p>
      </dsp:txBody>
      <dsp:txXfrm>
        <a:off x="1416820" y="1693635"/>
        <a:ext cx="6310358" cy="805615"/>
      </dsp:txXfrm>
    </dsp:sp>
    <dsp:sp modelId="{2404C232-44CA-4E4A-8F81-38E47494FB8B}" macro="" textlink="">
      <dsp:nvSpPr>
        <dsp:cNvPr id="0" name=""/>
        <dsp:cNvSpPr/>
      </dsp:nvSpPr>
      <dsp:spPr>
        <a:xfrm>
          <a:off x="1416820" y="2539531"/>
          <a:ext cx="6310358" cy="805615"/>
        </a:xfrm>
        <a:prstGeom prst="roundRect">
          <a:avLst/>
        </a:prstGeom>
        <a:gradFill rotWithShape="0">
          <a:gsLst>
            <a:gs pos="0">
              <a:schemeClr val="accent2">
                <a:hueOff val="-8538171"/>
                <a:satOff val="24117"/>
                <a:lumOff val="6177"/>
                <a:alphaOff val="0"/>
                <a:shade val="15000"/>
                <a:satMod val="180000"/>
              </a:schemeClr>
            </a:gs>
            <a:gs pos="50000">
              <a:schemeClr val="accent2">
                <a:hueOff val="-8538171"/>
                <a:satOff val="24117"/>
                <a:lumOff val="6177"/>
                <a:alphaOff val="0"/>
                <a:shade val="45000"/>
                <a:satMod val="170000"/>
              </a:schemeClr>
            </a:gs>
            <a:gs pos="70000">
              <a:schemeClr val="accent2">
                <a:hueOff val="-8538171"/>
                <a:satOff val="24117"/>
                <a:lumOff val="6177"/>
                <a:alphaOff val="0"/>
                <a:tint val="99000"/>
                <a:shade val="65000"/>
                <a:satMod val="155000"/>
              </a:schemeClr>
            </a:gs>
            <a:gs pos="100000">
              <a:schemeClr val="accent2">
                <a:hueOff val="-8538171"/>
                <a:satOff val="24117"/>
                <a:lumOff val="6177"/>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8538171"/>
              <a:satOff val="24117"/>
              <a:lumOff val="6177"/>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dirty="0" smtClean="0"/>
            <a:t>Decidable fragments</a:t>
          </a:r>
          <a:endParaRPr lang="en-US" sz="2400" kern="1200" dirty="0"/>
        </a:p>
      </dsp:txBody>
      <dsp:txXfrm>
        <a:off x="1416820" y="2539531"/>
        <a:ext cx="6310358" cy="805615"/>
      </dsp:txXfrm>
    </dsp:sp>
    <dsp:sp modelId="{FFB73037-AE30-4504-95CC-EF56331D7CE8}" macro="" textlink="">
      <dsp:nvSpPr>
        <dsp:cNvPr id="0" name=""/>
        <dsp:cNvSpPr/>
      </dsp:nvSpPr>
      <dsp:spPr>
        <a:xfrm>
          <a:off x="1416820" y="3385427"/>
          <a:ext cx="6310358" cy="805615"/>
        </a:xfrm>
        <a:prstGeom prst="roundRect">
          <a:avLst/>
        </a:prstGeom>
        <a:gradFill rotWithShape="0">
          <a:gsLst>
            <a:gs pos="0">
              <a:schemeClr val="accent2">
                <a:hueOff val="-11384228"/>
                <a:satOff val="32156"/>
                <a:lumOff val="8236"/>
                <a:alphaOff val="0"/>
                <a:shade val="15000"/>
                <a:satMod val="180000"/>
              </a:schemeClr>
            </a:gs>
            <a:gs pos="50000">
              <a:schemeClr val="accent2">
                <a:hueOff val="-11384228"/>
                <a:satOff val="32156"/>
                <a:lumOff val="8236"/>
                <a:alphaOff val="0"/>
                <a:shade val="45000"/>
                <a:satMod val="170000"/>
              </a:schemeClr>
            </a:gs>
            <a:gs pos="70000">
              <a:schemeClr val="accent2">
                <a:hueOff val="-11384228"/>
                <a:satOff val="32156"/>
                <a:lumOff val="8236"/>
                <a:alphaOff val="0"/>
                <a:tint val="99000"/>
                <a:shade val="65000"/>
                <a:satMod val="155000"/>
              </a:schemeClr>
            </a:gs>
            <a:gs pos="100000">
              <a:schemeClr val="accent2">
                <a:hueOff val="-11384228"/>
                <a:satOff val="32156"/>
                <a:lumOff val="8236"/>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11384228"/>
              <a:satOff val="32156"/>
              <a:lumOff val="8236"/>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dirty="0" smtClean="0"/>
            <a:t>Model based quantifier instantiation</a:t>
          </a:r>
          <a:endParaRPr lang="en-US" sz="2400" kern="1200" dirty="0"/>
        </a:p>
      </dsp:txBody>
      <dsp:txXfrm>
        <a:off x="1416820" y="3385427"/>
        <a:ext cx="6310358" cy="805615"/>
      </dsp:txXfrm>
    </dsp:sp>
  </dsp:spTree>
</dgm:drawing>
</file>

<file path=ppt/diagrams/drawing6.xml><?xml version="1.0" encoding="utf-8"?>
<dgm:drawing xmlns:dgm="http://schemas.openxmlformats.org/drawingml/2006/diagram" xmlns:a="http://schemas.openxmlformats.org/drawingml/2006/main">
  <dsp:spTree xmlns:dsp="http://schemas.microsoft.com/office/drawing/2008/diagram">
    <dsp:nvGrpSpPr>
      <dsp:cNvPr id="0" name=""/>
      <dsp:cNvGrpSpPr/>
    </dsp:nvGrpSpPr>
    <dsp:grpSpPr/>
    <dsp:sp modelId="{FDA6E5CD-74E2-4202-8A27-B346B5ED0E63}" macro="" textlink="">
      <dsp:nvSpPr>
        <dsp:cNvPr id="0" name=""/>
        <dsp:cNvSpPr/>
      </dsp:nvSpPr>
      <dsp:spPr>
        <a:xfrm>
          <a:off x="2317127" y="1832"/>
          <a:ext cx="1020170" cy="663111"/>
        </a:xfrm>
        <a:prstGeom prst="roundRect">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5">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Strategy 1</a:t>
          </a:r>
          <a:endParaRPr lang="en-US" sz="1700" kern="1200" dirty="0"/>
        </a:p>
      </dsp:txBody>
      <dsp:txXfrm>
        <a:off x="2317127" y="1832"/>
        <a:ext cx="1020170" cy="663111"/>
      </dsp:txXfrm>
    </dsp:sp>
    <dsp:sp modelId="{80FC300B-413F-4ABD-8ACB-313FAC1285FB}" macro="" textlink="">
      <dsp:nvSpPr>
        <dsp:cNvPr id="0" name=""/>
        <dsp:cNvSpPr/>
      </dsp:nvSpPr>
      <dsp:spPr>
        <a:xfrm>
          <a:off x="1503051" y="333387"/>
          <a:ext cx="2648322" cy="2648322"/>
        </a:xfrm>
        <a:custGeom>
          <a:avLst/>
          <a:gdLst/>
          <a:ahLst/>
          <a:cxnLst/>
          <a:rect l="0" t="0" r="0" b="0"/>
          <a:pathLst>
            <a:path>
              <a:moveTo>
                <a:pt x="1970752" y="168599"/>
              </a:moveTo>
              <a:arcTo wR="1324161" hR="1324161" stAng="17953746" swAng="1211046"/>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D74C033F-9656-4796-A91E-FAA5EB67B74B}" macro="" textlink="">
      <dsp:nvSpPr>
        <dsp:cNvPr id="0" name=""/>
        <dsp:cNvSpPr/>
      </dsp:nvSpPr>
      <dsp:spPr>
        <a:xfrm>
          <a:off x="3576479" y="916805"/>
          <a:ext cx="1020170" cy="663111"/>
        </a:xfrm>
        <a:prstGeom prst="roundRect">
          <a:avLst/>
        </a:prstGeom>
        <a:gradFill rotWithShape="0">
          <a:gsLst>
            <a:gs pos="0">
              <a:schemeClr val="accent5">
                <a:hueOff val="3706303"/>
                <a:satOff val="-13780"/>
                <a:lumOff val="-3627"/>
                <a:alphaOff val="0"/>
                <a:shade val="15000"/>
                <a:satMod val="180000"/>
              </a:schemeClr>
            </a:gs>
            <a:gs pos="50000">
              <a:schemeClr val="accent5">
                <a:hueOff val="3706303"/>
                <a:satOff val="-13780"/>
                <a:lumOff val="-3627"/>
                <a:alphaOff val="0"/>
                <a:shade val="45000"/>
                <a:satMod val="170000"/>
              </a:schemeClr>
            </a:gs>
            <a:gs pos="70000">
              <a:schemeClr val="accent5">
                <a:hueOff val="3706303"/>
                <a:satOff val="-13780"/>
                <a:lumOff val="-3627"/>
                <a:alphaOff val="0"/>
                <a:tint val="99000"/>
                <a:shade val="65000"/>
                <a:satMod val="155000"/>
              </a:schemeClr>
            </a:gs>
            <a:gs pos="100000">
              <a:schemeClr val="accent5">
                <a:hueOff val="3706303"/>
                <a:satOff val="-13780"/>
                <a:lumOff val="-3627"/>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5">
              <a:hueOff val="3706303"/>
              <a:satOff val="-13780"/>
              <a:lumOff val="-3627"/>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Strategy 2</a:t>
          </a:r>
          <a:endParaRPr lang="en-US" sz="1700" kern="1200" dirty="0"/>
        </a:p>
      </dsp:txBody>
      <dsp:txXfrm>
        <a:off x="3576479" y="916805"/>
        <a:ext cx="1020170" cy="663111"/>
      </dsp:txXfrm>
    </dsp:sp>
    <dsp:sp modelId="{900B46D0-CF6F-4B3F-BD2C-E73915935287}" macro="" textlink="">
      <dsp:nvSpPr>
        <dsp:cNvPr id="0" name=""/>
        <dsp:cNvSpPr/>
      </dsp:nvSpPr>
      <dsp:spPr>
        <a:xfrm>
          <a:off x="1503051" y="333387"/>
          <a:ext cx="2648322" cy="2648322"/>
        </a:xfrm>
        <a:custGeom>
          <a:avLst/>
          <a:gdLst/>
          <a:ahLst/>
          <a:cxnLst/>
          <a:rect l="0" t="0" r="0" b="0"/>
          <a:pathLst>
            <a:path>
              <a:moveTo>
                <a:pt x="2645141" y="1415886"/>
              </a:moveTo>
              <a:arcTo wR="1324161" hR="1324161" stAng="21838325" swAng="1359345"/>
            </a:path>
          </a:pathLst>
        </a:custGeom>
        <a:noFill/>
        <a:ln w="9525" cap="flat" cmpd="sng" algn="ctr">
          <a:solidFill>
            <a:schemeClr val="accent5">
              <a:hueOff val="3706303"/>
              <a:satOff val="-13780"/>
              <a:lumOff val="-3627"/>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E241AFB1-F9E9-4917-AB44-1529106A71F3}" macro="" textlink="">
      <dsp:nvSpPr>
        <dsp:cNvPr id="0" name=""/>
        <dsp:cNvSpPr/>
      </dsp:nvSpPr>
      <dsp:spPr>
        <a:xfrm>
          <a:off x="3095449" y="2397262"/>
          <a:ext cx="1020170" cy="663111"/>
        </a:xfrm>
        <a:prstGeom prst="roundRect">
          <a:avLst/>
        </a:prstGeom>
        <a:gradFill rotWithShape="0">
          <a:gsLst>
            <a:gs pos="0">
              <a:schemeClr val="accent5">
                <a:hueOff val="7412607"/>
                <a:satOff val="-27559"/>
                <a:lumOff val="-7255"/>
                <a:alphaOff val="0"/>
                <a:shade val="15000"/>
                <a:satMod val="180000"/>
              </a:schemeClr>
            </a:gs>
            <a:gs pos="50000">
              <a:schemeClr val="accent5">
                <a:hueOff val="7412607"/>
                <a:satOff val="-27559"/>
                <a:lumOff val="-7255"/>
                <a:alphaOff val="0"/>
                <a:shade val="45000"/>
                <a:satMod val="170000"/>
              </a:schemeClr>
            </a:gs>
            <a:gs pos="70000">
              <a:schemeClr val="accent5">
                <a:hueOff val="7412607"/>
                <a:satOff val="-27559"/>
                <a:lumOff val="-7255"/>
                <a:alphaOff val="0"/>
                <a:tint val="99000"/>
                <a:shade val="65000"/>
                <a:satMod val="155000"/>
              </a:schemeClr>
            </a:gs>
            <a:gs pos="100000">
              <a:schemeClr val="accent5">
                <a:hueOff val="7412607"/>
                <a:satOff val="-27559"/>
                <a:lumOff val="-7255"/>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5">
              <a:hueOff val="7412607"/>
              <a:satOff val="-27559"/>
              <a:lumOff val="-7255"/>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Strategy 3</a:t>
          </a:r>
          <a:endParaRPr lang="en-US" sz="1700" kern="1200" dirty="0"/>
        </a:p>
      </dsp:txBody>
      <dsp:txXfrm>
        <a:off x="3095449" y="2397262"/>
        <a:ext cx="1020170" cy="663111"/>
      </dsp:txXfrm>
    </dsp:sp>
    <dsp:sp modelId="{8E0B1A32-5E1B-4F84-8E9F-1B5E8DD6BA93}" macro="" textlink="">
      <dsp:nvSpPr>
        <dsp:cNvPr id="0" name=""/>
        <dsp:cNvSpPr/>
      </dsp:nvSpPr>
      <dsp:spPr>
        <a:xfrm>
          <a:off x="1503051" y="333387"/>
          <a:ext cx="2648322" cy="2648322"/>
        </a:xfrm>
        <a:custGeom>
          <a:avLst/>
          <a:gdLst/>
          <a:ahLst/>
          <a:cxnLst/>
          <a:rect l="0" t="0" r="0" b="0"/>
          <a:pathLst>
            <a:path>
              <a:moveTo>
                <a:pt x="1486562" y="2638325"/>
              </a:moveTo>
              <a:arcTo wR="1324161" hR="1324161" stAng="4977314" swAng="845372"/>
            </a:path>
          </a:pathLst>
        </a:custGeom>
        <a:noFill/>
        <a:ln w="9525" cap="flat" cmpd="sng" algn="ctr">
          <a:solidFill>
            <a:schemeClr val="accent5">
              <a:hueOff val="7412607"/>
              <a:satOff val="-27559"/>
              <a:lumOff val="-7255"/>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0BE5C968-7945-4E6D-9A44-C0B7632D913F}" macro="" textlink="">
      <dsp:nvSpPr>
        <dsp:cNvPr id="0" name=""/>
        <dsp:cNvSpPr/>
      </dsp:nvSpPr>
      <dsp:spPr>
        <a:xfrm>
          <a:off x="1538804" y="2397262"/>
          <a:ext cx="1020170" cy="663111"/>
        </a:xfrm>
        <a:prstGeom prst="roundRect">
          <a:avLst/>
        </a:prstGeom>
        <a:gradFill rotWithShape="0">
          <a:gsLst>
            <a:gs pos="0">
              <a:schemeClr val="accent5">
                <a:hueOff val="11118909"/>
                <a:satOff val="-41339"/>
                <a:lumOff val="-10882"/>
                <a:alphaOff val="0"/>
                <a:shade val="15000"/>
                <a:satMod val="180000"/>
              </a:schemeClr>
            </a:gs>
            <a:gs pos="50000">
              <a:schemeClr val="accent5">
                <a:hueOff val="11118909"/>
                <a:satOff val="-41339"/>
                <a:lumOff val="-10882"/>
                <a:alphaOff val="0"/>
                <a:shade val="45000"/>
                <a:satMod val="170000"/>
              </a:schemeClr>
            </a:gs>
            <a:gs pos="70000">
              <a:schemeClr val="accent5">
                <a:hueOff val="11118909"/>
                <a:satOff val="-41339"/>
                <a:lumOff val="-10882"/>
                <a:alphaOff val="0"/>
                <a:tint val="99000"/>
                <a:shade val="65000"/>
                <a:satMod val="155000"/>
              </a:schemeClr>
            </a:gs>
            <a:gs pos="100000">
              <a:schemeClr val="accent5">
                <a:hueOff val="11118909"/>
                <a:satOff val="-41339"/>
                <a:lumOff val="-10882"/>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5">
              <a:hueOff val="11118909"/>
              <a:satOff val="-41339"/>
              <a:lumOff val="-10882"/>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Strategy 4</a:t>
          </a:r>
          <a:endParaRPr lang="en-US" sz="1700" kern="1200" dirty="0"/>
        </a:p>
      </dsp:txBody>
      <dsp:txXfrm>
        <a:off x="1538804" y="2397262"/>
        <a:ext cx="1020170" cy="663111"/>
      </dsp:txXfrm>
    </dsp:sp>
    <dsp:sp modelId="{4FFBFC3F-D976-4F36-AC9B-FCA2006E448A}" macro="" textlink="">
      <dsp:nvSpPr>
        <dsp:cNvPr id="0" name=""/>
        <dsp:cNvSpPr/>
      </dsp:nvSpPr>
      <dsp:spPr>
        <a:xfrm>
          <a:off x="1503051" y="333387"/>
          <a:ext cx="2648322" cy="2648322"/>
        </a:xfrm>
        <a:custGeom>
          <a:avLst/>
          <a:gdLst/>
          <a:ahLst/>
          <a:cxnLst/>
          <a:rect l="0" t="0" r="0" b="0"/>
          <a:pathLst>
            <a:path>
              <a:moveTo>
                <a:pt x="140444" y="1917641"/>
              </a:moveTo>
              <a:arcTo wR="1324161" hR="1324161" stAng="9202330" swAng="1359345"/>
            </a:path>
          </a:pathLst>
        </a:custGeom>
        <a:noFill/>
        <a:ln w="9525" cap="flat" cmpd="sng" algn="ctr">
          <a:solidFill>
            <a:schemeClr val="accent5">
              <a:hueOff val="11118909"/>
              <a:satOff val="-41339"/>
              <a:lumOff val="-10882"/>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871A522-4140-49AA-85AC-06FB5D1C2B2D}" macro="" textlink="">
      <dsp:nvSpPr>
        <dsp:cNvPr id="0" name=""/>
        <dsp:cNvSpPr/>
      </dsp:nvSpPr>
      <dsp:spPr>
        <a:xfrm>
          <a:off x="1057774" y="916805"/>
          <a:ext cx="1020170" cy="663111"/>
        </a:xfrm>
        <a:prstGeom prst="roundRect">
          <a:avLst/>
        </a:prstGeom>
        <a:gradFill rotWithShape="0">
          <a:gsLst>
            <a:gs pos="0">
              <a:schemeClr val="accent5">
                <a:hueOff val="14825213"/>
                <a:satOff val="-55118"/>
                <a:lumOff val="-14510"/>
                <a:alphaOff val="0"/>
                <a:shade val="15000"/>
                <a:satMod val="180000"/>
              </a:schemeClr>
            </a:gs>
            <a:gs pos="50000">
              <a:schemeClr val="accent5">
                <a:hueOff val="14825213"/>
                <a:satOff val="-55118"/>
                <a:lumOff val="-14510"/>
                <a:alphaOff val="0"/>
                <a:shade val="45000"/>
                <a:satMod val="170000"/>
              </a:schemeClr>
            </a:gs>
            <a:gs pos="70000">
              <a:schemeClr val="accent5">
                <a:hueOff val="14825213"/>
                <a:satOff val="-55118"/>
                <a:lumOff val="-14510"/>
                <a:alphaOff val="0"/>
                <a:tint val="99000"/>
                <a:shade val="65000"/>
                <a:satMod val="155000"/>
              </a:schemeClr>
            </a:gs>
            <a:gs pos="100000">
              <a:schemeClr val="accent5">
                <a:hueOff val="14825213"/>
                <a:satOff val="-55118"/>
                <a:lumOff val="-1451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5">
              <a:hueOff val="14825213"/>
              <a:satOff val="-55118"/>
              <a:lumOff val="-1451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Strategy 5</a:t>
          </a:r>
          <a:endParaRPr lang="en-US" sz="1700" kern="1200" dirty="0"/>
        </a:p>
      </dsp:txBody>
      <dsp:txXfrm>
        <a:off x="1057774" y="916805"/>
        <a:ext cx="1020170" cy="663111"/>
      </dsp:txXfrm>
    </dsp:sp>
    <dsp:sp modelId="{8B30B6ED-C769-43F4-B646-87754D03F194}" macro="" textlink="">
      <dsp:nvSpPr>
        <dsp:cNvPr id="0" name=""/>
        <dsp:cNvSpPr/>
      </dsp:nvSpPr>
      <dsp:spPr>
        <a:xfrm>
          <a:off x="1503051" y="333387"/>
          <a:ext cx="2648322" cy="2648322"/>
        </a:xfrm>
        <a:custGeom>
          <a:avLst/>
          <a:gdLst/>
          <a:ahLst/>
          <a:cxnLst/>
          <a:rect l="0" t="0" r="0" b="0"/>
          <a:pathLst>
            <a:path>
              <a:moveTo>
                <a:pt x="318565" y="462662"/>
              </a:moveTo>
              <a:arcTo wR="1324161" hR="1324161" stAng="13235208" swAng="1211046"/>
            </a:path>
          </a:pathLst>
        </a:custGeom>
        <a:noFill/>
        <a:ln w="9525" cap="flat" cmpd="sng" algn="ctr">
          <a:solidFill>
            <a:schemeClr val="accent5">
              <a:hueOff val="14825213"/>
              <a:satOff val="-55118"/>
              <a:lumOff val="-14510"/>
              <a:alphaOff val="0"/>
            </a:schemeClr>
          </a:solidFill>
          <a:prstDash val="solid"/>
          <a:tailEnd type="arrow"/>
        </a:ln>
        <a:effectLst/>
      </dsp:spPr>
      <dsp:style>
        <a:lnRef idx="1">
          <a:scrgbClr r="0" g="0" b="0"/>
        </a:lnRef>
        <a:fillRef idx="0">
          <a:scrgbClr r="0" g="0" b="0"/>
        </a:fillRef>
        <a:effectRef idx="0">
          <a:scrgbClr r="0" g="0" b="0"/>
        </a:effectRef>
        <a:fontRef idx="minor"/>
      </dsp:style>
    </dsp:sp>
  </dsp:spTree>
</dgm: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pPr/>
              <a:t>4/6/2009</a:t>
            </a:fld>
            <a:endParaRPr lang="en-US"/>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3FBCD4-166E-446F-AF18-7D4A0CF9AEF6}" type="datetimeFigureOut">
              <a:rPr lang="en-US" smtClean="0"/>
              <a:pPr/>
              <a:t>4/6/2009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vl1pPr>
          </a:lstStyle>
          <a:p>
            <a:fld id="{8B263312-38AA-4E1E-B2B5-0F8F122B24F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2:10 PM</a:t>
            </a:fld>
            <a:endParaRPr lang="en-US"/>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2:10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2:11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2:11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16</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2:11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17</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2:11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18</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2:11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19</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2:11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20</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2:11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21</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2:11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22</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2:11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2:10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2:11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24</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2:11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25</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2:11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39</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2:11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41</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2:11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42</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2:11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43</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2:11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44</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2:11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45</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2:11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46</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2:10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2:11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47</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2:11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48</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2:11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49</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2:11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50</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2:11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51</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2:11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52</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2:11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53</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2:11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54</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2:11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55</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2:11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56</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2:10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2:11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57</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2:11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58</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2:11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59</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2:11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60</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2:11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61</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64</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66</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68</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2:11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69</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2:11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70</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2:11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72</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74</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2:11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75</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2:11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76</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2:11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77</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2:10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2:10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2:10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4/6/2009 2:10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2313" y="1905000"/>
            <a:ext cx="7690115"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rgbClr val="0085C0"/>
                    </a:gs>
                    <a:gs pos="68000">
                      <a:srgbClr val="0070C0"/>
                    </a:gs>
                  </a:gsLst>
                  <a:lin ang="5400000" scaled="1"/>
                  <a:tileRect/>
                </a:gradFill>
                <a:effectLst>
                  <a:outerShdw blurRad="50800" dist="38100" dir="2700000" algn="tl" rotWithShape="0">
                    <a:prstClr val="black">
                      <a:alpha val="17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722312" y="4344458"/>
            <a:ext cx="7690116" cy="473207"/>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2777" rtl="0" eaLnBrk="0" fontAlgn="base" hangingPunct="0">
              <a:lnSpc>
                <a:spcPct val="90000"/>
              </a:lnSpc>
              <a:spcBef>
                <a:spcPct val="0"/>
              </a:spcBef>
              <a:spcAft>
                <a:spcPct val="0"/>
              </a:spcAft>
              <a:buClr>
                <a:schemeClr val="tx2"/>
              </a:buClr>
              <a:buSzPct val="95000"/>
              <a:buFont typeface="Wingdings" pitchFamily="2" charset="2"/>
              <a:buNone/>
              <a:defRPr lang="en-US" sz="3400" dirty="0">
                <a:solidFill>
                  <a:schemeClr val="accent2"/>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6" name="Picture 5" descr="top_banner.png"/>
          <p:cNvPicPr>
            <a:picLocks noChangeAspect="1"/>
          </p:cNvPicPr>
          <p:nvPr userDrawn="1"/>
        </p:nvPicPr>
        <p:blipFill>
          <a:blip r:embed="rId2" cstate="print"/>
          <a:stretch>
            <a:fillRect/>
          </a:stretch>
        </p:blipFill>
        <p:spPr>
          <a:xfrm>
            <a:off x="571" y="0"/>
            <a:ext cx="9142858" cy="1031746"/>
          </a:xfrm>
          <a:prstGeom prst="rect">
            <a:avLst/>
          </a:prstGeom>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userDrawn="1"/>
        </p:nvSpPr>
        <p:spPr>
          <a:xfrm>
            <a:off x="920226" y="2365376"/>
            <a:ext cx="7303549" cy="1000274"/>
          </a:xfrm>
          <a:prstGeom prst="rect">
            <a:avLst/>
          </a:prstGeom>
          <a:noFill/>
        </p:spPr>
        <p:txBody>
          <a:bodyPr wrap="none" lIns="76197" tIns="38098" rIns="76197" bIns="38098" rtlCol="0">
            <a:spAutoFit/>
          </a:bodyPr>
          <a:lstStyle/>
          <a:p>
            <a:r>
              <a:rPr lang="en-US" sz="6000" baseline="0" dirty="0" smtClean="0">
                <a:solidFill>
                  <a:schemeClr val="bg1"/>
                </a:solidFill>
              </a:rPr>
              <a:t>WALK-IN GOES HERE</a:t>
            </a:r>
            <a:endParaRPr lang="en-US" sz="6000" dirty="0">
              <a:solidFill>
                <a:schemeClr val="bg1"/>
              </a:solidFill>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2"/>
            <a:ext cx="8382000" cy="2210862"/>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2"/>
            <a:ext cx="8382000" cy="2210862"/>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tx1"/>
        </a:solidFill>
        <a:effectLst/>
      </p:bgPr>
    </p:bg>
    <p:spTree>
      <p:nvGrpSpPr>
        <p:cNvPr id="1" name=""/>
        <p:cNvGrpSpPr/>
        <p:nvPr/>
      </p:nvGrpSpPr>
      <p:grpSpPr>
        <a:xfrm>
          <a:off x="0" y="0"/>
          <a:ext cx="0" cy="0"/>
          <a:chOff x="0" y="0"/>
          <a:chExt cx="0" cy="0"/>
        </a:xfrm>
      </p:grpSpPr>
      <p:pic>
        <p:nvPicPr>
          <p:cNvPr id="5" name="Picture 4" descr="top_banner.png"/>
          <p:cNvPicPr>
            <a:picLocks noChangeAspect="1"/>
          </p:cNvPicPr>
          <p:nvPr userDrawn="1"/>
        </p:nvPicPr>
        <p:blipFill>
          <a:blip r:embed="rId2" cstate="print"/>
          <a:stretch>
            <a:fillRect/>
          </a:stretch>
        </p:blipFill>
        <p:spPr>
          <a:xfrm>
            <a:off x="0" y="0"/>
            <a:ext cx="9142858" cy="1031746"/>
          </a:xfrm>
          <a:prstGeom prst="rect">
            <a:avLst/>
          </a:prstGeom>
        </p:spPr>
      </p:pic>
      <p:sp>
        <p:nvSpPr>
          <p:cNvPr id="2" name="Title 1"/>
          <p:cNvSpPr>
            <a:spLocks noGrp="1"/>
          </p:cNvSpPr>
          <p:nvPr>
            <p:ph type="ctrTitle"/>
          </p:nvPr>
        </p:nvSpPr>
        <p:spPr>
          <a:xfrm>
            <a:off x="722313" y="2365375"/>
            <a:ext cx="7690115" cy="750205"/>
          </a:xfrm>
          <a:noFill/>
          <a:ln w="9525">
            <a:noFill/>
            <a:miter lim="800000"/>
            <a:headEnd/>
            <a:tailEnd/>
          </a:ln>
        </p:spPr>
        <p:txBody>
          <a:bodyPr vert="horz" wrap="square" lIns="0" tIns="0" rIns="0" bIns="0" numCol="1" rtlCol="0"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kern="1200" cap="none" spc="-300" dirty="0">
                <a:ln w="3175">
                  <a:noFill/>
                </a:ln>
                <a:gradFill flip="none" rotWithShape="1">
                  <a:gsLst>
                    <a:gs pos="28000">
                      <a:srgbClr val="0085C0"/>
                    </a:gs>
                    <a:gs pos="68000">
                      <a:srgbClr val="0070C0"/>
                    </a:gs>
                  </a:gsLst>
                  <a:lin ang="5400000" scaled="1"/>
                  <a:tileRect/>
                </a:gradFill>
                <a:effectLst>
                  <a:outerShdw blurRad="50800" dist="38100" dir="2700000" algn="tl" rotWithShape="0">
                    <a:prstClr val="black">
                      <a:alpha val="17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722313" y="4344458"/>
            <a:ext cx="7043208" cy="473207"/>
          </a:xfrm>
          <a:noFill/>
          <a:ln w="9525">
            <a:noFill/>
            <a:miter lim="800000"/>
            <a:headEnd/>
            <a:tailEnd/>
          </a:ln>
        </p:spPr>
        <p:txBody>
          <a:bodyPr vert="horz" wrap="square" lIns="0" tIns="0" rIns="0" bIns="0" numCol="1" rtlCol="0" anchor="b" anchorCtr="0" compatLnSpc="1">
            <a:prstTxWarp prst="textNoShape">
              <a:avLst/>
            </a:prstTxWarp>
            <a:spAutoFit/>
          </a:bodyPr>
          <a:lstStyle>
            <a:lvl1pPr marL="0" indent="0" algn="l" defTabSz="912777" rtl="0" eaLnBrk="0" fontAlgn="base" latinLnBrk="0" hangingPunct="0">
              <a:lnSpc>
                <a:spcPct val="90000"/>
              </a:lnSpc>
              <a:spcBef>
                <a:spcPct val="0"/>
              </a:spcBef>
              <a:spcAft>
                <a:spcPct val="0"/>
              </a:spcAft>
              <a:buClr>
                <a:schemeClr val="tx2"/>
              </a:buClr>
              <a:buSzPct val="95000"/>
              <a:buFont typeface="Wingdings" pitchFamily="2" charset="2"/>
              <a:buNone/>
              <a:defRPr lang="en-US" sz="3400" kern="1200" dirty="0">
                <a:solidFill>
                  <a:schemeClr val="accent2"/>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369219" y="950651"/>
            <a:ext cx="7043208" cy="1384994"/>
          </a:xfrm>
          <a:effectLst/>
        </p:spPr>
        <p:txBody>
          <a:bodyPr anchor="b">
            <a:scene3d>
              <a:camera prst="orthographicFront"/>
              <a:lightRig rig="flat" dir="t"/>
            </a:scene3d>
            <a:sp3d>
              <a:bevelT h="19050"/>
              <a:contourClr>
                <a:srgbClr val="F4A234"/>
              </a:contourClr>
            </a:sp3d>
          </a:bodyPr>
          <a:lstStyle>
            <a:lvl1pPr marL="0" indent="0" algn="r">
              <a:buFont typeface="Arial" pitchFamily="34" charset="0"/>
              <a:buNone/>
              <a:defRPr kumimoji="0" lang="en-US" sz="10000" b="1" i="1" u="none" strike="noStrike" kern="1200" cap="none" spc="-642" normalizeH="0" baseline="0" noProof="0" dirty="0" smtClean="0">
                <a:ln w="11430"/>
                <a:solidFill>
                  <a:schemeClr val="accent5"/>
                </a:solidFill>
                <a:effectLst>
                  <a:outerShdw blurRad="50800" dist="38100" dir="2700000" algn="tl" rotWithShape="0">
                    <a:prstClr val="black">
                      <a:alpha val="57000"/>
                    </a:prstClr>
                  </a:outerShdw>
                </a:effectLst>
                <a:uLnTx/>
                <a:uFillTx/>
                <a:latin typeface="Segoe" pitchFamily="34" charset="0"/>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48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ea typeface="+mn-ea"/>
                <a:cs typeface="Arial" charset="0"/>
              </a:defRPr>
            </a:lvl1pPr>
          </a:lstStyle>
          <a:p>
            <a:r>
              <a:rPr lang="en-US" dirty="0" smtClean="0"/>
              <a:t>Click to edit Master title style</a:t>
            </a:r>
            <a:endParaRPr lang="en-US" dirty="0"/>
          </a:p>
        </p:txBody>
      </p:sp>
      <p:pic>
        <p:nvPicPr>
          <p:cNvPr id="1026" name="Picture 2" descr="C:\Program Files\Microsoft Resource DVD Artwork\DVD_ART\Artwork_Imagery\Shapes and Graphics\Bullets\Blue GEL .png"/>
          <p:cNvPicPr>
            <a:picLocks noChangeAspect="1" noChangeArrowheads="1"/>
          </p:cNvPicPr>
          <p:nvPr userDrawn="1"/>
        </p:nvPicPr>
        <p:blipFill>
          <a:blip r:embed="rId2" cstate="print"/>
          <a:srcRect/>
          <a:stretch>
            <a:fillRect/>
          </a:stretch>
        </p:blipFill>
        <p:spPr bwMode="auto">
          <a:xfrm>
            <a:off x="8826500" y="-317500"/>
            <a:ext cx="317500" cy="317500"/>
          </a:xfrm>
          <a:prstGeom prst="rect">
            <a:avLst/>
          </a:prstGeom>
          <a:noFill/>
        </p:spPr>
      </p:pic>
      <p:sp>
        <p:nvSpPr>
          <p:cNvPr id="5" name="Content Placeholder 2"/>
          <p:cNvSpPr>
            <a:spLocks noGrp="1"/>
          </p:cNvSpPr>
          <p:nvPr>
            <p:ph idx="1"/>
          </p:nvPr>
        </p:nvSpPr>
        <p:spPr>
          <a:xfrm>
            <a:off x="381000" y="1412875"/>
            <a:ext cx="8382000" cy="2012859"/>
          </a:xfrm>
        </p:spPr>
        <p:txBody>
          <a:bodyPr/>
          <a:lstStyle>
            <a:lvl1pPr>
              <a:lnSpc>
                <a:spcPct val="90000"/>
              </a:lnSpc>
              <a:defRPr sz="2800">
                <a:latin typeface="Calibri" pitchFamily="34" charset="0"/>
              </a:defRPr>
            </a:lvl1pPr>
            <a:lvl2pPr>
              <a:lnSpc>
                <a:spcPct val="90000"/>
              </a:lnSpc>
              <a:defRPr sz="2400">
                <a:latin typeface="Calibri" pitchFamily="34" charset="0"/>
              </a:defRPr>
            </a:lvl2pPr>
            <a:lvl3pPr>
              <a:lnSpc>
                <a:spcPct val="90000"/>
              </a:lnSpc>
              <a:defRPr sz="2400">
                <a:latin typeface="Calibri" pitchFamily="34" charset="0"/>
              </a:defRPr>
            </a:lvl3pPr>
            <a:lvl4pPr>
              <a:lnSpc>
                <a:spcPct val="90000"/>
              </a:lnSpc>
              <a:defRPr sz="2400">
                <a:latin typeface="Calibri" pitchFamily="34" charset="0"/>
              </a:defRPr>
            </a:lvl4pPr>
            <a:lvl5pPr>
              <a:lnSpc>
                <a:spcPct val="90000"/>
              </a:lnSpc>
              <a:defRPr sz="2400">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3" descr="S:\ResourceDVD\Clip_Installer\DVD_ART\BoxShots_Logos\Microsoft Research\Microsoft Research b.png"/>
          <p:cNvPicPr>
            <a:picLocks noChangeAspect="1" noChangeArrowheads="1"/>
          </p:cNvPicPr>
          <p:nvPr userDrawn="1"/>
        </p:nvPicPr>
        <p:blipFill>
          <a:blip r:embed="rId3" cstate="print"/>
          <a:srcRect/>
          <a:stretch>
            <a:fillRect/>
          </a:stretch>
        </p:blipFill>
        <p:spPr bwMode="auto">
          <a:xfrm>
            <a:off x="7452651" y="6247682"/>
            <a:ext cx="1399075" cy="389198"/>
          </a:xfrm>
          <a:prstGeom prst="rect">
            <a:avLst/>
          </a:prstGeom>
          <a:noFill/>
        </p:spPr>
      </p:pic>
      <p:sp>
        <p:nvSpPr>
          <p:cNvPr id="6" name="Footer Placeholder 5"/>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_w/o Logo">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3" descr="S:\ResourceDVD\Clip_Installer\DVD_ART\BoxShots_Logos\Microsoft Research\Microsoft Research b.png"/>
          <p:cNvPicPr>
            <a:picLocks noChangeAspect="1" noChangeArrowheads="1"/>
          </p:cNvPicPr>
          <p:nvPr userDrawn="1"/>
        </p:nvPicPr>
        <p:blipFill>
          <a:blip r:embed="rId2" cstate="print"/>
          <a:srcRect/>
          <a:stretch>
            <a:fillRect/>
          </a:stretch>
        </p:blipFill>
        <p:spPr bwMode="auto">
          <a:xfrm>
            <a:off x="7452651" y="6247682"/>
            <a:ext cx="1399075" cy="389198"/>
          </a:xfrm>
          <a:prstGeom prst="rect">
            <a:avLst/>
          </a:prstGeom>
          <a:noFill/>
        </p:spPr>
      </p:pic>
      <p:sp>
        <p:nvSpPr>
          <p:cNvPr id="6" name="Footer Placeholder 5"/>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3" descr="S:\ResourceDVD\Clip_Installer\DVD_ART\BoxShots_Logos\Microsoft Research\Microsoft Research b.png"/>
          <p:cNvPicPr>
            <a:picLocks noChangeAspect="1" noChangeArrowheads="1"/>
          </p:cNvPicPr>
          <p:nvPr userDrawn="1"/>
        </p:nvPicPr>
        <p:blipFill>
          <a:blip r:embed="rId2" cstate="print"/>
          <a:srcRect/>
          <a:stretch>
            <a:fillRect/>
          </a:stretch>
        </p:blipFill>
        <p:spPr bwMode="auto">
          <a:xfrm>
            <a:off x="7452651" y="6247682"/>
            <a:ext cx="1399075" cy="389198"/>
          </a:xfrm>
          <a:prstGeom prst="rect">
            <a:avLst/>
          </a:prstGeom>
          <a:noFill/>
        </p:spPr>
      </p:pic>
      <p:sp>
        <p:nvSpPr>
          <p:cNvPr id="8" name="Footer Placeholder 7"/>
          <p:cNvSpPr>
            <a:spLocks noGrp="1"/>
          </p:cNvSpPr>
          <p:nvPr>
            <p:ph type="ftr" sz="quarter" idx="10"/>
          </p:nvPr>
        </p:nvSpPr>
        <p:spPr/>
        <p:txBody>
          <a:bodyPr/>
          <a:lstStyle/>
          <a:p>
            <a:r>
              <a:rPr lang="en-US" smtClean="0"/>
              <a:t>Z3: An Efficient SMT Solver</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_w/Top Banner">
    <p:bg>
      <p:bgPr>
        <a:solidFill>
          <a:schemeClr val="tx1"/>
        </a:solidFill>
        <a:effectLst/>
      </p:bgPr>
    </p:bg>
    <p:spTree>
      <p:nvGrpSpPr>
        <p:cNvPr id="1" name=""/>
        <p:cNvGrpSpPr/>
        <p:nvPr/>
      </p:nvGrpSpPr>
      <p:grpSpPr>
        <a:xfrm>
          <a:off x="0" y="0"/>
          <a:ext cx="0" cy="0"/>
          <a:chOff x="0" y="0"/>
          <a:chExt cx="0" cy="0"/>
        </a:xfrm>
      </p:grpSpPr>
      <p:pic>
        <p:nvPicPr>
          <p:cNvPr id="6" name="Picture 5" descr="top_banner.png"/>
          <p:cNvPicPr>
            <a:picLocks noChangeAspect="1"/>
          </p:cNvPicPr>
          <p:nvPr userDrawn="1"/>
        </p:nvPicPr>
        <p:blipFill>
          <a:blip r:embed="rId2" cstate="print"/>
          <a:stretch>
            <a:fillRect/>
          </a:stretch>
        </p:blipFill>
        <p:spPr>
          <a:xfrm>
            <a:off x="571" y="0"/>
            <a:ext cx="9142858" cy="1031746"/>
          </a:xfrm>
          <a:prstGeom prst="rect">
            <a:avLst/>
          </a:prstGeom>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7"/>
            <a:ext cx="8382000" cy="66479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1000" y="1412875"/>
            <a:ext cx="8382000" cy="201285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ysClr val="windowText" lastClr="000000"/>
                </a:solidFill>
              </a:defRPr>
            </a:lvl1pPr>
          </a:lstStyle>
          <a:p>
            <a:r>
              <a:rPr lang="en-US" dirty="0" err="1" smtClean="0">
                <a:latin typeface="Calibri" pitchFamily="34" charset="0"/>
              </a:rPr>
              <a:t>SMT@Microsoft</a:t>
            </a:r>
            <a:endParaRPr lang="en-US" dirty="0"/>
          </a:p>
        </p:txBody>
      </p:sp>
    </p:spTree>
  </p:cSld>
  <p:clrMap bg1="dk1" tx1="lt1" bg2="dk2" tx2="lt2" accent1="accent1" accent2="accent2" accent3="accent3" accent4="accent4" accent5="accent5" accent6="accent6" hlink="hlink" folHlink="folHlink"/>
  <p:sldLayoutIdLst>
    <p:sldLayoutId id="2147483681" r:id="rId1"/>
    <p:sldLayoutId id="2147483692" r:id="rId2"/>
    <p:sldLayoutId id="2147483683" r:id="rId3"/>
    <p:sldLayoutId id="2147483684" r:id="rId4"/>
    <p:sldLayoutId id="2147483685" r:id="rId5"/>
    <p:sldLayoutId id="2147483686" r:id="rId6"/>
    <p:sldLayoutId id="2147483687" r:id="rId7"/>
    <p:sldLayoutId id="2147483688" r:id="rId8"/>
    <p:sldLayoutId id="2147483693" r:id="rId9"/>
    <p:sldLayoutId id="2147483689" r:id="rId10"/>
    <p:sldLayoutId id="2147483690" r:id="rId11"/>
    <p:sldLayoutId id="2147483691" r:id="rId12"/>
  </p:sldLayoutIdLst>
  <p:transition>
    <p:fade/>
  </p:transition>
  <p:hf sldNum="0" hdr="0" dt="0"/>
  <p:txStyles>
    <p:titleStyle>
      <a:lvl1pPr algn="l" defTabSz="912777" rtl="0" eaLnBrk="1" fontAlgn="base" latinLnBrk="0" hangingPunct="1">
        <a:lnSpc>
          <a:spcPct val="90000"/>
        </a:lnSpc>
        <a:spcBef>
          <a:spcPct val="0"/>
        </a:spcBef>
        <a:spcAft>
          <a:spcPct val="0"/>
        </a:spcAft>
        <a:buNone/>
        <a:defRPr lang="en-US" sz="4800" b="0" kern="120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ea typeface="+mn-ea"/>
          <a:cs typeface="Arial" charset="0"/>
        </a:defRPr>
      </a:lvl1pPr>
    </p:titleStyle>
    <p:bodyStyle>
      <a:lvl1pPr marL="384954" indent="-384954" algn="l" defTabSz="914363" rtl="0" eaLnBrk="1" latinLnBrk="0" hangingPunct="1">
        <a:lnSpc>
          <a:spcPct val="90000"/>
        </a:lnSpc>
        <a:spcBef>
          <a:spcPct val="20000"/>
        </a:spcBef>
        <a:buSzPct val="90000"/>
        <a:buFontTx/>
        <a:buBlip>
          <a:blip r:embed="rId15"/>
        </a:buBlip>
        <a:defRPr sz="2800" kern="1200">
          <a:solidFill>
            <a:schemeClr val="bg1"/>
          </a:solidFill>
          <a:latin typeface="Calibri" pitchFamily="34" charset="0"/>
          <a:ea typeface="+mn-ea"/>
          <a:cs typeface="+mn-cs"/>
        </a:defRPr>
      </a:lvl1pPr>
      <a:lvl2pPr marL="739481" indent="-362465"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2pPr>
      <a:lvl3pPr marL="1101946" indent="-347914"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3pPr>
      <a:lvl4pPr marL="1420756" indent="-318811"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4pPr>
      <a:lvl5pPr marL="1760732" indent="-318811"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2.png"/><Relationship Id="rId7" Type="http://schemas.openxmlformats.org/officeDocument/2006/relationships/diagramQuickStyle" Target="../diagrams/quickStyle2.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hyperlink" Target="http://research.microsoft.com/projects/z3" TargetMode="External"/><Relationship Id="rId9" Type="http://schemas.microsoft.com/office/2007/relationships/diagramDrawing" Target="../diagrams/drawing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9.jpeg"/><Relationship Id="rId5" Type="http://schemas.openxmlformats.org/officeDocument/2006/relationships/image" Target="../media/image8.gif"/><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gif"/><Relationship Id="rId1" Type="http://schemas.openxmlformats.org/officeDocument/2006/relationships/slideLayout" Target="../slideLayouts/slideLayout4.xml"/><Relationship Id="rId4" Type="http://schemas.openxmlformats.org/officeDocument/2006/relationships/image" Target="../media/image14.jpe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2.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43.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3.xml"/><Relationship Id="rId4" Type="http://schemas.openxmlformats.org/officeDocument/2006/relationships/hyperlink" Target="http://research.microsoft.com/projects/z3"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2645" y="2684941"/>
            <a:ext cx="8032982" cy="1661993"/>
          </a:xfrm>
        </p:spPr>
        <p:txBody>
          <a:bodyPr/>
          <a:lstStyle/>
          <a:p>
            <a:r>
              <a:rPr lang="en-US" sz="4400" i="1" dirty="0" smtClean="0"/>
              <a:t>Applications and Challenges in Satisfiability Modulo Theories</a:t>
            </a:r>
            <a:r>
              <a:rPr lang="en-US" sz="4400" dirty="0" smtClean="0"/>
              <a:t> </a:t>
            </a:r>
            <a:r>
              <a:rPr lang="en-US" sz="4200" i="1" dirty="0" smtClean="0">
                <a:latin typeface="Calibri" pitchFamily="34" charset="0"/>
              </a:rPr>
              <a:t> </a:t>
            </a:r>
            <a:r>
              <a:rPr sz="4800" smtClean="0">
                <a:latin typeface="Calibri" pitchFamily="34" charset="0"/>
              </a:rPr>
              <a:t/>
            </a:r>
            <a:br>
              <a:rPr sz="4800" smtClean="0">
                <a:latin typeface="Calibri" pitchFamily="34" charset="0"/>
              </a:rPr>
            </a:br>
            <a:r>
              <a:rPr sz="3200" smtClean="0">
                <a:latin typeface="Calibri" pitchFamily="34" charset="0"/>
              </a:rPr>
              <a:t>WING/ETAPS 2009 </a:t>
            </a:r>
            <a:r>
              <a:rPr lang="en-US" sz="3200" dirty="0" smtClean="0">
                <a:latin typeface="Calibri" pitchFamily="34" charset="0"/>
              </a:rPr>
              <a:t>–</a:t>
            </a:r>
            <a:r>
              <a:rPr sz="3200" smtClean="0">
                <a:latin typeface="Calibri" pitchFamily="34" charset="0"/>
              </a:rPr>
              <a:t> York</a:t>
            </a:r>
            <a:endParaRPr lang="en-US" sz="4800" dirty="0">
              <a:latin typeface="Calibri" pitchFamily="34" charset="0"/>
            </a:endParaRPr>
          </a:p>
        </p:txBody>
      </p:sp>
      <p:sp>
        <p:nvSpPr>
          <p:cNvPr id="3" name="Subtitle 2"/>
          <p:cNvSpPr>
            <a:spLocks noGrp="1"/>
          </p:cNvSpPr>
          <p:nvPr>
            <p:ph type="subTitle" idx="1"/>
          </p:nvPr>
        </p:nvSpPr>
        <p:spPr>
          <a:xfrm>
            <a:off x="702645" y="4919768"/>
            <a:ext cx="7692761" cy="861774"/>
          </a:xfrm>
        </p:spPr>
        <p:txBody>
          <a:bodyPr/>
          <a:lstStyle/>
          <a:p>
            <a:pPr>
              <a:lnSpc>
                <a:spcPct val="100000"/>
              </a:lnSpc>
            </a:pPr>
            <a:r>
              <a:rPr lang="en-US" sz="2800" dirty="0" smtClean="0">
                <a:latin typeface="Calibri" pitchFamily="34" charset="0"/>
              </a:rPr>
              <a:t>Leonardo de Moura</a:t>
            </a:r>
          </a:p>
          <a:p>
            <a:pPr>
              <a:lnSpc>
                <a:spcPct val="100000"/>
              </a:lnSpc>
            </a:pPr>
            <a:r>
              <a:rPr lang="en-US" sz="2800" dirty="0" smtClean="0">
                <a:latin typeface="Calibri" pitchFamily="34" charset="0"/>
              </a:rPr>
              <a:t>Microsoft Research</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Satisfiability Modulo Theories (SMT)</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14" name="Rectangle 13"/>
          <p:cNvSpPr/>
          <p:nvPr/>
        </p:nvSpPr>
        <p:spPr bwMode="auto">
          <a:xfrm>
            <a:off x="2875280" y="343408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Arithmetic</a:t>
            </a:r>
          </a:p>
        </p:txBody>
      </p:sp>
      <p:sp>
        <p:nvSpPr>
          <p:cNvPr id="18" name="Rectangle 17"/>
          <p:cNvSpPr/>
          <p:nvPr/>
        </p:nvSpPr>
        <p:spPr bwMode="auto">
          <a:xfrm>
            <a:off x="2875280" y="342392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Array</a:t>
            </a:r>
            <a:r>
              <a:rPr kumimoji="0" lang="en-US" sz="2800" b="0" i="0" u="none" strike="noStrike" cap="none" normalizeH="0" dirty="0" smtClean="0">
                <a:solidFill>
                  <a:schemeClr val="tx1"/>
                </a:solidFill>
                <a:effectLst>
                  <a:outerShdw blurRad="38100" dist="38100" dir="2700000" algn="tl">
                    <a:srgbClr val="000000">
                      <a:alpha val="43137"/>
                    </a:srgbClr>
                  </a:outerShdw>
                </a:effectLst>
                <a:latin typeface="Segoe" pitchFamily="34" charset="0"/>
              </a:rPr>
              <a:t> Theory</a:t>
            </a: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0" name="Rectangle 19"/>
          <p:cNvSpPr/>
          <p:nvPr/>
        </p:nvSpPr>
        <p:spPr bwMode="auto">
          <a:xfrm>
            <a:off x="6786440" y="2275840"/>
            <a:ext cx="33528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1" name="Rectangle 20"/>
          <p:cNvSpPr/>
          <p:nvPr/>
        </p:nvSpPr>
        <p:spPr bwMode="auto">
          <a:xfrm>
            <a:off x="2619508" y="2265680"/>
            <a:ext cx="33528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3" name="Rectangle 22"/>
          <p:cNvSpPr/>
          <p:nvPr/>
        </p:nvSpPr>
        <p:spPr bwMode="auto">
          <a:xfrm>
            <a:off x="2885440" y="341376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err="1" smtClean="0">
                <a:solidFill>
                  <a:schemeClr val="tx1"/>
                </a:solidFill>
                <a:effectLst>
                  <a:outerShdw blurRad="38100" dist="38100" dir="2700000" algn="tl">
                    <a:srgbClr val="000000">
                      <a:alpha val="43137"/>
                    </a:srgbClr>
                  </a:outerShdw>
                </a:effectLst>
                <a:latin typeface="Segoe" pitchFamily="34" charset="0"/>
              </a:rPr>
              <a:t>Uninterpreted</a:t>
            </a:r>
            <a:r>
              <a:rPr lang="en-US" sz="2800" dirty="0" smtClean="0">
                <a:solidFill>
                  <a:schemeClr val="tx1"/>
                </a:solidFill>
                <a:effectLst>
                  <a:outerShdw blurRad="38100" dist="38100" dir="2700000" algn="tl">
                    <a:srgbClr val="000000">
                      <a:alpha val="43137"/>
                    </a:srgbClr>
                  </a:outerShdw>
                </a:effectLst>
                <a:latin typeface="Segoe" pitchFamily="34" charset="0"/>
              </a:rPr>
              <a:t> Functions</a:t>
            </a: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0" name="Text Placeholder 2"/>
          <p:cNvSpPr txBox="1">
            <a:spLocks/>
          </p:cNvSpPr>
          <p:nvPr/>
        </p:nvSpPr>
        <p:spPr>
          <a:xfrm>
            <a:off x="278296" y="2270202"/>
            <a:ext cx="8547652" cy="429348"/>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tabLst/>
              <a:defRPr/>
            </a:pPr>
            <a:r>
              <a:rPr lang="en-US" sz="3100" i="1" dirty="0" smtClean="0">
                <a:solidFill>
                  <a:schemeClr val="bg1"/>
                </a:solidFill>
                <a:latin typeface="Times New Roman" pitchFamily="18" charset="0"/>
                <a:cs typeface="Times New Roman" pitchFamily="18" charset="0"/>
                <a:sym typeface="Symbol"/>
              </a:rPr>
              <a:t>b + 2 = c  and  f(read(write(a,b,3), c-2) ≠ f(c-b+1)</a:t>
            </a:r>
          </a:p>
        </p:txBody>
      </p:sp>
      <p:sp>
        <p:nvSpPr>
          <p:cNvPr id="11" name="Footer Placeholder 3"/>
          <p:cNvSpPr>
            <a:spLocks noGrp="1"/>
          </p:cNvSpPr>
          <p:nvPr>
            <p:ph type="ftr" sz="quarter" idx="10"/>
          </p:nvPr>
        </p:nvSpPr>
        <p:spPr>
          <a:xfrm>
            <a:off x="1979720" y="6356350"/>
            <a:ext cx="4971496" cy="365125"/>
          </a:xfrm>
        </p:spPr>
        <p:txBody>
          <a:bodyPr/>
          <a:lstStyle/>
          <a:p>
            <a:r>
              <a:rPr lang="en-US" i="1" dirty="0" smtClean="0"/>
              <a:t>Applications and Challenges in Satisfiability Modulo Theories</a:t>
            </a:r>
            <a:endParaRPr lang="en-US" dirty="0"/>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Theories</a:t>
            </a:r>
            <a:endParaRPr lang="en-US" dirty="0"/>
          </a:p>
        </p:txBody>
      </p:sp>
      <p:sp>
        <p:nvSpPr>
          <p:cNvPr id="3" name="Content Placeholder 2"/>
          <p:cNvSpPr>
            <a:spLocks noGrp="1"/>
          </p:cNvSpPr>
          <p:nvPr>
            <p:ph idx="1"/>
          </p:nvPr>
        </p:nvSpPr>
        <p:spPr>
          <a:xfrm>
            <a:off x="381000" y="1696971"/>
            <a:ext cx="8382000" cy="2283702"/>
          </a:xfrm>
        </p:spPr>
        <p:txBody>
          <a:bodyPr/>
          <a:lstStyle/>
          <a:p>
            <a:r>
              <a:rPr lang="en-US" b="1" i="1" dirty="0" smtClean="0">
                <a:solidFill>
                  <a:srgbClr val="FF0000"/>
                </a:solidFill>
              </a:rPr>
              <a:t>A Theory is a set of sentences</a:t>
            </a:r>
          </a:p>
          <a:p>
            <a:pPr>
              <a:buNone/>
            </a:pPr>
            <a:endParaRPr lang="en-US" i="1" dirty="0" smtClean="0">
              <a:solidFill>
                <a:srgbClr val="FF0000"/>
              </a:solidFill>
            </a:endParaRPr>
          </a:p>
          <a:p>
            <a:r>
              <a:rPr lang="en-US" dirty="0" smtClean="0"/>
              <a:t>Alternative definition:</a:t>
            </a:r>
          </a:p>
          <a:p>
            <a:pPr lvl="1">
              <a:buNone/>
            </a:pPr>
            <a:r>
              <a:rPr lang="en-US" sz="2800" b="1" i="1" dirty="0" smtClean="0">
                <a:solidFill>
                  <a:srgbClr val="0070C0"/>
                </a:solidFill>
              </a:rPr>
              <a:t>A Theory is a class of structures</a:t>
            </a:r>
          </a:p>
          <a:p>
            <a:pPr lvl="1">
              <a:buNone/>
            </a:pPr>
            <a:endParaRPr lang="en-US" sz="2800" i="1" dirty="0" smtClean="0"/>
          </a:p>
        </p:txBody>
      </p:sp>
      <p:sp>
        <p:nvSpPr>
          <p:cNvPr id="5" name="Footer Placeholder 3"/>
          <p:cNvSpPr>
            <a:spLocks noGrp="1"/>
          </p:cNvSpPr>
          <p:nvPr>
            <p:ph type="ftr" sz="quarter" idx="10"/>
          </p:nvPr>
        </p:nvSpPr>
        <p:spPr>
          <a:xfrm>
            <a:off x="1979720" y="6356350"/>
            <a:ext cx="4971496" cy="365125"/>
          </a:xfrm>
        </p:spPr>
        <p:txBody>
          <a:bodyPr/>
          <a:lstStyle/>
          <a:p>
            <a:r>
              <a:rPr lang="en-US" i="1" dirty="0" smtClean="0"/>
              <a:t>Applications and Challenges in Satisfiability Modulo Theories</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SMT@Microsoft: Solver</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22" name="Text Placeholder 2"/>
          <p:cNvSpPr txBox="1">
            <a:spLocks/>
          </p:cNvSpPr>
          <p:nvPr/>
        </p:nvSpPr>
        <p:spPr>
          <a:xfrm>
            <a:off x="416560" y="1503273"/>
            <a:ext cx="8382000" cy="4653582"/>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2800" dirty="0" smtClean="0">
                <a:solidFill>
                  <a:srgbClr val="FF0000"/>
                </a:solidFill>
                <a:latin typeface="Calibri" pitchFamily="34" charset="0"/>
                <a:sym typeface="Symbol"/>
              </a:rPr>
              <a:t>Z3 is a new solver developed at Microsoft Research.</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Development/Research driven by internal customers.</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Free for academic research.</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Interfaces:</a:t>
            </a:r>
          </a:p>
          <a:p>
            <a:pPr marL="384954" indent="-384954">
              <a:lnSpc>
                <a:spcPct val="90000"/>
              </a:lnSpc>
              <a:spcBef>
                <a:spcPct val="20000"/>
              </a:spcBef>
              <a:buSzPct val="90000"/>
              <a:buFontTx/>
              <a:buBlip>
                <a:blip r:embed="rId3"/>
              </a:buBlip>
            </a:pPr>
            <a:endParaRPr lang="en-US" sz="2800" dirty="0" smtClean="0">
              <a:solidFill>
                <a:schemeClr val="bg1"/>
              </a:solidFill>
              <a:latin typeface="Calibri" pitchFamily="34" charset="0"/>
              <a:sym typeface="Symbol"/>
            </a:endParaRPr>
          </a:p>
          <a:p>
            <a:pPr marL="384954" indent="-384954">
              <a:lnSpc>
                <a:spcPct val="90000"/>
              </a:lnSpc>
              <a:spcBef>
                <a:spcPct val="20000"/>
              </a:spcBef>
              <a:buSzPct val="90000"/>
              <a:buFontTx/>
              <a:buBlip>
                <a:blip r:embed="rId3"/>
              </a:buBlip>
            </a:pPr>
            <a:endParaRPr lang="en-US" sz="2800" dirty="0" smtClean="0">
              <a:solidFill>
                <a:schemeClr val="bg1"/>
              </a:solidFill>
              <a:latin typeface="Calibri" pitchFamily="34" charset="0"/>
              <a:sym typeface="Symbol"/>
            </a:endParaRPr>
          </a:p>
          <a:p>
            <a:pPr marL="384954" indent="-384954">
              <a:lnSpc>
                <a:spcPct val="90000"/>
              </a:lnSpc>
              <a:spcBef>
                <a:spcPct val="20000"/>
              </a:spcBef>
              <a:buSzPct val="90000"/>
              <a:buFontTx/>
              <a:buBlip>
                <a:blip r:embed="rId3"/>
              </a:buBlip>
            </a:pPr>
            <a:endParaRPr lang="en-US" sz="2800" dirty="0" smtClean="0">
              <a:solidFill>
                <a:schemeClr val="bg1"/>
              </a:solidFill>
              <a:latin typeface="Calibri" pitchFamily="34" charset="0"/>
              <a:sym typeface="Symbol"/>
            </a:endParaRPr>
          </a:p>
          <a:p>
            <a:pPr marL="384954" indent="-384954">
              <a:lnSpc>
                <a:spcPct val="90000"/>
              </a:lnSpc>
              <a:spcBef>
                <a:spcPct val="20000"/>
              </a:spcBef>
              <a:buSzPct val="90000"/>
              <a:buFontTx/>
              <a:buBlip>
                <a:blip r:embed="rId3"/>
              </a:buBlip>
            </a:pPr>
            <a:endParaRPr lang="en-US" sz="2800" dirty="0" smtClean="0">
              <a:solidFill>
                <a:schemeClr val="bg1"/>
              </a:solidFill>
              <a:latin typeface="Calibri" pitchFamily="34" charset="0"/>
              <a:sym typeface="Symbol"/>
            </a:endParaRPr>
          </a:p>
          <a:p>
            <a:pPr marL="384954" indent="-384954">
              <a:lnSpc>
                <a:spcPct val="90000"/>
              </a:lnSpc>
              <a:spcBef>
                <a:spcPct val="20000"/>
              </a:spcBef>
              <a:buSzPct val="90000"/>
            </a:pPr>
            <a:endParaRPr lang="en-US" sz="2800" dirty="0" smtClean="0">
              <a:solidFill>
                <a:schemeClr val="bg1"/>
              </a:solidFill>
              <a:latin typeface="Calibri" pitchFamily="34" charset="0"/>
              <a:sym typeface="Symbol"/>
              <a:hlinkClick r:id="rId4"/>
            </a:endParaRP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hlinkClick r:id="rId4"/>
              </a:rPr>
              <a:t>http://research.microsoft.com/projects/z3</a:t>
            </a:r>
            <a:endParaRPr lang="en-US" sz="2800" dirty="0" smtClean="0">
              <a:solidFill>
                <a:schemeClr val="bg1"/>
              </a:solidFill>
              <a:latin typeface="Calibri" pitchFamily="34" charset="0"/>
              <a:sym typeface="Symbol"/>
            </a:endParaRPr>
          </a:p>
        </p:txBody>
      </p:sp>
      <p:graphicFrame>
        <p:nvGraphicFramePr>
          <p:cNvPr id="25" name="Diagram 24"/>
          <p:cNvGraphicFramePr/>
          <p:nvPr/>
        </p:nvGraphicFramePr>
        <p:xfrm>
          <a:off x="993596" y="3328288"/>
          <a:ext cx="6636564" cy="234099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6" name="Footer Placeholder 3"/>
          <p:cNvSpPr>
            <a:spLocks noGrp="1"/>
          </p:cNvSpPr>
          <p:nvPr>
            <p:ph type="ftr" sz="quarter" idx="10"/>
          </p:nvPr>
        </p:nvSpPr>
        <p:spPr>
          <a:xfrm>
            <a:off x="1979720" y="6356350"/>
            <a:ext cx="4971496" cy="365125"/>
          </a:xfrm>
        </p:spPr>
        <p:txBody>
          <a:bodyPr/>
          <a:lstStyle/>
          <a:p>
            <a:r>
              <a:rPr lang="en-US" i="1" dirty="0" smtClean="0"/>
              <a:t>Applications and Challenges in Satisfiability Modulo Theories</a:t>
            </a:r>
            <a:endParaRPr lang="en-US" dirty="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SMT x SAT</a:t>
            </a:r>
            <a:endParaRPr lang="en-US" dirty="0"/>
          </a:p>
        </p:txBody>
      </p:sp>
      <p:sp>
        <p:nvSpPr>
          <p:cNvPr id="6" name="Rectangle 5"/>
          <p:cNvSpPr/>
          <p:nvPr/>
        </p:nvSpPr>
        <p:spPr>
          <a:xfrm>
            <a:off x="705758" y="1891608"/>
            <a:ext cx="7149713" cy="480131"/>
          </a:xfrm>
          <a:prstGeom prst="rect">
            <a:avLst/>
          </a:prstGeom>
        </p:spPr>
        <p:txBody>
          <a:bodyPr wrap="none">
            <a:spAutoFit/>
          </a:bodyPr>
          <a:lstStyle/>
          <a:p>
            <a:pPr marL="384954" lvl="0" indent="-384954" algn="ctr">
              <a:lnSpc>
                <a:spcPct val="90000"/>
              </a:lnSpc>
              <a:spcBef>
                <a:spcPct val="20000"/>
              </a:spcBef>
              <a:buSzPct val="90000"/>
              <a:defRPr/>
            </a:pPr>
            <a:r>
              <a:rPr lang="en-US" sz="2800" b="1" dirty="0" smtClean="0">
                <a:solidFill>
                  <a:schemeClr val="bg1"/>
                </a:solidFill>
                <a:latin typeface="Calibri" pitchFamily="34" charset="0"/>
                <a:sym typeface="Symbol"/>
              </a:rPr>
              <a:t>For some theories, SMT can be reduced to SAT</a:t>
            </a:r>
          </a:p>
        </p:txBody>
      </p:sp>
      <p:sp>
        <p:nvSpPr>
          <p:cNvPr id="8" name="Rectangle 7"/>
          <p:cNvSpPr/>
          <p:nvPr/>
        </p:nvSpPr>
        <p:spPr>
          <a:xfrm>
            <a:off x="2125345" y="4355116"/>
            <a:ext cx="4310539" cy="480131"/>
          </a:xfrm>
          <a:prstGeom prst="rect">
            <a:avLst/>
          </a:prstGeom>
        </p:spPr>
        <p:txBody>
          <a:bodyPr wrap="none">
            <a:spAutoFit/>
          </a:bodyPr>
          <a:lstStyle/>
          <a:p>
            <a:pPr marL="384954" lvl="0" indent="-384954" algn="ctr">
              <a:lnSpc>
                <a:spcPct val="90000"/>
              </a:lnSpc>
              <a:spcBef>
                <a:spcPct val="20000"/>
              </a:spcBef>
              <a:buSzPct val="90000"/>
              <a:defRPr/>
            </a:pPr>
            <a:r>
              <a:rPr lang="en-US" sz="2800" b="1" dirty="0" smtClean="0">
                <a:solidFill>
                  <a:schemeClr val="bg1"/>
                </a:solidFill>
                <a:latin typeface="Calibri" pitchFamily="34" charset="0"/>
                <a:sym typeface="Symbol"/>
              </a:rPr>
              <a:t>bvmul</a:t>
            </a:r>
            <a:r>
              <a:rPr lang="en-US" sz="2800" b="1" baseline="-25000" dirty="0" smtClean="0">
                <a:solidFill>
                  <a:schemeClr val="bg1"/>
                </a:solidFill>
                <a:latin typeface="Calibri" pitchFamily="34" charset="0"/>
                <a:sym typeface="Symbol"/>
              </a:rPr>
              <a:t>32</a:t>
            </a:r>
            <a:r>
              <a:rPr lang="en-US" sz="2800" b="1" dirty="0" smtClean="0">
                <a:solidFill>
                  <a:schemeClr val="bg1"/>
                </a:solidFill>
                <a:latin typeface="Calibri" pitchFamily="34" charset="0"/>
                <a:sym typeface="Symbol"/>
              </a:rPr>
              <a:t>(</a:t>
            </a:r>
            <a:r>
              <a:rPr lang="en-US" sz="2800" b="1" dirty="0" err="1" smtClean="0">
                <a:solidFill>
                  <a:schemeClr val="bg1"/>
                </a:solidFill>
                <a:latin typeface="Calibri" pitchFamily="34" charset="0"/>
                <a:sym typeface="Symbol"/>
              </a:rPr>
              <a:t>a,b</a:t>
            </a:r>
            <a:r>
              <a:rPr lang="en-US" sz="2800" b="1" dirty="0" smtClean="0">
                <a:solidFill>
                  <a:schemeClr val="bg1"/>
                </a:solidFill>
                <a:latin typeface="Calibri" pitchFamily="34" charset="0"/>
                <a:sym typeface="Symbol"/>
              </a:rPr>
              <a:t>) = bvmul</a:t>
            </a:r>
            <a:r>
              <a:rPr lang="en-US" sz="2800" b="1" baseline="-25000" dirty="0" smtClean="0">
                <a:solidFill>
                  <a:schemeClr val="bg1"/>
                </a:solidFill>
                <a:latin typeface="Calibri" pitchFamily="34" charset="0"/>
                <a:sym typeface="Symbol"/>
              </a:rPr>
              <a:t>32 </a:t>
            </a:r>
            <a:r>
              <a:rPr lang="en-US" sz="2800" b="1" dirty="0" smtClean="0">
                <a:solidFill>
                  <a:schemeClr val="bg1"/>
                </a:solidFill>
                <a:latin typeface="Calibri" pitchFamily="34" charset="0"/>
                <a:sym typeface="Symbol"/>
              </a:rPr>
              <a:t>(</a:t>
            </a:r>
            <a:r>
              <a:rPr lang="en-US" sz="2800" b="1" dirty="0" err="1" smtClean="0">
                <a:solidFill>
                  <a:schemeClr val="bg1"/>
                </a:solidFill>
                <a:latin typeface="Calibri" pitchFamily="34" charset="0"/>
                <a:sym typeface="Symbol"/>
              </a:rPr>
              <a:t>b,a</a:t>
            </a:r>
            <a:r>
              <a:rPr lang="en-US" sz="2800" b="1" dirty="0" smtClean="0">
                <a:solidFill>
                  <a:schemeClr val="bg1"/>
                </a:solidFill>
                <a:latin typeface="Calibri" pitchFamily="34" charset="0"/>
                <a:sym typeface="Symbol"/>
              </a:rPr>
              <a:t>)</a:t>
            </a:r>
          </a:p>
        </p:txBody>
      </p:sp>
      <p:sp>
        <p:nvSpPr>
          <p:cNvPr id="9" name="Rectangle 8"/>
          <p:cNvSpPr/>
          <p:nvPr/>
        </p:nvSpPr>
        <p:spPr>
          <a:xfrm>
            <a:off x="1112439" y="2988546"/>
            <a:ext cx="6336351" cy="701731"/>
          </a:xfrm>
          <a:prstGeom prst="rect">
            <a:avLst/>
          </a:prstGeom>
        </p:spPr>
        <p:txBody>
          <a:bodyPr wrap="none">
            <a:spAutoFit/>
          </a:bodyPr>
          <a:lstStyle/>
          <a:p>
            <a:pPr marL="384954" lvl="0" indent="-384954" algn="ctr">
              <a:lnSpc>
                <a:spcPct val="90000"/>
              </a:lnSpc>
              <a:spcBef>
                <a:spcPct val="20000"/>
              </a:spcBef>
              <a:buSzPct val="90000"/>
              <a:defRPr/>
            </a:pPr>
            <a:r>
              <a:rPr lang="en-US" sz="4400" b="1" dirty="0" smtClean="0">
                <a:solidFill>
                  <a:srgbClr val="FF0000"/>
                </a:solidFill>
                <a:latin typeface="Calibri" pitchFamily="34" charset="0"/>
                <a:sym typeface="Symbol"/>
              </a:rPr>
              <a:t>Higher level of abstraction</a:t>
            </a:r>
          </a:p>
        </p:txBody>
      </p:sp>
      <p:sp>
        <p:nvSpPr>
          <p:cNvPr id="7" name="Footer Placeholder 3"/>
          <p:cNvSpPr>
            <a:spLocks noGrp="1"/>
          </p:cNvSpPr>
          <p:nvPr>
            <p:ph type="ftr" sz="quarter" idx="10"/>
          </p:nvPr>
        </p:nvSpPr>
        <p:spPr>
          <a:xfrm>
            <a:off x="1979720" y="6356350"/>
            <a:ext cx="4971496" cy="365125"/>
          </a:xfrm>
        </p:spPr>
        <p:txBody>
          <a:bodyPr/>
          <a:lstStyle/>
          <a:p>
            <a:r>
              <a:rPr lang="en-US" i="1" dirty="0" smtClean="0"/>
              <a:t>Applications and Challenges in Satisfiability Modulo Theories</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SMT x First-order </a:t>
            </a:r>
            <a:r>
              <a:rPr lang="en-US" dirty="0" err="1" smtClean="0"/>
              <a:t>provers</a:t>
            </a:r>
            <a:endParaRPr lang="en-US" dirty="0"/>
          </a:p>
        </p:txBody>
      </p:sp>
      <p:graphicFrame>
        <p:nvGraphicFramePr>
          <p:cNvPr id="5" name="Diagram 4"/>
          <p:cNvGraphicFramePr/>
          <p:nvPr/>
        </p:nvGraphicFramePr>
        <p:xfrm>
          <a:off x="1393372" y="1306565"/>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ular Callout 6"/>
          <p:cNvSpPr/>
          <p:nvPr/>
        </p:nvSpPr>
        <p:spPr bwMode="auto">
          <a:xfrm>
            <a:off x="2743200" y="4893547"/>
            <a:ext cx="3888712" cy="1034980"/>
          </a:xfrm>
          <a:prstGeom prst="wedgeRectCallout">
            <a:avLst>
              <a:gd name="adj1" fmla="val -50536"/>
              <a:gd name="adj2" fmla="val -186044"/>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lang="en-US" sz="2800" i="1" dirty="0" smtClean="0">
                <a:solidFill>
                  <a:schemeClr val="bg1"/>
                </a:solidFill>
                <a:latin typeface="Segoe" pitchFamily="34" charset="0"/>
              </a:rPr>
              <a:t>T</a:t>
            </a:r>
            <a:r>
              <a:rPr lang="en-US" sz="2800" dirty="0" smtClean="0">
                <a:solidFill>
                  <a:schemeClr val="bg1"/>
                </a:solidFill>
                <a:latin typeface="Segoe" pitchFamily="34" charset="0"/>
              </a:rPr>
              <a:t> may not have a finite </a:t>
            </a:r>
            <a:r>
              <a:rPr lang="en-US" sz="2800" dirty="0" err="1" smtClean="0">
                <a:solidFill>
                  <a:schemeClr val="bg1"/>
                </a:solidFill>
                <a:latin typeface="Segoe" pitchFamily="34" charset="0"/>
              </a:rPr>
              <a:t>axiomatization</a:t>
            </a:r>
            <a:endParaRPr kumimoji="0" lang="en-US" sz="2800" b="0" u="none" strike="noStrike" cap="none" normalizeH="0" baseline="0" dirty="0" smtClean="0">
              <a:solidFill>
                <a:schemeClr val="bg1"/>
              </a:solidFill>
              <a:latin typeface="Segoe" pitchFamily="34" charset="0"/>
            </a:endParaRPr>
          </a:p>
        </p:txBody>
      </p:sp>
      <p:sp>
        <p:nvSpPr>
          <p:cNvPr id="6" name="Footer Placeholder 3"/>
          <p:cNvSpPr>
            <a:spLocks noGrp="1"/>
          </p:cNvSpPr>
          <p:nvPr>
            <p:ph type="ftr" sz="quarter" idx="10"/>
          </p:nvPr>
        </p:nvSpPr>
        <p:spPr>
          <a:xfrm>
            <a:off x="1979720" y="6356350"/>
            <a:ext cx="4971496" cy="365125"/>
          </a:xfrm>
        </p:spPr>
        <p:txBody>
          <a:bodyPr/>
          <a:lstStyle/>
          <a:p>
            <a:r>
              <a:rPr lang="en-US" i="1" dirty="0" smtClean="0"/>
              <a:t>Applications and Challenges in Satisfiability Modulo Theories</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Ground formulas</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i="1" dirty="0" smtClean="0">
                <a:solidFill>
                  <a:srgbClr val="FF0000"/>
                </a:solidFill>
              </a:rPr>
              <a:t>For most SMT solvers: </a:t>
            </a:r>
            <a:r>
              <a:rPr lang="en-US" b="1" i="1" dirty="0" smtClean="0">
                <a:solidFill>
                  <a:srgbClr val="FF0000"/>
                </a:solidFill>
              </a:rPr>
              <a:t>F is a set of ground formulas</a:t>
            </a:r>
            <a:r>
              <a:rPr lang="en-US" i="1" dirty="0" smtClean="0">
                <a:solidFill>
                  <a:srgbClr val="FF0000"/>
                </a:solidFill>
              </a:rPr>
              <a:t> </a:t>
            </a:r>
          </a:p>
        </p:txBody>
      </p:sp>
      <p:sp>
        <p:nvSpPr>
          <p:cNvPr id="7" name="Rectangle 6"/>
          <p:cNvSpPr/>
          <p:nvPr/>
        </p:nvSpPr>
        <p:spPr>
          <a:xfrm>
            <a:off x="2723336" y="3006975"/>
            <a:ext cx="2957156" cy="480131"/>
          </a:xfrm>
          <a:prstGeom prst="rect">
            <a:avLst/>
          </a:prstGeom>
        </p:spPr>
        <p:txBody>
          <a:bodyPr wrap="none">
            <a:spAutoFit/>
          </a:bodyPr>
          <a:lstStyle/>
          <a:p>
            <a:pPr marL="384954" lvl="0" indent="-384954" algn="ctr">
              <a:lnSpc>
                <a:spcPct val="90000"/>
              </a:lnSpc>
              <a:spcBef>
                <a:spcPct val="20000"/>
              </a:spcBef>
              <a:buSzPct val="90000"/>
              <a:defRPr/>
            </a:pPr>
            <a:r>
              <a:rPr lang="en-US" sz="2800" dirty="0" smtClean="0">
                <a:solidFill>
                  <a:srgbClr val="FF0000"/>
                </a:solidFill>
                <a:latin typeface="Calibri" pitchFamily="34" charset="0"/>
                <a:sym typeface="Symbol"/>
              </a:rPr>
              <a:t>Many Applications</a:t>
            </a:r>
          </a:p>
        </p:txBody>
      </p:sp>
      <p:sp>
        <p:nvSpPr>
          <p:cNvPr id="8" name="Rectangle 7"/>
          <p:cNvSpPr/>
          <p:nvPr/>
        </p:nvSpPr>
        <p:spPr>
          <a:xfrm>
            <a:off x="2507380" y="3571357"/>
            <a:ext cx="3389069" cy="830997"/>
          </a:xfrm>
          <a:prstGeom prst="rect">
            <a:avLst/>
          </a:prstGeom>
        </p:spPr>
        <p:txBody>
          <a:bodyPr wrap="none">
            <a:spAutoFit/>
          </a:bodyPr>
          <a:lstStyle/>
          <a:p>
            <a:pPr marL="384954" lvl="0" indent="-384954" algn="ctr">
              <a:lnSpc>
                <a:spcPct val="90000"/>
              </a:lnSpc>
              <a:spcBef>
                <a:spcPct val="20000"/>
              </a:spcBef>
              <a:buSzPct val="90000"/>
              <a:defRPr/>
            </a:pPr>
            <a:r>
              <a:rPr lang="en-US" sz="2400" dirty="0" smtClean="0">
                <a:solidFill>
                  <a:schemeClr val="bg1"/>
                </a:solidFill>
                <a:latin typeface="Calibri" pitchFamily="34" charset="0"/>
                <a:sym typeface="Symbol"/>
              </a:rPr>
              <a:t>Bounded Model Checking</a:t>
            </a:r>
          </a:p>
          <a:p>
            <a:pPr marL="384954" lvl="0" indent="-384954" algn="ctr">
              <a:lnSpc>
                <a:spcPct val="90000"/>
              </a:lnSpc>
              <a:spcBef>
                <a:spcPct val="20000"/>
              </a:spcBef>
              <a:buSzPct val="90000"/>
              <a:defRPr/>
            </a:pPr>
            <a:r>
              <a:rPr lang="en-US" sz="2400" dirty="0" smtClean="0">
                <a:solidFill>
                  <a:schemeClr val="bg1"/>
                </a:solidFill>
                <a:latin typeface="Calibri" pitchFamily="34" charset="0"/>
                <a:sym typeface="Symbol"/>
              </a:rPr>
              <a:t>Test-Case Generation</a:t>
            </a:r>
          </a:p>
        </p:txBody>
      </p:sp>
      <p:sp>
        <p:nvSpPr>
          <p:cNvPr id="9" name="Footer Placeholder 3"/>
          <p:cNvSpPr>
            <a:spLocks noGrp="1"/>
          </p:cNvSpPr>
          <p:nvPr>
            <p:ph type="ftr" sz="quarter" idx="10"/>
          </p:nvPr>
        </p:nvSpPr>
        <p:spPr>
          <a:xfrm>
            <a:off x="1979720" y="6376446"/>
            <a:ext cx="4971496" cy="365125"/>
          </a:xfrm>
        </p:spPr>
        <p:txBody>
          <a:bodyPr/>
          <a:lstStyle/>
          <a:p>
            <a:r>
              <a:rPr lang="en-US" i="1" dirty="0" smtClean="0"/>
              <a:t>Applications and Challenges in Satisfiability Modulo Theories</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latin typeface="Calibri" pitchFamily="34" charset="0"/>
                <a:sym typeface="Symbol"/>
              </a:rPr>
              <a:t>DPLL</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917174"/>
          </a:xfrm>
        </p:spPr>
        <p:txBody>
          <a:bodyPr/>
          <a:lstStyle/>
          <a:p>
            <a:pPr algn="ctr">
              <a:buNone/>
            </a:pPr>
            <a:r>
              <a:rPr lang="en-US" sz="3200" dirty="0" smtClean="0">
                <a:latin typeface="Calibri" pitchFamily="34" charset="0"/>
                <a:sym typeface="Symbol"/>
              </a:rPr>
              <a:t>M | F</a:t>
            </a:r>
          </a:p>
          <a:p>
            <a:pPr algn="ctr">
              <a:buNone/>
            </a:pPr>
            <a:endParaRPr lang="en-US" sz="2800" dirty="0" smtClean="0">
              <a:latin typeface="Calibri" pitchFamily="34" charset="0"/>
              <a:sym typeface="Symbol"/>
            </a:endParaRPr>
          </a:p>
        </p:txBody>
      </p:sp>
      <p:sp>
        <p:nvSpPr>
          <p:cNvPr id="5" name="Rounded Rectangular Callout 4"/>
          <p:cNvSpPr/>
          <p:nvPr/>
        </p:nvSpPr>
        <p:spPr bwMode="auto">
          <a:xfrm>
            <a:off x="1625600" y="2357120"/>
            <a:ext cx="2479040" cy="843280"/>
          </a:xfrm>
          <a:prstGeom prst="wedgeRoundRectCallout">
            <a:avLst>
              <a:gd name="adj1" fmla="val 49411"/>
              <a:gd name="adj2" fmla="val -90227"/>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P</a:t>
            </a:r>
            <a:r>
              <a:rPr kumimoji="0" lang="en-US" sz="2800" b="0" i="0" u="none" strike="noStrike" cap="none" normalizeH="0" baseline="0" dirty="0" smtClean="0">
                <a:solidFill>
                  <a:schemeClr val="bg1"/>
                </a:solidFill>
                <a:latin typeface="Segoe" pitchFamily="34" charset="0"/>
              </a:rPr>
              <a:t>artial model</a:t>
            </a:r>
          </a:p>
        </p:txBody>
      </p:sp>
      <p:sp>
        <p:nvSpPr>
          <p:cNvPr id="6" name="Rounded Rectangular Callout 5"/>
          <p:cNvSpPr/>
          <p:nvPr/>
        </p:nvSpPr>
        <p:spPr bwMode="auto">
          <a:xfrm>
            <a:off x="4856480" y="2570480"/>
            <a:ext cx="3037840" cy="843280"/>
          </a:xfrm>
          <a:prstGeom prst="wedgeRoundRectCallout">
            <a:avLst>
              <a:gd name="adj1" fmla="val -46491"/>
              <a:gd name="adj2" fmla="val -120347"/>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Set of clauses</a:t>
            </a:r>
            <a:endParaRPr kumimoji="0" lang="en-US" sz="2800" b="0" i="0" u="none" strike="noStrike" cap="none" normalizeH="0" baseline="0" dirty="0" smtClean="0">
              <a:solidFill>
                <a:schemeClr val="bg1"/>
              </a:solidFill>
              <a:latin typeface="Segoe" pitchFamily="34" charset="0"/>
            </a:endParaRPr>
          </a:p>
        </p:txBody>
      </p:sp>
      <p:sp>
        <p:nvSpPr>
          <p:cNvPr id="7" name="Footer Placeholder 3"/>
          <p:cNvSpPr>
            <a:spLocks noGrp="1"/>
          </p:cNvSpPr>
          <p:nvPr>
            <p:ph type="ftr" sz="quarter" idx="10"/>
          </p:nvPr>
        </p:nvSpPr>
        <p:spPr>
          <a:xfrm>
            <a:off x="1979720" y="6356350"/>
            <a:ext cx="4971496" cy="365125"/>
          </a:xfrm>
        </p:spPr>
        <p:txBody>
          <a:bodyPr/>
          <a:lstStyle/>
          <a:p>
            <a:r>
              <a:rPr lang="en-US" i="1" dirty="0" smtClean="0"/>
              <a:t>Applications and Challenges in Satisfiability Modulo Theories</a:t>
            </a:r>
            <a:endParaRPr lang="en-US" dirty="0"/>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latin typeface="Calibri" pitchFamily="34" charset="0"/>
                <a:sym typeface="Symbol"/>
              </a:rPr>
              <a:t>DPLL</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429348"/>
          </a:xfrm>
        </p:spPr>
        <p:txBody>
          <a:bodyPr/>
          <a:lstStyle/>
          <a:p>
            <a:r>
              <a:rPr lang="en-US" sz="3100" dirty="0" smtClean="0">
                <a:solidFill>
                  <a:srgbClr val="FF0000"/>
                </a:solidFill>
                <a:latin typeface="Calibri" pitchFamily="34" charset="0"/>
                <a:sym typeface="Symbol"/>
              </a:rPr>
              <a:t>Guessing (case-splitting)</a:t>
            </a:r>
          </a:p>
        </p:txBody>
      </p:sp>
      <p:sp>
        <p:nvSpPr>
          <p:cNvPr id="5" name="Rectangle 4"/>
          <p:cNvSpPr/>
          <p:nvPr/>
        </p:nvSpPr>
        <p:spPr>
          <a:xfrm>
            <a:off x="0" y="3764747"/>
            <a:ext cx="4094480" cy="523220"/>
          </a:xfrm>
          <a:prstGeom prst="rect">
            <a:avLst/>
          </a:prstGeom>
        </p:spPr>
        <p:txBody>
          <a:bodyPr wrap="square">
            <a:spAutoFit/>
          </a:bodyPr>
          <a:lstStyle/>
          <a:p>
            <a:pPr lvl="1">
              <a:buNone/>
            </a:pPr>
            <a:r>
              <a:rPr lang="en-US" sz="2800" dirty="0" smtClean="0">
                <a:solidFill>
                  <a:schemeClr val="bg1"/>
                </a:solidFill>
                <a:latin typeface="Calibri" pitchFamily="34" charset="0"/>
                <a:sym typeface="Symbol"/>
              </a:rPr>
              <a:t> p, </a:t>
            </a:r>
            <a:r>
              <a:rPr lang="en-US" sz="2800" dirty="0" smtClean="0">
                <a:solidFill>
                  <a:srgbClr val="FF0000"/>
                </a:solidFill>
                <a:latin typeface="Calibri" pitchFamily="34" charset="0"/>
                <a:sym typeface="Symbol"/>
              </a:rPr>
              <a:t>q </a:t>
            </a:r>
            <a:r>
              <a:rPr lang="en-US" sz="2800" dirty="0" smtClean="0">
                <a:solidFill>
                  <a:schemeClr val="bg1"/>
                </a:solidFill>
                <a:latin typeface="Calibri" pitchFamily="34" charset="0"/>
                <a:sym typeface="Symbol"/>
              </a:rPr>
              <a:t>| p  q, q  r</a:t>
            </a:r>
          </a:p>
        </p:txBody>
      </p:sp>
      <p:sp>
        <p:nvSpPr>
          <p:cNvPr id="7" name="Down Arrow 6"/>
          <p:cNvSpPr/>
          <p:nvPr/>
        </p:nvSpPr>
        <p:spPr bwMode="auto">
          <a:xfrm>
            <a:off x="2082800" y="2763520"/>
            <a:ext cx="538480" cy="883920"/>
          </a:xfrm>
          <a:prstGeom prst="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8" name="Rectangle 7"/>
          <p:cNvSpPr/>
          <p:nvPr/>
        </p:nvSpPr>
        <p:spPr>
          <a:xfrm>
            <a:off x="539322" y="2181870"/>
            <a:ext cx="3289683" cy="954107"/>
          </a:xfrm>
          <a:prstGeom prst="rect">
            <a:avLst/>
          </a:prstGeom>
        </p:spPr>
        <p:txBody>
          <a:bodyPr wrap="none">
            <a:spAutoFit/>
          </a:bodyPr>
          <a:lstStyle/>
          <a:p>
            <a:pPr lvl="1"/>
            <a:r>
              <a:rPr lang="en-US" sz="2800" dirty="0" smtClean="0">
                <a:solidFill>
                  <a:schemeClr val="bg1"/>
                </a:solidFill>
                <a:latin typeface="Calibri" pitchFamily="34" charset="0"/>
                <a:sym typeface="Symbol"/>
              </a:rPr>
              <a:t> p  |  p  q, q  r</a:t>
            </a:r>
          </a:p>
          <a:p>
            <a:pPr lvl="1">
              <a:buNone/>
            </a:pPr>
            <a:endParaRPr lang="en-US" sz="2800" dirty="0" smtClean="0">
              <a:solidFill>
                <a:schemeClr val="bg1"/>
              </a:solidFill>
              <a:latin typeface="Calibri" pitchFamily="34" charset="0"/>
              <a:sym typeface="Symbol"/>
            </a:endParaRPr>
          </a:p>
        </p:txBody>
      </p:sp>
      <p:sp>
        <p:nvSpPr>
          <p:cNvPr id="9" name="Footer Placeholder 3"/>
          <p:cNvSpPr>
            <a:spLocks noGrp="1"/>
          </p:cNvSpPr>
          <p:nvPr>
            <p:ph type="ftr" sz="quarter" idx="10"/>
          </p:nvPr>
        </p:nvSpPr>
        <p:spPr>
          <a:xfrm>
            <a:off x="1979720" y="6356350"/>
            <a:ext cx="4971496" cy="365125"/>
          </a:xfrm>
        </p:spPr>
        <p:txBody>
          <a:bodyPr/>
          <a:lstStyle/>
          <a:p>
            <a:r>
              <a:rPr lang="en-US" i="1" dirty="0" smtClean="0"/>
              <a:t>Applications and Challenges in Satisfiability Modulo Theories</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latin typeface="Calibri" pitchFamily="34" charset="0"/>
                <a:sym typeface="Symbol"/>
              </a:rPr>
              <a:t>DPLL</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429348"/>
          </a:xfrm>
        </p:spPr>
        <p:txBody>
          <a:bodyPr/>
          <a:lstStyle/>
          <a:p>
            <a:r>
              <a:rPr lang="en-US" sz="3100" dirty="0" smtClean="0">
                <a:solidFill>
                  <a:srgbClr val="FF0000"/>
                </a:solidFill>
                <a:latin typeface="Calibri" pitchFamily="34" charset="0"/>
                <a:sym typeface="Symbol"/>
              </a:rPr>
              <a:t>Deducing</a:t>
            </a:r>
          </a:p>
        </p:txBody>
      </p:sp>
      <p:sp>
        <p:nvSpPr>
          <p:cNvPr id="5" name="Rectangle 4"/>
          <p:cNvSpPr/>
          <p:nvPr/>
        </p:nvSpPr>
        <p:spPr>
          <a:xfrm>
            <a:off x="335280" y="3734267"/>
            <a:ext cx="4094480" cy="523220"/>
          </a:xfrm>
          <a:prstGeom prst="rect">
            <a:avLst/>
          </a:prstGeom>
        </p:spPr>
        <p:txBody>
          <a:bodyPr wrap="square">
            <a:spAutoFit/>
          </a:bodyPr>
          <a:lstStyle/>
          <a:p>
            <a:pPr lvl="1">
              <a:buNone/>
            </a:pPr>
            <a:r>
              <a:rPr lang="en-US" sz="2800" dirty="0" smtClean="0">
                <a:solidFill>
                  <a:schemeClr val="bg1"/>
                </a:solidFill>
                <a:latin typeface="Calibri" pitchFamily="34" charset="0"/>
                <a:sym typeface="Symbol"/>
              </a:rPr>
              <a:t> p, </a:t>
            </a:r>
            <a:r>
              <a:rPr lang="en-US" sz="2800" dirty="0" smtClean="0">
                <a:solidFill>
                  <a:srgbClr val="FF0000"/>
                </a:solidFill>
                <a:latin typeface="Calibri" pitchFamily="34" charset="0"/>
                <a:sym typeface="Symbol"/>
              </a:rPr>
              <a:t>s</a:t>
            </a:r>
            <a:r>
              <a:rPr lang="en-US" sz="2800" dirty="0" smtClean="0">
                <a:solidFill>
                  <a:schemeClr val="bg1"/>
                </a:solidFill>
                <a:latin typeface="Calibri" pitchFamily="34" charset="0"/>
                <a:sym typeface="Symbol"/>
              </a:rPr>
              <a:t>| p  q, p  s</a:t>
            </a:r>
          </a:p>
        </p:txBody>
      </p:sp>
      <p:sp>
        <p:nvSpPr>
          <p:cNvPr id="7" name="Down Arrow 6"/>
          <p:cNvSpPr/>
          <p:nvPr/>
        </p:nvSpPr>
        <p:spPr bwMode="auto">
          <a:xfrm>
            <a:off x="2082800" y="2763520"/>
            <a:ext cx="538480" cy="883920"/>
          </a:xfrm>
          <a:prstGeom prst="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8" name="Rectangle 7"/>
          <p:cNvSpPr/>
          <p:nvPr/>
        </p:nvSpPr>
        <p:spPr>
          <a:xfrm>
            <a:off x="539322" y="2181870"/>
            <a:ext cx="3289683" cy="954107"/>
          </a:xfrm>
          <a:prstGeom prst="rect">
            <a:avLst/>
          </a:prstGeom>
        </p:spPr>
        <p:txBody>
          <a:bodyPr wrap="none">
            <a:spAutoFit/>
          </a:bodyPr>
          <a:lstStyle/>
          <a:p>
            <a:pPr lvl="1"/>
            <a:r>
              <a:rPr lang="en-US" sz="2800" dirty="0" smtClean="0">
                <a:solidFill>
                  <a:schemeClr val="bg1"/>
                </a:solidFill>
                <a:latin typeface="Calibri" pitchFamily="34" charset="0"/>
                <a:sym typeface="Symbol"/>
              </a:rPr>
              <a:t> </a:t>
            </a:r>
            <a:r>
              <a:rPr lang="en-US" sz="2800" dirty="0" smtClean="0">
                <a:solidFill>
                  <a:srgbClr val="FF0000"/>
                </a:solidFill>
                <a:latin typeface="Calibri" pitchFamily="34" charset="0"/>
                <a:sym typeface="Symbol"/>
              </a:rPr>
              <a:t>p </a:t>
            </a:r>
            <a:r>
              <a:rPr lang="en-US" sz="2800" dirty="0" smtClean="0">
                <a:solidFill>
                  <a:schemeClr val="bg1"/>
                </a:solidFill>
                <a:latin typeface="Calibri" pitchFamily="34" charset="0"/>
                <a:sym typeface="Symbol"/>
              </a:rPr>
              <a:t> |  p  q, </a:t>
            </a:r>
            <a:r>
              <a:rPr lang="en-US" sz="2800" dirty="0" smtClean="0">
                <a:solidFill>
                  <a:srgbClr val="FF0000"/>
                </a:solidFill>
                <a:latin typeface="Calibri" pitchFamily="34" charset="0"/>
                <a:sym typeface="Symbol"/>
              </a:rPr>
              <a:t>p</a:t>
            </a:r>
            <a:r>
              <a:rPr lang="en-US" sz="2800" dirty="0" smtClean="0">
                <a:solidFill>
                  <a:schemeClr val="bg1"/>
                </a:solidFill>
                <a:latin typeface="Calibri" pitchFamily="34" charset="0"/>
                <a:sym typeface="Symbol"/>
              </a:rPr>
              <a:t>  s</a:t>
            </a:r>
          </a:p>
          <a:p>
            <a:pPr lvl="1">
              <a:buNone/>
            </a:pPr>
            <a:endParaRPr lang="en-US" sz="2800" dirty="0" smtClean="0">
              <a:solidFill>
                <a:schemeClr val="bg1"/>
              </a:solidFill>
              <a:latin typeface="Calibri" pitchFamily="34" charset="0"/>
              <a:sym typeface="Symbol"/>
            </a:endParaRPr>
          </a:p>
        </p:txBody>
      </p:sp>
      <p:sp>
        <p:nvSpPr>
          <p:cNvPr id="9" name="Footer Placeholder 3"/>
          <p:cNvSpPr>
            <a:spLocks noGrp="1"/>
          </p:cNvSpPr>
          <p:nvPr>
            <p:ph type="ftr" sz="quarter" idx="10"/>
          </p:nvPr>
        </p:nvSpPr>
        <p:spPr>
          <a:xfrm>
            <a:off x="1979720" y="6356350"/>
            <a:ext cx="4971496" cy="365125"/>
          </a:xfrm>
        </p:spPr>
        <p:txBody>
          <a:bodyPr/>
          <a:lstStyle/>
          <a:p>
            <a:r>
              <a:rPr lang="en-US" i="1" dirty="0" smtClean="0"/>
              <a:t>Applications and Challenges in Satisfiability Modulo Theories</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latin typeface="Calibri" pitchFamily="34" charset="0"/>
                <a:sym typeface="Symbol"/>
              </a:rPr>
              <a:t>DPLL</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429348"/>
          </a:xfrm>
        </p:spPr>
        <p:txBody>
          <a:bodyPr/>
          <a:lstStyle/>
          <a:p>
            <a:r>
              <a:rPr lang="en-US" sz="3100" dirty="0" smtClean="0">
                <a:solidFill>
                  <a:srgbClr val="FF0000"/>
                </a:solidFill>
                <a:latin typeface="Calibri" pitchFamily="34" charset="0"/>
                <a:sym typeface="Symbol"/>
              </a:rPr>
              <a:t>Backtracking</a:t>
            </a:r>
          </a:p>
        </p:txBody>
      </p:sp>
      <p:sp>
        <p:nvSpPr>
          <p:cNvPr id="5" name="Rectangle 4"/>
          <p:cNvSpPr/>
          <p:nvPr/>
        </p:nvSpPr>
        <p:spPr>
          <a:xfrm>
            <a:off x="934719" y="3785067"/>
            <a:ext cx="4823529" cy="523220"/>
          </a:xfrm>
          <a:prstGeom prst="rect">
            <a:avLst/>
          </a:prstGeom>
        </p:spPr>
        <p:txBody>
          <a:bodyPr wrap="square">
            <a:spAutoFit/>
          </a:bodyPr>
          <a:lstStyle/>
          <a:p>
            <a:pPr lvl="1">
              <a:buNone/>
            </a:pPr>
            <a:r>
              <a:rPr lang="en-US" sz="2800" dirty="0" smtClean="0">
                <a:solidFill>
                  <a:schemeClr val="bg1"/>
                </a:solidFill>
                <a:latin typeface="Calibri" pitchFamily="34" charset="0"/>
                <a:sym typeface="Symbol"/>
              </a:rPr>
              <a:t> p, </a:t>
            </a:r>
            <a:r>
              <a:rPr lang="en-US" sz="2800" dirty="0" smtClean="0">
                <a:solidFill>
                  <a:srgbClr val="FF0000"/>
                </a:solidFill>
                <a:latin typeface="Calibri" pitchFamily="34" charset="0"/>
                <a:sym typeface="Symbol"/>
              </a:rPr>
              <a:t>s</a:t>
            </a:r>
            <a:r>
              <a:rPr lang="en-US" sz="2800" dirty="0" smtClean="0">
                <a:solidFill>
                  <a:schemeClr val="bg1"/>
                </a:solidFill>
                <a:latin typeface="Calibri" pitchFamily="34" charset="0"/>
                <a:sym typeface="Symbol"/>
              </a:rPr>
              <a:t>| p  q, s  q, </a:t>
            </a:r>
            <a:r>
              <a:rPr lang="en-US" sz="2800" dirty="0" smtClean="0">
                <a:solidFill>
                  <a:srgbClr val="FF0000"/>
                </a:solidFill>
                <a:latin typeface="Calibri" pitchFamily="34" charset="0"/>
                <a:sym typeface="Symbol"/>
              </a:rPr>
              <a:t>p q</a:t>
            </a:r>
            <a:endParaRPr lang="en-US" sz="2800" dirty="0" smtClean="0">
              <a:solidFill>
                <a:schemeClr val="bg1"/>
              </a:solidFill>
              <a:latin typeface="Calibri" pitchFamily="34" charset="0"/>
              <a:sym typeface="Symbol"/>
            </a:endParaRPr>
          </a:p>
        </p:txBody>
      </p:sp>
      <p:sp>
        <p:nvSpPr>
          <p:cNvPr id="7" name="Down Arrow 6"/>
          <p:cNvSpPr/>
          <p:nvPr/>
        </p:nvSpPr>
        <p:spPr bwMode="auto">
          <a:xfrm>
            <a:off x="2082800" y="2763520"/>
            <a:ext cx="538480" cy="883920"/>
          </a:xfrm>
          <a:prstGeom prst="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8" name="Rectangle 7"/>
          <p:cNvSpPr/>
          <p:nvPr/>
        </p:nvSpPr>
        <p:spPr>
          <a:xfrm>
            <a:off x="539322" y="2181870"/>
            <a:ext cx="5440528" cy="954107"/>
          </a:xfrm>
          <a:prstGeom prst="rect">
            <a:avLst/>
          </a:prstGeom>
        </p:spPr>
        <p:txBody>
          <a:bodyPr wrap="none">
            <a:spAutoFit/>
          </a:bodyPr>
          <a:lstStyle/>
          <a:p>
            <a:pPr lvl="1"/>
            <a:r>
              <a:rPr lang="en-US" sz="2800" dirty="0" smtClean="0">
                <a:solidFill>
                  <a:schemeClr val="bg1"/>
                </a:solidFill>
                <a:latin typeface="Calibri" pitchFamily="34" charset="0"/>
                <a:sym typeface="Symbol"/>
              </a:rPr>
              <a:t> </a:t>
            </a:r>
            <a:r>
              <a:rPr lang="en-US" sz="2800" dirty="0" smtClean="0">
                <a:solidFill>
                  <a:srgbClr val="FF0000"/>
                </a:solidFill>
                <a:latin typeface="Calibri" pitchFamily="34" charset="0"/>
                <a:sym typeface="Symbol"/>
              </a:rPr>
              <a:t>p</a:t>
            </a:r>
            <a:r>
              <a:rPr lang="en-US" sz="2800" dirty="0" smtClean="0">
                <a:solidFill>
                  <a:schemeClr val="bg1"/>
                </a:solidFill>
                <a:latin typeface="Calibri" pitchFamily="34" charset="0"/>
                <a:sym typeface="Symbol"/>
              </a:rPr>
              <a:t>, s,</a:t>
            </a:r>
            <a:r>
              <a:rPr lang="en-US" sz="2800" dirty="0" smtClean="0">
                <a:solidFill>
                  <a:srgbClr val="FF0000"/>
                </a:solidFill>
                <a:latin typeface="Calibri" pitchFamily="34" charset="0"/>
                <a:sym typeface="Symbol"/>
              </a:rPr>
              <a:t>  q </a:t>
            </a:r>
            <a:r>
              <a:rPr lang="en-US" sz="2800" dirty="0" smtClean="0">
                <a:solidFill>
                  <a:schemeClr val="bg1"/>
                </a:solidFill>
                <a:latin typeface="Calibri" pitchFamily="34" charset="0"/>
                <a:sym typeface="Symbol"/>
              </a:rPr>
              <a:t> |  p  q, s  q, </a:t>
            </a:r>
            <a:r>
              <a:rPr lang="en-US" sz="2800" dirty="0" smtClean="0">
                <a:solidFill>
                  <a:srgbClr val="FF0000"/>
                </a:solidFill>
                <a:latin typeface="Calibri" pitchFamily="34" charset="0"/>
                <a:sym typeface="Symbol"/>
              </a:rPr>
              <a:t>p q</a:t>
            </a:r>
          </a:p>
          <a:p>
            <a:pPr lvl="1">
              <a:buNone/>
            </a:pPr>
            <a:endParaRPr lang="en-US" sz="2800" dirty="0" smtClean="0">
              <a:solidFill>
                <a:schemeClr val="bg1"/>
              </a:solidFill>
              <a:latin typeface="Calibri" pitchFamily="34" charset="0"/>
              <a:sym typeface="Symbol"/>
            </a:endParaRPr>
          </a:p>
        </p:txBody>
      </p:sp>
      <p:sp>
        <p:nvSpPr>
          <p:cNvPr id="9" name="Footer Placeholder 3"/>
          <p:cNvSpPr>
            <a:spLocks noGrp="1"/>
          </p:cNvSpPr>
          <p:nvPr>
            <p:ph type="ftr" sz="quarter" idx="10"/>
          </p:nvPr>
        </p:nvSpPr>
        <p:spPr>
          <a:xfrm>
            <a:off x="1979720" y="6356350"/>
            <a:ext cx="4971496" cy="365125"/>
          </a:xfrm>
        </p:spPr>
        <p:txBody>
          <a:bodyPr/>
          <a:lstStyle/>
          <a:p>
            <a:r>
              <a:rPr lang="en-US" i="1" dirty="0" smtClean="0"/>
              <a:t>Applications and Challenges in Satisfiability Modulo Theories</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t>Symbolic Reasoning</a:t>
            </a:r>
            <a:endParaRPr spc="-167">
              <a:solidFill>
                <a:schemeClr val="accent1"/>
              </a:solidFill>
              <a:effectLst>
                <a:outerShdw blurRad="50800" dist="38100" dir="2700000" algn="tl" rotWithShape="0">
                  <a:prstClr val="black">
                    <a:alpha val="61000"/>
                  </a:prstClr>
                </a:outerShdw>
              </a:effectLst>
            </a:endParaRPr>
          </a:p>
        </p:txBody>
      </p:sp>
      <p:sp>
        <p:nvSpPr>
          <p:cNvPr id="4" name="Footer Placeholder 3"/>
          <p:cNvSpPr>
            <a:spLocks noGrp="1"/>
          </p:cNvSpPr>
          <p:nvPr>
            <p:ph type="ftr" sz="quarter" idx="10"/>
          </p:nvPr>
        </p:nvSpPr>
        <p:spPr>
          <a:xfrm>
            <a:off x="1979720" y="6356350"/>
            <a:ext cx="4971496" cy="365125"/>
          </a:xfrm>
        </p:spPr>
        <p:txBody>
          <a:bodyPr/>
          <a:lstStyle/>
          <a:p>
            <a:r>
              <a:rPr lang="en-US" i="1" dirty="0" smtClean="0"/>
              <a:t>Applications and Challenges in Satisfiability Modulo Theories</a:t>
            </a:r>
            <a:endParaRPr lang="en-US" dirty="0"/>
          </a:p>
        </p:txBody>
      </p:sp>
      <p:sp>
        <p:nvSpPr>
          <p:cNvPr id="5" name="Text Placeholder 2"/>
          <p:cNvSpPr txBox="1">
            <a:spLocks/>
          </p:cNvSpPr>
          <p:nvPr/>
        </p:nvSpPr>
        <p:spPr>
          <a:xfrm>
            <a:off x="896633" y="2694283"/>
            <a:ext cx="6640495" cy="1828193"/>
          </a:xfrm>
          <a:prstGeom prst="rect">
            <a:avLst/>
          </a:prstGeom>
        </p:spPr>
        <p:txBody>
          <a:bodyPr vert="horz" wrap="square"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tabLst/>
              <a:defRPr/>
            </a:pPr>
            <a:r>
              <a:rPr lang="en-US" sz="4400" dirty="0" smtClean="0">
                <a:solidFill>
                  <a:schemeClr val="bg1"/>
                </a:solidFill>
                <a:latin typeface="Calibri" pitchFamily="34" charset="0"/>
                <a:sym typeface="Symbol"/>
              </a:rPr>
              <a:t>Verification/Analysis tools need some form of </a:t>
            </a:r>
            <a:r>
              <a:rPr lang="en-US" sz="4400" b="1" dirty="0" smtClean="0">
                <a:solidFill>
                  <a:srgbClr val="FF0000"/>
                </a:solidFill>
                <a:latin typeface="Calibri" pitchFamily="34" charset="0"/>
                <a:sym typeface="Symbol"/>
              </a:rPr>
              <a:t>Symbolic Reasoning</a:t>
            </a: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sym typeface="Symbol"/>
              </a:rPr>
              <a:t>Modern </a:t>
            </a:r>
            <a:r>
              <a:rPr smtClean="0">
                <a:latin typeface="Calibri" pitchFamily="34" charset="0"/>
                <a:sym typeface="Symbol"/>
              </a:rPr>
              <a:t>DPLL</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2003625"/>
          </a:xfrm>
        </p:spPr>
        <p:txBody>
          <a:bodyPr/>
          <a:lstStyle/>
          <a:p>
            <a:r>
              <a:rPr lang="en-US" sz="3100" dirty="0" smtClean="0">
                <a:latin typeface="Calibri" pitchFamily="34" charset="0"/>
                <a:sym typeface="Symbol"/>
              </a:rPr>
              <a:t>Efficien</a:t>
            </a:r>
            <a:r>
              <a:rPr lang="en-US" sz="3100" dirty="0" smtClean="0">
                <a:sym typeface="Symbol"/>
              </a:rPr>
              <a:t>t indexing (two-watch literal)</a:t>
            </a:r>
          </a:p>
          <a:p>
            <a:r>
              <a:rPr lang="en-US" sz="3100" dirty="0" smtClean="0">
                <a:latin typeface="Calibri" pitchFamily="34" charset="0"/>
                <a:sym typeface="Symbol"/>
              </a:rPr>
              <a:t>Non-chronological backtracking (</a:t>
            </a:r>
            <a:r>
              <a:rPr lang="en-US" sz="3100" dirty="0" err="1" smtClean="0">
                <a:latin typeface="Calibri" pitchFamily="34" charset="0"/>
                <a:sym typeface="Symbol"/>
              </a:rPr>
              <a:t>backjumping</a:t>
            </a:r>
            <a:r>
              <a:rPr lang="en-US" sz="3100" dirty="0" smtClean="0">
                <a:latin typeface="Calibri" pitchFamily="34" charset="0"/>
                <a:sym typeface="Symbol"/>
              </a:rPr>
              <a:t>)</a:t>
            </a:r>
          </a:p>
          <a:p>
            <a:r>
              <a:rPr lang="en-US" sz="3100" dirty="0" smtClean="0">
                <a:sym typeface="Symbol"/>
              </a:rPr>
              <a:t>L</a:t>
            </a:r>
            <a:r>
              <a:rPr lang="en-US" sz="3100" dirty="0" smtClean="0">
                <a:latin typeface="Calibri" pitchFamily="34" charset="0"/>
                <a:sym typeface="Symbol"/>
              </a:rPr>
              <a:t>emma learning</a:t>
            </a:r>
          </a:p>
          <a:p>
            <a:r>
              <a:rPr lang="en-US" sz="3100" dirty="0" smtClean="0">
                <a:sym typeface="Symbol"/>
              </a:rPr>
              <a:t>…</a:t>
            </a:r>
            <a:endParaRPr lang="en-US" sz="2700" dirty="0" smtClean="0">
              <a:latin typeface="Calibri" pitchFamily="34" charset="0"/>
              <a:sym typeface="Symbol"/>
            </a:endParaRPr>
          </a:p>
        </p:txBody>
      </p:sp>
      <p:sp>
        <p:nvSpPr>
          <p:cNvPr id="9" name="Footer Placeholder 3"/>
          <p:cNvSpPr>
            <a:spLocks noGrp="1"/>
          </p:cNvSpPr>
          <p:nvPr>
            <p:ph type="ftr" sz="quarter" idx="10"/>
          </p:nvPr>
        </p:nvSpPr>
        <p:spPr>
          <a:xfrm>
            <a:off x="1979720" y="6356350"/>
            <a:ext cx="4971496" cy="365125"/>
          </a:xfrm>
        </p:spPr>
        <p:txBody>
          <a:bodyPr/>
          <a:lstStyle/>
          <a:p>
            <a:r>
              <a:rPr lang="en-US" i="1" dirty="0" smtClean="0"/>
              <a:t>Applications and Challenges in Satisfiability Modulo Theories</a:t>
            </a:r>
            <a:endParaRPr lang="en-US" dirty="0"/>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sym typeface="Symbol"/>
              </a:rPr>
              <a:t>Solvers</a:t>
            </a:r>
            <a:r>
              <a:rPr smtClean="0">
                <a:latin typeface="Calibri" pitchFamily="34" charset="0"/>
                <a:sym typeface="Symbol"/>
              </a:rPr>
              <a:t> = DPLL + </a:t>
            </a:r>
            <a:r>
              <a:rPr smtClean="0">
                <a:sym typeface="Symbol"/>
              </a:rPr>
              <a:t>Decision Procedures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858697"/>
          </a:xfrm>
        </p:spPr>
        <p:txBody>
          <a:bodyPr/>
          <a:lstStyle/>
          <a:p>
            <a:r>
              <a:rPr lang="en-US" sz="3100" dirty="0" smtClean="0">
                <a:solidFill>
                  <a:srgbClr val="FF0000"/>
                </a:solidFill>
                <a:latin typeface="Calibri" pitchFamily="34" charset="0"/>
                <a:sym typeface="Symbol"/>
              </a:rPr>
              <a:t>Efficient decision procedures for conjunctions of ground atoms.</a:t>
            </a:r>
          </a:p>
        </p:txBody>
      </p:sp>
      <p:sp>
        <p:nvSpPr>
          <p:cNvPr id="6" name="Rectangle 5"/>
          <p:cNvSpPr/>
          <p:nvPr/>
        </p:nvSpPr>
        <p:spPr>
          <a:xfrm>
            <a:off x="630762" y="2862590"/>
            <a:ext cx="6965368" cy="954107"/>
          </a:xfrm>
          <a:prstGeom prst="rect">
            <a:avLst/>
          </a:prstGeom>
        </p:spPr>
        <p:txBody>
          <a:bodyPr wrap="none">
            <a:spAutoFit/>
          </a:bodyPr>
          <a:lstStyle/>
          <a:p>
            <a:pPr lvl="1"/>
            <a:r>
              <a:rPr lang="en-US" sz="2800" dirty="0" smtClean="0">
                <a:solidFill>
                  <a:srgbClr val="FF0000"/>
                </a:solidFill>
                <a:latin typeface="Calibri" pitchFamily="34" charset="0"/>
                <a:sym typeface="Symbol"/>
              </a:rPr>
              <a:t> a=b, a&lt;5 </a:t>
            </a:r>
            <a:r>
              <a:rPr lang="en-US" sz="2800" dirty="0" smtClean="0">
                <a:solidFill>
                  <a:schemeClr val="bg1"/>
                </a:solidFill>
                <a:latin typeface="Calibri" pitchFamily="34" charset="0"/>
                <a:sym typeface="Symbol"/>
              </a:rPr>
              <a:t>| a=b  f(a)=f(b),   a &lt; 5  a &gt; 10</a:t>
            </a:r>
          </a:p>
          <a:p>
            <a:pPr lvl="1">
              <a:buNone/>
            </a:pPr>
            <a:endParaRPr lang="en-US" sz="2800" dirty="0" smtClean="0">
              <a:solidFill>
                <a:schemeClr val="bg1"/>
              </a:solidFill>
              <a:latin typeface="Calibri" pitchFamily="34" charset="0"/>
              <a:sym typeface="Symbol"/>
            </a:endParaRPr>
          </a:p>
        </p:txBody>
      </p:sp>
      <p:graphicFrame>
        <p:nvGraphicFramePr>
          <p:cNvPr id="7" name="Table 6"/>
          <p:cNvGraphicFramePr>
            <a:graphicFrameLocks noGrp="1"/>
          </p:cNvGraphicFramePr>
          <p:nvPr/>
        </p:nvGraphicFramePr>
        <p:xfrm>
          <a:off x="1192405" y="4270829"/>
          <a:ext cx="6096000" cy="1483360"/>
        </p:xfrm>
        <a:graphic>
          <a:graphicData uri="http://schemas.openxmlformats.org/drawingml/2006/table">
            <a:tbl>
              <a:tblPr firstRow="1" bandRow="1">
                <a:tableStyleId>{21E4AEA4-8DFA-4A89-87EB-49C32662AFE0}</a:tableStyleId>
              </a:tblPr>
              <a:tblGrid>
                <a:gridCol w="3048000"/>
                <a:gridCol w="3048000"/>
              </a:tblGrid>
              <a:tr h="370840">
                <a:tc>
                  <a:txBody>
                    <a:bodyPr/>
                    <a:lstStyle/>
                    <a:p>
                      <a:endParaRPr lang="en-US" dirty="0"/>
                    </a:p>
                  </a:txBody>
                  <a:tcPr/>
                </a:tc>
                <a:tc>
                  <a:txBody>
                    <a:bodyPr/>
                    <a:lstStyle/>
                    <a:p>
                      <a:endParaRPr lang="en-US" dirty="0"/>
                    </a:p>
                  </a:txBody>
                  <a:tcPr/>
                </a:tc>
              </a:tr>
              <a:tr h="370840">
                <a:tc>
                  <a:txBody>
                    <a:bodyPr/>
                    <a:lstStyle/>
                    <a:p>
                      <a:r>
                        <a:rPr lang="en-US" dirty="0" smtClean="0"/>
                        <a:t>Difference Logic</a:t>
                      </a:r>
                      <a:endParaRPr lang="en-US" dirty="0"/>
                    </a:p>
                  </a:txBody>
                  <a:tcPr/>
                </a:tc>
                <a:tc>
                  <a:txBody>
                    <a:bodyPr/>
                    <a:lstStyle/>
                    <a:p>
                      <a:r>
                        <a:rPr lang="en-US" dirty="0" err="1" smtClean="0"/>
                        <a:t>Belmann</a:t>
                      </a:r>
                      <a:r>
                        <a:rPr lang="en-US" dirty="0" smtClean="0"/>
                        <a:t>-Ford</a:t>
                      </a:r>
                      <a:endParaRPr lang="en-US" dirty="0"/>
                    </a:p>
                  </a:txBody>
                  <a:tcPr/>
                </a:tc>
              </a:tr>
              <a:tr h="370840">
                <a:tc>
                  <a:txBody>
                    <a:bodyPr/>
                    <a:lstStyle/>
                    <a:p>
                      <a:r>
                        <a:rPr lang="en-US" dirty="0" err="1" smtClean="0"/>
                        <a:t>Uninterpreted</a:t>
                      </a:r>
                      <a:r>
                        <a:rPr lang="en-US" dirty="0" smtClean="0"/>
                        <a:t> functions</a:t>
                      </a:r>
                      <a:endParaRPr lang="en-US" dirty="0"/>
                    </a:p>
                  </a:txBody>
                  <a:tcPr/>
                </a:tc>
                <a:tc>
                  <a:txBody>
                    <a:bodyPr/>
                    <a:lstStyle/>
                    <a:p>
                      <a:r>
                        <a:rPr lang="en-US" dirty="0" smtClean="0"/>
                        <a:t>Congruence closure</a:t>
                      </a:r>
                      <a:endParaRPr lang="en-US" dirty="0"/>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smtClean="0"/>
                        <a:t>Linear arithmetic</a:t>
                      </a:r>
                    </a:p>
                  </a:txBody>
                  <a:tcPr/>
                </a:tc>
                <a:tc>
                  <a:txBody>
                    <a:bodyPr/>
                    <a:lstStyle/>
                    <a:p>
                      <a:r>
                        <a:rPr lang="en-US" dirty="0" smtClean="0"/>
                        <a:t>Simplex</a:t>
                      </a:r>
                      <a:endParaRPr lang="en-US" dirty="0"/>
                    </a:p>
                  </a:txBody>
                  <a:tcPr/>
                </a:tc>
              </a:tr>
            </a:tbl>
          </a:graphicData>
        </a:graphic>
      </p:graphicFrame>
      <p:sp>
        <p:nvSpPr>
          <p:cNvPr id="8" name="Rectangle 7"/>
          <p:cNvSpPr/>
          <p:nvPr/>
        </p:nvSpPr>
        <p:spPr>
          <a:xfrm>
            <a:off x="2691858" y="3810844"/>
            <a:ext cx="2996654" cy="480131"/>
          </a:xfrm>
          <a:prstGeom prst="rect">
            <a:avLst/>
          </a:prstGeom>
        </p:spPr>
        <p:txBody>
          <a:bodyPr wrap="none">
            <a:spAutoFit/>
          </a:bodyPr>
          <a:lstStyle/>
          <a:p>
            <a:pPr marL="384954" lvl="0" indent="-384954" algn="ctr">
              <a:lnSpc>
                <a:spcPct val="90000"/>
              </a:lnSpc>
              <a:spcBef>
                <a:spcPct val="20000"/>
              </a:spcBef>
              <a:buSzPct val="90000"/>
              <a:defRPr/>
            </a:pPr>
            <a:r>
              <a:rPr lang="en-US" sz="2800" dirty="0" smtClean="0">
                <a:solidFill>
                  <a:schemeClr val="bg1"/>
                </a:solidFill>
                <a:latin typeface="Calibri" pitchFamily="34" charset="0"/>
                <a:sym typeface="Symbol"/>
              </a:rPr>
              <a:t>Efficient algorithms</a:t>
            </a:r>
          </a:p>
        </p:txBody>
      </p:sp>
      <p:sp>
        <p:nvSpPr>
          <p:cNvPr id="9" name="Footer Placeholder 3"/>
          <p:cNvSpPr>
            <a:spLocks noGrp="1"/>
          </p:cNvSpPr>
          <p:nvPr>
            <p:ph type="ftr" sz="quarter" idx="10"/>
          </p:nvPr>
        </p:nvSpPr>
        <p:spPr>
          <a:xfrm>
            <a:off x="1979720" y="6356350"/>
            <a:ext cx="4971496" cy="365125"/>
          </a:xfrm>
        </p:spPr>
        <p:txBody>
          <a:bodyPr/>
          <a:lstStyle/>
          <a:p>
            <a:r>
              <a:rPr lang="en-US" i="1" dirty="0" smtClean="0"/>
              <a:t>Applications and Challenges in Satisfiability Modulo Theories</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sym typeface="Symbol"/>
              </a:rPr>
              <a:t>Theory Conflicts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9" name="Footer Placeholder 3"/>
          <p:cNvSpPr>
            <a:spLocks noGrp="1"/>
          </p:cNvSpPr>
          <p:nvPr>
            <p:ph type="ftr" sz="quarter" idx="10"/>
          </p:nvPr>
        </p:nvSpPr>
        <p:spPr>
          <a:xfrm>
            <a:off x="1979720" y="6356350"/>
            <a:ext cx="4971496" cy="365125"/>
          </a:xfrm>
        </p:spPr>
        <p:txBody>
          <a:bodyPr/>
          <a:lstStyle/>
          <a:p>
            <a:r>
              <a:rPr lang="en-US" i="1" dirty="0" smtClean="0"/>
              <a:t>Applications and Challenges in Satisfiability Modulo Theories</a:t>
            </a:r>
            <a:endParaRPr lang="en-US" dirty="0"/>
          </a:p>
        </p:txBody>
      </p:sp>
      <p:sp>
        <p:nvSpPr>
          <p:cNvPr id="10" name="Rectangle 9"/>
          <p:cNvSpPr/>
          <p:nvPr/>
        </p:nvSpPr>
        <p:spPr>
          <a:xfrm>
            <a:off x="1441938" y="2248562"/>
            <a:ext cx="5370844" cy="523220"/>
          </a:xfrm>
          <a:prstGeom prst="rect">
            <a:avLst/>
          </a:prstGeom>
        </p:spPr>
        <p:txBody>
          <a:bodyPr wrap="square">
            <a:spAutoFit/>
          </a:bodyPr>
          <a:lstStyle/>
          <a:p>
            <a:pPr lvl="1"/>
            <a:r>
              <a:rPr lang="en-US" sz="2800" dirty="0" smtClean="0">
                <a:solidFill>
                  <a:schemeClr val="bg2">
                    <a:lumMod val="75000"/>
                  </a:schemeClr>
                </a:solidFill>
                <a:latin typeface="Calibri" pitchFamily="34" charset="0"/>
                <a:sym typeface="Symbol"/>
              </a:rPr>
              <a:t>a=b, </a:t>
            </a:r>
            <a:r>
              <a:rPr lang="en-US" sz="2800" dirty="0" smtClean="0">
                <a:solidFill>
                  <a:srgbClr val="FF0000"/>
                </a:solidFill>
                <a:latin typeface="Calibri" pitchFamily="34" charset="0"/>
                <a:sym typeface="Symbol"/>
              </a:rPr>
              <a:t>a &gt; 0</a:t>
            </a:r>
            <a:r>
              <a:rPr lang="en-US" sz="2800" dirty="0" smtClean="0">
                <a:solidFill>
                  <a:schemeClr val="bg2">
                    <a:lumMod val="75000"/>
                  </a:schemeClr>
                </a:solidFill>
                <a:latin typeface="Calibri" pitchFamily="34" charset="0"/>
                <a:sym typeface="Symbol"/>
              </a:rPr>
              <a:t>, </a:t>
            </a:r>
            <a:r>
              <a:rPr lang="en-US" sz="2800" dirty="0" smtClean="0">
                <a:solidFill>
                  <a:srgbClr val="FF0000"/>
                </a:solidFill>
                <a:latin typeface="Calibri" pitchFamily="34" charset="0"/>
                <a:sym typeface="Symbol"/>
              </a:rPr>
              <a:t>c &gt; 0</a:t>
            </a:r>
            <a:r>
              <a:rPr lang="en-US" sz="2800" dirty="0" smtClean="0">
                <a:solidFill>
                  <a:schemeClr val="bg2">
                    <a:lumMod val="75000"/>
                  </a:schemeClr>
                </a:solidFill>
                <a:latin typeface="Calibri" pitchFamily="34" charset="0"/>
                <a:sym typeface="Symbol"/>
              </a:rPr>
              <a:t>, </a:t>
            </a:r>
            <a:r>
              <a:rPr lang="en-US" sz="2800" dirty="0" smtClean="0">
                <a:solidFill>
                  <a:srgbClr val="FF0000"/>
                </a:solidFill>
                <a:latin typeface="Calibri" pitchFamily="34" charset="0"/>
                <a:sym typeface="Symbol"/>
              </a:rPr>
              <a:t>a + c &lt; 0 </a:t>
            </a:r>
            <a:r>
              <a:rPr lang="en-US" sz="2800" dirty="0" smtClean="0">
                <a:solidFill>
                  <a:schemeClr val="bg2">
                    <a:lumMod val="75000"/>
                  </a:schemeClr>
                </a:solidFill>
                <a:latin typeface="Calibri" pitchFamily="34" charset="0"/>
                <a:sym typeface="Symbol"/>
              </a:rPr>
              <a:t>| F </a:t>
            </a:r>
          </a:p>
        </p:txBody>
      </p:sp>
      <p:sp>
        <p:nvSpPr>
          <p:cNvPr id="11" name="Down Arrow 10"/>
          <p:cNvSpPr/>
          <p:nvPr/>
        </p:nvSpPr>
        <p:spPr bwMode="auto">
          <a:xfrm>
            <a:off x="3680488" y="2783617"/>
            <a:ext cx="538480" cy="883920"/>
          </a:xfrm>
          <a:prstGeom prst="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2" name="Rectangle 11"/>
          <p:cNvSpPr/>
          <p:nvPr/>
        </p:nvSpPr>
        <p:spPr>
          <a:xfrm>
            <a:off x="961292" y="3757490"/>
            <a:ext cx="5370844" cy="523220"/>
          </a:xfrm>
          <a:prstGeom prst="rect">
            <a:avLst/>
          </a:prstGeom>
        </p:spPr>
        <p:txBody>
          <a:bodyPr wrap="square">
            <a:spAutoFit/>
          </a:bodyPr>
          <a:lstStyle/>
          <a:p>
            <a:pPr lvl="1" algn="ctr"/>
            <a:r>
              <a:rPr lang="en-US" sz="2800" dirty="0" smtClean="0">
                <a:solidFill>
                  <a:schemeClr val="bg2">
                    <a:lumMod val="75000"/>
                  </a:schemeClr>
                </a:solidFill>
                <a:latin typeface="Calibri" pitchFamily="34" charset="0"/>
                <a:sym typeface="Symbol"/>
              </a:rPr>
              <a:t>backtrack</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Naïve recipe?</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9" name="Footer Placeholder 3"/>
          <p:cNvSpPr>
            <a:spLocks noGrp="1"/>
          </p:cNvSpPr>
          <p:nvPr>
            <p:ph type="ftr" sz="quarter" idx="10"/>
          </p:nvPr>
        </p:nvSpPr>
        <p:spPr>
          <a:xfrm>
            <a:off x="1979720" y="6356350"/>
            <a:ext cx="4971496" cy="365125"/>
          </a:xfrm>
        </p:spPr>
        <p:txBody>
          <a:bodyPr/>
          <a:lstStyle/>
          <a:p>
            <a:r>
              <a:rPr lang="en-US" i="1" dirty="0" smtClean="0"/>
              <a:t>Applications and Challenges in Satisfiability Modulo Theories</a:t>
            </a:r>
            <a:endParaRPr lang="en-US" dirty="0"/>
          </a:p>
        </p:txBody>
      </p:sp>
      <p:sp>
        <p:nvSpPr>
          <p:cNvPr id="11" name="Rectangle 10"/>
          <p:cNvSpPr/>
          <p:nvPr/>
        </p:nvSpPr>
        <p:spPr>
          <a:xfrm>
            <a:off x="1304794" y="1897855"/>
            <a:ext cx="6979218" cy="584775"/>
          </a:xfrm>
          <a:prstGeom prst="rect">
            <a:avLst/>
          </a:prstGeom>
        </p:spPr>
        <p:txBody>
          <a:bodyPr wrap="none">
            <a:spAutoFit/>
          </a:bodyPr>
          <a:lstStyle/>
          <a:p>
            <a:r>
              <a:rPr lang="en-US" sz="3200" b="1" dirty="0" smtClean="0">
                <a:solidFill>
                  <a:srgbClr val="FF0000"/>
                </a:solidFill>
                <a:latin typeface="Calibri" pitchFamily="34" charset="0"/>
                <a:sym typeface="Symbol"/>
              </a:rPr>
              <a:t>SMT Solver = DPLL + Decision Procedure</a:t>
            </a:r>
            <a:endParaRPr lang="en-US" sz="3200" b="1" dirty="0">
              <a:solidFill>
                <a:srgbClr val="FF0000"/>
              </a:solidFill>
              <a:latin typeface="Calibri" pitchFamily="34" charset="0"/>
            </a:endParaRPr>
          </a:p>
        </p:txBody>
      </p:sp>
      <p:sp>
        <p:nvSpPr>
          <p:cNvPr id="12" name="Rectangular Callout 11"/>
          <p:cNvSpPr/>
          <p:nvPr/>
        </p:nvSpPr>
        <p:spPr bwMode="auto">
          <a:xfrm>
            <a:off x="2059913" y="3607357"/>
            <a:ext cx="5255288" cy="2110155"/>
          </a:xfrm>
          <a:prstGeom prst="wedgeRectCallout">
            <a:avLst>
              <a:gd name="adj1" fmla="val 36436"/>
              <a:gd name="adj2" fmla="val -104231"/>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Standard question:</a:t>
            </a:r>
          </a:p>
          <a:p>
            <a:pPr marL="0" marR="0" indent="0" defTabSz="1096963" rtl="0" eaLnBrk="1" fontAlgn="base" latinLnBrk="0" hangingPunct="1">
              <a:lnSpc>
                <a:spcPct val="100000"/>
              </a:lnSpc>
              <a:spcBef>
                <a:spcPct val="0"/>
              </a:spcBef>
              <a:spcAft>
                <a:spcPct val="0"/>
              </a:spcAft>
              <a:buClrTx/>
              <a:buSzTx/>
              <a:buFontTx/>
              <a:buNone/>
              <a:tabLst/>
            </a:pPr>
            <a:endParaRPr lang="en-US" sz="2800" dirty="0" smtClean="0">
              <a:solidFill>
                <a:schemeClr val="bg1"/>
              </a:solidFill>
              <a:latin typeface="Segoe" pitchFamily="34" charset="0"/>
            </a:endParaRPr>
          </a:p>
          <a:p>
            <a:pPr marL="0" marR="0" indent="0"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latin typeface="Segoe" pitchFamily="34" charset="0"/>
              </a:rPr>
              <a:t>Why</a:t>
            </a:r>
            <a:r>
              <a:rPr kumimoji="0" lang="en-US" sz="2800" b="0" i="0" u="none" strike="noStrike" cap="none" normalizeH="0" dirty="0" smtClean="0">
                <a:solidFill>
                  <a:schemeClr val="bg1"/>
                </a:solidFill>
                <a:latin typeface="Segoe" pitchFamily="34" charset="0"/>
              </a:rPr>
              <a:t> don’t you use CPLEX for handling linear arithmetic?</a:t>
            </a:r>
            <a:endParaRPr kumimoji="0" lang="en-US" sz="2800" b="0" i="0" u="none" strike="noStrike" cap="none" normalizeH="0" baseline="0" dirty="0" smtClean="0">
              <a:solidFill>
                <a:schemeClr val="bg1"/>
              </a:solidFill>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Efficient SMT solvers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9" name="Footer Placeholder 3"/>
          <p:cNvSpPr>
            <a:spLocks noGrp="1"/>
          </p:cNvSpPr>
          <p:nvPr>
            <p:ph type="ftr" sz="quarter" idx="10"/>
          </p:nvPr>
        </p:nvSpPr>
        <p:spPr>
          <a:xfrm>
            <a:off x="1979720" y="6356350"/>
            <a:ext cx="4971496" cy="365125"/>
          </a:xfrm>
        </p:spPr>
        <p:txBody>
          <a:bodyPr/>
          <a:lstStyle/>
          <a:p>
            <a:r>
              <a:rPr lang="en-US" i="1" dirty="0" smtClean="0"/>
              <a:t>Applications and Challenges in Satisfiability Modulo Theories</a:t>
            </a:r>
            <a:endParaRPr lang="en-US" dirty="0"/>
          </a:p>
        </p:txBody>
      </p:sp>
      <p:sp>
        <p:nvSpPr>
          <p:cNvPr id="11" name="Rectangle 10"/>
          <p:cNvSpPr/>
          <p:nvPr/>
        </p:nvSpPr>
        <p:spPr>
          <a:xfrm>
            <a:off x="701868" y="1716985"/>
            <a:ext cx="5688865" cy="1569660"/>
          </a:xfrm>
          <a:prstGeom prst="rect">
            <a:avLst/>
          </a:prstGeom>
        </p:spPr>
        <p:txBody>
          <a:bodyPr wrap="none">
            <a:spAutoFit/>
          </a:bodyPr>
          <a:lstStyle/>
          <a:p>
            <a:r>
              <a:rPr lang="en-US" sz="3200" dirty="0" smtClean="0">
                <a:solidFill>
                  <a:srgbClr val="FF0000"/>
                </a:solidFill>
                <a:latin typeface="Calibri" pitchFamily="34" charset="0"/>
                <a:sym typeface="Symbol"/>
              </a:rPr>
              <a:t>Decision Procedures must be:</a:t>
            </a:r>
          </a:p>
          <a:p>
            <a:r>
              <a:rPr lang="en-US" sz="3200" dirty="0" smtClean="0">
                <a:solidFill>
                  <a:srgbClr val="FF0000"/>
                </a:solidFill>
                <a:latin typeface="Calibri" pitchFamily="34" charset="0"/>
                <a:sym typeface="Symbol"/>
              </a:rPr>
              <a:t>	</a:t>
            </a:r>
            <a:r>
              <a:rPr lang="en-US" sz="3200" dirty="0" smtClean="0">
                <a:solidFill>
                  <a:schemeClr val="bg2">
                    <a:lumMod val="75000"/>
                  </a:schemeClr>
                </a:solidFill>
                <a:latin typeface="Calibri" pitchFamily="34" charset="0"/>
                <a:sym typeface="Symbol"/>
              </a:rPr>
              <a:t>Incremental &amp; Backtracking</a:t>
            </a:r>
          </a:p>
          <a:p>
            <a:r>
              <a:rPr lang="en-US" sz="3200" dirty="0" smtClean="0">
                <a:solidFill>
                  <a:schemeClr val="bg2">
                    <a:lumMod val="75000"/>
                  </a:schemeClr>
                </a:solidFill>
                <a:latin typeface="Calibri" pitchFamily="34" charset="0"/>
                <a:sym typeface="Symbol"/>
              </a:rPr>
              <a:t>	Theory Propagation</a:t>
            </a:r>
            <a:endParaRPr lang="en-US" sz="3200" dirty="0" smtClean="0">
              <a:solidFill>
                <a:srgbClr val="FF0000"/>
              </a:solidFill>
              <a:latin typeface="Calibri" pitchFamily="34" charset="0"/>
              <a:sym typeface="Symbol"/>
            </a:endParaRPr>
          </a:p>
        </p:txBody>
      </p:sp>
      <p:sp>
        <p:nvSpPr>
          <p:cNvPr id="6" name="Rectangle 5"/>
          <p:cNvSpPr/>
          <p:nvPr/>
        </p:nvSpPr>
        <p:spPr>
          <a:xfrm>
            <a:off x="1914178" y="3554848"/>
            <a:ext cx="7129306" cy="523220"/>
          </a:xfrm>
          <a:prstGeom prst="rect">
            <a:avLst/>
          </a:prstGeom>
        </p:spPr>
        <p:txBody>
          <a:bodyPr wrap="square">
            <a:spAutoFit/>
          </a:bodyPr>
          <a:lstStyle/>
          <a:p>
            <a:pPr lvl="1"/>
            <a:r>
              <a:rPr lang="en-US" sz="2800" dirty="0" smtClean="0">
                <a:solidFill>
                  <a:schemeClr val="bg2">
                    <a:lumMod val="75000"/>
                  </a:schemeClr>
                </a:solidFill>
                <a:latin typeface="Calibri" pitchFamily="34" charset="0"/>
                <a:sym typeface="Symbol"/>
              </a:rPr>
              <a:t> a=b, </a:t>
            </a:r>
            <a:r>
              <a:rPr lang="en-US" sz="2800" dirty="0" smtClean="0">
                <a:solidFill>
                  <a:srgbClr val="FF0000"/>
                </a:solidFill>
                <a:latin typeface="Calibri" pitchFamily="34" charset="0"/>
                <a:sym typeface="Symbol"/>
              </a:rPr>
              <a:t>a&lt;5 </a:t>
            </a:r>
            <a:r>
              <a:rPr lang="en-US" sz="2800" dirty="0" smtClean="0">
                <a:solidFill>
                  <a:schemeClr val="bg1"/>
                </a:solidFill>
                <a:latin typeface="Calibri" pitchFamily="34" charset="0"/>
                <a:sym typeface="Symbol"/>
              </a:rPr>
              <a:t>| … </a:t>
            </a:r>
            <a:r>
              <a:rPr lang="en-US" sz="2800" dirty="0" smtClean="0">
                <a:solidFill>
                  <a:srgbClr val="FF0000"/>
                </a:solidFill>
                <a:latin typeface="Calibri" pitchFamily="34" charset="0"/>
                <a:sym typeface="Symbol"/>
              </a:rPr>
              <a:t>a&lt;6</a:t>
            </a:r>
            <a:r>
              <a:rPr lang="en-US" sz="2800" dirty="0" smtClean="0">
                <a:solidFill>
                  <a:schemeClr val="bg1"/>
                </a:solidFill>
                <a:latin typeface="Calibri" pitchFamily="34" charset="0"/>
                <a:sym typeface="Symbol"/>
              </a:rPr>
              <a:t>  f(a) = a</a:t>
            </a:r>
          </a:p>
        </p:txBody>
      </p:sp>
      <p:sp>
        <p:nvSpPr>
          <p:cNvPr id="7" name="Down Arrow 6"/>
          <p:cNvSpPr/>
          <p:nvPr/>
        </p:nvSpPr>
        <p:spPr bwMode="auto">
          <a:xfrm>
            <a:off x="4223067" y="4150192"/>
            <a:ext cx="538480" cy="883920"/>
          </a:xfrm>
          <a:prstGeom prst="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8" name="Rectangle 7"/>
          <p:cNvSpPr/>
          <p:nvPr/>
        </p:nvSpPr>
        <p:spPr>
          <a:xfrm>
            <a:off x="1212473" y="5174266"/>
            <a:ext cx="7129306" cy="523220"/>
          </a:xfrm>
          <a:prstGeom prst="rect">
            <a:avLst/>
          </a:prstGeom>
        </p:spPr>
        <p:txBody>
          <a:bodyPr wrap="square">
            <a:spAutoFit/>
          </a:bodyPr>
          <a:lstStyle/>
          <a:p>
            <a:pPr lvl="1"/>
            <a:r>
              <a:rPr lang="en-US" sz="2800" dirty="0" smtClean="0">
                <a:solidFill>
                  <a:schemeClr val="bg2">
                    <a:lumMod val="75000"/>
                  </a:schemeClr>
                </a:solidFill>
                <a:latin typeface="Calibri" pitchFamily="34" charset="0"/>
                <a:sym typeface="Symbol"/>
              </a:rPr>
              <a:t> a=b, </a:t>
            </a:r>
            <a:r>
              <a:rPr lang="en-US" sz="2800" dirty="0" smtClean="0">
                <a:solidFill>
                  <a:srgbClr val="FF0000"/>
                </a:solidFill>
                <a:latin typeface="Calibri" pitchFamily="34" charset="0"/>
                <a:sym typeface="Symbol"/>
              </a:rPr>
              <a:t>a&lt;5</a:t>
            </a:r>
            <a:r>
              <a:rPr lang="en-US" sz="2800" dirty="0" smtClean="0">
                <a:solidFill>
                  <a:schemeClr val="bg2">
                    <a:lumMod val="75000"/>
                  </a:schemeClr>
                </a:solidFill>
                <a:latin typeface="Calibri" pitchFamily="34" charset="0"/>
                <a:sym typeface="Symbol"/>
              </a:rPr>
              <a:t>,</a:t>
            </a:r>
            <a:r>
              <a:rPr lang="en-US" sz="2800" dirty="0" smtClean="0">
                <a:solidFill>
                  <a:srgbClr val="FF0000"/>
                </a:solidFill>
                <a:latin typeface="Calibri" pitchFamily="34" charset="0"/>
                <a:sym typeface="Symbol"/>
              </a:rPr>
              <a:t> a&lt;6 </a:t>
            </a:r>
            <a:r>
              <a:rPr lang="en-US" sz="2800" dirty="0" smtClean="0">
                <a:solidFill>
                  <a:schemeClr val="bg1"/>
                </a:solidFill>
                <a:latin typeface="Calibri" pitchFamily="34" charset="0"/>
                <a:sym typeface="Symbol"/>
              </a:rPr>
              <a:t>| … </a:t>
            </a:r>
            <a:r>
              <a:rPr lang="en-US" sz="2800" dirty="0" smtClean="0">
                <a:solidFill>
                  <a:srgbClr val="FF0000"/>
                </a:solidFill>
                <a:latin typeface="Calibri" pitchFamily="34" charset="0"/>
                <a:sym typeface="Symbol"/>
              </a:rPr>
              <a:t>a&lt;6</a:t>
            </a:r>
            <a:r>
              <a:rPr lang="en-US" sz="2800" dirty="0" smtClean="0">
                <a:solidFill>
                  <a:schemeClr val="bg1"/>
                </a:solidFill>
                <a:latin typeface="Calibri" pitchFamily="34" charset="0"/>
                <a:sym typeface="Symbol"/>
              </a:rPr>
              <a:t>  f(a) = a</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Efficient SMT solvers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9" name="Footer Placeholder 3"/>
          <p:cNvSpPr>
            <a:spLocks noGrp="1"/>
          </p:cNvSpPr>
          <p:nvPr>
            <p:ph type="ftr" sz="quarter" idx="10"/>
          </p:nvPr>
        </p:nvSpPr>
        <p:spPr>
          <a:xfrm>
            <a:off x="1979720" y="6356350"/>
            <a:ext cx="4971496" cy="365125"/>
          </a:xfrm>
        </p:spPr>
        <p:txBody>
          <a:bodyPr/>
          <a:lstStyle/>
          <a:p>
            <a:r>
              <a:rPr lang="en-US" i="1" dirty="0" smtClean="0"/>
              <a:t>Applications and Challenges in Satisfiability Modulo Theories</a:t>
            </a:r>
            <a:endParaRPr lang="en-US" dirty="0"/>
          </a:p>
        </p:txBody>
      </p:sp>
      <p:sp>
        <p:nvSpPr>
          <p:cNvPr id="11" name="Rectangle 10"/>
          <p:cNvSpPr/>
          <p:nvPr/>
        </p:nvSpPr>
        <p:spPr>
          <a:xfrm>
            <a:off x="701868" y="1716985"/>
            <a:ext cx="6437788" cy="2062103"/>
          </a:xfrm>
          <a:prstGeom prst="rect">
            <a:avLst/>
          </a:prstGeom>
        </p:spPr>
        <p:txBody>
          <a:bodyPr wrap="none">
            <a:spAutoFit/>
          </a:bodyPr>
          <a:lstStyle/>
          <a:p>
            <a:r>
              <a:rPr lang="en-US" sz="3200" dirty="0" smtClean="0">
                <a:solidFill>
                  <a:srgbClr val="FF0000"/>
                </a:solidFill>
                <a:latin typeface="Calibri" pitchFamily="34" charset="0"/>
                <a:sym typeface="Symbol"/>
              </a:rPr>
              <a:t>Decision Procedures must be:</a:t>
            </a:r>
          </a:p>
          <a:p>
            <a:r>
              <a:rPr lang="en-US" sz="3200" dirty="0" smtClean="0">
                <a:solidFill>
                  <a:srgbClr val="FF0000"/>
                </a:solidFill>
                <a:latin typeface="Calibri" pitchFamily="34" charset="0"/>
                <a:sym typeface="Symbol"/>
              </a:rPr>
              <a:t>	</a:t>
            </a:r>
            <a:r>
              <a:rPr lang="en-US" sz="3200" dirty="0" smtClean="0">
                <a:solidFill>
                  <a:schemeClr val="bg2">
                    <a:lumMod val="75000"/>
                  </a:schemeClr>
                </a:solidFill>
                <a:latin typeface="Calibri" pitchFamily="34" charset="0"/>
                <a:sym typeface="Symbol"/>
              </a:rPr>
              <a:t>Incremental &amp; Backtracking</a:t>
            </a:r>
          </a:p>
          <a:p>
            <a:r>
              <a:rPr lang="en-US" sz="3200" dirty="0" smtClean="0">
                <a:solidFill>
                  <a:schemeClr val="bg2">
                    <a:lumMod val="75000"/>
                  </a:schemeClr>
                </a:solidFill>
                <a:latin typeface="Calibri" pitchFamily="34" charset="0"/>
                <a:sym typeface="Symbol"/>
              </a:rPr>
              <a:t>	Theory Propagation</a:t>
            </a:r>
          </a:p>
          <a:p>
            <a:r>
              <a:rPr lang="en-US" sz="3200" dirty="0" smtClean="0">
                <a:solidFill>
                  <a:schemeClr val="bg2">
                    <a:lumMod val="75000"/>
                  </a:schemeClr>
                </a:solidFill>
                <a:latin typeface="Calibri" pitchFamily="34" charset="0"/>
                <a:sym typeface="Symbol"/>
              </a:rPr>
              <a:t>	Precise (theory) lemma learning</a:t>
            </a:r>
            <a:endParaRPr lang="en-US" sz="3200" dirty="0" smtClean="0">
              <a:solidFill>
                <a:srgbClr val="FF0000"/>
              </a:solidFill>
              <a:latin typeface="Calibri" pitchFamily="34" charset="0"/>
              <a:sym typeface="Symbol"/>
            </a:endParaRPr>
          </a:p>
        </p:txBody>
      </p:sp>
      <p:sp>
        <p:nvSpPr>
          <p:cNvPr id="12" name="Rectangle 11"/>
          <p:cNvSpPr/>
          <p:nvPr/>
        </p:nvSpPr>
        <p:spPr>
          <a:xfrm>
            <a:off x="1554104" y="3687116"/>
            <a:ext cx="6826210" cy="3108543"/>
          </a:xfrm>
          <a:prstGeom prst="rect">
            <a:avLst/>
          </a:prstGeom>
        </p:spPr>
        <p:txBody>
          <a:bodyPr wrap="square">
            <a:spAutoFit/>
          </a:bodyPr>
          <a:lstStyle/>
          <a:p>
            <a:pPr lvl="1"/>
            <a:r>
              <a:rPr lang="en-US" sz="2800" dirty="0" smtClean="0">
                <a:solidFill>
                  <a:schemeClr val="bg2">
                    <a:lumMod val="75000"/>
                  </a:schemeClr>
                </a:solidFill>
                <a:latin typeface="Calibri" pitchFamily="34" charset="0"/>
                <a:sym typeface="Symbol"/>
              </a:rPr>
              <a:t>a=b, a &gt; 0, c &gt; 0, a + c &lt; 0 | F </a:t>
            </a:r>
          </a:p>
          <a:p>
            <a:pPr lvl="1"/>
            <a:r>
              <a:rPr lang="en-US" sz="2800" dirty="0" smtClean="0">
                <a:solidFill>
                  <a:schemeClr val="bg2">
                    <a:lumMod val="75000"/>
                  </a:schemeClr>
                </a:solidFill>
                <a:latin typeface="Calibri" pitchFamily="34" charset="0"/>
                <a:sym typeface="Symbol"/>
              </a:rPr>
              <a:t>Learn clause:</a:t>
            </a:r>
          </a:p>
          <a:p>
            <a:pPr lvl="1"/>
            <a:r>
              <a:rPr lang="en-US" sz="2800" dirty="0" smtClean="0">
                <a:solidFill>
                  <a:schemeClr val="bg2">
                    <a:lumMod val="75000"/>
                  </a:schemeClr>
                </a:solidFill>
                <a:latin typeface="Calibri" pitchFamily="34" charset="0"/>
                <a:sym typeface="Symbol"/>
              </a:rPr>
              <a:t>(a=b)  (a &gt; 0)  (c &gt; 0)  (a + c &lt; 0)</a:t>
            </a:r>
          </a:p>
          <a:p>
            <a:pPr lvl="1"/>
            <a:r>
              <a:rPr lang="en-US" sz="2800" dirty="0" smtClean="0">
                <a:solidFill>
                  <a:srgbClr val="FF0000"/>
                </a:solidFill>
                <a:latin typeface="Calibri" pitchFamily="34" charset="0"/>
                <a:sym typeface="Symbol"/>
              </a:rPr>
              <a:t>Imprecise!</a:t>
            </a:r>
          </a:p>
          <a:p>
            <a:pPr lvl="1"/>
            <a:r>
              <a:rPr lang="en-US" sz="2800" dirty="0" smtClean="0">
                <a:solidFill>
                  <a:schemeClr val="bg2">
                    <a:lumMod val="75000"/>
                  </a:schemeClr>
                </a:solidFill>
                <a:latin typeface="Calibri" pitchFamily="34" charset="0"/>
                <a:sym typeface="Symbol"/>
              </a:rPr>
              <a:t>Precise clause:</a:t>
            </a:r>
          </a:p>
          <a:p>
            <a:pPr lvl="1"/>
            <a:r>
              <a:rPr lang="en-US" sz="2800" dirty="0" smtClean="0">
                <a:solidFill>
                  <a:schemeClr val="bg2">
                    <a:lumMod val="75000"/>
                  </a:schemeClr>
                </a:solidFill>
                <a:latin typeface="Calibri" pitchFamily="34" charset="0"/>
                <a:sym typeface="Symbol"/>
              </a:rPr>
              <a:t>a &gt; 0  c &gt; 0  a + c &lt; 0</a:t>
            </a:r>
          </a:p>
          <a:p>
            <a:pPr lvl="1"/>
            <a:endParaRPr lang="en-US" sz="2800" dirty="0" smtClean="0">
              <a:solidFill>
                <a:srgbClr val="FF0000"/>
              </a:solidFill>
              <a:latin typeface="Calibri" pitchFamily="34" charset="0"/>
              <a:sym typeface="Symbo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13" y="1623656"/>
            <a:ext cx="7690115" cy="750205"/>
          </a:xfrm>
        </p:spPr>
        <p:txBody>
          <a:bodyPr/>
          <a:lstStyle/>
          <a:p>
            <a:r>
              <a:rPr lang="en-US" dirty="0" smtClean="0"/>
              <a:t>Verifying Compilers</a:t>
            </a:r>
            <a:endParaRPr lang="en-US" dirty="0"/>
          </a:p>
        </p:txBody>
      </p:sp>
      <p:graphicFrame>
        <p:nvGraphicFramePr>
          <p:cNvPr id="4" name="Diagram 3"/>
          <p:cNvGraphicFramePr/>
          <p:nvPr/>
        </p:nvGraphicFramePr>
        <p:xfrm>
          <a:off x="1272792" y="1969756"/>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ular Callout 4"/>
          <p:cNvSpPr/>
          <p:nvPr/>
        </p:nvSpPr>
        <p:spPr bwMode="auto">
          <a:xfrm>
            <a:off x="3155183" y="5154805"/>
            <a:ext cx="3778180" cy="1346479"/>
          </a:xfrm>
          <a:prstGeom prst="wedgeRectCallout">
            <a:avLst>
              <a:gd name="adj1" fmla="val -61985"/>
              <a:gd name="adj2" fmla="val -105410"/>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p</a:t>
            </a:r>
            <a:r>
              <a:rPr kumimoji="0" lang="en-US" sz="2800" b="0" i="0" u="none" strike="noStrike" cap="none" normalizeH="0" baseline="0" dirty="0" smtClean="0">
                <a:solidFill>
                  <a:schemeClr val="bg1"/>
                </a:solidFill>
                <a:latin typeface="Segoe" pitchFamily="34" charset="0"/>
              </a:rPr>
              <a:t>re/post</a:t>
            </a:r>
            <a:r>
              <a:rPr kumimoji="0" lang="en-US" sz="2800" b="0" i="0" u="none" strike="noStrike" cap="none" normalizeH="0" dirty="0" smtClean="0">
                <a:solidFill>
                  <a:schemeClr val="bg1"/>
                </a:solidFill>
                <a:latin typeface="Segoe" pitchFamily="34" charset="0"/>
              </a:rPr>
              <a:t> conditions</a:t>
            </a:r>
          </a:p>
          <a:p>
            <a:pPr marL="0" marR="0" indent="0"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i</a:t>
            </a:r>
            <a:r>
              <a:rPr lang="en-US" sz="2800" baseline="0" dirty="0" smtClean="0">
                <a:solidFill>
                  <a:schemeClr val="bg1"/>
                </a:solidFill>
                <a:latin typeface="Segoe" pitchFamily="34" charset="0"/>
              </a:rPr>
              <a:t>nvariants</a:t>
            </a:r>
          </a:p>
          <a:p>
            <a:pPr marL="0" marR="0" indent="0"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dirty="0" smtClean="0">
                <a:solidFill>
                  <a:schemeClr val="bg1"/>
                </a:solidFill>
                <a:latin typeface="Segoe" pitchFamily="34" charset="0"/>
              </a:rPr>
              <a:t>and other annotations</a:t>
            </a:r>
            <a:endParaRPr kumimoji="0" lang="en-US" sz="2800" b="0" i="0" u="none" strike="noStrike" cap="none" normalizeH="0" baseline="0" dirty="0" smtClean="0">
              <a:solidFill>
                <a:schemeClr val="bg1"/>
              </a:solidFill>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963881" y="1831447"/>
            <a:ext cx="4436919" cy="4401205"/>
          </a:xfrm>
          <a:prstGeom prst="rect">
            <a:avLst/>
          </a:prstGeom>
        </p:spPr>
        <p:txBody>
          <a:bodyPr wrap="square">
            <a:spAutoFit/>
          </a:bodyPr>
          <a:lstStyle/>
          <a:p>
            <a:r>
              <a:rPr lang="en-US" sz="2800" b="1" dirty="0" smtClean="0">
                <a:solidFill>
                  <a:schemeClr val="bg1"/>
                </a:solidFill>
              </a:rPr>
              <a:t>class C {</a:t>
            </a:r>
          </a:p>
          <a:p>
            <a:r>
              <a:rPr lang="en-US" sz="2800" b="1" dirty="0" smtClean="0">
                <a:solidFill>
                  <a:schemeClr val="bg1"/>
                </a:solidFill>
              </a:rPr>
              <a:t>     private </a:t>
            </a:r>
            <a:r>
              <a:rPr lang="en-US" sz="2800" b="1" dirty="0" err="1" smtClean="0">
                <a:solidFill>
                  <a:schemeClr val="bg1"/>
                </a:solidFill>
              </a:rPr>
              <a:t>int</a:t>
            </a:r>
            <a:r>
              <a:rPr lang="en-US" sz="2800" b="1" dirty="0" smtClean="0">
                <a:solidFill>
                  <a:schemeClr val="bg1"/>
                </a:solidFill>
              </a:rPr>
              <a:t> a, z;</a:t>
            </a:r>
          </a:p>
          <a:p>
            <a:r>
              <a:rPr lang="en-US" sz="2800" i="1" dirty="0" smtClean="0">
                <a:solidFill>
                  <a:schemeClr val="bg1"/>
                </a:solidFill>
              </a:rPr>
              <a:t>     </a:t>
            </a:r>
            <a:r>
              <a:rPr lang="en-US" sz="2800" b="1" dirty="0" smtClean="0">
                <a:solidFill>
                  <a:srgbClr val="FF0000"/>
                </a:solidFill>
              </a:rPr>
              <a:t>invariant z &gt; 0</a:t>
            </a:r>
          </a:p>
          <a:p>
            <a:endParaRPr lang="en-US" sz="2800" b="1" dirty="0" smtClean="0">
              <a:solidFill>
                <a:schemeClr val="bg1"/>
              </a:solidFill>
            </a:endParaRPr>
          </a:p>
          <a:p>
            <a:r>
              <a:rPr lang="en-US" sz="2800" b="1" dirty="0" smtClean="0">
                <a:solidFill>
                  <a:schemeClr val="bg1"/>
                </a:solidFill>
              </a:rPr>
              <a:t>     public void M()</a:t>
            </a:r>
          </a:p>
          <a:p>
            <a:r>
              <a:rPr lang="en-US" sz="2800" i="1" dirty="0" smtClean="0">
                <a:solidFill>
                  <a:schemeClr val="bg1"/>
                </a:solidFill>
              </a:rPr>
              <a:t> 	</a:t>
            </a:r>
            <a:r>
              <a:rPr lang="en-US" sz="2800" b="1" dirty="0" smtClean="0">
                <a:solidFill>
                  <a:srgbClr val="FF0000"/>
                </a:solidFill>
              </a:rPr>
              <a:t>requires a != 0</a:t>
            </a:r>
          </a:p>
          <a:p>
            <a:r>
              <a:rPr lang="en-US" sz="2800" dirty="0" smtClean="0">
                <a:solidFill>
                  <a:schemeClr val="bg1"/>
                </a:solidFill>
              </a:rPr>
              <a:t>	{ </a:t>
            </a:r>
          </a:p>
          <a:p>
            <a:r>
              <a:rPr lang="en-US" sz="2800" dirty="0" smtClean="0">
                <a:solidFill>
                  <a:schemeClr val="bg1"/>
                </a:solidFill>
              </a:rPr>
              <a:t>	    z = 100/a; </a:t>
            </a:r>
          </a:p>
          <a:p>
            <a:r>
              <a:rPr lang="en-US" sz="2800" dirty="0" smtClean="0">
                <a:solidFill>
                  <a:schemeClr val="bg1"/>
                </a:solidFill>
              </a:rPr>
              <a:t>	}</a:t>
            </a:r>
          </a:p>
          <a:p>
            <a:r>
              <a:rPr lang="en-US" sz="2800" dirty="0" smtClean="0">
                <a:solidFill>
                  <a:schemeClr val="bg1"/>
                </a:solidFill>
              </a:rPr>
              <a:t>}</a:t>
            </a:r>
            <a:endParaRPr lang="en-US" sz="2800" dirty="0">
              <a:solidFill>
                <a:schemeClr val="bg1"/>
              </a:solidFill>
            </a:endParaRPr>
          </a:p>
        </p:txBody>
      </p:sp>
      <p:sp>
        <p:nvSpPr>
          <p:cNvPr id="4" name="Title 3"/>
          <p:cNvSpPr>
            <a:spLocks noGrp="1"/>
          </p:cNvSpPr>
          <p:nvPr>
            <p:ph type="title"/>
          </p:nvPr>
        </p:nvSpPr>
        <p:spPr/>
        <p:txBody>
          <a:bodyPr/>
          <a:lstStyle/>
          <a:p>
            <a:r>
              <a:rPr lang="en-US" dirty="0" smtClean="0"/>
              <a:t>Annotations: Example</a:t>
            </a:r>
            <a:endParaRPr lang="en-US" dirty="0"/>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Modeling execution traces</a:t>
            </a:r>
            <a:endParaRPr lang="en-US" dirty="0"/>
          </a:p>
        </p:txBody>
      </p:sp>
      <p:sp>
        <p:nvSpPr>
          <p:cNvPr id="3" name="Oval 2"/>
          <p:cNvSpPr/>
          <p:nvPr/>
        </p:nvSpPr>
        <p:spPr bwMode="auto">
          <a:xfrm>
            <a:off x="764275" y="2047172"/>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4" name="Oval 3"/>
          <p:cNvSpPr/>
          <p:nvPr/>
        </p:nvSpPr>
        <p:spPr bwMode="auto">
          <a:xfrm>
            <a:off x="1719619" y="1937990"/>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5" name="Oval 4"/>
          <p:cNvSpPr/>
          <p:nvPr/>
        </p:nvSpPr>
        <p:spPr bwMode="auto">
          <a:xfrm>
            <a:off x="2784144" y="1665035"/>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6" name="Oval 5"/>
          <p:cNvSpPr/>
          <p:nvPr/>
        </p:nvSpPr>
        <p:spPr bwMode="auto">
          <a:xfrm>
            <a:off x="3698544" y="1992582"/>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7" name="Oval 6"/>
          <p:cNvSpPr/>
          <p:nvPr/>
        </p:nvSpPr>
        <p:spPr bwMode="auto">
          <a:xfrm>
            <a:off x="4531058" y="1705979"/>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8" name="Oval 7"/>
          <p:cNvSpPr/>
          <p:nvPr/>
        </p:nvSpPr>
        <p:spPr bwMode="auto">
          <a:xfrm>
            <a:off x="5745709" y="1801513"/>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9" name="Oval 8"/>
          <p:cNvSpPr/>
          <p:nvPr/>
        </p:nvSpPr>
        <p:spPr bwMode="auto">
          <a:xfrm>
            <a:off x="2784144" y="3070754"/>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0" name="Oval 9"/>
          <p:cNvSpPr/>
          <p:nvPr/>
        </p:nvSpPr>
        <p:spPr bwMode="auto">
          <a:xfrm>
            <a:off x="3766782" y="3029810"/>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1" name="Oval 10"/>
          <p:cNvSpPr/>
          <p:nvPr/>
        </p:nvSpPr>
        <p:spPr bwMode="auto">
          <a:xfrm>
            <a:off x="4599295" y="2674968"/>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2" name="Oval 11"/>
          <p:cNvSpPr/>
          <p:nvPr/>
        </p:nvSpPr>
        <p:spPr bwMode="auto">
          <a:xfrm>
            <a:off x="5773003" y="2579433"/>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3" name="Oval 12"/>
          <p:cNvSpPr/>
          <p:nvPr/>
        </p:nvSpPr>
        <p:spPr bwMode="auto">
          <a:xfrm>
            <a:off x="6673755" y="2988866"/>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4" name="Oval 13"/>
          <p:cNvSpPr/>
          <p:nvPr/>
        </p:nvSpPr>
        <p:spPr bwMode="auto">
          <a:xfrm>
            <a:off x="7219666" y="2634024"/>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5" name="Oval 14"/>
          <p:cNvSpPr/>
          <p:nvPr/>
        </p:nvSpPr>
        <p:spPr bwMode="auto">
          <a:xfrm>
            <a:off x="7847463" y="3330060"/>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6" name="Oval 15"/>
          <p:cNvSpPr/>
          <p:nvPr/>
        </p:nvSpPr>
        <p:spPr bwMode="auto">
          <a:xfrm>
            <a:off x="777923" y="4667541"/>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7" name="Oval 16"/>
          <p:cNvSpPr/>
          <p:nvPr/>
        </p:nvSpPr>
        <p:spPr bwMode="auto">
          <a:xfrm>
            <a:off x="1678675" y="4749427"/>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8" name="Oval 17"/>
          <p:cNvSpPr/>
          <p:nvPr/>
        </p:nvSpPr>
        <p:spPr bwMode="auto">
          <a:xfrm>
            <a:off x="2797792" y="4612949"/>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9" name="Oval 18"/>
          <p:cNvSpPr/>
          <p:nvPr/>
        </p:nvSpPr>
        <p:spPr bwMode="auto">
          <a:xfrm>
            <a:off x="3848670" y="5049677"/>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0" name="Lightning Bolt 19"/>
          <p:cNvSpPr/>
          <p:nvPr/>
        </p:nvSpPr>
        <p:spPr bwMode="auto">
          <a:xfrm>
            <a:off x="4804013" y="4612943"/>
            <a:ext cx="668740" cy="600502"/>
          </a:xfrm>
          <a:prstGeom prst="lightningBol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cxnSp>
        <p:nvCxnSpPr>
          <p:cNvPr id="22" name="Straight Arrow Connector 21"/>
          <p:cNvCxnSpPr>
            <a:stCxn id="3" idx="7"/>
            <a:endCxn id="4" idx="1"/>
          </p:cNvCxnSpPr>
          <p:nvPr/>
        </p:nvCxnSpPr>
        <p:spPr>
          <a:xfrm rot="5400000" flipH="1" flipV="1">
            <a:off x="1282890" y="1610443"/>
            <a:ext cx="109182" cy="82023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25" name="Straight Arrow Connector 24"/>
          <p:cNvCxnSpPr>
            <a:stCxn id="4" idx="7"/>
            <a:endCxn id="5" idx="2"/>
          </p:cNvCxnSpPr>
          <p:nvPr/>
        </p:nvCxnSpPr>
        <p:spPr>
          <a:xfrm rot="5400000" flipH="1" flipV="1">
            <a:off x="2230724" y="1412551"/>
            <a:ext cx="205402" cy="90143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28" name="Straight Arrow Connector 27"/>
          <p:cNvCxnSpPr>
            <a:stCxn id="5" idx="6"/>
            <a:endCxn id="6" idx="2"/>
          </p:cNvCxnSpPr>
          <p:nvPr/>
        </p:nvCxnSpPr>
        <p:spPr>
          <a:xfrm>
            <a:off x="2975212" y="1760569"/>
            <a:ext cx="723332" cy="327547"/>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30" name="Straight Arrow Connector 29"/>
          <p:cNvCxnSpPr>
            <a:stCxn id="6" idx="6"/>
            <a:endCxn id="7" idx="2"/>
          </p:cNvCxnSpPr>
          <p:nvPr/>
        </p:nvCxnSpPr>
        <p:spPr>
          <a:xfrm flipV="1">
            <a:off x="3889612" y="1801513"/>
            <a:ext cx="641446" cy="286603"/>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32" name="Straight Arrow Connector 31"/>
          <p:cNvCxnSpPr>
            <a:stCxn id="7" idx="6"/>
            <a:endCxn id="8" idx="2"/>
          </p:cNvCxnSpPr>
          <p:nvPr/>
        </p:nvCxnSpPr>
        <p:spPr>
          <a:xfrm>
            <a:off x="4722126" y="1801513"/>
            <a:ext cx="1023583" cy="95534"/>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35" name="Straight Arrow Connector 34"/>
          <p:cNvCxnSpPr>
            <a:stCxn id="3" idx="5"/>
            <a:endCxn id="4" idx="3"/>
          </p:cNvCxnSpPr>
          <p:nvPr/>
        </p:nvCxnSpPr>
        <p:spPr>
          <a:xfrm rot="5400000" flipH="1" flipV="1">
            <a:off x="1282890" y="1745549"/>
            <a:ext cx="109182" cy="82023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38" name="Straight Arrow Connector 37"/>
          <p:cNvCxnSpPr>
            <a:stCxn id="4" idx="5"/>
            <a:endCxn id="9" idx="1"/>
          </p:cNvCxnSpPr>
          <p:nvPr/>
        </p:nvCxnSpPr>
        <p:spPr>
          <a:xfrm rot="16200000" flipH="1">
            <a:off x="1848586" y="2135196"/>
            <a:ext cx="997658" cy="929419"/>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40" name="Straight Arrow Connector 39"/>
          <p:cNvCxnSpPr>
            <a:stCxn id="9" idx="6"/>
            <a:endCxn id="10" idx="2"/>
          </p:cNvCxnSpPr>
          <p:nvPr/>
        </p:nvCxnSpPr>
        <p:spPr>
          <a:xfrm flipV="1">
            <a:off x="2975212" y="3125344"/>
            <a:ext cx="791570" cy="40944"/>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42" name="Straight Arrow Connector 41"/>
          <p:cNvCxnSpPr>
            <a:stCxn id="10" idx="6"/>
            <a:endCxn id="11" idx="2"/>
          </p:cNvCxnSpPr>
          <p:nvPr/>
        </p:nvCxnSpPr>
        <p:spPr>
          <a:xfrm flipV="1">
            <a:off x="3957850" y="2770502"/>
            <a:ext cx="641445" cy="354842"/>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44" name="Straight Arrow Connector 43"/>
          <p:cNvCxnSpPr>
            <a:stCxn id="11" idx="7"/>
            <a:endCxn id="12" idx="2"/>
          </p:cNvCxnSpPr>
          <p:nvPr/>
        </p:nvCxnSpPr>
        <p:spPr>
          <a:xfrm rot="5400000" flipH="1" flipV="1">
            <a:off x="5253701" y="2183648"/>
            <a:ext cx="27982" cy="1010621"/>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46" name="Straight Arrow Connector 45"/>
          <p:cNvCxnSpPr>
            <a:stCxn id="12" idx="5"/>
            <a:endCxn id="13" idx="1"/>
          </p:cNvCxnSpPr>
          <p:nvPr/>
        </p:nvCxnSpPr>
        <p:spPr>
          <a:xfrm rot="16200000" flipH="1">
            <a:off x="6181750" y="2496860"/>
            <a:ext cx="274327" cy="765646"/>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49" name="Straight Arrow Connector 48"/>
          <p:cNvCxnSpPr>
            <a:stCxn id="13" idx="7"/>
            <a:endCxn id="14" idx="2"/>
          </p:cNvCxnSpPr>
          <p:nvPr/>
        </p:nvCxnSpPr>
        <p:spPr>
          <a:xfrm rot="5400000" flipH="1" flipV="1">
            <a:off x="6884610" y="2681791"/>
            <a:ext cx="287289" cy="382824"/>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51" name="Straight Arrow Connector 50"/>
          <p:cNvCxnSpPr>
            <a:stCxn id="14" idx="5"/>
            <a:endCxn id="15" idx="1"/>
          </p:cNvCxnSpPr>
          <p:nvPr/>
        </p:nvCxnSpPr>
        <p:spPr>
          <a:xfrm rot="16200000" flipH="1">
            <a:off x="7348633" y="2831230"/>
            <a:ext cx="560930" cy="492691"/>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53" name="Straight Arrow Connector 52"/>
          <p:cNvCxnSpPr>
            <a:stCxn id="15" idx="5"/>
          </p:cNvCxnSpPr>
          <p:nvPr/>
        </p:nvCxnSpPr>
        <p:spPr>
          <a:xfrm rot="16200000" flipH="1">
            <a:off x="8222972" y="3280724"/>
            <a:ext cx="125184" cy="550029"/>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56" name="Straight Arrow Connector 55"/>
          <p:cNvCxnSpPr>
            <a:stCxn id="16" idx="6"/>
            <a:endCxn id="17" idx="2"/>
          </p:cNvCxnSpPr>
          <p:nvPr/>
        </p:nvCxnSpPr>
        <p:spPr>
          <a:xfrm>
            <a:off x="968991" y="4763075"/>
            <a:ext cx="709684" cy="81886"/>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58" name="Straight Arrow Connector 57"/>
          <p:cNvCxnSpPr>
            <a:stCxn id="17" idx="6"/>
            <a:endCxn id="18" idx="2"/>
          </p:cNvCxnSpPr>
          <p:nvPr/>
        </p:nvCxnSpPr>
        <p:spPr>
          <a:xfrm flipV="1">
            <a:off x="1869743" y="4708483"/>
            <a:ext cx="928049" cy="13647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60" name="Straight Arrow Connector 59"/>
          <p:cNvCxnSpPr>
            <a:stCxn id="18" idx="6"/>
            <a:endCxn id="19" idx="2"/>
          </p:cNvCxnSpPr>
          <p:nvPr/>
        </p:nvCxnSpPr>
        <p:spPr>
          <a:xfrm>
            <a:off x="2988860" y="4708483"/>
            <a:ext cx="859810" cy="43672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62" name="Straight Arrow Connector 61"/>
          <p:cNvCxnSpPr>
            <a:stCxn id="19" idx="6"/>
            <a:endCxn id="20" idx="2"/>
          </p:cNvCxnSpPr>
          <p:nvPr/>
        </p:nvCxnSpPr>
        <p:spPr>
          <a:xfrm flipV="1">
            <a:off x="4039738" y="4882752"/>
            <a:ext cx="919757" cy="262459"/>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sp>
        <p:nvSpPr>
          <p:cNvPr id="63" name="TextBox 62"/>
          <p:cNvSpPr txBox="1"/>
          <p:nvPr/>
        </p:nvSpPr>
        <p:spPr>
          <a:xfrm>
            <a:off x="8488908" y="3302755"/>
            <a:ext cx="668740" cy="584775"/>
          </a:xfrm>
          <a:prstGeom prst="rect">
            <a:avLst/>
          </a:prstGeom>
          <a:noFill/>
        </p:spPr>
        <p:txBody>
          <a:bodyPr wrap="square" rtlCol="0">
            <a:spAutoFit/>
          </a:bodyPr>
          <a:lstStyle/>
          <a:p>
            <a:r>
              <a:rPr lang="en-US" sz="3200" dirty="0" smtClean="0"/>
              <a:t>…</a:t>
            </a:r>
            <a:endParaRPr lang="en-US" sz="3200" dirty="0"/>
          </a:p>
        </p:txBody>
      </p:sp>
      <p:sp>
        <p:nvSpPr>
          <p:cNvPr id="64" name="TextBox 63"/>
          <p:cNvSpPr txBox="1"/>
          <p:nvPr/>
        </p:nvSpPr>
        <p:spPr>
          <a:xfrm>
            <a:off x="6098264" y="1616177"/>
            <a:ext cx="2402006" cy="523220"/>
          </a:xfrm>
          <a:prstGeom prst="rect">
            <a:avLst/>
          </a:prstGeom>
          <a:noFill/>
          <a:ln>
            <a:noFill/>
          </a:ln>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800" dirty="0" smtClean="0">
                <a:solidFill>
                  <a:schemeClr val="bg1"/>
                </a:solidFill>
                <a:latin typeface="Calibri" pitchFamily="34" charset="0"/>
              </a:rPr>
              <a:t>terminates</a:t>
            </a:r>
            <a:endParaRPr lang="en-US" sz="2800" dirty="0">
              <a:solidFill>
                <a:schemeClr val="bg1"/>
              </a:solidFill>
              <a:latin typeface="Calibri" pitchFamily="34" charset="0"/>
            </a:endParaRPr>
          </a:p>
        </p:txBody>
      </p:sp>
      <p:sp>
        <p:nvSpPr>
          <p:cNvPr id="65" name="TextBox 64"/>
          <p:cNvSpPr txBox="1"/>
          <p:nvPr/>
        </p:nvSpPr>
        <p:spPr>
          <a:xfrm>
            <a:off x="7397091" y="3698544"/>
            <a:ext cx="1692334" cy="523220"/>
          </a:xfrm>
          <a:prstGeom prst="rect">
            <a:avLst/>
          </a:prstGeom>
          <a:noFill/>
        </p:spPr>
        <p:txBody>
          <a:bodyPr wrap="square" rtlCol="0">
            <a:spAutoFit/>
          </a:bodyPr>
          <a:lstStyle/>
          <a:p>
            <a:r>
              <a:rPr lang="en-US" sz="2800" dirty="0" smtClean="0">
                <a:solidFill>
                  <a:schemeClr val="bg1"/>
                </a:solidFill>
                <a:effectLst>
                  <a:outerShdw blurRad="38100" dist="38100" dir="2700000" algn="tl">
                    <a:srgbClr val="000000">
                      <a:alpha val="43137"/>
                    </a:srgbClr>
                  </a:outerShdw>
                </a:effectLst>
              </a:rPr>
              <a:t>diverges</a:t>
            </a:r>
            <a:endParaRPr lang="en-US" sz="2800" dirty="0">
              <a:solidFill>
                <a:schemeClr val="bg1"/>
              </a:solidFill>
              <a:effectLst>
                <a:outerShdw blurRad="38100" dist="38100" dir="2700000" algn="tl">
                  <a:srgbClr val="000000">
                    <a:alpha val="43137"/>
                  </a:srgbClr>
                </a:outerShdw>
              </a:effectLst>
            </a:endParaRPr>
          </a:p>
        </p:txBody>
      </p:sp>
      <p:sp>
        <p:nvSpPr>
          <p:cNvPr id="66" name="TextBox 65"/>
          <p:cNvSpPr txBox="1"/>
          <p:nvPr/>
        </p:nvSpPr>
        <p:spPr>
          <a:xfrm>
            <a:off x="5615993" y="4695722"/>
            <a:ext cx="2579423" cy="523220"/>
          </a:xfrm>
          <a:prstGeom prst="rect">
            <a:avLst/>
          </a:prstGeom>
          <a:noFill/>
          <a:ln>
            <a:noFill/>
          </a:ln>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800" dirty="0" smtClean="0">
                <a:solidFill>
                  <a:schemeClr val="bg1"/>
                </a:solidFill>
              </a:rPr>
              <a:t>goes wrong</a:t>
            </a:r>
            <a:endParaRPr lang="en-US" sz="2800" dirty="0">
              <a:solidFill>
                <a:schemeClr val="bg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left)">
                                      <p:cBhvr>
                                        <p:cTn id="10" dur="500"/>
                                        <p:tgtEl>
                                          <p:spTgt spid="22"/>
                                        </p:tgtEl>
                                      </p:cBhvr>
                                    </p:animEffec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left)">
                                      <p:cBhvr>
                                        <p:cTn id="17" dur="500"/>
                                        <p:tgtEl>
                                          <p:spTgt spid="25"/>
                                        </p:tgtEl>
                                      </p:cBhvr>
                                    </p:animEffect>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wipe(left)">
                                      <p:cBhvr>
                                        <p:cTn id="24" dur="500"/>
                                        <p:tgtEl>
                                          <p:spTgt spid="28"/>
                                        </p:tgtEl>
                                      </p:cBhvr>
                                    </p:animEffect>
                                  </p:childTnLst>
                                </p:cTn>
                              </p:par>
                            </p:childTnLst>
                          </p:cTn>
                        </p:par>
                        <p:par>
                          <p:cTn id="25" fill="hold">
                            <p:stCondLst>
                              <p:cond delay="1500"/>
                            </p:stCondLst>
                            <p:childTnLst>
                              <p:par>
                                <p:cTn id="26" presetID="1"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childTnLst>
                                </p:cTn>
                              </p:par>
                            </p:childTnLst>
                          </p:cTn>
                        </p:par>
                        <p:par>
                          <p:cTn id="28" fill="hold">
                            <p:stCondLst>
                              <p:cond delay="1500"/>
                            </p:stCondLst>
                            <p:childTnLst>
                              <p:par>
                                <p:cTn id="29" presetID="22" presetClass="entr" presetSubtype="8" fill="hold"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left)">
                                      <p:cBhvr>
                                        <p:cTn id="31" dur="500"/>
                                        <p:tgtEl>
                                          <p:spTgt spid="30"/>
                                        </p:tgtEl>
                                      </p:cBhvr>
                                    </p:animEffect>
                                  </p:childTnLst>
                                </p:cTn>
                              </p:par>
                            </p:childTnLst>
                          </p:cTn>
                        </p:par>
                        <p:par>
                          <p:cTn id="32" fill="hold">
                            <p:stCondLst>
                              <p:cond delay="2000"/>
                            </p:stCondLst>
                            <p:childTnLst>
                              <p:par>
                                <p:cTn id="33" presetID="1" presetClass="entr" presetSubtype="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par>
                          <p:cTn id="35" fill="hold">
                            <p:stCondLst>
                              <p:cond delay="2000"/>
                            </p:stCondLst>
                            <p:childTnLst>
                              <p:par>
                                <p:cTn id="36" presetID="22" presetClass="entr" presetSubtype="8" fill="hold" nodeType="after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wipe(left)">
                                      <p:cBhvr>
                                        <p:cTn id="38" dur="500"/>
                                        <p:tgtEl>
                                          <p:spTgt spid="32"/>
                                        </p:tgtEl>
                                      </p:cBhvr>
                                    </p:animEffect>
                                  </p:childTnLst>
                                </p:cTn>
                              </p:par>
                            </p:childTnLst>
                          </p:cTn>
                        </p:par>
                        <p:par>
                          <p:cTn id="39" fill="hold">
                            <p:stCondLst>
                              <p:cond delay="2500"/>
                            </p:stCondLst>
                            <p:childTnLst>
                              <p:par>
                                <p:cTn id="40" presetID="1" presetClass="entr" presetSubtype="0" fill="hold" grpId="0" nodeType="afterEffect">
                                  <p:stCondLst>
                                    <p:cond delay="0"/>
                                  </p:stCondLst>
                                  <p:childTnLst>
                                    <p:set>
                                      <p:cBhvr>
                                        <p:cTn id="41" dur="1" fill="hold">
                                          <p:stCondLst>
                                            <p:cond delay="0"/>
                                          </p:stCondLst>
                                        </p:cTn>
                                        <p:tgtEl>
                                          <p:spTgt spid="8"/>
                                        </p:tgtEl>
                                        <p:attrNameLst>
                                          <p:attrName>style.visibility</p:attrName>
                                        </p:attrNameLst>
                                      </p:cBhvr>
                                      <p:to>
                                        <p:strVal val="visible"/>
                                      </p:to>
                                    </p:set>
                                  </p:childTnLst>
                                </p:cTn>
                              </p:par>
                            </p:childTnLst>
                          </p:cTn>
                        </p:par>
                        <p:par>
                          <p:cTn id="42" fill="hold">
                            <p:stCondLst>
                              <p:cond delay="2500"/>
                            </p:stCondLst>
                            <p:childTnLst>
                              <p:par>
                                <p:cTn id="43" presetID="10" presetClass="entr" presetSubtype="0" fill="hold" grpId="0" nodeType="afterEffect">
                                  <p:stCondLst>
                                    <p:cond delay="0"/>
                                  </p:stCondLst>
                                  <p:childTnLst>
                                    <p:set>
                                      <p:cBhvr>
                                        <p:cTn id="44" dur="1" fill="hold">
                                          <p:stCondLst>
                                            <p:cond delay="0"/>
                                          </p:stCondLst>
                                        </p:cTn>
                                        <p:tgtEl>
                                          <p:spTgt spid="64"/>
                                        </p:tgtEl>
                                        <p:attrNameLst>
                                          <p:attrName>style.visibility</p:attrName>
                                        </p:attrNameLst>
                                      </p:cBhvr>
                                      <p:to>
                                        <p:strVal val="visible"/>
                                      </p:to>
                                    </p:set>
                                    <p:animEffect transition="in" filter="fade">
                                      <p:cBhvr>
                                        <p:cTn id="45" dur="3000"/>
                                        <p:tgtEl>
                                          <p:spTgt spid="6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wipe(left)">
                                      <p:cBhvr>
                                        <p:cTn id="50" dur="500"/>
                                        <p:tgtEl>
                                          <p:spTgt spid="35"/>
                                        </p:tgtEl>
                                      </p:cBhvr>
                                    </p:animEffect>
                                  </p:childTnLst>
                                </p:cTn>
                              </p:par>
                            </p:childTnLst>
                          </p:cTn>
                        </p:par>
                        <p:par>
                          <p:cTn id="51" fill="hold">
                            <p:stCondLst>
                              <p:cond delay="500"/>
                            </p:stCondLst>
                            <p:childTnLst>
                              <p:par>
                                <p:cTn id="52" presetID="22" presetClass="entr" presetSubtype="8" fill="hold" nodeType="after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wipe(left)">
                                      <p:cBhvr>
                                        <p:cTn id="54" dur="500"/>
                                        <p:tgtEl>
                                          <p:spTgt spid="38"/>
                                        </p:tgtEl>
                                      </p:cBhvr>
                                    </p:animEffect>
                                  </p:childTnLst>
                                </p:cTn>
                              </p:par>
                            </p:childTnLst>
                          </p:cTn>
                        </p:par>
                        <p:par>
                          <p:cTn id="55" fill="hold">
                            <p:stCondLst>
                              <p:cond delay="1000"/>
                            </p:stCondLst>
                            <p:childTnLst>
                              <p:par>
                                <p:cTn id="56" presetID="1" presetClass="entr" presetSubtype="0" fill="hold" grpId="0" nodeType="afterEffect">
                                  <p:stCondLst>
                                    <p:cond delay="0"/>
                                  </p:stCondLst>
                                  <p:childTnLst>
                                    <p:set>
                                      <p:cBhvr>
                                        <p:cTn id="57" dur="1" fill="hold">
                                          <p:stCondLst>
                                            <p:cond delay="0"/>
                                          </p:stCondLst>
                                        </p:cTn>
                                        <p:tgtEl>
                                          <p:spTgt spid="9"/>
                                        </p:tgtEl>
                                        <p:attrNameLst>
                                          <p:attrName>style.visibility</p:attrName>
                                        </p:attrNameLst>
                                      </p:cBhvr>
                                      <p:to>
                                        <p:strVal val="visible"/>
                                      </p:to>
                                    </p:set>
                                  </p:childTnLst>
                                </p:cTn>
                              </p:par>
                            </p:childTnLst>
                          </p:cTn>
                        </p:par>
                        <p:par>
                          <p:cTn id="58" fill="hold">
                            <p:stCondLst>
                              <p:cond delay="1000"/>
                            </p:stCondLst>
                            <p:childTnLst>
                              <p:par>
                                <p:cTn id="59" presetID="22" presetClass="entr" presetSubtype="8" fill="hold" nodeType="after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wipe(left)">
                                      <p:cBhvr>
                                        <p:cTn id="61" dur="500"/>
                                        <p:tgtEl>
                                          <p:spTgt spid="40"/>
                                        </p:tgtEl>
                                      </p:cBhvr>
                                    </p:animEffect>
                                  </p:childTnLst>
                                </p:cTn>
                              </p:par>
                            </p:childTnLst>
                          </p:cTn>
                        </p:par>
                        <p:par>
                          <p:cTn id="62" fill="hold">
                            <p:stCondLst>
                              <p:cond delay="1500"/>
                            </p:stCondLst>
                            <p:childTnLst>
                              <p:par>
                                <p:cTn id="63" presetID="1" presetClass="entr" presetSubtype="0" fill="hold" grpId="0" nodeType="afterEffect">
                                  <p:stCondLst>
                                    <p:cond delay="0"/>
                                  </p:stCondLst>
                                  <p:childTnLst>
                                    <p:set>
                                      <p:cBhvr>
                                        <p:cTn id="64" dur="1" fill="hold">
                                          <p:stCondLst>
                                            <p:cond delay="0"/>
                                          </p:stCondLst>
                                        </p:cTn>
                                        <p:tgtEl>
                                          <p:spTgt spid="10"/>
                                        </p:tgtEl>
                                        <p:attrNameLst>
                                          <p:attrName>style.visibility</p:attrName>
                                        </p:attrNameLst>
                                      </p:cBhvr>
                                      <p:to>
                                        <p:strVal val="visible"/>
                                      </p:to>
                                    </p:set>
                                  </p:childTnLst>
                                </p:cTn>
                              </p:par>
                            </p:childTnLst>
                          </p:cTn>
                        </p:par>
                        <p:par>
                          <p:cTn id="65" fill="hold">
                            <p:stCondLst>
                              <p:cond delay="1500"/>
                            </p:stCondLst>
                            <p:childTnLst>
                              <p:par>
                                <p:cTn id="66" presetID="22" presetClass="entr" presetSubtype="8" fill="hold" nodeType="afterEffect">
                                  <p:stCondLst>
                                    <p:cond delay="0"/>
                                  </p:stCondLst>
                                  <p:childTnLst>
                                    <p:set>
                                      <p:cBhvr>
                                        <p:cTn id="67" dur="1" fill="hold">
                                          <p:stCondLst>
                                            <p:cond delay="0"/>
                                          </p:stCondLst>
                                        </p:cTn>
                                        <p:tgtEl>
                                          <p:spTgt spid="42"/>
                                        </p:tgtEl>
                                        <p:attrNameLst>
                                          <p:attrName>style.visibility</p:attrName>
                                        </p:attrNameLst>
                                      </p:cBhvr>
                                      <p:to>
                                        <p:strVal val="visible"/>
                                      </p:to>
                                    </p:set>
                                    <p:animEffect transition="in" filter="wipe(left)">
                                      <p:cBhvr>
                                        <p:cTn id="68" dur="500"/>
                                        <p:tgtEl>
                                          <p:spTgt spid="42"/>
                                        </p:tgtEl>
                                      </p:cBhvr>
                                    </p:animEffect>
                                  </p:childTnLst>
                                </p:cTn>
                              </p:par>
                            </p:childTnLst>
                          </p:cTn>
                        </p:par>
                        <p:par>
                          <p:cTn id="69" fill="hold">
                            <p:stCondLst>
                              <p:cond delay="2000"/>
                            </p:stCondLst>
                            <p:childTnLst>
                              <p:par>
                                <p:cTn id="70" presetID="1" presetClass="entr" presetSubtype="0" fill="hold" grpId="0" nodeType="afterEffect">
                                  <p:stCondLst>
                                    <p:cond delay="0"/>
                                  </p:stCondLst>
                                  <p:childTnLst>
                                    <p:set>
                                      <p:cBhvr>
                                        <p:cTn id="71" dur="1" fill="hold">
                                          <p:stCondLst>
                                            <p:cond delay="0"/>
                                          </p:stCondLst>
                                        </p:cTn>
                                        <p:tgtEl>
                                          <p:spTgt spid="11"/>
                                        </p:tgtEl>
                                        <p:attrNameLst>
                                          <p:attrName>style.visibility</p:attrName>
                                        </p:attrNameLst>
                                      </p:cBhvr>
                                      <p:to>
                                        <p:strVal val="visible"/>
                                      </p:to>
                                    </p:set>
                                  </p:childTnLst>
                                </p:cTn>
                              </p:par>
                            </p:childTnLst>
                          </p:cTn>
                        </p:par>
                        <p:par>
                          <p:cTn id="72" fill="hold">
                            <p:stCondLst>
                              <p:cond delay="2000"/>
                            </p:stCondLst>
                            <p:childTnLst>
                              <p:par>
                                <p:cTn id="73" presetID="22" presetClass="entr" presetSubtype="8" fill="hold" nodeType="afterEffect">
                                  <p:stCondLst>
                                    <p:cond delay="0"/>
                                  </p:stCondLst>
                                  <p:childTnLst>
                                    <p:set>
                                      <p:cBhvr>
                                        <p:cTn id="74" dur="1" fill="hold">
                                          <p:stCondLst>
                                            <p:cond delay="0"/>
                                          </p:stCondLst>
                                        </p:cTn>
                                        <p:tgtEl>
                                          <p:spTgt spid="44"/>
                                        </p:tgtEl>
                                        <p:attrNameLst>
                                          <p:attrName>style.visibility</p:attrName>
                                        </p:attrNameLst>
                                      </p:cBhvr>
                                      <p:to>
                                        <p:strVal val="visible"/>
                                      </p:to>
                                    </p:set>
                                    <p:animEffect transition="in" filter="wipe(left)">
                                      <p:cBhvr>
                                        <p:cTn id="75" dur="500"/>
                                        <p:tgtEl>
                                          <p:spTgt spid="44"/>
                                        </p:tgtEl>
                                      </p:cBhvr>
                                    </p:animEffect>
                                  </p:childTnLst>
                                </p:cTn>
                              </p:par>
                            </p:childTnLst>
                          </p:cTn>
                        </p:par>
                        <p:par>
                          <p:cTn id="76" fill="hold">
                            <p:stCondLst>
                              <p:cond delay="2500"/>
                            </p:stCondLst>
                            <p:childTnLst>
                              <p:par>
                                <p:cTn id="77" presetID="1" presetClass="entr" presetSubtype="0" fill="hold" grpId="0" nodeType="afterEffect">
                                  <p:stCondLst>
                                    <p:cond delay="0"/>
                                  </p:stCondLst>
                                  <p:childTnLst>
                                    <p:set>
                                      <p:cBhvr>
                                        <p:cTn id="78" dur="1" fill="hold">
                                          <p:stCondLst>
                                            <p:cond delay="0"/>
                                          </p:stCondLst>
                                        </p:cTn>
                                        <p:tgtEl>
                                          <p:spTgt spid="12"/>
                                        </p:tgtEl>
                                        <p:attrNameLst>
                                          <p:attrName>style.visibility</p:attrName>
                                        </p:attrNameLst>
                                      </p:cBhvr>
                                      <p:to>
                                        <p:strVal val="visible"/>
                                      </p:to>
                                    </p:set>
                                  </p:childTnLst>
                                </p:cTn>
                              </p:par>
                            </p:childTnLst>
                          </p:cTn>
                        </p:par>
                        <p:par>
                          <p:cTn id="79" fill="hold">
                            <p:stCondLst>
                              <p:cond delay="2500"/>
                            </p:stCondLst>
                            <p:childTnLst>
                              <p:par>
                                <p:cTn id="80" presetID="22" presetClass="entr" presetSubtype="8" fill="hold" nodeType="afterEffect">
                                  <p:stCondLst>
                                    <p:cond delay="0"/>
                                  </p:stCondLst>
                                  <p:childTnLst>
                                    <p:set>
                                      <p:cBhvr>
                                        <p:cTn id="81" dur="1" fill="hold">
                                          <p:stCondLst>
                                            <p:cond delay="0"/>
                                          </p:stCondLst>
                                        </p:cTn>
                                        <p:tgtEl>
                                          <p:spTgt spid="46"/>
                                        </p:tgtEl>
                                        <p:attrNameLst>
                                          <p:attrName>style.visibility</p:attrName>
                                        </p:attrNameLst>
                                      </p:cBhvr>
                                      <p:to>
                                        <p:strVal val="visible"/>
                                      </p:to>
                                    </p:set>
                                    <p:animEffect transition="in" filter="wipe(left)">
                                      <p:cBhvr>
                                        <p:cTn id="82" dur="500"/>
                                        <p:tgtEl>
                                          <p:spTgt spid="46"/>
                                        </p:tgtEl>
                                      </p:cBhvr>
                                    </p:animEffect>
                                  </p:childTnLst>
                                </p:cTn>
                              </p:par>
                            </p:childTnLst>
                          </p:cTn>
                        </p:par>
                        <p:par>
                          <p:cTn id="83" fill="hold">
                            <p:stCondLst>
                              <p:cond delay="3000"/>
                            </p:stCondLst>
                            <p:childTnLst>
                              <p:par>
                                <p:cTn id="84" presetID="1" presetClass="entr" presetSubtype="0" fill="hold" grpId="0" nodeType="afterEffect">
                                  <p:stCondLst>
                                    <p:cond delay="0"/>
                                  </p:stCondLst>
                                  <p:childTnLst>
                                    <p:set>
                                      <p:cBhvr>
                                        <p:cTn id="85" dur="1" fill="hold">
                                          <p:stCondLst>
                                            <p:cond delay="0"/>
                                          </p:stCondLst>
                                        </p:cTn>
                                        <p:tgtEl>
                                          <p:spTgt spid="13"/>
                                        </p:tgtEl>
                                        <p:attrNameLst>
                                          <p:attrName>style.visibility</p:attrName>
                                        </p:attrNameLst>
                                      </p:cBhvr>
                                      <p:to>
                                        <p:strVal val="visible"/>
                                      </p:to>
                                    </p:set>
                                  </p:childTnLst>
                                </p:cTn>
                              </p:par>
                            </p:childTnLst>
                          </p:cTn>
                        </p:par>
                        <p:par>
                          <p:cTn id="86" fill="hold">
                            <p:stCondLst>
                              <p:cond delay="3000"/>
                            </p:stCondLst>
                            <p:childTnLst>
                              <p:par>
                                <p:cTn id="87" presetID="22" presetClass="entr" presetSubtype="8" fill="hold" nodeType="afterEffect">
                                  <p:stCondLst>
                                    <p:cond delay="0"/>
                                  </p:stCondLst>
                                  <p:childTnLst>
                                    <p:set>
                                      <p:cBhvr>
                                        <p:cTn id="88" dur="1" fill="hold">
                                          <p:stCondLst>
                                            <p:cond delay="0"/>
                                          </p:stCondLst>
                                        </p:cTn>
                                        <p:tgtEl>
                                          <p:spTgt spid="49"/>
                                        </p:tgtEl>
                                        <p:attrNameLst>
                                          <p:attrName>style.visibility</p:attrName>
                                        </p:attrNameLst>
                                      </p:cBhvr>
                                      <p:to>
                                        <p:strVal val="visible"/>
                                      </p:to>
                                    </p:set>
                                    <p:animEffect transition="in" filter="wipe(left)">
                                      <p:cBhvr>
                                        <p:cTn id="89" dur="500"/>
                                        <p:tgtEl>
                                          <p:spTgt spid="49"/>
                                        </p:tgtEl>
                                      </p:cBhvr>
                                    </p:animEffect>
                                  </p:childTnLst>
                                </p:cTn>
                              </p:par>
                            </p:childTnLst>
                          </p:cTn>
                        </p:par>
                        <p:par>
                          <p:cTn id="90" fill="hold">
                            <p:stCondLst>
                              <p:cond delay="3500"/>
                            </p:stCondLst>
                            <p:childTnLst>
                              <p:par>
                                <p:cTn id="91" presetID="1" presetClass="entr" presetSubtype="0" fill="hold" grpId="0" nodeType="afterEffect">
                                  <p:stCondLst>
                                    <p:cond delay="0"/>
                                  </p:stCondLst>
                                  <p:childTnLst>
                                    <p:set>
                                      <p:cBhvr>
                                        <p:cTn id="92" dur="1" fill="hold">
                                          <p:stCondLst>
                                            <p:cond delay="0"/>
                                          </p:stCondLst>
                                        </p:cTn>
                                        <p:tgtEl>
                                          <p:spTgt spid="14"/>
                                        </p:tgtEl>
                                        <p:attrNameLst>
                                          <p:attrName>style.visibility</p:attrName>
                                        </p:attrNameLst>
                                      </p:cBhvr>
                                      <p:to>
                                        <p:strVal val="visible"/>
                                      </p:to>
                                    </p:set>
                                  </p:childTnLst>
                                </p:cTn>
                              </p:par>
                            </p:childTnLst>
                          </p:cTn>
                        </p:par>
                        <p:par>
                          <p:cTn id="93" fill="hold">
                            <p:stCondLst>
                              <p:cond delay="3500"/>
                            </p:stCondLst>
                            <p:childTnLst>
                              <p:par>
                                <p:cTn id="94" presetID="22" presetClass="entr" presetSubtype="8" fill="hold" nodeType="afterEffect">
                                  <p:stCondLst>
                                    <p:cond delay="0"/>
                                  </p:stCondLst>
                                  <p:childTnLst>
                                    <p:set>
                                      <p:cBhvr>
                                        <p:cTn id="95" dur="1" fill="hold">
                                          <p:stCondLst>
                                            <p:cond delay="0"/>
                                          </p:stCondLst>
                                        </p:cTn>
                                        <p:tgtEl>
                                          <p:spTgt spid="51"/>
                                        </p:tgtEl>
                                        <p:attrNameLst>
                                          <p:attrName>style.visibility</p:attrName>
                                        </p:attrNameLst>
                                      </p:cBhvr>
                                      <p:to>
                                        <p:strVal val="visible"/>
                                      </p:to>
                                    </p:set>
                                    <p:animEffect transition="in" filter="wipe(left)">
                                      <p:cBhvr>
                                        <p:cTn id="96" dur="500"/>
                                        <p:tgtEl>
                                          <p:spTgt spid="51"/>
                                        </p:tgtEl>
                                      </p:cBhvr>
                                    </p:animEffect>
                                  </p:childTnLst>
                                </p:cTn>
                              </p:par>
                            </p:childTnLst>
                          </p:cTn>
                        </p:par>
                        <p:par>
                          <p:cTn id="97" fill="hold">
                            <p:stCondLst>
                              <p:cond delay="4000"/>
                            </p:stCondLst>
                            <p:childTnLst>
                              <p:par>
                                <p:cTn id="98" presetID="1" presetClass="entr" presetSubtype="0" fill="hold" grpId="0" nodeType="afterEffect">
                                  <p:stCondLst>
                                    <p:cond delay="0"/>
                                  </p:stCondLst>
                                  <p:childTnLst>
                                    <p:set>
                                      <p:cBhvr>
                                        <p:cTn id="99" dur="1" fill="hold">
                                          <p:stCondLst>
                                            <p:cond delay="0"/>
                                          </p:stCondLst>
                                        </p:cTn>
                                        <p:tgtEl>
                                          <p:spTgt spid="15"/>
                                        </p:tgtEl>
                                        <p:attrNameLst>
                                          <p:attrName>style.visibility</p:attrName>
                                        </p:attrNameLst>
                                      </p:cBhvr>
                                      <p:to>
                                        <p:strVal val="visible"/>
                                      </p:to>
                                    </p:set>
                                  </p:childTnLst>
                                </p:cTn>
                              </p:par>
                            </p:childTnLst>
                          </p:cTn>
                        </p:par>
                        <p:par>
                          <p:cTn id="100" fill="hold">
                            <p:stCondLst>
                              <p:cond delay="4000"/>
                            </p:stCondLst>
                            <p:childTnLst>
                              <p:par>
                                <p:cTn id="101" presetID="22" presetClass="entr" presetSubtype="8" fill="hold" nodeType="afterEffect">
                                  <p:stCondLst>
                                    <p:cond delay="0"/>
                                  </p:stCondLst>
                                  <p:childTnLst>
                                    <p:set>
                                      <p:cBhvr>
                                        <p:cTn id="102" dur="1" fill="hold">
                                          <p:stCondLst>
                                            <p:cond delay="0"/>
                                          </p:stCondLst>
                                        </p:cTn>
                                        <p:tgtEl>
                                          <p:spTgt spid="53"/>
                                        </p:tgtEl>
                                        <p:attrNameLst>
                                          <p:attrName>style.visibility</p:attrName>
                                        </p:attrNameLst>
                                      </p:cBhvr>
                                      <p:to>
                                        <p:strVal val="visible"/>
                                      </p:to>
                                    </p:set>
                                    <p:animEffect transition="in" filter="wipe(left)">
                                      <p:cBhvr>
                                        <p:cTn id="103" dur="500"/>
                                        <p:tgtEl>
                                          <p:spTgt spid="53"/>
                                        </p:tgtEl>
                                      </p:cBhvr>
                                    </p:animEffect>
                                  </p:childTnLst>
                                </p:cTn>
                              </p:par>
                            </p:childTnLst>
                          </p:cTn>
                        </p:par>
                        <p:par>
                          <p:cTn id="104" fill="hold">
                            <p:stCondLst>
                              <p:cond delay="4500"/>
                            </p:stCondLst>
                            <p:childTnLst>
                              <p:par>
                                <p:cTn id="105" presetID="22" presetClass="entr" presetSubtype="8" fill="hold" grpId="0" nodeType="afterEffect">
                                  <p:stCondLst>
                                    <p:cond delay="0"/>
                                  </p:stCondLst>
                                  <p:childTnLst>
                                    <p:set>
                                      <p:cBhvr>
                                        <p:cTn id="106" dur="1" fill="hold">
                                          <p:stCondLst>
                                            <p:cond delay="0"/>
                                          </p:stCondLst>
                                        </p:cTn>
                                        <p:tgtEl>
                                          <p:spTgt spid="63"/>
                                        </p:tgtEl>
                                        <p:attrNameLst>
                                          <p:attrName>style.visibility</p:attrName>
                                        </p:attrNameLst>
                                      </p:cBhvr>
                                      <p:to>
                                        <p:strVal val="visible"/>
                                      </p:to>
                                    </p:set>
                                    <p:animEffect transition="in" filter="wipe(left)">
                                      <p:cBhvr>
                                        <p:cTn id="107" dur="500"/>
                                        <p:tgtEl>
                                          <p:spTgt spid="63"/>
                                        </p:tgtEl>
                                      </p:cBhvr>
                                    </p:animEffect>
                                  </p:childTnLst>
                                </p:cTn>
                              </p:par>
                            </p:childTnLst>
                          </p:cTn>
                        </p:par>
                        <p:par>
                          <p:cTn id="108" fill="hold">
                            <p:stCondLst>
                              <p:cond delay="5000"/>
                            </p:stCondLst>
                            <p:childTnLst>
                              <p:par>
                                <p:cTn id="109" presetID="10" presetClass="entr" presetSubtype="0" fill="hold" grpId="0" nodeType="afterEffect">
                                  <p:stCondLst>
                                    <p:cond delay="0"/>
                                  </p:stCondLst>
                                  <p:childTnLst>
                                    <p:set>
                                      <p:cBhvr>
                                        <p:cTn id="110" dur="1" fill="hold">
                                          <p:stCondLst>
                                            <p:cond delay="0"/>
                                          </p:stCondLst>
                                        </p:cTn>
                                        <p:tgtEl>
                                          <p:spTgt spid="65"/>
                                        </p:tgtEl>
                                        <p:attrNameLst>
                                          <p:attrName>style.visibility</p:attrName>
                                        </p:attrNameLst>
                                      </p:cBhvr>
                                      <p:to>
                                        <p:strVal val="visible"/>
                                      </p:to>
                                    </p:set>
                                    <p:animEffect transition="in" filter="fade">
                                      <p:cBhvr>
                                        <p:cTn id="111" dur="3000"/>
                                        <p:tgtEl>
                                          <p:spTgt spid="65"/>
                                        </p:tgtEl>
                                      </p:cBhvr>
                                    </p:animEffec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16"/>
                                        </p:tgtEl>
                                        <p:attrNameLst>
                                          <p:attrName>style.visibility</p:attrName>
                                        </p:attrNameLst>
                                      </p:cBhvr>
                                      <p:to>
                                        <p:strVal val="visible"/>
                                      </p:to>
                                    </p:set>
                                  </p:childTnLst>
                                </p:cTn>
                              </p:par>
                            </p:childTnLst>
                          </p:cTn>
                        </p:par>
                        <p:par>
                          <p:cTn id="116" fill="hold">
                            <p:stCondLst>
                              <p:cond delay="0"/>
                            </p:stCondLst>
                            <p:childTnLst>
                              <p:par>
                                <p:cTn id="117" presetID="22" presetClass="entr" presetSubtype="8" fill="hold" nodeType="afterEffect">
                                  <p:stCondLst>
                                    <p:cond delay="0"/>
                                  </p:stCondLst>
                                  <p:childTnLst>
                                    <p:set>
                                      <p:cBhvr>
                                        <p:cTn id="118" dur="1" fill="hold">
                                          <p:stCondLst>
                                            <p:cond delay="0"/>
                                          </p:stCondLst>
                                        </p:cTn>
                                        <p:tgtEl>
                                          <p:spTgt spid="56"/>
                                        </p:tgtEl>
                                        <p:attrNameLst>
                                          <p:attrName>style.visibility</p:attrName>
                                        </p:attrNameLst>
                                      </p:cBhvr>
                                      <p:to>
                                        <p:strVal val="visible"/>
                                      </p:to>
                                    </p:set>
                                    <p:animEffect transition="in" filter="wipe(left)">
                                      <p:cBhvr>
                                        <p:cTn id="119" dur="500"/>
                                        <p:tgtEl>
                                          <p:spTgt spid="56"/>
                                        </p:tgtEl>
                                      </p:cBhvr>
                                    </p:animEffect>
                                  </p:childTnLst>
                                </p:cTn>
                              </p:par>
                            </p:childTnLst>
                          </p:cTn>
                        </p:par>
                        <p:par>
                          <p:cTn id="120" fill="hold">
                            <p:stCondLst>
                              <p:cond delay="500"/>
                            </p:stCondLst>
                            <p:childTnLst>
                              <p:par>
                                <p:cTn id="121" presetID="1" presetClass="entr" presetSubtype="0" fill="hold" grpId="0" nodeType="afterEffect">
                                  <p:stCondLst>
                                    <p:cond delay="0"/>
                                  </p:stCondLst>
                                  <p:childTnLst>
                                    <p:set>
                                      <p:cBhvr>
                                        <p:cTn id="122" dur="1" fill="hold">
                                          <p:stCondLst>
                                            <p:cond delay="0"/>
                                          </p:stCondLst>
                                        </p:cTn>
                                        <p:tgtEl>
                                          <p:spTgt spid="17"/>
                                        </p:tgtEl>
                                        <p:attrNameLst>
                                          <p:attrName>style.visibility</p:attrName>
                                        </p:attrNameLst>
                                      </p:cBhvr>
                                      <p:to>
                                        <p:strVal val="visible"/>
                                      </p:to>
                                    </p:set>
                                  </p:childTnLst>
                                </p:cTn>
                              </p:par>
                            </p:childTnLst>
                          </p:cTn>
                        </p:par>
                        <p:par>
                          <p:cTn id="123" fill="hold">
                            <p:stCondLst>
                              <p:cond delay="500"/>
                            </p:stCondLst>
                            <p:childTnLst>
                              <p:par>
                                <p:cTn id="124" presetID="22" presetClass="entr" presetSubtype="8" fill="hold" nodeType="afterEffect">
                                  <p:stCondLst>
                                    <p:cond delay="0"/>
                                  </p:stCondLst>
                                  <p:childTnLst>
                                    <p:set>
                                      <p:cBhvr>
                                        <p:cTn id="125" dur="1" fill="hold">
                                          <p:stCondLst>
                                            <p:cond delay="0"/>
                                          </p:stCondLst>
                                        </p:cTn>
                                        <p:tgtEl>
                                          <p:spTgt spid="58"/>
                                        </p:tgtEl>
                                        <p:attrNameLst>
                                          <p:attrName>style.visibility</p:attrName>
                                        </p:attrNameLst>
                                      </p:cBhvr>
                                      <p:to>
                                        <p:strVal val="visible"/>
                                      </p:to>
                                    </p:set>
                                    <p:animEffect transition="in" filter="wipe(left)">
                                      <p:cBhvr>
                                        <p:cTn id="126" dur="500"/>
                                        <p:tgtEl>
                                          <p:spTgt spid="58"/>
                                        </p:tgtEl>
                                      </p:cBhvr>
                                    </p:animEffect>
                                  </p:childTnLst>
                                </p:cTn>
                              </p:par>
                            </p:childTnLst>
                          </p:cTn>
                        </p:par>
                        <p:par>
                          <p:cTn id="127" fill="hold">
                            <p:stCondLst>
                              <p:cond delay="1000"/>
                            </p:stCondLst>
                            <p:childTnLst>
                              <p:par>
                                <p:cTn id="128" presetID="1" presetClass="entr" presetSubtype="0" fill="hold" grpId="0" nodeType="afterEffect">
                                  <p:stCondLst>
                                    <p:cond delay="0"/>
                                  </p:stCondLst>
                                  <p:childTnLst>
                                    <p:set>
                                      <p:cBhvr>
                                        <p:cTn id="129" dur="1" fill="hold">
                                          <p:stCondLst>
                                            <p:cond delay="0"/>
                                          </p:stCondLst>
                                        </p:cTn>
                                        <p:tgtEl>
                                          <p:spTgt spid="18"/>
                                        </p:tgtEl>
                                        <p:attrNameLst>
                                          <p:attrName>style.visibility</p:attrName>
                                        </p:attrNameLst>
                                      </p:cBhvr>
                                      <p:to>
                                        <p:strVal val="visible"/>
                                      </p:to>
                                    </p:set>
                                  </p:childTnLst>
                                </p:cTn>
                              </p:par>
                            </p:childTnLst>
                          </p:cTn>
                        </p:par>
                        <p:par>
                          <p:cTn id="130" fill="hold">
                            <p:stCondLst>
                              <p:cond delay="1000"/>
                            </p:stCondLst>
                            <p:childTnLst>
                              <p:par>
                                <p:cTn id="131" presetID="22" presetClass="entr" presetSubtype="8" fill="hold" nodeType="afterEffect">
                                  <p:stCondLst>
                                    <p:cond delay="0"/>
                                  </p:stCondLst>
                                  <p:childTnLst>
                                    <p:set>
                                      <p:cBhvr>
                                        <p:cTn id="132" dur="1" fill="hold">
                                          <p:stCondLst>
                                            <p:cond delay="0"/>
                                          </p:stCondLst>
                                        </p:cTn>
                                        <p:tgtEl>
                                          <p:spTgt spid="60"/>
                                        </p:tgtEl>
                                        <p:attrNameLst>
                                          <p:attrName>style.visibility</p:attrName>
                                        </p:attrNameLst>
                                      </p:cBhvr>
                                      <p:to>
                                        <p:strVal val="visible"/>
                                      </p:to>
                                    </p:set>
                                    <p:animEffect transition="in" filter="wipe(left)">
                                      <p:cBhvr>
                                        <p:cTn id="133" dur="500"/>
                                        <p:tgtEl>
                                          <p:spTgt spid="60"/>
                                        </p:tgtEl>
                                      </p:cBhvr>
                                    </p:animEffect>
                                  </p:childTnLst>
                                </p:cTn>
                              </p:par>
                            </p:childTnLst>
                          </p:cTn>
                        </p:par>
                        <p:par>
                          <p:cTn id="134" fill="hold">
                            <p:stCondLst>
                              <p:cond delay="1500"/>
                            </p:stCondLst>
                            <p:childTnLst>
                              <p:par>
                                <p:cTn id="135" presetID="1" presetClass="entr" presetSubtype="0" fill="hold" grpId="0" nodeType="afterEffect">
                                  <p:stCondLst>
                                    <p:cond delay="0"/>
                                  </p:stCondLst>
                                  <p:childTnLst>
                                    <p:set>
                                      <p:cBhvr>
                                        <p:cTn id="136" dur="1" fill="hold">
                                          <p:stCondLst>
                                            <p:cond delay="0"/>
                                          </p:stCondLst>
                                        </p:cTn>
                                        <p:tgtEl>
                                          <p:spTgt spid="19"/>
                                        </p:tgtEl>
                                        <p:attrNameLst>
                                          <p:attrName>style.visibility</p:attrName>
                                        </p:attrNameLst>
                                      </p:cBhvr>
                                      <p:to>
                                        <p:strVal val="visible"/>
                                      </p:to>
                                    </p:set>
                                  </p:childTnLst>
                                </p:cTn>
                              </p:par>
                            </p:childTnLst>
                          </p:cTn>
                        </p:par>
                        <p:par>
                          <p:cTn id="137" fill="hold">
                            <p:stCondLst>
                              <p:cond delay="1500"/>
                            </p:stCondLst>
                            <p:childTnLst>
                              <p:par>
                                <p:cTn id="138" presetID="22" presetClass="entr" presetSubtype="8" fill="hold" nodeType="afterEffect">
                                  <p:stCondLst>
                                    <p:cond delay="0"/>
                                  </p:stCondLst>
                                  <p:childTnLst>
                                    <p:set>
                                      <p:cBhvr>
                                        <p:cTn id="139" dur="1" fill="hold">
                                          <p:stCondLst>
                                            <p:cond delay="0"/>
                                          </p:stCondLst>
                                        </p:cTn>
                                        <p:tgtEl>
                                          <p:spTgt spid="62"/>
                                        </p:tgtEl>
                                        <p:attrNameLst>
                                          <p:attrName>style.visibility</p:attrName>
                                        </p:attrNameLst>
                                      </p:cBhvr>
                                      <p:to>
                                        <p:strVal val="visible"/>
                                      </p:to>
                                    </p:set>
                                    <p:animEffect transition="in" filter="wipe(left)">
                                      <p:cBhvr>
                                        <p:cTn id="140" dur="500"/>
                                        <p:tgtEl>
                                          <p:spTgt spid="62"/>
                                        </p:tgtEl>
                                      </p:cBhvr>
                                    </p:animEffect>
                                  </p:childTnLst>
                                </p:cTn>
                              </p:par>
                            </p:childTnLst>
                          </p:cTn>
                        </p:par>
                        <p:par>
                          <p:cTn id="141" fill="hold">
                            <p:stCondLst>
                              <p:cond delay="2000"/>
                            </p:stCondLst>
                            <p:childTnLst>
                              <p:par>
                                <p:cTn id="142" presetID="10" presetClass="entr" presetSubtype="0" fill="hold" grpId="0" nodeType="afterEffect">
                                  <p:stCondLst>
                                    <p:cond delay="0"/>
                                  </p:stCondLst>
                                  <p:childTnLst>
                                    <p:set>
                                      <p:cBhvr>
                                        <p:cTn id="143" dur="1" fill="hold">
                                          <p:stCondLst>
                                            <p:cond delay="0"/>
                                          </p:stCondLst>
                                        </p:cTn>
                                        <p:tgtEl>
                                          <p:spTgt spid="20"/>
                                        </p:tgtEl>
                                        <p:attrNameLst>
                                          <p:attrName>style.visibility</p:attrName>
                                        </p:attrNameLst>
                                      </p:cBhvr>
                                      <p:to>
                                        <p:strVal val="visible"/>
                                      </p:to>
                                    </p:set>
                                    <p:animEffect transition="in" filter="fade">
                                      <p:cBhvr>
                                        <p:cTn id="144" dur="500"/>
                                        <p:tgtEl>
                                          <p:spTgt spid="20"/>
                                        </p:tgtEl>
                                      </p:cBhvr>
                                    </p:animEffect>
                                  </p:childTnLst>
                                </p:cTn>
                              </p:par>
                            </p:childTnLst>
                          </p:cTn>
                        </p:par>
                        <p:par>
                          <p:cTn id="145" fill="hold">
                            <p:stCondLst>
                              <p:cond delay="2500"/>
                            </p:stCondLst>
                            <p:childTnLst>
                              <p:par>
                                <p:cTn id="146" presetID="10" presetClass="entr" presetSubtype="0" fill="hold" grpId="0" nodeType="afterEffect">
                                  <p:stCondLst>
                                    <p:cond delay="0"/>
                                  </p:stCondLst>
                                  <p:childTnLst>
                                    <p:set>
                                      <p:cBhvr>
                                        <p:cTn id="147" dur="1" fill="hold">
                                          <p:stCondLst>
                                            <p:cond delay="0"/>
                                          </p:stCondLst>
                                        </p:cTn>
                                        <p:tgtEl>
                                          <p:spTgt spid="66"/>
                                        </p:tgtEl>
                                        <p:attrNameLst>
                                          <p:attrName>style.visibility</p:attrName>
                                        </p:attrNameLst>
                                      </p:cBhvr>
                                      <p:to>
                                        <p:strVal val="visible"/>
                                      </p:to>
                                    </p:set>
                                    <p:animEffect transition="in" filter="fade">
                                      <p:cBhvr>
                                        <p:cTn id="148" dur="30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63" grpId="0"/>
      <p:bldP spid="64" grpId="0"/>
      <p:bldP spid="65" grpId="0"/>
      <p:bldP spid="6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States and execution traces</a:t>
            </a:r>
            <a:endParaRPr lang="en-US" dirty="0">
              <a:latin typeface="Calibri" pitchFamily="34" charset="0"/>
            </a:endParaRPr>
          </a:p>
        </p:txBody>
      </p:sp>
      <p:sp>
        <p:nvSpPr>
          <p:cNvPr id="3" name="Content Placeholder 2"/>
          <p:cNvSpPr>
            <a:spLocks noGrp="1"/>
          </p:cNvSpPr>
          <p:nvPr>
            <p:ph idx="1"/>
          </p:nvPr>
        </p:nvSpPr>
        <p:spPr>
          <a:xfrm>
            <a:off x="381000" y="1412875"/>
            <a:ext cx="8382000" cy="3462486"/>
          </a:xfrm>
        </p:spPr>
        <p:txBody>
          <a:bodyPr/>
          <a:lstStyle/>
          <a:p>
            <a:r>
              <a:rPr lang="en-US" dirty="0" smtClean="0">
                <a:latin typeface="Calibri" pitchFamily="34" charset="0"/>
              </a:rPr>
              <a:t>State</a:t>
            </a:r>
          </a:p>
          <a:p>
            <a:pPr lvl="1"/>
            <a:r>
              <a:rPr smtClean="0">
                <a:latin typeface="Calibri" pitchFamily="34" charset="0"/>
              </a:rPr>
              <a:t>Cartesian product of variables</a:t>
            </a:r>
            <a:endParaRPr lang="en-US" dirty="0" smtClean="0">
              <a:latin typeface="Calibri" pitchFamily="34" charset="0"/>
            </a:endParaRPr>
          </a:p>
          <a:p>
            <a:r>
              <a:rPr lang="en-US" dirty="0" smtClean="0">
                <a:latin typeface="Calibri" pitchFamily="34" charset="0"/>
              </a:rPr>
              <a:t>Execution trace</a:t>
            </a:r>
          </a:p>
          <a:p>
            <a:pPr lvl="1"/>
            <a:r>
              <a:rPr smtClean="0">
                <a:latin typeface="Calibri" pitchFamily="34" charset="0"/>
              </a:rPr>
              <a:t>Nonempty finite sequence of states</a:t>
            </a:r>
          </a:p>
          <a:p>
            <a:pPr lvl="1"/>
            <a:r>
              <a:rPr smtClean="0">
                <a:latin typeface="Calibri" pitchFamily="34" charset="0"/>
              </a:rPr>
              <a:t>Infinite sequence of states</a:t>
            </a:r>
          </a:p>
          <a:p>
            <a:pPr lvl="1"/>
            <a:r>
              <a:rPr smtClean="0">
                <a:latin typeface="Calibri" pitchFamily="34" charset="0"/>
              </a:rPr>
              <a:t>Nonempty finite sequence of states</a:t>
            </a:r>
            <a:r>
              <a:rPr lang="en-US" dirty="0" smtClean="0">
                <a:latin typeface="Calibri" pitchFamily="34" charset="0"/>
              </a:rPr>
              <a:t> </a:t>
            </a:r>
            <a:r>
              <a:rPr smtClean="0">
                <a:latin typeface="Calibri" pitchFamily="34" charset="0"/>
              </a:rPr>
              <a:t> </a:t>
            </a:r>
            <a:r>
              <a:rPr lang="en-US" dirty="0" smtClean="0">
                <a:latin typeface="Calibri" pitchFamily="34" charset="0"/>
              </a:rPr>
              <a:t/>
            </a:r>
            <a:br>
              <a:rPr lang="en-US" dirty="0" smtClean="0">
                <a:latin typeface="Calibri" pitchFamily="34" charset="0"/>
              </a:rPr>
            </a:br>
            <a:r>
              <a:rPr smtClean="0">
                <a:latin typeface="Calibri" pitchFamily="34" charset="0"/>
              </a:rPr>
              <a:t>followed by special error state</a:t>
            </a:r>
            <a:endParaRPr lang="en-US" dirty="0">
              <a:latin typeface="Calibri" pitchFamily="34" charset="0"/>
            </a:endParaRPr>
          </a:p>
        </p:txBody>
      </p:sp>
      <p:sp>
        <p:nvSpPr>
          <p:cNvPr id="4" name="Oval 3"/>
          <p:cNvSpPr/>
          <p:nvPr/>
        </p:nvSpPr>
        <p:spPr bwMode="auto">
          <a:xfrm>
            <a:off x="7069541" y="1678681"/>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bg1"/>
              </a:solidFill>
              <a:effectLst>
                <a:outerShdw blurRad="38100" dist="38100" dir="2700000" algn="tl">
                  <a:srgbClr val="000000">
                    <a:alpha val="43137"/>
                  </a:srgbClr>
                </a:outerShdw>
              </a:effectLst>
              <a:latin typeface="Segoe" pitchFamily="34" charset="0"/>
            </a:endParaRPr>
          </a:p>
        </p:txBody>
      </p:sp>
      <p:sp>
        <p:nvSpPr>
          <p:cNvPr id="5" name="Oval 4"/>
          <p:cNvSpPr/>
          <p:nvPr/>
        </p:nvSpPr>
        <p:spPr bwMode="auto">
          <a:xfrm>
            <a:off x="7410735" y="3152641"/>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6" name="Oval 5"/>
          <p:cNvSpPr/>
          <p:nvPr/>
        </p:nvSpPr>
        <p:spPr bwMode="auto">
          <a:xfrm>
            <a:off x="8243249" y="3098050"/>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7" name="Oval 6"/>
          <p:cNvSpPr/>
          <p:nvPr/>
        </p:nvSpPr>
        <p:spPr bwMode="auto">
          <a:xfrm>
            <a:off x="7369792" y="3657607"/>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8" name="Oval 7"/>
          <p:cNvSpPr/>
          <p:nvPr/>
        </p:nvSpPr>
        <p:spPr bwMode="auto">
          <a:xfrm>
            <a:off x="7356144" y="4162574"/>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9" name="Lightning Bolt 8"/>
          <p:cNvSpPr/>
          <p:nvPr/>
        </p:nvSpPr>
        <p:spPr bwMode="auto">
          <a:xfrm>
            <a:off x="8162787" y="4024740"/>
            <a:ext cx="668740" cy="600502"/>
          </a:xfrm>
          <a:prstGeom prst="lightningBol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cxnSp>
        <p:nvCxnSpPr>
          <p:cNvPr id="11" name="Straight Arrow Connector 10"/>
          <p:cNvCxnSpPr>
            <a:stCxn id="5" idx="6"/>
            <a:endCxn id="6" idx="2"/>
          </p:cNvCxnSpPr>
          <p:nvPr/>
        </p:nvCxnSpPr>
        <p:spPr>
          <a:xfrm flipV="1">
            <a:off x="7601803" y="3193584"/>
            <a:ext cx="641446" cy="54591"/>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15" name="Straight Arrow Connector 14"/>
          <p:cNvCxnSpPr>
            <a:stCxn id="7" idx="6"/>
          </p:cNvCxnSpPr>
          <p:nvPr/>
        </p:nvCxnSpPr>
        <p:spPr>
          <a:xfrm flipV="1">
            <a:off x="7560860" y="3722914"/>
            <a:ext cx="718982" cy="30227"/>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17" name="Straight Arrow Connector 16"/>
          <p:cNvCxnSpPr>
            <a:stCxn id="8" idx="6"/>
            <a:endCxn id="9" idx="2"/>
          </p:cNvCxnSpPr>
          <p:nvPr/>
        </p:nvCxnSpPr>
        <p:spPr>
          <a:xfrm>
            <a:off x="7547212" y="4258108"/>
            <a:ext cx="771057" cy="36441"/>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sp>
        <p:nvSpPr>
          <p:cNvPr id="19" name="TextBox 18"/>
          <p:cNvSpPr txBox="1"/>
          <p:nvPr/>
        </p:nvSpPr>
        <p:spPr>
          <a:xfrm>
            <a:off x="8234626" y="3326016"/>
            <a:ext cx="653143" cy="584775"/>
          </a:xfrm>
          <a:prstGeom prst="rect">
            <a:avLst/>
          </a:prstGeom>
          <a:noFill/>
        </p:spPr>
        <p:txBody>
          <a:bodyPr wrap="square" rtlCol="0">
            <a:spAutoFit/>
          </a:bodyPr>
          <a:lstStyle/>
          <a:p>
            <a:r>
              <a:rPr lang="en-US" sz="3200" dirty="0" smtClean="0">
                <a:solidFill>
                  <a:schemeClr val="bg1"/>
                </a:solidFill>
              </a:rPr>
              <a:t>…</a:t>
            </a:r>
            <a:endParaRPr lang="en-US" sz="3200" dirty="0">
              <a:solidFill>
                <a:schemeClr val="bg1"/>
              </a:solidFill>
            </a:endParaRPr>
          </a:p>
        </p:txBody>
      </p:sp>
      <p:sp>
        <p:nvSpPr>
          <p:cNvPr id="20" name="TextBox 19"/>
          <p:cNvSpPr txBox="1"/>
          <p:nvPr/>
        </p:nvSpPr>
        <p:spPr>
          <a:xfrm>
            <a:off x="6905773" y="2006223"/>
            <a:ext cx="2320119" cy="369332"/>
          </a:xfrm>
          <a:prstGeom prst="rect">
            <a:avLst/>
          </a:prstGeom>
          <a:noFill/>
        </p:spPr>
        <p:txBody>
          <a:bodyPr wrap="square" rtlCol="0">
            <a:spAutoFit/>
          </a:bodyPr>
          <a:lstStyle/>
          <a:p>
            <a:r>
              <a:rPr lang="en-US" dirty="0" smtClean="0">
                <a:solidFill>
                  <a:schemeClr val="bg1"/>
                </a:solidFill>
              </a:rPr>
              <a:t>(x: </a:t>
            </a:r>
            <a:r>
              <a:rPr lang="en-US" dirty="0" err="1" smtClean="0">
                <a:solidFill>
                  <a:schemeClr val="bg1"/>
                </a:solidFill>
              </a:rPr>
              <a:t>int</a:t>
            </a:r>
            <a:r>
              <a:rPr lang="en-US" dirty="0" smtClean="0">
                <a:solidFill>
                  <a:schemeClr val="bg1"/>
                </a:solidFill>
              </a:rPr>
              <a:t>, y: </a:t>
            </a:r>
            <a:r>
              <a:rPr lang="en-US" dirty="0" err="1" smtClean="0">
                <a:solidFill>
                  <a:schemeClr val="bg1"/>
                </a:solidFill>
              </a:rPr>
              <a:t>int</a:t>
            </a:r>
            <a:r>
              <a:rPr lang="en-US" dirty="0" smtClean="0">
                <a:solidFill>
                  <a:schemeClr val="bg1"/>
                </a:solidFill>
              </a:rPr>
              <a:t>, z: </a:t>
            </a:r>
            <a:r>
              <a:rPr lang="en-US" dirty="0" err="1" smtClean="0">
                <a:solidFill>
                  <a:schemeClr val="bg1"/>
                </a:solidFill>
              </a:rPr>
              <a:t>bool</a:t>
            </a:r>
            <a:r>
              <a:rPr lang="en-US" dirty="0" smtClean="0">
                <a:solidFill>
                  <a:schemeClr val="bg1"/>
                </a:solidFill>
              </a:rPr>
              <a:t>)</a:t>
            </a:r>
            <a:endParaRPr lang="en-US" dirty="0">
              <a:solidFill>
                <a:schemeClr val="bg1"/>
              </a:solidFill>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t>Applications</a:t>
            </a:r>
            <a:endParaRPr spc="-167">
              <a:solidFill>
                <a:schemeClr val="accent1"/>
              </a:solidFill>
              <a:effectLst>
                <a:outerShdw blurRad="50800" dist="38100" dir="2700000" algn="tl" rotWithShape="0">
                  <a:prstClr val="black">
                    <a:alpha val="61000"/>
                  </a:prstClr>
                </a:outerShdw>
              </a:effectLst>
            </a:endParaRPr>
          </a:p>
        </p:txBody>
      </p:sp>
      <p:sp>
        <p:nvSpPr>
          <p:cNvPr id="4" name="Footer Placeholder 3"/>
          <p:cNvSpPr>
            <a:spLocks noGrp="1"/>
          </p:cNvSpPr>
          <p:nvPr>
            <p:ph type="ftr" sz="quarter" idx="10"/>
          </p:nvPr>
        </p:nvSpPr>
        <p:spPr>
          <a:xfrm>
            <a:off x="1979720" y="6356350"/>
            <a:ext cx="4971496" cy="365125"/>
          </a:xfrm>
        </p:spPr>
        <p:txBody>
          <a:bodyPr/>
          <a:lstStyle/>
          <a:p>
            <a:r>
              <a:rPr lang="en-US" i="1" dirty="0" smtClean="0"/>
              <a:t>Applications and Challenges in Satisfiability Modulo Theories</a:t>
            </a:r>
            <a:endParaRPr lang="en-US" dirty="0"/>
          </a:p>
        </p:txBody>
      </p:sp>
      <p:graphicFrame>
        <p:nvGraphicFramePr>
          <p:cNvPr id="6" name="Diagram 5"/>
          <p:cNvGraphicFramePr/>
          <p:nvPr/>
        </p:nvGraphicFramePr>
        <p:xfrm>
          <a:off x="1225114" y="1682217"/>
          <a:ext cx="6640495" cy="43334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Command language</a:t>
            </a:r>
            <a:endParaRPr lang="en-US" dirty="0"/>
          </a:p>
        </p:txBody>
      </p:sp>
      <p:sp>
        <p:nvSpPr>
          <p:cNvPr id="3" name="Content Placeholder 2"/>
          <p:cNvSpPr>
            <a:spLocks noGrp="1"/>
          </p:cNvSpPr>
          <p:nvPr>
            <p:ph idx="1"/>
          </p:nvPr>
        </p:nvSpPr>
        <p:spPr/>
        <p:txBody>
          <a:bodyPr/>
          <a:lstStyle/>
          <a:p>
            <a:r>
              <a:rPr lang="en-US" sz="3200" dirty="0" smtClean="0"/>
              <a:t>x := E</a:t>
            </a:r>
          </a:p>
          <a:p>
            <a:pPr lvl="1"/>
            <a:r>
              <a:rPr sz="2400" smtClean="0"/>
              <a:t>x := x + 1</a:t>
            </a:r>
          </a:p>
          <a:p>
            <a:pPr lvl="1"/>
            <a:endParaRPr sz="2400" smtClean="0"/>
          </a:p>
          <a:p>
            <a:pPr lvl="1"/>
            <a:r>
              <a:rPr sz="2400" smtClean="0"/>
              <a:t>x := 10</a:t>
            </a:r>
          </a:p>
          <a:p>
            <a:endParaRPr lang="en-US" sz="3200" dirty="0" smtClean="0"/>
          </a:p>
          <a:p>
            <a:r>
              <a:rPr lang="en-US" sz="3200" dirty="0" smtClean="0">
                <a:solidFill>
                  <a:schemeClr val="accent2"/>
                </a:solidFill>
              </a:rPr>
              <a:t>havoc</a:t>
            </a:r>
            <a:r>
              <a:rPr lang="en-US" sz="3200" dirty="0" smtClean="0"/>
              <a:t> x</a:t>
            </a:r>
          </a:p>
          <a:p>
            <a:endParaRPr lang="en-US" sz="3200" dirty="0" smtClean="0"/>
          </a:p>
          <a:p>
            <a:pPr>
              <a:buNone/>
            </a:pPr>
            <a:endParaRPr lang="en-US" sz="3200" dirty="0"/>
          </a:p>
        </p:txBody>
      </p:sp>
      <p:sp>
        <p:nvSpPr>
          <p:cNvPr id="4" name="Content Placeholder 3"/>
          <p:cNvSpPr>
            <a:spLocks noGrp="1"/>
          </p:cNvSpPr>
          <p:nvPr>
            <p:ph sz="half" idx="4294967295"/>
          </p:nvPr>
        </p:nvSpPr>
        <p:spPr>
          <a:xfrm>
            <a:off x="4752474" y="1411288"/>
            <a:ext cx="4114800" cy="3694112"/>
          </a:xfrm>
        </p:spPr>
        <p:txBody>
          <a:bodyPr/>
          <a:lstStyle/>
          <a:p>
            <a:r>
              <a:rPr lang="en-US" sz="3200" dirty="0" smtClean="0">
                <a:solidFill>
                  <a:schemeClr val="accent2"/>
                </a:solidFill>
              </a:rPr>
              <a:t>assert</a:t>
            </a:r>
            <a:r>
              <a:rPr lang="en-US" sz="3200" dirty="0" smtClean="0"/>
              <a:t> P</a:t>
            </a:r>
          </a:p>
          <a:p>
            <a:endParaRPr lang="en-US" sz="3200" dirty="0" smtClean="0"/>
          </a:p>
          <a:p>
            <a:r>
              <a:rPr lang="en-US" sz="3200" dirty="0" smtClean="0">
                <a:solidFill>
                  <a:schemeClr val="accent2"/>
                </a:solidFill>
              </a:rPr>
              <a:t>assume</a:t>
            </a:r>
            <a:r>
              <a:rPr lang="en-US" sz="3200" dirty="0" smtClean="0"/>
              <a:t> P</a:t>
            </a:r>
          </a:p>
          <a:p>
            <a:endParaRPr lang="en-US" sz="3200" dirty="0" smtClean="0"/>
          </a:p>
          <a:p>
            <a:pPr>
              <a:buNone/>
            </a:pPr>
            <a:endParaRPr lang="en-US" sz="3200" dirty="0" smtClean="0"/>
          </a:p>
          <a:p>
            <a:pPr>
              <a:buNone/>
            </a:pPr>
            <a:endParaRPr lang="en-US" sz="3200" dirty="0" smtClean="0"/>
          </a:p>
          <a:p>
            <a:endParaRPr lang="en-US" sz="3200" dirty="0"/>
          </a:p>
        </p:txBody>
      </p:sp>
      <p:sp>
        <p:nvSpPr>
          <p:cNvPr id="5" name="Oval 4"/>
          <p:cNvSpPr/>
          <p:nvPr/>
        </p:nvSpPr>
        <p:spPr bwMode="auto">
          <a:xfrm>
            <a:off x="3054014" y="2119802"/>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6" name="Oval 5"/>
          <p:cNvSpPr/>
          <p:nvPr/>
        </p:nvSpPr>
        <p:spPr bwMode="auto">
          <a:xfrm>
            <a:off x="3054014" y="1865360"/>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7" name="Oval 6"/>
          <p:cNvSpPr/>
          <p:nvPr/>
        </p:nvSpPr>
        <p:spPr bwMode="auto">
          <a:xfrm>
            <a:off x="3054014" y="1618869"/>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8" name="Oval 7"/>
          <p:cNvSpPr/>
          <p:nvPr/>
        </p:nvSpPr>
        <p:spPr bwMode="auto">
          <a:xfrm>
            <a:off x="3387969" y="1865360"/>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9" name="Oval 8"/>
          <p:cNvSpPr/>
          <p:nvPr/>
        </p:nvSpPr>
        <p:spPr bwMode="auto">
          <a:xfrm>
            <a:off x="3387969" y="1610918"/>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0" name="Oval 9"/>
          <p:cNvSpPr/>
          <p:nvPr/>
        </p:nvSpPr>
        <p:spPr bwMode="auto">
          <a:xfrm>
            <a:off x="3387969" y="1364427"/>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cxnSp>
        <p:nvCxnSpPr>
          <p:cNvPr id="11" name="Straight Arrow Connector 10"/>
          <p:cNvCxnSpPr>
            <a:stCxn id="7" idx="7"/>
            <a:endCxn id="10" idx="3"/>
          </p:cNvCxnSpPr>
          <p:nvPr/>
        </p:nvCxnSpPr>
        <p:spPr>
          <a:xfrm rot="5400000" flipH="1" flipV="1">
            <a:off x="3209857" y="1440757"/>
            <a:ext cx="158273" cy="237786"/>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12" name="Straight Arrow Connector 11"/>
          <p:cNvCxnSpPr>
            <a:stCxn id="6" idx="7"/>
            <a:endCxn id="9" idx="3"/>
          </p:cNvCxnSpPr>
          <p:nvPr/>
        </p:nvCxnSpPr>
        <p:spPr>
          <a:xfrm rot="5400000" flipH="1" flipV="1">
            <a:off x="3209857" y="1687248"/>
            <a:ext cx="158273" cy="237786"/>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13" name="Straight Arrow Connector 12"/>
          <p:cNvCxnSpPr>
            <a:stCxn id="5" idx="7"/>
            <a:endCxn id="8" idx="3"/>
          </p:cNvCxnSpPr>
          <p:nvPr/>
        </p:nvCxnSpPr>
        <p:spPr>
          <a:xfrm rot="5400000" flipH="1" flipV="1">
            <a:off x="3209857" y="1941690"/>
            <a:ext cx="158273" cy="237786"/>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sp>
        <p:nvSpPr>
          <p:cNvPr id="14" name="Oval 13"/>
          <p:cNvSpPr/>
          <p:nvPr/>
        </p:nvSpPr>
        <p:spPr bwMode="auto">
          <a:xfrm>
            <a:off x="3077867" y="3180291"/>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5" name="Oval 14"/>
          <p:cNvSpPr/>
          <p:nvPr/>
        </p:nvSpPr>
        <p:spPr bwMode="auto">
          <a:xfrm>
            <a:off x="3077867" y="2925849"/>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6" name="Oval 15"/>
          <p:cNvSpPr/>
          <p:nvPr/>
        </p:nvSpPr>
        <p:spPr bwMode="auto">
          <a:xfrm>
            <a:off x="3077867" y="2679358"/>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7" name="Oval 16"/>
          <p:cNvSpPr/>
          <p:nvPr/>
        </p:nvSpPr>
        <p:spPr bwMode="auto">
          <a:xfrm>
            <a:off x="3411822" y="2862239"/>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cxnSp>
        <p:nvCxnSpPr>
          <p:cNvPr id="18" name="Straight Arrow Connector 17"/>
          <p:cNvCxnSpPr>
            <a:stCxn id="16" idx="6"/>
            <a:endCxn id="17" idx="1"/>
          </p:cNvCxnSpPr>
          <p:nvPr/>
        </p:nvCxnSpPr>
        <p:spPr>
          <a:xfrm>
            <a:off x="3213870" y="2747360"/>
            <a:ext cx="217869" cy="134796"/>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19" name="Straight Arrow Connector 18"/>
          <p:cNvCxnSpPr>
            <a:stCxn id="15" idx="6"/>
            <a:endCxn id="17" idx="2"/>
          </p:cNvCxnSpPr>
          <p:nvPr/>
        </p:nvCxnSpPr>
        <p:spPr>
          <a:xfrm flipV="1">
            <a:off x="3213870" y="2930241"/>
            <a:ext cx="197952" cy="63610"/>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20" name="Straight Arrow Connector 19"/>
          <p:cNvCxnSpPr>
            <a:stCxn id="14" idx="7"/>
            <a:endCxn id="17" idx="3"/>
          </p:cNvCxnSpPr>
          <p:nvPr/>
        </p:nvCxnSpPr>
        <p:spPr>
          <a:xfrm rot="5400000" flipH="1" flipV="1">
            <a:off x="3201905" y="2970374"/>
            <a:ext cx="221883" cy="237786"/>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sp>
        <p:nvSpPr>
          <p:cNvPr id="21" name="Oval 20"/>
          <p:cNvSpPr/>
          <p:nvPr/>
        </p:nvSpPr>
        <p:spPr bwMode="auto">
          <a:xfrm>
            <a:off x="2908517" y="4332756"/>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2" name="Oval 21"/>
          <p:cNvSpPr/>
          <p:nvPr/>
        </p:nvSpPr>
        <p:spPr bwMode="auto">
          <a:xfrm>
            <a:off x="2908517" y="4078314"/>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3" name="Oval 22"/>
          <p:cNvSpPr/>
          <p:nvPr/>
        </p:nvSpPr>
        <p:spPr bwMode="auto">
          <a:xfrm>
            <a:off x="2908517" y="3831823"/>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4" name="Oval 23"/>
          <p:cNvSpPr/>
          <p:nvPr/>
        </p:nvSpPr>
        <p:spPr bwMode="auto">
          <a:xfrm>
            <a:off x="3560524" y="4332756"/>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5" name="Oval 24"/>
          <p:cNvSpPr/>
          <p:nvPr/>
        </p:nvSpPr>
        <p:spPr bwMode="auto">
          <a:xfrm>
            <a:off x="3560524" y="4078314"/>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6" name="Oval 25"/>
          <p:cNvSpPr/>
          <p:nvPr/>
        </p:nvSpPr>
        <p:spPr bwMode="auto">
          <a:xfrm>
            <a:off x="3560524" y="3831823"/>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cxnSp>
        <p:nvCxnSpPr>
          <p:cNvPr id="27" name="Straight Arrow Connector 26"/>
          <p:cNvCxnSpPr>
            <a:stCxn id="23" idx="7"/>
            <a:endCxn id="26" idx="1"/>
          </p:cNvCxnSpPr>
          <p:nvPr/>
        </p:nvCxnSpPr>
        <p:spPr>
          <a:xfrm rot="5400000" flipH="1" flipV="1">
            <a:off x="3302522" y="3573821"/>
            <a:ext cx="1588" cy="55583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28" name="Straight Arrow Connector 27"/>
          <p:cNvCxnSpPr>
            <a:stCxn id="23" idx="6"/>
            <a:endCxn id="25" idx="1"/>
          </p:cNvCxnSpPr>
          <p:nvPr/>
        </p:nvCxnSpPr>
        <p:spPr>
          <a:xfrm>
            <a:off x="3044520" y="3899825"/>
            <a:ext cx="535921" cy="198406"/>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29" name="Straight Arrow Connector 28"/>
          <p:cNvCxnSpPr>
            <a:stCxn id="23" idx="5"/>
            <a:endCxn id="24" idx="1"/>
          </p:cNvCxnSpPr>
          <p:nvPr/>
        </p:nvCxnSpPr>
        <p:spPr>
          <a:xfrm rot="16200000" flipH="1">
            <a:off x="3100140" y="3872372"/>
            <a:ext cx="404764" cy="55583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30" name="Straight Arrow Connector 29"/>
          <p:cNvCxnSpPr>
            <a:stCxn id="22" idx="7"/>
            <a:endCxn id="26" idx="2"/>
          </p:cNvCxnSpPr>
          <p:nvPr/>
        </p:nvCxnSpPr>
        <p:spPr>
          <a:xfrm rot="5400000" flipH="1" flipV="1">
            <a:off x="3193360" y="3731068"/>
            <a:ext cx="198406" cy="535921"/>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31" name="Straight Arrow Connector 30"/>
          <p:cNvCxnSpPr>
            <a:stCxn id="22" idx="6"/>
            <a:endCxn id="25" idx="2"/>
          </p:cNvCxnSpPr>
          <p:nvPr/>
        </p:nvCxnSpPr>
        <p:spPr>
          <a:xfrm>
            <a:off x="3044520" y="4146316"/>
            <a:ext cx="516004" cy="158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32" name="Straight Arrow Connector 31"/>
          <p:cNvCxnSpPr>
            <a:stCxn id="22" idx="5"/>
            <a:endCxn id="24" idx="2"/>
          </p:cNvCxnSpPr>
          <p:nvPr/>
        </p:nvCxnSpPr>
        <p:spPr>
          <a:xfrm rot="16200000" flipH="1">
            <a:off x="3189384" y="4029618"/>
            <a:ext cx="206358" cy="535921"/>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33" name="Straight Arrow Connector 32"/>
          <p:cNvCxnSpPr>
            <a:stCxn id="21" idx="7"/>
            <a:endCxn id="26" idx="3"/>
          </p:cNvCxnSpPr>
          <p:nvPr/>
        </p:nvCxnSpPr>
        <p:spPr>
          <a:xfrm rot="5400000" flipH="1" flipV="1">
            <a:off x="3100140" y="3872372"/>
            <a:ext cx="404764" cy="55583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34" name="Straight Arrow Connector 33"/>
          <p:cNvCxnSpPr>
            <a:stCxn id="21" idx="6"/>
            <a:endCxn id="25" idx="3"/>
          </p:cNvCxnSpPr>
          <p:nvPr/>
        </p:nvCxnSpPr>
        <p:spPr>
          <a:xfrm flipV="1">
            <a:off x="3044520" y="4194400"/>
            <a:ext cx="535921" cy="20635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35" name="Straight Arrow Connector 34"/>
          <p:cNvCxnSpPr>
            <a:stCxn id="21" idx="5"/>
            <a:endCxn id="24" idx="3"/>
          </p:cNvCxnSpPr>
          <p:nvPr/>
        </p:nvCxnSpPr>
        <p:spPr>
          <a:xfrm rot="16200000" flipH="1">
            <a:off x="3302522" y="4170923"/>
            <a:ext cx="1588" cy="55583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sp>
        <p:nvSpPr>
          <p:cNvPr id="49" name="Oval 48"/>
          <p:cNvSpPr/>
          <p:nvPr/>
        </p:nvSpPr>
        <p:spPr bwMode="auto">
          <a:xfrm>
            <a:off x="7847611" y="1949819"/>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50" name="Oval 49"/>
          <p:cNvSpPr/>
          <p:nvPr/>
        </p:nvSpPr>
        <p:spPr bwMode="auto">
          <a:xfrm>
            <a:off x="7847611" y="1695377"/>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51" name="Oval 50"/>
          <p:cNvSpPr/>
          <p:nvPr/>
        </p:nvSpPr>
        <p:spPr bwMode="auto">
          <a:xfrm>
            <a:off x="7847611" y="1448886"/>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52" name="Oval 51"/>
          <p:cNvSpPr/>
          <p:nvPr/>
        </p:nvSpPr>
        <p:spPr bwMode="auto">
          <a:xfrm>
            <a:off x="8449989" y="1695377"/>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53" name="Oval 52"/>
          <p:cNvSpPr/>
          <p:nvPr/>
        </p:nvSpPr>
        <p:spPr bwMode="auto">
          <a:xfrm>
            <a:off x="8449989" y="1448886"/>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cxnSp>
        <p:nvCxnSpPr>
          <p:cNvPr id="54" name="Straight Arrow Connector 53"/>
          <p:cNvCxnSpPr>
            <a:stCxn id="51" idx="6"/>
            <a:endCxn id="53" idx="2"/>
          </p:cNvCxnSpPr>
          <p:nvPr/>
        </p:nvCxnSpPr>
        <p:spPr>
          <a:xfrm>
            <a:off x="7983614" y="1516888"/>
            <a:ext cx="466375" cy="158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55" name="Straight Arrow Connector 54"/>
          <p:cNvCxnSpPr>
            <a:stCxn id="50" idx="6"/>
            <a:endCxn id="52" idx="2"/>
          </p:cNvCxnSpPr>
          <p:nvPr/>
        </p:nvCxnSpPr>
        <p:spPr>
          <a:xfrm>
            <a:off x="7983614" y="1763379"/>
            <a:ext cx="466375" cy="158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sp>
        <p:nvSpPr>
          <p:cNvPr id="56" name="Lightning Bolt 55"/>
          <p:cNvSpPr/>
          <p:nvPr/>
        </p:nvSpPr>
        <p:spPr bwMode="auto">
          <a:xfrm>
            <a:off x="8402790" y="1880173"/>
            <a:ext cx="339359" cy="304731"/>
          </a:xfrm>
          <a:prstGeom prst="lightningBol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cxnSp>
        <p:nvCxnSpPr>
          <p:cNvPr id="57" name="Straight Arrow Connector 56"/>
          <p:cNvCxnSpPr>
            <a:stCxn id="49" idx="6"/>
            <a:endCxn id="56" idx="2"/>
          </p:cNvCxnSpPr>
          <p:nvPr/>
        </p:nvCxnSpPr>
        <p:spPr>
          <a:xfrm flipV="1">
            <a:off x="7983614" y="2017090"/>
            <a:ext cx="498077" cy="731"/>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sp>
        <p:nvSpPr>
          <p:cNvPr id="58" name="Left Brace 57"/>
          <p:cNvSpPr/>
          <p:nvPr/>
        </p:nvSpPr>
        <p:spPr>
          <a:xfrm>
            <a:off x="7483872" y="1421524"/>
            <a:ext cx="234462" cy="422031"/>
          </a:xfrm>
          <a:prstGeom prst="leftBrace">
            <a:avLst/>
          </a:prstGeom>
          <a:noFill/>
          <a:ln w="19050"/>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9" name="Left Brace 58"/>
          <p:cNvSpPr/>
          <p:nvPr/>
        </p:nvSpPr>
        <p:spPr>
          <a:xfrm>
            <a:off x="7483872" y="1906078"/>
            <a:ext cx="234462" cy="203202"/>
          </a:xfrm>
          <a:prstGeom prst="leftBrace">
            <a:avLst/>
          </a:prstGeom>
          <a:noFill/>
          <a:ln w="19050"/>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0" name="TextBox 59"/>
          <p:cNvSpPr txBox="1"/>
          <p:nvPr/>
        </p:nvSpPr>
        <p:spPr>
          <a:xfrm>
            <a:off x="6784398" y="1374625"/>
            <a:ext cx="660402" cy="523220"/>
          </a:xfrm>
          <a:prstGeom prst="rect">
            <a:avLst/>
          </a:prstGeom>
          <a:noFill/>
        </p:spPr>
        <p:txBody>
          <a:bodyPr wrap="square" rtlCol="0">
            <a:spAutoFit/>
          </a:bodyPr>
          <a:lstStyle/>
          <a:p>
            <a:pPr algn="r"/>
            <a:r>
              <a:rPr lang="en-US" sz="2800" dirty="0" smtClean="0">
                <a:solidFill>
                  <a:schemeClr val="bg1"/>
                </a:solidFill>
              </a:rPr>
              <a:t>P</a:t>
            </a:r>
            <a:endParaRPr lang="en-US" sz="2800" dirty="0">
              <a:solidFill>
                <a:schemeClr val="bg1"/>
              </a:solidFill>
            </a:endParaRPr>
          </a:p>
        </p:txBody>
      </p:sp>
      <p:sp>
        <p:nvSpPr>
          <p:cNvPr id="61" name="TextBox 60"/>
          <p:cNvSpPr txBox="1"/>
          <p:nvPr/>
        </p:nvSpPr>
        <p:spPr>
          <a:xfrm>
            <a:off x="6440518" y="1745856"/>
            <a:ext cx="1004282" cy="523220"/>
          </a:xfrm>
          <a:prstGeom prst="rect">
            <a:avLst/>
          </a:prstGeom>
          <a:noFill/>
        </p:spPr>
        <p:txBody>
          <a:bodyPr wrap="square" rtlCol="0">
            <a:spAutoFit/>
          </a:bodyPr>
          <a:lstStyle/>
          <a:p>
            <a:pPr algn="r"/>
            <a:r>
              <a:rPr lang="en-US" sz="2800" dirty="0" smtClean="0">
                <a:solidFill>
                  <a:schemeClr val="bg1"/>
                </a:solidFill>
                <a:latin typeface="Segoe UI"/>
                <a:cs typeface="Segoe UI"/>
                <a:sym typeface="Symbol"/>
              </a:rPr>
              <a:t>¬</a:t>
            </a:r>
            <a:r>
              <a:rPr lang="en-US" sz="2800" dirty="0" smtClean="0">
                <a:solidFill>
                  <a:schemeClr val="bg1"/>
                </a:solidFill>
              </a:rPr>
              <a:t>P</a:t>
            </a:r>
            <a:endParaRPr lang="en-US" sz="2800" dirty="0">
              <a:solidFill>
                <a:schemeClr val="bg1"/>
              </a:solidFill>
            </a:endParaRPr>
          </a:p>
        </p:txBody>
      </p:sp>
      <p:sp>
        <p:nvSpPr>
          <p:cNvPr id="62" name="Oval 61"/>
          <p:cNvSpPr/>
          <p:nvPr/>
        </p:nvSpPr>
        <p:spPr bwMode="auto">
          <a:xfrm>
            <a:off x="7793440" y="3314631"/>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63" name="Oval 62"/>
          <p:cNvSpPr/>
          <p:nvPr/>
        </p:nvSpPr>
        <p:spPr bwMode="auto">
          <a:xfrm>
            <a:off x="7793440" y="3068140"/>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64" name="Oval 63"/>
          <p:cNvSpPr/>
          <p:nvPr/>
        </p:nvSpPr>
        <p:spPr bwMode="auto">
          <a:xfrm>
            <a:off x="8395818" y="3314631"/>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65" name="Oval 64"/>
          <p:cNvSpPr/>
          <p:nvPr/>
        </p:nvSpPr>
        <p:spPr bwMode="auto">
          <a:xfrm>
            <a:off x="8395818" y="3068140"/>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cxnSp>
        <p:nvCxnSpPr>
          <p:cNvPr id="66" name="Straight Arrow Connector 65"/>
          <p:cNvCxnSpPr>
            <a:stCxn id="63" idx="6"/>
            <a:endCxn id="65" idx="2"/>
          </p:cNvCxnSpPr>
          <p:nvPr/>
        </p:nvCxnSpPr>
        <p:spPr>
          <a:xfrm>
            <a:off x="7929443" y="3136142"/>
            <a:ext cx="466375" cy="158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sp>
        <p:nvSpPr>
          <p:cNvPr id="67" name="Left Brace 66"/>
          <p:cNvSpPr/>
          <p:nvPr/>
        </p:nvSpPr>
        <p:spPr>
          <a:xfrm>
            <a:off x="7429701" y="3040778"/>
            <a:ext cx="234462" cy="422031"/>
          </a:xfrm>
          <a:prstGeom prst="leftBrace">
            <a:avLst/>
          </a:prstGeom>
          <a:noFill/>
          <a:ln w="19050"/>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8" name="TextBox 67"/>
          <p:cNvSpPr txBox="1"/>
          <p:nvPr/>
        </p:nvSpPr>
        <p:spPr>
          <a:xfrm>
            <a:off x="6730227" y="2993879"/>
            <a:ext cx="660402" cy="523220"/>
          </a:xfrm>
          <a:prstGeom prst="rect">
            <a:avLst/>
          </a:prstGeom>
          <a:noFill/>
        </p:spPr>
        <p:txBody>
          <a:bodyPr wrap="square" rtlCol="0">
            <a:spAutoFit/>
          </a:bodyPr>
          <a:lstStyle/>
          <a:p>
            <a:pPr algn="r"/>
            <a:r>
              <a:rPr lang="en-US" sz="2800" dirty="0" smtClean="0">
                <a:solidFill>
                  <a:schemeClr val="bg1"/>
                </a:solidFill>
              </a:rPr>
              <a:t>P</a:t>
            </a:r>
            <a:endParaRPr lang="en-US" sz="2800" dirty="0">
              <a:solidFill>
                <a:schemeClr val="bg1"/>
              </a:solidFill>
            </a:endParaRPr>
          </a:p>
        </p:txBody>
      </p:sp>
      <p:cxnSp>
        <p:nvCxnSpPr>
          <p:cNvPr id="70" name="Straight Arrow Connector 69"/>
          <p:cNvCxnSpPr>
            <a:stCxn id="62" idx="6"/>
            <a:endCxn id="64" idx="2"/>
          </p:cNvCxnSpPr>
          <p:nvPr/>
        </p:nvCxnSpPr>
        <p:spPr>
          <a:xfrm>
            <a:off x="7929443" y="3382633"/>
            <a:ext cx="466375" cy="158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par>
                                <p:cTn id="27" presetID="10"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par>
                                <p:cTn id="30" presetID="10" presetClass="entr" presetSubtype="0"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par>
                                <p:cTn id="33" presetID="10" presetClass="entr" presetSubtype="0"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par>
                                <p:cTn id="36" presetID="10" presetClass="entr" presetSubtype="0" fill="hold" nodeType="with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500"/>
                                        <p:tgtEl>
                                          <p:spTgt spid="30"/>
                                        </p:tgtEl>
                                      </p:cBhvr>
                                    </p:animEffect>
                                  </p:childTnLst>
                                </p:cTn>
                              </p:par>
                              <p:par>
                                <p:cTn id="39" presetID="10"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par>
                                <p:cTn id="42" presetID="10" presetClass="entr" presetSubtype="0" fill="hold" nodeType="with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fade">
                                      <p:cBhvr>
                                        <p:cTn id="44" dur="500"/>
                                        <p:tgtEl>
                                          <p:spTgt spid="32"/>
                                        </p:tgtEl>
                                      </p:cBhvr>
                                    </p:animEffect>
                                  </p:childTnLst>
                                </p:cTn>
                              </p:par>
                              <p:par>
                                <p:cTn id="45" presetID="10" presetClass="entr" presetSubtype="0" fill="hold" nodeType="with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par>
                                <p:cTn id="48" presetID="10" presetClass="entr" presetSubtype="0" fill="hold" nodeType="with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500"/>
                                        <p:tgtEl>
                                          <p:spTgt spid="34"/>
                                        </p:tgtEl>
                                      </p:cBhvr>
                                    </p:animEffect>
                                  </p:childTnLst>
                                </p:cTn>
                              </p:par>
                              <p:par>
                                <p:cTn id="51" presetID="10" presetClass="entr" presetSubtype="0" fill="hold" nodeType="with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fade">
                                      <p:cBhvr>
                                        <p:cTn id="53" dur="500"/>
                                        <p:tgtEl>
                                          <p:spTgt spid="3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
                                            <p:txEl>
                                              <p:pRg st="0" end="0"/>
                                            </p:txEl>
                                          </p:spTgt>
                                        </p:tgtEl>
                                        <p:attrNameLst>
                                          <p:attrName>style.visibility</p:attrName>
                                        </p:attrNameLst>
                                      </p:cBhvr>
                                      <p:to>
                                        <p:strVal val="visible"/>
                                      </p:to>
                                    </p:set>
                                    <p:animEffect transition="in" filter="fade">
                                      <p:cBhvr>
                                        <p:cTn id="58" dur="500"/>
                                        <p:tgtEl>
                                          <p:spTgt spid="4">
                                            <p:txEl>
                                              <p:pRg st="0" end="0"/>
                                            </p:txEl>
                                          </p:spTgt>
                                        </p:tgtEl>
                                      </p:cBhvr>
                                    </p:animEffect>
                                  </p:childTnLst>
                                </p:cTn>
                              </p:par>
                            </p:childTnLst>
                          </p:cTn>
                        </p:par>
                        <p:par>
                          <p:cTn id="59" fill="hold">
                            <p:stCondLst>
                              <p:cond delay="500"/>
                            </p:stCondLst>
                            <p:childTnLst>
                              <p:par>
                                <p:cTn id="60" presetID="10" presetClass="entr" presetSubtype="0" fill="hold" grpId="0" nodeType="after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fade">
                                      <p:cBhvr>
                                        <p:cTn id="62" dur="500"/>
                                        <p:tgtEl>
                                          <p:spTgt spid="49"/>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50"/>
                                        </p:tgtEl>
                                        <p:attrNameLst>
                                          <p:attrName>style.visibility</p:attrName>
                                        </p:attrNameLst>
                                      </p:cBhvr>
                                      <p:to>
                                        <p:strVal val="visible"/>
                                      </p:to>
                                    </p:set>
                                    <p:animEffect transition="in" filter="fade">
                                      <p:cBhvr>
                                        <p:cTn id="65" dur="500"/>
                                        <p:tgtEl>
                                          <p:spTgt spid="50"/>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51"/>
                                        </p:tgtEl>
                                        <p:attrNameLst>
                                          <p:attrName>style.visibility</p:attrName>
                                        </p:attrNameLst>
                                      </p:cBhvr>
                                      <p:to>
                                        <p:strVal val="visible"/>
                                      </p:to>
                                    </p:set>
                                    <p:animEffect transition="in" filter="fade">
                                      <p:cBhvr>
                                        <p:cTn id="68" dur="500"/>
                                        <p:tgtEl>
                                          <p:spTgt spid="51"/>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52"/>
                                        </p:tgtEl>
                                        <p:attrNameLst>
                                          <p:attrName>style.visibility</p:attrName>
                                        </p:attrNameLst>
                                      </p:cBhvr>
                                      <p:to>
                                        <p:strVal val="visible"/>
                                      </p:to>
                                    </p:set>
                                    <p:animEffect transition="in" filter="fade">
                                      <p:cBhvr>
                                        <p:cTn id="71" dur="500"/>
                                        <p:tgtEl>
                                          <p:spTgt spid="52"/>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53"/>
                                        </p:tgtEl>
                                        <p:attrNameLst>
                                          <p:attrName>style.visibility</p:attrName>
                                        </p:attrNameLst>
                                      </p:cBhvr>
                                      <p:to>
                                        <p:strVal val="visible"/>
                                      </p:to>
                                    </p:set>
                                    <p:animEffect transition="in" filter="fade">
                                      <p:cBhvr>
                                        <p:cTn id="74" dur="500"/>
                                        <p:tgtEl>
                                          <p:spTgt spid="53"/>
                                        </p:tgtEl>
                                      </p:cBhvr>
                                    </p:animEffect>
                                  </p:childTnLst>
                                </p:cTn>
                              </p:par>
                              <p:par>
                                <p:cTn id="75" presetID="10" presetClass="entr" presetSubtype="0" fill="hold" nodeType="withEffect">
                                  <p:stCondLst>
                                    <p:cond delay="0"/>
                                  </p:stCondLst>
                                  <p:childTnLst>
                                    <p:set>
                                      <p:cBhvr>
                                        <p:cTn id="76" dur="1" fill="hold">
                                          <p:stCondLst>
                                            <p:cond delay="0"/>
                                          </p:stCondLst>
                                        </p:cTn>
                                        <p:tgtEl>
                                          <p:spTgt spid="54"/>
                                        </p:tgtEl>
                                        <p:attrNameLst>
                                          <p:attrName>style.visibility</p:attrName>
                                        </p:attrNameLst>
                                      </p:cBhvr>
                                      <p:to>
                                        <p:strVal val="visible"/>
                                      </p:to>
                                    </p:set>
                                    <p:animEffect transition="in" filter="fade">
                                      <p:cBhvr>
                                        <p:cTn id="77" dur="500"/>
                                        <p:tgtEl>
                                          <p:spTgt spid="54"/>
                                        </p:tgtEl>
                                      </p:cBhvr>
                                    </p:animEffect>
                                  </p:childTnLst>
                                </p:cTn>
                              </p:par>
                              <p:par>
                                <p:cTn id="78" presetID="10" presetClass="entr" presetSubtype="0" fill="hold" nodeType="withEffect">
                                  <p:stCondLst>
                                    <p:cond delay="0"/>
                                  </p:stCondLst>
                                  <p:childTnLst>
                                    <p:set>
                                      <p:cBhvr>
                                        <p:cTn id="79" dur="1" fill="hold">
                                          <p:stCondLst>
                                            <p:cond delay="0"/>
                                          </p:stCondLst>
                                        </p:cTn>
                                        <p:tgtEl>
                                          <p:spTgt spid="55"/>
                                        </p:tgtEl>
                                        <p:attrNameLst>
                                          <p:attrName>style.visibility</p:attrName>
                                        </p:attrNameLst>
                                      </p:cBhvr>
                                      <p:to>
                                        <p:strVal val="visible"/>
                                      </p:to>
                                    </p:set>
                                    <p:animEffect transition="in" filter="fade">
                                      <p:cBhvr>
                                        <p:cTn id="80" dur="500"/>
                                        <p:tgtEl>
                                          <p:spTgt spid="55"/>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56"/>
                                        </p:tgtEl>
                                        <p:attrNameLst>
                                          <p:attrName>style.visibility</p:attrName>
                                        </p:attrNameLst>
                                      </p:cBhvr>
                                      <p:to>
                                        <p:strVal val="visible"/>
                                      </p:to>
                                    </p:set>
                                    <p:animEffect transition="in" filter="fade">
                                      <p:cBhvr>
                                        <p:cTn id="83" dur="500"/>
                                        <p:tgtEl>
                                          <p:spTgt spid="56"/>
                                        </p:tgtEl>
                                      </p:cBhvr>
                                    </p:animEffect>
                                  </p:childTnLst>
                                </p:cTn>
                              </p:par>
                              <p:par>
                                <p:cTn id="84" presetID="10" presetClass="entr" presetSubtype="0" fill="hold" nodeType="withEffect">
                                  <p:stCondLst>
                                    <p:cond delay="0"/>
                                  </p:stCondLst>
                                  <p:childTnLst>
                                    <p:set>
                                      <p:cBhvr>
                                        <p:cTn id="85" dur="1" fill="hold">
                                          <p:stCondLst>
                                            <p:cond delay="0"/>
                                          </p:stCondLst>
                                        </p:cTn>
                                        <p:tgtEl>
                                          <p:spTgt spid="57"/>
                                        </p:tgtEl>
                                        <p:attrNameLst>
                                          <p:attrName>style.visibility</p:attrName>
                                        </p:attrNameLst>
                                      </p:cBhvr>
                                      <p:to>
                                        <p:strVal val="visible"/>
                                      </p:to>
                                    </p:set>
                                    <p:animEffect transition="in" filter="fade">
                                      <p:cBhvr>
                                        <p:cTn id="86" dur="500"/>
                                        <p:tgtEl>
                                          <p:spTgt spid="57"/>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58"/>
                                        </p:tgtEl>
                                        <p:attrNameLst>
                                          <p:attrName>style.visibility</p:attrName>
                                        </p:attrNameLst>
                                      </p:cBhvr>
                                      <p:to>
                                        <p:strVal val="visible"/>
                                      </p:to>
                                    </p:set>
                                    <p:animEffect transition="in" filter="fade">
                                      <p:cBhvr>
                                        <p:cTn id="89" dur="500"/>
                                        <p:tgtEl>
                                          <p:spTgt spid="58"/>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59"/>
                                        </p:tgtEl>
                                        <p:attrNameLst>
                                          <p:attrName>style.visibility</p:attrName>
                                        </p:attrNameLst>
                                      </p:cBhvr>
                                      <p:to>
                                        <p:strVal val="visible"/>
                                      </p:to>
                                    </p:set>
                                    <p:animEffect transition="in" filter="fade">
                                      <p:cBhvr>
                                        <p:cTn id="92" dur="500"/>
                                        <p:tgtEl>
                                          <p:spTgt spid="59"/>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60"/>
                                        </p:tgtEl>
                                        <p:attrNameLst>
                                          <p:attrName>style.visibility</p:attrName>
                                        </p:attrNameLst>
                                      </p:cBhvr>
                                      <p:to>
                                        <p:strVal val="visible"/>
                                      </p:to>
                                    </p:set>
                                    <p:animEffect transition="in" filter="fade">
                                      <p:cBhvr>
                                        <p:cTn id="95" dur="500"/>
                                        <p:tgtEl>
                                          <p:spTgt spid="60"/>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61"/>
                                        </p:tgtEl>
                                        <p:attrNameLst>
                                          <p:attrName>style.visibility</p:attrName>
                                        </p:attrNameLst>
                                      </p:cBhvr>
                                      <p:to>
                                        <p:strVal val="visible"/>
                                      </p:to>
                                    </p:set>
                                    <p:animEffect transition="in" filter="fade">
                                      <p:cBhvr>
                                        <p:cTn id="98" dur="500"/>
                                        <p:tgtEl>
                                          <p:spTgt spid="61"/>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4">
                                            <p:txEl>
                                              <p:pRg st="2" end="2"/>
                                            </p:txEl>
                                          </p:spTgt>
                                        </p:tgtEl>
                                        <p:attrNameLst>
                                          <p:attrName>style.visibility</p:attrName>
                                        </p:attrNameLst>
                                      </p:cBhvr>
                                      <p:to>
                                        <p:strVal val="visible"/>
                                      </p:to>
                                    </p:set>
                                    <p:animEffect transition="in" filter="fade">
                                      <p:cBhvr>
                                        <p:cTn id="103" dur="500"/>
                                        <p:tgtEl>
                                          <p:spTgt spid="4">
                                            <p:txEl>
                                              <p:pRg st="2" end="2"/>
                                            </p:txEl>
                                          </p:spTgt>
                                        </p:tgtEl>
                                      </p:cBhvr>
                                    </p:animEffect>
                                  </p:childTnLst>
                                </p:cTn>
                              </p:par>
                            </p:childTnLst>
                          </p:cTn>
                        </p:par>
                        <p:par>
                          <p:cTn id="104" fill="hold">
                            <p:stCondLst>
                              <p:cond delay="500"/>
                            </p:stCondLst>
                            <p:childTnLst>
                              <p:par>
                                <p:cTn id="105" presetID="10" presetClass="entr" presetSubtype="0" fill="hold" grpId="0" nodeType="afterEffect">
                                  <p:stCondLst>
                                    <p:cond delay="0"/>
                                  </p:stCondLst>
                                  <p:childTnLst>
                                    <p:set>
                                      <p:cBhvr>
                                        <p:cTn id="106" dur="1" fill="hold">
                                          <p:stCondLst>
                                            <p:cond delay="0"/>
                                          </p:stCondLst>
                                        </p:cTn>
                                        <p:tgtEl>
                                          <p:spTgt spid="62"/>
                                        </p:tgtEl>
                                        <p:attrNameLst>
                                          <p:attrName>style.visibility</p:attrName>
                                        </p:attrNameLst>
                                      </p:cBhvr>
                                      <p:to>
                                        <p:strVal val="visible"/>
                                      </p:to>
                                    </p:set>
                                    <p:animEffect transition="in" filter="fade">
                                      <p:cBhvr>
                                        <p:cTn id="107" dur="500"/>
                                        <p:tgtEl>
                                          <p:spTgt spid="62"/>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63"/>
                                        </p:tgtEl>
                                        <p:attrNameLst>
                                          <p:attrName>style.visibility</p:attrName>
                                        </p:attrNameLst>
                                      </p:cBhvr>
                                      <p:to>
                                        <p:strVal val="visible"/>
                                      </p:to>
                                    </p:set>
                                    <p:animEffect transition="in" filter="fade">
                                      <p:cBhvr>
                                        <p:cTn id="110" dur="500"/>
                                        <p:tgtEl>
                                          <p:spTgt spid="63"/>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64"/>
                                        </p:tgtEl>
                                        <p:attrNameLst>
                                          <p:attrName>style.visibility</p:attrName>
                                        </p:attrNameLst>
                                      </p:cBhvr>
                                      <p:to>
                                        <p:strVal val="visible"/>
                                      </p:to>
                                    </p:set>
                                    <p:animEffect transition="in" filter="fade">
                                      <p:cBhvr>
                                        <p:cTn id="113" dur="500"/>
                                        <p:tgtEl>
                                          <p:spTgt spid="64"/>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65"/>
                                        </p:tgtEl>
                                        <p:attrNameLst>
                                          <p:attrName>style.visibility</p:attrName>
                                        </p:attrNameLst>
                                      </p:cBhvr>
                                      <p:to>
                                        <p:strVal val="visible"/>
                                      </p:to>
                                    </p:set>
                                    <p:animEffect transition="in" filter="fade">
                                      <p:cBhvr>
                                        <p:cTn id="116" dur="500"/>
                                        <p:tgtEl>
                                          <p:spTgt spid="65"/>
                                        </p:tgtEl>
                                      </p:cBhvr>
                                    </p:animEffect>
                                  </p:childTnLst>
                                </p:cTn>
                              </p:par>
                              <p:par>
                                <p:cTn id="117" presetID="10" presetClass="entr" presetSubtype="0" fill="hold" nodeType="withEffect">
                                  <p:stCondLst>
                                    <p:cond delay="0"/>
                                  </p:stCondLst>
                                  <p:childTnLst>
                                    <p:set>
                                      <p:cBhvr>
                                        <p:cTn id="118" dur="1" fill="hold">
                                          <p:stCondLst>
                                            <p:cond delay="0"/>
                                          </p:stCondLst>
                                        </p:cTn>
                                        <p:tgtEl>
                                          <p:spTgt spid="66"/>
                                        </p:tgtEl>
                                        <p:attrNameLst>
                                          <p:attrName>style.visibility</p:attrName>
                                        </p:attrNameLst>
                                      </p:cBhvr>
                                      <p:to>
                                        <p:strVal val="visible"/>
                                      </p:to>
                                    </p:set>
                                    <p:animEffect transition="in" filter="fade">
                                      <p:cBhvr>
                                        <p:cTn id="119" dur="500"/>
                                        <p:tgtEl>
                                          <p:spTgt spid="66"/>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67"/>
                                        </p:tgtEl>
                                        <p:attrNameLst>
                                          <p:attrName>style.visibility</p:attrName>
                                        </p:attrNameLst>
                                      </p:cBhvr>
                                      <p:to>
                                        <p:strVal val="visible"/>
                                      </p:to>
                                    </p:set>
                                    <p:animEffect transition="in" filter="fade">
                                      <p:cBhvr>
                                        <p:cTn id="122" dur="500"/>
                                        <p:tgtEl>
                                          <p:spTgt spid="67"/>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68"/>
                                        </p:tgtEl>
                                        <p:attrNameLst>
                                          <p:attrName>style.visibility</p:attrName>
                                        </p:attrNameLst>
                                      </p:cBhvr>
                                      <p:to>
                                        <p:strVal val="visible"/>
                                      </p:to>
                                    </p:set>
                                    <p:animEffect transition="in" filter="fade">
                                      <p:cBhvr>
                                        <p:cTn id="125" dur="500"/>
                                        <p:tgtEl>
                                          <p:spTgt spid="68"/>
                                        </p:tgtEl>
                                      </p:cBhvr>
                                    </p:animEffect>
                                  </p:childTnLst>
                                </p:cTn>
                              </p:par>
                              <p:par>
                                <p:cTn id="126" presetID="10" presetClass="entr" presetSubtype="0" fill="hold" nodeType="withEffect">
                                  <p:stCondLst>
                                    <p:cond delay="0"/>
                                  </p:stCondLst>
                                  <p:childTnLst>
                                    <p:set>
                                      <p:cBhvr>
                                        <p:cTn id="127" dur="1" fill="hold">
                                          <p:stCondLst>
                                            <p:cond delay="0"/>
                                          </p:stCondLst>
                                        </p:cTn>
                                        <p:tgtEl>
                                          <p:spTgt spid="70"/>
                                        </p:tgtEl>
                                        <p:attrNameLst>
                                          <p:attrName>style.visibility</p:attrName>
                                        </p:attrNameLst>
                                      </p:cBhvr>
                                      <p:to>
                                        <p:strVal val="visible"/>
                                      </p:to>
                                    </p:set>
                                    <p:animEffect transition="in" filter="fade">
                                      <p:cBhvr>
                                        <p:cTn id="128"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6" grpId="0" animBg="1"/>
      <p:bldP spid="49" grpId="0" animBg="1"/>
      <p:bldP spid="50" grpId="0" animBg="1"/>
      <p:bldP spid="51" grpId="0" animBg="1"/>
      <p:bldP spid="52" grpId="0" animBg="1"/>
      <p:bldP spid="53" grpId="0" animBg="1"/>
      <p:bldP spid="56" grpId="0" animBg="1"/>
      <p:bldP spid="58" grpId="0" animBg="1"/>
      <p:bldP spid="59" grpId="0" animBg="1"/>
      <p:bldP spid="60" grpId="0"/>
      <p:bldP spid="61" grpId="0"/>
      <p:bldP spid="62" grpId="0" animBg="1"/>
      <p:bldP spid="63" grpId="0" animBg="1"/>
      <p:bldP spid="64" grpId="0" animBg="1"/>
      <p:bldP spid="65" grpId="0" animBg="1"/>
      <p:bldP spid="67" grpId="0" animBg="1"/>
      <p:bldP spid="6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Rounded Rectangle 148"/>
          <p:cNvSpPr/>
          <p:nvPr/>
        </p:nvSpPr>
        <p:spPr bwMode="auto">
          <a:xfrm>
            <a:off x="2556083" y="6228649"/>
            <a:ext cx="1232146" cy="236544"/>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               </a:t>
            </a:r>
          </a:p>
        </p:txBody>
      </p:sp>
      <p:sp>
        <p:nvSpPr>
          <p:cNvPr id="141" name="Rounded Rectangle 140"/>
          <p:cNvSpPr/>
          <p:nvPr/>
        </p:nvSpPr>
        <p:spPr bwMode="auto">
          <a:xfrm>
            <a:off x="2556083" y="5218714"/>
            <a:ext cx="1232146" cy="236544"/>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               </a:t>
            </a:r>
          </a:p>
        </p:txBody>
      </p:sp>
      <p:sp>
        <p:nvSpPr>
          <p:cNvPr id="143" name="Rounded Rectangle 142"/>
          <p:cNvSpPr/>
          <p:nvPr/>
        </p:nvSpPr>
        <p:spPr bwMode="auto">
          <a:xfrm>
            <a:off x="2556083" y="5464374"/>
            <a:ext cx="1232146" cy="236544"/>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               </a:t>
            </a:r>
          </a:p>
        </p:txBody>
      </p:sp>
      <p:sp>
        <p:nvSpPr>
          <p:cNvPr id="145" name="Rounded Rectangle 144"/>
          <p:cNvSpPr/>
          <p:nvPr/>
        </p:nvSpPr>
        <p:spPr bwMode="auto">
          <a:xfrm>
            <a:off x="2556083" y="5737329"/>
            <a:ext cx="1232146" cy="236544"/>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               </a:t>
            </a:r>
          </a:p>
        </p:txBody>
      </p:sp>
      <p:sp>
        <p:nvSpPr>
          <p:cNvPr id="147" name="Rounded Rectangle 146"/>
          <p:cNvSpPr/>
          <p:nvPr/>
        </p:nvSpPr>
        <p:spPr bwMode="auto">
          <a:xfrm>
            <a:off x="2556083" y="5982989"/>
            <a:ext cx="1232146" cy="236544"/>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               </a:t>
            </a:r>
          </a:p>
        </p:txBody>
      </p:sp>
      <p:sp>
        <p:nvSpPr>
          <p:cNvPr id="150" name="Rounded Rectangle 149"/>
          <p:cNvSpPr/>
          <p:nvPr/>
        </p:nvSpPr>
        <p:spPr bwMode="auto">
          <a:xfrm>
            <a:off x="2556083" y="6460661"/>
            <a:ext cx="1232146" cy="236544"/>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               </a:t>
            </a:r>
          </a:p>
        </p:txBody>
      </p:sp>
      <p:sp>
        <p:nvSpPr>
          <p:cNvPr id="138" name="Rounded Rectangle 137"/>
          <p:cNvSpPr/>
          <p:nvPr/>
        </p:nvSpPr>
        <p:spPr bwMode="auto">
          <a:xfrm>
            <a:off x="2556083" y="4904815"/>
            <a:ext cx="1232146" cy="236544"/>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               </a:t>
            </a:r>
          </a:p>
        </p:txBody>
      </p:sp>
      <p:sp>
        <p:nvSpPr>
          <p:cNvPr id="140" name="TextBox 139"/>
          <p:cNvSpPr txBox="1"/>
          <p:nvPr/>
        </p:nvSpPr>
        <p:spPr>
          <a:xfrm>
            <a:off x="2551488" y="5859008"/>
            <a:ext cx="563526" cy="369332"/>
          </a:xfrm>
          <a:prstGeom prst="rect">
            <a:avLst/>
          </a:prstGeom>
          <a:noFill/>
        </p:spPr>
        <p:txBody>
          <a:bodyPr wrap="square" rtlCol="0">
            <a:spAutoFit/>
          </a:bodyPr>
          <a:lstStyle/>
          <a:p>
            <a:r>
              <a:rPr lang="en-US" dirty="0" smtClean="0">
                <a:solidFill>
                  <a:schemeClr val="bg1"/>
                </a:solidFill>
              </a:rPr>
              <a:t>…</a:t>
            </a:r>
            <a:endParaRPr lang="en-US" dirty="0">
              <a:solidFill>
                <a:schemeClr val="bg1"/>
              </a:solidFill>
            </a:endParaRPr>
          </a:p>
        </p:txBody>
      </p:sp>
      <p:sp>
        <p:nvSpPr>
          <p:cNvPr id="2" name="Title 1"/>
          <p:cNvSpPr>
            <a:spLocks noGrp="1"/>
          </p:cNvSpPr>
          <p:nvPr>
            <p:ph type="title"/>
          </p:nvPr>
        </p:nvSpPr>
        <p:spPr/>
        <p:txBody>
          <a:bodyPr/>
          <a:lstStyle/>
          <a:p>
            <a:r>
              <a:rPr smtClean="0"/>
              <a:t>Command language</a:t>
            </a:r>
            <a:endParaRPr lang="en-US" dirty="0"/>
          </a:p>
        </p:txBody>
      </p:sp>
      <p:sp>
        <p:nvSpPr>
          <p:cNvPr id="3" name="Content Placeholder 2"/>
          <p:cNvSpPr>
            <a:spLocks noGrp="1"/>
          </p:cNvSpPr>
          <p:nvPr>
            <p:ph idx="1"/>
          </p:nvPr>
        </p:nvSpPr>
        <p:spPr/>
        <p:txBody>
          <a:bodyPr/>
          <a:lstStyle/>
          <a:p>
            <a:r>
              <a:rPr lang="en-US" sz="3200" dirty="0" smtClean="0"/>
              <a:t>x := E</a:t>
            </a:r>
          </a:p>
          <a:p>
            <a:pPr lvl="1"/>
            <a:r>
              <a:rPr sz="2400" smtClean="0"/>
              <a:t>x := x + 1</a:t>
            </a:r>
          </a:p>
          <a:p>
            <a:pPr lvl="1"/>
            <a:endParaRPr sz="2400" smtClean="0"/>
          </a:p>
          <a:p>
            <a:pPr lvl="1"/>
            <a:r>
              <a:rPr sz="2400" smtClean="0"/>
              <a:t>x := 10</a:t>
            </a:r>
          </a:p>
          <a:p>
            <a:endParaRPr lang="en-US" sz="3200" dirty="0" smtClean="0"/>
          </a:p>
          <a:p>
            <a:r>
              <a:rPr lang="en-US" sz="3200" dirty="0" smtClean="0">
                <a:solidFill>
                  <a:schemeClr val="accent2"/>
                </a:solidFill>
              </a:rPr>
              <a:t>havoc</a:t>
            </a:r>
            <a:r>
              <a:rPr lang="en-US" sz="3200" dirty="0" smtClean="0"/>
              <a:t> x</a:t>
            </a:r>
          </a:p>
          <a:p>
            <a:endParaRPr lang="en-US" sz="3200" dirty="0" smtClean="0"/>
          </a:p>
          <a:p>
            <a:r>
              <a:rPr lang="en-US" sz="3200" dirty="0" smtClean="0"/>
              <a:t>S ; T</a:t>
            </a:r>
            <a:endParaRPr lang="en-US" sz="3200" dirty="0"/>
          </a:p>
        </p:txBody>
      </p:sp>
      <p:sp>
        <p:nvSpPr>
          <p:cNvPr id="4" name="Content Placeholder 3"/>
          <p:cNvSpPr>
            <a:spLocks noGrp="1"/>
          </p:cNvSpPr>
          <p:nvPr>
            <p:ph sz="half" idx="4294967295"/>
          </p:nvPr>
        </p:nvSpPr>
        <p:spPr>
          <a:xfrm>
            <a:off x="4692316" y="1423320"/>
            <a:ext cx="4114800" cy="2609850"/>
          </a:xfrm>
        </p:spPr>
        <p:txBody>
          <a:bodyPr/>
          <a:lstStyle/>
          <a:p>
            <a:r>
              <a:rPr lang="en-US" sz="3200" dirty="0" smtClean="0">
                <a:solidFill>
                  <a:schemeClr val="accent2"/>
                </a:solidFill>
              </a:rPr>
              <a:t>assert</a:t>
            </a:r>
            <a:r>
              <a:rPr lang="en-US" sz="3200" dirty="0" smtClean="0"/>
              <a:t> P</a:t>
            </a:r>
          </a:p>
          <a:p>
            <a:endParaRPr lang="en-US" sz="3200" dirty="0" smtClean="0"/>
          </a:p>
          <a:p>
            <a:r>
              <a:rPr lang="en-US" sz="3200" dirty="0" smtClean="0">
                <a:solidFill>
                  <a:schemeClr val="accent2"/>
                </a:solidFill>
              </a:rPr>
              <a:t>assume</a:t>
            </a:r>
            <a:r>
              <a:rPr lang="en-US" sz="3200" dirty="0" smtClean="0"/>
              <a:t> P</a:t>
            </a:r>
          </a:p>
          <a:p>
            <a:endParaRPr lang="en-US" sz="3200" dirty="0" smtClean="0"/>
          </a:p>
          <a:p>
            <a:pPr>
              <a:buNone/>
            </a:pPr>
            <a:endParaRPr lang="en-US" sz="3200" dirty="0" smtClean="0"/>
          </a:p>
        </p:txBody>
      </p:sp>
      <p:sp>
        <p:nvSpPr>
          <p:cNvPr id="5" name="Oval 4"/>
          <p:cNvSpPr/>
          <p:nvPr/>
        </p:nvSpPr>
        <p:spPr bwMode="auto">
          <a:xfrm>
            <a:off x="3054014" y="2119802"/>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6" name="Oval 5"/>
          <p:cNvSpPr/>
          <p:nvPr/>
        </p:nvSpPr>
        <p:spPr bwMode="auto">
          <a:xfrm>
            <a:off x="3054014" y="1865360"/>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7" name="Oval 6"/>
          <p:cNvSpPr/>
          <p:nvPr/>
        </p:nvSpPr>
        <p:spPr bwMode="auto">
          <a:xfrm>
            <a:off x="3054014" y="1618869"/>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8" name="Oval 7"/>
          <p:cNvSpPr/>
          <p:nvPr/>
        </p:nvSpPr>
        <p:spPr bwMode="auto">
          <a:xfrm>
            <a:off x="3387969" y="1865360"/>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9" name="Oval 8"/>
          <p:cNvSpPr/>
          <p:nvPr/>
        </p:nvSpPr>
        <p:spPr bwMode="auto">
          <a:xfrm>
            <a:off x="3387969" y="1610918"/>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0" name="Oval 9"/>
          <p:cNvSpPr/>
          <p:nvPr/>
        </p:nvSpPr>
        <p:spPr bwMode="auto">
          <a:xfrm>
            <a:off x="3387969" y="1364427"/>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cxnSp>
        <p:nvCxnSpPr>
          <p:cNvPr id="11" name="Straight Arrow Connector 10"/>
          <p:cNvCxnSpPr>
            <a:stCxn id="7" idx="7"/>
            <a:endCxn id="10" idx="3"/>
          </p:cNvCxnSpPr>
          <p:nvPr/>
        </p:nvCxnSpPr>
        <p:spPr>
          <a:xfrm rot="5400000" flipH="1" flipV="1">
            <a:off x="3209857" y="1440757"/>
            <a:ext cx="158273" cy="237786"/>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12" name="Straight Arrow Connector 11"/>
          <p:cNvCxnSpPr>
            <a:stCxn id="6" idx="7"/>
            <a:endCxn id="9" idx="3"/>
          </p:cNvCxnSpPr>
          <p:nvPr/>
        </p:nvCxnSpPr>
        <p:spPr>
          <a:xfrm rot="5400000" flipH="1" flipV="1">
            <a:off x="3209857" y="1687248"/>
            <a:ext cx="158273" cy="237786"/>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13" name="Straight Arrow Connector 12"/>
          <p:cNvCxnSpPr>
            <a:stCxn id="5" idx="7"/>
            <a:endCxn id="8" idx="3"/>
          </p:cNvCxnSpPr>
          <p:nvPr/>
        </p:nvCxnSpPr>
        <p:spPr>
          <a:xfrm rot="5400000" flipH="1" flipV="1">
            <a:off x="3209857" y="1941690"/>
            <a:ext cx="158273" cy="237786"/>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sp>
        <p:nvSpPr>
          <p:cNvPr id="14" name="Oval 13"/>
          <p:cNvSpPr/>
          <p:nvPr/>
        </p:nvSpPr>
        <p:spPr bwMode="auto">
          <a:xfrm>
            <a:off x="3077867" y="3180291"/>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5" name="Oval 14"/>
          <p:cNvSpPr/>
          <p:nvPr/>
        </p:nvSpPr>
        <p:spPr bwMode="auto">
          <a:xfrm>
            <a:off x="3077867" y="2925849"/>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6" name="Oval 15"/>
          <p:cNvSpPr/>
          <p:nvPr/>
        </p:nvSpPr>
        <p:spPr bwMode="auto">
          <a:xfrm>
            <a:off x="3077867" y="2679358"/>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7" name="Oval 16"/>
          <p:cNvSpPr/>
          <p:nvPr/>
        </p:nvSpPr>
        <p:spPr bwMode="auto">
          <a:xfrm>
            <a:off x="3411822" y="2862239"/>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cxnSp>
        <p:nvCxnSpPr>
          <p:cNvPr id="18" name="Straight Arrow Connector 17"/>
          <p:cNvCxnSpPr>
            <a:stCxn id="16" idx="6"/>
            <a:endCxn id="17" idx="1"/>
          </p:cNvCxnSpPr>
          <p:nvPr/>
        </p:nvCxnSpPr>
        <p:spPr>
          <a:xfrm>
            <a:off x="3213870" y="2747360"/>
            <a:ext cx="217869" cy="134796"/>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19" name="Straight Arrow Connector 18"/>
          <p:cNvCxnSpPr>
            <a:stCxn id="15" idx="6"/>
            <a:endCxn id="17" idx="2"/>
          </p:cNvCxnSpPr>
          <p:nvPr/>
        </p:nvCxnSpPr>
        <p:spPr>
          <a:xfrm flipV="1">
            <a:off x="3213870" y="2930241"/>
            <a:ext cx="197952" cy="63610"/>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20" name="Straight Arrow Connector 19"/>
          <p:cNvCxnSpPr>
            <a:stCxn id="14" idx="7"/>
            <a:endCxn id="17" idx="3"/>
          </p:cNvCxnSpPr>
          <p:nvPr/>
        </p:nvCxnSpPr>
        <p:spPr>
          <a:xfrm rot="5400000" flipH="1" flipV="1">
            <a:off x="3201905" y="2970374"/>
            <a:ext cx="221883" cy="237786"/>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sp>
        <p:nvSpPr>
          <p:cNvPr id="21" name="Oval 20"/>
          <p:cNvSpPr/>
          <p:nvPr/>
        </p:nvSpPr>
        <p:spPr bwMode="auto">
          <a:xfrm>
            <a:off x="2908517" y="4332756"/>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2" name="Oval 21"/>
          <p:cNvSpPr/>
          <p:nvPr/>
        </p:nvSpPr>
        <p:spPr bwMode="auto">
          <a:xfrm>
            <a:off x="2908517" y="4078314"/>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3" name="Oval 22"/>
          <p:cNvSpPr/>
          <p:nvPr/>
        </p:nvSpPr>
        <p:spPr bwMode="auto">
          <a:xfrm>
            <a:off x="2908517" y="3831823"/>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4" name="Oval 23"/>
          <p:cNvSpPr/>
          <p:nvPr/>
        </p:nvSpPr>
        <p:spPr bwMode="auto">
          <a:xfrm>
            <a:off x="3560524" y="4332756"/>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5" name="Oval 24"/>
          <p:cNvSpPr/>
          <p:nvPr/>
        </p:nvSpPr>
        <p:spPr bwMode="auto">
          <a:xfrm>
            <a:off x="3560524" y="4078314"/>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6" name="Oval 25"/>
          <p:cNvSpPr/>
          <p:nvPr/>
        </p:nvSpPr>
        <p:spPr bwMode="auto">
          <a:xfrm>
            <a:off x="3560524" y="3831823"/>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cxnSp>
        <p:nvCxnSpPr>
          <p:cNvPr id="27" name="Straight Arrow Connector 26"/>
          <p:cNvCxnSpPr>
            <a:stCxn id="23" idx="7"/>
            <a:endCxn id="26" idx="1"/>
          </p:cNvCxnSpPr>
          <p:nvPr/>
        </p:nvCxnSpPr>
        <p:spPr>
          <a:xfrm rot="5400000" flipH="1" flipV="1">
            <a:off x="3302522" y="3573821"/>
            <a:ext cx="1588" cy="55583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28" name="Straight Arrow Connector 27"/>
          <p:cNvCxnSpPr>
            <a:stCxn id="23" idx="6"/>
            <a:endCxn id="25" idx="1"/>
          </p:cNvCxnSpPr>
          <p:nvPr/>
        </p:nvCxnSpPr>
        <p:spPr>
          <a:xfrm>
            <a:off x="3044520" y="3899825"/>
            <a:ext cx="535921" cy="198406"/>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29" name="Straight Arrow Connector 28"/>
          <p:cNvCxnSpPr>
            <a:stCxn id="23" idx="5"/>
            <a:endCxn id="24" idx="1"/>
          </p:cNvCxnSpPr>
          <p:nvPr/>
        </p:nvCxnSpPr>
        <p:spPr>
          <a:xfrm rot="16200000" flipH="1">
            <a:off x="3100140" y="3872372"/>
            <a:ext cx="404764" cy="55583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30" name="Straight Arrow Connector 29"/>
          <p:cNvCxnSpPr>
            <a:stCxn id="22" idx="7"/>
            <a:endCxn id="26" idx="2"/>
          </p:cNvCxnSpPr>
          <p:nvPr/>
        </p:nvCxnSpPr>
        <p:spPr>
          <a:xfrm rot="5400000" flipH="1" flipV="1">
            <a:off x="3193360" y="3731068"/>
            <a:ext cx="198406" cy="535921"/>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31" name="Straight Arrow Connector 30"/>
          <p:cNvCxnSpPr>
            <a:stCxn id="22" idx="6"/>
            <a:endCxn id="25" idx="2"/>
          </p:cNvCxnSpPr>
          <p:nvPr/>
        </p:nvCxnSpPr>
        <p:spPr>
          <a:xfrm>
            <a:off x="3044520" y="4146316"/>
            <a:ext cx="516004" cy="158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32" name="Straight Arrow Connector 31"/>
          <p:cNvCxnSpPr>
            <a:stCxn id="22" idx="5"/>
            <a:endCxn id="24" idx="2"/>
          </p:cNvCxnSpPr>
          <p:nvPr/>
        </p:nvCxnSpPr>
        <p:spPr>
          <a:xfrm rot="16200000" flipH="1">
            <a:off x="3189384" y="4029618"/>
            <a:ext cx="206358" cy="535921"/>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33" name="Straight Arrow Connector 32"/>
          <p:cNvCxnSpPr>
            <a:stCxn id="21" idx="7"/>
            <a:endCxn id="26" idx="3"/>
          </p:cNvCxnSpPr>
          <p:nvPr/>
        </p:nvCxnSpPr>
        <p:spPr>
          <a:xfrm rot="5400000" flipH="1" flipV="1">
            <a:off x="3100140" y="3872372"/>
            <a:ext cx="404764" cy="55583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34" name="Straight Arrow Connector 33"/>
          <p:cNvCxnSpPr>
            <a:stCxn id="21" idx="6"/>
            <a:endCxn id="25" idx="3"/>
          </p:cNvCxnSpPr>
          <p:nvPr/>
        </p:nvCxnSpPr>
        <p:spPr>
          <a:xfrm flipV="1">
            <a:off x="3044520" y="4194400"/>
            <a:ext cx="535921" cy="20635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35" name="Straight Arrow Connector 34"/>
          <p:cNvCxnSpPr>
            <a:stCxn id="21" idx="5"/>
            <a:endCxn id="24" idx="3"/>
          </p:cNvCxnSpPr>
          <p:nvPr/>
        </p:nvCxnSpPr>
        <p:spPr>
          <a:xfrm rot="16200000" flipH="1">
            <a:off x="3302522" y="4170923"/>
            <a:ext cx="1588" cy="55583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sp>
        <p:nvSpPr>
          <p:cNvPr id="49" name="Oval 48"/>
          <p:cNvSpPr/>
          <p:nvPr/>
        </p:nvSpPr>
        <p:spPr bwMode="auto">
          <a:xfrm>
            <a:off x="7847611" y="1949819"/>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50" name="Oval 49"/>
          <p:cNvSpPr/>
          <p:nvPr/>
        </p:nvSpPr>
        <p:spPr bwMode="auto">
          <a:xfrm>
            <a:off x="7847611" y="1695377"/>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51" name="Oval 50"/>
          <p:cNvSpPr/>
          <p:nvPr/>
        </p:nvSpPr>
        <p:spPr bwMode="auto">
          <a:xfrm>
            <a:off x="7847611" y="1448886"/>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52" name="Oval 51"/>
          <p:cNvSpPr/>
          <p:nvPr/>
        </p:nvSpPr>
        <p:spPr bwMode="auto">
          <a:xfrm>
            <a:off x="8449989" y="1695377"/>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53" name="Oval 52"/>
          <p:cNvSpPr/>
          <p:nvPr/>
        </p:nvSpPr>
        <p:spPr bwMode="auto">
          <a:xfrm>
            <a:off x="8449989" y="1448886"/>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cxnSp>
        <p:nvCxnSpPr>
          <p:cNvPr id="54" name="Straight Arrow Connector 53"/>
          <p:cNvCxnSpPr>
            <a:stCxn id="51" idx="6"/>
            <a:endCxn id="53" idx="2"/>
          </p:cNvCxnSpPr>
          <p:nvPr/>
        </p:nvCxnSpPr>
        <p:spPr>
          <a:xfrm>
            <a:off x="7983614" y="1516888"/>
            <a:ext cx="466375" cy="158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55" name="Straight Arrow Connector 54"/>
          <p:cNvCxnSpPr>
            <a:stCxn id="50" idx="6"/>
            <a:endCxn id="52" idx="2"/>
          </p:cNvCxnSpPr>
          <p:nvPr/>
        </p:nvCxnSpPr>
        <p:spPr>
          <a:xfrm>
            <a:off x="7983614" y="1763379"/>
            <a:ext cx="466375" cy="158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sp>
        <p:nvSpPr>
          <p:cNvPr id="56" name="Lightning Bolt 55"/>
          <p:cNvSpPr/>
          <p:nvPr/>
        </p:nvSpPr>
        <p:spPr bwMode="auto">
          <a:xfrm>
            <a:off x="8402790" y="1880173"/>
            <a:ext cx="339359" cy="304731"/>
          </a:xfrm>
          <a:prstGeom prst="lightningBol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cxnSp>
        <p:nvCxnSpPr>
          <p:cNvPr id="57" name="Straight Arrow Connector 56"/>
          <p:cNvCxnSpPr>
            <a:stCxn id="49" idx="6"/>
            <a:endCxn id="56" idx="2"/>
          </p:cNvCxnSpPr>
          <p:nvPr/>
        </p:nvCxnSpPr>
        <p:spPr>
          <a:xfrm flipV="1">
            <a:off x="7983614" y="2017090"/>
            <a:ext cx="498077" cy="731"/>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sp>
        <p:nvSpPr>
          <p:cNvPr id="58" name="Left Brace 57"/>
          <p:cNvSpPr/>
          <p:nvPr/>
        </p:nvSpPr>
        <p:spPr>
          <a:xfrm>
            <a:off x="7483872" y="1421524"/>
            <a:ext cx="234462" cy="422031"/>
          </a:xfrm>
          <a:prstGeom prst="leftBrace">
            <a:avLst/>
          </a:prstGeom>
          <a:ln w="1905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59" name="Left Brace 58"/>
          <p:cNvSpPr/>
          <p:nvPr/>
        </p:nvSpPr>
        <p:spPr>
          <a:xfrm>
            <a:off x="7483872" y="1906078"/>
            <a:ext cx="234462" cy="203202"/>
          </a:xfrm>
          <a:prstGeom prst="leftBrace">
            <a:avLst/>
          </a:prstGeom>
          <a:ln w="1905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60" name="TextBox 59"/>
          <p:cNvSpPr txBox="1"/>
          <p:nvPr/>
        </p:nvSpPr>
        <p:spPr>
          <a:xfrm>
            <a:off x="6784398" y="1374625"/>
            <a:ext cx="660402" cy="523220"/>
          </a:xfrm>
          <a:prstGeom prst="rect">
            <a:avLst/>
          </a:prstGeom>
          <a:noFill/>
        </p:spPr>
        <p:txBody>
          <a:bodyPr wrap="square" rtlCol="0">
            <a:spAutoFit/>
          </a:bodyPr>
          <a:lstStyle/>
          <a:p>
            <a:pPr algn="r"/>
            <a:r>
              <a:rPr lang="en-US" sz="2800" dirty="0" smtClean="0">
                <a:solidFill>
                  <a:schemeClr val="bg1"/>
                </a:solidFill>
              </a:rPr>
              <a:t>P</a:t>
            </a:r>
            <a:endParaRPr lang="en-US" sz="2800" dirty="0">
              <a:solidFill>
                <a:schemeClr val="bg1"/>
              </a:solidFill>
            </a:endParaRPr>
          </a:p>
        </p:txBody>
      </p:sp>
      <p:sp>
        <p:nvSpPr>
          <p:cNvPr id="61" name="TextBox 60"/>
          <p:cNvSpPr txBox="1"/>
          <p:nvPr/>
        </p:nvSpPr>
        <p:spPr>
          <a:xfrm>
            <a:off x="6440518" y="1745856"/>
            <a:ext cx="1004282" cy="523220"/>
          </a:xfrm>
          <a:prstGeom prst="rect">
            <a:avLst/>
          </a:prstGeom>
          <a:noFill/>
        </p:spPr>
        <p:txBody>
          <a:bodyPr wrap="square" rtlCol="0">
            <a:spAutoFit/>
          </a:bodyPr>
          <a:lstStyle/>
          <a:p>
            <a:pPr algn="r"/>
            <a:r>
              <a:rPr lang="en-US" sz="2800" dirty="0" smtClean="0">
                <a:solidFill>
                  <a:schemeClr val="bg1"/>
                </a:solidFill>
                <a:latin typeface="Segoe UI"/>
                <a:cs typeface="Segoe UI"/>
                <a:sym typeface="Symbol"/>
              </a:rPr>
              <a:t>¬</a:t>
            </a:r>
            <a:r>
              <a:rPr lang="en-US" sz="2800" dirty="0" smtClean="0">
                <a:solidFill>
                  <a:schemeClr val="bg1"/>
                </a:solidFill>
              </a:rPr>
              <a:t>P</a:t>
            </a:r>
            <a:endParaRPr lang="en-US" sz="2800" dirty="0">
              <a:solidFill>
                <a:schemeClr val="bg1"/>
              </a:solidFill>
            </a:endParaRPr>
          </a:p>
        </p:txBody>
      </p:sp>
      <p:sp>
        <p:nvSpPr>
          <p:cNvPr id="62" name="Oval 61"/>
          <p:cNvSpPr/>
          <p:nvPr/>
        </p:nvSpPr>
        <p:spPr bwMode="auto">
          <a:xfrm>
            <a:off x="7793440" y="3314631"/>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63" name="Oval 62"/>
          <p:cNvSpPr/>
          <p:nvPr/>
        </p:nvSpPr>
        <p:spPr bwMode="auto">
          <a:xfrm>
            <a:off x="7793440" y="3068140"/>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64" name="Oval 63"/>
          <p:cNvSpPr/>
          <p:nvPr/>
        </p:nvSpPr>
        <p:spPr bwMode="auto">
          <a:xfrm>
            <a:off x="8395818" y="3314631"/>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65" name="Oval 64"/>
          <p:cNvSpPr/>
          <p:nvPr/>
        </p:nvSpPr>
        <p:spPr bwMode="auto">
          <a:xfrm>
            <a:off x="8395818" y="3068140"/>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cxnSp>
        <p:nvCxnSpPr>
          <p:cNvPr id="66" name="Straight Arrow Connector 65"/>
          <p:cNvCxnSpPr>
            <a:stCxn id="63" idx="6"/>
            <a:endCxn id="65" idx="2"/>
          </p:cNvCxnSpPr>
          <p:nvPr/>
        </p:nvCxnSpPr>
        <p:spPr>
          <a:xfrm>
            <a:off x="7929443" y="3136142"/>
            <a:ext cx="466375" cy="158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sp>
        <p:nvSpPr>
          <p:cNvPr id="67" name="Left Brace 66"/>
          <p:cNvSpPr/>
          <p:nvPr/>
        </p:nvSpPr>
        <p:spPr>
          <a:xfrm>
            <a:off x="7429701" y="3040778"/>
            <a:ext cx="234462" cy="422031"/>
          </a:xfrm>
          <a:prstGeom prst="leftBrace">
            <a:avLst/>
          </a:prstGeom>
          <a:ln w="1905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68" name="TextBox 67"/>
          <p:cNvSpPr txBox="1"/>
          <p:nvPr/>
        </p:nvSpPr>
        <p:spPr>
          <a:xfrm>
            <a:off x="6730227" y="2993879"/>
            <a:ext cx="660402" cy="523220"/>
          </a:xfrm>
          <a:prstGeom prst="rect">
            <a:avLst/>
          </a:prstGeom>
          <a:noFill/>
        </p:spPr>
        <p:txBody>
          <a:bodyPr wrap="square" rtlCol="0">
            <a:spAutoFit/>
          </a:bodyPr>
          <a:lstStyle/>
          <a:p>
            <a:pPr algn="r"/>
            <a:r>
              <a:rPr lang="en-US" sz="2800" dirty="0" smtClean="0">
                <a:solidFill>
                  <a:schemeClr val="bg1"/>
                </a:solidFill>
              </a:rPr>
              <a:t>P</a:t>
            </a:r>
            <a:endParaRPr lang="en-US" sz="2800" dirty="0">
              <a:solidFill>
                <a:schemeClr val="bg1"/>
              </a:solidFill>
            </a:endParaRPr>
          </a:p>
        </p:txBody>
      </p:sp>
      <p:cxnSp>
        <p:nvCxnSpPr>
          <p:cNvPr id="70" name="Straight Arrow Connector 69"/>
          <p:cNvCxnSpPr>
            <a:stCxn id="62" idx="6"/>
            <a:endCxn id="64" idx="2"/>
          </p:cNvCxnSpPr>
          <p:nvPr/>
        </p:nvCxnSpPr>
        <p:spPr>
          <a:xfrm>
            <a:off x="7929443" y="3382633"/>
            <a:ext cx="466375" cy="158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sp>
        <p:nvSpPr>
          <p:cNvPr id="104" name="Oval 103"/>
          <p:cNvSpPr/>
          <p:nvPr/>
        </p:nvSpPr>
        <p:spPr bwMode="auto">
          <a:xfrm>
            <a:off x="1937279" y="5676265"/>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05" name="Oval 104"/>
          <p:cNvSpPr/>
          <p:nvPr/>
        </p:nvSpPr>
        <p:spPr bwMode="auto">
          <a:xfrm>
            <a:off x="1937279" y="5407489"/>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06" name="Oval 105"/>
          <p:cNvSpPr/>
          <p:nvPr/>
        </p:nvSpPr>
        <p:spPr bwMode="auto">
          <a:xfrm>
            <a:off x="1937279" y="5138713"/>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07" name="Oval 106"/>
          <p:cNvSpPr/>
          <p:nvPr/>
        </p:nvSpPr>
        <p:spPr bwMode="auto">
          <a:xfrm>
            <a:off x="1937279" y="6213816"/>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08" name="Oval 107"/>
          <p:cNvSpPr/>
          <p:nvPr/>
        </p:nvSpPr>
        <p:spPr bwMode="auto">
          <a:xfrm>
            <a:off x="2642595" y="5532907"/>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09" name="Oval 108"/>
          <p:cNvSpPr/>
          <p:nvPr/>
        </p:nvSpPr>
        <p:spPr bwMode="auto">
          <a:xfrm>
            <a:off x="2642595" y="5273781"/>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10" name="Oval 109"/>
          <p:cNvSpPr/>
          <p:nvPr/>
        </p:nvSpPr>
        <p:spPr bwMode="auto">
          <a:xfrm>
            <a:off x="2642595" y="4961490"/>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11" name="Oval 110"/>
          <p:cNvSpPr/>
          <p:nvPr/>
        </p:nvSpPr>
        <p:spPr bwMode="auto">
          <a:xfrm>
            <a:off x="2642595" y="5813300"/>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12" name="Oval 111"/>
          <p:cNvSpPr/>
          <p:nvPr/>
        </p:nvSpPr>
        <p:spPr bwMode="auto">
          <a:xfrm>
            <a:off x="1937279" y="5945041"/>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13" name="Oval 112"/>
          <p:cNvSpPr/>
          <p:nvPr/>
        </p:nvSpPr>
        <p:spPr bwMode="auto">
          <a:xfrm>
            <a:off x="3556995" y="5532907"/>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14" name="Oval 113"/>
          <p:cNvSpPr/>
          <p:nvPr/>
        </p:nvSpPr>
        <p:spPr bwMode="auto">
          <a:xfrm>
            <a:off x="3556995" y="5273781"/>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15" name="Oval 114"/>
          <p:cNvSpPr/>
          <p:nvPr/>
        </p:nvSpPr>
        <p:spPr bwMode="auto">
          <a:xfrm>
            <a:off x="3556995" y="4961490"/>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16" name="Oval 115"/>
          <p:cNvSpPr/>
          <p:nvPr/>
        </p:nvSpPr>
        <p:spPr bwMode="auto">
          <a:xfrm>
            <a:off x="3556995" y="6488418"/>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18" name="Oval 117"/>
          <p:cNvSpPr/>
          <p:nvPr/>
        </p:nvSpPr>
        <p:spPr bwMode="auto">
          <a:xfrm>
            <a:off x="4194941" y="5497064"/>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19" name="Oval 118"/>
          <p:cNvSpPr/>
          <p:nvPr/>
        </p:nvSpPr>
        <p:spPr bwMode="auto">
          <a:xfrm>
            <a:off x="4194941" y="5184773"/>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20" name="Oval 119"/>
          <p:cNvSpPr/>
          <p:nvPr/>
        </p:nvSpPr>
        <p:spPr bwMode="auto">
          <a:xfrm>
            <a:off x="4194941" y="6036583"/>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cxnSp>
        <p:nvCxnSpPr>
          <p:cNvPr id="122" name="Straight Arrow Connector 121"/>
          <p:cNvCxnSpPr>
            <a:stCxn id="106" idx="6"/>
            <a:endCxn id="110" idx="2"/>
          </p:cNvCxnSpPr>
          <p:nvPr/>
        </p:nvCxnSpPr>
        <p:spPr>
          <a:xfrm flipV="1">
            <a:off x="2073282" y="5029492"/>
            <a:ext cx="569313" cy="177223"/>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124" name="Straight Arrow Connector 123"/>
          <p:cNvCxnSpPr>
            <a:stCxn id="105" idx="7"/>
            <a:endCxn id="109" idx="2"/>
          </p:cNvCxnSpPr>
          <p:nvPr/>
        </p:nvCxnSpPr>
        <p:spPr>
          <a:xfrm rot="5400000" flipH="1" flipV="1">
            <a:off x="2305169" y="5089980"/>
            <a:ext cx="85623" cy="589230"/>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126" name="Straight Arrow Connector 125"/>
          <p:cNvCxnSpPr>
            <a:stCxn id="105" idx="5"/>
            <a:endCxn id="108" idx="2"/>
          </p:cNvCxnSpPr>
          <p:nvPr/>
        </p:nvCxnSpPr>
        <p:spPr>
          <a:xfrm rot="16200000" flipH="1">
            <a:off x="2309313" y="5267627"/>
            <a:ext cx="77334" cy="589230"/>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130" name="Straight Arrow Connector 129"/>
          <p:cNvCxnSpPr>
            <a:stCxn id="104" idx="6"/>
            <a:endCxn id="111" idx="2"/>
          </p:cNvCxnSpPr>
          <p:nvPr/>
        </p:nvCxnSpPr>
        <p:spPr>
          <a:xfrm>
            <a:off x="2073282" y="5744267"/>
            <a:ext cx="569313" cy="137035"/>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sp>
        <p:nvSpPr>
          <p:cNvPr id="135" name="Lightning Bolt 134"/>
          <p:cNvSpPr/>
          <p:nvPr/>
        </p:nvSpPr>
        <p:spPr bwMode="auto">
          <a:xfrm>
            <a:off x="2553269" y="6190397"/>
            <a:ext cx="339359" cy="304731"/>
          </a:xfrm>
          <a:prstGeom prst="lightningBol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cxnSp>
        <p:nvCxnSpPr>
          <p:cNvPr id="137" name="Straight Arrow Connector 136"/>
          <p:cNvCxnSpPr>
            <a:stCxn id="107" idx="6"/>
            <a:endCxn id="135" idx="2"/>
          </p:cNvCxnSpPr>
          <p:nvPr/>
        </p:nvCxnSpPr>
        <p:spPr>
          <a:xfrm>
            <a:off x="2073282" y="6281818"/>
            <a:ext cx="558888" cy="45496"/>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139" name="Straight Arrow Connector 138"/>
          <p:cNvCxnSpPr>
            <a:stCxn id="112" idx="6"/>
          </p:cNvCxnSpPr>
          <p:nvPr/>
        </p:nvCxnSpPr>
        <p:spPr>
          <a:xfrm>
            <a:off x="2073282" y="6013043"/>
            <a:ext cx="531378" cy="58624"/>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sp>
        <p:nvSpPr>
          <p:cNvPr id="142" name="Lightning Bolt 141"/>
          <p:cNvSpPr/>
          <p:nvPr/>
        </p:nvSpPr>
        <p:spPr bwMode="auto">
          <a:xfrm>
            <a:off x="4116243" y="4808164"/>
            <a:ext cx="339359" cy="304731"/>
          </a:xfrm>
          <a:prstGeom prst="lightningBol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cxnSp>
        <p:nvCxnSpPr>
          <p:cNvPr id="144" name="Straight Arrow Connector 143"/>
          <p:cNvCxnSpPr>
            <a:stCxn id="115" idx="7"/>
            <a:endCxn id="142" idx="2"/>
          </p:cNvCxnSpPr>
          <p:nvPr/>
        </p:nvCxnSpPr>
        <p:spPr>
          <a:xfrm rot="5400000" flipH="1" flipV="1">
            <a:off x="3915949" y="4702213"/>
            <a:ext cx="36326" cy="522063"/>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146" name="Straight Arrow Connector 145"/>
          <p:cNvCxnSpPr>
            <a:stCxn id="116" idx="7"/>
            <a:endCxn id="120" idx="2"/>
          </p:cNvCxnSpPr>
          <p:nvPr/>
        </p:nvCxnSpPr>
        <p:spPr>
          <a:xfrm rot="5400000" flipH="1" flipV="1">
            <a:off x="3732136" y="6045530"/>
            <a:ext cx="403750" cy="521860"/>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148" name="Straight Arrow Connector 147"/>
          <p:cNvCxnSpPr>
            <a:stCxn id="114" idx="6"/>
            <a:endCxn id="119" idx="2"/>
          </p:cNvCxnSpPr>
          <p:nvPr/>
        </p:nvCxnSpPr>
        <p:spPr>
          <a:xfrm flipV="1">
            <a:off x="3692998" y="5252775"/>
            <a:ext cx="501943" cy="8900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151" name="Straight Arrow Connector 150"/>
          <p:cNvCxnSpPr>
            <a:stCxn id="113" idx="6"/>
            <a:endCxn id="118" idx="2"/>
          </p:cNvCxnSpPr>
          <p:nvPr/>
        </p:nvCxnSpPr>
        <p:spPr>
          <a:xfrm flipV="1">
            <a:off x="3692998" y="5565066"/>
            <a:ext cx="501943" cy="35843"/>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154" name="Straight Arrow Connector 153"/>
          <p:cNvCxnSpPr>
            <a:stCxn id="106" idx="6"/>
            <a:endCxn id="109" idx="2"/>
          </p:cNvCxnSpPr>
          <p:nvPr/>
        </p:nvCxnSpPr>
        <p:spPr>
          <a:xfrm>
            <a:off x="2073282" y="5206715"/>
            <a:ext cx="569313" cy="13506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153" name="Straight Arrow Connector 152"/>
          <p:cNvCxnSpPr>
            <a:stCxn id="106" idx="7"/>
            <a:endCxn id="142" idx="2"/>
          </p:cNvCxnSpPr>
          <p:nvPr/>
        </p:nvCxnSpPr>
        <p:spPr>
          <a:xfrm rot="5400000" flipH="1" flipV="1">
            <a:off x="3017480" y="3980967"/>
            <a:ext cx="213549" cy="2141779"/>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156" name="Straight Arrow Connector 155"/>
          <p:cNvCxnSpPr>
            <a:stCxn id="106" idx="6"/>
            <a:endCxn id="119" idx="2"/>
          </p:cNvCxnSpPr>
          <p:nvPr/>
        </p:nvCxnSpPr>
        <p:spPr>
          <a:xfrm>
            <a:off x="2073282" y="5206715"/>
            <a:ext cx="2121659" cy="46060"/>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158" name="Straight Arrow Connector 157"/>
          <p:cNvCxnSpPr>
            <a:stCxn id="105" idx="6"/>
            <a:endCxn id="119" idx="3"/>
          </p:cNvCxnSpPr>
          <p:nvPr/>
        </p:nvCxnSpPr>
        <p:spPr>
          <a:xfrm flipV="1">
            <a:off x="2073282" y="5300859"/>
            <a:ext cx="2141576" cy="174632"/>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160" name="Straight Arrow Connector 159"/>
          <p:cNvCxnSpPr>
            <a:stCxn id="105" idx="5"/>
            <a:endCxn id="118" idx="2"/>
          </p:cNvCxnSpPr>
          <p:nvPr/>
        </p:nvCxnSpPr>
        <p:spPr>
          <a:xfrm rot="16200000" flipH="1">
            <a:off x="3103408" y="4473532"/>
            <a:ext cx="41491" cy="2141576"/>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sp>
        <p:nvSpPr>
          <p:cNvPr id="161" name="TextBox 160"/>
          <p:cNvSpPr txBox="1"/>
          <p:nvPr/>
        </p:nvSpPr>
        <p:spPr>
          <a:xfrm>
            <a:off x="4068231" y="5688465"/>
            <a:ext cx="563526" cy="369332"/>
          </a:xfrm>
          <a:prstGeom prst="rect">
            <a:avLst/>
          </a:prstGeom>
          <a:noFill/>
        </p:spPr>
        <p:txBody>
          <a:bodyPr wrap="square" rtlCol="0">
            <a:spAutoFit/>
          </a:bodyPr>
          <a:lstStyle/>
          <a:p>
            <a:r>
              <a:rPr lang="en-US" dirty="0" smtClean="0">
                <a:solidFill>
                  <a:schemeClr val="bg1"/>
                </a:solidFill>
              </a:rPr>
              <a:t>…</a:t>
            </a:r>
            <a:endParaRPr lang="en-US" dirty="0">
              <a:solidFill>
                <a:schemeClr val="bg1"/>
              </a:solidFill>
            </a:endParaRPr>
          </a:p>
        </p:txBody>
      </p:sp>
      <p:cxnSp>
        <p:nvCxnSpPr>
          <p:cNvPr id="163" name="Straight Arrow Connector 162"/>
          <p:cNvCxnSpPr>
            <a:stCxn id="112" idx="6"/>
            <a:endCxn id="161" idx="1"/>
          </p:cNvCxnSpPr>
          <p:nvPr/>
        </p:nvCxnSpPr>
        <p:spPr>
          <a:xfrm flipV="1">
            <a:off x="2073282" y="5943600"/>
            <a:ext cx="2041518" cy="69443"/>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165" name="Straight Arrow Connector 164"/>
          <p:cNvCxnSpPr>
            <a:stCxn id="107" idx="6"/>
            <a:endCxn id="142" idx="3"/>
          </p:cNvCxnSpPr>
          <p:nvPr/>
        </p:nvCxnSpPr>
        <p:spPr>
          <a:xfrm flipV="1">
            <a:off x="2073282" y="5018584"/>
            <a:ext cx="2200260" cy="1263234"/>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38"/>
                                        </p:tgtEl>
                                        <p:attrNameLst>
                                          <p:attrName>style.visibility</p:attrName>
                                        </p:attrNameLst>
                                      </p:cBhvr>
                                      <p:to>
                                        <p:strVal val="visible"/>
                                      </p:to>
                                    </p:set>
                                    <p:anim calcmode="lin" valueType="num">
                                      <p:cBhvr>
                                        <p:cTn id="7" dur="500" fill="hold"/>
                                        <p:tgtEl>
                                          <p:spTgt spid="138"/>
                                        </p:tgtEl>
                                        <p:attrNameLst>
                                          <p:attrName>ppt_w</p:attrName>
                                        </p:attrNameLst>
                                      </p:cBhvr>
                                      <p:tavLst>
                                        <p:tav tm="0">
                                          <p:val>
                                            <p:fltVal val="0"/>
                                          </p:val>
                                        </p:tav>
                                        <p:tav tm="100000">
                                          <p:val>
                                            <p:strVal val="#ppt_w"/>
                                          </p:val>
                                        </p:tav>
                                      </p:tavLst>
                                    </p:anim>
                                    <p:anim calcmode="lin" valueType="num">
                                      <p:cBhvr>
                                        <p:cTn id="8" dur="500" fill="hold"/>
                                        <p:tgtEl>
                                          <p:spTgt spid="138"/>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xit" presetSubtype="10" fill="hold" nodeType="clickEffect">
                                  <p:stCondLst>
                                    <p:cond delay="0"/>
                                  </p:stCondLst>
                                  <p:childTnLst>
                                    <p:anim calcmode="lin" valueType="num">
                                      <p:cBhvr>
                                        <p:cTn id="12" dur="500"/>
                                        <p:tgtEl>
                                          <p:spTgt spid="122"/>
                                        </p:tgtEl>
                                        <p:attrNameLst>
                                          <p:attrName>ppt_w</p:attrName>
                                        </p:attrNameLst>
                                      </p:cBhvr>
                                      <p:tavLst>
                                        <p:tav tm="0">
                                          <p:val>
                                            <p:strVal val="ppt_w"/>
                                          </p:val>
                                        </p:tav>
                                        <p:tav tm="100000">
                                          <p:val>
                                            <p:fltVal val="0"/>
                                          </p:val>
                                        </p:tav>
                                      </p:tavLst>
                                    </p:anim>
                                    <p:anim calcmode="lin" valueType="num">
                                      <p:cBhvr>
                                        <p:cTn id="13" dur="500"/>
                                        <p:tgtEl>
                                          <p:spTgt spid="122"/>
                                        </p:tgtEl>
                                        <p:attrNameLst>
                                          <p:attrName>ppt_h</p:attrName>
                                        </p:attrNameLst>
                                      </p:cBhvr>
                                      <p:tavLst>
                                        <p:tav tm="0">
                                          <p:val>
                                            <p:strVal val="ppt_h"/>
                                          </p:val>
                                        </p:tav>
                                        <p:tav tm="100000">
                                          <p:val>
                                            <p:strVal val="ppt_h"/>
                                          </p:val>
                                        </p:tav>
                                      </p:tavLst>
                                    </p:anim>
                                    <p:set>
                                      <p:cBhvr>
                                        <p:cTn id="14" dur="1" fill="hold">
                                          <p:stCondLst>
                                            <p:cond delay="499"/>
                                          </p:stCondLst>
                                        </p:cTn>
                                        <p:tgtEl>
                                          <p:spTgt spid="122"/>
                                        </p:tgtEl>
                                        <p:attrNameLst>
                                          <p:attrName>style.visibility</p:attrName>
                                        </p:attrNameLst>
                                      </p:cBhvr>
                                      <p:to>
                                        <p:strVal val="hidden"/>
                                      </p:to>
                                    </p:set>
                                  </p:childTnLst>
                                </p:cTn>
                              </p:par>
                              <p:par>
                                <p:cTn id="15" presetID="17" presetClass="exit" presetSubtype="10" fill="hold" grpId="0" nodeType="withEffect">
                                  <p:stCondLst>
                                    <p:cond delay="0"/>
                                  </p:stCondLst>
                                  <p:childTnLst>
                                    <p:anim calcmode="lin" valueType="num">
                                      <p:cBhvr>
                                        <p:cTn id="16" dur="500"/>
                                        <p:tgtEl>
                                          <p:spTgt spid="110"/>
                                        </p:tgtEl>
                                        <p:attrNameLst>
                                          <p:attrName>ppt_w</p:attrName>
                                        </p:attrNameLst>
                                      </p:cBhvr>
                                      <p:tavLst>
                                        <p:tav tm="0">
                                          <p:val>
                                            <p:strVal val="ppt_w"/>
                                          </p:val>
                                        </p:tav>
                                        <p:tav tm="100000">
                                          <p:val>
                                            <p:fltVal val="0"/>
                                          </p:val>
                                        </p:tav>
                                      </p:tavLst>
                                    </p:anim>
                                    <p:anim calcmode="lin" valueType="num">
                                      <p:cBhvr>
                                        <p:cTn id="17" dur="500"/>
                                        <p:tgtEl>
                                          <p:spTgt spid="110"/>
                                        </p:tgtEl>
                                        <p:attrNameLst>
                                          <p:attrName>ppt_h</p:attrName>
                                        </p:attrNameLst>
                                      </p:cBhvr>
                                      <p:tavLst>
                                        <p:tav tm="0">
                                          <p:val>
                                            <p:strVal val="ppt_h"/>
                                          </p:val>
                                        </p:tav>
                                        <p:tav tm="100000">
                                          <p:val>
                                            <p:strVal val="ppt_h"/>
                                          </p:val>
                                        </p:tav>
                                      </p:tavLst>
                                    </p:anim>
                                    <p:set>
                                      <p:cBhvr>
                                        <p:cTn id="18" dur="1" fill="hold">
                                          <p:stCondLst>
                                            <p:cond delay="499"/>
                                          </p:stCondLst>
                                        </p:cTn>
                                        <p:tgtEl>
                                          <p:spTgt spid="110"/>
                                        </p:tgtEl>
                                        <p:attrNameLst>
                                          <p:attrName>style.visibility</p:attrName>
                                        </p:attrNameLst>
                                      </p:cBhvr>
                                      <p:to>
                                        <p:strVal val="hidden"/>
                                      </p:to>
                                    </p:set>
                                  </p:childTnLst>
                                </p:cTn>
                              </p:par>
                              <p:par>
                                <p:cTn id="19" presetID="17" presetClass="exit" presetSubtype="10" fill="hold" grpId="1" nodeType="withEffect">
                                  <p:stCondLst>
                                    <p:cond delay="0"/>
                                  </p:stCondLst>
                                  <p:childTnLst>
                                    <p:anim calcmode="lin" valueType="num">
                                      <p:cBhvr>
                                        <p:cTn id="20" dur="500"/>
                                        <p:tgtEl>
                                          <p:spTgt spid="138"/>
                                        </p:tgtEl>
                                        <p:attrNameLst>
                                          <p:attrName>ppt_w</p:attrName>
                                        </p:attrNameLst>
                                      </p:cBhvr>
                                      <p:tavLst>
                                        <p:tav tm="0">
                                          <p:val>
                                            <p:strVal val="ppt_w"/>
                                          </p:val>
                                        </p:tav>
                                        <p:tav tm="100000">
                                          <p:val>
                                            <p:fltVal val="0"/>
                                          </p:val>
                                        </p:tav>
                                      </p:tavLst>
                                    </p:anim>
                                    <p:anim calcmode="lin" valueType="num">
                                      <p:cBhvr>
                                        <p:cTn id="21" dur="500"/>
                                        <p:tgtEl>
                                          <p:spTgt spid="138"/>
                                        </p:tgtEl>
                                        <p:attrNameLst>
                                          <p:attrName>ppt_h</p:attrName>
                                        </p:attrNameLst>
                                      </p:cBhvr>
                                      <p:tavLst>
                                        <p:tav tm="0">
                                          <p:val>
                                            <p:strVal val="ppt_h"/>
                                          </p:val>
                                        </p:tav>
                                        <p:tav tm="100000">
                                          <p:val>
                                            <p:strVal val="ppt_h"/>
                                          </p:val>
                                        </p:tav>
                                      </p:tavLst>
                                    </p:anim>
                                    <p:set>
                                      <p:cBhvr>
                                        <p:cTn id="22" dur="1" fill="hold">
                                          <p:stCondLst>
                                            <p:cond delay="499"/>
                                          </p:stCondLst>
                                        </p:cTn>
                                        <p:tgtEl>
                                          <p:spTgt spid="138"/>
                                        </p:tgtEl>
                                        <p:attrNameLst>
                                          <p:attrName>style.visibility</p:attrName>
                                        </p:attrNameLst>
                                      </p:cBhvr>
                                      <p:to>
                                        <p:strVal val="hidden"/>
                                      </p:to>
                                    </p:set>
                                  </p:childTnLst>
                                </p:cTn>
                              </p:par>
                              <p:par>
                                <p:cTn id="23" presetID="17" presetClass="exit" presetSubtype="10" fill="hold" grpId="0" nodeType="withEffect">
                                  <p:stCondLst>
                                    <p:cond delay="0"/>
                                  </p:stCondLst>
                                  <p:childTnLst>
                                    <p:anim calcmode="lin" valueType="num">
                                      <p:cBhvr>
                                        <p:cTn id="24" dur="500"/>
                                        <p:tgtEl>
                                          <p:spTgt spid="115"/>
                                        </p:tgtEl>
                                        <p:attrNameLst>
                                          <p:attrName>ppt_w</p:attrName>
                                        </p:attrNameLst>
                                      </p:cBhvr>
                                      <p:tavLst>
                                        <p:tav tm="0">
                                          <p:val>
                                            <p:strVal val="ppt_w"/>
                                          </p:val>
                                        </p:tav>
                                        <p:tav tm="100000">
                                          <p:val>
                                            <p:fltVal val="0"/>
                                          </p:val>
                                        </p:tav>
                                      </p:tavLst>
                                    </p:anim>
                                    <p:anim calcmode="lin" valueType="num">
                                      <p:cBhvr>
                                        <p:cTn id="25" dur="500"/>
                                        <p:tgtEl>
                                          <p:spTgt spid="115"/>
                                        </p:tgtEl>
                                        <p:attrNameLst>
                                          <p:attrName>ppt_h</p:attrName>
                                        </p:attrNameLst>
                                      </p:cBhvr>
                                      <p:tavLst>
                                        <p:tav tm="0">
                                          <p:val>
                                            <p:strVal val="ppt_h"/>
                                          </p:val>
                                        </p:tav>
                                        <p:tav tm="100000">
                                          <p:val>
                                            <p:strVal val="ppt_h"/>
                                          </p:val>
                                        </p:tav>
                                      </p:tavLst>
                                    </p:anim>
                                    <p:set>
                                      <p:cBhvr>
                                        <p:cTn id="26" dur="1" fill="hold">
                                          <p:stCondLst>
                                            <p:cond delay="499"/>
                                          </p:stCondLst>
                                        </p:cTn>
                                        <p:tgtEl>
                                          <p:spTgt spid="115"/>
                                        </p:tgtEl>
                                        <p:attrNameLst>
                                          <p:attrName>style.visibility</p:attrName>
                                        </p:attrNameLst>
                                      </p:cBhvr>
                                      <p:to>
                                        <p:strVal val="hidden"/>
                                      </p:to>
                                    </p:set>
                                  </p:childTnLst>
                                </p:cTn>
                              </p:par>
                              <p:par>
                                <p:cTn id="27" presetID="17" presetClass="exit" presetSubtype="10" fill="hold" nodeType="withEffect">
                                  <p:stCondLst>
                                    <p:cond delay="0"/>
                                  </p:stCondLst>
                                  <p:childTnLst>
                                    <p:anim calcmode="lin" valueType="num">
                                      <p:cBhvr>
                                        <p:cTn id="28" dur="500"/>
                                        <p:tgtEl>
                                          <p:spTgt spid="144"/>
                                        </p:tgtEl>
                                        <p:attrNameLst>
                                          <p:attrName>ppt_w</p:attrName>
                                        </p:attrNameLst>
                                      </p:cBhvr>
                                      <p:tavLst>
                                        <p:tav tm="0">
                                          <p:val>
                                            <p:strVal val="ppt_w"/>
                                          </p:val>
                                        </p:tav>
                                        <p:tav tm="100000">
                                          <p:val>
                                            <p:fltVal val="0"/>
                                          </p:val>
                                        </p:tav>
                                      </p:tavLst>
                                    </p:anim>
                                    <p:anim calcmode="lin" valueType="num">
                                      <p:cBhvr>
                                        <p:cTn id="29" dur="500"/>
                                        <p:tgtEl>
                                          <p:spTgt spid="144"/>
                                        </p:tgtEl>
                                        <p:attrNameLst>
                                          <p:attrName>ppt_h</p:attrName>
                                        </p:attrNameLst>
                                      </p:cBhvr>
                                      <p:tavLst>
                                        <p:tav tm="0">
                                          <p:val>
                                            <p:strVal val="ppt_h"/>
                                          </p:val>
                                        </p:tav>
                                        <p:tav tm="100000">
                                          <p:val>
                                            <p:strVal val="ppt_h"/>
                                          </p:val>
                                        </p:tav>
                                      </p:tavLst>
                                    </p:anim>
                                    <p:set>
                                      <p:cBhvr>
                                        <p:cTn id="30" dur="1" fill="hold">
                                          <p:stCondLst>
                                            <p:cond delay="499"/>
                                          </p:stCondLst>
                                        </p:cTn>
                                        <p:tgtEl>
                                          <p:spTgt spid="144"/>
                                        </p:tgtEl>
                                        <p:attrNameLst>
                                          <p:attrName>style.visibility</p:attrName>
                                        </p:attrNameLst>
                                      </p:cBhvr>
                                      <p:to>
                                        <p:strVal val="hidden"/>
                                      </p:to>
                                    </p:set>
                                  </p:childTnLst>
                                </p:cTn>
                              </p:par>
                              <p:par>
                                <p:cTn id="31" presetID="10" presetClass="entr" presetSubtype="0" fill="hold" nodeType="withEffect">
                                  <p:stCondLst>
                                    <p:cond delay="0"/>
                                  </p:stCondLst>
                                  <p:childTnLst>
                                    <p:set>
                                      <p:cBhvr>
                                        <p:cTn id="32" dur="1" fill="hold">
                                          <p:stCondLst>
                                            <p:cond delay="0"/>
                                          </p:stCondLst>
                                        </p:cTn>
                                        <p:tgtEl>
                                          <p:spTgt spid="153"/>
                                        </p:tgtEl>
                                        <p:attrNameLst>
                                          <p:attrName>style.visibility</p:attrName>
                                        </p:attrNameLst>
                                      </p:cBhvr>
                                      <p:to>
                                        <p:strVal val="visible"/>
                                      </p:to>
                                    </p:set>
                                    <p:animEffect transition="in" filter="fade">
                                      <p:cBhvr>
                                        <p:cTn id="33" dur="500"/>
                                        <p:tgtEl>
                                          <p:spTgt spid="153"/>
                                        </p:tgtEl>
                                      </p:cBhvr>
                                    </p:animEffect>
                                  </p:childTnLst>
                                </p:cTn>
                              </p:par>
                            </p:childTnLst>
                          </p:cTn>
                        </p:par>
                      </p:childTnLst>
                    </p:cTn>
                  </p:par>
                  <p:par>
                    <p:cTn id="34" fill="hold">
                      <p:stCondLst>
                        <p:cond delay="indefinite"/>
                      </p:stCondLst>
                      <p:childTnLst>
                        <p:par>
                          <p:cTn id="35" fill="hold">
                            <p:stCondLst>
                              <p:cond delay="0"/>
                            </p:stCondLst>
                            <p:childTnLst>
                              <p:par>
                                <p:cTn id="36" presetID="17" presetClass="entr" presetSubtype="10" fill="hold" grpId="0" nodeType="clickEffect">
                                  <p:stCondLst>
                                    <p:cond delay="0"/>
                                  </p:stCondLst>
                                  <p:childTnLst>
                                    <p:set>
                                      <p:cBhvr>
                                        <p:cTn id="37" dur="1" fill="hold">
                                          <p:stCondLst>
                                            <p:cond delay="0"/>
                                          </p:stCondLst>
                                        </p:cTn>
                                        <p:tgtEl>
                                          <p:spTgt spid="141"/>
                                        </p:tgtEl>
                                        <p:attrNameLst>
                                          <p:attrName>style.visibility</p:attrName>
                                        </p:attrNameLst>
                                      </p:cBhvr>
                                      <p:to>
                                        <p:strVal val="visible"/>
                                      </p:to>
                                    </p:set>
                                    <p:anim calcmode="lin" valueType="num">
                                      <p:cBhvr>
                                        <p:cTn id="38" dur="500" fill="hold"/>
                                        <p:tgtEl>
                                          <p:spTgt spid="141"/>
                                        </p:tgtEl>
                                        <p:attrNameLst>
                                          <p:attrName>ppt_w</p:attrName>
                                        </p:attrNameLst>
                                      </p:cBhvr>
                                      <p:tavLst>
                                        <p:tav tm="0">
                                          <p:val>
                                            <p:fltVal val="0"/>
                                          </p:val>
                                        </p:tav>
                                        <p:tav tm="100000">
                                          <p:val>
                                            <p:strVal val="#ppt_w"/>
                                          </p:val>
                                        </p:tav>
                                      </p:tavLst>
                                    </p:anim>
                                    <p:anim calcmode="lin" valueType="num">
                                      <p:cBhvr>
                                        <p:cTn id="39" dur="500" fill="hold"/>
                                        <p:tgtEl>
                                          <p:spTgt spid="141"/>
                                        </p:tgtEl>
                                        <p:attrNameLst>
                                          <p:attrName>ppt_h</p:attrName>
                                        </p:attrNameLst>
                                      </p:cBhvr>
                                      <p:tavLst>
                                        <p:tav tm="0">
                                          <p:val>
                                            <p:strVal val="#ppt_h"/>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17" presetClass="exit" presetSubtype="10" fill="hold" nodeType="clickEffect">
                                  <p:stCondLst>
                                    <p:cond delay="0"/>
                                  </p:stCondLst>
                                  <p:childTnLst>
                                    <p:anim calcmode="lin" valueType="num">
                                      <p:cBhvr>
                                        <p:cTn id="43" dur="500"/>
                                        <p:tgtEl>
                                          <p:spTgt spid="124"/>
                                        </p:tgtEl>
                                        <p:attrNameLst>
                                          <p:attrName>ppt_w</p:attrName>
                                        </p:attrNameLst>
                                      </p:cBhvr>
                                      <p:tavLst>
                                        <p:tav tm="0">
                                          <p:val>
                                            <p:strVal val="ppt_w"/>
                                          </p:val>
                                        </p:tav>
                                        <p:tav tm="100000">
                                          <p:val>
                                            <p:fltVal val="0"/>
                                          </p:val>
                                        </p:tav>
                                      </p:tavLst>
                                    </p:anim>
                                    <p:anim calcmode="lin" valueType="num">
                                      <p:cBhvr>
                                        <p:cTn id="44" dur="500"/>
                                        <p:tgtEl>
                                          <p:spTgt spid="124"/>
                                        </p:tgtEl>
                                        <p:attrNameLst>
                                          <p:attrName>ppt_h</p:attrName>
                                        </p:attrNameLst>
                                      </p:cBhvr>
                                      <p:tavLst>
                                        <p:tav tm="0">
                                          <p:val>
                                            <p:strVal val="ppt_h"/>
                                          </p:val>
                                        </p:tav>
                                        <p:tav tm="100000">
                                          <p:val>
                                            <p:strVal val="ppt_h"/>
                                          </p:val>
                                        </p:tav>
                                      </p:tavLst>
                                    </p:anim>
                                    <p:set>
                                      <p:cBhvr>
                                        <p:cTn id="45" dur="1" fill="hold">
                                          <p:stCondLst>
                                            <p:cond delay="499"/>
                                          </p:stCondLst>
                                        </p:cTn>
                                        <p:tgtEl>
                                          <p:spTgt spid="124"/>
                                        </p:tgtEl>
                                        <p:attrNameLst>
                                          <p:attrName>style.visibility</p:attrName>
                                        </p:attrNameLst>
                                      </p:cBhvr>
                                      <p:to>
                                        <p:strVal val="hidden"/>
                                      </p:to>
                                    </p:set>
                                  </p:childTnLst>
                                </p:cTn>
                              </p:par>
                              <p:par>
                                <p:cTn id="46" presetID="17" presetClass="exit" presetSubtype="10" fill="hold" nodeType="withEffect">
                                  <p:stCondLst>
                                    <p:cond delay="0"/>
                                  </p:stCondLst>
                                  <p:childTnLst>
                                    <p:anim calcmode="lin" valueType="num">
                                      <p:cBhvr>
                                        <p:cTn id="47" dur="500"/>
                                        <p:tgtEl>
                                          <p:spTgt spid="154"/>
                                        </p:tgtEl>
                                        <p:attrNameLst>
                                          <p:attrName>ppt_w</p:attrName>
                                        </p:attrNameLst>
                                      </p:cBhvr>
                                      <p:tavLst>
                                        <p:tav tm="0">
                                          <p:val>
                                            <p:strVal val="ppt_w"/>
                                          </p:val>
                                        </p:tav>
                                        <p:tav tm="100000">
                                          <p:val>
                                            <p:fltVal val="0"/>
                                          </p:val>
                                        </p:tav>
                                      </p:tavLst>
                                    </p:anim>
                                    <p:anim calcmode="lin" valueType="num">
                                      <p:cBhvr>
                                        <p:cTn id="48" dur="500"/>
                                        <p:tgtEl>
                                          <p:spTgt spid="154"/>
                                        </p:tgtEl>
                                        <p:attrNameLst>
                                          <p:attrName>ppt_h</p:attrName>
                                        </p:attrNameLst>
                                      </p:cBhvr>
                                      <p:tavLst>
                                        <p:tav tm="0">
                                          <p:val>
                                            <p:strVal val="ppt_h"/>
                                          </p:val>
                                        </p:tav>
                                        <p:tav tm="100000">
                                          <p:val>
                                            <p:strVal val="ppt_h"/>
                                          </p:val>
                                        </p:tav>
                                      </p:tavLst>
                                    </p:anim>
                                    <p:set>
                                      <p:cBhvr>
                                        <p:cTn id="49" dur="1" fill="hold">
                                          <p:stCondLst>
                                            <p:cond delay="499"/>
                                          </p:stCondLst>
                                        </p:cTn>
                                        <p:tgtEl>
                                          <p:spTgt spid="154"/>
                                        </p:tgtEl>
                                        <p:attrNameLst>
                                          <p:attrName>style.visibility</p:attrName>
                                        </p:attrNameLst>
                                      </p:cBhvr>
                                      <p:to>
                                        <p:strVal val="hidden"/>
                                      </p:to>
                                    </p:set>
                                  </p:childTnLst>
                                </p:cTn>
                              </p:par>
                              <p:par>
                                <p:cTn id="50" presetID="17" presetClass="exit" presetSubtype="10" fill="hold" grpId="0" nodeType="withEffect">
                                  <p:stCondLst>
                                    <p:cond delay="0"/>
                                  </p:stCondLst>
                                  <p:childTnLst>
                                    <p:anim calcmode="lin" valueType="num">
                                      <p:cBhvr>
                                        <p:cTn id="51" dur="500"/>
                                        <p:tgtEl>
                                          <p:spTgt spid="109"/>
                                        </p:tgtEl>
                                        <p:attrNameLst>
                                          <p:attrName>ppt_w</p:attrName>
                                        </p:attrNameLst>
                                      </p:cBhvr>
                                      <p:tavLst>
                                        <p:tav tm="0">
                                          <p:val>
                                            <p:strVal val="ppt_w"/>
                                          </p:val>
                                        </p:tav>
                                        <p:tav tm="100000">
                                          <p:val>
                                            <p:fltVal val="0"/>
                                          </p:val>
                                        </p:tav>
                                      </p:tavLst>
                                    </p:anim>
                                    <p:anim calcmode="lin" valueType="num">
                                      <p:cBhvr>
                                        <p:cTn id="52" dur="500"/>
                                        <p:tgtEl>
                                          <p:spTgt spid="109"/>
                                        </p:tgtEl>
                                        <p:attrNameLst>
                                          <p:attrName>ppt_h</p:attrName>
                                        </p:attrNameLst>
                                      </p:cBhvr>
                                      <p:tavLst>
                                        <p:tav tm="0">
                                          <p:val>
                                            <p:strVal val="ppt_h"/>
                                          </p:val>
                                        </p:tav>
                                        <p:tav tm="100000">
                                          <p:val>
                                            <p:strVal val="ppt_h"/>
                                          </p:val>
                                        </p:tav>
                                      </p:tavLst>
                                    </p:anim>
                                    <p:set>
                                      <p:cBhvr>
                                        <p:cTn id="53" dur="1" fill="hold">
                                          <p:stCondLst>
                                            <p:cond delay="499"/>
                                          </p:stCondLst>
                                        </p:cTn>
                                        <p:tgtEl>
                                          <p:spTgt spid="109"/>
                                        </p:tgtEl>
                                        <p:attrNameLst>
                                          <p:attrName>style.visibility</p:attrName>
                                        </p:attrNameLst>
                                      </p:cBhvr>
                                      <p:to>
                                        <p:strVal val="hidden"/>
                                      </p:to>
                                    </p:set>
                                  </p:childTnLst>
                                </p:cTn>
                              </p:par>
                              <p:par>
                                <p:cTn id="54" presetID="17" presetClass="exit" presetSubtype="10" fill="hold" grpId="1" nodeType="withEffect">
                                  <p:stCondLst>
                                    <p:cond delay="0"/>
                                  </p:stCondLst>
                                  <p:childTnLst>
                                    <p:anim calcmode="lin" valueType="num">
                                      <p:cBhvr>
                                        <p:cTn id="55" dur="500"/>
                                        <p:tgtEl>
                                          <p:spTgt spid="141"/>
                                        </p:tgtEl>
                                        <p:attrNameLst>
                                          <p:attrName>ppt_w</p:attrName>
                                        </p:attrNameLst>
                                      </p:cBhvr>
                                      <p:tavLst>
                                        <p:tav tm="0">
                                          <p:val>
                                            <p:strVal val="ppt_w"/>
                                          </p:val>
                                        </p:tav>
                                        <p:tav tm="100000">
                                          <p:val>
                                            <p:fltVal val="0"/>
                                          </p:val>
                                        </p:tav>
                                      </p:tavLst>
                                    </p:anim>
                                    <p:anim calcmode="lin" valueType="num">
                                      <p:cBhvr>
                                        <p:cTn id="56" dur="500"/>
                                        <p:tgtEl>
                                          <p:spTgt spid="141"/>
                                        </p:tgtEl>
                                        <p:attrNameLst>
                                          <p:attrName>ppt_h</p:attrName>
                                        </p:attrNameLst>
                                      </p:cBhvr>
                                      <p:tavLst>
                                        <p:tav tm="0">
                                          <p:val>
                                            <p:strVal val="ppt_h"/>
                                          </p:val>
                                        </p:tav>
                                        <p:tav tm="100000">
                                          <p:val>
                                            <p:strVal val="ppt_h"/>
                                          </p:val>
                                        </p:tav>
                                      </p:tavLst>
                                    </p:anim>
                                    <p:set>
                                      <p:cBhvr>
                                        <p:cTn id="57" dur="1" fill="hold">
                                          <p:stCondLst>
                                            <p:cond delay="499"/>
                                          </p:stCondLst>
                                        </p:cTn>
                                        <p:tgtEl>
                                          <p:spTgt spid="141"/>
                                        </p:tgtEl>
                                        <p:attrNameLst>
                                          <p:attrName>style.visibility</p:attrName>
                                        </p:attrNameLst>
                                      </p:cBhvr>
                                      <p:to>
                                        <p:strVal val="hidden"/>
                                      </p:to>
                                    </p:set>
                                  </p:childTnLst>
                                </p:cTn>
                              </p:par>
                              <p:par>
                                <p:cTn id="58" presetID="17" presetClass="exit" presetSubtype="10" fill="hold" grpId="0" nodeType="withEffect">
                                  <p:stCondLst>
                                    <p:cond delay="0"/>
                                  </p:stCondLst>
                                  <p:childTnLst>
                                    <p:anim calcmode="lin" valueType="num">
                                      <p:cBhvr>
                                        <p:cTn id="59" dur="500"/>
                                        <p:tgtEl>
                                          <p:spTgt spid="114"/>
                                        </p:tgtEl>
                                        <p:attrNameLst>
                                          <p:attrName>ppt_w</p:attrName>
                                        </p:attrNameLst>
                                      </p:cBhvr>
                                      <p:tavLst>
                                        <p:tav tm="0">
                                          <p:val>
                                            <p:strVal val="ppt_w"/>
                                          </p:val>
                                        </p:tav>
                                        <p:tav tm="100000">
                                          <p:val>
                                            <p:fltVal val="0"/>
                                          </p:val>
                                        </p:tav>
                                      </p:tavLst>
                                    </p:anim>
                                    <p:anim calcmode="lin" valueType="num">
                                      <p:cBhvr>
                                        <p:cTn id="60" dur="500"/>
                                        <p:tgtEl>
                                          <p:spTgt spid="114"/>
                                        </p:tgtEl>
                                        <p:attrNameLst>
                                          <p:attrName>ppt_h</p:attrName>
                                        </p:attrNameLst>
                                      </p:cBhvr>
                                      <p:tavLst>
                                        <p:tav tm="0">
                                          <p:val>
                                            <p:strVal val="ppt_h"/>
                                          </p:val>
                                        </p:tav>
                                        <p:tav tm="100000">
                                          <p:val>
                                            <p:strVal val="ppt_h"/>
                                          </p:val>
                                        </p:tav>
                                      </p:tavLst>
                                    </p:anim>
                                    <p:set>
                                      <p:cBhvr>
                                        <p:cTn id="61" dur="1" fill="hold">
                                          <p:stCondLst>
                                            <p:cond delay="499"/>
                                          </p:stCondLst>
                                        </p:cTn>
                                        <p:tgtEl>
                                          <p:spTgt spid="114"/>
                                        </p:tgtEl>
                                        <p:attrNameLst>
                                          <p:attrName>style.visibility</p:attrName>
                                        </p:attrNameLst>
                                      </p:cBhvr>
                                      <p:to>
                                        <p:strVal val="hidden"/>
                                      </p:to>
                                    </p:set>
                                  </p:childTnLst>
                                </p:cTn>
                              </p:par>
                              <p:par>
                                <p:cTn id="62" presetID="17" presetClass="exit" presetSubtype="10" fill="hold" nodeType="withEffect">
                                  <p:stCondLst>
                                    <p:cond delay="0"/>
                                  </p:stCondLst>
                                  <p:childTnLst>
                                    <p:anim calcmode="lin" valueType="num">
                                      <p:cBhvr>
                                        <p:cTn id="63" dur="500"/>
                                        <p:tgtEl>
                                          <p:spTgt spid="148"/>
                                        </p:tgtEl>
                                        <p:attrNameLst>
                                          <p:attrName>ppt_w</p:attrName>
                                        </p:attrNameLst>
                                      </p:cBhvr>
                                      <p:tavLst>
                                        <p:tav tm="0">
                                          <p:val>
                                            <p:strVal val="ppt_w"/>
                                          </p:val>
                                        </p:tav>
                                        <p:tav tm="100000">
                                          <p:val>
                                            <p:fltVal val="0"/>
                                          </p:val>
                                        </p:tav>
                                      </p:tavLst>
                                    </p:anim>
                                    <p:anim calcmode="lin" valueType="num">
                                      <p:cBhvr>
                                        <p:cTn id="64" dur="500"/>
                                        <p:tgtEl>
                                          <p:spTgt spid="148"/>
                                        </p:tgtEl>
                                        <p:attrNameLst>
                                          <p:attrName>ppt_h</p:attrName>
                                        </p:attrNameLst>
                                      </p:cBhvr>
                                      <p:tavLst>
                                        <p:tav tm="0">
                                          <p:val>
                                            <p:strVal val="ppt_h"/>
                                          </p:val>
                                        </p:tav>
                                        <p:tav tm="100000">
                                          <p:val>
                                            <p:strVal val="ppt_h"/>
                                          </p:val>
                                        </p:tav>
                                      </p:tavLst>
                                    </p:anim>
                                    <p:set>
                                      <p:cBhvr>
                                        <p:cTn id="65" dur="1" fill="hold">
                                          <p:stCondLst>
                                            <p:cond delay="499"/>
                                          </p:stCondLst>
                                        </p:cTn>
                                        <p:tgtEl>
                                          <p:spTgt spid="148"/>
                                        </p:tgtEl>
                                        <p:attrNameLst>
                                          <p:attrName>style.visibility</p:attrName>
                                        </p:attrNameLst>
                                      </p:cBhvr>
                                      <p:to>
                                        <p:strVal val="hidden"/>
                                      </p:to>
                                    </p:set>
                                  </p:childTnLst>
                                </p:cTn>
                              </p:par>
                              <p:par>
                                <p:cTn id="66" presetID="10" presetClass="entr" presetSubtype="0" fill="hold" nodeType="withEffect">
                                  <p:stCondLst>
                                    <p:cond delay="0"/>
                                  </p:stCondLst>
                                  <p:childTnLst>
                                    <p:set>
                                      <p:cBhvr>
                                        <p:cTn id="67" dur="1" fill="hold">
                                          <p:stCondLst>
                                            <p:cond delay="0"/>
                                          </p:stCondLst>
                                        </p:cTn>
                                        <p:tgtEl>
                                          <p:spTgt spid="156"/>
                                        </p:tgtEl>
                                        <p:attrNameLst>
                                          <p:attrName>style.visibility</p:attrName>
                                        </p:attrNameLst>
                                      </p:cBhvr>
                                      <p:to>
                                        <p:strVal val="visible"/>
                                      </p:to>
                                    </p:set>
                                    <p:animEffect transition="in" filter="fade">
                                      <p:cBhvr>
                                        <p:cTn id="68" dur="500"/>
                                        <p:tgtEl>
                                          <p:spTgt spid="156"/>
                                        </p:tgtEl>
                                      </p:cBhvr>
                                    </p:animEffect>
                                  </p:childTnLst>
                                </p:cTn>
                              </p:par>
                              <p:par>
                                <p:cTn id="69" presetID="10" presetClass="entr" presetSubtype="0" fill="hold" nodeType="withEffect">
                                  <p:stCondLst>
                                    <p:cond delay="0"/>
                                  </p:stCondLst>
                                  <p:childTnLst>
                                    <p:set>
                                      <p:cBhvr>
                                        <p:cTn id="70" dur="1" fill="hold">
                                          <p:stCondLst>
                                            <p:cond delay="0"/>
                                          </p:stCondLst>
                                        </p:cTn>
                                        <p:tgtEl>
                                          <p:spTgt spid="158"/>
                                        </p:tgtEl>
                                        <p:attrNameLst>
                                          <p:attrName>style.visibility</p:attrName>
                                        </p:attrNameLst>
                                      </p:cBhvr>
                                      <p:to>
                                        <p:strVal val="visible"/>
                                      </p:to>
                                    </p:set>
                                    <p:animEffect transition="in" filter="fade">
                                      <p:cBhvr>
                                        <p:cTn id="71" dur="500"/>
                                        <p:tgtEl>
                                          <p:spTgt spid="158"/>
                                        </p:tgtEl>
                                      </p:cBhvr>
                                    </p:animEffect>
                                  </p:childTnLst>
                                </p:cTn>
                              </p:par>
                            </p:childTnLst>
                          </p:cTn>
                        </p:par>
                      </p:childTnLst>
                    </p:cTn>
                  </p:par>
                  <p:par>
                    <p:cTn id="72" fill="hold">
                      <p:stCondLst>
                        <p:cond delay="indefinite"/>
                      </p:stCondLst>
                      <p:childTnLst>
                        <p:par>
                          <p:cTn id="73" fill="hold">
                            <p:stCondLst>
                              <p:cond delay="0"/>
                            </p:stCondLst>
                            <p:childTnLst>
                              <p:par>
                                <p:cTn id="74" presetID="17" presetClass="entr" presetSubtype="10" fill="hold" grpId="0" nodeType="clickEffect">
                                  <p:stCondLst>
                                    <p:cond delay="0"/>
                                  </p:stCondLst>
                                  <p:childTnLst>
                                    <p:set>
                                      <p:cBhvr>
                                        <p:cTn id="75" dur="1" fill="hold">
                                          <p:stCondLst>
                                            <p:cond delay="0"/>
                                          </p:stCondLst>
                                        </p:cTn>
                                        <p:tgtEl>
                                          <p:spTgt spid="143"/>
                                        </p:tgtEl>
                                        <p:attrNameLst>
                                          <p:attrName>style.visibility</p:attrName>
                                        </p:attrNameLst>
                                      </p:cBhvr>
                                      <p:to>
                                        <p:strVal val="visible"/>
                                      </p:to>
                                    </p:set>
                                    <p:anim calcmode="lin" valueType="num">
                                      <p:cBhvr>
                                        <p:cTn id="76" dur="500" fill="hold"/>
                                        <p:tgtEl>
                                          <p:spTgt spid="143"/>
                                        </p:tgtEl>
                                        <p:attrNameLst>
                                          <p:attrName>ppt_w</p:attrName>
                                        </p:attrNameLst>
                                      </p:cBhvr>
                                      <p:tavLst>
                                        <p:tav tm="0">
                                          <p:val>
                                            <p:fltVal val="0"/>
                                          </p:val>
                                        </p:tav>
                                        <p:tav tm="100000">
                                          <p:val>
                                            <p:strVal val="#ppt_w"/>
                                          </p:val>
                                        </p:tav>
                                      </p:tavLst>
                                    </p:anim>
                                    <p:anim calcmode="lin" valueType="num">
                                      <p:cBhvr>
                                        <p:cTn id="77" dur="500" fill="hold"/>
                                        <p:tgtEl>
                                          <p:spTgt spid="143"/>
                                        </p:tgtEl>
                                        <p:attrNameLst>
                                          <p:attrName>ppt_h</p:attrName>
                                        </p:attrNameLst>
                                      </p:cBhvr>
                                      <p:tavLst>
                                        <p:tav tm="0">
                                          <p:val>
                                            <p:strVal val="#ppt_h"/>
                                          </p:val>
                                        </p:tav>
                                        <p:tav tm="100000">
                                          <p:val>
                                            <p:strVal val="#ppt_h"/>
                                          </p:val>
                                        </p:tav>
                                      </p:tavLst>
                                    </p:anim>
                                  </p:childTnLst>
                                </p:cTn>
                              </p:par>
                            </p:childTnLst>
                          </p:cTn>
                        </p:par>
                      </p:childTnLst>
                    </p:cTn>
                  </p:par>
                  <p:par>
                    <p:cTn id="78" fill="hold">
                      <p:stCondLst>
                        <p:cond delay="indefinite"/>
                      </p:stCondLst>
                      <p:childTnLst>
                        <p:par>
                          <p:cTn id="79" fill="hold">
                            <p:stCondLst>
                              <p:cond delay="0"/>
                            </p:stCondLst>
                            <p:childTnLst>
                              <p:par>
                                <p:cTn id="80" presetID="17" presetClass="exit" presetSubtype="10" fill="hold" nodeType="clickEffect">
                                  <p:stCondLst>
                                    <p:cond delay="0"/>
                                  </p:stCondLst>
                                  <p:childTnLst>
                                    <p:anim calcmode="lin" valueType="num">
                                      <p:cBhvr>
                                        <p:cTn id="81" dur="500"/>
                                        <p:tgtEl>
                                          <p:spTgt spid="126"/>
                                        </p:tgtEl>
                                        <p:attrNameLst>
                                          <p:attrName>ppt_w</p:attrName>
                                        </p:attrNameLst>
                                      </p:cBhvr>
                                      <p:tavLst>
                                        <p:tav tm="0">
                                          <p:val>
                                            <p:strVal val="ppt_w"/>
                                          </p:val>
                                        </p:tav>
                                        <p:tav tm="100000">
                                          <p:val>
                                            <p:fltVal val="0"/>
                                          </p:val>
                                        </p:tav>
                                      </p:tavLst>
                                    </p:anim>
                                    <p:anim calcmode="lin" valueType="num">
                                      <p:cBhvr>
                                        <p:cTn id="82" dur="500"/>
                                        <p:tgtEl>
                                          <p:spTgt spid="126"/>
                                        </p:tgtEl>
                                        <p:attrNameLst>
                                          <p:attrName>ppt_h</p:attrName>
                                        </p:attrNameLst>
                                      </p:cBhvr>
                                      <p:tavLst>
                                        <p:tav tm="0">
                                          <p:val>
                                            <p:strVal val="ppt_h"/>
                                          </p:val>
                                        </p:tav>
                                        <p:tav tm="100000">
                                          <p:val>
                                            <p:strVal val="ppt_h"/>
                                          </p:val>
                                        </p:tav>
                                      </p:tavLst>
                                    </p:anim>
                                    <p:set>
                                      <p:cBhvr>
                                        <p:cTn id="83" dur="1" fill="hold">
                                          <p:stCondLst>
                                            <p:cond delay="499"/>
                                          </p:stCondLst>
                                        </p:cTn>
                                        <p:tgtEl>
                                          <p:spTgt spid="126"/>
                                        </p:tgtEl>
                                        <p:attrNameLst>
                                          <p:attrName>style.visibility</p:attrName>
                                        </p:attrNameLst>
                                      </p:cBhvr>
                                      <p:to>
                                        <p:strVal val="hidden"/>
                                      </p:to>
                                    </p:set>
                                  </p:childTnLst>
                                </p:cTn>
                              </p:par>
                              <p:par>
                                <p:cTn id="84" presetID="17" presetClass="exit" presetSubtype="10" fill="hold" grpId="0" nodeType="withEffect">
                                  <p:stCondLst>
                                    <p:cond delay="0"/>
                                  </p:stCondLst>
                                  <p:childTnLst>
                                    <p:anim calcmode="lin" valueType="num">
                                      <p:cBhvr>
                                        <p:cTn id="85" dur="500"/>
                                        <p:tgtEl>
                                          <p:spTgt spid="108"/>
                                        </p:tgtEl>
                                        <p:attrNameLst>
                                          <p:attrName>ppt_w</p:attrName>
                                        </p:attrNameLst>
                                      </p:cBhvr>
                                      <p:tavLst>
                                        <p:tav tm="0">
                                          <p:val>
                                            <p:strVal val="ppt_w"/>
                                          </p:val>
                                        </p:tav>
                                        <p:tav tm="100000">
                                          <p:val>
                                            <p:fltVal val="0"/>
                                          </p:val>
                                        </p:tav>
                                      </p:tavLst>
                                    </p:anim>
                                    <p:anim calcmode="lin" valueType="num">
                                      <p:cBhvr>
                                        <p:cTn id="86" dur="500"/>
                                        <p:tgtEl>
                                          <p:spTgt spid="108"/>
                                        </p:tgtEl>
                                        <p:attrNameLst>
                                          <p:attrName>ppt_h</p:attrName>
                                        </p:attrNameLst>
                                      </p:cBhvr>
                                      <p:tavLst>
                                        <p:tav tm="0">
                                          <p:val>
                                            <p:strVal val="ppt_h"/>
                                          </p:val>
                                        </p:tav>
                                        <p:tav tm="100000">
                                          <p:val>
                                            <p:strVal val="ppt_h"/>
                                          </p:val>
                                        </p:tav>
                                      </p:tavLst>
                                    </p:anim>
                                    <p:set>
                                      <p:cBhvr>
                                        <p:cTn id="87" dur="1" fill="hold">
                                          <p:stCondLst>
                                            <p:cond delay="499"/>
                                          </p:stCondLst>
                                        </p:cTn>
                                        <p:tgtEl>
                                          <p:spTgt spid="108"/>
                                        </p:tgtEl>
                                        <p:attrNameLst>
                                          <p:attrName>style.visibility</p:attrName>
                                        </p:attrNameLst>
                                      </p:cBhvr>
                                      <p:to>
                                        <p:strVal val="hidden"/>
                                      </p:to>
                                    </p:set>
                                  </p:childTnLst>
                                </p:cTn>
                              </p:par>
                              <p:par>
                                <p:cTn id="88" presetID="17" presetClass="exit" presetSubtype="10" fill="hold" grpId="1" nodeType="withEffect">
                                  <p:stCondLst>
                                    <p:cond delay="0"/>
                                  </p:stCondLst>
                                  <p:childTnLst>
                                    <p:anim calcmode="lin" valueType="num">
                                      <p:cBhvr>
                                        <p:cTn id="89" dur="500"/>
                                        <p:tgtEl>
                                          <p:spTgt spid="143"/>
                                        </p:tgtEl>
                                        <p:attrNameLst>
                                          <p:attrName>ppt_w</p:attrName>
                                        </p:attrNameLst>
                                      </p:cBhvr>
                                      <p:tavLst>
                                        <p:tav tm="0">
                                          <p:val>
                                            <p:strVal val="ppt_w"/>
                                          </p:val>
                                        </p:tav>
                                        <p:tav tm="100000">
                                          <p:val>
                                            <p:fltVal val="0"/>
                                          </p:val>
                                        </p:tav>
                                      </p:tavLst>
                                    </p:anim>
                                    <p:anim calcmode="lin" valueType="num">
                                      <p:cBhvr>
                                        <p:cTn id="90" dur="500"/>
                                        <p:tgtEl>
                                          <p:spTgt spid="143"/>
                                        </p:tgtEl>
                                        <p:attrNameLst>
                                          <p:attrName>ppt_h</p:attrName>
                                        </p:attrNameLst>
                                      </p:cBhvr>
                                      <p:tavLst>
                                        <p:tav tm="0">
                                          <p:val>
                                            <p:strVal val="ppt_h"/>
                                          </p:val>
                                        </p:tav>
                                        <p:tav tm="100000">
                                          <p:val>
                                            <p:strVal val="ppt_h"/>
                                          </p:val>
                                        </p:tav>
                                      </p:tavLst>
                                    </p:anim>
                                    <p:set>
                                      <p:cBhvr>
                                        <p:cTn id="91" dur="1" fill="hold">
                                          <p:stCondLst>
                                            <p:cond delay="499"/>
                                          </p:stCondLst>
                                        </p:cTn>
                                        <p:tgtEl>
                                          <p:spTgt spid="143"/>
                                        </p:tgtEl>
                                        <p:attrNameLst>
                                          <p:attrName>style.visibility</p:attrName>
                                        </p:attrNameLst>
                                      </p:cBhvr>
                                      <p:to>
                                        <p:strVal val="hidden"/>
                                      </p:to>
                                    </p:set>
                                  </p:childTnLst>
                                </p:cTn>
                              </p:par>
                              <p:par>
                                <p:cTn id="92" presetID="17" presetClass="exit" presetSubtype="10" fill="hold" grpId="0" nodeType="withEffect">
                                  <p:stCondLst>
                                    <p:cond delay="0"/>
                                  </p:stCondLst>
                                  <p:childTnLst>
                                    <p:anim calcmode="lin" valueType="num">
                                      <p:cBhvr>
                                        <p:cTn id="93" dur="500"/>
                                        <p:tgtEl>
                                          <p:spTgt spid="113"/>
                                        </p:tgtEl>
                                        <p:attrNameLst>
                                          <p:attrName>ppt_w</p:attrName>
                                        </p:attrNameLst>
                                      </p:cBhvr>
                                      <p:tavLst>
                                        <p:tav tm="0">
                                          <p:val>
                                            <p:strVal val="ppt_w"/>
                                          </p:val>
                                        </p:tav>
                                        <p:tav tm="100000">
                                          <p:val>
                                            <p:fltVal val="0"/>
                                          </p:val>
                                        </p:tav>
                                      </p:tavLst>
                                    </p:anim>
                                    <p:anim calcmode="lin" valueType="num">
                                      <p:cBhvr>
                                        <p:cTn id="94" dur="500"/>
                                        <p:tgtEl>
                                          <p:spTgt spid="113"/>
                                        </p:tgtEl>
                                        <p:attrNameLst>
                                          <p:attrName>ppt_h</p:attrName>
                                        </p:attrNameLst>
                                      </p:cBhvr>
                                      <p:tavLst>
                                        <p:tav tm="0">
                                          <p:val>
                                            <p:strVal val="ppt_h"/>
                                          </p:val>
                                        </p:tav>
                                        <p:tav tm="100000">
                                          <p:val>
                                            <p:strVal val="ppt_h"/>
                                          </p:val>
                                        </p:tav>
                                      </p:tavLst>
                                    </p:anim>
                                    <p:set>
                                      <p:cBhvr>
                                        <p:cTn id="95" dur="1" fill="hold">
                                          <p:stCondLst>
                                            <p:cond delay="499"/>
                                          </p:stCondLst>
                                        </p:cTn>
                                        <p:tgtEl>
                                          <p:spTgt spid="113"/>
                                        </p:tgtEl>
                                        <p:attrNameLst>
                                          <p:attrName>style.visibility</p:attrName>
                                        </p:attrNameLst>
                                      </p:cBhvr>
                                      <p:to>
                                        <p:strVal val="hidden"/>
                                      </p:to>
                                    </p:set>
                                  </p:childTnLst>
                                </p:cTn>
                              </p:par>
                              <p:par>
                                <p:cTn id="96" presetID="17" presetClass="exit" presetSubtype="10" fill="hold" nodeType="withEffect">
                                  <p:stCondLst>
                                    <p:cond delay="0"/>
                                  </p:stCondLst>
                                  <p:childTnLst>
                                    <p:anim calcmode="lin" valueType="num">
                                      <p:cBhvr>
                                        <p:cTn id="97" dur="500"/>
                                        <p:tgtEl>
                                          <p:spTgt spid="151"/>
                                        </p:tgtEl>
                                        <p:attrNameLst>
                                          <p:attrName>ppt_w</p:attrName>
                                        </p:attrNameLst>
                                      </p:cBhvr>
                                      <p:tavLst>
                                        <p:tav tm="0">
                                          <p:val>
                                            <p:strVal val="ppt_w"/>
                                          </p:val>
                                        </p:tav>
                                        <p:tav tm="100000">
                                          <p:val>
                                            <p:fltVal val="0"/>
                                          </p:val>
                                        </p:tav>
                                      </p:tavLst>
                                    </p:anim>
                                    <p:anim calcmode="lin" valueType="num">
                                      <p:cBhvr>
                                        <p:cTn id="98" dur="500"/>
                                        <p:tgtEl>
                                          <p:spTgt spid="151"/>
                                        </p:tgtEl>
                                        <p:attrNameLst>
                                          <p:attrName>ppt_h</p:attrName>
                                        </p:attrNameLst>
                                      </p:cBhvr>
                                      <p:tavLst>
                                        <p:tav tm="0">
                                          <p:val>
                                            <p:strVal val="ppt_h"/>
                                          </p:val>
                                        </p:tav>
                                        <p:tav tm="100000">
                                          <p:val>
                                            <p:strVal val="ppt_h"/>
                                          </p:val>
                                        </p:tav>
                                      </p:tavLst>
                                    </p:anim>
                                    <p:set>
                                      <p:cBhvr>
                                        <p:cTn id="99" dur="1" fill="hold">
                                          <p:stCondLst>
                                            <p:cond delay="499"/>
                                          </p:stCondLst>
                                        </p:cTn>
                                        <p:tgtEl>
                                          <p:spTgt spid="151"/>
                                        </p:tgtEl>
                                        <p:attrNameLst>
                                          <p:attrName>style.visibility</p:attrName>
                                        </p:attrNameLst>
                                      </p:cBhvr>
                                      <p:to>
                                        <p:strVal val="hidden"/>
                                      </p:to>
                                    </p:set>
                                  </p:childTnLst>
                                </p:cTn>
                              </p:par>
                              <p:par>
                                <p:cTn id="100" presetID="10" presetClass="entr" presetSubtype="0" fill="hold" nodeType="withEffect">
                                  <p:stCondLst>
                                    <p:cond delay="0"/>
                                  </p:stCondLst>
                                  <p:childTnLst>
                                    <p:set>
                                      <p:cBhvr>
                                        <p:cTn id="101" dur="1" fill="hold">
                                          <p:stCondLst>
                                            <p:cond delay="0"/>
                                          </p:stCondLst>
                                        </p:cTn>
                                        <p:tgtEl>
                                          <p:spTgt spid="160"/>
                                        </p:tgtEl>
                                        <p:attrNameLst>
                                          <p:attrName>style.visibility</p:attrName>
                                        </p:attrNameLst>
                                      </p:cBhvr>
                                      <p:to>
                                        <p:strVal val="visible"/>
                                      </p:to>
                                    </p:set>
                                    <p:animEffect transition="in" filter="fade">
                                      <p:cBhvr>
                                        <p:cTn id="102" dur="500"/>
                                        <p:tgtEl>
                                          <p:spTgt spid="160"/>
                                        </p:tgtEl>
                                      </p:cBhvr>
                                    </p:animEffect>
                                  </p:childTnLst>
                                </p:cTn>
                              </p:par>
                            </p:childTnLst>
                          </p:cTn>
                        </p:par>
                      </p:childTnLst>
                    </p:cTn>
                  </p:par>
                  <p:par>
                    <p:cTn id="103" fill="hold">
                      <p:stCondLst>
                        <p:cond delay="indefinite"/>
                      </p:stCondLst>
                      <p:childTnLst>
                        <p:par>
                          <p:cTn id="104" fill="hold">
                            <p:stCondLst>
                              <p:cond delay="0"/>
                            </p:stCondLst>
                            <p:childTnLst>
                              <p:par>
                                <p:cTn id="105" presetID="17" presetClass="entr" presetSubtype="10" fill="hold" grpId="0" nodeType="clickEffect">
                                  <p:stCondLst>
                                    <p:cond delay="0"/>
                                  </p:stCondLst>
                                  <p:childTnLst>
                                    <p:set>
                                      <p:cBhvr>
                                        <p:cTn id="106" dur="1" fill="hold">
                                          <p:stCondLst>
                                            <p:cond delay="0"/>
                                          </p:stCondLst>
                                        </p:cTn>
                                        <p:tgtEl>
                                          <p:spTgt spid="145"/>
                                        </p:tgtEl>
                                        <p:attrNameLst>
                                          <p:attrName>style.visibility</p:attrName>
                                        </p:attrNameLst>
                                      </p:cBhvr>
                                      <p:to>
                                        <p:strVal val="visible"/>
                                      </p:to>
                                    </p:set>
                                    <p:anim calcmode="lin" valueType="num">
                                      <p:cBhvr>
                                        <p:cTn id="107" dur="500" fill="hold"/>
                                        <p:tgtEl>
                                          <p:spTgt spid="145"/>
                                        </p:tgtEl>
                                        <p:attrNameLst>
                                          <p:attrName>ppt_w</p:attrName>
                                        </p:attrNameLst>
                                      </p:cBhvr>
                                      <p:tavLst>
                                        <p:tav tm="0">
                                          <p:val>
                                            <p:fltVal val="0"/>
                                          </p:val>
                                        </p:tav>
                                        <p:tav tm="100000">
                                          <p:val>
                                            <p:strVal val="#ppt_w"/>
                                          </p:val>
                                        </p:tav>
                                      </p:tavLst>
                                    </p:anim>
                                    <p:anim calcmode="lin" valueType="num">
                                      <p:cBhvr>
                                        <p:cTn id="108" dur="500" fill="hold"/>
                                        <p:tgtEl>
                                          <p:spTgt spid="145"/>
                                        </p:tgtEl>
                                        <p:attrNameLst>
                                          <p:attrName>ppt_h</p:attrName>
                                        </p:attrNameLst>
                                      </p:cBhvr>
                                      <p:tavLst>
                                        <p:tav tm="0">
                                          <p:val>
                                            <p:strVal val="#ppt_h"/>
                                          </p:val>
                                        </p:tav>
                                        <p:tav tm="100000">
                                          <p:val>
                                            <p:strVal val="#ppt_h"/>
                                          </p:val>
                                        </p:tav>
                                      </p:tavLst>
                                    </p:anim>
                                  </p:childTnLst>
                                </p:cTn>
                              </p:par>
                            </p:childTnLst>
                          </p:cTn>
                        </p:par>
                      </p:childTnLst>
                    </p:cTn>
                  </p:par>
                  <p:par>
                    <p:cTn id="109" fill="hold">
                      <p:stCondLst>
                        <p:cond delay="indefinite"/>
                      </p:stCondLst>
                      <p:childTnLst>
                        <p:par>
                          <p:cTn id="110" fill="hold">
                            <p:stCondLst>
                              <p:cond delay="0"/>
                            </p:stCondLst>
                            <p:childTnLst>
                              <p:par>
                                <p:cTn id="111" presetID="17" presetClass="exit" presetSubtype="10" fill="hold" nodeType="clickEffect">
                                  <p:stCondLst>
                                    <p:cond delay="0"/>
                                  </p:stCondLst>
                                  <p:childTnLst>
                                    <p:anim calcmode="lin" valueType="num">
                                      <p:cBhvr>
                                        <p:cTn id="112" dur="500"/>
                                        <p:tgtEl>
                                          <p:spTgt spid="130"/>
                                        </p:tgtEl>
                                        <p:attrNameLst>
                                          <p:attrName>ppt_w</p:attrName>
                                        </p:attrNameLst>
                                      </p:cBhvr>
                                      <p:tavLst>
                                        <p:tav tm="0">
                                          <p:val>
                                            <p:strVal val="ppt_w"/>
                                          </p:val>
                                        </p:tav>
                                        <p:tav tm="100000">
                                          <p:val>
                                            <p:fltVal val="0"/>
                                          </p:val>
                                        </p:tav>
                                      </p:tavLst>
                                    </p:anim>
                                    <p:anim calcmode="lin" valueType="num">
                                      <p:cBhvr>
                                        <p:cTn id="113" dur="500"/>
                                        <p:tgtEl>
                                          <p:spTgt spid="130"/>
                                        </p:tgtEl>
                                        <p:attrNameLst>
                                          <p:attrName>ppt_h</p:attrName>
                                        </p:attrNameLst>
                                      </p:cBhvr>
                                      <p:tavLst>
                                        <p:tav tm="0">
                                          <p:val>
                                            <p:strVal val="ppt_h"/>
                                          </p:val>
                                        </p:tav>
                                        <p:tav tm="100000">
                                          <p:val>
                                            <p:strVal val="ppt_h"/>
                                          </p:val>
                                        </p:tav>
                                      </p:tavLst>
                                    </p:anim>
                                    <p:set>
                                      <p:cBhvr>
                                        <p:cTn id="114" dur="1" fill="hold">
                                          <p:stCondLst>
                                            <p:cond delay="499"/>
                                          </p:stCondLst>
                                        </p:cTn>
                                        <p:tgtEl>
                                          <p:spTgt spid="130"/>
                                        </p:tgtEl>
                                        <p:attrNameLst>
                                          <p:attrName>style.visibility</p:attrName>
                                        </p:attrNameLst>
                                      </p:cBhvr>
                                      <p:to>
                                        <p:strVal val="hidden"/>
                                      </p:to>
                                    </p:set>
                                  </p:childTnLst>
                                </p:cTn>
                              </p:par>
                              <p:par>
                                <p:cTn id="115" presetID="17" presetClass="exit" presetSubtype="10" fill="hold" grpId="0" nodeType="withEffect">
                                  <p:stCondLst>
                                    <p:cond delay="0"/>
                                  </p:stCondLst>
                                  <p:childTnLst>
                                    <p:anim calcmode="lin" valueType="num">
                                      <p:cBhvr>
                                        <p:cTn id="116" dur="500"/>
                                        <p:tgtEl>
                                          <p:spTgt spid="111"/>
                                        </p:tgtEl>
                                        <p:attrNameLst>
                                          <p:attrName>ppt_w</p:attrName>
                                        </p:attrNameLst>
                                      </p:cBhvr>
                                      <p:tavLst>
                                        <p:tav tm="0">
                                          <p:val>
                                            <p:strVal val="ppt_w"/>
                                          </p:val>
                                        </p:tav>
                                        <p:tav tm="100000">
                                          <p:val>
                                            <p:fltVal val="0"/>
                                          </p:val>
                                        </p:tav>
                                      </p:tavLst>
                                    </p:anim>
                                    <p:anim calcmode="lin" valueType="num">
                                      <p:cBhvr>
                                        <p:cTn id="117" dur="500"/>
                                        <p:tgtEl>
                                          <p:spTgt spid="111"/>
                                        </p:tgtEl>
                                        <p:attrNameLst>
                                          <p:attrName>ppt_h</p:attrName>
                                        </p:attrNameLst>
                                      </p:cBhvr>
                                      <p:tavLst>
                                        <p:tav tm="0">
                                          <p:val>
                                            <p:strVal val="ppt_h"/>
                                          </p:val>
                                        </p:tav>
                                        <p:tav tm="100000">
                                          <p:val>
                                            <p:strVal val="ppt_h"/>
                                          </p:val>
                                        </p:tav>
                                      </p:tavLst>
                                    </p:anim>
                                    <p:set>
                                      <p:cBhvr>
                                        <p:cTn id="118" dur="1" fill="hold">
                                          <p:stCondLst>
                                            <p:cond delay="499"/>
                                          </p:stCondLst>
                                        </p:cTn>
                                        <p:tgtEl>
                                          <p:spTgt spid="111"/>
                                        </p:tgtEl>
                                        <p:attrNameLst>
                                          <p:attrName>style.visibility</p:attrName>
                                        </p:attrNameLst>
                                      </p:cBhvr>
                                      <p:to>
                                        <p:strVal val="hidden"/>
                                      </p:to>
                                    </p:set>
                                  </p:childTnLst>
                                </p:cTn>
                              </p:par>
                              <p:par>
                                <p:cTn id="119" presetID="17" presetClass="exit" presetSubtype="10" fill="hold" grpId="1" nodeType="withEffect">
                                  <p:stCondLst>
                                    <p:cond delay="0"/>
                                  </p:stCondLst>
                                  <p:childTnLst>
                                    <p:anim calcmode="lin" valueType="num">
                                      <p:cBhvr>
                                        <p:cTn id="120" dur="500"/>
                                        <p:tgtEl>
                                          <p:spTgt spid="145"/>
                                        </p:tgtEl>
                                        <p:attrNameLst>
                                          <p:attrName>ppt_w</p:attrName>
                                        </p:attrNameLst>
                                      </p:cBhvr>
                                      <p:tavLst>
                                        <p:tav tm="0">
                                          <p:val>
                                            <p:strVal val="ppt_w"/>
                                          </p:val>
                                        </p:tav>
                                        <p:tav tm="100000">
                                          <p:val>
                                            <p:fltVal val="0"/>
                                          </p:val>
                                        </p:tav>
                                      </p:tavLst>
                                    </p:anim>
                                    <p:anim calcmode="lin" valueType="num">
                                      <p:cBhvr>
                                        <p:cTn id="121" dur="500"/>
                                        <p:tgtEl>
                                          <p:spTgt spid="145"/>
                                        </p:tgtEl>
                                        <p:attrNameLst>
                                          <p:attrName>ppt_h</p:attrName>
                                        </p:attrNameLst>
                                      </p:cBhvr>
                                      <p:tavLst>
                                        <p:tav tm="0">
                                          <p:val>
                                            <p:strVal val="ppt_h"/>
                                          </p:val>
                                        </p:tav>
                                        <p:tav tm="100000">
                                          <p:val>
                                            <p:strVal val="ppt_h"/>
                                          </p:val>
                                        </p:tav>
                                      </p:tavLst>
                                    </p:anim>
                                    <p:set>
                                      <p:cBhvr>
                                        <p:cTn id="122" dur="1" fill="hold">
                                          <p:stCondLst>
                                            <p:cond delay="499"/>
                                          </p:stCondLst>
                                        </p:cTn>
                                        <p:tgtEl>
                                          <p:spTgt spid="145"/>
                                        </p:tgtEl>
                                        <p:attrNameLst>
                                          <p:attrName>style.visibility</p:attrName>
                                        </p:attrNameLst>
                                      </p:cBhvr>
                                      <p:to>
                                        <p:strVal val="hidden"/>
                                      </p:to>
                                    </p:set>
                                  </p:childTnLst>
                                </p:cTn>
                              </p:par>
                            </p:childTnLst>
                          </p:cTn>
                        </p:par>
                        <p:par>
                          <p:cTn id="123" fill="hold">
                            <p:stCondLst>
                              <p:cond delay="500"/>
                            </p:stCondLst>
                            <p:childTnLst>
                              <p:par>
                                <p:cTn id="124" presetID="17" presetClass="exit" presetSubtype="10" fill="hold" grpId="0" nodeType="afterEffect">
                                  <p:stCondLst>
                                    <p:cond delay="0"/>
                                  </p:stCondLst>
                                  <p:childTnLst>
                                    <p:anim calcmode="lin" valueType="num">
                                      <p:cBhvr>
                                        <p:cTn id="125" dur="500"/>
                                        <p:tgtEl>
                                          <p:spTgt spid="104"/>
                                        </p:tgtEl>
                                        <p:attrNameLst>
                                          <p:attrName>ppt_w</p:attrName>
                                        </p:attrNameLst>
                                      </p:cBhvr>
                                      <p:tavLst>
                                        <p:tav tm="0">
                                          <p:val>
                                            <p:strVal val="ppt_w"/>
                                          </p:val>
                                        </p:tav>
                                        <p:tav tm="100000">
                                          <p:val>
                                            <p:fltVal val="0"/>
                                          </p:val>
                                        </p:tav>
                                      </p:tavLst>
                                    </p:anim>
                                    <p:anim calcmode="lin" valueType="num">
                                      <p:cBhvr>
                                        <p:cTn id="126" dur="500"/>
                                        <p:tgtEl>
                                          <p:spTgt spid="104"/>
                                        </p:tgtEl>
                                        <p:attrNameLst>
                                          <p:attrName>ppt_h</p:attrName>
                                        </p:attrNameLst>
                                      </p:cBhvr>
                                      <p:tavLst>
                                        <p:tav tm="0">
                                          <p:val>
                                            <p:strVal val="ppt_h"/>
                                          </p:val>
                                        </p:tav>
                                        <p:tav tm="100000">
                                          <p:val>
                                            <p:strVal val="ppt_h"/>
                                          </p:val>
                                        </p:tav>
                                      </p:tavLst>
                                    </p:anim>
                                    <p:set>
                                      <p:cBhvr>
                                        <p:cTn id="127" dur="1" fill="hold">
                                          <p:stCondLst>
                                            <p:cond delay="499"/>
                                          </p:stCondLst>
                                        </p:cTn>
                                        <p:tgtEl>
                                          <p:spTgt spid="104"/>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17" presetClass="entr" presetSubtype="10" fill="hold" grpId="0" nodeType="clickEffect">
                                  <p:stCondLst>
                                    <p:cond delay="0"/>
                                  </p:stCondLst>
                                  <p:childTnLst>
                                    <p:set>
                                      <p:cBhvr>
                                        <p:cTn id="131" dur="1" fill="hold">
                                          <p:stCondLst>
                                            <p:cond delay="0"/>
                                          </p:stCondLst>
                                        </p:cTn>
                                        <p:tgtEl>
                                          <p:spTgt spid="147"/>
                                        </p:tgtEl>
                                        <p:attrNameLst>
                                          <p:attrName>style.visibility</p:attrName>
                                        </p:attrNameLst>
                                      </p:cBhvr>
                                      <p:to>
                                        <p:strVal val="visible"/>
                                      </p:to>
                                    </p:set>
                                    <p:anim calcmode="lin" valueType="num">
                                      <p:cBhvr>
                                        <p:cTn id="132" dur="500" fill="hold"/>
                                        <p:tgtEl>
                                          <p:spTgt spid="147"/>
                                        </p:tgtEl>
                                        <p:attrNameLst>
                                          <p:attrName>ppt_w</p:attrName>
                                        </p:attrNameLst>
                                      </p:cBhvr>
                                      <p:tavLst>
                                        <p:tav tm="0">
                                          <p:val>
                                            <p:fltVal val="0"/>
                                          </p:val>
                                        </p:tav>
                                        <p:tav tm="100000">
                                          <p:val>
                                            <p:strVal val="#ppt_w"/>
                                          </p:val>
                                        </p:tav>
                                      </p:tavLst>
                                    </p:anim>
                                    <p:anim calcmode="lin" valueType="num">
                                      <p:cBhvr>
                                        <p:cTn id="133" dur="500" fill="hold"/>
                                        <p:tgtEl>
                                          <p:spTgt spid="147"/>
                                        </p:tgtEl>
                                        <p:attrNameLst>
                                          <p:attrName>ppt_h</p:attrName>
                                        </p:attrNameLst>
                                      </p:cBhvr>
                                      <p:tavLst>
                                        <p:tav tm="0">
                                          <p:val>
                                            <p:strVal val="#ppt_h"/>
                                          </p:val>
                                        </p:tav>
                                        <p:tav tm="100000">
                                          <p:val>
                                            <p:strVal val="#ppt_h"/>
                                          </p:val>
                                        </p:tav>
                                      </p:tavLst>
                                    </p:anim>
                                  </p:childTnLst>
                                </p:cTn>
                              </p:par>
                            </p:childTnLst>
                          </p:cTn>
                        </p:par>
                      </p:childTnLst>
                    </p:cTn>
                  </p:par>
                  <p:par>
                    <p:cTn id="134" fill="hold">
                      <p:stCondLst>
                        <p:cond delay="indefinite"/>
                      </p:stCondLst>
                      <p:childTnLst>
                        <p:par>
                          <p:cTn id="135" fill="hold">
                            <p:stCondLst>
                              <p:cond delay="0"/>
                            </p:stCondLst>
                            <p:childTnLst>
                              <p:par>
                                <p:cTn id="136" presetID="1" presetClass="exit" presetSubtype="0" fill="hold" grpId="1" nodeType="clickEffect">
                                  <p:stCondLst>
                                    <p:cond delay="0"/>
                                  </p:stCondLst>
                                  <p:childTnLst>
                                    <p:set>
                                      <p:cBhvr>
                                        <p:cTn id="137" dur="1" fill="hold">
                                          <p:stCondLst>
                                            <p:cond delay="0"/>
                                          </p:stCondLst>
                                        </p:cTn>
                                        <p:tgtEl>
                                          <p:spTgt spid="147"/>
                                        </p:tgtEl>
                                        <p:attrNameLst>
                                          <p:attrName>style.visibility</p:attrName>
                                        </p:attrNameLst>
                                      </p:cBhvr>
                                      <p:to>
                                        <p:strVal val="hidden"/>
                                      </p:to>
                                    </p:set>
                                  </p:childTnLst>
                                </p:cTn>
                              </p:par>
                              <p:par>
                                <p:cTn id="138" presetID="10" presetClass="exit" presetSubtype="0" fill="hold" nodeType="withEffect">
                                  <p:stCondLst>
                                    <p:cond delay="0"/>
                                  </p:stCondLst>
                                  <p:childTnLst>
                                    <p:animEffect transition="out" filter="fade">
                                      <p:cBhvr>
                                        <p:cTn id="139" dur="500"/>
                                        <p:tgtEl>
                                          <p:spTgt spid="139"/>
                                        </p:tgtEl>
                                      </p:cBhvr>
                                    </p:animEffect>
                                    <p:set>
                                      <p:cBhvr>
                                        <p:cTn id="140" dur="1" fill="hold">
                                          <p:stCondLst>
                                            <p:cond delay="499"/>
                                          </p:stCondLst>
                                        </p:cTn>
                                        <p:tgtEl>
                                          <p:spTgt spid="139"/>
                                        </p:tgtEl>
                                        <p:attrNameLst>
                                          <p:attrName>style.visibility</p:attrName>
                                        </p:attrNameLst>
                                      </p:cBhvr>
                                      <p:to>
                                        <p:strVal val="hidden"/>
                                      </p:to>
                                    </p:set>
                                  </p:childTnLst>
                                </p:cTn>
                              </p:par>
                              <p:par>
                                <p:cTn id="141" presetID="10" presetClass="exit" presetSubtype="0" fill="hold" grpId="0" nodeType="withEffect">
                                  <p:stCondLst>
                                    <p:cond delay="0"/>
                                  </p:stCondLst>
                                  <p:childTnLst>
                                    <p:animEffect transition="out" filter="fade">
                                      <p:cBhvr>
                                        <p:cTn id="142" dur="500"/>
                                        <p:tgtEl>
                                          <p:spTgt spid="140"/>
                                        </p:tgtEl>
                                      </p:cBhvr>
                                    </p:animEffect>
                                    <p:set>
                                      <p:cBhvr>
                                        <p:cTn id="143" dur="1" fill="hold">
                                          <p:stCondLst>
                                            <p:cond delay="499"/>
                                          </p:stCondLst>
                                        </p:cTn>
                                        <p:tgtEl>
                                          <p:spTgt spid="140"/>
                                        </p:tgtEl>
                                        <p:attrNameLst>
                                          <p:attrName>style.visibility</p:attrName>
                                        </p:attrNameLst>
                                      </p:cBhvr>
                                      <p:to>
                                        <p:strVal val="hidden"/>
                                      </p:to>
                                    </p:set>
                                  </p:childTnLst>
                                </p:cTn>
                              </p:par>
                              <p:par>
                                <p:cTn id="144" presetID="10" presetClass="entr" presetSubtype="0" fill="hold" nodeType="withEffect">
                                  <p:stCondLst>
                                    <p:cond delay="0"/>
                                  </p:stCondLst>
                                  <p:childTnLst>
                                    <p:set>
                                      <p:cBhvr>
                                        <p:cTn id="145" dur="1" fill="hold">
                                          <p:stCondLst>
                                            <p:cond delay="0"/>
                                          </p:stCondLst>
                                        </p:cTn>
                                        <p:tgtEl>
                                          <p:spTgt spid="163"/>
                                        </p:tgtEl>
                                        <p:attrNameLst>
                                          <p:attrName>style.visibility</p:attrName>
                                        </p:attrNameLst>
                                      </p:cBhvr>
                                      <p:to>
                                        <p:strVal val="visible"/>
                                      </p:to>
                                    </p:set>
                                    <p:animEffect transition="in" filter="fade">
                                      <p:cBhvr>
                                        <p:cTn id="146" dur="500"/>
                                        <p:tgtEl>
                                          <p:spTgt spid="163"/>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161"/>
                                        </p:tgtEl>
                                        <p:attrNameLst>
                                          <p:attrName>style.visibility</p:attrName>
                                        </p:attrNameLst>
                                      </p:cBhvr>
                                      <p:to>
                                        <p:strVal val="visible"/>
                                      </p:to>
                                    </p:set>
                                    <p:animEffect transition="in" filter="fade">
                                      <p:cBhvr>
                                        <p:cTn id="149" dur="500"/>
                                        <p:tgtEl>
                                          <p:spTgt spid="161"/>
                                        </p:tgtEl>
                                      </p:cBhvr>
                                    </p:animEffect>
                                  </p:childTnLst>
                                </p:cTn>
                              </p:par>
                            </p:childTnLst>
                          </p:cTn>
                        </p:par>
                      </p:childTnLst>
                    </p:cTn>
                  </p:par>
                  <p:par>
                    <p:cTn id="150" fill="hold">
                      <p:stCondLst>
                        <p:cond delay="indefinite"/>
                      </p:stCondLst>
                      <p:childTnLst>
                        <p:par>
                          <p:cTn id="151" fill="hold">
                            <p:stCondLst>
                              <p:cond delay="0"/>
                            </p:stCondLst>
                            <p:childTnLst>
                              <p:par>
                                <p:cTn id="152" presetID="17" presetClass="entr" presetSubtype="10" fill="hold" grpId="0" nodeType="clickEffect">
                                  <p:stCondLst>
                                    <p:cond delay="0"/>
                                  </p:stCondLst>
                                  <p:childTnLst>
                                    <p:set>
                                      <p:cBhvr>
                                        <p:cTn id="153" dur="1" fill="hold">
                                          <p:stCondLst>
                                            <p:cond delay="0"/>
                                          </p:stCondLst>
                                        </p:cTn>
                                        <p:tgtEl>
                                          <p:spTgt spid="149"/>
                                        </p:tgtEl>
                                        <p:attrNameLst>
                                          <p:attrName>style.visibility</p:attrName>
                                        </p:attrNameLst>
                                      </p:cBhvr>
                                      <p:to>
                                        <p:strVal val="visible"/>
                                      </p:to>
                                    </p:set>
                                    <p:anim calcmode="lin" valueType="num">
                                      <p:cBhvr>
                                        <p:cTn id="154" dur="500" fill="hold"/>
                                        <p:tgtEl>
                                          <p:spTgt spid="149"/>
                                        </p:tgtEl>
                                        <p:attrNameLst>
                                          <p:attrName>ppt_w</p:attrName>
                                        </p:attrNameLst>
                                      </p:cBhvr>
                                      <p:tavLst>
                                        <p:tav tm="0">
                                          <p:val>
                                            <p:fltVal val="0"/>
                                          </p:val>
                                        </p:tav>
                                        <p:tav tm="100000">
                                          <p:val>
                                            <p:strVal val="#ppt_w"/>
                                          </p:val>
                                        </p:tav>
                                      </p:tavLst>
                                    </p:anim>
                                    <p:anim calcmode="lin" valueType="num">
                                      <p:cBhvr>
                                        <p:cTn id="155" dur="500" fill="hold"/>
                                        <p:tgtEl>
                                          <p:spTgt spid="149"/>
                                        </p:tgtEl>
                                        <p:attrNameLst>
                                          <p:attrName>ppt_h</p:attrName>
                                        </p:attrNameLst>
                                      </p:cBhvr>
                                      <p:tavLst>
                                        <p:tav tm="0">
                                          <p:val>
                                            <p:strVal val="#ppt_h"/>
                                          </p:val>
                                        </p:tav>
                                        <p:tav tm="100000">
                                          <p:val>
                                            <p:strVal val="#ppt_h"/>
                                          </p:val>
                                        </p:tav>
                                      </p:tavLst>
                                    </p:anim>
                                  </p:childTnLst>
                                </p:cTn>
                              </p:par>
                            </p:childTnLst>
                          </p:cTn>
                        </p:par>
                      </p:childTnLst>
                    </p:cTn>
                  </p:par>
                  <p:par>
                    <p:cTn id="156" fill="hold">
                      <p:stCondLst>
                        <p:cond delay="indefinite"/>
                      </p:stCondLst>
                      <p:childTnLst>
                        <p:par>
                          <p:cTn id="157" fill="hold">
                            <p:stCondLst>
                              <p:cond delay="0"/>
                            </p:stCondLst>
                            <p:childTnLst>
                              <p:par>
                                <p:cTn id="158" presetID="1" presetClass="exit" presetSubtype="0" fill="hold" grpId="1" nodeType="clickEffect">
                                  <p:stCondLst>
                                    <p:cond delay="0"/>
                                  </p:stCondLst>
                                  <p:childTnLst>
                                    <p:set>
                                      <p:cBhvr>
                                        <p:cTn id="159" dur="1" fill="hold">
                                          <p:stCondLst>
                                            <p:cond delay="0"/>
                                          </p:stCondLst>
                                        </p:cTn>
                                        <p:tgtEl>
                                          <p:spTgt spid="149"/>
                                        </p:tgtEl>
                                        <p:attrNameLst>
                                          <p:attrName>style.visibility</p:attrName>
                                        </p:attrNameLst>
                                      </p:cBhvr>
                                      <p:to>
                                        <p:strVal val="hidden"/>
                                      </p:to>
                                    </p:set>
                                  </p:childTnLst>
                                </p:cTn>
                              </p:par>
                              <p:par>
                                <p:cTn id="160" presetID="10" presetClass="entr" presetSubtype="0" fill="hold" nodeType="withEffect">
                                  <p:stCondLst>
                                    <p:cond delay="0"/>
                                  </p:stCondLst>
                                  <p:childTnLst>
                                    <p:set>
                                      <p:cBhvr>
                                        <p:cTn id="161" dur="1" fill="hold">
                                          <p:stCondLst>
                                            <p:cond delay="0"/>
                                          </p:stCondLst>
                                        </p:cTn>
                                        <p:tgtEl>
                                          <p:spTgt spid="165"/>
                                        </p:tgtEl>
                                        <p:attrNameLst>
                                          <p:attrName>style.visibility</p:attrName>
                                        </p:attrNameLst>
                                      </p:cBhvr>
                                      <p:to>
                                        <p:strVal val="visible"/>
                                      </p:to>
                                    </p:set>
                                    <p:animEffect transition="in" filter="fade">
                                      <p:cBhvr>
                                        <p:cTn id="162" dur="500"/>
                                        <p:tgtEl>
                                          <p:spTgt spid="165"/>
                                        </p:tgtEl>
                                      </p:cBhvr>
                                    </p:animEffect>
                                  </p:childTnLst>
                                </p:cTn>
                              </p:par>
                              <p:par>
                                <p:cTn id="163" presetID="10" presetClass="exit" presetSubtype="0" fill="hold" nodeType="withEffect">
                                  <p:stCondLst>
                                    <p:cond delay="0"/>
                                  </p:stCondLst>
                                  <p:childTnLst>
                                    <p:animEffect transition="out" filter="fade">
                                      <p:cBhvr>
                                        <p:cTn id="164" dur="500"/>
                                        <p:tgtEl>
                                          <p:spTgt spid="137"/>
                                        </p:tgtEl>
                                      </p:cBhvr>
                                    </p:animEffect>
                                    <p:set>
                                      <p:cBhvr>
                                        <p:cTn id="165" dur="1" fill="hold">
                                          <p:stCondLst>
                                            <p:cond delay="499"/>
                                          </p:stCondLst>
                                        </p:cTn>
                                        <p:tgtEl>
                                          <p:spTgt spid="137"/>
                                        </p:tgtEl>
                                        <p:attrNameLst>
                                          <p:attrName>style.visibility</p:attrName>
                                        </p:attrNameLst>
                                      </p:cBhvr>
                                      <p:to>
                                        <p:strVal val="hidden"/>
                                      </p:to>
                                    </p:set>
                                  </p:childTnLst>
                                </p:cTn>
                              </p:par>
                              <p:par>
                                <p:cTn id="166" presetID="10" presetClass="exit" presetSubtype="0" fill="hold" grpId="0" nodeType="withEffect">
                                  <p:stCondLst>
                                    <p:cond delay="0"/>
                                  </p:stCondLst>
                                  <p:childTnLst>
                                    <p:animEffect transition="out" filter="fade">
                                      <p:cBhvr>
                                        <p:cTn id="167" dur="500"/>
                                        <p:tgtEl>
                                          <p:spTgt spid="135"/>
                                        </p:tgtEl>
                                      </p:cBhvr>
                                    </p:animEffect>
                                    <p:set>
                                      <p:cBhvr>
                                        <p:cTn id="168" dur="1" fill="hold">
                                          <p:stCondLst>
                                            <p:cond delay="499"/>
                                          </p:stCondLst>
                                        </p:cTn>
                                        <p:tgtEl>
                                          <p:spTgt spid="135"/>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17" presetClass="entr" presetSubtype="10" fill="hold" grpId="0" nodeType="clickEffect">
                                  <p:stCondLst>
                                    <p:cond delay="0"/>
                                  </p:stCondLst>
                                  <p:childTnLst>
                                    <p:set>
                                      <p:cBhvr>
                                        <p:cTn id="172" dur="1" fill="hold">
                                          <p:stCondLst>
                                            <p:cond delay="0"/>
                                          </p:stCondLst>
                                        </p:cTn>
                                        <p:tgtEl>
                                          <p:spTgt spid="150"/>
                                        </p:tgtEl>
                                        <p:attrNameLst>
                                          <p:attrName>style.visibility</p:attrName>
                                        </p:attrNameLst>
                                      </p:cBhvr>
                                      <p:to>
                                        <p:strVal val="visible"/>
                                      </p:to>
                                    </p:set>
                                    <p:anim calcmode="lin" valueType="num">
                                      <p:cBhvr>
                                        <p:cTn id="173" dur="500" fill="hold"/>
                                        <p:tgtEl>
                                          <p:spTgt spid="150"/>
                                        </p:tgtEl>
                                        <p:attrNameLst>
                                          <p:attrName>ppt_w</p:attrName>
                                        </p:attrNameLst>
                                      </p:cBhvr>
                                      <p:tavLst>
                                        <p:tav tm="0">
                                          <p:val>
                                            <p:fltVal val="0"/>
                                          </p:val>
                                        </p:tav>
                                        <p:tav tm="100000">
                                          <p:val>
                                            <p:strVal val="#ppt_w"/>
                                          </p:val>
                                        </p:tav>
                                      </p:tavLst>
                                    </p:anim>
                                    <p:anim calcmode="lin" valueType="num">
                                      <p:cBhvr>
                                        <p:cTn id="174" dur="500" fill="hold"/>
                                        <p:tgtEl>
                                          <p:spTgt spid="150"/>
                                        </p:tgtEl>
                                        <p:attrNameLst>
                                          <p:attrName>ppt_h</p:attrName>
                                        </p:attrNameLst>
                                      </p:cBhvr>
                                      <p:tavLst>
                                        <p:tav tm="0">
                                          <p:val>
                                            <p:strVal val="#ppt_h"/>
                                          </p:val>
                                        </p:tav>
                                        <p:tav tm="100000">
                                          <p:val>
                                            <p:strVal val="#ppt_h"/>
                                          </p:val>
                                        </p:tav>
                                      </p:tavLst>
                                    </p:anim>
                                  </p:childTnLst>
                                </p:cTn>
                              </p:par>
                            </p:childTnLst>
                          </p:cTn>
                        </p:par>
                      </p:childTnLst>
                    </p:cTn>
                  </p:par>
                  <p:par>
                    <p:cTn id="175" fill="hold">
                      <p:stCondLst>
                        <p:cond delay="indefinite"/>
                      </p:stCondLst>
                      <p:childTnLst>
                        <p:par>
                          <p:cTn id="176" fill="hold">
                            <p:stCondLst>
                              <p:cond delay="0"/>
                            </p:stCondLst>
                            <p:childTnLst>
                              <p:par>
                                <p:cTn id="177" presetID="17" presetClass="exit" presetSubtype="10" fill="hold" grpId="1" nodeType="clickEffect">
                                  <p:stCondLst>
                                    <p:cond delay="0"/>
                                  </p:stCondLst>
                                  <p:childTnLst>
                                    <p:anim calcmode="lin" valueType="num">
                                      <p:cBhvr>
                                        <p:cTn id="178" dur="500"/>
                                        <p:tgtEl>
                                          <p:spTgt spid="150"/>
                                        </p:tgtEl>
                                        <p:attrNameLst>
                                          <p:attrName>ppt_w</p:attrName>
                                        </p:attrNameLst>
                                      </p:cBhvr>
                                      <p:tavLst>
                                        <p:tav tm="0">
                                          <p:val>
                                            <p:strVal val="ppt_w"/>
                                          </p:val>
                                        </p:tav>
                                        <p:tav tm="100000">
                                          <p:val>
                                            <p:fltVal val="0"/>
                                          </p:val>
                                        </p:tav>
                                      </p:tavLst>
                                    </p:anim>
                                    <p:anim calcmode="lin" valueType="num">
                                      <p:cBhvr>
                                        <p:cTn id="179" dur="500"/>
                                        <p:tgtEl>
                                          <p:spTgt spid="150"/>
                                        </p:tgtEl>
                                        <p:attrNameLst>
                                          <p:attrName>ppt_h</p:attrName>
                                        </p:attrNameLst>
                                      </p:cBhvr>
                                      <p:tavLst>
                                        <p:tav tm="0">
                                          <p:val>
                                            <p:strVal val="ppt_h"/>
                                          </p:val>
                                        </p:tav>
                                        <p:tav tm="100000">
                                          <p:val>
                                            <p:strVal val="ppt_h"/>
                                          </p:val>
                                        </p:tav>
                                      </p:tavLst>
                                    </p:anim>
                                    <p:set>
                                      <p:cBhvr>
                                        <p:cTn id="180" dur="1" fill="hold">
                                          <p:stCondLst>
                                            <p:cond delay="499"/>
                                          </p:stCondLst>
                                        </p:cTn>
                                        <p:tgtEl>
                                          <p:spTgt spid="150"/>
                                        </p:tgtEl>
                                        <p:attrNameLst>
                                          <p:attrName>style.visibility</p:attrName>
                                        </p:attrNameLst>
                                      </p:cBhvr>
                                      <p:to>
                                        <p:strVal val="hidden"/>
                                      </p:to>
                                    </p:set>
                                  </p:childTnLst>
                                </p:cTn>
                              </p:par>
                              <p:par>
                                <p:cTn id="181" presetID="17" presetClass="exit" presetSubtype="10" fill="hold" grpId="0" nodeType="withEffect">
                                  <p:stCondLst>
                                    <p:cond delay="0"/>
                                  </p:stCondLst>
                                  <p:childTnLst>
                                    <p:anim calcmode="lin" valueType="num">
                                      <p:cBhvr>
                                        <p:cTn id="182" dur="500"/>
                                        <p:tgtEl>
                                          <p:spTgt spid="116"/>
                                        </p:tgtEl>
                                        <p:attrNameLst>
                                          <p:attrName>ppt_w</p:attrName>
                                        </p:attrNameLst>
                                      </p:cBhvr>
                                      <p:tavLst>
                                        <p:tav tm="0">
                                          <p:val>
                                            <p:strVal val="ppt_w"/>
                                          </p:val>
                                        </p:tav>
                                        <p:tav tm="100000">
                                          <p:val>
                                            <p:fltVal val="0"/>
                                          </p:val>
                                        </p:tav>
                                      </p:tavLst>
                                    </p:anim>
                                    <p:anim calcmode="lin" valueType="num">
                                      <p:cBhvr>
                                        <p:cTn id="183" dur="500"/>
                                        <p:tgtEl>
                                          <p:spTgt spid="116"/>
                                        </p:tgtEl>
                                        <p:attrNameLst>
                                          <p:attrName>ppt_h</p:attrName>
                                        </p:attrNameLst>
                                      </p:cBhvr>
                                      <p:tavLst>
                                        <p:tav tm="0">
                                          <p:val>
                                            <p:strVal val="ppt_h"/>
                                          </p:val>
                                        </p:tav>
                                        <p:tav tm="100000">
                                          <p:val>
                                            <p:strVal val="ppt_h"/>
                                          </p:val>
                                        </p:tav>
                                      </p:tavLst>
                                    </p:anim>
                                    <p:set>
                                      <p:cBhvr>
                                        <p:cTn id="184" dur="1" fill="hold">
                                          <p:stCondLst>
                                            <p:cond delay="499"/>
                                          </p:stCondLst>
                                        </p:cTn>
                                        <p:tgtEl>
                                          <p:spTgt spid="116"/>
                                        </p:tgtEl>
                                        <p:attrNameLst>
                                          <p:attrName>style.visibility</p:attrName>
                                        </p:attrNameLst>
                                      </p:cBhvr>
                                      <p:to>
                                        <p:strVal val="hidden"/>
                                      </p:to>
                                    </p:set>
                                  </p:childTnLst>
                                </p:cTn>
                              </p:par>
                              <p:par>
                                <p:cTn id="185" presetID="17" presetClass="exit" presetSubtype="10" fill="hold" nodeType="withEffect">
                                  <p:stCondLst>
                                    <p:cond delay="0"/>
                                  </p:stCondLst>
                                  <p:childTnLst>
                                    <p:anim calcmode="lin" valueType="num">
                                      <p:cBhvr>
                                        <p:cTn id="186" dur="500"/>
                                        <p:tgtEl>
                                          <p:spTgt spid="146"/>
                                        </p:tgtEl>
                                        <p:attrNameLst>
                                          <p:attrName>ppt_w</p:attrName>
                                        </p:attrNameLst>
                                      </p:cBhvr>
                                      <p:tavLst>
                                        <p:tav tm="0">
                                          <p:val>
                                            <p:strVal val="ppt_w"/>
                                          </p:val>
                                        </p:tav>
                                        <p:tav tm="100000">
                                          <p:val>
                                            <p:fltVal val="0"/>
                                          </p:val>
                                        </p:tav>
                                      </p:tavLst>
                                    </p:anim>
                                    <p:anim calcmode="lin" valueType="num">
                                      <p:cBhvr>
                                        <p:cTn id="187" dur="500"/>
                                        <p:tgtEl>
                                          <p:spTgt spid="146"/>
                                        </p:tgtEl>
                                        <p:attrNameLst>
                                          <p:attrName>ppt_h</p:attrName>
                                        </p:attrNameLst>
                                      </p:cBhvr>
                                      <p:tavLst>
                                        <p:tav tm="0">
                                          <p:val>
                                            <p:strVal val="ppt_h"/>
                                          </p:val>
                                        </p:tav>
                                        <p:tav tm="100000">
                                          <p:val>
                                            <p:strVal val="ppt_h"/>
                                          </p:val>
                                        </p:tav>
                                      </p:tavLst>
                                    </p:anim>
                                    <p:set>
                                      <p:cBhvr>
                                        <p:cTn id="188" dur="1" fill="hold">
                                          <p:stCondLst>
                                            <p:cond delay="499"/>
                                          </p:stCondLst>
                                        </p:cTn>
                                        <p:tgtEl>
                                          <p:spTgt spid="146"/>
                                        </p:tgtEl>
                                        <p:attrNameLst>
                                          <p:attrName>style.visibility</p:attrName>
                                        </p:attrNameLst>
                                      </p:cBhvr>
                                      <p:to>
                                        <p:strVal val="hidden"/>
                                      </p:to>
                                    </p:set>
                                  </p:childTnLst>
                                </p:cTn>
                              </p:par>
                              <p:par>
                                <p:cTn id="189" presetID="17" presetClass="exit" presetSubtype="10" fill="hold" grpId="0" nodeType="withEffect">
                                  <p:stCondLst>
                                    <p:cond delay="0"/>
                                  </p:stCondLst>
                                  <p:childTnLst>
                                    <p:anim calcmode="lin" valueType="num">
                                      <p:cBhvr>
                                        <p:cTn id="190" dur="500"/>
                                        <p:tgtEl>
                                          <p:spTgt spid="120"/>
                                        </p:tgtEl>
                                        <p:attrNameLst>
                                          <p:attrName>ppt_w</p:attrName>
                                        </p:attrNameLst>
                                      </p:cBhvr>
                                      <p:tavLst>
                                        <p:tav tm="0">
                                          <p:val>
                                            <p:strVal val="ppt_w"/>
                                          </p:val>
                                        </p:tav>
                                        <p:tav tm="100000">
                                          <p:val>
                                            <p:fltVal val="0"/>
                                          </p:val>
                                        </p:tav>
                                      </p:tavLst>
                                    </p:anim>
                                    <p:anim calcmode="lin" valueType="num">
                                      <p:cBhvr>
                                        <p:cTn id="191" dur="500"/>
                                        <p:tgtEl>
                                          <p:spTgt spid="120"/>
                                        </p:tgtEl>
                                        <p:attrNameLst>
                                          <p:attrName>ppt_h</p:attrName>
                                        </p:attrNameLst>
                                      </p:cBhvr>
                                      <p:tavLst>
                                        <p:tav tm="0">
                                          <p:val>
                                            <p:strVal val="ppt_h"/>
                                          </p:val>
                                        </p:tav>
                                        <p:tav tm="100000">
                                          <p:val>
                                            <p:strVal val="ppt_h"/>
                                          </p:val>
                                        </p:tav>
                                      </p:tavLst>
                                    </p:anim>
                                    <p:set>
                                      <p:cBhvr>
                                        <p:cTn id="192" dur="1" fill="hold">
                                          <p:stCondLst>
                                            <p:cond delay="499"/>
                                          </p:stCondLst>
                                        </p:cTn>
                                        <p:tgtEl>
                                          <p:spTgt spid="1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animBg="1"/>
      <p:bldP spid="149" grpId="1" animBg="1"/>
      <p:bldP spid="141" grpId="0" animBg="1"/>
      <p:bldP spid="141" grpId="1" animBg="1"/>
      <p:bldP spid="143" grpId="0" animBg="1"/>
      <p:bldP spid="143" grpId="1" animBg="1"/>
      <p:bldP spid="145" grpId="0" animBg="1"/>
      <p:bldP spid="145" grpId="1" animBg="1"/>
      <p:bldP spid="147" grpId="0" animBg="1"/>
      <p:bldP spid="147" grpId="1" animBg="1"/>
      <p:bldP spid="150" grpId="0" animBg="1"/>
      <p:bldP spid="150" grpId="1" animBg="1"/>
      <p:bldP spid="138" grpId="0" animBg="1"/>
      <p:bldP spid="138" grpId="1" animBg="1"/>
      <p:bldP spid="140" grpId="0"/>
      <p:bldP spid="104" grpId="0" animBg="1"/>
      <p:bldP spid="108" grpId="0" animBg="1"/>
      <p:bldP spid="109" grpId="0" animBg="1"/>
      <p:bldP spid="110" grpId="0" animBg="1"/>
      <p:bldP spid="111" grpId="0" animBg="1"/>
      <p:bldP spid="113" grpId="0" animBg="1"/>
      <p:bldP spid="114" grpId="0" animBg="1"/>
      <p:bldP spid="115" grpId="0" animBg="1"/>
      <p:bldP spid="116" grpId="0" animBg="1"/>
      <p:bldP spid="120" grpId="0" animBg="1"/>
      <p:bldP spid="135" grpId="0" animBg="1"/>
      <p:bldP spid="16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Command language</a:t>
            </a:r>
            <a:endParaRPr lang="en-US" dirty="0"/>
          </a:p>
        </p:txBody>
      </p:sp>
      <p:sp>
        <p:nvSpPr>
          <p:cNvPr id="3" name="Content Placeholder 2"/>
          <p:cNvSpPr>
            <a:spLocks noGrp="1"/>
          </p:cNvSpPr>
          <p:nvPr>
            <p:ph idx="1"/>
          </p:nvPr>
        </p:nvSpPr>
        <p:spPr/>
        <p:txBody>
          <a:bodyPr/>
          <a:lstStyle/>
          <a:p>
            <a:r>
              <a:rPr lang="en-US" sz="3200" dirty="0" smtClean="0"/>
              <a:t>x := E</a:t>
            </a:r>
          </a:p>
          <a:p>
            <a:pPr lvl="1"/>
            <a:r>
              <a:rPr sz="2400" smtClean="0"/>
              <a:t>x := x + 1</a:t>
            </a:r>
          </a:p>
          <a:p>
            <a:pPr lvl="1"/>
            <a:endParaRPr sz="2400" smtClean="0"/>
          </a:p>
          <a:p>
            <a:pPr lvl="1"/>
            <a:r>
              <a:rPr sz="2400" smtClean="0"/>
              <a:t>x := 10</a:t>
            </a:r>
          </a:p>
          <a:p>
            <a:endParaRPr lang="en-US" sz="3200" dirty="0" smtClean="0"/>
          </a:p>
          <a:p>
            <a:r>
              <a:rPr lang="en-US" sz="3200" dirty="0" smtClean="0">
                <a:solidFill>
                  <a:schemeClr val="accent2"/>
                </a:solidFill>
              </a:rPr>
              <a:t>havoc</a:t>
            </a:r>
            <a:r>
              <a:rPr lang="en-US" sz="3200" dirty="0" smtClean="0"/>
              <a:t> x</a:t>
            </a:r>
          </a:p>
          <a:p>
            <a:endParaRPr lang="en-US" sz="3200" dirty="0" smtClean="0"/>
          </a:p>
          <a:p>
            <a:r>
              <a:rPr lang="en-US" sz="3200" dirty="0" smtClean="0"/>
              <a:t>S ; T</a:t>
            </a:r>
            <a:endParaRPr lang="en-US" sz="3200" dirty="0"/>
          </a:p>
        </p:txBody>
      </p:sp>
      <p:sp>
        <p:nvSpPr>
          <p:cNvPr id="4" name="Content Placeholder 3"/>
          <p:cNvSpPr>
            <a:spLocks noGrp="1"/>
          </p:cNvSpPr>
          <p:nvPr>
            <p:ph sz="half" idx="4294967295"/>
          </p:nvPr>
        </p:nvSpPr>
        <p:spPr>
          <a:xfrm>
            <a:off x="5029200" y="1411288"/>
            <a:ext cx="4114800" cy="2609850"/>
          </a:xfrm>
        </p:spPr>
        <p:txBody>
          <a:bodyPr/>
          <a:lstStyle/>
          <a:p>
            <a:r>
              <a:rPr lang="en-US" sz="3200" dirty="0" smtClean="0">
                <a:solidFill>
                  <a:schemeClr val="accent2"/>
                </a:solidFill>
              </a:rPr>
              <a:t>assert</a:t>
            </a:r>
            <a:r>
              <a:rPr lang="en-US" sz="3200" dirty="0" smtClean="0"/>
              <a:t> P</a:t>
            </a:r>
          </a:p>
          <a:p>
            <a:endParaRPr lang="en-US" sz="3200" dirty="0" smtClean="0"/>
          </a:p>
          <a:p>
            <a:r>
              <a:rPr lang="en-US" sz="3200" dirty="0" smtClean="0">
                <a:solidFill>
                  <a:schemeClr val="accent2"/>
                </a:solidFill>
              </a:rPr>
              <a:t>assume</a:t>
            </a:r>
            <a:r>
              <a:rPr lang="en-US" sz="3200" dirty="0" smtClean="0"/>
              <a:t> P</a:t>
            </a:r>
          </a:p>
          <a:p>
            <a:endParaRPr lang="en-US" sz="3200" dirty="0" smtClean="0"/>
          </a:p>
          <a:p>
            <a:r>
              <a:rPr lang="en-US" sz="3200" dirty="0" smtClean="0"/>
              <a:t>S </a:t>
            </a:r>
            <a:r>
              <a:rPr lang="en-US" sz="3200" dirty="0" smtClean="0">
                <a:sym typeface="Symbol"/>
              </a:rPr>
              <a:t> T</a:t>
            </a:r>
            <a:endParaRPr lang="en-US" sz="3200" dirty="0"/>
          </a:p>
        </p:txBody>
      </p:sp>
      <p:sp>
        <p:nvSpPr>
          <p:cNvPr id="5" name="Oval 4"/>
          <p:cNvSpPr/>
          <p:nvPr/>
        </p:nvSpPr>
        <p:spPr bwMode="auto">
          <a:xfrm>
            <a:off x="3054014" y="2119802"/>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6" name="Oval 5"/>
          <p:cNvSpPr/>
          <p:nvPr/>
        </p:nvSpPr>
        <p:spPr bwMode="auto">
          <a:xfrm>
            <a:off x="3054014" y="1865360"/>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7" name="Oval 6"/>
          <p:cNvSpPr/>
          <p:nvPr/>
        </p:nvSpPr>
        <p:spPr bwMode="auto">
          <a:xfrm>
            <a:off x="3054014" y="1618869"/>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8" name="Oval 7"/>
          <p:cNvSpPr/>
          <p:nvPr/>
        </p:nvSpPr>
        <p:spPr bwMode="auto">
          <a:xfrm>
            <a:off x="3387969" y="1865360"/>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9" name="Oval 8"/>
          <p:cNvSpPr/>
          <p:nvPr/>
        </p:nvSpPr>
        <p:spPr bwMode="auto">
          <a:xfrm>
            <a:off x="3387969" y="1610918"/>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0" name="Oval 9"/>
          <p:cNvSpPr/>
          <p:nvPr/>
        </p:nvSpPr>
        <p:spPr bwMode="auto">
          <a:xfrm>
            <a:off x="3387969" y="1364427"/>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cxnSp>
        <p:nvCxnSpPr>
          <p:cNvPr id="11" name="Straight Arrow Connector 10"/>
          <p:cNvCxnSpPr>
            <a:stCxn id="7" idx="7"/>
            <a:endCxn id="10" idx="3"/>
          </p:cNvCxnSpPr>
          <p:nvPr/>
        </p:nvCxnSpPr>
        <p:spPr>
          <a:xfrm rot="5400000" flipH="1" flipV="1">
            <a:off x="3209857" y="1440757"/>
            <a:ext cx="158273" cy="237786"/>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12" name="Straight Arrow Connector 11"/>
          <p:cNvCxnSpPr>
            <a:stCxn id="6" idx="7"/>
            <a:endCxn id="9" idx="3"/>
          </p:cNvCxnSpPr>
          <p:nvPr/>
        </p:nvCxnSpPr>
        <p:spPr>
          <a:xfrm rot="5400000" flipH="1" flipV="1">
            <a:off x="3209857" y="1687248"/>
            <a:ext cx="158273" cy="237786"/>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13" name="Straight Arrow Connector 12"/>
          <p:cNvCxnSpPr>
            <a:stCxn id="5" idx="7"/>
            <a:endCxn id="8" idx="3"/>
          </p:cNvCxnSpPr>
          <p:nvPr/>
        </p:nvCxnSpPr>
        <p:spPr>
          <a:xfrm rot="5400000" flipH="1" flipV="1">
            <a:off x="3209857" y="1941690"/>
            <a:ext cx="158273" cy="237786"/>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sp>
        <p:nvSpPr>
          <p:cNvPr id="14" name="Oval 13"/>
          <p:cNvSpPr/>
          <p:nvPr/>
        </p:nvSpPr>
        <p:spPr bwMode="auto">
          <a:xfrm>
            <a:off x="3077867" y="3180291"/>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5" name="Oval 14"/>
          <p:cNvSpPr/>
          <p:nvPr/>
        </p:nvSpPr>
        <p:spPr bwMode="auto">
          <a:xfrm>
            <a:off x="3077867" y="2925849"/>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6" name="Oval 15"/>
          <p:cNvSpPr/>
          <p:nvPr/>
        </p:nvSpPr>
        <p:spPr bwMode="auto">
          <a:xfrm>
            <a:off x="3077867" y="2679358"/>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7" name="Oval 16"/>
          <p:cNvSpPr/>
          <p:nvPr/>
        </p:nvSpPr>
        <p:spPr bwMode="auto">
          <a:xfrm>
            <a:off x="3411822" y="2862239"/>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cxnSp>
        <p:nvCxnSpPr>
          <p:cNvPr id="18" name="Straight Arrow Connector 17"/>
          <p:cNvCxnSpPr>
            <a:stCxn id="16" idx="6"/>
            <a:endCxn id="17" idx="1"/>
          </p:cNvCxnSpPr>
          <p:nvPr/>
        </p:nvCxnSpPr>
        <p:spPr>
          <a:xfrm>
            <a:off x="3213870" y="2747360"/>
            <a:ext cx="217869" cy="134796"/>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19" name="Straight Arrow Connector 18"/>
          <p:cNvCxnSpPr>
            <a:stCxn id="15" idx="6"/>
            <a:endCxn id="17" idx="2"/>
          </p:cNvCxnSpPr>
          <p:nvPr/>
        </p:nvCxnSpPr>
        <p:spPr>
          <a:xfrm flipV="1">
            <a:off x="3213870" y="2930241"/>
            <a:ext cx="197952" cy="63610"/>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20" name="Straight Arrow Connector 19"/>
          <p:cNvCxnSpPr>
            <a:stCxn id="14" idx="7"/>
            <a:endCxn id="17" idx="3"/>
          </p:cNvCxnSpPr>
          <p:nvPr/>
        </p:nvCxnSpPr>
        <p:spPr>
          <a:xfrm rot="5400000" flipH="1" flipV="1">
            <a:off x="3201905" y="2970374"/>
            <a:ext cx="221883" cy="237786"/>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sp>
        <p:nvSpPr>
          <p:cNvPr id="21" name="Oval 20"/>
          <p:cNvSpPr/>
          <p:nvPr/>
        </p:nvSpPr>
        <p:spPr bwMode="auto">
          <a:xfrm>
            <a:off x="2908517" y="4332756"/>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2" name="Oval 21"/>
          <p:cNvSpPr/>
          <p:nvPr/>
        </p:nvSpPr>
        <p:spPr bwMode="auto">
          <a:xfrm>
            <a:off x="2908517" y="4078314"/>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3" name="Oval 22"/>
          <p:cNvSpPr/>
          <p:nvPr/>
        </p:nvSpPr>
        <p:spPr bwMode="auto">
          <a:xfrm>
            <a:off x="2908517" y="3831823"/>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4" name="Oval 23"/>
          <p:cNvSpPr/>
          <p:nvPr/>
        </p:nvSpPr>
        <p:spPr bwMode="auto">
          <a:xfrm>
            <a:off x="3560524" y="4332756"/>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5" name="Oval 24"/>
          <p:cNvSpPr/>
          <p:nvPr/>
        </p:nvSpPr>
        <p:spPr bwMode="auto">
          <a:xfrm>
            <a:off x="3560524" y="4078314"/>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6" name="Oval 25"/>
          <p:cNvSpPr/>
          <p:nvPr/>
        </p:nvSpPr>
        <p:spPr bwMode="auto">
          <a:xfrm>
            <a:off x="3560524" y="3831823"/>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cxnSp>
        <p:nvCxnSpPr>
          <p:cNvPr id="27" name="Straight Arrow Connector 26"/>
          <p:cNvCxnSpPr>
            <a:stCxn id="23" idx="7"/>
            <a:endCxn id="26" idx="1"/>
          </p:cNvCxnSpPr>
          <p:nvPr/>
        </p:nvCxnSpPr>
        <p:spPr>
          <a:xfrm rot="5400000" flipH="1" flipV="1">
            <a:off x="3302522" y="3573821"/>
            <a:ext cx="1588" cy="55583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28" name="Straight Arrow Connector 27"/>
          <p:cNvCxnSpPr>
            <a:stCxn id="23" idx="6"/>
            <a:endCxn id="25" idx="1"/>
          </p:cNvCxnSpPr>
          <p:nvPr/>
        </p:nvCxnSpPr>
        <p:spPr>
          <a:xfrm>
            <a:off x="3044520" y="3899825"/>
            <a:ext cx="535921" cy="198406"/>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29" name="Straight Arrow Connector 28"/>
          <p:cNvCxnSpPr>
            <a:stCxn id="23" idx="5"/>
            <a:endCxn id="24" idx="1"/>
          </p:cNvCxnSpPr>
          <p:nvPr/>
        </p:nvCxnSpPr>
        <p:spPr>
          <a:xfrm rot="16200000" flipH="1">
            <a:off x="3100140" y="3872372"/>
            <a:ext cx="404764" cy="55583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30" name="Straight Arrow Connector 29"/>
          <p:cNvCxnSpPr>
            <a:stCxn id="22" idx="7"/>
            <a:endCxn id="26" idx="2"/>
          </p:cNvCxnSpPr>
          <p:nvPr/>
        </p:nvCxnSpPr>
        <p:spPr>
          <a:xfrm rot="5400000" flipH="1" flipV="1">
            <a:off x="3193360" y="3731068"/>
            <a:ext cx="198406" cy="535921"/>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31" name="Straight Arrow Connector 30"/>
          <p:cNvCxnSpPr>
            <a:stCxn id="22" idx="6"/>
            <a:endCxn id="25" idx="2"/>
          </p:cNvCxnSpPr>
          <p:nvPr/>
        </p:nvCxnSpPr>
        <p:spPr>
          <a:xfrm>
            <a:off x="3044520" y="4146316"/>
            <a:ext cx="516004" cy="158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32" name="Straight Arrow Connector 31"/>
          <p:cNvCxnSpPr>
            <a:stCxn id="22" idx="5"/>
            <a:endCxn id="24" idx="2"/>
          </p:cNvCxnSpPr>
          <p:nvPr/>
        </p:nvCxnSpPr>
        <p:spPr>
          <a:xfrm rot="16200000" flipH="1">
            <a:off x="3189384" y="4029618"/>
            <a:ext cx="206358" cy="535921"/>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33" name="Straight Arrow Connector 32"/>
          <p:cNvCxnSpPr>
            <a:stCxn id="21" idx="7"/>
            <a:endCxn id="26" idx="3"/>
          </p:cNvCxnSpPr>
          <p:nvPr/>
        </p:nvCxnSpPr>
        <p:spPr>
          <a:xfrm rot="5400000" flipH="1" flipV="1">
            <a:off x="3100140" y="3872372"/>
            <a:ext cx="404764" cy="55583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34" name="Straight Arrow Connector 33"/>
          <p:cNvCxnSpPr>
            <a:stCxn id="21" idx="6"/>
            <a:endCxn id="25" idx="3"/>
          </p:cNvCxnSpPr>
          <p:nvPr/>
        </p:nvCxnSpPr>
        <p:spPr>
          <a:xfrm flipV="1">
            <a:off x="3044520" y="4194400"/>
            <a:ext cx="535921" cy="20635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35" name="Straight Arrow Connector 34"/>
          <p:cNvCxnSpPr>
            <a:stCxn id="21" idx="5"/>
            <a:endCxn id="24" idx="3"/>
          </p:cNvCxnSpPr>
          <p:nvPr/>
        </p:nvCxnSpPr>
        <p:spPr>
          <a:xfrm rot="16200000" flipH="1">
            <a:off x="3302522" y="4170923"/>
            <a:ext cx="1588" cy="55583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sp>
        <p:nvSpPr>
          <p:cNvPr id="49" name="Oval 48"/>
          <p:cNvSpPr/>
          <p:nvPr/>
        </p:nvSpPr>
        <p:spPr bwMode="auto">
          <a:xfrm>
            <a:off x="7847611" y="1949819"/>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50" name="Oval 49"/>
          <p:cNvSpPr/>
          <p:nvPr/>
        </p:nvSpPr>
        <p:spPr bwMode="auto">
          <a:xfrm>
            <a:off x="7847611" y="1695377"/>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51" name="Oval 50"/>
          <p:cNvSpPr/>
          <p:nvPr/>
        </p:nvSpPr>
        <p:spPr bwMode="auto">
          <a:xfrm>
            <a:off x="7847611" y="1448886"/>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52" name="Oval 51"/>
          <p:cNvSpPr/>
          <p:nvPr/>
        </p:nvSpPr>
        <p:spPr bwMode="auto">
          <a:xfrm>
            <a:off x="8449989" y="1695377"/>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53" name="Oval 52"/>
          <p:cNvSpPr/>
          <p:nvPr/>
        </p:nvSpPr>
        <p:spPr bwMode="auto">
          <a:xfrm>
            <a:off x="8449989" y="1448886"/>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cxnSp>
        <p:nvCxnSpPr>
          <p:cNvPr id="54" name="Straight Arrow Connector 53"/>
          <p:cNvCxnSpPr>
            <a:stCxn id="51" idx="6"/>
            <a:endCxn id="53" idx="2"/>
          </p:cNvCxnSpPr>
          <p:nvPr/>
        </p:nvCxnSpPr>
        <p:spPr>
          <a:xfrm>
            <a:off x="7983614" y="1516888"/>
            <a:ext cx="466375" cy="158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55" name="Straight Arrow Connector 54"/>
          <p:cNvCxnSpPr>
            <a:stCxn id="50" idx="6"/>
            <a:endCxn id="52" idx="2"/>
          </p:cNvCxnSpPr>
          <p:nvPr/>
        </p:nvCxnSpPr>
        <p:spPr>
          <a:xfrm>
            <a:off x="7983614" y="1763379"/>
            <a:ext cx="466375" cy="158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sp>
        <p:nvSpPr>
          <p:cNvPr id="56" name="Lightning Bolt 55"/>
          <p:cNvSpPr/>
          <p:nvPr/>
        </p:nvSpPr>
        <p:spPr bwMode="auto">
          <a:xfrm>
            <a:off x="8402790" y="1880173"/>
            <a:ext cx="339359" cy="304731"/>
          </a:xfrm>
          <a:prstGeom prst="lightningBol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cxnSp>
        <p:nvCxnSpPr>
          <p:cNvPr id="57" name="Straight Arrow Connector 56"/>
          <p:cNvCxnSpPr>
            <a:stCxn id="49" idx="6"/>
            <a:endCxn id="56" idx="2"/>
          </p:cNvCxnSpPr>
          <p:nvPr/>
        </p:nvCxnSpPr>
        <p:spPr>
          <a:xfrm flipV="1">
            <a:off x="7983614" y="2017090"/>
            <a:ext cx="498077" cy="731"/>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sp>
        <p:nvSpPr>
          <p:cNvPr id="58" name="Left Brace 57"/>
          <p:cNvSpPr/>
          <p:nvPr/>
        </p:nvSpPr>
        <p:spPr>
          <a:xfrm>
            <a:off x="7483872" y="1421524"/>
            <a:ext cx="234462" cy="422031"/>
          </a:xfrm>
          <a:prstGeom prst="leftBrace">
            <a:avLst/>
          </a:prstGeom>
          <a:ln w="1905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59" name="Left Brace 58"/>
          <p:cNvSpPr/>
          <p:nvPr/>
        </p:nvSpPr>
        <p:spPr>
          <a:xfrm>
            <a:off x="7483872" y="1906078"/>
            <a:ext cx="234462" cy="203202"/>
          </a:xfrm>
          <a:prstGeom prst="leftBrace">
            <a:avLst/>
          </a:prstGeom>
          <a:ln w="1905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60" name="TextBox 59"/>
          <p:cNvSpPr txBox="1"/>
          <p:nvPr/>
        </p:nvSpPr>
        <p:spPr>
          <a:xfrm>
            <a:off x="6784398" y="1374625"/>
            <a:ext cx="660402" cy="523220"/>
          </a:xfrm>
          <a:prstGeom prst="rect">
            <a:avLst/>
          </a:prstGeom>
          <a:noFill/>
        </p:spPr>
        <p:txBody>
          <a:bodyPr wrap="square" rtlCol="0">
            <a:spAutoFit/>
          </a:bodyPr>
          <a:lstStyle/>
          <a:p>
            <a:pPr algn="r"/>
            <a:r>
              <a:rPr lang="en-US" sz="2800" dirty="0" smtClean="0">
                <a:solidFill>
                  <a:schemeClr val="bg1"/>
                </a:solidFill>
              </a:rPr>
              <a:t>P</a:t>
            </a:r>
            <a:endParaRPr lang="en-US" sz="2800" dirty="0">
              <a:solidFill>
                <a:schemeClr val="bg1"/>
              </a:solidFill>
            </a:endParaRPr>
          </a:p>
        </p:txBody>
      </p:sp>
      <p:sp>
        <p:nvSpPr>
          <p:cNvPr id="61" name="TextBox 60"/>
          <p:cNvSpPr txBox="1"/>
          <p:nvPr/>
        </p:nvSpPr>
        <p:spPr>
          <a:xfrm>
            <a:off x="6440518" y="1745856"/>
            <a:ext cx="1004282" cy="523220"/>
          </a:xfrm>
          <a:prstGeom prst="rect">
            <a:avLst/>
          </a:prstGeom>
          <a:noFill/>
        </p:spPr>
        <p:txBody>
          <a:bodyPr wrap="square" rtlCol="0">
            <a:spAutoFit/>
          </a:bodyPr>
          <a:lstStyle/>
          <a:p>
            <a:pPr algn="r"/>
            <a:r>
              <a:rPr lang="en-US" sz="2800" dirty="0" smtClean="0">
                <a:solidFill>
                  <a:schemeClr val="bg1"/>
                </a:solidFill>
                <a:latin typeface="Segoe UI"/>
                <a:cs typeface="Segoe UI"/>
                <a:sym typeface="Symbol"/>
              </a:rPr>
              <a:t>¬</a:t>
            </a:r>
            <a:r>
              <a:rPr lang="en-US" sz="2800" dirty="0" smtClean="0">
                <a:solidFill>
                  <a:schemeClr val="bg1"/>
                </a:solidFill>
              </a:rPr>
              <a:t>P</a:t>
            </a:r>
            <a:endParaRPr lang="en-US" sz="2800" dirty="0">
              <a:solidFill>
                <a:schemeClr val="bg1"/>
              </a:solidFill>
            </a:endParaRPr>
          </a:p>
        </p:txBody>
      </p:sp>
      <p:sp>
        <p:nvSpPr>
          <p:cNvPr id="62" name="Oval 61"/>
          <p:cNvSpPr/>
          <p:nvPr/>
        </p:nvSpPr>
        <p:spPr bwMode="auto">
          <a:xfrm>
            <a:off x="7793440" y="3314631"/>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63" name="Oval 62"/>
          <p:cNvSpPr/>
          <p:nvPr/>
        </p:nvSpPr>
        <p:spPr bwMode="auto">
          <a:xfrm>
            <a:off x="7793440" y="3068140"/>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64" name="Oval 63"/>
          <p:cNvSpPr/>
          <p:nvPr/>
        </p:nvSpPr>
        <p:spPr bwMode="auto">
          <a:xfrm>
            <a:off x="8395818" y="3314631"/>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65" name="Oval 64"/>
          <p:cNvSpPr/>
          <p:nvPr/>
        </p:nvSpPr>
        <p:spPr bwMode="auto">
          <a:xfrm>
            <a:off x="8395818" y="3068140"/>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cxnSp>
        <p:nvCxnSpPr>
          <p:cNvPr id="66" name="Straight Arrow Connector 65"/>
          <p:cNvCxnSpPr>
            <a:stCxn id="63" idx="6"/>
            <a:endCxn id="65" idx="2"/>
          </p:cNvCxnSpPr>
          <p:nvPr/>
        </p:nvCxnSpPr>
        <p:spPr>
          <a:xfrm>
            <a:off x="7929443" y="3136142"/>
            <a:ext cx="466375" cy="158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sp>
        <p:nvSpPr>
          <p:cNvPr id="67" name="Left Brace 66"/>
          <p:cNvSpPr/>
          <p:nvPr/>
        </p:nvSpPr>
        <p:spPr>
          <a:xfrm>
            <a:off x="7429701" y="3040778"/>
            <a:ext cx="234462" cy="422031"/>
          </a:xfrm>
          <a:prstGeom prst="leftBrace">
            <a:avLst/>
          </a:prstGeom>
          <a:ln w="1905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68" name="TextBox 67"/>
          <p:cNvSpPr txBox="1"/>
          <p:nvPr/>
        </p:nvSpPr>
        <p:spPr>
          <a:xfrm>
            <a:off x="6730227" y="2993879"/>
            <a:ext cx="660402" cy="523220"/>
          </a:xfrm>
          <a:prstGeom prst="rect">
            <a:avLst/>
          </a:prstGeom>
          <a:noFill/>
        </p:spPr>
        <p:txBody>
          <a:bodyPr wrap="square" rtlCol="0">
            <a:spAutoFit/>
          </a:bodyPr>
          <a:lstStyle/>
          <a:p>
            <a:pPr algn="r"/>
            <a:r>
              <a:rPr lang="en-US" sz="2800" dirty="0" smtClean="0">
                <a:solidFill>
                  <a:schemeClr val="bg1"/>
                </a:solidFill>
              </a:rPr>
              <a:t>P</a:t>
            </a:r>
            <a:endParaRPr lang="en-US" sz="2800" dirty="0">
              <a:solidFill>
                <a:schemeClr val="bg1"/>
              </a:solidFill>
            </a:endParaRPr>
          </a:p>
        </p:txBody>
      </p:sp>
      <p:cxnSp>
        <p:nvCxnSpPr>
          <p:cNvPr id="70" name="Straight Arrow Connector 69"/>
          <p:cNvCxnSpPr>
            <a:stCxn id="62" idx="6"/>
            <a:endCxn id="64" idx="2"/>
          </p:cNvCxnSpPr>
          <p:nvPr/>
        </p:nvCxnSpPr>
        <p:spPr>
          <a:xfrm>
            <a:off x="7929443" y="3382633"/>
            <a:ext cx="466375" cy="158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sp>
        <p:nvSpPr>
          <p:cNvPr id="105" name="Oval 104"/>
          <p:cNvSpPr/>
          <p:nvPr/>
        </p:nvSpPr>
        <p:spPr bwMode="auto">
          <a:xfrm>
            <a:off x="1937279" y="5407489"/>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06" name="Oval 105"/>
          <p:cNvSpPr/>
          <p:nvPr/>
        </p:nvSpPr>
        <p:spPr bwMode="auto">
          <a:xfrm>
            <a:off x="1937279" y="5138713"/>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07" name="Oval 106"/>
          <p:cNvSpPr/>
          <p:nvPr/>
        </p:nvSpPr>
        <p:spPr bwMode="auto">
          <a:xfrm>
            <a:off x="1937279" y="6213816"/>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12" name="Oval 111"/>
          <p:cNvSpPr/>
          <p:nvPr/>
        </p:nvSpPr>
        <p:spPr bwMode="auto">
          <a:xfrm>
            <a:off x="1937279" y="5945041"/>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18" name="Oval 117"/>
          <p:cNvSpPr/>
          <p:nvPr/>
        </p:nvSpPr>
        <p:spPr bwMode="auto">
          <a:xfrm>
            <a:off x="4194941" y="5497064"/>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19" name="Oval 118"/>
          <p:cNvSpPr/>
          <p:nvPr/>
        </p:nvSpPr>
        <p:spPr bwMode="auto">
          <a:xfrm>
            <a:off x="4194941" y="5184773"/>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42" name="Lightning Bolt 141"/>
          <p:cNvSpPr/>
          <p:nvPr/>
        </p:nvSpPr>
        <p:spPr bwMode="auto">
          <a:xfrm>
            <a:off x="4116243" y="4808164"/>
            <a:ext cx="339359" cy="304731"/>
          </a:xfrm>
          <a:prstGeom prst="lightningBol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86" name="Oval 185"/>
          <p:cNvSpPr/>
          <p:nvPr/>
        </p:nvSpPr>
        <p:spPr bwMode="auto">
          <a:xfrm>
            <a:off x="5644913" y="4359705"/>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87" name="Oval 186"/>
          <p:cNvSpPr/>
          <p:nvPr/>
        </p:nvSpPr>
        <p:spPr bwMode="auto">
          <a:xfrm>
            <a:off x="5644913" y="4801293"/>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88" name="Oval 187"/>
          <p:cNvSpPr/>
          <p:nvPr/>
        </p:nvSpPr>
        <p:spPr bwMode="auto">
          <a:xfrm>
            <a:off x="5644913" y="5198277"/>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89" name="Oval 188"/>
          <p:cNvSpPr/>
          <p:nvPr/>
        </p:nvSpPr>
        <p:spPr bwMode="auto">
          <a:xfrm>
            <a:off x="5644913" y="5952100"/>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90" name="Oval 189"/>
          <p:cNvSpPr/>
          <p:nvPr/>
        </p:nvSpPr>
        <p:spPr bwMode="auto">
          <a:xfrm>
            <a:off x="6537011" y="4136681"/>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91" name="Oval 190"/>
          <p:cNvSpPr/>
          <p:nvPr/>
        </p:nvSpPr>
        <p:spPr bwMode="auto">
          <a:xfrm>
            <a:off x="6537011" y="4569348"/>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92" name="Oval 191"/>
          <p:cNvSpPr/>
          <p:nvPr/>
        </p:nvSpPr>
        <p:spPr bwMode="auto">
          <a:xfrm>
            <a:off x="6537011" y="5175974"/>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94" name="Lightning Bolt 193"/>
          <p:cNvSpPr/>
          <p:nvPr/>
        </p:nvSpPr>
        <p:spPr bwMode="auto">
          <a:xfrm>
            <a:off x="6481463" y="5858862"/>
            <a:ext cx="339359" cy="304731"/>
          </a:xfrm>
          <a:prstGeom prst="lightningBol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98" name="Oval 197"/>
          <p:cNvSpPr/>
          <p:nvPr/>
        </p:nvSpPr>
        <p:spPr bwMode="auto">
          <a:xfrm>
            <a:off x="7616588" y="4359705"/>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99" name="Oval 198"/>
          <p:cNvSpPr/>
          <p:nvPr/>
        </p:nvSpPr>
        <p:spPr bwMode="auto">
          <a:xfrm>
            <a:off x="7616588" y="4801293"/>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00" name="Oval 199"/>
          <p:cNvSpPr/>
          <p:nvPr/>
        </p:nvSpPr>
        <p:spPr bwMode="auto">
          <a:xfrm>
            <a:off x="7616588" y="5198277"/>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01" name="Oval 200"/>
          <p:cNvSpPr/>
          <p:nvPr/>
        </p:nvSpPr>
        <p:spPr bwMode="auto">
          <a:xfrm>
            <a:off x="7616588" y="5952100"/>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03" name="Oval 202"/>
          <p:cNvSpPr/>
          <p:nvPr/>
        </p:nvSpPr>
        <p:spPr bwMode="auto">
          <a:xfrm>
            <a:off x="8508686" y="4569348"/>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04" name="Oval 203"/>
          <p:cNvSpPr/>
          <p:nvPr/>
        </p:nvSpPr>
        <p:spPr bwMode="auto">
          <a:xfrm>
            <a:off x="8508686" y="5175974"/>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06" name="Oval 205"/>
          <p:cNvSpPr/>
          <p:nvPr/>
        </p:nvSpPr>
        <p:spPr bwMode="auto">
          <a:xfrm>
            <a:off x="7616588" y="5528353"/>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07" name="Oval 206"/>
          <p:cNvSpPr/>
          <p:nvPr/>
        </p:nvSpPr>
        <p:spPr bwMode="auto">
          <a:xfrm>
            <a:off x="8508686" y="5666628"/>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cxnSp>
        <p:nvCxnSpPr>
          <p:cNvPr id="209" name="Straight Arrow Connector 208"/>
          <p:cNvCxnSpPr>
            <a:stCxn id="186" idx="6"/>
            <a:endCxn id="190" idx="2"/>
          </p:cNvCxnSpPr>
          <p:nvPr/>
        </p:nvCxnSpPr>
        <p:spPr>
          <a:xfrm flipV="1">
            <a:off x="5780916" y="4204683"/>
            <a:ext cx="756095" cy="223024"/>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211" name="Straight Arrow Connector 210"/>
          <p:cNvCxnSpPr>
            <a:stCxn id="198" idx="6"/>
            <a:endCxn id="203" idx="1"/>
          </p:cNvCxnSpPr>
          <p:nvPr/>
        </p:nvCxnSpPr>
        <p:spPr>
          <a:xfrm>
            <a:off x="7752591" y="4427707"/>
            <a:ext cx="776012" cy="16155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213" name="Straight Arrow Connector 212"/>
          <p:cNvCxnSpPr>
            <a:stCxn id="187" idx="7"/>
            <a:endCxn id="191" idx="2"/>
          </p:cNvCxnSpPr>
          <p:nvPr/>
        </p:nvCxnSpPr>
        <p:spPr>
          <a:xfrm rot="5400000" flipH="1" flipV="1">
            <a:off x="6057075" y="4341274"/>
            <a:ext cx="183860" cy="776012"/>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215" name="Straight Arrow Connector 214"/>
          <p:cNvCxnSpPr>
            <a:stCxn id="188" idx="6"/>
            <a:endCxn id="192" idx="2"/>
          </p:cNvCxnSpPr>
          <p:nvPr/>
        </p:nvCxnSpPr>
        <p:spPr>
          <a:xfrm flipV="1">
            <a:off x="5780916" y="5243976"/>
            <a:ext cx="756095" cy="22303"/>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217" name="Straight Arrow Connector 216"/>
          <p:cNvCxnSpPr>
            <a:stCxn id="200" idx="6"/>
            <a:endCxn id="204" idx="2"/>
          </p:cNvCxnSpPr>
          <p:nvPr/>
        </p:nvCxnSpPr>
        <p:spPr>
          <a:xfrm flipV="1">
            <a:off x="7752591" y="5243976"/>
            <a:ext cx="756095" cy="22303"/>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219" name="Straight Arrow Connector 218"/>
          <p:cNvCxnSpPr>
            <a:stCxn id="199" idx="5"/>
            <a:endCxn id="204" idx="1"/>
          </p:cNvCxnSpPr>
          <p:nvPr/>
        </p:nvCxnSpPr>
        <p:spPr>
          <a:xfrm rot="16200000" flipH="1">
            <a:off x="7991382" y="4658670"/>
            <a:ext cx="278512" cy="795929"/>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221" name="Straight Arrow Connector 220"/>
          <p:cNvCxnSpPr>
            <a:stCxn id="206" idx="6"/>
            <a:endCxn id="207" idx="2"/>
          </p:cNvCxnSpPr>
          <p:nvPr/>
        </p:nvCxnSpPr>
        <p:spPr>
          <a:xfrm>
            <a:off x="7752591" y="5596355"/>
            <a:ext cx="756095" cy="138275"/>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223" name="Straight Arrow Connector 222"/>
          <p:cNvCxnSpPr>
            <a:stCxn id="189" idx="6"/>
            <a:endCxn id="194" idx="2"/>
          </p:cNvCxnSpPr>
          <p:nvPr/>
        </p:nvCxnSpPr>
        <p:spPr>
          <a:xfrm flipV="1">
            <a:off x="5780916" y="5995779"/>
            <a:ext cx="779448" cy="24323"/>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225" name="Straight Arrow Connector 224"/>
          <p:cNvCxnSpPr>
            <a:stCxn id="201" idx="7"/>
            <a:endCxn id="203" idx="3"/>
          </p:cNvCxnSpPr>
          <p:nvPr/>
        </p:nvCxnSpPr>
        <p:spPr>
          <a:xfrm rot="5400000" flipH="1" flipV="1">
            <a:off x="7487347" y="4930762"/>
            <a:ext cx="1286583" cy="795929"/>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153" name="Straight Arrow Connector 152"/>
          <p:cNvCxnSpPr>
            <a:stCxn id="106" idx="7"/>
            <a:endCxn id="142" idx="2"/>
          </p:cNvCxnSpPr>
          <p:nvPr/>
        </p:nvCxnSpPr>
        <p:spPr>
          <a:xfrm rot="5400000" flipH="1" flipV="1">
            <a:off x="3017480" y="3980967"/>
            <a:ext cx="213549" cy="2141779"/>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156" name="Straight Arrow Connector 155"/>
          <p:cNvCxnSpPr>
            <a:stCxn id="106" idx="6"/>
            <a:endCxn id="119" idx="2"/>
          </p:cNvCxnSpPr>
          <p:nvPr/>
        </p:nvCxnSpPr>
        <p:spPr>
          <a:xfrm>
            <a:off x="2073282" y="5206715"/>
            <a:ext cx="2121659" cy="46060"/>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158" name="Straight Arrow Connector 157"/>
          <p:cNvCxnSpPr>
            <a:stCxn id="105" idx="6"/>
            <a:endCxn id="119" idx="3"/>
          </p:cNvCxnSpPr>
          <p:nvPr/>
        </p:nvCxnSpPr>
        <p:spPr>
          <a:xfrm flipV="1">
            <a:off x="2073282" y="5300859"/>
            <a:ext cx="2141576" cy="174632"/>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160" name="Straight Arrow Connector 159"/>
          <p:cNvCxnSpPr>
            <a:stCxn id="105" idx="5"/>
            <a:endCxn id="118" idx="2"/>
          </p:cNvCxnSpPr>
          <p:nvPr/>
        </p:nvCxnSpPr>
        <p:spPr>
          <a:xfrm rot="16200000" flipH="1">
            <a:off x="3103408" y="4473532"/>
            <a:ext cx="41491" cy="2141576"/>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sp>
        <p:nvSpPr>
          <p:cNvPr id="161" name="TextBox 160"/>
          <p:cNvSpPr txBox="1"/>
          <p:nvPr/>
        </p:nvSpPr>
        <p:spPr>
          <a:xfrm>
            <a:off x="4068231" y="5688465"/>
            <a:ext cx="563526" cy="369332"/>
          </a:xfrm>
          <a:prstGeom prst="rect">
            <a:avLst/>
          </a:prstGeom>
          <a:noFill/>
        </p:spPr>
        <p:txBody>
          <a:bodyPr wrap="square" rtlCol="0">
            <a:spAutoFit/>
          </a:bodyPr>
          <a:lstStyle/>
          <a:p>
            <a:r>
              <a:rPr lang="en-US" dirty="0" smtClean="0">
                <a:solidFill>
                  <a:schemeClr val="bg1"/>
                </a:solidFill>
              </a:rPr>
              <a:t>…</a:t>
            </a:r>
            <a:endParaRPr lang="en-US" dirty="0">
              <a:solidFill>
                <a:schemeClr val="bg1"/>
              </a:solidFill>
            </a:endParaRPr>
          </a:p>
        </p:txBody>
      </p:sp>
      <p:cxnSp>
        <p:nvCxnSpPr>
          <p:cNvPr id="163" name="Straight Arrow Connector 162"/>
          <p:cNvCxnSpPr>
            <a:stCxn id="112" idx="6"/>
            <a:endCxn id="161" idx="1"/>
          </p:cNvCxnSpPr>
          <p:nvPr/>
        </p:nvCxnSpPr>
        <p:spPr>
          <a:xfrm flipV="1">
            <a:off x="2073282" y="5943600"/>
            <a:ext cx="2041518" cy="69443"/>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165" name="Straight Arrow Connector 164"/>
          <p:cNvCxnSpPr>
            <a:stCxn id="107" idx="6"/>
            <a:endCxn id="142" idx="3"/>
          </p:cNvCxnSpPr>
          <p:nvPr/>
        </p:nvCxnSpPr>
        <p:spPr>
          <a:xfrm flipV="1">
            <a:off x="2073282" y="5018584"/>
            <a:ext cx="2200260" cy="1263234"/>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9722 0 " pathEditMode="relative" ptsTypes="AA">
                                      <p:cBhvr>
                                        <p:cTn id="6" dur="2000" fill="hold"/>
                                        <p:tgtEl>
                                          <p:spTgt spid="186"/>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09722 0 " pathEditMode="relative" ptsTypes="AA">
                                      <p:cBhvr>
                                        <p:cTn id="8" dur="2000" fill="hold"/>
                                        <p:tgtEl>
                                          <p:spTgt spid="187"/>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09722 0 " pathEditMode="relative" ptsTypes="AA">
                                      <p:cBhvr>
                                        <p:cTn id="10" dur="2000" fill="hold"/>
                                        <p:tgtEl>
                                          <p:spTgt spid="188"/>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09722 0 " pathEditMode="relative" ptsTypes="AA">
                                      <p:cBhvr>
                                        <p:cTn id="12" dur="2000" fill="hold"/>
                                        <p:tgtEl>
                                          <p:spTgt spid="189"/>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09722 0 " pathEditMode="relative" ptsTypes="AA">
                                      <p:cBhvr>
                                        <p:cTn id="14" dur="2000" fill="hold"/>
                                        <p:tgtEl>
                                          <p:spTgt spid="190"/>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0 0 L 0.09722 0 " pathEditMode="relative" ptsTypes="AA">
                                      <p:cBhvr>
                                        <p:cTn id="16" dur="2000" fill="hold"/>
                                        <p:tgtEl>
                                          <p:spTgt spid="191"/>
                                        </p:tgtEl>
                                        <p:attrNameLst>
                                          <p:attrName>ppt_x</p:attrName>
                                          <p:attrName>ppt_y</p:attrName>
                                        </p:attrNameLst>
                                      </p:cBhvr>
                                    </p:animMotion>
                                  </p:childTnLst>
                                </p:cTn>
                              </p:par>
                              <p:par>
                                <p:cTn id="17" presetID="0" presetClass="path" presetSubtype="0" accel="50000" decel="50000" fill="hold" grpId="0" nodeType="withEffect">
                                  <p:stCondLst>
                                    <p:cond delay="0"/>
                                  </p:stCondLst>
                                  <p:childTnLst>
                                    <p:animMotion origin="layout" path="M 0 0 L 0.09722 0 " pathEditMode="relative" ptsTypes="AA">
                                      <p:cBhvr>
                                        <p:cTn id="18" dur="2000" fill="hold"/>
                                        <p:tgtEl>
                                          <p:spTgt spid="192"/>
                                        </p:tgtEl>
                                        <p:attrNameLst>
                                          <p:attrName>ppt_x</p:attrName>
                                          <p:attrName>ppt_y</p:attrName>
                                        </p:attrNameLst>
                                      </p:cBhvr>
                                    </p:animMotion>
                                  </p:childTnLst>
                                </p:cTn>
                              </p:par>
                              <p:par>
                                <p:cTn id="19" presetID="0" presetClass="path" presetSubtype="0" accel="50000" decel="50000" fill="hold" grpId="0" nodeType="withEffect">
                                  <p:stCondLst>
                                    <p:cond delay="0"/>
                                  </p:stCondLst>
                                  <p:childTnLst>
                                    <p:animMotion origin="layout" path="M 0 0 L 0.09722 0 " pathEditMode="relative" ptsTypes="AA">
                                      <p:cBhvr>
                                        <p:cTn id="20" dur="2000" fill="hold"/>
                                        <p:tgtEl>
                                          <p:spTgt spid="194"/>
                                        </p:tgtEl>
                                        <p:attrNameLst>
                                          <p:attrName>ppt_x</p:attrName>
                                          <p:attrName>ppt_y</p:attrName>
                                        </p:attrNameLst>
                                      </p:cBhvr>
                                    </p:animMotion>
                                  </p:childTnLst>
                                </p:cTn>
                              </p:par>
                              <p:par>
                                <p:cTn id="21" presetID="0" presetClass="path" presetSubtype="0" accel="50000" decel="50000" fill="hold" nodeType="withEffect">
                                  <p:stCondLst>
                                    <p:cond delay="0"/>
                                  </p:stCondLst>
                                  <p:childTnLst>
                                    <p:animMotion origin="layout" path="M 0 0 L 0.09722 0 " pathEditMode="relative" ptsTypes="AA">
                                      <p:cBhvr>
                                        <p:cTn id="22" dur="2000" fill="hold"/>
                                        <p:tgtEl>
                                          <p:spTgt spid="209"/>
                                        </p:tgtEl>
                                        <p:attrNameLst>
                                          <p:attrName>ppt_x</p:attrName>
                                          <p:attrName>ppt_y</p:attrName>
                                        </p:attrNameLst>
                                      </p:cBhvr>
                                    </p:animMotion>
                                  </p:childTnLst>
                                </p:cTn>
                              </p:par>
                              <p:par>
                                <p:cTn id="23" presetID="0" presetClass="path" presetSubtype="0" accel="50000" decel="50000" fill="hold" nodeType="withEffect">
                                  <p:stCondLst>
                                    <p:cond delay="0"/>
                                  </p:stCondLst>
                                  <p:childTnLst>
                                    <p:animMotion origin="layout" path="M 0 0 L 0.09722 0 " pathEditMode="relative" ptsTypes="AA">
                                      <p:cBhvr>
                                        <p:cTn id="24" dur="2000" fill="hold"/>
                                        <p:tgtEl>
                                          <p:spTgt spid="213"/>
                                        </p:tgtEl>
                                        <p:attrNameLst>
                                          <p:attrName>ppt_x</p:attrName>
                                          <p:attrName>ppt_y</p:attrName>
                                        </p:attrNameLst>
                                      </p:cBhvr>
                                    </p:animMotion>
                                  </p:childTnLst>
                                </p:cTn>
                              </p:par>
                              <p:par>
                                <p:cTn id="25" presetID="0" presetClass="path" presetSubtype="0" accel="50000" decel="50000" fill="hold" nodeType="withEffect">
                                  <p:stCondLst>
                                    <p:cond delay="0"/>
                                  </p:stCondLst>
                                  <p:childTnLst>
                                    <p:animMotion origin="layout" path="M 0 0 L 0.09722 0 " pathEditMode="relative" ptsTypes="AA">
                                      <p:cBhvr>
                                        <p:cTn id="26" dur="2000" fill="hold"/>
                                        <p:tgtEl>
                                          <p:spTgt spid="215"/>
                                        </p:tgtEl>
                                        <p:attrNameLst>
                                          <p:attrName>ppt_x</p:attrName>
                                          <p:attrName>ppt_y</p:attrName>
                                        </p:attrNameLst>
                                      </p:cBhvr>
                                    </p:animMotion>
                                  </p:childTnLst>
                                </p:cTn>
                              </p:par>
                              <p:par>
                                <p:cTn id="27" presetID="0" presetClass="path" presetSubtype="0" accel="50000" decel="50000" fill="hold" nodeType="withEffect">
                                  <p:stCondLst>
                                    <p:cond delay="0"/>
                                  </p:stCondLst>
                                  <p:childTnLst>
                                    <p:animMotion origin="layout" path="M 0 0 L 0.09722 0 " pathEditMode="relative" ptsTypes="AA">
                                      <p:cBhvr>
                                        <p:cTn id="28" dur="2000" fill="hold"/>
                                        <p:tgtEl>
                                          <p:spTgt spid="223"/>
                                        </p:tgtEl>
                                        <p:attrNameLst>
                                          <p:attrName>ppt_x</p:attrName>
                                          <p:attrName>ppt_y</p:attrName>
                                        </p:attrNameLst>
                                      </p:cBhvr>
                                    </p:animMotion>
                                  </p:childTnLst>
                                </p:cTn>
                              </p:par>
                              <p:par>
                                <p:cTn id="29" presetID="0" presetClass="path" presetSubtype="0" accel="50000" decel="50000" fill="hold" grpId="0" nodeType="withEffect">
                                  <p:stCondLst>
                                    <p:cond delay="0"/>
                                  </p:stCondLst>
                                  <p:childTnLst>
                                    <p:animMotion origin="layout" path="M 0 0 L -0.11945 0 " pathEditMode="relative" ptsTypes="AA">
                                      <p:cBhvr>
                                        <p:cTn id="30" dur="2000" fill="hold"/>
                                        <p:tgtEl>
                                          <p:spTgt spid="198"/>
                                        </p:tgtEl>
                                        <p:attrNameLst>
                                          <p:attrName>ppt_x</p:attrName>
                                          <p:attrName>ppt_y</p:attrName>
                                        </p:attrNameLst>
                                      </p:cBhvr>
                                    </p:animMotion>
                                  </p:childTnLst>
                                </p:cTn>
                              </p:par>
                              <p:par>
                                <p:cTn id="31" presetID="0" presetClass="path" presetSubtype="0" accel="50000" decel="50000" fill="hold" grpId="0" nodeType="withEffect">
                                  <p:stCondLst>
                                    <p:cond delay="0"/>
                                  </p:stCondLst>
                                  <p:childTnLst>
                                    <p:animMotion origin="layout" path="M 0 0 L -0.11945 0 " pathEditMode="relative" ptsTypes="AA">
                                      <p:cBhvr>
                                        <p:cTn id="32" dur="2000" fill="hold"/>
                                        <p:tgtEl>
                                          <p:spTgt spid="199"/>
                                        </p:tgtEl>
                                        <p:attrNameLst>
                                          <p:attrName>ppt_x</p:attrName>
                                          <p:attrName>ppt_y</p:attrName>
                                        </p:attrNameLst>
                                      </p:cBhvr>
                                    </p:animMotion>
                                  </p:childTnLst>
                                </p:cTn>
                              </p:par>
                              <p:par>
                                <p:cTn id="33" presetID="0" presetClass="path" presetSubtype="0" accel="50000" decel="50000" fill="hold" grpId="0" nodeType="withEffect">
                                  <p:stCondLst>
                                    <p:cond delay="0"/>
                                  </p:stCondLst>
                                  <p:childTnLst>
                                    <p:animMotion origin="layout" path="M 0 0 L -0.11945 0 " pathEditMode="relative" ptsTypes="AA">
                                      <p:cBhvr>
                                        <p:cTn id="34" dur="2000" fill="hold"/>
                                        <p:tgtEl>
                                          <p:spTgt spid="200"/>
                                        </p:tgtEl>
                                        <p:attrNameLst>
                                          <p:attrName>ppt_x</p:attrName>
                                          <p:attrName>ppt_y</p:attrName>
                                        </p:attrNameLst>
                                      </p:cBhvr>
                                    </p:animMotion>
                                  </p:childTnLst>
                                </p:cTn>
                              </p:par>
                              <p:par>
                                <p:cTn id="35" presetID="0" presetClass="path" presetSubtype="0" accel="50000" decel="50000" fill="hold" grpId="0" nodeType="withEffect">
                                  <p:stCondLst>
                                    <p:cond delay="0"/>
                                  </p:stCondLst>
                                  <p:childTnLst>
                                    <p:animMotion origin="layout" path="M 0 0 L -0.11945 0 " pathEditMode="relative" ptsTypes="AA">
                                      <p:cBhvr>
                                        <p:cTn id="36" dur="2000" fill="hold"/>
                                        <p:tgtEl>
                                          <p:spTgt spid="201"/>
                                        </p:tgtEl>
                                        <p:attrNameLst>
                                          <p:attrName>ppt_x</p:attrName>
                                          <p:attrName>ppt_y</p:attrName>
                                        </p:attrNameLst>
                                      </p:cBhvr>
                                    </p:animMotion>
                                  </p:childTnLst>
                                </p:cTn>
                              </p:par>
                              <p:par>
                                <p:cTn id="37" presetID="0" presetClass="path" presetSubtype="0" accel="50000" decel="50000" fill="hold" grpId="0" nodeType="withEffect">
                                  <p:stCondLst>
                                    <p:cond delay="0"/>
                                  </p:stCondLst>
                                  <p:childTnLst>
                                    <p:animMotion origin="layout" path="M 0 0 L -0.11945 0 " pathEditMode="relative" ptsTypes="AA">
                                      <p:cBhvr>
                                        <p:cTn id="38" dur="2000" fill="hold"/>
                                        <p:tgtEl>
                                          <p:spTgt spid="203"/>
                                        </p:tgtEl>
                                        <p:attrNameLst>
                                          <p:attrName>ppt_x</p:attrName>
                                          <p:attrName>ppt_y</p:attrName>
                                        </p:attrNameLst>
                                      </p:cBhvr>
                                    </p:animMotion>
                                  </p:childTnLst>
                                </p:cTn>
                              </p:par>
                              <p:par>
                                <p:cTn id="39" presetID="0" presetClass="path" presetSubtype="0" accel="50000" decel="50000" fill="hold" grpId="0" nodeType="withEffect">
                                  <p:stCondLst>
                                    <p:cond delay="0"/>
                                  </p:stCondLst>
                                  <p:childTnLst>
                                    <p:animMotion origin="layout" path="M 0 0 L -0.11945 0 " pathEditMode="relative" ptsTypes="AA">
                                      <p:cBhvr>
                                        <p:cTn id="40" dur="2000" fill="hold"/>
                                        <p:tgtEl>
                                          <p:spTgt spid="204"/>
                                        </p:tgtEl>
                                        <p:attrNameLst>
                                          <p:attrName>ppt_x</p:attrName>
                                          <p:attrName>ppt_y</p:attrName>
                                        </p:attrNameLst>
                                      </p:cBhvr>
                                    </p:animMotion>
                                  </p:childTnLst>
                                </p:cTn>
                              </p:par>
                              <p:par>
                                <p:cTn id="41" presetID="0" presetClass="path" presetSubtype="0" accel="50000" decel="50000" fill="hold" grpId="0" nodeType="withEffect">
                                  <p:stCondLst>
                                    <p:cond delay="0"/>
                                  </p:stCondLst>
                                  <p:childTnLst>
                                    <p:animMotion origin="layout" path="M 0 0 L -0.11945 0 " pathEditMode="relative" ptsTypes="AA">
                                      <p:cBhvr>
                                        <p:cTn id="42" dur="2000" fill="hold"/>
                                        <p:tgtEl>
                                          <p:spTgt spid="206"/>
                                        </p:tgtEl>
                                        <p:attrNameLst>
                                          <p:attrName>ppt_x</p:attrName>
                                          <p:attrName>ppt_y</p:attrName>
                                        </p:attrNameLst>
                                      </p:cBhvr>
                                    </p:animMotion>
                                  </p:childTnLst>
                                </p:cTn>
                              </p:par>
                              <p:par>
                                <p:cTn id="43" presetID="0" presetClass="path" presetSubtype="0" accel="50000" decel="50000" fill="hold" grpId="0" nodeType="withEffect">
                                  <p:stCondLst>
                                    <p:cond delay="0"/>
                                  </p:stCondLst>
                                  <p:childTnLst>
                                    <p:animMotion origin="layout" path="M 0 0 L -0.11945 0 " pathEditMode="relative" ptsTypes="AA">
                                      <p:cBhvr>
                                        <p:cTn id="44" dur="2000" fill="hold"/>
                                        <p:tgtEl>
                                          <p:spTgt spid="207"/>
                                        </p:tgtEl>
                                        <p:attrNameLst>
                                          <p:attrName>ppt_x</p:attrName>
                                          <p:attrName>ppt_y</p:attrName>
                                        </p:attrNameLst>
                                      </p:cBhvr>
                                    </p:animMotion>
                                  </p:childTnLst>
                                </p:cTn>
                              </p:par>
                              <p:par>
                                <p:cTn id="45" presetID="0" presetClass="path" presetSubtype="0" accel="50000" decel="50000" fill="hold" nodeType="withEffect">
                                  <p:stCondLst>
                                    <p:cond delay="0"/>
                                  </p:stCondLst>
                                  <p:childTnLst>
                                    <p:animMotion origin="layout" path="M 0 0 L -0.11945 0 " pathEditMode="relative" ptsTypes="AA">
                                      <p:cBhvr>
                                        <p:cTn id="46" dur="2000" fill="hold"/>
                                        <p:tgtEl>
                                          <p:spTgt spid="211"/>
                                        </p:tgtEl>
                                        <p:attrNameLst>
                                          <p:attrName>ppt_x</p:attrName>
                                          <p:attrName>ppt_y</p:attrName>
                                        </p:attrNameLst>
                                      </p:cBhvr>
                                    </p:animMotion>
                                  </p:childTnLst>
                                </p:cTn>
                              </p:par>
                              <p:par>
                                <p:cTn id="47" presetID="0" presetClass="path" presetSubtype="0" accel="50000" decel="50000" fill="hold" nodeType="withEffect">
                                  <p:stCondLst>
                                    <p:cond delay="0"/>
                                  </p:stCondLst>
                                  <p:childTnLst>
                                    <p:animMotion origin="layout" path="M 0 0 L -0.11945 0 " pathEditMode="relative" ptsTypes="AA">
                                      <p:cBhvr>
                                        <p:cTn id="48" dur="2000" fill="hold"/>
                                        <p:tgtEl>
                                          <p:spTgt spid="217"/>
                                        </p:tgtEl>
                                        <p:attrNameLst>
                                          <p:attrName>ppt_x</p:attrName>
                                          <p:attrName>ppt_y</p:attrName>
                                        </p:attrNameLst>
                                      </p:cBhvr>
                                    </p:animMotion>
                                  </p:childTnLst>
                                </p:cTn>
                              </p:par>
                              <p:par>
                                <p:cTn id="49" presetID="0" presetClass="path" presetSubtype="0" accel="50000" decel="50000" fill="hold" nodeType="withEffect">
                                  <p:stCondLst>
                                    <p:cond delay="0"/>
                                  </p:stCondLst>
                                  <p:childTnLst>
                                    <p:animMotion origin="layout" path="M 0 0 L -0.11945 0 " pathEditMode="relative" ptsTypes="AA">
                                      <p:cBhvr>
                                        <p:cTn id="50" dur="2000" fill="hold"/>
                                        <p:tgtEl>
                                          <p:spTgt spid="219"/>
                                        </p:tgtEl>
                                        <p:attrNameLst>
                                          <p:attrName>ppt_x</p:attrName>
                                          <p:attrName>ppt_y</p:attrName>
                                        </p:attrNameLst>
                                      </p:cBhvr>
                                    </p:animMotion>
                                  </p:childTnLst>
                                </p:cTn>
                              </p:par>
                              <p:par>
                                <p:cTn id="51" presetID="0" presetClass="path" presetSubtype="0" accel="50000" decel="50000" fill="hold" nodeType="withEffect">
                                  <p:stCondLst>
                                    <p:cond delay="0"/>
                                  </p:stCondLst>
                                  <p:childTnLst>
                                    <p:animMotion origin="layout" path="M 0 0 L -0.11945 0 " pathEditMode="relative" ptsTypes="AA">
                                      <p:cBhvr>
                                        <p:cTn id="52" dur="2000" fill="hold"/>
                                        <p:tgtEl>
                                          <p:spTgt spid="221"/>
                                        </p:tgtEl>
                                        <p:attrNameLst>
                                          <p:attrName>ppt_x</p:attrName>
                                          <p:attrName>ppt_y</p:attrName>
                                        </p:attrNameLst>
                                      </p:cBhvr>
                                    </p:animMotion>
                                  </p:childTnLst>
                                </p:cTn>
                              </p:par>
                              <p:par>
                                <p:cTn id="53" presetID="0" presetClass="path" presetSubtype="0" accel="50000" decel="50000" fill="hold" nodeType="withEffect">
                                  <p:stCondLst>
                                    <p:cond delay="0"/>
                                  </p:stCondLst>
                                  <p:childTnLst>
                                    <p:animMotion origin="layout" path="M 0 0 L -0.11945 0 " pathEditMode="relative" ptsTypes="AA">
                                      <p:cBhvr>
                                        <p:cTn id="54" dur="2000" fill="hold"/>
                                        <p:tgtEl>
                                          <p:spTgt spid="22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 grpId="0" animBg="1"/>
      <p:bldP spid="187" grpId="0" animBg="1"/>
      <p:bldP spid="188" grpId="0" animBg="1"/>
      <p:bldP spid="189" grpId="0" animBg="1"/>
      <p:bldP spid="190" grpId="0" animBg="1"/>
      <p:bldP spid="191" grpId="0" animBg="1"/>
      <p:bldP spid="192" grpId="0" animBg="1"/>
      <p:bldP spid="194" grpId="0" animBg="1"/>
      <p:bldP spid="198" grpId="0" animBg="1"/>
      <p:bldP spid="199" grpId="0" animBg="1"/>
      <p:bldP spid="200" grpId="0" animBg="1"/>
      <p:bldP spid="201" grpId="0" animBg="1"/>
      <p:bldP spid="203" grpId="0" animBg="1"/>
      <p:bldP spid="204" grpId="0" animBg="1"/>
      <p:bldP spid="206" grpId="0" animBg="1"/>
      <p:bldP spid="20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800" smtClean="0"/>
              <a:t>Reasoning about execution </a:t>
            </a:r>
            <a:r>
              <a:rPr sz="4800" smtClean="0">
                <a:latin typeface="Calibri" pitchFamily="34" charset="0"/>
              </a:rPr>
              <a:t>traces</a:t>
            </a:r>
            <a:endParaRPr lang="en-US" sz="4800" dirty="0">
              <a:latin typeface="Calibri" pitchFamily="34" charset="0"/>
            </a:endParaRPr>
          </a:p>
        </p:txBody>
      </p:sp>
      <p:sp>
        <p:nvSpPr>
          <p:cNvPr id="3" name="Content Placeholder 2"/>
          <p:cNvSpPr>
            <a:spLocks noGrp="1"/>
          </p:cNvSpPr>
          <p:nvPr>
            <p:ph idx="1"/>
          </p:nvPr>
        </p:nvSpPr>
        <p:spPr>
          <a:xfrm>
            <a:off x="381000" y="1412875"/>
            <a:ext cx="8382000" cy="2210862"/>
          </a:xfrm>
        </p:spPr>
        <p:txBody>
          <a:bodyPr/>
          <a:lstStyle/>
          <a:p>
            <a:pPr>
              <a:tabLst>
                <a:tab pos="3206750" algn="l"/>
              </a:tabLst>
            </a:pPr>
            <a:r>
              <a:rPr lang="en-US" sz="3200" dirty="0" smtClean="0">
                <a:latin typeface="Calibri" pitchFamily="34" charset="0"/>
              </a:rPr>
              <a:t>Hoare triple	{ P }  S  { Q }	says that</a:t>
            </a:r>
          </a:p>
          <a:p>
            <a:pPr lvl="1">
              <a:buNone/>
            </a:pPr>
            <a:r>
              <a:rPr sz="3200" smtClean="0">
                <a:latin typeface="Calibri" pitchFamily="34" charset="0"/>
              </a:rPr>
              <a:t>	every terminating execution trace of S that starts in a state satisfying P</a:t>
            </a:r>
          </a:p>
          <a:p>
            <a:pPr lvl="2"/>
            <a:r>
              <a:rPr sz="3200" smtClean="0">
                <a:latin typeface="Calibri" pitchFamily="34" charset="0"/>
              </a:rPr>
              <a:t>does not go wrong, and</a:t>
            </a:r>
          </a:p>
          <a:p>
            <a:pPr lvl="2"/>
            <a:r>
              <a:rPr sz="3200" smtClean="0">
                <a:latin typeface="Calibri" pitchFamily="34" charset="0"/>
              </a:rPr>
              <a:t>terminates in a state satisfying Q</a:t>
            </a:r>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800" smtClean="0">
                <a:latin typeface="Calibri" pitchFamily="34" charset="0"/>
              </a:rPr>
              <a:t>Reasoning about execution traces</a:t>
            </a:r>
            <a:endParaRPr lang="en-US" sz="4800" dirty="0">
              <a:latin typeface="Calibri" pitchFamily="34" charset="0"/>
            </a:endParaRPr>
          </a:p>
        </p:txBody>
      </p:sp>
      <p:sp>
        <p:nvSpPr>
          <p:cNvPr id="3" name="Content Placeholder 2"/>
          <p:cNvSpPr>
            <a:spLocks noGrp="1"/>
          </p:cNvSpPr>
          <p:nvPr>
            <p:ph idx="1"/>
          </p:nvPr>
        </p:nvSpPr>
        <p:spPr>
          <a:xfrm>
            <a:off x="381000" y="1412875"/>
            <a:ext cx="8382000" cy="5022914"/>
          </a:xfrm>
        </p:spPr>
        <p:txBody>
          <a:bodyPr/>
          <a:lstStyle/>
          <a:p>
            <a:pPr>
              <a:tabLst>
                <a:tab pos="3206750" algn="l"/>
              </a:tabLst>
            </a:pPr>
            <a:r>
              <a:rPr lang="en-US" sz="3200" dirty="0" smtClean="0"/>
              <a:t>Hoare triple	{ P }  S  { Q }	says that</a:t>
            </a:r>
          </a:p>
          <a:p>
            <a:pPr lvl="1">
              <a:buNone/>
            </a:pPr>
            <a:r>
              <a:rPr sz="3200" smtClean="0"/>
              <a:t>	every terminating execution trace of S that starts in a state satisfying P</a:t>
            </a:r>
          </a:p>
          <a:p>
            <a:pPr lvl="2"/>
            <a:r>
              <a:rPr sz="3200" smtClean="0"/>
              <a:t>does not go wrong, and</a:t>
            </a:r>
          </a:p>
          <a:p>
            <a:pPr lvl="2"/>
            <a:r>
              <a:rPr sz="3200" smtClean="0"/>
              <a:t>terminates in a state satisfying Q</a:t>
            </a:r>
          </a:p>
          <a:p>
            <a:r>
              <a:rPr lang="en-US" sz="3200" dirty="0" smtClean="0">
                <a:sym typeface="Symbol"/>
              </a:rPr>
              <a:t>Given S and Q, what is the weakest </a:t>
            </a:r>
            <a:r>
              <a:rPr lang="en-US" sz="3200" dirty="0" smtClean="0">
                <a:solidFill>
                  <a:srgbClr val="FF0000"/>
                </a:solidFill>
                <a:sym typeface="Symbol"/>
              </a:rPr>
              <a:t>P’ </a:t>
            </a:r>
            <a:r>
              <a:rPr lang="en-US" sz="3200" dirty="0" smtClean="0">
                <a:sym typeface="Symbol"/>
              </a:rPr>
              <a:t>satisfying {</a:t>
            </a:r>
            <a:r>
              <a:rPr lang="en-US" sz="3200" dirty="0" smtClean="0">
                <a:solidFill>
                  <a:srgbClr val="FF0000"/>
                </a:solidFill>
                <a:sym typeface="Symbol"/>
              </a:rPr>
              <a:t>P’</a:t>
            </a:r>
            <a:r>
              <a:rPr lang="en-US" sz="3200" dirty="0" smtClean="0">
                <a:sym typeface="Symbol"/>
              </a:rPr>
              <a:t>} S {Q} ?</a:t>
            </a:r>
          </a:p>
          <a:p>
            <a:pPr lvl="1"/>
            <a:r>
              <a:rPr sz="3200" smtClean="0">
                <a:sym typeface="Symbol"/>
              </a:rPr>
              <a:t>P' is called the </a:t>
            </a:r>
            <a:r>
              <a:rPr sz="3200" i="1" smtClean="0">
                <a:solidFill>
                  <a:srgbClr val="FF0000"/>
                </a:solidFill>
                <a:sym typeface="Symbol"/>
              </a:rPr>
              <a:t>weakest precondition</a:t>
            </a:r>
            <a:r>
              <a:rPr sz="3200" smtClean="0">
                <a:solidFill>
                  <a:srgbClr val="FF0000"/>
                </a:solidFill>
                <a:sym typeface="Symbol"/>
              </a:rPr>
              <a:t> </a:t>
            </a:r>
            <a:r>
              <a:rPr sz="3200" smtClean="0">
                <a:sym typeface="Symbol"/>
              </a:rPr>
              <a:t>of S with respect to Q, written </a:t>
            </a:r>
            <a:r>
              <a:rPr sz="3200" smtClean="0">
                <a:solidFill>
                  <a:srgbClr val="FF0000"/>
                </a:solidFill>
                <a:sym typeface="Symbol"/>
              </a:rPr>
              <a:t>wp(S, Q)</a:t>
            </a:r>
          </a:p>
          <a:p>
            <a:pPr lvl="1"/>
            <a:r>
              <a:rPr sz="3200" smtClean="0">
                <a:sym typeface="Symbol"/>
              </a:rPr>
              <a:t>to check {P} S {Q}, check </a:t>
            </a:r>
            <a:r>
              <a:rPr sz="3200" smtClean="0">
                <a:solidFill>
                  <a:srgbClr val="FF0000"/>
                </a:solidFill>
                <a:sym typeface="Symbol"/>
              </a:rPr>
              <a:t>P </a:t>
            </a:r>
            <a:r>
              <a:rPr lang="en-US" sz="3200" dirty="0" smtClean="0">
                <a:solidFill>
                  <a:srgbClr val="FF0000"/>
                </a:solidFill>
                <a:sym typeface="Symbol"/>
              </a:rPr>
              <a:t> P’</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Weakest preconditions</a:t>
            </a:r>
            <a:endParaRPr lang="en-US" dirty="0">
              <a:latin typeface="Calibri" pitchFamily="34" charset="0"/>
            </a:endParaRPr>
          </a:p>
        </p:txBody>
      </p:sp>
      <p:sp>
        <p:nvSpPr>
          <p:cNvPr id="3" name="Content Placeholder 2"/>
          <p:cNvSpPr>
            <a:spLocks noGrp="1"/>
          </p:cNvSpPr>
          <p:nvPr>
            <p:ph idx="1"/>
          </p:nvPr>
        </p:nvSpPr>
        <p:spPr>
          <a:xfrm>
            <a:off x="393032" y="1858043"/>
            <a:ext cx="8382000" cy="2210862"/>
          </a:xfrm>
        </p:spPr>
        <p:txBody>
          <a:bodyPr/>
          <a:lstStyle/>
          <a:p>
            <a:r>
              <a:rPr lang="en-US" dirty="0" err="1" smtClean="0">
                <a:latin typeface="Calibri" pitchFamily="34" charset="0"/>
              </a:rPr>
              <a:t>wp</a:t>
            </a:r>
            <a:r>
              <a:rPr lang="en-US" dirty="0" smtClean="0">
                <a:latin typeface="Calibri" pitchFamily="34" charset="0"/>
              </a:rPr>
              <a:t>( x := E,  Q ) =</a:t>
            </a:r>
          </a:p>
          <a:p>
            <a:r>
              <a:rPr lang="en-US" dirty="0" err="1" smtClean="0">
                <a:latin typeface="Calibri" pitchFamily="34" charset="0"/>
              </a:rPr>
              <a:t>wp</a:t>
            </a:r>
            <a:r>
              <a:rPr lang="en-US" dirty="0" smtClean="0">
                <a:latin typeface="Calibri" pitchFamily="34" charset="0"/>
              </a:rPr>
              <a:t>( </a:t>
            </a:r>
            <a:r>
              <a:rPr lang="en-US" dirty="0" smtClean="0">
                <a:solidFill>
                  <a:schemeClr val="accent2"/>
                </a:solidFill>
                <a:latin typeface="Calibri" pitchFamily="34" charset="0"/>
              </a:rPr>
              <a:t>havoc</a:t>
            </a:r>
            <a:r>
              <a:rPr lang="en-US" dirty="0" smtClean="0">
                <a:latin typeface="Calibri" pitchFamily="34" charset="0"/>
              </a:rPr>
              <a:t> x,  Q ) =</a:t>
            </a:r>
            <a:endParaRPr lang="en-US" dirty="0" smtClean="0">
              <a:latin typeface="Calibri" pitchFamily="34" charset="0"/>
              <a:sym typeface="Symbol"/>
            </a:endParaRPr>
          </a:p>
          <a:p>
            <a:r>
              <a:rPr lang="en-US" dirty="0" err="1" smtClean="0">
                <a:latin typeface="Calibri" pitchFamily="34" charset="0"/>
                <a:sym typeface="Symbol"/>
              </a:rPr>
              <a:t>wp</a:t>
            </a:r>
            <a:r>
              <a:rPr lang="en-US" dirty="0" smtClean="0">
                <a:latin typeface="Calibri" pitchFamily="34" charset="0"/>
                <a:sym typeface="Symbol"/>
              </a:rPr>
              <a:t>( </a:t>
            </a:r>
            <a:r>
              <a:rPr lang="en-US" dirty="0" smtClean="0">
                <a:solidFill>
                  <a:schemeClr val="accent2"/>
                </a:solidFill>
                <a:latin typeface="Calibri" pitchFamily="34" charset="0"/>
                <a:sym typeface="Symbol"/>
              </a:rPr>
              <a:t>assert</a:t>
            </a:r>
            <a:r>
              <a:rPr lang="en-US" dirty="0" smtClean="0">
                <a:latin typeface="Calibri" pitchFamily="34" charset="0"/>
                <a:sym typeface="Symbol"/>
              </a:rPr>
              <a:t> P,  Q ) =</a:t>
            </a:r>
          </a:p>
          <a:p>
            <a:r>
              <a:rPr lang="en-US" dirty="0" err="1" smtClean="0">
                <a:latin typeface="Calibri" pitchFamily="34" charset="0"/>
                <a:sym typeface="Symbol"/>
              </a:rPr>
              <a:t>wp</a:t>
            </a:r>
            <a:r>
              <a:rPr lang="en-US" dirty="0" smtClean="0">
                <a:latin typeface="Calibri" pitchFamily="34" charset="0"/>
                <a:sym typeface="Symbol"/>
              </a:rPr>
              <a:t>( </a:t>
            </a:r>
            <a:r>
              <a:rPr lang="en-US" dirty="0" smtClean="0">
                <a:solidFill>
                  <a:schemeClr val="accent2"/>
                </a:solidFill>
                <a:latin typeface="Calibri" pitchFamily="34" charset="0"/>
                <a:sym typeface="Symbol"/>
              </a:rPr>
              <a:t>assume</a:t>
            </a:r>
            <a:r>
              <a:rPr lang="en-US" dirty="0" smtClean="0">
                <a:latin typeface="Calibri" pitchFamily="34" charset="0"/>
                <a:sym typeface="Symbol"/>
              </a:rPr>
              <a:t> P,  Q ) =</a:t>
            </a:r>
          </a:p>
          <a:p>
            <a:r>
              <a:rPr lang="en-US" dirty="0" err="1" smtClean="0">
                <a:latin typeface="Calibri" pitchFamily="34" charset="0"/>
                <a:sym typeface="Symbol"/>
              </a:rPr>
              <a:t>wp</a:t>
            </a:r>
            <a:r>
              <a:rPr lang="en-US" dirty="0" smtClean="0">
                <a:latin typeface="Calibri" pitchFamily="34" charset="0"/>
                <a:sym typeface="Symbol"/>
              </a:rPr>
              <a:t>( S ; T,  Q ) =</a:t>
            </a:r>
          </a:p>
          <a:p>
            <a:r>
              <a:rPr lang="en-US" dirty="0" err="1" smtClean="0">
                <a:latin typeface="Calibri" pitchFamily="34" charset="0"/>
                <a:sym typeface="Symbol"/>
              </a:rPr>
              <a:t>wp</a:t>
            </a:r>
            <a:r>
              <a:rPr lang="en-US" dirty="0" smtClean="0">
                <a:latin typeface="Calibri" pitchFamily="34" charset="0"/>
                <a:sym typeface="Symbol"/>
              </a:rPr>
              <a:t>( S  T,  Q ) =</a:t>
            </a:r>
            <a:endParaRPr lang="en-US" dirty="0">
              <a:latin typeface="Calibri" pitchFamily="34" charset="0"/>
            </a:endParaRPr>
          </a:p>
        </p:txBody>
      </p:sp>
      <p:sp>
        <p:nvSpPr>
          <p:cNvPr id="4" name="Content Placeholder 3"/>
          <p:cNvSpPr>
            <a:spLocks noGrp="1"/>
          </p:cNvSpPr>
          <p:nvPr>
            <p:ph sz="half" idx="4294967295"/>
          </p:nvPr>
        </p:nvSpPr>
        <p:spPr>
          <a:xfrm>
            <a:off x="4836695" y="1844424"/>
            <a:ext cx="4114800" cy="2757487"/>
          </a:xfrm>
        </p:spPr>
        <p:txBody>
          <a:bodyPr/>
          <a:lstStyle/>
          <a:p>
            <a:pPr>
              <a:buNone/>
            </a:pPr>
            <a:r>
              <a:rPr lang="en-US" dirty="0" smtClean="0">
                <a:latin typeface="Calibri" pitchFamily="34" charset="0"/>
              </a:rPr>
              <a:t>Q[ E / x ]</a:t>
            </a:r>
          </a:p>
          <a:p>
            <a:pPr>
              <a:buNone/>
            </a:pPr>
            <a:r>
              <a:rPr lang="en-US" dirty="0" smtClean="0">
                <a:latin typeface="Calibri" pitchFamily="34" charset="0"/>
              </a:rPr>
              <a:t>(</a:t>
            </a:r>
            <a:r>
              <a:rPr lang="en-US" dirty="0" smtClean="0">
                <a:latin typeface="Calibri" pitchFamily="34" charset="0"/>
                <a:sym typeface="Symbol"/>
              </a:rPr>
              <a:t>x   Q )</a:t>
            </a:r>
          </a:p>
          <a:p>
            <a:pPr>
              <a:buNone/>
            </a:pPr>
            <a:r>
              <a:rPr lang="en-US" dirty="0" smtClean="0">
                <a:latin typeface="Calibri" pitchFamily="34" charset="0"/>
                <a:sym typeface="Symbol"/>
              </a:rPr>
              <a:t>P  Q</a:t>
            </a:r>
          </a:p>
          <a:p>
            <a:pPr>
              <a:buNone/>
            </a:pPr>
            <a:r>
              <a:rPr lang="en-US" dirty="0" smtClean="0">
                <a:latin typeface="Calibri" pitchFamily="34" charset="0"/>
                <a:sym typeface="Symbol"/>
              </a:rPr>
              <a:t>P  Q</a:t>
            </a:r>
          </a:p>
          <a:p>
            <a:pPr>
              <a:buNone/>
            </a:pPr>
            <a:r>
              <a:rPr lang="en-US" dirty="0" err="1" smtClean="0">
                <a:latin typeface="Calibri" pitchFamily="34" charset="0"/>
                <a:sym typeface="Symbol"/>
              </a:rPr>
              <a:t>wp</a:t>
            </a:r>
            <a:r>
              <a:rPr lang="en-US" dirty="0" smtClean="0">
                <a:latin typeface="Calibri" pitchFamily="34" charset="0"/>
                <a:sym typeface="Symbol"/>
              </a:rPr>
              <a:t>( S,  </a:t>
            </a:r>
            <a:r>
              <a:rPr lang="en-US" dirty="0" err="1" smtClean="0">
                <a:latin typeface="Calibri" pitchFamily="34" charset="0"/>
                <a:sym typeface="Symbol"/>
              </a:rPr>
              <a:t>wp</a:t>
            </a:r>
            <a:r>
              <a:rPr lang="en-US" dirty="0" smtClean="0">
                <a:latin typeface="Calibri" pitchFamily="34" charset="0"/>
                <a:sym typeface="Symbol"/>
              </a:rPr>
              <a:t>( T, Q ))</a:t>
            </a:r>
          </a:p>
          <a:p>
            <a:pPr>
              <a:buNone/>
            </a:pPr>
            <a:r>
              <a:rPr lang="en-US" dirty="0" err="1" smtClean="0">
                <a:latin typeface="Calibri" pitchFamily="34" charset="0"/>
                <a:sym typeface="Symbol"/>
              </a:rPr>
              <a:t>wp</a:t>
            </a:r>
            <a:r>
              <a:rPr lang="en-US" dirty="0" smtClean="0">
                <a:latin typeface="Calibri" pitchFamily="34" charset="0"/>
                <a:sym typeface="Symbol"/>
              </a:rPr>
              <a:t>( S, Q )  </a:t>
            </a:r>
            <a:r>
              <a:rPr lang="en-US" dirty="0" err="1" smtClean="0">
                <a:latin typeface="Calibri" pitchFamily="34" charset="0"/>
                <a:sym typeface="Symbol"/>
              </a:rPr>
              <a:t>wp</a:t>
            </a:r>
            <a:r>
              <a:rPr lang="en-US" dirty="0" smtClean="0">
                <a:latin typeface="Calibri" pitchFamily="34" charset="0"/>
                <a:sym typeface="Symbol"/>
              </a:rPr>
              <a:t>( T, Q )</a:t>
            </a:r>
            <a:endParaRPr lang="en-US" dirty="0">
              <a:latin typeface="Calibri"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Structured if statement</a:t>
            </a:r>
            <a:endParaRPr lang="en-US" dirty="0">
              <a:latin typeface="Calibri" pitchFamily="34" charset="0"/>
            </a:endParaRPr>
          </a:p>
        </p:txBody>
      </p:sp>
      <p:sp>
        <p:nvSpPr>
          <p:cNvPr id="3" name="Content Placeholder 2"/>
          <p:cNvSpPr>
            <a:spLocks noGrp="1"/>
          </p:cNvSpPr>
          <p:nvPr>
            <p:ph idx="1"/>
          </p:nvPr>
        </p:nvSpPr>
        <p:spPr/>
        <p:txBody>
          <a:bodyPr/>
          <a:lstStyle/>
          <a:p>
            <a:endParaRPr lang="en-US" dirty="0" smtClean="0">
              <a:solidFill>
                <a:schemeClr val="accent2"/>
              </a:solidFill>
            </a:endParaRPr>
          </a:p>
          <a:p>
            <a:pPr>
              <a:buNone/>
            </a:pPr>
            <a:r>
              <a:rPr lang="en-US" dirty="0" smtClean="0">
                <a:solidFill>
                  <a:schemeClr val="accent2"/>
                </a:solidFill>
                <a:latin typeface="Calibri" pitchFamily="34" charset="0"/>
              </a:rPr>
              <a:t>if</a:t>
            </a:r>
            <a:r>
              <a:rPr lang="en-US" dirty="0" smtClean="0">
                <a:latin typeface="Calibri" pitchFamily="34" charset="0"/>
              </a:rPr>
              <a:t> E </a:t>
            </a:r>
            <a:r>
              <a:rPr lang="en-US" dirty="0" smtClean="0">
                <a:solidFill>
                  <a:schemeClr val="accent2"/>
                </a:solidFill>
                <a:latin typeface="Calibri" pitchFamily="34" charset="0"/>
              </a:rPr>
              <a:t>then</a:t>
            </a:r>
            <a:r>
              <a:rPr lang="en-US" dirty="0" smtClean="0">
                <a:latin typeface="Calibri" pitchFamily="34" charset="0"/>
              </a:rPr>
              <a:t> S </a:t>
            </a:r>
            <a:r>
              <a:rPr lang="en-US" dirty="0" smtClean="0">
                <a:solidFill>
                  <a:schemeClr val="accent2"/>
                </a:solidFill>
                <a:latin typeface="Calibri" pitchFamily="34" charset="0"/>
              </a:rPr>
              <a:t>else</a:t>
            </a:r>
            <a:r>
              <a:rPr lang="en-US" dirty="0" smtClean="0">
                <a:latin typeface="Calibri" pitchFamily="34" charset="0"/>
              </a:rPr>
              <a:t> T </a:t>
            </a:r>
            <a:r>
              <a:rPr lang="en-US" dirty="0" smtClean="0">
                <a:solidFill>
                  <a:schemeClr val="accent2"/>
                </a:solidFill>
                <a:latin typeface="Calibri" pitchFamily="34" charset="0"/>
              </a:rPr>
              <a:t>end</a:t>
            </a:r>
            <a:r>
              <a:rPr lang="en-US" dirty="0" smtClean="0">
                <a:latin typeface="Calibri" pitchFamily="34" charset="0"/>
              </a:rPr>
              <a:t>  =</a:t>
            </a:r>
          </a:p>
          <a:p>
            <a:endParaRPr lang="en-US" dirty="0" smtClean="0">
              <a:latin typeface="Calibri" pitchFamily="34" charset="0"/>
            </a:endParaRPr>
          </a:p>
          <a:p>
            <a:pPr>
              <a:buNone/>
            </a:pPr>
            <a:r>
              <a:rPr lang="en-US" dirty="0" smtClean="0">
                <a:latin typeface="Calibri" pitchFamily="34" charset="0"/>
              </a:rPr>
              <a:t>		</a:t>
            </a:r>
            <a:r>
              <a:rPr lang="en-US" dirty="0" smtClean="0">
                <a:solidFill>
                  <a:schemeClr val="accent2"/>
                </a:solidFill>
                <a:latin typeface="Calibri" pitchFamily="34" charset="0"/>
              </a:rPr>
              <a:t>assume</a:t>
            </a:r>
            <a:r>
              <a:rPr lang="en-US" dirty="0" smtClean="0">
                <a:latin typeface="Calibri" pitchFamily="34" charset="0"/>
              </a:rPr>
              <a:t> E;  S</a:t>
            </a:r>
          </a:p>
          <a:p>
            <a:pPr>
              <a:buNone/>
            </a:pPr>
            <a:r>
              <a:rPr lang="en-US" dirty="0" smtClean="0">
                <a:latin typeface="Calibri" pitchFamily="34" charset="0"/>
                <a:sym typeface="Symbol"/>
              </a:rPr>
              <a:t>		</a:t>
            </a:r>
          </a:p>
          <a:p>
            <a:pPr>
              <a:buNone/>
            </a:pPr>
            <a:r>
              <a:rPr lang="en-US" dirty="0" smtClean="0">
                <a:latin typeface="Calibri" pitchFamily="34" charset="0"/>
                <a:sym typeface="Symbol"/>
              </a:rPr>
              <a:t>		</a:t>
            </a:r>
            <a:r>
              <a:rPr lang="en-US" dirty="0" smtClean="0">
                <a:solidFill>
                  <a:schemeClr val="accent2"/>
                </a:solidFill>
                <a:latin typeface="Calibri" pitchFamily="34" charset="0"/>
                <a:sym typeface="Symbol"/>
              </a:rPr>
              <a:t>assume</a:t>
            </a:r>
            <a:r>
              <a:rPr lang="en-US" dirty="0" smtClean="0">
                <a:latin typeface="Calibri" pitchFamily="34" charset="0"/>
                <a:sym typeface="Symbol"/>
              </a:rPr>
              <a:t> </a:t>
            </a:r>
            <a:r>
              <a:rPr lang="en-US" dirty="0" smtClean="0">
                <a:latin typeface="Calibri" pitchFamily="34" charset="0"/>
                <a:cs typeface="Segoe UI"/>
                <a:sym typeface="Symbol"/>
              </a:rPr>
              <a:t>¬</a:t>
            </a:r>
            <a:r>
              <a:rPr lang="en-US" dirty="0" smtClean="0">
                <a:latin typeface="Calibri" pitchFamily="34" charset="0"/>
              </a:rPr>
              <a:t>E;  T</a:t>
            </a:r>
            <a:endParaRPr lang="en-US" dirty="0">
              <a:latin typeface="Calibri" pitchFamily="34" charset="0"/>
            </a:endParaRPr>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Dijkstra's guarded command</a:t>
            </a:r>
            <a:endParaRPr lang="en-US" dirty="0">
              <a:latin typeface="Calibri" pitchFamily="34" charset="0"/>
            </a:endParaRPr>
          </a:p>
        </p:txBody>
      </p:sp>
      <p:sp>
        <p:nvSpPr>
          <p:cNvPr id="3" name="Content Placeholder 2"/>
          <p:cNvSpPr>
            <a:spLocks noGrp="1"/>
          </p:cNvSpPr>
          <p:nvPr>
            <p:ph idx="1"/>
          </p:nvPr>
        </p:nvSpPr>
        <p:spPr/>
        <p:txBody>
          <a:bodyPr/>
          <a:lstStyle/>
          <a:p>
            <a:endParaRPr lang="en-US" dirty="0" smtClean="0">
              <a:solidFill>
                <a:schemeClr val="accent2"/>
              </a:solidFill>
              <a:latin typeface="Calibri" pitchFamily="34" charset="0"/>
            </a:endParaRPr>
          </a:p>
          <a:p>
            <a:pPr>
              <a:buNone/>
            </a:pPr>
            <a:r>
              <a:rPr lang="en-US" dirty="0" smtClean="0">
                <a:solidFill>
                  <a:schemeClr val="accent2"/>
                </a:solidFill>
                <a:latin typeface="Calibri" pitchFamily="34" charset="0"/>
              </a:rPr>
              <a:t>if </a:t>
            </a:r>
            <a:r>
              <a:rPr lang="en-US" dirty="0" smtClean="0">
                <a:latin typeface="Calibri" pitchFamily="34" charset="0"/>
              </a:rPr>
              <a:t> E </a:t>
            </a:r>
            <a:r>
              <a:rPr lang="en-US" dirty="0" smtClean="0">
                <a:latin typeface="Calibri" pitchFamily="34" charset="0"/>
                <a:sym typeface="Wingdings" pitchFamily="2" charset="2"/>
              </a:rPr>
              <a:t> S  |  F  T  </a:t>
            </a:r>
            <a:r>
              <a:rPr lang="en-US" dirty="0" err="1" smtClean="0">
                <a:solidFill>
                  <a:schemeClr val="accent2"/>
                </a:solidFill>
                <a:latin typeface="Calibri" pitchFamily="34" charset="0"/>
              </a:rPr>
              <a:t>fi</a:t>
            </a:r>
            <a:r>
              <a:rPr lang="en-US" dirty="0" smtClean="0">
                <a:latin typeface="Calibri" pitchFamily="34" charset="0"/>
              </a:rPr>
              <a:t>  =</a:t>
            </a:r>
          </a:p>
          <a:p>
            <a:endParaRPr lang="en-US" dirty="0" smtClean="0">
              <a:latin typeface="Calibri" pitchFamily="34" charset="0"/>
            </a:endParaRPr>
          </a:p>
          <a:p>
            <a:pPr>
              <a:buNone/>
            </a:pPr>
            <a:r>
              <a:rPr lang="en-US" dirty="0" smtClean="0">
                <a:latin typeface="Calibri" pitchFamily="34" charset="0"/>
              </a:rPr>
              <a:t>		</a:t>
            </a:r>
            <a:r>
              <a:rPr lang="en-US" dirty="0" smtClean="0">
                <a:solidFill>
                  <a:schemeClr val="accent2"/>
                </a:solidFill>
                <a:latin typeface="Calibri" pitchFamily="34" charset="0"/>
              </a:rPr>
              <a:t>assert</a:t>
            </a:r>
            <a:r>
              <a:rPr lang="en-US" dirty="0" smtClean="0">
                <a:latin typeface="Calibri" pitchFamily="34" charset="0"/>
              </a:rPr>
              <a:t> E </a:t>
            </a:r>
            <a:r>
              <a:rPr lang="en-US" dirty="0" smtClean="0">
                <a:latin typeface="Calibri" pitchFamily="34" charset="0"/>
                <a:sym typeface="Symbol"/>
              </a:rPr>
              <a:t></a:t>
            </a:r>
            <a:r>
              <a:rPr lang="en-US" dirty="0" smtClean="0">
                <a:latin typeface="Calibri" pitchFamily="34" charset="0"/>
              </a:rPr>
              <a:t> F;</a:t>
            </a:r>
          </a:p>
          <a:p>
            <a:pPr>
              <a:buNone/>
            </a:pPr>
            <a:r>
              <a:rPr lang="en-US" dirty="0" smtClean="0">
                <a:latin typeface="Calibri" pitchFamily="34" charset="0"/>
              </a:rPr>
              <a:t>		(</a:t>
            </a:r>
          </a:p>
          <a:p>
            <a:pPr>
              <a:buNone/>
            </a:pPr>
            <a:r>
              <a:rPr lang="en-US" dirty="0" smtClean="0">
                <a:latin typeface="Calibri" pitchFamily="34" charset="0"/>
              </a:rPr>
              <a:t>		  </a:t>
            </a:r>
            <a:r>
              <a:rPr lang="en-US" dirty="0" smtClean="0">
                <a:solidFill>
                  <a:schemeClr val="accent2"/>
                </a:solidFill>
                <a:latin typeface="Calibri" pitchFamily="34" charset="0"/>
              </a:rPr>
              <a:t>assume</a:t>
            </a:r>
            <a:r>
              <a:rPr lang="en-US" dirty="0" smtClean="0">
                <a:latin typeface="Calibri" pitchFamily="34" charset="0"/>
              </a:rPr>
              <a:t> E;  S</a:t>
            </a:r>
          </a:p>
          <a:p>
            <a:pPr>
              <a:buNone/>
            </a:pPr>
            <a:r>
              <a:rPr lang="en-US" dirty="0" smtClean="0">
                <a:latin typeface="Calibri" pitchFamily="34" charset="0"/>
                <a:sym typeface="Symbol"/>
              </a:rPr>
              <a:t>		  </a:t>
            </a:r>
          </a:p>
          <a:p>
            <a:pPr>
              <a:buNone/>
            </a:pPr>
            <a:r>
              <a:rPr lang="en-US" dirty="0" smtClean="0">
                <a:latin typeface="Calibri" pitchFamily="34" charset="0"/>
                <a:sym typeface="Symbol"/>
              </a:rPr>
              <a:t>		  </a:t>
            </a:r>
            <a:r>
              <a:rPr lang="en-US" dirty="0" smtClean="0">
                <a:solidFill>
                  <a:schemeClr val="accent2"/>
                </a:solidFill>
                <a:latin typeface="Calibri" pitchFamily="34" charset="0"/>
                <a:sym typeface="Symbol"/>
              </a:rPr>
              <a:t>assume</a:t>
            </a:r>
            <a:r>
              <a:rPr lang="en-US" dirty="0" smtClean="0">
                <a:latin typeface="Calibri" pitchFamily="34" charset="0"/>
                <a:sym typeface="Symbol"/>
              </a:rPr>
              <a:t> </a:t>
            </a:r>
            <a:r>
              <a:rPr lang="en-US" dirty="0" smtClean="0">
                <a:latin typeface="Calibri" pitchFamily="34" charset="0"/>
              </a:rPr>
              <a:t>F;  T</a:t>
            </a:r>
          </a:p>
          <a:p>
            <a:pPr>
              <a:buNone/>
            </a:pPr>
            <a:r>
              <a:rPr lang="en-US" dirty="0" smtClean="0">
                <a:latin typeface="Calibri" pitchFamily="34" charset="0"/>
              </a:rPr>
              <a:t>		)</a:t>
            </a:r>
          </a:p>
        </p:txBody>
      </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While loop with loop invariant</a:t>
            </a:r>
            <a:endParaRPr lang="en-US" dirty="0"/>
          </a:p>
        </p:txBody>
      </p:sp>
      <p:sp>
        <p:nvSpPr>
          <p:cNvPr id="3" name="Content Placeholder 2"/>
          <p:cNvSpPr>
            <a:spLocks noGrp="1"/>
          </p:cNvSpPr>
          <p:nvPr>
            <p:ph idx="1"/>
          </p:nvPr>
        </p:nvSpPr>
        <p:spPr>
          <a:xfrm>
            <a:off x="381000" y="1275072"/>
            <a:ext cx="8763000" cy="5055230"/>
          </a:xfrm>
        </p:spPr>
        <p:txBody>
          <a:bodyPr/>
          <a:lstStyle/>
          <a:p>
            <a:pPr>
              <a:buNone/>
              <a:tabLst>
                <a:tab pos="914400" algn="l"/>
              </a:tabLst>
            </a:pPr>
            <a:r>
              <a:rPr lang="en-US" dirty="0" smtClean="0"/>
              <a:t>	while E</a:t>
            </a:r>
            <a:br>
              <a:rPr lang="en-US" dirty="0" smtClean="0"/>
            </a:br>
            <a:r>
              <a:rPr lang="en-US" dirty="0" smtClean="0"/>
              <a:t>	invariant J</a:t>
            </a:r>
            <a:br>
              <a:rPr lang="en-US" dirty="0" smtClean="0"/>
            </a:br>
            <a:r>
              <a:rPr lang="en-US" dirty="0" smtClean="0"/>
              <a:t>do</a:t>
            </a:r>
            <a:br>
              <a:rPr lang="en-US" dirty="0" smtClean="0"/>
            </a:br>
            <a:r>
              <a:rPr lang="en-US" dirty="0" smtClean="0"/>
              <a:t>	S</a:t>
            </a:r>
            <a:br>
              <a:rPr lang="en-US" dirty="0" smtClean="0"/>
            </a:br>
            <a:r>
              <a:rPr lang="en-US" dirty="0" smtClean="0"/>
              <a:t>end</a:t>
            </a:r>
          </a:p>
          <a:p>
            <a:pPr>
              <a:lnSpc>
                <a:spcPct val="100000"/>
              </a:lnSpc>
              <a:spcBef>
                <a:spcPts val="1800"/>
              </a:spcBef>
              <a:buNone/>
              <a:tabLst>
                <a:tab pos="914400" algn="l"/>
                <a:tab pos="1377950" algn="l"/>
              </a:tabLst>
            </a:pPr>
            <a:r>
              <a:rPr lang="en-US" dirty="0" smtClean="0"/>
              <a:t>	=	</a:t>
            </a:r>
            <a:r>
              <a:rPr lang="en-US" dirty="0" smtClean="0">
                <a:solidFill>
                  <a:schemeClr val="accent2"/>
                </a:solidFill>
              </a:rPr>
              <a:t>assert</a:t>
            </a:r>
            <a:r>
              <a:rPr lang="en-US" dirty="0" smtClean="0"/>
              <a:t> J;</a:t>
            </a:r>
            <a:br>
              <a:rPr lang="en-US" dirty="0" smtClean="0"/>
            </a:br>
            <a:r>
              <a:rPr lang="en-US" dirty="0" smtClean="0"/>
              <a:t>	</a:t>
            </a:r>
            <a:r>
              <a:rPr lang="en-US" dirty="0" smtClean="0">
                <a:solidFill>
                  <a:schemeClr val="accent2"/>
                </a:solidFill>
              </a:rPr>
              <a:t>havoc</a:t>
            </a:r>
            <a:r>
              <a:rPr lang="en-US" dirty="0" smtClean="0"/>
              <a:t> x;  </a:t>
            </a:r>
            <a:r>
              <a:rPr lang="en-US" dirty="0" smtClean="0">
                <a:solidFill>
                  <a:schemeClr val="accent2"/>
                </a:solidFill>
              </a:rPr>
              <a:t>assume</a:t>
            </a:r>
            <a:r>
              <a:rPr lang="en-US" dirty="0" smtClean="0"/>
              <a:t> J;</a:t>
            </a:r>
            <a:br>
              <a:rPr lang="en-US" dirty="0" smtClean="0"/>
            </a:br>
            <a:r>
              <a:rPr lang="en-US" dirty="0" smtClean="0"/>
              <a:t>	(	</a:t>
            </a:r>
            <a:r>
              <a:rPr lang="en-US" dirty="0" smtClean="0">
                <a:solidFill>
                  <a:schemeClr val="accent2"/>
                </a:solidFill>
              </a:rPr>
              <a:t>assume</a:t>
            </a:r>
            <a:r>
              <a:rPr lang="en-US" dirty="0" smtClean="0"/>
              <a:t> E;  S;  </a:t>
            </a:r>
            <a:r>
              <a:rPr lang="en-US" dirty="0" smtClean="0">
                <a:solidFill>
                  <a:schemeClr val="accent2"/>
                </a:solidFill>
              </a:rPr>
              <a:t>assert</a:t>
            </a:r>
            <a:r>
              <a:rPr lang="en-US" dirty="0" smtClean="0"/>
              <a:t> J;  </a:t>
            </a:r>
            <a:r>
              <a:rPr lang="en-US" dirty="0" smtClean="0">
                <a:solidFill>
                  <a:schemeClr val="accent2"/>
                </a:solidFill>
              </a:rPr>
              <a:t>assume</a:t>
            </a:r>
            <a:r>
              <a:rPr lang="en-US" dirty="0" smtClean="0"/>
              <a:t> </a:t>
            </a:r>
            <a:r>
              <a:rPr lang="en-US" dirty="0" smtClean="0">
                <a:solidFill>
                  <a:schemeClr val="accent2"/>
                </a:solidFill>
              </a:rPr>
              <a:t>false</a:t>
            </a:r>
            <a:r>
              <a:rPr lang="en-US" dirty="0" smtClean="0"/>
              <a:t/>
            </a:r>
            <a:br>
              <a:rPr lang="en-US" dirty="0" smtClean="0"/>
            </a:br>
            <a:r>
              <a:rPr lang="en-US" dirty="0" smtClean="0"/>
              <a:t>	</a:t>
            </a:r>
            <a:r>
              <a:rPr lang="en-US" dirty="0" smtClean="0">
                <a:sym typeface="Symbol"/>
              </a:rPr>
              <a:t>	</a:t>
            </a:r>
            <a:r>
              <a:rPr lang="en-US" dirty="0" smtClean="0">
                <a:solidFill>
                  <a:schemeClr val="accent2"/>
                </a:solidFill>
                <a:sym typeface="Symbol"/>
              </a:rPr>
              <a:t>assume</a:t>
            </a:r>
            <a:r>
              <a:rPr lang="en-US" dirty="0" smtClean="0">
                <a:sym typeface="Symbol"/>
              </a:rPr>
              <a:t> </a:t>
            </a:r>
            <a:r>
              <a:rPr lang="en-US" dirty="0" smtClean="0">
                <a:latin typeface="Segoe UI"/>
                <a:cs typeface="Segoe UI"/>
                <a:sym typeface="Symbol"/>
              </a:rPr>
              <a:t>¬</a:t>
            </a:r>
            <a:r>
              <a:rPr lang="en-US" dirty="0" smtClean="0"/>
              <a:t>E</a:t>
            </a:r>
            <a:br>
              <a:rPr lang="en-US" dirty="0" smtClean="0"/>
            </a:br>
            <a:r>
              <a:rPr lang="en-US" dirty="0" smtClean="0"/>
              <a:t>	)</a:t>
            </a:r>
            <a:endParaRPr lang="en-US" dirty="0"/>
          </a:p>
        </p:txBody>
      </p:sp>
      <p:sp>
        <p:nvSpPr>
          <p:cNvPr id="6" name="Rounded Rectangle 5"/>
          <p:cNvSpPr/>
          <p:nvPr/>
        </p:nvSpPr>
        <p:spPr bwMode="auto">
          <a:xfrm>
            <a:off x="4394578" y="1487620"/>
            <a:ext cx="3725839" cy="1078173"/>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where x denotes the assignment targets</a:t>
            </a:r>
            <a:r>
              <a:rPr kumimoji="0" lang="en-US" sz="2400" b="0" i="0" u="none" strike="noStrike" cap="none" normalizeH="0" dirty="0" smtClean="0">
                <a:solidFill>
                  <a:schemeClr val="tx1"/>
                </a:solidFill>
                <a:effectLst>
                  <a:outerShdw blurRad="38100" dist="38100" dir="2700000" algn="tl">
                    <a:srgbClr val="000000">
                      <a:alpha val="43137"/>
                    </a:srgbClr>
                  </a:outerShdw>
                </a:effectLst>
                <a:latin typeface="Segoe" pitchFamily="34" charset="0"/>
              </a:rPr>
              <a:t> of S</a:t>
            </a:r>
            <a:endParaRPr kumimoji="0" lang="en-US" sz="24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7" name="Right Brace 6"/>
          <p:cNvSpPr/>
          <p:nvPr/>
        </p:nvSpPr>
        <p:spPr>
          <a:xfrm>
            <a:off x="4212209" y="3799477"/>
            <a:ext cx="368489" cy="477671"/>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8" name="TextBox 7"/>
          <p:cNvSpPr txBox="1"/>
          <p:nvPr/>
        </p:nvSpPr>
        <p:spPr>
          <a:xfrm>
            <a:off x="4648937" y="3690295"/>
            <a:ext cx="3138985" cy="646331"/>
          </a:xfrm>
          <a:prstGeom prst="rect">
            <a:avLst/>
          </a:prstGeom>
          <a:noFill/>
        </p:spPr>
        <p:txBody>
          <a:bodyPr wrap="square" rtlCol="0">
            <a:spAutoFit/>
          </a:bodyPr>
          <a:lstStyle/>
          <a:p>
            <a:r>
              <a:rPr lang="en-US" dirty="0" smtClean="0">
                <a:solidFill>
                  <a:schemeClr val="bg1"/>
                </a:solidFill>
              </a:rPr>
              <a:t>“fast forward” to an arbitrary iteration of the loop</a:t>
            </a:r>
            <a:endParaRPr lang="en-US" dirty="0">
              <a:solidFill>
                <a:schemeClr val="bg1"/>
              </a:solidFill>
            </a:endParaRPr>
          </a:p>
        </p:txBody>
      </p:sp>
      <p:cxnSp>
        <p:nvCxnSpPr>
          <p:cNvPr id="10" name="Straight Arrow Connector 9"/>
          <p:cNvCxnSpPr/>
          <p:nvPr/>
        </p:nvCxnSpPr>
        <p:spPr>
          <a:xfrm rot="10800000" flipV="1">
            <a:off x="2662964" y="3446734"/>
            <a:ext cx="382137" cy="136477"/>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2" name="Straight Arrow Connector 11"/>
          <p:cNvCxnSpPr/>
          <p:nvPr/>
        </p:nvCxnSpPr>
        <p:spPr>
          <a:xfrm rot="5400000" flipH="1" flipV="1">
            <a:off x="5618303" y="4864376"/>
            <a:ext cx="300250" cy="40944"/>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13" name="TextBox 12"/>
          <p:cNvSpPr txBox="1"/>
          <p:nvPr/>
        </p:nvSpPr>
        <p:spPr>
          <a:xfrm>
            <a:off x="3113338" y="3201078"/>
            <a:ext cx="5063320" cy="369332"/>
          </a:xfrm>
          <a:prstGeom prst="rect">
            <a:avLst/>
          </a:prstGeom>
          <a:noFill/>
        </p:spPr>
        <p:txBody>
          <a:bodyPr wrap="square" rtlCol="0">
            <a:spAutoFit/>
          </a:bodyPr>
          <a:lstStyle/>
          <a:p>
            <a:r>
              <a:rPr lang="en-US" dirty="0" smtClean="0">
                <a:solidFill>
                  <a:schemeClr val="bg1"/>
                </a:solidFill>
              </a:rPr>
              <a:t>check that the loop invariant holds initially</a:t>
            </a:r>
            <a:endParaRPr lang="en-US" dirty="0">
              <a:solidFill>
                <a:schemeClr val="bg1"/>
              </a:solidFill>
            </a:endParaRPr>
          </a:p>
        </p:txBody>
      </p:sp>
      <p:sp>
        <p:nvSpPr>
          <p:cNvPr id="14" name="TextBox 13"/>
          <p:cNvSpPr txBox="1"/>
          <p:nvPr/>
        </p:nvSpPr>
        <p:spPr>
          <a:xfrm>
            <a:off x="4478723" y="5021328"/>
            <a:ext cx="3575699" cy="646331"/>
          </a:xfrm>
          <a:prstGeom prst="rect">
            <a:avLst/>
          </a:prstGeom>
          <a:noFill/>
        </p:spPr>
        <p:txBody>
          <a:bodyPr wrap="square" rtlCol="0">
            <a:spAutoFit/>
          </a:bodyPr>
          <a:lstStyle/>
          <a:p>
            <a:r>
              <a:rPr lang="en-US" dirty="0" smtClean="0">
                <a:solidFill>
                  <a:schemeClr val="bg1"/>
                </a:solidFill>
              </a:rPr>
              <a:t>check that the loop invariant is maintained by the loop body</a:t>
            </a:r>
            <a:endParaRPr lang="en-US" dirty="0">
              <a:solidFill>
                <a:schemeClr val="bg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Verification conditions: Structure</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Isosceles Triangle 3"/>
          <p:cNvSpPr/>
          <p:nvPr/>
        </p:nvSpPr>
        <p:spPr bwMode="auto">
          <a:xfrm>
            <a:off x="4547293" y="1828801"/>
            <a:ext cx="3855308" cy="3731740"/>
          </a:xfrm>
          <a:prstGeom prst="triangl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BIG</a:t>
            </a:r>
          </a:p>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rgbClr val="FF0000"/>
                </a:solidFill>
                <a:latin typeface="Segoe" pitchFamily="34" charset="0"/>
              </a:rPr>
              <a:t>a</a:t>
            </a:r>
            <a:r>
              <a:rPr kumimoji="0" lang="en-US" sz="2800" b="1" i="0" u="none" strike="noStrike" cap="none" normalizeH="0" baseline="0" dirty="0" smtClean="0">
                <a:solidFill>
                  <a:srgbClr val="FF0000"/>
                </a:solidFill>
                <a:latin typeface="Segoe" pitchFamily="34" charset="0"/>
              </a:rPr>
              <a:t>nd-or</a:t>
            </a:r>
            <a:r>
              <a:rPr kumimoji="0" lang="en-US" sz="2800" b="1" i="0" u="none" strike="noStrike" cap="none" normalizeH="0" baseline="0" dirty="0" smtClean="0">
                <a:solidFill>
                  <a:schemeClr val="bg1"/>
                </a:solidFill>
                <a:latin typeface="Segoe" pitchFamily="34" charset="0"/>
              </a:rPr>
              <a:t> tree</a:t>
            </a:r>
          </a:p>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(ground)</a:t>
            </a:r>
            <a:endParaRPr kumimoji="0" lang="en-US" sz="2800" b="1" i="0" u="none" strike="noStrike" cap="none" normalizeH="0" baseline="0" dirty="0" smtClean="0">
              <a:solidFill>
                <a:schemeClr val="bg1"/>
              </a:solidFill>
              <a:latin typeface="Segoe" pitchFamily="34" charset="0"/>
            </a:endParaRPr>
          </a:p>
          <a:p>
            <a:pPr marL="0" marR="0" indent="0" algn="ctr" defTabSz="1096963" rtl="0" eaLnBrk="1" fontAlgn="base" latinLnBrk="0" hangingPunct="1">
              <a:lnSpc>
                <a:spcPct val="100000"/>
              </a:lnSpc>
              <a:spcBef>
                <a:spcPct val="0"/>
              </a:spcBef>
              <a:spcAft>
                <a:spcPct val="0"/>
              </a:spcAft>
              <a:buClrTx/>
              <a:buSzTx/>
              <a:buFontTx/>
              <a:buNone/>
              <a:tabLst/>
            </a:pPr>
            <a:endParaRPr lang="en-US" sz="2800" b="1" dirty="0" smtClean="0">
              <a:solidFill>
                <a:schemeClr val="bg1"/>
              </a:solidFill>
              <a:latin typeface="Segoe" pitchFamily="34" charset="0"/>
            </a:endParaRPr>
          </a:p>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dirty="0" smtClean="0">
              <a:solidFill>
                <a:schemeClr val="bg1"/>
              </a:solidFill>
              <a:latin typeface="Segoe" pitchFamily="34" charset="0"/>
            </a:endParaRPr>
          </a:p>
        </p:txBody>
      </p:sp>
      <p:sp>
        <p:nvSpPr>
          <p:cNvPr id="6" name="Plus 5"/>
          <p:cNvSpPr/>
          <p:nvPr/>
        </p:nvSpPr>
        <p:spPr bwMode="auto">
          <a:xfrm>
            <a:off x="3954168" y="3064475"/>
            <a:ext cx="988540" cy="988541"/>
          </a:xfrm>
          <a:prstGeom prst="mathPlus">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7" name="Rectangle 6"/>
          <p:cNvSpPr/>
          <p:nvPr/>
        </p:nvSpPr>
        <p:spPr bwMode="auto">
          <a:xfrm>
            <a:off x="605486" y="2730843"/>
            <a:ext cx="2990335" cy="1705232"/>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bg1"/>
                </a:solidFill>
                <a:latin typeface="Segoe" pitchFamily="34" charset="0"/>
                <a:sym typeface="Symbol"/>
              </a:rPr>
              <a:t> </a:t>
            </a:r>
            <a:r>
              <a:rPr kumimoji="0" lang="en-US" sz="2800" b="1" i="0" u="none" strike="noStrike" cap="none" normalizeH="0" baseline="0" dirty="0" smtClean="0">
                <a:solidFill>
                  <a:schemeClr val="bg1"/>
                </a:solidFill>
                <a:latin typeface="Segoe" pitchFamily="34" charset="0"/>
              </a:rPr>
              <a:t>Axioms</a:t>
            </a:r>
          </a:p>
          <a:p>
            <a:pPr algn="ctr" defTabSz="1096963" fontAlgn="base">
              <a:spcBef>
                <a:spcPct val="0"/>
              </a:spcBef>
              <a:spcAft>
                <a:spcPct val="0"/>
              </a:spcAft>
            </a:pPr>
            <a:r>
              <a:rPr lang="en-US" sz="2800" dirty="0" smtClean="0">
                <a:solidFill>
                  <a:schemeClr val="bg1"/>
                </a:solidFill>
                <a:effectLst>
                  <a:outerShdw blurRad="38100" dist="38100" dir="2700000" algn="tl">
                    <a:srgbClr val="000000">
                      <a:alpha val="43137"/>
                    </a:srgbClr>
                  </a:outerShdw>
                </a:effectLst>
                <a:latin typeface="Segoe" pitchFamily="34" charset="0"/>
              </a:rPr>
              <a:t>(</a:t>
            </a:r>
            <a:r>
              <a:rPr lang="en-US" sz="2800" b="1" dirty="0" smtClean="0">
                <a:solidFill>
                  <a:schemeClr val="bg1"/>
                </a:solidFill>
                <a:latin typeface="Segoe" pitchFamily="34" charset="0"/>
              </a:rPr>
              <a:t>non-ground)</a:t>
            </a:r>
            <a:endParaRPr kumimoji="0" lang="en-US" sz="2800" b="1" i="0" u="none" strike="noStrike" cap="none" normalizeH="0" baseline="0" dirty="0" smtClean="0">
              <a:solidFill>
                <a:schemeClr val="bg1"/>
              </a:solidFill>
              <a:latin typeface="Segoe" pitchFamily="34" charset="0"/>
            </a:endParaRPr>
          </a:p>
        </p:txBody>
      </p:sp>
      <p:sp>
        <p:nvSpPr>
          <p:cNvPr id="8" name="Rectangular Callout 7"/>
          <p:cNvSpPr/>
          <p:nvPr/>
        </p:nvSpPr>
        <p:spPr bwMode="auto">
          <a:xfrm>
            <a:off x="691978" y="5276335"/>
            <a:ext cx="3249827" cy="1198606"/>
          </a:xfrm>
          <a:prstGeom prst="wedgeRectCallout">
            <a:avLst>
              <a:gd name="adj1" fmla="val 107619"/>
              <a:gd name="adj2" fmla="val -147810"/>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Control &amp; Data Flow</a:t>
            </a:r>
            <a:endParaRPr kumimoji="0" lang="en-US" sz="2800" b="1" i="0" u="none" strike="noStrike" cap="none" normalizeH="0" baseline="0" dirty="0" smtClean="0">
              <a:solidFill>
                <a:schemeClr val="bg1"/>
              </a:solidFill>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Some Applications @ Microsoft</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pic>
        <p:nvPicPr>
          <p:cNvPr id="7" name="Picture 6" descr="formula_small.png"/>
          <p:cNvPicPr>
            <a:picLocks noChangeAspect="1"/>
          </p:cNvPicPr>
          <p:nvPr/>
        </p:nvPicPr>
        <p:blipFill>
          <a:blip r:embed="rId3" cstate="print"/>
          <a:stretch>
            <a:fillRect/>
          </a:stretch>
        </p:blipFill>
        <p:spPr>
          <a:xfrm>
            <a:off x="6330631" y="1742716"/>
            <a:ext cx="1511939" cy="847417"/>
          </a:xfrm>
          <a:prstGeom prst="rect">
            <a:avLst/>
          </a:prstGeom>
        </p:spPr>
      </p:pic>
      <p:pic>
        <p:nvPicPr>
          <p:cNvPr id="8" name="Picture 7" descr="SpecSharpLogo-h100-w367.png"/>
          <p:cNvPicPr>
            <a:picLocks noChangeAspect="1"/>
          </p:cNvPicPr>
          <p:nvPr/>
        </p:nvPicPr>
        <p:blipFill>
          <a:blip r:embed="rId4" cstate="print"/>
          <a:stretch>
            <a:fillRect/>
          </a:stretch>
        </p:blipFill>
        <p:spPr>
          <a:xfrm>
            <a:off x="637890" y="1638781"/>
            <a:ext cx="2969751" cy="798716"/>
          </a:xfrm>
          <a:prstGeom prst="rect">
            <a:avLst/>
          </a:prstGeom>
        </p:spPr>
      </p:pic>
      <p:sp>
        <p:nvSpPr>
          <p:cNvPr id="11" name="Rounded Rectangle 10"/>
          <p:cNvSpPr/>
          <p:nvPr/>
        </p:nvSpPr>
        <p:spPr>
          <a:xfrm>
            <a:off x="645113" y="3584363"/>
            <a:ext cx="2008527" cy="590497"/>
          </a:xfrm>
          <a:prstGeom prst="roundRect">
            <a:avLst/>
          </a:prstGeom>
        </p:spPr>
        <p:style>
          <a:lnRef idx="1">
            <a:schemeClr val="accent5"/>
          </a:lnRef>
          <a:fillRef idx="2">
            <a:schemeClr val="accent5"/>
          </a:fillRef>
          <a:effectRef idx="1">
            <a:schemeClr val="accent5"/>
          </a:effectRef>
          <a:fontRef idx="minor">
            <a:schemeClr val="dk1"/>
          </a:fontRef>
        </p:style>
        <p:txBody>
          <a:bodyPr lIns="64008" tIns="32004" rIns="64008" bIns="32004" rtlCol="0" anchor="ctr"/>
          <a:lstStyle/>
          <a:p>
            <a:pPr algn="ctr"/>
            <a:r>
              <a:rPr lang="en-US" sz="3200" b="1" dirty="0" smtClean="0">
                <a:solidFill>
                  <a:srgbClr val="FF0000"/>
                </a:solidFill>
                <a:latin typeface="Calibri" pitchFamily="34" charset="0"/>
              </a:rPr>
              <a:t>VCC</a:t>
            </a:r>
            <a:endParaRPr lang="en-US" sz="3200" b="1" dirty="0">
              <a:solidFill>
                <a:srgbClr val="FF0000"/>
              </a:solidFill>
              <a:latin typeface="Calibri" pitchFamily="34" charset="0"/>
            </a:endParaRPr>
          </a:p>
        </p:txBody>
      </p:sp>
      <p:grpSp>
        <p:nvGrpSpPr>
          <p:cNvPr id="3" name="Group 6"/>
          <p:cNvGrpSpPr/>
          <p:nvPr/>
        </p:nvGrpSpPr>
        <p:grpSpPr>
          <a:xfrm>
            <a:off x="2019445" y="2635286"/>
            <a:ext cx="3119766" cy="777252"/>
            <a:chOff x="1485114" y="2859314"/>
            <a:chExt cx="3156226" cy="618689"/>
          </a:xfrm>
        </p:grpSpPr>
        <p:pic>
          <p:nvPicPr>
            <p:cNvPr id="13" name="Picture 7" descr="logo.gif"/>
            <p:cNvPicPr>
              <a:picLocks noChangeAspect="1"/>
            </p:cNvPicPr>
            <p:nvPr/>
          </p:nvPicPr>
          <p:blipFill>
            <a:blip r:embed="rId5" cstate="print"/>
            <a:stretch>
              <a:fillRect/>
            </a:stretch>
          </p:blipFill>
          <p:spPr>
            <a:xfrm>
              <a:off x="1485114" y="2888344"/>
              <a:ext cx="3156226" cy="589659"/>
            </a:xfrm>
            <a:prstGeom prst="rect">
              <a:avLst/>
            </a:prstGeom>
          </p:spPr>
          <p:style>
            <a:lnRef idx="1">
              <a:schemeClr val="accent4"/>
            </a:lnRef>
            <a:fillRef idx="3">
              <a:schemeClr val="accent4"/>
            </a:fillRef>
            <a:effectRef idx="2">
              <a:schemeClr val="accent4"/>
            </a:effectRef>
            <a:fontRef idx="minor">
              <a:schemeClr val="lt1"/>
            </a:fontRef>
          </p:style>
        </p:pic>
        <p:sp>
          <p:nvSpPr>
            <p:cNvPr id="14" name="TextBox 13"/>
            <p:cNvSpPr txBox="1"/>
            <p:nvPr/>
          </p:nvSpPr>
          <p:spPr>
            <a:xfrm>
              <a:off x="2394858" y="2859314"/>
              <a:ext cx="1245818" cy="367483"/>
            </a:xfrm>
            <a:prstGeom prst="rect">
              <a:avLst/>
            </a:prstGeom>
            <a:noFill/>
            <a:ln>
              <a:noFill/>
            </a:ln>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sz="2400" b="1" dirty="0" smtClean="0">
                  <a:latin typeface="Calibri" pitchFamily="34" charset="0"/>
                </a:rPr>
                <a:t>Hyper-V</a:t>
              </a:r>
              <a:endParaRPr lang="en-US" sz="2400" b="1" dirty="0">
                <a:latin typeface="Calibri" pitchFamily="34" charset="0"/>
              </a:endParaRPr>
            </a:p>
          </p:txBody>
        </p:sp>
      </p:grpSp>
      <p:pic>
        <p:nvPicPr>
          <p:cNvPr id="15" name="Picture 14" descr="yogi_logo.jpg"/>
          <p:cNvPicPr>
            <a:picLocks noChangeAspect="1"/>
          </p:cNvPicPr>
          <p:nvPr/>
        </p:nvPicPr>
        <p:blipFill>
          <a:blip r:embed="rId6" cstate="print"/>
          <a:stretch>
            <a:fillRect/>
          </a:stretch>
        </p:blipFill>
        <p:spPr>
          <a:xfrm>
            <a:off x="6228218" y="3640890"/>
            <a:ext cx="1689100" cy="835961"/>
          </a:xfrm>
          <a:prstGeom prst="rect">
            <a:avLst/>
          </a:prstGeom>
        </p:spPr>
      </p:pic>
      <p:pic>
        <p:nvPicPr>
          <p:cNvPr id="16" name="Picture 15" descr="PexWeb.png"/>
          <p:cNvPicPr>
            <a:picLocks noChangeAspect="1"/>
          </p:cNvPicPr>
          <p:nvPr/>
        </p:nvPicPr>
        <p:blipFill>
          <a:blip r:embed="rId7" cstate="print"/>
          <a:stretch>
            <a:fillRect/>
          </a:stretch>
        </p:blipFill>
        <p:spPr>
          <a:xfrm>
            <a:off x="4141533" y="5156124"/>
            <a:ext cx="1853238" cy="1038936"/>
          </a:xfrm>
          <a:prstGeom prst="rect">
            <a:avLst/>
          </a:prstGeom>
        </p:spPr>
      </p:pic>
      <p:pic>
        <p:nvPicPr>
          <p:cNvPr id="18" name="Picture 2"/>
          <p:cNvPicPr>
            <a:picLocks noChangeAspect="1" noChangeArrowheads="1"/>
          </p:cNvPicPr>
          <p:nvPr/>
        </p:nvPicPr>
        <p:blipFill>
          <a:blip r:embed="rId8" cstate="print"/>
          <a:srcRect/>
          <a:stretch>
            <a:fillRect/>
          </a:stretch>
        </p:blipFill>
        <p:spPr bwMode="auto">
          <a:xfrm>
            <a:off x="3007998" y="3805886"/>
            <a:ext cx="2222422" cy="991184"/>
          </a:xfrm>
          <a:prstGeom prst="rect">
            <a:avLst/>
          </a:prstGeom>
          <a:noFill/>
          <a:ln w="9525">
            <a:noFill/>
            <a:miter lim="800000"/>
            <a:headEnd/>
            <a:tailEnd/>
          </a:ln>
          <a:effectLst/>
        </p:spPr>
      </p:pic>
      <p:sp>
        <p:nvSpPr>
          <p:cNvPr id="21" name="Rounded Rectangle 20"/>
          <p:cNvSpPr/>
          <p:nvPr/>
        </p:nvSpPr>
        <p:spPr bwMode="auto">
          <a:xfrm>
            <a:off x="5956160" y="2707528"/>
            <a:ext cx="2583180" cy="731520"/>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bg1"/>
                </a:solidFill>
                <a:latin typeface="Calibri" pitchFamily="34" charset="0"/>
              </a:rPr>
              <a:t>Terminator T-2</a:t>
            </a:r>
          </a:p>
        </p:txBody>
      </p:sp>
      <p:sp>
        <p:nvSpPr>
          <p:cNvPr id="22" name="Rounded Rectangle 21"/>
          <p:cNvSpPr/>
          <p:nvPr/>
        </p:nvSpPr>
        <p:spPr bwMode="auto">
          <a:xfrm>
            <a:off x="284913" y="4352626"/>
            <a:ext cx="2060750" cy="73152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err="1" smtClean="0">
                <a:solidFill>
                  <a:schemeClr val="bg1"/>
                </a:solidFill>
                <a:latin typeface="Calibri" pitchFamily="34" charset="0"/>
              </a:rPr>
              <a:t>NModel</a:t>
            </a:r>
            <a:endParaRPr kumimoji="0" lang="en-US" sz="2800" b="1" i="0" u="none" strike="noStrike" cap="none" normalizeH="0" baseline="0" dirty="0" smtClean="0">
              <a:solidFill>
                <a:schemeClr val="bg1"/>
              </a:solidFill>
              <a:latin typeface="Calibri" pitchFamily="34" charset="0"/>
            </a:endParaRPr>
          </a:p>
        </p:txBody>
      </p:sp>
      <p:sp>
        <p:nvSpPr>
          <p:cNvPr id="23" name="Rounded Rectangle 22"/>
          <p:cNvSpPr/>
          <p:nvPr/>
        </p:nvSpPr>
        <p:spPr>
          <a:xfrm>
            <a:off x="3913414" y="1772206"/>
            <a:ext cx="2008527" cy="590497"/>
          </a:xfrm>
          <a:prstGeom prst="roundRect">
            <a:avLst/>
          </a:prstGeom>
        </p:spPr>
        <p:style>
          <a:lnRef idx="1">
            <a:schemeClr val="accent2"/>
          </a:lnRef>
          <a:fillRef idx="2">
            <a:schemeClr val="accent2"/>
          </a:fillRef>
          <a:effectRef idx="1">
            <a:schemeClr val="accent2"/>
          </a:effectRef>
          <a:fontRef idx="minor">
            <a:schemeClr val="dk1"/>
          </a:fontRef>
        </p:style>
        <p:txBody>
          <a:bodyPr lIns="64008" tIns="32004" rIns="64008" bIns="32004" rtlCol="0" anchor="ctr"/>
          <a:lstStyle/>
          <a:p>
            <a:pPr algn="ctr"/>
            <a:r>
              <a:rPr lang="en-US" sz="3200" b="1" dirty="0" smtClean="0">
                <a:solidFill>
                  <a:schemeClr val="bg1"/>
                </a:solidFill>
                <a:latin typeface="Calibri" pitchFamily="34" charset="0"/>
              </a:rPr>
              <a:t>HAVOC</a:t>
            </a:r>
            <a:endParaRPr lang="en-US" sz="3200" b="1" dirty="0">
              <a:solidFill>
                <a:schemeClr val="bg1"/>
              </a:solidFill>
              <a:latin typeface="Calibri" pitchFamily="34" charset="0"/>
            </a:endParaRPr>
          </a:p>
        </p:txBody>
      </p:sp>
      <p:sp>
        <p:nvSpPr>
          <p:cNvPr id="24" name="Rounded Rectangle 23"/>
          <p:cNvSpPr/>
          <p:nvPr/>
        </p:nvSpPr>
        <p:spPr>
          <a:xfrm>
            <a:off x="6737013" y="5399660"/>
            <a:ext cx="2008527" cy="590497"/>
          </a:xfrm>
          <a:prstGeom prst="roundRect">
            <a:avLst/>
          </a:prstGeom>
        </p:spPr>
        <p:style>
          <a:lnRef idx="1">
            <a:schemeClr val="accent4"/>
          </a:lnRef>
          <a:fillRef idx="2">
            <a:schemeClr val="accent4"/>
          </a:fillRef>
          <a:effectRef idx="1">
            <a:schemeClr val="accent4"/>
          </a:effectRef>
          <a:fontRef idx="minor">
            <a:schemeClr val="dk1"/>
          </a:fontRef>
        </p:style>
        <p:txBody>
          <a:bodyPr lIns="64008" tIns="32004" rIns="64008" bIns="32004" rtlCol="0" anchor="ctr"/>
          <a:lstStyle/>
          <a:p>
            <a:pPr algn="ctr"/>
            <a:r>
              <a:rPr lang="en-US" sz="3200" b="1" dirty="0" smtClean="0">
                <a:solidFill>
                  <a:schemeClr val="bg1"/>
                </a:solidFill>
                <a:latin typeface="Calibri" pitchFamily="34" charset="0"/>
              </a:rPr>
              <a:t>F7</a:t>
            </a:r>
            <a:endParaRPr lang="en-US" sz="3200" b="1" dirty="0">
              <a:solidFill>
                <a:schemeClr val="bg1"/>
              </a:solidFill>
              <a:latin typeface="Calibri" pitchFamily="34" charset="0"/>
            </a:endParaRPr>
          </a:p>
        </p:txBody>
      </p:sp>
      <p:sp>
        <p:nvSpPr>
          <p:cNvPr id="25" name="Rounded Rectangle 24"/>
          <p:cNvSpPr/>
          <p:nvPr/>
        </p:nvSpPr>
        <p:spPr>
          <a:xfrm>
            <a:off x="438371" y="5873609"/>
            <a:ext cx="2008527" cy="590497"/>
          </a:xfrm>
          <a:prstGeom prst="roundRect">
            <a:avLst/>
          </a:prstGeom>
        </p:spPr>
        <p:style>
          <a:lnRef idx="1">
            <a:schemeClr val="dk1"/>
          </a:lnRef>
          <a:fillRef idx="2">
            <a:schemeClr val="dk1"/>
          </a:fillRef>
          <a:effectRef idx="1">
            <a:schemeClr val="dk1"/>
          </a:effectRef>
          <a:fontRef idx="minor">
            <a:schemeClr val="dk1"/>
          </a:fontRef>
        </p:style>
        <p:txBody>
          <a:bodyPr lIns="64008" tIns="32004" rIns="64008" bIns="32004" rtlCol="0" anchor="ctr"/>
          <a:lstStyle/>
          <a:p>
            <a:pPr algn="ctr"/>
            <a:r>
              <a:rPr lang="en-US" sz="3200" b="1" dirty="0" smtClean="0">
                <a:solidFill>
                  <a:schemeClr val="bg1"/>
                </a:solidFill>
                <a:latin typeface="Calibri" pitchFamily="34" charset="0"/>
              </a:rPr>
              <a:t>SAGE</a:t>
            </a:r>
            <a:endParaRPr lang="en-US" sz="3200" b="1" dirty="0">
              <a:solidFill>
                <a:schemeClr val="bg1"/>
              </a:solidFill>
              <a:latin typeface="Calibri" pitchFamily="34" charset="0"/>
            </a:endParaRPr>
          </a:p>
        </p:txBody>
      </p:sp>
      <p:sp>
        <p:nvSpPr>
          <p:cNvPr id="26" name="Rounded Rectangle 25"/>
          <p:cNvSpPr/>
          <p:nvPr/>
        </p:nvSpPr>
        <p:spPr>
          <a:xfrm>
            <a:off x="6134132" y="4585744"/>
            <a:ext cx="2008527" cy="590497"/>
          </a:xfrm>
          <a:prstGeom prst="roundRect">
            <a:avLst/>
          </a:prstGeom>
        </p:spPr>
        <p:style>
          <a:lnRef idx="1">
            <a:schemeClr val="accent2"/>
          </a:lnRef>
          <a:fillRef idx="2">
            <a:schemeClr val="accent2"/>
          </a:fillRef>
          <a:effectRef idx="1">
            <a:schemeClr val="accent2"/>
          </a:effectRef>
          <a:fontRef idx="minor">
            <a:schemeClr val="dk1"/>
          </a:fontRef>
        </p:style>
        <p:txBody>
          <a:bodyPr lIns="64008" tIns="32004" rIns="64008" bIns="32004" rtlCol="0" anchor="ctr"/>
          <a:lstStyle/>
          <a:p>
            <a:pPr algn="ctr"/>
            <a:r>
              <a:rPr lang="en-US" sz="3200" b="1" dirty="0" smtClean="0">
                <a:solidFill>
                  <a:schemeClr val="bg1"/>
                </a:solidFill>
                <a:latin typeface="Calibri" pitchFamily="34" charset="0"/>
              </a:rPr>
              <a:t>Vigilante</a:t>
            </a:r>
            <a:endParaRPr lang="en-US" sz="3200" b="1" dirty="0">
              <a:solidFill>
                <a:schemeClr val="bg1"/>
              </a:solidFill>
              <a:latin typeface="Calibri" pitchFamily="34" charset="0"/>
            </a:endParaRPr>
          </a:p>
        </p:txBody>
      </p:sp>
      <p:sp>
        <p:nvSpPr>
          <p:cNvPr id="19" name="Rounded Rectangle 18"/>
          <p:cNvSpPr/>
          <p:nvPr/>
        </p:nvSpPr>
        <p:spPr>
          <a:xfrm>
            <a:off x="1749995" y="5158918"/>
            <a:ext cx="2008527" cy="590497"/>
          </a:xfrm>
          <a:prstGeom prst="roundRect">
            <a:avLst/>
          </a:prstGeom>
        </p:spPr>
        <p:style>
          <a:lnRef idx="1">
            <a:schemeClr val="accent4"/>
          </a:lnRef>
          <a:fillRef idx="2">
            <a:schemeClr val="accent4"/>
          </a:fillRef>
          <a:effectRef idx="1">
            <a:schemeClr val="accent4"/>
          </a:effectRef>
          <a:fontRef idx="minor">
            <a:schemeClr val="dk1"/>
          </a:fontRef>
        </p:style>
        <p:txBody>
          <a:bodyPr lIns="64008" tIns="32004" rIns="64008" bIns="32004" rtlCol="0" anchor="ctr"/>
          <a:lstStyle/>
          <a:p>
            <a:pPr algn="ctr"/>
            <a:r>
              <a:rPr lang="en-US" sz="2400" b="1" dirty="0" err="1" smtClean="0">
                <a:solidFill>
                  <a:schemeClr val="bg1"/>
                </a:solidFill>
                <a:latin typeface="Calibri" pitchFamily="34" charset="0"/>
              </a:rPr>
              <a:t>SpecExplorer</a:t>
            </a:r>
            <a:endParaRPr lang="en-US" sz="2400" b="1" dirty="0">
              <a:solidFill>
                <a:schemeClr val="bg1"/>
              </a:solidFill>
              <a:latin typeface="Calibri" pitchFamily="34" charset="0"/>
            </a:endParaRPr>
          </a:p>
        </p:txBody>
      </p:sp>
      <p:sp>
        <p:nvSpPr>
          <p:cNvPr id="27" name="Footer Placeholder 3"/>
          <p:cNvSpPr>
            <a:spLocks noGrp="1"/>
          </p:cNvSpPr>
          <p:nvPr>
            <p:ph type="ftr" sz="quarter" idx="10"/>
          </p:nvPr>
        </p:nvSpPr>
        <p:spPr>
          <a:xfrm>
            <a:off x="1979720" y="6356350"/>
            <a:ext cx="4971496" cy="365125"/>
          </a:xfrm>
        </p:spPr>
        <p:txBody>
          <a:bodyPr/>
          <a:lstStyle/>
          <a:p>
            <a:r>
              <a:rPr lang="en-US" i="1" dirty="0" smtClean="0"/>
              <a:t>Applications and Challenges in Satisfiability Modulo Theories</a:t>
            </a:r>
            <a:endParaRPr lang="en-US" dirty="0"/>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lang="en-US" dirty="0" smtClean="0">
                <a:latin typeface="Calibri" pitchFamily="34" charset="0"/>
              </a:rPr>
              <a:t>Hypervisor: A Manhattan Project </a:t>
            </a:r>
            <a:endParaRPr lang="en-US" dirty="0"/>
          </a:p>
        </p:txBody>
      </p:sp>
      <p:sp>
        <p:nvSpPr>
          <p:cNvPr id="3" name="Content Placeholder 2"/>
          <p:cNvSpPr>
            <a:spLocks noGrp="1"/>
          </p:cNvSpPr>
          <p:nvPr>
            <p:ph idx="1"/>
          </p:nvPr>
        </p:nvSpPr>
        <p:spPr>
          <a:xfrm>
            <a:off x="953768" y="1477944"/>
            <a:ext cx="8009374" cy="5029200"/>
          </a:xfrm>
        </p:spPr>
        <p:txBody>
          <a:bodyPr>
            <a:normAutofit/>
          </a:bodyPr>
          <a:lstStyle/>
          <a:p>
            <a:pPr>
              <a:buNone/>
            </a:pPr>
            <a:r>
              <a:rPr lang="en-US" sz="1200" dirty="0"/>
              <a:t> </a:t>
            </a:r>
            <a:r>
              <a:rPr lang="en-US" sz="1200" dirty="0" smtClean="0"/>
              <a:t>   </a:t>
            </a:r>
          </a:p>
          <a:p>
            <a:pPr>
              <a:buNone/>
            </a:pPr>
            <a:r>
              <a:rPr lang="en-US" sz="1200" dirty="0"/>
              <a:t> </a:t>
            </a:r>
            <a:r>
              <a:rPr lang="en-US" sz="1200" dirty="0" smtClean="0"/>
              <a:t>    </a:t>
            </a:r>
          </a:p>
          <a:p>
            <a:pPr>
              <a:buNone/>
            </a:pPr>
            <a:r>
              <a:rPr lang="en-US" sz="1200" dirty="0"/>
              <a:t> </a:t>
            </a:r>
            <a:r>
              <a:rPr lang="en-US" sz="1200" dirty="0" smtClean="0"/>
              <a:t>    </a:t>
            </a:r>
            <a:endParaRPr lang="en-US" sz="4000" dirty="0">
              <a:solidFill>
                <a:srgbClr val="00B050"/>
              </a:solidFill>
            </a:endParaRPr>
          </a:p>
          <a:p>
            <a:pPr>
              <a:buNone/>
            </a:pPr>
            <a:endParaRPr lang="en-US" dirty="0" smtClean="0"/>
          </a:p>
          <a:p>
            <a:pPr>
              <a:buNone/>
            </a:pPr>
            <a:endParaRPr lang="en-US" dirty="0"/>
          </a:p>
          <a:p>
            <a:pPr>
              <a:buNone/>
            </a:pPr>
            <a:endParaRPr lang="en-US" dirty="0" smtClean="0"/>
          </a:p>
          <a:p>
            <a:pPr lvl="1"/>
            <a:r>
              <a:rPr lang="en-US" sz="2400" b="1" dirty="0" smtClean="0"/>
              <a:t>Meta</a:t>
            </a:r>
            <a:r>
              <a:rPr lang="en-US" sz="2400" dirty="0" smtClean="0"/>
              <a:t> </a:t>
            </a:r>
            <a:r>
              <a:rPr lang="en-US" sz="2400" b="1" dirty="0" smtClean="0"/>
              <a:t>OS</a:t>
            </a:r>
            <a:r>
              <a:rPr lang="en-US" sz="2400" dirty="0" smtClean="0"/>
              <a:t>: small layer of software </a:t>
            </a:r>
            <a:br>
              <a:rPr lang="en-US" sz="2400" dirty="0" smtClean="0"/>
            </a:br>
            <a:r>
              <a:rPr lang="en-US" sz="2400" dirty="0" smtClean="0"/>
              <a:t>between hardware and OS</a:t>
            </a:r>
          </a:p>
          <a:p>
            <a:pPr lvl="1"/>
            <a:r>
              <a:rPr lang="en-US" sz="2400" b="1" dirty="0" smtClean="0"/>
              <a:t>Mini</a:t>
            </a:r>
            <a:r>
              <a:rPr lang="en-US" sz="2400" dirty="0" smtClean="0"/>
              <a:t>: 60K lines of non-trivial </a:t>
            </a:r>
            <a:br>
              <a:rPr lang="en-US" sz="2400" dirty="0" smtClean="0"/>
            </a:br>
            <a:r>
              <a:rPr lang="en-US" sz="2400" dirty="0" smtClean="0"/>
              <a:t>concurrent systems C code</a:t>
            </a:r>
          </a:p>
          <a:p>
            <a:pPr lvl="1"/>
            <a:r>
              <a:rPr lang="en-US" sz="2400" b="1" dirty="0" smtClean="0"/>
              <a:t>Critical: </a:t>
            </a:r>
            <a:r>
              <a:rPr lang="en-US" sz="2400" dirty="0" smtClean="0"/>
              <a:t>must </a:t>
            </a:r>
            <a:r>
              <a:rPr lang="en-US" sz="2400" dirty="0" smtClean="0">
                <a:solidFill>
                  <a:srgbClr val="FF0000"/>
                </a:solidFill>
              </a:rPr>
              <a:t>provide functional resource abstraction</a:t>
            </a:r>
          </a:p>
          <a:p>
            <a:pPr lvl="1"/>
            <a:r>
              <a:rPr lang="en-US" sz="2400" b="1" dirty="0" smtClean="0"/>
              <a:t>Trusted</a:t>
            </a:r>
            <a:r>
              <a:rPr lang="en-US" sz="2400" dirty="0" smtClean="0"/>
              <a:t>: a verification grand challenge</a:t>
            </a:r>
          </a:p>
          <a:p>
            <a:pPr lvl="1"/>
            <a:endParaRPr lang="en-US" dirty="0" smtClean="0"/>
          </a:p>
          <a:p>
            <a:pPr lvl="1">
              <a:buNone/>
            </a:pPr>
            <a:endParaRPr lang="en-US" dirty="0" smtClean="0"/>
          </a:p>
          <a:p>
            <a:pPr algn="just">
              <a:buNone/>
            </a:pPr>
            <a:endParaRPr lang="en-US" dirty="0"/>
          </a:p>
          <a:p>
            <a:pPr algn="just">
              <a:buNone/>
            </a:pPr>
            <a:endParaRPr lang="en-US" dirty="0" smtClean="0"/>
          </a:p>
          <a:p>
            <a:pPr algn="just">
              <a:buNone/>
            </a:pPr>
            <a:endParaRPr lang="en-US" dirty="0"/>
          </a:p>
          <a:p>
            <a:pPr algn="just">
              <a:buNone/>
            </a:pPr>
            <a:endParaRPr lang="en-US" dirty="0" smtClean="0"/>
          </a:p>
          <a:p>
            <a:pPr algn="just">
              <a:buNone/>
            </a:pPr>
            <a:endParaRPr lang="en-US" dirty="0" smtClean="0"/>
          </a:p>
          <a:p>
            <a:pPr algn="just">
              <a:buNone/>
            </a:pPr>
            <a:endParaRPr lang="en-US" dirty="0" smtClean="0"/>
          </a:p>
          <a:p>
            <a:pPr lvl="1">
              <a:buNone/>
            </a:pPr>
            <a:endParaRPr lang="en-US" dirty="0" smtClean="0"/>
          </a:p>
        </p:txBody>
      </p:sp>
      <p:grpSp>
        <p:nvGrpSpPr>
          <p:cNvPr id="7" name="Group 13"/>
          <p:cNvGrpSpPr/>
          <p:nvPr/>
        </p:nvGrpSpPr>
        <p:grpSpPr>
          <a:xfrm>
            <a:off x="3048000" y="1407160"/>
            <a:ext cx="2514600" cy="1828800"/>
            <a:chOff x="6172200" y="3124200"/>
            <a:chExt cx="2514600" cy="1828800"/>
          </a:xfrm>
        </p:grpSpPr>
        <p:sp>
          <p:nvSpPr>
            <p:cNvPr id="4" name="Rounded Rectangle 3"/>
            <p:cNvSpPr/>
            <p:nvPr/>
          </p:nvSpPr>
          <p:spPr>
            <a:xfrm>
              <a:off x="6172200" y="4191000"/>
              <a:ext cx="2514600" cy="7620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Hardware</a:t>
              </a:r>
              <a:endParaRPr lang="en-US" dirty="0"/>
            </a:p>
          </p:txBody>
        </p:sp>
        <p:sp>
          <p:nvSpPr>
            <p:cNvPr id="5" name="Rounded Rectangle 4"/>
            <p:cNvSpPr/>
            <p:nvPr/>
          </p:nvSpPr>
          <p:spPr>
            <a:xfrm>
              <a:off x="6172200" y="3962400"/>
              <a:ext cx="2514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Hypervisor</a:t>
              </a:r>
              <a:endParaRPr lang="en-US" dirty="0"/>
            </a:p>
          </p:txBody>
        </p:sp>
        <p:sp>
          <p:nvSpPr>
            <p:cNvPr id="6" name="Rounded Rectangle 5"/>
            <p:cNvSpPr/>
            <p:nvPr/>
          </p:nvSpPr>
          <p:spPr>
            <a:xfrm>
              <a:off x="6172200" y="3124200"/>
              <a:ext cx="838200" cy="8382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ounded Rectangle 7"/>
            <p:cNvSpPr/>
            <p:nvPr/>
          </p:nvSpPr>
          <p:spPr>
            <a:xfrm>
              <a:off x="7010400" y="3124200"/>
              <a:ext cx="838200" cy="8382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pic>
          <p:nvPicPr>
            <p:cNvPr id="16388" name="Picture 4" descr="http://www.wacom-asia.com/vista/img/Vista.gif"/>
            <p:cNvPicPr>
              <a:picLocks noChangeAspect="1" noChangeArrowheads="1"/>
            </p:cNvPicPr>
            <p:nvPr/>
          </p:nvPicPr>
          <p:blipFill>
            <a:blip r:embed="rId2" cstate="print"/>
            <a:srcRect/>
            <a:stretch>
              <a:fillRect/>
            </a:stretch>
          </p:blipFill>
          <p:spPr bwMode="auto">
            <a:xfrm>
              <a:off x="6400800" y="3352800"/>
              <a:ext cx="381000" cy="381000"/>
            </a:xfrm>
            <a:prstGeom prst="rect">
              <a:avLst/>
            </a:prstGeom>
            <a:noFill/>
          </p:spPr>
        </p:pic>
        <p:pic>
          <p:nvPicPr>
            <p:cNvPr id="16390" name="Picture 6" descr="http://www.novosoft-online.com/images/Logo_XP.gif"/>
            <p:cNvPicPr>
              <a:picLocks noChangeAspect="1" noChangeArrowheads="1"/>
            </p:cNvPicPr>
            <p:nvPr/>
          </p:nvPicPr>
          <p:blipFill>
            <a:blip r:embed="rId3" cstate="print"/>
            <a:srcRect/>
            <a:stretch>
              <a:fillRect/>
            </a:stretch>
          </p:blipFill>
          <p:spPr bwMode="auto">
            <a:xfrm>
              <a:off x="7162800" y="3398380"/>
              <a:ext cx="533400" cy="319058"/>
            </a:xfrm>
            <a:prstGeom prst="rect">
              <a:avLst/>
            </a:prstGeom>
            <a:noFill/>
          </p:spPr>
        </p:pic>
        <p:sp>
          <p:nvSpPr>
            <p:cNvPr id="12" name="Rounded Rectangle 11"/>
            <p:cNvSpPr/>
            <p:nvPr/>
          </p:nvSpPr>
          <p:spPr>
            <a:xfrm>
              <a:off x="7848600" y="3124200"/>
              <a:ext cx="838200" cy="838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pic>
          <p:nvPicPr>
            <p:cNvPr id="16392" name="Picture 8" descr="http://content.answers.com/main/content/wp/en/d/de/Windows_Server_System_logo.jpg"/>
            <p:cNvPicPr>
              <a:picLocks noChangeAspect="1" noChangeArrowheads="1"/>
            </p:cNvPicPr>
            <p:nvPr/>
          </p:nvPicPr>
          <p:blipFill>
            <a:blip r:embed="rId4" cstate="print"/>
            <a:srcRect/>
            <a:stretch>
              <a:fillRect/>
            </a:stretch>
          </p:blipFill>
          <p:spPr bwMode="auto">
            <a:xfrm>
              <a:off x="8001000" y="3352800"/>
              <a:ext cx="546100" cy="360426"/>
            </a:xfrm>
            <a:prstGeom prst="rect">
              <a:avLst/>
            </a:prstGeom>
            <a:noFill/>
          </p:spPr>
        </p:pic>
      </p:grp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latin typeface="Calibri" pitchFamily="34" charset="0"/>
                <a:sym typeface="Symbol"/>
              </a:rPr>
              <a:t>Hypervisor: Some </a:t>
            </a:r>
            <a:r>
              <a:rPr smtClean="0">
                <a:sym typeface="Symbol"/>
              </a:rPr>
              <a:t>S</a:t>
            </a:r>
            <a:r>
              <a:rPr smtClean="0">
                <a:latin typeface="Calibri" pitchFamily="34" charset="0"/>
                <a:sym typeface="Symbol"/>
              </a:rPr>
              <a:t>tatistics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1809726"/>
          </a:xfrm>
        </p:spPr>
        <p:txBody>
          <a:bodyPr/>
          <a:lstStyle/>
          <a:p>
            <a:r>
              <a:rPr lang="en-US" dirty="0" smtClean="0">
                <a:latin typeface="Calibri" pitchFamily="34" charset="0"/>
                <a:sym typeface="Symbol"/>
              </a:rPr>
              <a:t>VCs have several Mb</a:t>
            </a:r>
          </a:p>
          <a:p>
            <a:r>
              <a:rPr lang="en-US" dirty="0" smtClean="0">
                <a:sym typeface="Symbol"/>
              </a:rPr>
              <a:t>Thousands of non ground clauses</a:t>
            </a:r>
            <a:endParaRPr lang="en-US" dirty="0" smtClean="0">
              <a:latin typeface="Calibri" pitchFamily="34" charset="0"/>
              <a:sym typeface="Symbol"/>
            </a:endParaRPr>
          </a:p>
          <a:p>
            <a:r>
              <a:rPr lang="en-US" dirty="0" smtClean="0">
                <a:sym typeface="Symbol"/>
              </a:rPr>
              <a:t>Developers are willing to wait at most 5 min per VC</a:t>
            </a:r>
          </a:p>
          <a:p>
            <a:endParaRPr lang="en-US" dirty="0" smtClean="0">
              <a:sym typeface="Symbol"/>
            </a:endParaRPr>
          </a:p>
        </p:txBody>
      </p:sp>
      <p:sp>
        <p:nvSpPr>
          <p:cNvPr id="5" name="Footer Placeholder 3"/>
          <p:cNvSpPr>
            <a:spLocks noGrp="1"/>
          </p:cNvSpPr>
          <p:nvPr>
            <p:ph type="ftr" sz="quarter" idx="10"/>
          </p:nvPr>
        </p:nvSpPr>
        <p:spPr>
          <a:xfrm>
            <a:off x="1979720" y="6356350"/>
            <a:ext cx="4971496" cy="365125"/>
          </a:xfrm>
        </p:spPr>
        <p:txBody>
          <a:bodyPr/>
          <a:lstStyle/>
          <a:p>
            <a:r>
              <a:rPr lang="en-US" i="1" dirty="0" smtClean="0"/>
              <a:t>Applications and Challenges in Satisfiability Modulo Theories</a:t>
            </a:r>
            <a:endParaRPr lang="en-US" dirty="0"/>
          </a:p>
        </p:txBody>
      </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latin typeface="Calibri" pitchFamily="34" charset="0"/>
                <a:sym typeface="Symbol"/>
              </a:rPr>
              <a:t>Challenge: annotation burden</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1343445"/>
          </a:xfrm>
        </p:spPr>
        <p:txBody>
          <a:bodyPr/>
          <a:lstStyle/>
          <a:p>
            <a:r>
              <a:rPr lang="en-US" sz="3100" dirty="0" smtClean="0">
                <a:latin typeface="Calibri" pitchFamily="34" charset="0"/>
                <a:sym typeface="Symbol"/>
              </a:rPr>
              <a:t>Partial solutions</a:t>
            </a:r>
          </a:p>
          <a:p>
            <a:pPr lvl="1"/>
            <a:r>
              <a:rPr lang="en-US" sz="2700" dirty="0" smtClean="0">
                <a:sym typeface="Symbol"/>
              </a:rPr>
              <a:t>Automatic generation of: </a:t>
            </a:r>
            <a:r>
              <a:rPr lang="en-US" sz="2700" dirty="0" smtClean="0">
                <a:latin typeface="Calibri" pitchFamily="34" charset="0"/>
                <a:sym typeface="Symbol"/>
              </a:rPr>
              <a:t>Loop </a:t>
            </a:r>
            <a:r>
              <a:rPr lang="en-US" sz="2700" dirty="0" smtClean="0">
                <a:sym typeface="Symbol"/>
              </a:rPr>
              <a:t>I</a:t>
            </a:r>
            <a:r>
              <a:rPr lang="en-US" sz="2700" dirty="0" smtClean="0">
                <a:latin typeface="Calibri" pitchFamily="34" charset="0"/>
                <a:sym typeface="Symbol"/>
              </a:rPr>
              <a:t>nvariants</a:t>
            </a:r>
          </a:p>
          <a:p>
            <a:pPr lvl="1"/>
            <a:r>
              <a:rPr lang="en-US" sz="2700" dirty="0" smtClean="0">
                <a:sym typeface="Symbol"/>
              </a:rPr>
              <a:t>Houdini-style automatic annotation generation</a:t>
            </a:r>
            <a:r>
              <a:rPr lang="en-US" sz="2700" dirty="0" smtClean="0">
                <a:latin typeface="Calibri" pitchFamily="34" charset="0"/>
                <a:sym typeface="Symbol"/>
              </a:rPr>
              <a:t> </a:t>
            </a:r>
          </a:p>
        </p:txBody>
      </p:sp>
      <p:sp>
        <p:nvSpPr>
          <p:cNvPr id="5" name="Footer Placeholder 3"/>
          <p:cNvSpPr>
            <a:spLocks noGrp="1"/>
          </p:cNvSpPr>
          <p:nvPr>
            <p:ph type="ftr" sz="quarter" idx="10"/>
          </p:nvPr>
        </p:nvSpPr>
        <p:spPr>
          <a:xfrm>
            <a:off x="1979720" y="6356350"/>
            <a:ext cx="4971496" cy="365125"/>
          </a:xfrm>
        </p:spPr>
        <p:txBody>
          <a:bodyPr/>
          <a:lstStyle/>
          <a:p>
            <a:r>
              <a:rPr lang="en-US" i="1" dirty="0" smtClean="0"/>
              <a:t>Applications and Challenges in Satisfiability Modulo Theories</a:t>
            </a:r>
            <a:endParaRPr lang="en-US" dirty="0"/>
          </a:p>
        </p:txBody>
      </p:sp>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latin typeface="Calibri" pitchFamily="34" charset="0"/>
                <a:sym typeface="Symbol"/>
              </a:rPr>
              <a:t>Challenge</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2649956"/>
          </a:xfrm>
        </p:spPr>
        <p:txBody>
          <a:bodyPr/>
          <a:lstStyle/>
          <a:p>
            <a:r>
              <a:rPr lang="en-US" sz="3100" dirty="0" smtClean="0">
                <a:solidFill>
                  <a:srgbClr val="FF0000"/>
                </a:solidFill>
                <a:latin typeface="Calibri" pitchFamily="34" charset="0"/>
                <a:sym typeface="Symbol"/>
              </a:rPr>
              <a:t>Quantifiers, quantifiers, quantifiers, …</a:t>
            </a:r>
          </a:p>
          <a:p>
            <a:r>
              <a:rPr lang="en-US" sz="3100" dirty="0" smtClean="0">
                <a:latin typeface="Calibri" pitchFamily="34" charset="0"/>
                <a:sym typeface="Symbol"/>
              </a:rPr>
              <a:t>Modeling the runtime</a:t>
            </a:r>
          </a:p>
          <a:p>
            <a:pPr lvl="1">
              <a:buNone/>
            </a:pPr>
            <a:r>
              <a:rPr lang="en-US" sz="2900" dirty="0" smtClean="0">
                <a:latin typeface="Calibri" pitchFamily="34" charset="0"/>
                <a:sym typeface="Symbol"/>
              </a:rPr>
              <a:t> </a:t>
            </a:r>
            <a:r>
              <a:rPr lang="en-US" sz="2900" dirty="0" smtClean="0">
                <a:latin typeface="Calibri" pitchFamily="34" charset="0"/>
              </a:rPr>
              <a:t>h,o,f:</a:t>
            </a:r>
            <a:r>
              <a:rPr lang="en-US" sz="2900" dirty="0" smtClean="0">
                <a:latin typeface="Calibri" pitchFamily="34" charset="0"/>
                <a:sym typeface="Symbol"/>
              </a:rPr>
              <a:t/>
            </a:r>
            <a:br>
              <a:rPr lang="en-US" sz="2900" dirty="0" smtClean="0">
                <a:latin typeface="Calibri" pitchFamily="34" charset="0"/>
                <a:sym typeface="Symbol"/>
              </a:rPr>
            </a:br>
            <a:r>
              <a:rPr lang="en-US" sz="2900" dirty="0" smtClean="0">
                <a:latin typeface="Calibri" pitchFamily="34" charset="0"/>
                <a:sym typeface="Symbol"/>
              </a:rPr>
              <a:t>	IsHeap(h) </a:t>
            </a:r>
            <a:r>
              <a:rPr lang="en-US" sz="2900" dirty="0" smtClean="0">
                <a:solidFill>
                  <a:schemeClr val="tx1"/>
                </a:solidFill>
                <a:latin typeface="Calibri" pitchFamily="34" charset="0"/>
              </a:rPr>
              <a:t> </a:t>
            </a:r>
            <a:r>
              <a:rPr lang="en-US" sz="2900" dirty="0" smtClean="0">
                <a:latin typeface="Calibri" pitchFamily="34" charset="0"/>
              </a:rPr>
              <a:t>o ≠ null </a:t>
            </a:r>
            <a:r>
              <a:rPr lang="en-US" sz="2900" dirty="0" smtClean="0">
                <a:latin typeface="Calibri" pitchFamily="34" charset="0"/>
                <a:sym typeface="Symbol"/>
              </a:rPr>
              <a:t> read(h, o, alloc) = t</a:t>
            </a:r>
            <a:br>
              <a:rPr lang="en-US" sz="2900" dirty="0" smtClean="0">
                <a:latin typeface="Calibri" pitchFamily="34" charset="0"/>
                <a:sym typeface="Symbol"/>
              </a:rPr>
            </a:br>
            <a:r>
              <a:rPr lang="en-US" sz="2900" dirty="0" smtClean="0">
                <a:latin typeface="Calibri" pitchFamily="34" charset="0"/>
                <a:sym typeface="Symbol"/>
              </a:rPr>
              <a:t>	</a:t>
            </a:r>
            <a:br>
              <a:rPr lang="en-US" sz="2900" dirty="0" smtClean="0">
                <a:latin typeface="Calibri" pitchFamily="34" charset="0"/>
                <a:sym typeface="Symbol"/>
              </a:rPr>
            </a:br>
            <a:r>
              <a:rPr lang="en-US" sz="2900" dirty="0" smtClean="0">
                <a:latin typeface="Calibri" pitchFamily="34" charset="0"/>
                <a:sym typeface="Symbol"/>
              </a:rPr>
              <a:t>	read(h,o, f) = null  read(h, read(h,o,f),alloc) = t</a:t>
            </a:r>
            <a:endParaRPr lang="en-US" sz="2800" dirty="0" smtClean="0">
              <a:latin typeface="Calibri" pitchFamily="34" charset="0"/>
              <a:sym typeface="Symbol"/>
            </a:endParaRPr>
          </a:p>
        </p:txBody>
      </p:sp>
      <p:sp>
        <p:nvSpPr>
          <p:cNvPr id="5" name="Footer Placeholder 3"/>
          <p:cNvSpPr>
            <a:spLocks noGrp="1"/>
          </p:cNvSpPr>
          <p:nvPr>
            <p:ph type="ftr" sz="quarter" idx="10"/>
          </p:nvPr>
        </p:nvSpPr>
        <p:spPr>
          <a:xfrm>
            <a:off x="1979720" y="6356350"/>
            <a:ext cx="4971496" cy="365125"/>
          </a:xfrm>
        </p:spPr>
        <p:txBody>
          <a:bodyPr/>
          <a:lstStyle/>
          <a:p>
            <a:r>
              <a:rPr lang="en-US" i="1" dirty="0" smtClean="0"/>
              <a:t>Applications and Challenges in Satisfiability Modulo Theories</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latin typeface="Calibri" pitchFamily="34" charset="0"/>
                <a:sym typeface="Symbol"/>
              </a:rPr>
              <a:t>Challenge</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3331681"/>
          </a:xfrm>
        </p:spPr>
        <p:txBody>
          <a:bodyPr/>
          <a:lstStyle/>
          <a:p>
            <a:r>
              <a:rPr lang="en-US" sz="3100" dirty="0" smtClean="0">
                <a:solidFill>
                  <a:srgbClr val="FF0000"/>
                </a:solidFill>
                <a:latin typeface="Calibri" pitchFamily="34" charset="0"/>
                <a:sym typeface="Symbol"/>
              </a:rPr>
              <a:t>Quantifiers, quantifiers, quantifiers, …</a:t>
            </a:r>
          </a:p>
          <a:p>
            <a:r>
              <a:rPr lang="en-US" sz="3100" dirty="0" smtClean="0">
                <a:latin typeface="Calibri" pitchFamily="34" charset="0"/>
                <a:sym typeface="Symbol"/>
              </a:rPr>
              <a:t>Modeling the runtime</a:t>
            </a:r>
          </a:p>
          <a:p>
            <a:r>
              <a:rPr lang="en-US" sz="3100" dirty="0" smtClean="0">
                <a:latin typeface="Calibri" pitchFamily="34" charset="0"/>
                <a:sym typeface="Symbol"/>
              </a:rPr>
              <a:t>Frame axioms</a:t>
            </a:r>
          </a:p>
          <a:p>
            <a:pPr lvl="1">
              <a:buNone/>
            </a:pPr>
            <a:r>
              <a:rPr lang="en-US" sz="2900" dirty="0" smtClean="0">
                <a:latin typeface="Calibri" pitchFamily="34" charset="0"/>
                <a:sym typeface="Symbol"/>
              </a:rPr>
              <a:t> o, f:</a:t>
            </a:r>
            <a:br>
              <a:rPr lang="en-US" sz="2900" dirty="0" smtClean="0">
                <a:latin typeface="Calibri" pitchFamily="34" charset="0"/>
                <a:sym typeface="Symbol"/>
              </a:rPr>
            </a:br>
            <a:r>
              <a:rPr lang="en-US" sz="2900" dirty="0" smtClean="0">
                <a:latin typeface="Calibri" pitchFamily="34" charset="0"/>
                <a:sym typeface="Symbol"/>
              </a:rPr>
              <a:t>	o ≠ null  read(h</a:t>
            </a:r>
            <a:r>
              <a:rPr lang="en-US" sz="2900" baseline="-25000" dirty="0" smtClean="0">
                <a:latin typeface="Calibri" pitchFamily="34" charset="0"/>
                <a:sym typeface="Symbol"/>
              </a:rPr>
              <a:t>0</a:t>
            </a:r>
            <a:r>
              <a:rPr lang="en-US" sz="2900" dirty="0" smtClean="0">
                <a:latin typeface="Calibri" pitchFamily="34" charset="0"/>
                <a:sym typeface="Symbol"/>
              </a:rPr>
              <a:t>, o, alloc) = t </a:t>
            </a:r>
            <a:br>
              <a:rPr lang="en-US" sz="2900" dirty="0" smtClean="0">
                <a:latin typeface="Calibri" pitchFamily="34" charset="0"/>
                <a:sym typeface="Symbol"/>
              </a:rPr>
            </a:br>
            <a:r>
              <a:rPr lang="en-US" sz="2900" dirty="0" smtClean="0">
                <a:latin typeface="Calibri" pitchFamily="34" charset="0"/>
                <a:sym typeface="Symbol"/>
              </a:rPr>
              <a:t>	   read(h</a:t>
            </a:r>
            <a:r>
              <a:rPr lang="en-US" sz="2900" baseline="-25000" dirty="0" smtClean="0">
                <a:latin typeface="Calibri" pitchFamily="34" charset="0"/>
                <a:sym typeface="Symbol"/>
              </a:rPr>
              <a:t>1</a:t>
            </a:r>
            <a:r>
              <a:rPr lang="en-US" sz="2900" dirty="0" smtClean="0">
                <a:latin typeface="Calibri" pitchFamily="34" charset="0"/>
                <a:sym typeface="Symbol"/>
              </a:rPr>
              <a:t>,o,f) = read(h</a:t>
            </a:r>
            <a:r>
              <a:rPr lang="en-US" sz="2900" baseline="-25000" dirty="0" smtClean="0">
                <a:latin typeface="Calibri" pitchFamily="34" charset="0"/>
                <a:sym typeface="Symbol"/>
              </a:rPr>
              <a:t>0</a:t>
            </a:r>
            <a:r>
              <a:rPr lang="en-US" sz="2900" dirty="0" smtClean="0">
                <a:latin typeface="Calibri" pitchFamily="34" charset="0"/>
                <a:sym typeface="Symbol"/>
              </a:rPr>
              <a:t>,o,f)  (o,f)  M </a:t>
            </a:r>
            <a:endParaRPr lang="en-US" sz="2800" dirty="0" smtClean="0">
              <a:latin typeface="Calibri" pitchFamily="34" charset="0"/>
              <a:sym typeface="Symbol"/>
            </a:endParaRPr>
          </a:p>
          <a:p>
            <a:pPr>
              <a:buNone/>
            </a:pPr>
            <a:endParaRPr lang="en-US" dirty="0" smtClean="0"/>
          </a:p>
        </p:txBody>
      </p:sp>
      <p:sp>
        <p:nvSpPr>
          <p:cNvPr id="5" name="Footer Placeholder 3"/>
          <p:cNvSpPr>
            <a:spLocks noGrp="1"/>
          </p:cNvSpPr>
          <p:nvPr>
            <p:ph type="ftr" sz="quarter" idx="10"/>
          </p:nvPr>
        </p:nvSpPr>
        <p:spPr>
          <a:xfrm>
            <a:off x="1979720" y="6356350"/>
            <a:ext cx="4971496" cy="365125"/>
          </a:xfrm>
        </p:spPr>
        <p:txBody>
          <a:bodyPr/>
          <a:lstStyle/>
          <a:p>
            <a:r>
              <a:rPr lang="en-US" i="1" dirty="0" smtClean="0"/>
              <a:t>Applications and Challenges in Satisfiability Modulo Theories</a:t>
            </a:r>
            <a:endParaRPr lang="en-US" dirty="0"/>
          </a:p>
        </p:txBody>
      </p:sp>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latin typeface="Calibri" pitchFamily="34" charset="0"/>
                <a:sym typeface="Symbol"/>
              </a:rPr>
              <a:t>Challenge</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3103927"/>
          </a:xfrm>
        </p:spPr>
        <p:txBody>
          <a:bodyPr/>
          <a:lstStyle/>
          <a:p>
            <a:r>
              <a:rPr lang="en-US" sz="3100" dirty="0" smtClean="0">
                <a:solidFill>
                  <a:srgbClr val="FF0000"/>
                </a:solidFill>
                <a:latin typeface="Calibri" pitchFamily="34" charset="0"/>
                <a:sym typeface="Symbol"/>
              </a:rPr>
              <a:t>Quantifiers, quantifiers, quantifiers, …</a:t>
            </a:r>
          </a:p>
          <a:p>
            <a:r>
              <a:rPr lang="en-US" sz="3100" dirty="0" smtClean="0">
                <a:latin typeface="Calibri" pitchFamily="34" charset="0"/>
                <a:sym typeface="Symbol"/>
              </a:rPr>
              <a:t>Modeling the runtime</a:t>
            </a:r>
          </a:p>
          <a:p>
            <a:r>
              <a:rPr lang="en-US" sz="3100" dirty="0" smtClean="0">
                <a:latin typeface="Calibri" pitchFamily="34" charset="0"/>
                <a:sym typeface="Symbol"/>
              </a:rPr>
              <a:t>Frame axioms</a:t>
            </a:r>
          </a:p>
          <a:p>
            <a:r>
              <a:rPr lang="en-US" sz="3100" dirty="0" smtClean="0">
                <a:latin typeface="Calibri" pitchFamily="34" charset="0"/>
                <a:sym typeface="Symbol"/>
              </a:rPr>
              <a:t>User provided assertions</a:t>
            </a:r>
          </a:p>
          <a:p>
            <a:pPr marL="747419" lvl="2" indent="-384954">
              <a:buNone/>
            </a:pPr>
            <a:r>
              <a:rPr lang="en-US" sz="3200" dirty="0" smtClean="0">
                <a:latin typeface="Calibri" pitchFamily="34" charset="0"/>
                <a:sym typeface="Symbol"/>
              </a:rPr>
              <a:t> i,j: i  j  read(a,i)  read(b,j)</a:t>
            </a:r>
          </a:p>
          <a:p>
            <a:pPr>
              <a:buNone/>
            </a:pPr>
            <a:endParaRPr lang="en-US" dirty="0" smtClean="0"/>
          </a:p>
        </p:txBody>
      </p:sp>
      <p:sp>
        <p:nvSpPr>
          <p:cNvPr id="5" name="Footer Placeholder 3"/>
          <p:cNvSpPr>
            <a:spLocks noGrp="1"/>
          </p:cNvSpPr>
          <p:nvPr>
            <p:ph type="ftr" sz="quarter" idx="10"/>
          </p:nvPr>
        </p:nvSpPr>
        <p:spPr>
          <a:xfrm>
            <a:off x="1979720" y="6356350"/>
            <a:ext cx="4971496" cy="365125"/>
          </a:xfrm>
        </p:spPr>
        <p:txBody>
          <a:bodyPr/>
          <a:lstStyle/>
          <a:p>
            <a:r>
              <a:rPr lang="en-US" i="1" dirty="0" smtClean="0"/>
              <a:t>Applications and Challenges in Satisfiability Modulo Theories</a:t>
            </a:r>
            <a:endParaRPr lang="en-US" dirty="0"/>
          </a:p>
        </p:txBody>
      </p:sp>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latin typeface="Calibri" pitchFamily="34" charset="0"/>
                <a:sym typeface="Symbol"/>
              </a:rPr>
              <a:t>Challenge</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4898264"/>
          </a:xfrm>
        </p:spPr>
        <p:txBody>
          <a:bodyPr/>
          <a:lstStyle/>
          <a:p>
            <a:r>
              <a:rPr lang="en-US" sz="3100" dirty="0" smtClean="0">
                <a:solidFill>
                  <a:srgbClr val="FF0000"/>
                </a:solidFill>
                <a:latin typeface="Calibri" pitchFamily="34" charset="0"/>
                <a:sym typeface="Symbol"/>
              </a:rPr>
              <a:t>Quantifiers, quantifiers, quantifiers, …</a:t>
            </a:r>
          </a:p>
          <a:p>
            <a:r>
              <a:rPr lang="en-US" sz="3100" dirty="0" smtClean="0">
                <a:latin typeface="Calibri" pitchFamily="34" charset="0"/>
                <a:sym typeface="Symbol"/>
              </a:rPr>
              <a:t>Modeling the runtime</a:t>
            </a:r>
          </a:p>
          <a:p>
            <a:r>
              <a:rPr lang="en-US" sz="3100" dirty="0" smtClean="0">
                <a:latin typeface="Calibri" pitchFamily="34" charset="0"/>
                <a:sym typeface="Symbol"/>
              </a:rPr>
              <a:t>Frame axioms</a:t>
            </a:r>
          </a:p>
          <a:p>
            <a:r>
              <a:rPr lang="en-US" sz="3100" dirty="0" smtClean="0">
                <a:latin typeface="Calibri" pitchFamily="34" charset="0"/>
                <a:sym typeface="Symbol"/>
              </a:rPr>
              <a:t>User provided assertions</a:t>
            </a:r>
            <a:endParaRPr lang="en-US" dirty="0" smtClean="0">
              <a:sym typeface="Symbol"/>
            </a:endParaRPr>
          </a:p>
          <a:p>
            <a:r>
              <a:rPr lang="en-US" sz="3100" dirty="0" smtClean="0">
                <a:latin typeface="Calibri" pitchFamily="34" charset="0"/>
                <a:sym typeface="Symbol"/>
              </a:rPr>
              <a:t>Theories</a:t>
            </a:r>
          </a:p>
          <a:p>
            <a:pPr marL="703764" lvl="3" indent="-384954">
              <a:buFont typeface="Symbol"/>
              <a:buChar char="&quot;"/>
            </a:pPr>
            <a:r>
              <a:rPr lang="en-US" sz="2800" dirty="0" smtClean="0">
                <a:latin typeface="Calibri" pitchFamily="34" charset="0"/>
                <a:sym typeface="Symbol"/>
              </a:rPr>
              <a:t>x: p(x,x)</a:t>
            </a:r>
          </a:p>
          <a:p>
            <a:pPr marL="703764" lvl="3" indent="-384954">
              <a:buFont typeface="Symbol"/>
              <a:buChar char="&quot;"/>
            </a:pPr>
            <a:r>
              <a:rPr lang="en-US" sz="2800" dirty="0" smtClean="0">
                <a:latin typeface="Calibri" pitchFamily="34" charset="0"/>
                <a:sym typeface="Symbol"/>
              </a:rPr>
              <a:t>x,y,z: p(x,y), p(y,z)  p(x,z)</a:t>
            </a:r>
          </a:p>
          <a:p>
            <a:pPr marL="703764" lvl="3" indent="-384954">
              <a:buFont typeface="Symbol"/>
              <a:buChar char="&quot;"/>
            </a:pPr>
            <a:r>
              <a:rPr lang="en-US" sz="2800" dirty="0" smtClean="0">
                <a:latin typeface="Calibri" pitchFamily="34" charset="0"/>
                <a:sym typeface="Symbol"/>
              </a:rPr>
              <a:t>x,y: p(x,y), p(y,x)  x = y</a:t>
            </a:r>
          </a:p>
          <a:p>
            <a:pPr marL="703764" lvl="3" indent="-384954">
              <a:buFont typeface="Symbol"/>
              <a:buChar char="&quot;"/>
            </a:pPr>
            <a:endParaRPr lang="en-US" sz="2800" dirty="0" smtClean="0">
              <a:latin typeface="Calibri" pitchFamily="34" charset="0"/>
              <a:sym typeface="Symbol"/>
            </a:endParaRPr>
          </a:p>
          <a:p>
            <a:pPr lvl="1">
              <a:buNone/>
            </a:pPr>
            <a:endParaRPr lang="en-US" sz="2800" dirty="0" smtClean="0">
              <a:latin typeface="Calibri" pitchFamily="34" charset="0"/>
              <a:sym typeface="Symbol"/>
            </a:endParaRPr>
          </a:p>
        </p:txBody>
      </p:sp>
      <p:sp>
        <p:nvSpPr>
          <p:cNvPr id="5" name="Footer Placeholder 3"/>
          <p:cNvSpPr>
            <a:spLocks noGrp="1"/>
          </p:cNvSpPr>
          <p:nvPr>
            <p:ph type="ftr" sz="quarter" idx="10"/>
          </p:nvPr>
        </p:nvSpPr>
        <p:spPr>
          <a:xfrm>
            <a:off x="1979720" y="6356350"/>
            <a:ext cx="4971496" cy="365125"/>
          </a:xfrm>
        </p:spPr>
        <p:txBody>
          <a:bodyPr/>
          <a:lstStyle/>
          <a:p>
            <a:r>
              <a:rPr lang="en-US" i="1" dirty="0" smtClean="0"/>
              <a:t>Applications and Challenges in Satisfiability Modulo Theories</a:t>
            </a:r>
            <a:endParaRPr lang="en-US" dirty="0"/>
          </a:p>
        </p:txBody>
      </p:sp>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latin typeface="Calibri" pitchFamily="34" charset="0"/>
                <a:sym typeface="Symbol"/>
              </a:rPr>
              <a:t>Challenge</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3950312"/>
          </a:xfrm>
        </p:spPr>
        <p:txBody>
          <a:bodyPr/>
          <a:lstStyle/>
          <a:p>
            <a:r>
              <a:rPr lang="en-US" sz="3100" dirty="0" smtClean="0">
                <a:solidFill>
                  <a:srgbClr val="FF0000"/>
                </a:solidFill>
                <a:latin typeface="Calibri" pitchFamily="34" charset="0"/>
                <a:sym typeface="Symbol"/>
              </a:rPr>
              <a:t>Quantifiers, quantifiers, quantifiers, …</a:t>
            </a:r>
          </a:p>
          <a:p>
            <a:r>
              <a:rPr lang="en-US" sz="3100" dirty="0" smtClean="0">
                <a:latin typeface="Calibri" pitchFamily="34" charset="0"/>
                <a:sym typeface="Symbol"/>
              </a:rPr>
              <a:t>Modeling the runtime</a:t>
            </a:r>
          </a:p>
          <a:p>
            <a:r>
              <a:rPr lang="en-US" sz="3100" dirty="0" smtClean="0">
                <a:latin typeface="Calibri" pitchFamily="34" charset="0"/>
                <a:sym typeface="Symbol"/>
              </a:rPr>
              <a:t>Frame axioms</a:t>
            </a:r>
          </a:p>
          <a:p>
            <a:r>
              <a:rPr lang="en-US" sz="3100" dirty="0" smtClean="0">
                <a:latin typeface="Calibri" pitchFamily="34" charset="0"/>
                <a:sym typeface="Symbol"/>
              </a:rPr>
              <a:t>User provided assertions</a:t>
            </a:r>
            <a:endParaRPr lang="en-US" dirty="0" smtClean="0">
              <a:sym typeface="Symbol"/>
            </a:endParaRPr>
          </a:p>
          <a:p>
            <a:r>
              <a:rPr lang="en-US" sz="3100" dirty="0" smtClean="0">
                <a:latin typeface="Calibri" pitchFamily="34" charset="0"/>
                <a:sym typeface="Symbol"/>
              </a:rPr>
              <a:t>Theories</a:t>
            </a:r>
          </a:p>
          <a:p>
            <a:r>
              <a:rPr lang="en-US" sz="2800" dirty="0" smtClean="0">
                <a:solidFill>
                  <a:srgbClr val="FF0000"/>
                </a:solidFill>
                <a:latin typeface="Calibri" pitchFamily="34" charset="0"/>
              </a:rPr>
              <a:t>Solver must be fast in satisfiable instances.</a:t>
            </a:r>
          </a:p>
          <a:p>
            <a:endParaRPr lang="en-US" sz="2800" dirty="0" smtClean="0">
              <a:latin typeface="Calibri" pitchFamily="34" charset="0"/>
              <a:sym typeface="Symbol"/>
            </a:endParaRPr>
          </a:p>
          <a:p>
            <a:pPr lvl="1">
              <a:buNone/>
            </a:pPr>
            <a:endParaRPr lang="en-US" sz="2800" dirty="0" smtClean="0">
              <a:latin typeface="Calibri" pitchFamily="34" charset="0"/>
              <a:sym typeface="Symbol"/>
            </a:endParaRPr>
          </a:p>
        </p:txBody>
      </p:sp>
      <p:sp>
        <p:nvSpPr>
          <p:cNvPr id="5" name="Rectangular Callout 4"/>
          <p:cNvSpPr/>
          <p:nvPr/>
        </p:nvSpPr>
        <p:spPr bwMode="auto">
          <a:xfrm>
            <a:off x="3738880" y="4815840"/>
            <a:ext cx="4135120" cy="1148080"/>
          </a:xfrm>
          <a:prstGeom prst="wedgeRectCallout">
            <a:avLst>
              <a:gd name="adj1" fmla="val -75458"/>
              <a:gd name="adj2" fmla="val -67976"/>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bg1"/>
                </a:solidFill>
                <a:latin typeface="Segoe" pitchFamily="34" charset="0"/>
              </a:rPr>
              <a:t>We want to find</a:t>
            </a:r>
            <a:r>
              <a:rPr kumimoji="0" lang="en-US" sz="2800" b="1" i="0" u="none" strike="noStrike" cap="none" normalizeH="0" dirty="0" smtClean="0">
                <a:solidFill>
                  <a:schemeClr val="bg1"/>
                </a:solidFill>
                <a:latin typeface="Segoe" pitchFamily="34" charset="0"/>
              </a:rPr>
              <a:t> bugs!</a:t>
            </a:r>
            <a:endParaRPr kumimoji="0" lang="en-US" sz="2800" b="1" i="0" u="none" strike="noStrike" cap="none" normalizeH="0" baseline="0" dirty="0" smtClean="0">
              <a:solidFill>
                <a:schemeClr val="bg1"/>
              </a:solidFill>
              <a:latin typeface="Segoe" pitchFamily="34" charset="0"/>
            </a:endParaRPr>
          </a:p>
        </p:txBody>
      </p:sp>
      <p:pic>
        <p:nvPicPr>
          <p:cNvPr id="6" name="Picture 5" descr="cartoon_bug.jpg"/>
          <p:cNvPicPr>
            <a:picLocks noChangeAspect="1"/>
          </p:cNvPicPr>
          <p:nvPr/>
        </p:nvPicPr>
        <p:blipFill>
          <a:blip r:embed="rId3" cstate="print"/>
          <a:stretch>
            <a:fillRect/>
          </a:stretch>
        </p:blipFill>
        <p:spPr>
          <a:xfrm>
            <a:off x="6895971" y="2634951"/>
            <a:ext cx="2062006" cy="2159472"/>
          </a:xfrm>
          <a:prstGeom prst="rect">
            <a:avLst/>
          </a:prstGeom>
        </p:spPr>
      </p:pic>
      <p:sp>
        <p:nvSpPr>
          <p:cNvPr id="7" name="Footer Placeholder 3"/>
          <p:cNvSpPr>
            <a:spLocks noGrp="1"/>
          </p:cNvSpPr>
          <p:nvPr>
            <p:ph type="ftr" sz="quarter" idx="10"/>
          </p:nvPr>
        </p:nvSpPr>
        <p:spPr>
          <a:xfrm>
            <a:off x="1979720" y="6356350"/>
            <a:ext cx="4971496" cy="365125"/>
          </a:xfrm>
        </p:spPr>
        <p:txBody>
          <a:bodyPr/>
          <a:lstStyle/>
          <a:p>
            <a:r>
              <a:rPr lang="en-US" i="1" dirty="0" smtClean="0"/>
              <a:t>Applications and Challenges in Satisfiability Modulo Theories</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09398"/>
          </a:xfrm>
        </p:spPr>
        <p:txBody>
          <a:bodyPr/>
          <a:lstStyle/>
          <a:p>
            <a:r>
              <a:rPr sz="4400" smtClean="0">
                <a:latin typeface="Calibri" pitchFamily="34" charset="0"/>
                <a:sym typeface="Symbol"/>
              </a:rPr>
              <a:t>Bad news</a:t>
            </a:r>
            <a:endParaRPr sz="44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5" name="Text Placeholder 2"/>
          <p:cNvSpPr txBox="1">
            <a:spLocks/>
          </p:cNvSpPr>
          <p:nvPr/>
        </p:nvSpPr>
        <p:spPr>
          <a:xfrm>
            <a:off x="309491" y="2599801"/>
            <a:ext cx="8382000" cy="1478866"/>
          </a:xfrm>
          <a:prstGeom prst="rect">
            <a:avLst/>
          </a:prstGeom>
        </p:spPr>
        <p:txBody>
          <a:bodyPr vert="horz" wrap="square" lIns="0" tIns="0" rIns="0" bIns="0" rtlCol="0">
            <a:spAutoFit/>
          </a:bodyPr>
          <a:lstStyle/>
          <a:p>
            <a:pPr marL="384954" indent="-384954" algn="ctr">
              <a:lnSpc>
                <a:spcPct val="90000"/>
              </a:lnSpc>
              <a:spcBef>
                <a:spcPct val="20000"/>
              </a:spcBef>
              <a:buSzPct val="90000"/>
            </a:pPr>
            <a:r>
              <a:rPr lang="en-US" sz="3100" b="1" dirty="0" smtClean="0">
                <a:solidFill>
                  <a:srgbClr val="FF0000"/>
                </a:solidFill>
                <a:latin typeface="Calibri" pitchFamily="34" charset="0"/>
                <a:sym typeface="Symbol"/>
              </a:rPr>
              <a:t>There is no sound and </a:t>
            </a:r>
            <a:r>
              <a:rPr lang="en-US" sz="3100" b="1" dirty="0" err="1" smtClean="0">
                <a:solidFill>
                  <a:srgbClr val="FF0000"/>
                </a:solidFill>
                <a:latin typeface="Calibri" pitchFamily="34" charset="0"/>
                <a:sym typeface="Symbol"/>
              </a:rPr>
              <a:t>refutationally</a:t>
            </a:r>
            <a:r>
              <a:rPr lang="en-US" sz="3100" b="1" dirty="0" smtClean="0">
                <a:solidFill>
                  <a:srgbClr val="FF0000"/>
                </a:solidFill>
                <a:latin typeface="Calibri" pitchFamily="34" charset="0"/>
                <a:sym typeface="Symbol"/>
              </a:rPr>
              <a:t> complete</a:t>
            </a:r>
          </a:p>
          <a:p>
            <a:pPr marL="384954" indent="-384954" algn="ctr">
              <a:lnSpc>
                <a:spcPct val="90000"/>
              </a:lnSpc>
              <a:spcBef>
                <a:spcPct val="20000"/>
              </a:spcBef>
              <a:buSzPct val="90000"/>
            </a:pPr>
            <a:r>
              <a:rPr lang="en-US" sz="3100" b="1" dirty="0" smtClean="0">
                <a:solidFill>
                  <a:srgbClr val="FF0000"/>
                </a:solidFill>
                <a:latin typeface="Calibri" pitchFamily="34" charset="0"/>
                <a:sym typeface="Symbol"/>
              </a:rPr>
              <a:t>procedure for </a:t>
            </a:r>
          </a:p>
          <a:p>
            <a:pPr marL="384954" indent="-384954" algn="ctr">
              <a:lnSpc>
                <a:spcPct val="90000"/>
              </a:lnSpc>
              <a:spcBef>
                <a:spcPct val="20000"/>
              </a:spcBef>
              <a:buSzPct val="90000"/>
            </a:pPr>
            <a:r>
              <a:rPr lang="en-US" sz="3100" b="1" dirty="0" smtClean="0">
                <a:solidFill>
                  <a:srgbClr val="FF0000"/>
                </a:solidFill>
                <a:latin typeface="Calibri" pitchFamily="34" charset="0"/>
                <a:sym typeface="Symbol"/>
              </a:rPr>
              <a:t>linear integer arithmetic + free function symbols</a:t>
            </a:r>
          </a:p>
        </p:txBody>
      </p:sp>
      <p:sp>
        <p:nvSpPr>
          <p:cNvPr id="6" name="Footer Placeholder 3"/>
          <p:cNvSpPr>
            <a:spLocks noGrp="1"/>
          </p:cNvSpPr>
          <p:nvPr>
            <p:ph type="ftr" sz="quarter" idx="10"/>
          </p:nvPr>
        </p:nvSpPr>
        <p:spPr>
          <a:xfrm>
            <a:off x="1979720" y="6356350"/>
            <a:ext cx="4971496" cy="365125"/>
          </a:xfrm>
        </p:spPr>
        <p:txBody>
          <a:bodyPr/>
          <a:lstStyle/>
          <a:p>
            <a:r>
              <a:rPr lang="en-US" i="1" dirty="0" smtClean="0"/>
              <a:t>Applications and Challenges in Satisfiability Modulo Theories</a:t>
            </a:r>
            <a:endParaRPr lang="en-US" dirty="0"/>
          </a:p>
        </p:txBody>
      </p:sp>
    </p:spTree>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Many Approaches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graphicFrame>
        <p:nvGraphicFramePr>
          <p:cNvPr id="6" name="Diagram 5"/>
          <p:cNvGraphicFramePr/>
          <p:nvPr/>
        </p:nvGraphicFramePr>
        <p:xfrm>
          <a:off x="0" y="1675351"/>
          <a:ext cx="9144000" cy="4192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3"/>
          <p:cNvSpPr>
            <a:spLocks noGrp="1"/>
          </p:cNvSpPr>
          <p:nvPr>
            <p:ph type="ftr" sz="quarter" idx="10"/>
          </p:nvPr>
        </p:nvSpPr>
        <p:spPr>
          <a:xfrm>
            <a:off x="1979720" y="6356350"/>
            <a:ext cx="4971496" cy="365125"/>
          </a:xfrm>
        </p:spPr>
        <p:txBody>
          <a:bodyPr/>
          <a:lstStyle/>
          <a:p>
            <a:r>
              <a:rPr lang="en-US" i="1" dirty="0" smtClean="0"/>
              <a:t>Applications and Challenges in Satisfiability Modulo Theories</a:t>
            </a:r>
            <a:endParaRPr lang="en-US"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Test case generation</a:t>
            </a:r>
            <a:endParaRPr lang="en-US" dirty="0">
              <a:latin typeface="Calibri" pitchFamily="34" charset="0"/>
            </a:endParaRPr>
          </a:p>
        </p:txBody>
      </p:sp>
      <p:sp>
        <p:nvSpPr>
          <p:cNvPr id="10" name="Content Placeholder 9"/>
          <p:cNvSpPr>
            <a:spLocks noGrp="1"/>
          </p:cNvSpPr>
          <p:nvPr>
            <p:ph idx="1"/>
          </p:nvPr>
        </p:nvSpPr>
        <p:spPr>
          <a:xfrm>
            <a:off x="371856" y="1807907"/>
            <a:ext cx="2768909" cy="4105739"/>
          </a:xfrm>
        </p:spPr>
        <p:txBody>
          <a:bodyPr/>
          <a:lstStyle/>
          <a:p>
            <a:pPr>
              <a:spcBef>
                <a:spcPts val="300"/>
              </a:spcBef>
              <a:spcAft>
                <a:spcPts val="300"/>
              </a:spcAft>
              <a:buNone/>
            </a:pPr>
            <a:r>
              <a:rPr lang="en-US" sz="2800" b="1" dirty="0" smtClean="0">
                <a:latin typeface="Cordia New" pitchFamily="34" charset="-34"/>
                <a:cs typeface="Cordia New" pitchFamily="34" charset="-34"/>
              </a:rPr>
              <a:t>unsigned </a:t>
            </a:r>
            <a:r>
              <a:rPr lang="en-US" sz="2800" dirty="0" smtClean="0">
                <a:latin typeface="Cordia New" pitchFamily="34" charset="-34"/>
                <a:cs typeface="Cordia New" pitchFamily="34" charset="-34"/>
              </a:rPr>
              <a:t>GCD(x, y) {</a:t>
            </a:r>
          </a:p>
          <a:p>
            <a:pPr>
              <a:spcBef>
                <a:spcPts val="300"/>
              </a:spcBef>
              <a:spcAft>
                <a:spcPts val="300"/>
              </a:spcAft>
              <a:buNone/>
            </a:pPr>
            <a:r>
              <a:rPr lang="en-US" sz="2800" b="1" dirty="0" smtClean="0">
                <a:latin typeface="Cordia New" pitchFamily="34" charset="-34"/>
                <a:cs typeface="Cordia New" pitchFamily="34" charset="-34"/>
              </a:rPr>
              <a:t>  requires</a:t>
            </a:r>
            <a:r>
              <a:rPr lang="en-US" sz="2800" dirty="0" smtClean="0">
                <a:latin typeface="Cordia New" pitchFamily="34" charset="-34"/>
                <a:cs typeface="Cordia New" pitchFamily="34" charset="-34"/>
              </a:rPr>
              <a:t>(y &gt; 0);</a:t>
            </a:r>
          </a:p>
          <a:p>
            <a:pPr>
              <a:spcBef>
                <a:spcPts val="300"/>
              </a:spcBef>
              <a:spcAft>
                <a:spcPts val="300"/>
              </a:spcAft>
              <a:buNone/>
            </a:pPr>
            <a:r>
              <a:rPr lang="en-US" sz="2800" b="1" dirty="0" smtClean="0">
                <a:latin typeface="Cordia New" pitchFamily="34" charset="-34"/>
                <a:cs typeface="Cordia New" pitchFamily="34" charset="-34"/>
              </a:rPr>
              <a:t>  while</a:t>
            </a:r>
            <a:r>
              <a:rPr lang="en-US" sz="2800" dirty="0" smtClean="0">
                <a:latin typeface="Cordia New" pitchFamily="34" charset="-34"/>
                <a:cs typeface="Cordia New" pitchFamily="34" charset="-34"/>
              </a:rPr>
              <a:t> (true) {</a:t>
            </a:r>
          </a:p>
          <a:p>
            <a:pPr>
              <a:spcBef>
                <a:spcPts val="300"/>
              </a:spcBef>
              <a:spcAft>
                <a:spcPts val="300"/>
              </a:spcAft>
              <a:buNone/>
            </a:pPr>
            <a:r>
              <a:rPr lang="en-US" sz="2800" dirty="0" smtClean="0">
                <a:latin typeface="Cordia New" pitchFamily="34" charset="-34"/>
                <a:cs typeface="Cordia New" pitchFamily="34" charset="-34"/>
              </a:rPr>
              <a:t>	</a:t>
            </a:r>
            <a:r>
              <a:rPr lang="en-US" sz="2800" b="1" dirty="0" smtClean="0">
                <a:latin typeface="Cordia New" pitchFamily="34" charset="-34"/>
                <a:cs typeface="Cordia New" pitchFamily="34" charset="-34"/>
              </a:rPr>
              <a:t>unsigned</a:t>
            </a:r>
            <a:r>
              <a:rPr lang="en-US" sz="2800" dirty="0" smtClean="0">
                <a:latin typeface="Cordia New" pitchFamily="34" charset="-34"/>
                <a:cs typeface="Cordia New" pitchFamily="34" charset="-34"/>
              </a:rPr>
              <a:t> m = x % y;</a:t>
            </a:r>
          </a:p>
          <a:p>
            <a:pPr>
              <a:spcBef>
                <a:spcPts val="300"/>
              </a:spcBef>
              <a:spcAft>
                <a:spcPts val="300"/>
              </a:spcAft>
              <a:buNone/>
            </a:pPr>
            <a:r>
              <a:rPr lang="en-US" sz="2800" dirty="0" smtClean="0">
                <a:latin typeface="Cordia New" pitchFamily="34" charset="-34"/>
                <a:cs typeface="Cordia New" pitchFamily="34" charset="-34"/>
              </a:rPr>
              <a:t>	 </a:t>
            </a:r>
            <a:r>
              <a:rPr lang="en-US" sz="2800" b="1" dirty="0" smtClean="0">
                <a:latin typeface="Cordia New" pitchFamily="34" charset="-34"/>
                <a:cs typeface="Cordia New" pitchFamily="34" charset="-34"/>
              </a:rPr>
              <a:t>if</a:t>
            </a:r>
            <a:r>
              <a:rPr lang="en-US" sz="2800" dirty="0" smtClean="0">
                <a:latin typeface="Cordia New" pitchFamily="34" charset="-34"/>
                <a:cs typeface="Cordia New" pitchFamily="34" charset="-34"/>
              </a:rPr>
              <a:t> (m == 0) </a:t>
            </a:r>
            <a:r>
              <a:rPr lang="en-US" sz="2800" b="1" dirty="0" smtClean="0">
                <a:latin typeface="Cordia New" pitchFamily="34" charset="-34"/>
                <a:cs typeface="Cordia New" pitchFamily="34" charset="-34"/>
              </a:rPr>
              <a:t>return</a:t>
            </a:r>
            <a:r>
              <a:rPr lang="en-US" sz="2800" dirty="0" smtClean="0">
                <a:latin typeface="Cordia New" pitchFamily="34" charset="-34"/>
                <a:cs typeface="Cordia New" pitchFamily="34" charset="-34"/>
              </a:rPr>
              <a:t> y;</a:t>
            </a:r>
          </a:p>
          <a:p>
            <a:pPr>
              <a:spcBef>
                <a:spcPts val="300"/>
              </a:spcBef>
              <a:spcAft>
                <a:spcPts val="300"/>
              </a:spcAft>
              <a:buNone/>
            </a:pPr>
            <a:r>
              <a:rPr lang="en-US" sz="2800" dirty="0" smtClean="0">
                <a:latin typeface="Cordia New" pitchFamily="34" charset="-34"/>
                <a:cs typeface="Cordia New" pitchFamily="34" charset="-34"/>
              </a:rPr>
              <a:t>	 x = y;</a:t>
            </a:r>
          </a:p>
          <a:p>
            <a:pPr>
              <a:spcBef>
                <a:spcPts val="300"/>
              </a:spcBef>
              <a:spcAft>
                <a:spcPts val="300"/>
              </a:spcAft>
              <a:buNone/>
            </a:pPr>
            <a:r>
              <a:rPr lang="en-US" sz="2800" dirty="0" smtClean="0">
                <a:latin typeface="Cordia New" pitchFamily="34" charset="-34"/>
                <a:cs typeface="Cordia New" pitchFamily="34" charset="-34"/>
              </a:rPr>
              <a:t>	 y = m;</a:t>
            </a:r>
          </a:p>
          <a:p>
            <a:pPr>
              <a:spcBef>
                <a:spcPts val="300"/>
              </a:spcBef>
              <a:spcAft>
                <a:spcPts val="300"/>
              </a:spcAft>
              <a:buNone/>
            </a:pPr>
            <a:r>
              <a:rPr lang="en-US" sz="2800" dirty="0" smtClean="0">
                <a:latin typeface="Cordia New" pitchFamily="34" charset="-34"/>
                <a:cs typeface="Cordia New" pitchFamily="34" charset="-34"/>
              </a:rPr>
              <a:t>   }</a:t>
            </a:r>
          </a:p>
          <a:p>
            <a:pPr>
              <a:spcBef>
                <a:spcPts val="300"/>
              </a:spcBef>
              <a:spcAft>
                <a:spcPts val="300"/>
              </a:spcAft>
              <a:buNone/>
            </a:pPr>
            <a:r>
              <a:rPr lang="en-US" sz="2800" dirty="0" smtClean="0">
                <a:latin typeface="Cordia New" pitchFamily="34" charset="-34"/>
                <a:cs typeface="Cordia New" pitchFamily="34" charset="-34"/>
              </a:rPr>
              <a:t>}</a:t>
            </a:r>
          </a:p>
        </p:txBody>
      </p:sp>
      <p:sp>
        <p:nvSpPr>
          <p:cNvPr id="6" name="Rectangular Callout 5"/>
          <p:cNvSpPr/>
          <p:nvPr/>
        </p:nvSpPr>
        <p:spPr bwMode="auto">
          <a:xfrm>
            <a:off x="1044138" y="5499652"/>
            <a:ext cx="4508523" cy="835018"/>
          </a:xfrm>
          <a:prstGeom prst="wedgeRectCallout">
            <a:avLst>
              <a:gd name="adj1" fmla="val -33778"/>
              <a:gd name="adj2" fmla="val -177253"/>
            </a:avLst>
          </a:prstGeom>
          <a:solidFill>
            <a:srgbClr val="6699FF">
              <a:alpha val="69804"/>
            </a:srgbClr>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ts val="300"/>
              </a:spcBef>
              <a:spcAft>
                <a:spcPct val="0"/>
              </a:spcAft>
              <a:buClrTx/>
              <a:buSzTx/>
              <a:buFontTx/>
              <a:buNone/>
              <a:tabLst/>
            </a:pPr>
            <a:r>
              <a:rPr lang="en-US" sz="2400" dirty="0" smtClean="0">
                <a:solidFill>
                  <a:schemeClr val="tx1"/>
                </a:solidFill>
                <a:effectLst>
                  <a:outerShdw blurRad="38100" dist="38100" dir="2700000" algn="tl">
                    <a:srgbClr val="000000">
                      <a:alpha val="43137"/>
                    </a:srgbClr>
                  </a:outerShdw>
                </a:effectLst>
                <a:latin typeface="Calibri" pitchFamily="34" charset="0"/>
              </a:rPr>
              <a:t>We want a trace where the loop is executed twice.</a:t>
            </a: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7" name="Content Placeholder 9"/>
          <p:cNvSpPr txBox="1">
            <a:spLocks/>
          </p:cNvSpPr>
          <p:nvPr/>
        </p:nvSpPr>
        <p:spPr>
          <a:xfrm>
            <a:off x="3985585" y="1861559"/>
            <a:ext cx="1991139" cy="3539430"/>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40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(y</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0</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&gt; 0) and</a:t>
            </a:r>
          </a:p>
          <a:p>
            <a:pPr marL="384954" marR="0" lvl="0" indent="-384954" algn="l" defTabSz="914363" rtl="0" eaLnBrk="1" fontAlgn="auto" latinLnBrk="0" hangingPunct="1">
              <a:lnSpc>
                <a:spcPct val="90000"/>
              </a:lnSpc>
              <a:spcBef>
                <a:spcPct val="20000"/>
              </a:spcBef>
              <a:spcAft>
                <a:spcPts val="40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(m</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0</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 x</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0</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 y</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0</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sym typeface="Symbol"/>
              </a:rPr>
              <a:t>and</a:t>
            </a:r>
            <a:endPar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endParaRPr>
          </a:p>
          <a:p>
            <a:pPr marL="384954" marR="0" lvl="0" indent="-384954" algn="l" defTabSz="914363" rtl="0" eaLnBrk="1" fontAlgn="auto" latinLnBrk="0" hangingPunct="1">
              <a:lnSpc>
                <a:spcPct val="90000"/>
              </a:lnSpc>
              <a:spcBef>
                <a:spcPct val="20000"/>
              </a:spcBef>
              <a:spcAft>
                <a:spcPts val="40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not (m</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0</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 0) </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sym typeface="Symbol"/>
              </a:rPr>
              <a:t>and</a:t>
            </a:r>
            <a:endPar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endParaRPr>
          </a:p>
          <a:p>
            <a:pPr marL="384954" marR="0" lvl="0" indent="-384954" algn="l" defTabSz="914363" rtl="0" eaLnBrk="1" fontAlgn="auto" latinLnBrk="0" hangingPunct="1">
              <a:lnSpc>
                <a:spcPct val="90000"/>
              </a:lnSpc>
              <a:spcBef>
                <a:spcPct val="20000"/>
              </a:spcBef>
              <a:spcAft>
                <a:spcPts val="40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(x</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1</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 y</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0</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and</a:t>
            </a:r>
          </a:p>
          <a:p>
            <a:pPr marL="384954" marR="0" lvl="0" indent="-384954" algn="l" defTabSz="914363" rtl="0" eaLnBrk="1" fontAlgn="auto" latinLnBrk="0" hangingPunct="1">
              <a:lnSpc>
                <a:spcPct val="90000"/>
              </a:lnSpc>
              <a:spcBef>
                <a:spcPct val="20000"/>
              </a:spcBef>
              <a:spcAft>
                <a:spcPts val="40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(y</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1</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 m</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0</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and</a:t>
            </a:r>
          </a:p>
          <a:p>
            <a:pPr marL="384954" marR="0" lvl="0" indent="-384954" algn="l" defTabSz="914363" rtl="0" eaLnBrk="1" fontAlgn="auto" latinLnBrk="0" hangingPunct="1">
              <a:lnSpc>
                <a:spcPct val="90000"/>
              </a:lnSpc>
              <a:spcBef>
                <a:spcPct val="20000"/>
              </a:spcBef>
              <a:spcAft>
                <a:spcPts val="40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(m</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1</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 x</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1</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 y</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1</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and</a:t>
            </a:r>
          </a:p>
          <a:p>
            <a:pPr marL="384954" marR="0" lvl="0" indent="-384954" algn="l" defTabSz="914363" rtl="0" eaLnBrk="1" fontAlgn="auto" latinLnBrk="0" hangingPunct="1">
              <a:lnSpc>
                <a:spcPct val="90000"/>
              </a:lnSpc>
              <a:spcBef>
                <a:spcPct val="20000"/>
              </a:spcBef>
              <a:spcAft>
                <a:spcPts val="40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(m</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1</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 0)</a:t>
            </a:r>
          </a:p>
        </p:txBody>
      </p:sp>
      <p:sp>
        <p:nvSpPr>
          <p:cNvPr id="11" name="Right Arrow 10"/>
          <p:cNvSpPr/>
          <p:nvPr/>
        </p:nvSpPr>
        <p:spPr bwMode="auto">
          <a:xfrm>
            <a:off x="5903649" y="2606571"/>
            <a:ext cx="1704513" cy="630936"/>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000" dirty="0" smtClean="0">
                <a:solidFill>
                  <a:schemeClr val="tx1"/>
                </a:solidFill>
                <a:effectLst>
                  <a:outerShdw blurRad="38100" dist="38100" dir="2700000" algn="tl">
                    <a:srgbClr val="000000">
                      <a:alpha val="43137"/>
                    </a:srgbClr>
                  </a:outerShdw>
                </a:effectLst>
                <a:latin typeface="Segoe" pitchFamily="34" charset="0"/>
              </a:rPr>
              <a:t>Solver</a:t>
            </a:r>
            <a:endParaRPr kumimoji="0" lang="en-US" sz="20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2" name="Content Placeholder 9"/>
          <p:cNvSpPr txBox="1">
            <a:spLocks/>
          </p:cNvSpPr>
          <p:nvPr/>
        </p:nvSpPr>
        <p:spPr>
          <a:xfrm>
            <a:off x="7699907" y="1924374"/>
            <a:ext cx="1126037" cy="3014158"/>
          </a:xfrm>
          <a:prstGeom prst="rect">
            <a:avLst/>
          </a:prstGeom>
        </p:spPr>
        <p:txBody>
          <a:bodyPr vert="horz" wrap="square" lIns="0" tIns="0" rIns="0" bIns="0" rtlCol="0">
            <a:spAutoFit/>
          </a:bodyPr>
          <a:lstStyle/>
          <a:p>
            <a:pPr marL="384954" lvl="0" indent="-384954">
              <a:lnSpc>
                <a:spcPct val="90000"/>
              </a:lnSpc>
              <a:spcBef>
                <a:spcPct val="20000"/>
              </a:spcBef>
              <a:spcAft>
                <a:spcPts val="400"/>
              </a:spcAft>
              <a:buSzPct val="90000"/>
            </a:pPr>
            <a:r>
              <a:rPr kumimoji="0" lang="en-US" sz="2800" b="1"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x</a:t>
            </a:r>
            <a:r>
              <a:rPr kumimoji="0" lang="en-US" sz="2800" b="1"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0 </a:t>
            </a:r>
            <a:r>
              <a:rPr lang="en-US" sz="2800" b="1" dirty="0" smtClean="0">
                <a:solidFill>
                  <a:schemeClr val="bg1"/>
                </a:solidFill>
                <a:latin typeface="Cordia New" pitchFamily="34" charset="-34"/>
                <a:cs typeface="Cordia New" pitchFamily="34" charset="-34"/>
              </a:rPr>
              <a:t>= 2</a:t>
            </a:r>
          </a:p>
          <a:p>
            <a:pPr marL="384954" lvl="0" indent="-384954">
              <a:lnSpc>
                <a:spcPct val="90000"/>
              </a:lnSpc>
              <a:spcBef>
                <a:spcPct val="20000"/>
              </a:spcBef>
              <a:spcAft>
                <a:spcPts val="400"/>
              </a:spcAft>
              <a:buSzPct val="90000"/>
            </a:pPr>
            <a:r>
              <a:rPr lang="en-US" sz="2800" b="1" dirty="0" smtClean="0">
                <a:solidFill>
                  <a:schemeClr val="bg1"/>
                </a:solidFill>
                <a:latin typeface="Cordia New" pitchFamily="34" charset="-34"/>
                <a:cs typeface="Cordia New" pitchFamily="34" charset="-34"/>
              </a:rPr>
              <a:t>y</a:t>
            </a:r>
            <a:r>
              <a:rPr lang="en-US" sz="2800" b="1" baseline="-25000" dirty="0" smtClean="0">
                <a:solidFill>
                  <a:schemeClr val="bg1"/>
                </a:solidFill>
                <a:latin typeface="Cordia New" pitchFamily="34" charset="-34"/>
                <a:cs typeface="Cordia New" pitchFamily="34" charset="-34"/>
              </a:rPr>
              <a:t>0</a:t>
            </a:r>
            <a:r>
              <a:rPr lang="en-US" sz="2800" b="1" dirty="0" smtClean="0">
                <a:solidFill>
                  <a:schemeClr val="bg1"/>
                </a:solidFill>
                <a:latin typeface="Cordia New" pitchFamily="34" charset="-34"/>
                <a:cs typeface="Cordia New" pitchFamily="34" charset="-34"/>
              </a:rPr>
              <a:t> = 4</a:t>
            </a:r>
          </a:p>
          <a:p>
            <a:pPr marL="384954" indent="-384954">
              <a:lnSpc>
                <a:spcPct val="90000"/>
              </a:lnSpc>
              <a:spcBef>
                <a:spcPct val="20000"/>
              </a:spcBef>
              <a:spcAft>
                <a:spcPts val="400"/>
              </a:spcAft>
              <a:buSzPct val="90000"/>
            </a:pPr>
            <a:r>
              <a:rPr lang="en-US" sz="2800" dirty="0" smtClean="0">
                <a:solidFill>
                  <a:schemeClr val="bg1"/>
                </a:solidFill>
                <a:latin typeface="Cordia New" pitchFamily="34" charset="-34"/>
                <a:cs typeface="Cordia New" pitchFamily="34" charset="-34"/>
              </a:rPr>
              <a:t>m</a:t>
            </a:r>
            <a:r>
              <a:rPr lang="en-US" sz="2800" baseline="-25000" dirty="0" smtClean="0">
                <a:solidFill>
                  <a:schemeClr val="bg1"/>
                </a:solidFill>
                <a:latin typeface="Cordia New" pitchFamily="34" charset="-34"/>
                <a:cs typeface="Cordia New" pitchFamily="34" charset="-34"/>
              </a:rPr>
              <a:t>0</a:t>
            </a:r>
            <a:r>
              <a:rPr lang="en-US" sz="2800" dirty="0" smtClean="0">
                <a:solidFill>
                  <a:schemeClr val="bg1"/>
                </a:solidFill>
                <a:latin typeface="Cordia New" pitchFamily="34" charset="-34"/>
                <a:cs typeface="Cordia New" pitchFamily="34" charset="-34"/>
              </a:rPr>
              <a:t> = 2</a:t>
            </a:r>
          </a:p>
          <a:p>
            <a:pPr marL="384954" indent="-384954">
              <a:lnSpc>
                <a:spcPct val="90000"/>
              </a:lnSpc>
              <a:spcBef>
                <a:spcPct val="20000"/>
              </a:spcBef>
              <a:spcAft>
                <a:spcPts val="400"/>
              </a:spcAft>
              <a:buSzPct val="90000"/>
            </a:pPr>
            <a:r>
              <a:rPr lang="en-US" sz="2800" dirty="0" smtClean="0">
                <a:solidFill>
                  <a:schemeClr val="bg1"/>
                </a:solidFill>
                <a:latin typeface="Cordia New" pitchFamily="34" charset="-34"/>
                <a:cs typeface="Cordia New" pitchFamily="34" charset="-34"/>
              </a:rPr>
              <a:t>x</a:t>
            </a:r>
            <a:r>
              <a:rPr lang="en-US" sz="2800" baseline="-25000" dirty="0" smtClean="0">
                <a:solidFill>
                  <a:schemeClr val="bg1"/>
                </a:solidFill>
                <a:latin typeface="Cordia New" pitchFamily="34" charset="-34"/>
                <a:cs typeface="Cordia New" pitchFamily="34" charset="-34"/>
              </a:rPr>
              <a:t>1 </a:t>
            </a:r>
            <a:r>
              <a:rPr lang="en-US" sz="2800" dirty="0" smtClean="0">
                <a:solidFill>
                  <a:schemeClr val="bg1"/>
                </a:solidFill>
                <a:latin typeface="Cordia New" pitchFamily="34" charset="-34"/>
                <a:cs typeface="Cordia New" pitchFamily="34" charset="-34"/>
              </a:rPr>
              <a:t>= 4</a:t>
            </a:r>
          </a:p>
          <a:p>
            <a:pPr marL="384954" indent="-384954">
              <a:lnSpc>
                <a:spcPct val="90000"/>
              </a:lnSpc>
              <a:spcBef>
                <a:spcPct val="20000"/>
              </a:spcBef>
              <a:spcAft>
                <a:spcPts val="400"/>
              </a:spcAft>
              <a:buSzPct val="90000"/>
            </a:pPr>
            <a:r>
              <a:rPr lang="en-US" sz="2800" dirty="0" smtClean="0">
                <a:solidFill>
                  <a:schemeClr val="bg1"/>
                </a:solidFill>
                <a:latin typeface="Cordia New" pitchFamily="34" charset="-34"/>
                <a:cs typeface="Cordia New" pitchFamily="34" charset="-34"/>
              </a:rPr>
              <a:t>y</a:t>
            </a:r>
            <a:r>
              <a:rPr lang="en-US" sz="2800" baseline="-25000" dirty="0" smtClean="0">
                <a:solidFill>
                  <a:schemeClr val="bg1"/>
                </a:solidFill>
                <a:latin typeface="Cordia New" pitchFamily="34" charset="-34"/>
                <a:cs typeface="Cordia New" pitchFamily="34" charset="-34"/>
              </a:rPr>
              <a:t>1 </a:t>
            </a:r>
            <a:r>
              <a:rPr lang="en-US" sz="2800" dirty="0" smtClean="0">
                <a:solidFill>
                  <a:schemeClr val="bg1"/>
                </a:solidFill>
                <a:latin typeface="Cordia New" pitchFamily="34" charset="-34"/>
                <a:cs typeface="Cordia New" pitchFamily="34" charset="-34"/>
              </a:rPr>
              <a:t>= 2</a:t>
            </a:r>
          </a:p>
          <a:p>
            <a:pPr marL="384954" indent="-384954">
              <a:lnSpc>
                <a:spcPct val="90000"/>
              </a:lnSpc>
              <a:spcBef>
                <a:spcPct val="20000"/>
              </a:spcBef>
              <a:spcAft>
                <a:spcPts val="400"/>
              </a:spcAft>
              <a:buSzPct val="90000"/>
            </a:pPr>
            <a:r>
              <a:rPr lang="en-US" sz="2800" dirty="0" smtClean="0">
                <a:solidFill>
                  <a:schemeClr val="bg1"/>
                </a:solidFill>
                <a:latin typeface="Cordia New" pitchFamily="34" charset="-34"/>
                <a:cs typeface="Cordia New" pitchFamily="34" charset="-34"/>
              </a:rPr>
              <a:t>m</a:t>
            </a:r>
            <a:r>
              <a:rPr lang="en-US" sz="2800" baseline="-25000" dirty="0" smtClean="0">
                <a:solidFill>
                  <a:schemeClr val="bg1"/>
                </a:solidFill>
                <a:latin typeface="Cordia New" pitchFamily="34" charset="-34"/>
                <a:cs typeface="Cordia New" pitchFamily="34" charset="-34"/>
              </a:rPr>
              <a:t>1</a:t>
            </a:r>
            <a:r>
              <a:rPr lang="en-US" sz="2800" dirty="0" smtClean="0">
                <a:solidFill>
                  <a:schemeClr val="bg1"/>
                </a:solidFill>
                <a:latin typeface="Cordia New" pitchFamily="34" charset="-34"/>
                <a:cs typeface="Cordia New" pitchFamily="34" charset="-34"/>
              </a:rPr>
              <a:t> = 0</a:t>
            </a:r>
          </a:p>
        </p:txBody>
      </p:sp>
      <p:sp>
        <p:nvSpPr>
          <p:cNvPr id="13" name="Right Arrow 12"/>
          <p:cNvSpPr/>
          <p:nvPr/>
        </p:nvSpPr>
        <p:spPr bwMode="auto">
          <a:xfrm>
            <a:off x="2537787" y="2606571"/>
            <a:ext cx="1254052" cy="630936"/>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SSA</a:t>
            </a:r>
          </a:p>
        </p:txBody>
      </p:sp>
      <p:sp>
        <p:nvSpPr>
          <p:cNvPr id="16" name="Footer Placeholder 3"/>
          <p:cNvSpPr>
            <a:spLocks noGrp="1"/>
          </p:cNvSpPr>
          <p:nvPr>
            <p:ph type="ftr" sz="quarter" idx="10"/>
          </p:nvPr>
        </p:nvSpPr>
        <p:spPr>
          <a:xfrm>
            <a:off x="1979720" y="6356350"/>
            <a:ext cx="4971496" cy="365125"/>
          </a:xfrm>
        </p:spPr>
        <p:txBody>
          <a:bodyPr/>
          <a:lstStyle/>
          <a:p>
            <a:r>
              <a:rPr lang="en-US" i="1" dirty="0" smtClean="0"/>
              <a:t>Applications and Challenges in Satisfiability Modulo Theories</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1" grpId="0" animBg="1"/>
      <p:bldP spid="12" grpId="0"/>
      <p:bldP spid="1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E-matching &amp; Quantifier instantiation</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5" name="Text Placeholder 2"/>
          <p:cNvSpPr txBox="1">
            <a:spLocks/>
          </p:cNvSpPr>
          <p:nvPr/>
        </p:nvSpPr>
        <p:spPr>
          <a:xfrm>
            <a:off x="389877" y="1665303"/>
            <a:ext cx="8382000" cy="4051878"/>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SMT solvers use </a:t>
            </a:r>
            <a:r>
              <a:rPr lang="en-US" sz="3100" dirty="0" smtClean="0">
                <a:solidFill>
                  <a:srgbClr val="FF0000"/>
                </a:solidFill>
                <a:latin typeface="Calibri" pitchFamily="34" charset="0"/>
                <a:sym typeface="Symbol"/>
              </a:rPr>
              <a:t>heuristic quantifier instantiation</a:t>
            </a:r>
            <a:r>
              <a:rPr lang="en-US" sz="3100" dirty="0" smtClean="0">
                <a:solidFill>
                  <a:schemeClr val="bg1"/>
                </a:solidFill>
                <a:latin typeface="Calibri" pitchFamily="34" charset="0"/>
                <a:sym typeface="Symbol"/>
              </a:rPr>
              <a:t>.</a:t>
            </a:r>
            <a:endPar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kumimoji="0" lang="en-US" sz="3100" b="0" i="0" u="none" strike="noStrike" kern="1200" cap="none" spc="0" normalizeH="0" baseline="0" noProof="0" dirty="0" smtClean="0">
                <a:ln>
                  <a:noFill/>
                </a:ln>
                <a:solidFill>
                  <a:srgbClr val="FF0000"/>
                </a:solidFill>
                <a:effectLst/>
                <a:uLnTx/>
                <a:uFillTx/>
                <a:latin typeface="Calibri" pitchFamily="34" charset="0"/>
                <a:ea typeface="+mn-ea"/>
                <a:cs typeface="+mn-cs"/>
                <a:sym typeface="Symbol"/>
              </a:rPr>
              <a:t>E-matching</a:t>
            </a:r>
            <a:r>
              <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 (matching modulo</a:t>
            </a: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 equalities).</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baseline="0" dirty="0" smtClean="0">
                <a:solidFill>
                  <a:schemeClr val="bg1"/>
                </a:solidFill>
                <a:latin typeface="Calibri" pitchFamily="34" charset="0"/>
                <a:sym typeface="Symbol"/>
              </a:rPr>
              <a:t>Example:</a:t>
            </a:r>
          </a:p>
          <a:p>
            <a:pPr marL="842136" lvl="1" indent="-384954">
              <a:lnSpc>
                <a:spcPct val="90000"/>
              </a:lnSpc>
              <a:spcBef>
                <a:spcPct val="20000"/>
              </a:spcBef>
              <a:buSzPct val="90000"/>
              <a:buFont typeface="Symbol"/>
              <a:buChar char="&quot;"/>
            </a:pP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x: f(g(x)) = x </a:t>
            </a:r>
            <a:r>
              <a:rPr kumimoji="0" lang="en-US" sz="3100" b="0" i="0" u="none" strike="noStrike" kern="1200" cap="none" spc="0" normalizeH="0" noProof="0" dirty="0" smtClean="0">
                <a:ln>
                  <a:noFill/>
                </a:ln>
                <a:solidFill>
                  <a:srgbClr val="FF0000"/>
                </a:solidFill>
                <a:effectLst/>
                <a:uLnTx/>
                <a:uFillTx/>
                <a:latin typeface="Calibri" pitchFamily="34" charset="0"/>
                <a:ea typeface="+mn-ea"/>
                <a:cs typeface="+mn-cs"/>
                <a:sym typeface="Symbol"/>
              </a:rPr>
              <a:t>{ f(g(x)) }</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a = g(b), </a:t>
            </a:r>
          </a:p>
          <a:p>
            <a:pPr marL="842136" lvl="1" indent="-384954">
              <a:lnSpc>
                <a:spcPct val="90000"/>
              </a:lnSpc>
              <a:spcBef>
                <a:spcPct val="20000"/>
              </a:spcBef>
              <a:buSzPct val="90000"/>
            </a:pP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b = c,</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f(a)  c</a:t>
            </a: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endPar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739481" marR="0" lvl="1" indent="-362465" algn="l"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
        <p:nvSpPr>
          <p:cNvPr id="6" name="Rounded Rectangular Callout 5"/>
          <p:cNvSpPr/>
          <p:nvPr/>
        </p:nvSpPr>
        <p:spPr bwMode="auto">
          <a:xfrm>
            <a:off x="3500532" y="4476166"/>
            <a:ext cx="2235200" cy="843280"/>
          </a:xfrm>
          <a:prstGeom prst="wedgeRoundRectCallout">
            <a:avLst>
              <a:gd name="adj1" fmla="val -38090"/>
              <a:gd name="adj2" fmla="val -146872"/>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latin typeface="Segoe" pitchFamily="34" charset="0"/>
              </a:rPr>
              <a:t>Trigger</a:t>
            </a:r>
          </a:p>
        </p:txBody>
      </p:sp>
      <p:sp>
        <p:nvSpPr>
          <p:cNvPr id="8" name="Footer Placeholder 3"/>
          <p:cNvSpPr>
            <a:spLocks noGrp="1"/>
          </p:cNvSpPr>
          <p:nvPr>
            <p:ph type="ftr" sz="quarter" idx="10"/>
          </p:nvPr>
        </p:nvSpPr>
        <p:spPr>
          <a:xfrm>
            <a:off x="1979720" y="6356350"/>
            <a:ext cx="4971496" cy="365125"/>
          </a:xfrm>
        </p:spPr>
        <p:txBody>
          <a:bodyPr/>
          <a:lstStyle/>
          <a:p>
            <a:r>
              <a:rPr lang="en-US" i="1" dirty="0" smtClean="0"/>
              <a:t>Applications and Challenges in Satisfiability Modulo Theories</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E-matching &amp; Quantifier instantiation</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5" name="Text Placeholder 2"/>
          <p:cNvSpPr txBox="1">
            <a:spLocks/>
          </p:cNvSpPr>
          <p:nvPr/>
        </p:nvSpPr>
        <p:spPr>
          <a:xfrm>
            <a:off x="389877" y="1665303"/>
            <a:ext cx="8382000" cy="4051878"/>
          </a:xfrm>
          <a:prstGeom prst="rect">
            <a:avLst/>
          </a:prstGeom>
        </p:spPr>
        <p:txBody>
          <a:bodyPr vert="horz"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SMT solvers use </a:t>
            </a:r>
            <a:r>
              <a:rPr lang="en-US" sz="3100" dirty="0" smtClean="0">
                <a:solidFill>
                  <a:srgbClr val="FF0000"/>
                </a:solidFill>
                <a:latin typeface="Calibri" pitchFamily="34" charset="0"/>
                <a:sym typeface="Symbol"/>
              </a:rPr>
              <a:t>heuristic quantifier instantiation</a:t>
            </a:r>
            <a:r>
              <a:rPr lang="en-US" sz="3100" dirty="0" smtClean="0">
                <a:solidFill>
                  <a:schemeClr val="bg1"/>
                </a:solidFill>
                <a:latin typeface="Calibri" pitchFamily="34" charset="0"/>
                <a:sym typeface="Symbol"/>
              </a:rPr>
              <a:t>.</a:t>
            </a:r>
            <a:endPar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kumimoji="0" lang="en-US" sz="3100" b="0" i="0" u="none" strike="noStrike" kern="1200" cap="none" spc="0" normalizeH="0" baseline="0" noProof="0" dirty="0" smtClean="0">
                <a:ln>
                  <a:noFill/>
                </a:ln>
                <a:solidFill>
                  <a:srgbClr val="FF0000"/>
                </a:solidFill>
                <a:effectLst/>
                <a:uLnTx/>
                <a:uFillTx/>
                <a:latin typeface="Calibri" pitchFamily="34" charset="0"/>
                <a:ea typeface="+mn-ea"/>
                <a:cs typeface="+mn-cs"/>
                <a:sym typeface="Symbol"/>
              </a:rPr>
              <a:t>E-matching</a:t>
            </a:r>
            <a:r>
              <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 (matching modulo</a:t>
            </a: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 equalities).</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baseline="0" dirty="0" smtClean="0">
                <a:solidFill>
                  <a:schemeClr val="bg1"/>
                </a:solidFill>
                <a:latin typeface="Calibri" pitchFamily="34" charset="0"/>
                <a:sym typeface="Symbol"/>
              </a:rPr>
              <a:t>Example:</a:t>
            </a:r>
          </a:p>
          <a:p>
            <a:pPr marL="842136" lvl="1" indent="-384954">
              <a:lnSpc>
                <a:spcPct val="90000"/>
              </a:lnSpc>
              <a:spcBef>
                <a:spcPct val="20000"/>
              </a:spcBef>
              <a:buSzPct val="90000"/>
              <a:buFont typeface="Symbol"/>
              <a:buChar char="&quot;"/>
            </a:pP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x: f(g(x)) = x </a:t>
            </a:r>
            <a:r>
              <a:rPr kumimoji="0" lang="en-US" sz="3100" b="0" i="0" u="none" strike="noStrike" kern="1200" cap="none" spc="0" normalizeH="0" noProof="0" dirty="0" smtClean="0">
                <a:ln>
                  <a:noFill/>
                </a:ln>
                <a:solidFill>
                  <a:srgbClr val="FF0000"/>
                </a:solidFill>
                <a:effectLst/>
                <a:uLnTx/>
                <a:uFillTx/>
                <a:latin typeface="Calibri" pitchFamily="34" charset="0"/>
                <a:ea typeface="+mn-ea"/>
                <a:cs typeface="+mn-cs"/>
                <a:sym typeface="Symbol"/>
              </a:rPr>
              <a:t>{ f(g(x)) }</a:t>
            </a:r>
          </a:p>
          <a:p>
            <a:pPr marL="842136" lvl="1" indent="-384954">
              <a:lnSpc>
                <a:spcPct val="90000"/>
              </a:lnSpc>
              <a:spcBef>
                <a:spcPct val="20000"/>
              </a:spcBef>
              <a:buSzPct val="90000"/>
            </a:pPr>
            <a:r>
              <a:rPr lang="en-US" sz="3100" dirty="0" smtClean="0">
                <a:solidFill>
                  <a:srgbClr val="FF0000"/>
                </a:solidFill>
                <a:latin typeface="Calibri" pitchFamily="34" charset="0"/>
                <a:sym typeface="Symbol"/>
              </a:rPr>
              <a:t>a = g(b)</a:t>
            </a:r>
            <a:r>
              <a:rPr lang="en-US" sz="3100" dirty="0" smtClean="0">
                <a:solidFill>
                  <a:schemeClr val="bg1"/>
                </a:solidFill>
                <a:latin typeface="Calibri" pitchFamily="34" charset="0"/>
                <a:sym typeface="Symbol"/>
              </a:rPr>
              <a:t>, </a:t>
            </a:r>
          </a:p>
          <a:p>
            <a:pPr marL="842136" lvl="1" indent="-384954">
              <a:lnSpc>
                <a:spcPct val="90000"/>
              </a:lnSpc>
              <a:spcBef>
                <a:spcPct val="20000"/>
              </a:spcBef>
              <a:buSzPct val="90000"/>
            </a:pP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b = c,</a:t>
            </a:r>
          </a:p>
          <a:p>
            <a:pPr marL="842136" lvl="1" indent="-384954">
              <a:lnSpc>
                <a:spcPct val="90000"/>
              </a:lnSpc>
              <a:spcBef>
                <a:spcPct val="20000"/>
              </a:spcBef>
              <a:buSzPct val="90000"/>
            </a:pPr>
            <a:r>
              <a:rPr lang="en-US" sz="3100" dirty="0" smtClean="0">
                <a:solidFill>
                  <a:srgbClr val="FF0000"/>
                </a:solidFill>
                <a:latin typeface="Calibri" pitchFamily="34" charset="0"/>
                <a:sym typeface="Symbol"/>
              </a:rPr>
              <a:t>f(a)</a:t>
            </a:r>
            <a:r>
              <a:rPr lang="en-US" sz="3100" dirty="0" smtClean="0">
                <a:solidFill>
                  <a:schemeClr val="bg1"/>
                </a:solidFill>
                <a:latin typeface="Calibri" pitchFamily="34" charset="0"/>
                <a:sym typeface="Symbol"/>
              </a:rPr>
              <a:t>  c</a:t>
            </a: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endPar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739481" marR="0" lvl="1" indent="-362465" algn="l"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
        <p:nvSpPr>
          <p:cNvPr id="7" name="Right Arrow 6"/>
          <p:cNvSpPr/>
          <p:nvPr/>
        </p:nvSpPr>
        <p:spPr bwMode="auto">
          <a:xfrm>
            <a:off x="3362960" y="3860800"/>
            <a:ext cx="2275840" cy="751840"/>
          </a:xfrm>
          <a:prstGeom prst="right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x</a:t>
            </a:r>
            <a:r>
              <a:rPr kumimoji="0" lang="en-US" sz="2800" b="0" i="0" u="none" strike="noStrike" cap="none" normalizeH="0" baseline="0" dirty="0" smtClean="0">
                <a:solidFill>
                  <a:schemeClr val="bg1"/>
                </a:solidFill>
                <a:latin typeface="Segoe" pitchFamily="34" charset="0"/>
              </a:rPr>
              <a:t>=b</a:t>
            </a:r>
          </a:p>
        </p:txBody>
      </p:sp>
      <p:sp>
        <p:nvSpPr>
          <p:cNvPr id="9" name="Rectangle 8"/>
          <p:cNvSpPr/>
          <p:nvPr/>
        </p:nvSpPr>
        <p:spPr>
          <a:xfrm>
            <a:off x="5354320" y="4003060"/>
            <a:ext cx="2387600" cy="521681"/>
          </a:xfrm>
          <a:prstGeom prst="rect">
            <a:avLst/>
          </a:prstGeom>
        </p:spPr>
        <p:txBody>
          <a:bodyPr wrap="square">
            <a:spAutoFit/>
          </a:bodyPr>
          <a:lstStyle/>
          <a:p>
            <a:pPr marL="842136" lvl="1" indent="-384954">
              <a:lnSpc>
                <a:spcPct val="90000"/>
              </a:lnSpc>
              <a:spcBef>
                <a:spcPct val="20000"/>
              </a:spcBef>
              <a:buSzPct val="90000"/>
            </a:pPr>
            <a:r>
              <a:rPr lang="en-US" sz="3100" dirty="0" smtClean="0">
                <a:solidFill>
                  <a:srgbClr val="FF0000"/>
                </a:solidFill>
                <a:latin typeface="Calibri" pitchFamily="34" charset="0"/>
                <a:sym typeface="Symbol"/>
              </a:rPr>
              <a:t>f(g(b)) = b</a:t>
            </a:r>
            <a:endParaRPr lang="en-US" sz="3100" dirty="0" smtClean="0">
              <a:solidFill>
                <a:schemeClr val="bg1"/>
              </a:solidFill>
              <a:latin typeface="Calibri" pitchFamily="34" charset="0"/>
              <a:sym typeface="Symbol"/>
            </a:endParaRPr>
          </a:p>
        </p:txBody>
      </p:sp>
      <p:sp>
        <p:nvSpPr>
          <p:cNvPr id="10" name="Rectangular Callout 9"/>
          <p:cNvSpPr/>
          <p:nvPr/>
        </p:nvSpPr>
        <p:spPr bwMode="auto">
          <a:xfrm>
            <a:off x="2224217" y="4720281"/>
            <a:ext cx="5881816" cy="1544595"/>
          </a:xfrm>
          <a:prstGeom prst="wedgeRectCallout">
            <a:avLst>
              <a:gd name="adj1" fmla="val -56827"/>
              <a:gd name="adj2" fmla="val -70833"/>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latin typeface="Segoe" pitchFamily="34" charset="0"/>
              </a:rPr>
              <a:t>Equalities</a:t>
            </a:r>
            <a:r>
              <a:rPr kumimoji="0" lang="en-US" sz="2800" b="0" i="0" u="none" strike="noStrike" cap="none" normalizeH="0" dirty="0" smtClean="0">
                <a:solidFill>
                  <a:schemeClr val="bg1"/>
                </a:solidFill>
                <a:latin typeface="Segoe" pitchFamily="34" charset="0"/>
              </a:rPr>
              <a:t> and ground terms come from the partial model </a:t>
            </a:r>
            <a:r>
              <a:rPr kumimoji="0" lang="en-US" sz="2800" b="0" u="none" strike="noStrike" cap="none" normalizeH="0" dirty="0" smtClean="0">
                <a:solidFill>
                  <a:srgbClr val="FF0000"/>
                </a:solidFill>
                <a:latin typeface="Segoe" pitchFamily="34" charset="0"/>
              </a:rPr>
              <a:t>M</a:t>
            </a:r>
            <a:endParaRPr kumimoji="0" lang="en-US" sz="2800" b="0" i="0" u="none" strike="noStrike" cap="none" normalizeH="0" dirty="0" smtClean="0">
              <a:solidFill>
                <a:schemeClr val="bg1"/>
              </a:solidFill>
              <a:latin typeface="Segoe" pitchFamily="34" charset="0"/>
            </a:endParaRPr>
          </a:p>
        </p:txBody>
      </p:sp>
      <p:sp>
        <p:nvSpPr>
          <p:cNvPr id="8" name="Footer Placeholder 3"/>
          <p:cNvSpPr>
            <a:spLocks noGrp="1"/>
          </p:cNvSpPr>
          <p:nvPr>
            <p:ph type="ftr" sz="quarter" idx="10"/>
          </p:nvPr>
        </p:nvSpPr>
        <p:spPr>
          <a:xfrm>
            <a:off x="1979720" y="6356350"/>
            <a:ext cx="4971496" cy="365125"/>
          </a:xfrm>
        </p:spPr>
        <p:txBody>
          <a:bodyPr/>
          <a:lstStyle/>
          <a:p>
            <a:r>
              <a:rPr lang="en-US" i="1" dirty="0" smtClean="0"/>
              <a:t>Applications and Challenges in Satisfiability Modulo Theories</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E-matching: why do we use it?</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5" name="Text Placeholder 2"/>
          <p:cNvSpPr txBox="1">
            <a:spLocks/>
          </p:cNvSpPr>
          <p:nvPr/>
        </p:nvSpPr>
        <p:spPr>
          <a:xfrm>
            <a:off x="389877" y="1665303"/>
            <a:ext cx="8382000" cy="3053144"/>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Integrates smoothly with DPLL.</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Efficient for most VCs</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Decides useful theories: </a:t>
            </a:r>
          </a:p>
          <a:p>
            <a:pPr marL="842136" lvl="1"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Arrays</a:t>
            </a:r>
          </a:p>
          <a:p>
            <a:pPr marL="842136" lvl="1"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Partial orders</a:t>
            </a:r>
          </a:p>
          <a:p>
            <a:pPr marL="842136" lvl="1"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a:t>
            </a:r>
          </a:p>
        </p:txBody>
      </p:sp>
      <p:sp>
        <p:nvSpPr>
          <p:cNvPr id="6" name="Footer Placeholder 3"/>
          <p:cNvSpPr>
            <a:spLocks noGrp="1"/>
          </p:cNvSpPr>
          <p:nvPr>
            <p:ph type="ftr" sz="quarter" idx="10"/>
          </p:nvPr>
        </p:nvSpPr>
        <p:spPr>
          <a:xfrm>
            <a:off x="1979720" y="6356350"/>
            <a:ext cx="4971496" cy="365125"/>
          </a:xfrm>
        </p:spPr>
        <p:txBody>
          <a:bodyPr/>
          <a:lstStyle/>
          <a:p>
            <a:r>
              <a:rPr lang="en-US" i="1" dirty="0" smtClean="0"/>
              <a:t>Applications and Challenges in Satisfiability Modulo Theories</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Efficient E-matching</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5" name="Text Placeholder 2"/>
          <p:cNvSpPr txBox="1">
            <a:spLocks/>
          </p:cNvSpPr>
          <p:nvPr/>
        </p:nvSpPr>
        <p:spPr>
          <a:xfrm>
            <a:off x="389877" y="1665303"/>
            <a:ext cx="8382000" cy="861774"/>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E-matching is NP-Hard.</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In practice</a:t>
            </a:r>
          </a:p>
        </p:txBody>
      </p:sp>
      <p:graphicFrame>
        <p:nvGraphicFramePr>
          <p:cNvPr id="9" name="Table 8"/>
          <p:cNvGraphicFramePr>
            <a:graphicFrameLocks noGrp="1"/>
          </p:cNvGraphicFramePr>
          <p:nvPr/>
        </p:nvGraphicFramePr>
        <p:xfrm>
          <a:off x="650240" y="2697480"/>
          <a:ext cx="7447280" cy="1737360"/>
        </p:xfrm>
        <a:graphic>
          <a:graphicData uri="http://schemas.openxmlformats.org/drawingml/2006/table">
            <a:tbl>
              <a:tblPr firstRow="1" bandRow="1">
                <a:tableStyleId>{284E427A-3D55-4303-BF80-6455036E1DE7}</a:tableStyleId>
              </a:tblPr>
              <a:tblGrid>
                <a:gridCol w="3723640"/>
                <a:gridCol w="3723640"/>
              </a:tblGrid>
              <a:tr h="370840">
                <a:tc>
                  <a:txBody>
                    <a:bodyPr/>
                    <a:lstStyle/>
                    <a:p>
                      <a:r>
                        <a:rPr lang="en-US" sz="2400" dirty="0" smtClean="0"/>
                        <a:t>Problem</a:t>
                      </a:r>
                      <a:endParaRPr lang="en-US" sz="2400" dirty="0">
                        <a:latin typeface="Calibri" pitchFamily="34" charset="0"/>
                      </a:endParaRPr>
                    </a:p>
                  </a:txBody>
                  <a:tcPr/>
                </a:tc>
                <a:tc>
                  <a:txBody>
                    <a:bodyPr/>
                    <a:lstStyle/>
                    <a:p>
                      <a:r>
                        <a:rPr lang="en-US" sz="2400" dirty="0" smtClean="0"/>
                        <a:t>Indexing Technique</a:t>
                      </a:r>
                      <a:endParaRPr lang="en-US" sz="2400" dirty="0">
                        <a:latin typeface="Calibri" pitchFamily="34" charset="0"/>
                      </a:endParaRPr>
                    </a:p>
                  </a:txBody>
                  <a:tcPr/>
                </a:tc>
              </a:tr>
              <a:tr h="370840">
                <a:tc>
                  <a:txBody>
                    <a:bodyPr/>
                    <a:lstStyle/>
                    <a:p>
                      <a:pPr marL="0" marR="0" lvl="1" indent="0" algn="l" defTabSz="914363" rtl="0" eaLnBrk="1" fontAlgn="auto" latinLnBrk="0" hangingPunct="1">
                        <a:lnSpc>
                          <a:spcPct val="100000"/>
                        </a:lnSpc>
                        <a:spcBef>
                          <a:spcPts val="0"/>
                        </a:spcBef>
                        <a:spcAft>
                          <a:spcPts val="0"/>
                        </a:spcAft>
                        <a:buClrTx/>
                        <a:buSzTx/>
                        <a:buFontTx/>
                        <a:buNone/>
                        <a:tabLst/>
                        <a:defRPr/>
                      </a:pPr>
                      <a:r>
                        <a:rPr lang="en-US" sz="2400" dirty="0" smtClean="0">
                          <a:sym typeface="Symbol"/>
                        </a:rPr>
                        <a:t>Fast retrieval</a:t>
                      </a:r>
                    </a:p>
                    <a:p>
                      <a:endParaRPr lang="en-US" sz="2400" dirty="0">
                        <a:latin typeface="Calibri" pitchFamily="34" charset="0"/>
                      </a:endParaRPr>
                    </a:p>
                  </a:txBody>
                  <a:tcPr/>
                </a:tc>
                <a:tc>
                  <a:txBody>
                    <a:bodyPr/>
                    <a:lstStyle/>
                    <a:p>
                      <a:r>
                        <a:rPr lang="en-US" sz="2400" dirty="0" smtClean="0"/>
                        <a:t>E-matching code trees</a:t>
                      </a:r>
                      <a:endParaRPr lang="en-US" sz="2400" dirty="0" smtClean="0">
                        <a:latin typeface="Calibri" pitchFamily="34" charset="0"/>
                      </a:endParaRPr>
                    </a:p>
                  </a:txBody>
                  <a:tcPr/>
                </a:tc>
              </a:tr>
              <a:tr h="370840">
                <a:tc>
                  <a:txBody>
                    <a:bodyPr/>
                    <a:lstStyle/>
                    <a:p>
                      <a:r>
                        <a:rPr lang="en-US" sz="2400" dirty="0" smtClean="0"/>
                        <a:t>Incremental E-Matching</a:t>
                      </a:r>
                      <a:endParaRPr lang="en-US" sz="2400" dirty="0">
                        <a:latin typeface="Calibri" pitchFamily="34" charset="0"/>
                      </a:endParaRPr>
                    </a:p>
                  </a:txBody>
                  <a:tcPr/>
                </a:tc>
                <a:tc>
                  <a:txBody>
                    <a:bodyPr/>
                    <a:lstStyle/>
                    <a:p>
                      <a:r>
                        <a:rPr lang="en-US" sz="2400" dirty="0" smtClean="0"/>
                        <a:t>Inverted path index</a:t>
                      </a:r>
                      <a:endParaRPr lang="en-US" sz="2400" dirty="0" smtClean="0">
                        <a:latin typeface="Calibri" pitchFamily="34" charset="0"/>
                      </a:endParaRPr>
                    </a:p>
                  </a:txBody>
                  <a:tcPr/>
                </a:tc>
              </a:tr>
            </a:tbl>
          </a:graphicData>
        </a:graphic>
      </p:graphicFrame>
      <p:sp>
        <p:nvSpPr>
          <p:cNvPr id="6" name="Footer Placeholder 3"/>
          <p:cNvSpPr>
            <a:spLocks noGrp="1"/>
          </p:cNvSpPr>
          <p:nvPr>
            <p:ph type="ftr" sz="quarter" idx="10"/>
          </p:nvPr>
        </p:nvSpPr>
        <p:spPr>
          <a:xfrm>
            <a:off x="1979720" y="6356350"/>
            <a:ext cx="4971496" cy="365125"/>
          </a:xfrm>
        </p:spPr>
        <p:txBody>
          <a:bodyPr/>
          <a:lstStyle/>
          <a:p>
            <a:r>
              <a:rPr lang="en-US" i="1" dirty="0" smtClean="0"/>
              <a:t>Applications and Challenges in Satisfiability Modulo Theories</a:t>
            </a:r>
            <a:endParaRPr lang="en-US" dirty="0"/>
          </a:p>
        </p:txBody>
      </p:sp>
    </p:spTree>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E-matching code trees</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11" name="Rounded Rectangle 10"/>
          <p:cNvSpPr/>
          <p:nvPr/>
        </p:nvSpPr>
        <p:spPr bwMode="auto">
          <a:xfrm>
            <a:off x="162560" y="1869440"/>
            <a:ext cx="3230880" cy="154432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t" anchorCtr="0" compatLnSpc="1">
            <a:prstTxWarp prst="textNoShape">
              <a:avLst/>
            </a:prstTxWarp>
          </a:bodyPr>
          <a:lstStyle/>
          <a:p>
            <a:r>
              <a:rPr lang="pt-BR" sz="2400" dirty="0" smtClean="0">
                <a:solidFill>
                  <a:schemeClr val="tx1"/>
                </a:solidFill>
                <a:latin typeface="Calibri" pitchFamily="34" charset="0"/>
              </a:rPr>
              <a:t>Trigger:  </a:t>
            </a:r>
          </a:p>
          <a:p>
            <a:endParaRPr lang="pt-BR" sz="2400" dirty="0" smtClean="0">
              <a:solidFill>
                <a:schemeClr val="tx1"/>
              </a:solidFill>
              <a:latin typeface="Calibri" pitchFamily="34" charset="0"/>
            </a:endParaRPr>
          </a:p>
          <a:p>
            <a:r>
              <a:rPr lang="pt-BR" sz="2400" dirty="0" smtClean="0">
                <a:solidFill>
                  <a:schemeClr val="tx1"/>
                </a:solidFill>
                <a:latin typeface="Calibri" pitchFamily="34" charset="0"/>
              </a:rPr>
              <a:t>f(x1, g(x1, a), h(x2), b)</a:t>
            </a:r>
          </a:p>
        </p:txBody>
      </p:sp>
      <p:sp>
        <p:nvSpPr>
          <p:cNvPr id="12" name="Rounded Rectangle 11"/>
          <p:cNvSpPr/>
          <p:nvPr/>
        </p:nvSpPr>
        <p:spPr bwMode="auto">
          <a:xfrm>
            <a:off x="5588000" y="1869440"/>
            <a:ext cx="3230880" cy="410464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t" anchorCtr="0" compatLnSpc="1">
            <a:prstTxWarp prst="textNoShape">
              <a:avLst/>
            </a:prstTxWarp>
          </a:bodyPr>
          <a:lstStyle/>
          <a:p>
            <a:pPr marL="457200" indent="-457200"/>
            <a:r>
              <a:rPr lang="pt-BR" sz="2400" dirty="0" smtClean="0">
                <a:solidFill>
                  <a:schemeClr val="tx1"/>
                </a:solidFill>
                <a:latin typeface="Calibri" pitchFamily="34" charset="0"/>
              </a:rPr>
              <a:t>Instructions:</a:t>
            </a:r>
          </a:p>
          <a:p>
            <a:pPr marL="457200" indent="-457200"/>
            <a:endParaRPr lang="pt-BR" sz="2400" dirty="0" smtClean="0">
              <a:solidFill>
                <a:schemeClr val="tx1"/>
              </a:solidFill>
              <a:latin typeface="Calibri" pitchFamily="34" charset="0"/>
            </a:endParaRPr>
          </a:p>
          <a:p>
            <a:pPr marL="457200" indent="-457200">
              <a:buFont typeface="+mj-lt"/>
              <a:buAutoNum type="arabicPeriod"/>
            </a:pPr>
            <a:r>
              <a:rPr lang="pt-BR" sz="2400" dirty="0" smtClean="0">
                <a:solidFill>
                  <a:schemeClr val="tx1"/>
                </a:solidFill>
                <a:latin typeface="Calibri" pitchFamily="34" charset="0"/>
              </a:rPr>
              <a:t>init(f, 2)</a:t>
            </a:r>
          </a:p>
          <a:p>
            <a:pPr marL="457200" indent="-457200">
              <a:buFont typeface="+mj-lt"/>
              <a:buAutoNum type="arabicPeriod"/>
            </a:pPr>
            <a:r>
              <a:rPr lang="pt-BR" sz="2400" dirty="0" smtClean="0">
                <a:solidFill>
                  <a:schemeClr val="tx1"/>
                </a:solidFill>
                <a:latin typeface="Calibri" pitchFamily="34" charset="0"/>
              </a:rPr>
              <a:t>check(r4, b, 3)</a:t>
            </a:r>
          </a:p>
          <a:p>
            <a:pPr marL="457200" indent="-457200">
              <a:buFont typeface="+mj-lt"/>
              <a:buAutoNum type="arabicPeriod"/>
            </a:pPr>
            <a:r>
              <a:rPr lang="pt-BR" sz="2400" dirty="0" smtClean="0">
                <a:solidFill>
                  <a:schemeClr val="tx1"/>
                </a:solidFill>
                <a:latin typeface="Calibri" pitchFamily="34" charset="0"/>
              </a:rPr>
              <a:t>bind(r2, g, r5, 4)</a:t>
            </a:r>
          </a:p>
          <a:p>
            <a:pPr marL="457200" indent="-457200">
              <a:buFont typeface="+mj-lt"/>
              <a:buAutoNum type="arabicPeriod"/>
            </a:pPr>
            <a:r>
              <a:rPr lang="pt-BR" sz="2400" dirty="0" smtClean="0">
                <a:solidFill>
                  <a:schemeClr val="tx1"/>
                </a:solidFill>
                <a:latin typeface="Calibri" pitchFamily="34" charset="0"/>
              </a:rPr>
              <a:t>compare(r1, r5, 5)</a:t>
            </a:r>
          </a:p>
          <a:p>
            <a:pPr marL="457200" indent="-457200">
              <a:buFont typeface="+mj-lt"/>
              <a:buAutoNum type="arabicPeriod"/>
            </a:pPr>
            <a:r>
              <a:rPr lang="pt-BR" sz="2400" dirty="0" smtClean="0">
                <a:solidFill>
                  <a:schemeClr val="tx1"/>
                </a:solidFill>
                <a:latin typeface="Calibri" pitchFamily="34" charset="0"/>
              </a:rPr>
              <a:t>check(r6, a, 6)</a:t>
            </a:r>
          </a:p>
          <a:p>
            <a:pPr marL="457200" indent="-457200">
              <a:buFont typeface="+mj-lt"/>
              <a:buAutoNum type="arabicPeriod"/>
            </a:pPr>
            <a:r>
              <a:rPr lang="pt-BR" sz="2400" dirty="0" smtClean="0">
                <a:solidFill>
                  <a:schemeClr val="tx1"/>
                </a:solidFill>
                <a:latin typeface="Calibri" pitchFamily="34" charset="0"/>
              </a:rPr>
              <a:t>bind(r3, h, r7, 7)</a:t>
            </a:r>
          </a:p>
          <a:p>
            <a:pPr marL="457200" indent="-457200">
              <a:buFont typeface="+mj-lt"/>
              <a:buAutoNum type="arabicPeriod"/>
            </a:pPr>
            <a:r>
              <a:rPr lang="pt-BR" sz="2400" dirty="0" smtClean="0">
                <a:solidFill>
                  <a:schemeClr val="tx1"/>
                </a:solidFill>
                <a:latin typeface="Calibri" pitchFamily="34" charset="0"/>
              </a:rPr>
              <a:t>yield(r1, r7)</a:t>
            </a:r>
          </a:p>
        </p:txBody>
      </p:sp>
      <p:sp>
        <p:nvSpPr>
          <p:cNvPr id="13" name="Right Arrow 12"/>
          <p:cNvSpPr/>
          <p:nvPr/>
        </p:nvSpPr>
        <p:spPr bwMode="auto">
          <a:xfrm>
            <a:off x="3505200" y="2387600"/>
            <a:ext cx="1930400" cy="873760"/>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tx1"/>
                </a:solidFill>
                <a:effectLst>
                  <a:outerShdw blurRad="38100" dist="38100" dir="2700000" algn="tl">
                    <a:srgbClr val="000000">
                      <a:alpha val="43137"/>
                    </a:srgbClr>
                  </a:outerShdw>
                </a:effectLst>
                <a:latin typeface="Calibri" pitchFamily="34" charset="0"/>
              </a:rPr>
              <a:t>Compiler</a:t>
            </a:r>
          </a:p>
        </p:txBody>
      </p:sp>
      <p:sp>
        <p:nvSpPr>
          <p:cNvPr id="14" name="Rectangular Callout 13"/>
          <p:cNvSpPr/>
          <p:nvPr/>
        </p:nvSpPr>
        <p:spPr bwMode="auto">
          <a:xfrm>
            <a:off x="741680" y="3901440"/>
            <a:ext cx="3972560" cy="1137920"/>
          </a:xfrm>
          <a:prstGeom prst="wedgeRectCallout">
            <a:avLst>
              <a:gd name="adj1" fmla="val 52236"/>
              <a:gd name="adj2" fmla="val -94071"/>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Calibri" pitchFamily="34" charset="0"/>
              </a:rPr>
              <a:t>Similar triggers share several instructions.</a:t>
            </a:r>
            <a:endParaRPr kumimoji="0" lang="en-US" sz="2400" b="0" i="0" u="none" strike="noStrike" cap="none" normalizeH="0" baseline="0" dirty="0" smtClean="0">
              <a:solidFill>
                <a:schemeClr val="bg1"/>
              </a:solidFill>
              <a:latin typeface="Calibri" pitchFamily="34" charset="0"/>
            </a:endParaRPr>
          </a:p>
        </p:txBody>
      </p:sp>
      <p:sp>
        <p:nvSpPr>
          <p:cNvPr id="15" name="Rectangle 14"/>
          <p:cNvSpPr/>
          <p:nvPr/>
        </p:nvSpPr>
        <p:spPr bwMode="auto">
          <a:xfrm>
            <a:off x="1788160" y="4826000"/>
            <a:ext cx="3434080" cy="135128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bg1"/>
                </a:solidFill>
                <a:latin typeface="Calibri" pitchFamily="34" charset="0"/>
              </a:rPr>
              <a:t>Combine code sequences in a code tree</a:t>
            </a:r>
          </a:p>
        </p:txBody>
      </p:sp>
      <p:sp>
        <p:nvSpPr>
          <p:cNvPr id="9" name="Footer Placeholder 3"/>
          <p:cNvSpPr>
            <a:spLocks noGrp="1"/>
          </p:cNvSpPr>
          <p:nvPr>
            <p:ph type="ftr" sz="quarter" idx="10"/>
          </p:nvPr>
        </p:nvSpPr>
        <p:spPr>
          <a:xfrm>
            <a:off x="1979720" y="6356350"/>
            <a:ext cx="4971496" cy="365125"/>
          </a:xfrm>
        </p:spPr>
        <p:txBody>
          <a:bodyPr/>
          <a:lstStyle/>
          <a:p>
            <a:r>
              <a:rPr lang="en-US" i="1" dirty="0" smtClean="0"/>
              <a:t>Applications and Challenges in Satisfiability Modulo Theories</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Challenge: modeling runtime </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5" name="Text Placeholder 2"/>
          <p:cNvSpPr txBox="1">
            <a:spLocks/>
          </p:cNvSpPr>
          <p:nvPr/>
        </p:nvSpPr>
        <p:spPr>
          <a:xfrm>
            <a:off x="389877" y="1665303"/>
            <a:ext cx="8382000" cy="3053144"/>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Is the </a:t>
            </a:r>
            <a:r>
              <a:rPr lang="en-US" sz="3100" dirty="0" err="1" smtClean="0">
                <a:solidFill>
                  <a:schemeClr val="bg1"/>
                </a:solidFill>
                <a:latin typeface="Calibri" pitchFamily="34" charset="0"/>
                <a:sym typeface="Symbol"/>
              </a:rPr>
              <a:t>axiomatization</a:t>
            </a:r>
            <a:r>
              <a:rPr lang="en-US" sz="3100" dirty="0" smtClean="0">
                <a:solidFill>
                  <a:schemeClr val="bg1"/>
                </a:solidFill>
                <a:latin typeface="Calibri" pitchFamily="34" charset="0"/>
                <a:sym typeface="Symbol"/>
              </a:rPr>
              <a:t> of  the runtime consistent?</a:t>
            </a:r>
          </a:p>
          <a:p>
            <a:pPr marL="384954" indent="-384954">
              <a:lnSpc>
                <a:spcPct val="90000"/>
              </a:lnSpc>
              <a:spcBef>
                <a:spcPct val="20000"/>
              </a:spcBef>
              <a:buSzPct val="90000"/>
              <a:buFontTx/>
              <a:buBlip>
                <a:blip r:embed="rId3"/>
              </a:buBlip>
            </a:pPr>
            <a:r>
              <a:rPr lang="en-US" sz="3100" dirty="0" smtClean="0">
                <a:solidFill>
                  <a:srgbClr val="FF0000"/>
                </a:solidFill>
                <a:latin typeface="Calibri" pitchFamily="34" charset="0"/>
                <a:sym typeface="Symbol"/>
              </a:rPr>
              <a:t>False</a:t>
            </a:r>
            <a:r>
              <a:rPr lang="en-US" sz="3100" dirty="0" smtClean="0">
                <a:solidFill>
                  <a:schemeClr val="bg1"/>
                </a:solidFill>
                <a:latin typeface="Calibri" pitchFamily="34" charset="0"/>
                <a:sym typeface="Symbol"/>
              </a:rPr>
              <a:t> implies everything</a:t>
            </a:r>
          </a:p>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E-matching doesn’t work</a:t>
            </a:r>
          </a:p>
          <a:p>
            <a:pPr marL="842135" lvl="2" indent="-384954">
              <a:lnSpc>
                <a:spcPct val="90000"/>
              </a:lnSpc>
              <a:spcBef>
                <a:spcPct val="20000"/>
              </a:spcBef>
              <a:buSzPct val="90000"/>
            </a:pPr>
            <a:r>
              <a:rPr lang="en-US" sz="3100" dirty="0" smtClean="0">
                <a:solidFill>
                  <a:schemeClr val="bg1"/>
                </a:solidFill>
                <a:latin typeface="Calibri" pitchFamily="34" charset="0"/>
                <a:sym typeface="Symbol"/>
              </a:rPr>
              <a:t>	No ground terms to instantiate clauses</a:t>
            </a:r>
          </a:p>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Partial solution: </a:t>
            </a:r>
            <a:r>
              <a:rPr lang="en-US" sz="3100" dirty="0" smtClean="0">
                <a:solidFill>
                  <a:srgbClr val="FF0000"/>
                </a:solidFill>
                <a:latin typeface="Calibri" pitchFamily="34" charset="0"/>
                <a:sym typeface="Symbol"/>
              </a:rPr>
              <a:t>SMT + Saturation </a:t>
            </a:r>
            <a:r>
              <a:rPr lang="en-US" sz="3100" dirty="0" err="1" smtClean="0">
                <a:solidFill>
                  <a:srgbClr val="FF0000"/>
                </a:solidFill>
                <a:latin typeface="Calibri" pitchFamily="34" charset="0"/>
                <a:sym typeface="Symbol"/>
              </a:rPr>
              <a:t>Provers</a:t>
            </a:r>
            <a:endParaRPr lang="en-US" sz="3100" dirty="0" smtClean="0">
              <a:solidFill>
                <a:srgbClr val="FF0000"/>
              </a:solidFill>
              <a:latin typeface="Calibri" pitchFamily="34" charset="0"/>
              <a:sym typeface="Symbol"/>
            </a:endParaRPr>
          </a:p>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Found many bugs using this approach</a:t>
            </a:r>
            <a:endParaRPr lang="en-US" sz="3100" dirty="0" smtClean="0">
              <a:solidFill>
                <a:srgbClr val="FF0000"/>
              </a:solidFill>
              <a:latin typeface="Calibri" pitchFamily="34" charset="0"/>
              <a:sym typeface="Symbol"/>
            </a:endParaRPr>
          </a:p>
        </p:txBody>
      </p:sp>
      <p:sp>
        <p:nvSpPr>
          <p:cNvPr id="6" name="Footer Placeholder 3"/>
          <p:cNvSpPr>
            <a:spLocks noGrp="1"/>
          </p:cNvSpPr>
          <p:nvPr>
            <p:ph type="ftr" sz="quarter" idx="10"/>
          </p:nvPr>
        </p:nvSpPr>
        <p:spPr>
          <a:xfrm>
            <a:off x="1979720" y="6356350"/>
            <a:ext cx="4971496" cy="365125"/>
          </a:xfrm>
        </p:spPr>
        <p:txBody>
          <a:bodyPr/>
          <a:lstStyle/>
          <a:p>
            <a:r>
              <a:rPr lang="en-US" i="1" dirty="0" smtClean="0"/>
              <a:t>Applications and Challenges in Satisfiability Modulo Theories</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DPLL(</a:t>
            </a:r>
            <a:r>
              <a:rPr lang="en-US" sz="4800" dirty="0" smtClean="0">
                <a:latin typeface="Calibri" pitchFamily="34" charset="0"/>
                <a:sym typeface="Symbol"/>
              </a:rPr>
              <a:t>)</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5" name="Text Placeholder 2"/>
          <p:cNvSpPr txBox="1">
            <a:spLocks/>
          </p:cNvSpPr>
          <p:nvPr/>
        </p:nvSpPr>
        <p:spPr>
          <a:xfrm>
            <a:off x="389877" y="1665303"/>
            <a:ext cx="8382000" cy="954107"/>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Tight integration: </a:t>
            </a:r>
            <a:r>
              <a:rPr lang="en-US" sz="3100" dirty="0" smtClean="0">
                <a:solidFill>
                  <a:srgbClr val="FF0000"/>
                </a:solidFill>
                <a:latin typeface="Calibri" pitchFamily="34" charset="0"/>
                <a:sym typeface="Symbol"/>
              </a:rPr>
              <a:t>DPLL + Saturation solver</a:t>
            </a:r>
            <a:r>
              <a:rPr lang="en-US" sz="3100" dirty="0" smtClean="0">
                <a:solidFill>
                  <a:schemeClr val="bg1"/>
                </a:solidFill>
                <a:latin typeface="Calibri" pitchFamily="34" charset="0"/>
                <a:sym typeface="Symbol"/>
              </a:rPr>
              <a:t>.</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endParaRPr lang="en-US" sz="3100" dirty="0" smtClean="0">
              <a:solidFill>
                <a:schemeClr val="bg1"/>
              </a:solidFill>
              <a:latin typeface="Calibri" pitchFamily="34" charset="0"/>
              <a:sym typeface="Symbol"/>
            </a:endParaRPr>
          </a:p>
        </p:txBody>
      </p:sp>
      <p:sp>
        <p:nvSpPr>
          <p:cNvPr id="9" name="Isosceles Triangle 8"/>
          <p:cNvSpPr/>
          <p:nvPr/>
        </p:nvSpPr>
        <p:spPr bwMode="auto">
          <a:xfrm>
            <a:off x="4547293" y="2224225"/>
            <a:ext cx="3855308" cy="3731740"/>
          </a:xfrm>
          <a:prstGeom prst="triangl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BIG</a:t>
            </a:r>
          </a:p>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rgbClr val="FF0000"/>
                </a:solidFill>
                <a:latin typeface="Segoe" pitchFamily="34" charset="0"/>
              </a:rPr>
              <a:t>a</a:t>
            </a:r>
            <a:r>
              <a:rPr kumimoji="0" lang="en-US" sz="2800" b="1" i="0" u="none" strike="noStrike" cap="none" normalizeH="0" baseline="0" dirty="0" smtClean="0">
                <a:solidFill>
                  <a:srgbClr val="FF0000"/>
                </a:solidFill>
                <a:latin typeface="Segoe" pitchFamily="34" charset="0"/>
              </a:rPr>
              <a:t>nd-or</a:t>
            </a:r>
            <a:r>
              <a:rPr kumimoji="0" lang="en-US" sz="2800" b="1" i="0" u="none" strike="noStrike" cap="none" normalizeH="0" baseline="0" dirty="0" smtClean="0">
                <a:solidFill>
                  <a:schemeClr val="bg1"/>
                </a:solidFill>
                <a:latin typeface="Segoe" pitchFamily="34" charset="0"/>
              </a:rPr>
              <a:t> tree</a:t>
            </a:r>
          </a:p>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(ground)</a:t>
            </a:r>
            <a:endParaRPr kumimoji="0" lang="en-US" sz="2800" b="1" i="0" u="none" strike="noStrike" cap="none" normalizeH="0" baseline="0" dirty="0" smtClean="0">
              <a:solidFill>
                <a:schemeClr val="bg1"/>
              </a:solidFill>
              <a:latin typeface="Segoe" pitchFamily="34" charset="0"/>
            </a:endParaRPr>
          </a:p>
          <a:p>
            <a:pPr marL="0" marR="0" indent="0" algn="ctr" defTabSz="1096963" rtl="0" eaLnBrk="1" fontAlgn="base" latinLnBrk="0" hangingPunct="1">
              <a:lnSpc>
                <a:spcPct val="100000"/>
              </a:lnSpc>
              <a:spcBef>
                <a:spcPct val="0"/>
              </a:spcBef>
              <a:spcAft>
                <a:spcPct val="0"/>
              </a:spcAft>
              <a:buClrTx/>
              <a:buSzTx/>
              <a:buFontTx/>
              <a:buNone/>
              <a:tabLst/>
            </a:pPr>
            <a:endParaRPr lang="en-US" sz="2800" b="1" dirty="0" smtClean="0">
              <a:solidFill>
                <a:schemeClr val="bg1"/>
              </a:solidFill>
              <a:latin typeface="Segoe" pitchFamily="34" charset="0"/>
            </a:endParaRPr>
          </a:p>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dirty="0" smtClean="0">
              <a:solidFill>
                <a:schemeClr val="bg1"/>
              </a:solidFill>
              <a:latin typeface="Segoe" pitchFamily="34" charset="0"/>
            </a:endParaRPr>
          </a:p>
        </p:txBody>
      </p:sp>
      <p:sp>
        <p:nvSpPr>
          <p:cNvPr id="10" name="Plus 9"/>
          <p:cNvSpPr/>
          <p:nvPr/>
        </p:nvSpPr>
        <p:spPr bwMode="auto">
          <a:xfrm>
            <a:off x="3954168" y="3459899"/>
            <a:ext cx="988540" cy="988541"/>
          </a:xfrm>
          <a:prstGeom prst="mathPlus">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1" name="Rectangle 10"/>
          <p:cNvSpPr/>
          <p:nvPr/>
        </p:nvSpPr>
        <p:spPr bwMode="auto">
          <a:xfrm>
            <a:off x="605486" y="3126267"/>
            <a:ext cx="2990335" cy="1705232"/>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bg1"/>
                </a:solidFill>
                <a:latin typeface="Segoe" pitchFamily="34" charset="0"/>
              </a:rPr>
              <a:t>Axioms</a:t>
            </a:r>
          </a:p>
          <a:p>
            <a:pPr algn="ctr" defTabSz="1096963" fontAlgn="base">
              <a:spcBef>
                <a:spcPct val="0"/>
              </a:spcBef>
              <a:spcAft>
                <a:spcPct val="0"/>
              </a:spcAft>
            </a:pPr>
            <a:r>
              <a:rPr lang="en-US" sz="2800" dirty="0" smtClean="0">
                <a:solidFill>
                  <a:schemeClr val="bg1"/>
                </a:solidFill>
                <a:effectLst>
                  <a:outerShdw blurRad="38100" dist="38100" dir="2700000" algn="tl">
                    <a:srgbClr val="000000">
                      <a:alpha val="43137"/>
                    </a:srgbClr>
                  </a:outerShdw>
                </a:effectLst>
                <a:latin typeface="Segoe" pitchFamily="34" charset="0"/>
              </a:rPr>
              <a:t>(</a:t>
            </a:r>
            <a:r>
              <a:rPr lang="en-US" sz="2800" b="1" dirty="0" smtClean="0">
                <a:solidFill>
                  <a:schemeClr val="bg1"/>
                </a:solidFill>
                <a:latin typeface="Segoe" pitchFamily="34" charset="0"/>
              </a:rPr>
              <a:t>non-ground)</a:t>
            </a:r>
            <a:endParaRPr kumimoji="0" lang="en-US" sz="2800" b="1" i="0" u="none" strike="noStrike" cap="none" normalizeH="0" baseline="0" dirty="0" smtClean="0">
              <a:solidFill>
                <a:schemeClr val="bg1"/>
              </a:solidFill>
              <a:latin typeface="Segoe" pitchFamily="34" charset="0"/>
            </a:endParaRPr>
          </a:p>
        </p:txBody>
      </p:sp>
      <p:sp>
        <p:nvSpPr>
          <p:cNvPr id="12" name="TextBox 11"/>
          <p:cNvSpPr txBox="1"/>
          <p:nvPr/>
        </p:nvSpPr>
        <p:spPr>
          <a:xfrm rot="2155875">
            <a:off x="654907" y="3657600"/>
            <a:ext cx="3035639" cy="584775"/>
          </a:xfrm>
          <a:prstGeom prst="rect">
            <a:avLst/>
          </a:prstGeom>
          <a:solidFill>
            <a:schemeClr val="tx1"/>
          </a:solidFill>
          <a:ln>
            <a:solidFill>
              <a:srgbClr val="FF0000"/>
            </a:solidFill>
          </a:ln>
        </p:spPr>
        <p:txBody>
          <a:bodyPr wrap="none" rtlCol="0">
            <a:spAutoFit/>
          </a:bodyPr>
          <a:lstStyle/>
          <a:p>
            <a:r>
              <a:rPr lang="en-US" sz="3200" dirty="0" smtClean="0">
                <a:solidFill>
                  <a:srgbClr val="FF0000"/>
                </a:solidFill>
                <a:effectLst>
                  <a:outerShdw blurRad="38100" dist="38100" dir="2700000" algn="tl">
                    <a:srgbClr val="000000">
                      <a:alpha val="43137"/>
                    </a:srgbClr>
                  </a:outerShdw>
                </a:effectLst>
                <a:latin typeface="Calibri" pitchFamily="34" charset="0"/>
              </a:rPr>
              <a:t>Saturation Solver</a:t>
            </a:r>
          </a:p>
        </p:txBody>
      </p:sp>
      <p:sp>
        <p:nvSpPr>
          <p:cNvPr id="13" name="TextBox 12"/>
          <p:cNvSpPr txBox="1"/>
          <p:nvPr/>
        </p:nvSpPr>
        <p:spPr>
          <a:xfrm rot="2155875">
            <a:off x="5203451" y="3858728"/>
            <a:ext cx="3121999" cy="584775"/>
          </a:xfrm>
          <a:prstGeom prst="rect">
            <a:avLst/>
          </a:prstGeom>
          <a:solidFill>
            <a:schemeClr val="tx1"/>
          </a:solidFill>
          <a:ln>
            <a:solidFill>
              <a:srgbClr val="0070C0"/>
            </a:solidFill>
          </a:ln>
        </p:spPr>
        <p:txBody>
          <a:bodyPr wrap="square" rtlCol="0">
            <a:spAutoFit/>
          </a:bodyPr>
          <a:lstStyle/>
          <a:p>
            <a:pPr algn="ctr"/>
            <a:r>
              <a:rPr lang="en-US" sz="3200" dirty="0" smtClean="0">
                <a:solidFill>
                  <a:srgbClr val="002060"/>
                </a:solidFill>
                <a:effectLst>
                  <a:outerShdw blurRad="38100" dist="38100" dir="2700000" algn="tl">
                    <a:srgbClr val="000000">
                      <a:alpha val="43137"/>
                    </a:srgbClr>
                  </a:outerShdw>
                </a:effectLst>
                <a:latin typeface="Calibri" pitchFamily="34" charset="0"/>
              </a:rPr>
              <a:t>SMT</a:t>
            </a:r>
          </a:p>
        </p:txBody>
      </p:sp>
      <p:sp>
        <p:nvSpPr>
          <p:cNvPr id="14" name="Footer Placeholder 3"/>
          <p:cNvSpPr>
            <a:spLocks noGrp="1"/>
          </p:cNvSpPr>
          <p:nvPr>
            <p:ph type="ftr" sz="quarter" idx="10"/>
          </p:nvPr>
        </p:nvSpPr>
        <p:spPr>
          <a:xfrm>
            <a:off x="1979720" y="6356350"/>
            <a:ext cx="4971496" cy="365125"/>
          </a:xfrm>
        </p:spPr>
        <p:txBody>
          <a:bodyPr/>
          <a:lstStyle/>
          <a:p>
            <a:r>
              <a:rPr lang="en-US" i="1" dirty="0" smtClean="0"/>
              <a:t>Applications and Challenges in Satisfiability Modulo Theories</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sym typeface="Symbol"/>
              </a:rPr>
              <a:t>DPLL(</a:t>
            </a:r>
            <a:r>
              <a:rPr sz="4800" smtClean="0">
                <a:solidFill>
                  <a:srgbClr val="FF0000"/>
                </a:solidFill>
                <a:latin typeface="Calibri" pitchFamily="34" charset="0"/>
                <a:sym typeface="Symbol"/>
              </a:rPr>
              <a:t></a:t>
            </a:r>
            <a:r>
              <a:rPr sz="4800" smtClean="0">
                <a:latin typeface="Calibri" pitchFamily="34" charset="0"/>
                <a:sym typeface="Symbol"/>
              </a:rPr>
              <a:t>)</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5" name="Text Placeholder 2"/>
          <p:cNvSpPr txBox="1">
            <a:spLocks/>
          </p:cNvSpPr>
          <p:nvPr/>
        </p:nvSpPr>
        <p:spPr>
          <a:xfrm>
            <a:off x="389877" y="1665303"/>
            <a:ext cx="8382000" cy="3611758"/>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Inference rule:</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endParaRPr lang="en-US" sz="3100" dirty="0" smtClean="0">
              <a:solidFill>
                <a:schemeClr val="bg1"/>
              </a:solidFill>
              <a:latin typeface="Calibri" pitchFamily="34" charset="0"/>
              <a:sym typeface="Symbol"/>
            </a:endParaRPr>
          </a:p>
          <a:p>
            <a:pPr marL="384954" lvl="0" indent="-384954">
              <a:lnSpc>
                <a:spcPct val="90000"/>
              </a:lnSpc>
              <a:spcBef>
                <a:spcPct val="20000"/>
              </a:spcBef>
              <a:buSzPct val="90000"/>
              <a:buBlip>
                <a:blip r:embed="rId3"/>
              </a:buBlip>
            </a:pPr>
            <a:r>
              <a:rPr lang="en-US" sz="3100" dirty="0" smtClean="0">
                <a:solidFill>
                  <a:schemeClr val="bg1"/>
                </a:solidFill>
                <a:latin typeface="Calibri" pitchFamily="34" charset="0"/>
                <a:sym typeface="Symbol"/>
              </a:rPr>
              <a:t>DPLL(</a:t>
            </a:r>
            <a:r>
              <a:rPr lang="en-US" sz="3200" dirty="0" smtClean="0">
                <a:solidFill>
                  <a:schemeClr val="bg1"/>
                </a:solidFill>
                <a:latin typeface="Calibri" pitchFamily="34" charset="0"/>
                <a:sym typeface="Symbol"/>
              </a:rPr>
              <a:t>) is </a:t>
            </a:r>
            <a:r>
              <a:rPr lang="en-US" sz="3200" dirty="0" smtClean="0">
                <a:solidFill>
                  <a:srgbClr val="FF0000"/>
                </a:solidFill>
                <a:latin typeface="Calibri" pitchFamily="34" charset="0"/>
                <a:sym typeface="Symbol"/>
              </a:rPr>
              <a:t>parametric</a:t>
            </a:r>
            <a:r>
              <a:rPr lang="en-US" sz="3200" dirty="0" smtClean="0">
                <a:solidFill>
                  <a:schemeClr val="bg1"/>
                </a:solidFill>
                <a:latin typeface="Calibri" pitchFamily="34" charset="0"/>
                <a:sym typeface="Symbol"/>
              </a:rPr>
              <a:t>.</a:t>
            </a:r>
          </a:p>
          <a:p>
            <a:pPr marL="384954" lvl="0" indent="-384954">
              <a:lnSpc>
                <a:spcPct val="90000"/>
              </a:lnSpc>
              <a:spcBef>
                <a:spcPct val="20000"/>
              </a:spcBef>
              <a:buSzPct val="90000"/>
              <a:buBlip>
                <a:blip r:embed="rId3"/>
              </a:buBlip>
            </a:pPr>
            <a:r>
              <a:rPr lang="en-US" sz="3200" dirty="0" smtClean="0">
                <a:solidFill>
                  <a:schemeClr val="bg1"/>
                </a:solidFill>
                <a:latin typeface="Calibri" pitchFamily="34" charset="0"/>
                <a:sym typeface="Symbol"/>
              </a:rPr>
              <a:t>Examples:</a:t>
            </a:r>
          </a:p>
          <a:p>
            <a:pPr marL="842136" lvl="1" indent="-384954">
              <a:lnSpc>
                <a:spcPct val="90000"/>
              </a:lnSpc>
              <a:spcBef>
                <a:spcPct val="20000"/>
              </a:spcBef>
              <a:buSzPct val="90000"/>
              <a:buBlip>
                <a:blip r:embed="rId3"/>
              </a:buBlip>
            </a:pPr>
            <a:r>
              <a:rPr lang="en-US" sz="3100" dirty="0" smtClean="0">
                <a:solidFill>
                  <a:schemeClr val="bg1"/>
                </a:solidFill>
                <a:latin typeface="Calibri" pitchFamily="34" charset="0"/>
                <a:sym typeface="Symbol"/>
              </a:rPr>
              <a:t>Resolution</a:t>
            </a:r>
          </a:p>
          <a:p>
            <a:pPr marL="842136" lvl="1" indent="-384954">
              <a:lnSpc>
                <a:spcPct val="90000"/>
              </a:lnSpc>
              <a:spcBef>
                <a:spcPct val="20000"/>
              </a:spcBef>
              <a:buSzPct val="90000"/>
              <a:buBlip>
                <a:blip r:embed="rId3"/>
              </a:buBlip>
            </a:pPr>
            <a:r>
              <a:rPr lang="en-US" sz="3100" dirty="0" smtClean="0">
                <a:solidFill>
                  <a:schemeClr val="bg1"/>
                </a:solidFill>
                <a:latin typeface="Calibri" pitchFamily="34" charset="0"/>
                <a:sym typeface="Symbol"/>
              </a:rPr>
              <a:t>Superposition calculus</a:t>
            </a:r>
          </a:p>
          <a:p>
            <a:pPr marL="842136" lvl="1" indent="-384954">
              <a:lnSpc>
                <a:spcPct val="90000"/>
              </a:lnSpc>
              <a:spcBef>
                <a:spcPct val="20000"/>
              </a:spcBef>
              <a:buSzPct val="90000"/>
              <a:buBlip>
                <a:blip r:embed="rId3"/>
              </a:buBlip>
            </a:pPr>
            <a:r>
              <a:rPr lang="en-US" sz="3100" dirty="0" smtClean="0">
                <a:solidFill>
                  <a:schemeClr val="bg1"/>
                </a:solidFill>
                <a:latin typeface="Calibri" pitchFamily="34" charset="0"/>
                <a:sym typeface="Symbol"/>
              </a:rPr>
              <a:t>…</a:t>
            </a:r>
          </a:p>
        </p:txBody>
      </p:sp>
      <p:pic>
        <p:nvPicPr>
          <p:cNvPr id="2050" name="Picture 2"/>
          <p:cNvPicPr>
            <a:picLocks noChangeAspect="1" noChangeArrowheads="1"/>
          </p:cNvPicPr>
          <p:nvPr/>
        </p:nvPicPr>
        <p:blipFill>
          <a:blip r:embed="rId4" cstate="print"/>
          <a:srcRect/>
          <a:stretch>
            <a:fillRect/>
          </a:stretch>
        </p:blipFill>
        <p:spPr bwMode="auto">
          <a:xfrm>
            <a:off x="3558488" y="1795979"/>
            <a:ext cx="2076450" cy="942975"/>
          </a:xfrm>
          <a:prstGeom prst="rect">
            <a:avLst/>
          </a:prstGeom>
          <a:noFill/>
          <a:ln w="9525">
            <a:noFill/>
            <a:miter lim="800000"/>
            <a:headEnd/>
            <a:tailEnd/>
          </a:ln>
          <a:effectLst/>
        </p:spPr>
      </p:pic>
      <p:sp>
        <p:nvSpPr>
          <p:cNvPr id="6" name="Footer Placeholder 3"/>
          <p:cNvSpPr>
            <a:spLocks noGrp="1"/>
          </p:cNvSpPr>
          <p:nvPr>
            <p:ph type="ftr" sz="quarter" idx="10"/>
          </p:nvPr>
        </p:nvSpPr>
        <p:spPr>
          <a:xfrm>
            <a:off x="1979720" y="6356350"/>
            <a:ext cx="4971496" cy="365125"/>
          </a:xfrm>
        </p:spPr>
        <p:txBody>
          <a:bodyPr/>
          <a:lstStyle/>
          <a:p>
            <a:r>
              <a:rPr lang="en-US" i="1" dirty="0" smtClean="0"/>
              <a:t>Applications and Challenges in Satisfiability Modulo Theories</a:t>
            </a:r>
            <a:endParaRPr lang="en-US" dirty="0"/>
          </a:p>
        </p:txBody>
      </p:sp>
    </p:spTree>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a:off x="5952304" y="2573200"/>
            <a:ext cx="2225040" cy="227584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DPLL </a:t>
            </a:r>
          </a:p>
          <a:p>
            <a:pPr marL="0" marR="0" indent="0" algn="ctr"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bg1"/>
                </a:solidFill>
                <a:latin typeface="Segoe" pitchFamily="34" charset="0"/>
              </a:rPr>
              <a:t>+</a:t>
            </a:r>
          </a:p>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Theories</a:t>
            </a:r>
            <a:endParaRPr kumimoji="0" lang="en-US" sz="2800" b="1" i="0" u="none" strike="noStrike" cap="none" normalizeH="0" baseline="0" dirty="0" smtClean="0">
              <a:solidFill>
                <a:schemeClr val="bg1"/>
              </a:solidFill>
              <a:latin typeface="Segoe" pitchFamily="34" charset="0"/>
            </a:endParaRPr>
          </a:p>
        </p:txBody>
      </p:sp>
      <p:sp>
        <p:nvSpPr>
          <p:cNvPr id="15" name="Rectangle 14"/>
          <p:cNvSpPr/>
          <p:nvPr/>
        </p:nvSpPr>
        <p:spPr bwMode="auto">
          <a:xfrm>
            <a:off x="740224" y="2542720"/>
            <a:ext cx="2225040" cy="227584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bg1"/>
                </a:solidFill>
                <a:latin typeface="Segoe" pitchFamily="34" charset="0"/>
              </a:rPr>
              <a:t>Saturation</a:t>
            </a:r>
          </a:p>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Solver</a:t>
            </a:r>
            <a:endParaRPr kumimoji="0" lang="en-US" sz="2800" b="1" i="0" u="none" strike="noStrike" cap="none" normalizeH="0" baseline="0" dirty="0" smtClean="0">
              <a:solidFill>
                <a:schemeClr val="bg1"/>
              </a:solidFill>
              <a:latin typeface="Segoe" pitchFamily="34" charset="0"/>
            </a:endParaRPr>
          </a:p>
        </p:txBody>
      </p:sp>
      <p:sp>
        <p:nvSpPr>
          <p:cNvPr id="2" name="Title 1"/>
          <p:cNvSpPr>
            <a:spLocks noGrp="1"/>
          </p:cNvSpPr>
          <p:nvPr>
            <p:ph type="title"/>
          </p:nvPr>
        </p:nvSpPr>
        <p:spPr>
          <a:xfrm>
            <a:off x="381000" y="230187"/>
            <a:ext cx="8382000" cy="664797"/>
          </a:xfrm>
        </p:spPr>
        <p:txBody>
          <a:bodyPr/>
          <a:lstStyle/>
          <a:p>
            <a:r>
              <a:rPr sz="4800" smtClean="0">
                <a:latin typeface="Calibri" pitchFamily="34" charset="0"/>
                <a:sym typeface="Symbol"/>
              </a:rPr>
              <a:t>DPLL()</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12" name="Left Arrow 11"/>
          <p:cNvSpPr/>
          <p:nvPr/>
        </p:nvSpPr>
        <p:spPr bwMode="auto">
          <a:xfrm>
            <a:off x="2782384" y="2491920"/>
            <a:ext cx="3342640" cy="1019913"/>
          </a:xfrm>
          <a:prstGeom prst="leftArrow">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G</a:t>
            </a:r>
            <a:r>
              <a:rPr kumimoji="0" lang="en-US" sz="2800" b="1" i="0" u="none" strike="noStrike" cap="none" normalizeH="0" baseline="0" dirty="0" smtClean="0">
                <a:solidFill>
                  <a:schemeClr val="bg1"/>
                </a:solidFill>
                <a:latin typeface="Segoe" pitchFamily="34" charset="0"/>
              </a:rPr>
              <a:t>round</a:t>
            </a:r>
            <a:r>
              <a:rPr kumimoji="0" lang="en-US" sz="2800" b="1" i="0" u="none" strike="noStrike" cap="none" normalizeH="0" dirty="0" smtClean="0">
                <a:solidFill>
                  <a:schemeClr val="bg1"/>
                </a:solidFill>
                <a:latin typeface="Segoe" pitchFamily="34" charset="0"/>
              </a:rPr>
              <a:t> literals</a:t>
            </a:r>
            <a:endParaRPr kumimoji="0" lang="en-US" sz="2800" b="1" i="0" u="none" strike="noStrike" cap="none" normalizeH="0" baseline="0" dirty="0" smtClean="0">
              <a:solidFill>
                <a:schemeClr val="bg1"/>
              </a:solidFill>
              <a:latin typeface="Segoe" pitchFamily="34" charset="0"/>
            </a:endParaRPr>
          </a:p>
        </p:txBody>
      </p:sp>
      <p:sp>
        <p:nvSpPr>
          <p:cNvPr id="14" name="Right Arrow 13"/>
          <p:cNvSpPr/>
          <p:nvPr/>
        </p:nvSpPr>
        <p:spPr bwMode="auto">
          <a:xfrm>
            <a:off x="2914464" y="3751760"/>
            <a:ext cx="3342640" cy="1078917"/>
          </a:xfrm>
          <a:prstGeom prst="rightArrow">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bg1"/>
                </a:solidFill>
                <a:latin typeface="Segoe" pitchFamily="34" charset="0"/>
              </a:rPr>
              <a:t>Ground clauses</a:t>
            </a:r>
          </a:p>
        </p:txBody>
      </p:sp>
      <p:sp>
        <p:nvSpPr>
          <p:cNvPr id="9" name="Footer Placeholder 3"/>
          <p:cNvSpPr>
            <a:spLocks noGrp="1"/>
          </p:cNvSpPr>
          <p:nvPr>
            <p:ph type="ftr" sz="quarter" idx="10"/>
          </p:nvPr>
        </p:nvSpPr>
        <p:spPr>
          <a:xfrm>
            <a:off x="1979720" y="6356350"/>
            <a:ext cx="4971496" cy="365125"/>
          </a:xfrm>
        </p:spPr>
        <p:txBody>
          <a:bodyPr/>
          <a:lstStyle/>
          <a:p>
            <a:r>
              <a:rPr lang="en-US" i="1" dirty="0" smtClean="0"/>
              <a:t>Applications and Challenges in Satisfiability Modulo Theories</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Challenge: Robustness</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5" name="Text Placeholder 2"/>
          <p:cNvSpPr txBox="1">
            <a:spLocks/>
          </p:cNvSpPr>
          <p:nvPr/>
        </p:nvSpPr>
        <p:spPr>
          <a:xfrm>
            <a:off x="389877" y="1665303"/>
            <a:ext cx="8382000" cy="2957733"/>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Standard complain</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	</a:t>
            </a:r>
            <a:r>
              <a:rPr lang="en-US" sz="3100" dirty="0" smtClean="0">
                <a:solidFill>
                  <a:srgbClr val="FF0000"/>
                </a:solidFill>
                <a:latin typeface="Calibri" pitchFamily="34" charset="0"/>
                <a:sym typeface="Symbol"/>
              </a:rPr>
              <a:t>“I made a small modification in my Spec, and Z3 is </a:t>
            </a:r>
            <a:r>
              <a:rPr lang="en-US" sz="3100" dirty="0" err="1" smtClean="0">
                <a:solidFill>
                  <a:srgbClr val="FF0000"/>
                </a:solidFill>
                <a:latin typeface="Calibri" pitchFamily="34" charset="0"/>
                <a:sym typeface="Symbol"/>
              </a:rPr>
              <a:t>timingout</a:t>
            </a:r>
            <a:r>
              <a:rPr lang="en-US" sz="3100" dirty="0" smtClean="0">
                <a:solidFill>
                  <a:srgbClr val="FF0000"/>
                </a:solidFill>
                <a:latin typeface="Calibri" pitchFamily="34" charset="0"/>
                <a:sym typeface="Symbol"/>
              </a:rPr>
              <a:t>”</a:t>
            </a:r>
          </a:p>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This also happens with SAT solvers (NP-complete)</a:t>
            </a:r>
          </a:p>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In our case, the problems are </a:t>
            </a:r>
            <a:r>
              <a:rPr lang="en-US" sz="3100" dirty="0" err="1" smtClean="0">
                <a:solidFill>
                  <a:schemeClr val="bg1"/>
                </a:solidFill>
                <a:latin typeface="Calibri" pitchFamily="34" charset="0"/>
                <a:sym typeface="Symbol"/>
              </a:rPr>
              <a:t>undecidable</a:t>
            </a:r>
            <a:endParaRPr lang="en-US" sz="3100" dirty="0" smtClean="0">
              <a:solidFill>
                <a:srgbClr val="FF0000"/>
              </a:solidFill>
              <a:latin typeface="Calibri" pitchFamily="34" charset="0"/>
              <a:sym typeface="Symbol"/>
            </a:endParaRPr>
          </a:p>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Partial solution: parallelization</a:t>
            </a:r>
            <a:endParaRPr lang="en-US" sz="3100" dirty="0" smtClean="0">
              <a:solidFill>
                <a:srgbClr val="FF0000"/>
              </a:solidFill>
              <a:latin typeface="Calibri" pitchFamily="34" charset="0"/>
              <a:sym typeface="Symbol"/>
            </a:endParaRPr>
          </a:p>
        </p:txBody>
      </p:sp>
      <p:sp>
        <p:nvSpPr>
          <p:cNvPr id="6" name="Footer Placeholder 3"/>
          <p:cNvSpPr>
            <a:spLocks noGrp="1"/>
          </p:cNvSpPr>
          <p:nvPr>
            <p:ph type="ftr" sz="quarter" idx="10"/>
          </p:nvPr>
        </p:nvSpPr>
        <p:spPr>
          <a:xfrm>
            <a:off x="1979720" y="6356350"/>
            <a:ext cx="4971496" cy="365125"/>
          </a:xfrm>
        </p:spPr>
        <p:txBody>
          <a:bodyPr/>
          <a:lstStyle/>
          <a:p>
            <a:r>
              <a:rPr lang="en-US" i="1" dirty="0" smtClean="0"/>
              <a:t>Applications and Challenges in Satisfiability Modulo Theories</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t>Satisfiability Modulo Theories (SMT)</a:t>
            </a:r>
            <a:endParaRPr spc="-167">
              <a:solidFill>
                <a:schemeClr val="accent1"/>
              </a:solidFill>
              <a:effectLst>
                <a:outerShdw blurRad="50800" dist="38100" dir="2700000" algn="tl" rotWithShape="0">
                  <a:prstClr val="black">
                    <a:alpha val="61000"/>
                  </a:prstClr>
                </a:outerShdw>
              </a:effectLst>
            </a:endParaRPr>
          </a:p>
        </p:txBody>
      </p:sp>
      <p:sp>
        <p:nvSpPr>
          <p:cNvPr id="4" name="Footer Placeholder 3"/>
          <p:cNvSpPr>
            <a:spLocks noGrp="1"/>
          </p:cNvSpPr>
          <p:nvPr>
            <p:ph type="ftr" sz="quarter" idx="10"/>
          </p:nvPr>
        </p:nvSpPr>
        <p:spPr>
          <a:xfrm>
            <a:off x="1979720" y="6356350"/>
            <a:ext cx="4971496" cy="365125"/>
          </a:xfrm>
        </p:spPr>
        <p:txBody>
          <a:bodyPr/>
          <a:lstStyle/>
          <a:p>
            <a:r>
              <a:rPr lang="en-US" i="1" dirty="0" smtClean="0"/>
              <a:t>Applications and Challenges in Satisfiability Modulo Theories</a:t>
            </a:r>
            <a:endParaRPr lang="en-US" dirty="0"/>
          </a:p>
        </p:txBody>
      </p:sp>
      <p:sp>
        <p:nvSpPr>
          <p:cNvPr id="5" name="Text Placeholder 2"/>
          <p:cNvSpPr txBox="1">
            <a:spLocks/>
          </p:cNvSpPr>
          <p:nvPr/>
        </p:nvSpPr>
        <p:spPr>
          <a:xfrm>
            <a:off x="1207538" y="2774171"/>
            <a:ext cx="6664255" cy="1218795"/>
          </a:xfrm>
          <a:prstGeom prst="rect">
            <a:avLst/>
          </a:prstGeom>
        </p:spPr>
        <p:txBody>
          <a:bodyPr vert="horz" wrap="square"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tabLst/>
              <a:defRPr/>
            </a:pPr>
            <a:r>
              <a:rPr lang="en-US" sz="4400" b="1" dirty="0" smtClean="0">
                <a:solidFill>
                  <a:srgbClr val="FF0000"/>
                </a:solidFill>
                <a:latin typeface="Calibri" pitchFamily="34" charset="0"/>
                <a:sym typeface="Symbol"/>
              </a:rPr>
              <a:t>Is formula </a:t>
            </a:r>
            <a:r>
              <a:rPr lang="en-US" sz="4400" b="1" i="1" dirty="0" smtClean="0">
                <a:solidFill>
                  <a:srgbClr val="FF0000"/>
                </a:solidFill>
                <a:latin typeface="Calibri" pitchFamily="34" charset="0"/>
                <a:sym typeface="Symbol"/>
              </a:rPr>
              <a:t>F</a:t>
            </a:r>
            <a:r>
              <a:rPr lang="en-US" sz="4400" b="1" dirty="0" smtClean="0">
                <a:solidFill>
                  <a:srgbClr val="FF0000"/>
                </a:solidFill>
                <a:latin typeface="Calibri" pitchFamily="34" charset="0"/>
                <a:sym typeface="Symbol"/>
              </a:rPr>
              <a:t> </a:t>
            </a:r>
            <a:r>
              <a:rPr lang="en-US" sz="4400" b="1" dirty="0" err="1" smtClean="0">
                <a:solidFill>
                  <a:srgbClr val="FF0000"/>
                </a:solidFill>
                <a:latin typeface="Calibri" pitchFamily="34" charset="0"/>
                <a:sym typeface="Symbol"/>
              </a:rPr>
              <a:t>satisfiable</a:t>
            </a:r>
            <a:r>
              <a:rPr lang="en-US" sz="4400" b="1" dirty="0" smtClean="0">
                <a:solidFill>
                  <a:srgbClr val="FF0000"/>
                </a:solidFill>
                <a:latin typeface="Calibri" pitchFamily="34" charset="0"/>
                <a:sym typeface="Symbol"/>
              </a:rPr>
              <a:t> modulo theory </a:t>
            </a:r>
            <a:r>
              <a:rPr lang="en-US" sz="4400" b="1" i="1" dirty="0" smtClean="0">
                <a:solidFill>
                  <a:srgbClr val="FF0000"/>
                </a:solidFill>
                <a:latin typeface="Calibri" pitchFamily="34" charset="0"/>
                <a:sym typeface="Symbol"/>
              </a:rPr>
              <a:t>T </a:t>
            </a:r>
            <a:r>
              <a:rPr lang="en-US" sz="4400" b="1" dirty="0" smtClean="0">
                <a:solidFill>
                  <a:srgbClr val="FF0000"/>
                </a:solidFill>
                <a:latin typeface="Calibri" pitchFamily="34" charset="0"/>
                <a:sym typeface="Symbol"/>
              </a:rPr>
              <a:t>? </a:t>
            </a:r>
          </a:p>
        </p:txBody>
      </p:sp>
      <p:sp>
        <p:nvSpPr>
          <p:cNvPr id="8" name="Rectangular Callout 7"/>
          <p:cNvSpPr/>
          <p:nvPr/>
        </p:nvSpPr>
        <p:spPr bwMode="auto">
          <a:xfrm>
            <a:off x="3838470" y="4401177"/>
            <a:ext cx="4863402" cy="1587640"/>
          </a:xfrm>
          <a:prstGeom prst="wedgeRectCallout">
            <a:avLst>
              <a:gd name="adj1" fmla="val -9250"/>
              <a:gd name="adj2" fmla="val -74842"/>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SMT solvers have specialized algorithms for </a:t>
            </a:r>
            <a:r>
              <a:rPr lang="en-US" sz="2800" i="1" dirty="0" smtClean="0">
                <a:solidFill>
                  <a:schemeClr val="bg1"/>
                </a:solidFill>
                <a:latin typeface="Segoe" pitchFamily="34" charset="0"/>
              </a:rPr>
              <a:t>T</a:t>
            </a:r>
            <a:endParaRPr kumimoji="0" lang="en-US" sz="2800" b="0" i="1" u="none" strike="noStrike" cap="none" normalizeH="0" baseline="0" dirty="0" smtClean="0">
              <a:solidFill>
                <a:schemeClr val="bg1"/>
              </a:solidFill>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t>Parallel Z3</a:t>
            </a:r>
            <a:endParaRPr spc="-167">
              <a:solidFill>
                <a:schemeClr val="accent1"/>
              </a:solidFill>
              <a:effectLst>
                <a:outerShdw blurRad="50800" dist="38100" dir="2700000" algn="tl" rotWithShape="0">
                  <a:prstClr val="black">
                    <a:alpha val="61000"/>
                  </a:prstClr>
                </a:outerShdw>
              </a:effectLst>
            </a:endParaRPr>
          </a:p>
        </p:txBody>
      </p:sp>
      <p:sp>
        <p:nvSpPr>
          <p:cNvPr id="3" name="Text Placeholder 2"/>
          <p:cNvSpPr>
            <a:spLocks noGrp="1"/>
          </p:cNvSpPr>
          <p:nvPr>
            <p:ph type="body" sz="quarter" idx="4294967295"/>
          </p:nvPr>
        </p:nvSpPr>
        <p:spPr>
          <a:xfrm>
            <a:off x="381000" y="1840992"/>
            <a:ext cx="8382000" cy="1809726"/>
          </a:xfrm>
        </p:spPr>
        <p:txBody>
          <a:bodyPr/>
          <a:lstStyle/>
          <a:p>
            <a:r>
              <a:rPr lang="en-US" dirty="0" smtClean="0"/>
              <a:t>Joint work with Y. Hamadi (MSRC) and C. Wintersteiger</a:t>
            </a:r>
          </a:p>
          <a:p>
            <a:r>
              <a:rPr lang="en-US" dirty="0" smtClean="0"/>
              <a:t>Multi-core &amp; Multi-node (HPC)</a:t>
            </a:r>
          </a:p>
          <a:p>
            <a:r>
              <a:rPr lang="en-US" dirty="0" smtClean="0">
                <a:solidFill>
                  <a:srgbClr val="FF0000"/>
                </a:solidFill>
              </a:rPr>
              <a:t>Different strategies in parallel</a:t>
            </a:r>
          </a:p>
          <a:p>
            <a:r>
              <a:rPr lang="en-US" dirty="0" smtClean="0"/>
              <a:t>Collaborate exchanging lemmas</a:t>
            </a:r>
          </a:p>
        </p:txBody>
      </p:sp>
      <p:graphicFrame>
        <p:nvGraphicFramePr>
          <p:cNvPr id="5" name="Diagram 4"/>
          <p:cNvGraphicFramePr/>
          <p:nvPr/>
        </p:nvGraphicFramePr>
        <p:xfrm>
          <a:off x="4403981" y="2837642"/>
          <a:ext cx="5654425" cy="310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3"/>
          <p:cNvSpPr>
            <a:spLocks noGrp="1"/>
          </p:cNvSpPr>
          <p:nvPr>
            <p:ph type="ftr" sz="quarter" idx="10"/>
          </p:nvPr>
        </p:nvSpPr>
        <p:spPr>
          <a:xfrm>
            <a:off x="1979720" y="6356350"/>
            <a:ext cx="4971496" cy="365125"/>
          </a:xfrm>
        </p:spPr>
        <p:txBody>
          <a:bodyPr/>
          <a:lstStyle/>
          <a:p>
            <a:r>
              <a:rPr lang="en-US" i="1" dirty="0" smtClean="0"/>
              <a:t>Applications and Challenges in Satisfiability Modulo Theories</a:t>
            </a:r>
            <a:endParaRPr lang="en-US" dirty="0"/>
          </a:p>
        </p:txBody>
      </p:sp>
    </p:spTree>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Challenge: Non-Linear Arithmetic</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5" name="Text Placeholder 2"/>
          <p:cNvSpPr txBox="1">
            <a:spLocks/>
          </p:cNvSpPr>
          <p:nvPr/>
        </p:nvSpPr>
        <p:spPr>
          <a:xfrm>
            <a:off x="389877" y="1665303"/>
            <a:ext cx="8382000" cy="4007251"/>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Non-linear arithmetic is necessary for verifying embedded and hybrid systems</a:t>
            </a:r>
            <a:endParaRPr lang="en-US" sz="3100" dirty="0" smtClean="0">
              <a:solidFill>
                <a:srgbClr val="FF0000"/>
              </a:solidFill>
              <a:latin typeface="Calibri" pitchFamily="34" charset="0"/>
              <a:sym typeface="Symbol"/>
            </a:endParaRPr>
          </a:p>
          <a:p>
            <a:pPr marL="384954" indent="-384954">
              <a:lnSpc>
                <a:spcPct val="90000"/>
              </a:lnSpc>
              <a:spcBef>
                <a:spcPct val="20000"/>
              </a:spcBef>
              <a:buSzPct val="90000"/>
              <a:buFontTx/>
              <a:buBlip>
                <a:blip r:embed="rId3"/>
              </a:buBlip>
            </a:pPr>
            <a:r>
              <a:rPr lang="en-US" sz="3100" dirty="0" smtClean="0">
                <a:solidFill>
                  <a:srgbClr val="FF0000"/>
                </a:solidFill>
                <a:latin typeface="Calibri" pitchFamily="34" charset="0"/>
                <a:sym typeface="Symbol"/>
              </a:rPr>
              <a:t>Non-linear integer arithmetic is </a:t>
            </a:r>
            <a:r>
              <a:rPr lang="en-US" sz="3100" dirty="0" err="1" smtClean="0">
                <a:solidFill>
                  <a:srgbClr val="FF0000"/>
                </a:solidFill>
                <a:latin typeface="Calibri" pitchFamily="34" charset="0"/>
                <a:sym typeface="Symbol"/>
              </a:rPr>
              <a:t>undecidable</a:t>
            </a:r>
            <a:endParaRPr lang="en-US" sz="3100" dirty="0" smtClean="0">
              <a:solidFill>
                <a:srgbClr val="FF0000"/>
              </a:solidFill>
              <a:latin typeface="Calibri" pitchFamily="34" charset="0"/>
              <a:sym typeface="Symbol"/>
            </a:endParaRPr>
          </a:p>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Many approaches for non linear real arithmetic</a:t>
            </a:r>
          </a:p>
          <a:p>
            <a:pPr marL="842136" lvl="1"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Cylindrical Algebraic Decomposition </a:t>
            </a:r>
          </a:p>
          <a:p>
            <a:pPr marL="1299317" lvl="2" indent="-384954">
              <a:lnSpc>
                <a:spcPct val="90000"/>
              </a:lnSpc>
              <a:spcBef>
                <a:spcPct val="20000"/>
              </a:spcBef>
              <a:buSzPct val="90000"/>
            </a:pPr>
            <a:r>
              <a:rPr lang="en-US" sz="3100" dirty="0" smtClean="0">
                <a:solidFill>
                  <a:schemeClr val="bg1"/>
                </a:solidFill>
                <a:latin typeface="Calibri" pitchFamily="34" charset="0"/>
                <a:sym typeface="Symbol"/>
              </a:rPr>
              <a:t>	Doubly exponential procedure</a:t>
            </a:r>
          </a:p>
          <a:p>
            <a:pPr marL="842136" lvl="1" indent="-384954">
              <a:lnSpc>
                <a:spcPct val="90000"/>
              </a:lnSpc>
              <a:spcBef>
                <a:spcPct val="20000"/>
              </a:spcBef>
              <a:buSzPct val="90000"/>
              <a:buFontTx/>
              <a:buBlip>
                <a:blip r:embed="rId3"/>
              </a:buBlip>
            </a:pPr>
            <a:r>
              <a:rPr lang="en-US" sz="3100" dirty="0" err="1" smtClean="0">
                <a:solidFill>
                  <a:schemeClr val="bg1"/>
                </a:solidFill>
                <a:latin typeface="Calibri" pitchFamily="34" charset="0"/>
                <a:sym typeface="Symbol"/>
              </a:rPr>
              <a:t>Grobner</a:t>
            </a:r>
            <a:r>
              <a:rPr lang="en-US" sz="3100" dirty="0" smtClean="0">
                <a:solidFill>
                  <a:schemeClr val="bg1"/>
                </a:solidFill>
                <a:latin typeface="Calibri" pitchFamily="34" charset="0"/>
                <a:sym typeface="Symbol"/>
              </a:rPr>
              <a:t> Basis + “extensions”</a:t>
            </a:r>
          </a:p>
          <a:p>
            <a:pPr marL="842136" lvl="1"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Heuristics</a:t>
            </a:r>
          </a:p>
        </p:txBody>
      </p:sp>
      <p:sp>
        <p:nvSpPr>
          <p:cNvPr id="6" name="Footer Placeholder 3"/>
          <p:cNvSpPr>
            <a:spLocks noGrp="1"/>
          </p:cNvSpPr>
          <p:nvPr>
            <p:ph type="ftr" sz="quarter" idx="10"/>
          </p:nvPr>
        </p:nvSpPr>
        <p:spPr>
          <a:xfrm>
            <a:off x="1979720" y="6356350"/>
            <a:ext cx="4971496" cy="365125"/>
          </a:xfrm>
        </p:spPr>
        <p:txBody>
          <a:bodyPr/>
          <a:lstStyle/>
          <a:p>
            <a:r>
              <a:rPr lang="en-US" i="1" dirty="0" smtClean="0"/>
              <a:t>Applications and Challenges in Satisfiability Modulo Theories</a:t>
            </a:r>
            <a:endParaRPr lang="en-US" dirty="0"/>
          </a:p>
        </p:txBody>
      </p:sp>
    </p:spTree>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8633" y="1623656"/>
            <a:ext cx="8421687" cy="1495794"/>
          </a:xfrm>
        </p:spPr>
        <p:txBody>
          <a:bodyPr/>
          <a:lstStyle/>
          <a:p>
            <a:r>
              <a:rPr lang="en-US" dirty="0" smtClean="0"/>
              <a:t>Predicate Abstraction &amp;</a:t>
            </a:r>
            <a:br>
              <a:rPr lang="en-US" dirty="0" smtClean="0"/>
            </a:br>
            <a:r>
              <a:rPr lang="en-US" dirty="0" smtClean="0"/>
              <a:t>	Invariant Generation</a:t>
            </a:r>
            <a:endParaRPr lang="en-US" dirty="0"/>
          </a:p>
        </p:txBody>
      </p:sp>
    </p:spTree>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Overview</a:t>
            </a:r>
            <a:endParaRPr lang="en-US" dirty="0"/>
          </a:p>
        </p:txBody>
      </p:sp>
      <p:sp>
        <p:nvSpPr>
          <p:cNvPr id="5" name="Content Placeholder 2"/>
          <p:cNvSpPr>
            <a:spLocks noGrp="1"/>
          </p:cNvSpPr>
          <p:nvPr>
            <p:ph idx="4294967295"/>
          </p:nvPr>
        </p:nvSpPr>
        <p:spPr>
          <a:xfrm>
            <a:off x="432335" y="1582989"/>
            <a:ext cx="8382000" cy="4246563"/>
          </a:xfrm>
        </p:spPr>
        <p:txBody>
          <a:bodyPr/>
          <a:lstStyle/>
          <a:p>
            <a:r>
              <a:rPr lang="en-US" sz="2400" i="1" dirty="0" smtClean="0">
                <a:latin typeface="Calibri" pitchFamily="34" charset="0"/>
              </a:rPr>
              <a:t>http://research.microsoft.com/slam/</a:t>
            </a:r>
          </a:p>
          <a:p>
            <a:r>
              <a:rPr lang="en-US" sz="2400" i="1" dirty="0" smtClean="0">
                <a:solidFill>
                  <a:srgbClr val="FF0000"/>
                </a:solidFill>
                <a:latin typeface="Calibri" pitchFamily="34" charset="0"/>
              </a:rPr>
              <a:t>SLAM/SDV</a:t>
            </a:r>
            <a:r>
              <a:rPr lang="en-US" sz="2400" dirty="0" smtClean="0">
                <a:latin typeface="Calibri" pitchFamily="34" charset="0"/>
              </a:rPr>
              <a:t> is a software model checker.</a:t>
            </a:r>
          </a:p>
          <a:p>
            <a:r>
              <a:rPr lang="en-US" sz="2400" dirty="0" smtClean="0">
                <a:latin typeface="Calibri" pitchFamily="34" charset="0"/>
              </a:rPr>
              <a:t>Application domain: </a:t>
            </a:r>
            <a:r>
              <a:rPr lang="en-US" sz="2400" i="1" dirty="0" smtClean="0">
                <a:solidFill>
                  <a:srgbClr val="FF0000"/>
                </a:solidFill>
                <a:latin typeface="Calibri" pitchFamily="34" charset="0"/>
              </a:rPr>
              <a:t>device drivers</a:t>
            </a:r>
            <a:r>
              <a:rPr lang="en-US" sz="2400" i="1" dirty="0" smtClean="0">
                <a:latin typeface="Calibri" pitchFamily="34" charset="0"/>
              </a:rPr>
              <a:t>.</a:t>
            </a:r>
          </a:p>
          <a:p>
            <a:r>
              <a:rPr lang="en-US" sz="2400" dirty="0" smtClean="0">
                <a:latin typeface="Calibri" pitchFamily="34" charset="0"/>
              </a:rPr>
              <a:t>Architecture:</a:t>
            </a:r>
          </a:p>
          <a:p>
            <a:pPr lvl="1">
              <a:buNone/>
            </a:pPr>
            <a:r>
              <a:rPr lang="en-US" sz="2400" b="1" dirty="0" smtClean="0">
                <a:latin typeface="Calibri" pitchFamily="34" charset="0"/>
              </a:rPr>
              <a:t>c2bp  </a:t>
            </a:r>
            <a:r>
              <a:rPr lang="en-US" sz="2400" dirty="0" smtClean="0">
                <a:latin typeface="Calibri" pitchFamily="34" charset="0"/>
              </a:rPr>
              <a:t>C program → </a:t>
            </a:r>
            <a:r>
              <a:rPr lang="en-US" sz="2400" dirty="0" err="1" smtClean="0">
                <a:latin typeface="Calibri" pitchFamily="34" charset="0"/>
              </a:rPr>
              <a:t>boolean</a:t>
            </a:r>
            <a:r>
              <a:rPr lang="en-US" sz="2400" dirty="0" smtClean="0">
                <a:latin typeface="Calibri" pitchFamily="34" charset="0"/>
              </a:rPr>
              <a:t> program (</a:t>
            </a:r>
            <a:r>
              <a:rPr lang="en-US" sz="2400" i="1" dirty="0" smtClean="0">
                <a:latin typeface="Calibri" pitchFamily="34" charset="0"/>
              </a:rPr>
              <a:t>predicate abstraction).</a:t>
            </a:r>
          </a:p>
          <a:p>
            <a:pPr lvl="1">
              <a:buNone/>
            </a:pPr>
            <a:r>
              <a:rPr lang="en-US" sz="2400" b="1" dirty="0" smtClean="0">
                <a:latin typeface="Calibri" pitchFamily="34" charset="0"/>
              </a:rPr>
              <a:t>bebop </a:t>
            </a:r>
            <a:r>
              <a:rPr lang="en-US" sz="2400" dirty="0" smtClean="0">
                <a:latin typeface="Calibri" pitchFamily="34" charset="0"/>
              </a:rPr>
              <a:t>Model checker for </a:t>
            </a:r>
            <a:r>
              <a:rPr lang="en-US" sz="2400" dirty="0" err="1" smtClean="0">
                <a:latin typeface="Calibri" pitchFamily="34" charset="0"/>
              </a:rPr>
              <a:t>boolean</a:t>
            </a:r>
            <a:r>
              <a:rPr lang="en-US" sz="2400" dirty="0" smtClean="0">
                <a:latin typeface="Calibri" pitchFamily="34" charset="0"/>
              </a:rPr>
              <a:t> programs.</a:t>
            </a:r>
          </a:p>
          <a:p>
            <a:pPr lvl="1">
              <a:buNone/>
            </a:pPr>
            <a:r>
              <a:rPr lang="en-US" sz="2400" b="1" dirty="0" err="1" smtClean="0">
                <a:latin typeface="Calibri" pitchFamily="34" charset="0"/>
              </a:rPr>
              <a:t>newton</a:t>
            </a:r>
            <a:r>
              <a:rPr lang="en-US" sz="2400" b="1" dirty="0" smtClean="0">
                <a:latin typeface="Calibri" pitchFamily="34" charset="0"/>
              </a:rPr>
              <a:t> </a:t>
            </a:r>
            <a:r>
              <a:rPr lang="en-US" sz="2400" dirty="0" smtClean="0">
                <a:latin typeface="Calibri" pitchFamily="34" charset="0"/>
              </a:rPr>
              <a:t>Model refinement (check for path feasibility)</a:t>
            </a:r>
          </a:p>
          <a:p>
            <a:r>
              <a:rPr lang="en-US" sz="2400" dirty="0" smtClean="0">
                <a:latin typeface="Calibri" pitchFamily="34" charset="0"/>
              </a:rPr>
              <a:t>SMT solvers are used to perform predicate abstraction and to check path feasibility.</a:t>
            </a:r>
          </a:p>
          <a:p>
            <a:r>
              <a:rPr lang="en-US" sz="2400" dirty="0" smtClean="0">
                <a:latin typeface="Calibri" pitchFamily="34" charset="0"/>
              </a:rPr>
              <a:t>c2bp makes several calls to the SMT solver. The formulas are relatively small.</a:t>
            </a:r>
            <a:endParaRPr lang="en-US" sz="2400" dirty="0">
              <a:latin typeface="Calibri" pitchFamily="34" charset="0"/>
            </a:endParaRPr>
          </a:p>
        </p:txBody>
      </p:sp>
      <p:sp>
        <p:nvSpPr>
          <p:cNvPr id="6" name="Footer Placeholder 3"/>
          <p:cNvSpPr>
            <a:spLocks noGrp="1"/>
          </p:cNvSpPr>
          <p:nvPr>
            <p:ph type="ftr" sz="quarter" idx="10"/>
          </p:nvPr>
        </p:nvSpPr>
        <p:spPr>
          <a:xfrm>
            <a:off x="1979720" y="6356350"/>
            <a:ext cx="4971496" cy="365125"/>
          </a:xfrm>
        </p:spPr>
        <p:txBody>
          <a:bodyPr/>
          <a:lstStyle/>
          <a:p>
            <a:r>
              <a:rPr lang="en-US" i="1" dirty="0" smtClean="0"/>
              <a:t>Applications and Challenges in Satisfiability Modulo Theories</a:t>
            </a:r>
            <a:endParaRPr lang="en-US" dirty="0"/>
          </a:p>
        </p:txBody>
      </p:sp>
    </p:spTree>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Predicate Abstraction: </a:t>
            </a:r>
            <a:r>
              <a:rPr i="1" smtClean="0">
                <a:latin typeface="Calibri" pitchFamily="34" charset="0"/>
              </a:rPr>
              <a:t>c2bp</a:t>
            </a:r>
            <a:endParaRPr lang="en-US" i="1" dirty="0">
              <a:latin typeface="Calibri" pitchFamily="34" charset="0"/>
            </a:endParaRPr>
          </a:p>
        </p:txBody>
      </p:sp>
      <p:sp>
        <p:nvSpPr>
          <p:cNvPr id="3" name="Content Placeholder 2"/>
          <p:cNvSpPr>
            <a:spLocks noGrp="1"/>
          </p:cNvSpPr>
          <p:nvPr>
            <p:ph idx="1"/>
          </p:nvPr>
        </p:nvSpPr>
        <p:spPr/>
        <p:txBody>
          <a:bodyPr/>
          <a:lstStyle/>
          <a:p>
            <a:r>
              <a:rPr lang="en-US" sz="2800" b="1" dirty="0" smtClean="0">
                <a:latin typeface="Calibri" pitchFamily="34" charset="0"/>
              </a:rPr>
              <a:t>Given</a:t>
            </a:r>
            <a:r>
              <a:rPr lang="en-US" sz="2800" dirty="0" smtClean="0">
                <a:latin typeface="Calibri" pitchFamily="34" charset="0"/>
              </a:rPr>
              <a:t> a C program </a:t>
            </a:r>
            <a:r>
              <a:rPr lang="en-US" sz="2800" i="1" dirty="0" smtClean="0">
                <a:solidFill>
                  <a:srgbClr val="FF0000"/>
                </a:solidFill>
                <a:latin typeface="Calibri" pitchFamily="34" charset="0"/>
              </a:rPr>
              <a:t>P</a:t>
            </a:r>
            <a:r>
              <a:rPr lang="en-US" sz="2800" dirty="0" smtClean="0">
                <a:latin typeface="Calibri" pitchFamily="34" charset="0"/>
              </a:rPr>
              <a:t> and </a:t>
            </a:r>
            <a:r>
              <a:rPr lang="en-US" sz="2800" i="1" dirty="0" smtClean="0">
                <a:solidFill>
                  <a:srgbClr val="FF0000"/>
                </a:solidFill>
                <a:latin typeface="Calibri" pitchFamily="34" charset="0"/>
              </a:rPr>
              <a:t>F </a:t>
            </a:r>
            <a:r>
              <a:rPr lang="en-US" sz="2800" dirty="0" smtClean="0">
                <a:solidFill>
                  <a:srgbClr val="FF0000"/>
                </a:solidFill>
                <a:latin typeface="Calibri" pitchFamily="34" charset="0"/>
              </a:rPr>
              <a:t>= {</a:t>
            </a:r>
            <a:r>
              <a:rPr lang="en-US" sz="2800" i="1" dirty="0" smtClean="0">
                <a:solidFill>
                  <a:srgbClr val="FF0000"/>
                </a:solidFill>
                <a:latin typeface="Calibri" pitchFamily="34" charset="0"/>
              </a:rPr>
              <a:t>p</a:t>
            </a:r>
            <a:r>
              <a:rPr lang="en-US" sz="2800" i="1" baseline="-25000" dirty="0" smtClean="0">
                <a:solidFill>
                  <a:srgbClr val="FF0000"/>
                </a:solidFill>
                <a:latin typeface="Calibri" pitchFamily="34" charset="0"/>
              </a:rPr>
              <a:t>1</a:t>
            </a:r>
            <a:r>
              <a:rPr lang="en-US" sz="2800" dirty="0" smtClean="0">
                <a:solidFill>
                  <a:srgbClr val="FF0000"/>
                </a:solidFill>
                <a:latin typeface="Calibri" pitchFamily="34" charset="0"/>
              </a:rPr>
              <a:t>, … , </a:t>
            </a:r>
            <a:r>
              <a:rPr lang="en-US" sz="2800" i="1" dirty="0" err="1" smtClean="0">
                <a:solidFill>
                  <a:srgbClr val="FF0000"/>
                </a:solidFill>
                <a:latin typeface="Calibri" pitchFamily="34" charset="0"/>
              </a:rPr>
              <a:t>p</a:t>
            </a:r>
            <a:r>
              <a:rPr lang="en-US" sz="2800" i="1" baseline="-25000" dirty="0" err="1" smtClean="0">
                <a:solidFill>
                  <a:srgbClr val="FF0000"/>
                </a:solidFill>
                <a:latin typeface="Calibri" pitchFamily="34" charset="0"/>
              </a:rPr>
              <a:t>n</a:t>
            </a:r>
            <a:r>
              <a:rPr lang="en-US" sz="2800" dirty="0" smtClean="0">
                <a:solidFill>
                  <a:srgbClr val="FF0000"/>
                </a:solidFill>
                <a:latin typeface="Calibri" pitchFamily="34" charset="0"/>
              </a:rPr>
              <a:t>}</a:t>
            </a:r>
            <a:r>
              <a:rPr lang="en-US" sz="2800" dirty="0" smtClean="0">
                <a:latin typeface="Calibri" pitchFamily="34" charset="0"/>
              </a:rPr>
              <a:t>.</a:t>
            </a:r>
          </a:p>
          <a:p>
            <a:r>
              <a:rPr lang="en-US" sz="2800" b="1" dirty="0" smtClean="0">
                <a:latin typeface="Calibri" pitchFamily="34" charset="0"/>
              </a:rPr>
              <a:t>Produce </a:t>
            </a:r>
            <a:r>
              <a:rPr lang="en-US" sz="2800" dirty="0" smtClean="0">
                <a:latin typeface="Calibri" pitchFamily="34" charset="0"/>
              </a:rPr>
              <a:t>a Boolean program </a:t>
            </a:r>
            <a:r>
              <a:rPr lang="en-US" sz="2800" i="1" dirty="0" smtClean="0">
                <a:latin typeface="Calibri" pitchFamily="34" charset="0"/>
              </a:rPr>
              <a:t>B</a:t>
            </a:r>
            <a:r>
              <a:rPr lang="en-US" sz="2800" dirty="0" smtClean="0">
                <a:latin typeface="Calibri" pitchFamily="34" charset="0"/>
              </a:rPr>
              <a:t>(</a:t>
            </a:r>
            <a:r>
              <a:rPr lang="en-US" sz="2800" i="1" dirty="0" smtClean="0">
                <a:latin typeface="Calibri" pitchFamily="34" charset="0"/>
              </a:rPr>
              <a:t>P</a:t>
            </a:r>
            <a:r>
              <a:rPr lang="en-US" sz="2800" dirty="0" smtClean="0">
                <a:latin typeface="Calibri" pitchFamily="34" charset="0"/>
              </a:rPr>
              <a:t>, </a:t>
            </a:r>
            <a:r>
              <a:rPr lang="en-US" sz="2800" i="1" dirty="0" smtClean="0">
                <a:latin typeface="Calibri" pitchFamily="34" charset="0"/>
              </a:rPr>
              <a:t>F</a:t>
            </a:r>
            <a:r>
              <a:rPr lang="en-US" sz="2800" dirty="0" smtClean="0">
                <a:latin typeface="Calibri" pitchFamily="34" charset="0"/>
              </a:rPr>
              <a:t>)</a:t>
            </a:r>
          </a:p>
          <a:p>
            <a:pPr lvl="1"/>
            <a:r>
              <a:rPr lang="en-US" sz="2800" dirty="0" smtClean="0">
                <a:latin typeface="Calibri" pitchFamily="34" charset="0"/>
              </a:rPr>
              <a:t>Same control flow structure as P.</a:t>
            </a:r>
          </a:p>
          <a:p>
            <a:pPr lvl="1"/>
            <a:r>
              <a:rPr lang="en-US" sz="2800" dirty="0" smtClean="0">
                <a:latin typeface="Calibri" pitchFamily="34" charset="0"/>
              </a:rPr>
              <a:t>Boolean variables {b</a:t>
            </a:r>
            <a:r>
              <a:rPr lang="en-US" sz="2800" baseline="-25000" dirty="0" smtClean="0">
                <a:latin typeface="Calibri" pitchFamily="34" charset="0"/>
              </a:rPr>
              <a:t>1</a:t>
            </a:r>
            <a:r>
              <a:rPr lang="en-US" sz="2800" dirty="0" smtClean="0">
                <a:latin typeface="Calibri" pitchFamily="34" charset="0"/>
              </a:rPr>
              <a:t>, … , </a:t>
            </a:r>
            <a:r>
              <a:rPr lang="en-US" sz="2800" dirty="0" err="1" smtClean="0">
                <a:latin typeface="Calibri" pitchFamily="34" charset="0"/>
              </a:rPr>
              <a:t>b</a:t>
            </a:r>
            <a:r>
              <a:rPr lang="en-US" sz="2800" baseline="-25000" dirty="0" err="1" smtClean="0">
                <a:latin typeface="Calibri" pitchFamily="34" charset="0"/>
              </a:rPr>
              <a:t>n</a:t>
            </a:r>
            <a:r>
              <a:rPr lang="en-US" sz="2800" dirty="0" smtClean="0">
                <a:latin typeface="Calibri" pitchFamily="34" charset="0"/>
              </a:rPr>
              <a:t>} to match {</a:t>
            </a:r>
            <a:r>
              <a:rPr lang="en-US" sz="2800" i="1" dirty="0" smtClean="0">
                <a:latin typeface="Calibri" pitchFamily="34" charset="0"/>
              </a:rPr>
              <a:t>p</a:t>
            </a:r>
            <a:r>
              <a:rPr lang="en-US" sz="2800" i="1" baseline="-25000" dirty="0" smtClean="0">
                <a:latin typeface="Calibri" pitchFamily="34" charset="0"/>
              </a:rPr>
              <a:t>1</a:t>
            </a:r>
            <a:r>
              <a:rPr lang="en-US" sz="2800" dirty="0" smtClean="0">
                <a:latin typeface="Calibri" pitchFamily="34" charset="0"/>
              </a:rPr>
              <a:t>, … , </a:t>
            </a:r>
            <a:r>
              <a:rPr lang="en-US" sz="2800" i="1" dirty="0" err="1" smtClean="0">
                <a:latin typeface="Calibri" pitchFamily="34" charset="0"/>
              </a:rPr>
              <a:t>p</a:t>
            </a:r>
            <a:r>
              <a:rPr lang="en-US" sz="2800" i="1" baseline="-25000" dirty="0" err="1" smtClean="0">
                <a:latin typeface="Calibri" pitchFamily="34" charset="0"/>
              </a:rPr>
              <a:t>n</a:t>
            </a:r>
            <a:r>
              <a:rPr lang="en-US" sz="2800" dirty="0" smtClean="0">
                <a:latin typeface="Calibri" pitchFamily="34" charset="0"/>
              </a:rPr>
              <a:t>}.</a:t>
            </a:r>
          </a:p>
          <a:p>
            <a:pPr lvl="1"/>
            <a:r>
              <a:rPr lang="en-US" sz="2800" dirty="0" smtClean="0">
                <a:latin typeface="Calibri" pitchFamily="34" charset="0"/>
              </a:rPr>
              <a:t>Properties true in </a:t>
            </a:r>
            <a:r>
              <a:rPr lang="en-US" sz="2800" i="1" dirty="0" smtClean="0">
                <a:latin typeface="Calibri" pitchFamily="34" charset="0"/>
              </a:rPr>
              <a:t>B</a:t>
            </a:r>
            <a:r>
              <a:rPr lang="en-US" sz="2800" dirty="0" smtClean="0">
                <a:latin typeface="Calibri" pitchFamily="34" charset="0"/>
              </a:rPr>
              <a:t>(</a:t>
            </a:r>
            <a:r>
              <a:rPr lang="en-US" sz="2800" i="1" dirty="0" smtClean="0">
                <a:latin typeface="Calibri" pitchFamily="34" charset="0"/>
              </a:rPr>
              <a:t>P</a:t>
            </a:r>
            <a:r>
              <a:rPr lang="en-US" sz="2800" dirty="0" smtClean="0">
                <a:latin typeface="Calibri" pitchFamily="34" charset="0"/>
              </a:rPr>
              <a:t>, </a:t>
            </a:r>
            <a:r>
              <a:rPr lang="en-US" sz="2800" i="1" dirty="0" smtClean="0">
                <a:latin typeface="Calibri" pitchFamily="34" charset="0"/>
              </a:rPr>
              <a:t>F</a:t>
            </a:r>
            <a:r>
              <a:rPr lang="en-US" sz="2800" dirty="0" smtClean="0">
                <a:latin typeface="Calibri" pitchFamily="34" charset="0"/>
              </a:rPr>
              <a:t>) are true in </a:t>
            </a:r>
            <a:r>
              <a:rPr lang="en-US" sz="2800" i="1" dirty="0" smtClean="0">
                <a:latin typeface="Calibri" pitchFamily="34" charset="0"/>
              </a:rPr>
              <a:t>P</a:t>
            </a:r>
            <a:r>
              <a:rPr lang="en-US" sz="2800" dirty="0" smtClean="0">
                <a:latin typeface="Calibri" pitchFamily="34" charset="0"/>
              </a:rPr>
              <a:t>.</a:t>
            </a:r>
          </a:p>
          <a:p>
            <a:r>
              <a:rPr lang="en-US" sz="2800" dirty="0" smtClean="0">
                <a:latin typeface="Calibri" pitchFamily="34" charset="0"/>
              </a:rPr>
              <a:t>Each </a:t>
            </a:r>
            <a:r>
              <a:rPr lang="en-US" sz="2800" i="1" dirty="0" smtClean="0">
                <a:latin typeface="Calibri" pitchFamily="34" charset="0"/>
              </a:rPr>
              <a:t>p</a:t>
            </a:r>
            <a:r>
              <a:rPr lang="en-US" sz="2800" i="1" baseline="-25000" dirty="0" smtClean="0">
                <a:latin typeface="Calibri" pitchFamily="34" charset="0"/>
              </a:rPr>
              <a:t>i</a:t>
            </a:r>
            <a:r>
              <a:rPr lang="en-US" sz="2800" dirty="0" smtClean="0">
                <a:latin typeface="Calibri" pitchFamily="34" charset="0"/>
              </a:rPr>
              <a:t> is a pure Boolean expression.</a:t>
            </a:r>
          </a:p>
          <a:p>
            <a:r>
              <a:rPr lang="en-US" sz="2800" dirty="0" smtClean="0">
                <a:latin typeface="Calibri" pitchFamily="34" charset="0"/>
              </a:rPr>
              <a:t>Each </a:t>
            </a:r>
            <a:r>
              <a:rPr lang="en-US" sz="2800" i="1" dirty="0" smtClean="0">
                <a:latin typeface="Calibri" pitchFamily="34" charset="0"/>
              </a:rPr>
              <a:t>p</a:t>
            </a:r>
            <a:r>
              <a:rPr lang="en-US" sz="2800" i="1" baseline="-25000" dirty="0" smtClean="0">
                <a:latin typeface="Calibri" pitchFamily="34" charset="0"/>
              </a:rPr>
              <a:t>i</a:t>
            </a:r>
            <a:r>
              <a:rPr lang="en-US" sz="2800" dirty="0" smtClean="0">
                <a:latin typeface="Calibri" pitchFamily="34" charset="0"/>
              </a:rPr>
              <a:t> represents set of states for which </a:t>
            </a:r>
            <a:r>
              <a:rPr lang="en-US" sz="2800" i="1" dirty="0" smtClean="0">
                <a:latin typeface="Calibri" pitchFamily="34" charset="0"/>
              </a:rPr>
              <a:t>p</a:t>
            </a:r>
            <a:r>
              <a:rPr lang="en-US" sz="2800" i="1" baseline="-25000" dirty="0" smtClean="0">
                <a:latin typeface="Calibri" pitchFamily="34" charset="0"/>
              </a:rPr>
              <a:t>i</a:t>
            </a:r>
            <a:r>
              <a:rPr lang="en-US" sz="2800" dirty="0" smtClean="0">
                <a:latin typeface="Calibri" pitchFamily="34" charset="0"/>
              </a:rPr>
              <a:t> is true.</a:t>
            </a:r>
          </a:p>
          <a:p>
            <a:r>
              <a:rPr lang="en-US" sz="2800" dirty="0" smtClean="0">
                <a:latin typeface="Calibri" pitchFamily="34" charset="0"/>
              </a:rPr>
              <a:t>Performs modular abstraction.</a:t>
            </a:r>
            <a:endParaRPr lang="en-US" sz="2800" dirty="0">
              <a:latin typeface="Calibri" pitchFamily="34" charset="0"/>
            </a:endParaRPr>
          </a:p>
        </p:txBody>
      </p:sp>
      <p:sp>
        <p:nvSpPr>
          <p:cNvPr id="5" name="Footer Placeholder 3"/>
          <p:cNvSpPr>
            <a:spLocks noGrp="1"/>
          </p:cNvSpPr>
          <p:nvPr>
            <p:ph type="ftr" sz="quarter" idx="10"/>
          </p:nvPr>
        </p:nvSpPr>
        <p:spPr>
          <a:xfrm>
            <a:off x="1979720" y="6356350"/>
            <a:ext cx="4971496" cy="365125"/>
          </a:xfrm>
        </p:spPr>
        <p:txBody>
          <a:bodyPr/>
          <a:lstStyle/>
          <a:p>
            <a:r>
              <a:rPr lang="en-US" i="1" dirty="0" smtClean="0"/>
              <a:t>Applications and Challenges in Satisfiability Modulo Theories</a:t>
            </a:r>
            <a:endParaRPr lang="en-US" dirty="0"/>
          </a:p>
        </p:txBody>
      </p:sp>
    </p:spTree>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Abstracting Expressions via </a:t>
            </a:r>
            <a:r>
              <a:rPr i="1" smtClean="0"/>
              <a:t>F</a:t>
            </a:r>
            <a:endParaRPr lang="en-US" i="1" dirty="0"/>
          </a:p>
        </p:txBody>
      </p:sp>
      <p:sp>
        <p:nvSpPr>
          <p:cNvPr id="3" name="Content Placeholder 2"/>
          <p:cNvSpPr>
            <a:spLocks noGrp="1"/>
          </p:cNvSpPr>
          <p:nvPr>
            <p:ph idx="1"/>
          </p:nvPr>
        </p:nvSpPr>
        <p:spPr/>
        <p:txBody>
          <a:bodyPr/>
          <a:lstStyle/>
          <a:p>
            <a:r>
              <a:rPr lang="en-US" i="1" dirty="0" err="1" smtClean="0">
                <a:solidFill>
                  <a:srgbClr val="FF0000"/>
                </a:solidFill>
              </a:rPr>
              <a:t>Implies</a:t>
            </a:r>
            <a:r>
              <a:rPr lang="en-US" i="1" baseline="-25000" dirty="0" err="1" smtClean="0">
                <a:solidFill>
                  <a:srgbClr val="FF0000"/>
                </a:solidFill>
              </a:rPr>
              <a:t>F</a:t>
            </a:r>
            <a:r>
              <a:rPr lang="en-US" i="1" dirty="0" smtClean="0">
                <a:solidFill>
                  <a:srgbClr val="FF0000"/>
                </a:solidFill>
              </a:rPr>
              <a:t> (e)</a:t>
            </a:r>
          </a:p>
          <a:p>
            <a:pPr lvl="1"/>
            <a:r>
              <a:rPr lang="en-US" dirty="0" smtClean="0"/>
              <a:t>Best Boolean function over </a:t>
            </a:r>
            <a:r>
              <a:rPr lang="en-US" i="1" dirty="0" smtClean="0"/>
              <a:t>F</a:t>
            </a:r>
            <a:r>
              <a:rPr lang="en-US" dirty="0" smtClean="0"/>
              <a:t> that implies </a:t>
            </a:r>
            <a:r>
              <a:rPr lang="en-US" i="1" dirty="0" smtClean="0"/>
              <a:t>e.</a:t>
            </a:r>
          </a:p>
          <a:p>
            <a:r>
              <a:rPr lang="en-US" i="1" dirty="0" err="1" smtClean="0">
                <a:solidFill>
                  <a:srgbClr val="FF0000"/>
                </a:solidFill>
              </a:rPr>
              <a:t>ImpliedBy</a:t>
            </a:r>
            <a:r>
              <a:rPr lang="en-US" i="1" baseline="-25000" dirty="0" err="1" smtClean="0">
                <a:solidFill>
                  <a:srgbClr val="FF0000"/>
                </a:solidFill>
              </a:rPr>
              <a:t>F</a:t>
            </a:r>
            <a:r>
              <a:rPr lang="en-US" i="1" dirty="0" smtClean="0">
                <a:solidFill>
                  <a:srgbClr val="FF0000"/>
                </a:solidFill>
              </a:rPr>
              <a:t> (e)</a:t>
            </a:r>
          </a:p>
          <a:p>
            <a:pPr lvl="1"/>
            <a:r>
              <a:rPr lang="en-US" dirty="0" smtClean="0"/>
              <a:t>Best Boolean function over </a:t>
            </a:r>
            <a:r>
              <a:rPr lang="en-US" i="1" dirty="0" smtClean="0"/>
              <a:t>F</a:t>
            </a:r>
            <a:r>
              <a:rPr lang="en-US" dirty="0" smtClean="0"/>
              <a:t> that is implied by </a:t>
            </a:r>
            <a:r>
              <a:rPr lang="en-US" i="1" dirty="0" smtClean="0"/>
              <a:t>e.</a:t>
            </a:r>
          </a:p>
          <a:p>
            <a:pPr lvl="1"/>
            <a:r>
              <a:rPr lang="en-US" i="1" dirty="0" err="1" smtClean="0"/>
              <a:t>ImpliedBy</a:t>
            </a:r>
            <a:r>
              <a:rPr lang="en-US" i="1" baseline="-25000" dirty="0" err="1" smtClean="0"/>
              <a:t>F</a:t>
            </a:r>
            <a:r>
              <a:rPr lang="en-US" i="1" dirty="0" smtClean="0"/>
              <a:t> (e) = not </a:t>
            </a:r>
            <a:r>
              <a:rPr lang="en-US" i="1" dirty="0" err="1" smtClean="0"/>
              <a:t>Implies</a:t>
            </a:r>
            <a:r>
              <a:rPr lang="en-US" i="1" baseline="-25000" dirty="0" err="1" smtClean="0"/>
              <a:t>F</a:t>
            </a:r>
            <a:r>
              <a:rPr lang="en-US" i="1" dirty="0" smtClean="0"/>
              <a:t> (</a:t>
            </a:r>
            <a:r>
              <a:rPr lang="en-US" i="1" dirty="0" smtClean="0">
                <a:sym typeface="Symbol"/>
              </a:rPr>
              <a:t>not </a:t>
            </a:r>
            <a:r>
              <a:rPr lang="en-US" i="1" dirty="0" smtClean="0"/>
              <a:t>e)</a:t>
            </a:r>
            <a:endParaRPr lang="en-US" dirty="0"/>
          </a:p>
        </p:txBody>
      </p:sp>
      <p:sp>
        <p:nvSpPr>
          <p:cNvPr id="5" name="Footer Placeholder 3"/>
          <p:cNvSpPr>
            <a:spLocks noGrp="1"/>
          </p:cNvSpPr>
          <p:nvPr>
            <p:ph type="ftr" sz="quarter" idx="10"/>
          </p:nvPr>
        </p:nvSpPr>
        <p:spPr>
          <a:xfrm>
            <a:off x="1979720" y="6356350"/>
            <a:ext cx="4971496" cy="365125"/>
          </a:xfrm>
        </p:spPr>
        <p:txBody>
          <a:bodyPr/>
          <a:lstStyle/>
          <a:p>
            <a:r>
              <a:rPr lang="en-US" i="1" dirty="0" smtClean="0"/>
              <a:t>Applications and Challenges in Satisfiability Modulo Theories</a:t>
            </a:r>
            <a:endParaRPr lang="en-US" dirty="0"/>
          </a:p>
        </p:txBody>
      </p:sp>
    </p:spTree>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Implies</a:t>
            </a:r>
            <a:r>
              <a:rPr baseline="-25000" smtClean="0"/>
              <a:t>F</a:t>
            </a:r>
            <a:r>
              <a:rPr smtClean="0"/>
              <a:t>(e) and ImpliedBy</a:t>
            </a:r>
            <a:r>
              <a:rPr baseline="-25000" smtClean="0"/>
              <a:t>F</a:t>
            </a:r>
            <a:r>
              <a:rPr smtClean="0"/>
              <a:t>(e) </a:t>
            </a:r>
            <a:endParaRPr lang="en-US" dirty="0">
              <a:latin typeface="Calibri" pitchFamily="34" charset="0"/>
            </a:endParaRPr>
          </a:p>
        </p:txBody>
      </p:sp>
      <p:grpSp>
        <p:nvGrpSpPr>
          <p:cNvPr id="3" name="Group 65"/>
          <p:cNvGrpSpPr>
            <a:grpSpLocks/>
          </p:cNvGrpSpPr>
          <p:nvPr/>
        </p:nvGrpSpPr>
        <p:grpSpPr bwMode="auto">
          <a:xfrm>
            <a:off x="3048000" y="2667000"/>
            <a:ext cx="3352800" cy="2286000"/>
            <a:chOff x="1920" y="1680"/>
            <a:chExt cx="2112" cy="1440"/>
          </a:xfrm>
        </p:grpSpPr>
        <p:sp>
          <p:nvSpPr>
            <p:cNvPr id="61" name="Line 12"/>
            <p:cNvSpPr>
              <a:spLocks noChangeShapeType="1"/>
            </p:cNvSpPr>
            <p:nvPr/>
          </p:nvSpPr>
          <p:spPr bwMode="auto">
            <a:xfrm rot="-5400000">
              <a:off x="2976" y="2064"/>
              <a:ext cx="0" cy="2112"/>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endParaRPr lang="en-US"/>
            </a:p>
          </p:txBody>
        </p:sp>
        <p:sp>
          <p:nvSpPr>
            <p:cNvPr id="62" name="Line 13"/>
            <p:cNvSpPr>
              <a:spLocks noChangeShapeType="1"/>
            </p:cNvSpPr>
            <p:nvPr/>
          </p:nvSpPr>
          <p:spPr bwMode="auto">
            <a:xfrm rot="-5400000">
              <a:off x="2976" y="1776"/>
              <a:ext cx="0" cy="2112"/>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endParaRPr lang="en-US"/>
            </a:p>
          </p:txBody>
        </p:sp>
        <p:sp>
          <p:nvSpPr>
            <p:cNvPr id="63" name="Line 14"/>
            <p:cNvSpPr>
              <a:spLocks noChangeShapeType="1"/>
            </p:cNvSpPr>
            <p:nvPr/>
          </p:nvSpPr>
          <p:spPr bwMode="auto">
            <a:xfrm rot="-5400000">
              <a:off x="2976" y="1488"/>
              <a:ext cx="0" cy="2112"/>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endParaRPr lang="en-US"/>
            </a:p>
          </p:txBody>
        </p:sp>
        <p:sp>
          <p:nvSpPr>
            <p:cNvPr id="64" name="Line 15"/>
            <p:cNvSpPr>
              <a:spLocks noChangeShapeType="1"/>
            </p:cNvSpPr>
            <p:nvPr/>
          </p:nvSpPr>
          <p:spPr bwMode="auto">
            <a:xfrm rot="-5400000">
              <a:off x="2976" y="1200"/>
              <a:ext cx="0" cy="2112"/>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endParaRPr lang="en-US"/>
            </a:p>
          </p:txBody>
        </p:sp>
        <p:sp>
          <p:nvSpPr>
            <p:cNvPr id="65" name="Line 16"/>
            <p:cNvSpPr>
              <a:spLocks noChangeShapeType="1"/>
            </p:cNvSpPr>
            <p:nvPr/>
          </p:nvSpPr>
          <p:spPr bwMode="auto">
            <a:xfrm rot="-5400000">
              <a:off x="2976" y="912"/>
              <a:ext cx="0" cy="2112"/>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endParaRPr lang="en-US"/>
            </a:p>
          </p:txBody>
        </p:sp>
        <p:sp>
          <p:nvSpPr>
            <p:cNvPr id="66" name="Line 19"/>
            <p:cNvSpPr>
              <a:spLocks noChangeShapeType="1"/>
            </p:cNvSpPr>
            <p:nvPr/>
          </p:nvSpPr>
          <p:spPr bwMode="auto">
            <a:xfrm rot="-5400000">
              <a:off x="2976" y="624"/>
              <a:ext cx="0" cy="2112"/>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endParaRPr lang="en-US"/>
            </a:p>
          </p:txBody>
        </p:sp>
      </p:grpSp>
      <p:grpSp>
        <p:nvGrpSpPr>
          <p:cNvPr id="4" name="Group 66"/>
          <p:cNvGrpSpPr>
            <a:grpSpLocks/>
          </p:cNvGrpSpPr>
          <p:nvPr/>
        </p:nvGrpSpPr>
        <p:grpSpPr bwMode="auto">
          <a:xfrm>
            <a:off x="3276600" y="2438400"/>
            <a:ext cx="2286000" cy="3352800"/>
            <a:chOff x="2064" y="1536"/>
            <a:chExt cx="1440" cy="2112"/>
          </a:xfrm>
        </p:grpSpPr>
        <p:sp>
          <p:nvSpPr>
            <p:cNvPr id="68" name="Line 6"/>
            <p:cNvSpPr>
              <a:spLocks noChangeShapeType="1"/>
            </p:cNvSpPr>
            <p:nvPr/>
          </p:nvSpPr>
          <p:spPr bwMode="auto">
            <a:xfrm>
              <a:off x="2352" y="1536"/>
              <a:ext cx="0" cy="2112"/>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endParaRPr lang="en-US"/>
            </a:p>
          </p:txBody>
        </p:sp>
        <p:sp>
          <p:nvSpPr>
            <p:cNvPr id="69" name="Line 7"/>
            <p:cNvSpPr>
              <a:spLocks noChangeShapeType="1"/>
            </p:cNvSpPr>
            <p:nvPr/>
          </p:nvSpPr>
          <p:spPr bwMode="auto">
            <a:xfrm>
              <a:off x="2640" y="1536"/>
              <a:ext cx="0" cy="2112"/>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endParaRPr lang="en-US"/>
            </a:p>
          </p:txBody>
        </p:sp>
        <p:sp>
          <p:nvSpPr>
            <p:cNvPr id="70" name="Line 8"/>
            <p:cNvSpPr>
              <a:spLocks noChangeShapeType="1"/>
            </p:cNvSpPr>
            <p:nvPr/>
          </p:nvSpPr>
          <p:spPr bwMode="auto">
            <a:xfrm>
              <a:off x="2928" y="1536"/>
              <a:ext cx="0" cy="2112"/>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endParaRPr lang="en-US"/>
            </a:p>
          </p:txBody>
        </p:sp>
        <p:sp>
          <p:nvSpPr>
            <p:cNvPr id="71" name="Line 9"/>
            <p:cNvSpPr>
              <a:spLocks noChangeShapeType="1"/>
            </p:cNvSpPr>
            <p:nvPr/>
          </p:nvSpPr>
          <p:spPr bwMode="auto">
            <a:xfrm>
              <a:off x="3216" y="1536"/>
              <a:ext cx="0" cy="2112"/>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endParaRPr lang="en-US"/>
            </a:p>
          </p:txBody>
        </p:sp>
        <p:sp>
          <p:nvSpPr>
            <p:cNvPr id="72" name="Line 10"/>
            <p:cNvSpPr>
              <a:spLocks noChangeShapeType="1"/>
            </p:cNvSpPr>
            <p:nvPr/>
          </p:nvSpPr>
          <p:spPr bwMode="auto">
            <a:xfrm>
              <a:off x="3504" y="1536"/>
              <a:ext cx="0" cy="2112"/>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endParaRPr lang="en-US"/>
            </a:p>
          </p:txBody>
        </p:sp>
        <p:sp>
          <p:nvSpPr>
            <p:cNvPr id="73" name="Line 18"/>
            <p:cNvSpPr>
              <a:spLocks noChangeShapeType="1"/>
            </p:cNvSpPr>
            <p:nvPr/>
          </p:nvSpPr>
          <p:spPr bwMode="auto">
            <a:xfrm>
              <a:off x="2064" y="1536"/>
              <a:ext cx="0" cy="2112"/>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endParaRPr lang="en-US"/>
            </a:p>
          </p:txBody>
        </p:sp>
      </p:grpSp>
      <p:grpSp>
        <p:nvGrpSpPr>
          <p:cNvPr id="5" name="Group 70"/>
          <p:cNvGrpSpPr>
            <a:grpSpLocks/>
          </p:cNvGrpSpPr>
          <p:nvPr/>
        </p:nvGrpSpPr>
        <p:grpSpPr bwMode="auto">
          <a:xfrm>
            <a:off x="533400" y="2667000"/>
            <a:ext cx="5029200" cy="2286000"/>
            <a:chOff x="336" y="1680"/>
            <a:chExt cx="3168" cy="1440"/>
          </a:xfrm>
        </p:grpSpPr>
        <p:grpSp>
          <p:nvGrpSpPr>
            <p:cNvPr id="6" name="Group 54"/>
            <p:cNvGrpSpPr>
              <a:grpSpLocks/>
            </p:cNvGrpSpPr>
            <p:nvPr/>
          </p:nvGrpSpPr>
          <p:grpSpPr bwMode="auto">
            <a:xfrm>
              <a:off x="2064" y="1680"/>
              <a:ext cx="1440" cy="1440"/>
              <a:chOff x="3648" y="1680"/>
              <a:chExt cx="1440" cy="1440"/>
            </a:xfrm>
          </p:grpSpPr>
          <p:sp>
            <p:nvSpPr>
              <p:cNvPr id="78" name="Rectangle 31"/>
              <p:cNvSpPr>
                <a:spLocks noChangeArrowheads="1"/>
              </p:cNvSpPr>
              <p:nvPr/>
            </p:nvSpPr>
            <p:spPr bwMode="auto">
              <a:xfrm>
                <a:off x="3936" y="2256"/>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sp>
            <p:nvSpPr>
              <p:cNvPr id="79" name="Rectangle 32"/>
              <p:cNvSpPr>
                <a:spLocks noChangeArrowheads="1"/>
              </p:cNvSpPr>
              <p:nvPr/>
            </p:nvSpPr>
            <p:spPr bwMode="auto">
              <a:xfrm>
                <a:off x="4224" y="2256"/>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sp>
            <p:nvSpPr>
              <p:cNvPr id="80" name="Rectangle 33"/>
              <p:cNvSpPr>
                <a:spLocks noChangeArrowheads="1"/>
              </p:cNvSpPr>
              <p:nvPr/>
            </p:nvSpPr>
            <p:spPr bwMode="auto">
              <a:xfrm>
                <a:off x="4224" y="2544"/>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sp>
            <p:nvSpPr>
              <p:cNvPr id="81" name="Rectangle 34"/>
              <p:cNvSpPr>
                <a:spLocks noChangeArrowheads="1"/>
              </p:cNvSpPr>
              <p:nvPr/>
            </p:nvSpPr>
            <p:spPr bwMode="auto">
              <a:xfrm>
                <a:off x="4224" y="1968"/>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sp>
            <p:nvSpPr>
              <p:cNvPr id="82" name="Rectangle 35"/>
              <p:cNvSpPr>
                <a:spLocks noChangeArrowheads="1"/>
              </p:cNvSpPr>
              <p:nvPr/>
            </p:nvSpPr>
            <p:spPr bwMode="auto">
              <a:xfrm>
                <a:off x="4512" y="2256"/>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sp>
            <p:nvSpPr>
              <p:cNvPr id="83" name="Rectangle 36"/>
              <p:cNvSpPr>
                <a:spLocks noChangeArrowheads="1"/>
              </p:cNvSpPr>
              <p:nvPr/>
            </p:nvSpPr>
            <p:spPr bwMode="auto">
              <a:xfrm>
                <a:off x="4512" y="2544"/>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sp>
            <p:nvSpPr>
              <p:cNvPr id="84" name="Rectangle 37"/>
              <p:cNvSpPr>
                <a:spLocks noChangeArrowheads="1"/>
              </p:cNvSpPr>
              <p:nvPr/>
            </p:nvSpPr>
            <p:spPr bwMode="auto">
              <a:xfrm>
                <a:off x="3936" y="1968"/>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sp>
            <p:nvSpPr>
              <p:cNvPr id="85" name="Rectangle 38"/>
              <p:cNvSpPr>
                <a:spLocks noChangeArrowheads="1"/>
              </p:cNvSpPr>
              <p:nvPr/>
            </p:nvSpPr>
            <p:spPr bwMode="auto">
              <a:xfrm>
                <a:off x="4224" y="1680"/>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sp>
            <p:nvSpPr>
              <p:cNvPr id="86" name="Rectangle 39"/>
              <p:cNvSpPr>
                <a:spLocks noChangeArrowheads="1"/>
              </p:cNvSpPr>
              <p:nvPr/>
            </p:nvSpPr>
            <p:spPr bwMode="auto">
              <a:xfrm>
                <a:off x="4512" y="1680"/>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sp>
            <p:nvSpPr>
              <p:cNvPr id="87" name="Rectangle 40"/>
              <p:cNvSpPr>
                <a:spLocks noChangeArrowheads="1"/>
              </p:cNvSpPr>
              <p:nvPr/>
            </p:nvSpPr>
            <p:spPr bwMode="auto">
              <a:xfrm>
                <a:off x="4512" y="1968"/>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sp>
            <p:nvSpPr>
              <p:cNvPr id="88" name="Rectangle 41"/>
              <p:cNvSpPr>
                <a:spLocks noChangeArrowheads="1"/>
              </p:cNvSpPr>
              <p:nvPr/>
            </p:nvSpPr>
            <p:spPr bwMode="auto">
              <a:xfrm>
                <a:off x="4800" y="1968"/>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sp>
            <p:nvSpPr>
              <p:cNvPr id="89" name="Rectangle 42"/>
              <p:cNvSpPr>
                <a:spLocks noChangeArrowheads="1"/>
              </p:cNvSpPr>
              <p:nvPr/>
            </p:nvSpPr>
            <p:spPr bwMode="auto">
              <a:xfrm>
                <a:off x="4800" y="2256"/>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sp>
            <p:nvSpPr>
              <p:cNvPr id="90" name="Rectangle 43"/>
              <p:cNvSpPr>
                <a:spLocks noChangeArrowheads="1"/>
              </p:cNvSpPr>
              <p:nvPr/>
            </p:nvSpPr>
            <p:spPr bwMode="auto">
              <a:xfrm>
                <a:off x="4800" y="2544"/>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sp>
            <p:nvSpPr>
              <p:cNvPr id="91" name="Rectangle 44"/>
              <p:cNvSpPr>
                <a:spLocks noChangeArrowheads="1"/>
              </p:cNvSpPr>
              <p:nvPr/>
            </p:nvSpPr>
            <p:spPr bwMode="auto">
              <a:xfrm>
                <a:off x="4224" y="2832"/>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sp>
            <p:nvSpPr>
              <p:cNvPr id="92" name="Rectangle 45"/>
              <p:cNvSpPr>
                <a:spLocks noChangeArrowheads="1"/>
              </p:cNvSpPr>
              <p:nvPr/>
            </p:nvSpPr>
            <p:spPr bwMode="auto">
              <a:xfrm>
                <a:off x="4512" y="2832"/>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sp>
            <p:nvSpPr>
              <p:cNvPr id="93" name="Rectangle 46"/>
              <p:cNvSpPr>
                <a:spLocks noChangeArrowheads="1"/>
              </p:cNvSpPr>
              <p:nvPr/>
            </p:nvSpPr>
            <p:spPr bwMode="auto">
              <a:xfrm>
                <a:off x="3936" y="2544"/>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sp>
            <p:nvSpPr>
              <p:cNvPr id="94" name="Rectangle 47"/>
              <p:cNvSpPr>
                <a:spLocks noChangeArrowheads="1"/>
              </p:cNvSpPr>
              <p:nvPr/>
            </p:nvSpPr>
            <p:spPr bwMode="auto">
              <a:xfrm>
                <a:off x="3648" y="2544"/>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sp>
            <p:nvSpPr>
              <p:cNvPr id="95" name="Rectangle 48"/>
              <p:cNvSpPr>
                <a:spLocks noChangeArrowheads="1"/>
              </p:cNvSpPr>
              <p:nvPr/>
            </p:nvSpPr>
            <p:spPr bwMode="auto">
              <a:xfrm>
                <a:off x="3648" y="2256"/>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sp>
            <p:nvSpPr>
              <p:cNvPr id="96" name="Rectangle 52"/>
              <p:cNvSpPr>
                <a:spLocks noChangeArrowheads="1"/>
              </p:cNvSpPr>
              <p:nvPr/>
            </p:nvSpPr>
            <p:spPr bwMode="auto">
              <a:xfrm>
                <a:off x="3936" y="2832"/>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sp>
            <p:nvSpPr>
              <p:cNvPr id="97" name="Rectangle 53"/>
              <p:cNvSpPr>
                <a:spLocks noChangeArrowheads="1"/>
              </p:cNvSpPr>
              <p:nvPr/>
            </p:nvSpPr>
            <p:spPr bwMode="auto">
              <a:xfrm>
                <a:off x="4800" y="2832"/>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grpSp>
        <p:sp>
          <p:nvSpPr>
            <p:cNvPr id="76" name="Rectangle 60"/>
            <p:cNvSpPr>
              <a:spLocks noChangeArrowheads="1"/>
            </p:cNvSpPr>
            <p:nvPr/>
          </p:nvSpPr>
          <p:spPr bwMode="auto">
            <a:xfrm>
              <a:off x="336" y="2112"/>
              <a:ext cx="960" cy="288"/>
            </a:xfrm>
            <a:prstGeom prst="rect">
              <a:avLst/>
            </a:prstGeom>
            <a:solidFill>
              <a:schemeClr val="folHlink"/>
            </a:solidFill>
            <a:ln w="9525">
              <a:solidFill>
                <a:srgbClr val="FFFF00"/>
              </a:solidFill>
              <a:miter lim="800000"/>
              <a:headEnd/>
              <a:tailEnd/>
            </a:ln>
            <a:effectLst/>
          </p:spPr>
          <p:txBody>
            <a:bodyPr wrap="none" anchor="ctr"/>
            <a:lstStyle/>
            <a:p>
              <a:pPr algn="ctr"/>
              <a:r>
                <a:rPr lang="en-US" dirty="0" err="1">
                  <a:solidFill>
                    <a:schemeClr val="bg1"/>
                  </a:solidFill>
                </a:rPr>
                <a:t>ImpliedBy</a:t>
              </a:r>
              <a:r>
                <a:rPr lang="en-US" baseline="-25000" dirty="0" err="1">
                  <a:solidFill>
                    <a:schemeClr val="bg1"/>
                  </a:solidFill>
                </a:rPr>
                <a:t>F</a:t>
              </a:r>
              <a:r>
                <a:rPr lang="en-US" dirty="0">
                  <a:solidFill>
                    <a:schemeClr val="bg1"/>
                  </a:solidFill>
                </a:rPr>
                <a:t>(e)</a:t>
              </a:r>
              <a:endParaRPr lang="en-US" sz="4000" dirty="0">
                <a:solidFill>
                  <a:schemeClr val="bg1"/>
                </a:solidFill>
              </a:endParaRPr>
            </a:p>
          </p:txBody>
        </p:sp>
        <p:cxnSp>
          <p:nvCxnSpPr>
            <p:cNvPr id="77" name="AutoShape 61"/>
            <p:cNvCxnSpPr>
              <a:cxnSpLocks noChangeShapeType="1"/>
              <a:stCxn id="76" idx="3"/>
              <a:endCxn id="95" idx="1"/>
            </p:cNvCxnSpPr>
            <p:nvPr/>
          </p:nvCxnSpPr>
          <p:spPr bwMode="auto">
            <a:xfrm>
              <a:off x="1296" y="2256"/>
              <a:ext cx="768" cy="144"/>
            </a:xfrm>
            <a:prstGeom prst="straightConnector1">
              <a:avLst/>
            </a:prstGeom>
            <a:noFill/>
            <a:ln w="38100">
              <a:solidFill>
                <a:srgbClr val="FFFF00"/>
              </a:solidFill>
              <a:round/>
              <a:headEnd/>
              <a:tailEnd/>
            </a:ln>
            <a:effectLst/>
          </p:spPr>
        </p:cxnSp>
      </p:grpSp>
      <p:grpSp>
        <p:nvGrpSpPr>
          <p:cNvPr id="7" name="Group 63"/>
          <p:cNvGrpSpPr>
            <a:grpSpLocks/>
          </p:cNvGrpSpPr>
          <p:nvPr/>
        </p:nvGrpSpPr>
        <p:grpSpPr bwMode="auto">
          <a:xfrm>
            <a:off x="3668713" y="1981200"/>
            <a:ext cx="4191000" cy="2728913"/>
            <a:chOff x="2304" y="1248"/>
            <a:chExt cx="2640" cy="1719"/>
          </a:xfrm>
        </p:grpSpPr>
        <p:sp>
          <p:nvSpPr>
            <p:cNvPr id="99" name="Oval 4"/>
            <p:cNvSpPr>
              <a:spLocks noChangeArrowheads="1"/>
            </p:cNvSpPr>
            <p:nvPr/>
          </p:nvSpPr>
          <p:spPr bwMode="auto">
            <a:xfrm>
              <a:off x="2304" y="1911"/>
              <a:ext cx="1200" cy="1056"/>
            </a:xfrm>
            <a:prstGeom prst="ellipse">
              <a:avLst/>
            </a:prstGeom>
            <a:solidFill>
              <a:srgbClr val="FF0000">
                <a:alpha val="59000"/>
              </a:srgbClr>
            </a:solidFill>
            <a:ln w="9525">
              <a:solidFill>
                <a:srgbClr val="FF0000"/>
              </a:solidFill>
              <a:round/>
              <a:headEnd/>
              <a:tailEnd/>
            </a:ln>
            <a:effectLst/>
          </p:spPr>
          <p:txBody>
            <a:bodyPr wrap="none" anchor="ctr"/>
            <a:lstStyle/>
            <a:p>
              <a:endParaRPr lang="en-US"/>
            </a:p>
          </p:txBody>
        </p:sp>
        <p:cxnSp>
          <p:nvCxnSpPr>
            <p:cNvPr id="100" name="AutoShape 55"/>
            <p:cNvCxnSpPr>
              <a:cxnSpLocks noChangeShapeType="1"/>
              <a:stCxn id="99" idx="7"/>
              <a:endCxn id="101" idx="1"/>
            </p:cNvCxnSpPr>
            <p:nvPr/>
          </p:nvCxnSpPr>
          <p:spPr bwMode="auto">
            <a:xfrm flipV="1">
              <a:off x="3328" y="1392"/>
              <a:ext cx="1232" cy="674"/>
            </a:xfrm>
            <a:prstGeom prst="straightConnector1">
              <a:avLst/>
            </a:prstGeom>
            <a:noFill/>
            <a:ln w="38100">
              <a:solidFill>
                <a:srgbClr val="FF0000"/>
              </a:solidFill>
              <a:round/>
              <a:headEnd/>
              <a:tailEnd/>
            </a:ln>
            <a:effectLst/>
          </p:spPr>
        </p:cxnSp>
        <p:sp>
          <p:nvSpPr>
            <p:cNvPr id="101" name="Rectangle 57"/>
            <p:cNvSpPr>
              <a:spLocks noChangeArrowheads="1"/>
            </p:cNvSpPr>
            <p:nvPr/>
          </p:nvSpPr>
          <p:spPr bwMode="auto">
            <a:xfrm>
              <a:off x="4560" y="1248"/>
              <a:ext cx="384" cy="288"/>
            </a:xfrm>
            <a:prstGeom prst="rect">
              <a:avLst/>
            </a:prstGeom>
            <a:solidFill>
              <a:srgbClr val="FF0000">
                <a:alpha val="59000"/>
              </a:srgbClr>
            </a:solidFill>
            <a:ln w="9525">
              <a:solidFill>
                <a:srgbClr val="FF0000"/>
              </a:solidFill>
              <a:miter lim="800000"/>
              <a:headEnd/>
              <a:tailEnd/>
            </a:ln>
            <a:effectLst/>
          </p:spPr>
          <p:txBody>
            <a:bodyPr wrap="none" anchor="ctr"/>
            <a:lstStyle/>
            <a:p>
              <a:pPr algn="ctr"/>
              <a:r>
                <a:rPr lang="en-US" sz="2400">
                  <a:solidFill>
                    <a:schemeClr val="bg1"/>
                  </a:solidFill>
                </a:rPr>
                <a:t>e</a:t>
              </a:r>
            </a:p>
          </p:txBody>
        </p:sp>
      </p:grpSp>
      <p:grpSp>
        <p:nvGrpSpPr>
          <p:cNvPr id="8" name="Group 69"/>
          <p:cNvGrpSpPr>
            <a:grpSpLocks/>
          </p:cNvGrpSpPr>
          <p:nvPr/>
        </p:nvGrpSpPr>
        <p:grpSpPr bwMode="auto">
          <a:xfrm>
            <a:off x="3733800" y="3124200"/>
            <a:ext cx="1905000" cy="3124200"/>
            <a:chOff x="2352" y="1968"/>
            <a:chExt cx="1200" cy="1968"/>
          </a:xfrm>
        </p:grpSpPr>
        <p:grpSp>
          <p:nvGrpSpPr>
            <p:cNvPr id="9" name="Group 27"/>
            <p:cNvGrpSpPr>
              <a:grpSpLocks/>
            </p:cNvGrpSpPr>
            <p:nvPr/>
          </p:nvGrpSpPr>
          <p:grpSpPr bwMode="auto">
            <a:xfrm>
              <a:off x="2352" y="1968"/>
              <a:ext cx="864" cy="864"/>
              <a:chOff x="3264" y="1968"/>
              <a:chExt cx="864" cy="864"/>
            </a:xfrm>
          </p:grpSpPr>
          <p:sp>
            <p:nvSpPr>
              <p:cNvPr id="106" name="Rectangle 21"/>
              <p:cNvSpPr>
                <a:spLocks noChangeArrowheads="1"/>
              </p:cNvSpPr>
              <p:nvPr/>
            </p:nvSpPr>
            <p:spPr bwMode="auto">
              <a:xfrm>
                <a:off x="3264" y="2256"/>
                <a:ext cx="288" cy="288"/>
              </a:xfrm>
              <a:prstGeom prst="rect">
                <a:avLst/>
              </a:prstGeom>
              <a:solidFill>
                <a:srgbClr val="0066FF">
                  <a:alpha val="67000"/>
                </a:srgbClr>
              </a:solidFill>
              <a:ln w="9525">
                <a:solidFill>
                  <a:srgbClr val="0066FF"/>
                </a:solidFill>
                <a:miter lim="800000"/>
                <a:headEnd/>
                <a:tailEnd/>
              </a:ln>
              <a:effectLst/>
            </p:spPr>
            <p:txBody>
              <a:bodyPr wrap="none" anchor="ctr"/>
              <a:lstStyle/>
              <a:p>
                <a:endParaRPr lang="en-US"/>
              </a:p>
            </p:txBody>
          </p:sp>
          <p:sp>
            <p:nvSpPr>
              <p:cNvPr id="107" name="Rectangle 22"/>
              <p:cNvSpPr>
                <a:spLocks noChangeArrowheads="1"/>
              </p:cNvSpPr>
              <p:nvPr/>
            </p:nvSpPr>
            <p:spPr bwMode="auto">
              <a:xfrm>
                <a:off x="3552" y="2256"/>
                <a:ext cx="288" cy="288"/>
              </a:xfrm>
              <a:prstGeom prst="rect">
                <a:avLst/>
              </a:prstGeom>
              <a:solidFill>
                <a:srgbClr val="0066FF">
                  <a:alpha val="67000"/>
                </a:srgbClr>
              </a:solidFill>
              <a:ln w="9525">
                <a:solidFill>
                  <a:srgbClr val="0066FF"/>
                </a:solidFill>
                <a:miter lim="800000"/>
                <a:headEnd/>
                <a:tailEnd/>
              </a:ln>
              <a:effectLst/>
            </p:spPr>
            <p:txBody>
              <a:bodyPr wrap="none" anchor="ctr"/>
              <a:lstStyle/>
              <a:p>
                <a:endParaRPr lang="en-US"/>
              </a:p>
            </p:txBody>
          </p:sp>
          <p:sp>
            <p:nvSpPr>
              <p:cNvPr id="108" name="Rectangle 23"/>
              <p:cNvSpPr>
                <a:spLocks noChangeArrowheads="1"/>
              </p:cNvSpPr>
              <p:nvPr/>
            </p:nvSpPr>
            <p:spPr bwMode="auto">
              <a:xfrm>
                <a:off x="3552" y="2544"/>
                <a:ext cx="288" cy="288"/>
              </a:xfrm>
              <a:prstGeom prst="rect">
                <a:avLst/>
              </a:prstGeom>
              <a:solidFill>
                <a:srgbClr val="0066FF">
                  <a:alpha val="67000"/>
                </a:srgbClr>
              </a:solidFill>
              <a:ln w="9525">
                <a:solidFill>
                  <a:srgbClr val="0066FF"/>
                </a:solidFill>
                <a:miter lim="800000"/>
                <a:headEnd/>
                <a:tailEnd/>
              </a:ln>
              <a:effectLst/>
            </p:spPr>
            <p:txBody>
              <a:bodyPr wrap="none" anchor="ctr"/>
              <a:lstStyle/>
              <a:p>
                <a:endParaRPr lang="en-US"/>
              </a:p>
            </p:txBody>
          </p:sp>
          <p:sp>
            <p:nvSpPr>
              <p:cNvPr id="109" name="Rectangle 24"/>
              <p:cNvSpPr>
                <a:spLocks noChangeArrowheads="1"/>
              </p:cNvSpPr>
              <p:nvPr/>
            </p:nvSpPr>
            <p:spPr bwMode="auto">
              <a:xfrm>
                <a:off x="3552" y="1968"/>
                <a:ext cx="288" cy="288"/>
              </a:xfrm>
              <a:prstGeom prst="rect">
                <a:avLst/>
              </a:prstGeom>
              <a:solidFill>
                <a:srgbClr val="0066FF">
                  <a:alpha val="67000"/>
                </a:srgbClr>
              </a:solidFill>
              <a:ln w="9525">
                <a:solidFill>
                  <a:srgbClr val="0066FF"/>
                </a:solidFill>
                <a:miter lim="800000"/>
                <a:headEnd/>
                <a:tailEnd/>
              </a:ln>
              <a:effectLst/>
            </p:spPr>
            <p:txBody>
              <a:bodyPr wrap="none" anchor="ctr"/>
              <a:lstStyle/>
              <a:p>
                <a:endParaRPr lang="en-US"/>
              </a:p>
            </p:txBody>
          </p:sp>
          <p:sp>
            <p:nvSpPr>
              <p:cNvPr id="110" name="Rectangle 25"/>
              <p:cNvSpPr>
                <a:spLocks noChangeArrowheads="1"/>
              </p:cNvSpPr>
              <p:nvPr/>
            </p:nvSpPr>
            <p:spPr bwMode="auto">
              <a:xfrm>
                <a:off x="3840" y="2256"/>
                <a:ext cx="288" cy="288"/>
              </a:xfrm>
              <a:prstGeom prst="rect">
                <a:avLst/>
              </a:prstGeom>
              <a:solidFill>
                <a:srgbClr val="0066FF">
                  <a:alpha val="67000"/>
                </a:srgbClr>
              </a:solidFill>
              <a:ln w="9525">
                <a:solidFill>
                  <a:srgbClr val="0066FF"/>
                </a:solidFill>
                <a:miter lim="800000"/>
                <a:headEnd/>
                <a:tailEnd/>
              </a:ln>
              <a:effectLst/>
            </p:spPr>
            <p:txBody>
              <a:bodyPr wrap="none" anchor="ctr"/>
              <a:lstStyle/>
              <a:p>
                <a:endParaRPr lang="en-US"/>
              </a:p>
            </p:txBody>
          </p:sp>
          <p:sp>
            <p:nvSpPr>
              <p:cNvPr id="111" name="Rectangle 26"/>
              <p:cNvSpPr>
                <a:spLocks noChangeArrowheads="1"/>
              </p:cNvSpPr>
              <p:nvPr/>
            </p:nvSpPr>
            <p:spPr bwMode="auto">
              <a:xfrm>
                <a:off x="3840" y="2544"/>
                <a:ext cx="288" cy="288"/>
              </a:xfrm>
              <a:prstGeom prst="rect">
                <a:avLst/>
              </a:prstGeom>
              <a:solidFill>
                <a:srgbClr val="0066FF">
                  <a:alpha val="67000"/>
                </a:srgbClr>
              </a:solidFill>
              <a:ln w="9525">
                <a:solidFill>
                  <a:srgbClr val="0066FF"/>
                </a:solidFill>
                <a:miter lim="800000"/>
                <a:headEnd/>
                <a:tailEnd/>
              </a:ln>
              <a:effectLst/>
            </p:spPr>
            <p:txBody>
              <a:bodyPr wrap="none" anchor="ctr"/>
              <a:lstStyle/>
              <a:p>
                <a:endParaRPr lang="en-US"/>
              </a:p>
            </p:txBody>
          </p:sp>
        </p:grpSp>
        <p:cxnSp>
          <p:nvCxnSpPr>
            <p:cNvPr id="104" name="AutoShape 58"/>
            <p:cNvCxnSpPr>
              <a:cxnSpLocks noChangeShapeType="1"/>
              <a:stCxn id="108" idx="2"/>
              <a:endCxn id="105" idx="0"/>
            </p:cNvCxnSpPr>
            <p:nvPr/>
          </p:nvCxnSpPr>
          <p:spPr bwMode="auto">
            <a:xfrm>
              <a:off x="2784" y="2832"/>
              <a:ext cx="336" cy="816"/>
            </a:xfrm>
            <a:prstGeom prst="straightConnector1">
              <a:avLst/>
            </a:prstGeom>
            <a:noFill/>
            <a:ln w="38100">
              <a:solidFill>
                <a:srgbClr val="0066FF"/>
              </a:solidFill>
              <a:round/>
              <a:headEnd/>
              <a:tailEnd/>
            </a:ln>
            <a:effectLst/>
          </p:spPr>
        </p:cxnSp>
        <p:sp>
          <p:nvSpPr>
            <p:cNvPr id="105" name="Rectangle 59"/>
            <p:cNvSpPr>
              <a:spLocks noChangeArrowheads="1"/>
            </p:cNvSpPr>
            <p:nvPr/>
          </p:nvSpPr>
          <p:spPr bwMode="auto">
            <a:xfrm>
              <a:off x="2688" y="3648"/>
              <a:ext cx="864" cy="288"/>
            </a:xfrm>
            <a:prstGeom prst="rect">
              <a:avLst/>
            </a:prstGeom>
            <a:solidFill>
              <a:srgbClr val="0066FF">
                <a:alpha val="67000"/>
              </a:srgbClr>
            </a:solidFill>
            <a:ln w="9525">
              <a:noFill/>
              <a:miter lim="800000"/>
              <a:headEnd/>
              <a:tailEnd/>
            </a:ln>
            <a:effectLst/>
          </p:spPr>
          <p:txBody>
            <a:bodyPr wrap="none" anchor="ctr"/>
            <a:lstStyle/>
            <a:p>
              <a:pPr algn="ctr"/>
              <a:r>
                <a:rPr lang="en-US" sz="2000" dirty="0" err="1">
                  <a:solidFill>
                    <a:schemeClr val="bg1"/>
                  </a:solidFill>
                </a:rPr>
                <a:t>Implies</a:t>
              </a:r>
              <a:r>
                <a:rPr lang="en-US" sz="2000" baseline="-25000" dirty="0" err="1">
                  <a:solidFill>
                    <a:schemeClr val="bg1"/>
                  </a:solidFill>
                </a:rPr>
                <a:t>F</a:t>
              </a:r>
              <a:r>
                <a:rPr lang="en-US" sz="2000" dirty="0">
                  <a:solidFill>
                    <a:schemeClr val="bg1"/>
                  </a:solidFill>
                </a:rPr>
                <a:t>(e)</a:t>
              </a:r>
              <a:endParaRPr lang="en-US" sz="4400" dirty="0">
                <a:solidFill>
                  <a:schemeClr val="bg1"/>
                </a:solidFill>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Computing </a:t>
            </a:r>
            <a:r>
              <a:rPr i="1" smtClean="0"/>
              <a:t>Implies</a:t>
            </a:r>
            <a:r>
              <a:rPr i="1" baseline="-25000" smtClean="0"/>
              <a:t>F</a:t>
            </a:r>
            <a:r>
              <a:rPr i="1" smtClean="0"/>
              <a:t>(e)</a:t>
            </a:r>
            <a:endParaRPr lang="en-US" i="1" dirty="0"/>
          </a:p>
        </p:txBody>
      </p:sp>
      <p:sp>
        <p:nvSpPr>
          <p:cNvPr id="3" name="Content Placeholder 2"/>
          <p:cNvSpPr>
            <a:spLocks noGrp="1"/>
          </p:cNvSpPr>
          <p:nvPr>
            <p:ph idx="1"/>
          </p:nvPr>
        </p:nvSpPr>
        <p:spPr/>
        <p:txBody>
          <a:bodyPr/>
          <a:lstStyle/>
          <a:p>
            <a:r>
              <a:rPr lang="it-IT" dirty="0" smtClean="0"/>
              <a:t>minterm </a:t>
            </a:r>
            <a:r>
              <a:rPr lang="it-IT" i="1" dirty="0" smtClean="0"/>
              <a:t>m</a:t>
            </a:r>
            <a:r>
              <a:rPr lang="it-IT" dirty="0" smtClean="0"/>
              <a:t> = </a:t>
            </a:r>
            <a:r>
              <a:rPr lang="it-IT" i="1" dirty="0" smtClean="0"/>
              <a:t>l</a:t>
            </a:r>
            <a:r>
              <a:rPr lang="it-IT" i="1" baseline="-25000" dirty="0" smtClean="0"/>
              <a:t>1</a:t>
            </a:r>
            <a:r>
              <a:rPr lang="it-IT" dirty="0" smtClean="0"/>
              <a:t> ∧ ... ∧ </a:t>
            </a:r>
            <a:r>
              <a:rPr lang="it-IT" i="1" dirty="0" smtClean="0"/>
              <a:t>l</a:t>
            </a:r>
            <a:r>
              <a:rPr lang="it-IT" i="1" baseline="-25000" dirty="0" smtClean="0"/>
              <a:t>n</a:t>
            </a:r>
            <a:r>
              <a:rPr lang="it-IT" dirty="0" smtClean="0"/>
              <a:t>, where </a:t>
            </a:r>
            <a:r>
              <a:rPr lang="it-IT" i="1" dirty="0" smtClean="0"/>
              <a:t>l</a:t>
            </a:r>
            <a:r>
              <a:rPr lang="it-IT" i="1" baseline="-25000" dirty="0" smtClean="0"/>
              <a:t>i</a:t>
            </a:r>
            <a:r>
              <a:rPr lang="it-IT" dirty="0" smtClean="0"/>
              <a:t> = </a:t>
            </a:r>
            <a:r>
              <a:rPr lang="it-IT" i="1" dirty="0" smtClean="0"/>
              <a:t>p</a:t>
            </a:r>
            <a:r>
              <a:rPr lang="it-IT" i="1" baseline="-25000" dirty="0" smtClean="0"/>
              <a:t>i</a:t>
            </a:r>
            <a:r>
              <a:rPr lang="it-IT" dirty="0" smtClean="0"/>
              <a:t>, or </a:t>
            </a:r>
            <a:r>
              <a:rPr lang="it-IT" i="1" dirty="0" smtClean="0"/>
              <a:t>l</a:t>
            </a:r>
            <a:r>
              <a:rPr lang="it-IT" i="1" baseline="-25000" dirty="0" smtClean="0"/>
              <a:t>i</a:t>
            </a:r>
            <a:r>
              <a:rPr lang="it-IT" dirty="0" smtClean="0"/>
              <a:t> = </a:t>
            </a:r>
            <a:r>
              <a:rPr lang="it-IT" i="1" dirty="0" smtClean="0"/>
              <a:t>not p</a:t>
            </a:r>
            <a:r>
              <a:rPr lang="it-IT" i="1" baseline="-25000" dirty="0" smtClean="0"/>
              <a:t>i</a:t>
            </a:r>
            <a:r>
              <a:rPr lang="it-IT" dirty="0" smtClean="0"/>
              <a:t>.</a:t>
            </a:r>
          </a:p>
          <a:p>
            <a:r>
              <a:rPr lang="en-US" i="1" dirty="0" err="1" smtClean="0"/>
              <a:t>Implies</a:t>
            </a:r>
            <a:r>
              <a:rPr lang="en-US" i="1" baseline="-25000" dirty="0" err="1" smtClean="0"/>
              <a:t>F</a:t>
            </a:r>
            <a:r>
              <a:rPr lang="en-US" i="1" dirty="0" smtClean="0"/>
              <a:t> (e)</a:t>
            </a:r>
            <a:r>
              <a:rPr lang="en-US" dirty="0" smtClean="0"/>
              <a:t>:</a:t>
            </a:r>
            <a:r>
              <a:rPr lang="en-US" i="1" dirty="0" smtClean="0"/>
              <a:t> </a:t>
            </a:r>
            <a:r>
              <a:rPr lang="en-US" dirty="0" smtClean="0"/>
              <a:t>disjunction of all </a:t>
            </a:r>
            <a:r>
              <a:rPr lang="en-US" dirty="0" err="1" smtClean="0"/>
              <a:t>minterms</a:t>
            </a:r>
            <a:r>
              <a:rPr lang="en-US" dirty="0" smtClean="0"/>
              <a:t> that imply</a:t>
            </a:r>
            <a:r>
              <a:rPr lang="en-US" i="1" dirty="0" smtClean="0"/>
              <a:t> e.</a:t>
            </a:r>
          </a:p>
          <a:p>
            <a:r>
              <a:rPr lang="en-US" dirty="0" smtClean="0"/>
              <a:t>Naive approach</a:t>
            </a:r>
          </a:p>
          <a:p>
            <a:pPr lvl="1"/>
            <a:r>
              <a:rPr lang="en-US" dirty="0" smtClean="0"/>
              <a:t>Generate all 2</a:t>
            </a:r>
            <a:r>
              <a:rPr lang="en-US" i="1" baseline="30000" dirty="0" smtClean="0"/>
              <a:t>n</a:t>
            </a:r>
            <a:r>
              <a:rPr lang="en-US" dirty="0" smtClean="0"/>
              <a:t> possible </a:t>
            </a:r>
            <a:r>
              <a:rPr lang="en-US" dirty="0" err="1" smtClean="0"/>
              <a:t>minterms</a:t>
            </a:r>
            <a:r>
              <a:rPr lang="en-US" dirty="0" smtClean="0"/>
              <a:t>.</a:t>
            </a:r>
          </a:p>
          <a:p>
            <a:pPr lvl="1"/>
            <a:r>
              <a:rPr lang="en-US" dirty="0" smtClean="0"/>
              <a:t>For each </a:t>
            </a:r>
            <a:r>
              <a:rPr lang="en-US" dirty="0" err="1" smtClean="0"/>
              <a:t>minterm</a:t>
            </a:r>
            <a:r>
              <a:rPr lang="en-US" dirty="0" smtClean="0"/>
              <a:t> </a:t>
            </a:r>
            <a:r>
              <a:rPr lang="en-US" i="1" dirty="0" smtClean="0"/>
              <a:t>m</a:t>
            </a:r>
            <a:r>
              <a:rPr lang="en-US" dirty="0" smtClean="0"/>
              <a:t>, use SMT solver to check validity of 	</a:t>
            </a:r>
            <a:r>
              <a:rPr lang="en-US" i="1" dirty="0" smtClean="0"/>
              <a:t>m</a:t>
            </a:r>
            <a:r>
              <a:rPr lang="en-US" dirty="0" smtClean="0"/>
              <a:t> ⇒ </a:t>
            </a:r>
            <a:r>
              <a:rPr lang="en-US" i="1" dirty="0" smtClean="0"/>
              <a:t>e</a:t>
            </a:r>
            <a:r>
              <a:rPr lang="en-US" dirty="0" smtClean="0"/>
              <a:t>.</a:t>
            </a:r>
          </a:p>
          <a:p>
            <a:r>
              <a:rPr lang="en-US" dirty="0" smtClean="0"/>
              <a:t>Many possible optimizations</a:t>
            </a:r>
            <a:endParaRPr lang="en-US" dirty="0"/>
          </a:p>
        </p:txBody>
      </p:sp>
      <p:sp>
        <p:nvSpPr>
          <p:cNvPr id="5" name="Footer Placeholder 3"/>
          <p:cNvSpPr>
            <a:spLocks noGrp="1"/>
          </p:cNvSpPr>
          <p:nvPr>
            <p:ph type="ftr" sz="quarter" idx="10"/>
          </p:nvPr>
        </p:nvSpPr>
        <p:spPr>
          <a:xfrm>
            <a:off x="1979720" y="6356350"/>
            <a:ext cx="4971496" cy="365125"/>
          </a:xfrm>
        </p:spPr>
        <p:txBody>
          <a:bodyPr/>
          <a:lstStyle/>
          <a:p>
            <a:r>
              <a:rPr lang="en-US" i="1" dirty="0" smtClean="0"/>
              <a:t>Applications and Challenges in Satisfiability Modulo Theories</a:t>
            </a:r>
            <a:endParaRPr lang="en-US" dirty="0"/>
          </a:p>
        </p:txBody>
      </p:sp>
    </p:spTree>
  </p:cSld>
  <p:clrMapOvr>
    <a:masterClrMapping/>
  </p:clrMapOvr>
  <p:transition>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Computing </a:t>
            </a:r>
            <a:r>
              <a:rPr i="1" smtClean="0">
                <a:latin typeface="Calibri" pitchFamily="34" charset="0"/>
              </a:rPr>
              <a:t>Implies</a:t>
            </a:r>
            <a:r>
              <a:rPr i="1" baseline="-25000" smtClean="0">
                <a:latin typeface="Calibri" pitchFamily="34" charset="0"/>
              </a:rPr>
              <a:t>F</a:t>
            </a:r>
            <a:r>
              <a:rPr i="1" smtClean="0">
                <a:latin typeface="Calibri" pitchFamily="34" charset="0"/>
              </a:rPr>
              <a:t>(e)</a:t>
            </a:r>
            <a:endParaRPr lang="en-US" i="1" dirty="0">
              <a:latin typeface="Calibri" pitchFamily="34" charset="0"/>
            </a:endParaRPr>
          </a:p>
        </p:txBody>
      </p:sp>
      <p:sp>
        <p:nvSpPr>
          <p:cNvPr id="3" name="Content Placeholder 2"/>
          <p:cNvSpPr>
            <a:spLocks noGrp="1"/>
          </p:cNvSpPr>
          <p:nvPr>
            <p:ph idx="1"/>
          </p:nvPr>
        </p:nvSpPr>
        <p:spPr/>
        <p:txBody>
          <a:bodyPr/>
          <a:lstStyle/>
          <a:p>
            <a:r>
              <a:rPr lang="it-IT" sz="2800" dirty="0" smtClean="0">
                <a:latin typeface="Calibri" pitchFamily="34" charset="0"/>
              </a:rPr>
              <a:t>F = { x &lt; y, x = 2}</a:t>
            </a:r>
          </a:p>
          <a:p>
            <a:r>
              <a:rPr lang="en-US" sz="2800" i="1" dirty="0" smtClean="0">
                <a:latin typeface="Calibri" pitchFamily="34" charset="0"/>
              </a:rPr>
              <a:t>e </a:t>
            </a:r>
            <a:r>
              <a:rPr lang="en-US" sz="2800" dirty="0" smtClean="0">
                <a:latin typeface="Calibri" pitchFamily="34" charset="0"/>
              </a:rPr>
              <a:t>: y &gt; 1</a:t>
            </a:r>
            <a:endParaRPr lang="en-US" sz="2800" i="1" dirty="0" smtClean="0">
              <a:latin typeface="Calibri" pitchFamily="34" charset="0"/>
            </a:endParaRPr>
          </a:p>
          <a:p>
            <a:r>
              <a:rPr lang="en-US" sz="2800" dirty="0" err="1" smtClean="0">
                <a:latin typeface="Calibri" pitchFamily="34" charset="0"/>
              </a:rPr>
              <a:t>Minterms</a:t>
            </a:r>
            <a:r>
              <a:rPr lang="en-US" sz="2800" dirty="0" smtClean="0">
                <a:latin typeface="Calibri" pitchFamily="34" charset="0"/>
              </a:rPr>
              <a:t> over F</a:t>
            </a:r>
          </a:p>
          <a:p>
            <a:pPr lvl="1"/>
            <a:r>
              <a:rPr lang="en-US" sz="2500" dirty="0" smtClean="0">
                <a:latin typeface="Calibri" pitchFamily="34" charset="0"/>
              </a:rPr>
              <a:t>!x&lt;y, !x=2 implies y&gt;1</a:t>
            </a:r>
          </a:p>
          <a:p>
            <a:pPr lvl="1"/>
            <a:r>
              <a:rPr lang="en-US" sz="2500" dirty="0" smtClean="0">
                <a:latin typeface="Calibri" pitchFamily="34" charset="0"/>
              </a:rPr>
              <a:t> x&lt;y, !x=2  implies y&gt;1</a:t>
            </a:r>
          </a:p>
          <a:p>
            <a:pPr lvl="1"/>
            <a:r>
              <a:rPr lang="en-US" sz="2500" dirty="0" smtClean="0">
                <a:latin typeface="Calibri" pitchFamily="34" charset="0"/>
              </a:rPr>
              <a:t>!x&lt;y, x=2   implies y&gt;1</a:t>
            </a:r>
          </a:p>
          <a:p>
            <a:pPr lvl="1"/>
            <a:r>
              <a:rPr lang="en-US" sz="2500" dirty="0" smtClean="0">
                <a:latin typeface="Calibri" pitchFamily="34" charset="0"/>
              </a:rPr>
              <a:t> x&lt;y,  x=2   implies y&gt;1</a:t>
            </a:r>
          </a:p>
          <a:p>
            <a:pPr lvl="1">
              <a:buNone/>
            </a:pPr>
            <a:r>
              <a:rPr lang="en-US" sz="2500" dirty="0" smtClean="0">
                <a:latin typeface="Calibri" pitchFamily="34" charset="0"/>
              </a:rPr>
              <a:t>	</a:t>
            </a:r>
          </a:p>
        </p:txBody>
      </p:sp>
      <p:sp>
        <p:nvSpPr>
          <p:cNvPr id="5" name="&quot;No&quot; Symbol 4"/>
          <p:cNvSpPr/>
          <p:nvPr/>
        </p:nvSpPr>
        <p:spPr bwMode="auto">
          <a:xfrm>
            <a:off x="4136165" y="2871169"/>
            <a:ext cx="247828" cy="273466"/>
          </a:xfrm>
          <a:prstGeom prst="noSmoking">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6" name="&quot;No&quot; Symbol 5"/>
          <p:cNvSpPr/>
          <p:nvPr/>
        </p:nvSpPr>
        <p:spPr bwMode="auto">
          <a:xfrm>
            <a:off x="4136165" y="3297035"/>
            <a:ext cx="247828" cy="273466"/>
          </a:xfrm>
          <a:prstGeom prst="noSmoking">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7" name="&quot;No&quot; Symbol 6"/>
          <p:cNvSpPr/>
          <p:nvPr/>
        </p:nvSpPr>
        <p:spPr bwMode="auto">
          <a:xfrm>
            <a:off x="4136165" y="3724324"/>
            <a:ext cx="247828" cy="273466"/>
          </a:xfrm>
          <a:prstGeom prst="noSmoking">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9" name="Freeform 8"/>
          <p:cNvSpPr/>
          <p:nvPr/>
        </p:nvSpPr>
        <p:spPr bwMode="auto">
          <a:xfrm>
            <a:off x="4136165" y="4101764"/>
            <a:ext cx="418744" cy="239282"/>
          </a:xfrm>
          <a:custGeom>
            <a:avLst/>
            <a:gdLst>
              <a:gd name="connsiteX0" fmla="*/ 0 w 418744"/>
              <a:gd name="connsiteY0" fmla="*/ 111096 h 239282"/>
              <a:gd name="connsiteX1" fmla="*/ 34183 w 418744"/>
              <a:gd name="connsiteY1" fmla="*/ 239282 h 239282"/>
              <a:gd name="connsiteX2" fmla="*/ 418744 w 418744"/>
              <a:gd name="connsiteY2" fmla="*/ 0 h 239282"/>
              <a:gd name="connsiteX3" fmla="*/ 42729 w 418744"/>
              <a:gd name="connsiteY3" fmla="*/ 170916 h 239282"/>
              <a:gd name="connsiteX4" fmla="*/ 0 w 418744"/>
              <a:gd name="connsiteY4" fmla="*/ 111096 h 239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744" h="239282">
                <a:moveTo>
                  <a:pt x="0" y="111096"/>
                </a:moveTo>
                <a:lnTo>
                  <a:pt x="34183" y="239282"/>
                </a:lnTo>
                <a:lnTo>
                  <a:pt x="418744" y="0"/>
                </a:lnTo>
                <a:lnTo>
                  <a:pt x="42729" y="170916"/>
                </a:lnTo>
                <a:lnTo>
                  <a:pt x="0" y="111096"/>
                </a:lnTo>
                <a:close/>
              </a:path>
            </a:pathLst>
          </a:cu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0" name="TextBox 9"/>
          <p:cNvSpPr txBox="1"/>
          <p:nvPr/>
        </p:nvSpPr>
        <p:spPr>
          <a:xfrm>
            <a:off x="760575" y="4768553"/>
            <a:ext cx="3256020" cy="461665"/>
          </a:xfrm>
          <a:prstGeom prst="rect">
            <a:avLst/>
          </a:prstGeom>
          <a:noFill/>
        </p:spPr>
        <p:txBody>
          <a:bodyPr wrap="none" rtlCol="0">
            <a:spAutoFit/>
          </a:bodyPr>
          <a:lstStyle/>
          <a:p>
            <a:r>
              <a:rPr lang="en-US" sz="2400" i="1" dirty="0" err="1" smtClean="0">
                <a:solidFill>
                  <a:srgbClr val="FF0000"/>
                </a:solidFill>
                <a:latin typeface="Calibri" pitchFamily="34" charset="0"/>
              </a:rPr>
              <a:t>Implies</a:t>
            </a:r>
            <a:r>
              <a:rPr lang="en-US" sz="2400" i="1" baseline="-25000" dirty="0" err="1" smtClean="0">
                <a:solidFill>
                  <a:srgbClr val="FF0000"/>
                </a:solidFill>
                <a:latin typeface="Calibri" pitchFamily="34" charset="0"/>
              </a:rPr>
              <a:t>F</a:t>
            </a:r>
            <a:r>
              <a:rPr lang="en-US" sz="2400" dirty="0" smtClean="0">
                <a:solidFill>
                  <a:srgbClr val="FF0000"/>
                </a:solidFill>
                <a:latin typeface="Calibri" pitchFamily="34" charset="0"/>
              </a:rPr>
              <a:t>(y&gt;1) = x&lt;y </a:t>
            </a:r>
            <a:r>
              <a:rPr lang="en-US" sz="2400" dirty="0" smtClean="0">
                <a:solidFill>
                  <a:srgbClr val="FF0000"/>
                </a:solidFill>
                <a:latin typeface="Calibri" pitchFamily="34" charset="0"/>
                <a:sym typeface="Symbol"/>
              </a:rPr>
              <a:t></a:t>
            </a:r>
            <a:r>
              <a:rPr lang="en-US" sz="2400" dirty="0" smtClean="0">
                <a:solidFill>
                  <a:srgbClr val="FF0000"/>
                </a:solidFill>
                <a:latin typeface="Calibri" pitchFamily="34" charset="0"/>
              </a:rPr>
              <a:t> x=2</a:t>
            </a:r>
          </a:p>
        </p:txBody>
      </p:sp>
      <p:sp>
        <p:nvSpPr>
          <p:cNvPr id="11" name="TextBox 10"/>
          <p:cNvSpPr txBox="1"/>
          <p:nvPr/>
        </p:nvSpPr>
        <p:spPr>
          <a:xfrm>
            <a:off x="787848" y="4776574"/>
            <a:ext cx="2949846" cy="461665"/>
          </a:xfrm>
          <a:prstGeom prst="rect">
            <a:avLst/>
          </a:prstGeom>
          <a:noFill/>
        </p:spPr>
        <p:txBody>
          <a:bodyPr wrap="none" rtlCol="0">
            <a:spAutoFit/>
          </a:bodyPr>
          <a:lstStyle/>
          <a:p>
            <a:r>
              <a:rPr lang="en-US" sz="2400" i="1" dirty="0" err="1" smtClean="0">
                <a:solidFill>
                  <a:srgbClr val="FF0000"/>
                </a:solidFill>
                <a:latin typeface="Calibri" pitchFamily="34" charset="0"/>
              </a:rPr>
              <a:t>Implies</a:t>
            </a:r>
            <a:r>
              <a:rPr lang="en-US" sz="2400" i="1" baseline="-25000" dirty="0" err="1" smtClean="0">
                <a:solidFill>
                  <a:srgbClr val="FF0000"/>
                </a:solidFill>
                <a:latin typeface="Calibri" pitchFamily="34" charset="0"/>
              </a:rPr>
              <a:t>F</a:t>
            </a:r>
            <a:r>
              <a:rPr lang="en-US" sz="2400" dirty="0" smtClean="0">
                <a:solidFill>
                  <a:srgbClr val="FF0000"/>
                </a:solidFill>
                <a:latin typeface="Calibri" pitchFamily="34" charset="0"/>
              </a:rPr>
              <a:t>(y&gt;1) = b</a:t>
            </a:r>
            <a:r>
              <a:rPr lang="en-US" sz="2400" baseline="-25000" dirty="0" smtClean="0">
                <a:solidFill>
                  <a:srgbClr val="FF0000"/>
                </a:solidFill>
                <a:latin typeface="Calibri" pitchFamily="34" charset="0"/>
              </a:rPr>
              <a:t>1</a:t>
            </a:r>
            <a:r>
              <a:rPr lang="en-US" sz="2400" dirty="0" smtClean="0">
                <a:solidFill>
                  <a:srgbClr val="FF0000"/>
                </a:solidFill>
                <a:latin typeface="Calibri" pitchFamily="34" charset="0"/>
              </a:rPr>
              <a:t> </a:t>
            </a:r>
            <a:r>
              <a:rPr lang="en-US" sz="2400" dirty="0" smtClean="0">
                <a:solidFill>
                  <a:srgbClr val="FF0000"/>
                </a:solidFill>
                <a:latin typeface="Calibri" pitchFamily="34" charset="0"/>
                <a:sym typeface="Symbol"/>
              </a:rPr>
              <a:t></a:t>
            </a:r>
            <a:r>
              <a:rPr lang="en-US" sz="2400" dirty="0" smtClean="0">
                <a:solidFill>
                  <a:srgbClr val="FF0000"/>
                </a:solidFill>
                <a:latin typeface="Calibri" pitchFamily="34" charset="0"/>
              </a:rPr>
              <a:t> b</a:t>
            </a:r>
            <a:r>
              <a:rPr lang="en-US" sz="2400" baseline="-25000" dirty="0" smtClean="0">
                <a:solidFill>
                  <a:srgbClr val="FF0000"/>
                </a:solidFill>
                <a:latin typeface="Calibri" pitchFamily="34" charset="0"/>
              </a:rPr>
              <a:t>2</a:t>
            </a:r>
            <a:endParaRPr lang="en-US" sz="2400" dirty="0" smtClean="0">
              <a:solidFill>
                <a:srgbClr val="FF0000"/>
              </a:solidFill>
              <a:latin typeface="Calibri" pitchFamily="34" charset="0"/>
            </a:endParaRPr>
          </a:p>
        </p:txBody>
      </p:sp>
      <p:sp>
        <p:nvSpPr>
          <p:cNvPr id="13" name="Footer Placeholder 3"/>
          <p:cNvSpPr>
            <a:spLocks noGrp="1"/>
          </p:cNvSpPr>
          <p:nvPr>
            <p:ph type="ftr" sz="quarter" idx="10"/>
          </p:nvPr>
        </p:nvSpPr>
        <p:spPr>
          <a:xfrm>
            <a:off x="1979720" y="6356350"/>
            <a:ext cx="4971496" cy="365125"/>
          </a:xfrm>
        </p:spPr>
        <p:txBody>
          <a:bodyPr/>
          <a:lstStyle/>
          <a:p>
            <a:r>
              <a:rPr lang="en-US" i="1" dirty="0" smtClean="0"/>
              <a:t>Applications and Challenges in Satisfiability Modulo Theories</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0"/>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p:bldP spid="10" grpId="1"/>
      <p:bldP spid="11"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t>Challenge: Rich API</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1000" y="1676400"/>
            <a:ext cx="8382000" cy="2283702"/>
          </a:xfrm>
        </p:spPr>
        <p:txBody>
          <a:bodyPr/>
          <a:lstStyle/>
          <a:p>
            <a:pPr>
              <a:lnSpc>
                <a:spcPct val="90000"/>
              </a:lnSpc>
            </a:pPr>
            <a:r>
              <a:rPr lang="en-US" sz="2800" dirty="0" smtClean="0">
                <a:latin typeface="Calibri" pitchFamily="34" charset="0"/>
              </a:rPr>
              <a:t>All-SAT</a:t>
            </a:r>
          </a:p>
          <a:p>
            <a:pPr lvl="1"/>
            <a:r>
              <a:rPr lang="en-US" sz="2800" dirty="0" smtClean="0">
                <a:latin typeface="Calibri" pitchFamily="34" charset="0"/>
              </a:rPr>
              <a:t>Better (more precise) Predicate Abstraction</a:t>
            </a:r>
          </a:p>
          <a:p>
            <a:r>
              <a:rPr lang="en-US" sz="2800" dirty="0" err="1" smtClean="0">
                <a:latin typeface="Calibri" pitchFamily="34" charset="0"/>
              </a:rPr>
              <a:t>Unsatisfiable</a:t>
            </a:r>
            <a:r>
              <a:rPr lang="en-US" sz="2800" dirty="0" smtClean="0">
                <a:latin typeface="Calibri" pitchFamily="34" charset="0"/>
              </a:rPr>
              <a:t> cores</a:t>
            </a:r>
          </a:p>
          <a:p>
            <a:pPr lvl="1"/>
            <a:r>
              <a:rPr lang="en-US" sz="2800" dirty="0" smtClean="0">
                <a:latin typeface="Calibri" pitchFamily="34" charset="0"/>
              </a:rPr>
              <a:t>Why the abstract path is not feasible?</a:t>
            </a:r>
          </a:p>
          <a:p>
            <a:pPr lvl="1"/>
            <a:r>
              <a:rPr lang="en-US" sz="2800" dirty="0" smtClean="0">
                <a:latin typeface="Calibri" pitchFamily="34" charset="0"/>
              </a:rPr>
              <a:t>Fast Predicate Abstraction</a:t>
            </a:r>
          </a:p>
        </p:txBody>
      </p:sp>
      <p:sp>
        <p:nvSpPr>
          <p:cNvPr id="6" name="Footer Placeholder 3"/>
          <p:cNvSpPr>
            <a:spLocks noGrp="1"/>
          </p:cNvSpPr>
          <p:nvPr>
            <p:ph type="ftr" sz="quarter" idx="10"/>
          </p:nvPr>
        </p:nvSpPr>
        <p:spPr>
          <a:xfrm>
            <a:off x="1979720" y="6356350"/>
            <a:ext cx="4971496" cy="365125"/>
          </a:xfrm>
        </p:spPr>
        <p:txBody>
          <a:bodyPr/>
          <a:lstStyle/>
          <a:p>
            <a:r>
              <a:rPr lang="en-US" i="1" dirty="0" smtClean="0"/>
              <a:t>Applications and Challenges in Satisfiability Modulo Theories</a:t>
            </a:r>
            <a:endParaRPr lang="en-US" dirty="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Satisfiability Modulo Theories (SMT)</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13" name="Text Placeholder 2"/>
          <p:cNvSpPr txBox="1">
            <a:spLocks/>
          </p:cNvSpPr>
          <p:nvPr/>
        </p:nvSpPr>
        <p:spPr>
          <a:xfrm>
            <a:off x="278296" y="2270202"/>
            <a:ext cx="8547652" cy="429348"/>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tabLst/>
              <a:defRPr/>
            </a:pPr>
            <a:r>
              <a:rPr lang="en-US" sz="3100" i="1" dirty="0" smtClean="0">
                <a:solidFill>
                  <a:schemeClr val="bg1"/>
                </a:solidFill>
                <a:latin typeface="Times New Roman" pitchFamily="18" charset="0"/>
                <a:cs typeface="Times New Roman" pitchFamily="18" charset="0"/>
                <a:sym typeface="Symbol"/>
              </a:rPr>
              <a:t>b + 2 = c  and  f(read(write(a,b,3), c-2) ≠ f(c-b+1)</a:t>
            </a:r>
          </a:p>
        </p:txBody>
      </p:sp>
      <p:sp>
        <p:nvSpPr>
          <p:cNvPr id="6" name="Footer Placeholder 3"/>
          <p:cNvSpPr>
            <a:spLocks noGrp="1"/>
          </p:cNvSpPr>
          <p:nvPr>
            <p:ph type="ftr" sz="quarter" idx="10"/>
          </p:nvPr>
        </p:nvSpPr>
        <p:spPr>
          <a:xfrm>
            <a:off x="1979720" y="6356350"/>
            <a:ext cx="4971496" cy="365125"/>
          </a:xfrm>
        </p:spPr>
        <p:txBody>
          <a:bodyPr/>
          <a:lstStyle/>
          <a:p>
            <a:r>
              <a:rPr lang="en-US" i="1" dirty="0" smtClean="0"/>
              <a:t>Applications and Challenges in Satisfiability Modulo Theories</a:t>
            </a:r>
            <a:endParaRPr lang="en-US" dirty="0"/>
          </a:p>
        </p:txBody>
      </p:sp>
    </p:spTree>
  </p:cSld>
  <p:clrMapOvr>
    <a:masterClrMapping/>
  </p:clrMapOvr>
  <p:transition>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latin typeface="Calibri" pitchFamily="34" charset="0"/>
              </a:rPr>
              <a:t>Unsatisfiable cores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1000" y="1676400"/>
            <a:ext cx="8382000" cy="5567678"/>
          </a:xfrm>
        </p:spPr>
        <p:txBody>
          <a:bodyPr/>
          <a:lstStyle/>
          <a:p>
            <a:pPr>
              <a:lnSpc>
                <a:spcPct val="90000"/>
              </a:lnSpc>
            </a:pPr>
            <a:r>
              <a:rPr lang="en-US" sz="2800" dirty="0" smtClean="0">
                <a:latin typeface="Calibri" pitchFamily="34" charset="0"/>
              </a:rPr>
              <a:t>Let </a:t>
            </a:r>
            <a:r>
              <a:rPr lang="en-US" sz="2800" i="1" dirty="0" smtClean="0">
                <a:latin typeface="Calibri" pitchFamily="34" charset="0"/>
              </a:rPr>
              <a:t>S</a:t>
            </a:r>
            <a:r>
              <a:rPr lang="en-US" sz="2800" dirty="0" smtClean="0">
                <a:latin typeface="Calibri" pitchFamily="34" charset="0"/>
              </a:rPr>
              <a:t> be an </a:t>
            </a:r>
            <a:r>
              <a:rPr lang="en-US" sz="2800" dirty="0" err="1" smtClean="0">
                <a:latin typeface="Calibri" pitchFamily="34" charset="0"/>
              </a:rPr>
              <a:t>unsatisfiable</a:t>
            </a:r>
            <a:r>
              <a:rPr lang="en-US" sz="2800" dirty="0" smtClean="0">
                <a:latin typeface="Calibri" pitchFamily="34" charset="0"/>
              </a:rPr>
              <a:t> set of formulas.</a:t>
            </a:r>
          </a:p>
          <a:p>
            <a:pPr>
              <a:lnSpc>
                <a:spcPct val="90000"/>
              </a:lnSpc>
            </a:pPr>
            <a:r>
              <a:rPr lang="en-US" sz="2800" i="1" dirty="0" smtClean="0">
                <a:latin typeface="Calibri" pitchFamily="34" charset="0"/>
              </a:rPr>
              <a:t>S</a:t>
            </a:r>
            <a:r>
              <a:rPr lang="en-US" sz="2800" dirty="0" smtClean="0">
                <a:latin typeface="Calibri" pitchFamily="34" charset="0"/>
              </a:rPr>
              <a:t>’ </a:t>
            </a:r>
            <a:r>
              <a:rPr lang="en-US" sz="2800" dirty="0" smtClean="0">
                <a:latin typeface="Calibri" pitchFamily="34" charset="0"/>
                <a:sym typeface="Symbol"/>
              </a:rPr>
              <a:t> S is an </a:t>
            </a:r>
            <a:r>
              <a:rPr lang="en-US" sz="2800" dirty="0" err="1" smtClean="0">
                <a:solidFill>
                  <a:srgbClr val="FF0000"/>
                </a:solidFill>
                <a:latin typeface="Calibri" pitchFamily="34" charset="0"/>
                <a:sym typeface="Symbol"/>
              </a:rPr>
              <a:t>unsatisfiable</a:t>
            </a:r>
            <a:r>
              <a:rPr lang="en-US" sz="2800" dirty="0" smtClean="0">
                <a:solidFill>
                  <a:srgbClr val="FF0000"/>
                </a:solidFill>
                <a:latin typeface="Calibri" pitchFamily="34" charset="0"/>
                <a:sym typeface="Symbol"/>
              </a:rPr>
              <a:t> core</a:t>
            </a:r>
            <a:r>
              <a:rPr lang="en-US" sz="2800" dirty="0" smtClean="0">
                <a:latin typeface="Calibri" pitchFamily="34" charset="0"/>
                <a:sym typeface="Symbol"/>
              </a:rPr>
              <a:t> of S if:</a:t>
            </a:r>
          </a:p>
          <a:p>
            <a:pPr lvl="1"/>
            <a:r>
              <a:rPr lang="en-US" sz="2500" i="1" dirty="0" smtClean="0">
                <a:latin typeface="Calibri" pitchFamily="34" charset="0"/>
                <a:sym typeface="Symbol"/>
              </a:rPr>
              <a:t>S’ </a:t>
            </a:r>
            <a:r>
              <a:rPr lang="en-US" sz="2400" dirty="0" smtClean="0">
                <a:latin typeface="Calibri" pitchFamily="34" charset="0"/>
                <a:sym typeface="Symbol"/>
              </a:rPr>
              <a:t>is also </a:t>
            </a:r>
            <a:r>
              <a:rPr lang="en-US" sz="2400" dirty="0" err="1" smtClean="0">
                <a:latin typeface="Calibri" pitchFamily="34" charset="0"/>
                <a:sym typeface="Symbol"/>
              </a:rPr>
              <a:t>unsatisfiable</a:t>
            </a:r>
            <a:r>
              <a:rPr lang="en-US" sz="2400" dirty="0" smtClean="0">
                <a:latin typeface="Calibri" pitchFamily="34" charset="0"/>
                <a:sym typeface="Symbol"/>
              </a:rPr>
              <a:t>, and</a:t>
            </a:r>
          </a:p>
          <a:p>
            <a:pPr lvl="1"/>
            <a:r>
              <a:rPr lang="en-US" sz="2500" dirty="0" smtClean="0">
                <a:latin typeface="Calibri" pitchFamily="34" charset="0"/>
              </a:rPr>
              <a:t>There is not </a:t>
            </a:r>
            <a:r>
              <a:rPr lang="en-US" sz="2500" i="1" dirty="0" smtClean="0">
                <a:latin typeface="Calibri" pitchFamily="34" charset="0"/>
              </a:rPr>
              <a:t>S’’</a:t>
            </a:r>
            <a:r>
              <a:rPr lang="en-US" sz="2500" dirty="0" smtClean="0">
                <a:latin typeface="Calibri" pitchFamily="34" charset="0"/>
              </a:rPr>
              <a:t> </a:t>
            </a:r>
            <a:r>
              <a:rPr lang="en-US" sz="2500" dirty="0" smtClean="0">
                <a:latin typeface="Calibri" pitchFamily="34" charset="0"/>
                <a:sym typeface="Symbol"/>
              </a:rPr>
              <a:t> </a:t>
            </a:r>
            <a:r>
              <a:rPr lang="en-US" sz="2500" i="1" dirty="0" smtClean="0">
                <a:latin typeface="Calibri" pitchFamily="34" charset="0"/>
                <a:sym typeface="Symbol"/>
              </a:rPr>
              <a:t>S’</a:t>
            </a:r>
            <a:r>
              <a:rPr lang="en-US" sz="2500" dirty="0" smtClean="0">
                <a:latin typeface="Calibri" pitchFamily="34" charset="0"/>
                <a:sym typeface="Symbol"/>
              </a:rPr>
              <a:t> that is also </a:t>
            </a:r>
            <a:r>
              <a:rPr lang="en-US" sz="2500" dirty="0" err="1" smtClean="0">
                <a:latin typeface="Calibri" pitchFamily="34" charset="0"/>
                <a:sym typeface="Symbol"/>
              </a:rPr>
              <a:t>unsatisfiable</a:t>
            </a:r>
            <a:r>
              <a:rPr lang="en-US" sz="2500" dirty="0" smtClean="0">
                <a:latin typeface="Calibri" pitchFamily="34" charset="0"/>
                <a:sym typeface="Symbol"/>
              </a:rPr>
              <a:t>.</a:t>
            </a:r>
            <a:r>
              <a:rPr lang="en-US" sz="2500" dirty="0" smtClean="0">
                <a:latin typeface="Calibri" pitchFamily="34" charset="0"/>
              </a:rPr>
              <a:t> </a:t>
            </a:r>
          </a:p>
          <a:p>
            <a:r>
              <a:rPr lang="en-US" sz="2800" dirty="0" smtClean="0">
                <a:latin typeface="Calibri" pitchFamily="34" charset="0"/>
              </a:rPr>
              <a:t>Computing </a:t>
            </a:r>
            <a:r>
              <a:rPr lang="en-US" sz="2800" dirty="0" err="1" smtClean="0">
                <a:latin typeface="Calibri" pitchFamily="34" charset="0"/>
              </a:rPr>
              <a:t>Implies</a:t>
            </a:r>
            <a:r>
              <a:rPr lang="en-US" sz="2800" baseline="-25000" dirty="0" err="1" smtClean="0">
                <a:latin typeface="Calibri" pitchFamily="34" charset="0"/>
              </a:rPr>
              <a:t>F</a:t>
            </a:r>
            <a:r>
              <a:rPr lang="en-US" sz="2800" dirty="0" smtClean="0">
                <a:latin typeface="Calibri" pitchFamily="34" charset="0"/>
              </a:rPr>
              <a:t>(</a:t>
            </a:r>
            <a:r>
              <a:rPr lang="en-US" sz="2800" i="1" dirty="0" smtClean="0">
                <a:solidFill>
                  <a:srgbClr val="FF0000"/>
                </a:solidFill>
                <a:latin typeface="Calibri" pitchFamily="34" charset="0"/>
              </a:rPr>
              <a:t>e</a:t>
            </a:r>
            <a:r>
              <a:rPr lang="en-US" sz="2800" dirty="0" smtClean="0">
                <a:latin typeface="Calibri" pitchFamily="34" charset="0"/>
              </a:rPr>
              <a:t>) with </a:t>
            </a:r>
            <a:r>
              <a:rPr lang="en-US" sz="2800" i="1" dirty="0" smtClean="0">
                <a:solidFill>
                  <a:srgbClr val="FF0000"/>
                </a:solidFill>
                <a:latin typeface="Calibri" pitchFamily="34" charset="0"/>
              </a:rPr>
              <a:t>F </a:t>
            </a:r>
            <a:r>
              <a:rPr lang="en-US" sz="2800" dirty="0" smtClean="0">
                <a:solidFill>
                  <a:srgbClr val="FF0000"/>
                </a:solidFill>
                <a:latin typeface="Calibri" pitchFamily="34" charset="0"/>
              </a:rPr>
              <a:t>= {</a:t>
            </a:r>
            <a:r>
              <a:rPr lang="en-US" sz="2800" i="1" dirty="0" smtClean="0">
                <a:solidFill>
                  <a:srgbClr val="FF0000"/>
                </a:solidFill>
                <a:latin typeface="Calibri" pitchFamily="34" charset="0"/>
              </a:rPr>
              <a:t>p</a:t>
            </a:r>
            <a:r>
              <a:rPr lang="en-US" sz="2800" i="1" baseline="-25000" dirty="0" smtClean="0">
                <a:solidFill>
                  <a:srgbClr val="FF0000"/>
                </a:solidFill>
                <a:latin typeface="Calibri" pitchFamily="34" charset="0"/>
              </a:rPr>
              <a:t>1</a:t>
            </a:r>
            <a:r>
              <a:rPr lang="en-US" sz="2800" dirty="0" smtClean="0">
                <a:solidFill>
                  <a:srgbClr val="FF0000"/>
                </a:solidFill>
                <a:latin typeface="Calibri" pitchFamily="34" charset="0"/>
              </a:rPr>
              <a:t>, </a:t>
            </a:r>
            <a:r>
              <a:rPr lang="en-US" sz="2800" i="1" dirty="0" smtClean="0">
                <a:solidFill>
                  <a:srgbClr val="FF0000"/>
                </a:solidFill>
                <a:latin typeface="Calibri" pitchFamily="34" charset="0"/>
              </a:rPr>
              <a:t>p</a:t>
            </a:r>
            <a:r>
              <a:rPr lang="en-US" sz="2800" i="1" baseline="-25000" dirty="0" smtClean="0">
                <a:solidFill>
                  <a:srgbClr val="FF0000"/>
                </a:solidFill>
                <a:latin typeface="Calibri" pitchFamily="34" charset="0"/>
              </a:rPr>
              <a:t>2,</a:t>
            </a:r>
            <a:r>
              <a:rPr lang="en-US" sz="2800" i="1" dirty="0" smtClean="0">
                <a:solidFill>
                  <a:srgbClr val="FF0000"/>
                </a:solidFill>
                <a:latin typeface="Calibri" pitchFamily="34" charset="0"/>
              </a:rPr>
              <a:t> p</a:t>
            </a:r>
            <a:r>
              <a:rPr lang="en-US" sz="2800" i="1" baseline="-25000" dirty="0" smtClean="0">
                <a:solidFill>
                  <a:srgbClr val="FF0000"/>
                </a:solidFill>
                <a:latin typeface="Calibri" pitchFamily="34" charset="0"/>
              </a:rPr>
              <a:t>3,</a:t>
            </a:r>
            <a:r>
              <a:rPr lang="en-US" sz="2800" i="1" dirty="0" smtClean="0">
                <a:solidFill>
                  <a:srgbClr val="FF0000"/>
                </a:solidFill>
                <a:latin typeface="Calibri" pitchFamily="34" charset="0"/>
              </a:rPr>
              <a:t> p</a:t>
            </a:r>
            <a:r>
              <a:rPr lang="en-US" sz="2800" i="1" baseline="-25000" dirty="0" smtClean="0">
                <a:solidFill>
                  <a:srgbClr val="FF0000"/>
                </a:solidFill>
                <a:latin typeface="Calibri" pitchFamily="34" charset="0"/>
              </a:rPr>
              <a:t>4</a:t>
            </a:r>
            <a:r>
              <a:rPr lang="en-US" sz="2800" dirty="0" smtClean="0">
                <a:solidFill>
                  <a:srgbClr val="FF0000"/>
                </a:solidFill>
                <a:latin typeface="Calibri" pitchFamily="34" charset="0"/>
              </a:rPr>
              <a:t>}</a:t>
            </a:r>
            <a:endParaRPr lang="en-US" sz="2800" i="1" dirty="0" smtClean="0">
              <a:solidFill>
                <a:srgbClr val="FF0000"/>
              </a:solidFill>
              <a:latin typeface="Calibri" pitchFamily="34" charset="0"/>
            </a:endParaRPr>
          </a:p>
          <a:p>
            <a:pPr lvl="1"/>
            <a:r>
              <a:rPr lang="en-US" sz="2500" dirty="0" smtClean="0">
                <a:latin typeface="Calibri" pitchFamily="34" charset="0"/>
              </a:rPr>
              <a:t>Assume</a:t>
            </a:r>
            <a:r>
              <a:rPr lang="en-US" sz="2500" i="1" dirty="0" smtClean="0">
                <a:latin typeface="Calibri" pitchFamily="34" charset="0"/>
              </a:rPr>
              <a:t> p</a:t>
            </a:r>
            <a:r>
              <a:rPr lang="en-US" sz="2500" i="1" baseline="-25000" dirty="0" smtClean="0">
                <a:latin typeface="Calibri" pitchFamily="34" charset="0"/>
              </a:rPr>
              <a:t>1</a:t>
            </a:r>
            <a:r>
              <a:rPr lang="en-US" sz="2500" dirty="0" smtClean="0">
                <a:latin typeface="Calibri" pitchFamily="34" charset="0"/>
              </a:rPr>
              <a:t>, </a:t>
            </a:r>
            <a:r>
              <a:rPr lang="en-US" sz="2500" i="1" dirty="0" smtClean="0">
                <a:latin typeface="Calibri" pitchFamily="34" charset="0"/>
              </a:rPr>
              <a:t>p</a:t>
            </a:r>
            <a:r>
              <a:rPr lang="en-US" sz="2500" i="1" baseline="-25000" dirty="0" smtClean="0">
                <a:latin typeface="Calibri" pitchFamily="34" charset="0"/>
              </a:rPr>
              <a:t>2</a:t>
            </a:r>
            <a:r>
              <a:rPr lang="en-US" sz="2500" dirty="0" smtClean="0">
                <a:latin typeface="Calibri" pitchFamily="34" charset="0"/>
              </a:rPr>
              <a:t>, </a:t>
            </a:r>
            <a:r>
              <a:rPr lang="en-US" sz="2500" i="1" dirty="0" smtClean="0">
                <a:latin typeface="Calibri" pitchFamily="34" charset="0"/>
              </a:rPr>
              <a:t>p</a:t>
            </a:r>
            <a:r>
              <a:rPr lang="en-US" sz="2500" i="1" baseline="-25000" dirty="0" smtClean="0">
                <a:latin typeface="Calibri" pitchFamily="34" charset="0"/>
              </a:rPr>
              <a:t>3</a:t>
            </a:r>
            <a:r>
              <a:rPr lang="en-US" sz="2500" dirty="0" smtClean="0">
                <a:latin typeface="Calibri" pitchFamily="34" charset="0"/>
              </a:rPr>
              <a:t>, </a:t>
            </a:r>
            <a:r>
              <a:rPr lang="en-US" sz="2500" i="1" dirty="0" smtClean="0">
                <a:latin typeface="Calibri" pitchFamily="34" charset="0"/>
              </a:rPr>
              <a:t>p</a:t>
            </a:r>
            <a:r>
              <a:rPr lang="en-US" sz="2500" i="1" baseline="-25000" dirty="0" smtClean="0">
                <a:latin typeface="Calibri" pitchFamily="34" charset="0"/>
              </a:rPr>
              <a:t>4</a:t>
            </a:r>
            <a:r>
              <a:rPr lang="en-US" sz="2500" dirty="0" smtClean="0">
                <a:latin typeface="Calibri" pitchFamily="34" charset="0"/>
              </a:rPr>
              <a:t> </a:t>
            </a:r>
            <a:r>
              <a:rPr lang="en-US" sz="2500" dirty="0" smtClean="0">
                <a:latin typeface="Calibri" pitchFamily="34" charset="0"/>
                <a:sym typeface="Symbol"/>
              </a:rPr>
              <a:t> </a:t>
            </a:r>
            <a:r>
              <a:rPr lang="en-US" sz="2500" i="1" dirty="0" smtClean="0">
                <a:latin typeface="Calibri" pitchFamily="34" charset="0"/>
                <a:sym typeface="Symbol"/>
              </a:rPr>
              <a:t>e </a:t>
            </a:r>
            <a:r>
              <a:rPr lang="en-US" sz="2500" dirty="0" smtClean="0">
                <a:latin typeface="Calibri" pitchFamily="34" charset="0"/>
                <a:sym typeface="Symbol"/>
              </a:rPr>
              <a:t>is valid</a:t>
            </a:r>
          </a:p>
          <a:p>
            <a:pPr lvl="1"/>
            <a:r>
              <a:rPr lang="en-US" sz="2500" dirty="0" smtClean="0">
                <a:latin typeface="Calibri" pitchFamily="34" charset="0"/>
              </a:rPr>
              <a:t>That is </a:t>
            </a:r>
            <a:r>
              <a:rPr lang="en-US" sz="2500" i="1" dirty="0" smtClean="0">
                <a:latin typeface="Calibri" pitchFamily="34" charset="0"/>
              </a:rPr>
              <a:t>p</a:t>
            </a:r>
            <a:r>
              <a:rPr lang="en-US" sz="2500" i="1" baseline="-25000" dirty="0" smtClean="0">
                <a:latin typeface="Calibri" pitchFamily="34" charset="0"/>
              </a:rPr>
              <a:t>1</a:t>
            </a:r>
            <a:r>
              <a:rPr lang="en-US" sz="2500" dirty="0" smtClean="0">
                <a:latin typeface="Calibri" pitchFamily="34" charset="0"/>
              </a:rPr>
              <a:t>, </a:t>
            </a:r>
            <a:r>
              <a:rPr lang="en-US" sz="2500" i="1" dirty="0" smtClean="0">
                <a:latin typeface="Calibri" pitchFamily="34" charset="0"/>
              </a:rPr>
              <a:t>p</a:t>
            </a:r>
            <a:r>
              <a:rPr lang="en-US" sz="2500" i="1" baseline="-25000" dirty="0" smtClean="0">
                <a:latin typeface="Calibri" pitchFamily="34" charset="0"/>
              </a:rPr>
              <a:t>2</a:t>
            </a:r>
            <a:r>
              <a:rPr lang="en-US" sz="2500" dirty="0" smtClean="0">
                <a:latin typeface="Calibri" pitchFamily="34" charset="0"/>
              </a:rPr>
              <a:t>, </a:t>
            </a:r>
            <a:r>
              <a:rPr lang="en-US" sz="2500" i="1" dirty="0" smtClean="0">
                <a:latin typeface="Calibri" pitchFamily="34" charset="0"/>
              </a:rPr>
              <a:t>p</a:t>
            </a:r>
            <a:r>
              <a:rPr lang="en-US" sz="2500" i="1" baseline="-25000" dirty="0" smtClean="0">
                <a:latin typeface="Calibri" pitchFamily="34" charset="0"/>
              </a:rPr>
              <a:t>3</a:t>
            </a:r>
            <a:r>
              <a:rPr lang="en-US" sz="2500" dirty="0" smtClean="0">
                <a:latin typeface="Calibri" pitchFamily="34" charset="0"/>
              </a:rPr>
              <a:t>, </a:t>
            </a:r>
            <a:r>
              <a:rPr lang="en-US" sz="2500" i="1" dirty="0" smtClean="0">
                <a:latin typeface="Calibri" pitchFamily="34" charset="0"/>
              </a:rPr>
              <a:t>p</a:t>
            </a:r>
            <a:r>
              <a:rPr lang="en-US" sz="2500" i="1" baseline="-25000" dirty="0" smtClean="0">
                <a:latin typeface="Calibri" pitchFamily="34" charset="0"/>
              </a:rPr>
              <a:t>4</a:t>
            </a:r>
            <a:r>
              <a:rPr lang="en-US" sz="2500" dirty="0" smtClean="0">
                <a:latin typeface="Calibri" pitchFamily="34" charset="0"/>
              </a:rPr>
              <a:t>,</a:t>
            </a:r>
            <a:r>
              <a:rPr lang="en-US" sz="2500" dirty="0" smtClean="0">
                <a:latin typeface="Calibri" pitchFamily="34" charset="0"/>
                <a:sym typeface="Symbol"/>
              </a:rPr>
              <a:t> </a:t>
            </a:r>
            <a:r>
              <a:rPr lang="en-US" sz="2500" i="1" dirty="0" smtClean="0">
                <a:latin typeface="Calibri" pitchFamily="34" charset="0"/>
                <a:sym typeface="Symbol"/>
              </a:rPr>
              <a:t>e </a:t>
            </a:r>
            <a:r>
              <a:rPr lang="en-US" sz="2500" dirty="0" smtClean="0">
                <a:latin typeface="Calibri" pitchFamily="34" charset="0"/>
                <a:sym typeface="Symbol"/>
              </a:rPr>
              <a:t>is </a:t>
            </a:r>
            <a:r>
              <a:rPr lang="en-US" sz="2500" dirty="0" err="1" smtClean="0">
                <a:latin typeface="Calibri" pitchFamily="34" charset="0"/>
                <a:sym typeface="Symbol"/>
              </a:rPr>
              <a:t>unsat</a:t>
            </a:r>
            <a:endParaRPr lang="en-US" sz="2500" dirty="0" smtClean="0">
              <a:latin typeface="Calibri" pitchFamily="34" charset="0"/>
              <a:sym typeface="Symbol"/>
            </a:endParaRPr>
          </a:p>
          <a:p>
            <a:pPr lvl="1"/>
            <a:r>
              <a:rPr lang="en-US" sz="2500" dirty="0" smtClean="0">
                <a:latin typeface="Calibri" pitchFamily="34" charset="0"/>
                <a:sym typeface="Symbol"/>
              </a:rPr>
              <a:t>Now assume </a:t>
            </a:r>
            <a:r>
              <a:rPr lang="en-US" sz="2500" i="1" dirty="0" smtClean="0">
                <a:solidFill>
                  <a:srgbClr val="FF0000"/>
                </a:solidFill>
                <a:latin typeface="Calibri" pitchFamily="34" charset="0"/>
              </a:rPr>
              <a:t>p</a:t>
            </a:r>
            <a:r>
              <a:rPr lang="en-US" sz="2500" i="1" baseline="-25000" dirty="0" smtClean="0">
                <a:solidFill>
                  <a:srgbClr val="FF0000"/>
                </a:solidFill>
                <a:latin typeface="Calibri" pitchFamily="34" charset="0"/>
              </a:rPr>
              <a:t>1</a:t>
            </a:r>
            <a:r>
              <a:rPr lang="en-US" sz="2500" dirty="0" smtClean="0">
                <a:solidFill>
                  <a:srgbClr val="FF0000"/>
                </a:solidFill>
                <a:latin typeface="Calibri" pitchFamily="34" charset="0"/>
              </a:rPr>
              <a:t>, </a:t>
            </a:r>
            <a:r>
              <a:rPr lang="en-US" sz="2500" i="1" dirty="0" smtClean="0">
                <a:solidFill>
                  <a:srgbClr val="FF0000"/>
                </a:solidFill>
                <a:latin typeface="Calibri" pitchFamily="34" charset="0"/>
              </a:rPr>
              <a:t>p</a:t>
            </a:r>
            <a:r>
              <a:rPr lang="en-US" sz="2500" i="1" baseline="-25000" dirty="0" smtClean="0">
                <a:solidFill>
                  <a:srgbClr val="FF0000"/>
                </a:solidFill>
                <a:latin typeface="Calibri" pitchFamily="34" charset="0"/>
              </a:rPr>
              <a:t>3</a:t>
            </a:r>
            <a:r>
              <a:rPr lang="en-US" sz="2500" dirty="0" smtClean="0">
                <a:solidFill>
                  <a:srgbClr val="FF0000"/>
                </a:solidFill>
                <a:latin typeface="Calibri" pitchFamily="34" charset="0"/>
              </a:rPr>
              <a:t>, </a:t>
            </a:r>
            <a:r>
              <a:rPr lang="en-US" sz="2500" dirty="0" smtClean="0">
                <a:solidFill>
                  <a:srgbClr val="FF0000"/>
                </a:solidFill>
                <a:latin typeface="Calibri" pitchFamily="34" charset="0"/>
                <a:sym typeface="Symbol"/>
              </a:rPr>
              <a:t></a:t>
            </a:r>
            <a:r>
              <a:rPr lang="en-US" sz="2500" i="1" dirty="0" smtClean="0">
                <a:solidFill>
                  <a:srgbClr val="FF0000"/>
                </a:solidFill>
                <a:latin typeface="Calibri" pitchFamily="34" charset="0"/>
                <a:sym typeface="Symbol"/>
              </a:rPr>
              <a:t>e</a:t>
            </a:r>
            <a:r>
              <a:rPr lang="en-US" sz="2500" i="1" dirty="0" smtClean="0">
                <a:latin typeface="Calibri" pitchFamily="34" charset="0"/>
                <a:sym typeface="Symbol"/>
              </a:rPr>
              <a:t> </a:t>
            </a:r>
            <a:r>
              <a:rPr lang="en-US" sz="2500" dirty="0" smtClean="0">
                <a:latin typeface="Calibri" pitchFamily="34" charset="0"/>
                <a:sym typeface="Symbol"/>
              </a:rPr>
              <a:t>is the </a:t>
            </a:r>
            <a:r>
              <a:rPr lang="en-US" sz="2500" dirty="0" err="1" smtClean="0">
                <a:solidFill>
                  <a:srgbClr val="FF0000"/>
                </a:solidFill>
                <a:latin typeface="Calibri" pitchFamily="34" charset="0"/>
                <a:sym typeface="Symbol"/>
              </a:rPr>
              <a:t>unsatisfiable</a:t>
            </a:r>
            <a:r>
              <a:rPr lang="en-US" sz="2500" dirty="0" smtClean="0">
                <a:solidFill>
                  <a:srgbClr val="FF0000"/>
                </a:solidFill>
                <a:latin typeface="Calibri" pitchFamily="34" charset="0"/>
                <a:sym typeface="Symbol"/>
              </a:rPr>
              <a:t> core</a:t>
            </a:r>
          </a:p>
          <a:p>
            <a:pPr lvl="1"/>
            <a:r>
              <a:rPr lang="en-US" sz="2500" dirty="0" smtClean="0">
                <a:latin typeface="Calibri" pitchFamily="34" charset="0"/>
                <a:sym typeface="Symbol"/>
              </a:rPr>
              <a:t>Then it is unnecessary to check:</a:t>
            </a:r>
          </a:p>
          <a:p>
            <a:pPr lvl="2"/>
            <a:r>
              <a:rPr lang="en-US" sz="2400" i="1" dirty="0" smtClean="0">
                <a:latin typeface="Calibri" pitchFamily="34" charset="0"/>
              </a:rPr>
              <a:t>p</a:t>
            </a:r>
            <a:r>
              <a:rPr lang="en-US" sz="2400" i="1" baseline="-25000" dirty="0" smtClean="0">
                <a:latin typeface="Calibri" pitchFamily="34" charset="0"/>
              </a:rPr>
              <a:t>1</a:t>
            </a:r>
            <a:r>
              <a:rPr lang="en-US" sz="2400" dirty="0" smtClean="0">
                <a:latin typeface="Calibri" pitchFamily="34" charset="0"/>
              </a:rPr>
              <a:t>, </a:t>
            </a:r>
            <a:r>
              <a:rPr lang="en-US" sz="2400" dirty="0" smtClean="0">
                <a:latin typeface="Calibri" pitchFamily="34" charset="0"/>
                <a:sym typeface="Symbol"/>
              </a:rPr>
              <a:t> </a:t>
            </a:r>
            <a:r>
              <a:rPr lang="en-US" sz="2400" i="1" dirty="0" smtClean="0">
                <a:latin typeface="Calibri" pitchFamily="34" charset="0"/>
              </a:rPr>
              <a:t>p</a:t>
            </a:r>
            <a:r>
              <a:rPr lang="en-US" sz="2400" i="1" baseline="-25000" dirty="0" smtClean="0">
                <a:latin typeface="Calibri" pitchFamily="34" charset="0"/>
              </a:rPr>
              <a:t>2</a:t>
            </a:r>
            <a:r>
              <a:rPr lang="en-US" sz="2400" dirty="0" smtClean="0">
                <a:latin typeface="Calibri" pitchFamily="34" charset="0"/>
              </a:rPr>
              <a:t>, </a:t>
            </a:r>
            <a:r>
              <a:rPr lang="en-US" sz="2400" i="1" dirty="0" smtClean="0">
                <a:latin typeface="Calibri" pitchFamily="34" charset="0"/>
              </a:rPr>
              <a:t>p</a:t>
            </a:r>
            <a:r>
              <a:rPr lang="en-US" sz="2400" i="1" baseline="-25000" dirty="0" smtClean="0">
                <a:latin typeface="Calibri" pitchFamily="34" charset="0"/>
              </a:rPr>
              <a:t>3</a:t>
            </a:r>
            <a:r>
              <a:rPr lang="en-US" sz="2400" dirty="0" smtClean="0">
                <a:latin typeface="Calibri" pitchFamily="34" charset="0"/>
              </a:rPr>
              <a:t>, </a:t>
            </a:r>
            <a:r>
              <a:rPr lang="en-US" sz="2400" i="1" dirty="0" smtClean="0">
                <a:latin typeface="Calibri" pitchFamily="34" charset="0"/>
              </a:rPr>
              <a:t>p</a:t>
            </a:r>
            <a:r>
              <a:rPr lang="en-US" sz="2400" i="1" baseline="-25000" dirty="0" smtClean="0">
                <a:latin typeface="Calibri" pitchFamily="34" charset="0"/>
              </a:rPr>
              <a:t>4</a:t>
            </a:r>
            <a:r>
              <a:rPr lang="en-US" sz="2400" dirty="0" smtClean="0">
                <a:latin typeface="Calibri" pitchFamily="34" charset="0"/>
              </a:rPr>
              <a:t> </a:t>
            </a:r>
            <a:r>
              <a:rPr lang="en-US" sz="2400" dirty="0" smtClean="0">
                <a:latin typeface="Calibri" pitchFamily="34" charset="0"/>
                <a:sym typeface="Symbol"/>
              </a:rPr>
              <a:t> </a:t>
            </a:r>
            <a:r>
              <a:rPr lang="en-US" sz="2400" i="1" dirty="0" smtClean="0">
                <a:latin typeface="Calibri" pitchFamily="34" charset="0"/>
                <a:sym typeface="Symbol"/>
              </a:rPr>
              <a:t>e</a:t>
            </a:r>
          </a:p>
          <a:p>
            <a:pPr lvl="2"/>
            <a:r>
              <a:rPr lang="en-US" sz="2400" i="1" dirty="0" smtClean="0">
                <a:latin typeface="Calibri" pitchFamily="34" charset="0"/>
              </a:rPr>
              <a:t>p</a:t>
            </a:r>
            <a:r>
              <a:rPr lang="en-US" sz="2400" i="1" baseline="-25000" dirty="0" smtClean="0">
                <a:latin typeface="Calibri" pitchFamily="34" charset="0"/>
              </a:rPr>
              <a:t>1</a:t>
            </a:r>
            <a:r>
              <a:rPr lang="en-US" sz="2400" dirty="0" smtClean="0">
                <a:latin typeface="Calibri" pitchFamily="34" charset="0"/>
              </a:rPr>
              <a:t>, </a:t>
            </a:r>
            <a:r>
              <a:rPr lang="en-US" sz="2400" dirty="0" smtClean="0">
                <a:latin typeface="Calibri" pitchFamily="34" charset="0"/>
                <a:sym typeface="Symbol"/>
              </a:rPr>
              <a:t> </a:t>
            </a:r>
            <a:r>
              <a:rPr lang="en-US" sz="2400" i="1" dirty="0" smtClean="0">
                <a:latin typeface="Calibri" pitchFamily="34" charset="0"/>
              </a:rPr>
              <a:t>p</a:t>
            </a:r>
            <a:r>
              <a:rPr lang="en-US" sz="2400" i="1" baseline="-25000" dirty="0" smtClean="0">
                <a:latin typeface="Calibri" pitchFamily="34" charset="0"/>
              </a:rPr>
              <a:t>2</a:t>
            </a:r>
            <a:r>
              <a:rPr lang="en-US" sz="2400" dirty="0" smtClean="0">
                <a:latin typeface="Calibri" pitchFamily="34" charset="0"/>
              </a:rPr>
              <a:t>, </a:t>
            </a:r>
            <a:r>
              <a:rPr lang="en-US" sz="2400" i="1" dirty="0" smtClean="0">
                <a:latin typeface="Calibri" pitchFamily="34" charset="0"/>
              </a:rPr>
              <a:t>p</a:t>
            </a:r>
            <a:r>
              <a:rPr lang="en-US" sz="2400" i="1" baseline="-25000" dirty="0" smtClean="0">
                <a:latin typeface="Calibri" pitchFamily="34" charset="0"/>
              </a:rPr>
              <a:t>3</a:t>
            </a:r>
            <a:r>
              <a:rPr lang="en-US" sz="2400" dirty="0" smtClean="0">
                <a:latin typeface="Calibri" pitchFamily="34" charset="0"/>
              </a:rPr>
              <a:t>, </a:t>
            </a:r>
            <a:r>
              <a:rPr lang="en-US" sz="2400" dirty="0" smtClean="0">
                <a:latin typeface="Calibri" pitchFamily="34" charset="0"/>
                <a:sym typeface="Symbol"/>
              </a:rPr>
              <a:t> </a:t>
            </a:r>
            <a:r>
              <a:rPr lang="en-US" sz="2400" i="1" dirty="0" smtClean="0">
                <a:latin typeface="Calibri" pitchFamily="34" charset="0"/>
              </a:rPr>
              <a:t>p</a:t>
            </a:r>
            <a:r>
              <a:rPr lang="en-US" sz="2400" i="1" baseline="-25000" dirty="0" smtClean="0">
                <a:latin typeface="Calibri" pitchFamily="34" charset="0"/>
              </a:rPr>
              <a:t>4</a:t>
            </a:r>
            <a:r>
              <a:rPr lang="en-US" sz="2400" dirty="0" smtClean="0">
                <a:latin typeface="Calibri" pitchFamily="34" charset="0"/>
              </a:rPr>
              <a:t> </a:t>
            </a:r>
            <a:r>
              <a:rPr lang="en-US" sz="2400" dirty="0" smtClean="0">
                <a:latin typeface="Calibri" pitchFamily="34" charset="0"/>
                <a:sym typeface="Symbol"/>
              </a:rPr>
              <a:t> </a:t>
            </a:r>
            <a:r>
              <a:rPr lang="en-US" sz="2400" i="1" dirty="0" smtClean="0">
                <a:latin typeface="Calibri" pitchFamily="34" charset="0"/>
                <a:sym typeface="Symbol"/>
              </a:rPr>
              <a:t>e</a:t>
            </a:r>
            <a:endParaRPr lang="en-US" sz="2200" dirty="0" smtClean="0">
              <a:latin typeface="Calibri" pitchFamily="34" charset="0"/>
              <a:sym typeface="Symbol"/>
            </a:endParaRPr>
          </a:p>
          <a:p>
            <a:pPr lvl="2"/>
            <a:r>
              <a:rPr lang="en-US" sz="2400" i="1" dirty="0" smtClean="0">
                <a:latin typeface="Calibri" pitchFamily="34" charset="0"/>
              </a:rPr>
              <a:t>p</a:t>
            </a:r>
            <a:r>
              <a:rPr lang="en-US" sz="2400" i="1" baseline="-25000" dirty="0" smtClean="0">
                <a:latin typeface="Calibri" pitchFamily="34" charset="0"/>
              </a:rPr>
              <a:t>1</a:t>
            </a:r>
            <a:r>
              <a:rPr lang="en-US" sz="2400" dirty="0" smtClean="0">
                <a:latin typeface="Calibri" pitchFamily="34" charset="0"/>
              </a:rPr>
              <a:t>, </a:t>
            </a:r>
            <a:r>
              <a:rPr lang="en-US" sz="2400" i="1" dirty="0" smtClean="0">
                <a:latin typeface="Calibri" pitchFamily="34" charset="0"/>
              </a:rPr>
              <a:t>p</a:t>
            </a:r>
            <a:r>
              <a:rPr lang="en-US" sz="2400" i="1" baseline="-25000" dirty="0" smtClean="0">
                <a:latin typeface="Calibri" pitchFamily="34" charset="0"/>
              </a:rPr>
              <a:t>2</a:t>
            </a:r>
            <a:r>
              <a:rPr lang="en-US" sz="2400" dirty="0" smtClean="0">
                <a:latin typeface="Calibri" pitchFamily="34" charset="0"/>
              </a:rPr>
              <a:t>, </a:t>
            </a:r>
            <a:r>
              <a:rPr lang="en-US" sz="2400" i="1" dirty="0" smtClean="0">
                <a:latin typeface="Calibri" pitchFamily="34" charset="0"/>
              </a:rPr>
              <a:t>p</a:t>
            </a:r>
            <a:r>
              <a:rPr lang="en-US" sz="2400" i="1" baseline="-25000" dirty="0" smtClean="0">
                <a:latin typeface="Calibri" pitchFamily="34" charset="0"/>
              </a:rPr>
              <a:t>3</a:t>
            </a:r>
            <a:r>
              <a:rPr lang="en-US" sz="2400" dirty="0" smtClean="0">
                <a:latin typeface="Calibri" pitchFamily="34" charset="0"/>
              </a:rPr>
              <a:t>, </a:t>
            </a:r>
            <a:r>
              <a:rPr lang="en-US" sz="2400" dirty="0" smtClean="0">
                <a:latin typeface="Calibri" pitchFamily="34" charset="0"/>
                <a:sym typeface="Symbol"/>
              </a:rPr>
              <a:t> </a:t>
            </a:r>
            <a:r>
              <a:rPr lang="en-US" sz="2400" i="1" dirty="0" smtClean="0">
                <a:latin typeface="Calibri" pitchFamily="34" charset="0"/>
              </a:rPr>
              <a:t>p</a:t>
            </a:r>
            <a:r>
              <a:rPr lang="en-US" sz="2400" i="1" baseline="-25000" dirty="0" smtClean="0">
                <a:latin typeface="Calibri" pitchFamily="34" charset="0"/>
              </a:rPr>
              <a:t>4</a:t>
            </a:r>
            <a:r>
              <a:rPr lang="en-US" sz="2400" dirty="0" smtClean="0">
                <a:latin typeface="Calibri" pitchFamily="34" charset="0"/>
              </a:rPr>
              <a:t> </a:t>
            </a:r>
            <a:r>
              <a:rPr lang="en-US" sz="2400" dirty="0" smtClean="0">
                <a:latin typeface="Calibri" pitchFamily="34" charset="0"/>
                <a:sym typeface="Symbol"/>
              </a:rPr>
              <a:t> </a:t>
            </a:r>
            <a:r>
              <a:rPr lang="en-US" sz="2400" i="1" dirty="0" smtClean="0">
                <a:latin typeface="Calibri" pitchFamily="34" charset="0"/>
                <a:sym typeface="Symbol"/>
              </a:rPr>
              <a:t>e</a:t>
            </a:r>
            <a:endParaRPr lang="en-US" sz="2200" dirty="0" smtClean="0">
              <a:latin typeface="Calibri" pitchFamily="34" charset="0"/>
              <a:sym typeface="Symbol"/>
            </a:endParaRPr>
          </a:p>
          <a:p>
            <a:pPr lvl="1"/>
            <a:endParaRPr lang="en-US" sz="2800" dirty="0" smtClean="0">
              <a:latin typeface="Calibri"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381000" y="230187"/>
            <a:ext cx="8382000" cy="747897"/>
          </a:xfrm>
        </p:spPr>
        <p:txBody>
          <a:bodyPr/>
          <a:lstStyle/>
          <a:p>
            <a:r>
              <a:rPr lang="en-US" dirty="0" smtClean="0"/>
              <a:t>Loop invariants</a:t>
            </a:r>
          </a:p>
        </p:txBody>
      </p:sp>
      <p:sp>
        <p:nvSpPr>
          <p:cNvPr id="21" name="Content Placeholder 2"/>
          <p:cNvSpPr txBox="1">
            <a:spLocks/>
          </p:cNvSpPr>
          <p:nvPr/>
        </p:nvSpPr>
        <p:spPr bwMode="auto">
          <a:xfrm>
            <a:off x="422031" y="2023610"/>
            <a:ext cx="1959429" cy="2290762"/>
          </a:xfrm>
          <a:prstGeom prst="rect">
            <a:avLst/>
          </a:prstGeom>
          <a:noFill/>
          <a:ln w="9525">
            <a:noFill/>
            <a:miter lim="800000"/>
            <a:headEnd/>
            <a:tailEnd/>
          </a:ln>
        </p:spPr>
        <p:txBody>
          <a:bodyPr/>
          <a:lstStyle/>
          <a:p>
            <a:pPr marL="342900" indent="-342900" eaLnBrk="0" hangingPunct="0">
              <a:spcBef>
                <a:spcPct val="20000"/>
              </a:spcBef>
              <a:defRPr/>
            </a:pPr>
            <a:r>
              <a:rPr lang="en-US" sz="3600" b="1" dirty="0" smtClean="0">
                <a:solidFill>
                  <a:srgbClr val="009900"/>
                </a:solidFill>
                <a:sym typeface="Symbol"/>
              </a:rPr>
              <a:t></a:t>
            </a:r>
            <a:endParaRPr lang="en-US" sz="3600" b="1" kern="0" dirty="0">
              <a:solidFill>
                <a:schemeClr val="bg1"/>
              </a:solidFill>
              <a:latin typeface="+mn-lt"/>
            </a:endParaRPr>
          </a:p>
          <a:p>
            <a:pPr marL="342900" indent="-342900" eaLnBrk="0" hangingPunct="0">
              <a:spcBef>
                <a:spcPct val="20000"/>
              </a:spcBef>
              <a:defRPr/>
            </a:pPr>
            <a:r>
              <a:rPr lang="en-US" sz="2400" b="1" kern="0" dirty="0">
                <a:solidFill>
                  <a:schemeClr val="bg1"/>
                </a:solidFill>
                <a:latin typeface="+mn-lt"/>
              </a:rPr>
              <a:t>while</a:t>
            </a:r>
            <a:r>
              <a:rPr lang="en-US" sz="2400" kern="0" dirty="0">
                <a:solidFill>
                  <a:schemeClr val="bg1"/>
                </a:solidFill>
                <a:latin typeface="+mn-lt"/>
              </a:rPr>
              <a:t> (c</a:t>
            </a:r>
            <a:r>
              <a:rPr lang="en-US" sz="2400" kern="0" dirty="0" smtClean="0">
                <a:solidFill>
                  <a:schemeClr val="bg1"/>
                </a:solidFill>
                <a:latin typeface="+mn-lt"/>
              </a:rPr>
              <a:t>) { </a:t>
            </a:r>
            <a:endParaRPr lang="en-US" sz="2400" kern="0" dirty="0">
              <a:solidFill>
                <a:schemeClr val="bg1"/>
              </a:solidFill>
              <a:latin typeface="+mn-lt"/>
            </a:endParaRPr>
          </a:p>
          <a:p>
            <a:pPr marL="342900" indent="-342900" eaLnBrk="0" hangingPunct="0">
              <a:spcBef>
                <a:spcPct val="20000"/>
              </a:spcBef>
              <a:defRPr/>
            </a:pPr>
            <a:r>
              <a:rPr lang="en-US" sz="2400" kern="0" dirty="0">
                <a:solidFill>
                  <a:schemeClr val="bg1"/>
                </a:solidFill>
                <a:latin typeface="+mn-lt"/>
              </a:rPr>
              <a:t>     </a:t>
            </a:r>
            <a:r>
              <a:rPr lang="en-US" sz="2400" kern="0" dirty="0" smtClean="0">
                <a:solidFill>
                  <a:schemeClr val="bg1"/>
                </a:solidFill>
                <a:latin typeface="+mn-lt"/>
              </a:rPr>
              <a:t>S</a:t>
            </a:r>
          </a:p>
          <a:p>
            <a:pPr marL="342900" indent="-342900" eaLnBrk="0" hangingPunct="0">
              <a:spcBef>
                <a:spcPct val="20000"/>
              </a:spcBef>
              <a:defRPr/>
            </a:pPr>
            <a:r>
              <a:rPr lang="en-US" sz="2400" kern="0" dirty="0" smtClean="0">
                <a:solidFill>
                  <a:schemeClr val="bg1"/>
                </a:solidFill>
                <a:latin typeface="+mn-lt"/>
              </a:rPr>
              <a:t>}</a:t>
            </a:r>
            <a:endParaRPr lang="en-US" sz="2400" kern="0" dirty="0">
              <a:solidFill>
                <a:schemeClr val="bg1"/>
              </a:solidFill>
              <a:latin typeface="+mn-lt"/>
            </a:endParaRPr>
          </a:p>
          <a:p>
            <a:pPr marL="342900" indent="-342900" eaLnBrk="0" hangingPunct="0">
              <a:spcBef>
                <a:spcPct val="20000"/>
              </a:spcBef>
              <a:defRPr/>
            </a:pPr>
            <a:r>
              <a:rPr lang="en-US" sz="2400" b="1" kern="0" dirty="0">
                <a:solidFill>
                  <a:srgbClr val="0070C0"/>
                </a:solidFill>
                <a:latin typeface="+mn-lt"/>
              </a:rPr>
              <a:t>Post</a:t>
            </a:r>
          </a:p>
        </p:txBody>
      </p:sp>
      <p:sp>
        <p:nvSpPr>
          <p:cNvPr id="27" name="Right Arrow 26"/>
          <p:cNvSpPr>
            <a:spLocks noChangeArrowheads="1"/>
          </p:cNvSpPr>
          <p:nvPr/>
        </p:nvSpPr>
        <p:spPr bwMode="auto">
          <a:xfrm>
            <a:off x="2191780" y="2809335"/>
            <a:ext cx="977900" cy="733663"/>
          </a:xfrm>
          <a:prstGeom prst="rightArrow">
            <a:avLst>
              <a:gd name="adj1" fmla="val 50000"/>
              <a:gd name="adj2" fmla="val 50024"/>
            </a:avLst>
          </a:prstGeom>
          <a:ln>
            <a:headEnd/>
            <a:tailEnd/>
          </a:ln>
        </p:spPr>
        <p:style>
          <a:lnRef idx="0">
            <a:schemeClr val="accent3"/>
          </a:lnRef>
          <a:fillRef idx="3">
            <a:schemeClr val="accent3"/>
          </a:fillRef>
          <a:effectRef idx="3">
            <a:schemeClr val="accent3"/>
          </a:effectRef>
          <a:fontRef idx="minor">
            <a:schemeClr val="lt1"/>
          </a:fontRef>
        </p:style>
        <p:txBody>
          <a:bodyPr>
            <a:spAutoFit/>
          </a:bodyPr>
          <a:lstStyle/>
          <a:p>
            <a:endParaRPr lang="en-US">
              <a:solidFill>
                <a:schemeClr val="bg1"/>
              </a:solidFill>
            </a:endParaRPr>
          </a:p>
        </p:txBody>
      </p:sp>
      <p:graphicFrame>
        <p:nvGraphicFramePr>
          <p:cNvPr id="13" name="Object 12"/>
          <p:cNvGraphicFramePr>
            <a:graphicFrameLocks noChangeAspect="1"/>
          </p:cNvGraphicFramePr>
          <p:nvPr/>
        </p:nvGraphicFramePr>
        <p:xfrm>
          <a:off x="3415573" y="2012433"/>
          <a:ext cx="5387975" cy="2408238"/>
        </p:xfrm>
        <a:graphic>
          <a:graphicData uri="http://schemas.openxmlformats.org/presentationml/2006/ole">
            <p:oleObj spid="_x0000_s3074" name="Equation" r:id="rId4" imgW="2311200" imgH="876240" progId="">
              <p:embed/>
            </p:oleObj>
          </a:graphicData>
        </a:graphic>
      </p:graphicFrame>
      <p:sp>
        <p:nvSpPr>
          <p:cNvPr id="15" name="TextBox 14"/>
          <p:cNvSpPr txBox="1"/>
          <p:nvPr/>
        </p:nvSpPr>
        <p:spPr>
          <a:xfrm>
            <a:off x="2838772" y="4733667"/>
            <a:ext cx="5424883" cy="584775"/>
          </a:xfrm>
          <a:prstGeom prst="rect">
            <a:avLst/>
          </a:prstGeom>
          <a:noFill/>
        </p:spPr>
        <p:txBody>
          <a:bodyPr wrap="none" rtlCol="0">
            <a:spAutoFit/>
          </a:bodyPr>
          <a:lstStyle/>
          <a:p>
            <a:r>
              <a:rPr lang="en-US" sz="3200" dirty="0" smtClean="0">
                <a:solidFill>
                  <a:schemeClr val="bg1"/>
                </a:solidFill>
              </a:rPr>
              <a:t>How to find loop invariant </a:t>
            </a:r>
            <a:r>
              <a:rPr lang="en-US" sz="3200" i="1" dirty="0" smtClean="0">
                <a:solidFill>
                  <a:srgbClr val="FF00FF"/>
                </a:solidFill>
              </a:rPr>
              <a:t>I</a:t>
            </a:r>
            <a:r>
              <a:rPr lang="en-US" sz="3200" dirty="0" smtClean="0">
                <a:solidFill>
                  <a:schemeClr val="bg1"/>
                </a:solidFill>
              </a:rPr>
              <a:t> ?</a:t>
            </a:r>
          </a:p>
        </p:txBody>
      </p:sp>
    </p:spTree>
    <p:custDataLst>
      <p:tags r:id="rId2"/>
    </p:custDataLst>
  </p:cSld>
  <p:clrMapOvr>
    <a:masterClrMapping/>
  </p:clrMapOvr>
  <p:transition advTm="57828">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t>Template based approach</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1000" y="1676400"/>
            <a:ext cx="8382000" cy="4327338"/>
          </a:xfrm>
        </p:spPr>
        <p:txBody>
          <a:bodyPr/>
          <a:lstStyle/>
          <a:p>
            <a:r>
              <a:rPr lang="en-US" i="1" dirty="0" smtClean="0">
                <a:solidFill>
                  <a:srgbClr val="FF00FF"/>
                </a:solidFill>
              </a:rPr>
              <a:t>I </a:t>
            </a:r>
            <a:r>
              <a:rPr lang="en-US" dirty="0" smtClean="0"/>
              <a:t>is a Boolean combination of </a:t>
            </a:r>
            <a:r>
              <a:rPr lang="en-US" i="1" dirty="0" smtClean="0">
                <a:solidFill>
                  <a:srgbClr val="FF0000"/>
                </a:solidFill>
              </a:rPr>
              <a:t>F </a:t>
            </a:r>
            <a:r>
              <a:rPr lang="en-US" dirty="0" smtClean="0">
                <a:solidFill>
                  <a:srgbClr val="FF0000"/>
                </a:solidFill>
              </a:rPr>
              <a:t>= {</a:t>
            </a:r>
            <a:r>
              <a:rPr lang="en-US" i="1" dirty="0" smtClean="0">
                <a:solidFill>
                  <a:srgbClr val="FF0000"/>
                </a:solidFill>
              </a:rPr>
              <a:t>p</a:t>
            </a:r>
            <a:r>
              <a:rPr lang="en-US" i="1" baseline="-25000" dirty="0" smtClean="0">
                <a:solidFill>
                  <a:srgbClr val="FF0000"/>
                </a:solidFill>
              </a:rPr>
              <a:t>1</a:t>
            </a:r>
            <a:r>
              <a:rPr lang="en-US" dirty="0" smtClean="0">
                <a:solidFill>
                  <a:srgbClr val="FF0000"/>
                </a:solidFill>
              </a:rPr>
              <a:t>, … , </a:t>
            </a:r>
            <a:r>
              <a:rPr lang="en-US" i="1" dirty="0" err="1" smtClean="0">
                <a:solidFill>
                  <a:srgbClr val="FF0000"/>
                </a:solidFill>
              </a:rPr>
              <a:t>p</a:t>
            </a:r>
            <a:r>
              <a:rPr lang="en-US" i="1" baseline="-25000" dirty="0" err="1" smtClean="0">
                <a:solidFill>
                  <a:srgbClr val="FF0000"/>
                </a:solidFill>
              </a:rPr>
              <a:t>n</a:t>
            </a:r>
            <a:r>
              <a:rPr lang="en-US" dirty="0" smtClean="0">
                <a:solidFill>
                  <a:srgbClr val="FF0000"/>
                </a:solidFill>
              </a:rPr>
              <a:t>}</a:t>
            </a:r>
            <a:endParaRPr lang="en-US" i="1" dirty="0" smtClean="0">
              <a:latin typeface="Calibri" pitchFamily="34" charset="0"/>
            </a:endParaRPr>
          </a:p>
          <a:p>
            <a:r>
              <a:rPr lang="en-US" dirty="0" smtClean="0">
                <a:latin typeface="Calibri" pitchFamily="34" charset="0"/>
              </a:rPr>
              <a:t>Unknown invariant on the LHS constraints how </a:t>
            </a:r>
            <a:r>
              <a:rPr lang="en-US" dirty="0" smtClean="0">
                <a:solidFill>
                  <a:srgbClr val="FF0000"/>
                </a:solidFill>
                <a:latin typeface="Calibri" pitchFamily="34" charset="0"/>
              </a:rPr>
              <a:t>weak</a:t>
            </a:r>
            <a:r>
              <a:rPr lang="en-US" dirty="0" smtClean="0">
                <a:latin typeface="Calibri" pitchFamily="34" charset="0"/>
              </a:rPr>
              <a:t> </a:t>
            </a:r>
            <a:r>
              <a:rPr lang="en-US" i="1" dirty="0" smtClean="0">
                <a:solidFill>
                  <a:srgbClr val="FF00FF"/>
                </a:solidFill>
              </a:rPr>
              <a:t>I</a:t>
            </a:r>
            <a:r>
              <a:rPr lang="en-US" i="1" dirty="0" smtClean="0">
                <a:latin typeface="Calibri" pitchFamily="34" charset="0"/>
              </a:rPr>
              <a:t> </a:t>
            </a:r>
            <a:r>
              <a:rPr lang="en-US" dirty="0" smtClean="0"/>
              <a:t>can be</a:t>
            </a:r>
          </a:p>
          <a:p>
            <a:pPr lvl="1">
              <a:buNone/>
            </a:pPr>
            <a:r>
              <a:rPr lang="en-US" sz="2800" i="1" dirty="0" smtClean="0"/>
              <a:t>	</a:t>
            </a:r>
            <a:r>
              <a:rPr lang="en-US" sz="2800" i="1" dirty="0" smtClean="0">
                <a:solidFill>
                  <a:srgbClr val="FF00FF"/>
                </a:solidFill>
              </a:rPr>
              <a:t> I</a:t>
            </a:r>
            <a:r>
              <a:rPr lang="en-US" sz="2800" dirty="0" smtClean="0"/>
              <a:t>(x) </a:t>
            </a:r>
            <a:r>
              <a:rPr lang="en-US" sz="2800" dirty="0" smtClean="0">
                <a:sym typeface="Symbol"/>
              </a:rPr>
              <a:t> </a:t>
            </a:r>
            <a:r>
              <a:rPr lang="en-US" sz="2800" i="1" dirty="0" smtClean="0">
                <a:sym typeface="Symbol"/>
              </a:rPr>
              <a:t>c</a:t>
            </a:r>
            <a:r>
              <a:rPr lang="en-US" sz="2800" dirty="0" smtClean="0">
                <a:sym typeface="Symbol"/>
              </a:rPr>
              <a:t>(x)  </a:t>
            </a:r>
            <a:r>
              <a:rPr lang="en-US" sz="2800" i="1" dirty="0" smtClean="0">
                <a:solidFill>
                  <a:schemeClr val="accent2"/>
                </a:solidFill>
                <a:sym typeface="Symbol"/>
              </a:rPr>
              <a:t>Post</a:t>
            </a:r>
            <a:r>
              <a:rPr lang="en-US" sz="2800" dirty="0" smtClean="0">
                <a:sym typeface="Symbol"/>
              </a:rPr>
              <a:t>(x)          </a:t>
            </a:r>
            <a:r>
              <a:rPr lang="en-US" sz="2800" i="1" dirty="0" smtClean="0">
                <a:solidFill>
                  <a:srgbClr val="FF00FF"/>
                </a:solidFill>
              </a:rPr>
              <a:t>I</a:t>
            </a:r>
            <a:r>
              <a:rPr lang="en-US" sz="2800" dirty="0" smtClean="0"/>
              <a:t>(x) </a:t>
            </a:r>
            <a:r>
              <a:rPr lang="en-US" sz="2800" dirty="0" smtClean="0">
                <a:sym typeface="Symbol"/>
              </a:rPr>
              <a:t> </a:t>
            </a:r>
            <a:r>
              <a:rPr lang="en-US" sz="2800" i="1" dirty="0" smtClean="0">
                <a:sym typeface="Symbol"/>
              </a:rPr>
              <a:t>c</a:t>
            </a:r>
            <a:r>
              <a:rPr lang="en-US" sz="2800" dirty="0" smtClean="0">
                <a:sym typeface="Symbol"/>
              </a:rPr>
              <a:t>(x)  </a:t>
            </a:r>
            <a:r>
              <a:rPr lang="en-US" sz="2800" i="1" dirty="0" smtClean="0">
                <a:solidFill>
                  <a:schemeClr val="accent2"/>
                </a:solidFill>
                <a:sym typeface="Symbol"/>
              </a:rPr>
              <a:t>Post</a:t>
            </a:r>
            <a:r>
              <a:rPr lang="en-US" sz="2800" dirty="0" smtClean="0">
                <a:sym typeface="Symbol"/>
              </a:rPr>
              <a:t>(x)</a:t>
            </a:r>
            <a:endParaRPr lang="en-US" sz="2800" dirty="0" smtClean="0"/>
          </a:p>
          <a:p>
            <a:r>
              <a:rPr lang="en-US" dirty="0" smtClean="0"/>
              <a:t>Unknown invariant on the RHS constraints how </a:t>
            </a:r>
            <a:r>
              <a:rPr lang="en-US" dirty="0" smtClean="0">
                <a:solidFill>
                  <a:srgbClr val="FF0000"/>
                </a:solidFill>
              </a:rPr>
              <a:t>strong</a:t>
            </a:r>
            <a:r>
              <a:rPr lang="en-US" dirty="0" smtClean="0"/>
              <a:t> </a:t>
            </a:r>
            <a:r>
              <a:rPr lang="en-US" i="1" dirty="0" smtClean="0">
                <a:solidFill>
                  <a:srgbClr val="FF00FF"/>
                </a:solidFill>
              </a:rPr>
              <a:t>I</a:t>
            </a:r>
            <a:r>
              <a:rPr lang="en-US" i="1" dirty="0" smtClean="0"/>
              <a:t> </a:t>
            </a:r>
            <a:r>
              <a:rPr lang="en-US" dirty="0" smtClean="0"/>
              <a:t>can be</a:t>
            </a:r>
          </a:p>
          <a:p>
            <a:pPr lvl="1">
              <a:buNone/>
            </a:pPr>
            <a:r>
              <a:rPr lang="en-US" dirty="0" smtClean="0"/>
              <a:t>	</a:t>
            </a:r>
            <a:r>
              <a:rPr lang="en-US" sz="2800" dirty="0" smtClean="0">
                <a:solidFill>
                  <a:srgbClr val="00B050"/>
                </a:solidFill>
                <a:sym typeface="Symbol"/>
              </a:rPr>
              <a:t></a:t>
            </a:r>
            <a:r>
              <a:rPr lang="en-US" sz="2800" dirty="0" smtClean="0">
                <a:sym typeface="Symbol"/>
              </a:rPr>
              <a:t>(x)  </a:t>
            </a:r>
            <a:r>
              <a:rPr lang="en-US" sz="2800" i="1" dirty="0" smtClean="0">
                <a:solidFill>
                  <a:srgbClr val="FF00FF"/>
                </a:solidFill>
              </a:rPr>
              <a:t>I</a:t>
            </a:r>
            <a:r>
              <a:rPr lang="en-US" sz="2800" dirty="0" smtClean="0"/>
              <a:t>(x)</a:t>
            </a:r>
          </a:p>
          <a:p>
            <a:r>
              <a:rPr lang="en-US" dirty="0" smtClean="0"/>
              <a:t>More details: Constraint-based Invariant Inference over Predicate Abstraction, S. </a:t>
            </a:r>
            <a:r>
              <a:rPr lang="en-US" dirty="0" err="1" smtClean="0"/>
              <a:t>Gulwani</a:t>
            </a:r>
            <a:r>
              <a:rPr lang="en-US" dirty="0" smtClean="0"/>
              <a:t> et al, VMCAI 2009</a:t>
            </a:r>
            <a:endParaRPr lang="en-US" sz="1600" dirty="0" smtClean="0"/>
          </a:p>
          <a:p>
            <a:pPr lvl="1">
              <a:buNone/>
            </a:pPr>
            <a:r>
              <a:rPr lang="en-US" dirty="0" smtClean="0"/>
              <a:t>	</a:t>
            </a:r>
          </a:p>
        </p:txBody>
      </p:sp>
      <p:sp>
        <p:nvSpPr>
          <p:cNvPr id="6" name="Footer Placeholder 3"/>
          <p:cNvSpPr>
            <a:spLocks noGrp="1"/>
          </p:cNvSpPr>
          <p:nvPr>
            <p:ph type="ftr" sz="quarter" idx="10"/>
          </p:nvPr>
        </p:nvSpPr>
        <p:spPr>
          <a:xfrm>
            <a:off x="1979720" y="6356350"/>
            <a:ext cx="4971496" cy="365125"/>
          </a:xfrm>
        </p:spPr>
        <p:txBody>
          <a:bodyPr/>
          <a:lstStyle/>
          <a:p>
            <a:r>
              <a:rPr lang="en-US" i="1" dirty="0" smtClean="0"/>
              <a:t>Applications and Challenges in Satisfiability Modulo Theories</a:t>
            </a:r>
            <a:endParaRPr lang="en-US" dirty="0"/>
          </a:p>
        </p:txBody>
      </p:sp>
    </p:spTree>
  </p:cSld>
  <p:clrMapOvr>
    <a:masterClrMapping/>
  </p:clrMapOvr>
  <p:transition>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8633" y="1623656"/>
            <a:ext cx="8421687" cy="747897"/>
          </a:xfrm>
        </p:spPr>
        <p:txBody>
          <a:bodyPr/>
          <a:lstStyle/>
          <a:p>
            <a:r>
              <a:rPr lang="en-US" dirty="0" smtClean="0"/>
              <a:t>Bit-precise test case generation</a:t>
            </a:r>
            <a:endParaRPr lang="en-US" dirty="0"/>
          </a:p>
        </p:txBody>
      </p:sp>
    </p:spTree>
  </p:cSld>
  <p:clrMapOvr>
    <a:masterClrMapping/>
  </p:clrMapOvr>
  <p:transition>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Test case generation</a:t>
            </a:r>
            <a:endParaRPr lang="en-US" dirty="0">
              <a:latin typeface="Calibri" pitchFamily="34" charset="0"/>
            </a:endParaRPr>
          </a:p>
        </p:txBody>
      </p:sp>
      <p:sp>
        <p:nvSpPr>
          <p:cNvPr id="10" name="Content Placeholder 9"/>
          <p:cNvSpPr>
            <a:spLocks noGrp="1"/>
          </p:cNvSpPr>
          <p:nvPr>
            <p:ph idx="1"/>
          </p:nvPr>
        </p:nvSpPr>
        <p:spPr>
          <a:xfrm>
            <a:off x="371856" y="1807907"/>
            <a:ext cx="2768909" cy="4105739"/>
          </a:xfrm>
        </p:spPr>
        <p:txBody>
          <a:bodyPr/>
          <a:lstStyle/>
          <a:p>
            <a:pPr>
              <a:spcBef>
                <a:spcPts val="300"/>
              </a:spcBef>
              <a:spcAft>
                <a:spcPts val="300"/>
              </a:spcAft>
              <a:buNone/>
            </a:pPr>
            <a:r>
              <a:rPr lang="en-US" sz="2800" b="1" dirty="0" smtClean="0">
                <a:latin typeface="Cordia New" pitchFamily="34" charset="-34"/>
                <a:cs typeface="Cordia New" pitchFamily="34" charset="-34"/>
              </a:rPr>
              <a:t>unsigned </a:t>
            </a:r>
            <a:r>
              <a:rPr lang="en-US" sz="2800" dirty="0" smtClean="0">
                <a:latin typeface="Cordia New" pitchFamily="34" charset="-34"/>
                <a:cs typeface="Cordia New" pitchFamily="34" charset="-34"/>
              </a:rPr>
              <a:t>GCD(x, y) {</a:t>
            </a:r>
          </a:p>
          <a:p>
            <a:pPr>
              <a:spcBef>
                <a:spcPts val="300"/>
              </a:spcBef>
              <a:spcAft>
                <a:spcPts val="300"/>
              </a:spcAft>
              <a:buNone/>
            </a:pPr>
            <a:r>
              <a:rPr lang="en-US" sz="2800" b="1" dirty="0" smtClean="0">
                <a:latin typeface="Cordia New" pitchFamily="34" charset="-34"/>
                <a:cs typeface="Cordia New" pitchFamily="34" charset="-34"/>
              </a:rPr>
              <a:t>  requires</a:t>
            </a:r>
            <a:r>
              <a:rPr lang="en-US" sz="2800" dirty="0" smtClean="0">
                <a:latin typeface="Cordia New" pitchFamily="34" charset="-34"/>
                <a:cs typeface="Cordia New" pitchFamily="34" charset="-34"/>
              </a:rPr>
              <a:t>(y &gt; 0);</a:t>
            </a:r>
          </a:p>
          <a:p>
            <a:pPr>
              <a:spcBef>
                <a:spcPts val="300"/>
              </a:spcBef>
              <a:spcAft>
                <a:spcPts val="300"/>
              </a:spcAft>
              <a:buNone/>
            </a:pPr>
            <a:r>
              <a:rPr lang="en-US" sz="2800" b="1" dirty="0" smtClean="0">
                <a:latin typeface="Cordia New" pitchFamily="34" charset="-34"/>
                <a:cs typeface="Cordia New" pitchFamily="34" charset="-34"/>
              </a:rPr>
              <a:t>  while</a:t>
            </a:r>
            <a:r>
              <a:rPr lang="en-US" sz="2800" dirty="0" smtClean="0">
                <a:latin typeface="Cordia New" pitchFamily="34" charset="-34"/>
                <a:cs typeface="Cordia New" pitchFamily="34" charset="-34"/>
              </a:rPr>
              <a:t> (true) {</a:t>
            </a:r>
          </a:p>
          <a:p>
            <a:pPr>
              <a:spcBef>
                <a:spcPts val="300"/>
              </a:spcBef>
              <a:spcAft>
                <a:spcPts val="300"/>
              </a:spcAft>
              <a:buNone/>
            </a:pPr>
            <a:r>
              <a:rPr lang="en-US" sz="2800" dirty="0" smtClean="0">
                <a:latin typeface="Cordia New" pitchFamily="34" charset="-34"/>
                <a:cs typeface="Cordia New" pitchFamily="34" charset="-34"/>
              </a:rPr>
              <a:t>	</a:t>
            </a:r>
            <a:r>
              <a:rPr lang="en-US" sz="2800" b="1" dirty="0" smtClean="0">
                <a:latin typeface="Cordia New" pitchFamily="34" charset="-34"/>
                <a:cs typeface="Cordia New" pitchFamily="34" charset="-34"/>
              </a:rPr>
              <a:t>unsigned</a:t>
            </a:r>
            <a:r>
              <a:rPr lang="en-US" sz="2800" dirty="0" smtClean="0">
                <a:latin typeface="Cordia New" pitchFamily="34" charset="-34"/>
                <a:cs typeface="Cordia New" pitchFamily="34" charset="-34"/>
              </a:rPr>
              <a:t> m = x % y;</a:t>
            </a:r>
          </a:p>
          <a:p>
            <a:pPr>
              <a:spcBef>
                <a:spcPts val="300"/>
              </a:spcBef>
              <a:spcAft>
                <a:spcPts val="300"/>
              </a:spcAft>
              <a:buNone/>
            </a:pPr>
            <a:r>
              <a:rPr lang="en-US" sz="2800" dirty="0" smtClean="0">
                <a:latin typeface="Cordia New" pitchFamily="34" charset="-34"/>
                <a:cs typeface="Cordia New" pitchFamily="34" charset="-34"/>
              </a:rPr>
              <a:t>	 </a:t>
            </a:r>
            <a:r>
              <a:rPr lang="en-US" sz="2800" b="1" dirty="0" smtClean="0">
                <a:latin typeface="Cordia New" pitchFamily="34" charset="-34"/>
                <a:cs typeface="Cordia New" pitchFamily="34" charset="-34"/>
              </a:rPr>
              <a:t>if</a:t>
            </a:r>
            <a:r>
              <a:rPr lang="en-US" sz="2800" dirty="0" smtClean="0">
                <a:latin typeface="Cordia New" pitchFamily="34" charset="-34"/>
                <a:cs typeface="Cordia New" pitchFamily="34" charset="-34"/>
              </a:rPr>
              <a:t> (m == 0) </a:t>
            </a:r>
            <a:r>
              <a:rPr lang="en-US" sz="2800" b="1" dirty="0" smtClean="0">
                <a:latin typeface="Cordia New" pitchFamily="34" charset="-34"/>
                <a:cs typeface="Cordia New" pitchFamily="34" charset="-34"/>
              </a:rPr>
              <a:t>return</a:t>
            </a:r>
            <a:r>
              <a:rPr lang="en-US" sz="2800" dirty="0" smtClean="0">
                <a:latin typeface="Cordia New" pitchFamily="34" charset="-34"/>
                <a:cs typeface="Cordia New" pitchFamily="34" charset="-34"/>
              </a:rPr>
              <a:t> y;</a:t>
            </a:r>
          </a:p>
          <a:p>
            <a:pPr>
              <a:spcBef>
                <a:spcPts val="300"/>
              </a:spcBef>
              <a:spcAft>
                <a:spcPts val="300"/>
              </a:spcAft>
              <a:buNone/>
            </a:pPr>
            <a:r>
              <a:rPr lang="en-US" sz="2800" dirty="0" smtClean="0">
                <a:latin typeface="Cordia New" pitchFamily="34" charset="-34"/>
                <a:cs typeface="Cordia New" pitchFamily="34" charset="-34"/>
              </a:rPr>
              <a:t>	 x = y;</a:t>
            </a:r>
          </a:p>
          <a:p>
            <a:pPr>
              <a:spcBef>
                <a:spcPts val="300"/>
              </a:spcBef>
              <a:spcAft>
                <a:spcPts val="300"/>
              </a:spcAft>
              <a:buNone/>
            </a:pPr>
            <a:r>
              <a:rPr lang="en-US" sz="2800" dirty="0" smtClean="0">
                <a:latin typeface="Cordia New" pitchFamily="34" charset="-34"/>
                <a:cs typeface="Cordia New" pitchFamily="34" charset="-34"/>
              </a:rPr>
              <a:t>	 y = m;</a:t>
            </a:r>
          </a:p>
          <a:p>
            <a:pPr>
              <a:spcBef>
                <a:spcPts val="300"/>
              </a:spcBef>
              <a:spcAft>
                <a:spcPts val="300"/>
              </a:spcAft>
              <a:buNone/>
            </a:pPr>
            <a:r>
              <a:rPr lang="en-US" sz="2800" dirty="0" smtClean="0">
                <a:latin typeface="Cordia New" pitchFamily="34" charset="-34"/>
                <a:cs typeface="Cordia New" pitchFamily="34" charset="-34"/>
              </a:rPr>
              <a:t>   }</a:t>
            </a:r>
          </a:p>
          <a:p>
            <a:pPr>
              <a:spcBef>
                <a:spcPts val="300"/>
              </a:spcBef>
              <a:spcAft>
                <a:spcPts val="300"/>
              </a:spcAft>
              <a:buNone/>
            </a:pPr>
            <a:r>
              <a:rPr lang="en-US" sz="2800" dirty="0" smtClean="0">
                <a:latin typeface="Cordia New" pitchFamily="34" charset="-34"/>
                <a:cs typeface="Cordia New" pitchFamily="34" charset="-34"/>
              </a:rPr>
              <a:t>}</a:t>
            </a:r>
          </a:p>
        </p:txBody>
      </p:sp>
      <p:sp>
        <p:nvSpPr>
          <p:cNvPr id="7" name="Content Placeholder 9"/>
          <p:cNvSpPr txBox="1">
            <a:spLocks/>
          </p:cNvSpPr>
          <p:nvPr/>
        </p:nvSpPr>
        <p:spPr>
          <a:xfrm>
            <a:off x="3985585" y="1861559"/>
            <a:ext cx="1991139" cy="3539430"/>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40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(y</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0</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&gt; 0) and</a:t>
            </a:r>
          </a:p>
          <a:p>
            <a:pPr marL="384954" marR="0" lvl="0" indent="-384954" algn="l" defTabSz="914363" rtl="0" eaLnBrk="1" fontAlgn="auto" latinLnBrk="0" hangingPunct="1">
              <a:lnSpc>
                <a:spcPct val="90000"/>
              </a:lnSpc>
              <a:spcBef>
                <a:spcPct val="20000"/>
              </a:spcBef>
              <a:spcAft>
                <a:spcPts val="40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(m</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0</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 x</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0</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 y</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0</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sym typeface="Symbol"/>
              </a:rPr>
              <a:t>and</a:t>
            </a:r>
            <a:endPar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endParaRPr>
          </a:p>
          <a:p>
            <a:pPr marL="384954" marR="0" lvl="0" indent="-384954" algn="l" defTabSz="914363" rtl="0" eaLnBrk="1" fontAlgn="auto" latinLnBrk="0" hangingPunct="1">
              <a:lnSpc>
                <a:spcPct val="90000"/>
              </a:lnSpc>
              <a:spcBef>
                <a:spcPct val="20000"/>
              </a:spcBef>
              <a:spcAft>
                <a:spcPts val="40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not (m</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0</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 0) </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sym typeface="Symbol"/>
              </a:rPr>
              <a:t>and</a:t>
            </a:r>
            <a:endPar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endParaRPr>
          </a:p>
          <a:p>
            <a:pPr marL="384954" marR="0" lvl="0" indent="-384954" algn="l" defTabSz="914363" rtl="0" eaLnBrk="1" fontAlgn="auto" latinLnBrk="0" hangingPunct="1">
              <a:lnSpc>
                <a:spcPct val="90000"/>
              </a:lnSpc>
              <a:spcBef>
                <a:spcPct val="20000"/>
              </a:spcBef>
              <a:spcAft>
                <a:spcPts val="40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(x</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1</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 y</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0</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and</a:t>
            </a:r>
          </a:p>
          <a:p>
            <a:pPr marL="384954" marR="0" lvl="0" indent="-384954" algn="l" defTabSz="914363" rtl="0" eaLnBrk="1" fontAlgn="auto" latinLnBrk="0" hangingPunct="1">
              <a:lnSpc>
                <a:spcPct val="90000"/>
              </a:lnSpc>
              <a:spcBef>
                <a:spcPct val="20000"/>
              </a:spcBef>
              <a:spcAft>
                <a:spcPts val="40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(y</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1</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 m</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0</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and</a:t>
            </a:r>
          </a:p>
          <a:p>
            <a:pPr marL="384954" marR="0" lvl="0" indent="-384954" algn="l" defTabSz="914363" rtl="0" eaLnBrk="1" fontAlgn="auto" latinLnBrk="0" hangingPunct="1">
              <a:lnSpc>
                <a:spcPct val="90000"/>
              </a:lnSpc>
              <a:spcBef>
                <a:spcPct val="20000"/>
              </a:spcBef>
              <a:spcAft>
                <a:spcPts val="40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(m</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1</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 x</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1</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 y</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1</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and</a:t>
            </a:r>
          </a:p>
          <a:p>
            <a:pPr marL="384954" marR="0" lvl="0" indent="-384954" algn="l" defTabSz="914363" rtl="0" eaLnBrk="1" fontAlgn="auto" latinLnBrk="0" hangingPunct="1">
              <a:lnSpc>
                <a:spcPct val="90000"/>
              </a:lnSpc>
              <a:spcBef>
                <a:spcPct val="20000"/>
              </a:spcBef>
              <a:spcAft>
                <a:spcPts val="40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(m</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1</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 0)</a:t>
            </a:r>
          </a:p>
        </p:txBody>
      </p:sp>
      <p:sp>
        <p:nvSpPr>
          <p:cNvPr id="11" name="Right Arrow 10"/>
          <p:cNvSpPr/>
          <p:nvPr/>
        </p:nvSpPr>
        <p:spPr bwMode="auto">
          <a:xfrm>
            <a:off x="5903649" y="2606571"/>
            <a:ext cx="1704513" cy="630936"/>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000" dirty="0" smtClean="0">
                <a:solidFill>
                  <a:schemeClr val="tx1"/>
                </a:solidFill>
                <a:effectLst>
                  <a:outerShdw blurRad="38100" dist="38100" dir="2700000" algn="tl">
                    <a:srgbClr val="000000">
                      <a:alpha val="43137"/>
                    </a:srgbClr>
                  </a:outerShdw>
                </a:effectLst>
                <a:latin typeface="Segoe" pitchFamily="34" charset="0"/>
              </a:rPr>
              <a:t>Solver</a:t>
            </a:r>
            <a:endParaRPr kumimoji="0" lang="en-US" sz="20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2" name="Content Placeholder 9"/>
          <p:cNvSpPr txBox="1">
            <a:spLocks/>
          </p:cNvSpPr>
          <p:nvPr/>
        </p:nvSpPr>
        <p:spPr>
          <a:xfrm>
            <a:off x="7699907" y="1924374"/>
            <a:ext cx="1126037" cy="3014158"/>
          </a:xfrm>
          <a:prstGeom prst="rect">
            <a:avLst/>
          </a:prstGeom>
        </p:spPr>
        <p:txBody>
          <a:bodyPr vert="horz" wrap="square" lIns="0" tIns="0" rIns="0" bIns="0" rtlCol="0">
            <a:spAutoFit/>
          </a:bodyPr>
          <a:lstStyle/>
          <a:p>
            <a:pPr marL="384954" lvl="0" indent="-384954">
              <a:lnSpc>
                <a:spcPct val="90000"/>
              </a:lnSpc>
              <a:spcBef>
                <a:spcPct val="20000"/>
              </a:spcBef>
              <a:spcAft>
                <a:spcPts val="400"/>
              </a:spcAft>
              <a:buSzPct val="90000"/>
            </a:pPr>
            <a:r>
              <a:rPr kumimoji="0" lang="en-US" sz="2800" b="1"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x</a:t>
            </a:r>
            <a:r>
              <a:rPr kumimoji="0" lang="en-US" sz="2800" b="1"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0 </a:t>
            </a:r>
            <a:r>
              <a:rPr lang="en-US" sz="2800" b="1" dirty="0" smtClean="0">
                <a:solidFill>
                  <a:schemeClr val="bg1"/>
                </a:solidFill>
                <a:latin typeface="Cordia New" pitchFamily="34" charset="-34"/>
                <a:cs typeface="Cordia New" pitchFamily="34" charset="-34"/>
              </a:rPr>
              <a:t>= 2</a:t>
            </a:r>
          </a:p>
          <a:p>
            <a:pPr marL="384954" lvl="0" indent="-384954">
              <a:lnSpc>
                <a:spcPct val="90000"/>
              </a:lnSpc>
              <a:spcBef>
                <a:spcPct val="20000"/>
              </a:spcBef>
              <a:spcAft>
                <a:spcPts val="400"/>
              </a:spcAft>
              <a:buSzPct val="90000"/>
            </a:pPr>
            <a:r>
              <a:rPr lang="en-US" sz="2800" b="1" dirty="0" smtClean="0">
                <a:solidFill>
                  <a:schemeClr val="bg1"/>
                </a:solidFill>
                <a:latin typeface="Cordia New" pitchFamily="34" charset="-34"/>
                <a:cs typeface="Cordia New" pitchFamily="34" charset="-34"/>
              </a:rPr>
              <a:t>y</a:t>
            </a:r>
            <a:r>
              <a:rPr lang="en-US" sz="2800" b="1" baseline="-25000" dirty="0" smtClean="0">
                <a:solidFill>
                  <a:schemeClr val="bg1"/>
                </a:solidFill>
                <a:latin typeface="Cordia New" pitchFamily="34" charset="-34"/>
                <a:cs typeface="Cordia New" pitchFamily="34" charset="-34"/>
              </a:rPr>
              <a:t>0</a:t>
            </a:r>
            <a:r>
              <a:rPr lang="en-US" sz="2800" b="1" dirty="0" smtClean="0">
                <a:solidFill>
                  <a:schemeClr val="bg1"/>
                </a:solidFill>
                <a:latin typeface="Cordia New" pitchFamily="34" charset="-34"/>
                <a:cs typeface="Cordia New" pitchFamily="34" charset="-34"/>
              </a:rPr>
              <a:t> = 4</a:t>
            </a:r>
          </a:p>
          <a:p>
            <a:pPr marL="384954" indent="-384954">
              <a:lnSpc>
                <a:spcPct val="90000"/>
              </a:lnSpc>
              <a:spcBef>
                <a:spcPct val="20000"/>
              </a:spcBef>
              <a:spcAft>
                <a:spcPts val="400"/>
              </a:spcAft>
              <a:buSzPct val="90000"/>
            </a:pPr>
            <a:r>
              <a:rPr lang="en-US" sz="2800" dirty="0" smtClean="0">
                <a:solidFill>
                  <a:schemeClr val="bg1"/>
                </a:solidFill>
                <a:latin typeface="Cordia New" pitchFamily="34" charset="-34"/>
                <a:cs typeface="Cordia New" pitchFamily="34" charset="-34"/>
              </a:rPr>
              <a:t>m</a:t>
            </a:r>
            <a:r>
              <a:rPr lang="en-US" sz="2800" baseline="-25000" dirty="0" smtClean="0">
                <a:solidFill>
                  <a:schemeClr val="bg1"/>
                </a:solidFill>
                <a:latin typeface="Cordia New" pitchFamily="34" charset="-34"/>
                <a:cs typeface="Cordia New" pitchFamily="34" charset="-34"/>
              </a:rPr>
              <a:t>0</a:t>
            </a:r>
            <a:r>
              <a:rPr lang="en-US" sz="2800" dirty="0" smtClean="0">
                <a:solidFill>
                  <a:schemeClr val="bg1"/>
                </a:solidFill>
                <a:latin typeface="Cordia New" pitchFamily="34" charset="-34"/>
                <a:cs typeface="Cordia New" pitchFamily="34" charset="-34"/>
              </a:rPr>
              <a:t> = 2</a:t>
            </a:r>
          </a:p>
          <a:p>
            <a:pPr marL="384954" indent="-384954">
              <a:lnSpc>
                <a:spcPct val="90000"/>
              </a:lnSpc>
              <a:spcBef>
                <a:spcPct val="20000"/>
              </a:spcBef>
              <a:spcAft>
                <a:spcPts val="400"/>
              </a:spcAft>
              <a:buSzPct val="90000"/>
            </a:pPr>
            <a:r>
              <a:rPr lang="en-US" sz="2800" dirty="0" smtClean="0">
                <a:solidFill>
                  <a:schemeClr val="bg1"/>
                </a:solidFill>
                <a:latin typeface="Cordia New" pitchFamily="34" charset="-34"/>
                <a:cs typeface="Cordia New" pitchFamily="34" charset="-34"/>
              </a:rPr>
              <a:t>x</a:t>
            </a:r>
            <a:r>
              <a:rPr lang="en-US" sz="2800" baseline="-25000" dirty="0" smtClean="0">
                <a:solidFill>
                  <a:schemeClr val="bg1"/>
                </a:solidFill>
                <a:latin typeface="Cordia New" pitchFamily="34" charset="-34"/>
                <a:cs typeface="Cordia New" pitchFamily="34" charset="-34"/>
              </a:rPr>
              <a:t>1 </a:t>
            </a:r>
            <a:r>
              <a:rPr lang="en-US" sz="2800" dirty="0" smtClean="0">
                <a:solidFill>
                  <a:schemeClr val="bg1"/>
                </a:solidFill>
                <a:latin typeface="Cordia New" pitchFamily="34" charset="-34"/>
                <a:cs typeface="Cordia New" pitchFamily="34" charset="-34"/>
              </a:rPr>
              <a:t>= 4</a:t>
            </a:r>
          </a:p>
          <a:p>
            <a:pPr marL="384954" indent="-384954">
              <a:lnSpc>
                <a:spcPct val="90000"/>
              </a:lnSpc>
              <a:spcBef>
                <a:spcPct val="20000"/>
              </a:spcBef>
              <a:spcAft>
                <a:spcPts val="400"/>
              </a:spcAft>
              <a:buSzPct val="90000"/>
            </a:pPr>
            <a:r>
              <a:rPr lang="en-US" sz="2800" dirty="0" smtClean="0">
                <a:solidFill>
                  <a:schemeClr val="bg1"/>
                </a:solidFill>
                <a:latin typeface="Cordia New" pitchFamily="34" charset="-34"/>
                <a:cs typeface="Cordia New" pitchFamily="34" charset="-34"/>
              </a:rPr>
              <a:t>y</a:t>
            </a:r>
            <a:r>
              <a:rPr lang="en-US" sz="2800" baseline="-25000" dirty="0" smtClean="0">
                <a:solidFill>
                  <a:schemeClr val="bg1"/>
                </a:solidFill>
                <a:latin typeface="Cordia New" pitchFamily="34" charset="-34"/>
                <a:cs typeface="Cordia New" pitchFamily="34" charset="-34"/>
              </a:rPr>
              <a:t>1 </a:t>
            </a:r>
            <a:r>
              <a:rPr lang="en-US" sz="2800" dirty="0" smtClean="0">
                <a:solidFill>
                  <a:schemeClr val="bg1"/>
                </a:solidFill>
                <a:latin typeface="Cordia New" pitchFamily="34" charset="-34"/>
                <a:cs typeface="Cordia New" pitchFamily="34" charset="-34"/>
              </a:rPr>
              <a:t>= 2</a:t>
            </a:r>
          </a:p>
          <a:p>
            <a:pPr marL="384954" indent="-384954">
              <a:lnSpc>
                <a:spcPct val="90000"/>
              </a:lnSpc>
              <a:spcBef>
                <a:spcPct val="20000"/>
              </a:spcBef>
              <a:spcAft>
                <a:spcPts val="400"/>
              </a:spcAft>
              <a:buSzPct val="90000"/>
            </a:pPr>
            <a:r>
              <a:rPr lang="en-US" sz="2800" dirty="0" smtClean="0">
                <a:solidFill>
                  <a:schemeClr val="bg1"/>
                </a:solidFill>
                <a:latin typeface="Cordia New" pitchFamily="34" charset="-34"/>
                <a:cs typeface="Cordia New" pitchFamily="34" charset="-34"/>
              </a:rPr>
              <a:t>m</a:t>
            </a:r>
            <a:r>
              <a:rPr lang="en-US" sz="2800" baseline="-25000" dirty="0" smtClean="0">
                <a:solidFill>
                  <a:schemeClr val="bg1"/>
                </a:solidFill>
                <a:latin typeface="Cordia New" pitchFamily="34" charset="-34"/>
                <a:cs typeface="Cordia New" pitchFamily="34" charset="-34"/>
              </a:rPr>
              <a:t>1</a:t>
            </a:r>
            <a:r>
              <a:rPr lang="en-US" sz="2800" dirty="0" smtClean="0">
                <a:solidFill>
                  <a:schemeClr val="bg1"/>
                </a:solidFill>
                <a:latin typeface="Cordia New" pitchFamily="34" charset="-34"/>
                <a:cs typeface="Cordia New" pitchFamily="34" charset="-34"/>
              </a:rPr>
              <a:t> = 0</a:t>
            </a:r>
          </a:p>
        </p:txBody>
      </p:sp>
      <p:sp>
        <p:nvSpPr>
          <p:cNvPr id="13" name="Right Arrow 12"/>
          <p:cNvSpPr/>
          <p:nvPr/>
        </p:nvSpPr>
        <p:spPr bwMode="auto">
          <a:xfrm>
            <a:off x="2537787" y="2606571"/>
            <a:ext cx="1254052" cy="630936"/>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SSA</a:t>
            </a:r>
          </a:p>
        </p:txBody>
      </p:sp>
      <p:sp>
        <p:nvSpPr>
          <p:cNvPr id="16" name="Footer Placeholder 3"/>
          <p:cNvSpPr>
            <a:spLocks noGrp="1"/>
          </p:cNvSpPr>
          <p:nvPr>
            <p:ph type="ftr" sz="quarter" idx="10"/>
          </p:nvPr>
        </p:nvSpPr>
        <p:spPr>
          <a:xfrm>
            <a:off x="1979720" y="6356350"/>
            <a:ext cx="4971496" cy="365125"/>
          </a:xfrm>
        </p:spPr>
        <p:txBody>
          <a:bodyPr/>
          <a:lstStyle/>
          <a:p>
            <a:r>
              <a:rPr lang="en-US" i="1" dirty="0" smtClean="0"/>
              <a:t>Applications and Challenges in Satisfiability Modulo Theories</a:t>
            </a:r>
            <a:endParaRPr lang="en-US" dirty="0"/>
          </a:p>
        </p:txBody>
      </p:sp>
    </p:spTree>
  </p:cSld>
  <p:clrMapOvr>
    <a:masterClrMapping/>
  </p:clrMapOvr>
  <p:transition>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t>Challenge: Machine Arithmetic</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5" name="Text Placeholder 2"/>
          <p:cNvSpPr txBox="1">
            <a:spLocks/>
          </p:cNvSpPr>
          <p:nvPr/>
        </p:nvSpPr>
        <p:spPr>
          <a:xfrm>
            <a:off x="389876" y="1665303"/>
            <a:ext cx="8611883" cy="2480679"/>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Most solvers use bit-blasting</a:t>
            </a:r>
          </a:p>
          <a:p>
            <a:pPr marL="384954" indent="-384954">
              <a:lnSpc>
                <a:spcPct val="90000"/>
              </a:lnSpc>
              <a:spcBef>
                <a:spcPct val="20000"/>
              </a:spcBef>
              <a:buSzPct val="90000"/>
              <a:buFontTx/>
              <a:buBlip>
                <a:blip r:embed="rId3"/>
              </a:buBlip>
            </a:pPr>
            <a:r>
              <a:rPr lang="en-US" sz="3200" b="1" dirty="0" smtClean="0">
                <a:solidFill>
                  <a:schemeClr val="bg1"/>
                </a:solidFill>
                <a:latin typeface="Calibri" pitchFamily="34" charset="0"/>
                <a:sym typeface="Symbol"/>
              </a:rPr>
              <a:t>bvmul</a:t>
            </a:r>
            <a:r>
              <a:rPr lang="en-US" sz="3200" b="1" baseline="-25000" dirty="0" smtClean="0">
                <a:solidFill>
                  <a:schemeClr val="bg1"/>
                </a:solidFill>
                <a:latin typeface="Calibri" pitchFamily="34" charset="0"/>
                <a:sym typeface="Symbol"/>
              </a:rPr>
              <a:t>32</a:t>
            </a:r>
            <a:r>
              <a:rPr lang="en-US" sz="3200" b="1" dirty="0" smtClean="0">
                <a:solidFill>
                  <a:schemeClr val="bg1"/>
                </a:solidFill>
                <a:latin typeface="Calibri" pitchFamily="34" charset="0"/>
                <a:sym typeface="Symbol"/>
              </a:rPr>
              <a:t>(</a:t>
            </a:r>
            <a:r>
              <a:rPr lang="en-US" sz="3200" b="1" dirty="0" err="1" smtClean="0">
                <a:solidFill>
                  <a:schemeClr val="bg1"/>
                </a:solidFill>
                <a:latin typeface="Calibri" pitchFamily="34" charset="0"/>
                <a:sym typeface="Symbol"/>
              </a:rPr>
              <a:t>a,b</a:t>
            </a:r>
            <a:r>
              <a:rPr lang="en-US" sz="3200" b="1" dirty="0" smtClean="0">
                <a:solidFill>
                  <a:schemeClr val="bg1"/>
                </a:solidFill>
                <a:latin typeface="Calibri" pitchFamily="34" charset="0"/>
                <a:sym typeface="Symbol"/>
              </a:rPr>
              <a:t>) </a:t>
            </a:r>
            <a:r>
              <a:rPr lang="en-US" sz="3200" dirty="0" smtClean="0">
                <a:solidFill>
                  <a:schemeClr val="bg1"/>
                </a:solidFill>
                <a:latin typeface="Calibri" pitchFamily="34" charset="0"/>
                <a:sym typeface="Symbol"/>
              </a:rPr>
              <a:t>is converted into a multiplier circuit</a:t>
            </a:r>
            <a:endParaRPr lang="en-US" sz="3100" dirty="0" smtClean="0">
              <a:solidFill>
                <a:srgbClr val="FF0000"/>
              </a:solidFill>
              <a:latin typeface="Calibri" pitchFamily="34" charset="0"/>
              <a:sym typeface="Symbol"/>
            </a:endParaRPr>
          </a:p>
          <a:p>
            <a:pPr marL="384954" indent="-384954">
              <a:lnSpc>
                <a:spcPct val="90000"/>
              </a:lnSpc>
              <a:spcBef>
                <a:spcPct val="20000"/>
              </a:spcBef>
              <a:buSzPct val="90000"/>
              <a:buFontTx/>
              <a:buBlip>
                <a:blip r:embed="rId3"/>
              </a:buBlip>
            </a:pPr>
            <a:r>
              <a:rPr lang="en-US" sz="3100" dirty="0" smtClean="0">
                <a:solidFill>
                  <a:srgbClr val="FF0000"/>
                </a:solidFill>
                <a:latin typeface="Calibri" pitchFamily="34" charset="0"/>
                <a:sym typeface="Symbol"/>
              </a:rPr>
              <a:t>Solvers may run out of memory</a:t>
            </a:r>
          </a:p>
          <a:p>
            <a:pPr marL="384954" indent="-384954">
              <a:lnSpc>
                <a:spcPct val="90000"/>
              </a:lnSpc>
              <a:spcBef>
                <a:spcPct val="20000"/>
              </a:spcBef>
              <a:buSzPct val="90000"/>
              <a:buFontTx/>
              <a:buBlip>
                <a:blip r:embed="rId3"/>
              </a:buBlip>
            </a:pPr>
            <a:r>
              <a:rPr lang="en-US" sz="3200" dirty="0" smtClean="0">
                <a:solidFill>
                  <a:schemeClr val="bg1"/>
                </a:solidFill>
                <a:latin typeface="Calibri" pitchFamily="34" charset="0"/>
                <a:sym typeface="Symbol"/>
              </a:rPr>
              <a:t>“Smart” algorithms are usually less efficient than bit-blasting</a:t>
            </a:r>
            <a:endParaRPr lang="en-US" sz="3200" dirty="0" smtClean="0">
              <a:solidFill>
                <a:srgbClr val="FF0000"/>
              </a:solidFill>
              <a:latin typeface="Calibri" pitchFamily="34" charset="0"/>
              <a:sym typeface="Symbol"/>
            </a:endParaRPr>
          </a:p>
        </p:txBody>
      </p:sp>
      <p:sp>
        <p:nvSpPr>
          <p:cNvPr id="6" name="Footer Placeholder 3"/>
          <p:cNvSpPr>
            <a:spLocks noGrp="1"/>
          </p:cNvSpPr>
          <p:nvPr>
            <p:ph type="ftr" sz="quarter" idx="10"/>
          </p:nvPr>
        </p:nvSpPr>
        <p:spPr>
          <a:xfrm>
            <a:off x="1979720" y="6356350"/>
            <a:ext cx="4971496" cy="365125"/>
          </a:xfrm>
        </p:spPr>
        <p:txBody>
          <a:bodyPr/>
          <a:lstStyle/>
          <a:p>
            <a:r>
              <a:rPr lang="en-US" i="1" dirty="0" smtClean="0"/>
              <a:t>Applications and Challenges in Satisfiability Modulo Theories</a:t>
            </a:r>
            <a:endParaRPr lang="en-US" dirty="0"/>
          </a:p>
        </p:txBody>
      </p:sp>
    </p:spTree>
  </p:cSld>
  <p:clrMapOvr>
    <a:masterClrMapping/>
  </p:clrMapOvr>
  <p:transition>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t>Challenge: Floating Point Arithmetic</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5" name="Text Placeholder 2"/>
          <p:cNvSpPr txBox="1">
            <a:spLocks/>
          </p:cNvSpPr>
          <p:nvPr/>
        </p:nvSpPr>
        <p:spPr>
          <a:xfrm>
            <a:off x="389876" y="1665303"/>
            <a:ext cx="8611883" cy="2432974"/>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I’m unaware of any SMT solver for floating point arithmetic</a:t>
            </a:r>
          </a:p>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Approximate using </a:t>
            </a:r>
            <a:r>
              <a:rPr lang="en-US" sz="3100" dirty="0" err="1" smtClean="0">
                <a:solidFill>
                  <a:schemeClr val="bg1"/>
                </a:solidFill>
                <a:latin typeface="Calibri" pitchFamily="34" charset="0"/>
                <a:sym typeface="Symbol"/>
              </a:rPr>
              <a:t>Reals</a:t>
            </a:r>
            <a:endParaRPr lang="en-US" sz="3100" dirty="0" smtClean="0">
              <a:solidFill>
                <a:schemeClr val="bg1"/>
              </a:solidFill>
              <a:latin typeface="Calibri" pitchFamily="34" charset="0"/>
              <a:sym typeface="Symbol"/>
            </a:endParaRPr>
          </a:p>
          <a:p>
            <a:pPr marL="842136" lvl="1" indent="-384954">
              <a:lnSpc>
                <a:spcPct val="90000"/>
              </a:lnSpc>
              <a:spcBef>
                <a:spcPct val="20000"/>
              </a:spcBef>
              <a:buSzPct val="90000"/>
            </a:pPr>
            <a:r>
              <a:rPr lang="en-US" sz="3100" dirty="0" smtClean="0">
                <a:solidFill>
                  <a:srgbClr val="FF0000"/>
                </a:solidFill>
                <a:latin typeface="Calibri" pitchFamily="34" charset="0"/>
                <a:sym typeface="Symbol"/>
              </a:rPr>
              <a:t>	Unsound!</a:t>
            </a:r>
          </a:p>
          <a:p>
            <a:pPr marL="842136" lvl="1" indent="-384954">
              <a:lnSpc>
                <a:spcPct val="90000"/>
              </a:lnSpc>
              <a:spcBef>
                <a:spcPct val="20000"/>
              </a:spcBef>
              <a:buSzPct val="90000"/>
            </a:pPr>
            <a:r>
              <a:rPr lang="en-US" sz="3100" dirty="0" smtClean="0">
                <a:solidFill>
                  <a:srgbClr val="FF0000"/>
                </a:solidFill>
                <a:latin typeface="Calibri" pitchFamily="34" charset="0"/>
                <a:sym typeface="Symbol"/>
              </a:rPr>
              <a:t>	Incomplete!</a:t>
            </a:r>
          </a:p>
        </p:txBody>
      </p:sp>
      <p:sp>
        <p:nvSpPr>
          <p:cNvPr id="6" name="Footer Placeholder 3"/>
          <p:cNvSpPr>
            <a:spLocks noGrp="1"/>
          </p:cNvSpPr>
          <p:nvPr>
            <p:ph type="ftr" sz="quarter" idx="10"/>
          </p:nvPr>
        </p:nvSpPr>
        <p:spPr>
          <a:xfrm>
            <a:off x="1979720" y="6356350"/>
            <a:ext cx="4971496" cy="365125"/>
          </a:xfrm>
        </p:spPr>
        <p:txBody>
          <a:bodyPr/>
          <a:lstStyle/>
          <a:p>
            <a:r>
              <a:rPr lang="en-US" i="1" dirty="0" smtClean="0"/>
              <a:t>Applications and Challenges in Satisfiability Modulo Theories</a:t>
            </a:r>
            <a:endParaRPr lang="en-US" dirty="0"/>
          </a:p>
        </p:txBody>
      </p:sp>
    </p:spTree>
  </p:cSld>
  <p:clrMapOvr>
    <a:masterClrMapping/>
  </p:clrMapOvr>
  <p:transition>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Conclusion</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5" name="Text Placeholder 2"/>
          <p:cNvSpPr txBox="1">
            <a:spLocks/>
          </p:cNvSpPr>
          <p:nvPr/>
        </p:nvSpPr>
        <p:spPr>
          <a:xfrm>
            <a:off x="389877" y="1665303"/>
            <a:ext cx="8382000" cy="3499420"/>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Logic as a platform</a:t>
            </a:r>
          </a:p>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Most verification/analysis tools need symbolic reasoning</a:t>
            </a:r>
          </a:p>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SMT is a hot area</a:t>
            </a:r>
          </a:p>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Many applications &amp; challenges</a:t>
            </a:r>
          </a:p>
          <a:p>
            <a:pPr marL="384954" indent="-384954">
              <a:lnSpc>
                <a:spcPct val="90000"/>
              </a:lnSpc>
              <a:spcBef>
                <a:spcPct val="20000"/>
              </a:spcBef>
              <a:buSzPct val="90000"/>
              <a:buFontTx/>
              <a:buBlip>
                <a:blip r:embed="rId3"/>
              </a:buBlip>
            </a:pPr>
            <a:r>
              <a:rPr lang="en-US" sz="3200" dirty="0" smtClean="0">
                <a:solidFill>
                  <a:schemeClr val="bg1"/>
                </a:solidFill>
                <a:latin typeface="Calibri" pitchFamily="34" charset="0"/>
                <a:sym typeface="Symbol"/>
                <a:hlinkClick r:id="rId4"/>
              </a:rPr>
              <a:t>http://research.microsoft.com/projects/z3</a:t>
            </a:r>
            <a:endParaRPr lang="en-US" sz="3200" dirty="0" smtClean="0">
              <a:solidFill>
                <a:schemeClr val="bg1"/>
              </a:solidFill>
              <a:latin typeface="Calibri" pitchFamily="34" charset="0"/>
              <a:sym typeface="Symbol"/>
            </a:endParaRPr>
          </a:p>
          <a:p>
            <a:pPr marL="384954" indent="-384954">
              <a:lnSpc>
                <a:spcPct val="90000"/>
              </a:lnSpc>
              <a:spcBef>
                <a:spcPct val="20000"/>
              </a:spcBef>
              <a:buSzPct val="90000"/>
              <a:buFontTx/>
              <a:buBlip>
                <a:blip r:embed="rId3"/>
              </a:buBlip>
            </a:pPr>
            <a:endParaRPr lang="en-US" sz="3100" dirty="0" smtClean="0">
              <a:solidFill>
                <a:schemeClr val="bg1"/>
              </a:solidFill>
              <a:latin typeface="Calibri" pitchFamily="34" charset="0"/>
              <a:sym typeface="Symbol"/>
            </a:endParaRPr>
          </a:p>
        </p:txBody>
      </p:sp>
      <p:sp>
        <p:nvSpPr>
          <p:cNvPr id="6" name="Rectangle 5"/>
          <p:cNvSpPr/>
          <p:nvPr/>
        </p:nvSpPr>
        <p:spPr bwMode="auto">
          <a:xfrm>
            <a:off x="2540862" y="4934884"/>
            <a:ext cx="3829793" cy="1224756"/>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4400" b="1" i="0" u="none" strike="noStrike" cap="none" normalizeH="0" baseline="0" dirty="0" smtClean="0">
                <a:solidFill>
                  <a:schemeClr val="bg1"/>
                </a:solidFill>
                <a:latin typeface="Segoe" pitchFamily="34" charset="0"/>
              </a:rPr>
              <a:t>Thank You!</a:t>
            </a:r>
          </a:p>
        </p:txBody>
      </p:sp>
      <p:sp>
        <p:nvSpPr>
          <p:cNvPr id="7" name="Footer Placeholder 3"/>
          <p:cNvSpPr>
            <a:spLocks noGrp="1"/>
          </p:cNvSpPr>
          <p:nvPr>
            <p:ph type="ftr" sz="quarter" idx="10"/>
          </p:nvPr>
        </p:nvSpPr>
        <p:spPr>
          <a:xfrm>
            <a:off x="1979720" y="6356350"/>
            <a:ext cx="4971496" cy="365125"/>
          </a:xfrm>
        </p:spPr>
        <p:txBody>
          <a:bodyPr/>
          <a:lstStyle/>
          <a:p>
            <a:r>
              <a:rPr lang="en-US" i="1" dirty="0" smtClean="0"/>
              <a:t>Applications and Challenges in Satisfiability Modulo Theories</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Satisfiability Modulo Theories (SMT)</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8" name="Rectangle 7"/>
          <p:cNvSpPr/>
          <p:nvPr/>
        </p:nvSpPr>
        <p:spPr bwMode="auto">
          <a:xfrm>
            <a:off x="233680" y="2265680"/>
            <a:ext cx="151384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9" name="Rectangle 8"/>
          <p:cNvSpPr/>
          <p:nvPr/>
        </p:nvSpPr>
        <p:spPr bwMode="auto">
          <a:xfrm>
            <a:off x="7076661" y="2262588"/>
            <a:ext cx="1020416"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0" name="Rectangle 9"/>
          <p:cNvSpPr/>
          <p:nvPr/>
        </p:nvSpPr>
        <p:spPr bwMode="auto">
          <a:xfrm>
            <a:off x="5751442" y="2255520"/>
            <a:ext cx="659517"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1" name="Rectangle 10"/>
          <p:cNvSpPr/>
          <p:nvPr/>
        </p:nvSpPr>
        <p:spPr bwMode="auto">
          <a:xfrm>
            <a:off x="5259344" y="2255520"/>
            <a:ext cx="33528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4" name="Rectangle 13"/>
          <p:cNvSpPr/>
          <p:nvPr/>
        </p:nvSpPr>
        <p:spPr bwMode="auto">
          <a:xfrm>
            <a:off x="2875280" y="343408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Arithmetic</a:t>
            </a:r>
          </a:p>
        </p:txBody>
      </p:sp>
      <p:sp>
        <p:nvSpPr>
          <p:cNvPr id="13" name="Text Placeholder 2"/>
          <p:cNvSpPr txBox="1">
            <a:spLocks/>
          </p:cNvSpPr>
          <p:nvPr/>
        </p:nvSpPr>
        <p:spPr>
          <a:xfrm>
            <a:off x="278296" y="2270202"/>
            <a:ext cx="8547652" cy="429348"/>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tabLst/>
              <a:defRPr/>
            </a:pPr>
            <a:r>
              <a:rPr lang="en-US" sz="3100" i="1" dirty="0" smtClean="0">
                <a:solidFill>
                  <a:schemeClr val="bg1"/>
                </a:solidFill>
                <a:latin typeface="Times New Roman" pitchFamily="18" charset="0"/>
                <a:cs typeface="Times New Roman" pitchFamily="18" charset="0"/>
                <a:sym typeface="Symbol"/>
              </a:rPr>
              <a:t>b + 2 = c  and  f(read(write(a,b,3), c-2) ≠ f(c-b+1)</a:t>
            </a:r>
          </a:p>
        </p:txBody>
      </p:sp>
      <p:sp>
        <p:nvSpPr>
          <p:cNvPr id="12" name="Footer Placeholder 3"/>
          <p:cNvSpPr>
            <a:spLocks noGrp="1"/>
          </p:cNvSpPr>
          <p:nvPr>
            <p:ph type="ftr" sz="quarter" idx="10"/>
          </p:nvPr>
        </p:nvSpPr>
        <p:spPr>
          <a:xfrm>
            <a:off x="1979720" y="6356350"/>
            <a:ext cx="4971496" cy="365125"/>
          </a:xfrm>
        </p:spPr>
        <p:txBody>
          <a:bodyPr/>
          <a:lstStyle/>
          <a:p>
            <a:r>
              <a:rPr lang="en-US" i="1" dirty="0" smtClean="0"/>
              <a:t>Applications and Challenges in Satisfiability Modulo Theories</a:t>
            </a:r>
            <a:endParaRPr lang="en-US" dirty="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Satisfiability Modulo Theories (SMT)</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14" name="Rectangle 13"/>
          <p:cNvSpPr/>
          <p:nvPr/>
        </p:nvSpPr>
        <p:spPr bwMode="auto">
          <a:xfrm>
            <a:off x="2875280" y="343408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Arithmetic</a:t>
            </a:r>
          </a:p>
        </p:txBody>
      </p:sp>
      <p:sp>
        <p:nvSpPr>
          <p:cNvPr id="16" name="Rectangle 15"/>
          <p:cNvSpPr/>
          <p:nvPr/>
        </p:nvSpPr>
        <p:spPr bwMode="auto">
          <a:xfrm>
            <a:off x="2888974" y="2265680"/>
            <a:ext cx="827374"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7" name="Rectangle 16"/>
          <p:cNvSpPr/>
          <p:nvPr/>
        </p:nvSpPr>
        <p:spPr bwMode="auto">
          <a:xfrm>
            <a:off x="3778192" y="2265680"/>
            <a:ext cx="84328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8" name="Rectangle 17"/>
          <p:cNvSpPr/>
          <p:nvPr/>
        </p:nvSpPr>
        <p:spPr bwMode="auto">
          <a:xfrm>
            <a:off x="2875280" y="342392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Array</a:t>
            </a:r>
            <a:r>
              <a:rPr kumimoji="0" lang="en-US" sz="2800" b="0" i="0" u="none" strike="noStrike" cap="none" normalizeH="0" dirty="0" smtClean="0">
                <a:solidFill>
                  <a:schemeClr val="tx1"/>
                </a:solidFill>
                <a:effectLst>
                  <a:outerShdw blurRad="38100" dist="38100" dir="2700000" algn="tl">
                    <a:srgbClr val="000000">
                      <a:alpha val="43137"/>
                    </a:srgbClr>
                  </a:outerShdw>
                </a:effectLst>
                <a:latin typeface="Segoe" pitchFamily="34" charset="0"/>
              </a:rPr>
              <a:t> Theory</a:t>
            </a: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9" name="Text Placeholder 2"/>
          <p:cNvSpPr txBox="1">
            <a:spLocks/>
          </p:cNvSpPr>
          <p:nvPr/>
        </p:nvSpPr>
        <p:spPr>
          <a:xfrm>
            <a:off x="278296" y="2270202"/>
            <a:ext cx="8547652" cy="429348"/>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tabLst/>
              <a:defRPr/>
            </a:pPr>
            <a:r>
              <a:rPr lang="en-US" sz="3100" i="1" dirty="0" smtClean="0">
                <a:solidFill>
                  <a:schemeClr val="bg1"/>
                </a:solidFill>
                <a:latin typeface="Times New Roman" pitchFamily="18" charset="0"/>
                <a:cs typeface="Times New Roman" pitchFamily="18" charset="0"/>
                <a:sym typeface="Symbol"/>
              </a:rPr>
              <a:t>b + 2 = c  and  f(read(write(a,b,3), c-2) ≠ f(c-b+1)</a:t>
            </a:r>
          </a:p>
        </p:txBody>
      </p:sp>
      <p:sp>
        <p:nvSpPr>
          <p:cNvPr id="10" name="Footer Placeholder 3"/>
          <p:cNvSpPr>
            <a:spLocks noGrp="1"/>
          </p:cNvSpPr>
          <p:nvPr>
            <p:ph type="ftr" sz="quarter" idx="10"/>
          </p:nvPr>
        </p:nvSpPr>
        <p:spPr>
          <a:xfrm>
            <a:off x="1979720" y="6356350"/>
            <a:ext cx="4971496" cy="365125"/>
          </a:xfrm>
        </p:spPr>
        <p:txBody>
          <a:bodyPr/>
          <a:lstStyle/>
          <a:p>
            <a:r>
              <a:rPr lang="en-US" i="1" dirty="0" smtClean="0"/>
              <a:t>Applications and Challenges in Satisfiability Modulo Theories</a:t>
            </a:r>
            <a:endParaRPr lang="en-US" dirty="0"/>
          </a:p>
        </p:txBody>
      </p:sp>
    </p:spTree>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0.1|0.1"/>
</p:tagLst>
</file>

<file path=ppt/theme/theme1.xml><?xml version="1.0" encoding="utf-8"?>
<a:theme xmlns:a="http://schemas.openxmlformats.org/drawingml/2006/main" name="MSR_PPT template_07_light">
  <a:themeElements>
    <a:clrScheme name="MSR 2007">
      <a:dk1>
        <a:srgbClr val="000000"/>
      </a:dk1>
      <a:lt1>
        <a:srgbClr val="FFFFFF"/>
      </a:lt1>
      <a:dk2>
        <a:srgbClr val="3F3F3F"/>
      </a:dk2>
      <a:lt2>
        <a:srgbClr val="FFFFFF"/>
      </a:lt2>
      <a:accent1>
        <a:srgbClr val="FFDF79"/>
      </a:accent1>
      <a:accent2>
        <a:srgbClr val="5782B5"/>
      </a:accent2>
      <a:accent3>
        <a:srgbClr val="E28A54"/>
      </a:accent3>
      <a:accent4>
        <a:srgbClr val="94D850"/>
      </a:accent4>
      <a:accent5>
        <a:srgbClr val="FFA94B"/>
      </a:accent5>
      <a:accent6>
        <a:srgbClr val="9047B9"/>
      </a:accent6>
      <a:hlink>
        <a:srgbClr val="009ED6"/>
      </a:hlink>
      <a:folHlink>
        <a:srgbClr val="DDD819"/>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none" rtlCol="0">
        <a:spAutoFit/>
      </a:bodyPr>
      <a:lstStyle>
        <a:defPPr>
          <a:defRPr dirty="0" err="1" smtClean="0">
            <a:solidFill>
              <a:schemeClr val="bg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E3074916C7A05429E3860C96E939D68" ma:contentTypeVersion="3" ma:contentTypeDescription="Create a new document." ma:contentTypeScope="" ma:versionID="2f9d0a3e4dab1dbcfa92ef49294c9fd6">
  <xsd:schema xmlns:xsd="http://www.w3.org/2001/XMLSchema" xmlns:p="http://schemas.microsoft.com/office/2006/metadata/properties" targetNamespace="http://schemas.microsoft.com/office/2006/metadata/properties" ma:root="true" ma:fieldsID="1767b50499e116a953c72fb09f4df49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E7F898CC-13F8-471E-88EA-EFAA80FECF4A}">
  <ds:schemaRefs>
    <ds:schemaRef ds:uri="http://schemas.microsoft.com/sharepoint/v3/contenttype/forms"/>
  </ds:schemaRefs>
</ds:datastoreItem>
</file>

<file path=customXml/itemProps2.xml><?xml version="1.0" encoding="utf-8"?>
<ds:datastoreItem xmlns:ds="http://schemas.openxmlformats.org/officeDocument/2006/customXml" ds:itemID="{C609024F-16CA-4CA6-95A1-D32F69EDB8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D9F50A16-2F0A-48CD-98C8-4E4AE3627974}">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MSR_PPT template_07_light</Template>
  <TotalTime>12430</TotalTime>
  <Words>7645</Words>
  <Application>Microsoft Office PowerPoint</Application>
  <PresentationFormat>On-screen Show (4:3)</PresentationFormat>
  <Paragraphs>858</Paragraphs>
  <Slides>77</Slides>
  <Notes>54</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77</vt:i4>
      </vt:variant>
    </vt:vector>
  </HeadingPairs>
  <TitlesOfParts>
    <vt:vector size="79" baseType="lpstr">
      <vt:lpstr>MSR_PPT template_07_light</vt:lpstr>
      <vt:lpstr>Equation</vt:lpstr>
      <vt:lpstr>Applications and Challenges in Satisfiability Modulo Theories   WING/ETAPS 2009 – York</vt:lpstr>
      <vt:lpstr>Symbolic Reasoning</vt:lpstr>
      <vt:lpstr>Applications</vt:lpstr>
      <vt:lpstr>Some Applications @ Microsoft</vt:lpstr>
      <vt:lpstr>Test case generation</vt:lpstr>
      <vt:lpstr>Satisfiability Modulo Theories (SMT)</vt:lpstr>
      <vt:lpstr>Satisfiability Modulo Theories (SMT)</vt:lpstr>
      <vt:lpstr>Satisfiability Modulo Theories (SMT)</vt:lpstr>
      <vt:lpstr>Satisfiability Modulo Theories (SMT)</vt:lpstr>
      <vt:lpstr>Satisfiability Modulo Theories (SMT)</vt:lpstr>
      <vt:lpstr>Theories</vt:lpstr>
      <vt:lpstr>SMT@Microsoft: Solver</vt:lpstr>
      <vt:lpstr>SMT x SAT</vt:lpstr>
      <vt:lpstr>SMT x First-order provers</vt:lpstr>
      <vt:lpstr>Ground formulas</vt:lpstr>
      <vt:lpstr>DPLL</vt:lpstr>
      <vt:lpstr>DPLL</vt:lpstr>
      <vt:lpstr>DPLL</vt:lpstr>
      <vt:lpstr>DPLL</vt:lpstr>
      <vt:lpstr>Modern DPLL</vt:lpstr>
      <vt:lpstr>Solvers = DPLL + Decision Procedures</vt:lpstr>
      <vt:lpstr>Theory Conflicts</vt:lpstr>
      <vt:lpstr>Naïve recipe?</vt:lpstr>
      <vt:lpstr>Efficient SMT solvers</vt:lpstr>
      <vt:lpstr>Efficient SMT solvers</vt:lpstr>
      <vt:lpstr>Verifying Compilers</vt:lpstr>
      <vt:lpstr>Annotations: Example</vt:lpstr>
      <vt:lpstr>Modeling execution traces</vt:lpstr>
      <vt:lpstr>States and execution traces</vt:lpstr>
      <vt:lpstr>Command language</vt:lpstr>
      <vt:lpstr>Command language</vt:lpstr>
      <vt:lpstr>Command language</vt:lpstr>
      <vt:lpstr>Reasoning about execution traces</vt:lpstr>
      <vt:lpstr>Reasoning about execution traces</vt:lpstr>
      <vt:lpstr>Weakest preconditions</vt:lpstr>
      <vt:lpstr>Structured if statement</vt:lpstr>
      <vt:lpstr>Dijkstra's guarded command</vt:lpstr>
      <vt:lpstr>While loop with loop invariant</vt:lpstr>
      <vt:lpstr>Verification conditions: Structure</vt:lpstr>
      <vt:lpstr>Hypervisor: A Manhattan Project </vt:lpstr>
      <vt:lpstr>Hypervisor: Some Statistics</vt:lpstr>
      <vt:lpstr>Challenge: annotation burden</vt:lpstr>
      <vt:lpstr>Challenge</vt:lpstr>
      <vt:lpstr>Challenge</vt:lpstr>
      <vt:lpstr>Challenge</vt:lpstr>
      <vt:lpstr>Challenge</vt:lpstr>
      <vt:lpstr>Challenge</vt:lpstr>
      <vt:lpstr>Bad news</vt:lpstr>
      <vt:lpstr>Many Approaches</vt:lpstr>
      <vt:lpstr>E-matching &amp; Quantifier instantiation</vt:lpstr>
      <vt:lpstr>E-matching &amp; Quantifier instantiation</vt:lpstr>
      <vt:lpstr>E-matching: why do we use it?</vt:lpstr>
      <vt:lpstr>Efficient E-matching</vt:lpstr>
      <vt:lpstr>E-matching code trees</vt:lpstr>
      <vt:lpstr>Challenge: modeling runtime </vt:lpstr>
      <vt:lpstr>DPLL()</vt:lpstr>
      <vt:lpstr>DPLL()</vt:lpstr>
      <vt:lpstr>DPLL()</vt:lpstr>
      <vt:lpstr>Challenge: Robustness</vt:lpstr>
      <vt:lpstr>Parallel Z3</vt:lpstr>
      <vt:lpstr>Challenge: Non-Linear Arithmetic</vt:lpstr>
      <vt:lpstr>Predicate Abstraction &amp;  Invariant Generation</vt:lpstr>
      <vt:lpstr>Overview</vt:lpstr>
      <vt:lpstr>Predicate Abstraction: c2bp</vt:lpstr>
      <vt:lpstr>Abstracting Expressions via F</vt:lpstr>
      <vt:lpstr>ImpliesF(e) and ImpliedByF(e) </vt:lpstr>
      <vt:lpstr>Computing ImpliesF(e)</vt:lpstr>
      <vt:lpstr>Computing ImpliesF(e)</vt:lpstr>
      <vt:lpstr>Challenge: Rich API</vt:lpstr>
      <vt:lpstr>Unsatisfiable cores</vt:lpstr>
      <vt:lpstr>Loop invariants</vt:lpstr>
      <vt:lpstr>Template based approach</vt:lpstr>
      <vt:lpstr>Bit-precise test case generation</vt:lpstr>
      <vt:lpstr>Test case generation</vt:lpstr>
      <vt:lpstr>Challenge: Machine Arithmetic</vt:lpstr>
      <vt:lpstr>Challenge: Floating Point Arithmetic</vt:lpstr>
      <vt:lpstr>Conclusion</vt:lpstr>
    </vt:vector>
  </TitlesOfParts>
  <Manager>&lt;Content Manager Name Here&gt;</Manager>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subject>Name of Event</dc:subject>
  <dc:creator>Colleen Nelson</dc:creator>
  <dc:description>Template: Mark Johnson, Silver Fox Productions Inc.
Formatting:
Event Date:
Event Location:
Audience:</dc:description>
  <cp:lastModifiedBy>Leonardo de Moura</cp:lastModifiedBy>
  <cp:revision>248</cp:revision>
  <dcterms:created xsi:type="dcterms:W3CDTF">2007-07-26T21:26:45Z</dcterms:created>
  <dcterms:modified xsi:type="dcterms:W3CDTF">2009-04-06T21:12:03Z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0x0101006E3074916C7A05429E3860C96E939D68</vt:lpwstr>
  </property>
</Properties>
</file>