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4"/>
  </p:sldMasterIdLst>
  <p:notesMasterIdLst>
    <p:notesMasterId r:id="rId30"/>
  </p:notesMasterIdLst>
  <p:handoutMasterIdLst>
    <p:handoutMasterId r:id="rId31"/>
  </p:handoutMasterIdLst>
  <p:sldIdLst>
    <p:sldId id="295" r:id="rId5"/>
    <p:sldId id="300" r:id="rId6"/>
    <p:sldId id="417" r:id="rId7"/>
    <p:sldId id="416" r:id="rId8"/>
    <p:sldId id="301" r:id="rId9"/>
    <p:sldId id="356" r:id="rId10"/>
    <p:sldId id="432" r:id="rId11"/>
    <p:sldId id="419" r:id="rId12"/>
    <p:sldId id="426" r:id="rId13"/>
    <p:sldId id="427" r:id="rId14"/>
    <p:sldId id="428" r:id="rId15"/>
    <p:sldId id="430" r:id="rId16"/>
    <p:sldId id="420" r:id="rId17"/>
    <p:sldId id="431" r:id="rId18"/>
    <p:sldId id="433" r:id="rId19"/>
    <p:sldId id="434" r:id="rId20"/>
    <p:sldId id="441" r:id="rId21"/>
    <p:sldId id="437" r:id="rId22"/>
    <p:sldId id="445" r:id="rId23"/>
    <p:sldId id="443" r:id="rId24"/>
    <p:sldId id="444" r:id="rId25"/>
    <p:sldId id="438" r:id="rId26"/>
    <p:sldId id="439" r:id="rId27"/>
    <p:sldId id="415" r:id="rId28"/>
    <p:sldId id="440" r:id="rId29"/>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C283"/>
    <a:srgbClr val="FFCD2D"/>
    <a:srgbClr val="CE7E5A"/>
    <a:srgbClr val="CF6A3D"/>
    <a:srgbClr val="9C42E6"/>
    <a:srgbClr val="D1943B"/>
    <a:srgbClr val="F8F57B"/>
    <a:srgbClr val="D5B953"/>
    <a:srgbClr val="B87DF3"/>
    <a:srgbClr val="F4A234"/>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72" autoAdjust="0"/>
    <p:restoredTop sz="94684" autoAdjust="0"/>
  </p:normalViewPr>
  <p:slideViewPr>
    <p:cSldViewPr snapToGrid="0">
      <p:cViewPr>
        <p:scale>
          <a:sx n="100" d="100"/>
          <a:sy n="100" d="100"/>
        </p:scale>
        <p:origin x="-516" y="-252"/>
      </p:cViewPr>
      <p:guideLst>
        <p:guide orient="horz" pos="146"/>
        <p:guide orient="horz" pos="889"/>
        <p:guide orient="horz" pos="1490"/>
        <p:guide orient="horz"/>
        <p:guide orient="horz" pos="1200"/>
        <p:guide orient="horz" pos="2737"/>
        <p:guide pos="2880"/>
        <p:guide pos="250"/>
        <p:guide pos="455"/>
        <p:guide pos="5520"/>
        <p:guide pos="863"/>
        <p:guide pos="5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88" d="100"/>
          <a:sy n="88" d="100"/>
        </p:scale>
        <p:origin x="-3179" y="-8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8D946E-1C49-4552-BB82-75F81120E61F}" type="doc">
      <dgm:prSet loTypeId="urn:microsoft.com/office/officeart/2005/8/layout/equation1" loCatId="process" qsTypeId="urn:microsoft.com/office/officeart/2005/8/quickstyle/3d1" qsCatId="3D" csTypeId="urn:microsoft.com/office/officeart/2005/8/colors/colorful2" csCatId="colorful" phldr="1"/>
      <dgm:spPr/>
    </dgm:pt>
    <dgm:pt modelId="{DA3693D4-BCA6-4C29-AF4C-85A989E68FAA}">
      <dgm:prSet phldrT="[Text]"/>
      <dgm:spPr/>
      <dgm:t>
        <a:bodyPr/>
        <a:lstStyle/>
        <a:p>
          <a:r>
            <a:rPr lang="en-US" dirty="0" smtClean="0"/>
            <a:t>SAT</a:t>
          </a:r>
          <a:endParaRPr lang="en-US" dirty="0"/>
        </a:p>
      </dgm:t>
    </dgm:pt>
    <dgm:pt modelId="{EC4085D4-E8C4-456B-AF0D-9A9E9823371D}" type="parTrans" cxnId="{201E6FF8-392D-4CAD-8D84-AA0D71F14938}">
      <dgm:prSet/>
      <dgm:spPr/>
      <dgm:t>
        <a:bodyPr/>
        <a:lstStyle/>
        <a:p>
          <a:endParaRPr lang="en-US"/>
        </a:p>
      </dgm:t>
    </dgm:pt>
    <dgm:pt modelId="{B9633CDC-1820-4C3E-9CDA-0F72AA78B4DE}" type="sibTrans" cxnId="{201E6FF8-392D-4CAD-8D84-AA0D71F14938}">
      <dgm:prSet/>
      <dgm:spPr/>
      <dgm:t>
        <a:bodyPr/>
        <a:lstStyle/>
        <a:p>
          <a:endParaRPr lang="en-US"/>
        </a:p>
      </dgm:t>
    </dgm:pt>
    <dgm:pt modelId="{F15F4BAA-E03C-4FBB-8DC5-D8199E2B5B25}">
      <dgm:prSet phldrT="[Text]"/>
      <dgm:spPr/>
      <dgm:t>
        <a:bodyPr/>
        <a:lstStyle/>
        <a:p>
          <a:r>
            <a:rPr lang="en-US" dirty="0" smtClean="0"/>
            <a:t>Theories</a:t>
          </a:r>
          <a:endParaRPr lang="en-US" dirty="0"/>
        </a:p>
      </dgm:t>
    </dgm:pt>
    <dgm:pt modelId="{C7085F6C-0AEA-4855-8854-C46927E8BEB7}" type="parTrans" cxnId="{40B86FDB-37F9-4BF3-BB8C-A8E386AEDDF2}">
      <dgm:prSet/>
      <dgm:spPr/>
      <dgm:t>
        <a:bodyPr/>
        <a:lstStyle/>
        <a:p>
          <a:endParaRPr lang="en-US"/>
        </a:p>
      </dgm:t>
    </dgm:pt>
    <dgm:pt modelId="{3F78C612-AE92-4725-8E75-52CBDD374727}" type="sibTrans" cxnId="{40B86FDB-37F9-4BF3-BB8C-A8E386AEDDF2}">
      <dgm:prSet/>
      <dgm:spPr/>
      <dgm:t>
        <a:bodyPr/>
        <a:lstStyle/>
        <a:p>
          <a:endParaRPr lang="en-US"/>
        </a:p>
      </dgm:t>
    </dgm:pt>
    <dgm:pt modelId="{3A35AE93-9501-44D1-A4A6-35BD5B8F1FCA}">
      <dgm:prSet phldrT="[Text]"/>
      <dgm:spPr/>
      <dgm:t>
        <a:bodyPr/>
        <a:lstStyle/>
        <a:p>
          <a:r>
            <a:rPr lang="en-US" dirty="0" smtClean="0"/>
            <a:t>SMT</a:t>
          </a:r>
          <a:endParaRPr lang="en-US" dirty="0"/>
        </a:p>
      </dgm:t>
    </dgm:pt>
    <dgm:pt modelId="{B5D4A5EF-207F-4110-A849-E8DB71D88473}" type="parTrans" cxnId="{93D0229E-3A28-4D46-ACC9-5ED2613219DA}">
      <dgm:prSet/>
      <dgm:spPr/>
      <dgm:t>
        <a:bodyPr/>
        <a:lstStyle/>
        <a:p>
          <a:endParaRPr lang="en-US"/>
        </a:p>
      </dgm:t>
    </dgm:pt>
    <dgm:pt modelId="{95E2A059-062E-452C-BAAF-08FFE4536FC1}" type="sibTrans" cxnId="{93D0229E-3A28-4D46-ACC9-5ED2613219DA}">
      <dgm:prSet/>
      <dgm:spPr/>
      <dgm:t>
        <a:bodyPr/>
        <a:lstStyle/>
        <a:p>
          <a:endParaRPr lang="en-US"/>
        </a:p>
      </dgm:t>
    </dgm:pt>
    <dgm:pt modelId="{C86CAA3B-F2D5-4490-AA38-6E9CB829F4B9}" type="pres">
      <dgm:prSet presAssocID="{C08D946E-1C49-4552-BB82-75F81120E61F}" presName="linearFlow" presStyleCnt="0">
        <dgm:presLayoutVars>
          <dgm:dir/>
          <dgm:resizeHandles val="exact"/>
        </dgm:presLayoutVars>
      </dgm:prSet>
      <dgm:spPr/>
    </dgm:pt>
    <dgm:pt modelId="{4D781F7A-8DA0-4054-B089-AE82ED11AA58}" type="pres">
      <dgm:prSet presAssocID="{DA3693D4-BCA6-4C29-AF4C-85A989E68FAA}" presName="node" presStyleLbl="node1" presStyleIdx="0" presStyleCnt="3" custLinFactX="147172" custLinFactNeighborX="200000">
        <dgm:presLayoutVars>
          <dgm:bulletEnabled val="1"/>
        </dgm:presLayoutVars>
      </dgm:prSet>
      <dgm:spPr/>
      <dgm:t>
        <a:bodyPr/>
        <a:lstStyle/>
        <a:p>
          <a:endParaRPr lang="en-US"/>
        </a:p>
      </dgm:t>
    </dgm:pt>
    <dgm:pt modelId="{AFDF1215-3A76-4C55-AA10-D0A3D79B3211}" type="pres">
      <dgm:prSet presAssocID="{B9633CDC-1820-4C3E-9CDA-0F72AA78B4DE}" presName="spacerL" presStyleCnt="0"/>
      <dgm:spPr/>
    </dgm:pt>
    <dgm:pt modelId="{09C4BBFD-C2FB-40E1-B00C-9D790D4F33B0}" type="pres">
      <dgm:prSet presAssocID="{B9633CDC-1820-4C3E-9CDA-0F72AA78B4DE}" presName="sibTrans" presStyleLbl="sibTrans2D1" presStyleIdx="0" presStyleCnt="2" custLinFactX="239706" custLinFactNeighborX="300000"/>
      <dgm:spPr/>
      <dgm:t>
        <a:bodyPr/>
        <a:lstStyle/>
        <a:p>
          <a:endParaRPr lang="en-US"/>
        </a:p>
      </dgm:t>
    </dgm:pt>
    <dgm:pt modelId="{06C5B2FA-7C04-4BDA-BF4A-58C5514187D3}" type="pres">
      <dgm:prSet presAssocID="{B9633CDC-1820-4C3E-9CDA-0F72AA78B4DE}" presName="spacerR" presStyleCnt="0"/>
      <dgm:spPr/>
    </dgm:pt>
    <dgm:pt modelId="{B00C9963-3894-4A20-9671-30E6C998310C}" type="pres">
      <dgm:prSet presAssocID="{F15F4BAA-E03C-4FBB-8DC5-D8199E2B5B25}" presName="node" presStyleLbl="node1" presStyleIdx="1" presStyleCnt="3" custLinFactX="147172" custLinFactNeighborX="200000">
        <dgm:presLayoutVars>
          <dgm:bulletEnabled val="1"/>
        </dgm:presLayoutVars>
      </dgm:prSet>
      <dgm:spPr/>
      <dgm:t>
        <a:bodyPr/>
        <a:lstStyle/>
        <a:p>
          <a:endParaRPr lang="en-US"/>
        </a:p>
      </dgm:t>
    </dgm:pt>
    <dgm:pt modelId="{00EC796A-7198-4762-8B58-85EEE3C46FE2}" type="pres">
      <dgm:prSet presAssocID="{3F78C612-AE92-4725-8E75-52CBDD374727}" presName="spacerL" presStyleCnt="0"/>
      <dgm:spPr/>
    </dgm:pt>
    <dgm:pt modelId="{00071994-6C1D-412F-AFD2-B5C1F45A44A4}" type="pres">
      <dgm:prSet presAssocID="{3F78C612-AE92-4725-8E75-52CBDD374727}" presName="sibTrans" presStyleLbl="sibTrans2D1" presStyleIdx="1" presStyleCnt="2" custLinFactX="-261150" custLinFactNeighborX="-300000"/>
      <dgm:spPr/>
      <dgm:t>
        <a:bodyPr/>
        <a:lstStyle/>
        <a:p>
          <a:endParaRPr lang="en-US"/>
        </a:p>
      </dgm:t>
    </dgm:pt>
    <dgm:pt modelId="{86DB068B-DF58-4654-A59C-CB83BA021B6C}" type="pres">
      <dgm:prSet presAssocID="{3F78C612-AE92-4725-8E75-52CBDD374727}" presName="spacerR" presStyleCnt="0"/>
      <dgm:spPr/>
    </dgm:pt>
    <dgm:pt modelId="{D289497B-AAA3-4A46-B5EB-832082DE316D}" type="pres">
      <dgm:prSet presAssocID="{3A35AE93-9501-44D1-A4A6-35BD5B8F1FCA}" presName="node" presStyleLbl="node1" presStyleIdx="2" presStyleCnt="3" custLinFactX="-307094" custLinFactNeighborX="-400000">
        <dgm:presLayoutVars>
          <dgm:bulletEnabled val="1"/>
        </dgm:presLayoutVars>
      </dgm:prSet>
      <dgm:spPr/>
      <dgm:t>
        <a:bodyPr/>
        <a:lstStyle/>
        <a:p>
          <a:endParaRPr lang="en-US"/>
        </a:p>
      </dgm:t>
    </dgm:pt>
  </dgm:ptLst>
  <dgm:cxnLst>
    <dgm:cxn modelId="{40B86FDB-37F9-4BF3-BB8C-A8E386AEDDF2}" srcId="{C08D946E-1C49-4552-BB82-75F81120E61F}" destId="{F15F4BAA-E03C-4FBB-8DC5-D8199E2B5B25}" srcOrd="1" destOrd="0" parTransId="{C7085F6C-0AEA-4855-8854-C46927E8BEB7}" sibTransId="{3F78C612-AE92-4725-8E75-52CBDD374727}"/>
    <dgm:cxn modelId="{93D0229E-3A28-4D46-ACC9-5ED2613219DA}" srcId="{C08D946E-1C49-4552-BB82-75F81120E61F}" destId="{3A35AE93-9501-44D1-A4A6-35BD5B8F1FCA}" srcOrd="2" destOrd="0" parTransId="{B5D4A5EF-207F-4110-A849-E8DB71D88473}" sibTransId="{95E2A059-062E-452C-BAAF-08FFE4536FC1}"/>
    <dgm:cxn modelId="{544C7275-7826-4C4F-BE4B-73AAC8F48FE5}" type="presOf" srcId="{B9633CDC-1820-4C3E-9CDA-0F72AA78B4DE}" destId="{09C4BBFD-C2FB-40E1-B00C-9D790D4F33B0}" srcOrd="0" destOrd="0" presId="urn:microsoft.com/office/officeart/2005/8/layout/equation1"/>
    <dgm:cxn modelId="{25E2253F-B7D0-4392-911B-FE066833FC4C}" type="presOf" srcId="{DA3693D4-BCA6-4C29-AF4C-85A989E68FAA}" destId="{4D781F7A-8DA0-4054-B089-AE82ED11AA58}" srcOrd="0" destOrd="0" presId="urn:microsoft.com/office/officeart/2005/8/layout/equation1"/>
    <dgm:cxn modelId="{78B4F20E-4124-4FE1-B200-A7B0B2AD9344}" type="presOf" srcId="{C08D946E-1C49-4552-BB82-75F81120E61F}" destId="{C86CAA3B-F2D5-4490-AA38-6E9CB829F4B9}" srcOrd="0" destOrd="0" presId="urn:microsoft.com/office/officeart/2005/8/layout/equation1"/>
    <dgm:cxn modelId="{201E6FF8-392D-4CAD-8D84-AA0D71F14938}" srcId="{C08D946E-1C49-4552-BB82-75F81120E61F}" destId="{DA3693D4-BCA6-4C29-AF4C-85A989E68FAA}" srcOrd="0" destOrd="0" parTransId="{EC4085D4-E8C4-456B-AF0D-9A9E9823371D}" sibTransId="{B9633CDC-1820-4C3E-9CDA-0F72AA78B4DE}"/>
    <dgm:cxn modelId="{43545E9C-9C2C-46A8-B6D3-05033CF583E0}" type="presOf" srcId="{F15F4BAA-E03C-4FBB-8DC5-D8199E2B5B25}" destId="{B00C9963-3894-4A20-9671-30E6C998310C}" srcOrd="0" destOrd="0" presId="urn:microsoft.com/office/officeart/2005/8/layout/equation1"/>
    <dgm:cxn modelId="{7D654AE4-CA24-49D9-9C20-FE0EEE5898AF}" type="presOf" srcId="{3A35AE93-9501-44D1-A4A6-35BD5B8F1FCA}" destId="{D289497B-AAA3-4A46-B5EB-832082DE316D}" srcOrd="0" destOrd="0" presId="urn:microsoft.com/office/officeart/2005/8/layout/equation1"/>
    <dgm:cxn modelId="{DA4F47F7-29EF-4FD9-923F-A84476C8A305}" type="presOf" srcId="{3F78C612-AE92-4725-8E75-52CBDD374727}" destId="{00071994-6C1D-412F-AFD2-B5C1F45A44A4}" srcOrd="0" destOrd="0" presId="urn:microsoft.com/office/officeart/2005/8/layout/equation1"/>
    <dgm:cxn modelId="{F16661FC-7D49-40BC-B9C5-6041688CAE94}" type="presParOf" srcId="{C86CAA3B-F2D5-4490-AA38-6E9CB829F4B9}" destId="{4D781F7A-8DA0-4054-B089-AE82ED11AA58}" srcOrd="0" destOrd="0" presId="urn:microsoft.com/office/officeart/2005/8/layout/equation1"/>
    <dgm:cxn modelId="{F741B897-241B-4BD3-9D83-A29D2CBE7A1B}" type="presParOf" srcId="{C86CAA3B-F2D5-4490-AA38-6E9CB829F4B9}" destId="{AFDF1215-3A76-4C55-AA10-D0A3D79B3211}" srcOrd="1" destOrd="0" presId="urn:microsoft.com/office/officeart/2005/8/layout/equation1"/>
    <dgm:cxn modelId="{E7E75241-D9EE-4AA0-A6EB-64F0887BE5FF}" type="presParOf" srcId="{C86CAA3B-F2D5-4490-AA38-6E9CB829F4B9}" destId="{09C4BBFD-C2FB-40E1-B00C-9D790D4F33B0}" srcOrd="2" destOrd="0" presId="urn:microsoft.com/office/officeart/2005/8/layout/equation1"/>
    <dgm:cxn modelId="{7E80D72B-3B01-4F1D-8A94-037427130015}" type="presParOf" srcId="{C86CAA3B-F2D5-4490-AA38-6E9CB829F4B9}" destId="{06C5B2FA-7C04-4BDA-BF4A-58C5514187D3}" srcOrd="3" destOrd="0" presId="urn:microsoft.com/office/officeart/2005/8/layout/equation1"/>
    <dgm:cxn modelId="{53CB2AD6-276B-4C26-9172-93BC65518EFC}" type="presParOf" srcId="{C86CAA3B-F2D5-4490-AA38-6E9CB829F4B9}" destId="{B00C9963-3894-4A20-9671-30E6C998310C}" srcOrd="4" destOrd="0" presId="urn:microsoft.com/office/officeart/2005/8/layout/equation1"/>
    <dgm:cxn modelId="{46E17A3E-4103-4036-BE87-1F8617BF44F5}" type="presParOf" srcId="{C86CAA3B-F2D5-4490-AA38-6E9CB829F4B9}" destId="{00EC796A-7198-4762-8B58-85EEE3C46FE2}" srcOrd="5" destOrd="0" presId="urn:microsoft.com/office/officeart/2005/8/layout/equation1"/>
    <dgm:cxn modelId="{6B379CC8-F58E-4E7F-A1F5-65EB5AB04D81}" type="presParOf" srcId="{C86CAA3B-F2D5-4490-AA38-6E9CB829F4B9}" destId="{00071994-6C1D-412F-AFD2-B5C1F45A44A4}" srcOrd="6" destOrd="0" presId="urn:microsoft.com/office/officeart/2005/8/layout/equation1"/>
    <dgm:cxn modelId="{17B3A132-1186-48DB-A06D-3D0B0EAFF93A}" type="presParOf" srcId="{C86CAA3B-F2D5-4490-AA38-6E9CB829F4B9}" destId="{86DB068B-DF58-4654-A59C-CB83BA021B6C}" srcOrd="7" destOrd="0" presId="urn:microsoft.com/office/officeart/2005/8/layout/equation1"/>
    <dgm:cxn modelId="{4EE5D1FC-300D-491D-AA91-131D4AAD7CE5}" type="presParOf" srcId="{C86CAA3B-F2D5-4490-AA38-6E9CB829F4B9}" destId="{D289497B-AAA3-4A46-B5EB-832082DE316D}" srcOrd="8" destOrd="0" presId="urn:microsoft.com/office/officeart/2005/8/layout/equatio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A8F207-1092-4556-8209-56867C989A3A}" type="doc">
      <dgm:prSet loTypeId="urn:microsoft.com/office/officeart/2005/8/layout/radial4" loCatId="relationship" qsTypeId="urn:microsoft.com/office/officeart/2005/8/quickstyle/simple4" qsCatId="simple" csTypeId="urn:microsoft.com/office/officeart/2005/8/colors/colorful3" csCatId="colorful" phldr="1"/>
      <dgm:spPr/>
      <dgm:t>
        <a:bodyPr/>
        <a:lstStyle/>
        <a:p>
          <a:endParaRPr lang="en-US"/>
        </a:p>
      </dgm:t>
    </dgm:pt>
    <dgm:pt modelId="{E92739AC-F107-4BAE-A129-3014333089C8}">
      <dgm:prSet phldrT="[Text]"/>
      <dgm:spPr/>
      <dgm:t>
        <a:bodyPr/>
        <a:lstStyle/>
        <a:p>
          <a:r>
            <a:rPr lang="en-US" dirty="0" smtClean="0"/>
            <a:t>Z3</a:t>
          </a:r>
          <a:endParaRPr lang="en-US" dirty="0"/>
        </a:p>
      </dgm:t>
    </dgm:pt>
    <dgm:pt modelId="{5E4D493F-E895-4119-86FA-5520BCC01F66}" type="parTrans" cxnId="{562EC50B-CB00-4458-A4B7-137194F402BE}">
      <dgm:prSet/>
      <dgm:spPr/>
      <dgm:t>
        <a:bodyPr/>
        <a:lstStyle/>
        <a:p>
          <a:endParaRPr lang="en-US"/>
        </a:p>
      </dgm:t>
    </dgm:pt>
    <dgm:pt modelId="{8FF1CE41-0A1B-4EC7-9987-EDBB6E5F8C0D}" type="sibTrans" cxnId="{562EC50B-CB00-4458-A4B7-137194F402BE}">
      <dgm:prSet/>
      <dgm:spPr/>
      <dgm:t>
        <a:bodyPr/>
        <a:lstStyle/>
        <a:p>
          <a:endParaRPr lang="en-US"/>
        </a:p>
      </dgm:t>
    </dgm:pt>
    <dgm:pt modelId="{6B6B3B46-C0CC-4BB5-95C2-FEB1FB52B1E5}">
      <dgm:prSet phldrT="[Text]"/>
      <dgm:spPr/>
      <dgm:t>
        <a:bodyPr/>
        <a:lstStyle/>
        <a:p>
          <a:r>
            <a:rPr lang="en-US" dirty="0" smtClean="0"/>
            <a:t>Text</a:t>
          </a:r>
          <a:endParaRPr lang="en-US" dirty="0"/>
        </a:p>
      </dgm:t>
    </dgm:pt>
    <dgm:pt modelId="{B673F427-DDA0-488B-BCD1-AB03C1C6BBF1}" type="parTrans" cxnId="{D14A2E81-A5D5-4F77-B18D-B50B263F25AF}">
      <dgm:prSet/>
      <dgm:spPr/>
      <dgm:t>
        <a:bodyPr/>
        <a:lstStyle/>
        <a:p>
          <a:endParaRPr lang="en-US"/>
        </a:p>
      </dgm:t>
    </dgm:pt>
    <dgm:pt modelId="{F94C3F2F-DB76-4BF0-9C91-0E290658E5A5}" type="sibTrans" cxnId="{D14A2E81-A5D5-4F77-B18D-B50B263F25AF}">
      <dgm:prSet/>
      <dgm:spPr/>
      <dgm:t>
        <a:bodyPr/>
        <a:lstStyle/>
        <a:p>
          <a:endParaRPr lang="en-US"/>
        </a:p>
      </dgm:t>
    </dgm:pt>
    <dgm:pt modelId="{4BE23587-BF18-47E1-B53F-A506E2DBDDDC}">
      <dgm:prSet phldrT="[Text]"/>
      <dgm:spPr/>
      <dgm:t>
        <a:bodyPr/>
        <a:lstStyle/>
        <a:p>
          <a:r>
            <a:rPr lang="en-US" dirty="0" smtClean="0"/>
            <a:t>C/C++</a:t>
          </a:r>
          <a:endParaRPr lang="en-US" dirty="0"/>
        </a:p>
      </dgm:t>
    </dgm:pt>
    <dgm:pt modelId="{AE110CF7-280D-4A15-9432-15E93C1D0F3B}" type="parTrans" cxnId="{B1B2D082-5DDE-4606-80EE-04C69AF51A67}">
      <dgm:prSet/>
      <dgm:spPr/>
      <dgm:t>
        <a:bodyPr/>
        <a:lstStyle/>
        <a:p>
          <a:endParaRPr lang="en-US"/>
        </a:p>
      </dgm:t>
    </dgm:pt>
    <dgm:pt modelId="{7B6D276C-ED77-4CAD-8844-72179ADB3F7E}" type="sibTrans" cxnId="{B1B2D082-5DDE-4606-80EE-04C69AF51A67}">
      <dgm:prSet/>
      <dgm:spPr/>
      <dgm:t>
        <a:bodyPr/>
        <a:lstStyle/>
        <a:p>
          <a:endParaRPr lang="en-US"/>
        </a:p>
      </dgm:t>
    </dgm:pt>
    <dgm:pt modelId="{F16FB16E-0D23-4C04-88AD-9F29ACB4EA5B}">
      <dgm:prSet phldrT="[Text]"/>
      <dgm:spPr/>
      <dgm:t>
        <a:bodyPr/>
        <a:lstStyle/>
        <a:p>
          <a:r>
            <a:rPr lang="en-US" dirty="0" smtClean="0"/>
            <a:t>.NET</a:t>
          </a:r>
          <a:endParaRPr lang="en-US" dirty="0"/>
        </a:p>
      </dgm:t>
    </dgm:pt>
    <dgm:pt modelId="{FAB02FCB-96B4-4F88-AF15-AC138074C1A3}" type="parTrans" cxnId="{7A9A5D84-41DC-4EB9-8751-1C72196C285D}">
      <dgm:prSet/>
      <dgm:spPr/>
      <dgm:t>
        <a:bodyPr/>
        <a:lstStyle/>
        <a:p>
          <a:endParaRPr lang="en-US"/>
        </a:p>
      </dgm:t>
    </dgm:pt>
    <dgm:pt modelId="{DC02768A-3E5B-486C-AC13-2CA793C4056B}" type="sibTrans" cxnId="{7A9A5D84-41DC-4EB9-8751-1C72196C285D}">
      <dgm:prSet/>
      <dgm:spPr/>
      <dgm:t>
        <a:bodyPr/>
        <a:lstStyle/>
        <a:p>
          <a:endParaRPr lang="en-US"/>
        </a:p>
      </dgm:t>
    </dgm:pt>
    <dgm:pt modelId="{4DC027FD-8C51-46D5-B496-597614E96E8D}">
      <dgm:prSet phldrT="[Text]"/>
      <dgm:spPr/>
      <dgm:t>
        <a:bodyPr/>
        <a:lstStyle/>
        <a:p>
          <a:r>
            <a:rPr lang="en-US" dirty="0" err="1" smtClean="0"/>
            <a:t>OCaml</a:t>
          </a:r>
          <a:endParaRPr lang="en-US" dirty="0"/>
        </a:p>
      </dgm:t>
    </dgm:pt>
    <dgm:pt modelId="{5609854C-A4E6-46EB-AF7B-08B33ECC8005}" type="parTrans" cxnId="{CA50539E-2E48-4518-ABB8-F1E8B7E157CC}">
      <dgm:prSet/>
      <dgm:spPr/>
      <dgm:t>
        <a:bodyPr/>
        <a:lstStyle/>
        <a:p>
          <a:endParaRPr lang="en-US"/>
        </a:p>
      </dgm:t>
    </dgm:pt>
    <dgm:pt modelId="{941ACAEF-45EF-43AB-8C41-7102706F7CC0}" type="sibTrans" cxnId="{CA50539E-2E48-4518-ABB8-F1E8B7E157CC}">
      <dgm:prSet/>
      <dgm:spPr/>
      <dgm:t>
        <a:bodyPr/>
        <a:lstStyle/>
        <a:p>
          <a:endParaRPr lang="en-US"/>
        </a:p>
      </dgm:t>
    </dgm:pt>
    <dgm:pt modelId="{77EB5038-F5EC-4F96-9D5E-C6A83E1598AF}" type="pres">
      <dgm:prSet presAssocID="{C1A8F207-1092-4556-8209-56867C989A3A}" presName="cycle" presStyleCnt="0">
        <dgm:presLayoutVars>
          <dgm:chMax val="1"/>
          <dgm:dir/>
          <dgm:animLvl val="ctr"/>
          <dgm:resizeHandles val="exact"/>
        </dgm:presLayoutVars>
      </dgm:prSet>
      <dgm:spPr/>
      <dgm:t>
        <a:bodyPr/>
        <a:lstStyle/>
        <a:p>
          <a:endParaRPr lang="en-US"/>
        </a:p>
      </dgm:t>
    </dgm:pt>
    <dgm:pt modelId="{3A6B0980-9756-4B2A-938B-D7872034D7EB}" type="pres">
      <dgm:prSet presAssocID="{E92739AC-F107-4BAE-A129-3014333089C8}" presName="centerShape" presStyleLbl="node0" presStyleIdx="0" presStyleCnt="1" custScaleX="86854" custScaleY="85750"/>
      <dgm:spPr/>
      <dgm:t>
        <a:bodyPr/>
        <a:lstStyle/>
        <a:p>
          <a:endParaRPr lang="en-US"/>
        </a:p>
      </dgm:t>
    </dgm:pt>
    <dgm:pt modelId="{4791977B-3D60-45CE-A267-EB0E534B83F4}" type="pres">
      <dgm:prSet presAssocID="{B673F427-DDA0-488B-BCD1-AB03C1C6BBF1}" presName="parTrans" presStyleLbl="bgSibTrans2D1" presStyleIdx="0" presStyleCnt="4"/>
      <dgm:spPr/>
      <dgm:t>
        <a:bodyPr/>
        <a:lstStyle/>
        <a:p>
          <a:endParaRPr lang="en-US"/>
        </a:p>
      </dgm:t>
    </dgm:pt>
    <dgm:pt modelId="{75B58844-1A6B-4178-B654-1BDC9729BEDA}" type="pres">
      <dgm:prSet presAssocID="{6B6B3B46-C0CC-4BB5-95C2-FEB1FB52B1E5}" presName="node" presStyleLbl="node1" presStyleIdx="0" presStyleCnt="4">
        <dgm:presLayoutVars>
          <dgm:bulletEnabled val="1"/>
        </dgm:presLayoutVars>
      </dgm:prSet>
      <dgm:spPr/>
      <dgm:t>
        <a:bodyPr/>
        <a:lstStyle/>
        <a:p>
          <a:endParaRPr lang="en-US"/>
        </a:p>
      </dgm:t>
    </dgm:pt>
    <dgm:pt modelId="{37DAC68F-24B1-4F47-B42F-F4B9F50132B0}" type="pres">
      <dgm:prSet presAssocID="{AE110CF7-280D-4A15-9432-15E93C1D0F3B}" presName="parTrans" presStyleLbl="bgSibTrans2D1" presStyleIdx="1" presStyleCnt="4"/>
      <dgm:spPr/>
      <dgm:t>
        <a:bodyPr/>
        <a:lstStyle/>
        <a:p>
          <a:endParaRPr lang="en-US"/>
        </a:p>
      </dgm:t>
    </dgm:pt>
    <dgm:pt modelId="{8034B1A8-9228-48E4-AC62-0BA38AAD0108}" type="pres">
      <dgm:prSet presAssocID="{4BE23587-BF18-47E1-B53F-A506E2DBDDDC}" presName="node" presStyleLbl="node1" presStyleIdx="1" presStyleCnt="4">
        <dgm:presLayoutVars>
          <dgm:bulletEnabled val="1"/>
        </dgm:presLayoutVars>
      </dgm:prSet>
      <dgm:spPr/>
      <dgm:t>
        <a:bodyPr/>
        <a:lstStyle/>
        <a:p>
          <a:endParaRPr lang="en-US"/>
        </a:p>
      </dgm:t>
    </dgm:pt>
    <dgm:pt modelId="{4245A790-3F38-49C0-A396-70842A9BABC0}" type="pres">
      <dgm:prSet presAssocID="{FAB02FCB-96B4-4F88-AF15-AC138074C1A3}" presName="parTrans" presStyleLbl="bgSibTrans2D1" presStyleIdx="2" presStyleCnt="4"/>
      <dgm:spPr/>
      <dgm:t>
        <a:bodyPr/>
        <a:lstStyle/>
        <a:p>
          <a:endParaRPr lang="en-US"/>
        </a:p>
      </dgm:t>
    </dgm:pt>
    <dgm:pt modelId="{856B82B9-8B72-4709-AD97-A7D3F98FA0ED}" type="pres">
      <dgm:prSet presAssocID="{F16FB16E-0D23-4C04-88AD-9F29ACB4EA5B}" presName="node" presStyleLbl="node1" presStyleIdx="2" presStyleCnt="4">
        <dgm:presLayoutVars>
          <dgm:bulletEnabled val="1"/>
        </dgm:presLayoutVars>
      </dgm:prSet>
      <dgm:spPr/>
      <dgm:t>
        <a:bodyPr/>
        <a:lstStyle/>
        <a:p>
          <a:endParaRPr lang="en-US"/>
        </a:p>
      </dgm:t>
    </dgm:pt>
    <dgm:pt modelId="{D9921DBB-414C-4209-91BF-C2CA9E8042AE}" type="pres">
      <dgm:prSet presAssocID="{5609854C-A4E6-46EB-AF7B-08B33ECC8005}" presName="parTrans" presStyleLbl="bgSibTrans2D1" presStyleIdx="3" presStyleCnt="4"/>
      <dgm:spPr/>
      <dgm:t>
        <a:bodyPr/>
        <a:lstStyle/>
        <a:p>
          <a:endParaRPr lang="en-US"/>
        </a:p>
      </dgm:t>
    </dgm:pt>
    <dgm:pt modelId="{0499D169-5D19-44F2-8B82-65543C2432CE}" type="pres">
      <dgm:prSet presAssocID="{4DC027FD-8C51-46D5-B496-597614E96E8D}" presName="node" presStyleLbl="node1" presStyleIdx="3" presStyleCnt="4">
        <dgm:presLayoutVars>
          <dgm:bulletEnabled val="1"/>
        </dgm:presLayoutVars>
      </dgm:prSet>
      <dgm:spPr/>
      <dgm:t>
        <a:bodyPr/>
        <a:lstStyle/>
        <a:p>
          <a:endParaRPr lang="en-US"/>
        </a:p>
      </dgm:t>
    </dgm:pt>
  </dgm:ptLst>
  <dgm:cxnLst>
    <dgm:cxn modelId="{EA4167F0-37D8-4F7E-8747-E3201D89CF2D}" type="presOf" srcId="{FAB02FCB-96B4-4F88-AF15-AC138074C1A3}" destId="{4245A790-3F38-49C0-A396-70842A9BABC0}" srcOrd="0" destOrd="0" presId="urn:microsoft.com/office/officeart/2005/8/layout/radial4"/>
    <dgm:cxn modelId="{5DF1585D-1D0F-4BE2-BC5D-65B47BD7F6E6}" type="presOf" srcId="{6B6B3B46-C0CC-4BB5-95C2-FEB1FB52B1E5}" destId="{75B58844-1A6B-4178-B654-1BDC9729BEDA}" srcOrd="0" destOrd="0" presId="urn:microsoft.com/office/officeart/2005/8/layout/radial4"/>
    <dgm:cxn modelId="{8258D7A0-5EF7-4543-A034-E790F6E7473F}" type="presOf" srcId="{4DC027FD-8C51-46D5-B496-597614E96E8D}" destId="{0499D169-5D19-44F2-8B82-65543C2432CE}" srcOrd="0" destOrd="0" presId="urn:microsoft.com/office/officeart/2005/8/layout/radial4"/>
    <dgm:cxn modelId="{4D9ADB58-4F8E-4EA7-AA27-BFBAF397051F}" type="presOf" srcId="{4BE23587-BF18-47E1-B53F-A506E2DBDDDC}" destId="{8034B1A8-9228-48E4-AC62-0BA38AAD0108}" srcOrd="0" destOrd="0" presId="urn:microsoft.com/office/officeart/2005/8/layout/radial4"/>
    <dgm:cxn modelId="{44EC306B-D1CC-4562-AB88-4B452588306F}" type="presOf" srcId="{5609854C-A4E6-46EB-AF7B-08B33ECC8005}" destId="{D9921DBB-414C-4209-91BF-C2CA9E8042AE}" srcOrd="0" destOrd="0" presId="urn:microsoft.com/office/officeart/2005/8/layout/radial4"/>
    <dgm:cxn modelId="{562EC50B-CB00-4458-A4B7-137194F402BE}" srcId="{C1A8F207-1092-4556-8209-56867C989A3A}" destId="{E92739AC-F107-4BAE-A129-3014333089C8}" srcOrd="0" destOrd="0" parTransId="{5E4D493F-E895-4119-86FA-5520BCC01F66}" sibTransId="{8FF1CE41-0A1B-4EC7-9987-EDBB6E5F8C0D}"/>
    <dgm:cxn modelId="{CA50539E-2E48-4518-ABB8-F1E8B7E157CC}" srcId="{E92739AC-F107-4BAE-A129-3014333089C8}" destId="{4DC027FD-8C51-46D5-B496-597614E96E8D}" srcOrd="3" destOrd="0" parTransId="{5609854C-A4E6-46EB-AF7B-08B33ECC8005}" sibTransId="{941ACAEF-45EF-43AB-8C41-7102706F7CC0}"/>
    <dgm:cxn modelId="{B1B2D082-5DDE-4606-80EE-04C69AF51A67}" srcId="{E92739AC-F107-4BAE-A129-3014333089C8}" destId="{4BE23587-BF18-47E1-B53F-A506E2DBDDDC}" srcOrd="1" destOrd="0" parTransId="{AE110CF7-280D-4A15-9432-15E93C1D0F3B}" sibTransId="{7B6D276C-ED77-4CAD-8844-72179ADB3F7E}"/>
    <dgm:cxn modelId="{7A9A5D84-41DC-4EB9-8751-1C72196C285D}" srcId="{E92739AC-F107-4BAE-A129-3014333089C8}" destId="{F16FB16E-0D23-4C04-88AD-9F29ACB4EA5B}" srcOrd="2" destOrd="0" parTransId="{FAB02FCB-96B4-4F88-AF15-AC138074C1A3}" sibTransId="{DC02768A-3E5B-486C-AC13-2CA793C4056B}"/>
    <dgm:cxn modelId="{99842D34-2096-444F-9C00-991604E2E961}" type="presOf" srcId="{E92739AC-F107-4BAE-A129-3014333089C8}" destId="{3A6B0980-9756-4B2A-938B-D7872034D7EB}" srcOrd="0" destOrd="0" presId="urn:microsoft.com/office/officeart/2005/8/layout/radial4"/>
    <dgm:cxn modelId="{1680F67F-3F83-401D-8553-67C9D9CD40D4}" type="presOf" srcId="{B673F427-DDA0-488B-BCD1-AB03C1C6BBF1}" destId="{4791977B-3D60-45CE-A267-EB0E534B83F4}" srcOrd="0" destOrd="0" presId="urn:microsoft.com/office/officeart/2005/8/layout/radial4"/>
    <dgm:cxn modelId="{C11B3A00-1894-45C4-9E34-6D7F3CC6CDC8}" type="presOf" srcId="{AE110CF7-280D-4A15-9432-15E93C1D0F3B}" destId="{37DAC68F-24B1-4F47-B42F-F4B9F50132B0}" srcOrd="0" destOrd="0" presId="urn:microsoft.com/office/officeart/2005/8/layout/radial4"/>
    <dgm:cxn modelId="{876FD434-AFA8-4873-B961-D3F843172D8F}" type="presOf" srcId="{F16FB16E-0D23-4C04-88AD-9F29ACB4EA5B}" destId="{856B82B9-8B72-4709-AD97-A7D3F98FA0ED}" srcOrd="0" destOrd="0" presId="urn:microsoft.com/office/officeart/2005/8/layout/radial4"/>
    <dgm:cxn modelId="{EA96886D-B7D3-454B-8972-FF4C695894D4}" type="presOf" srcId="{C1A8F207-1092-4556-8209-56867C989A3A}" destId="{77EB5038-F5EC-4F96-9D5E-C6A83E1598AF}" srcOrd="0" destOrd="0" presId="urn:microsoft.com/office/officeart/2005/8/layout/radial4"/>
    <dgm:cxn modelId="{D14A2E81-A5D5-4F77-B18D-B50B263F25AF}" srcId="{E92739AC-F107-4BAE-A129-3014333089C8}" destId="{6B6B3B46-C0CC-4BB5-95C2-FEB1FB52B1E5}" srcOrd="0" destOrd="0" parTransId="{B673F427-DDA0-488B-BCD1-AB03C1C6BBF1}" sibTransId="{F94C3F2F-DB76-4BF0-9C91-0E290658E5A5}"/>
    <dgm:cxn modelId="{C4D00540-006E-48A2-B035-8D16575066FC}" type="presParOf" srcId="{77EB5038-F5EC-4F96-9D5E-C6A83E1598AF}" destId="{3A6B0980-9756-4B2A-938B-D7872034D7EB}" srcOrd="0" destOrd="0" presId="urn:microsoft.com/office/officeart/2005/8/layout/radial4"/>
    <dgm:cxn modelId="{0FDB0EE9-31D6-4A6B-A9E7-82FB4B78CE3E}" type="presParOf" srcId="{77EB5038-F5EC-4F96-9D5E-C6A83E1598AF}" destId="{4791977B-3D60-45CE-A267-EB0E534B83F4}" srcOrd="1" destOrd="0" presId="urn:microsoft.com/office/officeart/2005/8/layout/radial4"/>
    <dgm:cxn modelId="{CA65BF64-B37C-4178-AAF7-56DBEE8D7EA3}" type="presParOf" srcId="{77EB5038-F5EC-4F96-9D5E-C6A83E1598AF}" destId="{75B58844-1A6B-4178-B654-1BDC9729BEDA}" srcOrd="2" destOrd="0" presId="urn:microsoft.com/office/officeart/2005/8/layout/radial4"/>
    <dgm:cxn modelId="{FE4E271B-3089-437F-8B7D-9E3CBF31E343}" type="presParOf" srcId="{77EB5038-F5EC-4F96-9D5E-C6A83E1598AF}" destId="{37DAC68F-24B1-4F47-B42F-F4B9F50132B0}" srcOrd="3" destOrd="0" presId="urn:microsoft.com/office/officeart/2005/8/layout/radial4"/>
    <dgm:cxn modelId="{9B9DBDC8-9975-47E9-AA78-1C62A9ACEA19}" type="presParOf" srcId="{77EB5038-F5EC-4F96-9D5E-C6A83E1598AF}" destId="{8034B1A8-9228-48E4-AC62-0BA38AAD0108}" srcOrd="4" destOrd="0" presId="urn:microsoft.com/office/officeart/2005/8/layout/radial4"/>
    <dgm:cxn modelId="{AB6C5B0C-7F4C-444D-AB68-60F07A233E25}" type="presParOf" srcId="{77EB5038-F5EC-4F96-9D5E-C6A83E1598AF}" destId="{4245A790-3F38-49C0-A396-70842A9BABC0}" srcOrd="5" destOrd="0" presId="urn:microsoft.com/office/officeart/2005/8/layout/radial4"/>
    <dgm:cxn modelId="{79CA5807-071E-46C2-A15F-C293B5132BF6}" type="presParOf" srcId="{77EB5038-F5EC-4F96-9D5E-C6A83E1598AF}" destId="{856B82B9-8B72-4709-AD97-A7D3F98FA0ED}" srcOrd="6" destOrd="0" presId="urn:microsoft.com/office/officeart/2005/8/layout/radial4"/>
    <dgm:cxn modelId="{9395E3D1-1883-4762-94B7-67438A47EE01}" type="presParOf" srcId="{77EB5038-F5EC-4F96-9D5E-C6A83E1598AF}" destId="{D9921DBB-414C-4209-91BF-C2CA9E8042AE}" srcOrd="7" destOrd="0" presId="urn:microsoft.com/office/officeart/2005/8/layout/radial4"/>
    <dgm:cxn modelId="{B4957A2D-B457-4353-8D66-CB1CD6430449}" type="presParOf" srcId="{77EB5038-F5EC-4F96-9D5E-C6A83E1598AF}" destId="{0499D169-5D19-44F2-8B82-65543C2432CE}" srcOrd="8" destOrd="0" presId="urn:microsoft.com/office/officeart/2005/8/layout/radial4"/>
  </dgm:cxnLst>
  <dgm:bg/>
  <dgm:whole/>
  <dgm:extLst>
    <a:ext uri="http://schemas.microsoft.com/office/drawing/2008/diagram">
      <dsp:dataModelExt xmlns:dsp="http://schemas.microsoft.com/office/drawing/2008/diagram" xmlns="" relId="rId9" minVer="http://schemas.openxmlformats.org/drawingml/2006/diagram"/>
    </a:ext>
  </dgm:extLst>
</dgm:dataModel>
</file>

<file path=ppt/diagrams/drawing1.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4D781F7A-8DA0-4054-B089-AE82ED11AA58}" macro="" textlink="">
      <dsp:nvSpPr>
        <dsp:cNvPr id="0" name=""/>
        <dsp:cNvSpPr/>
      </dsp:nvSpPr>
      <dsp:spPr>
        <a:xfrm>
          <a:off x="3147080" y="2115996"/>
          <a:ext cx="1924967" cy="1924967"/>
        </a:xfrm>
        <a:prstGeom prst="ellipse">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dirty="0" smtClean="0"/>
            <a:t>SAT</a:t>
          </a:r>
          <a:endParaRPr lang="en-US" sz="2600" kern="1200" dirty="0"/>
        </a:p>
      </dsp:txBody>
      <dsp:txXfrm>
        <a:off x="3147080" y="2115996"/>
        <a:ext cx="1924967" cy="1924967"/>
      </dsp:txXfrm>
    </dsp:sp>
    <dsp:sp modelId="{09C4BBFD-C2FB-40E1-B00C-9D790D4F33B0}" macro="" textlink="">
      <dsp:nvSpPr>
        <dsp:cNvPr id="0" name=""/>
        <dsp:cNvSpPr/>
      </dsp:nvSpPr>
      <dsp:spPr>
        <a:xfrm>
          <a:off x="5227922" y="2520239"/>
          <a:ext cx="1116481" cy="1116481"/>
        </a:xfrm>
        <a:prstGeom prst="mathPlus">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5227922" y="2520239"/>
        <a:ext cx="1116481" cy="1116481"/>
      </dsp:txXfrm>
    </dsp:sp>
    <dsp:sp modelId="{B00C9963-3894-4A20-9671-30E6C998310C}" macro="" textlink="">
      <dsp:nvSpPr>
        <dsp:cNvPr id="0" name=""/>
        <dsp:cNvSpPr/>
      </dsp:nvSpPr>
      <dsp:spPr>
        <a:xfrm>
          <a:off x="6501144" y="2115996"/>
          <a:ext cx="1924967" cy="1924967"/>
        </a:xfrm>
        <a:prstGeom prst="ellipse">
          <a:avLst/>
        </a:prstGeom>
        <a:gradFill rotWithShape="0">
          <a:gsLst>
            <a:gs pos="0">
              <a:schemeClr val="accent2">
                <a:hueOff val="-5692114"/>
                <a:satOff val="16078"/>
                <a:lumOff val="4118"/>
                <a:alphaOff val="0"/>
                <a:shade val="15000"/>
                <a:satMod val="180000"/>
              </a:schemeClr>
            </a:gs>
            <a:gs pos="50000">
              <a:schemeClr val="accent2">
                <a:hueOff val="-5692114"/>
                <a:satOff val="16078"/>
                <a:lumOff val="4118"/>
                <a:alphaOff val="0"/>
                <a:shade val="45000"/>
                <a:satMod val="170000"/>
              </a:schemeClr>
            </a:gs>
            <a:gs pos="70000">
              <a:schemeClr val="accent2">
                <a:hueOff val="-5692114"/>
                <a:satOff val="16078"/>
                <a:lumOff val="4118"/>
                <a:alphaOff val="0"/>
                <a:tint val="99000"/>
                <a:shade val="65000"/>
                <a:satMod val="155000"/>
              </a:schemeClr>
            </a:gs>
            <a:gs pos="100000">
              <a:schemeClr val="accent2">
                <a:hueOff val="-5692114"/>
                <a:satOff val="16078"/>
                <a:lumOff val="4118"/>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dirty="0" smtClean="0"/>
            <a:t>Theories</a:t>
          </a:r>
          <a:endParaRPr lang="en-US" sz="2600" kern="1200" dirty="0"/>
        </a:p>
      </dsp:txBody>
      <dsp:txXfrm>
        <a:off x="6501144" y="2115996"/>
        <a:ext cx="1924967" cy="1924967"/>
      </dsp:txXfrm>
    </dsp:sp>
    <dsp:sp modelId="{00071994-6C1D-412F-AFD2-B5C1F45A44A4}" macro="" textlink="">
      <dsp:nvSpPr>
        <dsp:cNvPr id="0" name=""/>
        <dsp:cNvSpPr/>
      </dsp:nvSpPr>
      <dsp:spPr>
        <a:xfrm>
          <a:off x="2052178" y="2520239"/>
          <a:ext cx="1116481" cy="1116481"/>
        </a:xfrm>
        <a:prstGeom prst="mathEqual">
          <a:avLst/>
        </a:prstGeom>
        <a:gradFill rotWithShape="0">
          <a:gsLst>
            <a:gs pos="0">
              <a:schemeClr val="accent2">
                <a:hueOff val="-11384228"/>
                <a:satOff val="32156"/>
                <a:lumOff val="8236"/>
                <a:alphaOff val="0"/>
                <a:shade val="15000"/>
                <a:satMod val="180000"/>
              </a:schemeClr>
            </a:gs>
            <a:gs pos="50000">
              <a:schemeClr val="accent2">
                <a:hueOff val="-11384228"/>
                <a:satOff val="32156"/>
                <a:lumOff val="8236"/>
                <a:alphaOff val="0"/>
                <a:shade val="45000"/>
                <a:satMod val="170000"/>
              </a:schemeClr>
            </a:gs>
            <a:gs pos="70000">
              <a:schemeClr val="accent2">
                <a:hueOff val="-11384228"/>
                <a:satOff val="32156"/>
                <a:lumOff val="8236"/>
                <a:alphaOff val="0"/>
                <a:tint val="99000"/>
                <a:shade val="65000"/>
                <a:satMod val="155000"/>
              </a:schemeClr>
            </a:gs>
            <a:gs pos="100000">
              <a:schemeClr val="accent2">
                <a:hueOff val="-11384228"/>
                <a:satOff val="32156"/>
                <a:lumOff val="8236"/>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endParaRPr lang="en-US" sz="4100" kern="1200"/>
        </a:p>
      </dsp:txBody>
      <dsp:txXfrm>
        <a:off x="2052178" y="2520239"/>
        <a:ext cx="1116481" cy="1116481"/>
      </dsp:txXfrm>
    </dsp:sp>
    <dsp:sp modelId="{D289497B-AAA3-4A46-B5EB-832082DE316D}" macro="" textlink="">
      <dsp:nvSpPr>
        <dsp:cNvPr id="0" name=""/>
        <dsp:cNvSpPr/>
      </dsp:nvSpPr>
      <dsp:spPr>
        <a:xfrm>
          <a:off x="172889" y="2115996"/>
          <a:ext cx="1924967" cy="1924967"/>
        </a:xfrm>
        <a:prstGeom prst="ellipse">
          <a:avLst/>
        </a:prstGeom>
        <a:gradFill rotWithShape="0">
          <a:gsLst>
            <a:gs pos="0">
              <a:schemeClr val="accent2">
                <a:hueOff val="-11384228"/>
                <a:satOff val="32156"/>
                <a:lumOff val="8236"/>
                <a:alphaOff val="0"/>
                <a:shade val="15000"/>
                <a:satMod val="180000"/>
              </a:schemeClr>
            </a:gs>
            <a:gs pos="50000">
              <a:schemeClr val="accent2">
                <a:hueOff val="-11384228"/>
                <a:satOff val="32156"/>
                <a:lumOff val="8236"/>
                <a:alphaOff val="0"/>
                <a:shade val="45000"/>
                <a:satMod val="170000"/>
              </a:schemeClr>
            </a:gs>
            <a:gs pos="70000">
              <a:schemeClr val="accent2">
                <a:hueOff val="-11384228"/>
                <a:satOff val="32156"/>
                <a:lumOff val="8236"/>
                <a:alphaOff val="0"/>
                <a:tint val="99000"/>
                <a:shade val="65000"/>
                <a:satMod val="155000"/>
              </a:schemeClr>
            </a:gs>
            <a:gs pos="100000">
              <a:schemeClr val="accent2">
                <a:hueOff val="-11384228"/>
                <a:satOff val="32156"/>
                <a:lumOff val="8236"/>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dirty="0" smtClean="0"/>
            <a:t>SMT</a:t>
          </a:r>
          <a:endParaRPr lang="en-US" sz="2600" kern="1200" dirty="0"/>
        </a:p>
      </dsp:txBody>
      <dsp:txXfrm>
        <a:off x="172889" y="2115996"/>
        <a:ext cx="1924967" cy="1924967"/>
      </dsp:txXfrm>
    </dsp:sp>
  </dsp:spTree>
</dgm:drawing>
</file>

<file path=ppt/diagrams/drawing2.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3A6B0980-9756-4B2A-938B-D7872034D7EB}" macro="" textlink="">
      <dsp:nvSpPr>
        <dsp:cNvPr id="0" name=""/>
        <dsp:cNvSpPr/>
      </dsp:nvSpPr>
      <dsp:spPr>
        <a:xfrm>
          <a:off x="2822055" y="1320096"/>
          <a:ext cx="992453" cy="979838"/>
        </a:xfrm>
        <a:prstGeom prst="ellipse">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305" tIns="27305" rIns="27305" bIns="27305" numCol="1" spcCol="1270" anchor="ctr" anchorCtr="0">
          <a:noAutofit/>
        </a:bodyPr>
        <a:lstStyle/>
        <a:p>
          <a:pPr lvl="0" algn="ctr" defTabSz="1911350">
            <a:lnSpc>
              <a:spcPct val="90000"/>
            </a:lnSpc>
            <a:spcBef>
              <a:spcPct val="0"/>
            </a:spcBef>
            <a:spcAft>
              <a:spcPct val="35000"/>
            </a:spcAft>
          </a:pPr>
          <a:r>
            <a:rPr lang="en-US" sz="4300" kern="1200" dirty="0" smtClean="0"/>
            <a:t>Z3</a:t>
          </a:r>
          <a:endParaRPr lang="en-US" sz="4300" kern="1200" dirty="0"/>
        </a:p>
      </dsp:txBody>
      <dsp:txXfrm>
        <a:off x="2822055" y="1320096"/>
        <a:ext cx="992453" cy="979838"/>
      </dsp:txXfrm>
    </dsp:sp>
    <dsp:sp modelId="{4791977B-3D60-45CE-A267-EB0E534B83F4}" macro="" textlink="">
      <dsp:nvSpPr>
        <dsp:cNvPr id="0" name=""/>
        <dsp:cNvSpPr/>
      </dsp:nvSpPr>
      <dsp:spPr>
        <a:xfrm rot="11700000">
          <a:off x="1880008" y="1385486"/>
          <a:ext cx="923199" cy="325660"/>
        </a:xfrm>
        <a:prstGeom prst="leftArrow">
          <a:avLst>
            <a:gd name="adj1" fmla="val 60000"/>
            <a:gd name="adj2" fmla="val 5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5B58844-1A6B-4178-B654-1BDC9729BEDA}" macro="" textlink="">
      <dsp:nvSpPr>
        <dsp:cNvPr id="0" name=""/>
        <dsp:cNvSpPr/>
      </dsp:nvSpPr>
      <dsp:spPr>
        <a:xfrm>
          <a:off x="1352969" y="994631"/>
          <a:ext cx="1085535" cy="868428"/>
        </a:xfrm>
        <a:prstGeom prst="roundRect">
          <a:avLst>
            <a:gd name="adj" fmla="val 1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en-US" sz="2300" kern="1200" dirty="0" smtClean="0"/>
            <a:t>Text</a:t>
          </a:r>
          <a:endParaRPr lang="en-US" sz="2300" kern="1200" dirty="0"/>
        </a:p>
      </dsp:txBody>
      <dsp:txXfrm>
        <a:off x="1352969" y="994631"/>
        <a:ext cx="1085535" cy="868428"/>
      </dsp:txXfrm>
    </dsp:sp>
    <dsp:sp modelId="{37DAC68F-24B1-4F47-B42F-F4B9F50132B0}" macro="" textlink="">
      <dsp:nvSpPr>
        <dsp:cNvPr id="0" name=""/>
        <dsp:cNvSpPr/>
      </dsp:nvSpPr>
      <dsp:spPr>
        <a:xfrm rot="14700000">
          <a:off x="2428060" y="732834"/>
          <a:ext cx="927705" cy="325660"/>
        </a:xfrm>
        <a:prstGeom prst="leftArrow">
          <a:avLst>
            <a:gd name="adj1" fmla="val 60000"/>
            <a:gd name="adj2" fmla="val 50000"/>
          </a:avLst>
        </a:prstGeom>
        <a:gradFill rotWithShape="0">
          <a:gsLst>
            <a:gs pos="0">
              <a:schemeClr val="accent3">
                <a:hueOff val="1343675"/>
                <a:satOff val="-2482"/>
                <a:lumOff val="-915"/>
                <a:alphaOff val="0"/>
                <a:shade val="15000"/>
                <a:satMod val="180000"/>
              </a:schemeClr>
            </a:gs>
            <a:gs pos="50000">
              <a:schemeClr val="accent3">
                <a:hueOff val="1343675"/>
                <a:satOff val="-2482"/>
                <a:lumOff val="-915"/>
                <a:alphaOff val="0"/>
                <a:shade val="45000"/>
                <a:satMod val="170000"/>
              </a:schemeClr>
            </a:gs>
            <a:gs pos="70000">
              <a:schemeClr val="accent3">
                <a:hueOff val="1343675"/>
                <a:satOff val="-2482"/>
                <a:lumOff val="-915"/>
                <a:alphaOff val="0"/>
                <a:tint val="99000"/>
                <a:shade val="65000"/>
                <a:satMod val="155000"/>
              </a:schemeClr>
            </a:gs>
            <a:gs pos="100000">
              <a:schemeClr val="accent3">
                <a:hueOff val="1343675"/>
                <a:satOff val="-2482"/>
                <a:lumOff val="-915"/>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034B1A8-9228-48E4-AC62-0BA38AAD0108}" macro="" textlink="">
      <dsp:nvSpPr>
        <dsp:cNvPr id="0" name=""/>
        <dsp:cNvSpPr/>
      </dsp:nvSpPr>
      <dsp:spPr>
        <a:xfrm>
          <a:off x="2153113" y="41057"/>
          <a:ext cx="1085535" cy="868428"/>
        </a:xfrm>
        <a:prstGeom prst="roundRect">
          <a:avLst>
            <a:gd name="adj" fmla="val 10000"/>
          </a:avLst>
        </a:prstGeom>
        <a:gradFill rotWithShape="0">
          <a:gsLst>
            <a:gs pos="0">
              <a:schemeClr val="accent3">
                <a:hueOff val="1343675"/>
                <a:satOff val="-2482"/>
                <a:lumOff val="-915"/>
                <a:alphaOff val="0"/>
                <a:shade val="15000"/>
                <a:satMod val="180000"/>
              </a:schemeClr>
            </a:gs>
            <a:gs pos="50000">
              <a:schemeClr val="accent3">
                <a:hueOff val="1343675"/>
                <a:satOff val="-2482"/>
                <a:lumOff val="-915"/>
                <a:alphaOff val="0"/>
                <a:shade val="45000"/>
                <a:satMod val="170000"/>
              </a:schemeClr>
            </a:gs>
            <a:gs pos="70000">
              <a:schemeClr val="accent3">
                <a:hueOff val="1343675"/>
                <a:satOff val="-2482"/>
                <a:lumOff val="-915"/>
                <a:alphaOff val="0"/>
                <a:tint val="99000"/>
                <a:shade val="65000"/>
                <a:satMod val="155000"/>
              </a:schemeClr>
            </a:gs>
            <a:gs pos="100000">
              <a:schemeClr val="accent3">
                <a:hueOff val="1343675"/>
                <a:satOff val="-2482"/>
                <a:lumOff val="-915"/>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en-US" sz="2300" kern="1200" dirty="0" smtClean="0"/>
            <a:t>C/C++</a:t>
          </a:r>
          <a:endParaRPr lang="en-US" sz="2300" kern="1200" dirty="0"/>
        </a:p>
      </dsp:txBody>
      <dsp:txXfrm>
        <a:off x="2153113" y="41057"/>
        <a:ext cx="1085535" cy="868428"/>
      </dsp:txXfrm>
    </dsp:sp>
    <dsp:sp modelId="{4245A790-3F38-49C0-A396-70842A9BABC0}" macro="" textlink="">
      <dsp:nvSpPr>
        <dsp:cNvPr id="0" name=""/>
        <dsp:cNvSpPr/>
      </dsp:nvSpPr>
      <dsp:spPr>
        <a:xfrm rot="17700000">
          <a:off x="3280797" y="732834"/>
          <a:ext cx="927705" cy="325660"/>
        </a:xfrm>
        <a:prstGeom prst="leftArrow">
          <a:avLst>
            <a:gd name="adj1" fmla="val 60000"/>
            <a:gd name="adj2" fmla="val 50000"/>
          </a:avLst>
        </a:prstGeom>
        <a:gradFill rotWithShape="0">
          <a:gsLst>
            <a:gs pos="0">
              <a:schemeClr val="accent3">
                <a:hueOff val="2687350"/>
                <a:satOff val="-4965"/>
                <a:lumOff val="-1831"/>
                <a:alphaOff val="0"/>
                <a:shade val="15000"/>
                <a:satMod val="180000"/>
              </a:schemeClr>
            </a:gs>
            <a:gs pos="50000">
              <a:schemeClr val="accent3">
                <a:hueOff val="2687350"/>
                <a:satOff val="-4965"/>
                <a:lumOff val="-1831"/>
                <a:alphaOff val="0"/>
                <a:shade val="45000"/>
                <a:satMod val="170000"/>
              </a:schemeClr>
            </a:gs>
            <a:gs pos="70000">
              <a:schemeClr val="accent3">
                <a:hueOff val="2687350"/>
                <a:satOff val="-4965"/>
                <a:lumOff val="-1831"/>
                <a:alphaOff val="0"/>
                <a:tint val="99000"/>
                <a:shade val="65000"/>
                <a:satMod val="155000"/>
              </a:schemeClr>
            </a:gs>
            <a:gs pos="100000">
              <a:schemeClr val="accent3">
                <a:hueOff val="2687350"/>
                <a:satOff val="-4965"/>
                <a:lumOff val="-1831"/>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56B82B9-8B72-4709-AD97-A7D3F98FA0ED}" macro="" textlink="">
      <dsp:nvSpPr>
        <dsp:cNvPr id="0" name=""/>
        <dsp:cNvSpPr/>
      </dsp:nvSpPr>
      <dsp:spPr>
        <a:xfrm>
          <a:off x="3397915" y="41057"/>
          <a:ext cx="1085535" cy="868428"/>
        </a:xfrm>
        <a:prstGeom prst="roundRect">
          <a:avLst>
            <a:gd name="adj" fmla="val 10000"/>
          </a:avLst>
        </a:prstGeom>
        <a:gradFill rotWithShape="0">
          <a:gsLst>
            <a:gs pos="0">
              <a:schemeClr val="accent3">
                <a:hueOff val="2687350"/>
                <a:satOff val="-4965"/>
                <a:lumOff val="-1831"/>
                <a:alphaOff val="0"/>
                <a:shade val="15000"/>
                <a:satMod val="180000"/>
              </a:schemeClr>
            </a:gs>
            <a:gs pos="50000">
              <a:schemeClr val="accent3">
                <a:hueOff val="2687350"/>
                <a:satOff val="-4965"/>
                <a:lumOff val="-1831"/>
                <a:alphaOff val="0"/>
                <a:shade val="45000"/>
                <a:satMod val="170000"/>
              </a:schemeClr>
            </a:gs>
            <a:gs pos="70000">
              <a:schemeClr val="accent3">
                <a:hueOff val="2687350"/>
                <a:satOff val="-4965"/>
                <a:lumOff val="-1831"/>
                <a:alphaOff val="0"/>
                <a:tint val="99000"/>
                <a:shade val="65000"/>
                <a:satMod val="155000"/>
              </a:schemeClr>
            </a:gs>
            <a:gs pos="100000">
              <a:schemeClr val="accent3">
                <a:hueOff val="2687350"/>
                <a:satOff val="-4965"/>
                <a:lumOff val="-1831"/>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en-US" sz="2300" kern="1200" dirty="0" smtClean="0"/>
            <a:t>.NET</a:t>
          </a:r>
          <a:endParaRPr lang="en-US" sz="2300" kern="1200" dirty="0"/>
        </a:p>
      </dsp:txBody>
      <dsp:txXfrm>
        <a:off x="3397915" y="41057"/>
        <a:ext cx="1085535" cy="868428"/>
      </dsp:txXfrm>
    </dsp:sp>
    <dsp:sp modelId="{D9921DBB-414C-4209-91BF-C2CA9E8042AE}" macro="" textlink="">
      <dsp:nvSpPr>
        <dsp:cNvPr id="0" name=""/>
        <dsp:cNvSpPr/>
      </dsp:nvSpPr>
      <dsp:spPr>
        <a:xfrm rot="20700000">
          <a:off x="3833356" y="1385486"/>
          <a:ext cx="923199" cy="325660"/>
        </a:xfrm>
        <a:prstGeom prst="leftArrow">
          <a:avLst>
            <a:gd name="adj1" fmla="val 60000"/>
            <a:gd name="adj2" fmla="val 50000"/>
          </a:avLst>
        </a:prstGeom>
        <a:gradFill rotWithShape="0">
          <a:gsLst>
            <a:gs pos="0">
              <a:schemeClr val="accent3">
                <a:hueOff val="4031025"/>
                <a:satOff val="-7447"/>
                <a:lumOff val="-2746"/>
                <a:alphaOff val="0"/>
                <a:shade val="15000"/>
                <a:satMod val="180000"/>
              </a:schemeClr>
            </a:gs>
            <a:gs pos="50000">
              <a:schemeClr val="accent3">
                <a:hueOff val="4031025"/>
                <a:satOff val="-7447"/>
                <a:lumOff val="-2746"/>
                <a:alphaOff val="0"/>
                <a:shade val="45000"/>
                <a:satMod val="170000"/>
              </a:schemeClr>
            </a:gs>
            <a:gs pos="70000">
              <a:schemeClr val="accent3">
                <a:hueOff val="4031025"/>
                <a:satOff val="-7447"/>
                <a:lumOff val="-2746"/>
                <a:alphaOff val="0"/>
                <a:tint val="99000"/>
                <a:shade val="65000"/>
                <a:satMod val="155000"/>
              </a:schemeClr>
            </a:gs>
            <a:gs pos="100000">
              <a:schemeClr val="accent3">
                <a:hueOff val="4031025"/>
                <a:satOff val="-7447"/>
                <a:lumOff val="-274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499D169-5D19-44F2-8B82-65543C2432CE}" macro="" textlink="">
      <dsp:nvSpPr>
        <dsp:cNvPr id="0" name=""/>
        <dsp:cNvSpPr/>
      </dsp:nvSpPr>
      <dsp:spPr>
        <a:xfrm>
          <a:off x="4198059" y="994631"/>
          <a:ext cx="1085535" cy="868428"/>
        </a:xfrm>
        <a:prstGeom prst="roundRect">
          <a:avLst>
            <a:gd name="adj" fmla="val 10000"/>
          </a:avLst>
        </a:prstGeom>
        <a:gradFill rotWithShape="0">
          <a:gsLst>
            <a:gs pos="0">
              <a:schemeClr val="accent3">
                <a:hueOff val="4031025"/>
                <a:satOff val="-7447"/>
                <a:lumOff val="-2746"/>
                <a:alphaOff val="0"/>
                <a:shade val="15000"/>
                <a:satMod val="180000"/>
              </a:schemeClr>
            </a:gs>
            <a:gs pos="50000">
              <a:schemeClr val="accent3">
                <a:hueOff val="4031025"/>
                <a:satOff val="-7447"/>
                <a:lumOff val="-2746"/>
                <a:alphaOff val="0"/>
                <a:shade val="45000"/>
                <a:satMod val="170000"/>
              </a:schemeClr>
            </a:gs>
            <a:gs pos="70000">
              <a:schemeClr val="accent3">
                <a:hueOff val="4031025"/>
                <a:satOff val="-7447"/>
                <a:lumOff val="-2746"/>
                <a:alphaOff val="0"/>
                <a:tint val="99000"/>
                <a:shade val="65000"/>
                <a:satMod val="155000"/>
              </a:schemeClr>
            </a:gs>
            <a:gs pos="100000">
              <a:schemeClr val="accent3">
                <a:hueOff val="4031025"/>
                <a:satOff val="-7447"/>
                <a:lumOff val="-274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en-US" sz="2300" kern="1200" dirty="0" err="1" smtClean="0"/>
            <a:t>OCaml</a:t>
          </a:r>
          <a:endParaRPr lang="en-US" sz="2300" kern="1200" dirty="0"/>
        </a:p>
      </dsp:txBody>
      <dsp:txXfrm>
        <a:off x="4198059" y="994631"/>
        <a:ext cx="1085535" cy="868428"/>
      </dsp:txXfrm>
    </dsp:sp>
  </dsp:spTree>
</dgm: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pPr/>
              <a:t>12/1/2008</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FBCD4-166E-446F-AF18-7D4A0CF9AEF6}" type="datetimeFigureOut">
              <a:rPr lang="en-US" smtClean="0"/>
              <a:pPr/>
              <a:t>12/1/2008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12/1/2008 10:47 AM</a:t>
            </a:fld>
            <a:endParaRPr lang="en-US"/>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12/1/2008 10:47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12/1/2008 10:47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12/1/2008 10:47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12/1/2008 10:47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12/1/2008 10:47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12/1/2008 10:47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12/1/2008 10:47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12/1/2008 10:47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12/1/2008 10:47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12/1/2008 10:47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12/1/2008 10:47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12/1/2008 10:47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12/1/2008 10:47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12/1/2008 10:47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12/1/2008 10:47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12/1/2008 10:47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12/1/2008 10:47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12/1/2008 10:47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12/1/2008 10:47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12/1/2008 10:47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12/1/2008 10:47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12/1/2008 10:47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12/1/2008 10:47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12/1/2008 10:47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2313" y="1905000"/>
            <a:ext cx="7690115"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rgbClr val="0085C0"/>
                    </a:gs>
                    <a:gs pos="68000">
                      <a:srgbClr val="0070C0"/>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22312" y="4344458"/>
            <a:ext cx="7690116" cy="473207"/>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2777" rtl="0" eaLnBrk="0" fontAlgn="base" hangingPunct="0">
              <a:lnSpc>
                <a:spcPct val="90000"/>
              </a:lnSpc>
              <a:spcBef>
                <a:spcPct val="0"/>
              </a:spcBef>
              <a:spcAft>
                <a:spcPct val="0"/>
              </a:spcAft>
              <a:buClr>
                <a:schemeClr val="tx2"/>
              </a:buClr>
              <a:buSzPct val="95000"/>
              <a:buFont typeface="Wingdings" pitchFamily="2" charset="2"/>
              <a:buNone/>
              <a:defRPr lang="en-US" sz="34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5" descr="top_banner.png"/>
          <p:cNvPicPr>
            <a:picLocks noChangeAspect="1"/>
          </p:cNvPicPr>
          <p:nvPr userDrawn="1"/>
        </p:nvPicPr>
        <p:blipFill>
          <a:blip r:embed="rId2" cstate="print"/>
          <a:stretch>
            <a:fillRect/>
          </a:stretch>
        </p:blipFill>
        <p:spPr>
          <a:xfrm>
            <a:off x="571" y="0"/>
            <a:ext cx="9142858" cy="1031746"/>
          </a:xfrm>
          <a:prstGeom prst="rect">
            <a:avLst/>
          </a:prstGeom>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userDrawn="1"/>
        </p:nvSpPr>
        <p:spPr>
          <a:xfrm>
            <a:off x="920226" y="2365376"/>
            <a:ext cx="7303549" cy="1000274"/>
          </a:xfrm>
          <a:prstGeom prst="rect">
            <a:avLst/>
          </a:prstGeom>
          <a:noFill/>
        </p:spPr>
        <p:txBody>
          <a:bodyPr wrap="none" lIns="76197" tIns="38098" rIns="76197" bIns="38098" rtlCol="0">
            <a:spAutoFit/>
          </a:bodyPr>
          <a:lstStyle/>
          <a:p>
            <a:r>
              <a:rPr lang="en-US" sz="6000" baseline="0" dirty="0" smtClean="0">
                <a:solidFill>
                  <a:schemeClr val="bg1"/>
                </a:solidFill>
              </a:rPr>
              <a:t>WALK-IN GOES HERE</a:t>
            </a:r>
            <a:endParaRPr lang="en-US" sz="6000" dirty="0">
              <a:solidFill>
                <a:schemeClr val="bg1"/>
              </a:solidFill>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tx1"/>
        </a:solidFill>
        <a:effectLst/>
      </p:bgPr>
    </p:bg>
    <p:spTree>
      <p:nvGrpSpPr>
        <p:cNvPr id="1" name=""/>
        <p:cNvGrpSpPr/>
        <p:nvPr/>
      </p:nvGrpSpPr>
      <p:grpSpPr>
        <a:xfrm>
          <a:off x="0" y="0"/>
          <a:ext cx="0" cy="0"/>
          <a:chOff x="0" y="0"/>
          <a:chExt cx="0" cy="0"/>
        </a:xfrm>
      </p:grpSpPr>
      <p:pic>
        <p:nvPicPr>
          <p:cNvPr id="5" name="Picture 4" descr="top_banner.png"/>
          <p:cNvPicPr>
            <a:picLocks noChangeAspect="1"/>
          </p:cNvPicPr>
          <p:nvPr userDrawn="1"/>
        </p:nvPicPr>
        <p:blipFill>
          <a:blip r:embed="rId2" cstate="print"/>
          <a:stretch>
            <a:fillRect/>
          </a:stretch>
        </p:blipFill>
        <p:spPr>
          <a:xfrm>
            <a:off x="0" y="0"/>
            <a:ext cx="9142858" cy="1031746"/>
          </a:xfrm>
          <a:prstGeom prst="rect">
            <a:avLst/>
          </a:prstGeom>
        </p:spPr>
      </p:pic>
      <p:sp>
        <p:nvSpPr>
          <p:cNvPr id="2" name="Title 1"/>
          <p:cNvSpPr>
            <a:spLocks noGrp="1"/>
          </p:cNvSpPr>
          <p:nvPr>
            <p:ph type="ctrTitle"/>
          </p:nvPr>
        </p:nvSpPr>
        <p:spPr>
          <a:xfrm>
            <a:off x="722313" y="2365375"/>
            <a:ext cx="7690115" cy="750205"/>
          </a:xfrm>
          <a:noFill/>
          <a:ln w="9525">
            <a:noFill/>
            <a:miter lim="800000"/>
            <a:headEnd/>
            <a:tailEnd/>
          </a:ln>
        </p:spPr>
        <p:txBody>
          <a:bodyPr vert="horz" wrap="square" lIns="0" tIns="0" rIns="0" bIns="0" numCol="1" rtlCol="0"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kern="1200" cap="none" spc="-300" dirty="0">
                <a:ln w="3175">
                  <a:noFill/>
                </a:ln>
                <a:gradFill flip="none" rotWithShape="1">
                  <a:gsLst>
                    <a:gs pos="28000">
                      <a:srgbClr val="0085C0"/>
                    </a:gs>
                    <a:gs pos="68000">
                      <a:srgbClr val="0070C0"/>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22313" y="4344458"/>
            <a:ext cx="7043208" cy="473207"/>
          </a:xfrm>
          <a:noFill/>
          <a:ln w="9525">
            <a:noFill/>
            <a:miter lim="800000"/>
            <a:headEnd/>
            <a:tailEnd/>
          </a:ln>
        </p:spPr>
        <p:txBody>
          <a:bodyPr vert="horz" wrap="square" lIns="0" tIns="0" rIns="0" bIns="0" numCol="1" rtlCol="0" anchor="b" anchorCtr="0" compatLnSpc="1">
            <a:prstTxWarp prst="textNoShape">
              <a:avLst/>
            </a:prstTxWarp>
            <a:spAutoFit/>
          </a:bodyPr>
          <a:lstStyle>
            <a:lvl1pPr marL="0" indent="0" algn="l" defTabSz="912777" rtl="0" eaLnBrk="0" fontAlgn="base" latinLnBrk="0" hangingPunct="0">
              <a:lnSpc>
                <a:spcPct val="90000"/>
              </a:lnSpc>
              <a:spcBef>
                <a:spcPct val="0"/>
              </a:spcBef>
              <a:spcAft>
                <a:spcPct val="0"/>
              </a:spcAft>
              <a:buClr>
                <a:schemeClr val="tx2"/>
              </a:buClr>
              <a:buSzPct val="95000"/>
              <a:buFont typeface="Wingdings" pitchFamily="2" charset="2"/>
              <a:buNone/>
              <a:defRPr lang="en-US" sz="3400" kern="12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369219" y="950651"/>
            <a:ext cx="7043208" cy="1384994"/>
          </a:xfrm>
          <a:effectLst/>
        </p:spPr>
        <p:txBody>
          <a:bodyPr anchor="b">
            <a:scene3d>
              <a:camera prst="orthographicFront"/>
              <a:lightRig rig="flat" dir="t"/>
            </a:scene3d>
            <a:sp3d>
              <a:bevelT h="19050"/>
              <a:contourClr>
                <a:srgbClr val="F4A234"/>
              </a:contourClr>
            </a:sp3d>
          </a:bodyPr>
          <a:lstStyle>
            <a:lvl1pPr marL="0" indent="0" algn="r">
              <a:buFont typeface="Arial" pitchFamily="34" charset="0"/>
              <a:buNone/>
              <a:defRPr kumimoji="0" lang="en-US" sz="10000" b="1" i="1" u="none" strike="noStrike" kern="1200" cap="none" spc="-642" normalizeH="0" baseline="0" noProof="0" dirty="0" smtClean="0">
                <a:ln w="11430"/>
                <a:solidFill>
                  <a:schemeClr val="accent5"/>
                </a:solidFill>
                <a:effectLst>
                  <a:outerShdw blurRad="50800" dist="38100" dir="2700000" algn="tl" rotWithShape="0">
                    <a:prstClr val="black">
                      <a:alpha val="57000"/>
                    </a:prstClr>
                  </a:outerShdw>
                </a:effectLst>
                <a:uLnTx/>
                <a:uFillTx/>
                <a:latin typeface="Segoe" pitchFamily="34" charset="0"/>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48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a:lstStyle>
          <a:p>
            <a:r>
              <a:rPr lang="en-US" dirty="0" smtClean="0"/>
              <a:t>Click to edit Master title style</a:t>
            </a:r>
            <a:endParaRPr lang="en-US" dirty="0"/>
          </a:p>
        </p:txBody>
      </p:sp>
      <p:pic>
        <p:nvPicPr>
          <p:cNvPr id="1026" name="Picture 2" descr="C:\Program Files\Microsoft Resource DVD Artwork\DVD_ART\Artwork_Imagery\Shapes and Graphics\Bullets\Blue GEL .png"/>
          <p:cNvPicPr>
            <a:picLocks noChangeAspect="1" noChangeArrowheads="1"/>
          </p:cNvPicPr>
          <p:nvPr userDrawn="1"/>
        </p:nvPicPr>
        <p:blipFill>
          <a:blip r:embed="rId2" cstate="print"/>
          <a:srcRect/>
          <a:stretch>
            <a:fillRect/>
          </a:stretch>
        </p:blipFill>
        <p:spPr bwMode="auto">
          <a:xfrm>
            <a:off x="8826500" y="-317500"/>
            <a:ext cx="317500" cy="317500"/>
          </a:xfrm>
          <a:prstGeom prst="rect">
            <a:avLst/>
          </a:prstGeom>
          <a:noFill/>
        </p:spPr>
      </p:pic>
      <p:sp>
        <p:nvSpPr>
          <p:cNvPr id="5" name="Content Placeholder 2"/>
          <p:cNvSpPr>
            <a:spLocks noGrp="1"/>
          </p:cNvSpPr>
          <p:nvPr>
            <p:ph idx="1"/>
          </p:nvPr>
        </p:nvSpPr>
        <p:spPr>
          <a:xfrm>
            <a:off x="381000" y="1412875"/>
            <a:ext cx="8382000" cy="2012859"/>
          </a:xfrm>
        </p:spPr>
        <p:txBody>
          <a:bodyPr/>
          <a:lstStyle>
            <a:lvl1pPr>
              <a:lnSpc>
                <a:spcPct val="90000"/>
              </a:lnSpc>
              <a:defRPr sz="2800">
                <a:latin typeface="Calibri" pitchFamily="34" charset="0"/>
              </a:defRPr>
            </a:lvl1pPr>
            <a:lvl2pPr>
              <a:lnSpc>
                <a:spcPct val="90000"/>
              </a:lnSpc>
              <a:defRPr sz="2400">
                <a:latin typeface="Calibri" pitchFamily="34" charset="0"/>
              </a:defRPr>
            </a:lvl2pPr>
            <a:lvl3pPr>
              <a:lnSpc>
                <a:spcPct val="90000"/>
              </a:lnSpc>
              <a:defRPr sz="2400">
                <a:latin typeface="Calibri" pitchFamily="34" charset="0"/>
              </a:defRPr>
            </a:lvl3pPr>
            <a:lvl4pPr>
              <a:lnSpc>
                <a:spcPct val="90000"/>
              </a:lnSpc>
              <a:defRPr sz="2400">
                <a:latin typeface="Calibri" pitchFamily="34" charset="0"/>
              </a:defRPr>
            </a:lvl4pPr>
            <a:lvl5pPr>
              <a:lnSpc>
                <a:spcPct val="90000"/>
              </a:lnSpc>
              <a:defRPr sz="2400">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3" cstate="print"/>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_w/o Logo">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3" descr="S:\ResourceDVD\Clip_Installer\DVD_ART\BoxShots_Logos\Microsoft Research\Microsoft Research b.png"/>
          <p:cNvPicPr>
            <a:picLocks noChangeAspect="1" noChangeArrowheads="1"/>
          </p:cNvPicPr>
          <p:nvPr userDrawn="1"/>
        </p:nvPicPr>
        <p:blipFill>
          <a:blip r:embed="rId2" cstate="print"/>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2" cstate="print"/>
          <a:srcRect/>
          <a:stretch>
            <a:fillRect/>
          </a:stretch>
        </p:blipFill>
        <p:spPr bwMode="auto">
          <a:xfrm>
            <a:off x="7452651" y="6247682"/>
            <a:ext cx="1399075" cy="389198"/>
          </a:xfrm>
          <a:prstGeom prst="rect">
            <a:avLst/>
          </a:prstGeom>
          <a:noFill/>
        </p:spPr>
      </p:pic>
      <p:sp>
        <p:nvSpPr>
          <p:cNvPr id="8" name="Footer Placeholder 7"/>
          <p:cNvSpPr>
            <a:spLocks noGrp="1"/>
          </p:cNvSpPr>
          <p:nvPr>
            <p:ph type="ftr" sz="quarter" idx="10"/>
          </p:nvPr>
        </p:nvSpPr>
        <p:spPr/>
        <p:txBody>
          <a:bodyPr/>
          <a:lstStyle/>
          <a:p>
            <a:r>
              <a:rPr lang="en-US" smtClean="0"/>
              <a:t>Z3: An Efficient SMT Solver</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_w/Top Banner">
    <p:bg>
      <p:bgPr>
        <a:solidFill>
          <a:schemeClr val="tx1"/>
        </a:solidFill>
        <a:effectLst/>
      </p:bgPr>
    </p:bg>
    <p:spTree>
      <p:nvGrpSpPr>
        <p:cNvPr id="1" name=""/>
        <p:cNvGrpSpPr/>
        <p:nvPr/>
      </p:nvGrpSpPr>
      <p:grpSpPr>
        <a:xfrm>
          <a:off x="0" y="0"/>
          <a:ext cx="0" cy="0"/>
          <a:chOff x="0" y="0"/>
          <a:chExt cx="0" cy="0"/>
        </a:xfrm>
      </p:grpSpPr>
      <p:pic>
        <p:nvPicPr>
          <p:cNvPr id="6" name="Picture 5" descr="top_banner.png"/>
          <p:cNvPicPr>
            <a:picLocks noChangeAspect="1"/>
          </p:cNvPicPr>
          <p:nvPr userDrawn="1"/>
        </p:nvPicPr>
        <p:blipFill>
          <a:blip r:embed="rId2" cstate="print"/>
          <a:stretch>
            <a:fillRect/>
          </a:stretch>
        </p:blipFill>
        <p:spPr>
          <a:xfrm>
            <a:off x="571" y="0"/>
            <a:ext cx="9142858" cy="1031746"/>
          </a:xfrm>
          <a:prstGeom prst="rect">
            <a:avLst/>
          </a:prstGeom>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7"/>
            <a:ext cx="8382000" cy="66479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12875"/>
            <a:ext cx="8382000" cy="201285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ysClr val="windowText" lastClr="000000"/>
                </a:solidFill>
              </a:defRPr>
            </a:lvl1pPr>
          </a:lstStyle>
          <a:p>
            <a:r>
              <a:rPr lang="en-US" dirty="0" err="1" smtClean="0">
                <a:latin typeface="Calibri" pitchFamily="34" charset="0"/>
              </a:rPr>
              <a:t>SMT@Microsoft</a:t>
            </a:r>
            <a:endParaRPr lang="en-US" dirty="0"/>
          </a:p>
        </p:txBody>
      </p:sp>
    </p:spTree>
  </p:cSld>
  <p:clrMap bg1="dk1" tx1="lt1" bg2="dk2" tx2="lt2" accent1="accent1" accent2="accent2" accent3="accent3" accent4="accent4" accent5="accent5" accent6="accent6" hlink="hlink" folHlink="folHlink"/>
  <p:sldLayoutIdLst>
    <p:sldLayoutId id="2147483681" r:id="rId1"/>
    <p:sldLayoutId id="2147483692" r:id="rId2"/>
    <p:sldLayoutId id="2147483683" r:id="rId3"/>
    <p:sldLayoutId id="2147483684" r:id="rId4"/>
    <p:sldLayoutId id="2147483685" r:id="rId5"/>
    <p:sldLayoutId id="2147483686" r:id="rId6"/>
    <p:sldLayoutId id="2147483687" r:id="rId7"/>
    <p:sldLayoutId id="2147483688" r:id="rId8"/>
    <p:sldLayoutId id="2147483693" r:id="rId9"/>
    <p:sldLayoutId id="2147483689" r:id="rId10"/>
    <p:sldLayoutId id="2147483690" r:id="rId11"/>
    <p:sldLayoutId id="2147483691" r:id="rId12"/>
  </p:sldLayoutIdLst>
  <p:transition>
    <p:fade/>
  </p:transition>
  <p:hf sldNum="0" hdr="0" dt="0"/>
  <p:txStyles>
    <p:titleStyle>
      <a:lvl1pPr algn="l" defTabSz="912777" rtl="0" eaLnBrk="1" fontAlgn="base" latinLnBrk="0" hangingPunct="1">
        <a:lnSpc>
          <a:spcPct val="90000"/>
        </a:lnSpc>
        <a:spcBef>
          <a:spcPct val="0"/>
        </a:spcBef>
        <a:spcAft>
          <a:spcPct val="0"/>
        </a:spcAft>
        <a:buNone/>
        <a:defRPr lang="en-US" sz="4800" b="0" kern="120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p:titleStyle>
    <p:bodyStyle>
      <a:lvl1pPr marL="384954" indent="-384954" algn="l" defTabSz="914363" rtl="0" eaLnBrk="1" latinLnBrk="0" hangingPunct="1">
        <a:lnSpc>
          <a:spcPct val="90000"/>
        </a:lnSpc>
        <a:spcBef>
          <a:spcPct val="20000"/>
        </a:spcBef>
        <a:buSzPct val="90000"/>
        <a:buFontTx/>
        <a:buBlip>
          <a:blip r:embed="rId15"/>
        </a:buBlip>
        <a:defRPr sz="2800" kern="1200">
          <a:solidFill>
            <a:schemeClr val="bg1"/>
          </a:solidFill>
          <a:latin typeface="Calibri" pitchFamily="34" charset="0"/>
          <a:ea typeface="+mn-ea"/>
          <a:cs typeface="+mn-cs"/>
        </a:defRPr>
      </a:lvl1pPr>
      <a:lvl2pPr marL="739481" indent="-362465"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2pPr>
      <a:lvl3pPr marL="1101946" indent="-347914"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3pPr>
      <a:lvl4pPr marL="1420756" indent="-318811"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4pPr>
      <a:lvl5pPr marL="1760732" indent="-318811"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9.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hyperlink" Target="http://research.microsoft.com/projects/z3"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0.jpeg"/><Relationship Id="rId5" Type="http://schemas.openxmlformats.org/officeDocument/2006/relationships/image" Target="../media/image9.gif"/><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png"/><Relationship Id="rId7" Type="http://schemas.openxmlformats.org/officeDocument/2006/relationships/diagramQuickStyle" Target="../diagrams/quickStyle2.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hyperlink" Target="http://research.microsoft.com/projects/z3" TargetMode="External"/><Relationship Id="rId9" Type="http://schemas.microsoft.com/office/2007/relationships/diagramDrawing" Target="../diagrams/drawing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3375" y="2684941"/>
            <a:ext cx="7692761" cy="1052596"/>
          </a:xfrm>
        </p:spPr>
        <p:txBody>
          <a:bodyPr/>
          <a:lstStyle/>
          <a:p>
            <a:r>
              <a:rPr lang="en-US" sz="4400" i="1" dirty="0" smtClean="0">
                <a:latin typeface="Calibri" pitchFamily="34" charset="0"/>
              </a:rPr>
              <a:t>Accelerating lemma learning using joins </a:t>
            </a:r>
            <a:r>
              <a:rPr sz="4800" smtClean="0">
                <a:latin typeface="Calibri" pitchFamily="34" charset="0"/>
              </a:rPr>
              <a:t/>
            </a:r>
            <a:br>
              <a:rPr sz="4800" smtClean="0">
                <a:latin typeface="Calibri" pitchFamily="34" charset="0"/>
              </a:rPr>
            </a:br>
            <a:r>
              <a:rPr sz="3200" smtClean="0">
                <a:latin typeface="Calibri" pitchFamily="34" charset="0"/>
              </a:rPr>
              <a:t>LPAR 2008  </a:t>
            </a:r>
            <a:r>
              <a:rPr lang="en-US" sz="3200" dirty="0" smtClean="0">
                <a:latin typeface="Calibri" pitchFamily="34" charset="0"/>
              </a:rPr>
              <a:t>–</a:t>
            </a:r>
            <a:r>
              <a:rPr sz="3200" smtClean="0">
                <a:latin typeface="Calibri" pitchFamily="34" charset="0"/>
              </a:rPr>
              <a:t>  Doha, Qatar</a:t>
            </a:r>
            <a:endParaRPr lang="en-US" sz="4800" dirty="0">
              <a:latin typeface="Calibri" pitchFamily="34" charset="0"/>
            </a:endParaRPr>
          </a:p>
        </p:txBody>
      </p:sp>
      <p:sp>
        <p:nvSpPr>
          <p:cNvPr id="3" name="Subtitle 2"/>
          <p:cNvSpPr>
            <a:spLocks noGrp="1"/>
          </p:cNvSpPr>
          <p:nvPr>
            <p:ph type="subTitle" idx="1"/>
          </p:nvPr>
        </p:nvSpPr>
        <p:spPr>
          <a:xfrm>
            <a:off x="1056081" y="4341923"/>
            <a:ext cx="7692761" cy="1908215"/>
          </a:xfrm>
        </p:spPr>
        <p:txBody>
          <a:bodyPr/>
          <a:lstStyle/>
          <a:p>
            <a:pPr>
              <a:lnSpc>
                <a:spcPct val="100000"/>
              </a:lnSpc>
            </a:pPr>
            <a:r>
              <a:rPr lang="en-US" sz="2800" dirty="0" smtClean="0">
                <a:latin typeface="Calibri" pitchFamily="34" charset="0"/>
              </a:rPr>
              <a:t>Nikolaj </a:t>
            </a:r>
            <a:r>
              <a:rPr lang="en-US" sz="2800" dirty="0" err="1" smtClean="0">
                <a:latin typeface="Calibri" pitchFamily="34" charset="0"/>
              </a:rPr>
              <a:t>Bjørner</a:t>
            </a:r>
            <a:r>
              <a:rPr lang="en-US" sz="2800" dirty="0" smtClean="0">
                <a:latin typeface="Calibri" pitchFamily="34" charset="0"/>
              </a:rPr>
              <a:t>, </a:t>
            </a:r>
            <a:r>
              <a:rPr lang="en-US" sz="2800" u="sng" dirty="0" smtClean="0">
                <a:latin typeface="Calibri" pitchFamily="34" charset="0"/>
              </a:rPr>
              <a:t>Leonardo de Moura</a:t>
            </a:r>
            <a:endParaRPr lang="en-US" sz="2800" dirty="0" smtClean="0">
              <a:latin typeface="Calibri" pitchFamily="34" charset="0"/>
            </a:endParaRPr>
          </a:p>
          <a:p>
            <a:pPr>
              <a:lnSpc>
                <a:spcPct val="100000"/>
              </a:lnSpc>
            </a:pPr>
            <a:r>
              <a:rPr lang="en-US" sz="2800" dirty="0" smtClean="0">
                <a:latin typeface="Calibri" pitchFamily="34" charset="0"/>
              </a:rPr>
              <a:t>Microsoft Research</a:t>
            </a:r>
          </a:p>
          <a:p>
            <a:pPr>
              <a:lnSpc>
                <a:spcPct val="100000"/>
              </a:lnSpc>
            </a:pPr>
            <a:endParaRPr lang="en-US" sz="1200" dirty="0" smtClean="0">
              <a:latin typeface="Calibri" pitchFamily="34" charset="0"/>
            </a:endParaRPr>
          </a:p>
          <a:p>
            <a:pPr>
              <a:lnSpc>
                <a:spcPct val="100000"/>
              </a:lnSpc>
            </a:pPr>
            <a:r>
              <a:rPr lang="en-US" sz="2800" dirty="0" smtClean="0">
                <a:latin typeface="Calibri" pitchFamily="34" charset="0"/>
              </a:rPr>
              <a:t>Bruno </a:t>
            </a:r>
            <a:r>
              <a:rPr lang="en-US" sz="2800" dirty="0" err="1" smtClean="0">
                <a:latin typeface="Calibri" pitchFamily="34" charset="0"/>
              </a:rPr>
              <a:t>Dutertre</a:t>
            </a:r>
            <a:endParaRPr lang="en-US" sz="2800" dirty="0" smtClean="0">
              <a:latin typeface="Calibri" pitchFamily="34" charset="0"/>
            </a:endParaRPr>
          </a:p>
          <a:p>
            <a:pPr>
              <a:lnSpc>
                <a:spcPct val="100000"/>
              </a:lnSpc>
            </a:pPr>
            <a:r>
              <a:rPr lang="en-US" sz="2800" dirty="0" smtClean="0">
                <a:latin typeface="Calibri" pitchFamily="34" charset="0"/>
              </a:rPr>
              <a:t>SRI International</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Is SMT fast???</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Accelerating lemma learning using joins</a:t>
            </a:r>
            <a:endParaRPr lang="en-US" dirty="0" smtClean="0"/>
          </a:p>
        </p:txBody>
      </p:sp>
      <p:sp>
        <p:nvSpPr>
          <p:cNvPr id="11" name="Rectangle 10"/>
          <p:cNvSpPr/>
          <p:nvPr/>
        </p:nvSpPr>
        <p:spPr>
          <a:xfrm>
            <a:off x="663190" y="1882094"/>
            <a:ext cx="5960551" cy="3202372"/>
          </a:xfrm>
          <a:prstGeom prst="rect">
            <a:avLst/>
          </a:prstGeom>
          <a:noFill/>
          <a:ln>
            <a:noFill/>
          </a:ln>
          <a:effectLst>
            <a:outerShdw blurRad="50800" dist="38100" dir="5400000" sx="1000" sy="1000" rotWithShape="0">
              <a:srgbClr val="000000"/>
            </a:outerShdw>
          </a:effectLst>
        </p:spPr>
        <p:style>
          <a:lnRef idx="1">
            <a:schemeClr val="accent2"/>
          </a:lnRef>
          <a:fillRef idx="2">
            <a:schemeClr val="accent2"/>
          </a:fillRef>
          <a:effectRef idx="1">
            <a:schemeClr val="accent2"/>
          </a:effectRef>
          <a:fontRef idx="minor">
            <a:schemeClr val="dk1"/>
          </a:fontRef>
        </p:style>
        <p:txBody>
          <a:bodyPr wrap="square">
            <a:spAutoFit/>
          </a:bodyPr>
          <a:lstStyle/>
          <a:p>
            <a:pPr lvl="1"/>
            <a:r>
              <a:rPr lang="en-US" sz="2800" dirty="0" smtClean="0">
                <a:solidFill>
                  <a:schemeClr val="bg1"/>
                </a:solidFill>
                <a:latin typeface="Calibri" pitchFamily="34" charset="0"/>
                <a:sym typeface="Symbol"/>
              </a:rPr>
              <a:t>a</a:t>
            </a:r>
            <a:r>
              <a:rPr lang="en-US" sz="2800" baseline="-25000" dirty="0" smtClean="0">
                <a:solidFill>
                  <a:schemeClr val="bg1"/>
                </a:solidFill>
                <a:latin typeface="Calibri" pitchFamily="34" charset="0"/>
                <a:sym typeface="Symbol"/>
              </a:rPr>
              <a:t>1</a:t>
            </a:r>
            <a:r>
              <a:rPr lang="en-US" sz="2800" dirty="0" smtClean="0">
                <a:solidFill>
                  <a:schemeClr val="bg1"/>
                </a:solidFill>
                <a:latin typeface="Calibri" pitchFamily="34" charset="0"/>
                <a:sym typeface="Symbol"/>
              </a:rPr>
              <a:t>= write(a</a:t>
            </a:r>
            <a:r>
              <a:rPr lang="en-US" sz="2800" baseline="-25000" dirty="0" smtClean="0">
                <a:solidFill>
                  <a:schemeClr val="bg1"/>
                </a:solidFill>
                <a:latin typeface="Calibri" pitchFamily="34" charset="0"/>
                <a:sym typeface="Symbol"/>
              </a:rPr>
              <a:t>0</a:t>
            </a:r>
            <a:r>
              <a:rPr lang="en-US" sz="2800" dirty="0" smtClean="0">
                <a:solidFill>
                  <a:schemeClr val="bg1"/>
                </a:solidFill>
                <a:latin typeface="Calibri" pitchFamily="34" charset="0"/>
                <a:sym typeface="Symbol"/>
              </a:rPr>
              <a:t>, 0, 0)</a:t>
            </a:r>
          </a:p>
          <a:p>
            <a:pPr lvl="1"/>
            <a:r>
              <a:rPr lang="en-US" sz="2800" dirty="0" smtClean="0">
                <a:solidFill>
                  <a:schemeClr val="bg1"/>
                </a:solidFill>
                <a:latin typeface="Calibri" pitchFamily="34" charset="0"/>
                <a:sym typeface="Symbol"/>
              </a:rPr>
              <a:t>(c</a:t>
            </a:r>
            <a:r>
              <a:rPr lang="en-US" sz="2800" baseline="-25000" dirty="0" smtClean="0">
                <a:solidFill>
                  <a:schemeClr val="bg1"/>
                </a:solidFill>
                <a:latin typeface="Calibri" pitchFamily="34" charset="0"/>
                <a:sym typeface="Symbol"/>
              </a:rPr>
              <a:t>1 </a:t>
            </a:r>
            <a:r>
              <a:rPr lang="en-US" sz="2800" dirty="0" smtClean="0">
                <a:solidFill>
                  <a:schemeClr val="bg1"/>
                </a:solidFill>
                <a:latin typeface="Calibri" pitchFamily="34" charset="0"/>
                <a:sym typeface="Symbol"/>
              </a:rPr>
              <a:t> a</a:t>
            </a:r>
            <a:r>
              <a:rPr lang="en-US" sz="2800" baseline="-25000" dirty="0" smtClean="0">
                <a:solidFill>
                  <a:schemeClr val="bg1"/>
                </a:solidFill>
                <a:latin typeface="Calibri" pitchFamily="34" charset="0"/>
                <a:sym typeface="Symbol"/>
              </a:rPr>
              <a:t>2 </a:t>
            </a:r>
            <a:r>
              <a:rPr lang="en-US" sz="2800" dirty="0" smtClean="0">
                <a:solidFill>
                  <a:schemeClr val="bg1"/>
                </a:solidFill>
                <a:latin typeface="Calibri" pitchFamily="34" charset="0"/>
                <a:sym typeface="Symbol"/>
              </a:rPr>
              <a:t>= write(a</a:t>
            </a:r>
            <a:r>
              <a:rPr lang="en-US" sz="2800" baseline="-25000" dirty="0" smtClean="0">
                <a:solidFill>
                  <a:schemeClr val="bg1"/>
                </a:solidFill>
                <a:latin typeface="Calibri" pitchFamily="34" charset="0"/>
                <a:sym typeface="Symbol"/>
              </a:rPr>
              <a:t>1</a:t>
            </a:r>
            <a:r>
              <a:rPr lang="en-US" sz="2800" dirty="0" smtClean="0">
                <a:solidFill>
                  <a:schemeClr val="bg1"/>
                </a:solidFill>
                <a:latin typeface="Calibri" pitchFamily="34" charset="0"/>
                <a:sym typeface="Symbol"/>
              </a:rPr>
              <a:t>,1,0))</a:t>
            </a:r>
          </a:p>
          <a:p>
            <a:pPr lvl="1"/>
            <a:r>
              <a:rPr lang="en-US" sz="2800" dirty="0" smtClean="0">
                <a:solidFill>
                  <a:schemeClr val="bg1"/>
                </a:solidFill>
                <a:latin typeface="Calibri" pitchFamily="34" charset="0"/>
                <a:sym typeface="Symbol"/>
              </a:rPr>
              <a:t>(c</a:t>
            </a:r>
            <a:r>
              <a:rPr lang="en-US" sz="2800" baseline="-25000" dirty="0" smtClean="0">
                <a:solidFill>
                  <a:schemeClr val="bg1"/>
                </a:solidFill>
                <a:latin typeface="Calibri" pitchFamily="34" charset="0"/>
                <a:sym typeface="Symbol"/>
              </a:rPr>
              <a:t>1 </a:t>
            </a:r>
            <a:r>
              <a:rPr lang="en-US" sz="2800" dirty="0" smtClean="0">
                <a:solidFill>
                  <a:schemeClr val="bg1"/>
                </a:solidFill>
                <a:latin typeface="Calibri" pitchFamily="34" charset="0"/>
                <a:sym typeface="Symbol"/>
              </a:rPr>
              <a:t> a</a:t>
            </a:r>
            <a:r>
              <a:rPr lang="en-US" sz="2800" baseline="-25000" dirty="0" smtClean="0">
                <a:solidFill>
                  <a:schemeClr val="bg1"/>
                </a:solidFill>
                <a:latin typeface="Calibri" pitchFamily="34" charset="0"/>
                <a:sym typeface="Symbol"/>
              </a:rPr>
              <a:t>2 </a:t>
            </a:r>
            <a:r>
              <a:rPr lang="en-US" sz="2800" dirty="0" smtClean="0">
                <a:solidFill>
                  <a:schemeClr val="bg1"/>
                </a:solidFill>
                <a:latin typeface="Calibri" pitchFamily="34" charset="0"/>
                <a:sym typeface="Symbol"/>
              </a:rPr>
              <a:t>= write(a</a:t>
            </a:r>
            <a:r>
              <a:rPr lang="en-US" sz="2800" baseline="-25000" dirty="0" smtClean="0">
                <a:solidFill>
                  <a:schemeClr val="bg1"/>
                </a:solidFill>
                <a:latin typeface="Calibri" pitchFamily="34" charset="0"/>
                <a:sym typeface="Symbol"/>
              </a:rPr>
              <a:t>1</a:t>
            </a:r>
            <a:r>
              <a:rPr lang="en-US" sz="2800" dirty="0" smtClean="0">
                <a:solidFill>
                  <a:schemeClr val="bg1"/>
                </a:solidFill>
                <a:latin typeface="Calibri" pitchFamily="34" charset="0"/>
                <a:sym typeface="Symbol"/>
              </a:rPr>
              <a:t>,1,1))</a:t>
            </a:r>
          </a:p>
          <a:p>
            <a:pPr lvl="1"/>
            <a:r>
              <a:rPr lang="en-US" sz="2800" dirty="0" smtClean="0">
                <a:solidFill>
                  <a:schemeClr val="bg1"/>
                </a:solidFill>
                <a:latin typeface="Calibri" pitchFamily="34" charset="0"/>
                <a:sym typeface="Symbol"/>
              </a:rPr>
              <a:t>…</a:t>
            </a:r>
          </a:p>
          <a:p>
            <a:pPr lvl="1"/>
            <a:r>
              <a:rPr lang="en-US" sz="2800" dirty="0" smtClean="0">
                <a:solidFill>
                  <a:schemeClr val="bg1"/>
                </a:solidFill>
                <a:latin typeface="Calibri" pitchFamily="34" charset="0"/>
                <a:sym typeface="Symbol"/>
              </a:rPr>
              <a:t>(</a:t>
            </a:r>
            <a:r>
              <a:rPr lang="en-US" sz="2800" dirty="0" err="1" smtClean="0">
                <a:solidFill>
                  <a:schemeClr val="bg1"/>
                </a:solidFill>
                <a:latin typeface="Calibri" pitchFamily="34" charset="0"/>
                <a:sym typeface="Symbol"/>
              </a:rPr>
              <a:t>c</a:t>
            </a:r>
            <a:r>
              <a:rPr lang="en-US" sz="2800" baseline="-25000" dirty="0" err="1" smtClean="0">
                <a:solidFill>
                  <a:schemeClr val="bg1"/>
                </a:solidFill>
                <a:latin typeface="Calibri" pitchFamily="34" charset="0"/>
                <a:sym typeface="Symbol"/>
              </a:rPr>
              <a:t>n</a:t>
            </a:r>
            <a:r>
              <a:rPr lang="en-US" sz="2800" baseline="-25000" dirty="0" smtClean="0">
                <a:solidFill>
                  <a:schemeClr val="bg1"/>
                </a:solidFill>
                <a:latin typeface="Calibri" pitchFamily="34" charset="0"/>
                <a:sym typeface="Symbol"/>
              </a:rPr>
              <a:t> </a:t>
            </a:r>
            <a:r>
              <a:rPr lang="en-US" sz="2800" dirty="0" smtClean="0">
                <a:solidFill>
                  <a:schemeClr val="bg1"/>
                </a:solidFill>
                <a:latin typeface="Calibri" pitchFamily="34" charset="0"/>
                <a:sym typeface="Symbol"/>
              </a:rPr>
              <a:t> a</a:t>
            </a:r>
            <a:r>
              <a:rPr lang="en-US" sz="2800" baseline="-25000" dirty="0" smtClean="0">
                <a:solidFill>
                  <a:schemeClr val="bg1"/>
                </a:solidFill>
                <a:latin typeface="Calibri" pitchFamily="34" charset="0"/>
                <a:sym typeface="Symbol"/>
              </a:rPr>
              <a:t>n+1 </a:t>
            </a:r>
            <a:r>
              <a:rPr lang="en-US" sz="2800" dirty="0" smtClean="0">
                <a:solidFill>
                  <a:schemeClr val="bg1"/>
                </a:solidFill>
                <a:latin typeface="Calibri" pitchFamily="34" charset="0"/>
                <a:sym typeface="Symbol"/>
              </a:rPr>
              <a:t>= write(a</a:t>
            </a:r>
            <a:r>
              <a:rPr lang="en-US" sz="2800" baseline="-25000" dirty="0" smtClean="0">
                <a:solidFill>
                  <a:schemeClr val="bg1"/>
                </a:solidFill>
                <a:latin typeface="Calibri" pitchFamily="34" charset="0"/>
                <a:sym typeface="Symbol"/>
              </a:rPr>
              <a:t>n</a:t>
            </a:r>
            <a:r>
              <a:rPr lang="en-US" sz="2800" dirty="0" smtClean="0">
                <a:solidFill>
                  <a:schemeClr val="bg1"/>
                </a:solidFill>
                <a:latin typeface="Calibri" pitchFamily="34" charset="0"/>
                <a:sym typeface="Symbol"/>
              </a:rPr>
              <a:t>,n,0))</a:t>
            </a:r>
          </a:p>
          <a:p>
            <a:pPr lvl="1"/>
            <a:r>
              <a:rPr lang="en-US" sz="2800" dirty="0" smtClean="0">
                <a:solidFill>
                  <a:schemeClr val="bg1"/>
                </a:solidFill>
                <a:latin typeface="Calibri" pitchFamily="34" charset="0"/>
                <a:sym typeface="Symbol"/>
              </a:rPr>
              <a:t>(</a:t>
            </a:r>
            <a:r>
              <a:rPr lang="en-US" sz="2800" dirty="0" err="1" smtClean="0">
                <a:solidFill>
                  <a:schemeClr val="bg1"/>
                </a:solidFill>
                <a:latin typeface="Calibri" pitchFamily="34" charset="0"/>
                <a:sym typeface="Symbol"/>
              </a:rPr>
              <a:t>c</a:t>
            </a:r>
            <a:r>
              <a:rPr lang="en-US" sz="2800" baseline="-25000" dirty="0" err="1" smtClean="0">
                <a:solidFill>
                  <a:schemeClr val="bg1"/>
                </a:solidFill>
                <a:latin typeface="Calibri" pitchFamily="34" charset="0"/>
                <a:sym typeface="Symbol"/>
              </a:rPr>
              <a:t>n</a:t>
            </a:r>
            <a:r>
              <a:rPr lang="en-US" sz="2800" baseline="-25000" dirty="0" smtClean="0">
                <a:solidFill>
                  <a:schemeClr val="bg1"/>
                </a:solidFill>
                <a:latin typeface="Calibri" pitchFamily="34" charset="0"/>
                <a:sym typeface="Symbol"/>
              </a:rPr>
              <a:t> </a:t>
            </a:r>
            <a:r>
              <a:rPr lang="en-US" sz="2800" dirty="0" smtClean="0">
                <a:solidFill>
                  <a:schemeClr val="bg1"/>
                </a:solidFill>
                <a:latin typeface="Calibri" pitchFamily="34" charset="0"/>
                <a:sym typeface="Symbol"/>
              </a:rPr>
              <a:t> a</a:t>
            </a:r>
            <a:r>
              <a:rPr lang="en-US" sz="2800" baseline="-25000" dirty="0" smtClean="0">
                <a:solidFill>
                  <a:schemeClr val="bg1"/>
                </a:solidFill>
                <a:latin typeface="Calibri" pitchFamily="34" charset="0"/>
                <a:sym typeface="Symbol"/>
              </a:rPr>
              <a:t>n+1 </a:t>
            </a:r>
            <a:r>
              <a:rPr lang="en-US" sz="2800" dirty="0" smtClean="0">
                <a:solidFill>
                  <a:schemeClr val="bg1"/>
                </a:solidFill>
                <a:latin typeface="Calibri" pitchFamily="34" charset="0"/>
                <a:sym typeface="Symbol"/>
              </a:rPr>
              <a:t>= write(a</a:t>
            </a:r>
            <a:r>
              <a:rPr lang="en-US" sz="2800" baseline="-25000" dirty="0" smtClean="0">
                <a:solidFill>
                  <a:schemeClr val="bg1"/>
                </a:solidFill>
                <a:latin typeface="Calibri" pitchFamily="34" charset="0"/>
                <a:sym typeface="Symbol"/>
              </a:rPr>
              <a:t>n</a:t>
            </a:r>
            <a:r>
              <a:rPr lang="en-US" sz="2800" dirty="0" smtClean="0">
                <a:solidFill>
                  <a:schemeClr val="bg1"/>
                </a:solidFill>
                <a:latin typeface="Calibri" pitchFamily="34" charset="0"/>
                <a:sym typeface="Symbol"/>
              </a:rPr>
              <a:t>,n,1))</a:t>
            </a:r>
          </a:p>
          <a:p>
            <a:pPr lvl="1">
              <a:buNone/>
            </a:pPr>
            <a:r>
              <a:rPr lang="en-US" sz="2800" dirty="0" smtClean="0">
                <a:solidFill>
                  <a:schemeClr val="bg1"/>
                </a:solidFill>
                <a:latin typeface="Calibri" pitchFamily="34" charset="0"/>
                <a:sym typeface="Symbol"/>
              </a:rPr>
              <a:t>read(a</a:t>
            </a:r>
            <a:r>
              <a:rPr lang="en-US" sz="2800" baseline="-25000" dirty="0" smtClean="0">
                <a:solidFill>
                  <a:schemeClr val="bg1"/>
                </a:solidFill>
                <a:latin typeface="Calibri" pitchFamily="34" charset="0"/>
                <a:sym typeface="Symbol"/>
              </a:rPr>
              <a:t>n+1</a:t>
            </a:r>
            <a:r>
              <a:rPr lang="en-US" sz="2800" dirty="0" smtClean="0">
                <a:solidFill>
                  <a:schemeClr val="bg1"/>
                </a:solidFill>
                <a:latin typeface="Calibri" pitchFamily="34" charset="0"/>
                <a:sym typeface="Symbol"/>
              </a:rPr>
              <a:t>,0)  0</a:t>
            </a:r>
          </a:p>
        </p:txBody>
      </p:sp>
      <p:sp>
        <p:nvSpPr>
          <p:cNvPr id="8" name="Rectangular Callout 7"/>
          <p:cNvSpPr/>
          <p:nvPr/>
        </p:nvSpPr>
        <p:spPr bwMode="auto">
          <a:xfrm>
            <a:off x="3938953" y="4994031"/>
            <a:ext cx="5014128" cy="1115367"/>
          </a:xfrm>
          <a:prstGeom prst="wedgeRectCallout">
            <a:avLst>
              <a:gd name="adj1" fmla="val -44636"/>
              <a:gd name="adj2" fmla="val -95354"/>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It takes O(2</a:t>
            </a:r>
            <a:r>
              <a:rPr kumimoji="0" lang="en-US" sz="2800" b="0" i="0" u="none" strike="noStrike" cap="none" normalizeH="0" baseline="30000" dirty="0" smtClean="0">
                <a:solidFill>
                  <a:schemeClr val="bg1"/>
                </a:solidFill>
                <a:latin typeface="Segoe" pitchFamily="34" charset="0"/>
              </a:rPr>
              <a:t>n</a:t>
            </a:r>
            <a:r>
              <a:rPr kumimoji="0" lang="en-US" sz="2800" b="0" i="0" u="none" strike="noStrike" cap="none" normalizeH="0" baseline="0" dirty="0" smtClean="0">
                <a:solidFill>
                  <a:schemeClr val="bg1"/>
                </a:solidFill>
                <a:latin typeface="Segoe" pitchFamily="34" charset="0"/>
              </a:rPr>
              <a:t>) time if lemmas</a:t>
            </a:r>
            <a:r>
              <a:rPr kumimoji="0" lang="en-US" sz="2800" b="0" i="0" u="none" strike="noStrike" cap="none" normalizeH="0" dirty="0" smtClean="0">
                <a:solidFill>
                  <a:schemeClr val="bg1"/>
                </a:solidFill>
                <a:latin typeface="Segoe" pitchFamily="34" charset="0"/>
              </a:rPr>
              <a:t> do not use new literals!</a:t>
            </a:r>
            <a:endParaRPr kumimoji="0" lang="en-US" sz="2800" b="0" i="0" u="none" strike="noStrike" cap="none" normalizeH="0" baseline="0" dirty="0" smtClean="0">
              <a:solidFill>
                <a:schemeClr val="bg1"/>
              </a:solidFill>
              <a:latin typeface="Segoe" pitchFamily="34" charset="0"/>
            </a:endParaRPr>
          </a:p>
        </p:txBody>
      </p:sp>
      <p:pic>
        <p:nvPicPr>
          <p:cNvPr id="176131" name="Picture 3" descr="C:\Users\leonardo\AppData\Local\Microsoft\Windows\Temporary Internet Files\Content.IE5\GTC9EW1E\MCj02811630000[1].wmf"/>
          <p:cNvPicPr>
            <a:picLocks noChangeAspect="1" noChangeArrowheads="1"/>
          </p:cNvPicPr>
          <p:nvPr/>
        </p:nvPicPr>
        <p:blipFill>
          <a:blip r:embed="rId3" cstate="print"/>
          <a:srcRect/>
          <a:stretch>
            <a:fillRect/>
          </a:stretch>
        </p:blipFill>
        <p:spPr bwMode="auto">
          <a:xfrm>
            <a:off x="5806892" y="2289651"/>
            <a:ext cx="2528935" cy="2254313"/>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6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“Diamonds are eternal”</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Accelerating lemma learning using joins</a:t>
            </a:r>
            <a:endParaRPr lang="en-US" dirty="0" smtClean="0"/>
          </a:p>
        </p:txBody>
      </p:sp>
      <p:pic>
        <p:nvPicPr>
          <p:cNvPr id="175106" name="Picture 2"/>
          <p:cNvPicPr>
            <a:picLocks noChangeAspect="1" noChangeArrowheads="1"/>
          </p:cNvPicPr>
          <p:nvPr/>
        </p:nvPicPr>
        <p:blipFill>
          <a:blip r:embed="rId3" cstate="print"/>
          <a:srcRect/>
          <a:stretch>
            <a:fillRect/>
          </a:stretch>
        </p:blipFill>
        <p:spPr bwMode="auto">
          <a:xfrm>
            <a:off x="381838" y="1834610"/>
            <a:ext cx="8380325" cy="3752068"/>
          </a:xfrm>
          <a:prstGeom prst="rect">
            <a:avLst/>
          </a:prstGeom>
          <a:noFill/>
          <a:ln w="9525">
            <a:noFill/>
            <a:miter lim="800000"/>
            <a:headEnd/>
            <a:tailEnd/>
          </a:ln>
          <a:effectLst/>
        </p:spPr>
      </p:pic>
      <p:pic>
        <p:nvPicPr>
          <p:cNvPr id="7" name="Picture 6" descr="images.jpg"/>
          <p:cNvPicPr>
            <a:picLocks noChangeAspect="1"/>
          </p:cNvPicPr>
          <p:nvPr/>
        </p:nvPicPr>
        <p:blipFill>
          <a:blip r:embed="rId4" cstate="print"/>
          <a:stretch>
            <a:fillRect/>
          </a:stretch>
        </p:blipFill>
        <p:spPr>
          <a:xfrm>
            <a:off x="460811" y="5395546"/>
            <a:ext cx="1228725" cy="990600"/>
          </a:xfrm>
          <a:prstGeom prst="rect">
            <a:avLst/>
          </a:prstGeom>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SP(E) calculus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Accelerating lemma learning using joins</a:t>
            </a:r>
            <a:endParaRPr lang="en-US" dirty="0" smtClean="0"/>
          </a:p>
        </p:txBody>
      </p:sp>
      <p:pic>
        <p:nvPicPr>
          <p:cNvPr id="178178" name="Picture 2"/>
          <p:cNvPicPr>
            <a:picLocks noChangeAspect="1" noChangeArrowheads="1"/>
          </p:cNvPicPr>
          <p:nvPr/>
        </p:nvPicPr>
        <p:blipFill>
          <a:blip r:embed="rId3" cstate="print"/>
          <a:srcRect/>
          <a:stretch>
            <a:fillRect/>
          </a:stretch>
        </p:blipFill>
        <p:spPr bwMode="auto">
          <a:xfrm>
            <a:off x="85725" y="2205038"/>
            <a:ext cx="8972550" cy="2447925"/>
          </a:xfrm>
          <a:prstGeom prst="rect">
            <a:avLst/>
          </a:prstGeom>
          <a:noFill/>
          <a:ln w="9525">
            <a:noFill/>
            <a:miter lim="800000"/>
            <a:headEnd/>
            <a:tailEnd/>
          </a:ln>
          <a:effectLst/>
        </p:spPr>
      </p:pic>
      <p:sp>
        <p:nvSpPr>
          <p:cNvPr id="8" name="Rectangle 7"/>
          <p:cNvSpPr/>
          <p:nvPr/>
        </p:nvSpPr>
        <p:spPr bwMode="auto">
          <a:xfrm>
            <a:off x="2944167" y="4099727"/>
            <a:ext cx="1014884" cy="371789"/>
          </a:xfrm>
          <a:prstGeom prst="rect">
            <a:avLst/>
          </a:prstGeom>
          <a:solidFill>
            <a:schemeClr val="tx1"/>
          </a:solidFill>
          <a:ln>
            <a:noFill/>
            <a:headEnd type="none" w="med" len="med"/>
            <a:tailEnd type="none" w="med" len="med"/>
          </a:ln>
          <a:effectLst/>
          <a:scene3d>
            <a:camera prst="orthographicFront"/>
            <a:lightRig rig="glow" dir="t">
              <a:rot lat="0" lon="0" rev="0"/>
            </a:lightRig>
          </a:scene3d>
          <a:sp3d prstMaterial="flat">
            <a:contourClr>
              <a:schemeClr val="tx1"/>
            </a:contourClr>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 name="Rectangular Callout 8"/>
          <p:cNvSpPr/>
          <p:nvPr/>
        </p:nvSpPr>
        <p:spPr bwMode="auto">
          <a:xfrm>
            <a:off x="251207" y="4652387"/>
            <a:ext cx="3938956" cy="844061"/>
          </a:xfrm>
          <a:prstGeom prst="wedgeRectCallout">
            <a:avLst>
              <a:gd name="adj1" fmla="val 37890"/>
              <a:gd name="adj2" fmla="val -97864"/>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rPr>
              <a:t>Very</a:t>
            </a:r>
            <a:r>
              <a:rPr kumimoji="0" lang="en-US" sz="2800" b="1" i="0" u="none" strike="noStrike" cap="none" normalizeH="0" dirty="0" smtClean="0">
                <a:solidFill>
                  <a:schemeClr val="bg1"/>
                </a:solidFill>
                <a:latin typeface="Segoe" pitchFamily="34" charset="0"/>
              </a:rPr>
              <a:t> slow in practice!</a:t>
            </a:r>
            <a:endParaRPr kumimoji="0" lang="en-US" sz="2800" b="1" i="0" u="none" strike="noStrike" cap="none" normalizeH="0" baseline="0" dirty="0" smtClean="0">
              <a:solidFill>
                <a:schemeClr val="bg1"/>
              </a:solidFill>
              <a:latin typeface="Segoe" pitchFamily="34" charset="0"/>
            </a:endParaRPr>
          </a:p>
        </p:txBody>
      </p:sp>
      <p:sp>
        <p:nvSpPr>
          <p:cNvPr id="10" name="Rectangular Callout 9"/>
          <p:cNvSpPr/>
          <p:nvPr/>
        </p:nvSpPr>
        <p:spPr bwMode="auto">
          <a:xfrm>
            <a:off x="3838470" y="823965"/>
            <a:ext cx="5014128" cy="1115367"/>
          </a:xfrm>
          <a:prstGeom prst="wedgeRectCallout">
            <a:avLst>
              <a:gd name="adj1" fmla="val -38824"/>
              <a:gd name="adj2" fmla="val 88430"/>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It can solve “diamonds” in polynomial time.</a:t>
            </a:r>
            <a:endParaRPr kumimoji="0" lang="en-US" sz="2800" b="0" i="0" u="none" strike="noStrike" cap="none" normalizeH="0" baseline="0" dirty="0" smtClean="0">
              <a:solidFill>
                <a:schemeClr val="bg1"/>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latin typeface="Calibri" pitchFamily="34" charset="0"/>
                <a:sym typeface="Symbol"/>
              </a:rPr>
              <a:t>DPLL (E + </a:t>
            </a:r>
            <a:r>
              <a:rPr lang="en-US" dirty="0" smtClean="0">
                <a:sym typeface="Symbol"/>
              </a:rPr>
              <a:t>)</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1800493"/>
          </a:xfrm>
        </p:spPr>
        <p:txBody>
          <a:bodyPr/>
          <a:lstStyle/>
          <a:p>
            <a:r>
              <a:rPr lang="en-US" sz="3100" dirty="0" smtClean="0">
                <a:sym typeface="Symbol"/>
              </a:rPr>
              <a:t>New literals can be created</a:t>
            </a:r>
          </a:p>
          <a:p>
            <a:pPr lvl="1"/>
            <a:r>
              <a:rPr lang="en-US" sz="2700" dirty="0" smtClean="0">
                <a:sym typeface="Symbol"/>
              </a:rPr>
              <a:t>C</a:t>
            </a:r>
            <a:r>
              <a:rPr lang="en-US" sz="2700" dirty="0" smtClean="0">
                <a:latin typeface="Calibri" pitchFamily="34" charset="0"/>
                <a:sym typeface="Symbol"/>
              </a:rPr>
              <a:t>ase-splitting (guessing)</a:t>
            </a:r>
          </a:p>
          <a:p>
            <a:pPr lvl="1"/>
            <a:r>
              <a:rPr lang="en-US" sz="2700" dirty="0" smtClean="0">
                <a:sym typeface="Symbol"/>
              </a:rPr>
              <a:t>Lemma Learning</a:t>
            </a:r>
            <a:endParaRPr lang="en-US" sz="2700" dirty="0" smtClean="0">
              <a:latin typeface="Calibri" pitchFamily="34" charset="0"/>
              <a:sym typeface="Symbol"/>
            </a:endParaRPr>
          </a:p>
          <a:p>
            <a:pPr lvl="1"/>
            <a:endParaRPr lang="en-US" sz="2700" dirty="0" smtClean="0">
              <a:latin typeface="Calibri" pitchFamily="34" charset="0"/>
              <a:sym typeface="Symbol"/>
            </a:endParaRPr>
          </a:p>
        </p:txBody>
      </p:sp>
      <p:sp>
        <p:nvSpPr>
          <p:cNvPr id="9" name="Rectangle 8"/>
          <p:cNvSpPr/>
          <p:nvPr/>
        </p:nvSpPr>
        <p:spPr bwMode="auto">
          <a:xfrm>
            <a:off x="361741" y="3155183"/>
            <a:ext cx="7285055" cy="1627832"/>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rPr>
              <a:t>Any SP(E) inference can be simulated by DPLL</a:t>
            </a:r>
            <a:r>
              <a:rPr lang="en-US" sz="2800" b="1" dirty="0" smtClean="0">
                <a:solidFill>
                  <a:schemeClr val="bg1"/>
                </a:solidFill>
                <a:latin typeface="Segoe" pitchFamily="34" charset="0"/>
              </a:rPr>
              <a:t>(E+</a:t>
            </a:r>
            <a:r>
              <a:rPr lang="en-US" sz="2800" b="1" dirty="0" smtClean="0">
                <a:solidFill>
                  <a:schemeClr val="bg1"/>
                </a:solidFill>
                <a:latin typeface="Segoe" pitchFamily="34" charset="0"/>
                <a:sym typeface="Symbol"/>
              </a:rPr>
              <a:t>)</a:t>
            </a:r>
            <a:endParaRPr kumimoji="0" lang="en-US" sz="2800" b="1" i="0" u="none" strike="noStrike" cap="none" normalizeH="0" baseline="0" dirty="0" smtClean="0">
              <a:solidFill>
                <a:schemeClr val="bg1"/>
              </a:solidFill>
              <a:latin typeface="Segoe" pitchFamily="34" charset="0"/>
            </a:endParaRPr>
          </a:p>
        </p:txBody>
      </p:sp>
      <p:sp>
        <p:nvSpPr>
          <p:cNvPr id="12" name="Footer Placeholder 3"/>
          <p:cNvSpPr>
            <a:spLocks noGrp="1"/>
          </p:cNvSpPr>
          <p:nvPr>
            <p:ph type="ftr" sz="quarter" idx="10"/>
          </p:nvPr>
        </p:nvSpPr>
        <p:spPr/>
        <p:txBody>
          <a:bodyPr/>
          <a:lstStyle/>
          <a:p>
            <a:r>
              <a:rPr lang="en-US" i="1" dirty="0" smtClean="0">
                <a:latin typeface="Calibri" pitchFamily="34" charset="0"/>
              </a:rPr>
              <a:t>Accelerating lemma learning using joins</a:t>
            </a:r>
            <a:endParaRPr lang="en-US"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How do we create ? </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2" name="Footer Placeholder 3"/>
          <p:cNvSpPr>
            <a:spLocks noGrp="1"/>
          </p:cNvSpPr>
          <p:nvPr>
            <p:ph type="ftr" sz="quarter" idx="10"/>
          </p:nvPr>
        </p:nvSpPr>
        <p:spPr/>
        <p:txBody>
          <a:bodyPr/>
          <a:lstStyle/>
          <a:p>
            <a:r>
              <a:rPr lang="en-US" i="1" dirty="0" smtClean="0">
                <a:latin typeface="Calibri" pitchFamily="34" charset="0"/>
              </a:rPr>
              <a:t>Accelerating lemma learning using joins</a:t>
            </a:r>
            <a:endParaRPr lang="en-US" dirty="0" smtClean="0"/>
          </a:p>
        </p:txBody>
      </p:sp>
      <p:pic>
        <p:nvPicPr>
          <p:cNvPr id="167938" name="Picture 2" descr="C:\Users\leonardo\AppData\Local\Microsoft\Windows\Temporary Internet Files\Content.IE5\X8N2YU54\MCj00822810000[1].wmf"/>
          <p:cNvPicPr>
            <a:picLocks noChangeAspect="1" noChangeArrowheads="1"/>
          </p:cNvPicPr>
          <p:nvPr/>
        </p:nvPicPr>
        <p:blipFill>
          <a:blip r:embed="rId3" cstate="print"/>
          <a:srcRect/>
          <a:stretch>
            <a:fillRect/>
          </a:stretch>
        </p:blipFill>
        <p:spPr bwMode="auto">
          <a:xfrm>
            <a:off x="3263189" y="2522983"/>
            <a:ext cx="2454859" cy="2453654"/>
          </a:xfrm>
          <a:prstGeom prst="rect">
            <a:avLst/>
          </a:prstGeom>
          <a:noFill/>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Look ahead </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2" name="Footer Placeholder 3"/>
          <p:cNvSpPr>
            <a:spLocks noGrp="1"/>
          </p:cNvSpPr>
          <p:nvPr>
            <p:ph type="ftr" sz="quarter" idx="10"/>
          </p:nvPr>
        </p:nvSpPr>
        <p:spPr/>
        <p:txBody>
          <a:bodyPr/>
          <a:lstStyle/>
          <a:p>
            <a:r>
              <a:rPr lang="en-US" i="1" dirty="0" smtClean="0">
                <a:latin typeface="Calibri" pitchFamily="34" charset="0"/>
              </a:rPr>
              <a:t>Accelerating lemma learning using joins</a:t>
            </a:r>
            <a:endParaRPr lang="en-US" dirty="0" smtClean="0"/>
          </a:p>
        </p:txBody>
      </p:sp>
      <p:sp>
        <p:nvSpPr>
          <p:cNvPr id="6" name="Oval 5"/>
          <p:cNvSpPr/>
          <p:nvPr/>
        </p:nvSpPr>
        <p:spPr bwMode="auto">
          <a:xfrm>
            <a:off x="3034518" y="3356150"/>
            <a:ext cx="854110" cy="773723"/>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S</a:t>
            </a:r>
          </a:p>
        </p:txBody>
      </p:sp>
      <p:sp>
        <p:nvSpPr>
          <p:cNvPr id="7" name="Right Arrow 6"/>
          <p:cNvSpPr/>
          <p:nvPr/>
        </p:nvSpPr>
        <p:spPr bwMode="auto">
          <a:xfrm rot="20280653">
            <a:off x="3898676" y="2883877"/>
            <a:ext cx="1657978" cy="542611"/>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Right Arrow 7"/>
          <p:cNvSpPr/>
          <p:nvPr/>
        </p:nvSpPr>
        <p:spPr bwMode="auto">
          <a:xfrm rot="1547925">
            <a:off x="3890303" y="4091354"/>
            <a:ext cx="1657978" cy="542611"/>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 name="TextBox 8"/>
          <p:cNvSpPr txBox="1"/>
          <p:nvPr/>
        </p:nvSpPr>
        <p:spPr>
          <a:xfrm>
            <a:off x="4310658" y="2562328"/>
            <a:ext cx="385042" cy="523220"/>
          </a:xfrm>
          <a:prstGeom prst="rect">
            <a:avLst/>
          </a:prstGeom>
          <a:noFill/>
        </p:spPr>
        <p:txBody>
          <a:bodyPr wrap="none" rtlCol="0">
            <a:spAutoFit/>
          </a:bodyPr>
          <a:lstStyle/>
          <a:p>
            <a:r>
              <a:rPr lang="en-US" sz="2800" dirty="0" smtClean="0">
                <a:solidFill>
                  <a:schemeClr val="bg1"/>
                </a:solidFill>
              </a:rPr>
              <a:t>p</a:t>
            </a:r>
          </a:p>
        </p:txBody>
      </p:sp>
      <p:sp>
        <p:nvSpPr>
          <p:cNvPr id="10" name="TextBox 9"/>
          <p:cNvSpPr txBox="1"/>
          <p:nvPr/>
        </p:nvSpPr>
        <p:spPr>
          <a:xfrm>
            <a:off x="4111366" y="4372707"/>
            <a:ext cx="641522" cy="523220"/>
          </a:xfrm>
          <a:prstGeom prst="rect">
            <a:avLst/>
          </a:prstGeom>
          <a:noFill/>
        </p:spPr>
        <p:txBody>
          <a:bodyPr wrap="none" rtlCol="0">
            <a:spAutoFit/>
          </a:bodyPr>
          <a:lstStyle/>
          <a:p>
            <a:r>
              <a:rPr lang="en-US" sz="2800" dirty="0" smtClean="0">
                <a:solidFill>
                  <a:schemeClr val="bg1"/>
                </a:solidFill>
                <a:sym typeface="Symbol"/>
              </a:rPr>
              <a:t></a:t>
            </a:r>
            <a:r>
              <a:rPr lang="en-US" sz="2800" dirty="0" smtClean="0">
                <a:solidFill>
                  <a:schemeClr val="bg1"/>
                </a:solidFill>
              </a:rPr>
              <a:t>p</a:t>
            </a:r>
          </a:p>
        </p:txBody>
      </p:sp>
      <p:sp>
        <p:nvSpPr>
          <p:cNvPr id="13" name="TextBox 12"/>
          <p:cNvSpPr txBox="1"/>
          <p:nvPr/>
        </p:nvSpPr>
        <p:spPr>
          <a:xfrm>
            <a:off x="5487992" y="2513761"/>
            <a:ext cx="261610" cy="584775"/>
          </a:xfrm>
          <a:prstGeom prst="rect">
            <a:avLst/>
          </a:prstGeom>
          <a:noFill/>
        </p:spPr>
        <p:txBody>
          <a:bodyPr wrap="none" rtlCol="0">
            <a:spAutoFit/>
          </a:bodyPr>
          <a:lstStyle/>
          <a:p>
            <a:r>
              <a:rPr lang="en-US" sz="3200" b="1" dirty="0" smtClean="0">
                <a:solidFill>
                  <a:schemeClr val="bg1"/>
                </a:solidFill>
                <a:latin typeface="French Script MT" pitchFamily="66" charset="0"/>
              </a:rPr>
              <a:t>l</a:t>
            </a:r>
          </a:p>
        </p:txBody>
      </p:sp>
      <p:sp>
        <p:nvSpPr>
          <p:cNvPr id="11" name="Rounded Rectangular Callout 10"/>
          <p:cNvSpPr/>
          <p:nvPr/>
        </p:nvSpPr>
        <p:spPr bwMode="auto">
          <a:xfrm>
            <a:off x="5791200" y="1219200"/>
            <a:ext cx="2562225" cy="1076325"/>
          </a:xfrm>
          <a:prstGeom prst="wedgeRoundRectCallout">
            <a:avLst>
              <a:gd name="adj1" fmla="val -51688"/>
              <a:gd name="adj2" fmla="val 86394"/>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rPr>
              <a:t>New literal</a:t>
            </a:r>
          </a:p>
        </p:txBody>
      </p:sp>
      <p:sp>
        <p:nvSpPr>
          <p:cNvPr id="15" name="TextBox 14"/>
          <p:cNvSpPr txBox="1"/>
          <p:nvPr/>
        </p:nvSpPr>
        <p:spPr>
          <a:xfrm>
            <a:off x="5516567" y="4409236"/>
            <a:ext cx="261610" cy="584775"/>
          </a:xfrm>
          <a:prstGeom prst="rect">
            <a:avLst/>
          </a:prstGeom>
          <a:noFill/>
        </p:spPr>
        <p:txBody>
          <a:bodyPr wrap="none" rtlCol="0">
            <a:spAutoFit/>
          </a:bodyPr>
          <a:lstStyle/>
          <a:p>
            <a:r>
              <a:rPr lang="en-US" sz="3200" b="1" dirty="0" smtClean="0">
                <a:solidFill>
                  <a:schemeClr val="bg1"/>
                </a:solidFill>
                <a:latin typeface="French Script MT" pitchFamily="66" charset="0"/>
              </a:rPr>
              <a:t>l</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Look ahead </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2" name="Footer Placeholder 3"/>
          <p:cNvSpPr>
            <a:spLocks noGrp="1"/>
          </p:cNvSpPr>
          <p:nvPr>
            <p:ph type="ftr" sz="quarter" idx="10"/>
          </p:nvPr>
        </p:nvSpPr>
        <p:spPr/>
        <p:txBody>
          <a:bodyPr/>
          <a:lstStyle/>
          <a:p>
            <a:r>
              <a:rPr lang="en-US" i="1" dirty="0" smtClean="0">
                <a:latin typeface="Calibri" pitchFamily="34" charset="0"/>
              </a:rPr>
              <a:t>Accelerating lemma learning using joins</a:t>
            </a:r>
            <a:endParaRPr lang="en-US" dirty="0" smtClean="0"/>
          </a:p>
        </p:txBody>
      </p:sp>
      <p:sp>
        <p:nvSpPr>
          <p:cNvPr id="6" name="Oval 5"/>
          <p:cNvSpPr/>
          <p:nvPr/>
        </p:nvSpPr>
        <p:spPr bwMode="auto">
          <a:xfrm>
            <a:off x="3034518" y="3356150"/>
            <a:ext cx="854110" cy="773723"/>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S</a:t>
            </a:r>
          </a:p>
        </p:txBody>
      </p:sp>
      <p:sp>
        <p:nvSpPr>
          <p:cNvPr id="7" name="Right Arrow 6"/>
          <p:cNvSpPr/>
          <p:nvPr/>
        </p:nvSpPr>
        <p:spPr bwMode="auto">
          <a:xfrm>
            <a:off x="3938870" y="3476729"/>
            <a:ext cx="1657978" cy="542611"/>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 name="Oval 10"/>
          <p:cNvSpPr/>
          <p:nvPr/>
        </p:nvSpPr>
        <p:spPr bwMode="auto">
          <a:xfrm>
            <a:off x="5668861" y="3277437"/>
            <a:ext cx="1053487" cy="993111"/>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kumimoji="0" lang="en-US" sz="24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S, </a:t>
            </a:r>
            <a:r>
              <a:rPr lang="en-US" sz="3200" b="1" dirty="0" smtClean="0">
                <a:solidFill>
                  <a:schemeClr val="tx1"/>
                </a:solidFill>
                <a:effectLst>
                  <a:outerShdw blurRad="38100" dist="38100" dir="2700000" algn="tl">
                    <a:srgbClr val="000000">
                      <a:alpha val="43137"/>
                    </a:srgbClr>
                  </a:outerShdw>
                </a:effectLst>
                <a:latin typeface="French Script MT" pitchFamily="66" charset="0"/>
              </a:rPr>
              <a:t>l</a:t>
            </a: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t>“The plan”</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Accelerating lemma learning using joins</a:t>
            </a:r>
            <a:endParaRPr lang="en-US" dirty="0" smtClean="0"/>
          </a:p>
        </p:txBody>
      </p:sp>
      <p:sp>
        <p:nvSpPr>
          <p:cNvPr id="22" name="Text Placeholder 2"/>
          <p:cNvSpPr txBox="1">
            <a:spLocks/>
          </p:cNvSpPr>
          <p:nvPr/>
        </p:nvSpPr>
        <p:spPr>
          <a:xfrm>
            <a:off x="416560" y="1613801"/>
            <a:ext cx="8382000" cy="3231654"/>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Define language L (of new literals). Examples:</a:t>
            </a:r>
          </a:p>
          <a:p>
            <a:pPr marL="842136" lvl="1"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(Bounds) x &gt; 5</a:t>
            </a:r>
          </a:p>
          <a:p>
            <a:pPr marL="842136" lvl="1"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(Equality) x = y</a:t>
            </a:r>
          </a:p>
          <a:p>
            <a:pPr marL="842136" lvl="1"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(Difference) x – y &lt; 3</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Theory propagation for L</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Join operator for L</a:t>
            </a: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p:txBody>
      </p:sp>
      <p:pic>
        <p:nvPicPr>
          <p:cNvPr id="45058" name="Picture 2" descr="C:\Program Files\Microsoft Office\MEDIA\CAGCAT10\j0291984.wmf"/>
          <p:cNvPicPr>
            <a:picLocks noChangeAspect="1" noChangeArrowheads="1"/>
          </p:cNvPicPr>
          <p:nvPr/>
        </p:nvPicPr>
        <p:blipFill>
          <a:blip r:embed="rId4" cstate="print"/>
          <a:srcRect/>
          <a:stretch>
            <a:fillRect/>
          </a:stretch>
        </p:blipFill>
        <p:spPr bwMode="auto">
          <a:xfrm>
            <a:off x="7335240" y="157506"/>
            <a:ext cx="1399185" cy="1481282"/>
          </a:xfrm>
          <a:prstGeom prst="rect">
            <a:avLst/>
          </a:prstGeom>
          <a:noFill/>
        </p:spPr>
      </p:pic>
      <p:grpSp>
        <p:nvGrpSpPr>
          <p:cNvPr id="31" name="Group 30"/>
          <p:cNvGrpSpPr/>
          <p:nvPr/>
        </p:nvGrpSpPr>
        <p:grpSpPr>
          <a:xfrm>
            <a:off x="2929743" y="3952978"/>
            <a:ext cx="5851534" cy="2312693"/>
            <a:chOff x="2929743" y="3952978"/>
            <a:chExt cx="5851534" cy="2312693"/>
          </a:xfrm>
        </p:grpSpPr>
        <p:sp>
          <p:nvSpPr>
            <p:cNvPr id="15" name="Oval 14"/>
            <p:cNvSpPr/>
            <p:nvPr/>
          </p:nvSpPr>
          <p:spPr bwMode="auto">
            <a:xfrm>
              <a:off x="2929743" y="4699175"/>
              <a:ext cx="854110" cy="773723"/>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S</a:t>
              </a:r>
            </a:p>
          </p:txBody>
        </p:sp>
        <p:sp>
          <p:nvSpPr>
            <p:cNvPr id="16" name="Right Arrow 15"/>
            <p:cNvSpPr/>
            <p:nvPr/>
          </p:nvSpPr>
          <p:spPr bwMode="auto">
            <a:xfrm rot="20280653">
              <a:off x="3811787" y="4318967"/>
              <a:ext cx="1166217" cy="542611"/>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7" name="Right Arrow 16"/>
            <p:cNvSpPr/>
            <p:nvPr/>
          </p:nvSpPr>
          <p:spPr bwMode="auto">
            <a:xfrm rot="1547925">
              <a:off x="5907009" y="4358911"/>
              <a:ext cx="1136651" cy="542611"/>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8" name="TextBox 17"/>
            <p:cNvSpPr txBox="1"/>
            <p:nvPr/>
          </p:nvSpPr>
          <p:spPr>
            <a:xfrm>
              <a:off x="4129683" y="3952978"/>
              <a:ext cx="385042" cy="523220"/>
            </a:xfrm>
            <a:prstGeom prst="rect">
              <a:avLst/>
            </a:prstGeom>
            <a:noFill/>
          </p:spPr>
          <p:txBody>
            <a:bodyPr wrap="none" rtlCol="0">
              <a:spAutoFit/>
            </a:bodyPr>
            <a:lstStyle/>
            <a:p>
              <a:r>
                <a:rPr lang="en-US" sz="2800" dirty="0" smtClean="0">
                  <a:solidFill>
                    <a:schemeClr val="bg1"/>
                  </a:solidFill>
                </a:rPr>
                <a:t>p</a:t>
              </a:r>
            </a:p>
          </p:txBody>
        </p:sp>
        <p:sp>
          <p:nvSpPr>
            <p:cNvPr id="19" name="TextBox 18"/>
            <p:cNvSpPr txBox="1"/>
            <p:nvPr/>
          </p:nvSpPr>
          <p:spPr>
            <a:xfrm>
              <a:off x="3854191" y="5715732"/>
              <a:ext cx="641522" cy="523220"/>
            </a:xfrm>
            <a:prstGeom prst="rect">
              <a:avLst/>
            </a:prstGeom>
            <a:noFill/>
          </p:spPr>
          <p:txBody>
            <a:bodyPr wrap="none" rtlCol="0">
              <a:spAutoFit/>
            </a:bodyPr>
            <a:lstStyle/>
            <a:p>
              <a:r>
                <a:rPr lang="en-US" sz="2800" dirty="0" smtClean="0">
                  <a:solidFill>
                    <a:schemeClr val="bg1"/>
                  </a:solidFill>
                  <a:sym typeface="Symbol"/>
                </a:rPr>
                <a:t></a:t>
              </a:r>
              <a:r>
                <a:rPr lang="en-US" sz="2800" dirty="0" smtClean="0">
                  <a:solidFill>
                    <a:schemeClr val="bg1"/>
                  </a:solidFill>
                </a:rPr>
                <a:t>p</a:t>
              </a:r>
            </a:p>
          </p:txBody>
        </p:sp>
        <p:sp>
          <p:nvSpPr>
            <p:cNvPr id="20" name="Oval 19"/>
            <p:cNvSpPr/>
            <p:nvPr/>
          </p:nvSpPr>
          <p:spPr bwMode="auto">
            <a:xfrm>
              <a:off x="5004832" y="3969623"/>
              <a:ext cx="854110" cy="773723"/>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S</a:t>
              </a:r>
              <a:r>
                <a:rPr kumimoji="0" lang="en-US" sz="2800" b="0" i="0" u="none" strike="noStrike" cap="none" normalizeH="0" baseline="-25000" dirty="0" smtClean="0">
                  <a:solidFill>
                    <a:schemeClr val="tx1"/>
                  </a:solidFill>
                  <a:effectLst>
                    <a:outerShdw blurRad="38100" dist="38100" dir="2700000" algn="tl">
                      <a:srgbClr val="000000">
                        <a:alpha val="43137"/>
                      </a:srgbClr>
                    </a:outerShdw>
                  </a:effectLst>
                  <a:latin typeface="Segoe" pitchFamily="34" charset="0"/>
                </a:rPr>
                <a:t>1</a:t>
              </a:r>
            </a:p>
          </p:txBody>
        </p:sp>
        <p:sp>
          <p:nvSpPr>
            <p:cNvPr id="21" name="Oval 20"/>
            <p:cNvSpPr/>
            <p:nvPr/>
          </p:nvSpPr>
          <p:spPr bwMode="auto">
            <a:xfrm>
              <a:off x="4966837" y="5491948"/>
              <a:ext cx="854110" cy="773723"/>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S</a:t>
              </a:r>
              <a:r>
                <a:rPr lang="en-US" sz="2800" baseline="-25000" dirty="0" smtClean="0">
                  <a:solidFill>
                    <a:schemeClr val="tx1"/>
                  </a:solidFill>
                  <a:effectLst>
                    <a:outerShdw blurRad="38100" dist="38100" dir="2700000" algn="tl">
                      <a:srgbClr val="000000">
                        <a:alpha val="43137"/>
                      </a:srgbClr>
                    </a:outerShdw>
                  </a:effectLst>
                  <a:latin typeface="Segoe" pitchFamily="34" charset="0"/>
                </a:rPr>
                <a:t>2</a:t>
              </a:r>
              <a:endParaRPr kumimoji="0" lang="en-US" sz="2800" b="0" i="0" u="none" strike="noStrike" cap="none" normalizeH="0" baseline="-2500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3" name="Right Arrow 22"/>
            <p:cNvSpPr/>
            <p:nvPr/>
          </p:nvSpPr>
          <p:spPr bwMode="auto">
            <a:xfrm rot="20280653">
              <a:off x="5869187" y="5385768"/>
              <a:ext cx="1166217" cy="542611"/>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4" name="Right Arrow 23"/>
            <p:cNvSpPr/>
            <p:nvPr/>
          </p:nvSpPr>
          <p:spPr bwMode="auto">
            <a:xfrm rot="1547925">
              <a:off x="3821034" y="5359036"/>
              <a:ext cx="1136651" cy="542611"/>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6" name="Oval 25"/>
            <p:cNvSpPr/>
            <p:nvPr/>
          </p:nvSpPr>
          <p:spPr bwMode="auto">
            <a:xfrm>
              <a:off x="7108183" y="4358162"/>
              <a:ext cx="1673094" cy="1515626"/>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S</a:t>
              </a:r>
              <a:r>
                <a:rPr kumimoji="0" lang="en-US" sz="2800" b="0" i="0" u="none" strike="noStrike" cap="none" normalizeH="0" baseline="-25000" dirty="0" smtClean="0">
                  <a:solidFill>
                    <a:schemeClr val="tx1"/>
                  </a:solidFill>
                  <a:effectLst>
                    <a:outerShdw blurRad="38100" dist="38100" dir="2700000" algn="tl">
                      <a:srgbClr val="000000">
                        <a:alpha val="43137"/>
                      </a:srgbClr>
                    </a:outerShdw>
                  </a:effectLst>
                  <a:latin typeface="Segoe" pitchFamily="34" charset="0"/>
                </a:rPr>
                <a:t>1   </a:t>
              </a:r>
              <a:r>
                <a:rPr lang="en-US" sz="2800" dirty="0" smtClean="0">
                  <a:solidFill>
                    <a:schemeClr val="tx1"/>
                  </a:solidFill>
                  <a:effectLst>
                    <a:outerShdw blurRad="38100" dist="38100" dir="2700000" algn="tl">
                      <a:srgbClr val="000000">
                        <a:alpha val="43137"/>
                      </a:srgbClr>
                    </a:outerShdw>
                  </a:effectLst>
                  <a:latin typeface="Segoe" pitchFamily="34" charset="0"/>
                </a:rPr>
                <a:t>S</a:t>
              </a:r>
              <a:r>
                <a:rPr lang="en-US" sz="2800" baseline="-25000" dirty="0" smtClean="0">
                  <a:solidFill>
                    <a:schemeClr val="tx1"/>
                  </a:solidFill>
                  <a:effectLst>
                    <a:outerShdw blurRad="38100" dist="38100" dir="2700000" algn="tl">
                      <a:srgbClr val="000000">
                        <a:alpha val="43137"/>
                      </a:srgbClr>
                    </a:outerShdw>
                  </a:effectLst>
                  <a:latin typeface="Segoe" pitchFamily="34" charset="0"/>
                </a:rPr>
                <a:t>2</a:t>
              </a:r>
            </a:p>
          </p:txBody>
        </p:sp>
        <p:grpSp>
          <p:nvGrpSpPr>
            <p:cNvPr id="27" name="Group 26"/>
            <p:cNvGrpSpPr/>
            <p:nvPr/>
          </p:nvGrpSpPr>
          <p:grpSpPr>
            <a:xfrm>
              <a:off x="7834313" y="5010054"/>
              <a:ext cx="180975" cy="211809"/>
              <a:chOff x="3952876" y="2452591"/>
              <a:chExt cx="180975" cy="211809"/>
            </a:xfrm>
            <a:effectLst>
              <a:outerShdw blurRad="50800" dist="38100" dir="2700000" algn="tl" rotWithShape="0">
                <a:prstClr val="black">
                  <a:alpha val="40000"/>
                </a:prstClr>
              </a:outerShdw>
            </a:effectLst>
          </p:grpSpPr>
          <p:cxnSp>
            <p:nvCxnSpPr>
              <p:cNvPr id="28" name="Straight Connector 27"/>
              <p:cNvCxnSpPr/>
              <p:nvPr/>
            </p:nvCxnSpPr>
            <p:spPr>
              <a:xfrm rot="5400000">
                <a:off x="3862401" y="2557702"/>
                <a:ext cx="211809"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4014801" y="2557702"/>
                <a:ext cx="211809"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952876" y="2652714"/>
                <a:ext cx="180975"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Join: Examples (Bounds) </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2" name="Footer Placeholder 3"/>
          <p:cNvSpPr>
            <a:spLocks noGrp="1"/>
          </p:cNvSpPr>
          <p:nvPr>
            <p:ph type="ftr" sz="quarter" idx="10"/>
          </p:nvPr>
        </p:nvSpPr>
        <p:spPr/>
        <p:txBody>
          <a:bodyPr/>
          <a:lstStyle/>
          <a:p>
            <a:r>
              <a:rPr lang="en-US" i="1" dirty="0" smtClean="0">
                <a:latin typeface="Calibri" pitchFamily="34" charset="0"/>
              </a:rPr>
              <a:t>Accelerating lemma learning using joins</a:t>
            </a:r>
            <a:endParaRPr lang="en-US" dirty="0" smtClean="0"/>
          </a:p>
        </p:txBody>
      </p:sp>
      <p:sp>
        <p:nvSpPr>
          <p:cNvPr id="42" name="Text Placeholder 2"/>
          <p:cNvSpPr txBox="1">
            <a:spLocks/>
          </p:cNvSpPr>
          <p:nvPr/>
        </p:nvSpPr>
        <p:spPr>
          <a:xfrm>
            <a:off x="1542402" y="1827228"/>
            <a:ext cx="5848998" cy="387798"/>
          </a:xfrm>
          <a:prstGeom prst="rect">
            <a:avLst/>
          </a:prstGeom>
        </p:spPr>
        <p:txBody>
          <a:bodyPr vert="horz" wrap="square" lIns="0" tIns="0" rIns="0" bIns="0" rtlCol="0">
            <a:spAutoFit/>
          </a:bodyPr>
          <a:lstStyle/>
          <a:p>
            <a:pPr marL="384954" indent="-384954">
              <a:lnSpc>
                <a:spcPct val="90000"/>
              </a:lnSpc>
              <a:spcBef>
                <a:spcPct val="20000"/>
              </a:spcBef>
              <a:buSzPct val="90000"/>
            </a:pPr>
            <a:r>
              <a:rPr lang="en-US" sz="2800" dirty="0" smtClean="0">
                <a:solidFill>
                  <a:schemeClr val="bg1"/>
                </a:solidFill>
                <a:latin typeface="Calibri" pitchFamily="34" charset="0"/>
                <a:sym typeface="Symbol"/>
              </a:rPr>
              <a:t>p  q,   q  x&gt;5,  p  x&gt;y,   y &gt; 4   </a:t>
            </a: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Join: Examples (Bounds) </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2" name="Footer Placeholder 3"/>
          <p:cNvSpPr>
            <a:spLocks noGrp="1"/>
          </p:cNvSpPr>
          <p:nvPr>
            <p:ph type="ftr" sz="quarter" idx="10"/>
          </p:nvPr>
        </p:nvSpPr>
        <p:spPr/>
        <p:txBody>
          <a:bodyPr/>
          <a:lstStyle/>
          <a:p>
            <a:r>
              <a:rPr lang="en-US" i="1" dirty="0" smtClean="0">
                <a:latin typeface="Calibri" pitchFamily="34" charset="0"/>
              </a:rPr>
              <a:t>Accelerating lemma learning using joins</a:t>
            </a:r>
            <a:endParaRPr lang="en-US" dirty="0" smtClean="0"/>
          </a:p>
        </p:txBody>
      </p:sp>
      <p:sp>
        <p:nvSpPr>
          <p:cNvPr id="39" name="Right Arrow 38"/>
          <p:cNvSpPr/>
          <p:nvPr/>
        </p:nvSpPr>
        <p:spPr bwMode="auto">
          <a:xfrm rot="8190911">
            <a:off x="1593625" y="2731477"/>
            <a:ext cx="1657978" cy="542611"/>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40" name="Rectangle 39"/>
          <p:cNvSpPr/>
          <p:nvPr/>
        </p:nvSpPr>
        <p:spPr>
          <a:xfrm>
            <a:off x="1996197" y="2453759"/>
            <a:ext cx="385042" cy="523220"/>
          </a:xfrm>
          <a:prstGeom prst="rect">
            <a:avLst/>
          </a:prstGeom>
        </p:spPr>
        <p:txBody>
          <a:bodyPr wrap="none">
            <a:spAutoFit/>
          </a:bodyPr>
          <a:lstStyle/>
          <a:p>
            <a:r>
              <a:rPr lang="en-US" sz="2800" dirty="0" smtClean="0">
                <a:solidFill>
                  <a:schemeClr val="bg1"/>
                </a:solidFill>
                <a:latin typeface="Calibri" pitchFamily="34" charset="0"/>
              </a:rPr>
              <a:t>p</a:t>
            </a:r>
          </a:p>
        </p:txBody>
      </p:sp>
      <p:sp>
        <p:nvSpPr>
          <p:cNvPr id="41" name="Text Placeholder 2"/>
          <p:cNvSpPr txBox="1">
            <a:spLocks/>
          </p:cNvSpPr>
          <p:nvPr/>
        </p:nvSpPr>
        <p:spPr>
          <a:xfrm>
            <a:off x="913752" y="3751278"/>
            <a:ext cx="4934598" cy="387798"/>
          </a:xfrm>
          <a:prstGeom prst="rect">
            <a:avLst/>
          </a:prstGeom>
        </p:spPr>
        <p:txBody>
          <a:bodyPr vert="horz" wrap="square" lIns="0" tIns="0" rIns="0" bIns="0" rtlCol="0">
            <a:spAutoFit/>
          </a:bodyPr>
          <a:lstStyle/>
          <a:p>
            <a:pPr marL="384954" indent="-384954">
              <a:lnSpc>
                <a:spcPct val="90000"/>
              </a:lnSpc>
              <a:spcBef>
                <a:spcPct val="20000"/>
              </a:spcBef>
              <a:buSzPct val="90000"/>
            </a:pPr>
            <a:r>
              <a:rPr lang="en-US" sz="2800" dirty="0" smtClean="0">
                <a:solidFill>
                  <a:schemeClr val="bg1"/>
                </a:solidFill>
                <a:latin typeface="Calibri" pitchFamily="34" charset="0"/>
                <a:sym typeface="Symbol"/>
              </a:rPr>
              <a:t>{ x &gt; 5 }</a:t>
            </a:r>
          </a:p>
        </p:txBody>
      </p:sp>
      <p:sp>
        <p:nvSpPr>
          <p:cNvPr id="42" name="Text Placeholder 2"/>
          <p:cNvSpPr txBox="1">
            <a:spLocks/>
          </p:cNvSpPr>
          <p:nvPr/>
        </p:nvSpPr>
        <p:spPr>
          <a:xfrm>
            <a:off x="1542402" y="1827228"/>
            <a:ext cx="5848998" cy="387798"/>
          </a:xfrm>
          <a:prstGeom prst="rect">
            <a:avLst/>
          </a:prstGeom>
        </p:spPr>
        <p:txBody>
          <a:bodyPr vert="horz" wrap="square" lIns="0" tIns="0" rIns="0" bIns="0" rtlCol="0">
            <a:spAutoFit/>
          </a:bodyPr>
          <a:lstStyle/>
          <a:p>
            <a:pPr marL="384954" indent="-384954">
              <a:lnSpc>
                <a:spcPct val="90000"/>
              </a:lnSpc>
              <a:spcBef>
                <a:spcPct val="20000"/>
              </a:spcBef>
              <a:buSzPct val="90000"/>
            </a:pPr>
            <a:r>
              <a:rPr lang="en-US" sz="2800" dirty="0" smtClean="0">
                <a:solidFill>
                  <a:srgbClr val="FF0000"/>
                </a:solidFill>
                <a:latin typeface="Calibri" pitchFamily="34" charset="0"/>
                <a:sym typeface="Symbol"/>
              </a:rPr>
              <a:t>p </a:t>
            </a:r>
            <a:r>
              <a:rPr lang="en-US" sz="2800" dirty="0" smtClean="0">
                <a:solidFill>
                  <a:schemeClr val="bg1"/>
                </a:solidFill>
                <a:latin typeface="Calibri" pitchFamily="34" charset="0"/>
                <a:sym typeface="Symbol"/>
              </a:rPr>
              <a:t> q,   q  x&gt;5,  p  x&gt;y,   y &gt; 4   </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Accelerating lemma learning using joins</a:t>
            </a:r>
            <a:endParaRPr lang="en-US" dirty="0"/>
          </a:p>
        </p:txBody>
      </p:sp>
      <p:graphicFrame>
        <p:nvGraphicFramePr>
          <p:cNvPr id="5" name="Diagram 4"/>
          <p:cNvGraphicFramePr/>
          <p:nvPr/>
        </p:nvGraphicFramePr>
        <p:xfrm>
          <a:off x="264160" y="-132080"/>
          <a:ext cx="8636000" cy="6156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 Placeholder 2"/>
          <p:cNvSpPr txBox="1">
            <a:spLocks/>
          </p:cNvSpPr>
          <p:nvPr/>
        </p:nvSpPr>
        <p:spPr>
          <a:xfrm>
            <a:off x="6685791" y="4088701"/>
            <a:ext cx="2292363" cy="2003625"/>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lang="en-US" sz="3100" dirty="0" smtClean="0">
                <a:solidFill>
                  <a:schemeClr val="bg1"/>
                </a:solidFill>
                <a:latin typeface="Calibri" pitchFamily="34" charset="0"/>
                <a:sym typeface="Symbol"/>
              </a:rPr>
              <a:t>Arithmetic</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Bit-vectors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lang="en-US" sz="3100" dirty="0" smtClean="0">
                <a:solidFill>
                  <a:schemeClr val="bg1"/>
                </a:solidFill>
                <a:latin typeface="Calibri" pitchFamily="34" charset="0"/>
                <a:sym typeface="Symbol"/>
              </a:rPr>
              <a:t>Arrays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a:t>
            </a:r>
            <a:endParaRPr kumimoji="0" lang="en-US" sz="33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Join: Examples (Bounds) </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2" name="Footer Placeholder 3"/>
          <p:cNvSpPr>
            <a:spLocks noGrp="1"/>
          </p:cNvSpPr>
          <p:nvPr>
            <p:ph type="ftr" sz="quarter" idx="10"/>
          </p:nvPr>
        </p:nvSpPr>
        <p:spPr/>
        <p:txBody>
          <a:bodyPr/>
          <a:lstStyle/>
          <a:p>
            <a:r>
              <a:rPr lang="en-US" i="1" dirty="0" smtClean="0">
                <a:latin typeface="Calibri" pitchFamily="34" charset="0"/>
              </a:rPr>
              <a:t>Accelerating lemma learning using joins</a:t>
            </a:r>
            <a:endParaRPr lang="en-US" dirty="0" smtClean="0"/>
          </a:p>
        </p:txBody>
      </p:sp>
      <p:sp>
        <p:nvSpPr>
          <p:cNvPr id="39" name="Right Arrow 38"/>
          <p:cNvSpPr/>
          <p:nvPr/>
        </p:nvSpPr>
        <p:spPr bwMode="auto">
          <a:xfrm rot="8190911">
            <a:off x="1593625" y="2731477"/>
            <a:ext cx="1657978" cy="542611"/>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40" name="Rectangle 39"/>
          <p:cNvSpPr/>
          <p:nvPr/>
        </p:nvSpPr>
        <p:spPr>
          <a:xfrm>
            <a:off x="1996197" y="2453759"/>
            <a:ext cx="385042" cy="523220"/>
          </a:xfrm>
          <a:prstGeom prst="rect">
            <a:avLst/>
          </a:prstGeom>
        </p:spPr>
        <p:txBody>
          <a:bodyPr wrap="none">
            <a:spAutoFit/>
          </a:bodyPr>
          <a:lstStyle/>
          <a:p>
            <a:r>
              <a:rPr lang="en-US" sz="2800" dirty="0" smtClean="0">
                <a:solidFill>
                  <a:schemeClr val="bg1"/>
                </a:solidFill>
                <a:latin typeface="Calibri" pitchFamily="34" charset="0"/>
              </a:rPr>
              <a:t>p</a:t>
            </a:r>
          </a:p>
        </p:txBody>
      </p:sp>
      <p:sp>
        <p:nvSpPr>
          <p:cNvPr id="41" name="Text Placeholder 2"/>
          <p:cNvSpPr txBox="1">
            <a:spLocks/>
          </p:cNvSpPr>
          <p:nvPr/>
        </p:nvSpPr>
        <p:spPr>
          <a:xfrm>
            <a:off x="913752" y="3751278"/>
            <a:ext cx="4934598" cy="387798"/>
          </a:xfrm>
          <a:prstGeom prst="rect">
            <a:avLst/>
          </a:prstGeom>
        </p:spPr>
        <p:txBody>
          <a:bodyPr vert="horz" wrap="square" lIns="0" tIns="0" rIns="0" bIns="0" rtlCol="0">
            <a:spAutoFit/>
          </a:bodyPr>
          <a:lstStyle/>
          <a:p>
            <a:pPr marL="384954" indent="-384954">
              <a:lnSpc>
                <a:spcPct val="90000"/>
              </a:lnSpc>
              <a:spcBef>
                <a:spcPct val="20000"/>
              </a:spcBef>
              <a:buSzPct val="90000"/>
            </a:pPr>
            <a:r>
              <a:rPr lang="en-US" sz="2800" dirty="0" smtClean="0">
                <a:solidFill>
                  <a:schemeClr val="bg1"/>
                </a:solidFill>
                <a:latin typeface="Calibri" pitchFamily="34" charset="0"/>
                <a:sym typeface="Symbol"/>
              </a:rPr>
              <a:t>{ x &gt; 5 }</a:t>
            </a:r>
          </a:p>
        </p:txBody>
      </p:sp>
      <p:sp>
        <p:nvSpPr>
          <p:cNvPr id="15" name="Right Arrow 14"/>
          <p:cNvSpPr/>
          <p:nvPr/>
        </p:nvSpPr>
        <p:spPr bwMode="auto">
          <a:xfrm rot="2840412">
            <a:off x="3651025" y="2779102"/>
            <a:ext cx="1657978" cy="542611"/>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8" name="Rectangle 17"/>
          <p:cNvSpPr/>
          <p:nvPr/>
        </p:nvSpPr>
        <p:spPr>
          <a:xfrm>
            <a:off x="4910847" y="2491859"/>
            <a:ext cx="630301" cy="523220"/>
          </a:xfrm>
          <a:prstGeom prst="rect">
            <a:avLst/>
          </a:prstGeom>
        </p:spPr>
        <p:txBody>
          <a:bodyPr wrap="none">
            <a:spAutoFit/>
          </a:bodyPr>
          <a:lstStyle/>
          <a:p>
            <a:r>
              <a:rPr lang="en-US" sz="2800" dirty="0" smtClean="0">
                <a:solidFill>
                  <a:schemeClr val="bg1"/>
                </a:solidFill>
                <a:latin typeface="Calibri" pitchFamily="34" charset="0"/>
                <a:sym typeface="Symbol"/>
              </a:rPr>
              <a:t></a:t>
            </a:r>
            <a:r>
              <a:rPr lang="en-US" sz="2800" dirty="0" smtClean="0">
                <a:solidFill>
                  <a:schemeClr val="bg1"/>
                </a:solidFill>
                <a:latin typeface="Calibri" pitchFamily="34" charset="0"/>
              </a:rPr>
              <a:t>p</a:t>
            </a:r>
          </a:p>
        </p:txBody>
      </p:sp>
      <p:sp>
        <p:nvSpPr>
          <p:cNvPr id="21" name="Text Placeholder 2"/>
          <p:cNvSpPr txBox="1">
            <a:spLocks/>
          </p:cNvSpPr>
          <p:nvPr/>
        </p:nvSpPr>
        <p:spPr>
          <a:xfrm>
            <a:off x="4657077" y="3770328"/>
            <a:ext cx="1724673" cy="387798"/>
          </a:xfrm>
          <a:prstGeom prst="rect">
            <a:avLst/>
          </a:prstGeom>
        </p:spPr>
        <p:txBody>
          <a:bodyPr vert="horz" wrap="square" lIns="0" tIns="0" rIns="0" bIns="0" rtlCol="0">
            <a:spAutoFit/>
          </a:bodyPr>
          <a:lstStyle/>
          <a:p>
            <a:pPr marL="384954" indent="-384954">
              <a:lnSpc>
                <a:spcPct val="90000"/>
              </a:lnSpc>
              <a:spcBef>
                <a:spcPct val="20000"/>
              </a:spcBef>
              <a:buSzPct val="90000"/>
            </a:pPr>
            <a:r>
              <a:rPr lang="en-US" sz="2800" dirty="0" smtClean="0">
                <a:solidFill>
                  <a:schemeClr val="bg1"/>
                </a:solidFill>
                <a:latin typeface="Calibri" pitchFamily="34" charset="0"/>
                <a:sym typeface="Symbol"/>
              </a:rPr>
              <a:t>{ x &gt; 4 }</a:t>
            </a:r>
          </a:p>
        </p:txBody>
      </p:sp>
      <p:sp>
        <p:nvSpPr>
          <p:cNvPr id="22" name="Text Placeholder 2"/>
          <p:cNvSpPr txBox="1">
            <a:spLocks/>
          </p:cNvSpPr>
          <p:nvPr/>
        </p:nvSpPr>
        <p:spPr>
          <a:xfrm>
            <a:off x="1542402" y="1827228"/>
            <a:ext cx="5848998" cy="387798"/>
          </a:xfrm>
          <a:prstGeom prst="rect">
            <a:avLst/>
          </a:prstGeom>
        </p:spPr>
        <p:txBody>
          <a:bodyPr vert="horz" wrap="square" lIns="0" tIns="0" rIns="0" bIns="0" rtlCol="0">
            <a:spAutoFit/>
          </a:bodyPr>
          <a:lstStyle/>
          <a:p>
            <a:pPr marL="384954" indent="-384954">
              <a:lnSpc>
                <a:spcPct val="90000"/>
              </a:lnSpc>
              <a:spcBef>
                <a:spcPct val="20000"/>
              </a:spcBef>
              <a:buSzPct val="90000"/>
            </a:pPr>
            <a:r>
              <a:rPr lang="en-US" sz="2800" dirty="0" smtClean="0">
                <a:solidFill>
                  <a:schemeClr val="bg1"/>
                </a:solidFill>
                <a:latin typeface="Calibri" pitchFamily="34" charset="0"/>
                <a:sym typeface="Symbol"/>
              </a:rPr>
              <a:t>p  q,   q  x&gt;5,  </a:t>
            </a:r>
            <a:r>
              <a:rPr lang="en-US" sz="2800" dirty="0" smtClean="0">
                <a:solidFill>
                  <a:srgbClr val="FF0000"/>
                </a:solidFill>
                <a:latin typeface="Calibri" pitchFamily="34" charset="0"/>
                <a:sym typeface="Symbol"/>
              </a:rPr>
              <a:t>p </a:t>
            </a:r>
            <a:r>
              <a:rPr lang="en-US" sz="2800" dirty="0" smtClean="0">
                <a:solidFill>
                  <a:schemeClr val="bg1"/>
                </a:solidFill>
                <a:latin typeface="Calibri" pitchFamily="34" charset="0"/>
                <a:sym typeface="Symbol"/>
              </a:rPr>
              <a:t> x&gt;y,   y &gt; 4   </a:t>
            </a: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Join: Examples (Bounds) </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2" name="Footer Placeholder 3"/>
          <p:cNvSpPr>
            <a:spLocks noGrp="1"/>
          </p:cNvSpPr>
          <p:nvPr>
            <p:ph type="ftr" sz="quarter" idx="10"/>
          </p:nvPr>
        </p:nvSpPr>
        <p:spPr/>
        <p:txBody>
          <a:bodyPr/>
          <a:lstStyle/>
          <a:p>
            <a:r>
              <a:rPr lang="en-US" i="1" dirty="0" smtClean="0">
                <a:latin typeface="Calibri" pitchFamily="34" charset="0"/>
              </a:rPr>
              <a:t>Accelerating lemma learning using joins</a:t>
            </a:r>
            <a:endParaRPr lang="en-US" dirty="0" smtClean="0"/>
          </a:p>
        </p:txBody>
      </p:sp>
      <p:grpSp>
        <p:nvGrpSpPr>
          <p:cNvPr id="4" name="Group 29"/>
          <p:cNvGrpSpPr/>
          <p:nvPr/>
        </p:nvGrpSpPr>
        <p:grpSpPr>
          <a:xfrm>
            <a:off x="3052763" y="5733954"/>
            <a:ext cx="180975" cy="211809"/>
            <a:chOff x="3952876" y="2452591"/>
            <a:chExt cx="180975" cy="211809"/>
          </a:xfrm>
          <a:effectLst/>
        </p:grpSpPr>
        <p:cxnSp>
          <p:nvCxnSpPr>
            <p:cNvPr id="16" name="Straight Connector 15"/>
            <p:cNvCxnSpPr/>
            <p:nvPr/>
          </p:nvCxnSpPr>
          <p:spPr>
            <a:xfrm rot="5400000">
              <a:off x="3862401" y="2557702"/>
              <a:ext cx="211809"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4014801" y="2557702"/>
              <a:ext cx="211809"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952876" y="2652714"/>
              <a:ext cx="180975"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4" name="Text Placeholder 2"/>
          <p:cNvSpPr txBox="1">
            <a:spLocks/>
          </p:cNvSpPr>
          <p:nvPr/>
        </p:nvSpPr>
        <p:spPr>
          <a:xfrm>
            <a:off x="1923402" y="5665803"/>
            <a:ext cx="4934598" cy="387798"/>
          </a:xfrm>
          <a:prstGeom prst="rect">
            <a:avLst/>
          </a:prstGeom>
        </p:spPr>
        <p:txBody>
          <a:bodyPr vert="horz" wrap="square" lIns="0" tIns="0" rIns="0" bIns="0" rtlCol="0">
            <a:spAutoFit/>
          </a:bodyPr>
          <a:lstStyle/>
          <a:p>
            <a:pPr marL="384954" indent="-384954">
              <a:lnSpc>
                <a:spcPct val="90000"/>
              </a:lnSpc>
              <a:spcBef>
                <a:spcPct val="20000"/>
              </a:spcBef>
              <a:buSzPct val="90000"/>
            </a:pPr>
            <a:r>
              <a:rPr lang="en-US" sz="2800" dirty="0" smtClean="0">
                <a:solidFill>
                  <a:schemeClr val="bg1"/>
                </a:solidFill>
                <a:latin typeface="Calibri" pitchFamily="34" charset="0"/>
                <a:sym typeface="Symbol"/>
              </a:rPr>
              <a:t>{ x &gt; 5 }    { x &gt; 4 } = {x &gt; 4}</a:t>
            </a:r>
          </a:p>
        </p:txBody>
      </p:sp>
      <p:sp>
        <p:nvSpPr>
          <p:cNvPr id="34" name="Text Placeholder 2"/>
          <p:cNvSpPr txBox="1">
            <a:spLocks/>
          </p:cNvSpPr>
          <p:nvPr/>
        </p:nvSpPr>
        <p:spPr>
          <a:xfrm>
            <a:off x="1542402" y="1827228"/>
            <a:ext cx="5848998" cy="387798"/>
          </a:xfrm>
          <a:prstGeom prst="rect">
            <a:avLst/>
          </a:prstGeom>
        </p:spPr>
        <p:txBody>
          <a:bodyPr vert="horz" wrap="square" lIns="0" tIns="0" rIns="0" bIns="0" rtlCol="0">
            <a:spAutoFit/>
          </a:bodyPr>
          <a:lstStyle/>
          <a:p>
            <a:pPr marL="384954" indent="-384954">
              <a:lnSpc>
                <a:spcPct val="90000"/>
              </a:lnSpc>
              <a:spcBef>
                <a:spcPct val="20000"/>
              </a:spcBef>
              <a:buSzPct val="90000"/>
            </a:pPr>
            <a:r>
              <a:rPr lang="en-US" sz="2800" dirty="0" smtClean="0">
                <a:solidFill>
                  <a:schemeClr val="bg1"/>
                </a:solidFill>
                <a:latin typeface="Calibri" pitchFamily="34" charset="0"/>
                <a:sym typeface="Symbol"/>
              </a:rPr>
              <a:t>p  q,   q  x&gt;5,  p  x&gt;y,   y &gt; 4   </a:t>
            </a:r>
          </a:p>
        </p:txBody>
      </p:sp>
      <p:sp>
        <p:nvSpPr>
          <p:cNvPr id="39" name="Right Arrow 38"/>
          <p:cNvSpPr/>
          <p:nvPr/>
        </p:nvSpPr>
        <p:spPr bwMode="auto">
          <a:xfrm rot="8190911">
            <a:off x="1593625" y="2731477"/>
            <a:ext cx="1657978" cy="542611"/>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40" name="Rectangle 39"/>
          <p:cNvSpPr/>
          <p:nvPr/>
        </p:nvSpPr>
        <p:spPr>
          <a:xfrm>
            <a:off x="1996197" y="2453759"/>
            <a:ext cx="385042" cy="523220"/>
          </a:xfrm>
          <a:prstGeom prst="rect">
            <a:avLst/>
          </a:prstGeom>
        </p:spPr>
        <p:txBody>
          <a:bodyPr wrap="none">
            <a:spAutoFit/>
          </a:bodyPr>
          <a:lstStyle/>
          <a:p>
            <a:r>
              <a:rPr lang="en-US" sz="2800" dirty="0" smtClean="0">
                <a:solidFill>
                  <a:schemeClr val="bg1"/>
                </a:solidFill>
                <a:latin typeface="Calibri" pitchFamily="34" charset="0"/>
              </a:rPr>
              <a:t>p</a:t>
            </a:r>
          </a:p>
        </p:txBody>
      </p:sp>
      <p:sp>
        <p:nvSpPr>
          <p:cNvPr id="41" name="Text Placeholder 2"/>
          <p:cNvSpPr txBox="1">
            <a:spLocks/>
          </p:cNvSpPr>
          <p:nvPr/>
        </p:nvSpPr>
        <p:spPr>
          <a:xfrm>
            <a:off x="913752" y="3751278"/>
            <a:ext cx="4934598" cy="387798"/>
          </a:xfrm>
          <a:prstGeom prst="rect">
            <a:avLst/>
          </a:prstGeom>
        </p:spPr>
        <p:txBody>
          <a:bodyPr vert="horz" wrap="square" lIns="0" tIns="0" rIns="0" bIns="0" rtlCol="0">
            <a:spAutoFit/>
          </a:bodyPr>
          <a:lstStyle/>
          <a:p>
            <a:pPr marL="384954" indent="-384954">
              <a:lnSpc>
                <a:spcPct val="90000"/>
              </a:lnSpc>
              <a:spcBef>
                <a:spcPct val="20000"/>
              </a:spcBef>
              <a:buSzPct val="90000"/>
            </a:pPr>
            <a:r>
              <a:rPr lang="en-US" sz="2800" dirty="0" smtClean="0">
                <a:solidFill>
                  <a:schemeClr val="bg1"/>
                </a:solidFill>
                <a:latin typeface="Calibri" pitchFamily="34" charset="0"/>
                <a:sym typeface="Symbol"/>
              </a:rPr>
              <a:t>{ x &gt; 5 }</a:t>
            </a:r>
          </a:p>
        </p:txBody>
      </p:sp>
      <p:sp>
        <p:nvSpPr>
          <p:cNvPr id="15" name="Right Arrow 14"/>
          <p:cNvSpPr/>
          <p:nvPr/>
        </p:nvSpPr>
        <p:spPr bwMode="auto">
          <a:xfrm rot="2840412">
            <a:off x="3651025" y="2779102"/>
            <a:ext cx="1657978" cy="542611"/>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8" name="Rectangle 17"/>
          <p:cNvSpPr/>
          <p:nvPr/>
        </p:nvSpPr>
        <p:spPr>
          <a:xfrm>
            <a:off x="4910847" y="2491859"/>
            <a:ext cx="630301" cy="523220"/>
          </a:xfrm>
          <a:prstGeom prst="rect">
            <a:avLst/>
          </a:prstGeom>
        </p:spPr>
        <p:txBody>
          <a:bodyPr wrap="none">
            <a:spAutoFit/>
          </a:bodyPr>
          <a:lstStyle/>
          <a:p>
            <a:r>
              <a:rPr lang="en-US" sz="2800" dirty="0" smtClean="0">
                <a:solidFill>
                  <a:schemeClr val="bg1"/>
                </a:solidFill>
                <a:latin typeface="Calibri" pitchFamily="34" charset="0"/>
                <a:sym typeface="Symbol"/>
              </a:rPr>
              <a:t></a:t>
            </a:r>
            <a:r>
              <a:rPr lang="en-US" sz="2800" dirty="0" smtClean="0">
                <a:solidFill>
                  <a:schemeClr val="bg1"/>
                </a:solidFill>
                <a:latin typeface="Calibri" pitchFamily="34" charset="0"/>
              </a:rPr>
              <a:t>p</a:t>
            </a:r>
          </a:p>
        </p:txBody>
      </p:sp>
      <p:sp>
        <p:nvSpPr>
          <p:cNvPr id="19" name="Right Arrow 18"/>
          <p:cNvSpPr/>
          <p:nvPr/>
        </p:nvSpPr>
        <p:spPr bwMode="auto">
          <a:xfrm rot="8190911">
            <a:off x="3517675" y="4598376"/>
            <a:ext cx="1657978" cy="542611"/>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0" name="Right Arrow 19"/>
          <p:cNvSpPr/>
          <p:nvPr/>
        </p:nvSpPr>
        <p:spPr bwMode="auto">
          <a:xfrm rot="2840412">
            <a:off x="1641250" y="4560276"/>
            <a:ext cx="1657978" cy="542611"/>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1" name="Text Placeholder 2"/>
          <p:cNvSpPr txBox="1">
            <a:spLocks/>
          </p:cNvSpPr>
          <p:nvPr/>
        </p:nvSpPr>
        <p:spPr>
          <a:xfrm>
            <a:off x="4657077" y="3770328"/>
            <a:ext cx="1724673" cy="387798"/>
          </a:xfrm>
          <a:prstGeom prst="rect">
            <a:avLst/>
          </a:prstGeom>
        </p:spPr>
        <p:txBody>
          <a:bodyPr vert="horz" wrap="square" lIns="0" tIns="0" rIns="0" bIns="0" rtlCol="0">
            <a:spAutoFit/>
          </a:bodyPr>
          <a:lstStyle/>
          <a:p>
            <a:pPr marL="384954" indent="-384954">
              <a:lnSpc>
                <a:spcPct val="90000"/>
              </a:lnSpc>
              <a:spcBef>
                <a:spcPct val="20000"/>
              </a:spcBef>
              <a:buSzPct val="90000"/>
            </a:pPr>
            <a:r>
              <a:rPr lang="en-US" sz="2800" dirty="0" smtClean="0">
                <a:solidFill>
                  <a:schemeClr val="bg1"/>
                </a:solidFill>
                <a:latin typeface="Calibri" pitchFamily="34" charset="0"/>
                <a:sym typeface="Symbol"/>
              </a:rPr>
              <a:t>{ x &gt; 4 }</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Join: Examples (Equalities) </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2" name="Footer Placeholder 3"/>
          <p:cNvSpPr>
            <a:spLocks noGrp="1"/>
          </p:cNvSpPr>
          <p:nvPr>
            <p:ph type="ftr" sz="quarter" idx="10"/>
          </p:nvPr>
        </p:nvSpPr>
        <p:spPr/>
        <p:txBody>
          <a:bodyPr/>
          <a:lstStyle/>
          <a:p>
            <a:r>
              <a:rPr lang="en-US" i="1" dirty="0" smtClean="0">
                <a:latin typeface="Calibri" pitchFamily="34" charset="0"/>
              </a:rPr>
              <a:t>Accelerating lemma learning using joins</a:t>
            </a:r>
            <a:endParaRPr lang="en-US" dirty="0" smtClean="0"/>
          </a:p>
        </p:txBody>
      </p:sp>
      <p:grpSp>
        <p:nvGrpSpPr>
          <p:cNvPr id="3" name="Group 29"/>
          <p:cNvGrpSpPr/>
          <p:nvPr/>
        </p:nvGrpSpPr>
        <p:grpSpPr>
          <a:xfrm>
            <a:off x="4005263" y="3286029"/>
            <a:ext cx="180975" cy="211809"/>
            <a:chOff x="3952876" y="2452591"/>
            <a:chExt cx="180975" cy="211809"/>
          </a:xfrm>
          <a:effectLst/>
        </p:grpSpPr>
        <p:cxnSp>
          <p:nvCxnSpPr>
            <p:cNvPr id="16" name="Straight Connector 15"/>
            <p:cNvCxnSpPr/>
            <p:nvPr/>
          </p:nvCxnSpPr>
          <p:spPr>
            <a:xfrm rot="5400000">
              <a:off x="3862401" y="2557702"/>
              <a:ext cx="211809"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4014801" y="2557702"/>
              <a:ext cx="211809"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952876" y="2652714"/>
              <a:ext cx="180975"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4" name="Text Placeholder 2"/>
          <p:cNvSpPr txBox="1">
            <a:spLocks/>
          </p:cNvSpPr>
          <p:nvPr/>
        </p:nvSpPr>
        <p:spPr>
          <a:xfrm>
            <a:off x="1285226" y="3198828"/>
            <a:ext cx="7325374" cy="387798"/>
          </a:xfrm>
          <a:prstGeom prst="rect">
            <a:avLst/>
          </a:prstGeom>
        </p:spPr>
        <p:txBody>
          <a:bodyPr vert="horz" wrap="square" lIns="0" tIns="0" rIns="0" bIns="0" rtlCol="0">
            <a:spAutoFit/>
          </a:bodyPr>
          <a:lstStyle/>
          <a:p>
            <a:pPr marL="384954" indent="-384954">
              <a:lnSpc>
                <a:spcPct val="90000"/>
              </a:lnSpc>
              <a:spcBef>
                <a:spcPct val="20000"/>
              </a:spcBef>
              <a:buSzPct val="90000"/>
            </a:pPr>
            <a:r>
              <a:rPr lang="en-US" sz="2800" dirty="0" smtClean="0">
                <a:solidFill>
                  <a:schemeClr val="bg1"/>
                </a:solidFill>
                <a:latin typeface="Calibri" pitchFamily="34" charset="0"/>
                <a:sym typeface="Symbol"/>
              </a:rPr>
              <a:t>{ x = y, y = z, x = z }    { x = z, z = w, x = w } = {x = z}</a:t>
            </a: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Join: Examples (Difference constraints) </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2" name="Footer Placeholder 3"/>
          <p:cNvSpPr>
            <a:spLocks noGrp="1"/>
          </p:cNvSpPr>
          <p:nvPr>
            <p:ph type="ftr" sz="quarter" idx="10"/>
          </p:nvPr>
        </p:nvSpPr>
        <p:spPr/>
        <p:txBody>
          <a:bodyPr/>
          <a:lstStyle/>
          <a:p>
            <a:r>
              <a:rPr lang="en-US" i="1" dirty="0" smtClean="0">
                <a:latin typeface="Calibri" pitchFamily="34" charset="0"/>
              </a:rPr>
              <a:t>Accelerating lemma learning using joins</a:t>
            </a:r>
            <a:endParaRPr lang="en-US" dirty="0" smtClean="0"/>
          </a:p>
        </p:txBody>
      </p:sp>
      <p:grpSp>
        <p:nvGrpSpPr>
          <p:cNvPr id="3" name="Group 29"/>
          <p:cNvGrpSpPr/>
          <p:nvPr/>
        </p:nvGrpSpPr>
        <p:grpSpPr>
          <a:xfrm>
            <a:off x="2443163" y="3181254"/>
            <a:ext cx="180975" cy="211809"/>
            <a:chOff x="3952876" y="2452591"/>
            <a:chExt cx="180975" cy="211809"/>
          </a:xfrm>
          <a:effectLst/>
        </p:grpSpPr>
        <p:cxnSp>
          <p:nvCxnSpPr>
            <p:cNvPr id="16" name="Straight Connector 15"/>
            <p:cNvCxnSpPr/>
            <p:nvPr/>
          </p:nvCxnSpPr>
          <p:spPr>
            <a:xfrm rot="5400000">
              <a:off x="3862401" y="2557702"/>
              <a:ext cx="211809"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4014801" y="2557702"/>
              <a:ext cx="211809"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952876" y="2652714"/>
              <a:ext cx="180975"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4" name="Text Placeholder 2"/>
          <p:cNvSpPr txBox="1">
            <a:spLocks/>
          </p:cNvSpPr>
          <p:nvPr/>
        </p:nvSpPr>
        <p:spPr>
          <a:xfrm>
            <a:off x="876300" y="3103578"/>
            <a:ext cx="8153400" cy="387798"/>
          </a:xfrm>
          <a:prstGeom prst="rect">
            <a:avLst/>
          </a:prstGeom>
        </p:spPr>
        <p:txBody>
          <a:bodyPr vert="horz" wrap="square" lIns="0" tIns="0" rIns="0" bIns="0" rtlCol="0">
            <a:spAutoFit/>
          </a:bodyPr>
          <a:lstStyle/>
          <a:p>
            <a:pPr marL="384954" indent="-384954">
              <a:lnSpc>
                <a:spcPct val="90000"/>
              </a:lnSpc>
              <a:spcBef>
                <a:spcPct val="20000"/>
              </a:spcBef>
              <a:buSzPct val="90000"/>
            </a:pPr>
            <a:r>
              <a:rPr lang="en-US" sz="2800" dirty="0" smtClean="0">
                <a:solidFill>
                  <a:schemeClr val="bg1"/>
                </a:solidFill>
                <a:latin typeface="Calibri" pitchFamily="34" charset="0"/>
                <a:sym typeface="Symbol"/>
              </a:rPr>
              <a:t>{ x - y &lt; 3 }    { x - y &lt; 2, y - z &lt; 1, x - z &lt; 3} = {x - y &lt; 3}</a:t>
            </a: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Join</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Accelerating lemma learning using joins</a:t>
            </a:r>
            <a:endParaRPr lang="en-US" dirty="0" smtClean="0"/>
          </a:p>
        </p:txBody>
      </p:sp>
      <p:sp>
        <p:nvSpPr>
          <p:cNvPr id="5" name="Text Placeholder 2"/>
          <p:cNvSpPr txBox="1">
            <a:spLocks/>
          </p:cNvSpPr>
          <p:nvPr/>
        </p:nvSpPr>
        <p:spPr>
          <a:xfrm>
            <a:off x="389877" y="1665303"/>
            <a:ext cx="8382000" cy="2757678"/>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Other examples:</a:t>
            </a:r>
          </a:p>
          <a:p>
            <a:pPr marL="842136" lvl="1"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Linear arithmetic: polyhedral.</a:t>
            </a:r>
          </a:p>
          <a:p>
            <a:pPr marL="842136" lvl="1"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Array partial equalities: </a:t>
            </a:r>
          </a:p>
          <a:p>
            <a:pPr marL="842136" lvl="1" indent="-384954">
              <a:lnSpc>
                <a:spcPct val="90000"/>
              </a:lnSpc>
              <a:spcBef>
                <a:spcPct val="20000"/>
              </a:spcBef>
              <a:buSzPct val="90000"/>
            </a:pPr>
            <a:r>
              <a:rPr lang="en-US" sz="2800" dirty="0" smtClean="0">
                <a:solidFill>
                  <a:schemeClr val="bg1"/>
                </a:solidFill>
                <a:latin typeface="Calibri" pitchFamily="34" charset="0"/>
                <a:sym typeface="Symbol"/>
              </a:rPr>
              <a:t>	a =</a:t>
            </a:r>
            <a:r>
              <a:rPr lang="en-US" sz="2800" baseline="-25000" dirty="0" err="1" smtClean="0">
                <a:solidFill>
                  <a:schemeClr val="bg1"/>
                </a:solidFill>
                <a:latin typeface="Calibri" pitchFamily="34" charset="0"/>
                <a:sym typeface="Symbol"/>
              </a:rPr>
              <a:t>i</a:t>
            </a:r>
            <a:r>
              <a:rPr lang="en-US" sz="2800" dirty="0" smtClean="0">
                <a:solidFill>
                  <a:schemeClr val="bg1"/>
                </a:solidFill>
                <a:latin typeface="Calibri" pitchFamily="34" charset="0"/>
                <a:sym typeface="Symbol"/>
              </a:rPr>
              <a:t> b    (</a:t>
            </a:r>
            <a:r>
              <a:rPr lang="en-US" sz="2800" dirty="0" err="1" smtClean="0">
                <a:solidFill>
                  <a:schemeClr val="bg1"/>
                </a:solidFill>
                <a:latin typeface="Calibri" pitchFamily="34" charset="0"/>
                <a:sym typeface="Symbol"/>
              </a:rPr>
              <a:t>forall</a:t>
            </a:r>
            <a:r>
              <a:rPr lang="en-US" sz="2800" dirty="0" smtClean="0">
                <a:solidFill>
                  <a:schemeClr val="bg1"/>
                </a:solidFill>
                <a:latin typeface="Calibri" pitchFamily="34" charset="0"/>
                <a:sym typeface="Symbol"/>
              </a:rPr>
              <a:t> x: x = </a:t>
            </a:r>
            <a:r>
              <a:rPr lang="en-US" sz="2800" dirty="0" err="1" smtClean="0">
                <a:solidFill>
                  <a:schemeClr val="bg1"/>
                </a:solidFill>
                <a:latin typeface="Calibri" pitchFamily="34" charset="0"/>
                <a:sym typeface="Symbol"/>
              </a:rPr>
              <a:t>i</a:t>
            </a:r>
            <a:r>
              <a:rPr lang="en-US" sz="2800" dirty="0" smtClean="0">
                <a:solidFill>
                  <a:schemeClr val="bg1"/>
                </a:solidFill>
                <a:latin typeface="Calibri" pitchFamily="34" charset="0"/>
                <a:sym typeface="Symbol"/>
              </a:rPr>
              <a:t>  a[x] = b[x])</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k-look ahead. </a:t>
            </a:r>
          </a:p>
          <a:p>
            <a:pPr marL="842136" lvl="1" indent="-384954">
              <a:lnSpc>
                <a:spcPct val="90000"/>
              </a:lnSpc>
              <a:spcBef>
                <a:spcPct val="20000"/>
              </a:spcBef>
              <a:buSzPct val="90000"/>
            </a:pPr>
            <a:endParaRPr lang="en-US" sz="2800" dirty="0" smtClean="0">
              <a:solidFill>
                <a:schemeClr val="bg1"/>
              </a:solidFill>
              <a:latin typeface="Calibri" pitchFamily="34" charset="0"/>
              <a:sym typeface="Symbol"/>
            </a:endParaRP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sym typeface="Symbol"/>
              </a:rPr>
              <a:t>Conclusion</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Accelerating lemma learning using joins</a:t>
            </a:r>
            <a:endParaRPr lang="en-US" dirty="0" smtClean="0"/>
          </a:p>
        </p:txBody>
      </p:sp>
      <p:sp>
        <p:nvSpPr>
          <p:cNvPr id="5" name="Text Placeholder 2"/>
          <p:cNvSpPr txBox="1">
            <a:spLocks/>
          </p:cNvSpPr>
          <p:nvPr/>
        </p:nvSpPr>
        <p:spPr>
          <a:xfrm>
            <a:off x="389877" y="1665303"/>
            <a:ext cx="8382000" cy="2197525"/>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SMT solvers are fast, but they may choke in simple formulas.</a:t>
            </a:r>
          </a:p>
          <a:p>
            <a:pPr marL="384954" indent="-384954">
              <a:lnSpc>
                <a:spcPct val="90000"/>
              </a:lnSpc>
              <a:spcBef>
                <a:spcPct val="20000"/>
              </a:spcBef>
              <a:buSzPct val="90000"/>
              <a:buFontTx/>
              <a:buBlip>
                <a:blip r:embed="rId3"/>
              </a:buBlip>
            </a:pPr>
            <a:r>
              <a:rPr lang="en-US" sz="2800" dirty="0" smtClean="0">
                <a:solidFill>
                  <a:srgbClr val="FF0000"/>
                </a:solidFill>
                <a:latin typeface="Calibri" pitchFamily="34" charset="0"/>
                <a:sym typeface="Symbol"/>
              </a:rPr>
              <a:t>DPLL(join) = SMT + “Abstract Interpretation”.</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Future work: new literals during conflict resolution.</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hlinkClick r:id="rId4"/>
              </a:rPr>
              <a:t>http://research.microsoft.com/projects/z3</a:t>
            </a:r>
            <a:endParaRPr lang="en-US" sz="2800" dirty="0" smtClean="0">
              <a:solidFill>
                <a:schemeClr val="bg1"/>
              </a:solidFill>
              <a:latin typeface="Calibri" pitchFamily="34" charset="0"/>
              <a:sym typeface="Symbol"/>
            </a:endParaRPr>
          </a:p>
        </p:txBody>
      </p:sp>
      <p:sp>
        <p:nvSpPr>
          <p:cNvPr id="6" name="Rectangle 5"/>
          <p:cNvSpPr/>
          <p:nvPr/>
        </p:nvSpPr>
        <p:spPr bwMode="auto">
          <a:xfrm>
            <a:off x="2240782" y="4339816"/>
            <a:ext cx="4572000" cy="1808703"/>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4400" b="1" i="0" u="none" strike="noStrike" cap="none" normalizeH="0" baseline="0" dirty="0" smtClean="0">
                <a:solidFill>
                  <a:schemeClr val="bg1"/>
                </a:solidFill>
                <a:latin typeface="Segoe" pitchFamily="34" charset="0"/>
              </a:rPr>
              <a:t>Thank You!</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Accelerating lemma learning using joins</a:t>
            </a:r>
            <a:endParaRPr lang="en-US" dirty="0"/>
          </a:p>
        </p:txBody>
      </p:sp>
      <p:graphicFrame>
        <p:nvGraphicFramePr>
          <p:cNvPr id="6" name="Object 5"/>
          <p:cNvGraphicFramePr>
            <a:graphicFrameLocks noChangeAspect="1"/>
          </p:cNvGraphicFramePr>
          <p:nvPr/>
        </p:nvGraphicFramePr>
        <p:xfrm>
          <a:off x="270163" y="2227118"/>
          <a:ext cx="8517665" cy="524164"/>
        </p:xfrm>
        <a:graphic>
          <a:graphicData uri="http://schemas.openxmlformats.org/presentationml/2006/ole">
            <p:oleObj spid="_x0000_s21506" name="Equation" r:id="rId4" imgW="3301920" imgH="203040" progId="Equation.3">
              <p:embed/>
            </p:oleObj>
          </a:graphicData>
        </a:graphic>
      </p:graphicFrame>
      <p:sp>
        <p:nvSpPr>
          <p:cNvPr id="8" name="Rectangle 7"/>
          <p:cNvSpPr/>
          <p:nvPr/>
        </p:nvSpPr>
        <p:spPr bwMode="auto">
          <a:xfrm>
            <a:off x="233680" y="2265680"/>
            <a:ext cx="151384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 name="Rectangle 8"/>
          <p:cNvSpPr/>
          <p:nvPr/>
        </p:nvSpPr>
        <p:spPr bwMode="auto">
          <a:xfrm>
            <a:off x="7345680" y="2275840"/>
            <a:ext cx="125984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Rectangle 9"/>
          <p:cNvSpPr/>
          <p:nvPr/>
        </p:nvSpPr>
        <p:spPr bwMode="auto">
          <a:xfrm>
            <a:off x="5638800" y="2255520"/>
            <a:ext cx="77216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 name="Rectangle 10"/>
          <p:cNvSpPr/>
          <p:nvPr/>
        </p:nvSpPr>
        <p:spPr bwMode="auto">
          <a:xfrm>
            <a:off x="5100320" y="2255520"/>
            <a:ext cx="335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4" name="Rectangle 13"/>
          <p:cNvSpPr/>
          <p:nvPr/>
        </p:nvSpPr>
        <p:spPr bwMode="auto">
          <a:xfrm>
            <a:off x="2875280" y="343408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Arithmetic</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Accelerating lemma learning using joins</a:t>
            </a:r>
            <a:endParaRPr lang="en-US" dirty="0"/>
          </a:p>
        </p:txBody>
      </p:sp>
      <p:graphicFrame>
        <p:nvGraphicFramePr>
          <p:cNvPr id="6" name="Object 5"/>
          <p:cNvGraphicFramePr>
            <a:graphicFrameLocks noChangeAspect="1"/>
          </p:cNvGraphicFramePr>
          <p:nvPr/>
        </p:nvGraphicFramePr>
        <p:xfrm>
          <a:off x="270163" y="2227118"/>
          <a:ext cx="8517665" cy="524164"/>
        </p:xfrm>
        <a:graphic>
          <a:graphicData uri="http://schemas.openxmlformats.org/presentationml/2006/ole">
            <p:oleObj spid="_x0000_s20482" name="Equation" r:id="rId4" imgW="3301920" imgH="203040" progId="Equation.3">
              <p:embed/>
            </p:oleObj>
          </a:graphicData>
        </a:graphic>
      </p:graphicFrame>
      <p:sp>
        <p:nvSpPr>
          <p:cNvPr id="14" name="Rectangle 13"/>
          <p:cNvSpPr/>
          <p:nvPr/>
        </p:nvSpPr>
        <p:spPr bwMode="auto">
          <a:xfrm>
            <a:off x="2875280" y="343408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Arithmetic</a:t>
            </a:r>
          </a:p>
        </p:txBody>
      </p:sp>
      <p:sp>
        <p:nvSpPr>
          <p:cNvPr id="16" name="Rectangle 15"/>
          <p:cNvSpPr/>
          <p:nvPr/>
        </p:nvSpPr>
        <p:spPr bwMode="auto">
          <a:xfrm>
            <a:off x="2621280" y="2265680"/>
            <a:ext cx="843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7" name="Rectangle 16"/>
          <p:cNvSpPr/>
          <p:nvPr/>
        </p:nvSpPr>
        <p:spPr bwMode="auto">
          <a:xfrm>
            <a:off x="3566160" y="2265680"/>
            <a:ext cx="843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8" name="Rectangle 17"/>
          <p:cNvSpPr/>
          <p:nvPr/>
        </p:nvSpPr>
        <p:spPr bwMode="auto">
          <a:xfrm>
            <a:off x="2875280" y="342392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Array</a:t>
            </a:r>
            <a:r>
              <a:rPr kumimoji="0" lang="en-US" sz="2800" b="0" i="0" u="none" strike="noStrike" cap="none" normalizeH="0" dirty="0" smtClean="0">
                <a:solidFill>
                  <a:schemeClr val="tx1"/>
                </a:solidFill>
                <a:effectLst>
                  <a:outerShdw blurRad="38100" dist="38100" dir="2700000" algn="tl">
                    <a:srgbClr val="000000">
                      <a:alpha val="43137"/>
                    </a:srgbClr>
                  </a:outerShdw>
                </a:effectLst>
                <a:latin typeface="Segoe" pitchFamily="34" charset="0"/>
              </a:rPr>
              <a:t> Theory</a:t>
            </a: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Accelerating lemma learning using joins</a:t>
            </a:r>
            <a:endParaRPr lang="en-US" dirty="0"/>
          </a:p>
        </p:txBody>
      </p:sp>
      <p:graphicFrame>
        <p:nvGraphicFramePr>
          <p:cNvPr id="6" name="Object 5"/>
          <p:cNvGraphicFramePr>
            <a:graphicFrameLocks noChangeAspect="1"/>
          </p:cNvGraphicFramePr>
          <p:nvPr/>
        </p:nvGraphicFramePr>
        <p:xfrm>
          <a:off x="270163" y="2227118"/>
          <a:ext cx="8517665" cy="524164"/>
        </p:xfrm>
        <a:graphic>
          <a:graphicData uri="http://schemas.openxmlformats.org/presentationml/2006/ole">
            <p:oleObj spid="_x0000_s1026" name="Equation" r:id="rId4" imgW="3301920" imgH="203040" progId="Equation.3">
              <p:embed/>
            </p:oleObj>
          </a:graphicData>
        </a:graphic>
      </p:graphicFrame>
      <p:sp>
        <p:nvSpPr>
          <p:cNvPr id="14" name="Rectangle 13"/>
          <p:cNvSpPr/>
          <p:nvPr/>
        </p:nvSpPr>
        <p:spPr bwMode="auto">
          <a:xfrm>
            <a:off x="2875280" y="343408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Arithmetic</a:t>
            </a:r>
          </a:p>
        </p:txBody>
      </p:sp>
      <p:sp>
        <p:nvSpPr>
          <p:cNvPr id="18" name="Rectangle 17"/>
          <p:cNvSpPr/>
          <p:nvPr/>
        </p:nvSpPr>
        <p:spPr bwMode="auto">
          <a:xfrm>
            <a:off x="2875280" y="342392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Array</a:t>
            </a:r>
            <a:r>
              <a:rPr kumimoji="0" lang="en-US" sz="2800" b="0" i="0" u="none" strike="noStrike" cap="none" normalizeH="0" dirty="0" smtClean="0">
                <a:solidFill>
                  <a:schemeClr val="tx1"/>
                </a:solidFill>
                <a:effectLst>
                  <a:outerShdw blurRad="38100" dist="38100" dir="2700000" algn="tl">
                    <a:srgbClr val="000000">
                      <a:alpha val="43137"/>
                    </a:srgbClr>
                  </a:outerShdw>
                </a:effectLst>
                <a:latin typeface="Segoe" pitchFamily="34" charset="0"/>
              </a:rPr>
              <a:t> Theory</a:t>
            </a: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0" name="Rectangle 19"/>
          <p:cNvSpPr/>
          <p:nvPr/>
        </p:nvSpPr>
        <p:spPr bwMode="auto">
          <a:xfrm>
            <a:off x="6918960" y="2275840"/>
            <a:ext cx="335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1" name="Rectangle 20"/>
          <p:cNvSpPr/>
          <p:nvPr/>
        </p:nvSpPr>
        <p:spPr bwMode="auto">
          <a:xfrm>
            <a:off x="2235200" y="2265680"/>
            <a:ext cx="335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3" name="Rectangle 22"/>
          <p:cNvSpPr/>
          <p:nvPr/>
        </p:nvSpPr>
        <p:spPr bwMode="auto">
          <a:xfrm>
            <a:off x="2885440" y="341376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tx1"/>
                </a:solidFill>
                <a:effectLst>
                  <a:outerShdw blurRad="38100" dist="38100" dir="2700000" algn="tl">
                    <a:srgbClr val="000000">
                      <a:alpha val="43137"/>
                    </a:srgbClr>
                  </a:outerShdw>
                </a:effectLst>
                <a:latin typeface="Segoe" pitchFamily="34" charset="0"/>
              </a:rPr>
              <a:t>Uninterpreted</a:t>
            </a:r>
            <a:r>
              <a:rPr lang="en-US" sz="2800" dirty="0" smtClean="0">
                <a:solidFill>
                  <a:schemeClr val="tx1"/>
                </a:solidFill>
                <a:effectLst>
                  <a:outerShdw blurRad="38100" dist="38100" dir="2700000" algn="tl">
                    <a:srgbClr val="000000">
                      <a:alpha val="43137"/>
                    </a:srgbClr>
                  </a:outerShdw>
                </a:effectLst>
                <a:latin typeface="Segoe" pitchFamily="34" charset="0"/>
              </a:rPr>
              <a:t> Functions</a:t>
            </a: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SMT: Some Applications @ Microsoft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Accelerating lemma learning using joins</a:t>
            </a:r>
            <a:endParaRPr lang="en-US" dirty="0"/>
          </a:p>
        </p:txBody>
      </p:sp>
      <p:pic>
        <p:nvPicPr>
          <p:cNvPr id="7" name="Picture 6" descr="formula_small.png"/>
          <p:cNvPicPr>
            <a:picLocks noChangeAspect="1"/>
          </p:cNvPicPr>
          <p:nvPr/>
        </p:nvPicPr>
        <p:blipFill>
          <a:blip r:embed="rId3" cstate="print"/>
          <a:stretch>
            <a:fillRect/>
          </a:stretch>
        </p:blipFill>
        <p:spPr>
          <a:xfrm>
            <a:off x="6330631" y="1742716"/>
            <a:ext cx="1511939" cy="847417"/>
          </a:xfrm>
          <a:prstGeom prst="rect">
            <a:avLst/>
          </a:prstGeom>
        </p:spPr>
      </p:pic>
      <p:pic>
        <p:nvPicPr>
          <p:cNvPr id="8" name="Picture 7" descr="SpecSharpLogo-h100-w367.png"/>
          <p:cNvPicPr>
            <a:picLocks noChangeAspect="1"/>
          </p:cNvPicPr>
          <p:nvPr/>
        </p:nvPicPr>
        <p:blipFill>
          <a:blip r:embed="rId4" cstate="print"/>
          <a:stretch>
            <a:fillRect/>
          </a:stretch>
        </p:blipFill>
        <p:spPr>
          <a:xfrm>
            <a:off x="637890" y="1638781"/>
            <a:ext cx="2969751" cy="798716"/>
          </a:xfrm>
          <a:prstGeom prst="rect">
            <a:avLst/>
          </a:prstGeom>
        </p:spPr>
      </p:pic>
      <p:sp>
        <p:nvSpPr>
          <p:cNvPr id="11" name="Rounded Rectangle 10"/>
          <p:cNvSpPr/>
          <p:nvPr/>
        </p:nvSpPr>
        <p:spPr>
          <a:xfrm>
            <a:off x="445088" y="3860588"/>
            <a:ext cx="2008527" cy="590497"/>
          </a:xfrm>
          <a:prstGeom prst="roundRect">
            <a:avLst/>
          </a:prstGeom>
        </p:spPr>
        <p:style>
          <a:lnRef idx="1">
            <a:schemeClr val="accent5"/>
          </a:lnRef>
          <a:fillRef idx="2">
            <a:schemeClr val="accent5"/>
          </a:fillRef>
          <a:effectRef idx="1">
            <a:schemeClr val="accent5"/>
          </a:effectRef>
          <a:fontRef idx="minor">
            <a:schemeClr val="dk1"/>
          </a:fontRef>
        </p:style>
        <p:txBody>
          <a:bodyPr lIns="64008" tIns="32004" rIns="64008" bIns="32004" rtlCol="0" anchor="ctr"/>
          <a:lstStyle/>
          <a:p>
            <a:pPr algn="ctr"/>
            <a:r>
              <a:rPr lang="en-US" sz="3200" b="1" dirty="0" smtClean="0">
                <a:solidFill>
                  <a:srgbClr val="FF0000"/>
                </a:solidFill>
                <a:latin typeface="Calibri" pitchFamily="34" charset="0"/>
              </a:rPr>
              <a:t>VCC</a:t>
            </a:r>
            <a:endParaRPr lang="en-US" sz="3200" b="1" dirty="0">
              <a:solidFill>
                <a:srgbClr val="FF0000"/>
              </a:solidFill>
              <a:latin typeface="Calibri" pitchFamily="34" charset="0"/>
            </a:endParaRPr>
          </a:p>
        </p:txBody>
      </p:sp>
      <p:grpSp>
        <p:nvGrpSpPr>
          <p:cNvPr id="12" name="Group 6"/>
          <p:cNvGrpSpPr/>
          <p:nvPr/>
        </p:nvGrpSpPr>
        <p:grpSpPr>
          <a:xfrm>
            <a:off x="1428895" y="2654336"/>
            <a:ext cx="3119766" cy="777252"/>
            <a:chOff x="1485114" y="2859314"/>
            <a:chExt cx="3156226" cy="618689"/>
          </a:xfrm>
        </p:grpSpPr>
        <p:pic>
          <p:nvPicPr>
            <p:cNvPr id="13" name="Picture 7" descr="logo.gif"/>
            <p:cNvPicPr>
              <a:picLocks noChangeAspect="1"/>
            </p:cNvPicPr>
            <p:nvPr/>
          </p:nvPicPr>
          <p:blipFill>
            <a:blip r:embed="rId5" cstate="print"/>
            <a:stretch>
              <a:fillRect/>
            </a:stretch>
          </p:blipFill>
          <p:spPr>
            <a:xfrm>
              <a:off x="1485114" y="2888344"/>
              <a:ext cx="3156226" cy="589659"/>
            </a:xfrm>
            <a:prstGeom prst="rect">
              <a:avLst/>
            </a:prstGeom>
          </p:spPr>
          <p:style>
            <a:lnRef idx="1">
              <a:schemeClr val="accent4"/>
            </a:lnRef>
            <a:fillRef idx="3">
              <a:schemeClr val="accent4"/>
            </a:fillRef>
            <a:effectRef idx="2">
              <a:schemeClr val="accent4"/>
            </a:effectRef>
            <a:fontRef idx="minor">
              <a:schemeClr val="lt1"/>
            </a:fontRef>
          </p:style>
        </p:pic>
        <p:sp>
          <p:nvSpPr>
            <p:cNvPr id="14" name="TextBox 13"/>
            <p:cNvSpPr txBox="1"/>
            <p:nvPr/>
          </p:nvSpPr>
          <p:spPr>
            <a:xfrm>
              <a:off x="2394858" y="2859314"/>
              <a:ext cx="1245818" cy="367483"/>
            </a:xfrm>
            <a:prstGeom prst="rect">
              <a:avLst/>
            </a:prstGeom>
            <a:noFill/>
            <a:ln>
              <a:noFill/>
            </a:ln>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sz="2400" b="1" dirty="0" smtClean="0">
                  <a:latin typeface="Calibri" pitchFamily="34" charset="0"/>
                </a:rPr>
                <a:t>Hyper-V</a:t>
              </a:r>
              <a:endParaRPr lang="en-US" sz="2400" b="1" dirty="0">
                <a:latin typeface="Calibri" pitchFamily="34" charset="0"/>
              </a:endParaRPr>
            </a:p>
          </p:txBody>
        </p:sp>
      </p:grpSp>
      <p:pic>
        <p:nvPicPr>
          <p:cNvPr id="15" name="Picture 14" descr="yogi_logo.jpg"/>
          <p:cNvPicPr>
            <a:picLocks noChangeAspect="1"/>
          </p:cNvPicPr>
          <p:nvPr/>
        </p:nvPicPr>
        <p:blipFill>
          <a:blip r:embed="rId6" cstate="print"/>
          <a:stretch>
            <a:fillRect/>
          </a:stretch>
        </p:blipFill>
        <p:spPr>
          <a:xfrm>
            <a:off x="6304418" y="3640890"/>
            <a:ext cx="1689100" cy="835961"/>
          </a:xfrm>
          <a:prstGeom prst="rect">
            <a:avLst/>
          </a:prstGeom>
        </p:spPr>
      </p:pic>
      <p:pic>
        <p:nvPicPr>
          <p:cNvPr id="16" name="Picture 15" descr="PexWeb.png"/>
          <p:cNvPicPr>
            <a:picLocks noChangeAspect="1"/>
          </p:cNvPicPr>
          <p:nvPr/>
        </p:nvPicPr>
        <p:blipFill>
          <a:blip r:embed="rId7" cstate="print"/>
          <a:stretch>
            <a:fillRect/>
          </a:stretch>
        </p:blipFill>
        <p:spPr>
          <a:xfrm>
            <a:off x="4141533" y="5156124"/>
            <a:ext cx="1853238" cy="1038936"/>
          </a:xfrm>
          <a:prstGeom prst="rect">
            <a:avLst/>
          </a:prstGeom>
        </p:spPr>
      </p:pic>
      <p:pic>
        <p:nvPicPr>
          <p:cNvPr id="18" name="Picture 2"/>
          <p:cNvPicPr>
            <a:picLocks noChangeAspect="1" noChangeArrowheads="1"/>
          </p:cNvPicPr>
          <p:nvPr/>
        </p:nvPicPr>
        <p:blipFill>
          <a:blip r:embed="rId8" cstate="print"/>
          <a:srcRect/>
          <a:stretch>
            <a:fillRect/>
          </a:stretch>
        </p:blipFill>
        <p:spPr bwMode="auto">
          <a:xfrm>
            <a:off x="3007998" y="3805886"/>
            <a:ext cx="2222422" cy="991184"/>
          </a:xfrm>
          <a:prstGeom prst="rect">
            <a:avLst/>
          </a:prstGeom>
          <a:noFill/>
          <a:ln w="9525">
            <a:noFill/>
            <a:miter lim="800000"/>
            <a:headEnd/>
            <a:tailEnd/>
          </a:ln>
          <a:effectLst/>
        </p:spPr>
      </p:pic>
      <p:sp>
        <p:nvSpPr>
          <p:cNvPr id="21" name="Rounded Rectangle 20"/>
          <p:cNvSpPr/>
          <p:nvPr/>
        </p:nvSpPr>
        <p:spPr bwMode="auto">
          <a:xfrm>
            <a:off x="5956160" y="2707528"/>
            <a:ext cx="2583180" cy="73152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Calibri" pitchFamily="34" charset="0"/>
              </a:rPr>
              <a:t>Terminator T-2</a:t>
            </a:r>
          </a:p>
        </p:txBody>
      </p:sp>
      <p:sp>
        <p:nvSpPr>
          <p:cNvPr id="22" name="Rounded Rectangle 21"/>
          <p:cNvSpPr/>
          <p:nvPr/>
        </p:nvSpPr>
        <p:spPr bwMode="auto">
          <a:xfrm>
            <a:off x="913563" y="4819351"/>
            <a:ext cx="2060750" cy="73152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err="1" smtClean="0">
                <a:solidFill>
                  <a:schemeClr val="bg1"/>
                </a:solidFill>
                <a:latin typeface="Calibri" pitchFamily="34" charset="0"/>
              </a:rPr>
              <a:t>NModel</a:t>
            </a:r>
            <a:endParaRPr kumimoji="0" lang="en-US" sz="2800" b="1" i="0" u="none" strike="noStrike" cap="none" normalizeH="0" baseline="0" dirty="0" smtClean="0">
              <a:solidFill>
                <a:schemeClr val="bg1"/>
              </a:solidFill>
              <a:latin typeface="Calibri" pitchFamily="34" charset="0"/>
            </a:endParaRPr>
          </a:p>
        </p:txBody>
      </p:sp>
      <p:sp>
        <p:nvSpPr>
          <p:cNvPr id="23" name="Rounded Rectangle 22"/>
          <p:cNvSpPr/>
          <p:nvPr/>
        </p:nvSpPr>
        <p:spPr>
          <a:xfrm>
            <a:off x="3913414" y="1772206"/>
            <a:ext cx="2008527" cy="590497"/>
          </a:xfrm>
          <a:prstGeom prst="roundRect">
            <a:avLst/>
          </a:prstGeom>
        </p:spPr>
        <p:style>
          <a:lnRef idx="1">
            <a:schemeClr val="accent2"/>
          </a:lnRef>
          <a:fillRef idx="2">
            <a:schemeClr val="accent2"/>
          </a:fillRef>
          <a:effectRef idx="1">
            <a:schemeClr val="accent2"/>
          </a:effectRef>
          <a:fontRef idx="minor">
            <a:schemeClr val="dk1"/>
          </a:fontRef>
        </p:style>
        <p:txBody>
          <a:bodyPr lIns="64008" tIns="32004" rIns="64008" bIns="32004" rtlCol="0" anchor="ctr"/>
          <a:lstStyle/>
          <a:p>
            <a:pPr algn="ctr"/>
            <a:r>
              <a:rPr lang="en-US" sz="3200" b="1" dirty="0" smtClean="0">
                <a:solidFill>
                  <a:schemeClr val="bg1"/>
                </a:solidFill>
                <a:latin typeface="Calibri" pitchFamily="34" charset="0"/>
              </a:rPr>
              <a:t>HAVOC</a:t>
            </a:r>
            <a:endParaRPr lang="en-US" sz="3200" b="1" dirty="0">
              <a:solidFill>
                <a:schemeClr val="bg1"/>
              </a:solidFill>
              <a:latin typeface="Calibri" pitchFamily="34" charset="0"/>
            </a:endParaRPr>
          </a:p>
        </p:txBody>
      </p:sp>
      <p:sp>
        <p:nvSpPr>
          <p:cNvPr id="24" name="Rounded Rectangle 23"/>
          <p:cNvSpPr/>
          <p:nvPr/>
        </p:nvSpPr>
        <p:spPr>
          <a:xfrm>
            <a:off x="6737013" y="5399660"/>
            <a:ext cx="2008527" cy="590497"/>
          </a:xfrm>
          <a:prstGeom prst="roundRect">
            <a:avLst/>
          </a:prstGeom>
        </p:spPr>
        <p:style>
          <a:lnRef idx="1">
            <a:schemeClr val="accent4"/>
          </a:lnRef>
          <a:fillRef idx="2">
            <a:schemeClr val="accent4"/>
          </a:fillRef>
          <a:effectRef idx="1">
            <a:schemeClr val="accent4"/>
          </a:effectRef>
          <a:fontRef idx="minor">
            <a:schemeClr val="dk1"/>
          </a:fontRef>
        </p:style>
        <p:txBody>
          <a:bodyPr lIns="64008" tIns="32004" rIns="64008" bIns="32004" rtlCol="0" anchor="ctr"/>
          <a:lstStyle/>
          <a:p>
            <a:pPr algn="ctr"/>
            <a:r>
              <a:rPr lang="en-US" sz="3200" b="1" dirty="0" smtClean="0">
                <a:solidFill>
                  <a:schemeClr val="bg1"/>
                </a:solidFill>
                <a:latin typeface="Calibri" pitchFamily="34" charset="0"/>
              </a:rPr>
              <a:t>F7</a:t>
            </a:r>
            <a:endParaRPr lang="en-US" sz="3200" b="1" dirty="0">
              <a:solidFill>
                <a:schemeClr val="bg1"/>
              </a:solidFill>
              <a:latin typeface="Calibri" pitchFamily="34" charset="0"/>
            </a:endParaRPr>
          </a:p>
        </p:txBody>
      </p:sp>
      <p:sp>
        <p:nvSpPr>
          <p:cNvPr id="25" name="Rounded Rectangle 24"/>
          <p:cNvSpPr/>
          <p:nvPr/>
        </p:nvSpPr>
        <p:spPr>
          <a:xfrm>
            <a:off x="810160" y="5893706"/>
            <a:ext cx="2008527" cy="590497"/>
          </a:xfrm>
          <a:prstGeom prst="roundRect">
            <a:avLst/>
          </a:prstGeom>
        </p:spPr>
        <p:style>
          <a:lnRef idx="1">
            <a:schemeClr val="dk1"/>
          </a:lnRef>
          <a:fillRef idx="2">
            <a:schemeClr val="dk1"/>
          </a:fillRef>
          <a:effectRef idx="1">
            <a:schemeClr val="dk1"/>
          </a:effectRef>
          <a:fontRef idx="minor">
            <a:schemeClr val="dk1"/>
          </a:fontRef>
        </p:style>
        <p:txBody>
          <a:bodyPr lIns="64008" tIns="32004" rIns="64008" bIns="32004" rtlCol="0" anchor="ctr"/>
          <a:lstStyle/>
          <a:p>
            <a:pPr algn="ctr"/>
            <a:r>
              <a:rPr lang="en-US" sz="3200" b="1" dirty="0" smtClean="0">
                <a:solidFill>
                  <a:schemeClr val="bg1"/>
                </a:solidFill>
                <a:latin typeface="Calibri" pitchFamily="34" charset="0"/>
              </a:rPr>
              <a:t>SAGE</a:t>
            </a:r>
            <a:endParaRPr lang="en-US" sz="3200" b="1" dirty="0">
              <a:solidFill>
                <a:schemeClr val="bg1"/>
              </a:solidFill>
              <a:latin typeface="Calibri" pitchFamily="34" charset="0"/>
            </a:endParaRPr>
          </a:p>
        </p:txBody>
      </p:sp>
      <p:sp>
        <p:nvSpPr>
          <p:cNvPr id="26" name="Rounded Rectangle 25"/>
          <p:cNvSpPr/>
          <p:nvPr/>
        </p:nvSpPr>
        <p:spPr>
          <a:xfrm>
            <a:off x="6134132" y="4585744"/>
            <a:ext cx="2008527" cy="590497"/>
          </a:xfrm>
          <a:prstGeom prst="roundRect">
            <a:avLst/>
          </a:prstGeom>
        </p:spPr>
        <p:style>
          <a:lnRef idx="1">
            <a:schemeClr val="accent2"/>
          </a:lnRef>
          <a:fillRef idx="2">
            <a:schemeClr val="accent2"/>
          </a:fillRef>
          <a:effectRef idx="1">
            <a:schemeClr val="accent2"/>
          </a:effectRef>
          <a:fontRef idx="minor">
            <a:schemeClr val="dk1"/>
          </a:fontRef>
        </p:style>
        <p:txBody>
          <a:bodyPr lIns="64008" tIns="32004" rIns="64008" bIns="32004" rtlCol="0" anchor="ctr"/>
          <a:lstStyle/>
          <a:p>
            <a:pPr algn="ctr"/>
            <a:r>
              <a:rPr lang="en-US" sz="3200" b="1" dirty="0" smtClean="0">
                <a:solidFill>
                  <a:schemeClr val="bg1"/>
                </a:solidFill>
                <a:latin typeface="Calibri" pitchFamily="34" charset="0"/>
              </a:rPr>
              <a:t>Vigilante</a:t>
            </a:r>
            <a:endParaRPr lang="en-US" sz="3200" b="1" dirty="0">
              <a:solidFill>
                <a:schemeClr val="bg1"/>
              </a:solidFill>
              <a:latin typeface="Calibri" pitchFamily="34" charset="0"/>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SMT@Microsoft: Solver</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Accelerating lemma learning using joins</a:t>
            </a:r>
            <a:endParaRPr lang="en-US" dirty="0" smtClean="0"/>
          </a:p>
        </p:txBody>
      </p:sp>
      <p:sp>
        <p:nvSpPr>
          <p:cNvPr id="22" name="Text Placeholder 2"/>
          <p:cNvSpPr txBox="1">
            <a:spLocks/>
          </p:cNvSpPr>
          <p:nvPr/>
        </p:nvSpPr>
        <p:spPr>
          <a:xfrm>
            <a:off x="416560" y="1613801"/>
            <a:ext cx="8382000" cy="4653582"/>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2800" b="1" dirty="0" smtClean="0">
                <a:solidFill>
                  <a:srgbClr val="FF0000"/>
                </a:solidFill>
                <a:latin typeface="Calibri" pitchFamily="34" charset="0"/>
                <a:sym typeface="Symbol"/>
              </a:rPr>
              <a:t>Z3 is a new solver developed at Microsoft Research.</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Development/Research driven by internal customers.</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Free for academic research.</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Interfaces:</a:t>
            </a: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pPr>
            <a:endParaRPr lang="en-US" sz="2800" dirty="0" smtClean="0">
              <a:solidFill>
                <a:schemeClr val="bg1"/>
              </a:solidFill>
              <a:latin typeface="Calibri" pitchFamily="34" charset="0"/>
              <a:sym typeface="Symbol"/>
              <a:hlinkClick r:id="rId4"/>
            </a:endParaRP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hlinkClick r:id="rId4"/>
              </a:rPr>
              <a:t>http://research.microsoft.com/projects/z3</a:t>
            </a:r>
            <a:endParaRPr lang="en-US" sz="2800" dirty="0" smtClean="0">
              <a:solidFill>
                <a:schemeClr val="bg1"/>
              </a:solidFill>
              <a:latin typeface="Calibri" pitchFamily="34" charset="0"/>
              <a:sym typeface="Symbol"/>
            </a:endParaRPr>
          </a:p>
        </p:txBody>
      </p:sp>
      <p:graphicFrame>
        <p:nvGraphicFramePr>
          <p:cNvPr id="25" name="Diagram 24"/>
          <p:cNvGraphicFramePr/>
          <p:nvPr/>
        </p:nvGraphicFramePr>
        <p:xfrm>
          <a:off x="993596" y="3328288"/>
          <a:ext cx="6636564" cy="234099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latin typeface="Calibri" pitchFamily="34" charset="0"/>
                <a:sym typeface="Symbol"/>
              </a:rPr>
              <a:t>SMT = DPLL + Theories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1155560" y="2680185"/>
            <a:ext cx="7636747" cy="1478866"/>
          </a:xfrm>
        </p:spPr>
        <p:txBody>
          <a:bodyPr/>
          <a:lstStyle/>
          <a:p>
            <a:r>
              <a:rPr lang="en-US" sz="3100" dirty="0" smtClean="0">
                <a:solidFill>
                  <a:srgbClr val="FF0000"/>
                </a:solidFill>
                <a:latin typeface="Calibri" pitchFamily="34" charset="0"/>
                <a:sym typeface="Symbol"/>
              </a:rPr>
              <a:t>Guessing (case-splitting)</a:t>
            </a:r>
          </a:p>
          <a:p>
            <a:r>
              <a:rPr lang="en-US" sz="3100" dirty="0" smtClean="0">
                <a:solidFill>
                  <a:srgbClr val="FF0000"/>
                </a:solidFill>
                <a:sym typeface="Symbol"/>
              </a:rPr>
              <a:t>Deducing (BCP + Theory propagation)</a:t>
            </a:r>
          </a:p>
          <a:p>
            <a:r>
              <a:rPr lang="en-US" sz="3100" dirty="0" smtClean="0">
                <a:solidFill>
                  <a:srgbClr val="FF0000"/>
                </a:solidFill>
                <a:sym typeface="Symbol"/>
              </a:rPr>
              <a:t>Conflict resolution </a:t>
            </a:r>
            <a:r>
              <a:rPr lang="en-US" sz="3100" dirty="0" smtClean="0">
                <a:solidFill>
                  <a:srgbClr val="FF0000"/>
                </a:solidFill>
                <a:sym typeface="Wingdings" pitchFamily="2" charset="2"/>
              </a:rPr>
              <a:t> Backtracking + </a:t>
            </a:r>
            <a:r>
              <a:rPr lang="en-US" sz="3100" b="1" dirty="0" smtClean="0">
                <a:solidFill>
                  <a:srgbClr val="FF0000"/>
                </a:solidFill>
                <a:sym typeface="Wingdings" pitchFamily="2" charset="2"/>
              </a:rPr>
              <a:t>Lemma</a:t>
            </a:r>
            <a:r>
              <a:rPr lang="en-US" sz="3100" dirty="0" smtClean="0">
                <a:solidFill>
                  <a:srgbClr val="FF0000"/>
                </a:solidFill>
                <a:sym typeface="Wingdings" pitchFamily="2" charset="2"/>
              </a:rPr>
              <a:t> </a:t>
            </a:r>
            <a:endParaRPr lang="en-US" sz="3100" dirty="0" smtClean="0">
              <a:solidFill>
                <a:srgbClr val="FF0000"/>
              </a:solidFill>
              <a:latin typeface="Calibri" pitchFamily="34" charset="0"/>
              <a:sym typeface="Symbol"/>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Accelerating lemma learning using joins</a:t>
            </a:r>
            <a:endParaRPr lang="en-US" dirty="0" smtClean="0"/>
          </a:p>
        </p:txBody>
      </p:sp>
      <p:sp>
        <p:nvSpPr>
          <p:cNvPr id="9" name="Rectangle 8"/>
          <p:cNvSpPr/>
          <p:nvPr/>
        </p:nvSpPr>
        <p:spPr>
          <a:xfrm>
            <a:off x="937054" y="1807419"/>
            <a:ext cx="6893234" cy="523220"/>
          </a:xfrm>
          <a:prstGeom prst="rect">
            <a:avLst/>
          </a:prstGeom>
        </p:spPr>
        <p:txBody>
          <a:bodyPr wrap="none">
            <a:spAutoFit/>
          </a:bodyPr>
          <a:lstStyle/>
          <a:p>
            <a:r>
              <a:rPr lang="en-US" sz="2800" dirty="0" smtClean="0">
                <a:solidFill>
                  <a:schemeClr val="bg1"/>
                </a:solidFill>
                <a:latin typeface="Calibri" pitchFamily="34" charset="0"/>
                <a:sym typeface="Symbol"/>
              </a:rPr>
              <a:t>a=b  f(a)=f(b),   a &lt; 5  a &gt; 10,  a &gt; 6  b = 2</a:t>
            </a:r>
            <a:endParaRPr lang="en-US" sz="2800" dirty="0"/>
          </a:p>
        </p:txBody>
      </p:sp>
      <p:sp>
        <p:nvSpPr>
          <p:cNvPr id="10" name="Rectangular Callout 9"/>
          <p:cNvSpPr/>
          <p:nvPr/>
        </p:nvSpPr>
        <p:spPr bwMode="auto">
          <a:xfrm>
            <a:off x="1738365" y="4783015"/>
            <a:ext cx="6008915" cy="1245996"/>
          </a:xfrm>
          <a:prstGeom prst="wedgeRectCallout">
            <a:avLst>
              <a:gd name="adj1" fmla="val 44512"/>
              <a:gd name="adj2" fmla="val -9865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rPr>
              <a:t>Most SMT solvers</a:t>
            </a:r>
            <a:r>
              <a:rPr kumimoji="0" lang="en-US" sz="2800" b="1" i="0" u="none" strike="noStrike" cap="none" normalizeH="0" dirty="0" smtClean="0">
                <a:solidFill>
                  <a:schemeClr val="bg1"/>
                </a:solidFill>
                <a:latin typeface="Segoe" pitchFamily="34" charset="0"/>
              </a:rPr>
              <a:t> use only the literals </a:t>
            </a:r>
            <a:r>
              <a:rPr lang="en-US" sz="2800" b="1" dirty="0" smtClean="0">
                <a:solidFill>
                  <a:schemeClr val="bg1"/>
                </a:solidFill>
                <a:latin typeface="Segoe" pitchFamily="34" charset="0"/>
              </a:rPr>
              <a:t>from the given formula!</a:t>
            </a:r>
            <a:endParaRPr kumimoji="0" lang="en-US" sz="2800" b="1" i="0" u="none" strike="noStrike" cap="none" normalizeH="0" baseline="0" dirty="0" smtClean="0">
              <a:solidFill>
                <a:schemeClr val="bg1"/>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Is SMT fast???</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i="1" dirty="0" smtClean="0">
                <a:latin typeface="Calibri" pitchFamily="34" charset="0"/>
              </a:rPr>
              <a:t>Accelerating lemma learning using joins</a:t>
            </a:r>
            <a:endParaRPr lang="en-US" dirty="0" smtClean="0"/>
          </a:p>
        </p:txBody>
      </p:sp>
      <p:sp>
        <p:nvSpPr>
          <p:cNvPr id="7" name="Rectangle 6"/>
          <p:cNvSpPr/>
          <p:nvPr/>
        </p:nvSpPr>
        <p:spPr>
          <a:xfrm>
            <a:off x="539322" y="2181870"/>
            <a:ext cx="5598007" cy="2246769"/>
          </a:xfrm>
          <a:prstGeom prst="rect">
            <a:avLst/>
          </a:prstGeom>
        </p:spPr>
        <p:txBody>
          <a:bodyPr wrap="none">
            <a:spAutoFit/>
          </a:bodyPr>
          <a:lstStyle/>
          <a:p>
            <a:pPr lvl="1"/>
            <a:r>
              <a:rPr lang="en-US" sz="2800" dirty="0" smtClean="0">
                <a:solidFill>
                  <a:schemeClr val="bg1"/>
                </a:solidFill>
                <a:latin typeface="Calibri" pitchFamily="34" charset="0"/>
                <a:sym typeface="Symbol"/>
              </a:rPr>
              <a:t>a[0] = 0</a:t>
            </a:r>
          </a:p>
          <a:p>
            <a:pPr lvl="1"/>
            <a:r>
              <a:rPr lang="en-US" sz="2800" dirty="0" smtClean="0">
                <a:solidFill>
                  <a:schemeClr val="bg1"/>
                </a:solidFill>
                <a:latin typeface="Calibri" pitchFamily="34" charset="0"/>
                <a:sym typeface="Symbol"/>
              </a:rPr>
              <a:t>if (c</a:t>
            </a:r>
            <a:r>
              <a:rPr lang="en-US" sz="2800" baseline="-25000" dirty="0" smtClean="0">
                <a:solidFill>
                  <a:schemeClr val="bg1"/>
                </a:solidFill>
                <a:latin typeface="Calibri" pitchFamily="34" charset="0"/>
                <a:sym typeface="Symbol"/>
              </a:rPr>
              <a:t>1</a:t>
            </a:r>
            <a:r>
              <a:rPr lang="en-US" sz="2800" dirty="0" smtClean="0">
                <a:solidFill>
                  <a:schemeClr val="bg1"/>
                </a:solidFill>
                <a:latin typeface="Calibri" pitchFamily="34" charset="0"/>
                <a:sym typeface="Symbol"/>
              </a:rPr>
              <a:t>) { a[1] = 0; } else { a[1] = 1; }</a:t>
            </a:r>
          </a:p>
          <a:p>
            <a:pPr lvl="1"/>
            <a:r>
              <a:rPr lang="en-US" sz="2800" dirty="0" smtClean="0">
                <a:solidFill>
                  <a:schemeClr val="bg1"/>
                </a:solidFill>
                <a:latin typeface="Calibri" pitchFamily="34" charset="0"/>
                <a:sym typeface="Symbol"/>
              </a:rPr>
              <a:t>…</a:t>
            </a:r>
          </a:p>
          <a:p>
            <a:pPr lvl="1"/>
            <a:r>
              <a:rPr lang="en-US" sz="2800" dirty="0" smtClean="0">
                <a:solidFill>
                  <a:schemeClr val="bg1"/>
                </a:solidFill>
                <a:latin typeface="Calibri" pitchFamily="34" charset="0"/>
                <a:sym typeface="Symbol"/>
              </a:rPr>
              <a:t>if (</a:t>
            </a:r>
            <a:r>
              <a:rPr lang="en-US" sz="2800" dirty="0" err="1" smtClean="0">
                <a:solidFill>
                  <a:schemeClr val="bg1"/>
                </a:solidFill>
                <a:latin typeface="Calibri" pitchFamily="34" charset="0"/>
                <a:sym typeface="Symbol"/>
              </a:rPr>
              <a:t>c</a:t>
            </a:r>
            <a:r>
              <a:rPr lang="en-US" sz="2800" baseline="-25000" dirty="0" err="1" smtClean="0">
                <a:solidFill>
                  <a:schemeClr val="bg1"/>
                </a:solidFill>
                <a:latin typeface="Calibri" pitchFamily="34" charset="0"/>
                <a:sym typeface="Symbol"/>
              </a:rPr>
              <a:t>n</a:t>
            </a:r>
            <a:r>
              <a:rPr lang="en-US" sz="2800" dirty="0" smtClean="0">
                <a:solidFill>
                  <a:schemeClr val="bg1"/>
                </a:solidFill>
                <a:latin typeface="Calibri" pitchFamily="34" charset="0"/>
                <a:sym typeface="Symbol"/>
              </a:rPr>
              <a:t>) { a[n] = 0; } else { a[n] = 1; }</a:t>
            </a:r>
          </a:p>
          <a:p>
            <a:pPr lvl="1">
              <a:buNone/>
            </a:pPr>
            <a:r>
              <a:rPr lang="en-US" sz="2800" dirty="0" smtClean="0">
                <a:solidFill>
                  <a:schemeClr val="bg1"/>
                </a:solidFill>
                <a:latin typeface="Calibri" pitchFamily="34" charset="0"/>
                <a:sym typeface="Symbol"/>
              </a:rPr>
              <a:t>assert(a[0] == 0);</a:t>
            </a:r>
          </a:p>
        </p:txBody>
      </p:sp>
      <p:pic>
        <p:nvPicPr>
          <p:cNvPr id="177154" name="Picture 2" descr="C:\Users\leonardo\AppData\Local\Microsoft\Windows\Temporary Internet Files\Content.IE5\X8N2YU54\MPj04243590000[1].jpg"/>
          <p:cNvPicPr>
            <a:picLocks noChangeAspect="1" noChangeArrowheads="1"/>
          </p:cNvPicPr>
          <p:nvPr/>
        </p:nvPicPr>
        <p:blipFill>
          <a:blip r:embed="rId3" cstate="print"/>
          <a:srcRect/>
          <a:stretch>
            <a:fillRect/>
          </a:stretch>
        </p:blipFill>
        <p:spPr bwMode="auto">
          <a:xfrm>
            <a:off x="6364224" y="4244959"/>
            <a:ext cx="2621280" cy="1755029"/>
          </a:xfrm>
          <a:prstGeom prst="rect">
            <a:avLst/>
          </a:prstGeom>
          <a:noFill/>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SR_PPT template_07_light">
  <a:themeElements>
    <a:clrScheme name="MSR 2007">
      <a:dk1>
        <a:srgbClr val="000000"/>
      </a:dk1>
      <a:lt1>
        <a:srgbClr val="FFFFFF"/>
      </a:lt1>
      <a:dk2>
        <a:srgbClr val="3F3F3F"/>
      </a:dk2>
      <a:lt2>
        <a:srgbClr val="FFFFFF"/>
      </a:lt2>
      <a:accent1>
        <a:srgbClr val="FFDF79"/>
      </a:accent1>
      <a:accent2>
        <a:srgbClr val="5782B5"/>
      </a:accent2>
      <a:accent3>
        <a:srgbClr val="E28A54"/>
      </a:accent3>
      <a:accent4>
        <a:srgbClr val="94D850"/>
      </a:accent4>
      <a:accent5>
        <a:srgbClr val="FFA94B"/>
      </a:accent5>
      <a:accent6>
        <a:srgbClr val="9047B9"/>
      </a:accent6>
      <a:hlink>
        <a:srgbClr val="009ED6"/>
      </a:hlink>
      <a:folHlink>
        <a:srgbClr val="DDD819"/>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dirty="0" err="1" smtClean="0">
            <a:solidFill>
              <a:schemeClr val="bg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3074916C7A05429E3860C96E939D68" ma:contentTypeVersion="3" ma:contentTypeDescription="Create a new document." ma:contentTypeScope="" ma:versionID="2f9d0a3e4dab1dbcfa92ef49294c9fd6">
  <xsd:schema xmlns:xsd="http://www.w3.org/2001/XMLSchema" xmlns:p="http://schemas.microsoft.com/office/2006/metadata/properties" targetNamespace="http://schemas.microsoft.com/office/2006/metadata/properties" ma:root="true" ma:fieldsID="1767b50499e116a953c72fb09f4df49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09024F-16CA-4CA6-95A1-D32F69EDB8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D9F50A16-2F0A-48CD-98C8-4E4AE3627974}">
  <ds:schemaRefs>
    <ds:schemaRef ds:uri="http://schemas.microsoft.com/office/2006/metadata/properties"/>
  </ds:schemaRefs>
</ds:datastoreItem>
</file>

<file path=customXml/itemProps3.xml><?xml version="1.0" encoding="utf-8"?>
<ds:datastoreItem xmlns:ds="http://schemas.openxmlformats.org/officeDocument/2006/customXml" ds:itemID="{E7F898CC-13F8-471E-88EA-EFAA80FECF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MSR_PPT template_07_light</Template>
  <TotalTime>10833</TotalTime>
  <Words>3340</Words>
  <Application>Microsoft Office PowerPoint</Application>
  <PresentationFormat>On-screen Show (4:3)</PresentationFormat>
  <Paragraphs>261</Paragraphs>
  <Slides>25</Slides>
  <Notes>25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MSR_PPT template_07_light</vt:lpstr>
      <vt:lpstr>Equation</vt:lpstr>
      <vt:lpstr>Accelerating lemma learning using joins  LPAR 2008  –  Doha, Qatar</vt:lpstr>
      <vt:lpstr>Satisfiability Modulo Theories (SMT)</vt:lpstr>
      <vt:lpstr>Satisfiability Modulo Theories (SMT)</vt:lpstr>
      <vt:lpstr>Satisfiability Modulo Theories (SMT)</vt:lpstr>
      <vt:lpstr>Satisfiability Modulo Theories (SMT)</vt:lpstr>
      <vt:lpstr>SMT: Some Applications @ Microsoft</vt:lpstr>
      <vt:lpstr>SMT@Microsoft: Solver</vt:lpstr>
      <vt:lpstr>SMT = DPLL + Theories</vt:lpstr>
      <vt:lpstr>Is SMT fast???</vt:lpstr>
      <vt:lpstr>Is SMT fast???</vt:lpstr>
      <vt:lpstr>“Diamonds are eternal”</vt:lpstr>
      <vt:lpstr>SP(E) calculus</vt:lpstr>
      <vt:lpstr>DPLL (E + )</vt:lpstr>
      <vt:lpstr>How do we create ? </vt:lpstr>
      <vt:lpstr>Look ahead </vt:lpstr>
      <vt:lpstr>Look ahead </vt:lpstr>
      <vt:lpstr>“The plan”</vt:lpstr>
      <vt:lpstr>Join: Examples (Bounds) </vt:lpstr>
      <vt:lpstr>Join: Examples (Bounds) </vt:lpstr>
      <vt:lpstr>Join: Examples (Bounds) </vt:lpstr>
      <vt:lpstr>Join: Examples (Bounds) </vt:lpstr>
      <vt:lpstr>Join: Examples (Equalities) </vt:lpstr>
      <vt:lpstr>Join: Examples (Difference constraints) </vt:lpstr>
      <vt:lpstr>Join</vt:lpstr>
      <vt:lpstr>Conclusion</vt:lpstr>
    </vt:vector>
  </TitlesOfParts>
  <Manager>&lt;Content Manager Name Here&gt;</Manager>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subject>Name of Event</dc:subject>
  <dc:creator>Colleen Nelson</dc:creator>
  <dc:description>Template: Mark Johnson, Silver Fox Productions Inc.
Formatting:
Event Date:
Event Location:
Audience:</dc:description>
  <cp:lastModifiedBy>Leonardo de Moura</cp:lastModifiedBy>
  <cp:revision>202</cp:revision>
  <dcterms:created xsi:type="dcterms:W3CDTF">2007-07-26T21:26:45Z</dcterms:created>
  <dcterms:modified xsi:type="dcterms:W3CDTF">2008-12-01T18:47:56Z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0x0101006E3074916C7A05429E3860C96E939D68</vt:lpwstr>
  </property>
</Properties>
</file>