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colors7.xml" ContentType="application/vnd.openxmlformats-officedocument.drawingml.diagramColors+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63"/>
  </p:notesMasterIdLst>
  <p:handoutMasterIdLst>
    <p:handoutMasterId r:id="rId64"/>
  </p:handoutMasterIdLst>
  <p:sldIdLst>
    <p:sldId id="295" r:id="rId5"/>
    <p:sldId id="426" r:id="rId6"/>
    <p:sldId id="300" r:id="rId7"/>
    <p:sldId id="430" r:id="rId8"/>
    <p:sldId id="454" r:id="rId9"/>
    <p:sldId id="357" r:id="rId10"/>
    <p:sldId id="358" r:id="rId11"/>
    <p:sldId id="360" r:id="rId12"/>
    <p:sldId id="361" r:id="rId13"/>
    <p:sldId id="43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9" r:id="rId31"/>
    <p:sldId id="393" r:id="rId32"/>
    <p:sldId id="398" r:id="rId33"/>
    <p:sldId id="436" r:id="rId34"/>
    <p:sldId id="445" r:id="rId35"/>
    <p:sldId id="446" r:id="rId36"/>
    <p:sldId id="437" r:id="rId37"/>
    <p:sldId id="438" r:id="rId38"/>
    <p:sldId id="439" r:id="rId39"/>
    <p:sldId id="440" r:id="rId40"/>
    <p:sldId id="441" r:id="rId41"/>
    <p:sldId id="442" r:id="rId42"/>
    <p:sldId id="443" r:id="rId43"/>
    <p:sldId id="447" r:id="rId44"/>
    <p:sldId id="448" r:id="rId45"/>
    <p:sldId id="449" r:id="rId46"/>
    <p:sldId id="450" r:id="rId47"/>
    <p:sldId id="451" r:id="rId48"/>
    <p:sldId id="452" r:id="rId49"/>
    <p:sldId id="453" r:id="rId50"/>
    <p:sldId id="456" r:id="rId51"/>
    <p:sldId id="399" r:id="rId52"/>
    <p:sldId id="457" r:id="rId53"/>
    <p:sldId id="403" r:id="rId54"/>
    <p:sldId id="304" r:id="rId55"/>
    <p:sldId id="305" r:id="rId56"/>
    <p:sldId id="306" r:id="rId57"/>
    <p:sldId id="307" r:id="rId58"/>
    <p:sldId id="308" r:id="rId59"/>
    <p:sldId id="455" r:id="rId60"/>
    <p:sldId id="458" r:id="rId61"/>
    <p:sldId id="415" r:id="rId6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528" autoAdjust="0"/>
    <p:restoredTop sz="94588" autoAdjust="0"/>
  </p:normalViewPr>
  <p:slideViewPr>
    <p:cSldViewPr snapToGrid="0">
      <p:cViewPr varScale="1">
        <p:scale>
          <a:sx n="107" d="100"/>
          <a:sy n="107" d="100"/>
        </p:scale>
        <p:origin x="-186" y="-9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SAT &amp; </a:t>
          </a:r>
        </a:p>
        <a:p>
          <a:r>
            <a:rPr lang="en-US" dirty="0" smtClean="0"/>
            <a:t>SMT</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7FCD955C-5281-4A75-862A-E162C9DB1979}">
      <dgm:prSet phldrT="[Text]"/>
      <dgm:spPr/>
      <dgm:t>
        <a:bodyPr/>
        <a:lstStyle/>
        <a:p>
          <a:r>
            <a:rPr lang="en-US" dirty="0" smtClean="0"/>
            <a:t>Predicate Abstraction</a:t>
          </a:r>
          <a:endParaRPr lang="en-US" dirty="0"/>
        </a:p>
      </dgm:t>
    </dgm:pt>
    <dgm:pt modelId="{5047135A-01C7-40DE-AB70-5394030B7138}" type="sibTrans" cxnId="{B8E18348-EC46-4EFE-8E86-ED537026D41B}">
      <dgm:prSet/>
      <dgm:spPr/>
      <dgm:t>
        <a:bodyPr/>
        <a:lstStyle/>
        <a:p>
          <a:endParaRPr lang="en-US"/>
        </a:p>
      </dgm:t>
    </dgm:pt>
    <dgm:pt modelId="{6EEF59A4-E19B-493C-8703-498CCC0BAE9B}" type="parTrans" cxnId="{B8E18348-EC46-4EFE-8E86-ED537026D41B}">
      <dgm:prSet/>
      <dgm:spPr/>
      <dgm:t>
        <a:bodyPr/>
        <a:lstStyle/>
        <a:p>
          <a:endParaRPr lang="en-US"/>
        </a:p>
      </dgm:t>
    </dgm:pt>
    <dgm:pt modelId="{6A3B1E02-C2E9-4C0B-B41A-AA7BE116FAC9}">
      <dgm:prSet phldrT="[Text]"/>
      <dgm:spPr/>
      <dgm:t>
        <a:bodyPr/>
        <a:lstStyle/>
        <a:p>
          <a:r>
            <a:rPr lang="en-US" dirty="0" smtClean="0"/>
            <a:t>Verifying Compilers</a:t>
          </a:r>
          <a:endParaRPr lang="en-US" dirty="0"/>
        </a:p>
      </dgm:t>
    </dgm:pt>
    <dgm:pt modelId="{9E0748E8-B1CB-42C1-BD9F-82BF145966C5}" type="parTrans" cxnId="{B132C74E-5D70-43B1-8E3E-B6AF6B511CA2}">
      <dgm:prSet/>
      <dgm:spPr/>
      <dgm:t>
        <a:bodyPr/>
        <a:lstStyle/>
        <a:p>
          <a:endParaRPr lang="en-US"/>
        </a:p>
      </dgm:t>
    </dgm:pt>
    <dgm:pt modelId="{6C910B9F-67C8-4AB0-BEB6-2EFD82597FC0}" type="sibTrans" cxnId="{B132C74E-5D70-43B1-8E3E-B6AF6B511CA2}">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2282" custScaleY="80830"/>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5B55754D-BB8E-4E47-8CDB-DA9722B2BD73}" type="pres">
      <dgm:prSet presAssocID="{9E0748E8-B1CB-42C1-BD9F-82BF145966C5}" presName="parTrans" presStyleLbl="bgSibTrans2D1" presStyleIdx="2" presStyleCnt="3"/>
      <dgm:spPr/>
      <dgm:t>
        <a:bodyPr/>
        <a:lstStyle/>
        <a:p>
          <a:endParaRPr lang="en-US"/>
        </a:p>
      </dgm:t>
    </dgm:pt>
    <dgm:pt modelId="{7F5B7C60-89AC-49E3-8FCF-C8CBA4A33C36}" type="pres">
      <dgm:prSet presAssocID="{6A3B1E02-C2E9-4C0B-B41A-AA7BE116FAC9}" presName="node" presStyleLbl="node1" presStyleIdx="2" presStyleCnt="3">
        <dgm:presLayoutVars>
          <dgm:bulletEnabled val="1"/>
        </dgm:presLayoutVars>
      </dgm:prSet>
      <dgm:spPr/>
      <dgm:t>
        <a:bodyPr/>
        <a:lstStyle/>
        <a:p>
          <a:endParaRPr lang="en-US"/>
        </a:p>
      </dgm:t>
    </dgm:pt>
  </dgm:ptLst>
  <dgm:cxnLst>
    <dgm:cxn modelId="{13EB7779-48D1-4198-BFF8-5A58D1C09802}" type="presOf" srcId="{6A3B1E02-C2E9-4C0B-B41A-AA7BE116FAC9}" destId="{7F5B7C60-89AC-49E3-8FCF-C8CBA4A33C36}" srcOrd="0" destOrd="0" presId="urn:microsoft.com/office/officeart/2005/8/layout/radial4"/>
    <dgm:cxn modelId="{E8770568-9BCA-4CC3-9245-70F0EDCDEDA7}" type="presOf" srcId="{6EEF59A4-E19B-493C-8703-498CCC0BAE9B}" destId="{6C83C407-8751-4F47-B867-FED2BD8A834B}"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B946CB60-B450-440E-8A65-FADC5A82F185}" type="presOf" srcId="{E92739AC-F107-4BAE-A129-3014333089C8}" destId="{3A6B0980-9756-4B2A-938B-D7872034D7EB}" srcOrd="0" destOrd="0" presId="urn:microsoft.com/office/officeart/2005/8/layout/radial4"/>
    <dgm:cxn modelId="{A249BAA7-5EF8-4369-BE25-A4CE6CD66CCD}" type="presOf" srcId="{C1A8F207-1092-4556-8209-56867C989A3A}" destId="{77EB5038-F5EC-4F96-9D5E-C6A83E1598AF}"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4F9A91AE-B42F-410F-B9F0-0E29DB79CCCE}" type="presOf" srcId="{6B6B3B46-C0CC-4BB5-95C2-FEB1FB52B1E5}" destId="{75B58844-1A6B-4178-B654-1BDC9729BEDA}" srcOrd="0" destOrd="0" presId="urn:microsoft.com/office/officeart/2005/8/layout/radial4"/>
    <dgm:cxn modelId="{5C640489-E0E2-4AE1-9BDF-F063DF5448CF}" type="presOf" srcId="{B673F427-DDA0-488B-BCD1-AB03C1C6BBF1}" destId="{4791977B-3D60-45CE-A267-EB0E534B83F4}" srcOrd="0" destOrd="0" presId="urn:microsoft.com/office/officeart/2005/8/layout/radial4"/>
    <dgm:cxn modelId="{B132C74E-5D70-43B1-8E3E-B6AF6B511CA2}" srcId="{E92739AC-F107-4BAE-A129-3014333089C8}" destId="{6A3B1E02-C2E9-4C0B-B41A-AA7BE116FAC9}" srcOrd="2" destOrd="0" parTransId="{9E0748E8-B1CB-42C1-BD9F-82BF145966C5}" sibTransId="{6C910B9F-67C8-4AB0-BEB6-2EFD82597FC0}"/>
    <dgm:cxn modelId="{6A04760B-ED19-4D18-9393-D516AF8DB55B}" type="presOf" srcId="{7FCD955C-5281-4A75-862A-E162C9DB1979}" destId="{A4F5C038-AF22-424E-A469-26086CD971C1}"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108A0CF4-C018-4025-88E2-DE5EA34B947F}" type="presOf" srcId="{9E0748E8-B1CB-42C1-BD9F-82BF145966C5}" destId="{5B55754D-BB8E-4E47-8CDB-DA9722B2BD73}" srcOrd="0" destOrd="0" presId="urn:microsoft.com/office/officeart/2005/8/layout/radial4"/>
    <dgm:cxn modelId="{0722C96D-14E7-4517-80F8-6C21F326C10B}" type="presParOf" srcId="{77EB5038-F5EC-4F96-9D5E-C6A83E1598AF}" destId="{3A6B0980-9756-4B2A-938B-D7872034D7EB}" srcOrd="0" destOrd="0" presId="urn:microsoft.com/office/officeart/2005/8/layout/radial4"/>
    <dgm:cxn modelId="{FC8355E2-3049-4399-ADAE-4FFE88424FBA}" type="presParOf" srcId="{77EB5038-F5EC-4F96-9D5E-C6A83E1598AF}" destId="{4791977B-3D60-45CE-A267-EB0E534B83F4}" srcOrd="1" destOrd="0" presId="urn:microsoft.com/office/officeart/2005/8/layout/radial4"/>
    <dgm:cxn modelId="{9EA61485-7582-4C60-AABB-D08A3E5A3EDB}" type="presParOf" srcId="{77EB5038-F5EC-4F96-9D5E-C6A83E1598AF}" destId="{75B58844-1A6B-4178-B654-1BDC9729BEDA}" srcOrd="2" destOrd="0" presId="urn:microsoft.com/office/officeart/2005/8/layout/radial4"/>
    <dgm:cxn modelId="{BF892BA1-5877-4001-9B46-AB268696C8E6}" type="presParOf" srcId="{77EB5038-F5EC-4F96-9D5E-C6A83E1598AF}" destId="{6C83C407-8751-4F47-B867-FED2BD8A834B}" srcOrd="3" destOrd="0" presId="urn:microsoft.com/office/officeart/2005/8/layout/radial4"/>
    <dgm:cxn modelId="{6213BCBB-B8FA-4683-BAD2-A73DA9AB230C}" type="presParOf" srcId="{77EB5038-F5EC-4F96-9D5E-C6A83E1598AF}" destId="{A4F5C038-AF22-424E-A469-26086CD971C1}" srcOrd="4" destOrd="0" presId="urn:microsoft.com/office/officeart/2005/8/layout/radial4"/>
    <dgm:cxn modelId="{DC32D2EF-0175-4D8D-893D-0BDA3CB00CA4}" type="presParOf" srcId="{77EB5038-F5EC-4F96-9D5E-C6A83E1598AF}" destId="{5B55754D-BB8E-4E47-8CDB-DA9722B2BD73}" srcOrd="5" destOrd="0" presId="urn:microsoft.com/office/officeart/2005/8/layout/radial4"/>
    <dgm:cxn modelId="{0E721CDB-A5A2-4A71-9CC0-791A1489DFE7}" type="presParOf" srcId="{77EB5038-F5EC-4F96-9D5E-C6A83E1598AF}" destId="{7F5B7C60-89AC-49E3-8FCF-C8CBA4A33C36}" srcOrd="6" destOrd="0" presId="urn:microsoft.com/office/officeart/2005/8/layout/radial4"/>
  </dgm:cxnLst>
  <dgm:bg/>
  <dgm:whole/>
</dgm:dataModel>
</file>

<file path=ppt/diagrams/data2.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Theories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B5D4A5EF-207F-4110-A849-E8DB71D88473}" type="parTrans" cxnId="{93D0229E-3A28-4D46-ACC9-5ED2613219DA}">
      <dgm:prSet/>
      <dgm:spPr/>
      <dgm:t>
        <a:bodyPr/>
        <a:lstStyle/>
        <a:p>
          <a:endParaRPr lang="en-US"/>
        </a:p>
      </dgm:t>
    </dgm:pt>
    <dgm:pt modelId="{95E2A059-062E-452C-BAAF-08FFE4536FC1}" type="sib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40B86FDB-37F9-4BF3-BB8C-A8E386AEDDF2}" srcId="{C08D946E-1C49-4552-BB82-75F81120E61F}" destId="{F15F4BAA-E03C-4FBB-8DC5-D8199E2B5B25}" srcOrd="1" destOrd="0" parTransId="{C7085F6C-0AEA-4855-8854-C46927E8BEB7}" sibTransId="{3F78C612-AE92-4725-8E75-52CBDD374727}"/>
    <dgm:cxn modelId="{93D0229E-3A28-4D46-ACC9-5ED2613219DA}" srcId="{C08D946E-1C49-4552-BB82-75F81120E61F}" destId="{3A35AE93-9501-44D1-A4A6-35BD5B8F1FCA}" srcOrd="2" destOrd="0" parTransId="{B5D4A5EF-207F-4110-A849-E8DB71D88473}" sibTransId="{95E2A059-062E-452C-BAAF-08FFE4536FC1}"/>
    <dgm:cxn modelId="{544C7275-7826-4C4F-BE4B-73AAC8F48FE5}" type="presOf" srcId="{B9633CDC-1820-4C3E-9CDA-0F72AA78B4DE}" destId="{09C4BBFD-C2FB-40E1-B00C-9D790D4F33B0}" srcOrd="0" destOrd="0" presId="urn:microsoft.com/office/officeart/2005/8/layout/equation1"/>
    <dgm:cxn modelId="{25E2253F-B7D0-4392-911B-FE066833FC4C}" type="presOf" srcId="{DA3693D4-BCA6-4C29-AF4C-85A989E68FAA}" destId="{4D781F7A-8DA0-4054-B089-AE82ED11AA58}" srcOrd="0" destOrd="0" presId="urn:microsoft.com/office/officeart/2005/8/layout/equation1"/>
    <dgm:cxn modelId="{78B4F20E-4124-4FE1-B200-A7B0B2AD9344}" type="presOf" srcId="{C08D946E-1C49-4552-BB82-75F81120E61F}" destId="{C86CAA3B-F2D5-4490-AA38-6E9CB829F4B9}"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43545E9C-9C2C-46A8-B6D3-05033CF583E0}" type="presOf" srcId="{F15F4BAA-E03C-4FBB-8DC5-D8199E2B5B25}" destId="{B00C9963-3894-4A20-9671-30E6C998310C}" srcOrd="0" destOrd="0" presId="urn:microsoft.com/office/officeart/2005/8/layout/equation1"/>
    <dgm:cxn modelId="{7D654AE4-CA24-49D9-9C20-FE0EEE5898AF}" type="presOf" srcId="{3A35AE93-9501-44D1-A4A6-35BD5B8F1FCA}" destId="{D289497B-AAA3-4A46-B5EB-832082DE316D}" srcOrd="0" destOrd="0" presId="urn:microsoft.com/office/officeart/2005/8/layout/equation1"/>
    <dgm:cxn modelId="{DA4F47F7-29EF-4FD9-923F-A84476C8A305}" type="presOf" srcId="{3F78C612-AE92-4725-8E75-52CBDD374727}" destId="{00071994-6C1D-412F-AFD2-B5C1F45A44A4}" srcOrd="0" destOrd="0" presId="urn:microsoft.com/office/officeart/2005/8/layout/equation1"/>
    <dgm:cxn modelId="{F16661FC-7D49-40BC-B9C5-6041688CAE94}" type="presParOf" srcId="{C86CAA3B-F2D5-4490-AA38-6E9CB829F4B9}" destId="{4D781F7A-8DA0-4054-B089-AE82ED11AA58}" srcOrd="0" destOrd="0" presId="urn:microsoft.com/office/officeart/2005/8/layout/equation1"/>
    <dgm:cxn modelId="{F741B897-241B-4BD3-9D83-A29D2CBE7A1B}" type="presParOf" srcId="{C86CAA3B-F2D5-4490-AA38-6E9CB829F4B9}" destId="{AFDF1215-3A76-4C55-AA10-D0A3D79B3211}" srcOrd="1" destOrd="0" presId="urn:microsoft.com/office/officeart/2005/8/layout/equation1"/>
    <dgm:cxn modelId="{E7E75241-D9EE-4AA0-A6EB-64F0887BE5FF}" type="presParOf" srcId="{C86CAA3B-F2D5-4490-AA38-6E9CB829F4B9}" destId="{09C4BBFD-C2FB-40E1-B00C-9D790D4F33B0}" srcOrd="2" destOrd="0" presId="urn:microsoft.com/office/officeart/2005/8/layout/equation1"/>
    <dgm:cxn modelId="{7E80D72B-3B01-4F1D-8A94-037427130015}" type="presParOf" srcId="{C86CAA3B-F2D5-4490-AA38-6E9CB829F4B9}" destId="{06C5B2FA-7C04-4BDA-BF4A-58C5514187D3}" srcOrd="3" destOrd="0" presId="urn:microsoft.com/office/officeart/2005/8/layout/equation1"/>
    <dgm:cxn modelId="{53CB2AD6-276B-4C26-9172-93BC65518EFC}" type="presParOf" srcId="{C86CAA3B-F2D5-4490-AA38-6E9CB829F4B9}" destId="{B00C9963-3894-4A20-9671-30E6C998310C}" srcOrd="4" destOrd="0" presId="urn:microsoft.com/office/officeart/2005/8/layout/equation1"/>
    <dgm:cxn modelId="{46E17A3E-4103-4036-BE87-1F8617BF44F5}" type="presParOf" srcId="{C86CAA3B-F2D5-4490-AA38-6E9CB829F4B9}" destId="{00EC796A-7198-4762-8B58-85EEE3C46FE2}" srcOrd="5" destOrd="0" presId="urn:microsoft.com/office/officeart/2005/8/layout/equation1"/>
    <dgm:cxn modelId="{6B379CC8-F58E-4E7F-A1F5-65EB5AB04D81}" type="presParOf" srcId="{C86CAA3B-F2D5-4490-AA38-6E9CB829F4B9}" destId="{00071994-6C1D-412F-AFD2-B5C1F45A44A4}" srcOrd="6" destOrd="0" presId="urn:microsoft.com/office/officeart/2005/8/layout/equation1"/>
    <dgm:cxn modelId="{17B3A132-1186-48DB-A06D-3D0B0EAFF93A}" type="presParOf" srcId="{C86CAA3B-F2D5-4490-AA38-6E9CB829F4B9}" destId="{86DB068B-DF58-4654-A59C-CB83BA021B6C}" srcOrd="7" destOrd="0" presId="urn:microsoft.com/office/officeart/2005/8/layout/equation1"/>
    <dgm:cxn modelId="{4EE5D1FC-300D-491D-AA91-131D4AAD7CE5}" type="presParOf" srcId="{C86CAA3B-F2D5-4490-AA38-6E9CB829F4B9}" destId="{D289497B-AAA3-4A46-B5EB-832082DE316D}" srcOrd="8" destOrd="0" presId="urn:microsoft.com/office/officeart/2005/8/layout/equation1"/>
  </dgm:cxnLst>
  <dgm:bg/>
  <dgm:whole/>
</dgm:dataModel>
</file>

<file path=ppt/diagrams/data3.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SMT</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Test case generation</a:t>
          </a:r>
          <a:endParaRPr lang="en-US" dirty="0"/>
        </a:p>
      </dgm:t>
    </dgm:pt>
    <dgm:pt modelId="{B673F427-DDA0-488B-BCD1-AB03C1C6BBF1}" type="parTrans" cxnId="{D14A2E81-A5D5-4F77-B18D-B50B263F25AF}">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F94C3F2F-DB76-4BF0-9C91-0E290658E5A5}" type="sibTrans" cxnId="{D14A2E81-A5D5-4F77-B18D-B50B263F25AF}">
      <dgm:prSet/>
      <dgm:spPr/>
      <dgm:t>
        <a:bodyPr/>
        <a:lstStyle/>
        <a:p>
          <a:endParaRPr lang="en-US"/>
        </a:p>
      </dgm:t>
    </dgm:pt>
    <dgm:pt modelId="{7FCD955C-5281-4A75-862A-E162C9DB1979}">
      <dgm:prSet phldrT="[Text]"/>
      <dgm:spPr/>
      <dgm:t>
        <a:bodyPr/>
        <a:lstStyle/>
        <a:p>
          <a:r>
            <a:rPr lang="en-US" dirty="0" smtClean="0"/>
            <a:t>Predicate Abstraction</a:t>
          </a:r>
          <a:endParaRPr lang="en-US" dirty="0"/>
        </a:p>
      </dgm:t>
    </dgm:pt>
    <dgm:pt modelId="{5047135A-01C7-40DE-AB70-5394030B7138}" type="sibTrans" cxnId="{B8E18348-EC46-4EFE-8E86-ED537026D41B}">
      <dgm:prSet/>
      <dgm:spPr/>
      <dgm:t>
        <a:bodyPr/>
        <a:lstStyle/>
        <a:p>
          <a:endParaRPr lang="en-US"/>
        </a:p>
      </dgm:t>
    </dgm:pt>
    <dgm:pt modelId="{6EEF59A4-E19B-493C-8703-498CCC0BAE9B}" type="parTrans" cxnId="{B8E18348-EC46-4EFE-8E86-ED537026D41B}">
      <dgm:prSet/>
      <dgm:spPr/>
      <dgm:t>
        <a:bodyPr/>
        <a:lstStyle/>
        <a:p>
          <a:endParaRPr lang="en-US"/>
        </a:p>
      </dgm:t>
    </dgm:pt>
    <dgm:pt modelId="{6A3B1E02-C2E9-4C0B-B41A-AA7BE116FAC9}">
      <dgm:prSet phldrT="[Text]"/>
      <dgm:spPr/>
      <dgm:t>
        <a:bodyPr/>
        <a:lstStyle/>
        <a:p>
          <a:r>
            <a:rPr lang="en-US" dirty="0" smtClean="0"/>
            <a:t>Verifying Compilers</a:t>
          </a:r>
          <a:endParaRPr lang="en-US" dirty="0"/>
        </a:p>
      </dgm:t>
    </dgm:pt>
    <dgm:pt modelId="{9E0748E8-B1CB-42C1-BD9F-82BF145966C5}" type="parTrans" cxnId="{B132C74E-5D70-43B1-8E3E-B6AF6B511CA2}">
      <dgm:prSet/>
      <dgm:spPr/>
      <dgm:t>
        <a:bodyPr/>
        <a:lstStyle/>
        <a:p>
          <a:endParaRPr lang="en-US"/>
        </a:p>
      </dgm:t>
    </dgm:pt>
    <dgm:pt modelId="{6C910B9F-67C8-4AB0-BEB6-2EFD82597FC0}" type="sibTrans" cxnId="{B132C74E-5D70-43B1-8E3E-B6AF6B511CA2}">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5B55754D-BB8E-4E47-8CDB-DA9722B2BD73}" type="pres">
      <dgm:prSet presAssocID="{9E0748E8-B1CB-42C1-BD9F-82BF145966C5}" presName="parTrans" presStyleLbl="bgSibTrans2D1" presStyleIdx="2" presStyleCnt="3"/>
      <dgm:spPr/>
      <dgm:t>
        <a:bodyPr/>
        <a:lstStyle/>
        <a:p>
          <a:endParaRPr lang="en-US"/>
        </a:p>
      </dgm:t>
    </dgm:pt>
    <dgm:pt modelId="{7F5B7C60-89AC-49E3-8FCF-C8CBA4A33C36}" type="pres">
      <dgm:prSet presAssocID="{6A3B1E02-C2E9-4C0B-B41A-AA7BE116FAC9}" presName="node" presStyleLbl="node1" presStyleIdx="2" presStyleCnt="3">
        <dgm:presLayoutVars>
          <dgm:bulletEnabled val="1"/>
        </dgm:presLayoutVars>
      </dgm:prSet>
      <dgm:spPr/>
      <dgm:t>
        <a:bodyPr/>
        <a:lstStyle/>
        <a:p>
          <a:endParaRPr lang="en-US"/>
        </a:p>
      </dgm:t>
    </dgm:pt>
  </dgm:ptLst>
  <dgm:cxnLst>
    <dgm:cxn modelId="{214A7788-7354-47AF-A933-D53A653377D6}" type="presOf" srcId="{6EEF59A4-E19B-493C-8703-498CCC0BAE9B}" destId="{6C83C407-8751-4F47-B867-FED2BD8A834B}"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16FC2ABF-21BE-4183-B238-5D742EB0C3C7}" type="presOf" srcId="{6B6B3B46-C0CC-4BB5-95C2-FEB1FB52B1E5}" destId="{75B58844-1A6B-4178-B654-1BDC9729BEDA}"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0DE7AE46-430B-46D9-9636-431671A43826}" type="presOf" srcId="{E92739AC-F107-4BAE-A129-3014333089C8}" destId="{3A6B0980-9756-4B2A-938B-D7872034D7EB}" srcOrd="0" destOrd="0" presId="urn:microsoft.com/office/officeart/2005/8/layout/radial4"/>
    <dgm:cxn modelId="{0F3C9882-54B0-4A5C-BC36-7DE92E6B4BB6}" type="presOf" srcId="{C1A8F207-1092-4556-8209-56867C989A3A}" destId="{77EB5038-F5EC-4F96-9D5E-C6A83E1598AF}" srcOrd="0" destOrd="0" presId="urn:microsoft.com/office/officeart/2005/8/layout/radial4"/>
    <dgm:cxn modelId="{B132C74E-5D70-43B1-8E3E-B6AF6B511CA2}" srcId="{E92739AC-F107-4BAE-A129-3014333089C8}" destId="{6A3B1E02-C2E9-4C0B-B41A-AA7BE116FAC9}" srcOrd="2" destOrd="0" parTransId="{9E0748E8-B1CB-42C1-BD9F-82BF145966C5}" sibTransId="{6C910B9F-67C8-4AB0-BEB6-2EFD82597FC0}"/>
    <dgm:cxn modelId="{4A5517AE-6AC5-405D-A4CB-C74A79EC184F}" type="presOf" srcId="{B673F427-DDA0-488B-BCD1-AB03C1C6BBF1}" destId="{4791977B-3D60-45CE-A267-EB0E534B83F4}" srcOrd="0" destOrd="0" presId="urn:microsoft.com/office/officeart/2005/8/layout/radial4"/>
    <dgm:cxn modelId="{46B73084-87E8-4685-9A1F-0F1EAEBC995C}" type="presOf" srcId="{7FCD955C-5281-4A75-862A-E162C9DB1979}" destId="{A4F5C038-AF22-424E-A469-26086CD971C1}" srcOrd="0" destOrd="0" presId="urn:microsoft.com/office/officeart/2005/8/layout/radial4"/>
    <dgm:cxn modelId="{18CADA33-BDDA-4777-B040-235F05269581}" type="presOf" srcId="{9E0748E8-B1CB-42C1-BD9F-82BF145966C5}" destId="{5B55754D-BB8E-4E47-8CDB-DA9722B2BD73}"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470499B9-1479-4E03-9EC6-4E4D9A8807E0}" type="presOf" srcId="{6A3B1E02-C2E9-4C0B-B41A-AA7BE116FAC9}" destId="{7F5B7C60-89AC-49E3-8FCF-C8CBA4A33C36}" srcOrd="0" destOrd="0" presId="urn:microsoft.com/office/officeart/2005/8/layout/radial4"/>
    <dgm:cxn modelId="{898E7691-239B-4B32-BC77-02AB1B465D15}" type="presParOf" srcId="{77EB5038-F5EC-4F96-9D5E-C6A83E1598AF}" destId="{3A6B0980-9756-4B2A-938B-D7872034D7EB}" srcOrd="0" destOrd="0" presId="urn:microsoft.com/office/officeart/2005/8/layout/radial4"/>
    <dgm:cxn modelId="{00E8AF05-380C-46D7-90A2-B2AA2458287F}" type="presParOf" srcId="{77EB5038-F5EC-4F96-9D5E-C6A83E1598AF}" destId="{4791977B-3D60-45CE-A267-EB0E534B83F4}" srcOrd="1" destOrd="0" presId="urn:microsoft.com/office/officeart/2005/8/layout/radial4"/>
    <dgm:cxn modelId="{2EA8EBC7-8B07-43B0-BED4-DFF1E7A63A07}" type="presParOf" srcId="{77EB5038-F5EC-4F96-9D5E-C6A83E1598AF}" destId="{75B58844-1A6B-4178-B654-1BDC9729BEDA}" srcOrd="2" destOrd="0" presId="urn:microsoft.com/office/officeart/2005/8/layout/radial4"/>
    <dgm:cxn modelId="{194AA3D9-6221-49E0-835E-344F4F684460}" type="presParOf" srcId="{77EB5038-F5EC-4F96-9D5E-C6A83E1598AF}" destId="{6C83C407-8751-4F47-B867-FED2BD8A834B}" srcOrd="3" destOrd="0" presId="urn:microsoft.com/office/officeart/2005/8/layout/radial4"/>
    <dgm:cxn modelId="{4CC7212D-ADDB-4758-8B4A-19A8D00F53FD}" type="presParOf" srcId="{77EB5038-F5EC-4F96-9D5E-C6A83E1598AF}" destId="{A4F5C038-AF22-424E-A469-26086CD971C1}" srcOrd="4" destOrd="0" presId="urn:microsoft.com/office/officeart/2005/8/layout/radial4"/>
    <dgm:cxn modelId="{7196C585-F7B6-463F-A891-18D4D4AC33DD}" type="presParOf" srcId="{77EB5038-F5EC-4F96-9D5E-C6A83E1598AF}" destId="{5B55754D-BB8E-4E47-8CDB-DA9722B2BD73}" srcOrd="5" destOrd="0" presId="urn:microsoft.com/office/officeart/2005/8/layout/radial4"/>
    <dgm:cxn modelId="{49A9A7F7-9CA7-4C84-8187-F76EBE0C95EB}" type="presParOf" srcId="{77EB5038-F5EC-4F96-9D5E-C6A83E1598AF}" destId="{7F5B7C60-89AC-49E3-8FCF-C8CBA4A33C36}" srcOrd="6" destOrd="0" presId="urn:microsoft.com/office/officeart/2005/8/layout/radial4"/>
  </dgm:cxnLst>
  <dgm:bg/>
  <dgm:whole/>
</dgm:dataModel>
</file>

<file path=ppt/diagrams/data4.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 using a SLAM-like tool.</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EB78E19D-AD5F-40C1-8CBA-DD92CE629A61}" srcId="{DAE8B62F-C810-4051-9DA4-6CB57C6DE232}" destId="{A1740B39-6B47-40D4-B2EB-DA26D433F6C9}" srcOrd="3" destOrd="0" parTransId="{6F7EF451-4195-47AE-99FA-C0A72C9EBED8}" sibTransId="{390AF361-61EC-4CE7-8652-E6BE261EDDFC}"/>
    <dgm:cxn modelId="{422D7340-7DFF-4D4A-9139-DAA6F36BDB10}" srcId="{DAE8B62F-C810-4051-9DA4-6CB57C6DE232}" destId="{7DDB8CD6-56C1-42C2-BB5C-4C1F64420C8E}" srcOrd="0" destOrd="0" parTransId="{0894B246-23FE-4182-AE4E-5CA0C9BA32E9}" sibTransId="{19475CDF-7EDC-42F1-9CCC-C778F22DD55B}"/>
    <dgm:cxn modelId="{2E00885A-FA11-4639-BCFC-7A9E32AE55B7}" type="presOf" srcId="{D647B360-2B7C-45FE-BE97-5D8CD4FA4328}" destId="{CA80FAF8-E1FB-4DA3-AC96-5A8BFA34F0D8}" srcOrd="0" destOrd="0" presId="urn:microsoft.com/office/officeart/2005/8/layout/lProcess3"/>
    <dgm:cxn modelId="{0198DDD9-929C-4E09-8C90-1ED2A208277B}" type="presOf" srcId="{A1740B39-6B47-40D4-B2EB-DA26D433F6C9}" destId="{D86BEF52-A61A-46B3-B855-9E57331A6F58}" srcOrd="0" destOrd="0" presId="urn:microsoft.com/office/officeart/2005/8/layout/lProcess3"/>
    <dgm:cxn modelId="{BF8CC962-E554-46EA-826E-99635A460D4E}" srcId="{D647B360-2B7C-45FE-BE97-5D8CD4FA4328}" destId="{923357D5-51AE-44C2-8121-052DEF53A8B9}" srcOrd="0" destOrd="0" parTransId="{47B29B37-44EB-4DD8-BBC9-E5E18A04358D}" sibTransId="{8B1B42A6-BB68-47F8-A0AE-D44F25091F95}"/>
    <dgm:cxn modelId="{96A69025-1BCC-4CFD-B619-31C7151EFC8D}" srcId="{525992B5-CB9A-4802-B10A-B0689DDF3E5A}" destId="{02B6CAE4-00BD-4E46-AAF4-6DF91269D152}" srcOrd="0" destOrd="0" parTransId="{F4EE2433-B516-43C1-8DF5-B0124A237401}" sibTransId="{8B01159D-A381-4F09-B00A-800285230399}"/>
    <dgm:cxn modelId="{054A221E-FEFE-4022-A66C-B330D05A9141}" srcId="{DAE8B62F-C810-4051-9DA4-6CB57C6DE232}" destId="{D647B360-2B7C-45FE-BE97-5D8CD4FA4328}" srcOrd="1" destOrd="0" parTransId="{0A82FA78-3F0D-4D96-866F-9A78E4E0611F}" sibTransId="{67AA87C8-B82E-4DAD-AA90-AE4138CA7FCE}"/>
    <dgm:cxn modelId="{E2B39FA3-2CDA-4C81-A4E6-479C84D44C94}" type="presOf" srcId="{525992B5-CB9A-4802-B10A-B0689DDF3E5A}" destId="{A5B23998-6121-4C9E-AB51-D125015951D7}" srcOrd="0" destOrd="0" presId="urn:microsoft.com/office/officeart/2005/8/layout/lProcess3"/>
    <dgm:cxn modelId="{101B0CBD-03FA-4295-954D-81E55BA20CA3}" type="presOf" srcId="{923357D5-51AE-44C2-8121-052DEF53A8B9}" destId="{D5750C03-8B12-4A29-A0FD-18D38CACE075}" srcOrd="0" destOrd="0" presId="urn:microsoft.com/office/officeart/2005/8/layout/lProcess3"/>
    <dgm:cxn modelId="{BEB767F8-67A1-47DC-ACA4-27B1CB3E9BE5}" type="presOf" srcId="{DAE8B62F-C810-4051-9DA4-6CB57C6DE232}" destId="{9E30D01A-706F-488D-9094-3BC4C9286BAD}"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CCB4C05F-F728-47F9-825A-14225F072DF1}" type="presOf" srcId="{7DDB8CD6-56C1-42C2-BB5C-4C1F64420C8E}" destId="{3022196A-3257-4E21-8B67-27C47C3EB287}" srcOrd="0" destOrd="0" presId="urn:microsoft.com/office/officeart/2005/8/layout/lProcess3"/>
    <dgm:cxn modelId="{20E8794F-1E66-4C31-BCE4-8C93D451D890}" type="presOf" srcId="{02B6CAE4-00BD-4E46-AAF4-6DF91269D152}" destId="{C8EC4D62-3389-4897-AB13-3184350BDDEC}" srcOrd="0" destOrd="0" presId="urn:microsoft.com/office/officeart/2005/8/layout/lProcess3"/>
    <dgm:cxn modelId="{8A593432-AD7D-412C-8D77-D6231AE5776F}" srcId="{A1740B39-6B47-40D4-B2EB-DA26D433F6C9}" destId="{E09FCB42-37BF-4C28-B068-6896F7165308}" srcOrd="0" destOrd="0" parTransId="{2B06C95C-F7A6-4658-882C-0250C711DDDB}" sibTransId="{03197E12-1075-40EA-A7C9-680D0FAA529E}"/>
    <dgm:cxn modelId="{6ADB341C-E260-4DA7-B43A-0EE125896F91}" srcId="{DAE8B62F-C810-4051-9DA4-6CB57C6DE232}" destId="{525992B5-CB9A-4802-B10A-B0689DDF3E5A}" srcOrd="2" destOrd="0" parTransId="{57C7AFD1-2AE9-45B5-89E5-6A8CF43807DD}" sibTransId="{8F276D5B-76D9-4512-A10E-C3A4075118CE}"/>
    <dgm:cxn modelId="{E4A418D2-17EC-4C94-9CB0-E767F01DD908}" type="presOf" srcId="{856C0F70-B1A2-4B3F-902D-B80454C87284}" destId="{75022CE1-001A-482D-B6E3-A23252CF193A}" srcOrd="0" destOrd="0" presId="urn:microsoft.com/office/officeart/2005/8/layout/lProcess3"/>
    <dgm:cxn modelId="{C1611526-491E-4669-AB8D-BEF8EDA1BD46}" type="presOf" srcId="{E09FCB42-37BF-4C28-B068-6896F7165308}" destId="{7C49CE62-6522-4778-81F2-02C21B9968A5}" srcOrd="0" destOrd="0" presId="urn:microsoft.com/office/officeart/2005/8/layout/lProcess3"/>
    <dgm:cxn modelId="{FEC6CB69-09EA-4027-BCAE-72902E3E3D3F}" type="presParOf" srcId="{9E30D01A-706F-488D-9094-3BC4C9286BAD}" destId="{E9366405-6339-4F4B-A8C7-F6D7A54E0D79}" srcOrd="0" destOrd="0" presId="urn:microsoft.com/office/officeart/2005/8/layout/lProcess3"/>
    <dgm:cxn modelId="{8748505B-AA9C-47C5-AAC9-074E5BFF7700}" type="presParOf" srcId="{E9366405-6339-4F4B-A8C7-F6D7A54E0D79}" destId="{3022196A-3257-4E21-8B67-27C47C3EB287}" srcOrd="0" destOrd="0" presId="urn:microsoft.com/office/officeart/2005/8/layout/lProcess3"/>
    <dgm:cxn modelId="{D58732E8-692A-4839-B4F9-E0C002C9FBEF}" type="presParOf" srcId="{E9366405-6339-4F4B-A8C7-F6D7A54E0D79}" destId="{AEAC1FFE-87B4-4015-8993-550A3E30022A}" srcOrd="1" destOrd="0" presId="urn:microsoft.com/office/officeart/2005/8/layout/lProcess3"/>
    <dgm:cxn modelId="{CDA7C34B-13FF-436C-91D4-4CEDE1280151}" type="presParOf" srcId="{E9366405-6339-4F4B-A8C7-F6D7A54E0D79}" destId="{75022CE1-001A-482D-B6E3-A23252CF193A}" srcOrd="2" destOrd="0" presId="urn:microsoft.com/office/officeart/2005/8/layout/lProcess3"/>
    <dgm:cxn modelId="{C94025B2-1354-4495-A5FD-F455608DA680}" type="presParOf" srcId="{9E30D01A-706F-488D-9094-3BC4C9286BAD}" destId="{6BE3257A-E811-49A4-AF05-D7156525A6FD}" srcOrd="1" destOrd="0" presId="urn:microsoft.com/office/officeart/2005/8/layout/lProcess3"/>
    <dgm:cxn modelId="{FE0BAD8D-68DE-4408-B0CF-E7ED81E945E6}" type="presParOf" srcId="{9E30D01A-706F-488D-9094-3BC4C9286BAD}" destId="{2A80F6AA-89CD-405E-A804-8D84B32A7046}" srcOrd="2" destOrd="0" presId="urn:microsoft.com/office/officeart/2005/8/layout/lProcess3"/>
    <dgm:cxn modelId="{0E0E7CEC-1260-422F-8BEC-F3133B4B0B11}" type="presParOf" srcId="{2A80F6AA-89CD-405E-A804-8D84B32A7046}" destId="{CA80FAF8-E1FB-4DA3-AC96-5A8BFA34F0D8}" srcOrd="0" destOrd="0" presId="urn:microsoft.com/office/officeart/2005/8/layout/lProcess3"/>
    <dgm:cxn modelId="{96AFD3D5-0D6A-49B0-A98C-F2DACE9D968E}" type="presParOf" srcId="{2A80F6AA-89CD-405E-A804-8D84B32A7046}" destId="{C5C51D2D-41A3-4C47-9E4A-EC019873E844}" srcOrd="1" destOrd="0" presId="urn:microsoft.com/office/officeart/2005/8/layout/lProcess3"/>
    <dgm:cxn modelId="{E2B7E927-456B-44C9-B50F-998891BB513E}" type="presParOf" srcId="{2A80F6AA-89CD-405E-A804-8D84B32A7046}" destId="{D5750C03-8B12-4A29-A0FD-18D38CACE075}" srcOrd="2" destOrd="0" presId="urn:microsoft.com/office/officeart/2005/8/layout/lProcess3"/>
    <dgm:cxn modelId="{02B86D74-3DB6-4DC6-ACD4-8F6C5BBE24B8}" type="presParOf" srcId="{9E30D01A-706F-488D-9094-3BC4C9286BAD}" destId="{BC3F0F33-D6F4-4F20-A45F-5E9E4F72BF14}" srcOrd="3" destOrd="0" presId="urn:microsoft.com/office/officeart/2005/8/layout/lProcess3"/>
    <dgm:cxn modelId="{CE67314E-387A-4A6F-B03D-F33353D33A8C}" type="presParOf" srcId="{9E30D01A-706F-488D-9094-3BC4C9286BAD}" destId="{66461601-FAA7-43F8-8622-801D413835DE}" srcOrd="4" destOrd="0" presId="urn:microsoft.com/office/officeart/2005/8/layout/lProcess3"/>
    <dgm:cxn modelId="{433CF0B8-F3E1-49C7-816F-110787783727}" type="presParOf" srcId="{66461601-FAA7-43F8-8622-801D413835DE}" destId="{A5B23998-6121-4C9E-AB51-D125015951D7}" srcOrd="0" destOrd="0" presId="urn:microsoft.com/office/officeart/2005/8/layout/lProcess3"/>
    <dgm:cxn modelId="{141209E7-F7E6-4206-A6B6-FB313C48B220}" type="presParOf" srcId="{66461601-FAA7-43F8-8622-801D413835DE}" destId="{5BCDADC0-47A0-481D-BB75-D7A83509C55B}" srcOrd="1" destOrd="0" presId="urn:microsoft.com/office/officeart/2005/8/layout/lProcess3"/>
    <dgm:cxn modelId="{10CCFD80-4167-41D9-8CA6-9724250FB997}" type="presParOf" srcId="{66461601-FAA7-43F8-8622-801D413835DE}" destId="{C8EC4D62-3389-4897-AB13-3184350BDDEC}" srcOrd="2" destOrd="0" presId="urn:microsoft.com/office/officeart/2005/8/layout/lProcess3"/>
    <dgm:cxn modelId="{E3A4D476-9A6E-42AB-91E6-5C938AF75E43}" type="presParOf" srcId="{9E30D01A-706F-488D-9094-3BC4C9286BAD}" destId="{A6247E15-833D-4235-BD0B-6A7203B9CD90}" srcOrd="5" destOrd="0" presId="urn:microsoft.com/office/officeart/2005/8/layout/lProcess3"/>
    <dgm:cxn modelId="{6CD11E93-B7E9-4424-BD49-9A74EC638496}" type="presParOf" srcId="{9E30D01A-706F-488D-9094-3BC4C9286BAD}" destId="{7A8C8416-7620-4E10-9E16-FA19623B2A48}" srcOrd="6" destOrd="0" presId="urn:microsoft.com/office/officeart/2005/8/layout/lProcess3"/>
    <dgm:cxn modelId="{3A99227A-8F9B-4F56-A5D9-B64C44790D2D}" type="presParOf" srcId="{7A8C8416-7620-4E10-9E16-FA19623B2A48}" destId="{D86BEF52-A61A-46B3-B855-9E57331A6F58}" srcOrd="0" destOrd="0" presId="urn:microsoft.com/office/officeart/2005/8/layout/lProcess3"/>
    <dgm:cxn modelId="{AF88119C-8DDE-4CE5-8201-FE6952AD71AF}" type="presParOf" srcId="{7A8C8416-7620-4E10-9E16-FA19623B2A48}" destId="{F643F5DE-7DEB-47FE-AD75-581962F5EEB5}" srcOrd="1" destOrd="0" presId="urn:microsoft.com/office/officeart/2005/8/layout/lProcess3"/>
    <dgm:cxn modelId="{A3709EA9-A009-4CF4-A8FB-7171F61692C7}" type="presParOf" srcId="{7A8C8416-7620-4E10-9E16-FA19623B2A48}" destId="{7C49CE62-6522-4778-81F2-02C21B9968A5}" srcOrd="2" destOrd="0" presId="urn:microsoft.com/office/officeart/2005/8/layout/lProcess3"/>
  </dgm:cxnLst>
  <dgm:bg/>
  <dgm:whole/>
</dgm:dataModel>
</file>

<file path=ppt/diagrams/data5.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SMT</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7FCD955C-5281-4A75-862A-E162C9DB197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Predicate Abstraction</a:t>
          </a:r>
          <a:endParaRPr lang="en-US" dirty="0"/>
        </a:p>
      </dgm:t>
    </dgm:pt>
    <dgm:pt modelId="{5047135A-01C7-40DE-AB70-5394030B7138}" type="sibTrans" cxnId="{B8E18348-EC46-4EFE-8E86-ED537026D41B}">
      <dgm:prSet/>
      <dgm:spPr/>
      <dgm:t>
        <a:bodyPr/>
        <a:lstStyle/>
        <a:p>
          <a:endParaRPr lang="en-US"/>
        </a:p>
      </dgm:t>
    </dgm:pt>
    <dgm:pt modelId="{6EEF59A4-E19B-493C-8703-498CCC0BAE9B}" type="parTrans" cxnId="{B8E18348-EC46-4EFE-8E86-ED537026D41B}">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6A3B1E02-C2E9-4C0B-B41A-AA7BE116FAC9}">
      <dgm:prSet phldrT="[Text]"/>
      <dgm:spPr/>
      <dgm:t>
        <a:bodyPr/>
        <a:lstStyle/>
        <a:p>
          <a:r>
            <a:rPr lang="en-US" dirty="0" smtClean="0"/>
            <a:t>Verifying Compilers</a:t>
          </a:r>
          <a:endParaRPr lang="en-US" dirty="0"/>
        </a:p>
      </dgm:t>
    </dgm:pt>
    <dgm:pt modelId="{9E0748E8-B1CB-42C1-BD9F-82BF145966C5}" type="parTrans" cxnId="{B132C74E-5D70-43B1-8E3E-B6AF6B511CA2}">
      <dgm:prSet/>
      <dgm:spPr/>
      <dgm:t>
        <a:bodyPr/>
        <a:lstStyle/>
        <a:p>
          <a:endParaRPr lang="en-US"/>
        </a:p>
      </dgm:t>
    </dgm:pt>
    <dgm:pt modelId="{6C910B9F-67C8-4AB0-BEB6-2EFD82597FC0}" type="sibTrans" cxnId="{B132C74E-5D70-43B1-8E3E-B6AF6B511CA2}">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5B55754D-BB8E-4E47-8CDB-DA9722B2BD73}" type="pres">
      <dgm:prSet presAssocID="{9E0748E8-B1CB-42C1-BD9F-82BF145966C5}" presName="parTrans" presStyleLbl="bgSibTrans2D1" presStyleIdx="2" presStyleCnt="3"/>
      <dgm:spPr/>
      <dgm:t>
        <a:bodyPr/>
        <a:lstStyle/>
        <a:p>
          <a:endParaRPr lang="en-US"/>
        </a:p>
      </dgm:t>
    </dgm:pt>
    <dgm:pt modelId="{7F5B7C60-89AC-49E3-8FCF-C8CBA4A33C36}" type="pres">
      <dgm:prSet presAssocID="{6A3B1E02-C2E9-4C0B-B41A-AA7BE116FAC9}" presName="node" presStyleLbl="node1" presStyleIdx="2" presStyleCnt="3">
        <dgm:presLayoutVars>
          <dgm:bulletEnabled val="1"/>
        </dgm:presLayoutVars>
      </dgm:prSet>
      <dgm:spPr/>
      <dgm:t>
        <a:bodyPr/>
        <a:lstStyle/>
        <a:p>
          <a:endParaRPr lang="en-US"/>
        </a:p>
      </dgm:t>
    </dgm:pt>
  </dgm:ptLst>
  <dgm:cxnLst>
    <dgm:cxn modelId="{6330D059-CF06-4831-8433-948F6C77AE70}" type="presOf" srcId="{7FCD955C-5281-4A75-862A-E162C9DB1979}" destId="{A4F5C038-AF22-424E-A469-26086CD971C1}"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B8E18348-EC46-4EFE-8E86-ED537026D41B}" srcId="{E92739AC-F107-4BAE-A129-3014333089C8}" destId="{7FCD955C-5281-4A75-862A-E162C9DB1979}" srcOrd="1" destOrd="0" parTransId="{6EEF59A4-E19B-493C-8703-498CCC0BAE9B}" sibTransId="{5047135A-01C7-40DE-AB70-5394030B7138}"/>
    <dgm:cxn modelId="{4274D904-8939-486C-805A-5E2D19DDE9DA}" type="presOf" srcId="{C1A8F207-1092-4556-8209-56867C989A3A}" destId="{77EB5038-F5EC-4F96-9D5E-C6A83E1598AF}" srcOrd="0" destOrd="0" presId="urn:microsoft.com/office/officeart/2005/8/layout/radial4"/>
    <dgm:cxn modelId="{C0D84270-2E1F-4AB0-B5F8-E4ED938650A8}" type="presOf" srcId="{6A3B1E02-C2E9-4C0B-B41A-AA7BE116FAC9}" destId="{7F5B7C60-89AC-49E3-8FCF-C8CBA4A33C36}" srcOrd="0" destOrd="0" presId="urn:microsoft.com/office/officeart/2005/8/layout/radial4"/>
    <dgm:cxn modelId="{F4436148-4D7A-4CDF-BCF6-6C6EDAA20AF8}" type="presOf" srcId="{B673F427-DDA0-488B-BCD1-AB03C1C6BBF1}" destId="{4791977B-3D60-45CE-A267-EB0E534B83F4}" srcOrd="0" destOrd="0" presId="urn:microsoft.com/office/officeart/2005/8/layout/radial4"/>
    <dgm:cxn modelId="{3F2A5B4A-C3BE-4B7E-9C4E-CE8FB4FD4537}" type="presOf" srcId="{9E0748E8-B1CB-42C1-BD9F-82BF145966C5}" destId="{5B55754D-BB8E-4E47-8CDB-DA9722B2BD73}" srcOrd="0" destOrd="0" presId="urn:microsoft.com/office/officeart/2005/8/layout/radial4"/>
    <dgm:cxn modelId="{2BA3CE50-D4EF-4689-8101-7C52C1ED6CD8}" type="presOf" srcId="{6B6B3B46-C0CC-4BB5-95C2-FEB1FB52B1E5}" destId="{75B58844-1A6B-4178-B654-1BDC9729BEDA}" srcOrd="0" destOrd="0" presId="urn:microsoft.com/office/officeart/2005/8/layout/radial4"/>
    <dgm:cxn modelId="{B132C74E-5D70-43B1-8E3E-B6AF6B511CA2}" srcId="{E92739AC-F107-4BAE-A129-3014333089C8}" destId="{6A3B1E02-C2E9-4C0B-B41A-AA7BE116FAC9}" srcOrd="2" destOrd="0" parTransId="{9E0748E8-B1CB-42C1-BD9F-82BF145966C5}" sibTransId="{6C910B9F-67C8-4AB0-BEB6-2EFD82597FC0}"/>
    <dgm:cxn modelId="{133E2703-4581-400D-9FCD-4C09D9ADB9D2}" type="presOf" srcId="{6EEF59A4-E19B-493C-8703-498CCC0BAE9B}" destId="{6C83C407-8751-4F47-B867-FED2BD8A834B}" srcOrd="0" destOrd="0" presId="urn:microsoft.com/office/officeart/2005/8/layout/radial4"/>
    <dgm:cxn modelId="{1AED4218-37A0-4C60-A9B8-22EACADE06A1}" type="presOf" srcId="{E92739AC-F107-4BAE-A129-3014333089C8}" destId="{3A6B0980-9756-4B2A-938B-D7872034D7EB}"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7126EFF3-4BC6-429B-83A1-E06EE79C8364}" type="presParOf" srcId="{77EB5038-F5EC-4F96-9D5E-C6A83E1598AF}" destId="{3A6B0980-9756-4B2A-938B-D7872034D7EB}" srcOrd="0" destOrd="0" presId="urn:microsoft.com/office/officeart/2005/8/layout/radial4"/>
    <dgm:cxn modelId="{3F8C6538-E848-405E-9801-D3D1B71D3003}" type="presParOf" srcId="{77EB5038-F5EC-4F96-9D5E-C6A83E1598AF}" destId="{4791977B-3D60-45CE-A267-EB0E534B83F4}" srcOrd="1" destOrd="0" presId="urn:microsoft.com/office/officeart/2005/8/layout/radial4"/>
    <dgm:cxn modelId="{7BCF79B0-CC3A-43CC-AEB8-71AE8C1332CC}" type="presParOf" srcId="{77EB5038-F5EC-4F96-9D5E-C6A83E1598AF}" destId="{75B58844-1A6B-4178-B654-1BDC9729BEDA}" srcOrd="2" destOrd="0" presId="urn:microsoft.com/office/officeart/2005/8/layout/radial4"/>
    <dgm:cxn modelId="{66F865E5-45A8-4FF2-A4AE-AAAB5940D300}" type="presParOf" srcId="{77EB5038-F5EC-4F96-9D5E-C6A83E1598AF}" destId="{6C83C407-8751-4F47-B867-FED2BD8A834B}" srcOrd="3" destOrd="0" presId="urn:microsoft.com/office/officeart/2005/8/layout/radial4"/>
    <dgm:cxn modelId="{0A4DBB90-9520-44A2-BF44-5F093A8DB42A}" type="presParOf" srcId="{77EB5038-F5EC-4F96-9D5E-C6A83E1598AF}" destId="{A4F5C038-AF22-424E-A469-26086CD971C1}" srcOrd="4" destOrd="0" presId="urn:microsoft.com/office/officeart/2005/8/layout/radial4"/>
    <dgm:cxn modelId="{BA97CBC2-7218-4343-9F8E-BBE567D16C98}" type="presParOf" srcId="{77EB5038-F5EC-4F96-9D5E-C6A83E1598AF}" destId="{5B55754D-BB8E-4E47-8CDB-DA9722B2BD73}" srcOrd="5" destOrd="0" presId="urn:microsoft.com/office/officeart/2005/8/layout/radial4"/>
    <dgm:cxn modelId="{E4A80DF9-1D8B-45C0-BD1E-905D02F44D90}" type="presParOf" srcId="{77EB5038-F5EC-4F96-9D5E-C6A83E1598AF}" destId="{7F5B7C60-89AC-49E3-8FCF-C8CBA4A33C36}" srcOrd="6" destOrd="0" presId="urn:microsoft.com/office/officeart/2005/8/layout/radial4"/>
  </dgm:cxnLst>
  <dgm:bg/>
  <dgm:whole/>
</dgm:dataModel>
</file>

<file path=ppt/diagrams/data6.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SMT</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7FCD955C-5281-4A75-862A-E162C9DB1979}">
      <dgm:prSet phldrT="[Text]"/>
      <dgm:spPr/>
      <dgm:t>
        <a:bodyPr/>
        <a:lstStyle/>
        <a:p>
          <a:r>
            <a:rPr lang="en-US" dirty="0" smtClean="0"/>
            <a:t>Predicate Abstraction</a:t>
          </a:r>
          <a:endParaRPr lang="en-US" dirty="0"/>
        </a:p>
      </dgm:t>
    </dgm:pt>
    <dgm:pt modelId="{5047135A-01C7-40DE-AB70-5394030B7138}" type="sibTrans" cxnId="{B8E18348-EC46-4EFE-8E86-ED537026D41B}">
      <dgm:prSet/>
      <dgm:spPr/>
      <dgm:t>
        <a:bodyPr/>
        <a:lstStyle/>
        <a:p>
          <a:endParaRPr lang="en-US"/>
        </a:p>
      </dgm:t>
    </dgm:pt>
    <dgm:pt modelId="{6EEF59A4-E19B-493C-8703-498CCC0BAE9B}" type="parTrans" cxnId="{B8E18348-EC46-4EFE-8E86-ED537026D41B}">
      <dgm:prSet/>
      <dgm:spPr/>
      <dgm:t>
        <a:bodyPr/>
        <a:lstStyle/>
        <a:p>
          <a:endParaRPr lang="en-US"/>
        </a:p>
      </dgm:t>
    </dgm:pt>
    <dgm:pt modelId="{6A3B1E02-C2E9-4C0B-B41A-AA7BE116FAC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Verifying Compilers</a:t>
          </a:r>
          <a:endParaRPr lang="en-US" dirty="0"/>
        </a:p>
      </dgm:t>
    </dgm:pt>
    <dgm:pt modelId="{9E0748E8-B1CB-42C1-BD9F-82BF145966C5}" type="parTrans" cxnId="{B132C74E-5D70-43B1-8E3E-B6AF6B511CA2}">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6C910B9F-67C8-4AB0-BEB6-2EFD82597FC0}" type="sibTrans" cxnId="{B132C74E-5D70-43B1-8E3E-B6AF6B511CA2}">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5B55754D-BB8E-4E47-8CDB-DA9722B2BD73}" type="pres">
      <dgm:prSet presAssocID="{9E0748E8-B1CB-42C1-BD9F-82BF145966C5}" presName="parTrans" presStyleLbl="bgSibTrans2D1" presStyleIdx="2" presStyleCnt="3"/>
      <dgm:spPr/>
      <dgm:t>
        <a:bodyPr/>
        <a:lstStyle/>
        <a:p>
          <a:endParaRPr lang="en-US"/>
        </a:p>
      </dgm:t>
    </dgm:pt>
    <dgm:pt modelId="{7F5B7C60-89AC-49E3-8FCF-C8CBA4A33C36}" type="pres">
      <dgm:prSet presAssocID="{6A3B1E02-C2E9-4C0B-B41A-AA7BE116FAC9}" presName="node" presStyleLbl="node1" presStyleIdx="2" presStyleCnt="3">
        <dgm:presLayoutVars>
          <dgm:bulletEnabled val="1"/>
        </dgm:presLayoutVars>
      </dgm:prSet>
      <dgm:spPr/>
      <dgm:t>
        <a:bodyPr/>
        <a:lstStyle/>
        <a:p>
          <a:endParaRPr lang="en-US"/>
        </a:p>
      </dgm:t>
    </dgm:pt>
  </dgm:ptLst>
  <dgm:cxnLst>
    <dgm:cxn modelId="{562EC50B-CB00-4458-A4B7-137194F402BE}" srcId="{C1A8F207-1092-4556-8209-56867C989A3A}" destId="{E92739AC-F107-4BAE-A129-3014333089C8}" srcOrd="0" destOrd="0" parTransId="{5E4D493F-E895-4119-86FA-5520BCC01F66}" sibTransId="{8FF1CE41-0A1B-4EC7-9987-EDBB6E5F8C0D}"/>
    <dgm:cxn modelId="{4DEE3487-1D47-4BEF-AA7F-DA314F5AE01B}" type="presOf" srcId="{C1A8F207-1092-4556-8209-56867C989A3A}" destId="{77EB5038-F5EC-4F96-9D5E-C6A83E1598AF}" srcOrd="0" destOrd="0" presId="urn:microsoft.com/office/officeart/2005/8/layout/radial4"/>
    <dgm:cxn modelId="{B266B767-5EA0-42E1-9565-6E54252A127F}" type="presOf" srcId="{9E0748E8-B1CB-42C1-BD9F-82BF145966C5}" destId="{5B55754D-BB8E-4E47-8CDB-DA9722B2BD73}"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9CD063E9-4FA2-411C-A9F5-3F323BE6B35C}" type="presOf" srcId="{6B6B3B46-C0CC-4BB5-95C2-FEB1FB52B1E5}" destId="{75B58844-1A6B-4178-B654-1BDC9729BEDA}" srcOrd="0" destOrd="0" presId="urn:microsoft.com/office/officeart/2005/8/layout/radial4"/>
    <dgm:cxn modelId="{A2E9A865-F60B-4301-B18E-9B7CAADC4CEF}" type="presOf" srcId="{E92739AC-F107-4BAE-A129-3014333089C8}" destId="{3A6B0980-9756-4B2A-938B-D7872034D7EB}" srcOrd="0" destOrd="0" presId="urn:microsoft.com/office/officeart/2005/8/layout/radial4"/>
    <dgm:cxn modelId="{B132C74E-5D70-43B1-8E3E-B6AF6B511CA2}" srcId="{E92739AC-F107-4BAE-A129-3014333089C8}" destId="{6A3B1E02-C2E9-4C0B-B41A-AA7BE116FAC9}" srcOrd="2" destOrd="0" parTransId="{9E0748E8-B1CB-42C1-BD9F-82BF145966C5}" sibTransId="{6C910B9F-67C8-4AB0-BEB6-2EFD82597FC0}"/>
    <dgm:cxn modelId="{BBD6BA60-C2C7-4FD5-802C-A8744EEB6593}" type="presOf" srcId="{6A3B1E02-C2E9-4C0B-B41A-AA7BE116FAC9}" destId="{7F5B7C60-89AC-49E3-8FCF-C8CBA4A33C36}" srcOrd="0" destOrd="0" presId="urn:microsoft.com/office/officeart/2005/8/layout/radial4"/>
    <dgm:cxn modelId="{BFEEBA02-23C4-471E-9E37-FA590386DE0D}" type="presOf" srcId="{6EEF59A4-E19B-493C-8703-498CCC0BAE9B}" destId="{6C83C407-8751-4F47-B867-FED2BD8A834B}" srcOrd="0" destOrd="0" presId="urn:microsoft.com/office/officeart/2005/8/layout/radial4"/>
    <dgm:cxn modelId="{3CFBCFD1-0F55-41AF-878B-15D62C3EF4A1}" type="presOf" srcId="{B673F427-DDA0-488B-BCD1-AB03C1C6BBF1}" destId="{4791977B-3D60-45CE-A267-EB0E534B83F4}" srcOrd="0" destOrd="0" presId="urn:microsoft.com/office/officeart/2005/8/layout/radial4"/>
    <dgm:cxn modelId="{A707115A-42B2-490B-AC68-432C60C89C4A}" type="presOf" srcId="{7FCD955C-5281-4A75-862A-E162C9DB1979}" destId="{A4F5C038-AF22-424E-A469-26086CD971C1}"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F20B3387-08EC-4ACD-8247-7D164D4A13A2}" type="presParOf" srcId="{77EB5038-F5EC-4F96-9D5E-C6A83E1598AF}" destId="{3A6B0980-9756-4B2A-938B-D7872034D7EB}" srcOrd="0" destOrd="0" presId="urn:microsoft.com/office/officeart/2005/8/layout/radial4"/>
    <dgm:cxn modelId="{FA2DF830-6A7F-4882-ACD4-757044EA8A15}" type="presParOf" srcId="{77EB5038-F5EC-4F96-9D5E-C6A83E1598AF}" destId="{4791977B-3D60-45CE-A267-EB0E534B83F4}" srcOrd="1" destOrd="0" presId="urn:microsoft.com/office/officeart/2005/8/layout/radial4"/>
    <dgm:cxn modelId="{BC25660D-2367-4333-B266-4E42B4F954AC}" type="presParOf" srcId="{77EB5038-F5EC-4F96-9D5E-C6A83E1598AF}" destId="{75B58844-1A6B-4178-B654-1BDC9729BEDA}" srcOrd="2" destOrd="0" presId="urn:microsoft.com/office/officeart/2005/8/layout/radial4"/>
    <dgm:cxn modelId="{7B8241B9-2477-4AA7-8718-C491BC11B4AF}" type="presParOf" srcId="{77EB5038-F5EC-4F96-9D5E-C6A83E1598AF}" destId="{6C83C407-8751-4F47-B867-FED2BD8A834B}" srcOrd="3" destOrd="0" presId="urn:microsoft.com/office/officeart/2005/8/layout/radial4"/>
    <dgm:cxn modelId="{BCED8022-135C-431E-84FE-DA5D4B4050E5}" type="presParOf" srcId="{77EB5038-F5EC-4F96-9D5E-C6A83E1598AF}" destId="{A4F5C038-AF22-424E-A469-26086CD971C1}" srcOrd="4" destOrd="0" presId="urn:microsoft.com/office/officeart/2005/8/layout/radial4"/>
    <dgm:cxn modelId="{E9B11276-0C28-4666-82F9-CC59205569C1}" type="presParOf" srcId="{77EB5038-F5EC-4F96-9D5E-C6A83E1598AF}" destId="{5B55754D-BB8E-4E47-8CDB-DA9722B2BD73}" srcOrd="5" destOrd="0" presId="urn:microsoft.com/office/officeart/2005/8/layout/radial4"/>
    <dgm:cxn modelId="{A2E021D2-0399-49F3-95EF-A43F702BDEDF}" type="presParOf" srcId="{77EB5038-F5EC-4F96-9D5E-C6A83E1598AF}" destId="{7F5B7C60-89AC-49E3-8FCF-C8CBA4A33C36}" srcOrd="6" destOrd="0" presId="urn:microsoft.com/office/officeart/2005/8/layout/radial4"/>
  </dgm:cxnLst>
  <dgm:bg/>
  <dgm:whole/>
</dgm:dataModel>
</file>

<file path=ppt/diagrams/data7.xml><?xml version="1.0" encoding="utf-8"?>
<dgm:dataModel xmlns:dgm="http://schemas.openxmlformats.org/drawingml/2006/diagram" xmlns:a="http://schemas.openxmlformats.org/drawingml/2006/main">
  <dgm:ptLst>
    <dgm:pt modelId="{AF8617A2-25A0-4E3F-89EE-4E1236175713}" type="doc">
      <dgm:prSet loTypeId="urn:microsoft.com/office/officeart/2005/8/layout/cycle6" loCatId="cycle" qsTypeId="urn:microsoft.com/office/officeart/2005/8/quickstyle/simple4" qsCatId="simple" csTypeId="urn:microsoft.com/office/officeart/2005/8/colors/colorful5" csCatId="colorful" phldr="1"/>
      <dgm:spPr/>
      <dgm:t>
        <a:bodyPr/>
        <a:lstStyle/>
        <a:p>
          <a:endParaRPr lang="en-US"/>
        </a:p>
      </dgm:t>
    </dgm:pt>
    <dgm:pt modelId="{93C47252-139F-4739-BF78-28E3ABEDDAC6}">
      <dgm:prSet custT="1"/>
      <dgm:spPr/>
      <dgm:t>
        <a:bodyPr/>
        <a:lstStyle/>
        <a:p>
          <a:pPr rtl="0"/>
          <a:r>
            <a:rPr lang="en-US" sz="2000" dirty="0" smtClean="0"/>
            <a:t>Complete instantiation</a:t>
          </a:r>
          <a:endParaRPr lang="en-US" sz="2000" dirty="0"/>
        </a:p>
      </dgm:t>
    </dgm:pt>
    <dgm:pt modelId="{993B6619-2E17-459B-80FF-A557CD09C477}" type="parTrans" cxnId="{E0EA8589-996F-44AB-81E3-5C3D7DF7D27D}">
      <dgm:prSet/>
      <dgm:spPr/>
      <dgm:t>
        <a:bodyPr/>
        <a:lstStyle/>
        <a:p>
          <a:endParaRPr lang="en-US"/>
        </a:p>
      </dgm:t>
    </dgm:pt>
    <dgm:pt modelId="{85D8DB22-5ADA-4528-979A-FC47736E3EC1}" type="sibTrans" cxnId="{E0EA8589-996F-44AB-81E3-5C3D7DF7D27D}">
      <dgm:prSet/>
      <dgm:spPr/>
      <dgm:t>
        <a:bodyPr/>
        <a:lstStyle/>
        <a:p>
          <a:endParaRPr lang="en-US"/>
        </a:p>
      </dgm:t>
    </dgm:pt>
    <dgm:pt modelId="{D8022733-7D53-4934-A805-601EA6839A93}">
      <dgm:prSet/>
      <dgm:spPr/>
      <dgm:t>
        <a:bodyPr/>
        <a:lstStyle/>
        <a:p>
          <a:pPr rtl="0"/>
          <a:r>
            <a:rPr lang="en-US" dirty="0" smtClean="0"/>
            <a:t>Decidable fragments</a:t>
          </a:r>
          <a:endParaRPr lang="en-US" dirty="0"/>
        </a:p>
      </dgm:t>
    </dgm:pt>
    <dgm:pt modelId="{8A4475AC-836D-48E8-9EF5-D2B18DF31296}" type="parTrans" cxnId="{97B346FA-88AD-467B-BCED-AA0830334C8B}">
      <dgm:prSet/>
      <dgm:spPr/>
      <dgm:t>
        <a:bodyPr/>
        <a:lstStyle/>
        <a:p>
          <a:endParaRPr lang="en-US"/>
        </a:p>
      </dgm:t>
    </dgm:pt>
    <dgm:pt modelId="{D2C891DE-9458-42F8-BE1B-41909C1692A6}" type="sibTrans" cxnId="{97B346FA-88AD-467B-BCED-AA0830334C8B}">
      <dgm:prSet/>
      <dgm:spPr/>
      <dgm:t>
        <a:bodyPr/>
        <a:lstStyle/>
        <a:p>
          <a:endParaRPr lang="en-US"/>
        </a:p>
      </dgm:t>
    </dgm:pt>
    <dgm:pt modelId="{1676E965-8E35-4242-B534-F2141C3DF44D}">
      <dgm:prSet/>
      <dgm:spPr/>
      <dgm:t>
        <a:bodyPr/>
        <a:lstStyle/>
        <a:p>
          <a:pPr rtl="0"/>
          <a:r>
            <a:rPr lang="en-US" dirty="0" smtClean="0"/>
            <a:t>Model checking</a:t>
          </a:r>
          <a:endParaRPr lang="en-US" dirty="0"/>
        </a:p>
      </dgm:t>
    </dgm:pt>
    <dgm:pt modelId="{ACAA0E02-ED9C-4F95-B0C7-BE4D161F92DD}" type="parTrans" cxnId="{DAB89414-995A-45B0-8F24-9D4454BB709A}">
      <dgm:prSet/>
      <dgm:spPr/>
      <dgm:t>
        <a:bodyPr/>
        <a:lstStyle/>
        <a:p>
          <a:endParaRPr lang="en-US"/>
        </a:p>
      </dgm:t>
    </dgm:pt>
    <dgm:pt modelId="{0ADD8C85-863F-477D-8BFF-D088B36581F1}" type="sibTrans" cxnId="{DAB89414-995A-45B0-8F24-9D4454BB709A}">
      <dgm:prSet/>
      <dgm:spPr/>
      <dgm:t>
        <a:bodyPr/>
        <a:lstStyle/>
        <a:p>
          <a:endParaRPr lang="en-US"/>
        </a:p>
      </dgm:t>
    </dgm:pt>
    <dgm:pt modelId="{CF3108DC-868A-45F9-B9B4-28EB1F26095F}">
      <dgm:prSet custT="1"/>
      <dgm:spPr/>
      <dgm:t>
        <a:bodyPr/>
        <a:lstStyle/>
        <a:p>
          <a:pPr rtl="0"/>
          <a:r>
            <a:rPr lang="en-US" sz="2000" dirty="0" smtClean="0"/>
            <a:t>Superposition Calculus</a:t>
          </a:r>
          <a:endParaRPr lang="en-US" sz="2000" dirty="0"/>
        </a:p>
      </dgm:t>
    </dgm:pt>
    <dgm:pt modelId="{91265056-84C0-4B75-99E9-937A89ACA6B2}" type="parTrans" cxnId="{2A369405-2410-4B0A-99EA-9D22661E8AB6}">
      <dgm:prSet/>
      <dgm:spPr/>
      <dgm:t>
        <a:bodyPr/>
        <a:lstStyle/>
        <a:p>
          <a:endParaRPr lang="en-US"/>
        </a:p>
      </dgm:t>
    </dgm:pt>
    <dgm:pt modelId="{6E93D7DF-C8FB-4AE3-B972-564D07AD55AD}" type="sibTrans" cxnId="{2A369405-2410-4B0A-99EA-9D22661E8AB6}">
      <dgm:prSet/>
      <dgm:spPr/>
      <dgm:t>
        <a:bodyPr/>
        <a:lstStyle/>
        <a:p>
          <a:endParaRPr lang="en-US"/>
        </a:p>
      </dgm:t>
    </dgm:pt>
    <dgm:pt modelId="{87B26396-FAFA-4327-84A7-833D411F7A69}">
      <dgm:prSet custT="1"/>
      <dgm:spPr/>
      <dgm:t>
        <a:bodyPr/>
        <a:lstStyle/>
        <a:p>
          <a:pPr rtl="0"/>
          <a:r>
            <a:rPr lang="en-US" sz="2000" dirty="0" smtClean="0"/>
            <a:t>E-matching</a:t>
          </a:r>
          <a:endParaRPr lang="en-US" sz="2000" dirty="0"/>
        </a:p>
      </dgm:t>
    </dgm:pt>
    <dgm:pt modelId="{C40E24D2-A027-47F0-82EA-31510E72D978}" type="parTrans" cxnId="{44D46CC5-F995-4207-ACF4-7C71F49D4595}">
      <dgm:prSet/>
      <dgm:spPr/>
      <dgm:t>
        <a:bodyPr/>
        <a:lstStyle/>
        <a:p>
          <a:endParaRPr lang="en-US"/>
        </a:p>
      </dgm:t>
    </dgm:pt>
    <dgm:pt modelId="{DB499881-4B0A-443B-B7DD-9E3395DB1CB7}" type="sibTrans" cxnId="{44D46CC5-F995-4207-ACF4-7C71F49D4595}">
      <dgm:prSet/>
      <dgm:spPr/>
      <dgm:t>
        <a:bodyPr/>
        <a:lstStyle/>
        <a:p>
          <a:endParaRPr lang="en-US"/>
        </a:p>
      </dgm:t>
    </dgm:pt>
    <dgm:pt modelId="{31891C34-7B23-46F2-A1ED-202A9EFD6982}" type="pres">
      <dgm:prSet presAssocID="{AF8617A2-25A0-4E3F-89EE-4E1236175713}" presName="cycle" presStyleCnt="0">
        <dgm:presLayoutVars>
          <dgm:dir/>
          <dgm:resizeHandles val="exact"/>
        </dgm:presLayoutVars>
      </dgm:prSet>
      <dgm:spPr/>
      <dgm:t>
        <a:bodyPr/>
        <a:lstStyle/>
        <a:p>
          <a:endParaRPr lang="en-US"/>
        </a:p>
      </dgm:t>
    </dgm:pt>
    <dgm:pt modelId="{DB16975D-546A-4092-802C-6E6F5F681BE3}" type="pres">
      <dgm:prSet presAssocID="{87B26396-FAFA-4327-84A7-833D411F7A69}" presName="node" presStyleLbl="node1" presStyleIdx="0" presStyleCnt="5">
        <dgm:presLayoutVars>
          <dgm:bulletEnabled val="1"/>
        </dgm:presLayoutVars>
      </dgm:prSet>
      <dgm:spPr/>
      <dgm:t>
        <a:bodyPr/>
        <a:lstStyle/>
        <a:p>
          <a:endParaRPr lang="en-US"/>
        </a:p>
      </dgm:t>
    </dgm:pt>
    <dgm:pt modelId="{C4DAEC39-B567-46BC-927C-381C4C29AC79}" type="pres">
      <dgm:prSet presAssocID="{87B26396-FAFA-4327-84A7-833D411F7A69}" presName="spNode" presStyleCnt="0"/>
      <dgm:spPr/>
    </dgm:pt>
    <dgm:pt modelId="{F60D4EB5-202D-4C3C-AE01-D039FB034202}" type="pres">
      <dgm:prSet presAssocID="{DB499881-4B0A-443B-B7DD-9E3395DB1CB7}" presName="sibTrans" presStyleLbl="sibTrans1D1" presStyleIdx="0" presStyleCnt="5"/>
      <dgm:spPr/>
      <dgm:t>
        <a:bodyPr/>
        <a:lstStyle/>
        <a:p>
          <a:endParaRPr lang="en-US"/>
        </a:p>
      </dgm:t>
    </dgm:pt>
    <dgm:pt modelId="{AD5780EB-CD77-400A-9507-04CFCE232865}" type="pres">
      <dgm:prSet presAssocID="{93C47252-139F-4739-BF78-28E3ABEDDAC6}" presName="node" presStyleLbl="node1" presStyleIdx="1" presStyleCnt="5">
        <dgm:presLayoutVars>
          <dgm:bulletEnabled val="1"/>
        </dgm:presLayoutVars>
      </dgm:prSet>
      <dgm:spPr/>
      <dgm:t>
        <a:bodyPr/>
        <a:lstStyle/>
        <a:p>
          <a:endParaRPr lang="en-US"/>
        </a:p>
      </dgm:t>
    </dgm:pt>
    <dgm:pt modelId="{DB2CFDC1-9EE9-43CC-8657-C1152BA40212}" type="pres">
      <dgm:prSet presAssocID="{93C47252-139F-4739-BF78-28E3ABEDDAC6}" presName="spNode" presStyleCnt="0"/>
      <dgm:spPr/>
    </dgm:pt>
    <dgm:pt modelId="{94E789C9-0F00-4EEB-A601-7BEEB983C6E5}" type="pres">
      <dgm:prSet presAssocID="{85D8DB22-5ADA-4528-979A-FC47736E3EC1}" presName="sibTrans" presStyleLbl="sibTrans1D1" presStyleIdx="1" presStyleCnt="5"/>
      <dgm:spPr/>
      <dgm:t>
        <a:bodyPr/>
        <a:lstStyle/>
        <a:p>
          <a:endParaRPr lang="en-US"/>
        </a:p>
      </dgm:t>
    </dgm:pt>
    <dgm:pt modelId="{51B73575-25AB-4D29-8463-24216C1E8717}" type="pres">
      <dgm:prSet presAssocID="{D8022733-7D53-4934-A805-601EA6839A93}" presName="node" presStyleLbl="node1" presStyleIdx="2" presStyleCnt="5">
        <dgm:presLayoutVars>
          <dgm:bulletEnabled val="1"/>
        </dgm:presLayoutVars>
      </dgm:prSet>
      <dgm:spPr/>
      <dgm:t>
        <a:bodyPr/>
        <a:lstStyle/>
        <a:p>
          <a:endParaRPr lang="en-US"/>
        </a:p>
      </dgm:t>
    </dgm:pt>
    <dgm:pt modelId="{950DA6EE-4F00-4345-8751-409E74573BC4}" type="pres">
      <dgm:prSet presAssocID="{D8022733-7D53-4934-A805-601EA6839A93}" presName="spNode" presStyleCnt="0"/>
      <dgm:spPr/>
    </dgm:pt>
    <dgm:pt modelId="{396A0253-2847-4EF5-920F-01304E1F5323}" type="pres">
      <dgm:prSet presAssocID="{D2C891DE-9458-42F8-BE1B-41909C1692A6}" presName="sibTrans" presStyleLbl="sibTrans1D1" presStyleIdx="2" presStyleCnt="5"/>
      <dgm:spPr/>
      <dgm:t>
        <a:bodyPr/>
        <a:lstStyle/>
        <a:p>
          <a:endParaRPr lang="en-US"/>
        </a:p>
      </dgm:t>
    </dgm:pt>
    <dgm:pt modelId="{1656BEF5-08EA-4239-A2E9-67D471674E9A}" type="pres">
      <dgm:prSet presAssocID="{1676E965-8E35-4242-B534-F2141C3DF44D}" presName="node" presStyleLbl="node1" presStyleIdx="3" presStyleCnt="5">
        <dgm:presLayoutVars>
          <dgm:bulletEnabled val="1"/>
        </dgm:presLayoutVars>
      </dgm:prSet>
      <dgm:spPr/>
      <dgm:t>
        <a:bodyPr/>
        <a:lstStyle/>
        <a:p>
          <a:endParaRPr lang="en-US"/>
        </a:p>
      </dgm:t>
    </dgm:pt>
    <dgm:pt modelId="{9624757D-BFC3-40D6-B6BD-D7D4576AFD2C}" type="pres">
      <dgm:prSet presAssocID="{1676E965-8E35-4242-B534-F2141C3DF44D}" presName="spNode" presStyleCnt="0"/>
      <dgm:spPr/>
    </dgm:pt>
    <dgm:pt modelId="{948D9B98-7A70-4E1B-B58A-F5DBBD3A43FD}" type="pres">
      <dgm:prSet presAssocID="{0ADD8C85-863F-477D-8BFF-D088B36581F1}" presName="sibTrans" presStyleLbl="sibTrans1D1" presStyleIdx="3" presStyleCnt="5"/>
      <dgm:spPr/>
      <dgm:t>
        <a:bodyPr/>
        <a:lstStyle/>
        <a:p>
          <a:endParaRPr lang="en-US"/>
        </a:p>
      </dgm:t>
    </dgm:pt>
    <dgm:pt modelId="{C13DC0A6-4CD7-4B76-B25A-1DDC2F712C78}" type="pres">
      <dgm:prSet presAssocID="{CF3108DC-868A-45F9-B9B4-28EB1F26095F}" presName="node" presStyleLbl="node1" presStyleIdx="4" presStyleCnt="5" custScaleX="115840" custScaleY="115502">
        <dgm:presLayoutVars>
          <dgm:bulletEnabled val="1"/>
        </dgm:presLayoutVars>
      </dgm:prSet>
      <dgm:spPr/>
      <dgm:t>
        <a:bodyPr/>
        <a:lstStyle/>
        <a:p>
          <a:endParaRPr lang="en-US"/>
        </a:p>
      </dgm:t>
    </dgm:pt>
    <dgm:pt modelId="{3D1DBBEE-9F0F-4797-86FD-4365484B9868}" type="pres">
      <dgm:prSet presAssocID="{CF3108DC-868A-45F9-B9B4-28EB1F26095F}" presName="spNode" presStyleCnt="0"/>
      <dgm:spPr/>
    </dgm:pt>
    <dgm:pt modelId="{0E4C2999-F085-4570-8B2E-65CCA588D903}" type="pres">
      <dgm:prSet presAssocID="{6E93D7DF-C8FB-4AE3-B972-564D07AD55AD}" presName="sibTrans" presStyleLbl="sibTrans1D1" presStyleIdx="4" presStyleCnt="5"/>
      <dgm:spPr/>
      <dgm:t>
        <a:bodyPr/>
        <a:lstStyle/>
        <a:p>
          <a:endParaRPr lang="en-US"/>
        </a:p>
      </dgm:t>
    </dgm:pt>
  </dgm:ptLst>
  <dgm:cxnLst>
    <dgm:cxn modelId="{3EFCB890-685F-4458-85A2-171CF95A9C30}" type="presOf" srcId="{93C47252-139F-4739-BF78-28E3ABEDDAC6}" destId="{AD5780EB-CD77-400A-9507-04CFCE232865}" srcOrd="0" destOrd="0" presId="urn:microsoft.com/office/officeart/2005/8/layout/cycle6"/>
    <dgm:cxn modelId="{3780B633-5664-4231-A441-5B38EA08DF0A}" type="presOf" srcId="{1676E965-8E35-4242-B534-F2141C3DF44D}" destId="{1656BEF5-08EA-4239-A2E9-67D471674E9A}" srcOrd="0" destOrd="0" presId="urn:microsoft.com/office/officeart/2005/8/layout/cycle6"/>
    <dgm:cxn modelId="{2A369405-2410-4B0A-99EA-9D22661E8AB6}" srcId="{AF8617A2-25A0-4E3F-89EE-4E1236175713}" destId="{CF3108DC-868A-45F9-B9B4-28EB1F26095F}" srcOrd="4" destOrd="0" parTransId="{91265056-84C0-4B75-99E9-937A89ACA6B2}" sibTransId="{6E93D7DF-C8FB-4AE3-B972-564D07AD55AD}"/>
    <dgm:cxn modelId="{51A60F33-8528-4AA4-841A-7D4CD17CA88E}" type="presOf" srcId="{0ADD8C85-863F-477D-8BFF-D088B36581F1}" destId="{948D9B98-7A70-4E1B-B58A-F5DBBD3A43FD}" srcOrd="0" destOrd="0" presId="urn:microsoft.com/office/officeart/2005/8/layout/cycle6"/>
    <dgm:cxn modelId="{26A5896F-87A5-4E79-B680-B755130872A4}" type="presOf" srcId="{85D8DB22-5ADA-4528-979A-FC47736E3EC1}" destId="{94E789C9-0F00-4EEB-A601-7BEEB983C6E5}" srcOrd="0" destOrd="0" presId="urn:microsoft.com/office/officeart/2005/8/layout/cycle6"/>
    <dgm:cxn modelId="{DAB89414-995A-45B0-8F24-9D4454BB709A}" srcId="{AF8617A2-25A0-4E3F-89EE-4E1236175713}" destId="{1676E965-8E35-4242-B534-F2141C3DF44D}" srcOrd="3" destOrd="0" parTransId="{ACAA0E02-ED9C-4F95-B0C7-BE4D161F92DD}" sibTransId="{0ADD8C85-863F-477D-8BFF-D088B36581F1}"/>
    <dgm:cxn modelId="{D66BC9FA-70F8-4093-BAAF-02393731A7ED}" type="presOf" srcId="{D2C891DE-9458-42F8-BE1B-41909C1692A6}" destId="{396A0253-2847-4EF5-920F-01304E1F5323}" srcOrd="0" destOrd="0" presId="urn:microsoft.com/office/officeart/2005/8/layout/cycle6"/>
    <dgm:cxn modelId="{CFED2C55-CD22-4C48-B008-90723EA0831D}" type="presOf" srcId="{6E93D7DF-C8FB-4AE3-B972-564D07AD55AD}" destId="{0E4C2999-F085-4570-8B2E-65CCA588D903}" srcOrd="0" destOrd="0" presId="urn:microsoft.com/office/officeart/2005/8/layout/cycle6"/>
    <dgm:cxn modelId="{97B346FA-88AD-467B-BCED-AA0830334C8B}" srcId="{AF8617A2-25A0-4E3F-89EE-4E1236175713}" destId="{D8022733-7D53-4934-A805-601EA6839A93}" srcOrd="2" destOrd="0" parTransId="{8A4475AC-836D-48E8-9EF5-D2B18DF31296}" sibTransId="{D2C891DE-9458-42F8-BE1B-41909C1692A6}"/>
    <dgm:cxn modelId="{39CAE61E-0847-43DA-A972-D03AC0125F7E}" type="presOf" srcId="{AF8617A2-25A0-4E3F-89EE-4E1236175713}" destId="{31891C34-7B23-46F2-A1ED-202A9EFD6982}" srcOrd="0" destOrd="0" presId="urn:microsoft.com/office/officeart/2005/8/layout/cycle6"/>
    <dgm:cxn modelId="{44D46CC5-F995-4207-ACF4-7C71F49D4595}" srcId="{AF8617A2-25A0-4E3F-89EE-4E1236175713}" destId="{87B26396-FAFA-4327-84A7-833D411F7A69}" srcOrd="0" destOrd="0" parTransId="{C40E24D2-A027-47F0-82EA-31510E72D978}" sibTransId="{DB499881-4B0A-443B-B7DD-9E3395DB1CB7}"/>
    <dgm:cxn modelId="{25F08F06-0ABC-4474-BF14-5D411386B978}" type="presOf" srcId="{D8022733-7D53-4934-A805-601EA6839A93}" destId="{51B73575-25AB-4D29-8463-24216C1E8717}" srcOrd="0" destOrd="0" presId="urn:microsoft.com/office/officeart/2005/8/layout/cycle6"/>
    <dgm:cxn modelId="{36231773-E1AD-48A3-A336-BDF3D57A0CD6}" type="presOf" srcId="{87B26396-FAFA-4327-84A7-833D411F7A69}" destId="{DB16975D-546A-4092-802C-6E6F5F681BE3}" srcOrd="0" destOrd="0" presId="urn:microsoft.com/office/officeart/2005/8/layout/cycle6"/>
    <dgm:cxn modelId="{4BF67DA8-26A3-487D-8988-2F87D2F0D679}" type="presOf" srcId="{CF3108DC-868A-45F9-B9B4-28EB1F26095F}" destId="{C13DC0A6-4CD7-4B76-B25A-1DDC2F712C78}" srcOrd="0" destOrd="0" presId="urn:microsoft.com/office/officeart/2005/8/layout/cycle6"/>
    <dgm:cxn modelId="{E0EA8589-996F-44AB-81E3-5C3D7DF7D27D}" srcId="{AF8617A2-25A0-4E3F-89EE-4E1236175713}" destId="{93C47252-139F-4739-BF78-28E3ABEDDAC6}" srcOrd="1" destOrd="0" parTransId="{993B6619-2E17-459B-80FF-A557CD09C477}" sibTransId="{85D8DB22-5ADA-4528-979A-FC47736E3EC1}"/>
    <dgm:cxn modelId="{19355E52-BD81-4BA6-B4F2-4ED092E77CA4}" type="presOf" srcId="{DB499881-4B0A-443B-B7DD-9E3395DB1CB7}" destId="{F60D4EB5-202D-4C3C-AE01-D039FB034202}" srcOrd="0" destOrd="0" presId="urn:microsoft.com/office/officeart/2005/8/layout/cycle6"/>
    <dgm:cxn modelId="{B7273366-8072-4F25-9062-FB4467AF1334}" type="presParOf" srcId="{31891C34-7B23-46F2-A1ED-202A9EFD6982}" destId="{DB16975D-546A-4092-802C-6E6F5F681BE3}" srcOrd="0" destOrd="0" presId="urn:microsoft.com/office/officeart/2005/8/layout/cycle6"/>
    <dgm:cxn modelId="{FFD60BCD-13C9-4A92-BB7D-A5E337026683}" type="presParOf" srcId="{31891C34-7B23-46F2-A1ED-202A9EFD6982}" destId="{C4DAEC39-B567-46BC-927C-381C4C29AC79}" srcOrd="1" destOrd="0" presId="urn:microsoft.com/office/officeart/2005/8/layout/cycle6"/>
    <dgm:cxn modelId="{04BB1FA3-A948-44CE-A48C-B57C4C1E2436}" type="presParOf" srcId="{31891C34-7B23-46F2-A1ED-202A9EFD6982}" destId="{F60D4EB5-202D-4C3C-AE01-D039FB034202}" srcOrd="2" destOrd="0" presId="urn:microsoft.com/office/officeart/2005/8/layout/cycle6"/>
    <dgm:cxn modelId="{8A808112-B762-41E5-BB85-8BD342559B9E}" type="presParOf" srcId="{31891C34-7B23-46F2-A1ED-202A9EFD6982}" destId="{AD5780EB-CD77-400A-9507-04CFCE232865}" srcOrd="3" destOrd="0" presId="urn:microsoft.com/office/officeart/2005/8/layout/cycle6"/>
    <dgm:cxn modelId="{D1964C80-FE57-4030-BF28-F9354FD9F687}" type="presParOf" srcId="{31891C34-7B23-46F2-A1ED-202A9EFD6982}" destId="{DB2CFDC1-9EE9-43CC-8657-C1152BA40212}" srcOrd="4" destOrd="0" presId="urn:microsoft.com/office/officeart/2005/8/layout/cycle6"/>
    <dgm:cxn modelId="{39A4FA48-5E33-4A7F-A065-2F23E7C68E89}" type="presParOf" srcId="{31891C34-7B23-46F2-A1ED-202A9EFD6982}" destId="{94E789C9-0F00-4EEB-A601-7BEEB983C6E5}" srcOrd="5" destOrd="0" presId="urn:microsoft.com/office/officeart/2005/8/layout/cycle6"/>
    <dgm:cxn modelId="{8DE43967-E5E2-4CD8-9DA6-2DEA2CEF5FAC}" type="presParOf" srcId="{31891C34-7B23-46F2-A1ED-202A9EFD6982}" destId="{51B73575-25AB-4D29-8463-24216C1E8717}" srcOrd="6" destOrd="0" presId="urn:microsoft.com/office/officeart/2005/8/layout/cycle6"/>
    <dgm:cxn modelId="{FBB50A0E-926D-4C7F-8C0D-6B8A3B2E1A40}" type="presParOf" srcId="{31891C34-7B23-46F2-A1ED-202A9EFD6982}" destId="{950DA6EE-4F00-4345-8751-409E74573BC4}" srcOrd="7" destOrd="0" presId="urn:microsoft.com/office/officeart/2005/8/layout/cycle6"/>
    <dgm:cxn modelId="{5527AFD3-BC0C-414E-913D-4CE5BE92B108}" type="presParOf" srcId="{31891C34-7B23-46F2-A1ED-202A9EFD6982}" destId="{396A0253-2847-4EF5-920F-01304E1F5323}" srcOrd="8" destOrd="0" presId="urn:microsoft.com/office/officeart/2005/8/layout/cycle6"/>
    <dgm:cxn modelId="{D0DA037C-E7C4-45C4-9A95-9BE4CA8A07E6}" type="presParOf" srcId="{31891C34-7B23-46F2-A1ED-202A9EFD6982}" destId="{1656BEF5-08EA-4239-A2E9-67D471674E9A}" srcOrd="9" destOrd="0" presId="urn:microsoft.com/office/officeart/2005/8/layout/cycle6"/>
    <dgm:cxn modelId="{E85968CF-D3B0-4B4D-97D6-81349C0FAC18}" type="presParOf" srcId="{31891C34-7B23-46F2-A1ED-202A9EFD6982}" destId="{9624757D-BFC3-40D6-B6BD-D7D4576AFD2C}" srcOrd="10" destOrd="0" presId="urn:microsoft.com/office/officeart/2005/8/layout/cycle6"/>
    <dgm:cxn modelId="{73529831-E2CD-4C1D-808A-A2CEE626610E}" type="presParOf" srcId="{31891C34-7B23-46F2-A1ED-202A9EFD6982}" destId="{948D9B98-7A70-4E1B-B58A-F5DBBD3A43FD}" srcOrd="11" destOrd="0" presId="urn:microsoft.com/office/officeart/2005/8/layout/cycle6"/>
    <dgm:cxn modelId="{CDBA9B99-B740-4F19-98FB-9002798B5863}" type="presParOf" srcId="{31891C34-7B23-46F2-A1ED-202A9EFD6982}" destId="{C13DC0A6-4CD7-4B76-B25A-1DDC2F712C78}" srcOrd="12" destOrd="0" presId="urn:microsoft.com/office/officeart/2005/8/layout/cycle6"/>
    <dgm:cxn modelId="{C6BAB844-9921-4A17-A1CD-07196AD4F2C2}" type="presParOf" srcId="{31891C34-7B23-46F2-A1ED-202A9EFD6982}" destId="{3D1DBBEE-9F0F-4797-86FD-4365484B9868}" srcOrd="13" destOrd="0" presId="urn:microsoft.com/office/officeart/2005/8/layout/cycle6"/>
    <dgm:cxn modelId="{4532D337-13FA-4C5E-B1C0-6B3C85899FBA}" type="presParOf" srcId="{31891C34-7B23-46F2-A1ED-202A9EFD6982}" destId="{0E4C2999-F085-4570-8B2E-65CCA588D903}" srcOrd="14"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11/17/2008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11/17/2008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57</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11/17/2008 11:55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dirty="0" smtClean="0"/>
              <a:t>Z3: An Efficient SMT Solver</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375" y="2285431"/>
            <a:ext cx="7692761" cy="1994392"/>
          </a:xfrm>
        </p:spPr>
        <p:txBody>
          <a:bodyPr/>
          <a:lstStyle/>
          <a:p>
            <a:r>
              <a:rPr sz="3200" smtClean="0">
                <a:latin typeface="Calibri" pitchFamily="34" charset="0"/>
              </a:rPr>
              <a:t>Constraint Satisfaction in</a:t>
            </a:r>
            <a:r>
              <a:rPr sz="4800" smtClean="0">
                <a:latin typeface="Calibri" pitchFamily="34" charset="0"/>
              </a:rPr>
              <a:t/>
            </a:r>
            <a:br>
              <a:rPr sz="4800" smtClean="0">
                <a:latin typeface="Calibri" pitchFamily="34" charset="0"/>
              </a:rPr>
            </a:br>
            <a:r>
              <a:rPr sz="4800" smtClean="0">
                <a:latin typeface="Calibri" pitchFamily="34" charset="0"/>
              </a:rPr>
              <a:t>Software Verification &amp; Testing</a:t>
            </a:r>
            <a:br>
              <a:rPr sz="4800" smtClean="0">
                <a:latin typeface="Calibri" pitchFamily="34" charset="0"/>
              </a:rPr>
            </a:br>
            <a:r>
              <a:rPr sz="3200" smtClean="0">
                <a:latin typeface="Calibri" pitchFamily="34" charset="0"/>
              </a:rPr>
              <a:t>NSF Workshop on Symbolic Computation for </a:t>
            </a:r>
            <a:br>
              <a:rPr sz="3200" smtClean="0">
                <a:latin typeface="Calibri" pitchFamily="34" charset="0"/>
              </a:rPr>
            </a:br>
            <a:r>
              <a:rPr sz="3200" smtClean="0">
                <a:latin typeface="Calibri" pitchFamily="34" charset="0"/>
              </a:rPr>
              <a:t>Constraint Satisfaction - 2008</a:t>
            </a:r>
            <a:endParaRPr lang="en-US" sz="4800" dirty="0">
              <a:latin typeface="Calibri" pitchFamily="34" charset="0"/>
            </a:endParaRPr>
          </a:p>
        </p:txBody>
      </p:sp>
      <p:sp>
        <p:nvSpPr>
          <p:cNvPr id="4" name="Title 1"/>
          <p:cNvSpPr txBox="1">
            <a:spLocks/>
          </p:cNvSpPr>
          <p:nvPr/>
        </p:nvSpPr>
        <p:spPr>
          <a:xfrm>
            <a:off x="1065291" y="4839379"/>
            <a:ext cx="7692761" cy="8863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2777" rtl="0" eaLnBrk="0" fontAlgn="base" latinLnBrk="0" hangingPunct="0">
              <a:lnSpc>
                <a:spcPct val="90000"/>
              </a:lnSpc>
              <a:spcBef>
                <a:spcPct val="0"/>
              </a:spcBef>
              <a:spcAft>
                <a:spcPct val="0"/>
              </a:spcAft>
              <a:buClrTx/>
              <a:buSzTx/>
              <a:buFontTx/>
              <a:buNone/>
              <a:tabLst/>
              <a:defRPr/>
            </a:pPr>
            <a:r>
              <a:rPr kumimoji="0" lang="en-US" sz="3200" b="0" i="0" u="none" strike="noStrike" kern="1200" cap="none" spc="-300" normalizeH="0" baseline="0" noProof="0" dirty="0" smtClean="0">
                <a:ln w="3175">
                  <a:noFill/>
                </a:ln>
                <a:gradFill flip="none" rotWithShape="1">
                  <a:gsLst>
                    <a:gs pos="28000">
                      <a:srgbClr val="0085C0"/>
                    </a:gs>
                    <a:gs pos="68000">
                      <a:srgbClr val="0070C0"/>
                    </a:gs>
                  </a:gsLst>
                  <a:lin ang="5400000" scaled="1"/>
                  <a:tileRect/>
                </a:gradFill>
                <a:uLnTx/>
                <a:uFillTx/>
                <a:latin typeface="Calibri" pitchFamily="34" charset="0"/>
                <a:ea typeface="+mn-ea"/>
                <a:cs typeface="Arial" charset="0"/>
              </a:rPr>
              <a:t>Leonardo de Moura</a:t>
            </a:r>
          </a:p>
          <a:p>
            <a:pPr marL="0" marR="0" lvl="0" indent="0" algn="l" defTabSz="912777" rtl="0" eaLnBrk="0" fontAlgn="base" latinLnBrk="0" hangingPunct="0">
              <a:lnSpc>
                <a:spcPct val="90000"/>
              </a:lnSpc>
              <a:spcBef>
                <a:spcPct val="0"/>
              </a:spcBef>
              <a:spcAft>
                <a:spcPct val="0"/>
              </a:spcAft>
              <a:buClrTx/>
              <a:buSzTx/>
              <a:buFontTx/>
              <a:buNone/>
              <a:tabLst/>
              <a:defRPr/>
            </a:pPr>
            <a:r>
              <a:rPr lang="en-US" sz="3200" spc="-300" dirty="0" smtClean="0">
                <a:ln w="3175">
                  <a:noFill/>
                </a:ln>
                <a:gradFill flip="none" rotWithShape="1">
                  <a:gsLst>
                    <a:gs pos="28000">
                      <a:srgbClr val="0085C0"/>
                    </a:gs>
                    <a:gs pos="68000">
                      <a:srgbClr val="0070C0"/>
                    </a:gs>
                  </a:gsLst>
                  <a:lin ang="5400000" scaled="1"/>
                  <a:tileRect/>
                </a:gradFill>
                <a:latin typeface="Calibri" pitchFamily="34" charset="0"/>
                <a:cs typeface="Arial" charset="0"/>
              </a:rPr>
              <a:t>Microsoft Research</a:t>
            </a:r>
            <a:endParaRPr kumimoji="0" lang="en-US" sz="4800" b="0" i="0" u="none" strike="noStrike" kern="1200" cap="none" spc="-300" normalizeH="0" baseline="0" noProof="0" dirty="0">
              <a:ln w="3175">
                <a:noFill/>
              </a:ln>
              <a:gradFill flip="none" rotWithShape="1">
                <a:gsLst>
                  <a:gs pos="28000">
                    <a:srgbClr val="0085C0"/>
                  </a:gs>
                  <a:gs pos="68000">
                    <a:srgbClr val="0070C0"/>
                  </a:gs>
                </a:gsLst>
                <a:lin ang="5400000" scaled="1"/>
                <a:tileRect/>
              </a:gradFill>
              <a:uLnTx/>
              <a:uFillTx/>
              <a:latin typeface="Calibri" pitchFamily="34" charset="0"/>
              <a:ea typeface="+mn-ea"/>
              <a:cs typeface="Arial" charset="0"/>
            </a:endParaRPr>
          </a:p>
        </p:txBody>
      </p:sp>
      <p:sp>
        <p:nvSpPr>
          <p:cNvPr id="5" name="Rectangle 4"/>
          <p:cNvSpPr/>
          <p:nvPr/>
        </p:nvSpPr>
        <p:spPr bwMode="auto">
          <a:xfrm rot="20823362">
            <a:off x="393786" y="2088506"/>
            <a:ext cx="3939737" cy="603682"/>
          </a:xfrm>
          <a:prstGeom prst="rect">
            <a:avLst/>
          </a:prstGeom>
          <a:no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rgbClr val="FF0000"/>
                </a:solidFill>
                <a:effectLst>
                  <a:outerShdw blurRad="38100" dist="38100" dir="2700000" algn="tl">
                    <a:srgbClr val="000000">
                      <a:alpha val="43137"/>
                    </a:srgbClr>
                  </a:outerShdw>
                </a:effectLst>
                <a:latin typeface="Segoe" pitchFamily="34" charset="0"/>
              </a:rPr>
              <a:t>SAT &amp; SMT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Constraint System Generation</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
        <p:nvSpPr>
          <p:cNvPr id="43" name="Text Placeholder 2"/>
          <p:cNvSpPr txBox="1">
            <a:spLocks/>
          </p:cNvSpPr>
          <p:nvPr/>
        </p:nvSpPr>
        <p:spPr>
          <a:xfrm>
            <a:off x="416560" y="1613801"/>
            <a:ext cx="8382000" cy="317625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Unit x Application</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Trade off between performance and precision</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Execution path mutation:</a:t>
            </a:r>
          </a:p>
          <a:p>
            <a:pPr marL="384954" indent="-384954">
              <a:lnSpc>
                <a:spcPct val="90000"/>
              </a:lnSpc>
              <a:spcBef>
                <a:spcPct val="20000"/>
              </a:spcBef>
              <a:buSzPct val="90000"/>
              <a:buFontTx/>
              <a:buBlip>
                <a:blip r:embed="rId3"/>
              </a:buBlip>
            </a:pP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400" dirty="0" smtClean="0">
              <a:solidFill>
                <a:schemeClr val="bg1"/>
              </a:solidFill>
              <a:latin typeface="Calibri" pitchFamily="34" charset="0"/>
              <a:sym typeface="Symbol"/>
            </a:endParaRPr>
          </a:p>
        </p:txBody>
      </p:sp>
      <p:sp>
        <p:nvSpPr>
          <p:cNvPr id="45" name="Right Arrow 44"/>
          <p:cNvSpPr/>
          <p:nvPr/>
        </p:nvSpPr>
        <p:spPr bwMode="auto">
          <a:xfrm>
            <a:off x="976254" y="3924662"/>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6" name="Oval 45"/>
          <p:cNvSpPr/>
          <p:nvPr/>
        </p:nvSpPr>
        <p:spPr bwMode="auto">
          <a:xfrm>
            <a:off x="1675036" y="3955142"/>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7" name="Right Arrow 46"/>
          <p:cNvSpPr/>
          <p:nvPr/>
        </p:nvSpPr>
        <p:spPr bwMode="auto">
          <a:xfrm>
            <a:off x="1936938" y="3924662"/>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8" name="Oval 47"/>
          <p:cNvSpPr/>
          <p:nvPr/>
        </p:nvSpPr>
        <p:spPr bwMode="auto">
          <a:xfrm>
            <a:off x="2635720" y="3955142"/>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9" name="Right Arrow 48"/>
          <p:cNvSpPr/>
          <p:nvPr/>
        </p:nvSpPr>
        <p:spPr bwMode="auto">
          <a:xfrm>
            <a:off x="2897622" y="3924662"/>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0" name="Oval 49"/>
          <p:cNvSpPr/>
          <p:nvPr/>
        </p:nvSpPr>
        <p:spPr bwMode="auto">
          <a:xfrm>
            <a:off x="3596404" y="3955142"/>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Right Arrow 50"/>
          <p:cNvSpPr/>
          <p:nvPr/>
        </p:nvSpPr>
        <p:spPr bwMode="auto">
          <a:xfrm>
            <a:off x="3858306" y="3924662"/>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2" name="Oval 51"/>
          <p:cNvSpPr/>
          <p:nvPr/>
        </p:nvSpPr>
        <p:spPr bwMode="auto">
          <a:xfrm>
            <a:off x="4557088" y="3955142"/>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3" name="Right Arrow 52"/>
          <p:cNvSpPr/>
          <p:nvPr/>
        </p:nvSpPr>
        <p:spPr bwMode="auto">
          <a:xfrm>
            <a:off x="4818990" y="3924662"/>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4" name="Oval 53"/>
          <p:cNvSpPr/>
          <p:nvPr/>
        </p:nvSpPr>
        <p:spPr bwMode="auto">
          <a:xfrm>
            <a:off x="5517774" y="3955142"/>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9" name="Right Arrow 58"/>
          <p:cNvSpPr/>
          <p:nvPr/>
        </p:nvSpPr>
        <p:spPr bwMode="auto">
          <a:xfrm rot="19341167">
            <a:off x="4686452" y="3579111"/>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0" name="TextBox 59"/>
          <p:cNvSpPr txBox="1"/>
          <p:nvPr/>
        </p:nvSpPr>
        <p:spPr>
          <a:xfrm>
            <a:off x="5771774" y="3863702"/>
            <a:ext cx="2345450"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existing execution path</a:t>
            </a:r>
          </a:p>
        </p:txBody>
      </p:sp>
      <p:sp>
        <p:nvSpPr>
          <p:cNvPr id="61" name="TextBox 60"/>
          <p:cNvSpPr txBox="1"/>
          <p:nvPr/>
        </p:nvSpPr>
        <p:spPr>
          <a:xfrm>
            <a:off x="5670844" y="3235345"/>
            <a:ext cx="1067856"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new path</a:t>
            </a:r>
          </a:p>
        </p:txBody>
      </p:sp>
      <p:sp>
        <p:nvSpPr>
          <p:cNvPr id="62" name="Oval 61"/>
          <p:cNvSpPr/>
          <p:nvPr/>
        </p:nvSpPr>
        <p:spPr bwMode="auto">
          <a:xfrm>
            <a:off x="5268240" y="3343867"/>
            <a:ext cx="213360" cy="21336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3" name="Text Placeholder 2"/>
          <p:cNvSpPr txBox="1">
            <a:spLocks/>
          </p:cNvSpPr>
          <p:nvPr/>
        </p:nvSpPr>
        <p:spPr>
          <a:xfrm>
            <a:off x="458431" y="4690269"/>
            <a:ext cx="8382000" cy="73866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Concretization</a:t>
            </a:r>
          </a:p>
          <a:p>
            <a:pPr marL="842136" lvl="1" indent="-384954">
              <a:lnSpc>
                <a:spcPct val="90000"/>
              </a:lnSpc>
              <a:spcBef>
                <a:spcPct val="20000"/>
              </a:spcBef>
              <a:buSzPct val="90000"/>
            </a:pPr>
            <a:r>
              <a:rPr lang="en-US" sz="2400" dirty="0" smtClean="0">
                <a:solidFill>
                  <a:schemeClr val="bg1"/>
                </a:solidFill>
                <a:latin typeface="Calibri" pitchFamily="34" charset="0"/>
                <a:sym typeface="Symbol"/>
              </a:rPr>
              <a:t>x = y * z    </a:t>
            </a:r>
            <a:r>
              <a:rPr lang="en-US" sz="2400" dirty="0" smtClean="0">
                <a:solidFill>
                  <a:schemeClr val="bg1"/>
                </a:solidFill>
                <a:latin typeface="Calibri" pitchFamily="34" charset="0"/>
                <a:sym typeface="Wingdings" pitchFamily="2" charset="2"/>
              </a:rPr>
              <a:t>    </a:t>
            </a:r>
            <a:r>
              <a:rPr lang="en-US" sz="2400" dirty="0" smtClean="0">
                <a:solidFill>
                  <a:srgbClr val="FF0000"/>
                </a:solidFill>
                <a:latin typeface="Calibri" pitchFamily="34" charset="0"/>
                <a:sym typeface="Wingdings" pitchFamily="2" charset="2"/>
              </a:rPr>
              <a:t>x = 128</a:t>
            </a:r>
            <a:r>
              <a:rPr lang="en-US" sz="2400" dirty="0" smtClean="0">
                <a:solidFill>
                  <a:schemeClr val="bg1"/>
                </a:solidFill>
                <a:latin typeface="Calibri" pitchFamily="34" charset="0"/>
                <a:sym typeface="Wingdings" pitchFamily="2" charset="2"/>
              </a:rPr>
              <a:t>   (if y = 2 and z = 64 in the existing path)</a:t>
            </a:r>
            <a:endParaRPr lang="en-US" sz="24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9" grpId="0" animBg="1"/>
      <p:bldP spid="60" grpId="0"/>
      <p:bldP spid="61" grpId="0"/>
      <p:bldP spid="62" grpId="0" animBg="1"/>
      <p:bldP spid="62" grpId="1" animBg="1"/>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2148280"/>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r>
              <a:rPr lang="en-US" dirty="0" smtClean="0"/>
              <a:t>Visual Studio </a:t>
            </a:r>
            <a:r>
              <a:rPr lang="en-US" dirty="0" err="1" smtClean="0"/>
              <a:t>Plugin</a:t>
            </a: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pic>
        <p:nvPicPr>
          <p:cNvPr id="5" name="Picture 3"/>
          <p:cNvPicPr>
            <a:picLocks noChangeAspect="1" noChangeArrowheads="1"/>
          </p:cNvPicPr>
          <p:nvPr/>
        </p:nvPicPr>
        <p:blipFill>
          <a:blip r:embed="rId2"/>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4438650" y="1371600"/>
            <a:ext cx="4400550" cy="26574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pic>
        <p:nvPicPr>
          <p:cNvPr id="5" name="Picture 2"/>
          <p:cNvPicPr>
            <a:picLocks noChangeAspect="1" noChangeArrowheads="1"/>
          </p:cNvPicPr>
          <p:nvPr/>
        </p:nvPicPr>
        <p:blipFill>
          <a:blip r:embed="rId2"/>
          <a:srcRect/>
          <a:stretch>
            <a:fillRect/>
          </a:stretch>
        </p:blipFill>
        <p:spPr bwMode="auto">
          <a:xfrm>
            <a:off x="4438650" y="1371600"/>
            <a:ext cx="4400550" cy="2657475"/>
          </a:xfrm>
          <a:prstGeom prst="rect">
            <a:avLst/>
          </a:prstGeom>
          <a:noFill/>
          <a:ln w="9525">
            <a:noFill/>
            <a:miter lim="800000"/>
            <a:headEnd/>
            <a:tailEnd/>
          </a:ln>
          <a:effectLst/>
        </p:spPr>
      </p:pic>
      <p:grpSp>
        <p:nvGrpSpPr>
          <p:cNvPr id="6"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9"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val="FF0000"/>
                          </a:solidFill>
                          <a:latin typeface="Consolas" pitchFamily="49" charset="0"/>
                        </a:rPr>
                        <a:t>(0,null)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val="FF0000"/>
                  </a:solidFill>
                  <a:latin typeface="Consolas" pitchFamily="49" charset="0"/>
                </a:rPr>
                <a:t>int</a:t>
              </a:r>
              <a:r>
                <a:rPr lang="en-US" sz="1400" b="1" dirty="0" smtClean="0">
                  <a:solidFill>
                    <a:srgbClr val="FF0000"/>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val="FF0000"/>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SAT &amp; SMT in Software Verification &amp; Testing</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val="FF0000"/>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ounded Rectangle 18"/>
          <p:cNvSpPr/>
          <p:nvPr/>
        </p:nvSpPr>
        <p:spPr bwMode="auto">
          <a:xfrm>
            <a:off x="5737609" y="3125037"/>
            <a:ext cx="1527350" cy="1085222"/>
          </a:xfrm>
          <a:prstGeom prst="roundRect">
            <a:avLst/>
          </a:prstGeom>
          <a:ln>
            <a:headEnd type="none" w="med" len="med"/>
            <a:tailEnd type="none" w="med" len="med"/>
          </a:ln>
          <a:effectLst>
            <a:glow rad="228600">
              <a:schemeClr val="accent2">
                <a:satMod val="175000"/>
                <a:alpha val="40000"/>
              </a:schemeClr>
            </a:glow>
            <a:outerShdw blurRad="50800" dist="381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rPr>
              <a:t>SMT</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effectLst>
                  <a:outerShdw blurRad="38100" dist="38100" dir="2700000" algn="tl">
                    <a:srgbClr val="000000">
                      <a:alpha val="43137"/>
                    </a:srgbClr>
                  </a:outerShdw>
                </a:effectLst>
                <a:latin typeface="Segoe" pitchFamily="34" charset="0"/>
              </a:rPr>
              <a:t>Solver</a:t>
            </a: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Up Arrow 21"/>
          <p:cNvSpPr/>
          <p:nvPr/>
        </p:nvSpPr>
        <p:spPr bwMode="auto">
          <a:xfrm>
            <a:off x="6156737" y="2429692"/>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ounded Rectangle 17"/>
          <p:cNvSpPr/>
          <p:nvPr/>
        </p:nvSpPr>
        <p:spPr bwMode="auto">
          <a:xfrm>
            <a:off x="5737609" y="3125037"/>
            <a:ext cx="1527350" cy="1085222"/>
          </a:xfrm>
          <a:prstGeom prst="roundRect">
            <a:avLst/>
          </a:prstGeom>
          <a:ln>
            <a:headEnd type="none" w="med" len="med"/>
            <a:tailEnd type="none" w="med" len="med"/>
          </a:ln>
          <a:effectLst>
            <a:glow rad="228600">
              <a:schemeClr val="accent2">
                <a:satMod val="175000"/>
                <a:alpha val="40000"/>
              </a:schemeClr>
            </a:glow>
            <a:outerShdw blurRad="50800" dist="381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rPr>
              <a:t>SMT</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effectLst>
                  <a:outerShdw blurRad="38100" dist="38100" dir="2700000" algn="tl">
                    <a:srgbClr val="000000">
                      <a:alpha val="43137"/>
                    </a:srgbClr>
                  </a:outerShdw>
                </a:effectLst>
                <a:latin typeface="Segoe" pitchFamily="34" charset="0"/>
              </a:rPr>
              <a:t>Solver</a:t>
            </a: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ounded Rectangle 17"/>
          <p:cNvSpPr/>
          <p:nvPr/>
        </p:nvSpPr>
        <p:spPr bwMode="auto">
          <a:xfrm>
            <a:off x="5968721" y="3617406"/>
            <a:ext cx="1527350" cy="1085222"/>
          </a:xfrm>
          <a:prstGeom prst="roundRect">
            <a:avLst/>
          </a:prstGeom>
          <a:ln>
            <a:headEnd type="none" w="med" len="med"/>
            <a:tailEnd type="none" w="med" len="med"/>
          </a:ln>
          <a:effectLst>
            <a:glow rad="228600">
              <a:schemeClr val="accent2">
                <a:satMod val="175000"/>
                <a:alpha val="40000"/>
              </a:schemeClr>
            </a:glow>
            <a:outerShdw blurRad="50800" dist="381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rPr>
              <a:t>SMT</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effectLst>
                  <a:outerShdw blurRad="38100" dist="38100" dir="2700000" algn="tl">
                    <a:srgbClr val="000000">
                      <a:alpha val="43137"/>
                    </a:srgbClr>
                  </a:outerShdw>
                </a:effectLst>
                <a:latin typeface="Segoe" pitchFamily="34" charset="0"/>
              </a:rPr>
              <a:t>Solver</a:t>
            </a: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ounded Rectangle 18"/>
          <p:cNvSpPr/>
          <p:nvPr/>
        </p:nvSpPr>
        <p:spPr bwMode="auto">
          <a:xfrm>
            <a:off x="5968721" y="3617406"/>
            <a:ext cx="1527350" cy="1085222"/>
          </a:xfrm>
          <a:prstGeom prst="roundRect">
            <a:avLst/>
          </a:prstGeom>
          <a:ln>
            <a:headEnd type="none" w="med" len="med"/>
            <a:tailEnd type="none" w="med" len="med"/>
          </a:ln>
          <a:effectLst>
            <a:glow rad="228600">
              <a:schemeClr val="accent2">
                <a:satMod val="175000"/>
                <a:alpha val="40000"/>
              </a:schemeClr>
            </a:glow>
            <a:outerShdw blurRad="50800" dist="381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rPr>
              <a:t>SMT</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effectLst>
                  <a:outerShdw blurRad="38100" dist="38100" dir="2700000" algn="tl">
                    <a:srgbClr val="000000">
                      <a:alpha val="43137"/>
                    </a:srgbClr>
                  </a:outerShdw>
                </a:effectLst>
                <a:latin typeface="Segoe" pitchFamily="34" charset="0"/>
              </a:rPr>
              <a:t>Solver</a:t>
            </a: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val="FF0000"/>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4179606"/>
          </a:xfrm>
        </p:spPr>
        <p:txBody>
          <a:bodyPr/>
          <a:lstStyle/>
          <a:p>
            <a:r>
              <a:rPr lang="en-US" dirty="0" smtClean="0">
                <a:solidFill>
                  <a:srgbClr val="FF0000"/>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Found &gt; 100 security bugs in Windows 7</a:t>
            </a:r>
          </a:p>
          <a:p>
            <a:r>
              <a:rPr lang="en-US" dirty="0" smtClean="0"/>
              <a:t>Gold medal in an internal file </a:t>
            </a:r>
            <a:r>
              <a:rPr lang="en-US" dirty="0" err="1" smtClean="0"/>
              <a:t>fuzzing</a:t>
            </a:r>
            <a:r>
              <a:rPr lang="en-US" dirty="0" smtClean="0"/>
              <a:t> competition</a:t>
            </a:r>
          </a:p>
          <a:p>
            <a:r>
              <a:rPr lang="en-US" b="1" dirty="0" smtClean="0">
                <a:solidFill>
                  <a:srgbClr val="FF0000"/>
                </a:solidFill>
              </a:rPr>
              <a:t>Powered by SMT</a:t>
            </a:r>
          </a:p>
          <a:p>
            <a:endParaRPr lang="en-US" dirty="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Challenges</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Trade off between precision and performance</a:t>
            </a:r>
          </a:p>
          <a:p>
            <a:r>
              <a:rPr lang="en-US" dirty="0" smtClean="0"/>
              <a:t>Scalability</a:t>
            </a:r>
          </a:p>
          <a:p>
            <a:r>
              <a:rPr lang="en-US" dirty="0" smtClean="0"/>
              <a:t>Machine arithmetic (aka </a:t>
            </a:r>
            <a:r>
              <a:rPr lang="en-US" dirty="0" err="1" smtClean="0"/>
              <a:t>Bitvectors</a:t>
            </a:r>
            <a:r>
              <a:rPr lang="en-US" dirty="0" smtClean="0"/>
              <a:t>)</a:t>
            </a:r>
          </a:p>
          <a:p>
            <a:r>
              <a:rPr lang="en-US" dirty="0" smtClean="0">
                <a:solidFill>
                  <a:srgbClr val="FF0000"/>
                </a:solidFill>
              </a:rPr>
              <a:t>Floating point arithmetic</a:t>
            </a:r>
            <a:r>
              <a:rPr lang="en-US" dirty="0" smtClean="0"/>
              <a:t>. FP operations are: </a:t>
            </a:r>
          </a:p>
          <a:p>
            <a:pPr lvl="1"/>
            <a:r>
              <a:rPr lang="en-US" dirty="0" smtClean="0"/>
              <a:t>Concretized in SAGE</a:t>
            </a:r>
          </a:p>
          <a:p>
            <a:pPr lvl="1"/>
            <a:r>
              <a:rPr lang="en-US" dirty="0" smtClean="0"/>
              <a:t>Approximated using rational numbers in </a:t>
            </a:r>
            <a:r>
              <a:rPr lang="en-US" dirty="0" err="1" smtClean="0"/>
              <a:t>Pex</a:t>
            </a:r>
            <a:endParaRPr lang="en-US" dirty="0" smtClean="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graphicFrame>
        <p:nvGraphicFramePr>
          <p:cNvPr id="5" name="Diagram 4"/>
          <p:cNvGraphicFramePr/>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2"/>
          <p:cNvSpPr txBox="1">
            <a:spLocks/>
          </p:cNvSpPr>
          <p:nvPr/>
        </p:nvSpPr>
        <p:spPr>
          <a:xfrm>
            <a:off x="3407397" y="4088701"/>
            <a:ext cx="2292363"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lang="en-US" sz="3100" dirty="0" smtClean="0">
                <a:solidFill>
                  <a:schemeClr val="bg1"/>
                </a:solidFill>
                <a:latin typeface="Calibri" pitchFamily="34" charset="0"/>
                <a:sym typeface="Symbol"/>
              </a:rPr>
              <a:t>Arrays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7"/>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endParaRPr kumimoji="0" lang="en-US" sz="33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in Software Verification &amp; Testing</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Overview</a:t>
            </a:r>
            <a:endParaRPr lang="en-US" dirty="0">
              <a:latin typeface="Calibri" pitchFamily="34" charset="0"/>
            </a:endParaRPr>
          </a:p>
        </p:txBody>
      </p:sp>
      <p:sp>
        <p:nvSpPr>
          <p:cNvPr id="3" name="Content Placeholder 2"/>
          <p:cNvSpPr>
            <a:spLocks noGrp="1"/>
          </p:cNvSpPr>
          <p:nvPr>
            <p:ph idx="4294967295"/>
          </p:nvPr>
        </p:nvSpPr>
        <p:spPr>
          <a:xfrm>
            <a:off x="493295" y="1786189"/>
            <a:ext cx="8382000" cy="3841052"/>
          </a:xfrm>
        </p:spPr>
        <p:txBody>
          <a:bodyPr/>
          <a:lstStyle/>
          <a:p>
            <a:r>
              <a:rPr lang="en-US" sz="2400" i="1" dirty="0" smtClean="0">
                <a:solidFill>
                  <a:srgbClr val="FF0000"/>
                </a:solidFill>
                <a:latin typeface="Calibri" pitchFamily="34" charset="0"/>
              </a:rPr>
              <a:t>SLAM/SDV</a:t>
            </a:r>
            <a:r>
              <a:rPr lang="en-US" sz="2400" dirty="0" smtClean="0">
                <a:latin typeface="Calibri" pitchFamily="34" charset="0"/>
              </a:rPr>
              <a:t> is a software model checker.</a:t>
            </a:r>
          </a:p>
          <a:p>
            <a:r>
              <a:rPr lang="en-US" sz="2400" dirty="0" smtClean="0">
                <a:latin typeface="Calibri" pitchFamily="34" charset="0"/>
              </a:rPr>
              <a:t>Application domain: </a:t>
            </a:r>
            <a:r>
              <a:rPr lang="en-US" sz="2400" i="1" dirty="0" smtClean="0">
                <a:solidFill>
                  <a:srgbClr val="FF0000"/>
                </a:solidFill>
                <a:latin typeface="Calibri" pitchFamily="34" charset="0"/>
              </a:rPr>
              <a:t>device drivers</a:t>
            </a:r>
            <a:r>
              <a:rPr lang="en-US" sz="2400" i="1" dirty="0" smtClean="0">
                <a:latin typeface="Calibri" pitchFamily="34" charset="0"/>
              </a:rPr>
              <a:t>.</a:t>
            </a:r>
          </a:p>
          <a:p>
            <a:r>
              <a:rPr lang="en-US" sz="2400" dirty="0" smtClean="0">
                <a:latin typeface="Calibri" pitchFamily="34" charset="0"/>
              </a:rPr>
              <a:t>Architecture:</a:t>
            </a:r>
          </a:p>
          <a:p>
            <a:pPr lvl="1">
              <a:buNone/>
            </a:pPr>
            <a:r>
              <a:rPr lang="en-US" sz="2400" b="1" dirty="0" smtClean="0">
                <a:latin typeface="Calibri" pitchFamily="34" charset="0"/>
              </a:rPr>
              <a:t>c2bp  </a:t>
            </a:r>
            <a:r>
              <a:rPr lang="en-US" sz="2400" dirty="0" smtClean="0">
                <a:latin typeface="Calibri" pitchFamily="34" charset="0"/>
              </a:rPr>
              <a:t>C program → </a:t>
            </a:r>
            <a:r>
              <a:rPr lang="en-US" sz="2400" dirty="0" err="1" smtClean="0">
                <a:latin typeface="Calibri" pitchFamily="34" charset="0"/>
              </a:rPr>
              <a:t>boolean</a:t>
            </a:r>
            <a:r>
              <a:rPr lang="en-US" sz="2400" dirty="0" smtClean="0">
                <a:latin typeface="Calibri" pitchFamily="34" charset="0"/>
              </a:rPr>
              <a:t> program (</a:t>
            </a:r>
            <a:r>
              <a:rPr lang="en-US" sz="2400" i="1" dirty="0" smtClean="0">
                <a:latin typeface="Calibri" pitchFamily="34" charset="0"/>
              </a:rPr>
              <a:t>predicate abstraction).</a:t>
            </a:r>
          </a:p>
          <a:p>
            <a:pPr lvl="1">
              <a:buNone/>
            </a:pPr>
            <a:r>
              <a:rPr lang="en-US" sz="2400" b="1" dirty="0" smtClean="0">
                <a:latin typeface="Calibri" pitchFamily="34" charset="0"/>
              </a:rPr>
              <a:t>bebop </a:t>
            </a:r>
            <a:r>
              <a:rPr lang="en-US" sz="2400" dirty="0" smtClean="0">
                <a:latin typeface="Calibri" pitchFamily="34" charset="0"/>
              </a:rPr>
              <a:t>Model checker for </a:t>
            </a:r>
            <a:r>
              <a:rPr lang="en-US" sz="2400" dirty="0" err="1" smtClean="0">
                <a:latin typeface="Calibri" pitchFamily="34" charset="0"/>
              </a:rPr>
              <a:t>boolean</a:t>
            </a:r>
            <a:r>
              <a:rPr lang="en-US" sz="2400" dirty="0" smtClean="0">
                <a:latin typeface="Calibri" pitchFamily="34" charset="0"/>
              </a:rPr>
              <a:t> programs.</a:t>
            </a:r>
          </a:p>
          <a:p>
            <a:pPr lvl="1">
              <a:buNone/>
            </a:pPr>
            <a:r>
              <a:rPr lang="en-US" sz="2400" b="1" dirty="0" err="1" smtClean="0">
                <a:latin typeface="Calibri" pitchFamily="34" charset="0"/>
              </a:rPr>
              <a:t>newton</a:t>
            </a:r>
            <a:r>
              <a:rPr lang="en-US" sz="2400" b="1" dirty="0" smtClean="0">
                <a:latin typeface="Calibri" pitchFamily="34" charset="0"/>
              </a:rPr>
              <a:t> </a:t>
            </a:r>
            <a:r>
              <a:rPr lang="en-US" sz="2400" dirty="0" smtClean="0">
                <a:latin typeface="Calibri" pitchFamily="34" charset="0"/>
              </a:rPr>
              <a:t>Model refinement (check for path feasibility)</a:t>
            </a:r>
          </a:p>
          <a:p>
            <a:r>
              <a:rPr lang="en-US" sz="2400" dirty="0" smtClean="0">
                <a:latin typeface="Calibri" pitchFamily="34" charset="0"/>
              </a:rPr>
              <a:t>SMT solvers are used to perform predicate abstraction and to check path feasibility.</a:t>
            </a:r>
          </a:p>
          <a:p>
            <a:r>
              <a:rPr lang="en-US" sz="2400" dirty="0" smtClean="0">
                <a:latin typeface="Calibri" pitchFamily="34" charset="0"/>
              </a:rPr>
              <a:t>c2bp makes several calls to the </a:t>
            </a:r>
            <a:r>
              <a:rPr lang="en-US" sz="2400" b="1" dirty="0" smtClean="0">
                <a:solidFill>
                  <a:srgbClr val="FF0000"/>
                </a:solidFill>
                <a:latin typeface="Calibri" pitchFamily="34" charset="0"/>
              </a:rPr>
              <a:t>SMT solver</a:t>
            </a:r>
            <a:r>
              <a:rPr lang="en-US" sz="2400" dirty="0" smtClean="0">
                <a:latin typeface="Calibri" pitchFamily="34" charset="0"/>
              </a:rPr>
              <a:t>. The formulas are relatively small.</a:t>
            </a:r>
            <a:endParaRPr lang="en-US" sz="2400"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Predicate Abstraction: </a:t>
            </a:r>
            <a:r>
              <a:rPr i="1" smtClean="0">
                <a:latin typeface="Calibri" pitchFamily="34" charset="0"/>
              </a:rPr>
              <a:t>c2bp</a:t>
            </a:r>
            <a:endParaRPr lang="en-US" i="1" dirty="0">
              <a:latin typeface="Calibri" pitchFamily="34" charset="0"/>
            </a:endParaRPr>
          </a:p>
        </p:txBody>
      </p:sp>
      <p:sp>
        <p:nvSpPr>
          <p:cNvPr id="3" name="Content Placeholder 2"/>
          <p:cNvSpPr>
            <a:spLocks noGrp="1"/>
          </p:cNvSpPr>
          <p:nvPr>
            <p:ph idx="1"/>
          </p:nvPr>
        </p:nvSpPr>
        <p:spPr/>
        <p:txBody>
          <a:bodyPr/>
          <a:lstStyle/>
          <a:p>
            <a:r>
              <a:rPr lang="en-US" sz="2800" b="1" dirty="0" smtClean="0">
                <a:latin typeface="Calibri" pitchFamily="34" charset="0"/>
              </a:rPr>
              <a:t>Given</a:t>
            </a:r>
            <a:r>
              <a:rPr lang="en-US" sz="2800" dirty="0" smtClean="0">
                <a:latin typeface="Calibri" pitchFamily="34" charset="0"/>
              </a:rPr>
              <a:t> a C program </a:t>
            </a:r>
            <a:r>
              <a:rPr lang="en-US" sz="2800" i="1" dirty="0" smtClean="0">
                <a:solidFill>
                  <a:srgbClr val="FF0000"/>
                </a:solidFill>
                <a:latin typeface="Calibri" pitchFamily="34" charset="0"/>
              </a:rPr>
              <a:t>P</a:t>
            </a:r>
            <a:r>
              <a:rPr lang="en-US" sz="2800" dirty="0" smtClean="0">
                <a:latin typeface="Calibri" pitchFamily="34" charset="0"/>
              </a:rPr>
              <a:t> and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 , </a:t>
            </a:r>
            <a:r>
              <a:rPr lang="en-US" sz="2800" i="1" dirty="0" err="1" smtClean="0">
                <a:solidFill>
                  <a:srgbClr val="FF0000"/>
                </a:solidFill>
                <a:latin typeface="Calibri" pitchFamily="34" charset="0"/>
              </a:rPr>
              <a:t>p</a:t>
            </a:r>
            <a:r>
              <a:rPr lang="en-US" sz="2800" i="1" baseline="-25000" dirty="0" err="1" smtClean="0">
                <a:solidFill>
                  <a:srgbClr val="FF0000"/>
                </a:solidFill>
                <a:latin typeface="Calibri" pitchFamily="34" charset="0"/>
              </a:rPr>
              <a:t>n</a:t>
            </a:r>
            <a:r>
              <a:rPr lang="en-US" sz="2800" dirty="0" smtClean="0">
                <a:solidFill>
                  <a:srgbClr val="FF0000"/>
                </a:solidFill>
                <a:latin typeface="Calibri" pitchFamily="34" charset="0"/>
              </a:rPr>
              <a:t>}</a:t>
            </a:r>
            <a:r>
              <a:rPr lang="en-US" sz="2800" dirty="0" smtClean="0">
                <a:latin typeface="Calibri" pitchFamily="34" charset="0"/>
              </a:rPr>
              <a:t>.</a:t>
            </a:r>
          </a:p>
          <a:p>
            <a:r>
              <a:rPr lang="en-US" sz="2800" b="1" dirty="0" smtClean="0">
                <a:latin typeface="Calibri" pitchFamily="34" charset="0"/>
              </a:rPr>
              <a:t>Produce </a:t>
            </a:r>
            <a:r>
              <a:rPr lang="en-US" sz="2800" dirty="0" smtClean="0">
                <a:latin typeface="Calibri" pitchFamily="34" charset="0"/>
              </a:rPr>
              <a:t>a Boolean program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a:t>
            </a:r>
          </a:p>
          <a:p>
            <a:pPr lvl="1"/>
            <a:r>
              <a:rPr lang="en-US" sz="2800" dirty="0" smtClean="0">
                <a:latin typeface="Calibri" pitchFamily="34" charset="0"/>
              </a:rPr>
              <a:t>Same control flow structure as P.</a:t>
            </a:r>
          </a:p>
          <a:p>
            <a:pPr lvl="1"/>
            <a:r>
              <a:rPr lang="en-US" sz="2800" dirty="0" smtClean="0">
                <a:latin typeface="Calibri" pitchFamily="34" charset="0"/>
              </a:rPr>
              <a:t>Boolean variables {b</a:t>
            </a:r>
            <a:r>
              <a:rPr lang="en-US" sz="2800" baseline="-25000" dirty="0" smtClean="0">
                <a:latin typeface="Calibri" pitchFamily="34" charset="0"/>
              </a:rPr>
              <a:t>1</a:t>
            </a:r>
            <a:r>
              <a:rPr lang="en-US" sz="2800" dirty="0" smtClean="0">
                <a:latin typeface="Calibri" pitchFamily="34" charset="0"/>
              </a:rPr>
              <a:t>, … , </a:t>
            </a:r>
            <a:r>
              <a:rPr lang="en-US" sz="2800" dirty="0" err="1" smtClean="0">
                <a:latin typeface="Calibri" pitchFamily="34" charset="0"/>
              </a:rPr>
              <a:t>b</a:t>
            </a:r>
            <a:r>
              <a:rPr lang="en-US" sz="2800" baseline="-25000" dirty="0" err="1" smtClean="0">
                <a:latin typeface="Calibri" pitchFamily="34" charset="0"/>
              </a:rPr>
              <a:t>n</a:t>
            </a:r>
            <a:r>
              <a:rPr lang="en-US" sz="2800" dirty="0" smtClean="0">
                <a:latin typeface="Calibri" pitchFamily="34" charset="0"/>
              </a:rPr>
              <a:t>} to match {</a:t>
            </a:r>
            <a:r>
              <a:rPr lang="en-US" sz="2800" i="1" dirty="0" smtClean="0">
                <a:latin typeface="Calibri" pitchFamily="34" charset="0"/>
              </a:rPr>
              <a:t>p</a:t>
            </a:r>
            <a:r>
              <a:rPr lang="en-US" sz="2800" i="1" baseline="-25000" dirty="0" smtClean="0">
                <a:latin typeface="Calibri" pitchFamily="34" charset="0"/>
              </a:rPr>
              <a:t>1</a:t>
            </a:r>
            <a:r>
              <a:rPr lang="en-US" sz="2800" dirty="0" smtClean="0">
                <a:latin typeface="Calibri" pitchFamily="34" charset="0"/>
              </a:rPr>
              <a:t>, … , </a:t>
            </a:r>
            <a:r>
              <a:rPr lang="en-US" sz="2800" i="1" dirty="0" err="1" smtClean="0">
                <a:latin typeface="Calibri" pitchFamily="34" charset="0"/>
              </a:rPr>
              <a:t>p</a:t>
            </a:r>
            <a:r>
              <a:rPr lang="en-US" sz="2800" i="1" baseline="-25000" dirty="0" err="1" smtClean="0">
                <a:latin typeface="Calibri" pitchFamily="34" charset="0"/>
              </a:rPr>
              <a:t>n</a:t>
            </a:r>
            <a:r>
              <a:rPr lang="en-US" sz="2800" dirty="0" smtClean="0">
                <a:latin typeface="Calibri" pitchFamily="34" charset="0"/>
              </a:rPr>
              <a:t>}.</a:t>
            </a:r>
          </a:p>
          <a:p>
            <a:pPr lvl="1"/>
            <a:r>
              <a:rPr lang="en-US" sz="2800" dirty="0" smtClean="0">
                <a:latin typeface="Calibri" pitchFamily="34" charset="0"/>
              </a:rPr>
              <a:t>Properties true in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 are true in </a:t>
            </a:r>
            <a:r>
              <a:rPr lang="en-US" sz="2800" i="1" dirty="0" smtClean="0">
                <a:latin typeface="Calibri" pitchFamily="34" charset="0"/>
              </a:rPr>
              <a:t>P</a:t>
            </a:r>
            <a:r>
              <a:rPr lang="en-US" sz="2800" dirty="0" smtClean="0">
                <a:latin typeface="Calibri" pitchFamily="34" charset="0"/>
              </a:rPr>
              <a:t>.</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a pure Boolean expression.</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represents set of states for which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true.</a:t>
            </a:r>
          </a:p>
          <a:p>
            <a:r>
              <a:rPr lang="en-US" sz="2800" dirty="0" smtClean="0">
                <a:latin typeface="Calibri" pitchFamily="34" charset="0"/>
              </a:rPr>
              <a:t>Performs modular abstraction.</a:t>
            </a:r>
            <a:endParaRPr lang="en-US" sz="2800" dirty="0">
              <a:latin typeface="Calibri" pitchFamily="34" charset="0"/>
            </a:endParaRPr>
          </a:p>
        </p:txBody>
      </p:sp>
      <p:sp>
        <p:nvSpPr>
          <p:cNvPr id="4" name="Footer Placeholder 3"/>
          <p:cNvSpPr>
            <a:spLocks noGrp="1"/>
          </p:cNvSpPr>
          <p:nvPr>
            <p:ph type="ftr" sz="quarter" idx="10"/>
          </p:nvPr>
        </p:nvSpPr>
        <p:spPr>
          <a:xfrm>
            <a:off x="3124200" y="6356350"/>
            <a:ext cx="2895600" cy="365125"/>
          </a:xfrm>
        </p:spPr>
        <p:txBody>
          <a:bodyPr/>
          <a:lstStyle/>
          <a:p>
            <a:r>
              <a:rPr lang="en-US" dirty="0" smtClean="0">
                <a:latin typeface="Calibri" pitchFamily="34" charset="0"/>
              </a:rPr>
              <a:t>Software Verification &amp; Testing</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Do this code obey the looking rule?</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508885" y="292308"/>
            <a:ext cx="3425253"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Model checking Boolean program</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9C42E6"/>
                </a:solidFill>
                <a:latin typeface="Courier New" pitchFamily="49" charset="0"/>
              </a:rPr>
              <a:t>nPacketsOld</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Is error path feasible? </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9C42E6"/>
                </a:solidFill>
                <a:latin typeface="Courier New" pitchFamily="49" charset="0"/>
              </a:rPr>
              <a:t>nPacketsOld</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val="9C42E6"/>
                </a:solidFill>
                <a:latin typeface="Courier New" pitchFamily="49" charset="0"/>
              </a:rPr>
              <a:t>nPackets</a:t>
            </a:r>
            <a:r>
              <a:rPr lang="en-US" sz="2000" b="1" dirty="0" smtClean="0">
                <a:solidFill>
                  <a:srgbClr val="9C42E6"/>
                </a:solidFill>
                <a:latin typeface="Courier New" pitchFamily="49" charset="0"/>
              </a:rPr>
              <a:t> != </a:t>
            </a:r>
            <a:r>
              <a:rPr lang="en-US" sz="2000" b="1" dirty="0" err="1" smtClean="0">
                <a:solidFill>
                  <a:srgbClr val="9C42E6"/>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Add new predicate to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Boolean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0" name="Rectangle 29"/>
          <p:cNvSpPr/>
          <p:nvPr/>
        </p:nvSpPr>
        <p:spPr bwMode="auto">
          <a:xfrm>
            <a:off x="3627620" y="2585803"/>
            <a:ext cx="373255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val="000000">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b = true;</a:t>
            </a:r>
          </a:p>
        </p:txBody>
      </p:sp>
      <p:sp>
        <p:nvSpPr>
          <p:cNvPr id="31" name="Rectangle 30"/>
          <p:cNvSpPr/>
          <p:nvPr/>
        </p:nvSpPr>
        <p:spPr bwMode="auto">
          <a:xfrm>
            <a:off x="4259704" y="4259705"/>
            <a:ext cx="4082321"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val="000000">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b = b</a:t>
            </a:r>
            <a:r>
              <a:rPr kumimoji="0" lang="en-US" sz="2800" b="1" i="0" u="none" strike="noStrike" cap="none" normalizeH="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 ? false : *</a:t>
            </a: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a:t>
            </a:r>
          </a:p>
        </p:txBody>
      </p:sp>
      <p:sp>
        <p:nvSpPr>
          <p:cNvPr id="33" name="Rectangle 32"/>
          <p:cNvSpPr/>
          <p:nvPr/>
        </p:nvSpPr>
        <p:spPr bwMode="auto">
          <a:xfrm>
            <a:off x="4679430" y="4919271"/>
            <a:ext cx="352019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val="000000">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val="000000">
                      <a:alpha val="43137"/>
                    </a:srgbClr>
                  </a:outerShdw>
                </a:effectLst>
                <a:latin typeface="Courier New" pitchFamily="49" charset="0"/>
                <a:cs typeface="Courier New" pitchFamily="49" charset="0"/>
              </a:rPr>
              <a:t>!b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val="9C42E6"/>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val="9C42E6"/>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val="9C42E6"/>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0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20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20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20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val="9C42E6"/>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val="9C42E6"/>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val="9C42E6"/>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KeAcquireSpinLock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val="9C42E6"/>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val="9C42E6"/>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val="9C42E6"/>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val="0070C0"/>
                </a:solidFill>
                <a:latin typeface="Courier New" pitchFamily="49" charset="0"/>
              </a:rPr>
              <a:t>KeReleaseSpinLock</a:t>
            </a:r>
            <a:r>
              <a:rPr lang="en-US" sz="2000" b="1" dirty="0" smtClean="0">
                <a:solidFill>
                  <a:srgbClr val="0070C0"/>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val="FF0000"/>
                </a:solidFill>
                <a:effectLst>
                  <a:outerShdw blurRad="38100" dist="38100" dir="2700000" algn="tl">
                    <a:srgbClr val="000000">
                      <a:alpha val="43137"/>
                    </a:srgbClr>
                  </a:outerShdw>
                </a:effectLst>
                <a:latin typeface="Calibri" pitchFamily="34" charset="0"/>
              </a:rPr>
              <a:t>b</a:t>
            </a:r>
            <a:r>
              <a:rPr lang="en-US" dirty="0" smtClean="0">
                <a:solidFill>
                  <a:schemeClr val="tx1"/>
                </a:solidFill>
                <a:effectLst>
                  <a:outerShdw blurRad="38100" dist="38100" dir="2700000" algn="tl">
                    <a:srgbClr val="000000">
                      <a:alpha val="43137"/>
                    </a:srgbClr>
                  </a:outerShdw>
                </a:effectLst>
                <a:latin typeface="Calibri" pitchFamily="34" charset="0"/>
              </a:rPr>
              <a:t>: (</a:t>
            </a:r>
            <a:r>
              <a:rPr lang="en-US" dirty="0" err="1" smtClean="0">
                <a:solidFill>
                  <a:schemeClr val="tx1"/>
                </a:solidFill>
                <a:effectLst>
                  <a:outerShdw blurRad="38100" dist="38100" dir="2700000" algn="tl">
                    <a:srgbClr val="000000">
                      <a:alpha val="43137"/>
                    </a:srgbClr>
                  </a:outerShdw>
                </a:effectLst>
                <a:latin typeface="Calibri" pitchFamily="34" charset="0"/>
              </a:rPr>
              <a:t>nPacketsOld</a:t>
            </a:r>
            <a:r>
              <a:rPr lang="en-US" dirty="0" smtClean="0">
                <a:solidFill>
                  <a:schemeClr val="tx1"/>
                </a:solidFill>
                <a:effectLst>
                  <a:outerShdw blurRad="38100" dist="38100" dir="2700000" algn="tl">
                    <a:srgbClr val="000000">
                      <a:alpha val="43137"/>
                    </a:srgbClr>
                  </a:outerShdw>
                </a:effectLst>
                <a:latin typeface="Calibri" pitchFamily="34" charset="0"/>
              </a:rPr>
              <a:t> == </a:t>
            </a:r>
            <a:r>
              <a:rPr lang="en-US" dirty="0" err="1" smtClean="0">
                <a:solidFill>
                  <a:schemeClr val="tx1"/>
                </a:solidFill>
                <a:effectLst>
                  <a:outerShdw blurRad="38100" dist="38100" dir="2700000" algn="tl">
                    <a:srgbClr val="000000">
                      <a:alpha val="43137"/>
                    </a:srgbClr>
                  </a:outerShdw>
                </a:effectLst>
                <a:latin typeface="Calibri" pitchFamily="34" charset="0"/>
              </a:rPr>
              <a:t>nPackets</a:t>
            </a:r>
            <a:r>
              <a:rPr lang="en-US" dirty="0" smtClean="0">
                <a:solidFill>
                  <a:schemeClr val="tx1"/>
                </a:solidFill>
                <a:effectLst>
                  <a:outerShdw blurRad="38100" dist="38100" dir="2700000" algn="tl">
                    <a:srgbClr val="000000">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val="000000">
                      <a:alpha val="43137"/>
                    </a:srgbClr>
                  </a:outerShdw>
                </a:effectLst>
                <a:latin typeface="Calibri" pitchFamily="34" charset="0"/>
              </a:rPr>
              <a:t>!b</a:t>
            </a:r>
          </a:p>
        </p:txBody>
      </p:sp>
      <p:cxnSp>
        <p:nvCxnSpPr>
          <p:cNvPr id="29" name="AutoShape 26"/>
          <p:cNvCxnSpPr>
            <a:cxnSpLocks noChangeShapeType="1"/>
          </p:cNvCxnSpPr>
          <p:nvPr/>
        </p:nvCxnSpPr>
        <p:spPr bwMode="auto">
          <a:xfrm rot="16200000" flipV="1">
            <a:off x="105042" y="3094646"/>
            <a:ext cx="3657600" cy="838200"/>
          </a:xfrm>
          <a:prstGeom prst="bentConnector5">
            <a:avLst>
              <a:gd name="adj1" fmla="val -6250"/>
              <a:gd name="adj2" fmla="val -95226"/>
              <a:gd name="adj3" fmla="val 106250"/>
            </a:avLst>
          </a:prstGeom>
          <a:ln>
            <a:headEnd/>
            <a:tailEnd type="triangle" w="med" len="med"/>
          </a:ln>
        </p:spPr>
        <p:style>
          <a:lnRef idx="1">
            <a:schemeClr val="accent2"/>
          </a:lnRef>
          <a:fillRef idx="3">
            <a:schemeClr val="accent2"/>
          </a:fillRef>
          <a:effectRef idx="2">
            <a:schemeClr val="accent2"/>
          </a:effectRef>
          <a:fontRef idx="minor">
            <a:schemeClr val="lt1"/>
          </a:fontRef>
        </p:style>
      </p:cxn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in Software Verification &amp; Testing</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Abstracting Expressions via </a:t>
            </a:r>
            <a:r>
              <a:rPr i="1" smtClean="0"/>
              <a:t>F</a:t>
            </a:r>
            <a:endParaRPr lang="en-US" i="1" dirty="0"/>
          </a:p>
        </p:txBody>
      </p:sp>
      <p:sp>
        <p:nvSpPr>
          <p:cNvPr id="3" name="Content Placeholder 2"/>
          <p:cNvSpPr>
            <a:spLocks noGrp="1"/>
          </p:cNvSpPr>
          <p:nvPr>
            <p:ph idx="1"/>
          </p:nvPr>
        </p:nvSpPr>
        <p:spPr/>
        <p:txBody>
          <a:bodyPr/>
          <a:lstStyle/>
          <a:p>
            <a:r>
              <a:rPr lang="en-US" i="1" dirty="0" err="1" smtClean="0">
                <a:solidFill>
                  <a:srgbClr val="FF0000"/>
                </a:solidFill>
              </a:rPr>
              <a:t>Implies</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implies </a:t>
            </a:r>
            <a:r>
              <a:rPr lang="en-US" i="1" dirty="0" smtClean="0"/>
              <a:t>e.</a:t>
            </a:r>
          </a:p>
          <a:p>
            <a:r>
              <a:rPr lang="en-US" i="1" dirty="0" err="1" smtClean="0">
                <a:solidFill>
                  <a:srgbClr val="FF0000"/>
                </a:solidFill>
              </a:rPr>
              <a:t>ImpliedBy</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is implied by </a:t>
            </a:r>
            <a:r>
              <a:rPr lang="en-US" i="1" dirty="0" smtClean="0"/>
              <a:t>e.</a:t>
            </a:r>
          </a:p>
          <a:p>
            <a:pPr lvl="1"/>
            <a:r>
              <a:rPr lang="en-US" i="1" dirty="0" err="1" smtClean="0"/>
              <a:t>ImpliedBy</a:t>
            </a:r>
            <a:r>
              <a:rPr lang="en-US" i="1" baseline="-25000" dirty="0" err="1" smtClean="0"/>
              <a:t>F</a:t>
            </a:r>
            <a:r>
              <a:rPr lang="en-US" i="1" dirty="0" smtClean="0"/>
              <a:t> (e) = not </a:t>
            </a:r>
            <a:r>
              <a:rPr lang="en-US" i="1" dirty="0" err="1" smtClean="0"/>
              <a:t>Implies</a:t>
            </a:r>
            <a:r>
              <a:rPr lang="en-US" i="1" baseline="-25000" dirty="0" err="1" smtClean="0"/>
              <a:t>F</a:t>
            </a:r>
            <a:r>
              <a:rPr lang="en-US" i="1" dirty="0" smtClean="0"/>
              <a:t> (</a:t>
            </a:r>
            <a:r>
              <a:rPr lang="en-US" i="1" dirty="0" smtClean="0">
                <a:sym typeface="Symbol"/>
              </a:rPr>
              <a:t>not </a:t>
            </a:r>
            <a:r>
              <a:rPr lang="en-US" i="1" dirty="0" smtClean="0"/>
              <a:t>e)</a:t>
            </a:r>
            <a:endParaRPr lang="en-US" dirty="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Computing </a:t>
            </a:r>
            <a:r>
              <a:rPr i="1" smtClean="0"/>
              <a:t>Implies</a:t>
            </a:r>
            <a:r>
              <a:rPr i="1" baseline="-25000" smtClean="0"/>
              <a:t>F</a:t>
            </a:r>
            <a:r>
              <a:rPr i="1" smtClean="0"/>
              <a:t>(e)</a:t>
            </a:r>
            <a:endParaRPr lang="en-US" i="1" dirty="0"/>
          </a:p>
        </p:txBody>
      </p:sp>
      <p:sp>
        <p:nvSpPr>
          <p:cNvPr id="3" name="Content Placeholder 2"/>
          <p:cNvSpPr>
            <a:spLocks noGrp="1"/>
          </p:cNvSpPr>
          <p:nvPr>
            <p:ph idx="1"/>
          </p:nvPr>
        </p:nvSpPr>
        <p:spPr>
          <a:xfrm>
            <a:off x="381000" y="1412875"/>
            <a:ext cx="8382000" cy="2954655"/>
          </a:xfrm>
        </p:spPr>
        <p:txBody>
          <a:bodyPr/>
          <a:lstStyle/>
          <a:p>
            <a:r>
              <a:rPr lang="it-IT" dirty="0" smtClean="0"/>
              <a:t>minterm </a:t>
            </a:r>
            <a:r>
              <a:rPr lang="it-IT" i="1" dirty="0" smtClean="0"/>
              <a:t>m</a:t>
            </a:r>
            <a:r>
              <a:rPr lang="it-IT" dirty="0" smtClean="0"/>
              <a:t> = </a:t>
            </a:r>
            <a:r>
              <a:rPr lang="it-IT" i="1" dirty="0" smtClean="0"/>
              <a:t>l</a:t>
            </a:r>
            <a:r>
              <a:rPr lang="it-IT" i="1" baseline="-25000" dirty="0" smtClean="0"/>
              <a:t>1</a:t>
            </a:r>
            <a:r>
              <a:rPr lang="it-IT" dirty="0" smtClean="0"/>
              <a:t> ∧ ... ∧ </a:t>
            </a:r>
            <a:r>
              <a:rPr lang="it-IT" i="1" dirty="0" smtClean="0"/>
              <a:t>l</a:t>
            </a:r>
            <a:r>
              <a:rPr lang="it-IT" i="1" baseline="-25000" dirty="0" smtClean="0"/>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 (e)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dirty="0" smtClean="0"/>
              <a:t>Generate all 2</a:t>
            </a:r>
            <a:r>
              <a:rPr lang="en-US" i="1" baseline="30000" dirty="0" smtClean="0"/>
              <a:t>n</a:t>
            </a:r>
            <a:r>
              <a:rPr lang="en-US" dirty="0" smtClean="0"/>
              <a:t> possible </a:t>
            </a:r>
            <a:r>
              <a:rPr lang="en-US" dirty="0" err="1" smtClean="0"/>
              <a:t>minterms</a:t>
            </a:r>
            <a:r>
              <a:rPr lang="en-US" dirty="0" smtClean="0"/>
              <a:t>.</a:t>
            </a:r>
          </a:p>
          <a:p>
            <a:pPr lvl="1"/>
            <a:r>
              <a:rPr lang="en-US" dirty="0" smtClean="0"/>
              <a:t>For each </a:t>
            </a:r>
            <a:r>
              <a:rPr lang="en-US" dirty="0" err="1" smtClean="0"/>
              <a:t>minterm</a:t>
            </a:r>
            <a:r>
              <a:rPr lang="en-US" dirty="0" smtClean="0"/>
              <a:t> </a:t>
            </a:r>
            <a:r>
              <a:rPr lang="en-US" i="1" dirty="0" smtClean="0"/>
              <a:t>m</a:t>
            </a:r>
            <a:r>
              <a:rPr lang="en-US" dirty="0" smtClean="0"/>
              <a:t>, use </a:t>
            </a:r>
            <a:r>
              <a:rPr lang="en-US" b="1" dirty="0" smtClean="0">
                <a:solidFill>
                  <a:srgbClr val="FF0000"/>
                </a:solidFill>
              </a:rPr>
              <a:t>SMT solver </a:t>
            </a:r>
            <a:r>
              <a:rPr lang="en-US" dirty="0" smtClean="0"/>
              <a:t>to check validity of 	</a:t>
            </a:r>
            <a:r>
              <a:rPr lang="en-US" i="1" dirty="0" smtClean="0"/>
              <a:t>m</a:t>
            </a:r>
            <a:r>
              <a:rPr lang="en-US" dirty="0" smtClean="0"/>
              <a:t> ⇒ </a:t>
            </a:r>
            <a:r>
              <a:rPr lang="en-US" i="1" dirty="0" smtClean="0"/>
              <a:t>e</a:t>
            </a:r>
            <a:r>
              <a:rPr lang="en-US" dirty="0" smtClean="0"/>
              <a:t>.</a:t>
            </a:r>
          </a:p>
          <a:p>
            <a:r>
              <a:rPr lang="en-US" dirty="0" smtClean="0"/>
              <a:t>Many possible optimizations</a:t>
            </a:r>
            <a:endParaRPr lang="en-US" dirty="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8711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quot;No&quot; Symbol 5"/>
          <p:cNvSpPr/>
          <p:nvPr/>
        </p:nvSpPr>
        <p:spPr bwMode="auto">
          <a:xfrm>
            <a:off x="4136165" y="32970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quot;No&quot; Symbol 6"/>
          <p:cNvSpPr/>
          <p:nvPr/>
        </p:nvSpPr>
        <p:spPr bwMode="auto">
          <a:xfrm>
            <a:off x="4136165" y="37243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Freeform 8"/>
          <p:cNvSpPr/>
          <p:nvPr/>
        </p:nvSpPr>
        <p:spPr bwMode="auto">
          <a:xfrm>
            <a:off x="4136165" y="41017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760575" y="4768553"/>
            <a:ext cx="3256020"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x&lt;y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x=2</a:t>
            </a:r>
          </a:p>
        </p:txBody>
      </p:sp>
      <p:sp>
        <p:nvSpPr>
          <p:cNvPr id="11" name="TextBox 10"/>
          <p:cNvSpPr txBox="1"/>
          <p:nvPr/>
        </p:nvSpPr>
        <p:spPr>
          <a:xfrm>
            <a:off x="787848" y="4776574"/>
            <a:ext cx="2949846"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b</a:t>
            </a:r>
            <a:r>
              <a:rPr lang="en-US" sz="2400" baseline="-25000" dirty="0" smtClean="0">
                <a:solidFill>
                  <a:srgbClr val="FF0000"/>
                </a:solidFill>
                <a:latin typeface="Calibri" pitchFamily="34" charset="0"/>
              </a:rPr>
              <a:t>1</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b</a:t>
            </a:r>
            <a:r>
              <a:rPr lang="en-US" sz="2400" baseline="-25000" dirty="0" smtClean="0">
                <a:solidFill>
                  <a:srgbClr val="FF0000"/>
                </a:solidFill>
                <a:latin typeface="Calibri" pitchFamily="34" charset="0"/>
              </a:rPr>
              <a:t>2</a:t>
            </a:r>
            <a:endParaRPr lang="en-US" sz="2400" dirty="0" smtClean="0">
              <a:solidFill>
                <a:srgbClr val="FF0000"/>
              </a:solidFill>
              <a:latin typeface="Calibri" pitchFamily="34" charset="0"/>
            </a:endParaRPr>
          </a:p>
        </p:txBody>
      </p:sp>
      <p:sp>
        <p:nvSpPr>
          <p:cNvPr id="12" name="Footer Placeholder 3"/>
          <p:cNvSpPr>
            <a:spLocks noGrp="1"/>
          </p:cNvSpPr>
          <p:nvPr>
            <p:ph type="ftr" sz="quarter" idx="10"/>
          </p:nvPr>
        </p:nvSpPr>
        <p:spPr>
          <a:xfrm>
            <a:off x="3124200" y="6356350"/>
            <a:ext cx="2895600" cy="365125"/>
          </a:xfrm>
        </p:spPr>
        <p:txBody>
          <a:bodyPr/>
          <a:lstStyle/>
          <a:p>
            <a:r>
              <a:rPr lang="en-US" dirty="0" smtClean="0">
                <a:latin typeface="Calibri" pitchFamily="34" charset="0"/>
              </a:rPr>
              <a:t>Software Verification &amp; Testing</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0" grpId="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Newton</a:t>
            </a:r>
            <a:endParaRPr lang="en-US" i="1" dirty="0"/>
          </a:p>
        </p:txBody>
      </p:sp>
      <p:sp>
        <p:nvSpPr>
          <p:cNvPr id="3" name="Content Placeholder 2"/>
          <p:cNvSpPr>
            <a:spLocks noGrp="1"/>
          </p:cNvSpPr>
          <p:nvPr>
            <p:ph idx="1"/>
          </p:nvPr>
        </p:nvSpPr>
        <p:spPr>
          <a:xfrm>
            <a:off x="381000" y="1412875"/>
            <a:ext cx="8382000" cy="2622256"/>
          </a:xfrm>
        </p:spPr>
        <p:txBody>
          <a:bodyPr/>
          <a:lstStyle/>
          <a:p>
            <a:r>
              <a:rPr lang="en-US" dirty="0" smtClean="0"/>
              <a:t>Given an error path </a:t>
            </a:r>
            <a:r>
              <a:rPr lang="en-US" i="1" dirty="0" smtClean="0"/>
              <a:t>p</a:t>
            </a:r>
            <a:r>
              <a:rPr lang="en-US" dirty="0" smtClean="0"/>
              <a:t> in the Boolean program </a:t>
            </a:r>
            <a:r>
              <a:rPr lang="en-US" i="1" dirty="0" smtClean="0"/>
              <a:t>B</a:t>
            </a:r>
            <a:r>
              <a:rPr lang="en-US" dirty="0" smtClean="0"/>
              <a:t>.</a:t>
            </a:r>
          </a:p>
          <a:p>
            <a:r>
              <a:rPr lang="en-US" dirty="0" smtClean="0"/>
              <a:t>Is </a:t>
            </a:r>
            <a:r>
              <a:rPr lang="en-US" i="1" dirty="0" smtClean="0"/>
              <a:t>p</a:t>
            </a:r>
            <a:r>
              <a:rPr lang="en-US" dirty="0" smtClean="0"/>
              <a:t> a feasible path of the corresponding C program?</a:t>
            </a:r>
          </a:p>
          <a:p>
            <a:pPr lvl="1"/>
            <a:r>
              <a:rPr lang="en-US" dirty="0" smtClean="0"/>
              <a:t>Yes: found a bug.</a:t>
            </a:r>
          </a:p>
          <a:p>
            <a:pPr lvl="1"/>
            <a:r>
              <a:rPr lang="en-US" dirty="0" smtClean="0"/>
              <a:t>No: find predicates that explain the infeasibility.</a:t>
            </a:r>
          </a:p>
          <a:p>
            <a:r>
              <a:rPr lang="en-US" dirty="0" smtClean="0"/>
              <a:t>Execute path symbolically.</a:t>
            </a:r>
          </a:p>
          <a:p>
            <a:r>
              <a:rPr lang="en-US" dirty="0" smtClean="0">
                <a:solidFill>
                  <a:srgbClr val="FF0000"/>
                </a:solidFill>
              </a:rPr>
              <a:t>Check conditions for inconsistency using SMT Solver.</a:t>
            </a:r>
            <a:endParaRPr lang="en-US" dirty="0">
              <a:solidFill>
                <a:srgbClr val="FF0000"/>
              </a:solidFil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Beyond Satisfiability</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2825389"/>
          </a:xfrm>
        </p:spPr>
        <p:txBody>
          <a:bodyPr/>
          <a:lstStyle/>
          <a:p>
            <a:pPr>
              <a:lnSpc>
                <a:spcPct val="90000"/>
              </a:lnSpc>
            </a:pPr>
            <a:r>
              <a:rPr lang="en-US" sz="2800" dirty="0" smtClean="0">
                <a:solidFill>
                  <a:srgbClr val="FF0000"/>
                </a:solidFill>
                <a:latin typeface="Calibri" pitchFamily="34" charset="0"/>
              </a:rPr>
              <a:t>All-SAT</a:t>
            </a:r>
          </a:p>
          <a:p>
            <a:pPr lvl="1"/>
            <a:r>
              <a:rPr lang="en-US" sz="2800" dirty="0" smtClean="0">
                <a:latin typeface="Calibri" pitchFamily="34" charset="0"/>
              </a:rPr>
              <a:t>Better (more precise) Predicate Abstraction</a:t>
            </a:r>
          </a:p>
          <a:p>
            <a:r>
              <a:rPr lang="en-US" sz="2800" dirty="0" err="1" smtClean="0">
                <a:solidFill>
                  <a:srgbClr val="FF0000"/>
                </a:solidFill>
                <a:latin typeface="Calibri" pitchFamily="34" charset="0"/>
              </a:rPr>
              <a:t>Unsatisfiable</a:t>
            </a:r>
            <a:r>
              <a:rPr lang="en-US" sz="2800" dirty="0" smtClean="0">
                <a:solidFill>
                  <a:srgbClr val="FF0000"/>
                </a:solidFill>
                <a:latin typeface="Calibri" pitchFamily="34" charset="0"/>
              </a:rPr>
              <a:t> cores</a:t>
            </a:r>
          </a:p>
          <a:p>
            <a:pPr lvl="1"/>
            <a:r>
              <a:rPr lang="en-US" sz="2800" dirty="0" smtClean="0">
                <a:latin typeface="Calibri" pitchFamily="34" charset="0"/>
              </a:rPr>
              <a:t>Why the abstract path is not feasible?</a:t>
            </a:r>
          </a:p>
          <a:p>
            <a:pPr lvl="1"/>
            <a:r>
              <a:rPr lang="en-US" sz="2800" dirty="0" smtClean="0">
                <a:latin typeface="Calibri" pitchFamily="34" charset="0"/>
              </a:rPr>
              <a:t>Fast Predicate Abstraction</a:t>
            </a:r>
          </a:p>
          <a:p>
            <a:r>
              <a:rPr lang="en-US" dirty="0" err="1" smtClean="0">
                <a:solidFill>
                  <a:srgbClr val="FF0000"/>
                </a:solidFill>
              </a:rPr>
              <a:t>Interpolants</a:t>
            </a:r>
            <a:endParaRPr lang="en-US" dirty="0" smtClean="0">
              <a:solidFill>
                <a:srgbClr val="FF0000"/>
              </a:solidFill>
              <a:latin typeface="Calibri" pitchFamily="34" charset="0"/>
            </a:endParaRPr>
          </a:p>
        </p:txBody>
      </p:sp>
      <p:sp>
        <p:nvSpPr>
          <p:cNvPr id="5" name="Footer Placeholder 3"/>
          <p:cNvSpPr>
            <a:spLocks noGrp="1"/>
          </p:cNvSpPr>
          <p:nvPr>
            <p:ph type="ftr" sz="quarter" idx="10"/>
          </p:nvPr>
        </p:nvSpPr>
        <p:spPr>
          <a:xfrm>
            <a:off x="3124200" y="6356350"/>
            <a:ext cx="2895600" cy="365125"/>
          </a:xfrm>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rPr>
              <a:t>Unsatisfiable cores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5567678"/>
          </a:xfrm>
        </p:spPr>
        <p:txBody>
          <a:bodyPr/>
          <a:lstStyle/>
          <a:p>
            <a:pPr>
              <a:lnSpc>
                <a:spcPct val="90000"/>
              </a:lnSpc>
            </a:pPr>
            <a:r>
              <a:rPr lang="en-US" sz="2800" dirty="0" smtClean="0">
                <a:latin typeface="Calibri" pitchFamily="34" charset="0"/>
              </a:rPr>
              <a:t>Let </a:t>
            </a:r>
            <a:r>
              <a:rPr lang="en-US" sz="2800" i="1" dirty="0" smtClean="0">
                <a:latin typeface="Calibri" pitchFamily="34" charset="0"/>
              </a:rPr>
              <a:t>S</a:t>
            </a:r>
            <a:r>
              <a:rPr lang="en-US" sz="2800" dirty="0" smtClean="0">
                <a:latin typeface="Calibri" pitchFamily="34" charset="0"/>
              </a:rPr>
              <a:t> be an </a:t>
            </a:r>
            <a:r>
              <a:rPr lang="en-US" sz="2800" dirty="0" err="1" smtClean="0">
                <a:latin typeface="Calibri" pitchFamily="34" charset="0"/>
              </a:rPr>
              <a:t>unsatisfiable</a:t>
            </a:r>
            <a:r>
              <a:rPr lang="en-US" sz="2800" dirty="0" smtClean="0">
                <a:latin typeface="Calibri" pitchFamily="34" charset="0"/>
              </a:rPr>
              <a:t> set of formulas.</a:t>
            </a:r>
          </a:p>
          <a:p>
            <a:pPr>
              <a:lnSpc>
                <a:spcPct val="90000"/>
              </a:lnSpc>
            </a:pPr>
            <a:r>
              <a:rPr lang="en-US" sz="2800" i="1" dirty="0" smtClean="0">
                <a:latin typeface="Calibri" pitchFamily="34" charset="0"/>
              </a:rPr>
              <a:t>S</a:t>
            </a:r>
            <a:r>
              <a:rPr lang="en-US" sz="2800" dirty="0" smtClean="0">
                <a:latin typeface="Calibri" pitchFamily="34" charset="0"/>
              </a:rPr>
              <a:t>’ </a:t>
            </a:r>
            <a:r>
              <a:rPr lang="en-US" sz="2800" dirty="0" smtClean="0">
                <a:latin typeface="Calibri" pitchFamily="34" charset="0"/>
                <a:sym typeface="Symbol"/>
              </a:rPr>
              <a:t> S is an </a:t>
            </a:r>
            <a:r>
              <a:rPr lang="en-US" sz="2800" dirty="0" err="1" smtClean="0">
                <a:solidFill>
                  <a:srgbClr val="FF0000"/>
                </a:solidFill>
                <a:latin typeface="Calibri" pitchFamily="34" charset="0"/>
                <a:sym typeface="Symbol"/>
              </a:rPr>
              <a:t>unsatisfiable</a:t>
            </a:r>
            <a:r>
              <a:rPr lang="en-US" sz="2800" dirty="0" smtClean="0">
                <a:solidFill>
                  <a:srgbClr val="FF0000"/>
                </a:solidFill>
                <a:latin typeface="Calibri" pitchFamily="34" charset="0"/>
                <a:sym typeface="Symbol"/>
              </a:rPr>
              <a:t> core</a:t>
            </a:r>
            <a:r>
              <a:rPr lang="en-US" sz="2800" dirty="0" smtClean="0">
                <a:latin typeface="Calibri" pitchFamily="34" charset="0"/>
                <a:sym typeface="Symbol"/>
              </a:rPr>
              <a:t> of S if:</a:t>
            </a:r>
          </a:p>
          <a:p>
            <a:pPr lvl="1"/>
            <a:r>
              <a:rPr lang="en-US" sz="2500" i="1" dirty="0" smtClean="0">
                <a:latin typeface="Calibri" pitchFamily="34" charset="0"/>
                <a:sym typeface="Symbol"/>
              </a:rPr>
              <a:t>S’ </a:t>
            </a:r>
            <a:r>
              <a:rPr lang="en-US" sz="2400" dirty="0" smtClean="0">
                <a:latin typeface="Calibri" pitchFamily="34" charset="0"/>
                <a:sym typeface="Symbol"/>
              </a:rPr>
              <a:t>is also </a:t>
            </a:r>
            <a:r>
              <a:rPr lang="en-US" sz="2400" dirty="0" err="1" smtClean="0">
                <a:latin typeface="Calibri" pitchFamily="34" charset="0"/>
                <a:sym typeface="Symbol"/>
              </a:rPr>
              <a:t>unsatisfiable</a:t>
            </a:r>
            <a:r>
              <a:rPr lang="en-US" sz="2400" dirty="0" smtClean="0">
                <a:latin typeface="Calibri" pitchFamily="34" charset="0"/>
                <a:sym typeface="Symbol"/>
              </a:rPr>
              <a:t>, and</a:t>
            </a:r>
          </a:p>
          <a:p>
            <a:pPr lvl="1"/>
            <a:r>
              <a:rPr lang="en-US" sz="2500" dirty="0" smtClean="0">
                <a:latin typeface="Calibri" pitchFamily="34" charset="0"/>
              </a:rPr>
              <a:t>There is no </a:t>
            </a:r>
            <a:r>
              <a:rPr lang="en-US" sz="2500" i="1" dirty="0" smtClean="0">
                <a:latin typeface="Calibri" pitchFamily="34" charset="0"/>
              </a:rPr>
              <a:t>S’’</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S’</a:t>
            </a:r>
            <a:r>
              <a:rPr lang="en-US" sz="2500" dirty="0" smtClean="0">
                <a:latin typeface="Calibri" pitchFamily="34" charset="0"/>
                <a:sym typeface="Symbol"/>
              </a:rPr>
              <a:t> that is also </a:t>
            </a:r>
            <a:r>
              <a:rPr lang="en-US" sz="2500" dirty="0" err="1" smtClean="0">
                <a:latin typeface="Calibri" pitchFamily="34" charset="0"/>
                <a:sym typeface="Symbol"/>
              </a:rPr>
              <a:t>unsatisfiable</a:t>
            </a:r>
            <a:r>
              <a:rPr lang="en-US" sz="2500" dirty="0" smtClean="0">
                <a:latin typeface="Calibri" pitchFamily="34" charset="0"/>
                <a:sym typeface="Symbol"/>
              </a:rPr>
              <a:t>.</a:t>
            </a:r>
            <a:r>
              <a:rPr lang="en-US" sz="2500" dirty="0" smtClean="0">
                <a:latin typeface="Calibri" pitchFamily="34" charset="0"/>
              </a:rPr>
              <a:t> </a:t>
            </a:r>
          </a:p>
          <a:p>
            <a:r>
              <a:rPr lang="en-US" sz="2800" dirty="0" smtClean="0">
                <a:latin typeface="Calibri" pitchFamily="34" charset="0"/>
              </a:rPr>
              <a:t>Computing </a:t>
            </a:r>
            <a:r>
              <a:rPr lang="en-US" sz="2800" dirty="0" err="1" smtClean="0">
                <a:latin typeface="Calibri" pitchFamily="34" charset="0"/>
              </a:rPr>
              <a:t>Implies</a:t>
            </a:r>
            <a:r>
              <a:rPr lang="en-US" sz="2800" baseline="-25000" dirty="0" err="1" smtClean="0">
                <a:latin typeface="Calibri" pitchFamily="34" charset="0"/>
              </a:rPr>
              <a:t>F</a:t>
            </a:r>
            <a:r>
              <a:rPr lang="en-US" sz="2800" dirty="0" smtClean="0">
                <a:latin typeface="Calibri" pitchFamily="34" charset="0"/>
              </a:rPr>
              <a:t>(</a:t>
            </a:r>
            <a:r>
              <a:rPr lang="en-US" sz="2800" i="1" dirty="0" smtClean="0">
                <a:solidFill>
                  <a:srgbClr val="FF0000"/>
                </a:solidFill>
                <a:latin typeface="Calibri" pitchFamily="34" charset="0"/>
              </a:rPr>
              <a:t>e</a:t>
            </a:r>
            <a:r>
              <a:rPr lang="en-US" sz="2800" dirty="0" smtClean="0">
                <a:latin typeface="Calibri" pitchFamily="34" charset="0"/>
              </a:rPr>
              <a:t>) with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2,</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3,</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4</a:t>
            </a:r>
            <a:r>
              <a:rPr lang="en-US" sz="2800" dirty="0" smtClean="0">
                <a:solidFill>
                  <a:srgbClr val="FF0000"/>
                </a:solidFill>
                <a:latin typeface="Calibri" pitchFamily="34" charset="0"/>
              </a:rPr>
              <a:t>}</a:t>
            </a:r>
            <a:endParaRPr lang="en-US" sz="2800" i="1" dirty="0" smtClean="0">
              <a:solidFill>
                <a:srgbClr val="FF0000"/>
              </a:solidFill>
              <a:latin typeface="Calibri" pitchFamily="34" charset="0"/>
            </a:endParaRPr>
          </a:p>
          <a:p>
            <a:pPr lvl="1"/>
            <a:r>
              <a:rPr lang="en-US" sz="2500" dirty="0" smtClean="0">
                <a:latin typeface="Calibri" pitchFamily="34" charset="0"/>
              </a:rPr>
              <a:t>Assume</a:t>
            </a:r>
            <a:r>
              <a:rPr lang="en-US" sz="2500" i="1" dirty="0" smtClean="0">
                <a:latin typeface="Calibri" pitchFamily="34" charset="0"/>
              </a:rPr>
              <a:t> 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valid</a:t>
            </a:r>
          </a:p>
          <a:p>
            <a:pPr lvl="1"/>
            <a:r>
              <a:rPr lang="en-US" sz="2500" dirty="0" smtClean="0">
                <a:latin typeface="Calibri" pitchFamily="34" charset="0"/>
              </a:rPr>
              <a:t>That is </a:t>
            </a:r>
            <a:r>
              <a:rPr lang="en-US" sz="2500" i="1" dirty="0" smtClean="0">
                <a:latin typeface="Calibri" pitchFamily="34" charset="0"/>
              </a:rPr>
              <a:t>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a:t>
            </a:r>
            <a:r>
              <a:rPr lang="en-US" sz="2500" dirty="0" err="1" smtClean="0">
                <a:latin typeface="Calibri" pitchFamily="34" charset="0"/>
                <a:sym typeface="Symbol"/>
              </a:rPr>
              <a:t>unsat</a:t>
            </a:r>
            <a:endParaRPr lang="en-US" sz="2500" dirty="0" smtClean="0">
              <a:latin typeface="Calibri" pitchFamily="34" charset="0"/>
              <a:sym typeface="Symbol"/>
            </a:endParaRPr>
          </a:p>
          <a:p>
            <a:pPr lvl="1"/>
            <a:r>
              <a:rPr lang="en-US" sz="2500" dirty="0" smtClean="0">
                <a:latin typeface="Calibri" pitchFamily="34" charset="0"/>
                <a:sym typeface="Symbol"/>
              </a:rPr>
              <a:t>Now assume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1</a:t>
            </a:r>
            <a:r>
              <a:rPr lang="en-US" sz="2500" dirty="0" smtClean="0">
                <a:solidFill>
                  <a:srgbClr val="FF0000"/>
                </a:solidFill>
                <a:latin typeface="Calibri" pitchFamily="34" charset="0"/>
              </a:rPr>
              <a:t>,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3</a:t>
            </a:r>
            <a:r>
              <a:rPr lang="en-US" sz="2500" dirty="0" smtClean="0">
                <a:solidFill>
                  <a:srgbClr val="FF0000"/>
                </a:solidFill>
                <a:latin typeface="Calibri" pitchFamily="34" charset="0"/>
              </a:rPr>
              <a:t>, </a:t>
            </a:r>
            <a:r>
              <a:rPr lang="en-US" sz="2500" dirty="0" smtClean="0">
                <a:solidFill>
                  <a:srgbClr val="FF0000"/>
                </a:solidFill>
                <a:latin typeface="Calibri" pitchFamily="34" charset="0"/>
                <a:sym typeface="Symbol"/>
              </a:rPr>
              <a:t></a:t>
            </a:r>
            <a:r>
              <a:rPr lang="en-US" sz="2500" i="1" dirty="0" smtClean="0">
                <a:solidFill>
                  <a:srgbClr val="FF0000"/>
                </a:solidFill>
                <a:latin typeface="Calibri" pitchFamily="34" charset="0"/>
                <a:sym typeface="Symbol"/>
              </a:rPr>
              <a:t>e</a:t>
            </a:r>
            <a:r>
              <a:rPr lang="en-US" sz="2500" i="1" dirty="0" smtClean="0">
                <a:latin typeface="Calibri" pitchFamily="34" charset="0"/>
                <a:sym typeface="Symbol"/>
              </a:rPr>
              <a:t> </a:t>
            </a:r>
            <a:r>
              <a:rPr lang="en-US" sz="2500" dirty="0" smtClean="0">
                <a:latin typeface="Calibri" pitchFamily="34" charset="0"/>
                <a:sym typeface="Symbol"/>
              </a:rPr>
              <a:t>is the </a:t>
            </a:r>
            <a:r>
              <a:rPr lang="en-US" sz="2500" dirty="0" err="1" smtClean="0">
                <a:solidFill>
                  <a:srgbClr val="FF0000"/>
                </a:solidFill>
                <a:latin typeface="Calibri" pitchFamily="34" charset="0"/>
                <a:sym typeface="Symbol"/>
              </a:rPr>
              <a:t>unsatisfiable</a:t>
            </a:r>
            <a:r>
              <a:rPr lang="en-US" sz="2500" dirty="0" smtClean="0">
                <a:solidFill>
                  <a:srgbClr val="FF0000"/>
                </a:solidFill>
                <a:latin typeface="Calibri" pitchFamily="34" charset="0"/>
                <a:sym typeface="Symbol"/>
              </a:rPr>
              <a:t> core</a:t>
            </a:r>
          </a:p>
          <a:p>
            <a:pPr lvl="1"/>
            <a:r>
              <a:rPr lang="en-US" sz="2500" dirty="0" smtClean="0">
                <a:latin typeface="Calibri" pitchFamily="34" charset="0"/>
                <a:sym typeface="Symbol"/>
              </a:rPr>
              <a:t>Then it is unnecessary to check:</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1"/>
            <a:endParaRPr lang="en-US" sz="2800" dirty="0" smtClean="0">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in Software Verification &amp; Testing</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Verifying Compilers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Subtitle 2"/>
          <p:cNvSpPr txBox="1">
            <a:spLocks/>
          </p:cNvSpPr>
          <p:nvPr/>
        </p:nvSpPr>
        <p:spPr>
          <a:xfrm>
            <a:off x="669656" y="2558555"/>
            <a:ext cx="7690116" cy="2769989"/>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A verifying compiler uses </a:t>
            </a: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automated reasoning</a:t>
            </a: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 to check the</a:t>
            </a: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correctness of a program that is compiles.</a:t>
            </a:r>
          </a:p>
          <a:p>
            <a:pPr marL="384954" marR="0" lvl="0" indent="-384954" algn="l" defTabSz="914363" rtl="0" eaLnBrk="1" fontAlgn="auto" latinLnBrk="0" hangingPunct="1">
              <a:lnSpc>
                <a:spcPct val="90000"/>
              </a:lnSpc>
              <a:spcBef>
                <a:spcPct val="20000"/>
              </a:spcBef>
              <a:spcAft>
                <a:spcPts val="0"/>
              </a:spcAft>
              <a:buClrTx/>
              <a:buSzPct val="90000"/>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Correctness is specified by </a:t>
            </a: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types, assertions, . . . and other</a:t>
            </a: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redundant annotations</a:t>
            </a: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 that accompany the program.</a:t>
            </a:r>
          </a:p>
          <a:p>
            <a:pPr marL="384954" marR="0" lvl="0" indent="-384954" algn="l" defTabSz="914363" rtl="0" eaLnBrk="1" fontAlgn="auto" latinLnBrk="0" hangingPunct="1">
              <a:lnSpc>
                <a:spcPct val="90000"/>
              </a:lnSpc>
              <a:spcBef>
                <a:spcPct val="20000"/>
              </a:spcBef>
              <a:spcAft>
                <a:spcPts val="0"/>
              </a:spcAft>
              <a:buClrTx/>
              <a:buSzPct val="90000"/>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Tony Hoare 2004</a:t>
            </a:r>
            <a:endParaRPr kumimoji="0" lang="en-US" sz="2400" b="0" i="0" u="none" strike="noStrike" kern="1200" cap="none" spc="0" normalizeH="0" baseline="0" noProof="0" dirty="0">
              <a:ln>
                <a:noFill/>
              </a:ln>
              <a:solidFill>
                <a:schemeClr val="accent2">
                  <a:lumMod val="75000"/>
                </a:schemeClr>
              </a:solidFill>
              <a:effectLst/>
              <a:uLnTx/>
              <a:uFillTx/>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Approach for a Verifying Compiler</a:t>
            </a:r>
            <a:endParaRPr lang="en-US" sz="40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val="FF0000"/>
                </a:solidFill>
                <a:latin typeface="Calibri" pitchFamily="34" charset="0"/>
              </a:rPr>
              <a:t>Source Language</a:t>
            </a:r>
          </a:p>
          <a:p>
            <a:pPr lvl="1"/>
            <a:r>
              <a:rPr lang="en-US" sz="2400" dirty="0" smtClean="0">
                <a:latin typeface="Calibri" pitchFamily="34" charset="0"/>
              </a:rPr>
              <a:t>C# + goodies = Spec#</a:t>
            </a:r>
          </a:p>
          <a:p>
            <a:r>
              <a:rPr lang="en-US" sz="2400" i="1" dirty="0" smtClean="0">
                <a:solidFill>
                  <a:srgbClr val="FF0000"/>
                </a:solidFill>
                <a:latin typeface="Calibri" pitchFamily="34" charset="0"/>
              </a:rPr>
              <a:t>Specifications</a:t>
            </a:r>
          </a:p>
          <a:p>
            <a:pPr lvl="1"/>
            <a:r>
              <a:rPr lang="en-US" sz="2400" dirty="0" smtClean="0">
                <a:latin typeface="Calibri" pitchFamily="34" charset="0"/>
              </a:rPr>
              <a:t>method contracts,</a:t>
            </a:r>
          </a:p>
          <a:p>
            <a:pPr lvl="1"/>
            <a:r>
              <a:rPr lang="en-US" sz="2400" dirty="0" smtClean="0">
                <a:latin typeface="Calibri" pitchFamily="34" charset="0"/>
              </a:rPr>
              <a:t>invariants,</a:t>
            </a:r>
          </a:p>
          <a:p>
            <a:pPr lvl="1"/>
            <a:r>
              <a:rPr lang="en-US" sz="2400" dirty="0" smtClean="0">
                <a:latin typeface="Calibri" pitchFamily="34" charset="0"/>
              </a:rPr>
              <a:t>field and type annotations.</a:t>
            </a:r>
          </a:p>
          <a:p>
            <a:r>
              <a:rPr lang="en-US" sz="2400" i="1" dirty="0" smtClean="0">
                <a:solidFill>
                  <a:srgbClr val="FF0000"/>
                </a:solidFill>
                <a:latin typeface="Calibri" pitchFamily="34" charset="0"/>
              </a:rPr>
              <a:t>Program</a:t>
            </a:r>
            <a:r>
              <a:rPr lang="en-US" sz="2400" i="1" dirty="0" smtClean="0">
                <a:latin typeface="Calibri" pitchFamily="34" charset="0"/>
              </a:rPr>
              <a:t> </a:t>
            </a:r>
            <a:r>
              <a:rPr lang="en-US" sz="2400" i="1" dirty="0" smtClean="0">
                <a:solidFill>
                  <a:srgbClr val="FF0000"/>
                </a:solidFill>
                <a:latin typeface="Calibri" pitchFamily="34" charset="0"/>
              </a:rPr>
              <a:t>Logic</a:t>
            </a:r>
            <a:r>
              <a:rPr lang="en-US" sz="2400" i="1" dirty="0" smtClean="0">
                <a:latin typeface="Calibri" pitchFamily="34" charset="0"/>
              </a:rPr>
              <a:t>: </a:t>
            </a:r>
          </a:p>
          <a:p>
            <a:pPr lvl="1"/>
            <a:r>
              <a:rPr lang="en-US" sz="2400" i="1" dirty="0" err="1" smtClean="0">
                <a:latin typeface="Calibri" pitchFamily="34" charset="0"/>
              </a:rPr>
              <a:t>Dijkstra’s</a:t>
            </a:r>
            <a:r>
              <a:rPr lang="en-US" sz="2400" i="1" dirty="0" smtClean="0">
                <a:latin typeface="Calibri" pitchFamily="34" charset="0"/>
              </a:rPr>
              <a:t> weakest preconditions.</a:t>
            </a:r>
          </a:p>
          <a:p>
            <a:r>
              <a:rPr lang="en-US" sz="2400" i="1" dirty="0" smtClean="0">
                <a:solidFill>
                  <a:srgbClr val="FF0000"/>
                </a:solidFill>
                <a:latin typeface="Calibri" pitchFamily="34" charset="0"/>
              </a:rPr>
              <a:t>Automatic</a:t>
            </a:r>
            <a:r>
              <a:rPr lang="en-US" sz="2400" i="1" dirty="0" smtClean="0">
                <a:latin typeface="Calibri" pitchFamily="34" charset="0"/>
              </a:rPr>
              <a:t> </a:t>
            </a:r>
            <a:r>
              <a:rPr lang="en-US" sz="2400" i="1" dirty="0" smtClean="0">
                <a:solidFill>
                  <a:srgbClr val="FF0000"/>
                </a:solidFill>
                <a:latin typeface="Calibri" pitchFamily="34" charset="0"/>
              </a:rPr>
              <a:t>Verification</a:t>
            </a:r>
          </a:p>
          <a:p>
            <a:pPr lvl="1"/>
            <a:r>
              <a:rPr lang="en-US" sz="2400" dirty="0" smtClean="0">
                <a:latin typeface="Calibri" pitchFamily="34" charset="0"/>
              </a:rPr>
              <a:t>type checking,</a:t>
            </a:r>
          </a:p>
          <a:p>
            <a:pPr lvl="1"/>
            <a:r>
              <a:rPr lang="en-US" sz="2400" dirty="0" smtClean="0">
                <a:latin typeface="Calibri" pitchFamily="34" charset="0"/>
              </a:rPr>
              <a:t>verification condition generation (VCG),</a:t>
            </a:r>
          </a:p>
          <a:p>
            <a:pPr lvl="1"/>
            <a:r>
              <a:rPr lang="en-US" b="1" dirty="0" smtClean="0">
                <a:solidFill>
                  <a:srgbClr val="FF0000"/>
                </a:solidFill>
              </a:rPr>
              <a:t>SMT</a:t>
            </a:r>
            <a:endParaRPr lang="en-US" sz="2400" b="1" dirty="0">
              <a:solidFill>
                <a:srgbClr val="FF0000"/>
              </a:solidFill>
              <a:latin typeface="Calibri" pitchFamily="34" charset="0"/>
            </a:endParaRPr>
          </a:p>
        </p:txBody>
      </p:sp>
      <p:sp>
        <p:nvSpPr>
          <p:cNvPr id="5" name="TextBox 4"/>
          <p:cNvSpPr txBox="1">
            <a:spLocks noChangeArrowheads="1"/>
          </p:cNvSpPr>
          <p:nvPr/>
        </p:nvSpPr>
        <p:spPr bwMode="auto">
          <a:xfrm>
            <a:off x="5796897" y="1744054"/>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47904"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dirty="0" smtClean="0"/>
              <a:t>SMT Solver</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rot="16200000" flipH="1">
            <a:off x="6855995" y="4520030"/>
            <a:ext cx="989013" cy="13451"/>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Example</a:t>
            </a:r>
            <a:endParaRPr lang="en-US" sz="4000" dirty="0"/>
          </a:p>
        </p:txBody>
      </p:sp>
      <p:sp>
        <p:nvSpPr>
          <p:cNvPr id="14" name="Rectangle 13"/>
          <p:cNvSpPr/>
          <p:nvPr/>
        </p:nvSpPr>
        <p:spPr>
          <a:xfrm>
            <a:off x="1963881" y="1831447"/>
            <a:ext cx="4436919" cy="4401205"/>
          </a:xfrm>
          <a:prstGeom prst="rect">
            <a:avLst/>
          </a:prstGeom>
        </p:spPr>
        <p:txBody>
          <a:bodyPr wrap="square">
            <a:spAutoFit/>
          </a:bodyPr>
          <a:lstStyle/>
          <a:p>
            <a:r>
              <a:rPr lang="en-US" sz="2800" b="1" dirty="0" smtClean="0">
                <a:solidFill>
                  <a:schemeClr val="bg1"/>
                </a:solidFill>
              </a:rPr>
              <a:t>class C {</a:t>
            </a:r>
          </a:p>
          <a:p>
            <a:r>
              <a:rPr lang="en-US" sz="2800" b="1" dirty="0" smtClean="0">
                <a:solidFill>
                  <a:schemeClr val="bg1"/>
                </a:solidFill>
              </a:rPr>
              <a:t>     private </a:t>
            </a:r>
            <a:r>
              <a:rPr lang="en-US" sz="2800" b="1" dirty="0" err="1" smtClean="0">
                <a:solidFill>
                  <a:schemeClr val="bg1"/>
                </a:solidFill>
              </a:rPr>
              <a:t>int</a:t>
            </a:r>
            <a:r>
              <a:rPr lang="en-US" sz="2800" b="1" dirty="0" smtClean="0">
                <a:solidFill>
                  <a:schemeClr val="bg1"/>
                </a:solidFill>
              </a:rPr>
              <a:t> a, z;</a:t>
            </a:r>
          </a:p>
          <a:p>
            <a:r>
              <a:rPr lang="en-US" sz="2800" i="1" dirty="0" smtClean="0">
                <a:solidFill>
                  <a:schemeClr val="bg1"/>
                </a:solidFill>
              </a:rPr>
              <a:t>     </a:t>
            </a:r>
            <a:r>
              <a:rPr lang="en-US" sz="2800" b="1" dirty="0" smtClean="0">
                <a:solidFill>
                  <a:srgbClr val="FF0000"/>
                </a:solidFill>
              </a:rPr>
              <a:t>invariant z &gt; 0</a:t>
            </a:r>
          </a:p>
          <a:p>
            <a:endParaRPr lang="en-US" sz="2800" b="1" dirty="0" smtClean="0">
              <a:solidFill>
                <a:schemeClr val="bg1"/>
              </a:solidFill>
            </a:endParaRPr>
          </a:p>
          <a:p>
            <a:r>
              <a:rPr lang="en-US" sz="2800" b="1" dirty="0" smtClean="0">
                <a:solidFill>
                  <a:schemeClr val="bg1"/>
                </a:solidFill>
              </a:rPr>
              <a:t>     public void M()</a:t>
            </a:r>
          </a:p>
          <a:p>
            <a:r>
              <a:rPr lang="en-US" sz="2800" i="1" dirty="0" smtClean="0">
                <a:solidFill>
                  <a:schemeClr val="bg1"/>
                </a:solidFill>
              </a:rPr>
              <a:t> 	</a:t>
            </a:r>
            <a:r>
              <a:rPr lang="en-US" sz="2800" b="1" dirty="0" smtClean="0">
                <a:solidFill>
                  <a:srgbClr val="FF0000"/>
                </a:solidFill>
              </a:rPr>
              <a:t>requires a != 0</a:t>
            </a:r>
          </a:p>
          <a:p>
            <a:r>
              <a:rPr lang="en-US" sz="2800" dirty="0" smtClean="0">
                <a:solidFill>
                  <a:schemeClr val="bg1"/>
                </a:solidFill>
              </a:rPr>
              <a:t>	{ </a:t>
            </a:r>
          </a:p>
          <a:p>
            <a:r>
              <a:rPr lang="en-US" sz="2800" dirty="0" smtClean="0">
                <a:solidFill>
                  <a:schemeClr val="bg1"/>
                </a:solidFill>
              </a:rPr>
              <a:t>	    z = 100/a; </a:t>
            </a:r>
          </a:p>
          <a:p>
            <a:r>
              <a:rPr lang="en-US" sz="2800" dirty="0" smtClean="0">
                <a:solidFill>
                  <a:schemeClr val="bg1"/>
                </a:solidFill>
              </a:rPr>
              <a:t>	}</a:t>
            </a:r>
          </a:p>
          <a:p>
            <a:r>
              <a:rPr lang="en-US" sz="2800" dirty="0" smtClean="0">
                <a:solidFill>
                  <a:schemeClr val="bg1"/>
                </a:solidFill>
              </a:rPr>
              <a:t>}</a:t>
            </a:r>
            <a:endParaRPr lang="en-US" sz="2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val="6699FF">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6188760"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mode</a:t>
            </a:r>
            <a:r>
              <a:rPr lang="en-US" sz="2000" dirty="0" smtClean="0">
                <a:solidFill>
                  <a:schemeClr val="tx1"/>
                </a:solidFill>
                <a:effectLst>
                  <a:outerShdw blurRad="38100" dist="38100" dir="2700000" algn="tl">
                    <a:srgbClr val="000000">
                      <a:alpha val="43137"/>
                    </a:srgbClr>
                  </a:outerShdw>
                </a:effectLst>
                <a:latin typeface="Segoe" pitchFamily="34" charset="0"/>
              </a:rPr>
              <a:t>l</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SSA</a:t>
            </a:r>
          </a:p>
        </p:txBody>
      </p:sp>
      <p:sp>
        <p:nvSpPr>
          <p:cNvPr id="14" name="Rectangle 13"/>
          <p:cNvSpPr/>
          <p:nvPr/>
        </p:nvSpPr>
        <p:spPr bwMode="auto">
          <a:xfrm>
            <a:off x="6109397" y="1567543"/>
            <a:ext cx="1366576" cy="934497"/>
          </a:xfrm>
          <a:prstGeom prst="rect">
            <a:avLst/>
          </a:prstGeom>
          <a:ln>
            <a:headEnd type="none" w="med" len="med"/>
            <a:tailEnd type="none" w="med" len="med"/>
          </a:ln>
          <a:effectLst>
            <a:glow rad="228600">
              <a:schemeClr val="accent2">
                <a:satMod val="175000"/>
                <a:alpha val="40000"/>
              </a:schemeClr>
            </a:glow>
            <a:outerShdw blurRad="50800" dist="381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rPr>
              <a:t>SMT</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effectLst>
                  <a:outerShdw blurRad="38100" dist="38100" dir="2700000" algn="tl">
                    <a:srgbClr val="000000">
                      <a:alpha val="43137"/>
                    </a:srgbClr>
                  </a:outerShdw>
                </a:effectLst>
                <a:latin typeface="Segoe" pitchFamily="34" charset="0"/>
              </a:rPr>
              <a:t>Solver</a:t>
            </a: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 </a:t>
            </a:r>
            <a:r>
              <a:rPr smtClean="0">
                <a:solidFill>
                  <a:srgbClr val="FF0000"/>
                </a:solidFill>
              </a:rPr>
              <a:t>V</a:t>
            </a:r>
            <a:r>
              <a:rPr smtClean="0"/>
              <a:t>erifying </a:t>
            </a:r>
            <a:r>
              <a:rPr smtClean="0">
                <a:solidFill>
                  <a:srgbClr val="FF0000"/>
                </a:solidFill>
              </a:rPr>
              <a:t>C C</a:t>
            </a:r>
            <a:r>
              <a:rPr smtClean="0"/>
              <a:t>ompiler</a:t>
            </a:r>
            <a:endParaRPr lang="en-US" dirty="0"/>
          </a:p>
        </p:txBody>
      </p:sp>
      <p:sp>
        <p:nvSpPr>
          <p:cNvPr id="3" name="Content Placeholder 2"/>
          <p:cNvSpPr>
            <a:spLocks noGrp="1"/>
          </p:cNvSpPr>
          <p:nvPr>
            <p:ph idx="1"/>
          </p:nvPr>
        </p:nvSpPr>
        <p:spPr>
          <a:xfrm>
            <a:off x="371764" y="1634548"/>
            <a:ext cx="8382000" cy="2536079"/>
          </a:xfrm>
        </p:spPr>
        <p:txBody>
          <a:bodyPr/>
          <a:lstStyle/>
          <a:p>
            <a:r>
              <a:rPr lang="en-US" dirty="0" smtClean="0"/>
              <a:t>VCC translates an </a:t>
            </a:r>
            <a:r>
              <a:rPr lang="en-US" i="1" dirty="0" smtClean="0">
                <a:solidFill>
                  <a:srgbClr val="FF0000"/>
                </a:solidFill>
              </a:rPr>
              <a:t>annotated C program </a:t>
            </a:r>
            <a:r>
              <a:rPr lang="en-US" dirty="0" smtClean="0"/>
              <a:t>into a </a:t>
            </a:r>
            <a:r>
              <a:rPr lang="en-US" i="1" dirty="0" smtClean="0">
                <a:solidFill>
                  <a:srgbClr val="FF0000"/>
                </a:solidFill>
              </a:rPr>
              <a:t>Boogie PL</a:t>
            </a:r>
            <a:r>
              <a:rPr lang="en-US" i="1" dirty="0" smtClean="0"/>
              <a:t> </a:t>
            </a:r>
            <a:r>
              <a:rPr lang="en-US" dirty="0" smtClean="0"/>
              <a:t>program.</a:t>
            </a:r>
          </a:p>
          <a:p>
            <a:r>
              <a:rPr lang="en-US" dirty="0" smtClean="0"/>
              <a:t>A C-</a:t>
            </a:r>
            <a:r>
              <a:rPr lang="en-US" dirty="0" err="1" smtClean="0"/>
              <a:t>ish</a:t>
            </a:r>
            <a:r>
              <a:rPr lang="en-US" dirty="0" smtClean="0"/>
              <a:t> memory model</a:t>
            </a:r>
          </a:p>
          <a:p>
            <a:pPr lvl="1"/>
            <a:r>
              <a:rPr lang="en-US" dirty="0" smtClean="0"/>
              <a:t>Abstract heaps</a:t>
            </a:r>
          </a:p>
          <a:p>
            <a:pPr lvl="1"/>
            <a:r>
              <a:rPr lang="en-US" dirty="0" smtClean="0"/>
              <a:t>Bit-level precision</a:t>
            </a:r>
          </a:p>
          <a:p>
            <a:r>
              <a:rPr lang="en-US" dirty="0" smtClean="0"/>
              <a:t>Microsoft Hypervisor: verification grand challenge.</a:t>
            </a: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Quantifiers &amp; SMT</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478866"/>
          </a:xfrm>
        </p:spPr>
        <p:txBody>
          <a:bodyPr/>
          <a:lstStyle/>
          <a:p>
            <a:r>
              <a:rPr lang="en-US" sz="3100" dirty="0" err="1" smtClean="0">
                <a:sym typeface="Symbol"/>
              </a:rPr>
              <a:t>Undecidable</a:t>
            </a:r>
            <a:endParaRPr lang="en-US" sz="3100" dirty="0" smtClean="0">
              <a:sym typeface="Symbol"/>
            </a:endParaRPr>
          </a:p>
          <a:p>
            <a:r>
              <a:rPr lang="en-US" sz="3100" dirty="0" smtClean="0">
                <a:latin typeface="Calibri" pitchFamily="34" charset="0"/>
                <a:sym typeface="Symbol"/>
              </a:rPr>
              <a:t>“False positives”</a:t>
            </a:r>
          </a:p>
          <a:p>
            <a:r>
              <a:rPr lang="en-US" sz="3100" dirty="0" smtClean="0">
                <a:solidFill>
                  <a:srgbClr val="FF0000"/>
                </a:solidFill>
                <a:sym typeface="Symbol"/>
              </a:rPr>
              <a:t>Very fragile</a:t>
            </a:r>
            <a:endParaRPr lang="en-US" sz="3100" dirty="0" smtClean="0">
              <a:sym typeface="Symbol"/>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grpSp>
        <p:nvGrpSpPr>
          <p:cNvPr id="5" name="Group 4"/>
          <p:cNvGrpSpPr/>
          <p:nvPr/>
        </p:nvGrpSpPr>
        <p:grpSpPr>
          <a:xfrm>
            <a:off x="661416" y="1597152"/>
            <a:ext cx="8327248" cy="4511195"/>
            <a:chOff x="661416" y="1597152"/>
            <a:chExt cx="8327248" cy="4511195"/>
          </a:xfrm>
        </p:grpSpPr>
        <p:sp>
          <p:nvSpPr>
            <p:cNvPr id="6" name="Freeform 5"/>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val="21D6E0"/>
                  </a:gs>
                  <a:gs pos="75000">
                    <a:srgbClr val="0087E6"/>
                  </a:gs>
                  <a:gs pos="100000">
                    <a:srgbClr val="005CBF"/>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26280" y="4480560"/>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(QBF)</a:t>
              </a:r>
            </a:p>
          </p:txBody>
        </p:sp>
        <p:sp>
          <p:nvSpPr>
            <p:cNvPr id="8" name="TextBox 7"/>
            <p:cNvSpPr txBox="1"/>
            <p:nvPr/>
          </p:nvSpPr>
          <p:spPr>
            <a:xfrm>
              <a:off x="6758566" y="1597152"/>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(First-order logic)</a:t>
              </a:r>
            </a:p>
          </p:txBody>
        </p:sp>
        <p:sp>
          <p:nvSpPr>
            <p:cNvPr id="9" name="TextBox 8"/>
            <p:cNvSpPr txBox="1"/>
            <p:nvPr/>
          </p:nvSpPr>
          <p:spPr>
            <a:xfrm>
              <a:off x="2127504" y="5053584"/>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(Propositional logic)</a:t>
              </a:r>
            </a:p>
          </p:txBody>
        </p:sp>
        <p:sp>
          <p:nvSpPr>
            <p:cNvPr id="10" name="TextBox 9"/>
            <p:cNvSpPr txBox="1"/>
            <p:nvPr/>
          </p:nvSpPr>
          <p:spPr>
            <a:xfrm>
              <a:off x="5775960" y="3453384"/>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(EPR)</a:t>
              </a:r>
            </a:p>
          </p:txBody>
        </p:sp>
        <p:sp>
          <p:nvSpPr>
            <p:cNvPr id="11" name="TextBox 10"/>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(Equality)</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Quantifiers &amp; SMT: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5" name="Diagram 4"/>
          <p:cNvGraphicFramePr/>
          <p:nvPr/>
        </p:nvGraphicFramePr>
        <p:xfrm>
          <a:off x="-529933" y="1080656"/>
          <a:ext cx="10131133" cy="4946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sp>
        <p:nvSpPr>
          <p:cNvPr id="5" name="Text Placeholder 2"/>
          <p:cNvSpPr txBox="1">
            <a:spLocks/>
          </p:cNvSpPr>
          <p:nvPr/>
        </p:nvSpPr>
        <p:spPr>
          <a:xfrm>
            <a:off x="389877" y="1665303"/>
            <a:ext cx="8382000" cy="275767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SMT is hot at Microsoft (&gt; 15 projects)</a:t>
            </a: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Many applications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Cryptography</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Scheduling</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Optimization</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Many challenges</a:t>
            </a:r>
          </a:p>
        </p:txBody>
      </p:sp>
      <p:sp>
        <p:nvSpPr>
          <p:cNvPr id="6" name="Rectangle 5"/>
          <p:cNvSpPr/>
          <p:nvPr/>
        </p:nvSpPr>
        <p:spPr bwMode="auto">
          <a:xfrm>
            <a:off x="2199218" y="4532949"/>
            <a:ext cx="4572000" cy="180870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
        <p:nvSpPr>
          <p:cNvPr id="22" name="Text Placeholder 2"/>
          <p:cNvSpPr txBox="1">
            <a:spLocks/>
          </p:cNvSpPr>
          <p:nvPr/>
        </p:nvSpPr>
        <p:spPr>
          <a:xfrm>
            <a:off x="416560" y="1613801"/>
            <a:ext cx="8382000" cy="323165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val="FF0000"/>
                </a:solidFill>
                <a:latin typeface="Calibri" pitchFamily="34" charset="0"/>
              </a:rPr>
              <a:t>Security is critical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
        <p:nvSpPr>
          <p:cNvPr id="22" name="Text Placeholder 2"/>
          <p:cNvSpPr txBox="1">
            <a:spLocks/>
          </p:cNvSpPr>
          <p:nvPr/>
        </p:nvSpPr>
        <p:spPr>
          <a:xfrm>
            <a:off x="416560" y="1613801"/>
            <a:ext cx="8382000" cy="398878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val="FF0000"/>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36173" y="396660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val="FF0000"/>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val="FF0000"/>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val="FF0000"/>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a:p>
        </p:txBody>
      </p:sp>
      <p:pic>
        <p:nvPicPr>
          <p:cNvPr id="5" name="Picture 4" descr="blackhat.jpg"/>
          <p:cNvPicPr>
            <a:picLocks noChangeAspect="1"/>
          </p:cNvPicPr>
          <p:nvPr/>
        </p:nvPicPr>
        <p:blipFill>
          <a:blip r:embed="rId2"/>
          <a:stretch>
            <a:fillRect/>
          </a:stretch>
        </p:blipFill>
        <p:spPr>
          <a:xfrm>
            <a:off x="6128623" y="1786394"/>
            <a:ext cx="883920" cy="962090"/>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smtClean="0">
                <a:latin typeface="Calibri" pitchFamily="34" charset="0"/>
              </a:rPr>
              <a:t>Software Verification &amp; Testing</a:t>
            </a:r>
            <a:endParaRPr lang="en-US" dirty="0" smtClean="0"/>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23914" y="4049138"/>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6" name="Rounded Rectangle 7"/>
          <p:cNvSpPr>
            <a:spLocks noChangeArrowheads="1"/>
          </p:cNvSpPr>
          <p:nvPr/>
        </p:nvSpPr>
        <p:spPr bwMode="auto">
          <a:xfrm>
            <a:off x="381578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
        <p:nvSpPr>
          <p:cNvPr id="20" name="Rectangle 19"/>
          <p:cNvSpPr/>
          <p:nvPr/>
        </p:nvSpPr>
        <p:spPr bwMode="auto">
          <a:xfrm>
            <a:off x="1296236" y="4572000"/>
            <a:ext cx="1366576" cy="934497"/>
          </a:xfrm>
          <a:prstGeom prst="rect">
            <a:avLst/>
          </a:prstGeom>
          <a:ln>
            <a:headEnd type="none" w="med" len="med"/>
            <a:tailEnd type="none" w="med" len="med"/>
          </a:ln>
          <a:effectLst>
            <a:glow rad="228600">
              <a:schemeClr val="accent2">
                <a:satMod val="175000"/>
                <a:alpha val="40000"/>
              </a:schemeClr>
            </a:glow>
            <a:outerShdw blurRad="50800" dist="38100" dir="5400000" rotWithShape="0">
              <a:srgbClr val="000000">
                <a:alpha val="35000"/>
              </a:srgbClr>
            </a:outerShdw>
          </a:effectLst>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rPr>
              <a:t>SMT</a:t>
            </a: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effectLst>
                  <a:outerShdw blurRad="38100" dist="38100" dir="2700000" algn="tl">
                    <a:srgbClr val="000000">
                      <a:alpha val="43137"/>
                    </a:srgbClr>
                  </a:outerShdw>
                </a:effectLst>
                <a:latin typeface="Segoe" pitchFamily="34" charset="0"/>
              </a:rPr>
              <a:t>Solver</a:t>
            </a: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11375</TotalTime>
  <Words>4568</Words>
  <Application>Microsoft Office PowerPoint</Application>
  <PresentationFormat>On-screen Show (4:3)</PresentationFormat>
  <Paragraphs>972</Paragraphs>
  <Slides>58</Slides>
  <Notes>34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MSR_PPT template_07_light</vt:lpstr>
      <vt:lpstr>Constraint Satisfaction in Software Verification &amp; Testing NSF Workshop on Symbolic Computation for  Constraint Satisfaction - 2008</vt:lpstr>
      <vt:lpstr>SAT &amp; SMT in Software Verification &amp; Testing</vt:lpstr>
      <vt:lpstr>Satisfiability Modulo Theories (SMT)</vt:lpstr>
      <vt:lpstr>SMT in Software Verification &amp; Testing</vt:lpstr>
      <vt:lpstr>Test case generation</vt:lpstr>
      <vt:lpstr>Test-case generation</vt:lpstr>
      <vt:lpstr>Security is critical</vt:lpstr>
      <vt:lpstr>Hunting for Security Bugs.</vt:lpstr>
      <vt:lpstr>Directed Automated Random Testing ( DART)</vt:lpstr>
      <vt:lpstr>Constraint System Generation</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SAGE</vt:lpstr>
      <vt:lpstr>SAGE (cont.)</vt:lpstr>
      <vt:lpstr>Challenges</vt:lpstr>
      <vt:lpstr>SMT in Software Verification &amp; Testing</vt:lpstr>
      <vt:lpstr>Overview</vt:lpstr>
      <vt:lpstr>Predicate Abstraction: c2bp</vt:lpstr>
      <vt:lpstr>Example</vt:lpstr>
      <vt:lpstr>Example</vt:lpstr>
      <vt:lpstr>Example</vt:lpstr>
      <vt:lpstr>Example</vt:lpstr>
      <vt:lpstr>Example</vt:lpstr>
      <vt:lpstr>Example</vt:lpstr>
      <vt:lpstr>Example</vt:lpstr>
      <vt:lpstr>Abstracting Expressions via F</vt:lpstr>
      <vt:lpstr>Computing ImpliesF(e)</vt:lpstr>
      <vt:lpstr>Computing ImpliesF(e)</vt:lpstr>
      <vt:lpstr>Newton</vt:lpstr>
      <vt:lpstr>Beyond Satisfiability</vt:lpstr>
      <vt:lpstr>Unsatisfiable cores</vt:lpstr>
      <vt:lpstr>SMT in Software Verification &amp; Testing</vt:lpstr>
      <vt:lpstr>Verifying Compilers</vt:lpstr>
      <vt:lpstr>Spec# Approach for a Verifying Compiler</vt:lpstr>
      <vt:lpstr>Spec#: Example</vt:lpstr>
      <vt:lpstr>A Verifying C Compiler</vt:lpstr>
      <vt:lpstr>Main Challenge</vt:lpstr>
      <vt:lpstr>Main Challenge</vt:lpstr>
      <vt:lpstr>Main Challenge</vt:lpstr>
      <vt:lpstr>Main Challenge</vt:lpstr>
      <vt:lpstr>Main Challenge</vt:lpstr>
      <vt:lpstr>Quantifiers &amp; SMT</vt:lpstr>
      <vt:lpstr>Quantifiers &amp; SMT: approaches</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183</cp:revision>
  <dcterms:created xsi:type="dcterms:W3CDTF">2007-07-26T21:26:45Z</dcterms:created>
  <dcterms:modified xsi:type="dcterms:W3CDTF">2008-11-17T19:56:11Z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