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tags/tag41.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ppt/diagrams/colors4.xml" ContentType="application/vnd.openxmlformats-officedocument.drawingml.diagramColor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diagrams/quickStyle3.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35.xml" ContentType="application/vnd.openxmlformats-officedocument.presentationml.tags+xml"/>
  <Override PartName="/ppt/diagrams/data7.xml" ContentType="application/vnd.openxmlformats-officedocument.drawingml.diagramData+xml"/>
  <Override PartName="/ppt/tags/tag46.xml" ContentType="application/vnd.openxmlformats-officedocument.presentationml.tags+xml"/>
  <Override PartName="/ppt/slides/slide119.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slides/slide108.xml" ContentType="application/vnd.openxmlformats-officedocument.presentationml.slide+xml"/>
  <Override PartName="/ppt/tags/tag13.xml" ContentType="application/vnd.openxmlformats-officedocument.presentationml.tags+xml"/>
  <Override PartName="/ppt/diagrams/quickStyle8.xml" ContentType="application/vnd.openxmlformats-officedocument.drawingml.diagramStyl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tags/tag6.xml" ContentType="application/vnd.openxmlformats-officedocument.presentationml.tag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tags/tag43.xml" ContentType="application/vnd.openxmlformats-officedocument.presentationml.tags+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tags/tag7.xml" ContentType="application/vnd.openxmlformats-officedocument.presentationml.tag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notesSlides/notesSlide37.xml" ContentType="application/vnd.openxmlformats-officedocument.presentationml.notesSlide+xml"/>
  <Override PartName="/ppt/diagrams/layout8.xml" ContentType="application/vnd.openxmlformats-officedocument.drawingml.diagram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diagrams/data5.xml" ContentType="application/vnd.openxmlformats-officedocument.drawingml.diagramData+xml"/>
  <Override PartName="/ppt/tags/tag33.xml" ContentType="application/vnd.openxmlformats-officedocument.presentationml.tags+xml"/>
  <Override PartName="/ppt/diagrams/colors7.xml" ContentType="application/vnd.openxmlformats-officedocument.drawingml.diagramColors+xml"/>
  <Override PartName="/ppt/tags/tag44.xml" ContentType="application/vnd.openxmlformats-officedocument.presentationml.tags+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tags/tag11.xml" ContentType="application/vnd.openxmlformats-officedocument.presentationml.tags+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tags/tag45.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diagrams/colors8.xml" ContentType="application/vnd.openxmlformats-officedocument.drawingml.diagramColors+xml"/>
  <Override PartName="/ppt/slides/slide118.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notesSlides/notesSlide42.xml" ContentType="application/vnd.openxmlformats-officedocument.presentationml.notesSlide+xml"/>
  <Default Extension="gif" ContentType="image/gif"/>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diagrams/data3.xml" ContentType="application/vnd.openxmlformats-officedocument.drawingml.diagramData+xml"/>
  <Override PartName="/ppt/tags/tag31.xml" ContentType="application/vnd.openxmlformats-officedocument.presentationml.tags+xml"/>
  <Override PartName="/ppt/diagrams/colors5.xml" ContentType="application/vnd.openxmlformats-officedocument.drawingml.diagramColors+xml"/>
  <Override PartName="/ppt/tags/tag4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126"/>
  </p:notesMasterIdLst>
  <p:handoutMasterIdLst>
    <p:handoutMasterId r:id="rId127"/>
  </p:handoutMasterIdLst>
  <p:sldIdLst>
    <p:sldId id="295" r:id="rId5"/>
    <p:sldId id="426" r:id="rId6"/>
    <p:sldId id="550" r:id="rId7"/>
    <p:sldId id="494" r:id="rId8"/>
    <p:sldId id="425" r:id="rId9"/>
    <p:sldId id="551" r:id="rId10"/>
    <p:sldId id="496" r:id="rId11"/>
    <p:sldId id="493" r:id="rId12"/>
    <p:sldId id="431" r:id="rId13"/>
    <p:sldId id="428" r:id="rId14"/>
    <p:sldId id="429" r:id="rId15"/>
    <p:sldId id="430" r:id="rId16"/>
    <p:sldId id="432" r:id="rId17"/>
    <p:sldId id="482" r:id="rId18"/>
    <p:sldId id="435" r:id="rId19"/>
    <p:sldId id="552" r:id="rId20"/>
    <p:sldId id="553" r:id="rId21"/>
    <p:sldId id="554" r:id="rId22"/>
    <p:sldId id="555" r:id="rId23"/>
    <p:sldId id="556" r:id="rId24"/>
    <p:sldId id="557" r:id="rId25"/>
    <p:sldId id="558" r:id="rId26"/>
    <p:sldId id="559" r:id="rId27"/>
    <p:sldId id="560" r:id="rId28"/>
    <p:sldId id="561" r:id="rId29"/>
    <p:sldId id="562" r:id="rId30"/>
    <p:sldId id="563" r:id="rId31"/>
    <p:sldId id="564" r:id="rId32"/>
    <p:sldId id="565" r:id="rId33"/>
    <p:sldId id="605" r:id="rId34"/>
    <p:sldId id="606" r:id="rId35"/>
    <p:sldId id="607" r:id="rId36"/>
    <p:sldId id="608" r:id="rId37"/>
    <p:sldId id="610" r:id="rId38"/>
    <p:sldId id="611" r:id="rId39"/>
    <p:sldId id="612" r:id="rId40"/>
    <p:sldId id="446" r:id="rId41"/>
    <p:sldId id="613" r:id="rId42"/>
    <p:sldId id="447" r:id="rId43"/>
    <p:sldId id="448" r:id="rId44"/>
    <p:sldId id="449" r:id="rId45"/>
    <p:sldId id="499" r:id="rId46"/>
    <p:sldId id="450" r:id="rId47"/>
    <p:sldId id="501" r:id="rId48"/>
    <p:sldId id="497" r:id="rId49"/>
    <p:sldId id="498" r:id="rId50"/>
    <p:sldId id="500" r:id="rId51"/>
    <p:sldId id="434" r:id="rId52"/>
    <p:sldId id="433" r:id="rId53"/>
    <p:sldId id="604" r:id="rId54"/>
    <p:sldId id="566" r:id="rId55"/>
    <p:sldId id="567" r:id="rId56"/>
    <p:sldId id="568" r:id="rId57"/>
    <p:sldId id="569" r:id="rId58"/>
    <p:sldId id="570" r:id="rId59"/>
    <p:sldId id="571" r:id="rId60"/>
    <p:sldId id="572" r:id="rId61"/>
    <p:sldId id="573" r:id="rId62"/>
    <p:sldId id="574" r:id="rId63"/>
    <p:sldId id="575" r:id="rId64"/>
    <p:sldId id="576" r:id="rId65"/>
    <p:sldId id="577" r:id="rId66"/>
    <p:sldId id="578" r:id="rId67"/>
    <p:sldId id="579" r:id="rId68"/>
    <p:sldId id="580" r:id="rId69"/>
    <p:sldId id="581" r:id="rId70"/>
    <p:sldId id="582" r:id="rId71"/>
    <p:sldId id="583" r:id="rId72"/>
    <p:sldId id="584" r:id="rId73"/>
    <p:sldId id="585" r:id="rId74"/>
    <p:sldId id="586" r:id="rId75"/>
    <p:sldId id="587" r:id="rId76"/>
    <p:sldId id="588" r:id="rId77"/>
    <p:sldId id="589" r:id="rId78"/>
    <p:sldId id="590" r:id="rId79"/>
    <p:sldId id="591" r:id="rId80"/>
    <p:sldId id="592" r:id="rId81"/>
    <p:sldId id="593" r:id="rId82"/>
    <p:sldId id="594" r:id="rId83"/>
    <p:sldId id="595" r:id="rId84"/>
    <p:sldId id="596" r:id="rId85"/>
    <p:sldId id="597" r:id="rId86"/>
    <p:sldId id="598" r:id="rId87"/>
    <p:sldId id="599" r:id="rId88"/>
    <p:sldId id="600" r:id="rId89"/>
    <p:sldId id="601" r:id="rId90"/>
    <p:sldId id="602" r:id="rId91"/>
    <p:sldId id="603" r:id="rId92"/>
    <p:sldId id="517" r:id="rId93"/>
    <p:sldId id="502" r:id="rId94"/>
    <p:sldId id="506" r:id="rId95"/>
    <p:sldId id="507" r:id="rId96"/>
    <p:sldId id="510" r:id="rId97"/>
    <p:sldId id="511" r:id="rId98"/>
    <p:sldId id="512" r:id="rId99"/>
    <p:sldId id="513" r:id="rId100"/>
    <p:sldId id="514" r:id="rId101"/>
    <p:sldId id="518" r:id="rId102"/>
    <p:sldId id="452" r:id="rId103"/>
    <p:sldId id="503" r:id="rId104"/>
    <p:sldId id="483" r:id="rId105"/>
    <p:sldId id="437" r:id="rId106"/>
    <p:sldId id="549" r:id="rId107"/>
    <p:sldId id="438" r:id="rId108"/>
    <p:sldId id="439" r:id="rId109"/>
    <p:sldId id="440" r:id="rId110"/>
    <p:sldId id="441" r:id="rId111"/>
    <p:sldId id="474" r:id="rId112"/>
    <p:sldId id="445" r:id="rId113"/>
    <p:sldId id="504" r:id="rId114"/>
    <p:sldId id="505" r:id="rId115"/>
    <p:sldId id="481" r:id="rId116"/>
    <p:sldId id="318" r:id="rId117"/>
    <p:sldId id="442" r:id="rId118"/>
    <p:sldId id="451" r:id="rId119"/>
    <p:sldId id="444" r:id="rId120"/>
    <p:sldId id="400" r:id="rId121"/>
    <p:sldId id="401" r:id="rId122"/>
    <p:sldId id="453" r:id="rId123"/>
    <p:sldId id="454" r:id="rId124"/>
    <p:sldId id="466" r:id="rId12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C42E6"/>
    <a:srgbClr val="F1C283"/>
    <a:srgbClr val="FFCD2D"/>
    <a:srgbClr val="CE7E5A"/>
    <a:srgbClr val="CF6A3D"/>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34" autoAdjust="0"/>
    <p:restoredTop sz="94684" autoAdjust="0"/>
  </p:normalViewPr>
  <p:slideViewPr>
    <p:cSldViewPr snapToGrid="0">
      <p:cViewPr varScale="1">
        <p:scale>
          <a:sx n="104" d="100"/>
          <a:sy n="104" d="100"/>
        </p:scale>
        <p:origin x="-204" y="-84"/>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728FD-DA1C-4320-9F64-41E153BDF21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893E2F48-C311-4190-AD51-7F8B2BA63A47}">
      <dgm:prSet/>
      <dgm:spPr/>
      <dgm:t>
        <a:bodyPr/>
        <a:lstStyle/>
        <a:p>
          <a:pPr algn="ctr" rtl="0"/>
          <a:r>
            <a:rPr lang="en-US" b="1" dirty="0" smtClean="0"/>
            <a:t>Test case generation</a:t>
          </a:r>
          <a:endParaRPr lang="en-US" dirty="0"/>
        </a:p>
      </dgm:t>
    </dgm:pt>
    <dgm:pt modelId="{C7FD790F-680E-4A8F-AEAF-03FD3C5EC264}" type="parTrans" cxnId="{9A94D50F-9CC8-4546-B25E-9D1D909B83C3}">
      <dgm:prSet/>
      <dgm:spPr/>
      <dgm:t>
        <a:bodyPr/>
        <a:lstStyle/>
        <a:p>
          <a:pPr algn="ctr"/>
          <a:endParaRPr lang="en-US"/>
        </a:p>
      </dgm:t>
    </dgm:pt>
    <dgm:pt modelId="{247C1435-A91A-4F26-8F6C-9497EACEB1FF}" type="sibTrans" cxnId="{9A94D50F-9CC8-4546-B25E-9D1D909B83C3}">
      <dgm:prSet/>
      <dgm:spPr/>
      <dgm:t>
        <a:bodyPr/>
        <a:lstStyle/>
        <a:p>
          <a:pPr algn="ctr"/>
          <a:endParaRPr lang="en-US"/>
        </a:p>
      </dgm:t>
    </dgm:pt>
    <dgm:pt modelId="{16ABD21D-6B4C-4964-96B9-1A50B1452172}">
      <dgm:prSet/>
      <dgm:spPr/>
      <dgm:t>
        <a:bodyPr/>
        <a:lstStyle/>
        <a:p>
          <a:pPr algn="ctr" rtl="0"/>
          <a:r>
            <a:rPr lang="en-US" b="1" dirty="0" smtClean="0"/>
            <a:t>Verifying Compilers</a:t>
          </a:r>
          <a:endParaRPr lang="en-US" dirty="0"/>
        </a:p>
      </dgm:t>
    </dgm:pt>
    <dgm:pt modelId="{D811FADF-6418-40DA-A681-E1CF0F008B02}" type="parTrans" cxnId="{22E14886-39DA-46BD-A5CE-C834F6F4D757}">
      <dgm:prSet/>
      <dgm:spPr/>
      <dgm:t>
        <a:bodyPr/>
        <a:lstStyle/>
        <a:p>
          <a:pPr algn="ctr"/>
          <a:endParaRPr lang="en-US"/>
        </a:p>
      </dgm:t>
    </dgm:pt>
    <dgm:pt modelId="{8037E45F-1C33-4495-84A2-61E12535AF6C}" type="sibTrans" cxnId="{22E14886-39DA-46BD-A5CE-C834F6F4D757}">
      <dgm:prSet/>
      <dgm:spPr/>
      <dgm:t>
        <a:bodyPr/>
        <a:lstStyle/>
        <a:p>
          <a:pPr algn="ctr"/>
          <a:endParaRPr lang="en-US"/>
        </a:p>
      </dgm:t>
    </dgm:pt>
    <dgm:pt modelId="{10BCAAC2-E0AB-4F7F-AD99-4B12FA756641}">
      <dgm:prSet/>
      <dgm:spPr/>
      <dgm:t>
        <a:bodyPr/>
        <a:lstStyle/>
        <a:p>
          <a:pPr algn="ctr" rtl="0"/>
          <a:r>
            <a:rPr lang="en-US" b="1" dirty="0" smtClean="0"/>
            <a:t>Predicate Abstraction</a:t>
          </a:r>
          <a:endParaRPr lang="en-US" dirty="0"/>
        </a:p>
      </dgm:t>
    </dgm:pt>
    <dgm:pt modelId="{70A49386-D90E-4C1B-BB45-D64ABDC75D49}" type="parTrans" cxnId="{0D62B2D8-8311-4B73-AAED-094B670A2691}">
      <dgm:prSet/>
      <dgm:spPr/>
      <dgm:t>
        <a:bodyPr/>
        <a:lstStyle/>
        <a:p>
          <a:pPr algn="ctr"/>
          <a:endParaRPr lang="en-US"/>
        </a:p>
      </dgm:t>
    </dgm:pt>
    <dgm:pt modelId="{5E06A297-C833-44AB-86B1-5455CF5019AA}" type="sibTrans" cxnId="{0D62B2D8-8311-4B73-AAED-094B670A2691}">
      <dgm:prSet/>
      <dgm:spPr/>
      <dgm:t>
        <a:bodyPr/>
        <a:lstStyle/>
        <a:p>
          <a:pPr algn="ctr"/>
          <a:endParaRPr lang="en-US"/>
        </a:p>
      </dgm:t>
    </dgm:pt>
    <dgm:pt modelId="{98EFB690-2F44-40DC-A544-D76023CFC90E}">
      <dgm:prSet/>
      <dgm:spPr/>
      <dgm:t>
        <a:bodyPr/>
        <a:lstStyle/>
        <a:p>
          <a:pPr algn="ctr" rtl="0"/>
          <a:r>
            <a:rPr lang="en-US" b="1" dirty="0" smtClean="0"/>
            <a:t>Invariant Generation</a:t>
          </a:r>
          <a:endParaRPr lang="en-US" dirty="0"/>
        </a:p>
      </dgm:t>
    </dgm:pt>
    <dgm:pt modelId="{96B2B7A0-7655-4A68-9C29-07A7BB43ACEA}" type="parTrans" cxnId="{638CF91E-B722-451E-9436-0DBEC69F9B8C}">
      <dgm:prSet/>
      <dgm:spPr/>
      <dgm:t>
        <a:bodyPr/>
        <a:lstStyle/>
        <a:p>
          <a:pPr algn="ctr"/>
          <a:endParaRPr lang="en-US"/>
        </a:p>
      </dgm:t>
    </dgm:pt>
    <dgm:pt modelId="{75A85F81-E5F6-42E8-B6A8-0975DFB3EAE8}" type="sibTrans" cxnId="{638CF91E-B722-451E-9436-0DBEC69F9B8C}">
      <dgm:prSet/>
      <dgm:spPr/>
      <dgm:t>
        <a:bodyPr/>
        <a:lstStyle/>
        <a:p>
          <a:pPr algn="ctr"/>
          <a:endParaRPr lang="en-US"/>
        </a:p>
      </dgm:t>
    </dgm:pt>
    <dgm:pt modelId="{35A186EA-B02E-4617-AAAB-5508528581EC}">
      <dgm:prSet/>
      <dgm:spPr/>
      <dgm:t>
        <a:bodyPr/>
        <a:lstStyle/>
        <a:p>
          <a:pPr algn="ctr" rtl="0"/>
          <a:r>
            <a:rPr lang="en-US" b="1" dirty="0" smtClean="0"/>
            <a:t>Type Checking</a:t>
          </a:r>
          <a:endParaRPr lang="en-US" dirty="0"/>
        </a:p>
      </dgm:t>
    </dgm:pt>
    <dgm:pt modelId="{30E7FE56-488D-40EC-A702-2B0612286212}" type="parTrans" cxnId="{9AD96461-84D2-4949-AD60-D813261EBAD7}">
      <dgm:prSet/>
      <dgm:spPr/>
      <dgm:t>
        <a:bodyPr/>
        <a:lstStyle/>
        <a:p>
          <a:pPr algn="ctr"/>
          <a:endParaRPr lang="en-US"/>
        </a:p>
      </dgm:t>
    </dgm:pt>
    <dgm:pt modelId="{C770B6D3-F35D-47CA-9A55-BD48FE787212}" type="sibTrans" cxnId="{9AD96461-84D2-4949-AD60-D813261EBAD7}">
      <dgm:prSet/>
      <dgm:spPr/>
      <dgm:t>
        <a:bodyPr/>
        <a:lstStyle/>
        <a:p>
          <a:pPr algn="ctr"/>
          <a:endParaRPr lang="en-US"/>
        </a:p>
      </dgm:t>
    </dgm:pt>
    <dgm:pt modelId="{A21B3DBC-A65B-4B25-856E-E617196ACB4E}">
      <dgm:prSet/>
      <dgm:spPr/>
      <dgm:t>
        <a:bodyPr/>
        <a:lstStyle/>
        <a:p>
          <a:pPr algn="ctr" rtl="0"/>
          <a:r>
            <a:rPr lang="en-US" b="1" dirty="0" smtClean="0"/>
            <a:t>Model Based Testing</a:t>
          </a:r>
          <a:endParaRPr lang="en-US" b="1" dirty="0"/>
        </a:p>
      </dgm:t>
    </dgm:pt>
    <dgm:pt modelId="{CEB7D2C2-743A-419B-B683-986C5FE6110D}" type="parTrans" cxnId="{81CD8FBF-F8E0-4F64-B5B1-3D12600FC6A6}">
      <dgm:prSet/>
      <dgm:spPr/>
      <dgm:t>
        <a:bodyPr/>
        <a:lstStyle/>
        <a:p>
          <a:pPr algn="ctr"/>
          <a:endParaRPr lang="en-US"/>
        </a:p>
      </dgm:t>
    </dgm:pt>
    <dgm:pt modelId="{14503B67-F4A6-4109-9074-7BD976EFD16D}" type="sibTrans" cxnId="{81CD8FBF-F8E0-4F64-B5B1-3D12600FC6A6}">
      <dgm:prSet/>
      <dgm:spPr/>
      <dgm:t>
        <a:bodyPr/>
        <a:lstStyle/>
        <a:p>
          <a:pPr algn="ctr"/>
          <a:endParaRPr lang="en-US"/>
        </a:p>
      </dgm:t>
    </dgm:pt>
    <dgm:pt modelId="{94705B86-31B9-4BB7-897E-19FC7AF1B13A}" type="pres">
      <dgm:prSet presAssocID="{20A728FD-DA1C-4320-9F64-41E153BDF21F}" presName="linear" presStyleCnt="0">
        <dgm:presLayoutVars>
          <dgm:animLvl val="lvl"/>
          <dgm:resizeHandles val="exact"/>
        </dgm:presLayoutVars>
      </dgm:prSet>
      <dgm:spPr/>
      <dgm:t>
        <a:bodyPr/>
        <a:lstStyle/>
        <a:p>
          <a:endParaRPr lang="en-US"/>
        </a:p>
      </dgm:t>
    </dgm:pt>
    <dgm:pt modelId="{FFB70455-7A51-4917-BE27-D1FAC3B7B8D1}" type="pres">
      <dgm:prSet presAssocID="{893E2F48-C311-4190-AD51-7F8B2BA63A47}" presName="parentText" presStyleLbl="node1" presStyleIdx="0" presStyleCnt="6">
        <dgm:presLayoutVars>
          <dgm:chMax val="0"/>
          <dgm:bulletEnabled val="1"/>
        </dgm:presLayoutVars>
      </dgm:prSet>
      <dgm:spPr/>
      <dgm:t>
        <a:bodyPr/>
        <a:lstStyle/>
        <a:p>
          <a:endParaRPr lang="en-US"/>
        </a:p>
      </dgm:t>
    </dgm:pt>
    <dgm:pt modelId="{B37D574C-4858-41CA-95ED-228BB0513E6A}" type="pres">
      <dgm:prSet presAssocID="{247C1435-A91A-4F26-8F6C-9497EACEB1FF}" presName="spacer" presStyleCnt="0"/>
      <dgm:spPr/>
    </dgm:pt>
    <dgm:pt modelId="{71497550-9F1D-4D88-9145-DDAD4329CE3E}" type="pres">
      <dgm:prSet presAssocID="{16ABD21D-6B4C-4964-96B9-1A50B1452172}" presName="parentText" presStyleLbl="node1" presStyleIdx="1" presStyleCnt="6">
        <dgm:presLayoutVars>
          <dgm:chMax val="0"/>
          <dgm:bulletEnabled val="1"/>
        </dgm:presLayoutVars>
      </dgm:prSet>
      <dgm:spPr/>
      <dgm:t>
        <a:bodyPr/>
        <a:lstStyle/>
        <a:p>
          <a:endParaRPr lang="en-US"/>
        </a:p>
      </dgm:t>
    </dgm:pt>
    <dgm:pt modelId="{A5E9C300-9A4D-4689-A170-84423EA75B74}" type="pres">
      <dgm:prSet presAssocID="{8037E45F-1C33-4495-84A2-61E12535AF6C}" presName="spacer" presStyleCnt="0"/>
      <dgm:spPr/>
    </dgm:pt>
    <dgm:pt modelId="{9E8040C1-5C12-4E02-8F39-1DE656AAD1FE}" type="pres">
      <dgm:prSet presAssocID="{10BCAAC2-E0AB-4F7F-AD99-4B12FA756641}" presName="parentText" presStyleLbl="node1" presStyleIdx="2" presStyleCnt="6">
        <dgm:presLayoutVars>
          <dgm:chMax val="0"/>
          <dgm:bulletEnabled val="1"/>
        </dgm:presLayoutVars>
      </dgm:prSet>
      <dgm:spPr/>
      <dgm:t>
        <a:bodyPr/>
        <a:lstStyle/>
        <a:p>
          <a:endParaRPr lang="en-US"/>
        </a:p>
      </dgm:t>
    </dgm:pt>
    <dgm:pt modelId="{7719BCE1-1794-49AD-9169-809F45DDBE46}" type="pres">
      <dgm:prSet presAssocID="{5E06A297-C833-44AB-86B1-5455CF5019AA}" presName="spacer" presStyleCnt="0"/>
      <dgm:spPr/>
    </dgm:pt>
    <dgm:pt modelId="{3973E97C-1B6E-46BE-AE9F-9D777A355762}" type="pres">
      <dgm:prSet presAssocID="{98EFB690-2F44-40DC-A544-D76023CFC90E}" presName="parentText" presStyleLbl="node1" presStyleIdx="3" presStyleCnt="6">
        <dgm:presLayoutVars>
          <dgm:chMax val="0"/>
          <dgm:bulletEnabled val="1"/>
        </dgm:presLayoutVars>
      </dgm:prSet>
      <dgm:spPr/>
      <dgm:t>
        <a:bodyPr/>
        <a:lstStyle/>
        <a:p>
          <a:endParaRPr lang="en-US"/>
        </a:p>
      </dgm:t>
    </dgm:pt>
    <dgm:pt modelId="{240FC017-D265-4C7A-9745-492BC16A7F10}" type="pres">
      <dgm:prSet presAssocID="{75A85F81-E5F6-42E8-B6A8-0975DFB3EAE8}" presName="spacer" presStyleCnt="0"/>
      <dgm:spPr/>
    </dgm:pt>
    <dgm:pt modelId="{BF66F49D-233C-415B-8655-05BD7089D001}" type="pres">
      <dgm:prSet presAssocID="{35A186EA-B02E-4617-AAAB-5508528581EC}" presName="parentText" presStyleLbl="node1" presStyleIdx="4" presStyleCnt="6">
        <dgm:presLayoutVars>
          <dgm:chMax val="0"/>
          <dgm:bulletEnabled val="1"/>
        </dgm:presLayoutVars>
      </dgm:prSet>
      <dgm:spPr/>
      <dgm:t>
        <a:bodyPr/>
        <a:lstStyle/>
        <a:p>
          <a:endParaRPr lang="en-US"/>
        </a:p>
      </dgm:t>
    </dgm:pt>
    <dgm:pt modelId="{3153FBDF-268C-42EC-B399-AF27511C8635}" type="pres">
      <dgm:prSet presAssocID="{C770B6D3-F35D-47CA-9A55-BD48FE787212}" presName="spacer" presStyleCnt="0"/>
      <dgm:spPr/>
    </dgm:pt>
    <dgm:pt modelId="{FB2D4B19-3337-4830-AD4B-119F5D9B67E6}" type="pres">
      <dgm:prSet presAssocID="{A21B3DBC-A65B-4B25-856E-E617196ACB4E}" presName="parentText" presStyleLbl="node1" presStyleIdx="5" presStyleCnt="6">
        <dgm:presLayoutVars>
          <dgm:chMax val="0"/>
          <dgm:bulletEnabled val="1"/>
        </dgm:presLayoutVars>
      </dgm:prSet>
      <dgm:spPr/>
      <dgm:t>
        <a:bodyPr/>
        <a:lstStyle/>
        <a:p>
          <a:endParaRPr lang="en-US"/>
        </a:p>
      </dgm:t>
    </dgm:pt>
  </dgm:ptLst>
  <dgm:cxnLst>
    <dgm:cxn modelId="{2A8AA481-1A75-49B5-8F26-8964D7807C4A}" type="presOf" srcId="{20A728FD-DA1C-4320-9F64-41E153BDF21F}" destId="{94705B86-31B9-4BB7-897E-19FC7AF1B13A}" srcOrd="0" destOrd="0" presId="urn:microsoft.com/office/officeart/2005/8/layout/vList2"/>
    <dgm:cxn modelId="{9AD96461-84D2-4949-AD60-D813261EBAD7}" srcId="{20A728FD-DA1C-4320-9F64-41E153BDF21F}" destId="{35A186EA-B02E-4617-AAAB-5508528581EC}" srcOrd="4" destOrd="0" parTransId="{30E7FE56-488D-40EC-A702-2B0612286212}" sibTransId="{C770B6D3-F35D-47CA-9A55-BD48FE787212}"/>
    <dgm:cxn modelId="{D73E8074-6B69-4A09-8473-11F13F31E257}" type="presOf" srcId="{16ABD21D-6B4C-4964-96B9-1A50B1452172}" destId="{71497550-9F1D-4D88-9145-DDAD4329CE3E}" srcOrd="0" destOrd="0" presId="urn:microsoft.com/office/officeart/2005/8/layout/vList2"/>
    <dgm:cxn modelId="{2B521F78-B5E6-43F9-8608-EEBC8D01B67E}" type="presOf" srcId="{10BCAAC2-E0AB-4F7F-AD99-4B12FA756641}" destId="{9E8040C1-5C12-4E02-8F39-1DE656AAD1FE}" srcOrd="0" destOrd="0" presId="urn:microsoft.com/office/officeart/2005/8/layout/vList2"/>
    <dgm:cxn modelId="{4BF813E4-8672-4904-86BB-040C1EF96356}" type="presOf" srcId="{893E2F48-C311-4190-AD51-7F8B2BA63A47}" destId="{FFB70455-7A51-4917-BE27-D1FAC3B7B8D1}" srcOrd="0" destOrd="0" presId="urn:microsoft.com/office/officeart/2005/8/layout/vList2"/>
    <dgm:cxn modelId="{9A94D50F-9CC8-4546-B25E-9D1D909B83C3}" srcId="{20A728FD-DA1C-4320-9F64-41E153BDF21F}" destId="{893E2F48-C311-4190-AD51-7F8B2BA63A47}" srcOrd="0" destOrd="0" parTransId="{C7FD790F-680E-4A8F-AEAF-03FD3C5EC264}" sibTransId="{247C1435-A91A-4F26-8F6C-9497EACEB1FF}"/>
    <dgm:cxn modelId="{7A3F784E-FE88-4718-9FA9-D60EC506437F}" type="presOf" srcId="{A21B3DBC-A65B-4B25-856E-E617196ACB4E}" destId="{FB2D4B19-3337-4830-AD4B-119F5D9B67E6}" srcOrd="0" destOrd="0" presId="urn:microsoft.com/office/officeart/2005/8/layout/vList2"/>
    <dgm:cxn modelId="{638CF91E-B722-451E-9436-0DBEC69F9B8C}" srcId="{20A728FD-DA1C-4320-9F64-41E153BDF21F}" destId="{98EFB690-2F44-40DC-A544-D76023CFC90E}" srcOrd="3" destOrd="0" parTransId="{96B2B7A0-7655-4A68-9C29-07A7BB43ACEA}" sibTransId="{75A85F81-E5F6-42E8-B6A8-0975DFB3EAE8}"/>
    <dgm:cxn modelId="{11A0A260-23C7-48F8-B5D9-BC8B7E1E5B2A}" type="presOf" srcId="{98EFB690-2F44-40DC-A544-D76023CFC90E}" destId="{3973E97C-1B6E-46BE-AE9F-9D777A355762}" srcOrd="0" destOrd="0" presId="urn:microsoft.com/office/officeart/2005/8/layout/vList2"/>
    <dgm:cxn modelId="{0D62B2D8-8311-4B73-AAED-094B670A2691}" srcId="{20A728FD-DA1C-4320-9F64-41E153BDF21F}" destId="{10BCAAC2-E0AB-4F7F-AD99-4B12FA756641}" srcOrd="2" destOrd="0" parTransId="{70A49386-D90E-4C1B-BB45-D64ABDC75D49}" sibTransId="{5E06A297-C833-44AB-86B1-5455CF5019AA}"/>
    <dgm:cxn modelId="{326083D4-2B26-4FF9-BE4C-B39F2453DDE6}" type="presOf" srcId="{35A186EA-B02E-4617-AAAB-5508528581EC}" destId="{BF66F49D-233C-415B-8655-05BD7089D001}" srcOrd="0" destOrd="0" presId="urn:microsoft.com/office/officeart/2005/8/layout/vList2"/>
    <dgm:cxn modelId="{22E14886-39DA-46BD-A5CE-C834F6F4D757}" srcId="{20A728FD-DA1C-4320-9F64-41E153BDF21F}" destId="{16ABD21D-6B4C-4964-96B9-1A50B1452172}" srcOrd="1" destOrd="0" parTransId="{D811FADF-6418-40DA-A681-E1CF0F008B02}" sibTransId="{8037E45F-1C33-4495-84A2-61E12535AF6C}"/>
    <dgm:cxn modelId="{81CD8FBF-F8E0-4F64-B5B1-3D12600FC6A6}" srcId="{20A728FD-DA1C-4320-9F64-41E153BDF21F}" destId="{A21B3DBC-A65B-4B25-856E-E617196ACB4E}" srcOrd="5" destOrd="0" parTransId="{CEB7D2C2-743A-419B-B683-986C5FE6110D}" sibTransId="{14503B67-F4A6-4109-9074-7BD976EFD16D}"/>
    <dgm:cxn modelId="{6E8997FA-9979-4B56-B4E9-53015E0244F7}" type="presParOf" srcId="{94705B86-31B9-4BB7-897E-19FC7AF1B13A}" destId="{FFB70455-7A51-4917-BE27-D1FAC3B7B8D1}" srcOrd="0" destOrd="0" presId="urn:microsoft.com/office/officeart/2005/8/layout/vList2"/>
    <dgm:cxn modelId="{1AF2DEB7-D9F9-4A03-9B36-BB7E69993D4A}" type="presParOf" srcId="{94705B86-31B9-4BB7-897E-19FC7AF1B13A}" destId="{B37D574C-4858-41CA-95ED-228BB0513E6A}" srcOrd="1" destOrd="0" presId="urn:microsoft.com/office/officeart/2005/8/layout/vList2"/>
    <dgm:cxn modelId="{F53A2B1C-09FF-4890-964E-730CF812065D}" type="presParOf" srcId="{94705B86-31B9-4BB7-897E-19FC7AF1B13A}" destId="{71497550-9F1D-4D88-9145-DDAD4329CE3E}" srcOrd="2" destOrd="0" presId="urn:microsoft.com/office/officeart/2005/8/layout/vList2"/>
    <dgm:cxn modelId="{3FEADEAC-1A5E-4DF0-A53A-C29182E3F180}" type="presParOf" srcId="{94705B86-31B9-4BB7-897E-19FC7AF1B13A}" destId="{A5E9C300-9A4D-4689-A170-84423EA75B74}" srcOrd="3" destOrd="0" presId="urn:microsoft.com/office/officeart/2005/8/layout/vList2"/>
    <dgm:cxn modelId="{FC38DD9D-FB8B-4AB4-9B4B-A0CB0966AFF6}" type="presParOf" srcId="{94705B86-31B9-4BB7-897E-19FC7AF1B13A}" destId="{9E8040C1-5C12-4E02-8F39-1DE656AAD1FE}" srcOrd="4" destOrd="0" presId="urn:microsoft.com/office/officeart/2005/8/layout/vList2"/>
    <dgm:cxn modelId="{4CB3094D-7644-4F1B-BF9C-A25EC243944F}" type="presParOf" srcId="{94705B86-31B9-4BB7-897E-19FC7AF1B13A}" destId="{7719BCE1-1794-49AD-9169-809F45DDBE46}" srcOrd="5" destOrd="0" presId="urn:microsoft.com/office/officeart/2005/8/layout/vList2"/>
    <dgm:cxn modelId="{19578C1D-AC4D-4505-BCFE-39187E07B33A}" type="presParOf" srcId="{94705B86-31B9-4BB7-897E-19FC7AF1B13A}" destId="{3973E97C-1B6E-46BE-AE9F-9D777A355762}" srcOrd="6" destOrd="0" presId="urn:microsoft.com/office/officeart/2005/8/layout/vList2"/>
    <dgm:cxn modelId="{C83D8D85-F881-4D0F-9A59-413BBBC7249E}" type="presParOf" srcId="{94705B86-31B9-4BB7-897E-19FC7AF1B13A}" destId="{240FC017-D265-4C7A-9745-492BC16A7F10}" srcOrd="7" destOrd="0" presId="urn:microsoft.com/office/officeart/2005/8/layout/vList2"/>
    <dgm:cxn modelId="{587351B7-231A-4C8D-89A3-8CF146613743}" type="presParOf" srcId="{94705B86-31B9-4BB7-897E-19FC7AF1B13A}" destId="{BF66F49D-233C-415B-8655-05BD7089D001}" srcOrd="8" destOrd="0" presId="urn:microsoft.com/office/officeart/2005/8/layout/vList2"/>
    <dgm:cxn modelId="{F1ED47A7-6447-4D8F-9104-FEDD0FE49806}" type="presParOf" srcId="{94705B86-31B9-4BB7-897E-19FC7AF1B13A}" destId="{3153FBDF-268C-42EC-B399-AF27511C8635}" srcOrd="9" destOrd="0" presId="urn:microsoft.com/office/officeart/2005/8/layout/vList2"/>
    <dgm:cxn modelId="{32718FC4-FBA7-460A-A6AB-55FB9E1CF0AD}" type="presParOf" srcId="{94705B86-31B9-4BB7-897E-19FC7AF1B13A}" destId="{FB2D4B19-3337-4830-AD4B-119F5D9B67E6}"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562EC50B-CB00-4458-A4B7-137194F402BE}" srcId="{C1A8F207-1092-4556-8209-56867C989A3A}" destId="{E92739AC-F107-4BAE-A129-3014333089C8}" srcOrd="0" destOrd="0" parTransId="{5E4D493F-E895-4119-86FA-5520BCC01F66}" sibTransId="{8FF1CE41-0A1B-4EC7-9987-EDBB6E5F8C0D}"/>
    <dgm:cxn modelId="{9EC563C7-8612-4973-A393-C5A7DBA1B52D}" type="presOf" srcId="{E92739AC-F107-4BAE-A129-3014333089C8}" destId="{3A6B0980-9756-4B2A-938B-D7872034D7EB}" srcOrd="0" destOrd="0" presId="urn:microsoft.com/office/officeart/2005/8/layout/radial4"/>
    <dgm:cxn modelId="{CA50539E-2E48-4518-ABB8-F1E8B7E157CC}" srcId="{E92739AC-F107-4BAE-A129-3014333089C8}" destId="{4DC027FD-8C51-46D5-B496-597614E96E8D}" srcOrd="3" destOrd="0" parTransId="{5609854C-A4E6-46EB-AF7B-08B33ECC8005}" sibTransId="{941ACAEF-45EF-43AB-8C41-7102706F7CC0}"/>
    <dgm:cxn modelId="{D43EB030-7EDB-4232-8AFA-D68DE15C0BCF}" type="presOf" srcId="{B673F427-DDA0-488B-BCD1-AB03C1C6BBF1}" destId="{4791977B-3D60-45CE-A267-EB0E534B83F4}"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4C4F80AB-BB74-47FC-949F-9DB7BF1F4A23}" type="presOf" srcId="{5609854C-A4E6-46EB-AF7B-08B33ECC8005}" destId="{D9921DBB-414C-4209-91BF-C2CA9E8042AE}" srcOrd="0" destOrd="0" presId="urn:microsoft.com/office/officeart/2005/8/layout/radial4"/>
    <dgm:cxn modelId="{AF295EC5-C08E-4251-913A-49C4A066A8B2}" type="presOf" srcId="{F16FB16E-0D23-4C04-88AD-9F29ACB4EA5B}" destId="{856B82B9-8B72-4709-AD97-A7D3F98FA0ED}"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E01AD92D-D83C-438D-A010-8280DE65054F}" type="presOf" srcId="{4BE23587-BF18-47E1-B53F-A506E2DBDDDC}" destId="{8034B1A8-9228-48E4-AC62-0BA38AAD0108}" srcOrd="0" destOrd="0" presId="urn:microsoft.com/office/officeart/2005/8/layout/radial4"/>
    <dgm:cxn modelId="{DC8E8DF0-1187-40D7-ACC3-A2D518908A5C}" type="presOf" srcId="{6B6B3B46-C0CC-4BB5-95C2-FEB1FB52B1E5}" destId="{75B58844-1A6B-4178-B654-1BDC9729BEDA}" srcOrd="0" destOrd="0" presId="urn:microsoft.com/office/officeart/2005/8/layout/radial4"/>
    <dgm:cxn modelId="{2CD40B3D-543D-4B54-A348-6383EEB2421D}" type="presOf" srcId="{AE110CF7-280D-4A15-9432-15E93C1D0F3B}" destId="{37DAC68F-24B1-4F47-B42F-F4B9F50132B0}" srcOrd="0" destOrd="0" presId="urn:microsoft.com/office/officeart/2005/8/layout/radial4"/>
    <dgm:cxn modelId="{3DAFCE3F-D7FE-4F81-8120-9DDDC8404C1C}" type="presOf" srcId="{FAB02FCB-96B4-4F88-AF15-AC138074C1A3}" destId="{4245A790-3F38-49C0-A396-70842A9BABC0}" srcOrd="0" destOrd="0" presId="urn:microsoft.com/office/officeart/2005/8/layout/radial4"/>
    <dgm:cxn modelId="{0C959B33-0A7C-43FC-801E-6AB21F1F5A44}" type="presOf" srcId="{4DC027FD-8C51-46D5-B496-597614E96E8D}" destId="{0499D169-5D19-44F2-8B82-65543C2432CE}"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5E546C25-70B4-480C-9BAC-7C4BB6A8A5AD}" type="presOf" srcId="{C1A8F207-1092-4556-8209-56867C989A3A}" destId="{77EB5038-F5EC-4F96-9D5E-C6A83E1598AF}" srcOrd="0" destOrd="0" presId="urn:microsoft.com/office/officeart/2005/8/layout/radial4"/>
    <dgm:cxn modelId="{5E2A9179-4623-40C9-BEC1-20E6AA4F6CC8}" type="presParOf" srcId="{77EB5038-F5EC-4F96-9D5E-C6A83E1598AF}" destId="{3A6B0980-9756-4B2A-938B-D7872034D7EB}" srcOrd="0" destOrd="0" presId="urn:microsoft.com/office/officeart/2005/8/layout/radial4"/>
    <dgm:cxn modelId="{C00F2803-AFE0-4297-9ED8-27B112537004}" type="presParOf" srcId="{77EB5038-F5EC-4F96-9D5E-C6A83E1598AF}" destId="{4791977B-3D60-45CE-A267-EB0E534B83F4}" srcOrd="1" destOrd="0" presId="urn:microsoft.com/office/officeart/2005/8/layout/radial4"/>
    <dgm:cxn modelId="{112E11C2-3348-493E-8220-2108FF9FAA53}" type="presParOf" srcId="{77EB5038-F5EC-4F96-9D5E-C6A83E1598AF}" destId="{75B58844-1A6B-4178-B654-1BDC9729BEDA}" srcOrd="2" destOrd="0" presId="urn:microsoft.com/office/officeart/2005/8/layout/radial4"/>
    <dgm:cxn modelId="{A05401E1-4B1A-40DD-A883-A3C664D13063}" type="presParOf" srcId="{77EB5038-F5EC-4F96-9D5E-C6A83E1598AF}" destId="{37DAC68F-24B1-4F47-B42F-F4B9F50132B0}" srcOrd="3" destOrd="0" presId="urn:microsoft.com/office/officeart/2005/8/layout/radial4"/>
    <dgm:cxn modelId="{0EC21DFF-77B8-41F8-8FAF-99656EB12007}" type="presParOf" srcId="{77EB5038-F5EC-4F96-9D5E-C6A83E1598AF}" destId="{8034B1A8-9228-48E4-AC62-0BA38AAD0108}" srcOrd="4" destOrd="0" presId="urn:microsoft.com/office/officeart/2005/8/layout/radial4"/>
    <dgm:cxn modelId="{DE9077F4-C365-4315-9657-ED865FF93BBE}" type="presParOf" srcId="{77EB5038-F5EC-4F96-9D5E-C6A83E1598AF}" destId="{4245A790-3F38-49C0-A396-70842A9BABC0}" srcOrd="5" destOrd="0" presId="urn:microsoft.com/office/officeart/2005/8/layout/radial4"/>
    <dgm:cxn modelId="{C79FA2E5-953A-49BE-90A0-D4DAEC51D999}" type="presParOf" srcId="{77EB5038-F5EC-4F96-9D5E-C6A83E1598AF}" destId="{856B82B9-8B72-4709-AD97-A7D3F98FA0ED}" srcOrd="6" destOrd="0" presId="urn:microsoft.com/office/officeart/2005/8/layout/radial4"/>
    <dgm:cxn modelId="{19CA4C96-1670-4F52-8026-B4B6D22D7205}" type="presParOf" srcId="{77EB5038-F5EC-4F96-9D5E-C6A83E1598AF}" destId="{D9921DBB-414C-4209-91BF-C2CA9E8042AE}" srcOrd="7" destOrd="0" presId="urn:microsoft.com/office/officeart/2005/8/layout/radial4"/>
    <dgm:cxn modelId="{514B5578-9260-4B04-9A45-AC708D138596}" type="presParOf" srcId="{77EB5038-F5EC-4F96-9D5E-C6A83E1598AF}" destId="{0499D169-5D19-44F2-8B82-65543C2432CE}" srcOrd="8" destOrd="0" presId="urn:microsoft.com/office/officeart/2005/8/layout/radial4"/>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26B01F-1839-479D-BCFF-D6A4A0F954EB}" type="doc">
      <dgm:prSet loTypeId="urn:microsoft.com/office/officeart/2005/8/layout/process1" loCatId="process" qsTypeId="urn:microsoft.com/office/officeart/2005/8/quickstyle/simple5" qsCatId="simple" csTypeId="urn:microsoft.com/office/officeart/2005/8/colors/colorful4" csCatId="colorful" phldr="1"/>
      <dgm:spPr/>
    </dgm:pt>
    <dgm:pt modelId="{D82C6D72-1C00-4F78-BC00-F88317320015}">
      <dgm:prSet phldrT="[Text]"/>
      <dgm:spPr/>
      <dgm:t>
        <a:bodyPr/>
        <a:lstStyle/>
        <a:p>
          <a:r>
            <a:rPr lang="en-US" i="1" dirty="0" smtClean="0"/>
            <a:t>F</a:t>
          </a:r>
          <a:r>
            <a:rPr lang="en-US" dirty="0" smtClean="0"/>
            <a:t> </a:t>
          </a:r>
          <a:r>
            <a:rPr lang="en-US" dirty="0" smtClean="0">
              <a:sym typeface="Symbol"/>
            </a:rPr>
            <a:t> </a:t>
          </a:r>
          <a:r>
            <a:rPr lang="en-US" i="1" dirty="0" smtClean="0">
              <a:sym typeface="Symbol"/>
            </a:rPr>
            <a:t>T</a:t>
          </a:r>
          <a:endParaRPr lang="en-US" dirty="0"/>
        </a:p>
      </dgm:t>
    </dgm:pt>
    <dgm:pt modelId="{B08E7B4D-886F-420B-9FD0-313B85AD01A4}" type="parTrans" cxnId="{52EB9AE2-C993-439A-A163-052AE5F81334}">
      <dgm:prSet/>
      <dgm:spPr/>
      <dgm:t>
        <a:bodyPr/>
        <a:lstStyle/>
        <a:p>
          <a:endParaRPr lang="en-US"/>
        </a:p>
      </dgm:t>
    </dgm:pt>
    <dgm:pt modelId="{FAEEEBB4-AF0F-4AA4-81B5-CA56ECC56F43}" type="sibTrans" cxnId="{52EB9AE2-C993-439A-A163-052AE5F81334}">
      <dgm:prSet/>
      <dgm:spPr/>
      <dgm:t>
        <a:bodyPr/>
        <a:lstStyle/>
        <a:p>
          <a:endParaRPr lang="en-US"/>
        </a:p>
      </dgm:t>
    </dgm:pt>
    <dgm:pt modelId="{7A8A54FE-D076-42DB-96DE-B73D5464CE2A}">
      <dgm:prSet phldrT="[Text]"/>
      <dgm:spPr/>
      <dgm:t>
        <a:bodyPr/>
        <a:lstStyle/>
        <a:p>
          <a:r>
            <a:rPr lang="en-US" dirty="0" smtClean="0"/>
            <a:t>First-order </a:t>
          </a:r>
        </a:p>
        <a:p>
          <a:r>
            <a:rPr lang="en-US" dirty="0" smtClean="0"/>
            <a:t>Theorem </a:t>
          </a:r>
          <a:r>
            <a:rPr lang="en-US" dirty="0" err="1" smtClean="0"/>
            <a:t>Prover</a:t>
          </a:r>
          <a:endParaRPr lang="en-US" dirty="0"/>
        </a:p>
      </dgm:t>
    </dgm:pt>
    <dgm:pt modelId="{A59902A5-D933-453B-A829-E0358935DAE5}" type="parTrans" cxnId="{7AC20E94-C0F5-4377-B3B9-ED1AF69EE323}">
      <dgm:prSet/>
      <dgm:spPr/>
      <dgm:t>
        <a:bodyPr/>
        <a:lstStyle/>
        <a:p>
          <a:endParaRPr lang="en-US"/>
        </a:p>
      </dgm:t>
    </dgm:pt>
    <dgm:pt modelId="{40929E25-5014-48B0-B6C9-931488316DA4}" type="sibTrans" cxnId="{7AC20E94-C0F5-4377-B3B9-ED1AF69EE323}">
      <dgm:prSet/>
      <dgm:spPr/>
      <dgm:t>
        <a:bodyPr/>
        <a:lstStyle/>
        <a:p>
          <a:endParaRPr lang="en-US"/>
        </a:p>
      </dgm:t>
    </dgm:pt>
    <dgm:pt modelId="{5BBD2AE6-0E1E-4493-9DD6-894846D1F7A6}" type="pres">
      <dgm:prSet presAssocID="{8326B01F-1839-479D-BCFF-D6A4A0F954EB}" presName="Name0" presStyleCnt="0">
        <dgm:presLayoutVars>
          <dgm:dir/>
          <dgm:resizeHandles val="exact"/>
        </dgm:presLayoutVars>
      </dgm:prSet>
      <dgm:spPr/>
    </dgm:pt>
    <dgm:pt modelId="{3E3B5FFD-483F-4E62-8189-15F108F7ADAB}" type="pres">
      <dgm:prSet presAssocID="{D82C6D72-1C00-4F78-BC00-F88317320015}" presName="node" presStyleLbl="node1" presStyleIdx="0" presStyleCnt="2">
        <dgm:presLayoutVars>
          <dgm:bulletEnabled val="1"/>
        </dgm:presLayoutVars>
      </dgm:prSet>
      <dgm:spPr/>
      <dgm:t>
        <a:bodyPr/>
        <a:lstStyle/>
        <a:p>
          <a:endParaRPr lang="en-US"/>
        </a:p>
      </dgm:t>
    </dgm:pt>
    <dgm:pt modelId="{DB6C2414-EC2D-4F97-90C3-35DA480F8343}" type="pres">
      <dgm:prSet presAssocID="{FAEEEBB4-AF0F-4AA4-81B5-CA56ECC56F43}" presName="sibTrans" presStyleLbl="sibTrans2D1" presStyleIdx="0" presStyleCnt="1"/>
      <dgm:spPr/>
      <dgm:t>
        <a:bodyPr/>
        <a:lstStyle/>
        <a:p>
          <a:endParaRPr lang="en-US"/>
        </a:p>
      </dgm:t>
    </dgm:pt>
    <dgm:pt modelId="{533B5E18-5D8D-45BE-8A82-6423785B2BE3}" type="pres">
      <dgm:prSet presAssocID="{FAEEEBB4-AF0F-4AA4-81B5-CA56ECC56F43}" presName="connectorText" presStyleLbl="sibTrans2D1" presStyleIdx="0" presStyleCnt="1"/>
      <dgm:spPr/>
      <dgm:t>
        <a:bodyPr/>
        <a:lstStyle/>
        <a:p>
          <a:endParaRPr lang="en-US"/>
        </a:p>
      </dgm:t>
    </dgm:pt>
    <dgm:pt modelId="{805C54DA-FD95-4B6F-BD7C-61F12619B0B6}" type="pres">
      <dgm:prSet presAssocID="{7A8A54FE-D076-42DB-96DE-B73D5464CE2A}" presName="node" presStyleLbl="node1" presStyleIdx="1" presStyleCnt="2" custScaleX="183324">
        <dgm:presLayoutVars>
          <dgm:bulletEnabled val="1"/>
        </dgm:presLayoutVars>
      </dgm:prSet>
      <dgm:spPr/>
      <dgm:t>
        <a:bodyPr/>
        <a:lstStyle/>
        <a:p>
          <a:endParaRPr lang="en-US"/>
        </a:p>
      </dgm:t>
    </dgm:pt>
  </dgm:ptLst>
  <dgm:cxnLst>
    <dgm:cxn modelId="{241F56AA-ABFF-423C-AD1A-D2FBE73A0815}" type="presOf" srcId="{FAEEEBB4-AF0F-4AA4-81B5-CA56ECC56F43}" destId="{533B5E18-5D8D-45BE-8A82-6423785B2BE3}" srcOrd="1" destOrd="0" presId="urn:microsoft.com/office/officeart/2005/8/layout/process1"/>
    <dgm:cxn modelId="{52EB9AE2-C993-439A-A163-052AE5F81334}" srcId="{8326B01F-1839-479D-BCFF-D6A4A0F954EB}" destId="{D82C6D72-1C00-4F78-BC00-F88317320015}" srcOrd="0" destOrd="0" parTransId="{B08E7B4D-886F-420B-9FD0-313B85AD01A4}" sibTransId="{FAEEEBB4-AF0F-4AA4-81B5-CA56ECC56F43}"/>
    <dgm:cxn modelId="{77D4B6CB-943D-48B2-A4F5-7986EE8404C8}" type="presOf" srcId="{8326B01F-1839-479D-BCFF-D6A4A0F954EB}" destId="{5BBD2AE6-0E1E-4493-9DD6-894846D1F7A6}" srcOrd="0" destOrd="0" presId="urn:microsoft.com/office/officeart/2005/8/layout/process1"/>
    <dgm:cxn modelId="{D4F3A768-7CF2-4218-80F5-564F622DDB97}" type="presOf" srcId="{FAEEEBB4-AF0F-4AA4-81B5-CA56ECC56F43}" destId="{DB6C2414-EC2D-4F97-90C3-35DA480F8343}" srcOrd="0" destOrd="0" presId="urn:microsoft.com/office/officeart/2005/8/layout/process1"/>
    <dgm:cxn modelId="{AAF01502-D9D9-49B0-B93B-C33169D10F85}" type="presOf" srcId="{7A8A54FE-D076-42DB-96DE-B73D5464CE2A}" destId="{805C54DA-FD95-4B6F-BD7C-61F12619B0B6}" srcOrd="0" destOrd="0" presId="urn:microsoft.com/office/officeart/2005/8/layout/process1"/>
    <dgm:cxn modelId="{7AC20E94-C0F5-4377-B3B9-ED1AF69EE323}" srcId="{8326B01F-1839-479D-BCFF-D6A4A0F954EB}" destId="{7A8A54FE-D076-42DB-96DE-B73D5464CE2A}" srcOrd="1" destOrd="0" parTransId="{A59902A5-D933-453B-A829-E0358935DAE5}" sibTransId="{40929E25-5014-48B0-B6C9-931488316DA4}"/>
    <dgm:cxn modelId="{D253EE39-7260-48C7-A1DD-10627AC84C5C}" type="presOf" srcId="{D82C6D72-1C00-4F78-BC00-F88317320015}" destId="{3E3B5FFD-483F-4E62-8189-15F108F7ADAB}" srcOrd="0" destOrd="0" presId="urn:microsoft.com/office/officeart/2005/8/layout/process1"/>
    <dgm:cxn modelId="{06BCA3F1-992A-49ED-BE46-E594F88D0F60}" type="presParOf" srcId="{5BBD2AE6-0E1E-4493-9DD6-894846D1F7A6}" destId="{3E3B5FFD-483F-4E62-8189-15F108F7ADAB}" srcOrd="0" destOrd="0" presId="urn:microsoft.com/office/officeart/2005/8/layout/process1"/>
    <dgm:cxn modelId="{AB99DFA8-3DB3-4C4B-ABE3-6B7384A09A47}" type="presParOf" srcId="{5BBD2AE6-0E1E-4493-9DD6-894846D1F7A6}" destId="{DB6C2414-EC2D-4F97-90C3-35DA480F8343}" srcOrd="1" destOrd="0" presId="urn:microsoft.com/office/officeart/2005/8/layout/process1"/>
    <dgm:cxn modelId="{589E6AB4-BA7E-42BC-9915-030E4DDF98DF}" type="presParOf" srcId="{DB6C2414-EC2D-4F97-90C3-35DA480F8343}" destId="{533B5E18-5D8D-45BE-8A82-6423785B2BE3}" srcOrd="0" destOrd="0" presId="urn:microsoft.com/office/officeart/2005/8/layout/process1"/>
    <dgm:cxn modelId="{88F029C4-6AD2-4C00-BE47-18A790A631D6}" type="presParOf" srcId="{5BBD2AE6-0E1E-4493-9DD6-894846D1F7A6}" destId="{805C54DA-FD95-4B6F-BD7C-61F12619B0B6}" srcOrd="2"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E8B62F-C810-4051-9DA4-6CB57C6DE232}" type="doc">
      <dgm:prSet loTypeId="urn:microsoft.com/office/officeart/2005/8/layout/lProcess3" loCatId="process" qsTypeId="urn:microsoft.com/office/officeart/2005/8/quickstyle/3d1" qsCatId="3D" csTypeId="urn:microsoft.com/office/officeart/2005/8/colors/colorful2" csCatId="colorful" phldr="1"/>
      <dgm:spPr/>
      <dgm:t>
        <a:bodyPr/>
        <a:lstStyle/>
        <a:p>
          <a:endParaRPr lang="en-US"/>
        </a:p>
      </dgm:t>
    </dgm:pt>
    <dgm:pt modelId="{7DDB8CD6-56C1-42C2-BB5C-4C1F64420C8E}">
      <dgm:prSet custT="1"/>
      <dgm:spPr/>
      <dgm:t>
        <a:bodyPr/>
        <a:lstStyle/>
        <a:p>
          <a:pPr rtl="0"/>
          <a:r>
            <a:rPr lang="en-US" sz="2400" dirty="0" smtClean="0"/>
            <a:t>PEX</a:t>
          </a:r>
          <a:endParaRPr lang="en-US" sz="2400" dirty="0"/>
        </a:p>
      </dgm:t>
    </dgm:pt>
    <dgm:pt modelId="{0894B246-23FE-4182-AE4E-5CA0C9BA32E9}" type="parTrans" cxnId="{422D7340-7DFF-4D4A-9139-DAA6F36BDB10}">
      <dgm:prSet/>
      <dgm:spPr/>
      <dgm:t>
        <a:bodyPr/>
        <a:lstStyle/>
        <a:p>
          <a:endParaRPr lang="en-US"/>
        </a:p>
      </dgm:t>
    </dgm:pt>
    <dgm:pt modelId="{19475CDF-7EDC-42F1-9CCC-C778F22DD55B}" type="sibTrans" cxnId="{422D7340-7DFF-4D4A-9139-DAA6F36BDB10}">
      <dgm:prSet/>
      <dgm:spPr/>
      <dgm:t>
        <a:bodyPr/>
        <a:lstStyle/>
        <a:p>
          <a:endParaRPr lang="en-US"/>
        </a:p>
      </dgm:t>
    </dgm:pt>
    <dgm:pt modelId="{856C0F70-B1A2-4B3F-902D-B80454C87284}">
      <dgm:prSet/>
      <dgm:spPr/>
      <dgm:t>
        <a:bodyPr/>
        <a:lstStyle/>
        <a:p>
          <a:pPr algn="l" rtl="0"/>
          <a:r>
            <a:rPr lang="en-US" dirty="0" smtClean="0"/>
            <a:t>Implements DART for .NET.</a:t>
          </a:r>
          <a:endParaRPr lang="en-US" dirty="0"/>
        </a:p>
      </dgm:t>
    </dgm:pt>
    <dgm:pt modelId="{6D74A80B-F5FB-4222-8980-4AF10B1D4016}" type="parTrans" cxnId="{29BB44F7-31C0-49DC-AD3D-C16241FFB7CB}">
      <dgm:prSet/>
      <dgm:spPr/>
      <dgm:t>
        <a:bodyPr/>
        <a:lstStyle/>
        <a:p>
          <a:endParaRPr lang="en-US"/>
        </a:p>
      </dgm:t>
    </dgm:pt>
    <dgm:pt modelId="{B69416B3-2DA9-4B0D-BA7E-72DCB8BA848F}" type="sibTrans" cxnId="{29BB44F7-31C0-49DC-AD3D-C16241FFB7CB}">
      <dgm:prSet/>
      <dgm:spPr/>
      <dgm:t>
        <a:bodyPr/>
        <a:lstStyle/>
        <a:p>
          <a:endParaRPr lang="en-US"/>
        </a:p>
      </dgm:t>
    </dgm:pt>
    <dgm:pt modelId="{525992B5-CB9A-4802-B10A-B0689DDF3E5A}">
      <dgm:prSet custT="1"/>
      <dgm:spPr/>
      <dgm:t>
        <a:bodyPr/>
        <a:lstStyle/>
        <a:p>
          <a:pPr rtl="0"/>
          <a:r>
            <a:rPr lang="en-US" sz="2400" dirty="0" smtClean="0"/>
            <a:t>YOGI</a:t>
          </a:r>
          <a:endParaRPr lang="en-US" sz="2400" dirty="0"/>
        </a:p>
      </dgm:t>
    </dgm:pt>
    <dgm:pt modelId="{57C7AFD1-2AE9-45B5-89E5-6A8CF43807DD}" type="parTrans" cxnId="{6ADB341C-E260-4DA7-B43A-0EE125896F91}">
      <dgm:prSet/>
      <dgm:spPr/>
      <dgm:t>
        <a:bodyPr/>
        <a:lstStyle/>
        <a:p>
          <a:endParaRPr lang="en-US"/>
        </a:p>
      </dgm:t>
    </dgm:pt>
    <dgm:pt modelId="{8F276D5B-76D9-4512-A10E-C3A4075118CE}" type="sibTrans" cxnId="{6ADB341C-E260-4DA7-B43A-0EE125896F91}">
      <dgm:prSet/>
      <dgm:spPr/>
      <dgm:t>
        <a:bodyPr/>
        <a:lstStyle/>
        <a:p>
          <a:endParaRPr lang="en-US"/>
        </a:p>
      </dgm:t>
    </dgm:pt>
    <dgm:pt modelId="{02B6CAE4-00BD-4E46-AAF4-6DF91269D152}">
      <dgm:prSet/>
      <dgm:spPr/>
      <dgm:t>
        <a:bodyPr/>
        <a:lstStyle/>
        <a:p>
          <a:pPr algn="l" rtl="0"/>
          <a:r>
            <a:rPr lang="en-US" dirty="0" smtClean="0"/>
            <a:t>Implements DART to check the feasibility of program paths generated statically.</a:t>
          </a:r>
          <a:endParaRPr lang="en-US" dirty="0"/>
        </a:p>
      </dgm:t>
    </dgm:pt>
    <dgm:pt modelId="{F4EE2433-B516-43C1-8DF5-B0124A237401}" type="parTrans" cxnId="{96A69025-1BCC-4CFD-B619-31C7151EFC8D}">
      <dgm:prSet/>
      <dgm:spPr/>
      <dgm:t>
        <a:bodyPr/>
        <a:lstStyle/>
        <a:p>
          <a:endParaRPr lang="en-US"/>
        </a:p>
      </dgm:t>
    </dgm:pt>
    <dgm:pt modelId="{8B01159D-A381-4F09-B00A-800285230399}" type="sibTrans" cxnId="{96A69025-1BCC-4CFD-B619-31C7151EFC8D}">
      <dgm:prSet/>
      <dgm:spPr/>
      <dgm:t>
        <a:bodyPr/>
        <a:lstStyle/>
        <a:p>
          <a:endParaRPr lang="en-US"/>
        </a:p>
      </dgm:t>
    </dgm:pt>
    <dgm:pt modelId="{A1740B39-6B47-40D4-B2EB-DA26D433F6C9}">
      <dgm:prSet custT="1"/>
      <dgm:spPr/>
      <dgm:t>
        <a:bodyPr/>
        <a:lstStyle/>
        <a:p>
          <a:pPr rtl="0"/>
          <a:r>
            <a:rPr lang="en-US" sz="2400" dirty="0" smtClean="0"/>
            <a:t>Vigilante</a:t>
          </a:r>
          <a:endParaRPr lang="en-US" sz="2400" dirty="0"/>
        </a:p>
      </dgm:t>
    </dgm:pt>
    <dgm:pt modelId="{6F7EF451-4195-47AE-99FA-C0A72C9EBED8}" type="parTrans" cxnId="{EB78E19D-AD5F-40C1-8CBA-DD92CE629A61}">
      <dgm:prSet/>
      <dgm:spPr/>
      <dgm:t>
        <a:bodyPr/>
        <a:lstStyle/>
        <a:p>
          <a:endParaRPr lang="en-US"/>
        </a:p>
      </dgm:t>
    </dgm:pt>
    <dgm:pt modelId="{390AF361-61EC-4CE7-8652-E6BE261EDDFC}" type="sibTrans" cxnId="{EB78E19D-AD5F-40C1-8CBA-DD92CE629A61}">
      <dgm:prSet/>
      <dgm:spPr/>
      <dgm:t>
        <a:bodyPr/>
        <a:lstStyle/>
        <a:p>
          <a:endParaRPr lang="en-US"/>
        </a:p>
      </dgm:t>
    </dgm:pt>
    <dgm:pt modelId="{E09FCB42-37BF-4C28-B068-6896F7165308}">
      <dgm:prSet/>
      <dgm:spPr/>
      <dgm:t>
        <a:bodyPr/>
        <a:lstStyle/>
        <a:p>
          <a:pPr algn="l" rtl="0"/>
          <a:r>
            <a:rPr lang="en-US" dirty="0" smtClean="0"/>
            <a:t>Partially implements DART to dynamically generate worm filters.</a:t>
          </a:r>
          <a:endParaRPr lang="en-US" dirty="0"/>
        </a:p>
      </dgm:t>
    </dgm:pt>
    <dgm:pt modelId="{2B06C95C-F7A6-4658-882C-0250C711DDDB}" type="parTrans" cxnId="{8A593432-AD7D-412C-8D77-D6231AE5776F}">
      <dgm:prSet/>
      <dgm:spPr/>
      <dgm:t>
        <a:bodyPr/>
        <a:lstStyle/>
        <a:p>
          <a:endParaRPr lang="en-US"/>
        </a:p>
      </dgm:t>
    </dgm:pt>
    <dgm:pt modelId="{03197E12-1075-40EA-A7C9-680D0FAA529E}" type="sibTrans" cxnId="{8A593432-AD7D-412C-8D77-D6231AE5776F}">
      <dgm:prSet/>
      <dgm:spPr/>
      <dgm:t>
        <a:bodyPr/>
        <a:lstStyle/>
        <a:p>
          <a:endParaRPr lang="en-US"/>
        </a:p>
      </dgm:t>
    </dgm:pt>
    <dgm:pt modelId="{923357D5-51AE-44C2-8121-052DEF53A8B9}">
      <dgm:prSet/>
      <dgm:spPr/>
      <dgm:t>
        <a:bodyPr/>
        <a:lstStyle/>
        <a:p>
          <a:pPr algn="l" rtl="0"/>
          <a:r>
            <a:rPr lang="en-US" dirty="0" smtClean="0"/>
            <a:t>Implements DART for x86 binaries.</a:t>
          </a:r>
          <a:endParaRPr lang="en-US" dirty="0"/>
        </a:p>
      </dgm:t>
    </dgm:pt>
    <dgm:pt modelId="{D647B360-2B7C-45FE-BE97-5D8CD4FA4328}">
      <dgm:prSet custT="1"/>
      <dgm:spPr/>
      <dgm:t>
        <a:bodyPr/>
        <a:lstStyle/>
        <a:p>
          <a:pPr rtl="0"/>
          <a:r>
            <a:rPr lang="en-US" sz="2400" dirty="0" smtClean="0"/>
            <a:t>SAGE</a:t>
          </a:r>
          <a:endParaRPr lang="en-US" sz="2400" dirty="0"/>
        </a:p>
      </dgm:t>
    </dgm:pt>
    <dgm:pt modelId="{67AA87C8-B82E-4DAD-AA90-AE4138CA7FCE}" type="sibTrans" cxnId="{054A221E-FEFE-4022-A66C-B330D05A9141}">
      <dgm:prSet/>
      <dgm:spPr/>
      <dgm:t>
        <a:bodyPr/>
        <a:lstStyle/>
        <a:p>
          <a:endParaRPr lang="en-US"/>
        </a:p>
      </dgm:t>
    </dgm:pt>
    <dgm:pt modelId="{0A82FA78-3F0D-4D96-866F-9A78E4E0611F}" type="parTrans" cxnId="{054A221E-FEFE-4022-A66C-B330D05A9141}">
      <dgm:prSet/>
      <dgm:spPr/>
      <dgm:t>
        <a:bodyPr/>
        <a:lstStyle/>
        <a:p>
          <a:endParaRPr lang="en-US"/>
        </a:p>
      </dgm:t>
    </dgm:pt>
    <dgm:pt modelId="{8B1B42A6-BB68-47F8-A0AE-D44F25091F95}" type="sibTrans" cxnId="{BF8CC962-E554-46EA-826E-99635A460D4E}">
      <dgm:prSet/>
      <dgm:spPr/>
      <dgm:t>
        <a:bodyPr/>
        <a:lstStyle/>
        <a:p>
          <a:endParaRPr lang="en-US"/>
        </a:p>
      </dgm:t>
    </dgm:pt>
    <dgm:pt modelId="{47B29B37-44EB-4DD8-BBC9-E5E18A04358D}" type="parTrans" cxnId="{BF8CC962-E554-46EA-826E-99635A460D4E}">
      <dgm:prSet/>
      <dgm:spPr/>
      <dgm:t>
        <a:bodyPr/>
        <a:lstStyle/>
        <a:p>
          <a:endParaRPr lang="en-US"/>
        </a:p>
      </dgm:t>
    </dgm:pt>
    <dgm:pt modelId="{9E30D01A-706F-488D-9094-3BC4C9286BAD}" type="pres">
      <dgm:prSet presAssocID="{DAE8B62F-C810-4051-9DA4-6CB57C6DE232}" presName="Name0" presStyleCnt="0">
        <dgm:presLayoutVars>
          <dgm:chPref val="3"/>
          <dgm:dir/>
          <dgm:animLvl val="lvl"/>
          <dgm:resizeHandles/>
        </dgm:presLayoutVars>
      </dgm:prSet>
      <dgm:spPr/>
      <dgm:t>
        <a:bodyPr/>
        <a:lstStyle/>
        <a:p>
          <a:endParaRPr lang="en-US"/>
        </a:p>
      </dgm:t>
    </dgm:pt>
    <dgm:pt modelId="{E9366405-6339-4F4B-A8C7-F6D7A54E0D79}" type="pres">
      <dgm:prSet presAssocID="{7DDB8CD6-56C1-42C2-BB5C-4C1F64420C8E}" presName="horFlow" presStyleCnt="0"/>
      <dgm:spPr/>
    </dgm:pt>
    <dgm:pt modelId="{3022196A-3257-4E21-8B67-27C47C3EB287}" type="pres">
      <dgm:prSet presAssocID="{7DDB8CD6-56C1-42C2-BB5C-4C1F64420C8E}" presName="bigChev" presStyleLbl="node1" presStyleIdx="0" presStyleCnt="4"/>
      <dgm:spPr/>
      <dgm:t>
        <a:bodyPr/>
        <a:lstStyle/>
        <a:p>
          <a:endParaRPr lang="en-US"/>
        </a:p>
      </dgm:t>
    </dgm:pt>
    <dgm:pt modelId="{AEAC1FFE-87B4-4015-8993-550A3E30022A}" type="pres">
      <dgm:prSet presAssocID="{6D74A80B-F5FB-4222-8980-4AF10B1D4016}" presName="parTrans" presStyleCnt="0"/>
      <dgm:spPr/>
    </dgm:pt>
    <dgm:pt modelId="{75022CE1-001A-482D-B6E3-A23252CF193A}" type="pres">
      <dgm:prSet presAssocID="{856C0F70-B1A2-4B3F-902D-B80454C87284}" presName="node" presStyleLbl="alignAccFollowNode1" presStyleIdx="0" presStyleCnt="4" custScaleX="323665">
        <dgm:presLayoutVars>
          <dgm:bulletEnabled val="1"/>
        </dgm:presLayoutVars>
      </dgm:prSet>
      <dgm:spPr/>
      <dgm:t>
        <a:bodyPr/>
        <a:lstStyle/>
        <a:p>
          <a:endParaRPr lang="en-US"/>
        </a:p>
      </dgm:t>
    </dgm:pt>
    <dgm:pt modelId="{6BE3257A-E811-49A4-AF05-D7156525A6FD}" type="pres">
      <dgm:prSet presAssocID="{7DDB8CD6-56C1-42C2-BB5C-4C1F64420C8E}" presName="vSp" presStyleCnt="0"/>
      <dgm:spPr/>
    </dgm:pt>
    <dgm:pt modelId="{2A80F6AA-89CD-405E-A804-8D84B32A7046}" type="pres">
      <dgm:prSet presAssocID="{D647B360-2B7C-45FE-BE97-5D8CD4FA4328}" presName="horFlow" presStyleCnt="0"/>
      <dgm:spPr/>
    </dgm:pt>
    <dgm:pt modelId="{CA80FAF8-E1FB-4DA3-AC96-5A8BFA34F0D8}" type="pres">
      <dgm:prSet presAssocID="{D647B360-2B7C-45FE-BE97-5D8CD4FA4328}" presName="bigChev" presStyleLbl="node1" presStyleIdx="1" presStyleCnt="4"/>
      <dgm:spPr/>
      <dgm:t>
        <a:bodyPr/>
        <a:lstStyle/>
        <a:p>
          <a:endParaRPr lang="en-US"/>
        </a:p>
      </dgm:t>
    </dgm:pt>
    <dgm:pt modelId="{C5C51D2D-41A3-4C47-9E4A-EC019873E844}" type="pres">
      <dgm:prSet presAssocID="{47B29B37-44EB-4DD8-BBC9-E5E18A04358D}" presName="parTrans" presStyleCnt="0"/>
      <dgm:spPr/>
    </dgm:pt>
    <dgm:pt modelId="{D5750C03-8B12-4A29-A0FD-18D38CACE075}" type="pres">
      <dgm:prSet presAssocID="{923357D5-51AE-44C2-8121-052DEF53A8B9}" presName="node" presStyleLbl="alignAccFollowNode1" presStyleIdx="1" presStyleCnt="4" custScaleX="323665">
        <dgm:presLayoutVars>
          <dgm:bulletEnabled val="1"/>
        </dgm:presLayoutVars>
      </dgm:prSet>
      <dgm:spPr/>
      <dgm:t>
        <a:bodyPr/>
        <a:lstStyle/>
        <a:p>
          <a:endParaRPr lang="en-US"/>
        </a:p>
      </dgm:t>
    </dgm:pt>
    <dgm:pt modelId="{BC3F0F33-D6F4-4F20-A45F-5E9E4F72BF14}" type="pres">
      <dgm:prSet presAssocID="{D647B360-2B7C-45FE-BE97-5D8CD4FA4328}" presName="vSp" presStyleCnt="0"/>
      <dgm:spPr/>
    </dgm:pt>
    <dgm:pt modelId="{66461601-FAA7-43F8-8622-801D413835DE}" type="pres">
      <dgm:prSet presAssocID="{525992B5-CB9A-4802-B10A-B0689DDF3E5A}" presName="horFlow" presStyleCnt="0"/>
      <dgm:spPr/>
    </dgm:pt>
    <dgm:pt modelId="{A5B23998-6121-4C9E-AB51-D125015951D7}" type="pres">
      <dgm:prSet presAssocID="{525992B5-CB9A-4802-B10A-B0689DDF3E5A}" presName="bigChev" presStyleLbl="node1" presStyleIdx="2" presStyleCnt="4"/>
      <dgm:spPr/>
      <dgm:t>
        <a:bodyPr/>
        <a:lstStyle/>
        <a:p>
          <a:endParaRPr lang="en-US"/>
        </a:p>
      </dgm:t>
    </dgm:pt>
    <dgm:pt modelId="{5BCDADC0-47A0-481D-BB75-D7A83509C55B}" type="pres">
      <dgm:prSet presAssocID="{F4EE2433-B516-43C1-8DF5-B0124A237401}" presName="parTrans" presStyleCnt="0"/>
      <dgm:spPr/>
    </dgm:pt>
    <dgm:pt modelId="{C8EC4D62-3389-4897-AB13-3184350BDDEC}" type="pres">
      <dgm:prSet presAssocID="{02B6CAE4-00BD-4E46-AAF4-6DF91269D152}" presName="node" presStyleLbl="alignAccFollowNode1" presStyleIdx="2" presStyleCnt="4" custScaleX="323665">
        <dgm:presLayoutVars>
          <dgm:bulletEnabled val="1"/>
        </dgm:presLayoutVars>
      </dgm:prSet>
      <dgm:spPr/>
      <dgm:t>
        <a:bodyPr/>
        <a:lstStyle/>
        <a:p>
          <a:endParaRPr lang="en-US"/>
        </a:p>
      </dgm:t>
    </dgm:pt>
    <dgm:pt modelId="{A6247E15-833D-4235-BD0B-6A7203B9CD90}" type="pres">
      <dgm:prSet presAssocID="{525992B5-CB9A-4802-B10A-B0689DDF3E5A}" presName="vSp" presStyleCnt="0"/>
      <dgm:spPr/>
    </dgm:pt>
    <dgm:pt modelId="{7A8C8416-7620-4E10-9E16-FA19623B2A48}" type="pres">
      <dgm:prSet presAssocID="{A1740B39-6B47-40D4-B2EB-DA26D433F6C9}" presName="horFlow" presStyleCnt="0"/>
      <dgm:spPr/>
    </dgm:pt>
    <dgm:pt modelId="{D86BEF52-A61A-46B3-B855-9E57331A6F58}" type="pres">
      <dgm:prSet presAssocID="{A1740B39-6B47-40D4-B2EB-DA26D433F6C9}" presName="bigChev" presStyleLbl="node1" presStyleIdx="3" presStyleCnt="4"/>
      <dgm:spPr/>
      <dgm:t>
        <a:bodyPr/>
        <a:lstStyle/>
        <a:p>
          <a:endParaRPr lang="en-US"/>
        </a:p>
      </dgm:t>
    </dgm:pt>
    <dgm:pt modelId="{F643F5DE-7DEB-47FE-AD75-581962F5EEB5}" type="pres">
      <dgm:prSet presAssocID="{2B06C95C-F7A6-4658-882C-0250C711DDDB}" presName="parTrans" presStyleCnt="0"/>
      <dgm:spPr/>
    </dgm:pt>
    <dgm:pt modelId="{7C49CE62-6522-4778-81F2-02C21B9968A5}" type="pres">
      <dgm:prSet presAssocID="{E09FCB42-37BF-4C28-B068-6896F7165308}" presName="node" presStyleLbl="alignAccFollowNode1" presStyleIdx="3" presStyleCnt="4" custScaleX="323665">
        <dgm:presLayoutVars>
          <dgm:bulletEnabled val="1"/>
        </dgm:presLayoutVars>
      </dgm:prSet>
      <dgm:spPr/>
      <dgm:t>
        <a:bodyPr/>
        <a:lstStyle/>
        <a:p>
          <a:endParaRPr lang="en-US"/>
        </a:p>
      </dgm:t>
    </dgm:pt>
  </dgm:ptLst>
  <dgm:cxnLst>
    <dgm:cxn modelId="{EB78E19D-AD5F-40C1-8CBA-DD92CE629A61}" srcId="{DAE8B62F-C810-4051-9DA4-6CB57C6DE232}" destId="{A1740B39-6B47-40D4-B2EB-DA26D433F6C9}" srcOrd="3" destOrd="0" parTransId="{6F7EF451-4195-47AE-99FA-C0A72C9EBED8}" sibTransId="{390AF361-61EC-4CE7-8652-E6BE261EDDFC}"/>
    <dgm:cxn modelId="{422D7340-7DFF-4D4A-9139-DAA6F36BDB10}" srcId="{DAE8B62F-C810-4051-9DA4-6CB57C6DE232}" destId="{7DDB8CD6-56C1-42C2-BB5C-4C1F64420C8E}" srcOrd="0" destOrd="0" parTransId="{0894B246-23FE-4182-AE4E-5CA0C9BA32E9}" sibTransId="{19475CDF-7EDC-42F1-9CCC-C778F22DD55B}"/>
    <dgm:cxn modelId="{38A84A8F-5856-4465-A849-BCDBFAFA5CF3}" type="presOf" srcId="{E09FCB42-37BF-4C28-B068-6896F7165308}" destId="{7C49CE62-6522-4778-81F2-02C21B9968A5}" srcOrd="0" destOrd="0" presId="urn:microsoft.com/office/officeart/2005/8/layout/lProcess3"/>
    <dgm:cxn modelId="{E2AF0A97-A097-447B-AEE9-DFB96B33FBA3}" type="presOf" srcId="{923357D5-51AE-44C2-8121-052DEF53A8B9}" destId="{D5750C03-8B12-4A29-A0FD-18D38CACE075}" srcOrd="0" destOrd="0" presId="urn:microsoft.com/office/officeart/2005/8/layout/lProcess3"/>
    <dgm:cxn modelId="{A8C38F09-E085-4370-A84A-FE7B2A8E4B12}" type="presOf" srcId="{525992B5-CB9A-4802-B10A-B0689DDF3E5A}" destId="{A5B23998-6121-4C9E-AB51-D125015951D7}" srcOrd="0" destOrd="0" presId="urn:microsoft.com/office/officeart/2005/8/layout/lProcess3"/>
    <dgm:cxn modelId="{DD49EE7C-73CF-469E-8676-115EA785A436}" type="presOf" srcId="{7DDB8CD6-56C1-42C2-BB5C-4C1F64420C8E}" destId="{3022196A-3257-4E21-8B67-27C47C3EB287}" srcOrd="0" destOrd="0" presId="urn:microsoft.com/office/officeart/2005/8/layout/lProcess3"/>
    <dgm:cxn modelId="{C778EF1F-8FA6-47CC-9C0D-D63476764D15}" type="presOf" srcId="{DAE8B62F-C810-4051-9DA4-6CB57C6DE232}" destId="{9E30D01A-706F-488D-9094-3BC4C9286BAD}" srcOrd="0" destOrd="0" presId="urn:microsoft.com/office/officeart/2005/8/layout/lProcess3"/>
    <dgm:cxn modelId="{BF8CC962-E554-46EA-826E-99635A460D4E}" srcId="{D647B360-2B7C-45FE-BE97-5D8CD4FA4328}" destId="{923357D5-51AE-44C2-8121-052DEF53A8B9}" srcOrd="0" destOrd="0" parTransId="{47B29B37-44EB-4DD8-BBC9-E5E18A04358D}" sibTransId="{8B1B42A6-BB68-47F8-A0AE-D44F25091F95}"/>
    <dgm:cxn modelId="{96A69025-1BCC-4CFD-B619-31C7151EFC8D}" srcId="{525992B5-CB9A-4802-B10A-B0689DDF3E5A}" destId="{02B6CAE4-00BD-4E46-AAF4-6DF91269D152}" srcOrd="0" destOrd="0" parTransId="{F4EE2433-B516-43C1-8DF5-B0124A237401}" sibTransId="{8B01159D-A381-4F09-B00A-800285230399}"/>
    <dgm:cxn modelId="{054A221E-FEFE-4022-A66C-B330D05A9141}" srcId="{DAE8B62F-C810-4051-9DA4-6CB57C6DE232}" destId="{D647B360-2B7C-45FE-BE97-5D8CD4FA4328}" srcOrd="1" destOrd="0" parTransId="{0A82FA78-3F0D-4D96-866F-9A78E4E0611F}" sibTransId="{67AA87C8-B82E-4DAD-AA90-AE4138CA7FCE}"/>
    <dgm:cxn modelId="{7F878B4A-2A8F-482B-AEFB-7873ABE9C94C}" type="presOf" srcId="{02B6CAE4-00BD-4E46-AAF4-6DF91269D152}" destId="{C8EC4D62-3389-4897-AB13-3184350BDDEC}" srcOrd="0" destOrd="0" presId="urn:microsoft.com/office/officeart/2005/8/layout/lProcess3"/>
    <dgm:cxn modelId="{E1CD8F4C-F03B-4B50-96D1-49337544A038}" type="presOf" srcId="{A1740B39-6B47-40D4-B2EB-DA26D433F6C9}" destId="{D86BEF52-A61A-46B3-B855-9E57331A6F58}" srcOrd="0" destOrd="0" presId="urn:microsoft.com/office/officeart/2005/8/layout/lProcess3"/>
    <dgm:cxn modelId="{29BB44F7-31C0-49DC-AD3D-C16241FFB7CB}" srcId="{7DDB8CD6-56C1-42C2-BB5C-4C1F64420C8E}" destId="{856C0F70-B1A2-4B3F-902D-B80454C87284}" srcOrd="0" destOrd="0" parTransId="{6D74A80B-F5FB-4222-8980-4AF10B1D4016}" sibTransId="{B69416B3-2DA9-4B0D-BA7E-72DCB8BA848F}"/>
    <dgm:cxn modelId="{2C61DAC6-7DE2-4931-BE9D-2E1DE00C77EE}" type="presOf" srcId="{856C0F70-B1A2-4B3F-902D-B80454C87284}" destId="{75022CE1-001A-482D-B6E3-A23252CF193A}" srcOrd="0" destOrd="0" presId="urn:microsoft.com/office/officeart/2005/8/layout/lProcess3"/>
    <dgm:cxn modelId="{8A593432-AD7D-412C-8D77-D6231AE5776F}" srcId="{A1740B39-6B47-40D4-B2EB-DA26D433F6C9}" destId="{E09FCB42-37BF-4C28-B068-6896F7165308}" srcOrd="0" destOrd="0" parTransId="{2B06C95C-F7A6-4658-882C-0250C711DDDB}" sibTransId="{03197E12-1075-40EA-A7C9-680D0FAA529E}"/>
    <dgm:cxn modelId="{508A3980-6605-4394-A976-196E7050CFD2}" type="presOf" srcId="{D647B360-2B7C-45FE-BE97-5D8CD4FA4328}" destId="{CA80FAF8-E1FB-4DA3-AC96-5A8BFA34F0D8}" srcOrd="0" destOrd="0" presId="urn:microsoft.com/office/officeart/2005/8/layout/lProcess3"/>
    <dgm:cxn modelId="{6ADB341C-E260-4DA7-B43A-0EE125896F91}" srcId="{DAE8B62F-C810-4051-9DA4-6CB57C6DE232}" destId="{525992B5-CB9A-4802-B10A-B0689DDF3E5A}" srcOrd="2" destOrd="0" parTransId="{57C7AFD1-2AE9-45B5-89E5-6A8CF43807DD}" sibTransId="{8F276D5B-76D9-4512-A10E-C3A4075118CE}"/>
    <dgm:cxn modelId="{E76F6ED0-26B2-482E-AB48-E26D6112FB77}" type="presParOf" srcId="{9E30D01A-706F-488D-9094-3BC4C9286BAD}" destId="{E9366405-6339-4F4B-A8C7-F6D7A54E0D79}" srcOrd="0" destOrd="0" presId="urn:microsoft.com/office/officeart/2005/8/layout/lProcess3"/>
    <dgm:cxn modelId="{AC666686-A6D0-471F-94EA-36D96CFB60EC}" type="presParOf" srcId="{E9366405-6339-4F4B-A8C7-F6D7A54E0D79}" destId="{3022196A-3257-4E21-8B67-27C47C3EB287}" srcOrd="0" destOrd="0" presId="urn:microsoft.com/office/officeart/2005/8/layout/lProcess3"/>
    <dgm:cxn modelId="{2946211E-8F59-4D21-BD51-D89D954267EF}" type="presParOf" srcId="{E9366405-6339-4F4B-A8C7-F6D7A54E0D79}" destId="{AEAC1FFE-87B4-4015-8993-550A3E30022A}" srcOrd="1" destOrd="0" presId="urn:microsoft.com/office/officeart/2005/8/layout/lProcess3"/>
    <dgm:cxn modelId="{0BB94FB2-6C44-4AA5-8123-77EE1E4FC3B7}" type="presParOf" srcId="{E9366405-6339-4F4B-A8C7-F6D7A54E0D79}" destId="{75022CE1-001A-482D-B6E3-A23252CF193A}" srcOrd="2" destOrd="0" presId="urn:microsoft.com/office/officeart/2005/8/layout/lProcess3"/>
    <dgm:cxn modelId="{5B5FF943-E87D-4BA2-9448-643C350F4046}" type="presParOf" srcId="{9E30D01A-706F-488D-9094-3BC4C9286BAD}" destId="{6BE3257A-E811-49A4-AF05-D7156525A6FD}" srcOrd="1" destOrd="0" presId="urn:microsoft.com/office/officeart/2005/8/layout/lProcess3"/>
    <dgm:cxn modelId="{E9770F0D-FC30-4252-A4A1-9B073B1C53B2}" type="presParOf" srcId="{9E30D01A-706F-488D-9094-3BC4C9286BAD}" destId="{2A80F6AA-89CD-405E-A804-8D84B32A7046}" srcOrd="2" destOrd="0" presId="urn:microsoft.com/office/officeart/2005/8/layout/lProcess3"/>
    <dgm:cxn modelId="{A3DAECC8-3F5D-4013-9C7D-40135520077D}" type="presParOf" srcId="{2A80F6AA-89CD-405E-A804-8D84B32A7046}" destId="{CA80FAF8-E1FB-4DA3-AC96-5A8BFA34F0D8}" srcOrd="0" destOrd="0" presId="urn:microsoft.com/office/officeart/2005/8/layout/lProcess3"/>
    <dgm:cxn modelId="{64DEEB1A-8B46-44A5-A4B9-3373D9952B09}" type="presParOf" srcId="{2A80F6AA-89CD-405E-A804-8D84B32A7046}" destId="{C5C51D2D-41A3-4C47-9E4A-EC019873E844}" srcOrd="1" destOrd="0" presId="urn:microsoft.com/office/officeart/2005/8/layout/lProcess3"/>
    <dgm:cxn modelId="{B68CEC5F-1454-4D6A-ADEA-46F3A4AE53A9}" type="presParOf" srcId="{2A80F6AA-89CD-405E-A804-8D84B32A7046}" destId="{D5750C03-8B12-4A29-A0FD-18D38CACE075}" srcOrd="2" destOrd="0" presId="urn:microsoft.com/office/officeart/2005/8/layout/lProcess3"/>
    <dgm:cxn modelId="{98C09AA0-7213-4EE6-A2AE-DD64F9ACC65F}" type="presParOf" srcId="{9E30D01A-706F-488D-9094-3BC4C9286BAD}" destId="{BC3F0F33-D6F4-4F20-A45F-5E9E4F72BF14}" srcOrd="3" destOrd="0" presId="urn:microsoft.com/office/officeart/2005/8/layout/lProcess3"/>
    <dgm:cxn modelId="{E67158EA-FA35-4AA2-A878-DB4FC00019C2}" type="presParOf" srcId="{9E30D01A-706F-488D-9094-3BC4C9286BAD}" destId="{66461601-FAA7-43F8-8622-801D413835DE}" srcOrd="4" destOrd="0" presId="urn:microsoft.com/office/officeart/2005/8/layout/lProcess3"/>
    <dgm:cxn modelId="{68C5553C-A994-463B-89D4-26A693C828CC}" type="presParOf" srcId="{66461601-FAA7-43F8-8622-801D413835DE}" destId="{A5B23998-6121-4C9E-AB51-D125015951D7}" srcOrd="0" destOrd="0" presId="urn:microsoft.com/office/officeart/2005/8/layout/lProcess3"/>
    <dgm:cxn modelId="{AB8DA732-7BB0-4DB1-9808-8AC4AA9E651F}" type="presParOf" srcId="{66461601-FAA7-43F8-8622-801D413835DE}" destId="{5BCDADC0-47A0-481D-BB75-D7A83509C55B}" srcOrd="1" destOrd="0" presId="urn:microsoft.com/office/officeart/2005/8/layout/lProcess3"/>
    <dgm:cxn modelId="{294EB865-C387-4141-BCBC-AE4B03438C2D}" type="presParOf" srcId="{66461601-FAA7-43F8-8622-801D413835DE}" destId="{C8EC4D62-3389-4897-AB13-3184350BDDEC}" srcOrd="2" destOrd="0" presId="urn:microsoft.com/office/officeart/2005/8/layout/lProcess3"/>
    <dgm:cxn modelId="{E0F2D9FD-F634-4FFE-AC0A-A748110AD28B}" type="presParOf" srcId="{9E30D01A-706F-488D-9094-3BC4C9286BAD}" destId="{A6247E15-833D-4235-BD0B-6A7203B9CD90}" srcOrd="5" destOrd="0" presId="urn:microsoft.com/office/officeart/2005/8/layout/lProcess3"/>
    <dgm:cxn modelId="{BA1275D9-6CC3-4B4F-971F-52182CB5D342}" type="presParOf" srcId="{9E30D01A-706F-488D-9094-3BC4C9286BAD}" destId="{7A8C8416-7620-4E10-9E16-FA19623B2A48}" srcOrd="6" destOrd="0" presId="urn:microsoft.com/office/officeart/2005/8/layout/lProcess3"/>
    <dgm:cxn modelId="{9F99C723-2502-490E-AD9A-F0C8E235C8CE}" type="presParOf" srcId="{7A8C8416-7620-4E10-9E16-FA19623B2A48}" destId="{D86BEF52-A61A-46B3-B855-9E57331A6F58}" srcOrd="0" destOrd="0" presId="urn:microsoft.com/office/officeart/2005/8/layout/lProcess3"/>
    <dgm:cxn modelId="{6F5D7E05-FB17-4E9D-8B77-FED96BDA806F}" type="presParOf" srcId="{7A8C8416-7620-4E10-9E16-FA19623B2A48}" destId="{F643F5DE-7DEB-47FE-AD75-581962F5EEB5}" srcOrd="1" destOrd="0" presId="urn:microsoft.com/office/officeart/2005/8/layout/lProcess3"/>
    <dgm:cxn modelId="{AD2B23AB-6DF6-4809-897F-C6C43B2AEF75}" type="presParOf" srcId="{7A8C8416-7620-4E10-9E16-FA19623B2A48}" destId="{7C49CE62-6522-4778-81F2-02C21B9968A5}" srcOrd="2"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93BBDB-7EB4-48D1-AE71-0A1FDDC33E23}" type="doc">
      <dgm:prSet loTypeId="urn:microsoft.com/office/officeart/2005/8/layout/lProcess3" loCatId="process" qsTypeId="urn:microsoft.com/office/officeart/2005/8/quickstyle/simple5" qsCatId="simple" csTypeId="urn:microsoft.com/office/officeart/2005/8/colors/colorful2" csCatId="colorful" phldr="1"/>
      <dgm:spPr/>
      <dgm:t>
        <a:bodyPr/>
        <a:lstStyle/>
        <a:p>
          <a:endParaRPr lang="en-US"/>
        </a:p>
      </dgm:t>
    </dgm:pt>
    <dgm:pt modelId="{0AA7AB7C-D8E0-4A5C-9BAD-3FF9D31E8D9C}">
      <dgm:prSet/>
      <dgm:spPr/>
      <dgm:t>
        <a:bodyPr/>
        <a:lstStyle/>
        <a:p>
          <a:pPr rtl="0"/>
          <a:r>
            <a:rPr lang="en-US" dirty="0" smtClean="0"/>
            <a:t>Rich Combination </a:t>
          </a:r>
          <a:endParaRPr lang="en-US" dirty="0"/>
        </a:p>
      </dgm:t>
    </dgm:pt>
    <dgm:pt modelId="{3FEC70FB-C37C-4F76-9224-1C76D577344D}" type="parTrans" cxnId="{6AF09B1C-BBDE-4360-A2BB-A791C006723E}">
      <dgm:prSet/>
      <dgm:spPr/>
      <dgm:t>
        <a:bodyPr/>
        <a:lstStyle/>
        <a:p>
          <a:endParaRPr lang="en-US"/>
        </a:p>
      </dgm:t>
    </dgm:pt>
    <dgm:pt modelId="{FC5EC168-E9B6-436A-AD8B-FFB1914B1675}" type="sibTrans" cxnId="{6AF09B1C-BBDE-4360-A2BB-A791C006723E}">
      <dgm:prSet/>
      <dgm:spPr/>
      <dgm:t>
        <a:bodyPr/>
        <a:lstStyle/>
        <a:p>
          <a:endParaRPr lang="en-US"/>
        </a:p>
      </dgm:t>
    </dgm:pt>
    <dgm:pt modelId="{DCD6C682-3F79-49C8-925A-899C3DDD079E}">
      <dgm:prSet custT="1"/>
      <dgm:spPr/>
      <dgm:t>
        <a:bodyPr/>
        <a:lstStyle/>
        <a:p>
          <a:pPr rtl="0"/>
          <a:r>
            <a:rPr lang="en-US" sz="2000" dirty="0" smtClean="0"/>
            <a:t>Linear arithmetic</a:t>
          </a:r>
          <a:endParaRPr lang="en-US" sz="2000" dirty="0"/>
        </a:p>
      </dgm:t>
    </dgm:pt>
    <dgm:pt modelId="{FD69E769-6AB9-4F23-B1F5-100E679FC3B6}" type="parTrans" cxnId="{63F35585-72A9-45DE-AAE9-9619FFE5D665}">
      <dgm:prSet/>
      <dgm:spPr/>
      <dgm:t>
        <a:bodyPr/>
        <a:lstStyle/>
        <a:p>
          <a:endParaRPr lang="en-US"/>
        </a:p>
      </dgm:t>
    </dgm:pt>
    <dgm:pt modelId="{837FC13D-2056-4ACF-9D0E-01710BBE9B18}" type="sibTrans" cxnId="{63F35585-72A9-45DE-AAE9-9619FFE5D665}">
      <dgm:prSet/>
      <dgm:spPr/>
      <dgm:t>
        <a:bodyPr/>
        <a:lstStyle/>
        <a:p>
          <a:endParaRPr lang="en-US"/>
        </a:p>
      </dgm:t>
    </dgm:pt>
    <dgm:pt modelId="{0B62CA8E-A61A-4BDB-BE84-52C65B52D2FE}">
      <dgm:prSet custT="1"/>
      <dgm:spPr/>
      <dgm:t>
        <a:bodyPr/>
        <a:lstStyle/>
        <a:p>
          <a:pPr rtl="0"/>
          <a:r>
            <a:rPr lang="en-US" sz="2000" dirty="0" err="1" smtClean="0"/>
            <a:t>Bitvector</a:t>
          </a:r>
          <a:endParaRPr lang="en-US" sz="2000" dirty="0"/>
        </a:p>
      </dgm:t>
    </dgm:pt>
    <dgm:pt modelId="{ACDBE42A-7D57-47AE-808A-9CEE3CDF2EBB}" type="parTrans" cxnId="{1710C036-934F-44E5-90CF-BE22897FA1AB}">
      <dgm:prSet/>
      <dgm:spPr/>
      <dgm:t>
        <a:bodyPr/>
        <a:lstStyle/>
        <a:p>
          <a:endParaRPr lang="en-US"/>
        </a:p>
      </dgm:t>
    </dgm:pt>
    <dgm:pt modelId="{468A97CC-646C-4120-9ED0-5DD7E3143522}" type="sibTrans" cxnId="{1710C036-934F-44E5-90CF-BE22897FA1AB}">
      <dgm:prSet/>
      <dgm:spPr/>
      <dgm:t>
        <a:bodyPr/>
        <a:lstStyle/>
        <a:p>
          <a:endParaRPr lang="en-US"/>
        </a:p>
      </dgm:t>
    </dgm:pt>
    <dgm:pt modelId="{685E7CAE-0841-4C7F-B0B8-8EB8FBB3AF94}">
      <dgm:prSet custT="1"/>
      <dgm:spPr/>
      <dgm:t>
        <a:bodyPr/>
        <a:lstStyle/>
        <a:p>
          <a:pPr rtl="0"/>
          <a:r>
            <a:rPr lang="en-US" sz="2000" dirty="0" smtClean="0"/>
            <a:t>Arrays</a:t>
          </a:r>
          <a:endParaRPr lang="en-US" sz="2000" dirty="0"/>
        </a:p>
      </dgm:t>
    </dgm:pt>
    <dgm:pt modelId="{73B94771-E388-401D-ACF2-392B6C18F0AD}" type="parTrans" cxnId="{15BB63A1-4F61-49E7-AE8C-76D2FA0C6EE6}">
      <dgm:prSet/>
      <dgm:spPr/>
      <dgm:t>
        <a:bodyPr/>
        <a:lstStyle/>
        <a:p>
          <a:endParaRPr lang="en-US"/>
        </a:p>
      </dgm:t>
    </dgm:pt>
    <dgm:pt modelId="{C0871C79-92C4-466C-B088-8926A10319E5}" type="sibTrans" cxnId="{15BB63A1-4F61-49E7-AE8C-76D2FA0C6EE6}">
      <dgm:prSet/>
      <dgm:spPr/>
      <dgm:t>
        <a:bodyPr/>
        <a:lstStyle/>
        <a:p>
          <a:endParaRPr lang="en-US"/>
        </a:p>
      </dgm:t>
    </dgm:pt>
    <dgm:pt modelId="{AA2D6B40-9DF5-4CD0-9ADE-15E48D7FD28A}">
      <dgm:prSet/>
      <dgm:spPr/>
      <dgm:t>
        <a:bodyPr/>
        <a:lstStyle/>
        <a:p>
          <a:pPr rtl="0"/>
          <a:r>
            <a:rPr lang="en-US" dirty="0" smtClean="0"/>
            <a:t>Models</a:t>
          </a:r>
          <a:endParaRPr lang="en-US" dirty="0"/>
        </a:p>
      </dgm:t>
    </dgm:pt>
    <dgm:pt modelId="{9F6F8024-E9AB-4DBD-B374-47E28784687D}" type="parTrans" cxnId="{A2DA8950-E605-4057-B1C4-BA5147A98D55}">
      <dgm:prSet/>
      <dgm:spPr/>
      <dgm:t>
        <a:bodyPr/>
        <a:lstStyle/>
        <a:p>
          <a:endParaRPr lang="en-US"/>
        </a:p>
      </dgm:t>
    </dgm:pt>
    <dgm:pt modelId="{E6ADF561-E3BF-4E2D-B03D-884784B3FFF1}" type="sibTrans" cxnId="{A2DA8950-E605-4057-B1C4-BA5147A98D55}">
      <dgm:prSet/>
      <dgm:spPr/>
      <dgm:t>
        <a:bodyPr/>
        <a:lstStyle/>
        <a:p>
          <a:endParaRPr lang="en-US"/>
        </a:p>
      </dgm:t>
    </dgm:pt>
    <dgm:pt modelId="{737413C2-E5B5-4D12-842C-CEA8ECD61B9D}">
      <dgm:prSet/>
      <dgm:spPr/>
      <dgm:t>
        <a:bodyPr/>
        <a:lstStyle/>
        <a:p>
          <a:pPr rtl="0"/>
          <a:r>
            <a:rPr lang="en-US" dirty="0" smtClean="0"/>
            <a:t> </a:t>
          </a:r>
          <a:r>
            <a:rPr lang="en-US" dirty="0" smtClean="0">
              <a:sym typeface="Symbol"/>
            </a:rPr>
            <a:t>-Quantifier</a:t>
          </a:r>
          <a:endParaRPr lang="en-US" dirty="0"/>
        </a:p>
      </dgm:t>
    </dgm:pt>
    <dgm:pt modelId="{07A4EC84-2A89-4ED1-84B0-884A84D4BFFC}" type="parTrans" cxnId="{B99628C6-1188-40BD-9296-F155CBE1D533}">
      <dgm:prSet/>
      <dgm:spPr/>
      <dgm:t>
        <a:bodyPr/>
        <a:lstStyle/>
        <a:p>
          <a:endParaRPr lang="en-US"/>
        </a:p>
      </dgm:t>
    </dgm:pt>
    <dgm:pt modelId="{614848CE-DBD1-4081-9ACF-2CDAB61DF323}" type="sibTrans" cxnId="{B99628C6-1188-40BD-9296-F155CBE1D533}">
      <dgm:prSet/>
      <dgm:spPr/>
      <dgm:t>
        <a:bodyPr/>
        <a:lstStyle/>
        <a:p>
          <a:endParaRPr lang="en-US"/>
        </a:p>
      </dgm:t>
    </dgm:pt>
    <dgm:pt modelId="{8EED17EB-8B5F-477B-8F55-3AD2E57FFA22}">
      <dgm:prSet/>
      <dgm:spPr/>
      <dgm:t>
        <a:bodyPr/>
        <a:lstStyle/>
        <a:p>
          <a:pPr rtl="0"/>
          <a:r>
            <a:rPr lang="en-US" dirty="0" smtClean="0"/>
            <a:t> API</a:t>
          </a:r>
          <a:endParaRPr lang="en-US" dirty="0"/>
        </a:p>
      </dgm:t>
    </dgm:pt>
    <dgm:pt modelId="{B4306947-3D26-42D2-BA95-834ACE2C4024}" type="parTrans" cxnId="{BE95A50B-97A7-4564-B575-B5E1279BA328}">
      <dgm:prSet/>
      <dgm:spPr/>
      <dgm:t>
        <a:bodyPr/>
        <a:lstStyle/>
        <a:p>
          <a:endParaRPr lang="en-US"/>
        </a:p>
      </dgm:t>
    </dgm:pt>
    <dgm:pt modelId="{02827E2E-D6E7-4B04-B028-56B1A9BA8F12}" type="sibTrans" cxnId="{BE95A50B-97A7-4564-B575-B5E1279BA328}">
      <dgm:prSet/>
      <dgm:spPr/>
      <dgm:t>
        <a:bodyPr/>
        <a:lstStyle/>
        <a:p>
          <a:endParaRPr lang="en-US"/>
        </a:p>
      </dgm:t>
    </dgm:pt>
    <dgm:pt modelId="{EC601172-4C12-4082-A1B9-48596613FBF7}">
      <dgm:prSet custT="1"/>
      <dgm:spPr/>
      <dgm:t>
        <a:bodyPr/>
        <a:lstStyle/>
        <a:p>
          <a:pPr algn="l" rtl="0"/>
          <a:r>
            <a:rPr lang="en-US" sz="2000" dirty="0" smtClean="0"/>
            <a:t>Huge number of small problems. Textual interface is too inefficient.</a:t>
          </a:r>
          <a:endParaRPr lang="en-US" sz="2000" dirty="0"/>
        </a:p>
      </dgm:t>
    </dgm:pt>
    <dgm:pt modelId="{15241C58-26E4-4CBF-83B4-97794EDF25ED}" type="parTrans" cxnId="{E85F1025-58CA-4AC8-B7FB-AF05029CD76F}">
      <dgm:prSet/>
      <dgm:spPr/>
      <dgm:t>
        <a:bodyPr/>
        <a:lstStyle/>
        <a:p>
          <a:endParaRPr lang="en-US"/>
        </a:p>
      </dgm:t>
    </dgm:pt>
    <dgm:pt modelId="{E9D7D7E8-FC38-48C8-BBDF-5833B0F7BED9}" type="sibTrans" cxnId="{E85F1025-58CA-4AC8-B7FB-AF05029CD76F}">
      <dgm:prSet/>
      <dgm:spPr/>
      <dgm:t>
        <a:bodyPr/>
        <a:lstStyle/>
        <a:p>
          <a:endParaRPr lang="en-US"/>
        </a:p>
      </dgm:t>
    </dgm:pt>
    <dgm:pt modelId="{B2AB8F09-0973-49EA-959F-E90927281694}">
      <dgm:prSet custT="1"/>
      <dgm:spPr/>
      <dgm:t>
        <a:bodyPr/>
        <a:lstStyle/>
        <a:p>
          <a:pPr algn="l" rtl="0"/>
          <a:r>
            <a:rPr lang="en-US" sz="2000" dirty="0" smtClean="0"/>
            <a:t>Used to model custom theories (e.g., .NET type system)</a:t>
          </a:r>
          <a:endParaRPr lang="en-US" sz="2000" dirty="0"/>
        </a:p>
      </dgm:t>
    </dgm:pt>
    <dgm:pt modelId="{3C566FBD-7031-4C3C-9589-CCA0BE89EE31}" type="sibTrans" cxnId="{0075ADAD-E915-45D9-A1E6-115ED2608DFF}">
      <dgm:prSet/>
      <dgm:spPr/>
      <dgm:t>
        <a:bodyPr/>
        <a:lstStyle/>
        <a:p>
          <a:endParaRPr lang="en-US"/>
        </a:p>
      </dgm:t>
    </dgm:pt>
    <dgm:pt modelId="{1E0D50BC-8223-4CE1-9735-BDA5C003D79B}" type="parTrans" cxnId="{0075ADAD-E915-45D9-A1E6-115ED2608DFF}">
      <dgm:prSet/>
      <dgm:spPr/>
      <dgm:t>
        <a:bodyPr/>
        <a:lstStyle/>
        <a:p>
          <a:endParaRPr lang="en-US"/>
        </a:p>
      </dgm:t>
    </dgm:pt>
    <dgm:pt modelId="{4B3E45D2-E81A-44B0-BF55-280AA3C2A4BD}">
      <dgm:prSet custT="1"/>
      <dgm:spPr/>
      <dgm:t>
        <a:bodyPr/>
        <a:lstStyle/>
        <a:p>
          <a:pPr algn="l" rtl="0"/>
          <a:r>
            <a:rPr lang="en-US" sz="2000" dirty="0" smtClean="0"/>
            <a:t>Model used as test inputs</a:t>
          </a:r>
          <a:endParaRPr lang="en-US" sz="2000" dirty="0"/>
        </a:p>
      </dgm:t>
    </dgm:pt>
    <dgm:pt modelId="{0D5C1493-672E-4C62-85E0-283A436BA036}" type="sibTrans" cxnId="{BD0A3221-4B3D-4661-B1EA-BFFC40F9B946}">
      <dgm:prSet/>
      <dgm:spPr/>
      <dgm:t>
        <a:bodyPr/>
        <a:lstStyle/>
        <a:p>
          <a:endParaRPr lang="en-US"/>
        </a:p>
      </dgm:t>
    </dgm:pt>
    <dgm:pt modelId="{D2475283-8261-4E24-BB71-E9956082931C}" type="parTrans" cxnId="{BD0A3221-4B3D-4661-B1EA-BFFC40F9B946}">
      <dgm:prSet/>
      <dgm:spPr/>
      <dgm:t>
        <a:bodyPr/>
        <a:lstStyle/>
        <a:p>
          <a:endParaRPr lang="en-US"/>
        </a:p>
      </dgm:t>
    </dgm:pt>
    <dgm:pt modelId="{9C3F618A-E5CE-41EB-B4F0-F05D4CB8010C}">
      <dgm:prSet custT="1"/>
      <dgm:spPr/>
      <dgm:t>
        <a:bodyPr/>
        <a:lstStyle/>
        <a:p>
          <a:pPr rtl="0"/>
          <a:r>
            <a:rPr lang="en-US" sz="2000" dirty="0" smtClean="0"/>
            <a:t>Free</a:t>
          </a:r>
        </a:p>
        <a:p>
          <a:pPr rtl="0"/>
          <a:r>
            <a:rPr lang="en-US" sz="2000" dirty="0" smtClean="0"/>
            <a:t>Functions</a:t>
          </a:r>
          <a:endParaRPr lang="en-US" sz="2000" dirty="0"/>
        </a:p>
      </dgm:t>
    </dgm:pt>
    <dgm:pt modelId="{91DFA37F-7CD2-47AA-AAE9-96D9A325AA7C}" type="sibTrans" cxnId="{206284C4-C590-41D0-95E1-C141C5F2DE8C}">
      <dgm:prSet/>
      <dgm:spPr/>
      <dgm:t>
        <a:bodyPr/>
        <a:lstStyle/>
        <a:p>
          <a:endParaRPr lang="en-US"/>
        </a:p>
      </dgm:t>
    </dgm:pt>
    <dgm:pt modelId="{3854D2B2-69ED-4F20-B546-FFF7DBA4C2CC}" type="parTrans" cxnId="{206284C4-C590-41D0-95E1-C141C5F2DE8C}">
      <dgm:prSet/>
      <dgm:spPr/>
      <dgm:t>
        <a:bodyPr/>
        <a:lstStyle/>
        <a:p>
          <a:endParaRPr lang="en-US"/>
        </a:p>
      </dgm:t>
    </dgm:pt>
    <dgm:pt modelId="{0EC2896C-7856-468E-B719-37F8D8CB5653}" type="pres">
      <dgm:prSet presAssocID="{1D93BBDB-7EB4-48D1-AE71-0A1FDDC33E23}" presName="Name0" presStyleCnt="0">
        <dgm:presLayoutVars>
          <dgm:chPref val="3"/>
          <dgm:dir/>
          <dgm:animLvl val="lvl"/>
          <dgm:resizeHandles/>
        </dgm:presLayoutVars>
      </dgm:prSet>
      <dgm:spPr/>
      <dgm:t>
        <a:bodyPr/>
        <a:lstStyle/>
        <a:p>
          <a:endParaRPr lang="en-US"/>
        </a:p>
      </dgm:t>
    </dgm:pt>
    <dgm:pt modelId="{3A70B702-8351-4844-80E7-70EE9A740611}" type="pres">
      <dgm:prSet presAssocID="{0AA7AB7C-D8E0-4A5C-9BAD-3FF9D31E8D9C}" presName="horFlow" presStyleCnt="0"/>
      <dgm:spPr/>
    </dgm:pt>
    <dgm:pt modelId="{BD4B9DCF-58D1-42A8-A9C4-73101D4462EF}" type="pres">
      <dgm:prSet presAssocID="{0AA7AB7C-D8E0-4A5C-9BAD-3FF9D31E8D9C}" presName="bigChev" presStyleLbl="node1" presStyleIdx="0" presStyleCnt="4"/>
      <dgm:spPr/>
      <dgm:t>
        <a:bodyPr/>
        <a:lstStyle/>
        <a:p>
          <a:endParaRPr lang="en-US"/>
        </a:p>
      </dgm:t>
    </dgm:pt>
    <dgm:pt modelId="{D77E3D1C-3E5E-4D57-8062-219CEBCD5E1C}" type="pres">
      <dgm:prSet presAssocID="{FD69E769-6AB9-4F23-B1F5-100E679FC3B6}" presName="parTrans" presStyleCnt="0"/>
      <dgm:spPr/>
    </dgm:pt>
    <dgm:pt modelId="{FA327132-FEFB-46D2-BF2E-18AC7A245A49}" type="pres">
      <dgm:prSet presAssocID="{DCD6C682-3F79-49C8-925A-899C3DDD079E}" presName="node" presStyleLbl="alignAccFollowNode1" presStyleIdx="0" presStyleCnt="7">
        <dgm:presLayoutVars>
          <dgm:bulletEnabled val="1"/>
        </dgm:presLayoutVars>
      </dgm:prSet>
      <dgm:spPr/>
      <dgm:t>
        <a:bodyPr/>
        <a:lstStyle/>
        <a:p>
          <a:endParaRPr lang="en-US"/>
        </a:p>
      </dgm:t>
    </dgm:pt>
    <dgm:pt modelId="{D3F43C3C-A961-4B3C-B736-39D544906B2C}" type="pres">
      <dgm:prSet presAssocID="{837FC13D-2056-4ACF-9D0E-01710BBE9B18}" presName="sibTrans" presStyleCnt="0"/>
      <dgm:spPr/>
    </dgm:pt>
    <dgm:pt modelId="{102F7659-7151-4EC8-A80B-0B2F5DD80954}" type="pres">
      <dgm:prSet presAssocID="{0B62CA8E-A61A-4BDB-BE84-52C65B52D2FE}" presName="node" presStyleLbl="alignAccFollowNode1" presStyleIdx="1" presStyleCnt="7">
        <dgm:presLayoutVars>
          <dgm:bulletEnabled val="1"/>
        </dgm:presLayoutVars>
      </dgm:prSet>
      <dgm:spPr/>
      <dgm:t>
        <a:bodyPr/>
        <a:lstStyle/>
        <a:p>
          <a:endParaRPr lang="en-US"/>
        </a:p>
      </dgm:t>
    </dgm:pt>
    <dgm:pt modelId="{9755C056-5C01-4393-B14C-36BA05B5F3D0}" type="pres">
      <dgm:prSet presAssocID="{468A97CC-646C-4120-9ED0-5DD7E3143522}" presName="sibTrans" presStyleCnt="0"/>
      <dgm:spPr/>
    </dgm:pt>
    <dgm:pt modelId="{58E79265-FD94-4156-8E1F-E80CEBE3210C}" type="pres">
      <dgm:prSet presAssocID="{685E7CAE-0841-4C7F-B0B8-8EB8FBB3AF94}" presName="node" presStyleLbl="alignAccFollowNode1" presStyleIdx="2" presStyleCnt="7">
        <dgm:presLayoutVars>
          <dgm:bulletEnabled val="1"/>
        </dgm:presLayoutVars>
      </dgm:prSet>
      <dgm:spPr/>
      <dgm:t>
        <a:bodyPr/>
        <a:lstStyle/>
        <a:p>
          <a:endParaRPr lang="en-US"/>
        </a:p>
      </dgm:t>
    </dgm:pt>
    <dgm:pt modelId="{3DB3BAD5-247D-442F-B7BE-B20AB5D80EC8}" type="pres">
      <dgm:prSet presAssocID="{C0871C79-92C4-466C-B088-8926A10319E5}" presName="sibTrans" presStyleCnt="0"/>
      <dgm:spPr/>
    </dgm:pt>
    <dgm:pt modelId="{CC9F5C08-30D7-444D-9EA3-BC73B2A7F1F5}" type="pres">
      <dgm:prSet presAssocID="{9C3F618A-E5CE-41EB-B4F0-F05D4CB8010C}" presName="node" presStyleLbl="alignAccFollowNode1" presStyleIdx="3" presStyleCnt="7">
        <dgm:presLayoutVars>
          <dgm:bulletEnabled val="1"/>
        </dgm:presLayoutVars>
      </dgm:prSet>
      <dgm:spPr/>
      <dgm:t>
        <a:bodyPr/>
        <a:lstStyle/>
        <a:p>
          <a:endParaRPr lang="en-US"/>
        </a:p>
      </dgm:t>
    </dgm:pt>
    <dgm:pt modelId="{BD4F74D3-49FA-4C26-BC6B-D34B1DE89094}" type="pres">
      <dgm:prSet presAssocID="{0AA7AB7C-D8E0-4A5C-9BAD-3FF9D31E8D9C}" presName="vSp" presStyleCnt="0"/>
      <dgm:spPr/>
    </dgm:pt>
    <dgm:pt modelId="{DB6C633C-047F-4BAA-BDEC-04BD1BB8261D}" type="pres">
      <dgm:prSet presAssocID="{AA2D6B40-9DF5-4CD0-9ADE-15E48D7FD28A}" presName="horFlow" presStyleCnt="0"/>
      <dgm:spPr/>
    </dgm:pt>
    <dgm:pt modelId="{179C538A-AF2B-4FE1-8086-DFF86317623F}" type="pres">
      <dgm:prSet presAssocID="{AA2D6B40-9DF5-4CD0-9ADE-15E48D7FD28A}" presName="bigChev" presStyleLbl="node1" presStyleIdx="1" presStyleCnt="4"/>
      <dgm:spPr/>
      <dgm:t>
        <a:bodyPr/>
        <a:lstStyle/>
        <a:p>
          <a:endParaRPr lang="en-US"/>
        </a:p>
      </dgm:t>
    </dgm:pt>
    <dgm:pt modelId="{2351AF6C-FD13-45E8-81AB-C23128253FCF}" type="pres">
      <dgm:prSet presAssocID="{D2475283-8261-4E24-BB71-E9956082931C}" presName="parTrans" presStyleCnt="0"/>
      <dgm:spPr/>
    </dgm:pt>
    <dgm:pt modelId="{EFD35F54-D826-446E-9167-9FB5F71656E6}" type="pres">
      <dgm:prSet presAssocID="{4B3E45D2-E81A-44B0-BF55-280AA3C2A4BD}" presName="node" presStyleLbl="alignAccFollowNode1" presStyleIdx="4" presStyleCnt="7" custScaleX="362808">
        <dgm:presLayoutVars>
          <dgm:bulletEnabled val="1"/>
        </dgm:presLayoutVars>
      </dgm:prSet>
      <dgm:spPr/>
      <dgm:t>
        <a:bodyPr/>
        <a:lstStyle/>
        <a:p>
          <a:endParaRPr lang="en-US"/>
        </a:p>
      </dgm:t>
    </dgm:pt>
    <dgm:pt modelId="{CB8B6637-6603-49F4-98A5-CE64EE483EE7}" type="pres">
      <dgm:prSet presAssocID="{AA2D6B40-9DF5-4CD0-9ADE-15E48D7FD28A}" presName="vSp" presStyleCnt="0"/>
      <dgm:spPr/>
    </dgm:pt>
    <dgm:pt modelId="{6A53CBCC-14C2-4314-8591-EEB33CFCB06A}" type="pres">
      <dgm:prSet presAssocID="{737413C2-E5B5-4D12-842C-CEA8ECD61B9D}" presName="horFlow" presStyleCnt="0"/>
      <dgm:spPr/>
    </dgm:pt>
    <dgm:pt modelId="{76303C98-FC16-43BF-BCFB-E5CF5041F3AC}" type="pres">
      <dgm:prSet presAssocID="{737413C2-E5B5-4D12-842C-CEA8ECD61B9D}" presName="bigChev" presStyleLbl="node1" presStyleIdx="2" presStyleCnt="4"/>
      <dgm:spPr/>
      <dgm:t>
        <a:bodyPr/>
        <a:lstStyle/>
        <a:p>
          <a:endParaRPr lang="en-US"/>
        </a:p>
      </dgm:t>
    </dgm:pt>
    <dgm:pt modelId="{F2998634-A029-423A-B734-2177A732E4AD}" type="pres">
      <dgm:prSet presAssocID="{1E0D50BC-8223-4CE1-9735-BDA5C003D79B}" presName="parTrans" presStyleCnt="0"/>
      <dgm:spPr/>
    </dgm:pt>
    <dgm:pt modelId="{F870B098-690B-4005-84E7-A113FE1A0FF1}" type="pres">
      <dgm:prSet presAssocID="{B2AB8F09-0973-49EA-959F-E90927281694}" presName="node" presStyleLbl="alignAccFollowNode1" presStyleIdx="5" presStyleCnt="7" custScaleX="359186">
        <dgm:presLayoutVars>
          <dgm:bulletEnabled val="1"/>
        </dgm:presLayoutVars>
      </dgm:prSet>
      <dgm:spPr/>
      <dgm:t>
        <a:bodyPr/>
        <a:lstStyle/>
        <a:p>
          <a:endParaRPr lang="en-US"/>
        </a:p>
      </dgm:t>
    </dgm:pt>
    <dgm:pt modelId="{6DA834FD-F128-49EC-BFB7-CC889ADFCA85}" type="pres">
      <dgm:prSet presAssocID="{737413C2-E5B5-4D12-842C-CEA8ECD61B9D}" presName="vSp" presStyleCnt="0"/>
      <dgm:spPr/>
    </dgm:pt>
    <dgm:pt modelId="{74497034-67E3-48DF-A17D-5C983C820481}" type="pres">
      <dgm:prSet presAssocID="{8EED17EB-8B5F-477B-8F55-3AD2E57FFA22}" presName="horFlow" presStyleCnt="0"/>
      <dgm:spPr/>
    </dgm:pt>
    <dgm:pt modelId="{6B2D5F81-EB5C-45CC-8EF9-D4E6AF2AE0DD}" type="pres">
      <dgm:prSet presAssocID="{8EED17EB-8B5F-477B-8F55-3AD2E57FFA22}" presName="bigChev" presStyleLbl="node1" presStyleIdx="3" presStyleCnt="4"/>
      <dgm:spPr/>
      <dgm:t>
        <a:bodyPr/>
        <a:lstStyle/>
        <a:p>
          <a:endParaRPr lang="en-US"/>
        </a:p>
      </dgm:t>
    </dgm:pt>
    <dgm:pt modelId="{50DF43EF-1B4A-470A-A132-0E9FE7E62C74}" type="pres">
      <dgm:prSet presAssocID="{15241C58-26E4-4CBF-83B4-97794EDF25ED}" presName="parTrans" presStyleCnt="0"/>
      <dgm:spPr/>
    </dgm:pt>
    <dgm:pt modelId="{68227CD9-4DDB-4F5C-81E5-BF1A24AC14CA}" type="pres">
      <dgm:prSet presAssocID="{EC601172-4C12-4082-A1B9-48596613FBF7}" presName="node" presStyleLbl="alignAccFollowNode1" presStyleIdx="6" presStyleCnt="7" custScaleX="357960">
        <dgm:presLayoutVars>
          <dgm:bulletEnabled val="1"/>
        </dgm:presLayoutVars>
      </dgm:prSet>
      <dgm:spPr/>
      <dgm:t>
        <a:bodyPr/>
        <a:lstStyle/>
        <a:p>
          <a:endParaRPr lang="en-US"/>
        </a:p>
      </dgm:t>
    </dgm:pt>
  </dgm:ptLst>
  <dgm:cxnLst>
    <dgm:cxn modelId="{BE95A50B-97A7-4564-B575-B5E1279BA328}" srcId="{1D93BBDB-7EB4-48D1-AE71-0A1FDDC33E23}" destId="{8EED17EB-8B5F-477B-8F55-3AD2E57FFA22}" srcOrd="3" destOrd="0" parTransId="{B4306947-3D26-42D2-BA95-834ACE2C4024}" sibTransId="{02827E2E-D6E7-4B04-B028-56B1A9BA8F12}"/>
    <dgm:cxn modelId="{6AF09B1C-BBDE-4360-A2BB-A791C006723E}" srcId="{1D93BBDB-7EB4-48D1-AE71-0A1FDDC33E23}" destId="{0AA7AB7C-D8E0-4A5C-9BAD-3FF9D31E8D9C}" srcOrd="0" destOrd="0" parTransId="{3FEC70FB-C37C-4F76-9224-1C76D577344D}" sibTransId="{FC5EC168-E9B6-436A-AD8B-FFB1914B1675}"/>
    <dgm:cxn modelId="{3D4B13E9-6117-4188-92C8-BB0A24F04164}" type="presOf" srcId="{1D93BBDB-7EB4-48D1-AE71-0A1FDDC33E23}" destId="{0EC2896C-7856-468E-B719-37F8D8CB5653}" srcOrd="0" destOrd="0" presId="urn:microsoft.com/office/officeart/2005/8/layout/lProcess3"/>
    <dgm:cxn modelId="{41C1105E-0EDE-4385-A905-3ABC1DF4A02F}" type="presOf" srcId="{9C3F618A-E5CE-41EB-B4F0-F05D4CB8010C}" destId="{CC9F5C08-30D7-444D-9EA3-BC73B2A7F1F5}" srcOrd="0" destOrd="0" presId="urn:microsoft.com/office/officeart/2005/8/layout/lProcess3"/>
    <dgm:cxn modelId="{D532E806-EBCD-4161-90D0-2DC43B535658}" type="presOf" srcId="{DCD6C682-3F79-49C8-925A-899C3DDD079E}" destId="{FA327132-FEFB-46D2-BF2E-18AC7A245A49}" srcOrd="0" destOrd="0" presId="urn:microsoft.com/office/officeart/2005/8/layout/lProcess3"/>
    <dgm:cxn modelId="{1710C036-934F-44E5-90CF-BE22897FA1AB}" srcId="{0AA7AB7C-D8E0-4A5C-9BAD-3FF9D31E8D9C}" destId="{0B62CA8E-A61A-4BDB-BE84-52C65B52D2FE}" srcOrd="1" destOrd="0" parTransId="{ACDBE42A-7D57-47AE-808A-9CEE3CDF2EBB}" sibTransId="{468A97CC-646C-4120-9ED0-5DD7E3143522}"/>
    <dgm:cxn modelId="{63F35585-72A9-45DE-AAE9-9619FFE5D665}" srcId="{0AA7AB7C-D8E0-4A5C-9BAD-3FF9D31E8D9C}" destId="{DCD6C682-3F79-49C8-925A-899C3DDD079E}" srcOrd="0" destOrd="0" parTransId="{FD69E769-6AB9-4F23-B1F5-100E679FC3B6}" sibTransId="{837FC13D-2056-4ACF-9D0E-01710BBE9B18}"/>
    <dgm:cxn modelId="{F3E40860-D03B-4AED-8D33-995015B4E021}" type="presOf" srcId="{EC601172-4C12-4082-A1B9-48596613FBF7}" destId="{68227CD9-4DDB-4F5C-81E5-BF1A24AC14CA}" srcOrd="0" destOrd="0" presId="urn:microsoft.com/office/officeart/2005/8/layout/lProcess3"/>
    <dgm:cxn modelId="{9B1CF081-72F1-49F2-9258-B4A7C982020B}" type="presOf" srcId="{737413C2-E5B5-4D12-842C-CEA8ECD61B9D}" destId="{76303C98-FC16-43BF-BCFB-E5CF5041F3AC}" srcOrd="0" destOrd="0" presId="urn:microsoft.com/office/officeart/2005/8/layout/lProcess3"/>
    <dgm:cxn modelId="{1297110D-34C1-4EE5-A406-F9EB171861A5}" type="presOf" srcId="{AA2D6B40-9DF5-4CD0-9ADE-15E48D7FD28A}" destId="{179C538A-AF2B-4FE1-8086-DFF86317623F}" srcOrd="0" destOrd="0" presId="urn:microsoft.com/office/officeart/2005/8/layout/lProcess3"/>
    <dgm:cxn modelId="{BD0A3221-4B3D-4661-B1EA-BFFC40F9B946}" srcId="{AA2D6B40-9DF5-4CD0-9ADE-15E48D7FD28A}" destId="{4B3E45D2-E81A-44B0-BF55-280AA3C2A4BD}" srcOrd="0" destOrd="0" parTransId="{D2475283-8261-4E24-BB71-E9956082931C}" sibTransId="{0D5C1493-672E-4C62-85E0-283A436BA036}"/>
    <dgm:cxn modelId="{206284C4-C590-41D0-95E1-C141C5F2DE8C}" srcId="{0AA7AB7C-D8E0-4A5C-9BAD-3FF9D31E8D9C}" destId="{9C3F618A-E5CE-41EB-B4F0-F05D4CB8010C}" srcOrd="3" destOrd="0" parTransId="{3854D2B2-69ED-4F20-B546-FFF7DBA4C2CC}" sibTransId="{91DFA37F-7CD2-47AA-AAE9-96D9A325AA7C}"/>
    <dgm:cxn modelId="{836FC81D-C088-4C81-B798-BD11E1FC0C20}" type="presOf" srcId="{4B3E45D2-E81A-44B0-BF55-280AA3C2A4BD}" destId="{EFD35F54-D826-446E-9167-9FB5F71656E6}" srcOrd="0" destOrd="0" presId="urn:microsoft.com/office/officeart/2005/8/layout/lProcess3"/>
    <dgm:cxn modelId="{15BB63A1-4F61-49E7-AE8C-76D2FA0C6EE6}" srcId="{0AA7AB7C-D8E0-4A5C-9BAD-3FF9D31E8D9C}" destId="{685E7CAE-0841-4C7F-B0B8-8EB8FBB3AF94}" srcOrd="2" destOrd="0" parTransId="{73B94771-E388-401D-ACF2-392B6C18F0AD}" sibTransId="{C0871C79-92C4-466C-B088-8926A10319E5}"/>
    <dgm:cxn modelId="{AE718420-572B-4D55-8294-F30B13250D84}" type="presOf" srcId="{685E7CAE-0841-4C7F-B0B8-8EB8FBB3AF94}" destId="{58E79265-FD94-4156-8E1F-E80CEBE3210C}" srcOrd="0" destOrd="0" presId="urn:microsoft.com/office/officeart/2005/8/layout/lProcess3"/>
    <dgm:cxn modelId="{B99628C6-1188-40BD-9296-F155CBE1D533}" srcId="{1D93BBDB-7EB4-48D1-AE71-0A1FDDC33E23}" destId="{737413C2-E5B5-4D12-842C-CEA8ECD61B9D}" srcOrd="2" destOrd="0" parTransId="{07A4EC84-2A89-4ED1-84B0-884A84D4BFFC}" sibTransId="{614848CE-DBD1-4081-9ACF-2CDAB61DF323}"/>
    <dgm:cxn modelId="{644664E2-78B6-4D98-B138-F0032CB677D8}" type="presOf" srcId="{0B62CA8E-A61A-4BDB-BE84-52C65B52D2FE}" destId="{102F7659-7151-4EC8-A80B-0B2F5DD80954}" srcOrd="0" destOrd="0" presId="urn:microsoft.com/office/officeart/2005/8/layout/lProcess3"/>
    <dgm:cxn modelId="{C985BD27-DD81-4C27-AF31-1B6499F84C04}" type="presOf" srcId="{8EED17EB-8B5F-477B-8F55-3AD2E57FFA22}" destId="{6B2D5F81-EB5C-45CC-8EF9-D4E6AF2AE0DD}" srcOrd="0" destOrd="0" presId="urn:microsoft.com/office/officeart/2005/8/layout/lProcess3"/>
    <dgm:cxn modelId="{E85F1025-58CA-4AC8-B7FB-AF05029CD76F}" srcId="{8EED17EB-8B5F-477B-8F55-3AD2E57FFA22}" destId="{EC601172-4C12-4082-A1B9-48596613FBF7}" srcOrd="0" destOrd="0" parTransId="{15241C58-26E4-4CBF-83B4-97794EDF25ED}" sibTransId="{E9D7D7E8-FC38-48C8-BBDF-5833B0F7BED9}"/>
    <dgm:cxn modelId="{0075ADAD-E915-45D9-A1E6-115ED2608DFF}" srcId="{737413C2-E5B5-4D12-842C-CEA8ECD61B9D}" destId="{B2AB8F09-0973-49EA-959F-E90927281694}" srcOrd="0" destOrd="0" parTransId="{1E0D50BC-8223-4CE1-9735-BDA5C003D79B}" sibTransId="{3C566FBD-7031-4C3C-9589-CCA0BE89EE31}"/>
    <dgm:cxn modelId="{F900F753-6B9F-4B58-8221-18D406B739F2}" type="presOf" srcId="{0AA7AB7C-D8E0-4A5C-9BAD-3FF9D31E8D9C}" destId="{BD4B9DCF-58D1-42A8-A9C4-73101D4462EF}" srcOrd="0" destOrd="0" presId="urn:microsoft.com/office/officeart/2005/8/layout/lProcess3"/>
    <dgm:cxn modelId="{A2DA8950-E605-4057-B1C4-BA5147A98D55}" srcId="{1D93BBDB-7EB4-48D1-AE71-0A1FDDC33E23}" destId="{AA2D6B40-9DF5-4CD0-9ADE-15E48D7FD28A}" srcOrd="1" destOrd="0" parTransId="{9F6F8024-E9AB-4DBD-B374-47E28784687D}" sibTransId="{E6ADF561-E3BF-4E2D-B03D-884784B3FFF1}"/>
    <dgm:cxn modelId="{DBAF54F3-1AD9-4DDC-A005-7079FCB36E7E}" type="presOf" srcId="{B2AB8F09-0973-49EA-959F-E90927281694}" destId="{F870B098-690B-4005-84E7-A113FE1A0FF1}" srcOrd="0" destOrd="0" presId="urn:microsoft.com/office/officeart/2005/8/layout/lProcess3"/>
    <dgm:cxn modelId="{7AE7ADE1-C27C-4E92-9805-3309163404B8}" type="presParOf" srcId="{0EC2896C-7856-468E-B719-37F8D8CB5653}" destId="{3A70B702-8351-4844-80E7-70EE9A740611}" srcOrd="0" destOrd="0" presId="urn:microsoft.com/office/officeart/2005/8/layout/lProcess3"/>
    <dgm:cxn modelId="{0EFEF3B5-F4A3-4AF0-8E47-23C51D17111F}" type="presParOf" srcId="{3A70B702-8351-4844-80E7-70EE9A740611}" destId="{BD4B9DCF-58D1-42A8-A9C4-73101D4462EF}" srcOrd="0" destOrd="0" presId="urn:microsoft.com/office/officeart/2005/8/layout/lProcess3"/>
    <dgm:cxn modelId="{8C068C35-725C-4D0F-9CBE-9836E01FEDD3}" type="presParOf" srcId="{3A70B702-8351-4844-80E7-70EE9A740611}" destId="{D77E3D1C-3E5E-4D57-8062-219CEBCD5E1C}" srcOrd="1" destOrd="0" presId="urn:microsoft.com/office/officeart/2005/8/layout/lProcess3"/>
    <dgm:cxn modelId="{3B174310-B1B9-4D90-95F6-70C2FA02108A}" type="presParOf" srcId="{3A70B702-8351-4844-80E7-70EE9A740611}" destId="{FA327132-FEFB-46D2-BF2E-18AC7A245A49}" srcOrd="2" destOrd="0" presId="urn:microsoft.com/office/officeart/2005/8/layout/lProcess3"/>
    <dgm:cxn modelId="{68B82D57-01BE-4FAD-ACBE-BB3A8BBCC8B2}" type="presParOf" srcId="{3A70B702-8351-4844-80E7-70EE9A740611}" destId="{D3F43C3C-A961-4B3C-B736-39D544906B2C}" srcOrd="3" destOrd="0" presId="urn:microsoft.com/office/officeart/2005/8/layout/lProcess3"/>
    <dgm:cxn modelId="{767AB19B-C6DA-4240-B0BF-FB8BC85BD518}" type="presParOf" srcId="{3A70B702-8351-4844-80E7-70EE9A740611}" destId="{102F7659-7151-4EC8-A80B-0B2F5DD80954}" srcOrd="4" destOrd="0" presId="urn:microsoft.com/office/officeart/2005/8/layout/lProcess3"/>
    <dgm:cxn modelId="{C1EC1799-0090-4093-AD29-9FDD66CB9525}" type="presParOf" srcId="{3A70B702-8351-4844-80E7-70EE9A740611}" destId="{9755C056-5C01-4393-B14C-36BA05B5F3D0}" srcOrd="5" destOrd="0" presId="urn:microsoft.com/office/officeart/2005/8/layout/lProcess3"/>
    <dgm:cxn modelId="{DF4C43FD-6615-40AB-B9D4-3862615E3963}" type="presParOf" srcId="{3A70B702-8351-4844-80E7-70EE9A740611}" destId="{58E79265-FD94-4156-8E1F-E80CEBE3210C}" srcOrd="6" destOrd="0" presId="urn:microsoft.com/office/officeart/2005/8/layout/lProcess3"/>
    <dgm:cxn modelId="{12396736-D3EB-421A-84BB-3BC75FC17D2C}" type="presParOf" srcId="{3A70B702-8351-4844-80E7-70EE9A740611}" destId="{3DB3BAD5-247D-442F-B7BE-B20AB5D80EC8}" srcOrd="7" destOrd="0" presId="urn:microsoft.com/office/officeart/2005/8/layout/lProcess3"/>
    <dgm:cxn modelId="{A765E84A-FABD-4CE2-BAE6-1712838ECAB0}" type="presParOf" srcId="{3A70B702-8351-4844-80E7-70EE9A740611}" destId="{CC9F5C08-30D7-444D-9EA3-BC73B2A7F1F5}" srcOrd="8" destOrd="0" presId="urn:microsoft.com/office/officeart/2005/8/layout/lProcess3"/>
    <dgm:cxn modelId="{53A28D4C-5DE6-49ED-BA4A-D04D05B007D9}" type="presParOf" srcId="{0EC2896C-7856-468E-B719-37F8D8CB5653}" destId="{BD4F74D3-49FA-4C26-BC6B-D34B1DE89094}" srcOrd="1" destOrd="0" presId="urn:microsoft.com/office/officeart/2005/8/layout/lProcess3"/>
    <dgm:cxn modelId="{6F7B945F-40CE-4CFF-9F7F-16D46A273A6E}" type="presParOf" srcId="{0EC2896C-7856-468E-B719-37F8D8CB5653}" destId="{DB6C633C-047F-4BAA-BDEC-04BD1BB8261D}" srcOrd="2" destOrd="0" presId="urn:microsoft.com/office/officeart/2005/8/layout/lProcess3"/>
    <dgm:cxn modelId="{15F182AC-7C04-48D0-B5E2-07748A4E8F7D}" type="presParOf" srcId="{DB6C633C-047F-4BAA-BDEC-04BD1BB8261D}" destId="{179C538A-AF2B-4FE1-8086-DFF86317623F}" srcOrd="0" destOrd="0" presId="urn:microsoft.com/office/officeart/2005/8/layout/lProcess3"/>
    <dgm:cxn modelId="{D1EEB900-0F8A-4A54-A1A2-ABD5E9C36F1D}" type="presParOf" srcId="{DB6C633C-047F-4BAA-BDEC-04BD1BB8261D}" destId="{2351AF6C-FD13-45E8-81AB-C23128253FCF}" srcOrd="1" destOrd="0" presId="urn:microsoft.com/office/officeart/2005/8/layout/lProcess3"/>
    <dgm:cxn modelId="{4C46FA0E-FD0E-479B-A145-8D381FD8A6E1}" type="presParOf" srcId="{DB6C633C-047F-4BAA-BDEC-04BD1BB8261D}" destId="{EFD35F54-D826-446E-9167-9FB5F71656E6}" srcOrd="2" destOrd="0" presId="urn:microsoft.com/office/officeart/2005/8/layout/lProcess3"/>
    <dgm:cxn modelId="{454A5CAD-9020-4C5D-91BE-74CF4DAB973C}" type="presParOf" srcId="{0EC2896C-7856-468E-B719-37F8D8CB5653}" destId="{CB8B6637-6603-49F4-98A5-CE64EE483EE7}" srcOrd="3" destOrd="0" presId="urn:microsoft.com/office/officeart/2005/8/layout/lProcess3"/>
    <dgm:cxn modelId="{744AA0CC-0AEA-419C-A429-46540A572F07}" type="presParOf" srcId="{0EC2896C-7856-468E-B719-37F8D8CB5653}" destId="{6A53CBCC-14C2-4314-8591-EEB33CFCB06A}" srcOrd="4" destOrd="0" presId="urn:microsoft.com/office/officeart/2005/8/layout/lProcess3"/>
    <dgm:cxn modelId="{6F8BCB69-403A-4018-BB1C-58B276D201F4}" type="presParOf" srcId="{6A53CBCC-14C2-4314-8591-EEB33CFCB06A}" destId="{76303C98-FC16-43BF-BCFB-E5CF5041F3AC}" srcOrd="0" destOrd="0" presId="urn:microsoft.com/office/officeart/2005/8/layout/lProcess3"/>
    <dgm:cxn modelId="{B39E5C9F-B72D-44B2-809A-CCDB302AA075}" type="presParOf" srcId="{6A53CBCC-14C2-4314-8591-EEB33CFCB06A}" destId="{F2998634-A029-423A-B734-2177A732E4AD}" srcOrd="1" destOrd="0" presId="urn:microsoft.com/office/officeart/2005/8/layout/lProcess3"/>
    <dgm:cxn modelId="{BBDBA1DD-12B7-473D-8097-3B6693868BAE}" type="presParOf" srcId="{6A53CBCC-14C2-4314-8591-EEB33CFCB06A}" destId="{F870B098-690B-4005-84E7-A113FE1A0FF1}" srcOrd="2" destOrd="0" presId="urn:microsoft.com/office/officeart/2005/8/layout/lProcess3"/>
    <dgm:cxn modelId="{1D33DE38-EB5A-4652-8A2B-395862DA419F}" type="presParOf" srcId="{0EC2896C-7856-468E-B719-37F8D8CB5653}" destId="{6DA834FD-F128-49EC-BFB7-CC889ADFCA85}" srcOrd="5" destOrd="0" presId="urn:microsoft.com/office/officeart/2005/8/layout/lProcess3"/>
    <dgm:cxn modelId="{AF8EC7BD-4CEA-41BA-84DC-ECEC3B650911}" type="presParOf" srcId="{0EC2896C-7856-468E-B719-37F8D8CB5653}" destId="{74497034-67E3-48DF-A17D-5C983C820481}" srcOrd="6" destOrd="0" presId="urn:microsoft.com/office/officeart/2005/8/layout/lProcess3"/>
    <dgm:cxn modelId="{6CF5824E-94D6-44CF-A717-FB19751A9690}" type="presParOf" srcId="{74497034-67E3-48DF-A17D-5C983C820481}" destId="{6B2D5F81-EB5C-45CC-8EF9-D4E6AF2AE0DD}" srcOrd="0" destOrd="0" presId="urn:microsoft.com/office/officeart/2005/8/layout/lProcess3"/>
    <dgm:cxn modelId="{366CC6A5-7289-42E4-BA57-07A90FB34619}" type="presParOf" srcId="{74497034-67E3-48DF-A17D-5C983C820481}" destId="{50DF43EF-1B4A-470A-A132-0E9FE7E62C74}" srcOrd="1" destOrd="0" presId="urn:microsoft.com/office/officeart/2005/8/layout/lProcess3"/>
    <dgm:cxn modelId="{5182BDC3-1E8F-4871-A5E4-6658B172DC84}" type="presParOf" srcId="{74497034-67E3-48DF-A17D-5C983C820481}" destId="{68227CD9-4DDB-4F5C-81E5-BF1A24AC14CA}" srcOrd="2"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C68AAC-6DDF-499E-9CF9-6A7EC8765DF0}" type="doc">
      <dgm:prSet loTypeId="urn:microsoft.com/office/officeart/2005/8/layout/process1" loCatId="process" qsTypeId="urn:microsoft.com/office/officeart/2005/8/quickstyle/simple5" qsCatId="simple" csTypeId="urn:microsoft.com/office/officeart/2005/8/colors/colorful2" csCatId="colorful" phldr="1"/>
      <dgm:spPr/>
    </dgm:pt>
    <dgm:pt modelId="{90EB4602-A927-4B03-AB1B-B3CCC18611E7}">
      <dgm:prSet phldrT="[Text]"/>
      <dgm:spPr/>
      <dgm:t>
        <a:bodyPr/>
        <a:lstStyle/>
        <a:p>
          <a:r>
            <a:rPr lang="en-US" dirty="0" smtClean="0"/>
            <a:t>Annotated Program</a:t>
          </a:r>
          <a:endParaRPr lang="en-US" dirty="0"/>
        </a:p>
      </dgm:t>
    </dgm:pt>
    <dgm:pt modelId="{C50FFEC0-1000-4229-BCA6-60BF345101F6}" type="parTrans" cxnId="{FB8C25CE-CB3F-4ECA-8C2C-6559ADA37E14}">
      <dgm:prSet/>
      <dgm:spPr/>
      <dgm:t>
        <a:bodyPr/>
        <a:lstStyle/>
        <a:p>
          <a:endParaRPr lang="en-US"/>
        </a:p>
      </dgm:t>
    </dgm:pt>
    <dgm:pt modelId="{135E012C-EB75-44BD-8624-C7D87D77903F}" type="sibTrans" cxnId="{FB8C25CE-CB3F-4ECA-8C2C-6559ADA37E14}">
      <dgm:prSet/>
      <dgm:spPr/>
      <dgm:t>
        <a:bodyPr/>
        <a:lstStyle/>
        <a:p>
          <a:endParaRPr lang="en-US"/>
        </a:p>
      </dgm:t>
    </dgm:pt>
    <dgm:pt modelId="{3411FCD8-4028-47BE-979F-A94DA2B0E6C7}">
      <dgm:prSet phldrT="[Text]"/>
      <dgm:spPr/>
      <dgm:t>
        <a:bodyPr/>
        <a:lstStyle/>
        <a:p>
          <a:r>
            <a:rPr lang="en-US" dirty="0" smtClean="0"/>
            <a:t>Verification Condition </a:t>
          </a:r>
          <a:r>
            <a:rPr lang="en-US" i="1" dirty="0" smtClean="0"/>
            <a:t>F</a:t>
          </a:r>
          <a:endParaRPr lang="en-US" i="1" dirty="0"/>
        </a:p>
      </dgm:t>
    </dgm:pt>
    <dgm:pt modelId="{B69D2197-B49F-4F5F-B03F-24E52C020513}" type="parTrans" cxnId="{0AFF858F-EB1E-42AD-B901-41CF55CBE009}">
      <dgm:prSet/>
      <dgm:spPr/>
      <dgm:t>
        <a:bodyPr/>
        <a:lstStyle/>
        <a:p>
          <a:endParaRPr lang="en-US"/>
        </a:p>
      </dgm:t>
    </dgm:pt>
    <dgm:pt modelId="{F3268670-5C0B-48CD-8F58-30DDFFACB787}" type="sibTrans" cxnId="{0AFF858F-EB1E-42AD-B901-41CF55CBE009}">
      <dgm:prSet/>
      <dgm:spPr/>
      <dgm:t>
        <a:bodyPr/>
        <a:lstStyle/>
        <a:p>
          <a:endParaRPr lang="en-US"/>
        </a:p>
      </dgm:t>
    </dgm:pt>
    <dgm:pt modelId="{2A9F89C3-0213-446F-9F57-68D8F61CFAF0}" type="pres">
      <dgm:prSet presAssocID="{62C68AAC-6DDF-499E-9CF9-6A7EC8765DF0}" presName="Name0" presStyleCnt="0">
        <dgm:presLayoutVars>
          <dgm:dir/>
          <dgm:resizeHandles val="exact"/>
        </dgm:presLayoutVars>
      </dgm:prSet>
      <dgm:spPr/>
    </dgm:pt>
    <dgm:pt modelId="{61BD5CC9-D19E-4D51-9B27-20E60A241DCF}" type="pres">
      <dgm:prSet presAssocID="{90EB4602-A927-4B03-AB1B-B3CCC18611E7}" presName="node" presStyleLbl="node1" presStyleIdx="0" presStyleCnt="2" custLinFactNeighborX="989" custLinFactNeighborY="-1979">
        <dgm:presLayoutVars>
          <dgm:bulletEnabled val="1"/>
        </dgm:presLayoutVars>
      </dgm:prSet>
      <dgm:spPr/>
      <dgm:t>
        <a:bodyPr/>
        <a:lstStyle/>
        <a:p>
          <a:endParaRPr lang="en-US"/>
        </a:p>
      </dgm:t>
    </dgm:pt>
    <dgm:pt modelId="{66753691-48EF-44CA-9DF1-40405054014D}" type="pres">
      <dgm:prSet presAssocID="{135E012C-EB75-44BD-8624-C7D87D77903F}" presName="sibTrans" presStyleLbl="sibTrans2D1" presStyleIdx="0" presStyleCnt="1"/>
      <dgm:spPr/>
      <dgm:t>
        <a:bodyPr/>
        <a:lstStyle/>
        <a:p>
          <a:endParaRPr lang="en-US"/>
        </a:p>
      </dgm:t>
    </dgm:pt>
    <dgm:pt modelId="{47353F76-3C17-49FA-ABD1-B25A36085DA4}" type="pres">
      <dgm:prSet presAssocID="{135E012C-EB75-44BD-8624-C7D87D77903F}" presName="connectorText" presStyleLbl="sibTrans2D1" presStyleIdx="0" presStyleCnt="1"/>
      <dgm:spPr/>
      <dgm:t>
        <a:bodyPr/>
        <a:lstStyle/>
        <a:p>
          <a:endParaRPr lang="en-US"/>
        </a:p>
      </dgm:t>
    </dgm:pt>
    <dgm:pt modelId="{40C0E305-4B11-4977-A04E-EAB83E945248}" type="pres">
      <dgm:prSet presAssocID="{3411FCD8-4028-47BE-979F-A94DA2B0E6C7}" presName="node" presStyleLbl="node1" presStyleIdx="1" presStyleCnt="2">
        <dgm:presLayoutVars>
          <dgm:bulletEnabled val="1"/>
        </dgm:presLayoutVars>
      </dgm:prSet>
      <dgm:spPr/>
      <dgm:t>
        <a:bodyPr/>
        <a:lstStyle/>
        <a:p>
          <a:endParaRPr lang="en-US"/>
        </a:p>
      </dgm:t>
    </dgm:pt>
  </dgm:ptLst>
  <dgm:cxnLst>
    <dgm:cxn modelId="{1DA9137D-5D9F-49AC-B96D-D0D366F05232}" type="presOf" srcId="{62C68AAC-6DDF-499E-9CF9-6A7EC8765DF0}" destId="{2A9F89C3-0213-446F-9F57-68D8F61CFAF0}" srcOrd="0" destOrd="0" presId="urn:microsoft.com/office/officeart/2005/8/layout/process1"/>
    <dgm:cxn modelId="{0AFF858F-EB1E-42AD-B901-41CF55CBE009}" srcId="{62C68AAC-6DDF-499E-9CF9-6A7EC8765DF0}" destId="{3411FCD8-4028-47BE-979F-A94DA2B0E6C7}" srcOrd="1" destOrd="0" parTransId="{B69D2197-B49F-4F5F-B03F-24E52C020513}" sibTransId="{F3268670-5C0B-48CD-8F58-30DDFFACB787}"/>
    <dgm:cxn modelId="{FB8C25CE-CB3F-4ECA-8C2C-6559ADA37E14}" srcId="{62C68AAC-6DDF-499E-9CF9-6A7EC8765DF0}" destId="{90EB4602-A927-4B03-AB1B-B3CCC18611E7}" srcOrd="0" destOrd="0" parTransId="{C50FFEC0-1000-4229-BCA6-60BF345101F6}" sibTransId="{135E012C-EB75-44BD-8624-C7D87D77903F}"/>
    <dgm:cxn modelId="{1A09DD27-47AC-4E29-BCD1-AEC3DD982275}" type="presOf" srcId="{135E012C-EB75-44BD-8624-C7D87D77903F}" destId="{47353F76-3C17-49FA-ABD1-B25A36085DA4}" srcOrd="1" destOrd="0" presId="urn:microsoft.com/office/officeart/2005/8/layout/process1"/>
    <dgm:cxn modelId="{070A1EF6-F32D-4327-B199-3A927237FE21}" type="presOf" srcId="{135E012C-EB75-44BD-8624-C7D87D77903F}" destId="{66753691-48EF-44CA-9DF1-40405054014D}" srcOrd="0" destOrd="0" presId="urn:microsoft.com/office/officeart/2005/8/layout/process1"/>
    <dgm:cxn modelId="{827B8F1F-68D0-46E0-B0FE-25D41B71C7F2}" type="presOf" srcId="{90EB4602-A927-4B03-AB1B-B3CCC18611E7}" destId="{61BD5CC9-D19E-4D51-9B27-20E60A241DCF}" srcOrd="0" destOrd="0" presId="urn:microsoft.com/office/officeart/2005/8/layout/process1"/>
    <dgm:cxn modelId="{4EE2840E-BDF9-4D77-9054-0DA1C14C403A}" type="presOf" srcId="{3411FCD8-4028-47BE-979F-A94DA2B0E6C7}" destId="{40C0E305-4B11-4977-A04E-EAB83E945248}" srcOrd="0" destOrd="0" presId="urn:microsoft.com/office/officeart/2005/8/layout/process1"/>
    <dgm:cxn modelId="{387C3F2C-0C30-494C-B969-A51BC2ACC9FC}" type="presParOf" srcId="{2A9F89C3-0213-446F-9F57-68D8F61CFAF0}" destId="{61BD5CC9-D19E-4D51-9B27-20E60A241DCF}" srcOrd="0" destOrd="0" presId="urn:microsoft.com/office/officeart/2005/8/layout/process1"/>
    <dgm:cxn modelId="{2724A21A-565F-458F-992E-E29B3AAC67DC}" type="presParOf" srcId="{2A9F89C3-0213-446F-9F57-68D8F61CFAF0}" destId="{66753691-48EF-44CA-9DF1-40405054014D}" srcOrd="1" destOrd="0" presId="urn:microsoft.com/office/officeart/2005/8/layout/process1"/>
    <dgm:cxn modelId="{637D6AC6-2394-44FF-840B-072BA7B982BE}" type="presParOf" srcId="{66753691-48EF-44CA-9DF1-40405054014D}" destId="{47353F76-3C17-49FA-ABD1-B25A36085DA4}" srcOrd="0" destOrd="0" presId="urn:microsoft.com/office/officeart/2005/8/layout/process1"/>
    <dgm:cxn modelId="{EB3D17BE-06A3-4929-BD20-678BF55FFA14}" type="presParOf" srcId="{2A9F89C3-0213-446F-9F57-68D8F61CFAF0}" destId="{40C0E305-4B11-4977-A04E-EAB83E945248}" srcOrd="2"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2A6D12-42AE-4E4C-A72E-5A0E348E4A1C}"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1D5FE7A9-EE4F-47AC-88F0-928F2AC31591}">
      <dgm:prSet/>
      <dgm:spPr/>
      <dgm:t>
        <a:bodyPr/>
        <a:lstStyle/>
        <a:p>
          <a:pPr rtl="0"/>
          <a:r>
            <a:rPr lang="en-US" dirty="0" smtClean="0"/>
            <a:t>Heuristic quantifier instantiation</a:t>
          </a:r>
          <a:endParaRPr lang="en-US" dirty="0"/>
        </a:p>
      </dgm:t>
    </dgm:pt>
    <dgm:pt modelId="{F83E7231-79A8-4F5F-9E80-6F6110DC77C7}" type="parTrans" cxnId="{16B4F643-B671-4BD8-B20B-12849B75329F}">
      <dgm:prSet/>
      <dgm:spPr/>
      <dgm:t>
        <a:bodyPr/>
        <a:lstStyle/>
        <a:p>
          <a:endParaRPr lang="en-US"/>
        </a:p>
      </dgm:t>
    </dgm:pt>
    <dgm:pt modelId="{C43C8184-D1A0-4C82-A9FE-D841D58179F3}" type="sibTrans" cxnId="{16B4F643-B671-4BD8-B20B-12849B75329F}">
      <dgm:prSet/>
      <dgm:spPr/>
      <dgm:t>
        <a:bodyPr/>
        <a:lstStyle/>
        <a:p>
          <a:endParaRPr lang="en-US"/>
        </a:p>
      </dgm:t>
    </dgm:pt>
    <dgm:pt modelId="{5A392EA8-FA47-4C5A-8565-4082EAC8B841}">
      <dgm:prSet/>
      <dgm:spPr/>
      <dgm:t>
        <a:bodyPr/>
        <a:lstStyle/>
        <a:p>
          <a:pPr rtl="0"/>
          <a:r>
            <a:rPr lang="en-US" dirty="0" smtClean="0"/>
            <a:t>Combining SMT with Saturation </a:t>
          </a:r>
          <a:r>
            <a:rPr lang="en-US" dirty="0" err="1" smtClean="0"/>
            <a:t>provers</a:t>
          </a:r>
          <a:endParaRPr lang="en-US" dirty="0"/>
        </a:p>
      </dgm:t>
    </dgm:pt>
    <dgm:pt modelId="{618B3C1B-CAE9-4F9E-9B23-048B880E8818}" type="parTrans" cxnId="{BAFBD07B-71D8-450C-AEFC-8127C963164A}">
      <dgm:prSet/>
      <dgm:spPr/>
      <dgm:t>
        <a:bodyPr/>
        <a:lstStyle/>
        <a:p>
          <a:endParaRPr lang="en-US"/>
        </a:p>
      </dgm:t>
    </dgm:pt>
    <dgm:pt modelId="{C3FE7091-3CD0-481B-A1E2-2745B8474AE8}" type="sibTrans" cxnId="{BAFBD07B-71D8-450C-AEFC-8127C963164A}">
      <dgm:prSet/>
      <dgm:spPr/>
      <dgm:t>
        <a:bodyPr/>
        <a:lstStyle/>
        <a:p>
          <a:endParaRPr lang="en-US"/>
        </a:p>
      </dgm:t>
    </dgm:pt>
    <dgm:pt modelId="{39768F9A-C1B2-492A-BEED-1CEAF41A05CA}">
      <dgm:prSet/>
      <dgm:spPr/>
      <dgm:t>
        <a:bodyPr/>
        <a:lstStyle/>
        <a:p>
          <a:pPr rtl="0"/>
          <a:r>
            <a:rPr lang="en-US" dirty="0" smtClean="0"/>
            <a:t>Complete quantifier instantiation</a:t>
          </a:r>
          <a:endParaRPr lang="en-US" dirty="0"/>
        </a:p>
      </dgm:t>
    </dgm:pt>
    <dgm:pt modelId="{6257E348-8887-48A7-BAA5-F84BF9EC7A93}" type="parTrans" cxnId="{F7A0DBA9-16C6-4FB4-B4D7-63FD948BFB13}">
      <dgm:prSet/>
      <dgm:spPr/>
      <dgm:t>
        <a:bodyPr/>
        <a:lstStyle/>
        <a:p>
          <a:endParaRPr lang="en-US"/>
        </a:p>
      </dgm:t>
    </dgm:pt>
    <dgm:pt modelId="{18A0AF87-02E3-403A-9248-8145F15B1990}" type="sibTrans" cxnId="{F7A0DBA9-16C6-4FB4-B4D7-63FD948BFB13}">
      <dgm:prSet/>
      <dgm:spPr/>
      <dgm:t>
        <a:bodyPr/>
        <a:lstStyle/>
        <a:p>
          <a:endParaRPr lang="en-US"/>
        </a:p>
      </dgm:t>
    </dgm:pt>
    <dgm:pt modelId="{1822D0C4-0A26-4377-9C47-02B1A676C6E5}">
      <dgm:prSet/>
      <dgm:spPr/>
      <dgm:t>
        <a:bodyPr/>
        <a:lstStyle/>
        <a:p>
          <a:pPr rtl="0"/>
          <a:r>
            <a:rPr lang="en-US" dirty="0" smtClean="0"/>
            <a:t>Decidable fragments</a:t>
          </a:r>
          <a:endParaRPr lang="en-US" dirty="0"/>
        </a:p>
      </dgm:t>
    </dgm:pt>
    <dgm:pt modelId="{767F8962-260A-425D-B823-2D0BCD7D5B47}" type="parTrans" cxnId="{3C687817-178F-4810-92AC-08B66CB59F4B}">
      <dgm:prSet/>
      <dgm:spPr/>
      <dgm:t>
        <a:bodyPr/>
        <a:lstStyle/>
        <a:p>
          <a:endParaRPr lang="en-US"/>
        </a:p>
      </dgm:t>
    </dgm:pt>
    <dgm:pt modelId="{8BA016C2-8C43-4681-8406-4D684F91DEBA}" type="sibTrans" cxnId="{3C687817-178F-4810-92AC-08B66CB59F4B}">
      <dgm:prSet/>
      <dgm:spPr/>
      <dgm:t>
        <a:bodyPr/>
        <a:lstStyle/>
        <a:p>
          <a:endParaRPr lang="en-US"/>
        </a:p>
      </dgm:t>
    </dgm:pt>
    <dgm:pt modelId="{1097DEA9-CB6E-4FA9-B6C6-3484716CAEF7}">
      <dgm:prSet/>
      <dgm:spPr/>
      <dgm:t>
        <a:bodyPr/>
        <a:lstStyle/>
        <a:p>
          <a:pPr rtl="0"/>
          <a:r>
            <a:rPr lang="en-US" dirty="0" smtClean="0"/>
            <a:t>Model based quantifier instantiation</a:t>
          </a:r>
          <a:endParaRPr lang="en-US" dirty="0"/>
        </a:p>
      </dgm:t>
    </dgm:pt>
    <dgm:pt modelId="{E0369E63-DFA5-4D48-B28D-E48E556CE902}" type="parTrans" cxnId="{B7B825E8-91F1-4328-9E6D-8AF7859E15D7}">
      <dgm:prSet/>
      <dgm:spPr/>
      <dgm:t>
        <a:bodyPr/>
        <a:lstStyle/>
        <a:p>
          <a:endParaRPr lang="en-US"/>
        </a:p>
      </dgm:t>
    </dgm:pt>
    <dgm:pt modelId="{BBCEC0F1-08CA-43CD-B455-D7E1C3967593}" type="sibTrans" cxnId="{B7B825E8-91F1-4328-9E6D-8AF7859E15D7}">
      <dgm:prSet/>
      <dgm:spPr/>
      <dgm:t>
        <a:bodyPr/>
        <a:lstStyle/>
        <a:p>
          <a:endParaRPr lang="en-US"/>
        </a:p>
      </dgm:t>
    </dgm:pt>
    <dgm:pt modelId="{D9A3EBC3-9180-4068-BFE9-97D6A7B48D9F}" type="pres">
      <dgm:prSet presAssocID="{722A6D12-42AE-4E4C-A72E-5A0E348E4A1C}" presName="Name0" presStyleCnt="0">
        <dgm:presLayoutVars>
          <dgm:dir/>
          <dgm:animLvl val="lvl"/>
          <dgm:resizeHandles val="exact"/>
        </dgm:presLayoutVars>
      </dgm:prSet>
      <dgm:spPr/>
      <dgm:t>
        <a:bodyPr/>
        <a:lstStyle/>
        <a:p>
          <a:endParaRPr lang="en-US"/>
        </a:p>
      </dgm:t>
    </dgm:pt>
    <dgm:pt modelId="{A986E606-DB17-4AE3-8A66-879BDFEE4E65}" type="pres">
      <dgm:prSet presAssocID="{1D5FE7A9-EE4F-47AC-88F0-928F2AC31591}" presName="linNode" presStyleCnt="0"/>
      <dgm:spPr/>
    </dgm:pt>
    <dgm:pt modelId="{52A4F95F-F1AB-4105-9DEE-78179B78A81B}" type="pres">
      <dgm:prSet presAssocID="{1D5FE7A9-EE4F-47AC-88F0-928F2AC31591}" presName="parentText" presStyleLbl="node1" presStyleIdx="0" presStyleCnt="5" custScaleX="191697">
        <dgm:presLayoutVars>
          <dgm:chMax val="1"/>
          <dgm:bulletEnabled val="1"/>
        </dgm:presLayoutVars>
      </dgm:prSet>
      <dgm:spPr/>
      <dgm:t>
        <a:bodyPr/>
        <a:lstStyle/>
        <a:p>
          <a:endParaRPr lang="en-US"/>
        </a:p>
      </dgm:t>
    </dgm:pt>
    <dgm:pt modelId="{19581284-BC35-491B-BA1D-59BEEE20AE27}" type="pres">
      <dgm:prSet presAssocID="{C43C8184-D1A0-4C82-A9FE-D841D58179F3}" presName="sp" presStyleCnt="0"/>
      <dgm:spPr/>
    </dgm:pt>
    <dgm:pt modelId="{F45D1C90-4FC4-4C92-9422-ADFD38047747}" type="pres">
      <dgm:prSet presAssocID="{5A392EA8-FA47-4C5A-8565-4082EAC8B841}" presName="linNode" presStyleCnt="0"/>
      <dgm:spPr/>
    </dgm:pt>
    <dgm:pt modelId="{EA10E22E-D9E7-4493-B666-635671DEC2D3}" type="pres">
      <dgm:prSet presAssocID="{5A392EA8-FA47-4C5A-8565-4082EAC8B841}" presName="parentText" presStyleLbl="node1" presStyleIdx="1" presStyleCnt="5" custScaleX="191697">
        <dgm:presLayoutVars>
          <dgm:chMax val="1"/>
          <dgm:bulletEnabled val="1"/>
        </dgm:presLayoutVars>
      </dgm:prSet>
      <dgm:spPr/>
      <dgm:t>
        <a:bodyPr/>
        <a:lstStyle/>
        <a:p>
          <a:endParaRPr lang="en-US"/>
        </a:p>
      </dgm:t>
    </dgm:pt>
    <dgm:pt modelId="{7100E527-7012-49F8-B886-BB4393245A95}" type="pres">
      <dgm:prSet presAssocID="{C3FE7091-3CD0-481B-A1E2-2745B8474AE8}" presName="sp" presStyleCnt="0"/>
      <dgm:spPr/>
    </dgm:pt>
    <dgm:pt modelId="{BD69EC8D-32F0-483E-B589-687D9C0EBEE9}" type="pres">
      <dgm:prSet presAssocID="{39768F9A-C1B2-492A-BEED-1CEAF41A05CA}" presName="linNode" presStyleCnt="0"/>
      <dgm:spPr/>
    </dgm:pt>
    <dgm:pt modelId="{F4F7A9AC-E7F4-4B3B-8466-97CBC798AA54}" type="pres">
      <dgm:prSet presAssocID="{39768F9A-C1B2-492A-BEED-1CEAF41A05CA}" presName="parentText" presStyleLbl="node1" presStyleIdx="2" presStyleCnt="5" custScaleX="191697">
        <dgm:presLayoutVars>
          <dgm:chMax val="1"/>
          <dgm:bulletEnabled val="1"/>
        </dgm:presLayoutVars>
      </dgm:prSet>
      <dgm:spPr/>
      <dgm:t>
        <a:bodyPr/>
        <a:lstStyle/>
        <a:p>
          <a:endParaRPr lang="en-US"/>
        </a:p>
      </dgm:t>
    </dgm:pt>
    <dgm:pt modelId="{997D7B69-7FE4-4C90-8B31-8165FA5048A6}" type="pres">
      <dgm:prSet presAssocID="{18A0AF87-02E3-403A-9248-8145F15B1990}" presName="sp" presStyleCnt="0"/>
      <dgm:spPr/>
    </dgm:pt>
    <dgm:pt modelId="{A7F4ED8B-7333-4C75-B634-D08AB3B8810B}" type="pres">
      <dgm:prSet presAssocID="{1822D0C4-0A26-4377-9C47-02B1A676C6E5}" presName="linNode" presStyleCnt="0"/>
      <dgm:spPr/>
    </dgm:pt>
    <dgm:pt modelId="{2404C232-44CA-4E4A-8F81-38E47494FB8B}" type="pres">
      <dgm:prSet presAssocID="{1822D0C4-0A26-4377-9C47-02B1A676C6E5}" presName="parentText" presStyleLbl="node1" presStyleIdx="3" presStyleCnt="5" custScaleX="191697">
        <dgm:presLayoutVars>
          <dgm:chMax val="1"/>
          <dgm:bulletEnabled val="1"/>
        </dgm:presLayoutVars>
      </dgm:prSet>
      <dgm:spPr/>
      <dgm:t>
        <a:bodyPr/>
        <a:lstStyle/>
        <a:p>
          <a:endParaRPr lang="en-US"/>
        </a:p>
      </dgm:t>
    </dgm:pt>
    <dgm:pt modelId="{076BD827-A810-4A7A-BF6B-39AEC3F630D8}" type="pres">
      <dgm:prSet presAssocID="{8BA016C2-8C43-4681-8406-4D684F91DEBA}" presName="sp" presStyleCnt="0"/>
      <dgm:spPr/>
    </dgm:pt>
    <dgm:pt modelId="{0B0D541F-171F-4CC7-8BA8-D3A5F736D4BE}" type="pres">
      <dgm:prSet presAssocID="{1097DEA9-CB6E-4FA9-B6C6-3484716CAEF7}" presName="linNode" presStyleCnt="0"/>
      <dgm:spPr/>
    </dgm:pt>
    <dgm:pt modelId="{FFB73037-AE30-4504-95CC-EF56331D7CE8}" type="pres">
      <dgm:prSet presAssocID="{1097DEA9-CB6E-4FA9-B6C6-3484716CAEF7}" presName="parentText" presStyleLbl="node1" presStyleIdx="4" presStyleCnt="5" custScaleX="191697">
        <dgm:presLayoutVars>
          <dgm:chMax val="1"/>
          <dgm:bulletEnabled val="1"/>
        </dgm:presLayoutVars>
      </dgm:prSet>
      <dgm:spPr/>
      <dgm:t>
        <a:bodyPr/>
        <a:lstStyle/>
        <a:p>
          <a:endParaRPr lang="en-US"/>
        </a:p>
      </dgm:t>
    </dgm:pt>
  </dgm:ptLst>
  <dgm:cxnLst>
    <dgm:cxn modelId="{4E974684-CBED-4AB9-A352-E797956582B8}" type="presOf" srcId="{1097DEA9-CB6E-4FA9-B6C6-3484716CAEF7}" destId="{FFB73037-AE30-4504-95CC-EF56331D7CE8}" srcOrd="0" destOrd="0" presId="urn:microsoft.com/office/officeart/2005/8/layout/vList5"/>
    <dgm:cxn modelId="{F7A0DBA9-16C6-4FB4-B4D7-63FD948BFB13}" srcId="{722A6D12-42AE-4E4C-A72E-5A0E348E4A1C}" destId="{39768F9A-C1B2-492A-BEED-1CEAF41A05CA}" srcOrd="2" destOrd="0" parTransId="{6257E348-8887-48A7-BAA5-F84BF9EC7A93}" sibTransId="{18A0AF87-02E3-403A-9248-8145F15B1990}"/>
    <dgm:cxn modelId="{BC0001E6-7FD9-4736-85E8-DCDAAB3D18E2}" type="presOf" srcId="{5A392EA8-FA47-4C5A-8565-4082EAC8B841}" destId="{EA10E22E-D9E7-4493-B666-635671DEC2D3}" srcOrd="0" destOrd="0" presId="urn:microsoft.com/office/officeart/2005/8/layout/vList5"/>
    <dgm:cxn modelId="{16B4F643-B671-4BD8-B20B-12849B75329F}" srcId="{722A6D12-42AE-4E4C-A72E-5A0E348E4A1C}" destId="{1D5FE7A9-EE4F-47AC-88F0-928F2AC31591}" srcOrd="0" destOrd="0" parTransId="{F83E7231-79A8-4F5F-9E80-6F6110DC77C7}" sibTransId="{C43C8184-D1A0-4C82-A9FE-D841D58179F3}"/>
    <dgm:cxn modelId="{F7936361-CC7B-4BBF-8F93-C0EF22CB4431}" type="presOf" srcId="{1822D0C4-0A26-4377-9C47-02B1A676C6E5}" destId="{2404C232-44CA-4E4A-8F81-38E47494FB8B}" srcOrd="0" destOrd="0" presId="urn:microsoft.com/office/officeart/2005/8/layout/vList5"/>
    <dgm:cxn modelId="{BAFBD07B-71D8-450C-AEFC-8127C963164A}" srcId="{722A6D12-42AE-4E4C-A72E-5A0E348E4A1C}" destId="{5A392EA8-FA47-4C5A-8565-4082EAC8B841}" srcOrd="1" destOrd="0" parTransId="{618B3C1B-CAE9-4F9E-9B23-048B880E8818}" sibTransId="{C3FE7091-3CD0-481B-A1E2-2745B8474AE8}"/>
    <dgm:cxn modelId="{B7B825E8-91F1-4328-9E6D-8AF7859E15D7}" srcId="{722A6D12-42AE-4E4C-A72E-5A0E348E4A1C}" destId="{1097DEA9-CB6E-4FA9-B6C6-3484716CAEF7}" srcOrd="4" destOrd="0" parTransId="{E0369E63-DFA5-4D48-B28D-E48E556CE902}" sibTransId="{BBCEC0F1-08CA-43CD-B455-D7E1C3967593}"/>
    <dgm:cxn modelId="{DAC25D51-292F-46A4-A6B6-31294685FAAD}" type="presOf" srcId="{1D5FE7A9-EE4F-47AC-88F0-928F2AC31591}" destId="{52A4F95F-F1AB-4105-9DEE-78179B78A81B}" srcOrd="0" destOrd="0" presId="urn:microsoft.com/office/officeart/2005/8/layout/vList5"/>
    <dgm:cxn modelId="{523B1E97-9A12-44D4-BA0F-554516B34569}" type="presOf" srcId="{722A6D12-42AE-4E4C-A72E-5A0E348E4A1C}" destId="{D9A3EBC3-9180-4068-BFE9-97D6A7B48D9F}" srcOrd="0" destOrd="0" presId="urn:microsoft.com/office/officeart/2005/8/layout/vList5"/>
    <dgm:cxn modelId="{3C687817-178F-4810-92AC-08B66CB59F4B}" srcId="{722A6D12-42AE-4E4C-A72E-5A0E348E4A1C}" destId="{1822D0C4-0A26-4377-9C47-02B1A676C6E5}" srcOrd="3" destOrd="0" parTransId="{767F8962-260A-425D-B823-2D0BCD7D5B47}" sibTransId="{8BA016C2-8C43-4681-8406-4D684F91DEBA}"/>
    <dgm:cxn modelId="{B2F4DBA3-A5C8-4CFA-9C0A-56CAF2A05D45}" type="presOf" srcId="{39768F9A-C1B2-492A-BEED-1CEAF41A05CA}" destId="{F4F7A9AC-E7F4-4B3B-8466-97CBC798AA54}" srcOrd="0" destOrd="0" presId="urn:microsoft.com/office/officeart/2005/8/layout/vList5"/>
    <dgm:cxn modelId="{CADB38A4-E5CB-4A54-B05B-6EE7A630FAF5}" type="presParOf" srcId="{D9A3EBC3-9180-4068-BFE9-97D6A7B48D9F}" destId="{A986E606-DB17-4AE3-8A66-879BDFEE4E65}" srcOrd="0" destOrd="0" presId="urn:microsoft.com/office/officeart/2005/8/layout/vList5"/>
    <dgm:cxn modelId="{7ADED5FE-200E-4ECA-B4A2-4C655DCCD2E3}" type="presParOf" srcId="{A986E606-DB17-4AE3-8A66-879BDFEE4E65}" destId="{52A4F95F-F1AB-4105-9DEE-78179B78A81B}" srcOrd="0" destOrd="0" presId="urn:microsoft.com/office/officeart/2005/8/layout/vList5"/>
    <dgm:cxn modelId="{EC21C8A0-69A6-4F1F-A50E-21C3D4DA7C7A}" type="presParOf" srcId="{D9A3EBC3-9180-4068-BFE9-97D6A7B48D9F}" destId="{19581284-BC35-491B-BA1D-59BEEE20AE27}" srcOrd="1" destOrd="0" presId="urn:microsoft.com/office/officeart/2005/8/layout/vList5"/>
    <dgm:cxn modelId="{FC7C4D6A-9597-4387-A8DD-7D9D27A140E9}" type="presParOf" srcId="{D9A3EBC3-9180-4068-BFE9-97D6A7B48D9F}" destId="{F45D1C90-4FC4-4C92-9422-ADFD38047747}" srcOrd="2" destOrd="0" presId="urn:microsoft.com/office/officeart/2005/8/layout/vList5"/>
    <dgm:cxn modelId="{B41EAE6D-CEC9-4E9C-A453-7E830968BAF3}" type="presParOf" srcId="{F45D1C90-4FC4-4C92-9422-ADFD38047747}" destId="{EA10E22E-D9E7-4493-B666-635671DEC2D3}" srcOrd="0" destOrd="0" presId="urn:microsoft.com/office/officeart/2005/8/layout/vList5"/>
    <dgm:cxn modelId="{31FB361C-14EE-4596-8EB1-07DE321BFFD6}" type="presParOf" srcId="{D9A3EBC3-9180-4068-BFE9-97D6A7B48D9F}" destId="{7100E527-7012-49F8-B886-BB4393245A95}" srcOrd="3" destOrd="0" presId="urn:microsoft.com/office/officeart/2005/8/layout/vList5"/>
    <dgm:cxn modelId="{5C99AEBB-6832-4AA0-A980-BE3EBC4DE7D3}" type="presParOf" srcId="{D9A3EBC3-9180-4068-BFE9-97D6A7B48D9F}" destId="{BD69EC8D-32F0-483E-B589-687D9C0EBEE9}" srcOrd="4" destOrd="0" presId="urn:microsoft.com/office/officeart/2005/8/layout/vList5"/>
    <dgm:cxn modelId="{2A3B0E41-75C7-4E97-8042-3D3679131C06}" type="presParOf" srcId="{BD69EC8D-32F0-483E-B589-687D9C0EBEE9}" destId="{F4F7A9AC-E7F4-4B3B-8466-97CBC798AA54}" srcOrd="0" destOrd="0" presId="urn:microsoft.com/office/officeart/2005/8/layout/vList5"/>
    <dgm:cxn modelId="{6B166EE5-435A-49D4-89E6-3D9FD7AE1D11}" type="presParOf" srcId="{D9A3EBC3-9180-4068-BFE9-97D6A7B48D9F}" destId="{997D7B69-7FE4-4C90-8B31-8165FA5048A6}" srcOrd="5" destOrd="0" presId="urn:microsoft.com/office/officeart/2005/8/layout/vList5"/>
    <dgm:cxn modelId="{F57EFD51-7B78-40F5-929A-A0E58B55390C}" type="presParOf" srcId="{D9A3EBC3-9180-4068-BFE9-97D6A7B48D9F}" destId="{A7F4ED8B-7333-4C75-B634-D08AB3B8810B}" srcOrd="6" destOrd="0" presId="urn:microsoft.com/office/officeart/2005/8/layout/vList5"/>
    <dgm:cxn modelId="{D24D981D-9192-4285-991C-70F338207559}" type="presParOf" srcId="{A7F4ED8B-7333-4C75-B634-D08AB3B8810B}" destId="{2404C232-44CA-4E4A-8F81-38E47494FB8B}" srcOrd="0" destOrd="0" presId="urn:microsoft.com/office/officeart/2005/8/layout/vList5"/>
    <dgm:cxn modelId="{CAEEDA90-D70C-49F1-8DA5-10BC8BEDEF66}" type="presParOf" srcId="{D9A3EBC3-9180-4068-BFE9-97D6A7B48D9F}" destId="{076BD827-A810-4A7A-BF6B-39AEC3F630D8}" srcOrd="7" destOrd="0" presId="urn:microsoft.com/office/officeart/2005/8/layout/vList5"/>
    <dgm:cxn modelId="{1BF64B34-C9B5-48FD-8EC7-F9EEB93E1566}" type="presParOf" srcId="{D9A3EBC3-9180-4068-BFE9-97D6A7B48D9F}" destId="{0B0D541F-171F-4CC7-8BA8-D3A5F736D4BE}" srcOrd="8" destOrd="0" presId="urn:microsoft.com/office/officeart/2005/8/layout/vList5"/>
    <dgm:cxn modelId="{8CFBFBE6-297A-4BC0-A214-8163D9CE411E}" type="presParOf" srcId="{0B0D541F-171F-4CC7-8BA8-D3A5F736D4BE}" destId="{FFB73037-AE30-4504-95CC-EF56331D7CE8}"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45FBC6-F120-492F-9A53-2986C4E07ECB}" type="doc">
      <dgm:prSet loTypeId="urn:microsoft.com/office/officeart/2005/8/layout/cycle5" loCatId="cycle" qsTypeId="urn:microsoft.com/office/officeart/2005/8/quickstyle/simple5" qsCatId="simple" csTypeId="urn:microsoft.com/office/officeart/2005/8/colors/colorful5" csCatId="colorful" phldr="1"/>
      <dgm:spPr/>
      <dgm:t>
        <a:bodyPr/>
        <a:lstStyle/>
        <a:p>
          <a:endParaRPr lang="en-US"/>
        </a:p>
      </dgm:t>
    </dgm:pt>
    <dgm:pt modelId="{9D7B0C9C-4500-4443-AE0D-4EB2938A326E}">
      <dgm:prSet phldrT="[Text]"/>
      <dgm:spPr/>
      <dgm:t>
        <a:bodyPr/>
        <a:lstStyle/>
        <a:p>
          <a:r>
            <a:rPr lang="en-US" dirty="0" smtClean="0"/>
            <a:t>Strategy 1</a:t>
          </a:r>
          <a:endParaRPr lang="en-US" dirty="0"/>
        </a:p>
      </dgm:t>
    </dgm:pt>
    <dgm:pt modelId="{728F66B4-10AA-4D93-907D-40F1625BCFEB}" type="parTrans" cxnId="{8F7385C3-8778-4EBD-8131-1FD62853175A}">
      <dgm:prSet/>
      <dgm:spPr/>
      <dgm:t>
        <a:bodyPr/>
        <a:lstStyle/>
        <a:p>
          <a:endParaRPr lang="en-US"/>
        </a:p>
      </dgm:t>
    </dgm:pt>
    <dgm:pt modelId="{1C42D4B9-1EFE-4B9E-B05F-7DEECCEACA85}" type="sibTrans" cxnId="{8F7385C3-8778-4EBD-8131-1FD62853175A}">
      <dgm:prSet/>
      <dgm:spPr/>
      <dgm:t>
        <a:bodyPr/>
        <a:lstStyle/>
        <a:p>
          <a:endParaRPr lang="en-US"/>
        </a:p>
      </dgm:t>
    </dgm:pt>
    <dgm:pt modelId="{7194E7DB-79ED-43A1-995C-C1294B668DA8}">
      <dgm:prSet phldrT="[Text]"/>
      <dgm:spPr/>
      <dgm:t>
        <a:bodyPr/>
        <a:lstStyle/>
        <a:p>
          <a:r>
            <a:rPr lang="en-US" dirty="0" smtClean="0"/>
            <a:t>Strategy 2</a:t>
          </a:r>
          <a:endParaRPr lang="en-US" dirty="0"/>
        </a:p>
      </dgm:t>
    </dgm:pt>
    <dgm:pt modelId="{05806625-3DF5-4518-9A0F-B10554F176A4}" type="parTrans" cxnId="{6A2BBD08-E5D2-403E-B15D-82C2EB753B01}">
      <dgm:prSet/>
      <dgm:spPr/>
      <dgm:t>
        <a:bodyPr/>
        <a:lstStyle/>
        <a:p>
          <a:endParaRPr lang="en-US"/>
        </a:p>
      </dgm:t>
    </dgm:pt>
    <dgm:pt modelId="{A26A83D3-7211-4B2F-BAF1-E4A8704346E1}" type="sibTrans" cxnId="{6A2BBD08-E5D2-403E-B15D-82C2EB753B01}">
      <dgm:prSet/>
      <dgm:spPr/>
      <dgm:t>
        <a:bodyPr/>
        <a:lstStyle/>
        <a:p>
          <a:endParaRPr lang="en-US"/>
        </a:p>
      </dgm:t>
    </dgm:pt>
    <dgm:pt modelId="{8234E32F-C73A-4BD5-A510-DC359B0077A9}">
      <dgm:prSet phldrT="[Text]"/>
      <dgm:spPr/>
      <dgm:t>
        <a:bodyPr/>
        <a:lstStyle/>
        <a:p>
          <a:r>
            <a:rPr lang="en-US" dirty="0" smtClean="0"/>
            <a:t>Strategy 3</a:t>
          </a:r>
          <a:endParaRPr lang="en-US" dirty="0"/>
        </a:p>
      </dgm:t>
    </dgm:pt>
    <dgm:pt modelId="{CEE2B0C7-BD4D-4E42-B9EA-DCBF98016091}" type="parTrans" cxnId="{9560B6FF-7651-41DF-A30D-7D58D389D617}">
      <dgm:prSet/>
      <dgm:spPr/>
      <dgm:t>
        <a:bodyPr/>
        <a:lstStyle/>
        <a:p>
          <a:endParaRPr lang="en-US"/>
        </a:p>
      </dgm:t>
    </dgm:pt>
    <dgm:pt modelId="{AFC6FAEC-008B-4CCE-8EF8-7D8B1310B872}" type="sibTrans" cxnId="{9560B6FF-7651-41DF-A30D-7D58D389D617}">
      <dgm:prSet/>
      <dgm:spPr/>
      <dgm:t>
        <a:bodyPr/>
        <a:lstStyle/>
        <a:p>
          <a:endParaRPr lang="en-US"/>
        </a:p>
      </dgm:t>
    </dgm:pt>
    <dgm:pt modelId="{4E725B17-4B43-4EDE-9035-AD574017C871}">
      <dgm:prSet phldrT="[Text]"/>
      <dgm:spPr/>
      <dgm:t>
        <a:bodyPr/>
        <a:lstStyle/>
        <a:p>
          <a:r>
            <a:rPr lang="en-US" dirty="0" smtClean="0"/>
            <a:t>Strategy 4</a:t>
          </a:r>
          <a:endParaRPr lang="en-US" dirty="0"/>
        </a:p>
      </dgm:t>
    </dgm:pt>
    <dgm:pt modelId="{84E46D3C-8FF0-4710-BDDE-590C87643F32}" type="parTrans" cxnId="{2FF7EFBF-8A76-4C0D-921B-3EE4E7371D2E}">
      <dgm:prSet/>
      <dgm:spPr/>
      <dgm:t>
        <a:bodyPr/>
        <a:lstStyle/>
        <a:p>
          <a:endParaRPr lang="en-US"/>
        </a:p>
      </dgm:t>
    </dgm:pt>
    <dgm:pt modelId="{E7211507-BC10-46C0-9C60-3B2AA9948AED}" type="sibTrans" cxnId="{2FF7EFBF-8A76-4C0D-921B-3EE4E7371D2E}">
      <dgm:prSet/>
      <dgm:spPr/>
      <dgm:t>
        <a:bodyPr/>
        <a:lstStyle/>
        <a:p>
          <a:endParaRPr lang="en-US"/>
        </a:p>
      </dgm:t>
    </dgm:pt>
    <dgm:pt modelId="{C8777454-BE38-4264-9EBE-302C6CA17DDC}">
      <dgm:prSet phldrT="[Text]"/>
      <dgm:spPr/>
      <dgm:t>
        <a:bodyPr/>
        <a:lstStyle/>
        <a:p>
          <a:r>
            <a:rPr lang="en-US" dirty="0" smtClean="0"/>
            <a:t>Strategy 5</a:t>
          </a:r>
          <a:endParaRPr lang="en-US" dirty="0"/>
        </a:p>
      </dgm:t>
    </dgm:pt>
    <dgm:pt modelId="{C6800DF9-67DF-437E-A90F-E3B6DBF1D923}" type="parTrans" cxnId="{4C767020-D24D-40E6-B3FB-37DFEF0D6EE1}">
      <dgm:prSet/>
      <dgm:spPr/>
      <dgm:t>
        <a:bodyPr/>
        <a:lstStyle/>
        <a:p>
          <a:endParaRPr lang="en-US"/>
        </a:p>
      </dgm:t>
    </dgm:pt>
    <dgm:pt modelId="{AB810746-CA84-45A3-A1ED-DEA7F75431ED}" type="sibTrans" cxnId="{4C767020-D24D-40E6-B3FB-37DFEF0D6EE1}">
      <dgm:prSet/>
      <dgm:spPr/>
      <dgm:t>
        <a:bodyPr/>
        <a:lstStyle/>
        <a:p>
          <a:endParaRPr lang="en-US"/>
        </a:p>
      </dgm:t>
    </dgm:pt>
    <dgm:pt modelId="{D1919AF7-FB7A-47FA-82C7-A37E187E0A79}" type="pres">
      <dgm:prSet presAssocID="{1A45FBC6-F120-492F-9A53-2986C4E07ECB}" presName="cycle" presStyleCnt="0">
        <dgm:presLayoutVars>
          <dgm:dir/>
          <dgm:resizeHandles val="exact"/>
        </dgm:presLayoutVars>
      </dgm:prSet>
      <dgm:spPr/>
      <dgm:t>
        <a:bodyPr/>
        <a:lstStyle/>
        <a:p>
          <a:endParaRPr lang="en-US"/>
        </a:p>
      </dgm:t>
    </dgm:pt>
    <dgm:pt modelId="{FDA6E5CD-74E2-4202-8A27-B346B5ED0E63}" type="pres">
      <dgm:prSet presAssocID="{9D7B0C9C-4500-4443-AE0D-4EB2938A326E}" presName="node" presStyleLbl="node1" presStyleIdx="0" presStyleCnt="5">
        <dgm:presLayoutVars>
          <dgm:bulletEnabled val="1"/>
        </dgm:presLayoutVars>
      </dgm:prSet>
      <dgm:spPr/>
      <dgm:t>
        <a:bodyPr/>
        <a:lstStyle/>
        <a:p>
          <a:endParaRPr lang="en-US"/>
        </a:p>
      </dgm:t>
    </dgm:pt>
    <dgm:pt modelId="{EAE8CEA6-46B1-4C48-9C81-88CD30FD20C2}" type="pres">
      <dgm:prSet presAssocID="{9D7B0C9C-4500-4443-AE0D-4EB2938A326E}" presName="spNode" presStyleCnt="0"/>
      <dgm:spPr/>
    </dgm:pt>
    <dgm:pt modelId="{80FC300B-413F-4ABD-8ACB-313FAC1285FB}" type="pres">
      <dgm:prSet presAssocID="{1C42D4B9-1EFE-4B9E-B05F-7DEECCEACA85}" presName="sibTrans" presStyleLbl="sibTrans1D1" presStyleIdx="0" presStyleCnt="5"/>
      <dgm:spPr/>
      <dgm:t>
        <a:bodyPr/>
        <a:lstStyle/>
        <a:p>
          <a:endParaRPr lang="en-US"/>
        </a:p>
      </dgm:t>
    </dgm:pt>
    <dgm:pt modelId="{D74C033F-9656-4796-A91E-FAA5EB67B74B}" type="pres">
      <dgm:prSet presAssocID="{7194E7DB-79ED-43A1-995C-C1294B668DA8}" presName="node" presStyleLbl="node1" presStyleIdx="1" presStyleCnt="5">
        <dgm:presLayoutVars>
          <dgm:bulletEnabled val="1"/>
        </dgm:presLayoutVars>
      </dgm:prSet>
      <dgm:spPr/>
      <dgm:t>
        <a:bodyPr/>
        <a:lstStyle/>
        <a:p>
          <a:endParaRPr lang="en-US"/>
        </a:p>
      </dgm:t>
    </dgm:pt>
    <dgm:pt modelId="{BD3643F7-C818-46D6-94FC-FA2920EC4E68}" type="pres">
      <dgm:prSet presAssocID="{7194E7DB-79ED-43A1-995C-C1294B668DA8}" presName="spNode" presStyleCnt="0"/>
      <dgm:spPr/>
    </dgm:pt>
    <dgm:pt modelId="{900B46D0-CF6F-4B3F-BD2C-E73915935287}" type="pres">
      <dgm:prSet presAssocID="{A26A83D3-7211-4B2F-BAF1-E4A8704346E1}" presName="sibTrans" presStyleLbl="sibTrans1D1" presStyleIdx="1" presStyleCnt="5"/>
      <dgm:spPr/>
      <dgm:t>
        <a:bodyPr/>
        <a:lstStyle/>
        <a:p>
          <a:endParaRPr lang="en-US"/>
        </a:p>
      </dgm:t>
    </dgm:pt>
    <dgm:pt modelId="{E241AFB1-F9E9-4917-AB44-1529106A71F3}" type="pres">
      <dgm:prSet presAssocID="{8234E32F-C73A-4BD5-A510-DC359B0077A9}" presName="node" presStyleLbl="node1" presStyleIdx="2" presStyleCnt="5">
        <dgm:presLayoutVars>
          <dgm:bulletEnabled val="1"/>
        </dgm:presLayoutVars>
      </dgm:prSet>
      <dgm:spPr/>
      <dgm:t>
        <a:bodyPr/>
        <a:lstStyle/>
        <a:p>
          <a:endParaRPr lang="en-US"/>
        </a:p>
      </dgm:t>
    </dgm:pt>
    <dgm:pt modelId="{C42FD0A8-BE1D-434D-82C5-68078F5EFF61}" type="pres">
      <dgm:prSet presAssocID="{8234E32F-C73A-4BD5-A510-DC359B0077A9}" presName="spNode" presStyleCnt="0"/>
      <dgm:spPr/>
    </dgm:pt>
    <dgm:pt modelId="{8E0B1A32-5E1B-4F84-8E9F-1B5E8DD6BA93}" type="pres">
      <dgm:prSet presAssocID="{AFC6FAEC-008B-4CCE-8EF8-7D8B1310B872}" presName="sibTrans" presStyleLbl="sibTrans1D1" presStyleIdx="2" presStyleCnt="5"/>
      <dgm:spPr/>
      <dgm:t>
        <a:bodyPr/>
        <a:lstStyle/>
        <a:p>
          <a:endParaRPr lang="en-US"/>
        </a:p>
      </dgm:t>
    </dgm:pt>
    <dgm:pt modelId="{0BE5C968-7945-4E6D-9A44-C0B7632D913F}" type="pres">
      <dgm:prSet presAssocID="{4E725B17-4B43-4EDE-9035-AD574017C871}" presName="node" presStyleLbl="node1" presStyleIdx="3" presStyleCnt="5">
        <dgm:presLayoutVars>
          <dgm:bulletEnabled val="1"/>
        </dgm:presLayoutVars>
      </dgm:prSet>
      <dgm:spPr/>
      <dgm:t>
        <a:bodyPr/>
        <a:lstStyle/>
        <a:p>
          <a:endParaRPr lang="en-US"/>
        </a:p>
      </dgm:t>
    </dgm:pt>
    <dgm:pt modelId="{392B1FEB-435E-492D-9104-1201B7E0AA4A}" type="pres">
      <dgm:prSet presAssocID="{4E725B17-4B43-4EDE-9035-AD574017C871}" presName="spNode" presStyleCnt="0"/>
      <dgm:spPr/>
    </dgm:pt>
    <dgm:pt modelId="{4FFBFC3F-D976-4F36-AC9B-FCA2006E448A}" type="pres">
      <dgm:prSet presAssocID="{E7211507-BC10-46C0-9C60-3B2AA9948AED}" presName="sibTrans" presStyleLbl="sibTrans1D1" presStyleIdx="3" presStyleCnt="5"/>
      <dgm:spPr/>
      <dgm:t>
        <a:bodyPr/>
        <a:lstStyle/>
        <a:p>
          <a:endParaRPr lang="en-US"/>
        </a:p>
      </dgm:t>
    </dgm:pt>
    <dgm:pt modelId="{3871A522-4140-49AA-85AC-06FB5D1C2B2D}" type="pres">
      <dgm:prSet presAssocID="{C8777454-BE38-4264-9EBE-302C6CA17DDC}" presName="node" presStyleLbl="node1" presStyleIdx="4" presStyleCnt="5">
        <dgm:presLayoutVars>
          <dgm:bulletEnabled val="1"/>
        </dgm:presLayoutVars>
      </dgm:prSet>
      <dgm:spPr/>
      <dgm:t>
        <a:bodyPr/>
        <a:lstStyle/>
        <a:p>
          <a:endParaRPr lang="en-US"/>
        </a:p>
      </dgm:t>
    </dgm:pt>
    <dgm:pt modelId="{54732B4F-DBFF-4573-A656-88706CD0A3A2}" type="pres">
      <dgm:prSet presAssocID="{C8777454-BE38-4264-9EBE-302C6CA17DDC}" presName="spNode" presStyleCnt="0"/>
      <dgm:spPr/>
    </dgm:pt>
    <dgm:pt modelId="{8B30B6ED-C769-43F4-B646-87754D03F194}" type="pres">
      <dgm:prSet presAssocID="{AB810746-CA84-45A3-A1ED-DEA7F75431ED}" presName="sibTrans" presStyleLbl="sibTrans1D1" presStyleIdx="4" presStyleCnt="5"/>
      <dgm:spPr/>
      <dgm:t>
        <a:bodyPr/>
        <a:lstStyle/>
        <a:p>
          <a:endParaRPr lang="en-US"/>
        </a:p>
      </dgm:t>
    </dgm:pt>
  </dgm:ptLst>
  <dgm:cxnLst>
    <dgm:cxn modelId="{27EED39E-914C-459C-95A2-49948E801941}" type="presOf" srcId="{AFC6FAEC-008B-4CCE-8EF8-7D8B1310B872}" destId="{8E0B1A32-5E1B-4F84-8E9F-1B5E8DD6BA93}" srcOrd="0" destOrd="0" presId="urn:microsoft.com/office/officeart/2005/8/layout/cycle5"/>
    <dgm:cxn modelId="{E8B83296-1C4F-454C-BCD2-CF2D068A28CB}" type="presOf" srcId="{8234E32F-C73A-4BD5-A510-DC359B0077A9}" destId="{E241AFB1-F9E9-4917-AB44-1529106A71F3}" srcOrd="0" destOrd="0" presId="urn:microsoft.com/office/officeart/2005/8/layout/cycle5"/>
    <dgm:cxn modelId="{5DABD7DC-0FB5-4019-9FEF-7C910B9FEAE9}" type="presOf" srcId="{C8777454-BE38-4264-9EBE-302C6CA17DDC}" destId="{3871A522-4140-49AA-85AC-06FB5D1C2B2D}" srcOrd="0" destOrd="0" presId="urn:microsoft.com/office/officeart/2005/8/layout/cycle5"/>
    <dgm:cxn modelId="{2C610200-9540-4FA1-9EB5-3CFC8E0482A0}" type="presOf" srcId="{1C42D4B9-1EFE-4B9E-B05F-7DEECCEACA85}" destId="{80FC300B-413F-4ABD-8ACB-313FAC1285FB}" srcOrd="0" destOrd="0" presId="urn:microsoft.com/office/officeart/2005/8/layout/cycle5"/>
    <dgm:cxn modelId="{FEDAF8CB-CD7C-441C-9E0D-E0EEB01C3595}" type="presOf" srcId="{E7211507-BC10-46C0-9C60-3B2AA9948AED}" destId="{4FFBFC3F-D976-4F36-AC9B-FCA2006E448A}" srcOrd="0" destOrd="0" presId="urn:microsoft.com/office/officeart/2005/8/layout/cycle5"/>
    <dgm:cxn modelId="{6DA56C2E-A0E4-4A0A-8144-685A789F4C72}" type="presOf" srcId="{1A45FBC6-F120-492F-9A53-2986C4E07ECB}" destId="{D1919AF7-FB7A-47FA-82C7-A37E187E0A79}" srcOrd="0" destOrd="0" presId="urn:microsoft.com/office/officeart/2005/8/layout/cycle5"/>
    <dgm:cxn modelId="{404CD7EA-816A-4986-B08F-6D32954E9D30}" type="presOf" srcId="{4E725B17-4B43-4EDE-9035-AD574017C871}" destId="{0BE5C968-7945-4E6D-9A44-C0B7632D913F}" srcOrd="0" destOrd="0" presId="urn:microsoft.com/office/officeart/2005/8/layout/cycle5"/>
    <dgm:cxn modelId="{8F7385C3-8778-4EBD-8131-1FD62853175A}" srcId="{1A45FBC6-F120-492F-9A53-2986C4E07ECB}" destId="{9D7B0C9C-4500-4443-AE0D-4EB2938A326E}" srcOrd="0" destOrd="0" parTransId="{728F66B4-10AA-4D93-907D-40F1625BCFEB}" sibTransId="{1C42D4B9-1EFE-4B9E-B05F-7DEECCEACA85}"/>
    <dgm:cxn modelId="{6A2BBD08-E5D2-403E-B15D-82C2EB753B01}" srcId="{1A45FBC6-F120-492F-9A53-2986C4E07ECB}" destId="{7194E7DB-79ED-43A1-995C-C1294B668DA8}" srcOrd="1" destOrd="0" parTransId="{05806625-3DF5-4518-9A0F-B10554F176A4}" sibTransId="{A26A83D3-7211-4B2F-BAF1-E4A8704346E1}"/>
    <dgm:cxn modelId="{4C767020-D24D-40E6-B3FB-37DFEF0D6EE1}" srcId="{1A45FBC6-F120-492F-9A53-2986C4E07ECB}" destId="{C8777454-BE38-4264-9EBE-302C6CA17DDC}" srcOrd="4" destOrd="0" parTransId="{C6800DF9-67DF-437E-A90F-E3B6DBF1D923}" sibTransId="{AB810746-CA84-45A3-A1ED-DEA7F75431ED}"/>
    <dgm:cxn modelId="{85284774-FE15-46BF-AB0D-5F7669ED1E60}" type="presOf" srcId="{A26A83D3-7211-4B2F-BAF1-E4A8704346E1}" destId="{900B46D0-CF6F-4B3F-BD2C-E73915935287}" srcOrd="0" destOrd="0" presId="urn:microsoft.com/office/officeart/2005/8/layout/cycle5"/>
    <dgm:cxn modelId="{DEADF03E-2C31-435D-9EC9-61BDD8656D98}" type="presOf" srcId="{7194E7DB-79ED-43A1-995C-C1294B668DA8}" destId="{D74C033F-9656-4796-A91E-FAA5EB67B74B}" srcOrd="0" destOrd="0" presId="urn:microsoft.com/office/officeart/2005/8/layout/cycle5"/>
    <dgm:cxn modelId="{2FF7EFBF-8A76-4C0D-921B-3EE4E7371D2E}" srcId="{1A45FBC6-F120-492F-9A53-2986C4E07ECB}" destId="{4E725B17-4B43-4EDE-9035-AD574017C871}" srcOrd="3" destOrd="0" parTransId="{84E46D3C-8FF0-4710-BDDE-590C87643F32}" sibTransId="{E7211507-BC10-46C0-9C60-3B2AA9948AED}"/>
    <dgm:cxn modelId="{D43E783E-98C2-438A-AF39-8D13863C2BC3}" type="presOf" srcId="{AB810746-CA84-45A3-A1ED-DEA7F75431ED}" destId="{8B30B6ED-C769-43F4-B646-87754D03F194}" srcOrd="0" destOrd="0" presId="urn:microsoft.com/office/officeart/2005/8/layout/cycle5"/>
    <dgm:cxn modelId="{59038721-6E8B-467B-8F7B-61E74F0B28EF}" type="presOf" srcId="{9D7B0C9C-4500-4443-AE0D-4EB2938A326E}" destId="{FDA6E5CD-74E2-4202-8A27-B346B5ED0E63}" srcOrd="0" destOrd="0" presId="urn:microsoft.com/office/officeart/2005/8/layout/cycle5"/>
    <dgm:cxn modelId="{9560B6FF-7651-41DF-A30D-7D58D389D617}" srcId="{1A45FBC6-F120-492F-9A53-2986C4E07ECB}" destId="{8234E32F-C73A-4BD5-A510-DC359B0077A9}" srcOrd="2" destOrd="0" parTransId="{CEE2B0C7-BD4D-4E42-B9EA-DCBF98016091}" sibTransId="{AFC6FAEC-008B-4CCE-8EF8-7D8B1310B872}"/>
    <dgm:cxn modelId="{14694CA7-CC42-4573-ACBE-2AF61DE1B2F5}" type="presParOf" srcId="{D1919AF7-FB7A-47FA-82C7-A37E187E0A79}" destId="{FDA6E5CD-74E2-4202-8A27-B346B5ED0E63}" srcOrd="0" destOrd="0" presId="urn:microsoft.com/office/officeart/2005/8/layout/cycle5"/>
    <dgm:cxn modelId="{C839BBD5-BEEB-4159-AD8C-2B698CCF6AE5}" type="presParOf" srcId="{D1919AF7-FB7A-47FA-82C7-A37E187E0A79}" destId="{EAE8CEA6-46B1-4C48-9C81-88CD30FD20C2}" srcOrd="1" destOrd="0" presId="urn:microsoft.com/office/officeart/2005/8/layout/cycle5"/>
    <dgm:cxn modelId="{26BB3AE7-6181-4D6F-8FCC-2BB89427BA4F}" type="presParOf" srcId="{D1919AF7-FB7A-47FA-82C7-A37E187E0A79}" destId="{80FC300B-413F-4ABD-8ACB-313FAC1285FB}" srcOrd="2" destOrd="0" presId="urn:microsoft.com/office/officeart/2005/8/layout/cycle5"/>
    <dgm:cxn modelId="{14DA9043-4816-4F9C-A763-ED65694C84A7}" type="presParOf" srcId="{D1919AF7-FB7A-47FA-82C7-A37E187E0A79}" destId="{D74C033F-9656-4796-A91E-FAA5EB67B74B}" srcOrd="3" destOrd="0" presId="urn:microsoft.com/office/officeart/2005/8/layout/cycle5"/>
    <dgm:cxn modelId="{70DB9B4D-DE91-4000-B379-DD3D45CE94D1}" type="presParOf" srcId="{D1919AF7-FB7A-47FA-82C7-A37E187E0A79}" destId="{BD3643F7-C818-46D6-94FC-FA2920EC4E68}" srcOrd="4" destOrd="0" presId="urn:microsoft.com/office/officeart/2005/8/layout/cycle5"/>
    <dgm:cxn modelId="{A5F8E5B9-A4AD-4CD8-A32E-9EE6584ECE22}" type="presParOf" srcId="{D1919AF7-FB7A-47FA-82C7-A37E187E0A79}" destId="{900B46D0-CF6F-4B3F-BD2C-E73915935287}" srcOrd="5" destOrd="0" presId="urn:microsoft.com/office/officeart/2005/8/layout/cycle5"/>
    <dgm:cxn modelId="{A2888CB0-84E2-4DBF-A326-E9061457F56C}" type="presParOf" srcId="{D1919AF7-FB7A-47FA-82C7-A37E187E0A79}" destId="{E241AFB1-F9E9-4917-AB44-1529106A71F3}" srcOrd="6" destOrd="0" presId="urn:microsoft.com/office/officeart/2005/8/layout/cycle5"/>
    <dgm:cxn modelId="{C3558A26-CF04-4CB6-A346-FD821E2A29F3}" type="presParOf" srcId="{D1919AF7-FB7A-47FA-82C7-A37E187E0A79}" destId="{C42FD0A8-BE1D-434D-82C5-68078F5EFF61}" srcOrd="7" destOrd="0" presId="urn:microsoft.com/office/officeart/2005/8/layout/cycle5"/>
    <dgm:cxn modelId="{824E50F8-2B9A-458E-99F0-9D81A99167FF}" type="presParOf" srcId="{D1919AF7-FB7A-47FA-82C7-A37E187E0A79}" destId="{8E0B1A32-5E1B-4F84-8E9F-1B5E8DD6BA93}" srcOrd="8" destOrd="0" presId="urn:microsoft.com/office/officeart/2005/8/layout/cycle5"/>
    <dgm:cxn modelId="{3DDB9462-ED9B-4958-B85F-6D3F979F6751}" type="presParOf" srcId="{D1919AF7-FB7A-47FA-82C7-A37E187E0A79}" destId="{0BE5C968-7945-4E6D-9A44-C0B7632D913F}" srcOrd="9" destOrd="0" presId="urn:microsoft.com/office/officeart/2005/8/layout/cycle5"/>
    <dgm:cxn modelId="{941A5D9B-F68A-4EC9-ADD6-F19E8E8026A7}" type="presParOf" srcId="{D1919AF7-FB7A-47FA-82C7-A37E187E0A79}" destId="{392B1FEB-435E-492D-9104-1201B7E0AA4A}" srcOrd="10" destOrd="0" presId="urn:microsoft.com/office/officeart/2005/8/layout/cycle5"/>
    <dgm:cxn modelId="{73928D34-AE1C-4EAD-9D84-70972185D789}" type="presParOf" srcId="{D1919AF7-FB7A-47FA-82C7-A37E187E0A79}" destId="{4FFBFC3F-D976-4F36-AC9B-FCA2006E448A}" srcOrd="11" destOrd="0" presId="urn:microsoft.com/office/officeart/2005/8/layout/cycle5"/>
    <dgm:cxn modelId="{011728FC-9C24-4647-A251-82BE4DA91AF7}" type="presParOf" srcId="{D1919AF7-FB7A-47FA-82C7-A37E187E0A79}" destId="{3871A522-4140-49AA-85AC-06FB5D1C2B2D}" srcOrd="12" destOrd="0" presId="urn:microsoft.com/office/officeart/2005/8/layout/cycle5"/>
    <dgm:cxn modelId="{18B07150-D873-4CE8-A01F-2E845BF35669}" type="presParOf" srcId="{D1919AF7-FB7A-47FA-82C7-A37E187E0A79}" destId="{54732B4F-DBFF-4573-A656-88706CD0A3A2}" srcOrd="13" destOrd="0" presId="urn:microsoft.com/office/officeart/2005/8/layout/cycle5"/>
    <dgm:cxn modelId="{17B874AD-14D7-4832-A785-B352093ABD0E}" type="presParOf" srcId="{D1919AF7-FB7A-47FA-82C7-A37E187E0A79}" destId="{8B30B6ED-C769-43F4-B646-87754D03F194}" srcOrd="14"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FB70455-7A51-4917-BE27-D1FAC3B7B8D1}" macro="" textlink="">
      <dsp:nvSpPr>
        <dsp:cNvPr id="0" name=""/>
        <dsp:cNvSpPr/>
      </dsp:nvSpPr>
      <dsp:spPr>
        <a:xfrm>
          <a:off x="0" y="76946"/>
          <a:ext cx="6640495" cy="631800"/>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Test case generation</a:t>
          </a:r>
          <a:endParaRPr lang="en-US" sz="2700" kern="1200" dirty="0"/>
        </a:p>
      </dsp:txBody>
      <dsp:txXfrm>
        <a:off x="0" y="76946"/>
        <a:ext cx="6640495" cy="631800"/>
      </dsp:txXfrm>
    </dsp:sp>
    <dsp:sp modelId="{71497550-9F1D-4D88-9145-DDAD4329CE3E}" macro="" textlink="">
      <dsp:nvSpPr>
        <dsp:cNvPr id="0" name=""/>
        <dsp:cNvSpPr/>
      </dsp:nvSpPr>
      <dsp:spPr>
        <a:xfrm>
          <a:off x="0" y="786506"/>
          <a:ext cx="6640495" cy="631800"/>
        </a:xfrm>
        <a:prstGeom prst="roundRect">
          <a:avLst/>
        </a:prstGeom>
        <a:gradFill rotWithShape="0">
          <a:gsLst>
            <a:gs pos="0">
              <a:schemeClr val="accent5">
                <a:hueOff val="2965043"/>
                <a:satOff val="-11024"/>
                <a:lumOff val="-2902"/>
                <a:alphaOff val="0"/>
                <a:shade val="15000"/>
                <a:satMod val="180000"/>
              </a:schemeClr>
            </a:gs>
            <a:gs pos="50000">
              <a:schemeClr val="accent5">
                <a:hueOff val="2965043"/>
                <a:satOff val="-11024"/>
                <a:lumOff val="-2902"/>
                <a:alphaOff val="0"/>
                <a:shade val="45000"/>
                <a:satMod val="170000"/>
              </a:schemeClr>
            </a:gs>
            <a:gs pos="70000">
              <a:schemeClr val="accent5">
                <a:hueOff val="2965043"/>
                <a:satOff val="-11024"/>
                <a:lumOff val="-2902"/>
                <a:alphaOff val="0"/>
                <a:tint val="99000"/>
                <a:shade val="65000"/>
                <a:satMod val="155000"/>
              </a:schemeClr>
            </a:gs>
            <a:gs pos="100000">
              <a:schemeClr val="accent5">
                <a:hueOff val="2965043"/>
                <a:satOff val="-11024"/>
                <a:lumOff val="-290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Verifying Compilers</a:t>
          </a:r>
          <a:endParaRPr lang="en-US" sz="2700" kern="1200" dirty="0"/>
        </a:p>
      </dsp:txBody>
      <dsp:txXfrm>
        <a:off x="0" y="786506"/>
        <a:ext cx="6640495" cy="631800"/>
      </dsp:txXfrm>
    </dsp:sp>
    <dsp:sp modelId="{9E8040C1-5C12-4E02-8F39-1DE656AAD1FE}" macro="" textlink="">
      <dsp:nvSpPr>
        <dsp:cNvPr id="0" name=""/>
        <dsp:cNvSpPr/>
      </dsp:nvSpPr>
      <dsp:spPr>
        <a:xfrm>
          <a:off x="0" y="1496067"/>
          <a:ext cx="6640495" cy="631800"/>
        </a:xfrm>
        <a:prstGeom prst="roundRect">
          <a:avLst/>
        </a:prstGeom>
        <a:gradFill rotWithShape="0">
          <a:gsLst>
            <a:gs pos="0">
              <a:schemeClr val="accent5">
                <a:hueOff val="5930085"/>
                <a:satOff val="-22047"/>
                <a:lumOff val="-5804"/>
                <a:alphaOff val="0"/>
                <a:shade val="15000"/>
                <a:satMod val="180000"/>
              </a:schemeClr>
            </a:gs>
            <a:gs pos="50000">
              <a:schemeClr val="accent5">
                <a:hueOff val="5930085"/>
                <a:satOff val="-22047"/>
                <a:lumOff val="-5804"/>
                <a:alphaOff val="0"/>
                <a:shade val="45000"/>
                <a:satMod val="170000"/>
              </a:schemeClr>
            </a:gs>
            <a:gs pos="70000">
              <a:schemeClr val="accent5">
                <a:hueOff val="5930085"/>
                <a:satOff val="-22047"/>
                <a:lumOff val="-5804"/>
                <a:alphaOff val="0"/>
                <a:tint val="99000"/>
                <a:shade val="65000"/>
                <a:satMod val="155000"/>
              </a:schemeClr>
            </a:gs>
            <a:gs pos="100000">
              <a:schemeClr val="accent5">
                <a:hueOff val="5930085"/>
                <a:satOff val="-22047"/>
                <a:lumOff val="-580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Predicate Abstraction</a:t>
          </a:r>
          <a:endParaRPr lang="en-US" sz="2700" kern="1200" dirty="0"/>
        </a:p>
      </dsp:txBody>
      <dsp:txXfrm>
        <a:off x="0" y="1496067"/>
        <a:ext cx="6640495" cy="631800"/>
      </dsp:txXfrm>
    </dsp:sp>
    <dsp:sp modelId="{3973E97C-1B6E-46BE-AE9F-9D777A355762}" macro="" textlink="">
      <dsp:nvSpPr>
        <dsp:cNvPr id="0" name=""/>
        <dsp:cNvSpPr/>
      </dsp:nvSpPr>
      <dsp:spPr>
        <a:xfrm>
          <a:off x="0" y="2205627"/>
          <a:ext cx="6640495" cy="631800"/>
        </a:xfrm>
        <a:prstGeom prst="roundRect">
          <a:avLst/>
        </a:prstGeom>
        <a:gradFill rotWithShape="0">
          <a:gsLst>
            <a:gs pos="0">
              <a:schemeClr val="accent5">
                <a:hueOff val="8895128"/>
                <a:satOff val="-33071"/>
                <a:lumOff val="-8706"/>
                <a:alphaOff val="0"/>
                <a:shade val="15000"/>
                <a:satMod val="180000"/>
              </a:schemeClr>
            </a:gs>
            <a:gs pos="50000">
              <a:schemeClr val="accent5">
                <a:hueOff val="8895128"/>
                <a:satOff val="-33071"/>
                <a:lumOff val="-8706"/>
                <a:alphaOff val="0"/>
                <a:shade val="45000"/>
                <a:satMod val="170000"/>
              </a:schemeClr>
            </a:gs>
            <a:gs pos="70000">
              <a:schemeClr val="accent5">
                <a:hueOff val="8895128"/>
                <a:satOff val="-33071"/>
                <a:lumOff val="-8706"/>
                <a:alphaOff val="0"/>
                <a:tint val="99000"/>
                <a:shade val="65000"/>
                <a:satMod val="155000"/>
              </a:schemeClr>
            </a:gs>
            <a:gs pos="100000">
              <a:schemeClr val="accent5">
                <a:hueOff val="8895128"/>
                <a:satOff val="-33071"/>
                <a:lumOff val="-870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Invariant Generation</a:t>
          </a:r>
          <a:endParaRPr lang="en-US" sz="2700" kern="1200" dirty="0"/>
        </a:p>
      </dsp:txBody>
      <dsp:txXfrm>
        <a:off x="0" y="2205627"/>
        <a:ext cx="6640495" cy="631800"/>
      </dsp:txXfrm>
    </dsp:sp>
    <dsp:sp modelId="{BF66F49D-233C-415B-8655-05BD7089D001}" macro="" textlink="">
      <dsp:nvSpPr>
        <dsp:cNvPr id="0" name=""/>
        <dsp:cNvSpPr/>
      </dsp:nvSpPr>
      <dsp:spPr>
        <a:xfrm>
          <a:off x="0" y="2915187"/>
          <a:ext cx="6640495" cy="631800"/>
        </a:xfrm>
        <a:prstGeom prst="roundRect">
          <a:avLst/>
        </a:prstGeom>
        <a:gradFill rotWithShape="0">
          <a:gsLst>
            <a:gs pos="0">
              <a:schemeClr val="accent5">
                <a:hueOff val="11860171"/>
                <a:satOff val="-44094"/>
                <a:lumOff val="-11608"/>
                <a:alphaOff val="0"/>
                <a:shade val="15000"/>
                <a:satMod val="180000"/>
              </a:schemeClr>
            </a:gs>
            <a:gs pos="50000">
              <a:schemeClr val="accent5">
                <a:hueOff val="11860171"/>
                <a:satOff val="-44094"/>
                <a:lumOff val="-11608"/>
                <a:alphaOff val="0"/>
                <a:shade val="45000"/>
                <a:satMod val="170000"/>
              </a:schemeClr>
            </a:gs>
            <a:gs pos="70000">
              <a:schemeClr val="accent5">
                <a:hueOff val="11860171"/>
                <a:satOff val="-44094"/>
                <a:lumOff val="-11608"/>
                <a:alphaOff val="0"/>
                <a:tint val="99000"/>
                <a:shade val="65000"/>
                <a:satMod val="155000"/>
              </a:schemeClr>
            </a:gs>
            <a:gs pos="100000">
              <a:schemeClr val="accent5">
                <a:hueOff val="11860171"/>
                <a:satOff val="-44094"/>
                <a:lumOff val="-116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Type Checking</a:t>
          </a:r>
          <a:endParaRPr lang="en-US" sz="2700" kern="1200" dirty="0"/>
        </a:p>
      </dsp:txBody>
      <dsp:txXfrm>
        <a:off x="0" y="2915187"/>
        <a:ext cx="6640495" cy="631800"/>
      </dsp:txXfrm>
    </dsp:sp>
    <dsp:sp modelId="{FB2D4B19-3337-4830-AD4B-119F5D9B67E6}" macro="" textlink="">
      <dsp:nvSpPr>
        <dsp:cNvPr id="0" name=""/>
        <dsp:cNvSpPr/>
      </dsp:nvSpPr>
      <dsp:spPr>
        <a:xfrm>
          <a:off x="0" y="3624747"/>
          <a:ext cx="6640495" cy="631800"/>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Model Based Testing</a:t>
          </a:r>
          <a:endParaRPr lang="en-US" sz="2700" b="1" kern="1200" dirty="0"/>
        </a:p>
      </dsp:txBody>
      <dsp:txXfrm>
        <a:off x="0" y="3624747"/>
        <a:ext cx="6640495" cy="631800"/>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A6B0980-9756-4B2A-938B-D7872034D7EB}" macro="" textlink="">
      <dsp:nvSpPr>
        <dsp:cNvPr id="0" name=""/>
        <dsp:cNvSpPr/>
      </dsp:nvSpPr>
      <dsp:spPr>
        <a:xfrm>
          <a:off x="2822055" y="1320096"/>
          <a:ext cx="992453" cy="97983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Z3</a:t>
          </a:r>
          <a:endParaRPr lang="en-US" sz="4300" kern="1200" dirty="0"/>
        </a:p>
      </dsp:txBody>
      <dsp:txXfrm>
        <a:off x="2822055" y="1320096"/>
        <a:ext cx="992453" cy="979838"/>
      </dsp:txXfrm>
    </dsp:sp>
    <dsp:sp modelId="{4791977B-3D60-45CE-A267-EB0E534B83F4}" macro="" textlink="">
      <dsp:nvSpPr>
        <dsp:cNvPr id="0" name=""/>
        <dsp:cNvSpPr/>
      </dsp:nvSpPr>
      <dsp:spPr>
        <a:xfrm rot="11700000">
          <a:off x="1880008" y="1385486"/>
          <a:ext cx="923199" cy="325660"/>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macro="" textlink="">
      <dsp:nvSpPr>
        <dsp:cNvPr id="0" name=""/>
        <dsp:cNvSpPr/>
      </dsp:nvSpPr>
      <dsp:spPr>
        <a:xfrm>
          <a:off x="1352969" y="994631"/>
          <a:ext cx="1085535" cy="8684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Text</a:t>
          </a:r>
          <a:endParaRPr lang="en-US" sz="2300" kern="1200" dirty="0"/>
        </a:p>
      </dsp:txBody>
      <dsp:txXfrm>
        <a:off x="1352969" y="994631"/>
        <a:ext cx="1085535" cy="868428"/>
      </dsp:txXfrm>
    </dsp:sp>
    <dsp:sp modelId="{37DAC68F-24B1-4F47-B42F-F4B9F50132B0}" macro="" textlink="">
      <dsp:nvSpPr>
        <dsp:cNvPr id="0" name=""/>
        <dsp:cNvSpPr/>
      </dsp:nvSpPr>
      <dsp:spPr>
        <a:xfrm rot="14700000">
          <a:off x="2428060" y="732834"/>
          <a:ext cx="927705" cy="325660"/>
        </a:xfrm>
        <a:prstGeom prst="leftArrow">
          <a:avLst>
            <a:gd name="adj1" fmla="val 60000"/>
            <a:gd name="adj2" fmla="val 5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034B1A8-9228-48E4-AC62-0BA38AAD0108}" macro="" textlink="">
      <dsp:nvSpPr>
        <dsp:cNvPr id="0" name=""/>
        <dsp:cNvSpPr/>
      </dsp:nvSpPr>
      <dsp:spPr>
        <a:xfrm>
          <a:off x="2153113" y="41057"/>
          <a:ext cx="1085535" cy="868428"/>
        </a:xfrm>
        <a:prstGeom prst="roundRect">
          <a:avLst>
            <a:gd name="adj" fmla="val 1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C/C++</a:t>
          </a:r>
          <a:endParaRPr lang="en-US" sz="2300" kern="1200" dirty="0"/>
        </a:p>
      </dsp:txBody>
      <dsp:txXfrm>
        <a:off x="2153113" y="41057"/>
        <a:ext cx="1085535" cy="868428"/>
      </dsp:txXfrm>
    </dsp:sp>
    <dsp:sp modelId="{4245A790-3F38-49C0-A396-70842A9BABC0}" macro="" textlink="">
      <dsp:nvSpPr>
        <dsp:cNvPr id="0" name=""/>
        <dsp:cNvSpPr/>
      </dsp:nvSpPr>
      <dsp:spPr>
        <a:xfrm rot="17700000">
          <a:off x="3280797" y="732834"/>
          <a:ext cx="927705" cy="325660"/>
        </a:xfrm>
        <a:prstGeom prst="leftArrow">
          <a:avLst>
            <a:gd name="adj1" fmla="val 60000"/>
            <a:gd name="adj2" fmla="val 5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macro="" textlink="">
      <dsp:nvSpPr>
        <dsp:cNvPr id="0" name=""/>
        <dsp:cNvSpPr/>
      </dsp:nvSpPr>
      <dsp:spPr>
        <a:xfrm>
          <a:off x="3397915" y="41057"/>
          <a:ext cx="1085535" cy="868428"/>
        </a:xfrm>
        <a:prstGeom prst="roundRect">
          <a:avLst>
            <a:gd name="adj" fmla="val 1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.NET</a:t>
          </a:r>
          <a:endParaRPr lang="en-US" sz="2300" kern="1200" dirty="0"/>
        </a:p>
      </dsp:txBody>
      <dsp:txXfrm>
        <a:off x="3397915" y="41057"/>
        <a:ext cx="1085535" cy="868428"/>
      </dsp:txXfrm>
    </dsp:sp>
    <dsp:sp modelId="{D9921DBB-414C-4209-91BF-C2CA9E8042AE}" macro="" textlink="">
      <dsp:nvSpPr>
        <dsp:cNvPr id="0" name=""/>
        <dsp:cNvSpPr/>
      </dsp:nvSpPr>
      <dsp:spPr>
        <a:xfrm rot="20700000">
          <a:off x="3833356" y="1385486"/>
          <a:ext cx="923199" cy="325660"/>
        </a:xfrm>
        <a:prstGeom prst="leftArrow">
          <a:avLst>
            <a:gd name="adj1" fmla="val 60000"/>
            <a:gd name="adj2" fmla="val 5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99D169-5D19-44F2-8B82-65543C2432CE}" macro="" textlink="">
      <dsp:nvSpPr>
        <dsp:cNvPr id="0" name=""/>
        <dsp:cNvSpPr/>
      </dsp:nvSpPr>
      <dsp:spPr>
        <a:xfrm>
          <a:off x="4198059" y="994631"/>
          <a:ext cx="1085535" cy="868428"/>
        </a:xfrm>
        <a:prstGeom prst="roundRect">
          <a:avLst>
            <a:gd name="adj" fmla="val 1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err="1" smtClean="0"/>
            <a:t>OCaml</a:t>
          </a:r>
          <a:endParaRPr lang="en-US" sz="2300" kern="1200" dirty="0"/>
        </a:p>
      </dsp:txBody>
      <dsp:txXfrm>
        <a:off x="4198059" y="994631"/>
        <a:ext cx="1085535" cy="868428"/>
      </dsp:txXfrm>
    </dsp:sp>
  </dsp:spTree>
</dgm:drawing>
</file>

<file path=ppt/diagrams/drawing3.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E3B5FFD-483F-4E62-8189-15F108F7ADAB}" macro="" textlink="">
      <dsp:nvSpPr>
        <dsp:cNvPr id="0" name=""/>
        <dsp:cNvSpPr/>
      </dsp:nvSpPr>
      <dsp:spPr>
        <a:xfrm>
          <a:off x="2022" y="1466750"/>
          <a:ext cx="1884164" cy="1130498"/>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i="1" kern="1200" dirty="0" smtClean="0"/>
            <a:t>F</a:t>
          </a:r>
          <a:r>
            <a:rPr lang="en-US" sz="2600" kern="1200" dirty="0" smtClean="0"/>
            <a:t> </a:t>
          </a:r>
          <a:r>
            <a:rPr lang="en-US" sz="2600" kern="1200" dirty="0" smtClean="0">
              <a:sym typeface="Symbol"/>
            </a:rPr>
            <a:t> </a:t>
          </a:r>
          <a:r>
            <a:rPr lang="en-US" sz="2600" i="1" kern="1200" dirty="0" smtClean="0">
              <a:sym typeface="Symbol"/>
            </a:rPr>
            <a:t>T</a:t>
          </a:r>
          <a:endParaRPr lang="en-US" sz="2600" kern="1200" dirty="0"/>
        </a:p>
      </dsp:txBody>
      <dsp:txXfrm>
        <a:off x="2022" y="1466750"/>
        <a:ext cx="1884164" cy="1130498"/>
      </dsp:txXfrm>
    </dsp:sp>
    <dsp:sp modelId="{DB6C2414-EC2D-4F97-90C3-35DA480F8343}" macro="" textlink="">
      <dsp:nvSpPr>
        <dsp:cNvPr id="0" name=""/>
        <dsp:cNvSpPr/>
      </dsp:nvSpPr>
      <dsp:spPr>
        <a:xfrm>
          <a:off x="2074603" y="1798363"/>
          <a:ext cx="399442" cy="467272"/>
        </a:xfrm>
        <a:prstGeom prst="righ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074603" y="1798363"/>
        <a:ext cx="399442" cy="467272"/>
      </dsp:txXfrm>
    </dsp:sp>
    <dsp:sp modelId="{805C54DA-FD95-4B6F-BD7C-61F12619B0B6}" macro="" textlink="">
      <dsp:nvSpPr>
        <dsp:cNvPr id="0" name=""/>
        <dsp:cNvSpPr/>
      </dsp:nvSpPr>
      <dsp:spPr>
        <a:xfrm>
          <a:off x="2639852" y="1466750"/>
          <a:ext cx="3454124" cy="1130498"/>
        </a:xfrm>
        <a:prstGeom prst="roundRect">
          <a:avLst>
            <a:gd name="adj" fmla="val 10000"/>
          </a:avLst>
        </a:prstGeom>
        <a:gradFill rotWithShape="0">
          <a:gsLst>
            <a:gs pos="0">
              <a:schemeClr val="accent4">
                <a:hueOff val="-3519981"/>
                <a:satOff val="36448"/>
                <a:lumOff val="6667"/>
                <a:alphaOff val="0"/>
                <a:shade val="15000"/>
                <a:satMod val="180000"/>
              </a:schemeClr>
            </a:gs>
            <a:gs pos="50000">
              <a:schemeClr val="accent4">
                <a:hueOff val="-3519981"/>
                <a:satOff val="36448"/>
                <a:lumOff val="6667"/>
                <a:alphaOff val="0"/>
                <a:shade val="45000"/>
                <a:satMod val="170000"/>
              </a:schemeClr>
            </a:gs>
            <a:gs pos="70000">
              <a:schemeClr val="accent4">
                <a:hueOff val="-3519981"/>
                <a:satOff val="36448"/>
                <a:lumOff val="6667"/>
                <a:alphaOff val="0"/>
                <a:tint val="99000"/>
                <a:shade val="65000"/>
                <a:satMod val="155000"/>
              </a:schemeClr>
            </a:gs>
            <a:gs pos="100000">
              <a:schemeClr val="accent4">
                <a:hueOff val="-3519981"/>
                <a:satOff val="36448"/>
                <a:lumOff val="666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3519981"/>
              <a:satOff val="36448"/>
              <a:lumOff val="666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First-order </a:t>
          </a:r>
        </a:p>
        <a:p>
          <a:pPr lvl="0" algn="ctr" defTabSz="1155700">
            <a:lnSpc>
              <a:spcPct val="90000"/>
            </a:lnSpc>
            <a:spcBef>
              <a:spcPct val="0"/>
            </a:spcBef>
            <a:spcAft>
              <a:spcPct val="35000"/>
            </a:spcAft>
          </a:pPr>
          <a:r>
            <a:rPr lang="en-US" sz="2600" kern="1200" dirty="0" smtClean="0"/>
            <a:t>Theorem </a:t>
          </a:r>
          <a:r>
            <a:rPr lang="en-US" sz="2600" kern="1200" dirty="0" err="1" smtClean="0"/>
            <a:t>Prover</a:t>
          </a:r>
          <a:endParaRPr lang="en-US" sz="2600" kern="1200" dirty="0"/>
        </a:p>
      </dsp:txBody>
      <dsp:txXfrm>
        <a:off x="2639852" y="1466750"/>
        <a:ext cx="3454124" cy="1130498"/>
      </dsp:txXfrm>
    </dsp:sp>
  </dsp:spTree>
</dgm:drawing>
</file>

<file path=ppt/diagrams/drawing4.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022196A-3257-4E21-8B67-27C47C3EB287}" macro="" textlink="">
      <dsp:nvSpPr>
        <dsp:cNvPr id="0" name=""/>
        <dsp:cNvSpPr/>
      </dsp:nvSpPr>
      <dsp:spPr>
        <a:xfrm>
          <a:off x="71759" y="1997"/>
          <a:ext cx="2316509" cy="926603"/>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PEX</a:t>
          </a:r>
          <a:endParaRPr lang="en-US" sz="2400" kern="1200" dirty="0"/>
        </a:p>
      </dsp:txBody>
      <dsp:txXfrm>
        <a:off x="71759" y="1997"/>
        <a:ext cx="2316509" cy="926603"/>
      </dsp:txXfrm>
    </dsp:sp>
    <dsp:sp modelId="{75022CE1-001A-482D-B6E3-A23252CF193A}" macro="" textlink="">
      <dsp:nvSpPr>
        <dsp:cNvPr id="0" name=""/>
        <dsp:cNvSpPr/>
      </dsp:nvSpPr>
      <dsp:spPr>
        <a:xfrm>
          <a:off x="2087123" y="80758"/>
          <a:ext cx="6223117" cy="769081"/>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for .NET.</a:t>
          </a:r>
          <a:endParaRPr lang="en-US" sz="2300" kern="1200" dirty="0"/>
        </a:p>
      </dsp:txBody>
      <dsp:txXfrm>
        <a:off x="2087123" y="80758"/>
        <a:ext cx="6223117" cy="769081"/>
      </dsp:txXfrm>
    </dsp:sp>
    <dsp:sp modelId="{CA80FAF8-E1FB-4DA3-AC96-5A8BFA34F0D8}" macro="" textlink="">
      <dsp:nvSpPr>
        <dsp:cNvPr id="0" name=""/>
        <dsp:cNvSpPr/>
      </dsp:nvSpPr>
      <dsp:spPr>
        <a:xfrm>
          <a:off x="71759" y="1058325"/>
          <a:ext cx="2316509" cy="926603"/>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SAGE</a:t>
          </a:r>
          <a:endParaRPr lang="en-US" sz="2400" kern="1200" dirty="0"/>
        </a:p>
      </dsp:txBody>
      <dsp:txXfrm>
        <a:off x="71759" y="1058325"/>
        <a:ext cx="2316509" cy="926603"/>
      </dsp:txXfrm>
    </dsp:sp>
    <dsp:sp modelId="{D5750C03-8B12-4A29-A0FD-18D38CACE075}" macro="" textlink="">
      <dsp:nvSpPr>
        <dsp:cNvPr id="0" name=""/>
        <dsp:cNvSpPr/>
      </dsp:nvSpPr>
      <dsp:spPr>
        <a:xfrm>
          <a:off x="2087123" y="1137087"/>
          <a:ext cx="6223117" cy="769081"/>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for x86 binaries.</a:t>
          </a:r>
          <a:endParaRPr lang="en-US" sz="2300" kern="1200" dirty="0"/>
        </a:p>
      </dsp:txBody>
      <dsp:txXfrm>
        <a:off x="2087123" y="1137087"/>
        <a:ext cx="6223117" cy="769081"/>
      </dsp:txXfrm>
    </dsp:sp>
    <dsp:sp modelId="{A5B23998-6121-4C9E-AB51-D125015951D7}" macro="" textlink="">
      <dsp:nvSpPr>
        <dsp:cNvPr id="0" name=""/>
        <dsp:cNvSpPr/>
      </dsp:nvSpPr>
      <dsp:spPr>
        <a:xfrm>
          <a:off x="71759" y="2114654"/>
          <a:ext cx="2316509" cy="926603"/>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YOGI</a:t>
          </a:r>
          <a:endParaRPr lang="en-US" sz="2400" kern="1200" dirty="0"/>
        </a:p>
      </dsp:txBody>
      <dsp:txXfrm>
        <a:off x="71759" y="2114654"/>
        <a:ext cx="2316509" cy="926603"/>
      </dsp:txXfrm>
    </dsp:sp>
    <dsp:sp modelId="{C8EC4D62-3389-4897-AB13-3184350BDDEC}" macro="" textlink="">
      <dsp:nvSpPr>
        <dsp:cNvPr id="0" name=""/>
        <dsp:cNvSpPr/>
      </dsp:nvSpPr>
      <dsp:spPr>
        <a:xfrm>
          <a:off x="2087123" y="2193415"/>
          <a:ext cx="6223117" cy="769081"/>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Implements DART to check the feasibility of program paths generated statically.</a:t>
          </a:r>
          <a:endParaRPr lang="en-US" sz="2300" kern="1200" dirty="0"/>
        </a:p>
      </dsp:txBody>
      <dsp:txXfrm>
        <a:off x="2087123" y="2193415"/>
        <a:ext cx="6223117" cy="769081"/>
      </dsp:txXfrm>
    </dsp:sp>
    <dsp:sp modelId="{D86BEF52-A61A-46B3-B855-9E57331A6F58}" macro="" textlink="">
      <dsp:nvSpPr>
        <dsp:cNvPr id="0" name=""/>
        <dsp:cNvSpPr/>
      </dsp:nvSpPr>
      <dsp:spPr>
        <a:xfrm>
          <a:off x="71759" y="3170982"/>
          <a:ext cx="2316509" cy="926603"/>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Vigilante</a:t>
          </a:r>
          <a:endParaRPr lang="en-US" sz="2400" kern="1200" dirty="0"/>
        </a:p>
      </dsp:txBody>
      <dsp:txXfrm>
        <a:off x="71759" y="3170982"/>
        <a:ext cx="2316509" cy="926603"/>
      </dsp:txXfrm>
    </dsp:sp>
    <dsp:sp modelId="{7C49CE62-6522-4778-81F2-02C21B9968A5}" macro="" textlink="">
      <dsp:nvSpPr>
        <dsp:cNvPr id="0" name=""/>
        <dsp:cNvSpPr/>
      </dsp:nvSpPr>
      <dsp:spPr>
        <a:xfrm>
          <a:off x="2087123" y="3249744"/>
          <a:ext cx="6223117" cy="769081"/>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14605" rIns="0" bIns="14605" numCol="1" spcCol="1270" anchor="ctr" anchorCtr="0">
          <a:noAutofit/>
        </a:bodyPr>
        <a:lstStyle/>
        <a:p>
          <a:pPr lvl="0" algn="l" defTabSz="1022350" rtl="0">
            <a:lnSpc>
              <a:spcPct val="90000"/>
            </a:lnSpc>
            <a:spcBef>
              <a:spcPct val="0"/>
            </a:spcBef>
            <a:spcAft>
              <a:spcPct val="35000"/>
            </a:spcAft>
          </a:pPr>
          <a:r>
            <a:rPr lang="en-US" sz="2300" kern="1200" dirty="0" smtClean="0"/>
            <a:t>Partially implements DART to dynamically generate worm filters.</a:t>
          </a:r>
          <a:endParaRPr lang="en-US" sz="2300" kern="1200" dirty="0"/>
        </a:p>
      </dsp:txBody>
      <dsp:txXfrm>
        <a:off x="2087123" y="3249744"/>
        <a:ext cx="6223117" cy="769081"/>
      </dsp:txXfrm>
    </dsp:sp>
  </dsp:spTree>
</dgm:drawing>
</file>

<file path=ppt/diagrams/drawing5.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BD4B9DCF-58D1-42A8-A9C4-73101D4462EF}" macro="" textlink="">
      <dsp:nvSpPr>
        <dsp:cNvPr id="0" name=""/>
        <dsp:cNvSpPr/>
      </dsp:nvSpPr>
      <dsp:spPr>
        <a:xfrm>
          <a:off x="5518" y="924964"/>
          <a:ext cx="2279769" cy="911907"/>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dsp:txBody>
      <dsp:txXfrm>
        <a:off x="5518" y="924964"/>
        <a:ext cx="2279769" cy="911907"/>
      </dsp:txXfrm>
    </dsp:sp>
    <dsp:sp modelId="{FA327132-FEFB-46D2-BF2E-18AC7A245A49}" macro="" textlink="">
      <dsp:nvSpPr>
        <dsp:cNvPr id="0" name=""/>
        <dsp:cNvSpPr/>
      </dsp:nvSpPr>
      <dsp:spPr>
        <a:xfrm>
          <a:off x="1988917" y="1002476"/>
          <a:ext cx="1892208" cy="756883"/>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dsp:txBody>
      <dsp:txXfrm>
        <a:off x="1988917" y="1002476"/>
        <a:ext cx="1892208" cy="756883"/>
      </dsp:txXfrm>
    </dsp:sp>
    <dsp:sp modelId="{102F7659-7151-4EC8-A80B-0B2F5DD80954}" macro="" textlink="">
      <dsp:nvSpPr>
        <dsp:cNvPr id="0" name=""/>
        <dsp:cNvSpPr/>
      </dsp:nvSpPr>
      <dsp:spPr>
        <a:xfrm>
          <a:off x="3616217" y="1002476"/>
          <a:ext cx="1892208" cy="756883"/>
        </a:xfrm>
        <a:prstGeom prst="chevron">
          <a:avLst/>
        </a:prstGeom>
        <a:solidFill>
          <a:schemeClr val="accent2">
            <a:tint val="40000"/>
            <a:alpha val="90000"/>
            <a:hueOff val="-2022609"/>
            <a:satOff val="5577"/>
            <a:lumOff val="470"/>
            <a:alphaOff val="0"/>
          </a:schemeClr>
        </a:solidFill>
        <a:ln w="9525" cap="flat" cmpd="sng" algn="ctr">
          <a:solidFill>
            <a:schemeClr val="accent2">
              <a:tint val="40000"/>
              <a:alpha val="90000"/>
              <a:hueOff val="-2022609"/>
              <a:satOff val="5577"/>
              <a:lumOff val="47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dsp:txBody>
      <dsp:txXfrm>
        <a:off x="3616217" y="1002476"/>
        <a:ext cx="1892208" cy="756883"/>
      </dsp:txXfrm>
    </dsp:sp>
    <dsp:sp modelId="{58E79265-FD94-4156-8E1F-E80CEBE3210C}" macro="" textlink="">
      <dsp:nvSpPr>
        <dsp:cNvPr id="0" name=""/>
        <dsp:cNvSpPr/>
      </dsp:nvSpPr>
      <dsp:spPr>
        <a:xfrm>
          <a:off x="5243516" y="1002476"/>
          <a:ext cx="1892208" cy="756883"/>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dsp:txBody>
      <dsp:txXfrm>
        <a:off x="5243516" y="1002476"/>
        <a:ext cx="1892208" cy="756883"/>
      </dsp:txXfrm>
    </dsp:sp>
    <dsp:sp modelId="{CC9F5C08-30D7-444D-9EA3-BC73B2A7F1F5}" macro="" textlink="">
      <dsp:nvSpPr>
        <dsp:cNvPr id="0" name=""/>
        <dsp:cNvSpPr/>
      </dsp:nvSpPr>
      <dsp:spPr>
        <a:xfrm>
          <a:off x="6870815" y="1002476"/>
          <a:ext cx="1892208" cy="756883"/>
        </a:xfrm>
        <a:prstGeom prst="chevron">
          <a:avLst/>
        </a:prstGeom>
        <a:solidFill>
          <a:schemeClr val="accent2">
            <a:tint val="40000"/>
            <a:alpha val="90000"/>
            <a:hueOff val="-6067826"/>
            <a:satOff val="16732"/>
            <a:lumOff val="1411"/>
            <a:alphaOff val="0"/>
          </a:schemeClr>
        </a:solidFill>
        <a:ln w="9525" cap="flat" cmpd="sng" algn="ctr">
          <a:solidFill>
            <a:schemeClr val="accent2">
              <a:tint val="40000"/>
              <a:alpha val="90000"/>
              <a:hueOff val="-6067826"/>
              <a:satOff val="16732"/>
              <a:lumOff val="141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dsp:txBody>
      <dsp:txXfrm>
        <a:off x="6870815" y="1002476"/>
        <a:ext cx="1892208" cy="756883"/>
      </dsp:txXfrm>
    </dsp:sp>
    <dsp:sp modelId="{179C538A-AF2B-4FE1-8086-DFF86317623F}" macro="" textlink="">
      <dsp:nvSpPr>
        <dsp:cNvPr id="0" name=""/>
        <dsp:cNvSpPr/>
      </dsp:nvSpPr>
      <dsp:spPr>
        <a:xfrm>
          <a:off x="5518" y="1964539"/>
          <a:ext cx="2279769" cy="911907"/>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3794743"/>
              <a:satOff val="10719"/>
              <a:lumOff val="274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Models</a:t>
          </a:r>
          <a:endParaRPr lang="en-US" sz="1800" kern="1200" dirty="0"/>
        </a:p>
      </dsp:txBody>
      <dsp:txXfrm>
        <a:off x="5518" y="1964539"/>
        <a:ext cx="2279769" cy="911907"/>
      </dsp:txXfrm>
    </dsp:sp>
    <dsp:sp modelId="{EFD35F54-D826-446E-9167-9FB5F71656E6}" macro="" textlink="">
      <dsp:nvSpPr>
        <dsp:cNvPr id="0" name=""/>
        <dsp:cNvSpPr/>
      </dsp:nvSpPr>
      <dsp:spPr>
        <a:xfrm>
          <a:off x="1988917" y="2042051"/>
          <a:ext cx="6865083" cy="756883"/>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Model used as test inputs</a:t>
          </a:r>
          <a:endParaRPr lang="en-US" sz="2000" kern="1200" dirty="0"/>
        </a:p>
      </dsp:txBody>
      <dsp:txXfrm>
        <a:off x="1988917" y="2042051"/>
        <a:ext cx="6865083" cy="756883"/>
      </dsp:txXfrm>
    </dsp:sp>
    <dsp:sp modelId="{76303C98-FC16-43BF-BCFB-E5CF5041F3AC}" macro="" textlink="">
      <dsp:nvSpPr>
        <dsp:cNvPr id="0" name=""/>
        <dsp:cNvSpPr/>
      </dsp:nvSpPr>
      <dsp:spPr>
        <a:xfrm>
          <a:off x="5518" y="3004114"/>
          <a:ext cx="2279769" cy="911907"/>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7589485"/>
              <a:satOff val="21437"/>
              <a:lumOff val="5491"/>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dsp:txBody>
      <dsp:txXfrm>
        <a:off x="5518" y="3004114"/>
        <a:ext cx="2279769" cy="911907"/>
      </dsp:txXfrm>
    </dsp:sp>
    <dsp:sp modelId="{F870B098-690B-4005-84E7-A113FE1A0FF1}" macro="" textlink="">
      <dsp:nvSpPr>
        <dsp:cNvPr id="0" name=""/>
        <dsp:cNvSpPr/>
      </dsp:nvSpPr>
      <dsp:spPr>
        <a:xfrm>
          <a:off x="1988917" y="3081626"/>
          <a:ext cx="6796547" cy="756883"/>
        </a:xfrm>
        <a:prstGeom prst="chevron">
          <a:avLst/>
        </a:prstGeom>
        <a:solidFill>
          <a:schemeClr val="accent2">
            <a:tint val="40000"/>
            <a:alpha val="90000"/>
            <a:hueOff val="-10113044"/>
            <a:satOff val="27887"/>
            <a:lumOff val="2352"/>
            <a:alphaOff val="0"/>
          </a:schemeClr>
        </a:solidFill>
        <a:ln w="9525" cap="flat" cmpd="sng" algn="ctr">
          <a:solidFill>
            <a:schemeClr val="accent2">
              <a:tint val="40000"/>
              <a:alpha val="90000"/>
              <a:hueOff val="-10113044"/>
              <a:satOff val="27887"/>
              <a:lumOff val="2352"/>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dsp:txBody>
      <dsp:txXfrm>
        <a:off x="1988917" y="3081626"/>
        <a:ext cx="6796547" cy="756883"/>
      </dsp:txXfrm>
    </dsp:sp>
    <dsp:sp modelId="{6B2D5F81-EB5C-45CC-8EF9-D4E6AF2AE0DD}" macro="" textlink="">
      <dsp:nvSpPr>
        <dsp:cNvPr id="0" name=""/>
        <dsp:cNvSpPr/>
      </dsp:nvSpPr>
      <dsp:spPr>
        <a:xfrm>
          <a:off x="5518" y="4043688"/>
          <a:ext cx="2279769" cy="911907"/>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API</a:t>
          </a:r>
          <a:endParaRPr lang="en-US" sz="1800" kern="1200" dirty="0"/>
        </a:p>
      </dsp:txBody>
      <dsp:txXfrm>
        <a:off x="5518" y="4043688"/>
        <a:ext cx="2279769" cy="911907"/>
      </dsp:txXfrm>
    </dsp:sp>
    <dsp:sp modelId="{68227CD9-4DDB-4F5C-81E5-BF1A24AC14CA}" macro="" textlink="">
      <dsp:nvSpPr>
        <dsp:cNvPr id="0" name=""/>
        <dsp:cNvSpPr/>
      </dsp:nvSpPr>
      <dsp:spPr>
        <a:xfrm>
          <a:off x="1988917" y="4121200"/>
          <a:ext cx="6773348" cy="756883"/>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Huge number of small problems. Textual interface is too inefficient.</a:t>
          </a:r>
          <a:endParaRPr lang="en-US" sz="2000" kern="1200" dirty="0"/>
        </a:p>
      </dsp:txBody>
      <dsp:txXfrm>
        <a:off x="1988917" y="4121200"/>
        <a:ext cx="6773348" cy="756883"/>
      </dsp:txXfrm>
    </dsp:sp>
  </dsp:spTree>
</dgm:drawing>
</file>

<file path=ppt/diagrams/drawing6.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61BD5CC9-D19E-4D51-9B27-20E60A241DCF}" macro="" textlink="">
      <dsp:nvSpPr>
        <dsp:cNvPr id="0" name=""/>
        <dsp:cNvSpPr/>
      </dsp:nvSpPr>
      <dsp:spPr>
        <a:xfrm>
          <a:off x="11234" y="1240149"/>
          <a:ext cx="2539007" cy="1523404"/>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Annotated Program</a:t>
          </a:r>
          <a:endParaRPr lang="en-US" sz="3300" kern="1200" dirty="0"/>
        </a:p>
      </dsp:txBody>
      <dsp:txXfrm>
        <a:off x="11234" y="1240149"/>
        <a:ext cx="2539007" cy="1523404"/>
      </dsp:txXfrm>
    </dsp:sp>
    <dsp:sp modelId="{66753691-48EF-44CA-9DF1-40405054014D}" macro="" textlink="">
      <dsp:nvSpPr>
        <dsp:cNvPr id="0" name=""/>
        <dsp:cNvSpPr/>
      </dsp:nvSpPr>
      <dsp:spPr>
        <a:xfrm rot="29239">
          <a:off x="2801622" y="1702217"/>
          <a:ext cx="532965" cy="629673"/>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rot="29239">
        <a:off x="2801622" y="1702217"/>
        <a:ext cx="532965" cy="629673"/>
      </dsp:txXfrm>
    </dsp:sp>
    <dsp:sp modelId="{40C0E305-4B11-4977-A04E-EAB83E945248}" macro="" textlink="">
      <dsp:nvSpPr>
        <dsp:cNvPr id="0" name=""/>
        <dsp:cNvSpPr/>
      </dsp:nvSpPr>
      <dsp:spPr>
        <a:xfrm>
          <a:off x="3555801" y="1270297"/>
          <a:ext cx="2539007" cy="1523404"/>
        </a:xfrm>
        <a:prstGeom prst="roundRect">
          <a:avLst>
            <a:gd name="adj" fmla="val 10000"/>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Verification Condition </a:t>
          </a:r>
          <a:r>
            <a:rPr lang="en-US" sz="3300" i="1" kern="1200" dirty="0" smtClean="0"/>
            <a:t>F</a:t>
          </a:r>
          <a:endParaRPr lang="en-US" sz="3300" i="1" kern="1200" dirty="0"/>
        </a:p>
      </dsp:txBody>
      <dsp:txXfrm>
        <a:off x="3555801" y="1270297"/>
        <a:ext cx="2539007" cy="1523404"/>
      </dsp:txXfrm>
    </dsp:sp>
  </dsp:spTree>
</dgm:drawing>
</file>

<file path=ppt/diagrams/drawing7.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52A4F95F-F1AB-4105-9DEE-78179B78A81B}" macro="" textlink="">
      <dsp:nvSpPr>
        <dsp:cNvPr id="0" name=""/>
        <dsp:cNvSpPr/>
      </dsp:nvSpPr>
      <dsp:spPr>
        <a:xfrm>
          <a:off x="1416820" y="1842"/>
          <a:ext cx="6310358" cy="805615"/>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Heuristic quantifier instantiation</a:t>
          </a:r>
          <a:endParaRPr lang="en-US" sz="2400" kern="1200" dirty="0"/>
        </a:p>
      </dsp:txBody>
      <dsp:txXfrm>
        <a:off x="1416820" y="1842"/>
        <a:ext cx="6310358" cy="805615"/>
      </dsp:txXfrm>
    </dsp:sp>
    <dsp:sp modelId="{EA10E22E-D9E7-4493-B666-635671DEC2D3}" macro="" textlink="">
      <dsp:nvSpPr>
        <dsp:cNvPr id="0" name=""/>
        <dsp:cNvSpPr/>
      </dsp:nvSpPr>
      <dsp:spPr>
        <a:xfrm>
          <a:off x="1416820" y="847738"/>
          <a:ext cx="6310358" cy="805615"/>
        </a:xfrm>
        <a:prstGeom prst="roundRect">
          <a:avLst/>
        </a:prstGeom>
        <a:gradFill rotWithShape="0">
          <a:gsLst>
            <a:gs pos="0">
              <a:schemeClr val="accent2">
                <a:hueOff val="-2846057"/>
                <a:satOff val="8039"/>
                <a:lumOff val="2059"/>
                <a:alphaOff val="0"/>
                <a:shade val="15000"/>
                <a:satMod val="180000"/>
              </a:schemeClr>
            </a:gs>
            <a:gs pos="50000">
              <a:schemeClr val="accent2">
                <a:hueOff val="-2846057"/>
                <a:satOff val="8039"/>
                <a:lumOff val="2059"/>
                <a:alphaOff val="0"/>
                <a:shade val="45000"/>
                <a:satMod val="170000"/>
              </a:schemeClr>
            </a:gs>
            <a:gs pos="70000">
              <a:schemeClr val="accent2">
                <a:hueOff val="-2846057"/>
                <a:satOff val="8039"/>
                <a:lumOff val="2059"/>
                <a:alphaOff val="0"/>
                <a:tint val="99000"/>
                <a:shade val="65000"/>
                <a:satMod val="155000"/>
              </a:schemeClr>
            </a:gs>
            <a:gs pos="100000">
              <a:schemeClr val="accent2">
                <a:hueOff val="-2846057"/>
                <a:satOff val="8039"/>
                <a:lumOff val="2059"/>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2846057"/>
              <a:satOff val="8039"/>
              <a:lumOff val="2059"/>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Combining SMT with Saturation </a:t>
          </a:r>
          <a:r>
            <a:rPr lang="en-US" sz="2400" kern="1200" dirty="0" err="1" smtClean="0"/>
            <a:t>provers</a:t>
          </a:r>
          <a:endParaRPr lang="en-US" sz="2400" kern="1200" dirty="0"/>
        </a:p>
      </dsp:txBody>
      <dsp:txXfrm>
        <a:off x="1416820" y="847738"/>
        <a:ext cx="6310358" cy="805615"/>
      </dsp:txXfrm>
    </dsp:sp>
    <dsp:sp modelId="{F4F7A9AC-E7F4-4B3B-8466-97CBC798AA54}" macro="" textlink="">
      <dsp:nvSpPr>
        <dsp:cNvPr id="0" name=""/>
        <dsp:cNvSpPr/>
      </dsp:nvSpPr>
      <dsp:spPr>
        <a:xfrm>
          <a:off x="1416820" y="1693635"/>
          <a:ext cx="6310358" cy="805615"/>
        </a:xfrm>
        <a:prstGeom prst="roundRect">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5692114"/>
              <a:satOff val="16078"/>
              <a:lumOff val="4118"/>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Complete quantifier instantiation</a:t>
          </a:r>
          <a:endParaRPr lang="en-US" sz="2400" kern="1200" dirty="0"/>
        </a:p>
      </dsp:txBody>
      <dsp:txXfrm>
        <a:off x="1416820" y="1693635"/>
        <a:ext cx="6310358" cy="805615"/>
      </dsp:txXfrm>
    </dsp:sp>
    <dsp:sp modelId="{2404C232-44CA-4E4A-8F81-38E47494FB8B}" macro="" textlink="">
      <dsp:nvSpPr>
        <dsp:cNvPr id="0" name=""/>
        <dsp:cNvSpPr/>
      </dsp:nvSpPr>
      <dsp:spPr>
        <a:xfrm>
          <a:off x="1416820" y="2539531"/>
          <a:ext cx="6310358" cy="805615"/>
        </a:xfrm>
        <a:prstGeom prst="roundRect">
          <a:avLst/>
        </a:prstGeom>
        <a:gradFill rotWithShape="0">
          <a:gsLst>
            <a:gs pos="0">
              <a:schemeClr val="accent2">
                <a:hueOff val="-8538171"/>
                <a:satOff val="24117"/>
                <a:lumOff val="6177"/>
                <a:alphaOff val="0"/>
                <a:shade val="15000"/>
                <a:satMod val="180000"/>
              </a:schemeClr>
            </a:gs>
            <a:gs pos="50000">
              <a:schemeClr val="accent2">
                <a:hueOff val="-8538171"/>
                <a:satOff val="24117"/>
                <a:lumOff val="6177"/>
                <a:alphaOff val="0"/>
                <a:shade val="45000"/>
                <a:satMod val="170000"/>
              </a:schemeClr>
            </a:gs>
            <a:gs pos="70000">
              <a:schemeClr val="accent2">
                <a:hueOff val="-8538171"/>
                <a:satOff val="24117"/>
                <a:lumOff val="6177"/>
                <a:alphaOff val="0"/>
                <a:tint val="99000"/>
                <a:shade val="65000"/>
                <a:satMod val="155000"/>
              </a:schemeClr>
            </a:gs>
            <a:gs pos="100000">
              <a:schemeClr val="accent2">
                <a:hueOff val="-8538171"/>
                <a:satOff val="24117"/>
                <a:lumOff val="617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8538171"/>
              <a:satOff val="24117"/>
              <a:lumOff val="617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Decidable fragments</a:t>
          </a:r>
          <a:endParaRPr lang="en-US" sz="2400" kern="1200" dirty="0"/>
        </a:p>
      </dsp:txBody>
      <dsp:txXfrm>
        <a:off x="1416820" y="2539531"/>
        <a:ext cx="6310358" cy="805615"/>
      </dsp:txXfrm>
    </dsp:sp>
    <dsp:sp modelId="{FFB73037-AE30-4504-95CC-EF56331D7CE8}" macro="" textlink="">
      <dsp:nvSpPr>
        <dsp:cNvPr id="0" name=""/>
        <dsp:cNvSpPr/>
      </dsp:nvSpPr>
      <dsp:spPr>
        <a:xfrm>
          <a:off x="1416820" y="3385427"/>
          <a:ext cx="6310358" cy="805615"/>
        </a:xfrm>
        <a:prstGeom prst="roundRect">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Model based quantifier instantiation</a:t>
          </a:r>
          <a:endParaRPr lang="en-US" sz="2400" kern="1200" dirty="0"/>
        </a:p>
      </dsp:txBody>
      <dsp:txXfrm>
        <a:off x="1416820" y="3385427"/>
        <a:ext cx="6310358" cy="805615"/>
      </dsp:txXfrm>
    </dsp:sp>
  </dsp:spTree>
</dgm:drawing>
</file>

<file path=ppt/diagrams/drawing8.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DA6E5CD-74E2-4202-8A27-B346B5ED0E63}" macro="" textlink="">
      <dsp:nvSpPr>
        <dsp:cNvPr id="0" name=""/>
        <dsp:cNvSpPr/>
      </dsp:nvSpPr>
      <dsp:spPr>
        <a:xfrm>
          <a:off x="2317127" y="1832"/>
          <a:ext cx="1020170" cy="663111"/>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1</a:t>
          </a:r>
          <a:endParaRPr lang="en-US" sz="1700" kern="1200" dirty="0"/>
        </a:p>
      </dsp:txBody>
      <dsp:txXfrm>
        <a:off x="2317127" y="1832"/>
        <a:ext cx="1020170" cy="663111"/>
      </dsp:txXfrm>
    </dsp:sp>
    <dsp:sp modelId="{80FC300B-413F-4ABD-8ACB-313FAC1285FB}" macro="" textlink="">
      <dsp:nvSpPr>
        <dsp:cNvPr id="0" name=""/>
        <dsp:cNvSpPr/>
      </dsp:nvSpPr>
      <dsp:spPr>
        <a:xfrm>
          <a:off x="1503051" y="333387"/>
          <a:ext cx="2648322" cy="2648322"/>
        </a:xfrm>
        <a:custGeom>
          <a:avLst/>
          <a:gdLst/>
          <a:ahLst/>
          <a:cxnLst/>
          <a:rect l="0" t="0" r="0" b="0"/>
          <a:pathLst>
            <a:path>
              <a:moveTo>
                <a:pt x="1970752" y="168599"/>
              </a:moveTo>
              <a:arcTo wR="1324161" hR="1324161" stAng="17953746" swAng="1211046"/>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74C033F-9656-4796-A91E-FAA5EB67B74B}" macro="" textlink="">
      <dsp:nvSpPr>
        <dsp:cNvPr id="0" name=""/>
        <dsp:cNvSpPr/>
      </dsp:nvSpPr>
      <dsp:spPr>
        <a:xfrm>
          <a:off x="3576479" y="916805"/>
          <a:ext cx="1020170" cy="663111"/>
        </a:xfrm>
        <a:prstGeom prst="roundRect">
          <a:avLst/>
        </a:prstGeom>
        <a:gradFill rotWithShape="0">
          <a:gsLst>
            <a:gs pos="0">
              <a:schemeClr val="accent5">
                <a:hueOff val="3706303"/>
                <a:satOff val="-13780"/>
                <a:lumOff val="-3627"/>
                <a:alphaOff val="0"/>
                <a:shade val="15000"/>
                <a:satMod val="180000"/>
              </a:schemeClr>
            </a:gs>
            <a:gs pos="50000">
              <a:schemeClr val="accent5">
                <a:hueOff val="3706303"/>
                <a:satOff val="-13780"/>
                <a:lumOff val="-3627"/>
                <a:alphaOff val="0"/>
                <a:shade val="45000"/>
                <a:satMod val="170000"/>
              </a:schemeClr>
            </a:gs>
            <a:gs pos="70000">
              <a:schemeClr val="accent5">
                <a:hueOff val="3706303"/>
                <a:satOff val="-13780"/>
                <a:lumOff val="-3627"/>
                <a:alphaOff val="0"/>
                <a:tint val="99000"/>
                <a:shade val="65000"/>
                <a:satMod val="155000"/>
              </a:schemeClr>
            </a:gs>
            <a:gs pos="100000">
              <a:schemeClr val="accent5">
                <a:hueOff val="3706303"/>
                <a:satOff val="-13780"/>
                <a:lumOff val="-362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3706303"/>
              <a:satOff val="-13780"/>
              <a:lumOff val="-362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2</a:t>
          </a:r>
          <a:endParaRPr lang="en-US" sz="1700" kern="1200" dirty="0"/>
        </a:p>
      </dsp:txBody>
      <dsp:txXfrm>
        <a:off x="3576479" y="916805"/>
        <a:ext cx="1020170" cy="663111"/>
      </dsp:txXfrm>
    </dsp:sp>
    <dsp:sp modelId="{900B46D0-CF6F-4B3F-BD2C-E73915935287}" macro="" textlink="">
      <dsp:nvSpPr>
        <dsp:cNvPr id="0" name=""/>
        <dsp:cNvSpPr/>
      </dsp:nvSpPr>
      <dsp:spPr>
        <a:xfrm>
          <a:off x="1503051" y="333387"/>
          <a:ext cx="2648322" cy="2648322"/>
        </a:xfrm>
        <a:custGeom>
          <a:avLst/>
          <a:gdLst/>
          <a:ahLst/>
          <a:cxnLst/>
          <a:rect l="0" t="0" r="0" b="0"/>
          <a:pathLst>
            <a:path>
              <a:moveTo>
                <a:pt x="2645141" y="1415886"/>
              </a:moveTo>
              <a:arcTo wR="1324161" hR="1324161" stAng="21838325" swAng="1359345"/>
            </a:path>
          </a:pathLst>
        </a:custGeom>
        <a:noFill/>
        <a:ln w="9525" cap="flat" cmpd="sng" algn="ctr">
          <a:solidFill>
            <a:schemeClr val="accent5">
              <a:hueOff val="3706303"/>
              <a:satOff val="-13780"/>
              <a:lumOff val="-362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241AFB1-F9E9-4917-AB44-1529106A71F3}" macro="" textlink="">
      <dsp:nvSpPr>
        <dsp:cNvPr id="0" name=""/>
        <dsp:cNvSpPr/>
      </dsp:nvSpPr>
      <dsp:spPr>
        <a:xfrm>
          <a:off x="3095449" y="2397262"/>
          <a:ext cx="1020170" cy="663111"/>
        </a:xfrm>
        <a:prstGeom prst="roundRect">
          <a:avLst/>
        </a:prstGeom>
        <a:gradFill rotWithShape="0">
          <a:gsLst>
            <a:gs pos="0">
              <a:schemeClr val="accent5">
                <a:hueOff val="7412607"/>
                <a:satOff val="-27559"/>
                <a:lumOff val="-7255"/>
                <a:alphaOff val="0"/>
                <a:shade val="15000"/>
                <a:satMod val="180000"/>
              </a:schemeClr>
            </a:gs>
            <a:gs pos="50000">
              <a:schemeClr val="accent5">
                <a:hueOff val="7412607"/>
                <a:satOff val="-27559"/>
                <a:lumOff val="-7255"/>
                <a:alphaOff val="0"/>
                <a:shade val="45000"/>
                <a:satMod val="170000"/>
              </a:schemeClr>
            </a:gs>
            <a:gs pos="70000">
              <a:schemeClr val="accent5">
                <a:hueOff val="7412607"/>
                <a:satOff val="-27559"/>
                <a:lumOff val="-7255"/>
                <a:alphaOff val="0"/>
                <a:tint val="99000"/>
                <a:shade val="65000"/>
                <a:satMod val="155000"/>
              </a:schemeClr>
            </a:gs>
            <a:gs pos="100000">
              <a:schemeClr val="accent5">
                <a:hueOff val="7412607"/>
                <a:satOff val="-27559"/>
                <a:lumOff val="-725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7412607"/>
              <a:satOff val="-27559"/>
              <a:lumOff val="-725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3</a:t>
          </a:r>
          <a:endParaRPr lang="en-US" sz="1700" kern="1200" dirty="0"/>
        </a:p>
      </dsp:txBody>
      <dsp:txXfrm>
        <a:off x="3095449" y="2397262"/>
        <a:ext cx="1020170" cy="663111"/>
      </dsp:txXfrm>
    </dsp:sp>
    <dsp:sp modelId="{8E0B1A32-5E1B-4F84-8E9F-1B5E8DD6BA93}" macro="" textlink="">
      <dsp:nvSpPr>
        <dsp:cNvPr id="0" name=""/>
        <dsp:cNvSpPr/>
      </dsp:nvSpPr>
      <dsp:spPr>
        <a:xfrm>
          <a:off x="1503051" y="333387"/>
          <a:ext cx="2648322" cy="2648322"/>
        </a:xfrm>
        <a:custGeom>
          <a:avLst/>
          <a:gdLst/>
          <a:ahLst/>
          <a:cxnLst/>
          <a:rect l="0" t="0" r="0" b="0"/>
          <a:pathLst>
            <a:path>
              <a:moveTo>
                <a:pt x="1486562" y="2638325"/>
              </a:moveTo>
              <a:arcTo wR="1324161" hR="1324161" stAng="4977314" swAng="845372"/>
            </a:path>
          </a:pathLst>
        </a:custGeom>
        <a:noFill/>
        <a:ln w="9525" cap="flat" cmpd="sng" algn="ctr">
          <a:solidFill>
            <a:schemeClr val="accent5">
              <a:hueOff val="7412607"/>
              <a:satOff val="-27559"/>
              <a:lumOff val="-7255"/>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E5C968-7945-4E6D-9A44-C0B7632D913F}" macro="" textlink="">
      <dsp:nvSpPr>
        <dsp:cNvPr id="0" name=""/>
        <dsp:cNvSpPr/>
      </dsp:nvSpPr>
      <dsp:spPr>
        <a:xfrm>
          <a:off x="1538804" y="2397262"/>
          <a:ext cx="1020170" cy="663111"/>
        </a:xfrm>
        <a:prstGeom prst="roundRect">
          <a:avLst/>
        </a:prstGeom>
        <a:gradFill rotWithShape="0">
          <a:gsLst>
            <a:gs pos="0">
              <a:schemeClr val="accent5">
                <a:hueOff val="11118909"/>
                <a:satOff val="-41339"/>
                <a:lumOff val="-10882"/>
                <a:alphaOff val="0"/>
                <a:shade val="15000"/>
                <a:satMod val="180000"/>
              </a:schemeClr>
            </a:gs>
            <a:gs pos="50000">
              <a:schemeClr val="accent5">
                <a:hueOff val="11118909"/>
                <a:satOff val="-41339"/>
                <a:lumOff val="-10882"/>
                <a:alphaOff val="0"/>
                <a:shade val="45000"/>
                <a:satMod val="170000"/>
              </a:schemeClr>
            </a:gs>
            <a:gs pos="70000">
              <a:schemeClr val="accent5">
                <a:hueOff val="11118909"/>
                <a:satOff val="-41339"/>
                <a:lumOff val="-10882"/>
                <a:alphaOff val="0"/>
                <a:tint val="99000"/>
                <a:shade val="65000"/>
                <a:satMod val="155000"/>
              </a:schemeClr>
            </a:gs>
            <a:gs pos="100000">
              <a:schemeClr val="accent5">
                <a:hueOff val="11118909"/>
                <a:satOff val="-41339"/>
                <a:lumOff val="-10882"/>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1118909"/>
              <a:satOff val="-41339"/>
              <a:lumOff val="-10882"/>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4</a:t>
          </a:r>
          <a:endParaRPr lang="en-US" sz="1700" kern="1200" dirty="0"/>
        </a:p>
      </dsp:txBody>
      <dsp:txXfrm>
        <a:off x="1538804" y="2397262"/>
        <a:ext cx="1020170" cy="663111"/>
      </dsp:txXfrm>
    </dsp:sp>
    <dsp:sp modelId="{4FFBFC3F-D976-4F36-AC9B-FCA2006E448A}" macro="" textlink="">
      <dsp:nvSpPr>
        <dsp:cNvPr id="0" name=""/>
        <dsp:cNvSpPr/>
      </dsp:nvSpPr>
      <dsp:spPr>
        <a:xfrm>
          <a:off x="1503051" y="333387"/>
          <a:ext cx="2648322" cy="2648322"/>
        </a:xfrm>
        <a:custGeom>
          <a:avLst/>
          <a:gdLst/>
          <a:ahLst/>
          <a:cxnLst/>
          <a:rect l="0" t="0" r="0" b="0"/>
          <a:pathLst>
            <a:path>
              <a:moveTo>
                <a:pt x="140444" y="1917641"/>
              </a:moveTo>
              <a:arcTo wR="1324161" hR="1324161" stAng="9202330" swAng="1359345"/>
            </a:path>
          </a:pathLst>
        </a:custGeom>
        <a:noFill/>
        <a:ln w="9525" cap="flat" cmpd="sng" algn="ctr">
          <a:solidFill>
            <a:schemeClr val="accent5">
              <a:hueOff val="11118909"/>
              <a:satOff val="-41339"/>
              <a:lumOff val="-10882"/>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871A522-4140-49AA-85AC-06FB5D1C2B2D}" macro="" textlink="">
      <dsp:nvSpPr>
        <dsp:cNvPr id="0" name=""/>
        <dsp:cNvSpPr/>
      </dsp:nvSpPr>
      <dsp:spPr>
        <a:xfrm>
          <a:off x="1057774" y="916805"/>
          <a:ext cx="1020170" cy="663111"/>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4825213"/>
              <a:satOff val="-55118"/>
              <a:lumOff val="-1451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5</a:t>
          </a:r>
          <a:endParaRPr lang="en-US" sz="1700" kern="1200" dirty="0"/>
        </a:p>
      </dsp:txBody>
      <dsp:txXfrm>
        <a:off x="1057774" y="916805"/>
        <a:ext cx="1020170" cy="663111"/>
      </dsp:txXfrm>
    </dsp:sp>
    <dsp:sp modelId="{8B30B6ED-C769-43F4-B646-87754D03F194}" macro="" textlink="">
      <dsp:nvSpPr>
        <dsp:cNvPr id="0" name=""/>
        <dsp:cNvSpPr/>
      </dsp:nvSpPr>
      <dsp:spPr>
        <a:xfrm>
          <a:off x="1503051" y="333387"/>
          <a:ext cx="2648322" cy="2648322"/>
        </a:xfrm>
        <a:custGeom>
          <a:avLst/>
          <a:gdLst/>
          <a:ahLst/>
          <a:cxnLst/>
          <a:rect l="0" t="0" r="0" b="0"/>
          <a:pathLst>
            <a:path>
              <a:moveTo>
                <a:pt x="318565" y="462662"/>
              </a:moveTo>
              <a:arcTo wR="1324161" hR="1324161" stAng="13235208" swAng="1211046"/>
            </a:path>
          </a:pathLst>
        </a:custGeom>
        <a:noFill/>
        <a:ln w="9525" cap="flat" cmpd="sng" algn="ctr">
          <a:solidFill>
            <a:schemeClr val="accent5">
              <a:hueOff val="14825213"/>
              <a:satOff val="-55118"/>
              <a:lumOff val="-14510"/>
              <a:alphaOff val="0"/>
            </a:schemeClr>
          </a:solidFill>
          <a:prstDash val="solid"/>
          <a:tailEnd type="arrow"/>
        </a:ln>
        <a:effectLst/>
      </dsp:spPr>
      <dsp:style>
        <a:lnRef idx="1">
          <a:scrgbClr r="0" g="0" b="0"/>
        </a:lnRef>
        <a:fillRef idx="0">
          <a:scrgbClr r="0" g="0" b="0"/>
        </a:fillRef>
        <a:effectRef idx="0">
          <a:scrgbClr r="0" g="0" b="0"/>
        </a:effectRef>
        <a:fontRef idx="minor"/>
      </dsp:style>
    </dsp:sp>
  </dsp:spTree>
</dgm: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8/19/2009</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8/19/2009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8/19/2009 8:29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43.xml"/><Relationship Id="rId4" Type="http://schemas.openxmlformats.org/officeDocument/2006/relationships/image" Target="../media/image12.jpe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44.xml"/><Relationship Id="rId4" Type="http://schemas.openxmlformats.org/officeDocument/2006/relationships/image" Target="../media/image2.pn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45.xml"/><Relationship Id="rId4" Type="http://schemas.openxmlformats.org/officeDocument/2006/relationships/image" Target="../media/image2.png"/></Relationships>
</file>

<file path=ppt/slides/_rels/slide1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46.xml"/><Relationship Id="rId5" Type="http://schemas.openxmlformats.org/officeDocument/2006/relationships/hyperlink" Target="http://research.microsoft.com/projects/z3" TargetMode="External"/><Relationship Id="rId4" Type="http://schemas.openxmlformats.org/officeDocument/2006/relationships/image" Target="../media/image2.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research.microsoft.com/projects/z3" TargetMode="External"/><Relationship Id="rId9" Type="http://schemas.microsoft.com/office/2007/relationships/diagramDrawing" Target="../diagrams/drawing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3.xml"/><Relationship Id="rId1" Type="http://schemas.openxmlformats.org/officeDocument/2006/relationships/tags" Target="../tags/tag3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1.xml"/><Relationship Id="rId1" Type="http://schemas.openxmlformats.org/officeDocument/2006/relationships/tags" Target="../tags/tag3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2645" y="2684941"/>
            <a:ext cx="8032982" cy="1661993"/>
          </a:xfrm>
        </p:spPr>
        <p:txBody>
          <a:bodyPr/>
          <a:lstStyle/>
          <a:p>
            <a:r>
              <a:rPr lang="en-US" sz="4400" i="1" dirty="0" smtClean="0"/>
              <a:t>Satisfiability Modulo Theories: </a:t>
            </a:r>
            <a:br>
              <a:rPr lang="en-US" sz="4400" i="1" dirty="0" smtClean="0"/>
            </a:br>
            <a:r>
              <a:rPr lang="en-US" sz="4400" i="1" dirty="0" smtClean="0"/>
              <a:t>An Appetizer</a:t>
            </a:r>
            <a:r>
              <a:rPr lang="en-US" sz="4400" dirty="0" smtClean="0"/>
              <a:t> </a:t>
            </a:r>
            <a:r>
              <a:rPr lang="en-US" sz="4200" i="1" dirty="0" smtClean="0">
                <a:latin typeface="Calibri" pitchFamily="34" charset="0"/>
              </a:rPr>
              <a:t> </a:t>
            </a:r>
            <a:r>
              <a:rPr sz="4800" smtClean="0">
                <a:latin typeface="Calibri" pitchFamily="34" charset="0"/>
              </a:rPr>
              <a:t/>
            </a:r>
            <a:br>
              <a:rPr sz="4800" smtClean="0">
                <a:latin typeface="Calibri" pitchFamily="34" charset="0"/>
              </a:rPr>
            </a:br>
            <a:r>
              <a:rPr sz="3200" smtClean="0">
                <a:latin typeface="Calibri" pitchFamily="34" charset="0"/>
              </a:rPr>
              <a:t>SBMF 2009 - Gramado</a:t>
            </a:r>
            <a:endParaRPr lang="en-US" sz="4800" dirty="0">
              <a:latin typeface="Calibri" pitchFamily="34" charset="0"/>
            </a:endParaRPr>
          </a:p>
        </p:txBody>
      </p:sp>
      <p:sp>
        <p:nvSpPr>
          <p:cNvPr id="3" name="Subtitle 2"/>
          <p:cNvSpPr>
            <a:spLocks noGrp="1"/>
          </p:cNvSpPr>
          <p:nvPr>
            <p:ph type="subTitle" idx="1"/>
          </p:nvPr>
        </p:nvSpPr>
        <p:spPr>
          <a:xfrm>
            <a:off x="702645" y="4919768"/>
            <a:ext cx="7692761" cy="861774"/>
          </a:xfrm>
        </p:spPr>
        <p:txBody>
          <a:bodyPr/>
          <a:lstStyle/>
          <a:p>
            <a:pPr>
              <a:lnSpc>
                <a:spcPct val="100000"/>
              </a:lnSpc>
            </a:pPr>
            <a:r>
              <a:rPr lang="en-US" sz="2800" dirty="0" smtClean="0">
                <a:latin typeface="Calibri" pitchFamily="34" charset="0"/>
              </a:rPr>
              <a:t>Leonardo de Moura</a:t>
            </a:r>
          </a:p>
          <a:p>
            <a:pPr>
              <a:lnSpc>
                <a:spcPct val="100000"/>
              </a:lnSpc>
            </a:pPr>
            <a:r>
              <a:rPr lang="en-US" sz="2800" dirty="0" smtClean="0">
                <a:latin typeface="Calibri" pitchFamily="34" charset="0"/>
              </a:rPr>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076661" y="2262588"/>
            <a:ext cx="102041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751442" y="2255520"/>
            <a:ext cx="659517"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259344"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2"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latin typeface="Calibri" pitchFamily="34" charset="0"/>
              </a:rPr>
              <a:t>Hypervisor: A Manhattan Project </a:t>
            </a:r>
            <a:endParaRPr lang="en-US" dirty="0"/>
          </a:p>
        </p:txBody>
      </p:sp>
      <p:sp>
        <p:nvSpPr>
          <p:cNvPr id="3" name="Content Placeholder 2"/>
          <p:cNvSpPr>
            <a:spLocks noGrp="1"/>
          </p:cNvSpPr>
          <p:nvPr>
            <p:ph idx="1"/>
          </p:nvPr>
        </p:nvSpPr>
        <p:spPr>
          <a:xfrm>
            <a:off x="953768" y="1477944"/>
            <a:ext cx="8009374" cy="5029200"/>
          </a:xfrm>
        </p:spPr>
        <p:txBody>
          <a:bodyPr>
            <a:normAutofit/>
          </a:bodyPr>
          <a:lstStyle/>
          <a:p>
            <a:pPr>
              <a:buNone/>
            </a:pPr>
            <a:r>
              <a:rPr lang="en-US" sz="1200" dirty="0"/>
              <a:t> </a:t>
            </a:r>
            <a:r>
              <a:rPr lang="en-US" sz="1200" dirty="0" smtClean="0"/>
              <a:t>   </a:t>
            </a:r>
          </a:p>
          <a:p>
            <a:pPr>
              <a:buNone/>
            </a:pPr>
            <a:r>
              <a:rPr lang="en-US" sz="1200" dirty="0"/>
              <a:t> </a:t>
            </a:r>
            <a:r>
              <a:rPr lang="en-US" sz="1200" dirty="0" smtClean="0"/>
              <a:t>    </a:t>
            </a:r>
          </a:p>
          <a:p>
            <a:pPr>
              <a:buNone/>
            </a:pPr>
            <a:r>
              <a:rPr lang="en-US" sz="1200" dirty="0"/>
              <a:t> </a:t>
            </a:r>
            <a:r>
              <a:rPr lang="en-US" sz="1200" dirty="0" smtClean="0"/>
              <a:t>    </a:t>
            </a:r>
            <a:endParaRPr lang="en-US" sz="4000" dirty="0">
              <a:solidFill>
                <a:srgbClr val="00B050"/>
              </a:solidFill>
            </a:endParaRPr>
          </a:p>
          <a:p>
            <a:pPr>
              <a:buNone/>
            </a:pPr>
            <a:endParaRPr lang="en-US" dirty="0" smtClean="0"/>
          </a:p>
          <a:p>
            <a:pPr>
              <a:buNone/>
            </a:pPr>
            <a:endParaRPr lang="en-US" dirty="0"/>
          </a:p>
          <a:p>
            <a:pPr>
              <a:buNone/>
            </a:pPr>
            <a:endParaRPr lang="en-US" dirty="0" smtClean="0"/>
          </a:p>
          <a:p>
            <a:pPr lvl="1"/>
            <a:r>
              <a:rPr lang="en-US" sz="2400" b="1" dirty="0" smtClean="0"/>
              <a:t>Meta</a:t>
            </a:r>
            <a:r>
              <a:rPr lang="en-US" sz="2400" dirty="0" smtClean="0"/>
              <a:t> </a:t>
            </a:r>
            <a:r>
              <a:rPr lang="en-US" sz="2400" b="1" dirty="0" smtClean="0"/>
              <a:t>OS</a:t>
            </a:r>
            <a:r>
              <a:rPr lang="en-US" sz="2400" dirty="0" smtClean="0"/>
              <a:t>: small layer of software </a:t>
            </a:r>
            <a:br>
              <a:rPr lang="en-US" sz="2400" dirty="0" smtClean="0"/>
            </a:br>
            <a:r>
              <a:rPr lang="en-US" sz="2400" dirty="0" smtClean="0"/>
              <a:t>between hardware and OS</a:t>
            </a:r>
          </a:p>
          <a:p>
            <a:pPr lvl="1"/>
            <a:r>
              <a:rPr lang="en-US" sz="2400" b="1" dirty="0" smtClean="0"/>
              <a:t>Mini</a:t>
            </a:r>
            <a:r>
              <a:rPr lang="en-US" sz="2400" dirty="0" smtClean="0"/>
              <a:t>: 60K lines of non-trivial </a:t>
            </a:r>
            <a:br>
              <a:rPr lang="en-US" sz="2400" dirty="0" smtClean="0"/>
            </a:br>
            <a:r>
              <a:rPr lang="en-US" sz="2400" dirty="0" smtClean="0"/>
              <a:t>concurrent systems C code</a:t>
            </a:r>
          </a:p>
          <a:p>
            <a:pPr lvl="1"/>
            <a:r>
              <a:rPr lang="en-US" sz="2400" b="1" dirty="0" smtClean="0"/>
              <a:t>Critical: </a:t>
            </a:r>
            <a:r>
              <a:rPr lang="en-US" sz="2400" dirty="0" smtClean="0"/>
              <a:t>must </a:t>
            </a:r>
            <a:r>
              <a:rPr lang="en-US" sz="2400" dirty="0" smtClean="0">
                <a:solidFill>
                  <a:srgbClr val="FF0000"/>
                </a:solidFill>
              </a:rPr>
              <a:t>provide functional resource abstraction</a:t>
            </a:r>
          </a:p>
          <a:p>
            <a:pPr lvl="1"/>
            <a:r>
              <a:rPr lang="en-US" sz="2400" b="1" dirty="0" smtClean="0"/>
              <a:t>Trusted</a:t>
            </a:r>
            <a:r>
              <a:rPr lang="en-US" sz="2400" dirty="0" smtClean="0"/>
              <a:t>: a verification grand challenge</a:t>
            </a:r>
          </a:p>
          <a:p>
            <a:pPr lvl="1"/>
            <a:endParaRPr lang="en-US" dirty="0" smtClean="0"/>
          </a:p>
          <a:p>
            <a:pPr lvl="1">
              <a:buNone/>
            </a:pPr>
            <a:endParaRPr lang="en-US" dirty="0" smtClean="0"/>
          </a:p>
          <a:p>
            <a:pPr algn="just">
              <a:buNone/>
            </a:pPr>
            <a:endParaRPr lang="en-US" dirty="0"/>
          </a:p>
          <a:p>
            <a:pPr algn="just">
              <a:buNone/>
            </a:pPr>
            <a:endParaRPr lang="en-US" dirty="0" smtClean="0"/>
          </a:p>
          <a:p>
            <a:pPr algn="just">
              <a:buNone/>
            </a:pPr>
            <a:endParaRPr lang="en-US" dirty="0"/>
          </a:p>
          <a:p>
            <a:pPr algn="just">
              <a:buNone/>
            </a:pPr>
            <a:endParaRPr lang="en-US" dirty="0" smtClean="0"/>
          </a:p>
          <a:p>
            <a:pPr algn="just">
              <a:buNone/>
            </a:pPr>
            <a:endParaRPr lang="en-US" dirty="0" smtClean="0"/>
          </a:p>
          <a:p>
            <a:pPr algn="just">
              <a:buNone/>
            </a:pPr>
            <a:endParaRPr lang="en-US" dirty="0" smtClean="0"/>
          </a:p>
          <a:p>
            <a:pPr lvl="1">
              <a:buNone/>
            </a:pPr>
            <a:endParaRPr lang="en-US" dirty="0" smtClean="0"/>
          </a:p>
        </p:txBody>
      </p:sp>
      <p:grpSp>
        <p:nvGrpSpPr>
          <p:cNvPr id="7" name="Group 13"/>
          <p:cNvGrpSpPr/>
          <p:nvPr/>
        </p:nvGrpSpPr>
        <p:grpSpPr>
          <a:xfrm>
            <a:off x="3048000" y="1407160"/>
            <a:ext cx="2514600" cy="1828800"/>
            <a:chOff x="6172200" y="3124200"/>
            <a:chExt cx="2514600" cy="1828800"/>
          </a:xfrm>
        </p:grpSpPr>
        <p:sp>
          <p:nvSpPr>
            <p:cNvPr id="4" name="Rounded Rectangle 3"/>
            <p:cNvSpPr/>
            <p:nvPr/>
          </p:nvSpPr>
          <p:spPr>
            <a:xfrm>
              <a:off x="6172200" y="4191000"/>
              <a:ext cx="2514600" cy="762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Hardware</a:t>
              </a:r>
              <a:endParaRPr lang="en-US" dirty="0"/>
            </a:p>
          </p:txBody>
        </p:sp>
        <p:sp>
          <p:nvSpPr>
            <p:cNvPr id="5" name="Rounded Rectangle 4"/>
            <p:cNvSpPr/>
            <p:nvPr/>
          </p:nvSpPr>
          <p:spPr>
            <a:xfrm>
              <a:off x="6172200" y="3962400"/>
              <a:ext cx="2514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Hypervisor</a:t>
              </a:r>
              <a:endParaRPr lang="en-US" dirty="0"/>
            </a:p>
          </p:txBody>
        </p:sp>
        <p:sp>
          <p:nvSpPr>
            <p:cNvPr id="6" name="Rounded Rectangle 5"/>
            <p:cNvSpPr/>
            <p:nvPr/>
          </p:nvSpPr>
          <p:spPr>
            <a:xfrm>
              <a:off x="6172200" y="3124200"/>
              <a:ext cx="8382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p:cNvSpPr/>
            <p:nvPr/>
          </p:nvSpPr>
          <p:spPr>
            <a:xfrm>
              <a:off x="7010400" y="3124200"/>
              <a:ext cx="838200" cy="838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6388" name="Picture 4" descr="http://www.wacom-asia.com/vista/img/Vista.gif"/>
            <p:cNvPicPr>
              <a:picLocks noChangeAspect="1" noChangeArrowheads="1"/>
            </p:cNvPicPr>
            <p:nvPr/>
          </p:nvPicPr>
          <p:blipFill>
            <a:blip r:embed="rId2" cstate="print"/>
            <a:srcRect/>
            <a:stretch>
              <a:fillRect/>
            </a:stretch>
          </p:blipFill>
          <p:spPr bwMode="auto">
            <a:xfrm>
              <a:off x="6400800" y="3352800"/>
              <a:ext cx="381000" cy="381000"/>
            </a:xfrm>
            <a:prstGeom prst="rect">
              <a:avLst/>
            </a:prstGeom>
            <a:noFill/>
          </p:spPr>
        </p:pic>
        <p:pic>
          <p:nvPicPr>
            <p:cNvPr id="16390" name="Picture 6" descr="http://www.novosoft-online.com/images/Logo_XP.gif"/>
            <p:cNvPicPr>
              <a:picLocks noChangeAspect="1" noChangeArrowheads="1"/>
            </p:cNvPicPr>
            <p:nvPr/>
          </p:nvPicPr>
          <p:blipFill>
            <a:blip r:embed="rId3" cstate="print"/>
            <a:srcRect/>
            <a:stretch>
              <a:fillRect/>
            </a:stretch>
          </p:blipFill>
          <p:spPr bwMode="auto">
            <a:xfrm>
              <a:off x="7162800" y="3398380"/>
              <a:ext cx="533400" cy="319058"/>
            </a:xfrm>
            <a:prstGeom prst="rect">
              <a:avLst/>
            </a:prstGeom>
            <a:noFill/>
          </p:spPr>
        </p:pic>
        <p:sp>
          <p:nvSpPr>
            <p:cNvPr id="12" name="Rounded Rectangle 11"/>
            <p:cNvSpPr/>
            <p:nvPr/>
          </p:nvSpPr>
          <p:spPr>
            <a:xfrm>
              <a:off x="7848600" y="3124200"/>
              <a:ext cx="838200"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16392" name="Picture 8" descr="http://content.answers.com/main/content/wp/en/d/de/Windows_Server_System_logo.jpg"/>
            <p:cNvPicPr>
              <a:picLocks noChangeAspect="1" noChangeArrowheads="1"/>
            </p:cNvPicPr>
            <p:nvPr/>
          </p:nvPicPr>
          <p:blipFill>
            <a:blip r:embed="rId4" cstate="print"/>
            <a:srcRect/>
            <a:stretch>
              <a:fillRect/>
            </a:stretch>
          </p:blipFill>
          <p:spPr bwMode="auto">
            <a:xfrm>
              <a:off x="8001000" y="3352800"/>
              <a:ext cx="546100" cy="360426"/>
            </a:xfrm>
            <a:prstGeom prst="rect">
              <a:avLst/>
            </a:prstGeom>
            <a:noFill/>
          </p:spPr>
        </p:pic>
      </p:gr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Hypervisor: Some </a:t>
            </a:r>
            <a:r>
              <a:rPr smtClean="0">
                <a:sym typeface="Symbol"/>
              </a:rPr>
              <a:t>S</a:t>
            </a:r>
            <a:r>
              <a:rPr smtClean="0">
                <a:latin typeface="Calibri" pitchFamily="34" charset="0"/>
                <a:sym typeface="Symbol"/>
              </a:rPr>
              <a:t>tatistics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809726"/>
          </a:xfrm>
        </p:spPr>
        <p:txBody>
          <a:bodyPr/>
          <a:lstStyle/>
          <a:p>
            <a:r>
              <a:rPr lang="en-US" dirty="0" smtClean="0">
                <a:latin typeface="Calibri" pitchFamily="34" charset="0"/>
                <a:sym typeface="Symbol"/>
              </a:rPr>
              <a:t>VCs have several Mb</a:t>
            </a:r>
          </a:p>
          <a:p>
            <a:r>
              <a:rPr lang="en-US" dirty="0" smtClean="0">
                <a:sym typeface="Symbol"/>
              </a:rPr>
              <a:t>Thousands of non ground clauses</a:t>
            </a:r>
            <a:endParaRPr lang="en-US" dirty="0" smtClean="0">
              <a:latin typeface="Calibri" pitchFamily="34" charset="0"/>
              <a:sym typeface="Symbol"/>
            </a:endParaRPr>
          </a:p>
          <a:p>
            <a:r>
              <a:rPr lang="en-US" dirty="0" smtClean="0">
                <a:sym typeface="Symbol"/>
              </a:rPr>
              <a:t>Developers are willing to wait at most 5 min per VC</a:t>
            </a:r>
          </a:p>
          <a:p>
            <a:endParaRPr lang="en-US" dirty="0" smtClean="0">
              <a:sym typeface="Symbol"/>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 annotation burden</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343445"/>
          </a:xfrm>
        </p:spPr>
        <p:txBody>
          <a:bodyPr/>
          <a:lstStyle/>
          <a:p>
            <a:r>
              <a:rPr lang="en-US" sz="3100" dirty="0" smtClean="0">
                <a:latin typeface="Calibri" pitchFamily="34" charset="0"/>
                <a:sym typeface="Symbol"/>
              </a:rPr>
              <a:t>Partial solutions</a:t>
            </a:r>
          </a:p>
          <a:p>
            <a:pPr lvl="1"/>
            <a:r>
              <a:rPr lang="en-US" sz="2700" dirty="0" smtClean="0">
                <a:sym typeface="Symbol"/>
              </a:rPr>
              <a:t>Automatic generation of: </a:t>
            </a:r>
            <a:r>
              <a:rPr lang="en-US" sz="2700" dirty="0" smtClean="0">
                <a:latin typeface="Calibri" pitchFamily="34" charset="0"/>
                <a:sym typeface="Symbol"/>
              </a:rPr>
              <a:t>Loop </a:t>
            </a:r>
            <a:r>
              <a:rPr lang="en-US" sz="2700" dirty="0" smtClean="0">
                <a:sym typeface="Symbol"/>
              </a:rPr>
              <a:t>I</a:t>
            </a:r>
            <a:r>
              <a:rPr lang="en-US" sz="2700" dirty="0" smtClean="0">
                <a:latin typeface="Calibri" pitchFamily="34" charset="0"/>
                <a:sym typeface="Symbol"/>
              </a:rPr>
              <a:t>nvariants</a:t>
            </a:r>
          </a:p>
          <a:p>
            <a:pPr lvl="1"/>
            <a:r>
              <a:rPr lang="en-US" sz="2700" dirty="0" smtClean="0">
                <a:sym typeface="Symbol"/>
              </a:rPr>
              <a:t>Houdini-style automatic annotation generation</a:t>
            </a:r>
            <a:r>
              <a:rPr lang="en-US" sz="2700" dirty="0" smtClean="0">
                <a:latin typeface="Calibri" pitchFamily="34" charset="0"/>
                <a:sym typeface="Symbol"/>
              </a:rPr>
              <a:t> </a:t>
            </a: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649956"/>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331681"/>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pPr lvl="1">
              <a:buNone/>
            </a:pPr>
            <a:r>
              <a:rPr lang="en-US" sz="2900" dirty="0" smtClean="0">
                <a:latin typeface="Calibri" pitchFamily="34" charset="0"/>
                <a:sym typeface="Symbol"/>
              </a:rPr>
              <a:t> o, f:</a:t>
            </a:r>
            <a:br>
              <a:rPr lang="en-US" sz="2900" dirty="0" smtClean="0">
                <a:latin typeface="Calibri" pitchFamily="34" charset="0"/>
                <a:sym typeface="Symbol"/>
              </a:rPr>
            </a:br>
            <a:r>
              <a:rPr lang="en-US" sz="2900" dirty="0" smtClean="0">
                <a:latin typeface="Calibri" pitchFamily="34" charset="0"/>
                <a:sym typeface="Symbol"/>
              </a:rPr>
              <a:t>	o ≠ null  read(h</a:t>
            </a:r>
            <a:r>
              <a:rPr lang="en-US" sz="2900" baseline="-25000" dirty="0" smtClean="0">
                <a:latin typeface="Calibri" pitchFamily="34" charset="0"/>
                <a:sym typeface="Symbol"/>
              </a:rPr>
              <a:t>0</a:t>
            </a:r>
            <a:r>
              <a:rPr lang="en-US" sz="2900" dirty="0" smtClean="0">
                <a:latin typeface="Calibri" pitchFamily="34" charset="0"/>
                <a:sym typeface="Symbol"/>
              </a:rPr>
              <a:t>, o, alloc) = t </a:t>
            </a:r>
            <a:br>
              <a:rPr lang="en-US" sz="2900" dirty="0" smtClean="0">
                <a:latin typeface="Calibri" pitchFamily="34" charset="0"/>
                <a:sym typeface="Symbol"/>
              </a:rPr>
            </a:br>
            <a:r>
              <a:rPr lang="en-US" sz="2900" dirty="0" smtClean="0">
                <a:latin typeface="Calibri" pitchFamily="34" charset="0"/>
                <a:sym typeface="Symbol"/>
              </a:rPr>
              <a:t>	   read(h</a:t>
            </a:r>
            <a:r>
              <a:rPr lang="en-US" sz="2900" baseline="-25000" dirty="0" smtClean="0">
                <a:latin typeface="Calibri" pitchFamily="34" charset="0"/>
                <a:sym typeface="Symbol"/>
              </a:rPr>
              <a:t>1</a:t>
            </a:r>
            <a:r>
              <a:rPr lang="en-US" sz="2900" dirty="0" smtClean="0">
                <a:latin typeface="Calibri" pitchFamily="34" charset="0"/>
                <a:sym typeface="Symbol"/>
              </a:rPr>
              <a:t>,o,f) = read(h</a:t>
            </a:r>
            <a:r>
              <a:rPr lang="en-US" sz="2900" baseline="-25000" dirty="0" smtClean="0">
                <a:latin typeface="Calibri" pitchFamily="34" charset="0"/>
                <a:sym typeface="Symbol"/>
              </a:rPr>
              <a:t>0</a:t>
            </a:r>
            <a:r>
              <a:rPr lang="en-US" sz="2900" dirty="0" smtClean="0">
                <a:latin typeface="Calibri" pitchFamily="34" charset="0"/>
                <a:sym typeface="Symbol"/>
              </a:rPr>
              <a:t>,o,f)  (o,f)  M </a:t>
            </a:r>
            <a:endParaRPr lang="en-US" sz="2800" dirty="0" smtClean="0">
              <a:latin typeface="Calibri" pitchFamily="34" charset="0"/>
              <a:sym typeface="Symbol"/>
            </a:endParaRPr>
          </a:p>
          <a:p>
            <a:pPr>
              <a:buNone/>
            </a:pPr>
            <a:endParaRPr lang="en-US" dirty="0" smtClean="0"/>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103927"/>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898264"/>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950312"/>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r>
              <a:rPr lang="en-US" sz="2800" dirty="0" smtClean="0">
                <a:solidFill>
                  <a:srgbClr val="FF0000"/>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5" name="Rectangular Callout 4"/>
          <p:cNvSpPr/>
          <p:nvPr/>
        </p:nvSpPr>
        <p:spPr bwMode="auto">
          <a:xfrm>
            <a:off x="3738880" y="4815840"/>
            <a:ext cx="4135120" cy="1148080"/>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4" cstate="print"/>
          <a:stretch>
            <a:fillRect/>
          </a:stretch>
        </p:blipFill>
        <p:spPr>
          <a:xfrm>
            <a:off x="6895971" y="2634951"/>
            <a:ext cx="2062006" cy="2159472"/>
          </a:xfrm>
          <a:prstGeom prst="rect">
            <a:avLst/>
          </a:prstGeom>
        </p:spPr>
      </p:pic>
      <p:sp>
        <p:nvSpPr>
          <p:cNvPr id="8"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sz="4400" smtClean="0">
                <a:latin typeface="Calibri" pitchFamily="34" charset="0"/>
                <a:sym typeface="Symbol"/>
              </a:rPr>
              <a:t>Bad news</a:t>
            </a:r>
            <a:endParaRPr sz="44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09491" y="2599801"/>
            <a:ext cx="8382000" cy="1478866"/>
          </a:xfrm>
          <a:prstGeom prst="rect">
            <a:avLst/>
          </a:prstGeom>
        </p:spPr>
        <p:txBody>
          <a:bodyPr vert="horz" wrap="square" lIns="0" tIns="0" rIns="0" bIns="0" rtlCol="0">
            <a:spAutoFit/>
          </a:bodyPr>
          <a:lstStyle/>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There is no sound and </a:t>
            </a:r>
            <a:r>
              <a:rPr lang="en-US" sz="3100" b="1" dirty="0" err="1" smtClean="0">
                <a:solidFill>
                  <a:srgbClr val="FF0000"/>
                </a:solidFill>
                <a:latin typeface="Calibri" pitchFamily="34" charset="0"/>
                <a:sym typeface="Symbol"/>
              </a:rPr>
              <a:t>refutationally</a:t>
            </a:r>
            <a:r>
              <a:rPr lang="en-US" sz="3100" b="1" dirty="0" smtClean="0">
                <a:solidFill>
                  <a:srgbClr val="FF0000"/>
                </a:solidFill>
                <a:latin typeface="Calibri" pitchFamily="34" charset="0"/>
                <a:sym typeface="Symbol"/>
              </a:rPr>
              <a:t> complete</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procedure for </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linear integer arithmetic + free function symbols</a:t>
            </a: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Approaches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graphicFrame>
        <p:nvGraphicFramePr>
          <p:cNvPr id="6" name="Diagram 5"/>
          <p:cNvGraphicFramePr/>
          <p:nvPr/>
        </p:nvGraphicFramePr>
        <p:xfrm>
          <a:off x="0" y="1675351"/>
          <a:ext cx="9144000" cy="419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888974" y="2265680"/>
            <a:ext cx="827374"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778192"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0"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modeling runtime </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2003625"/>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Is the </a:t>
            </a:r>
            <a:r>
              <a:rPr lang="en-US" sz="3100" dirty="0" err="1" smtClean="0">
                <a:solidFill>
                  <a:schemeClr val="bg1"/>
                </a:solidFill>
                <a:latin typeface="Calibri" pitchFamily="34" charset="0"/>
                <a:sym typeface="Symbol"/>
              </a:rPr>
              <a:t>axiomatization</a:t>
            </a:r>
            <a:r>
              <a:rPr lang="en-US" sz="3100" dirty="0" smtClean="0">
                <a:solidFill>
                  <a:schemeClr val="bg1"/>
                </a:solidFill>
                <a:latin typeface="Calibri" pitchFamily="34" charset="0"/>
                <a:sym typeface="Symbol"/>
              </a:rPr>
              <a:t> of  the runtime consistent?</a:t>
            </a:r>
          </a:p>
          <a:p>
            <a:pPr marL="384954" indent="-384954">
              <a:lnSpc>
                <a:spcPct val="90000"/>
              </a:lnSpc>
              <a:spcBef>
                <a:spcPct val="20000"/>
              </a:spcBef>
              <a:buSzPct val="90000"/>
              <a:buFontTx/>
              <a:buBlip>
                <a:blip r:embed="rId4"/>
              </a:buBlip>
            </a:pPr>
            <a:r>
              <a:rPr lang="en-US" sz="3100" dirty="0" smtClean="0">
                <a:solidFill>
                  <a:srgbClr val="FF0000"/>
                </a:solidFill>
                <a:latin typeface="Calibri" pitchFamily="34" charset="0"/>
                <a:sym typeface="Symbol"/>
              </a:rPr>
              <a:t>False</a:t>
            </a:r>
            <a:r>
              <a:rPr lang="en-US" sz="3100" dirty="0" smtClean="0">
                <a:solidFill>
                  <a:schemeClr val="bg1"/>
                </a:solidFill>
                <a:latin typeface="Calibri" pitchFamily="34" charset="0"/>
                <a:sym typeface="Symbol"/>
              </a:rPr>
              <a:t> implies everything</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Partial solution: </a:t>
            </a:r>
            <a:r>
              <a:rPr lang="en-US" sz="3100" dirty="0" smtClean="0">
                <a:solidFill>
                  <a:srgbClr val="FF0000"/>
                </a:solidFill>
                <a:latin typeface="Calibri" pitchFamily="34" charset="0"/>
                <a:sym typeface="Symbol"/>
              </a:rPr>
              <a:t>SMT + Saturation </a:t>
            </a:r>
            <a:r>
              <a:rPr lang="en-US" sz="3100" dirty="0" err="1" smtClean="0">
                <a:solidFill>
                  <a:srgbClr val="FF0000"/>
                </a:solidFill>
                <a:latin typeface="Calibri" pitchFamily="34" charset="0"/>
                <a:sym typeface="Symbol"/>
              </a:rPr>
              <a:t>Provers</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Found many bugs using this approach</a:t>
            </a:r>
            <a:endParaRPr lang="en-US" sz="3100" dirty="0" smtClean="0">
              <a:solidFill>
                <a:srgbClr val="FF0000"/>
              </a:solidFill>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Robustness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2957733"/>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Standard complain</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	</a:t>
            </a:r>
            <a:r>
              <a:rPr lang="en-US" sz="3100" dirty="0" smtClean="0">
                <a:solidFill>
                  <a:srgbClr val="FF0000"/>
                </a:solidFill>
                <a:latin typeface="Calibri" pitchFamily="34" charset="0"/>
                <a:sym typeface="Symbol"/>
              </a:rPr>
              <a:t>“I made a small modification in my Spec, and Z3 is </a:t>
            </a:r>
            <a:r>
              <a:rPr lang="en-US" sz="3100" dirty="0" err="1" smtClean="0">
                <a:solidFill>
                  <a:srgbClr val="FF0000"/>
                </a:solidFill>
                <a:latin typeface="Calibri" pitchFamily="34" charset="0"/>
                <a:sym typeface="Symbol"/>
              </a:rPr>
              <a:t>timingout</a:t>
            </a:r>
            <a:r>
              <a:rPr lang="en-US" sz="3100" dirty="0" smtClean="0">
                <a:solidFill>
                  <a:srgbClr val="FF0000"/>
                </a:solidFill>
                <a:latin typeface="Calibri" pitchFamily="34" charset="0"/>
                <a:sym typeface="Symbol"/>
              </a:rPr>
              <a:t>”</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This also happens with SAT solvers (NP-complete)</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In our case, the problems are </a:t>
            </a:r>
            <a:r>
              <a:rPr lang="en-US" sz="3100" dirty="0" err="1" smtClean="0">
                <a:solidFill>
                  <a:schemeClr val="bg1"/>
                </a:solidFill>
                <a:latin typeface="Calibri" pitchFamily="34" charset="0"/>
                <a:sym typeface="Symbol"/>
              </a:rPr>
              <a:t>undecidable</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Partial solution: parallelization</a:t>
            </a:r>
            <a:endParaRPr lang="en-US" sz="3100" dirty="0" smtClean="0">
              <a:solidFill>
                <a:srgbClr val="FF0000"/>
              </a:solidFill>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Parallel Z3</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2"/>
            <a:ext cx="8382000" cy="1809726"/>
          </a:xfrm>
        </p:spPr>
        <p:txBody>
          <a:bodyPr/>
          <a:lstStyle/>
          <a:p>
            <a:r>
              <a:rPr lang="en-US" dirty="0" smtClean="0"/>
              <a:t>Joint work with Y. Hamadi (MSRC) and C. Wintersteiger</a:t>
            </a:r>
          </a:p>
          <a:p>
            <a:r>
              <a:rPr lang="en-US" dirty="0" smtClean="0"/>
              <a:t>Multi-core &amp; Multi-node (HPC)</a:t>
            </a:r>
          </a:p>
          <a:p>
            <a:r>
              <a:rPr lang="en-US" dirty="0" smtClean="0">
                <a:solidFill>
                  <a:srgbClr val="FF0000"/>
                </a:solidFill>
              </a:rPr>
              <a:t>Different strategies in parallel</a:t>
            </a:r>
          </a:p>
          <a:p>
            <a:r>
              <a:rPr lang="en-US" dirty="0" smtClean="0"/>
              <a:t>Collaborate exchanging lemmas</a:t>
            </a:r>
          </a:p>
        </p:txBody>
      </p:sp>
      <p:graphicFrame>
        <p:nvGraphicFramePr>
          <p:cNvPr id="5" name="Diagram 4"/>
          <p:cNvGraphicFramePr/>
          <p:nvPr/>
        </p:nvGraphicFramePr>
        <p:xfrm>
          <a:off x="4403981" y="2837642"/>
          <a:ext cx="5654425" cy="310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Conclusion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3499420"/>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Logic as a platform</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Most verification/analysis tools need symbolic reasoning</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SMT is a hot area</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Many applications &amp; challenges</a:t>
            </a:r>
          </a:p>
          <a:p>
            <a:pPr marL="384954" indent="-384954">
              <a:lnSpc>
                <a:spcPct val="90000"/>
              </a:lnSpc>
              <a:spcBef>
                <a:spcPct val="20000"/>
              </a:spcBef>
              <a:buSzPct val="90000"/>
              <a:buFontTx/>
              <a:buBlip>
                <a:blip r:embed="rId4"/>
              </a:buBlip>
            </a:pPr>
            <a:r>
              <a:rPr lang="en-US" sz="3200" dirty="0" smtClean="0">
                <a:solidFill>
                  <a:schemeClr val="bg1"/>
                </a:solidFill>
                <a:latin typeface="Calibri" pitchFamily="34" charset="0"/>
                <a:sym typeface="Symbol"/>
                <a:hlinkClick r:id="rId5"/>
              </a:rPr>
              <a:t>http://research.microsoft.com/projects/z3</a:t>
            </a:r>
            <a:endParaRPr lang="en-US" sz="32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4"/>
              </a:buBlip>
            </a:pPr>
            <a:endParaRPr lang="en-US" sz="3100" dirty="0" smtClean="0">
              <a:solidFill>
                <a:schemeClr val="bg1"/>
              </a:solidFill>
              <a:latin typeface="Calibri" pitchFamily="34" charset="0"/>
              <a:sym typeface="Symbol"/>
            </a:endParaRPr>
          </a:p>
        </p:txBody>
      </p:sp>
      <p:sp>
        <p:nvSpPr>
          <p:cNvPr id="6" name="Rectangle 5"/>
          <p:cNvSpPr/>
          <p:nvPr/>
        </p:nvSpPr>
        <p:spPr bwMode="auto">
          <a:xfrm>
            <a:off x="2540862" y="4934884"/>
            <a:ext cx="3829793" cy="122475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solidFill>
                  <a:schemeClr val="bg1"/>
                </a:solidFill>
                <a:latin typeface="Segoe" pitchFamily="34" charset="0"/>
              </a:rPr>
              <a:t>Thank You!</a:t>
            </a:r>
          </a:p>
        </p:txBody>
      </p:sp>
      <p:sp>
        <p:nvSpPr>
          <p:cNvPr id="8"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405187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a = g(b),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f(a)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6" name="Rounded Rectangular Callout 5"/>
          <p:cNvSpPr/>
          <p:nvPr/>
        </p:nvSpPr>
        <p:spPr bwMode="auto">
          <a:xfrm>
            <a:off x="3500532" y="4476166"/>
            <a:ext cx="2235200" cy="843280"/>
          </a:xfrm>
          <a:prstGeom prst="wedgeRoundRectCallout">
            <a:avLst>
              <a:gd name="adj1" fmla="val -38090"/>
              <a:gd name="adj2" fmla="val -146872"/>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Trigger</a:t>
            </a: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&amp; Quantifier instantiation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405187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SMT solvers use </a:t>
            </a:r>
            <a:r>
              <a:rPr lang="en-US" sz="3100" dirty="0" smtClean="0">
                <a:solidFill>
                  <a:srgbClr val="FF0000"/>
                </a:solidFill>
                <a:latin typeface="Calibri" pitchFamily="34" charset="0"/>
                <a:sym typeface="Symbol"/>
              </a:rPr>
              <a:t>heuristic quantifier instantiation</a:t>
            </a:r>
            <a:r>
              <a:rPr lang="en-US" sz="3100" dirty="0" smtClean="0">
                <a:solidFill>
                  <a:schemeClr val="bg1"/>
                </a:solidFill>
                <a:latin typeface="Calibri" pitchFamily="34" charset="0"/>
                <a:sym typeface="Symbol"/>
              </a:rPr>
              <a:t>.</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3100" b="0" i="0" u="none" strike="noStrike" kern="1200" cap="none" spc="0" normalizeH="0" baseline="0" noProof="0" dirty="0" smtClean="0">
                <a:ln>
                  <a:noFill/>
                </a:ln>
                <a:solidFill>
                  <a:srgbClr val="FF0000"/>
                </a:solidFill>
                <a:effectLst/>
                <a:uLnTx/>
                <a:uFillTx/>
                <a:latin typeface="Calibri" pitchFamily="34" charset="0"/>
                <a:ea typeface="+mn-ea"/>
                <a:cs typeface="+mn-cs"/>
                <a:sym typeface="Symbol"/>
              </a:rPr>
              <a:t>E-matching</a:t>
            </a: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(matching modulo</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equalities).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baseline="0" dirty="0" smtClean="0">
                <a:solidFill>
                  <a:schemeClr val="bg1"/>
                </a:solidFill>
                <a:latin typeface="Calibri" pitchFamily="34" charset="0"/>
                <a:sym typeface="Symbol"/>
              </a:rPr>
              <a:t>Example:</a:t>
            </a:r>
          </a:p>
          <a:p>
            <a:pPr marL="842136" lvl="1" indent="-384954">
              <a:lnSpc>
                <a:spcPct val="90000"/>
              </a:lnSpc>
              <a:spcBef>
                <a:spcPct val="20000"/>
              </a:spcBef>
              <a:buSzPct val="90000"/>
              <a:buFont typeface="Symbol"/>
              <a:buChar char="&quot;"/>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x: f(g(x)) = x </a:t>
            </a:r>
            <a:r>
              <a:rPr kumimoji="0" lang="en-US" sz="3100" b="0" i="0" u="none" strike="noStrike" kern="1200" cap="none" spc="0" normalizeH="0" noProof="0" dirty="0" smtClean="0">
                <a:ln>
                  <a:noFill/>
                </a:ln>
                <a:solidFill>
                  <a:srgbClr val="FF0000"/>
                </a:solidFill>
                <a:effectLst/>
                <a:uLnTx/>
                <a:uFillTx/>
                <a:latin typeface="Calibri" pitchFamily="34" charset="0"/>
                <a:ea typeface="+mn-ea"/>
                <a:cs typeface="+mn-cs"/>
                <a:sym typeface="Symbol"/>
              </a:rPr>
              <a:t>{ f(g(x)) }</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a = g(b)</a:t>
            </a:r>
            <a:r>
              <a:rPr lang="en-US" sz="3100" dirty="0" smtClean="0">
                <a:solidFill>
                  <a:schemeClr val="bg1"/>
                </a:solidFill>
                <a:latin typeface="Calibri" pitchFamily="34" charset="0"/>
                <a:sym typeface="Symbol"/>
              </a:rPr>
              <a:t>, </a:t>
            </a:r>
          </a:p>
          <a:p>
            <a:pPr marL="842136" lvl="1" indent="-384954">
              <a:lnSpc>
                <a:spcPct val="90000"/>
              </a:lnSpc>
              <a:spcBef>
                <a:spcPct val="20000"/>
              </a:spcBef>
              <a:buSzPct val="90000"/>
            </a:pP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b = c,</a:t>
            </a:r>
          </a:p>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f(a)</a:t>
            </a:r>
            <a:r>
              <a:rPr lang="en-US" sz="3100" dirty="0" smtClean="0">
                <a:solidFill>
                  <a:schemeClr val="bg1"/>
                </a:solidFill>
                <a:latin typeface="Calibri" pitchFamily="34" charset="0"/>
                <a:sym typeface="Symbol"/>
              </a:rPr>
              <a:t>  c</a:t>
            </a:r>
            <a:r>
              <a:rPr kumimoji="0" lang="en-US" sz="3100" b="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endPar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a:p>
            <a:pPr marL="739481" marR="0" lvl="1" indent="-362465" algn="l"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endParaRPr>
          </a:p>
        </p:txBody>
      </p:sp>
      <p:sp>
        <p:nvSpPr>
          <p:cNvPr id="7" name="Right Arrow 6"/>
          <p:cNvSpPr/>
          <p:nvPr/>
        </p:nvSpPr>
        <p:spPr bwMode="auto">
          <a:xfrm>
            <a:off x="3362960" y="3860800"/>
            <a:ext cx="2275840" cy="75184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x</a:t>
            </a:r>
            <a:r>
              <a:rPr kumimoji="0" lang="en-US" sz="2800" b="0" i="0" u="none" strike="noStrike" cap="none" normalizeH="0" baseline="0" dirty="0" smtClean="0">
                <a:solidFill>
                  <a:schemeClr val="bg1"/>
                </a:solidFill>
                <a:latin typeface="Segoe" pitchFamily="34" charset="0"/>
              </a:rPr>
              <a:t>=b</a:t>
            </a:r>
          </a:p>
        </p:txBody>
      </p:sp>
      <p:sp>
        <p:nvSpPr>
          <p:cNvPr id="9" name="Rectangle 8"/>
          <p:cNvSpPr/>
          <p:nvPr/>
        </p:nvSpPr>
        <p:spPr>
          <a:xfrm>
            <a:off x="5354320" y="4003060"/>
            <a:ext cx="2387600" cy="521681"/>
          </a:xfrm>
          <a:prstGeom prst="rect">
            <a:avLst/>
          </a:prstGeom>
        </p:spPr>
        <p:txBody>
          <a:bodyPr wrap="square">
            <a:spAutoFit/>
          </a:bodyPr>
          <a:lstStyle/>
          <a:p>
            <a:pPr marL="842136" lvl="1" indent="-384954">
              <a:lnSpc>
                <a:spcPct val="90000"/>
              </a:lnSpc>
              <a:spcBef>
                <a:spcPct val="20000"/>
              </a:spcBef>
              <a:buSzPct val="90000"/>
            </a:pPr>
            <a:r>
              <a:rPr lang="en-US" sz="3100" dirty="0" smtClean="0">
                <a:solidFill>
                  <a:srgbClr val="FF0000"/>
                </a:solidFill>
                <a:latin typeface="Calibri" pitchFamily="34" charset="0"/>
                <a:sym typeface="Symbol"/>
              </a:rPr>
              <a:t>f(g(b)) = b</a:t>
            </a:r>
            <a:endParaRPr lang="en-US" sz="3100" dirty="0" smtClean="0">
              <a:solidFill>
                <a:schemeClr val="bg1"/>
              </a:solidFill>
              <a:latin typeface="Calibri" pitchFamily="34" charset="0"/>
              <a:sym typeface="Symbol"/>
            </a:endParaRPr>
          </a:p>
        </p:txBody>
      </p:sp>
      <p:sp>
        <p:nvSpPr>
          <p:cNvPr id="10" name="Rectangular Callout 9"/>
          <p:cNvSpPr/>
          <p:nvPr/>
        </p:nvSpPr>
        <p:spPr bwMode="auto">
          <a:xfrm>
            <a:off x="2224217" y="4720281"/>
            <a:ext cx="5881816" cy="1544595"/>
          </a:xfrm>
          <a:prstGeom prst="wedgeRectCallout">
            <a:avLst>
              <a:gd name="adj1" fmla="val -56827"/>
              <a:gd name="adj2" fmla="val -708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Equalities</a:t>
            </a:r>
            <a:r>
              <a:rPr kumimoji="0" lang="en-US" sz="2800" b="0" i="0" u="none" strike="noStrike" cap="none" normalizeH="0" dirty="0" smtClean="0">
                <a:solidFill>
                  <a:schemeClr val="bg1"/>
                </a:solidFill>
                <a:latin typeface="Segoe" pitchFamily="34" charset="0"/>
              </a:rPr>
              <a:t> and ground terms come from the partial model </a:t>
            </a:r>
            <a:r>
              <a:rPr kumimoji="0" lang="en-US" sz="2800" b="0" u="none" strike="noStrike" cap="none" normalizeH="0" dirty="0" smtClean="0">
                <a:solidFill>
                  <a:srgbClr val="FF0000"/>
                </a:solidFill>
                <a:latin typeface="Segoe" pitchFamily="34" charset="0"/>
              </a:rPr>
              <a:t>M</a:t>
            </a:r>
            <a:endParaRPr kumimoji="0" lang="en-US" sz="2800" b="0" i="0" u="none" strike="noStrike" cap="none" normalizeH="0" dirty="0" smtClean="0">
              <a:solidFill>
                <a:schemeClr val="bg1"/>
              </a:solidFill>
              <a:latin typeface="Segoe" pitchFamily="34" charset="0"/>
            </a:endParaRPr>
          </a:p>
        </p:txBody>
      </p:sp>
      <p:sp>
        <p:nvSpPr>
          <p:cNvPr id="11"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why do we use it?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305314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Integrates smoothly with DPLL.</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Efficient for most VCs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Decides useful theories: </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Arrays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Partial orders</a:t>
            </a:r>
          </a:p>
          <a:p>
            <a:pPr marL="842136" lvl="1" indent="-384954">
              <a:lnSpc>
                <a:spcPct val="90000"/>
              </a:lnSpc>
              <a:spcBef>
                <a:spcPct val="20000"/>
              </a:spcBef>
              <a:buSzPct val="90000"/>
              <a:buFontTx/>
              <a:buBlip>
                <a:blip r:embed="rId3"/>
              </a:buBlip>
            </a:pPr>
            <a:r>
              <a:rPr lang="en-US" sz="3100" dirty="0" smtClean="0">
                <a:solidFill>
                  <a:schemeClr val="bg1"/>
                </a:solidFill>
                <a:latin typeface="Calibri" pitchFamily="34" charset="0"/>
                <a:sym typeface="Symbol"/>
              </a:rPr>
              <a:t>…</a:t>
            </a: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Efficient E-matching</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86177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E-matching is NP-Hard.</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 practice</a:t>
            </a:r>
          </a:p>
        </p:txBody>
      </p:sp>
      <p:graphicFrame>
        <p:nvGraphicFramePr>
          <p:cNvPr id="9" name="Table 8"/>
          <p:cNvGraphicFramePr>
            <a:graphicFrameLocks noGrp="1"/>
          </p:cNvGraphicFramePr>
          <p:nvPr/>
        </p:nvGraphicFramePr>
        <p:xfrm>
          <a:off x="650240" y="2697480"/>
          <a:ext cx="7447280" cy="1737360"/>
        </p:xfrm>
        <a:graphic>
          <a:graphicData uri="http://schemas.openxmlformats.org/drawingml/2006/table">
            <a:tbl>
              <a:tblPr firstRow="1" bandRow="1">
                <a:tableStyleId>{284E427A-3D55-4303-BF80-6455036E1DE7}</a:tableStyleId>
              </a:tblPr>
              <a:tblGrid>
                <a:gridCol w="3723640"/>
                <a:gridCol w="3723640"/>
              </a:tblGrid>
              <a:tr h="370840">
                <a:tc>
                  <a:txBody>
                    <a:bodyPr/>
                    <a:lstStyle/>
                    <a:p>
                      <a:r>
                        <a:rPr lang="en-US" sz="2400" dirty="0" smtClean="0"/>
                        <a:t>Problem</a:t>
                      </a:r>
                      <a:endParaRPr lang="en-US" sz="2400" dirty="0">
                        <a:latin typeface="Calibri" pitchFamily="34" charset="0"/>
                      </a:endParaRPr>
                    </a:p>
                  </a:txBody>
                  <a:tcPr/>
                </a:tc>
                <a:tc>
                  <a:txBody>
                    <a:bodyPr/>
                    <a:lstStyle/>
                    <a:p>
                      <a:r>
                        <a:rPr lang="en-US" sz="2400" dirty="0" smtClean="0"/>
                        <a:t>Indexing Technique</a:t>
                      </a:r>
                      <a:endParaRPr lang="en-US" sz="2400" dirty="0">
                        <a:latin typeface="Calibri" pitchFamily="34" charset="0"/>
                      </a:endParaRPr>
                    </a:p>
                  </a:txBody>
                  <a:tcPr/>
                </a:tc>
              </a:tr>
              <a:tr h="37084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2400" dirty="0" smtClean="0">
                          <a:sym typeface="Symbol"/>
                        </a:rPr>
                        <a:t>Fast retrieval</a:t>
                      </a:r>
                    </a:p>
                    <a:p>
                      <a:endParaRPr lang="en-US" sz="2400" dirty="0">
                        <a:latin typeface="Calibri" pitchFamily="34" charset="0"/>
                      </a:endParaRPr>
                    </a:p>
                  </a:txBody>
                  <a:tcPr/>
                </a:tc>
                <a:tc>
                  <a:txBody>
                    <a:bodyPr/>
                    <a:lstStyle/>
                    <a:p>
                      <a:r>
                        <a:rPr lang="en-US" sz="2400" dirty="0" smtClean="0"/>
                        <a:t>E-matching code trees</a:t>
                      </a:r>
                      <a:endParaRPr lang="en-US" sz="2400" dirty="0" smtClean="0">
                        <a:latin typeface="Calibri" pitchFamily="34" charset="0"/>
                      </a:endParaRPr>
                    </a:p>
                  </a:txBody>
                  <a:tcPr/>
                </a:tc>
              </a:tr>
              <a:tr h="370840">
                <a:tc>
                  <a:txBody>
                    <a:bodyPr/>
                    <a:lstStyle/>
                    <a:p>
                      <a:r>
                        <a:rPr lang="en-US" sz="2400" dirty="0" smtClean="0"/>
                        <a:t>Incremental E-Matching</a:t>
                      </a:r>
                      <a:endParaRPr lang="en-US" sz="2400" dirty="0">
                        <a:latin typeface="Calibri" pitchFamily="34" charset="0"/>
                      </a:endParaRPr>
                    </a:p>
                  </a:txBody>
                  <a:tcPr/>
                </a:tc>
                <a:tc>
                  <a:txBody>
                    <a:bodyPr/>
                    <a:lstStyle/>
                    <a:p>
                      <a:r>
                        <a:rPr lang="en-US" sz="2400" dirty="0" smtClean="0"/>
                        <a:t>Inverted path index</a:t>
                      </a:r>
                      <a:endParaRPr lang="en-US" sz="2400" dirty="0" smtClean="0">
                        <a:latin typeface="Calibri" pitchFamily="34" charset="0"/>
                      </a:endParaRPr>
                    </a:p>
                  </a:txBody>
                  <a:tcPr/>
                </a:tc>
              </a:tr>
            </a:tbl>
          </a:graphicData>
        </a:graphic>
      </p:graphicFrame>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E-matching code trees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11" name="Rounded Rectangle 10"/>
          <p:cNvSpPr/>
          <p:nvPr/>
        </p:nvSpPr>
        <p:spPr bwMode="auto">
          <a:xfrm>
            <a:off x="162560" y="1869440"/>
            <a:ext cx="3230880" cy="154432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r>
              <a:rPr lang="pt-BR" sz="2400" dirty="0" smtClean="0">
                <a:solidFill>
                  <a:schemeClr val="tx1"/>
                </a:solidFill>
                <a:latin typeface="Calibri" pitchFamily="34" charset="0"/>
              </a:rPr>
              <a:t>Trigger:  </a:t>
            </a:r>
          </a:p>
          <a:p>
            <a:endParaRPr lang="pt-BR" sz="2400" dirty="0" smtClean="0">
              <a:solidFill>
                <a:schemeClr val="tx1"/>
              </a:solidFill>
              <a:latin typeface="Calibri" pitchFamily="34" charset="0"/>
            </a:endParaRPr>
          </a:p>
          <a:p>
            <a:r>
              <a:rPr lang="pt-BR" sz="2400" dirty="0" smtClean="0">
                <a:solidFill>
                  <a:schemeClr val="tx1"/>
                </a:solidFill>
                <a:latin typeface="Calibri" pitchFamily="34" charset="0"/>
              </a:rPr>
              <a:t>f(x1, g(x1, a), h(x2), b)</a:t>
            </a:r>
          </a:p>
        </p:txBody>
      </p:sp>
      <p:sp>
        <p:nvSpPr>
          <p:cNvPr id="12" name="Rounded Rectangle 11"/>
          <p:cNvSpPr/>
          <p:nvPr/>
        </p:nvSpPr>
        <p:spPr bwMode="auto">
          <a:xfrm>
            <a:off x="5588000" y="1869440"/>
            <a:ext cx="3230880" cy="410464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t" anchorCtr="0" compatLnSpc="1">
            <a:prstTxWarp prst="textNoShape">
              <a:avLst/>
            </a:prstTxWarp>
          </a:bodyPr>
          <a:lstStyle/>
          <a:p>
            <a:pPr marL="457200" indent="-457200"/>
            <a:r>
              <a:rPr lang="pt-BR" sz="2400" dirty="0" smtClean="0">
                <a:solidFill>
                  <a:schemeClr val="tx1"/>
                </a:solidFill>
                <a:latin typeface="Calibri" pitchFamily="34" charset="0"/>
              </a:rPr>
              <a:t>Instructions:</a:t>
            </a:r>
          </a:p>
          <a:p>
            <a:pPr marL="457200" indent="-457200"/>
            <a:endParaRPr lang="pt-BR" sz="2400" dirty="0" smtClean="0">
              <a:solidFill>
                <a:schemeClr val="tx1"/>
              </a:solidFill>
              <a:latin typeface="Calibri" pitchFamily="34" charset="0"/>
            </a:endParaRPr>
          </a:p>
          <a:p>
            <a:pPr marL="457200" indent="-457200">
              <a:buFont typeface="+mj-lt"/>
              <a:buAutoNum type="arabicPeriod"/>
            </a:pPr>
            <a:r>
              <a:rPr lang="pt-BR" sz="2400" dirty="0" smtClean="0">
                <a:solidFill>
                  <a:schemeClr val="tx1"/>
                </a:solidFill>
                <a:latin typeface="Calibri" pitchFamily="34" charset="0"/>
              </a:rPr>
              <a:t>init(f, 2)</a:t>
            </a:r>
          </a:p>
          <a:p>
            <a:pPr marL="457200" indent="-457200">
              <a:buFont typeface="+mj-lt"/>
              <a:buAutoNum type="arabicPeriod"/>
            </a:pPr>
            <a:r>
              <a:rPr lang="pt-BR" sz="2400" dirty="0" smtClean="0">
                <a:solidFill>
                  <a:schemeClr val="tx1"/>
                </a:solidFill>
                <a:latin typeface="Calibri" pitchFamily="34" charset="0"/>
              </a:rPr>
              <a:t>check(r4, b, 3)</a:t>
            </a:r>
          </a:p>
          <a:p>
            <a:pPr marL="457200" indent="-457200">
              <a:buFont typeface="+mj-lt"/>
              <a:buAutoNum type="arabicPeriod"/>
            </a:pPr>
            <a:r>
              <a:rPr lang="pt-BR" sz="2400" dirty="0" smtClean="0">
                <a:solidFill>
                  <a:schemeClr val="tx1"/>
                </a:solidFill>
                <a:latin typeface="Calibri" pitchFamily="34" charset="0"/>
              </a:rPr>
              <a:t>bind(r2, g, r5, 4)</a:t>
            </a:r>
          </a:p>
          <a:p>
            <a:pPr marL="457200" indent="-457200">
              <a:buFont typeface="+mj-lt"/>
              <a:buAutoNum type="arabicPeriod"/>
            </a:pPr>
            <a:r>
              <a:rPr lang="pt-BR" sz="2400" dirty="0" smtClean="0">
                <a:solidFill>
                  <a:schemeClr val="tx1"/>
                </a:solidFill>
                <a:latin typeface="Calibri" pitchFamily="34" charset="0"/>
              </a:rPr>
              <a:t>compare(r1, r5, 5)</a:t>
            </a:r>
          </a:p>
          <a:p>
            <a:pPr marL="457200" indent="-457200">
              <a:buFont typeface="+mj-lt"/>
              <a:buAutoNum type="arabicPeriod"/>
            </a:pPr>
            <a:r>
              <a:rPr lang="pt-BR" sz="2400" dirty="0" smtClean="0">
                <a:solidFill>
                  <a:schemeClr val="tx1"/>
                </a:solidFill>
                <a:latin typeface="Calibri" pitchFamily="34" charset="0"/>
              </a:rPr>
              <a:t>check(r6, a, 6)</a:t>
            </a:r>
          </a:p>
          <a:p>
            <a:pPr marL="457200" indent="-457200">
              <a:buFont typeface="+mj-lt"/>
              <a:buAutoNum type="arabicPeriod"/>
            </a:pPr>
            <a:r>
              <a:rPr lang="pt-BR" sz="2400" dirty="0" smtClean="0">
                <a:solidFill>
                  <a:schemeClr val="tx1"/>
                </a:solidFill>
                <a:latin typeface="Calibri" pitchFamily="34" charset="0"/>
              </a:rPr>
              <a:t>bind(r3, h, r7, 7)</a:t>
            </a:r>
          </a:p>
          <a:p>
            <a:pPr marL="457200" indent="-457200">
              <a:buFont typeface="+mj-lt"/>
              <a:buAutoNum type="arabicPeriod"/>
            </a:pPr>
            <a:r>
              <a:rPr lang="pt-BR" sz="2400" dirty="0" smtClean="0">
                <a:solidFill>
                  <a:schemeClr val="tx1"/>
                </a:solidFill>
                <a:latin typeface="Calibri" pitchFamily="34" charset="0"/>
              </a:rPr>
              <a:t>yield(r1, r7)</a:t>
            </a:r>
          </a:p>
        </p:txBody>
      </p:sp>
      <p:sp>
        <p:nvSpPr>
          <p:cNvPr id="13" name="Right Arrow 12"/>
          <p:cNvSpPr/>
          <p:nvPr/>
        </p:nvSpPr>
        <p:spPr bwMode="auto">
          <a:xfrm>
            <a:off x="3505200" y="2387600"/>
            <a:ext cx="1930400" cy="87376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Calibri" pitchFamily="34" charset="0"/>
              </a:rPr>
              <a:t>Compiler</a:t>
            </a:r>
          </a:p>
        </p:txBody>
      </p:sp>
      <p:sp>
        <p:nvSpPr>
          <p:cNvPr id="14" name="Rectangular Callout 13"/>
          <p:cNvSpPr/>
          <p:nvPr/>
        </p:nvSpPr>
        <p:spPr bwMode="auto">
          <a:xfrm>
            <a:off x="741680" y="3901440"/>
            <a:ext cx="3972560" cy="1137920"/>
          </a:xfrm>
          <a:prstGeom prst="wedgeRectCallout">
            <a:avLst>
              <a:gd name="adj1" fmla="val 52236"/>
              <a:gd name="adj2" fmla="val -9407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Similar triggers share several instructions.</a:t>
            </a:r>
            <a:endParaRPr kumimoji="0" lang="en-US" sz="2400" b="0" i="0" u="none" strike="noStrike" cap="none" normalizeH="0" baseline="0" dirty="0" smtClean="0">
              <a:solidFill>
                <a:schemeClr val="bg1"/>
              </a:solidFill>
              <a:latin typeface="Calibri" pitchFamily="34" charset="0"/>
            </a:endParaRPr>
          </a:p>
        </p:txBody>
      </p:sp>
      <p:sp>
        <p:nvSpPr>
          <p:cNvPr id="15" name="Rectangle 14"/>
          <p:cNvSpPr/>
          <p:nvPr/>
        </p:nvSpPr>
        <p:spPr bwMode="auto">
          <a:xfrm>
            <a:off x="1788160" y="4826000"/>
            <a:ext cx="3434080" cy="13512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Combine code sequences in a code tree</a:t>
            </a:r>
          </a:p>
        </p:txBody>
      </p:sp>
      <p:sp>
        <p:nvSpPr>
          <p:cNvPr id="10"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DPLL(</a:t>
            </a:r>
            <a:r>
              <a:rPr lang="en-US" sz="4800" dirty="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95410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Tight integration: </a:t>
            </a:r>
            <a:r>
              <a:rPr lang="en-US" sz="3100" dirty="0" smtClean="0">
                <a:solidFill>
                  <a:srgbClr val="FF0000"/>
                </a:solidFill>
                <a:latin typeface="Calibri" pitchFamily="34" charset="0"/>
                <a:sym typeface="Symbol"/>
              </a:rPr>
              <a:t>DPLL + Saturation solver</a:t>
            </a:r>
            <a:r>
              <a:rPr lang="en-US" sz="3100" dirty="0" smtClean="0">
                <a:solidFill>
                  <a:schemeClr val="bg1"/>
                </a:solidFill>
                <a:latin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p:txBody>
      </p:sp>
      <p:sp>
        <p:nvSpPr>
          <p:cNvPr id="9" name="Isosceles Triangle 8"/>
          <p:cNvSpPr/>
          <p:nvPr/>
        </p:nvSpPr>
        <p:spPr bwMode="auto">
          <a:xfrm>
            <a:off x="4547293" y="2224225"/>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10" name="Plus 9"/>
          <p:cNvSpPr/>
          <p:nvPr/>
        </p:nvSpPr>
        <p:spPr bwMode="auto">
          <a:xfrm>
            <a:off x="3954168" y="3459899"/>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605486" y="3126267"/>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12" name="TextBox 11"/>
          <p:cNvSpPr txBox="1"/>
          <p:nvPr/>
        </p:nvSpPr>
        <p:spPr>
          <a:xfrm rot="2155875">
            <a:off x="654907" y="3657600"/>
            <a:ext cx="3035639" cy="584775"/>
          </a:xfrm>
          <a:prstGeom prst="rect">
            <a:avLst/>
          </a:prstGeom>
          <a:solidFill>
            <a:schemeClr val="tx1"/>
          </a:solidFill>
          <a:ln>
            <a:solidFill>
              <a:srgbClr val="FF0000"/>
            </a:solidFill>
          </a:ln>
        </p:spPr>
        <p:txBody>
          <a:bodyPr wrap="none" rtlCol="0">
            <a:spAutoFit/>
          </a:bodyPr>
          <a:lstStyle/>
          <a:p>
            <a:r>
              <a:rPr lang="en-US" sz="3200" dirty="0" smtClean="0">
                <a:solidFill>
                  <a:srgbClr val="FF0000"/>
                </a:solidFill>
                <a:effectLst>
                  <a:outerShdw blurRad="38100" dist="38100" dir="2700000" algn="tl">
                    <a:srgbClr val="000000">
                      <a:alpha val="43137"/>
                    </a:srgbClr>
                  </a:outerShdw>
                </a:effectLst>
                <a:latin typeface="Calibri" pitchFamily="34" charset="0"/>
              </a:rPr>
              <a:t>Saturation Solver</a:t>
            </a:r>
          </a:p>
        </p:txBody>
      </p:sp>
      <p:sp>
        <p:nvSpPr>
          <p:cNvPr id="13" name="TextBox 12"/>
          <p:cNvSpPr txBox="1"/>
          <p:nvPr/>
        </p:nvSpPr>
        <p:spPr>
          <a:xfrm rot="2155875">
            <a:off x="5203451" y="3858728"/>
            <a:ext cx="3121999" cy="584775"/>
          </a:xfrm>
          <a:prstGeom prst="rect">
            <a:avLst/>
          </a:prstGeom>
          <a:solidFill>
            <a:schemeClr val="tx1"/>
          </a:solidFill>
          <a:ln>
            <a:solidFill>
              <a:srgbClr val="0070C0"/>
            </a:solidFill>
          </a:ln>
        </p:spPr>
        <p:txBody>
          <a:bodyPr wrap="square" rtlCol="0">
            <a:spAutoFit/>
          </a:bodyPr>
          <a:lstStyle/>
          <a:p>
            <a:pPr algn="ctr"/>
            <a:r>
              <a:rPr lang="en-US" sz="3200" dirty="0" smtClean="0">
                <a:solidFill>
                  <a:srgbClr val="002060"/>
                </a:solidFill>
                <a:effectLst>
                  <a:outerShdw blurRad="38100" dist="38100" dir="2700000" algn="tl">
                    <a:srgbClr val="000000">
                      <a:alpha val="43137"/>
                    </a:srgbClr>
                  </a:outerShdw>
                </a:effectLst>
                <a:latin typeface="Calibri" pitchFamily="34" charset="0"/>
              </a:rPr>
              <a:t>SMT</a:t>
            </a:r>
          </a:p>
        </p:txBody>
      </p:sp>
      <p:sp>
        <p:nvSpPr>
          <p:cNvPr id="1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78644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619508"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1"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r>
              <a:rPr sz="4800" smtClean="0">
                <a:solidFill>
                  <a:srgbClr val="FF0000"/>
                </a:solidFill>
                <a:latin typeface="Calibri" pitchFamily="34" charset="0"/>
                <a:sym typeface="Symbol"/>
              </a:rPr>
              <a:t></a:t>
            </a:r>
            <a:r>
              <a:rPr sz="4800" smtClean="0">
                <a:latin typeface="Calibri" pitchFamily="34" charset="0"/>
                <a:sym typeface="Symbol"/>
              </a:rPr>
              <a:t>)</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361175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100" dirty="0" smtClean="0">
                <a:solidFill>
                  <a:schemeClr val="bg1"/>
                </a:solidFill>
                <a:latin typeface="Calibri" pitchFamily="34" charset="0"/>
                <a:sym typeface="Symbol"/>
              </a:rPr>
              <a:t>Inference rule:</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lang="en-US" sz="3100" dirty="0" smtClean="0">
              <a:solidFill>
                <a:schemeClr val="bg1"/>
              </a:solidFill>
              <a:latin typeface="Calibri" pitchFamily="34" charset="0"/>
              <a:sym typeface="Symbol"/>
            </a:endParaRPr>
          </a:p>
          <a:p>
            <a:pPr marL="384954" lvl="0"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DPLL(</a:t>
            </a:r>
            <a:r>
              <a:rPr lang="en-US" sz="3200" dirty="0" smtClean="0">
                <a:solidFill>
                  <a:schemeClr val="bg1"/>
                </a:solidFill>
                <a:latin typeface="Calibri" pitchFamily="34" charset="0"/>
                <a:sym typeface="Symbol"/>
              </a:rPr>
              <a:t>) is </a:t>
            </a:r>
            <a:r>
              <a:rPr lang="en-US" sz="3200" dirty="0" smtClean="0">
                <a:solidFill>
                  <a:srgbClr val="FF0000"/>
                </a:solidFill>
                <a:latin typeface="Calibri" pitchFamily="34" charset="0"/>
                <a:sym typeface="Symbol"/>
              </a:rPr>
              <a:t>parametric</a:t>
            </a:r>
            <a:r>
              <a:rPr lang="en-US" sz="3200" dirty="0" smtClean="0">
                <a:solidFill>
                  <a:schemeClr val="bg1"/>
                </a:solidFill>
                <a:latin typeface="Calibri" pitchFamily="34" charset="0"/>
                <a:sym typeface="Symbol"/>
              </a:rPr>
              <a:t>.</a:t>
            </a:r>
          </a:p>
          <a:p>
            <a:pPr marL="384954" lvl="0" indent="-384954">
              <a:lnSpc>
                <a:spcPct val="90000"/>
              </a:lnSpc>
              <a:spcBef>
                <a:spcPct val="20000"/>
              </a:spcBef>
              <a:buSzPct val="90000"/>
              <a:buBlip>
                <a:blip r:embed="rId3"/>
              </a:buBlip>
            </a:pPr>
            <a:r>
              <a:rPr lang="en-US" sz="3200" dirty="0" smtClean="0">
                <a:solidFill>
                  <a:schemeClr val="bg1"/>
                </a:solidFill>
                <a:latin typeface="Calibri" pitchFamily="34" charset="0"/>
                <a:sym typeface="Symbol"/>
              </a:rPr>
              <a:t>Examples: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Resolution</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Superposition calculus</a:t>
            </a:r>
          </a:p>
          <a:p>
            <a:pPr marL="842136" lvl="1" indent="-384954">
              <a:lnSpc>
                <a:spcPct val="90000"/>
              </a:lnSpc>
              <a:spcBef>
                <a:spcPct val="20000"/>
              </a:spcBef>
              <a:buSzPct val="90000"/>
              <a:buBlip>
                <a:blip r:embed="rId3"/>
              </a:buBlip>
            </a:pPr>
            <a:r>
              <a:rPr lang="en-US" sz="3100" dirty="0" smtClean="0">
                <a:solidFill>
                  <a:schemeClr val="bg1"/>
                </a:solidFill>
                <a:latin typeface="Calibri" pitchFamily="34" charset="0"/>
                <a:sym typeface="Symbol"/>
              </a:rPr>
              <a:t>…</a:t>
            </a:r>
          </a:p>
        </p:txBody>
      </p:sp>
      <p:pic>
        <p:nvPicPr>
          <p:cNvPr id="2050" name="Picture 2"/>
          <p:cNvPicPr>
            <a:picLocks noChangeAspect="1" noChangeArrowheads="1"/>
          </p:cNvPicPr>
          <p:nvPr/>
        </p:nvPicPr>
        <p:blipFill>
          <a:blip r:embed="rId4" cstate="print"/>
          <a:srcRect/>
          <a:stretch>
            <a:fillRect/>
          </a:stretch>
        </p:blipFill>
        <p:spPr bwMode="auto">
          <a:xfrm>
            <a:off x="3558488" y="1795979"/>
            <a:ext cx="2076450" cy="942975"/>
          </a:xfrm>
          <a:prstGeom prst="rect">
            <a:avLst/>
          </a:prstGeom>
          <a:noFill/>
          <a:ln w="9525">
            <a:noFill/>
            <a:miter lim="800000"/>
            <a:headEnd/>
            <a:tailEnd/>
          </a:ln>
          <a:effectLst/>
        </p:spPr>
      </p:pic>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952304" y="2573200"/>
            <a:ext cx="2225040" cy="227584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DPLL </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Theories</a:t>
            </a:r>
            <a:endParaRPr kumimoji="0" lang="en-US" sz="2800" b="1" i="0" u="none" strike="noStrike" cap="none" normalizeH="0" baseline="0" dirty="0" smtClean="0">
              <a:solidFill>
                <a:schemeClr val="bg1"/>
              </a:solidFill>
              <a:latin typeface="Segoe" pitchFamily="34" charset="0"/>
            </a:endParaRPr>
          </a:p>
        </p:txBody>
      </p:sp>
      <p:sp>
        <p:nvSpPr>
          <p:cNvPr id="15" name="Rectangle 14"/>
          <p:cNvSpPr/>
          <p:nvPr/>
        </p:nvSpPr>
        <p:spPr bwMode="auto">
          <a:xfrm>
            <a:off x="740224" y="2542720"/>
            <a:ext cx="2225040" cy="227584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Saturation</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Solver</a:t>
            </a:r>
            <a:endParaRPr kumimoji="0" lang="en-US" sz="2800" b="1"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DPLL()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12" name="Left Arrow 11"/>
          <p:cNvSpPr/>
          <p:nvPr/>
        </p:nvSpPr>
        <p:spPr bwMode="auto">
          <a:xfrm>
            <a:off x="2782384" y="2491920"/>
            <a:ext cx="3342640" cy="1019913"/>
          </a:xfrm>
          <a:prstGeom prst="lef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a:t>
            </a:r>
            <a:r>
              <a:rPr kumimoji="0" lang="en-US" sz="2800" b="1" i="0" u="none" strike="noStrike" cap="none" normalizeH="0" baseline="0" dirty="0" smtClean="0">
                <a:solidFill>
                  <a:schemeClr val="bg1"/>
                </a:solidFill>
                <a:latin typeface="Segoe" pitchFamily="34" charset="0"/>
              </a:rPr>
              <a:t>round</a:t>
            </a:r>
            <a:r>
              <a:rPr kumimoji="0" lang="en-US" sz="2800" b="1" i="0" u="none" strike="noStrike" cap="none" normalizeH="0" dirty="0" smtClean="0">
                <a:solidFill>
                  <a:schemeClr val="bg1"/>
                </a:solidFill>
                <a:latin typeface="Segoe" pitchFamily="34" charset="0"/>
              </a:rPr>
              <a:t> literals</a:t>
            </a:r>
            <a:endParaRPr kumimoji="0" lang="en-US" sz="2800" b="1" i="0" u="none" strike="noStrike" cap="none" normalizeH="0" baseline="0" dirty="0" smtClean="0">
              <a:solidFill>
                <a:schemeClr val="bg1"/>
              </a:solidFill>
              <a:latin typeface="Segoe" pitchFamily="34" charset="0"/>
            </a:endParaRPr>
          </a:p>
        </p:txBody>
      </p:sp>
      <p:sp>
        <p:nvSpPr>
          <p:cNvPr id="14" name="Right Arrow 13"/>
          <p:cNvSpPr/>
          <p:nvPr/>
        </p:nvSpPr>
        <p:spPr bwMode="auto">
          <a:xfrm>
            <a:off x="2914464" y="3751760"/>
            <a:ext cx="3342640" cy="1078917"/>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Ground clauses</a:t>
            </a:r>
          </a:p>
        </p:txBody>
      </p:sp>
      <p:sp>
        <p:nvSpPr>
          <p:cNvPr id="8"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Theories</a:t>
            </a:r>
            <a:endParaRPr lang="en-US" dirty="0"/>
          </a:p>
        </p:txBody>
      </p:sp>
      <p:sp>
        <p:nvSpPr>
          <p:cNvPr id="3" name="Content Placeholder 2"/>
          <p:cNvSpPr>
            <a:spLocks noGrp="1"/>
          </p:cNvSpPr>
          <p:nvPr>
            <p:ph idx="1"/>
          </p:nvPr>
        </p:nvSpPr>
        <p:spPr>
          <a:xfrm>
            <a:off x="381000" y="1696971"/>
            <a:ext cx="8382000" cy="2283702"/>
          </a:xfrm>
        </p:spPr>
        <p:txBody>
          <a:bodyPr/>
          <a:lstStyle/>
          <a:p>
            <a:r>
              <a:rPr lang="en-US" b="1" i="1" dirty="0" smtClean="0">
                <a:solidFill>
                  <a:srgbClr val="FF0000"/>
                </a:solidFill>
              </a:rPr>
              <a:t>A Theory is a set of sentences</a:t>
            </a:r>
          </a:p>
          <a:p>
            <a:pPr>
              <a:buNone/>
            </a:pPr>
            <a:endParaRPr lang="en-US" i="1" dirty="0" smtClean="0">
              <a:solidFill>
                <a:srgbClr val="FF0000"/>
              </a:solidFill>
            </a:endParaRPr>
          </a:p>
          <a:p>
            <a:r>
              <a:rPr lang="en-US" dirty="0" smtClean="0"/>
              <a:t>Alternative definition:</a:t>
            </a:r>
          </a:p>
          <a:p>
            <a:pPr lvl="1">
              <a:buNone/>
            </a:pPr>
            <a:r>
              <a:rPr lang="en-US" sz="2800" b="1" i="1" dirty="0" smtClean="0">
                <a:solidFill>
                  <a:srgbClr val="0070C0"/>
                </a:solidFill>
              </a:rPr>
              <a:t>A Theory is a class of structures</a:t>
            </a:r>
          </a:p>
          <a:p>
            <a:pPr lvl="1">
              <a:buNone/>
            </a:pPr>
            <a:endParaRPr lang="en-US" sz="2800" i="1" dirty="0" smtClean="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503273"/>
            <a:ext cx="8382000" cy="465358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formulas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solidFill>
                  <a:srgbClr val="FF0000"/>
                </a:solidFill>
              </a:rPr>
              <a:t>For most SMT solvers: </a:t>
            </a:r>
            <a:r>
              <a:rPr lang="en-US" b="1" i="1" dirty="0" smtClean="0">
                <a:solidFill>
                  <a:srgbClr val="FF0000"/>
                </a:solidFill>
              </a:rPr>
              <a:t>F is a set of ground formulas</a:t>
            </a:r>
            <a:r>
              <a:rPr lang="en-US" i="1" dirty="0" smtClean="0">
                <a:solidFill>
                  <a:srgbClr val="FF0000"/>
                </a:solidFill>
              </a:rPr>
              <a:t> </a:t>
            </a:r>
          </a:p>
        </p:txBody>
      </p:sp>
      <p:sp>
        <p:nvSpPr>
          <p:cNvPr id="7" name="Rectangle 6"/>
          <p:cNvSpPr/>
          <p:nvPr/>
        </p:nvSpPr>
        <p:spPr>
          <a:xfrm>
            <a:off x="2723336" y="3006975"/>
            <a:ext cx="2957156" cy="480131"/>
          </a:xfrm>
          <a:prstGeom prst="rect">
            <a:avLst/>
          </a:prstGeom>
        </p:spPr>
        <p:txBody>
          <a:bodyPr wrap="none">
            <a:spAutoFit/>
          </a:bodyPr>
          <a:lstStyle/>
          <a:p>
            <a:pPr marL="384954" lvl="0" indent="-384954" algn="ctr">
              <a:lnSpc>
                <a:spcPct val="90000"/>
              </a:lnSpc>
              <a:spcBef>
                <a:spcPct val="20000"/>
              </a:spcBef>
              <a:buSzPct val="90000"/>
              <a:defRPr/>
            </a:pPr>
            <a:r>
              <a:rPr lang="en-US" sz="2800" dirty="0" smtClean="0">
                <a:solidFill>
                  <a:srgbClr val="FF0000"/>
                </a:solidFill>
                <a:latin typeface="Calibri" pitchFamily="34" charset="0"/>
                <a:sym typeface="Symbol"/>
              </a:rPr>
              <a:t>Many Applications</a:t>
            </a:r>
          </a:p>
        </p:txBody>
      </p:sp>
      <p:sp>
        <p:nvSpPr>
          <p:cNvPr id="8" name="Rectangle 7"/>
          <p:cNvSpPr/>
          <p:nvPr/>
        </p:nvSpPr>
        <p:spPr>
          <a:xfrm>
            <a:off x="2507380" y="3571357"/>
            <a:ext cx="3389069" cy="830997"/>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Bounded Model Checking</a:t>
            </a:r>
          </a:p>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Test-Case Generation</a:t>
            </a: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 b = c, d = e,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355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a</a:t>
            </a:r>
          </a:p>
        </p:txBody>
      </p:sp>
      <p:sp>
        <p:nvSpPr>
          <p:cNvPr id="12" name="Oval 11"/>
          <p:cNvSpPr/>
          <p:nvPr/>
        </p:nvSpPr>
        <p:spPr bwMode="auto">
          <a:xfrm>
            <a:off x="1600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b</a:t>
            </a:r>
            <a:endParaRPr kumimoji="0" lang="en-US" sz="2800" b="0" i="0" u="none" strike="noStrike" cap="none" normalizeH="0" baseline="0" dirty="0" smtClean="0">
              <a:solidFill>
                <a:schemeClr val="bg1"/>
              </a:solidFill>
              <a:latin typeface="Segoe"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solidFill>
                  <a:srgbClr val="FF0000"/>
                </a:solidFill>
              </a:rPr>
              <a:t>a = b</a:t>
            </a:r>
            <a:r>
              <a:rPr lang="en-US" i="1" dirty="0" smtClean="0"/>
              <a:t>, b = c, d = e,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355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rgbClr val="FF0000"/>
                </a:solidFill>
                <a:latin typeface="Segoe" pitchFamily="34" charset="0"/>
              </a:rPr>
              <a:t>a</a:t>
            </a:r>
          </a:p>
        </p:txBody>
      </p:sp>
      <p:sp>
        <p:nvSpPr>
          <p:cNvPr id="12" name="Oval 11"/>
          <p:cNvSpPr/>
          <p:nvPr/>
        </p:nvSpPr>
        <p:spPr bwMode="auto">
          <a:xfrm>
            <a:off x="1600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b</a:t>
            </a:r>
            <a:endParaRPr kumimoji="0" lang="en-US" sz="2800" b="0" i="0" u="none" strike="noStrike" cap="none" normalizeH="0" baseline="0" dirty="0" smtClean="0">
              <a:solidFill>
                <a:srgbClr val="FF0000"/>
              </a:solidFill>
              <a:latin typeface="Segoe"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21" name="Oval 20"/>
          <p:cNvSpPr/>
          <p:nvPr/>
        </p:nvSpPr>
        <p:spPr bwMode="auto">
          <a:xfrm>
            <a:off x="792480" y="260096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2"/>
                                        </p:tgtEl>
                                      </p:cBhvr>
                                    </p:animEffect>
                                    <p:set>
                                      <p:cBhvr>
                                        <p:cTn id="10" dur="1" fill="hold">
                                          <p:stCondLst>
                                            <p:cond delay="1999"/>
                                          </p:stCondLst>
                                        </p:cTn>
                                        <p:tgtEl>
                                          <p:spTgt spid="12"/>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b = c</a:t>
            </a:r>
            <a:r>
              <a:rPr lang="en-US" i="1" dirty="0" smtClean="0"/>
              <a:t>, d = e,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c</a:t>
            </a:r>
            <a:endParaRPr kumimoji="0" lang="en-US" sz="2800" b="0" i="0" u="none" strike="noStrike" cap="none" normalizeH="0" baseline="0" dirty="0" smtClean="0">
              <a:solidFill>
                <a:srgbClr val="FF0000"/>
              </a:solidFill>
              <a:latin typeface="Segoe"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21" name="Oval 20"/>
          <p:cNvSpPr/>
          <p:nvPr/>
        </p:nvSpPr>
        <p:spPr bwMode="auto">
          <a:xfrm>
            <a:off x="792480" y="260096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a:t>
            </a:r>
            <a:r>
              <a:rPr kumimoji="0" lang="en-US" sz="2800" b="0" i="0" u="none" strike="noStrike" cap="none" normalizeH="0" baseline="0" dirty="0" err="1" smtClean="0">
                <a:solidFill>
                  <a:srgbClr val="FF0000"/>
                </a:solidFill>
                <a:latin typeface="Segoe" pitchFamily="34" charset="0"/>
              </a:rPr>
              <a:t>b</a:t>
            </a:r>
            <a:endParaRPr kumimoji="0" lang="en-US" sz="2800" b="0" i="0" u="none" strike="noStrike" cap="none" normalizeH="0" baseline="0" dirty="0" smtClean="0">
              <a:solidFill>
                <a:srgbClr val="FF0000"/>
              </a:solidFill>
              <a:latin typeface="Segoe"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21"/>
                                        </p:tgtEl>
                                      </p:cBhvr>
                                    </p:animEffect>
                                    <p:set>
                                      <p:cBhvr>
                                        <p:cTn id="7" dur="1" fill="hold">
                                          <p:stCondLst>
                                            <p:cond delay="1999"/>
                                          </p:stCondLst>
                                        </p:cTn>
                                        <p:tgtEl>
                                          <p:spTgt spid="2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a:t>
            </a:r>
            <a:endParaRPr kumimoji="0" lang="en-US" sz="2800" b="0"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a:t>
            </a:r>
            <a:r>
              <a:rPr lang="en-US" i="1" dirty="0" smtClean="0">
                <a:solidFill>
                  <a:srgbClr val="FF0000"/>
                </a:solidFill>
              </a:rPr>
              <a:t>d = e</a:t>
            </a:r>
            <a:r>
              <a:rPr lang="en-US" i="1" dirty="0" smtClean="0"/>
              <a:t>,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d</a:t>
            </a:r>
            <a:endParaRPr kumimoji="0" lang="en-US" sz="2800" b="0" i="0" u="none" strike="noStrike" cap="none" normalizeH="0" baseline="0" dirty="0" smtClean="0">
              <a:solidFill>
                <a:srgbClr val="FF0000"/>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e</a:t>
            </a:r>
            <a:endParaRPr kumimoji="0" lang="en-US" sz="2800" b="0" i="0" u="none" strike="noStrike" cap="none" normalizeH="0" baseline="0" dirty="0" smtClean="0">
              <a:solidFill>
                <a:srgbClr val="FF0000"/>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5"/>
                                        </p:tgtEl>
                                      </p:cBhvr>
                                    </p:animEffect>
                                    <p:set>
                                      <p:cBhvr>
                                        <p:cTn id="7" dur="1" fill="hold">
                                          <p:stCondLst>
                                            <p:cond delay="19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4"/>
                                        </p:tgtEl>
                                      </p:cBhvr>
                                    </p:animEffect>
                                    <p:set>
                                      <p:cBhvr>
                                        <p:cTn id="10" dur="1" fill="hold">
                                          <p:stCondLst>
                                            <p:cond delay="1999"/>
                                          </p:stCondLst>
                                        </p:cTn>
                                        <p:tgtEl>
                                          <p:spTgt spid="1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Symbolic Reasoning</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
        <p:nvSpPr>
          <p:cNvPr id="5" name="Text Placeholder 2"/>
          <p:cNvSpPr txBox="1">
            <a:spLocks/>
          </p:cNvSpPr>
          <p:nvPr/>
        </p:nvSpPr>
        <p:spPr>
          <a:xfrm>
            <a:off x="896633" y="2694283"/>
            <a:ext cx="6640495" cy="1828193"/>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dirty="0" smtClean="0">
                <a:solidFill>
                  <a:schemeClr val="bg1"/>
                </a:solidFill>
                <a:latin typeface="Calibri" pitchFamily="34" charset="0"/>
                <a:sym typeface="Symbol"/>
              </a:rPr>
              <a:t>Verification/Analysis tools need some form of </a:t>
            </a:r>
            <a:r>
              <a:rPr lang="en-US" sz="4400" b="1" dirty="0" smtClean="0">
                <a:solidFill>
                  <a:srgbClr val="FF0000"/>
                </a:solidFill>
                <a:latin typeface="Calibri" pitchFamily="34" charset="0"/>
                <a:sym typeface="Symbol"/>
              </a:rPr>
              <a:t>Symbolic Reasoning</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a,b,c,s</a:t>
            </a:r>
            <a:endParaRPr kumimoji="0" lang="en-US" sz="2800" b="0"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a:t>
            </a:r>
            <a:r>
              <a:rPr lang="en-US" i="1" dirty="0" smtClean="0">
                <a:solidFill>
                  <a:srgbClr val="FF0000"/>
                </a:solidFill>
              </a:rPr>
              <a:t>b = s</a:t>
            </a:r>
            <a:r>
              <a:rPr lang="en-US" i="1" dirty="0" smtClean="0"/>
              <a:t>,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s</a:t>
            </a:r>
            <a:endParaRPr kumimoji="0" lang="en-US" sz="2800" b="0" i="0" u="none" strike="noStrike" cap="none" normalizeH="0" baseline="0" dirty="0" smtClean="0">
              <a:solidFill>
                <a:srgbClr val="FF0000"/>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a:t>
            </a:r>
            <a:r>
              <a:rPr kumimoji="0" lang="en-US" sz="2800" b="0" i="0" u="none" strike="noStrike" cap="none" normalizeH="0" baseline="0" dirty="0" err="1" smtClean="0">
                <a:solidFill>
                  <a:srgbClr val="FF0000"/>
                </a:solidFill>
                <a:latin typeface="Segoe" pitchFamily="34" charset="0"/>
              </a:rPr>
              <a:t>b</a:t>
            </a:r>
            <a:r>
              <a:rPr kumimoji="0" lang="en-US" sz="2800" b="0" i="0" u="none" strike="noStrike" cap="none" normalizeH="0" baseline="0" dirty="0" err="1"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8"/>
                                        </p:tgtEl>
                                      </p:cBhvr>
                                    </p:animEffect>
                                    <p:set>
                                      <p:cBhvr>
                                        <p:cTn id="7" dur="1" fill="hold">
                                          <p:stCondLst>
                                            <p:cond delay="19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6"/>
                                        </p:tgtEl>
                                      </p:cBhvr>
                                    </p:animEffect>
                                    <p:set>
                                      <p:cBhvr>
                                        <p:cTn id="10" dur="1" fill="hold">
                                          <p:stCondLst>
                                            <p:cond delay="19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a:t>
            </a:r>
            <a:r>
              <a:rPr lang="en-US" i="1" dirty="0" smtClean="0">
                <a:solidFill>
                  <a:srgbClr val="FF0000"/>
                </a:solidFill>
              </a:rPr>
              <a:t>d = t</a:t>
            </a:r>
            <a:r>
              <a:rPr lang="en-US" i="1" dirty="0" smtClean="0"/>
              <a: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t</a:t>
            </a:r>
            <a:endParaRPr kumimoji="0" lang="en-US" sz="2800" b="0" i="0" u="none" strike="noStrike" cap="none" normalizeH="0" baseline="0" dirty="0" smtClean="0">
              <a:solidFill>
                <a:srgbClr val="FF0000"/>
              </a:solidFill>
              <a:latin typeface="Segoe"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rgbClr val="FF0000"/>
                </a:solidFill>
                <a:latin typeface="Segoe" pitchFamily="34" charset="0"/>
              </a:rPr>
              <a:t>d</a:t>
            </a:r>
            <a:r>
              <a:rPr lang="en-US" sz="2800" dirty="0" err="1"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a,b,c,s</a:t>
            </a:r>
            <a:endParaRPr kumimoji="0" lang="en-US" sz="2800" b="0" i="0" u="none" strike="noStrike" cap="none" normalizeH="0" baseline="0" dirty="0" smtClean="0">
              <a:solidFill>
                <a:schemeClr val="bg1"/>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d,e,t</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7"/>
                                        </p:tgtEl>
                                      </p:cBhvr>
                                    </p:animEffect>
                                    <p:set>
                                      <p:cBhvr>
                                        <p:cTn id="10" dur="1" fill="hold">
                                          <p:stCondLst>
                                            <p:cond delay="1999"/>
                                          </p:stCondLst>
                                        </p:cTn>
                                        <p:tgtEl>
                                          <p:spTgt spid="17"/>
                                        </p:tgtEl>
                                        <p:attrNameLst>
                                          <p:attrName>style.visibility</p:attrName>
                                        </p:attrNameLst>
                                      </p:cBhvr>
                                      <p:to>
                                        <p:strVal val="hidden"/>
                                      </p:to>
                                    </p:set>
                                  </p:childTnLst>
                                </p:cTn>
                              </p:par>
                              <p:par>
                                <p:cTn id="11" presetID="10" presetClass="entr"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t>
            </a:r>
            <a:r>
              <a:rPr lang="en-US" i="1" dirty="0" smtClean="0">
                <a:solidFill>
                  <a:srgbClr val="FF0000"/>
                </a:solidFill>
              </a:rPr>
              <a:t>a</a:t>
            </a:r>
            <a:r>
              <a:rPr lang="en-US" i="1" dirty="0" smtClean="0">
                <a:solidFill>
                  <a:srgbClr val="FF0000"/>
                </a:solidFill>
                <a:sym typeface="Symbol"/>
              </a:rPr>
              <a:t> e</a:t>
            </a:r>
            <a:r>
              <a:rPr lang="en-US" i="1" dirty="0" smtClean="0">
                <a:sym typeface="Symbol"/>
              </a:rPr>
              <a:t>,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rgbClr val="FF0000"/>
                </a:solidFill>
                <a:latin typeface="Segoe" pitchFamily="34" charset="0"/>
              </a:rPr>
              <a:t>a</a:t>
            </a:r>
            <a:r>
              <a:rPr kumimoji="0" lang="en-US" sz="2800" b="0" i="0" u="none" strike="noStrike" cap="none" normalizeH="0" baseline="0" dirty="0" err="1" smtClean="0">
                <a:solidFill>
                  <a:schemeClr val="bg1"/>
                </a:solidFill>
                <a:latin typeface="Segoe" pitchFamily="34" charset="0"/>
              </a:rPr>
              <a:t>,b,c,s</a:t>
            </a:r>
            <a:endParaRPr kumimoji="0" lang="en-US" sz="2800" b="0" i="0" u="none" strike="noStrike" cap="none" normalizeH="0" baseline="0" dirty="0" smtClean="0">
              <a:solidFill>
                <a:schemeClr val="bg1"/>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a:t>
            </a:r>
            <a:r>
              <a:rPr lang="en-US" sz="2800" dirty="0" err="1" smtClean="0">
                <a:solidFill>
                  <a:srgbClr val="FF0000"/>
                </a:solidFill>
                <a:latin typeface="Segoe" pitchFamily="34" charset="0"/>
              </a:rPr>
              <a:t>e</a:t>
            </a:r>
            <a:r>
              <a:rPr lang="en-US" sz="2800" dirty="0" err="1"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a:t>
            </a:r>
            <a:r>
              <a:rPr lang="en-US" i="1" dirty="0" smtClean="0">
                <a:sym typeface="Symbol"/>
              </a:rPr>
              <a:t> e, </a:t>
            </a:r>
            <a:r>
              <a:rPr lang="en-US" i="1" dirty="0" smtClean="0">
                <a:solidFill>
                  <a:srgbClr val="FF0000"/>
                </a:solidFill>
              </a:rPr>
              <a:t>a</a:t>
            </a:r>
            <a:r>
              <a:rPr lang="en-US" i="1" dirty="0" smtClean="0">
                <a:solidFill>
                  <a:srgbClr val="FF0000"/>
                </a:solidFill>
                <a:sym typeface="Symbol"/>
              </a:rPr>
              <a:t> s</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rgbClr val="FF0000"/>
                </a:solidFill>
                <a:latin typeface="Segoe" pitchFamily="34" charset="0"/>
              </a:rPr>
              <a:t>a</a:t>
            </a:r>
            <a:r>
              <a:rPr kumimoji="0" lang="en-US" sz="2800" b="0" i="0" u="none" strike="noStrike" cap="none" normalizeH="0" baseline="0" dirty="0" err="1" smtClean="0">
                <a:solidFill>
                  <a:schemeClr val="bg1"/>
                </a:solidFill>
                <a:latin typeface="Segoe" pitchFamily="34" charset="0"/>
              </a:rPr>
              <a:t>,b,c,</a:t>
            </a:r>
            <a:r>
              <a:rPr kumimoji="0" lang="en-US" sz="2800" b="0" i="0" u="none" strike="noStrike" cap="none" normalizeH="0" baseline="0" dirty="0" err="1" smtClean="0">
                <a:solidFill>
                  <a:srgbClr val="FF0000"/>
                </a:solidFill>
                <a:latin typeface="Segoe" pitchFamily="34" charset="0"/>
              </a:rPr>
              <a:t>s</a:t>
            </a:r>
            <a:endParaRPr kumimoji="0" lang="en-US" sz="2800" b="0" i="0" u="none" strike="noStrike" cap="none" normalizeH="0" baseline="0" dirty="0" smtClean="0">
              <a:solidFill>
                <a:srgbClr val="FF0000"/>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d,e,t</a:t>
            </a:r>
            <a:endParaRPr kumimoji="0" lang="en-US" sz="2800" b="0" i="0" u="none" strike="noStrike" cap="none" normalizeH="0" baseline="0" dirty="0" smtClean="0">
              <a:solidFill>
                <a:schemeClr val="bg1"/>
              </a:solidFill>
              <a:latin typeface="Segoe" pitchFamily="34" charset="0"/>
            </a:endParaRPr>
          </a:p>
        </p:txBody>
      </p:sp>
      <p:sp>
        <p:nvSpPr>
          <p:cNvPr id="7" name="Rectangle 6"/>
          <p:cNvSpPr/>
          <p:nvPr/>
        </p:nvSpPr>
        <p:spPr bwMode="auto">
          <a:xfrm>
            <a:off x="1290320" y="3677920"/>
            <a:ext cx="3698240" cy="11480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Unsatisfiable</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a:t>
            </a:r>
            <a:r>
              <a:rPr lang="en-US" i="1" dirty="0" smtClean="0">
                <a:sym typeface="Symbol"/>
              </a:rPr>
              <a:t> 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a,b,c,s</a:t>
            </a:r>
            <a:endParaRPr kumimoji="0" lang="en-US" sz="2800" b="0" i="0" u="none" strike="noStrike" cap="none" normalizeH="0" baseline="0" dirty="0" smtClean="0">
              <a:solidFill>
                <a:schemeClr val="bg1"/>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d,e,t</a:t>
            </a:r>
            <a:endParaRPr kumimoji="0" lang="en-US" sz="2800" b="0" i="0" u="none" strike="noStrike" cap="none" normalizeH="0" baseline="0" dirty="0" smtClean="0">
              <a:solidFill>
                <a:schemeClr val="bg1"/>
              </a:solidFill>
              <a:latin typeface="Segoe" pitchFamily="34" charset="0"/>
            </a:endParaRPr>
          </a:p>
        </p:txBody>
      </p:sp>
      <p:sp>
        <p:nvSpPr>
          <p:cNvPr id="8" name="Content Placeholder 2"/>
          <p:cNvSpPr txBox="1">
            <a:spLocks/>
          </p:cNvSpPr>
          <p:nvPr/>
        </p:nvSpPr>
        <p:spPr>
          <a:xfrm>
            <a:off x="2758440" y="4369051"/>
            <a:ext cx="4333240" cy="1809726"/>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Model</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noProof="0" dirty="0" smtClean="0">
                <a:solidFill>
                  <a:schemeClr val="bg1"/>
                </a:solidFill>
                <a:latin typeface="Calibri" pitchFamily="34" charset="0"/>
              </a:rPr>
              <a:t>|M| = { 0, 1 }</a:t>
            </a:r>
            <a:endPar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800" b="0" i="1" u="none" strike="noStrike" kern="1200" cap="none" spc="0" normalizeH="0" baseline="0" noProof="0" dirty="0" smtClean="0">
                <a:ln>
                  <a:noFill/>
                </a:ln>
                <a:solidFill>
                  <a:schemeClr val="bg1"/>
                </a:solidFill>
                <a:effectLst/>
                <a:uLnTx/>
                <a:uFillTx/>
                <a:latin typeface="Calibri" pitchFamily="34" charset="0"/>
                <a:ea typeface="+mn-ea"/>
                <a:cs typeface="+mn-cs"/>
              </a:rPr>
              <a:t>M(a) = M(b) = M(c) = M(s) = 0</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i="1" dirty="0" smtClean="0">
                <a:solidFill>
                  <a:schemeClr val="bg1"/>
                </a:solidFill>
                <a:latin typeface="Calibri" pitchFamily="34" charset="0"/>
              </a:rPr>
              <a:t>M(d) = M(e) = M(t) = 1</a:t>
            </a:r>
            <a:endParaRPr kumimoji="0" lang="en-US" sz="2800" b="0" i="1"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f(a, g(d)) </a:t>
            </a:r>
            <a:r>
              <a:rPr lang="en-US" i="1" dirty="0" smtClean="0">
                <a:sym typeface="Symbol"/>
              </a:rPr>
              <a:t>  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chemeClr val="bg1"/>
                </a:solidFill>
                <a:latin typeface="Segoe" pitchFamily="34" charset="0"/>
              </a:rPr>
              <a:t>a,b,c,s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Segoe" pitchFamily="34" charset="0"/>
              </a:rPr>
              <a:t>d,e,t</a:t>
            </a:r>
            <a:endParaRPr kumimoji="0" lang="en-US" sz="2400" b="0" i="0" u="none" strike="noStrike" cap="none" normalizeH="0" baseline="0" dirty="0" smtClean="0">
              <a:solidFill>
                <a:schemeClr val="bg1"/>
              </a:solidFill>
              <a:latin typeface="Segoe" pitchFamily="34" charset="0"/>
            </a:endParaRPr>
          </a:p>
        </p:txBody>
      </p:sp>
      <p:sp>
        <p:nvSpPr>
          <p:cNvPr id="12" name="Oval 11"/>
          <p:cNvSpPr/>
          <p:nvPr/>
        </p:nvSpPr>
        <p:spPr bwMode="auto">
          <a:xfrm>
            <a:off x="2995444" y="2778761"/>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g(d)</a:t>
            </a:r>
            <a:endParaRPr kumimoji="0" lang="en-US" sz="2400" b="0" i="0" u="none" strike="noStrike" cap="none" normalizeH="0" baseline="0" dirty="0" smtClean="0">
              <a:solidFill>
                <a:schemeClr val="bg1"/>
              </a:solidFill>
              <a:latin typeface="Segoe" pitchFamily="34" charset="0"/>
            </a:endParaRPr>
          </a:p>
        </p:txBody>
      </p:sp>
      <p:sp>
        <p:nvSpPr>
          <p:cNvPr id="14" name="Oval 13"/>
          <p:cNvSpPr/>
          <p:nvPr/>
        </p:nvSpPr>
        <p:spPr bwMode="auto">
          <a:xfrm>
            <a:off x="5259803" y="2383032"/>
            <a:ext cx="1854771" cy="180745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a,g</a:t>
            </a:r>
            <a:r>
              <a:rPr lang="en-US" sz="2400" dirty="0" smtClean="0">
                <a:solidFill>
                  <a:schemeClr val="bg1"/>
                </a:solidFill>
                <a:latin typeface="Segoe" pitchFamily="34" charset="0"/>
              </a:rPr>
              <a:t>(d))</a:t>
            </a:r>
            <a:endParaRPr kumimoji="0" lang="en-US" sz="2400" b="0" i="0" u="none" strike="noStrike" cap="none" normalizeH="0" baseline="0" dirty="0" smtClean="0">
              <a:solidFill>
                <a:schemeClr val="bg1"/>
              </a:solidFill>
              <a:latin typeface="Segoe" pitchFamily="34" charset="0"/>
            </a:endParaRPr>
          </a:p>
        </p:txBody>
      </p:sp>
      <p:sp>
        <p:nvSpPr>
          <p:cNvPr id="15" name="Oval 14"/>
          <p:cNvSpPr/>
          <p:nvPr/>
        </p:nvSpPr>
        <p:spPr bwMode="auto">
          <a:xfrm>
            <a:off x="4124956" y="2776278"/>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g(e)</a:t>
            </a:r>
            <a:endParaRPr kumimoji="0" lang="en-US" sz="2400" b="0" i="0" u="none" strike="noStrike" cap="none" normalizeH="0" baseline="0" dirty="0" smtClean="0">
              <a:solidFill>
                <a:schemeClr val="bg1"/>
              </a:solidFill>
              <a:latin typeface="Segoe" pitchFamily="34" charset="0"/>
            </a:endParaRPr>
          </a:p>
        </p:txBody>
      </p:sp>
      <p:sp>
        <p:nvSpPr>
          <p:cNvPr id="16" name="Oval 15"/>
          <p:cNvSpPr/>
          <p:nvPr/>
        </p:nvSpPr>
        <p:spPr bwMode="auto">
          <a:xfrm>
            <a:off x="7152640" y="2377440"/>
            <a:ext cx="1866248" cy="181864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b,g</a:t>
            </a:r>
            <a:r>
              <a:rPr lang="en-US" sz="2400" dirty="0" smtClean="0">
                <a:solidFill>
                  <a:schemeClr val="bg1"/>
                </a:solidFill>
                <a:latin typeface="Segoe" pitchFamily="34" charset="0"/>
              </a:rPr>
              <a:t>(e))</a:t>
            </a:r>
            <a:endParaRPr kumimoji="0" lang="en-US" sz="2400" b="0" i="0" u="none" strike="noStrike" cap="none" normalizeH="0" baseline="0" dirty="0" smtClean="0">
              <a:solidFill>
                <a:schemeClr val="bg1"/>
              </a:solidFill>
              <a:latin typeface="Segoe" pitchFamily="34" charset="0"/>
            </a:endParaRPr>
          </a:p>
        </p:txBody>
      </p:sp>
      <p:sp>
        <p:nvSpPr>
          <p:cNvPr id="18" name="Content Placeholder 2"/>
          <p:cNvSpPr txBox="1">
            <a:spLocks/>
          </p:cNvSpPr>
          <p:nvPr/>
        </p:nvSpPr>
        <p:spPr>
          <a:xfrm>
            <a:off x="381000" y="4592571"/>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kumimoji="0" lang="en-US" sz="2800" b="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x</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implies f(x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x</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f(y</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y</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a:t>
            </a:r>
            <a:endParaRPr kumimoji="0" lang="en-US" sz="2800" b="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f(a, g(d)) </a:t>
            </a:r>
            <a:r>
              <a:rPr lang="en-US" i="1" dirty="0" smtClean="0">
                <a:sym typeface="Symbol"/>
              </a:rPr>
              <a:t>  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chemeClr val="bg1"/>
                </a:solidFill>
                <a:latin typeface="Segoe" pitchFamily="34" charset="0"/>
              </a:rPr>
              <a:t>a,b,c,s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rgbClr val="FF0000"/>
                </a:solidFill>
                <a:latin typeface="Segoe" pitchFamily="34" charset="0"/>
              </a:rPr>
              <a:t>d</a:t>
            </a:r>
            <a:r>
              <a:rPr lang="en-US" sz="2400" dirty="0" err="1" smtClean="0">
                <a:solidFill>
                  <a:schemeClr val="bg1"/>
                </a:solidFill>
                <a:latin typeface="Segoe" pitchFamily="34" charset="0"/>
              </a:rPr>
              <a:t>,</a:t>
            </a:r>
            <a:r>
              <a:rPr lang="en-US" sz="2400" dirty="0" err="1" smtClean="0">
                <a:solidFill>
                  <a:srgbClr val="FF0000"/>
                </a:solidFill>
                <a:latin typeface="Segoe" pitchFamily="34" charset="0"/>
              </a:rPr>
              <a:t>e</a:t>
            </a:r>
            <a:r>
              <a:rPr lang="en-US" sz="2400" dirty="0" err="1" smtClean="0">
                <a:solidFill>
                  <a:schemeClr val="bg1"/>
                </a:solidFill>
                <a:latin typeface="Segoe" pitchFamily="34" charset="0"/>
              </a:rPr>
              <a:t>,t</a:t>
            </a:r>
            <a:endParaRPr kumimoji="0" lang="en-US" sz="2400" b="0" i="0" u="none" strike="noStrike" cap="none" normalizeH="0" baseline="0" dirty="0" smtClean="0">
              <a:solidFill>
                <a:schemeClr val="bg1"/>
              </a:solidFill>
              <a:latin typeface="Segoe" pitchFamily="34" charset="0"/>
            </a:endParaRPr>
          </a:p>
        </p:txBody>
      </p:sp>
      <p:sp>
        <p:nvSpPr>
          <p:cNvPr id="12" name="Oval 11"/>
          <p:cNvSpPr/>
          <p:nvPr/>
        </p:nvSpPr>
        <p:spPr bwMode="auto">
          <a:xfrm>
            <a:off x="2995444" y="2778761"/>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g(d)</a:t>
            </a:r>
            <a:endParaRPr kumimoji="0" lang="en-US" sz="2400" b="0" i="0" u="none" strike="noStrike" cap="none" normalizeH="0" baseline="0" dirty="0" smtClean="0">
              <a:solidFill>
                <a:srgbClr val="FF0000"/>
              </a:solidFill>
              <a:latin typeface="Segoe" pitchFamily="34" charset="0"/>
            </a:endParaRPr>
          </a:p>
        </p:txBody>
      </p:sp>
      <p:sp>
        <p:nvSpPr>
          <p:cNvPr id="14" name="Oval 13"/>
          <p:cNvSpPr/>
          <p:nvPr/>
        </p:nvSpPr>
        <p:spPr bwMode="auto">
          <a:xfrm>
            <a:off x="5259803" y="2383032"/>
            <a:ext cx="1854771" cy="180745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a,g</a:t>
            </a:r>
            <a:r>
              <a:rPr lang="en-US" sz="2400" dirty="0" smtClean="0">
                <a:solidFill>
                  <a:schemeClr val="bg1"/>
                </a:solidFill>
                <a:latin typeface="Segoe" pitchFamily="34" charset="0"/>
              </a:rPr>
              <a:t>(d))</a:t>
            </a:r>
            <a:endParaRPr kumimoji="0" lang="en-US" sz="2400" b="0" i="0" u="none" strike="noStrike" cap="none" normalizeH="0" baseline="0" dirty="0" smtClean="0">
              <a:solidFill>
                <a:schemeClr val="bg1"/>
              </a:solidFill>
              <a:latin typeface="Segoe" pitchFamily="34" charset="0"/>
            </a:endParaRPr>
          </a:p>
        </p:txBody>
      </p:sp>
      <p:sp>
        <p:nvSpPr>
          <p:cNvPr id="15" name="Oval 14"/>
          <p:cNvSpPr/>
          <p:nvPr/>
        </p:nvSpPr>
        <p:spPr bwMode="auto">
          <a:xfrm>
            <a:off x="4124956" y="2776278"/>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g(e)</a:t>
            </a:r>
            <a:endParaRPr kumimoji="0" lang="en-US" sz="2400" b="0" i="0" u="none" strike="noStrike" cap="none" normalizeH="0" baseline="0" dirty="0" smtClean="0">
              <a:solidFill>
                <a:srgbClr val="FF0000"/>
              </a:solidFill>
              <a:latin typeface="Segoe" pitchFamily="34" charset="0"/>
            </a:endParaRPr>
          </a:p>
        </p:txBody>
      </p:sp>
      <p:sp>
        <p:nvSpPr>
          <p:cNvPr id="16" name="Oval 15"/>
          <p:cNvSpPr/>
          <p:nvPr/>
        </p:nvSpPr>
        <p:spPr bwMode="auto">
          <a:xfrm>
            <a:off x="7152640" y="2377440"/>
            <a:ext cx="1866248" cy="181864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b,g</a:t>
            </a:r>
            <a:r>
              <a:rPr lang="en-US" sz="2400" dirty="0" smtClean="0">
                <a:solidFill>
                  <a:schemeClr val="bg1"/>
                </a:solidFill>
                <a:latin typeface="Segoe" pitchFamily="34" charset="0"/>
              </a:rPr>
              <a:t>(e))</a:t>
            </a:r>
            <a:endParaRPr kumimoji="0" lang="en-US" sz="2400" b="0" i="0" u="none" strike="noStrike" cap="none" normalizeH="0" baseline="0" dirty="0" smtClean="0">
              <a:solidFill>
                <a:schemeClr val="bg1"/>
              </a:solidFill>
              <a:latin typeface="Segoe" pitchFamily="34" charset="0"/>
            </a:endParaRPr>
          </a:p>
        </p:txBody>
      </p:sp>
      <p:sp>
        <p:nvSpPr>
          <p:cNvPr id="18" name="Content Placeholder 2"/>
          <p:cNvSpPr txBox="1">
            <a:spLocks/>
          </p:cNvSpPr>
          <p:nvPr/>
        </p:nvSpPr>
        <p:spPr>
          <a:xfrm>
            <a:off x="381000" y="4592571"/>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kumimoji="0" lang="en-US" sz="2800" b="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x</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implies f(x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x</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f(y</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y</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a:t>
            </a:r>
            <a:endParaRPr kumimoji="0" lang="en-US" sz="2800" b="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g(d),g(e)</a:t>
            </a:r>
            <a:endParaRPr kumimoji="0" lang="en-US" sz="24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5"/>
                                        </p:tgtEl>
                                      </p:cBhvr>
                                    </p:animEffect>
                                    <p:set>
                                      <p:cBhvr>
                                        <p:cTn id="10" dur="1" fill="hold">
                                          <p:stCondLst>
                                            <p:cond delay="1999"/>
                                          </p:stCondLst>
                                        </p:cTn>
                                        <p:tgtEl>
                                          <p:spTgt spid="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f(a, g(d)) </a:t>
            </a:r>
            <a:r>
              <a:rPr lang="en-US" i="1" dirty="0" smtClean="0">
                <a:sym typeface="Symbol"/>
              </a:rPr>
              <a:t>  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rgbClr val="FF0000"/>
                </a:solidFill>
                <a:latin typeface="Segoe" pitchFamily="34" charset="0"/>
              </a:rPr>
              <a:t>a</a:t>
            </a:r>
            <a:r>
              <a:rPr kumimoji="0" lang="en-US" sz="2400" b="0" i="0" u="none" strike="noStrike" cap="none" normalizeH="0" baseline="0" dirty="0" err="1" smtClean="0">
                <a:solidFill>
                  <a:schemeClr val="bg1"/>
                </a:solidFill>
                <a:latin typeface="Segoe" pitchFamily="34" charset="0"/>
              </a:rPr>
              <a:t>,</a:t>
            </a:r>
            <a:r>
              <a:rPr kumimoji="0" lang="en-US" sz="2400" b="0" i="0" u="none" strike="noStrike" cap="none" normalizeH="0" baseline="0" dirty="0" err="1" smtClean="0">
                <a:solidFill>
                  <a:srgbClr val="FF0000"/>
                </a:solidFill>
                <a:latin typeface="Segoe" pitchFamily="34" charset="0"/>
              </a:rPr>
              <a:t>b</a:t>
            </a:r>
            <a:r>
              <a:rPr kumimoji="0" lang="en-US" sz="2400" b="0" i="0" u="none" strike="noStrike" cap="none" normalizeH="0" baseline="0" dirty="0" err="1" smtClean="0">
                <a:solidFill>
                  <a:schemeClr val="bg1"/>
                </a:solidFill>
                <a:latin typeface="Segoe" pitchFamily="34" charset="0"/>
              </a:rPr>
              <a:t>,c,s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Segoe" pitchFamily="34" charset="0"/>
              </a:rPr>
              <a:t>d,e,t</a:t>
            </a:r>
            <a:endParaRPr kumimoji="0" lang="en-US" sz="2400" b="0" i="0" u="none" strike="noStrike" cap="none" normalizeH="0" baseline="0" dirty="0" smtClean="0">
              <a:solidFill>
                <a:schemeClr val="bg1"/>
              </a:solidFill>
              <a:latin typeface="Segoe" pitchFamily="34" charset="0"/>
            </a:endParaRPr>
          </a:p>
        </p:txBody>
      </p:sp>
      <p:sp>
        <p:nvSpPr>
          <p:cNvPr id="14" name="Oval 13"/>
          <p:cNvSpPr/>
          <p:nvPr/>
        </p:nvSpPr>
        <p:spPr bwMode="auto">
          <a:xfrm>
            <a:off x="5259803" y="2383032"/>
            <a:ext cx="1854771" cy="180745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a,g</a:t>
            </a:r>
            <a:r>
              <a:rPr lang="en-US" sz="2400" dirty="0" smtClean="0">
                <a:solidFill>
                  <a:srgbClr val="FF0000"/>
                </a:solidFill>
                <a:latin typeface="Segoe" pitchFamily="34" charset="0"/>
              </a:rPr>
              <a:t>(d))</a:t>
            </a:r>
            <a:endParaRPr kumimoji="0" lang="en-US" sz="2400" b="0" i="0" u="none" strike="noStrike" cap="none" normalizeH="0" baseline="0" dirty="0" smtClean="0">
              <a:solidFill>
                <a:srgbClr val="FF0000"/>
              </a:solidFill>
              <a:latin typeface="Segoe" pitchFamily="34" charset="0"/>
            </a:endParaRPr>
          </a:p>
        </p:txBody>
      </p:sp>
      <p:sp>
        <p:nvSpPr>
          <p:cNvPr id="16" name="Oval 15"/>
          <p:cNvSpPr/>
          <p:nvPr/>
        </p:nvSpPr>
        <p:spPr bwMode="auto">
          <a:xfrm>
            <a:off x="7152640" y="2377440"/>
            <a:ext cx="1866248" cy="181864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b,g</a:t>
            </a:r>
            <a:r>
              <a:rPr lang="en-US" sz="2400" dirty="0" smtClean="0">
                <a:solidFill>
                  <a:srgbClr val="FF0000"/>
                </a:solidFill>
                <a:latin typeface="Segoe" pitchFamily="34" charset="0"/>
              </a:rPr>
              <a:t>(e))</a:t>
            </a:r>
            <a:endParaRPr kumimoji="0" lang="en-US" sz="2400" b="0" i="0" u="none" strike="noStrike" cap="none" normalizeH="0" baseline="0" dirty="0" smtClean="0">
              <a:solidFill>
                <a:srgbClr val="FF0000"/>
              </a:solidFill>
              <a:latin typeface="Segoe" pitchFamily="34" charset="0"/>
            </a:endParaRPr>
          </a:p>
        </p:txBody>
      </p:sp>
      <p:sp>
        <p:nvSpPr>
          <p:cNvPr id="18" name="Content Placeholder 2"/>
          <p:cNvSpPr txBox="1">
            <a:spLocks/>
          </p:cNvSpPr>
          <p:nvPr/>
        </p:nvSpPr>
        <p:spPr>
          <a:xfrm>
            <a:off x="381000" y="4592571"/>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kumimoji="0" lang="en-US" sz="2800" b="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x</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implies f(x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x</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f(y</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y</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a:t>
            </a:r>
            <a:endParaRPr kumimoji="0" lang="en-US" sz="2800" b="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g(d)</a:t>
            </a:r>
            <a:r>
              <a:rPr lang="en-US" sz="2400" dirty="0" smtClean="0">
                <a:solidFill>
                  <a:schemeClr val="bg1"/>
                </a:solidFill>
                <a:latin typeface="Segoe" pitchFamily="34" charset="0"/>
              </a:rPr>
              <a:t>,</a:t>
            </a:r>
            <a:r>
              <a:rPr lang="en-US" sz="2400" dirty="0" smtClean="0">
                <a:solidFill>
                  <a:srgbClr val="FF0000"/>
                </a:solidFill>
                <a:latin typeface="Segoe" pitchFamily="34" charset="0"/>
              </a:rPr>
              <a:t>g(e)</a:t>
            </a:r>
            <a:endParaRPr kumimoji="0" lang="en-US" sz="2400" b="0" i="0" u="none" strike="noStrike" cap="none" normalizeH="0" baseline="0" dirty="0" smtClean="0">
              <a:solidFill>
                <a:srgbClr val="FF0000"/>
              </a:solidFill>
              <a:latin typeface="Segoe" pitchFamily="34" charset="0"/>
            </a:endParaRPr>
          </a:p>
        </p:txBody>
      </p:sp>
      <p:sp>
        <p:nvSpPr>
          <p:cNvPr id="17" name="Oval 16"/>
          <p:cNvSpPr/>
          <p:nvPr/>
        </p:nvSpPr>
        <p:spPr bwMode="auto">
          <a:xfrm>
            <a:off x="5344161" y="2210311"/>
            <a:ext cx="3545840" cy="231088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a,g</a:t>
            </a:r>
            <a:r>
              <a:rPr lang="en-US" sz="2400" dirty="0" smtClean="0">
                <a:solidFill>
                  <a:schemeClr val="bg1"/>
                </a:solidFill>
                <a:latin typeface="Segoe" pitchFamily="34" charset="0"/>
              </a:rPr>
              <a:t>(d)),f(</a:t>
            </a:r>
            <a:r>
              <a:rPr lang="en-US" sz="2400" dirty="0" err="1" smtClean="0">
                <a:solidFill>
                  <a:schemeClr val="bg1"/>
                </a:solidFill>
                <a:latin typeface="Segoe" pitchFamily="34" charset="0"/>
              </a:rPr>
              <a:t>b,g</a:t>
            </a:r>
            <a:r>
              <a:rPr lang="en-US" sz="2400" dirty="0" smtClean="0">
                <a:solidFill>
                  <a:schemeClr val="bg1"/>
                </a:solidFill>
                <a:latin typeface="Segoe" pitchFamily="34" charset="0"/>
              </a:rPr>
              <a:t>(e))</a:t>
            </a:r>
            <a:endParaRPr kumimoji="0" lang="en-US" sz="24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6"/>
                                        </p:tgtEl>
                                      </p:cBhvr>
                                    </p:animEffect>
                                    <p:set>
                                      <p:cBhvr>
                                        <p:cTn id="10" dur="1" fill="hold">
                                          <p:stCondLst>
                                            <p:cond delay="19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t>
            </a:r>
            <a:r>
              <a:rPr lang="en-US" i="1" dirty="0" smtClean="0">
                <a:solidFill>
                  <a:srgbClr val="FF0000"/>
                </a:solidFill>
              </a:rPr>
              <a:t>f(a, g(d)) </a:t>
            </a:r>
            <a:r>
              <a:rPr lang="en-US" i="1" dirty="0" smtClean="0">
                <a:sym typeface="Symbol"/>
              </a:rPr>
              <a:t>  </a:t>
            </a:r>
            <a:r>
              <a:rPr lang="en-US" i="1" dirty="0" smtClean="0">
                <a:solidFill>
                  <a:srgbClr val="FF0000"/>
                </a:solidFill>
                <a:sym typeface="Symbol"/>
              </a:rPr>
              <a:t>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chemeClr val="bg1"/>
                </a:solidFill>
                <a:latin typeface="Segoe" pitchFamily="34" charset="0"/>
              </a:rPr>
              <a:t>a,b,c,s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Segoe" pitchFamily="34" charset="0"/>
              </a:rPr>
              <a:t>d,e,t</a:t>
            </a:r>
            <a:endParaRPr kumimoji="0" lang="en-US" sz="2400" b="0" i="0" u="none" strike="noStrike" cap="none" normalizeH="0" baseline="0" dirty="0" smtClean="0">
              <a:solidFill>
                <a:schemeClr val="bg1"/>
              </a:solidFill>
              <a:latin typeface="Segoe" pitchFamily="34" charset="0"/>
            </a:endParaRP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g(d),g(e)</a:t>
            </a:r>
            <a:endParaRPr kumimoji="0" lang="en-US" sz="2400" b="0" i="0" u="none" strike="noStrike" cap="none" normalizeH="0" baseline="0" dirty="0" smtClean="0">
              <a:solidFill>
                <a:schemeClr val="bg1"/>
              </a:solidFill>
              <a:latin typeface="Segoe" pitchFamily="34" charset="0"/>
            </a:endParaRPr>
          </a:p>
        </p:txBody>
      </p:sp>
      <p:sp>
        <p:nvSpPr>
          <p:cNvPr id="17" name="Oval 16"/>
          <p:cNvSpPr/>
          <p:nvPr/>
        </p:nvSpPr>
        <p:spPr bwMode="auto">
          <a:xfrm>
            <a:off x="5344161" y="2210311"/>
            <a:ext cx="3545840" cy="231088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a,g</a:t>
            </a:r>
            <a:r>
              <a:rPr lang="en-US" sz="2400" dirty="0" smtClean="0">
                <a:solidFill>
                  <a:srgbClr val="FF0000"/>
                </a:solidFill>
                <a:latin typeface="Segoe" pitchFamily="34" charset="0"/>
              </a:rPr>
              <a:t>(d))</a:t>
            </a:r>
            <a:r>
              <a:rPr lang="en-US" sz="2400" dirty="0" smtClean="0">
                <a:solidFill>
                  <a:schemeClr val="bg1"/>
                </a:solidFill>
                <a:latin typeface="Segoe" pitchFamily="34" charset="0"/>
              </a:rPr>
              <a:t>,</a:t>
            </a: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b,g</a:t>
            </a:r>
            <a:r>
              <a:rPr lang="en-US" sz="2400" dirty="0" smtClean="0">
                <a:solidFill>
                  <a:srgbClr val="FF0000"/>
                </a:solidFill>
                <a:latin typeface="Segoe" pitchFamily="34" charset="0"/>
              </a:rPr>
              <a:t>(e))</a:t>
            </a:r>
            <a:endParaRPr kumimoji="0" lang="en-US" sz="2400" b="0" i="0" u="none" strike="noStrike" cap="none" normalizeH="0" baseline="0" dirty="0" smtClean="0">
              <a:solidFill>
                <a:srgbClr val="FF0000"/>
              </a:solidFill>
              <a:latin typeface="Segoe" pitchFamily="34" charset="0"/>
            </a:endParaRPr>
          </a:p>
        </p:txBody>
      </p:sp>
      <p:sp>
        <p:nvSpPr>
          <p:cNvPr id="12" name="Rectangle 11"/>
          <p:cNvSpPr/>
          <p:nvPr/>
        </p:nvSpPr>
        <p:spPr bwMode="auto">
          <a:xfrm>
            <a:off x="5252720" y="4013200"/>
            <a:ext cx="3698240" cy="11480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Unsatisfiable</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2712971"/>
            <a:ext cx="8382000" cy="1809726"/>
          </a:xfrm>
        </p:spPr>
        <p:txBody>
          <a:bodyPr/>
          <a:lstStyle/>
          <a:p>
            <a:pPr algn="ctr">
              <a:buNone/>
            </a:pPr>
            <a:r>
              <a:rPr lang="en-US" dirty="0" smtClean="0"/>
              <a:t>(fully shared) DAGs for representing terms</a:t>
            </a:r>
          </a:p>
          <a:p>
            <a:pPr algn="ctr">
              <a:buNone/>
            </a:pPr>
            <a:r>
              <a:rPr lang="en-US" dirty="0" smtClean="0"/>
              <a:t>Union-find data-structure + Congruence Closure</a:t>
            </a:r>
          </a:p>
          <a:p>
            <a:pPr algn="ctr">
              <a:buNone/>
            </a:pPr>
            <a:r>
              <a:rPr lang="en-US" dirty="0" smtClean="0"/>
              <a:t>O(n log n)</a:t>
            </a:r>
          </a:p>
          <a:p>
            <a:pPr algn="ctr">
              <a:buNone/>
            </a:pPr>
            <a:endParaRPr lang="en-US"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Symbolic Reasoning</a:t>
            </a:r>
            <a:endParaRPr lang="en-US" dirty="0"/>
          </a:p>
        </p:txBody>
      </p:sp>
      <p:sp>
        <p:nvSpPr>
          <p:cNvPr id="10" name="Freeform 9"/>
          <p:cNvSpPr/>
          <p:nvPr/>
        </p:nvSpPr>
        <p:spPr>
          <a:xfrm>
            <a:off x="868680" y="2203704"/>
            <a:ext cx="7223760" cy="3794760"/>
          </a:xfrm>
          <a:custGeom>
            <a:avLst/>
            <a:gdLst>
              <a:gd name="connsiteX0" fmla="*/ 0 w 7223760"/>
              <a:gd name="connsiteY0" fmla="*/ 3794760 h 3794760"/>
              <a:gd name="connsiteX1" fmla="*/ 4773168 w 7223760"/>
              <a:gd name="connsiteY1" fmla="*/ 2834640 h 3794760"/>
              <a:gd name="connsiteX2" fmla="*/ 7223760 w 7223760"/>
              <a:gd name="connsiteY2" fmla="*/ 0 h 3794760"/>
            </a:gdLst>
            <a:ahLst/>
            <a:cxnLst>
              <a:cxn ang="0">
                <a:pos x="connsiteX0" y="connsiteY0"/>
              </a:cxn>
              <a:cxn ang="0">
                <a:pos x="connsiteX1" y="connsiteY1"/>
              </a:cxn>
              <a:cxn ang="0">
                <a:pos x="connsiteX2" y="connsiteY2"/>
              </a:cxn>
            </a:cxnLst>
            <a:rect l="l" t="t" r="r" b="b"/>
            <a:pathLst>
              <a:path w="7223760" h="3794760">
                <a:moveTo>
                  <a:pt x="0" y="3794760"/>
                </a:moveTo>
                <a:cubicBezTo>
                  <a:pt x="1784604" y="3630930"/>
                  <a:pt x="3569208" y="3467100"/>
                  <a:pt x="4773168" y="2834640"/>
                </a:cubicBezTo>
                <a:cubicBezTo>
                  <a:pt x="5977128" y="2202180"/>
                  <a:pt x="7223760" y="0"/>
                  <a:pt x="7223760" y="0"/>
                </a:cubicBezTo>
              </a:path>
            </a:pathLst>
          </a:custGeom>
          <a:ln w="254000">
            <a:gradFill>
              <a:gsLst>
                <a:gs pos="0">
                  <a:schemeClr val="accent4">
                    <a:lumMod val="50000"/>
                  </a:schemeClr>
                </a:gs>
                <a:gs pos="0">
                  <a:schemeClr val="accent4">
                    <a:lumMod val="75000"/>
                  </a:schemeClr>
                </a:gs>
                <a:gs pos="0">
                  <a:schemeClr val="accent4">
                    <a:lumMod val="60000"/>
                    <a:lumOff val="40000"/>
                  </a:schemeClr>
                </a:gs>
                <a:gs pos="0">
                  <a:schemeClr val="accent4">
                    <a:lumMod val="60000"/>
                    <a:lumOff val="40000"/>
                  </a:schemeClr>
                </a:gs>
                <a:gs pos="25000">
                  <a:srgbClr val="21D6E0"/>
                </a:gs>
                <a:gs pos="75000">
                  <a:srgbClr val="0087E6"/>
                </a:gs>
                <a:gs pos="100000">
                  <a:srgbClr val="005CBF"/>
                </a:gs>
              </a:gsLst>
              <a:lin ang="5400000" scaled="0"/>
            </a:gra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266304" y="4704678"/>
            <a:ext cx="220445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PSpace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(QBF)</a:t>
            </a:r>
          </a:p>
        </p:txBody>
      </p:sp>
      <p:sp>
        <p:nvSpPr>
          <p:cNvPr id="12" name="TextBox 11"/>
          <p:cNvSpPr txBox="1"/>
          <p:nvPr/>
        </p:nvSpPr>
        <p:spPr>
          <a:xfrm>
            <a:off x="6695813" y="2986681"/>
            <a:ext cx="22300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Semi-decidable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(First-order logic)</a:t>
            </a:r>
          </a:p>
        </p:txBody>
      </p:sp>
      <p:sp>
        <p:nvSpPr>
          <p:cNvPr id="13" name="TextBox 12"/>
          <p:cNvSpPr txBox="1"/>
          <p:nvPr/>
        </p:nvSpPr>
        <p:spPr>
          <a:xfrm>
            <a:off x="2055787" y="5161161"/>
            <a:ext cx="25506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NP-complete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(Propositional logic)</a:t>
            </a:r>
          </a:p>
        </p:txBody>
      </p:sp>
      <p:sp>
        <p:nvSpPr>
          <p:cNvPr id="14" name="TextBox 13"/>
          <p:cNvSpPr txBox="1"/>
          <p:nvPr/>
        </p:nvSpPr>
        <p:spPr>
          <a:xfrm>
            <a:off x="5533913" y="3901620"/>
            <a:ext cx="2634054"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NEXPTime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(EPR)</a:t>
            </a:r>
          </a:p>
        </p:txBody>
      </p:sp>
      <p:sp>
        <p:nvSpPr>
          <p:cNvPr id="15" name="TextBox 14"/>
          <p:cNvSpPr txBox="1"/>
          <p:nvPr/>
        </p:nvSpPr>
        <p:spPr>
          <a:xfrm>
            <a:off x="661416" y="5462016"/>
            <a:ext cx="1300356"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P-time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(Equality)</a:t>
            </a:r>
          </a:p>
        </p:txBody>
      </p:sp>
      <p:sp>
        <p:nvSpPr>
          <p:cNvPr id="19" name="Content Placeholder 2"/>
          <p:cNvSpPr>
            <a:spLocks noGrp="1"/>
          </p:cNvSpPr>
          <p:nvPr>
            <p:ph idx="1"/>
          </p:nvPr>
        </p:nvSpPr>
        <p:spPr>
          <a:xfrm>
            <a:off x="547254" y="2000308"/>
            <a:ext cx="5844402" cy="1249573"/>
          </a:xfrm>
        </p:spPr>
        <p:txBody>
          <a:bodyPr/>
          <a:lstStyle/>
          <a:p>
            <a:r>
              <a:rPr lang="en-US" dirty="0" smtClean="0">
                <a:solidFill>
                  <a:srgbClr val="FF0000"/>
                </a:solidFill>
              </a:rPr>
              <a:t>Logic is “The Calculus of Computer Science” </a:t>
            </a:r>
            <a:r>
              <a:rPr lang="en-US" dirty="0" smtClean="0"/>
              <a:t>(Z. Manna).</a:t>
            </a:r>
          </a:p>
          <a:p>
            <a:r>
              <a:rPr lang="en-US" dirty="0" smtClean="0"/>
              <a:t>High computational complexity</a:t>
            </a:r>
          </a:p>
        </p:txBody>
      </p:sp>
      <p:sp>
        <p:nvSpPr>
          <p:cNvPr id="1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
        <p:nvSpPr>
          <p:cNvPr id="17" name="TextBox 16"/>
          <p:cNvSpPr txBox="1"/>
          <p:nvPr/>
        </p:nvSpPr>
        <p:spPr>
          <a:xfrm>
            <a:off x="7295948" y="1964706"/>
            <a:ext cx="1627369"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Undecidable</a:t>
            </a: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(FOL + LA)</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5" name="Content Placeholder 4"/>
          <p:cNvSpPr>
            <a:spLocks noGrp="1"/>
          </p:cNvSpPr>
          <p:nvPr>
            <p:ph idx="1"/>
          </p:nvPr>
        </p:nvSpPr>
        <p:spPr>
          <a:xfrm>
            <a:off x="1400504" y="2348296"/>
            <a:ext cx="5883165" cy="387798"/>
          </a:xfrm>
        </p:spPr>
        <p:txBody>
          <a:bodyPr/>
          <a:lstStyle/>
          <a:p>
            <a:pPr>
              <a:buNone/>
            </a:pPr>
            <a:r>
              <a:rPr lang="en-US" dirty="0" smtClean="0"/>
              <a:t>x</a:t>
            </a:r>
            <a:r>
              <a:rPr lang="en-US" baseline="30000" dirty="0" smtClean="0"/>
              <a:t>2</a:t>
            </a:r>
            <a:r>
              <a:rPr lang="en-US" dirty="0" smtClean="0"/>
              <a:t>y – 1 = 0,    xy</a:t>
            </a:r>
            <a:r>
              <a:rPr lang="en-US" baseline="30000" dirty="0" smtClean="0"/>
              <a:t>2</a:t>
            </a:r>
            <a:r>
              <a:rPr lang="en-US" dirty="0" smtClean="0"/>
              <a:t> – y = 0,     </a:t>
            </a:r>
            <a:r>
              <a:rPr lang="en-US" dirty="0" err="1" smtClean="0"/>
              <a:t>xz</a:t>
            </a:r>
            <a:r>
              <a:rPr lang="en-US" dirty="0" smtClean="0"/>
              <a:t> – z + 1 = 0</a:t>
            </a:r>
            <a:endParaRPr lang="en-US" dirty="0"/>
          </a:p>
        </p:txBody>
      </p:sp>
      <p:sp>
        <p:nvSpPr>
          <p:cNvPr id="6" name="Rectangle 5"/>
          <p:cNvSpPr/>
          <p:nvPr/>
        </p:nvSpPr>
        <p:spPr bwMode="auto">
          <a:xfrm>
            <a:off x="2617076" y="3436883"/>
            <a:ext cx="3489434" cy="172369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Tool:</a:t>
            </a:r>
            <a:r>
              <a:rPr kumimoji="0" lang="en-US" sz="2800" b="0" i="0" u="none" strike="noStrike" cap="none" normalizeH="0" dirty="0" smtClean="0">
                <a:solidFill>
                  <a:schemeClr val="bg1"/>
                </a:solidFill>
                <a:latin typeface="Segoe" pitchFamily="34" charset="0"/>
              </a:rPr>
              <a:t> </a:t>
            </a:r>
            <a:r>
              <a:rPr kumimoji="0" lang="en-US" sz="2800" b="0" i="0" u="none" strike="noStrike" cap="none" normalizeH="0" dirty="0" err="1" smtClean="0">
                <a:solidFill>
                  <a:schemeClr val="bg1"/>
                </a:solidFill>
                <a:latin typeface="Segoe" pitchFamily="34" charset="0"/>
              </a:rPr>
              <a:t>Gröbner</a:t>
            </a:r>
            <a:r>
              <a:rPr kumimoji="0" lang="en-US" sz="2800" b="0" i="0" u="none" strike="noStrike" cap="none" normalizeH="0" dirty="0" smtClean="0">
                <a:solidFill>
                  <a:schemeClr val="bg1"/>
                </a:solidFill>
                <a:latin typeface="Segoe" pitchFamily="34" charset="0"/>
              </a:rPr>
              <a:t> Basis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5" name="Content Placeholder 4"/>
          <p:cNvSpPr>
            <a:spLocks noGrp="1"/>
          </p:cNvSpPr>
          <p:nvPr>
            <p:ph idx="1"/>
          </p:nvPr>
        </p:nvSpPr>
        <p:spPr>
          <a:xfrm>
            <a:off x="1400504" y="2348296"/>
            <a:ext cx="5883165" cy="2757678"/>
          </a:xfrm>
        </p:spPr>
        <p:txBody>
          <a:bodyPr/>
          <a:lstStyle/>
          <a:p>
            <a:pPr>
              <a:buNone/>
            </a:pPr>
            <a:r>
              <a:rPr lang="en-US" dirty="0" smtClean="0"/>
              <a:t>Polynomial Ideals:</a:t>
            </a:r>
          </a:p>
          <a:p>
            <a:pPr>
              <a:buNone/>
            </a:pPr>
            <a:r>
              <a:rPr lang="en-US" dirty="0" smtClean="0">
                <a:solidFill>
                  <a:srgbClr val="FF0000"/>
                </a:solidFill>
              </a:rPr>
              <a:t>Algebraic generalization of </a:t>
            </a:r>
            <a:r>
              <a:rPr lang="en-US" dirty="0" err="1" smtClean="0">
                <a:solidFill>
                  <a:srgbClr val="FF0000"/>
                </a:solidFill>
              </a:rPr>
              <a:t>zeroness</a:t>
            </a:r>
            <a:endParaRPr lang="en-US" dirty="0" smtClean="0">
              <a:solidFill>
                <a:srgbClr val="FF0000"/>
              </a:solidFill>
            </a:endParaRPr>
          </a:p>
          <a:p>
            <a:pPr>
              <a:buNone/>
            </a:pPr>
            <a:endParaRPr lang="en-US" dirty="0" smtClean="0"/>
          </a:p>
          <a:p>
            <a:pPr>
              <a:buNone/>
            </a:pPr>
            <a:r>
              <a:rPr lang="en-US" dirty="0" smtClean="0"/>
              <a:t>0 </a:t>
            </a:r>
            <a:r>
              <a:rPr lang="en-US" dirty="0" smtClean="0">
                <a:sym typeface="Symbol"/>
              </a:rPr>
              <a:t> </a:t>
            </a:r>
            <a:r>
              <a:rPr lang="en-US" i="1" dirty="0" smtClean="0">
                <a:sym typeface="Symbol"/>
              </a:rPr>
              <a:t>I</a:t>
            </a:r>
          </a:p>
          <a:p>
            <a:pPr>
              <a:buNone/>
            </a:pPr>
            <a:r>
              <a:rPr lang="en-US" i="1" dirty="0" smtClean="0">
                <a:sym typeface="Symbol"/>
              </a:rPr>
              <a:t>p </a:t>
            </a:r>
            <a:r>
              <a:rPr lang="en-US" dirty="0" smtClean="0">
                <a:sym typeface="Symbol"/>
              </a:rPr>
              <a:t> </a:t>
            </a:r>
            <a:r>
              <a:rPr lang="en-US" i="1" dirty="0" smtClean="0">
                <a:sym typeface="Symbol"/>
              </a:rPr>
              <a:t>I, q </a:t>
            </a:r>
            <a:r>
              <a:rPr lang="en-US" dirty="0" smtClean="0">
                <a:sym typeface="Symbol"/>
              </a:rPr>
              <a:t> </a:t>
            </a:r>
            <a:r>
              <a:rPr lang="en-US" i="1" dirty="0" smtClean="0">
                <a:sym typeface="Symbol"/>
              </a:rPr>
              <a:t>I   </a:t>
            </a:r>
            <a:r>
              <a:rPr lang="en-US" dirty="0" smtClean="0">
                <a:sym typeface="Symbol"/>
              </a:rPr>
              <a:t>implies  p + q  </a:t>
            </a:r>
            <a:r>
              <a:rPr lang="en-US" i="1" dirty="0" smtClean="0">
                <a:sym typeface="Symbol"/>
              </a:rPr>
              <a:t>I</a:t>
            </a:r>
          </a:p>
          <a:p>
            <a:pPr>
              <a:buNone/>
            </a:pPr>
            <a:r>
              <a:rPr lang="en-US" i="1" dirty="0" smtClean="0">
                <a:sym typeface="Symbol"/>
              </a:rPr>
              <a:t>p </a:t>
            </a:r>
            <a:r>
              <a:rPr lang="en-US" dirty="0" smtClean="0">
                <a:sym typeface="Symbol"/>
              </a:rPr>
              <a:t> </a:t>
            </a:r>
            <a:r>
              <a:rPr lang="en-US" i="1" dirty="0" smtClean="0">
                <a:sym typeface="Symbol"/>
              </a:rPr>
              <a:t>I             </a:t>
            </a:r>
            <a:r>
              <a:rPr lang="en-US" dirty="0" smtClean="0">
                <a:sym typeface="Symbol"/>
              </a:rPr>
              <a:t>implies  </a:t>
            </a:r>
            <a:r>
              <a:rPr lang="en-US" dirty="0" err="1" smtClean="0">
                <a:sym typeface="Symbol"/>
              </a:rPr>
              <a:t>pq</a:t>
            </a:r>
            <a:r>
              <a:rPr lang="en-US" dirty="0" smtClean="0">
                <a:sym typeface="Symbol"/>
              </a:rPr>
              <a:t>  </a:t>
            </a:r>
            <a:r>
              <a:rPr lang="en-US" i="1" dirty="0" smtClean="0">
                <a:sym typeface="Symbol"/>
              </a:rPr>
              <a:t>I</a:t>
            </a:r>
            <a:endParaRPr lang="en-US" i="1"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76446"/>
            <a:ext cx="4971496" cy="365125"/>
          </a:xfrm>
        </p:spPr>
        <p:txBody>
          <a:bodyPr/>
          <a:lstStyle/>
          <a:p>
            <a:r>
              <a:rPr lang="en-US" i="1" dirty="0" smtClean="0"/>
              <a:t>Satisfiability Modulo Theories: An Appetizer</a:t>
            </a:r>
            <a:endParaRPr lang="en-US" dirty="0"/>
          </a:p>
        </p:txBody>
      </p:sp>
      <p:sp>
        <p:nvSpPr>
          <p:cNvPr id="5" name="Content Placeholder 4"/>
          <p:cNvSpPr>
            <a:spLocks noGrp="1"/>
          </p:cNvSpPr>
          <p:nvPr>
            <p:ph idx="1"/>
          </p:nvPr>
        </p:nvSpPr>
        <p:spPr>
          <a:xfrm>
            <a:off x="588579" y="1828800"/>
            <a:ext cx="8071945" cy="1723549"/>
          </a:xfrm>
        </p:spPr>
        <p:txBody>
          <a:bodyPr/>
          <a:lstStyle/>
          <a:p>
            <a:pPr marL="0" indent="0">
              <a:buNone/>
            </a:pPr>
            <a:r>
              <a:rPr lang="en-US" dirty="0" smtClean="0"/>
              <a:t>The ideal generated by a finite collection of polynomials P = { p</a:t>
            </a:r>
            <a:r>
              <a:rPr lang="en-US" baseline="-25000" dirty="0" smtClean="0"/>
              <a:t>1</a:t>
            </a:r>
            <a:r>
              <a:rPr lang="en-US" dirty="0" smtClean="0"/>
              <a:t>, …, </a:t>
            </a:r>
            <a:r>
              <a:rPr lang="en-US" dirty="0" err="1" smtClean="0"/>
              <a:t>p</a:t>
            </a:r>
            <a:r>
              <a:rPr lang="en-US" baseline="-25000" dirty="0" err="1" smtClean="0"/>
              <a:t>n</a:t>
            </a:r>
            <a:r>
              <a:rPr lang="en-US" baseline="-25000" dirty="0" smtClean="0"/>
              <a:t> </a:t>
            </a:r>
            <a:r>
              <a:rPr lang="en-US" dirty="0" smtClean="0"/>
              <a:t>} is defined as:</a:t>
            </a:r>
          </a:p>
          <a:p>
            <a:pPr marL="0" indent="0">
              <a:buNone/>
            </a:pPr>
            <a:endParaRPr lang="en-US" dirty="0" smtClean="0">
              <a:solidFill>
                <a:srgbClr val="FF0000"/>
              </a:solidFill>
            </a:endParaRPr>
          </a:p>
          <a:p>
            <a:pPr marL="0" indent="0">
              <a:buNone/>
            </a:pPr>
            <a:r>
              <a:rPr lang="en-US" i="1" dirty="0" smtClean="0"/>
              <a:t>I</a:t>
            </a:r>
            <a:r>
              <a:rPr lang="en-US" dirty="0" smtClean="0"/>
              <a:t>(P) = {p</a:t>
            </a:r>
            <a:r>
              <a:rPr lang="en-US" baseline="-25000" dirty="0" smtClean="0"/>
              <a:t>1</a:t>
            </a:r>
            <a:r>
              <a:rPr lang="en-US" dirty="0" smtClean="0"/>
              <a:t> q</a:t>
            </a:r>
            <a:r>
              <a:rPr lang="en-US" baseline="-25000" dirty="0" smtClean="0"/>
              <a:t>1</a:t>
            </a:r>
            <a:r>
              <a:rPr lang="en-US" dirty="0" smtClean="0"/>
              <a:t> + … + </a:t>
            </a:r>
            <a:r>
              <a:rPr lang="en-US" dirty="0" err="1" smtClean="0"/>
              <a:t>p</a:t>
            </a:r>
            <a:r>
              <a:rPr lang="en-US" baseline="-25000" dirty="0" err="1" smtClean="0"/>
              <a:t>n</a:t>
            </a:r>
            <a:r>
              <a:rPr lang="en-US" dirty="0" smtClean="0"/>
              <a:t> </a:t>
            </a:r>
            <a:r>
              <a:rPr lang="en-US" dirty="0" err="1" smtClean="0"/>
              <a:t>q</a:t>
            </a:r>
            <a:r>
              <a:rPr lang="en-US" baseline="-25000" dirty="0" err="1" smtClean="0"/>
              <a:t>n</a:t>
            </a:r>
            <a:r>
              <a:rPr lang="en-US" baseline="-25000" dirty="0" smtClean="0"/>
              <a:t> </a:t>
            </a:r>
            <a:r>
              <a:rPr lang="en-US" dirty="0" smtClean="0"/>
              <a:t>| q</a:t>
            </a:r>
            <a:r>
              <a:rPr lang="en-US" baseline="-25000" dirty="0" smtClean="0"/>
              <a:t>1 </a:t>
            </a:r>
            <a:r>
              <a:rPr lang="en-US" dirty="0" smtClean="0"/>
              <a:t>, …, </a:t>
            </a:r>
            <a:r>
              <a:rPr lang="en-US" dirty="0" err="1" smtClean="0"/>
              <a:t>q</a:t>
            </a:r>
            <a:r>
              <a:rPr lang="en-US" baseline="-25000" dirty="0" err="1" smtClean="0"/>
              <a:t>n</a:t>
            </a:r>
            <a:r>
              <a:rPr lang="en-US" dirty="0" smtClean="0"/>
              <a:t> are polynomials}</a:t>
            </a:r>
          </a:p>
        </p:txBody>
      </p:sp>
      <p:sp>
        <p:nvSpPr>
          <p:cNvPr id="6" name="Content Placeholder 4"/>
          <p:cNvSpPr txBox="1">
            <a:spLocks/>
          </p:cNvSpPr>
          <p:nvPr/>
        </p:nvSpPr>
        <p:spPr>
          <a:xfrm>
            <a:off x="583324" y="3925614"/>
            <a:ext cx="8071945" cy="1809726"/>
          </a:xfrm>
          <a:prstGeom prst="rect">
            <a:avLst/>
          </a:prstGeom>
        </p:spPr>
        <p:txBody>
          <a:bodyPr vert="horz" lIns="0" tIns="0" rIns="0" bIns="0" rtlCol="0">
            <a:spAutoFit/>
          </a:bodyPr>
          <a:lstStyle/>
          <a:p>
            <a:pPr marL="0" marR="0" lvl="0" indent="0"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P is called a basis for </a:t>
            </a:r>
            <a:r>
              <a:rPr kumimoji="0" lang="en-US" sz="2800" b="0" i="1" u="none" strike="noStrike" kern="1200" cap="none" spc="0" normalizeH="0" baseline="0" noProof="0" dirty="0" smtClean="0">
                <a:ln>
                  <a:noFill/>
                </a:ln>
                <a:solidFill>
                  <a:schemeClr val="bg1"/>
                </a:solidFill>
                <a:effectLst/>
                <a:uLnTx/>
                <a:uFillTx/>
                <a:latin typeface="Calibri" pitchFamily="34" charset="0"/>
                <a:ea typeface="+mn-ea"/>
                <a:cs typeface="+mn-cs"/>
              </a:rPr>
              <a:t>I</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(P).</a:t>
            </a:r>
          </a:p>
          <a:p>
            <a:pPr marL="0" marR="0" lvl="0" indent="0"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Intuition:</a:t>
            </a:r>
          </a:p>
          <a:p>
            <a:pPr marL="0" marR="0" lvl="0" indent="0"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For all s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a:t>
            </a:r>
            <a:r>
              <a:rPr kumimoji="0" lang="en-US" sz="2800" b="0" i="1"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I</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(P),</a:t>
            </a:r>
          </a:p>
          <a:p>
            <a:pPr marL="0" marR="0" lvl="0" indent="0"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p</a:t>
            </a:r>
            <a:r>
              <a:rPr kumimoji="0" lang="en-US" sz="2800" b="0" i="0" u="none" strike="noStrike" kern="1200" cap="none" spc="0" normalizeH="0" baseline="-2500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0, …,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p</a:t>
            </a:r>
            <a:r>
              <a:rPr kumimoji="0" lang="en-US" sz="2800" b="0" i="0" u="none" strike="noStrike" kern="1200" cap="none" spc="0" normalizeH="0" baseline="-25000" noProof="0" dirty="0" err="1" smtClean="0">
                <a:ln>
                  <a:noFill/>
                </a:ln>
                <a:solidFill>
                  <a:schemeClr val="bg1"/>
                </a:solidFill>
                <a:effectLst/>
                <a:uLnTx/>
                <a:uFillTx/>
                <a:latin typeface="Calibri" pitchFamily="34" charset="0"/>
                <a:ea typeface="+mn-ea"/>
                <a:cs typeface="+mn-cs"/>
              </a:rPr>
              <a:t>n</a:t>
            </a:r>
            <a:r>
              <a:rPr kumimoji="0" lang="en-US" sz="2800" b="0" i="0" u="none" strike="noStrike" kern="1200" cap="none" spc="0" normalizeH="0" baseline="-2500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0  implies   s = 0 </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34406"/>
            <a:ext cx="4971496" cy="365125"/>
          </a:xfrm>
        </p:spPr>
        <p:txBody>
          <a:bodyPr/>
          <a:lstStyle/>
          <a:p>
            <a:r>
              <a:rPr lang="en-US" i="1" dirty="0" smtClean="0"/>
              <a:t>Satisfiability Modulo Theories: An Appetizer</a:t>
            </a:r>
            <a:endParaRPr lang="en-US" dirty="0"/>
          </a:p>
        </p:txBody>
      </p:sp>
      <p:sp>
        <p:nvSpPr>
          <p:cNvPr id="5" name="Content Placeholder 4"/>
          <p:cNvSpPr>
            <a:spLocks noGrp="1"/>
          </p:cNvSpPr>
          <p:nvPr>
            <p:ph idx="1"/>
          </p:nvPr>
        </p:nvSpPr>
        <p:spPr>
          <a:xfrm>
            <a:off x="588579" y="1828800"/>
            <a:ext cx="8071945" cy="3231654"/>
          </a:xfrm>
        </p:spPr>
        <p:txBody>
          <a:bodyPr/>
          <a:lstStyle/>
          <a:p>
            <a:pPr marL="0" indent="0" algn="ctr">
              <a:buNone/>
            </a:pPr>
            <a:r>
              <a:rPr lang="en-US" dirty="0" smtClean="0">
                <a:solidFill>
                  <a:srgbClr val="FF0000"/>
                </a:solidFill>
              </a:rPr>
              <a:t>Hilbert’s Weak </a:t>
            </a:r>
            <a:r>
              <a:rPr lang="en-US" dirty="0" err="1" smtClean="0">
                <a:solidFill>
                  <a:srgbClr val="FF0000"/>
                </a:solidFill>
              </a:rPr>
              <a:t>Nullstellensatz</a:t>
            </a:r>
            <a:endParaRPr lang="en-US" dirty="0" smtClean="0">
              <a:solidFill>
                <a:srgbClr val="FF0000"/>
              </a:solidFill>
            </a:endParaRPr>
          </a:p>
          <a:p>
            <a:pPr marL="0" indent="0">
              <a:buNone/>
            </a:pPr>
            <a:endParaRPr lang="en-US" dirty="0" smtClean="0"/>
          </a:p>
          <a:p>
            <a:pPr marL="0" indent="0" algn="ctr">
              <a:buNone/>
            </a:pPr>
            <a:r>
              <a:rPr lang="en-US" dirty="0" smtClean="0"/>
              <a:t>p</a:t>
            </a:r>
            <a:r>
              <a:rPr lang="en-US" baseline="-25000" dirty="0" smtClean="0"/>
              <a:t>1 </a:t>
            </a:r>
            <a:r>
              <a:rPr lang="en-US" dirty="0" smtClean="0"/>
              <a:t>= 0, …, </a:t>
            </a:r>
            <a:r>
              <a:rPr lang="en-US" dirty="0" err="1" smtClean="0"/>
              <a:t>p</a:t>
            </a:r>
            <a:r>
              <a:rPr lang="en-US" baseline="-25000" dirty="0" err="1" smtClean="0"/>
              <a:t>n</a:t>
            </a:r>
            <a:r>
              <a:rPr lang="en-US" baseline="-25000" dirty="0" smtClean="0"/>
              <a:t> </a:t>
            </a:r>
            <a:r>
              <a:rPr lang="en-US" dirty="0" smtClean="0"/>
              <a:t>= 0 is </a:t>
            </a:r>
            <a:r>
              <a:rPr lang="en-US" dirty="0" err="1" smtClean="0"/>
              <a:t>unsatisfiable</a:t>
            </a:r>
            <a:r>
              <a:rPr lang="en-US" dirty="0" smtClean="0"/>
              <a:t> over C </a:t>
            </a:r>
          </a:p>
          <a:p>
            <a:pPr marL="0" indent="0" algn="ctr">
              <a:buNone/>
            </a:pPr>
            <a:r>
              <a:rPr lang="en-US" dirty="0" err="1" smtClean="0"/>
              <a:t>iff</a:t>
            </a:r>
            <a:endParaRPr lang="en-US" dirty="0" smtClean="0"/>
          </a:p>
          <a:p>
            <a:pPr marL="0" indent="0" algn="ctr">
              <a:buNone/>
            </a:pPr>
            <a:r>
              <a:rPr lang="en-US" i="1" dirty="0" smtClean="0"/>
              <a:t>I</a:t>
            </a:r>
            <a:r>
              <a:rPr lang="en-US" dirty="0" smtClean="0"/>
              <a:t>({p</a:t>
            </a:r>
            <a:r>
              <a:rPr lang="en-US" baseline="-25000" dirty="0" smtClean="0"/>
              <a:t>1</a:t>
            </a:r>
            <a:r>
              <a:rPr lang="en-US" dirty="0" smtClean="0"/>
              <a:t>, …, </a:t>
            </a:r>
            <a:r>
              <a:rPr lang="en-US" dirty="0" err="1" smtClean="0"/>
              <a:t>p</a:t>
            </a:r>
            <a:r>
              <a:rPr lang="en-US" baseline="-25000" dirty="0" err="1" smtClean="0"/>
              <a:t>n</a:t>
            </a:r>
            <a:r>
              <a:rPr lang="en-US" dirty="0" smtClean="0"/>
              <a:t>}) contains all polynomials</a:t>
            </a:r>
          </a:p>
          <a:p>
            <a:pPr marL="0" indent="0" algn="ctr">
              <a:buNone/>
            </a:pPr>
            <a:r>
              <a:rPr lang="en-US" dirty="0" smtClean="0"/>
              <a:t> </a:t>
            </a:r>
          </a:p>
          <a:p>
            <a:pPr marL="0" indent="0" algn="ctr">
              <a:buNone/>
            </a:pPr>
            <a:r>
              <a:rPr lang="en-US" dirty="0" smtClean="0"/>
              <a:t>1 </a:t>
            </a:r>
            <a:r>
              <a:rPr lang="en-US" dirty="0" smtClean="0">
                <a:sym typeface="Symbol"/>
              </a:rPr>
              <a:t> </a:t>
            </a:r>
            <a:r>
              <a:rPr lang="en-US" i="1" dirty="0" smtClean="0"/>
              <a:t>I</a:t>
            </a:r>
            <a:r>
              <a:rPr lang="en-US" dirty="0" smtClean="0"/>
              <a:t>({p</a:t>
            </a:r>
            <a:r>
              <a:rPr lang="en-US" baseline="-25000" dirty="0" smtClean="0"/>
              <a:t>1</a:t>
            </a:r>
            <a:r>
              <a:rPr lang="en-US" dirty="0" smtClean="0"/>
              <a:t>, …, </a:t>
            </a:r>
            <a:r>
              <a:rPr lang="en-US" dirty="0" err="1" smtClean="0"/>
              <a:t>p</a:t>
            </a:r>
            <a:r>
              <a:rPr lang="en-US" baseline="-25000" dirty="0" err="1" smtClean="0"/>
              <a:t>n</a:t>
            </a:r>
            <a:r>
              <a:rPr lang="en-US" dirty="0" smtClean="0"/>
              <a: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34406"/>
            <a:ext cx="4971496" cy="365125"/>
          </a:xfrm>
        </p:spPr>
        <p:txBody>
          <a:bodyPr/>
          <a:lstStyle/>
          <a:p>
            <a:r>
              <a:rPr lang="en-US" i="1" dirty="0" smtClean="0"/>
              <a:t>Satisfiability Modulo Theories: An Appetizer</a:t>
            </a:r>
            <a:endParaRPr lang="en-US" dirty="0"/>
          </a:p>
        </p:txBody>
      </p:sp>
      <p:sp>
        <p:nvSpPr>
          <p:cNvPr id="5" name="Content Placeholder 4"/>
          <p:cNvSpPr>
            <a:spLocks noGrp="1"/>
          </p:cNvSpPr>
          <p:nvPr>
            <p:ph idx="1"/>
          </p:nvPr>
        </p:nvSpPr>
        <p:spPr>
          <a:xfrm>
            <a:off x="588579" y="1608082"/>
            <a:ext cx="8071945" cy="2283702"/>
          </a:xfrm>
        </p:spPr>
        <p:txBody>
          <a:bodyPr/>
          <a:lstStyle/>
          <a:p>
            <a:pPr marL="0" indent="0" algn="ctr">
              <a:buNone/>
            </a:pPr>
            <a:r>
              <a:rPr lang="en-US" dirty="0" smtClean="0">
                <a:solidFill>
                  <a:srgbClr val="FF0000"/>
                </a:solidFill>
              </a:rPr>
              <a:t>1</a:t>
            </a:r>
            <a:r>
              <a:rPr lang="en-US" baseline="30000" dirty="0" smtClean="0">
                <a:solidFill>
                  <a:srgbClr val="FF0000"/>
                </a:solidFill>
              </a:rPr>
              <a:t>st</a:t>
            </a:r>
            <a:r>
              <a:rPr lang="en-US" dirty="0" smtClean="0">
                <a:solidFill>
                  <a:srgbClr val="FF0000"/>
                </a:solidFill>
              </a:rPr>
              <a:t> Key Idea: polynomials as rewrite rules.</a:t>
            </a:r>
          </a:p>
          <a:p>
            <a:pPr marL="0" indent="0" algn="ctr">
              <a:buNone/>
            </a:pPr>
            <a:r>
              <a:rPr lang="en-US" dirty="0" smtClean="0"/>
              <a:t>xy</a:t>
            </a:r>
            <a:r>
              <a:rPr lang="en-US" baseline="30000" dirty="0" smtClean="0"/>
              <a:t>2</a:t>
            </a:r>
            <a:r>
              <a:rPr lang="en-US" dirty="0" smtClean="0"/>
              <a:t> – y = 0</a:t>
            </a:r>
          </a:p>
          <a:p>
            <a:pPr marL="0" indent="0" algn="ctr">
              <a:buNone/>
            </a:pPr>
            <a:r>
              <a:rPr lang="en-US" dirty="0" smtClean="0"/>
              <a:t>Becomes</a:t>
            </a:r>
          </a:p>
          <a:p>
            <a:pPr marL="0" indent="0" algn="ctr">
              <a:buNone/>
            </a:pPr>
            <a:r>
              <a:rPr lang="en-US" dirty="0" smtClean="0"/>
              <a:t>xy</a:t>
            </a:r>
            <a:r>
              <a:rPr lang="en-US" baseline="30000" dirty="0" smtClean="0"/>
              <a:t>2</a:t>
            </a:r>
            <a:r>
              <a:rPr lang="en-US" dirty="0" smtClean="0"/>
              <a:t> </a:t>
            </a:r>
            <a:r>
              <a:rPr lang="en-US" dirty="0" smtClean="0">
                <a:sym typeface="Symbol"/>
              </a:rPr>
              <a:t></a:t>
            </a:r>
            <a:r>
              <a:rPr lang="en-US" dirty="0" smtClean="0"/>
              <a:t> y</a:t>
            </a:r>
          </a:p>
          <a:p>
            <a:pPr marL="0" indent="0" algn="ctr">
              <a:buNone/>
            </a:pPr>
            <a:r>
              <a:rPr lang="en-US" dirty="0" smtClean="0"/>
              <a:t> </a:t>
            </a:r>
          </a:p>
        </p:txBody>
      </p:sp>
      <p:sp>
        <p:nvSpPr>
          <p:cNvPr id="6" name="Content Placeholder 4"/>
          <p:cNvSpPr txBox="1">
            <a:spLocks/>
          </p:cNvSpPr>
          <p:nvPr/>
        </p:nvSpPr>
        <p:spPr>
          <a:xfrm>
            <a:off x="294290" y="4009695"/>
            <a:ext cx="8586951" cy="861774"/>
          </a:xfrm>
          <a:prstGeom prst="rect">
            <a:avLst/>
          </a:prstGeom>
        </p:spPr>
        <p:txBody>
          <a:bodyPr vert="horz" wrap="square" lIns="0" tIns="0" rIns="0" bIns="0" rtlCol="0">
            <a:spAutoFit/>
          </a:bodyPr>
          <a:lstStyle/>
          <a:p>
            <a:pPr marL="0" marR="0" lvl="0" indent="0"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val="FF0000"/>
                </a:solidFill>
                <a:latin typeface="Calibri" pitchFamily="34" charset="0"/>
              </a:rPr>
              <a:t>The rewriting system is terminating but it is not </a:t>
            </a:r>
            <a:r>
              <a:rPr lang="en-US" sz="2800" b="1" dirty="0" smtClean="0">
                <a:solidFill>
                  <a:srgbClr val="FF0000"/>
                </a:solidFill>
                <a:latin typeface="Calibri" pitchFamily="34" charset="0"/>
              </a:rPr>
              <a:t>confluent</a:t>
            </a:r>
            <a:r>
              <a:rPr lang="en-US" sz="2800" dirty="0" smtClean="0">
                <a:solidFill>
                  <a:srgbClr val="FF0000"/>
                </a:solidFill>
                <a:latin typeface="Calibri" pitchFamily="34" charset="0"/>
              </a:rPr>
              <a:t>.</a:t>
            </a:r>
            <a:endPar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endParaRPr>
          </a:p>
          <a:p>
            <a:pPr marL="0" marR="0" lvl="0" indent="0" algn="ctr"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y,        </a:t>
            </a:r>
            <a:r>
              <a:rPr lang="en-US" sz="2800" dirty="0" smtClean="0">
                <a:solidFill>
                  <a:schemeClr val="bg1"/>
                </a:solidFill>
                <a:latin typeface="Calibri" pitchFamily="34" charset="0"/>
              </a:rPr>
              <a:t>x</a:t>
            </a:r>
            <a:r>
              <a:rPr lang="en-US" sz="2800" baseline="30000" dirty="0" smtClean="0">
                <a:solidFill>
                  <a:schemeClr val="bg1"/>
                </a:solidFill>
                <a:latin typeface="Calibri" pitchFamily="34" charset="0"/>
              </a:rPr>
              <a:t>2</a:t>
            </a:r>
            <a:r>
              <a:rPr lang="en-US" sz="2800" dirty="0" smtClean="0">
                <a:solidFill>
                  <a:schemeClr val="bg1"/>
                </a:solidFill>
                <a:latin typeface="Calibri" pitchFamily="34" charset="0"/>
              </a:rPr>
              <a:t>y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1</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p:txBody>
      </p:sp>
      <p:sp>
        <p:nvSpPr>
          <p:cNvPr id="8" name="Content Placeholder 4"/>
          <p:cNvSpPr txBox="1">
            <a:spLocks/>
          </p:cNvSpPr>
          <p:nvPr/>
        </p:nvSpPr>
        <p:spPr>
          <a:xfrm>
            <a:off x="3473671" y="5433847"/>
            <a:ext cx="101424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30000" dirty="0" smtClean="0">
                <a:solidFill>
                  <a:schemeClr val="bg1"/>
                </a:solidFill>
                <a:latin typeface="Calibri" pitchFamily="34" charset="0"/>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ight Arrow 9"/>
          <p:cNvSpPr/>
          <p:nvPr/>
        </p:nvSpPr>
        <p:spPr bwMode="auto">
          <a:xfrm rot="20971689">
            <a:off x="4348097" y="5351021"/>
            <a:ext cx="641131" cy="22766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ight Arrow 10"/>
          <p:cNvSpPr/>
          <p:nvPr/>
        </p:nvSpPr>
        <p:spPr bwMode="auto">
          <a:xfrm rot="548127">
            <a:off x="4321820" y="5745161"/>
            <a:ext cx="641131" cy="22766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4"/>
          <p:cNvSpPr txBox="1">
            <a:spLocks/>
          </p:cNvSpPr>
          <p:nvPr/>
        </p:nvSpPr>
        <p:spPr>
          <a:xfrm>
            <a:off x="5034457" y="5176344"/>
            <a:ext cx="56755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4" name="Content Placeholder 4"/>
          <p:cNvSpPr txBox="1">
            <a:spLocks/>
          </p:cNvSpPr>
          <p:nvPr/>
        </p:nvSpPr>
        <p:spPr>
          <a:xfrm>
            <a:off x="4987161" y="5696606"/>
            <a:ext cx="56755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animBg="1"/>
      <p:bldP spid="11" grpId="0" animBg="1"/>
      <p:bldP spid="1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34406"/>
            <a:ext cx="4971496" cy="365125"/>
          </a:xfrm>
        </p:spPr>
        <p:txBody>
          <a:bodyPr/>
          <a:lstStyle/>
          <a:p>
            <a:r>
              <a:rPr lang="en-US" i="1" dirty="0" smtClean="0"/>
              <a:t>Satisfiability Modulo Theories: An Appetizer</a:t>
            </a:r>
            <a:endParaRPr lang="en-US" dirty="0"/>
          </a:p>
        </p:txBody>
      </p:sp>
      <p:sp>
        <p:nvSpPr>
          <p:cNvPr id="5" name="Content Placeholder 4"/>
          <p:cNvSpPr>
            <a:spLocks noGrp="1"/>
          </p:cNvSpPr>
          <p:nvPr>
            <p:ph idx="1"/>
          </p:nvPr>
        </p:nvSpPr>
        <p:spPr>
          <a:xfrm>
            <a:off x="588579" y="1608082"/>
            <a:ext cx="8071945" cy="1809726"/>
          </a:xfrm>
        </p:spPr>
        <p:txBody>
          <a:bodyPr/>
          <a:lstStyle/>
          <a:p>
            <a:pPr marL="0" indent="0" algn="ctr">
              <a:buNone/>
            </a:pPr>
            <a:r>
              <a:rPr lang="en-US" dirty="0" smtClean="0">
                <a:solidFill>
                  <a:srgbClr val="FF0000"/>
                </a:solidFill>
              </a:rPr>
              <a:t>2</a:t>
            </a:r>
            <a:r>
              <a:rPr lang="en-US" baseline="30000" dirty="0" smtClean="0">
                <a:solidFill>
                  <a:srgbClr val="FF0000"/>
                </a:solidFill>
              </a:rPr>
              <a:t>nd</a:t>
            </a:r>
            <a:r>
              <a:rPr lang="en-US" dirty="0" smtClean="0">
                <a:solidFill>
                  <a:srgbClr val="FF0000"/>
                </a:solidFill>
              </a:rPr>
              <a:t> Key Idea: Completion.</a:t>
            </a:r>
          </a:p>
          <a:p>
            <a:pPr marL="0" lvl="0" indent="0" algn="ctr">
              <a:buNone/>
            </a:pPr>
            <a:r>
              <a:rPr lang="en-US" dirty="0" smtClean="0"/>
              <a:t>xy</a:t>
            </a:r>
            <a:r>
              <a:rPr lang="en-US" baseline="30000" dirty="0" smtClean="0"/>
              <a:t>2</a:t>
            </a:r>
            <a:r>
              <a:rPr lang="en-US" dirty="0" smtClean="0"/>
              <a:t> </a:t>
            </a:r>
            <a:r>
              <a:rPr lang="en-US" dirty="0" smtClean="0">
                <a:sym typeface="Symbol"/>
              </a:rPr>
              <a:t></a:t>
            </a:r>
            <a:r>
              <a:rPr lang="en-US" dirty="0" smtClean="0"/>
              <a:t> y,        x</a:t>
            </a:r>
            <a:r>
              <a:rPr lang="en-US" baseline="30000" dirty="0" smtClean="0"/>
              <a:t>2</a:t>
            </a:r>
            <a:r>
              <a:rPr lang="en-US" dirty="0" smtClean="0"/>
              <a:t>y </a:t>
            </a:r>
            <a:r>
              <a:rPr lang="en-US" dirty="0" smtClean="0">
                <a:sym typeface="Symbol"/>
              </a:rPr>
              <a:t></a:t>
            </a:r>
            <a:r>
              <a:rPr lang="en-US" dirty="0" smtClean="0"/>
              <a:t> 1 </a:t>
            </a:r>
          </a:p>
          <a:p>
            <a:pPr marL="0" indent="0" algn="ctr">
              <a:buNone/>
            </a:pPr>
            <a:endParaRPr lang="en-US" dirty="0" smtClean="0">
              <a:solidFill>
                <a:srgbClr val="FF0000"/>
              </a:solidFill>
            </a:endParaRPr>
          </a:p>
          <a:p>
            <a:pPr marL="0" indent="0" algn="ctr">
              <a:buNone/>
            </a:pPr>
            <a:r>
              <a:rPr lang="en-US" dirty="0" smtClean="0"/>
              <a:t> </a:t>
            </a:r>
          </a:p>
        </p:txBody>
      </p:sp>
      <p:sp>
        <p:nvSpPr>
          <p:cNvPr id="8" name="Content Placeholder 4"/>
          <p:cNvSpPr txBox="1">
            <a:spLocks/>
          </p:cNvSpPr>
          <p:nvPr/>
        </p:nvSpPr>
        <p:spPr>
          <a:xfrm>
            <a:off x="3368567" y="3069020"/>
            <a:ext cx="101424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30000" dirty="0" smtClean="0">
                <a:solidFill>
                  <a:schemeClr val="bg1"/>
                </a:solidFill>
                <a:latin typeface="Calibri" pitchFamily="34" charset="0"/>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ight Arrow 9"/>
          <p:cNvSpPr/>
          <p:nvPr/>
        </p:nvSpPr>
        <p:spPr bwMode="auto">
          <a:xfrm rot="20971689">
            <a:off x="4242993" y="2986194"/>
            <a:ext cx="641131" cy="22766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ight Arrow 10"/>
          <p:cNvSpPr/>
          <p:nvPr/>
        </p:nvSpPr>
        <p:spPr bwMode="auto">
          <a:xfrm rot="548127">
            <a:off x="4216716" y="3380334"/>
            <a:ext cx="641131" cy="22766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Content Placeholder 4"/>
          <p:cNvSpPr txBox="1">
            <a:spLocks/>
          </p:cNvSpPr>
          <p:nvPr/>
        </p:nvSpPr>
        <p:spPr>
          <a:xfrm>
            <a:off x="4929353" y="2811517"/>
            <a:ext cx="56755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4" name="Content Placeholder 4"/>
          <p:cNvSpPr txBox="1">
            <a:spLocks/>
          </p:cNvSpPr>
          <p:nvPr/>
        </p:nvSpPr>
        <p:spPr>
          <a:xfrm>
            <a:off x="4882057" y="3331779"/>
            <a:ext cx="567557" cy="387798"/>
          </a:xfrm>
          <a:prstGeom prst="rect">
            <a:avLst/>
          </a:prstGeom>
        </p:spPr>
        <p:txBody>
          <a:bodyPr vert="horz" wrap="square" lIns="0" tIns="0" rIns="0" bIns="0" rtlCol="0">
            <a:spAutoFit/>
          </a:bodyPr>
          <a:lstStyle/>
          <a:p>
            <a:pPr lvl="0" algn="ctr">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a:t>
            </a:r>
          </a:p>
        </p:txBody>
      </p:sp>
      <p:sp>
        <p:nvSpPr>
          <p:cNvPr id="12" name="Content Placeholder 4"/>
          <p:cNvSpPr txBox="1">
            <a:spLocks/>
          </p:cNvSpPr>
          <p:nvPr/>
        </p:nvSpPr>
        <p:spPr>
          <a:xfrm>
            <a:off x="635875" y="4083264"/>
            <a:ext cx="8071945" cy="1809726"/>
          </a:xfrm>
          <a:prstGeom prst="rect">
            <a:avLst/>
          </a:prstGeom>
        </p:spPr>
        <p:txBody>
          <a:bodyPr vert="horz" lIns="0" tIns="0" rIns="0" bIns="0" rtlCol="0">
            <a:spAutoFit/>
          </a:bodyPr>
          <a:lstStyle/>
          <a:p>
            <a:pPr marL="0" marR="0" lvl="0" indent="0"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val="FF0000"/>
                </a:solidFill>
                <a:latin typeface="Calibri" pitchFamily="34" charset="0"/>
              </a:rPr>
              <a:t>Add polynomial: </a:t>
            </a:r>
          </a:p>
          <a:p>
            <a:pPr marL="0" marR="0" lvl="0" indent="0" algn="ctr" defTabSz="914363" rtl="0" eaLnBrk="1" fontAlgn="auto" latinLnBrk="0" hangingPunct="1">
              <a:lnSpc>
                <a:spcPct val="90000"/>
              </a:lnSpc>
              <a:spcBef>
                <a:spcPct val="20000"/>
              </a:spcBef>
              <a:spcAft>
                <a:spcPts val="0"/>
              </a:spcAft>
              <a:buClrTx/>
              <a:buSzPct val="90000"/>
              <a:buFontTx/>
              <a:buNone/>
              <a:tabLst/>
              <a:defRPr/>
            </a:pPr>
            <a:r>
              <a:rPr lang="en-US" sz="2800" dirty="0" err="1" smtClean="0">
                <a:solidFill>
                  <a:schemeClr val="bg1"/>
                </a:solidFill>
                <a:latin typeface="Calibri" pitchFamily="34" charset="0"/>
                <a:cs typeface="Calibri" pitchFamily="34" charset="0"/>
              </a:rPr>
              <a:t>xy</a:t>
            </a:r>
            <a:r>
              <a:rPr lang="en-US" sz="2800" dirty="0" smtClean="0">
                <a:solidFill>
                  <a:schemeClr val="bg1"/>
                </a:solidFill>
                <a:latin typeface="Calibri" pitchFamily="34" charset="0"/>
                <a:cs typeface="Calibri" pitchFamily="34" charset="0"/>
              </a:rPr>
              <a:t> – y = 0</a:t>
            </a:r>
            <a:endParaRPr kumimoji="0" lang="en-US" sz="2800" b="0" i="0" u="none" strike="noStrike" kern="1200" cap="none" spc="0" normalizeH="0" baseline="0" noProof="0" dirty="0" smtClean="0">
              <a:ln>
                <a:noFill/>
              </a:ln>
              <a:solidFill>
                <a:srgbClr val="FF0000"/>
              </a:solidFill>
              <a:effectLst/>
              <a:uLnTx/>
              <a:uFillTx/>
              <a:latin typeface="Calibri" pitchFamily="34" charset="0"/>
              <a:cs typeface="Calibri" pitchFamily="34" charset="0"/>
            </a:endParaRPr>
          </a:p>
          <a:p>
            <a:pPr marL="0" marR="0" lvl="0" indent="0" algn="ctr" defTabSz="914363" rtl="0" eaLnBrk="1" fontAlgn="auto" latinLnBrk="0" hangingPunct="1">
              <a:lnSpc>
                <a:spcPct val="90000"/>
              </a:lnSpc>
              <a:spcBef>
                <a:spcPct val="20000"/>
              </a:spcBef>
              <a:spcAft>
                <a:spcPts val="0"/>
              </a:spcAft>
              <a:buClrTx/>
              <a:buSzPct val="90000"/>
              <a:buFontTx/>
              <a:buNone/>
              <a:tabLst/>
              <a:defRPr/>
            </a:pPr>
            <a:endParaRPr kumimoji="0" lang="en-US" sz="2800" b="0" i="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a:p>
            <a:pPr lvl="0" algn="ctr">
              <a:lnSpc>
                <a:spcPct val="90000"/>
              </a:lnSpc>
              <a:spcBef>
                <a:spcPct val="20000"/>
              </a:spcBef>
              <a:buSzPct val="90000"/>
            </a:pPr>
            <a:r>
              <a:rPr lang="en-US" sz="2800" dirty="0" err="1" smtClean="0">
                <a:solidFill>
                  <a:schemeClr val="bg1"/>
                </a:solidFill>
                <a:latin typeface="Calibri" pitchFamily="34" charset="0"/>
                <a:cs typeface="Calibri" pitchFamily="34" charset="0"/>
              </a:rPr>
              <a:t>xy</a:t>
            </a:r>
            <a:r>
              <a:rPr lang="en-US" sz="2800" dirty="0" smtClean="0">
                <a:solidFill>
                  <a:schemeClr val="bg1"/>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sym typeface="Symbol"/>
              </a:rPr>
              <a:t></a:t>
            </a:r>
            <a:r>
              <a:rPr lang="en-US" sz="2800" dirty="0" smtClean="0">
                <a:solidFill>
                  <a:schemeClr val="bg1"/>
                </a:solidFill>
                <a:latin typeface="Calibri" pitchFamily="34" charset="0"/>
                <a:cs typeface="Calibri" pitchFamily="34" charset="0"/>
              </a:rPr>
              <a:t> y</a:t>
            </a:r>
            <a:endParaRPr kumimoji="0" lang="en-US" sz="2800" b="0" i="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664797"/>
          </a:xfrm>
        </p:spPr>
        <p:txBody>
          <a:bodyPr/>
          <a:lstStyle/>
          <a:p>
            <a:r>
              <a:rPr lang="en-US" dirty="0" smtClean="0"/>
              <a:t>Deciding Polynomial Equations (over  C)</a:t>
            </a:r>
            <a:endParaRPr lang="en-US" dirty="0"/>
          </a:p>
        </p:txBody>
      </p:sp>
      <p:sp>
        <p:nvSpPr>
          <p:cNvPr id="9" name="Footer Placeholder 3"/>
          <p:cNvSpPr>
            <a:spLocks noGrp="1"/>
          </p:cNvSpPr>
          <p:nvPr>
            <p:ph type="ftr" sz="quarter" idx="10"/>
          </p:nvPr>
        </p:nvSpPr>
        <p:spPr>
          <a:xfrm>
            <a:off x="1979720" y="6334406"/>
            <a:ext cx="4971496" cy="365125"/>
          </a:xfrm>
        </p:spPr>
        <p:txBody>
          <a:bodyPr/>
          <a:lstStyle/>
          <a:p>
            <a:r>
              <a:rPr lang="en-US" i="1" dirty="0" smtClean="0"/>
              <a:t>Satisfiability Modulo Theories: An Appetizer</a:t>
            </a:r>
            <a:endParaRPr lang="en-US" dirty="0"/>
          </a:p>
        </p:txBody>
      </p:sp>
      <p:sp>
        <p:nvSpPr>
          <p:cNvPr id="15" name="Content Placeholder 4"/>
          <p:cNvSpPr txBox="1">
            <a:spLocks/>
          </p:cNvSpPr>
          <p:nvPr/>
        </p:nvSpPr>
        <p:spPr>
          <a:xfrm>
            <a:off x="1169275" y="1507478"/>
            <a:ext cx="5883165" cy="387798"/>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 – 1 = 0,    xy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 y = 0,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 z + 1 = 0</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17" name="Content Placeholder 4"/>
          <p:cNvSpPr txBox="1">
            <a:spLocks/>
          </p:cNvSpPr>
          <p:nvPr/>
        </p:nvSpPr>
        <p:spPr>
          <a:xfrm>
            <a:off x="1169275" y="2077293"/>
            <a:ext cx="5883165" cy="387798"/>
          </a:xfrm>
          <a:prstGeom prst="rect">
            <a:avLst/>
          </a:prstGeom>
        </p:spPr>
        <p:txBody>
          <a:bodyPr vert="horz"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x</a:t>
            </a:r>
            <a:r>
              <a:rPr kumimoji="0" lang="en-US" sz="2800" b="0" i="0" u="none" strike="noStrike" kern="1200" cap="none" spc="0" normalizeH="0" baseline="30000" noProof="0" dirty="0" smtClean="0">
                <a:ln>
                  <a:noFill/>
                </a:ln>
                <a:solidFill>
                  <a:srgbClr val="FF0000"/>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y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rgbClr val="FF0000"/>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y,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19" name="Content Placeholder 4"/>
          <p:cNvSpPr txBox="1">
            <a:spLocks/>
          </p:cNvSpPr>
          <p:nvPr/>
        </p:nvSpPr>
        <p:spPr>
          <a:xfrm>
            <a:off x="1169275" y="2647108"/>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y,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21" name="Content Placeholder 4"/>
          <p:cNvSpPr txBox="1">
            <a:spLocks/>
          </p:cNvSpPr>
          <p:nvPr/>
        </p:nvSpPr>
        <p:spPr>
          <a:xfrm>
            <a:off x="1169275" y="3216923"/>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x</a:t>
            </a:r>
            <a:r>
              <a:rPr kumimoji="0" lang="en-US" sz="2800" b="0" i="0" u="none" strike="noStrike" kern="1200" cap="none" spc="0" normalizeH="0" baseline="30000" noProof="0" dirty="0" smtClean="0">
                <a:ln>
                  <a:noFill/>
                </a:ln>
                <a:solidFill>
                  <a:srgbClr val="FF0000"/>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y,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err="1" smtClean="0">
                <a:ln>
                  <a:noFill/>
                </a:ln>
                <a:solidFill>
                  <a:srgbClr val="FF0000"/>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22" name="Content Placeholder 4"/>
          <p:cNvSpPr txBox="1">
            <a:spLocks/>
          </p:cNvSpPr>
          <p:nvPr/>
        </p:nvSpPr>
        <p:spPr>
          <a:xfrm>
            <a:off x="1169275" y="3786738"/>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err="1" smtClean="0">
                <a:ln>
                  <a:noFill/>
                </a:ln>
                <a:solidFill>
                  <a:srgbClr val="FF0000"/>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chemeClr val="bg1"/>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y,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err="1" smtClean="0">
                <a:ln>
                  <a:noFill/>
                </a:ln>
                <a:solidFill>
                  <a:srgbClr val="FF0000"/>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23" name="Content Placeholder 4"/>
          <p:cNvSpPr txBox="1">
            <a:spLocks/>
          </p:cNvSpPr>
          <p:nvPr/>
        </p:nvSpPr>
        <p:spPr>
          <a:xfrm>
            <a:off x="1169275" y="4356553"/>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xy</a:t>
            </a:r>
            <a:r>
              <a:rPr kumimoji="0" lang="en-US" sz="2800" b="0" i="0" u="none" strike="noStrike" kern="1200" cap="none" spc="0" normalizeH="0" baseline="30000" noProof="0" dirty="0" smtClean="0">
                <a:ln>
                  <a:noFill/>
                </a:ln>
                <a:solidFill>
                  <a:srgbClr val="FF0000"/>
                </a:solidFill>
                <a:effectLst/>
                <a:uLnTx/>
                <a:uFillTx/>
                <a:latin typeface="Calibri" pitchFamily="34" charset="0"/>
                <a:ea typeface="+mn-ea"/>
                <a:cs typeface="+mn-cs"/>
              </a:rPr>
              <a:t>2</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24" name="Content Placeholder 4"/>
          <p:cNvSpPr txBox="1">
            <a:spLocks/>
          </p:cNvSpPr>
          <p:nvPr/>
        </p:nvSpPr>
        <p:spPr>
          <a:xfrm>
            <a:off x="1169275" y="4926368"/>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rgbClr val="FF0000"/>
                </a:solidFill>
                <a:effectLst/>
                <a:uLnTx/>
                <a:uFillTx/>
                <a:latin typeface="Calibri" pitchFamily="34" charset="0"/>
                <a:ea typeface="+mn-ea"/>
                <a:cs typeface="+mn-cs"/>
              </a:rPr>
              <a:t>x</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rPr>
              <a:t>1</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err="1" smtClean="0">
                <a:ln>
                  <a:noFill/>
                </a:ln>
                <a:solidFill>
                  <a:srgbClr val="FF0000"/>
                </a:solidFill>
                <a:effectLst/>
                <a:uLnTx/>
                <a:uFillTx/>
                <a:latin typeface="Calibri" pitchFamily="34" charset="0"/>
                <a:ea typeface="+mn-ea"/>
                <a:cs typeface="+mn-cs"/>
              </a:rPr>
              <a:t>xz</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z </a:t>
            </a:r>
            <a:r>
              <a:rPr lang="en-US" sz="2800" noProof="0" dirty="0" smtClean="0">
                <a:solidFill>
                  <a:schemeClr val="bg1"/>
                </a:solidFill>
                <a:latin typeface="Calibri" pitchFamily="34" charset="0"/>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1,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25" name="Content Placeholder 4"/>
          <p:cNvSpPr txBox="1">
            <a:spLocks/>
          </p:cNvSpPr>
          <p:nvPr/>
        </p:nvSpPr>
        <p:spPr>
          <a:xfrm>
            <a:off x="1169275" y="5496185"/>
            <a:ext cx="7112877" cy="387798"/>
          </a:xfrm>
          <a:prstGeom prst="rect">
            <a:avLst/>
          </a:prstGeom>
        </p:spPr>
        <p:txBody>
          <a:bodyPr vert="horz" wrap="square" lIns="0" tIns="0" rIns="0" bIns="0" rtlCol="0">
            <a:spAutoFit/>
          </a:bodyPr>
          <a:lstStyle/>
          <a:p>
            <a:pPr marL="384954" lvl="0" indent="-384954">
              <a:lnSpc>
                <a:spcPct val="90000"/>
              </a:lnSpc>
              <a:spcBef>
                <a:spcPct val="20000"/>
              </a:spcBef>
              <a:buSzPct val="90000"/>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y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1,       </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x </a:t>
            </a:r>
            <a:r>
              <a:rPr lang="en-US" sz="2800" dirty="0" smtClean="0">
                <a:solidFill>
                  <a:schemeClr val="bg1"/>
                </a:solidFill>
                <a:latin typeface="Calibri" pitchFamily="34" charset="0"/>
                <a:sym typeface="Symbol"/>
              </a:rPr>
              <a:t></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rPr>
              <a:t>1</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rgbClr val="FF0000"/>
                </a:solidFill>
                <a:latin typeface="Calibri" pitchFamily="34" charset="0"/>
              </a:rPr>
              <a:t>1 = 0</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800" b="0" i="0" u="none" strike="noStrike" kern="1200" cap="none" spc="0" normalizeH="0" baseline="0" noProof="0" dirty="0" err="1" smtClean="0">
                <a:ln>
                  <a:noFill/>
                </a:ln>
                <a:solidFill>
                  <a:schemeClr val="bg1"/>
                </a:solidFill>
                <a:effectLst/>
                <a:uLnTx/>
                <a:uFillTx/>
                <a:latin typeface="Calibri" pitchFamily="34" charset="0"/>
                <a:ea typeface="+mn-ea"/>
                <a:cs typeface="+mn-cs"/>
              </a:rPr>
              <a:t>xy</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 y  </a:t>
            </a: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2" grpId="0"/>
      <p:bldP spid="23" grpId="0"/>
      <p:bldP spid="24" grpId="0"/>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Combining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178676" y="1665303"/>
            <a:ext cx="8755117" cy="3083921"/>
          </a:xfrm>
        </p:spPr>
        <p:txBody>
          <a:bodyPr/>
          <a:lstStyle/>
          <a:p>
            <a:pPr marL="0" indent="0" algn="ctr">
              <a:spcBef>
                <a:spcPts val="0"/>
              </a:spcBef>
              <a:buNone/>
            </a:pPr>
            <a:r>
              <a:rPr lang="en-US" sz="3200" dirty="0" smtClean="0">
                <a:solidFill>
                  <a:srgbClr val="FF0000"/>
                </a:solidFill>
                <a:sym typeface="Symbol"/>
              </a:rPr>
              <a:t>In practice, we need a combination of theory solvers.</a:t>
            </a:r>
          </a:p>
          <a:p>
            <a:pPr algn="ctr">
              <a:buNone/>
            </a:pPr>
            <a:endParaRPr lang="en-US" sz="3200" dirty="0" smtClean="0">
              <a:sym typeface="Symbol"/>
            </a:endParaRPr>
          </a:p>
          <a:p>
            <a:pPr algn="ctr">
              <a:buNone/>
            </a:pPr>
            <a:r>
              <a:rPr lang="en-US" sz="3200" dirty="0" smtClean="0">
                <a:latin typeface="Calibri" pitchFamily="34" charset="0"/>
                <a:sym typeface="Symbol"/>
              </a:rPr>
              <a:t>Nelson-</a:t>
            </a:r>
            <a:r>
              <a:rPr lang="en-US" sz="3200" dirty="0" err="1" smtClean="0">
                <a:latin typeface="Calibri" pitchFamily="34" charset="0"/>
                <a:sym typeface="Symbol"/>
              </a:rPr>
              <a:t>Oppen</a:t>
            </a:r>
            <a:r>
              <a:rPr lang="en-US" sz="3200" dirty="0" smtClean="0">
                <a:latin typeface="Calibri" pitchFamily="34" charset="0"/>
                <a:sym typeface="Symbol"/>
              </a:rPr>
              <a:t> combination method.</a:t>
            </a:r>
          </a:p>
          <a:p>
            <a:pPr algn="ctr">
              <a:buNone/>
            </a:pPr>
            <a:r>
              <a:rPr lang="en-US" sz="3200" dirty="0" smtClean="0">
                <a:sym typeface="Symbol"/>
              </a:rPr>
              <a:t>Reduction techniques.</a:t>
            </a:r>
            <a:endParaRPr lang="en-US" sz="3200" dirty="0" smtClean="0">
              <a:latin typeface="Calibri" pitchFamily="34" charset="0"/>
              <a:sym typeface="Symbol"/>
            </a:endParaRPr>
          </a:p>
          <a:p>
            <a:pPr algn="ctr">
              <a:buNone/>
            </a:pPr>
            <a:r>
              <a:rPr lang="en-US" sz="3200" dirty="0" smtClean="0">
                <a:latin typeface="Calibri" pitchFamily="34" charset="0"/>
                <a:sym typeface="Symbol"/>
              </a:rPr>
              <a:t>Model-based theory combination.</a:t>
            </a: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SAT (propositional checkers): 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r>
              <a:rPr lang="en-US" sz="3200" dirty="0" smtClean="0">
                <a:latin typeface="Calibri" pitchFamily="34" charset="0"/>
                <a:sym typeface="Symbol"/>
              </a:rPr>
              <a:t>M | F</a:t>
            </a:r>
          </a:p>
          <a:p>
            <a:pPr algn="ctr">
              <a:buNone/>
            </a:pPr>
            <a:endParaRPr lang="en-US" sz="2800" dirty="0" smtClean="0">
              <a:latin typeface="Calibri" pitchFamily="34" charset="0"/>
              <a:sym typeface="Symbol"/>
            </a:endParaRPr>
          </a:p>
        </p:txBody>
      </p:sp>
      <p:sp>
        <p:nvSpPr>
          <p:cNvPr id="5" name="Rounded Rectangular Callout 4"/>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6" name="Rounded Rectangular Callout 5"/>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Guessing (case-splitting)</a:t>
            </a:r>
          </a:p>
        </p:txBody>
      </p:sp>
      <p:sp>
        <p:nvSpPr>
          <p:cNvPr id="5" name="Rectangle 4"/>
          <p:cNvSpPr/>
          <p:nvPr/>
        </p:nvSpPr>
        <p:spPr>
          <a:xfrm>
            <a:off x="0" y="376474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q </a:t>
            </a:r>
            <a:r>
              <a:rPr lang="en-US" sz="2800" dirty="0" smtClean="0">
                <a:solidFill>
                  <a:schemeClr val="bg1"/>
                </a:solidFill>
                <a:latin typeface="Calibri" pitchFamily="34" charset="0"/>
                <a:sym typeface="Symbol"/>
              </a:rPr>
              <a:t>| p  q, q  r</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p  |  p  q, q  r</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Applications</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graphicFrame>
        <p:nvGraphicFramePr>
          <p:cNvPr id="6" name="Diagram 5"/>
          <p:cNvGraphicFramePr/>
          <p:nvPr/>
        </p:nvGraphicFramePr>
        <p:xfrm>
          <a:off x="1225114" y="1682217"/>
          <a:ext cx="6640495" cy="4333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Deducing</a:t>
            </a:r>
          </a:p>
        </p:txBody>
      </p:sp>
      <p:sp>
        <p:nvSpPr>
          <p:cNvPr id="5" name="Rectangle 4"/>
          <p:cNvSpPr/>
          <p:nvPr/>
        </p:nvSpPr>
        <p:spPr>
          <a:xfrm>
            <a:off x="335280" y="373426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p  s</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 </a:t>
            </a:r>
            <a:r>
              <a:rPr lang="en-US" sz="2800" dirty="0" smtClean="0">
                <a:solidFill>
                  <a:schemeClr val="bg1"/>
                </a:solidFill>
                <a:latin typeface="Calibri" pitchFamily="34" charset="0"/>
                <a:sym typeface="Symbol"/>
              </a:rPr>
              <a:t> |  p  q,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 s</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Backtracking</a:t>
            </a:r>
          </a:p>
        </p:txBody>
      </p:sp>
      <p:sp>
        <p:nvSpPr>
          <p:cNvPr id="5" name="Rectangle 4"/>
          <p:cNvSpPr/>
          <p:nvPr/>
        </p:nvSpPr>
        <p:spPr>
          <a:xfrm>
            <a:off x="934719" y="3785067"/>
            <a:ext cx="4823529"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s  q, </a:t>
            </a:r>
            <a:r>
              <a:rPr lang="en-US" sz="2800" dirty="0" smtClean="0">
                <a:solidFill>
                  <a:srgbClr val="FF0000"/>
                </a:solidFill>
                <a:latin typeface="Calibri" pitchFamily="34" charset="0"/>
                <a:sym typeface="Symbol"/>
              </a:rPr>
              <a:t>p q</a:t>
            </a:r>
            <a:endParaRPr lang="en-US" sz="2800" dirty="0" smtClean="0">
              <a:solidFill>
                <a:schemeClr val="bg1"/>
              </a:solidFill>
              <a:latin typeface="Calibri" pitchFamily="34" charset="0"/>
              <a:sym typeface="Symbol"/>
            </a:endParaRP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5440528"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s,</a:t>
            </a:r>
            <a:r>
              <a:rPr lang="en-US" sz="2800" dirty="0" smtClean="0">
                <a:solidFill>
                  <a:srgbClr val="FF0000"/>
                </a:solidFill>
                <a:latin typeface="Calibri" pitchFamily="34" charset="0"/>
                <a:sym typeface="Symbol"/>
              </a:rPr>
              <a:t>  q </a:t>
            </a:r>
            <a:r>
              <a:rPr lang="en-US" sz="2800" dirty="0" smtClean="0">
                <a:solidFill>
                  <a:schemeClr val="bg1"/>
                </a:solidFill>
                <a:latin typeface="Calibri" pitchFamily="34" charset="0"/>
                <a:sym typeface="Symbol"/>
              </a:rPr>
              <a:t> |  p  q, s  q, </a:t>
            </a:r>
            <a:r>
              <a:rPr lang="en-US" sz="2800" dirty="0" smtClean="0">
                <a:solidFill>
                  <a:srgbClr val="FF0000"/>
                </a:solidFill>
                <a:latin typeface="Calibri" pitchFamily="34" charset="0"/>
                <a:sym typeface="Symbol"/>
              </a:rPr>
              <a:t>p q</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Modern </a:t>
            </a:r>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003625"/>
          </a:xfrm>
        </p:spPr>
        <p:txBody>
          <a:bodyPr/>
          <a:lstStyle/>
          <a:p>
            <a:r>
              <a:rPr lang="en-US" sz="3100" dirty="0" smtClean="0">
                <a:latin typeface="Calibri" pitchFamily="34" charset="0"/>
                <a:sym typeface="Symbol"/>
              </a:rPr>
              <a:t>Efficien</a:t>
            </a:r>
            <a:r>
              <a:rPr lang="en-US" sz="3100" dirty="0" smtClean="0">
                <a:sym typeface="Symbol"/>
              </a:rPr>
              <a:t>t indexing (two-watch literal)</a:t>
            </a:r>
          </a:p>
          <a:p>
            <a:r>
              <a:rPr lang="en-US" sz="3100" dirty="0" smtClean="0">
                <a:latin typeface="Calibri" pitchFamily="34" charset="0"/>
                <a:sym typeface="Symbol"/>
              </a:rPr>
              <a:t>Non-chronological backtracking (</a:t>
            </a:r>
            <a:r>
              <a:rPr lang="en-US" sz="3100" dirty="0" err="1" smtClean="0">
                <a:latin typeface="Calibri" pitchFamily="34" charset="0"/>
                <a:sym typeface="Symbol"/>
              </a:rPr>
              <a:t>backjumping</a:t>
            </a:r>
            <a:r>
              <a:rPr lang="en-US" sz="3100" dirty="0" smtClean="0">
                <a:latin typeface="Calibri" pitchFamily="34" charset="0"/>
                <a:sym typeface="Symbol"/>
              </a:rPr>
              <a:t>)</a:t>
            </a:r>
          </a:p>
          <a:p>
            <a:r>
              <a:rPr lang="en-US" sz="3100" dirty="0" smtClean="0">
                <a:sym typeface="Symbol"/>
              </a:rPr>
              <a:t>L</a:t>
            </a:r>
            <a:r>
              <a:rPr lang="en-US" sz="3100" dirty="0" smtClean="0">
                <a:latin typeface="Calibri" pitchFamily="34" charset="0"/>
                <a:sym typeface="Symbol"/>
              </a:rPr>
              <a:t>emma learning</a:t>
            </a:r>
          </a:p>
          <a:p>
            <a:r>
              <a:rPr lang="en-US" sz="3100" dirty="0" smtClean="0">
                <a:sym typeface="Symbol"/>
              </a:rPr>
              <a:t>…</a:t>
            </a:r>
            <a:endParaRPr lang="en-US" sz="2700" dirty="0" smtClean="0">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Solvers</a:t>
            </a:r>
            <a:r>
              <a:rPr smtClean="0">
                <a:latin typeface="Calibri" pitchFamily="34" charset="0"/>
                <a:sym typeface="Symbol"/>
              </a:rPr>
              <a:t> = DPLL + </a:t>
            </a:r>
            <a:r>
              <a:rPr smtClean="0">
                <a:sym typeface="Symbol"/>
              </a:rPr>
              <a:t>Decision Procedures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858697"/>
          </a:xfrm>
        </p:spPr>
        <p:txBody>
          <a:bodyPr/>
          <a:lstStyle/>
          <a:p>
            <a:r>
              <a:rPr lang="en-US" sz="3100" dirty="0" smtClean="0">
                <a:solidFill>
                  <a:srgbClr val="FF0000"/>
                </a:solidFill>
                <a:latin typeface="Calibri" pitchFamily="34" charset="0"/>
                <a:sym typeface="Symbol"/>
              </a:rPr>
              <a:t>Efficient decision procedures for conjunctions of ground </a:t>
            </a:r>
            <a:r>
              <a:rPr lang="en-US" sz="3100" dirty="0" smtClean="0">
                <a:solidFill>
                  <a:srgbClr val="FF0000"/>
                </a:solidFill>
                <a:sym typeface="Symbol"/>
              </a:rPr>
              <a:t>literals</a:t>
            </a:r>
            <a:r>
              <a:rPr lang="en-US" sz="3100" dirty="0" smtClean="0">
                <a:solidFill>
                  <a:srgbClr val="FF0000"/>
                </a:solidFill>
                <a:latin typeface="Calibri" pitchFamily="34" charset="0"/>
                <a:sym typeface="Symbol"/>
              </a:rPr>
              <a:t>.</a:t>
            </a:r>
          </a:p>
        </p:txBody>
      </p:sp>
      <p:sp>
        <p:nvSpPr>
          <p:cNvPr id="6" name="Rectangle 5"/>
          <p:cNvSpPr/>
          <p:nvPr/>
        </p:nvSpPr>
        <p:spPr>
          <a:xfrm>
            <a:off x="630762" y="2862590"/>
            <a:ext cx="6965368" cy="954107"/>
          </a:xfrm>
          <a:prstGeom prst="rect">
            <a:avLst/>
          </a:prstGeom>
        </p:spPr>
        <p:txBody>
          <a:bodyPr wrap="none">
            <a:spAutoFit/>
          </a:bodyPr>
          <a:lstStyle/>
          <a:p>
            <a:pPr lvl="1"/>
            <a:r>
              <a:rPr lang="en-US" sz="2800" dirty="0" smtClean="0">
                <a:solidFill>
                  <a:srgbClr val="FF0000"/>
                </a:solidFill>
                <a:latin typeface="Calibri" pitchFamily="34" charset="0"/>
                <a:sym typeface="Symbol"/>
              </a:rPr>
              <a:t> a=b, a&lt;5 </a:t>
            </a:r>
            <a:r>
              <a:rPr lang="en-US" sz="2800" dirty="0" smtClean="0">
                <a:solidFill>
                  <a:schemeClr val="bg1"/>
                </a:solidFill>
                <a:latin typeface="Calibri" pitchFamily="34" charset="0"/>
                <a:sym typeface="Symbol"/>
              </a:rPr>
              <a:t>| a=b  f(a)=f(b),   a &lt; 5  a &gt; 10</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Theory Conflicts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
        <p:nvSpPr>
          <p:cNvPr id="10" name="Rectangle 9"/>
          <p:cNvSpPr/>
          <p:nvPr/>
        </p:nvSpPr>
        <p:spPr>
          <a:xfrm>
            <a:off x="1441938" y="2248562"/>
            <a:ext cx="5370844"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a=b, </a:t>
            </a:r>
            <a:r>
              <a:rPr lang="en-US" sz="2800" dirty="0" smtClean="0">
                <a:solidFill>
                  <a:srgbClr val="FF0000"/>
                </a:solidFill>
                <a:latin typeface="Calibri" pitchFamily="34" charset="0"/>
                <a:sym typeface="Symbol"/>
              </a:rPr>
              <a:t>a &gt; 0</a:t>
            </a:r>
            <a:r>
              <a:rPr lang="en-US" sz="2800" dirty="0" smtClean="0">
                <a:solidFill>
                  <a:schemeClr val="bg2">
                    <a:lumMod val="75000"/>
                  </a:schemeClr>
                </a:solidFill>
                <a:latin typeface="Calibri" pitchFamily="34" charset="0"/>
                <a:sym typeface="Symbol"/>
              </a:rPr>
              <a:t>, </a:t>
            </a:r>
            <a:r>
              <a:rPr lang="en-US" sz="2800" dirty="0" smtClean="0">
                <a:solidFill>
                  <a:srgbClr val="FF0000"/>
                </a:solidFill>
                <a:latin typeface="Calibri" pitchFamily="34" charset="0"/>
                <a:sym typeface="Symbol"/>
              </a:rPr>
              <a:t>c &gt; 0</a:t>
            </a:r>
            <a:r>
              <a:rPr lang="en-US" sz="2800" dirty="0" smtClean="0">
                <a:solidFill>
                  <a:schemeClr val="bg2">
                    <a:lumMod val="75000"/>
                  </a:schemeClr>
                </a:solidFill>
                <a:latin typeface="Calibri" pitchFamily="34" charset="0"/>
                <a:sym typeface="Symbol"/>
              </a:rPr>
              <a:t>, </a:t>
            </a:r>
            <a:r>
              <a:rPr lang="en-US" sz="2800" dirty="0" smtClean="0">
                <a:solidFill>
                  <a:srgbClr val="FF0000"/>
                </a:solidFill>
                <a:latin typeface="Calibri" pitchFamily="34" charset="0"/>
                <a:sym typeface="Symbol"/>
              </a:rPr>
              <a:t>a + c &lt; 0 </a:t>
            </a:r>
            <a:r>
              <a:rPr lang="en-US" sz="2800" dirty="0" smtClean="0">
                <a:solidFill>
                  <a:schemeClr val="bg2">
                    <a:lumMod val="75000"/>
                  </a:schemeClr>
                </a:solidFill>
                <a:latin typeface="Calibri" pitchFamily="34" charset="0"/>
                <a:sym typeface="Symbol"/>
              </a:rPr>
              <a:t>| F </a:t>
            </a:r>
          </a:p>
        </p:txBody>
      </p:sp>
      <p:sp>
        <p:nvSpPr>
          <p:cNvPr id="11" name="Down Arrow 10"/>
          <p:cNvSpPr/>
          <p:nvPr/>
        </p:nvSpPr>
        <p:spPr bwMode="auto">
          <a:xfrm>
            <a:off x="3680488" y="2783617"/>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961292" y="3757490"/>
            <a:ext cx="5370844" cy="523220"/>
          </a:xfrm>
          <a:prstGeom prst="rect">
            <a:avLst/>
          </a:prstGeom>
        </p:spPr>
        <p:txBody>
          <a:bodyPr wrap="square">
            <a:spAutoFit/>
          </a:bodyPr>
          <a:lstStyle/>
          <a:p>
            <a:pPr lvl="1" algn="ctr"/>
            <a:r>
              <a:rPr lang="en-US" sz="2800" dirty="0" smtClean="0">
                <a:solidFill>
                  <a:schemeClr val="bg2">
                    <a:lumMod val="75000"/>
                  </a:schemeClr>
                </a:solidFill>
                <a:latin typeface="Calibri" pitchFamily="34" charset="0"/>
                <a:sym typeface="Symbol"/>
              </a:rPr>
              <a:t>backtrack</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Naïve recipe?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
        <p:nvSpPr>
          <p:cNvPr id="11" name="Rectangle 10"/>
          <p:cNvSpPr/>
          <p:nvPr/>
        </p:nvSpPr>
        <p:spPr>
          <a:xfrm>
            <a:off x="1304794" y="1897855"/>
            <a:ext cx="6979218" cy="584775"/>
          </a:xfrm>
          <a:prstGeom prst="rect">
            <a:avLst/>
          </a:prstGeom>
        </p:spPr>
        <p:txBody>
          <a:bodyPr wrap="none">
            <a:spAutoFit/>
          </a:bodyPr>
          <a:lstStyle/>
          <a:p>
            <a:r>
              <a:rPr lang="en-US" sz="3200" b="1" dirty="0" smtClean="0">
                <a:solidFill>
                  <a:srgbClr val="FF0000"/>
                </a:solidFill>
                <a:latin typeface="Calibri" pitchFamily="34" charset="0"/>
                <a:sym typeface="Symbol"/>
              </a:rPr>
              <a:t>SMT Solver = DPLL + Decision Procedure</a:t>
            </a:r>
            <a:endParaRPr lang="en-US" sz="3200" b="1" dirty="0">
              <a:solidFill>
                <a:srgbClr val="FF0000"/>
              </a:solidFill>
              <a:latin typeface="Calibri" pitchFamily="34" charset="0"/>
            </a:endParaRPr>
          </a:p>
        </p:txBody>
      </p:sp>
      <p:sp>
        <p:nvSpPr>
          <p:cNvPr id="12" name="Rectangular Callout 11"/>
          <p:cNvSpPr/>
          <p:nvPr/>
        </p:nvSpPr>
        <p:spPr bwMode="auto">
          <a:xfrm>
            <a:off x="2059913" y="3607357"/>
            <a:ext cx="5255288" cy="2110155"/>
          </a:xfrm>
          <a:prstGeom prst="wedgeRectCallout">
            <a:avLst>
              <a:gd name="adj1" fmla="val 36436"/>
              <a:gd name="adj2" fmla="val -10423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Standard question:</a:t>
            </a:r>
          </a:p>
          <a:p>
            <a:pPr marL="0" marR="0" indent="0" defTabSz="1096963" rtl="0" eaLnBrk="1" fontAlgn="base" latinLnBrk="0" hangingPunct="1">
              <a:lnSpc>
                <a:spcPct val="100000"/>
              </a:lnSpc>
              <a:spcBef>
                <a:spcPct val="0"/>
              </a:spcBef>
              <a:spcAft>
                <a:spcPct val="0"/>
              </a:spcAft>
              <a:buClrTx/>
              <a:buSzTx/>
              <a:buFontTx/>
              <a:buNone/>
              <a:tabLst/>
            </a:pPr>
            <a:endParaRPr lang="en-US" sz="2800" dirty="0" smtClean="0">
              <a:solidFill>
                <a:schemeClr val="bg1"/>
              </a:solidFill>
              <a:latin typeface="Segoe" pitchFamily="34" charset="0"/>
            </a:endParaRP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Why</a:t>
            </a:r>
            <a:r>
              <a:rPr kumimoji="0" lang="en-US" sz="2800" b="0" i="0" u="none" strike="noStrike" cap="none" normalizeH="0" dirty="0" smtClean="0">
                <a:solidFill>
                  <a:schemeClr val="bg1"/>
                </a:solidFill>
                <a:latin typeface="Segoe" pitchFamily="34" charset="0"/>
              </a:rPr>
              <a:t> don’t you use CPLEX for handling linear arithmetic?</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Efficient SMT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
        <p:nvSpPr>
          <p:cNvPr id="11" name="Rectangle 10"/>
          <p:cNvSpPr/>
          <p:nvPr/>
        </p:nvSpPr>
        <p:spPr>
          <a:xfrm>
            <a:off x="701868" y="1716985"/>
            <a:ext cx="5688865" cy="1569660"/>
          </a:xfrm>
          <a:prstGeom prst="rect">
            <a:avLst/>
          </a:prstGeom>
        </p:spPr>
        <p:txBody>
          <a:bodyPr wrap="none">
            <a:spAutoFit/>
          </a:bodyPr>
          <a:lstStyle/>
          <a:p>
            <a:r>
              <a:rPr lang="en-US" sz="3200" dirty="0" smtClean="0">
                <a:solidFill>
                  <a:srgbClr val="FF0000"/>
                </a:solidFill>
                <a:latin typeface="Calibri" pitchFamily="34" charset="0"/>
                <a:sym typeface="Symbol"/>
              </a:rPr>
              <a:t>Decision Procedures must be:</a:t>
            </a:r>
          </a:p>
          <a:p>
            <a:r>
              <a:rPr lang="en-US" sz="3200" dirty="0" smtClean="0">
                <a:solidFill>
                  <a:srgbClr val="FF0000"/>
                </a:solidFill>
                <a:latin typeface="Calibri" pitchFamily="34" charset="0"/>
                <a:sym typeface="Symbol"/>
              </a:rPr>
              <a:t>	</a:t>
            </a:r>
            <a:r>
              <a:rPr lang="en-US" sz="3200" dirty="0" smtClean="0">
                <a:solidFill>
                  <a:schemeClr val="bg2">
                    <a:lumMod val="75000"/>
                  </a:schemeClr>
                </a:solidFill>
                <a:latin typeface="Calibri" pitchFamily="34" charset="0"/>
                <a:sym typeface="Symbol"/>
              </a:rPr>
              <a:t>Incremental &amp; Backtracking</a:t>
            </a:r>
          </a:p>
          <a:p>
            <a:r>
              <a:rPr lang="en-US" sz="3200" dirty="0" smtClean="0">
                <a:solidFill>
                  <a:schemeClr val="bg2">
                    <a:lumMod val="75000"/>
                  </a:schemeClr>
                </a:solidFill>
                <a:latin typeface="Calibri" pitchFamily="34" charset="0"/>
                <a:sym typeface="Symbol"/>
              </a:rPr>
              <a:t>	Theory Propagation</a:t>
            </a:r>
            <a:endParaRPr lang="en-US" sz="3200" dirty="0" smtClean="0">
              <a:solidFill>
                <a:srgbClr val="FF0000"/>
              </a:solidFill>
              <a:latin typeface="Calibri" pitchFamily="34" charset="0"/>
              <a:sym typeface="Symbol"/>
            </a:endParaRPr>
          </a:p>
        </p:txBody>
      </p:sp>
      <p:sp>
        <p:nvSpPr>
          <p:cNvPr id="6" name="Rectangle 5"/>
          <p:cNvSpPr/>
          <p:nvPr/>
        </p:nvSpPr>
        <p:spPr>
          <a:xfrm>
            <a:off x="1914178" y="3554848"/>
            <a:ext cx="7129306"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 a=b, </a:t>
            </a:r>
            <a:r>
              <a:rPr lang="en-US" sz="2800" dirty="0" smtClean="0">
                <a:solidFill>
                  <a:srgbClr val="FF0000"/>
                </a:solidFill>
                <a:latin typeface="Calibri" pitchFamily="34" charset="0"/>
                <a:sym typeface="Symbol"/>
              </a:rPr>
              <a:t>a&lt;5 </a:t>
            </a:r>
            <a:r>
              <a:rPr lang="en-US" sz="2800" dirty="0" smtClean="0">
                <a:solidFill>
                  <a:schemeClr val="bg1"/>
                </a:solidFill>
                <a:latin typeface="Calibri" pitchFamily="34" charset="0"/>
                <a:sym typeface="Symbol"/>
              </a:rPr>
              <a:t>| … </a:t>
            </a:r>
            <a:r>
              <a:rPr lang="en-US" sz="2800" dirty="0" smtClean="0">
                <a:solidFill>
                  <a:srgbClr val="FF0000"/>
                </a:solidFill>
                <a:latin typeface="Calibri" pitchFamily="34" charset="0"/>
                <a:sym typeface="Symbol"/>
              </a:rPr>
              <a:t>a&lt;6</a:t>
            </a:r>
            <a:r>
              <a:rPr lang="en-US" sz="2800" dirty="0" smtClean="0">
                <a:solidFill>
                  <a:schemeClr val="bg1"/>
                </a:solidFill>
                <a:latin typeface="Calibri" pitchFamily="34" charset="0"/>
                <a:sym typeface="Symbol"/>
              </a:rPr>
              <a:t>  f(a) = a</a:t>
            </a:r>
          </a:p>
        </p:txBody>
      </p:sp>
      <p:sp>
        <p:nvSpPr>
          <p:cNvPr id="7" name="Down Arrow 6"/>
          <p:cNvSpPr/>
          <p:nvPr/>
        </p:nvSpPr>
        <p:spPr bwMode="auto">
          <a:xfrm>
            <a:off x="4223067" y="4150192"/>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1212473" y="5174266"/>
            <a:ext cx="7129306"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 a=b, </a:t>
            </a:r>
            <a:r>
              <a:rPr lang="en-US" sz="2800" dirty="0" smtClean="0">
                <a:solidFill>
                  <a:srgbClr val="FF0000"/>
                </a:solidFill>
                <a:latin typeface="Calibri" pitchFamily="34" charset="0"/>
                <a:sym typeface="Symbol"/>
              </a:rPr>
              <a:t>a&lt;5</a:t>
            </a:r>
            <a:r>
              <a:rPr lang="en-US" sz="2800" dirty="0" smtClean="0">
                <a:solidFill>
                  <a:schemeClr val="bg2">
                    <a:lumMod val="75000"/>
                  </a:schemeClr>
                </a:solidFill>
                <a:latin typeface="Calibri" pitchFamily="34" charset="0"/>
                <a:sym typeface="Symbol"/>
              </a:rPr>
              <a:t>,</a:t>
            </a:r>
            <a:r>
              <a:rPr lang="en-US" sz="2800" dirty="0" smtClean="0">
                <a:solidFill>
                  <a:srgbClr val="FF0000"/>
                </a:solidFill>
                <a:latin typeface="Calibri" pitchFamily="34" charset="0"/>
                <a:sym typeface="Symbol"/>
              </a:rPr>
              <a:t> a&lt;6 </a:t>
            </a:r>
            <a:r>
              <a:rPr lang="en-US" sz="2800" dirty="0" smtClean="0">
                <a:solidFill>
                  <a:schemeClr val="bg1"/>
                </a:solidFill>
                <a:latin typeface="Calibri" pitchFamily="34" charset="0"/>
                <a:sym typeface="Symbol"/>
              </a:rPr>
              <a:t>| … </a:t>
            </a:r>
            <a:r>
              <a:rPr lang="en-US" sz="2800" dirty="0" smtClean="0">
                <a:solidFill>
                  <a:srgbClr val="FF0000"/>
                </a:solidFill>
                <a:latin typeface="Calibri" pitchFamily="34" charset="0"/>
                <a:sym typeface="Symbol"/>
              </a:rPr>
              <a:t>a&lt;6</a:t>
            </a:r>
            <a:r>
              <a:rPr lang="en-US" sz="2800" dirty="0" smtClean="0">
                <a:solidFill>
                  <a:schemeClr val="bg1"/>
                </a:solidFill>
                <a:latin typeface="Calibri" pitchFamily="34" charset="0"/>
                <a:sym typeface="Symbol"/>
              </a:rPr>
              <a:t>  f(a) = a</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Efficient SMT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
        <p:nvSpPr>
          <p:cNvPr id="11" name="Rectangle 10"/>
          <p:cNvSpPr/>
          <p:nvPr/>
        </p:nvSpPr>
        <p:spPr>
          <a:xfrm>
            <a:off x="701868" y="1716985"/>
            <a:ext cx="6437788" cy="2062103"/>
          </a:xfrm>
          <a:prstGeom prst="rect">
            <a:avLst/>
          </a:prstGeom>
        </p:spPr>
        <p:txBody>
          <a:bodyPr wrap="none">
            <a:spAutoFit/>
          </a:bodyPr>
          <a:lstStyle/>
          <a:p>
            <a:r>
              <a:rPr lang="en-US" sz="3200" dirty="0" smtClean="0">
                <a:solidFill>
                  <a:srgbClr val="FF0000"/>
                </a:solidFill>
                <a:latin typeface="Calibri" pitchFamily="34" charset="0"/>
                <a:sym typeface="Symbol"/>
              </a:rPr>
              <a:t>Decision Procedures must be:</a:t>
            </a:r>
          </a:p>
          <a:p>
            <a:r>
              <a:rPr lang="en-US" sz="3200" dirty="0" smtClean="0">
                <a:solidFill>
                  <a:srgbClr val="FF0000"/>
                </a:solidFill>
                <a:latin typeface="Calibri" pitchFamily="34" charset="0"/>
                <a:sym typeface="Symbol"/>
              </a:rPr>
              <a:t>	</a:t>
            </a:r>
            <a:r>
              <a:rPr lang="en-US" sz="3200" dirty="0" smtClean="0">
                <a:solidFill>
                  <a:schemeClr val="bg2">
                    <a:lumMod val="75000"/>
                  </a:schemeClr>
                </a:solidFill>
                <a:latin typeface="Calibri" pitchFamily="34" charset="0"/>
                <a:sym typeface="Symbol"/>
              </a:rPr>
              <a:t>Incremental &amp; Backtracking</a:t>
            </a:r>
          </a:p>
          <a:p>
            <a:r>
              <a:rPr lang="en-US" sz="3200" dirty="0" smtClean="0">
                <a:solidFill>
                  <a:schemeClr val="bg2">
                    <a:lumMod val="75000"/>
                  </a:schemeClr>
                </a:solidFill>
                <a:latin typeface="Calibri" pitchFamily="34" charset="0"/>
                <a:sym typeface="Symbol"/>
              </a:rPr>
              <a:t>	Theory Propagation</a:t>
            </a:r>
          </a:p>
          <a:p>
            <a:r>
              <a:rPr lang="en-US" sz="3200" dirty="0" smtClean="0">
                <a:solidFill>
                  <a:schemeClr val="bg2">
                    <a:lumMod val="75000"/>
                  </a:schemeClr>
                </a:solidFill>
                <a:latin typeface="Calibri" pitchFamily="34" charset="0"/>
                <a:sym typeface="Symbol"/>
              </a:rPr>
              <a:t>	Precise (theory) lemma learning</a:t>
            </a:r>
            <a:endParaRPr lang="en-US" sz="3200" dirty="0" smtClean="0">
              <a:solidFill>
                <a:srgbClr val="FF0000"/>
              </a:solidFill>
              <a:latin typeface="Calibri" pitchFamily="34" charset="0"/>
              <a:sym typeface="Symbol"/>
            </a:endParaRPr>
          </a:p>
        </p:txBody>
      </p:sp>
      <p:sp>
        <p:nvSpPr>
          <p:cNvPr id="12" name="Rectangle 11"/>
          <p:cNvSpPr/>
          <p:nvPr/>
        </p:nvSpPr>
        <p:spPr>
          <a:xfrm>
            <a:off x="1554104" y="3687116"/>
            <a:ext cx="6826210" cy="3108543"/>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a=b, a &gt; 0, c &gt; 0, a + c &lt; 0 | F </a:t>
            </a:r>
          </a:p>
          <a:p>
            <a:pPr lvl="1"/>
            <a:r>
              <a:rPr lang="en-US" sz="2800" dirty="0" smtClean="0">
                <a:solidFill>
                  <a:schemeClr val="bg2">
                    <a:lumMod val="75000"/>
                  </a:schemeClr>
                </a:solidFill>
                <a:latin typeface="Calibri" pitchFamily="34" charset="0"/>
                <a:sym typeface="Symbol"/>
              </a:rPr>
              <a:t>Learn clause:</a:t>
            </a:r>
          </a:p>
          <a:p>
            <a:pPr lvl="1"/>
            <a:r>
              <a:rPr lang="en-US" sz="2800" dirty="0" smtClean="0">
                <a:solidFill>
                  <a:schemeClr val="bg2">
                    <a:lumMod val="75000"/>
                  </a:schemeClr>
                </a:solidFill>
                <a:latin typeface="Calibri" pitchFamily="34" charset="0"/>
                <a:sym typeface="Symbol"/>
              </a:rPr>
              <a:t>(a=b)  (a &gt; 0)  (c &gt; 0)  (a + c &lt; 0)</a:t>
            </a:r>
          </a:p>
          <a:p>
            <a:pPr lvl="1"/>
            <a:r>
              <a:rPr lang="en-US" sz="2800" dirty="0" smtClean="0">
                <a:solidFill>
                  <a:srgbClr val="FF0000"/>
                </a:solidFill>
                <a:latin typeface="Calibri" pitchFamily="34" charset="0"/>
                <a:sym typeface="Symbol"/>
              </a:rPr>
              <a:t>Imprecise!</a:t>
            </a:r>
          </a:p>
          <a:p>
            <a:pPr lvl="1"/>
            <a:r>
              <a:rPr lang="en-US" sz="2800" dirty="0" smtClean="0">
                <a:solidFill>
                  <a:schemeClr val="bg2">
                    <a:lumMod val="75000"/>
                  </a:schemeClr>
                </a:solidFill>
                <a:latin typeface="Calibri" pitchFamily="34" charset="0"/>
                <a:sym typeface="Symbol"/>
              </a:rPr>
              <a:t>Precise clause:</a:t>
            </a:r>
          </a:p>
          <a:p>
            <a:pPr lvl="1"/>
            <a:r>
              <a:rPr lang="en-US" sz="2800" dirty="0" smtClean="0">
                <a:solidFill>
                  <a:schemeClr val="bg2">
                    <a:lumMod val="75000"/>
                  </a:schemeClr>
                </a:solidFill>
                <a:latin typeface="Calibri" pitchFamily="34" charset="0"/>
                <a:sym typeface="Symbol"/>
              </a:rPr>
              <a:t>a &gt; 0  c &gt; 0  a + c &lt; 0</a:t>
            </a:r>
          </a:p>
          <a:p>
            <a:pPr lvl="1"/>
            <a:endParaRPr lang="en-US" sz="2800" dirty="0" smtClean="0">
              <a:solidFill>
                <a:srgbClr val="FF0000"/>
              </a:solidFill>
              <a:latin typeface="Calibri" pitchFamily="34" charset="0"/>
              <a:sym typeface="Symbo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SAT</a:t>
            </a:r>
            <a:endParaRPr lang="en-US" dirty="0"/>
          </a:p>
        </p:txBody>
      </p:sp>
      <p:sp>
        <p:nvSpPr>
          <p:cNvPr id="6" name="Rectangle 5"/>
          <p:cNvSpPr/>
          <p:nvPr/>
        </p:nvSpPr>
        <p:spPr>
          <a:xfrm>
            <a:off x="705758" y="1891608"/>
            <a:ext cx="7149713"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For some theories, SMT can be reduced to SAT</a:t>
            </a:r>
          </a:p>
        </p:txBody>
      </p:sp>
      <p:sp>
        <p:nvSpPr>
          <p:cNvPr id="8" name="Rectangle 7"/>
          <p:cNvSpPr/>
          <p:nvPr/>
        </p:nvSpPr>
        <p:spPr>
          <a:xfrm>
            <a:off x="2125345" y="4355116"/>
            <a:ext cx="4310539"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bvmul</a:t>
            </a:r>
            <a:r>
              <a:rPr lang="en-US" sz="2800" b="1" baseline="-25000" dirty="0" smtClean="0">
                <a:solidFill>
                  <a:schemeClr val="bg1"/>
                </a:solidFill>
                <a:latin typeface="Calibri" pitchFamily="34" charset="0"/>
                <a:sym typeface="Symbol"/>
              </a:rPr>
              <a:t>32</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a,b</a:t>
            </a:r>
            <a:r>
              <a:rPr lang="en-US" sz="2800" b="1" dirty="0" smtClean="0">
                <a:solidFill>
                  <a:schemeClr val="bg1"/>
                </a:solidFill>
                <a:latin typeface="Calibri" pitchFamily="34" charset="0"/>
                <a:sym typeface="Symbol"/>
              </a:rPr>
              <a:t>) = bvmul</a:t>
            </a:r>
            <a:r>
              <a:rPr lang="en-US" sz="2800" b="1" baseline="-25000" dirty="0" smtClean="0">
                <a:solidFill>
                  <a:schemeClr val="bg1"/>
                </a:solidFill>
                <a:latin typeface="Calibri" pitchFamily="34" charset="0"/>
                <a:sym typeface="Symbol"/>
              </a:rPr>
              <a:t>32 </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b,a</a:t>
            </a:r>
            <a:r>
              <a:rPr lang="en-US" sz="2800" b="1" dirty="0" smtClean="0">
                <a:solidFill>
                  <a:schemeClr val="bg1"/>
                </a:solidFill>
                <a:latin typeface="Calibri" pitchFamily="34" charset="0"/>
                <a:sym typeface="Symbol"/>
              </a:rPr>
              <a:t>)</a:t>
            </a:r>
          </a:p>
        </p:txBody>
      </p:sp>
      <p:sp>
        <p:nvSpPr>
          <p:cNvPr id="9" name="Rectangle 8"/>
          <p:cNvSpPr/>
          <p:nvPr/>
        </p:nvSpPr>
        <p:spPr>
          <a:xfrm>
            <a:off x="1112439" y="2988546"/>
            <a:ext cx="6336351" cy="701731"/>
          </a:xfrm>
          <a:prstGeom prst="rect">
            <a:avLst/>
          </a:prstGeom>
        </p:spPr>
        <p:txBody>
          <a:bodyPr wrap="none">
            <a:spAutoFit/>
          </a:bodyPr>
          <a:lstStyle/>
          <a:p>
            <a:pPr marL="384954" lvl="0" indent="-384954" algn="ctr">
              <a:lnSpc>
                <a:spcPct val="90000"/>
              </a:lnSpc>
              <a:spcBef>
                <a:spcPct val="20000"/>
              </a:spcBef>
              <a:buSzPct val="90000"/>
              <a:defRPr/>
            </a:pPr>
            <a:r>
              <a:rPr lang="en-US" sz="4400" b="1" dirty="0" smtClean="0">
                <a:solidFill>
                  <a:srgbClr val="FF0000"/>
                </a:solidFill>
                <a:latin typeface="Calibri" pitchFamily="34" charset="0"/>
                <a:sym typeface="Symbol"/>
              </a:rPr>
              <a:t>Higher level of abstraction</a:t>
            </a:r>
          </a:p>
        </p:txBody>
      </p:sp>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First-order </a:t>
            </a:r>
            <a:r>
              <a:rPr lang="en-US" dirty="0" err="1" smtClean="0"/>
              <a:t>provers</a:t>
            </a:r>
            <a:endParaRPr lang="en-US" dirty="0"/>
          </a:p>
        </p:txBody>
      </p:sp>
      <p:graphicFrame>
        <p:nvGraphicFramePr>
          <p:cNvPr id="5" name="Diagram 4"/>
          <p:cNvGraphicFramePr/>
          <p:nvPr/>
        </p:nvGraphicFramePr>
        <p:xfrm>
          <a:off x="1393372" y="130656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ular Callout 6"/>
          <p:cNvSpPr/>
          <p:nvPr/>
        </p:nvSpPr>
        <p:spPr bwMode="auto">
          <a:xfrm>
            <a:off x="2743200" y="4893547"/>
            <a:ext cx="3888712" cy="1034980"/>
          </a:xfrm>
          <a:prstGeom prst="wedgeRectCallout">
            <a:avLst>
              <a:gd name="adj1" fmla="val -50536"/>
              <a:gd name="adj2" fmla="val -18604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i="1" dirty="0" smtClean="0">
                <a:solidFill>
                  <a:schemeClr val="bg1"/>
                </a:solidFill>
                <a:latin typeface="Segoe" pitchFamily="34" charset="0"/>
              </a:rPr>
              <a:t>T</a:t>
            </a:r>
            <a:r>
              <a:rPr lang="en-US" sz="2800" dirty="0" smtClean="0">
                <a:solidFill>
                  <a:schemeClr val="bg1"/>
                </a:solidFill>
                <a:latin typeface="Segoe" pitchFamily="34" charset="0"/>
              </a:rPr>
              <a:t> may not have a finite </a:t>
            </a:r>
            <a:r>
              <a:rPr lang="en-US" sz="2800" dirty="0" err="1" smtClean="0">
                <a:solidFill>
                  <a:schemeClr val="bg1"/>
                </a:solidFill>
                <a:latin typeface="Segoe" pitchFamily="34" charset="0"/>
              </a:rPr>
              <a:t>axiomatization</a:t>
            </a:r>
            <a:endParaRPr kumimoji="0" lang="en-US" sz="2800" b="0" u="none" strike="noStrike" cap="none" normalizeH="0" baseline="0" dirty="0" smtClean="0">
              <a:solidFill>
                <a:schemeClr val="bg1"/>
              </a:solidFill>
              <a:latin typeface="Segoe" pitchFamily="34" charset="0"/>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Some Applications @ Microsoft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pic>
        <p:nvPicPr>
          <p:cNvPr id="7" name="Picture 6" descr="formula_small.png"/>
          <p:cNvPicPr>
            <a:picLocks noChangeAspect="1"/>
          </p:cNvPicPr>
          <p:nvPr/>
        </p:nvPicPr>
        <p:blipFill>
          <a:blip r:embed="rId3" cstate="print"/>
          <a:stretch>
            <a:fillRect/>
          </a:stretch>
        </p:blipFill>
        <p:spPr>
          <a:xfrm>
            <a:off x="6330631" y="1742716"/>
            <a:ext cx="1511939" cy="847417"/>
          </a:xfrm>
          <a:prstGeom prst="rect">
            <a:avLst/>
          </a:prstGeom>
        </p:spPr>
      </p:pic>
      <p:pic>
        <p:nvPicPr>
          <p:cNvPr id="8" name="Picture 7" descr="SpecSharpLogo-h100-w367.png"/>
          <p:cNvPicPr>
            <a:picLocks noChangeAspect="1"/>
          </p:cNvPicPr>
          <p:nvPr/>
        </p:nvPicPr>
        <p:blipFill>
          <a:blip r:embed="rId4" cstate="print"/>
          <a:stretch>
            <a:fillRect/>
          </a:stretch>
        </p:blipFill>
        <p:spPr>
          <a:xfrm>
            <a:off x="637890" y="1638781"/>
            <a:ext cx="2969751" cy="798716"/>
          </a:xfrm>
          <a:prstGeom prst="rect">
            <a:avLst/>
          </a:prstGeom>
        </p:spPr>
      </p:pic>
      <p:sp>
        <p:nvSpPr>
          <p:cNvPr id="11" name="Rounded Rectangle 10"/>
          <p:cNvSpPr/>
          <p:nvPr/>
        </p:nvSpPr>
        <p:spPr>
          <a:xfrm>
            <a:off x="645113" y="3584363"/>
            <a:ext cx="2008527" cy="59049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val="FF0000"/>
                </a:solidFill>
                <a:latin typeface="Calibri" pitchFamily="34" charset="0"/>
              </a:rPr>
              <a:t>VCC</a:t>
            </a:r>
            <a:endParaRPr lang="en-US" sz="3200" b="1" dirty="0">
              <a:solidFill>
                <a:srgbClr val="FF0000"/>
              </a:solidFill>
              <a:latin typeface="Calibri" pitchFamily="34" charset="0"/>
            </a:endParaRPr>
          </a:p>
        </p:txBody>
      </p:sp>
      <p:grpSp>
        <p:nvGrpSpPr>
          <p:cNvPr id="3" name="Group 6"/>
          <p:cNvGrpSpPr/>
          <p:nvPr/>
        </p:nvGrpSpPr>
        <p:grpSpPr>
          <a:xfrm>
            <a:off x="2019445" y="2635286"/>
            <a:ext cx="3119766" cy="777252"/>
            <a:chOff x="1485114" y="2859314"/>
            <a:chExt cx="3156226" cy="618689"/>
          </a:xfrm>
        </p:grpSpPr>
        <p:pic>
          <p:nvPicPr>
            <p:cNvPr id="13" name="Picture 7" descr="logo.gif"/>
            <p:cNvPicPr>
              <a:picLocks noChangeAspect="1"/>
            </p:cNvPicPr>
            <p:nvPr/>
          </p:nvPicPr>
          <p:blipFill>
            <a:blip r:embed="rId5" cstate="print"/>
            <a:stretch>
              <a:fillRect/>
            </a:stretch>
          </p:blipFill>
          <p:spPr>
            <a:xfrm>
              <a:off x="1485114" y="2888344"/>
              <a:ext cx="3156226" cy="589659"/>
            </a:xfrm>
            <a:prstGeom prst="rect">
              <a:avLst/>
            </a:prstGeom>
          </p:spPr>
          <p:style>
            <a:lnRef idx="1">
              <a:schemeClr val="accent4"/>
            </a:lnRef>
            <a:fillRef idx="3">
              <a:schemeClr val="accent4"/>
            </a:fillRef>
            <a:effectRef idx="2">
              <a:schemeClr val="accent4"/>
            </a:effectRef>
            <a:fontRef idx="minor">
              <a:schemeClr val="lt1"/>
            </a:fontRef>
          </p:style>
        </p:pic>
        <p:sp>
          <p:nvSpPr>
            <p:cNvPr id="14" name="TextBox 13"/>
            <p:cNvSpPr txBox="1"/>
            <p:nvPr/>
          </p:nvSpPr>
          <p:spPr>
            <a:xfrm>
              <a:off x="2394858" y="2859314"/>
              <a:ext cx="1245818" cy="36748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pic>
        <p:nvPicPr>
          <p:cNvPr id="15" name="Picture 14" descr="yogi_logo.jpg"/>
          <p:cNvPicPr>
            <a:picLocks noChangeAspect="1"/>
          </p:cNvPicPr>
          <p:nvPr/>
        </p:nvPicPr>
        <p:blipFill>
          <a:blip r:embed="rId6" cstate="print"/>
          <a:stretch>
            <a:fillRect/>
          </a:stretch>
        </p:blipFill>
        <p:spPr>
          <a:xfrm>
            <a:off x="6228218" y="3640890"/>
            <a:ext cx="1689100" cy="835961"/>
          </a:xfrm>
          <a:prstGeom prst="rect">
            <a:avLst/>
          </a:prstGeom>
        </p:spPr>
      </p:pic>
      <p:pic>
        <p:nvPicPr>
          <p:cNvPr id="16" name="Picture 15" descr="PexWeb.png"/>
          <p:cNvPicPr>
            <a:picLocks noChangeAspect="1"/>
          </p:cNvPicPr>
          <p:nvPr/>
        </p:nvPicPr>
        <p:blipFill>
          <a:blip r:embed="rId7" cstate="print"/>
          <a:stretch>
            <a:fillRect/>
          </a:stretch>
        </p:blipFill>
        <p:spPr>
          <a:xfrm>
            <a:off x="4141533" y="5156124"/>
            <a:ext cx="1853238" cy="1038936"/>
          </a:xfrm>
          <a:prstGeom prst="rect">
            <a:avLst/>
          </a:prstGeom>
        </p:spPr>
      </p:pic>
      <p:pic>
        <p:nvPicPr>
          <p:cNvPr id="18" name="Picture 2"/>
          <p:cNvPicPr>
            <a:picLocks noChangeAspect="1" noChangeArrowheads="1"/>
          </p:cNvPicPr>
          <p:nvPr/>
        </p:nvPicPr>
        <p:blipFill>
          <a:blip r:embed="rId8" cstate="print"/>
          <a:srcRect/>
          <a:stretch>
            <a:fillRect/>
          </a:stretch>
        </p:blipFill>
        <p:spPr bwMode="auto">
          <a:xfrm>
            <a:off x="3007998" y="3805886"/>
            <a:ext cx="2222422" cy="991184"/>
          </a:xfrm>
          <a:prstGeom prst="rect">
            <a:avLst/>
          </a:prstGeom>
          <a:noFill/>
          <a:ln w="9525">
            <a:noFill/>
            <a:miter lim="800000"/>
            <a:headEnd/>
            <a:tailEnd/>
          </a:ln>
          <a:effectLst/>
        </p:spPr>
      </p:pic>
      <p:sp>
        <p:nvSpPr>
          <p:cNvPr id="21" name="Rounded Rectangle 20"/>
          <p:cNvSpPr/>
          <p:nvPr/>
        </p:nvSpPr>
        <p:spPr bwMode="auto">
          <a:xfrm>
            <a:off x="5956160" y="2707528"/>
            <a:ext cx="2583180" cy="73152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Calibri" pitchFamily="34" charset="0"/>
              </a:rPr>
              <a:t>Terminator T-2</a:t>
            </a:r>
          </a:p>
        </p:txBody>
      </p:sp>
      <p:sp>
        <p:nvSpPr>
          <p:cNvPr id="22" name="Rounded Rectangle 21"/>
          <p:cNvSpPr/>
          <p:nvPr/>
        </p:nvSpPr>
        <p:spPr bwMode="auto">
          <a:xfrm>
            <a:off x="284913" y="4352626"/>
            <a:ext cx="2060750" cy="73152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solidFill>
                  <a:schemeClr val="bg1"/>
                </a:solidFill>
                <a:latin typeface="Calibri" pitchFamily="34" charset="0"/>
              </a:rPr>
              <a:t>NModel</a:t>
            </a:r>
            <a:endParaRPr kumimoji="0" lang="en-US" sz="2800" b="1" i="0" u="none" strike="noStrike" cap="none" normalizeH="0" baseline="0" dirty="0" smtClean="0">
              <a:solidFill>
                <a:schemeClr val="bg1"/>
              </a:solidFill>
              <a:latin typeface="Calibri" pitchFamily="34" charset="0"/>
            </a:endParaRPr>
          </a:p>
        </p:txBody>
      </p:sp>
      <p:sp>
        <p:nvSpPr>
          <p:cNvPr id="23" name="Rounded Rectangle 22"/>
          <p:cNvSpPr/>
          <p:nvPr/>
        </p:nvSpPr>
        <p:spPr>
          <a:xfrm>
            <a:off x="3913414" y="1772206"/>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HAVOC</a:t>
            </a:r>
            <a:endParaRPr lang="en-US" sz="3200" b="1" dirty="0">
              <a:solidFill>
                <a:schemeClr val="bg1"/>
              </a:solidFill>
              <a:latin typeface="Calibri" pitchFamily="34" charset="0"/>
            </a:endParaRPr>
          </a:p>
        </p:txBody>
      </p:sp>
      <p:sp>
        <p:nvSpPr>
          <p:cNvPr id="24" name="Rounded Rectangle 23"/>
          <p:cNvSpPr/>
          <p:nvPr/>
        </p:nvSpPr>
        <p:spPr>
          <a:xfrm>
            <a:off x="6737013" y="5399660"/>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F7</a:t>
            </a:r>
            <a:endParaRPr lang="en-US" sz="3200" b="1" dirty="0">
              <a:solidFill>
                <a:schemeClr val="bg1"/>
              </a:solidFill>
              <a:latin typeface="Calibri" pitchFamily="34" charset="0"/>
            </a:endParaRPr>
          </a:p>
        </p:txBody>
      </p:sp>
      <p:sp>
        <p:nvSpPr>
          <p:cNvPr id="25" name="Rounded Rectangle 24"/>
          <p:cNvSpPr/>
          <p:nvPr/>
        </p:nvSpPr>
        <p:spPr>
          <a:xfrm>
            <a:off x="438371" y="5873609"/>
            <a:ext cx="2008527" cy="590497"/>
          </a:xfrm>
          <a:prstGeom prst="roundRect">
            <a:avLst/>
          </a:prstGeom>
        </p:spPr>
        <p:style>
          <a:lnRef idx="1">
            <a:schemeClr val="dk1"/>
          </a:lnRef>
          <a:fillRef idx="2">
            <a:schemeClr val="dk1"/>
          </a:fillRef>
          <a:effectRef idx="1">
            <a:schemeClr val="dk1"/>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SAGE</a:t>
            </a:r>
            <a:endParaRPr lang="en-US" sz="3200" b="1" dirty="0">
              <a:solidFill>
                <a:schemeClr val="bg1"/>
              </a:solidFill>
              <a:latin typeface="Calibri" pitchFamily="34" charset="0"/>
            </a:endParaRPr>
          </a:p>
        </p:txBody>
      </p:sp>
      <p:sp>
        <p:nvSpPr>
          <p:cNvPr id="26" name="Rounded Rectangle 25"/>
          <p:cNvSpPr/>
          <p:nvPr/>
        </p:nvSpPr>
        <p:spPr>
          <a:xfrm>
            <a:off x="6134132" y="4585744"/>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Vigilante</a:t>
            </a:r>
            <a:endParaRPr lang="en-US" sz="3200" b="1" dirty="0">
              <a:solidFill>
                <a:schemeClr val="bg1"/>
              </a:solidFill>
              <a:latin typeface="Calibri" pitchFamily="34" charset="0"/>
            </a:endParaRPr>
          </a:p>
        </p:txBody>
      </p:sp>
      <p:sp>
        <p:nvSpPr>
          <p:cNvPr id="19" name="Rounded Rectangle 18"/>
          <p:cNvSpPr/>
          <p:nvPr/>
        </p:nvSpPr>
        <p:spPr>
          <a:xfrm>
            <a:off x="1749995" y="5158918"/>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2400" b="1" dirty="0" err="1" smtClean="0">
                <a:solidFill>
                  <a:schemeClr val="bg1"/>
                </a:solidFill>
                <a:latin typeface="Calibri" pitchFamily="34" charset="0"/>
              </a:rPr>
              <a:t>SpecExplorer</a:t>
            </a:r>
            <a:endParaRPr lang="en-US" sz="2400" b="1" dirty="0">
              <a:solidFill>
                <a:schemeClr val="bg1"/>
              </a:solidFill>
              <a:latin typeface="Calibri" pitchFamily="34" charset="0"/>
            </a:endParaRPr>
          </a:p>
        </p:txBody>
      </p:sp>
      <p:sp>
        <p:nvSpPr>
          <p:cNvPr id="2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623656"/>
            <a:ext cx="7690115" cy="750205"/>
          </a:xfrm>
        </p:spPr>
        <p:txBody>
          <a:bodyPr/>
          <a:lstStyle/>
          <a:p>
            <a:r>
              <a:rPr lang="en-US" dirty="0" smtClean="0"/>
              <a:t>Test case generation</a:t>
            </a:r>
            <a:endParaRPr 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Test case generation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613801"/>
            <a:ext cx="8382000" cy="3705630"/>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Test (correctness + usability) is 95% of the deal:</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Dev/Test is 1-1 in products.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Developers are responsible for unit tests.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Tools: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Annotations and static analysis (SAL + ESP)</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File </a:t>
            </a:r>
            <a:r>
              <a:rPr lang="en-US" sz="2800" dirty="0" err="1" smtClean="0">
                <a:solidFill>
                  <a:schemeClr val="bg1"/>
                </a:solidFill>
                <a:latin typeface="Calibri" pitchFamily="34" charset="0"/>
                <a:sym typeface="Symbol"/>
              </a:rPr>
              <a:t>Fuzzing</a:t>
            </a:r>
            <a:endParaRPr lang="en-US" sz="2800" dirty="0" smtClean="0">
              <a:solidFill>
                <a:schemeClr val="bg1"/>
              </a:solidFill>
              <a:latin typeface="Calibri" pitchFamily="34" charset="0"/>
              <a:sym typeface="Symbol"/>
            </a:endParaRP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Unit test case generation</a:t>
            </a:r>
          </a:p>
          <a:p>
            <a:pPr marL="1299317" lvl="2" indent="-384954">
              <a:lnSpc>
                <a:spcPct val="90000"/>
              </a:lnSpc>
              <a:spcBef>
                <a:spcPct val="20000"/>
              </a:spcBef>
              <a:buSzPct val="90000"/>
            </a:pPr>
            <a:endParaRPr lang="en-US" sz="2800" dirty="0" smtClean="0">
              <a:solidFill>
                <a:schemeClr val="bg1"/>
              </a:solidFill>
              <a:latin typeface="Calibri" pitchFamily="34" charset="0"/>
              <a:sym typeface="Symbol"/>
            </a:endParaRP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solidFill>
                  <a:srgbClr val="FF0000"/>
                </a:solidFill>
                <a:latin typeface="Calibri" pitchFamily="34" charset="0"/>
              </a:rPr>
              <a:t>Security is critical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613801"/>
            <a:ext cx="8382000" cy="4395049"/>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bugs can be very expensive: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of each MS Security Bulletin: $600k to $Millions.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due to worms: $Billions.</a:t>
            </a:r>
          </a:p>
          <a:p>
            <a:pPr marL="842136" lvl="1" indent="-384954">
              <a:lnSpc>
                <a:spcPct val="90000"/>
              </a:lnSpc>
              <a:spcBef>
                <a:spcPct val="20000"/>
              </a:spcBef>
              <a:buSzPct val="90000"/>
              <a:buFontTx/>
              <a:buBlip>
                <a:blip r:embed="rId3"/>
              </a:buBlip>
            </a:pPr>
            <a:r>
              <a:rPr lang="en-US" sz="2400" dirty="0" smtClean="0">
                <a:solidFill>
                  <a:srgbClr val="FF0000"/>
                </a:solidFill>
                <a:latin typeface="Calibri" pitchFamily="34" charset="0"/>
                <a:sym typeface="Symbol"/>
              </a:rPr>
              <a:t>The real victim is the customer.</a:t>
            </a:r>
            <a:endParaRPr lang="en-US" sz="24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Most security exploits are initiated via files or packets.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Ex: Internet Explorer parses dozens of file formats.</a:t>
            </a: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testing: </a:t>
            </a:r>
            <a:r>
              <a:rPr lang="en-US" sz="2400" dirty="0" smtClean="0">
                <a:solidFill>
                  <a:srgbClr val="FF0000"/>
                </a:solidFill>
                <a:latin typeface="Calibri" pitchFamily="34" charset="0"/>
                <a:sym typeface="Symbol"/>
              </a:rPr>
              <a:t>hunting for million dollar bugs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Write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Read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Null pointer dereference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Division by zero</a:t>
            </a:r>
          </a:p>
        </p:txBody>
      </p:sp>
      <p:pic>
        <p:nvPicPr>
          <p:cNvPr id="5" name="Picture 4" descr="cartoon_bug.jpg"/>
          <p:cNvPicPr>
            <a:picLocks noChangeAspect="1"/>
          </p:cNvPicPr>
          <p:nvPr/>
        </p:nvPicPr>
        <p:blipFill>
          <a:blip r:embed="rId4" cstate="print"/>
          <a:stretch>
            <a:fillRect/>
          </a:stretch>
        </p:blipFill>
        <p:spPr>
          <a:xfrm>
            <a:off x="6736173" y="3966601"/>
            <a:ext cx="2062006" cy="2159472"/>
          </a:xfrm>
          <a:prstGeom prst="rect">
            <a:avLst/>
          </a:prstGeom>
        </p:spPr>
      </p:pic>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Hunting for Security Bugs.</a:t>
            </a:r>
            <a:endParaRPr lang="en-US" sz="4800" dirty="0">
              <a:latin typeface="Calibri" pitchFamily="34" charset="0"/>
            </a:endParaRPr>
          </a:p>
        </p:txBody>
      </p:sp>
      <p:sp>
        <p:nvSpPr>
          <p:cNvPr id="3" name="Content Placeholder 2"/>
          <p:cNvSpPr>
            <a:spLocks noGrp="1"/>
          </p:cNvSpPr>
          <p:nvPr>
            <p:ph idx="1"/>
          </p:nvPr>
        </p:nvSpPr>
        <p:spPr>
          <a:xfrm>
            <a:off x="362526" y="1782329"/>
            <a:ext cx="8382000" cy="3988784"/>
          </a:xfrm>
        </p:spPr>
        <p:txBody>
          <a:bodyPr/>
          <a:lstStyle/>
          <a:p>
            <a:r>
              <a:rPr lang="en-US" sz="2400" dirty="0" smtClean="0">
                <a:latin typeface="Calibri" pitchFamily="34" charset="0"/>
              </a:rPr>
              <a:t>Two main techniques used by </a:t>
            </a:r>
            <a:r>
              <a:rPr lang="en-US" sz="2400" i="1" dirty="0" smtClean="0">
                <a:solidFill>
                  <a:srgbClr val="FF0000"/>
                </a:solidFill>
                <a:latin typeface="Calibri" pitchFamily="34" charset="0"/>
              </a:rPr>
              <a:t>“black hats”</a:t>
            </a:r>
            <a:r>
              <a:rPr lang="en-US" sz="2400" dirty="0" smtClean="0">
                <a:latin typeface="Calibri" pitchFamily="34" charset="0"/>
              </a:rPr>
              <a:t>:</a:t>
            </a:r>
          </a:p>
          <a:p>
            <a:pPr lvl="1"/>
            <a:r>
              <a:rPr lang="en-US" sz="2400" dirty="0" smtClean="0">
                <a:latin typeface="Calibri" pitchFamily="34" charset="0"/>
              </a:rPr>
              <a:t>Code inspection (of binaries).</a:t>
            </a:r>
          </a:p>
          <a:p>
            <a:pPr lvl="1"/>
            <a:r>
              <a:rPr lang="en-US" sz="2400" i="1" dirty="0" smtClean="0">
                <a:solidFill>
                  <a:srgbClr val="FF0000"/>
                </a:solidFill>
                <a:latin typeface="Calibri" pitchFamily="34" charset="0"/>
              </a:rPr>
              <a:t>Black box fuzz testing.</a:t>
            </a:r>
          </a:p>
          <a:p>
            <a:r>
              <a:rPr lang="en-US" sz="2400" b="1" dirty="0" smtClean="0">
                <a:latin typeface="Calibri" pitchFamily="34" charset="0"/>
              </a:rPr>
              <a:t>Black box </a:t>
            </a:r>
            <a:r>
              <a:rPr lang="en-US" sz="2400" dirty="0" smtClean="0">
                <a:latin typeface="Calibri" pitchFamily="34" charset="0"/>
              </a:rPr>
              <a:t>fuzz testing:</a:t>
            </a:r>
          </a:p>
          <a:p>
            <a:pPr lvl="1"/>
            <a:r>
              <a:rPr lang="en-US" sz="2400" dirty="0" smtClean="0">
                <a:latin typeface="Calibri" pitchFamily="34" charset="0"/>
              </a:rPr>
              <a:t>A form of black box random testing.</a:t>
            </a:r>
          </a:p>
          <a:p>
            <a:pPr lvl="1"/>
            <a:r>
              <a:rPr lang="en-US" sz="2400" dirty="0" smtClean="0">
                <a:latin typeface="Calibri" pitchFamily="34" charset="0"/>
              </a:rPr>
              <a:t>Randomly </a:t>
            </a:r>
            <a:r>
              <a:rPr lang="en-US" sz="2400" i="1" dirty="0" smtClean="0">
                <a:solidFill>
                  <a:srgbClr val="FF0000"/>
                </a:solidFill>
                <a:latin typeface="Calibri" pitchFamily="34" charset="0"/>
              </a:rPr>
              <a:t>fuzz</a:t>
            </a:r>
            <a:r>
              <a:rPr lang="en-US" sz="2400" dirty="0" smtClean="0">
                <a:latin typeface="Calibri" pitchFamily="34" charset="0"/>
              </a:rPr>
              <a:t> (=modify) a well formed input.</a:t>
            </a:r>
          </a:p>
          <a:p>
            <a:pPr lvl="1"/>
            <a:r>
              <a:rPr lang="en-US" sz="2400" dirty="0" smtClean="0">
                <a:latin typeface="Calibri" pitchFamily="34" charset="0"/>
              </a:rPr>
              <a:t>Grammar-based </a:t>
            </a:r>
            <a:r>
              <a:rPr lang="en-US" sz="2400" dirty="0" err="1" smtClean="0">
                <a:latin typeface="Calibri" pitchFamily="34" charset="0"/>
              </a:rPr>
              <a:t>fuzzing</a:t>
            </a:r>
            <a:r>
              <a:rPr lang="en-US" sz="2400" dirty="0" smtClean="0">
                <a:latin typeface="Calibri" pitchFamily="34" charset="0"/>
              </a:rPr>
              <a:t>: rules to encode how to fuzz.</a:t>
            </a:r>
          </a:p>
          <a:p>
            <a:r>
              <a:rPr lang="en-US" sz="2400" b="1" dirty="0" smtClean="0">
                <a:latin typeface="Calibri" pitchFamily="34" charset="0"/>
              </a:rPr>
              <a:t>Heavily</a:t>
            </a:r>
            <a:r>
              <a:rPr lang="en-US" sz="2400" dirty="0" smtClean="0">
                <a:latin typeface="Calibri" pitchFamily="34" charset="0"/>
              </a:rPr>
              <a:t> used in security testing</a:t>
            </a:r>
          </a:p>
          <a:p>
            <a:pPr lvl="1"/>
            <a:r>
              <a:rPr lang="en-US" sz="2400" dirty="0" smtClean="0">
                <a:latin typeface="Calibri" pitchFamily="34" charset="0"/>
              </a:rPr>
              <a:t>At MS: several internal tools.</a:t>
            </a:r>
          </a:p>
          <a:p>
            <a:pPr lvl="1"/>
            <a:r>
              <a:rPr lang="en-US" sz="2400" dirty="0" smtClean="0">
                <a:latin typeface="Calibri" pitchFamily="34" charset="0"/>
              </a:rPr>
              <a:t>Conceptually simple yet effective in practice</a:t>
            </a:r>
            <a:endParaRPr lang="en-US" sz="2400" dirty="0">
              <a:latin typeface="Calibri" pitchFamily="34" charset="0"/>
            </a:endParaRPr>
          </a:p>
        </p:txBody>
      </p:sp>
      <p:pic>
        <p:nvPicPr>
          <p:cNvPr id="5" name="Picture 4" descr="blackhat.jpg"/>
          <p:cNvPicPr>
            <a:picLocks noChangeAspect="1"/>
          </p:cNvPicPr>
          <p:nvPr/>
        </p:nvPicPr>
        <p:blipFill>
          <a:blip r:embed="rId2" cstate="print"/>
          <a:stretch>
            <a:fillRect/>
          </a:stretch>
        </p:blipFill>
        <p:spPr>
          <a:xfrm>
            <a:off x="6128623" y="1786394"/>
            <a:ext cx="883920" cy="962090"/>
          </a:xfrm>
          <a:prstGeom prst="rect">
            <a:avLst/>
          </a:prstGeom>
        </p:spPr>
      </p:pic>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latin typeface="Calibri" pitchFamily="34" charset="0"/>
              </a:rPr>
              <a:t>Directed Automated Random Testing ( DART)</a:t>
            </a:r>
            <a:endParaRPr sz="40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Rounded Rectangle 8"/>
          <p:cNvSpPr>
            <a:spLocks noChangeArrowheads="1"/>
          </p:cNvSpPr>
          <p:nvPr/>
        </p:nvSpPr>
        <p:spPr bwMode="auto">
          <a:xfrm>
            <a:off x="3798295" y="2310430"/>
            <a:ext cx="2037885" cy="788987"/>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Execution Path</a:t>
            </a:r>
          </a:p>
        </p:txBody>
      </p:sp>
      <p:sp>
        <p:nvSpPr>
          <p:cNvPr id="6" name="Bent Arrow 5"/>
          <p:cNvSpPr/>
          <p:nvPr/>
        </p:nvSpPr>
        <p:spPr bwMode="auto">
          <a:xfrm>
            <a:off x="1925565" y="2701664"/>
            <a:ext cx="1880213" cy="481573"/>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7" name="Bent Arrow 6"/>
          <p:cNvSpPr/>
          <p:nvPr/>
        </p:nvSpPr>
        <p:spPr bwMode="auto">
          <a:xfrm rot="5400000">
            <a:off x="6187870" y="2413078"/>
            <a:ext cx="512385" cy="1215766"/>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10800000">
            <a:off x="5680566" y="4264602"/>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9" name="TextBox 15"/>
          <p:cNvSpPr txBox="1">
            <a:spLocks noChangeArrowheads="1"/>
          </p:cNvSpPr>
          <p:nvPr/>
        </p:nvSpPr>
        <p:spPr bwMode="auto">
          <a:xfrm>
            <a:off x="590565" y="2223861"/>
            <a:ext cx="2987136"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Run Test </a:t>
            </a:r>
            <a:r>
              <a:rPr lang="en-US" sz="2400" dirty="0" smtClean="0">
                <a:solidFill>
                  <a:schemeClr val="accent2">
                    <a:lumMod val="75000"/>
                  </a:schemeClr>
                </a:solidFill>
                <a:latin typeface="Calibri" pitchFamily="34" charset="0"/>
              </a:rPr>
              <a:t>and Monitor</a:t>
            </a:r>
            <a:endParaRPr lang="en-US" sz="2400" dirty="0">
              <a:solidFill>
                <a:schemeClr val="accent2">
                  <a:lumMod val="75000"/>
                </a:schemeClr>
              </a:solidFill>
              <a:latin typeface="Calibri" pitchFamily="34" charset="0"/>
            </a:endParaRPr>
          </a:p>
        </p:txBody>
      </p:sp>
      <p:sp>
        <p:nvSpPr>
          <p:cNvPr id="10" name="TextBox 16"/>
          <p:cNvSpPr txBox="1">
            <a:spLocks noChangeArrowheads="1"/>
          </p:cNvSpPr>
          <p:nvPr/>
        </p:nvSpPr>
        <p:spPr bwMode="auto">
          <a:xfrm>
            <a:off x="6280890" y="2264043"/>
            <a:ext cx="2126263"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Path </a:t>
            </a:r>
            <a:r>
              <a:rPr lang="en-US" sz="2400" dirty="0" smtClean="0">
                <a:solidFill>
                  <a:schemeClr val="accent2">
                    <a:lumMod val="75000"/>
                  </a:schemeClr>
                </a:solidFill>
                <a:latin typeface="Calibri" pitchFamily="34" charset="0"/>
              </a:rPr>
              <a:t>Condition</a:t>
            </a:r>
            <a:endParaRPr lang="en-US" sz="2400" dirty="0">
              <a:solidFill>
                <a:schemeClr val="accent2">
                  <a:lumMod val="75000"/>
                </a:schemeClr>
              </a:solidFill>
              <a:latin typeface="Calibri" pitchFamily="34" charset="0"/>
            </a:endParaRPr>
          </a:p>
        </p:txBody>
      </p:sp>
      <p:sp>
        <p:nvSpPr>
          <p:cNvPr id="11" name="TextBox 18"/>
          <p:cNvSpPr txBox="1">
            <a:spLocks noChangeArrowheads="1"/>
          </p:cNvSpPr>
          <p:nvPr/>
        </p:nvSpPr>
        <p:spPr bwMode="auto">
          <a:xfrm>
            <a:off x="2797600" y="4944374"/>
            <a:ext cx="1466254"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Solve</a:t>
            </a:r>
            <a:endParaRPr lang="en-US" sz="2400" dirty="0">
              <a:solidFill>
                <a:schemeClr val="accent2">
                  <a:lumMod val="75000"/>
                </a:schemeClr>
              </a:solidFill>
              <a:latin typeface="Calibri" pitchFamily="34" charset="0"/>
            </a:endParaRPr>
          </a:p>
        </p:txBody>
      </p:sp>
      <p:sp>
        <p:nvSpPr>
          <p:cNvPr id="12" name="Right Arrow 11"/>
          <p:cNvSpPr/>
          <p:nvPr/>
        </p:nvSpPr>
        <p:spPr>
          <a:xfrm>
            <a:off x="179157" y="3336913"/>
            <a:ext cx="1211876" cy="627400"/>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chemeClr val="tx1"/>
                </a:solidFill>
                <a:latin typeface="Calibri" pitchFamily="34" charset="0"/>
              </a:rPr>
              <a:t>seed</a:t>
            </a:r>
            <a:endParaRPr lang="en-US" sz="2400" b="1" dirty="0">
              <a:solidFill>
                <a:schemeClr val="tx1"/>
              </a:solidFill>
              <a:latin typeface="Calibri" pitchFamily="34" charset="0"/>
            </a:endParaRPr>
          </a:p>
        </p:txBody>
      </p:sp>
      <p:sp>
        <p:nvSpPr>
          <p:cNvPr id="13" name="TextBox 18"/>
          <p:cNvSpPr txBox="1">
            <a:spLocks noChangeArrowheads="1"/>
          </p:cNvSpPr>
          <p:nvPr/>
        </p:nvSpPr>
        <p:spPr bwMode="auto">
          <a:xfrm>
            <a:off x="333962" y="4079283"/>
            <a:ext cx="1592492"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New input</a:t>
            </a:r>
            <a:endParaRPr lang="en-US" sz="2400" dirty="0">
              <a:solidFill>
                <a:schemeClr val="accent2">
                  <a:lumMod val="75000"/>
                </a:schemeClr>
              </a:solidFill>
              <a:latin typeface="Calibri" pitchFamily="34" charset="0"/>
            </a:endParaRPr>
          </a:p>
        </p:txBody>
      </p:sp>
      <p:sp>
        <p:nvSpPr>
          <p:cNvPr id="14" name="Rounded Rectangle 6"/>
          <p:cNvSpPr>
            <a:spLocks noChangeArrowheads="1"/>
          </p:cNvSpPr>
          <p:nvPr/>
        </p:nvSpPr>
        <p:spPr bwMode="auto">
          <a:xfrm>
            <a:off x="1383846" y="3216600"/>
            <a:ext cx="1256422" cy="815593"/>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Test</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Inputs</a:t>
            </a:r>
          </a:p>
        </p:txBody>
      </p:sp>
      <p:sp>
        <p:nvSpPr>
          <p:cNvPr id="15" name="Bent Arrow 14"/>
          <p:cNvSpPr/>
          <p:nvPr/>
        </p:nvSpPr>
        <p:spPr bwMode="auto">
          <a:xfrm rot="10800000">
            <a:off x="2761292" y="4274960"/>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6" name="Rounded Rectangle 7"/>
          <p:cNvSpPr>
            <a:spLocks noChangeArrowheads="1"/>
          </p:cNvSpPr>
          <p:nvPr/>
        </p:nvSpPr>
        <p:spPr bwMode="auto">
          <a:xfrm>
            <a:off x="3866026" y="4267817"/>
            <a:ext cx="1854720" cy="918811"/>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Constraint System</a:t>
            </a:r>
          </a:p>
        </p:txBody>
      </p:sp>
      <p:sp>
        <p:nvSpPr>
          <p:cNvPr id="17" name="Up Arrow 16"/>
          <p:cNvSpPr/>
          <p:nvPr/>
        </p:nvSpPr>
        <p:spPr bwMode="auto">
          <a:xfrm>
            <a:off x="1837677" y="4065973"/>
            <a:ext cx="257453"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8" name="Picture 17" descr="z3.png"/>
          <p:cNvPicPr>
            <a:picLocks noChangeAspect="1"/>
          </p:cNvPicPr>
          <p:nvPr/>
        </p:nvPicPr>
        <p:blipFill>
          <a:blip r:embed="rId3" cstate="print"/>
          <a:stretch>
            <a:fillRect/>
          </a:stretch>
        </p:blipFill>
        <p:spPr>
          <a:xfrm>
            <a:off x="1521370" y="4558918"/>
            <a:ext cx="1213872" cy="701903"/>
          </a:xfrm>
          <a:prstGeom prst="rect">
            <a:avLst/>
          </a:prstGeom>
        </p:spPr>
      </p:pic>
      <p:sp>
        <p:nvSpPr>
          <p:cNvPr id="19" name="Can 9"/>
          <p:cNvSpPr>
            <a:spLocks noChangeArrowheads="1"/>
          </p:cNvSpPr>
          <p:nvPr/>
        </p:nvSpPr>
        <p:spPr bwMode="auto">
          <a:xfrm>
            <a:off x="6397006" y="3286208"/>
            <a:ext cx="1256422" cy="1007105"/>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400" b="1" dirty="0">
                <a:solidFill>
                  <a:schemeClr val="tx1"/>
                </a:solidFill>
                <a:effectLst>
                  <a:outerShdw blurRad="38100" dist="38100" dir="2700000" algn="tl">
                    <a:srgbClr val="000000">
                      <a:alpha val="43137"/>
                    </a:srgbClr>
                  </a:outerShdw>
                </a:effectLst>
                <a:latin typeface="Calibri" pitchFamily="34" charset="0"/>
              </a:rPr>
              <a:t>Known</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Paths</a:t>
            </a:r>
          </a:p>
        </p:txBody>
      </p:sp>
      <p:sp>
        <p:nvSpPr>
          <p:cNvPr id="20"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DARTish projects at Microsoft</a:t>
            </a:r>
            <a:endParaRPr lang="en-US" dirty="0"/>
          </a:p>
        </p:txBody>
      </p:sp>
      <p:graphicFrame>
        <p:nvGraphicFramePr>
          <p:cNvPr id="5" name="Content Placeholder 4"/>
          <p:cNvGraphicFramePr>
            <a:graphicFrameLocks noGrp="1"/>
          </p:cNvGraphicFramePr>
          <p:nvPr>
            <p:ph idx="1"/>
          </p:nvPr>
        </p:nvGraphicFramePr>
        <p:xfrm>
          <a:off x="292223" y="1767987"/>
          <a:ext cx="8382000" cy="4099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77621"/>
          </a:xfrm>
        </p:spPr>
        <p:txBody>
          <a:bodyPr/>
          <a:lstStyle/>
          <a:p>
            <a:r>
              <a:rPr smtClean="0"/>
              <a:t>What is </a:t>
            </a:r>
            <a:r>
              <a:rPr smtClean="0">
                <a:latin typeface="Magneto" pitchFamily="82" charset="0"/>
              </a:rPr>
              <a:t>Pex</a:t>
            </a:r>
            <a:r>
              <a:rPr smtClean="0"/>
              <a:t>?</a:t>
            </a:r>
            <a:endParaRPr lang="en-US" dirty="0"/>
          </a:p>
        </p:txBody>
      </p:sp>
      <p:sp>
        <p:nvSpPr>
          <p:cNvPr id="3" name="Content Placeholder 2"/>
          <p:cNvSpPr>
            <a:spLocks noGrp="1"/>
          </p:cNvSpPr>
          <p:nvPr>
            <p:ph idx="1"/>
          </p:nvPr>
        </p:nvSpPr>
        <p:spPr>
          <a:xfrm>
            <a:off x="354367" y="1696960"/>
            <a:ext cx="8382000" cy="1674305"/>
          </a:xfrm>
        </p:spPr>
        <p:txBody>
          <a:bodyPr/>
          <a:lstStyle/>
          <a:p>
            <a:r>
              <a:rPr lang="en-US" dirty="0" smtClean="0"/>
              <a:t>Test input generator</a:t>
            </a:r>
          </a:p>
          <a:p>
            <a:pPr lvl="1"/>
            <a:r>
              <a:rPr lang="en-US" dirty="0" err="1" smtClean="0"/>
              <a:t>Pex</a:t>
            </a:r>
            <a:r>
              <a:rPr lang="en-US" dirty="0" smtClean="0"/>
              <a:t> starts from parameterized unit tests</a:t>
            </a:r>
          </a:p>
          <a:p>
            <a:pPr lvl="1"/>
            <a:r>
              <a:rPr lang="en-US" dirty="0" smtClean="0"/>
              <a:t>Generated tests are emitted as traditional unit tests</a:t>
            </a:r>
          </a:p>
          <a:p>
            <a:endParaRPr lang="en-US" dirty="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The Spec</a:t>
            </a:r>
            <a:endParaRPr lang="en-US" dirty="0"/>
          </a:p>
        </p:txBody>
      </p:sp>
      <p:pic>
        <p:nvPicPr>
          <p:cNvPr id="5" name="Picture 3"/>
          <p:cNvPicPr>
            <a:picLocks noChangeAspect="1" noChangeArrowheads="1"/>
          </p:cNvPicPr>
          <p:nvPr/>
        </p:nvPicPr>
        <p:blipFill>
          <a:blip r:embed="rId3" cstate="print"/>
          <a:srcRect/>
          <a:stretch>
            <a:fillRect/>
          </a:stretch>
        </p:blipFill>
        <p:spPr bwMode="auto">
          <a:xfrm>
            <a:off x="381000" y="3267075"/>
            <a:ext cx="6715125" cy="2981325"/>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4438650" y="1371600"/>
            <a:ext cx="4400550" cy="2657475"/>
          </a:xfrm>
          <a:prstGeom prst="rect">
            <a:avLst/>
          </a:prstGeom>
          <a:noFill/>
          <a:ln w="9525">
            <a:noFill/>
            <a:miter lim="800000"/>
            <a:headEnd/>
            <a:tailEnd/>
          </a:ln>
          <a:effectLst/>
        </p:spPr>
      </p:pic>
      <p:sp>
        <p:nvSpPr>
          <p:cNvPr id="7"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AddItem Test</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4438650" y="1371600"/>
            <a:ext cx="4400550" cy="2657475"/>
          </a:xfrm>
          <a:prstGeom prst="rect">
            <a:avLst/>
          </a:prstGeom>
          <a:noFill/>
          <a:ln w="9525">
            <a:noFill/>
            <a:miter lim="800000"/>
            <a:headEnd/>
            <a:tailEnd/>
          </a:ln>
          <a:effectLst/>
        </p:spPr>
      </p:pic>
      <p:grpSp>
        <p:nvGrpSpPr>
          <p:cNvPr id="3" name="Group 10"/>
          <p:cNvGrpSpPr/>
          <p:nvPr/>
        </p:nvGrpSpPr>
        <p:grpSpPr>
          <a:xfrm>
            <a:off x="76200" y="2895600"/>
            <a:ext cx="3886200" cy="3581400"/>
            <a:chOff x="76200" y="2895600"/>
            <a:chExt cx="3886200" cy="3581400"/>
          </a:xfrm>
        </p:grpSpPr>
        <p:sp>
          <p:nvSpPr>
            <p:cNvPr id="7" name="Rounded Rectangle 6"/>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8" name="TextBox 7"/>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6" name="Group 11"/>
          <p:cNvGrpSpPr/>
          <p:nvPr/>
        </p:nvGrpSpPr>
        <p:grpSpPr>
          <a:xfrm>
            <a:off x="76200" y="1143000"/>
            <a:ext cx="3886200" cy="1892082"/>
            <a:chOff x="76200" y="1143000"/>
            <a:chExt cx="3886200" cy="1892082"/>
          </a:xfrm>
        </p:grpSpPr>
        <p:sp>
          <p:nvSpPr>
            <p:cNvPr id="10" name="Rounded Rectangle 9"/>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1" name="TextBox 10"/>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Starting Pex</a:t>
            </a:r>
            <a:r>
              <a:rPr lang="en-US" dirty="0" smtClean="0"/>
              <a:t>…</a:t>
            </a:r>
            <a:endParaRPr lang="en-US" dirty="0"/>
          </a:p>
        </p:txBody>
      </p:sp>
      <p:sp>
        <p:nvSpPr>
          <p:cNvPr id="13" name="Content Placeholder 12"/>
          <p:cNvSpPr>
            <a:spLocks noGrp="1"/>
          </p:cNvSpPr>
          <p:nvPr>
            <p:ph idx="1"/>
          </p:nvPr>
        </p:nvSpPr>
        <p:spPr/>
        <p:txBody>
          <a:bodyPr/>
          <a:lstStyle/>
          <a:p>
            <a:endParaRPr lang="en-US"/>
          </a:p>
        </p:txBody>
      </p:sp>
      <p:grpSp>
        <p:nvGrpSpPr>
          <p:cNvPr id="3" name="Group 10"/>
          <p:cNvGrpSpPr/>
          <p:nvPr/>
        </p:nvGrpSpPr>
        <p:grpSpPr>
          <a:xfrm>
            <a:off x="76200" y="2895600"/>
            <a:ext cx="3886200" cy="3581400"/>
            <a:chOff x="76200" y="2895600"/>
            <a:chExt cx="3886200" cy="3581400"/>
          </a:xfrm>
        </p:grpSpPr>
        <p:sp>
          <p:nvSpPr>
            <p:cNvPr id="6" name="Rounded Rectangle 5"/>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4" name="TextBox 3"/>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7" name="Group 11"/>
          <p:cNvGrpSpPr/>
          <p:nvPr/>
        </p:nvGrpSpPr>
        <p:grpSpPr>
          <a:xfrm>
            <a:off x="76200" y="1143000"/>
            <a:ext cx="3886200" cy="1892082"/>
            <a:chOff x="76200" y="1143000"/>
            <a:chExt cx="3886200" cy="1892082"/>
          </a:xfrm>
        </p:grpSpPr>
        <p:sp>
          <p:nvSpPr>
            <p:cNvPr id="5" name="Rounded Rectangle 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0" name="TextBox 9"/>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625600"/>
                <a:gridCol w="1625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dirty="0"/>
                    </a:p>
                  </a:txBody>
                  <a:tcPr/>
                </a:tc>
                <a:tc>
                  <a:txBody>
                    <a:bodyPr/>
                    <a:lstStyle/>
                    <a:p>
                      <a:endParaRPr lang="en-US" dirty="0"/>
                    </a:p>
                  </a:txBody>
                  <a:tcPr/>
                </a:tc>
                <a:tc>
                  <a:txBody>
                    <a:bodyPr/>
                    <a:lstStyle/>
                    <a:p>
                      <a:endParaRPr lang="en-US" sz="1600" dirty="0">
                        <a:latin typeface="Consolas" pitchFamily="49"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Test case generation</a:t>
            </a:r>
            <a:endParaRPr lang="en-US" dirty="0">
              <a:latin typeface="Calibri" pitchFamily="34" charset="0"/>
            </a:endParaRPr>
          </a:p>
        </p:txBody>
      </p:sp>
      <p:sp>
        <p:nvSpPr>
          <p:cNvPr id="10" name="Content Placeholder 9"/>
          <p:cNvSpPr>
            <a:spLocks noGrp="1"/>
          </p:cNvSpPr>
          <p:nvPr>
            <p:ph idx="1"/>
          </p:nvPr>
        </p:nvSpPr>
        <p:spPr>
          <a:xfrm>
            <a:off x="371856" y="1807907"/>
            <a:ext cx="2768909" cy="4105739"/>
          </a:xfrm>
        </p:spPr>
        <p:txBody>
          <a:bodyPr/>
          <a:lstStyle/>
          <a:p>
            <a:pPr>
              <a:spcBef>
                <a:spcPts val="300"/>
              </a:spcBef>
              <a:spcAft>
                <a:spcPts val="300"/>
              </a:spcAft>
              <a:buNone/>
            </a:pPr>
            <a:r>
              <a:rPr lang="en-US" sz="2800" b="1" dirty="0" smtClean="0">
                <a:latin typeface="Cordia New" pitchFamily="34" charset="-34"/>
                <a:cs typeface="Cordia New" pitchFamily="34" charset="-34"/>
              </a:rPr>
              <a:t>unsigned </a:t>
            </a:r>
            <a:r>
              <a:rPr lang="en-US" sz="2800" dirty="0" smtClean="0">
                <a:latin typeface="Cordia New" pitchFamily="34" charset="-34"/>
                <a:cs typeface="Cordia New" pitchFamily="34" charset="-34"/>
              </a:rPr>
              <a:t>GCD(x, y) {</a:t>
            </a:r>
          </a:p>
          <a:p>
            <a:pPr>
              <a:spcBef>
                <a:spcPts val="300"/>
              </a:spcBef>
              <a:spcAft>
                <a:spcPts val="300"/>
              </a:spcAft>
              <a:buNone/>
            </a:pPr>
            <a:r>
              <a:rPr lang="en-US" sz="2800" b="1" dirty="0" smtClean="0">
                <a:latin typeface="Cordia New" pitchFamily="34" charset="-34"/>
                <a:cs typeface="Cordia New" pitchFamily="34" charset="-34"/>
              </a:rPr>
              <a:t>  requires</a:t>
            </a:r>
            <a:r>
              <a:rPr lang="en-US" sz="2800" dirty="0" smtClean="0">
                <a:latin typeface="Cordia New" pitchFamily="34" charset="-34"/>
                <a:cs typeface="Cordia New" pitchFamily="34" charset="-34"/>
              </a:rPr>
              <a:t>(y &gt; 0);</a:t>
            </a:r>
          </a:p>
          <a:p>
            <a:pPr>
              <a:spcBef>
                <a:spcPts val="300"/>
              </a:spcBef>
              <a:spcAft>
                <a:spcPts val="300"/>
              </a:spcAft>
              <a:buNone/>
            </a:pPr>
            <a:r>
              <a:rPr lang="en-US" sz="2800" b="1" dirty="0" smtClean="0">
                <a:latin typeface="Cordia New" pitchFamily="34" charset="-34"/>
                <a:cs typeface="Cordia New" pitchFamily="34" charset="-34"/>
              </a:rPr>
              <a:t>  while</a:t>
            </a:r>
            <a:r>
              <a:rPr lang="en-US" sz="2800" dirty="0" smtClean="0">
                <a:latin typeface="Cordia New" pitchFamily="34" charset="-34"/>
                <a:cs typeface="Cordia New" pitchFamily="34" charset="-34"/>
              </a:rPr>
              <a:t> (true) {</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unsigned</a:t>
            </a:r>
            <a:r>
              <a:rPr lang="en-US" sz="2800" dirty="0" smtClean="0">
                <a:latin typeface="Cordia New" pitchFamily="34" charset="-34"/>
                <a:cs typeface="Cordia New" pitchFamily="34" charset="-34"/>
              </a:rPr>
              <a:t> m = x % y;</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if</a:t>
            </a:r>
            <a:r>
              <a:rPr lang="en-US" sz="2800" dirty="0" smtClean="0">
                <a:latin typeface="Cordia New" pitchFamily="34" charset="-34"/>
                <a:cs typeface="Cordia New" pitchFamily="34" charset="-34"/>
              </a:rPr>
              <a:t> (m == 0) </a:t>
            </a:r>
            <a:r>
              <a:rPr lang="en-US" sz="2800" b="1" dirty="0" smtClean="0">
                <a:latin typeface="Cordia New" pitchFamily="34" charset="-34"/>
                <a:cs typeface="Cordia New" pitchFamily="34" charset="-34"/>
              </a:rPr>
              <a:t>return</a:t>
            </a:r>
            <a:r>
              <a:rPr lang="en-US" sz="2800" dirty="0" smtClean="0">
                <a:latin typeface="Cordia New" pitchFamily="34" charset="-34"/>
                <a:cs typeface="Cordia New" pitchFamily="34" charset="-34"/>
              </a:rPr>
              <a:t> y;</a:t>
            </a:r>
          </a:p>
          <a:p>
            <a:pPr>
              <a:spcBef>
                <a:spcPts val="300"/>
              </a:spcBef>
              <a:spcAft>
                <a:spcPts val="300"/>
              </a:spcAft>
              <a:buNone/>
            </a:pPr>
            <a:r>
              <a:rPr lang="en-US" sz="2800" dirty="0" smtClean="0">
                <a:latin typeface="Cordia New" pitchFamily="34" charset="-34"/>
                <a:cs typeface="Cordia New" pitchFamily="34" charset="-34"/>
              </a:rPr>
              <a:t>	 x = y;</a:t>
            </a:r>
          </a:p>
          <a:p>
            <a:pPr>
              <a:spcBef>
                <a:spcPts val="300"/>
              </a:spcBef>
              <a:spcAft>
                <a:spcPts val="300"/>
              </a:spcAft>
              <a:buNone/>
            </a:pPr>
            <a:r>
              <a:rPr lang="en-US" sz="2800" dirty="0" smtClean="0">
                <a:latin typeface="Cordia New" pitchFamily="34" charset="-34"/>
                <a:cs typeface="Cordia New" pitchFamily="34" charset="-34"/>
              </a:rPr>
              <a:t>	 y = m;</a:t>
            </a:r>
          </a:p>
          <a:p>
            <a:pPr>
              <a:spcBef>
                <a:spcPts val="300"/>
              </a:spcBef>
              <a:spcAft>
                <a:spcPts val="300"/>
              </a:spcAft>
              <a:buNone/>
            </a:pPr>
            <a:r>
              <a:rPr lang="en-US" sz="2800" dirty="0" smtClean="0">
                <a:latin typeface="Cordia New" pitchFamily="34" charset="-34"/>
                <a:cs typeface="Cordia New" pitchFamily="34" charset="-34"/>
              </a:rPr>
              <a:t>   }</a:t>
            </a:r>
          </a:p>
          <a:p>
            <a:pPr>
              <a:spcBef>
                <a:spcPts val="300"/>
              </a:spcBef>
              <a:spcAft>
                <a:spcPts val="300"/>
              </a:spcAft>
              <a:buNone/>
            </a:pPr>
            <a:r>
              <a:rPr lang="en-US" sz="2800" dirty="0" smtClean="0">
                <a:latin typeface="Cordia New" pitchFamily="34" charset="-34"/>
                <a:cs typeface="Cordia New" pitchFamily="34" charset="-34"/>
              </a:rPr>
              <a:t>}</a:t>
            </a:r>
          </a:p>
        </p:txBody>
      </p:sp>
      <p:sp>
        <p:nvSpPr>
          <p:cNvPr id="6" name="Rectangular Callout 5"/>
          <p:cNvSpPr/>
          <p:nvPr/>
        </p:nvSpPr>
        <p:spPr bwMode="auto">
          <a:xfrm>
            <a:off x="1044138" y="5499652"/>
            <a:ext cx="4508523" cy="835018"/>
          </a:xfrm>
          <a:prstGeom prst="wedgeRectCallout">
            <a:avLst>
              <a:gd name="adj1" fmla="val -33778"/>
              <a:gd name="adj2" fmla="val -177253"/>
            </a:avLst>
          </a:prstGeom>
          <a:solidFill>
            <a:srgbClr val="6699FF">
              <a:alpha val="69804"/>
            </a:srgb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ts val="300"/>
              </a:spcBef>
              <a:spcAft>
                <a:spcPct val="0"/>
              </a:spcAft>
              <a:buClrTx/>
              <a:buSzTx/>
              <a:buFontTx/>
              <a:buNone/>
              <a:tabLst/>
            </a:pPr>
            <a:r>
              <a:rPr lang="en-US" sz="2400" dirty="0" smtClean="0">
                <a:solidFill>
                  <a:schemeClr val="tx1"/>
                </a:solidFill>
                <a:effectLst>
                  <a:outerShdw blurRad="38100" dist="38100" dir="2700000" algn="tl">
                    <a:srgbClr val="000000">
                      <a:alpha val="43137"/>
                    </a:srgbClr>
                  </a:outerShdw>
                </a:effectLst>
                <a:latin typeface="Calibri" pitchFamily="34" charset="0"/>
              </a:rPr>
              <a:t>We want a trace where the loop is executed twice.</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Content Placeholder 9"/>
          <p:cNvSpPr txBox="1">
            <a:spLocks/>
          </p:cNvSpPr>
          <p:nvPr/>
        </p:nvSpPr>
        <p:spPr>
          <a:xfrm>
            <a:off x="3985585" y="1861559"/>
            <a:ext cx="1991139" cy="3539430"/>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&gt; 0)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not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a:t>
            </a:r>
          </a:p>
        </p:txBody>
      </p:sp>
      <p:sp>
        <p:nvSpPr>
          <p:cNvPr id="11" name="Right Arrow 10"/>
          <p:cNvSpPr/>
          <p:nvPr/>
        </p:nvSpPr>
        <p:spPr bwMode="auto">
          <a:xfrm>
            <a:off x="5903649" y="2606571"/>
            <a:ext cx="1704513"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tx1"/>
                </a:solidFill>
                <a:effectLst>
                  <a:outerShdw blurRad="38100" dist="38100" dir="2700000" algn="tl">
                    <a:srgbClr val="000000">
                      <a:alpha val="43137"/>
                    </a:srgbClr>
                  </a:outerShdw>
                </a:effectLst>
                <a:latin typeface="Segoe" pitchFamily="34" charset="0"/>
              </a:rPr>
              <a:t>Solver</a:t>
            </a: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Content Placeholder 9"/>
          <p:cNvSpPr txBox="1">
            <a:spLocks/>
          </p:cNvSpPr>
          <p:nvPr/>
        </p:nvSpPr>
        <p:spPr>
          <a:xfrm>
            <a:off x="7699907" y="1924374"/>
            <a:ext cx="1126037" cy="3014158"/>
          </a:xfrm>
          <a:prstGeom prst="rect">
            <a:avLst/>
          </a:prstGeom>
        </p:spPr>
        <p:txBody>
          <a:bodyPr vert="horz" wrap="square" lIns="0" tIns="0" rIns="0" bIns="0" rtlCol="0">
            <a:spAutoFit/>
          </a:bodyPr>
          <a:lstStyle/>
          <a:p>
            <a:pPr marL="384954" lvl="0" indent="-384954">
              <a:lnSpc>
                <a:spcPct val="90000"/>
              </a:lnSpc>
              <a:spcBef>
                <a:spcPct val="20000"/>
              </a:spcBef>
              <a:spcAft>
                <a:spcPts val="400"/>
              </a:spcAft>
              <a:buSzPct val="90000"/>
            </a:pPr>
            <a:r>
              <a:rPr kumimoji="0" lang="en-US" sz="28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1"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 </a:t>
            </a:r>
            <a:r>
              <a:rPr lang="en-US" sz="2800" b="1" dirty="0" smtClean="0">
                <a:solidFill>
                  <a:schemeClr val="bg1"/>
                </a:solidFill>
                <a:latin typeface="Cordia New" pitchFamily="34" charset="-34"/>
                <a:cs typeface="Cordia New" pitchFamily="34" charset="-34"/>
              </a:rPr>
              <a:t>= 2</a:t>
            </a:r>
          </a:p>
          <a:p>
            <a:pPr marL="384954" lvl="0" indent="-384954">
              <a:lnSpc>
                <a:spcPct val="90000"/>
              </a:lnSpc>
              <a:spcBef>
                <a:spcPct val="20000"/>
              </a:spcBef>
              <a:spcAft>
                <a:spcPts val="400"/>
              </a:spcAft>
              <a:buSzPct val="90000"/>
            </a:pPr>
            <a:r>
              <a:rPr lang="en-US" sz="2800" b="1" dirty="0" smtClean="0">
                <a:solidFill>
                  <a:schemeClr val="bg1"/>
                </a:solidFill>
                <a:latin typeface="Cordia New" pitchFamily="34" charset="-34"/>
                <a:cs typeface="Cordia New" pitchFamily="34" charset="-34"/>
              </a:rPr>
              <a:t>y</a:t>
            </a:r>
            <a:r>
              <a:rPr lang="en-US" sz="2800" b="1" baseline="-25000" dirty="0" smtClean="0">
                <a:solidFill>
                  <a:schemeClr val="bg1"/>
                </a:solidFill>
                <a:latin typeface="Cordia New" pitchFamily="34" charset="-34"/>
                <a:cs typeface="Cordia New" pitchFamily="34" charset="-34"/>
              </a:rPr>
              <a:t>0</a:t>
            </a:r>
            <a:r>
              <a:rPr lang="en-US" sz="2800" b="1" dirty="0" smtClean="0">
                <a:solidFill>
                  <a:schemeClr val="bg1"/>
                </a:solidFill>
                <a:latin typeface="Cordia New" pitchFamily="34" charset="-34"/>
                <a:cs typeface="Cordia New" pitchFamily="34" charset="-34"/>
              </a:rPr>
              <a:t> =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0</a:t>
            </a:r>
            <a:r>
              <a:rPr lang="en-US" sz="2800" dirty="0" smtClean="0">
                <a:solidFill>
                  <a:schemeClr val="bg1"/>
                </a:solidFill>
                <a:latin typeface="Cordia New" pitchFamily="34" charset="-34"/>
                <a:cs typeface="Cordia New" pitchFamily="34" charset="-34"/>
              </a:rPr>
              <a:t> =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x</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y</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1</a:t>
            </a:r>
            <a:r>
              <a:rPr lang="en-US" sz="2800" dirty="0" smtClean="0">
                <a:solidFill>
                  <a:schemeClr val="bg1"/>
                </a:solidFill>
                <a:latin typeface="Cordia New" pitchFamily="34" charset="-34"/>
                <a:cs typeface="Cordia New" pitchFamily="34" charset="-34"/>
              </a:rPr>
              <a:t> = 0</a:t>
            </a:r>
          </a:p>
        </p:txBody>
      </p:sp>
      <p:sp>
        <p:nvSpPr>
          <p:cNvPr id="13" name="Right Arrow 12"/>
          <p:cNvSpPr/>
          <p:nvPr/>
        </p:nvSpPr>
        <p:spPr bwMode="auto">
          <a:xfrm>
            <a:off x="2537787" y="2606571"/>
            <a:ext cx="1254052"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SSA</a:t>
            </a:r>
          </a:p>
        </p:txBody>
      </p:sp>
      <p:sp>
        <p:nvSpPr>
          <p:cNvPr id="1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0" name="Content Placeholder 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117600"/>
                <a:gridCol w="2133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sz="1600" dirty="0">
                        <a:latin typeface="Consolas" pitchFamily="49" charset="0"/>
                      </a:endParaRPr>
                    </a:p>
                  </a:txBody>
                  <a:tcPr/>
                </a:tc>
                <a:tc>
                  <a:txBody>
                    <a:bodyPr/>
                    <a:lstStyle/>
                    <a:p>
                      <a:r>
                        <a:rPr lang="en-US" sz="1600" b="1" dirty="0" smtClean="0">
                          <a:solidFill>
                            <a:srgbClr val="FF0000"/>
                          </a:solidFill>
                          <a:latin typeface="Consolas" pitchFamily="49" charset="0"/>
                        </a:rPr>
                        <a:t>(0,null)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34" name="Rounded Rectangle 33"/>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5" name="TextBox 34"/>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37" name="Rounded Rectangle 36"/>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8" name="TextBox 37"/>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rgbClr val="FF0000"/>
                  </a:solidFill>
                  <a:latin typeface="Consolas" pitchFamily="49" charset="0"/>
                </a:rPr>
                <a:t>int</a:t>
              </a:r>
              <a:r>
                <a:rPr lang="en-US" sz="1400" b="1" dirty="0" smtClean="0">
                  <a:solidFill>
                    <a:srgbClr val="FF0000"/>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1" y="1198880"/>
          <a:ext cx="4876800" cy="949960"/>
        </p:xfrm>
        <a:graphic>
          <a:graphicData uri="http://schemas.openxmlformats.org/drawingml/2006/table">
            <a:tbl>
              <a:tblPr firstRow="1" bandRow="1">
                <a:tableStyleId>{9DCAF9ED-07DC-4A11-8D7F-57B35C25682E}</a:tableStyleId>
              </a:tblPr>
              <a:tblGrid>
                <a:gridCol w="1676399"/>
                <a:gridCol w="1143000"/>
                <a:gridCol w="2057401"/>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capacity &lt; 0</a:t>
              </a:r>
              <a:r>
                <a:rPr lang="en-US" sz="1400" dirty="0" smtClean="0">
                  <a:solidFill>
                    <a:schemeClr val="bg1"/>
                  </a:solidFill>
                  <a:latin typeface="Consolas" pitchFamily="49" charset="0"/>
                </a:rPr>
                <a:t>)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a:t>
              </a:r>
              <a:r>
                <a:rPr lang="en-US" sz="1400" b="1" dirty="0" smtClean="0">
                  <a:solidFill>
                    <a:schemeClr val="bg1"/>
                  </a:solidFill>
                  <a:latin typeface="Consolas" pitchFamily="49" charset="0"/>
                </a:rPr>
                <a:t>new </a:t>
              </a:r>
              <a:r>
                <a:rPr lang="en-US" sz="1400" b="1" dirty="0" err="1" smtClean="0">
                  <a:solidFill>
                    <a:schemeClr val="bg1"/>
                  </a:solidFill>
                  <a:latin typeface="Consolas" pitchFamily="49" charset="0"/>
                </a:rPr>
                <a:t>ArrayList</a:t>
              </a:r>
              <a:r>
                <a:rPr lang="en-US" sz="1400" b="1" dirty="0" smtClean="0">
                  <a:solidFill>
                    <a:schemeClr val="bg1"/>
                  </a:solidFill>
                  <a:latin typeface="Consolas" pitchFamily="49" charset="0"/>
                </a:rPr>
                <a:t>(c);</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9"/>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p>
          </p:txBody>
        </p:sp>
      </p:gr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124200" y="5029200"/>
            <a:ext cx="2057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a:t>
              </a:r>
              <a:r>
                <a:rPr lang="en-US" sz="1400" b="1" dirty="0" smtClean="0">
                  <a:solidFill>
                    <a:srgbClr val="FF0000"/>
                  </a:solidFill>
                  <a:latin typeface="Consolas" pitchFamily="49" charset="0"/>
                </a:rPr>
                <a:t>list[0] == item</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581400" y="2209800"/>
            <a:ext cx="2438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item == item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4" name="TextBox 13"/>
          <p:cNvSpPr txBox="1"/>
          <p:nvPr/>
        </p:nvSpPr>
        <p:spPr>
          <a:xfrm>
            <a:off x="4191000" y="3200400"/>
            <a:ext cx="3724096" cy="1477328"/>
          </a:xfrm>
          <a:prstGeom prst="rect">
            <a:avLst/>
          </a:prstGeom>
          <a:noFill/>
        </p:spPr>
        <p:txBody>
          <a:bodyPr wrap="none" rtlCol="0">
            <a:spAutoFit/>
          </a:bodyPr>
          <a:lstStyle/>
          <a:p>
            <a:r>
              <a:rPr lang="en-US" dirty="0" smtClean="0"/>
              <a:t>This is a </a:t>
            </a:r>
            <a:r>
              <a:rPr lang="en-US" i="1" dirty="0" smtClean="0"/>
              <a:t>tautology</a:t>
            </a:r>
            <a:r>
              <a:rPr lang="en-US" dirty="0" smtClean="0"/>
              <a:t>, </a:t>
            </a:r>
          </a:p>
          <a:p>
            <a:r>
              <a:rPr lang="en-US" dirty="0" smtClean="0"/>
              <a:t>i.e. a constraint that is always true,</a:t>
            </a:r>
          </a:p>
          <a:p>
            <a:r>
              <a:rPr lang="en-US" dirty="0" smtClean="0"/>
              <a:t>regardless of the chosen values.</a:t>
            </a:r>
          </a:p>
          <a:p>
            <a:endParaRPr lang="en-US" dirty="0" smtClean="0"/>
          </a:p>
          <a:p>
            <a:r>
              <a:rPr lang="en-US" dirty="0" smtClean="0"/>
              <a:t>We can ignore </a:t>
            </a:r>
            <a:r>
              <a:rPr lang="en-US" smtClean="0"/>
              <a:t>such constraints.</a:t>
            </a:r>
            <a:endParaRPr lang="en-US" dirty="0" smtClean="0"/>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Picking the next branch to cover</a:t>
            </a:r>
            <a:endParaRPr lang="en-US" sz="4000" dirty="0"/>
          </a:p>
        </p:txBody>
      </p:sp>
      <p:sp>
        <p:nvSpPr>
          <p:cNvPr id="10" name="Content Placeholder 9"/>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1" dirty="0" smtClean="0">
                          <a:solidFill>
                            <a:srgbClr val="FF0000"/>
                          </a:solidFill>
                          <a:latin typeface="Consolas" pitchFamily="49" charset="0"/>
                        </a:rPr>
                        <a:t>0!=c</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4" name="Picture 13" descr="z3.png"/>
          <p:cNvPicPr>
            <a:picLocks noChangeAspect="1"/>
          </p:cNvPicPr>
          <p:nvPr/>
        </p:nvPicPr>
        <p:blipFill>
          <a:blip r:embed="rId2" cstate="print"/>
          <a:stretch>
            <a:fillRect/>
          </a:stretch>
        </p:blipFill>
        <p:spPr>
          <a:xfrm>
            <a:off x="5758090" y="3238118"/>
            <a:ext cx="1213872" cy="701903"/>
          </a:xfrm>
          <a:prstGeom prst="rect">
            <a:avLst/>
          </a:prstGeom>
        </p:spPr>
      </p:pic>
      <p:sp>
        <p:nvSpPr>
          <p:cNvPr id="18" name="Bent Arrow 17"/>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600" smtClean="0"/>
              <a:t>ArrayList: Solve constraints using SMT solver</a:t>
            </a:r>
            <a:endParaRPr lang="en-US" sz="3600" dirty="0"/>
          </a:p>
        </p:txBody>
      </p:sp>
      <p:sp>
        <p:nvSpPr>
          <p:cNvPr id="17" name="Content Placeholder 16"/>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20" name="Picture 19" descr="z3.png"/>
          <p:cNvPicPr>
            <a:picLocks noChangeAspect="1"/>
          </p:cNvPicPr>
          <p:nvPr/>
        </p:nvPicPr>
        <p:blipFill>
          <a:blip r:embed="rId2" cstate="print"/>
          <a:stretch>
            <a:fillRect/>
          </a:stretch>
        </p:blipFill>
        <p:spPr>
          <a:xfrm>
            <a:off x="5758090" y="3238118"/>
            <a:ext cx="1213872" cy="701903"/>
          </a:xfrm>
          <a:prstGeom prst="rect">
            <a:avLst/>
          </a:prstGeom>
        </p:spPr>
      </p:pic>
      <p:sp>
        <p:nvSpPr>
          <p:cNvPr id="21" name="Bent Arrow 20"/>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Up Arrow 21"/>
          <p:cNvSpPr/>
          <p:nvPr/>
        </p:nvSpPr>
        <p:spPr bwMode="auto">
          <a:xfrm>
            <a:off x="6136640" y="256032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a:t>
            </a:r>
            <a:r>
              <a:rPr lang="en-US" sz="4000" dirty="0" smtClean="0"/>
              <a:t>u</a:t>
            </a:r>
            <a:r>
              <a:rPr sz="4000" smtClean="0"/>
              <a:t>n 2,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Rounded Rectangle 9"/>
          <p:cNvSpPr/>
          <p:nvPr/>
        </p:nvSpPr>
        <p:spPr bwMode="auto">
          <a:xfrm>
            <a:off x="3124200" y="5163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grpSp>
        <p:nvGrpSpPr>
          <p:cNvPr id="5" name="Group 16"/>
          <p:cNvGrpSpPr/>
          <p:nvPr/>
        </p:nvGrpSpPr>
        <p:grpSpPr>
          <a:xfrm>
            <a:off x="3124200" y="5029200"/>
            <a:ext cx="2057400" cy="738664"/>
            <a:chOff x="4572000" y="2362200"/>
            <a:chExt cx="2057400" cy="738664"/>
          </a:xfrm>
        </p:grpSpPr>
        <p:sp>
          <p:nvSpPr>
            <p:cNvPr id="18" name="Rounded Rectangle 17"/>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9" name="TextBox 18"/>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 new branch</a:t>
            </a:r>
            <a:endParaRPr lang="en-US" sz="4000" dirty="0"/>
          </a:p>
        </p:txBody>
      </p:sp>
      <p:sp>
        <p:nvSpPr>
          <p:cNvPr id="17" name="Content Placeholder 16"/>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Consolas" pitchFamily="49" charset="0"/>
                        </a:rPr>
                        <a:t>c&lt;0</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dirty="0" smtClean="0">
                  <a:solidFill>
                    <a:schemeClr val="bg1"/>
                  </a:solidFill>
                  <a:latin typeface="Consolas" pitchFamily="49" charset="0"/>
                </a:rPr>
                <a:t>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0" name="Picture 9" descr="z3.png"/>
          <p:cNvPicPr>
            <a:picLocks noChangeAspect="1"/>
          </p:cNvPicPr>
          <p:nvPr/>
        </p:nvPicPr>
        <p:blipFill>
          <a:blip r:embed="rId2" cstate="print"/>
          <a:stretch>
            <a:fillRect/>
          </a:stretch>
        </p:blipFill>
        <p:spPr>
          <a:xfrm>
            <a:off x="5900330" y="3624198"/>
            <a:ext cx="1213872" cy="701903"/>
          </a:xfrm>
          <a:prstGeom prst="rect">
            <a:avLst/>
          </a:prstGeom>
        </p:spPr>
      </p:pic>
      <p:sp>
        <p:nvSpPr>
          <p:cNvPr id="14" name="Bent Arrow 13"/>
          <p:cNvSpPr/>
          <p:nvPr/>
        </p:nvSpPr>
        <p:spPr bwMode="auto">
          <a:xfrm flipV="1">
            <a:off x="4196080" y="299720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8" name="Content Placeholder 17"/>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Up Arrow 9"/>
          <p:cNvSpPr/>
          <p:nvPr/>
        </p:nvSpPr>
        <p:spPr bwMode="auto">
          <a:xfrm>
            <a:off x="6146800" y="295656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4" name="Picture 13" descr="z3.png"/>
          <p:cNvPicPr>
            <a:picLocks noChangeAspect="1"/>
          </p:cNvPicPr>
          <p:nvPr/>
        </p:nvPicPr>
        <p:blipFill>
          <a:blip r:embed="rId2" cstate="print"/>
          <a:stretch>
            <a:fillRect/>
          </a:stretch>
        </p:blipFill>
        <p:spPr>
          <a:xfrm>
            <a:off x="5900330" y="3654678"/>
            <a:ext cx="1213872" cy="701903"/>
          </a:xfrm>
          <a:prstGeom prst="rect">
            <a:avLst/>
          </a:prstGeom>
        </p:spPr>
      </p:pic>
      <p:sp>
        <p:nvSpPr>
          <p:cNvPr id="17" name="Bent Arrow 16"/>
          <p:cNvSpPr/>
          <p:nvPr/>
        </p:nvSpPr>
        <p:spPr bwMode="auto">
          <a:xfrm flipV="1">
            <a:off x="4196080" y="302768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20" name="Content Placeholder 1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3"/>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p>
          </p:txBody>
        </p:sp>
      </p:gr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Type checking</a:t>
            </a:r>
            <a:endParaRPr lang="en-US" dirty="0">
              <a:latin typeface="Calibri" pitchFamily="34" charset="0"/>
            </a:endParaRPr>
          </a:p>
        </p:txBody>
      </p:sp>
      <p:sp>
        <p:nvSpPr>
          <p:cNvPr id="10" name="Content Placeholder 9"/>
          <p:cNvSpPr>
            <a:spLocks noGrp="1"/>
          </p:cNvSpPr>
          <p:nvPr>
            <p:ph idx="1"/>
          </p:nvPr>
        </p:nvSpPr>
        <p:spPr>
          <a:xfrm>
            <a:off x="802163" y="1646542"/>
            <a:ext cx="5446238" cy="1011046"/>
          </a:xfrm>
        </p:spPr>
        <p:txBody>
          <a:bodyPr/>
          <a:lstStyle/>
          <a:p>
            <a:pPr marL="0">
              <a:spcBef>
                <a:spcPts val="0"/>
              </a:spcBef>
              <a:buNone/>
            </a:pPr>
            <a:r>
              <a:rPr lang="en-US" sz="3600" dirty="0" smtClean="0">
                <a:latin typeface="Cordia New" pitchFamily="34" charset="-34"/>
                <a:cs typeface="Cordia New" pitchFamily="34" charset="-34"/>
              </a:rPr>
              <a:t>Signature:</a:t>
            </a:r>
          </a:p>
          <a:p>
            <a:pPr marL="0">
              <a:spcBef>
                <a:spcPts val="0"/>
              </a:spcBef>
              <a:buNone/>
            </a:pPr>
            <a:r>
              <a:rPr lang="en-US" sz="3600" b="1" dirty="0" smtClean="0">
                <a:latin typeface="Cordia New" pitchFamily="34" charset="-34"/>
                <a:cs typeface="Cordia New" pitchFamily="34" charset="-34"/>
              </a:rPr>
              <a:t>div : </a:t>
            </a:r>
            <a:r>
              <a:rPr lang="en-US" sz="3600" b="1" dirty="0" err="1" smtClean="0">
                <a:latin typeface="Cordia New" pitchFamily="34" charset="-34"/>
                <a:cs typeface="Cordia New" pitchFamily="34" charset="-34"/>
              </a:rPr>
              <a:t>int</a:t>
            </a:r>
            <a:r>
              <a:rPr lang="en-US" sz="3600" b="1" dirty="0" smtClean="0">
                <a:latin typeface="Cordia New" pitchFamily="34" charset="-34"/>
                <a:cs typeface="Cordia New" pitchFamily="34" charset="-34"/>
              </a:rPr>
              <a:t>, </a:t>
            </a:r>
            <a:r>
              <a:rPr lang="en-US" sz="3600" b="1" dirty="0" smtClean="0">
                <a:latin typeface="Cordia New" pitchFamily="34" charset="-34"/>
                <a:cs typeface="Cordia New" pitchFamily="34" charset="-34"/>
                <a:sym typeface="Symbol"/>
              </a:rPr>
              <a:t> { x : </a:t>
            </a:r>
            <a:r>
              <a:rPr lang="en-US" sz="3600" b="1" dirty="0" err="1" smtClean="0">
                <a:latin typeface="Cordia New" pitchFamily="34" charset="-34"/>
                <a:cs typeface="Cordia New" pitchFamily="34" charset="-34"/>
                <a:sym typeface="Symbol"/>
              </a:rPr>
              <a:t>int</a:t>
            </a:r>
            <a:r>
              <a:rPr lang="en-US" sz="3600" b="1" dirty="0" smtClean="0">
                <a:latin typeface="Cordia New" pitchFamily="34" charset="-34"/>
                <a:cs typeface="Cordia New" pitchFamily="34" charset="-34"/>
                <a:sym typeface="Symbol"/>
              </a:rPr>
              <a:t> | x  0 }  </a:t>
            </a:r>
            <a:r>
              <a:rPr lang="en-US" sz="3600" b="1" dirty="0" err="1" smtClean="0">
                <a:latin typeface="Cordia New" pitchFamily="34" charset="-34"/>
                <a:cs typeface="Cordia New" pitchFamily="34" charset="-34"/>
                <a:sym typeface="Symbol"/>
              </a:rPr>
              <a:t>int</a:t>
            </a:r>
            <a:endParaRPr lang="en-US" sz="3600" dirty="0" smtClean="0">
              <a:latin typeface="Cordia New" pitchFamily="34" charset="-34"/>
              <a:cs typeface="Cordia New" pitchFamily="34" charset="-34"/>
            </a:endParaRPr>
          </a:p>
        </p:txBody>
      </p:sp>
      <p:sp>
        <p:nvSpPr>
          <p:cNvPr id="1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
        <p:nvSpPr>
          <p:cNvPr id="15" name="Rectangular Callout 14"/>
          <p:cNvSpPr/>
          <p:nvPr/>
        </p:nvSpPr>
        <p:spPr bwMode="auto">
          <a:xfrm>
            <a:off x="6104964" y="2859742"/>
            <a:ext cx="2590800" cy="896470"/>
          </a:xfrm>
          <a:prstGeom prst="wedgeRectCallout">
            <a:avLst>
              <a:gd name="adj1" fmla="val -139141"/>
              <a:gd name="adj2" fmla="val -88795"/>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Subtype</a:t>
            </a:r>
          </a:p>
        </p:txBody>
      </p:sp>
      <p:sp>
        <p:nvSpPr>
          <p:cNvPr id="18" name="Content Placeholder 9"/>
          <p:cNvSpPr txBox="1">
            <a:spLocks/>
          </p:cNvSpPr>
          <p:nvPr/>
        </p:nvSpPr>
        <p:spPr>
          <a:xfrm>
            <a:off x="802163" y="3197436"/>
            <a:ext cx="5446238" cy="1495794"/>
          </a:xfrm>
          <a:prstGeom prst="rect">
            <a:avLst/>
          </a:prstGeom>
        </p:spPr>
        <p:txBody>
          <a:bodyPr vert="horz" lIns="0" tIns="0" rIns="0" bIns="0" rtlCol="0">
            <a:spAutoFit/>
          </a:bodyPr>
          <a:lstStyle/>
          <a:p>
            <a:pPr marL="0" marR="0" lvl="0" indent="-384954" algn="l" defTabSz="914363" rtl="0" eaLnBrk="1" fontAlgn="auto" latinLnBrk="0" hangingPunct="1">
              <a:lnSpc>
                <a:spcPct val="90000"/>
              </a:lnSpc>
              <a:spcBef>
                <a:spcPts val="0"/>
              </a:spcBef>
              <a:spcAft>
                <a:spcPts val="0"/>
              </a:spcAft>
              <a:buClrTx/>
              <a:buSzPct val="90000"/>
              <a:buFontTx/>
              <a:buNone/>
              <a:tabLst/>
              <a:defRPr/>
            </a:pPr>
            <a:r>
              <a:rPr lang="en-US" sz="3600" dirty="0" smtClean="0">
                <a:solidFill>
                  <a:schemeClr val="bg1"/>
                </a:solidFill>
                <a:latin typeface="Cordia New" pitchFamily="34" charset="-34"/>
                <a:cs typeface="Cordia New" pitchFamily="34" charset="-34"/>
              </a:rPr>
              <a:t>Call site</a:t>
            </a:r>
            <a:r>
              <a:rPr kumimoji="0" lang="en-US" sz="36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a:t>
            </a:r>
          </a:p>
          <a:p>
            <a:pPr lvl="0" indent="-384954">
              <a:lnSpc>
                <a:spcPct val="90000"/>
              </a:lnSpc>
              <a:buSzPct val="90000"/>
            </a:pPr>
            <a:r>
              <a:rPr lang="en-US" sz="3600" b="1" dirty="0" smtClean="0">
                <a:solidFill>
                  <a:schemeClr val="bg1"/>
                </a:solidFill>
                <a:latin typeface="Cordia New" pitchFamily="34" charset="-34"/>
                <a:cs typeface="Cordia New" pitchFamily="34" charset="-34"/>
              </a:rPr>
              <a:t>if a </a:t>
            </a:r>
            <a:r>
              <a:rPr lang="en-US" sz="3600" dirty="0" smtClean="0">
                <a:solidFill>
                  <a:schemeClr val="bg1"/>
                </a:solidFill>
                <a:latin typeface="Cordia New" pitchFamily="34" charset="-34"/>
                <a:cs typeface="Cordia New" pitchFamily="34" charset="-34"/>
                <a:sym typeface="Symbol"/>
              </a:rPr>
              <a:t> </a:t>
            </a:r>
            <a:r>
              <a:rPr lang="en-US" sz="3600" b="1" dirty="0" smtClean="0">
                <a:solidFill>
                  <a:schemeClr val="bg1"/>
                </a:solidFill>
                <a:latin typeface="Cordia New" pitchFamily="34" charset="-34"/>
                <a:cs typeface="Cordia New" pitchFamily="34" charset="-34"/>
                <a:sym typeface="Symbol"/>
              </a:rPr>
              <a:t>1 and</a:t>
            </a:r>
            <a:r>
              <a:rPr lang="en-US" sz="3600" b="1" dirty="0" smtClean="0">
                <a:solidFill>
                  <a:schemeClr val="bg1"/>
                </a:solidFill>
                <a:latin typeface="Cordia New" pitchFamily="34" charset="-34"/>
                <a:cs typeface="Cordia New" pitchFamily="34" charset="-34"/>
              </a:rPr>
              <a:t> a </a:t>
            </a:r>
            <a:r>
              <a:rPr lang="en-US" sz="3600" dirty="0" smtClean="0">
                <a:solidFill>
                  <a:schemeClr val="bg1"/>
                </a:solidFill>
                <a:latin typeface="Cordia New" pitchFamily="34" charset="-34"/>
                <a:cs typeface="Cordia New" pitchFamily="34" charset="-34"/>
                <a:sym typeface="Symbol"/>
              </a:rPr>
              <a:t></a:t>
            </a:r>
            <a:r>
              <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b then</a:t>
            </a:r>
          </a:p>
          <a:p>
            <a:pPr lvl="0" indent="-384954">
              <a:lnSpc>
                <a:spcPct val="90000"/>
              </a:lnSpc>
              <a:buSzPct val="90000"/>
            </a:pPr>
            <a:r>
              <a:rPr lang="en-US" sz="3600" b="1" dirty="0" smtClean="0">
                <a:solidFill>
                  <a:schemeClr val="bg1"/>
                </a:solidFill>
                <a:latin typeface="Cordia New" pitchFamily="34" charset="-34"/>
                <a:cs typeface="Cordia New" pitchFamily="34" charset="-34"/>
              </a:rPr>
              <a:t>	return div(a, b)</a:t>
            </a:r>
            <a:endPar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p:txBody>
      </p:sp>
      <p:sp>
        <p:nvSpPr>
          <p:cNvPr id="19" name="Content Placeholder 9"/>
          <p:cNvSpPr txBox="1">
            <a:spLocks/>
          </p:cNvSpPr>
          <p:nvPr/>
        </p:nvSpPr>
        <p:spPr>
          <a:xfrm>
            <a:off x="793198" y="5035208"/>
            <a:ext cx="5446238" cy="997196"/>
          </a:xfrm>
          <a:prstGeom prst="rect">
            <a:avLst/>
          </a:prstGeom>
        </p:spPr>
        <p:txBody>
          <a:bodyPr vert="horz" lIns="0" tIns="0" rIns="0" bIns="0" rtlCol="0">
            <a:spAutoFit/>
          </a:bodyPr>
          <a:lstStyle/>
          <a:p>
            <a:pPr marL="0" marR="0" lvl="0" indent="-384954" algn="l" defTabSz="914363" rtl="0" eaLnBrk="1" fontAlgn="auto" latinLnBrk="0" hangingPunct="1">
              <a:lnSpc>
                <a:spcPct val="90000"/>
              </a:lnSpc>
              <a:spcBef>
                <a:spcPts val="0"/>
              </a:spcBef>
              <a:spcAft>
                <a:spcPts val="0"/>
              </a:spcAft>
              <a:buClrTx/>
              <a:buSzPct val="90000"/>
              <a:buFontTx/>
              <a:buNone/>
              <a:tabLst/>
              <a:defRPr/>
            </a:pPr>
            <a:r>
              <a:rPr lang="en-US" sz="3600" noProof="0" dirty="0" smtClean="0">
                <a:solidFill>
                  <a:schemeClr val="bg1"/>
                </a:solidFill>
                <a:latin typeface="Cordia New" pitchFamily="34" charset="-34"/>
                <a:cs typeface="Cordia New" pitchFamily="34" charset="-34"/>
              </a:rPr>
              <a:t>Verification condition</a:t>
            </a:r>
            <a:endParaRPr kumimoji="0" lang="en-US" sz="36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lvl="0" indent="-384954">
              <a:lnSpc>
                <a:spcPct val="90000"/>
              </a:lnSpc>
              <a:buSzPct val="90000"/>
            </a:pPr>
            <a:r>
              <a:rPr lang="en-US" sz="3600" b="1" dirty="0" smtClean="0">
                <a:solidFill>
                  <a:schemeClr val="bg1"/>
                </a:solidFill>
                <a:latin typeface="Cordia New" pitchFamily="34" charset="-34"/>
                <a:cs typeface="Cordia New" pitchFamily="34" charset="-34"/>
              </a:rPr>
              <a:t>a </a:t>
            </a:r>
            <a:r>
              <a:rPr lang="en-US" sz="3600" dirty="0" smtClean="0">
                <a:solidFill>
                  <a:schemeClr val="bg1"/>
                </a:solidFill>
                <a:latin typeface="Cordia New" pitchFamily="34" charset="-34"/>
                <a:cs typeface="Cordia New" pitchFamily="34" charset="-34"/>
                <a:sym typeface="Symbol"/>
              </a:rPr>
              <a:t> </a:t>
            </a:r>
            <a:r>
              <a:rPr lang="en-US" sz="3600" b="1" dirty="0" smtClean="0">
                <a:solidFill>
                  <a:schemeClr val="bg1"/>
                </a:solidFill>
                <a:latin typeface="Cordia New" pitchFamily="34" charset="-34"/>
                <a:cs typeface="Cordia New" pitchFamily="34" charset="-34"/>
                <a:sym typeface="Symbol"/>
              </a:rPr>
              <a:t>1 and</a:t>
            </a:r>
            <a:r>
              <a:rPr lang="en-US" sz="3600" b="1" dirty="0" smtClean="0">
                <a:solidFill>
                  <a:schemeClr val="bg1"/>
                </a:solidFill>
                <a:latin typeface="Cordia New" pitchFamily="34" charset="-34"/>
                <a:cs typeface="Cordia New" pitchFamily="34" charset="-34"/>
              </a:rPr>
              <a:t> a </a:t>
            </a:r>
            <a:r>
              <a:rPr lang="en-US" sz="3600" dirty="0" smtClean="0">
                <a:solidFill>
                  <a:schemeClr val="bg1"/>
                </a:solidFill>
                <a:latin typeface="Cordia New" pitchFamily="34" charset="-34"/>
                <a:cs typeface="Cordia New" pitchFamily="34" charset="-34"/>
                <a:sym typeface="Symbol"/>
              </a:rPr>
              <a:t></a:t>
            </a:r>
            <a:r>
              <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b implies</a:t>
            </a:r>
            <a:r>
              <a:rPr kumimoji="0" lang="en-US" sz="3600" b="1" i="0" u="none" strike="noStrike" kern="1200" cap="none" spc="0" normalizeH="0" noProof="0" dirty="0" smtClean="0">
                <a:ln>
                  <a:noFill/>
                </a:ln>
                <a:solidFill>
                  <a:schemeClr val="bg1"/>
                </a:solidFill>
                <a:effectLst/>
                <a:uLnTx/>
                <a:uFillTx/>
                <a:latin typeface="Cordia New" pitchFamily="34" charset="-34"/>
                <a:ea typeface="+mn-ea"/>
                <a:cs typeface="Cordia New" pitchFamily="34" charset="-34"/>
              </a:rPr>
              <a:t> b </a:t>
            </a:r>
            <a:r>
              <a:rPr kumimoji="0" lang="en-US" sz="3600" b="1" i="0" u="none" strike="noStrike" kern="1200" cap="none" spc="0" normalizeH="0" noProof="0" dirty="0" smtClean="0">
                <a:ln>
                  <a:noFill/>
                </a:ln>
                <a:solidFill>
                  <a:schemeClr val="bg1"/>
                </a:solidFill>
                <a:effectLst/>
                <a:uLnTx/>
                <a:uFillTx/>
                <a:latin typeface="Cordia New" pitchFamily="34" charset="-34"/>
                <a:ea typeface="+mn-ea"/>
                <a:cs typeface="Cordia New" pitchFamily="34" charset="-34"/>
                <a:sym typeface="Symbol"/>
              </a:rPr>
              <a:t> 0</a:t>
            </a:r>
            <a:endPar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aphicFrame>
        <p:nvGraphicFramePr>
          <p:cNvPr id="5" name="Content Placeholder 4"/>
          <p:cNvGraphicFramePr>
            <a:graphicFrameLocks noGrp="1"/>
          </p:cNvGraphicFramePr>
          <p:nvPr>
            <p:ph idx="1"/>
          </p:nvPr>
        </p:nvGraphicFramePr>
        <p:xfrm>
          <a:off x="152400" y="977439"/>
          <a:ext cx="8859520" cy="5880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Incrementality</a:t>
            </a:r>
            <a:endParaRPr lang="en-US" dirty="0"/>
          </a:p>
        </p:txBody>
      </p:sp>
      <p:sp>
        <p:nvSpPr>
          <p:cNvPr id="3" name="Content Placeholder 2"/>
          <p:cNvSpPr>
            <a:spLocks noGrp="1"/>
          </p:cNvSpPr>
          <p:nvPr>
            <p:ph idx="1"/>
          </p:nvPr>
        </p:nvSpPr>
        <p:spPr>
          <a:xfrm>
            <a:off x="360680" y="1697355"/>
            <a:ext cx="8382000" cy="2148280"/>
          </a:xfrm>
        </p:spPr>
        <p:txBody>
          <a:bodyPr/>
          <a:lstStyle/>
          <a:p>
            <a:r>
              <a:rPr lang="en-US" dirty="0" err="1" smtClean="0"/>
              <a:t>Pex</a:t>
            </a:r>
            <a:r>
              <a:rPr lang="en-US" dirty="0" smtClean="0"/>
              <a:t> “sends” several similar formulas to Z3.</a:t>
            </a:r>
          </a:p>
          <a:p>
            <a:r>
              <a:rPr lang="en-US" dirty="0" smtClean="0"/>
              <a:t>Plus: backtracking primitives in the Z3 API.</a:t>
            </a:r>
          </a:p>
          <a:p>
            <a:pPr lvl="1"/>
            <a:r>
              <a:rPr lang="en-US" b="1" dirty="0" smtClean="0"/>
              <a:t>push</a:t>
            </a:r>
          </a:p>
          <a:p>
            <a:pPr lvl="1"/>
            <a:r>
              <a:rPr lang="en-US" b="1" dirty="0" smtClean="0"/>
              <a:t>pop</a:t>
            </a:r>
          </a:p>
          <a:p>
            <a:r>
              <a:rPr lang="en-US" dirty="0" smtClean="0"/>
              <a:t>Reuse (some) lemmas.</a:t>
            </a:r>
            <a:endParaRPr lang="en-US" dirty="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Small models</a:t>
            </a:r>
            <a:endParaRPr lang="en-US" dirty="0"/>
          </a:p>
        </p:txBody>
      </p:sp>
      <p:sp>
        <p:nvSpPr>
          <p:cNvPr id="3" name="Content Placeholder 2"/>
          <p:cNvSpPr>
            <a:spLocks noGrp="1"/>
          </p:cNvSpPr>
          <p:nvPr>
            <p:ph idx="1"/>
          </p:nvPr>
        </p:nvSpPr>
        <p:spPr>
          <a:xfrm>
            <a:off x="360680" y="1456203"/>
            <a:ext cx="8382000" cy="4899803"/>
          </a:xfrm>
        </p:spPr>
        <p:txBody>
          <a:bodyPr/>
          <a:lstStyle/>
          <a:p>
            <a:r>
              <a:rPr lang="en-US" b="1" dirty="0" smtClean="0"/>
              <a:t>Given</a:t>
            </a:r>
            <a:r>
              <a:rPr lang="en-US" dirty="0" smtClean="0"/>
              <a:t> a set of constraints </a:t>
            </a:r>
            <a:r>
              <a:rPr lang="en-US" i="1" dirty="0" smtClean="0"/>
              <a:t>C</a:t>
            </a:r>
            <a:r>
              <a:rPr lang="en-US" dirty="0" smtClean="0"/>
              <a:t>, find a model </a:t>
            </a:r>
            <a:r>
              <a:rPr lang="en-US" i="1" dirty="0" smtClean="0"/>
              <a:t>M</a:t>
            </a:r>
            <a:r>
              <a:rPr lang="en-US" dirty="0" smtClean="0"/>
              <a:t> that </a:t>
            </a:r>
            <a:r>
              <a:rPr lang="en-US" dirty="0" smtClean="0">
                <a:solidFill>
                  <a:srgbClr val="FF0000"/>
                </a:solidFill>
              </a:rPr>
              <a:t>minimizes</a:t>
            </a:r>
            <a:r>
              <a:rPr lang="en-US" dirty="0" smtClean="0"/>
              <a:t> the interpretation for x</a:t>
            </a:r>
            <a:r>
              <a:rPr lang="en-US" baseline="-25000" dirty="0" smtClean="0"/>
              <a:t>0</a:t>
            </a:r>
            <a:r>
              <a:rPr lang="en-US" dirty="0" smtClean="0"/>
              <a:t>, …, </a:t>
            </a:r>
            <a:r>
              <a:rPr lang="en-US" dirty="0" err="1" smtClean="0"/>
              <a:t>x</a:t>
            </a:r>
            <a:r>
              <a:rPr lang="en-US" baseline="-25000" dirty="0" err="1" smtClean="0"/>
              <a:t>n</a:t>
            </a:r>
            <a:r>
              <a:rPr lang="en-US" dirty="0" smtClean="0"/>
              <a:t>.</a:t>
            </a:r>
          </a:p>
          <a:p>
            <a:r>
              <a:rPr lang="en-US" dirty="0" smtClean="0"/>
              <a:t>In the </a:t>
            </a:r>
            <a:r>
              <a:rPr lang="en-US" dirty="0" err="1" smtClean="0"/>
              <a:t>ArrayList</a:t>
            </a:r>
            <a:r>
              <a:rPr lang="en-US" dirty="0" smtClean="0"/>
              <a:t> example:</a:t>
            </a:r>
          </a:p>
          <a:p>
            <a:pPr lvl="1"/>
            <a:r>
              <a:rPr lang="en-US" dirty="0" smtClean="0"/>
              <a:t>Why is the model where </a:t>
            </a:r>
            <a:r>
              <a:rPr lang="en-US" i="1" dirty="0" smtClean="0"/>
              <a:t>c</a:t>
            </a:r>
            <a:r>
              <a:rPr lang="en-US" dirty="0" smtClean="0"/>
              <a:t> =  2147483648 less desirable than the model with </a:t>
            </a:r>
            <a:r>
              <a:rPr lang="en-US" i="1" dirty="0" smtClean="0"/>
              <a:t>c</a:t>
            </a:r>
            <a:r>
              <a:rPr lang="en-US" dirty="0" smtClean="0"/>
              <a:t> = 1?</a:t>
            </a:r>
          </a:p>
          <a:p>
            <a:pPr lvl="1">
              <a:buNone/>
            </a:pPr>
            <a:r>
              <a:rPr lang="en-US" dirty="0" smtClean="0"/>
              <a:t>			</a:t>
            </a:r>
            <a:r>
              <a:rPr lang="en-US" dirty="0" smtClean="0">
                <a:latin typeface="Consolas" pitchFamily="49" charset="0"/>
              </a:rPr>
              <a:t> </a:t>
            </a:r>
            <a:r>
              <a:rPr lang="en-US" sz="2000" dirty="0" smtClean="0">
                <a:solidFill>
                  <a:srgbClr val="FF0000"/>
                </a:solidFill>
                <a:latin typeface="Consolas" pitchFamily="49" charset="0"/>
              </a:rPr>
              <a:t>!(c&lt;0) &amp;&amp; 0!=c</a:t>
            </a:r>
            <a:endParaRPr lang="en-US" sz="2000" dirty="0" smtClean="0">
              <a:solidFill>
                <a:srgbClr val="FF0000"/>
              </a:solidFill>
            </a:endParaRPr>
          </a:p>
          <a:p>
            <a:r>
              <a:rPr lang="en-US" dirty="0" smtClean="0"/>
              <a:t>Simple solution:</a:t>
            </a:r>
          </a:p>
          <a:p>
            <a:pPr lvl="1">
              <a:buNone/>
            </a:pPr>
            <a:r>
              <a:rPr lang="en-US" dirty="0" smtClean="0"/>
              <a:t>	Assert </a:t>
            </a:r>
            <a:r>
              <a:rPr lang="en-US" i="1" dirty="0" smtClean="0"/>
              <a:t>C</a:t>
            </a:r>
          </a:p>
          <a:p>
            <a:pPr lvl="1">
              <a:buNone/>
            </a:pPr>
            <a:r>
              <a:rPr lang="en-US" i="1" dirty="0" smtClean="0"/>
              <a:t>	</a:t>
            </a:r>
            <a:r>
              <a:rPr lang="en-US" dirty="0" smtClean="0"/>
              <a:t>while </a:t>
            </a:r>
            <a:r>
              <a:rPr lang="en-US" dirty="0" err="1" smtClean="0"/>
              <a:t>satisfiable</a:t>
            </a:r>
            <a:endParaRPr lang="en-US" dirty="0" smtClean="0"/>
          </a:p>
          <a:p>
            <a:pPr lvl="1">
              <a:buNone/>
            </a:pPr>
            <a:r>
              <a:rPr lang="en-US" dirty="0" smtClean="0"/>
              <a:t>		  Peek </a:t>
            </a:r>
            <a:r>
              <a:rPr lang="en-US" i="1" dirty="0" smtClean="0"/>
              <a:t>x</a:t>
            </a:r>
            <a:r>
              <a:rPr lang="en-US" i="1" baseline="-25000" dirty="0" smtClean="0"/>
              <a:t>i</a:t>
            </a:r>
            <a:r>
              <a:rPr lang="en-US" dirty="0" smtClean="0"/>
              <a:t> such that </a:t>
            </a:r>
            <a:r>
              <a:rPr lang="en-US" i="1" dirty="0" smtClean="0"/>
              <a:t>M</a:t>
            </a:r>
            <a:r>
              <a:rPr lang="en-US" dirty="0" smtClean="0"/>
              <a:t>[</a:t>
            </a:r>
            <a:r>
              <a:rPr lang="en-US" i="1" dirty="0" smtClean="0"/>
              <a:t>x</a:t>
            </a:r>
            <a:r>
              <a:rPr lang="en-US" i="1" baseline="-25000" dirty="0" smtClean="0"/>
              <a:t>i</a:t>
            </a:r>
            <a:r>
              <a:rPr lang="en-US" dirty="0" smtClean="0"/>
              <a:t>] is big</a:t>
            </a:r>
          </a:p>
          <a:p>
            <a:pPr lvl="1">
              <a:buNone/>
            </a:pPr>
            <a:r>
              <a:rPr lang="en-US" dirty="0" smtClean="0"/>
              <a:t>		  Assert </a:t>
            </a:r>
            <a:r>
              <a:rPr lang="en-US" i="1" dirty="0" smtClean="0"/>
              <a:t>x</a:t>
            </a:r>
            <a:r>
              <a:rPr lang="en-US" i="1" baseline="-25000" dirty="0" smtClean="0"/>
              <a:t>i</a:t>
            </a:r>
            <a:r>
              <a:rPr lang="en-US" dirty="0" smtClean="0"/>
              <a:t> &lt; </a:t>
            </a:r>
            <a:r>
              <a:rPr lang="en-US" i="1" dirty="0" smtClean="0"/>
              <a:t>n</a:t>
            </a:r>
            <a:r>
              <a:rPr lang="en-US" dirty="0" smtClean="0"/>
              <a:t>, where </a:t>
            </a:r>
            <a:r>
              <a:rPr lang="en-US" i="1" dirty="0" smtClean="0"/>
              <a:t>n</a:t>
            </a:r>
            <a:r>
              <a:rPr lang="en-US" dirty="0" smtClean="0"/>
              <a:t> is a small constant</a:t>
            </a:r>
          </a:p>
          <a:p>
            <a:pPr lvl="1">
              <a:buNone/>
            </a:pPr>
            <a:r>
              <a:rPr lang="en-US" dirty="0" smtClean="0"/>
              <a:t>	Return last found model </a:t>
            </a: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Small models</a:t>
            </a:r>
            <a:endParaRPr lang="en-US" dirty="0"/>
          </a:p>
        </p:txBody>
      </p:sp>
      <p:sp>
        <p:nvSpPr>
          <p:cNvPr id="3" name="Content Placeholder 2"/>
          <p:cNvSpPr>
            <a:spLocks noGrp="1"/>
          </p:cNvSpPr>
          <p:nvPr>
            <p:ph idx="1"/>
          </p:nvPr>
        </p:nvSpPr>
        <p:spPr>
          <a:xfrm>
            <a:off x="360680" y="1466251"/>
            <a:ext cx="8382000" cy="4752070"/>
          </a:xfrm>
        </p:spPr>
        <p:txBody>
          <a:bodyPr/>
          <a:lstStyle/>
          <a:p>
            <a:r>
              <a:rPr lang="en-US" b="1" dirty="0" smtClean="0"/>
              <a:t>Given</a:t>
            </a:r>
            <a:r>
              <a:rPr lang="en-US" dirty="0" smtClean="0"/>
              <a:t> a set of constraints </a:t>
            </a:r>
            <a:r>
              <a:rPr lang="en-US" i="1" dirty="0" smtClean="0"/>
              <a:t>C</a:t>
            </a:r>
            <a:r>
              <a:rPr lang="en-US" dirty="0" smtClean="0"/>
              <a:t>, find a model </a:t>
            </a:r>
            <a:r>
              <a:rPr lang="en-US" i="1" dirty="0" smtClean="0"/>
              <a:t>M</a:t>
            </a:r>
            <a:r>
              <a:rPr lang="en-US" dirty="0" smtClean="0"/>
              <a:t> that </a:t>
            </a:r>
            <a:r>
              <a:rPr lang="en-US" dirty="0" smtClean="0">
                <a:solidFill>
                  <a:srgbClr val="FF0000"/>
                </a:solidFill>
              </a:rPr>
              <a:t>minimizes</a:t>
            </a:r>
            <a:r>
              <a:rPr lang="en-US" dirty="0" smtClean="0"/>
              <a:t> the interpretation for x</a:t>
            </a:r>
            <a:r>
              <a:rPr lang="en-US" baseline="-25000" dirty="0" smtClean="0"/>
              <a:t>0</a:t>
            </a:r>
            <a:r>
              <a:rPr lang="en-US" dirty="0" smtClean="0"/>
              <a:t>, …, </a:t>
            </a:r>
            <a:r>
              <a:rPr lang="en-US" dirty="0" err="1" smtClean="0"/>
              <a:t>x</a:t>
            </a:r>
            <a:r>
              <a:rPr lang="en-US" baseline="-25000" dirty="0" err="1" smtClean="0"/>
              <a:t>n</a:t>
            </a:r>
            <a:r>
              <a:rPr lang="en-US" dirty="0" smtClean="0"/>
              <a:t>.</a:t>
            </a:r>
          </a:p>
          <a:p>
            <a:r>
              <a:rPr lang="en-US" dirty="0" smtClean="0"/>
              <a:t>In the </a:t>
            </a:r>
            <a:r>
              <a:rPr lang="en-US" dirty="0" err="1" smtClean="0"/>
              <a:t>ArrayList</a:t>
            </a:r>
            <a:r>
              <a:rPr lang="en-US" dirty="0" smtClean="0"/>
              <a:t> example:</a:t>
            </a:r>
          </a:p>
          <a:p>
            <a:pPr lvl="1"/>
            <a:r>
              <a:rPr lang="en-US" dirty="0" smtClean="0"/>
              <a:t>Why is the model where </a:t>
            </a:r>
            <a:r>
              <a:rPr lang="en-US" i="1" dirty="0" smtClean="0"/>
              <a:t>c</a:t>
            </a:r>
            <a:r>
              <a:rPr lang="en-US" dirty="0" smtClean="0"/>
              <a:t> =  2147483648 less desirable than the model with </a:t>
            </a:r>
            <a:r>
              <a:rPr lang="en-US" i="1" dirty="0" smtClean="0"/>
              <a:t>c</a:t>
            </a:r>
            <a:r>
              <a:rPr lang="en-US" dirty="0" smtClean="0"/>
              <a:t> = 1? </a:t>
            </a:r>
          </a:p>
          <a:p>
            <a:pPr lvl="1">
              <a:buNone/>
            </a:pPr>
            <a:r>
              <a:rPr lang="en-US" dirty="0" smtClean="0"/>
              <a:t>			</a:t>
            </a:r>
            <a:r>
              <a:rPr lang="en-US" dirty="0" smtClean="0">
                <a:latin typeface="Consolas" pitchFamily="49" charset="0"/>
              </a:rPr>
              <a:t> </a:t>
            </a:r>
            <a:r>
              <a:rPr lang="en-US" sz="2000" dirty="0" smtClean="0">
                <a:solidFill>
                  <a:srgbClr val="FF0000"/>
                </a:solidFill>
                <a:latin typeface="Consolas" pitchFamily="49" charset="0"/>
              </a:rPr>
              <a:t>!(c&lt;0) &amp;&amp; 0!=c</a:t>
            </a:r>
            <a:endParaRPr lang="en-US" sz="2000" dirty="0" smtClean="0">
              <a:solidFill>
                <a:srgbClr val="FF0000"/>
              </a:solidFill>
            </a:endParaRPr>
          </a:p>
          <a:p>
            <a:r>
              <a:rPr lang="en-US" b="1" dirty="0" smtClean="0"/>
              <a:t>Refinement</a:t>
            </a:r>
            <a:r>
              <a:rPr lang="en-US" dirty="0" smtClean="0"/>
              <a:t>:</a:t>
            </a:r>
          </a:p>
          <a:p>
            <a:pPr lvl="1"/>
            <a:r>
              <a:rPr lang="en-US" dirty="0" smtClean="0"/>
              <a:t>Eager solution stops as soon as the system becomes </a:t>
            </a:r>
            <a:r>
              <a:rPr lang="en-US" dirty="0" err="1" smtClean="0"/>
              <a:t>unsatisfiable</a:t>
            </a:r>
            <a:r>
              <a:rPr lang="en-US" dirty="0" smtClean="0"/>
              <a:t>.</a:t>
            </a:r>
          </a:p>
          <a:p>
            <a:pPr lvl="1"/>
            <a:r>
              <a:rPr lang="en-US" dirty="0" smtClean="0"/>
              <a:t>A “bad” choice (peek </a:t>
            </a:r>
            <a:r>
              <a:rPr lang="en-US" i="1" dirty="0" smtClean="0"/>
              <a:t>x</a:t>
            </a:r>
            <a:r>
              <a:rPr lang="en-US" i="1" baseline="-25000" dirty="0" smtClean="0"/>
              <a:t>i</a:t>
            </a:r>
            <a:r>
              <a:rPr lang="en-US" dirty="0" smtClean="0"/>
              <a:t>) may prevent us from finding a good solution.</a:t>
            </a:r>
          </a:p>
          <a:p>
            <a:pPr lvl="1"/>
            <a:r>
              <a:rPr lang="en-US" dirty="0" smtClean="0"/>
              <a:t>Use </a:t>
            </a:r>
            <a:r>
              <a:rPr lang="en-US" b="1" dirty="0" smtClean="0"/>
              <a:t>push</a:t>
            </a:r>
            <a:r>
              <a:rPr lang="en-US" dirty="0" smtClean="0"/>
              <a:t> and </a:t>
            </a:r>
            <a:r>
              <a:rPr lang="en-US" b="1" dirty="0" smtClean="0"/>
              <a:t>pop</a:t>
            </a:r>
            <a:r>
              <a:rPr lang="en-US" dirty="0" smtClean="0"/>
              <a:t> to retract “bad” choices.</a:t>
            </a: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75435"/>
            <a:ext cx="8382000" cy="4450449"/>
          </a:xfrm>
        </p:spPr>
        <p:txBody>
          <a:bodyPr/>
          <a:lstStyle/>
          <a:p>
            <a:r>
              <a:rPr lang="en-US" dirty="0" smtClean="0">
                <a:solidFill>
                  <a:srgbClr val="FF0000"/>
                </a:solidFill>
              </a:rPr>
              <a:t>Apply DART to large applications (not units).</a:t>
            </a:r>
          </a:p>
          <a:p>
            <a:r>
              <a:rPr lang="en-US" dirty="0" smtClean="0"/>
              <a:t>Start with well-formed input (not random).</a:t>
            </a:r>
          </a:p>
          <a:p>
            <a:r>
              <a:rPr lang="en-US" dirty="0" smtClean="0"/>
              <a:t>Combine with generational search (not DFS).</a:t>
            </a:r>
          </a:p>
          <a:p>
            <a:pPr lvl="1"/>
            <a:r>
              <a:rPr lang="en-US" dirty="0" smtClean="0"/>
              <a:t>Negate 1-by-1 each constraint in a path constraint.</a:t>
            </a:r>
          </a:p>
          <a:p>
            <a:pPr lvl="1"/>
            <a:r>
              <a:rPr lang="en-US" dirty="0" smtClean="0"/>
              <a:t>Generate many children for each parent run.</a:t>
            </a:r>
          </a:p>
          <a:p>
            <a:pPr lvl="1"/>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smtClean="0"/>
              <a:t>SAGE</a:t>
            </a:r>
            <a:endParaRPr lang="en-US" dirty="0"/>
          </a:p>
        </p:txBody>
      </p:sp>
      <p:sp>
        <p:nvSpPr>
          <p:cNvPr id="23" name="Oval 22"/>
          <p:cNvSpPr/>
          <p:nvPr/>
        </p:nvSpPr>
        <p:spPr bwMode="auto">
          <a:xfrm>
            <a:off x="1808480" y="4348480"/>
            <a:ext cx="4876800" cy="741680"/>
          </a:xfrm>
          <a:prstGeom prst="ellipse">
            <a:avLst/>
          </a:prstGeom>
          <a:gradFill>
            <a:gsLst>
              <a:gs pos="0">
                <a:schemeClr val="accent3">
                  <a:tint val="62000"/>
                  <a:satMod val="180000"/>
                  <a:alpha val="35000"/>
                </a:schemeClr>
              </a:gs>
              <a:gs pos="65000">
                <a:schemeClr val="accent3">
                  <a:tint val="32000"/>
                  <a:satMod val="250000"/>
                </a:schemeClr>
              </a:gs>
              <a:gs pos="100000">
                <a:schemeClr val="accent3">
                  <a:tint val="23000"/>
                  <a:satMod val="30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 name="Right Arrow 4"/>
          <p:cNvSpPr/>
          <p:nvPr/>
        </p:nvSpPr>
        <p:spPr bwMode="auto">
          <a:xfrm>
            <a:off x="1056640"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1755422"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ight Arrow 6"/>
          <p:cNvSpPr/>
          <p:nvPr/>
        </p:nvSpPr>
        <p:spPr bwMode="auto">
          <a:xfrm>
            <a:off x="2017324"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2716106"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ight Arrow 8"/>
          <p:cNvSpPr/>
          <p:nvPr/>
        </p:nvSpPr>
        <p:spPr bwMode="auto">
          <a:xfrm>
            <a:off x="2978008"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67679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ight Arrow 10"/>
          <p:cNvSpPr/>
          <p:nvPr/>
        </p:nvSpPr>
        <p:spPr bwMode="auto">
          <a:xfrm>
            <a:off x="3938692"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4637474"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Right Arrow 12"/>
          <p:cNvSpPr/>
          <p:nvPr/>
        </p:nvSpPr>
        <p:spPr bwMode="auto">
          <a:xfrm>
            <a:off x="4899376"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559816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ight Arrow 16"/>
          <p:cNvSpPr/>
          <p:nvPr/>
        </p:nvSpPr>
        <p:spPr bwMode="auto">
          <a:xfrm rot="19341167">
            <a:off x="18807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ight Arrow 17"/>
          <p:cNvSpPr/>
          <p:nvPr/>
        </p:nvSpPr>
        <p:spPr bwMode="auto">
          <a:xfrm rot="19341167">
            <a:off x="28459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Right Arrow 18"/>
          <p:cNvSpPr/>
          <p:nvPr/>
        </p:nvSpPr>
        <p:spPr bwMode="auto">
          <a:xfrm rot="19341167">
            <a:off x="38111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ight Arrow 19"/>
          <p:cNvSpPr/>
          <p:nvPr/>
        </p:nvSpPr>
        <p:spPr bwMode="auto">
          <a:xfrm rot="19341167">
            <a:off x="47763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ight Arrow 20"/>
          <p:cNvSpPr/>
          <p:nvPr/>
        </p:nvSpPr>
        <p:spPr bwMode="auto">
          <a:xfrm rot="19341167">
            <a:off x="57415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TextBox 21"/>
          <p:cNvSpPr txBox="1"/>
          <p:nvPr/>
        </p:nvSpPr>
        <p:spPr>
          <a:xfrm>
            <a:off x="5852160" y="5039360"/>
            <a:ext cx="806311" cy="369332"/>
          </a:xfrm>
          <a:prstGeom prst="rect">
            <a:avLst/>
          </a:prstGeom>
          <a:noFill/>
        </p:spPr>
        <p:txBody>
          <a:bodyPr wrap="none" rtlCol="0">
            <a:spAutoFit/>
          </a:bodyPr>
          <a:lstStyle/>
          <a:p>
            <a:r>
              <a:rPr lang="en-US" dirty="0" smtClean="0">
                <a:solidFill>
                  <a:schemeClr val="accent2">
                    <a:lumMod val="75000"/>
                  </a:schemeClr>
                </a:solidFill>
                <a:latin typeface="Calibri" pitchFamily="34" charset="0"/>
              </a:rPr>
              <a:t>parent</a:t>
            </a:r>
          </a:p>
        </p:txBody>
      </p:sp>
      <p:sp>
        <p:nvSpPr>
          <p:cNvPr id="29" name="TextBox 28"/>
          <p:cNvSpPr txBox="1"/>
          <p:nvPr/>
        </p:nvSpPr>
        <p:spPr>
          <a:xfrm>
            <a:off x="6725920" y="4551680"/>
            <a:ext cx="1371722" cy="369332"/>
          </a:xfrm>
          <a:prstGeom prst="rect">
            <a:avLst/>
          </a:prstGeom>
          <a:noFill/>
        </p:spPr>
        <p:txBody>
          <a:bodyPr wrap="none" rtlCol="0">
            <a:spAutoFit/>
          </a:bodyPr>
          <a:lstStyle/>
          <a:p>
            <a:r>
              <a:rPr lang="en-US" dirty="0" smtClean="0">
                <a:solidFill>
                  <a:schemeClr val="accent3">
                    <a:lumMod val="75000"/>
                  </a:schemeClr>
                </a:solidFill>
                <a:latin typeface="Calibri" pitchFamily="34" charset="0"/>
              </a:rPr>
              <a:t>generation 1</a:t>
            </a:r>
          </a:p>
        </p:txBody>
      </p:sp>
      <p:sp>
        <p:nvSpPr>
          <p:cNvPr id="24"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7"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00 00 00 00 00 00 00 00 00 00 00 00 00 00 00 00 ;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8" name="TextBox 4"/>
          <p:cNvSpPr txBox="1">
            <a:spLocks noChangeArrowheads="1"/>
          </p:cNvSpPr>
          <p:nvPr/>
        </p:nvSpPr>
        <p:spPr bwMode="auto">
          <a:xfrm>
            <a:off x="228600" y="4648200"/>
            <a:ext cx="30480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0 – seed file</a:t>
            </a:r>
          </a:p>
        </p:txBody>
      </p:sp>
      <p:sp>
        <p:nvSpPr>
          <p:cNvPr id="10"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10" name="Rectangle 9"/>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1"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00 00 00 00 00 00 00 00 00 00 00 00 ; RIFF............</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2"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a:t>
            </a:r>
          </a:p>
        </p:txBody>
      </p:sp>
      <p:sp>
        <p:nvSpPr>
          <p:cNvPr id="13" name="Rectangle 12"/>
          <p:cNvSpPr/>
          <p:nvPr/>
        </p:nvSpPr>
        <p:spPr>
          <a:xfrm>
            <a:off x="6781800" y="3048000"/>
            <a:ext cx="457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en-US" dirty="0" smtClean="0"/>
              <a:t>`	</a:t>
            </a:r>
            <a:endParaRPr lang="en-US" dirty="0"/>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9"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00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0"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2</a:t>
            </a:r>
          </a:p>
        </p:txBody>
      </p:sp>
      <p:sp>
        <p:nvSpPr>
          <p:cNvPr id="12" name="Rectangle 11"/>
          <p:cNvSpPr/>
          <p:nvPr/>
        </p:nvSpPr>
        <p:spPr>
          <a:xfrm>
            <a:off x="7660640" y="30480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3</a:t>
            </a:r>
          </a:p>
        </p:txBody>
      </p:sp>
      <p:sp>
        <p:nvSpPr>
          <p:cNvPr id="8" name="Rectangle 7"/>
          <p:cNvSpPr/>
          <p:nvPr/>
        </p:nvSpPr>
        <p:spPr>
          <a:xfrm>
            <a:off x="7239000" y="3048000"/>
            <a:ext cx="76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
        <p:nvSpPr>
          <p:cNvPr id="5" name="Text Placeholder 2"/>
          <p:cNvSpPr txBox="1">
            <a:spLocks/>
          </p:cNvSpPr>
          <p:nvPr/>
        </p:nvSpPr>
        <p:spPr>
          <a:xfrm>
            <a:off x="1207538" y="2774171"/>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b="1" dirty="0" smtClean="0">
                <a:solidFill>
                  <a:srgbClr val="FF0000"/>
                </a:solidFill>
                <a:latin typeface="Calibri" pitchFamily="34" charset="0"/>
                <a:sym typeface="Symbol"/>
              </a:rPr>
              <a:t>Is formula </a:t>
            </a:r>
            <a:r>
              <a:rPr lang="en-US" sz="4400" b="1" i="1" dirty="0" smtClean="0">
                <a:solidFill>
                  <a:srgbClr val="FF0000"/>
                </a:solidFill>
                <a:latin typeface="Calibri" pitchFamily="34" charset="0"/>
                <a:sym typeface="Symbol"/>
              </a:rPr>
              <a:t>F</a:t>
            </a:r>
            <a:r>
              <a:rPr lang="en-US" sz="4400" b="1" dirty="0" smtClean="0">
                <a:solidFill>
                  <a:srgbClr val="FF0000"/>
                </a:solidFill>
                <a:latin typeface="Calibri" pitchFamily="34" charset="0"/>
                <a:sym typeface="Symbol"/>
              </a:rPr>
              <a:t> </a:t>
            </a:r>
            <a:r>
              <a:rPr lang="en-US" sz="4400" b="1" dirty="0" err="1" smtClean="0">
                <a:solidFill>
                  <a:srgbClr val="FF0000"/>
                </a:solidFill>
                <a:latin typeface="Calibri" pitchFamily="34" charset="0"/>
                <a:sym typeface="Symbol"/>
              </a:rPr>
              <a:t>satisfiable</a:t>
            </a:r>
            <a:r>
              <a:rPr lang="en-US" sz="4400" b="1" dirty="0" smtClean="0">
                <a:solidFill>
                  <a:srgbClr val="FF0000"/>
                </a:solidFill>
                <a:latin typeface="Calibri" pitchFamily="34" charset="0"/>
                <a:sym typeface="Symbol"/>
              </a:rPr>
              <a:t> modulo theory </a:t>
            </a:r>
            <a:r>
              <a:rPr lang="en-US" sz="4400" b="1" i="1" dirty="0" smtClean="0">
                <a:solidFill>
                  <a:srgbClr val="FF0000"/>
                </a:solidFill>
                <a:latin typeface="Calibri" pitchFamily="34" charset="0"/>
                <a:sym typeface="Symbol"/>
              </a:rPr>
              <a:t>T </a:t>
            </a:r>
            <a:r>
              <a:rPr lang="en-US" sz="4400" b="1" dirty="0" smtClean="0">
                <a:solidFill>
                  <a:srgbClr val="FF0000"/>
                </a:solidFill>
                <a:latin typeface="Calibri" pitchFamily="34" charset="0"/>
                <a:sym typeface="Symbol"/>
              </a:rPr>
              <a:t>? </a:t>
            </a:r>
          </a:p>
        </p:txBody>
      </p:sp>
      <p:sp>
        <p:nvSpPr>
          <p:cNvPr id="8" name="Rectangular Callout 7"/>
          <p:cNvSpPr/>
          <p:nvPr/>
        </p:nvSpPr>
        <p:spPr bwMode="auto">
          <a:xfrm>
            <a:off x="3838470" y="4401177"/>
            <a:ext cx="4863402" cy="1587640"/>
          </a:xfrm>
          <a:prstGeom prst="wedgeRectCallout">
            <a:avLst>
              <a:gd name="adj1" fmla="val -9250"/>
              <a:gd name="adj2" fmla="val -748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SMT solvers have specialized algorithms for </a:t>
            </a:r>
            <a:r>
              <a:rPr lang="en-US" sz="2800" i="1" dirty="0" smtClean="0">
                <a:solidFill>
                  <a:schemeClr val="bg1"/>
                </a:solidFill>
                <a:latin typeface="Segoe" pitchFamily="34" charset="0"/>
              </a:rPr>
              <a:t>T</a:t>
            </a:r>
            <a:endParaRPr kumimoji="0" lang="en-US" sz="2800" b="0" i="1"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00 00 00 00 ; ....strh........</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4</a:t>
            </a:r>
          </a:p>
        </p:txBody>
      </p:sp>
      <p:sp>
        <p:nvSpPr>
          <p:cNvPr id="8" name="Rectangle 7"/>
          <p:cNvSpPr/>
          <p:nvPr/>
        </p:nvSpPr>
        <p:spPr>
          <a:xfrm>
            <a:off x="7289800" y="3657600"/>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5</a:t>
            </a:r>
          </a:p>
        </p:txBody>
      </p:sp>
      <p:sp>
        <p:nvSpPr>
          <p:cNvPr id="8" name="Rectangle 7"/>
          <p:cNvSpPr/>
          <p:nvPr/>
        </p:nvSpPr>
        <p:spPr>
          <a:xfrm>
            <a:off x="8051800" y="3657600"/>
            <a:ext cx="533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00 00 00 00 ; ....strf........</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6</a:t>
            </a:r>
          </a:p>
        </p:txBody>
      </p:sp>
      <p:sp>
        <p:nvSpPr>
          <p:cNvPr id="8" name="Rectangle 7"/>
          <p:cNvSpPr/>
          <p:nvPr/>
        </p:nvSpPr>
        <p:spPr>
          <a:xfrm>
            <a:off x="7269480" y="3855720"/>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7</a:t>
            </a:r>
          </a:p>
        </p:txBody>
      </p:sp>
      <p:sp>
        <p:nvSpPr>
          <p:cNvPr id="8" name="Rectangle 7"/>
          <p:cNvSpPr/>
          <p:nvPr/>
        </p:nvSpPr>
        <p:spPr>
          <a:xfrm>
            <a:off x="8117840" y="3876040"/>
            <a:ext cx="152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C9 9D E4 4E ; ............ÉäN</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6713"/>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8</a:t>
            </a:r>
          </a:p>
        </p:txBody>
      </p:sp>
      <p:sp>
        <p:nvSpPr>
          <p:cNvPr id="8" name="Rectangle 7"/>
          <p:cNvSpPr/>
          <p:nvPr/>
        </p:nvSpPr>
        <p:spPr>
          <a:xfrm>
            <a:off x="8077200" y="41148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9"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0"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9</a:t>
            </a:r>
          </a:p>
        </p:txBody>
      </p:sp>
      <p:sp>
        <p:nvSpPr>
          <p:cNvPr id="12" name="Rectangle 11"/>
          <p:cNvSpPr/>
          <p:nvPr/>
        </p:nvSpPr>
        <p:spPr>
          <a:xfrm>
            <a:off x="8077200" y="41148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p:nvSpPr>
        <p:spPr>
          <a:xfrm>
            <a:off x="5257800" y="4114800"/>
            <a:ext cx="3048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B2 75 76 3A 28 00 00 00 ; ....strf²uv:(...</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7721600" cy="369332"/>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10 – </a:t>
            </a:r>
            <a:r>
              <a:rPr lang="en-US" dirty="0" smtClean="0">
                <a:solidFill>
                  <a:srgbClr val="FF0000"/>
                </a:solidFill>
                <a:latin typeface="Calibri" pitchFamily="34" charset="0"/>
              </a:rPr>
              <a:t>CRASH</a:t>
            </a:r>
            <a:endParaRPr lang="en-US" dirty="0">
              <a:solidFill>
                <a:srgbClr val="FF0000"/>
              </a:solidFill>
              <a:latin typeface="Calibri" pitchFamily="34" charset="0"/>
            </a:endParaRPr>
          </a:p>
        </p:txBody>
      </p:sp>
      <p:sp>
        <p:nvSpPr>
          <p:cNvPr id="8" name="Rectangle 7"/>
          <p:cNvSpPr/>
          <p:nvPr/>
        </p:nvSpPr>
        <p:spPr>
          <a:xfrm>
            <a:off x="7620000" y="3886200"/>
            <a:ext cx="457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4343400" y="3886200"/>
            <a:ext cx="914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(cont.)</a:t>
            </a:r>
            <a:endParaRPr lang="en-US" dirty="0"/>
          </a:p>
        </p:txBody>
      </p:sp>
      <p:sp>
        <p:nvSpPr>
          <p:cNvPr id="3" name="Content Placeholder 2"/>
          <p:cNvSpPr>
            <a:spLocks noGrp="1"/>
          </p:cNvSpPr>
          <p:nvPr>
            <p:ph idx="1"/>
          </p:nvPr>
        </p:nvSpPr>
        <p:spPr>
          <a:xfrm>
            <a:off x="360680" y="1626235"/>
            <a:ext cx="8382000" cy="3231654"/>
          </a:xfrm>
        </p:spPr>
        <p:txBody>
          <a:bodyPr/>
          <a:lstStyle/>
          <a:p>
            <a:r>
              <a:rPr lang="en-US" dirty="0" smtClean="0">
                <a:solidFill>
                  <a:srgbClr val="FF0000"/>
                </a:solidFill>
              </a:rPr>
              <a:t>SAGE is very effective at finding bugs.</a:t>
            </a:r>
          </a:p>
          <a:p>
            <a:r>
              <a:rPr lang="en-US" dirty="0" smtClean="0"/>
              <a:t>Works on large applications.</a:t>
            </a:r>
          </a:p>
          <a:p>
            <a:r>
              <a:rPr lang="en-US" dirty="0" smtClean="0"/>
              <a:t>Fully automated</a:t>
            </a:r>
          </a:p>
          <a:p>
            <a:r>
              <a:rPr lang="en-US" dirty="0" smtClean="0"/>
              <a:t>Easy to deploy (x86 analysis – any language)</a:t>
            </a:r>
          </a:p>
          <a:p>
            <a:r>
              <a:rPr lang="en-US" dirty="0" smtClean="0"/>
              <a:t>Used in various groups inside Microsoft</a:t>
            </a:r>
          </a:p>
          <a:p>
            <a:r>
              <a:rPr lang="en-US" dirty="0" smtClean="0"/>
              <a:t>Powered by Z3.</a:t>
            </a:r>
          </a:p>
          <a:p>
            <a:endParaRPr lang="en-US" dirty="0"/>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Z3</a:t>
            </a:r>
            <a:endParaRPr lang="en-US" dirty="0"/>
          </a:p>
        </p:txBody>
      </p:sp>
      <p:sp>
        <p:nvSpPr>
          <p:cNvPr id="3" name="Content Placeholder 2"/>
          <p:cNvSpPr>
            <a:spLocks noGrp="1"/>
          </p:cNvSpPr>
          <p:nvPr>
            <p:ph idx="1"/>
          </p:nvPr>
        </p:nvSpPr>
        <p:spPr>
          <a:xfrm>
            <a:off x="360680" y="1697355"/>
            <a:ext cx="8382000" cy="2622256"/>
          </a:xfrm>
        </p:spPr>
        <p:txBody>
          <a:bodyPr/>
          <a:lstStyle/>
          <a:p>
            <a:r>
              <a:rPr lang="en-US" dirty="0" smtClean="0"/>
              <a:t>Formulas are usually big conjunctions.</a:t>
            </a:r>
          </a:p>
          <a:p>
            <a:r>
              <a:rPr lang="en-US" dirty="0" smtClean="0"/>
              <a:t>SAGE uses only the </a:t>
            </a:r>
            <a:r>
              <a:rPr lang="en-US" dirty="0" err="1" smtClean="0"/>
              <a:t>bitvector</a:t>
            </a:r>
            <a:r>
              <a:rPr lang="en-US" dirty="0" smtClean="0"/>
              <a:t> and array theories.</a:t>
            </a:r>
          </a:p>
          <a:p>
            <a:r>
              <a:rPr lang="en-US" dirty="0" smtClean="0"/>
              <a:t>Pre-processing step has a huge performance impact.</a:t>
            </a:r>
          </a:p>
          <a:p>
            <a:pPr lvl="1"/>
            <a:r>
              <a:rPr lang="en-US" dirty="0" smtClean="0"/>
              <a:t>Eliminate variables.</a:t>
            </a:r>
          </a:p>
          <a:p>
            <a:pPr lvl="1"/>
            <a:r>
              <a:rPr lang="en-US" dirty="0" smtClean="0"/>
              <a:t>Simplify formulas.</a:t>
            </a:r>
          </a:p>
          <a:p>
            <a:r>
              <a:rPr lang="en-US" dirty="0" smtClean="0"/>
              <a:t>Early </a:t>
            </a:r>
            <a:r>
              <a:rPr lang="en-US" dirty="0" err="1" smtClean="0"/>
              <a:t>unsat</a:t>
            </a:r>
            <a:r>
              <a:rPr lang="en-US" dirty="0" smtClean="0"/>
              <a:t> detection.</a:t>
            </a:r>
          </a:p>
        </p:txBody>
      </p:sp>
      <p:sp>
        <p:nvSpPr>
          <p:cNvPr id="5"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623656"/>
            <a:ext cx="7690115" cy="750205"/>
          </a:xfrm>
        </p:spPr>
        <p:txBody>
          <a:bodyPr/>
          <a:lstStyle/>
          <a:p>
            <a:r>
              <a:rPr lang="en-US" dirty="0" smtClean="0"/>
              <a:t>Verifying Compilers</a:t>
            </a:r>
            <a:endParaRPr lang="en-US" dirty="0"/>
          </a:p>
        </p:txBody>
      </p:sp>
      <p:graphicFrame>
        <p:nvGraphicFramePr>
          <p:cNvPr id="4" name="Diagram 3"/>
          <p:cNvGraphicFramePr/>
          <p:nvPr/>
        </p:nvGraphicFramePr>
        <p:xfrm>
          <a:off x="1272792" y="196975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ular Callout 4"/>
          <p:cNvSpPr/>
          <p:nvPr/>
        </p:nvSpPr>
        <p:spPr bwMode="auto">
          <a:xfrm>
            <a:off x="3155183" y="5154805"/>
            <a:ext cx="3778180" cy="1346479"/>
          </a:xfrm>
          <a:prstGeom prst="wedgeRectCallout">
            <a:avLst>
              <a:gd name="adj1" fmla="val -61985"/>
              <a:gd name="adj2" fmla="val -1054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re/post</a:t>
            </a:r>
            <a:r>
              <a:rPr kumimoji="0" lang="en-US" sz="2800" b="0" i="0" u="none" strike="noStrike" cap="none" normalizeH="0" dirty="0" smtClean="0">
                <a:solidFill>
                  <a:schemeClr val="bg1"/>
                </a:solidFill>
                <a:latin typeface="Segoe" pitchFamily="34" charset="0"/>
              </a:rPr>
              <a:t> conditions</a:t>
            </a:r>
          </a:p>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i</a:t>
            </a:r>
            <a:r>
              <a:rPr lang="en-US" sz="2800" baseline="0" dirty="0" smtClean="0">
                <a:solidFill>
                  <a:schemeClr val="bg1"/>
                </a:solidFill>
                <a:latin typeface="Segoe" pitchFamily="34" charset="0"/>
              </a:rPr>
              <a:t>nvariants</a:t>
            </a: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solidFill>
                  <a:schemeClr val="bg1"/>
                </a:solidFill>
                <a:latin typeface="Segoe" pitchFamily="34" charset="0"/>
              </a:rPr>
              <a:t>and other annotations</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6" name="Footer Placeholder 3"/>
          <p:cNvSpPr>
            <a:spLocks noGrp="1"/>
          </p:cNvSpPr>
          <p:nvPr>
            <p:ph type="ftr" sz="quarter" idx="10"/>
          </p:nvPr>
        </p:nvSpPr>
        <p:spPr>
          <a:xfrm>
            <a:off x="1979720" y="6356350"/>
            <a:ext cx="4971496" cy="365125"/>
          </a:xfrm>
        </p:spPr>
        <p:txBody>
          <a:bodyPr/>
          <a:lstStyle/>
          <a:p>
            <a:r>
              <a:rPr lang="en-US" i="1" dirty="0" smtClean="0"/>
              <a:t>Satisfiability Modulo Theories: An Appetizer</a:t>
            </a:r>
            <a:endParaRPr lang="en-US" dirty="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63881" y="1831447"/>
            <a:ext cx="4436919" cy="4401205"/>
          </a:xfrm>
          <a:prstGeom prst="rect">
            <a:avLst/>
          </a:prstGeom>
        </p:spPr>
        <p:txBody>
          <a:bodyPr wrap="square">
            <a:spAutoFit/>
          </a:bodyPr>
          <a:lstStyle/>
          <a:p>
            <a:r>
              <a:rPr lang="en-US" sz="2800" b="1" dirty="0" smtClean="0">
                <a:solidFill>
                  <a:schemeClr val="bg1"/>
                </a:solidFill>
              </a:rPr>
              <a:t>class C {</a:t>
            </a:r>
          </a:p>
          <a:p>
            <a:r>
              <a:rPr lang="en-US" sz="2800" b="1" dirty="0" smtClean="0">
                <a:solidFill>
                  <a:schemeClr val="bg1"/>
                </a:solidFill>
              </a:rPr>
              <a:t>     private </a:t>
            </a:r>
            <a:r>
              <a:rPr lang="en-US" sz="2800" b="1" dirty="0" err="1" smtClean="0">
                <a:solidFill>
                  <a:schemeClr val="bg1"/>
                </a:solidFill>
              </a:rPr>
              <a:t>int</a:t>
            </a:r>
            <a:r>
              <a:rPr lang="en-US" sz="2800" b="1" dirty="0" smtClean="0">
                <a:solidFill>
                  <a:schemeClr val="bg1"/>
                </a:solidFill>
              </a:rPr>
              <a:t> a, z;</a:t>
            </a:r>
          </a:p>
          <a:p>
            <a:r>
              <a:rPr lang="en-US" sz="2800" i="1" dirty="0" smtClean="0">
                <a:solidFill>
                  <a:schemeClr val="bg1"/>
                </a:solidFill>
              </a:rPr>
              <a:t>     </a:t>
            </a:r>
            <a:r>
              <a:rPr lang="en-US" sz="2800" b="1" dirty="0" smtClean="0">
                <a:solidFill>
                  <a:srgbClr val="FF0000"/>
                </a:solidFill>
              </a:rPr>
              <a:t>invariant z &gt; 0</a:t>
            </a:r>
          </a:p>
          <a:p>
            <a:endParaRPr lang="en-US" sz="2800" b="1" dirty="0" smtClean="0">
              <a:solidFill>
                <a:schemeClr val="bg1"/>
              </a:solidFill>
            </a:endParaRPr>
          </a:p>
          <a:p>
            <a:r>
              <a:rPr lang="en-US" sz="2800" b="1" dirty="0" smtClean="0">
                <a:solidFill>
                  <a:schemeClr val="bg1"/>
                </a:solidFill>
              </a:rPr>
              <a:t>     public void M()</a:t>
            </a:r>
          </a:p>
          <a:p>
            <a:r>
              <a:rPr lang="en-US" sz="2800" i="1" dirty="0" smtClean="0">
                <a:solidFill>
                  <a:schemeClr val="bg1"/>
                </a:solidFill>
              </a:rPr>
              <a:t> 	</a:t>
            </a:r>
            <a:r>
              <a:rPr lang="en-US" sz="2800" b="1" dirty="0" smtClean="0">
                <a:solidFill>
                  <a:srgbClr val="FF0000"/>
                </a:solidFill>
              </a:rPr>
              <a:t>requires a != 0</a:t>
            </a:r>
          </a:p>
          <a:p>
            <a:r>
              <a:rPr lang="en-US" sz="2800" dirty="0" smtClean="0">
                <a:solidFill>
                  <a:schemeClr val="bg1"/>
                </a:solidFill>
              </a:rPr>
              <a:t>	{ </a:t>
            </a:r>
          </a:p>
          <a:p>
            <a:r>
              <a:rPr lang="en-US" sz="2800" dirty="0" smtClean="0">
                <a:solidFill>
                  <a:schemeClr val="bg1"/>
                </a:solidFill>
              </a:rPr>
              <a:t>	    z = 100/a; </a:t>
            </a:r>
          </a:p>
          <a:p>
            <a:r>
              <a:rPr lang="en-US" sz="2800" dirty="0" smtClean="0">
                <a:solidFill>
                  <a:schemeClr val="bg1"/>
                </a:solidFill>
              </a:rPr>
              <a:t>	}</a:t>
            </a:r>
          </a:p>
          <a:p>
            <a:r>
              <a:rPr lang="en-US" sz="2800" dirty="0" smtClean="0">
                <a:solidFill>
                  <a:schemeClr val="bg1"/>
                </a:solidFill>
              </a:rPr>
              <a:t>}</a:t>
            </a:r>
            <a:endParaRPr lang="en-US" sz="2800" dirty="0">
              <a:solidFill>
                <a:schemeClr val="bg1"/>
              </a:solidFill>
            </a:endParaRPr>
          </a:p>
        </p:txBody>
      </p:sp>
      <p:sp>
        <p:nvSpPr>
          <p:cNvPr id="4" name="Title 3"/>
          <p:cNvSpPr>
            <a:spLocks noGrp="1"/>
          </p:cNvSpPr>
          <p:nvPr>
            <p:ph type="title"/>
          </p:nvPr>
        </p:nvSpPr>
        <p:spPr/>
        <p:txBody>
          <a:bodyPr/>
          <a:lstStyle/>
          <a:p>
            <a:r>
              <a:rPr lang="en-US" dirty="0" smtClean="0"/>
              <a:t>Annotations: Example</a:t>
            </a:r>
            <a:endParaRPr lang="en-US" dirty="0"/>
          </a:p>
        </p:txBody>
      </p:sp>
    </p:spTree>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Modeling execution traces</a:t>
            </a:r>
            <a:endParaRPr lang="en-US" dirty="0"/>
          </a:p>
        </p:txBody>
      </p:sp>
      <p:sp>
        <p:nvSpPr>
          <p:cNvPr id="3" name="Oval 2"/>
          <p:cNvSpPr/>
          <p:nvPr/>
        </p:nvSpPr>
        <p:spPr bwMode="auto">
          <a:xfrm>
            <a:off x="764275" y="2047172"/>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 name="Oval 3"/>
          <p:cNvSpPr/>
          <p:nvPr/>
        </p:nvSpPr>
        <p:spPr bwMode="auto">
          <a:xfrm>
            <a:off x="1719619" y="193799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 name="Oval 4"/>
          <p:cNvSpPr/>
          <p:nvPr/>
        </p:nvSpPr>
        <p:spPr bwMode="auto">
          <a:xfrm>
            <a:off x="2784144" y="1665035"/>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3698544" y="1992582"/>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4531058" y="1705979"/>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5745709" y="1801513"/>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Oval 8"/>
          <p:cNvSpPr/>
          <p:nvPr/>
        </p:nvSpPr>
        <p:spPr bwMode="auto">
          <a:xfrm>
            <a:off x="2784144" y="307075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766782" y="302981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Oval 10"/>
          <p:cNvSpPr/>
          <p:nvPr/>
        </p:nvSpPr>
        <p:spPr bwMode="auto">
          <a:xfrm>
            <a:off x="4599295" y="2674968"/>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5773003" y="2579433"/>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Oval 12"/>
          <p:cNvSpPr/>
          <p:nvPr/>
        </p:nvSpPr>
        <p:spPr bwMode="auto">
          <a:xfrm>
            <a:off x="6673755" y="2988866"/>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7219666" y="263402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5" name="Oval 14"/>
          <p:cNvSpPr/>
          <p:nvPr/>
        </p:nvSpPr>
        <p:spPr bwMode="auto">
          <a:xfrm>
            <a:off x="7847463" y="333006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Oval 15"/>
          <p:cNvSpPr/>
          <p:nvPr/>
        </p:nvSpPr>
        <p:spPr bwMode="auto">
          <a:xfrm>
            <a:off x="777923" y="466754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Oval 16"/>
          <p:cNvSpPr/>
          <p:nvPr/>
        </p:nvSpPr>
        <p:spPr bwMode="auto">
          <a:xfrm>
            <a:off x="1678675" y="474942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Oval 17"/>
          <p:cNvSpPr/>
          <p:nvPr/>
        </p:nvSpPr>
        <p:spPr bwMode="auto">
          <a:xfrm>
            <a:off x="2797792" y="4612949"/>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Oval 18"/>
          <p:cNvSpPr/>
          <p:nvPr/>
        </p:nvSpPr>
        <p:spPr bwMode="auto">
          <a:xfrm>
            <a:off x="3848670" y="504967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Lightning Bolt 19"/>
          <p:cNvSpPr/>
          <p:nvPr/>
        </p:nvSpPr>
        <p:spPr bwMode="auto">
          <a:xfrm>
            <a:off x="4804013" y="4612943"/>
            <a:ext cx="668740" cy="600502"/>
          </a:xfrm>
          <a:prstGeom prst="lightningBol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22" name="Straight Arrow Connector 21"/>
          <p:cNvCxnSpPr>
            <a:stCxn id="3" idx="7"/>
            <a:endCxn id="4" idx="1"/>
          </p:cNvCxnSpPr>
          <p:nvPr/>
        </p:nvCxnSpPr>
        <p:spPr>
          <a:xfrm rot="5400000" flipH="1" flipV="1">
            <a:off x="1282890" y="1610443"/>
            <a:ext cx="109182" cy="8202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5" name="Straight Arrow Connector 24"/>
          <p:cNvCxnSpPr>
            <a:stCxn id="4" idx="7"/>
            <a:endCxn id="5" idx="2"/>
          </p:cNvCxnSpPr>
          <p:nvPr/>
        </p:nvCxnSpPr>
        <p:spPr>
          <a:xfrm rot="5400000" flipH="1" flipV="1">
            <a:off x="2230724" y="1412551"/>
            <a:ext cx="205402" cy="9014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8" name="Straight Arrow Connector 27"/>
          <p:cNvCxnSpPr>
            <a:stCxn id="5" idx="6"/>
            <a:endCxn id="6" idx="2"/>
          </p:cNvCxnSpPr>
          <p:nvPr/>
        </p:nvCxnSpPr>
        <p:spPr>
          <a:xfrm>
            <a:off x="2975212" y="1760569"/>
            <a:ext cx="723332" cy="327547"/>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0" name="Straight Arrow Connector 29"/>
          <p:cNvCxnSpPr>
            <a:stCxn id="6" idx="6"/>
            <a:endCxn id="7" idx="2"/>
          </p:cNvCxnSpPr>
          <p:nvPr/>
        </p:nvCxnSpPr>
        <p:spPr>
          <a:xfrm flipV="1">
            <a:off x="3889612" y="1801513"/>
            <a:ext cx="641446" cy="28660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2" name="Straight Arrow Connector 31"/>
          <p:cNvCxnSpPr>
            <a:stCxn id="7" idx="6"/>
            <a:endCxn id="8" idx="2"/>
          </p:cNvCxnSpPr>
          <p:nvPr/>
        </p:nvCxnSpPr>
        <p:spPr>
          <a:xfrm>
            <a:off x="4722126" y="1801513"/>
            <a:ext cx="1023583" cy="9553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5" name="Straight Arrow Connector 34"/>
          <p:cNvCxnSpPr>
            <a:stCxn id="3" idx="5"/>
            <a:endCxn id="4" idx="3"/>
          </p:cNvCxnSpPr>
          <p:nvPr/>
        </p:nvCxnSpPr>
        <p:spPr>
          <a:xfrm rot="5400000" flipH="1" flipV="1">
            <a:off x="1282890" y="1745549"/>
            <a:ext cx="109182" cy="8202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8" name="Straight Arrow Connector 37"/>
          <p:cNvCxnSpPr>
            <a:stCxn id="4" idx="5"/>
            <a:endCxn id="9" idx="1"/>
          </p:cNvCxnSpPr>
          <p:nvPr/>
        </p:nvCxnSpPr>
        <p:spPr>
          <a:xfrm rot="16200000" flipH="1">
            <a:off x="1848586" y="2135196"/>
            <a:ext cx="997658" cy="92941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0" name="Straight Arrow Connector 39"/>
          <p:cNvCxnSpPr>
            <a:stCxn id="9" idx="6"/>
            <a:endCxn id="10" idx="2"/>
          </p:cNvCxnSpPr>
          <p:nvPr/>
        </p:nvCxnSpPr>
        <p:spPr>
          <a:xfrm flipV="1">
            <a:off x="2975212" y="3125344"/>
            <a:ext cx="791570" cy="4094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2" name="Straight Arrow Connector 41"/>
          <p:cNvCxnSpPr>
            <a:stCxn id="10" idx="6"/>
            <a:endCxn id="11" idx="2"/>
          </p:cNvCxnSpPr>
          <p:nvPr/>
        </p:nvCxnSpPr>
        <p:spPr>
          <a:xfrm flipV="1">
            <a:off x="3957850" y="2770502"/>
            <a:ext cx="641445" cy="354842"/>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4" name="Straight Arrow Connector 43"/>
          <p:cNvCxnSpPr>
            <a:stCxn id="11" idx="7"/>
            <a:endCxn id="12" idx="2"/>
          </p:cNvCxnSpPr>
          <p:nvPr/>
        </p:nvCxnSpPr>
        <p:spPr>
          <a:xfrm rot="5400000" flipH="1" flipV="1">
            <a:off x="5253701" y="2183648"/>
            <a:ext cx="27982" cy="10106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6" name="Straight Arrow Connector 45"/>
          <p:cNvCxnSpPr>
            <a:stCxn id="12" idx="5"/>
            <a:endCxn id="13" idx="1"/>
          </p:cNvCxnSpPr>
          <p:nvPr/>
        </p:nvCxnSpPr>
        <p:spPr>
          <a:xfrm rot="16200000" flipH="1">
            <a:off x="6181750" y="2496860"/>
            <a:ext cx="274327" cy="76564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9" name="Straight Arrow Connector 48"/>
          <p:cNvCxnSpPr>
            <a:stCxn id="13" idx="7"/>
            <a:endCxn id="14" idx="2"/>
          </p:cNvCxnSpPr>
          <p:nvPr/>
        </p:nvCxnSpPr>
        <p:spPr>
          <a:xfrm rot="5400000" flipH="1" flipV="1">
            <a:off x="6884610" y="2681791"/>
            <a:ext cx="287289" cy="38282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1" name="Straight Arrow Connector 50"/>
          <p:cNvCxnSpPr>
            <a:stCxn id="14" idx="5"/>
            <a:endCxn id="15" idx="1"/>
          </p:cNvCxnSpPr>
          <p:nvPr/>
        </p:nvCxnSpPr>
        <p:spPr>
          <a:xfrm rot="16200000" flipH="1">
            <a:off x="7348633" y="2831230"/>
            <a:ext cx="560930" cy="49269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3" name="Straight Arrow Connector 52"/>
          <p:cNvCxnSpPr>
            <a:stCxn id="15" idx="5"/>
          </p:cNvCxnSpPr>
          <p:nvPr/>
        </p:nvCxnSpPr>
        <p:spPr>
          <a:xfrm rot="16200000" flipH="1">
            <a:off x="8222972" y="3280724"/>
            <a:ext cx="125184" cy="55002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6" name="Straight Arrow Connector 55"/>
          <p:cNvCxnSpPr>
            <a:stCxn id="16" idx="6"/>
            <a:endCxn id="17" idx="2"/>
          </p:cNvCxnSpPr>
          <p:nvPr/>
        </p:nvCxnSpPr>
        <p:spPr>
          <a:xfrm>
            <a:off x="968991" y="4763075"/>
            <a:ext cx="709684" cy="818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8" name="Straight Arrow Connector 57"/>
          <p:cNvCxnSpPr>
            <a:stCxn id="17" idx="6"/>
            <a:endCxn id="18" idx="2"/>
          </p:cNvCxnSpPr>
          <p:nvPr/>
        </p:nvCxnSpPr>
        <p:spPr>
          <a:xfrm flipV="1">
            <a:off x="1869743" y="4708483"/>
            <a:ext cx="928049" cy="13647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60" name="Straight Arrow Connector 59"/>
          <p:cNvCxnSpPr>
            <a:stCxn id="18" idx="6"/>
            <a:endCxn id="19" idx="2"/>
          </p:cNvCxnSpPr>
          <p:nvPr/>
        </p:nvCxnSpPr>
        <p:spPr>
          <a:xfrm>
            <a:off x="2988860" y="4708483"/>
            <a:ext cx="859810" cy="43672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62" name="Straight Arrow Connector 61"/>
          <p:cNvCxnSpPr>
            <a:stCxn id="19" idx="6"/>
            <a:endCxn id="20" idx="2"/>
          </p:cNvCxnSpPr>
          <p:nvPr/>
        </p:nvCxnSpPr>
        <p:spPr>
          <a:xfrm flipV="1">
            <a:off x="4039738" y="4882752"/>
            <a:ext cx="919757" cy="26245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63" name="TextBox 62"/>
          <p:cNvSpPr txBox="1"/>
          <p:nvPr/>
        </p:nvSpPr>
        <p:spPr>
          <a:xfrm>
            <a:off x="8488908" y="3302755"/>
            <a:ext cx="668740" cy="584775"/>
          </a:xfrm>
          <a:prstGeom prst="rect">
            <a:avLst/>
          </a:prstGeom>
          <a:noFill/>
        </p:spPr>
        <p:txBody>
          <a:bodyPr wrap="square" rtlCol="0">
            <a:spAutoFit/>
          </a:bodyPr>
          <a:lstStyle/>
          <a:p>
            <a:r>
              <a:rPr lang="en-US" sz="3200" dirty="0" smtClean="0"/>
              <a:t>…</a:t>
            </a:r>
            <a:endParaRPr lang="en-US" sz="3200" dirty="0"/>
          </a:p>
        </p:txBody>
      </p:sp>
      <p:sp>
        <p:nvSpPr>
          <p:cNvPr id="64" name="TextBox 63"/>
          <p:cNvSpPr txBox="1"/>
          <p:nvPr/>
        </p:nvSpPr>
        <p:spPr>
          <a:xfrm>
            <a:off x="6098264" y="1616177"/>
            <a:ext cx="2402006" cy="52322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800" dirty="0" smtClean="0">
                <a:solidFill>
                  <a:schemeClr val="bg1"/>
                </a:solidFill>
                <a:latin typeface="Calibri" pitchFamily="34" charset="0"/>
              </a:rPr>
              <a:t>terminates</a:t>
            </a:r>
            <a:endParaRPr lang="en-US" sz="2800" dirty="0">
              <a:solidFill>
                <a:schemeClr val="bg1"/>
              </a:solidFill>
              <a:latin typeface="Calibri" pitchFamily="34" charset="0"/>
            </a:endParaRPr>
          </a:p>
        </p:txBody>
      </p:sp>
      <p:sp>
        <p:nvSpPr>
          <p:cNvPr id="65" name="TextBox 64"/>
          <p:cNvSpPr txBox="1"/>
          <p:nvPr/>
        </p:nvSpPr>
        <p:spPr>
          <a:xfrm>
            <a:off x="7397091" y="3698544"/>
            <a:ext cx="1692334" cy="523220"/>
          </a:xfrm>
          <a:prstGeom prst="rect">
            <a:avLst/>
          </a:prstGeom>
          <a:noFill/>
        </p:spPr>
        <p:txBody>
          <a:bodyPr wrap="square" rtlCol="0">
            <a:spAutoFit/>
          </a:bodyPr>
          <a:lstStyle/>
          <a:p>
            <a:r>
              <a:rPr lang="en-US" sz="2800" dirty="0" smtClean="0">
                <a:solidFill>
                  <a:schemeClr val="bg1"/>
                </a:solidFill>
                <a:effectLst>
                  <a:outerShdw blurRad="38100" dist="38100" dir="2700000" algn="tl">
                    <a:srgbClr val="000000">
                      <a:alpha val="43137"/>
                    </a:srgbClr>
                  </a:outerShdw>
                </a:effectLst>
              </a:rPr>
              <a:t>diverges</a:t>
            </a:r>
            <a:endParaRPr lang="en-US" sz="2800" dirty="0">
              <a:solidFill>
                <a:schemeClr val="bg1"/>
              </a:solidFill>
              <a:effectLst>
                <a:outerShdw blurRad="38100" dist="38100" dir="2700000" algn="tl">
                  <a:srgbClr val="000000">
                    <a:alpha val="43137"/>
                  </a:srgbClr>
                </a:outerShdw>
              </a:effectLst>
            </a:endParaRPr>
          </a:p>
        </p:txBody>
      </p:sp>
      <p:sp>
        <p:nvSpPr>
          <p:cNvPr id="66" name="TextBox 65"/>
          <p:cNvSpPr txBox="1"/>
          <p:nvPr/>
        </p:nvSpPr>
        <p:spPr>
          <a:xfrm>
            <a:off x="5615993" y="4695722"/>
            <a:ext cx="2579423" cy="52322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800" dirty="0" smtClean="0">
                <a:solidFill>
                  <a:schemeClr val="bg1"/>
                </a:solidFill>
              </a:rPr>
              <a:t>goes wrong</a:t>
            </a:r>
            <a:endParaRPr lang="en-US" sz="2800" dirty="0">
              <a:solidFill>
                <a:schemeClr val="bg1"/>
              </a:solidFil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30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wipe(left)">
                                      <p:cBhvr>
                                        <p:cTn id="68" dur="500"/>
                                        <p:tgtEl>
                                          <p:spTgt spid="42"/>
                                        </p:tgtEl>
                                      </p:cBhvr>
                                    </p:animEffect>
                                  </p:childTnLst>
                                </p:cTn>
                              </p:par>
                            </p:childTnLst>
                          </p:cTn>
                        </p:par>
                        <p:par>
                          <p:cTn id="69" fill="hold">
                            <p:stCondLst>
                              <p:cond delay="2000"/>
                            </p:stCondLst>
                            <p:childTnLst>
                              <p:par>
                                <p:cTn id="70" presetID="1" presetClass="entr" presetSubtype="0"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left)">
                                      <p:cBhvr>
                                        <p:cTn id="75" dur="500"/>
                                        <p:tgtEl>
                                          <p:spTgt spid="44"/>
                                        </p:tgtEl>
                                      </p:cBhvr>
                                    </p:animEffect>
                                  </p:childTnLst>
                                </p:cTn>
                              </p:par>
                            </p:childTnLst>
                          </p:cTn>
                        </p:par>
                        <p:par>
                          <p:cTn id="76" fill="hold">
                            <p:stCondLst>
                              <p:cond delay="2500"/>
                            </p:stCondLst>
                            <p:childTnLst>
                              <p:par>
                                <p:cTn id="77" presetID="1"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par>
                          <p:cTn id="79" fill="hold">
                            <p:stCondLst>
                              <p:cond delay="2500"/>
                            </p:stCondLst>
                            <p:childTnLst>
                              <p:par>
                                <p:cTn id="80" presetID="22" presetClass="entr" presetSubtype="8" fill="hold" nodeType="after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left)">
                                      <p:cBhvr>
                                        <p:cTn id="82" dur="500"/>
                                        <p:tgtEl>
                                          <p:spTgt spid="46"/>
                                        </p:tgtEl>
                                      </p:cBhvr>
                                    </p:animEffect>
                                  </p:childTnLst>
                                </p:cTn>
                              </p:par>
                            </p:childTnLst>
                          </p:cTn>
                        </p:par>
                        <p:par>
                          <p:cTn id="83" fill="hold">
                            <p:stCondLst>
                              <p:cond delay="3000"/>
                            </p:stCondLst>
                            <p:childTnLst>
                              <p:par>
                                <p:cTn id="84" presetID="1" presetClass="entr" presetSubtype="0" fill="hold" grpId="0" nodeType="afterEffect">
                                  <p:stCondLst>
                                    <p:cond delay="0"/>
                                  </p:stCondLst>
                                  <p:childTnLst>
                                    <p:set>
                                      <p:cBhvr>
                                        <p:cTn id="85" dur="1" fill="hold">
                                          <p:stCondLst>
                                            <p:cond delay="0"/>
                                          </p:stCondLst>
                                        </p:cTn>
                                        <p:tgtEl>
                                          <p:spTgt spid="13"/>
                                        </p:tgtEl>
                                        <p:attrNameLst>
                                          <p:attrName>style.visibility</p:attrName>
                                        </p:attrNameLst>
                                      </p:cBhvr>
                                      <p:to>
                                        <p:strVal val="visible"/>
                                      </p:to>
                                    </p:set>
                                  </p:childTnLst>
                                </p:cTn>
                              </p:par>
                            </p:childTnLst>
                          </p:cTn>
                        </p:par>
                        <p:par>
                          <p:cTn id="86" fill="hold">
                            <p:stCondLst>
                              <p:cond delay="3000"/>
                            </p:stCondLst>
                            <p:childTnLst>
                              <p:par>
                                <p:cTn id="87" presetID="22" presetClass="entr" presetSubtype="8" fill="hold"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wipe(left)">
                                      <p:cBhvr>
                                        <p:cTn id="89" dur="500"/>
                                        <p:tgtEl>
                                          <p:spTgt spid="49"/>
                                        </p:tgtEl>
                                      </p:cBhvr>
                                    </p:animEffect>
                                  </p:childTnLst>
                                </p:cTn>
                              </p:par>
                            </p:childTnLst>
                          </p:cTn>
                        </p:par>
                        <p:par>
                          <p:cTn id="90" fill="hold">
                            <p:stCondLst>
                              <p:cond delay="3500"/>
                            </p:stCondLst>
                            <p:childTnLst>
                              <p:par>
                                <p:cTn id="91" presetID="1" presetClass="entr" presetSubtype="0" fill="hold" grpId="0" nodeType="after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par>
                          <p:cTn id="93" fill="hold">
                            <p:stCondLst>
                              <p:cond delay="3500"/>
                            </p:stCondLst>
                            <p:childTnLst>
                              <p:par>
                                <p:cTn id="94" presetID="22" presetClass="entr" presetSubtype="8" fill="hold" nodeType="after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wipe(left)">
                                      <p:cBhvr>
                                        <p:cTn id="96" dur="500"/>
                                        <p:tgtEl>
                                          <p:spTgt spid="51"/>
                                        </p:tgtEl>
                                      </p:cBhvr>
                                    </p:animEffect>
                                  </p:childTnLst>
                                </p:cTn>
                              </p:par>
                            </p:childTnLst>
                          </p:cTn>
                        </p:par>
                        <p:par>
                          <p:cTn id="97" fill="hold">
                            <p:stCondLst>
                              <p:cond delay="4000"/>
                            </p:stCondLst>
                            <p:childTnLst>
                              <p:par>
                                <p:cTn id="98" presetID="1" presetClass="entr" presetSubtype="0" fill="hold" grpId="0" nodeType="afterEffect">
                                  <p:stCondLst>
                                    <p:cond delay="0"/>
                                  </p:stCondLst>
                                  <p:childTnLst>
                                    <p:set>
                                      <p:cBhvr>
                                        <p:cTn id="99" dur="1" fill="hold">
                                          <p:stCondLst>
                                            <p:cond delay="0"/>
                                          </p:stCondLst>
                                        </p:cTn>
                                        <p:tgtEl>
                                          <p:spTgt spid="15"/>
                                        </p:tgtEl>
                                        <p:attrNameLst>
                                          <p:attrName>style.visibility</p:attrName>
                                        </p:attrNameLst>
                                      </p:cBhvr>
                                      <p:to>
                                        <p:strVal val="visible"/>
                                      </p:to>
                                    </p:set>
                                  </p:childTnLst>
                                </p:cTn>
                              </p:par>
                            </p:childTnLst>
                          </p:cTn>
                        </p:par>
                        <p:par>
                          <p:cTn id="100" fill="hold">
                            <p:stCondLst>
                              <p:cond delay="4000"/>
                            </p:stCondLst>
                            <p:childTnLst>
                              <p:par>
                                <p:cTn id="101" presetID="22" presetClass="entr" presetSubtype="8" fill="hold" nodeType="after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left)">
                                      <p:cBhvr>
                                        <p:cTn id="103" dur="500"/>
                                        <p:tgtEl>
                                          <p:spTgt spid="53"/>
                                        </p:tgtEl>
                                      </p:cBhvr>
                                    </p:animEffect>
                                  </p:childTnLst>
                                </p:cTn>
                              </p:par>
                            </p:childTnLst>
                          </p:cTn>
                        </p:par>
                        <p:par>
                          <p:cTn id="104" fill="hold">
                            <p:stCondLst>
                              <p:cond delay="4500"/>
                            </p:stCondLst>
                            <p:childTnLst>
                              <p:par>
                                <p:cTn id="105" presetID="22" presetClass="entr" presetSubtype="8" fill="hold" grpId="0" nodeType="after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p:stCondLst>
                              <p:cond delay="5000"/>
                            </p:stCondLst>
                            <p:childTnLst>
                              <p:par>
                                <p:cTn id="109" presetID="10" presetClass="entr" presetSubtype="0" fill="hold" grpId="0" nodeType="afterEffect">
                                  <p:stCondLst>
                                    <p:cond delay="0"/>
                                  </p:stCondLst>
                                  <p:childTnLst>
                                    <p:set>
                                      <p:cBhvr>
                                        <p:cTn id="110" dur="1" fill="hold">
                                          <p:stCondLst>
                                            <p:cond delay="0"/>
                                          </p:stCondLst>
                                        </p:cTn>
                                        <p:tgtEl>
                                          <p:spTgt spid="65"/>
                                        </p:tgtEl>
                                        <p:attrNameLst>
                                          <p:attrName>style.visibility</p:attrName>
                                        </p:attrNameLst>
                                      </p:cBhvr>
                                      <p:to>
                                        <p:strVal val="visible"/>
                                      </p:to>
                                    </p:set>
                                    <p:animEffect transition="in" filter="fade">
                                      <p:cBhvr>
                                        <p:cTn id="111" dur="3000"/>
                                        <p:tgtEl>
                                          <p:spTgt spid="65"/>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6"/>
                                        </p:tgtEl>
                                        <p:attrNameLst>
                                          <p:attrName>style.visibility</p:attrName>
                                        </p:attrNameLst>
                                      </p:cBhvr>
                                      <p:to>
                                        <p:strVal val="visible"/>
                                      </p:to>
                                    </p:set>
                                  </p:childTnLst>
                                </p:cTn>
                              </p:par>
                            </p:childTnLst>
                          </p:cTn>
                        </p:par>
                        <p:par>
                          <p:cTn id="116" fill="hold">
                            <p:stCondLst>
                              <p:cond delay="0"/>
                            </p:stCondLst>
                            <p:childTnLst>
                              <p:par>
                                <p:cTn id="117" presetID="22" presetClass="entr" presetSubtype="8" fill="hold" nodeType="after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wipe(left)">
                                      <p:cBhvr>
                                        <p:cTn id="119" dur="500"/>
                                        <p:tgtEl>
                                          <p:spTgt spid="56"/>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17"/>
                                        </p:tgtEl>
                                        <p:attrNameLst>
                                          <p:attrName>style.visibility</p:attrName>
                                        </p:attrNameLst>
                                      </p:cBhvr>
                                      <p:to>
                                        <p:strVal val="visible"/>
                                      </p:to>
                                    </p:se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wipe(left)">
                                      <p:cBhvr>
                                        <p:cTn id="126" dur="500"/>
                                        <p:tgtEl>
                                          <p:spTgt spid="58"/>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childTnLst>
                                </p:cTn>
                              </p:par>
                            </p:childTnLst>
                          </p:cTn>
                        </p:par>
                        <p:par>
                          <p:cTn id="130" fill="hold">
                            <p:stCondLst>
                              <p:cond delay="1000"/>
                            </p:stCondLst>
                            <p:childTnLst>
                              <p:par>
                                <p:cTn id="131" presetID="22" presetClass="entr" presetSubtype="8" fill="hold" nodeType="after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wipe(left)">
                                      <p:cBhvr>
                                        <p:cTn id="133" dur="500"/>
                                        <p:tgtEl>
                                          <p:spTgt spid="60"/>
                                        </p:tgtEl>
                                      </p:cBhvr>
                                    </p:animEffect>
                                  </p:childTnLst>
                                </p:cTn>
                              </p:par>
                            </p:childTnLst>
                          </p:cTn>
                        </p:par>
                        <p:par>
                          <p:cTn id="134" fill="hold">
                            <p:stCondLst>
                              <p:cond delay="1500"/>
                            </p:stCondLst>
                            <p:childTnLst>
                              <p:par>
                                <p:cTn id="135" presetID="1" presetClass="entr" presetSubtype="0" fill="hold" grpId="0" nodeType="afterEffect">
                                  <p:stCondLst>
                                    <p:cond delay="0"/>
                                  </p:stCondLst>
                                  <p:childTnLst>
                                    <p:set>
                                      <p:cBhvr>
                                        <p:cTn id="136" dur="1" fill="hold">
                                          <p:stCondLst>
                                            <p:cond delay="0"/>
                                          </p:stCondLst>
                                        </p:cTn>
                                        <p:tgtEl>
                                          <p:spTgt spid="19"/>
                                        </p:tgtEl>
                                        <p:attrNameLst>
                                          <p:attrName>style.visibility</p:attrName>
                                        </p:attrNameLst>
                                      </p:cBhvr>
                                      <p:to>
                                        <p:strVal val="visible"/>
                                      </p:to>
                                    </p:set>
                                  </p:childTnLst>
                                </p:cTn>
                              </p:par>
                            </p:childTnLst>
                          </p:cTn>
                        </p:par>
                        <p:par>
                          <p:cTn id="137" fill="hold">
                            <p:stCondLst>
                              <p:cond delay="1500"/>
                            </p:stCondLst>
                            <p:childTnLst>
                              <p:par>
                                <p:cTn id="138" presetID="22" presetClass="entr" presetSubtype="8" fill="hold" nodeType="afterEffect">
                                  <p:stCondLst>
                                    <p:cond delay="0"/>
                                  </p:stCondLst>
                                  <p:childTnLst>
                                    <p:set>
                                      <p:cBhvr>
                                        <p:cTn id="139" dur="1" fill="hold">
                                          <p:stCondLst>
                                            <p:cond delay="0"/>
                                          </p:stCondLst>
                                        </p:cTn>
                                        <p:tgtEl>
                                          <p:spTgt spid="62"/>
                                        </p:tgtEl>
                                        <p:attrNameLst>
                                          <p:attrName>style.visibility</p:attrName>
                                        </p:attrNameLst>
                                      </p:cBhvr>
                                      <p:to>
                                        <p:strVal val="visible"/>
                                      </p:to>
                                    </p:set>
                                    <p:animEffect transition="in" filter="wipe(left)">
                                      <p:cBhvr>
                                        <p:cTn id="140" dur="500"/>
                                        <p:tgtEl>
                                          <p:spTgt spid="62"/>
                                        </p:tgtEl>
                                      </p:cBhvr>
                                    </p:animEffect>
                                  </p:childTnLst>
                                </p:cTn>
                              </p:par>
                            </p:childTnLst>
                          </p:cTn>
                        </p:par>
                        <p:par>
                          <p:cTn id="141" fill="hold">
                            <p:stCondLst>
                              <p:cond delay="2000"/>
                            </p:stCondLst>
                            <p:childTnLst>
                              <p:par>
                                <p:cTn id="142" presetID="10" presetClass="entr" presetSubtype="0" fill="hold" grpId="0" nodeType="afterEffect">
                                  <p:stCondLst>
                                    <p:cond delay="0"/>
                                  </p:stCondLst>
                                  <p:childTnLst>
                                    <p:set>
                                      <p:cBhvr>
                                        <p:cTn id="143" dur="1" fill="hold">
                                          <p:stCondLst>
                                            <p:cond delay="0"/>
                                          </p:stCondLst>
                                        </p:cTn>
                                        <p:tgtEl>
                                          <p:spTgt spid="20"/>
                                        </p:tgtEl>
                                        <p:attrNameLst>
                                          <p:attrName>style.visibility</p:attrName>
                                        </p:attrNameLst>
                                      </p:cBhvr>
                                      <p:to>
                                        <p:strVal val="visible"/>
                                      </p:to>
                                    </p:set>
                                    <p:animEffect transition="in" filter="fade">
                                      <p:cBhvr>
                                        <p:cTn id="144" dur="500"/>
                                        <p:tgtEl>
                                          <p:spTgt spid="20"/>
                                        </p:tgtEl>
                                      </p:cBhvr>
                                    </p:animEffect>
                                  </p:childTnLst>
                                </p:cTn>
                              </p:par>
                            </p:childTnLst>
                          </p:cTn>
                        </p:par>
                        <p:par>
                          <p:cTn id="145" fill="hold">
                            <p:stCondLst>
                              <p:cond delay="250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3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63" grpId="0"/>
      <p:bldP spid="64" grpId="0"/>
      <p:bldP spid="65" grpId="0"/>
      <p:bldP spid="6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States and execution traces</a:t>
            </a:r>
            <a:endParaRPr lang="en-US" dirty="0">
              <a:latin typeface="Calibri" pitchFamily="34" charset="0"/>
            </a:endParaRPr>
          </a:p>
        </p:txBody>
      </p:sp>
      <p:sp>
        <p:nvSpPr>
          <p:cNvPr id="3" name="Content Placeholder 2"/>
          <p:cNvSpPr>
            <a:spLocks noGrp="1"/>
          </p:cNvSpPr>
          <p:nvPr>
            <p:ph idx="1"/>
          </p:nvPr>
        </p:nvSpPr>
        <p:spPr>
          <a:xfrm>
            <a:off x="381000" y="1412875"/>
            <a:ext cx="8382000" cy="3462486"/>
          </a:xfrm>
        </p:spPr>
        <p:txBody>
          <a:bodyPr/>
          <a:lstStyle/>
          <a:p>
            <a:r>
              <a:rPr lang="en-US" dirty="0" smtClean="0">
                <a:latin typeface="Calibri" pitchFamily="34" charset="0"/>
              </a:rPr>
              <a:t>State</a:t>
            </a:r>
          </a:p>
          <a:p>
            <a:pPr lvl="1"/>
            <a:r>
              <a:rPr smtClean="0">
                <a:latin typeface="Calibri" pitchFamily="34" charset="0"/>
              </a:rPr>
              <a:t>Cartesian product of variables</a:t>
            </a:r>
            <a:endParaRPr lang="en-US" dirty="0" smtClean="0">
              <a:latin typeface="Calibri" pitchFamily="34" charset="0"/>
            </a:endParaRPr>
          </a:p>
          <a:p>
            <a:r>
              <a:rPr lang="en-US" dirty="0" smtClean="0">
                <a:latin typeface="Calibri" pitchFamily="34" charset="0"/>
              </a:rPr>
              <a:t>Execution trace</a:t>
            </a:r>
          </a:p>
          <a:p>
            <a:pPr lvl="1"/>
            <a:r>
              <a:rPr smtClean="0">
                <a:latin typeface="Calibri" pitchFamily="34" charset="0"/>
              </a:rPr>
              <a:t>Nonempty finite sequence of states</a:t>
            </a:r>
          </a:p>
          <a:p>
            <a:pPr lvl="1"/>
            <a:r>
              <a:rPr smtClean="0">
                <a:latin typeface="Calibri" pitchFamily="34" charset="0"/>
              </a:rPr>
              <a:t>Infinite sequence of states</a:t>
            </a:r>
          </a:p>
          <a:p>
            <a:pPr lvl="1"/>
            <a:r>
              <a:rPr smtClean="0">
                <a:latin typeface="Calibri" pitchFamily="34" charset="0"/>
              </a:rPr>
              <a:t>Nonempty finite sequence of states</a:t>
            </a:r>
            <a:r>
              <a:rPr lang="en-US" dirty="0" smtClean="0">
                <a:latin typeface="Calibri" pitchFamily="34" charset="0"/>
              </a:rPr>
              <a:t> </a:t>
            </a:r>
            <a:r>
              <a:rPr smtClean="0">
                <a:latin typeface="Calibri" pitchFamily="34" charset="0"/>
              </a:rPr>
              <a:t> </a:t>
            </a:r>
            <a:r>
              <a:rPr lang="en-US" dirty="0" smtClean="0">
                <a:latin typeface="Calibri" pitchFamily="34" charset="0"/>
              </a:rPr>
              <a:t/>
            </a:r>
            <a:br>
              <a:rPr lang="en-US" dirty="0" smtClean="0">
                <a:latin typeface="Calibri" pitchFamily="34" charset="0"/>
              </a:rPr>
            </a:br>
            <a:r>
              <a:rPr smtClean="0">
                <a:latin typeface="Calibri" pitchFamily="34" charset="0"/>
              </a:rPr>
              <a:t>followed by special error state</a:t>
            </a:r>
            <a:endParaRPr lang="en-US" dirty="0">
              <a:latin typeface="Calibri" pitchFamily="34" charset="0"/>
            </a:endParaRPr>
          </a:p>
        </p:txBody>
      </p:sp>
      <p:sp>
        <p:nvSpPr>
          <p:cNvPr id="4" name="Oval 3"/>
          <p:cNvSpPr/>
          <p:nvPr/>
        </p:nvSpPr>
        <p:spPr bwMode="auto">
          <a:xfrm>
            <a:off x="7069541" y="167868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bg1"/>
              </a:solidFill>
              <a:effectLst>
                <a:outerShdw blurRad="38100" dist="38100" dir="2700000" algn="tl">
                  <a:srgbClr val="000000">
                    <a:alpha val="43137"/>
                  </a:srgbClr>
                </a:outerShdw>
              </a:effectLst>
              <a:latin typeface="Segoe" pitchFamily="34" charset="0"/>
            </a:endParaRPr>
          </a:p>
        </p:txBody>
      </p:sp>
      <p:sp>
        <p:nvSpPr>
          <p:cNvPr id="5" name="Oval 4"/>
          <p:cNvSpPr/>
          <p:nvPr/>
        </p:nvSpPr>
        <p:spPr bwMode="auto">
          <a:xfrm>
            <a:off x="7410735" y="315264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8243249" y="309805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Oval 6"/>
          <p:cNvSpPr/>
          <p:nvPr/>
        </p:nvSpPr>
        <p:spPr bwMode="auto">
          <a:xfrm>
            <a:off x="7369792" y="365760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7356144" y="416257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Lightning Bolt 8"/>
          <p:cNvSpPr/>
          <p:nvPr/>
        </p:nvSpPr>
        <p:spPr bwMode="auto">
          <a:xfrm>
            <a:off x="8162787" y="4024740"/>
            <a:ext cx="668740" cy="600502"/>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1" name="Straight Arrow Connector 10"/>
          <p:cNvCxnSpPr>
            <a:stCxn id="5" idx="6"/>
            <a:endCxn id="6" idx="2"/>
          </p:cNvCxnSpPr>
          <p:nvPr/>
        </p:nvCxnSpPr>
        <p:spPr>
          <a:xfrm flipV="1">
            <a:off x="7601803" y="3193584"/>
            <a:ext cx="641446" cy="5459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 name="Straight Arrow Connector 14"/>
          <p:cNvCxnSpPr>
            <a:stCxn id="7" idx="6"/>
          </p:cNvCxnSpPr>
          <p:nvPr/>
        </p:nvCxnSpPr>
        <p:spPr>
          <a:xfrm flipV="1">
            <a:off x="7560860" y="3722914"/>
            <a:ext cx="718982" cy="30227"/>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7" name="Straight Arrow Connector 16"/>
          <p:cNvCxnSpPr>
            <a:stCxn id="8" idx="6"/>
            <a:endCxn id="9" idx="2"/>
          </p:cNvCxnSpPr>
          <p:nvPr/>
        </p:nvCxnSpPr>
        <p:spPr>
          <a:xfrm>
            <a:off x="7547212" y="4258108"/>
            <a:ext cx="771057" cy="3644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9" name="TextBox 18"/>
          <p:cNvSpPr txBox="1"/>
          <p:nvPr/>
        </p:nvSpPr>
        <p:spPr>
          <a:xfrm>
            <a:off x="8234626" y="3326016"/>
            <a:ext cx="653143" cy="584775"/>
          </a:xfrm>
          <a:prstGeom prst="rect">
            <a:avLst/>
          </a:prstGeom>
          <a:noFill/>
        </p:spPr>
        <p:txBody>
          <a:bodyPr wrap="square" rtlCol="0">
            <a:spAutoFit/>
          </a:bodyPr>
          <a:lstStyle/>
          <a:p>
            <a:r>
              <a:rPr lang="en-US" sz="3200" dirty="0" smtClean="0">
                <a:solidFill>
                  <a:schemeClr val="bg1"/>
                </a:solidFill>
              </a:rPr>
              <a:t>…</a:t>
            </a:r>
            <a:endParaRPr lang="en-US" sz="3200" dirty="0">
              <a:solidFill>
                <a:schemeClr val="bg1"/>
              </a:solidFill>
            </a:endParaRPr>
          </a:p>
        </p:txBody>
      </p:sp>
      <p:sp>
        <p:nvSpPr>
          <p:cNvPr id="20" name="TextBox 19"/>
          <p:cNvSpPr txBox="1"/>
          <p:nvPr/>
        </p:nvSpPr>
        <p:spPr>
          <a:xfrm>
            <a:off x="6905773" y="2006223"/>
            <a:ext cx="2320119" cy="369332"/>
          </a:xfrm>
          <a:prstGeom prst="rect">
            <a:avLst/>
          </a:prstGeom>
          <a:noFill/>
        </p:spPr>
        <p:txBody>
          <a:bodyPr wrap="square" rtlCol="0">
            <a:spAutoFit/>
          </a:bodyPr>
          <a:lstStyle/>
          <a:p>
            <a:r>
              <a:rPr lang="en-US" dirty="0" smtClean="0">
                <a:solidFill>
                  <a:schemeClr val="bg1"/>
                </a:solidFill>
              </a:rPr>
              <a:t>(x: </a:t>
            </a:r>
            <a:r>
              <a:rPr lang="en-US" dirty="0" err="1" smtClean="0">
                <a:solidFill>
                  <a:schemeClr val="bg1"/>
                </a:solidFill>
              </a:rPr>
              <a:t>int</a:t>
            </a:r>
            <a:r>
              <a:rPr lang="en-US" dirty="0" smtClean="0">
                <a:solidFill>
                  <a:schemeClr val="bg1"/>
                </a:solidFill>
              </a:rPr>
              <a:t>, y: </a:t>
            </a:r>
            <a:r>
              <a:rPr lang="en-US" dirty="0" err="1" smtClean="0">
                <a:solidFill>
                  <a:schemeClr val="bg1"/>
                </a:solidFill>
              </a:rPr>
              <a:t>int</a:t>
            </a:r>
            <a:r>
              <a:rPr lang="en-US" dirty="0" smtClean="0">
                <a:solidFill>
                  <a:schemeClr val="bg1"/>
                </a:solidFill>
              </a:rPr>
              <a:t>, z: </a:t>
            </a:r>
            <a:r>
              <a:rPr lang="en-US" dirty="0" err="1" smtClean="0">
                <a:solidFill>
                  <a:schemeClr val="bg1"/>
                </a:solidFill>
              </a:rPr>
              <a:t>bool</a:t>
            </a:r>
            <a:r>
              <a:rPr lang="en-US" dirty="0" smtClean="0">
                <a:solidFill>
                  <a:schemeClr val="bg1"/>
                </a:solidFill>
              </a:rPr>
              <a:t>)</a:t>
            </a:r>
            <a:endParaRPr lang="en-US"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Command language</a:t>
            </a:r>
            <a:endParaRPr lang="en-US" dirty="0"/>
          </a:p>
        </p:txBody>
      </p:sp>
      <p:sp>
        <p:nvSpPr>
          <p:cNvPr id="3" name="Content Placeholder 2"/>
          <p:cNvSpPr>
            <a:spLocks noGrp="1"/>
          </p:cNvSpPr>
          <p:nvPr>
            <p:ph idx="1"/>
          </p:nvPr>
        </p:nvSpPr>
        <p:spPr/>
        <p:txBody>
          <a:bodyPr/>
          <a:lstStyle/>
          <a:p>
            <a:r>
              <a:rPr lang="en-US" sz="3200" dirty="0" smtClean="0"/>
              <a:t>x := E</a:t>
            </a:r>
          </a:p>
          <a:p>
            <a:pPr lvl="1"/>
            <a:r>
              <a:rPr sz="2400" smtClean="0"/>
              <a:t>x := x + 1</a:t>
            </a:r>
          </a:p>
          <a:p>
            <a:pPr lvl="1"/>
            <a:endParaRPr sz="2400" smtClean="0"/>
          </a:p>
          <a:p>
            <a:pPr lvl="1"/>
            <a:r>
              <a:rPr sz="2400" smtClean="0"/>
              <a:t>x := 10</a:t>
            </a:r>
          </a:p>
          <a:p>
            <a:endParaRPr lang="en-US" sz="3200" dirty="0" smtClean="0"/>
          </a:p>
          <a:p>
            <a:r>
              <a:rPr lang="en-US" sz="3200" dirty="0" smtClean="0">
                <a:solidFill>
                  <a:schemeClr val="accent2"/>
                </a:solidFill>
              </a:rPr>
              <a:t>havoc</a:t>
            </a:r>
            <a:r>
              <a:rPr lang="en-US" sz="3200" dirty="0" smtClean="0"/>
              <a:t> x</a:t>
            </a:r>
          </a:p>
          <a:p>
            <a:endParaRPr lang="en-US" sz="3200" dirty="0" smtClean="0"/>
          </a:p>
          <a:p>
            <a:r>
              <a:rPr lang="en-US" sz="3200" dirty="0" smtClean="0"/>
              <a:t>S ; T</a:t>
            </a:r>
            <a:endParaRPr lang="en-US" sz="3200" dirty="0"/>
          </a:p>
        </p:txBody>
      </p:sp>
      <p:sp>
        <p:nvSpPr>
          <p:cNvPr id="4" name="Content Placeholder 3"/>
          <p:cNvSpPr>
            <a:spLocks noGrp="1"/>
          </p:cNvSpPr>
          <p:nvPr>
            <p:ph sz="half" idx="4294967295"/>
          </p:nvPr>
        </p:nvSpPr>
        <p:spPr>
          <a:xfrm>
            <a:off x="5029200" y="1411288"/>
            <a:ext cx="4114800" cy="2609850"/>
          </a:xfrm>
        </p:spPr>
        <p:txBody>
          <a:bodyPr/>
          <a:lstStyle/>
          <a:p>
            <a:r>
              <a:rPr lang="en-US" sz="3200" dirty="0" smtClean="0">
                <a:solidFill>
                  <a:schemeClr val="accent2"/>
                </a:solidFill>
              </a:rPr>
              <a:t>assert</a:t>
            </a:r>
            <a:r>
              <a:rPr lang="en-US" sz="3200" dirty="0" smtClean="0"/>
              <a:t> P</a:t>
            </a:r>
          </a:p>
          <a:p>
            <a:endParaRPr lang="en-US" sz="3200" dirty="0" smtClean="0"/>
          </a:p>
          <a:p>
            <a:r>
              <a:rPr lang="en-US" sz="3200" dirty="0" smtClean="0">
                <a:solidFill>
                  <a:schemeClr val="accent2"/>
                </a:solidFill>
              </a:rPr>
              <a:t>assume</a:t>
            </a:r>
            <a:r>
              <a:rPr lang="en-US" sz="3200" dirty="0" smtClean="0"/>
              <a:t> P</a:t>
            </a:r>
          </a:p>
          <a:p>
            <a:endParaRPr lang="en-US" sz="3200" dirty="0" smtClean="0"/>
          </a:p>
          <a:p>
            <a:r>
              <a:rPr lang="en-US" sz="3200" dirty="0" smtClean="0"/>
              <a:t>S </a:t>
            </a:r>
            <a:r>
              <a:rPr lang="en-US" sz="3200" dirty="0" smtClean="0">
                <a:sym typeface="Symbol"/>
              </a:rPr>
              <a:t> T</a:t>
            </a:r>
            <a:endParaRPr lang="en-US" sz="3200" dirty="0"/>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t>Reasoning about execution </a:t>
            </a:r>
            <a:r>
              <a:rPr sz="4800" smtClean="0">
                <a:latin typeface="Calibri" pitchFamily="34" charset="0"/>
              </a:rPr>
              <a:t>traces</a:t>
            </a:r>
            <a:endParaRPr lang="en-US" sz="4800" dirty="0">
              <a:latin typeface="Calibri" pitchFamily="34" charset="0"/>
            </a:endParaRPr>
          </a:p>
        </p:txBody>
      </p:sp>
      <p:sp>
        <p:nvSpPr>
          <p:cNvPr id="3" name="Content Placeholder 2"/>
          <p:cNvSpPr>
            <a:spLocks noGrp="1"/>
          </p:cNvSpPr>
          <p:nvPr>
            <p:ph idx="1"/>
          </p:nvPr>
        </p:nvSpPr>
        <p:spPr>
          <a:xfrm>
            <a:off x="381000" y="1412875"/>
            <a:ext cx="8382000" cy="2210862"/>
          </a:xfrm>
        </p:spPr>
        <p:txBody>
          <a:bodyPr/>
          <a:lstStyle/>
          <a:p>
            <a:pPr>
              <a:tabLst>
                <a:tab pos="3206750" algn="l"/>
              </a:tabLst>
            </a:pPr>
            <a:r>
              <a:rPr lang="en-US" sz="3200" dirty="0" smtClean="0">
                <a:latin typeface="Calibri" pitchFamily="34" charset="0"/>
              </a:rPr>
              <a:t>Hoare triple	{ P }  S  { Q }	says that</a:t>
            </a:r>
          </a:p>
          <a:p>
            <a:pPr lvl="1">
              <a:buNone/>
            </a:pPr>
            <a:r>
              <a:rPr sz="3200" smtClean="0">
                <a:latin typeface="Calibri" pitchFamily="34" charset="0"/>
              </a:rPr>
              <a:t>	every terminating execution trace of S that starts in a state satisfying P</a:t>
            </a:r>
          </a:p>
          <a:p>
            <a:pPr lvl="2"/>
            <a:r>
              <a:rPr sz="3200" smtClean="0">
                <a:latin typeface="Calibri" pitchFamily="34" charset="0"/>
              </a:rPr>
              <a:t>does not go wrong, and</a:t>
            </a:r>
          </a:p>
          <a:p>
            <a:pPr lvl="2"/>
            <a:r>
              <a:rPr sz="3200" smtClean="0">
                <a:latin typeface="Calibri" pitchFamily="34" charset="0"/>
              </a:rPr>
              <a:t>terminates in a state satisfying Q</a:t>
            </a:r>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latin typeface="Calibri" pitchFamily="34" charset="0"/>
              </a:rPr>
              <a:t>Reasoning about execution traces</a:t>
            </a:r>
            <a:endParaRPr lang="en-US" sz="4800" dirty="0">
              <a:latin typeface="Calibri" pitchFamily="34" charset="0"/>
            </a:endParaRPr>
          </a:p>
        </p:txBody>
      </p:sp>
      <p:sp>
        <p:nvSpPr>
          <p:cNvPr id="3" name="Content Placeholder 2"/>
          <p:cNvSpPr>
            <a:spLocks noGrp="1"/>
          </p:cNvSpPr>
          <p:nvPr>
            <p:ph idx="1"/>
          </p:nvPr>
        </p:nvSpPr>
        <p:spPr>
          <a:xfrm>
            <a:off x="381000" y="1412875"/>
            <a:ext cx="8382000" cy="5022914"/>
          </a:xfrm>
        </p:spPr>
        <p:txBody>
          <a:bodyPr/>
          <a:lstStyle/>
          <a:p>
            <a:pPr>
              <a:tabLst>
                <a:tab pos="3206750" algn="l"/>
              </a:tabLst>
            </a:pPr>
            <a:r>
              <a:rPr lang="en-US" sz="3200" dirty="0" smtClean="0"/>
              <a:t>Hoare triple	{ P }  S  { Q }	says that</a:t>
            </a:r>
          </a:p>
          <a:p>
            <a:pPr lvl="1">
              <a:buNone/>
            </a:pPr>
            <a:r>
              <a:rPr sz="3200" smtClean="0"/>
              <a:t>	every terminating execution trace of S that starts in a state satisfying P</a:t>
            </a:r>
          </a:p>
          <a:p>
            <a:pPr lvl="2"/>
            <a:r>
              <a:rPr sz="3200" smtClean="0"/>
              <a:t>does not go wrong, and</a:t>
            </a:r>
          </a:p>
          <a:p>
            <a:pPr lvl="2"/>
            <a:r>
              <a:rPr sz="3200" smtClean="0"/>
              <a:t>terminates in a state satisfying Q</a:t>
            </a:r>
          </a:p>
          <a:p>
            <a:r>
              <a:rPr lang="en-US" sz="3200" dirty="0" smtClean="0">
                <a:sym typeface="Symbol"/>
              </a:rPr>
              <a:t>Given S and Q, what is the weakest </a:t>
            </a:r>
            <a:r>
              <a:rPr lang="en-US" sz="3200" dirty="0" smtClean="0">
                <a:solidFill>
                  <a:srgbClr val="FF0000"/>
                </a:solidFill>
                <a:sym typeface="Symbol"/>
              </a:rPr>
              <a:t>P’ </a:t>
            </a:r>
            <a:r>
              <a:rPr lang="en-US" sz="3200" dirty="0" smtClean="0">
                <a:sym typeface="Symbol"/>
              </a:rPr>
              <a:t>satisfying {</a:t>
            </a:r>
            <a:r>
              <a:rPr lang="en-US" sz="3200" dirty="0" smtClean="0">
                <a:solidFill>
                  <a:srgbClr val="FF0000"/>
                </a:solidFill>
                <a:sym typeface="Symbol"/>
              </a:rPr>
              <a:t>P’</a:t>
            </a:r>
            <a:r>
              <a:rPr lang="en-US" sz="3200" dirty="0" smtClean="0">
                <a:sym typeface="Symbol"/>
              </a:rPr>
              <a:t>} S {Q} ?</a:t>
            </a:r>
          </a:p>
          <a:p>
            <a:pPr lvl="1"/>
            <a:r>
              <a:rPr sz="3200" smtClean="0">
                <a:sym typeface="Symbol"/>
              </a:rPr>
              <a:t>P' is called the </a:t>
            </a:r>
            <a:r>
              <a:rPr sz="3200" i="1" smtClean="0">
                <a:solidFill>
                  <a:srgbClr val="FF0000"/>
                </a:solidFill>
                <a:sym typeface="Symbol"/>
              </a:rPr>
              <a:t>weakest precondition</a:t>
            </a:r>
            <a:r>
              <a:rPr sz="3200" smtClean="0">
                <a:solidFill>
                  <a:srgbClr val="FF0000"/>
                </a:solidFill>
                <a:sym typeface="Symbol"/>
              </a:rPr>
              <a:t> </a:t>
            </a:r>
            <a:r>
              <a:rPr sz="3200" smtClean="0">
                <a:sym typeface="Symbol"/>
              </a:rPr>
              <a:t>of S with respect to Q, written </a:t>
            </a:r>
            <a:r>
              <a:rPr sz="3200" smtClean="0">
                <a:solidFill>
                  <a:srgbClr val="FF0000"/>
                </a:solidFill>
                <a:sym typeface="Symbol"/>
              </a:rPr>
              <a:t>wp(S, Q)</a:t>
            </a:r>
          </a:p>
          <a:p>
            <a:pPr lvl="1"/>
            <a:r>
              <a:rPr sz="3200" smtClean="0">
                <a:sym typeface="Symbol"/>
              </a:rPr>
              <a:t>to check {P} S {Q}, check </a:t>
            </a:r>
            <a:r>
              <a:rPr sz="3200" smtClean="0">
                <a:solidFill>
                  <a:srgbClr val="FF0000"/>
                </a:solidFill>
                <a:sym typeface="Symbol"/>
              </a:rPr>
              <a:t>P </a:t>
            </a:r>
            <a:r>
              <a:rPr lang="en-US" sz="3200" dirty="0" smtClean="0">
                <a:solidFill>
                  <a:srgbClr val="FF0000"/>
                </a:solidFill>
                <a:sym typeface="Symbol"/>
              </a:rPr>
              <a:t> P’</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Weakest preconditions</a:t>
            </a:r>
            <a:endParaRPr lang="en-US" dirty="0">
              <a:latin typeface="Calibri" pitchFamily="34" charset="0"/>
            </a:endParaRPr>
          </a:p>
        </p:txBody>
      </p:sp>
      <p:sp>
        <p:nvSpPr>
          <p:cNvPr id="3" name="Content Placeholder 2"/>
          <p:cNvSpPr>
            <a:spLocks noGrp="1"/>
          </p:cNvSpPr>
          <p:nvPr>
            <p:ph idx="1"/>
          </p:nvPr>
        </p:nvSpPr>
        <p:spPr>
          <a:xfrm>
            <a:off x="393032" y="1858043"/>
            <a:ext cx="8382000" cy="2210862"/>
          </a:xfrm>
        </p:spPr>
        <p:txBody>
          <a:bodyPr/>
          <a:lstStyle/>
          <a:p>
            <a:r>
              <a:rPr lang="en-US" dirty="0" err="1" smtClean="0">
                <a:latin typeface="Calibri" pitchFamily="34" charset="0"/>
              </a:rPr>
              <a:t>wp</a:t>
            </a:r>
            <a:r>
              <a:rPr lang="en-US" dirty="0" smtClean="0">
                <a:latin typeface="Calibri" pitchFamily="34" charset="0"/>
              </a:rPr>
              <a:t>( x := E,  Q ) =</a:t>
            </a:r>
          </a:p>
          <a:p>
            <a:r>
              <a:rPr lang="en-US" dirty="0" err="1" smtClean="0">
                <a:latin typeface="Calibri" pitchFamily="34" charset="0"/>
              </a:rPr>
              <a:t>wp</a:t>
            </a:r>
            <a:r>
              <a:rPr lang="en-US" dirty="0" smtClean="0">
                <a:latin typeface="Calibri" pitchFamily="34" charset="0"/>
              </a:rPr>
              <a:t>( </a:t>
            </a:r>
            <a:r>
              <a:rPr lang="en-US" dirty="0" smtClean="0">
                <a:solidFill>
                  <a:schemeClr val="accent2"/>
                </a:solidFill>
                <a:latin typeface="Calibri" pitchFamily="34" charset="0"/>
              </a:rPr>
              <a:t>havoc</a:t>
            </a:r>
            <a:r>
              <a:rPr lang="en-US" dirty="0" smtClean="0">
                <a:latin typeface="Calibri" pitchFamily="34" charset="0"/>
              </a:rPr>
              <a:t> x,  Q ) =</a:t>
            </a:r>
            <a:endParaRPr lang="en-US" dirty="0" smtClean="0">
              <a:latin typeface="Calibri" pitchFamily="34" charset="0"/>
              <a:sym typeface="Symbol"/>
            </a:endParaRPr>
          </a:p>
          <a:p>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assert</a:t>
            </a:r>
            <a:r>
              <a:rPr lang="en-US" dirty="0" smtClean="0">
                <a:latin typeface="Calibri" pitchFamily="34" charset="0"/>
                <a:sym typeface="Symbol"/>
              </a:rPr>
              <a:t> P,  Q ) =</a:t>
            </a:r>
          </a:p>
          <a:p>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P,  Q ) =</a:t>
            </a:r>
          </a:p>
          <a:p>
            <a:r>
              <a:rPr lang="en-US" dirty="0" err="1" smtClean="0">
                <a:latin typeface="Calibri" pitchFamily="34" charset="0"/>
                <a:sym typeface="Symbol"/>
              </a:rPr>
              <a:t>wp</a:t>
            </a:r>
            <a:r>
              <a:rPr lang="en-US" dirty="0" smtClean="0">
                <a:latin typeface="Calibri" pitchFamily="34" charset="0"/>
                <a:sym typeface="Symbol"/>
              </a:rPr>
              <a:t>( S ; T,  Q ) =</a:t>
            </a:r>
          </a:p>
          <a:p>
            <a:r>
              <a:rPr lang="en-US" dirty="0" err="1" smtClean="0">
                <a:latin typeface="Calibri" pitchFamily="34" charset="0"/>
                <a:sym typeface="Symbol"/>
              </a:rPr>
              <a:t>wp</a:t>
            </a:r>
            <a:r>
              <a:rPr lang="en-US" dirty="0" smtClean="0">
                <a:latin typeface="Calibri" pitchFamily="34" charset="0"/>
                <a:sym typeface="Symbol"/>
              </a:rPr>
              <a:t>( S  T,  Q ) =</a:t>
            </a:r>
            <a:endParaRPr lang="en-US" dirty="0">
              <a:latin typeface="Calibri" pitchFamily="34" charset="0"/>
            </a:endParaRPr>
          </a:p>
        </p:txBody>
      </p:sp>
      <p:sp>
        <p:nvSpPr>
          <p:cNvPr id="4" name="Content Placeholder 3"/>
          <p:cNvSpPr>
            <a:spLocks noGrp="1"/>
          </p:cNvSpPr>
          <p:nvPr>
            <p:ph sz="half" idx="4294967295"/>
          </p:nvPr>
        </p:nvSpPr>
        <p:spPr>
          <a:xfrm>
            <a:off x="4836695" y="1844424"/>
            <a:ext cx="4114800" cy="2757487"/>
          </a:xfrm>
        </p:spPr>
        <p:txBody>
          <a:bodyPr/>
          <a:lstStyle/>
          <a:p>
            <a:pPr>
              <a:buNone/>
            </a:pPr>
            <a:r>
              <a:rPr lang="en-US" dirty="0" smtClean="0">
                <a:latin typeface="Calibri" pitchFamily="34" charset="0"/>
              </a:rPr>
              <a:t>Q[ E / x ]</a:t>
            </a:r>
          </a:p>
          <a:p>
            <a:pPr>
              <a:buNone/>
            </a:pPr>
            <a:r>
              <a:rPr lang="en-US" dirty="0" smtClean="0">
                <a:latin typeface="Calibri" pitchFamily="34" charset="0"/>
              </a:rPr>
              <a:t>(</a:t>
            </a:r>
            <a:r>
              <a:rPr lang="en-US" dirty="0" smtClean="0">
                <a:latin typeface="Calibri" pitchFamily="34" charset="0"/>
                <a:sym typeface="Symbol"/>
              </a:rPr>
              <a:t>x   Q )</a:t>
            </a:r>
          </a:p>
          <a:p>
            <a:pPr>
              <a:buNone/>
            </a:pPr>
            <a:r>
              <a:rPr lang="en-US" dirty="0" smtClean="0">
                <a:latin typeface="Calibri" pitchFamily="34" charset="0"/>
                <a:sym typeface="Symbol"/>
              </a:rPr>
              <a:t>P  Q</a:t>
            </a:r>
          </a:p>
          <a:p>
            <a:pPr>
              <a:buNone/>
            </a:pPr>
            <a:r>
              <a:rPr lang="en-US" dirty="0" smtClean="0">
                <a:latin typeface="Calibri" pitchFamily="34" charset="0"/>
                <a:sym typeface="Symbol"/>
              </a:rPr>
              <a:t>P  Q</a:t>
            </a:r>
          </a:p>
          <a:p>
            <a:pPr>
              <a:buNone/>
            </a:pPr>
            <a:r>
              <a:rPr lang="en-US" dirty="0" err="1" smtClean="0">
                <a:latin typeface="Calibri" pitchFamily="34" charset="0"/>
                <a:sym typeface="Symbol"/>
              </a:rPr>
              <a:t>wp</a:t>
            </a:r>
            <a:r>
              <a:rPr lang="en-US" dirty="0" smtClean="0">
                <a:latin typeface="Calibri" pitchFamily="34" charset="0"/>
                <a:sym typeface="Symbol"/>
              </a:rPr>
              <a:t>( S,  </a:t>
            </a:r>
            <a:r>
              <a:rPr lang="en-US" dirty="0" err="1" smtClean="0">
                <a:latin typeface="Calibri" pitchFamily="34" charset="0"/>
                <a:sym typeface="Symbol"/>
              </a:rPr>
              <a:t>wp</a:t>
            </a:r>
            <a:r>
              <a:rPr lang="en-US" dirty="0" smtClean="0">
                <a:latin typeface="Calibri" pitchFamily="34" charset="0"/>
                <a:sym typeface="Symbol"/>
              </a:rPr>
              <a:t>( T, Q ))</a:t>
            </a:r>
          </a:p>
          <a:p>
            <a:pPr>
              <a:buNone/>
            </a:pPr>
            <a:r>
              <a:rPr lang="en-US" dirty="0" err="1" smtClean="0">
                <a:latin typeface="Calibri" pitchFamily="34" charset="0"/>
                <a:sym typeface="Symbol"/>
              </a:rPr>
              <a:t>wp</a:t>
            </a:r>
            <a:r>
              <a:rPr lang="en-US" dirty="0" smtClean="0">
                <a:latin typeface="Calibri" pitchFamily="34" charset="0"/>
                <a:sym typeface="Symbol"/>
              </a:rPr>
              <a:t>( S, Q )  </a:t>
            </a:r>
            <a:r>
              <a:rPr lang="en-US" dirty="0" err="1" smtClean="0">
                <a:latin typeface="Calibri" pitchFamily="34" charset="0"/>
                <a:sym typeface="Symbol"/>
              </a:rPr>
              <a:t>wp</a:t>
            </a:r>
            <a:r>
              <a:rPr lang="en-US" dirty="0" smtClean="0">
                <a:latin typeface="Calibri" pitchFamily="34" charset="0"/>
                <a:sym typeface="Symbol"/>
              </a:rPr>
              <a:t>( T, Q )</a:t>
            </a:r>
            <a:endParaRPr lang="en-US" dirty="0">
              <a:latin typeface="Calibri"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Structured if statement</a:t>
            </a:r>
            <a:endParaRPr lang="en-US" dirty="0">
              <a:latin typeface="Calibri" pitchFamily="34" charset="0"/>
            </a:endParaRPr>
          </a:p>
        </p:txBody>
      </p:sp>
      <p:sp>
        <p:nvSpPr>
          <p:cNvPr id="3" name="Content Placeholder 2"/>
          <p:cNvSpPr>
            <a:spLocks noGrp="1"/>
          </p:cNvSpPr>
          <p:nvPr>
            <p:ph idx="1"/>
          </p:nvPr>
        </p:nvSpPr>
        <p:spPr/>
        <p:txBody>
          <a:bodyPr/>
          <a:lstStyle/>
          <a:p>
            <a:endParaRPr lang="en-US" dirty="0" smtClean="0">
              <a:solidFill>
                <a:schemeClr val="accent2"/>
              </a:solidFill>
            </a:endParaRPr>
          </a:p>
          <a:p>
            <a:pPr>
              <a:buNone/>
            </a:pPr>
            <a:r>
              <a:rPr lang="en-US" dirty="0" smtClean="0">
                <a:solidFill>
                  <a:schemeClr val="accent2"/>
                </a:solidFill>
                <a:latin typeface="Calibri" pitchFamily="34" charset="0"/>
              </a:rPr>
              <a:t>if</a:t>
            </a:r>
            <a:r>
              <a:rPr lang="en-US" dirty="0" smtClean="0">
                <a:latin typeface="Calibri" pitchFamily="34" charset="0"/>
              </a:rPr>
              <a:t> E </a:t>
            </a:r>
            <a:r>
              <a:rPr lang="en-US" dirty="0" smtClean="0">
                <a:solidFill>
                  <a:schemeClr val="accent2"/>
                </a:solidFill>
                <a:latin typeface="Calibri" pitchFamily="34" charset="0"/>
              </a:rPr>
              <a:t>then</a:t>
            </a:r>
            <a:r>
              <a:rPr lang="en-US" dirty="0" smtClean="0">
                <a:latin typeface="Calibri" pitchFamily="34" charset="0"/>
              </a:rPr>
              <a:t> S </a:t>
            </a:r>
            <a:r>
              <a:rPr lang="en-US" dirty="0" smtClean="0">
                <a:solidFill>
                  <a:schemeClr val="accent2"/>
                </a:solidFill>
                <a:latin typeface="Calibri" pitchFamily="34" charset="0"/>
              </a:rPr>
              <a:t>else</a:t>
            </a:r>
            <a:r>
              <a:rPr lang="en-US" dirty="0" smtClean="0">
                <a:latin typeface="Calibri" pitchFamily="34" charset="0"/>
              </a:rPr>
              <a:t> T </a:t>
            </a:r>
            <a:r>
              <a:rPr lang="en-US" dirty="0" smtClean="0">
                <a:solidFill>
                  <a:schemeClr val="accent2"/>
                </a:solidFill>
                <a:latin typeface="Calibri" pitchFamily="34" charset="0"/>
              </a:rPr>
              <a:t>end</a:t>
            </a:r>
            <a:r>
              <a:rPr lang="en-US" dirty="0" smtClean="0">
                <a:latin typeface="Calibri" pitchFamily="34" charset="0"/>
              </a:rPr>
              <a:t>  =</a:t>
            </a:r>
          </a:p>
          <a:p>
            <a:endParaRPr lang="en-US" dirty="0" smtClean="0">
              <a:latin typeface="Calibri" pitchFamily="34" charset="0"/>
            </a:endParaRPr>
          </a:p>
          <a:p>
            <a:pPr>
              <a:buNone/>
            </a:pPr>
            <a:r>
              <a:rPr lang="en-US" dirty="0" smtClean="0">
                <a:latin typeface="Calibri" pitchFamily="34" charset="0"/>
              </a:rPr>
              <a:t>		</a:t>
            </a:r>
            <a:r>
              <a:rPr lang="en-US" dirty="0" smtClean="0">
                <a:solidFill>
                  <a:schemeClr val="accent2"/>
                </a:solidFill>
                <a:latin typeface="Calibri" pitchFamily="34" charset="0"/>
              </a:rPr>
              <a:t>assume</a:t>
            </a:r>
            <a:r>
              <a:rPr lang="en-US" dirty="0" smtClean="0">
                <a:latin typeface="Calibri" pitchFamily="34" charset="0"/>
              </a:rPr>
              <a:t> E;  S</a:t>
            </a:r>
          </a:p>
          <a:p>
            <a:pPr>
              <a:buNone/>
            </a:pPr>
            <a:r>
              <a:rPr lang="en-US" dirty="0" smtClean="0">
                <a:latin typeface="Calibri" pitchFamily="34" charset="0"/>
                <a:sym typeface="Symbol"/>
              </a:rPr>
              <a:t>		</a:t>
            </a:r>
          </a:p>
          <a:p>
            <a:pPr>
              <a:buNone/>
            </a:pP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a:t>
            </a:r>
            <a:r>
              <a:rPr lang="en-US" dirty="0" smtClean="0">
                <a:latin typeface="Calibri" pitchFamily="34" charset="0"/>
                <a:cs typeface="Segoe UI"/>
                <a:sym typeface="Symbol"/>
              </a:rPr>
              <a:t>¬</a:t>
            </a:r>
            <a:r>
              <a:rPr lang="en-US" dirty="0" smtClean="0">
                <a:latin typeface="Calibri" pitchFamily="34" charset="0"/>
              </a:rPr>
              <a:t>E;  T</a:t>
            </a:r>
            <a:endParaRPr lang="en-US" dirty="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While loop with loop invariant</a:t>
            </a:r>
            <a:endParaRPr lang="en-US" dirty="0"/>
          </a:p>
        </p:txBody>
      </p:sp>
      <p:sp>
        <p:nvSpPr>
          <p:cNvPr id="3" name="Content Placeholder 2"/>
          <p:cNvSpPr>
            <a:spLocks noGrp="1"/>
          </p:cNvSpPr>
          <p:nvPr>
            <p:ph idx="1"/>
          </p:nvPr>
        </p:nvSpPr>
        <p:spPr>
          <a:xfrm>
            <a:off x="381000" y="1275072"/>
            <a:ext cx="8763000" cy="5055230"/>
          </a:xfrm>
        </p:spPr>
        <p:txBody>
          <a:bodyPr/>
          <a:lstStyle/>
          <a:p>
            <a:pPr>
              <a:buNone/>
              <a:tabLst>
                <a:tab pos="914400" algn="l"/>
              </a:tabLst>
            </a:pPr>
            <a:r>
              <a:rPr lang="en-US" dirty="0" smtClean="0"/>
              <a:t>	while E</a:t>
            </a:r>
            <a:br>
              <a:rPr lang="en-US" dirty="0" smtClean="0"/>
            </a:br>
            <a:r>
              <a:rPr lang="en-US" dirty="0" smtClean="0"/>
              <a:t>	invariant J</a:t>
            </a:r>
            <a:br>
              <a:rPr lang="en-US" dirty="0" smtClean="0"/>
            </a:br>
            <a:r>
              <a:rPr lang="en-US" dirty="0" smtClean="0"/>
              <a:t>do</a:t>
            </a:r>
            <a:br>
              <a:rPr lang="en-US" dirty="0" smtClean="0"/>
            </a:br>
            <a:r>
              <a:rPr lang="en-US" dirty="0" smtClean="0"/>
              <a:t>	S</a:t>
            </a:r>
            <a:br>
              <a:rPr lang="en-US" dirty="0" smtClean="0"/>
            </a:br>
            <a:r>
              <a:rPr lang="en-US" dirty="0" smtClean="0"/>
              <a:t>end</a:t>
            </a:r>
          </a:p>
          <a:p>
            <a:pPr>
              <a:lnSpc>
                <a:spcPct val="100000"/>
              </a:lnSpc>
              <a:spcBef>
                <a:spcPts val="1800"/>
              </a:spcBef>
              <a:buNone/>
              <a:tabLst>
                <a:tab pos="914400" algn="l"/>
                <a:tab pos="1377950" algn="l"/>
              </a:tabLst>
            </a:pPr>
            <a:r>
              <a:rPr lang="en-US" dirty="0" smtClean="0"/>
              <a:t>	=	</a:t>
            </a:r>
            <a:r>
              <a:rPr lang="en-US" dirty="0" smtClean="0">
                <a:solidFill>
                  <a:schemeClr val="accent2"/>
                </a:solidFill>
              </a:rPr>
              <a:t>assert</a:t>
            </a:r>
            <a:r>
              <a:rPr lang="en-US" dirty="0" smtClean="0"/>
              <a:t> J;</a:t>
            </a:r>
            <a:br>
              <a:rPr lang="en-US" dirty="0" smtClean="0"/>
            </a:br>
            <a:r>
              <a:rPr lang="en-US" dirty="0" smtClean="0"/>
              <a:t>	</a:t>
            </a:r>
            <a:r>
              <a:rPr lang="en-US" dirty="0" smtClean="0">
                <a:solidFill>
                  <a:schemeClr val="accent2"/>
                </a:solidFill>
              </a:rPr>
              <a:t>havoc</a:t>
            </a:r>
            <a:r>
              <a:rPr lang="en-US" dirty="0" smtClean="0"/>
              <a:t> x;  </a:t>
            </a:r>
            <a:r>
              <a:rPr lang="en-US" dirty="0" smtClean="0">
                <a:solidFill>
                  <a:schemeClr val="accent2"/>
                </a:solidFill>
              </a:rPr>
              <a:t>assume</a:t>
            </a:r>
            <a:r>
              <a:rPr lang="en-US" dirty="0" smtClean="0"/>
              <a:t> J;</a:t>
            </a:r>
            <a:br>
              <a:rPr lang="en-US" dirty="0" smtClean="0"/>
            </a:br>
            <a:r>
              <a:rPr lang="en-US" dirty="0" smtClean="0"/>
              <a:t>	(	</a:t>
            </a:r>
            <a:r>
              <a:rPr lang="en-US" dirty="0" smtClean="0">
                <a:solidFill>
                  <a:schemeClr val="accent2"/>
                </a:solidFill>
              </a:rPr>
              <a:t>assume</a:t>
            </a:r>
            <a:r>
              <a:rPr lang="en-US" dirty="0" smtClean="0"/>
              <a:t> E;  S;  </a:t>
            </a:r>
            <a:r>
              <a:rPr lang="en-US" dirty="0" smtClean="0">
                <a:solidFill>
                  <a:schemeClr val="accent2"/>
                </a:solidFill>
              </a:rPr>
              <a:t>assert</a:t>
            </a:r>
            <a:r>
              <a:rPr lang="en-US" dirty="0" smtClean="0"/>
              <a:t> J;  </a:t>
            </a:r>
            <a:r>
              <a:rPr lang="en-US" dirty="0" smtClean="0">
                <a:solidFill>
                  <a:schemeClr val="accent2"/>
                </a:solidFill>
              </a:rPr>
              <a:t>assume</a:t>
            </a:r>
            <a:r>
              <a:rPr lang="en-US" dirty="0" smtClean="0"/>
              <a:t> </a:t>
            </a:r>
            <a:r>
              <a:rPr lang="en-US" dirty="0" smtClean="0">
                <a:solidFill>
                  <a:schemeClr val="accent2"/>
                </a:solidFill>
              </a:rPr>
              <a:t>false</a:t>
            </a:r>
            <a:r>
              <a:rPr lang="en-US" dirty="0" smtClean="0"/>
              <a:t/>
            </a:r>
            <a:br>
              <a:rPr lang="en-US" dirty="0" smtClean="0"/>
            </a:br>
            <a:r>
              <a:rPr lang="en-US" dirty="0" smtClean="0"/>
              <a:t>	</a:t>
            </a:r>
            <a:r>
              <a:rPr lang="en-US" dirty="0" smtClean="0">
                <a:sym typeface="Symbol"/>
              </a:rPr>
              <a:t>	</a:t>
            </a:r>
            <a:r>
              <a:rPr lang="en-US" dirty="0" smtClean="0">
                <a:solidFill>
                  <a:schemeClr val="accent2"/>
                </a:solidFill>
                <a:sym typeface="Symbol"/>
              </a:rPr>
              <a:t>assume</a:t>
            </a:r>
            <a:r>
              <a:rPr lang="en-US" dirty="0" smtClean="0">
                <a:sym typeface="Symbol"/>
              </a:rPr>
              <a:t> </a:t>
            </a:r>
            <a:r>
              <a:rPr lang="en-US" dirty="0" smtClean="0">
                <a:latin typeface="Segoe UI"/>
                <a:cs typeface="Segoe UI"/>
                <a:sym typeface="Symbol"/>
              </a:rPr>
              <a:t>¬</a:t>
            </a:r>
            <a:r>
              <a:rPr lang="en-US" dirty="0" smtClean="0"/>
              <a:t>E</a:t>
            </a:r>
            <a:br>
              <a:rPr lang="en-US" dirty="0" smtClean="0"/>
            </a:br>
            <a:r>
              <a:rPr lang="en-US" dirty="0" smtClean="0"/>
              <a:t>	)</a:t>
            </a:r>
            <a:endParaRPr lang="en-US" dirty="0"/>
          </a:p>
        </p:txBody>
      </p:sp>
      <p:sp>
        <p:nvSpPr>
          <p:cNvPr id="6" name="Rounded Rectangle 5"/>
          <p:cNvSpPr/>
          <p:nvPr/>
        </p:nvSpPr>
        <p:spPr bwMode="auto">
          <a:xfrm>
            <a:off x="4394578" y="1487620"/>
            <a:ext cx="3725839" cy="1078173"/>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where x denotes the assignment targets</a:t>
            </a:r>
            <a:r>
              <a:rPr kumimoji="0" lang="en-US" sz="24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of S</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ight Brace 6"/>
          <p:cNvSpPr/>
          <p:nvPr/>
        </p:nvSpPr>
        <p:spPr>
          <a:xfrm>
            <a:off x="4212209" y="3799477"/>
            <a:ext cx="368489" cy="477671"/>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p:cNvSpPr txBox="1"/>
          <p:nvPr/>
        </p:nvSpPr>
        <p:spPr>
          <a:xfrm>
            <a:off x="4648937" y="3690295"/>
            <a:ext cx="3138985" cy="646331"/>
          </a:xfrm>
          <a:prstGeom prst="rect">
            <a:avLst/>
          </a:prstGeom>
          <a:noFill/>
        </p:spPr>
        <p:txBody>
          <a:bodyPr wrap="square" rtlCol="0">
            <a:spAutoFit/>
          </a:bodyPr>
          <a:lstStyle/>
          <a:p>
            <a:r>
              <a:rPr lang="en-US" dirty="0" smtClean="0">
                <a:solidFill>
                  <a:schemeClr val="bg1"/>
                </a:solidFill>
              </a:rPr>
              <a:t>“fast forward” to an arbitrary iteration of the loop</a:t>
            </a:r>
            <a:endParaRPr lang="en-US" dirty="0">
              <a:solidFill>
                <a:schemeClr val="bg1"/>
              </a:solidFill>
            </a:endParaRPr>
          </a:p>
        </p:txBody>
      </p:sp>
      <p:cxnSp>
        <p:nvCxnSpPr>
          <p:cNvPr id="10" name="Straight Arrow Connector 9"/>
          <p:cNvCxnSpPr/>
          <p:nvPr/>
        </p:nvCxnSpPr>
        <p:spPr>
          <a:xfrm rot="10800000" flipV="1">
            <a:off x="2662964" y="3446734"/>
            <a:ext cx="382137" cy="13647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rot="5400000" flipH="1" flipV="1">
            <a:off x="5618303" y="4864376"/>
            <a:ext cx="300250" cy="4094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3113338" y="3201078"/>
            <a:ext cx="5063320" cy="369332"/>
          </a:xfrm>
          <a:prstGeom prst="rect">
            <a:avLst/>
          </a:prstGeom>
          <a:noFill/>
        </p:spPr>
        <p:txBody>
          <a:bodyPr wrap="square" rtlCol="0">
            <a:spAutoFit/>
          </a:bodyPr>
          <a:lstStyle/>
          <a:p>
            <a:r>
              <a:rPr lang="en-US" dirty="0" smtClean="0">
                <a:solidFill>
                  <a:schemeClr val="bg1"/>
                </a:solidFill>
              </a:rPr>
              <a:t>check that the loop invariant holds initially</a:t>
            </a:r>
            <a:endParaRPr lang="en-US" dirty="0">
              <a:solidFill>
                <a:schemeClr val="bg1"/>
              </a:solidFill>
            </a:endParaRPr>
          </a:p>
        </p:txBody>
      </p:sp>
      <p:sp>
        <p:nvSpPr>
          <p:cNvPr id="14" name="TextBox 13"/>
          <p:cNvSpPr txBox="1"/>
          <p:nvPr/>
        </p:nvSpPr>
        <p:spPr>
          <a:xfrm>
            <a:off x="4478723" y="5021328"/>
            <a:ext cx="3575699" cy="646331"/>
          </a:xfrm>
          <a:prstGeom prst="rect">
            <a:avLst/>
          </a:prstGeom>
          <a:noFill/>
        </p:spPr>
        <p:txBody>
          <a:bodyPr wrap="square" rtlCol="0">
            <a:spAutoFit/>
          </a:bodyPr>
          <a:lstStyle/>
          <a:p>
            <a:r>
              <a:rPr lang="en-US" dirty="0" smtClean="0">
                <a:solidFill>
                  <a:schemeClr val="bg1"/>
                </a:solidFill>
              </a:rPr>
              <a:t>check that the loop invariant is maintained by the loop body</a:t>
            </a:r>
            <a:endParaRPr lang="en-US" dirty="0">
              <a:solidFill>
                <a:schemeClr val="bg1"/>
              </a:solidFil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Verification conditions: Structure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Isosceles Triangle 3"/>
          <p:cNvSpPr/>
          <p:nvPr/>
        </p:nvSpPr>
        <p:spPr bwMode="auto">
          <a:xfrm>
            <a:off x="4547293" y="1828801"/>
            <a:ext cx="3855308"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BIG</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rgbClr val="FF0000"/>
                </a:solidFill>
                <a:latin typeface="Segoe" pitchFamily="34" charset="0"/>
              </a:rPr>
              <a:t>a</a:t>
            </a:r>
            <a:r>
              <a:rPr kumimoji="0" lang="en-US" sz="2800" b="1" i="0" u="none" strike="noStrike" cap="none" normalizeH="0" baseline="0" dirty="0" smtClean="0">
                <a:solidFill>
                  <a:srgbClr val="FF0000"/>
                </a:solidFill>
                <a:latin typeface="Segoe" pitchFamily="34" charset="0"/>
              </a:rPr>
              <a:t>nd-or</a:t>
            </a:r>
            <a:r>
              <a:rPr kumimoji="0" lang="en-US" sz="2800" b="1" i="0" u="none" strike="noStrike" cap="none" normalizeH="0" baseline="0" dirty="0" smtClean="0">
                <a:solidFill>
                  <a:schemeClr val="bg1"/>
                </a:solidFill>
                <a:latin typeface="Segoe" pitchFamily="34" charset="0"/>
              </a:rPr>
              <a:t> tree</a:t>
            </a:r>
          </a:p>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(ground)</a:t>
            </a:r>
            <a:endParaRPr kumimoji="0" lang="en-US" sz="2800" b="1" i="0" u="none" strike="noStrike" cap="none" normalizeH="0" baseline="0"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2800" b="1" dirty="0" smtClean="0">
              <a:solidFill>
                <a:schemeClr val="bg1"/>
              </a:solidFill>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solidFill>
                <a:schemeClr val="bg1"/>
              </a:solidFill>
              <a:latin typeface="Segoe" pitchFamily="34" charset="0"/>
            </a:endParaRPr>
          </a:p>
        </p:txBody>
      </p:sp>
      <p:sp>
        <p:nvSpPr>
          <p:cNvPr id="6" name="Plus 5"/>
          <p:cNvSpPr/>
          <p:nvPr/>
        </p:nvSpPr>
        <p:spPr bwMode="auto">
          <a:xfrm>
            <a:off x="3954168" y="3064475"/>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605486" y="2730843"/>
            <a:ext cx="2990335" cy="17052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sym typeface="Symbol"/>
              </a:rPr>
              <a:t> </a:t>
            </a:r>
            <a:r>
              <a:rPr kumimoji="0" lang="en-US" sz="2800" b="1" i="0" u="none" strike="noStrike" cap="none" normalizeH="0" baseline="0" dirty="0" smtClean="0">
                <a:solidFill>
                  <a:schemeClr val="bg1"/>
                </a:solidFill>
                <a:latin typeface="Segoe" pitchFamily="34" charset="0"/>
              </a:rPr>
              <a:t>Axioms</a:t>
            </a:r>
          </a:p>
          <a:p>
            <a:pPr algn="ctr" defTabSz="1096963" fontAlgn="base">
              <a:spcBef>
                <a:spcPct val="0"/>
              </a:spcBef>
              <a:spcAft>
                <a:spcPct val="0"/>
              </a:spcAft>
            </a:pPr>
            <a:r>
              <a:rPr lang="en-US" sz="2800" dirty="0" smtClean="0">
                <a:solidFill>
                  <a:schemeClr val="bg1"/>
                </a:solidFill>
                <a:effectLst>
                  <a:outerShdw blurRad="38100" dist="38100" dir="2700000" algn="tl">
                    <a:srgbClr val="000000">
                      <a:alpha val="43137"/>
                    </a:srgbClr>
                  </a:outerShdw>
                </a:effectLst>
                <a:latin typeface="Segoe" pitchFamily="34" charset="0"/>
              </a:rPr>
              <a:t>(</a:t>
            </a:r>
            <a:r>
              <a:rPr lang="en-US" sz="2800" b="1" dirty="0" smtClean="0">
                <a:solidFill>
                  <a:schemeClr val="bg1"/>
                </a:solidFill>
                <a:latin typeface="Segoe" pitchFamily="34" charset="0"/>
              </a:rPr>
              <a:t>non-ground)</a:t>
            </a:r>
            <a:endParaRPr kumimoji="0" lang="en-US" sz="2800" b="1" i="0" u="none" strike="noStrike" cap="none" normalizeH="0" baseline="0" dirty="0" smtClean="0">
              <a:solidFill>
                <a:schemeClr val="bg1"/>
              </a:solidFill>
              <a:latin typeface="Segoe" pitchFamily="34" charset="0"/>
            </a:endParaRPr>
          </a:p>
        </p:txBody>
      </p:sp>
      <p:sp>
        <p:nvSpPr>
          <p:cNvPr id="8" name="Rectangular Callout 7"/>
          <p:cNvSpPr/>
          <p:nvPr/>
        </p:nvSpPr>
        <p:spPr bwMode="auto">
          <a:xfrm>
            <a:off x="691978" y="5276335"/>
            <a:ext cx="3249827" cy="1198606"/>
          </a:xfrm>
          <a:prstGeom prst="wedgeRectCallout">
            <a:avLst>
              <a:gd name="adj1" fmla="val 107619"/>
              <a:gd name="adj2" fmla="val -1478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Control &amp; Data Flow</a:t>
            </a:r>
            <a:endParaRPr kumimoji="0" lang="en-US" sz="2800" b="1"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4.4|70.4"/>
</p:tagLst>
</file>

<file path=ppt/tags/tag10.xml><?xml version="1.0" encoding="utf-8"?>
<p:tagLst xmlns:a="http://schemas.openxmlformats.org/drawingml/2006/main" xmlns:r="http://schemas.openxmlformats.org/officeDocument/2006/relationships" xmlns:p="http://schemas.openxmlformats.org/presentationml/2006/main">
  <p:tag name="TIMING" val="|2.5"/>
</p:tagLst>
</file>

<file path=ppt/tags/tag11.xml><?xml version="1.0" encoding="utf-8"?>
<p:tagLst xmlns:a="http://schemas.openxmlformats.org/drawingml/2006/main" xmlns:r="http://schemas.openxmlformats.org/officeDocument/2006/relationships" xmlns:p="http://schemas.openxmlformats.org/presentationml/2006/main">
  <p:tag name="TIMING" val="|1.3"/>
</p:tagLst>
</file>

<file path=ppt/tags/tag12.xml><?xml version="1.0" encoding="utf-8"?>
<p:tagLst xmlns:a="http://schemas.openxmlformats.org/drawingml/2006/main" xmlns:r="http://schemas.openxmlformats.org/officeDocument/2006/relationships" xmlns:p="http://schemas.openxmlformats.org/presentationml/2006/main">
  <p:tag name="TIMING" val="|19.6"/>
</p:tagLst>
</file>

<file path=ppt/tags/tag13.xml><?xml version="1.0" encoding="utf-8"?>
<p:tagLst xmlns:a="http://schemas.openxmlformats.org/drawingml/2006/main" xmlns:r="http://schemas.openxmlformats.org/officeDocument/2006/relationships" xmlns:p="http://schemas.openxmlformats.org/presentationml/2006/main">
  <p:tag name="TIMING" val="|22.2"/>
</p:tagLst>
</file>

<file path=ppt/tags/tag14.xml><?xml version="1.0" encoding="utf-8"?>
<p:tagLst xmlns:a="http://schemas.openxmlformats.org/drawingml/2006/main" xmlns:r="http://schemas.openxmlformats.org/officeDocument/2006/relationships" xmlns:p="http://schemas.openxmlformats.org/presentationml/2006/main">
  <p:tag name="TIMING" val="|10.5|0"/>
</p:tagLst>
</file>

<file path=ppt/tags/tag15.xml><?xml version="1.0" encoding="utf-8"?>
<p:tagLst xmlns:a="http://schemas.openxmlformats.org/drawingml/2006/main" xmlns:r="http://schemas.openxmlformats.org/officeDocument/2006/relationships" xmlns:p="http://schemas.openxmlformats.org/presentationml/2006/main">
  <p:tag name="TIMING" val="|19.9"/>
</p:tagLst>
</file>

<file path=ppt/tags/tag16.xml><?xml version="1.0" encoding="utf-8"?>
<p:tagLst xmlns:a="http://schemas.openxmlformats.org/drawingml/2006/main" xmlns:r="http://schemas.openxmlformats.org/officeDocument/2006/relationships" xmlns:p="http://schemas.openxmlformats.org/presentationml/2006/main">
  <p:tag name="TIMING" val="|51.2"/>
</p:tagLst>
</file>

<file path=ppt/tags/tag17.xml><?xml version="1.0" encoding="utf-8"?>
<p:tagLst xmlns:a="http://schemas.openxmlformats.org/drawingml/2006/main" xmlns:r="http://schemas.openxmlformats.org/officeDocument/2006/relationships" xmlns:p="http://schemas.openxmlformats.org/presentationml/2006/main">
  <p:tag name="TIMING" val="|48.7"/>
</p:tagLst>
</file>

<file path=ppt/tags/tag18.xml><?xml version="1.0" encoding="utf-8"?>
<p:tagLst xmlns:a="http://schemas.openxmlformats.org/drawingml/2006/main" xmlns:r="http://schemas.openxmlformats.org/officeDocument/2006/relationships" xmlns:p="http://schemas.openxmlformats.org/presentationml/2006/main">
  <p:tag name="TIMING" val="|33.5"/>
</p:tagLst>
</file>

<file path=ppt/tags/tag19.xml><?xml version="1.0" encoding="utf-8"?>
<p:tagLst xmlns:a="http://schemas.openxmlformats.org/drawingml/2006/main" xmlns:r="http://schemas.openxmlformats.org/officeDocument/2006/relationships" xmlns:p="http://schemas.openxmlformats.org/presentationml/2006/main">
  <p:tag name="TIMING" val="|64.5|28"/>
</p:tagLst>
</file>

<file path=ppt/tags/tag2.xml><?xml version="1.0" encoding="utf-8"?>
<p:tagLst xmlns:a="http://schemas.openxmlformats.org/drawingml/2006/main" xmlns:r="http://schemas.openxmlformats.org/officeDocument/2006/relationships" xmlns:p="http://schemas.openxmlformats.org/presentationml/2006/main">
  <p:tag name="TIMING" val="|30.7|14.2"/>
</p:tagLst>
</file>

<file path=ppt/tags/tag20.xml><?xml version="1.0" encoding="utf-8"?>
<p:tagLst xmlns:a="http://schemas.openxmlformats.org/drawingml/2006/main" xmlns:r="http://schemas.openxmlformats.org/officeDocument/2006/relationships" xmlns:p="http://schemas.openxmlformats.org/presentationml/2006/main">
  <p:tag name="TIMING" val="|32.2"/>
</p:tagLst>
</file>

<file path=ppt/tags/tag21.xml><?xml version="1.0" encoding="utf-8"?>
<p:tagLst xmlns:a="http://schemas.openxmlformats.org/drawingml/2006/main" xmlns:r="http://schemas.openxmlformats.org/officeDocument/2006/relationships" xmlns:p="http://schemas.openxmlformats.org/presentationml/2006/main">
  <p:tag name="TIMING" val="|17.5|20.7|11.1|9|7.6|17|16.3"/>
</p:tagLst>
</file>

<file path=ppt/tags/tag22.xml><?xml version="1.0" encoding="utf-8"?>
<p:tagLst xmlns:a="http://schemas.openxmlformats.org/drawingml/2006/main" xmlns:r="http://schemas.openxmlformats.org/officeDocument/2006/relationships" xmlns:p="http://schemas.openxmlformats.org/presentationml/2006/main">
  <p:tag name="TIMING" val="|26.8"/>
</p:tagLst>
</file>

<file path=ppt/tags/tag23.xml><?xml version="1.0" encoding="utf-8"?>
<p:tagLst xmlns:a="http://schemas.openxmlformats.org/drawingml/2006/main" xmlns:r="http://schemas.openxmlformats.org/officeDocument/2006/relationships" xmlns:p="http://schemas.openxmlformats.org/presentationml/2006/main">
  <p:tag name="TIMING" val="|24.6"/>
</p:tagLst>
</file>

<file path=ppt/tags/tag24.xml><?xml version="1.0" encoding="utf-8"?>
<p:tagLst xmlns:a="http://schemas.openxmlformats.org/drawingml/2006/main" xmlns:r="http://schemas.openxmlformats.org/officeDocument/2006/relationships" xmlns:p="http://schemas.openxmlformats.org/presentationml/2006/main">
  <p:tag name="TIMING" val="|11.9"/>
</p:tagLst>
</file>

<file path=ppt/tags/tag25.xml><?xml version="1.0" encoding="utf-8"?>
<p:tagLst xmlns:a="http://schemas.openxmlformats.org/drawingml/2006/main" xmlns:r="http://schemas.openxmlformats.org/officeDocument/2006/relationships" xmlns:p="http://schemas.openxmlformats.org/presentationml/2006/main">
  <p:tag name="TIMING" val="|23.9"/>
</p:tagLst>
</file>

<file path=ppt/tags/tag26.xml><?xml version="1.0" encoding="utf-8"?>
<p:tagLst xmlns:a="http://schemas.openxmlformats.org/drawingml/2006/main" xmlns:r="http://schemas.openxmlformats.org/officeDocument/2006/relationships" xmlns:p="http://schemas.openxmlformats.org/presentationml/2006/main">
  <p:tag name="TIMING" val="|18.4"/>
</p:tagLst>
</file>

<file path=ppt/tags/tag27.xml><?xml version="1.0" encoding="utf-8"?>
<p:tagLst xmlns:a="http://schemas.openxmlformats.org/drawingml/2006/main" xmlns:r="http://schemas.openxmlformats.org/officeDocument/2006/relationships" xmlns:p="http://schemas.openxmlformats.org/presentationml/2006/main">
  <p:tag name="TIMING" val="|7.2"/>
</p:tagLst>
</file>

<file path=ppt/tags/tag28.xml><?xml version="1.0" encoding="utf-8"?>
<p:tagLst xmlns:a="http://schemas.openxmlformats.org/drawingml/2006/main" xmlns:r="http://schemas.openxmlformats.org/officeDocument/2006/relationships" xmlns:p="http://schemas.openxmlformats.org/presentationml/2006/main">
  <p:tag name="TIMING" val="|5.3|15.1|3.5|25"/>
</p:tagLst>
</file>

<file path=ppt/tags/tag29.xml><?xml version="1.0" encoding="utf-8"?>
<p:tagLst xmlns:a="http://schemas.openxmlformats.org/drawingml/2006/main" xmlns:r="http://schemas.openxmlformats.org/officeDocument/2006/relationships" xmlns:p="http://schemas.openxmlformats.org/presentationml/2006/main">
  <p:tag name="TIMING" val="|6.6|12|22.9|2.2"/>
</p:tagLst>
</file>

<file path=ppt/tags/tag3.xml><?xml version="1.0" encoding="utf-8"?>
<p:tagLst xmlns:a="http://schemas.openxmlformats.org/drawingml/2006/main" xmlns:r="http://schemas.openxmlformats.org/officeDocument/2006/relationships" xmlns:p="http://schemas.openxmlformats.org/presentationml/2006/main">
  <p:tag name="TIMING" val="|21.1"/>
</p:tagLst>
</file>

<file path=ppt/tags/tag30.xml><?xml version="1.0" encoding="utf-8"?>
<p:tagLst xmlns:a="http://schemas.openxmlformats.org/drawingml/2006/main" xmlns:r="http://schemas.openxmlformats.org/officeDocument/2006/relationships" xmlns:p="http://schemas.openxmlformats.org/presentationml/2006/main">
  <p:tag name="TIMING" val="|24.8"/>
</p:tagLst>
</file>

<file path=ppt/tags/tag31.xml><?xml version="1.0" encoding="utf-8"?>
<p:tagLst xmlns:a="http://schemas.openxmlformats.org/drawingml/2006/main" xmlns:r="http://schemas.openxmlformats.org/officeDocument/2006/relationships" xmlns:p="http://schemas.openxmlformats.org/presentationml/2006/main">
  <p:tag name="TIMING" val="|7|10.7"/>
</p:tagLst>
</file>

<file path=ppt/tags/tag32.xml><?xml version="1.0" encoding="utf-8"?>
<p:tagLst xmlns:a="http://schemas.openxmlformats.org/drawingml/2006/main" xmlns:r="http://schemas.openxmlformats.org/officeDocument/2006/relationships" xmlns:p="http://schemas.openxmlformats.org/presentationml/2006/main">
  <p:tag name="TIMING" val="|4.1|34.4"/>
</p:tagLst>
</file>

<file path=ppt/tags/tag33.xml><?xml version="1.0" encoding="utf-8"?>
<p:tagLst xmlns:a="http://schemas.openxmlformats.org/drawingml/2006/main" xmlns:r="http://schemas.openxmlformats.org/officeDocument/2006/relationships" xmlns:p="http://schemas.openxmlformats.org/presentationml/2006/main">
  <p:tag name="TIMING" val="|0|0.4"/>
</p:tagLst>
</file>

<file path=ppt/tags/tag34.xml><?xml version="1.0" encoding="utf-8"?>
<p:tagLst xmlns:a="http://schemas.openxmlformats.org/drawingml/2006/main" xmlns:r="http://schemas.openxmlformats.org/officeDocument/2006/relationships" xmlns:p="http://schemas.openxmlformats.org/presentationml/2006/main">
  <p:tag name="TIMING" val="|35.2|2.6|0.6|5.4|0.8|0.4|14.8"/>
</p:tagLst>
</file>

<file path=ppt/tags/tag35.xml><?xml version="1.0" encoding="utf-8"?>
<p:tagLst xmlns:a="http://schemas.openxmlformats.org/drawingml/2006/main" xmlns:r="http://schemas.openxmlformats.org/officeDocument/2006/relationships" xmlns:p="http://schemas.openxmlformats.org/presentationml/2006/main">
  <p:tag name="TIMING" val="|15.3"/>
</p:tagLst>
</file>

<file path=ppt/tags/tag36.xml><?xml version="1.0" encoding="utf-8"?>
<p:tagLst xmlns:a="http://schemas.openxmlformats.org/drawingml/2006/main" xmlns:r="http://schemas.openxmlformats.org/officeDocument/2006/relationships" xmlns:p="http://schemas.openxmlformats.org/presentationml/2006/main">
  <p:tag name="TIMING" val="|22.8"/>
</p:tagLst>
</file>

<file path=ppt/tags/tag37.xml><?xml version="1.0" encoding="utf-8"?>
<p:tagLst xmlns:a="http://schemas.openxmlformats.org/drawingml/2006/main" xmlns:r="http://schemas.openxmlformats.org/officeDocument/2006/relationships" xmlns:p="http://schemas.openxmlformats.org/presentationml/2006/main">
  <p:tag name="TIMING" val="|5|1.5|1.2"/>
</p:tagLst>
</file>

<file path=ppt/tags/tag38.xml><?xml version="1.0" encoding="utf-8"?>
<p:tagLst xmlns:a="http://schemas.openxmlformats.org/drawingml/2006/main" xmlns:r="http://schemas.openxmlformats.org/officeDocument/2006/relationships" xmlns:p="http://schemas.openxmlformats.org/presentationml/2006/main">
  <p:tag name="TIMING" val="|19.2"/>
</p:tagLst>
</file>

<file path=ppt/tags/tag39.xml><?xml version="1.0" encoding="utf-8"?>
<p:tagLst xmlns:a="http://schemas.openxmlformats.org/drawingml/2006/main" xmlns:r="http://schemas.openxmlformats.org/officeDocument/2006/relationships" xmlns:p="http://schemas.openxmlformats.org/presentationml/2006/main">
  <p:tag name="TIMING" val="|1.5|4.6|0.8|2.5|0.5|1.7"/>
</p:tagLst>
</file>

<file path=ppt/tags/tag4.xml><?xml version="1.0" encoding="utf-8"?>
<p:tagLst xmlns:a="http://schemas.openxmlformats.org/drawingml/2006/main" xmlns:r="http://schemas.openxmlformats.org/officeDocument/2006/relationships" xmlns:p="http://schemas.openxmlformats.org/presentationml/2006/main">
  <p:tag name="TIMING" val="|6.3"/>
</p:tagLst>
</file>

<file path=ppt/tags/tag40.xml><?xml version="1.0" encoding="utf-8"?>
<p:tagLst xmlns:a="http://schemas.openxmlformats.org/drawingml/2006/main" xmlns:r="http://schemas.openxmlformats.org/officeDocument/2006/relationships" xmlns:p="http://schemas.openxmlformats.org/presentationml/2006/main">
  <p:tag name="TIMING" val="|4.1"/>
</p:tagLst>
</file>

<file path=ppt/tags/tag41.xml><?xml version="1.0" encoding="utf-8"?>
<p:tagLst xmlns:a="http://schemas.openxmlformats.org/drawingml/2006/main" xmlns:r="http://schemas.openxmlformats.org/officeDocument/2006/relationships" xmlns:p="http://schemas.openxmlformats.org/presentationml/2006/main">
  <p:tag name="TIMING" val="|36.4"/>
</p:tagLst>
</file>

<file path=ppt/tags/tag42.xml><?xml version="1.0" encoding="utf-8"?>
<p:tagLst xmlns:a="http://schemas.openxmlformats.org/drawingml/2006/main" xmlns:r="http://schemas.openxmlformats.org/officeDocument/2006/relationships" xmlns:p="http://schemas.openxmlformats.org/presentationml/2006/main">
  <p:tag name="TIMING" val="|3.3"/>
</p:tagLst>
</file>

<file path=ppt/tags/tag43.xml><?xml version="1.0" encoding="utf-8"?>
<p:tagLst xmlns:a="http://schemas.openxmlformats.org/drawingml/2006/main" xmlns:r="http://schemas.openxmlformats.org/officeDocument/2006/relationships" xmlns:p="http://schemas.openxmlformats.org/presentationml/2006/main">
  <p:tag name="TIMING" val="|2.7"/>
</p:tagLst>
</file>

<file path=ppt/tags/tag44.xml><?xml version="1.0" encoding="utf-8"?>
<p:tagLst xmlns:a="http://schemas.openxmlformats.org/drawingml/2006/main" xmlns:r="http://schemas.openxmlformats.org/officeDocument/2006/relationships" xmlns:p="http://schemas.openxmlformats.org/presentationml/2006/main">
  <p:tag name="TIMING" val="|1.5|10.5|10.2|9.1"/>
</p:tagLst>
</file>

<file path=ppt/tags/tag45.xml><?xml version="1.0" encoding="utf-8"?>
<p:tagLst xmlns:a="http://schemas.openxmlformats.org/drawingml/2006/main" xmlns:r="http://schemas.openxmlformats.org/officeDocument/2006/relationships" xmlns:p="http://schemas.openxmlformats.org/presentationml/2006/main">
  <p:tag name="TIMING" val="|3|22.8|25.5|5.8"/>
</p:tagLst>
</file>

<file path=ppt/tags/tag46.xml><?xml version="1.0" encoding="utf-8"?>
<p:tagLst xmlns:a="http://schemas.openxmlformats.org/drawingml/2006/main" xmlns:r="http://schemas.openxmlformats.org/officeDocument/2006/relationships" xmlns:p="http://schemas.openxmlformats.org/presentationml/2006/main">
  <p:tag name="TIMING" val="|52.8"/>
</p:tagLst>
</file>

<file path=ppt/tags/tag5.xml><?xml version="1.0" encoding="utf-8"?>
<p:tagLst xmlns:a="http://schemas.openxmlformats.org/drawingml/2006/main" xmlns:r="http://schemas.openxmlformats.org/officeDocument/2006/relationships" xmlns:p="http://schemas.openxmlformats.org/presentationml/2006/main">
  <p:tag name="TIMING" val="|24"/>
</p:tagLst>
</file>

<file path=ppt/tags/tag6.xml><?xml version="1.0" encoding="utf-8"?>
<p:tagLst xmlns:a="http://schemas.openxmlformats.org/drawingml/2006/main" xmlns:r="http://schemas.openxmlformats.org/officeDocument/2006/relationships" xmlns:p="http://schemas.openxmlformats.org/presentationml/2006/main">
  <p:tag name="TIMING" val="|23.6"/>
</p:tagLst>
</file>

<file path=ppt/tags/tag7.xml><?xml version="1.0" encoding="utf-8"?>
<p:tagLst xmlns:a="http://schemas.openxmlformats.org/drawingml/2006/main" xmlns:r="http://schemas.openxmlformats.org/officeDocument/2006/relationships" xmlns:p="http://schemas.openxmlformats.org/presentationml/2006/main">
  <p:tag name="TIMING" val="|6.3"/>
</p:tagLst>
</file>

<file path=ppt/tags/tag8.xml><?xml version="1.0" encoding="utf-8"?>
<p:tagLst xmlns:a="http://schemas.openxmlformats.org/drawingml/2006/main" xmlns:r="http://schemas.openxmlformats.org/officeDocument/2006/relationships" xmlns:p="http://schemas.openxmlformats.org/presentationml/2006/main">
  <p:tag name="TIMING" val="|8.7"/>
</p:tagLst>
</file>

<file path=ppt/tags/tag9.xml><?xml version="1.0" encoding="utf-8"?>
<p:tagLst xmlns:a="http://schemas.openxmlformats.org/drawingml/2006/main" xmlns:r="http://schemas.openxmlformats.org/officeDocument/2006/relationships" xmlns:p="http://schemas.openxmlformats.org/presentationml/2006/main">
  <p:tag name="TIMING" val="|3"/>
</p:tagLst>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2.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9F50A16-2F0A-48CD-98C8-4E4AE3627974}">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12862</TotalTime>
  <Words>10810</Words>
  <Application>Microsoft Office PowerPoint</Application>
  <PresentationFormat>On-screen Show (4:3)</PresentationFormat>
  <Paragraphs>1436</Paragraphs>
  <Slides>121</Slides>
  <Notes>50</Notes>
  <HiddenSlides>4</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MSR_PPT template_07_light</vt:lpstr>
      <vt:lpstr>Satisfiability Modulo Theories:  An Appetizer   SBMF 2009 - Gramado</vt:lpstr>
      <vt:lpstr>Symbolic Reasoning</vt:lpstr>
      <vt:lpstr>Symbolic Reasoning</vt:lpstr>
      <vt:lpstr>Applications</vt:lpstr>
      <vt:lpstr>Some Applications @ Microsoft</vt:lpstr>
      <vt:lpstr>Test case generation</vt:lpstr>
      <vt:lpstr>Type checking</vt:lpstr>
      <vt:lpstr>Satisfiability Modulo Theories (SMT)</vt:lpstr>
      <vt:lpstr>Satisfiability Modulo Theories (SMT)</vt:lpstr>
      <vt:lpstr>Satisfiability Modulo Theories (SMT)</vt:lpstr>
      <vt:lpstr>Satisfiability Modulo Theories (SMT)</vt:lpstr>
      <vt:lpstr>Satisfiability Modulo Theories (SMT)</vt:lpstr>
      <vt:lpstr>Theories</vt:lpstr>
      <vt:lpstr>SMT@Microsoft: Solver</vt:lpstr>
      <vt:lpstr>Ground formulas</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Polynomial Equations (over  C)</vt:lpstr>
      <vt:lpstr>Deciding Polynomial Equations (over  C)</vt:lpstr>
      <vt:lpstr>Deciding Polynomial Equations (over  C)</vt:lpstr>
      <vt:lpstr>Deciding Polynomial Equations (over  C)</vt:lpstr>
      <vt:lpstr>Deciding Polynomial Equations (over  C)</vt:lpstr>
      <vt:lpstr>Deciding Polynomial Equations (over  C)</vt:lpstr>
      <vt:lpstr>Deciding Polynomial Equations (over  C)</vt:lpstr>
      <vt:lpstr>Combining Solvers</vt:lpstr>
      <vt:lpstr>SAT (propositional checkers): DPLL</vt:lpstr>
      <vt:lpstr>DPLL</vt:lpstr>
      <vt:lpstr>DPLL</vt:lpstr>
      <vt:lpstr>DPLL</vt:lpstr>
      <vt:lpstr>Modern DPLL</vt:lpstr>
      <vt:lpstr>Solvers = DPLL + Decision Procedures</vt:lpstr>
      <vt:lpstr>Theory Conflicts</vt:lpstr>
      <vt:lpstr>Naïve recipe?</vt:lpstr>
      <vt:lpstr>Efficient SMT solvers</vt:lpstr>
      <vt:lpstr>Efficient SMT solvers</vt:lpstr>
      <vt:lpstr>SMT x SAT</vt:lpstr>
      <vt:lpstr>SMT x First-order provers</vt:lpstr>
      <vt:lpstr>Test case generation</vt:lpstr>
      <vt:lpstr>Test case generation</vt:lpstr>
      <vt:lpstr>Security is critical</vt:lpstr>
      <vt:lpstr>Hunting for Security Bugs.</vt:lpstr>
      <vt:lpstr>Directed Automated Random Testing ( DART)</vt:lpstr>
      <vt:lpstr>DARTish projects at Microsoft</vt:lpstr>
      <vt:lpstr>What is Pex?</vt:lpstr>
      <vt:lpstr>ArrayList: The Spec</vt:lpstr>
      <vt:lpstr>ArrayList: AddItem Test</vt:lpstr>
      <vt:lpstr>ArrayList: Starting Pex…</vt:lpstr>
      <vt:lpstr>ArrayList: Run 1, (0,null)</vt:lpstr>
      <vt:lpstr>ArrayList: Run 1, (0,null)</vt:lpstr>
      <vt:lpstr>ArrayList: Run 1, (0,null)</vt:lpstr>
      <vt:lpstr>ArrayList: Run 1, (0,null)</vt:lpstr>
      <vt:lpstr>ArrayList: Picking the next branch to cover</vt:lpstr>
      <vt:lpstr>ArrayList: Solve constraints using SMT solver</vt:lpstr>
      <vt:lpstr>ArrayList: Run 2, (1, null)</vt:lpstr>
      <vt:lpstr>ArrayList: Pick new branch</vt:lpstr>
      <vt:lpstr>ArrayList: Run 3, (-1, null)</vt:lpstr>
      <vt:lpstr>ArrayList: Run 3, (-1, null)</vt:lpstr>
      <vt:lpstr>ArrayList: Run 3, (-1, null)</vt:lpstr>
      <vt:lpstr>PEX ↔ Z3</vt:lpstr>
      <vt:lpstr>PEX ↔ Z3: Incrementality</vt:lpstr>
      <vt:lpstr>PEX ↔ Z3: Small models</vt:lpstr>
      <vt:lpstr>PEX ↔ Z3: Small models</vt:lpstr>
      <vt:lpstr>SAGE</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SAGE (cont.)</vt:lpstr>
      <vt:lpstr>SAGE↔ Z3</vt:lpstr>
      <vt:lpstr>Verifying Compilers</vt:lpstr>
      <vt:lpstr>Annotations: Example</vt:lpstr>
      <vt:lpstr>Modeling execution traces</vt:lpstr>
      <vt:lpstr>States and execution traces</vt:lpstr>
      <vt:lpstr>Command language</vt:lpstr>
      <vt:lpstr>Reasoning about execution traces</vt:lpstr>
      <vt:lpstr>Reasoning about execution traces</vt:lpstr>
      <vt:lpstr>Weakest preconditions</vt:lpstr>
      <vt:lpstr>Structured if statement</vt:lpstr>
      <vt:lpstr>While loop with loop invariant</vt:lpstr>
      <vt:lpstr>Verification conditions: Structure</vt:lpstr>
      <vt:lpstr>Hypervisor: A Manhattan Project </vt:lpstr>
      <vt:lpstr>Hypervisor: Some Statistics</vt:lpstr>
      <vt:lpstr>Challenge: annotation burden</vt:lpstr>
      <vt:lpstr>Challenge</vt:lpstr>
      <vt:lpstr>Challenge</vt:lpstr>
      <vt:lpstr>Challenge</vt:lpstr>
      <vt:lpstr>Challenge</vt:lpstr>
      <vt:lpstr>Challenge</vt:lpstr>
      <vt:lpstr>Bad news</vt:lpstr>
      <vt:lpstr>Many Approaches</vt:lpstr>
      <vt:lpstr>Challenge: modeling runtime </vt:lpstr>
      <vt:lpstr>Challenge: Robustness</vt:lpstr>
      <vt:lpstr>Parallel Z3</vt:lpstr>
      <vt:lpstr>Conclusion</vt:lpstr>
      <vt:lpstr>E-matching &amp; Quantifier instantiation</vt:lpstr>
      <vt:lpstr>E-matching &amp; Quantifier instantiation</vt:lpstr>
      <vt:lpstr>E-matching: why do we use it?</vt:lpstr>
      <vt:lpstr>Efficient E-matching</vt:lpstr>
      <vt:lpstr>E-matching code trees</vt:lpstr>
      <vt:lpstr>DPLL()</vt:lpstr>
      <vt:lpstr>DPLL()</vt:lpstr>
      <vt:lpstr>DPLL()</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296</cp:revision>
  <dcterms:created xsi:type="dcterms:W3CDTF">2007-07-26T21:26:45Z</dcterms:created>
  <dcterms:modified xsi:type="dcterms:W3CDTF">2009-08-19T13:57:41Z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