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Lst>
  <p:notesMasterIdLst>
    <p:notesMasterId r:id="rId45"/>
  </p:notesMasterIdLst>
  <p:handoutMasterIdLst>
    <p:handoutMasterId r:id="rId46"/>
  </p:handoutMasterIdLst>
  <p:sldIdLst>
    <p:sldId id="295" r:id="rId5"/>
    <p:sldId id="451" r:id="rId6"/>
    <p:sldId id="446" r:id="rId7"/>
    <p:sldId id="447" r:id="rId8"/>
    <p:sldId id="448" r:id="rId9"/>
    <p:sldId id="449" r:id="rId10"/>
    <p:sldId id="450" r:id="rId11"/>
    <p:sldId id="425" r:id="rId12"/>
    <p:sldId id="426" r:id="rId13"/>
    <p:sldId id="427" r:id="rId14"/>
    <p:sldId id="428" r:id="rId15"/>
    <p:sldId id="429" r:id="rId16"/>
    <p:sldId id="430" r:id="rId17"/>
    <p:sldId id="440" r:id="rId18"/>
    <p:sldId id="453" r:id="rId19"/>
    <p:sldId id="465" r:id="rId20"/>
    <p:sldId id="466" r:id="rId21"/>
    <p:sldId id="467" r:id="rId22"/>
    <p:sldId id="468" r:id="rId23"/>
    <p:sldId id="431" r:id="rId24"/>
    <p:sldId id="432" r:id="rId25"/>
    <p:sldId id="439" r:id="rId26"/>
    <p:sldId id="433" r:id="rId27"/>
    <p:sldId id="434" r:id="rId28"/>
    <p:sldId id="435" r:id="rId29"/>
    <p:sldId id="436" r:id="rId30"/>
    <p:sldId id="437" r:id="rId31"/>
    <p:sldId id="438" r:id="rId32"/>
    <p:sldId id="452" r:id="rId33"/>
    <p:sldId id="456" r:id="rId34"/>
    <p:sldId id="457" r:id="rId35"/>
    <p:sldId id="458" r:id="rId36"/>
    <p:sldId id="459" r:id="rId37"/>
    <p:sldId id="460" r:id="rId38"/>
    <p:sldId id="461" r:id="rId39"/>
    <p:sldId id="462" r:id="rId40"/>
    <p:sldId id="463" r:id="rId41"/>
    <p:sldId id="464" r:id="rId42"/>
    <p:sldId id="454" r:id="rId43"/>
    <p:sldId id="455" r:id="rId44"/>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C283"/>
    <a:srgbClr val="FFCD2D"/>
    <a:srgbClr val="CE7E5A"/>
    <a:srgbClr val="CF6A3D"/>
    <a:srgbClr val="9C42E6"/>
    <a:srgbClr val="D1943B"/>
    <a:srgbClr val="F8F57B"/>
    <a:srgbClr val="D5B953"/>
    <a:srgbClr val="B87DF3"/>
    <a:srgbClr val="F4A23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973" autoAdjust="0"/>
    <p:restoredTop sz="94684" autoAdjust="0"/>
  </p:normalViewPr>
  <p:slideViewPr>
    <p:cSldViewPr snapToGrid="0">
      <p:cViewPr varScale="1">
        <p:scale>
          <a:sx n="95" d="100"/>
          <a:sy n="95" d="100"/>
        </p:scale>
        <p:origin x="-108" y="-366"/>
      </p:cViewPr>
      <p:guideLst>
        <p:guide orient="horz" pos="146"/>
        <p:guide orient="horz" pos="889"/>
        <p:guide orient="horz" pos="1490"/>
        <p:guide orient="horz"/>
        <p:guide orient="horz" pos="1200"/>
        <p:guide orient="horz" pos="2737"/>
        <p:guide pos="2880"/>
        <p:guide pos="250"/>
        <p:guide pos="455"/>
        <p:guide pos="5520"/>
        <p:guide pos="863"/>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6" d="100"/>
          <a:sy n="86" d="100"/>
        </p:scale>
        <p:origin x="-2274"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D946E-1C49-4552-BB82-75F81120E61F}" type="doc">
      <dgm:prSet loTypeId="urn:microsoft.com/office/officeart/2005/8/layout/equation1" loCatId="process" qsTypeId="urn:microsoft.com/office/officeart/2005/8/quickstyle/3d1" qsCatId="3D" csTypeId="urn:microsoft.com/office/officeart/2005/8/colors/colorful2" csCatId="colorful" phldr="1"/>
      <dgm:spPr/>
    </dgm:pt>
    <dgm:pt modelId="{DA3693D4-BCA6-4C29-AF4C-85A989E68FAA}">
      <dgm:prSet phldrT="[Text]"/>
      <dgm:spPr/>
      <dgm:t>
        <a:bodyPr/>
        <a:lstStyle/>
        <a:p>
          <a:r>
            <a:rPr lang="en-US" dirty="0" smtClean="0"/>
            <a:t>SAT</a:t>
          </a:r>
          <a:endParaRPr lang="en-US" dirty="0"/>
        </a:p>
      </dgm:t>
    </dgm:pt>
    <dgm:pt modelId="{EC4085D4-E8C4-456B-AF0D-9A9E9823371D}" type="parTrans" cxnId="{201E6FF8-392D-4CAD-8D84-AA0D71F14938}">
      <dgm:prSet/>
      <dgm:spPr/>
      <dgm:t>
        <a:bodyPr/>
        <a:lstStyle/>
        <a:p>
          <a:endParaRPr lang="en-US"/>
        </a:p>
      </dgm:t>
    </dgm:pt>
    <dgm:pt modelId="{B9633CDC-1820-4C3E-9CDA-0F72AA78B4DE}" type="sibTrans" cxnId="{201E6FF8-392D-4CAD-8D84-AA0D71F14938}">
      <dgm:prSet/>
      <dgm:spPr/>
      <dgm:t>
        <a:bodyPr/>
        <a:lstStyle/>
        <a:p>
          <a:endParaRPr lang="en-US"/>
        </a:p>
      </dgm:t>
    </dgm:pt>
    <dgm:pt modelId="{F15F4BAA-E03C-4FBB-8DC5-D8199E2B5B25}">
      <dgm:prSet phldrT="[Text]"/>
      <dgm:spPr/>
      <dgm:t>
        <a:bodyPr/>
        <a:lstStyle/>
        <a:p>
          <a:r>
            <a:rPr lang="en-US" dirty="0" smtClean="0"/>
            <a:t>Theories</a:t>
          </a:r>
          <a:endParaRPr lang="en-US" dirty="0"/>
        </a:p>
      </dgm:t>
    </dgm:pt>
    <dgm:pt modelId="{C7085F6C-0AEA-4855-8854-C46927E8BEB7}" type="parTrans" cxnId="{40B86FDB-37F9-4BF3-BB8C-A8E386AEDDF2}">
      <dgm:prSet/>
      <dgm:spPr/>
      <dgm:t>
        <a:bodyPr/>
        <a:lstStyle/>
        <a:p>
          <a:endParaRPr lang="en-US"/>
        </a:p>
      </dgm:t>
    </dgm:pt>
    <dgm:pt modelId="{3F78C612-AE92-4725-8E75-52CBDD374727}" type="sibTrans" cxnId="{40B86FDB-37F9-4BF3-BB8C-A8E386AEDDF2}">
      <dgm:prSet/>
      <dgm:spPr/>
      <dgm:t>
        <a:bodyPr/>
        <a:lstStyle/>
        <a:p>
          <a:endParaRPr lang="en-US"/>
        </a:p>
      </dgm:t>
    </dgm:pt>
    <dgm:pt modelId="{3A35AE93-9501-44D1-A4A6-35BD5B8F1FCA}">
      <dgm:prSet phldrT="[Text]"/>
      <dgm:spPr/>
      <dgm:t>
        <a:bodyPr/>
        <a:lstStyle/>
        <a:p>
          <a:r>
            <a:rPr lang="en-US" dirty="0" smtClean="0"/>
            <a:t>SMT</a:t>
          </a:r>
          <a:endParaRPr lang="en-US" dirty="0"/>
        </a:p>
      </dgm:t>
    </dgm:pt>
    <dgm:pt modelId="{B5D4A5EF-207F-4110-A849-E8DB71D88473}" type="parTrans" cxnId="{93D0229E-3A28-4D46-ACC9-5ED2613219DA}">
      <dgm:prSet/>
      <dgm:spPr/>
      <dgm:t>
        <a:bodyPr/>
        <a:lstStyle/>
        <a:p>
          <a:endParaRPr lang="en-US"/>
        </a:p>
      </dgm:t>
    </dgm:pt>
    <dgm:pt modelId="{95E2A059-062E-452C-BAAF-08FFE4536FC1}" type="sibTrans" cxnId="{93D0229E-3A28-4D46-ACC9-5ED2613219DA}">
      <dgm:prSet/>
      <dgm:spPr/>
      <dgm:t>
        <a:bodyPr/>
        <a:lstStyle/>
        <a:p>
          <a:endParaRPr lang="en-US"/>
        </a:p>
      </dgm:t>
    </dgm:pt>
    <dgm:pt modelId="{C86CAA3B-F2D5-4490-AA38-6E9CB829F4B9}" type="pres">
      <dgm:prSet presAssocID="{C08D946E-1C49-4552-BB82-75F81120E61F}" presName="linearFlow" presStyleCnt="0">
        <dgm:presLayoutVars>
          <dgm:dir/>
          <dgm:resizeHandles val="exact"/>
        </dgm:presLayoutVars>
      </dgm:prSet>
      <dgm:spPr/>
    </dgm:pt>
    <dgm:pt modelId="{4D781F7A-8DA0-4054-B089-AE82ED11AA58}" type="pres">
      <dgm:prSet presAssocID="{DA3693D4-BCA6-4C29-AF4C-85A989E68FAA}" presName="node" presStyleLbl="node1" presStyleIdx="0" presStyleCnt="3">
        <dgm:presLayoutVars>
          <dgm:bulletEnabled val="1"/>
        </dgm:presLayoutVars>
      </dgm:prSet>
      <dgm:spPr/>
      <dgm:t>
        <a:bodyPr/>
        <a:lstStyle/>
        <a:p>
          <a:endParaRPr lang="en-US"/>
        </a:p>
      </dgm:t>
    </dgm:pt>
    <dgm:pt modelId="{AFDF1215-3A76-4C55-AA10-D0A3D79B3211}" type="pres">
      <dgm:prSet presAssocID="{B9633CDC-1820-4C3E-9CDA-0F72AA78B4DE}" presName="spacerL" presStyleCnt="0"/>
      <dgm:spPr/>
    </dgm:pt>
    <dgm:pt modelId="{09C4BBFD-C2FB-40E1-B00C-9D790D4F33B0}" type="pres">
      <dgm:prSet presAssocID="{B9633CDC-1820-4C3E-9CDA-0F72AA78B4DE}" presName="sibTrans" presStyleLbl="sibTrans2D1" presStyleIdx="0" presStyleCnt="2"/>
      <dgm:spPr/>
      <dgm:t>
        <a:bodyPr/>
        <a:lstStyle/>
        <a:p>
          <a:endParaRPr lang="en-US"/>
        </a:p>
      </dgm:t>
    </dgm:pt>
    <dgm:pt modelId="{06C5B2FA-7C04-4BDA-BF4A-58C5514187D3}" type="pres">
      <dgm:prSet presAssocID="{B9633CDC-1820-4C3E-9CDA-0F72AA78B4DE}" presName="spacerR" presStyleCnt="0"/>
      <dgm:spPr/>
    </dgm:pt>
    <dgm:pt modelId="{B00C9963-3894-4A20-9671-30E6C998310C}" type="pres">
      <dgm:prSet presAssocID="{F15F4BAA-E03C-4FBB-8DC5-D8199E2B5B25}" presName="node" presStyleLbl="node1" presStyleIdx="1" presStyleCnt="3">
        <dgm:presLayoutVars>
          <dgm:bulletEnabled val="1"/>
        </dgm:presLayoutVars>
      </dgm:prSet>
      <dgm:spPr/>
      <dgm:t>
        <a:bodyPr/>
        <a:lstStyle/>
        <a:p>
          <a:endParaRPr lang="en-US"/>
        </a:p>
      </dgm:t>
    </dgm:pt>
    <dgm:pt modelId="{00EC796A-7198-4762-8B58-85EEE3C46FE2}" type="pres">
      <dgm:prSet presAssocID="{3F78C612-AE92-4725-8E75-52CBDD374727}" presName="spacerL" presStyleCnt="0"/>
      <dgm:spPr/>
    </dgm:pt>
    <dgm:pt modelId="{00071994-6C1D-412F-AFD2-B5C1F45A44A4}" type="pres">
      <dgm:prSet presAssocID="{3F78C612-AE92-4725-8E75-52CBDD374727}" presName="sibTrans" presStyleLbl="sibTrans2D1" presStyleIdx="1" presStyleCnt="2"/>
      <dgm:spPr/>
      <dgm:t>
        <a:bodyPr/>
        <a:lstStyle/>
        <a:p>
          <a:endParaRPr lang="en-US"/>
        </a:p>
      </dgm:t>
    </dgm:pt>
    <dgm:pt modelId="{86DB068B-DF58-4654-A59C-CB83BA021B6C}" type="pres">
      <dgm:prSet presAssocID="{3F78C612-AE92-4725-8E75-52CBDD374727}" presName="spacerR" presStyleCnt="0"/>
      <dgm:spPr/>
    </dgm:pt>
    <dgm:pt modelId="{D289497B-AAA3-4A46-B5EB-832082DE316D}" type="pres">
      <dgm:prSet presAssocID="{3A35AE93-9501-44D1-A4A6-35BD5B8F1FCA}" presName="node" presStyleLbl="node1" presStyleIdx="2" presStyleCnt="3">
        <dgm:presLayoutVars>
          <dgm:bulletEnabled val="1"/>
        </dgm:presLayoutVars>
      </dgm:prSet>
      <dgm:spPr/>
      <dgm:t>
        <a:bodyPr/>
        <a:lstStyle/>
        <a:p>
          <a:endParaRPr lang="en-US"/>
        </a:p>
      </dgm:t>
    </dgm:pt>
  </dgm:ptLst>
  <dgm:cxnLst>
    <dgm:cxn modelId="{19AC2CC6-B1BB-4A28-8D55-A38ADC214DFF}" type="presOf" srcId="{3A35AE93-9501-44D1-A4A6-35BD5B8F1FCA}" destId="{D289497B-AAA3-4A46-B5EB-832082DE316D}" srcOrd="0" destOrd="0" presId="urn:microsoft.com/office/officeart/2005/8/layout/equation1"/>
    <dgm:cxn modelId="{61E521D5-1B3B-4B73-9454-B1033742782F}" type="presOf" srcId="{DA3693D4-BCA6-4C29-AF4C-85A989E68FAA}" destId="{4D781F7A-8DA0-4054-B089-AE82ED11AA58}" srcOrd="0" destOrd="0" presId="urn:microsoft.com/office/officeart/2005/8/layout/equation1"/>
    <dgm:cxn modelId="{CF4D6C87-D9CA-4F83-870D-84F4CFC90F6C}" type="presOf" srcId="{B9633CDC-1820-4C3E-9CDA-0F72AA78B4DE}" destId="{09C4BBFD-C2FB-40E1-B00C-9D790D4F33B0}" srcOrd="0" destOrd="0" presId="urn:microsoft.com/office/officeart/2005/8/layout/equation1"/>
    <dgm:cxn modelId="{40B86FDB-37F9-4BF3-BB8C-A8E386AEDDF2}" srcId="{C08D946E-1C49-4552-BB82-75F81120E61F}" destId="{F15F4BAA-E03C-4FBB-8DC5-D8199E2B5B25}" srcOrd="1" destOrd="0" parTransId="{C7085F6C-0AEA-4855-8854-C46927E8BEB7}" sibTransId="{3F78C612-AE92-4725-8E75-52CBDD374727}"/>
    <dgm:cxn modelId="{93D0229E-3A28-4D46-ACC9-5ED2613219DA}" srcId="{C08D946E-1C49-4552-BB82-75F81120E61F}" destId="{3A35AE93-9501-44D1-A4A6-35BD5B8F1FCA}" srcOrd="2" destOrd="0" parTransId="{B5D4A5EF-207F-4110-A849-E8DB71D88473}" sibTransId="{95E2A059-062E-452C-BAAF-08FFE4536FC1}"/>
    <dgm:cxn modelId="{9272609E-EC4B-43D7-8F2C-FB1DAAA780C0}" type="presOf" srcId="{C08D946E-1C49-4552-BB82-75F81120E61F}" destId="{C86CAA3B-F2D5-4490-AA38-6E9CB829F4B9}" srcOrd="0" destOrd="0" presId="urn:microsoft.com/office/officeart/2005/8/layout/equation1"/>
    <dgm:cxn modelId="{A84D6BD4-60E5-46BE-AB65-739B9B5803CC}" type="presOf" srcId="{F15F4BAA-E03C-4FBB-8DC5-D8199E2B5B25}" destId="{B00C9963-3894-4A20-9671-30E6C998310C}" srcOrd="0" destOrd="0" presId="urn:microsoft.com/office/officeart/2005/8/layout/equation1"/>
    <dgm:cxn modelId="{201E6FF8-392D-4CAD-8D84-AA0D71F14938}" srcId="{C08D946E-1C49-4552-BB82-75F81120E61F}" destId="{DA3693D4-BCA6-4C29-AF4C-85A989E68FAA}" srcOrd="0" destOrd="0" parTransId="{EC4085D4-E8C4-456B-AF0D-9A9E9823371D}" sibTransId="{B9633CDC-1820-4C3E-9CDA-0F72AA78B4DE}"/>
    <dgm:cxn modelId="{7DDC6359-4640-4A72-91F9-F17345E6C311}" type="presOf" srcId="{3F78C612-AE92-4725-8E75-52CBDD374727}" destId="{00071994-6C1D-412F-AFD2-B5C1F45A44A4}" srcOrd="0" destOrd="0" presId="urn:microsoft.com/office/officeart/2005/8/layout/equation1"/>
    <dgm:cxn modelId="{B4E4C2B9-5C65-47C1-9B2D-9C6FEA7E9FC7}" type="presParOf" srcId="{C86CAA3B-F2D5-4490-AA38-6E9CB829F4B9}" destId="{4D781F7A-8DA0-4054-B089-AE82ED11AA58}" srcOrd="0" destOrd="0" presId="urn:microsoft.com/office/officeart/2005/8/layout/equation1"/>
    <dgm:cxn modelId="{0FBD3D0C-0278-4A7E-8DBF-6683F6F72FD4}" type="presParOf" srcId="{C86CAA3B-F2D5-4490-AA38-6E9CB829F4B9}" destId="{AFDF1215-3A76-4C55-AA10-D0A3D79B3211}" srcOrd="1" destOrd="0" presId="urn:microsoft.com/office/officeart/2005/8/layout/equation1"/>
    <dgm:cxn modelId="{B0D90F6E-AE26-49CA-8844-F4C9D2E18156}" type="presParOf" srcId="{C86CAA3B-F2D5-4490-AA38-6E9CB829F4B9}" destId="{09C4BBFD-C2FB-40E1-B00C-9D790D4F33B0}" srcOrd="2" destOrd="0" presId="urn:microsoft.com/office/officeart/2005/8/layout/equation1"/>
    <dgm:cxn modelId="{CF792E9A-724E-413A-83F7-68605EE2F65C}" type="presParOf" srcId="{C86CAA3B-F2D5-4490-AA38-6E9CB829F4B9}" destId="{06C5B2FA-7C04-4BDA-BF4A-58C5514187D3}" srcOrd="3" destOrd="0" presId="urn:microsoft.com/office/officeart/2005/8/layout/equation1"/>
    <dgm:cxn modelId="{9B60BB23-AF8B-437C-8A7D-B746E6CD6F29}" type="presParOf" srcId="{C86CAA3B-F2D5-4490-AA38-6E9CB829F4B9}" destId="{B00C9963-3894-4A20-9671-30E6C998310C}" srcOrd="4" destOrd="0" presId="urn:microsoft.com/office/officeart/2005/8/layout/equation1"/>
    <dgm:cxn modelId="{53AF6E15-D171-48C5-AB26-FA3237202CEB}" type="presParOf" srcId="{C86CAA3B-F2D5-4490-AA38-6E9CB829F4B9}" destId="{00EC796A-7198-4762-8B58-85EEE3C46FE2}" srcOrd="5" destOrd="0" presId="urn:microsoft.com/office/officeart/2005/8/layout/equation1"/>
    <dgm:cxn modelId="{CDECD6E7-6EC8-421A-9D04-6572D1267FB4}" type="presParOf" srcId="{C86CAA3B-F2D5-4490-AA38-6E9CB829F4B9}" destId="{00071994-6C1D-412F-AFD2-B5C1F45A44A4}" srcOrd="6" destOrd="0" presId="urn:microsoft.com/office/officeart/2005/8/layout/equation1"/>
    <dgm:cxn modelId="{70BEE0F9-F64B-4AF6-9C4F-4843A52B3D40}" type="presParOf" srcId="{C86CAA3B-F2D5-4490-AA38-6E9CB829F4B9}" destId="{86DB068B-DF58-4654-A59C-CB83BA021B6C}" srcOrd="7" destOrd="0" presId="urn:microsoft.com/office/officeart/2005/8/layout/equation1"/>
    <dgm:cxn modelId="{E12359A3-7D59-4A44-938E-35FF7E619A0D}" type="presParOf" srcId="{C86CAA3B-F2D5-4490-AA38-6E9CB829F4B9}" destId="{D289497B-AAA3-4A46-B5EB-832082DE316D}" srcOrd="8" destOrd="0" presId="urn:microsoft.com/office/officeart/2005/8/layout/equation1"/>
  </dgm:cxnLst>
  <dgm:bg/>
  <dgm:whole/>
</dgm:dataModel>
</file>

<file path=ppt/diagrams/data2.xml><?xml version="1.0" encoding="utf-8"?>
<dgm:dataModel xmlns:dgm="http://schemas.openxmlformats.org/drawingml/2006/diagram" xmlns:a="http://schemas.openxmlformats.org/drawingml/2006/main">
  <dgm:ptLst>
    <dgm:pt modelId="{C1A8F207-1092-4556-8209-56867C989A3A}" type="doc">
      <dgm:prSet loTypeId="urn:microsoft.com/office/officeart/2005/8/layout/radial4" loCatId="relationship" qsTypeId="urn:microsoft.com/office/officeart/2005/8/quickstyle/simple4" qsCatId="simple" csTypeId="urn:microsoft.com/office/officeart/2005/8/colors/colorful3" csCatId="colorful" phldr="1"/>
      <dgm:spPr/>
      <dgm:t>
        <a:bodyPr/>
        <a:lstStyle/>
        <a:p>
          <a:endParaRPr lang="en-US"/>
        </a:p>
      </dgm:t>
    </dgm:pt>
    <dgm:pt modelId="{E92739AC-F107-4BAE-A129-3014333089C8}">
      <dgm:prSet phldrT="[Text]"/>
      <dgm:spPr/>
      <dgm:t>
        <a:bodyPr/>
        <a:lstStyle/>
        <a:p>
          <a:r>
            <a:rPr lang="en-US" dirty="0" smtClean="0"/>
            <a:t>Z3</a:t>
          </a:r>
          <a:endParaRPr lang="en-US" dirty="0"/>
        </a:p>
      </dgm:t>
    </dgm:pt>
    <dgm:pt modelId="{5E4D493F-E895-4119-86FA-5520BCC01F66}" type="parTrans" cxnId="{562EC50B-CB00-4458-A4B7-137194F402BE}">
      <dgm:prSet/>
      <dgm:spPr/>
      <dgm:t>
        <a:bodyPr/>
        <a:lstStyle/>
        <a:p>
          <a:endParaRPr lang="en-US"/>
        </a:p>
      </dgm:t>
    </dgm:pt>
    <dgm:pt modelId="{8FF1CE41-0A1B-4EC7-9987-EDBB6E5F8C0D}" type="sibTrans" cxnId="{562EC50B-CB00-4458-A4B7-137194F402BE}">
      <dgm:prSet/>
      <dgm:spPr/>
      <dgm:t>
        <a:bodyPr/>
        <a:lstStyle/>
        <a:p>
          <a:endParaRPr lang="en-US"/>
        </a:p>
      </dgm:t>
    </dgm:pt>
    <dgm:pt modelId="{6B6B3B46-C0CC-4BB5-95C2-FEB1FB52B1E5}">
      <dgm:prSet phldrT="[Text]"/>
      <dgm:spPr/>
      <dgm:t>
        <a:bodyPr/>
        <a:lstStyle/>
        <a:p>
          <a:r>
            <a:rPr lang="en-US" dirty="0" smtClean="0"/>
            <a:t>Text</a:t>
          </a:r>
          <a:endParaRPr lang="en-US" dirty="0"/>
        </a:p>
      </dgm:t>
    </dgm:pt>
    <dgm:pt modelId="{B673F427-DDA0-488B-BCD1-AB03C1C6BBF1}" type="parTrans" cxnId="{D14A2E81-A5D5-4F77-B18D-B50B263F25AF}">
      <dgm:prSet/>
      <dgm:spPr/>
      <dgm:t>
        <a:bodyPr/>
        <a:lstStyle/>
        <a:p>
          <a:endParaRPr lang="en-US"/>
        </a:p>
      </dgm:t>
    </dgm:pt>
    <dgm:pt modelId="{F94C3F2F-DB76-4BF0-9C91-0E290658E5A5}" type="sibTrans" cxnId="{D14A2E81-A5D5-4F77-B18D-B50B263F25AF}">
      <dgm:prSet/>
      <dgm:spPr/>
      <dgm:t>
        <a:bodyPr/>
        <a:lstStyle/>
        <a:p>
          <a:endParaRPr lang="en-US"/>
        </a:p>
      </dgm:t>
    </dgm:pt>
    <dgm:pt modelId="{4BE23587-BF18-47E1-B53F-A506E2DBDDDC}">
      <dgm:prSet phldrT="[Text]"/>
      <dgm:spPr/>
      <dgm:t>
        <a:bodyPr/>
        <a:lstStyle/>
        <a:p>
          <a:r>
            <a:rPr lang="en-US" dirty="0" smtClean="0"/>
            <a:t>C/C++</a:t>
          </a:r>
          <a:endParaRPr lang="en-US" dirty="0"/>
        </a:p>
      </dgm:t>
    </dgm:pt>
    <dgm:pt modelId="{AE110CF7-280D-4A15-9432-15E93C1D0F3B}" type="parTrans" cxnId="{B1B2D082-5DDE-4606-80EE-04C69AF51A67}">
      <dgm:prSet/>
      <dgm:spPr/>
      <dgm:t>
        <a:bodyPr/>
        <a:lstStyle/>
        <a:p>
          <a:endParaRPr lang="en-US"/>
        </a:p>
      </dgm:t>
    </dgm:pt>
    <dgm:pt modelId="{7B6D276C-ED77-4CAD-8844-72179ADB3F7E}" type="sibTrans" cxnId="{B1B2D082-5DDE-4606-80EE-04C69AF51A67}">
      <dgm:prSet/>
      <dgm:spPr/>
      <dgm:t>
        <a:bodyPr/>
        <a:lstStyle/>
        <a:p>
          <a:endParaRPr lang="en-US"/>
        </a:p>
      </dgm:t>
    </dgm:pt>
    <dgm:pt modelId="{F16FB16E-0D23-4C04-88AD-9F29ACB4EA5B}">
      <dgm:prSet phldrT="[Text]"/>
      <dgm:spPr/>
      <dgm:t>
        <a:bodyPr/>
        <a:lstStyle/>
        <a:p>
          <a:r>
            <a:rPr lang="en-US" dirty="0" smtClean="0"/>
            <a:t>.NET</a:t>
          </a:r>
          <a:endParaRPr lang="en-US" dirty="0"/>
        </a:p>
      </dgm:t>
    </dgm:pt>
    <dgm:pt modelId="{FAB02FCB-96B4-4F88-AF15-AC138074C1A3}" type="parTrans" cxnId="{7A9A5D84-41DC-4EB9-8751-1C72196C285D}">
      <dgm:prSet/>
      <dgm:spPr/>
      <dgm:t>
        <a:bodyPr/>
        <a:lstStyle/>
        <a:p>
          <a:endParaRPr lang="en-US"/>
        </a:p>
      </dgm:t>
    </dgm:pt>
    <dgm:pt modelId="{DC02768A-3E5B-486C-AC13-2CA793C4056B}" type="sibTrans" cxnId="{7A9A5D84-41DC-4EB9-8751-1C72196C285D}">
      <dgm:prSet/>
      <dgm:spPr/>
      <dgm:t>
        <a:bodyPr/>
        <a:lstStyle/>
        <a:p>
          <a:endParaRPr lang="en-US"/>
        </a:p>
      </dgm:t>
    </dgm:pt>
    <dgm:pt modelId="{4DC027FD-8C51-46D5-B496-597614E96E8D}">
      <dgm:prSet phldrT="[Text]"/>
      <dgm:spPr/>
      <dgm:t>
        <a:bodyPr/>
        <a:lstStyle/>
        <a:p>
          <a:r>
            <a:rPr lang="en-US" dirty="0" err="1" smtClean="0"/>
            <a:t>OCaml</a:t>
          </a:r>
          <a:endParaRPr lang="en-US" dirty="0"/>
        </a:p>
      </dgm:t>
    </dgm:pt>
    <dgm:pt modelId="{5609854C-A4E6-46EB-AF7B-08B33ECC8005}" type="parTrans" cxnId="{CA50539E-2E48-4518-ABB8-F1E8B7E157CC}">
      <dgm:prSet/>
      <dgm:spPr/>
      <dgm:t>
        <a:bodyPr/>
        <a:lstStyle/>
        <a:p>
          <a:endParaRPr lang="en-US"/>
        </a:p>
      </dgm:t>
    </dgm:pt>
    <dgm:pt modelId="{941ACAEF-45EF-43AB-8C41-7102706F7CC0}" type="sibTrans" cxnId="{CA50539E-2E48-4518-ABB8-F1E8B7E157CC}">
      <dgm:prSet/>
      <dgm:spPr/>
      <dgm:t>
        <a:bodyPr/>
        <a:lstStyle/>
        <a:p>
          <a:endParaRPr lang="en-US"/>
        </a:p>
      </dgm:t>
    </dgm:pt>
    <dgm:pt modelId="{77EB5038-F5EC-4F96-9D5E-C6A83E1598AF}" type="pres">
      <dgm:prSet presAssocID="{C1A8F207-1092-4556-8209-56867C989A3A}" presName="cycle" presStyleCnt="0">
        <dgm:presLayoutVars>
          <dgm:chMax val="1"/>
          <dgm:dir/>
          <dgm:animLvl val="ctr"/>
          <dgm:resizeHandles val="exact"/>
        </dgm:presLayoutVars>
      </dgm:prSet>
      <dgm:spPr/>
      <dgm:t>
        <a:bodyPr/>
        <a:lstStyle/>
        <a:p>
          <a:endParaRPr lang="en-US"/>
        </a:p>
      </dgm:t>
    </dgm:pt>
    <dgm:pt modelId="{3A6B0980-9756-4B2A-938B-D7872034D7EB}" type="pres">
      <dgm:prSet presAssocID="{E92739AC-F107-4BAE-A129-3014333089C8}" presName="centerShape" presStyleLbl="node0" presStyleIdx="0" presStyleCnt="1" custScaleX="86854" custScaleY="85750"/>
      <dgm:spPr/>
      <dgm:t>
        <a:bodyPr/>
        <a:lstStyle/>
        <a:p>
          <a:endParaRPr lang="en-US"/>
        </a:p>
      </dgm:t>
    </dgm:pt>
    <dgm:pt modelId="{4791977B-3D60-45CE-A267-EB0E534B83F4}" type="pres">
      <dgm:prSet presAssocID="{B673F427-DDA0-488B-BCD1-AB03C1C6BBF1}" presName="parTrans" presStyleLbl="bgSibTrans2D1" presStyleIdx="0" presStyleCnt="4"/>
      <dgm:spPr/>
      <dgm:t>
        <a:bodyPr/>
        <a:lstStyle/>
        <a:p>
          <a:endParaRPr lang="en-US"/>
        </a:p>
      </dgm:t>
    </dgm:pt>
    <dgm:pt modelId="{75B58844-1A6B-4178-B654-1BDC9729BEDA}" type="pres">
      <dgm:prSet presAssocID="{6B6B3B46-C0CC-4BB5-95C2-FEB1FB52B1E5}" presName="node" presStyleLbl="node1" presStyleIdx="0" presStyleCnt="4">
        <dgm:presLayoutVars>
          <dgm:bulletEnabled val="1"/>
        </dgm:presLayoutVars>
      </dgm:prSet>
      <dgm:spPr/>
      <dgm:t>
        <a:bodyPr/>
        <a:lstStyle/>
        <a:p>
          <a:endParaRPr lang="en-US"/>
        </a:p>
      </dgm:t>
    </dgm:pt>
    <dgm:pt modelId="{37DAC68F-24B1-4F47-B42F-F4B9F50132B0}" type="pres">
      <dgm:prSet presAssocID="{AE110CF7-280D-4A15-9432-15E93C1D0F3B}" presName="parTrans" presStyleLbl="bgSibTrans2D1" presStyleIdx="1" presStyleCnt="4"/>
      <dgm:spPr/>
      <dgm:t>
        <a:bodyPr/>
        <a:lstStyle/>
        <a:p>
          <a:endParaRPr lang="en-US"/>
        </a:p>
      </dgm:t>
    </dgm:pt>
    <dgm:pt modelId="{8034B1A8-9228-48E4-AC62-0BA38AAD0108}" type="pres">
      <dgm:prSet presAssocID="{4BE23587-BF18-47E1-B53F-A506E2DBDDDC}" presName="node" presStyleLbl="node1" presStyleIdx="1" presStyleCnt="4">
        <dgm:presLayoutVars>
          <dgm:bulletEnabled val="1"/>
        </dgm:presLayoutVars>
      </dgm:prSet>
      <dgm:spPr/>
      <dgm:t>
        <a:bodyPr/>
        <a:lstStyle/>
        <a:p>
          <a:endParaRPr lang="en-US"/>
        </a:p>
      </dgm:t>
    </dgm:pt>
    <dgm:pt modelId="{4245A790-3F38-49C0-A396-70842A9BABC0}" type="pres">
      <dgm:prSet presAssocID="{FAB02FCB-96B4-4F88-AF15-AC138074C1A3}" presName="parTrans" presStyleLbl="bgSibTrans2D1" presStyleIdx="2" presStyleCnt="4"/>
      <dgm:spPr/>
      <dgm:t>
        <a:bodyPr/>
        <a:lstStyle/>
        <a:p>
          <a:endParaRPr lang="en-US"/>
        </a:p>
      </dgm:t>
    </dgm:pt>
    <dgm:pt modelId="{856B82B9-8B72-4709-AD97-A7D3F98FA0ED}" type="pres">
      <dgm:prSet presAssocID="{F16FB16E-0D23-4C04-88AD-9F29ACB4EA5B}" presName="node" presStyleLbl="node1" presStyleIdx="2" presStyleCnt="4">
        <dgm:presLayoutVars>
          <dgm:bulletEnabled val="1"/>
        </dgm:presLayoutVars>
      </dgm:prSet>
      <dgm:spPr/>
      <dgm:t>
        <a:bodyPr/>
        <a:lstStyle/>
        <a:p>
          <a:endParaRPr lang="en-US"/>
        </a:p>
      </dgm:t>
    </dgm:pt>
    <dgm:pt modelId="{D9921DBB-414C-4209-91BF-C2CA9E8042AE}" type="pres">
      <dgm:prSet presAssocID="{5609854C-A4E6-46EB-AF7B-08B33ECC8005}" presName="parTrans" presStyleLbl="bgSibTrans2D1" presStyleIdx="3" presStyleCnt="4"/>
      <dgm:spPr/>
      <dgm:t>
        <a:bodyPr/>
        <a:lstStyle/>
        <a:p>
          <a:endParaRPr lang="en-US"/>
        </a:p>
      </dgm:t>
    </dgm:pt>
    <dgm:pt modelId="{0499D169-5D19-44F2-8B82-65543C2432CE}" type="pres">
      <dgm:prSet presAssocID="{4DC027FD-8C51-46D5-B496-597614E96E8D}" presName="node" presStyleLbl="node1" presStyleIdx="3" presStyleCnt="4">
        <dgm:presLayoutVars>
          <dgm:bulletEnabled val="1"/>
        </dgm:presLayoutVars>
      </dgm:prSet>
      <dgm:spPr/>
      <dgm:t>
        <a:bodyPr/>
        <a:lstStyle/>
        <a:p>
          <a:endParaRPr lang="en-US"/>
        </a:p>
      </dgm:t>
    </dgm:pt>
  </dgm:ptLst>
  <dgm:cxnLst>
    <dgm:cxn modelId="{E6F5D467-2B60-4B1C-ACD0-4A03FF767CF3}" type="presOf" srcId="{4DC027FD-8C51-46D5-B496-597614E96E8D}" destId="{0499D169-5D19-44F2-8B82-65543C2432CE}" srcOrd="0" destOrd="0" presId="urn:microsoft.com/office/officeart/2005/8/layout/radial4"/>
    <dgm:cxn modelId="{DB6911B0-8903-4EBC-9424-33D44E3E641E}" type="presOf" srcId="{4BE23587-BF18-47E1-B53F-A506E2DBDDDC}" destId="{8034B1A8-9228-48E4-AC62-0BA38AAD0108}" srcOrd="0" destOrd="0" presId="urn:microsoft.com/office/officeart/2005/8/layout/radial4"/>
    <dgm:cxn modelId="{562EC50B-CB00-4458-A4B7-137194F402BE}" srcId="{C1A8F207-1092-4556-8209-56867C989A3A}" destId="{E92739AC-F107-4BAE-A129-3014333089C8}" srcOrd="0" destOrd="0" parTransId="{5E4D493F-E895-4119-86FA-5520BCC01F66}" sibTransId="{8FF1CE41-0A1B-4EC7-9987-EDBB6E5F8C0D}"/>
    <dgm:cxn modelId="{CA50539E-2E48-4518-ABB8-F1E8B7E157CC}" srcId="{E92739AC-F107-4BAE-A129-3014333089C8}" destId="{4DC027FD-8C51-46D5-B496-597614E96E8D}" srcOrd="3" destOrd="0" parTransId="{5609854C-A4E6-46EB-AF7B-08B33ECC8005}" sibTransId="{941ACAEF-45EF-43AB-8C41-7102706F7CC0}"/>
    <dgm:cxn modelId="{F1ED1DB2-904E-4CC7-9815-3D162CE26579}" type="presOf" srcId="{B673F427-DDA0-488B-BCD1-AB03C1C6BBF1}" destId="{4791977B-3D60-45CE-A267-EB0E534B83F4}" srcOrd="0" destOrd="0" presId="urn:microsoft.com/office/officeart/2005/8/layout/radial4"/>
    <dgm:cxn modelId="{B1B2D082-5DDE-4606-80EE-04C69AF51A67}" srcId="{E92739AC-F107-4BAE-A129-3014333089C8}" destId="{4BE23587-BF18-47E1-B53F-A506E2DBDDDC}" srcOrd="1" destOrd="0" parTransId="{AE110CF7-280D-4A15-9432-15E93C1D0F3B}" sibTransId="{7B6D276C-ED77-4CAD-8844-72179ADB3F7E}"/>
    <dgm:cxn modelId="{5A37B568-F5FA-4FD2-B7CB-88B2FF4A3956}" type="presOf" srcId="{FAB02FCB-96B4-4F88-AF15-AC138074C1A3}" destId="{4245A790-3F38-49C0-A396-70842A9BABC0}" srcOrd="0" destOrd="0" presId="urn:microsoft.com/office/officeart/2005/8/layout/radial4"/>
    <dgm:cxn modelId="{7A9A5D84-41DC-4EB9-8751-1C72196C285D}" srcId="{E92739AC-F107-4BAE-A129-3014333089C8}" destId="{F16FB16E-0D23-4C04-88AD-9F29ACB4EA5B}" srcOrd="2" destOrd="0" parTransId="{FAB02FCB-96B4-4F88-AF15-AC138074C1A3}" sibTransId="{DC02768A-3E5B-486C-AC13-2CA793C4056B}"/>
    <dgm:cxn modelId="{03C23A7D-1927-4ACB-984F-98B50964FD09}" type="presOf" srcId="{F16FB16E-0D23-4C04-88AD-9F29ACB4EA5B}" destId="{856B82B9-8B72-4709-AD97-A7D3F98FA0ED}" srcOrd="0" destOrd="0" presId="urn:microsoft.com/office/officeart/2005/8/layout/radial4"/>
    <dgm:cxn modelId="{25634312-C4E1-4332-9E29-BB08DFD18DA3}" type="presOf" srcId="{6B6B3B46-C0CC-4BB5-95C2-FEB1FB52B1E5}" destId="{75B58844-1A6B-4178-B654-1BDC9729BEDA}" srcOrd="0" destOrd="0" presId="urn:microsoft.com/office/officeart/2005/8/layout/radial4"/>
    <dgm:cxn modelId="{0CF25D40-8A46-42BC-831A-FB5534B66C83}" type="presOf" srcId="{C1A8F207-1092-4556-8209-56867C989A3A}" destId="{77EB5038-F5EC-4F96-9D5E-C6A83E1598AF}" srcOrd="0" destOrd="0" presId="urn:microsoft.com/office/officeart/2005/8/layout/radial4"/>
    <dgm:cxn modelId="{B307D86C-4A19-4DCA-ADE1-D48A63F1F860}" type="presOf" srcId="{E92739AC-F107-4BAE-A129-3014333089C8}" destId="{3A6B0980-9756-4B2A-938B-D7872034D7EB}" srcOrd="0" destOrd="0" presId="urn:microsoft.com/office/officeart/2005/8/layout/radial4"/>
    <dgm:cxn modelId="{6239F552-11AB-4BF2-A204-6D314C56B20B}" type="presOf" srcId="{5609854C-A4E6-46EB-AF7B-08B33ECC8005}" destId="{D9921DBB-414C-4209-91BF-C2CA9E8042AE}" srcOrd="0" destOrd="0" presId="urn:microsoft.com/office/officeart/2005/8/layout/radial4"/>
    <dgm:cxn modelId="{D14A2E81-A5D5-4F77-B18D-B50B263F25AF}" srcId="{E92739AC-F107-4BAE-A129-3014333089C8}" destId="{6B6B3B46-C0CC-4BB5-95C2-FEB1FB52B1E5}" srcOrd="0" destOrd="0" parTransId="{B673F427-DDA0-488B-BCD1-AB03C1C6BBF1}" sibTransId="{F94C3F2F-DB76-4BF0-9C91-0E290658E5A5}"/>
    <dgm:cxn modelId="{ACCD4627-0C2C-4CFD-8552-C9C542771DB7}" type="presOf" srcId="{AE110CF7-280D-4A15-9432-15E93C1D0F3B}" destId="{37DAC68F-24B1-4F47-B42F-F4B9F50132B0}" srcOrd="0" destOrd="0" presId="urn:microsoft.com/office/officeart/2005/8/layout/radial4"/>
    <dgm:cxn modelId="{F4929C32-D7A1-48D3-84E6-FD8D70994637}" type="presParOf" srcId="{77EB5038-F5EC-4F96-9D5E-C6A83E1598AF}" destId="{3A6B0980-9756-4B2A-938B-D7872034D7EB}" srcOrd="0" destOrd="0" presId="urn:microsoft.com/office/officeart/2005/8/layout/radial4"/>
    <dgm:cxn modelId="{159AF738-7385-420A-BB19-0089A24C5616}" type="presParOf" srcId="{77EB5038-F5EC-4F96-9D5E-C6A83E1598AF}" destId="{4791977B-3D60-45CE-A267-EB0E534B83F4}" srcOrd="1" destOrd="0" presId="urn:microsoft.com/office/officeart/2005/8/layout/radial4"/>
    <dgm:cxn modelId="{DBFC96A4-7322-4129-A0A2-396889861A34}" type="presParOf" srcId="{77EB5038-F5EC-4F96-9D5E-C6A83E1598AF}" destId="{75B58844-1A6B-4178-B654-1BDC9729BEDA}" srcOrd="2" destOrd="0" presId="urn:microsoft.com/office/officeart/2005/8/layout/radial4"/>
    <dgm:cxn modelId="{A125A44E-671F-4A06-A749-43A40BE9D56D}" type="presParOf" srcId="{77EB5038-F5EC-4F96-9D5E-C6A83E1598AF}" destId="{37DAC68F-24B1-4F47-B42F-F4B9F50132B0}" srcOrd="3" destOrd="0" presId="urn:microsoft.com/office/officeart/2005/8/layout/radial4"/>
    <dgm:cxn modelId="{93FACBD3-606E-4AD6-973A-82DA34563175}" type="presParOf" srcId="{77EB5038-F5EC-4F96-9D5E-C6A83E1598AF}" destId="{8034B1A8-9228-48E4-AC62-0BA38AAD0108}" srcOrd="4" destOrd="0" presId="urn:microsoft.com/office/officeart/2005/8/layout/radial4"/>
    <dgm:cxn modelId="{0C3CE3E1-3F25-4831-B14D-B505D857D0DB}" type="presParOf" srcId="{77EB5038-F5EC-4F96-9D5E-C6A83E1598AF}" destId="{4245A790-3F38-49C0-A396-70842A9BABC0}" srcOrd="5" destOrd="0" presId="urn:microsoft.com/office/officeart/2005/8/layout/radial4"/>
    <dgm:cxn modelId="{CBDCBAB0-DB42-4EE9-8C09-0C0C718CFB24}" type="presParOf" srcId="{77EB5038-F5EC-4F96-9D5E-C6A83E1598AF}" destId="{856B82B9-8B72-4709-AD97-A7D3F98FA0ED}" srcOrd="6" destOrd="0" presId="urn:microsoft.com/office/officeart/2005/8/layout/radial4"/>
    <dgm:cxn modelId="{3B72938B-C1FF-409B-9663-0269661B923F}" type="presParOf" srcId="{77EB5038-F5EC-4F96-9D5E-C6A83E1598AF}" destId="{D9921DBB-414C-4209-91BF-C2CA9E8042AE}" srcOrd="7" destOrd="0" presId="urn:microsoft.com/office/officeart/2005/8/layout/radial4"/>
    <dgm:cxn modelId="{73443E1C-AB12-41EA-BA8C-B951D3AB48BF}" type="presParOf" srcId="{77EB5038-F5EC-4F96-9D5E-C6A83E1598AF}" destId="{0499D169-5D19-44F2-8B82-65543C2432CE}" srcOrd="8" destOrd="0" presId="urn:microsoft.com/office/officeart/2005/8/layout/radial4"/>
  </dgm:cxnLst>
  <dgm:bg/>
  <dgm:whole/>
</dgm:dataModel>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10/8/2008</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10/8/2008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10/8/2008 11:26 PM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10/9/2008 12:36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10/9/2008 12:37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10/9/2008 12:37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10/9/2008 12:37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10/9/2008 12:40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bwMode="auto">
          <a:noFill/>
          <a:ln>
            <a:solidFill>
              <a:srgbClr val="000000"/>
            </a:solidFill>
            <a:miter lim="800000"/>
            <a:headEnd/>
            <a:tailEnd/>
          </a:ln>
        </p:spPr>
      </p:sp>
      <p:sp>
        <p:nvSpPr>
          <p:cNvPr id="122883"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TextEdit="1"/>
          </p:cNvSpPr>
          <p:nvPr>
            <p:ph type="sldImg"/>
          </p:nvPr>
        </p:nvSpPr>
        <p:spPr bwMode="auto">
          <a:noFill/>
          <a:ln>
            <a:solidFill>
              <a:srgbClr val="000000"/>
            </a:solidFill>
            <a:miter lim="800000"/>
            <a:headEnd/>
            <a:tailEnd/>
          </a:ln>
        </p:spPr>
      </p:sp>
      <p:sp>
        <p:nvSpPr>
          <p:cNvPr id="128003"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905000"/>
            <a:ext cx="7690115"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2" y="4344458"/>
            <a:ext cx="7690116" cy="473207"/>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777" rtl="0" eaLnBrk="0" fontAlgn="base" hangingPunct="0">
              <a:lnSpc>
                <a:spcPct val="90000"/>
              </a:lnSpc>
              <a:spcBef>
                <a:spcPct val="0"/>
              </a:spcBef>
              <a:spcAft>
                <a:spcPct val="0"/>
              </a:spcAft>
              <a:buClr>
                <a:schemeClr val="tx2"/>
              </a:buClr>
              <a:buSzPct val="95000"/>
              <a:buFont typeface="Wingdings" pitchFamily="2" charset="2"/>
              <a:buNone/>
              <a:defRPr lang="en-US" sz="34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descr="top_banner.png"/>
          <p:cNvPicPr>
            <a:picLocks noChangeAspect="1"/>
          </p:cNvPicPr>
          <p:nvPr userDrawn="1"/>
        </p:nvPicPr>
        <p:blipFill>
          <a:blip r:embed="rId2"/>
          <a:stretch>
            <a:fillRect/>
          </a:stretch>
        </p:blipFill>
        <p:spPr>
          <a:xfrm>
            <a:off x="571" y="0"/>
            <a:ext cx="9142858" cy="1031746"/>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920226" y="2365376"/>
            <a:ext cx="7303549" cy="1000274"/>
          </a:xfrm>
          <a:prstGeom prst="rect">
            <a:avLst/>
          </a:prstGeom>
          <a:noFill/>
        </p:spPr>
        <p:txBody>
          <a:bodyPr wrap="none" lIns="76197" tIns="38098" rIns="76197" bIns="38098" rtlCol="0">
            <a:spAutoFit/>
          </a:bodyPr>
          <a:lstStyle/>
          <a:p>
            <a:r>
              <a:rPr lang="en-US" sz="6000" baseline="0" dirty="0" smtClean="0">
                <a:solidFill>
                  <a:schemeClr val="bg1"/>
                </a:solidFill>
              </a:rPr>
              <a:t>WALK-IN GOES HERE</a:t>
            </a:r>
            <a:endParaRPr lang="en-US" sz="6000" dirty="0">
              <a:solidFill>
                <a:schemeClr val="bg1"/>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tx1"/>
        </a:solidFill>
        <a:effectLst/>
      </p:bgPr>
    </p:bg>
    <p:spTree>
      <p:nvGrpSpPr>
        <p:cNvPr id="1" name=""/>
        <p:cNvGrpSpPr/>
        <p:nvPr/>
      </p:nvGrpSpPr>
      <p:grpSpPr>
        <a:xfrm>
          <a:off x="0" y="0"/>
          <a:ext cx="0" cy="0"/>
          <a:chOff x="0" y="0"/>
          <a:chExt cx="0" cy="0"/>
        </a:xfrm>
      </p:grpSpPr>
      <p:pic>
        <p:nvPicPr>
          <p:cNvPr id="5" name="Picture 4" descr="top_banner.png"/>
          <p:cNvPicPr>
            <a:picLocks noChangeAspect="1"/>
          </p:cNvPicPr>
          <p:nvPr userDrawn="1"/>
        </p:nvPicPr>
        <p:blipFill>
          <a:blip r:embed="rId2"/>
          <a:stretch>
            <a:fillRect/>
          </a:stretch>
        </p:blipFill>
        <p:spPr>
          <a:xfrm>
            <a:off x="0" y="0"/>
            <a:ext cx="9142858" cy="1031746"/>
          </a:xfrm>
          <a:prstGeom prst="rect">
            <a:avLst/>
          </a:prstGeom>
        </p:spPr>
      </p:pic>
      <p:sp>
        <p:nvSpPr>
          <p:cNvPr id="2" name="Title 1"/>
          <p:cNvSpPr>
            <a:spLocks noGrp="1"/>
          </p:cNvSpPr>
          <p:nvPr>
            <p:ph type="ctrTitle"/>
          </p:nvPr>
        </p:nvSpPr>
        <p:spPr>
          <a:xfrm>
            <a:off x="722313" y="2365375"/>
            <a:ext cx="7690115" cy="750205"/>
          </a:xfrm>
          <a:noFill/>
          <a:ln w="9525">
            <a:noFill/>
            <a:miter lim="800000"/>
            <a:headEnd/>
            <a:tailEnd/>
          </a:ln>
        </p:spPr>
        <p:txBody>
          <a:bodyPr vert="horz" wrap="square" lIns="0" tIns="0" rIns="0" bIns="0" numCol="1" rtlCol="0"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kern="120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3" y="4344458"/>
            <a:ext cx="7043208" cy="473207"/>
          </a:xfrm>
          <a:noFill/>
          <a:ln w="9525">
            <a:noFill/>
            <a:miter lim="800000"/>
            <a:headEnd/>
            <a:tailEnd/>
          </a:ln>
        </p:spPr>
        <p:txBody>
          <a:bodyPr vert="horz" wrap="square" lIns="0" tIns="0" rIns="0" bIns="0" numCol="1" rtlCol="0" anchor="b" anchorCtr="0" compatLnSpc="1">
            <a:prstTxWarp prst="textNoShape">
              <a:avLst/>
            </a:prstTxWarp>
            <a:spAutoFit/>
          </a:bodyPr>
          <a:lstStyle>
            <a:lvl1pPr marL="0" indent="0" algn="l" defTabSz="912777" rtl="0" eaLnBrk="0" fontAlgn="base" latinLnBrk="0" hangingPunct="0">
              <a:lnSpc>
                <a:spcPct val="90000"/>
              </a:lnSpc>
              <a:spcBef>
                <a:spcPct val="0"/>
              </a:spcBef>
              <a:spcAft>
                <a:spcPct val="0"/>
              </a:spcAft>
              <a:buClr>
                <a:schemeClr val="tx2"/>
              </a:buClr>
              <a:buSzPct val="95000"/>
              <a:buFont typeface="Wingdings" pitchFamily="2" charset="2"/>
              <a:buNone/>
              <a:defRPr lang="en-US" sz="3400" kern="12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69219" y="950651"/>
            <a:ext cx="7043208" cy="1384994"/>
          </a:xfrm>
          <a:effectLst/>
        </p:spPr>
        <p:txBody>
          <a:bodyPr anchor="b">
            <a:scene3d>
              <a:camera prst="orthographicFront"/>
              <a:lightRig rig="flat" dir="t"/>
            </a:scene3d>
            <a:sp3d>
              <a:bevelT h="190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5"/>
                </a:solidFill>
                <a:effectLst>
                  <a:outerShdw blurRad="50800" dist="38100" dir="2700000" algn="tl" rotWithShape="0">
                    <a:prstClr val="black">
                      <a:alpha val="57000"/>
                    </a:prst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48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a:lstStyle>
          <a:p>
            <a:r>
              <a:rPr lang="en-US" dirty="0" smtClean="0"/>
              <a:t>Click to edit Master title style</a:t>
            </a:r>
            <a:endParaRPr lang="en-US" dirty="0"/>
          </a:p>
        </p:txBody>
      </p:sp>
      <p:pic>
        <p:nvPicPr>
          <p:cNvPr id="1026" name="Picture 2" descr="C:\Program Files\Microsoft Resource DVD Artwork\DVD_ART\Artwork_Imagery\Shapes and Graphics\Bullets\Blue GEL .png"/>
          <p:cNvPicPr>
            <a:picLocks noChangeAspect="1" noChangeArrowheads="1"/>
          </p:cNvPicPr>
          <p:nvPr userDrawn="1"/>
        </p:nvPicPr>
        <p:blipFill>
          <a:blip r:embed="rId2"/>
          <a:srcRect/>
          <a:stretch>
            <a:fillRect/>
          </a:stretch>
        </p:blipFill>
        <p:spPr bwMode="auto">
          <a:xfrm>
            <a:off x="8826500" y="-317500"/>
            <a:ext cx="317500" cy="317500"/>
          </a:xfrm>
          <a:prstGeom prst="rect">
            <a:avLst/>
          </a:prstGeom>
          <a:noFill/>
        </p:spPr>
      </p:pic>
      <p:sp>
        <p:nvSpPr>
          <p:cNvPr id="5" name="Content Placeholder 2"/>
          <p:cNvSpPr>
            <a:spLocks noGrp="1"/>
          </p:cNvSpPr>
          <p:nvPr>
            <p:ph idx="1"/>
          </p:nvPr>
        </p:nvSpPr>
        <p:spPr>
          <a:xfrm>
            <a:off x="381000" y="1412875"/>
            <a:ext cx="8382000" cy="2012859"/>
          </a:xfrm>
        </p:spPr>
        <p:txBody>
          <a:bodyPr/>
          <a:lstStyle>
            <a:lvl1pPr>
              <a:lnSpc>
                <a:spcPct val="90000"/>
              </a:lnSpc>
              <a:defRPr sz="2800">
                <a:latin typeface="Calibri" pitchFamily="34" charset="0"/>
              </a:defRPr>
            </a:lvl1pPr>
            <a:lvl2pPr>
              <a:lnSpc>
                <a:spcPct val="90000"/>
              </a:lnSpc>
              <a:defRPr sz="2400">
                <a:latin typeface="Calibri" pitchFamily="34" charset="0"/>
              </a:defRPr>
            </a:lvl2pPr>
            <a:lvl3pPr>
              <a:lnSpc>
                <a:spcPct val="90000"/>
              </a:lnSpc>
              <a:defRPr sz="2400">
                <a:latin typeface="Calibri" pitchFamily="34" charset="0"/>
              </a:defRPr>
            </a:lvl3pPr>
            <a:lvl4pPr>
              <a:lnSpc>
                <a:spcPct val="90000"/>
              </a:lnSpc>
              <a:defRPr sz="2400">
                <a:latin typeface="Calibri" pitchFamily="34" charset="0"/>
              </a:defRPr>
            </a:lvl4pPr>
            <a:lvl5pPr>
              <a:lnSpc>
                <a:spcPct val="90000"/>
              </a:lnSpc>
              <a:defRPr sz="24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3"/>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smtClean="0"/>
              <a:t>Experiments in Software Verification using SMT Solvers</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_w/o Logo">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lvl1pPr>
              <a:defRPr sz="1200"/>
            </a:lvl1pPr>
          </a:lstStyle>
          <a:p>
            <a:r>
              <a:rPr lang="en-US" dirty="0" smtClean="0"/>
              <a:t>Experiments in Software Verification using SMT Solvers</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3" descr="S:\ResourceDVD\Clip_Installer\DVD_ART\BoxShots_Logos\Microsoft Research\Microsoft Research b.png"/>
          <p:cNvPicPr>
            <a:picLocks noChangeAspect="1" noChangeArrowheads="1"/>
          </p:cNvPicPr>
          <p:nvPr userDrawn="1"/>
        </p:nvPicPr>
        <p:blipFill>
          <a:blip r:embed="rId2"/>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marL="0" marR="0" indent="0" algn="ctr" defTabSz="914363" rtl="0" eaLnBrk="1" fontAlgn="auto" latinLnBrk="0" hangingPunct="1">
              <a:lnSpc>
                <a:spcPct val="100000"/>
              </a:lnSpc>
              <a:spcBef>
                <a:spcPts val="0"/>
              </a:spcBef>
              <a:spcAft>
                <a:spcPts val="0"/>
              </a:spcAft>
              <a:buClrTx/>
              <a:buSzTx/>
              <a:buFontTx/>
              <a:buNone/>
              <a:tabLst/>
              <a:defRPr sz="1200"/>
            </a:lvl1pPr>
          </a:lstStyle>
          <a:p>
            <a:r>
              <a:rPr lang="en-US" dirty="0" smtClean="0"/>
              <a:t>Experiments in Software Verification using SMT Solvers</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2"/>
          <a:srcRect/>
          <a:stretch>
            <a:fillRect/>
          </a:stretch>
        </p:blipFill>
        <p:spPr bwMode="auto">
          <a:xfrm>
            <a:off x="7452651" y="6247682"/>
            <a:ext cx="1399075" cy="389198"/>
          </a:xfrm>
          <a:prstGeom prst="rect">
            <a:avLst/>
          </a:prstGeom>
          <a:noFill/>
        </p:spPr>
      </p:pic>
      <p:sp>
        <p:nvSpPr>
          <p:cNvPr id="8" name="Footer Placeholder 7"/>
          <p:cNvSpPr>
            <a:spLocks noGrp="1"/>
          </p:cNvSpPr>
          <p:nvPr>
            <p:ph type="ftr" sz="quarter" idx="10"/>
          </p:nvPr>
        </p:nvSpPr>
        <p:spPr/>
        <p:txBody>
          <a:bodyPr/>
          <a:lstStyle/>
          <a:p>
            <a:r>
              <a:rPr lang="en-US" dirty="0" smtClean="0"/>
              <a:t>Experiments in Software Verification using SMT Solvers</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lvl1pPr>
              <a:defRPr sz="1200"/>
            </a:lvl1pPr>
          </a:lstStyle>
          <a:p>
            <a:r>
              <a:rPr lang="en-US" dirty="0" smtClean="0"/>
              <a:t>Experiments in Software Verification using SMT Solvers</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w/Top Banner">
    <p:bg>
      <p:bgPr>
        <a:solidFill>
          <a:schemeClr val="tx1"/>
        </a:solidFill>
        <a:effectLst/>
      </p:bgPr>
    </p:bg>
    <p:spTree>
      <p:nvGrpSpPr>
        <p:cNvPr id="1" name=""/>
        <p:cNvGrpSpPr/>
        <p:nvPr/>
      </p:nvGrpSpPr>
      <p:grpSpPr>
        <a:xfrm>
          <a:off x="0" y="0"/>
          <a:ext cx="0" cy="0"/>
          <a:chOff x="0" y="0"/>
          <a:chExt cx="0" cy="0"/>
        </a:xfrm>
      </p:grpSpPr>
      <p:pic>
        <p:nvPicPr>
          <p:cNvPr id="6" name="Picture 5" descr="top_banner.png"/>
          <p:cNvPicPr>
            <a:picLocks noChangeAspect="1"/>
          </p:cNvPicPr>
          <p:nvPr userDrawn="1"/>
        </p:nvPicPr>
        <p:blipFill>
          <a:blip r:embed="rId2"/>
          <a:stretch>
            <a:fillRect/>
          </a:stretch>
        </p:blipFill>
        <p:spPr>
          <a:xfrm>
            <a:off x="571" y="0"/>
            <a:ext cx="9142858" cy="1031746"/>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7"/>
            <a:ext cx="8382000" cy="6647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12875"/>
            <a:ext cx="8382000" cy="201285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3"/>
          </p:nvPr>
        </p:nvSpPr>
        <p:spPr>
          <a:xfrm>
            <a:off x="2130805" y="6356350"/>
            <a:ext cx="4546832" cy="365125"/>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smtClean="0"/>
              <a:t>Experiments in Software Verification using SMT Solvers</a:t>
            </a:r>
            <a:endParaRPr lang="en-US" dirty="0"/>
          </a:p>
        </p:txBody>
      </p:sp>
    </p:spTree>
  </p:cSld>
  <p:clrMap bg1="dk1" tx1="lt1" bg2="dk2" tx2="lt2" accent1="accent1" accent2="accent2" accent3="accent3" accent4="accent4" accent5="accent5" accent6="accent6" hlink="hlink" folHlink="folHlink"/>
  <p:sldLayoutIdLst>
    <p:sldLayoutId id="2147483681" r:id="rId1"/>
    <p:sldLayoutId id="2147483692" r:id="rId2"/>
    <p:sldLayoutId id="2147483683" r:id="rId3"/>
    <p:sldLayoutId id="2147483684" r:id="rId4"/>
    <p:sldLayoutId id="2147483685" r:id="rId5"/>
    <p:sldLayoutId id="2147483686" r:id="rId6"/>
    <p:sldLayoutId id="2147483687" r:id="rId7"/>
    <p:sldLayoutId id="2147483688" r:id="rId8"/>
    <p:sldLayoutId id="2147483693" r:id="rId9"/>
    <p:sldLayoutId id="2147483689" r:id="rId10"/>
    <p:sldLayoutId id="2147483690" r:id="rId11"/>
    <p:sldLayoutId id="2147483691" r:id="rId12"/>
  </p:sldLayoutIdLst>
  <p:transition>
    <p:fade/>
  </p:transition>
  <p:hf sldNum="0" hdr="0" dt="0"/>
  <p:txStyles>
    <p:titleStyle>
      <a:lvl1pPr algn="l" defTabSz="912777" rtl="0" eaLnBrk="1" fontAlgn="base" latinLnBrk="0" hangingPunct="1">
        <a:lnSpc>
          <a:spcPct val="90000"/>
        </a:lnSpc>
        <a:spcBef>
          <a:spcPct val="0"/>
        </a:spcBef>
        <a:spcAft>
          <a:spcPct val="0"/>
        </a:spcAft>
        <a:buNone/>
        <a:defRPr lang="en-US" sz="48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p:titleStyle>
    <p:bodyStyle>
      <a:lvl1pPr marL="384954" indent="-384954" algn="l" defTabSz="914363" rtl="0" eaLnBrk="1" latinLnBrk="0" hangingPunct="1">
        <a:lnSpc>
          <a:spcPct val="90000"/>
        </a:lnSpc>
        <a:spcBef>
          <a:spcPct val="20000"/>
        </a:spcBef>
        <a:buSzPct val="90000"/>
        <a:buFontTx/>
        <a:buBlip>
          <a:blip r:embed="rId15"/>
        </a:buBlip>
        <a:defRPr sz="2800" kern="1200">
          <a:solidFill>
            <a:schemeClr val="bg1"/>
          </a:solidFill>
          <a:latin typeface="Calibri" pitchFamily="34" charset="0"/>
          <a:ea typeface="+mn-ea"/>
          <a:cs typeface="+mn-cs"/>
        </a:defRPr>
      </a:lvl1pPr>
      <a:lvl2pPr marL="739481" indent="-362465"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2pPr>
      <a:lvl3pPr marL="1101946" indent="-347914"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3pPr>
      <a:lvl4pPr marL="1420756"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4pPr>
      <a:lvl5pPr marL="1760732"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www.codeplex.com/singularity/SourceControl/DirectoryView.aspx?SourcePath=$/singularity/base/Kernel/Bartok/VerifiedGCs&amp;changeSetId=14518" TargetMode="External"/><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http://research.microsoft.com/projects/z3"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hyperlink" Target="http://research.microsoft.com/projects/chess/" TargetMode="External"/><Relationship Id="rId2" Type="http://schemas.openxmlformats.org/officeDocument/2006/relationships/hyperlink" Target="http://research.microsoft.com/Pex/" TargetMode="External"/><Relationship Id="rId1" Type="http://schemas.openxmlformats.org/officeDocument/2006/relationships/slideLayout" Target="../slideLayouts/slideLayout3.xml"/><Relationship Id="rId4" Type="http://schemas.openxmlformats.org/officeDocument/2006/relationships/hyperlink" Target="http://research.microsoft.com/slam/"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hyperlink" Target="http://research.microsoft.com/projects/z3"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3375" y="2285431"/>
            <a:ext cx="7692761" cy="1551194"/>
          </a:xfrm>
        </p:spPr>
        <p:txBody>
          <a:bodyPr/>
          <a:lstStyle/>
          <a:p>
            <a:r>
              <a:rPr sz="4000" smtClean="0"/>
              <a:t>Experiments in Software Verification using SMT Solvers</a:t>
            </a:r>
            <a:r>
              <a:rPr sz="4800" smtClean="0"/>
              <a:t/>
            </a:r>
            <a:br>
              <a:rPr sz="4800" smtClean="0"/>
            </a:br>
            <a:r>
              <a:rPr sz="3200" smtClean="0">
                <a:latin typeface="Calibri" pitchFamily="34" charset="0"/>
              </a:rPr>
              <a:t>VS Experiments 2008 </a:t>
            </a:r>
            <a:r>
              <a:rPr lang="en-US" sz="3200" dirty="0" smtClean="0">
                <a:latin typeface="Calibri" pitchFamily="34" charset="0"/>
              </a:rPr>
              <a:t>–</a:t>
            </a:r>
            <a:r>
              <a:rPr sz="3200" smtClean="0">
                <a:latin typeface="Calibri" pitchFamily="34" charset="0"/>
              </a:rPr>
              <a:t> Toronto, Canada</a:t>
            </a:r>
            <a:endParaRPr lang="en-US" sz="4800" dirty="0">
              <a:latin typeface="Calibri" pitchFamily="34" charset="0"/>
            </a:endParaRPr>
          </a:p>
        </p:txBody>
      </p:sp>
      <p:sp>
        <p:nvSpPr>
          <p:cNvPr id="3" name="Subtitle 2"/>
          <p:cNvSpPr>
            <a:spLocks noGrp="1"/>
          </p:cNvSpPr>
          <p:nvPr>
            <p:ph type="subTitle" idx="1"/>
          </p:nvPr>
        </p:nvSpPr>
        <p:spPr>
          <a:xfrm>
            <a:off x="1073837" y="4522883"/>
            <a:ext cx="7692761" cy="861774"/>
          </a:xfrm>
        </p:spPr>
        <p:txBody>
          <a:bodyPr/>
          <a:lstStyle/>
          <a:p>
            <a:pPr>
              <a:lnSpc>
                <a:spcPct val="100000"/>
              </a:lnSpc>
            </a:pPr>
            <a:r>
              <a:rPr lang="en-US" sz="2800" dirty="0" smtClean="0"/>
              <a:t>Leonardo de Moura</a:t>
            </a:r>
          </a:p>
          <a:p>
            <a:pPr>
              <a:lnSpc>
                <a:spcPct val="100000"/>
              </a:lnSpc>
            </a:pPr>
            <a:r>
              <a:rPr lang="en-US" sz="2800" dirty="0" smtClean="0"/>
              <a:t>Microsoft Research</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Heaps and Shapes</a:t>
            </a:r>
            <a:endParaRPr lang="en-US" dirty="0"/>
          </a:p>
        </p:txBody>
      </p:sp>
      <p:sp>
        <p:nvSpPr>
          <p:cNvPr id="9" name="Content Placeholder 8"/>
          <p:cNvSpPr>
            <a:spLocks noGrp="1"/>
          </p:cNvSpPr>
          <p:nvPr>
            <p:ph idx="1"/>
          </p:nvPr>
        </p:nvSpPr>
        <p:spPr/>
        <p:txBody>
          <a:bodyPr/>
          <a:lstStyle/>
          <a:p>
            <a:endParaRPr lang="en-US"/>
          </a:p>
        </p:txBody>
      </p:sp>
      <p:pic>
        <p:nvPicPr>
          <p:cNvPr id="275458" name="Picture 2"/>
          <p:cNvPicPr>
            <a:picLocks noChangeAspect="1" noChangeArrowheads="1"/>
          </p:cNvPicPr>
          <p:nvPr/>
        </p:nvPicPr>
        <p:blipFill>
          <a:blip r:embed="rId2"/>
          <a:srcRect l="36365" t="29493" r="13649" b="11824"/>
          <a:stretch>
            <a:fillRect/>
          </a:stretch>
        </p:blipFill>
        <p:spPr bwMode="auto">
          <a:xfrm>
            <a:off x="148281" y="1433383"/>
            <a:ext cx="5078626" cy="4769708"/>
          </a:xfrm>
          <a:prstGeom prst="rect">
            <a:avLst/>
          </a:prstGeom>
          <a:ln>
            <a:noFill/>
          </a:ln>
          <a:effectLst>
            <a:outerShdw blurRad="292100" dist="139700" dir="2700000" algn="tl" rotWithShape="0">
              <a:srgbClr val="333333">
                <a:alpha val="65000"/>
              </a:srgbClr>
            </a:outerShdw>
          </a:effectLst>
        </p:spPr>
      </p:pic>
      <p:pic>
        <p:nvPicPr>
          <p:cNvPr id="275459" name="Picture 3"/>
          <p:cNvPicPr>
            <a:picLocks noChangeAspect="1" noChangeArrowheads="1"/>
          </p:cNvPicPr>
          <p:nvPr/>
        </p:nvPicPr>
        <p:blipFill>
          <a:blip r:embed="rId3"/>
          <a:srcRect l="41743" t="28581" r="5351" b="24139"/>
          <a:stretch>
            <a:fillRect/>
          </a:stretch>
        </p:blipFill>
        <p:spPr bwMode="auto">
          <a:xfrm>
            <a:off x="4448435" y="1825792"/>
            <a:ext cx="4411362" cy="3153871"/>
          </a:xfrm>
          <a:prstGeom prst="rect">
            <a:avLst/>
          </a:prstGeom>
          <a:noFill/>
          <a:ln w="9525">
            <a:noFill/>
            <a:miter lim="800000"/>
            <a:headEnd/>
            <a:tailEnd/>
          </a:ln>
          <a:effectLst/>
        </p:spPr>
      </p:pic>
      <p:sp>
        <p:nvSpPr>
          <p:cNvPr id="7" name="TextBox 6"/>
          <p:cNvSpPr txBox="1"/>
          <p:nvPr/>
        </p:nvSpPr>
        <p:spPr>
          <a:xfrm>
            <a:off x="401933" y="6340509"/>
            <a:ext cx="4195572" cy="369332"/>
          </a:xfrm>
          <a:prstGeom prst="rect">
            <a:avLst/>
          </a:prstGeom>
          <a:noFill/>
        </p:spPr>
        <p:txBody>
          <a:bodyPr wrap="none" rtlCol="0">
            <a:spAutoFit/>
          </a:bodyPr>
          <a:lstStyle/>
          <a:p>
            <a:r>
              <a:rPr lang="en-US" dirty="0" smtClean="0">
                <a:solidFill>
                  <a:schemeClr val="bg1"/>
                </a:solidFill>
                <a:latin typeface="Calibri" pitchFamily="34" charset="0"/>
              </a:rPr>
              <a:t>Doubly linked lists in Windows Kernel code</a:t>
            </a:r>
          </a:p>
        </p:txBody>
      </p:sp>
      <p:sp>
        <p:nvSpPr>
          <p:cNvPr id="8" name="TextBox 7"/>
          <p:cNvSpPr txBox="1"/>
          <p:nvPr/>
        </p:nvSpPr>
        <p:spPr>
          <a:xfrm>
            <a:off x="5565234" y="5097927"/>
            <a:ext cx="3074944" cy="646331"/>
          </a:xfrm>
          <a:prstGeom prst="rect">
            <a:avLst/>
          </a:prstGeom>
          <a:noFill/>
        </p:spPr>
        <p:txBody>
          <a:bodyPr wrap="none" rtlCol="0">
            <a:spAutoFit/>
          </a:bodyPr>
          <a:lstStyle/>
          <a:p>
            <a:r>
              <a:rPr lang="en-US" dirty="0" smtClean="0">
                <a:solidFill>
                  <a:schemeClr val="bg1"/>
                </a:solidFill>
                <a:latin typeface="Calibri" pitchFamily="34" charset="0"/>
              </a:rPr>
              <a:t>Representative shape graph</a:t>
            </a:r>
            <a:br>
              <a:rPr lang="en-US" dirty="0" smtClean="0">
                <a:solidFill>
                  <a:schemeClr val="bg1"/>
                </a:solidFill>
                <a:latin typeface="Calibri" pitchFamily="34" charset="0"/>
              </a:rPr>
            </a:br>
            <a:r>
              <a:rPr lang="en-US" dirty="0" smtClean="0">
                <a:solidFill>
                  <a:schemeClr val="bg1"/>
                </a:solidFill>
                <a:latin typeface="Calibri" pitchFamily="34" charset="0"/>
              </a:rPr>
              <a:t>in Windows Kernel component</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381000" y="230187"/>
            <a:ext cx="8382000" cy="664797"/>
          </a:xfrm>
        </p:spPr>
        <p:txBody>
          <a:bodyPr/>
          <a:lstStyle/>
          <a:p>
            <a:pPr eaLnBrk="1" hangingPunct="1"/>
            <a:r>
              <a:rPr sz="4800" smtClean="0">
                <a:latin typeface="Calibri" pitchFamily="34" charset="0"/>
              </a:rPr>
              <a:t>Precise and expressive heap reasoning</a:t>
            </a:r>
            <a:endParaRPr lang="en-US" sz="4800" dirty="0" smtClean="0">
              <a:latin typeface="Calibri" pitchFamily="34" charset="0"/>
            </a:endParaRPr>
          </a:p>
        </p:txBody>
      </p:sp>
      <p:sp>
        <p:nvSpPr>
          <p:cNvPr id="39" name="Content Placeholder 38"/>
          <p:cNvSpPr>
            <a:spLocks noGrp="1"/>
          </p:cNvSpPr>
          <p:nvPr>
            <p:ph idx="1"/>
          </p:nvPr>
        </p:nvSpPr>
        <p:spPr>
          <a:xfrm>
            <a:off x="265585" y="4635589"/>
            <a:ext cx="8647595" cy="2000548"/>
          </a:xfrm>
        </p:spPr>
        <p:txBody>
          <a:bodyPr/>
          <a:lstStyle/>
          <a:p>
            <a:r>
              <a:rPr lang="en-US" sz="2000" dirty="0" smtClean="0"/>
              <a:t>Pointer </a:t>
            </a:r>
            <a:r>
              <a:rPr lang="en-US" sz="2000" dirty="0" smtClean="0"/>
              <a:t>Arithmetic</a:t>
            </a:r>
            <a:br>
              <a:rPr lang="en-US" sz="2000" dirty="0" smtClean="0"/>
            </a:br>
            <a:r>
              <a:rPr lang="en-US" sz="2000" dirty="0" smtClean="0"/>
              <a:t>q  = CONTAINING_RECORD(p</a:t>
            </a:r>
            <a:r>
              <a:rPr lang="en-US" sz="2000" dirty="0" smtClean="0"/>
              <a:t>, IRP, link) </a:t>
            </a:r>
            <a:br>
              <a:rPr lang="en-US" sz="2000" dirty="0" smtClean="0"/>
            </a:br>
            <a:r>
              <a:rPr lang="en-US" sz="2000" dirty="0" smtClean="0"/>
              <a:t>		 = (IRP *) ((char*)p – (char*)(&amp;(((IRP *)0)</a:t>
            </a:r>
            <a:r>
              <a:rPr lang="en-US" sz="2000" dirty="0" smtClean="0">
                <a:sym typeface="Symbol" pitchFamily="18" charset="2"/>
              </a:rPr>
              <a:t>link</a:t>
            </a:r>
            <a:r>
              <a:rPr lang="en-US" sz="2000" dirty="0" smtClean="0">
                <a:sym typeface="Symbol" pitchFamily="18" charset="2"/>
              </a:rPr>
              <a:t>)))</a:t>
            </a:r>
            <a:endParaRPr lang="en-US" sz="2000" dirty="0" smtClean="0"/>
          </a:p>
          <a:p>
            <a:r>
              <a:rPr lang="en-US" sz="2000" dirty="0" smtClean="0"/>
              <a:t>Transitive Closure	</a:t>
            </a:r>
            <a:br>
              <a:rPr lang="en-US" sz="2000" dirty="0" smtClean="0"/>
            </a:br>
            <a:r>
              <a:rPr lang="en-US" sz="2000" dirty="0" smtClean="0">
                <a:solidFill>
                  <a:srgbClr val="7030A0"/>
                </a:solidFill>
              </a:rPr>
              <a:t>Reach(next</a:t>
            </a:r>
            <a:r>
              <a:rPr lang="en-US" sz="2000" dirty="0" smtClean="0">
                <a:solidFill>
                  <a:srgbClr val="7030A0"/>
                </a:solidFill>
              </a:rPr>
              <a:t>, u</a:t>
            </a:r>
            <a:r>
              <a:rPr lang="en-US" sz="2000" dirty="0" smtClean="0"/>
              <a:t>) </a:t>
            </a:r>
            <a:r>
              <a:rPr lang="en-US" sz="2000" dirty="0" smtClean="0">
                <a:sym typeface="Symbol" pitchFamily="18" charset="2"/>
              </a:rPr>
              <a:t></a:t>
            </a:r>
            <a:r>
              <a:rPr lang="en-US" sz="2000" dirty="0" smtClean="0"/>
              <a:t>  </a:t>
            </a:r>
            <a:r>
              <a:rPr lang="en-US" sz="2000" dirty="0" smtClean="0">
                <a:solidFill>
                  <a:srgbClr val="7030A0"/>
                </a:solidFill>
              </a:rPr>
              <a:t>{u, u-&gt;next, u-&gt;next-&gt;next, …}</a:t>
            </a:r>
            <a:br>
              <a:rPr lang="en-US" sz="2000" dirty="0" smtClean="0">
                <a:solidFill>
                  <a:srgbClr val="7030A0"/>
                </a:solidFill>
              </a:rPr>
            </a:br>
            <a:r>
              <a:rPr lang="en-US" sz="2000" dirty="0" err="1" smtClean="0">
                <a:solidFill>
                  <a:srgbClr val="C00000"/>
                </a:solidFill>
              </a:rPr>
              <a:t>forall</a:t>
            </a:r>
            <a:r>
              <a:rPr lang="en-US" sz="2000" dirty="0" smtClean="0">
                <a:solidFill>
                  <a:srgbClr val="C00000"/>
                </a:solidFill>
              </a:rPr>
              <a:t> </a:t>
            </a:r>
            <a:r>
              <a:rPr lang="en-US" sz="2000" dirty="0" smtClean="0">
                <a:solidFill>
                  <a:srgbClr val="C00000"/>
                </a:solidFill>
              </a:rPr>
              <a:t>(x, Reach(</a:t>
            </a:r>
            <a:r>
              <a:rPr lang="en-US" sz="2000" dirty="0" err="1" smtClean="0">
                <a:solidFill>
                  <a:srgbClr val="C00000"/>
                </a:solidFill>
              </a:rPr>
              <a:t>next,p</a:t>
            </a:r>
            <a:r>
              <a:rPr lang="en-US" sz="2000" dirty="0" smtClean="0">
                <a:solidFill>
                  <a:srgbClr val="C00000"/>
                </a:solidFill>
              </a:rPr>
              <a:t>), CONTAINING_RECORD(x, IRP, link)-&gt;state </a:t>
            </a:r>
            <a:r>
              <a:rPr lang="en-US" sz="2000" dirty="0" smtClean="0">
                <a:solidFill>
                  <a:srgbClr val="C00000"/>
                </a:solidFill>
              </a:rPr>
              <a:t>== PENDING</a:t>
            </a:r>
            <a:r>
              <a:rPr lang="en-US" sz="2000" dirty="0" smtClean="0">
                <a:solidFill>
                  <a:srgbClr val="C00000"/>
                </a:solidFill>
              </a:rPr>
              <a:t>)</a:t>
            </a:r>
            <a:endParaRPr lang="en-US" sz="2000" dirty="0" smtClean="0"/>
          </a:p>
        </p:txBody>
      </p:sp>
      <p:grpSp>
        <p:nvGrpSpPr>
          <p:cNvPr id="37" name="Group 36"/>
          <p:cNvGrpSpPr/>
          <p:nvPr/>
        </p:nvGrpSpPr>
        <p:grpSpPr>
          <a:xfrm>
            <a:off x="955674" y="1382714"/>
            <a:ext cx="7433723" cy="3029488"/>
            <a:chOff x="955675" y="1382713"/>
            <a:chExt cx="7696200" cy="3201987"/>
          </a:xfrm>
        </p:grpSpPr>
        <p:sp>
          <p:nvSpPr>
            <p:cNvPr id="20485" name="Rectangle 4"/>
            <p:cNvSpPr>
              <a:spLocks noChangeArrowheads="1"/>
            </p:cNvSpPr>
            <p:nvPr/>
          </p:nvSpPr>
          <p:spPr bwMode="auto">
            <a:xfrm>
              <a:off x="2555875" y="1916113"/>
              <a:ext cx="1676400" cy="2667000"/>
            </a:xfrm>
            <a:prstGeom prst="rect">
              <a:avLst/>
            </a:prstGeom>
            <a:solidFill>
              <a:schemeClr val="accent1"/>
            </a:solidFill>
            <a:ln w="19050">
              <a:solidFill>
                <a:schemeClr val="bg1"/>
              </a:solidFill>
              <a:miter lim="800000"/>
              <a:headEnd/>
              <a:tailEnd/>
            </a:ln>
          </p:spPr>
          <p:txBody>
            <a:bodyPr wrap="none" anchor="ctr"/>
            <a:lstStyle/>
            <a:p>
              <a:pPr algn="ctr"/>
              <a:endParaRPr lang="en-US">
                <a:solidFill>
                  <a:schemeClr val="bg1"/>
                </a:solidFill>
              </a:endParaRPr>
            </a:p>
          </p:txBody>
        </p:sp>
        <p:sp>
          <p:nvSpPr>
            <p:cNvPr id="20486" name="Rectangle 5"/>
            <p:cNvSpPr>
              <a:spLocks noChangeArrowheads="1"/>
            </p:cNvSpPr>
            <p:nvPr/>
          </p:nvSpPr>
          <p:spPr bwMode="auto">
            <a:xfrm>
              <a:off x="2555875" y="2906713"/>
              <a:ext cx="1676400" cy="685800"/>
            </a:xfrm>
            <a:prstGeom prst="rect">
              <a:avLst/>
            </a:prstGeom>
            <a:solidFill>
              <a:srgbClr val="C0C0C0"/>
            </a:solidFill>
            <a:ln w="19050">
              <a:solidFill>
                <a:schemeClr val="bg1"/>
              </a:solidFill>
              <a:miter lim="800000"/>
              <a:headEnd/>
              <a:tailEnd/>
            </a:ln>
          </p:spPr>
          <p:txBody>
            <a:bodyPr wrap="none" anchor="ctr"/>
            <a:lstStyle/>
            <a:p>
              <a:pPr algn="ctr"/>
              <a:endParaRPr lang="en-US">
                <a:solidFill>
                  <a:schemeClr val="bg1"/>
                </a:solidFill>
              </a:endParaRPr>
            </a:p>
          </p:txBody>
        </p:sp>
        <p:sp>
          <p:nvSpPr>
            <p:cNvPr id="20487" name="Line 6"/>
            <p:cNvSpPr>
              <a:spLocks noChangeShapeType="1"/>
            </p:cNvSpPr>
            <p:nvPr/>
          </p:nvSpPr>
          <p:spPr bwMode="auto">
            <a:xfrm>
              <a:off x="2555875" y="3259138"/>
              <a:ext cx="1676400" cy="0"/>
            </a:xfrm>
            <a:prstGeom prst="line">
              <a:avLst/>
            </a:prstGeom>
            <a:noFill/>
            <a:ln w="19050">
              <a:solidFill>
                <a:schemeClr val="bg1"/>
              </a:solidFill>
              <a:round/>
              <a:headEnd/>
              <a:tailEnd/>
            </a:ln>
          </p:spPr>
          <p:txBody>
            <a:bodyPr/>
            <a:lstStyle/>
            <a:p>
              <a:endParaRPr lang="en-US">
                <a:solidFill>
                  <a:schemeClr val="bg1"/>
                </a:solidFill>
              </a:endParaRPr>
            </a:p>
          </p:txBody>
        </p:sp>
        <p:sp>
          <p:nvSpPr>
            <p:cNvPr id="20488" name="Text Box 7"/>
            <p:cNvSpPr txBox="1">
              <a:spLocks noChangeArrowheads="1"/>
            </p:cNvSpPr>
            <p:nvPr/>
          </p:nvSpPr>
          <p:spPr bwMode="auto">
            <a:xfrm>
              <a:off x="3049588" y="2890838"/>
              <a:ext cx="674993" cy="707886"/>
            </a:xfrm>
            <a:prstGeom prst="rect">
              <a:avLst/>
            </a:prstGeom>
            <a:noFill/>
            <a:ln w="9525">
              <a:noFill/>
              <a:miter lim="800000"/>
              <a:headEnd/>
              <a:tailEnd/>
            </a:ln>
          </p:spPr>
          <p:txBody>
            <a:bodyPr wrap="none">
              <a:spAutoFit/>
            </a:bodyPr>
            <a:lstStyle/>
            <a:p>
              <a:r>
                <a:rPr lang="en-US" sz="2000">
                  <a:solidFill>
                    <a:schemeClr val="bg1"/>
                  </a:solidFill>
                </a:rPr>
                <a:t>next</a:t>
              </a:r>
            </a:p>
            <a:p>
              <a:r>
                <a:rPr lang="en-US" sz="2000">
                  <a:solidFill>
                    <a:schemeClr val="bg1"/>
                  </a:solidFill>
                </a:rPr>
                <a:t>prev</a:t>
              </a:r>
            </a:p>
          </p:txBody>
        </p:sp>
        <p:sp>
          <p:nvSpPr>
            <p:cNvPr id="20489" name="Text Box 8"/>
            <p:cNvSpPr txBox="1">
              <a:spLocks noChangeArrowheads="1"/>
            </p:cNvSpPr>
            <p:nvPr/>
          </p:nvSpPr>
          <p:spPr bwMode="auto">
            <a:xfrm>
              <a:off x="2997200" y="1504950"/>
              <a:ext cx="508473" cy="369332"/>
            </a:xfrm>
            <a:prstGeom prst="rect">
              <a:avLst/>
            </a:prstGeom>
            <a:noFill/>
            <a:ln w="9525">
              <a:noFill/>
              <a:miter lim="800000"/>
              <a:headEnd/>
              <a:tailEnd/>
            </a:ln>
          </p:spPr>
          <p:txBody>
            <a:bodyPr wrap="none">
              <a:spAutoFit/>
            </a:bodyPr>
            <a:lstStyle/>
            <a:p>
              <a:r>
                <a:rPr lang="en-US">
                  <a:solidFill>
                    <a:schemeClr val="bg1"/>
                  </a:solidFill>
                </a:rPr>
                <a:t>IRP</a:t>
              </a:r>
            </a:p>
          </p:txBody>
        </p:sp>
        <p:sp>
          <p:nvSpPr>
            <p:cNvPr id="20490" name="Text Box 9"/>
            <p:cNvSpPr txBox="1">
              <a:spLocks noChangeArrowheads="1"/>
            </p:cNvSpPr>
            <p:nvPr/>
          </p:nvSpPr>
          <p:spPr bwMode="auto">
            <a:xfrm>
              <a:off x="2479675" y="2565400"/>
              <a:ext cx="676275" cy="400050"/>
            </a:xfrm>
            <a:prstGeom prst="rect">
              <a:avLst/>
            </a:prstGeom>
            <a:noFill/>
            <a:ln w="9525">
              <a:noFill/>
              <a:miter lim="800000"/>
              <a:headEnd/>
              <a:tailEnd/>
            </a:ln>
          </p:spPr>
          <p:txBody>
            <a:bodyPr wrap="none">
              <a:spAutoFit/>
            </a:bodyPr>
            <a:lstStyle/>
            <a:p>
              <a:r>
                <a:rPr lang="en-US" sz="2000">
                  <a:solidFill>
                    <a:schemeClr val="bg1"/>
                  </a:solidFill>
                </a:rPr>
                <a:t>link </a:t>
              </a:r>
            </a:p>
          </p:txBody>
        </p:sp>
        <p:sp>
          <p:nvSpPr>
            <p:cNvPr id="20491" name="Rectangle 10"/>
            <p:cNvSpPr>
              <a:spLocks noChangeArrowheads="1"/>
            </p:cNvSpPr>
            <p:nvPr/>
          </p:nvSpPr>
          <p:spPr bwMode="auto">
            <a:xfrm>
              <a:off x="5375275" y="1917700"/>
              <a:ext cx="1676400" cy="2667000"/>
            </a:xfrm>
            <a:prstGeom prst="rect">
              <a:avLst/>
            </a:prstGeom>
            <a:solidFill>
              <a:schemeClr val="accent1"/>
            </a:solidFill>
            <a:ln w="19050">
              <a:solidFill>
                <a:schemeClr val="bg1"/>
              </a:solidFill>
              <a:miter lim="800000"/>
              <a:headEnd/>
              <a:tailEnd/>
            </a:ln>
          </p:spPr>
          <p:txBody>
            <a:bodyPr wrap="none" anchor="ctr"/>
            <a:lstStyle/>
            <a:p>
              <a:pPr algn="ctr"/>
              <a:endParaRPr lang="en-US">
                <a:solidFill>
                  <a:schemeClr val="bg1"/>
                </a:solidFill>
              </a:endParaRPr>
            </a:p>
          </p:txBody>
        </p:sp>
        <p:sp>
          <p:nvSpPr>
            <p:cNvPr id="20492" name="Rectangle 11"/>
            <p:cNvSpPr>
              <a:spLocks noChangeArrowheads="1"/>
            </p:cNvSpPr>
            <p:nvPr/>
          </p:nvSpPr>
          <p:spPr bwMode="auto">
            <a:xfrm>
              <a:off x="5375275" y="2908300"/>
              <a:ext cx="1676400" cy="685800"/>
            </a:xfrm>
            <a:prstGeom prst="rect">
              <a:avLst/>
            </a:prstGeom>
            <a:solidFill>
              <a:srgbClr val="C0C0C0"/>
            </a:solidFill>
            <a:ln w="19050">
              <a:solidFill>
                <a:schemeClr val="bg1"/>
              </a:solidFill>
              <a:miter lim="800000"/>
              <a:headEnd/>
              <a:tailEnd/>
            </a:ln>
          </p:spPr>
          <p:txBody>
            <a:bodyPr wrap="none" anchor="ctr"/>
            <a:lstStyle/>
            <a:p>
              <a:pPr algn="ctr"/>
              <a:endParaRPr lang="en-US">
                <a:solidFill>
                  <a:schemeClr val="bg1"/>
                </a:solidFill>
              </a:endParaRPr>
            </a:p>
          </p:txBody>
        </p:sp>
        <p:sp>
          <p:nvSpPr>
            <p:cNvPr id="20493" name="Line 12"/>
            <p:cNvSpPr>
              <a:spLocks noChangeShapeType="1"/>
            </p:cNvSpPr>
            <p:nvPr/>
          </p:nvSpPr>
          <p:spPr bwMode="auto">
            <a:xfrm>
              <a:off x="5375275" y="3260725"/>
              <a:ext cx="1676400" cy="0"/>
            </a:xfrm>
            <a:prstGeom prst="line">
              <a:avLst/>
            </a:prstGeom>
            <a:noFill/>
            <a:ln w="19050">
              <a:solidFill>
                <a:schemeClr val="bg1"/>
              </a:solidFill>
              <a:round/>
              <a:headEnd/>
              <a:tailEnd/>
            </a:ln>
          </p:spPr>
          <p:txBody>
            <a:bodyPr/>
            <a:lstStyle/>
            <a:p>
              <a:endParaRPr lang="en-US">
                <a:solidFill>
                  <a:schemeClr val="bg1"/>
                </a:solidFill>
              </a:endParaRPr>
            </a:p>
          </p:txBody>
        </p:sp>
        <p:sp>
          <p:nvSpPr>
            <p:cNvPr id="20494" name="Text Box 13"/>
            <p:cNvSpPr txBox="1">
              <a:spLocks noChangeArrowheads="1"/>
            </p:cNvSpPr>
            <p:nvPr/>
          </p:nvSpPr>
          <p:spPr bwMode="auto">
            <a:xfrm>
              <a:off x="5868988" y="2892425"/>
              <a:ext cx="674993" cy="707886"/>
            </a:xfrm>
            <a:prstGeom prst="rect">
              <a:avLst/>
            </a:prstGeom>
            <a:noFill/>
            <a:ln w="9525">
              <a:noFill/>
              <a:miter lim="800000"/>
              <a:headEnd/>
              <a:tailEnd/>
            </a:ln>
          </p:spPr>
          <p:txBody>
            <a:bodyPr wrap="none">
              <a:spAutoFit/>
            </a:bodyPr>
            <a:lstStyle/>
            <a:p>
              <a:r>
                <a:rPr lang="en-US" sz="2000" dirty="0">
                  <a:solidFill>
                    <a:schemeClr val="bg1"/>
                  </a:solidFill>
                </a:rPr>
                <a:t>next</a:t>
              </a:r>
            </a:p>
            <a:p>
              <a:r>
                <a:rPr lang="en-US" sz="2000" dirty="0" err="1">
                  <a:solidFill>
                    <a:schemeClr val="bg1"/>
                  </a:solidFill>
                </a:rPr>
                <a:t>prev</a:t>
              </a:r>
              <a:endParaRPr lang="en-US" sz="2000" dirty="0">
                <a:solidFill>
                  <a:schemeClr val="bg1"/>
                </a:solidFill>
              </a:endParaRPr>
            </a:p>
          </p:txBody>
        </p:sp>
        <p:sp>
          <p:nvSpPr>
            <p:cNvPr id="20495" name="Text Box 14"/>
            <p:cNvSpPr txBox="1">
              <a:spLocks noChangeArrowheads="1"/>
            </p:cNvSpPr>
            <p:nvPr/>
          </p:nvSpPr>
          <p:spPr bwMode="auto">
            <a:xfrm>
              <a:off x="5816600" y="1506538"/>
              <a:ext cx="508473" cy="369332"/>
            </a:xfrm>
            <a:prstGeom prst="rect">
              <a:avLst/>
            </a:prstGeom>
            <a:noFill/>
            <a:ln w="9525">
              <a:noFill/>
              <a:miter lim="800000"/>
              <a:headEnd/>
              <a:tailEnd/>
            </a:ln>
          </p:spPr>
          <p:txBody>
            <a:bodyPr wrap="none">
              <a:spAutoFit/>
            </a:bodyPr>
            <a:lstStyle/>
            <a:p>
              <a:r>
                <a:rPr lang="en-US">
                  <a:solidFill>
                    <a:schemeClr val="bg1"/>
                  </a:solidFill>
                </a:rPr>
                <a:t>IRP</a:t>
              </a:r>
            </a:p>
          </p:txBody>
        </p:sp>
        <p:sp>
          <p:nvSpPr>
            <p:cNvPr id="20496" name="Text Box 15"/>
            <p:cNvSpPr txBox="1">
              <a:spLocks noChangeArrowheads="1"/>
            </p:cNvSpPr>
            <p:nvPr/>
          </p:nvSpPr>
          <p:spPr bwMode="auto">
            <a:xfrm>
              <a:off x="5299075" y="2565400"/>
              <a:ext cx="600075" cy="400050"/>
            </a:xfrm>
            <a:prstGeom prst="rect">
              <a:avLst/>
            </a:prstGeom>
            <a:noFill/>
            <a:ln w="9525">
              <a:noFill/>
              <a:miter lim="800000"/>
              <a:headEnd/>
              <a:tailEnd/>
            </a:ln>
          </p:spPr>
          <p:txBody>
            <a:bodyPr wrap="none">
              <a:spAutoFit/>
            </a:bodyPr>
            <a:lstStyle/>
            <a:p>
              <a:r>
                <a:rPr lang="en-US" sz="2000">
                  <a:solidFill>
                    <a:schemeClr val="bg1"/>
                  </a:solidFill>
                </a:rPr>
                <a:t>link</a:t>
              </a:r>
            </a:p>
          </p:txBody>
        </p:sp>
        <p:sp>
          <p:nvSpPr>
            <p:cNvPr id="20497" name="Freeform 16"/>
            <p:cNvSpPr>
              <a:spLocks/>
            </p:cNvSpPr>
            <p:nvPr/>
          </p:nvSpPr>
          <p:spPr bwMode="auto">
            <a:xfrm>
              <a:off x="4079875" y="2906713"/>
              <a:ext cx="1295400" cy="254000"/>
            </a:xfrm>
            <a:custGeom>
              <a:avLst/>
              <a:gdLst>
                <a:gd name="T0" fmla="*/ 0 w 816"/>
                <a:gd name="T1" fmla="*/ 2147483647 h 160"/>
                <a:gd name="T2" fmla="*/ 2147483647 w 816"/>
                <a:gd name="T3" fmla="*/ 2147483647 h 160"/>
                <a:gd name="T4" fmla="*/ 2147483647 w 816"/>
                <a:gd name="T5" fmla="*/ 2147483647 h 160"/>
                <a:gd name="T6" fmla="*/ 2147483647 w 816"/>
                <a:gd name="T7" fmla="*/ 0 h 160"/>
                <a:gd name="T8" fmla="*/ 0 60000 65536"/>
                <a:gd name="T9" fmla="*/ 0 60000 65536"/>
                <a:gd name="T10" fmla="*/ 0 60000 65536"/>
                <a:gd name="T11" fmla="*/ 0 60000 65536"/>
                <a:gd name="T12" fmla="*/ 0 w 816"/>
                <a:gd name="T13" fmla="*/ 0 h 160"/>
                <a:gd name="T14" fmla="*/ 816 w 816"/>
                <a:gd name="T15" fmla="*/ 160 h 160"/>
              </a:gdLst>
              <a:ahLst/>
              <a:cxnLst>
                <a:cxn ang="T8">
                  <a:pos x="T0" y="T1"/>
                </a:cxn>
                <a:cxn ang="T9">
                  <a:pos x="T2" y="T3"/>
                </a:cxn>
                <a:cxn ang="T10">
                  <a:pos x="T4" y="T5"/>
                </a:cxn>
                <a:cxn ang="T11">
                  <a:pos x="T6" y="T7"/>
                </a:cxn>
              </a:cxnLst>
              <a:rect l="T12" t="T13" r="T14" b="T15"/>
              <a:pathLst>
                <a:path w="816" h="160">
                  <a:moveTo>
                    <a:pt x="0" y="144"/>
                  </a:moveTo>
                  <a:cubicBezTo>
                    <a:pt x="212" y="152"/>
                    <a:pt x="424" y="160"/>
                    <a:pt x="528" y="144"/>
                  </a:cubicBezTo>
                  <a:cubicBezTo>
                    <a:pt x="632" y="128"/>
                    <a:pt x="576" y="72"/>
                    <a:pt x="624" y="48"/>
                  </a:cubicBezTo>
                  <a:cubicBezTo>
                    <a:pt x="672" y="24"/>
                    <a:pt x="744" y="12"/>
                    <a:pt x="816" y="0"/>
                  </a:cubicBezTo>
                </a:path>
              </a:pathLst>
            </a:custGeom>
            <a:noFill/>
            <a:ln w="19050">
              <a:solidFill>
                <a:schemeClr val="bg1"/>
              </a:solidFill>
              <a:round/>
              <a:headEnd/>
              <a:tailEnd type="triangle" w="med" len="med"/>
            </a:ln>
          </p:spPr>
          <p:txBody>
            <a:bodyPr/>
            <a:lstStyle/>
            <a:p>
              <a:endParaRPr lang="en-US">
                <a:solidFill>
                  <a:schemeClr val="bg1"/>
                </a:solidFill>
              </a:endParaRPr>
            </a:p>
          </p:txBody>
        </p:sp>
        <p:sp>
          <p:nvSpPr>
            <p:cNvPr id="20498" name="Freeform 17"/>
            <p:cNvSpPr>
              <a:spLocks/>
            </p:cNvSpPr>
            <p:nvPr/>
          </p:nvSpPr>
          <p:spPr bwMode="auto">
            <a:xfrm>
              <a:off x="4232275" y="2894013"/>
              <a:ext cx="1219200" cy="622300"/>
            </a:xfrm>
            <a:custGeom>
              <a:avLst/>
              <a:gdLst>
                <a:gd name="T0" fmla="*/ 2147483647 w 768"/>
                <a:gd name="T1" fmla="*/ 2147483647 h 392"/>
                <a:gd name="T2" fmla="*/ 2147483647 w 768"/>
                <a:gd name="T3" fmla="*/ 2147483647 h 392"/>
                <a:gd name="T4" fmla="*/ 2147483647 w 768"/>
                <a:gd name="T5" fmla="*/ 2147483647 h 392"/>
                <a:gd name="T6" fmla="*/ 0 w 768"/>
                <a:gd name="T7" fmla="*/ 2147483647 h 392"/>
                <a:gd name="T8" fmla="*/ 0 60000 65536"/>
                <a:gd name="T9" fmla="*/ 0 60000 65536"/>
                <a:gd name="T10" fmla="*/ 0 60000 65536"/>
                <a:gd name="T11" fmla="*/ 0 60000 65536"/>
                <a:gd name="T12" fmla="*/ 0 w 768"/>
                <a:gd name="T13" fmla="*/ 0 h 392"/>
                <a:gd name="T14" fmla="*/ 768 w 768"/>
                <a:gd name="T15" fmla="*/ 392 h 392"/>
              </a:gdLst>
              <a:ahLst/>
              <a:cxnLst>
                <a:cxn ang="T8">
                  <a:pos x="T0" y="T1"/>
                </a:cxn>
                <a:cxn ang="T9">
                  <a:pos x="T2" y="T3"/>
                </a:cxn>
                <a:cxn ang="T10">
                  <a:pos x="T4" y="T5"/>
                </a:cxn>
                <a:cxn ang="T11">
                  <a:pos x="T6" y="T7"/>
                </a:cxn>
              </a:cxnLst>
              <a:rect l="T12" t="T13" r="T14" b="T15"/>
              <a:pathLst>
                <a:path w="768" h="392">
                  <a:moveTo>
                    <a:pt x="768" y="344"/>
                  </a:moveTo>
                  <a:cubicBezTo>
                    <a:pt x="596" y="368"/>
                    <a:pt x="424" y="392"/>
                    <a:pt x="336" y="344"/>
                  </a:cubicBezTo>
                  <a:cubicBezTo>
                    <a:pt x="248" y="296"/>
                    <a:pt x="296" y="112"/>
                    <a:pt x="240" y="56"/>
                  </a:cubicBezTo>
                  <a:cubicBezTo>
                    <a:pt x="184" y="0"/>
                    <a:pt x="92" y="4"/>
                    <a:pt x="0" y="8"/>
                  </a:cubicBezTo>
                </a:path>
              </a:pathLst>
            </a:custGeom>
            <a:noFill/>
            <a:ln w="19050">
              <a:solidFill>
                <a:schemeClr val="bg1"/>
              </a:solidFill>
              <a:round/>
              <a:headEnd/>
              <a:tailEnd type="triangle" w="med" len="med"/>
            </a:ln>
          </p:spPr>
          <p:txBody>
            <a:bodyPr/>
            <a:lstStyle/>
            <a:p>
              <a:endParaRPr lang="en-US">
                <a:solidFill>
                  <a:schemeClr val="bg1"/>
                </a:solidFill>
              </a:endParaRPr>
            </a:p>
          </p:txBody>
        </p:sp>
        <p:sp>
          <p:nvSpPr>
            <p:cNvPr id="20499" name="Freeform 18"/>
            <p:cNvSpPr>
              <a:spLocks/>
            </p:cNvSpPr>
            <p:nvPr/>
          </p:nvSpPr>
          <p:spPr bwMode="auto">
            <a:xfrm>
              <a:off x="6899275" y="2906713"/>
              <a:ext cx="1295400" cy="254000"/>
            </a:xfrm>
            <a:custGeom>
              <a:avLst/>
              <a:gdLst>
                <a:gd name="T0" fmla="*/ 0 w 816"/>
                <a:gd name="T1" fmla="*/ 2147483647 h 160"/>
                <a:gd name="T2" fmla="*/ 2147483647 w 816"/>
                <a:gd name="T3" fmla="*/ 2147483647 h 160"/>
                <a:gd name="T4" fmla="*/ 2147483647 w 816"/>
                <a:gd name="T5" fmla="*/ 2147483647 h 160"/>
                <a:gd name="T6" fmla="*/ 2147483647 w 816"/>
                <a:gd name="T7" fmla="*/ 0 h 160"/>
                <a:gd name="T8" fmla="*/ 0 60000 65536"/>
                <a:gd name="T9" fmla="*/ 0 60000 65536"/>
                <a:gd name="T10" fmla="*/ 0 60000 65536"/>
                <a:gd name="T11" fmla="*/ 0 60000 65536"/>
                <a:gd name="T12" fmla="*/ 0 w 816"/>
                <a:gd name="T13" fmla="*/ 0 h 160"/>
                <a:gd name="T14" fmla="*/ 816 w 816"/>
                <a:gd name="T15" fmla="*/ 160 h 160"/>
              </a:gdLst>
              <a:ahLst/>
              <a:cxnLst>
                <a:cxn ang="T8">
                  <a:pos x="T0" y="T1"/>
                </a:cxn>
                <a:cxn ang="T9">
                  <a:pos x="T2" y="T3"/>
                </a:cxn>
                <a:cxn ang="T10">
                  <a:pos x="T4" y="T5"/>
                </a:cxn>
                <a:cxn ang="T11">
                  <a:pos x="T6" y="T7"/>
                </a:cxn>
              </a:cxnLst>
              <a:rect l="T12" t="T13" r="T14" b="T15"/>
              <a:pathLst>
                <a:path w="816" h="160">
                  <a:moveTo>
                    <a:pt x="0" y="144"/>
                  </a:moveTo>
                  <a:cubicBezTo>
                    <a:pt x="212" y="152"/>
                    <a:pt x="424" y="160"/>
                    <a:pt x="528" y="144"/>
                  </a:cubicBezTo>
                  <a:cubicBezTo>
                    <a:pt x="632" y="128"/>
                    <a:pt x="576" y="72"/>
                    <a:pt x="624" y="48"/>
                  </a:cubicBezTo>
                  <a:cubicBezTo>
                    <a:pt x="672" y="24"/>
                    <a:pt x="744" y="12"/>
                    <a:pt x="816" y="0"/>
                  </a:cubicBezTo>
                </a:path>
              </a:pathLst>
            </a:custGeom>
            <a:noFill/>
            <a:ln w="19050">
              <a:solidFill>
                <a:schemeClr val="bg1"/>
              </a:solidFill>
              <a:round/>
              <a:headEnd/>
              <a:tailEnd type="triangle" w="med" len="med"/>
            </a:ln>
          </p:spPr>
          <p:txBody>
            <a:bodyPr/>
            <a:lstStyle/>
            <a:p>
              <a:endParaRPr lang="en-US">
                <a:solidFill>
                  <a:schemeClr val="bg1"/>
                </a:solidFill>
              </a:endParaRPr>
            </a:p>
          </p:txBody>
        </p:sp>
        <p:sp>
          <p:nvSpPr>
            <p:cNvPr id="20500" name="Freeform 19"/>
            <p:cNvSpPr>
              <a:spLocks/>
            </p:cNvSpPr>
            <p:nvPr/>
          </p:nvSpPr>
          <p:spPr bwMode="auto">
            <a:xfrm>
              <a:off x="1412875" y="2894013"/>
              <a:ext cx="1219200" cy="622300"/>
            </a:xfrm>
            <a:custGeom>
              <a:avLst/>
              <a:gdLst>
                <a:gd name="T0" fmla="*/ 2147483647 w 768"/>
                <a:gd name="T1" fmla="*/ 2147483647 h 392"/>
                <a:gd name="T2" fmla="*/ 2147483647 w 768"/>
                <a:gd name="T3" fmla="*/ 2147483647 h 392"/>
                <a:gd name="T4" fmla="*/ 2147483647 w 768"/>
                <a:gd name="T5" fmla="*/ 2147483647 h 392"/>
                <a:gd name="T6" fmla="*/ 0 w 768"/>
                <a:gd name="T7" fmla="*/ 2147483647 h 392"/>
                <a:gd name="T8" fmla="*/ 0 60000 65536"/>
                <a:gd name="T9" fmla="*/ 0 60000 65536"/>
                <a:gd name="T10" fmla="*/ 0 60000 65536"/>
                <a:gd name="T11" fmla="*/ 0 60000 65536"/>
                <a:gd name="T12" fmla="*/ 0 w 768"/>
                <a:gd name="T13" fmla="*/ 0 h 392"/>
                <a:gd name="T14" fmla="*/ 768 w 768"/>
                <a:gd name="T15" fmla="*/ 392 h 392"/>
              </a:gdLst>
              <a:ahLst/>
              <a:cxnLst>
                <a:cxn ang="T8">
                  <a:pos x="T0" y="T1"/>
                </a:cxn>
                <a:cxn ang="T9">
                  <a:pos x="T2" y="T3"/>
                </a:cxn>
                <a:cxn ang="T10">
                  <a:pos x="T4" y="T5"/>
                </a:cxn>
                <a:cxn ang="T11">
                  <a:pos x="T6" y="T7"/>
                </a:cxn>
              </a:cxnLst>
              <a:rect l="T12" t="T13" r="T14" b="T15"/>
              <a:pathLst>
                <a:path w="768" h="392">
                  <a:moveTo>
                    <a:pt x="768" y="344"/>
                  </a:moveTo>
                  <a:cubicBezTo>
                    <a:pt x="596" y="368"/>
                    <a:pt x="424" y="392"/>
                    <a:pt x="336" y="344"/>
                  </a:cubicBezTo>
                  <a:cubicBezTo>
                    <a:pt x="248" y="296"/>
                    <a:pt x="296" y="112"/>
                    <a:pt x="240" y="56"/>
                  </a:cubicBezTo>
                  <a:cubicBezTo>
                    <a:pt x="184" y="0"/>
                    <a:pt x="92" y="4"/>
                    <a:pt x="0" y="8"/>
                  </a:cubicBezTo>
                </a:path>
              </a:pathLst>
            </a:custGeom>
            <a:noFill/>
            <a:ln w="19050">
              <a:solidFill>
                <a:schemeClr val="bg1"/>
              </a:solidFill>
              <a:round/>
              <a:headEnd/>
              <a:tailEnd type="triangle" w="med" len="med"/>
            </a:ln>
          </p:spPr>
          <p:txBody>
            <a:bodyPr/>
            <a:lstStyle/>
            <a:p>
              <a:endParaRPr lang="en-US">
                <a:solidFill>
                  <a:schemeClr val="bg1"/>
                </a:solidFill>
              </a:endParaRPr>
            </a:p>
          </p:txBody>
        </p:sp>
        <p:sp>
          <p:nvSpPr>
            <p:cNvPr id="20501" name="Oval 20"/>
            <p:cNvSpPr>
              <a:spLocks noChangeArrowheads="1"/>
            </p:cNvSpPr>
            <p:nvPr/>
          </p:nvSpPr>
          <p:spPr bwMode="auto">
            <a:xfrm>
              <a:off x="8270875" y="2878138"/>
              <a:ext cx="76200" cy="76200"/>
            </a:xfrm>
            <a:prstGeom prst="ellipse">
              <a:avLst/>
            </a:prstGeom>
            <a:solidFill>
              <a:schemeClr val="bg1"/>
            </a:solidFill>
            <a:ln w="9525">
              <a:solidFill>
                <a:schemeClr val="tx1"/>
              </a:solidFill>
              <a:round/>
              <a:headEnd/>
              <a:tailEnd/>
            </a:ln>
          </p:spPr>
          <p:txBody>
            <a:bodyPr wrap="none" anchor="ctr"/>
            <a:lstStyle/>
            <a:p>
              <a:endParaRPr lang="en-US">
                <a:solidFill>
                  <a:schemeClr val="bg1"/>
                </a:solidFill>
              </a:endParaRPr>
            </a:p>
          </p:txBody>
        </p:sp>
        <p:sp>
          <p:nvSpPr>
            <p:cNvPr id="20502" name="Oval 21"/>
            <p:cNvSpPr>
              <a:spLocks noChangeArrowheads="1"/>
            </p:cNvSpPr>
            <p:nvPr/>
          </p:nvSpPr>
          <p:spPr bwMode="auto">
            <a:xfrm>
              <a:off x="8423275" y="2878138"/>
              <a:ext cx="76200" cy="76200"/>
            </a:xfrm>
            <a:prstGeom prst="ellipse">
              <a:avLst/>
            </a:prstGeom>
            <a:solidFill>
              <a:schemeClr val="bg1"/>
            </a:solidFill>
            <a:ln w="9525">
              <a:solidFill>
                <a:schemeClr val="tx1"/>
              </a:solidFill>
              <a:round/>
              <a:headEnd/>
              <a:tailEnd/>
            </a:ln>
          </p:spPr>
          <p:txBody>
            <a:bodyPr wrap="none" anchor="ctr"/>
            <a:lstStyle/>
            <a:p>
              <a:endParaRPr lang="en-US">
                <a:solidFill>
                  <a:schemeClr val="bg1"/>
                </a:solidFill>
              </a:endParaRPr>
            </a:p>
          </p:txBody>
        </p:sp>
        <p:sp>
          <p:nvSpPr>
            <p:cNvPr id="20503" name="Oval 22"/>
            <p:cNvSpPr>
              <a:spLocks noChangeArrowheads="1"/>
            </p:cNvSpPr>
            <p:nvPr/>
          </p:nvSpPr>
          <p:spPr bwMode="auto">
            <a:xfrm>
              <a:off x="8575675" y="2878138"/>
              <a:ext cx="76200" cy="76200"/>
            </a:xfrm>
            <a:prstGeom prst="ellipse">
              <a:avLst/>
            </a:prstGeom>
            <a:solidFill>
              <a:schemeClr val="bg1"/>
            </a:solidFill>
            <a:ln w="9525">
              <a:solidFill>
                <a:schemeClr val="tx1"/>
              </a:solidFill>
              <a:round/>
              <a:headEnd/>
              <a:tailEnd/>
            </a:ln>
          </p:spPr>
          <p:txBody>
            <a:bodyPr wrap="none" anchor="ctr"/>
            <a:lstStyle/>
            <a:p>
              <a:endParaRPr lang="en-US">
                <a:solidFill>
                  <a:schemeClr val="bg1"/>
                </a:solidFill>
              </a:endParaRPr>
            </a:p>
          </p:txBody>
        </p:sp>
        <p:sp>
          <p:nvSpPr>
            <p:cNvPr id="20504" name="Oval 23"/>
            <p:cNvSpPr>
              <a:spLocks noChangeArrowheads="1"/>
            </p:cNvSpPr>
            <p:nvPr/>
          </p:nvSpPr>
          <p:spPr bwMode="auto">
            <a:xfrm>
              <a:off x="955675" y="2878138"/>
              <a:ext cx="76200" cy="76200"/>
            </a:xfrm>
            <a:prstGeom prst="ellipse">
              <a:avLst/>
            </a:prstGeom>
            <a:solidFill>
              <a:schemeClr val="bg1"/>
            </a:solidFill>
            <a:ln w="9525">
              <a:solidFill>
                <a:schemeClr val="tx1"/>
              </a:solidFill>
              <a:round/>
              <a:headEnd/>
              <a:tailEnd/>
            </a:ln>
          </p:spPr>
          <p:txBody>
            <a:bodyPr wrap="none" anchor="ctr"/>
            <a:lstStyle/>
            <a:p>
              <a:endParaRPr lang="en-US">
                <a:solidFill>
                  <a:schemeClr val="bg1"/>
                </a:solidFill>
              </a:endParaRPr>
            </a:p>
          </p:txBody>
        </p:sp>
        <p:sp>
          <p:nvSpPr>
            <p:cNvPr id="20505" name="Oval 24"/>
            <p:cNvSpPr>
              <a:spLocks noChangeArrowheads="1"/>
            </p:cNvSpPr>
            <p:nvPr/>
          </p:nvSpPr>
          <p:spPr bwMode="auto">
            <a:xfrm>
              <a:off x="1108075" y="2878138"/>
              <a:ext cx="76200" cy="76200"/>
            </a:xfrm>
            <a:prstGeom prst="ellipse">
              <a:avLst/>
            </a:prstGeom>
            <a:solidFill>
              <a:schemeClr val="bg1"/>
            </a:solidFill>
            <a:ln w="9525">
              <a:solidFill>
                <a:schemeClr val="tx1"/>
              </a:solidFill>
              <a:round/>
              <a:headEnd/>
              <a:tailEnd/>
            </a:ln>
          </p:spPr>
          <p:txBody>
            <a:bodyPr wrap="none" anchor="ctr"/>
            <a:lstStyle/>
            <a:p>
              <a:endParaRPr lang="en-US">
                <a:solidFill>
                  <a:schemeClr val="bg1"/>
                </a:solidFill>
              </a:endParaRPr>
            </a:p>
          </p:txBody>
        </p:sp>
        <p:sp>
          <p:nvSpPr>
            <p:cNvPr id="20506" name="Oval 25"/>
            <p:cNvSpPr>
              <a:spLocks noChangeArrowheads="1"/>
            </p:cNvSpPr>
            <p:nvPr/>
          </p:nvSpPr>
          <p:spPr bwMode="auto">
            <a:xfrm>
              <a:off x="1260475" y="2878138"/>
              <a:ext cx="76200" cy="76200"/>
            </a:xfrm>
            <a:prstGeom prst="ellipse">
              <a:avLst/>
            </a:prstGeom>
            <a:solidFill>
              <a:schemeClr val="bg1"/>
            </a:solidFill>
            <a:ln w="9525">
              <a:solidFill>
                <a:schemeClr val="tx1"/>
              </a:solidFill>
              <a:round/>
              <a:headEnd/>
              <a:tailEnd/>
            </a:ln>
          </p:spPr>
          <p:txBody>
            <a:bodyPr wrap="none" anchor="ctr"/>
            <a:lstStyle/>
            <a:p>
              <a:endParaRPr lang="en-US">
                <a:solidFill>
                  <a:schemeClr val="bg1"/>
                </a:solidFill>
              </a:endParaRPr>
            </a:p>
          </p:txBody>
        </p:sp>
        <p:grpSp>
          <p:nvGrpSpPr>
            <p:cNvPr id="2" name="Group 26"/>
            <p:cNvGrpSpPr>
              <a:grpSpLocks/>
            </p:cNvGrpSpPr>
            <p:nvPr/>
          </p:nvGrpSpPr>
          <p:grpSpPr bwMode="auto">
            <a:xfrm>
              <a:off x="1065213" y="2114550"/>
              <a:ext cx="1490662" cy="792163"/>
              <a:chOff x="309" y="1229"/>
              <a:chExt cx="939" cy="499"/>
            </a:xfrm>
          </p:grpSpPr>
          <p:sp>
            <p:nvSpPr>
              <p:cNvPr id="20512" name="Text Box 27"/>
              <p:cNvSpPr txBox="1">
                <a:spLocks noChangeArrowheads="1"/>
              </p:cNvSpPr>
              <p:nvPr/>
            </p:nvSpPr>
            <p:spPr bwMode="auto">
              <a:xfrm>
                <a:off x="309" y="1229"/>
                <a:ext cx="201" cy="233"/>
              </a:xfrm>
              <a:prstGeom prst="rect">
                <a:avLst/>
              </a:prstGeom>
              <a:noFill/>
              <a:ln w="9525">
                <a:noFill/>
                <a:miter lim="800000"/>
                <a:headEnd/>
                <a:tailEnd/>
              </a:ln>
            </p:spPr>
            <p:txBody>
              <a:bodyPr wrap="none">
                <a:spAutoFit/>
              </a:bodyPr>
              <a:lstStyle/>
              <a:p>
                <a:r>
                  <a:rPr lang="en-US" dirty="0">
                    <a:solidFill>
                      <a:schemeClr val="bg1"/>
                    </a:solidFill>
                  </a:rPr>
                  <a:t>p</a:t>
                </a:r>
              </a:p>
            </p:txBody>
          </p:sp>
          <p:sp>
            <p:nvSpPr>
              <p:cNvPr id="20513" name="Freeform 28"/>
              <p:cNvSpPr>
                <a:spLocks/>
              </p:cNvSpPr>
              <p:nvPr/>
            </p:nvSpPr>
            <p:spPr bwMode="auto">
              <a:xfrm>
                <a:off x="528" y="1392"/>
                <a:ext cx="720" cy="336"/>
              </a:xfrm>
              <a:custGeom>
                <a:avLst/>
                <a:gdLst>
                  <a:gd name="T0" fmla="*/ 0 w 720"/>
                  <a:gd name="T1" fmla="*/ 0 h 336"/>
                  <a:gd name="T2" fmla="*/ 288 w 720"/>
                  <a:gd name="T3" fmla="*/ 48 h 336"/>
                  <a:gd name="T4" fmla="*/ 384 w 720"/>
                  <a:gd name="T5" fmla="*/ 240 h 336"/>
                  <a:gd name="T6" fmla="*/ 720 w 720"/>
                  <a:gd name="T7" fmla="*/ 336 h 336"/>
                  <a:gd name="T8" fmla="*/ 0 60000 65536"/>
                  <a:gd name="T9" fmla="*/ 0 60000 65536"/>
                  <a:gd name="T10" fmla="*/ 0 60000 65536"/>
                  <a:gd name="T11" fmla="*/ 0 60000 65536"/>
                  <a:gd name="T12" fmla="*/ 0 w 720"/>
                  <a:gd name="T13" fmla="*/ 0 h 336"/>
                  <a:gd name="T14" fmla="*/ 720 w 720"/>
                  <a:gd name="T15" fmla="*/ 336 h 336"/>
                </a:gdLst>
                <a:ahLst/>
                <a:cxnLst>
                  <a:cxn ang="T8">
                    <a:pos x="T0" y="T1"/>
                  </a:cxn>
                  <a:cxn ang="T9">
                    <a:pos x="T2" y="T3"/>
                  </a:cxn>
                  <a:cxn ang="T10">
                    <a:pos x="T4" y="T5"/>
                  </a:cxn>
                  <a:cxn ang="T11">
                    <a:pos x="T6" y="T7"/>
                  </a:cxn>
                </a:cxnLst>
                <a:rect l="T12" t="T13" r="T14" b="T15"/>
                <a:pathLst>
                  <a:path w="720" h="336">
                    <a:moveTo>
                      <a:pt x="0" y="0"/>
                    </a:moveTo>
                    <a:cubicBezTo>
                      <a:pt x="112" y="4"/>
                      <a:pt x="224" y="8"/>
                      <a:pt x="288" y="48"/>
                    </a:cubicBezTo>
                    <a:cubicBezTo>
                      <a:pt x="352" y="88"/>
                      <a:pt x="312" y="192"/>
                      <a:pt x="384" y="240"/>
                    </a:cubicBezTo>
                    <a:cubicBezTo>
                      <a:pt x="456" y="288"/>
                      <a:pt x="588" y="312"/>
                      <a:pt x="720" y="336"/>
                    </a:cubicBezTo>
                  </a:path>
                </a:pathLst>
              </a:custGeom>
              <a:noFill/>
              <a:ln w="19050">
                <a:solidFill>
                  <a:schemeClr val="bg1"/>
                </a:solidFill>
                <a:round/>
                <a:headEnd/>
                <a:tailEnd type="triangle" w="med" len="med"/>
              </a:ln>
            </p:spPr>
            <p:txBody>
              <a:bodyPr/>
              <a:lstStyle/>
              <a:p>
                <a:endParaRPr lang="en-US">
                  <a:solidFill>
                    <a:schemeClr val="bg1"/>
                  </a:solidFill>
                </a:endParaRPr>
              </a:p>
            </p:txBody>
          </p:sp>
        </p:grpSp>
        <p:grpSp>
          <p:nvGrpSpPr>
            <p:cNvPr id="3" name="Group 30"/>
            <p:cNvGrpSpPr>
              <a:grpSpLocks/>
            </p:cNvGrpSpPr>
            <p:nvPr/>
          </p:nvGrpSpPr>
          <p:grpSpPr bwMode="auto">
            <a:xfrm>
              <a:off x="1031875" y="1382713"/>
              <a:ext cx="1524000" cy="533400"/>
              <a:chOff x="288" y="768"/>
              <a:chExt cx="960" cy="336"/>
            </a:xfrm>
          </p:grpSpPr>
          <p:sp>
            <p:nvSpPr>
              <p:cNvPr id="20510" name="Text Box 31"/>
              <p:cNvSpPr txBox="1">
                <a:spLocks noChangeArrowheads="1"/>
              </p:cNvSpPr>
              <p:nvPr/>
            </p:nvSpPr>
            <p:spPr bwMode="auto">
              <a:xfrm>
                <a:off x="288" y="768"/>
                <a:ext cx="201" cy="233"/>
              </a:xfrm>
              <a:prstGeom prst="rect">
                <a:avLst/>
              </a:prstGeom>
              <a:noFill/>
              <a:ln w="9525">
                <a:noFill/>
                <a:miter lim="800000"/>
                <a:headEnd/>
                <a:tailEnd/>
              </a:ln>
            </p:spPr>
            <p:txBody>
              <a:bodyPr wrap="none">
                <a:spAutoFit/>
              </a:bodyPr>
              <a:lstStyle/>
              <a:p>
                <a:r>
                  <a:rPr lang="en-US" dirty="0">
                    <a:solidFill>
                      <a:schemeClr val="bg1"/>
                    </a:solidFill>
                  </a:rPr>
                  <a:t>q</a:t>
                </a:r>
              </a:p>
            </p:txBody>
          </p:sp>
          <p:sp>
            <p:nvSpPr>
              <p:cNvPr id="20511" name="Freeform 32"/>
              <p:cNvSpPr>
                <a:spLocks/>
              </p:cNvSpPr>
              <p:nvPr/>
            </p:nvSpPr>
            <p:spPr bwMode="auto">
              <a:xfrm>
                <a:off x="480" y="960"/>
                <a:ext cx="768" cy="144"/>
              </a:xfrm>
              <a:custGeom>
                <a:avLst/>
                <a:gdLst>
                  <a:gd name="T0" fmla="*/ 0 w 768"/>
                  <a:gd name="T1" fmla="*/ 0 h 144"/>
                  <a:gd name="T2" fmla="*/ 384 w 768"/>
                  <a:gd name="T3" fmla="*/ 96 h 144"/>
                  <a:gd name="T4" fmla="*/ 768 w 768"/>
                  <a:gd name="T5" fmla="*/ 144 h 144"/>
                  <a:gd name="T6" fmla="*/ 0 60000 65536"/>
                  <a:gd name="T7" fmla="*/ 0 60000 65536"/>
                  <a:gd name="T8" fmla="*/ 0 60000 65536"/>
                  <a:gd name="T9" fmla="*/ 0 w 768"/>
                  <a:gd name="T10" fmla="*/ 0 h 144"/>
                  <a:gd name="T11" fmla="*/ 768 w 768"/>
                  <a:gd name="T12" fmla="*/ 144 h 144"/>
                </a:gdLst>
                <a:ahLst/>
                <a:cxnLst>
                  <a:cxn ang="T6">
                    <a:pos x="T0" y="T1"/>
                  </a:cxn>
                  <a:cxn ang="T7">
                    <a:pos x="T2" y="T3"/>
                  </a:cxn>
                  <a:cxn ang="T8">
                    <a:pos x="T4" y="T5"/>
                  </a:cxn>
                </a:cxnLst>
                <a:rect l="T9" t="T10" r="T11" b="T12"/>
                <a:pathLst>
                  <a:path w="768" h="144">
                    <a:moveTo>
                      <a:pt x="0" y="0"/>
                    </a:moveTo>
                    <a:cubicBezTo>
                      <a:pt x="128" y="36"/>
                      <a:pt x="256" y="72"/>
                      <a:pt x="384" y="96"/>
                    </a:cubicBezTo>
                    <a:cubicBezTo>
                      <a:pt x="512" y="120"/>
                      <a:pt x="640" y="132"/>
                      <a:pt x="768" y="144"/>
                    </a:cubicBezTo>
                  </a:path>
                </a:pathLst>
              </a:custGeom>
              <a:noFill/>
              <a:ln w="19050">
                <a:solidFill>
                  <a:schemeClr val="bg1"/>
                </a:solidFill>
                <a:round/>
                <a:headEnd/>
                <a:tailEnd type="triangle" w="med" len="med"/>
              </a:ln>
            </p:spPr>
            <p:txBody>
              <a:bodyPr/>
              <a:lstStyle/>
              <a:p>
                <a:endParaRPr lang="en-US">
                  <a:solidFill>
                    <a:schemeClr val="bg1"/>
                  </a:solidFill>
                </a:endParaRPr>
              </a:p>
            </p:txBody>
          </p:sp>
        </p:grpSp>
        <p:sp>
          <p:nvSpPr>
            <p:cNvPr id="33" name="Rectangle 32"/>
            <p:cNvSpPr/>
            <p:nvPr/>
          </p:nvSpPr>
          <p:spPr>
            <a:xfrm>
              <a:off x="2541065" y="4104751"/>
              <a:ext cx="1676400" cy="45720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PENDING </a:t>
              </a:r>
            </a:p>
          </p:txBody>
        </p:sp>
        <p:sp>
          <p:nvSpPr>
            <p:cNvPr id="34" name="Text Box 9"/>
            <p:cNvSpPr txBox="1">
              <a:spLocks noChangeArrowheads="1"/>
            </p:cNvSpPr>
            <p:nvPr/>
          </p:nvSpPr>
          <p:spPr bwMode="auto">
            <a:xfrm>
              <a:off x="2514600" y="3733800"/>
              <a:ext cx="718466" cy="400110"/>
            </a:xfrm>
            <a:prstGeom prst="rect">
              <a:avLst/>
            </a:prstGeom>
            <a:noFill/>
            <a:ln w="9525">
              <a:noFill/>
              <a:miter lim="800000"/>
              <a:headEnd/>
              <a:tailEnd/>
            </a:ln>
          </p:spPr>
          <p:txBody>
            <a:bodyPr wrap="none">
              <a:spAutoFit/>
            </a:bodyPr>
            <a:lstStyle/>
            <a:p>
              <a:r>
                <a:rPr lang="en-US" sz="2000">
                  <a:solidFill>
                    <a:schemeClr val="bg1"/>
                  </a:solidFill>
                </a:rPr>
                <a:t>state</a:t>
              </a:r>
            </a:p>
          </p:txBody>
        </p:sp>
        <p:sp>
          <p:nvSpPr>
            <p:cNvPr id="35" name="Rectangle 34"/>
            <p:cNvSpPr/>
            <p:nvPr/>
          </p:nvSpPr>
          <p:spPr>
            <a:xfrm>
              <a:off x="5376374" y="4126523"/>
              <a:ext cx="1676400" cy="45720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PENDING </a:t>
              </a:r>
            </a:p>
          </p:txBody>
        </p:sp>
        <p:sp>
          <p:nvSpPr>
            <p:cNvPr id="36" name="Text Box 9"/>
            <p:cNvSpPr txBox="1">
              <a:spLocks noChangeArrowheads="1"/>
            </p:cNvSpPr>
            <p:nvPr/>
          </p:nvSpPr>
          <p:spPr bwMode="auto">
            <a:xfrm>
              <a:off x="5339861" y="3755572"/>
              <a:ext cx="718466" cy="400110"/>
            </a:xfrm>
            <a:prstGeom prst="rect">
              <a:avLst/>
            </a:prstGeom>
            <a:noFill/>
            <a:ln w="9525">
              <a:noFill/>
              <a:miter lim="800000"/>
              <a:headEnd/>
              <a:tailEnd/>
            </a:ln>
          </p:spPr>
          <p:txBody>
            <a:bodyPr wrap="none">
              <a:spAutoFit/>
            </a:bodyPr>
            <a:lstStyle/>
            <a:p>
              <a:r>
                <a:rPr lang="en-US" sz="2000">
                  <a:solidFill>
                    <a:schemeClr val="bg1"/>
                  </a:solidFill>
                </a:rPr>
                <a:t>state</a:t>
              </a:r>
            </a:p>
          </p:txBody>
        </p:sp>
      </p:gr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83" name="Picture 3"/>
          <p:cNvPicPr>
            <a:picLocks noChangeAspect="1" noChangeArrowheads="1"/>
          </p:cNvPicPr>
          <p:nvPr/>
        </p:nvPicPr>
        <p:blipFill>
          <a:blip r:embed="rId3"/>
          <a:srcRect l="52714" t="29199" r="11517" b="25083"/>
          <a:stretch>
            <a:fillRect/>
          </a:stretch>
        </p:blipFill>
        <p:spPr bwMode="auto">
          <a:xfrm>
            <a:off x="6467954" y="4114800"/>
            <a:ext cx="2535369" cy="2592475"/>
          </a:xfrm>
          <a:prstGeom prst="rect">
            <a:avLst/>
          </a:prstGeom>
          <a:ln>
            <a:solidFill>
              <a:schemeClr val="bg1"/>
            </a:solidFill>
          </a:ln>
          <a:effectLst>
            <a:outerShdw blurRad="292100" dist="139700" dir="2700000" algn="tl" rotWithShape="0">
              <a:srgbClr val="333333">
                <a:alpha val="65000"/>
              </a:srgbClr>
            </a:outerShdw>
          </a:effectLst>
        </p:spPr>
      </p:pic>
      <p:sp>
        <p:nvSpPr>
          <p:cNvPr id="126978" name="Rectangle 2"/>
          <p:cNvSpPr>
            <a:spLocks noGrp="1" noChangeArrowheads="1"/>
          </p:cNvSpPr>
          <p:nvPr>
            <p:ph type="title"/>
          </p:nvPr>
        </p:nvSpPr>
        <p:spPr>
          <a:xfrm>
            <a:off x="381000" y="230187"/>
            <a:ext cx="8382000" cy="664797"/>
          </a:xfrm>
        </p:spPr>
        <p:txBody>
          <a:bodyPr/>
          <a:lstStyle/>
          <a:p>
            <a:r>
              <a:rPr lang="en-US" sz="4800" dirty="0" smtClean="0">
                <a:latin typeface="Calibri" pitchFamily="34" charset="0"/>
              </a:rPr>
              <a:t>Annotation </a:t>
            </a:r>
            <a:r>
              <a:rPr sz="4800" smtClean="0">
                <a:latin typeface="Calibri" pitchFamily="34" charset="0"/>
              </a:rPr>
              <a:t>L</a:t>
            </a:r>
            <a:r>
              <a:rPr lang="en-US" sz="4800" dirty="0" err="1" smtClean="0">
                <a:latin typeface="Calibri" pitchFamily="34" charset="0"/>
              </a:rPr>
              <a:t>anguage</a:t>
            </a:r>
            <a:r>
              <a:rPr lang="en-US" sz="4800" dirty="0" smtClean="0">
                <a:latin typeface="Calibri" pitchFamily="34" charset="0"/>
              </a:rPr>
              <a:t> </a:t>
            </a:r>
            <a:r>
              <a:rPr lang="en-US" sz="4800" dirty="0" smtClean="0">
                <a:latin typeface="Calibri" pitchFamily="34" charset="0"/>
              </a:rPr>
              <a:t>&amp; Logic</a:t>
            </a:r>
          </a:p>
        </p:txBody>
      </p:sp>
      <p:sp>
        <p:nvSpPr>
          <p:cNvPr id="210947" name="Rectangle 3"/>
          <p:cNvSpPr>
            <a:spLocks noGrp="1" noChangeArrowheads="1"/>
          </p:cNvSpPr>
          <p:nvPr>
            <p:ph idx="1"/>
          </p:nvPr>
        </p:nvSpPr>
        <p:spPr>
          <a:xfrm>
            <a:off x="381000" y="1412875"/>
            <a:ext cx="8382000" cy="4678204"/>
          </a:xfrm>
        </p:spPr>
        <p:txBody>
          <a:bodyPr/>
          <a:lstStyle/>
          <a:p>
            <a:r>
              <a:rPr lang="en-US" sz="2000" dirty="0" smtClean="0"/>
              <a:t>Procedure contracts</a:t>
            </a:r>
          </a:p>
          <a:p>
            <a:pPr lvl="1"/>
            <a:r>
              <a:rPr lang="en-US" sz="1800" dirty="0" smtClean="0"/>
              <a:t>requires, ensures, modifies</a:t>
            </a:r>
          </a:p>
          <a:p>
            <a:r>
              <a:rPr lang="en-US" sz="2000" dirty="0" smtClean="0"/>
              <a:t>Arbitrary C expressions</a:t>
            </a:r>
          </a:p>
          <a:p>
            <a:pPr lvl="1"/>
            <a:r>
              <a:rPr lang="en-US" sz="1800" dirty="0" smtClean="0"/>
              <a:t>program variables, resources</a:t>
            </a:r>
          </a:p>
          <a:p>
            <a:pPr lvl="1"/>
            <a:r>
              <a:rPr lang="en-US" sz="1800" dirty="0" smtClean="0"/>
              <a:t>Boolean connectives</a:t>
            </a:r>
          </a:p>
          <a:p>
            <a:pPr lvl="1"/>
            <a:r>
              <a:rPr lang="en-US" sz="1800" dirty="0" smtClean="0"/>
              <a:t>quantifiers</a:t>
            </a:r>
          </a:p>
          <a:p>
            <a:r>
              <a:rPr lang="en-US" sz="2000" dirty="0" smtClean="0"/>
              <a:t>Can express a rich set of contracts</a:t>
            </a:r>
          </a:p>
          <a:p>
            <a:pPr lvl="1"/>
            <a:r>
              <a:rPr lang="en-US" sz="1800" dirty="0" smtClean="0"/>
              <a:t>API usage (e.g. lock acquire/release)</a:t>
            </a:r>
          </a:p>
          <a:p>
            <a:pPr lvl="1"/>
            <a:r>
              <a:rPr lang="en-US" sz="1800" dirty="0" smtClean="0"/>
              <a:t>Synchronization protocols </a:t>
            </a:r>
          </a:p>
          <a:p>
            <a:pPr lvl="1"/>
            <a:r>
              <a:rPr lang="en-US" sz="1800" dirty="0" smtClean="0"/>
              <a:t>Memory safety </a:t>
            </a:r>
          </a:p>
          <a:p>
            <a:pPr lvl="1"/>
            <a:r>
              <a:rPr lang="en-US" sz="1800" dirty="0" smtClean="0"/>
              <a:t>Data structure invariants (linked list)</a:t>
            </a:r>
          </a:p>
          <a:p>
            <a:r>
              <a:rPr lang="en-US" sz="2000" dirty="0" smtClean="0"/>
              <a:t>Challenge: </a:t>
            </a:r>
          </a:p>
          <a:p>
            <a:pPr lvl="1"/>
            <a:r>
              <a:rPr lang="en-US" sz="1800" dirty="0" smtClean="0"/>
              <a:t>Retain efficiency</a:t>
            </a:r>
          </a:p>
          <a:p>
            <a:pPr lvl="1"/>
            <a:r>
              <a:rPr lang="en-US" sz="1800" dirty="0" smtClean="0"/>
              <a:t>Decidable fragments</a:t>
            </a:r>
          </a:p>
          <a:p>
            <a:pPr lvl="1"/>
            <a:endParaRPr lang="en-US" sz="2000" dirty="0" smtClean="0"/>
          </a:p>
        </p:txBody>
      </p:sp>
      <p:pic>
        <p:nvPicPr>
          <p:cNvPr id="276481" name="Picture 1"/>
          <p:cNvPicPr>
            <a:picLocks noChangeAspect="1" noChangeArrowheads="1"/>
          </p:cNvPicPr>
          <p:nvPr/>
        </p:nvPicPr>
        <p:blipFill>
          <a:blip r:embed="rId4"/>
          <a:srcRect l="10978" t="37088" r="50955" b="51168"/>
          <a:stretch>
            <a:fillRect/>
          </a:stretch>
        </p:blipFill>
        <p:spPr bwMode="auto">
          <a:xfrm>
            <a:off x="4260501" y="1487154"/>
            <a:ext cx="4396851" cy="1085223"/>
          </a:xfrm>
          <a:prstGeom prst="rect">
            <a:avLst/>
          </a:prstGeom>
          <a:ln>
            <a:solidFill>
              <a:schemeClr val="bg1"/>
            </a:solidFill>
          </a:ln>
          <a:effectLst>
            <a:outerShdw blurRad="292100" dist="139700" dir="2700000" algn="tl" rotWithShape="0">
              <a:srgbClr val="333333">
                <a:alpha val="65000"/>
              </a:srgbClr>
            </a:outerShdw>
          </a:effectLst>
        </p:spPr>
      </p:pic>
      <p:pic>
        <p:nvPicPr>
          <p:cNvPr id="276482" name="Picture 2"/>
          <p:cNvPicPr>
            <a:picLocks noChangeAspect="1" noChangeArrowheads="1"/>
          </p:cNvPicPr>
          <p:nvPr/>
        </p:nvPicPr>
        <p:blipFill>
          <a:blip r:embed="rId5"/>
          <a:srcRect l="7077" t="44900" r="54451" b="22710"/>
          <a:stretch>
            <a:fillRect/>
          </a:stretch>
        </p:blipFill>
        <p:spPr bwMode="auto">
          <a:xfrm>
            <a:off x="4861827" y="2863781"/>
            <a:ext cx="3267288" cy="2200590"/>
          </a:xfrm>
          <a:prstGeom prst="rect">
            <a:avLst/>
          </a:prstGeom>
          <a:ln>
            <a:solidFill>
              <a:schemeClr val="bg1"/>
            </a:solidFill>
          </a:ln>
          <a:effectLst>
            <a:outerShdw blurRad="292100" dist="139700" dir="2700000" algn="tl" rotWithShape="0">
              <a:srgbClr val="333333">
                <a:alpha val="65000"/>
              </a:srgbClr>
            </a:outerShdw>
          </a:effectLst>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381000" y="230187"/>
            <a:ext cx="8382000" cy="664797"/>
          </a:xfrm>
        </p:spPr>
        <p:txBody>
          <a:bodyPr/>
          <a:lstStyle/>
          <a:p>
            <a:r>
              <a:rPr lang="en-US" sz="4800" dirty="0" smtClean="0">
                <a:latin typeface="Calibri" pitchFamily="34" charset="0"/>
              </a:rPr>
              <a:t>Efficient logic for program verification</a:t>
            </a:r>
          </a:p>
        </p:txBody>
      </p:sp>
      <p:sp>
        <p:nvSpPr>
          <p:cNvPr id="25602" name="Rectangle 3"/>
          <p:cNvSpPr>
            <a:spLocks noGrp="1" noChangeArrowheads="1"/>
          </p:cNvSpPr>
          <p:nvPr>
            <p:ph sz="half" idx="1"/>
          </p:nvPr>
        </p:nvSpPr>
        <p:spPr>
          <a:xfrm>
            <a:off x="4691743" y="1612520"/>
            <a:ext cx="4114800" cy="1341906"/>
          </a:xfrm>
        </p:spPr>
        <p:txBody>
          <a:bodyPr/>
          <a:lstStyle/>
          <a:p>
            <a:r>
              <a:rPr lang="en-US" sz="2400" dirty="0" smtClean="0"/>
              <a:t>Logic with Reach, Quantifiers, Arithmetic</a:t>
            </a:r>
          </a:p>
          <a:p>
            <a:pPr lvl="1"/>
            <a:r>
              <a:rPr lang="en-US" sz="2000" dirty="0" smtClean="0"/>
              <a:t>Expressive</a:t>
            </a:r>
          </a:p>
          <a:p>
            <a:pPr lvl="1"/>
            <a:r>
              <a:rPr lang="en-US" sz="2000" dirty="0" smtClean="0"/>
              <a:t>Careful use of </a:t>
            </a:r>
            <a:r>
              <a:rPr lang="en-US" sz="2000" dirty="0" smtClean="0"/>
              <a:t>quantifiers</a:t>
            </a:r>
            <a:endParaRPr lang="en-US" sz="2000" dirty="0" smtClean="0"/>
          </a:p>
        </p:txBody>
      </p:sp>
      <p:pic>
        <p:nvPicPr>
          <p:cNvPr id="5" name="Picture 3"/>
          <p:cNvPicPr>
            <a:picLocks noChangeAspect="1" noChangeArrowheads="1"/>
          </p:cNvPicPr>
          <p:nvPr/>
        </p:nvPicPr>
        <p:blipFill>
          <a:blip r:embed="rId2"/>
          <a:srcRect l="52714" t="29199" r="11517" b="25083"/>
          <a:stretch>
            <a:fillRect/>
          </a:stretch>
        </p:blipFill>
        <p:spPr bwMode="auto">
          <a:xfrm>
            <a:off x="479135" y="1033964"/>
            <a:ext cx="4008644" cy="4098933"/>
          </a:xfrm>
          <a:prstGeom prst="rect">
            <a:avLst/>
          </a:prstGeom>
          <a:ln>
            <a:solidFill>
              <a:schemeClr val="bg1"/>
            </a:solidFill>
          </a:ln>
          <a:effectLst>
            <a:outerShdw blurRad="292100" dist="139700" dir="2700000" algn="tl" rotWithShape="0">
              <a:srgbClr val="333333">
                <a:alpha val="65000"/>
              </a:srgbClr>
            </a:outerShdw>
          </a:effectLst>
        </p:spPr>
      </p:pic>
      <p:pic>
        <p:nvPicPr>
          <p:cNvPr id="314369" name="Picture 1"/>
          <p:cNvPicPr>
            <a:picLocks noChangeAspect="1" noChangeArrowheads="1"/>
          </p:cNvPicPr>
          <p:nvPr/>
        </p:nvPicPr>
        <p:blipFill>
          <a:blip r:embed="rId3"/>
          <a:srcRect l="9303" t="50435" r="37506" b="31110"/>
          <a:stretch>
            <a:fillRect/>
          </a:stretch>
        </p:blipFill>
        <p:spPr bwMode="auto">
          <a:xfrm>
            <a:off x="3537696" y="5207248"/>
            <a:ext cx="5404207" cy="1500027"/>
          </a:xfrm>
          <a:prstGeom prst="rect">
            <a:avLst/>
          </a:prstGeom>
          <a:ln>
            <a:solidFill>
              <a:schemeClr val="bg1"/>
            </a:solidFill>
          </a:ln>
          <a:effectLst>
            <a:outerShdw blurRad="292100" dist="139700" dir="2700000" algn="tl" rotWithShape="0">
              <a:srgbClr val="333333">
                <a:alpha val="65000"/>
              </a:srgbClr>
            </a:outerShdw>
          </a:effectLst>
        </p:spPr>
      </p:pic>
      <p:sp>
        <p:nvSpPr>
          <p:cNvPr id="7" name="Rectangle 6"/>
          <p:cNvSpPr/>
          <p:nvPr/>
        </p:nvSpPr>
        <p:spPr>
          <a:xfrm>
            <a:off x="544449" y="6010668"/>
            <a:ext cx="2704587" cy="646331"/>
          </a:xfrm>
          <a:prstGeom prst="rect">
            <a:avLst/>
          </a:prstGeom>
        </p:spPr>
        <p:txBody>
          <a:bodyPr wrap="none">
            <a:spAutoFit/>
          </a:bodyPr>
          <a:lstStyle/>
          <a:p>
            <a:r>
              <a:rPr lang="en-US" dirty="0" smtClean="0">
                <a:solidFill>
                  <a:schemeClr val="bg1"/>
                </a:solidFill>
                <a:latin typeface="Calibri" pitchFamily="34" charset="0"/>
              </a:rPr>
              <a:t>Encoding using quantifiers </a:t>
            </a:r>
            <a:br>
              <a:rPr lang="en-US" dirty="0" smtClean="0">
                <a:solidFill>
                  <a:schemeClr val="bg1"/>
                </a:solidFill>
                <a:latin typeface="Calibri" pitchFamily="34" charset="0"/>
              </a:rPr>
            </a:br>
            <a:r>
              <a:rPr lang="en-US" dirty="0" smtClean="0">
                <a:solidFill>
                  <a:schemeClr val="bg1"/>
                </a:solidFill>
                <a:latin typeface="Calibri" pitchFamily="34" charset="0"/>
              </a:rPr>
              <a:t>and triggers</a:t>
            </a:r>
          </a:p>
        </p:txBody>
      </p:sp>
      <p:sp>
        <p:nvSpPr>
          <p:cNvPr id="8" name="Bent Arrow 7"/>
          <p:cNvSpPr/>
          <p:nvPr/>
        </p:nvSpPr>
        <p:spPr bwMode="auto">
          <a:xfrm rot="10800000" flipH="1">
            <a:off x="2149135" y="5023625"/>
            <a:ext cx="1490710" cy="1181866"/>
          </a:xfrm>
          <a:prstGeom prst="bentArrow">
            <a:avLst>
              <a:gd name="adj1" fmla="val 14984"/>
              <a:gd name="adj2" fmla="val 20143"/>
              <a:gd name="adj3" fmla="val 25000"/>
              <a:gd name="adj4" fmla="val 4375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4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Success Story</a:t>
            </a:r>
            <a:endParaRPr lang="en-US" dirty="0"/>
          </a:p>
        </p:txBody>
      </p:sp>
      <p:sp>
        <p:nvSpPr>
          <p:cNvPr id="3" name="Content Placeholder 2"/>
          <p:cNvSpPr>
            <a:spLocks noGrp="1"/>
          </p:cNvSpPr>
          <p:nvPr>
            <p:ph idx="1"/>
          </p:nvPr>
        </p:nvSpPr>
        <p:spPr>
          <a:xfrm>
            <a:off x="354367" y="1732471"/>
            <a:ext cx="8382000" cy="2080570"/>
          </a:xfrm>
        </p:spPr>
        <p:txBody>
          <a:bodyPr/>
          <a:lstStyle/>
          <a:p>
            <a:r>
              <a:rPr lang="en-US" dirty="0" smtClean="0"/>
              <a:t>Used to check Windows Kernel code.</a:t>
            </a:r>
          </a:p>
          <a:p>
            <a:r>
              <a:rPr lang="en-US" dirty="0" smtClean="0">
                <a:solidFill>
                  <a:srgbClr val="FF0000"/>
                </a:solidFill>
              </a:rPr>
              <a:t>Found 50 bugs, most confirmed.</a:t>
            </a:r>
          </a:p>
          <a:p>
            <a:pPr lvl="1"/>
            <a:r>
              <a:rPr lang="en-US" dirty="0" smtClean="0"/>
              <a:t>250 lines required to specify properties.</a:t>
            </a:r>
          </a:p>
          <a:p>
            <a:pPr lvl="1"/>
            <a:r>
              <a:rPr lang="en-US" dirty="0" smtClean="0"/>
              <a:t>600 lines of manual annotations.</a:t>
            </a:r>
          </a:p>
          <a:p>
            <a:pPr lvl="1"/>
            <a:r>
              <a:rPr lang="en-US" dirty="0" smtClean="0"/>
              <a:t>3000 lines of inferred annotations.</a:t>
            </a:r>
            <a:endParaRPr lang="en-US" dirty="0"/>
          </a:p>
        </p:txBody>
      </p:sp>
      <p:sp>
        <p:nvSpPr>
          <p:cNvPr id="4" name="Footer Placeholder 3"/>
          <p:cNvSpPr>
            <a:spLocks noGrp="1"/>
          </p:cNvSpPr>
          <p:nvPr>
            <p:ph type="ftr" sz="quarter" idx="10"/>
          </p:nvPr>
        </p:nvSpPr>
        <p:spPr/>
        <p:txBody>
          <a:bodyPr/>
          <a:lstStyle/>
          <a:p>
            <a:r>
              <a:rPr lang="en-US" smtClean="0"/>
              <a:t>Experiments in Software Verification using SMT Solvers</a:t>
            </a:r>
            <a:endParaRPr lang="en-US" dirty="0"/>
          </a:p>
        </p:txBody>
      </p:sp>
      <p:sp>
        <p:nvSpPr>
          <p:cNvPr id="5" name="Rectangular Callout 4"/>
          <p:cNvSpPr/>
          <p:nvPr/>
        </p:nvSpPr>
        <p:spPr bwMode="auto">
          <a:xfrm>
            <a:off x="2441359" y="4332303"/>
            <a:ext cx="4181383" cy="1491448"/>
          </a:xfrm>
          <a:prstGeom prst="wedgeRectCallout">
            <a:avLst>
              <a:gd name="adj1" fmla="val -58262"/>
              <a:gd name="adj2" fmla="val -8988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Houdini-like algorithm</a:t>
            </a:r>
          </a:p>
          <a:p>
            <a:pPr marL="0" marR="0" indent="0"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(Flanagan,</a:t>
            </a:r>
            <a:r>
              <a:rPr kumimoji="0" lang="en-US" sz="2800" b="0" i="0" u="none" strike="noStrike" cap="none" normalizeH="0" dirty="0" smtClean="0">
                <a:solidFill>
                  <a:schemeClr val="bg1"/>
                </a:solidFill>
                <a:latin typeface="Segoe" pitchFamily="34" charset="0"/>
              </a:rPr>
              <a:t> Leino)</a:t>
            </a:r>
            <a:endParaRPr kumimoji="0" lang="en-US" sz="2800" b="0"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Extending Z3</a:t>
            </a:r>
            <a:endParaRPr lang="en-US" dirty="0"/>
          </a:p>
        </p:txBody>
      </p:sp>
      <p:sp>
        <p:nvSpPr>
          <p:cNvPr id="3" name="Content Placeholder 2"/>
          <p:cNvSpPr>
            <a:spLocks noGrp="1"/>
          </p:cNvSpPr>
          <p:nvPr>
            <p:ph idx="1"/>
          </p:nvPr>
        </p:nvSpPr>
        <p:spPr>
          <a:xfrm>
            <a:off x="370952" y="1654035"/>
            <a:ext cx="8382000" cy="1809726"/>
          </a:xfrm>
        </p:spPr>
        <p:txBody>
          <a:bodyPr/>
          <a:lstStyle/>
          <a:p>
            <a:r>
              <a:rPr lang="en-US" dirty="0" smtClean="0"/>
              <a:t>Axioms</a:t>
            </a:r>
          </a:p>
          <a:p>
            <a:r>
              <a:rPr lang="en-US" dirty="0" smtClean="0"/>
              <a:t>Inference rules (not supported yet)</a:t>
            </a:r>
          </a:p>
          <a:p>
            <a:r>
              <a:rPr lang="en-US" dirty="0" smtClean="0"/>
              <a:t>Very lazy loop</a:t>
            </a:r>
          </a:p>
          <a:p>
            <a:r>
              <a:rPr lang="en-US" dirty="0" smtClean="0"/>
              <a:t>New Z3 theory (too complicated </a:t>
            </a:r>
            <a:r>
              <a:rPr lang="en-US" smtClean="0"/>
              <a:t>for users</a:t>
            </a:r>
            <a:r>
              <a:rPr lang="en-US" dirty="0" smtClean="0"/>
              <a:t>)</a:t>
            </a:r>
            <a:endParaRPr lang="en-US" dirty="0"/>
          </a:p>
        </p:txBody>
      </p:sp>
      <p:sp>
        <p:nvSpPr>
          <p:cNvPr id="4" name="Footer Placeholder 3"/>
          <p:cNvSpPr>
            <a:spLocks noGrp="1"/>
          </p:cNvSpPr>
          <p:nvPr>
            <p:ph type="ftr" sz="quarter" idx="10"/>
          </p:nvPr>
        </p:nvSpPr>
        <p:spPr/>
        <p:txBody>
          <a:bodyPr/>
          <a:lstStyle/>
          <a:p>
            <a:r>
              <a:rPr lang="en-US" smtClean="0"/>
              <a:t>Experiments in Software Verification using SMT Solvers</a:t>
            </a:r>
            <a:endParaRPr 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Axioms</a:t>
            </a:r>
            <a:endParaRPr lang="en-US" dirty="0"/>
          </a:p>
        </p:txBody>
      </p:sp>
      <p:sp>
        <p:nvSpPr>
          <p:cNvPr id="3" name="Content Placeholder 2"/>
          <p:cNvSpPr>
            <a:spLocks noGrp="1"/>
          </p:cNvSpPr>
          <p:nvPr>
            <p:ph idx="1"/>
          </p:nvPr>
        </p:nvSpPr>
        <p:spPr>
          <a:xfrm>
            <a:off x="360903" y="1633939"/>
            <a:ext cx="8382000" cy="4382738"/>
          </a:xfrm>
        </p:spPr>
        <p:txBody>
          <a:bodyPr/>
          <a:lstStyle/>
          <a:p>
            <a:r>
              <a:rPr lang="en-US" dirty="0" smtClean="0"/>
              <a:t>Easy if theory can be encoded in first-order logic.</a:t>
            </a:r>
            <a:endParaRPr lang="en-US" dirty="0" smtClean="0"/>
          </a:p>
          <a:p>
            <a:r>
              <a:rPr lang="en-US" dirty="0" smtClean="0"/>
              <a:t>Example: partial orders.</a:t>
            </a:r>
          </a:p>
          <a:p>
            <a:pPr marL="703764" lvl="3" indent="-384954">
              <a:buFont typeface="Symbol"/>
              <a:buChar char="&quot;"/>
            </a:pPr>
            <a:r>
              <a:rPr lang="en-US" sz="2800" dirty="0" smtClean="0">
                <a:sym typeface="Symbol"/>
              </a:rPr>
              <a:t>x: p(</a:t>
            </a:r>
            <a:r>
              <a:rPr lang="en-US" sz="2800" dirty="0" err="1" smtClean="0">
                <a:sym typeface="Symbol"/>
              </a:rPr>
              <a:t>x,x</a:t>
            </a:r>
            <a:r>
              <a:rPr lang="en-US" sz="2800" dirty="0" smtClean="0">
                <a:sym typeface="Symbol"/>
              </a:rPr>
              <a:t>)</a:t>
            </a:r>
          </a:p>
          <a:p>
            <a:pPr marL="703764" lvl="3" indent="-384954">
              <a:buFont typeface="Symbol"/>
              <a:buChar char="&quot;"/>
            </a:pPr>
            <a:r>
              <a:rPr lang="en-US" sz="2800" dirty="0" err="1" smtClean="0">
                <a:sym typeface="Symbol"/>
              </a:rPr>
              <a:t>x,y,z</a:t>
            </a:r>
            <a:r>
              <a:rPr lang="en-US" sz="2800" dirty="0" smtClean="0">
                <a:sym typeface="Symbol"/>
              </a:rPr>
              <a:t>: p(</a:t>
            </a:r>
            <a:r>
              <a:rPr lang="en-US" sz="2800" dirty="0" err="1" smtClean="0">
                <a:sym typeface="Symbol"/>
              </a:rPr>
              <a:t>x,y</a:t>
            </a:r>
            <a:r>
              <a:rPr lang="en-US" sz="2800" dirty="0" smtClean="0">
                <a:sym typeface="Symbol"/>
              </a:rPr>
              <a:t>), p(</a:t>
            </a:r>
            <a:r>
              <a:rPr lang="en-US" sz="2800" dirty="0" err="1" smtClean="0">
                <a:sym typeface="Symbol"/>
              </a:rPr>
              <a:t>y,z</a:t>
            </a:r>
            <a:r>
              <a:rPr lang="en-US" sz="2800" dirty="0" smtClean="0">
                <a:sym typeface="Symbol"/>
              </a:rPr>
              <a:t>)  p(</a:t>
            </a:r>
            <a:r>
              <a:rPr lang="en-US" sz="2800" dirty="0" err="1" smtClean="0">
                <a:sym typeface="Symbol"/>
              </a:rPr>
              <a:t>x,z</a:t>
            </a:r>
            <a:r>
              <a:rPr lang="en-US" sz="2800" dirty="0" smtClean="0">
                <a:sym typeface="Symbol"/>
              </a:rPr>
              <a:t>)</a:t>
            </a:r>
          </a:p>
          <a:p>
            <a:pPr marL="703764" lvl="3" indent="-384954">
              <a:buFont typeface="Symbol"/>
              <a:buChar char="&quot;"/>
            </a:pPr>
            <a:r>
              <a:rPr lang="en-US" sz="2800" dirty="0" err="1" smtClean="0">
                <a:sym typeface="Symbol"/>
              </a:rPr>
              <a:t>x,y</a:t>
            </a:r>
            <a:r>
              <a:rPr lang="en-US" sz="2800" dirty="0" smtClean="0">
                <a:sym typeface="Symbol"/>
              </a:rPr>
              <a:t>: p(</a:t>
            </a:r>
            <a:r>
              <a:rPr lang="en-US" sz="2800" dirty="0" err="1" smtClean="0">
                <a:sym typeface="Symbol"/>
              </a:rPr>
              <a:t>x,y</a:t>
            </a:r>
            <a:r>
              <a:rPr lang="en-US" sz="2800" dirty="0" smtClean="0">
                <a:sym typeface="Symbol"/>
              </a:rPr>
              <a:t>), p(</a:t>
            </a:r>
            <a:r>
              <a:rPr lang="en-US" sz="2800" dirty="0" err="1" smtClean="0">
                <a:sym typeface="Symbol"/>
              </a:rPr>
              <a:t>y,x</a:t>
            </a:r>
            <a:r>
              <a:rPr lang="en-US" sz="2800" dirty="0" smtClean="0">
                <a:sym typeface="Symbol"/>
              </a:rPr>
              <a:t>)  x = </a:t>
            </a:r>
            <a:r>
              <a:rPr lang="en-US" sz="2800" dirty="0" smtClean="0">
                <a:sym typeface="Symbol"/>
              </a:rPr>
              <a:t>y</a:t>
            </a:r>
            <a:endParaRPr lang="en-US" dirty="0" smtClean="0"/>
          </a:p>
          <a:p>
            <a:r>
              <a:rPr lang="en-US" dirty="0" smtClean="0"/>
              <a:t>Problems:</a:t>
            </a:r>
          </a:p>
          <a:p>
            <a:pPr lvl="1"/>
            <a:r>
              <a:rPr lang="en-US" dirty="0" smtClean="0"/>
              <a:t>Is E-matching or SP a decision procedure for this theory?</a:t>
            </a:r>
          </a:p>
          <a:p>
            <a:pPr lvl="1"/>
            <a:r>
              <a:rPr lang="en-US" dirty="0" smtClean="0"/>
              <a:t>Model extraction</a:t>
            </a:r>
          </a:p>
          <a:p>
            <a:pPr lvl="1"/>
            <a:r>
              <a:rPr lang="en-US" dirty="0" smtClean="0"/>
              <a:t>Efficiency</a:t>
            </a:r>
          </a:p>
          <a:p>
            <a:pPr lvl="1"/>
            <a:endParaRPr lang="en-US" dirty="0" smtClean="0"/>
          </a:p>
        </p:txBody>
      </p:sp>
      <p:sp>
        <p:nvSpPr>
          <p:cNvPr id="4" name="Footer Placeholder 3"/>
          <p:cNvSpPr>
            <a:spLocks noGrp="1"/>
          </p:cNvSpPr>
          <p:nvPr>
            <p:ph type="ftr" sz="quarter" idx="10"/>
          </p:nvPr>
        </p:nvSpPr>
        <p:spPr/>
        <p:txBody>
          <a:bodyPr/>
          <a:lstStyle/>
          <a:p>
            <a:r>
              <a:rPr lang="en-US" dirty="0" smtClean="0"/>
              <a:t>Experiments in Software Verification using SMT Solvers</a:t>
            </a:r>
            <a:endParaRPr lang="en-US"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Inference rules</a:t>
            </a:r>
            <a:endParaRPr lang="en-US" dirty="0"/>
          </a:p>
        </p:txBody>
      </p:sp>
      <p:sp>
        <p:nvSpPr>
          <p:cNvPr id="3" name="Content Placeholder 2"/>
          <p:cNvSpPr>
            <a:spLocks noGrp="1"/>
          </p:cNvSpPr>
          <p:nvPr>
            <p:ph idx="1"/>
          </p:nvPr>
        </p:nvSpPr>
        <p:spPr>
          <a:xfrm>
            <a:off x="381000" y="1603787"/>
            <a:ext cx="8382000" cy="2111347"/>
          </a:xfrm>
        </p:spPr>
        <p:txBody>
          <a:bodyPr/>
          <a:lstStyle/>
          <a:p>
            <a:r>
              <a:rPr lang="en-US" dirty="0" smtClean="0"/>
              <a:t>Some users (e.g., HAVOC) want to provide inference rules to Z3.</a:t>
            </a:r>
          </a:p>
          <a:p>
            <a:r>
              <a:rPr lang="en-US" dirty="0" smtClean="0"/>
              <a:t>More flexibility (e.g., side conditions)</a:t>
            </a:r>
          </a:p>
          <a:p>
            <a:r>
              <a:rPr lang="en-US" dirty="0" smtClean="0">
                <a:solidFill>
                  <a:srgbClr val="FF0000"/>
                </a:solidFill>
              </a:rPr>
              <a:t>High level language for implementing custom decision procedures.</a:t>
            </a:r>
          </a:p>
        </p:txBody>
      </p:sp>
      <p:sp>
        <p:nvSpPr>
          <p:cNvPr id="4" name="Footer Placeholder 3"/>
          <p:cNvSpPr>
            <a:spLocks noGrp="1"/>
          </p:cNvSpPr>
          <p:nvPr>
            <p:ph type="ftr" sz="quarter" idx="10"/>
          </p:nvPr>
        </p:nvSpPr>
        <p:spPr/>
        <p:txBody>
          <a:bodyPr/>
          <a:lstStyle/>
          <a:p>
            <a:r>
              <a:rPr lang="en-US" smtClean="0"/>
              <a:t>Experiments in Software Verification using SMT Solvers</a:t>
            </a:r>
            <a:endParaRPr 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Very lazy loop</a:t>
            </a:r>
            <a:endParaRPr lang="en-US" dirty="0"/>
          </a:p>
        </p:txBody>
      </p:sp>
      <p:sp>
        <p:nvSpPr>
          <p:cNvPr id="3" name="Content Placeholder 2"/>
          <p:cNvSpPr>
            <a:spLocks noGrp="1"/>
          </p:cNvSpPr>
          <p:nvPr>
            <p:ph idx="1"/>
          </p:nvPr>
        </p:nvSpPr>
        <p:spPr>
          <a:xfrm>
            <a:off x="370952" y="1573648"/>
            <a:ext cx="8382000" cy="4702826"/>
          </a:xfrm>
        </p:spPr>
        <p:txBody>
          <a:bodyPr/>
          <a:lstStyle/>
          <a:p>
            <a:r>
              <a:rPr lang="en-US" dirty="0" smtClean="0"/>
              <a:t>Adding a theory T:</a:t>
            </a:r>
          </a:p>
          <a:p>
            <a:pPr marL="834216" lvl="1" indent="-457200">
              <a:buFont typeface="+mj-lt"/>
              <a:buAutoNum type="arabicPeriod"/>
            </a:pPr>
            <a:r>
              <a:rPr lang="en-US" dirty="0" smtClean="0"/>
              <a:t>Replace T symbols with </a:t>
            </a:r>
            <a:r>
              <a:rPr lang="en-US" dirty="0" err="1" smtClean="0"/>
              <a:t>uninterpreted</a:t>
            </a:r>
            <a:r>
              <a:rPr lang="en-US" dirty="0" smtClean="0"/>
              <a:t> </a:t>
            </a:r>
            <a:r>
              <a:rPr lang="en-US" dirty="0" smtClean="0"/>
              <a:t>symbols.</a:t>
            </a:r>
          </a:p>
          <a:p>
            <a:pPr marL="834216" lvl="1" indent="-457200">
              <a:buFont typeface="+mj-lt"/>
              <a:buAutoNum type="arabicPeriod"/>
            </a:pPr>
            <a:r>
              <a:rPr lang="en-US" dirty="0" smtClean="0"/>
              <a:t>Invoke Z3.</a:t>
            </a:r>
          </a:p>
          <a:p>
            <a:pPr marL="834216" lvl="1" indent="-457200">
              <a:buFont typeface="+mj-lt"/>
              <a:buAutoNum type="arabicPeriod"/>
            </a:pPr>
            <a:r>
              <a:rPr lang="en-US" dirty="0" smtClean="0"/>
              <a:t>If </a:t>
            </a:r>
            <a:r>
              <a:rPr lang="en-US" dirty="0" err="1" smtClean="0"/>
              <a:t>unsatisfiable</a:t>
            </a:r>
            <a:r>
              <a:rPr lang="en-US" dirty="0" smtClean="0"/>
              <a:t>, then return UNSAT.</a:t>
            </a:r>
          </a:p>
          <a:p>
            <a:pPr marL="834216" lvl="1" indent="-457200">
              <a:buFont typeface="+mj-lt"/>
              <a:buAutoNum type="arabicPeriod"/>
            </a:pPr>
            <a:r>
              <a:rPr lang="en-US" dirty="0" smtClean="0"/>
              <a:t>Inspect the model + implied equalities (i.e., assigned literals and equalities).</a:t>
            </a:r>
          </a:p>
          <a:p>
            <a:pPr marL="834216" lvl="1" indent="-457200">
              <a:buFont typeface="+mj-lt"/>
              <a:buAutoNum type="arabicPeriod"/>
            </a:pPr>
            <a:r>
              <a:rPr lang="en-US" dirty="0" smtClean="0"/>
              <a:t>Check if the assigned theory literals + equalities are </a:t>
            </a:r>
            <a:r>
              <a:rPr lang="en-US" dirty="0" err="1" smtClean="0"/>
              <a:t>satisfiable</a:t>
            </a:r>
            <a:r>
              <a:rPr lang="en-US" dirty="0" smtClean="0"/>
              <a:t>. </a:t>
            </a:r>
          </a:p>
          <a:p>
            <a:pPr marL="834216" lvl="1" indent="-457200">
              <a:buFont typeface="+mj-lt"/>
              <a:buAutoNum type="arabicPeriod"/>
            </a:pPr>
            <a:r>
              <a:rPr lang="en-US" dirty="0" smtClean="0"/>
              <a:t>If they are, then return SAT.</a:t>
            </a:r>
          </a:p>
          <a:p>
            <a:pPr marL="834216" lvl="1" indent="-457200">
              <a:buFont typeface="+mj-lt"/>
              <a:buAutoNum type="arabicPeriod"/>
            </a:pPr>
            <a:r>
              <a:rPr lang="en-US" dirty="0" smtClean="0"/>
              <a:t>Otherwise, add a new lemma and/or implied equalities go back to step 2.</a:t>
            </a:r>
          </a:p>
          <a:p>
            <a:r>
              <a:rPr lang="en-US" dirty="0" smtClean="0"/>
              <a:t>Model Based Theory Combination [SMT’08]</a:t>
            </a:r>
          </a:p>
        </p:txBody>
      </p:sp>
      <p:sp>
        <p:nvSpPr>
          <p:cNvPr id="4" name="Footer Placeholder 3"/>
          <p:cNvSpPr>
            <a:spLocks noGrp="1"/>
          </p:cNvSpPr>
          <p:nvPr>
            <p:ph type="ftr" sz="quarter" idx="10"/>
          </p:nvPr>
        </p:nvSpPr>
        <p:spPr/>
        <p:txBody>
          <a:bodyPr/>
          <a:lstStyle/>
          <a:p>
            <a:r>
              <a:rPr lang="en-US" smtClean="0"/>
              <a:t>Experiments in Software Verification using SMT Solvers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Very lazy loop (example)</a:t>
            </a:r>
            <a:endParaRPr lang="en-US" dirty="0"/>
          </a:p>
        </p:txBody>
      </p:sp>
      <p:sp>
        <p:nvSpPr>
          <p:cNvPr id="4" name="Footer Placeholder 3"/>
          <p:cNvSpPr>
            <a:spLocks noGrp="1"/>
          </p:cNvSpPr>
          <p:nvPr>
            <p:ph type="ftr" sz="quarter" idx="10"/>
          </p:nvPr>
        </p:nvSpPr>
        <p:spPr/>
        <p:txBody>
          <a:bodyPr/>
          <a:lstStyle/>
          <a:p>
            <a:r>
              <a:rPr lang="en-US" smtClean="0"/>
              <a:t>Experiments in Software Verification using SMT Solvers</a:t>
            </a:r>
            <a:endParaRPr lang="en-US" dirty="0"/>
          </a:p>
        </p:txBody>
      </p:sp>
      <p:sp>
        <p:nvSpPr>
          <p:cNvPr id="6" name="TextBox 5"/>
          <p:cNvSpPr txBox="1"/>
          <p:nvPr/>
        </p:nvSpPr>
        <p:spPr>
          <a:xfrm>
            <a:off x="291402" y="1758462"/>
            <a:ext cx="2541080" cy="1200329"/>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smtClean="0">
                <a:solidFill>
                  <a:schemeClr val="bg1"/>
                </a:solidFill>
                <a:sym typeface="Symbol"/>
              </a:rPr>
              <a:t></a:t>
            </a:r>
            <a:r>
              <a:rPr lang="en-US" dirty="0" smtClean="0">
                <a:solidFill>
                  <a:schemeClr val="bg1"/>
                </a:solidFill>
              </a:rPr>
              <a:t>p(</a:t>
            </a:r>
            <a:r>
              <a:rPr lang="en-US" dirty="0" err="1" smtClean="0">
                <a:solidFill>
                  <a:schemeClr val="bg1"/>
                </a:solidFill>
              </a:rPr>
              <a:t>a,f</a:t>
            </a:r>
            <a:r>
              <a:rPr lang="en-US" dirty="0" smtClean="0">
                <a:solidFill>
                  <a:schemeClr val="bg1"/>
                </a:solidFill>
              </a:rPr>
              <a:t>(c)) or </a:t>
            </a:r>
            <a:r>
              <a:rPr lang="en-US" dirty="0" smtClean="0">
                <a:solidFill>
                  <a:schemeClr val="bg1"/>
                </a:solidFill>
                <a:sym typeface="Symbol"/>
              </a:rPr>
              <a:t></a:t>
            </a:r>
            <a:r>
              <a:rPr lang="en-US" dirty="0" smtClean="0">
                <a:solidFill>
                  <a:schemeClr val="bg1"/>
                </a:solidFill>
              </a:rPr>
              <a:t>p(a, f(d))</a:t>
            </a:r>
          </a:p>
          <a:p>
            <a:r>
              <a:rPr lang="en-US" dirty="0" smtClean="0">
                <a:solidFill>
                  <a:schemeClr val="bg1"/>
                </a:solidFill>
              </a:rPr>
              <a:t>p(</a:t>
            </a:r>
            <a:r>
              <a:rPr lang="en-US" dirty="0" err="1" smtClean="0">
                <a:solidFill>
                  <a:schemeClr val="bg1"/>
                </a:solidFill>
              </a:rPr>
              <a:t>a,b</a:t>
            </a:r>
            <a:r>
              <a:rPr lang="en-US" dirty="0" smtClean="0">
                <a:solidFill>
                  <a:schemeClr val="bg1"/>
                </a:solidFill>
              </a:rPr>
              <a:t>)</a:t>
            </a:r>
          </a:p>
          <a:p>
            <a:r>
              <a:rPr lang="en-US" dirty="0" smtClean="0">
                <a:solidFill>
                  <a:schemeClr val="bg1"/>
                </a:solidFill>
              </a:rPr>
              <a:t>p(</a:t>
            </a:r>
            <a:r>
              <a:rPr lang="en-US" dirty="0" err="1" smtClean="0">
                <a:solidFill>
                  <a:schemeClr val="bg1"/>
                </a:solidFill>
              </a:rPr>
              <a:t>b,f</a:t>
            </a:r>
            <a:r>
              <a:rPr lang="en-US" dirty="0" smtClean="0">
                <a:solidFill>
                  <a:schemeClr val="bg1"/>
                </a:solidFill>
              </a:rPr>
              <a:t>(c))</a:t>
            </a:r>
          </a:p>
          <a:p>
            <a:r>
              <a:rPr lang="en-US" dirty="0" smtClean="0">
                <a:solidFill>
                  <a:schemeClr val="bg1"/>
                </a:solidFill>
              </a:rPr>
              <a:t>c</a:t>
            </a:r>
            <a:r>
              <a:rPr lang="en-US" dirty="0" smtClean="0">
                <a:solidFill>
                  <a:schemeClr val="bg1"/>
                </a:solidFill>
              </a:rPr>
              <a:t> = d</a:t>
            </a:r>
            <a:endParaRPr lang="en-US" dirty="0" smtClean="0">
              <a:solidFill>
                <a:schemeClr val="bg1"/>
              </a:solidFill>
            </a:endParaRPr>
          </a:p>
        </p:txBody>
      </p:sp>
      <p:sp>
        <p:nvSpPr>
          <p:cNvPr id="7" name="TextBox 6"/>
          <p:cNvSpPr txBox="1"/>
          <p:nvPr/>
        </p:nvSpPr>
        <p:spPr>
          <a:xfrm>
            <a:off x="4091353" y="2001298"/>
            <a:ext cx="3475056"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solidFill>
                  <a:schemeClr val="bg1"/>
                </a:solidFill>
                <a:sym typeface="Symbol"/>
              </a:rPr>
              <a:t>Model:</a:t>
            </a:r>
          </a:p>
          <a:p>
            <a:r>
              <a:rPr lang="en-US" dirty="0" smtClean="0">
                <a:solidFill>
                  <a:schemeClr val="bg1"/>
                </a:solidFill>
                <a:sym typeface="Symbol"/>
              </a:rPr>
              <a:t></a:t>
            </a:r>
            <a:r>
              <a:rPr lang="en-US" dirty="0" smtClean="0">
                <a:solidFill>
                  <a:schemeClr val="bg1"/>
                </a:solidFill>
              </a:rPr>
              <a:t>p(</a:t>
            </a:r>
            <a:r>
              <a:rPr lang="en-US" dirty="0" err="1" smtClean="0">
                <a:solidFill>
                  <a:schemeClr val="bg1"/>
                </a:solidFill>
              </a:rPr>
              <a:t>a,f</a:t>
            </a:r>
            <a:r>
              <a:rPr lang="en-US" dirty="0" smtClean="0">
                <a:solidFill>
                  <a:schemeClr val="bg1"/>
                </a:solidFill>
              </a:rPr>
              <a:t>(c)), </a:t>
            </a:r>
            <a:r>
              <a:rPr lang="en-US" dirty="0" smtClean="0">
                <a:solidFill>
                  <a:schemeClr val="bg1"/>
                </a:solidFill>
              </a:rPr>
              <a:t>p(</a:t>
            </a:r>
            <a:r>
              <a:rPr lang="en-US" dirty="0" err="1" smtClean="0">
                <a:solidFill>
                  <a:schemeClr val="bg1"/>
                </a:solidFill>
              </a:rPr>
              <a:t>a,b</a:t>
            </a:r>
            <a:r>
              <a:rPr lang="en-US" dirty="0" smtClean="0">
                <a:solidFill>
                  <a:schemeClr val="bg1"/>
                </a:solidFill>
              </a:rPr>
              <a:t>), </a:t>
            </a:r>
            <a:r>
              <a:rPr lang="en-US" dirty="0" smtClean="0">
                <a:solidFill>
                  <a:schemeClr val="bg1"/>
                </a:solidFill>
              </a:rPr>
              <a:t>p(</a:t>
            </a:r>
            <a:r>
              <a:rPr lang="en-US" dirty="0" err="1" smtClean="0">
                <a:solidFill>
                  <a:schemeClr val="bg1"/>
                </a:solidFill>
              </a:rPr>
              <a:t>b,f</a:t>
            </a:r>
            <a:r>
              <a:rPr lang="en-US" dirty="0" smtClean="0">
                <a:solidFill>
                  <a:schemeClr val="bg1"/>
                </a:solidFill>
              </a:rPr>
              <a:t>(c)),</a:t>
            </a:r>
          </a:p>
          <a:p>
            <a:r>
              <a:rPr lang="en-US" dirty="0" smtClean="0">
                <a:solidFill>
                  <a:schemeClr val="bg1"/>
                </a:solidFill>
              </a:rPr>
              <a:t>b = c, </a:t>
            </a:r>
            <a:r>
              <a:rPr lang="en-US" dirty="0" smtClean="0">
                <a:solidFill>
                  <a:schemeClr val="bg1"/>
                </a:solidFill>
              </a:rPr>
              <a:t>f(c) = f(d)</a:t>
            </a:r>
            <a:endParaRPr lang="en-US" dirty="0" smtClean="0">
              <a:solidFill>
                <a:schemeClr val="bg1"/>
              </a:solidFill>
            </a:endParaRPr>
          </a:p>
        </p:txBody>
      </p:sp>
      <p:sp>
        <p:nvSpPr>
          <p:cNvPr id="8" name="Right Arrow 7"/>
          <p:cNvSpPr/>
          <p:nvPr/>
        </p:nvSpPr>
        <p:spPr bwMode="auto">
          <a:xfrm>
            <a:off x="2954215" y="2130251"/>
            <a:ext cx="954594" cy="753626"/>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solidFill>
                  <a:schemeClr val="tx1"/>
                </a:solidFill>
                <a:effectLst>
                  <a:outerShdw blurRad="38100" dist="38100" dir="2700000" algn="tl">
                    <a:srgbClr val="000000">
                      <a:alpha val="43137"/>
                    </a:srgbClr>
                  </a:outerShdw>
                </a:effectLst>
                <a:latin typeface="Calibri" pitchFamily="34" charset="0"/>
              </a:rPr>
              <a:t>z3</a:t>
            </a:r>
            <a:endParaRPr kumimoji="0" lang="en-US" sz="2000" b="0" i="0" u="none" strike="noStrike" cap="none" normalizeH="0" baseline="0" dirty="0" smtClean="0">
              <a:solidFill>
                <a:schemeClr val="tx1"/>
              </a:solidFill>
              <a:effectLst>
                <a:outerShdw blurRad="38100" dist="38100" dir="2700000" algn="tl">
                  <a:srgbClr val="000000">
                    <a:alpha val="43137"/>
                  </a:srgbClr>
                </a:outerShdw>
              </a:effectLst>
              <a:latin typeface="Calibri" pitchFamily="34" charset="0"/>
            </a:endParaRPr>
          </a:p>
        </p:txBody>
      </p:sp>
      <p:sp>
        <p:nvSpPr>
          <p:cNvPr id="9" name="TextBox 8"/>
          <p:cNvSpPr txBox="1"/>
          <p:nvPr/>
        </p:nvSpPr>
        <p:spPr>
          <a:xfrm>
            <a:off x="3289157" y="3476728"/>
            <a:ext cx="3885365"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solidFill>
                  <a:schemeClr val="bg1"/>
                </a:solidFill>
                <a:sym typeface="Symbol"/>
              </a:rPr>
              <a:t>T-Lemma:</a:t>
            </a:r>
          </a:p>
          <a:p>
            <a:r>
              <a:rPr lang="en-US" dirty="0" smtClean="0">
                <a:solidFill>
                  <a:schemeClr val="bg1"/>
                </a:solidFill>
                <a:sym typeface="Symbol"/>
              </a:rPr>
              <a:t> </a:t>
            </a:r>
            <a:r>
              <a:rPr lang="en-US" dirty="0" smtClean="0">
                <a:solidFill>
                  <a:schemeClr val="bg1"/>
                </a:solidFill>
                <a:sym typeface="Symbol"/>
              </a:rPr>
              <a:t>p(</a:t>
            </a:r>
            <a:r>
              <a:rPr lang="en-US" dirty="0" err="1" smtClean="0">
                <a:solidFill>
                  <a:schemeClr val="bg1"/>
                </a:solidFill>
                <a:sym typeface="Symbol"/>
              </a:rPr>
              <a:t>a,b</a:t>
            </a:r>
            <a:r>
              <a:rPr lang="en-US" dirty="0" smtClean="0">
                <a:solidFill>
                  <a:schemeClr val="bg1"/>
                </a:solidFill>
                <a:sym typeface="Symbol"/>
              </a:rPr>
              <a:t>) or </a:t>
            </a:r>
            <a:r>
              <a:rPr lang="en-US" dirty="0" smtClean="0">
                <a:solidFill>
                  <a:schemeClr val="bg1"/>
                </a:solidFill>
                <a:sym typeface="Symbol"/>
              </a:rPr>
              <a:t> </a:t>
            </a:r>
            <a:r>
              <a:rPr lang="en-US" dirty="0" smtClean="0">
                <a:solidFill>
                  <a:schemeClr val="bg1"/>
                </a:solidFill>
                <a:sym typeface="Symbol"/>
              </a:rPr>
              <a:t>p(</a:t>
            </a:r>
            <a:r>
              <a:rPr lang="en-US" dirty="0" err="1" smtClean="0">
                <a:solidFill>
                  <a:schemeClr val="bg1"/>
                </a:solidFill>
                <a:sym typeface="Symbol"/>
              </a:rPr>
              <a:t>b,f</a:t>
            </a:r>
            <a:r>
              <a:rPr lang="en-US" dirty="0" smtClean="0">
                <a:solidFill>
                  <a:schemeClr val="bg1"/>
                </a:solidFill>
                <a:sym typeface="Symbol"/>
              </a:rPr>
              <a:t>(c)) or </a:t>
            </a:r>
            <a:r>
              <a:rPr lang="en-US" dirty="0" smtClean="0">
                <a:solidFill>
                  <a:schemeClr val="bg1"/>
                </a:solidFill>
              </a:rPr>
              <a:t>p(</a:t>
            </a:r>
            <a:r>
              <a:rPr lang="en-US" dirty="0" err="1" smtClean="0">
                <a:solidFill>
                  <a:schemeClr val="bg1"/>
                </a:solidFill>
              </a:rPr>
              <a:t>a,f</a:t>
            </a:r>
            <a:r>
              <a:rPr lang="en-US" dirty="0" smtClean="0">
                <a:solidFill>
                  <a:schemeClr val="bg1"/>
                </a:solidFill>
              </a:rPr>
              <a:t>(c)) </a:t>
            </a:r>
          </a:p>
        </p:txBody>
      </p:sp>
      <p:sp>
        <p:nvSpPr>
          <p:cNvPr id="10" name="Right Arrow 9"/>
          <p:cNvSpPr/>
          <p:nvPr/>
        </p:nvSpPr>
        <p:spPr bwMode="auto">
          <a:xfrm rot="9981164" flipV="1">
            <a:off x="1947113" y="3054147"/>
            <a:ext cx="2199755" cy="753626"/>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000" dirty="0" err="1" smtClean="0">
                <a:solidFill>
                  <a:schemeClr val="tx1"/>
                </a:solidFill>
                <a:effectLst>
                  <a:outerShdw blurRad="38100" dist="38100" dir="2700000" algn="tl">
                    <a:srgbClr val="000000">
                      <a:alpha val="43137"/>
                    </a:srgbClr>
                  </a:outerShdw>
                </a:effectLst>
                <a:latin typeface="Calibri" pitchFamily="34" charset="0"/>
              </a:rPr>
              <a:t>unsat</a:t>
            </a:r>
            <a:endParaRPr kumimoji="0" lang="en-US" sz="2000" b="0" i="0" u="none" strike="noStrike" cap="none" normalizeH="0" baseline="0" dirty="0" smtClean="0">
              <a:solidFill>
                <a:schemeClr val="tx1"/>
              </a:solidFill>
              <a:effectLst>
                <a:outerShdw blurRad="38100" dist="38100" dir="2700000" algn="tl">
                  <a:srgbClr val="000000">
                    <a:alpha val="43137"/>
                  </a:srgbClr>
                </a:outerShdw>
              </a:effectLst>
              <a:latin typeface="Calibri" pitchFamily="34" charset="0"/>
            </a:endParaRPr>
          </a:p>
        </p:txBody>
      </p:sp>
      <p:sp>
        <p:nvSpPr>
          <p:cNvPr id="11" name="TextBox 10"/>
          <p:cNvSpPr txBox="1"/>
          <p:nvPr/>
        </p:nvSpPr>
        <p:spPr>
          <a:xfrm>
            <a:off x="343318" y="4081306"/>
            <a:ext cx="3434861"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solidFill>
                  <a:schemeClr val="bg1"/>
                </a:solidFill>
                <a:sym typeface="Symbol"/>
              </a:rPr>
              <a:t></a:t>
            </a:r>
            <a:r>
              <a:rPr lang="en-US" dirty="0" smtClean="0">
                <a:solidFill>
                  <a:schemeClr val="bg1"/>
                </a:solidFill>
              </a:rPr>
              <a:t>p(</a:t>
            </a:r>
            <a:r>
              <a:rPr lang="en-US" dirty="0" err="1" smtClean="0">
                <a:solidFill>
                  <a:schemeClr val="bg1"/>
                </a:solidFill>
              </a:rPr>
              <a:t>a,f</a:t>
            </a:r>
            <a:r>
              <a:rPr lang="en-US" dirty="0" smtClean="0">
                <a:solidFill>
                  <a:schemeClr val="bg1"/>
                </a:solidFill>
              </a:rPr>
              <a:t>(c)) or </a:t>
            </a:r>
            <a:r>
              <a:rPr lang="en-US" dirty="0" smtClean="0">
                <a:solidFill>
                  <a:schemeClr val="bg1"/>
                </a:solidFill>
                <a:sym typeface="Symbol"/>
              </a:rPr>
              <a:t></a:t>
            </a:r>
            <a:r>
              <a:rPr lang="en-US" dirty="0" smtClean="0">
                <a:solidFill>
                  <a:schemeClr val="bg1"/>
                </a:solidFill>
              </a:rPr>
              <a:t>p(a, f(d))</a:t>
            </a:r>
          </a:p>
          <a:p>
            <a:r>
              <a:rPr lang="en-US" dirty="0" smtClean="0">
                <a:solidFill>
                  <a:schemeClr val="bg1"/>
                </a:solidFill>
              </a:rPr>
              <a:t>p(</a:t>
            </a:r>
            <a:r>
              <a:rPr lang="en-US" dirty="0" err="1" smtClean="0">
                <a:solidFill>
                  <a:schemeClr val="bg1"/>
                </a:solidFill>
              </a:rPr>
              <a:t>a,b</a:t>
            </a:r>
            <a:r>
              <a:rPr lang="en-US" dirty="0" smtClean="0">
                <a:solidFill>
                  <a:schemeClr val="bg1"/>
                </a:solidFill>
              </a:rPr>
              <a:t>)</a:t>
            </a:r>
          </a:p>
          <a:p>
            <a:r>
              <a:rPr lang="en-US" dirty="0" smtClean="0">
                <a:solidFill>
                  <a:schemeClr val="bg1"/>
                </a:solidFill>
              </a:rPr>
              <a:t>p(</a:t>
            </a:r>
            <a:r>
              <a:rPr lang="en-US" dirty="0" err="1" smtClean="0">
                <a:solidFill>
                  <a:schemeClr val="bg1"/>
                </a:solidFill>
              </a:rPr>
              <a:t>b,f</a:t>
            </a:r>
            <a:r>
              <a:rPr lang="en-US" dirty="0" smtClean="0">
                <a:solidFill>
                  <a:schemeClr val="bg1"/>
                </a:solidFill>
              </a:rPr>
              <a:t>(c))</a:t>
            </a:r>
          </a:p>
          <a:p>
            <a:r>
              <a:rPr lang="en-US" dirty="0" smtClean="0">
                <a:solidFill>
                  <a:schemeClr val="bg1"/>
                </a:solidFill>
              </a:rPr>
              <a:t>c</a:t>
            </a:r>
            <a:r>
              <a:rPr lang="en-US" dirty="0" smtClean="0">
                <a:solidFill>
                  <a:schemeClr val="bg1"/>
                </a:solidFill>
              </a:rPr>
              <a:t> = d</a:t>
            </a:r>
          </a:p>
          <a:p>
            <a:r>
              <a:rPr lang="en-US" dirty="0" smtClean="0">
                <a:solidFill>
                  <a:schemeClr val="bg1"/>
                </a:solidFill>
                <a:sym typeface="Symbol"/>
              </a:rPr>
              <a:t> p(</a:t>
            </a:r>
            <a:r>
              <a:rPr lang="en-US" dirty="0" err="1" smtClean="0">
                <a:solidFill>
                  <a:schemeClr val="bg1"/>
                </a:solidFill>
                <a:sym typeface="Symbol"/>
              </a:rPr>
              <a:t>a,b</a:t>
            </a:r>
            <a:r>
              <a:rPr lang="en-US" dirty="0" smtClean="0">
                <a:solidFill>
                  <a:schemeClr val="bg1"/>
                </a:solidFill>
                <a:sym typeface="Symbol"/>
              </a:rPr>
              <a:t>) or  p(</a:t>
            </a:r>
            <a:r>
              <a:rPr lang="en-US" dirty="0" err="1" smtClean="0">
                <a:solidFill>
                  <a:schemeClr val="bg1"/>
                </a:solidFill>
                <a:sym typeface="Symbol"/>
              </a:rPr>
              <a:t>b,f</a:t>
            </a:r>
            <a:r>
              <a:rPr lang="en-US" dirty="0" smtClean="0">
                <a:solidFill>
                  <a:schemeClr val="bg1"/>
                </a:solidFill>
                <a:sym typeface="Symbol"/>
              </a:rPr>
              <a:t>(c)) or </a:t>
            </a:r>
            <a:r>
              <a:rPr lang="en-US" dirty="0" smtClean="0">
                <a:solidFill>
                  <a:schemeClr val="bg1"/>
                </a:solidFill>
              </a:rPr>
              <a:t>p(</a:t>
            </a:r>
            <a:r>
              <a:rPr lang="en-US" dirty="0" err="1" smtClean="0">
                <a:solidFill>
                  <a:schemeClr val="bg1"/>
                </a:solidFill>
              </a:rPr>
              <a:t>a,f</a:t>
            </a:r>
            <a:r>
              <a:rPr lang="en-US" dirty="0" smtClean="0">
                <a:solidFill>
                  <a:schemeClr val="bg1"/>
                </a:solidFill>
              </a:rPr>
              <a:t>(c)</a:t>
            </a:r>
            <a:endParaRPr lang="en-US" dirty="0" smtClean="0">
              <a:solidFill>
                <a:schemeClr val="bg1"/>
              </a:solidFill>
            </a:endParaRPr>
          </a:p>
        </p:txBody>
      </p:sp>
      <p:sp>
        <p:nvSpPr>
          <p:cNvPr id="12" name="Right Arrow 11"/>
          <p:cNvSpPr/>
          <p:nvPr/>
        </p:nvSpPr>
        <p:spPr bwMode="auto">
          <a:xfrm>
            <a:off x="3930580" y="4563627"/>
            <a:ext cx="954594" cy="753626"/>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solidFill>
                  <a:schemeClr val="tx1"/>
                </a:solidFill>
                <a:effectLst>
                  <a:outerShdw blurRad="38100" dist="38100" dir="2700000" algn="tl">
                    <a:srgbClr val="000000">
                      <a:alpha val="43137"/>
                    </a:srgbClr>
                  </a:outerShdw>
                </a:effectLst>
                <a:latin typeface="Calibri" pitchFamily="34" charset="0"/>
              </a:rPr>
              <a:t>z3</a:t>
            </a:r>
            <a:endParaRPr kumimoji="0" lang="en-US" sz="2000" b="0" i="0" u="none" strike="noStrike" cap="none" normalizeH="0" baseline="0" dirty="0" smtClean="0">
              <a:solidFill>
                <a:schemeClr val="tx1"/>
              </a:solidFill>
              <a:effectLst>
                <a:outerShdw blurRad="38100" dist="38100" dir="2700000" algn="tl">
                  <a:srgbClr val="000000">
                    <a:alpha val="43137"/>
                  </a:srgbClr>
                </a:outerShdw>
              </a:effectLst>
              <a:latin typeface="Calibri" pitchFamily="34" charset="0"/>
            </a:endParaRPr>
          </a:p>
        </p:txBody>
      </p:sp>
      <p:sp>
        <p:nvSpPr>
          <p:cNvPr id="13" name="TextBox 12"/>
          <p:cNvSpPr txBox="1"/>
          <p:nvPr/>
        </p:nvSpPr>
        <p:spPr>
          <a:xfrm>
            <a:off x="5117960" y="4746172"/>
            <a:ext cx="88090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err="1" smtClean="0">
                <a:solidFill>
                  <a:schemeClr val="bg1"/>
                </a:solidFill>
                <a:sym typeface="Symbol"/>
              </a:rPr>
              <a:t>unsat</a:t>
            </a:r>
            <a:endParaRPr lang="en-US" dirty="0" smtClean="0">
              <a:solidFill>
                <a:schemeClr val="bg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Agenda</a:t>
            </a:r>
            <a:endParaRPr lang="en-US" dirty="0"/>
          </a:p>
        </p:txBody>
      </p:sp>
      <p:sp>
        <p:nvSpPr>
          <p:cNvPr id="3" name="Content Placeholder 2"/>
          <p:cNvSpPr>
            <a:spLocks noGrp="1"/>
          </p:cNvSpPr>
          <p:nvPr>
            <p:ph idx="1"/>
          </p:nvPr>
        </p:nvSpPr>
        <p:spPr>
          <a:xfrm>
            <a:off x="381000" y="1623883"/>
            <a:ext cx="8382000" cy="2486835"/>
          </a:xfrm>
        </p:spPr>
        <p:txBody>
          <a:bodyPr/>
          <a:lstStyle/>
          <a:p>
            <a:r>
              <a:rPr lang="en-US" dirty="0" smtClean="0"/>
              <a:t>What is SMT?</a:t>
            </a:r>
          </a:p>
          <a:p>
            <a:r>
              <a:rPr lang="en-US" dirty="0" smtClean="0"/>
              <a:t>Experiments:</a:t>
            </a:r>
          </a:p>
          <a:p>
            <a:pPr lvl="1"/>
            <a:r>
              <a:rPr lang="en-US" dirty="0" smtClean="0"/>
              <a:t>Windows kernel verification.</a:t>
            </a:r>
          </a:p>
          <a:p>
            <a:pPr lvl="2"/>
            <a:r>
              <a:rPr lang="en-US" dirty="0" smtClean="0"/>
              <a:t>Extending SMT solvers.</a:t>
            </a:r>
          </a:p>
          <a:p>
            <a:pPr lvl="1"/>
            <a:r>
              <a:rPr lang="en-US" dirty="0" smtClean="0"/>
              <a:t>Garbage collector (Singularity) verification</a:t>
            </a:r>
          </a:p>
          <a:p>
            <a:pPr lvl="2"/>
            <a:r>
              <a:rPr lang="en-US" dirty="0" smtClean="0"/>
              <a:t>Supporting decidable fragments.</a:t>
            </a:r>
          </a:p>
        </p:txBody>
      </p:sp>
      <p:sp>
        <p:nvSpPr>
          <p:cNvPr id="4" name="Footer Placeholder 3"/>
          <p:cNvSpPr>
            <a:spLocks noGrp="1"/>
          </p:cNvSpPr>
          <p:nvPr>
            <p:ph type="ftr" sz="quarter" idx="10"/>
          </p:nvPr>
        </p:nvSpPr>
        <p:spPr/>
        <p:txBody>
          <a:bodyPr/>
          <a:lstStyle/>
          <a:p>
            <a:r>
              <a:rPr lang="en-US" smtClean="0"/>
              <a:t>Experiments in Software Verification using SMT Solvers</a:t>
            </a:r>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2120" y="2716625"/>
            <a:ext cx="7043208" cy="1828193"/>
          </a:xfrm>
        </p:spPr>
        <p:txBody>
          <a:bodyPr/>
          <a:lstStyle/>
          <a:p>
            <a:r>
              <a:rPr sz="4400" b="1" smtClean="0"/>
              <a:t>Verifying Garbage Collectors</a:t>
            </a:r>
          </a:p>
          <a:p>
            <a:r>
              <a:rPr sz="4400" b="1" smtClean="0"/>
              <a:t>- </a:t>
            </a:r>
            <a:r>
              <a:rPr sz="4400" b="1" i="1" smtClean="0"/>
              <a:t>Automatically and fast</a:t>
            </a:r>
            <a:endParaRPr lang="en-US" sz="4400" b="1" i="1" dirty="0"/>
          </a:p>
        </p:txBody>
      </p:sp>
      <p:pic>
        <p:nvPicPr>
          <p:cNvPr id="5" name="Picture 4" descr="hawblitz.jpg"/>
          <p:cNvPicPr>
            <a:picLocks noChangeAspect="1"/>
          </p:cNvPicPr>
          <p:nvPr/>
        </p:nvPicPr>
        <p:blipFill>
          <a:blip r:embed="rId2"/>
          <a:stretch>
            <a:fillRect/>
          </a:stretch>
        </p:blipFill>
        <p:spPr>
          <a:xfrm>
            <a:off x="7135361" y="2218111"/>
            <a:ext cx="848863" cy="842283"/>
          </a:xfrm>
          <a:prstGeom prst="rect">
            <a:avLst/>
          </a:prstGeom>
        </p:spPr>
      </p:pic>
      <p:sp>
        <p:nvSpPr>
          <p:cNvPr id="6" name="TextBox 5"/>
          <p:cNvSpPr txBox="1"/>
          <p:nvPr/>
        </p:nvSpPr>
        <p:spPr>
          <a:xfrm>
            <a:off x="6657472" y="3138013"/>
            <a:ext cx="1797287" cy="369332"/>
          </a:xfrm>
          <a:prstGeom prst="rect">
            <a:avLst/>
          </a:prstGeom>
          <a:noFill/>
        </p:spPr>
        <p:txBody>
          <a:bodyPr wrap="none" rtlCol="0">
            <a:spAutoFit/>
          </a:bodyPr>
          <a:lstStyle/>
          <a:p>
            <a:r>
              <a:rPr lang="en-US" dirty="0" smtClean="0">
                <a:solidFill>
                  <a:schemeClr val="bg1"/>
                </a:solidFill>
              </a:rPr>
              <a:t>Chris Hawblitzel</a:t>
            </a:r>
          </a:p>
        </p:txBody>
      </p:sp>
      <p:sp>
        <p:nvSpPr>
          <p:cNvPr id="7" name="Rectangle 6"/>
          <p:cNvSpPr/>
          <p:nvPr/>
        </p:nvSpPr>
        <p:spPr>
          <a:xfrm>
            <a:off x="361742" y="5029425"/>
            <a:ext cx="8209502" cy="923330"/>
          </a:xfrm>
          <a:prstGeom prst="rect">
            <a:avLst/>
          </a:prstGeom>
        </p:spPr>
        <p:txBody>
          <a:bodyPr wrap="square">
            <a:spAutoFit/>
          </a:bodyPr>
          <a:lstStyle/>
          <a:p>
            <a:r>
              <a:rPr lang="en-US" u="sng" dirty="0" smtClean="0">
                <a:hlinkClick r:id="rId3"/>
              </a:rPr>
              <a:t>http://www.codeplex.com/singularity/SourceControl/DirectoryView.aspx?SourcePath=%24%2fsingularity%2fbase%2fKernel%2fBartok%2fVerifiedGCs&amp;changeSetId=14518</a:t>
            </a:r>
            <a:endParaRPr lang="en-US" dirty="0" smtClean="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Context</a:t>
            </a:r>
            <a:endParaRPr lang="en-US" dirty="0"/>
          </a:p>
        </p:txBody>
      </p:sp>
      <p:sp>
        <p:nvSpPr>
          <p:cNvPr id="5" name="Content Placeholder 4"/>
          <p:cNvSpPr>
            <a:spLocks noGrp="1"/>
          </p:cNvSpPr>
          <p:nvPr>
            <p:ph sz="half" idx="2"/>
          </p:nvPr>
        </p:nvSpPr>
        <p:spPr>
          <a:xfrm>
            <a:off x="468086" y="1682859"/>
            <a:ext cx="4114800" cy="3594830"/>
          </a:xfrm>
        </p:spPr>
        <p:txBody>
          <a:bodyPr/>
          <a:lstStyle/>
          <a:p>
            <a:pPr>
              <a:buNone/>
            </a:pPr>
            <a:r>
              <a:rPr lang="en-US" sz="2000" b="1" dirty="0" smtClean="0"/>
              <a:t>Singularity</a:t>
            </a:r>
          </a:p>
          <a:p>
            <a:r>
              <a:rPr lang="en-US" sz="1600" dirty="0" smtClean="0"/>
              <a:t>Safe micro-kernel </a:t>
            </a:r>
          </a:p>
          <a:p>
            <a:pPr lvl="1"/>
            <a:r>
              <a:rPr lang="en-US" sz="1200" dirty="0" smtClean="0"/>
              <a:t>95% written in C#</a:t>
            </a:r>
          </a:p>
          <a:p>
            <a:pPr lvl="1"/>
            <a:r>
              <a:rPr lang="en-US" sz="1200" dirty="0" smtClean="0"/>
              <a:t>all services and drivers in processes</a:t>
            </a:r>
          </a:p>
          <a:p>
            <a:r>
              <a:rPr lang="en-US" sz="1600" dirty="0" smtClean="0"/>
              <a:t>Software isolated processes (SIPs)</a:t>
            </a:r>
          </a:p>
          <a:p>
            <a:pPr lvl="1"/>
            <a:r>
              <a:rPr lang="en-US" sz="1200" dirty="0" smtClean="0"/>
              <a:t>all user code is verifiably safe</a:t>
            </a:r>
          </a:p>
          <a:p>
            <a:pPr lvl="1"/>
            <a:r>
              <a:rPr lang="en-US" sz="1200" dirty="0" smtClean="0"/>
              <a:t>some unsafe code in trusted runtime</a:t>
            </a:r>
          </a:p>
          <a:p>
            <a:pPr lvl="1"/>
            <a:r>
              <a:rPr lang="en-US" sz="1200" dirty="0" smtClean="0"/>
              <a:t>processes and kernel sealed at </a:t>
            </a:r>
            <a:r>
              <a:rPr lang="en-US" sz="1200" dirty="0" smtClean="0"/>
              <a:t>execution</a:t>
            </a:r>
          </a:p>
          <a:p>
            <a:pPr lvl="1"/>
            <a:r>
              <a:rPr lang="en-US" sz="1200" dirty="0" smtClean="0"/>
              <a:t>static verification replaces hardware protection</a:t>
            </a:r>
          </a:p>
          <a:p>
            <a:pPr lvl="1"/>
            <a:r>
              <a:rPr lang="en-US" sz="1200" dirty="0" smtClean="0"/>
              <a:t>all SIPs run in ring 0</a:t>
            </a:r>
            <a:endParaRPr lang="en-US" sz="1200" dirty="0" smtClean="0"/>
          </a:p>
          <a:p>
            <a:r>
              <a:rPr lang="en-US" sz="1600" dirty="0" smtClean="0"/>
              <a:t>Communication via channels</a:t>
            </a:r>
          </a:p>
          <a:p>
            <a:pPr lvl="1"/>
            <a:r>
              <a:rPr lang="en-US" sz="1200" dirty="0" smtClean="0"/>
              <a:t>channel behavior is specified and checked</a:t>
            </a:r>
          </a:p>
          <a:p>
            <a:pPr lvl="1"/>
            <a:r>
              <a:rPr lang="en-US" sz="1200" dirty="0" smtClean="0"/>
              <a:t>fast and efficient communication</a:t>
            </a:r>
          </a:p>
          <a:p>
            <a:r>
              <a:rPr lang="en-US" sz="1600" dirty="0" smtClean="0"/>
              <a:t>Working research prototype</a:t>
            </a:r>
          </a:p>
          <a:p>
            <a:pPr lvl="1"/>
            <a:r>
              <a:rPr lang="en-US" sz="1200" dirty="0" smtClean="0"/>
              <a:t>not Windows replacement</a:t>
            </a:r>
          </a:p>
          <a:p>
            <a:pPr lvl="1"/>
            <a:r>
              <a:rPr lang="en-US" sz="1200" dirty="0" smtClean="0"/>
              <a:t>shared source </a:t>
            </a:r>
            <a:r>
              <a:rPr lang="en-US" sz="1200" dirty="0" smtClean="0"/>
              <a:t>download</a:t>
            </a:r>
            <a:endParaRPr lang="en-US" sz="1200" dirty="0" smtClean="0"/>
          </a:p>
        </p:txBody>
      </p:sp>
      <p:pic>
        <p:nvPicPr>
          <p:cNvPr id="249857" name="Picture 1"/>
          <p:cNvPicPr>
            <a:picLocks noChangeAspect="1" noChangeArrowheads="1"/>
          </p:cNvPicPr>
          <p:nvPr/>
        </p:nvPicPr>
        <p:blipFill>
          <a:blip r:embed="rId2"/>
          <a:srcRect l="25220" t="42851" r="39225" b="9874"/>
          <a:stretch>
            <a:fillRect/>
          </a:stretch>
        </p:blipFill>
        <p:spPr bwMode="auto">
          <a:xfrm>
            <a:off x="4077463" y="1843169"/>
            <a:ext cx="4161013" cy="44260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Context</a:t>
            </a:r>
            <a:endParaRPr lang="en-US" dirty="0"/>
          </a:p>
        </p:txBody>
      </p:sp>
      <p:sp>
        <p:nvSpPr>
          <p:cNvPr id="5" name="Content Placeholder 4"/>
          <p:cNvSpPr>
            <a:spLocks noGrp="1"/>
          </p:cNvSpPr>
          <p:nvPr>
            <p:ph sz="half" idx="2"/>
          </p:nvPr>
        </p:nvSpPr>
        <p:spPr>
          <a:xfrm>
            <a:off x="468085" y="1682859"/>
            <a:ext cx="8223153" cy="5072158"/>
          </a:xfrm>
        </p:spPr>
        <p:txBody>
          <a:bodyPr/>
          <a:lstStyle/>
          <a:p>
            <a:pPr>
              <a:buNone/>
            </a:pPr>
            <a:r>
              <a:rPr lang="en-US" sz="2400" b="1" dirty="0" smtClean="0"/>
              <a:t>Bartok</a:t>
            </a:r>
            <a:endParaRPr lang="en-US" sz="2400" b="1" dirty="0" smtClean="0"/>
          </a:p>
          <a:p>
            <a:r>
              <a:rPr lang="en-US" sz="2400" dirty="0" smtClean="0"/>
              <a:t>MSIL </a:t>
            </a:r>
            <a:r>
              <a:rPr lang="en-US" sz="2400" dirty="0" smtClean="0">
                <a:sym typeface="Symbol"/>
              </a:rPr>
              <a:t></a:t>
            </a:r>
            <a:r>
              <a:rPr lang="en-US" sz="2400" dirty="0" smtClean="0"/>
              <a:t> X86 Compiler</a:t>
            </a:r>
            <a:endParaRPr lang="en-US" sz="2400" b="1" dirty="0" smtClean="0"/>
          </a:p>
          <a:p>
            <a:pPr>
              <a:buNone/>
            </a:pPr>
            <a:r>
              <a:rPr lang="en-US" sz="2400" b="1" dirty="0" err="1" smtClean="0"/>
              <a:t>BoogiePL</a:t>
            </a:r>
            <a:endParaRPr lang="en-US" sz="2400" b="1" dirty="0" smtClean="0"/>
          </a:p>
          <a:p>
            <a:r>
              <a:rPr lang="en-US" sz="2400" dirty="0" smtClean="0"/>
              <a:t>Procedural low-level language</a:t>
            </a:r>
          </a:p>
          <a:p>
            <a:r>
              <a:rPr lang="en-US" sz="2400" dirty="0" smtClean="0"/>
              <a:t>Contracts</a:t>
            </a:r>
          </a:p>
          <a:p>
            <a:r>
              <a:rPr lang="en-US" sz="2400" dirty="0" smtClean="0"/>
              <a:t>Verification condition </a:t>
            </a:r>
            <a:r>
              <a:rPr lang="en-US" sz="2400" dirty="0" smtClean="0"/>
              <a:t>generator</a:t>
            </a:r>
          </a:p>
          <a:p>
            <a:pPr>
              <a:buNone/>
            </a:pPr>
            <a:r>
              <a:rPr lang="en-US" sz="2400" b="1" dirty="0" smtClean="0"/>
              <a:t>Garbage Collectors</a:t>
            </a:r>
          </a:p>
          <a:p>
            <a:r>
              <a:rPr lang="en-US" sz="2400" dirty="0" err="1" smtClean="0"/>
              <a:t>Mark&amp;Sweep</a:t>
            </a:r>
            <a:endParaRPr lang="en-US" sz="2400" dirty="0" smtClean="0"/>
          </a:p>
          <a:p>
            <a:r>
              <a:rPr lang="en-US" sz="2400" dirty="0" smtClean="0"/>
              <a:t>Copying GC </a:t>
            </a:r>
          </a:p>
          <a:p>
            <a:r>
              <a:rPr lang="en-US" sz="2400" dirty="0" smtClean="0"/>
              <a:t>Verify small garbage collectors</a:t>
            </a:r>
          </a:p>
          <a:p>
            <a:pPr lvl="1"/>
            <a:r>
              <a:rPr lang="en-US" dirty="0" smtClean="0"/>
              <a:t>more automated than interactive </a:t>
            </a:r>
            <a:r>
              <a:rPr lang="en-US" dirty="0" err="1" smtClean="0"/>
              <a:t>provers</a:t>
            </a:r>
            <a:endParaRPr lang="en-US" dirty="0" smtClean="0"/>
          </a:p>
          <a:p>
            <a:pPr lvl="1"/>
            <a:r>
              <a:rPr lang="en-US" dirty="0" smtClean="0"/>
              <a:t>borrow ideas from type systems for regions</a:t>
            </a:r>
          </a:p>
          <a:p>
            <a:pPr>
              <a:buNone/>
            </a:pPr>
            <a:endParaRPr lang="en-US" sz="1600" dirty="0" smtClean="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2514600" y="3733800"/>
            <a:ext cx="6400800" cy="289560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 name="Title 1"/>
          <p:cNvSpPr>
            <a:spLocks noGrp="1"/>
          </p:cNvSpPr>
          <p:nvPr>
            <p:ph type="title"/>
          </p:nvPr>
        </p:nvSpPr>
        <p:spPr/>
        <p:txBody>
          <a:bodyPr/>
          <a:lstStyle/>
          <a:p>
            <a:r>
              <a:rPr lang="en-US" dirty="0" smtClean="0"/>
              <a:t>Goal: safely run </a:t>
            </a:r>
            <a:r>
              <a:rPr lang="en-US" dirty="0" err="1" smtClean="0"/>
              <a:t>untrusted</a:t>
            </a:r>
            <a:r>
              <a:rPr lang="en-US" dirty="0" smtClean="0"/>
              <a:t> code</a:t>
            </a:r>
            <a:endParaRPr lang="en-US" dirty="0"/>
          </a:p>
        </p:txBody>
      </p:sp>
      <p:sp>
        <p:nvSpPr>
          <p:cNvPr id="9" name="Down Arrow 8"/>
          <p:cNvSpPr/>
          <p:nvPr/>
        </p:nvSpPr>
        <p:spPr>
          <a:xfrm>
            <a:off x="3200400" y="3505200"/>
            <a:ext cx="457200" cy="2286000"/>
          </a:xfrm>
          <a:prstGeom prst="down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28" name="Rectangle 27"/>
          <p:cNvSpPr/>
          <p:nvPr/>
        </p:nvSpPr>
        <p:spPr>
          <a:xfrm>
            <a:off x="3048000" y="5791200"/>
            <a:ext cx="54864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bg1"/>
                </a:solidFill>
              </a:rPr>
              <a:t>safety verifier</a:t>
            </a:r>
            <a:endParaRPr lang="en-US" sz="2400" dirty="0">
              <a:solidFill>
                <a:schemeClr val="bg1"/>
              </a:solidFill>
            </a:endParaRPr>
          </a:p>
        </p:txBody>
      </p:sp>
      <p:sp>
        <p:nvSpPr>
          <p:cNvPr id="33" name="Left Brace 32"/>
          <p:cNvSpPr/>
          <p:nvPr/>
        </p:nvSpPr>
        <p:spPr>
          <a:xfrm>
            <a:off x="1752600" y="3810000"/>
            <a:ext cx="685800" cy="2819400"/>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1"/>
              </a:solidFill>
            </a:endParaRPr>
          </a:p>
        </p:txBody>
      </p:sp>
      <p:sp>
        <p:nvSpPr>
          <p:cNvPr id="34" name="TextBox 33"/>
          <p:cNvSpPr txBox="1"/>
          <p:nvPr/>
        </p:nvSpPr>
        <p:spPr>
          <a:xfrm>
            <a:off x="228600" y="4572000"/>
            <a:ext cx="2057400" cy="1323439"/>
          </a:xfrm>
          <a:prstGeom prst="rect">
            <a:avLst/>
          </a:prstGeom>
          <a:noFill/>
        </p:spPr>
        <p:txBody>
          <a:bodyPr wrap="square" rtlCol="0">
            <a:spAutoFit/>
          </a:bodyPr>
          <a:lstStyle/>
          <a:p>
            <a:r>
              <a:rPr lang="en-US" sz="2000" dirty="0" smtClean="0">
                <a:solidFill>
                  <a:schemeClr val="bg1"/>
                </a:solidFill>
              </a:rPr>
              <a:t>trusted computing</a:t>
            </a:r>
          </a:p>
          <a:p>
            <a:r>
              <a:rPr lang="en-US" sz="2000" dirty="0" smtClean="0">
                <a:solidFill>
                  <a:schemeClr val="bg1"/>
                </a:solidFill>
              </a:rPr>
              <a:t>base</a:t>
            </a:r>
          </a:p>
          <a:p>
            <a:r>
              <a:rPr lang="en-US" sz="2000" i="1" dirty="0" smtClean="0">
                <a:solidFill>
                  <a:schemeClr val="bg1"/>
                </a:solidFill>
              </a:rPr>
              <a:t>(minimize this!)</a:t>
            </a:r>
            <a:endParaRPr lang="en-US" sz="2000" i="1" dirty="0">
              <a:solidFill>
                <a:schemeClr val="bg1"/>
              </a:solidFill>
            </a:endParaRPr>
          </a:p>
        </p:txBody>
      </p:sp>
      <p:sp>
        <p:nvSpPr>
          <p:cNvPr id="18" name="Rounded Rectangle 17"/>
          <p:cNvSpPr/>
          <p:nvPr/>
        </p:nvSpPr>
        <p:spPr>
          <a:xfrm>
            <a:off x="2514600" y="2895600"/>
            <a:ext cx="1828800" cy="6096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typed x86</a:t>
            </a:r>
            <a:endParaRPr lang="en-US" sz="2400" dirty="0">
              <a:solidFill>
                <a:schemeClr val="bg1"/>
              </a:solidFill>
            </a:endParaRPr>
          </a:p>
        </p:txBody>
      </p:sp>
      <p:sp>
        <p:nvSpPr>
          <p:cNvPr id="19" name="Left Brace 18"/>
          <p:cNvSpPr/>
          <p:nvPr/>
        </p:nvSpPr>
        <p:spPr>
          <a:xfrm>
            <a:off x="1752600" y="1600200"/>
            <a:ext cx="685800" cy="2209800"/>
          </a:xfrm>
          <a:prstGeom prst="leftBrace">
            <a:avLst/>
          </a:prstGeom>
          <a:ln>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1"/>
              </a:solidFill>
            </a:endParaRPr>
          </a:p>
        </p:txBody>
      </p:sp>
      <p:sp>
        <p:nvSpPr>
          <p:cNvPr id="20" name="TextBox 19"/>
          <p:cNvSpPr txBox="1"/>
          <p:nvPr/>
        </p:nvSpPr>
        <p:spPr>
          <a:xfrm>
            <a:off x="228600" y="2133600"/>
            <a:ext cx="2057400" cy="707886"/>
          </a:xfrm>
          <a:prstGeom prst="rect">
            <a:avLst/>
          </a:prstGeom>
          <a:noFill/>
        </p:spPr>
        <p:txBody>
          <a:bodyPr wrap="square" rtlCol="0">
            <a:spAutoFit/>
          </a:bodyPr>
          <a:lstStyle/>
          <a:p>
            <a:r>
              <a:rPr lang="en-US" sz="2000" dirty="0" err="1" smtClean="0">
                <a:solidFill>
                  <a:schemeClr val="bg1"/>
                </a:solidFill>
              </a:rPr>
              <a:t>untrusted</a:t>
            </a:r>
            <a:endParaRPr lang="en-US" sz="2000" dirty="0" smtClean="0">
              <a:solidFill>
                <a:schemeClr val="bg1"/>
              </a:solidFill>
            </a:endParaRPr>
          </a:p>
          <a:p>
            <a:r>
              <a:rPr lang="en-US" sz="2000" dirty="0" smtClean="0">
                <a:solidFill>
                  <a:schemeClr val="bg1"/>
                </a:solidFill>
              </a:rPr>
              <a:t>code</a:t>
            </a:r>
            <a:endParaRPr lang="en-US" sz="2000" dirty="0">
              <a:solidFill>
                <a:schemeClr val="bg1"/>
              </a:solidFill>
            </a:endParaRPr>
          </a:p>
        </p:txBody>
      </p:sp>
      <p:sp>
        <p:nvSpPr>
          <p:cNvPr id="21" name="Rectangle 20"/>
          <p:cNvSpPr/>
          <p:nvPr/>
        </p:nvSpPr>
        <p:spPr>
          <a:xfrm>
            <a:off x="2590800" y="2057400"/>
            <a:ext cx="2438400" cy="609600"/>
          </a:xfrm>
          <a:prstGeom prst="rect">
            <a:avLst/>
          </a:prstGeom>
          <a:ln>
            <a:solidFill>
              <a:schemeClr val="accent2"/>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bg1"/>
                </a:solidFill>
              </a:rPr>
              <a:t>           compiler</a:t>
            </a:r>
            <a:endParaRPr lang="en-US" sz="2400" dirty="0">
              <a:solidFill>
                <a:schemeClr val="bg1"/>
              </a:solidFill>
            </a:endParaRPr>
          </a:p>
        </p:txBody>
      </p:sp>
      <p:sp>
        <p:nvSpPr>
          <p:cNvPr id="22" name="Rounded Rectangle 21"/>
          <p:cNvSpPr/>
          <p:nvPr/>
        </p:nvSpPr>
        <p:spPr>
          <a:xfrm>
            <a:off x="2514600" y="1295400"/>
            <a:ext cx="1828800" cy="6096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MSIL</a:t>
            </a:r>
            <a:endParaRPr lang="en-US" sz="2400" dirty="0">
              <a:solidFill>
                <a:schemeClr val="bg1"/>
              </a:solidFill>
            </a:endParaRPr>
          </a:p>
        </p:txBody>
      </p:sp>
      <p:sp>
        <p:nvSpPr>
          <p:cNvPr id="36" name="Down Arrow 35"/>
          <p:cNvSpPr/>
          <p:nvPr/>
        </p:nvSpPr>
        <p:spPr>
          <a:xfrm>
            <a:off x="3200400" y="1905000"/>
            <a:ext cx="457200" cy="1066800"/>
          </a:xfrm>
          <a:prstGeom prst="down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37" name="Rounded Rectangle 36"/>
          <p:cNvSpPr/>
          <p:nvPr/>
        </p:nvSpPr>
        <p:spPr>
          <a:xfrm>
            <a:off x="5257800" y="3886200"/>
            <a:ext cx="1676400" cy="8382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exception</a:t>
            </a:r>
          </a:p>
          <a:p>
            <a:pPr algn="ctr"/>
            <a:r>
              <a:rPr lang="en-US" sz="2400" dirty="0" smtClean="0">
                <a:solidFill>
                  <a:schemeClr val="bg1"/>
                </a:solidFill>
              </a:rPr>
              <a:t>handling</a:t>
            </a:r>
            <a:endParaRPr lang="en-US" sz="2400" dirty="0">
              <a:solidFill>
                <a:schemeClr val="bg1"/>
              </a:solidFill>
            </a:endParaRPr>
          </a:p>
        </p:txBody>
      </p:sp>
      <p:sp>
        <p:nvSpPr>
          <p:cNvPr id="38" name="Rounded Rectangle 37"/>
          <p:cNvSpPr/>
          <p:nvPr/>
        </p:nvSpPr>
        <p:spPr>
          <a:xfrm>
            <a:off x="4343400" y="3886200"/>
            <a:ext cx="838200" cy="8382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I/O</a:t>
            </a:r>
            <a:endParaRPr lang="en-US" sz="2400" dirty="0">
              <a:solidFill>
                <a:schemeClr val="bg1"/>
              </a:solidFill>
            </a:endParaRPr>
          </a:p>
        </p:txBody>
      </p:sp>
      <p:sp>
        <p:nvSpPr>
          <p:cNvPr id="39" name="Rectangle 38"/>
          <p:cNvSpPr/>
          <p:nvPr/>
        </p:nvSpPr>
        <p:spPr>
          <a:xfrm>
            <a:off x="3733800" y="5105400"/>
            <a:ext cx="40386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chemeClr val="bg1"/>
                </a:solidFill>
              </a:rPr>
              <a:t>linker, loader</a:t>
            </a:r>
            <a:endParaRPr lang="en-US" sz="2400" dirty="0">
              <a:solidFill>
                <a:schemeClr val="bg1"/>
              </a:solidFill>
            </a:endParaRPr>
          </a:p>
        </p:txBody>
      </p:sp>
      <p:sp>
        <p:nvSpPr>
          <p:cNvPr id="40" name="Down Arrow 39"/>
          <p:cNvSpPr/>
          <p:nvPr/>
        </p:nvSpPr>
        <p:spPr>
          <a:xfrm>
            <a:off x="3733800" y="3505200"/>
            <a:ext cx="457200" cy="1600200"/>
          </a:xfrm>
          <a:prstGeom prst="down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43" name="Down Arrow 42"/>
          <p:cNvSpPr/>
          <p:nvPr/>
        </p:nvSpPr>
        <p:spPr>
          <a:xfrm>
            <a:off x="4572000" y="4724400"/>
            <a:ext cx="457200" cy="381000"/>
          </a:xfrm>
          <a:prstGeom prst="down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44" name="Down Arrow 43"/>
          <p:cNvSpPr/>
          <p:nvPr/>
        </p:nvSpPr>
        <p:spPr>
          <a:xfrm>
            <a:off x="5867400" y="4724400"/>
            <a:ext cx="457200" cy="381000"/>
          </a:xfrm>
          <a:prstGeom prst="down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45" name="Down Arrow 44"/>
          <p:cNvSpPr/>
          <p:nvPr/>
        </p:nvSpPr>
        <p:spPr>
          <a:xfrm>
            <a:off x="7315200" y="3886200"/>
            <a:ext cx="457200" cy="1219200"/>
          </a:xfrm>
          <a:prstGeom prst="down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46" name="Down Arrow 45"/>
          <p:cNvSpPr/>
          <p:nvPr/>
        </p:nvSpPr>
        <p:spPr>
          <a:xfrm>
            <a:off x="7315200" y="2895600"/>
            <a:ext cx="457200" cy="2209800"/>
          </a:xfrm>
          <a:prstGeom prst="down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47" name="Down Arrow 46"/>
          <p:cNvSpPr/>
          <p:nvPr/>
        </p:nvSpPr>
        <p:spPr>
          <a:xfrm>
            <a:off x="8001000" y="2895600"/>
            <a:ext cx="457200" cy="2895600"/>
          </a:xfrm>
          <a:prstGeom prst="down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32" name="Rounded Rectangle 31"/>
          <p:cNvSpPr/>
          <p:nvPr/>
        </p:nvSpPr>
        <p:spPr>
          <a:xfrm>
            <a:off x="7010400" y="3886200"/>
            <a:ext cx="1676400" cy="8382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garbage</a:t>
            </a:r>
          </a:p>
          <a:p>
            <a:pPr algn="ctr"/>
            <a:r>
              <a:rPr lang="en-US" sz="2400" dirty="0" smtClean="0">
                <a:solidFill>
                  <a:schemeClr val="bg1"/>
                </a:solidFill>
              </a:rPr>
              <a:t>collector</a:t>
            </a:r>
            <a:endParaRPr lang="en-US" sz="2400" dirty="0">
              <a:solidFill>
                <a:schemeClr val="bg1"/>
              </a:solidFill>
            </a:endParaRPr>
          </a:p>
        </p:txBody>
      </p:sp>
      <p:sp>
        <p:nvSpPr>
          <p:cNvPr id="24" name="TextBox 23"/>
          <p:cNvSpPr txBox="1"/>
          <p:nvPr/>
        </p:nvSpPr>
        <p:spPr>
          <a:xfrm>
            <a:off x="5092262" y="1481959"/>
            <a:ext cx="3755323" cy="369332"/>
          </a:xfrm>
          <a:prstGeom prst="rect">
            <a:avLst/>
          </a:prstGeom>
          <a:noFill/>
        </p:spPr>
        <p:txBody>
          <a:bodyPr wrap="none" rtlCol="0">
            <a:spAutoFit/>
          </a:bodyPr>
          <a:lstStyle/>
          <a:p>
            <a:r>
              <a:rPr lang="en-US" dirty="0" smtClean="0">
                <a:solidFill>
                  <a:schemeClr val="bg1"/>
                </a:solidFill>
              </a:rPr>
              <a:t>MSIL: MSFT Intermediary Language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2.22222E-6 L -3.33333E-6 -0.20556 " pathEditMode="relative" rAng="0" ptsTypes="AA">
                                      <p:cBhvr>
                                        <p:cTn id="6" dur="500" fill="hold"/>
                                        <p:tgtEl>
                                          <p:spTgt spid="32"/>
                                        </p:tgtEl>
                                        <p:attrNameLst>
                                          <p:attrName>ppt_x</p:attrName>
                                          <p:attrName>ppt_y</p:attrName>
                                        </p:attrNameLst>
                                      </p:cBhvr>
                                      <p:rCtr x="0" y="-103"/>
                                    </p:animMotion>
                                  </p:childTnLst>
                                </p:cTn>
                              </p:par>
                              <p:par>
                                <p:cTn id="7" presetID="22" presetClass="entr" presetSubtype="4"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animEffect transition="in" filter="wipe(down)">
                                      <p:cBhvr>
                                        <p:cTn id="9" dur="500"/>
                                        <p:tgtEl>
                                          <p:spTgt spid="4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457200" y="2667000"/>
            <a:ext cx="3124200" cy="3810000"/>
          </a:xfrm>
          <a:prstGeom prst="rect">
            <a:avLst/>
          </a:prstGeom>
          <a:ln>
            <a:solidFill>
              <a:schemeClr val="accent2">
                <a:lumMod val="60000"/>
                <a:lumOff val="4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bg1"/>
              </a:solidFill>
            </a:endParaRPr>
          </a:p>
        </p:txBody>
      </p:sp>
      <p:sp>
        <p:nvSpPr>
          <p:cNvPr id="32" name="Rectangle 31"/>
          <p:cNvSpPr/>
          <p:nvPr/>
        </p:nvSpPr>
        <p:spPr>
          <a:xfrm>
            <a:off x="6934200" y="1371600"/>
            <a:ext cx="914400" cy="83820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bg1"/>
              </a:solidFill>
            </a:endParaRPr>
          </a:p>
        </p:txBody>
      </p:sp>
      <p:sp>
        <p:nvSpPr>
          <p:cNvPr id="31" name="Rectangle 30"/>
          <p:cNvSpPr/>
          <p:nvPr/>
        </p:nvSpPr>
        <p:spPr>
          <a:xfrm>
            <a:off x="5029200" y="1447800"/>
            <a:ext cx="914400" cy="83820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bg1"/>
              </a:solidFill>
            </a:endParaRPr>
          </a:p>
        </p:txBody>
      </p:sp>
      <p:sp>
        <p:nvSpPr>
          <p:cNvPr id="29" name="Rectangle 28"/>
          <p:cNvSpPr/>
          <p:nvPr/>
        </p:nvSpPr>
        <p:spPr>
          <a:xfrm>
            <a:off x="3352800" y="1447800"/>
            <a:ext cx="914400" cy="83820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bg1"/>
              </a:solidFill>
            </a:endParaRPr>
          </a:p>
        </p:txBody>
      </p:sp>
      <p:sp>
        <p:nvSpPr>
          <p:cNvPr id="2" name="Title 1"/>
          <p:cNvSpPr>
            <a:spLocks noGrp="1"/>
          </p:cNvSpPr>
          <p:nvPr>
            <p:ph type="title"/>
          </p:nvPr>
        </p:nvSpPr>
        <p:spPr/>
        <p:txBody>
          <a:bodyPr>
            <a:normAutofit fontScale="90000"/>
          </a:bodyPr>
          <a:lstStyle/>
          <a:p>
            <a:r>
              <a:rPr lang="en-US" dirty="0" smtClean="0"/>
              <a:t>Mark-sweep and copying collectors</a:t>
            </a:r>
            <a:endParaRPr lang="en-US" dirty="0"/>
          </a:p>
        </p:txBody>
      </p:sp>
      <p:cxnSp>
        <p:nvCxnSpPr>
          <p:cNvPr id="5" name="Straight Arrow Connector 4"/>
          <p:cNvCxnSpPr/>
          <p:nvPr/>
        </p:nvCxnSpPr>
        <p:spPr bwMode="auto">
          <a:xfrm flipV="1">
            <a:off x="3962400" y="1571625"/>
            <a:ext cx="1066800" cy="104775"/>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24165" y="1437751"/>
            <a:ext cx="978153" cy="830997"/>
          </a:xfrm>
          <a:prstGeom prst="rect">
            <a:avLst/>
          </a:prstGeom>
          <a:noFill/>
          <a:ln>
            <a:noFill/>
          </a:ln>
        </p:spPr>
        <p:txBody>
          <a:bodyPr wrap="none" rtlCol="0">
            <a:spAutoFit/>
          </a:bodyPr>
          <a:lstStyle/>
          <a:p>
            <a:r>
              <a:rPr lang="en-US" sz="2400" dirty="0" smtClean="0">
                <a:solidFill>
                  <a:schemeClr val="bg1"/>
                </a:solidFill>
              </a:rPr>
              <a:t>       A</a:t>
            </a:r>
          </a:p>
          <a:p>
            <a:r>
              <a:rPr lang="en-US" sz="2400" dirty="0" smtClean="0">
                <a:solidFill>
                  <a:schemeClr val="bg1"/>
                </a:solidFill>
              </a:rPr>
              <a:t>(root)</a:t>
            </a:r>
            <a:endParaRPr lang="en-US" sz="2400" dirty="0">
              <a:solidFill>
                <a:schemeClr val="bg1"/>
              </a:solidFill>
            </a:endParaRPr>
          </a:p>
        </p:txBody>
      </p:sp>
      <p:sp>
        <p:nvSpPr>
          <p:cNvPr id="12" name="TextBox 11"/>
          <p:cNvSpPr txBox="1"/>
          <p:nvPr/>
        </p:nvSpPr>
        <p:spPr>
          <a:xfrm>
            <a:off x="4648200" y="1543050"/>
            <a:ext cx="362600" cy="461665"/>
          </a:xfrm>
          <a:prstGeom prst="rect">
            <a:avLst/>
          </a:prstGeom>
          <a:noFill/>
          <a:ln>
            <a:noFill/>
          </a:ln>
        </p:spPr>
        <p:txBody>
          <a:bodyPr wrap="none" rtlCol="0">
            <a:spAutoFit/>
          </a:bodyPr>
          <a:lstStyle/>
          <a:p>
            <a:r>
              <a:rPr lang="en-US" sz="2400" dirty="0" smtClean="0">
                <a:solidFill>
                  <a:schemeClr val="bg1"/>
                </a:solidFill>
              </a:rPr>
              <a:t>B</a:t>
            </a:r>
            <a:endParaRPr lang="en-US" sz="2400" dirty="0">
              <a:solidFill>
                <a:schemeClr val="bg1"/>
              </a:solidFill>
            </a:endParaRPr>
          </a:p>
        </p:txBody>
      </p:sp>
      <p:sp>
        <p:nvSpPr>
          <p:cNvPr id="15" name="TextBox 14"/>
          <p:cNvSpPr txBox="1"/>
          <p:nvPr/>
        </p:nvSpPr>
        <p:spPr>
          <a:xfrm>
            <a:off x="6477000" y="1543050"/>
            <a:ext cx="375424" cy="461665"/>
          </a:xfrm>
          <a:prstGeom prst="rect">
            <a:avLst/>
          </a:prstGeom>
          <a:noFill/>
          <a:ln>
            <a:noFill/>
          </a:ln>
        </p:spPr>
        <p:txBody>
          <a:bodyPr wrap="none" rtlCol="0">
            <a:spAutoFit/>
          </a:bodyPr>
          <a:lstStyle/>
          <a:p>
            <a:r>
              <a:rPr lang="en-US" sz="2400" dirty="0" smtClean="0">
                <a:solidFill>
                  <a:schemeClr val="bg1"/>
                </a:solidFill>
              </a:rPr>
              <a:t>C</a:t>
            </a:r>
            <a:endParaRPr lang="en-US" sz="2400" dirty="0">
              <a:solidFill>
                <a:schemeClr val="bg1"/>
              </a:solidFill>
            </a:endParaRPr>
          </a:p>
        </p:txBody>
      </p:sp>
      <p:cxnSp>
        <p:nvCxnSpPr>
          <p:cNvPr id="18" name="Straight Arrow Connector 17"/>
          <p:cNvCxnSpPr/>
          <p:nvPr/>
        </p:nvCxnSpPr>
        <p:spPr>
          <a:xfrm rot="10800000">
            <a:off x="5918200" y="1571626"/>
            <a:ext cx="1320800" cy="28575"/>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flipV="1">
            <a:off x="4267200" y="1981198"/>
            <a:ext cx="1219200" cy="76201"/>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306541" y="3468756"/>
            <a:ext cx="914400" cy="838200"/>
          </a:xfrm>
          <a:prstGeom prst="rect">
            <a:avLst/>
          </a:prstGeom>
          <a:solidFill>
            <a:schemeClr val="accent5">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3" name="Rectangle 32"/>
          <p:cNvSpPr/>
          <p:nvPr/>
        </p:nvSpPr>
        <p:spPr>
          <a:xfrm>
            <a:off x="2286000" y="4953000"/>
            <a:ext cx="914400" cy="838200"/>
          </a:xfrm>
          <a:prstGeom prst="rect">
            <a:avLst/>
          </a:prstGeom>
          <a:solidFill>
            <a:schemeClr val="accent5">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4" name="Rectangle 33"/>
          <p:cNvSpPr/>
          <p:nvPr/>
        </p:nvSpPr>
        <p:spPr>
          <a:xfrm>
            <a:off x="838200" y="4267200"/>
            <a:ext cx="914400" cy="838200"/>
          </a:xfrm>
          <a:prstGeom prst="rect">
            <a:avLst/>
          </a:prstGeom>
          <a:solidFill>
            <a:schemeClr val="accent5">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38" name="Straight Connector 37"/>
          <p:cNvCxnSpPr/>
          <p:nvPr/>
        </p:nvCxnSpPr>
        <p:spPr>
          <a:xfrm rot="5400000">
            <a:off x="5084488" y="4538483"/>
            <a:ext cx="3865223" cy="1339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2095500" y="4381500"/>
            <a:ext cx="990600" cy="152400"/>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flipH="1" flipV="1">
            <a:off x="2476500" y="4686300"/>
            <a:ext cx="990600" cy="152400"/>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3" idx="1"/>
          </p:cNvCxnSpPr>
          <p:nvPr/>
        </p:nvCxnSpPr>
        <p:spPr>
          <a:xfrm>
            <a:off x="1295400" y="4724400"/>
            <a:ext cx="990600" cy="647700"/>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2362200" y="5029200"/>
            <a:ext cx="304800" cy="304800"/>
          </a:xfrm>
          <a:prstGeom prst="ellipse">
            <a:avLst/>
          </a:prstGeom>
          <a:solidFill>
            <a:schemeClr val="tx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9" name="Oval 48"/>
          <p:cNvSpPr/>
          <p:nvPr/>
        </p:nvSpPr>
        <p:spPr>
          <a:xfrm>
            <a:off x="914400" y="4343400"/>
            <a:ext cx="304800" cy="304800"/>
          </a:xfrm>
          <a:prstGeom prst="ellipse">
            <a:avLst/>
          </a:prstGeom>
          <a:solidFill>
            <a:schemeClr val="tx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9" name="TextBox 58"/>
          <p:cNvSpPr txBox="1"/>
          <p:nvPr/>
        </p:nvSpPr>
        <p:spPr>
          <a:xfrm>
            <a:off x="1143000" y="2743200"/>
            <a:ext cx="1782860" cy="461665"/>
          </a:xfrm>
          <a:prstGeom prst="rect">
            <a:avLst/>
          </a:prstGeom>
          <a:noFill/>
          <a:ln>
            <a:noFill/>
          </a:ln>
        </p:spPr>
        <p:txBody>
          <a:bodyPr wrap="none" rtlCol="0">
            <a:spAutoFit/>
          </a:bodyPr>
          <a:lstStyle/>
          <a:p>
            <a:r>
              <a:rPr lang="en-US" sz="2400" i="1" dirty="0" smtClean="0">
                <a:solidFill>
                  <a:schemeClr val="bg1"/>
                </a:solidFill>
              </a:rPr>
              <a:t>mark-sweep</a:t>
            </a:r>
            <a:endParaRPr lang="en-US" sz="2400" i="1" dirty="0">
              <a:solidFill>
                <a:schemeClr val="bg1"/>
              </a:solidFill>
            </a:endParaRPr>
          </a:p>
        </p:txBody>
      </p:sp>
      <p:sp>
        <p:nvSpPr>
          <p:cNvPr id="60" name="TextBox 59"/>
          <p:cNvSpPr txBox="1"/>
          <p:nvPr/>
        </p:nvSpPr>
        <p:spPr>
          <a:xfrm>
            <a:off x="4648200" y="2743200"/>
            <a:ext cx="1922449" cy="461665"/>
          </a:xfrm>
          <a:prstGeom prst="rect">
            <a:avLst/>
          </a:prstGeom>
          <a:noFill/>
          <a:ln>
            <a:noFill/>
          </a:ln>
        </p:spPr>
        <p:txBody>
          <a:bodyPr wrap="none" rtlCol="0">
            <a:spAutoFit/>
          </a:bodyPr>
          <a:lstStyle/>
          <a:p>
            <a:r>
              <a:rPr lang="en-US" sz="2400" i="1" dirty="0" smtClean="0">
                <a:solidFill>
                  <a:schemeClr val="bg1"/>
                </a:solidFill>
              </a:rPr>
              <a:t>copying from</a:t>
            </a:r>
          </a:p>
        </p:txBody>
      </p:sp>
      <p:sp>
        <p:nvSpPr>
          <p:cNvPr id="61" name="TextBox 60"/>
          <p:cNvSpPr txBox="1"/>
          <p:nvPr/>
        </p:nvSpPr>
        <p:spPr>
          <a:xfrm>
            <a:off x="7162800" y="2743200"/>
            <a:ext cx="1561646" cy="461665"/>
          </a:xfrm>
          <a:prstGeom prst="rect">
            <a:avLst/>
          </a:prstGeom>
          <a:noFill/>
          <a:ln>
            <a:noFill/>
          </a:ln>
        </p:spPr>
        <p:txBody>
          <a:bodyPr wrap="none" rtlCol="0">
            <a:spAutoFit/>
          </a:bodyPr>
          <a:lstStyle/>
          <a:p>
            <a:r>
              <a:rPr lang="en-US" sz="2400" i="1" dirty="0" smtClean="0">
                <a:solidFill>
                  <a:schemeClr val="bg1"/>
                </a:solidFill>
              </a:rPr>
              <a:t>copying to</a:t>
            </a:r>
          </a:p>
        </p:txBody>
      </p:sp>
      <p:sp>
        <p:nvSpPr>
          <p:cNvPr id="65" name="TextBox 64"/>
          <p:cNvSpPr txBox="1"/>
          <p:nvPr/>
        </p:nvSpPr>
        <p:spPr>
          <a:xfrm>
            <a:off x="1905000" y="3581400"/>
            <a:ext cx="383438" cy="461665"/>
          </a:xfrm>
          <a:prstGeom prst="rect">
            <a:avLst/>
          </a:prstGeom>
          <a:noFill/>
          <a:ln>
            <a:noFill/>
          </a:ln>
        </p:spPr>
        <p:txBody>
          <a:bodyPr wrap="none" rtlCol="0">
            <a:spAutoFit/>
          </a:bodyPr>
          <a:lstStyle/>
          <a:p>
            <a:r>
              <a:rPr lang="en-US" sz="2400" dirty="0" smtClean="0">
                <a:solidFill>
                  <a:schemeClr val="bg1"/>
                </a:solidFill>
              </a:rPr>
              <a:t>A</a:t>
            </a:r>
            <a:endParaRPr lang="en-US" sz="2400" dirty="0">
              <a:solidFill>
                <a:schemeClr val="bg1"/>
              </a:solidFill>
            </a:endParaRPr>
          </a:p>
        </p:txBody>
      </p:sp>
      <p:sp>
        <p:nvSpPr>
          <p:cNvPr id="66" name="TextBox 65"/>
          <p:cNvSpPr txBox="1"/>
          <p:nvPr/>
        </p:nvSpPr>
        <p:spPr>
          <a:xfrm>
            <a:off x="1828800" y="5181600"/>
            <a:ext cx="362600" cy="461665"/>
          </a:xfrm>
          <a:prstGeom prst="rect">
            <a:avLst/>
          </a:prstGeom>
          <a:noFill/>
          <a:ln>
            <a:noFill/>
          </a:ln>
        </p:spPr>
        <p:txBody>
          <a:bodyPr wrap="none" rtlCol="0">
            <a:spAutoFit/>
          </a:bodyPr>
          <a:lstStyle/>
          <a:p>
            <a:r>
              <a:rPr lang="en-US" sz="2400" dirty="0" smtClean="0">
                <a:solidFill>
                  <a:schemeClr val="bg1"/>
                </a:solidFill>
              </a:rPr>
              <a:t>B</a:t>
            </a:r>
            <a:endParaRPr lang="en-US" sz="2400" dirty="0">
              <a:solidFill>
                <a:schemeClr val="bg1"/>
              </a:solidFill>
            </a:endParaRPr>
          </a:p>
        </p:txBody>
      </p:sp>
      <p:sp>
        <p:nvSpPr>
          <p:cNvPr id="67" name="TextBox 66"/>
          <p:cNvSpPr txBox="1"/>
          <p:nvPr/>
        </p:nvSpPr>
        <p:spPr>
          <a:xfrm>
            <a:off x="457200" y="4419600"/>
            <a:ext cx="375424" cy="461665"/>
          </a:xfrm>
          <a:prstGeom prst="rect">
            <a:avLst/>
          </a:prstGeom>
          <a:noFill/>
          <a:ln>
            <a:noFill/>
          </a:ln>
        </p:spPr>
        <p:txBody>
          <a:bodyPr wrap="none" rtlCol="0">
            <a:spAutoFit/>
          </a:bodyPr>
          <a:lstStyle/>
          <a:p>
            <a:r>
              <a:rPr lang="en-US" sz="2400" dirty="0" smtClean="0">
                <a:solidFill>
                  <a:schemeClr val="bg1"/>
                </a:solidFill>
              </a:rPr>
              <a:t>C</a:t>
            </a:r>
            <a:endParaRPr lang="en-US" sz="2400" dirty="0">
              <a:solidFill>
                <a:schemeClr val="bg1"/>
              </a:solidFill>
            </a:endParaRPr>
          </a:p>
        </p:txBody>
      </p:sp>
      <p:sp>
        <p:nvSpPr>
          <p:cNvPr id="68" name="Rectangle 67"/>
          <p:cNvSpPr/>
          <p:nvPr/>
        </p:nvSpPr>
        <p:spPr>
          <a:xfrm>
            <a:off x="6019800" y="3429000"/>
            <a:ext cx="914400" cy="838200"/>
          </a:xfrm>
          <a:prstGeom prst="rect">
            <a:avLst/>
          </a:prstGeom>
          <a:solidFill>
            <a:schemeClr val="accent5">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9" name="Rectangle 68"/>
          <p:cNvSpPr/>
          <p:nvPr/>
        </p:nvSpPr>
        <p:spPr>
          <a:xfrm>
            <a:off x="5943600" y="4953000"/>
            <a:ext cx="914400" cy="838200"/>
          </a:xfrm>
          <a:prstGeom prst="rect">
            <a:avLst/>
          </a:prstGeom>
          <a:solidFill>
            <a:schemeClr val="accent5">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0" name="Rectangle 69"/>
          <p:cNvSpPr/>
          <p:nvPr/>
        </p:nvSpPr>
        <p:spPr>
          <a:xfrm>
            <a:off x="4495800" y="4267200"/>
            <a:ext cx="914400" cy="838200"/>
          </a:xfrm>
          <a:prstGeom prst="rect">
            <a:avLst/>
          </a:prstGeom>
          <a:solidFill>
            <a:schemeClr val="accent5">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1" name="Straight Arrow Connector 70"/>
          <p:cNvCxnSpPr/>
          <p:nvPr/>
        </p:nvCxnSpPr>
        <p:spPr>
          <a:xfrm rot="5400000">
            <a:off x="5753100" y="4381500"/>
            <a:ext cx="990600" cy="152400"/>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5400000" flipH="1" flipV="1">
            <a:off x="6134100" y="4686300"/>
            <a:ext cx="990600" cy="152400"/>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69" idx="1"/>
          </p:cNvCxnSpPr>
          <p:nvPr/>
        </p:nvCxnSpPr>
        <p:spPr>
          <a:xfrm>
            <a:off x="4953000" y="4724400"/>
            <a:ext cx="990600" cy="647700"/>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562600" y="3581400"/>
            <a:ext cx="383438" cy="461665"/>
          </a:xfrm>
          <a:prstGeom prst="rect">
            <a:avLst/>
          </a:prstGeom>
          <a:noFill/>
          <a:ln>
            <a:noFill/>
          </a:ln>
        </p:spPr>
        <p:txBody>
          <a:bodyPr wrap="none" rtlCol="0">
            <a:spAutoFit/>
          </a:bodyPr>
          <a:lstStyle/>
          <a:p>
            <a:r>
              <a:rPr lang="en-US" sz="2400" dirty="0" smtClean="0">
                <a:solidFill>
                  <a:schemeClr val="bg1"/>
                </a:solidFill>
              </a:rPr>
              <a:t>A</a:t>
            </a:r>
            <a:endParaRPr lang="en-US" sz="2400" dirty="0">
              <a:solidFill>
                <a:schemeClr val="bg1"/>
              </a:solidFill>
            </a:endParaRPr>
          </a:p>
        </p:txBody>
      </p:sp>
      <p:sp>
        <p:nvSpPr>
          <p:cNvPr id="78" name="TextBox 77"/>
          <p:cNvSpPr txBox="1"/>
          <p:nvPr/>
        </p:nvSpPr>
        <p:spPr>
          <a:xfrm>
            <a:off x="5486400" y="5181600"/>
            <a:ext cx="362600" cy="461665"/>
          </a:xfrm>
          <a:prstGeom prst="rect">
            <a:avLst/>
          </a:prstGeom>
          <a:noFill/>
          <a:ln>
            <a:noFill/>
          </a:ln>
        </p:spPr>
        <p:txBody>
          <a:bodyPr wrap="none" rtlCol="0">
            <a:spAutoFit/>
          </a:bodyPr>
          <a:lstStyle/>
          <a:p>
            <a:r>
              <a:rPr lang="en-US" sz="2400" dirty="0" smtClean="0">
                <a:solidFill>
                  <a:schemeClr val="bg1"/>
                </a:solidFill>
              </a:rPr>
              <a:t>B</a:t>
            </a:r>
            <a:endParaRPr lang="en-US" sz="2400" dirty="0">
              <a:solidFill>
                <a:schemeClr val="bg1"/>
              </a:solidFill>
            </a:endParaRPr>
          </a:p>
        </p:txBody>
      </p:sp>
      <p:sp>
        <p:nvSpPr>
          <p:cNvPr id="79" name="TextBox 78"/>
          <p:cNvSpPr txBox="1"/>
          <p:nvPr/>
        </p:nvSpPr>
        <p:spPr>
          <a:xfrm>
            <a:off x="4114800" y="4419600"/>
            <a:ext cx="375424" cy="461665"/>
          </a:xfrm>
          <a:prstGeom prst="rect">
            <a:avLst/>
          </a:prstGeom>
          <a:noFill/>
          <a:ln>
            <a:noFill/>
          </a:ln>
        </p:spPr>
        <p:txBody>
          <a:bodyPr wrap="none" rtlCol="0">
            <a:spAutoFit/>
          </a:bodyPr>
          <a:lstStyle/>
          <a:p>
            <a:r>
              <a:rPr lang="en-US" sz="2400" dirty="0" smtClean="0">
                <a:solidFill>
                  <a:schemeClr val="bg1"/>
                </a:solidFill>
              </a:rPr>
              <a:t>C</a:t>
            </a:r>
            <a:endParaRPr lang="en-US" sz="2400" dirty="0">
              <a:solidFill>
                <a:schemeClr val="bg1"/>
              </a:solidFill>
            </a:endParaRPr>
          </a:p>
        </p:txBody>
      </p:sp>
      <p:sp>
        <p:nvSpPr>
          <p:cNvPr id="80" name="TextBox 79"/>
          <p:cNvSpPr txBox="1"/>
          <p:nvPr/>
        </p:nvSpPr>
        <p:spPr>
          <a:xfrm>
            <a:off x="1295400" y="1371600"/>
            <a:ext cx="1249060" cy="830997"/>
          </a:xfrm>
          <a:prstGeom prst="rect">
            <a:avLst/>
          </a:prstGeom>
          <a:noFill/>
          <a:ln>
            <a:noFill/>
          </a:ln>
        </p:spPr>
        <p:txBody>
          <a:bodyPr wrap="none" rtlCol="0">
            <a:spAutoFit/>
          </a:bodyPr>
          <a:lstStyle/>
          <a:p>
            <a:r>
              <a:rPr lang="en-US" sz="2400" i="1" dirty="0" smtClean="0">
                <a:solidFill>
                  <a:schemeClr val="bg1"/>
                </a:solidFill>
              </a:rPr>
              <a:t>abstract</a:t>
            </a:r>
          </a:p>
          <a:p>
            <a:r>
              <a:rPr lang="en-US" sz="2400" i="1" dirty="0" smtClean="0">
                <a:solidFill>
                  <a:schemeClr val="bg1"/>
                </a:solidFill>
              </a:rPr>
              <a:t>graph</a:t>
            </a:r>
            <a:endParaRPr lang="en-US" sz="2400" i="1" dirty="0">
              <a:solidFill>
                <a:schemeClr val="bg1"/>
              </a:solidFill>
            </a:endParaRPr>
          </a:p>
        </p:txBody>
      </p:sp>
      <p:sp>
        <p:nvSpPr>
          <p:cNvPr id="62" name="Rectangle 61"/>
          <p:cNvSpPr/>
          <p:nvPr/>
        </p:nvSpPr>
        <p:spPr>
          <a:xfrm>
            <a:off x="7543800" y="3429000"/>
            <a:ext cx="914400" cy="838200"/>
          </a:xfrm>
          <a:prstGeom prst="rect">
            <a:avLst/>
          </a:prstGeom>
          <a:solidFill>
            <a:schemeClr val="accent5">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TextBox 80"/>
          <p:cNvSpPr txBox="1"/>
          <p:nvPr/>
        </p:nvSpPr>
        <p:spPr>
          <a:xfrm>
            <a:off x="7086600" y="3581400"/>
            <a:ext cx="383438" cy="461665"/>
          </a:xfrm>
          <a:prstGeom prst="rect">
            <a:avLst/>
          </a:prstGeom>
          <a:noFill/>
          <a:ln>
            <a:noFill/>
          </a:ln>
        </p:spPr>
        <p:txBody>
          <a:bodyPr wrap="none" rtlCol="0">
            <a:spAutoFit/>
          </a:bodyPr>
          <a:lstStyle/>
          <a:p>
            <a:r>
              <a:rPr lang="en-US" sz="2400" dirty="0" smtClean="0">
                <a:solidFill>
                  <a:schemeClr val="bg1"/>
                </a:solidFill>
              </a:rPr>
              <a:t>A</a:t>
            </a:r>
            <a:endParaRPr lang="en-US" sz="2400" dirty="0">
              <a:solidFill>
                <a:schemeClr val="bg1"/>
              </a:solidFill>
            </a:endParaRPr>
          </a:p>
        </p:txBody>
      </p:sp>
      <p:sp>
        <p:nvSpPr>
          <p:cNvPr id="82" name="Rectangle 81"/>
          <p:cNvSpPr/>
          <p:nvPr/>
        </p:nvSpPr>
        <p:spPr>
          <a:xfrm>
            <a:off x="7543800" y="4876800"/>
            <a:ext cx="914400" cy="838200"/>
          </a:xfrm>
          <a:prstGeom prst="rect">
            <a:avLst/>
          </a:prstGeom>
          <a:solidFill>
            <a:schemeClr val="accent5">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TextBox 82"/>
          <p:cNvSpPr txBox="1"/>
          <p:nvPr/>
        </p:nvSpPr>
        <p:spPr>
          <a:xfrm>
            <a:off x="7162800" y="5105400"/>
            <a:ext cx="362600" cy="461665"/>
          </a:xfrm>
          <a:prstGeom prst="rect">
            <a:avLst/>
          </a:prstGeom>
          <a:noFill/>
          <a:ln>
            <a:noFill/>
          </a:ln>
        </p:spPr>
        <p:txBody>
          <a:bodyPr wrap="none" rtlCol="0">
            <a:spAutoFit/>
          </a:bodyPr>
          <a:lstStyle/>
          <a:p>
            <a:r>
              <a:rPr lang="en-US" sz="2400" dirty="0" smtClean="0">
                <a:solidFill>
                  <a:schemeClr val="bg1"/>
                </a:solidFill>
              </a:rPr>
              <a:t>B</a:t>
            </a:r>
            <a:endParaRPr lang="en-US" sz="2400" dirty="0">
              <a:solidFill>
                <a:schemeClr val="bg1"/>
              </a:solidFill>
            </a:endParaRPr>
          </a:p>
        </p:txBody>
      </p:sp>
      <p:cxnSp>
        <p:nvCxnSpPr>
          <p:cNvPr id="84" name="Straight Arrow Connector 83"/>
          <p:cNvCxnSpPr/>
          <p:nvPr/>
        </p:nvCxnSpPr>
        <p:spPr>
          <a:xfrm rot="5400000">
            <a:off x="6819900" y="3924300"/>
            <a:ext cx="1066800" cy="990600"/>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86" name="Right Arrow 85"/>
          <p:cNvSpPr/>
          <p:nvPr/>
        </p:nvSpPr>
        <p:spPr>
          <a:xfrm>
            <a:off x="6781800" y="3505200"/>
            <a:ext cx="762000" cy="152400"/>
          </a:xfrm>
          <a:prstGeom prst="rightArrow">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7" name="Right Arrow 86"/>
          <p:cNvSpPr/>
          <p:nvPr/>
        </p:nvSpPr>
        <p:spPr>
          <a:xfrm>
            <a:off x="6781800" y="4953000"/>
            <a:ext cx="762000" cy="152400"/>
          </a:xfrm>
          <a:prstGeom prst="rightArrow">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88" name="Straight Arrow Connector 87"/>
          <p:cNvCxnSpPr/>
          <p:nvPr/>
        </p:nvCxnSpPr>
        <p:spPr>
          <a:xfrm rot="5400000">
            <a:off x="7277100" y="4305300"/>
            <a:ext cx="990600" cy="152400"/>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5400000" flipH="1" flipV="1">
            <a:off x="7658100" y="4686300"/>
            <a:ext cx="990600" cy="152400"/>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10800000">
            <a:off x="6934200" y="4267200"/>
            <a:ext cx="1066800" cy="990600"/>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rot="5400000">
            <a:off x="2095500" y="4381500"/>
            <a:ext cx="990600" cy="152400"/>
          </a:xfrm>
          <a:prstGeom prst="straightConnector1">
            <a:avLst/>
          </a:prstGeom>
          <a:ln w="571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rot="5400000" flipH="1" flipV="1">
            <a:off x="2476500" y="4686300"/>
            <a:ext cx="990600" cy="152400"/>
          </a:xfrm>
          <a:prstGeom prst="straightConnector1">
            <a:avLst/>
          </a:prstGeom>
          <a:ln w="571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2358414" y="3567360"/>
            <a:ext cx="304800" cy="304800"/>
          </a:xfrm>
          <a:prstGeom prst="ellipse">
            <a:avLst/>
          </a:prstGeom>
          <a:solidFill>
            <a:schemeClr val="tx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p:cBhvr>
                                        <p:cTn id="6" dur="500" fill="hold"/>
                                        <p:tgtEl>
                                          <p:spTgt spid="47"/>
                                        </p:tgtEl>
                                        <p:attrNameLst>
                                          <p:attrName>fillcolor</p:attrName>
                                        </p:attrNameLst>
                                      </p:cBhvr>
                                      <p:to>
                                        <a:srgbClr val="B2B2B2"/>
                                      </p:to>
                                    </p:animClr>
                                    <p:set>
                                      <p:cBhvr>
                                        <p:cTn id="7" dur="500" fill="hold"/>
                                        <p:tgtEl>
                                          <p:spTgt spid="47"/>
                                        </p:tgtEl>
                                        <p:attrNameLst>
                                          <p:attrName>fill.type</p:attrName>
                                        </p:attrNameLst>
                                      </p:cBhvr>
                                      <p:to>
                                        <p:strVal val="solid"/>
                                      </p:to>
                                    </p:set>
                                    <p:set>
                                      <p:cBhvr>
                                        <p:cTn id="8" dur="500" fill="hold"/>
                                        <p:tgtEl>
                                          <p:spTgt spid="4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94"/>
                                        </p:tgtEl>
                                        <p:attrNameLst>
                                          <p:attrName>style.visibility</p:attrName>
                                        </p:attrNameLst>
                                      </p:cBhvr>
                                      <p:to>
                                        <p:strVal val="visible"/>
                                      </p:to>
                                    </p:set>
                                    <p:animEffect transition="in" filter="wipe(up)">
                                      <p:cBhvr>
                                        <p:cTn id="13" dur="500"/>
                                        <p:tgtEl>
                                          <p:spTgt spid="9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nodeType="clickEffect">
                                  <p:stCondLst>
                                    <p:cond delay="0"/>
                                  </p:stCondLst>
                                  <p:childTnLst>
                                    <p:animClr clrSpc="rgb">
                                      <p:cBhvr>
                                        <p:cTn id="17" dur="500" fill="hold"/>
                                        <p:tgtEl>
                                          <p:spTgt spid="48"/>
                                        </p:tgtEl>
                                        <p:attrNameLst>
                                          <p:attrName>fillcolor</p:attrName>
                                        </p:attrNameLst>
                                      </p:cBhvr>
                                      <p:to>
                                        <a:srgbClr val="B2B2B2"/>
                                      </p:to>
                                    </p:animClr>
                                    <p:set>
                                      <p:cBhvr>
                                        <p:cTn id="18" dur="500" fill="hold"/>
                                        <p:tgtEl>
                                          <p:spTgt spid="48"/>
                                        </p:tgtEl>
                                        <p:attrNameLst>
                                          <p:attrName>fill.type</p:attrName>
                                        </p:attrNameLst>
                                      </p:cBhvr>
                                      <p:to>
                                        <p:strVal val="solid"/>
                                      </p:to>
                                    </p:set>
                                    <p:set>
                                      <p:cBhvr>
                                        <p:cTn id="19" dur="500" fill="hold"/>
                                        <p:tgtEl>
                                          <p:spTgt spid="48"/>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95"/>
                                        </p:tgtEl>
                                        <p:attrNameLst>
                                          <p:attrName>style.visibility</p:attrName>
                                        </p:attrNameLst>
                                      </p:cBhvr>
                                      <p:to>
                                        <p:strVal val="visible"/>
                                      </p:to>
                                    </p:set>
                                    <p:animEffect transition="in" filter="wipe(down)">
                                      <p:cBhvr>
                                        <p:cTn id="24" dur="500"/>
                                        <p:tgtEl>
                                          <p:spTgt spid="9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p:cBhvr>
                                        <p:cTn id="28" dur="2000" fill="hold"/>
                                        <p:tgtEl>
                                          <p:spTgt spid="48"/>
                                        </p:tgtEl>
                                        <p:attrNameLst>
                                          <p:attrName>fillcolor</p:attrName>
                                        </p:attrNameLst>
                                      </p:cBhvr>
                                      <p:to>
                                        <a:schemeClr val="accent2"/>
                                      </p:to>
                                    </p:animClr>
                                    <p:set>
                                      <p:cBhvr>
                                        <p:cTn id="29" dur="2000" fill="hold"/>
                                        <p:tgtEl>
                                          <p:spTgt spid="48"/>
                                        </p:tgtEl>
                                        <p:attrNameLst>
                                          <p:attrName>fill.type</p:attrName>
                                        </p:attrNameLst>
                                      </p:cBhvr>
                                      <p:to>
                                        <p:strVal val="solid"/>
                                      </p:to>
                                    </p:set>
                                    <p:set>
                                      <p:cBhvr>
                                        <p:cTn id="30" dur="2000" fill="hold"/>
                                        <p:tgtEl>
                                          <p:spTgt spid="48"/>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p:cBhvr>
                                        <p:cTn id="34" dur="2000" fill="hold"/>
                                        <p:tgtEl>
                                          <p:spTgt spid="47"/>
                                        </p:tgtEl>
                                        <p:attrNameLst>
                                          <p:attrName>fillcolor</p:attrName>
                                        </p:attrNameLst>
                                      </p:cBhvr>
                                      <p:to>
                                        <a:schemeClr val="accent2"/>
                                      </p:to>
                                    </p:animClr>
                                    <p:set>
                                      <p:cBhvr>
                                        <p:cTn id="35" dur="2000" fill="hold"/>
                                        <p:tgtEl>
                                          <p:spTgt spid="47"/>
                                        </p:tgtEl>
                                        <p:attrNameLst>
                                          <p:attrName>fill.type</p:attrName>
                                        </p:attrNameLst>
                                      </p:cBhvr>
                                      <p:to>
                                        <p:strVal val="solid"/>
                                      </p:to>
                                    </p:set>
                                    <p:set>
                                      <p:cBhvr>
                                        <p:cTn id="36" dur="2000" fill="hold"/>
                                        <p:tgtEl>
                                          <p:spTgt spid="47"/>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p:cBhvr>
                                        <p:cTn id="40" dur="500" fill="hold"/>
                                        <p:tgtEl>
                                          <p:spTgt spid="34"/>
                                        </p:tgtEl>
                                        <p:attrNameLst>
                                          <p:attrName>fillcolor</p:attrName>
                                        </p:attrNameLst>
                                      </p:cBhvr>
                                      <p:to>
                                        <a:srgbClr val="DCE6F2"/>
                                      </p:to>
                                    </p:animClr>
                                    <p:set>
                                      <p:cBhvr>
                                        <p:cTn id="41" dur="500" fill="hold"/>
                                        <p:tgtEl>
                                          <p:spTgt spid="34"/>
                                        </p:tgtEl>
                                        <p:attrNameLst>
                                          <p:attrName>fill.type</p:attrName>
                                        </p:attrNameLst>
                                      </p:cBhvr>
                                      <p:to>
                                        <p:strVal val="solid"/>
                                      </p:to>
                                    </p:set>
                                    <p:set>
                                      <p:cBhvr>
                                        <p:cTn id="42" dur="500" fill="hold"/>
                                        <p:tgtEl>
                                          <p:spTgt spid="34"/>
                                        </p:tgtEl>
                                        <p:attrNameLst>
                                          <p:attrName>fill.on</p:attrName>
                                        </p:attrNameLst>
                                      </p:cBhvr>
                                      <p:to>
                                        <p:strVal val="true"/>
                                      </p:to>
                                    </p:set>
                                  </p:childTnLst>
                                </p:cTn>
                              </p:par>
                              <p:par>
                                <p:cTn id="43" presetID="1" presetClass="entr" presetSubtype="0" fill="hold" nodeType="withEffect">
                                  <p:stCondLst>
                                    <p:cond delay="0"/>
                                  </p:stCondLst>
                                  <p:childTnLst>
                                    <p:set>
                                      <p:cBhvr>
                                        <p:cTn id="44" dur="1" fill="hold">
                                          <p:stCondLst>
                                            <p:cond delay="0"/>
                                          </p:stCondLst>
                                        </p:cTn>
                                        <p:tgtEl>
                                          <p:spTgt spid="8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8"/>
                                        </p:tgtEl>
                                        <p:attrNameLst>
                                          <p:attrName>style.visibility</p:attrName>
                                        </p:attrNameLst>
                                      </p:cBhvr>
                                      <p:to>
                                        <p:strVal val="visible"/>
                                      </p:to>
                                    </p:set>
                                    <p:animEffect transition="in" filter="fade">
                                      <p:cBhvr>
                                        <p:cTn id="55" dur="500"/>
                                        <p:tgtEl>
                                          <p:spTgt spid="88"/>
                                        </p:tgtEl>
                                      </p:cBhvr>
                                    </p:animEffect>
                                  </p:childTnLst>
                                </p:cTn>
                              </p:par>
                              <p:par>
                                <p:cTn id="56" presetID="10" presetClass="exit" presetSubtype="0" fill="hold" nodeType="withEffect">
                                  <p:stCondLst>
                                    <p:cond delay="0"/>
                                  </p:stCondLst>
                                  <p:childTnLst>
                                    <p:animEffect transition="out" filter="fade">
                                      <p:cBhvr>
                                        <p:cTn id="57" dur="500"/>
                                        <p:tgtEl>
                                          <p:spTgt spid="84"/>
                                        </p:tgtEl>
                                      </p:cBhvr>
                                    </p:animEffect>
                                    <p:set>
                                      <p:cBhvr>
                                        <p:cTn id="58" dur="1" fill="hold">
                                          <p:stCondLst>
                                            <p:cond delay="499"/>
                                          </p:stCondLst>
                                        </p:cTn>
                                        <p:tgtEl>
                                          <p:spTgt spid="8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89"/>
                                        </p:tgtEl>
                                        <p:attrNameLst>
                                          <p:attrName>style.visibility</p:attrName>
                                        </p:attrNameLst>
                                      </p:cBhvr>
                                      <p:to>
                                        <p:strVal val="visible"/>
                                      </p:to>
                                    </p:set>
                                    <p:animEffect transition="in" filter="fade">
                                      <p:cBhvr>
                                        <p:cTn id="67" dur="500"/>
                                        <p:tgtEl>
                                          <p:spTgt spid="89"/>
                                        </p:tgtEl>
                                      </p:cBhvr>
                                    </p:animEffect>
                                  </p:childTnLst>
                                </p:cTn>
                              </p:par>
                              <p:par>
                                <p:cTn id="68" presetID="10" presetClass="exit" presetSubtype="0" fill="hold" nodeType="withEffect">
                                  <p:stCondLst>
                                    <p:cond delay="0"/>
                                  </p:stCondLst>
                                  <p:childTnLst>
                                    <p:animEffect transition="out" filter="fade">
                                      <p:cBhvr>
                                        <p:cTn id="69" dur="500"/>
                                        <p:tgtEl>
                                          <p:spTgt spid="90"/>
                                        </p:tgtEl>
                                      </p:cBhvr>
                                    </p:animEffect>
                                    <p:set>
                                      <p:cBhvr>
                                        <p:cTn id="70" dur="1" fill="hold">
                                          <p:stCondLst>
                                            <p:cond delay="499"/>
                                          </p:stCondLst>
                                        </p:cTn>
                                        <p:tgtEl>
                                          <p:spTgt spid="90"/>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2" fill="hold" nodeType="clickEffect">
                                  <p:stCondLst>
                                    <p:cond delay="0"/>
                                  </p:stCondLst>
                                  <p:childTnLst>
                                    <p:animClr clrSpc="rgb">
                                      <p:cBhvr>
                                        <p:cTn id="74" dur="500" fill="hold"/>
                                        <p:tgtEl>
                                          <p:spTgt spid="69"/>
                                        </p:tgtEl>
                                        <p:attrNameLst>
                                          <p:attrName>fillcolor</p:attrName>
                                        </p:attrNameLst>
                                      </p:cBhvr>
                                      <p:to>
                                        <a:srgbClr val="DCE6F2"/>
                                      </p:to>
                                    </p:animClr>
                                    <p:set>
                                      <p:cBhvr>
                                        <p:cTn id="75" dur="500" fill="hold"/>
                                        <p:tgtEl>
                                          <p:spTgt spid="69"/>
                                        </p:tgtEl>
                                        <p:attrNameLst>
                                          <p:attrName>fill.type</p:attrName>
                                        </p:attrNameLst>
                                      </p:cBhvr>
                                      <p:to>
                                        <p:strVal val="solid"/>
                                      </p:to>
                                    </p:set>
                                    <p:set>
                                      <p:cBhvr>
                                        <p:cTn id="76" dur="500" fill="hold"/>
                                        <p:tgtEl>
                                          <p:spTgt spid="69"/>
                                        </p:tgtEl>
                                        <p:attrNameLst>
                                          <p:attrName>fill.on</p:attrName>
                                        </p:attrNameLst>
                                      </p:cBhvr>
                                      <p:to>
                                        <p:strVal val="true"/>
                                      </p:to>
                                    </p:set>
                                  </p:childTnLst>
                                </p:cTn>
                              </p:par>
                              <p:par>
                                <p:cTn id="77" presetID="1" presetClass="emph" presetSubtype="2" fill="hold" nodeType="withEffect">
                                  <p:stCondLst>
                                    <p:cond delay="0"/>
                                  </p:stCondLst>
                                  <p:childTnLst>
                                    <p:animClr clrSpc="rgb">
                                      <p:cBhvr>
                                        <p:cTn id="78" dur="500" fill="hold"/>
                                        <p:tgtEl>
                                          <p:spTgt spid="70"/>
                                        </p:tgtEl>
                                        <p:attrNameLst>
                                          <p:attrName>fillcolor</p:attrName>
                                        </p:attrNameLst>
                                      </p:cBhvr>
                                      <p:to>
                                        <a:srgbClr val="DCE6F2"/>
                                      </p:to>
                                    </p:animClr>
                                    <p:set>
                                      <p:cBhvr>
                                        <p:cTn id="79" dur="500" fill="hold"/>
                                        <p:tgtEl>
                                          <p:spTgt spid="70"/>
                                        </p:tgtEl>
                                        <p:attrNameLst>
                                          <p:attrName>fill.type</p:attrName>
                                        </p:attrNameLst>
                                      </p:cBhvr>
                                      <p:to>
                                        <p:strVal val="solid"/>
                                      </p:to>
                                    </p:set>
                                    <p:set>
                                      <p:cBhvr>
                                        <p:cTn id="80" dur="500" fill="hold"/>
                                        <p:tgtEl>
                                          <p:spTgt spid="70"/>
                                        </p:tgtEl>
                                        <p:attrNameLst>
                                          <p:attrName>fill.on</p:attrName>
                                        </p:attrNameLst>
                                      </p:cBhvr>
                                      <p:to>
                                        <p:strVal val="true"/>
                                      </p:to>
                                    </p:set>
                                  </p:childTnLst>
                                </p:cTn>
                              </p:par>
                              <p:par>
                                <p:cTn id="81" presetID="1" presetClass="emph" presetSubtype="2" fill="hold" nodeType="withEffect">
                                  <p:stCondLst>
                                    <p:cond delay="0"/>
                                  </p:stCondLst>
                                  <p:childTnLst>
                                    <p:animClr clrSpc="rgb">
                                      <p:cBhvr>
                                        <p:cTn id="82" dur="500" fill="hold"/>
                                        <p:tgtEl>
                                          <p:spTgt spid="68"/>
                                        </p:tgtEl>
                                        <p:attrNameLst>
                                          <p:attrName>fillcolor</p:attrName>
                                        </p:attrNameLst>
                                      </p:cBhvr>
                                      <p:to>
                                        <a:srgbClr val="DCE6F2"/>
                                      </p:to>
                                    </p:animClr>
                                    <p:set>
                                      <p:cBhvr>
                                        <p:cTn id="83" dur="500" fill="hold"/>
                                        <p:tgtEl>
                                          <p:spTgt spid="68"/>
                                        </p:tgtEl>
                                        <p:attrNameLst>
                                          <p:attrName>fill.type</p:attrName>
                                        </p:attrNameLst>
                                      </p:cBhvr>
                                      <p:to>
                                        <p:strVal val="solid"/>
                                      </p:to>
                                    </p:set>
                                    <p:set>
                                      <p:cBhvr>
                                        <p:cTn id="84" dur="500" fill="hold"/>
                                        <p:tgtEl>
                                          <p:spTgt spid="6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collector properties</a:t>
            </a:r>
            <a:endParaRPr lang="en-US" dirty="0"/>
          </a:p>
        </p:txBody>
      </p:sp>
      <p:sp>
        <p:nvSpPr>
          <p:cNvPr id="3" name="Content Placeholder 2"/>
          <p:cNvSpPr>
            <a:spLocks noGrp="1"/>
          </p:cNvSpPr>
          <p:nvPr>
            <p:ph idx="1"/>
          </p:nvPr>
        </p:nvSpPr>
        <p:spPr>
          <a:xfrm>
            <a:off x="381000" y="1412874"/>
            <a:ext cx="8382000" cy="5148699"/>
          </a:xfrm>
        </p:spPr>
        <p:txBody>
          <a:bodyPr>
            <a:normAutofit/>
          </a:bodyPr>
          <a:lstStyle/>
          <a:p>
            <a:r>
              <a:rPr lang="en-US" sz="3200" dirty="0" smtClean="0"/>
              <a:t>safety: </a:t>
            </a:r>
            <a:r>
              <a:rPr lang="en-US" sz="3200" dirty="0" err="1" smtClean="0"/>
              <a:t>gc</a:t>
            </a:r>
            <a:r>
              <a:rPr lang="en-US" sz="3200" dirty="0" smtClean="0"/>
              <a:t> does no harm</a:t>
            </a:r>
          </a:p>
          <a:p>
            <a:pPr lvl="1"/>
            <a:r>
              <a:rPr lang="en-US" sz="2800" dirty="0" smtClean="0"/>
              <a:t>type safety</a:t>
            </a:r>
          </a:p>
          <a:p>
            <a:pPr lvl="2"/>
            <a:r>
              <a:rPr lang="en-US" sz="2400" dirty="0" err="1" smtClean="0"/>
              <a:t>gc</a:t>
            </a:r>
            <a:r>
              <a:rPr lang="en-US" sz="2400" dirty="0" smtClean="0"/>
              <a:t> turns well-typed heap into well-typed heap</a:t>
            </a:r>
          </a:p>
          <a:p>
            <a:pPr lvl="1"/>
            <a:r>
              <a:rPr lang="en-US" sz="2800" dirty="0" smtClean="0"/>
              <a:t>graph isomorphism</a:t>
            </a:r>
          </a:p>
          <a:p>
            <a:pPr lvl="2"/>
            <a:r>
              <a:rPr lang="en-US" sz="2400" dirty="0" smtClean="0"/>
              <a:t>concrete graph represents abstract graph</a:t>
            </a:r>
          </a:p>
          <a:p>
            <a:r>
              <a:rPr lang="en-US" sz="3200" dirty="0" smtClean="0"/>
              <a:t>effectiveness</a:t>
            </a:r>
          </a:p>
          <a:p>
            <a:pPr lvl="1"/>
            <a:r>
              <a:rPr lang="en-US" sz="2800" dirty="0" smtClean="0"/>
              <a:t>after </a:t>
            </a:r>
            <a:r>
              <a:rPr lang="en-US" sz="2800" dirty="0" err="1" smtClean="0"/>
              <a:t>gc</a:t>
            </a:r>
            <a:r>
              <a:rPr lang="en-US" sz="2800" dirty="0" smtClean="0"/>
              <a:t>, unreachable objects reclaimed</a:t>
            </a:r>
          </a:p>
          <a:p>
            <a:r>
              <a:rPr lang="en-US" sz="3200" dirty="0" smtClean="0"/>
              <a:t>termination</a:t>
            </a:r>
          </a:p>
          <a:p>
            <a:r>
              <a:rPr lang="en-US" sz="3200" dirty="0" smtClean="0"/>
              <a:t>efficiency</a:t>
            </a:r>
            <a:endParaRPr lang="en-US" sz="3200" dirty="0"/>
          </a:p>
        </p:txBody>
      </p:sp>
      <p:grpSp>
        <p:nvGrpSpPr>
          <p:cNvPr id="5" name="Group 8"/>
          <p:cNvGrpSpPr/>
          <p:nvPr/>
        </p:nvGrpSpPr>
        <p:grpSpPr>
          <a:xfrm>
            <a:off x="4592096" y="1369087"/>
            <a:ext cx="4722725" cy="4505849"/>
            <a:chOff x="4572000" y="1590151"/>
            <a:chExt cx="4722725" cy="4505849"/>
          </a:xfrm>
        </p:grpSpPr>
        <p:sp>
          <p:nvSpPr>
            <p:cNvPr id="4" name="Left Brace 3"/>
            <p:cNvSpPr/>
            <p:nvPr/>
          </p:nvSpPr>
          <p:spPr>
            <a:xfrm flipH="1">
              <a:off x="4572000" y="5029200"/>
              <a:ext cx="685800" cy="1066800"/>
            </a:xfrm>
            <a:prstGeom prst="leftBrace">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flipH="1">
              <a:off x="7333622" y="1590151"/>
              <a:ext cx="685800" cy="3200400"/>
            </a:xfrm>
            <a:prstGeom prst="leftBrace">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flipH="1">
              <a:off x="7999325" y="2957287"/>
              <a:ext cx="1295400" cy="461665"/>
            </a:xfrm>
            <a:prstGeom prst="rect">
              <a:avLst/>
            </a:prstGeom>
            <a:noFill/>
          </p:spPr>
          <p:txBody>
            <a:bodyPr wrap="square" rtlCol="0">
              <a:spAutoFit/>
            </a:bodyPr>
            <a:lstStyle/>
            <a:p>
              <a:r>
                <a:rPr lang="en-US" sz="2400" dirty="0" smtClean="0">
                  <a:solidFill>
                    <a:srgbClr val="7030A0"/>
                  </a:solidFill>
                </a:rPr>
                <a:t>verified</a:t>
              </a:r>
              <a:endParaRPr lang="en-US" sz="2400" dirty="0">
                <a:solidFill>
                  <a:srgbClr val="7030A0"/>
                </a:solidFill>
              </a:endParaRPr>
            </a:p>
          </p:txBody>
        </p:sp>
        <p:sp>
          <p:nvSpPr>
            <p:cNvPr id="8" name="TextBox 7"/>
            <p:cNvSpPr txBox="1"/>
            <p:nvPr/>
          </p:nvSpPr>
          <p:spPr>
            <a:xfrm flipH="1">
              <a:off x="5257800" y="5188803"/>
              <a:ext cx="2218174" cy="830997"/>
            </a:xfrm>
            <a:prstGeom prst="rect">
              <a:avLst/>
            </a:prstGeom>
            <a:noFill/>
          </p:spPr>
          <p:txBody>
            <a:bodyPr wrap="square" rtlCol="0">
              <a:spAutoFit/>
            </a:bodyPr>
            <a:lstStyle/>
            <a:p>
              <a:r>
                <a:rPr lang="en-US" sz="2400" dirty="0" smtClean="0">
                  <a:solidFill>
                    <a:srgbClr val="7030A0"/>
                  </a:solidFill>
                </a:rPr>
                <a:t>not</a:t>
              </a:r>
            </a:p>
            <a:p>
              <a:r>
                <a:rPr lang="en-US" sz="2400" dirty="0" smtClean="0">
                  <a:solidFill>
                    <a:srgbClr val="7030A0"/>
                  </a:solidFill>
                </a:rPr>
                <a:t>verified</a:t>
              </a:r>
              <a:endParaRPr lang="en-US" sz="2400" dirty="0">
                <a:solidFill>
                  <a:srgbClr val="7030A0"/>
                </a:solidFill>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6629400" y="1371600"/>
            <a:ext cx="914400" cy="8382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sp>
        <p:nvSpPr>
          <p:cNvPr id="31" name="Rectangle 30"/>
          <p:cNvSpPr/>
          <p:nvPr/>
        </p:nvSpPr>
        <p:spPr>
          <a:xfrm>
            <a:off x="4724400" y="1447800"/>
            <a:ext cx="914400" cy="8382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sp>
        <p:nvSpPr>
          <p:cNvPr id="29" name="Rectangle 28"/>
          <p:cNvSpPr/>
          <p:nvPr/>
        </p:nvSpPr>
        <p:spPr>
          <a:xfrm>
            <a:off x="2590800" y="1447800"/>
            <a:ext cx="914400" cy="8382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sp>
        <p:nvSpPr>
          <p:cNvPr id="2" name="Title 1"/>
          <p:cNvSpPr>
            <a:spLocks noGrp="1"/>
          </p:cNvSpPr>
          <p:nvPr>
            <p:ph type="title"/>
          </p:nvPr>
        </p:nvSpPr>
        <p:spPr/>
        <p:txBody>
          <a:bodyPr>
            <a:normAutofit/>
          </a:bodyPr>
          <a:lstStyle/>
          <a:p>
            <a:r>
              <a:rPr lang="en-US" dirty="0" smtClean="0"/>
              <a:t>Proving safety</a:t>
            </a:r>
            <a:endParaRPr lang="en-US" dirty="0"/>
          </a:p>
        </p:txBody>
      </p:sp>
      <p:cxnSp>
        <p:nvCxnSpPr>
          <p:cNvPr id="5" name="Straight Arrow Connector 4"/>
          <p:cNvCxnSpPr/>
          <p:nvPr/>
        </p:nvCxnSpPr>
        <p:spPr bwMode="auto">
          <a:xfrm flipV="1">
            <a:off x="3200400" y="1600200"/>
            <a:ext cx="1524000" cy="76201"/>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52600" y="1447800"/>
            <a:ext cx="771365" cy="646331"/>
          </a:xfrm>
          <a:prstGeom prst="rect">
            <a:avLst/>
          </a:prstGeom>
          <a:noFill/>
        </p:spPr>
        <p:txBody>
          <a:bodyPr wrap="none" rtlCol="0">
            <a:spAutoFit/>
          </a:bodyPr>
          <a:lstStyle/>
          <a:p>
            <a:r>
              <a:rPr lang="en-US" dirty="0" smtClean="0">
                <a:solidFill>
                  <a:schemeClr val="bg1"/>
                </a:solidFill>
              </a:rPr>
              <a:t>       A</a:t>
            </a:r>
          </a:p>
          <a:p>
            <a:r>
              <a:rPr lang="en-US" dirty="0" smtClean="0">
                <a:solidFill>
                  <a:schemeClr val="bg1"/>
                </a:solidFill>
              </a:rPr>
              <a:t>(root)</a:t>
            </a:r>
            <a:endParaRPr lang="en-US" dirty="0">
              <a:solidFill>
                <a:schemeClr val="bg1"/>
              </a:solidFill>
            </a:endParaRPr>
          </a:p>
        </p:txBody>
      </p:sp>
      <p:sp>
        <p:nvSpPr>
          <p:cNvPr id="12" name="TextBox 11"/>
          <p:cNvSpPr txBox="1"/>
          <p:nvPr/>
        </p:nvSpPr>
        <p:spPr>
          <a:xfrm>
            <a:off x="4343400" y="1543050"/>
            <a:ext cx="317716" cy="369332"/>
          </a:xfrm>
          <a:prstGeom prst="rect">
            <a:avLst/>
          </a:prstGeom>
          <a:noFill/>
        </p:spPr>
        <p:txBody>
          <a:bodyPr wrap="none" rtlCol="0">
            <a:spAutoFit/>
          </a:bodyPr>
          <a:lstStyle/>
          <a:p>
            <a:r>
              <a:rPr lang="en-US" dirty="0" smtClean="0">
                <a:solidFill>
                  <a:schemeClr val="bg1"/>
                </a:solidFill>
              </a:rPr>
              <a:t>B</a:t>
            </a:r>
            <a:endParaRPr lang="en-US" dirty="0">
              <a:solidFill>
                <a:schemeClr val="bg1"/>
              </a:solidFill>
            </a:endParaRPr>
          </a:p>
        </p:txBody>
      </p:sp>
      <p:sp>
        <p:nvSpPr>
          <p:cNvPr id="15" name="TextBox 14"/>
          <p:cNvSpPr txBox="1"/>
          <p:nvPr/>
        </p:nvSpPr>
        <p:spPr>
          <a:xfrm>
            <a:off x="6172200" y="1543050"/>
            <a:ext cx="327334" cy="369332"/>
          </a:xfrm>
          <a:prstGeom prst="rect">
            <a:avLst/>
          </a:prstGeom>
          <a:noFill/>
        </p:spPr>
        <p:txBody>
          <a:bodyPr wrap="none" rtlCol="0">
            <a:spAutoFit/>
          </a:bodyPr>
          <a:lstStyle/>
          <a:p>
            <a:r>
              <a:rPr lang="en-US" dirty="0" smtClean="0">
                <a:solidFill>
                  <a:schemeClr val="bg1"/>
                </a:solidFill>
              </a:rPr>
              <a:t>C</a:t>
            </a:r>
            <a:endParaRPr lang="en-US" dirty="0">
              <a:solidFill>
                <a:schemeClr val="bg1"/>
              </a:solidFill>
            </a:endParaRPr>
          </a:p>
        </p:txBody>
      </p:sp>
      <p:cxnSp>
        <p:nvCxnSpPr>
          <p:cNvPr id="18" name="Straight Arrow Connector 17"/>
          <p:cNvCxnSpPr/>
          <p:nvPr/>
        </p:nvCxnSpPr>
        <p:spPr>
          <a:xfrm rot="10800000">
            <a:off x="5613400" y="1571626"/>
            <a:ext cx="1320800" cy="28575"/>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flipV="1">
            <a:off x="3505200" y="1981199"/>
            <a:ext cx="1447800" cy="76199"/>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228600" y="1371600"/>
            <a:ext cx="2282069" cy="646331"/>
          </a:xfrm>
          <a:prstGeom prst="rect">
            <a:avLst/>
          </a:prstGeom>
          <a:noFill/>
        </p:spPr>
        <p:txBody>
          <a:bodyPr wrap="square" rtlCol="0">
            <a:spAutoFit/>
          </a:bodyPr>
          <a:lstStyle/>
          <a:p>
            <a:r>
              <a:rPr lang="en-US" i="1" dirty="0" smtClean="0">
                <a:solidFill>
                  <a:schemeClr val="bg1"/>
                </a:solidFill>
              </a:rPr>
              <a:t>abstract</a:t>
            </a:r>
          </a:p>
          <a:p>
            <a:r>
              <a:rPr lang="en-US" i="1" dirty="0" smtClean="0">
                <a:solidFill>
                  <a:schemeClr val="bg1"/>
                </a:solidFill>
              </a:rPr>
              <a:t>graph</a:t>
            </a:r>
            <a:endParaRPr lang="en-US" i="1" dirty="0">
              <a:solidFill>
                <a:schemeClr val="bg1"/>
              </a:solidFill>
            </a:endParaRPr>
          </a:p>
        </p:txBody>
      </p:sp>
      <p:grpSp>
        <p:nvGrpSpPr>
          <p:cNvPr id="3" name="Group 91"/>
          <p:cNvGrpSpPr/>
          <p:nvPr/>
        </p:nvGrpSpPr>
        <p:grpSpPr>
          <a:xfrm>
            <a:off x="2133600" y="2590800"/>
            <a:ext cx="1371600" cy="838200"/>
            <a:chOff x="7086600" y="3429000"/>
            <a:chExt cx="1371600" cy="838200"/>
          </a:xfrm>
        </p:grpSpPr>
        <p:sp>
          <p:nvSpPr>
            <p:cNvPr id="62" name="Rectangle 61"/>
            <p:cNvSpPr/>
            <p:nvPr/>
          </p:nvSpPr>
          <p:spPr>
            <a:xfrm>
              <a:off x="7543800" y="3429000"/>
              <a:ext cx="914400" cy="8382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sp>
          <p:nvSpPr>
            <p:cNvPr id="81" name="TextBox 80"/>
            <p:cNvSpPr txBox="1"/>
            <p:nvPr/>
          </p:nvSpPr>
          <p:spPr>
            <a:xfrm>
              <a:off x="7086600" y="3581400"/>
              <a:ext cx="333746" cy="369332"/>
            </a:xfrm>
            <a:prstGeom prst="rect">
              <a:avLst/>
            </a:prstGeom>
            <a:noFill/>
            <a:ln>
              <a:noFill/>
            </a:ln>
          </p:spPr>
          <p:txBody>
            <a:bodyPr wrap="none" rtlCol="0">
              <a:spAutoFit/>
            </a:bodyPr>
            <a:lstStyle/>
            <a:p>
              <a:r>
                <a:rPr lang="en-US" dirty="0" smtClean="0">
                  <a:solidFill>
                    <a:schemeClr val="bg1"/>
                  </a:solidFill>
                </a:rPr>
                <a:t>A</a:t>
              </a:r>
              <a:endParaRPr lang="en-US" dirty="0">
                <a:solidFill>
                  <a:schemeClr val="bg1"/>
                </a:solidFill>
              </a:endParaRPr>
            </a:p>
          </p:txBody>
        </p:sp>
      </p:grpSp>
      <p:grpSp>
        <p:nvGrpSpPr>
          <p:cNvPr id="4" name="Group 92"/>
          <p:cNvGrpSpPr/>
          <p:nvPr/>
        </p:nvGrpSpPr>
        <p:grpSpPr>
          <a:xfrm>
            <a:off x="4343400" y="2590800"/>
            <a:ext cx="1295400" cy="838200"/>
            <a:chOff x="7162800" y="4876800"/>
            <a:chExt cx="1295400" cy="838200"/>
          </a:xfrm>
        </p:grpSpPr>
        <p:sp>
          <p:nvSpPr>
            <p:cNvPr id="82" name="Rectangle 81"/>
            <p:cNvSpPr/>
            <p:nvPr/>
          </p:nvSpPr>
          <p:spPr>
            <a:xfrm>
              <a:off x="7543800" y="4876800"/>
              <a:ext cx="914400" cy="8382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sp>
          <p:nvSpPr>
            <p:cNvPr id="83" name="TextBox 82"/>
            <p:cNvSpPr txBox="1"/>
            <p:nvPr/>
          </p:nvSpPr>
          <p:spPr>
            <a:xfrm>
              <a:off x="7162800" y="5105400"/>
              <a:ext cx="317716" cy="369332"/>
            </a:xfrm>
            <a:prstGeom prst="rect">
              <a:avLst/>
            </a:prstGeom>
            <a:noFill/>
            <a:ln>
              <a:noFill/>
            </a:ln>
          </p:spPr>
          <p:txBody>
            <a:bodyPr wrap="none" rtlCol="0">
              <a:spAutoFit/>
            </a:bodyPr>
            <a:lstStyle/>
            <a:p>
              <a:r>
                <a:rPr lang="en-US" dirty="0" smtClean="0">
                  <a:solidFill>
                    <a:schemeClr val="bg1"/>
                  </a:solidFill>
                </a:rPr>
                <a:t>B</a:t>
              </a:r>
              <a:endParaRPr lang="en-US" dirty="0">
                <a:solidFill>
                  <a:schemeClr val="bg1"/>
                </a:solidFill>
              </a:endParaRPr>
            </a:p>
          </p:txBody>
        </p:sp>
      </p:grpSp>
      <p:sp>
        <p:nvSpPr>
          <p:cNvPr id="54" name="TextBox 53"/>
          <p:cNvSpPr txBox="1"/>
          <p:nvPr/>
        </p:nvSpPr>
        <p:spPr>
          <a:xfrm>
            <a:off x="272685" y="3798278"/>
            <a:ext cx="8651088" cy="1969770"/>
          </a:xfrm>
          <a:prstGeom prst="rect">
            <a:avLst/>
          </a:prstGeom>
          <a:noFill/>
        </p:spPr>
        <p:txBody>
          <a:bodyPr wrap="square" rtlCol="0">
            <a:spAutoFit/>
          </a:bodyPr>
          <a:lstStyle/>
          <a:p>
            <a:r>
              <a:rPr lang="en-US" sz="1600" b="1" dirty="0" smtClean="0">
                <a:solidFill>
                  <a:schemeClr val="bg1"/>
                </a:solidFill>
              </a:rPr>
              <a:t>procedure </a:t>
            </a:r>
            <a:r>
              <a:rPr lang="en-US" sz="1600" b="1" dirty="0" err="1" smtClean="0">
                <a:solidFill>
                  <a:schemeClr val="bg1"/>
                </a:solidFill>
              </a:rPr>
              <a:t>GarbageCollectMs</a:t>
            </a:r>
            <a:r>
              <a:rPr lang="en-US" sz="1600" b="1" dirty="0" smtClean="0">
                <a:solidFill>
                  <a:schemeClr val="bg1"/>
                </a:solidFill>
              </a:rPr>
              <a:t>()</a:t>
            </a:r>
          </a:p>
          <a:p>
            <a:pPr lvl="0"/>
            <a:r>
              <a:rPr lang="en-US" sz="1400" b="1" dirty="0" smtClean="0">
                <a:solidFill>
                  <a:schemeClr val="bg1"/>
                </a:solidFill>
              </a:rPr>
              <a:t>  </a:t>
            </a:r>
            <a:r>
              <a:rPr lang="en-US" sz="1400" b="1" dirty="0" smtClean="0">
                <a:solidFill>
                  <a:srgbClr val="FF0000"/>
                </a:solidFill>
              </a:rPr>
              <a:t>requires </a:t>
            </a:r>
            <a:r>
              <a:rPr lang="en-US" sz="1400" b="1" dirty="0" err="1" smtClean="0">
                <a:solidFill>
                  <a:srgbClr val="FF0000"/>
                </a:solidFill>
              </a:rPr>
              <a:t>MsMutatorInv</a:t>
            </a:r>
            <a:r>
              <a:rPr lang="en-US" sz="1400" b="1" dirty="0" smtClean="0">
                <a:solidFill>
                  <a:srgbClr val="FF0000"/>
                </a:solidFill>
              </a:rPr>
              <a:t>(root, Color, $</a:t>
            </a:r>
            <a:r>
              <a:rPr lang="en-US" sz="1400" b="1" dirty="0" err="1" smtClean="0">
                <a:solidFill>
                  <a:srgbClr val="FF0000"/>
                </a:solidFill>
              </a:rPr>
              <a:t>toAbs</a:t>
            </a:r>
            <a:r>
              <a:rPr lang="en-US" sz="1400" b="1" dirty="0" smtClean="0">
                <a:solidFill>
                  <a:srgbClr val="FF0000"/>
                </a:solidFill>
              </a:rPr>
              <a:t>, $</a:t>
            </a:r>
            <a:r>
              <a:rPr lang="en-US" sz="1400" b="1" dirty="0" err="1" smtClean="0">
                <a:solidFill>
                  <a:srgbClr val="FF0000"/>
                </a:solidFill>
              </a:rPr>
              <a:t>AbsMem</a:t>
            </a:r>
            <a:r>
              <a:rPr lang="en-US" sz="1400" b="1" dirty="0" smtClean="0">
                <a:solidFill>
                  <a:srgbClr val="FF0000"/>
                </a:solidFill>
              </a:rPr>
              <a:t>, </a:t>
            </a:r>
            <a:r>
              <a:rPr lang="en-US" sz="1400" b="1" dirty="0" err="1" smtClean="0">
                <a:solidFill>
                  <a:srgbClr val="FF0000"/>
                </a:solidFill>
              </a:rPr>
              <a:t>Mem</a:t>
            </a:r>
            <a:r>
              <a:rPr lang="en-US" sz="1400" b="1" dirty="0" smtClean="0">
                <a:solidFill>
                  <a:srgbClr val="FF0000"/>
                </a:solidFill>
              </a:rPr>
              <a:t>);</a:t>
            </a:r>
          </a:p>
          <a:p>
            <a:pPr lvl="0"/>
            <a:r>
              <a:rPr lang="en-US" sz="1400" b="1" dirty="0" smtClean="0">
                <a:solidFill>
                  <a:schemeClr val="bg1"/>
                </a:solidFill>
              </a:rPr>
              <a:t>  </a:t>
            </a:r>
            <a:r>
              <a:rPr lang="en-US" sz="1400" b="1" dirty="0" smtClean="0">
                <a:solidFill>
                  <a:schemeClr val="accent2">
                    <a:lumMod val="75000"/>
                  </a:schemeClr>
                </a:solidFill>
              </a:rPr>
              <a:t>modifies </a:t>
            </a:r>
            <a:r>
              <a:rPr lang="en-US" sz="1400" b="1" dirty="0" err="1" smtClean="0">
                <a:solidFill>
                  <a:schemeClr val="accent2">
                    <a:lumMod val="75000"/>
                  </a:schemeClr>
                </a:solidFill>
              </a:rPr>
              <a:t>Mem</a:t>
            </a:r>
            <a:r>
              <a:rPr lang="en-US" sz="1400" b="1" dirty="0" smtClean="0">
                <a:solidFill>
                  <a:schemeClr val="accent2">
                    <a:lumMod val="75000"/>
                  </a:schemeClr>
                </a:solidFill>
              </a:rPr>
              <a:t>, Color, $</a:t>
            </a:r>
            <a:r>
              <a:rPr lang="en-US" sz="1400" b="1" dirty="0" err="1" smtClean="0">
                <a:solidFill>
                  <a:schemeClr val="accent2">
                    <a:lumMod val="75000"/>
                  </a:schemeClr>
                </a:solidFill>
              </a:rPr>
              <a:t>toAbs</a:t>
            </a:r>
            <a:r>
              <a:rPr lang="en-US" sz="1400" b="1" dirty="0" smtClean="0">
                <a:solidFill>
                  <a:schemeClr val="accent2">
                    <a:lumMod val="75000"/>
                  </a:schemeClr>
                </a:solidFill>
              </a:rPr>
              <a:t>;</a:t>
            </a:r>
          </a:p>
          <a:p>
            <a:pPr lvl="0"/>
            <a:r>
              <a:rPr lang="en-US" sz="1400" b="1" dirty="0" smtClean="0">
                <a:solidFill>
                  <a:schemeClr val="bg1"/>
                </a:solidFill>
              </a:rPr>
              <a:t>  </a:t>
            </a:r>
            <a:r>
              <a:rPr lang="en-US" sz="1400" b="1" dirty="0" smtClean="0">
                <a:solidFill>
                  <a:srgbClr val="00B050"/>
                </a:solidFill>
              </a:rPr>
              <a:t>ensures  </a:t>
            </a:r>
            <a:r>
              <a:rPr lang="en-US" sz="1400" b="1" dirty="0" err="1" smtClean="0">
                <a:solidFill>
                  <a:srgbClr val="00B050"/>
                </a:solidFill>
              </a:rPr>
              <a:t>MsMutatorInv</a:t>
            </a:r>
            <a:r>
              <a:rPr lang="en-US" sz="1400" b="1" dirty="0" smtClean="0">
                <a:solidFill>
                  <a:srgbClr val="00B050"/>
                </a:solidFill>
              </a:rPr>
              <a:t>(root, Color, $</a:t>
            </a:r>
            <a:r>
              <a:rPr lang="en-US" sz="1400" b="1" dirty="0" err="1" smtClean="0">
                <a:solidFill>
                  <a:srgbClr val="00B050"/>
                </a:solidFill>
              </a:rPr>
              <a:t>toAbs</a:t>
            </a:r>
            <a:r>
              <a:rPr lang="en-US" sz="1400" b="1" dirty="0" smtClean="0">
                <a:solidFill>
                  <a:srgbClr val="00B050"/>
                </a:solidFill>
              </a:rPr>
              <a:t>, $</a:t>
            </a:r>
            <a:r>
              <a:rPr lang="en-US" sz="1400" b="1" dirty="0" err="1" smtClean="0">
                <a:solidFill>
                  <a:srgbClr val="00B050"/>
                </a:solidFill>
              </a:rPr>
              <a:t>AbsMem</a:t>
            </a:r>
            <a:r>
              <a:rPr lang="en-US" sz="1400" b="1" dirty="0" smtClean="0">
                <a:solidFill>
                  <a:srgbClr val="00B050"/>
                </a:solidFill>
              </a:rPr>
              <a:t>, </a:t>
            </a:r>
            <a:r>
              <a:rPr lang="en-US" sz="1400" b="1" dirty="0" err="1" smtClean="0">
                <a:solidFill>
                  <a:srgbClr val="00B050"/>
                </a:solidFill>
              </a:rPr>
              <a:t>Mem</a:t>
            </a:r>
            <a:r>
              <a:rPr lang="en-US" sz="1400" b="1" dirty="0" smtClean="0">
                <a:solidFill>
                  <a:srgbClr val="00B050"/>
                </a:solidFill>
              </a:rPr>
              <a:t>);</a:t>
            </a:r>
          </a:p>
          <a:p>
            <a:pPr lvl="0"/>
            <a:r>
              <a:rPr lang="en-US" sz="1600" b="1" dirty="0" smtClean="0">
                <a:solidFill>
                  <a:schemeClr val="bg1"/>
                </a:solidFill>
              </a:rPr>
              <a:t>{</a:t>
            </a:r>
          </a:p>
          <a:p>
            <a:r>
              <a:rPr lang="en-US" sz="1600" b="1" dirty="0" smtClean="0">
                <a:solidFill>
                  <a:schemeClr val="bg1"/>
                </a:solidFill>
              </a:rPr>
              <a:t>  call Mark(root);</a:t>
            </a:r>
          </a:p>
          <a:p>
            <a:r>
              <a:rPr lang="en-US" sz="1600" b="1" dirty="0" smtClean="0">
                <a:solidFill>
                  <a:schemeClr val="bg1"/>
                </a:solidFill>
              </a:rPr>
              <a:t>  call Sweep();</a:t>
            </a:r>
          </a:p>
          <a:p>
            <a:r>
              <a:rPr lang="en-US" sz="1600" b="1" dirty="0" smtClean="0">
                <a:solidFill>
                  <a:schemeClr val="bg1"/>
                </a:solidFill>
              </a:rPr>
              <a:t>}</a:t>
            </a:r>
          </a:p>
        </p:txBody>
      </p:sp>
      <p:sp>
        <p:nvSpPr>
          <p:cNvPr id="57" name="Down Arrow 56"/>
          <p:cNvSpPr/>
          <p:nvPr/>
        </p:nvSpPr>
        <p:spPr>
          <a:xfrm flipV="1">
            <a:off x="2819400" y="2209800"/>
            <a:ext cx="457200" cy="381000"/>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sp>
        <p:nvSpPr>
          <p:cNvPr id="58" name="Down Arrow 57"/>
          <p:cNvSpPr/>
          <p:nvPr/>
        </p:nvSpPr>
        <p:spPr>
          <a:xfrm flipV="1">
            <a:off x="4958862" y="2209800"/>
            <a:ext cx="457200" cy="381000"/>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sp>
        <p:nvSpPr>
          <p:cNvPr id="63" name="TextBox 62"/>
          <p:cNvSpPr txBox="1"/>
          <p:nvPr/>
        </p:nvSpPr>
        <p:spPr>
          <a:xfrm>
            <a:off x="228600" y="2514600"/>
            <a:ext cx="2514600" cy="646331"/>
          </a:xfrm>
          <a:prstGeom prst="rect">
            <a:avLst/>
          </a:prstGeom>
          <a:noFill/>
        </p:spPr>
        <p:txBody>
          <a:bodyPr wrap="square" rtlCol="0">
            <a:spAutoFit/>
          </a:bodyPr>
          <a:lstStyle/>
          <a:p>
            <a:r>
              <a:rPr lang="en-US" i="1" dirty="0" smtClean="0">
                <a:solidFill>
                  <a:schemeClr val="bg1"/>
                </a:solidFill>
              </a:rPr>
              <a:t>concrete</a:t>
            </a:r>
          </a:p>
          <a:p>
            <a:r>
              <a:rPr lang="en-US" i="1" dirty="0" smtClean="0">
                <a:solidFill>
                  <a:schemeClr val="bg1"/>
                </a:solidFill>
              </a:rPr>
              <a:t>graph</a:t>
            </a:r>
            <a:endParaRPr lang="en-US" i="1" dirty="0">
              <a:solidFill>
                <a:schemeClr val="bg1"/>
              </a:solidFill>
            </a:endParaRPr>
          </a:p>
        </p:txBody>
      </p:sp>
      <p:sp>
        <p:nvSpPr>
          <p:cNvPr id="64" name="TextBox 63"/>
          <p:cNvSpPr txBox="1"/>
          <p:nvPr/>
        </p:nvSpPr>
        <p:spPr>
          <a:xfrm>
            <a:off x="5380055" y="2280139"/>
            <a:ext cx="1143000" cy="338554"/>
          </a:xfrm>
          <a:prstGeom prst="rect">
            <a:avLst/>
          </a:prstGeom>
          <a:noFill/>
        </p:spPr>
        <p:txBody>
          <a:bodyPr wrap="square" rtlCol="0">
            <a:spAutoFit/>
          </a:bodyPr>
          <a:lstStyle/>
          <a:p>
            <a:r>
              <a:rPr lang="en-US" sz="1600" b="1" dirty="0" smtClean="0">
                <a:solidFill>
                  <a:schemeClr val="bg1"/>
                </a:solidFill>
              </a:rPr>
              <a:t>$</a:t>
            </a:r>
            <a:r>
              <a:rPr lang="en-US" sz="1600" b="1" dirty="0" err="1" smtClean="0">
                <a:solidFill>
                  <a:schemeClr val="bg1"/>
                </a:solidFill>
              </a:rPr>
              <a:t>toAbs</a:t>
            </a:r>
            <a:endParaRPr lang="en-US" sz="1600" i="1" dirty="0">
              <a:solidFill>
                <a:schemeClr val="bg1"/>
              </a:solidFill>
            </a:endParaRPr>
          </a:p>
        </p:txBody>
      </p:sp>
      <p:sp>
        <p:nvSpPr>
          <p:cNvPr id="74" name="TextBox 73"/>
          <p:cNvSpPr txBox="1"/>
          <p:nvPr/>
        </p:nvSpPr>
        <p:spPr>
          <a:xfrm>
            <a:off x="3200400" y="2209800"/>
            <a:ext cx="1143000" cy="338554"/>
          </a:xfrm>
          <a:prstGeom prst="rect">
            <a:avLst/>
          </a:prstGeom>
          <a:noFill/>
        </p:spPr>
        <p:txBody>
          <a:bodyPr wrap="square" rtlCol="0">
            <a:spAutoFit/>
          </a:bodyPr>
          <a:lstStyle/>
          <a:p>
            <a:r>
              <a:rPr lang="en-US" sz="1600" b="1" dirty="0" smtClean="0">
                <a:solidFill>
                  <a:schemeClr val="bg1"/>
                </a:solidFill>
              </a:rPr>
              <a:t>$</a:t>
            </a:r>
            <a:r>
              <a:rPr lang="en-US" sz="1600" b="1" dirty="0" err="1" smtClean="0">
                <a:solidFill>
                  <a:schemeClr val="bg1"/>
                </a:solidFill>
              </a:rPr>
              <a:t>toAbs</a:t>
            </a:r>
            <a:endParaRPr lang="en-US" sz="1600" i="1" dirty="0">
              <a:solidFill>
                <a:schemeClr val="bg1"/>
              </a:solidFill>
            </a:endParaRPr>
          </a:p>
        </p:txBody>
      </p:sp>
      <p:sp>
        <p:nvSpPr>
          <p:cNvPr id="75" name="TextBox 74"/>
          <p:cNvSpPr txBox="1"/>
          <p:nvPr/>
        </p:nvSpPr>
        <p:spPr>
          <a:xfrm>
            <a:off x="1024709" y="4511733"/>
            <a:ext cx="7587663" cy="2169825"/>
          </a:xfrm>
          <a:prstGeom prst="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400" b="1" dirty="0" smtClean="0">
                <a:solidFill>
                  <a:schemeClr val="bg1"/>
                </a:solidFill>
              </a:rPr>
              <a:t>function </a:t>
            </a:r>
            <a:r>
              <a:rPr lang="en-US" sz="1400" b="1" dirty="0" err="1" smtClean="0">
                <a:solidFill>
                  <a:srgbClr val="00B0F0"/>
                </a:solidFill>
              </a:rPr>
              <a:t>MsMutatorInv</a:t>
            </a:r>
            <a:r>
              <a:rPr lang="en-US" sz="1400" b="1" dirty="0" smtClean="0">
                <a:solidFill>
                  <a:srgbClr val="00B0F0"/>
                </a:solidFill>
              </a:rPr>
              <a:t>(...) </a:t>
            </a:r>
            <a:r>
              <a:rPr lang="en-US" sz="1400" b="1" dirty="0" smtClean="0">
                <a:solidFill>
                  <a:schemeClr val="bg1"/>
                </a:solidFill>
              </a:rPr>
              <a:t>returns (</a:t>
            </a:r>
            <a:r>
              <a:rPr lang="en-US" sz="1400" b="1" dirty="0" err="1" smtClean="0">
                <a:solidFill>
                  <a:schemeClr val="bg1"/>
                </a:solidFill>
              </a:rPr>
              <a:t>bool</a:t>
            </a:r>
            <a:r>
              <a:rPr lang="en-US" sz="1400" b="1" dirty="0" smtClean="0">
                <a:solidFill>
                  <a:schemeClr val="bg1"/>
                </a:solidFill>
              </a:rPr>
              <a:t>) {</a:t>
            </a:r>
          </a:p>
          <a:p>
            <a:r>
              <a:rPr lang="en-US" sz="1400" b="1" dirty="0" smtClean="0">
                <a:solidFill>
                  <a:schemeClr val="bg1"/>
                </a:solidFill>
              </a:rPr>
              <a:t>         </a:t>
            </a:r>
            <a:r>
              <a:rPr lang="en-US" sz="1400" b="1" dirty="0" err="1" smtClean="0">
                <a:solidFill>
                  <a:schemeClr val="bg1"/>
                </a:solidFill>
              </a:rPr>
              <a:t>WellFormed</a:t>
            </a:r>
            <a:r>
              <a:rPr lang="en-US" sz="1400" b="1" dirty="0" smtClean="0">
                <a:solidFill>
                  <a:schemeClr val="bg1"/>
                </a:solidFill>
              </a:rPr>
              <a:t>($</a:t>
            </a:r>
            <a:r>
              <a:rPr lang="en-US" sz="1400" b="1" dirty="0" err="1" smtClean="0">
                <a:solidFill>
                  <a:schemeClr val="bg1"/>
                </a:solidFill>
              </a:rPr>
              <a:t>toAbs</a:t>
            </a:r>
            <a:r>
              <a:rPr lang="en-US" sz="1400" b="1" dirty="0" smtClean="0">
                <a:solidFill>
                  <a:schemeClr val="bg1"/>
                </a:solidFill>
              </a:rPr>
              <a:t>) &amp;&amp; </a:t>
            </a:r>
            <a:r>
              <a:rPr lang="en-US" sz="1400" b="1" dirty="0" err="1" smtClean="0">
                <a:solidFill>
                  <a:schemeClr val="bg1"/>
                </a:solidFill>
              </a:rPr>
              <a:t>memAddr</a:t>
            </a:r>
            <a:r>
              <a:rPr lang="en-US" sz="1400" b="1" dirty="0" smtClean="0">
                <a:solidFill>
                  <a:schemeClr val="bg1"/>
                </a:solidFill>
              </a:rPr>
              <a:t>(root) &amp;&amp; $</a:t>
            </a:r>
            <a:r>
              <a:rPr lang="en-US" sz="1400" b="1" dirty="0" err="1" smtClean="0">
                <a:solidFill>
                  <a:schemeClr val="bg1"/>
                </a:solidFill>
              </a:rPr>
              <a:t>toAbs</a:t>
            </a:r>
            <a:r>
              <a:rPr lang="en-US" sz="1400" b="1" dirty="0" smtClean="0">
                <a:solidFill>
                  <a:schemeClr val="bg1"/>
                </a:solidFill>
              </a:rPr>
              <a:t>[root] != NO_ABS</a:t>
            </a:r>
          </a:p>
          <a:p>
            <a:r>
              <a:rPr lang="en-US" sz="1400" b="1" dirty="0" smtClean="0">
                <a:solidFill>
                  <a:schemeClr val="bg1"/>
                </a:solidFill>
              </a:rPr>
              <a:t>  &amp;&amp; (</a:t>
            </a:r>
            <a:r>
              <a:rPr lang="en-US" sz="1400" b="1" dirty="0" err="1" smtClean="0">
                <a:solidFill>
                  <a:schemeClr val="bg1"/>
                </a:solidFill>
              </a:rPr>
              <a:t>forall</a:t>
            </a:r>
            <a:r>
              <a:rPr lang="en-US" sz="1400" b="1" dirty="0" smtClean="0">
                <a:solidFill>
                  <a:schemeClr val="bg1"/>
                </a:solidFill>
              </a:rPr>
              <a:t> i:int::{</a:t>
            </a:r>
            <a:r>
              <a:rPr lang="en-US" sz="1400" b="1" dirty="0" err="1" smtClean="0">
                <a:solidFill>
                  <a:schemeClr val="bg1"/>
                </a:solidFill>
              </a:rPr>
              <a:t>memAddr</a:t>
            </a:r>
            <a:r>
              <a:rPr lang="en-US" sz="1400" b="1" dirty="0" smtClean="0">
                <a:solidFill>
                  <a:schemeClr val="bg1"/>
                </a:solidFill>
              </a:rPr>
              <a:t>(</a:t>
            </a:r>
            <a:r>
              <a:rPr lang="en-US" sz="1400" b="1" dirty="0" err="1" smtClean="0">
                <a:solidFill>
                  <a:schemeClr val="bg1"/>
                </a:solidFill>
              </a:rPr>
              <a:t>i</a:t>
            </a:r>
            <a:r>
              <a:rPr lang="en-US" sz="1400" b="1" dirty="0" smtClean="0">
                <a:solidFill>
                  <a:schemeClr val="bg1"/>
                </a:solidFill>
              </a:rPr>
              <a:t>)} </a:t>
            </a:r>
            <a:r>
              <a:rPr lang="en-US" sz="1400" b="1" dirty="0" err="1" smtClean="0">
                <a:solidFill>
                  <a:schemeClr val="bg1"/>
                </a:solidFill>
              </a:rPr>
              <a:t>memAddr</a:t>
            </a:r>
            <a:r>
              <a:rPr lang="en-US" sz="1400" b="1" dirty="0" smtClean="0">
                <a:solidFill>
                  <a:schemeClr val="bg1"/>
                </a:solidFill>
              </a:rPr>
              <a:t>(</a:t>
            </a:r>
            <a:r>
              <a:rPr lang="en-US" sz="1400" b="1" dirty="0" err="1" smtClean="0">
                <a:solidFill>
                  <a:schemeClr val="bg1"/>
                </a:solidFill>
              </a:rPr>
              <a:t>i</a:t>
            </a:r>
            <a:r>
              <a:rPr lang="en-US" sz="1400" b="1" dirty="0" smtClean="0">
                <a:solidFill>
                  <a:schemeClr val="bg1"/>
                </a:solidFill>
              </a:rPr>
              <a:t>) ==&gt; </a:t>
            </a:r>
            <a:r>
              <a:rPr lang="en-US" sz="1400" b="1" dirty="0" err="1" smtClean="0">
                <a:solidFill>
                  <a:srgbClr val="00B0F0"/>
                </a:solidFill>
              </a:rPr>
              <a:t>ObjInv</a:t>
            </a:r>
            <a:r>
              <a:rPr lang="en-US" sz="1400" b="1" dirty="0" smtClean="0">
                <a:solidFill>
                  <a:srgbClr val="00B0F0"/>
                </a:solidFill>
              </a:rPr>
              <a:t>(</a:t>
            </a:r>
            <a:r>
              <a:rPr lang="en-US" sz="1400" b="1" dirty="0" err="1" smtClean="0">
                <a:solidFill>
                  <a:srgbClr val="00B0F0"/>
                </a:solidFill>
              </a:rPr>
              <a:t>i</a:t>
            </a:r>
            <a:r>
              <a:rPr lang="en-US" sz="1400" b="1" dirty="0" smtClean="0">
                <a:solidFill>
                  <a:srgbClr val="00B0F0"/>
                </a:solidFill>
              </a:rPr>
              <a:t>, $</a:t>
            </a:r>
            <a:r>
              <a:rPr lang="en-US" sz="1400" b="1" dirty="0" err="1" smtClean="0">
                <a:solidFill>
                  <a:srgbClr val="00B0F0"/>
                </a:solidFill>
              </a:rPr>
              <a:t>toAbs</a:t>
            </a:r>
            <a:r>
              <a:rPr lang="en-US" sz="1400" b="1" dirty="0" smtClean="0">
                <a:solidFill>
                  <a:srgbClr val="00B0F0"/>
                </a:solidFill>
              </a:rPr>
              <a:t>, $</a:t>
            </a:r>
            <a:r>
              <a:rPr lang="en-US" sz="1400" b="1" dirty="0" err="1" smtClean="0">
                <a:solidFill>
                  <a:srgbClr val="00B0F0"/>
                </a:solidFill>
              </a:rPr>
              <a:t>AbsMem</a:t>
            </a:r>
            <a:r>
              <a:rPr lang="en-US" sz="1400" b="1" dirty="0" smtClean="0">
                <a:solidFill>
                  <a:srgbClr val="00B0F0"/>
                </a:solidFill>
              </a:rPr>
              <a:t>, </a:t>
            </a:r>
            <a:r>
              <a:rPr lang="en-US" sz="1400" b="1" dirty="0" err="1" smtClean="0">
                <a:solidFill>
                  <a:srgbClr val="00B0F0"/>
                </a:solidFill>
              </a:rPr>
              <a:t>Mem</a:t>
            </a:r>
            <a:r>
              <a:rPr lang="en-US" sz="1400" b="1" dirty="0" smtClean="0">
                <a:solidFill>
                  <a:srgbClr val="00B0F0"/>
                </a:solidFill>
              </a:rPr>
              <a:t>)</a:t>
            </a:r>
            <a:r>
              <a:rPr lang="en-US" sz="1400" b="1" dirty="0" smtClean="0">
                <a:solidFill>
                  <a:schemeClr val="bg1"/>
                </a:solidFill>
              </a:rPr>
              <a:t>)</a:t>
            </a:r>
          </a:p>
          <a:p>
            <a:r>
              <a:rPr lang="en-US" sz="1400" b="1" dirty="0" smtClean="0">
                <a:solidFill>
                  <a:schemeClr val="bg1"/>
                </a:solidFill>
              </a:rPr>
              <a:t>  &amp;&amp; (</a:t>
            </a:r>
            <a:r>
              <a:rPr lang="en-US" sz="1400" b="1" dirty="0" err="1" smtClean="0">
                <a:solidFill>
                  <a:schemeClr val="bg1"/>
                </a:solidFill>
              </a:rPr>
              <a:t>forall</a:t>
            </a:r>
            <a:r>
              <a:rPr lang="en-US" sz="1400" b="1" dirty="0" smtClean="0">
                <a:solidFill>
                  <a:schemeClr val="bg1"/>
                </a:solidFill>
              </a:rPr>
              <a:t> i:int::{</a:t>
            </a:r>
            <a:r>
              <a:rPr lang="en-US" sz="1400" b="1" dirty="0" err="1" smtClean="0">
                <a:solidFill>
                  <a:schemeClr val="bg1"/>
                </a:solidFill>
              </a:rPr>
              <a:t>memAddr</a:t>
            </a:r>
            <a:r>
              <a:rPr lang="en-US" sz="1400" b="1" dirty="0" smtClean="0">
                <a:solidFill>
                  <a:schemeClr val="bg1"/>
                </a:solidFill>
              </a:rPr>
              <a:t>(</a:t>
            </a:r>
            <a:r>
              <a:rPr lang="en-US" sz="1400" b="1" dirty="0" err="1" smtClean="0">
                <a:solidFill>
                  <a:schemeClr val="bg1"/>
                </a:solidFill>
              </a:rPr>
              <a:t>i</a:t>
            </a:r>
            <a:r>
              <a:rPr lang="en-US" sz="1400" b="1" dirty="0" smtClean="0">
                <a:solidFill>
                  <a:schemeClr val="bg1"/>
                </a:solidFill>
              </a:rPr>
              <a:t>)} </a:t>
            </a:r>
            <a:r>
              <a:rPr lang="en-US" sz="1400" b="1" dirty="0" err="1" smtClean="0">
                <a:solidFill>
                  <a:schemeClr val="bg1"/>
                </a:solidFill>
              </a:rPr>
              <a:t>memAddr</a:t>
            </a:r>
            <a:r>
              <a:rPr lang="en-US" sz="1400" b="1" dirty="0" smtClean="0">
                <a:solidFill>
                  <a:schemeClr val="bg1"/>
                </a:solidFill>
              </a:rPr>
              <a:t>(</a:t>
            </a:r>
            <a:r>
              <a:rPr lang="en-US" sz="1400" b="1" dirty="0" err="1" smtClean="0">
                <a:solidFill>
                  <a:schemeClr val="bg1"/>
                </a:solidFill>
              </a:rPr>
              <a:t>i</a:t>
            </a:r>
            <a:r>
              <a:rPr lang="en-US" sz="1400" b="1" dirty="0" smtClean="0">
                <a:solidFill>
                  <a:schemeClr val="bg1"/>
                </a:solidFill>
              </a:rPr>
              <a:t>) ==&gt; White(Color[</a:t>
            </a:r>
            <a:r>
              <a:rPr lang="en-US" sz="1400" b="1" dirty="0" err="1" smtClean="0">
                <a:solidFill>
                  <a:schemeClr val="bg1"/>
                </a:solidFill>
              </a:rPr>
              <a:t>i</a:t>
            </a:r>
            <a:r>
              <a:rPr lang="en-US" sz="1400" b="1" dirty="0" smtClean="0">
                <a:solidFill>
                  <a:schemeClr val="bg1"/>
                </a:solidFill>
              </a:rPr>
              <a:t>]))</a:t>
            </a:r>
          </a:p>
          <a:p>
            <a:r>
              <a:rPr lang="en-US" sz="1400" b="1" dirty="0" smtClean="0">
                <a:solidFill>
                  <a:schemeClr val="bg1"/>
                </a:solidFill>
              </a:rPr>
              <a:t>  &amp;&amp; (</a:t>
            </a:r>
            <a:r>
              <a:rPr lang="en-US" sz="1400" b="1" dirty="0" err="1" smtClean="0">
                <a:solidFill>
                  <a:schemeClr val="bg1"/>
                </a:solidFill>
              </a:rPr>
              <a:t>forall</a:t>
            </a:r>
            <a:r>
              <a:rPr lang="en-US" sz="1400" b="1" dirty="0" smtClean="0">
                <a:solidFill>
                  <a:schemeClr val="bg1"/>
                </a:solidFill>
              </a:rPr>
              <a:t> i:int::{</a:t>
            </a:r>
            <a:r>
              <a:rPr lang="en-US" sz="1400" b="1" dirty="0" err="1" smtClean="0">
                <a:solidFill>
                  <a:schemeClr val="bg1"/>
                </a:solidFill>
              </a:rPr>
              <a:t>memAddr</a:t>
            </a:r>
            <a:r>
              <a:rPr lang="en-US" sz="1400" b="1" dirty="0" smtClean="0">
                <a:solidFill>
                  <a:schemeClr val="bg1"/>
                </a:solidFill>
              </a:rPr>
              <a:t>(</a:t>
            </a:r>
            <a:r>
              <a:rPr lang="en-US" sz="1400" b="1" dirty="0" err="1" smtClean="0">
                <a:solidFill>
                  <a:schemeClr val="bg1"/>
                </a:solidFill>
              </a:rPr>
              <a:t>i</a:t>
            </a:r>
            <a:r>
              <a:rPr lang="en-US" sz="1400" b="1" dirty="0" smtClean="0">
                <a:solidFill>
                  <a:schemeClr val="bg1"/>
                </a:solidFill>
              </a:rPr>
              <a:t>)} </a:t>
            </a:r>
            <a:r>
              <a:rPr lang="en-US" sz="1400" b="1" dirty="0" err="1" smtClean="0">
                <a:solidFill>
                  <a:schemeClr val="bg1"/>
                </a:solidFill>
              </a:rPr>
              <a:t>memAddr</a:t>
            </a:r>
            <a:r>
              <a:rPr lang="en-US" sz="1400" b="1" dirty="0" smtClean="0">
                <a:solidFill>
                  <a:schemeClr val="bg1"/>
                </a:solidFill>
              </a:rPr>
              <a:t>(</a:t>
            </a:r>
            <a:r>
              <a:rPr lang="en-US" sz="1400" b="1" dirty="0" err="1" smtClean="0">
                <a:solidFill>
                  <a:schemeClr val="bg1"/>
                </a:solidFill>
              </a:rPr>
              <a:t>i</a:t>
            </a:r>
            <a:r>
              <a:rPr lang="en-US" sz="1400" b="1" dirty="0" smtClean="0">
                <a:solidFill>
                  <a:schemeClr val="bg1"/>
                </a:solidFill>
              </a:rPr>
              <a:t>) ==&gt; ($</a:t>
            </a:r>
            <a:r>
              <a:rPr lang="en-US" sz="1400" b="1" dirty="0" err="1" smtClean="0">
                <a:solidFill>
                  <a:schemeClr val="bg1"/>
                </a:solidFill>
              </a:rPr>
              <a:t>toAbs</a:t>
            </a:r>
            <a:r>
              <a:rPr lang="en-US" sz="1400" b="1" dirty="0" smtClean="0">
                <a:solidFill>
                  <a:schemeClr val="bg1"/>
                </a:solidFill>
              </a:rPr>
              <a:t>[</a:t>
            </a:r>
            <a:r>
              <a:rPr lang="en-US" sz="1400" b="1" dirty="0" err="1" smtClean="0">
                <a:solidFill>
                  <a:schemeClr val="bg1"/>
                </a:solidFill>
              </a:rPr>
              <a:t>i</a:t>
            </a:r>
            <a:r>
              <a:rPr lang="en-US" sz="1400" b="1" dirty="0" smtClean="0">
                <a:solidFill>
                  <a:schemeClr val="bg1"/>
                </a:solidFill>
              </a:rPr>
              <a:t>]==NO_ABS &lt;==&gt; </a:t>
            </a:r>
            <a:r>
              <a:rPr lang="en-US" sz="1400" b="1" dirty="0" err="1" smtClean="0">
                <a:solidFill>
                  <a:schemeClr val="bg1"/>
                </a:solidFill>
              </a:rPr>
              <a:t>Unalloc</a:t>
            </a:r>
            <a:r>
              <a:rPr lang="en-US" sz="1400" b="1" dirty="0" smtClean="0">
                <a:solidFill>
                  <a:schemeClr val="bg1"/>
                </a:solidFill>
              </a:rPr>
              <a:t>(Color[</a:t>
            </a:r>
            <a:r>
              <a:rPr lang="en-US" sz="1400" b="1" dirty="0" err="1" smtClean="0">
                <a:solidFill>
                  <a:schemeClr val="bg1"/>
                </a:solidFill>
              </a:rPr>
              <a:t>i</a:t>
            </a:r>
            <a:r>
              <a:rPr lang="en-US" sz="1400" b="1" dirty="0" smtClean="0">
                <a:solidFill>
                  <a:schemeClr val="bg1"/>
                </a:solidFill>
              </a:rPr>
              <a:t>])))}</a:t>
            </a:r>
          </a:p>
          <a:p>
            <a:endParaRPr lang="en-US" sz="900" b="1" dirty="0" smtClean="0">
              <a:solidFill>
                <a:schemeClr val="bg1"/>
              </a:solidFill>
            </a:endParaRPr>
          </a:p>
          <a:p>
            <a:r>
              <a:rPr lang="en-US" sz="1400" b="1" dirty="0" smtClean="0">
                <a:solidFill>
                  <a:schemeClr val="bg1"/>
                </a:solidFill>
              </a:rPr>
              <a:t>function </a:t>
            </a:r>
            <a:r>
              <a:rPr lang="en-US" sz="1400" b="1" dirty="0" err="1" smtClean="0">
                <a:solidFill>
                  <a:srgbClr val="00B0F0"/>
                </a:solidFill>
              </a:rPr>
              <a:t>ObjInv</a:t>
            </a:r>
            <a:r>
              <a:rPr lang="en-US" sz="1400" b="1" dirty="0" smtClean="0">
                <a:solidFill>
                  <a:srgbClr val="00B0F0"/>
                </a:solidFill>
              </a:rPr>
              <a:t>(...) </a:t>
            </a:r>
            <a:r>
              <a:rPr lang="en-US" sz="1400" b="1" dirty="0" smtClean="0">
                <a:solidFill>
                  <a:schemeClr val="bg1"/>
                </a:solidFill>
              </a:rPr>
              <a:t>returns (</a:t>
            </a:r>
            <a:r>
              <a:rPr lang="en-US" sz="1400" b="1" dirty="0" err="1" smtClean="0">
                <a:solidFill>
                  <a:schemeClr val="bg1"/>
                </a:solidFill>
              </a:rPr>
              <a:t>bool</a:t>
            </a:r>
            <a:r>
              <a:rPr lang="en-US" sz="1400" b="1" dirty="0" smtClean="0">
                <a:solidFill>
                  <a:schemeClr val="bg1"/>
                </a:solidFill>
              </a:rPr>
              <a:t>) {  </a:t>
            </a:r>
            <a:r>
              <a:rPr lang="en-US" sz="1400" b="1" dirty="0" err="1" smtClean="0">
                <a:solidFill>
                  <a:schemeClr val="bg1"/>
                </a:solidFill>
              </a:rPr>
              <a:t>memAddr</a:t>
            </a:r>
            <a:r>
              <a:rPr lang="en-US" sz="1400" b="1" dirty="0" smtClean="0">
                <a:solidFill>
                  <a:schemeClr val="bg1"/>
                </a:solidFill>
              </a:rPr>
              <a:t>(</a:t>
            </a:r>
            <a:r>
              <a:rPr lang="en-US" sz="1400" b="1" dirty="0" err="1" smtClean="0">
                <a:solidFill>
                  <a:schemeClr val="bg1"/>
                </a:solidFill>
              </a:rPr>
              <a:t>i</a:t>
            </a:r>
            <a:r>
              <a:rPr lang="en-US" sz="1400" b="1" dirty="0" smtClean="0">
                <a:solidFill>
                  <a:schemeClr val="bg1"/>
                </a:solidFill>
              </a:rPr>
              <a:t>) &amp;&amp; $</a:t>
            </a:r>
            <a:r>
              <a:rPr lang="en-US" sz="1400" b="1" dirty="0" err="1" smtClean="0">
                <a:solidFill>
                  <a:schemeClr val="bg1"/>
                </a:solidFill>
              </a:rPr>
              <a:t>toAbs</a:t>
            </a:r>
            <a:r>
              <a:rPr lang="en-US" sz="1400" b="1" dirty="0" smtClean="0">
                <a:solidFill>
                  <a:schemeClr val="bg1"/>
                </a:solidFill>
              </a:rPr>
              <a:t>[</a:t>
            </a:r>
            <a:r>
              <a:rPr lang="en-US" sz="1400" b="1" dirty="0" err="1" smtClean="0">
                <a:solidFill>
                  <a:schemeClr val="bg1"/>
                </a:solidFill>
              </a:rPr>
              <a:t>i</a:t>
            </a:r>
            <a:r>
              <a:rPr lang="en-US" sz="1400" b="1" dirty="0" smtClean="0">
                <a:solidFill>
                  <a:schemeClr val="bg1"/>
                </a:solidFill>
              </a:rPr>
              <a:t>] != NO_ABS ==&gt;</a:t>
            </a:r>
          </a:p>
          <a:p>
            <a:r>
              <a:rPr lang="en-US" sz="1400" b="1" dirty="0" smtClean="0">
                <a:solidFill>
                  <a:schemeClr val="bg1"/>
                </a:solidFill>
              </a:rPr>
              <a:t>     ... $</a:t>
            </a:r>
            <a:r>
              <a:rPr lang="en-US" sz="1400" b="1" dirty="0" err="1" smtClean="0">
                <a:solidFill>
                  <a:schemeClr val="bg1"/>
                </a:solidFill>
              </a:rPr>
              <a:t>toAbs</a:t>
            </a:r>
            <a:r>
              <a:rPr lang="en-US" sz="1400" b="1" dirty="0" smtClean="0">
                <a:solidFill>
                  <a:schemeClr val="bg1"/>
                </a:solidFill>
              </a:rPr>
              <a:t>[</a:t>
            </a:r>
            <a:r>
              <a:rPr lang="en-US" sz="1400" b="1" dirty="0" err="1" smtClean="0">
                <a:solidFill>
                  <a:schemeClr val="bg1"/>
                </a:solidFill>
              </a:rPr>
              <a:t>Mem</a:t>
            </a:r>
            <a:r>
              <a:rPr lang="en-US" sz="1400" b="1" dirty="0" smtClean="0">
                <a:solidFill>
                  <a:schemeClr val="bg1"/>
                </a:solidFill>
              </a:rPr>
              <a:t>[</a:t>
            </a:r>
            <a:r>
              <a:rPr lang="en-US" sz="1400" b="1" dirty="0" err="1" smtClean="0">
                <a:solidFill>
                  <a:schemeClr val="bg1"/>
                </a:solidFill>
              </a:rPr>
              <a:t>i</a:t>
            </a:r>
            <a:r>
              <a:rPr lang="en-US" sz="1400" b="1" dirty="0" smtClean="0">
                <a:solidFill>
                  <a:schemeClr val="bg1"/>
                </a:solidFill>
              </a:rPr>
              <a:t>, field1]] != NO_ABS ...</a:t>
            </a:r>
          </a:p>
          <a:p>
            <a:r>
              <a:rPr lang="en-US" sz="1400" b="1" dirty="0" smtClean="0">
                <a:solidFill>
                  <a:schemeClr val="bg1"/>
                </a:solidFill>
              </a:rPr>
              <a:t>     ... $</a:t>
            </a:r>
            <a:r>
              <a:rPr lang="en-US" sz="1400" b="1" dirty="0" err="1" smtClean="0">
                <a:solidFill>
                  <a:schemeClr val="bg1"/>
                </a:solidFill>
              </a:rPr>
              <a:t>toAbs</a:t>
            </a:r>
            <a:r>
              <a:rPr lang="en-US" sz="1400" b="1" dirty="0" smtClean="0">
                <a:solidFill>
                  <a:schemeClr val="bg1"/>
                </a:solidFill>
              </a:rPr>
              <a:t>[</a:t>
            </a:r>
            <a:r>
              <a:rPr lang="en-US" sz="1400" b="1" dirty="0" err="1" smtClean="0">
                <a:solidFill>
                  <a:schemeClr val="bg1"/>
                </a:solidFill>
              </a:rPr>
              <a:t>Mem</a:t>
            </a:r>
            <a:r>
              <a:rPr lang="en-US" sz="1400" b="1" dirty="0" smtClean="0">
                <a:solidFill>
                  <a:schemeClr val="bg1"/>
                </a:solidFill>
              </a:rPr>
              <a:t>[</a:t>
            </a:r>
            <a:r>
              <a:rPr lang="en-US" sz="1400" b="1" dirty="0" err="1" smtClean="0">
                <a:solidFill>
                  <a:schemeClr val="bg1"/>
                </a:solidFill>
              </a:rPr>
              <a:t>i</a:t>
            </a:r>
            <a:r>
              <a:rPr lang="en-US" sz="1400" b="1" dirty="0" smtClean="0">
                <a:solidFill>
                  <a:schemeClr val="bg1"/>
                </a:solidFill>
              </a:rPr>
              <a:t>, field1]] == $</a:t>
            </a:r>
            <a:r>
              <a:rPr lang="en-US" sz="1400" b="1" dirty="0" err="1" smtClean="0">
                <a:solidFill>
                  <a:schemeClr val="bg1"/>
                </a:solidFill>
              </a:rPr>
              <a:t>AbsMem</a:t>
            </a:r>
            <a:r>
              <a:rPr lang="en-US" sz="1400" b="1" dirty="0" smtClean="0">
                <a:solidFill>
                  <a:schemeClr val="bg1"/>
                </a:solidFill>
              </a:rPr>
              <a:t>[$</a:t>
            </a:r>
            <a:r>
              <a:rPr lang="en-US" sz="1400" b="1" dirty="0" err="1" smtClean="0">
                <a:solidFill>
                  <a:schemeClr val="bg1"/>
                </a:solidFill>
              </a:rPr>
              <a:t>toAbs</a:t>
            </a:r>
            <a:r>
              <a:rPr lang="en-US" sz="1400" b="1" dirty="0" smtClean="0">
                <a:solidFill>
                  <a:schemeClr val="bg1"/>
                </a:solidFill>
              </a:rPr>
              <a:t>[</a:t>
            </a:r>
            <a:r>
              <a:rPr lang="en-US" sz="1400" b="1" dirty="0" err="1" smtClean="0">
                <a:solidFill>
                  <a:schemeClr val="bg1"/>
                </a:solidFill>
              </a:rPr>
              <a:t>i</a:t>
            </a:r>
            <a:r>
              <a:rPr lang="en-US" sz="1400" b="1" dirty="0" smtClean="0">
                <a:solidFill>
                  <a:schemeClr val="bg1"/>
                </a:solidFill>
              </a:rPr>
              <a:t>], field1] ... }</a:t>
            </a:r>
            <a:endParaRPr lang="en-US" sz="1400" b="1" dirty="0">
              <a:solidFill>
                <a:schemeClr val="bg1"/>
              </a:solidFill>
            </a:endParaRPr>
          </a:p>
        </p:txBody>
      </p:sp>
      <p:sp>
        <p:nvSpPr>
          <p:cNvPr id="28" name="TextBox 27"/>
          <p:cNvSpPr txBox="1"/>
          <p:nvPr/>
        </p:nvSpPr>
        <p:spPr>
          <a:xfrm>
            <a:off x="3581400" y="1276290"/>
            <a:ext cx="1295400" cy="338554"/>
          </a:xfrm>
          <a:prstGeom prst="rect">
            <a:avLst/>
          </a:prstGeom>
          <a:noFill/>
        </p:spPr>
        <p:txBody>
          <a:bodyPr wrap="square" rtlCol="0">
            <a:spAutoFit/>
          </a:bodyPr>
          <a:lstStyle/>
          <a:p>
            <a:r>
              <a:rPr lang="en-US" sz="1600" b="1" dirty="0" smtClean="0">
                <a:solidFill>
                  <a:schemeClr val="bg1"/>
                </a:solidFill>
              </a:rPr>
              <a:t>$</a:t>
            </a:r>
            <a:r>
              <a:rPr lang="en-US" sz="1600" b="1" dirty="0" err="1" smtClean="0">
                <a:solidFill>
                  <a:schemeClr val="bg1"/>
                </a:solidFill>
              </a:rPr>
              <a:t>AbsMem</a:t>
            </a:r>
            <a:endParaRPr lang="en-US" sz="1600" i="1" dirty="0">
              <a:solidFill>
                <a:schemeClr val="bg1"/>
              </a:solidFill>
            </a:endParaRPr>
          </a:p>
        </p:txBody>
      </p:sp>
      <p:cxnSp>
        <p:nvCxnSpPr>
          <p:cNvPr id="34" name="Straight Arrow Connector 33"/>
          <p:cNvCxnSpPr/>
          <p:nvPr/>
        </p:nvCxnSpPr>
        <p:spPr bwMode="auto">
          <a:xfrm flipV="1">
            <a:off x="3200400" y="2819401"/>
            <a:ext cx="1524000" cy="76201"/>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flipV="1">
            <a:off x="3505200" y="3200400"/>
            <a:ext cx="1447800" cy="76199"/>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806651" y="2514600"/>
            <a:ext cx="1295400" cy="338554"/>
          </a:xfrm>
          <a:prstGeom prst="rect">
            <a:avLst/>
          </a:prstGeom>
          <a:noFill/>
        </p:spPr>
        <p:txBody>
          <a:bodyPr wrap="square" rtlCol="0">
            <a:spAutoFit/>
          </a:bodyPr>
          <a:lstStyle/>
          <a:p>
            <a:r>
              <a:rPr lang="en-US" sz="1600" b="1" dirty="0" err="1" smtClean="0">
                <a:solidFill>
                  <a:schemeClr val="bg1"/>
                </a:solidFill>
              </a:rPr>
              <a:t>Mem</a:t>
            </a:r>
            <a:endParaRPr lang="en-US" sz="1600" i="1" dirty="0">
              <a:solidFill>
                <a:schemeClr val="bg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t>Controlling quantifier instantiation</a:t>
            </a:r>
            <a:endParaRPr lang="en-US" sz="4800" dirty="0"/>
          </a:p>
        </p:txBody>
      </p:sp>
      <p:sp>
        <p:nvSpPr>
          <p:cNvPr id="3" name="Content Placeholder 2"/>
          <p:cNvSpPr>
            <a:spLocks noGrp="1"/>
          </p:cNvSpPr>
          <p:nvPr>
            <p:ph idx="1"/>
          </p:nvPr>
        </p:nvSpPr>
        <p:spPr>
          <a:xfrm>
            <a:off x="381000" y="1412875"/>
            <a:ext cx="8382000" cy="1809726"/>
          </a:xfrm>
        </p:spPr>
        <p:txBody>
          <a:bodyPr/>
          <a:lstStyle/>
          <a:p>
            <a:r>
              <a:rPr lang="en-US" sz="2800" dirty="0" smtClean="0"/>
              <a:t>Idea: use marker</a:t>
            </a:r>
          </a:p>
          <a:p>
            <a:endParaRPr lang="en-US" sz="2800" dirty="0" smtClean="0"/>
          </a:p>
          <a:p>
            <a:endParaRPr lang="en-US" sz="2800" dirty="0" smtClean="0"/>
          </a:p>
          <a:p>
            <a:r>
              <a:rPr lang="en-US" sz="2800" dirty="0" err="1" smtClean="0"/>
              <a:t>Relativize</a:t>
            </a:r>
            <a:r>
              <a:rPr lang="en-US" sz="2800" dirty="0" smtClean="0"/>
              <a:t> quantifiers using marker</a:t>
            </a:r>
            <a:endParaRPr lang="en-US" sz="2800" dirty="0"/>
          </a:p>
        </p:txBody>
      </p:sp>
      <p:sp>
        <p:nvSpPr>
          <p:cNvPr id="5" name="Rounded Rectangle 4"/>
          <p:cNvSpPr/>
          <p:nvPr/>
        </p:nvSpPr>
        <p:spPr bwMode="auto">
          <a:xfrm>
            <a:off x="1393371" y="1959429"/>
            <a:ext cx="6487886" cy="620485"/>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b="1" dirty="0" smtClean="0">
                <a:solidFill>
                  <a:srgbClr val="002060"/>
                </a:solidFill>
              </a:rPr>
              <a:t>function</a:t>
            </a:r>
            <a:r>
              <a:rPr lang="en-US" dirty="0" smtClean="0">
                <a:solidFill>
                  <a:srgbClr val="002060"/>
                </a:solidFill>
              </a:rPr>
              <a:t>{:expand false} T(i:int) </a:t>
            </a:r>
            <a:r>
              <a:rPr lang="en-US" b="1" dirty="0" smtClean="0">
                <a:solidFill>
                  <a:srgbClr val="002060"/>
                </a:solidFill>
              </a:rPr>
              <a:t>returns</a:t>
            </a:r>
            <a:r>
              <a:rPr lang="en-US" dirty="0" smtClean="0">
                <a:solidFill>
                  <a:srgbClr val="002060"/>
                </a:solidFill>
              </a:rPr>
              <a:t> (</a:t>
            </a:r>
            <a:r>
              <a:rPr lang="en-US" dirty="0" err="1" smtClean="0">
                <a:solidFill>
                  <a:srgbClr val="002060"/>
                </a:solidFill>
              </a:rPr>
              <a:t>bool</a:t>
            </a:r>
            <a:r>
              <a:rPr lang="en-US" dirty="0" smtClean="0">
                <a:solidFill>
                  <a:srgbClr val="002060"/>
                </a:solidFill>
              </a:rPr>
              <a:t>) { </a:t>
            </a:r>
            <a:r>
              <a:rPr lang="en-US" b="1" dirty="0" smtClean="0">
                <a:solidFill>
                  <a:srgbClr val="002060"/>
                </a:solidFill>
              </a:rPr>
              <a:t>true</a:t>
            </a:r>
            <a:r>
              <a:rPr lang="en-US" dirty="0" smtClean="0">
                <a:solidFill>
                  <a:srgbClr val="002060"/>
                </a:solidFill>
              </a:rPr>
              <a:t> }</a:t>
            </a:r>
          </a:p>
        </p:txBody>
      </p:sp>
      <p:sp>
        <p:nvSpPr>
          <p:cNvPr id="6" name="Rounded Rectangle 5"/>
          <p:cNvSpPr/>
          <p:nvPr/>
        </p:nvSpPr>
        <p:spPr bwMode="auto">
          <a:xfrm>
            <a:off x="297712" y="3304195"/>
            <a:ext cx="8591107" cy="2713833"/>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r>
              <a:rPr lang="en-US" b="1" dirty="0" smtClean="0">
                <a:solidFill>
                  <a:srgbClr val="002060"/>
                </a:solidFill>
              </a:rPr>
              <a:t>function</a:t>
            </a:r>
            <a:r>
              <a:rPr lang="en-US" dirty="0" smtClean="0">
                <a:solidFill>
                  <a:srgbClr val="002060"/>
                </a:solidFill>
              </a:rPr>
              <a:t> </a:t>
            </a:r>
            <a:r>
              <a:rPr lang="en-US" dirty="0" err="1" smtClean="0">
                <a:solidFill>
                  <a:srgbClr val="002060"/>
                </a:solidFill>
              </a:rPr>
              <a:t>GcInv</a:t>
            </a:r>
            <a:r>
              <a:rPr lang="en-US" dirty="0" smtClean="0">
                <a:solidFill>
                  <a:srgbClr val="002060"/>
                </a:solidFill>
              </a:rPr>
              <a:t>(Color:[</a:t>
            </a:r>
            <a:r>
              <a:rPr lang="en-US" dirty="0" err="1" smtClean="0">
                <a:solidFill>
                  <a:srgbClr val="002060"/>
                </a:solidFill>
              </a:rPr>
              <a:t>int</a:t>
            </a:r>
            <a:r>
              <a:rPr lang="en-US" dirty="0" smtClean="0">
                <a:solidFill>
                  <a:srgbClr val="002060"/>
                </a:solidFill>
              </a:rPr>
              <a:t>]</a:t>
            </a:r>
            <a:r>
              <a:rPr lang="en-US" dirty="0" err="1" smtClean="0">
                <a:solidFill>
                  <a:srgbClr val="002060"/>
                </a:solidFill>
              </a:rPr>
              <a:t>int</a:t>
            </a:r>
            <a:r>
              <a:rPr lang="en-US" dirty="0" smtClean="0">
                <a:solidFill>
                  <a:srgbClr val="002060"/>
                </a:solidFill>
              </a:rPr>
              <a:t>, $</a:t>
            </a:r>
            <a:r>
              <a:rPr lang="en-US" dirty="0" err="1" smtClean="0">
                <a:solidFill>
                  <a:srgbClr val="002060"/>
                </a:solidFill>
              </a:rPr>
              <a:t>toAbs</a:t>
            </a:r>
            <a:r>
              <a:rPr lang="en-US" dirty="0" smtClean="0">
                <a:solidFill>
                  <a:srgbClr val="002060"/>
                </a:solidFill>
              </a:rPr>
              <a:t>:[</a:t>
            </a:r>
            <a:r>
              <a:rPr lang="en-US" dirty="0" err="1" smtClean="0">
                <a:solidFill>
                  <a:srgbClr val="002060"/>
                </a:solidFill>
              </a:rPr>
              <a:t>int</a:t>
            </a:r>
            <a:r>
              <a:rPr lang="en-US" dirty="0" smtClean="0">
                <a:solidFill>
                  <a:srgbClr val="002060"/>
                </a:solidFill>
              </a:rPr>
              <a:t>]</a:t>
            </a:r>
            <a:r>
              <a:rPr lang="en-US" dirty="0" err="1" smtClean="0">
                <a:solidFill>
                  <a:srgbClr val="002060"/>
                </a:solidFill>
              </a:rPr>
              <a:t>int</a:t>
            </a:r>
            <a:r>
              <a:rPr lang="en-US" dirty="0" smtClean="0">
                <a:solidFill>
                  <a:srgbClr val="002060"/>
                </a:solidFill>
              </a:rPr>
              <a:t>, $</a:t>
            </a:r>
            <a:r>
              <a:rPr lang="en-US" dirty="0" err="1" smtClean="0">
                <a:solidFill>
                  <a:srgbClr val="002060"/>
                </a:solidFill>
              </a:rPr>
              <a:t>AbsMem</a:t>
            </a:r>
            <a:r>
              <a:rPr lang="en-US" dirty="0" smtClean="0">
                <a:solidFill>
                  <a:srgbClr val="002060"/>
                </a:solidFill>
              </a:rPr>
              <a:t>:[</a:t>
            </a:r>
            <a:r>
              <a:rPr lang="en-US" dirty="0" err="1" smtClean="0">
                <a:solidFill>
                  <a:srgbClr val="002060"/>
                </a:solidFill>
              </a:rPr>
              <a:t>int,int</a:t>
            </a:r>
            <a:r>
              <a:rPr lang="en-US" dirty="0" smtClean="0">
                <a:solidFill>
                  <a:srgbClr val="002060"/>
                </a:solidFill>
              </a:rPr>
              <a:t>]</a:t>
            </a:r>
            <a:r>
              <a:rPr lang="en-US" dirty="0" err="1" smtClean="0">
                <a:solidFill>
                  <a:srgbClr val="002060"/>
                </a:solidFill>
              </a:rPr>
              <a:t>int</a:t>
            </a:r>
            <a:r>
              <a:rPr lang="en-US" dirty="0" smtClean="0">
                <a:solidFill>
                  <a:srgbClr val="002060"/>
                </a:solidFill>
              </a:rPr>
              <a:t>, </a:t>
            </a:r>
            <a:r>
              <a:rPr lang="en-US" dirty="0" err="1" smtClean="0">
                <a:solidFill>
                  <a:srgbClr val="002060"/>
                </a:solidFill>
              </a:rPr>
              <a:t>Mem</a:t>
            </a:r>
            <a:r>
              <a:rPr lang="en-US" dirty="0" smtClean="0">
                <a:solidFill>
                  <a:srgbClr val="002060"/>
                </a:solidFill>
              </a:rPr>
              <a:t>:[</a:t>
            </a:r>
            <a:r>
              <a:rPr lang="en-US" dirty="0" err="1" smtClean="0">
                <a:solidFill>
                  <a:srgbClr val="002060"/>
                </a:solidFill>
              </a:rPr>
              <a:t>int,int</a:t>
            </a:r>
            <a:r>
              <a:rPr lang="en-US" dirty="0" smtClean="0">
                <a:solidFill>
                  <a:srgbClr val="002060"/>
                </a:solidFill>
              </a:rPr>
              <a:t>]</a:t>
            </a:r>
            <a:r>
              <a:rPr lang="en-US" dirty="0" err="1" smtClean="0">
                <a:solidFill>
                  <a:srgbClr val="002060"/>
                </a:solidFill>
              </a:rPr>
              <a:t>int</a:t>
            </a:r>
            <a:r>
              <a:rPr lang="en-US" dirty="0" smtClean="0">
                <a:solidFill>
                  <a:srgbClr val="002060"/>
                </a:solidFill>
              </a:rPr>
              <a:t>) returns (</a:t>
            </a:r>
            <a:r>
              <a:rPr lang="en-US" dirty="0" err="1" smtClean="0">
                <a:solidFill>
                  <a:srgbClr val="002060"/>
                </a:solidFill>
              </a:rPr>
              <a:t>bool</a:t>
            </a:r>
            <a:r>
              <a:rPr lang="en-US" dirty="0" smtClean="0">
                <a:solidFill>
                  <a:srgbClr val="002060"/>
                </a:solidFill>
              </a:rPr>
              <a:t>) {</a:t>
            </a:r>
          </a:p>
          <a:p>
            <a:r>
              <a:rPr lang="en-US" dirty="0" smtClean="0">
                <a:solidFill>
                  <a:srgbClr val="002060"/>
                </a:solidFill>
              </a:rPr>
              <a:t>    </a:t>
            </a:r>
            <a:r>
              <a:rPr lang="en-US" dirty="0" err="1" smtClean="0">
                <a:solidFill>
                  <a:srgbClr val="002060"/>
                </a:solidFill>
              </a:rPr>
              <a:t>WellFormed</a:t>
            </a:r>
            <a:r>
              <a:rPr lang="en-US" dirty="0" smtClean="0">
                <a:solidFill>
                  <a:srgbClr val="002060"/>
                </a:solidFill>
              </a:rPr>
              <a:t>($</a:t>
            </a:r>
            <a:r>
              <a:rPr lang="en-US" dirty="0" err="1" smtClean="0">
                <a:solidFill>
                  <a:srgbClr val="002060"/>
                </a:solidFill>
              </a:rPr>
              <a:t>toAbs</a:t>
            </a:r>
            <a:r>
              <a:rPr lang="en-US" dirty="0" smtClean="0">
                <a:solidFill>
                  <a:srgbClr val="002060"/>
                </a:solidFill>
              </a:rPr>
              <a:t>)</a:t>
            </a:r>
          </a:p>
          <a:p>
            <a:r>
              <a:rPr lang="en-US" dirty="0" smtClean="0">
                <a:solidFill>
                  <a:srgbClr val="002060"/>
                </a:solidFill>
              </a:rPr>
              <a:t> &amp;&amp; (</a:t>
            </a:r>
            <a:r>
              <a:rPr lang="en-US" b="1" dirty="0" err="1" smtClean="0">
                <a:solidFill>
                  <a:srgbClr val="002060"/>
                </a:solidFill>
              </a:rPr>
              <a:t>forall</a:t>
            </a:r>
            <a:r>
              <a:rPr lang="en-US" dirty="0" smtClean="0">
                <a:solidFill>
                  <a:srgbClr val="002060"/>
                </a:solidFill>
              </a:rPr>
              <a:t> i:int::{</a:t>
            </a:r>
            <a:r>
              <a:rPr lang="en-US" dirty="0" smtClean="0">
                <a:solidFill>
                  <a:srgbClr val="FF0000"/>
                </a:solidFill>
              </a:rPr>
              <a:t>T(</a:t>
            </a:r>
            <a:r>
              <a:rPr lang="en-US" dirty="0" err="1" smtClean="0">
                <a:solidFill>
                  <a:srgbClr val="FF0000"/>
                </a:solidFill>
              </a:rPr>
              <a:t>i</a:t>
            </a:r>
            <a:r>
              <a:rPr lang="en-US" dirty="0" smtClean="0">
                <a:solidFill>
                  <a:srgbClr val="FF0000"/>
                </a:solidFill>
              </a:rPr>
              <a:t>)</a:t>
            </a:r>
            <a:r>
              <a:rPr lang="en-US" dirty="0" smtClean="0">
                <a:solidFill>
                  <a:srgbClr val="002060"/>
                </a:solidFill>
              </a:rPr>
              <a:t>} </a:t>
            </a:r>
            <a:r>
              <a:rPr lang="en-US" b="1" dirty="0" smtClean="0">
                <a:solidFill>
                  <a:srgbClr val="FF0000"/>
                </a:solidFill>
              </a:rPr>
              <a:t>T(</a:t>
            </a:r>
            <a:r>
              <a:rPr lang="en-US" b="1" dirty="0" err="1" smtClean="0">
                <a:solidFill>
                  <a:srgbClr val="FF0000"/>
                </a:solidFill>
              </a:rPr>
              <a:t>i</a:t>
            </a:r>
            <a:r>
              <a:rPr lang="en-US" b="1" dirty="0" smtClean="0">
                <a:solidFill>
                  <a:srgbClr val="FF0000"/>
                </a:solidFill>
              </a:rPr>
              <a:t>) </a:t>
            </a:r>
            <a:r>
              <a:rPr lang="en-US" dirty="0" smtClean="0">
                <a:solidFill>
                  <a:srgbClr val="002060"/>
                </a:solidFill>
              </a:rPr>
              <a:t>==&gt; </a:t>
            </a:r>
            <a:r>
              <a:rPr lang="en-US" dirty="0" err="1" smtClean="0">
                <a:solidFill>
                  <a:srgbClr val="002060"/>
                </a:solidFill>
              </a:rPr>
              <a:t>memAddr</a:t>
            </a:r>
            <a:r>
              <a:rPr lang="en-US" dirty="0" smtClean="0">
                <a:solidFill>
                  <a:srgbClr val="002060"/>
                </a:solidFill>
              </a:rPr>
              <a:t>(</a:t>
            </a:r>
            <a:r>
              <a:rPr lang="en-US" dirty="0" err="1" smtClean="0">
                <a:solidFill>
                  <a:srgbClr val="002060"/>
                </a:solidFill>
              </a:rPr>
              <a:t>i</a:t>
            </a:r>
            <a:r>
              <a:rPr lang="en-US" dirty="0" smtClean="0">
                <a:solidFill>
                  <a:srgbClr val="002060"/>
                </a:solidFill>
              </a:rPr>
              <a:t>) ==&gt;</a:t>
            </a:r>
          </a:p>
          <a:p>
            <a:r>
              <a:rPr lang="en-US" dirty="0" smtClean="0">
                <a:solidFill>
                  <a:srgbClr val="002060"/>
                </a:solidFill>
              </a:rPr>
              <a:t>        </a:t>
            </a:r>
            <a:r>
              <a:rPr lang="en-US" dirty="0" err="1" smtClean="0">
                <a:solidFill>
                  <a:srgbClr val="002060"/>
                </a:solidFill>
              </a:rPr>
              <a:t>ObjInv</a:t>
            </a:r>
            <a:r>
              <a:rPr lang="en-US" dirty="0" smtClean="0">
                <a:solidFill>
                  <a:srgbClr val="002060"/>
                </a:solidFill>
              </a:rPr>
              <a:t>(</a:t>
            </a:r>
            <a:r>
              <a:rPr lang="en-US" dirty="0" err="1" smtClean="0">
                <a:solidFill>
                  <a:srgbClr val="002060"/>
                </a:solidFill>
              </a:rPr>
              <a:t>i</a:t>
            </a:r>
            <a:r>
              <a:rPr lang="en-US" dirty="0" smtClean="0">
                <a:solidFill>
                  <a:srgbClr val="002060"/>
                </a:solidFill>
              </a:rPr>
              <a:t>, $</a:t>
            </a:r>
            <a:r>
              <a:rPr lang="en-US" dirty="0" err="1" smtClean="0">
                <a:solidFill>
                  <a:srgbClr val="002060"/>
                </a:solidFill>
              </a:rPr>
              <a:t>toAbs</a:t>
            </a:r>
            <a:r>
              <a:rPr lang="en-US" dirty="0" smtClean="0">
                <a:solidFill>
                  <a:srgbClr val="002060"/>
                </a:solidFill>
              </a:rPr>
              <a:t>, $</a:t>
            </a:r>
            <a:r>
              <a:rPr lang="en-US" dirty="0" err="1" smtClean="0">
                <a:solidFill>
                  <a:srgbClr val="002060"/>
                </a:solidFill>
              </a:rPr>
              <a:t>AbsMem</a:t>
            </a:r>
            <a:r>
              <a:rPr lang="en-US" dirty="0" smtClean="0">
                <a:solidFill>
                  <a:srgbClr val="002060"/>
                </a:solidFill>
              </a:rPr>
              <a:t>, </a:t>
            </a:r>
            <a:r>
              <a:rPr lang="en-US" dirty="0" err="1" smtClean="0">
                <a:solidFill>
                  <a:srgbClr val="002060"/>
                </a:solidFill>
              </a:rPr>
              <a:t>Mem</a:t>
            </a:r>
            <a:r>
              <a:rPr lang="en-US" dirty="0" smtClean="0">
                <a:solidFill>
                  <a:srgbClr val="002060"/>
                </a:solidFill>
              </a:rPr>
              <a:t>)</a:t>
            </a:r>
          </a:p>
          <a:p>
            <a:r>
              <a:rPr lang="en-US" dirty="0" smtClean="0">
                <a:solidFill>
                  <a:srgbClr val="002060"/>
                </a:solidFill>
              </a:rPr>
              <a:t>     &amp;&amp; </a:t>
            </a:r>
            <a:r>
              <a:rPr lang="en-US" dirty="0" smtClean="0">
                <a:solidFill>
                  <a:srgbClr val="002060"/>
                </a:solidFill>
              </a:rPr>
              <a:t>0 &lt;= Color[</a:t>
            </a:r>
            <a:r>
              <a:rPr lang="en-US" dirty="0" err="1" smtClean="0">
                <a:solidFill>
                  <a:srgbClr val="002060"/>
                </a:solidFill>
              </a:rPr>
              <a:t>i</a:t>
            </a:r>
            <a:r>
              <a:rPr lang="en-US" dirty="0" smtClean="0">
                <a:solidFill>
                  <a:srgbClr val="002060"/>
                </a:solidFill>
              </a:rPr>
              <a:t>] &amp;&amp; Color[</a:t>
            </a:r>
            <a:r>
              <a:rPr lang="en-US" dirty="0" err="1" smtClean="0">
                <a:solidFill>
                  <a:srgbClr val="002060"/>
                </a:solidFill>
              </a:rPr>
              <a:t>i</a:t>
            </a:r>
            <a:r>
              <a:rPr lang="en-US" dirty="0" smtClean="0">
                <a:solidFill>
                  <a:srgbClr val="002060"/>
                </a:solidFill>
              </a:rPr>
              <a:t>] &lt; 4 </a:t>
            </a:r>
            <a:endParaRPr lang="en-US" dirty="0" smtClean="0">
              <a:solidFill>
                <a:srgbClr val="002060"/>
              </a:solidFill>
            </a:endParaRPr>
          </a:p>
          <a:p>
            <a:r>
              <a:rPr lang="en-US" dirty="0" smtClean="0">
                <a:solidFill>
                  <a:srgbClr val="002060"/>
                </a:solidFill>
              </a:rPr>
              <a:t>     &amp;&amp; (Black(Color[</a:t>
            </a:r>
            <a:r>
              <a:rPr lang="en-US" dirty="0" err="1" smtClean="0">
                <a:solidFill>
                  <a:srgbClr val="002060"/>
                </a:solidFill>
              </a:rPr>
              <a:t>i</a:t>
            </a:r>
            <a:r>
              <a:rPr lang="en-US" dirty="0" smtClean="0">
                <a:solidFill>
                  <a:srgbClr val="002060"/>
                </a:solidFill>
              </a:rPr>
              <a:t>]) ==&gt; !White(Color[</a:t>
            </a:r>
            <a:r>
              <a:rPr lang="en-US" dirty="0" err="1" smtClean="0">
                <a:solidFill>
                  <a:srgbClr val="002060"/>
                </a:solidFill>
              </a:rPr>
              <a:t>Mem</a:t>
            </a:r>
            <a:r>
              <a:rPr lang="en-US" dirty="0" smtClean="0">
                <a:solidFill>
                  <a:srgbClr val="002060"/>
                </a:solidFill>
              </a:rPr>
              <a:t>[i,0]]) &amp;&amp; !White(Color[</a:t>
            </a:r>
            <a:r>
              <a:rPr lang="en-US" dirty="0" err="1" smtClean="0">
                <a:solidFill>
                  <a:srgbClr val="002060"/>
                </a:solidFill>
              </a:rPr>
              <a:t>Mem</a:t>
            </a:r>
            <a:r>
              <a:rPr lang="en-US" dirty="0" smtClean="0">
                <a:solidFill>
                  <a:srgbClr val="002060"/>
                </a:solidFill>
              </a:rPr>
              <a:t>[i,1]]))</a:t>
            </a:r>
          </a:p>
          <a:p>
            <a:r>
              <a:rPr lang="en-US" dirty="0" smtClean="0">
                <a:solidFill>
                  <a:srgbClr val="002060"/>
                </a:solidFill>
              </a:rPr>
              <a:t>     &amp;&amp; ($</a:t>
            </a:r>
            <a:r>
              <a:rPr lang="en-US" dirty="0" err="1" smtClean="0">
                <a:solidFill>
                  <a:srgbClr val="002060"/>
                </a:solidFill>
              </a:rPr>
              <a:t>toAbs</a:t>
            </a:r>
            <a:r>
              <a:rPr lang="en-US" dirty="0" smtClean="0">
                <a:solidFill>
                  <a:srgbClr val="002060"/>
                </a:solidFill>
              </a:rPr>
              <a:t>[</a:t>
            </a:r>
            <a:r>
              <a:rPr lang="en-US" dirty="0" err="1" smtClean="0">
                <a:solidFill>
                  <a:srgbClr val="002060"/>
                </a:solidFill>
              </a:rPr>
              <a:t>i</a:t>
            </a:r>
            <a:r>
              <a:rPr lang="en-US" dirty="0" smtClean="0">
                <a:solidFill>
                  <a:srgbClr val="002060"/>
                </a:solidFill>
              </a:rPr>
              <a:t>] == NO_ABS &lt;==&gt; </a:t>
            </a:r>
            <a:r>
              <a:rPr lang="en-US" dirty="0" err="1" smtClean="0">
                <a:solidFill>
                  <a:srgbClr val="002060"/>
                </a:solidFill>
              </a:rPr>
              <a:t>Unalloc</a:t>
            </a:r>
            <a:r>
              <a:rPr lang="en-US" dirty="0" smtClean="0">
                <a:solidFill>
                  <a:srgbClr val="002060"/>
                </a:solidFill>
              </a:rPr>
              <a:t>(Color[</a:t>
            </a:r>
            <a:r>
              <a:rPr lang="en-US" dirty="0" err="1" smtClean="0">
                <a:solidFill>
                  <a:srgbClr val="002060"/>
                </a:solidFill>
              </a:rPr>
              <a:t>i</a:t>
            </a:r>
            <a:r>
              <a:rPr lang="en-US" dirty="0" smtClean="0">
                <a:solidFill>
                  <a:srgbClr val="002060"/>
                </a:solidFill>
              </a:rPr>
              <a:t>])))</a:t>
            </a:r>
          </a:p>
          <a:p>
            <a:r>
              <a:rPr lang="en-US" dirty="0" smtClean="0">
                <a:solidFill>
                  <a:srgbClr val="002060"/>
                </a:solidFill>
              </a:rPr>
              <a:t>} </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t>Controlling quantifier instantiation</a:t>
            </a:r>
            <a:endParaRPr lang="en-US" sz="4800" dirty="0"/>
          </a:p>
        </p:txBody>
      </p:sp>
      <p:sp>
        <p:nvSpPr>
          <p:cNvPr id="3" name="Content Placeholder 2"/>
          <p:cNvSpPr>
            <a:spLocks noGrp="1"/>
          </p:cNvSpPr>
          <p:nvPr>
            <p:ph idx="1"/>
          </p:nvPr>
        </p:nvSpPr>
        <p:spPr>
          <a:xfrm>
            <a:off x="381000" y="1412875"/>
            <a:ext cx="8382000" cy="457048"/>
          </a:xfrm>
        </p:spPr>
        <p:txBody>
          <a:bodyPr/>
          <a:lstStyle/>
          <a:p>
            <a:r>
              <a:rPr lang="en-US" dirty="0" smtClean="0"/>
              <a:t>Insert markers to enable triggers</a:t>
            </a:r>
            <a:endParaRPr lang="en-US" dirty="0"/>
          </a:p>
        </p:txBody>
      </p:sp>
      <p:sp>
        <p:nvSpPr>
          <p:cNvPr id="5" name="Rounded Rectangle 4"/>
          <p:cNvSpPr/>
          <p:nvPr/>
        </p:nvSpPr>
        <p:spPr bwMode="auto">
          <a:xfrm>
            <a:off x="999460" y="1903228"/>
            <a:ext cx="7378996" cy="4805916"/>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9728" tIns="54864" rIns="109728" bIns="54864" numCol="1" rtlCol="0" anchor="ctr" anchorCtr="0" compatLnSpc="1">
            <a:prstTxWarp prst="textNoShape">
              <a:avLst/>
            </a:prstTxWarp>
          </a:bodyPr>
          <a:lstStyle/>
          <a:p>
            <a:r>
              <a:rPr lang="en-US" b="1" dirty="0" smtClean="0">
                <a:solidFill>
                  <a:schemeClr val="bg1"/>
                </a:solidFill>
                <a:latin typeface="Calibri" pitchFamily="34" charset="0"/>
              </a:rPr>
              <a:t>procedure</a:t>
            </a:r>
            <a:r>
              <a:rPr lang="en-US" dirty="0" smtClean="0">
                <a:solidFill>
                  <a:schemeClr val="bg1"/>
                </a:solidFill>
                <a:latin typeface="Calibri" pitchFamily="34" charset="0"/>
              </a:rPr>
              <a:t> Mark(</a:t>
            </a:r>
            <a:r>
              <a:rPr lang="en-US" dirty="0" err="1" smtClean="0">
                <a:solidFill>
                  <a:schemeClr val="bg1"/>
                </a:solidFill>
                <a:latin typeface="Calibri" pitchFamily="34" charset="0"/>
              </a:rPr>
              <a:t>ptr:int</a:t>
            </a:r>
            <a:r>
              <a:rPr lang="en-US" dirty="0" smtClean="0">
                <a:solidFill>
                  <a:schemeClr val="bg1"/>
                </a:solidFill>
                <a:latin typeface="Calibri" pitchFamily="34" charset="0"/>
              </a:rPr>
              <a:t>)</a:t>
            </a:r>
          </a:p>
          <a:p>
            <a:r>
              <a:rPr lang="en-US" dirty="0" smtClean="0">
                <a:solidFill>
                  <a:schemeClr val="bg1"/>
                </a:solidFill>
                <a:latin typeface="Calibri" pitchFamily="34" charset="0"/>
              </a:rPr>
              <a:t>  </a:t>
            </a:r>
            <a:r>
              <a:rPr lang="en-US" b="1" dirty="0" smtClean="0">
                <a:solidFill>
                  <a:schemeClr val="bg1"/>
                </a:solidFill>
                <a:latin typeface="Calibri" pitchFamily="34" charset="0"/>
              </a:rPr>
              <a:t>requires</a:t>
            </a:r>
            <a:r>
              <a:rPr lang="en-US" dirty="0" smtClean="0">
                <a:solidFill>
                  <a:schemeClr val="bg1"/>
                </a:solidFill>
                <a:latin typeface="Calibri" pitchFamily="34" charset="0"/>
              </a:rPr>
              <a:t> </a:t>
            </a:r>
            <a:r>
              <a:rPr lang="en-US" dirty="0" err="1" smtClean="0">
                <a:solidFill>
                  <a:schemeClr val="bg1"/>
                </a:solidFill>
                <a:latin typeface="Calibri" pitchFamily="34" charset="0"/>
              </a:rPr>
              <a:t>GcInv</a:t>
            </a:r>
            <a:r>
              <a:rPr lang="en-US" dirty="0" smtClean="0">
                <a:solidFill>
                  <a:schemeClr val="bg1"/>
                </a:solidFill>
                <a:latin typeface="Calibri" pitchFamily="34" charset="0"/>
              </a:rPr>
              <a:t>(Color, $</a:t>
            </a:r>
            <a:r>
              <a:rPr lang="en-US" dirty="0" err="1" smtClean="0">
                <a:solidFill>
                  <a:schemeClr val="bg1"/>
                </a:solidFill>
                <a:latin typeface="Calibri" pitchFamily="34" charset="0"/>
              </a:rPr>
              <a:t>toAbs</a:t>
            </a:r>
            <a:r>
              <a:rPr lang="en-US" dirty="0" smtClean="0">
                <a:solidFill>
                  <a:schemeClr val="bg1"/>
                </a:solidFill>
                <a:latin typeface="Calibri" pitchFamily="34" charset="0"/>
              </a:rPr>
              <a:t>, $</a:t>
            </a:r>
            <a:r>
              <a:rPr lang="en-US" dirty="0" err="1" smtClean="0">
                <a:solidFill>
                  <a:schemeClr val="bg1"/>
                </a:solidFill>
                <a:latin typeface="Calibri" pitchFamily="34" charset="0"/>
              </a:rPr>
              <a:t>AbsMem</a:t>
            </a:r>
            <a:r>
              <a:rPr lang="en-US" dirty="0" smtClean="0">
                <a:solidFill>
                  <a:schemeClr val="bg1"/>
                </a:solidFill>
                <a:latin typeface="Calibri" pitchFamily="34" charset="0"/>
              </a:rPr>
              <a:t>, </a:t>
            </a:r>
            <a:r>
              <a:rPr lang="en-US" dirty="0" err="1" smtClean="0">
                <a:solidFill>
                  <a:schemeClr val="bg1"/>
                </a:solidFill>
                <a:latin typeface="Calibri" pitchFamily="34" charset="0"/>
              </a:rPr>
              <a:t>Mem</a:t>
            </a:r>
            <a:r>
              <a:rPr lang="en-US" dirty="0" smtClean="0">
                <a:solidFill>
                  <a:schemeClr val="bg1"/>
                </a:solidFill>
                <a:latin typeface="Calibri" pitchFamily="34" charset="0"/>
              </a:rPr>
              <a:t>);</a:t>
            </a:r>
          </a:p>
          <a:p>
            <a:r>
              <a:rPr lang="en-US" dirty="0" smtClean="0">
                <a:solidFill>
                  <a:schemeClr val="bg1"/>
                </a:solidFill>
                <a:latin typeface="Calibri" pitchFamily="34" charset="0"/>
              </a:rPr>
              <a:t>  </a:t>
            </a:r>
            <a:r>
              <a:rPr lang="en-US" b="1" dirty="0" smtClean="0">
                <a:solidFill>
                  <a:schemeClr val="bg1"/>
                </a:solidFill>
                <a:latin typeface="Calibri" pitchFamily="34" charset="0"/>
              </a:rPr>
              <a:t>requires</a:t>
            </a:r>
            <a:r>
              <a:rPr lang="en-US" dirty="0" smtClean="0">
                <a:solidFill>
                  <a:schemeClr val="bg1"/>
                </a:solidFill>
                <a:latin typeface="Calibri" pitchFamily="34" charset="0"/>
              </a:rPr>
              <a:t> </a:t>
            </a:r>
            <a:r>
              <a:rPr lang="en-US" dirty="0" err="1" smtClean="0">
                <a:solidFill>
                  <a:schemeClr val="bg1"/>
                </a:solidFill>
                <a:latin typeface="Calibri" pitchFamily="34" charset="0"/>
              </a:rPr>
              <a:t>memAddr</a:t>
            </a:r>
            <a:r>
              <a:rPr lang="en-US" dirty="0" smtClean="0">
                <a:solidFill>
                  <a:schemeClr val="bg1"/>
                </a:solidFill>
                <a:latin typeface="Calibri" pitchFamily="34" charset="0"/>
              </a:rPr>
              <a:t>(</a:t>
            </a:r>
            <a:r>
              <a:rPr lang="en-US" dirty="0" err="1" smtClean="0">
                <a:solidFill>
                  <a:schemeClr val="bg1"/>
                </a:solidFill>
                <a:latin typeface="Calibri" pitchFamily="34" charset="0"/>
              </a:rPr>
              <a:t>ptr</a:t>
            </a:r>
            <a:r>
              <a:rPr lang="en-US" dirty="0" smtClean="0">
                <a:solidFill>
                  <a:schemeClr val="bg1"/>
                </a:solidFill>
                <a:latin typeface="Calibri" pitchFamily="34" charset="0"/>
              </a:rPr>
              <a:t>) &amp;&amp; </a:t>
            </a:r>
            <a:r>
              <a:rPr lang="en-US" b="1" dirty="0" smtClean="0">
                <a:solidFill>
                  <a:srgbClr val="FF0000"/>
                </a:solidFill>
                <a:latin typeface="Calibri" pitchFamily="34" charset="0"/>
              </a:rPr>
              <a:t>T(</a:t>
            </a:r>
            <a:r>
              <a:rPr lang="en-US" b="1" dirty="0" err="1" smtClean="0">
                <a:solidFill>
                  <a:srgbClr val="FF0000"/>
                </a:solidFill>
                <a:latin typeface="Calibri" pitchFamily="34" charset="0"/>
              </a:rPr>
              <a:t>ptr</a:t>
            </a:r>
            <a:r>
              <a:rPr lang="en-US" b="1" dirty="0" smtClean="0">
                <a:solidFill>
                  <a:srgbClr val="FF0000"/>
                </a:solidFill>
                <a:latin typeface="Calibri" pitchFamily="34" charset="0"/>
              </a:rPr>
              <a:t>);</a:t>
            </a:r>
          </a:p>
          <a:p>
            <a:r>
              <a:rPr lang="en-US" dirty="0" smtClean="0">
                <a:solidFill>
                  <a:schemeClr val="bg1"/>
                </a:solidFill>
                <a:latin typeface="Calibri" pitchFamily="34" charset="0"/>
              </a:rPr>
              <a:t>  </a:t>
            </a:r>
            <a:r>
              <a:rPr lang="en-US" b="1" dirty="0" smtClean="0">
                <a:solidFill>
                  <a:schemeClr val="bg1"/>
                </a:solidFill>
                <a:latin typeface="Calibri" pitchFamily="34" charset="0"/>
              </a:rPr>
              <a:t>requires</a:t>
            </a:r>
            <a:r>
              <a:rPr lang="en-US" dirty="0" smtClean="0">
                <a:solidFill>
                  <a:schemeClr val="bg1"/>
                </a:solidFill>
                <a:latin typeface="Calibri" pitchFamily="34" charset="0"/>
              </a:rPr>
              <a:t> $</a:t>
            </a:r>
            <a:r>
              <a:rPr lang="en-US" dirty="0" err="1" smtClean="0">
                <a:solidFill>
                  <a:schemeClr val="bg1"/>
                </a:solidFill>
                <a:latin typeface="Calibri" pitchFamily="34" charset="0"/>
              </a:rPr>
              <a:t>toAbs</a:t>
            </a:r>
            <a:r>
              <a:rPr lang="en-US" dirty="0" smtClean="0">
                <a:solidFill>
                  <a:schemeClr val="bg1"/>
                </a:solidFill>
                <a:latin typeface="Calibri" pitchFamily="34" charset="0"/>
              </a:rPr>
              <a:t>[</a:t>
            </a:r>
            <a:r>
              <a:rPr lang="en-US" dirty="0" err="1" smtClean="0">
                <a:solidFill>
                  <a:schemeClr val="bg1"/>
                </a:solidFill>
                <a:latin typeface="Calibri" pitchFamily="34" charset="0"/>
              </a:rPr>
              <a:t>ptr</a:t>
            </a:r>
            <a:r>
              <a:rPr lang="en-US" dirty="0" smtClean="0">
                <a:solidFill>
                  <a:schemeClr val="bg1"/>
                </a:solidFill>
                <a:latin typeface="Calibri" pitchFamily="34" charset="0"/>
              </a:rPr>
              <a:t>] != NO_ABS;</a:t>
            </a:r>
          </a:p>
          <a:p>
            <a:r>
              <a:rPr lang="en-US" dirty="0" smtClean="0">
                <a:solidFill>
                  <a:schemeClr val="bg1"/>
                </a:solidFill>
                <a:latin typeface="Calibri" pitchFamily="34" charset="0"/>
              </a:rPr>
              <a:t>  </a:t>
            </a:r>
            <a:r>
              <a:rPr lang="en-US" b="1" dirty="0" smtClean="0">
                <a:solidFill>
                  <a:schemeClr val="bg1"/>
                </a:solidFill>
                <a:latin typeface="Calibri" pitchFamily="34" charset="0"/>
              </a:rPr>
              <a:t>modifies</a:t>
            </a:r>
            <a:r>
              <a:rPr lang="en-US" dirty="0" smtClean="0">
                <a:solidFill>
                  <a:schemeClr val="bg1"/>
                </a:solidFill>
                <a:latin typeface="Calibri" pitchFamily="34" charset="0"/>
              </a:rPr>
              <a:t> Color;</a:t>
            </a:r>
          </a:p>
          <a:p>
            <a:r>
              <a:rPr lang="en-US" dirty="0" smtClean="0">
                <a:solidFill>
                  <a:schemeClr val="bg1"/>
                </a:solidFill>
                <a:latin typeface="Calibri" pitchFamily="34" charset="0"/>
              </a:rPr>
              <a:t>  </a:t>
            </a:r>
            <a:r>
              <a:rPr lang="en-US" b="1" dirty="0" smtClean="0">
                <a:solidFill>
                  <a:schemeClr val="bg1"/>
                </a:solidFill>
                <a:latin typeface="Calibri" pitchFamily="34" charset="0"/>
              </a:rPr>
              <a:t>ensures</a:t>
            </a:r>
            <a:r>
              <a:rPr lang="en-US" dirty="0" smtClean="0">
                <a:solidFill>
                  <a:schemeClr val="bg1"/>
                </a:solidFill>
                <a:latin typeface="Calibri" pitchFamily="34" charset="0"/>
              </a:rPr>
              <a:t>  </a:t>
            </a:r>
            <a:r>
              <a:rPr lang="en-US" dirty="0" err="1" smtClean="0">
                <a:solidFill>
                  <a:schemeClr val="bg1"/>
                </a:solidFill>
                <a:latin typeface="Calibri" pitchFamily="34" charset="0"/>
              </a:rPr>
              <a:t>GcInv</a:t>
            </a:r>
            <a:r>
              <a:rPr lang="en-US" dirty="0" smtClean="0">
                <a:solidFill>
                  <a:schemeClr val="bg1"/>
                </a:solidFill>
                <a:latin typeface="Calibri" pitchFamily="34" charset="0"/>
              </a:rPr>
              <a:t>(Color, $</a:t>
            </a:r>
            <a:r>
              <a:rPr lang="en-US" dirty="0" err="1" smtClean="0">
                <a:solidFill>
                  <a:schemeClr val="bg1"/>
                </a:solidFill>
                <a:latin typeface="Calibri" pitchFamily="34" charset="0"/>
              </a:rPr>
              <a:t>toAbs</a:t>
            </a:r>
            <a:r>
              <a:rPr lang="en-US" dirty="0" smtClean="0">
                <a:solidFill>
                  <a:schemeClr val="bg1"/>
                </a:solidFill>
                <a:latin typeface="Calibri" pitchFamily="34" charset="0"/>
              </a:rPr>
              <a:t>, $</a:t>
            </a:r>
            <a:r>
              <a:rPr lang="en-US" dirty="0" err="1" smtClean="0">
                <a:solidFill>
                  <a:schemeClr val="bg1"/>
                </a:solidFill>
                <a:latin typeface="Calibri" pitchFamily="34" charset="0"/>
              </a:rPr>
              <a:t>AbsMem</a:t>
            </a:r>
            <a:r>
              <a:rPr lang="en-US" dirty="0" smtClean="0">
                <a:solidFill>
                  <a:schemeClr val="bg1"/>
                </a:solidFill>
                <a:latin typeface="Calibri" pitchFamily="34" charset="0"/>
              </a:rPr>
              <a:t>, </a:t>
            </a:r>
            <a:r>
              <a:rPr lang="en-US" dirty="0" err="1" smtClean="0">
                <a:solidFill>
                  <a:schemeClr val="bg1"/>
                </a:solidFill>
                <a:latin typeface="Calibri" pitchFamily="34" charset="0"/>
              </a:rPr>
              <a:t>Mem</a:t>
            </a:r>
            <a:r>
              <a:rPr lang="en-US" dirty="0" smtClean="0">
                <a:solidFill>
                  <a:schemeClr val="bg1"/>
                </a:solidFill>
                <a:latin typeface="Calibri" pitchFamily="34" charset="0"/>
              </a:rPr>
              <a:t>);</a:t>
            </a:r>
          </a:p>
          <a:p>
            <a:r>
              <a:rPr lang="en-US" dirty="0" smtClean="0">
                <a:solidFill>
                  <a:schemeClr val="bg1"/>
                </a:solidFill>
                <a:latin typeface="Calibri" pitchFamily="34" charset="0"/>
              </a:rPr>
              <a:t>  </a:t>
            </a:r>
            <a:r>
              <a:rPr lang="en-US" b="1" dirty="0" smtClean="0">
                <a:solidFill>
                  <a:schemeClr val="bg1"/>
                </a:solidFill>
                <a:latin typeface="Calibri" pitchFamily="34" charset="0"/>
              </a:rPr>
              <a:t>ensures</a:t>
            </a:r>
            <a:r>
              <a:rPr lang="en-US" dirty="0" smtClean="0">
                <a:solidFill>
                  <a:schemeClr val="bg1"/>
                </a:solidFill>
                <a:latin typeface="Calibri" pitchFamily="34" charset="0"/>
              </a:rPr>
              <a:t>  </a:t>
            </a:r>
            <a:r>
              <a:rPr lang="en-US" sz="1600" dirty="0" smtClean="0">
                <a:solidFill>
                  <a:schemeClr val="bg1"/>
                </a:solidFill>
                <a:latin typeface="Calibri" pitchFamily="34" charset="0"/>
              </a:rPr>
              <a:t>(</a:t>
            </a:r>
            <a:r>
              <a:rPr lang="en-US" sz="1600" b="1" dirty="0" err="1" smtClean="0">
                <a:solidFill>
                  <a:schemeClr val="bg1"/>
                </a:solidFill>
                <a:latin typeface="Calibri" pitchFamily="34" charset="0"/>
              </a:rPr>
              <a:t>forall</a:t>
            </a:r>
            <a:r>
              <a:rPr lang="en-US" sz="1600" dirty="0" smtClean="0">
                <a:solidFill>
                  <a:schemeClr val="bg1"/>
                </a:solidFill>
                <a:latin typeface="Calibri" pitchFamily="34" charset="0"/>
              </a:rPr>
              <a:t> i:int::{</a:t>
            </a:r>
            <a:r>
              <a:rPr lang="en-US" sz="1600" dirty="0" smtClean="0">
                <a:solidFill>
                  <a:srgbClr val="FF0000"/>
                </a:solidFill>
                <a:latin typeface="Calibri" pitchFamily="34" charset="0"/>
              </a:rPr>
              <a:t>T(</a:t>
            </a:r>
            <a:r>
              <a:rPr lang="en-US" sz="1600" dirty="0" err="1" smtClean="0">
                <a:solidFill>
                  <a:srgbClr val="FF0000"/>
                </a:solidFill>
                <a:latin typeface="Calibri" pitchFamily="34" charset="0"/>
              </a:rPr>
              <a:t>i</a:t>
            </a:r>
            <a:r>
              <a:rPr lang="en-US" sz="1600" dirty="0" smtClean="0">
                <a:solidFill>
                  <a:srgbClr val="FF0000"/>
                </a:solidFill>
                <a:latin typeface="Calibri" pitchFamily="34" charset="0"/>
              </a:rPr>
              <a:t>)</a:t>
            </a:r>
            <a:r>
              <a:rPr lang="en-US" sz="1600" dirty="0" smtClean="0">
                <a:solidFill>
                  <a:schemeClr val="bg1"/>
                </a:solidFill>
                <a:latin typeface="Calibri" pitchFamily="34" charset="0"/>
              </a:rPr>
              <a:t>} </a:t>
            </a:r>
            <a:r>
              <a:rPr lang="en-US" sz="1600" b="1" dirty="0" smtClean="0">
                <a:solidFill>
                  <a:srgbClr val="FF0000"/>
                </a:solidFill>
                <a:latin typeface="Calibri" pitchFamily="34" charset="0"/>
              </a:rPr>
              <a:t>T(</a:t>
            </a:r>
            <a:r>
              <a:rPr lang="en-US" sz="1600" b="1" dirty="0" err="1" smtClean="0">
                <a:solidFill>
                  <a:srgbClr val="FF0000"/>
                </a:solidFill>
                <a:latin typeface="Calibri" pitchFamily="34" charset="0"/>
              </a:rPr>
              <a:t>i</a:t>
            </a:r>
            <a:r>
              <a:rPr lang="en-US" sz="1600" b="1" dirty="0" smtClean="0">
                <a:solidFill>
                  <a:srgbClr val="FF0000"/>
                </a:solidFill>
                <a:latin typeface="Calibri" pitchFamily="34" charset="0"/>
              </a:rPr>
              <a:t>) </a:t>
            </a:r>
            <a:r>
              <a:rPr lang="en-US" sz="1600" dirty="0" smtClean="0">
                <a:solidFill>
                  <a:schemeClr val="bg1"/>
                </a:solidFill>
                <a:latin typeface="Calibri" pitchFamily="34" charset="0"/>
              </a:rPr>
              <a:t>==&gt; !Black(Color[</a:t>
            </a:r>
            <a:r>
              <a:rPr lang="en-US" sz="1600" dirty="0" err="1" smtClean="0">
                <a:solidFill>
                  <a:schemeClr val="bg1"/>
                </a:solidFill>
                <a:latin typeface="Calibri" pitchFamily="34" charset="0"/>
              </a:rPr>
              <a:t>i</a:t>
            </a:r>
            <a:r>
              <a:rPr lang="en-US" sz="1600" dirty="0" smtClean="0">
                <a:solidFill>
                  <a:schemeClr val="bg1"/>
                </a:solidFill>
                <a:latin typeface="Calibri" pitchFamily="34" charset="0"/>
              </a:rPr>
              <a:t>]) ==&gt; Color[</a:t>
            </a:r>
            <a:r>
              <a:rPr lang="en-US" sz="1600" dirty="0" err="1" smtClean="0">
                <a:solidFill>
                  <a:schemeClr val="bg1"/>
                </a:solidFill>
                <a:latin typeface="Calibri" pitchFamily="34" charset="0"/>
              </a:rPr>
              <a:t>i</a:t>
            </a:r>
            <a:r>
              <a:rPr lang="en-US" sz="1600" dirty="0" smtClean="0">
                <a:solidFill>
                  <a:schemeClr val="bg1"/>
                </a:solidFill>
                <a:latin typeface="Calibri" pitchFamily="34" charset="0"/>
              </a:rPr>
              <a:t>] == old(Color)[</a:t>
            </a:r>
            <a:r>
              <a:rPr lang="en-US" sz="1600" dirty="0" err="1" smtClean="0">
                <a:solidFill>
                  <a:schemeClr val="bg1"/>
                </a:solidFill>
                <a:latin typeface="Calibri" pitchFamily="34" charset="0"/>
              </a:rPr>
              <a:t>i</a:t>
            </a:r>
            <a:r>
              <a:rPr lang="en-US" sz="1600" dirty="0" smtClean="0">
                <a:solidFill>
                  <a:schemeClr val="bg1"/>
                </a:solidFill>
                <a:latin typeface="Calibri" pitchFamily="34" charset="0"/>
              </a:rPr>
              <a:t>]);</a:t>
            </a:r>
            <a:endParaRPr lang="en-US" dirty="0" smtClean="0">
              <a:solidFill>
                <a:schemeClr val="bg1"/>
              </a:solidFill>
              <a:latin typeface="Calibri" pitchFamily="34" charset="0"/>
            </a:endParaRPr>
          </a:p>
          <a:p>
            <a:r>
              <a:rPr lang="en-US" dirty="0" smtClean="0">
                <a:solidFill>
                  <a:schemeClr val="bg1"/>
                </a:solidFill>
                <a:latin typeface="Calibri" pitchFamily="34" charset="0"/>
              </a:rPr>
              <a:t>  </a:t>
            </a:r>
            <a:r>
              <a:rPr lang="en-US" b="1" dirty="0" smtClean="0">
                <a:solidFill>
                  <a:schemeClr val="bg1"/>
                </a:solidFill>
                <a:latin typeface="Calibri" pitchFamily="34" charset="0"/>
              </a:rPr>
              <a:t>ensures</a:t>
            </a:r>
            <a:r>
              <a:rPr lang="en-US" dirty="0" smtClean="0">
                <a:solidFill>
                  <a:schemeClr val="bg1"/>
                </a:solidFill>
                <a:latin typeface="Calibri" pitchFamily="34" charset="0"/>
              </a:rPr>
              <a:t>  !White(Color[</a:t>
            </a:r>
            <a:r>
              <a:rPr lang="en-US" dirty="0" err="1" smtClean="0">
                <a:solidFill>
                  <a:schemeClr val="bg1"/>
                </a:solidFill>
                <a:latin typeface="Calibri" pitchFamily="34" charset="0"/>
              </a:rPr>
              <a:t>ptr</a:t>
            </a:r>
            <a:r>
              <a:rPr lang="en-US" dirty="0" smtClean="0">
                <a:solidFill>
                  <a:schemeClr val="bg1"/>
                </a:solidFill>
                <a:latin typeface="Calibri" pitchFamily="34" charset="0"/>
              </a:rPr>
              <a:t>]);</a:t>
            </a:r>
          </a:p>
          <a:p>
            <a:r>
              <a:rPr lang="en-US" dirty="0" smtClean="0">
                <a:solidFill>
                  <a:schemeClr val="bg1"/>
                </a:solidFill>
                <a:latin typeface="Calibri" pitchFamily="34" charset="0"/>
              </a:rPr>
              <a:t>{</a:t>
            </a:r>
          </a:p>
          <a:p>
            <a:r>
              <a:rPr lang="en-US" dirty="0" smtClean="0">
                <a:solidFill>
                  <a:schemeClr val="bg1"/>
                </a:solidFill>
                <a:latin typeface="Calibri" pitchFamily="34" charset="0"/>
              </a:rPr>
              <a:t>  </a:t>
            </a:r>
            <a:r>
              <a:rPr lang="en-US" b="1" dirty="0" smtClean="0">
                <a:solidFill>
                  <a:schemeClr val="bg1"/>
                </a:solidFill>
                <a:latin typeface="Calibri" pitchFamily="34" charset="0"/>
              </a:rPr>
              <a:t>if</a:t>
            </a:r>
            <a:r>
              <a:rPr lang="en-US" dirty="0" smtClean="0">
                <a:solidFill>
                  <a:schemeClr val="bg1"/>
                </a:solidFill>
                <a:latin typeface="Calibri" pitchFamily="34" charset="0"/>
              </a:rPr>
              <a:t> (White(Color[</a:t>
            </a:r>
            <a:r>
              <a:rPr lang="en-US" dirty="0" err="1" smtClean="0">
                <a:solidFill>
                  <a:schemeClr val="bg1"/>
                </a:solidFill>
                <a:latin typeface="Calibri" pitchFamily="34" charset="0"/>
              </a:rPr>
              <a:t>ptr</a:t>
            </a:r>
            <a:r>
              <a:rPr lang="en-US" dirty="0" smtClean="0">
                <a:solidFill>
                  <a:schemeClr val="bg1"/>
                </a:solidFill>
                <a:latin typeface="Calibri" pitchFamily="34" charset="0"/>
              </a:rPr>
              <a:t>])) {</a:t>
            </a:r>
          </a:p>
          <a:p>
            <a:r>
              <a:rPr lang="en-US" dirty="0" smtClean="0">
                <a:solidFill>
                  <a:schemeClr val="bg1"/>
                </a:solidFill>
                <a:latin typeface="Calibri" pitchFamily="34" charset="0"/>
              </a:rPr>
              <a:t>    Color[</a:t>
            </a:r>
            <a:r>
              <a:rPr lang="en-US" dirty="0" err="1" smtClean="0">
                <a:solidFill>
                  <a:schemeClr val="bg1"/>
                </a:solidFill>
                <a:latin typeface="Calibri" pitchFamily="34" charset="0"/>
              </a:rPr>
              <a:t>ptr</a:t>
            </a:r>
            <a:r>
              <a:rPr lang="en-US" dirty="0" smtClean="0">
                <a:solidFill>
                  <a:schemeClr val="bg1"/>
                </a:solidFill>
                <a:latin typeface="Calibri" pitchFamily="34" charset="0"/>
              </a:rPr>
              <a:t>] := 2; // make gray</a:t>
            </a:r>
          </a:p>
          <a:p>
            <a:r>
              <a:rPr lang="en-US" dirty="0" smtClean="0">
                <a:solidFill>
                  <a:schemeClr val="bg1"/>
                </a:solidFill>
                <a:latin typeface="Calibri" pitchFamily="34" charset="0"/>
              </a:rPr>
              <a:t>    call Mark(</a:t>
            </a:r>
            <a:r>
              <a:rPr lang="en-US" dirty="0" err="1" smtClean="0">
                <a:solidFill>
                  <a:schemeClr val="bg1"/>
                </a:solidFill>
                <a:latin typeface="Calibri" pitchFamily="34" charset="0"/>
              </a:rPr>
              <a:t>Mem</a:t>
            </a:r>
            <a:r>
              <a:rPr lang="en-US" dirty="0" smtClean="0">
                <a:solidFill>
                  <a:schemeClr val="bg1"/>
                </a:solidFill>
                <a:latin typeface="Calibri" pitchFamily="34" charset="0"/>
              </a:rPr>
              <a:t>[ptr,0]);</a:t>
            </a:r>
          </a:p>
          <a:p>
            <a:r>
              <a:rPr lang="en-US" dirty="0" smtClean="0">
                <a:solidFill>
                  <a:schemeClr val="bg1"/>
                </a:solidFill>
                <a:latin typeface="Calibri" pitchFamily="34" charset="0"/>
              </a:rPr>
              <a:t>    call Mark(</a:t>
            </a:r>
            <a:r>
              <a:rPr lang="en-US" dirty="0" err="1" smtClean="0">
                <a:solidFill>
                  <a:schemeClr val="bg1"/>
                </a:solidFill>
                <a:latin typeface="Calibri" pitchFamily="34" charset="0"/>
              </a:rPr>
              <a:t>Mem</a:t>
            </a:r>
            <a:r>
              <a:rPr lang="en-US" dirty="0" smtClean="0">
                <a:solidFill>
                  <a:schemeClr val="bg1"/>
                </a:solidFill>
                <a:latin typeface="Calibri" pitchFamily="34" charset="0"/>
              </a:rPr>
              <a:t>[ptr,1]);</a:t>
            </a:r>
          </a:p>
          <a:p>
            <a:r>
              <a:rPr lang="en-US" dirty="0" smtClean="0">
                <a:solidFill>
                  <a:schemeClr val="bg1"/>
                </a:solidFill>
                <a:latin typeface="Calibri" pitchFamily="34" charset="0"/>
              </a:rPr>
              <a:t>    Color[</a:t>
            </a:r>
            <a:r>
              <a:rPr lang="en-US" dirty="0" err="1" smtClean="0">
                <a:solidFill>
                  <a:schemeClr val="bg1"/>
                </a:solidFill>
                <a:latin typeface="Calibri" pitchFamily="34" charset="0"/>
              </a:rPr>
              <a:t>ptr</a:t>
            </a:r>
            <a:r>
              <a:rPr lang="en-US" dirty="0" smtClean="0">
                <a:solidFill>
                  <a:schemeClr val="bg1"/>
                </a:solidFill>
                <a:latin typeface="Calibri" pitchFamily="34" charset="0"/>
              </a:rPr>
              <a:t>] := 3; // make black</a:t>
            </a:r>
          </a:p>
          <a:p>
            <a:r>
              <a:rPr lang="en-US" dirty="0" smtClean="0">
                <a:solidFill>
                  <a:schemeClr val="bg1"/>
                </a:solidFill>
                <a:latin typeface="Calibri" pitchFamily="34" charset="0"/>
              </a:rPr>
              <a:t>  }</a:t>
            </a:r>
          </a:p>
          <a:p>
            <a:r>
              <a:rPr lang="en-US" dirty="0" smtClean="0">
                <a:solidFill>
                  <a:schemeClr val="bg1"/>
                </a:solidFill>
                <a:latin typeface="Calibri" pitchFamily="34" charset="0"/>
              </a:rPr>
              <a:t>}</a:t>
            </a:r>
            <a:endParaRPr lang="en-US" sz="2800" dirty="0" smtClean="0">
              <a:solidFill>
                <a:schemeClr val="bg1"/>
              </a:solidFill>
              <a:latin typeface="Calibri" pitchFamily="34" charset="0"/>
            </a:endParaRPr>
          </a:p>
        </p:txBody>
      </p:sp>
      <p:sp>
        <p:nvSpPr>
          <p:cNvPr id="7" name="Rectangular Callout 6"/>
          <p:cNvSpPr/>
          <p:nvPr/>
        </p:nvSpPr>
        <p:spPr bwMode="auto">
          <a:xfrm>
            <a:off x="4903594" y="4592098"/>
            <a:ext cx="3607359" cy="934496"/>
          </a:xfrm>
          <a:prstGeom prst="wedgeRectCallout">
            <a:avLst>
              <a:gd name="adj1" fmla="val -84731"/>
              <a:gd name="adj2" fmla="val -114782"/>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Can we do better?</a:t>
            </a:r>
            <a:endParaRPr kumimoji="0" lang="en-US" sz="2800" b="0"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Decidable Fragments</a:t>
            </a:r>
            <a:endParaRPr lang="en-US" dirty="0"/>
          </a:p>
        </p:txBody>
      </p:sp>
      <p:sp>
        <p:nvSpPr>
          <p:cNvPr id="3" name="Content Placeholder 2"/>
          <p:cNvSpPr>
            <a:spLocks noGrp="1"/>
          </p:cNvSpPr>
          <p:nvPr>
            <p:ph idx="1"/>
          </p:nvPr>
        </p:nvSpPr>
        <p:spPr>
          <a:xfrm>
            <a:off x="381000" y="1764560"/>
            <a:ext cx="8382000" cy="2215991"/>
          </a:xfrm>
        </p:spPr>
        <p:txBody>
          <a:bodyPr/>
          <a:lstStyle/>
          <a:p>
            <a:r>
              <a:rPr lang="en-US" dirty="0" smtClean="0"/>
              <a:t>EPR (Effectively Propositional)</a:t>
            </a:r>
          </a:p>
          <a:p>
            <a:pPr lvl="1"/>
            <a:r>
              <a:rPr lang="en-US" dirty="0" smtClean="0"/>
              <a:t>Aka: </a:t>
            </a:r>
            <a:r>
              <a:rPr lang="en-US" b="1" dirty="0" err="1" smtClean="0"/>
              <a:t>Bernays–Schönfinkel</a:t>
            </a:r>
            <a:r>
              <a:rPr lang="en-US" b="1" dirty="0" smtClean="0"/>
              <a:t> </a:t>
            </a:r>
            <a:r>
              <a:rPr lang="en-US" b="1" dirty="0" smtClean="0"/>
              <a:t>class</a:t>
            </a:r>
          </a:p>
          <a:p>
            <a:r>
              <a:rPr lang="en-US" dirty="0" smtClean="0"/>
              <a:t>Stratified EPR</a:t>
            </a:r>
          </a:p>
          <a:p>
            <a:r>
              <a:rPr lang="en-US" dirty="0" smtClean="0"/>
              <a:t>Array Property Fragment</a:t>
            </a:r>
          </a:p>
          <a:p>
            <a:r>
              <a:rPr lang="en-US" dirty="0" smtClean="0"/>
              <a:t>Stratified Array Property Fragment</a:t>
            </a:r>
            <a:endParaRPr lang="en-US" dirty="0"/>
          </a:p>
        </p:txBody>
      </p:sp>
      <p:sp>
        <p:nvSpPr>
          <p:cNvPr id="4" name="Footer Placeholder 3"/>
          <p:cNvSpPr>
            <a:spLocks noGrp="1"/>
          </p:cNvSpPr>
          <p:nvPr>
            <p:ph type="ftr" sz="quarter" idx="10"/>
          </p:nvPr>
        </p:nvSpPr>
        <p:spPr/>
        <p:txBody>
          <a:bodyPr/>
          <a:lstStyle/>
          <a:p>
            <a:r>
              <a:rPr lang="en-US" smtClean="0"/>
              <a:t>Experiments in Software Verification using SMT Solvers</a:t>
            </a:r>
            <a:endParaRPr lang="en-US" dirty="0"/>
          </a:p>
        </p:txBody>
      </p:sp>
      <p:sp>
        <p:nvSpPr>
          <p:cNvPr id="5" name="Rectangular Callout 4"/>
          <p:cNvSpPr/>
          <p:nvPr/>
        </p:nvSpPr>
        <p:spPr bwMode="auto">
          <a:xfrm>
            <a:off x="2481943" y="4441372"/>
            <a:ext cx="4009292" cy="1366576"/>
          </a:xfrm>
          <a:prstGeom prst="wedgeRectCallout">
            <a:avLst>
              <a:gd name="adj1" fmla="val -40120"/>
              <a:gd name="adj2" fmla="val -85245"/>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It can be used to verify the GC properties!</a:t>
            </a:r>
            <a:endParaRPr kumimoji="0" lang="en-US" sz="2800" b="0"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t>Experiments in Software Verification using SMT Solvers</a:t>
            </a:r>
          </a:p>
          <a:p>
            <a:endParaRPr lang="en-US" dirty="0"/>
          </a:p>
        </p:txBody>
      </p:sp>
      <p:graphicFrame>
        <p:nvGraphicFramePr>
          <p:cNvPr id="5" name="Diagram 4"/>
          <p:cNvGraphicFramePr/>
          <p:nvPr/>
        </p:nvGraphicFramePr>
        <p:xfrm>
          <a:off x="264160" y="-132080"/>
          <a:ext cx="8636000" cy="6156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 Placeholder 2"/>
          <p:cNvSpPr txBox="1">
            <a:spLocks/>
          </p:cNvSpPr>
          <p:nvPr/>
        </p:nvSpPr>
        <p:spPr>
          <a:xfrm>
            <a:off x="3407397" y="4088701"/>
            <a:ext cx="2292363" cy="2003625"/>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7"/>
              </a:buBlip>
              <a:tabLst/>
              <a:defRPr/>
            </a:pPr>
            <a:r>
              <a:rPr lang="en-US" sz="3100" dirty="0" smtClean="0">
                <a:solidFill>
                  <a:schemeClr val="bg1"/>
                </a:solidFill>
                <a:latin typeface="Calibri" pitchFamily="34" charset="0"/>
                <a:sym typeface="Symbol"/>
              </a:rPr>
              <a:t>Arithmetic</a:t>
            </a:r>
          </a:p>
          <a:p>
            <a:pPr marL="384954" marR="0" lvl="0" indent="-384954" algn="l" defTabSz="914363" rtl="0" eaLnBrk="1" fontAlgn="auto" latinLnBrk="0" hangingPunct="1">
              <a:lnSpc>
                <a:spcPct val="90000"/>
              </a:lnSpc>
              <a:spcBef>
                <a:spcPct val="20000"/>
              </a:spcBef>
              <a:spcAft>
                <a:spcPts val="0"/>
              </a:spcAft>
              <a:buClrTx/>
              <a:buSzPct val="90000"/>
              <a:buFontTx/>
              <a:buBlip>
                <a:blip r:embed="rId7"/>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Bit-vectors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7"/>
              </a:buBlip>
              <a:tabLst/>
              <a:defRPr/>
            </a:pPr>
            <a:r>
              <a:rPr lang="en-US" sz="3100" dirty="0" smtClean="0">
                <a:solidFill>
                  <a:schemeClr val="bg1"/>
                </a:solidFill>
                <a:latin typeface="Calibri" pitchFamily="34" charset="0"/>
                <a:sym typeface="Symbol"/>
              </a:rPr>
              <a:t>Arrays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7"/>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a:t>
            </a:r>
            <a:endParaRPr kumimoji="0" lang="en-US" sz="33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EPR</a:t>
            </a:r>
            <a:endParaRPr lang="en-US" dirty="0"/>
          </a:p>
        </p:txBody>
      </p:sp>
      <p:sp>
        <p:nvSpPr>
          <p:cNvPr id="3" name="Content Placeholder 2"/>
          <p:cNvSpPr>
            <a:spLocks noGrp="1"/>
          </p:cNvSpPr>
          <p:nvPr>
            <p:ph idx="1"/>
          </p:nvPr>
        </p:nvSpPr>
        <p:spPr>
          <a:xfrm>
            <a:off x="360904" y="1664084"/>
            <a:ext cx="8382000" cy="3773341"/>
          </a:xfrm>
        </p:spPr>
        <p:txBody>
          <a:bodyPr/>
          <a:lstStyle/>
          <a:p>
            <a:r>
              <a:rPr lang="en-US" dirty="0" smtClean="0">
                <a:sym typeface="Symbol"/>
              </a:rPr>
              <a:t>Prefix ** + no function symbols.</a:t>
            </a:r>
          </a:p>
          <a:p>
            <a:r>
              <a:rPr lang="en-US" dirty="0" smtClean="0">
                <a:sym typeface="Symbol"/>
              </a:rPr>
              <a:t>Examples:</a:t>
            </a:r>
          </a:p>
          <a:p>
            <a:pPr lvl="1"/>
            <a:r>
              <a:rPr lang="en-US" dirty="0" smtClean="0">
                <a:sym typeface="Symbol"/>
              </a:rPr>
              <a:t></a:t>
            </a:r>
            <a:r>
              <a:rPr lang="en-US" dirty="0" err="1" smtClean="0">
                <a:sym typeface="Symbol"/>
              </a:rPr>
              <a:t>x,y,z</a:t>
            </a:r>
            <a:r>
              <a:rPr lang="en-US" dirty="0" smtClean="0">
                <a:sym typeface="Symbol"/>
              </a:rPr>
              <a:t>: p(</a:t>
            </a:r>
            <a:r>
              <a:rPr lang="en-US" dirty="0" err="1" smtClean="0">
                <a:sym typeface="Symbol"/>
              </a:rPr>
              <a:t>x,y</a:t>
            </a:r>
            <a:r>
              <a:rPr lang="en-US" dirty="0" smtClean="0">
                <a:sym typeface="Symbol"/>
              </a:rPr>
              <a:t>) or p(</a:t>
            </a:r>
            <a:r>
              <a:rPr lang="en-US" dirty="0" err="1" smtClean="0">
                <a:sym typeface="Symbol"/>
              </a:rPr>
              <a:t>y,z</a:t>
            </a:r>
            <a:r>
              <a:rPr lang="en-US" dirty="0" smtClean="0">
                <a:sym typeface="Symbol"/>
              </a:rPr>
              <a:t>) or p(</a:t>
            </a:r>
            <a:r>
              <a:rPr lang="en-US" dirty="0" err="1" smtClean="0">
                <a:sym typeface="Symbol"/>
              </a:rPr>
              <a:t>x,z</a:t>
            </a:r>
            <a:r>
              <a:rPr lang="en-US" dirty="0" smtClean="0">
                <a:sym typeface="Symbol"/>
              </a:rPr>
              <a:t>)</a:t>
            </a:r>
          </a:p>
          <a:p>
            <a:pPr lvl="1"/>
            <a:r>
              <a:rPr lang="en-US" dirty="0" smtClean="0">
                <a:sym typeface="Symbol"/>
              </a:rPr>
              <a:t></a:t>
            </a:r>
            <a:r>
              <a:rPr lang="en-US" dirty="0" smtClean="0">
                <a:sym typeface="Symbol"/>
              </a:rPr>
              <a:t>x: </a:t>
            </a:r>
            <a:r>
              <a:rPr lang="en-US" dirty="0" smtClean="0">
                <a:sym typeface="Symbol"/>
              </a:rPr>
              <a:t></a:t>
            </a:r>
            <a:r>
              <a:rPr lang="en-US" dirty="0" smtClean="0">
                <a:sym typeface="Symbol"/>
              </a:rPr>
              <a:t>p(</a:t>
            </a:r>
            <a:r>
              <a:rPr lang="en-US" dirty="0" err="1" smtClean="0">
                <a:sym typeface="Symbol"/>
              </a:rPr>
              <a:t>x,a</a:t>
            </a:r>
            <a:r>
              <a:rPr lang="en-US" dirty="0" smtClean="0">
                <a:sym typeface="Symbol"/>
              </a:rPr>
              <a:t>) or q(</a:t>
            </a:r>
            <a:r>
              <a:rPr lang="en-US" dirty="0" err="1" smtClean="0">
                <a:sym typeface="Symbol"/>
              </a:rPr>
              <a:t>x,b</a:t>
            </a:r>
            <a:r>
              <a:rPr lang="en-US" dirty="0" smtClean="0">
                <a:sym typeface="Symbol"/>
              </a:rPr>
              <a:t>) </a:t>
            </a:r>
          </a:p>
          <a:p>
            <a:r>
              <a:rPr lang="en-US" dirty="0" smtClean="0">
                <a:sym typeface="Symbol"/>
              </a:rPr>
              <a:t>Why is it useful?</a:t>
            </a:r>
          </a:p>
          <a:p>
            <a:pPr lvl="1"/>
            <a:r>
              <a:rPr lang="en-US" dirty="0" smtClean="0">
                <a:sym typeface="Symbol"/>
              </a:rPr>
              <a:t>Model checking problems</a:t>
            </a:r>
          </a:p>
          <a:p>
            <a:pPr lvl="1"/>
            <a:r>
              <a:rPr lang="en-US" dirty="0" smtClean="0">
                <a:sym typeface="Symbol"/>
              </a:rPr>
              <a:t>QBF</a:t>
            </a:r>
          </a:p>
          <a:p>
            <a:pPr lvl="1"/>
            <a:r>
              <a:rPr lang="en-US" dirty="0" smtClean="0"/>
              <a:t>Finite model finding</a:t>
            </a:r>
          </a:p>
          <a:p>
            <a:pPr lvl="1"/>
            <a:r>
              <a:rPr lang="en-US" dirty="0" smtClean="0"/>
              <a:t>Useful theories: partial orders.</a:t>
            </a:r>
            <a:endParaRPr lang="en-US" dirty="0"/>
          </a:p>
        </p:txBody>
      </p:sp>
      <p:sp>
        <p:nvSpPr>
          <p:cNvPr id="4" name="Footer Placeholder 3"/>
          <p:cNvSpPr>
            <a:spLocks noGrp="1"/>
          </p:cNvSpPr>
          <p:nvPr>
            <p:ph type="ftr" sz="quarter" idx="10"/>
          </p:nvPr>
        </p:nvSpPr>
        <p:spPr/>
        <p:txBody>
          <a:bodyPr/>
          <a:lstStyle/>
          <a:p>
            <a:r>
              <a:rPr lang="en-US" smtClean="0"/>
              <a:t>Experiments in Software Verification using SMT Solvers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EPR: decidability</a:t>
            </a:r>
            <a:endParaRPr lang="en-US" dirty="0"/>
          </a:p>
        </p:txBody>
      </p:sp>
      <p:sp>
        <p:nvSpPr>
          <p:cNvPr id="3" name="Content Placeholder 2"/>
          <p:cNvSpPr>
            <a:spLocks noGrp="1"/>
          </p:cNvSpPr>
          <p:nvPr>
            <p:ph idx="1"/>
          </p:nvPr>
        </p:nvSpPr>
        <p:spPr>
          <a:xfrm>
            <a:off x="360904" y="1664084"/>
            <a:ext cx="8382000" cy="387798"/>
          </a:xfrm>
        </p:spPr>
        <p:txBody>
          <a:bodyPr/>
          <a:lstStyle/>
          <a:p>
            <a:r>
              <a:rPr lang="en-US" dirty="0" smtClean="0">
                <a:sym typeface="Symbol"/>
              </a:rPr>
              <a:t>Finite </a:t>
            </a:r>
            <a:r>
              <a:rPr lang="en-US" dirty="0" err="1" smtClean="0">
                <a:sym typeface="Symbol"/>
              </a:rPr>
              <a:t>Herbrand</a:t>
            </a:r>
            <a:r>
              <a:rPr lang="en-US" dirty="0" smtClean="0">
                <a:sym typeface="Symbol"/>
              </a:rPr>
              <a:t> Universe.</a:t>
            </a:r>
          </a:p>
        </p:txBody>
      </p:sp>
      <p:sp>
        <p:nvSpPr>
          <p:cNvPr id="4" name="Footer Placeholder 3"/>
          <p:cNvSpPr>
            <a:spLocks noGrp="1"/>
          </p:cNvSpPr>
          <p:nvPr>
            <p:ph type="ftr" sz="quarter" idx="10"/>
          </p:nvPr>
        </p:nvSpPr>
        <p:spPr/>
        <p:txBody>
          <a:bodyPr/>
          <a:lstStyle/>
          <a:p>
            <a:r>
              <a:rPr lang="en-US" smtClean="0"/>
              <a:t>Experiments in Software Verification using SMT Solvers</a:t>
            </a:r>
            <a:endParaRPr lang="en-US" dirty="0"/>
          </a:p>
        </p:txBody>
      </p:sp>
      <p:sp>
        <p:nvSpPr>
          <p:cNvPr id="6" name="Rectangle 5"/>
          <p:cNvSpPr/>
          <p:nvPr/>
        </p:nvSpPr>
        <p:spPr>
          <a:xfrm>
            <a:off x="339051" y="2490708"/>
            <a:ext cx="2959465" cy="1200329"/>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buNone/>
            </a:pPr>
            <a:r>
              <a:rPr lang="en-US" sz="2400" dirty="0" smtClean="0">
                <a:solidFill>
                  <a:schemeClr val="bg1"/>
                </a:solidFill>
                <a:latin typeface="Calibri" pitchFamily="34" charset="0"/>
                <a:sym typeface="Symbol"/>
              </a:rPr>
              <a:t>x: p(</a:t>
            </a:r>
            <a:r>
              <a:rPr lang="en-US" sz="2400" dirty="0" err="1" smtClean="0">
                <a:solidFill>
                  <a:schemeClr val="bg1"/>
                </a:solidFill>
                <a:latin typeface="Calibri" pitchFamily="34" charset="0"/>
                <a:sym typeface="Symbol"/>
              </a:rPr>
              <a:t>x,a</a:t>
            </a:r>
            <a:r>
              <a:rPr lang="en-US" sz="2400" dirty="0" smtClean="0">
                <a:solidFill>
                  <a:schemeClr val="bg1"/>
                </a:solidFill>
                <a:latin typeface="Calibri" pitchFamily="34" charset="0"/>
                <a:sym typeface="Symbol"/>
              </a:rPr>
              <a:t>) or q(</a:t>
            </a:r>
            <a:r>
              <a:rPr lang="en-US" sz="2400" dirty="0" err="1" smtClean="0">
                <a:solidFill>
                  <a:schemeClr val="bg1"/>
                </a:solidFill>
                <a:latin typeface="Calibri" pitchFamily="34" charset="0"/>
                <a:sym typeface="Symbol"/>
              </a:rPr>
              <a:t>x,b</a:t>
            </a:r>
            <a:r>
              <a:rPr lang="en-US" sz="2400" dirty="0" smtClean="0">
                <a:solidFill>
                  <a:schemeClr val="bg1"/>
                </a:solidFill>
                <a:latin typeface="Calibri" pitchFamily="34" charset="0"/>
                <a:sym typeface="Symbol"/>
              </a:rPr>
              <a:t>)</a:t>
            </a:r>
          </a:p>
          <a:p>
            <a:pPr>
              <a:buNone/>
            </a:pPr>
            <a:r>
              <a:rPr lang="en-US" sz="2400" dirty="0" smtClean="0">
                <a:solidFill>
                  <a:schemeClr val="bg1"/>
                </a:solidFill>
                <a:latin typeface="Calibri" pitchFamily="34" charset="0"/>
                <a:sym typeface="Symbol"/>
              </a:rPr>
              <a:t>x</a:t>
            </a:r>
            <a:r>
              <a:rPr lang="en-US" sz="2400" dirty="0" smtClean="0">
                <a:solidFill>
                  <a:schemeClr val="bg1"/>
                </a:solidFill>
                <a:latin typeface="Calibri" pitchFamily="34" charset="0"/>
                <a:sym typeface="Symbol"/>
              </a:rPr>
              <a:t>: p(</a:t>
            </a:r>
            <a:r>
              <a:rPr lang="en-US" sz="2400" dirty="0" err="1" smtClean="0">
                <a:solidFill>
                  <a:schemeClr val="bg1"/>
                </a:solidFill>
                <a:latin typeface="Calibri" pitchFamily="34" charset="0"/>
                <a:sym typeface="Symbol"/>
              </a:rPr>
              <a:t>x,x</a:t>
            </a:r>
            <a:r>
              <a:rPr lang="en-US" sz="2400" dirty="0" smtClean="0">
                <a:solidFill>
                  <a:schemeClr val="bg1"/>
                </a:solidFill>
                <a:latin typeface="Calibri" pitchFamily="34" charset="0"/>
                <a:sym typeface="Symbol"/>
              </a:rPr>
              <a:t>)</a:t>
            </a:r>
          </a:p>
          <a:p>
            <a:pPr>
              <a:buNone/>
            </a:pPr>
            <a:r>
              <a:rPr lang="en-US" sz="2400" dirty="0" smtClean="0">
                <a:solidFill>
                  <a:schemeClr val="bg1"/>
                </a:solidFill>
                <a:latin typeface="Calibri" pitchFamily="34" charset="0"/>
                <a:sym typeface="Symbol"/>
              </a:rPr>
              <a:t>p(</a:t>
            </a:r>
            <a:r>
              <a:rPr lang="en-US" sz="2400" dirty="0" err="1" smtClean="0">
                <a:solidFill>
                  <a:schemeClr val="bg1"/>
                </a:solidFill>
                <a:latin typeface="Calibri" pitchFamily="34" charset="0"/>
                <a:sym typeface="Symbol"/>
              </a:rPr>
              <a:t>c,a</a:t>
            </a:r>
            <a:r>
              <a:rPr lang="en-US" sz="2400" dirty="0" smtClean="0">
                <a:solidFill>
                  <a:schemeClr val="bg1"/>
                </a:solidFill>
                <a:latin typeface="Calibri" pitchFamily="34" charset="0"/>
                <a:sym typeface="Symbol"/>
              </a:rPr>
              <a:t>) or q(c, b)</a:t>
            </a:r>
            <a:endParaRPr lang="en-US" sz="2400" dirty="0" smtClean="0">
              <a:solidFill>
                <a:schemeClr val="bg1"/>
              </a:solidFill>
              <a:latin typeface="Calibri" pitchFamily="34" charset="0"/>
              <a:sym typeface="Symbol"/>
            </a:endParaRPr>
          </a:p>
        </p:txBody>
      </p:sp>
      <p:sp>
        <p:nvSpPr>
          <p:cNvPr id="7" name="Rectangle 6"/>
          <p:cNvSpPr/>
          <p:nvPr/>
        </p:nvSpPr>
        <p:spPr>
          <a:xfrm>
            <a:off x="581888" y="4291038"/>
            <a:ext cx="2537746" cy="83099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buNone/>
            </a:pPr>
            <a:r>
              <a:rPr lang="en-US" sz="2400" dirty="0" err="1" smtClean="0">
                <a:solidFill>
                  <a:schemeClr val="bg1"/>
                </a:solidFill>
                <a:latin typeface="Calibri" pitchFamily="34" charset="0"/>
                <a:sym typeface="Symbol"/>
              </a:rPr>
              <a:t>Herbrand</a:t>
            </a:r>
            <a:r>
              <a:rPr lang="en-US" sz="2400" dirty="0" smtClean="0">
                <a:solidFill>
                  <a:schemeClr val="bg1"/>
                </a:solidFill>
                <a:latin typeface="Calibri" pitchFamily="34" charset="0"/>
                <a:sym typeface="Symbol"/>
              </a:rPr>
              <a:t> Universe</a:t>
            </a:r>
          </a:p>
          <a:p>
            <a:pPr algn="ctr">
              <a:buNone/>
            </a:pPr>
            <a:r>
              <a:rPr lang="en-US" sz="2400" dirty="0" smtClean="0">
                <a:solidFill>
                  <a:schemeClr val="bg1"/>
                </a:solidFill>
                <a:latin typeface="Calibri" pitchFamily="34" charset="0"/>
                <a:sym typeface="Symbol"/>
              </a:rPr>
              <a:t>{a, b, c}</a:t>
            </a:r>
            <a:endParaRPr lang="en-US" sz="2400" dirty="0" smtClean="0">
              <a:solidFill>
                <a:schemeClr val="bg1"/>
              </a:solidFill>
              <a:latin typeface="Calibri" pitchFamily="34" charset="0"/>
              <a:sym typeface="Symbol"/>
            </a:endParaRPr>
          </a:p>
        </p:txBody>
      </p:sp>
      <p:sp>
        <p:nvSpPr>
          <p:cNvPr id="8" name="Rectangle 7"/>
          <p:cNvSpPr/>
          <p:nvPr/>
        </p:nvSpPr>
        <p:spPr>
          <a:xfrm>
            <a:off x="5224224" y="2150347"/>
            <a:ext cx="2513830" cy="267765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buNone/>
            </a:pPr>
            <a:r>
              <a:rPr lang="en-US" sz="2400" dirty="0" smtClean="0">
                <a:solidFill>
                  <a:schemeClr val="bg1"/>
                </a:solidFill>
                <a:latin typeface="Calibri" pitchFamily="34" charset="0"/>
                <a:sym typeface="Symbol"/>
              </a:rPr>
              <a:t>p(</a:t>
            </a:r>
            <a:r>
              <a:rPr lang="en-US" sz="2400" dirty="0" err="1" smtClean="0">
                <a:solidFill>
                  <a:schemeClr val="bg1"/>
                </a:solidFill>
                <a:latin typeface="Calibri" pitchFamily="34" charset="0"/>
                <a:sym typeface="Symbol"/>
              </a:rPr>
              <a:t>a,a</a:t>
            </a:r>
            <a:r>
              <a:rPr lang="en-US" sz="2400" dirty="0" smtClean="0">
                <a:solidFill>
                  <a:schemeClr val="bg1"/>
                </a:solidFill>
                <a:latin typeface="Calibri" pitchFamily="34" charset="0"/>
                <a:sym typeface="Symbol"/>
              </a:rPr>
              <a:t>) or </a:t>
            </a:r>
            <a:r>
              <a:rPr lang="en-US" sz="2400" dirty="0" smtClean="0">
                <a:solidFill>
                  <a:schemeClr val="bg1"/>
                </a:solidFill>
                <a:latin typeface="Calibri" pitchFamily="34" charset="0"/>
                <a:sym typeface="Symbol"/>
              </a:rPr>
              <a:t>q(</a:t>
            </a:r>
            <a:r>
              <a:rPr lang="en-US" sz="2400" dirty="0" err="1" smtClean="0">
                <a:solidFill>
                  <a:schemeClr val="bg1"/>
                </a:solidFill>
                <a:latin typeface="Calibri" pitchFamily="34" charset="0"/>
                <a:sym typeface="Symbol"/>
              </a:rPr>
              <a:t>a,b</a:t>
            </a:r>
            <a:r>
              <a:rPr lang="en-US" sz="2400" dirty="0" smtClean="0">
                <a:solidFill>
                  <a:schemeClr val="bg1"/>
                </a:solidFill>
                <a:latin typeface="Calibri" pitchFamily="34" charset="0"/>
                <a:sym typeface="Symbol"/>
              </a:rPr>
              <a:t>)</a:t>
            </a:r>
          </a:p>
          <a:p>
            <a:r>
              <a:rPr lang="en-US" sz="2400" dirty="0" smtClean="0">
                <a:solidFill>
                  <a:schemeClr val="bg1"/>
                </a:solidFill>
                <a:latin typeface="Calibri" pitchFamily="34" charset="0"/>
                <a:sym typeface="Symbol"/>
              </a:rPr>
              <a:t></a:t>
            </a:r>
            <a:r>
              <a:rPr lang="en-US" sz="2400" dirty="0" smtClean="0">
                <a:solidFill>
                  <a:schemeClr val="bg1"/>
                </a:solidFill>
                <a:latin typeface="Calibri" pitchFamily="34" charset="0"/>
                <a:sym typeface="Symbol"/>
              </a:rPr>
              <a:t>p(</a:t>
            </a:r>
            <a:r>
              <a:rPr lang="en-US" sz="2400" dirty="0" err="1" smtClean="0">
                <a:solidFill>
                  <a:schemeClr val="bg1"/>
                </a:solidFill>
                <a:latin typeface="Calibri" pitchFamily="34" charset="0"/>
                <a:sym typeface="Symbol"/>
              </a:rPr>
              <a:t>b,a</a:t>
            </a:r>
            <a:r>
              <a:rPr lang="en-US" sz="2400" dirty="0" smtClean="0">
                <a:solidFill>
                  <a:schemeClr val="bg1"/>
                </a:solidFill>
                <a:latin typeface="Calibri" pitchFamily="34" charset="0"/>
                <a:sym typeface="Symbol"/>
              </a:rPr>
              <a:t>) or </a:t>
            </a:r>
            <a:r>
              <a:rPr lang="en-US" sz="2400" dirty="0" smtClean="0">
                <a:solidFill>
                  <a:schemeClr val="bg1"/>
                </a:solidFill>
                <a:latin typeface="Calibri" pitchFamily="34" charset="0"/>
                <a:sym typeface="Symbol"/>
              </a:rPr>
              <a:t>q(</a:t>
            </a:r>
            <a:r>
              <a:rPr lang="en-US" sz="2400" dirty="0" err="1" smtClean="0">
                <a:solidFill>
                  <a:schemeClr val="bg1"/>
                </a:solidFill>
                <a:latin typeface="Calibri" pitchFamily="34" charset="0"/>
                <a:sym typeface="Symbol"/>
              </a:rPr>
              <a:t>b,b</a:t>
            </a:r>
            <a:r>
              <a:rPr lang="en-US" sz="2400" dirty="0" smtClean="0">
                <a:solidFill>
                  <a:schemeClr val="bg1"/>
                </a:solidFill>
                <a:latin typeface="Calibri" pitchFamily="34" charset="0"/>
                <a:sym typeface="Symbol"/>
              </a:rPr>
              <a:t>)</a:t>
            </a:r>
          </a:p>
          <a:p>
            <a:r>
              <a:rPr lang="en-US" sz="2400" dirty="0" smtClean="0">
                <a:solidFill>
                  <a:schemeClr val="bg1"/>
                </a:solidFill>
                <a:latin typeface="Calibri" pitchFamily="34" charset="0"/>
                <a:sym typeface="Symbol"/>
              </a:rPr>
              <a:t></a:t>
            </a:r>
            <a:r>
              <a:rPr lang="en-US" sz="2400" dirty="0" smtClean="0">
                <a:solidFill>
                  <a:schemeClr val="bg1"/>
                </a:solidFill>
                <a:latin typeface="Calibri" pitchFamily="34" charset="0"/>
                <a:sym typeface="Symbol"/>
              </a:rPr>
              <a:t>p(</a:t>
            </a:r>
            <a:r>
              <a:rPr lang="en-US" sz="2400" dirty="0" err="1" smtClean="0">
                <a:solidFill>
                  <a:schemeClr val="bg1"/>
                </a:solidFill>
                <a:latin typeface="Calibri" pitchFamily="34" charset="0"/>
                <a:sym typeface="Symbol"/>
              </a:rPr>
              <a:t>c,a</a:t>
            </a:r>
            <a:r>
              <a:rPr lang="en-US" sz="2400" dirty="0" smtClean="0">
                <a:solidFill>
                  <a:schemeClr val="bg1"/>
                </a:solidFill>
                <a:latin typeface="Calibri" pitchFamily="34" charset="0"/>
                <a:sym typeface="Symbol"/>
              </a:rPr>
              <a:t>) or </a:t>
            </a:r>
            <a:r>
              <a:rPr lang="en-US" sz="2400" dirty="0" smtClean="0">
                <a:solidFill>
                  <a:schemeClr val="bg1"/>
                </a:solidFill>
                <a:latin typeface="Calibri" pitchFamily="34" charset="0"/>
                <a:sym typeface="Symbol"/>
              </a:rPr>
              <a:t>q(</a:t>
            </a:r>
            <a:r>
              <a:rPr lang="en-US" sz="2400" dirty="0" err="1" smtClean="0">
                <a:solidFill>
                  <a:schemeClr val="bg1"/>
                </a:solidFill>
                <a:latin typeface="Calibri" pitchFamily="34" charset="0"/>
                <a:sym typeface="Symbol"/>
              </a:rPr>
              <a:t>c,b</a:t>
            </a:r>
            <a:r>
              <a:rPr lang="en-US" sz="2400" dirty="0" smtClean="0">
                <a:solidFill>
                  <a:schemeClr val="bg1"/>
                </a:solidFill>
                <a:latin typeface="Calibri" pitchFamily="34" charset="0"/>
                <a:sym typeface="Symbol"/>
              </a:rPr>
              <a:t>)</a:t>
            </a:r>
          </a:p>
          <a:p>
            <a:pPr>
              <a:buNone/>
            </a:pPr>
            <a:r>
              <a:rPr lang="en-US" sz="2400" dirty="0" smtClean="0">
                <a:solidFill>
                  <a:schemeClr val="bg1"/>
                </a:solidFill>
                <a:latin typeface="Calibri" pitchFamily="34" charset="0"/>
                <a:sym typeface="Symbol"/>
              </a:rPr>
              <a:t>p(</a:t>
            </a:r>
            <a:r>
              <a:rPr lang="en-US" sz="2400" dirty="0" err="1" smtClean="0">
                <a:solidFill>
                  <a:schemeClr val="bg1"/>
                </a:solidFill>
                <a:latin typeface="Calibri" pitchFamily="34" charset="0"/>
                <a:sym typeface="Symbol"/>
              </a:rPr>
              <a:t>a,a</a:t>
            </a:r>
            <a:r>
              <a:rPr lang="en-US" sz="2400" dirty="0" smtClean="0">
                <a:solidFill>
                  <a:schemeClr val="bg1"/>
                </a:solidFill>
                <a:latin typeface="Calibri" pitchFamily="34" charset="0"/>
                <a:sym typeface="Symbol"/>
              </a:rPr>
              <a:t>)</a:t>
            </a:r>
          </a:p>
          <a:p>
            <a:pPr>
              <a:buNone/>
            </a:pPr>
            <a:r>
              <a:rPr lang="en-US" sz="2400" dirty="0" smtClean="0">
                <a:solidFill>
                  <a:schemeClr val="bg1"/>
                </a:solidFill>
                <a:latin typeface="Calibri" pitchFamily="34" charset="0"/>
                <a:sym typeface="Symbol"/>
              </a:rPr>
              <a:t>p(</a:t>
            </a:r>
            <a:r>
              <a:rPr lang="en-US" sz="2400" dirty="0" err="1" smtClean="0">
                <a:solidFill>
                  <a:schemeClr val="bg1"/>
                </a:solidFill>
                <a:latin typeface="Calibri" pitchFamily="34" charset="0"/>
                <a:sym typeface="Symbol"/>
              </a:rPr>
              <a:t>b,b</a:t>
            </a:r>
            <a:r>
              <a:rPr lang="en-US" sz="2400" dirty="0" smtClean="0">
                <a:solidFill>
                  <a:schemeClr val="bg1"/>
                </a:solidFill>
                <a:latin typeface="Calibri" pitchFamily="34" charset="0"/>
                <a:sym typeface="Symbol"/>
              </a:rPr>
              <a:t>)</a:t>
            </a:r>
          </a:p>
          <a:p>
            <a:pPr>
              <a:buNone/>
            </a:pPr>
            <a:r>
              <a:rPr lang="en-US" sz="2400" dirty="0" smtClean="0">
                <a:solidFill>
                  <a:schemeClr val="bg1"/>
                </a:solidFill>
                <a:latin typeface="Calibri" pitchFamily="34" charset="0"/>
                <a:sym typeface="Symbol"/>
              </a:rPr>
              <a:t>p(</a:t>
            </a:r>
            <a:r>
              <a:rPr lang="en-US" sz="2400" dirty="0" err="1" smtClean="0">
                <a:solidFill>
                  <a:schemeClr val="bg1"/>
                </a:solidFill>
                <a:latin typeface="Calibri" pitchFamily="34" charset="0"/>
                <a:sym typeface="Symbol"/>
              </a:rPr>
              <a:t>c,c</a:t>
            </a:r>
            <a:r>
              <a:rPr lang="en-US" sz="2400" dirty="0" smtClean="0">
                <a:solidFill>
                  <a:schemeClr val="bg1"/>
                </a:solidFill>
                <a:latin typeface="Calibri" pitchFamily="34" charset="0"/>
                <a:sym typeface="Symbol"/>
              </a:rPr>
              <a:t>)</a:t>
            </a:r>
          </a:p>
          <a:p>
            <a:pPr>
              <a:buNone/>
            </a:pPr>
            <a:r>
              <a:rPr lang="en-US" sz="2400" dirty="0" smtClean="0">
                <a:solidFill>
                  <a:schemeClr val="bg1"/>
                </a:solidFill>
                <a:latin typeface="Calibri" pitchFamily="34" charset="0"/>
                <a:sym typeface="Symbol"/>
              </a:rPr>
              <a:t>p(</a:t>
            </a:r>
            <a:r>
              <a:rPr lang="en-US" sz="2400" dirty="0" err="1" smtClean="0">
                <a:solidFill>
                  <a:schemeClr val="bg1"/>
                </a:solidFill>
                <a:latin typeface="Calibri" pitchFamily="34" charset="0"/>
                <a:sym typeface="Symbol"/>
              </a:rPr>
              <a:t>c,a</a:t>
            </a:r>
            <a:r>
              <a:rPr lang="en-US" sz="2400" dirty="0" smtClean="0">
                <a:solidFill>
                  <a:schemeClr val="bg1"/>
                </a:solidFill>
                <a:latin typeface="Calibri" pitchFamily="34" charset="0"/>
                <a:sym typeface="Symbol"/>
              </a:rPr>
              <a:t>) or q(c, b)</a:t>
            </a:r>
            <a:endParaRPr lang="en-US" sz="2400" dirty="0" smtClean="0">
              <a:solidFill>
                <a:schemeClr val="bg1"/>
              </a:solidFill>
              <a:latin typeface="Calibri" pitchFamily="34" charset="0"/>
              <a:sym typeface="Symbol"/>
            </a:endParaRPr>
          </a:p>
        </p:txBody>
      </p:sp>
      <p:sp>
        <p:nvSpPr>
          <p:cNvPr id="9" name="Down Arrow 8"/>
          <p:cNvSpPr/>
          <p:nvPr/>
        </p:nvSpPr>
        <p:spPr bwMode="auto">
          <a:xfrm>
            <a:off x="1657978" y="3838470"/>
            <a:ext cx="361741" cy="391886"/>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Right Arrow 9"/>
          <p:cNvSpPr/>
          <p:nvPr/>
        </p:nvSpPr>
        <p:spPr bwMode="auto">
          <a:xfrm rot="20054575">
            <a:off x="3184353" y="3679737"/>
            <a:ext cx="2060696" cy="522514"/>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Rectangle 11"/>
          <p:cNvSpPr/>
          <p:nvPr/>
        </p:nvSpPr>
        <p:spPr>
          <a:xfrm>
            <a:off x="5490954" y="5409085"/>
            <a:ext cx="2387385" cy="707886"/>
          </a:xfrm>
          <a:prstGeom prst="rect">
            <a:avLst/>
          </a:prstGeom>
          <a:noFill/>
        </p:spPr>
        <p:txBody>
          <a:bodyPr wrap="none" lIns="91440" tIns="45720" rIns="91440" bIns="45720">
            <a:spAutoFit/>
          </a:bodyPr>
          <a:lstStyle/>
          <a:p>
            <a:pPr algn="ctr"/>
            <a:r>
              <a:rPr lang="en-US" sz="4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alibri" pitchFamily="34" charset="0"/>
              </a:rPr>
              <a:t>SAT-solver</a:t>
            </a:r>
            <a:endParaRPr 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alibri" pitchFamily="34" charset="0"/>
            </a:endParaRPr>
          </a:p>
        </p:txBody>
      </p:sp>
      <p:sp>
        <p:nvSpPr>
          <p:cNvPr id="13" name="Down Arrow 12"/>
          <p:cNvSpPr/>
          <p:nvPr/>
        </p:nvSpPr>
        <p:spPr bwMode="auto">
          <a:xfrm>
            <a:off x="6410848" y="4983982"/>
            <a:ext cx="361741" cy="532563"/>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4" name="Rectangular Callout 13"/>
          <p:cNvSpPr/>
          <p:nvPr/>
        </p:nvSpPr>
        <p:spPr bwMode="auto">
          <a:xfrm>
            <a:off x="2301073" y="5285433"/>
            <a:ext cx="2743200" cy="984738"/>
          </a:xfrm>
          <a:prstGeom prst="wedgeRectCallout">
            <a:avLst>
              <a:gd name="adj1" fmla="val 41072"/>
              <a:gd name="adj2" fmla="val -173214"/>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Calibri" pitchFamily="34" charset="0"/>
              </a:rPr>
              <a:t>Exponential blowup</a:t>
            </a:r>
            <a:endParaRPr kumimoji="0" lang="en-US" sz="2800" b="0" i="0" u="none" strike="noStrike" cap="none" normalizeH="0" baseline="0" dirty="0" smtClean="0">
              <a:solidFill>
                <a:schemeClr val="bg1"/>
              </a:solidFill>
              <a:latin typeface="Calibr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p:bldP spid="13" grpId="0" animBg="1"/>
      <p:bldP spid="14" grpId="0" build="allAtOnce"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EPR: efficient implementation</a:t>
            </a:r>
            <a:endParaRPr lang="en-US" dirty="0"/>
          </a:p>
        </p:txBody>
      </p:sp>
      <p:sp>
        <p:nvSpPr>
          <p:cNvPr id="3" name="Content Placeholder 2"/>
          <p:cNvSpPr>
            <a:spLocks noGrp="1"/>
          </p:cNvSpPr>
          <p:nvPr>
            <p:ph idx="1"/>
          </p:nvPr>
        </p:nvSpPr>
        <p:spPr>
          <a:xfrm>
            <a:off x="360904" y="1664084"/>
            <a:ext cx="8382000" cy="775597"/>
          </a:xfrm>
        </p:spPr>
        <p:txBody>
          <a:bodyPr/>
          <a:lstStyle/>
          <a:p>
            <a:r>
              <a:rPr lang="en-US" dirty="0" smtClean="0">
                <a:sym typeface="Symbol"/>
              </a:rPr>
              <a:t>DPLL(SX) calculus: DPLL + substitution sets (BDDs)</a:t>
            </a:r>
            <a:r>
              <a:rPr lang="en-US" dirty="0" smtClean="0">
                <a:sym typeface="Symbol"/>
              </a:rPr>
              <a:t> </a:t>
            </a:r>
            <a:r>
              <a:rPr lang="en-US" dirty="0" smtClean="0">
                <a:sym typeface="Symbol"/>
              </a:rPr>
              <a:t>[IJCAR’08]</a:t>
            </a:r>
          </a:p>
        </p:txBody>
      </p:sp>
      <p:sp>
        <p:nvSpPr>
          <p:cNvPr id="4" name="Footer Placeholder 3"/>
          <p:cNvSpPr>
            <a:spLocks noGrp="1"/>
          </p:cNvSpPr>
          <p:nvPr>
            <p:ph type="ftr" sz="quarter" idx="10"/>
          </p:nvPr>
        </p:nvSpPr>
        <p:spPr/>
        <p:txBody>
          <a:bodyPr/>
          <a:lstStyle/>
          <a:p>
            <a:r>
              <a:rPr lang="en-US" smtClean="0"/>
              <a:t>Experiments in Software Verification using SMT Solvers</a:t>
            </a:r>
            <a:endParaRPr lang="en-US" dirty="0"/>
          </a:p>
        </p:txBody>
      </p:sp>
      <p:sp>
        <p:nvSpPr>
          <p:cNvPr id="8" name="Rectangle 7"/>
          <p:cNvSpPr/>
          <p:nvPr/>
        </p:nvSpPr>
        <p:spPr>
          <a:xfrm>
            <a:off x="4932822" y="2863780"/>
            <a:ext cx="251383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buNone/>
            </a:pPr>
            <a:r>
              <a:rPr lang="en-US" sz="2400" dirty="0" smtClean="0">
                <a:solidFill>
                  <a:schemeClr val="bg1"/>
                </a:solidFill>
                <a:latin typeface="Calibri" pitchFamily="34" charset="0"/>
                <a:sym typeface="Symbol"/>
              </a:rPr>
              <a:t>p(</a:t>
            </a:r>
            <a:r>
              <a:rPr lang="en-US" sz="2400" dirty="0" err="1" smtClean="0">
                <a:solidFill>
                  <a:schemeClr val="bg1"/>
                </a:solidFill>
                <a:latin typeface="Calibri" pitchFamily="34" charset="0"/>
                <a:sym typeface="Symbol"/>
              </a:rPr>
              <a:t>a,a</a:t>
            </a:r>
            <a:r>
              <a:rPr lang="en-US" sz="2400" dirty="0" smtClean="0">
                <a:solidFill>
                  <a:schemeClr val="bg1"/>
                </a:solidFill>
                <a:latin typeface="Calibri" pitchFamily="34" charset="0"/>
                <a:sym typeface="Symbol"/>
              </a:rPr>
              <a:t>) or </a:t>
            </a:r>
            <a:r>
              <a:rPr lang="en-US" sz="2400" dirty="0" smtClean="0">
                <a:solidFill>
                  <a:schemeClr val="bg1"/>
                </a:solidFill>
                <a:latin typeface="Calibri" pitchFamily="34" charset="0"/>
                <a:sym typeface="Symbol"/>
              </a:rPr>
              <a:t>q(</a:t>
            </a:r>
            <a:r>
              <a:rPr lang="en-US" sz="2400" dirty="0" err="1" smtClean="0">
                <a:solidFill>
                  <a:schemeClr val="bg1"/>
                </a:solidFill>
                <a:latin typeface="Calibri" pitchFamily="34" charset="0"/>
                <a:sym typeface="Symbol"/>
              </a:rPr>
              <a:t>a,b</a:t>
            </a:r>
            <a:r>
              <a:rPr lang="en-US" sz="2400" dirty="0" smtClean="0">
                <a:solidFill>
                  <a:schemeClr val="bg1"/>
                </a:solidFill>
                <a:latin typeface="Calibri" pitchFamily="34" charset="0"/>
                <a:sym typeface="Symbol"/>
              </a:rPr>
              <a:t>)</a:t>
            </a:r>
          </a:p>
          <a:p>
            <a:r>
              <a:rPr lang="en-US" sz="2400" dirty="0" smtClean="0">
                <a:solidFill>
                  <a:schemeClr val="bg1"/>
                </a:solidFill>
                <a:latin typeface="Calibri" pitchFamily="34" charset="0"/>
                <a:sym typeface="Symbol"/>
              </a:rPr>
              <a:t></a:t>
            </a:r>
            <a:r>
              <a:rPr lang="en-US" sz="2400" dirty="0" smtClean="0">
                <a:solidFill>
                  <a:schemeClr val="bg1"/>
                </a:solidFill>
                <a:latin typeface="Calibri" pitchFamily="34" charset="0"/>
                <a:sym typeface="Symbol"/>
              </a:rPr>
              <a:t>p(</a:t>
            </a:r>
            <a:r>
              <a:rPr lang="en-US" sz="2400" dirty="0" err="1" smtClean="0">
                <a:solidFill>
                  <a:schemeClr val="bg1"/>
                </a:solidFill>
                <a:latin typeface="Calibri" pitchFamily="34" charset="0"/>
                <a:sym typeface="Symbol"/>
              </a:rPr>
              <a:t>b,a</a:t>
            </a:r>
            <a:r>
              <a:rPr lang="en-US" sz="2400" dirty="0" smtClean="0">
                <a:solidFill>
                  <a:schemeClr val="bg1"/>
                </a:solidFill>
                <a:latin typeface="Calibri" pitchFamily="34" charset="0"/>
                <a:sym typeface="Symbol"/>
              </a:rPr>
              <a:t>) or </a:t>
            </a:r>
            <a:r>
              <a:rPr lang="en-US" sz="2400" dirty="0" smtClean="0">
                <a:solidFill>
                  <a:schemeClr val="bg1"/>
                </a:solidFill>
                <a:latin typeface="Calibri" pitchFamily="34" charset="0"/>
                <a:sym typeface="Symbol"/>
              </a:rPr>
              <a:t>q(</a:t>
            </a:r>
            <a:r>
              <a:rPr lang="en-US" sz="2400" dirty="0" err="1" smtClean="0">
                <a:solidFill>
                  <a:schemeClr val="bg1"/>
                </a:solidFill>
                <a:latin typeface="Calibri" pitchFamily="34" charset="0"/>
                <a:sym typeface="Symbol"/>
              </a:rPr>
              <a:t>b,b</a:t>
            </a:r>
            <a:r>
              <a:rPr lang="en-US" sz="2400" dirty="0" smtClean="0">
                <a:solidFill>
                  <a:schemeClr val="bg1"/>
                </a:solidFill>
                <a:latin typeface="Calibri" pitchFamily="34" charset="0"/>
                <a:sym typeface="Symbol"/>
              </a:rPr>
              <a:t>)</a:t>
            </a:r>
          </a:p>
          <a:p>
            <a:r>
              <a:rPr lang="en-US" sz="2400" dirty="0" smtClean="0">
                <a:solidFill>
                  <a:schemeClr val="bg1"/>
                </a:solidFill>
                <a:latin typeface="Calibri" pitchFamily="34" charset="0"/>
                <a:sym typeface="Symbol"/>
              </a:rPr>
              <a:t></a:t>
            </a:r>
            <a:r>
              <a:rPr lang="en-US" sz="2400" dirty="0" smtClean="0">
                <a:solidFill>
                  <a:schemeClr val="bg1"/>
                </a:solidFill>
                <a:latin typeface="Calibri" pitchFamily="34" charset="0"/>
                <a:sym typeface="Symbol"/>
              </a:rPr>
              <a:t>p(</a:t>
            </a:r>
            <a:r>
              <a:rPr lang="en-US" sz="2400" dirty="0" err="1" smtClean="0">
                <a:solidFill>
                  <a:schemeClr val="bg1"/>
                </a:solidFill>
                <a:latin typeface="Calibri" pitchFamily="34" charset="0"/>
                <a:sym typeface="Symbol"/>
              </a:rPr>
              <a:t>c,a</a:t>
            </a:r>
            <a:r>
              <a:rPr lang="en-US" sz="2400" dirty="0" smtClean="0">
                <a:solidFill>
                  <a:schemeClr val="bg1"/>
                </a:solidFill>
                <a:latin typeface="Calibri" pitchFamily="34" charset="0"/>
                <a:sym typeface="Symbol"/>
              </a:rPr>
              <a:t>) or </a:t>
            </a:r>
            <a:r>
              <a:rPr lang="en-US" sz="2400" dirty="0" smtClean="0">
                <a:solidFill>
                  <a:schemeClr val="bg1"/>
                </a:solidFill>
                <a:latin typeface="Calibri" pitchFamily="34" charset="0"/>
                <a:sym typeface="Symbol"/>
              </a:rPr>
              <a:t>q(</a:t>
            </a:r>
            <a:r>
              <a:rPr lang="en-US" sz="2400" dirty="0" err="1" smtClean="0">
                <a:solidFill>
                  <a:schemeClr val="bg1"/>
                </a:solidFill>
                <a:latin typeface="Calibri" pitchFamily="34" charset="0"/>
                <a:sym typeface="Symbol"/>
              </a:rPr>
              <a:t>c,b</a:t>
            </a:r>
            <a:r>
              <a:rPr lang="en-US" sz="2400" dirty="0" smtClean="0">
                <a:solidFill>
                  <a:schemeClr val="bg1"/>
                </a:solidFill>
                <a:latin typeface="Calibri" pitchFamily="34" charset="0"/>
                <a:sym typeface="Symbol"/>
              </a:rPr>
              <a:t>)</a:t>
            </a:r>
            <a:endParaRPr lang="en-US" sz="2400" dirty="0" smtClean="0">
              <a:solidFill>
                <a:schemeClr val="bg1"/>
              </a:solidFill>
              <a:latin typeface="Calibri" pitchFamily="34" charset="0"/>
              <a:sym typeface="Symbol"/>
            </a:endParaRPr>
          </a:p>
        </p:txBody>
      </p:sp>
      <p:sp>
        <p:nvSpPr>
          <p:cNvPr id="11" name="Rectangle 10"/>
          <p:cNvSpPr/>
          <p:nvPr/>
        </p:nvSpPr>
        <p:spPr>
          <a:xfrm>
            <a:off x="781179" y="3244334"/>
            <a:ext cx="2959465" cy="46166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buNone/>
            </a:pPr>
            <a:r>
              <a:rPr lang="en-US" sz="2400" dirty="0" smtClean="0">
                <a:solidFill>
                  <a:schemeClr val="bg1"/>
                </a:solidFill>
                <a:latin typeface="Calibri" pitchFamily="34" charset="0"/>
                <a:sym typeface="Symbol"/>
              </a:rPr>
              <a:t>x: p(</a:t>
            </a:r>
            <a:r>
              <a:rPr lang="en-US" sz="2400" dirty="0" err="1" smtClean="0">
                <a:solidFill>
                  <a:schemeClr val="bg1"/>
                </a:solidFill>
                <a:latin typeface="Calibri" pitchFamily="34" charset="0"/>
                <a:sym typeface="Symbol"/>
              </a:rPr>
              <a:t>x,a</a:t>
            </a:r>
            <a:r>
              <a:rPr lang="en-US" sz="2400" dirty="0" smtClean="0">
                <a:solidFill>
                  <a:schemeClr val="bg1"/>
                </a:solidFill>
                <a:latin typeface="Calibri" pitchFamily="34" charset="0"/>
                <a:sym typeface="Symbol"/>
              </a:rPr>
              <a:t>) or q(</a:t>
            </a:r>
            <a:r>
              <a:rPr lang="en-US" sz="2400" dirty="0" err="1" smtClean="0">
                <a:solidFill>
                  <a:schemeClr val="bg1"/>
                </a:solidFill>
                <a:latin typeface="Calibri" pitchFamily="34" charset="0"/>
                <a:sym typeface="Symbol"/>
              </a:rPr>
              <a:t>x,b</a:t>
            </a:r>
            <a:r>
              <a:rPr lang="en-US" sz="2400" dirty="0" smtClean="0">
                <a:solidFill>
                  <a:schemeClr val="bg1"/>
                </a:solidFill>
                <a:latin typeface="Calibri" pitchFamily="34" charset="0"/>
                <a:sym typeface="Symbol"/>
              </a:rPr>
              <a:t>)</a:t>
            </a:r>
          </a:p>
        </p:txBody>
      </p:sp>
      <p:sp>
        <p:nvSpPr>
          <p:cNvPr id="12" name="Right Arrow 11"/>
          <p:cNvSpPr/>
          <p:nvPr/>
        </p:nvSpPr>
        <p:spPr bwMode="auto">
          <a:xfrm>
            <a:off x="3898761" y="3295859"/>
            <a:ext cx="864158" cy="381837"/>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3" name="&quot;No&quot; Symbol 12"/>
          <p:cNvSpPr/>
          <p:nvPr/>
        </p:nvSpPr>
        <p:spPr bwMode="auto">
          <a:xfrm>
            <a:off x="4340887" y="2582427"/>
            <a:ext cx="1828800" cy="1748413"/>
          </a:xfrm>
          <a:prstGeom prst="noSmoking">
            <a:avLst/>
          </a:prstGeom>
          <a:solidFill>
            <a:srgbClr val="FF0000"/>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4" name="Rectangle 13"/>
          <p:cNvSpPr/>
          <p:nvPr/>
        </p:nvSpPr>
        <p:spPr>
          <a:xfrm>
            <a:off x="762756" y="4813552"/>
            <a:ext cx="7370929" cy="46166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buNone/>
            </a:pPr>
            <a:r>
              <a:rPr lang="en-US" sz="2400" dirty="0" smtClean="0">
                <a:solidFill>
                  <a:schemeClr val="bg1"/>
                </a:solidFill>
                <a:latin typeface="Calibri" pitchFamily="34" charset="0"/>
                <a:sym typeface="Symbol"/>
              </a:rPr>
              <a:t>x: </a:t>
            </a:r>
            <a:r>
              <a:rPr lang="en-US" sz="2400" dirty="0" smtClean="0">
                <a:solidFill>
                  <a:schemeClr val="bg1"/>
                </a:solidFill>
                <a:latin typeface="Calibri" pitchFamily="34" charset="0"/>
                <a:sym typeface="Symbol"/>
              </a:rPr>
              <a:t>p(x1,x2) </a:t>
            </a:r>
            <a:r>
              <a:rPr lang="en-US" sz="2400" dirty="0" smtClean="0">
                <a:solidFill>
                  <a:schemeClr val="bg1"/>
                </a:solidFill>
                <a:latin typeface="Calibri" pitchFamily="34" charset="0"/>
                <a:sym typeface="Symbol"/>
              </a:rPr>
              <a:t>or </a:t>
            </a:r>
            <a:r>
              <a:rPr lang="en-US" sz="2400" dirty="0" smtClean="0">
                <a:solidFill>
                  <a:schemeClr val="bg1"/>
                </a:solidFill>
                <a:latin typeface="Calibri" pitchFamily="34" charset="0"/>
                <a:sym typeface="Symbol"/>
              </a:rPr>
              <a:t>q(x3,x4) + {(</a:t>
            </a:r>
            <a:r>
              <a:rPr lang="en-US" sz="2400" dirty="0" err="1" smtClean="0">
                <a:solidFill>
                  <a:schemeClr val="bg1"/>
                </a:solidFill>
                <a:latin typeface="Calibri" pitchFamily="34" charset="0"/>
                <a:sym typeface="Symbol"/>
              </a:rPr>
              <a:t>a,a,a,b</a:t>
            </a:r>
            <a:r>
              <a:rPr lang="en-US" sz="2400" dirty="0" smtClean="0">
                <a:solidFill>
                  <a:schemeClr val="bg1"/>
                </a:solidFill>
                <a:latin typeface="Calibri" pitchFamily="34" charset="0"/>
                <a:sym typeface="Symbol"/>
              </a:rPr>
              <a:t>), (</a:t>
            </a:r>
            <a:r>
              <a:rPr lang="en-US" sz="2400" dirty="0" err="1" smtClean="0">
                <a:solidFill>
                  <a:schemeClr val="bg1"/>
                </a:solidFill>
                <a:latin typeface="Calibri" pitchFamily="34" charset="0"/>
                <a:sym typeface="Symbol"/>
              </a:rPr>
              <a:t>b,a,b,b</a:t>
            </a:r>
            <a:r>
              <a:rPr lang="en-US" sz="2400" dirty="0" smtClean="0">
                <a:solidFill>
                  <a:schemeClr val="bg1"/>
                </a:solidFill>
                <a:latin typeface="Calibri" pitchFamily="34" charset="0"/>
                <a:sym typeface="Symbol"/>
              </a:rPr>
              <a:t>), (</a:t>
            </a:r>
            <a:r>
              <a:rPr lang="en-US" sz="2400" dirty="0" err="1" smtClean="0">
                <a:solidFill>
                  <a:schemeClr val="bg1"/>
                </a:solidFill>
                <a:latin typeface="Calibri" pitchFamily="34" charset="0"/>
                <a:sym typeface="Symbol"/>
              </a:rPr>
              <a:t>c,a,c,b</a:t>
            </a:r>
            <a:r>
              <a:rPr lang="en-US" sz="2400" dirty="0" smtClean="0">
                <a:solidFill>
                  <a:schemeClr val="bg1"/>
                </a:solidFill>
                <a:latin typeface="Calibri" pitchFamily="34" charset="0"/>
                <a:sym typeface="Symbol"/>
              </a:rPr>
              <a:t>)}</a:t>
            </a:r>
          </a:p>
        </p:txBody>
      </p:sp>
      <p:sp>
        <p:nvSpPr>
          <p:cNvPr id="15" name="Down Arrow 14"/>
          <p:cNvSpPr/>
          <p:nvPr/>
        </p:nvSpPr>
        <p:spPr bwMode="auto">
          <a:xfrm>
            <a:off x="2381459" y="3908809"/>
            <a:ext cx="411983" cy="803868"/>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6" name="Rectangular Callout 15"/>
          <p:cNvSpPr/>
          <p:nvPr/>
        </p:nvSpPr>
        <p:spPr bwMode="auto">
          <a:xfrm>
            <a:off x="4803113" y="5496450"/>
            <a:ext cx="3888712" cy="683288"/>
          </a:xfrm>
          <a:prstGeom prst="wedgeRectCallout">
            <a:avLst>
              <a:gd name="adj1" fmla="val -35790"/>
              <a:gd name="adj2" fmla="val -88971"/>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tx1"/>
                </a:solidFill>
                <a:effectLst>
                  <a:outerShdw blurRad="38100" dist="38100" dir="2700000" algn="tl">
                    <a:srgbClr val="000000">
                      <a:alpha val="43137"/>
                    </a:srgbClr>
                  </a:outerShdw>
                </a:effectLst>
                <a:latin typeface="Calibri" pitchFamily="34" charset="0"/>
              </a:rPr>
              <a:t>S</a:t>
            </a: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Calibri" pitchFamily="34" charset="0"/>
              </a:rPr>
              <a:t>ubstitution set</a:t>
            </a:r>
            <a:r>
              <a:rPr kumimoji="0" lang="en-US" sz="2800" b="0" i="0" u="none" strike="noStrike" cap="none" normalizeH="0" dirty="0" smtClean="0">
                <a:solidFill>
                  <a:schemeClr val="tx1"/>
                </a:solidFill>
                <a:effectLst>
                  <a:outerShdw blurRad="38100" dist="38100" dir="2700000" algn="tl">
                    <a:srgbClr val="000000">
                      <a:alpha val="43137"/>
                    </a:srgbClr>
                  </a:outerShdw>
                </a:effectLst>
                <a:latin typeface="Calibri" pitchFamily="34" charset="0"/>
              </a:rPr>
              <a:t> (BDD)</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Calibr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P spid="14" grpId="0" animBg="1"/>
      <p:bldP spid="15" grpId="0" animBg="1"/>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t>Stratified </a:t>
            </a:r>
            <a:r>
              <a:rPr smtClean="0"/>
              <a:t>EPR</a:t>
            </a:r>
            <a:endParaRPr lang="en-US" dirty="0"/>
          </a:p>
        </p:txBody>
      </p:sp>
      <p:sp>
        <p:nvSpPr>
          <p:cNvPr id="3" name="Content Placeholder 2"/>
          <p:cNvSpPr>
            <a:spLocks noGrp="1"/>
          </p:cNvSpPr>
          <p:nvPr>
            <p:ph idx="1"/>
          </p:nvPr>
        </p:nvSpPr>
        <p:spPr>
          <a:xfrm>
            <a:off x="381000" y="1573649"/>
            <a:ext cx="8382000" cy="2283702"/>
          </a:xfrm>
        </p:spPr>
        <p:txBody>
          <a:bodyPr/>
          <a:lstStyle/>
          <a:p>
            <a:r>
              <a:rPr lang="en-US" dirty="0" smtClean="0"/>
              <a:t>Many sorted first order logic.</a:t>
            </a:r>
          </a:p>
          <a:p>
            <a:r>
              <a:rPr lang="en-US" i="1" dirty="0" smtClean="0"/>
              <a:t>S</a:t>
            </a:r>
            <a:r>
              <a:rPr lang="en-US" i="1" baseline="-25000" dirty="0" smtClean="0"/>
              <a:t>1</a:t>
            </a:r>
            <a:r>
              <a:rPr lang="en-US" dirty="0" smtClean="0"/>
              <a:t> &lt; </a:t>
            </a:r>
            <a:r>
              <a:rPr lang="en-US" i="1" dirty="0" smtClean="0"/>
              <a:t>S</a:t>
            </a:r>
            <a:r>
              <a:rPr lang="en-US" i="1" baseline="-25000" dirty="0" smtClean="0"/>
              <a:t>2</a:t>
            </a:r>
            <a:r>
              <a:rPr lang="en-US" dirty="0" smtClean="0"/>
              <a:t> if there is a function </a:t>
            </a:r>
            <a:r>
              <a:rPr lang="en-US" i="1" dirty="0" smtClean="0"/>
              <a:t>f</a:t>
            </a:r>
            <a:r>
              <a:rPr lang="en-US" dirty="0" smtClean="0"/>
              <a:t> : … </a:t>
            </a:r>
            <a:r>
              <a:rPr lang="en-US" i="1" dirty="0" smtClean="0"/>
              <a:t>S</a:t>
            </a:r>
            <a:r>
              <a:rPr lang="en-US" i="1" baseline="-25000" dirty="0" smtClean="0"/>
              <a:t>1 </a:t>
            </a:r>
            <a:r>
              <a:rPr lang="en-US" dirty="0" smtClean="0"/>
              <a:t>… </a:t>
            </a:r>
            <a:r>
              <a:rPr lang="en-US" dirty="0" smtClean="0"/>
              <a:t>→ </a:t>
            </a:r>
            <a:r>
              <a:rPr lang="en-US" i="1" dirty="0" smtClean="0"/>
              <a:t>S</a:t>
            </a:r>
            <a:r>
              <a:rPr lang="en-US" i="1" baseline="-25000" dirty="0" smtClean="0"/>
              <a:t>2</a:t>
            </a:r>
          </a:p>
          <a:p>
            <a:r>
              <a:rPr lang="en-US" dirty="0" smtClean="0"/>
              <a:t>A formula is </a:t>
            </a:r>
            <a:r>
              <a:rPr lang="en-US" dirty="0" smtClean="0">
                <a:solidFill>
                  <a:srgbClr val="FF0000"/>
                </a:solidFill>
              </a:rPr>
              <a:t>stratified</a:t>
            </a:r>
            <a:r>
              <a:rPr lang="en-US" dirty="0" smtClean="0"/>
              <a:t> if there is no sort </a:t>
            </a:r>
            <a:r>
              <a:rPr lang="en-US" i="1" dirty="0" smtClean="0"/>
              <a:t>S</a:t>
            </a:r>
            <a:r>
              <a:rPr lang="en-US" dirty="0" smtClean="0"/>
              <a:t> </a:t>
            </a:r>
            <a:r>
              <a:rPr lang="en-US" dirty="0" err="1" smtClean="0"/>
              <a:t>s.t</a:t>
            </a:r>
            <a:r>
              <a:rPr lang="en-US" dirty="0" smtClean="0"/>
              <a:t>. </a:t>
            </a:r>
            <a:r>
              <a:rPr lang="en-US" i="1" dirty="0" smtClean="0"/>
              <a:t>S</a:t>
            </a:r>
            <a:r>
              <a:rPr lang="en-US" dirty="0" smtClean="0"/>
              <a:t> &lt; </a:t>
            </a:r>
            <a:r>
              <a:rPr lang="en-US" i="1" dirty="0" smtClean="0"/>
              <a:t>S</a:t>
            </a:r>
          </a:p>
          <a:p>
            <a:r>
              <a:rPr lang="en-US" dirty="0" smtClean="0"/>
              <a:t>A stratified formula has a finite </a:t>
            </a:r>
            <a:r>
              <a:rPr lang="en-US" dirty="0" err="1" smtClean="0"/>
              <a:t>H</a:t>
            </a:r>
            <a:r>
              <a:rPr lang="en-US" dirty="0" err="1" smtClean="0"/>
              <a:t>erbrand</a:t>
            </a:r>
            <a:r>
              <a:rPr lang="en-US" dirty="0" smtClean="0"/>
              <a:t> Universe.</a:t>
            </a:r>
          </a:p>
          <a:p>
            <a:r>
              <a:rPr lang="en-US" dirty="0" smtClean="0"/>
              <a:t>Example:</a:t>
            </a:r>
          </a:p>
        </p:txBody>
      </p:sp>
      <p:sp>
        <p:nvSpPr>
          <p:cNvPr id="4" name="Footer Placeholder 3"/>
          <p:cNvSpPr>
            <a:spLocks noGrp="1"/>
          </p:cNvSpPr>
          <p:nvPr>
            <p:ph type="ftr" sz="quarter" idx="10"/>
          </p:nvPr>
        </p:nvSpPr>
        <p:spPr/>
        <p:txBody>
          <a:bodyPr/>
          <a:lstStyle/>
          <a:p>
            <a:r>
              <a:rPr lang="en-US" smtClean="0"/>
              <a:t>Experiments in Software Verification using SMT Solvers</a:t>
            </a:r>
            <a:endParaRPr lang="en-US" dirty="0"/>
          </a:p>
        </p:txBody>
      </p:sp>
      <p:sp>
        <p:nvSpPr>
          <p:cNvPr id="5" name="TextBox 4"/>
          <p:cNvSpPr txBox="1"/>
          <p:nvPr/>
        </p:nvSpPr>
        <p:spPr>
          <a:xfrm>
            <a:off x="844062" y="3989195"/>
            <a:ext cx="2552282"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solidFill>
                  <a:schemeClr val="bg1"/>
                </a:solidFill>
                <a:sym typeface="Symbol"/>
              </a:rPr>
              <a:t></a:t>
            </a:r>
            <a:r>
              <a:rPr lang="en-US" dirty="0" smtClean="0">
                <a:solidFill>
                  <a:schemeClr val="bg1"/>
                </a:solidFill>
              </a:rPr>
              <a:t>x S</a:t>
            </a:r>
            <a:r>
              <a:rPr lang="en-US" baseline="-25000" dirty="0" smtClean="0">
                <a:solidFill>
                  <a:schemeClr val="bg1"/>
                </a:solidFill>
              </a:rPr>
              <a:t>1</a:t>
            </a:r>
            <a:r>
              <a:rPr lang="en-US" dirty="0" smtClean="0">
                <a:solidFill>
                  <a:schemeClr val="bg1"/>
                </a:solidFill>
              </a:rPr>
              <a:t>: f(g(x)) = a</a:t>
            </a:r>
          </a:p>
          <a:p>
            <a:r>
              <a:rPr lang="en-US" dirty="0" smtClean="0">
                <a:solidFill>
                  <a:schemeClr val="bg1"/>
                </a:solidFill>
              </a:rPr>
              <a:t>g(b) = c</a:t>
            </a:r>
          </a:p>
          <a:p>
            <a:r>
              <a:rPr lang="en-US" dirty="0" smtClean="0">
                <a:solidFill>
                  <a:schemeClr val="bg1"/>
                </a:solidFill>
              </a:rPr>
              <a:t>where:</a:t>
            </a:r>
          </a:p>
          <a:p>
            <a:r>
              <a:rPr lang="en-US" dirty="0" smtClean="0">
                <a:solidFill>
                  <a:schemeClr val="bg1"/>
                </a:solidFill>
              </a:rPr>
              <a:t>g : S</a:t>
            </a:r>
            <a:r>
              <a:rPr lang="en-US" baseline="-25000" dirty="0" smtClean="0">
                <a:solidFill>
                  <a:schemeClr val="bg1"/>
                </a:solidFill>
              </a:rPr>
              <a:t>1</a:t>
            </a:r>
            <a:r>
              <a:rPr lang="en-US" dirty="0" smtClean="0">
                <a:solidFill>
                  <a:schemeClr val="bg1"/>
                </a:solidFill>
              </a:rPr>
              <a:t> </a:t>
            </a:r>
            <a:r>
              <a:rPr lang="en-US" dirty="0" smtClean="0">
                <a:solidFill>
                  <a:schemeClr val="bg1"/>
                </a:solidFill>
              </a:rPr>
              <a:t>→ </a:t>
            </a:r>
            <a:r>
              <a:rPr lang="en-US" dirty="0" smtClean="0">
                <a:solidFill>
                  <a:schemeClr val="bg1"/>
                </a:solidFill>
              </a:rPr>
              <a:t>S</a:t>
            </a:r>
            <a:r>
              <a:rPr lang="en-US" baseline="-25000" dirty="0" smtClean="0">
                <a:solidFill>
                  <a:schemeClr val="bg1"/>
                </a:solidFill>
              </a:rPr>
              <a:t>2</a:t>
            </a:r>
          </a:p>
          <a:p>
            <a:r>
              <a:rPr lang="en-US" dirty="0" smtClean="0">
                <a:solidFill>
                  <a:schemeClr val="bg1"/>
                </a:solidFill>
              </a:rPr>
              <a:t>f  : </a:t>
            </a:r>
            <a:r>
              <a:rPr lang="en-US" dirty="0" smtClean="0">
                <a:solidFill>
                  <a:schemeClr val="bg1"/>
                </a:solidFill>
              </a:rPr>
              <a:t>S</a:t>
            </a:r>
            <a:r>
              <a:rPr lang="en-US" baseline="-25000" dirty="0" smtClean="0">
                <a:solidFill>
                  <a:schemeClr val="bg1"/>
                </a:solidFill>
              </a:rPr>
              <a:t>2</a:t>
            </a:r>
            <a:r>
              <a:rPr lang="en-US" dirty="0" smtClean="0">
                <a:solidFill>
                  <a:schemeClr val="bg1"/>
                </a:solidFill>
              </a:rPr>
              <a:t> → </a:t>
            </a:r>
            <a:r>
              <a:rPr lang="en-US" dirty="0" smtClean="0">
                <a:solidFill>
                  <a:schemeClr val="bg1"/>
                </a:solidFill>
              </a:rPr>
              <a:t>S</a:t>
            </a:r>
            <a:r>
              <a:rPr lang="en-US" baseline="-25000" dirty="0" smtClean="0">
                <a:solidFill>
                  <a:schemeClr val="bg1"/>
                </a:solidFill>
              </a:rPr>
              <a:t>3</a:t>
            </a:r>
            <a:endParaRPr lang="en-US" baseline="-25000" dirty="0" smtClean="0">
              <a:solidFill>
                <a:schemeClr val="bg1"/>
              </a:solidFill>
            </a:endParaRPr>
          </a:p>
          <a:p>
            <a:r>
              <a:rPr lang="en-US" dirty="0" smtClean="0">
                <a:solidFill>
                  <a:schemeClr val="bg1"/>
                </a:solidFill>
              </a:rPr>
              <a:t>a : S</a:t>
            </a:r>
            <a:r>
              <a:rPr lang="en-US" baseline="-25000" dirty="0" smtClean="0">
                <a:solidFill>
                  <a:schemeClr val="bg1"/>
                </a:solidFill>
              </a:rPr>
              <a:t>3</a:t>
            </a:r>
          </a:p>
          <a:p>
            <a:r>
              <a:rPr lang="en-US" dirty="0" smtClean="0">
                <a:solidFill>
                  <a:schemeClr val="bg1"/>
                </a:solidFill>
              </a:rPr>
              <a:t>b : S</a:t>
            </a:r>
            <a:r>
              <a:rPr lang="en-US" baseline="-25000" dirty="0" smtClean="0">
                <a:solidFill>
                  <a:schemeClr val="bg1"/>
                </a:solidFill>
              </a:rPr>
              <a:t>1</a:t>
            </a:r>
          </a:p>
          <a:p>
            <a:r>
              <a:rPr lang="en-US" dirty="0" smtClean="0">
                <a:solidFill>
                  <a:schemeClr val="bg1"/>
                </a:solidFill>
              </a:rPr>
              <a:t>c : S</a:t>
            </a:r>
            <a:r>
              <a:rPr lang="en-US" baseline="-25000" dirty="0" smtClean="0">
                <a:solidFill>
                  <a:schemeClr val="bg1"/>
                </a:solidFill>
              </a:rPr>
              <a:t>2</a:t>
            </a:r>
          </a:p>
        </p:txBody>
      </p:sp>
      <p:sp>
        <p:nvSpPr>
          <p:cNvPr id="6" name="Right Arrow 5"/>
          <p:cNvSpPr/>
          <p:nvPr/>
        </p:nvSpPr>
        <p:spPr bwMode="auto">
          <a:xfrm>
            <a:off x="3687745" y="4883499"/>
            <a:ext cx="1406769" cy="562708"/>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TextBox 6"/>
          <p:cNvSpPr txBox="1"/>
          <p:nvPr/>
        </p:nvSpPr>
        <p:spPr>
          <a:xfrm>
            <a:off x="5256963" y="4724399"/>
            <a:ext cx="2552282"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err="1" smtClean="0">
                <a:solidFill>
                  <a:schemeClr val="bg1"/>
                </a:solidFill>
                <a:sym typeface="Symbol"/>
              </a:rPr>
              <a:t>Herbrand</a:t>
            </a:r>
            <a:r>
              <a:rPr lang="en-US" dirty="0" smtClean="0">
                <a:solidFill>
                  <a:schemeClr val="bg1"/>
                </a:solidFill>
                <a:sym typeface="Symbol"/>
              </a:rPr>
              <a:t> Universe:</a:t>
            </a:r>
          </a:p>
          <a:p>
            <a:r>
              <a:rPr lang="en-US" dirty="0" smtClean="0">
                <a:solidFill>
                  <a:schemeClr val="bg1"/>
                </a:solidFill>
                <a:sym typeface="Symbol"/>
              </a:rPr>
              <a:t>{ a, b, c, </a:t>
            </a:r>
          </a:p>
          <a:p>
            <a:r>
              <a:rPr lang="en-US" dirty="0" smtClean="0">
                <a:solidFill>
                  <a:schemeClr val="bg1"/>
                </a:solidFill>
                <a:sym typeface="Symbol"/>
              </a:rPr>
              <a:t> </a:t>
            </a:r>
            <a:r>
              <a:rPr lang="en-US" dirty="0" smtClean="0">
                <a:solidFill>
                  <a:schemeClr val="bg1"/>
                </a:solidFill>
                <a:sym typeface="Symbol"/>
              </a:rPr>
              <a:t>g(b), f(g(b)), f(c)}</a:t>
            </a:r>
            <a:endParaRPr lang="en-US" dirty="0" smtClean="0">
              <a:solidFill>
                <a:schemeClr val="bg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Stratified EPR and Unsorted Logic</a:t>
            </a:r>
            <a:endParaRPr lang="en-US" dirty="0"/>
          </a:p>
        </p:txBody>
      </p:sp>
      <p:sp>
        <p:nvSpPr>
          <p:cNvPr id="3" name="Content Placeholder 2"/>
          <p:cNvSpPr>
            <a:spLocks noGrp="1"/>
          </p:cNvSpPr>
          <p:nvPr>
            <p:ph idx="1"/>
          </p:nvPr>
        </p:nvSpPr>
        <p:spPr>
          <a:xfrm>
            <a:off x="360903" y="1654035"/>
            <a:ext cx="8382000" cy="861774"/>
          </a:xfrm>
        </p:spPr>
        <p:txBody>
          <a:bodyPr/>
          <a:lstStyle/>
          <a:p>
            <a:r>
              <a:rPr lang="en-US" dirty="0" smtClean="0"/>
              <a:t>Sort inference + restrictions</a:t>
            </a:r>
          </a:p>
          <a:p>
            <a:r>
              <a:rPr lang="en-US" dirty="0" smtClean="0"/>
              <a:t>Problematic example:</a:t>
            </a:r>
          </a:p>
        </p:txBody>
      </p:sp>
      <p:sp>
        <p:nvSpPr>
          <p:cNvPr id="4" name="Footer Placeholder 3"/>
          <p:cNvSpPr>
            <a:spLocks noGrp="1"/>
          </p:cNvSpPr>
          <p:nvPr>
            <p:ph type="ftr" sz="quarter" idx="10"/>
          </p:nvPr>
        </p:nvSpPr>
        <p:spPr/>
        <p:txBody>
          <a:bodyPr/>
          <a:lstStyle/>
          <a:p>
            <a:r>
              <a:rPr lang="en-US" smtClean="0"/>
              <a:t>Experiments in Software Verification using SMT Solvers</a:t>
            </a:r>
            <a:endParaRPr lang="en-US" dirty="0"/>
          </a:p>
        </p:txBody>
      </p:sp>
      <p:sp>
        <p:nvSpPr>
          <p:cNvPr id="5" name="TextBox 4"/>
          <p:cNvSpPr txBox="1"/>
          <p:nvPr/>
        </p:nvSpPr>
        <p:spPr>
          <a:xfrm>
            <a:off x="572756" y="2883876"/>
            <a:ext cx="2723103"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solidFill>
                  <a:schemeClr val="bg1"/>
                </a:solidFill>
                <a:sym typeface="Symbol"/>
              </a:rPr>
              <a:t></a:t>
            </a:r>
            <a:r>
              <a:rPr lang="en-US" dirty="0" smtClean="0">
                <a:solidFill>
                  <a:schemeClr val="bg1"/>
                </a:solidFill>
              </a:rPr>
              <a:t>x, y: f(x) != f(y) or x = y</a:t>
            </a:r>
          </a:p>
          <a:p>
            <a:r>
              <a:rPr lang="en-US" dirty="0" smtClean="0">
                <a:solidFill>
                  <a:schemeClr val="bg1"/>
                </a:solidFill>
                <a:sym typeface="Symbol"/>
              </a:rPr>
              <a:t></a:t>
            </a:r>
            <a:r>
              <a:rPr lang="en-US" dirty="0" smtClean="0">
                <a:solidFill>
                  <a:schemeClr val="bg1"/>
                </a:solidFill>
              </a:rPr>
              <a:t>x: f(x) != c </a:t>
            </a:r>
            <a:endParaRPr lang="en-US" dirty="0" smtClean="0">
              <a:solidFill>
                <a:schemeClr val="bg1"/>
              </a:solidFill>
              <a:sym typeface="Symbol"/>
            </a:endParaRPr>
          </a:p>
          <a:p>
            <a:r>
              <a:rPr lang="en-US" dirty="0" smtClean="0">
                <a:solidFill>
                  <a:schemeClr val="bg1"/>
                </a:solidFill>
                <a:sym typeface="Symbol"/>
              </a:rPr>
              <a:t></a:t>
            </a:r>
            <a:r>
              <a:rPr lang="en-US" dirty="0" smtClean="0">
                <a:solidFill>
                  <a:schemeClr val="bg1"/>
                </a:solidFill>
              </a:rPr>
              <a:t>x: x = a </a:t>
            </a:r>
            <a:endParaRPr lang="en-US" dirty="0" smtClean="0">
              <a:solidFill>
                <a:schemeClr val="bg1"/>
              </a:solidFill>
            </a:endParaRPr>
          </a:p>
        </p:txBody>
      </p:sp>
      <p:sp>
        <p:nvSpPr>
          <p:cNvPr id="6" name="TextBox 5"/>
          <p:cNvSpPr txBox="1"/>
          <p:nvPr/>
        </p:nvSpPr>
        <p:spPr>
          <a:xfrm>
            <a:off x="4513384" y="2915696"/>
            <a:ext cx="3535346"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solidFill>
                  <a:schemeClr val="bg1"/>
                </a:solidFill>
                <a:sym typeface="Symbol"/>
              </a:rPr>
              <a:t></a:t>
            </a:r>
            <a:r>
              <a:rPr lang="en-US" dirty="0" smtClean="0">
                <a:solidFill>
                  <a:schemeClr val="bg1"/>
                </a:solidFill>
              </a:rPr>
              <a:t>x S</a:t>
            </a:r>
            <a:r>
              <a:rPr lang="en-US" baseline="-25000" dirty="0" smtClean="0">
                <a:solidFill>
                  <a:schemeClr val="bg1"/>
                </a:solidFill>
              </a:rPr>
              <a:t>1</a:t>
            </a:r>
            <a:r>
              <a:rPr lang="en-US" dirty="0" smtClean="0">
                <a:solidFill>
                  <a:schemeClr val="bg1"/>
                </a:solidFill>
              </a:rPr>
              <a:t>, y S</a:t>
            </a:r>
            <a:r>
              <a:rPr lang="en-US" baseline="-25000" dirty="0" smtClean="0">
                <a:solidFill>
                  <a:schemeClr val="bg1"/>
                </a:solidFill>
              </a:rPr>
              <a:t>1</a:t>
            </a:r>
            <a:r>
              <a:rPr lang="en-US" dirty="0" smtClean="0">
                <a:solidFill>
                  <a:schemeClr val="bg1"/>
                </a:solidFill>
              </a:rPr>
              <a:t>: f(x) != f(y) or x = y</a:t>
            </a:r>
          </a:p>
          <a:p>
            <a:r>
              <a:rPr lang="en-US" dirty="0" smtClean="0">
                <a:solidFill>
                  <a:schemeClr val="bg1"/>
                </a:solidFill>
                <a:sym typeface="Symbol"/>
              </a:rPr>
              <a:t></a:t>
            </a:r>
            <a:r>
              <a:rPr lang="en-US" dirty="0" smtClean="0">
                <a:solidFill>
                  <a:schemeClr val="bg1"/>
                </a:solidFill>
              </a:rPr>
              <a:t>x S</a:t>
            </a:r>
            <a:r>
              <a:rPr lang="en-US" baseline="-25000" dirty="0" smtClean="0">
                <a:solidFill>
                  <a:schemeClr val="bg1"/>
                </a:solidFill>
              </a:rPr>
              <a:t>1</a:t>
            </a:r>
            <a:r>
              <a:rPr lang="en-US" dirty="0" smtClean="0">
                <a:solidFill>
                  <a:schemeClr val="bg1"/>
                </a:solidFill>
              </a:rPr>
              <a:t>: f(x) != c </a:t>
            </a:r>
            <a:endParaRPr lang="en-US" dirty="0" smtClean="0">
              <a:solidFill>
                <a:schemeClr val="bg1"/>
              </a:solidFill>
              <a:sym typeface="Symbol"/>
            </a:endParaRPr>
          </a:p>
          <a:p>
            <a:r>
              <a:rPr lang="en-US" dirty="0" smtClean="0">
                <a:solidFill>
                  <a:schemeClr val="bg1"/>
                </a:solidFill>
                <a:sym typeface="Symbol"/>
              </a:rPr>
              <a:t></a:t>
            </a:r>
            <a:r>
              <a:rPr lang="en-US" dirty="0" smtClean="0">
                <a:solidFill>
                  <a:schemeClr val="bg1"/>
                </a:solidFill>
              </a:rPr>
              <a:t>x S</a:t>
            </a:r>
            <a:r>
              <a:rPr lang="en-US" baseline="-25000" dirty="0" smtClean="0">
                <a:solidFill>
                  <a:schemeClr val="bg1"/>
                </a:solidFill>
              </a:rPr>
              <a:t>3</a:t>
            </a:r>
            <a:r>
              <a:rPr lang="en-US" dirty="0" smtClean="0">
                <a:solidFill>
                  <a:schemeClr val="bg1"/>
                </a:solidFill>
              </a:rPr>
              <a:t>: x = a </a:t>
            </a:r>
          </a:p>
          <a:p>
            <a:r>
              <a:rPr lang="en-US" dirty="0" smtClean="0">
                <a:solidFill>
                  <a:schemeClr val="bg1"/>
                </a:solidFill>
              </a:rPr>
              <a:t>f </a:t>
            </a:r>
            <a:r>
              <a:rPr lang="en-US" dirty="0" smtClean="0">
                <a:solidFill>
                  <a:schemeClr val="bg1"/>
                </a:solidFill>
              </a:rPr>
              <a:t>: </a:t>
            </a:r>
            <a:r>
              <a:rPr lang="en-US" dirty="0" smtClean="0">
                <a:solidFill>
                  <a:schemeClr val="bg1"/>
                </a:solidFill>
              </a:rPr>
              <a:t>S</a:t>
            </a:r>
            <a:r>
              <a:rPr lang="en-US" baseline="-25000" dirty="0" smtClean="0">
                <a:solidFill>
                  <a:schemeClr val="bg1"/>
                </a:solidFill>
              </a:rPr>
              <a:t>1 </a:t>
            </a:r>
            <a:r>
              <a:rPr lang="en-US" dirty="0" smtClean="0">
                <a:solidFill>
                  <a:schemeClr val="bg1"/>
                </a:solidFill>
              </a:rPr>
              <a:t>→ S</a:t>
            </a:r>
            <a:r>
              <a:rPr lang="en-US" baseline="-25000" dirty="0" smtClean="0">
                <a:solidFill>
                  <a:schemeClr val="bg1"/>
                </a:solidFill>
              </a:rPr>
              <a:t>2</a:t>
            </a:r>
          </a:p>
          <a:p>
            <a:r>
              <a:rPr lang="en-US" dirty="0" smtClean="0">
                <a:solidFill>
                  <a:schemeClr val="bg1"/>
                </a:solidFill>
              </a:rPr>
              <a:t>c</a:t>
            </a:r>
            <a:r>
              <a:rPr lang="en-US" dirty="0" smtClean="0">
                <a:solidFill>
                  <a:schemeClr val="bg1"/>
                </a:solidFill>
              </a:rPr>
              <a:t> : S</a:t>
            </a:r>
            <a:r>
              <a:rPr lang="en-US" baseline="-25000" dirty="0" smtClean="0">
                <a:solidFill>
                  <a:schemeClr val="bg1"/>
                </a:solidFill>
              </a:rPr>
              <a:t>2</a:t>
            </a:r>
            <a:endParaRPr lang="en-US" dirty="0" smtClean="0">
              <a:solidFill>
                <a:schemeClr val="bg1"/>
              </a:solidFill>
            </a:endParaRPr>
          </a:p>
          <a:p>
            <a:r>
              <a:rPr lang="en-US" dirty="0" smtClean="0">
                <a:solidFill>
                  <a:schemeClr val="bg1"/>
                </a:solidFill>
              </a:rPr>
              <a:t>a : S</a:t>
            </a:r>
            <a:r>
              <a:rPr lang="en-US" baseline="-25000" dirty="0" smtClean="0">
                <a:solidFill>
                  <a:schemeClr val="bg1"/>
                </a:solidFill>
              </a:rPr>
              <a:t>3</a:t>
            </a:r>
            <a:r>
              <a:rPr lang="en-US" dirty="0" smtClean="0">
                <a:solidFill>
                  <a:schemeClr val="bg1"/>
                </a:solidFill>
              </a:rPr>
              <a:t> </a:t>
            </a:r>
          </a:p>
        </p:txBody>
      </p:sp>
      <p:sp>
        <p:nvSpPr>
          <p:cNvPr id="7" name="Right Arrow 6"/>
          <p:cNvSpPr/>
          <p:nvPr/>
        </p:nvSpPr>
        <p:spPr bwMode="auto">
          <a:xfrm>
            <a:off x="3456633" y="3235569"/>
            <a:ext cx="914400" cy="411983"/>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quot;No&quot; Symbol 7"/>
          <p:cNvSpPr/>
          <p:nvPr/>
        </p:nvSpPr>
        <p:spPr bwMode="auto">
          <a:xfrm>
            <a:off x="3315956" y="2813539"/>
            <a:ext cx="1225899" cy="1235947"/>
          </a:xfrm>
          <a:prstGeom prst="noSmoking">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Rectangular Callout 8"/>
          <p:cNvSpPr/>
          <p:nvPr/>
        </p:nvSpPr>
        <p:spPr bwMode="auto">
          <a:xfrm>
            <a:off x="1657979" y="4561952"/>
            <a:ext cx="2250830" cy="954593"/>
          </a:xfrm>
          <a:prstGeom prst="wedgeRectCallout">
            <a:avLst>
              <a:gd name="adj1" fmla="val -63244"/>
              <a:gd name="adj2" fmla="val -141924"/>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Cardinality Constraint</a:t>
            </a:r>
            <a:endParaRPr kumimoji="0" lang="en-US" sz="2800" b="0"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Almost there</a:t>
            </a:r>
            <a:r>
              <a:rPr lang="en-US" dirty="0" smtClean="0"/>
              <a:t>…</a:t>
            </a:r>
            <a:endParaRPr lang="en-US" dirty="0"/>
          </a:p>
        </p:txBody>
      </p:sp>
      <p:sp>
        <p:nvSpPr>
          <p:cNvPr id="4" name="Footer Placeholder 3"/>
          <p:cNvSpPr>
            <a:spLocks noGrp="1"/>
          </p:cNvSpPr>
          <p:nvPr>
            <p:ph type="ftr" sz="quarter" idx="10"/>
          </p:nvPr>
        </p:nvSpPr>
        <p:spPr/>
        <p:txBody>
          <a:bodyPr/>
          <a:lstStyle/>
          <a:p>
            <a:r>
              <a:rPr lang="en-US" smtClean="0"/>
              <a:t>Experiments in Software Verification using SMT Solvers</a:t>
            </a:r>
            <a:endParaRPr lang="en-US" dirty="0"/>
          </a:p>
        </p:txBody>
      </p:sp>
      <p:sp>
        <p:nvSpPr>
          <p:cNvPr id="5" name="Rounded Rectangle 4"/>
          <p:cNvSpPr/>
          <p:nvPr/>
        </p:nvSpPr>
        <p:spPr bwMode="auto">
          <a:xfrm>
            <a:off x="267568" y="1384960"/>
            <a:ext cx="8591107" cy="19109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r>
              <a:rPr lang="en-US" dirty="0" smtClean="0">
                <a:solidFill>
                  <a:srgbClr val="002060"/>
                </a:solidFill>
              </a:rPr>
              <a:t>(</a:t>
            </a:r>
            <a:r>
              <a:rPr lang="en-US" b="1" dirty="0" err="1" smtClean="0">
                <a:solidFill>
                  <a:srgbClr val="002060"/>
                </a:solidFill>
              </a:rPr>
              <a:t>forall</a:t>
            </a:r>
            <a:r>
              <a:rPr lang="en-US" dirty="0" smtClean="0">
                <a:solidFill>
                  <a:srgbClr val="002060"/>
                </a:solidFill>
              </a:rPr>
              <a:t> i:int::{</a:t>
            </a:r>
            <a:r>
              <a:rPr lang="en-US" dirty="0" smtClean="0">
                <a:solidFill>
                  <a:srgbClr val="FF0000"/>
                </a:solidFill>
              </a:rPr>
              <a:t>T(</a:t>
            </a:r>
            <a:r>
              <a:rPr lang="en-US" dirty="0" err="1" smtClean="0">
                <a:solidFill>
                  <a:srgbClr val="FF0000"/>
                </a:solidFill>
              </a:rPr>
              <a:t>i</a:t>
            </a:r>
            <a:r>
              <a:rPr lang="en-US" dirty="0" smtClean="0">
                <a:solidFill>
                  <a:srgbClr val="FF0000"/>
                </a:solidFill>
              </a:rPr>
              <a:t>)</a:t>
            </a:r>
            <a:r>
              <a:rPr lang="en-US" dirty="0" smtClean="0">
                <a:solidFill>
                  <a:srgbClr val="002060"/>
                </a:solidFill>
              </a:rPr>
              <a:t>} </a:t>
            </a:r>
            <a:r>
              <a:rPr lang="en-US" b="1" dirty="0" smtClean="0">
                <a:solidFill>
                  <a:srgbClr val="FF0000"/>
                </a:solidFill>
              </a:rPr>
              <a:t>T(</a:t>
            </a:r>
            <a:r>
              <a:rPr lang="en-US" b="1" dirty="0" err="1" smtClean="0">
                <a:solidFill>
                  <a:srgbClr val="FF0000"/>
                </a:solidFill>
              </a:rPr>
              <a:t>i</a:t>
            </a:r>
            <a:r>
              <a:rPr lang="en-US" b="1" dirty="0" smtClean="0">
                <a:solidFill>
                  <a:srgbClr val="FF0000"/>
                </a:solidFill>
              </a:rPr>
              <a:t>) </a:t>
            </a:r>
            <a:r>
              <a:rPr lang="en-US" dirty="0" smtClean="0">
                <a:solidFill>
                  <a:srgbClr val="002060"/>
                </a:solidFill>
              </a:rPr>
              <a:t>==&gt; </a:t>
            </a:r>
            <a:r>
              <a:rPr lang="en-US" dirty="0" err="1" smtClean="0">
                <a:solidFill>
                  <a:srgbClr val="002060"/>
                </a:solidFill>
              </a:rPr>
              <a:t>memAddr</a:t>
            </a:r>
            <a:r>
              <a:rPr lang="en-US" dirty="0" smtClean="0">
                <a:solidFill>
                  <a:srgbClr val="002060"/>
                </a:solidFill>
              </a:rPr>
              <a:t>(</a:t>
            </a:r>
            <a:r>
              <a:rPr lang="en-US" dirty="0" err="1" smtClean="0">
                <a:solidFill>
                  <a:srgbClr val="002060"/>
                </a:solidFill>
              </a:rPr>
              <a:t>i</a:t>
            </a:r>
            <a:r>
              <a:rPr lang="en-US" dirty="0" smtClean="0">
                <a:solidFill>
                  <a:srgbClr val="002060"/>
                </a:solidFill>
              </a:rPr>
              <a:t>) ==&gt;</a:t>
            </a:r>
          </a:p>
          <a:p>
            <a:r>
              <a:rPr lang="en-US" dirty="0" smtClean="0">
                <a:solidFill>
                  <a:srgbClr val="002060"/>
                </a:solidFill>
              </a:rPr>
              <a:t>        </a:t>
            </a:r>
            <a:r>
              <a:rPr lang="en-US" dirty="0" err="1" smtClean="0">
                <a:solidFill>
                  <a:srgbClr val="002060"/>
                </a:solidFill>
              </a:rPr>
              <a:t>ObjInv</a:t>
            </a:r>
            <a:r>
              <a:rPr lang="en-US" dirty="0" smtClean="0">
                <a:solidFill>
                  <a:srgbClr val="002060"/>
                </a:solidFill>
              </a:rPr>
              <a:t>(</a:t>
            </a:r>
            <a:r>
              <a:rPr lang="en-US" dirty="0" err="1" smtClean="0">
                <a:solidFill>
                  <a:srgbClr val="002060"/>
                </a:solidFill>
              </a:rPr>
              <a:t>i</a:t>
            </a:r>
            <a:r>
              <a:rPr lang="en-US" dirty="0" smtClean="0">
                <a:solidFill>
                  <a:srgbClr val="002060"/>
                </a:solidFill>
              </a:rPr>
              <a:t>, $</a:t>
            </a:r>
            <a:r>
              <a:rPr lang="en-US" dirty="0" err="1" smtClean="0">
                <a:solidFill>
                  <a:srgbClr val="002060"/>
                </a:solidFill>
              </a:rPr>
              <a:t>toAbs</a:t>
            </a:r>
            <a:r>
              <a:rPr lang="en-US" dirty="0" smtClean="0">
                <a:solidFill>
                  <a:srgbClr val="002060"/>
                </a:solidFill>
              </a:rPr>
              <a:t>, $</a:t>
            </a:r>
            <a:r>
              <a:rPr lang="en-US" dirty="0" err="1" smtClean="0">
                <a:solidFill>
                  <a:srgbClr val="002060"/>
                </a:solidFill>
              </a:rPr>
              <a:t>AbsMem</a:t>
            </a:r>
            <a:r>
              <a:rPr lang="en-US" dirty="0" smtClean="0">
                <a:solidFill>
                  <a:srgbClr val="002060"/>
                </a:solidFill>
              </a:rPr>
              <a:t>, </a:t>
            </a:r>
            <a:r>
              <a:rPr lang="en-US" dirty="0" err="1" smtClean="0">
                <a:solidFill>
                  <a:srgbClr val="002060"/>
                </a:solidFill>
              </a:rPr>
              <a:t>Mem</a:t>
            </a:r>
            <a:r>
              <a:rPr lang="en-US" dirty="0" smtClean="0">
                <a:solidFill>
                  <a:srgbClr val="002060"/>
                </a:solidFill>
              </a:rPr>
              <a:t>)</a:t>
            </a:r>
          </a:p>
          <a:p>
            <a:r>
              <a:rPr lang="en-US" dirty="0" smtClean="0">
                <a:solidFill>
                  <a:srgbClr val="002060"/>
                </a:solidFill>
              </a:rPr>
              <a:t>     &amp;&amp; 0 &lt;= Color[</a:t>
            </a:r>
            <a:r>
              <a:rPr lang="en-US" dirty="0" err="1" smtClean="0">
                <a:solidFill>
                  <a:srgbClr val="002060"/>
                </a:solidFill>
              </a:rPr>
              <a:t>i</a:t>
            </a:r>
            <a:r>
              <a:rPr lang="en-US" dirty="0" smtClean="0">
                <a:solidFill>
                  <a:srgbClr val="002060"/>
                </a:solidFill>
              </a:rPr>
              <a:t>] &amp;&amp; Color[</a:t>
            </a:r>
            <a:r>
              <a:rPr lang="en-US" dirty="0" err="1" smtClean="0">
                <a:solidFill>
                  <a:srgbClr val="002060"/>
                </a:solidFill>
              </a:rPr>
              <a:t>i</a:t>
            </a:r>
            <a:r>
              <a:rPr lang="en-US" dirty="0" smtClean="0">
                <a:solidFill>
                  <a:srgbClr val="002060"/>
                </a:solidFill>
              </a:rPr>
              <a:t>] &lt; 4 </a:t>
            </a:r>
          </a:p>
          <a:p>
            <a:r>
              <a:rPr lang="en-US" dirty="0" smtClean="0">
                <a:solidFill>
                  <a:srgbClr val="002060"/>
                </a:solidFill>
              </a:rPr>
              <a:t>     &amp;&amp; (Black(Color[</a:t>
            </a:r>
            <a:r>
              <a:rPr lang="en-US" dirty="0" err="1" smtClean="0">
                <a:solidFill>
                  <a:srgbClr val="002060"/>
                </a:solidFill>
              </a:rPr>
              <a:t>i</a:t>
            </a:r>
            <a:r>
              <a:rPr lang="en-US" dirty="0" smtClean="0">
                <a:solidFill>
                  <a:srgbClr val="002060"/>
                </a:solidFill>
              </a:rPr>
              <a:t>]) ==&gt; !White(Color[</a:t>
            </a:r>
            <a:r>
              <a:rPr lang="en-US" dirty="0" err="1" smtClean="0">
                <a:solidFill>
                  <a:srgbClr val="002060"/>
                </a:solidFill>
              </a:rPr>
              <a:t>Mem</a:t>
            </a:r>
            <a:r>
              <a:rPr lang="en-US" dirty="0" smtClean="0">
                <a:solidFill>
                  <a:srgbClr val="002060"/>
                </a:solidFill>
              </a:rPr>
              <a:t>[i,0]]) &amp;&amp; !White(Color[</a:t>
            </a:r>
            <a:r>
              <a:rPr lang="en-US" dirty="0" err="1" smtClean="0">
                <a:solidFill>
                  <a:srgbClr val="002060"/>
                </a:solidFill>
              </a:rPr>
              <a:t>Mem</a:t>
            </a:r>
            <a:r>
              <a:rPr lang="en-US" dirty="0" smtClean="0">
                <a:solidFill>
                  <a:srgbClr val="002060"/>
                </a:solidFill>
              </a:rPr>
              <a:t>[i,1]]))</a:t>
            </a:r>
          </a:p>
          <a:p>
            <a:r>
              <a:rPr lang="en-US" dirty="0" smtClean="0">
                <a:solidFill>
                  <a:srgbClr val="002060"/>
                </a:solidFill>
              </a:rPr>
              <a:t>     &amp;&amp; ($</a:t>
            </a:r>
            <a:r>
              <a:rPr lang="en-US" dirty="0" err="1" smtClean="0">
                <a:solidFill>
                  <a:srgbClr val="002060"/>
                </a:solidFill>
              </a:rPr>
              <a:t>toAbs</a:t>
            </a:r>
            <a:r>
              <a:rPr lang="en-US" dirty="0" smtClean="0">
                <a:solidFill>
                  <a:srgbClr val="002060"/>
                </a:solidFill>
              </a:rPr>
              <a:t>[</a:t>
            </a:r>
            <a:r>
              <a:rPr lang="en-US" dirty="0" err="1" smtClean="0">
                <a:solidFill>
                  <a:srgbClr val="002060"/>
                </a:solidFill>
              </a:rPr>
              <a:t>i</a:t>
            </a:r>
            <a:r>
              <a:rPr lang="en-US" dirty="0" smtClean="0">
                <a:solidFill>
                  <a:srgbClr val="002060"/>
                </a:solidFill>
              </a:rPr>
              <a:t>] == NO_ABS &lt;==&gt; </a:t>
            </a:r>
            <a:r>
              <a:rPr lang="en-US" dirty="0" err="1" smtClean="0">
                <a:solidFill>
                  <a:srgbClr val="002060"/>
                </a:solidFill>
              </a:rPr>
              <a:t>Unalloc</a:t>
            </a:r>
            <a:r>
              <a:rPr lang="en-US" dirty="0" smtClean="0">
                <a:solidFill>
                  <a:srgbClr val="002060"/>
                </a:solidFill>
              </a:rPr>
              <a:t>(Color[</a:t>
            </a:r>
            <a:r>
              <a:rPr lang="en-US" dirty="0" err="1" smtClean="0">
                <a:solidFill>
                  <a:srgbClr val="002060"/>
                </a:solidFill>
              </a:rPr>
              <a:t>i</a:t>
            </a:r>
            <a:r>
              <a:rPr lang="en-US" dirty="0" smtClean="0">
                <a:solidFill>
                  <a:srgbClr val="002060"/>
                </a:solidFill>
              </a:rPr>
              <a:t>])))</a:t>
            </a:r>
            <a:endParaRPr lang="en-US" dirty="0" smtClean="0">
              <a:solidFill>
                <a:srgbClr val="002060"/>
              </a:solidFill>
            </a:endParaRPr>
          </a:p>
        </p:txBody>
      </p:sp>
      <p:sp>
        <p:nvSpPr>
          <p:cNvPr id="6" name="Rounded Rectangle 5"/>
          <p:cNvSpPr/>
          <p:nvPr/>
        </p:nvSpPr>
        <p:spPr bwMode="auto">
          <a:xfrm>
            <a:off x="269242" y="3878663"/>
            <a:ext cx="8591107" cy="220058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r>
              <a:rPr lang="en-US" dirty="0" smtClean="0">
                <a:solidFill>
                  <a:srgbClr val="002060"/>
                </a:solidFill>
              </a:rPr>
              <a:t>(</a:t>
            </a:r>
            <a:r>
              <a:rPr lang="en-US" b="1" dirty="0" err="1" smtClean="0">
                <a:solidFill>
                  <a:srgbClr val="002060"/>
                </a:solidFill>
              </a:rPr>
              <a:t>forall</a:t>
            </a:r>
            <a:r>
              <a:rPr lang="en-US" dirty="0" smtClean="0">
                <a:solidFill>
                  <a:srgbClr val="002060"/>
                </a:solidFill>
              </a:rPr>
              <a:t> </a:t>
            </a:r>
            <a:r>
              <a:rPr lang="en-US" dirty="0" err="1" smtClean="0">
                <a:solidFill>
                  <a:srgbClr val="002060"/>
                </a:solidFill>
              </a:rPr>
              <a:t>i</a:t>
            </a:r>
            <a:r>
              <a:rPr lang="en-US" dirty="0" smtClean="0">
                <a:solidFill>
                  <a:srgbClr val="002060"/>
                </a:solidFill>
              </a:rPr>
              <a:t>: </a:t>
            </a:r>
            <a:r>
              <a:rPr lang="en-US" dirty="0" err="1" smtClean="0">
                <a:solidFill>
                  <a:srgbClr val="002060"/>
                </a:solidFill>
              </a:rPr>
              <a:t>A</a:t>
            </a:r>
            <a:r>
              <a:rPr lang="en-US" dirty="0" err="1" smtClean="0">
                <a:solidFill>
                  <a:srgbClr val="002060"/>
                </a:solidFill>
              </a:rPr>
              <a:t>ddr</a:t>
            </a:r>
            <a:endParaRPr lang="en-US" dirty="0" smtClean="0">
              <a:solidFill>
                <a:srgbClr val="002060"/>
              </a:solidFill>
            </a:endParaRPr>
          </a:p>
          <a:p>
            <a:r>
              <a:rPr lang="en-US" dirty="0" smtClean="0">
                <a:solidFill>
                  <a:srgbClr val="002060"/>
                </a:solidFill>
              </a:rPr>
              <a:t>        </a:t>
            </a:r>
            <a:r>
              <a:rPr lang="en-US" dirty="0" err="1" smtClean="0">
                <a:solidFill>
                  <a:srgbClr val="002060"/>
                </a:solidFill>
              </a:rPr>
              <a:t>ObjInv</a:t>
            </a:r>
            <a:r>
              <a:rPr lang="en-US" dirty="0" smtClean="0">
                <a:solidFill>
                  <a:srgbClr val="002060"/>
                </a:solidFill>
              </a:rPr>
              <a:t>(</a:t>
            </a:r>
            <a:r>
              <a:rPr lang="en-US" dirty="0" err="1" smtClean="0">
                <a:solidFill>
                  <a:srgbClr val="002060"/>
                </a:solidFill>
              </a:rPr>
              <a:t>i</a:t>
            </a:r>
            <a:r>
              <a:rPr lang="en-US" dirty="0" smtClean="0">
                <a:solidFill>
                  <a:srgbClr val="002060"/>
                </a:solidFill>
              </a:rPr>
              <a:t>, $</a:t>
            </a:r>
            <a:r>
              <a:rPr lang="en-US" dirty="0" err="1" smtClean="0">
                <a:solidFill>
                  <a:srgbClr val="002060"/>
                </a:solidFill>
              </a:rPr>
              <a:t>toAbs</a:t>
            </a:r>
            <a:r>
              <a:rPr lang="en-US" dirty="0" smtClean="0">
                <a:solidFill>
                  <a:srgbClr val="002060"/>
                </a:solidFill>
              </a:rPr>
              <a:t>, $</a:t>
            </a:r>
            <a:r>
              <a:rPr lang="en-US" dirty="0" err="1" smtClean="0">
                <a:solidFill>
                  <a:srgbClr val="002060"/>
                </a:solidFill>
              </a:rPr>
              <a:t>AbsMem</a:t>
            </a:r>
            <a:r>
              <a:rPr lang="en-US" dirty="0" smtClean="0">
                <a:solidFill>
                  <a:srgbClr val="002060"/>
                </a:solidFill>
              </a:rPr>
              <a:t>, </a:t>
            </a:r>
            <a:r>
              <a:rPr lang="en-US" dirty="0" err="1" smtClean="0">
                <a:solidFill>
                  <a:srgbClr val="002060"/>
                </a:solidFill>
              </a:rPr>
              <a:t>Mem</a:t>
            </a:r>
            <a:r>
              <a:rPr lang="en-US" dirty="0" smtClean="0">
                <a:solidFill>
                  <a:srgbClr val="002060"/>
                </a:solidFill>
              </a:rPr>
              <a:t>)</a:t>
            </a:r>
          </a:p>
          <a:p>
            <a:r>
              <a:rPr lang="en-US" dirty="0" smtClean="0">
                <a:solidFill>
                  <a:srgbClr val="002060"/>
                </a:solidFill>
              </a:rPr>
              <a:t>     &amp;&amp; </a:t>
            </a:r>
            <a:r>
              <a:rPr lang="en-US" dirty="0" smtClean="0">
                <a:solidFill>
                  <a:srgbClr val="002060"/>
                </a:solidFill>
              </a:rPr>
              <a:t>(color[</a:t>
            </a:r>
            <a:r>
              <a:rPr lang="en-US" dirty="0" err="1" smtClean="0">
                <a:solidFill>
                  <a:srgbClr val="002060"/>
                </a:solidFill>
              </a:rPr>
              <a:t>i</a:t>
            </a:r>
            <a:r>
              <a:rPr lang="en-US" dirty="0" smtClean="0">
                <a:solidFill>
                  <a:srgbClr val="002060"/>
                </a:solidFill>
              </a:rPr>
              <a:t>] = black or color[</a:t>
            </a:r>
            <a:r>
              <a:rPr lang="en-US" dirty="0" err="1" smtClean="0">
                <a:solidFill>
                  <a:srgbClr val="002060"/>
                </a:solidFill>
              </a:rPr>
              <a:t>i</a:t>
            </a:r>
            <a:r>
              <a:rPr lang="en-US" dirty="0" smtClean="0">
                <a:solidFill>
                  <a:srgbClr val="002060"/>
                </a:solidFill>
              </a:rPr>
              <a:t>] = white or color[</a:t>
            </a:r>
            <a:r>
              <a:rPr lang="en-US" dirty="0" err="1" smtClean="0">
                <a:solidFill>
                  <a:srgbClr val="002060"/>
                </a:solidFill>
              </a:rPr>
              <a:t>i</a:t>
            </a:r>
            <a:r>
              <a:rPr lang="en-US" dirty="0" smtClean="0">
                <a:solidFill>
                  <a:srgbClr val="002060"/>
                </a:solidFill>
              </a:rPr>
              <a:t>] = gray)</a:t>
            </a:r>
            <a:endParaRPr lang="en-US" dirty="0" smtClean="0">
              <a:solidFill>
                <a:srgbClr val="002060"/>
              </a:solidFill>
            </a:endParaRPr>
          </a:p>
          <a:p>
            <a:r>
              <a:rPr lang="en-US" dirty="0" smtClean="0">
                <a:solidFill>
                  <a:srgbClr val="002060"/>
                </a:solidFill>
              </a:rPr>
              <a:t>     &amp;&amp; (</a:t>
            </a:r>
            <a:r>
              <a:rPr lang="en-US" dirty="0" smtClean="0">
                <a:solidFill>
                  <a:srgbClr val="002060"/>
                </a:solidFill>
              </a:rPr>
              <a:t>Black(color[</a:t>
            </a:r>
            <a:r>
              <a:rPr lang="en-US" dirty="0" err="1" smtClean="0">
                <a:solidFill>
                  <a:srgbClr val="002060"/>
                </a:solidFill>
              </a:rPr>
              <a:t>i</a:t>
            </a:r>
            <a:r>
              <a:rPr lang="en-US" dirty="0" smtClean="0">
                <a:solidFill>
                  <a:srgbClr val="002060"/>
                </a:solidFill>
              </a:rPr>
              <a:t>]) ==&gt; !</a:t>
            </a:r>
            <a:r>
              <a:rPr lang="en-US" dirty="0" smtClean="0">
                <a:solidFill>
                  <a:srgbClr val="002060"/>
                </a:solidFill>
              </a:rPr>
              <a:t>White(color[</a:t>
            </a:r>
            <a:r>
              <a:rPr lang="en-US" dirty="0" err="1" smtClean="0">
                <a:solidFill>
                  <a:srgbClr val="002060"/>
                </a:solidFill>
              </a:rPr>
              <a:t>Mem</a:t>
            </a:r>
            <a:r>
              <a:rPr lang="en-US" dirty="0" smtClean="0">
                <a:solidFill>
                  <a:srgbClr val="002060"/>
                </a:solidFill>
              </a:rPr>
              <a:t>[i,f0]]) </a:t>
            </a:r>
            <a:r>
              <a:rPr lang="en-US" dirty="0" smtClean="0">
                <a:solidFill>
                  <a:srgbClr val="002060"/>
                </a:solidFill>
              </a:rPr>
              <a:t>&amp;&amp; !</a:t>
            </a:r>
            <a:r>
              <a:rPr lang="en-US" dirty="0" smtClean="0">
                <a:solidFill>
                  <a:srgbClr val="002060"/>
                </a:solidFill>
              </a:rPr>
              <a:t>White(Color[</a:t>
            </a:r>
            <a:r>
              <a:rPr lang="en-US" dirty="0" err="1" smtClean="0">
                <a:solidFill>
                  <a:srgbClr val="002060"/>
                </a:solidFill>
              </a:rPr>
              <a:t>Mem</a:t>
            </a:r>
            <a:r>
              <a:rPr lang="en-US" dirty="0" smtClean="0">
                <a:solidFill>
                  <a:srgbClr val="002060"/>
                </a:solidFill>
              </a:rPr>
              <a:t>[i,f1</a:t>
            </a:r>
            <a:r>
              <a:rPr lang="en-US" dirty="0" smtClean="0">
                <a:solidFill>
                  <a:srgbClr val="002060"/>
                </a:solidFill>
              </a:rPr>
              <a:t>]]))</a:t>
            </a:r>
          </a:p>
          <a:p>
            <a:r>
              <a:rPr lang="en-US" dirty="0" smtClean="0">
                <a:solidFill>
                  <a:srgbClr val="002060"/>
                </a:solidFill>
              </a:rPr>
              <a:t>     &amp;&amp; ($</a:t>
            </a:r>
            <a:r>
              <a:rPr lang="en-US" dirty="0" err="1" smtClean="0">
                <a:solidFill>
                  <a:srgbClr val="002060"/>
                </a:solidFill>
              </a:rPr>
              <a:t>toAbs</a:t>
            </a:r>
            <a:r>
              <a:rPr lang="en-US" dirty="0" smtClean="0">
                <a:solidFill>
                  <a:srgbClr val="002060"/>
                </a:solidFill>
              </a:rPr>
              <a:t>[</a:t>
            </a:r>
            <a:r>
              <a:rPr lang="en-US" dirty="0" err="1" smtClean="0">
                <a:solidFill>
                  <a:srgbClr val="002060"/>
                </a:solidFill>
              </a:rPr>
              <a:t>i</a:t>
            </a:r>
            <a:r>
              <a:rPr lang="en-US" dirty="0" smtClean="0">
                <a:solidFill>
                  <a:srgbClr val="002060"/>
                </a:solidFill>
              </a:rPr>
              <a:t>] == NO_ABS &lt;==&gt; </a:t>
            </a:r>
            <a:r>
              <a:rPr lang="en-US" dirty="0" err="1" smtClean="0">
                <a:solidFill>
                  <a:srgbClr val="002060"/>
                </a:solidFill>
              </a:rPr>
              <a:t>Unalloc</a:t>
            </a:r>
            <a:r>
              <a:rPr lang="en-US" dirty="0" smtClean="0">
                <a:solidFill>
                  <a:srgbClr val="002060"/>
                </a:solidFill>
              </a:rPr>
              <a:t>(Color[</a:t>
            </a:r>
            <a:r>
              <a:rPr lang="en-US" dirty="0" err="1" smtClean="0">
                <a:solidFill>
                  <a:srgbClr val="002060"/>
                </a:solidFill>
              </a:rPr>
              <a:t>i</a:t>
            </a:r>
            <a:r>
              <a:rPr lang="en-US" dirty="0" smtClean="0">
                <a:solidFill>
                  <a:srgbClr val="002060"/>
                </a:solidFill>
              </a:rPr>
              <a:t>])))</a:t>
            </a:r>
          </a:p>
        </p:txBody>
      </p:sp>
      <p:sp>
        <p:nvSpPr>
          <p:cNvPr id="7" name="Down Arrow 6"/>
          <p:cNvSpPr/>
          <p:nvPr/>
        </p:nvSpPr>
        <p:spPr bwMode="auto">
          <a:xfrm>
            <a:off x="4129873" y="3366198"/>
            <a:ext cx="452176" cy="452176"/>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 Property Fragment (APF)</a:t>
            </a:r>
            <a:endParaRPr lang="en-US" dirty="0"/>
          </a:p>
        </p:txBody>
      </p:sp>
      <p:sp>
        <p:nvSpPr>
          <p:cNvPr id="3" name="Content Placeholder 2"/>
          <p:cNvSpPr>
            <a:spLocks noGrp="1"/>
          </p:cNvSpPr>
          <p:nvPr>
            <p:ph idx="1"/>
          </p:nvPr>
        </p:nvSpPr>
        <p:spPr>
          <a:xfrm>
            <a:off x="381000" y="1412875"/>
            <a:ext cx="8382000" cy="3280898"/>
          </a:xfrm>
        </p:spPr>
        <p:txBody>
          <a:bodyPr/>
          <a:lstStyle/>
          <a:p>
            <a:r>
              <a:rPr lang="en-US" dirty="0" smtClean="0">
                <a:sym typeface="Symbol"/>
              </a:rPr>
              <a:t></a:t>
            </a:r>
            <a:r>
              <a:rPr lang="en-US" i="1" dirty="0" smtClean="0">
                <a:sym typeface="Symbol"/>
              </a:rPr>
              <a:t>i</a:t>
            </a:r>
            <a:r>
              <a:rPr lang="en-US" i="1" baseline="-25000" dirty="0" smtClean="0">
                <a:sym typeface="Symbol"/>
              </a:rPr>
              <a:t>1</a:t>
            </a:r>
            <a:r>
              <a:rPr lang="en-US" i="1" dirty="0" smtClean="0">
                <a:sym typeface="Symbol"/>
              </a:rPr>
              <a:t>, …, i</a:t>
            </a:r>
            <a:r>
              <a:rPr lang="en-US" i="1" baseline="-25000" dirty="0" smtClean="0">
                <a:sym typeface="Symbol"/>
              </a:rPr>
              <a:t>n</a:t>
            </a:r>
            <a:r>
              <a:rPr lang="en-US" dirty="0" smtClean="0">
                <a:sym typeface="Symbol"/>
              </a:rPr>
              <a:t>: </a:t>
            </a:r>
            <a:r>
              <a:rPr lang="en-US" i="1" dirty="0" smtClean="0">
                <a:sym typeface="Symbol"/>
              </a:rPr>
              <a:t>F</a:t>
            </a:r>
            <a:r>
              <a:rPr lang="en-US" dirty="0" smtClean="0">
                <a:sym typeface="Symbol"/>
              </a:rPr>
              <a:t>[</a:t>
            </a:r>
            <a:r>
              <a:rPr lang="en-US" i="1" dirty="0" smtClean="0">
                <a:sym typeface="Symbol"/>
              </a:rPr>
              <a:t>i</a:t>
            </a:r>
            <a:r>
              <a:rPr lang="en-US" i="1" baseline="-25000" dirty="0" smtClean="0">
                <a:sym typeface="Symbol"/>
              </a:rPr>
              <a:t>1</a:t>
            </a:r>
            <a:r>
              <a:rPr lang="en-US" i="1" dirty="0" smtClean="0">
                <a:sym typeface="Symbol"/>
              </a:rPr>
              <a:t>, …, i</a:t>
            </a:r>
            <a:r>
              <a:rPr lang="en-US" i="1" baseline="-25000" dirty="0" smtClean="0">
                <a:sym typeface="Symbol"/>
              </a:rPr>
              <a:t>n</a:t>
            </a:r>
            <a:r>
              <a:rPr lang="en-US" dirty="0" smtClean="0">
                <a:sym typeface="Symbol"/>
              </a:rPr>
              <a:t>], </a:t>
            </a:r>
          </a:p>
          <a:p>
            <a:r>
              <a:rPr lang="en-US" i="1" dirty="0" smtClean="0">
                <a:latin typeface="Calibri"/>
                <a:sym typeface="Symbol"/>
              </a:rPr>
              <a:t>F</a:t>
            </a:r>
            <a:r>
              <a:rPr lang="en-US" dirty="0" smtClean="0">
                <a:latin typeface="Calibri"/>
                <a:sym typeface="Symbol"/>
              </a:rPr>
              <a:t> is in NNF, then the following atoms can contain universal variables</a:t>
            </a:r>
            <a:r>
              <a:rPr lang="en-US" i="1" dirty="0" smtClean="0">
                <a:latin typeface="Calibri"/>
                <a:sym typeface="Symbol"/>
              </a:rPr>
              <a:t>:</a:t>
            </a:r>
          </a:p>
          <a:p>
            <a:pPr lvl="1"/>
            <a:r>
              <a:rPr lang="en-US" i="1" dirty="0" err="1" smtClean="0">
                <a:sym typeface="Symbol"/>
              </a:rPr>
              <a:t>i</a:t>
            </a:r>
            <a:r>
              <a:rPr lang="en-US" i="1" baseline="-25000" dirty="0" err="1" smtClean="0">
                <a:sym typeface="Symbol"/>
              </a:rPr>
              <a:t>k</a:t>
            </a:r>
            <a:r>
              <a:rPr lang="en-US" dirty="0" smtClean="0">
                <a:latin typeface="Calibri"/>
                <a:sym typeface="Symbol"/>
              </a:rPr>
              <a:t> &gt; </a:t>
            </a:r>
            <a:r>
              <a:rPr lang="en-US" i="1" dirty="0" smtClean="0">
                <a:latin typeface="Calibri"/>
                <a:sym typeface="Symbol"/>
              </a:rPr>
              <a:t>t</a:t>
            </a:r>
            <a:r>
              <a:rPr lang="en-US" dirty="0" smtClean="0">
                <a:latin typeface="Calibri"/>
                <a:sym typeface="Symbol"/>
              </a:rPr>
              <a:t> (t is ground)</a:t>
            </a:r>
          </a:p>
          <a:p>
            <a:pPr lvl="1"/>
            <a:r>
              <a:rPr lang="en-US" i="1" dirty="0" err="1" smtClean="0">
                <a:sym typeface="Symbol"/>
              </a:rPr>
              <a:t>i</a:t>
            </a:r>
            <a:r>
              <a:rPr lang="en-US" i="1" baseline="-25000" dirty="0" err="1" smtClean="0">
                <a:sym typeface="Symbol"/>
              </a:rPr>
              <a:t>k</a:t>
            </a:r>
            <a:r>
              <a:rPr lang="en-US" dirty="0" smtClean="0">
                <a:latin typeface="Calibri"/>
                <a:sym typeface="Symbol"/>
              </a:rPr>
              <a:t> </a:t>
            </a:r>
            <a:r>
              <a:rPr lang="en-US" dirty="0" smtClean="0">
                <a:latin typeface="Calibri"/>
                <a:sym typeface="Symbol"/>
              </a:rPr>
              <a:t>&gt; </a:t>
            </a:r>
            <a:r>
              <a:rPr lang="en-US" i="1" dirty="0" err="1" smtClean="0">
                <a:sym typeface="Symbol"/>
              </a:rPr>
              <a:t>i</a:t>
            </a:r>
            <a:r>
              <a:rPr lang="en-US" i="1" baseline="-25000" dirty="0" err="1" smtClean="0">
                <a:sym typeface="Symbol"/>
              </a:rPr>
              <a:t>k</a:t>
            </a:r>
            <a:r>
              <a:rPr lang="en-US" i="1" baseline="-25000" dirty="0" smtClean="0">
                <a:sym typeface="Symbol"/>
              </a:rPr>
              <a:t>’</a:t>
            </a:r>
          </a:p>
          <a:p>
            <a:pPr lvl="1"/>
            <a:r>
              <a:rPr lang="en-US" i="1" dirty="0" err="1" smtClean="0">
                <a:sym typeface="Symbol"/>
              </a:rPr>
              <a:t>i</a:t>
            </a:r>
            <a:r>
              <a:rPr lang="en-US" i="1" baseline="-25000" dirty="0" err="1" smtClean="0">
                <a:sym typeface="Symbol"/>
              </a:rPr>
              <a:t>k</a:t>
            </a:r>
            <a:r>
              <a:rPr lang="en-US" dirty="0" smtClean="0">
                <a:latin typeface="Calibri"/>
                <a:sym typeface="Symbol"/>
              </a:rPr>
              <a:t> </a:t>
            </a:r>
            <a:r>
              <a:rPr lang="en-US" dirty="0" smtClean="0">
                <a:latin typeface="Calibri"/>
                <a:sym typeface="Symbol"/>
              </a:rPr>
              <a:t>!= t (t is ground)</a:t>
            </a:r>
          </a:p>
          <a:p>
            <a:pPr lvl="1"/>
            <a:r>
              <a:rPr lang="en-US" i="1" dirty="0" err="1" smtClean="0">
                <a:sym typeface="Symbol"/>
              </a:rPr>
              <a:t>i</a:t>
            </a:r>
            <a:r>
              <a:rPr lang="en-US" i="1" baseline="-25000" dirty="0" err="1" smtClean="0">
                <a:sym typeface="Symbol"/>
              </a:rPr>
              <a:t>k</a:t>
            </a:r>
            <a:r>
              <a:rPr lang="en-US" dirty="0" smtClean="0">
                <a:latin typeface="Calibri"/>
                <a:sym typeface="Symbol"/>
              </a:rPr>
              <a:t> </a:t>
            </a:r>
            <a:r>
              <a:rPr lang="en-US" dirty="0" smtClean="0">
                <a:latin typeface="Calibri"/>
                <a:sym typeface="Symbol"/>
              </a:rPr>
              <a:t>!= </a:t>
            </a:r>
            <a:r>
              <a:rPr lang="en-US" i="1" dirty="0" err="1" smtClean="0">
                <a:sym typeface="Symbol"/>
              </a:rPr>
              <a:t>i</a:t>
            </a:r>
            <a:r>
              <a:rPr lang="en-US" i="1" baseline="-25000" dirty="0" err="1" smtClean="0">
                <a:sym typeface="Symbol"/>
              </a:rPr>
              <a:t>k</a:t>
            </a:r>
            <a:r>
              <a:rPr lang="en-US" i="1" baseline="-25000" dirty="0" smtClean="0">
                <a:sym typeface="Symbol"/>
              </a:rPr>
              <a:t>’</a:t>
            </a:r>
          </a:p>
          <a:p>
            <a:pPr lvl="1"/>
            <a:r>
              <a:rPr lang="en-US" i="1" dirty="0" smtClean="0">
                <a:sym typeface="Symbol"/>
              </a:rPr>
              <a:t>L</a:t>
            </a:r>
            <a:r>
              <a:rPr lang="en-US" dirty="0" smtClean="0">
                <a:sym typeface="Symbol"/>
              </a:rPr>
              <a:t>[</a:t>
            </a:r>
            <a:r>
              <a:rPr lang="en-US" i="1" dirty="0" smtClean="0">
                <a:sym typeface="Symbol"/>
              </a:rPr>
              <a:t>a</a:t>
            </a:r>
            <a:r>
              <a:rPr lang="en-US" dirty="0" smtClean="0">
                <a:sym typeface="Symbol"/>
              </a:rPr>
              <a:t>[</a:t>
            </a:r>
            <a:r>
              <a:rPr lang="en-US" i="1" dirty="0" err="1" smtClean="0">
                <a:sym typeface="Symbol"/>
              </a:rPr>
              <a:t>i</a:t>
            </a:r>
            <a:r>
              <a:rPr lang="en-US" i="1" baseline="-25000" dirty="0" err="1" smtClean="0">
                <a:sym typeface="Symbol"/>
              </a:rPr>
              <a:t>k</a:t>
            </a:r>
            <a:r>
              <a:rPr lang="en-US" dirty="0" smtClean="0">
                <a:sym typeface="Symbol"/>
              </a:rPr>
              <a:t>]] (</a:t>
            </a:r>
            <a:r>
              <a:rPr lang="en-US" i="1" dirty="0" err="1" smtClean="0">
                <a:sym typeface="Symbol"/>
              </a:rPr>
              <a:t>i</a:t>
            </a:r>
            <a:r>
              <a:rPr lang="en-US" i="1" baseline="-25000" dirty="0" err="1" smtClean="0">
                <a:sym typeface="Symbol"/>
              </a:rPr>
              <a:t>k</a:t>
            </a:r>
            <a:r>
              <a:rPr lang="en-US" i="1" baseline="-25000" dirty="0" smtClean="0">
                <a:sym typeface="Symbol"/>
              </a:rPr>
              <a:t> </a:t>
            </a:r>
            <a:r>
              <a:rPr lang="en-US" dirty="0" smtClean="0">
                <a:sym typeface="Symbol"/>
              </a:rPr>
              <a:t>only appears in </a:t>
            </a:r>
            <a:r>
              <a:rPr lang="en-US" i="1" dirty="0" smtClean="0">
                <a:sym typeface="Symbol"/>
              </a:rPr>
              <a:t>a</a:t>
            </a:r>
            <a:r>
              <a:rPr lang="en-US" dirty="0" smtClean="0">
                <a:sym typeface="Symbol"/>
              </a:rPr>
              <a:t>[</a:t>
            </a:r>
            <a:r>
              <a:rPr lang="en-US" i="1" dirty="0" err="1" smtClean="0">
                <a:sym typeface="Symbol"/>
              </a:rPr>
              <a:t>i</a:t>
            </a:r>
            <a:r>
              <a:rPr lang="en-US" i="1" baseline="-25000" dirty="0" err="1" smtClean="0">
                <a:sym typeface="Symbol"/>
              </a:rPr>
              <a:t>k</a:t>
            </a:r>
            <a:r>
              <a:rPr lang="en-US" dirty="0" smtClean="0">
                <a:sym typeface="Symbol"/>
              </a:rPr>
              <a:t>]) </a:t>
            </a:r>
            <a:endParaRPr lang="en-US" dirty="0" smtClean="0">
              <a:latin typeface="Calibri"/>
              <a:sym typeface="Symbol"/>
            </a:endParaRPr>
          </a:p>
        </p:txBody>
      </p:sp>
      <p:sp>
        <p:nvSpPr>
          <p:cNvPr id="4" name="Footer Placeholder 3"/>
          <p:cNvSpPr>
            <a:spLocks noGrp="1"/>
          </p:cNvSpPr>
          <p:nvPr>
            <p:ph type="ftr" sz="quarter" idx="10"/>
          </p:nvPr>
        </p:nvSpPr>
        <p:spPr/>
        <p:txBody>
          <a:bodyPr/>
          <a:lstStyle/>
          <a:p>
            <a:r>
              <a:rPr lang="en-US" smtClean="0"/>
              <a:t>Experiments in Software Verification using SMT Solvers</a:t>
            </a:r>
            <a:endParaRPr lang="en-US"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Examples</a:t>
            </a:r>
            <a:endParaRPr lang="en-US" dirty="0"/>
          </a:p>
        </p:txBody>
      </p:sp>
      <p:sp>
        <p:nvSpPr>
          <p:cNvPr id="3" name="Content Placeholder 2"/>
          <p:cNvSpPr>
            <a:spLocks noGrp="1"/>
          </p:cNvSpPr>
          <p:nvPr>
            <p:ph idx="1"/>
          </p:nvPr>
        </p:nvSpPr>
        <p:spPr>
          <a:xfrm>
            <a:off x="381000" y="1412875"/>
            <a:ext cx="8382000" cy="3299365"/>
          </a:xfrm>
        </p:spPr>
        <p:txBody>
          <a:bodyPr/>
          <a:lstStyle/>
          <a:p>
            <a:r>
              <a:rPr lang="en-US" dirty="0" smtClean="0"/>
              <a:t>Array is sorted:</a:t>
            </a:r>
          </a:p>
          <a:p>
            <a:pPr lvl="1"/>
            <a:r>
              <a:rPr lang="en-US" dirty="0" smtClean="0">
                <a:sym typeface="Symbol"/>
              </a:rPr>
              <a:t></a:t>
            </a:r>
            <a:r>
              <a:rPr lang="en-US" i="1" dirty="0" err="1" smtClean="0">
                <a:sym typeface="Symbol"/>
              </a:rPr>
              <a:t>i,j</a:t>
            </a:r>
            <a:r>
              <a:rPr lang="en-US" dirty="0" smtClean="0">
                <a:sym typeface="Symbol"/>
              </a:rPr>
              <a:t>: </a:t>
            </a:r>
            <a:r>
              <a:rPr lang="en-US" i="1" dirty="0" err="1" smtClean="0">
                <a:sym typeface="Symbol"/>
              </a:rPr>
              <a:t>i</a:t>
            </a:r>
            <a:r>
              <a:rPr lang="en-US" dirty="0" smtClean="0">
                <a:sym typeface="Symbol"/>
              </a:rPr>
              <a:t> &lt;= </a:t>
            </a:r>
            <a:r>
              <a:rPr lang="en-US" i="1" dirty="0" smtClean="0">
                <a:sym typeface="Symbol"/>
              </a:rPr>
              <a:t>j</a:t>
            </a:r>
            <a:r>
              <a:rPr lang="en-US" dirty="0" smtClean="0">
                <a:sym typeface="Symbol"/>
              </a:rPr>
              <a:t> implies </a:t>
            </a:r>
            <a:r>
              <a:rPr lang="en-US" i="1" dirty="0" smtClean="0">
                <a:sym typeface="Symbol"/>
              </a:rPr>
              <a:t>a</a:t>
            </a:r>
            <a:r>
              <a:rPr lang="en-US" dirty="0" smtClean="0">
                <a:sym typeface="Symbol"/>
              </a:rPr>
              <a:t>[</a:t>
            </a:r>
            <a:r>
              <a:rPr lang="en-US" i="1" dirty="0" err="1" smtClean="0">
                <a:sym typeface="Symbol"/>
              </a:rPr>
              <a:t>i</a:t>
            </a:r>
            <a:r>
              <a:rPr lang="en-US" dirty="0" smtClean="0">
                <a:sym typeface="Symbol"/>
              </a:rPr>
              <a:t>] &lt;= </a:t>
            </a:r>
            <a:r>
              <a:rPr lang="en-US" i="1" dirty="0" smtClean="0">
                <a:sym typeface="Symbol"/>
              </a:rPr>
              <a:t>a</a:t>
            </a:r>
            <a:r>
              <a:rPr lang="en-US" dirty="0" smtClean="0">
                <a:sym typeface="Symbol"/>
              </a:rPr>
              <a:t>[</a:t>
            </a:r>
            <a:r>
              <a:rPr lang="en-US" i="1" dirty="0" smtClean="0">
                <a:sym typeface="Symbol"/>
              </a:rPr>
              <a:t>j</a:t>
            </a:r>
            <a:r>
              <a:rPr lang="en-US" dirty="0" smtClean="0">
                <a:sym typeface="Symbol"/>
              </a:rPr>
              <a:t>]</a:t>
            </a:r>
            <a:r>
              <a:rPr lang="en-US" i="1" dirty="0" smtClean="0">
                <a:sym typeface="Symbol"/>
              </a:rPr>
              <a:t>, </a:t>
            </a:r>
            <a:r>
              <a:rPr lang="en-US" dirty="0" smtClean="0">
                <a:sym typeface="Symbol"/>
              </a:rPr>
              <a:t>or equivalently</a:t>
            </a:r>
            <a:r>
              <a:rPr lang="en-US" i="1" dirty="0" smtClean="0">
                <a:sym typeface="Symbol"/>
              </a:rPr>
              <a:t>:</a:t>
            </a:r>
          </a:p>
          <a:p>
            <a:pPr lvl="1"/>
            <a:r>
              <a:rPr lang="en-US" dirty="0" smtClean="0">
                <a:sym typeface="Symbol"/>
              </a:rPr>
              <a:t> </a:t>
            </a:r>
            <a:r>
              <a:rPr lang="en-US" dirty="0" smtClean="0">
                <a:sym typeface="Symbol"/>
              </a:rPr>
              <a:t></a:t>
            </a:r>
            <a:r>
              <a:rPr lang="en-US" i="1" dirty="0" err="1" smtClean="0">
                <a:sym typeface="Symbol"/>
              </a:rPr>
              <a:t>i,j</a:t>
            </a:r>
            <a:r>
              <a:rPr lang="en-US" dirty="0" smtClean="0">
                <a:sym typeface="Symbol"/>
              </a:rPr>
              <a:t>: </a:t>
            </a:r>
            <a:r>
              <a:rPr lang="en-US" i="1" dirty="0" err="1" smtClean="0">
                <a:sym typeface="Symbol"/>
              </a:rPr>
              <a:t>i</a:t>
            </a:r>
            <a:r>
              <a:rPr lang="en-US" dirty="0" smtClean="0">
                <a:sym typeface="Symbol"/>
              </a:rPr>
              <a:t> </a:t>
            </a:r>
            <a:r>
              <a:rPr lang="en-US" dirty="0" smtClean="0">
                <a:sym typeface="Symbol"/>
              </a:rPr>
              <a:t>&gt; j or </a:t>
            </a:r>
            <a:r>
              <a:rPr lang="en-US" i="1" dirty="0" smtClean="0">
                <a:sym typeface="Symbol"/>
              </a:rPr>
              <a:t>a</a:t>
            </a:r>
            <a:r>
              <a:rPr lang="en-US" dirty="0" smtClean="0">
                <a:sym typeface="Symbol"/>
              </a:rPr>
              <a:t>[</a:t>
            </a:r>
            <a:r>
              <a:rPr lang="en-US" i="1" dirty="0" err="1" smtClean="0">
                <a:sym typeface="Symbol"/>
              </a:rPr>
              <a:t>i</a:t>
            </a:r>
            <a:r>
              <a:rPr lang="en-US" dirty="0" smtClean="0">
                <a:sym typeface="Symbol"/>
              </a:rPr>
              <a:t>] &lt;= </a:t>
            </a:r>
            <a:r>
              <a:rPr lang="en-US" i="1" dirty="0" smtClean="0">
                <a:sym typeface="Symbol"/>
              </a:rPr>
              <a:t>a</a:t>
            </a:r>
            <a:r>
              <a:rPr lang="en-US" dirty="0" smtClean="0">
                <a:sym typeface="Symbol"/>
              </a:rPr>
              <a:t>[</a:t>
            </a:r>
            <a:r>
              <a:rPr lang="en-US" i="1" dirty="0" smtClean="0">
                <a:sym typeface="Symbol"/>
              </a:rPr>
              <a:t>j</a:t>
            </a:r>
            <a:r>
              <a:rPr lang="en-US" dirty="0" smtClean="0">
                <a:sym typeface="Symbol"/>
              </a:rPr>
              <a:t>]</a:t>
            </a:r>
          </a:p>
          <a:p>
            <a:r>
              <a:rPr lang="en-US" dirty="0" smtClean="0"/>
              <a:t>Array update </a:t>
            </a:r>
            <a:r>
              <a:rPr lang="en-US" i="1" dirty="0" smtClean="0"/>
              <a:t>b = write</a:t>
            </a:r>
            <a:r>
              <a:rPr lang="en-US" dirty="0" smtClean="0"/>
              <a:t>(</a:t>
            </a:r>
            <a:r>
              <a:rPr lang="en-US" i="1" dirty="0" smtClean="0"/>
              <a:t>a, </a:t>
            </a:r>
            <a:r>
              <a:rPr lang="en-US" i="1" dirty="0" err="1" smtClean="0"/>
              <a:t>j</a:t>
            </a:r>
            <a:r>
              <a:rPr lang="en-US" i="1" dirty="0" err="1" smtClean="0"/>
              <a:t>,v</a:t>
            </a:r>
            <a:r>
              <a:rPr lang="en-US" dirty="0" smtClean="0"/>
              <a:t>)</a:t>
            </a:r>
          </a:p>
          <a:p>
            <a:pPr lvl="1"/>
            <a:r>
              <a:rPr lang="en-US" i="1" dirty="0" smtClean="0">
                <a:sym typeface="Symbol"/>
              </a:rPr>
              <a:t>b</a:t>
            </a:r>
            <a:r>
              <a:rPr lang="en-US" dirty="0" smtClean="0">
                <a:sym typeface="Symbol"/>
              </a:rPr>
              <a:t>[</a:t>
            </a:r>
            <a:r>
              <a:rPr lang="en-US" i="1" dirty="0" smtClean="0">
                <a:sym typeface="Symbol"/>
              </a:rPr>
              <a:t>j</a:t>
            </a:r>
            <a:r>
              <a:rPr lang="en-US" dirty="0" smtClean="0">
                <a:sym typeface="Symbol"/>
              </a:rPr>
              <a:t>]</a:t>
            </a:r>
            <a:r>
              <a:rPr lang="en-US" i="1" dirty="0" smtClean="0">
                <a:sym typeface="Symbol"/>
              </a:rPr>
              <a:t> = v</a:t>
            </a:r>
          </a:p>
          <a:p>
            <a:pPr lvl="1"/>
            <a:r>
              <a:rPr lang="en-US" dirty="0" smtClean="0">
                <a:sym typeface="Symbol"/>
              </a:rPr>
              <a:t></a:t>
            </a:r>
            <a:r>
              <a:rPr lang="en-US" i="1" dirty="0" smtClean="0">
                <a:sym typeface="Symbol"/>
              </a:rPr>
              <a:t>x</a:t>
            </a:r>
            <a:r>
              <a:rPr lang="en-US" i="1" dirty="0" smtClean="0">
                <a:sym typeface="Symbol"/>
              </a:rPr>
              <a:t>: </a:t>
            </a:r>
            <a:r>
              <a:rPr lang="en-US" i="1" dirty="0" smtClean="0">
                <a:sym typeface="Symbol"/>
              </a:rPr>
              <a:t>x</a:t>
            </a:r>
            <a:r>
              <a:rPr lang="en-US" i="1" dirty="0" smtClean="0">
                <a:sym typeface="Symbol"/>
              </a:rPr>
              <a:t> &gt; j-1 </a:t>
            </a:r>
            <a:r>
              <a:rPr lang="en-US" dirty="0" smtClean="0">
                <a:sym typeface="Symbol"/>
              </a:rPr>
              <a:t>or</a:t>
            </a:r>
            <a:r>
              <a:rPr lang="en-US" i="1" dirty="0" smtClean="0">
                <a:sym typeface="Symbol"/>
              </a:rPr>
              <a:t> b</a:t>
            </a:r>
            <a:r>
              <a:rPr lang="en-US" dirty="0" smtClean="0">
                <a:sym typeface="Symbol"/>
              </a:rPr>
              <a:t>[</a:t>
            </a:r>
            <a:r>
              <a:rPr lang="en-US" i="1" dirty="0" smtClean="0">
                <a:sym typeface="Symbol"/>
              </a:rPr>
              <a:t>x</a:t>
            </a:r>
            <a:r>
              <a:rPr lang="en-US" dirty="0" smtClean="0">
                <a:sym typeface="Symbol"/>
              </a:rPr>
              <a:t>]</a:t>
            </a:r>
            <a:r>
              <a:rPr lang="en-US" i="1" dirty="0" smtClean="0">
                <a:sym typeface="Symbol"/>
              </a:rPr>
              <a:t> = a</a:t>
            </a:r>
            <a:r>
              <a:rPr lang="en-US" dirty="0" smtClean="0">
                <a:sym typeface="Symbol"/>
              </a:rPr>
              <a:t>[</a:t>
            </a:r>
            <a:r>
              <a:rPr lang="en-US" i="1" dirty="0" smtClean="0">
                <a:sym typeface="Symbol"/>
              </a:rPr>
              <a:t>x</a:t>
            </a:r>
            <a:r>
              <a:rPr lang="en-US" dirty="0" smtClean="0">
                <a:sym typeface="Symbol"/>
              </a:rPr>
              <a:t>]</a:t>
            </a:r>
          </a:p>
          <a:p>
            <a:pPr lvl="1"/>
            <a:r>
              <a:rPr lang="en-US" dirty="0" smtClean="0">
                <a:sym typeface="Symbol"/>
              </a:rPr>
              <a:t></a:t>
            </a:r>
            <a:r>
              <a:rPr lang="en-US" i="1" dirty="0" smtClean="0">
                <a:sym typeface="Symbol"/>
              </a:rPr>
              <a:t>x: </a:t>
            </a:r>
            <a:r>
              <a:rPr lang="en-US" i="1" dirty="0" smtClean="0">
                <a:sym typeface="Symbol"/>
              </a:rPr>
              <a:t>x &lt; </a:t>
            </a:r>
            <a:r>
              <a:rPr lang="en-US" i="1" dirty="0" smtClean="0">
                <a:sym typeface="Symbol"/>
              </a:rPr>
              <a:t>j+1</a:t>
            </a:r>
            <a:r>
              <a:rPr lang="en-US" dirty="0" smtClean="0">
                <a:sym typeface="Symbol"/>
              </a:rPr>
              <a:t> or</a:t>
            </a:r>
            <a:r>
              <a:rPr lang="en-US" i="1" dirty="0" smtClean="0">
                <a:sym typeface="Symbol"/>
              </a:rPr>
              <a:t> b</a:t>
            </a:r>
            <a:r>
              <a:rPr lang="en-US" dirty="0" smtClean="0">
                <a:sym typeface="Symbol"/>
              </a:rPr>
              <a:t>[</a:t>
            </a:r>
            <a:r>
              <a:rPr lang="en-US" i="1" dirty="0" smtClean="0">
                <a:sym typeface="Symbol"/>
              </a:rPr>
              <a:t>x</a:t>
            </a:r>
            <a:r>
              <a:rPr lang="en-US" dirty="0" smtClean="0">
                <a:sym typeface="Symbol"/>
              </a:rPr>
              <a:t>]</a:t>
            </a:r>
            <a:r>
              <a:rPr lang="en-US" i="1" dirty="0" smtClean="0">
                <a:sym typeface="Symbol"/>
              </a:rPr>
              <a:t> = a</a:t>
            </a:r>
            <a:r>
              <a:rPr lang="en-US" dirty="0" smtClean="0">
                <a:sym typeface="Symbol"/>
              </a:rPr>
              <a:t>[</a:t>
            </a:r>
            <a:r>
              <a:rPr lang="en-US" i="1" dirty="0" smtClean="0">
                <a:sym typeface="Symbol"/>
              </a:rPr>
              <a:t>x</a:t>
            </a:r>
            <a:r>
              <a:rPr lang="en-US" dirty="0" smtClean="0">
                <a:sym typeface="Symbol"/>
              </a:rPr>
              <a:t>]</a:t>
            </a:r>
            <a:endParaRPr lang="en-US" dirty="0" smtClean="0"/>
          </a:p>
          <a:p>
            <a:pPr lvl="1"/>
            <a:endParaRPr lang="en-US" dirty="0"/>
          </a:p>
        </p:txBody>
      </p:sp>
      <p:sp>
        <p:nvSpPr>
          <p:cNvPr id="4" name="Footer Placeholder 3"/>
          <p:cNvSpPr>
            <a:spLocks noGrp="1"/>
          </p:cNvSpPr>
          <p:nvPr>
            <p:ph type="ftr" sz="quarter" idx="10"/>
          </p:nvPr>
        </p:nvSpPr>
        <p:spPr/>
        <p:txBody>
          <a:bodyPr/>
          <a:lstStyle/>
          <a:p>
            <a:r>
              <a:rPr lang="en-US" smtClean="0"/>
              <a:t>Experiments in Software Verification using SMT Solvers</a:t>
            </a:r>
            <a:endParaRPr lang="en-US" dirty="0"/>
          </a:p>
        </p:txBody>
      </p:sp>
      <p:sp>
        <p:nvSpPr>
          <p:cNvPr id="6" name="Rectangular Callout 5"/>
          <p:cNvSpPr/>
          <p:nvPr/>
        </p:nvSpPr>
        <p:spPr bwMode="auto">
          <a:xfrm>
            <a:off x="4320791" y="4652387"/>
            <a:ext cx="3526972" cy="1165609"/>
          </a:xfrm>
          <a:prstGeom prst="wedgeRectCallout">
            <a:avLst>
              <a:gd name="adj1" fmla="val -57682"/>
              <a:gd name="adj2" fmla="val -110091"/>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lvl="1"/>
            <a:r>
              <a:rPr lang="en-US" dirty="0" smtClean="0">
                <a:sym typeface="Symbol"/>
              </a:rPr>
              <a:t>Equivalent to:</a:t>
            </a:r>
          </a:p>
          <a:p>
            <a:pPr lvl="1"/>
            <a:r>
              <a:rPr lang="en-US" dirty="0" smtClean="0">
                <a:sym typeface="Symbol"/>
              </a:rPr>
              <a:t></a:t>
            </a:r>
            <a:r>
              <a:rPr lang="en-US" i="1" dirty="0" smtClean="0">
                <a:sym typeface="Symbol"/>
              </a:rPr>
              <a:t>x: x </a:t>
            </a:r>
            <a:r>
              <a:rPr lang="en-US" i="1" dirty="0" smtClean="0">
                <a:sym typeface="Symbol"/>
              </a:rPr>
              <a:t>= j </a:t>
            </a:r>
            <a:r>
              <a:rPr lang="en-US" dirty="0" smtClean="0">
                <a:sym typeface="Symbol"/>
              </a:rPr>
              <a:t>or</a:t>
            </a:r>
            <a:r>
              <a:rPr lang="en-US" i="1" dirty="0" smtClean="0">
                <a:sym typeface="Symbol"/>
              </a:rPr>
              <a:t> b</a:t>
            </a:r>
            <a:r>
              <a:rPr lang="en-US" dirty="0" smtClean="0">
                <a:sym typeface="Symbol"/>
              </a:rPr>
              <a:t>[</a:t>
            </a:r>
            <a:r>
              <a:rPr lang="en-US" i="1" dirty="0" smtClean="0">
                <a:sym typeface="Symbol"/>
              </a:rPr>
              <a:t>x</a:t>
            </a:r>
            <a:r>
              <a:rPr lang="en-US" dirty="0" smtClean="0">
                <a:sym typeface="Symbol"/>
              </a:rPr>
              <a:t>]</a:t>
            </a:r>
            <a:r>
              <a:rPr lang="en-US" i="1" dirty="0" smtClean="0">
                <a:sym typeface="Symbol"/>
              </a:rPr>
              <a:t> = a</a:t>
            </a:r>
            <a:r>
              <a:rPr lang="en-US" dirty="0" smtClean="0">
                <a:sym typeface="Symbol"/>
              </a:rPr>
              <a:t>[</a:t>
            </a:r>
            <a:r>
              <a:rPr lang="en-US" i="1" dirty="0" smtClean="0">
                <a:sym typeface="Symbol"/>
              </a:rPr>
              <a:t>x</a:t>
            </a:r>
            <a:r>
              <a:rPr lang="en-US" dirty="0" smtClean="0">
                <a:sym typeface="Symbol"/>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Stratified APF</a:t>
            </a:r>
            <a:endParaRPr lang="en-US" dirty="0"/>
          </a:p>
        </p:txBody>
      </p:sp>
      <p:sp>
        <p:nvSpPr>
          <p:cNvPr id="3" name="Content Placeholder 2"/>
          <p:cNvSpPr>
            <a:spLocks noGrp="1"/>
          </p:cNvSpPr>
          <p:nvPr>
            <p:ph idx="1"/>
          </p:nvPr>
        </p:nvSpPr>
        <p:spPr>
          <a:xfrm>
            <a:off x="381000" y="1633931"/>
            <a:ext cx="8382000" cy="2689967"/>
          </a:xfrm>
        </p:spPr>
        <p:txBody>
          <a:bodyPr/>
          <a:lstStyle/>
          <a:p>
            <a:r>
              <a:rPr lang="en-US" dirty="0" smtClean="0"/>
              <a:t>Yeting Ge (Intern 2008)</a:t>
            </a:r>
          </a:p>
          <a:p>
            <a:r>
              <a:rPr lang="en-US" dirty="0" smtClean="0"/>
              <a:t>Nested (stratified) arrays in APF.</a:t>
            </a:r>
          </a:p>
          <a:p>
            <a:r>
              <a:rPr lang="en-US" dirty="0" smtClean="0"/>
              <a:t>S</a:t>
            </a:r>
            <a:r>
              <a:rPr lang="en-US" dirty="0" smtClean="0"/>
              <a:t>tratified EPR + some arithmetic.</a:t>
            </a:r>
          </a:p>
          <a:p>
            <a:r>
              <a:rPr lang="en-US" dirty="0" smtClean="0"/>
              <a:t>Example:</a:t>
            </a:r>
          </a:p>
          <a:p>
            <a:pPr lvl="1"/>
            <a:r>
              <a:rPr lang="en-US" dirty="0" smtClean="0">
                <a:sym typeface="Symbol"/>
              </a:rPr>
              <a:t></a:t>
            </a:r>
            <a:r>
              <a:rPr lang="en-US" i="1" dirty="0" err="1" smtClean="0">
                <a:sym typeface="Symbol"/>
              </a:rPr>
              <a:t>i,j</a:t>
            </a:r>
            <a:r>
              <a:rPr lang="en-US" dirty="0" smtClean="0">
                <a:sym typeface="Symbol"/>
              </a:rPr>
              <a:t>: </a:t>
            </a:r>
            <a:r>
              <a:rPr lang="en-US" i="1" dirty="0" err="1" smtClean="0">
                <a:sym typeface="Symbol"/>
              </a:rPr>
              <a:t>i</a:t>
            </a:r>
            <a:r>
              <a:rPr lang="en-US" dirty="0" smtClean="0">
                <a:sym typeface="Symbol"/>
              </a:rPr>
              <a:t> &lt;= </a:t>
            </a:r>
            <a:r>
              <a:rPr lang="en-US" i="1" dirty="0" smtClean="0">
                <a:sym typeface="Symbol"/>
              </a:rPr>
              <a:t>j</a:t>
            </a:r>
            <a:r>
              <a:rPr lang="en-US" dirty="0" smtClean="0">
                <a:sym typeface="Symbol"/>
              </a:rPr>
              <a:t> implies </a:t>
            </a:r>
            <a:r>
              <a:rPr lang="en-US" i="1" dirty="0" smtClean="0">
                <a:sym typeface="Symbol"/>
              </a:rPr>
              <a:t>a</a:t>
            </a:r>
            <a:r>
              <a:rPr lang="en-US" dirty="0" smtClean="0">
                <a:sym typeface="Symbol"/>
              </a:rPr>
              <a:t>[</a:t>
            </a:r>
            <a:r>
              <a:rPr lang="en-US" i="1" dirty="0" smtClean="0">
                <a:sym typeface="Symbol"/>
              </a:rPr>
              <a:t>a</a:t>
            </a:r>
            <a:r>
              <a:rPr lang="en-US" dirty="0" smtClean="0">
                <a:sym typeface="Symbol"/>
              </a:rPr>
              <a:t>’[</a:t>
            </a:r>
            <a:r>
              <a:rPr lang="en-US" dirty="0" err="1" smtClean="0">
                <a:sym typeface="Symbol"/>
              </a:rPr>
              <a:t>i</a:t>
            </a:r>
            <a:r>
              <a:rPr lang="en-US" dirty="0" smtClean="0">
                <a:sym typeface="Symbol"/>
              </a:rPr>
              <a:t>]] &lt;= </a:t>
            </a:r>
            <a:r>
              <a:rPr lang="en-US" i="1" dirty="0" smtClean="0">
                <a:sym typeface="Symbol"/>
              </a:rPr>
              <a:t>a</a:t>
            </a:r>
            <a:r>
              <a:rPr lang="en-US" dirty="0" smtClean="0">
                <a:sym typeface="Symbol"/>
              </a:rPr>
              <a:t>[</a:t>
            </a:r>
            <a:r>
              <a:rPr lang="en-US" i="1" dirty="0" smtClean="0">
                <a:sym typeface="Symbol"/>
              </a:rPr>
              <a:t>a’</a:t>
            </a:r>
            <a:r>
              <a:rPr lang="en-US" dirty="0" smtClean="0">
                <a:sym typeface="Symbol"/>
              </a:rPr>
              <a:t>[j</a:t>
            </a:r>
            <a:r>
              <a:rPr lang="en-US" dirty="0" smtClean="0">
                <a:sym typeface="Symbol"/>
              </a:rPr>
              <a:t>]]</a:t>
            </a:r>
          </a:p>
          <a:p>
            <a:r>
              <a:rPr lang="en-US" dirty="0" smtClean="0">
                <a:sym typeface="Symbol"/>
              </a:rPr>
              <a:t>It supports other extensions for pointer arithmetic.</a:t>
            </a:r>
            <a:endParaRPr lang="en-US" dirty="0" smtClean="0"/>
          </a:p>
        </p:txBody>
      </p:sp>
      <p:sp>
        <p:nvSpPr>
          <p:cNvPr id="4" name="Footer Placeholder 3"/>
          <p:cNvSpPr>
            <a:spLocks noGrp="1"/>
          </p:cNvSpPr>
          <p:nvPr>
            <p:ph type="ftr" sz="quarter" idx="10"/>
          </p:nvPr>
        </p:nvSpPr>
        <p:spPr/>
        <p:txBody>
          <a:bodyPr/>
          <a:lstStyle/>
          <a:p>
            <a:r>
              <a:rPr lang="en-US" smtClean="0"/>
              <a:t>Experiments in Software Verification using SMT Solvers</a:t>
            </a:r>
            <a:endParaRPr lang="en-US"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Conclusion</a:t>
            </a:r>
            <a:endParaRPr lang="en-US" dirty="0"/>
          </a:p>
        </p:txBody>
      </p:sp>
      <p:sp>
        <p:nvSpPr>
          <p:cNvPr id="3" name="Content Placeholder 2"/>
          <p:cNvSpPr>
            <a:spLocks noGrp="1"/>
          </p:cNvSpPr>
          <p:nvPr>
            <p:ph idx="1"/>
          </p:nvPr>
        </p:nvSpPr>
        <p:spPr>
          <a:xfrm>
            <a:off x="381000" y="1734411"/>
            <a:ext cx="8382000" cy="3028521"/>
          </a:xfrm>
        </p:spPr>
        <p:txBody>
          <a:bodyPr/>
          <a:lstStyle/>
          <a:p>
            <a:r>
              <a:rPr lang="en-US" dirty="0" smtClean="0"/>
              <a:t>Users frequently need new theories.</a:t>
            </a:r>
          </a:p>
          <a:p>
            <a:pPr lvl="1"/>
            <a:r>
              <a:rPr lang="en-US" dirty="0" smtClean="0"/>
              <a:t>Quantifiers.</a:t>
            </a:r>
            <a:endParaRPr lang="en-US" dirty="0" smtClean="0"/>
          </a:p>
          <a:p>
            <a:pPr lvl="1"/>
            <a:r>
              <a:rPr lang="en-US" dirty="0" smtClean="0"/>
              <a:t>Inference rules.</a:t>
            </a:r>
          </a:p>
          <a:p>
            <a:pPr lvl="1"/>
            <a:r>
              <a:rPr lang="en-US" dirty="0" smtClean="0"/>
              <a:t>Very lazy loop.</a:t>
            </a:r>
          </a:p>
          <a:p>
            <a:r>
              <a:rPr lang="en-US" dirty="0" smtClean="0"/>
              <a:t>Decidable fragments are useful in practice.</a:t>
            </a:r>
          </a:p>
          <a:p>
            <a:r>
              <a:rPr lang="en-US" dirty="0" smtClean="0">
                <a:sym typeface="Symbol"/>
                <a:hlinkClick r:id="rId2"/>
              </a:rPr>
              <a:t>http://</a:t>
            </a:r>
            <a:r>
              <a:rPr lang="en-US" dirty="0" smtClean="0">
                <a:sym typeface="Symbol"/>
                <a:hlinkClick r:id="rId2"/>
              </a:rPr>
              <a:t>research.microsoft.com/projects/z3</a:t>
            </a:r>
            <a:endParaRPr lang="en-US" dirty="0" smtClean="0"/>
          </a:p>
          <a:p>
            <a:endParaRPr lang="en-US" dirty="0" smtClean="0"/>
          </a:p>
        </p:txBody>
      </p:sp>
      <p:sp>
        <p:nvSpPr>
          <p:cNvPr id="4" name="Footer Placeholder 3"/>
          <p:cNvSpPr>
            <a:spLocks noGrp="1"/>
          </p:cNvSpPr>
          <p:nvPr>
            <p:ph type="ftr" sz="quarter" idx="10"/>
          </p:nvPr>
        </p:nvSpPr>
        <p:spPr/>
        <p:txBody>
          <a:bodyPr/>
          <a:lstStyle/>
          <a:p>
            <a:r>
              <a:rPr lang="en-US" smtClean="0"/>
              <a:t>Experiments in Software Verification using SMT Solvers</a:t>
            </a:r>
            <a:endParaRPr lang="en-US" dirty="0"/>
          </a:p>
        </p:txBody>
      </p:sp>
      <p:sp>
        <p:nvSpPr>
          <p:cNvPr id="5" name="Rectangle 4"/>
          <p:cNvSpPr/>
          <p:nvPr/>
        </p:nvSpPr>
        <p:spPr bwMode="auto">
          <a:xfrm>
            <a:off x="2502040" y="4391129"/>
            <a:ext cx="3788228" cy="1758461"/>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4400" b="0" i="0" u="none" strike="noStrike" cap="none" normalizeH="0" baseline="0" dirty="0" smtClean="0">
                <a:solidFill>
                  <a:schemeClr val="bg1"/>
                </a:solidFill>
                <a:latin typeface="Calibri" pitchFamily="34" charset="0"/>
              </a:rPr>
              <a:t>Thank You</a:t>
            </a:r>
            <a:r>
              <a:rPr lang="en-US" sz="4400" dirty="0" smtClean="0">
                <a:solidFill>
                  <a:schemeClr val="bg1"/>
                </a:solidFill>
                <a:latin typeface="Calibri" pitchFamily="34" charset="0"/>
              </a:rPr>
              <a:t>!</a:t>
            </a:r>
            <a:endParaRPr kumimoji="0" lang="en-US" sz="4400" b="0" i="0" u="none" strike="noStrike" cap="none" normalizeH="0" baseline="0" dirty="0" smtClean="0">
              <a:solidFill>
                <a:schemeClr val="bg1"/>
              </a:solidFill>
              <a:latin typeface="Calibr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t>Experiments in Software Verification using SMT Solvers</a:t>
            </a:r>
          </a:p>
        </p:txBody>
      </p:sp>
      <p:graphicFrame>
        <p:nvGraphicFramePr>
          <p:cNvPr id="6" name="Object 5"/>
          <p:cNvGraphicFramePr>
            <a:graphicFrameLocks noChangeAspect="1"/>
          </p:cNvGraphicFramePr>
          <p:nvPr/>
        </p:nvGraphicFramePr>
        <p:xfrm>
          <a:off x="270163" y="2227118"/>
          <a:ext cx="8517665" cy="524164"/>
        </p:xfrm>
        <a:graphic>
          <a:graphicData uri="http://schemas.openxmlformats.org/presentationml/2006/ole">
            <p:oleObj spid="_x0000_s176130" name="Equation" r:id="rId4" imgW="3301920" imgH="203040" progId="Equation.3">
              <p:embed/>
            </p:oleObj>
          </a:graphicData>
        </a:graphic>
      </p:graphicFrame>
      <p:sp>
        <p:nvSpPr>
          <p:cNvPr id="8" name="Rectangle 7"/>
          <p:cNvSpPr/>
          <p:nvPr/>
        </p:nvSpPr>
        <p:spPr bwMode="auto">
          <a:xfrm>
            <a:off x="233680" y="2265680"/>
            <a:ext cx="151384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Rectangle 8"/>
          <p:cNvSpPr/>
          <p:nvPr/>
        </p:nvSpPr>
        <p:spPr bwMode="auto">
          <a:xfrm>
            <a:off x="7345680" y="2275840"/>
            <a:ext cx="125984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Rectangle 9"/>
          <p:cNvSpPr/>
          <p:nvPr/>
        </p:nvSpPr>
        <p:spPr bwMode="auto">
          <a:xfrm>
            <a:off x="5638800" y="2255520"/>
            <a:ext cx="77216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ectangle 10"/>
          <p:cNvSpPr/>
          <p:nvPr/>
        </p:nvSpPr>
        <p:spPr bwMode="auto">
          <a:xfrm>
            <a:off x="5100320" y="225552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Arithmetic</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Is Z3 available for commercial use?</a:t>
            </a:r>
            <a:endParaRPr lang="en-US" dirty="0"/>
          </a:p>
        </p:txBody>
      </p:sp>
      <p:sp>
        <p:nvSpPr>
          <p:cNvPr id="3" name="Content Placeholder 2"/>
          <p:cNvSpPr>
            <a:spLocks noGrp="1"/>
          </p:cNvSpPr>
          <p:nvPr>
            <p:ph idx="1"/>
          </p:nvPr>
        </p:nvSpPr>
        <p:spPr>
          <a:xfrm>
            <a:off x="381000" y="1684171"/>
            <a:ext cx="8382000" cy="3557897"/>
          </a:xfrm>
        </p:spPr>
        <p:txBody>
          <a:bodyPr/>
          <a:lstStyle/>
          <a:p>
            <a:r>
              <a:rPr lang="en-US" dirty="0" smtClean="0"/>
              <a:t>Not yet…</a:t>
            </a:r>
          </a:p>
          <a:p>
            <a:r>
              <a:rPr lang="en-US" dirty="0" smtClean="0"/>
              <a:t>However,</a:t>
            </a:r>
          </a:p>
          <a:p>
            <a:pPr lvl="1"/>
            <a:r>
              <a:rPr lang="en-US" dirty="0" smtClean="0"/>
              <a:t>PEX (comes with Z3) and Chess will be available for commercial use for VS users.</a:t>
            </a:r>
          </a:p>
          <a:p>
            <a:pPr lvl="3"/>
            <a:r>
              <a:rPr lang="en-US" dirty="0" smtClean="0">
                <a:hlinkClick r:id="rId2"/>
              </a:rPr>
              <a:t>http://research.microsoft.com/Pex</a:t>
            </a:r>
            <a:r>
              <a:rPr lang="en-US" dirty="0" smtClean="0">
                <a:hlinkClick r:id="rId2"/>
              </a:rPr>
              <a:t>/</a:t>
            </a:r>
            <a:endParaRPr lang="en-US" dirty="0" smtClean="0"/>
          </a:p>
          <a:p>
            <a:pPr lvl="3"/>
            <a:r>
              <a:rPr lang="en-US" dirty="0" smtClean="0">
                <a:hlinkClick r:id="rId3"/>
              </a:rPr>
              <a:t>http://research.microsoft.com/projects/chess</a:t>
            </a:r>
            <a:r>
              <a:rPr lang="en-US" dirty="0" smtClean="0">
                <a:hlinkClick r:id="rId3"/>
              </a:rPr>
              <a:t>/</a:t>
            </a:r>
            <a:endParaRPr lang="en-US" dirty="0" smtClean="0"/>
          </a:p>
          <a:p>
            <a:pPr lvl="1"/>
            <a:r>
              <a:rPr lang="en-US" dirty="0" smtClean="0"/>
              <a:t>SLAM/SDV 2.0 (comes with Z3) is part of DDK and will ship with the next version of Windows.</a:t>
            </a:r>
          </a:p>
          <a:p>
            <a:pPr lvl="3"/>
            <a:r>
              <a:rPr lang="en-US" dirty="0" smtClean="0">
                <a:hlinkClick r:id="rId4"/>
              </a:rPr>
              <a:t>http://research.microsoft.com/slam</a:t>
            </a:r>
            <a:r>
              <a:rPr lang="en-US" dirty="0" smtClean="0">
                <a:hlinkClick r:id="rId4"/>
              </a:rPr>
              <a:t>/</a:t>
            </a:r>
            <a:endParaRPr lang="en-US" dirty="0" smtClean="0"/>
          </a:p>
        </p:txBody>
      </p:sp>
      <p:sp>
        <p:nvSpPr>
          <p:cNvPr id="4" name="Footer Placeholder 3"/>
          <p:cNvSpPr>
            <a:spLocks noGrp="1"/>
          </p:cNvSpPr>
          <p:nvPr>
            <p:ph type="ftr" sz="quarter" idx="10"/>
          </p:nvPr>
        </p:nvSpPr>
        <p:spPr/>
        <p:txBody>
          <a:bodyPr/>
          <a:lstStyle/>
          <a:p>
            <a:r>
              <a:rPr lang="en-US" smtClean="0"/>
              <a:t>Experiments in Software Verification using SMT Solvers</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t>Experiments in Software Verification using SMT </a:t>
            </a:r>
            <a:r>
              <a:rPr lang="en-US" dirty="0" smtClean="0"/>
              <a:t>Solvers</a:t>
            </a:r>
            <a:endParaRPr lang="en-US" dirty="0" smtClean="0"/>
          </a:p>
        </p:txBody>
      </p:sp>
      <p:graphicFrame>
        <p:nvGraphicFramePr>
          <p:cNvPr id="6" name="Object 5"/>
          <p:cNvGraphicFramePr>
            <a:graphicFrameLocks noChangeAspect="1"/>
          </p:cNvGraphicFramePr>
          <p:nvPr/>
        </p:nvGraphicFramePr>
        <p:xfrm>
          <a:off x="270163" y="2227118"/>
          <a:ext cx="8517665" cy="524164"/>
        </p:xfrm>
        <a:graphic>
          <a:graphicData uri="http://schemas.openxmlformats.org/presentationml/2006/ole">
            <p:oleObj spid="_x0000_s177154" name="Equation" r:id="rId4" imgW="3301920" imgH="203040" progId="Equation.3">
              <p:embed/>
            </p:oleObj>
          </a:graphicData>
        </a:graphic>
      </p:graphicFrame>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Arithmetic</a:t>
            </a:r>
          </a:p>
        </p:txBody>
      </p:sp>
      <p:sp>
        <p:nvSpPr>
          <p:cNvPr id="16" name="Rectangle 15"/>
          <p:cNvSpPr/>
          <p:nvPr/>
        </p:nvSpPr>
        <p:spPr bwMode="auto">
          <a:xfrm>
            <a:off x="2621280" y="2265680"/>
            <a:ext cx="843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Rectangle 16"/>
          <p:cNvSpPr/>
          <p:nvPr/>
        </p:nvSpPr>
        <p:spPr bwMode="auto">
          <a:xfrm>
            <a:off x="3566160" y="2265680"/>
            <a:ext cx="843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 name="Rectangle 17"/>
          <p:cNvSpPr/>
          <p:nvPr/>
        </p:nvSpPr>
        <p:spPr bwMode="auto">
          <a:xfrm>
            <a:off x="2875280" y="342392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Array</a:t>
            </a:r>
            <a:r>
              <a:rPr kumimoji="0" lang="en-US" sz="2800"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Theory</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t>Experiments in Software Verification using SMT </a:t>
            </a:r>
            <a:r>
              <a:rPr lang="en-US" dirty="0" smtClean="0"/>
              <a:t>Solvers</a:t>
            </a:r>
            <a:endParaRPr lang="en-US" dirty="0" smtClean="0"/>
          </a:p>
        </p:txBody>
      </p:sp>
      <p:graphicFrame>
        <p:nvGraphicFramePr>
          <p:cNvPr id="6" name="Object 5"/>
          <p:cNvGraphicFramePr>
            <a:graphicFrameLocks noChangeAspect="1"/>
          </p:cNvGraphicFramePr>
          <p:nvPr/>
        </p:nvGraphicFramePr>
        <p:xfrm>
          <a:off x="270163" y="2227118"/>
          <a:ext cx="8517665" cy="524164"/>
        </p:xfrm>
        <a:graphic>
          <a:graphicData uri="http://schemas.openxmlformats.org/presentationml/2006/ole">
            <p:oleObj spid="_x0000_s178178" name="Equation" r:id="rId4" imgW="3301920" imgH="203040" progId="Equation.3">
              <p:embed/>
            </p:oleObj>
          </a:graphicData>
        </a:graphic>
      </p:graphicFrame>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Arithmetic</a:t>
            </a:r>
          </a:p>
        </p:txBody>
      </p:sp>
      <p:sp>
        <p:nvSpPr>
          <p:cNvPr id="18" name="Rectangle 17"/>
          <p:cNvSpPr/>
          <p:nvPr/>
        </p:nvSpPr>
        <p:spPr bwMode="auto">
          <a:xfrm>
            <a:off x="2875280" y="342392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Array</a:t>
            </a:r>
            <a:r>
              <a:rPr kumimoji="0" lang="en-US" sz="2800"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Theory</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Rectangle 19"/>
          <p:cNvSpPr/>
          <p:nvPr/>
        </p:nvSpPr>
        <p:spPr bwMode="auto">
          <a:xfrm>
            <a:off x="6918960" y="227584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1" name="Rectangle 20"/>
          <p:cNvSpPr/>
          <p:nvPr/>
        </p:nvSpPr>
        <p:spPr bwMode="auto">
          <a:xfrm>
            <a:off x="2235200" y="226568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3" name="Rectangle 22"/>
          <p:cNvSpPr/>
          <p:nvPr/>
        </p:nvSpPr>
        <p:spPr bwMode="auto">
          <a:xfrm>
            <a:off x="2885440" y="341376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tx1"/>
                </a:solidFill>
                <a:effectLst>
                  <a:outerShdw blurRad="38100" dist="38100" dir="2700000" algn="tl">
                    <a:srgbClr val="000000">
                      <a:alpha val="43137"/>
                    </a:srgbClr>
                  </a:outerShdw>
                </a:effectLst>
                <a:latin typeface="Segoe" pitchFamily="34" charset="0"/>
              </a:rPr>
              <a:t>Uninterpreted</a:t>
            </a:r>
            <a:r>
              <a:rPr lang="en-US" sz="2800" dirty="0" smtClean="0">
                <a:solidFill>
                  <a:schemeClr val="tx1"/>
                </a:solidFill>
                <a:effectLst>
                  <a:outerShdw blurRad="38100" dist="38100" dir="2700000" algn="tl">
                    <a:srgbClr val="000000">
                      <a:alpha val="43137"/>
                    </a:srgbClr>
                  </a:outerShdw>
                </a:effectLst>
                <a:latin typeface="Segoe" pitchFamily="34" charset="0"/>
              </a:rPr>
              <a:t> Functions</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Z3</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t>Experiments in Software Verification using SMT </a:t>
            </a:r>
            <a:r>
              <a:rPr lang="en-US" dirty="0" smtClean="0"/>
              <a:t>Solvers</a:t>
            </a:r>
            <a:endParaRPr lang="en-US" dirty="0" smtClean="0"/>
          </a:p>
        </p:txBody>
      </p:sp>
      <p:sp>
        <p:nvSpPr>
          <p:cNvPr id="22" name="Text Placeholder 2"/>
          <p:cNvSpPr txBox="1">
            <a:spLocks/>
          </p:cNvSpPr>
          <p:nvPr/>
        </p:nvSpPr>
        <p:spPr>
          <a:xfrm>
            <a:off x="416560" y="1613801"/>
            <a:ext cx="8382000" cy="5127558"/>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rgbClr val="FF0000"/>
                </a:solidFill>
                <a:latin typeface="Calibri" pitchFamily="34" charset="0"/>
                <a:sym typeface="Symbol"/>
              </a:rPr>
              <a:t>Z3 is a new solver developed at Microsoft Research.</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Development/Research driven by internal customers.</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Free for academic research.</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Interfaces:</a:t>
            </a: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pPr>
            <a:endParaRPr lang="en-US" sz="2800" dirty="0" smtClean="0">
              <a:solidFill>
                <a:schemeClr val="bg1"/>
              </a:solidFill>
              <a:latin typeface="Calibri" pitchFamily="34" charset="0"/>
              <a:sym typeface="Symbol"/>
              <a:hlinkClick r:id="rId4"/>
            </a:endParaRP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hlinkClick r:id="rId4"/>
              </a:rPr>
              <a:t>http://research.microsoft.com/projects/z3</a:t>
            </a: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p:txBody>
      </p:sp>
      <p:graphicFrame>
        <p:nvGraphicFramePr>
          <p:cNvPr id="25" name="Diagram 24"/>
          <p:cNvGraphicFramePr/>
          <p:nvPr/>
        </p:nvGraphicFramePr>
        <p:xfrm>
          <a:off x="993596" y="3328288"/>
          <a:ext cx="6636564" cy="234099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9492" y="2673172"/>
            <a:ext cx="8884508" cy="1828193"/>
          </a:xfrm>
        </p:spPr>
        <p:txBody>
          <a:bodyPr/>
          <a:lstStyle/>
          <a:p>
            <a:r>
              <a:rPr sz="4400" b="1" smtClean="0"/>
              <a:t>HAVOC</a:t>
            </a:r>
          </a:p>
          <a:p>
            <a:r>
              <a:rPr sz="4400" b="1" smtClean="0"/>
              <a:t>Verifying Windows Components</a:t>
            </a:r>
            <a:endParaRPr lang="en-US" sz="4400" b="1" dirty="0"/>
          </a:p>
        </p:txBody>
      </p:sp>
      <p:sp>
        <p:nvSpPr>
          <p:cNvPr id="4" name="Rectangle 3"/>
          <p:cNvSpPr/>
          <p:nvPr/>
        </p:nvSpPr>
        <p:spPr>
          <a:xfrm>
            <a:off x="3862664" y="5835641"/>
            <a:ext cx="5124929" cy="646331"/>
          </a:xfrm>
          <a:prstGeom prst="rect">
            <a:avLst/>
          </a:prstGeom>
        </p:spPr>
        <p:txBody>
          <a:bodyPr wrap="none">
            <a:spAutoFit/>
          </a:bodyPr>
          <a:lstStyle/>
          <a:p>
            <a:r>
              <a:rPr lang="en-US" dirty="0" smtClean="0">
                <a:solidFill>
                  <a:schemeClr val="bg1"/>
                </a:solidFill>
              </a:rPr>
              <a:t>Lahiri &amp; Qadeer, POPL’08,</a:t>
            </a:r>
          </a:p>
          <a:p>
            <a:r>
              <a:rPr lang="en-US" dirty="0" smtClean="0">
                <a:solidFill>
                  <a:schemeClr val="bg1"/>
                </a:solidFill>
              </a:rPr>
              <a:t>Also: Ball, Hackett, Lahiri, Qadeer, MSR-TR-08-82.</a:t>
            </a:r>
          </a:p>
        </p:txBody>
      </p:sp>
      <p:pic>
        <p:nvPicPr>
          <p:cNvPr id="5" name="Picture 4" descr="shuvendu.jpg"/>
          <p:cNvPicPr>
            <a:picLocks noChangeAspect="1"/>
          </p:cNvPicPr>
          <p:nvPr/>
        </p:nvPicPr>
        <p:blipFill>
          <a:blip r:embed="rId2" cstate="print"/>
          <a:stretch>
            <a:fillRect/>
          </a:stretch>
        </p:blipFill>
        <p:spPr>
          <a:xfrm>
            <a:off x="7346376" y="5422019"/>
            <a:ext cx="554645" cy="604717"/>
          </a:xfrm>
          <a:prstGeom prst="rect">
            <a:avLst/>
          </a:prstGeom>
        </p:spPr>
      </p:pic>
      <p:pic>
        <p:nvPicPr>
          <p:cNvPr id="6" name="Picture 5" descr="qadeer.jpg"/>
          <p:cNvPicPr>
            <a:picLocks noChangeAspect="1"/>
          </p:cNvPicPr>
          <p:nvPr/>
        </p:nvPicPr>
        <p:blipFill>
          <a:blip r:embed="rId3"/>
          <a:stretch>
            <a:fillRect/>
          </a:stretch>
        </p:blipFill>
        <p:spPr>
          <a:xfrm>
            <a:off x="7900604" y="5422133"/>
            <a:ext cx="573741" cy="609600"/>
          </a:xfrm>
          <a:prstGeom prst="rect">
            <a:avLst/>
          </a:prstGeom>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3714" name="Picture 2"/>
          <p:cNvPicPr>
            <a:picLocks noChangeAspect="1" noChangeArrowheads="1"/>
          </p:cNvPicPr>
          <p:nvPr/>
        </p:nvPicPr>
        <p:blipFill>
          <a:blip r:embed="rId2"/>
          <a:srcRect l="16618" t="17489" r="16125" b="32950"/>
          <a:stretch>
            <a:fillRect/>
          </a:stretch>
        </p:blipFill>
        <p:spPr bwMode="auto">
          <a:xfrm>
            <a:off x="1322773" y="1874030"/>
            <a:ext cx="6833286" cy="4028302"/>
          </a:xfrm>
          <a:prstGeom prst="rect">
            <a:avLst/>
          </a:prstGeom>
          <a:noFill/>
          <a:ln w="9525">
            <a:noFill/>
            <a:miter lim="800000"/>
            <a:headEnd/>
            <a:tailEnd/>
          </a:ln>
          <a:effectLst/>
        </p:spPr>
      </p:pic>
      <p:sp>
        <p:nvSpPr>
          <p:cNvPr id="3" name="Title 2"/>
          <p:cNvSpPr>
            <a:spLocks noGrp="1"/>
          </p:cNvSpPr>
          <p:nvPr>
            <p:ph type="title"/>
          </p:nvPr>
        </p:nvSpPr>
        <p:spPr/>
        <p:txBody>
          <a:bodyPr/>
          <a:lstStyle/>
          <a:p>
            <a:r>
              <a:rPr smtClean="0"/>
              <a:t>HAVOC's Architecture</a:t>
            </a:r>
            <a:endParaRPr lang="en-US" dirty="0"/>
          </a:p>
        </p:txBody>
      </p:sp>
      <p:sp>
        <p:nvSpPr>
          <p:cNvPr id="6" name="Rectangle 5"/>
          <p:cNvSpPr/>
          <p:nvPr/>
        </p:nvSpPr>
        <p:spPr bwMode="auto">
          <a:xfrm>
            <a:off x="3503265" y="5260458"/>
            <a:ext cx="1959429" cy="552659"/>
          </a:xfrm>
          <a:prstGeom prst="rect">
            <a:avLst/>
          </a:prstGeom>
          <a:solidFill>
            <a:schemeClr val="tx1"/>
          </a:solidFill>
          <a:ln>
            <a:noFill/>
            <a:headEnd type="none" w="med" len="med"/>
            <a:tailEnd type="none" w="med" len="med"/>
          </a:ln>
          <a:effectLst/>
          <a:scene3d>
            <a:camera prst="orthographicFront" fov="0">
              <a:rot lat="0" lon="0" rev="0"/>
            </a:camera>
            <a:lightRig rig="glow" dir="t">
              <a:rot lat="0" lon="0" rev="6360000"/>
            </a:lightRig>
          </a:scene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pic>
        <p:nvPicPr>
          <p:cNvPr id="5" name="Picture 4" descr="z3.png"/>
          <p:cNvPicPr>
            <a:picLocks noChangeAspect="1"/>
          </p:cNvPicPr>
          <p:nvPr/>
        </p:nvPicPr>
        <p:blipFill>
          <a:blip r:embed="rId3"/>
          <a:stretch>
            <a:fillRect/>
          </a:stretch>
        </p:blipFill>
        <p:spPr>
          <a:xfrm>
            <a:off x="4112424" y="5339113"/>
            <a:ext cx="788733" cy="395961"/>
          </a:xfrm>
          <a:prstGeom prst="rect">
            <a:avLst/>
          </a:prstGeom>
        </p:spPr>
      </p:pic>
      <p:sp>
        <p:nvSpPr>
          <p:cNvPr id="8" name="Footer Placeholder 5"/>
          <p:cNvSpPr>
            <a:spLocks noGrp="1"/>
          </p:cNvSpPr>
          <p:nvPr>
            <p:ph type="ftr" sz="quarter" idx="10"/>
          </p:nvPr>
        </p:nvSpPr>
        <p:spPr>
          <a:xfrm>
            <a:off x="2130805" y="6356350"/>
            <a:ext cx="4546832" cy="365125"/>
          </a:xfrm>
        </p:spPr>
        <p:txBody>
          <a:bodyPr/>
          <a:lstStyle>
            <a:lvl1pPr>
              <a:defRPr sz="1200"/>
            </a:lvl1pPr>
          </a:lstStyle>
          <a:p>
            <a:r>
              <a:rPr lang="en-US" dirty="0" smtClean="0"/>
              <a:t>Experiments in Software Verification using SMT Solvers</a:t>
            </a:r>
            <a:endParaRPr 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R_PPT template_07_light">
  <a:themeElements>
    <a:clrScheme name="MSR 2007">
      <a:dk1>
        <a:srgbClr val="000000"/>
      </a:dk1>
      <a:lt1>
        <a:srgbClr val="FFFFFF"/>
      </a:lt1>
      <a:dk2>
        <a:srgbClr val="3F3F3F"/>
      </a:dk2>
      <a:lt2>
        <a:srgbClr val="FFFFFF"/>
      </a:lt2>
      <a:accent1>
        <a:srgbClr val="FFDF79"/>
      </a:accent1>
      <a:accent2>
        <a:srgbClr val="5782B5"/>
      </a:accent2>
      <a:accent3>
        <a:srgbClr val="E28A54"/>
      </a:accent3>
      <a:accent4>
        <a:srgbClr val="94D850"/>
      </a:accent4>
      <a:accent5>
        <a:srgbClr val="FFA94B"/>
      </a:accent5>
      <a:accent6>
        <a:srgbClr val="9047B9"/>
      </a:accent6>
      <a:hlink>
        <a:srgbClr val="009ED6"/>
      </a:hlink>
      <a:folHlink>
        <a:srgbClr val="DDD819"/>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3074916C7A05429E3860C96E939D68" ma:contentTypeVersion="3" ma:contentTypeDescription="Create a new document." ma:contentTypeScope="" ma:versionID="2f9d0a3e4dab1dbcfa92ef49294c9fd6">
  <xsd:schema xmlns:xsd="http://www.w3.org/2001/XMLSchema" xmlns:p="http://schemas.microsoft.com/office/2006/metadata/properties" targetNamespace="http://schemas.microsoft.com/office/2006/metadata/properties" ma:root="true" ma:fieldsID="1767b50499e116a953c72fb09f4df49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09024F-16CA-4CA6-95A1-D32F69EDB8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D9F50A16-2F0A-48CD-98C8-4E4AE3627974}">
  <ds:schemaRefs>
    <ds:schemaRef ds:uri="http://schemas.microsoft.com/office/2006/metadata/properties"/>
  </ds:schemaRefs>
</ds:datastoreItem>
</file>

<file path=customXml/itemProps3.xml><?xml version="1.0" encoding="utf-8"?>
<ds:datastoreItem xmlns:ds="http://schemas.openxmlformats.org/officeDocument/2006/customXml" ds:itemID="{E7F898CC-13F8-471E-88EA-EFAA80FECF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MSR_PPT template_07_light</Template>
  <TotalTime>10167</TotalTime>
  <Words>2811</Words>
  <Application>Microsoft Office PowerPoint</Application>
  <PresentationFormat>On-screen Show (4:3)</PresentationFormat>
  <Paragraphs>463</Paragraphs>
  <Slides>40</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MSR_PPT template_07_light</vt:lpstr>
      <vt:lpstr>Equation</vt:lpstr>
      <vt:lpstr>Experiments in Software Verification using SMT Solvers VS Experiments 2008 – Toronto, Canada</vt:lpstr>
      <vt:lpstr>Agenda</vt:lpstr>
      <vt:lpstr>Satisfiability Modulo Theories (SMT)</vt:lpstr>
      <vt:lpstr>Satisfiability Modulo Theories (SMT)</vt:lpstr>
      <vt:lpstr>Satisfiability Modulo Theories (SMT)</vt:lpstr>
      <vt:lpstr>Satisfiability Modulo Theories (SMT)</vt:lpstr>
      <vt:lpstr>Z3</vt:lpstr>
      <vt:lpstr>Slide 8</vt:lpstr>
      <vt:lpstr>HAVOC's Architecture</vt:lpstr>
      <vt:lpstr>Heaps and Shapes</vt:lpstr>
      <vt:lpstr>Precise and expressive heap reasoning</vt:lpstr>
      <vt:lpstr>Annotation Language &amp; Logic</vt:lpstr>
      <vt:lpstr>Efficient logic for program verification</vt:lpstr>
      <vt:lpstr>Success Story</vt:lpstr>
      <vt:lpstr>Extending Z3</vt:lpstr>
      <vt:lpstr>Axioms</vt:lpstr>
      <vt:lpstr>Inference rules</vt:lpstr>
      <vt:lpstr>Very lazy loop</vt:lpstr>
      <vt:lpstr>Very lazy loop (example)</vt:lpstr>
      <vt:lpstr>Slide 20</vt:lpstr>
      <vt:lpstr>Context</vt:lpstr>
      <vt:lpstr>Context</vt:lpstr>
      <vt:lpstr>Goal: safely run untrusted code</vt:lpstr>
      <vt:lpstr>Mark-sweep and copying collectors</vt:lpstr>
      <vt:lpstr>Garbage collector properties</vt:lpstr>
      <vt:lpstr>Proving safety</vt:lpstr>
      <vt:lpstr>Controlling quantifier instantiation</vt:lpstr>
      <vt:lpstr>Controlling quantifier instantiation</vt:lpstr>
      <vt:lpstr>Decidable Fragments</vt:lpstr>
      <vt:lpstr>EPR</vt:lpstr>
      <vt:lpstr>EPR: decidability</vt:lpstr>
      <vt:lpstr>EPR: efficient implementation</vt:lpstr>
      <vt:lpstr>Stratified EPR</vt:lpstr>
      <vt:lpstr>Stratified EPR and Unsorted Logic</vt:lpstr>
      <vt:lpstr>Almost there…</vt:lpstr>
      <vt:lpstr>Array Property Fragment (APF)</vt:lpstr>
      <vt:lpstr>Examples</vt:lpstr>
      <vt:lpstr>Stratified APF</vt:lpstr>
      <vt:lpstr>Conclusion</vt:lpstr>
      <vt:lpstr>Is Z3 available for commercial use?</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Name of Event</dc:subject>
  <dc:creator>Colleen Nelson</dc:creator>
  <dc:description>Template: Mark Johnson, Silver Fox Productions Inc.
Formatting:
Event Date:
Event Location:
Audience:</dc:description>
  <cp:lastModifiedBy>Leonardo de Moura</cp:lastModifiedBy>
  <cp:revision>185</cp:revision>
  <dcterms:created xsi:type="dcterms:W3CDTF">2007-07-26T21:26:45Z</dcterms:created>
  <dcterms:modified xsi:type="dcterms:W3CDTF">2008-10-09T15:48:14Z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0x0101006E3074916C7A05429E3860C96E939D68</vt:lpwstr>
  </property>
</Properties>
</file>