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84" r:id="rId2"/>
    <p:sldId id="268" r:id="rId3"/>
    <p:sldId id="257" r:id="rId4"/>
    <p:sldId id="258" r:id="rId5"/>
    <p:sldId id="259" r:id="rId6"/>
    <p:sldId id="260" r:id="rId7"/>
    <p:sldId id="269" r:id="rId8"/>
    <p:sldId id="270" r:id="rId9"/>
    <p:sldId id="261" r:id="rId10"/>
    <p:sldId id="262" r:id="rId11"/>
    <p:sldId id="263" r:id="rId12"/>
    <p:sldId id="264" r:id="rId13"/>
    <p:sldId id="273" r:id="rId14"/>
    <p:sldId id="271" r:id="rId15"/>
    <p:sldId id="276" r:id="rId16"/>
    <p:sldId id="277" r:id="rId17"/>
    <p:sldId id="278" r:id="rId18"/>
    <p:sldId id="279" r:id="rId19"/>
    <p:sldId id="280" r:id="rId20"/>
    <p:sldId id="281" r:id="rId21"/>
    <p:sldId id="282" r:id="rId22"/>
    <p:sldId id="272" r:id="rId23"/>
    <p:sldId id="283" r:id="rId24"/>
    <p:sldId id="274" r:id="rId25"/>
    <p:sldId id="275" r:id="rId26"/>
  </p:sldIdLst>
  <p:sldSz cx="9144000" cy="5143500" type="screen16x9"/>
  <p:notesSz cx="6858000" cy="9144000"/>
  <p:embeddedFontLst>
    <p:embeddedFont>
      <p:font typeface="Raleway" charset="0"/>
      <p:regular r:id="rId28"/>
      <p:bold r:id="rId29"/>
      <p:italic r:id="rId30"/>
      <p:boldItalic r:id="rId31"/>
    </p:embeddedFont>
    <p:embeddedFont>
      <p:font typeface="Lat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2" autoAdjust="0"/>
  </p:normalViewPr>
  <p:slideViewPr>
    <p:cSldViewPr snapToGrid="0">
      <p:cViewPr>
        <p:scale>
          <a:sx n="100" d="100"/>
          <a:sy n="100" d="100"/>
        </p:scale>
        <p:origin x="-492" y="-36"/>
      </p:cViewPr>
      <p:guideLst>
        <p:guide orient="horz" pos="1620"/>
        <p:guide pos="2880"/>
      </p:guideLst>
    </p:cSldViewPr>
  </p:slideViewPr>
  <p:outlineViewPr>
    <p:cViewPr>
      <p:scale>
        <a:sx n="33" d="100"/>
        <a:sy n="33" d="100"/>
      </p:scale>
      <p:origin x="0" y="10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302643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a78904e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a78904e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a78904e5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a78904e5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a78904e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a78904e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a78904e5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a78904e5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a78904e5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a78904e5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a78904e5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a78904e5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a78904e5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a78904e5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a78904e5c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a78904e5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285998" y="234345"/>
            <a:ext cx="4572000" cy="523220"/>
          </a:xfrm>
          <a:prstGeom prst="rect">
            <a:avLst/>
          </a:prstGeom>
        </p:spPr>
        <p:txBody>
          <a:bodyPr>
            <a:spAutoFit/>
          </a:bodyPr>
          <a:lstStyle/>
          <a:p>
            <a:r>
              <a:rPr lang="en-IN" dirty="0"/>
              <a:t/>
            </a:r>
            <a:br>
              <a:rPr lang="en-IN" dirty="0"/>
            </a:br>
            <a:endParaRPr lang="en-IN" dirty="0"/>
          </a:p>
        </p:txBody>
      </p:sp>
      <p:sp>
        <p:nvSpPr>
          <p:cNvPr id="14" name="Rectangle 13"/>
          <p:cNvSpPr/>
          <p:nvPr/>
        </p:nvSpPr>
        <p:spPr>
          <a:xfrm>
            <a:off x="2402975" y="603676"/>
            <a:ext cx="4338047" cy="307777"/>
          </a:xfrm>
          <a:prstGeom prst="rect">
            <a:avLst/>
          </a:prstGeom>
        </p:spPr>
        <p:txBody>
          <a:bodyPr wrap="none">
            <a:spAutoFit/>
          </a:bodyPr>
          <a:lstStyle/>
          <a:p>
            <a:r>
              <a:rPr lang="en-US" b="1" dirty="0">
                <a:solidFill>
                  <a:schemeClr val="accent6">
                    <a:lumMod val="50000"/>
                  </a:schemeClr>
                </a:solidFill>
              </a:rPr>
              <a:t>VISVESVARAYA TECHNOLOGICAL UNIVERSITY</a:t>
            </a:r>
            <a:endParaRPr lang="en-IN" dirty="0">
              <a:solidFill>
                <a:schemeClr val="accent6">
                  <a:lumMod val="50000"/>
                </a:schemeClr>
              </a:solidFill>
            </a:endParaRPr>
          </a:p>
        </p:txBody>
      </p:sp>
      <p:pic>
        <p:nvPicPr>
          <p:cNvPr id="15" name="image2.png"/>
          <p:cNvPicPr/>
          <p:nvPr/>
        </p:nvPicPr>
        <p:blipFill>
          <a:blip r:embed="rId2" cstate="print"/>
          <a:stretch>
            <a:fillRect/>
          </a:stretch>
        </p:blipFill>
        <p:spPr>
          <a:xfrm>
            <a:off x="7964035" y="701874"/>
            <a:ext cx="1062987" cy="1017270"/>
          </a:xfrm>
          <a:prstGeom prst="rect">
            <a:avLst/>
          </a:prstGeom>
        </p:spPr>
      </p:pic>
      <p:pic>
        <p:nvPicPr>
          <p:cNvPr id="16" name="image1.png"/>
          <p:cNvPicPr/>
          <p:nvPr/>
        </p:nvPicPr>
        <p:blipFill>
          <a:blip r:embed="rId3" cstate="print"/>
          <a:stretch>
            <a:fillRect/>
          </a:stretch>
        </p:blipFill>
        <p:spPr>
          <a:xfrm>
            <a:off x="619125" y="701874"/>
            <a:ext cx="986790" cy="1017270"/>
          </a:xfrm>
          <a:prstGeom prst="rect">
            <a:avLst/>
          </a:prstGeom>
        </p:spPr>
      </p:pic>
      <p:sp>
        <p:nvSpPr>
          <p:cNvPr id="17" name="Rectangle 16"/>
          <p:cNvSpPr/>
          <p:nvPr/>
        </p:nvSpPr>
        <p:spPr>
          <a:xfrm>
            <a:off x="2286000" y="1042035"/>
            <a:ext cx="4615366" cy="307777"/>
          </a:xfrm>
          <a:prstGeom prst="rect">
            <a:avLst/>
          </a:prstGeom>
        </p:spPr>
        <p:txBody>
          <a:bodyPr wrap="none">
            <a:spAutoFit/>
          </a:bodyPr>
          <a:lstStyle/>
          <a:p>
            <a:r>
              <a:rPr lang="en-US" b="1" dirty="0">
                <a:solidFill>
                  <a:schemeClr val="accent6">
                    <a:lumMod val="50000"/>
                  </a:schemeClr>
                </a:solidFill>
              </a:rPr>
              <a:t>DAYANANDA SAGAR COLLEGE OF ENGINEERING </a:t>
            </a:r>
            <a:endParaRPr lang="en-IN" dirty="0">
              <a:solidFill>
                <a:schemeClr val="accent6">
                  <a:lumMod val="50000"/>
                </a:schemeClr>
              </a:solidFill>
            </a:endParaRPr>
          </a:p>
        </p:txBody>
      </p:sp>
      <p:sp>
        <p:nvSpPr>
          <p:cNvPr id="18" name="Rectangle 17"/>
          <p:cNvSpPr/>
          <p:nvPr/>
        </p:nvSpPr>
        <p:spPr>
          <a:xfrm>
            <a:off x="2286000" y="1457534"/>
            <a:ext cx="4572000" cy="523220"/>
          </a:xfrm>
          <a:prstGeom prst="rect">
            <a:avLst/>
          </a:prstGeom>
        </p:spPr>
        <p:txBody>
          <a:bodyPr>
            <a:spAutoFit/>
          </a:bodyPr>
          <a:lstStyle/>
          <a:p>
            <a:pPr algn="ctr"/>
            <a:r>
              <a:rPr lang="en-US" b="1" dirty="0"/>
              <a:t>Department of Electronics and Telecommunication Engineering </a:t>
            </a:r>
            <a:endParaRPr lang="en-IN" dirty="0"/>
          </a:p>
        </p:txBody>
      </p:sp>
      <p:sp>
        <p:nvSpPr>
          <p:cNvPr id="19" name="Rectangle 18"/>
          <p:cNvSpPr/>
          <p:nvPr/>
        </p:nvSpPr>
        <p:spPr>
          <a:xfrm>
            <a:off x="1346470" y="2321244"/>
            <a:ext cx="6692630" cy="646331"/>
          </a:xfrm>
          <a:prstGeom prst="rect">
            <a:avLst/>
          </a:prstGeom>
        </p:spPr>
        <p:txBody>
          <a:bodyPr wrap="square">
            <a:spAutoFit/>
          </a:bodyPr>
          <a:lstStyle/>
          <a:p>
            <a:pPr algn="ctr"/>
            <a:r>
              <a:rPr lang="en-US" sz="1800" b="1" dirty="0" smtClean="0">
                <a:solidFill>
                  <a:srgbClr val="00B050"/>
                </a:solidFill>
              </a:rPr>
              <a:t>FINGERPRINT </a:t>
            </a:r>
            <a:r>
              <a:rPr lang="en-US" sz="1800" b="1" dirty="0">
                <a:solidFill>
                  <a:srgbClr val="00B050"/>
                </a:solidFill>
              </a:rPr>
              <a:t>BASED FRAUD DETECTION VOTING </a:t>
            </a:r>
            <a:r>
              <a:rPr lang="en-US" sz="1800" b="1" dirty="0" smtClean="0">
                <a:solidFill>
                  <a:srgbClr val="00B050"/>
                </a:solidFill>
              </a:rPr>
              <a:t>SYSTEM</a:t>
            </a:r>
            <a:endParaRPr lang="en-IN" sz="1800" b="1" dirty="0">
              <a:solidFill>
                <a:srgbClr val="00B050"/>
              </a:solidFill>
            </a:endParaRPr>
          </a:p>
        </p:txBody>
      </p:sp>
      <p:sp>
        <p:nvSpPr>
          <p:cNvPr id="20" name="Rectangle 19"/>
          <p:cNvSpPr/>
          <p:nvPr/>
        </p:nvSpPr>
        <p:spPr>
          <a:xfrm>
            <a:off x="285750" y="3405515"/>
            <a:ext cx="4572000" cy="1169551"/>
          </a:xfrm>
          <a:prstGeom prst="rect">
            <a:avLst/>
          </a:prstGeom>
        </p:spPr>
        <p:txBody>
          <a:bodyPr>
            <a:spAutoFit/>
          </a:bodyPr>
          <a:lstStyle/>
          <a:p>
            <a:r>
              <a:rPr lang="en-US" dirty="0" smtClean="0"/>
              <a:t>Submitted by:</a:t>
            </a:r>
          </a:p>
          <a:p>
            <a:r>
              <a:rPr lang="en-US" dirty="0" smtClean="0"/>
              <a:t>Aditi S Kumar               1DS19ET003</a:t>
            </a:r>
          </a:p>
          <a:p>
            <a:r>
              <a:rPr lang="en-US" dirty="0" err="1" smtClean="0"/>
              <a:t>Aishwarya</a:t>
            </a:r>
            <a:r>
              <a:rPr lang="en-US" dirty="0" smtClean="0"/>
              <a:t>                     1DS19ET004</a:t>
            </a:r>
          </a:p>
          <a:p>
            <a:r>
              <a:rPr lang="en-US" dirty="0" smtClean="0"/>
              <a:t>Pavan </a:t>
            </a:r>
            <a:r>
              <a:rPr lang="en-US" dirty="0" err="1" smtClean="0"/>
              <a:t>Parameshwar</a:t>
            </a:r>
            <a:r>
              <a:rPr lang="en-US" dirty="0" smtClean="0"/>
              <a:t>    1DS19ET055</a:t>
            </a:r>
          </a:p>
          <a:p>
            <a:r>
              <a:rPr lang="en-US" dirty="0" smtClean="0"/>
              <a:t>Sphoorthi S M               1DS19ET087 </a:t>
            </a:r>
            <a:endParaRPr lang="en-IN" dirty="0"/>
          </a:p>
        </p:txBody>
      </p:sp>
      <p:sp>
        <p:nvSpPr>
          <p:cNvPr id="21" name="Rectangle 20"/>
          <p:cNvSpPr/>
          <p:nvPr/>
        </p:nvSpPr>
        <p:spPr>
          <a:xfrm>
            <a:off x="6741022" y="3405515"/>
            <a:ext cx="4572000" cy="738664"/>
          </a:xfrm>
          <a:prstGeom prst="rect">
            <a:avLst/>
          </a:prstGeom>
        </p:spPr>
        <p:txBody>
          <a:bodyPr>
            <a:spAutoFit/>
          </a:bodyPr>
          <a:lstStyle/>
          <a:p>
            <a:r>
              <a:rPr lang="en-US" dirty="0" smtClean="0"/>
              <a:t>Guided by:</a:t>
            </a:r>
          </a:p>
          <a:p>
            <a:r>
              <a:rPr lang="en-US" dirty="0" smtClean="0"/>
              <a:t>Dr. Vinod B Durdi</a:t>
            </a:r>
          </a:p>
          <a:p>
            <a:r>
              <a:rPr lang="en-US" dirty="0" smtClean="0"/>
              <a:t>(Associate </a:t>
            </a:r>
            <a:r>
              <a:rPr lang="en-US" dirty="0" smtClean="0"/>
              <a:t>professor)</a:t>
            </a:r>
            <a:endParaRPr lang="en-IN" dirty="0"/>
          </a:p>
        </p:txBody>
      </p:sp>
    </p:spTree>
    <p:extLst>
      <p:ext uri="{BB962C8B-B14F-4D97-AF65-F5344CB8AC3E}">
        <p14:creationId xmlns:p14="http://schemas.microsoft.com/office/powerpoint/2010/main" val="312795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01458" y="62818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124" name="Google Shape;124;p19"/>
          <p:cNvSpPr txBox="1">
            <a:spLocks noGrp="1"/>
          </p:cNvSpPr>
          <p:nvPr>
            <p:ph type="body" idx="1"/>
          </p:nvPr>
        </p:nvSpPr>
        <p:spPr>
          <a:xfrm>
            <a:off x="720119" y="1388410"/>
            <a:ext cx="7688700" cy="28287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2"/>
              </a:buClr>
              <a:buSzPts val="1400"/>
              <a:buChar char="●"/>
            </a:pPr>
            <a:r>
              <a:rPr lang="en" sz="1400" dirty="0">
                <a:solidFill>
                  <a:schemeClr val="dk2"/>
                </a:solidFill>
              </a:rPr>
              <a:t>Before casting the vote, a voter must register his fingerprint in order to verify his vote is a valid one or not.</a:t>
            </a: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After registering the fingerprints of different voters, the voting process is conducted further.</a:t>
            </a: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Voters upon arriving at the ballot stations will form a queue outside the entry gate controlled by a servo motor.</a:t>
            </a: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An IR sensor is utilized to detect the movement of the voters in order to allow only one voter at a time into the ballot room.</a:t>
            </a: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The voter enters the ballot room, places his fingerprint on the fingerprint module in order to identify his details and if it matches with the details given during registration, he is further allowed to cast his vote.</a:t>
            </a:r>
            <a:endParaRPr sz="1400" dirty="0">
              <a:solidFill>
                <a:schemeClr val="dk2"/>
              </a:solidFill>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82797" y="60952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130" name="Google Shape;130;p20"/>
          <p:cNvSpPr txBox="1">
            <a:spLocks noGrp="1"/>
          </p:cNvSpPr>
          <p:nvPr>
            <p:ph type="body" idx="1"/>
          </p:nvPr>
        </p:nvSpPr>
        <p:spPr>
          <a:xfrm>
            <a:off x="710789" y="1388409"/>
            <a:ext cx="7688700" cy="22611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2"/>
              </a:buClr>
              <a:buSzPts val="1400"/>
              <a:buChar char="●"/>
            </a:pPr>
            <a:r>
              <a:rPr lang="en" sz="1400" dirty="0">
                <a:solidFill>
                  <a:schemeClr val="dk2"/>
                </a:solidFill>
              </a:rPr>
              <a:t>Candidate options are given to the voter and he is allowed to vote for the candidate whom he decides to cast his vote for.</a:t>
            </a:r>
          </a:p>
          <a:p>
            <a:pPr marL="457200" lvl="0" indent="-317500" algn="l" rtl="0">
              <a:spcBef>
                <a:spcPts val="0"/>
              </a:spcBef>
              <a:spcAft>
                <a:spcPts val="0"/>
              </a:spcAft>
              <a:buClr>
                <a:schemeClr val="dk2"/>
              </a:buClr>
              <a:buSzPts val="1400"/>
              <a:buChar char="●"/>
            </a:pP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Further after completion of casting the vote he arrives near the exit gate, where an IR sensor is placed in order to detect the exit of the voter.</a:t>
            </a:r>
          </a:p>
          <a:p>
            <a:pPr marL="457200" lvl="0" indent="-317500" algn="l" rtl="0">
              <a:spcBef>
                <a:spcPts val="0"/>
              </a:spcBef>
              <a:spcAft>
                <a:spcPts val="0"/>
              </a:spcAft>
              <a:buClr>
                <a:schemeClr val="dk2"/>
              </a:buClr>
              <a:buSzPts val="1400"/>
              <a:buChar char="●"/>
            </a:pP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Only after the voter has passed the second IR sensor, the first IR sensor is allowed to open the gate upon detecting movement near the entry gate, allowing only one person into the ballot room.</a:t>
            </a:r>
            <a:endParaRPr sz="1400" dirty="0">
              <a:solidFill>
                <a:schemeClr val="dk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460316" y="795138"/>
            <a:ext cx="7256100" cy="4094103"/>
          </a:xfrm>
          <a:prstGeom prst="rect">
            <a:avLst/>
          </a:prstGeom>
          <a:noFill/>
          <a:ln>
            <a:noFill/>
          </a:ln>
        </p:spPr>
      </p:pic>
      <p:sp>
        <p:nvSpPr>
          <p:cNvPr id="4" name="TextBox 3"/>
          <p:cNvSpPr txBox="1"/>
          <p:nvPr/>
        </p:nvSpPr>
        <p:spPr>
          <a:xfrm>
            <a:off x="643812" y="94102"/>
            <a:ext cx="5271796" cy="446276"/>
          </a:xfrm>
          <a:prstGeom prst="rect">
            <a:avLst/>
          </a:prstGeom>
          <a:noFill/>
        </p:spPr>
        <p:txBody>
          <a:bodyPr wrap="square" rtlCol="0">
            <a:spAutoFit/>
          </a:bodyPr>
          <a:lstStyle/>
          <a:p>
            <a:r>
              <a:rPr lang="en-US" sz="2300" b="1" dirty="0">
                <a:latin typeface="Raleway" charset="0"/>
              </a:rPr>
              <a:t>Flow Chart of the Implementation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D38546-0F45-5C16-B6CC-CD9D4B91ABFE}"/>
              </a:ext>
            </a:extLst>
          </p:cNvPr>
          <p:cNvSpPr>
            <a:spLocks noGrp="1"/>
          </p:cNvSpPr>
          <p:nvPr>
            <p:ph type="title"/>
          </p:nvPr>
        </p:nvSpPr>
        <p:spPr/>
        <p:txBody>
          <a:bodyPr>
            <a:normAutofit fontScale="90000"/>
          </a:bodyPr>
          <a:lstStyle/>
          <a:p>
            <a:r>
              <a:rPr lang="en-IN" dirty="0"/>
              <a:t>Hardware and Software Requirements </a:t>
            </a:r>
          </a:p>
        </p:txBody>
      </p:sp>
      <p:sp>
        <p:nvSpPr>
          <p:cNvPr id="3" name="Text Placeholder 2">
            <a:extLst>
              <a:ext uri="{FF2B5EF4-FFF2-40B4-BE49-F238E27FC236}">
                <a16:creationId xmlns="" xmlns:a16="http://schemas.microsoft.com/office/drawing/2014/main" id="{9B712945-0E06-94A3-3183-6867E7A59FAC}"/>
              </a:ext>
            </a:extLst>
          </p:cNvPr>
          <p:cNvSpPr>
            <a:spLocks noGrp="1"/>
          </p:cNvSpPr>
          <p:nvPr>
            <p:ph type="body" idx="1"/>
          </p:nvPr>
        </p:nvSpPr>
        <p:spPr/>
        <p:txBody>
          <a:bodyPr>
            <a:normAutofit lnSpcReduction="10000"/>
          </a:bodyPr>
          <a:lstStyle/>
          <a:p>
            <a:r>
              <a:rPr lang="en-IN" sz="1400" dirty="0">
                <a:solidFill>
                  <a:schemeClr val="bg2"/>
                </a:solidFill>
              </a:rPr>
              <a:t>Hardware used: Arduino UNO (for Implementing gate system)</a:t>
            </a:r>
          </a:p>
          <a:p>
            <a:pPr marL="146050" indent="0">
              <a:buNone/>
            </a:pPr>
            <a:r>
              <a:rPr lang="en-IN" sz="1400" dirty="0">
                <a:solidFill>
                  <a:schemeClr val="bg2"/>
                </a:solidFill>
              </a:rPr>
              <a:t>	                 Arduino Nano (for Implementing Voting count system)</a:t>
            </a:r>
          </a:p>
          <a:p>
            <a:pPr marL="146050" indent="0">
              <a:buNone/>
            </a:pPr>
            <a:r>
              <a:rPr lang="en-IN" sz="1400" dirty="0">
                <a:solidFill>
                  <a:schemeClr val="bg2"/>
                </a:solidFill>
              </a:rPr>
              <a:t>	                 R305 Fingerprint Sensor</a:t>
            </a:r>
          </a:p>
          <a:p>
            <a:pPr marL="146050" indent="0">
              <a:buNone/>
            </a:pPr>
            <a:r>
              <a:rPr lang="en-IN" sz="1400" dirty="0">
                <a:solidFill>
                  <a:schemeClr val="bg2"/>
                </a:solidFill>
              </a:rPr>
              <a:t>	                 SG90 Gate Sensor </a:t>
            </a:r>
          </a:p>
          <a:p>
            <a:pPr marL="146050" indent="0">
              <a:buNone/>
            </a:pPr>
            <a:r>
              <a:rPr lang="en-IN" sz="1400" dirty="0">
                <a:solidFill>
                  <a:schemeClr val="bg2"/>
                </a:solidFill>
              </a:rPr>
              <a:t>	                 Generic IR Sensor </a:t>
            </a:r>
          </a:p>
          <a:p>
            <a:pPr marL="146050" indent="0">
              <a:buNone/>
            </a:pPr>
            <a:endParaRPr lang="en-IN" sz="1400" dirty="0">
              <a:solidFill>
                <a:schemeClr val="bg2"/>
              </a:solidFill>
            </a:endParaRPr>
          </a:p>
          <a:p>
            <a:r>
              <a:rPr lang="en-IN" sz="1400" dirty="0">
                <a:solidFill>
                  <a:schemeClr val="bg2"/>
                </a:solidFill>
              </a:rPr>
              <a:t>Software used for coding: Arduino IDE</a:t>
            </a:r>
          </a:p>
          <a:p>
            <a:pPr marL="146050" indent="0">
              <a:buNone/>
            </a:pPr>
            <a:r>
              <a:rPr lang="en-IN" sz="1400" dirty="0">
                <a:solidFill>
                  <a:schemeClr val="bg2"/>
                </a:solidFill>
              </a:rPr>
              <a:t> </a:t>
            </a:r>
          </a:p>
          <a:p>
            <a:r>
              <a:rPr lang="en-IN" sz="1400" dirty="0">
                <a:solidFill>
                  <a:schemeClr val="bg2"/>
                </a:solidFill>
              </a:rPr>
              <a:t>Programming Language used: Embedded C Language</a:t>
            </a:r>
          </a:p>
          <a:p>
            <a:endParaRPr lang="en-IN" dirty="0"/>
          </a:p>
        </p:txBody>
      </p:sp>
    </p:spTree>
    <p:extLst>
      <p:ext uri="{BB962C8B-B14F-4D97-AF65-F5344CB8AC3E}">
        <p14:creationId xmlns:p14="http://schemas.microsoft.com/office/powerpoint/2010/main" val="1711488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F1B5C-6185-D256-43EF-B8E2831200A5}"/>
              </a:ext>
            </a:extLst>
          </p:cNvPr>
          <p:cNvSpPr>
            <a:spLocks noGrp="1"/>
          </p:cNvSpPr>
          <p:nvPr>
            <p:ph type="title"/>
          </p:nvPr>
        </p:nvSpPr>
        <p:spPr>
          <a:xfrm>
            <a:off x="729450" y="594750"/>
            <a:ext cx="7688700" cy="535200"/>
          </a:xfrm>
        </p:spPr>
        <p:txBody>
          <a:bodyPr>
            <a:normAutofit fontScale="90000"/>
          </a:bodyPr>
          <a:lstStyle/>
          <a:p>
            <a:r>
              <a:rPr lang="en-IN" dirty="0"/>
              <a:t>     Present Work </a:t>
            </a:r>
          </a:p>
        </p:txBody>
      </p:sp>
      <p:sp>
        <p:nvSpPr>
          <p:cNvPr id="3" name="Text Placeholder 2">
            <a:extLst>
              <a:ext uri="{FF2B5EF4-FFF2-40B4-BE49-F238E27FC236}">
                <a16:creationId xmlns="" xmlns:a16="http://schemas.microsoft.com/office/drawing/2014/main" id="{83805BEB-01B0-C670-BF8C-21ABE27B8602}"/>
              </a:ext>
            </a:extLst>
          </p:cNvPr>
          <p:cNvSpPr>
            <a:spLocks noGrp="1"/>
          </p:cNvSpPr>
          <p:nvPr>
            <p:ph type="body" idx="1"/>
          </p:nvPr>
        </p:nvSpPr>
        <p:spPr>
          <a:xfrm>
            <a:off x="824700" y="1354974"/>
            <a:ext cx="7709700" cy="3712325"/>
          </a:xfrm>
        </p:spPr>
        <p:txBody>
          <a:bodyPr>
            <a:normAutofit/>
          </a:bodyPr>
          <a:lstStyle/>
          <a:p>
            <a:r>
              <a:rPr lang="en-US" sz="1400" b="0" i="0" dirty="0">
                <a:solidFill>
                  <a:schemeClr val="bg2"/>
                </a:solidFill>
                <a:effectLst/>
                <a:latin typeface="Lato" panose="020F0502020204030203" pitchFamily="34" charset="0"/>
              </a:rPr>
              <a:t>We </a:t>
            </a:r>
            <a:r>
              <a:rPr lang="en-US" sz="1400" dirty="0">
                <a:solidFill>
                  <a:schemeClr val="bg2"/>
                </a:solidFill>
                <a:latin typeface="Lato" panose="020F0502020204030203" pitchFamily="34" charset="0"/>
              </a:rPr>
              <a:t>designed </a:t>
            </a:r>
            <a:r>
              <a:rPr lang="en-US" sz="1400" dirty="0" smtClean="0">
                <a:solidFill>
                  <a:schemeClr val="bg2"/>
                </a:solidFill>
                <a:latin typeface="Lato" panose="020F0502020204030203" pitchFamily="34" charset="0"/>
              </a:rPr>
              <a:t>a system </a:t>
            </a:r>
            <a:r>
              <a:rPr lang="en-US" sz="1400" dirty="0">
                <a:solidFill>
                  <a:schemeClr val="bg2"/>
                </a:solidFill>
                <a:latin typeface="Lato" panose="020F0502020204030203" pitchFamily="34" charset="0"/>
              </a:rPr>
              <a:t>by placing components like LCD display and Arduino nano and a total of 8 push buttons being inserted on them.</a:t>
            </a:r>
          </a:p>
          <a:p>
            <a:pPr marL="146050" indent="0">
              <a:buNone/>
            </a:pPr>
            <a:endParaRPr lang="en-US" sz="1400" b="0" i="0" dirty="0">
              <a:solidFill>
                <a:schemeClr val="bg2"/>
              </a:solidFill>
              <a:effectLst/>
              <a:latin typeface="Lato" panose="020F0502020204030203" pitchFamily="34" charset="0"/>
            </a:endParaRPr>
          </a:p>
          <a:p>
            <a:r>
              <a:rPr lang="en-US" sz="1400" b="0" i="0" dirty="0">
                <a:solidFill>
                  <a:schemeClr val="bg2"/>
                </a:solidFill>
                <a:effectLst/>
                <a:latin typeface="Lato" panose="020F0502020204030203" pitchFamily="34" charset="0"/>
              </a:rPr>
              <a:t>A Finger Print Sensor </a:t>
            </a:r>
            <a:r>
              <a:rPr lang="en-US" sz="1400" b="0" i="0" dirty="0" smtClean="0">
                <a:solidFill>
                  <a:schemeClr val="bg2"/>
                </a:solidFill>
                <a:effectLst/>
                <a:latin typeface="Lato" panose="020F0502020204030203" pitchFamily="34" charset="0"/>
              </a:rPr>
              <a:t>Module(R-305) </a:t>
            </a:r>
            <a:r>
              <a:rPr lang="en-US" sz="1400" b="0" i="0" dirty="0">
                <a:solidFill>
                  <a:schemeClr val="bg2"/>
                </a:solidFill>
                <a:effectLst/>
                <a:latin typeface="Lato" panose="020F0502020204030203" pitchFamily="34" charset="0"/>
              </a:rPr>
              <a:t>is </a:t>
            </a:r>
            <a:r>
              <a:rPr lang="en-US" sz="1400" b="0" i="0" dirty="0" smtClean="0">
                <a:solidFill>
                  <a:schemeClr val="bg2"/>
                </a:solidFill>
                <a:effectLst/>
                <a:latin typeface="Lato" panose="020F0502020204030203" pitchFamily="34" charset="0"/>
              </a:rPr>
              <a:t>implemented </a:t>
            </a:r>
            <a:r>
              <a:rPr lang="en-US" sz="1400" b="0" i="0" dirty="0">
                <a:solidFill>
                  <a:schemeClr val="bg2"/>
                </a:solidFill>
                <a:effectLst/>
                <a:latin typeface="Lato" panose="020F0502020204030203" pitchFamily="34" charset="0"/>
              </a:rPr>
              <a:t>for authentication of true voter by taking their finger input in the system. After which three push buttons of the total </a:t>
            </a:r>
            <a:r>
              <a:rPr lang="en-US" sz="1400" dirty="0">
                <a:solidFill>
                  <a:schemeClr val="bg2"/>
                </a:solidFill>
                <a:latin typeface="Lato" panose="020F0502020204030203" pitchFamily="34" charset="0"/>
              </a:rPr>
              <a:t>8 </a:t>
            </a:r>
            <a:r>
              <a:rPr lang="en-US" sz="1400" b="0" i="0" dirty="0">
                <a:solidFill>
                  <a:schemeClr val="bg2"/>
                </a:solidFill>
                <a:effectLst/>
                <a:latin typeface="Lato" panose="020F0502020204030203" pitchFamily="34" charset="0"/>
              </a:rPr>
              <a:t>were used – 2 of them for the candidates and one for the result. </a:t>
            </a:r>
          </a:p>
          <a:p>
            <a:endParaRPr lang="en-US" sz="1400" dirty="0">
              <a:solidFill>
                <a:schemeClr val="bg2"/>
              </a:solidFill>
              <a:latin typeface="Lato" panose="020F0502020204030203" pitchFamily="34" charset="0"/>
            </a:endParaRPr>
          </a:p>
          <a:p>
            <a:r>
              <a:rPr lang="en-US" sz="1400" b="0" i="0" dirty="0">
                <a:solidFill>
                  <a:schemeClr val="bg2"/>
                </a:solidFill>
                <a:effectLst/>
                <a:latin typeface="Lato" panose="020F0502020204030203" pitchFamily="34" charset="0"/>
              </a:rPr>
              <a:t>Fingerprint module’s Rx and Tx directly connected at Serial pin Tx and Rx of Arduino. 5v supply is used for powering finger print module taken from Arduino board</a:t>
            </a:r>
            <a:r>
              <a:rPr lang="en-US" b="0" i="0" dirty="0" smtClean="0">
                <a:solidFill>
                  <a:srgbClr val="121212"/>
                </a:solidFill>
                <a:effectLst/>
                <a:latin typeface="Lato" panose="020F0502020204030203" pitchFamily="34" charset="0"/>
              </a:rPr>
              <a:t>.</a:t>
            </a:r>
          </a:p>
          <a:p>
            <a:endParaRPr lang="en-US" dirty="0">
              <a:solidFill>
                <a:srgbClr val="121212"/>
              </a:solidFill>
              <a:latin typeface="Lato" panose="020F0502020204030203" pitchFamily="34" charset="0"/>
            </a:endParaRPr>
          </a:p>
          <a:p>
            <a:r>
              <a:rPr lang="en-US" dirty="0" smtClean="0">
                <a:solidFill>
                  <a:srgbClr val="121212"/>
                </a:solidFill>
                <a:latin typeface="Lato" panose="020F0502020204030203" pitchFamily="34" charset="0"/>
              </a:rPr>
              <a:t>An IR Sensor and a Servo Motor have been used to ensure that only one person is present in the ballot room to cast his vote.</a:t>
            </a:r>
            <a:endParaRPr lang="en-US" dirty="0"/>
          </a:p>
          <a:p>
            <a:endParaRPr lang="en-IN" dirty="0"/>
          </a:p>
        </p:txBody>
      </p:sp>
    </p:spTree>
    <p:extLst>
      <p:ext uri="{BB962C8B-B14F-4D97-AF65-F5344CB8AC3E}">
        <p14:creationId xmlns:p14="http://schemas.microsoft.com/office/powerpoint/2010/main" val="307463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8588"/>
            <a:ext cx="7689850" cy="534987"/>
          </a:xfrm>
        </p:spPr>
        <p:txBody>
          <a:bodyPr>
            <a:normAutofit fontScale="90000"/>
          </a:bodyPr>
          <a:lstStyle/>
          <a:p>
            <a:r>
              <a:rPr lang="en-US" dirty="0" smtClean="0"/>
              <a:t>Project Outcomes</a:t>
            </a:r>
            <a:endParaRPr lang="en-US" dirty="0"/>
          </a:p>
        </p:txBody>
      </p:sp>
      <p:sp>
        <p:nvSpPr>
          <p:cNvPr id="3" name="Text Placeholder 2"/>
          <p:cNvSpPr>
            <a:spLocks noGrp="1"/>
          </p:cNvSpPr>
          <p:nvPr>
            <p:ph type="body" idx="4294967295"/>
          </p:nvPr>
        </p:nvSpPr>
        <p:spPr>
          <a:xfrm>
            <a:off x="263525" y="717550"/>
            <a:ext cx="7689850" cy="2260600"/>
          </a:xfrm>
        </p:spPr>
        <p:txBody>
          <a:bodyPr/>
          <a:lstStyle/>
          <a:p>
            <a:pPr marL="146050" indent="0">
              <a:buNone/>
            </a:pPr>
            <a:r>
              <a:rPr lang="en-US" dirty="0">
                <a:solidFill>
                  <a:schemeClr val="bg2"/>
                </a:solidFill>
              </a:rPr>
              <a:t>In this project we have LCD to indicate the status of the voting process. </a:t>
            </a:r>
          </a:p>
          <a:p>
            <a:pPr marL="146050" indent="0">
              <a:buNone/>
            </a:pPr>
            <a:r>
              <a:rPr lang="en-US" dirty="0">
                <a:solidFill>
                  <a:schemeClr val="bg2"/>
                </a:solidFill>
              </a:rPr>
              <a:t>STEP 1:  </a:t>
            </a:r>
          </a:p>
          <a:p>
            <a:pPr marL="146050" indent="0">
              <a:buNone/>
            </a:pPr>
            <a:r>
              <a:rPr lang="en-US" dirty="0">
                <a:solidFill>
                  <a:schemeClr val="bg2"/>
                </a:solidFill>
              </a:rPr>
              <a:t>Adding fingerprints of the voters to the database. </a:t>
            </a:r>
          </a:p>
          <a:p>
            <a:pPr marL="146050" indent="0">
              <a:buNone/>
            </a:pPr>
            <a:endParaRPr lang="en-US" dirty="0"/>
          </a:p>
        </p:txBody>
      </p:sp>
      <p:pic>
        <p:nvPicPr>
          <p:cNvPr id="4" name="image10.png"/>
          <p:cNvPicPr/>
          <p:nvPr/>
        </p:nvPicPr>
        <p:blipFill>
          <a:blip r:embed="rId2"/>
          <a:srcRect/>
          <a:stretch>
            <a:fillRect/>
          </a:stretch>
        </p:blipFill>
        <p:spPr>
          <a:xfrm>
            <a:off x="1690371" y="1704975"/>
            <a:ext cx="4281804" cy="2886075"/>
          </a:xfrm>
          <a:prstGeom prst="rect">
            <a:avLst/>
          </a:prstGeom>
          <a:ln/>
        </p:spPr>
      </p:pic>
    </p:spTree>
    <p:extLst>
      <p:ext uri="{BB962C8B-B14F-4D97-AF65-F5344CB8AC3E}">
        <p14:creationId xmlns:p14="http://schemas.microsoft.com/office/powerpoint/2010/main" val="81925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438150"/>
            <a:ext cx="7696200" cy="907941"/>
          </a:xfrm>
          <a:prstGeom prst="rect">
            <a:avLst/>
          </a:prstGeom>
          <a:noFill/>
        </p:spPr>
        <p:txBody>
          <a:bodyPr wrap="square" rtlCol="0">
            <a:spAutoFit/>
          </a:bodyPr>
          <a:lstStyle/>
          <a:p>
            <a:r>
              <a:rPr lang="en-US" sz="1300" dirty="0"/>
              <a:t>STEP 2:  </a:t>
            </a:r>
          </a:p>
          <a:p>
            <a:r>
              <a:rPr lang="en-US" sz="1300" dirty="0"/>
              <a:t>The voter's identity will be checked by the fingerprints before casting votes.  </a:t>
            </a:r>
            <a:endParaRPr lang="en-US" sz="1300" dirty="0" smtClean="0"/>
          </a:p>
          <a:p>
            <a:r>
              <a:rPr lang="en-US" sz="1300" dirty="0" smtClean="0"/>
              <a:t>CASE1</a:t>
            </a:r>
            <a:r>
              <a:rPr lang="en-US" sz="1300" dirty="0"/>
              <a:t>: If the voter has enrolled before casting his vote </a:t>
            </a:r>
          </a:p>
          <a:p>
            <a:endParaRPr lang="en-US" dirty="0"/>
          </a:p>
        </p:txBody>
      </p:sp>
      <p:pic>
        <p:nvPicPr>
          <p:cNvPr id="4" name="image5.png"/>
          <p:cNvPicPr/>
          <p:nvPr/>
        </p:nvPicPr>
        <p:blipFill>
          <a:blip r:embed="rId2"/>
          <a:srcRect/>
          <a:stretch>
            <a:fillRect/>
          </a:stretch>
        </p:blipFill>
        <p:spPr>
          <a:xfrm>
            <a:off x="1884045" y="1346091"/>
            <a:ext cx="4404360" cy="3100705"/>
          </a:xfrm>
          <a:prstGeom prst="rect">
            <a:avLst/>
          </a:prstGeom>
          <a:ln/>
        </p:spPr>
      </p:pic>
    </p:spTree>
    <p:extLst>
      <p:ext uri="{BB962C8B-B14F-4D97-AF65-F5344CB8AC3E}">
        <p14:creationId xmlns:p14="http://schemas.microsoft.com/office/powerpoint/2010/main" val="278926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49" y="322361"/>
            <a:ext cx="7362825" cy="523220"/>
          </a:xfrm>
          <a:prstGeom prst="rect">
            <a:avLst/>
          </a:prstGeom>
          <a:noFill/>
        </p:spPr>
        <p:txBody>
          <a:bodyPr wrap="square" rtlCol="0">
            <a:spAutoFit/>
          </a:bodyPr>
          <a:lstStyle/>
          <a:p>
            <a:r>
              <a:rPr lang="en-US" dirty="0"/>
              <a:t>CASE2: If the voter has not enrolled before casting his vote</a:t>
            </a:r>
          </a:p>
          <a:p>
            <a:endParaRPr lang="en-US" dirty="0"/>
          </a:p>
        </p:txBody>
      </p:sp>
      <p:pic>
        <p:nvPicPr>
          <p:cNvPr id="3" name="image2.png"/>
          <p:cNvPicPr/>
          <p:nvPr/>
        </p:nvPicPr>
        <p:blipFill>
          <a:blip r:embed="rId2"/>
          <a:srcRect/>
          <a:stretch>
            <a:fillRect/>
          </a:stretch>
        </p:blipFill>
        <p:spPr>
          <a:xfrm>
            <a:off x="1833880" y="930275"/>
            <a:ext cx="4523740" cy="3282950"/>
          </a:xfrm>
          <a:prstGeom prst="rect">
            <a:avLst/>
          </a:prstGeom>
          <a:ln/>
        </p:spPr>
      </p:pic>
    </p:spTree>
    <p:extLst>
      <p:ext uri="{BB962C8B-B14F-4D97-AF65-F5344CB8AC3E}">
        <p14:creationId xmlns:p14="http://schemas.microsoft.com/office/powerpoint/2010/main" val="143330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875" y="190500"/>
            <a:ext cx="7772400" cy="1169551"/>
          </a:xfrm>
          <a:prstGeom prst="rect">
            <a:avLst/>
          </a:prstGeom>
          <a:noFill/>
        </p:spPr>
        <p:txBody>
          <a:bodyPr wrap="square" rtlCol="0">
            <a:spAutoFit/>
          </a:bodyPr>
          <a:lstStyle/>
          <a:p>
            <a:r>
              <a:rPr lang="en-US" dirty="0"/>
              <a:t>STEP 3: Voting Process  </a:t>
            </a:r>
          </a:p>
          <a:p>
            <a:r>
              <a:rPr lang="en-US" dirty="0"/>
              <a:t>CASE 1:  </a:t>
            </a:r>
          </a:p>
          <a:p>
            <a:r>
              <a:rPr lang="en-US" dirty="0"/>
              <a:t>Voter comes to the booth to cast his vote for the first time in that election. </a:t>
            </a:r>
            <a:endParaRPr lang="en-US" dirty="0" smtClean="0"/>
          </a:p>
          <a:p>
            <a:endParaRPr lang="en-US" dirty="0"/>
          </a:p>
          <a:p>
            <a:endParaRPr lang="en-US" dirty="0"/>
          </a:p>
        </p:txBody>
      </p:sp>
      <p:pic>
        <p:nvPicPr>
          <p:cNvPr id="4" name="image12.png"/>
          <p:cNvPicPr/>
          <p:nvPr/>
        </p:nvPicPr>
        <p:blipFill>
          <a:blip r:embed="rId2"/>
          <a:srcRect/>
          <a:stretch>
            <a:fillRect/>
          </a:stretch>
        </p:blipFill>
        <p:spPr>
          <a:xfrm>
            <a:off x="1800224" y="1019171"/>
            <a:ext cx="4448175" cy="3963035"/>
          </a:xfrm>
          <a:prstGeom prst="rect">
            <a:avLst/>
          </a:prstGeom>
          <a:ln/>
        </p:spPr>
      </p:pic>
    </p:spTree>
    <p:extLst>
      <p:ext uri="{BB962C8B-B14F-4D97-AF65-F5344CB8AC3E}">
        <p14:creationId xmlns:p14="http://schemas.microsoft.com/office/powerpoint/2010/main" val="90110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250" y="304800"/>
            <a:ext cx="7924800" cy="523220"/>
          </a:xfrm>
          <a:prstGeom prst="rect">
            <a:avLst/>
          </a:prstGeom>
          <a:noFill/>
        </p:spPr>
        <p:txBody>
          <a:bodyPr wrap="square" rtlCol="0">
            <a:spAutoFit/>
          </a:bodyPr>
          <a:lstStyle/>
          <a:p>
            <a:r>
              <a:rPr lang="en-US" dirty="0"/>
              <a:t>CASE 2: Voter comes to the booth to cast his vote for the second time in that election</a:t>
            </a:r>
            <a:r>
              <a:rPr lang="en-US" dirty="0" smtClean="0"/>
              <a:t>.</a:t>
            </a:r>
          </a:p>
          <a:p>
            <a:endParaRPr lang="en-US" dirty="0"/>
          </a:p>
        </p:txBody>
      </p:sp>
      <p:pic>
        <p:nvPicPr>
          <p:cNvPr id="3" name="image4.png"/>
          <p:cNvPicPr/>
          <p:nvPr/>
        </p:nvPicPr>
        <p:blipFill>
          <a:blip r:embed="rId2"/>
          <a:srcRect/>
          <a:stretch>
            <a:fillRect/>
          </a:stretch>
        </p:blipFill>
        <p:spPr>
          <a:xfrm>
            <a:off x="1685925" y="766762"/>
            <a:ext cx="4600575" cy="4195763"/>
          </a:xfrm>
          <a:prstGeom prst="rect">
            <a:avLst/>
          </a:prstGeom>
          <a:ln/>
        </p:spPr>
      </p:pic>
    </p:spTree>
    <p:extLst>
      <p:ext uri="{BB962C8B-B14F-4D97-AF65-F5344CB8AC3E}">
        <p14:creationId xmlns:p14="http://schemas.microsoft.com/office/powerpoint/2010/main" val="395369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825" y="509025"/>
            <a:ext cx="7688700" cy="535200"/>
          </a:xfrm>
        </p:spPr>
        <p:txBody>
          <a:bodyPr>
            <a:normAutofit fontScale="90000"/>
          </a:bodyPr>
          <a:lstStyle/>
          <a:p>
            <a:r>
              <a:rPr lang="en-US" dirty="0"/>
              <a:t>Contents</a:t>
            </a:r>
          </a:p>
        </p:txBody>
      </p:sp>
      <p:sp>
        <p:nvSpPr>
          <p:cNvPr id="3" name="Text Placeholder 2"/>
          <p:cNvSpPr>
            <a:spLocks noGrp="1"/>
          </p:cNvSpPr>
          <p:nvPr>
            <p:ph type="body" idx="1"/>
          </p:nvPr>
        </p:nvSpPr>
        <p:spPr>
          <a:xfrm>
            <a:off x="729450" y="1419225"/>
            <a:ext cx="7688700" cy="3248025"/>
          </a:xfrm>
        </p:spPr>
        <p:txBody>
          <a:bodyPr>
            <a:normAutofit lnSpcReduction="10000"/>
          </a:bodyPr>
          <a:lstStyle/>
          <a:p>
            <a:pPr>
              <a:buFont typeface="Arial" pitchFamily="34" charset="0"/>
              <a:buChar char="•"/>
            </a:pPr>
            <a:r>
              <a:rPr lang="en-US" sz="1500" dirty="0">
                <a:solidFill>
                  <a:schemeClr val="bg2"/>
                </a:solidFill>
              </a:rPr>
              <a:t>Introduction</a:t>
            </a:r>
          </a:p>
          <a:p>
            <a:pPr>
              <a:buFont typeface="Arial" pitchFamily="34" charset="0"/>
              <a:buChar char="•"/>
            </a:pPr>
            <a:r>
              <a:rPr lang="en-US" sz="1500" dirty="0">
                <a:solidFill>
                  <a:schemeClr val="bg2"/>
                </a:solidFill>
              </a:rPr>
              <a:t>Problem Statement</a:t>
            </a:r>
          </a:p>
          <a:p>
            <a:pPr>
              <a:buFont typeface="Arial" pitchFamily="34" charset="0"/>
              <a:buChar char="•"/>
            </a:pPr>
            <a:r>
              <a:rPr lang="en-US" sz="1500" dirty="0">
                <a:solidFill>
                  <a:schemeClr val="bg2"/>
                </a:solidFill>
              </a:rPr>
              <a:t>Objective of the Project</a:t>
            </a:r>
          </a:p>
          <a:p>
            <a:pPr>
              <a:buFont typeface="Arial" pitchFamily="34" charset="0"/>
              <a:buChar char="•"/>
            </a:pPr>
            <a:r>
              <a:rPr lang="en-US" sz="1500" dirty="0">
                <a:solidFill>
                  <a:schemeClr val="bg2"/>
                </a:solidFill>
              </a:rPr>
              <a:t>Literature Survey</a:t>
            </a:r>
          </a:p>
          <a:p>
            <a:pPr>
              <a:buFont typeface="Arial" pitchFamily="34" charset="0"/>
              <a:buChar char="•"/>
            </a:pPr>
            <a:r>
              <a:rPr lang="en-US" sz="1500" dirty="0">
                <a:solidFill>
                  <a:schemeClr val="bg2"/>
                </a:solidFill>
              </a:rPr>
              <a:t>Block Diagram </a:t>
            </a:r>
          </a:p>
          <a:p>
            <a:pPr>
              <a:buFont typeface="Arial" pitchFamily="34" charset="0"/>
              <a:buChar char="•"/>
            </a:pPr>
            <a:r>
              <a:rPr lang="en-US" sz="1500" dirty="0">
                <a:solidFill>
                  <a:schemeClr val="bg2"/>
                </a:solidFill>
              </a:rPr>
              <a:t>Methodology</a:t>
            </a:r>
          </a:p>
          <a:p>
            <a:pPr>
              <a:buFont typeface="Arial" pitchFamily="34" charset="0"/>
              <a:buChar char="•"/>
            </a:pPr>
            <a:r>
              <a:rPr lang="en-US" sz="1500" dirty="0">
                <a:solidFill>
                  <a:schemeClr val="bg2"/>
                </a:solidFill>
              </a:rPr>
              <a:t>Flow </a:t>
            </a:r>
            <a:r>
              <a:rPr lang="en-US" sz="1500" dirty="0" smtClean="0">
                <a:solidFill>
                  <a:schemeClr val="bg2"/>
                </a:solidFill>
              </a:rPr>
              <a:t>chart</a:t>
            </a:r>
          </a:p>
          <a:p>
            <a:pPr>
              <a:buFont typeface="Arial" pitchFamily="34" charset="0"/>
              <a:buChar char="•"/>
            </a:pPr>
            <a:r>
              <a:rPr lang="en-US" sz="1500" dirty="0" smtClean="0">
                <a:solidFill>
                  <a:schemeClr val="bg2"/>
                </a:solidFill>
              </a:rPr>
              <a:t>Hardware and Software Requirements</a:t>
            </a:r>
          </a:p>
          <a:p>
            <a:pPr>
              <a:buFont typeface="Arial" pitchFamily="34" charset="0"/>
              <a:buChar char="•"/>
            </a:pPr>
            <a:r>
              <a:rPr lang="en-US" sz="1500" dirty="0" smtClean="0">
                <a:solidFill>
                  <a:schemeClr val="bg2"/>
                </a:solidFill>
              </a:rPr>
              <a:t>Present work</a:t>
            </a:r>
          </a:p>
          <a:p>
            <a:pPr>
              <a:buFont typeface="Arial" pitchFamily="34" charset="0"/>
              <a:buChar char="•"/>
            </a:pPr>
            <a:r>
              <a:rPr lang="en-US" sz="1500" dirty="0" smtClean="0">
                <a:solidFill>
                  <a:schemeClr val="bg2"/>
                </a:solidFill>
              </a:rPr>
              <a:t>Project Outcomes</a:t>
            </a:r>
          </a:p>
          <a:p>
            <a:pPr>
              <a:buFont typeface="Arial" pitchFamily="34" charset="0"/>
              <a:buChar char="•"/>
            </a:pPr>
            <a:r>
              <a:rPr lang="en-US" sz="1500" dirty="0" smtClean="0">
                <a:solidFill>
                  <a:schemeClr val="bg2"/>
                </a:solidFill>
              </a:rPr>
              <a:t>Conclusion and Future Work</a:t>
            </a:r>
          </a:p>
          <a:p>
            <a:pPr>
              <a:buFont typeface="Arial" pitchFamily="34" charset="0"/>
              <a:buChar char="•"/>
            </a:pPr>
            <a:r>
              <a:rPr lang="en-US" sz="1500" dirty="0" smtClean="0">
                <a:solidFill>
                  <a:schemeClr val="bg2"/>
                </a:solidFill>
              </a:rPr>
              <a:t>References</a:t>
            </a:r>
            <a:endParaRPr lang="en-US" sz="1500" dirty="0">
              <a:solidFill>
                <a:schemeClr val="bg2"/>
              </a:solidFill>
            </a:endParaRPr>
          </a:p>
          <a:p>
            <a:pPr>
              <a:buFont typeface="Arial" pitchFamily="34" charset="0"/>
              <a:buChar char="•"/>
            </a:pPr>
            <a:endParaRPr lang="en-US" sz="1400" dirty="0">
              <a:solidFill>
                <a:schemeClr val="bg2"/>
              </a:solidFill>
            </a:endParaRPr>
          </a:p>
          <a:p>
            <a:pPr>
              <a:buFont typeface="Arial" pitchFamily="34" charset="0"/>
              <a:buChar char="•"/>
            </a:pPr>
            <a:endParaRPr lang="en-US" sz="1400" dirty="0">
              <a:solidFill>
                <a:schemeClr val="bg2"/>
              </a:solidFill>
            </a:endParaRPr>
          </a:p>
        </p:txBody>
      </p:sp>
    </p:spTree>
    <p:extLst>
      <p:ext uri="{BB962C8B-B14F-4D97-AF65-F5344CB8AC3E}">
        <p14:creationId xmlns:p14="http://schemas.microsoft.com/office/powerpoint/2010/main" val="3855073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50" y="352425"/>
            <a:ext cx="8220075" cy="523220"/>
          </a:xfrm>
          <a:prstGeom prst="rect">
            <a:avLst/>
          </a:prstGeom>
          <a:noFill/>
        </p:spPr>
        <p:txBody>
          <a:bodyPr wrap="square" rtlCol="0">
            <a:spAutoFit/>
          </a:bodyPr>
          <a:lstStyle/>
          <a:p>
            <a:r>
              <a:rPr lang="en-US" dirty="0"/>
              <a:t>STEP 4: Instantaneous results are displayed upon verifying Admin’s fingerprint </a:t>
            </a:r>
            <a:endParaRPr lang="en-US" dirty="0" smtClean="0"/>
          </a:p>
          <a:p>
            <a:endParaRPr lang="en-US" dirty="0"/>
          </a:p>
        </p:txBody>
      </p:sp>
      <p:pic>
        <p:nvPicPr>
          <p:cNvPr id="3" name="image9.png"/>
          <p:cNvPicPr/>
          <p:nvPr/>
        </p:nvPicPr>
        <p:blipFill>
          <a:blip r:embed="rId2"/>
          <a:srcRect/>
          <a:stretch>
            <a:fillRect/>
          </a:stretch>
        </p:blipFill>
        <p:spPr>
          <a:xfrm>
            <a:off x="971550" y="875645"/>
            <a:ext cx="6343650" cy="3171825"/>
          </a:xfrm>
          <a:prstGeom prst="rect">
            <a:avLst/>
          </a:prstGeom>
          <a:ln/>
        </p:spPr>
      </p:pic>
    </p:spTree>
    <p:extLst>
      <p:ext uri="{BB962C8B-B14F-4D97-AF65-F5344CB8AC3E}">
        <p14:creationId xmlns:p14="http://schemas.microsoft.com/office/powerpoint/2010/main" val="242735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3.png"/>
          <p:cNvPicPr/>
          <p:nvPr/>
        </p:nvPicPr>
        <p:blipFill>
          <a:blip r:embed="rId2"/>
          <a:srcRect/>
          <a:stretch>
            <a:fillRect/>
          </a:stretch>
        </p:blipFill>
        <p:spPr>
          <a:xfrm>
            <a:off x="1176337" y="657225"/>
            <a:ext cx="6334125" cy="3295650"/>
          </a:xfrm>
          <a:prstGeom prst="rect">
            <a:avLst/>
          </a:prstGeom>
          <a:ln/>
        </p:spPr>
      </p:pic>
    </p:spTree>
    <p:extLst>
      <p:ext uri="{BB962C8B-B14F-4D97-AF65-F5344CB8AC3E}">
        <p14:creationId xmlns:p14="http://schemas.microsoft.com/office/powerpoint/2010/main" val="230472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7C3D6-83D3-7C25-07E7-601C6DA9CDE8}"/>
              </a:ext>
            </a:extLst>
          </p:cNvPr>
          <p:cNvSpPr>
            <a:spLocks noGrp="1"/>
          </p:cNvSpPr>
          <p:nvPr>
            <p:ph type="title"/>
          </p:nvPr>
        </p:nvSpPr>
        <p:spPr>
          <a:xfrm>
            <a:off x="662775" y="566175"/>
            <a:ext cx="7688700" cy="535200"/>
          </a:xfrm>
        </p:spPr>
        <p:txBody>
          <a:bodyPr>
            <a:normAutofit fontScale="90000"/>
          </a:bodyPr>
          <a:lstStyle/>
          <a:p>
            <a:r>
              <a:rPr lang="en-IN" dirty="0"/>
              <a:t>   </a:t>
            </a:r>
            <a:r>
              <a:rPr lang="en-IN" dirty="0" smtClean="0"/>
              <a:t>Conclusion</a:t>
            </a:r>
            <a:endParaRPr lang="en-IN" dirty="0"/>
          </a:p>
        </p:txBody>
      </p:sp>
      <p:sp>
        <p:nvSpPr>
          <p:cNvPr id="3" name="Text Placeholder 2">
            <a:extLst>
              <a:ext uri="{FF2B5EF4-FFF2-40B4-BE49-F238E27FC236}">
                <a16:creationId xmlns="" xmlns:a16="http://schemas.microsoft.com/office/drawing/2014/main" id="{C4C20894-B59C-20DE-21E5-677570701A2C}"/>
              </a:ext>
            </a:extLst>
          </p:cNvPr>
          <p:cNvSpPr>
            <a:spLocks noGrp="1"/>
          </p:cNvSpPr>
          <p:nvPr>
            <p:ph type="body" idx="1"/>
          </p:nvPr>
        </p:nvSpPr>
        <p:spPr>
          <a:xfrm>
            <a:off x="700875" y="1326399"/>
            <a:ext cx="7688700" cy="2931275"/>
          </a:xfrm>
        </p:spPr>
        <p:txBody>
          <a:bodyPr>
            <a:normAutofit/>
          </a:bodyPr>
          <a:lstStyle/>
          <a:p>
            <a:endParaRPr lang="en-IN" sz="15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en-US" sz="15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endParaRPr lang="en-IN" dirty="0"/>
          </a:p>
          <a:p>
            <a:pPr marL="146050" indent="0">
              <a:buNone/>
            </a:pPr>
            <a:endParaRPr lang="en-IN" dirty="0"/>
          </a:p>
        </p:txBody>
      </p:sp>
      <p:sp>
        <p:nvSpPr>
          <p:cNvPr id="6" name="TextBox 5"/>
          <p:cNvSpPr txBox="1"/>
          <p:nvPr/>
        </p:nvSpPr>
        <p:spPr>
          <a:xfrm>
            <a:off x="933450" y="1457325"/>
            <a:ext cx="7810500" cy="2031325"/>
          </a:xfrm>
          <a:prstGeom prst="rect">
            <a:avLst/>
          </a:prstGeom>
          <a:noFill/>
        </p:spPr>
        <p:txBody>
          <a:bodyPr wrap="square" rtlCol="0">
            <a:spAutoFit/>
          </a:bodyPr>
          <a:lstStyle/>
          <a:p>
            <a:pPr marL="285750" indent="-285750">
              <a:buFont typeface="Arial" pitchFamily="34" charset="0"/>
              <a:buChar char="•"/>
            </a:pPr>
            <a:r>
              <a:rPr lang="en-US" dirty="0">
                <a:solidFill>
                  <a:schemeClr val="accent1"/>
                </a:solidFill>
              </a:rPr>
              <a:t>The project “Fingerprint Based Fraud Detection voting system” was mainly intended to develop a  fingerprint based advanced Electronic Voting Machine (EVM) which helps in free and fair way of  conducting elections which are basis for democratic countries like India</a:t>
            </a:r>
            <a:r>
              <a:rPr lang="en-US" dirty="0" smtClean="0">
                <a:solidFill>
                  <a:schemeClr val="accent1"/>
                </a:solidFill>
              </a:rPr>
              <a:t>.</a:t>
            </a:r>
          </a:p>
          <a:p>
            <a:endParaRPr lang="en-US" dirty="0" smtClean="0">
              <a:solidFill>
                <a:schemeClr val="accent1"/>
              </a:solidFill>
            </a:endParaRPr>
          </a:p>
          <a:p>
            <a:pPr marL="285750" indent="-285750">
              <a:buFont typeface="Arial" pitchFamily="34" charset="0"/>
              <a:buChar char="•"/>
            </a:pPr>
            <a:r>
              <a:rPr lang="en-US" dirty="0">
                <a:solidFill>
                  <a:schemeClr val="accent1"/>
                </a:solidFill>
              </a:rPr>
              <a:t>The integration of biometric authentication within the system will provide an efficient way to cast  votes, free of fraud, and make the system more trustable, economic and fast as well as enabling the  voters to cast their votes from any location as a result of the online voting module which can be  accessed from any device with internet connectivity.</a:t>
            </a:r>
            <a:r>
              <a:rPr lang="en-US" dirty="0" smtClean="0">
                <a:solidFill>
                  <a:schemeClr val="accent1"/>
                </a:solidFill>
              </a:rPr>
              <a:t>  </a:t>
            </a:r>
            <a:endParaRPr lang="en-US" dirty="0">
              <a:solidFill>
                <a:schemeClr val="accent1"/>
              </a:solidFill>
            </a:endParaRPr>
          </a:p>
          <a:p>
            <a:pPr marL="285750" indent="-285750">
              <a:buFont typeface="Arial" pitchFamily="34" charset="0"/>
              <a:buChar char="•"/>
            </a:pPr>
            <a:endParaRPr lang="en-US" dirty="0">
              <a:solidFill>
                <a:schemeClr val="accent1"/>
              </a:solidFill>
            </a:endParaRPr>
          </a:p>
        </p:txBody>
      </p:sp>
    </p:spTree>
    <p:extLst>
      <p:ext uri="{BB962C8B-B14F-4D97-AF65-F5344CB8AC3E}">
        <p14:creationId xmlns:p14="http://schemas.microsoft.com/office/powerpoint/2010/main" val="2943861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875" y="613800"/>
            <a:ext cx="7688700" cy="535200"/>
          </a:xfrm>
        </p:spPr>
        <p:txBody>
          <a:bodyPr>
            <a:normAutofit fontScale="90000"/>
          </a:bodyPr>
          <a:lstStyle/>
          <a:p>
            <a:r>
              <a:rPr lang="en-US" dirty="0" smtClean="0"/>
              <a:t>Future Work</a:t>
            </a:r>
            <a:endParaRPr lang="en-US" dirty="0"/>
          </a:p>
        </p:txBody>
      </p:sp>
      <p:sp>
        <p:nvSpPr>
          <p:cNvPr id="3" name="Text Placeholder 2"/>
          <p:cNvSpPr>
            <a:spLocks noGrp="1"/>
          </p:cNvSpPr>
          <p:nvPr>
            <p:ph type="body" idx="1"/>
          </p:nvPr>
        </p:nvSpPr>
        <p:spPr>
          <a:xfrm>
            <a:off x="719925" y="1383550"/>
            <a:ext cx="7688700" cy="2261100"/>
          </a:xfrm>
        </p:spPr>
        <p:txBody>
          <a:bodyPr/>
          <a:lstStyle/>
          <a:p>
            <a:r>
              <a:rPr lang="en-US" sz="1400" dirty="0"/>
              <a:t>In future works, this framework can be enhanced by including different applications. For Example, This project can be improvised further by accessing the </a:t>
            </a:r>
            <a:r>
              <a:rPr lang="en-US" sz="1400" dirty="0" err="1"/>
              <a:t>Aadhaar</a:t>
            </a:r>
            <a:r>
              <a:rPr lang="en-US" sz="1400" dirty="0"/>
              <a:t> card details which will provide their fingerprints  instead of enrollment of their fingerprint before going to cast their vote.</a:t>
            </a:r>
          </a:p>
          <a:p>
            <a:pPr marL="146050" indent="0">
              <a:buNone/>
            </a:pPr>
            <a:endParaRPr lang="en-US" dirty="0"/>
          </a:p>
        </p:txBody>
      </p:sp>
    </p:spTree>
    <p:extLst>
      <p:ext uri="{BB962C8B-B14F-4D97-AF65-F5344CB8AC3E}">
        <p14:creationId xmlns:p14="http://schemas.microsoft.com/office/powerpoint/2010/main" val="311279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00" y="623325"/>
            <a:ext cx="7688700" cy="535200"/>
          </a:xfrm>
        </p:spPr>
        <p:txBody>
          <a:bodyPr>
            <a:normAutofit fontScale="90000"/>
          </a:bodyPr>
          <a:lstStyle/>
          <a:p>
            <a:r>
              <a:rPr lang="en-US" dirty="0" smtClean="0"/>
              <a:t>References</a:t>
            </a:r>
            <a:endParaRPr lang="en-US" dirty="0"/>
          </a:p>
        </p:txBody>
      </p:sp>
      <p:sp>
        <p:nvSpPr>
          <p:cNvPr id="3" name="Text Placeholder 2"/>
          <p:cNvSpPr>
            <a:spLocks noGrp="1"/>
          </p:cNvSpPr>
          <p:nvPr>
            <p:ph type="body" idx="1"/>
          </p:nvPr>
        </p:nvSpPr>
        <p:spPr>
          <a:xfrm>
            <a:off x="710400" y="1364500"/>
            <a:ext cx="7688700" cy="2261100"/>
          </a:xfrm>
        </p:spPr>
        <p:txBody>
          <a:bodyPr>
            <a:normAutofit fontScale="92500" lnSpcReduction="10000"/>
          </a:bodyPr>
          <a:lstStyle/>
          <a:p>
            <a:r>
              <a:rPr lang="en-US" sz="1400" dirty="0" smtClean="0">
                <a:solidFill>
                  <a:schemeClr val="bg2"/>
                </a:solidFill>
              </a:rPr>
              <a:t> </a:t>
            </a:r>
            <a:r>
              <a:rPr lang="en-US" sz="1200" dirty="0" err="1">
                <a:solidFill>
                  <a:schemeClr val="bg2"/>
                </a:solidFill>
              </a:rPr>
              <a:t>Rudrappa</a:t>
            </a:r>
            <a:r>
              <a:rPr lang="en-US" sz="1200" dirty="0">
                <a:solidFill>
                  <a:schemeClr val="bg2"/>
                </a:solidFill>
              </a:rPr>
              <a:t> B. Gujanatti1 , </a:t>
            </a:r>
            <a:r>
              <a:rPr lang="en-US" sz="1200" dirty="0" err="1">
                <a:solidFill>
                  <a:schemeClr val="bg2"/>
                </a:solidFill>
              </a:rPr>
              <a:t>Shivaram</a:t>
            </a:r>
            <a:r>
              <a:rPr lang="en-US" sz="1200" dirty="0">
                <a:solidFill>
                  <a:schemeClr val="bg2"/>
                </a:solidFill>
              </a:rPr>
              <a:t> N. Tolanur2 ,</a:t>
            </a:r>
            <a:r>
              <a:rPr lang="en-US" sz="1200" dirty="0" err="1">
                <a:solidFill>
                  <a:schemeClr val="bg2"/>
                </a:solidFill>
              </a:rPr>
              <a:t>Murughendra</a:t>
            </a:r>
            <a:r>
              <a:rPr lang="en-US" sz="1200" dirty="0">
                <a:solidFill>
                  <a:schemeClr val="bg2"/>
                </a:solidFill>
              </a:rPr>
              <a:t> S. Nemagoud3 , </a:t>
            </a:r>
            <a:r>
              <a:rPr lang="en-US" sz="1200" dirty="0" err="1">
                <a:solidFill>
                  <a:schemeClr val="bg2"/>
                </a:solidFill>
              </a:rPr>
              <a:t>Shanta</a:t>
            </a:r>
            <a:r>
              <a:rPr lang="en-US" sz="1200" dirty="0">
                <a:solidFill>
                  <a:schemeClr val="bg2"/>
                </a:solidFill>
              </a:rPr>
              <a:t> S. Reddy4 , </a:t>
            </a:r>
            <a:r>
              <a:rPr lang="en-US" sz="1200" dirty="0" err="1">
                <a:solidFill>
                  <a:schemeClr val="bg2"/>
                </a:solidFill>
              </a:rPr>
              <a:t>Sangameshwar</a:t>
            </a:r>
            <a:r>
              <a:rPr lang="en-US" sz="1200" dirty="0">
                <a:solidFill>
                  <a:schemeClr val="bg2"/>
                </a:solidFill>
              </a:rPr>
              <a:t> Neelagund5 , Assistant Professor1 ,Electronics and Communication Department K. L. E. Dr. MSSCET, Belgaum, India1,2,3,4,5, International Journal of Engineering Research &amp; Technology (IJERT) ISSN: 2278-0181 IJERTV4IS050948, Vol. 4 Issue 05, May2015 -“A Finger Print based Voting System”. </a:t>
            </a:r>
            <a:r>
              <a:rPr lang="en-US" sz="1200" dirty="0" err="1">
                <a:solidFill>
                  <a:schemeClr val="bg2"/>
                </a:solidFill>
              </a:rPr>
              <a:t>Available:https</a:t>
            </a:r>
            <a:r>
              <a:rPr lang="en-US" sz="1200" dirty="0">
                <a:solidFill>
                  <a:schemeClr val="bg2"/>
                </a:solidFill>
              </a:rPr>
              <a:t>://www.ijert.org/research/a-finger-print-based-voting-system-IJERTV4IS050948</a:t>
            </a:r>
            <a:r>
              <a:rPr lang="en-US" sz="1400" dirty="0">
                <a:solidFill>
                  <a:schemeClr val="bg2"/>
                </a:solidFill>
              </a:rPr>
              <a:t> </a:t>
            </a:r>
            <a:endParaRPr lang="en-US" sz="1400" dirty="0" smtClean="0">
              <a:solidFill>
                <a:schemeClr val="bg2"/>
              </a:solidFill>
            </a:endParaRPr>
          </a:p>
          <a:p>
            <a:pPr marL="146050" indent="0">
              <a:buNone/>
            </a:pPr>
            <a:endParaRPr lang="en-US" sz="1400" dirty="0" smtClean="0">
              <a:solidFill>
                <a:schemeClr val="bg2"/>
              </a:solidFill>
            </a:endParaRPr>
          </a:p>
          <a:p>
            <a:r>
              <a:rPr lang="en-US" dirty="0">
                <a:solidFill>
                  <a:schemeClr val="bg2"/>
                </a:solidFill>
              </a:rPr>
              <a:t>Khadija Hasta1 ,</a:t>
            </a:r>
            <a:r>
              <a:rPr lang="en-US" dirty="0" err="1">
                <a:solidFill>
                  <a:schemeClr val="bg2"/>
                </a:solidFill>
              </a:rPr>
              <a:t>Aditya</a:t>
            </a:r>
            <a:r>
              <a:rPr lang="en-US" dirty="0">
                <a:solidFill>
                  <a:schemeClr val="bg2"/>
                </a:solidFill>
              </a:rPr>
              <a:t> Date2 ,</a:t>
            </a:r>
            <a:r>
              <a:rPr lang="en-US" dirty="0" err="1">
                <a:solidFill>
                  <a:schemeClr val="bg2"/>
                </a:solidFill>
              </a:rPr>
              <a:t>Aparna</a:t>
            </a:r>
            <a:r>
              <a:rPr lang="en-US" dirty="0">
                <a:solidFill>
                  <a:schemeClr val="bg2"/>
                </a:solidFill>
              </a:rPr>
              <a:t> Shrivastava3 ,</a:t>
            </a:r>
            <a:r>
              <a:rPr lang="en-US" dirty="0" err="1">
                <a:solidFill>
                  <a:schemeClr val="bg2"/>
                </a:solidFill>
              </a:rPr>
              <a:t>Prajakta</a:t>
            </a:r>
            <a:r>
              <a:rPr lang="en-US" dirty="0">
                <a:solidFill>
                  <a:schemeClr val="bg2"/>
                </a:solidFill>
              </a:rPr>
              <a:t> Jhade4 , S. N. Shelke5 , Computer Engineering (SPPU), Pune, India1,2,3,4,5 , Published in 2019 International Conference on Advances in Computing, Communication and Control (ICAC3). -“Fingerprint Based Secured Voting”. </a:t>
            </a:r>
            <a:r>
              <a:rPr lang="en-US" dirty="0" err="1">
                <a:solidFill>
                  <a:schemeClr val="bg2"/>
                </a:solidFill>
              </a:rPr>
              <a:t>Available:https</a:t>
            </a:r>
            <a:r>
              <a:rPr lang="en-US" dirty="0">
                <a:solidFill>
                  <a:schemeClr val="bg2"/>
                </a:solidFill>
              </a:rPr>
              <a:t>://ieeexplore.ieee.org/document/903677</a:t>
            </a:r>
            <a:r>
              <a:rPr lang="en-US" dirty="0"/>
              <a:t>7</a:t>
            </a:r>
            <a:r>
              <a:rPr lang="en-US" sz="1400" dirty="0"/>
              <a:t> </a:t>
            </a:r>
          </a:p>
          <a:p>
            <a:endParaRPr lang="en-US" sz="1400" dirty="0">
              <a:solidFill>
                <a:schemeClr val="bg2"/>
              </a:solidFill>
            </a:endParaRPr>
          </a:p>
        </p:txBody>
      </p:sp>
    </p:spTree>
    <p:extLst>
      <p:ext uri="{BB962C8B-B14F-4D97-AF65-F5344CB8AC3E}">
        <p14:creationId xmlns:p14="http://schemas.microsoft.com/office/powerpoint/2010/main" val="1155078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9450" y="1314450"/>
            <a:ext cx="7688700" cy="3467100"/>
          </a:xfrm>
        </p:spPr>
        <p:txBody>
          <a:bodyPr>
            <a:normAutofit/>
          </a:bodyPr>
          <a:lstStyle/>
          <a:p>
            <a:r>
              <a:rPr lang="en-US" sz="1200" dirty="0">
                <a:solidFill>
                  <a:schemeClr val="bg2"/>
                </a:solidFill>
              </a:rPr>
              <a:t>Mohammed Khasawneh1 ,Mohammad Malkawi2 ,Omar Al-Jarrah3 ,</a:t>
            </a:r>
            <a:r>
              <a:rPr lang="en-US" sz="1200" dirty="0" err="1">
                <a:solidFill>
                  <a:schemeClr val="bg2"/>
                </a:solidFill>
              </a:rPr>
              <a:t>Laith</a:t>
            </a:r>
            <a:r>
              <a:rPr lang="en-US" sz="1200" dirty="0">
                <a:solidFill>
                  <a:schemeClr val="bg2"/>
                </a:solidFill>
              </a:rPr>
              <a:t> Barakat4 ,</a:t>
            </a:r>
            <a:r>
              <a:rPr lang="en-US" sz="1200" dirty="0" err="1">
                <a:solidFill>
                  <a:schemeClr val="bg2"/>
                </a:solidFill>
              </a:rPr>
              <a:t>Thaier</a:t>
            </a:r>
            <a:r>
              <a:rPr lang="en-US" sz="1200" dirty="0">
                <a:solidFill>
                  <a:schemeClr val="bg2"/>
                </a:solidFill>
              </a:rPr>
              <a:t> S. Hayajneh5 ,Munzer.S.Ebaid6 , College of Engineering, University of Illinois, </a:t>
            </a:r>
            <a:r>
              <a:rPr lang="en-US" sz="1200" dirty="0" err="1">
                <a:solidFill>
                  <a:schemeClr val="bg2"/>
                </a:solidFill>
              </a:rPr>
              <a:t>UrbanaChampaign</a:t>
            </a:r>
            <a:r>
              <a:rPr lang="en-US" sz="1200" dirty="0">
                <a:solidFill>
                  <a:schemeClr val="bg2"/>
                </a:solidFill>
              </a:rPr>
              <a:t>, Urbana,IL,USA1 ,AIM Wireless2 , Jordan University of Science and Technology, Irbid, Jordan3,4 , School of Information Systems, University of Pittsburgh, Pittsburgh, PA, USA5 , King Abdullah II Design and Development Bureau, Amman, Jordan6 , Published in 2008 5th International Symposium on Mechatronics and Its Applications -“A biometric-secure e-voting system for election processes”. </a:t>
            </a:r>
            <a:r>
              <a:rPr lang="en-US" sz="1200" dirty="0" err="1">
                <a:solidFill>
                  <a:schemeClr val="bg2"/>
                </a:solidFill>
              </a:rPr>
              <a:t>Available:https</a:t>
            </a:r>
            <a:r>
              <a:rPr lang="en-US" sz="1200" dirty="0">
                <a:solidFill>
                  <a:schemeClr val="bg2"/>
                </a:solidFill>
              </a:rPr>
              <a:t>://</a:t>
            </a:r>
            <a:r>
              <a:rPr lang="en-US" sz="1200" dirty="0" smtClean="0">
                <a:solidFill>
                  <a:schemeClr val="bg2"/>
                </a:solidFill>
              </a:rPr>
              <a:t>ieeexplore.ieee.org/document/4648818</a:t>
            </a:r>
          </a:p>
          <a:p>
            <a:pPr marL="146050" indent="0">
              <a:buNone/>
            </a:pPr>
            <a:endParaRPr lang="en-US" sz="1200" dirty="0" smtClean="0">
              <a:solidFill>
                <a:schemeClr val="bg2"/>
              </a:solidFill>
            </a:endParaRPr>
          </a:p>
          <a:p>
            <a:r>
              <a:rPr lang="en-US" sz="1200" dirty="0" err="1">
                <a:solidFill>
                  <a:schemeClr val="bg2"/>
                </a:solidFill>
              </a:rPr>
              <a:t>Oluwatosin</a:t>
            </a:r>
            <a:r>
              <a:rPr lang="en-US" sz="1200" dirty="0">
                <a:solidFill>
                  <a:schemeClr val="bg2"/>
                </a:solidFill>
              </a:rPr>
              <a:t> </a:t>
            </a:r>
            <a:r>
              <a:rPr lang="en-US" sz="1200" dirty="0" err="1">
                <a:solidFill>
                  <a:schemeClr val="bg2"/>
                </a:solidFill>
              </a:rPr>
              <a:t>Adesua</a:t>
            </a:r>
            <a:r>
              <a:rPr lang="en-US" sz="1200" dirty="0">
                <a:solidFill>
                  <a:schemeClr val="bg2"/>
                </a:solidFill>
              </a:rPr>
              <a:t>, University of Ibadan, March 2015, Thesis for: B.Sc. (</a:t>
            </a:r>
            <a:r>
              <a:rPr lang="en-US" sz="1200" dirty="0" err="1">
                <a:solidFill>
                  <a:schemeClr val="bg2"/>
                </a:solidFill>
              </a:rPr>
              <a:t>Hons</a:t>
            </a:r>
            <a:r>
              <a:rPr lang="en-US" sz="1200" dirty="0">
                <a:solidFill>
                  <a:schemeClr val="bg2"/>
                </a:solidFill>
              </a:rPr>
              <a:t>) -“Online voting system with biometric authentication for </a:t>
            </a:r>
            <a:r>
              <a:rPr lang="en-US" sz="1200" dirty="0" err="1">
                <a:solidFill>
                  <a:schemeClr val="bg2"/>
                </a:solidFill>
              </a:rPr>
              <a:t>ui</a:t>
            </a:r>
            <a:r>
              <a:rPr lang="en-US" sz="1200" dirty="0">
                <a:solidFill>
                  <a:schemeClr val="bg2"/>
                </a:solidFill>
              </a:rPr>
              <a:t> elections”. </a:t>
            </a:r>
            <a:r>
              <a:rPr lang="en-US" sz="1200" dirty="0" err="1">
                <a:solidFill>
                  <a:schemeClr val="bg2"/>
                </a:solidFill>
              </a:rPr>
              <a:t>Available:https</a:t>
            </a:r>
            <a:r>
              <a:rPr lang="en-US" sz="1200" dirty="0">
                <a:solidFill>
                  <a:schemeClr val="bg2"/>
                </a:solidFill>
              </a:rPr>
              <a:t>://</a:t>
            </a:r>
            <a:r>
              <a:rPr lang="en-US" sz="1200" dirty="0" smtClean="0">
                <a:solidFill>
                  <a:schemeClr val="bg2"/>
                </a:solidFill>
              </a:rPr>
              <a:t>www.researchgate.net/publication/310597883 ONLINE VOTING SYSTEM WITH BIOMETRIC AUTHENTICATION FOR UI ELECTIONS </a:t>
            </a:r>
            <a:endParaRPr lang="en-US" sz="1200" dirty="0">
              <a:solidFill>
                <a:schemeClr val="bg2"/>
              </a:solidFill>
            </a:endParaRPr>
          </a:p>
        </p:txBody>
      </p:sp>
    </p:spTree>
    <p:extLst>
      <p:ext uri="{BB962C8B-B14F-4D97-AF65-F5344CB8AC3E}">
        <p14:creationId xmlns:p14="http://schemas.microsoft.com/office/powerpoint/2010/main" val="224598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01459" y="584349"/>
            <a:ext cx="7688700" cy="56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3" name="Google Shape;93;p14"/>
          <p:cNvSpPr txBox="1">
            <a:spLocks noGrp="1"/>
          </p:cNvSpPr>
          <p:nvPr>
            <p:ph type="body" idx="1"/>
          </p:nvPr>
        </p:nvSpPr>
        <p:spPr>
          <a:xfrm>
            <a:off x="720119" y="1323096"/>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sz="1400" dirty="0">
                <a:solidFill>
                  <a:schemeClr val="dk2"/>
                </a:solidFill>
              </a:rPr>
              <a:t>Biometrics is the science and technology of measuring and analyzing biological data. Biometrics refers to technologies that measure and analyze human body characteristics, such as DNA, fingerprints, eye retinas and irises, voice patterns, facial patterns and hand measurements, for authentication purposes.</a:t>
            </a:r>
          </a:p>
          <a:p>
            <a:pPr marL="457200" lvl="0" indent="-317500" algn="l" rtl="0">
              <a:spcBef>
                <a:spcPts val="0"/>
              </a:spcBef>
              <a:spcAft>
                <a:spcPts val="0"/>
              </a:spcAft>
              <a:buClr>
                <a:schemeClr val="dk2"/>
              </a:buClr>
              <a:buSzPts val="1400"/>
              <a:buChar char="●"/>
            </a:pP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The field of biometrics was formed and has since expanded on to many types of physical identification. Among the several,  human fingerprints remain a very common identifier and the biometric method of choice among law enforcement. These concepts of human identification have led to the development of fingerprint scanners that serve to quickly identify individuals and assign access privileges. </a:t>
            </a:r>
            <a:endParaRPr sz="14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720119" y="1369749"/>
            <a:ext cx="7688700" cy="2261100"/>
          </a:xfrm>
          <a:prstGeom prst="rect">
            <a:avLst/>
          </a:prstGeom>
        </p:spPr>
        <p:txBody>
          <a:bodyPr spcFirstLastPara="1" wrap="square" lIns="91425" tIns="91425" rIns="91425" bIns="91425" anchor="t" anchorCtr="0">
            <a:normAutofit fontScale="92500" lnSpcReduction="20000"/>
          </a:bodyPr>
          <a:lstStyle/>
          <a:p>
            <a:pPr marL="457200" lvl="0" indent="-317500" algn="l" rtl="0">
              <a:spcBef>
                <a:spcPts val="0"/>
              </a:spcBef>
              <a:spcAft>
                <a:spcPts val="0"/>
              </a:spcAft>
              <a:buClr>
                <a:schemeClr val="dk2"/>
              </a:buClr>
              <a:buSzPts val="1400"/>
              <a:buChar char="●"/>
            </a:pPr>
            <a:r>
              <a:rPr lang="en" sz="1500" dirty="0">
                <a:solidFill>
                  <a:schemeClr val="dk2"/>
                </a:solidFill>
              </a:rPr>
              <a:t>The basic point of these devices is also to examine the fingerprint data of an individual and compare it to a database of other fingerprints. In our project we have used fingerprints for the purpose of voter identification or authentication. As the thumb impression of every individual is unique, it helps in minimizing the error. </a:t>
            </a:r>
          </a:p>
          <a:p>
            <a:pPr marL="457200" lvl="0" indent="-317500" algn="l" rtl="0">
              <a:spcBef>
                <a:spcPts val="0"/>
              </a:spcBef>
              <a:spcAft>
                <a:spcPts val="0"/>
              </a:spcAft>
              <a:buClr>
                <a:schemeClr val="dk2"/>
              </a:buClr>
              <a:buSzPts val="1400"/>
              <a:buChar char="●"/>
            </a:pPr>
            <a:endParaRPr sz="1500" dirty="0">
              <a:solidFill>
                <a:schemeClr val="dk2"/>
              </a:solidFill>
            </a:endParaRPr>
          </a:p>
          <a:p>
            <a:pPr marL="457200" lvl="0" indent="-317500" algn="l" rtl="0">
              <a:spcBef>
                <a:spcPts val="0"/>
              </a:spcBef>
              <a:spcAft>
                <a:spcPts val="0"/>
              </a:spcAft>
              <a:buClr>
                <a:schemeClr val="dk2"/>
              </a:buClr>
              <a:buSzPts val="1400"/>
              <a:buChar char="●"/>
            </a:pPr>
            <a:r>
              <a:rPr lang="en" sz="1500" dirty="0">
                <a:solidFill>
                  <a:schemeClr val="dk2"/>
                </a:solidFill>
              </a:rPr>
              <a:t>A database is created containing the fingerprint images of all the voters as required. Illegal votes and repetition of votes is checked for in this system with accurate coding. Hence with the application of this fingerprint based EVM,  system elections could be made fair and free from rigging. Further that the elections would no longer be a tedious and expensive job</a:t>
            </a:r>
            <a:r>
              <a:rPr lang="en" sz="1400" dirty="0">
                <a:solidFill>
                  <a:schemeClr val="dk2"/>
                </a:solidFill>
              </a:rPr>
              <a:t>.</a:t>
            </a:r>
            <a:endParaRPr sz="1400"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82797" y="59086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105" name="Google Shape;105;p16"/>
          <p:cNvSpPr txBox="1">
            <a:spLocks noGrp="1"/>
          </p:cNvSpPr>
          <p:nvPr>
            <p:ph type="body" idx="1"/>
          </p:nvPr>
        </p:nvSpPr>
        <p:spPr>
          <a:xfrm>
            <a:off x="720119" y="1416401"/>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 sz="1400" dirty="0">
                <a:solidFill>
                  <a:schemeClr val="dk2"/>
                </a:solidFill>
              </a:rPr>
              <a:t>The current voting system in India is slow and vulnerable in the authentication of voters, where the only thing that the security checks is a voter ID card, which these days are faked by many. </a:t>
            </a:r>
          </a:p>
          <a:p>
            <a:pPr marL="457200" lvl="0" indent="-317500" algn="l" rtl="0">
              <a:spcBef>
                <a:spcPts val="0"/>
              </a:spcBef>
              <a:spcAft>
                <a:spcPts val="0"/>
              </a:spcAft>
              <a:buClr>
                <a:schemeClr val="dk2"/>
              </a:buClr>
              <a:buSzPts val="1400"/>
              <a:buChar char="●"/>
            </a:pP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Identity verifications are done manually which requires more manpower. In the present system there must be people assigned to check whether EVM’s are busy or not.</a:t>
            </a:r>
          </a:p>
          <a:p>
            <a:pPr marL="457200" lvl="0" indent="-317500" algn="l" rtl="0">
              <a:spcBef>
                <a:spcPts val="0"/>
              </a:spcBef>
              <a:spcAft>
                <a:spcPts val="0"/>
              </a:spcAft>
              <a:buClr>
                <a:schemeClr val="dk2"/>
              </a:buClr>
              <a:buSzPts val="1400"/>
              <a:buChar char="●"/>
            </a:pP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a:solidFill>
                  <a:schemeClr val="dk2"/>
                </a:solidFill>
              </a:rPr>
              <a:t>This process is slow and counting the votes manually can take a long time.</a:t>
            </a:r>
            <a:endParaRPr sz="14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01459" y="61885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 of the project</a:t>
            </a:r>
            <a:endParaRPr dirty="0"/>
          </a:p>
        </p:txBody>
      </p:sp>
      <p:sp>
        <p:nvSpPr>
          <p:cNvPr id="111" name="Google Shape;111;p17"/>
          <p:cNvSpPr txBox="1">
            <a:spLocks noGrp="1"/>
          </p:cNvSpPr>
          <p:nvPr>
            <p:ph type="body" idx="1"/>
          </p:nvPr>
        </p:nvSpPr>
        <p:spPr>
          <a:xfrm>
            <a:off x="729450" y="1276443"/>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 sz="1400" dirty="0">
                <a:solidFill>
                  <a:schemeClr val="dk2"/>
                </a:solidFill>
              </a:rPr>
              <a:t>The possible solution is, if a person is identified using his/her fingerprint rules out the possibility of fake votes and also it provides the result immediately after the voting process is completed. The whole process is done automatically by the voting machine.</a:t>
            </a:r>
          </a:p>
          <a:p>
            <a:pPr marL="457200" lvl="0" indent="-317500" algn="l" rtl="0">
              <a:spcBef>
                <a:spcPts val="0"/>
              </a:spcBef>
              <a:spcAft>
                <a:spcPts val="0"/>
              </a:spcAft>
              <a:buClr>
                <a:schemeClr val="dk2"/>
              </a:buClr>
              <a:buSzPts val="1400"/>
              <a:buChar char="●"/>
            </a:pPr>
            <a:endParaRPr sz="1400" dirty="0">
              <a:solidFill>
                <a:schemeClr val="dk2"/>
              </a:solidFill>
            </a:endParaRPr>
          </a:p>
          <a:p>
            <a:pPr marL="457200" lvl="0" indent="-317500" algn="l" rtl="0">
              <a:spcBef>
                <a:spcPts val="0"/>
              </a:spcBef>
              <a:spcAft>
                <a:spcPts val="0"/>
              </a:spcAft>
              <a:buClr>
                <a:schemeClr val="dk2"/>
              </a:buClr>
              <a:buSzPts val="1400"/>
              <a:buChar char="●"/>
            </a:pPr>
            <a:r>
              <a:rPr lang="en" sz="1400" dirty="0" smtClean="0">
                <a:solidFill>
                  <a:schemeClr val="dk2"/>
                </a:solidFill>
              </a:rPr>
              <a:t>The environment of this voting system is designed in such a way that it won't allow voters inside the voting room if another voter is casting his vote.</a:t>
            </a:r>
            <a:endParaRPr sz="14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805" y="618856"/>
            <a:ext cx="7688700" cy="535200"/>
          </a:xfrm>
        </p:spPr>
        <p:txBody>
          <a:bodyPr>
            <a:normAutofit fontScale="90000"/>
          </a:bodyPr>
          <a:lstStyle/>
          <a:p>
            <a:r>
              <a:rPr lang="en-US" dirty="0"/>
              <a:t>Literature Survey </a:t>
            </a:r>
          </a:p>
        </p:txBody>
      </p:sp>
      <p:graphicFrame>
        <p:nvGraphicFramePr>
          <p:cNvPr id="5" name="Table 4"/>
          <p:cNvGraphicFramePr>
            <a:graphicFrameLocks noGrp="1"/>
          </p:cNvGraphicFramePr>
          <p:nvPr>
            <p:extLst>
              <p:ext uri="{D42A27DB-BD31-4B8C-83A1-F6EECF244321}">
                <p14:modId xmlns:p14="http://schemas.microsoft.com/office/powerpoint/2010/main" val="2456971471"/>
              </p:ext>
            </p:extLst>
          </p:nvPr>
        </p:nvGraphicFramePr>
        <p:xfrm>
          <a:off x="432318" y="1360844"/>
          <a:ext cx="8142516" cy="3060714"/>
        </p:xfrm>
        <a:graphic>
          <a:graphicData uri="http://schemas.openxmlformats.org/drawingml/2006/table">
            <a:tbl>
              <a:tblPr firstRow="1" bandRow="1">
                <a:tableStyleId>{5C22544A-7EE6-4342-B048-85BDC9FD1C3A}</a:tableStyleId>
              </a:tblPr>
              <a:tblGrid>
                <a:gridCol w="2035629">
                  <a:extLst>
                    <a:ext uri="{9D8B030D-6E8A-4147-A177-3AD203B41FA5}">
                      <a16:colId xmlns="" xmlns:a16="http://schemas.microsoft.com/office/drawing/2014/main" val="20000"/>
                    </a:ext>
                  </a:extLst>
                </a:gridCol>
                <a:gridCol w="2035629">
                  <a:extLst>
                    <a:ext uri="{9D8B030D-6E8A-4147-A177-3AD203B41FA5}">
                      <a16:colId xmlns="" xmlns:a16="http://schemas.microsoft.com/office/drawing/2014/main" val="20001"/>
                    </a:ext>
                  </a:extLst>
                </a:gridCol>
                <a:gridCol w="2035629">
                  <a:extLst>
                    <a:ext uri="{9D8B030D-6E8A-4147-A177-3AD203B41FA5}">
                      <a16:colId xmlns="" xmlns:a16="http://schemas.microsoft.com/office/drawing/2014/main" val="20002"/>
                    </a:ext>
                  </a:extLst>
                </a:gridCol>
                <a:gridCol w="2035629">
                  <a:extLst>
                    <a:ext uri="{9D8B030D-6E8A-4147-A177-3AD203B41FA5}">
                      <a16:colId xmlns="" xmlns:a16="http://schemas.microsoft.com/office/drawing/2014/main" val="20003"/>
                    </a:ext>
                  </a:extLst>
                </a:gridCol>
              </a:tblGrid>
              <a:tr h="402642">
                <a:tc>
                  <a:txBody>
                    <a:bodyPr/>
                    <a:lstStyle/>
                    <a:p>
                      <a:r>
                        <a:rPr lang="en-US" dirty="0">
                          <a:solidFill>
                            <a:schemeClr val="bg2"/>
                          </a:solidFill>
                          <a:latin typeface="Lato" charset="0"/>
                        </a:rPr>
                        <a:t>Author(s)</a:t>
                      </a:r>
                    </a:p>
                  </a:txBody>
                  <a:tcPr>
                    <a:solidFill>
                      <a:schemeClr val="bg1">
                        <a:lumMod val="95000"/>
                      </a:schemeClr>
                    </a:solidFill>
                  </a:tcPr>
                </a:tc>
                <a:tc>
                  <a:txBody>
                    <a:bodyPr/>
                    <a:lstStyle/>
                    <a:p>
                      <a:r>
                        <a:rPr lang="en-US" dirty="0">
                          <a:solidFill>
                            <a:schemeClr val="bg2"/>
                          </a:solidFill>
                        </a:rPr>
                        <a:t>Title</a:t>
                      </a:r>
                    </a:p>
                  </a:txBody>
                  <a:tcPr>
                    <a:solidFill>
                      <a:schemeClr val="bg1">
                        <a:lumMod val="95000"/>
                      </a:schemeClr>
                    </a:solidFill>
                  </a:tcPr>
                </a:tc>
                <a:tc>
                  <a:txBody>
                    <a:bodyPr/>
                    <a:lstStyle/>
                    <a:p>
                      <a:r>
                        <a:rPr lang="en-US" dirty="0">
                          <a:solidFill>
                            <a:schemeClr val="bg2"/>
                          </a:solidFill>
                        </a:rPr>
                        <a:t>Year of Publication</a:t>
                      </a:r>
                    </a:p>
                  </a:txBody>
                  <a:tcPr>
                    <a:solidFill>
                      <a:schemeClr val="bg1">
                        <a:lumMod val="95000"/>
                      </a:schemeClr>
                    </a:solidFill>
                  </a:tcPr>
                </a:tc>
                <a:tc>
                  <a:txBody>
                    <a:bodyPr/>
                    <a:lstStyle/>
                    <a:p>
                      <a:r>
                        <a:rPr lang="en-US" dirty="0">
                          <a:solidFill>
                            <a:schemeClr val="bg2"/>
                          </a:solidFill>
                        </a:rPr>
                        <a:t>Concepts</a:t>
                      </a:r>
                      <a:r>
                        <a:rPr lang="en-US" baseline="0" dirty="0">
                          <a:solidFill>
                            <a:schemeClr val="bg2"/>
                          </a:solidFill>
                        </a:rPr>
                        <a:t> covered</a:t>
                      </a:r>
                      <a:endParaRPr lang="en-US" dirty="0">
                        <a:solidFill>
                          <a:schemeClr val="bg2"/>
                        </a:solidFill>
                      </a:endParaRPr>
                    </a:p>
                  </a:txBody>
                  <a:tcPr>
                    <a:solidFill>
                      <a:schemeClr val="bg1">
                        <a:lumMod val="95000"/>
                      </a:schemeClr>
                    </a:solidFill>
                  </a:tcPr>
                </a:tc>
                <a:extLst>
                  <a:ext uri="{0D108BD9-81ED-4DB2-BD59-A6C34878D82A}">
                    <a16:rowId xmlns="" xmlns:a16="http://schemas.microsoft.com/office/drawing/2014/main" val="10000"/>
                  </a:ext>
                </a:extLst>
              </a:tr>
              <a:tr h="826116">
                <a:tc>
                  <a:txBody>
                    <a:bodyPr/>
                    <a:lstStyle/>
                    <a:p>
                      <a:r>
                        <a:rPr lang="en-US" sz="1200" dirty="0" err="1">
                          <a:solidFill>
                            <a:schemeClr val="bg2"/>
                          </a:solidFill>
                          <a:latin typeface="Lato" charset="0"/>
                        </a:rPr>
                        <a:t>Rudrappa</a:t>
                      </a:r>
                      <a:r>
                        <a:rPr lang="en-US" sz="1200" dirty="0">
                          <a:solidFill>
                            <a:schemeClr val="bg2"/>
                          </a:solidFill>
                          <a:latin typeface="Lato" charset="0"/>
                        </a:rPr>
                        <a:t> B, </a:t>
                      </a:r>
                      <a:r>
                        <a:rPr lang="en-US" sz="1200" dirty="0" err="1">
                          <a:solidFill>
                            <a:schemeClr val="bg2"/>
                          </a:solidFill>
                          <a:latin typeface="Lato" charset="0"/>
                        </a:rPr>
                        <a:t>Shivaram</a:t>
                      </a:r>
                      <a:r>
                        <a:rPr lang="en-US" sz="1200" dirty="0">
                          <a:solidFill>
                            <a:schemeClr val="bg2"/>
                          </a:solidFill>
                          <a:latin typeface="Lato" charset="0"/>
                        </a:rPr>
                        <a:t> N,</a:t>
                      </a:r>
                    </a:p>
                    <a:p>
                      <a:r>
                        <a:rPr lang="en-US" sz="1200" dirty="0" err="1">
                          <a:solidFill>
                            <a:schemeClr val="bg2"/>
                          </a:solidFill>
                          <a:latin typeface="Lato" charset="0"/>
                        </a:rPr>
                        <a:t>Murughendra</a:t>
                      </a:r>
                      <a:r>
                        <a:rPr lang="en-US" sz="1200" dirty="0">
                          <a:solidFill>
                            <a:schemeClr val="bg2"/>
                          </a:solidFill>
                          <a:latin typeface="Lato" charset="0"/>
                        </a:rPr>
                        <a:t> S,</a:t>
                      </a:r>
                      <a:r>
                        <a:rPr lang="en-US" sz="1200" baseline="0" dirty="0">
                          <a:solidFill>
                            <a:schemeClr val="bg2"/>
                          </a:solidFill>
                          <a:latin typeface="Lato" charset="0"/>
                        </a:rPr>
                        <a:t> </a:t>
                      </a:r>
                      <a:r>
                        <a:rPr lang="en-US" sz="1200" baseline="0" dirty="0" err="1">
                          <a:solidFill>
                            <a:schemeClr val="bg2"/>
                          </a:solidFill>
                          <a:latin typeface="Lato" charset="0"/>
                        </a:rPr>
                        <a:t>Shanta</a:t>
                      </a:r>
                      <a:r>
                        <a:rPr lang="en-US" sz="1200" baseline="0" dirty="0">
                          <a:solidFill>
                            <a:schemeClr val="bg2"/>
                          </a:solidFill>
                          <a:latin typeface="Lato" charset="0"/>
                        </a:rPr>
                        <a:t> Reddy,</a:t>
                      </a:r>
                    </a:p>
                    <a:p>
                      <a:r>
                        <a:rPr lang="en-US" sz="1200" baseline="0" dirty="0" err="1">
                          <a:solidFill>
                            <a:schemeClr val="bg2"/>
                          </a:solidFill>
                          <a:latin typeface="Lato" charset="0"/>
                        </a:rPr>
                        <a:t>Sangameshwar</a:t>
                      </a:r>
                      <a:r>
                        <a:rPr lang="en-US" sz="1200" baseline="0" dirty="0">
                          <a:solidFill>
                            <a:schemeClr val="bg2"/>
                          </a:solidFill>
                          <a:latin typeface="Lato" charset="0"/>
                        </a:rPr>
                        <a:t> </a:t>
                      </a:r>
                      <a:r>
                        <a:rPr lang="en-US" sz="1200" baseline="0" dirty="0" err="1">
                          <a:solidFill>
                            <a:schemeClr val="bg2"/>
                          </a:solidFill>
                          <a:latin typeface="Lato" charset="0"/>
                        </a:rPr>
                        <a:t>Neelagund</a:t>
                      </a:r>
                      <a:endParaRPr lang="en-US" sz="1200" dirty="0">
                        <a:solidFill>
                          <a:schemeClr val="bg2"/>
                        </a:solidFill>
                        <a:latin typeface="Lato" charset="0"/>
                      </a:endParaRPr>
                    </a:p>
                  </a:txBody>
                  <a:tcPr>
                    <a:solidFill>
                      <a:schemeClr val="bg1">
                        <a:lumMod val="95000"/>
                      </a:schemeClr>
                    </a:solidFill>
                  </a:tcPr>
                </a:tc>
                <a:tc>
                  <a:txBody>
                    <a:bodyPr/>
                    <a:lstStyle/>
                    <a:p>
                      <a:r>
                        <a:rPr lang="en-US" sz="1200" dirty="0">
                          <a:solidFill>
                            <a:schemeClr val="bg2"/>
                          </a:solidFill>
                          <a:latin typeface="Lato" charset="0"/>
                        </a:rPr>
                        <a:t>A</a:t>
                      </a:r>
                      <a:r>
                        <a:rPr lang="en-US" sz="1200" baseline="0" dirty="0">
                          <a:solidFill>
                            <a:schemeClr val="bg2"/>
                          </a:solidFill>
                          <a:latin typeface="Lato" charset="0"/>
                        </a:rPr>
                        <a:t> Fingerprint based Voting System</a:t>
                      </a:r>
                      <a:endParaRPr lang="en-US" sz="1200" dirty="0">
                        <a:solidFill>
                          <a:schemeClr val="bg2"/>
                        </a:solidFill>
                        <a:latin typeface="Lato" charset="0"/>
                      </a:endParaRPr>
                    </a:p>
                  </a:txBody>
                  <a:tcPr>
                    <a:solidFill>
                      <a:schemeClr val="bg1">
                        <a:lumMod val="95000"/>
                      </a:schemeClr>
                    </a:solidFill>
                  </a:tcPr>
                </a:tc>
                <a:tc>
                  <a:txBody>
                    <a:bodyPr/>
                    <a:lstStyle/>
                    <a:p>
                      <a:r>
                        <a:rPr lang="en-US" sz="1200" dirty="0">
                          <a:solidFill>
                            <a:schemeClr val="bg2"/>
                          </a:solidFill>
                          <a:latin typeface="Lato" charset="0"/>
                        </a:rPr>
                        <a:t>May</a:t>
                      </a:r>
                      <a:r>
                        <a:rPr lang="en-US" sz="1200" baseline="0" dirty="0">
                          <a:solidFill>
                            <a:schemeClr val="bg2"/>
                          </a:solidFill>
                          <a:latin typeface="Lato" charset="0"/>
                        </a:rPr>
                        <a:t>, 2015</a:t>
                      </a:r>
                    </a:p>
                    <a:p>
                      <a:r>
                        <a:rPr lang="en-US" sz="1200" baseline="0" dirty="0">
                          <a:solidFill>
                            <a:schemeClr val="bg2"/>
                          </a:solidFill>
                          <a:latin typeface="Lato" charset="0"/>
                        </a:rPr>
                        <a:t>(IJERT)</a:t>
                      </a:r>
                      <a:endParaRPr lang="en-US" sz="1200" dirty="0">
                        <a:solidFill>
                          <a:schemeClr val="bg2"/>
                        </a:solidFill>
                        <a:latin typeface="Lato" charset="0"/>
                      </a:endParaRPr>
                    </a:p>
                  </a:txBody>
                  <a:tcPr>
                    <a:solidFill>
                      <a:schemeClr val="bg1">
                        <a:lumMod val="95000"/>
                      </a:schemeClr>
                    </a:solidFill>
                  </a:tcPr>
                </a:tc>
                <a:tc>
                  <a:txBody>
                    <a:bodyPr/>
                    <a:lstStyle/>
                    <a:p>
                      <a:r>
                        <a:rPr lang="en-US" sz="1200" dirty="0">
                          <a:solidFill>
                            <a:schemeClr val="bg2"/>
                          </a:solidFill>
                          <a:latin typeface="Lato" charset="0"/>
                        </a:rPr>
                        <a:t>Fingerprint</a:t>
                      </a:r>
                      <a:r>
                        <a:rPr lang="en-US" sz="1200" baseline="0" dirty="0">
                          <a:solidFill>
                            <a:schemeClr val="bg2"/>
                          </a:solidFill>
                          <a:latin typeface="Lato" charset="0"/>
                        </a:rPr>
                        <a:t> sensor, its working, its usage in fraud detection.</a:t>
                      </a:r>
                      <a:endParaRPr lang="en-US" sz="1200" dirty="0">
                        <a:solidFill>
                          <a:schemeClr val="bg2"/>
                        </a:solidFill>
                        <a:latin typeface="Lato" charset="0"/>
                      </a:endParaRPr>
                    </a:p>
                  </a:txBody>
                  <a:tcPr>
                    <a:solidFill>
                      <a:schemeClr val="bg1">
                        <a:lumMod val="95000"/>
                      </a:schemeClr>
                    </a:solidFill>
                  </a:tcPr>
                </a:tc>
                <a:extLst>
                  <a:ext uri="{0D108BD9-81ED-4DB2-BD59-A6C34878D82A}">
                    <a16:rowId xmlns="" xmlns:a16="http://schemas.microsoft.com/office/drawing/2014/main" val="10001"/>
                  </a:ext>
                </a:extLst>
              </a:tr>
              <a:tr h="826116">
                <a:tc>
                  <a:txBody>
                    <a:bodyPr/>
                    <a:lstStyle/>
                    <a:p>
                      <a:r>
                        <a:rPr lang="en-US" sz="1200" dirty="0">
                          <a:solidFill>
                            <a:schemeClr val="bg2"/>
                          </a:solidFill>
                          <a:latin typeface="Lato" charset="0"/>
                        </a:rPr>
                        <a:t>Khadija Hasta, </a:t>
                      </a:r>
                      <a:r>
                        <a:rPr lang="en-US" sz="1200" dirty="0" err="1">
                          <a:solidFill>
                            <a:schemeClr val="bg2"/>
                          </a:solidFill>
                          <a:latin typeface="Lato" charset="0"/>
                        </a:rPr>
                        <a:t>Aditya</a:t>
                      </a:r>
                      <a:r>
                        <a:rPr lang="en-US" sz="1200" dirty="0">
                          <a:solidFill>
                            <a:schemeClr val="bg2"/>
                          </a:solidFill>
                          <a:latin typeface="Lato" charset="0"/>
                        </a:rPr>
                        <a:t> Date,</a:t>
                      </a:r>
                    </a:p>
                    <a:p>
                      <a:r>
                        <a:rPr lang="en-US" sz="1200" dirty="0" err="1">
                          <a:solidFill>
                            <a:schemeClr val="bg2"/>
                          </a:solidFill>
                          <a:latin typeface="Lato" charset="0"/>
                        </a:rPr>
                        <a:t>Aparna</a:t>
                      </a:r>
                      <a:r>
                        <a:rPr lang="en-US" sz="1200" dirty="0">
                          <a:solidFill>
                            <a:schemeClr val="bg2"/>
                          </a:solidFill>
                          <a:latin typeface="Lato" charset="0"/>
                        </a:rPr>
                        <a:t> </a:t>
                      </a:r>
                      <a:r>
                        <a:rPr lang="en-US" sz="1200" dirty="0" err="1">
                          <a:solidFill>
                            <a:schemeClr val="bg2"/>
                          </a:solidFill>
                          <a:latin typeface="Lato" charset="0"/>
                        </a:rPr>
                        <a:t>Shrivastava</a:t>
                      </a:r>
                      <a:r>
                        <a:rPr lang="en-US" sz="1200" dirty="0">
                          <a:solidFill>
                            <a:schemeClr val="bg2"/>
                          </a:solidFill>
                          <a:latin typeface="Lato" charset="0"/>
                        </a:rPr>
                        <a:t>,</a:t>
                      </a:r>
                    </a:p>
                    <a:p>
                      <a:r>
                        <a:rPr lang="en-US" sz="1200" dirty="0" err="1">
                          <a:solidFill>
                            <a:schemeClr val="bg2"/>
                          </a:solidFill>
                          <a:latin typeface="Lato" charset="0"/>
                        </a:rPr>
                        <a:t>Prajakta</a:t>
                      </a:r>
                      <a:r>
                        <a:rPr lang="en-US" sz="1200" baseline="0" dirty="0">
                          <a:solidFill>
                            <a:schemeClr val="bg2"/>
                          </a:solidFill>
                          <a:latin typeface="Lato" charset="0"/>
                        </a:rPr>
                        <a:t> </a:t>
                      </a:r>
                      <a:r>
                        <a:rPr lang="en-US" sz="1200" baseline="0" dirty="0" err="1">
                          <a:solidFill>
                            <a:schemeClr val="bg2"/>
                          </a:solidFill>
                          <a:latin typeface="Lato" charset="0"/>
                        </a:rPr>
                        <a:t>Jhade</a:t>
                      </a:r>
                      <a:r>
                        <a:rPr lang="en-US" sz="1200" baseline="0" dirty="0">
                          <a:solidFill>
                            <a:schemeClr val="bg2"/>
                          </a:solidFill>
                          <a:latin typeface="Lato" charset="0"/>
                        </a:rPr>
                        <a:t>,</a:t>
                      </a:r>
                    </a:p>
                    <a:p>
                      <a:r>
                        <a:rPr lang="en-US" sz="1200" baseline="0" dirty="0">
                          <a:solidFill>
                            <a:schemeClr val="bg2"/>
                          </a:solidFill>
                          <a:latin typeface="Lato" charset="0"/>
                        </a:rPr>
                        <a:t>S.N. </a:t>
                      </a:r>
                      <a:r>
                        <a:rPr lang="en-US" sz="1200" baseline="0" dirty="0" err="1">
                          <a:solidFill>
                            <a:schemeClr val="bg2"/>
                          </a:solidFill>
                          <a:latin typeface="Lato" charset="0"/>
                        </a:rPr>
                        <a:t>Shelke</a:t>
                      </a:r>
                      <a:endParaRPr lang="en-US" sz="1200" dirty="0">
                        <a:solidFill>
                          <a:schemeClr val="bg2"/>
                        </a:solidFill>
                        <a:latin typeface="Lato" charset="0"/>
                      </a:endParaRPr>
                    </a:p>
                  </a:txBody>
                  <a:tcPr>
                    <a:solidFill>
                      <a:schemeClr val="bg1">
                        <a:lumMod val="95000"/>
                      </a:schemeClr>
                    </a:solidFill>
                  </a:tcPr>
                </a:tc>
                <a:tc>
                  <a:txBody>
                    <a:bodyPr/>
                    <a:lstStyle/>
                    <a:p>
                      <a:r>
                        <a:rPr lang="en-US" sz="1200" dirty="0">
                          <a:solidFill>
                            <a:schemeClr val="bg2"/>
                          </a:solidFill>
                          <a:latin typeface="Lato" charset="0"/>
                        </a:rPr>
                        <a:t>Fingerprint based Secured Voting</a:t>
                      </a:r>
                    </a:p>
                  </a:txBody>
                  <a:tcPr>
                    <a:solidFill>
                      <a:schemeClr val="bg1">
                        <a:lumMod val="95000"/>
                      </a:schemeClr>
                    </a:solidFill>
                  </a:tcPr>
                </a:tc>
                <a:tc>
                  <a:txBody>
                    <a:bodyPr/>
                    <a:lstStyle/>
                    <a:p>
                      <a:r>
                        <a:rPr lang="en-US" sz="1200" dirty="0">
                          <a:solidFill>
                            <a:schemeClr val="bg2"/>
                          </a:solidFill>
                          <a:latin typeface="Lato" charset="0"/>
                        </a:rPr>
                        <a:t>2019(ICAC3)</a:t>
                      </a:r>
                    </a:p>
                  </a:txBody>
                  <a:tcPr>
                    <a:solidFill>
                      <a:schemeClr val="bg1">
                        <a:lumMod val="95000"/>
                      </a:schemeClr>
                    </a:solidFill>
                  </a:tcPr>
                </a:tc>
                <a:tc>
                  <a:txBody>
                    <a:bodyPr/>
                    <a:lstStyle/>
                    <a:p>
                      <a:r>
                        <a:rPr lang="en-US" sz="1200" dirty="0">
                          <a:solidFill>
                            <a:schemeClr val="bg2"/>
                          </a:solidFill>
                          <a:latin typeface="Lato" charset="0"/>
                        </a:rPr>
                        <a:t>Working</a:t>
                      </a:r>
                      <a:r>
                        <a:rPr lang="en-US" sz="1200" baseline="0" dirty="0">
                          <a:solidFill>
                            <a:schemeClr val="bg2"/>
                          </a:solidFill>
                          <a:latin typeface="Lato" charset="0"/>
                        </a:rPr>
                        <a:t> of the system with the domain as </a:t>
                      </a:r>
                      <a:r>
                        <a:rPr lang="en-US" sz="1200" baseline="0" dirty="0" err="1">
                          <a:solidFill>
                            <a:schemeClr val="bg2"/>
                          </a:solidFill>
                          <a:latin typeface="Lato" charset="0"/>
                        </a:rPr>
                        <a:t>IoT</a:t>
                      </a:r>
                      <a:r>
                        <a:rPr lang="en-US" sz="1200" baseline="0" dirty="0">
                          <a:solidFill>
                            <a:schemeClr val="bg2"/>
                          </a:solidFill>
                          <a:latin typeface="Lato" charset="0"/>
                        </a:rPr>
                        <a:t> using </a:t>
                      </a:r>
                      <a:r>
                        <a:rPr lang="en-US" sz="1200" baseline="0" dirty="0" err="1">
                          <a:solidFill>
                            <a:schemeClr val="bg2"/>
                          </a:solidFill>
                          <a:latin typeface="Lato" charset="0"/>
                        </a:rPr>
                        <a:t>Arduino</a:t>
                      </a:r>
                      <a:r>
                        <a:rPr lang="en-US" sz="1200" baseline="0" dirty="0">
                          <a:solidFill>
                            <a:schemeClr val="bg2"/>
                          </a:solidFill>
                          <a:latin typeface="Lato" charset="0"/>
                        </a:rPr>
                        <a:t>.</a:t>
                      </a:r>
                      <a:endParaRPr lang="en-US" sz="1200" dirty="0">
                        <a:solidFill>
                          <a:schemeClr val="bg2"/>
                        </a:solidFill>
                        <a:latin typeface="Lato" charset="0"/>
                      </a:endParaRPr>
                    </a:p>
                  </a:txBody>
                  <a:tcPr>
                    <a:solidFill>
                      <a:schemeClr val="bg1">
                        <a:lumMod val="95000"/>
                      </a:schemeClr>
                    </a:solidFill>
                  </a:tcPr>
                </a:tc>
                <a:extLst>
                  <a:ext uri="{0D108BD9-81ED-4DB2-BD59-A6C34878D82A}">
                    <a16:rowId xmlns="" xmlns:a16="http://schemas.microsoft.com/office/drawing/2014/main" val="10002"/>
                  </a:ext>
                </a:extLst>
              </a:tr>
              <a:tr h="826116">
                <a:tc>
                  <a:txBody>
                    <a:bodyPr/>
                    <a:lstStyle/>
                    <a:p>
                      <a:r>
                        <a:rPr lang="en-US" sz="1200" dirty="0">
                          <a:solidFill>
                            <a:schemeClr val="bg2"/>
                          </a:solidFill>
                          <a:latin typeface="Lato" charset="0"/>
                        </a:rPr>
                        <a:t>Mohammad</a:t>
                      </a:r>
                      <a:r>
                        <a:rPr lang="en-US" sz="1200" baseline="0" dirty="0">
                          <a:solidFill>
                            <a:schemeClr val="bg2"/>
                          </a:solidFill>
                          <a:latin typeface="Lato" charset="0"/>
                        </a:rPr>
                        <a:t> </a:t>
                      </a:r>
                      <a:r>
                        <a:rPr lang="en-US" sz="1200" baseline="0" dirty="0" err="1">
                          <a:solidFill>
                            <a:schemeClr val="bg2"/>
                          </a:solidFill>
                          <a:latin typeface="Lato" charset="0"/>
                        </a:rPr>
                        <a:t>Malkawi</a:t>
                      </a:r>
                      <a:r>
                        <a:rPr lang="en-US" sz="1200" baseline="0" dirty="0">
                          <a:solidFill>
                            <a:schemeClr val="bg2"/>
                          </a:solidFill>
                          <a:latin typeface="Lato" charset="0"/>
                        </a:rPr>
                        <a:t>, Omar Al-</a:t>
                      </a:r>
                      <a:r>
                        <a:rPr lang="en-US" sz="1200" baseline="0" dirty="0" err="1">
                          <a:solidFill>
                            <a:schemeClr val="bg2"/>
                          </a:solidFill>
                          <a:latin typeface="Lato" charset="0"/>
                        </a:rPr>
                        <a:t>Jarrah,Thaier</a:t>
                      </a:r>
                      <a:r>
                        <a:rPr lang="en-US" sz="1200" baseline="0" dirty="0">
                          <a:solidFill>
                            <a:schemeClr val="bg2"/>
                          </a:solidFill>
                          <a:latin typeface="Lato" charset="0"/>
                        </a:rPr>
                        <a:t> S. </a:t>
                      </a:r>
                      <a:r>
                        <a:rPr lang="en-US" sz="1200" baseline="0" dirty="0" err="1">
                          <a:solidFill>
                            <a:schemeClr val="bg2"/>
                          </a:solidFill>
                          <a:latin typeface="Lato" charset="0"/>
                        </a:rPr>
                        <a:t>Hayajneh</a:t>
                      </a:r>
                      <a:r>
                        <a:rPr lang="en-US" sz="1200" baseline="0" dirty="0">
                          <a:solidFill>
                            <a:schemeClr val="bg2"/>
                          </a:solidFill>
                          <a:latin typeface="Lato" charset="0"/>
                        </a:rPr>
                        <a:t>, </a:t>
                      </a:r>
                      <a:r>
                        <a:rPr lang="en-US" sz="1200" baseline="0" dirty="0" err="1">
                          <a:solidFill>
                            <a:schemeClr val="bg2"/>
                          </a:solidFill>
                          <a:latin typeface="Lato" charset="0"/>
                        </a:rPr>
                        <a:t>Munzar</a:t>
                      </a:r>
                      <a:r>
                        <a:rPr lang="en-US" sz="1200" baseline="0" dirty="0">
                          <a:solidFill>
                            <a:schemeClr val="bg2"/>
                          </a:solidFill>
                          <a:latin typeface="Lato" charset="0"/>
                        </a:rPr>
                        <a:t> </a:t>
                      </a:r>
                      <a:r>
                        <a:rPr lang="en-US" sz="1200" baseline="0" dirty="0" err="1">
                          <a:solidFill>
                            <a:schemeClr val="bg2"/>
                          </a:solidFill>
                          <a:latin typeface="Lato" charset="0"/>
                        </a:rPr>
                        <a:t>S.Ebaid</a:t>
                      </a:r>
                      <a:endParaRPr lang="en-US" sz="1200" dirty="0">
                        <a:solidFill>
                          <a:schemeClr val="bg2"/>
                        </a:solidFill>
                        <a:latin typeface="Lato" charset="0"/>
                      </a:endParaRPr>
                    </a:p>
                  </a:txBody>
                  <a:tcPr>
                    <a:solidFill>
                      <a:schemeClr val="bg1">
                        <a:lumMod val="95000"/>
                      </a:schemeClr>
                    </a:solidFill>
                  </a:tcPr>
                </a:tc>
                <a:tc>
                  <a:txBody>
                    <a:bodyPr/>
                    <a:lstStyle/>
                    <a:p>
                      <a:r>
                        <a:rPr lang="en-US" sz="1200" b="0" i="0" u="none" strike="noStrike" cap="none" dirty="0">
                          <a:solidFill>
                            <a:schemeClr val="bg2"/>
                          </a:solidFill>
                          <a:effectLst/>
                          <a:latin typeface="Lato" charset="0"/>
                          <a:ea typeface="+mn-ea"/>
                          <a:cs typeface="+mn-cs"/>
                          <a:sym typeface="Arial"/>
                        </a:rPr>
                        <a:t>A biometric-secure e-voting system for election processes</a:t>
                      </a:r>
                      <a:endParaRPr lang="en-US" sz="1200" b="0" dirty="0">
                        <a:solidFill>
                          <a:schemeClr val="bg2"/>
                        </a:solidFill>
                        <a:latin typeface="Lato" charset="0"/>
                      </a:endParaRPr>
                    </a:p>
                  </a:txBody>
                  <a:tcPr>
                    <a:solidFill>
                      <a:schemeClr val="bg1">
                        <a:lumMod val="95000"/>
                      </a:schemeClr>
                    </a:solidFill>
                  </a:tcPr>
                </a:tc>
                <a:tc>
                  <a:txBody>
                    <a:bodyPr/>
                    <a:lstStyle/>
                    <a:p>
                      <a:r>
                        <a:rPr lang="en-US" sz="1200" dirty="0">
                          <a:solidFill>
                            <a:schemeClr val="bg2"/>
                          </a:solidFill>
                          <a:latin typeface="Lato" charset="0"/>
                        </a:rPr>
                        <a:t>2008</a:t>
                      </a:r>
                    </a:p>
                  </a:txBody>
                  <a:tcPr>
                    <a:solidFill>
                      <a:schemeClr val="bg1">
                        <a:lumMod val="95000"/>
                      </a:schemeClr>
                    </a:solidFill>
                  </a:tcPr>
                </a:tc>
                <a:tc>
                  <a:txBody>
                    <a:bodyPr/>
                    <a:lstStyle/>
                    <a:p>
                      <a:r>
                        <a:rPr lang="en-US" sz="1200" dirty="0">
                          <a:solidFill>
                            <a:schemeClr val="bg2"/>
                          </a:solidFill>
                          <a:latin typeface="Lato" charset="0"/>
                        </a:rPr>
                        <a:t>Storage</a:t>
                      </a:r>
                      <a:r>
                        <a:rPr lang="en-US" sz="1200" baseline="0" dirty="0">
                          <a:solidFill>
                            <a:schemeClr val="bg2"/>
                          </a:solidFill>
                          <a:latin typeface="Lato" charset="0"/>
                        </a:rPr>
                        <a:t> of fingerprints in a database, transparency involved with immediate intimation of the vote casted.</a:t>
                      </a:r>
                      <a:endParaRPr lang="en-US" sz="1200" dirty="0">
                        <a:solidFill>
                          <a:schemeClr val="bg2"/>
                        </a:solidFill>
                        <a:latin typeface="Lato" charset="0"/>
                      </a:endParaRPr>
                    </a:p>
                  </a:txBody>
                  <a:tcPr>
                    <a:solidFill>
                      <a:schemeClr val="bg1">
                        <a:lumMod val="95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3037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6776238"/>
              </p:ext>
            </p:extLst>
          </p:nvPr>
        </p:nvGraphicFramePr>
        <p:xfrm>
          <a:off x="522514" y="1388838"/>
          <a:ext cx="7865708" cy="1010920"/>
        </p:xfrm>
        <a:graphic>
          <a:graphicData uri="http://schemas.openxmlformats.org/drawingml/2006/table">
            <a:tbl>
              <a:tblPr firstRow="1" bandRow="1">
                <a:tableStyleId>{5C22544A-7EE6-4342-B048-85BDC9FD1C3A}</a:tableStyleId>
              </a:tblPr>
              <a:tblGrid>
                <a:gridCol w="1966427">
                  <a:extLst>
                    <a:ext uri="{9D8B030D-6E8A-4147-A177-3AD203B41FA5}">
                      <a16:colId xmlns="" xmlns:a16="http://schemas.microsoft.com/office/drawing/2014/main" val="20000"/>
                    </a:ext>
                  </a:extLst>
                </a:gridCol>
                <a:gridCol w="1966427">
                  <a:extLst>
                    <a:ext uri="{9D8B030D-6E8A-4147-A177-3AD203B41FA5}">
                      <a16:colId xmlns="" xmlns:a16="http://schemas.microsoft.com/office/drawing/2014/main" val="20001"/>
                    </a:ext>
                  </a:extLst>
                </a:gridCol>
                <a:gridCol w="1966427">
                  <a:extLst>
                    <a:ext uri="{9D8B030D-6E8A-4147-A177-3AD203B41FA5}">
                      <a16:colId xmlns="" xmlns:a16="http://schemas.microsoft.com/office/drawing/2014/main" val="20002"/>
                    </a:ext>
                  </a:extLst>
                </a:gridCol>
                <a:gridCol w="1966427">
                  <a:extLst>
                    <a:ext uri="{9D8B030D-6E8A-4147-A177-3AD203B41FA5}">
                      <a16:colId xmlns="" xmlns:a16="http://schemas.microsoft.com/office/drawing/2014/main" val="20003"/>
                    </a:ext>
                  </a:extLst>
                </a:gridCol>
              </a:tblGrid>
              <a:tr h="370840">
                <a:tc>
                  <a:txBody>
                    <a:bodyPr/>
                    <a:lstStyle/>
                    <a:p>
                      <a:r>
                        <a:rPr lang="en-US" sz="1400" dirty="0">
                          <a:solidFill>
                            <a:schemeClr val="bg2"/>
                          </a:solidFill>
                          <a:latin typeface="Lato" charset="0"/>
                        </a:rPr>
                        <a:t>Author(s)</a:t>
                      </a:r>
                    </a:p>
                  </a:txBody>
                  <a:tcPr>
                    <a:solidFill>
                      <a:schemeClr val="bg2">
                        <a:lumMod val="10000"/>
                        <a:lumOff val="90000"/>
                      </a:schemeClr>
                    </a:solidFill>
                  </a:tcPr>
                </a:tc>
                <a:tc>
                  <a:txBody>
                    <a:bodyPr/>
                    <a:lstStyle/>
                    <a:p>
                      <a:r>
                        <a:rPr lang="en-US" dirty="0">
                          <a:solidFill>
                            <a:schemeClr val="bg2"/>
                          </a:solidFill>
                          <a:latin typeface="Lato" charset="0"/>
                        </a:rPr>
                        <a:t>Title</a:t>
                      </a:r>
                    </a:p>
                  </a:txBody>
                  <a:tcPr>
                    <a:solidFill>
                      <a:schemeClr val="bg2">
                        <a:lumMod val="10000"/>
                        <a:lumOff val="90000"/>
                      </a:schemeClr>
                    </a:solidFill>
                  </a:tcPr>
                </a:tc>
                <a:tc>
                  <a:txBody>
                    <a:bodyPr/>
                    <a:lstStyle/>
                    <a:p>
                      <a:r>
                        <a:rPr lang="en-US" dirty="0">
                          <a:solidFill>
                            <a:schemeClr val="bg2"/>
                          </a:solidFill>
                          <a:latin typeface="Lato" charset="0"/>
                        </a:rPr>
                        <a:t>Year of Publication</a:t>
                      </a:r>
                    </a:p>
                  </a:txBody>
                  <a:tcPr>
                    <a:solidFill>
                      <a:schemeClr val="bg2">
                        <a:lumMod val="10000"/>
                        <a:lumOff val="90000"/>
                      </a:schemeClr>
                    </a:solidFill>
                  </a:tcPr>
                </a:tc>
                <a:tc>
                  <a:txBody>
                    <a:bodyPr/>
                    <a:lstStyle/>
                    <a:p>
                      <a:r>
                        <a:rPr lang="en-US" dirty="0">
                          <a:solidFill>
                            <a:schemeClr val="bg2"/>
                          </a:solidFill>
                          <a:latin typeface="Lato" charset="0"/>
                        </a:rPr>
                        <a:t>Concepts covered</a:t>
                      </a:r>
                    </a:p>
                  </a:txBody>
                  <a:tcPr>
                    <a:solidFill>
                      <a:schemeClr val="bg2">
                        <a:lumMod val="10000"/>
                        <a:lumOff val="90000"/>
                      </a:schemeClr>
                    </a:solidFill>
                  </a:tcPr>
                </a:tc>
                <a:extLst>
                  <a:ext uri="{0D108BD9-81ED-4DB2-BD59-A6C34878D82A}">
                    <a16:rowId xmlns="" xmlns:a16="http://schemas.microsoft.com/office/drawing/2014/main" val="10000"/>
                  </a:ext>
                </a:extLst>
              </a:tr>
              <a:tr h="370840">
                <a:tc>
                  <a:txBody>
                    <a:bodyPr/>
                    <a:lstStyle/>
                    <a:p>
                      <a:r>
                        <a:rPr lang="en-US" sz="1200" b="0" i="0" u="none" strike="noStrike" cap="none" dirty="0" err="1">
                          <a:solidFill>
                            <a:schemeClr val="bg2"/>
                          </a:solidFill>
                          <a:effectLst/>
                          <a:latin typeface="Lato" charset="0"/>
                          <a:ea typeface="+mn-ea"/>
                          <a:cs typeface="+mn-cs"/>
                          <a:sym typeface="Arial"/>
                        </a:rPr>
                        <a:t>Parikshit</a:t>
                      </a:r>
                      <a:r>
                        <a:rPr lang="en-US" sz="1200" b="0" i="0" u="none" strike="noStrike" cap="none" baseline="0" dirty="0">
                          <a:solidFill>
                            <a:schemeClr val="bg2"/>
                          </a:solidFill>
                          <a:effectLst/>
                          <a:latin typeface="Lato" charset="0"/>
                          <a:ea typeface="+mn-ea"/>
                          <a:cs typeface="+mn-cs"/>
                          <a:sym typeface="Arial"/>
                        </a:rPr>
                        <a:t> </a:t>
                      </a:r>
                      <a:r>
                        <a:rPr lang="en-US" sz="1200" b="0" i="0" u="none" strike="noStrike" cap="none" baseline="0" dirty="0" err="1">
                          <a:solidFill>
                            <a:schemeClr val="bg2"/>
                          </a:solidFill>
                          <a:effectLst/>
                          <a:latin typeface="Lato" charset="0"/>
                          <a:ea typeface="+mn-ea"/>
                          <a:cs typeface="+mn-cs"/>
                          <a:sym typeface="Arial"/>
                        </a:rPr>
                        <a:t>Martolia,Pragati</a:t>
                      </a:r>
                      <a:r>
                        <a:rPr lang="en-US" sz="1200" b="0" i="0" u="none" strike="noStrike" cap="none" baseline="0" dirty="0">
                          <a:solidFill>
                            <a:schemeClr val="bg2"/>
                          </a:solidFill>
                          <a:effectLst/>
                          <a:latin typeface="Lato" charset="0"/>
                          <a:ea typeface="+mn-ea"/>
                          <a:cs typeface="+mn-cs"/>
                          <a:sym typeface="Arial"/>
                        </a:rPr>
                        <a:t> </a:t>
                      </a:r>
                      <a:r>
                        <a:rPr lang="en-US" sz="1200" b="0" i="0" u="none" strike="noStrike" cap="none" baseline="0" dirty="0" err="1">
                          <a:solidFill>
                            <a:schemeClr val="bg2"/>
                          </a:solidFill>
                          <a:effectLst/>
                          <a:latin typeface="Lato" charset="0"/>
                          <a:ea typeface="+mn-ea"/>
                          <a:cs typeface="+mn-cs"/>
                          <a:sym typeface="Arial"/>
                        </a:rPr>
                        <a:t>Bhojak</a:t>
                      </a:r>
                      <a:r>
                        <a:rPr lang="en-US" sz="1200" b="0" i="0" u="none" strike="noStrike" cap="none" baseline="0" dirty="0">
                          <a:solidFill>
                            <a:schemeClr val="bg2"/>
                          </a:solidFill>
                          <a:effectLst/>
                          <a:latin typeface="Lato" charset="0"/>
                          <a:ea typeface="+mn-ea"/>
                          <a:cs typeface="+mn-cs"/>
                          <a:sym typeface="Arial"/>
                        </a:rPr>
                        <a:t>, </a:t>
                      </a:r>
                      <a:r>
                        <a:rPr lang="en-US" sz="1200" b="0" i="0" u="none" strike="noStrike" cap="none" baseline="0" dirty="0" err="1">
                          <a:solidFill>
                            <a:schemeClr val="bg2"/>
                          </a:solidFill>
                          <a:effectLst/>
                          <a:latin typeface="Lato" charset="0"/>
                          <a:ea typeface="+mn-ea"/>
                          <a:cs typeface="+mn-cs"/>
                          <a:sym typeface="Arial"/>
                        </a:rPr>
                        <a:t>Sneha</a:t>
                      </a:r>
                      <a:r>
                        <a:rPr lang="en-US" sz="1200" b="0" i="0" u="none" strike="noStrike" cap="none" baseline="0" dirty="0">
                          <a:solidFill>
                            <a:schemeClr val="bg2"/>
                          </a:solidFill>
                          <a:effectLst/>
                          <a:latin typeface="Lato" charset="0"/>
                          <a:ea typeface="+mn-ea"/>
                          <a:cs typeface="+mn-cs"/>
                          <a:sym typeface="Arial"/>
                        </a:rPr>
                        <a:t> </a:t>
                      </a:r>
                      <a:r>
                        <a:rPr lang="en-US" sz="1200" b="0" i="0" u="none" strike="noStrike" cap="none" baseline="0" dirty="0" err="1">
                          <a:solidFill>
                            <a:schemeClr val="bg2"/>
                          </a:solidFill>
                          <a:effectLst/>
                          <a:latin typeface="Lato" charset="0"/>
                          <a:ea typeface="+mn-ea"/>
                          <a:cs typeface="+mn-cs"/>
                          <a:sym typeface="Arial"/>
                        </a:rPr>
                        <a:t>Bisht</a:t>
                      </a:r>
                      <a:r>
                        <a:rPr lang="en-US" sz="1200" b="0" i="0" u="none" strike="noStrike" cap="none" baseline="0" dirty="0">
                          <a:solidFill>
                            <a:schemeClr val="bg2"/>
                          </a:solidFill>
                          <a:effectLst/>
                          <a:latin typeface="Lato" charset="0"/>
                          <a:ea typeface="+mn-ea"/>
                          <a:cs typeface="+mn-cs"/>
                          <a:sym typeface="Arial"/>
                        </a:rPr>
                        <a:t>, </a:t>
                      </a:r>
                      <a:r>
                        <a:rPr lang="en-US" sz="1200" b="0" i="0" u="none" strike="noStrike" cap="none" baseline="0" dirty="0" err="1">
                          <a:solidFill>
                            <a:schemeClr val="bg2"/>
                          </a:solidFill>
                          <a:effectLst/>
                          <a:latin typeface="Lato" charset="0"/>
                          <a:ea typeface="+mn-ea"/>
                          <a:cs typeface="+mn-cs"/>
                          <a:sym typeface="Arial"/>
                        </a:rPr>
                        <a:t>Ajeet</a:t>
                      </a:r>
                      <a:r>
                        <a:rPr lang="en-US" sz="1200" b="0" i="0" u="none" strike="noStrike" cap="none" baseline="0" dirty="0">
                          <a:solidFill>
                            <a:schemeClr val="bg2"/>
                          </a:solidFill>
                          <a:effectLst/>
                          <a:latin typeface="Lato" charset="0"/>
                          <a:ea typeface="+mn-ea"/>
                          <a:cs typeface="+mn-cs"/>
                          <a:sym typeface="Arial"/>
                        </a:rPr>
                        <a:t> Singh</a:t>
                      </a:r>
                      <a:endParaRPr lang="en-US" sz="1200" dirty="0">
                        <a:solidFill>
                          <a:schemeClr val="bg2"/>
                        </a:solidFill>
                        <a:latin typeface="Lato" charset="0"/>
                      </a:endParaRPr>
                    </a:p>
                  </a:txBody>
                  <a:tcPr>
                    <a:solidFill>
                      <a:schemeClr val="bg2">
                        <a:lumMod val="10000"/>
                        <a:lumOff val="90000"/>
                      </a:schemeClr>
                    </a:solidFill>
                  </a:tcPr>
                </a:tc>
                <a:tc>
                  <a:txBody>
                    <a:bodyPr/>
                    <a:lstStyle/>
                    <a:p>
                      <a:r>
                        <a:rPr lang="en-US" sz="1200" b="0" i="0" u="none" strike="noStrike" cap="none" dirty="0">
                          <a:solidFill>
                            <a:schemeClr val="bg2"/>
                          </a:solidFill>
                          <a:effectLst/>
                          <a:latin typeface="Lato" charset="0"/>
                          <a:ea typeface="+mn-ea"/>
                          <a:cs typeface="+mn-cs"/>
                          <a:sym typeface="Arial"/>
                        </a:rPr>
                        <a:t>Study of Biometric</a:t>
                      </a:r>
                      <a:r>
                        <a:rPr lang="en-US" sz="1200" b="0" i="0" u="none" strike="noStrike" cap="none" baseline="0" dirty="0">
                          <a:solidFill>
                            <a:schemeClr val="bg2"/>
                          </a:solidFill>
                          <a:effectLst/>
                          <a:latin typeface="Lato" charset="0"/>
                          <a:ea typeface="+mn-ea"/>
                          <a:cs typeface="+mn-cs"/>
                          <a:sym typeface="Arial"/>
                        </a:rPr>
                        <a:t> Voting System</a:t>
                      </a:r>
                      <a:endParaRPr lang="en-US" sz="1200" b="0" dirty="0">
                        <a:solidFill>
                          <a:schemeClr val="bg2"/>
                        </a:solidFill>
                        <a:latin typeface="Lato" charset="0"/>
                      </a:endParaRPr>
                    </a:p>
                  </a:txBody>
                  <a:tcPr>
                    <a:solidFill>
                      <a:schemeClr val="bg2">
                        <a:lumMod val="10000"/>
                        <a:lumOff val="90000"/>
                      </a:schemeClr>
                    </a:solidFill>
                  </a:tcPr>
                </a:tc>
                <a:tc>
                  <a:txBody>
                    <a:bodyPr/>
                    <a:lstStyle/>
                    <a:p>
                      <a:r>
                        <a:rPr lang="en-US" sz="1200" dirty="0">
                          <a:solidFill>
                            <a:schemeClr val="bg2"/>
                          </a:solidFill>
                          <a:latin typeface="Lato" charset="0"/>
                        </a:rPr>
                        <a:t>2017</a:t>
                      </a:r>
                    </a:p>
                  </a:txBody>
                  <a:tcPr>
                    <a:solidFill>
                      <a:schemeClr val="bg2">
                        <a:lumMod val="10000"/>
                        <a:lumOff val="90000"/>
                      </a:schemeClr>
                    </a:solidFill>
                  </a:tcPr>
                </a:tc>
                <a:tc>
                  <a:txBody>
                    <a:bodyPr/>
                    <a:lstStyle/>
                    <a:p>
                      <a:r>
                        <a:rPr lang="en-US" sz="1200" dirty="0">
                          <a:solidFill>
                            <a:schemeClr val="bg2"/>
                          </a:solidFill>
                          <a:latin typeface="Lato" charset="0"/>
                        </a:rPr>
                        <a:t>Feeding</a:t>
                      </a:r>
                      <a:r>
                        <a:rPr lang="en-US" sz="1200" baseline="0" dirty="0">
                          <a:solidFill>
                            <a:schemeClr val="bg2"/>
                          </a:solidFill>
                          <a:latin typeface="Lato" charset="0"/>
                        </a:rPr>
                        <a:t> data using fingerprint sensor.</a:t>
                      </a:r>
                      <a:endParaRPr lang="en-US" sz="1200" dirty="0">
                        <a:solidFill>
                          <a:schemeClr val="bg2"/>
                        </a:solidFill>
                        <a:latin typeface="Lato" charset="0"/>
                      </a:endParaRPr>
                    </a:p>
                  </a:txBody>
                  <a:tcPr>
                    <a:solidFill>
                      <a:schemeClr val="bg2">
                        <a:lumMod val="10000"/>
                        <a:lumOff val="9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898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91303" y="1320821"/>
            <a:ext cx="4994075" cy="3051475"/>
          </a:xfrm>
          <a:prstGeom prst="rect">
            <a:avLst/>
          </a:prstGeom>
          <a:noFill/>
          <a:ln>
            <a:noFill/>
          </a:ln>
        </p:spPr>
      </p:pic>
      <p:pic>
        <p:nvPicPr>
          <p:cNvPr id="117" name="Google Shape;117;p18"/>
          <p:cNvPicPr preferRelativeResize="0"/>
          <p:nvPr/>
        </p:nvPicPr>
        <p:blipFill>
          <a:blip r:embed="rId4">
            <a:alphaModFix/>
          </a:blip>
          <a:stretch>
            <a:fillRect/>
          </a:stretch>
        </p:blipFill>
        <p:spPr>
          <a:xfrm>
            <a:off x="5150692" y="1252753"/>
            <a:ext cx="3871650" cy="2967400"/>
          </a:xfrm>
          <a:prstGeom prst="rect">
            <a:avLst/>
          </a:prstGeom>
          <a:noFill/>
          <a:ln>
            <a:noFill/>
          </a:ln>
        </p:spPr>
      </p:pic>
      <p:sp>
        <p:nvSpPr>
          <p:cNvPr id="118" name="Google Shape;118;p18"/>
          <p:cNvSpPr txBox="1"/>
          <p:nvPr/>
        </p:nvSpPr>
        <p:spPr>
          <a:xfrm>
            <a:off x="2471778" y="4284225"/>
            <a:ext cx="52272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Block Diagram of the given Implementation</a:t>
            </a:r>
            <a:endParaRPr dirty="0">
              <a:latin typeface="Lato"/>
              <a:ea typeface="Lato"/>
              <a:cs typeface="Lato"/>
              <a:sym typeface="Lato"/>
            </a:endParaRPr>
          </a:p>
        </p:txBody>
      </p:sp>
      <p:sp>
        <p:nvSpPr>
          <p:cNvPr id="3" name="TextBox 2"/>
          <p:cNvSpPr txBox="1"/>
          <p:nvPr/>
        </p:nvSpPr>
        <p:spPr>
          <a:xfrm>
            <a:off x="2471778" y="811763"/>
            <a:ext cx="184731" cy="446276"/>
          </a:xfrm>
          <a:prstGeom prst="rect">
            <a:avLst/>
          </a:prstGeom>
          <a:noFill/>
        </p:spPr>
        <p:txBody>
          <a:bodyPr wrap="none" rtlCol="0">
            <a:spAutoFit/>
          </a:bodyPr>
          <a:lstStyle/>
          <a:p>
            <a:endParaRPr lang="en-US" sz="2300" dirty="0">
              <a:latin typeface="Raleway" charset="0"/>
            </a:endParaRPr>
          </a:p>
        </p:txBody>
      </p:sp>
      <p:sp>
        <p:nvSpPr>
          <p:cNvPr id="4" name="TextBox 3"/>
          <p:cNvSpPr txBox="1"/>
          <p:nvPr/>
        </p:nvSpPr>
        <p:spPr>
          <a:xfrm>
            <a:off x="430429" y="411653"/>
            <a:ext cx="7268549" cy="800219"/>
          </a:xfrm>
          <a:prstGeom prst="rect">
            <a:avLst/>
          </a:prstGeom>
          <a:noFill/>
        </p:spPr>
        <p:txBody>
          <a:bodyPr wrap="square" rtlCol="0">
            <a:spAutoFit/>
          </a:bodyPr>
          <a:lstStyle/>
          <a:p>
            <a:r>
              <a:rPr lang="en-US" sz="2300" b="1" dirty="0">
                <a:latin typeface="Raleway" charset="0"/>
              </a:rPr>
              <a:t>Block Diagram of Fingerprint Based Fraud Detection System</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4642</TotalTime>
  <Words>1472</Words>
  <Application>Microsoft Office PowerPoint</Application>
  <PresentationFormat>On-screen Show (16:9)</PresentationFormat>
  <Paragraphs>135</Paragraphs>
  <Slides>25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Raleway</vt:lpstr>
      <vt:lpstr>Lato</vt:lpstr>
      <vt:lpstr>Streamline</vt:lpstr>
      <vt:lpstr>PowerPoint Presentation</vt:lpstr>
      <vt:lpstr>Contents</vt:lpstr>
      <vt:lpstr>Introduction</vt:lpstr>
      <vt:lpstr>PowerPoint Presentation</vt:lpstr>
      <vt:lpstr>Problem Statement</vt:lpstr>
      <vt:lpstr>Objective of the project</vt:lpstr>
      <vt:lpstr>Literature Survey </vt:lpstr>
      <vt:lpstr>PowerPoint Presentation</vt:lpstr>
      <vt:lpstr>PowerPoint Presentation</vt:lpstr>
      <vt:lpstr>Methodology</vt:lpstr>
      <vt:lpstr>Methodology</vt:lpstr>
      <vt:lpstr>PowerPoint Presentation</vt:lpstr>
      <vt:lpstr>Hardware and Software Requirements </vt:lpstr>
      <vt:lpstr>     Present Work </vt:lpstr>
      <vt:lpstr>Project Outcomes</vt:lpstr>
      <vt:lpstr>PowerPoint Presentation</vt:lpstr>
      <vt:lpstr>PowerPoint Presentation</vt:lpstr>
      <vt:lpstr>PowerPoint Presentation</vt:lpstr>
      <vt:lpstr>PowerPoint Presentation</vt:lpstr>
      <vt:lpstr>PowerPoint Presentation</vt:lpstr>
      <vt:lpstr>PowerPoint Presentation</vt:lpstr>
      <vt:lpstr>   Conclusion</vt:lpstr>
      <vt:lpstr>Future Work</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dc:creator>
  <cp:lastModifiedBy>AISHWARYA</cp:lastModifiedBy>
  <cp:revision>36</cp:revision>
  <dcterms:modified xsi:type="dcterms:W3CDTF">2022-08-10T03:12:31Z</dcterms:modified>
</cp:coreProperties>
</file>