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sys-challenge.spotif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A810-3EFF-42F7-B8E7-A547C809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Recommender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13CF-C16F-4771-A47E-DA2B362B7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Amela Špica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7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75B9-059F-418D-91C2-C802F566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973-B201-4D17-A596-C525718F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C4F86-2712-4380-8001-B7BBA9D2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" y="112142"/>
            <a:ext cx="5024437" cy="2597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0F79B-FCAD-4112-9A2D-4B677C86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6" y="2368527"/>
            <a:ext cx="4869314" cy="4847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29D61-B5BB-4073-A095-408455CDE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39" y="403542"/>
            <a:ext cx="5973391" cy="6048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ABE8A-1380-4B5D-AEB0-FEFE721A4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122" y="917892"/>
            <a:ext cx="6886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8544528D-3F22-4B21-8F86-F8EB0B38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576968D6-159C-41CA-A306-8686E9706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D9D815-C29D-41B6-9FDA-1DD2F53B1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" r="2" b="2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D4717-4164-4806-85D7-D1C6B153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bs-Latn-BA" dirty="0"/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B90D-2076-4825-A896-D948EF94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bs-Latn-BA" sz="2000" dirty="0"/>
              <a:t>Recommend tracks for given playlist</a:t>
            </a:r>
            <a:endParaRPr lang="en-US" sz="2000" dirty="0"/>
          </a:p>
          <a:p>
            <a:r>
              <a:rPr lang="bs-Latn-BA" sz="2000" dirty="0">
                <a:hlinkClick r:id="rId4"/>
              </a:rPr>
              <a:t>https://recsys-challenge.spotify.com/</a:t>
            </a:r>
            <a:r>
              <a:rPr lang="en-US" sz="2000" dirty="0"/>
              <a:t> </a:t>
            </a:r>
            <a:endParaRPr lang="bs-Latn-BA" sz="2000" dirty="0"/>
          </a:p>
          <a:p>
            <a:r>
              <a:rPr lang="bs-Latn-BA" sz="2000" dirty="0"/>
              <a:t>Dataset consists of 11 000 playlists</a:t>
            </a:r>
          </a:p>
          <a:p>
            <a:r>
              <a:rPr lang="bs-Latn-BA" sz="2000" dirty="0"/>
              <a:t>Dataset is given in JSON format</a:t>
            </a:r>
          </a:p>
          <a:p>
            <a:r>
              <a:rPr lang="bs-Latn-BA" sz="2000" dirty="0"/>
              <a:t>Example: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2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288A68-FCCF-43BF-A52B-2AF0BEA29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16966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C7A323A-9F72-4125-A18C-D64FC161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7" y="252124"/>
            <a:ext cx="3196859" cy="3452609"/>
          </a:xfrm>
          <a:prstGeom prst="rect">
            <a:avLst/>
          </a:prstGeom>
        </p:spPr>
      </p:pic>
      <p:pic>
        <p:nvPicPr>
          <p:cNvPr id="7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4778D635-2186-4966-9B8A-37D8189A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4293"/>
            <a:ext cx="4153018" cy="2323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BA467-B0EA-45EF-9796-7B716FA0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192" y="764373"/>
            <a:ext cx="7317007" cy="1293028"/>
          </a:xfrm>
        </p:spPr>
        <p:txBody>
          <a:bodyPr>
            <a:normAutofit/>
          </a:bodyPr>
          <a:lstStyle/>
          <a:p>
            <a:r>
              <a:rPr lang="bs-Latn-BA" dirty="0"/>
              <a:t>How recommender systems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B574-01F9-452A-B166-C80B963A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192" y="2194560"/>
            <a:ext cx="7317008" cy="4024125"/>
          </a:xfrm>
        </p:spPr>
        <p:txBody>
          <a:bodyPr>
            <a:normAutofit/>
          </a:bodyPr>
          <a:lstStyle/>
          <a:p>
            <a:r>
              <a:rPr lang="bs-Latn-BA" dirty="0"/>
              <a:t>Content-based systems</a:t>
            </a:r>
          </a:p>
          <a:p>
            <a:pPr lvl="1"/>
            <a:r>
              <a:rPr lang="bs-Latn-BA" dirty="0"/>
              <a:t>Recommend based on item properties </a:t>
            </a:r>
          </a:p>
          <a:p>
            <a:pPr lvl="1"/>
            <a:r>
              <a:rPr lang="bs-Latn-BA" dirty="0"/>
              <a:t>Problem of overspecialization</a:t>
            </a:r>
          </a:p>
          <a:p>
            <a:r>
              <a:rPr lang="en-US" dirty="0"/>
              <a:t>Collaborative filtering</a:t>
            </a:r>
            <a:r>
              <a:rPr lang="bs-Latn-BA" dirty="0"/>
              <a:t> systems</a:t>
            </a:r>
          </a:p>
          <a:p>
            <a:pPr lvl="1"/>
            <a:r>
              <a:rPr lang="bs-Latn-BA" dirty="0"/>
              <a:t>Recommend based on similarity measures between users and/or items </a:t>
            </a:r>
          </a:p>
          <a:p>
            <a:pPr lvl="1"/>
            <a:r>
              <a:rPr lang="bs-Latn-BA" dirty="0"/>
              <a:t>Problem with bias towards popular items</a:t>
            </a:r>
          </a:p>
          <a:p>
            <a:r>
              <a:rPr lang="bs-Latn-BA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391221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706B-8860-41A0-8A01-C1C9AFA4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Collaborative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639D-4978-4909-BCBA-A145634D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Use k-nearest neighbours (kNN) to construct a recommendation</a:t>
            </a:r>
          </a:p>
          <a:p>
            <a:r>
              <a:rPr lang="en-US" dirty="0"/>
              <a:t>Neighborhood</a:t>
            </a:r>
            <a:r>
              <a:rPr lang="bs-Latn-BA" dirty="0"/>
              <a:t> algorithms:</a:t>
            </a:r>
          </a:p>
          <a:p>
            <a:pPr lvl="1"/>
            <a:r>
              <a:rPr lang="bs-Latn-BA" dirty="0"/>
              <a:t>Item-based: </a:t>
            </a:r>
            <a:r>
              <a:rPr lang="en-GB" dirty="0"/>
              <a:t>based on the similarity between items calculated using </a:t>
            </a:r>
            <a:r>
              <a:rPr lang="bs-Latn-BA" dirty="0"/>
              <a:t>user</a:t>
            </a:r>
            <a:r>
              <a:rPr lang="en-GB" dirty="0"/>
              <a:t>'s ratings of those items</a:t>
            </a:r>
            <a:endParaRPr lang="bs-Latn-BA" dirty="0"/>
          </a:p>
          <a:p>
            <a:pPr lvl="1"/>
            <a:r>
              <a:rPr lang="bs-Latn-BA" dirty="0"/>
              <a:t>User-based: make item recommendation </a:t>
            </a:r>
            <a:r>
              <a:rPr lang="en-GB" dirty="0"/>
              <a:t>based on the similarity between </a:t>
            </a:r>
            <a:r>
              <a:rPr lang="bs-Latn-BA" dirty="0"/>
              <a:t>users</a:t>
            </a:r>
          </a:p>
          <a:p>
            <a:r>
              <a:rPr lang="bs-Latn-BA" dirty="0"/>
              <a:t>Measure similarity – Jaccard distance, Cosine 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F7CF-0302-4FC7-9606-6EF4E9E3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064" y="901532"/>
            <a:ext cx="3806858" cy="1293028"/>
          </a:xfrm>
        </p:spPr>
        <p:txBody>
          <a:bodyPr/>
          <a:lstStyle/>
          <a:p>
            <a:r>
              <a:rPr lang="bs-Latn-BA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F2A3-FA90-40BE-A32E-2D57725F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2000" dirty="0"/>
              <a:t>Find k-nearest neighbours of given playlist</a:t>
            </a:r>
          </a:p>
          <a:p>
            <a:r>
              <a:rPr lang="bs-Latn-BA" sz="2000" dirty="0"/>
              <a:t>Measure similarity</a:t>
            </a:r>
          </a:p>
          <a:p>
            <a:r>
              <a:rPr lang="bs-Latn-BA" sz="2000" dirty="0"/>
              <a:t>Problems:</a:t>
            </a:r>
          </a:p>
          <a:p>
            <a:pPr lvl="1"/>
            <a:r>
              <a:rPr lang="bs-Latn-BA" sz="1800" dirty="0"/>
              <a:t>Data is in JSON (we need data in a matrix for calculating similarity)</a:t>
            </a:r>
          </a:p>
          <a:p>
            <a:pPr lvl="1"/>
            <a:r>
              <a:rPr lang="bs-Latn-BA" sz="1800" dirty="0"/>
              <a:t>With this much data making a matrix will be computationally intensive</a:t>
            </a:r>
          </a:p>
          <a:p>
            <a:pPr lvl="1"/>
            <a:r>
              <a:rPr lang="bs-Latn-BA" sz="1800" dirty="0"/>
              <a:t>Even if we make it, matrix would be sparse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1316-EC19-4892-B27E-1672A7C2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Elasticsearch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208F-E8F0-4711-839F-C0DE0D8D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Full-text search and indexing engine </a:t>
            </a:r>
            <a:r>
              <a:rPr lang="en-GB" dirty="0"/>
              <a:t>with an HTTP web interface and schema-free JSON documents</a:t>
            </a:r>
            <a:r>
              <a:rPr lang="bs-Latn-BA" dirty="0"/>
              <a:t> based on Apache Lucene</a:t>
            </a:r>
          </a:p>
          <a:p>
            <a:r>
              <a:rPr lang="bs-Latn-BA" dirty="0"/>
              <a:t>Python</a:t>
            </a:r>
          </a:p>
          <a:p>
            <a:endParaRPr lang="bs-Latn-BA" dirty="0"/>
          </a:p>
          <a:p>
            <a:r>
              <a:rPr lang="bs-Latn-BA" dirty="0"/>
              <a:t>Find 100 similar playlists</a:t>
            </a:r>
          </a:p>
          <a:p>
            <a:r>
              <a:rPr lang="bs-Latn-BA" dirty="0"/>
              <a:t>Use TF/IDF to calculate score for similarity</a:t>
            </a:r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E79371-27C6-4EDB-92AB-EBEBA5F4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4206622"/>
            <a:ext cx="71437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C8B41-5286-4C2C-A301-EE0C3AE6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695" y="2094476"/>
            <a:ext cx="6162040" cy="3882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BC4DF-0F02-42AD-A32B-460D07B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1102912"/>
            <a:ext cx="7628642" cy="1600200"/>
          </a:xfrm>
        </p:spPr>
        <p:txBody>
          <a:bodyPr anchor="b">
            <a:normAutofit/>
          </a:bodyPr>
          <a:lstStyle/>
          <a:p>
            <a:pPr algn="l"/>
            <a:r>
              <a:rPr lang="en-GB" sz="2200" dirty="0"/>
              <a:t>Term Frequency/</a:t>
            </a:r>
            <a:r>
              <a:rPr lang="bs-Latn-BA" sz="2200" dirty="0"/>
              <a:t> </a:t>
            </a:r>
            <a:r>
              <a:rPr lang="en-GB" sz="2200" dirty="0"/>
              <a:t>Inverse Document Frequency (TF/IDF)</a:t>
            </a:r>
            <a:br>
              <a:rPr lang="en-GB" sz="2200" dirty="0"/>
            </a:br>
            <a:br>
              <a:rPr lang="en-GB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390D-11E1-4369-A645-8F7A01F9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2364573"/>
            <a:ext cx="5374745" cy="3854112"/>
          </a:xfrm>
        </p:spPr>
        <p:txBody>
          <a:bodyPr>
            <a:noAutofit/>
          </a:bodyPr>
          <a:lstStyle/>
          <a:p>
            <a:r>
              <a:rPr lang="en-US" sz="1400" b="1" dirty="0"/>
              <a:t>Term frequency</a:t>
            </a:r>
            <a:r>
              <a:rPr lang="bs-Latn-BA" sz="1400" b="1" dirty="0"/>
              <a:t> </a:t>
            </a:r>
            <a:r>
              <a:rPr lang="bs-Latn-BA" sz="1400" dirty="0"/>
              <a:t>-</a:t>
            </a:r>
            <a:r>
              <a:rPr lang="bs-Latn-BA" sz="1400" b="1" dirty="0"/>
              <a:t> </a:t>
            </a:r>
            <a:r>
              <a:rPr lang="en-GB" sz="1400" dirty="0"/>
              <a:t>How often does the term appear in this document?</a:t>
            </a:r>
            <a:endParaRPr lang="bs-Latn-BA" sz="1400" dirty="0"/>
          </a:p>
          <a:p>
            <a:pPr lvl="1"/>
            <a:r>
              <a:rPr lang="en-GB" sz="1400" dirty="0"/>
              <a:t>The more often, the </a:t>
            </a:r>
            <a:r>
              <a:rPr lang="en-GB" sz="1400" i="1" dirty="0"/>
              <a:t>higher</a:t>
            </a:r>
            <a:r>
              <a:rPr lang="en-GB" sz="1400" dirty="0"/>
              <a:t> the weight. </a:t>
            </a:r>
            <a:endParaRPr lang="bs-Latn-BA" sz="1400" dirty="0"/>
          </a:p>
          <a:p>
            <a:r>
              <a:rPr lang="bs-Latn-BA" sz="1400" b="1" dirty="0"/>
              <a:t>Inverse document frequency</a:t>
            </a:r>
            <a:r>
              <a:rPr lang="bs-Latn-BA" sz="1400" dirty="0"/>
              <a:t> - </a:t>
            </a:r>
            <a:r>
              <a:rPr lang="en-GB" sz="1400" dirty="0"/>
              <a:t>How often does the term appear in all documents in the collection?</a:t>
            </a:r>
            <a:endParaRPr lang="bs-Latn-BA" sz="1400" dirty="0"/>
          </a:p>
          <a:p>
            <a:pPr lvl="1"/>
            <a:r>
              <a:rPr lang="en-GB" sz="1400" dirty="0"/>
              <a:t>The more often, the </a:t>
            </a:r>
            <a:r>
              <a:rPr lang="en-GB" sz="1400" i="1" dirty="0"/>
              <a:t>lower</a:t>
            </a:r>
            <a:r>
              <a:rPr lang="en-GB" sz="1400" dirty="0"/>
              <a:t> the weight.</a:t>
            </a:r>
            <a:endParaRPr lang="bs-Latn-BA" sz="1400" dirty="0"/>
          </a:p>
          <a:p>
            <a:r>
              <a:rPr lang="bs-Latn-BA" sz="1400" b="1" dirty="0"/>
              <a:t>Example:</a:t>
            </a:r>
            <a:r>
              <a:rPr lang="bs-Latn-BA" sz="1400" dirty="0"/>
              <a:t> We have three documents. We want to find words „happy“ and „hippopotamus“. A common word like „happy“ will have a low weight, while an uncommon termn like „hippopotamus“ will have a high weight. Let‘s assume that „happy“ has weight 2 and „hippopotamus“ has a weight of 5.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400" dirty="0"/>
              <a:t>I am </a:t>
            </a:r>
            <a:r>
              <a:rPr lang="en-GB" sz="1400" i="1" dirty="0"/>
              <a:t>happy</a:t>
            </a:r>
            <a:r>
              <a:rPr lang="en-GB" sz="1400" dirty="0"/>
              <a:t> in summer.</a:t>
            </a:r>
            <a:r>
              <a:rPr lang="bs-Latn-BA" sz="1400" dirty="0"/>
              <a:t> 		(happy, _) – [2, 0]</a:t>
            </a:r>
            <a:endParaRPr lang="en-GB" sz="1400" dirty="0"/>
          </a:p>
          <a:p>
            <a:pPr marL="914400" lvl="1" indent="-457200">
              <a:buFont typeface="+mj-lt"/>
              <a:buAutoNum type="arabicPeriod"/>
            </a:pPr>
            <a:r>
              <a:rPr lang="en-GB" sz="1400" dirty="0"/>
              <a:t>After Christmas I’m a </a:t>
            </a:r>
            <a:r>
              <a:rPr lang="en-GB" sz="1400" i="1" dirty="0"/>
              <a:t>hippopotamus</a:t>
            </a:r>
            <a:r>
              <a:rPr lang="en-GB" sz="1400" dirty="0"/>
              <a:t>.</a:t>
            </a:r>
            <a:r>
              <a:rPr lang="bs-Latn-BA" sz="1400" dirty="0"/>
              <a:t> 		(_, hippopotamus) – [0, 5]</a:t>
            </a:r>
            <a:endParaRPr lang="en-GB" sz="1400" dirty="0"/>
          </a:p>
          <a:p>
            <a:pPr marL="914400" lvl="1" indent="-457200">
              <a:buFont typeface="+mj-lt"/>
              <a:buAutoNum type="arabicPeriod"/>
            </a:pPr>
            <a:r>
              <a:rPr lang="en-GB" sz="1400" dirty="0"/>
              <a:t>The </a:t>
            </a:r>
            <a:r>
              <a:rPr lang="en-GB" sz="1400" i="1" dirty="0"/>
              <a:t>happy hippopotamus</a:t>
            </a:r>
            <a:r>
              <a:rPr lang="en-GB" sz="1400" dirty="0"/>
              <a:t> helped Harry.</a:t>
            </a:r>
            <a:r>
              <a:rPr lang="bs-Latn-BA" sz="1400" dirty="0"/>
              <a:t> 	(happy, hippopotamus) – [2, 5]</a:t>
            </a:r>
            <a:endParaRPr lang="en-GB" sz="1400" dirty="0"/>
          </a:p>
          <a:p>
            <a:endParaRPr lang="en-US" sz="1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98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33B3-B318-426A-AE8A-6154EACA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E4C2E-1912-4EA7-BD7A-BEAAF6E5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42" y="665421"/>
            <a:ext cx="4808025" cy="5789663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76D1C29-10AB-4600-ADF0-A6EA93F1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62710"/>
            <a:ext cx="8915400" cy="507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E08EC-E276-4FB4-A352-FE50B6AD2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375" y="0"/>
            <a:ext cx="555441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F2F8F-4596-4497-992A-EF5275F04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788" y="0"/>
            <a:ext cx="6477000" cy="67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B9D2-910F-40C9-8F59-4B6AE9B3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BC22-B4A0-44D0-B567-14E15938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DCE8A-F9DE-4B27-B5F8-4FA6D11B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02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9B5C6A-D241-45B9-9445-1B9727F3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936" y="0"/>
            <a:ext cx="611774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E604B-7CF1-4BDC-9044-5B51E986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8" y="0"/>
            <a:ext cx="6670992" cy="76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9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411</TotalTime>
  <Words>229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Recommender system</vt:lpstr>
      <vt:lpstr>Challenge</vt:lpstr>
      <vt:lpstr>How recommender systems work?</vt:lpstr>
      <vt:lpstr>Collaborative filtering</vt:lpstr>
      <vt:lpstr>Solution</vt:lpstr>
      <vt:lpstr>Elasticsearch</vt:lpstr>
      <vt:lpstr>Term Frequency/ Inverse Document Frequency (TF/IDF)  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Špica, Amela</dc:creator>
  <cp:lastModifiedBy>Špica, Amela</cp:lastModifiedBy>
  <cp:revision>29</cp:revision>
  <dcterms:created xsi:type="dcterms:W3CDTF">2018-06-03T10:53:44Z</dcterms:created>
  <dcterms:modified xsi:type="dcterms:W3CDTF">2018-06-06T09:22:21Z</dcterms:modified>
</cp:coreProperties>
</file>