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47" d="100"/>
          <a:sy n="47" d="100"/>
        </p:scale>
        <p:origin x="65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35229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113928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3004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75235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689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1027889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77928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159154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7061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63851-078D-4B1B-BAA1-29111BD96652}"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94044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263851-078D-4B1B-BAA1-29111BD96652}"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112193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263851-078D-4B1B-BAA1-29111BD96652}"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41984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263851-078D-4B1B-BAA1-29111BD96652}"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50291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63851-078D-4B1B-BAA1-29111BD96652}"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115776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63851-078D-4B1B-BAA1-29111BD96652}"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93832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63851-078D-4B1B-BAA1-29111BD96652}"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AF7CD-9C6A-4597-AE4F-86AEB9A4162D}" type="slidenum">
              <a:rPr lang="en-US" smtClean="0"/>
              <a:t>‹#›</a:t>
            </a:fld>
            <a:endParaRPr lang="en-US"/>
          </a:p>
        </p:txBody>
      </p:sp>
    </p:spTree>
    <p:extLst>
      <p:ext uri="{BB962C8B-B14F-4D97-AF65-F5344CB8AC3E}">
        <p14:creationId xmlns:p14="http://schemas.microsoft.com/office/powerpoint/2010/main" val="207873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63851-078D-4B1B-BAA1-29111BD96652}" type="datetimeFigureOut">
              <a:rPr lang="en-US" smtClean="0"/>
              <a:t>4/23/2018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4AF7CD-9C6A-4597-AE4F-86AEB9A4162D}" type="slidenum">
              <a:rPr lang="en-US" smtClean="0"/>
              <a:t>‹#›</a:t>
            </a:fld>
            <a:endParaRPr lang="en-US"/>
          </a:p>
        </p:txBody>
      </p:sp>
    </p:spTree>
    <p:extLst>
      <p:ext uri="{BB962C8B-B14F-4D97-AF65-F5344CB8AC3E}">
        <p14:creationId xmlns:p14="http://schemas.microsoft.com/office/powerpoint/2010/main" val="3657370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Android_version_history#Android_4.0_Ice_Cream_Sandwich_(API_14)" TargetMode="External"/><Relationship Id="rId3" Type="http://schemas.openxmlformats.org/officeDocument/2006/relationships/hyperlink" Target="https://en.wikipedia.org/wiki/Android_version_history#Android_7.0_Nougat_(API_24)" TargetMode="External"/><Relationship Id="rId7" Type="http://schemas.openxmlformats.org/officeDocument/2006/relationships/hyperlink" Target="https://en.wikipedia.org/wiki/Android_version_history#Android_4.1_Jelly_Bean_(API_16)" TargetMode="External"/><Relationship Id="rId2" Type="http://schemas.openxmlformats.org/officeDocument/2006/relationships/hyperlink" Target="https://en.wikipedia.org/wiki/Android_version_history#Android_8.0_Oreo_(API_26)" TargetMode="External"/><Relationship Id="rId1" Type="http://schemas.openxmlformats.org/officeDocument/2006/relationships/slideLayout" Target="../slideLayouts/slideLayout2.xml"/><Relationship Id="rId6" Type="http://schemas.openxmlformats.org/officeDocument/2006/relationships/hyperlink" Target="https://en.wikipedia.org/wiki/Android_version_history#Android_4.4_KitKat_(API_19)" TargetMode="External"/><Relationship Id="rId11" Type="http://schemas.openxmlformats.org/officeDocument/2006/relationships/hyperlink" Target="https://en.wikipedia.org/wiki/Android_version_history#cite_note-8" TargetMode="External"/><Relationship Id="rId5" Type="http://schemas.openxmlformats.org/officeDocument/2006/relationships/hyperlink" Target="https://en.wikipedia.org/wiki/Android_version_history#Android_5.0_Lollipop_(API_21)" TargetMode="External"/><Relationship Id="rId10" Type="http://schemas.openxmlformats.org/officeDocument/2006/relationships/hyperlink" Target="https://en.wikipedia.org/wiki/Android_version_history#Android_3.0_Honeycomb_(API_11)" TargetMode="External"/><Relationship Id="rId4" Type="http://schemas.openxmlformats.org/officeDocument/2006/relationships/hyperlink" Target="https://en.wikipedia.org/wiki/Android_version_history#Android_6.0_Marshmallow_(API_23)" TargetMode="External"/><Relationship Id="rId9" Type="http://schemas.openxmlformats.org/officeDocument/2006/relationships/hyperlink" Target="https://en.wikipedia.org/wiki/Android_version_history#cite_note-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studio/run/managing-avds.html#createavd" TargetMode="External"/><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726" y="5284583"/>
            <a:ext cx="7766936" cy="1096899"/>
          </a:xfrm>
        </p:spPr>
        <p:txBody>
          <a:bodyPr/>
          <a:lstStyle/>
          <a:p>
            <a:r>
              <a:rPr lang="en-US" dirty="0" smtClean="0"/>
              <a:t>ANDROID APPLICATION DEVELOPMENT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24635" y="759852"/>
            <a:ext cx="7195118" cy="3975755"/>
          </a:xfrm>
          <a:prstGeom prst="rect">
            <a:avLst/>
          </a:prstGeom>
        </p:spPr>
      </p:pic>
    </p:spTree>
    <p:extLst>
      <p:ext uri="{BB962C8B-B14F-4D97-AF65-F5344CB8AC3E}">
        <p14:creationId xmlns:p14="http://schemas.microsoft.com/office/powerpoint/2010/main" val="263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3" y="304239"/>
            <a:ext cx="8596668" cy="605308"/>
          </a:xfrm>
        </p:spPr>
        <p:txBody>
          <a:bodyPr>
            <a:normAutofit fontScale="90000"/>
          </a:bodyPr>
          <a:lstStyle/>
          <a:p>
            <a:r>
              <a:rPr lang="en-US" dirty="0" smtClean="0"/>
              <a:t>API LEVELS</a:t>
            </a:r>
            <a:endParaRPr lang="en-US" dirty="0"/>
          </a:p>
        </p:txBody>
      </p:sp>
      <p:sp>
        <p:nvSpPr>
          <p:cNvPr id="3" name="Content Placeholder 2"/>
          <p:cNvSpPr>
            <a:spLocks noGrp="1"/>
          </p:cNvSpPr>
          <p:nvPr>
            <p:ph idx="1"/>
          </p:nvPr>
        </p:nvSpPr>
        <p:spPr>
          <a:xfrm>
            <a:off x="677333" y="909547"/>
            <a:ext cx="8877483" cy="4959536"/>
          </a:xfrm>
        </p:spPr>
        <p:txBody>
          <a:bodyPr/>
          <a:lstStyle/>
          <a:p>
            <a:pPr>
              <a:lnSpc>
                <a:spcPct val="150000"/>
              </a:lnSpc>
            </a:pPr>
            <a:r>
              <a:rPr lang="en-US" dirty="0" smtClean="0"/>
              <a:t>API Level is an integer value that uniquely identifies the framework API revision offered by a version of the Android platform.</a:t>
            </a:r>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5040738"/>
              </p:ext>
            </p:extLst>
          </p:nvPr>
        </p:nvGraphicFramePr>
        <p:xfrm>
          <a:off x="677333" y="2292626"/>
          <a:ext cx="8812695" cy="1920240"/>
        </p:xfrm>
        <a:graphic>
          <a:graphicData uri="http://schemas.openxmlformats.org/drawingml/2006/table">
            <a:tbl>
              <a:tblPr/>
              <a:tblGrid>
                <a:gridCol w="1764139"/>
                <a:gridCol w="1762139"/>
                <a:gridCol w="1762139"/>
                <a:gridCol w="1762139"/>
                <a:gridCol w="1762139"/>
              </a:tblGrid>
              <a:tr h="609600">
                <a:tc>
                  <a:txBody>
                    <a:bodyPr/>
                    <a:lstStyle/>
                    <a:p>
                      <a:r>
                        <a:rPr lang="en-US" u="none" strike="noStrike" dirty="0" smtClean="0">
                          <a:solidFill>
                            <a:srgbClr val="0B0080"/>
                          </a:solidFill>
                          <a:effectLst/>
                          <a:hlinkClick r:id="rId2"/>
                        </a:rPr>
                        <a:t>Oreo</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b="1">
                          <a:effectLst/>
                        </a:rPr>
                        <a:t>8.0 – 8.1</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4F4B4"/>
                    </a:solidFill>
                  </a:tcPr>
                </a:tc>
                <a:tc>
                  <a:txBody>
                    <a:bodyPr/>
                    <a:lstStyle/>
                    <a:p>
                      <a:r>
                        <a:rPr lang="en-US" sz="1600" b="1" dirty="0">
                          <a:effectLst/>
                        </a:rPr>
                        <a:t>August 21, 2017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26 – 27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40000"/>
                        <a:lumOff val="60000"/>
                      </a:schemeClr>
                    </a:solidFill>
                  </a:tcPr>
                </a:tc>
                <a:tc>
                  <a:txBody>
                    <a:bodyPr/>
                    <a:lstStyle/>
                    <a:p>
                      <a:r>
                        <a:rPr lang="en-US" dirty="0">
                          <a:effectLst/>
                        </a:rPr>
                        <a:t>Supported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u="none" strike="noStrike" dirty="0" smtClean="0">
                          <a:solidFill>
                            <a:srgbClr val="0B0080"/>
                          </a:solidFill>
                          <a:effectLst/>
                          <a:hlinkClick r:id="rId3"/>
                        </a:rPr>
                        <a:t>Nougat</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7.0 – 7.1.2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600" b="1" dirty="0">
                          <a:effectLst/>
                        </a:rPr>
                        <a:t>August 22, 2016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24 – 25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r>
                        <a:rPr lang="en-US">
                          <a:effectLst/>
                        </a:rPr>
                        <a:t>Supported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u="none" strike="noStrike" dirty="0" smtClean="0">
                          <a:solidFill>
                            <a:srgbClr val="0B0080"/>
                          </a:solidFill>
                          <a:effectLst/>
                          <a:hlinkClick r:id="rId4"/>
                        </a:rPr>
                        <a:t>Marshmallow</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6.0 – 6.0.1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600" b="1" dirty="0">
                          <a:effectLst/>
                        </a:rPr>
                        <a:t>October 5, 2015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r>
                        <a:rPr lang="en-US">
                          <a:effectLst/>
                        </a:rPr>
                        <a:t>Supported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u="none" strike="noStrike" dirty="0" smtClean="0">
                          <a:solidFill>
                            <a:srgbClr val="0B0080"/>
                          </a:solidFill>
                          <a:effectLst/>
                          <a:hlinkClick r:id="rId5"/>
                        </a:rPr>
                        <a:t>Lollipop</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5.0 – 5.1.1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600" b="1" dirty="0">
                          <a:effectLst/>
                        </a:rPr>
                        <a:t>November 12, 2014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21 – 22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40000"/>
                        <a:lumOff val="60000"/>
                      </a:schemeClr>
                    </a:solidFill>
                  </a:tcPr>
                </a:tc>
                <a:tc>
                  <a:txBody>
                    <a:bodyPr/>
                    <a:lstStyle/>
                    <a:p>
                      <a:r>
                        <a:rPr lang="en-US" dirty="0" smtClean="0">
                          <a:effectLst/>
                        </a:rPr>
                        <a:t>Unsupported</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3660364"/>
              </p:ext>
            </p:extLst>
          </p:nvPr>
        </p:nvGraphicFramePr>
        <p:xfrm>
          <a:off x="677333" y="4223103"/>
          <a:ext cx="8811225" cy="944880"/>
        </p:xfrm>
        <a:graphic>
          <a:graphicData uri="http://schemas.openxmlformats.org/drawingml/2006/table">
            <a:tbl>
              <a:tblPr/>
              <a:tblGrid>
                <a:gridCol w="1762245"/>
                <a:gridCol w="1762245"/>
                <a:gridCol w="1762245"/>
                <a:gridCol w="1762245"/>
                <a:gridCol w="1762245"/>
              </a:tblGrid>
              <a:tr h="0">
                <a:tc>
                  <a:txBody>
                    <a:bodyPr/>
                    <a:lstStyle/>
                    <a:p>
                      <a:r>
                        <a:rPr lang="en-US" u="none" strike="noStrike" dirty="0" smtClean="0">
                          <a:solidFill>
                            <a:srgbClr val="0B0080"/>
                          </a:solidFill>
                          <a:effectLst/>
                          <a:hlinkClick r:id="rId6"/>
                        </a:rPr>
                        <a:t>KitKat</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4.4 – 4.4.4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600" b="1" dirty="0">
                          <a:effectLst/>
                        </a:rPr>
                        <a:t>October 31, 2013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19 – 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40000"/>
                        <a:lumOff val="60000"/>
                      </a:schemeClr>
                    </a:solidFill>
                  </a:tcPr>
                </a:tc>
                <a:tc>
                  <a:txBody>
                    <a:bodyPr/>
                    <a:lstStyle/>
                    <a:p>
                      <a:r>
                        <a:rPr lang="en-US" dirty="0" smtClean="0">
                          <a:effectLst/>
                        </a:rPr>
                        <a:t>Unsupported</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u="none" strike="noStrike" dirty="0">
                          <a:solidFill>
                            <a:srgbClr val="0B0080"/>
                          </a:solidFill>
                          <a:effectLst/>
                          <a:hlinkClick r:id="rId7"/>
                        </a:rPr>
                        <a:t>Jelly </a:t>
                      </a:r>
                      <a:r>
                        <a:rPr lang="en-US" u="none" strike="noStrike" dirty="0" smtClean="0">
                          <a:solidFill>
                            <a:srgbClr val="0B0080"/>
                          </a:solidFill>
                          <a:effectLst/>
                          <a:hlinkClick r:id="rId7"/>
                        </a:rPr>
                        <a:t>Bean</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4.1 – 4.3.1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600" b="1" dirty="0">
                          <a:effectLst/>
                        </a:rPr>
                        <a:t>July 9, 2012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16 – 18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40000"/>
                        <a:lumOff val="60000"/>
                      </a:schemeClr>
                    </a:solidFill>
                  </a:tcPr>
                </a:tc>
                <a:tc>
                  <a:txBody>
                    <a:bodyPr/>
                    <a:lstStyle/>
                    <a:p>
                      <a:r>
                        <a:rPr lang="en-US" dirty="0" smtClean="0">
                          <a:effectLst/>
                        </a:rPr>
                        <a:t>Unsupported</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06272067"/>
              </p:ext>
            </p:extLst>
          </p:nvPr>
        </p:nvGraphicFramePr>
        <p:xfrm>
          <a:off x="677333" y="1780186"/>
          <a:ext cx="8824475" cy="579120"/>
        </p:xfrm>
        <a:graphic>
          <a:graphicData uri="http://schemas.openxmlformats.org/drawingml/2006/table">
            <a:tbl>
              <a:tblPr/>
              <a:tblGrid>
                <a:gridCol w="1764895"/>
                <a:gridCol w="1764895"/>
                <a:gridCol w="1764895"/>
                <a:gridCol w="1764895"/>
                <a:gridCol w="1764895"/>
              </a:tblGrid>
              <a:tr h="0">
                <a:tc>
                  <a:txBody>
                    <a:bodyPr/>
                    <a:lstStyle/>
                    <a:p>
                      <a:pPr algn="ctr"/>
                      <a:r>
                        <a:rPr lang="en-US" sz="1600" b="1" dirty="0">
                          <a:effectLst/>
                        </a:rPr>
                        <a:t>Code name</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a:effectLst/>
                        </a:rPr>
                        <a:t>Version number</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a:effectLst/>
                        </a:rPr>
                        <a:t>Initial release date</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a:effectLst/>
                        </a:rPr>
                        <a:t>API level</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600" b="1" dirty="0" smtClean="0">
                          <a:effectLst/>
                        </a:rPr>
                        <a:t>Security patches</a:t>
                      </a:r>
                      <a:endParaRPr lang="en-US" sz="1600" b="1" dirty="0">
                        <a:effectLst/>
                      </a:endParaRP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5757764"/>
              </p:ext>
            </p:extLst>
          </p:nvPr>
        </p:nvGraphicFramePr>
        <p:xfrm>
          <a:off x="677333" y="5183885"/>
          <a:ext cx="8811225" cy="1219200"/>
        </p:xfrm>
        <a:graphic>
          <a:graphicData uri="http://schemas.openxmlformats.org/drawingml/2006/table">
            <a:tbl>
              <a:tblPr/>
              <a:tblGrid>
                <a:gridCol w="1762245"/>
                <a:gridCol w="1762245"/>
                <a:gridCol w="1762245"/>
                <a:gridCol w="1762245"/>
                <a:gridCol w="1762245"/>
              </a:tblGrid>
              <a:tr h="0">
                <a:tc>
                  <a:txBody>
                    <a:bodyPr/>
                    <a:lstStyle/>
                    <a:p>
                      <a:r>
                        <a:rPr lang="en-US" sz="1800" b="0" i="0" u="none" strike="noStrike" kern="1200" dirty="0" smtClean="0">
                          <a:solidFill>
                            <a:schemeClr val="tx1"/>
                          </a:solidFill>
                          <a:effectLst/>
                          <a:latin typeface="+mn-lt"/>
                          <a:ea typeface="+mn-ea"/>
                          <a:cs typeface="+mn-cs"/>
                          <a:hlinkClick r:id="rId8"/>
                        </a:rPr>
                        <a:t>Ice Cream Sandwich</a:t>
                      </a:r>
                      <a:r>
                        <a:rPr lang="en-US" sz="1800" b="0" i="0" u="none" strike="noStrike" kern="1200" baseline="30000" dirty="0" smtClean="0">
                          <a:solidFill>
                            <a:schemeClr val="tx1"/>
                          </a:solidFill>
                          <a:effectLst/>
                          <a:latin typeface="+mn-lt"/>
                          <a:ea typeface="+mn-ea"/>
                          <a:cs typeface="+mn-cs"/>
                          <a:hlinkClick r:id="rId9"/>
                        </a:rPr>
                        <a:t>[9]</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b="0" i="0" kern="1200" dirty="0" smtClean="0">
                          <a:solidFill>
                            <a:schemeClr val="tx1"/>
                          </a:solidFill>
                          <a:effectLst/>
                          <a:latin typeface="+mn-lt"/>
                          <a:ea typeface="+mn-ea"/>
                          <a:cs typeface="+mn-cs"/>
                        </a:rPr>
                        <a:t>4.0 – 4.0.4</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600" b="1" i="0" kern="1200" dirty="0" smtClean="0">
                          <a:solidFill>
                            <a:schemeClr val="tx1"/>
                          </a:solidFill>
                          <a:effectLst/>
                          <a:latin typeface="+mn-lt"/>
                          <a:ea typeface="+mn-ea"/>
                          <a:cs typeface="+mn-cs"/>
                        </a:rPr>
                        <a:t>October 18, 2011</a:t>
                      </a:r>
                      <a:endParaRPr lang="en-US" sz="1600" b="1"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b="0" i="0" kern="1200" dirty="0" smtClean="0">
                          <a:solidFill>
                            <a:schemeClr val="tx1"/>
                          </a:solidFill>
                          <a:effectLst/>
                          <a:latin typeface="+mn-lt"/>
                          <a:ea typeface="+mn-ea"/>
                          <a:cs typeface="+mn-cs"/>
                        </a:rPr>
                        <a:t>14 – 15</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40000"/>
                        <a:lumOff val="60000"/>
                      </a:schemeClr>
                    </a:solidFill>
                  </a:tcPr>
                </a:tc>
                <a:tc>
                  <a:txBody>
                    <a:bodyPr/>
                    <a:lstStyle/>
                    <a:p>
                      <a:r>
                        <a:rPr lang="en-US" dirty="0" smtClean="0">
                          <a:effectLst/>
                        </a:rPr>
                        <a:t>Unsupported</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sz="1800" b="0" i="0" u="sng" kern="1200" dirty="0" smtClean="0">
                          <a:solidFill>
                            <a:schemeClr val="tx1"/>
                          </a:solidFill>
                          <a:effectLst/>
                          <a:latin typeface="+mn-lt"/>
                          <a:ea typeface="+mn-ea"/>
                          <a:cs typeface="+mn-cs"/>
                          <a:hlinkClick r:id="rId10"/>
                        </a:rPr>
                        <a:t>Honeycomb</a:t>
                      </a:r>
                      <a:r>
                        <a:rPr lang="en-US" sz="1800" b="0" i="0" u="none" strike="noStrike" kern="1200" baseline="30000" dirty="0" smtClean="0">
                          <a:solidFill>
                            <a:schemeClr val="tx1"/>
                          </a:solidFill>
                          <a:effectLst/>
                          <a:latin typeface="+mn-lt"/>
                          <a:ea typeface="+mn-ea"/>
                          <a:cs typeface="+mn-cs"/>
                          <a:hlinkClick r:id="rId11"/>
                        </a:rPr>
                        <a:t>[8]</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b="0" i="0" kern="1200" dirty="0" smtClean="0">
                          <a:solidFill>
                            <a:schemeClr val="tx1"/>
                          </a:solidFill>
                          <a:effectLst/>
                          <a:latin typeface="+mn-lt"/>
                          <a:ea typeface="+mn-ea"/>
                          <a:cs typeface="+mn-cs"/>
                        </a:rPr>
                        <a:t>3.0 – 3.2.6</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600" b="1" i="0" kern="1200" dirty="0" smtClean="0">
                          <a:solidFill>
                            <a:schemeClr val="tx1"/>
                          </a:solidFill>
                          <a:effectLst/>
                          <a:latin typeface="+mn-lt"/>
                          <a:ea typeface="+mn-ea"/>
                          <a:cs typeface="+mn-cs"/>
                        </a:rPr>
                        <a:t>February 22, 2011</a:t>
                      </a:r>
                      <a:endParaRPr lang="en-US" sz="1600" b="1"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smtClean="0">
                          <a:effectLst/>
                        </a:rPr>
                        <a:t>11 </a:t>
                      </a:r>
                      <a:r>
                        <a:rPr lang="en-US" dirty="0">
                          <a:effectLst/>
                        </a:rPr>
                        <a:t>– </a:t>
                      </a:r>
                      <a:r>
                        <a:rPr lang="en-US" dirty="0" smtClean="0">
                          <a:effectLst/>
                        </a:rPr>
                        <a:t>13</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40000"/>
                        <a:lumOff val="60000"/>
                      </a:schemeClr>
                    </a:solidFill>
                  </a:tcPr>
                </a:tc>
                <a:tc>
                  <a:txBody>
                    <a:bodyPr/>
                    <a:lstStyle/>
                    <a:p>
                      <a:r>
                        <a:rPr lang="en-US" dirty="0" smtClean="0">
                          <a:effectLst/>
                        </a:rPr>
                        <a:t>Unsupported</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248067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732" y="1648496"/>
            <a:ext cx="8409905" cy="4687909"/>
          </a:xfrm>
        </p:spPr>
      </p:pic>
    </p:spTree>
    <p:extLst>
      <p:ext uri="{BB962C8B-B14F-4D97-AF65-F5344CB8AC3E}">
        <p14:creationId xmlns:p14="http://schemas.microsoft.com/office/powerpoint/2010/main" val="347378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42" y="1416676"/>
            <a:ext cx="8385360" cy="4625350"/>
          </a:xfrm>
        </p:spPr>
      </p:pic>
    </p:spTree>
    <p:extLst>
      <p:ext uri="{BB962C8B-B14F-4D97-AF65-F5344CB8AC3E}">
        <p14:creationId xmlns:p14="http://schemas.microsoft.com/office/powerpoint/2010/main" val="76161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9499"/>
          </a:xfrm>
        </p:spPr>
        <p:txBody>
          <a:bodyPr>
            <a:normAutofit fontScale="90000"/>
          </a:bodyPr>
          <a:lstStyle/>
          <a:p>
            <a:r>
              <a:rPr lang="en-US" dirty="0" smtClean="0"/>
              <a:t>WHAT IS ANDROID?</a:t>
            </a:r>
            <a:endParaRPr lang="en-US" dirty="0"/>
          </a:p>
        </p:txBody>
      </p:sp>
      <p:sp>
        <p:nvSpPr>
          <p:cNvPr id="3" name="Content Placeholder 2"/>
          <p:cNvSpPr>
            <a:spLocks noGrp="1"/>
          </p:cNvSpPr>
          <p:nvPr>
            <p:ph idx="1"/>
          </p:nvPr>
        </p:nvSpPr>
        <p:spPr>
          <a:xfrm>
            <a:off x="677335" y="1468192"/>
            <a:ext cx="8750000" cy="5235730"/>
          </a:xfrm>
        </p:spPr>
        <p:txBody>
          <a:bodyPr>
            <a:normAutofit/>
          </a:bodyPr>
          <a:lstStyle/>
          <a:p>
            <a:pPr>
              <a:lnSpc>
                <a:spcPct val="150000"/>
              </a:lnSpc>
            </a:pPr>
            <a:r>
              <a:rPr lang="en-US" b="1" dirty="0" smtClean="0"/>
              <a:t>Android</a:t>
            </a:r>
            <a:r>
              <a:rPr lang="en-US" dirty="0"/>
              <a:t> is a software package and </a:t>
            </a:r>
            <a:r>
              <a:rPr lang="en-US" dirty="0" smtClean="0"/>
              <a:t>Linux </a:t>
            </a:r>
            <a:r>
              <a:rPr lang="en-US" dirty="0"/>
              <a:t>based operating system for mobile devices such as tablet computers and smartphones</a:t>
            </a:r>
            <a:r>
              <a:rPr lang="en-US" dirty="0" smtClean="0"/>
              <a:t>.</a:t>
            </a:r>
          </a:p>
          <a:p>
            <a:pPr>
              <a:lnSpc>
                <a:spcPct val="150000"/>
              </a:lnSpc>
            </a:pPr>
            <a:r>
              <a:rPr lang="en-US" b="1" dirty="0"/>
              <a:t>Android</a:t>
            </a:r>
            <a:r>
              <a:rPr lang="en-US" dirty="0"/>
              <a:t> is a </a:t>
            </a:r>
            <a:r>
              <a:rPr lang="en-US" dirty="0">
                <a:solidFill>
                  <a:srgbClr val="C00000"/>
                </a:solidFill>
              </a:rPr>
              <a:t>mobile operating system</a:t>
            </a:r>
            <a:r>
              <a:rPr lang="en-US" dirty="0"/>
              <a:t> developed by </a:t>
            </a:r>
            <a:r>
              <a:rPr lang="en-US" dirty="0">
                <a:solidFill>
                  <a:srgbClr val="C00000"/>
                </a:solidFill>
              </a:rPr>
              <a:t>Google</a:t>
            </a:r>
            <a:r>
              <a:rPr lang="en-US" dirty="0"/>
              <a:t>, based on a modified version of the </a:t>
            </a:r>
            <a:r>
              <a:rPr lang="en-US" dirty="0">
                <a:solidFill>
                  <a:srgbClr val="C00000"/>
                </a:solidFill>
              </a:rPr>
              <a:t>Linux kernel</a:t>
            </a:r>
            <a:r>
              <a:rPr lang="en-US" dirty="0"/>
              <a:t> and other open source software and designed primarily for </a:t>
            </a:r>
            <a:r>
              <a:rPr lang="en-US" dirty="0">
                <a:solidFill>
                  <a:srgbClr val="C00000"/>
                </a:solidFill>
              </a:rPr>
              <a:t>touchscreen</a:t>
            </a:r>
            <a:r>
              <a:rPr lang="en-US" dirty="0"/>
              <a:t> mobile devices such as </a:t>
            </a:r>
            <a:r>
              <a:rPr lang="en-US" dirty="0">
                <a:solidFill>
                  <a:srgbClr val="C00000"/>
                </a:solidFill>
              </a:rPr>
              <a:t>smartphones</a:t>
            </a:r>
            <a:r>
              <a:rPr lang="en-US" dirty="0"/>
              <a:t> and </a:t>
            </a:r>
            <a:r>
              <a:rPr lang="en-US" dirty="0">
                <a:solidFill>
                  <a:srgbClr val="C00000"/>
                </a:solidFill>
              </a:rPr>
              <a:t>tablets</a:t>
            </a:r>
            <a:r>
              <a:rPr lang="en-US" dirty="0" smtClean="0"/>
              <a:t>.</a:t>
            </a:r>
          </a:p>
          <a:p>
            <a:pPr>
              <a:lnSpc>
                <a:spcPct val="150000"/>
              </a:lnSpc>
            </a:pPr>
            <a:r>
              <a:rPr lang="en-US" dirty="0"/>
              <a:t>Android was developed by </a:t>
            </a:r>
            <a:r>
              <a:rPr lang="en-US" u="sng" dirty="0" smtClean="0">
                <a:solidFill>
                  <a:srgbClr val="C00000"/>
                </a:solidFill>
              </a:rPr>
              <a:t>Google</a:t>
            </a:r>
            <a:r>
              <a:rPr lang="en-US" dirty="0"/>
              <a:t> and the </a:t>
            </a:r>
            <a:r>
              <a:rPr lang="en-US" u="sng" dirty="0">
                <a:solidFill>
                  <a:srgbClr val="C00000"/>
                </a:solidFill>
              </a:rPr>
              <a:t>Open Handset Alliance</a:t>
            </a:r>
            <a:r>
              <a:rPr lang="en-US" dirty="0"/>
              <a:t> (OHA), a coalition of hardware, software and telecommunications companies. More than 30 companies were involved in the OHA, including Qualcomm, Broadcom, HTC, Intel, Samsung, Motorola, Sprint, Texas Instruments and Japanese wireless carriers KDDI and NTT DoCoMo.</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406" y="2914292"/>
            <a:ext cx="1173191" cy="1171765"/>
          </a:xfrm>
          <a:prstGeom prst="rect">
            <a:avLst/>
          </a:prstGeom>
        </p:spPr>
      </p:pic>
    </p:spTree>
    <p:extLst>
      <p:ext uri="{BB962C8B-B14F-4D97-AF65-F5344CB8AC3E}">
        <p14:creationId xmlns:p14="http://schemas.microsoft.com/office/powerpoint/2010/main" val="57073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 IS SO POPULAR?</a:t>
            </a:r>
            <a:endParaRPr lang="en-US" dirty="0"/>
          </a:p>
        </p:txBody>
      </p:sp>
      <p:sp>
        <p:nvSpPr>
          <p:cNvPr id="3" name="Content Placeholder 2"/>
          <p:cNvSpPr>
            <a:spLocks noGrp="1"/>
          </p:cNvSpPr>
          <p:nvPr>
            <p:ph sz="half" idx="1"/>
          </p:nvPr>
        </p:nvSpPr>
        <p:spPr>
          <a:xfrm>
            <a:off x="677334" y="1403797"/>
            <a:ext cx="4184035" cy="4637564"/>
          </a:xfrm>
        </p:spPr>
        <p:txBody>
          <a:bodyPr>
            <a:normAutofit lnSpcReduction="10000"/>
          </a:bodyPr>
          <a:lstStyle/>
          <a:p>
            <a:pPr>
              <a:buFont typeface="+mj-lt"/>
              <a:buAutoNum type="arabicPeriod"/>
            </a:pPr>
            <a:r>
              <a:rPr lang="en-US" b="1" dirty="0"/>
              <a:t> Open </a:t>
            </a:r>
            <a:r>
              <a:rPr lang="en-US" b="1" dirty="0" smtClean="0"/>
              <a:t>Source</a:t>
            </a:r>
          </a:p>
          <a:p>
            <a:pPr lvl="1"/>
            <a:r>
              <a:rPr lang="en-US" dirty="0"/>
              <a:t>Anyone can customize the Android Platform.</a:t>
            </a:r>
            <a:endParaRPr lang="en-US" b="1" dirty="0" smtClean="0"/>
          </a:p>
          <a:p>
            <a:pPr>
              <a:buFont typeface="+mj-lt"/>
              <a:buAutoNum type="arabicPeriod"/>
            </a:pPr>
            <a:r>
              <a:rPr lang="en-US" b="1" dirty="0"/>
              <a:t>Application </a:t>
            </a:r>
            <a:r>
              <a:rPr lang="en-US" b="1" dirty="0" smtClean="0"/>
              <a:t>Store (Google play store)</a:t>
            </a:r>
          </a:p>
          <a:p>
            <a:pPr lvl="1"/>
            <a:r>
              <a:rPr lang="en-US" dirty="0"/>
              <a:t>There are a lot of mobile applications </a:t>
            </a:r>
            <a:endParaRPr lang="en-US" dirty="0" smtClean="0"/>
          </a:p>
          <a:p>
            <a:pPr marL="457200" lvl="1" indent="0">
              <a:buNone/>
            </a:pPr>
            <a:r>
              <a:rPr lang="en-US" dirty="0" smtClean="0"/>
              <a:t>that </a:t>
            </a:r>
            <a:r>
              <a:rPr lang="en-US" dirty="0"/>
              <a:t>can be chosen by the consumer.</a:t>
            </a:r>
            <a:endParaRPr lang="en-US" b="1" dirty="0" smtClean="0"/>
          </a:p>
          <a:p>
            <a:pPr>
              <a:buFont typeface="+mj-lt"/>
              <a:buAutoNum type="arabicPeriod"/>
            </a:pPr>
            <a:r>
              <a:rPr lang="en-US" b="1" dirty="0"/>
              <a:t>Android targets Common </a:t>
            </a:r>
            <a:r>
              <a:rPr lang="en-US" b="1" dirty="0" smtClean="0"/>
              <a:t>Man</a:t>
            </a:r>
          </a:p>
          <a:p>
            <a:pPr lvl="1"/>
            <a:r>
              <a:rPr lang="en-US" dirty="0"/>
              <a:t>It provides support for messaging services(SMS and MMS</a:t>
            </a:r>
            <a:r>
              <a:rPr lang="en-US" dirty="0" smtClean="0"/>
              <a:t>), </a:t>
            </a:r>
            <a:r>
              <a:rPr lang="en-US" dirty="0"/>
              <a:t>web browser, storage (SQLite), connectivity (GSM, CDMA, Blue Tooth, Wi-Fi etc</a:t>
            </a:r>
            <a:r>
              <a:rPr lang="en-US" dirty="0" smtClean="0"/>
              <a:t>.), media</a:t>
            </a:r>
            <a:r>
              <a:rPr lang="en-US" dirty="0"/>
              <a:t>, handset layout etc.</a:t>
            </a:r>
            <a:endParaRPr lang="en-US" b="1" dirty="0"/>
          </a:p>
          <a:p>
            <a:pPr>
              <a:buFont typeface="+mj-lt"/>
              <a:buAutoNum type="arabicPeriod"/>
            </a:pPr>
            <a:r>
              <a:rPr lang="en-US" b="1" dirty="0"/>
              <a:t>Market Share</a:t>
            </a:r>
          </a:p>
          <a:p>
            <a:pPr>
              <a:buFont typeface="+mj-lt"/>
              <a:buAutoNum type="arabicPeriod"/>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276" y="1403797"/>
            <a:ext cx="4623515" cy="4637564"/>
          </a:xfrm>
          <a:prstGeom prst="rect">
            <a:avLst/>
          </a:prstGeom>
        </p:spPr>
      </p:pic>
    </p:spTree>
    <p:extLst>
      <p:ext uri="{BB962C8B-B14F-4D97-AF65-F5344CB8AC3E}">
        <p14:creationId xmlns:p14="http://schemas.microsoft.com/office/powerpoint/2010/main" val="10831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ANDROID</a:t>
            </a:r>
            <a:endParaRPr lang="en-US" dirty="0"/>
          </a:p>
        </p:txBody>
      </p:sp>
      <p:sp>
        <p:nvSpPr>
          <p:cNvPr id="3" name="Content Placeholder 2"/>
          <p:cNvSpPr>
            <a:spLocks noGrp="1"/>
          </p:cNvSpPr>
          <p:nvPr>
            <p:ph idx="1"/>
          </p:nvPr>
        </p:nvSpPr>
        <p:spPr>
          <a:xfrm>
            <a:off x="677334" y="1390919"/>
            <a:ext cx="8596668" cy="5061396"/>
          </a:xfrm>
        </p:spPr>
        <p:txBody>
          <a:bodyPr>
            <a:normAutofit/>
          </a:bodyPr>
          <a:lstStyle/>
          <a:p>
            <a:r>
              <a:rPr lang="en-US" dirty="0"/>
              <a:t>Initially, </a:t>
            </a:r>
            <a:r>
              <a:rPr lang="en-US" b="1" dirty="0"/>
              <a:t>Andy Rubin</a:t>
            </a:r>
            <a:r>
              <a:rPr lang="en-US" dirty="0"/>
              <a:t> founded Android Incorporation in Palo Alto, California, United States in October, 2003.</a:t>
            </a:r>
          </a:p>
          <a:p>
            <a:r>
              <a:rPr lang="en-US" dirty="0" smtClean="0"/>
              <a:t>In </a:t>
            </a:r>
            <a:r>
              <a:rPr lang="en-US" dirty="0"/>
              <a:t>17th August 2005, Google acquired android Incorporation. Since then, it is in the subsidiary of Google Incorporation.</a:t>
            </a:r>
          </a:p>
          <a:p>
            <a:r>
              <a:rPr lang="en-US" dirty="0" smtClean="0"/>
              <a:t>The </a:t>
            </a:r>
            <a:r>
              <a:rPr lang="en-US" dirty="0"/>
              <a:t>key employees of Android Incorporation are </a:t>
            </a:r>
            <a:r>
              <a:rPr lang="en-US" b="1" dirty="0"/>
              <a:t>Andy Rubin</a:t>
            </a:r>
            <a:r>
              <a:rPr lang="en-US" dirty="0"/>
              <a:t>, </a:t>
            </a:r>
            <a:r>
              <a:rPr lang="en-US" b="1" dirty="0"/>
              <a:t>Rich Miner</a:t>
            </a:r>
            <a:r>
              <a:rPr lang="en-US" dirty="0"/>
              <a:t>, </a:t>
            </a:r>
            <a:r>
              <a:rPr lang="en-US" b="1" dirty="0"/>
              <a:t>Chris White</a:t>
            </a:r>
            <a:r>
              <a:rPr lang="en-US" dirty="0"/>
              <a:t> and </a:t>
            </a:r>
            <a:r>
              <a:rPr lang="en-US" b="1" dirty="0"/>
              <a:t>Nick Sears</a:t>
            </a:r>
            <a:r>
              <a:rPr lang="en-US" dirty="0"/>
              <a:t>.</a:t>
            </a:r>
          </a:p>
          <a:p>
            <a:r>
              <a:rPr lang="en-US" dirty="0" smtClean="0"/>
              <a:t>Originally </a:t>
            </a:r>
            <a:r>
              <a:rPr lang="en-US" dirty="0"/>
              <a:t>intended for camera but shifted to smart phones later because of low market for camera only.</a:t>
            </a:r>
          </a:p>
          <a:p>
            <a:r>
              <a:rPr lang="en-US" dirty="0" smtClean="0"/>
              <a:t>Android </a:t>
            </a:r>
            <a:r>
              <a:rPr lang="en-US" dirty="0"/>
              <a:t>is the nick name of Andy Rubin given by coworkers because of his love to robots.</a:t>
            </a:r>
          </a:p>
          <a:p>
            <a:r>
              <a:rPr lang="en-US" dirty="0" smtClean="0"/>
              <a:t>In </a:t>
            </a:r>
            <a:r>
              <a:rPr lang="en-US" dirty="0"/>
              <a:t>2007, Google announces the development of android OS.</a:t>
            </a:r>
          </a:p>
          <a:p>
            <a:r>
              <a:rPr lang="en-US" dirty="0" smtClean="0"/>
              <a:t>In </a:t>
            </a:r>
            <a:r>
              <a:rPr lang="en-US" dirty="0"/>
              <a:t>2008, HTC launched the first android mobile.</a:t>
            </a:r>
          </a:p>
          <a:p>
            <a:endParaRPr lang="en-US" dirty="0"/>
          </a:p>
        </p:txBody>
      </p:sp>
    </p:spTree>
    <p:extLst>
      <p:ext uri="{BB962C8B-B14F-4D97-AF65-F5344CB8AC3E}">
        <p14:creationId xmlns:p14="http://schemas.microsoft.com/office/powerpoint/2010/main" val="29037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6367" y="5872051"/>
            <a:ext cx="9388698" cy="850721"/>
          </a:xfrm>
        </p:spPr>
        <p:txBody>
          <a:bodyPr>
            <a:noAutofit/>
          </a:bodyPr>
          <a:lstStyle/>
          <a:p>
            <a:r>
              <a:rPr lang="en-US" sz="2800" dirty="0" smtClean="0"/>
              <a:t>Android version is the number of updates to the base OS</a:t>
            </a:r>
            <a:endParaRPr lang="en-US" sz="28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86366" y="358664"/>
            <a:ext cx="9053848" cy="5513387"/>
          </a:xfrm>
        </p:spPr>
      </p:pic>
    </p:spTree>
    <p:extLst>
      <p:ext uri="{BB962C8B-B14F-4D97-AF65-F5344CB8AC3E}">
        <p14:creationId xmlns:p14="http://schemas.microsoft.com/office/powerpoint/2010/main" val="7820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8"/>
          </a:xfrm>
        </p:spPr>
        <p:txBody>
          <a:bodyPr>
            <a:normAutofit/>
          </a:bodyPr>
          <a:lstStyle/>
          <a:p>
            <a:pPr algn="ctr"/>
            <a:r>
              <a:rPr lang="en-US" dirty="0" smtClean="0"/>
              <a:t>ARCHITECTURE OF ANDROID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18" y="1378038"/>
            <a:ext cx="8912182" cy="4832213"/>
          </a:xfrm>
        </p:spPr>
      </p:pic>
    </p:spTree>
    <p:extLst>
      <p:ext uri="{BB962C8B-B14F-4D97-AF65-F5344CB8AC3E}">
        <p14:creationId xmlns:p14="http://schemas.microsoft.com/office/powerpoint/2010/main" val="76703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53033" cy="1320800"/>
          </a:xfrm>
        </p:spPr>
        <p:txBody>
          <a:bodyPr/>
          <a:lstStyle/>
          <a:p>
            <a:r>
              <a:rPr lang="en-US" dirty="0" smtClean="0"/>
              <a:t>SETTINGUP DEVELOPMENT ENVIRONMENT</a:t>
            </a:r>
            <a:endParaRPr lang="en-US" dirty="0"/>
          </a:p>
        </p:txBody>
      </p:sp>
      <p:sp>
        <p:nvSpPr>
          <p:cNvPr id="3" name="Content Placeholder 2"/>
          <p:cNvSpPr>
            <a:spLocks noGrp="1"/>
          </p:cNvSpPr>
          <p:nvPr>
            <p:ph idx="1"/>
          </p:nvPr>
        </p:nvSpPr>
        <p:spPr>
          <a:xfrm>
            <a:off x="677334" y="1468193"/>
            <a:ext cx="8596668" cy="4855334"/>
          </a:xfrm>
        </p:spPr>
        <p:txBody>
          <a:bodyPr/>
          <a:lstStyle/>
          <a:p>
            <a:r>
              <a:rPr lang="en-US" dirty="0"/>
              <a:t>A development machine running Linux, </a:t>
            </a:r>
            <a:r>
              <a:rPr lang="en-US" dirty="0" err="1"/>
              <a:t>macOS</a:t>
            </a:r>
            <a:r>
              <a:rPr lang="en-US" dirty="0"/>
              <a:t>, or Windows.</a:t>
            </a:r>
          </a:p>
          <a:p>
            <a:r>
              <a:rPr lang="en-US" dirty="0"/>
              <a:t>JDK </a:t>
            </a:r>
            <a:r>
              <a:rPr lang="en-US" dirty="0" smtClean="0"/>
              <a:t>1.8 or later. (You </a:t>
            </a:r>
            <a:r>
              <a:rPr lang="en-US" dirty="0"/>
              <a:t>can download the latest version of Java JDK from Oracle's Java </a:t>
            </a:r>
            <a:r>
              <a:rPr lang="en-US" dirty="0" smtClean="0"/>
              <a:t>site.)</a:t>
            </a:r>
          </a:p>
          <a:p>
            <a:r>
              <a:rPr lang="en-US" dirty="0"/>
              <a:t>Android Studio 3.0 or higher. </a:t>
            </a:r>
            <a:r>
              <a:rPr lang="en-US" dirty="0" smtClean="0">
                <a:hlinkClick r:id="rId2"/>
              </a:rPr>
              <a:t>https</a:t>
            </a:r>
            <a:r>
              <a:rPr lang="en-US" dirty="0">
                <a:hlinkClick r:id="rId2"/>
              </a:rPr>
              <a:t>://developer.android.com/studio/index.html</a:t>
            </a:r>
            <a:endParaRPr lang="en-US" dirty="0"/>
          </a:p>
          <a:p>
            <a:r>
              <a:rPr lang="en-US" dirty="0"/>
              <a:t>You can find the </a:t>
            </a:r>
            <a:r>
              <a:rPr lang="en-US" dirty="0" smtClean="0"/>
              <a:t>SDK </a:t>
            </a:r>
            <a:r>
              <a:rPr lang="en-US" b="1" dirty="0" smtClean="0"/>
              <a:t>path</a:t>
            </a:r>
            <a:r>
              <a:rPr lang="en-US" dirty="0"/>
              <a:t> going into </a:t>
            </a:r>
            <a:r>
              <a:rPr lang="en-US" b="1" dirty="0"/>
              <a:t>Android Studio</a:t>
            </a:r>
            <a:r>
              <a:rPr lang="en-US" dirty="0"/>
              <a:t> </a:t>
            </a:r>
            <a:endParaRPr lang="en-US" dirty="0" smtClean="0"/>
          </a:p>
          <a:p>
            <a:pPr marL="0" indent="0">
              <a:buNone/>
            </a:pPr>
            <a:r>
              <a:rPr lang="en-US" dirty="0" smtClean="0"/>
              <a:t>        Tools </a:t>
            </a:r>
            <a:r>
              <a:rPr lang="en-US" dirty="0"/>
              <a:t>-&gt; </a:t>
            </a:r>
            <a:r>
              <a:rPr lang="en-US" b="1" dirty="0" err="1"/>
              <a:t>SDK</a:t>
            </a:r>
            <a:r>
              <a:rPr lang="en-US" dirty="0" err="1"/>
              <a:t>Manager</a:t>
            </a:r>
            <a:r>
              <a:rPr lang="en-US" dirty="0"/>
              <a:t> -&gt; On the top left it should say </a:t>
            </a:r>
            <a:r>
              <a:rPr lang="en-US" b="1" dirty="0"/>
              <a:t>SDK </a:t>
            </a:r>
            <a:r>
              <a:rPr lang="en-US" b="1" dirty="0" smtClean="0"/>
              <a:t>Path</a:t>
            </a:r>
            <a:r>
              <a:rPr lang="en-US" dirty="0" smtClean="0"/>
              <a:t>.</a:t>
            </a:r>
          </a:p>
          <a:p>
            <a:r>
              <a:rPr lang="en-US" dirty="0" smtClean="0"/>
              <a:t>Go to </a:t>
            </a:r>
            <a:r>
              <a:rPr lang="en-US" dirty="0" err="1" smtClean="0"/>
              <a:t>SDKManager</a:t>
            </a:r>
            <a:r>
              <a:rPr lang="en-US" dirty="0" smtClean="0"/>
              <a:t>-&gt; Download the necessary platforms and tools.</a:t>
            </a:r>
          </a:p>
          <a:p>
            <a:r>
              <a:rPr lang="en-US" dirty="0" smtClean="0"/>
              <a:t>Create AVD (Android Virtual Device) -&gt; </a:t>
            </a:r>
            <a:r>
              <a:rPr lang="en-US" dirty="0"/>
              <a:t>Open the AVD Manager by clicking </a:t>
            </a:r>
            <a:r>
              <a:rPr lang="en-US" b="1" dirty="0"/>
              <a:t>Tools &gt; AVD </a:t>
            </a:r>
            <a:r>
              <a:rPr lang="en-US" b="1" dirty="0" smtClean="0"/>
              <a:t>Manager</a:t>
            </a:r>
            <a:r>
              <a:rPr lang="en-US" dirty="0" smtClean="0"/>
              <a:t>. </a:t>
            </a:r>
          </a:p>
          <a:p>
            <a:r>
              <a:rPr lang="en-US" dirty="0" smtClean="0"/>
              <a:t>Follow </a:t>
            </a:r>
            <a:r>
              <a:rPr lang="en-US" dirty="0"/>
              <a:t>the </a:t>
            </a:r>
            <a:r>
              <a:rPr lang="en-US" dirty="0" smtClean="0"/>
              <a:t>steps from </a:t>
            </a:r>
            <a:r>
              <a:rPr lang="en-US" dirty="0">
                <a:hlinkClick r:id="rId3"/>
              </a:rPr>
              <a:t>https://developer.android.com/studio/run/managing-avds.html#createavd</a:t>
            </a:r>
            <a:endParaRPr lang="en-US" dirty="0"/>
          </a:p>
          <a:p>
            <a:endParaRPr lang="en-US" dirty="0" smtClean="0"/>
          </a:p>
          <a:p>
            <a:endParaRPr lang="en-US" dirty="0"/>
          </a:p>
        </p:txBody>
      </p:sp>
    </p:spTree>
    <p:extLst>
      <p:ext uri="{BB962C8B-B14F-4D97-AF65-F5344CB8AC3E}">
        <p14:creationId xmlns:p14="http://schemas.microsoft.com/office/powerpoint/2010/main" val="214229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DVM (</a:t>
            </a:r>
            <a:r>
              <a:rPr lang="en-US" dirty="0" err="1" smtClean="0"/>
              <a:t>Dalvik</a:t>
            </a:r>
            <a:r>
              <a:rPr lang="en-US" dirty="0" smtClean="0"/>
              <a:t> Virtual Machine)</a:t>
            </a:r>
            <a:endParaRPr lang="en-US" dirty="0"/>
          </a:p>
        </p:txBody>
      </p:sp>
      <p:sp>
        <p:nvSpPr>
          <p:cNvPr id="3" name="Content Placeholder 2"/>
          <p:cNvSpPr>
            <a:spLocks noGrp="1"/>
          </p:cNvSpPr>
          <p:nvPr>
            <p:ph idx="1"/>
          </p:nvPr>
        </p:nvSpPr>
        <p:spPr>
          <a:xfrm>
            <a:off x="677334" y="1287887"/>
            <a:ext cx="8596668" cy="4753475"/>
          </a:xfrm>
        </p:spPr>
        <p:txBody>
          <a:bodyPr/>
          <a:lstStyle/>
          <a:p>
            <a:r>
              <a:rPr lang="en-US" dirty="0"/>
              <a:t>The </a:t>
            </a:r>
            <a:r>
              <a:rPr lang="en-US" b="1" dirty="0" err="1"/>
              <a:t>Dalvik</a:t>
            </a:r>
            <a:r>
              <a:rPr lang="en-US" b="1" dirty="0"/>
              <a:t> Virtual Machine (DVM)</a:t>
            </a:r>
            <a:r>
              <a:rPr lang="en-US" dirty="0"/>
              <a:t> is an android virtual machine optimized for mobile devices. It optimizes the virtual machine for </a:t>
            </a:r>
            <a:r>
              <a:rPr lang="en-US" i="1" dirty="0"/>
              <a:t>memory</a:t>
            </a:r>
            <a:r>
              <a:rPr lang="en-US" dirty="0"/>
              <a:t>, </a:t>
            </a:r>
            <a:r>
              <a:rPr lang="en-US" i="1" dirty="0"/>
              <a:t>battery life</a:t>
            </a:r>
            <a:r>
              <a:rPr lang="en-US" dirty="0"/>
              <a:t> and </a:t>
            </a:r>
            <a:r>
              <a:rPr lang="en-US" i="1" dirty="0"/>
              <a:t>performance</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97" y="2279561"/>
            <a:ext cx="7985142" cy="4440088"/>
          </a:xfrm>
          <a:prstGeom prst="rect">
            <a:avLst/>
          </a:prstGeom>
        </p:spPr>
      </p:pic>
    </p:spTree>
    <p:extLst>
      <p:ext uri="{BB962C8B-B14F-4D97-AF65-F5344CB8AC3E}">
        <p14:creationId xmlns:p14="http://schemas.microsoft.com/office/powerpoint/2010/main" val="305981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22" y="605308"/>
            <a:ext cx="8590208" cy="5035638"/>
          </a:xfrm>
        </p:spPr>
      </p:pic>
    </p:spTree>
    <p:extLst>
      <p:ext uri="{BB962C8B-B14F-4D97-AF65-F5344CB8AC3E}">
        <p14:creationId xmlns:p14="http://schemas.microsoft.com/office/powerpoint/2010/main" val="30613321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498</TotalTime>
  <Words>223</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WHAT IS ANDROID?</vt:lpstr>
      <vt:lpstr>WHY ANDROID IS SO POPULAR?</vt:lpstr>
      <vt:lpstr>HISTORY OF ANDROID</vt:lpstr>
      <vt:lpstr>Android version is the number of updates to the base OS</vt:lpstr>
      <vt:lpstr>ARCHITECTURE OF ANDROID</vt:lpstr>
      <vt:lpstr>SETTINGUP DEVELOPMENT ENVIRONMENT</vt:lpstr>
      <vt:lpstr>DVM (Dalvik Virtual Machine)</vt:lpstr>
      <vt:lpstr>PowerPoint Presentation</vt:lpstr>
      <vt:lpstr>API LEVELS</vt:lpstr>
      <vt:lpstr>ACTIVITIES</vt:lpstr>
      <vt:lpstr>SERVICES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2018-04-19T09:52:28Z</dcterms:created>
  <dcterms:modified xsi:type="dcterms:W3CDTF">2018-04-23T06:22:52Z</dcterms:modified>
</cp:coreProperties>
</file>