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79C2B9-87AF-4979-9B7D-01419257B194}"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9C20D-1DE9-4546-874F-394E868DD10E}" type="slidenum">
              <a:rPr lang="en-US" smtClean="0"/>
              <a:t>‹#›</a:t>
            </a:fld>
            <a:endParaRPr lang="en-US"/>
          </a:p>
        </p:txBody>
      </p:sp>
    </p:spTree>
    <p:extLst>
      <p:ext uri="{BB962C8B-B14F-4D97-AF65-F5344CB8AC3E}">
        <p14:creationId xmlns:p14="http://schemas.microsoft.com/office/powerpoint/2010/main" val="3293184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9C2B9-87AF-4979-9B7D-01419257B194}"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9C20D-1DE9-4546-874F-394E868DD10E}" type="slidenum">
              <a:rPr lang="en-US" smtClean="0"/>
              <a:t>‹#›</a:t>
            </a:fld>
            <a:endParaRPr lang="en-US"/>
          </a:p>
        </p:txBody>
      </p:sp>
    </p:spTree>
    <p:extLst>
      <p:ext uri="{BB962C8B-B14F-4D97-AF65-F5344CB8AC3E}">
        <p14:creationId xmlns:p14="http://schemas.microsoft.com/office/powerpoint/2010/main" val="150587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9C2B9-87AF-4979-9B7D-01419257B194}"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9C20D-1DE9-4546-874F-394E868DD10E}" type="slidenum">
              <a:rPr lang="en-US" smtClean="0"/>
              <a:t>‹#›</a:t>
            </a:fld>
            <a:endParaRPr lang="en-US"/>
          </a:p>
        </p:txBody>
      </p:sp>
    </p:spTree>
    <p:extLst>
      <p:ext uri="{BB962C8B-B14F-4D97-AF65-F5344CB8AC3E}">
        <p14:creationId xmlns:p14="http://schemas.microsoft.com/office/powerpoint/2010/main" val="17309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9C2B9-87AF-4979-9B7D-01419257B194}"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9C20D-1DE9-4546-874F-394E868DD10E}" type="slidenum">
              <a:rPr lang="en-US" smtClean="0"/>
              <a:t>‹#›</a:t>
            </a:fld>
            <a:endParaRPr lang="en-US"/>
          </a:p>
        </p:txBody>
      </p:sp>
    </p:spTree>
    <p:extLst>
      <p:ext uri="{BB962C8B-B14F-4D97-AF65-F5344CB8AC3E}">
        <p14:creationId xmlns:p14="http://schemas.microsoft.com/office/powerpoint/2010/main" val="3184937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79C2B9-87AF-4979-9B7D-01419257B194}"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9C20D-1DE9-4546-874F-394E868DD10E}" type="slidenum">
              <a:rPr lang="en-US" smtClean="0"/>
              <a:t>‹#›</a:t>
            </a:fld>
            <a:endParaRPr lang="en-US"/>
          </a:p>
        </p:txBody>
      </p:sp>
    </p:spTree>
    <p:extLst>
      <p:ext uri="{BB962C8B-B14F-4D97-AF65-F5344CB8AC3E}">
        <p14:creationId xmlns:p14="http://schemas.microsoft.com/office/powerpoint/2010/main" val="1864960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79C2B9-87AF-4979-9B7D-01419257B194}"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9C20D-1DE9-4546-874F-394E868DD10E}" type="slidenum">
              <a:rPr lang="en-US" smtClean="0"/>
              <a:t>‹#›</a:t>
            </a:fld>
            <a:endParaRPr lang="en-US"/>
          </a:p>
        </p:txBody>
      </p:sp>
    </p:spTree>
    <p:extLst>
      <p:ext uri="{BB962C8B-B14F-4D97-AF65-F5344CB8AC3E}">
        <p14:creationId xmlns:p14="http://schemas.microsoft.com/office/powerpoint/2010/main" val="2358061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79C2B9-87AF-4979-9B7D-01419257B194}" type="datetimeFigureOut">
              <a:rPr lang="en-US" smtClean="0"/>
              <a:t>4/19/2018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49C20D-1DE9-4546-874F-394E868DD10E}" type="slidenum">
              <a:rPr lang="en-US" smtClean="0"/>
              <a:t>‹#›</a:t>
            </a:fld>
            <a:endParaRPr lang="en-US"/>
          </a:p>
        </p:txBody>
      </p:sp>
    </p:spTree>
    <p:extLst>
      <p:ext uri="{BB962C8B-B14F-4D97-AF65-F5344CB8AC3E}">
        <p14:creationId xmlns:p14="http://schemas.microsoft.com/office/powerpoint/2010/main" val="377474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79C2B9-87AF-4979-9B7D-01419257B194}" type="datetimeFigureOut">
              <a:rPr lang="en-US" smtClean="0"/>
              <a:t>4/19/2018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49C20D-1DE9-4546-874F-394E868DD10E}" type="slidenum">
              <a:rPr lang="en-US" smtClean="0"/>
              <a:t>‹#›</a:t>
            </a:fld>
            <a:endParaRPr lang="en-US"/>
          </a:p>
        </p:txBody>
      </p:sp>
    </p:spTree>
    <p:extLst>
      <p:ext uri="{BB962C8B-B14F-4D97-AF65-F5344CB8AC3E}">
        <p14:creationId xmlns:p14="http://schemas.microsoft.com/office/powerpoint/2010/main" val="1871829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9C2B9-87AF-4979-9B7D-01419257B194}" type="datetimeFigureOut">
              <a:rPr lang="en-US" smtClean="0"/>
              <a:t>4/19/2018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49C20D-1DE9-4546-874F-394E868DD10E}" type="slidenum">
              <a:rPr lang="en-US" smtClean="0"/>
              <a:t>‹#›</a:t>
            </a:fld>
            <a:endParaRPr lang="en-US"/>
          </a:p>
        </p:txBody>
      </p:sp>
    </p:spTree>
    <p:extLst>
      <p:ext uri="{BB962C8B-B14F-4D97-AF65-F5344CB8AC3E}">
        <p14:creationId xmlns:p14="http://schemas.microsoft.com/office/powerpoint/2010/main" val="2257897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9C2B9-87AF-4979-9B7D-01419257B194}"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9C20D-1DE9-4546-874F-394E868DD10E}" type="slidenum">
              <a:rPr lang="en-US" smtClean="0"/>
              <a:t>‹#›</a:t>
            </a:fld>
            <a:endParaRPr lang="en-US"/>
          </a:p>
        </p:txBody>
      </p:sp>
    </p:spTree>
    <p:extLst>
      <p:ext uri="{BB962C8B-B14F-4D97-AF65-F5344CB8AC3E}">
        <p14:creationId xmlns:p14="http://schemas.microsoft.com/office/powerpoint/2010/main" val="1948878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9C2B9-87AF-4979-9B7D-01419257B194}"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9C20D-1DE9-4546-874F-394E868DD10E}" type="slidenum">
              <a:rPr lang="en-US" smtClean="0"/>
              <a:t>‹#›</a:t>
            </a:fld>
            <a:endParaRPr lang="en-US"/>
          </a:p>
        </p:txBody>
      </p:sp>
    </p:spTree>
    <p:extLst>
      <p:ext uri="{BB962C8B-B14F-4D97-AF65-F5344CB8AC3E}">
        <p14:creationId xmlns:p14="http://schemas.microsoft.com/office/powerpoint/2010/main" val="2206199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9C2B9-87AF-4979-9B7D-01419257B194}" type="datetimeFigureOut">
              <a:rPr lang="en-US" smtClean="0"/>
              <a:t>4/19/2018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9C20D-1DE9-4546-874F-394E868DD10E}" type="slidenum">
              <a:rPr lang="en-US" smtClean="0"/>
              <a:t>‹#›</a:t>
            </a:fld>
            <a:endParaRPr lang="en-US"/>
          </a:p>
        </p:txBody>
      </p:sp>
    </p:spTree>
    <p:extLst>
      <p:ext uri="{BB962C8B-B14F-4D97-AF65-F5344CB8AC3E}">
        <p14:creationId xmlns:p14="http://schemas.microsoft.com/office/powerpoint/2010/main" val="1453258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8638" y="749301"/>
            <a:ext cx="10815064" cy="4660900"/>
          </a:xfrm>
          <a:prstGeom prst="rect">
            <a:avLst/>
          </a:prstGeom>
        </p:spPr>
      </p:pic>
      <p:sp>
        <p:nvSpPr>
          <p:cNvPr id="5" name="TextBox 4"/>
          <p:cNvSpPr txBox="1"/>
          <p:nvPr/>
        </p:nvSpPr>
        <p:spPr>
          <a:xfrm>
            <a:off x="8029904" y="5770179"/>
            <a:ext cx="3415862" cy="646331"/>
          </a:xfrm>
          <a:prstGeom prst="rect">
            <a:avLst/>
          </a:prstGeom>
          <a:noFill/>
        </p:spPr>
        <p:txBody>
          <a:bodyPr wrap="square" rtlCol="0">
            <a:spAutoFit/>
          </a:bodyPr>
          <a:lstStyle/>
          <a:p>
            <a:r>
              <a:rPr lang="en-US" sz="3600" dirty="0" smtClean="0"/>
              <a:t>JAVA &amp; ANDROID</a:t>
            </a:r>
            <a:endParaRPr lang="en-US" sz="3600" dirty="0"/>
          </a:p>
        </p:txBody>
      </p:sp>
    </p:spTree>
    <p:extLst>
      <p:ext uri="{BB962C8B-B14F-4D97-AF65-F5344CB8AC3E}">
        <p14:creationId xmlns:p14="http://schemas.microsoft.com/office/powerpoint/2010/main" val="3749526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a:t>f</a:t>
            </a:r>
            <a:r>
              <a:rPr lang="en-US" b="1" i="1" dirty="0" smtClean="0"/>
              <a:t>inal keyword</a:t>
            </a:r>
            <a:endParaRPr lang="en-US" b="1" i="1" dirty="0"/>
          </a:p>
        </p:txBody>
      </p:sp>
      <p:sp>
        <p:nvSpPr>
          <p:cNvPr id="3" name="Content Placeholder 2"/>
          <p:cNvSpPr>
            <a:spLocks noGrp="1"/>
          </p:cNvSpPr>
          <p:nvPr>
            <p:ph idx="1"/>
          </p:nvPr>
        </p:nvSpPr>
        <p:spPr>
          <a:xfrm>
            <a:off x="838200" y="1468192"/>
            <a:ext cx="10515600" cy="4708771"/>
          </a:xfrm>
        </p:spPr>
        <p:txBody>
          <a:bodyPr/>
          <a:lstStyle/>
          <a:p>
            <a:r>
              <a:rPr lang="en-US" dirty="0"/>
              <a:t>The </a:t>
            </a:r>
            <a:r>
              <a:rPr lang="en-US" b="1" dirty="0"/>
              <a:t>final keyword</a:t>
            </a:r>
            <a:r>
              <a:rPr lang="en-US" dirty="0"/>
              <a:t> in java is used to restrict the user. The java final keyword can be used in many context. Final can be:</a:t>
            </a:r>
          </a:p>
          <a:p>
            <a:r>
              <a:rPr lang="en-US" dirty="0"/>
              <a:t>variable</a:t>
            </a:r>
          </a:p>
          <a:p>
            <a:r>
              <a:rPr lang="en-US" dirty="0"/>
              <a:t>method</a:t>
            </a:r>
          </a:p>
          <a:p>
            <a:r>
              <a:rPr lang="en-US" dirty="0"/>
              <a:t>class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4549" y="3610311"/>
            <a:ext cx="5167648" cy="2566652"/>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074" y="3928783"/>
            <a:ext cx="4300537" cy="2497775"/>
          </a:xfrm>
          <a:prstGeom prst="rect">
            <a:avLst/>
          </a:prstGeom>
        </p:spPr>
      </p:pic>
    </p:spTree>
    <p:extLst>
      <p:ext uri="{BB962C8B-B14F-4D97-AF65-F5344CB8AC3E}">
        <p14:creationId xmlns:p14="http://schemas.microsoft.com/office/powerpoint/2010/main" val="401573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KEYWORDS IN JAVA</a:t>
            </a:r>
            <a:endParaRPr lang="en-US" dirty="0"/>
          </a:p>
        </p:txBody>
      </p:sp>
      <p:sp>
        <p:nvSpPr>
          <p:cNvPr id="3" name="Content Placeholder 2"/>
          <p:cNvSpPr>
            <a:spLocks noGrp="1"/>
          </p:cNvSpPr>
          <p:nvPr>
            <p:ph idx="1"/>
          </p:nvPr>
        </p:nvSpPr>
        <p:spPr/>
        <p:txBody>
          <a:bodyPr/>
          <a:lstStyle/>
          <a:p>
            <a:pPr>
              <a:lnSpc>
                <a:spcPct val="200000"/>
              </a:lnSpc>
              <a:buFont typeface="Wingdings" panose="05000000000000000000" pitchFamily="2" charset="2"/>
              <a:buChar char="Ø"/>
            </a:pPr>
            <a:r>
              <a:rPr lang="en-US" dirty="0" smtClean="0"/>
              <a:t>SUPER</a:t>
            </a:r>
          </a:p>
          <a:p>
            <a:pPr>
              <a:lnSpc>
                <a:spcPct val="200000"/>
              </a:lnSpc>
              <a:buFont typeface="Wingdings" panose="05000000000000000000" pitchFamily="2" charset="2"/>
              <a:buChar char="Ø"/>
            </a:pPr>
            <a:r>
              <a:rPr lang="en-US" dirty="0" smtClean="0"/>
              <a:t>THIS </a:t>
            </a:r>
          </a:p>
          <a:p>
            <a:pPr>
              <a:lnSpc>
                <a:spcPct val="200000"/>
              </a:lnSpc>
              <a:buFont typeface="Wingdings" panose="05000000000000000000" pitchFamily="2" charset="2"/>
              <a:buChar char="Ø"/>
            </a:pPr>
            <a:r>
              <a:rPr lang="en-US" dirty="0" smtClean="0"/>
              <a:t>FINAL</a:t>
            </a:r>
          </a:p>
          <a:p>
            <a:pPr>
              <a:lnSpc>
                <a:spcPct val="200000"/>
              </a:lnSpc>
              <a:buFont typeface="Wingdings" panose="05000000000000000000" pitchFamily="2" charset="2"/>
              <a:buChar char="Ø"/>
            </a:pPr>
            <a:r>
              <a:rPr lang="en-US" dirty="0" smtClean="0"/>
              <a:t>STATIC</a:t>
            </a:r>
          </a:p>
          <a:p>
            <a:endParaRPr lang="en-US" dirty="0"/>
          </a:p>
        </p:txBody>
      </p:sp>
    </p:spTree>
    <p:extLst>
      <p:ext uri="{BB962C8B-B14F-4D97-AF65-F5344CB8AC3E}">
        <p14:creationId xmlns:p14="http://schemas.microsoft.com/office/powerpoint/2010/main" val="1729598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latin typeface="+mn-lt"/>
              </a:rPr>
              <a:t>Super keyword</a:t>
            </a:r>
            <a:endParaRPr lang="en-US" b="1" i="1" dirty="0">
              <a:latin typeface="+mn-lt"/>
            </a:endParaRPr>
          </a:p>
        </p:txBody>
      </p:sp>
      <p:sp>
        <p:nvSpPr>
          <p:cNvPr id="3" name="Content Placeholder 2"/>
          <p:cNvSpPr>
            <a:spLocks noGrp="1"/>
          </p:cNvSpPr>
          <p:nvPr>
            <p:ph idx="1"/>
          </p:nvPr>
        </p:nvSpPr>
        <p:spPr>
          <a:xfrm>
            <a:off x="838200" y="1825625"/>
            <a:ext cx="10515600" cy="4652448"/>
          </a:xfrm>
        </p:spPr>
        <p:txBody>
          <a:bodyPr/>
          <a:lstStyle/>
          <a:p>
            <a:r>
              <a:rPr lang="en-US" dirty="0"/>
              <a:t>The </a:t>
            </a:r>
            <a:r>
              <a:rPr lang="en-US" b="1" dirty="0"/>
              <a:t>super</a:t>
            </a:r>
            <a:r>
              <a:rPr lang="en-US" dirty="0"/>
              <a:t> keyword in java is a reference variable which is used to refer immediate parent class object</a:t>
            </a:r>
            <a:r>
              <a:rPr lang="en-US" dirty="0" smtClean="0"/>
              <a:t>.</a:t>
            </a:r>
          </a:p>
          <a:p>
            <a:r>
              <a:rPr lang="en-US" dirty="0"/>
              <a:t>super can be used to refer immediate parent class </a:t>
            </a:r>
            <a:r>
              <a:rPr lang="en-US" b="1" dirty="0"/>
              <a:t>instance variable</a:t>
            </a:r>
            <a:r>
              <a:rPr lang="en-US" dirty="0"/>
              <a:t>.</a:t>
            </a:r>
          </a:p>
          <a:p>
            <a:r>
              <a:rPr lang="en-US" dirty="0"/>
              <a:t>super can be used to invoke immediate parent class </a:t>
            </a:r>
            <a:r>
              <a:rPr lang="en-US" b="1" dirty="0"/>
              <a:t>method</a:t>
            </a:r>
            <a:r>
              <a:rPr lang="en-US" dirty="0"/>
              <a:t>.</a:t>
            </a:r>
          </a:p>
          <a:p>
            <a:r>
              <a:rPr lang="en-US" dirty="0"/>
              <a:t>super() can be used to invoke immediate parent class </a:t>
            </a:r>
            <a:r>
              <a:rPr lang="en-US" b="1" dirty="0"/>
              <a:t>constructor</a:t>
            </a:r>
            <a:r>
              <a:rPr lang="en-US" dirty="0"/>
              <a:t>.</a:t>
            </a:r>
          </a:p>
          <a:p>
            <a:r>
              <a:rPr lang="en-US" dirty="0"/>
              <a:t>Whenever you create the instance of subclass, an instance of parent class is </a:t>
            </a:r>
            <a:r>
              <a:rPr lang="en-US" b="1" dirty="0"/>
              <a:t>created implicitly </a:t>
            </a:r>
            <a:r>
              <a:rPr lang="en-US" dirty="0"/>
              <a:t>which is referred by super reference variable</a:t>
            </a:r>
            <a:r>
              <a:rPr lang="en-US" dirty="0" smtClean="0"/>
              <a:t>.</a:t>
            </a:r>
          </a:p>
          <a:p>
            <a:endParaRPr lang="en-US" dirty="0"/>
          </a:p>
        </p:txBody>
      </p:sp>
    </p:spTree>
    <p:extLst>
      <p:ext uri="{BB962C8B-B14F-4D97-AF65-F5344CB8AC3E}">
        <p14:creationId xmlns:p14="http://schemas.microsoft.com/office/powerpoint/2010/main" val="900370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217" y="592428"/>
            <a:ext cx="10612191" cy="5456741"/>
          </a:xfrm>
        </p:spPr>
      </p:pic>
    </p:spTree>
    <p:extLst>
      <p:ext uri="{BB962C8B-B14F-4D97-AF65-F5344CB8AC3E}">
        <p14:creationId xmlns:p14="http://schemas.microsoft.com/office/powerpoint/2010/main" val="1305116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CREATED IMPLICITLY BY COMPILER</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class</a:t>
            </a:r>
            <a:r>
              <a:rPr lang="en-US" dirty="0"/>
              <a:t> Animal{  </a:t>
            </a:r>
          </a:p>
          <a:p>
            <a:pPr marL="0" indent="0">
              <a:buNone/>
            </a:pPr>
            <a:r>
              <a:rPr lang="en-US" dirty="0"/>
              <a:t>Animal(){</a:t>
            </a:r>
            <a:r>
              <a:rPr lang="en-US" dirty="0" err="1"/>
              <a:t>System.out.println</a:t>
            </a:r>
            <a:r>
              <a:rPr lang="en-US" dirty="0"/>
              <a:t>("animal is created");}  </a:t>
            </a:r>
          </a:p>
          <a:p>
            <a:pPr marL="0" indent="0">
              <a:buNone/>
            </a:pPr>
            <a:r>
              <a:rPr lang="en-US" dirty="0"/>
              <a:t>}  </a:t>
            </a:r>
          </a:p>
          <a:p>
            <a:pPr marL="0" indent="0">
              <a:buNone/>
            </a:pPr>
            <a:r>
              <a:rPr lang="en-US" b="1" dirty="0"/>
              <a:t>class</a:t>
            </a:r>
            <a:r>
              <a:rPr lang="en-US" dirty="0"/>
              <a:t> Dog </a:t>
            </a:r>
            <a:r>
              <a:rPr lang="en-US" b="1" dirty="0"/>
              <a:t>extends</a:t>
            </a:r>
            <a:r>
              <a:rPr lang="en-US" dirty="0"/>
              <a:t> Animal{  </a:t>
            </a:r>
          </a:p>
          <a:p>
            <a:pPr marL="0" indent="0">
              <a:buNone/>
            </a:pPr>
            <a:r>
              <a:rPr lang="en-US" dirty="0"/>
              <a:t>Dog(){  </a:t>
            </a:r>
          </a:p>
          <a:p>
            <a:pPr marL="0" indent="0">
              <a:buNone/>
            </a:pPr>
            <a:r>
              <a:rPr lang="en-US" dirty="0" err="1"/>
              <a:t>System.out.println</a:t>
            </a:r>
            <a:r>
              <a:rPr lang="en-US" dirty="0"/>
              <a:t>("dog is created");  </a:t>
            </a:r>
          </a:p>
          <a:p>
            <a:pPr marL="0" indent="0">
              <a:buNone/>
            </a:pPr>
            <a:r>
              <a:rPr lang="en-US" dirty="0"/>
              <a:t>}  </a:t>
            </a:r>
          </a:p>
          <a:p>
            <a:pPr marL="0" indent="0">
              <a:buNone/>
            </a:pPr>
            <a:r>
              <a:rPr lang="en-US" dirty="0"/>
              <a:t>}  </a:t>
            </a:r>
          </a:p>
          <a:p>
            <a:pPr marL="0" indent="0">
              <a:buNone/>
            </a:pPr>
            <a:r>
              <a:rPr lang="en-US" b="1" dirty="0"/>
              <a:t>class</a:t>
            </a:r>
            <a:r>
              <a:rPr lang="en-US" dirty="0"/>
              <a:t> </a:t>
            </a:r>
            <a:r>
              <a:rPr lang="en-US" dirty="0" err="1" smtClean="0"/>
              <a:t>TestSuper</a:t>
            </a:r>
            <a:r>
              <a:rPr lang="en-US" dirty="0" smtClean="0"/>
              <a:t>{</a:t>
            </a: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Dog d=</a:t>
            </a:r>
            <a:r>
              <a:rPr lang="en-US" b="1" dirty="0"/>
              <a:t>new</a:t>
            </a:r>
            <a:r>
              <a:rPr lang="en-US" dirty="0"/>
              <a:t> Dog();  </a:t>
            </a:r>
          </a:p>
          <a:p>
            <a:pPr marL="0" indent="0">
              <a:buNone/>
            </a:pPr>
            <a:r>
              <a:rPr lang="en-US" dirty="0"/>
              <a:t>}}  </a:t>
            </a:r>
          </a:p>
          <a:p>
            <a:endParaRPr lang="en-US" dirty="0"/>
          </a:p>
        </p:txBody>
      </p:sp>
    </p:spTree>
    <p:extLst>
      <p:ext uri="{BB962C8B-B14F-4D97-AF65-F5344CB8AC3E}">
        <p14:creationId xmlns:p14="http://schemas.microsoft.com/office/powerpoint/2010/main" val="1195739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This keyword</a:t>
            </a:r>
            <a:endParaRPr lang="en-US" b="1" i="1" dirty="0"/>
          </a:p>
        </p:txBody>
      </p:sp>
      <p:sp>
        <p:nvSpPr>
          <p:cNvPr id="3" name="Content Placeholder 2"/>
          <p:cNvSpPr>
            <a:spLocks noGrp="1"/>
          </p:cNvSpPr>
          <p:nvPr>
            <p:ph idx="1"/>
          </p:nvPr>
        </p:nvSpPr>
        <p:spPr/>
        <p:txBody>
          <a:bodyPr/>
          <a:lstStyle/>
          <a:p>
            <a:r>
              <a:rPr lang="en-US" dirty="0"/>
              <a:t>Basically Java “this” keyword refers to the current object. </a:t>
            </a:r>
            <a:endParaRPr lang="en-US" dirty="0" smtClean="0"/>
          </a:p>
          <a:p>
            <a:r>
              <a:rPr lang="en-US" dirty="0" smtClean="0"/>
              <a:t>“</a:t>
            </a:r>
            <a:r>
              <a:rPr lang="en-US" dirty="0"/>
              <a:t>this” is the reference variable which is holding the object of current class</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651" y="3382247"/>
            <a:ext cx="8203841" cy="2794716"/>
          </a:xfrm>
          <a:prstGeom prst="rect">
            <a:avLst/>
          </a:prstGeom>
        </p:spPr>
      </p:pic>
    </p:spTree>
    <p:extLst>
      <p:ext uri="{BB962C8B-B14F-4D97-AF65-F5344CB8AC3E}">
        <p14:creationId xmlns:p14="http://schemas.microsoft.com/office/powerpoint/2010/main" val="1459903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276" y="515155"/>
            <a:ext cx="10676586" cy="5872766"/>
          </a:xfrm>
        </p:spPr>
      </p:pic>
    </p:spTree>
    <p:extLst>
      <p:ext uri="{BB962C8B-B14F-4D97-AF65-F5344CB8AC3E}">
        <p14:creationId xmlns:p14="http://schemas.microsoft.com/office/powerpoint/2010/main" val="199038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Static keyword</a:t>
            </a:r>
            <a:endParaRPr lang="en-US" b="1" i="1" dirty="0"/>
          </a:p>
        </p:txBody>
      </p:sp>
      <p:sp>
        <p:nvSpPr>
          <p:cNvPr id="3" name="Content Placeholder 2"/>
          <p:cNvSpPr>
            <a:spLocks noGrp="1"/>
          </p:cNvSpPr>
          <p:nvPr>
            <p:ph idx="1"/>
          </p:nvPr>
        </p:nvSpPr>
        <p:spPr/>
        <p:txBody>
          <a:bodyPr/>
          <a:lstStyle/>
          <a:p>
            <a:r>
              <a:rPr lang="en-US" dirty="0"/>
              <a:t>The </a:t>
            </a:r>
            <a:r>
              <a:rPr lang="en-US" b="1" dirty="0"/>
              <a:t>static keyword</a:t>
            </a:r>
            <a:r>
              <a:rPr lang="en-US" dirty="0"/>
              <a:t> in java is used for memory management mainly. We can apply java static keyword with variables, methods, blocks and nested class. The static keyword belongs to the class than instance of the class.</a:t>
            </a:r>
          </a:p>
          <a:p>
            <a:pPr marL="0" indent="0">
              <a:buNone/>
            </a:pPr>
            <a:r>
              <a:rPr lang="en-US" dirty="0"/>
              <a:t>The static can be:</a:t>
            </a:r>
          </a:p>
          <a:p>
            <a:r>
              <a:rPr lang="en-US" dirty="0"/>
              <a:t>variable (also known as class variable)</a:t>
            </a:r>
          </a:p>
          <a:p>
            <a:r>
              <a:rPr lang="en-US" dirty="0"/>
              <a:t>method (also known as class method)</a:t>
            </a:r>
          </a:p>
          <a:p>
            <a:r>
              <a:rPr lang="en-US" dirty="0"/>
              <a:t>block</a:t>
            </a:r>
          </a:p>
          <a:p>
            <a:r>
              <a:rPr lang="en-US" dirty="0"/>
              <a:t>nested class</a:t>
            </a:r>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013" y="3168202"/>
            <a:ext cx="5190187" cy="3143697"/>
          </a:xfrm>
          <a:prstGeom prst="rect">
            <a:avLst/>
          </a:prstGeom>
        </p:spPr>
      </p:pic>
    </p:spTree>
    <p:extLst>
      <p:ext uri="{BB962C8B-B14F-4D97-AF65-F5344CB8AC3E}">
        <p14:creationId xmlns:p14="http://schemas.microsoft.com/office/powerpoint/2010/main" val="142282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670"/>
            <a:ext cx="10515600" cy="5924281"/>
          </a:xfrm>
        </p:spPr>
        <p:txBody>
          <a:bodyPr>
            <a:normAutofit fontScale="92500" lnSpcReduction="10000"/>
          </a:bodyPr>
          <a:lstStyle/>
          <a:p>
            <a:r>
              <a:rPr lang="en-US" b="1" dirty="0"/>
              <a:t>S</a:t>
            </a:r>
            <a:r>
              <a:rPr lang="en-US" b="1" dirty="0" smtClean="0"/>
              <a:t>tatic variable:</a:t>
            </a:r>
            <a:endParaRPr lang="en-US" b="1" dirty="0"/>
          </a:p>
          <a:p>
            <a:pPr lvl="1"/>
            <a:r>
              <a:rPr lang="en-US" dirty="0" smtClean="0"/>
              <a:t>The </a:t>
            </a:r>
            <a:r>
              <a:rPr lang="en-US" dirty="0"/>
              <a:t>static variable can be used to refer the common property of all objects (that is not unique for each object) e.g. company name of </a:t>
            </a:r>
            <a:r>
              <a:rPr lang="en-US" dirty="0" err="1" smtClean="0"/>
              <a:t>employes</a:t>
            </a:r>
            <a:r>
              <a:rPr lang="en-US" dirty="0" smtClean="0"/>
              <a:t>, college </a:t>
            </a:r>
            <a:r>
              <a:rPr lang="en-US" dirty="0"/>
              <a:t>name of students etc</a:t>
            </a:r>
            <a:r>
              <a:rPr lang="en-US" dirty="0" smtClean="0"/>
              <a:t>.</a:t>
            </a:r>
            <a:endParaRPr lang="en-US" b="1" dirty="0" smtClean="0"/>
          </a:p>
          <a:p>
            <a:r>
              <a:rPr lang="en-US" b="1" dirty="0" smtClean="0"/>
              <a:t>Restrictions </a:t>
            </a:r>
            <a:r>
              <a:rPr lang="en-US" b="1" dirty="0"/>
              <a:t>for static </a:t>
            </a:r>
            <a:r>
              <a:rPr lang="en-US" b="1" dirty="0" smtClean="0"/>
              <a:t>method:</a:t>
            </a:r>
          </a:p>
          <a:p>
            <a:pPr lvl="1"/>
            <a:r>
              <a:rPr lang="en-US" dirty="0" smtClean="0"/>
              <a:t>The </a:t>
            </a:r>
            <a:r>
              <a:rPr lang="en-US" dirty="0"/>
              <a:t>static method can not use non static data member or call non-static method directly.</a:t>
            </a:r>
          </a:p>
          <a:p>
            <a:pPr lvl="1"/>
            <a:r>
              <a:rPr lang="en-US" dirty="0"/>
              <a:t>this and super cannot be used in static context</a:t>
            </a:r>
            <a:r>
              <a:rPr lang="en-US" dirty="0" smtClean="0"/>
              <a:t>.</a:t>
            </a:r>
            <a:endParaRPr lang="en-US" dirty="0"/>
          </a:p>
          <a:p>
            <a:r>
              <a:rPr lang="en-US" b="1" dirty="0" smtClean="0"/>
              <a:t>Static block:</a:t>
            </a:r>
          </a:p>
          <a:p>
            <a:pPr lvl="1"/>
            <a:r>
              <a:rPr lang="en-US" dirty="0" smtClean="0"/>
              <a:t>Is </a:t>
            </a:r>
            <a:r>
              <a:rPr lang="en-US" dirty="0"/>
              <a:t>used to initialize the static data </a:t>
            </a:r>
            <a:r>
              <a:rPr lang="en-US" dirty="0" smtClean="0"/>
              <a:t>member.</a:t>
            </a:r>
          </a:p>
          <a:p>
            <a:pPr lvl="1"/>
            <a:r>
              <a:rPr lang="en-US" dirty="0" smtClean="0"/>
              <a:t>It </a:t>
            </a:r>
            <a:r>
              <a:rPr lang="en-US" dirty="0"/>
              <a:t>is executed before main method at the time of </a:t>
            </a:r>
            <a:r>
              <a:rPr lang="en-US" dirty="0" err="1"/>
              <a:t>classloading</a:t>
            </a:r>
            <a:r>
              <a:rPr lang="en-US" dirty="0"/>
              <a:t>.</a:t>
            </a:r>
          </a:p>
          <a:p>
            <a:r>
              <a:rPr lang="en-US" b="1" dirty="0" smtClean="0"/>
              <a:t>Static nested class:</a:t>
            </a:r>
          </a:p>
          <a:p>
            <a:pPr lvl="1"/>
            <a:r>
              <a:rPr lang="en-US" dirty="0"/>
              <a:t>A static class i.e. created inside a class is called static nested class in java</a:t>
            </a:r>
            <a:r>
              <a:rPr lang="en-US" dirty="0" smtClean="0"/>
              <a:t>.</a:t>
            </a:r>
          </a:p>
          <a:p>
            <a:pPr lvl="1"/>
            <a:r>
              <a:rPr lang="en-US" dirty="0"/>
              <a:t>It can access static data members of outer class including private</a:t>
            </a:r>
            <a:r>
              <a:rPr lang="en-US" dirty="0" smtClean="0"/>
              <a:t>.</a:t>
            </a:r>
          </a:p>
          <a:p>
            <a:pPr lvl="1"/>
            <a:r>
              <a:rPr lang="en-US" dirty="0" smtClean="0"/>
              <a:t>It </a:t>
            </a:r>
            <a:r>
              <a:rPr lang="en-US" dirty="0"/>
              <a:t>cannot access non-static data members and methods. </a:t>
            </a:r>
            <a:endParaRPr lang="en-US" dirty="0" smtClean="0"/>
          </a:p>
          <a:p>
            <a:pPr lvl="1"/>
            <a:r>
              <a:rPr lang="en-US" dirty="0" smtClean="0"/>
              <a:t>It </a:t>
            </a:r>
            <a:r>
              <a:rPr lang="en-US" dirty="0"/>
              <a:t>can be accessed by outer class name.</a:t>
            </a:r>
          </a:p>
          <a:p>
            <a:endParaRPr lang="en-US" dirty="0"/>
          </a:p>
        </p:txBody>
      </p:sp>
    </p:spTree>
    <p:extLst>
      <p:ext uri="{BB962C8B-B14F-4D97-AF65-F5344CB8AC3E}">
        <p14:creationId xmlns:p14="http://schemas.microsoft.com/office/powerpoint/2010/main" val="1321163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200</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KEYWORDS IN JAVA</vt:lpstr>
      <vt:lpstr>Super keyword</vt:lpstr>
      <vt:lpstr>PowerPoint Presentation</vt:lpstr>
      <vt:lpstr>SUPER CREATED IMPLICITLY BY COMPILER</vt:lpstr>
      <vt:lpstr>This keyword</vt:lpstr>
      <vt:lpstr>PowerPoint Presentation</vt:lpstr>
      <vt:lpstr>Static keyword</vt:lpstr>
      <vt:lpstr>PowerPoint Presentation</vt:lpstr>
      <vt:lpstr>final keyword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cp:revision>
  <dcterms:created xsi:type="dcterms:W3CDTF">2018-04-18T10:40:48Z</dcterms:created>
  <dcterms:modified xsi:type="dcterms:W3CDTF">2018-04-19T06:49:35Z</dcterms:modified>
</cp:coreProperties>
</file>