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02" r:id="rId3"/>
    <p:sldId id="3203" r:id="rId4"/>
    <p:sldId id="3182" r:id="rId5"/>
    <p:sldId id="3211" r:id="rId6"/>
    <p:sldId id="3212" r:id="rId7"/>
    <p:sldId id="3204" r:id="rId8"/>
    <p:sldId id="3213" r:id="rId9"/>
    <p:sldId id="3184" r:id="rId10"/>
    <p:sldId id="3185" r:id="rId11"/>
    <p:sldId id="3210" r:id="rId12"/>
    <p:sldId id="3186" r:id="rId13"/>
    <p:sldId id="3188" r:id="rId14"/>
    <p:sldId id="3189" r:id="rId15"/>
    <p:sldId id="3181" r:id="rId16"/>
    <p:sldId id="320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D3C39-B870-4408-9819-5C79556B4C9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3583C-1CCA-41D4-B008-284225067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4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3583C-1CCA-41D4-B008-2842250676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6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DA93-BA23-6C23-EB4E-9B610F702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5E0900-3B71-04C3-3FE6-494509B50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D9255-88C2-AF4B-8EB6-C5E24806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A2BE2-BD8C-EC3F-0053-5CD0BA8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7DBB9-A40E-37C8-219C-B07604AF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4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4FD39-F0BF-EE3E-A9C2-51167406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63D644-4D62-DDC7-8067-55E73E94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61A67-384F-3C69-6FE3-3FBE7266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159EE-B8D5-F7AA-4543-5C02A970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EFEDC-AC8C-F206-8190-D3532E94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38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7F41B0-40C6-B421-F6BB-B0B25AB3F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50FBA-3508-CE3A-4C34-1E4742DEF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E8DC-94FF-35CA-25C7-3302A52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696C4-DB74-A431-39D2-B9E82F55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392BC-110C-96F6-5336-9B3A33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169E1-E04B-AB24-FD65-6B98FDBB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2B49E-89E8-2CBA-0FC2-9BB07D9F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B34CD-F66C-EB8F-DE64-1226492E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D1333-3475-518B-0754-685413B1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F4B74-46C2-DD32-E0D2-BAA292F6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98A71-7AF6-09FD-260B-839654F4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FF07C5-E7A4-F57E-6DDA-97F587915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54BB8-B5F5-1F11-9904-226F57BC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23FCF-DC41-7F63-5AD7-C70EB901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80594-CF65-61D5-C62E-0311F9B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7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2A270-0B94-D75F-3892-299897A3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0582F-0448-DE0D-1050-D18075FAC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384FF-6721-90AD-32E9-4EC0CB2F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E4DB6-551A-0969-15CC-8BF75465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7A825-6A4B-59C4-2C8A-7C72F8B6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826B2-0CAD-9393-5AD3-C47F2759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0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71AB9-F3E4-F333-154B-D9FE1FF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F0C82-09B2-D502-68EE-8C9C0CE0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FB59E1-B3AB-0947-2F74-7E366E144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6B08A7-5ED7-A20B-BD94-083333116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E5CE9B-53BA-71D0-7DA3-75F8E0003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43151-0914-0979-EBBA-4FC8DC27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DDA41E-520D-997B-5BE7-1DBC432D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B37C92-379C-E9A2-5DBB-D6A57E97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5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C3152-39F1-7E7F-53DD-40C6A24F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FBE644-6200-B204-B4A3-35CC5F94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FD0C65-99B2-5C1C-38BB-298C78C3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841B7-DD41-A7F7-29E9-434A7FF7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6C84AA-4BAB-4D55-7492-672884FE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60F878-EF6F-F6DE-E9DA-45079D15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7EC41B-464C-007B-E048-4D877FB4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3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3FE6E-1C23-32D8-F39F-49E60A7B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2C0C4-19F1-E215-C24F-F6F3D51CD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318966-DDD6-818A-7691-5BAA55F56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66998-AE1E-7F87-3B36-53F83AF8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0119E-8D8E-EA35-6FB5-9BAF8F79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A665E-67C5-8CF4-5828-594E1A7D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4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1557-A2C8-A237-81CE-8E72FC7A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9BCB26-7B16-F8E3-D3B1-09B7EB1BF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7476B-AE8B-276A-0BCA-3E45781C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16D42-3A3E-0A8A-E88E-017C6F19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96588-87BA-A411-5128-139D3275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8CDE4-757C-3721-33DC-6CF295B6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0C2EE8-D9DC-FF5D-9B3D-3E4AE7F5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2365A-A3FA-E3EA-3129-D4362F76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70A52-604A-827C-CEB1-4C43DD2C0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EF8A-DD44-4BA4-BA25-0F3AC068E8AE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448A9-FFF0-5FB9-FD1E-808AB2DBB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FBDF2-D185-64F0-1DD1-06BB73FD9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CB98-3761-4A5A-B23C-F2AEFEE32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7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7179B-7A24-8642-7F1F-F6EFB5E01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区块链技术概述（上）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FCD40-F162-1A18-356F-AE30DE51E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任之劼</a:t>
            </a:r>
          </a:p>
        </p:txBody>
      </p:sp>
    </p:spTree>
    <p:extLst>
      <p:ext uri="{BB962C8B-B14F-4D97-AF65-F5344CB8AC3E}">
        <p14:creationId xmlns:p14="http://schemas.microsoft.com/office/powerpoint/2010/main" val="64864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CF5E5-71C2-5CFB-53EA-4DB5C31D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</a:t>
            </a:r>
            <a:r>
              <a:rPr lang="en-US" altLang="zh-CN" dirty="0" err="1"/>
              <a:t>PoW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617D5-D1FA-A130-3A34-5B6E4450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时钟同步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Wingdings" panose="05000000000000000000" pitchFamily="2" charset="2"/>
              </a:rPr>
              <a:t>算力的增长是缓慢而稳定的，所以全网算力算出一个特定难度哈希的时长的期望是定值，因此，通过调整哈希难度我们可以调整出块时间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Wingdings" panose="05000000000000000000" pitchFamily="2" charset="2"/>
              </a:rPr>
              <a:t>“轮”</a:t>
            </a:r>
            <a:r>
              <a:rPr lang="en-US" altLang="zh-CN" dirty="0">
                <a:sym typeface="Wingdings" panose="05000000000000000000" pitchFamily="2" charset="2"/>
              </a:rPr>
              <a:t>——</a:t>
            </a:r>
            <a:r>
              <a:rPr lang="zh-CN" altLang="en-US" dirty="0">
                <a:sym typeface="Wingdings" panose="05000000000000000000" pitchFamily="2" charset="2"/>
              </a:rPr>
              <a:t>每个新块出现就自动进入下一轮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去中心的身份证明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Wingdings" panose="05000000000000000000" pitchFamily="2" charset="2"/>
              </a:rPr>
              <a:t>如何在互联网上去中心地验证身份？算力无法伪造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算力即身份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算力即权力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公平的随机方案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Wingdings" panose="05000000000000000000" pitchFamily="2" charset="2"/>
              </a:rPr>
              <a:t>如何用不可预测、无偏向、公平的随机方案找到新的出块者？因为哈希函数是安全的，所以“算哈希”这件事是公平的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如何保证节点诚实？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挖矿奖励：成功算出结果的人会获得奖励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最长链共识：奖励发放在区块上，但只有区块在最长链上才会得到确认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博弈论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在所有矿工理性的前提下，每个人的最优方案都是（尽最大努力）遵守规则将区块添加在最长链上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049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CE24-634D-7FA5-E9DD-A0FE37E6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中本聪共识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6E2C4-F898-82FD-8322-043D0BDC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问题：如何在一个开放网络维护所有节点账本的一致性？</a:t>
            </a:r>
            <a:endParaRPr lang="en-US" altLang="zh-CN" dirty="0"/>
          </a:p>
          <a:p>
            <a:r>
              <a:rPr lang="zh-CN" altLang="en-US" dirty="0">
                <a:sym typeface="Wingdings" panose="05000000000000000000" pitchFamily="2" charset="2"/>
              </a:rPr>
              <a:t>比特币</a:t>
            </a:r>
            <a:r>
              <a:rPr lang="en-US" altLang="zh-CN" dirty="0" err="1">
                <a:sym typeface="Wingdings" panose="05000000000000000000" pitchFamily="2" charset="2"/>
              </a:rPr>
              <a:t>PoW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每当一个区块被算出来的时候，进入下一轮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每轮所有节点消耗算力进行</a:t>
            </a:r>
            <a:r>
              <a:rPr lang="en-US" altLang="zh-CN" dirty="0" err="1">
                <a:sym typeface="Wingdings" panose="05000000000000000000" pitchFamily="2" charset="2"/>
              </a:rPr>
              <a:t>PoW</a:t>
            </a:r>
            <a:r>
              <a:rPr lang="zh-CN" altLang="en-US" dirty="0">
                <a:sym typeface="Wingdings" panose="05000000000000000000" pitchFamily="2" charset="2"/>
              </a:rPr>
              <a:t>谜题的计算，先算出来的节点被选为出块节点，负责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验证交易</a:t>
            </a:r>
            <a:r>
              <a:rPr lang="zh-CN" altLang="en-US" dirty="0">
                <a:sym typeface="Wingdings" panose="05000000000000000000" pitchFamily="2" charset="2"/>
              </a:rPr>
              <a:t>之后打包并发布区块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诚实节点将自己的区块连在他们观察到的最长的</a:t>
            </a:r>
            <a:r>
              <a:rPr lang="zh-CN" altLang="en-US" dirty="0">
                <a:solidFill>
                  <a:srgbClr val="FF0000"/>
                </a:solidFill>
              </a:rPr>
              <a:t>合法链</a:t>
            </a:r>
            <a:r>
              <a:rPr lang="zh-CN" altLang="en-US" dirty="0"/>
              <a:t>之后</a:t>
            </a:r>
            <a:endParaRPr lang="en-US" altLang="zh-CN" dirty="0"/>
          </a:p>
          <a:p>
            <a:pPr lvl="1"/>
            <a:r>
              <a:rPr lang="zh-CN" altLang="en-US" dirty="0"/>
              <a:t>根据博弈论，节点只有诚实才能最大化自己的收益，即，恶意行为实际上是有代价的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604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0461B-BF29-362B-5777-698525F2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比特币的遗产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E4DE6-76FF-34BE-C84E-A4A65027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加密货币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另类币（山寨币，</a:t>
            </a:r>
            <a:r>
              <a:rPr lang="en-US" altLang="zh-CN" dirty="0">
                <a:sym typeface="Wingdings" panose="05000000000000000000" pitchFamily="2" charset="2"/>
              </a:rPr>
              <a:t>Altcoin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共识算法领域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扩容问题：</a:t>
            </a:r>
            <a:r>
              <a:rPr lang="en-US" altLang="zh-CN" dirty="0">
                <a:sym typeface="Wingdings" panose="05000000000000000000" pitchFamily="2" charset="2"/>
              </a:rPr>
              <a:t>7tx/s</a:t>
            </a: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比特币性能低的原因是</a:t>
            </a:r>
            <a:r>
              <a:rPr lang="zh-CN" altLang="en-US" strike="sngStrike" dirty="0">
                <a:sym typeface="Wingdings" panose="05000000000000000000" pitchFamily="2" charset="2"/>
              </a:rPr>
              <a:t>去中心</a:t>
            </a:r>
            <a:r>
              <a:rPr lang="zh-CN" altLang="en-US" dirty="0">
                <a:sym typeface="Wingdings" panose="05000000000000000000" pitchFamily="2" charset="2"/>
              </a:rPr>
              <a:t>算法问题</a:t>
            </a:r>
            <a:r>
              <a:rPr lang="en-US" altLang="zh-CN" dirty="0">
                <a:sym typeface="Wingdings" panose="05000000000000000000" pitchFamily="2" charset="2"/>
              </a:rPr>
              <a:t>——</a:t>
            </a:r>
            <a:r>
              <a:rPr lang="zh-CN" altLang="en-US" dirty="0">
                <a:sym typeface="Wingdings" panose="05000000000000000000" pitchFamily="2" charset="2"/>
              </a:rPr>
              <a:t>目前主流算法都能在不降低去中心和安全性的前提下达到</a:t>
            </a:r>
            <a:r>
              <a:rPr lang="en-US" altLang="zh-CN" dirty="0">
                <a:sym typeface="Wingdings" panose="05000000000000000000" pitchFamily="2" charset="2"/>
              </a:rPr>
              <a:t>100-1000tps</a:t>
            </a: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比特币现在的性能问题完全是历史遗留问题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能耗问题：全世界</a:t>
            </a:r>
            <a:r>
              <a:rPr lang="en-US" altLang="zh-CN" dirty="0">
                <a:sym typeface="Wingdings" panose="05000000000000000000" pitchFamily="2" charset="2"/>
              </a:rPr>
              <a:t>0.43%</a:t>
            </a:r>
            <a:r>
              <a:rPr lang="zh-CN" altLang="en-US" dirty="0">
                <a:sym typeface="Wingdings" panose="05000000000000000000" pitchFamily="2" charset="2"/>
              </a:rPr>
              <a:t>，目前相当于荷兰的用电量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通用区块链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以太坊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02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3DAB6-53D2-53EA-1012-026FCE38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96180-9CB2-A72E-8487-11DEB6C6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2013</a:t>
            </a:r>
            <a:r>
              <a:rPr lang="zh-CN" altLang="en-US" dirty="0"/>
              <a:t>年由</a:t>
            </a:r>
            <a:r>
              <a:rPr lang="en-US" altLang="zh-CN" dirty="0" err="1"/>
              <a:t>Vitalik</a:t>
            </a:r>
            <a:r>
              <a:rPr lang="en-US" altLang="zh-CN" dirty="0"/>
              <a:t> </a:t>
            </a:r>
            <a:r>
              <a:rPr lang="en-US" altLang="zh-CN" dirty="0" err="1"/>
              <a:t>Buterin</a:t>
            </a:r>
            <a:r>
              <a:rPr lang="zh-CN" altLang="en-US" dirty="0"/>
              <a:t>提出，</a:t>
            </a:r>
            <a:r>
              <a:rPr lang="en-US" altLang="zh-CN" dirty="0"/>
              <a:t>2014</a:t>
            </a:r>
            <a:r>
              <a:rPr lang="zh-CN" altLang="en-US" dirty="0"/>
              <a:t>开始开发并募资，</a:t>
            </a:r>
            <a:r>
              <a:rPr lang="en-US" altLang="zh-CN" dirty="0"/>
              <a:t>2015</a:t>
            </a:r>
            <a:r>
              <a:rPr lang="zh-CN" altLang="en-US" dirty="0"/>
              <a:t>年正式上线</a:t>
            </a:r>
            <a:endParaRPr lang="en-US" altLang="zh-CN" dirty="0"/>
          </a:p>
          <a:p>
            <a:r>
              <a:rPr lang="zh-CN" altLang="en-US" dirty="0"/>
              <a:t>基于区块链技术的虚拟货币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基于区块链技术的世界计算机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全世界共同维护一个账本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全世界共同维护一个计算机，所有的计算结果都一致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一致的结果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去中心，即，取代中心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核心概念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图灵完备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智能合约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Gas</a:t>
            </a:r>
            <a:r>
              <a:rPr lang="zh-CN" altLang="en-US" dirty="0">
                <a:sym typeface="Wingdings" panose="05000000000000000000" pitchFamily="2" charset="2"/>
              </a:rPr>
              <a:t>费用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1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984F1-C887-7A95-FFDF-22EA3F0D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以太坊的影响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5C17D-BA36-D358-A58C-707E58A0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区块链（区块链</a:t>
            </a:r>
            <a:r>
              <a:rPr lang="en-US" altLang="zh-CN" dirty="0"/>
              <a:t>2.0</a:t>
            </a:r>
            <a:r>
              <a:rPr lang="zh-CN" altLang="en-US" dirty="0"/>
              <a:t>）概念的起源</a:t>
            </a:r>
            <a:endParaRPr lang="en-US" altLang="zh-CN" dirty="0"/>
          </a:p>
          <a:p>
            <a:r>
              <a:rPr lang="zh-CN" altLang="en-US" dirty="0"/>
              <a:t>公链的起源，公链之争的开端</a:t>
            </a:r>
            <a:endParaRPr lang="en-US" altLang="zh-CN" dirty="0"/>
          </a:p>
          <a:p>
            <a:pPr lvl="1"/>
            <a:r>
              <a:rPr lang="zh-CN" altLang="en-US" dirty="0"/>
              <a:t>扩容和</a:t>
            </a:r>
            <a:r>
              <a:rPr lang="en-US" altLang="zh-CN" dirty="0"/>
              <a:t>EVM</a:t>
            </a:r>
            <a:r>
              <a:rPr lang="zh-CN" altLang="en-US" dirty="0"/>
              <a:t>改造的竞争</a:t>
            </a:r>
            <a:endParaRPr lang="en-US" altLang="zh-CN" dirty="0"/>
          </a:p>
          <a:p>
            <a:pPr lvl="1"/>
            <a:r>
              <a:rPr lang="en-US" altLang="zh-CN" dirty="0"/>
              <a:t>ICO</a:t>
            </a:r>
            <a:r>
              <a:rPr lang="zh-CN" altLang="en-US" dirty="0"/>
              <a:t>模式的起源</a:t>
            </a:r>
            <a:endParaRPr lang="en-US" altLang="zh-CN" dirty="0"/>
          </a:p>
          <a:p>
            <a:r>
              <a:rPr lang="en-US" altLang="zh-CN" dirty="0"/>
              <a:t>DAO</a:t>
            </a:r>
            <a:r>
              <a:rPr lang="zh-CN" altLang="en-US" dirty="0"/>
              <a:t>的起源和消失</a:t>
            </a:r>
            <a:endParaRPr lang="en-US" altLang="zh-CN" dirty="0"/>
          </a:p>
          <a:p>
            <a:pPr lvl="1"/>
            <a:r>
              <a:rPr lang="zh-CN" altLang="en-US" dirty="0"/>
              <a:t>智能合约安全的第一个警钟</a:t>
            </a:r>
            <a:r>
              <a:rPr lang="en-US" altLang="zh-CN" dirty="0"/>
              <a:t>——1100</a:t>
            </a:r>
            <a:r>
              <a:rPr lang="zh-CN" altLang="en-US" dirty="0"/>
              <a:t>万美元被盗</a:t>
            </a:r>
          </a:p>
        </p:txBody>
      </p:sp>
    </p:spTree>
    <p:extLst>
      <p:ext uri="{BB962C8B-B14F-4D97-AF65-F5344CB8AC3E}">
        <p14:creationId xmlns:p14="http://schemas.microsoft.com/office/powerpoint/2010/main" val="199246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01C8E-F633-CE57-C77C-7FA5E25D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比特币大事件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6A699-B737-D56F-4818-7F58BADC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2008</a:t>
            </a:r>
            <a:r>
              <a:rPr lang="zh-CN" altLang="en-US" dirty="0"/>
              <a:t>年，在密码朋克的加密邮件组里，中本聪（化名）发表了白皮书</a:t>
            </a:r>
            <a:r>
              <a:rPr lang="en-US" altLang="zh-CN" dirty="0"/>
              <a:t>《</a:t>
            </a:r>
            <a:r>
              <a:rPr lang="zh-CN" altLang="en-US" dirty="0"/>
              <a:t>一种点对点数字货币系统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2009</a:t>
            </a:r>
            <a:r>
              <a:rPr lang="zh-CN" altLang="en-US" dirty="0"/>
              <a:t>年，中本聪与</a:t>
            </a:r>
            <a:r>
              <a:rPr lang="en-US" altLang="zh-CN" dirty="0"/>
              <a:t>Hal Finney</a:t>
            </a:r>
            <a:r>
              <a:rPr lang="zh-CN" altLang="en-US" dirty="0"/>
              <a:t>一起开发了比特币的软件，并发布了创世区块，比特币账本正式开始记录</a:t>
            </a:r>
            <a:endParaRPr lang="en-US" altLang="zh-CN" dirty="0"/>
          </a:p>
          <a:p>
            <a:r>
              <a:rPr lang="en-US" altLang="zh-CN" dirty="0"/>
              <a:t>2010</a:t>
            </a:r>
            <a:r>
              <a:rPr lang="zh-CN" altLang="en-US" dirty="0"/>
              <a:t>年年底开始，中本聪不再活跃，比特币的控制权逐渐转向矿工（大矿池）与核心开发者，双方产生路线分歧</a:t>
            </a:r>
            <a:endParaRPr lang="en-US" altLang="zh-CN" dirty="0"/>
          </a:p>
          <a:p>
            <a:r>
              <a:rPr lang="en-US" altLang="zh-CN" dirty="0" err="1"/>
              <a:t>SegWit</a:t>
            </a:r>
            <a:r>
              <a:rPr lang="zh-CN" altLang="en-US" dirty="0"/>
              <a:t>方案引发</a:t>
            </a:r>
            <a:r>
              <a:rPr lang="en-US" altLang="zh-CN" dirty="0"/>
              <a:t>2017</a:t>
            </a:r>
            <a:r>
              <a:rPr lang="zh-CN" altLang="en-US" dirty="0"/>
              <a:t>年比特币分成</a:t>
            </a:r>
            <a:r>
              <a:rPr lang="en-US" altLang="zh-CN" dirty="0"/>
              <a:t>BTC</a:t>
            </a:r>
            <a:r>
              <a:rPr lang="zh-CN" altLang="en-US" dirty="0"/>
              <a:t>和</a:t>
            </a:r>
            <a:r>
              <a:rPr lang="en-US" altLang="zh-CN" dirty="0"/>
              <a:t>BCH</a:t>
            </a:r>
            <a:r>
              <a:rPr lang="zh-CN" altLang="en-US" dirty="0"/>
              <a:t>以及</a:t>
            </a:r>
            <a:r>
              <a:rPr lang="en-US" altLang="zh-CN" dirty="0"/>
              <a:t>BSV</a:t>
            </a:r>
          </a:p>
          <a:p>
            <a:r>
              <a:rPr lang="en-US" altLang="zh-CN" dirty="0"/>
              <a:t>2021</a:t>
            </a:r>
            <a:r>
              <a:rPr lang="zh-CN" altLang="en-US" dirty="0"/>
              <a:t>年中国开始清退比特币挖矿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83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210E7-4E90-1ABA-16DA-3664E8D5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双重支付</a:t>
            </a:r>
          </a:p>
        </p:txBody>
      </p:sp>
      <p:pic>
        <p:nvPicPr>
          <p:cNvPr id="5" name="内容占位符 4" descr="天使的脸轮廓 轮廓">
            <a:extLst>
              <a:ext uri="{FF2B5EF4-FFF2-40B4-BE49-F238E27FC236}">
                <a16:creationId xmlns:a16="http://schemas.microsoft.com/office/drawing/2014/main" id="{8444821A-F947-E50E-630F-9196CEFAD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50" y="4458494"/>
            <a:ext cx="914400" cy="914400"/>
          </a:xfrm>
        </p:spPr>
      </p:pic>
      <p:pic>
        <p:nvPicPr>
          <p:cNvPr id="7" name="图形 6" descr="实心填充的恶魔表情 纯色填充">
            <a:extLst>
              <a:ext uri="{FF2B5EF4-FFF2-40B4-BE49-F238E27FC236}">
                <a16:creationId xmlns:a16="http://schemas.microsoft.com/office/drawing/2014/main" id="{2DB26CBA-3B32-0396-8010-954CD4EDD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0250" y="4458494"/>
            <a:ext cx="914400" cy="914400"/>
          </a:xfrm>
          <a:prstGeom prst="rect">
            <a:avLst/>
          </a:prstGeom>
        </p:spPr>
      </p:pic>
      <p:pic>
        <p:nvPicPr>
          <p:cNvPr id="8" name="内容占位符 4" descr="天使的脸轮廓 轮廓">
            <a:extLst>
              <a:ext uri="{FF2B5EF4-FFF2-40B4-BE49-F238E27FC236}">
                <a16:creationId xmlns:a16="http://schemas.microsoft.com/office/drawing/2014/main" id="{BDEFC186-AADD-93F6-4880-EA17519B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4650" y="4458494"/>
            <a:ext cx="914400" cy="914400"/>
          </a:xfrm>
          <a:prstGeom prst="rect">
            <a:avLst/>
          </a:prstGeom>
        </p:spPr>
      </p:pic>
      <p:pic>
        <p:nvPicPr>
          <p:cNvPr id="9" name="内容占位符 4" descr="天使的脸轮廓 轮廓">
            <a:extLst>
              <a:ext uri="{FF2B5EF4-FFF2-40B4-BE49-F238E27FC236}">
                <a16:creationId xmlns:a16="http://schemas.microsoft.com/office/drawing/2014/main" id="{18F8EF14-506C-3F61-C096-E588ABB2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050" y="4458494"/>
            <a:ext cx="914400" cy="914400"/>
          </a:xfrm>
          <a:prstGeom prst="rect">
            <a:avLst/>
          </a:prstGeom>
        </p:spPr>
      </p:pic>
      <p:pic>
        <p:nvPicPr>
          <p:cNvPr id="10" name="图形 9" descr="实心填充的恶魔表情 纯色填充">
            <a:extLst>
              <a:ext uri="{FF2B5EF4-FFF2-40B4-BE49-F238E27FC236}">
                <a16:creationId xmlns:a16="http://schemas.microsoft.com/office/drawing/2014/main" id="{A477709A-3D00-A795-F559-0F038E57B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3450" y="4458494"/>
            <a:ext cx="914400" cy="914400"/>
          </a:xfrm>
          <a:prstGeom prst="rect">
            <a:avLst/>
          </a:prstGeom>
        </p:spPr>
      </p:pic>
      <p:pic>
        <p:nvPicPr>
          <p:cNvPr id="11" name="图形 10" descr="实心填充的恶魔表情 纯色填充">
            <a:extLst>
              <a:ext uri="{FF2B5EF4-FFF2-40B4-BE49-F238E27FC236}">
                <a16:creationId xmlns:a16="http://schemas.microsoft.com/office/drawing/2014/main" id="{0501D4C5-A03E-7B33-CAAB-4957FC819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7850" y="4458494"/>
            <a:ext cx="914400" cy="914400"/>
          </a:xfrm>
          <a:prstGeom prst="rect">
            <a:avLst/>
          </a:prstGeom>
        </p:spPr>
      </p:pic>
      <p:pic>
        <p:nvPicPr>
          <p:cNvPr id="12" name="图形 11" descr="实心填充的恶魔表情 纯色填充">
            <a:extLst>
              <a:ext uri="{FF2B5EF4-FFF2-40B4-BE49-F238E27FC236}">
                <a16:creationId xmlns:a16="http://schemas.microsoft.com/office/drawing/2014/main" id="{523D5EE2-9ED6-B562-62C2-0C222A287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6650" y="4458494"/>
            <a:ext cx="914400" cy="914400"/>
          </a:xfrm>
          <a:prstGeom prst="rect">
            <a:avLst/>
          </a:prstGeom>
        </p:spPr>
      </p:pic>
      <p:pic>
        <p:nvPicPr>
          <p:cNvPr id="13" name="内容占位符 4" descr="天使的脸轮廓 轮廓">
            <a:extLst>
              <a:ext uri="{FF2B5EF4-FFF2-40B4-BE49-F238E27FC236}">
                <a16:creationId xmlns:a16="http://schemas.microsoft.com/office/drawing/2014/main" id="{0BB32F2F-03B1-76B4-66A6-C80A3DA0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0" y="4458494"/>
            <a:ext cx="914400" cy="914400"/>
          </a:xfrm>
          <a:prstGeom prst="rect">
            <a:avLst/>
          </a:prstGeom>
        </p:spPr>
      </p:pic>
      <p:pic>
        <p:nvPicPr>
          <p:cNvPr id="14" name="内容占位符 4" descr="天使的脸轮廓 轮廓">
            <a:extLst>
              <a:ext uri="{FF2B5EF4-FFF2-40B4-BE49-F238E27FC236}">
                <a16:creationId xmlns:a16="http://schemas.microsoft.com/office/drawing/2014/main" id="{E17A6AD7-4908-7F9A-584D-B6DE7F03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1050" y="4458494"/>
            <a:ext cx="914400" cy="914400"/>
          </a:xfrm>
          <a:prstGeom prst="rect">
            <a:avLst/>
          </a:prstGeom>
        </p:spPr>
      </p:pic>
      <p:pic>
        <p:nvPicPr>
          <p:cNvPr id="15" name="内容占位符 4" descr="天使的脸轮廓 轮廓">
            <a:extLst>
              <a:ext uri="{FF2B5EF4-FFF2-40B4-BE49-F238E27FC236}">
                <a16:creationId xmlns:a16="http://schemas.microsoft.com/office/drawing/2014/main" id="{4FF2B6D5-7965-C2F2-C7D1-8A4B68E11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5450" y="4458494"/>
            <a:ext cx="914400" cy="914400"/>
          </a:xfrm>
          <a:prstGeom prst="rect">
            <a:avLst/>
          </a:prstGeom>
        </p:spPr>
      </p:pic>
      <p:pic>
        <p:nvPicPr>
          <p:cNvPr id="16" name="内容占位符 4" descr="天使的脸轮廓 轮廓">
            <a:extLst>
              <a:ext uri="{FF2B5EF4-FFF2-40B4-BE49-F238E27FC236}">
                <a16:creationId xmlns:a16="http://schemas.microsoft.com/office/drawing/2014/main" id="{03244FC9-406A-2FC9-94F4-C9BEA5E3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9850" y="4458494"/>
            <a:ext cx="914400" cy="914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F3B0A7C-0232-CA6E-4F85-3F52045FDEE4}"/>
              </a:ext>
            </a:extLst>
          </p:cNvPr>
          <p:cNvSpPr/>
          <p:nvPr/>
        </p:nvSpPr>
        <p:spPr>
          <a:xfrm>
            <a:off x="1243012" y="2444283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706235-51F4-AC67-54A8-9D78A1AA303C}"/>
              </a:ext>
            </a:extLst>
          </p:cNvPr>
          <p:cNvSpPr/>
          <p:nvPr/>
        </p:nvSpPr>
        <p:spPr>
          <a:xfrm>
            <a:off x="21574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F8983D-0269-C708-7F22-7D6AD6709327}"/>
              </a:ext>
            </a:extLst>
          </p:cNvPr>
          <p:cNvSpPr/>
          <p:nvPr/>
        </p:nvSpPr>
        <p:spPr>
          <a:xfrm>
            <a:off x="30718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F6DEC8-7548-A1C3-2082-46FA59D5F5CF}"/>
              </a:ext>
            </a:extLst>
          </p:cNvPr>
          <p:cNvSpPr/>
          <p:nvPr/>
        </p:nvSpPr>
        <p:spPr>
          <a:xfrm>
            <a:off x="39862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DB616D-DFE3-463C-D1A9-8EE5A6A19ABE}"/>
              </a:ext>
            </a:extLst>
          </p:cNvPr>
          <p:cNvSpPr/>
          <p:nvPr/>
        </p:nvSpPr>
        <p:spPr>
          <a:xfrm>
            <a:off x="4900612" y="2444283"/>
            <a:ext cx="600075" cy="504825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C53B06-C33B-2B8F-E777-70D492216547}"/>
              </a:ext>
            </a:extLst>
          </p:cNvPr>
          <p:cNvSpPr/>
          <p:nvPr/>
        </p:nvSpPr>
        <p:spPr>
          <a:xfrm>
            <a:off x="58150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179A54-3EF4-A6D3-3E2D-CE7A3FF48F29}"/>
              </a:ext>
            </a:extLst>
          </p:cNvPr>
          <p:cNvSpPr/>
          <p:nvPr/>
        </p:nvSpPr>
        <p:spPr>
          <a:xfrm>
            <a:off x="67294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0CC987-173E-41AA-EFB3-3FE0C2EF7087}"/>
              </a:ext>
            </a:extLst>
          </p:cNvPr>
          <p:cNvSpPr/>
          <p:nvPr/>
        </p:nvSpPr>
        <p:spPr>
          <a:xfrm>
            <a:off x="85582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9CD0CB-F47C-A3F6-889D-81A9F34CD36E}"/>
              </a:ext>
            </a:extLst>
          </p:cNvPr>
          <p:cNvSpPr/>
          <p:nvPr/>
        </p:nvSpPr>
        <p:spPr>
          <a:xfrm>
            <a:off x="94726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97F164-ADB2-5AF1-01B3-51533CFE7331}"/>
              </a:ext>
            </a:extLst>
          </p:cNvPr>
          <p:cNvSpPr/>
          <p:nvPr/>
        </p:nvSpPr>
        <p:spPr>
          <a:xfrm>
            <a:off x="103870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8C0841-8EF4-5D36-4F55-73DFC0C59F40}"/>
              </a:ext>
            </a:extLst>
          </p:cNvPr>
          <p:cNvSpPr/>
          <p:nvPr/>
        </p:nvSpPr>
        <p:spPr>
          <a:xfrm>
            <a:off x="2157412" y="3404069"/>
            <a:ext cx="600075" cy="504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027578-5650-36C0-24C2-E0B970361A51}"/>
              </a:ext>
            </a:extLst>
          </p:cNvPr>
          <p:cNvSpPr/>
          <p:nvPr/>
        </p:nvSpPr>
        <p:spPr>
          <a:xfrm>
            <a:off x="4900611" y="3404068"/>
            <a:ext cx="600075" cy="50482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3A8724-C0CF-06DA-2C5A-1FADDFA521F9}"/>
              </a:ext>
            </a:extLst>
          </p:cNvPr>
          <p:cNvSpPr/>
          <p:nvPr/>
        </p:nvSpPr>
        <p:spPr>
          <a:xfrm>
            <a:off x="5815011" y="3404067"/>
            <a:ext cx="600075" cy="504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0B72AC-A244-CF2B-D6CA-8C612AF33735}"/>
              </a:ext>
            </a:extLst>
          </p:cNvPr>
          <p:cNvSpPr/>
          <p:nvPr/>
        </p:nvSpPr>
        <p:spPr>
          <a:xfrm>
            <a:off x="7643810" y="3404066"/>
            <a:ext cx="600075" cy="504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EFF1E24-E19E-9B06-FD93-10CBCCC2FF91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1843087" y="2696695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61CF4F9-2844-72E7-BB82-46D9C56F2856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 flipV="1">
            <a:off x="1843087" y="2696696"/>
            <a:ext cx="314325" cy="95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610B129-B440-60B0-B4AC-7277A690565C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2757487" y="2696695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C3FF2-1A90-EC98-B3CE-6DE6AF471C54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3671887" y="2696695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771CF90-2983-A766-5CA3-377330384F2C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 flipV="1">
            <a:off x="4586287" y="2696695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807A1E7-5684-D869-0F85-E07CB6D5D065}"/>
              </a:ext>
            </a:extLst>
          </p:cNvPr>
          <p:cNvCxnSpPr>
            <a:cxnSpLocks/>
            <a:stCxn id="29" idx="1"/>
            <a:endCxn id="20" idx="3"/>
          </p:cNvCxnSpPr>
          <p:nvPr/>
        </p:nvCxnSpPr>
        <p:spPr>
          <a:xfrm flipH="1" flipV="1">
            <a:off x="4586287" y="2696695"/>
            <a:ext cx="314324" cy="95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1C032E1-BE0C-F03A-AD01-0EFD49E95472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5500687" y="2696695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98EA34-6538-DA73-0698-741800419365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5500686" y="3656480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B75FE2F-39C1-7DBB-5A13-2451FBD52269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6415087" y="2696695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47EAC21-41CD-002B-C340-6552331FBD16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6415086" y="3656479"/>
            <a:ext cx="1228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8F29D02-B26B-591A-38AA-2492319DB835}"/>
              </a:ext>
            </a:extLst>
          </p:cNvPr>
          <p:cNvCxnSpPr>
            <a:cxnSpLocks/>
            <a:stCxn id="25" idx="1"/>
            <a:endCxn id="31" idx="3"/>
          </p:cNvCxnSpPr>
          <p:nvPr/>
        </p:nvCxnSpPr>
        <p:spPr>
          <a:xfrm flipH="1">
            <a:off x="8243885" y="2696695"/>
            <a:ext cx="314327" cy="95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15031A5-E8F1-7193-0BC3-2B71F1DD5D5C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9158287" y="2696695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9B8E9AA-B025-B3F3-1A1D-3D4E382DF6C1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10072687" y="2696695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7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1DD56-32F7-8178-8887-DF3C6FA7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5914F-C138-8F8B-13C2-CCDDD73F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比特币</a:t>
            </a:r>
            <a:endParaRPr lang="en-US" altLang="zh-CN" b="1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/>
              <a:t>数字货币</a:t>
            </a:r>
            <a:endParaRPr lang="en-US" altLang="zh-CN" b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 err="1">
                <a:solidFill>
                  <a:srgbClr val="FF0000"/>
                </a:solidFill>
              </a:rPr>
              <a:t>PoW</a:t>
            </a:r>
            <a:r>
              <a:rPr lang="zh-CN" altLang="en-US" b="1" dirty="0">
                <a:solidFill>
                  <a:srgbClr val="FF0000"/>
                </a:solidFill>
              </a:rPr>
              <a:t>的原理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/>
              <a:t>遗产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公链</a:t>
            </a:r>
            <a:endParaRPr lang="en-US" altLang="zh-CN" b="1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/>
              <a:t>以太坊</a:t>
            </a:r>
            <a:endParaRPr lang="en-US" altLang="zh-CN" b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 err="1"/>
              <a:t>PoS</a:t>
            </a:r>
            <a:endParaRPr lang="en-US" altLang="zh-CN" b="1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扩容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14DD938-2665-CE4C-0411-0209F9AB19FE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联盟链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超级账本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联盟链生态</a:t>
            </a: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公链生态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早期合约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DeFi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DAO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07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CE24-634D-7FA5-E9DD-A0FE37E6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数字货币（</a:t>
            </a:r>
            <a:r>
              <a:rPr lang="en-US" altLang="zh-CN" dirty="0"/>
              <a:t>Digital Currency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6E2C4-F898-82FD-8322-043D0BDC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问题：如何创造数字世界中的货币？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参考：现实货币</a:t>
            </a:r>
          </a:p>
          <a:p>
            <a:r>
              <a:rPr lang="zh-CN" altLang="en-US" dirty="0"/>
              <a:t>贵金属</a:t>
            </a:r>
            <a:endParaRPr lang="en-US" altLang="zh-CN" dirty="0"/>
          </a:p>
          <a:p>
            <a:pPr lvl="1"/>
            <a:r>
              <a:rPr lang="zh-CN" altLang="en-US" dirty="0"/>
              <a:t>稀缺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难以伪造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法币</a:t>
            </a:r>
            <a:endParaRPr lang="en-US" altLang="zh-CN" dirty="0"/>
          </a:p>
          <a:p>
            <a:pPr lvl="1"/>
            <a:r>
              <a:rPr lang="zh-CN" altLang="en-US" dirty="0"/>
              <a:t>国家信用背书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难以伪造（法律打击伪造行为）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数字货币可以轻易复制（伪造）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双重支付问题</a:t>
            </a:r>
          </a:p>
        </p:txBody>
      </p:sp>
    </p:spTree>
    <p:extLst>
      <p:ext uri="{BB962C8B-B14F-4D97-AF65-F5344CB8AC3E}">
        <p14:creationId xmlns:p14="http://schemas.microsoft.com/office/powerpoint/2010/main" val="129803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CE24-634D-7FA5-E9DD-A0FE37E6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数字货币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6E2C4-F898-82FD-8322-043D0BDC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问题：如何防止双重支付？</a:t>
            </a:r>
          </a:p>
          <a:p>
            <a:pPr lvl="1"/>
            <a:r>
              <a:rPr lang="zh-CN" altLang="en-US" dirty="0"/>
              <a:t>需要统一账本记录支付情况</a:t>
            </a:r>
            <a:endParaRPr lang="en-US" altLang="zh-CN" dirty="0"/>
          </a:p>
          <a:p>
            <a:r>
              <a:rPr lang="zh-CN" altLang="en-US" dirty="0"/>
              <a:t>方案</a:t>
            </a:r>
            <a:r>
              <a:rPr lang="en-US" altLang="zh-CN" dirty="0"/>
              <a:t>0</a:t>
            </a:r>
            <a:r>
              <a:rPr lang="zh-CN" altLang="en-US" dirty="0"/>
              <a:t>：中央机构发行</a:t>
            </a:r>
            <a:r>
              <a:rPr lang="en-US" altLang="zh-CN" dirty="0"/>
              <a:t>IOU</a:t>
            </a:r>
            <a:r>
              <a:rPr lang="zh-CN" altLang="en-US" dirty="0"/>
              <a:t>并维护一个账本</a:t>
            </a:r>
            <a:endParaRPr lang="en-US" altLang="zh-CN" dirty="0"/>
          </a:p>
          <a:p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：中央机构发行</a:t>
            </a:r>
            <a:r>
              <a:rPr lang="en-US" altLang="zh-CN" dirty="0"/>
              <a:t>IOU</a:t>
            </a:r>
            <a:r>
              <a:rPr lang="zh-CN" altLang="en-US" dirty="0"/>
              <a:t>并维护一个匿名账本</a:t>
            </a:r>
            <a:r>
              <a:rPr lang="en-US" altLang="zh-CN" dirty="0">
                <a:sym typeface="Wingdings" panose="05000000000000000000" pitchFamily="2" charset="2"/>
              </a:rPr>
              <a:t>e-cash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1982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：所有节点共同维护一个统一账本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比特币（</a:t>
            </a:r>
            <a:r>
              <a:rPr lang="en-US" altLang="zh-CN" dirty="0">
                <a:sym typeface="Wingdings" panose="05000000000000000000" pitchFamily="2" charset="2"/>
              </a:rPr>
              <a:t>2008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/>
          </a:p>
          <a:p>
            <a:pPr lvl="1"/>
            <a:r>
              <a:rPr lang="zh-CN" altLang="en-US" dirty="0"/>
              <a:t>问题：统一账本的一致性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拜占庭容错问题（</a:t>
            </a:r>
            <a:r>
              <a:rPr lang="en-US" altLang="zh-CN" dirty="0">
                <a:sym typeface="Wingdings" panose="05000000000000000000" pitchFamily="2" charset="2"/>
              </a:rPr>
              <a:t>BFT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共识算法，即比特币</a:t>
            </a:r>
            <a:r>
              <a:rPr lang="en-US" altLang="zh-CN" dirty="0" err="1">
                <a:sym typeface="Wingdings" panose="05000000000000000000" pitchFamily="2" charset="2"/>
              </a:rPr>
              <a:t>PoW</a:t>
            </a:r>
            <a:endParaRPr lang="zh-CN" altLang="en-US" dirty="0"/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583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9A5D6-4EFB-1DB5-FA00-AB41EFAA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（密码学）哈希函数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EB7A6-2EC6-EE39-B3DD-F5AF7579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Gill Sans MT" panose="020B0502020104020203" pitchFamily="34" charset="0"/>
              </a:rPr>
              <a:t>（密码学）哈希函数：</a:t>
            </a:r>
            <a:r>
              <a:rPr lang="en-US" altLang="zh-CN" sz="2400" dirty="0">
                <a:latin typeface="Gill Sans MT" panose="020B0502020104020203" pitchFamily="34" charset="0"/>
              </a:rPr>
              <a:t>H(X)=Y</a:t>
            </a:r>
          </a:p>
          <a:p>
            <a:pPr lvl="1"/>
            <a:r>
              <a:rPr lang="zh-CN" altLang="en-US" sz="2200" dirty="0">
                <a:latin typeface="Gill Sans MT" panose="020B0502020104020203" pitchFamily="34" charset="0"/>
              </a:rPr>
              <a:t>给一个任意长度消息</a:t>
            </a:r>
            <a:r>
              <a:rPr lang="en-US" altLang="zh-CN" sz="2200" dirty="0">
                <a:latin typeface="Gill Sans MT" panose="020B0502020104020203" pitchFamily="34" charset="0"/>
              </a:rPr>
              <a:t>X</a:t>
            </a:r>
            <a:r>
              <a:rPr lang="zh-CN" altLang="en-US" sz="2200" dirty="0">
                <a:latin typeface="Gill Sans MT" panose="020B0502020104020203" pitchFamily="34" charset="0"/>
              </a:rPr>
              <a:t>，可以快速算出一个长度为</a:t>
            </a:r>
            <a:r>
              <a:rPr lang="en-US" altLang="zh-CN" sz="2200" dirty="0">
                <a:latin typeface="Gill Sans MT" panose="020B0502020104020203" pitchFamily="34" charset="0"/>
              </a:rPr>
              <a:t>m</a:t>
            </a:r>
            <a:r>
              <a:rPr lang="zh-CN" altLang="en-US" sz="2200" dirty="0">
                <a:latin typeface="Gill Sans MT" panose="020B0502020104020203" pitchFamily="34" charset="0"/>
              </a:rPr>
              <a:t>的哈希值</a:t>
            </a:r>
            <a:r>
              <a:rPr lang="en-US" altLang="zh-CN" sz="2200" dirty="0">
                <a:latin typeface="Gill Sans MT" panose="020B0502020104020203" pitchFamily="34" charset="0"/>
              </a:rPr>
              <a:t>Y</a:t>
            </a:r>
          </a:p>
          <a:p>
            <a:pPr lvl="1"/>
            <a:r>
              <a:rPr lang="en-US" altLang="zh-CN" sz="2200" dirty="0">
                <a:latin typeface="Gill Sans MT" panose="020B0502020104020203" pitchFamily="34" charset="0"/>
              </a:rPr>
              <a:t>Y</a:t>
            </a:r>
            <a:r>
              <a:rPr lang="zh-CN" altLang="en-US" sz="2200" dirty="0">
                <a:latin typeface="Gill Sans MT" panose="020B0502020104020203" pitchFamily="34" charset="0"/>
              </a:rPr>
              <a:t>是伪随机的（均匀分布在</a:t>
            </a:r>
            <a:r>
              <a:rPr lang="en-US" altLang="zh-CN" sz="2200" dirty="0">
                <a:latin typeface="Gill Sans MT" panose="020B0502020104020203" pitchFamily="34" charset="0"/>
              </a:rPr>
              <a:t>[0,</a:t>
            </a:r>
            <a:r>
              <a:rPr lang="zh-CN" altLang="en-US" sz="2200" dirty="0">
                <a:latin typeface="Gill Sans MT" panose="020B0502020104020203" pitchFamily="34" charset="0"/>
              </a:rPr>
              <a:t> </a:t>
            </a:r>
            <a:r>
              <a:rPr lang="en-US" altLang="zh-CN" sz="2200" dirty="0">
                <a:latin typeface="Gill Sans MT" panose="020B0502020104020203" pitchFamily="34" charset="0"/>
              </a:rPr>
              <a:t>2^m-1]</a:t>
            </a:r>
            <a:r>
              <a:rPr lang="zh-CN" altLang="en-US" sz="2200" dirty="0">
                <a:latin typeface="Gill Sans MT" panose="020B0502020104020203" pitchFamily="34" charset="0"/>
              </a:rPr>
              <a:t>上）</a:t>
            </a:r>
            <a:endParaRPr lang="en-US" altLang="zh-CN" sz="2200" dirty="0">
              <a:latin typeface="Gill Sans MT" panose="020B0502020104020203" pitchFamily="34" charset="0"/>
            </a:endParaRPr>
          </a:p>
          <a:p>
            <a:pPr lvl="1"/>
            <a:r>
              <a:rPr lang="zh-CN" altLang="en-US" sz="2200" dirty="0">
                <a:latin typeface="Gill Sans MT" panose="020B0502020104020203" pitchFamily="34" charset="0"/>
              </a:rPr>
              <a:t>给定</a:t>
            </a:r>
            <a:r>
              <a:rPr lang="en-US" altLang="zh-CN" sz="2200" dirty="0">
                <a:latin typeface="Gill Sans MT" panose="020B0502020104020203" pitchFamily="34" charset="0"/>
              </a:rPr>
              <a:t>Y</a:t>
            </a:r>
            <a:r>
              <a:rPr lang="zh-CN" altLang="en-US" sz="2200" dirty="0">
                <a:latin typeface="Gill Sans MT" panose="020B0502020104020203" pitchFamily="34" charset="0"/>
              </a:rPr>
              <a:t>，不可能猜出</a:t>
            </a:r>
            <a:r>
              <a:rPr lang="en-US" altLang="zh-CN" sz="2200" dirty="0">
                <a:latin typeface="Gill Sans MT" panose="020B0502020104020203" pitchFamily="34" charset="0"/>
              </a:rPr>
              <a:t>X</a:t>
            </a:r>
          </a:p>
          <a:p>
            <a:pPr lvl="1"/>
            <a:r>
              <a:rPr lang="zh-CN" altLang="en-US" sz="2200" dirty="0">
                <a:latin typeface="Gill Sans MT" panose="020B0502020104020203" pitchFamily="34" charset="0"/>
              </a:rPr>
              <a:t>给定任意</a:t>
            </a:r>
            <a:r>
              <a:rPr lang="en-US" altLang="zh-CN" sz="2200" dirty="0">
                <a:latin typeface="Gill Sans MT" panose="020B0502020104020203" pitchFamily="34" charset="0"/>
              </a:rPr>
              <a:t>H(X)</a:t>
            </a:r>
            <a:r>
              <a:rPr lang="zh-CN" altLang="en-US" sz="2200" dirty="0">
                <a:latin typeface="Gill Sans MT" panose="020B0502020104020203" pitchFamily="34" charset="0"/>
              </a:rPr>
              <a:t>，找到</a:t>
            </a:r>
            <a:r>
              <a:rPr lang="en-US" altLang="zh-CN" sz="2200" dirty="0">
                <a:latin typeface="Gill Sans MT" panose="020B0502020104020203" pitchFamily="34" charset="0"/>
              </a:rPr>
              <a:t>H(X’)=H(X)</a:t>
            </a:r>
            <a:r>
              <a:rPr lang="zh-CN" altLang="en-US" sz="2200" dirty="0">
                <a:latin typeface="Gill Sans MT" panose="020B0502020104020203" pitchFamily="34" charset="0"/>
              </a:rPr>
              <a:t>的可能是</a:t>
            </a:r>
            <a:r>
              <a:rPr lang="en-US" altLang="zh-CN" sz="2200" dirty="0">
                <a:latin typeface="Gill Sans MT" panose="020B0502020104020203" pitchFamily="34" charset="0"/>
              </a:rPr>
              <a:t>1/2^m</a:t>
            </a:r>
          </a:p>
          <a:p>
            <a:r>
              <a:rPr lang="zh-CN" altLang="en-US" sz="2400" dirty="0">
                <a:latin typeface="Gill Sans MT" panose="020B0502020104020203" pitchFamily="34" charset="0"/>
              </a:rPr>
              <a:t>常用的哈希算法：</a:t>
            </a:r>
            <a:r>
              <a:rPr lang="en-US" altLang="zh-CN" sz="2400" dirty="0">
                <a:latin typeface="Gill Sans MT" panose="020B0502020104020203" pitchFamily="34" charset="0"/>
              </a:rPr>
              <a:t>SHA2</a:t>
            </a:r>
            <a:r>
              <a:rPr lang="zh-CN" altLang="en-US" sz="2400" dirty="0">
                <a:latin typeface="Gill Sans MT" panose="020B0502020104020203" pitchFamily="34" charset="0"/>
              </a:rPr>
              <a:t>（</a:t>
            </a:r>
            <a:r>
              <a:rPr lang="en-US" altLang="zh-CN" sz="2400" dirty="0">
                <a:latin typeface="Gill Sans MT" panose="020B0502020104020203" pitchFamily="34" charset="0"/>
              </a:rPr>
              <a:t>SHA256</a:t>
            </a:r>
            <a:r>
              <a:rPr lang="zh-CN" altLang="en-US" sz="2400" dirty="0">
                <a:latin typeface="Gill Sans MT" panose="020B0502020104020203" pitchFamily="34" charset="0"/>
              </a:rPr>
              <a:t>，</a:t>
            </a:r>
            <a:r>
              <a:rPr lang="en-US" altLang="zh-CN" sz="2400" dirty="0">
                <a:latin typeface="Gill Sans MT" panose="020B0502020104020203" pitchFamily="34" charset="0"/>
              </a:rPr>
              <a:t>SHA512……</a:t>
            </a:r>
            <a:r>
              <a:rPr lang="zh-CN" altLang="en-US" sz="2400" dirty="0">
                <a:latin typeface="Gill Sans MT" panose="020B0502020104020203" pitchFamily="34" charset="0"/>
              </a:rPr>
              <a:t>），</a:t>
            </a:r>
            <a:r>
              <a:rPr lang="en-US" altLang="zh-CN" sz="2400" dirty="0">
                <a:latin typeface="Gill Sans MT" panose="020B0502020104020203" pitchFamily="34" charset="0"/>
              </a:rPr>
              <a:t>SHA3</a:t>
            </a:r>
            <a:r>
              <a:rPr lang="zh-CN" altLang="en-US" sz="2400" dirty="0">
                <a:latin typeface="Gill Sans MT" panose="020B0502020104020203" pitchFamily="34" charset="0"/>
              </a:rPr>
              <a:t>，</a:t>
            </a:r>
            <a:r>
              <a:rPr lang="en-US" altLang="zh-CN" sz="2400" dirty="0">
                <a:latin typeface="Gill Sans MT" panose="020B0502020104020203" pitchFamily="34" charset="0"/>
              </a:rPr>
              <a:t>SM3</a:t>
            </a:r>
          </a:p>
          <a:p>
            <a:endParaRPr lang="zh-CN" altLang="en-US" dirty="0"/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45D1A058-C7E9-EA54-6E74-CD91D89DA272}"/>
              </a:ext>
            </a:extLst>
          </p:cNvPr>
          <p:cNvGrpSpPr/>
          <p:nvPr/>
        </p:nvGrpSpPr>
        <p:grpSpPr>
          <a:xfrm>
            <a:off x="3151094" y="4544944"/>
            <a:ext cx="6526306" cy="1210235"/>
            <a:chOff x="726141" y="2626660"/>
            <a:chExt cx="6526306" cy="121023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B6CD0CB-AD12-45CC-7637-CB6465DC42D2}"/>
                </a:ext>
              </a:extLst>
            </p:cNvPr>
            <p:cNvSpPr/>
            <p:nvPr/>
          </p:nvSpPr>
          <p:spPr>
            <a:xfrm>
              <a:off x="726141" y="2626660"/>
              <a:ext cx="2124635" cy="1210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任意长度消息</a:t>
              </a:r>
              <a:endParaRPr lang="en-GB" sz="20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CC69E8-4B77-5810-1B0C-183B52C1A840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2850776" y="3231776"/>
              <a:ext cx="79785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884071C9-5796-8A92-4A0B-5941F5F2415B}"/>
                </a:ext>
              </a:extLst>
            </p:cNvPr>
            <p:cNvSpPr/>
            <p:nvPr/>
          </p:nvSpPr>
          <p:spPr>
            <a:xfrm>
              <a:off x="3200400" y="2720788"/>
              <a:ext cx="1909482" cy="1021977"/>
            </a:xfrm>
            <a:prstGeom prst="flowChartManualOperation">
              <a:avLst/>
            </a:prstGeom>
            <a:gradFill>
              <a:gsLst>
                <a:gs pos="0">
                  <a:srgbClr val="92D05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2"/>
                  </a:solidFill>
                </a:rPr>
                <a:t>哈希函数</a:t>
              </a:r>
              <a:endParaRPr lang="nl-NL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Straight Arrow Connector 9">
              <a:extLst>
                <a:ext uri="{FF2B5EF4-FFF2-40B4-BE49-F238E27FC236}">
                  <a16:creationId xmlns:a16="http://schemas.microsoft.com/office/drawing/2014/main" id="{F60CF367-4B55-8097-501F-8FB52ACF3328}"/>
                </a:ext>
              </a:extLst>
            </p:cNvPr>
            <p:cNvCxnSpPr/>
            <p:nvPr/>
          </p:nvCxnSpPr>
          <p:spPr>
            <a:xfrm>
              <a:off x="4688541" y="3231778"/>
              <a:ext cx="1264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B228C636-D0FD-A252-0008-27AAA17EB77E}"/>
                </a:ext>
              </a:extLst>
            </p:cNvPr>
            <p:cNvSpPr/>
            <p:nvPr/>
          </p:nvSpPr>
          <p:spPr>
            <a:xfrm>
              <a:off x="5952565" y="2796988"/>
              <a:ext cx="1299882" cy="833718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定长哈希值</a:t>
              </a:r>
              <a:endParaRPr lang="nl-NL" sz="2000" dirty="0"/>
            </a:p>
          </p:txBody>
        </p:sp>
      </p:grpSp>
      <p:pic>
        <p:nvPicPr>
          <p:cNvPr id="10" name="Picture 2" descr="C:\Users\zhijieren\AppData\Local\Microsoft\Windows\Temporary Internet Files\Content.IE5\1H5FG9ZQ\meat-grinder-18787199[1].jpg">
            <a:extLst>
              <a:ext uri="{FF2B5EF4-FFF2-40B4-BE49-F238E27FC236}">
                <a16:creationId xmlns:a16="http://schemas.microsoft.com/office/drawing/2014/main" id="{34D5DBCC-E030-8898-F078-F29DC095F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178392"/>
            <a:ext cx="11049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94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8F51B-689A-8749-9207-F0F9DFCB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Gill Sans MT" panose="020B0502020104020203" pitchFamily="34" charset="0"/>
              </a:rPr>
              <a:t>工作证明（</a:t>
            </a:r>
            <a:r>
              <a:rPr lang="en-US" altLang="zh-CN" sz="4400" dirty="0">
                <a:latin typeface="Gill Sans MT" panose="020B0502020104020203" pitchFamily="34" charset="0"/>
              </a:rPr>
              <a:t>Proof-of-Work</a:t>
            </a:r>
            <a:r>
              <a:rPr lang="zh-CN" altLang="en-US" sz="4400" dirty="0">
                <a:latin typeface="Gill Sans MT" panose="020B0502020104020203" pitchFamily="34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1294-4139-9B8D-6BB6-C949A198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Gill Sans MT" panose="020B0502020104020203" pitchFamily="34" charset="0"/>
              </a:rPr>
              <a:t>要求提供一串数字（</a:t>
            </a:r>
            <a:r>
              <a:rPr lang="en-US" altLang="zh-CN" sz="2400" dirty="0">
                <a:latin typeface="Gill Sans MT" panose="020B0502020104020203" pitchFamily="34" charset="0"/>
              </a:rPr>
              <a:t>nonce</a:t>
            </a:r>
            <a:r>
              <a:rPr lang="zh-CN" altLang="en-US" sz="2400" dirty="0">
                <a:latin typeface="Gill Sans MT" panose="020B0502020104020203" pitchFamily="34" charset="0"/>
              </a:rPr>
              <a:t>），使得哈希值小于某个既定阈值，即，开头的</a:t>
            </a:r>
            <a:r>
              <a:rPr lang="en-US" altLang="zh-CN" sz="2400" dirty="0">
                <a:latin typeface="Gill Sans MT" panose="020B0502020104020203" pitchFamily="34" charset="0"/>
              </a:rPr>
              <a:t>m</a:t>
            </a:r>
            <a:r>
              <a:rPr lang="zh-CN" altLang="en-US" sz="2400" dirty="0">
                <a:latin typeface="Gill Sans MT" panose="020B0502020104020203" pitchFamily="34" charset="0"/>
              </a:rPr>
              <a:t>位为零</a:t>
            </a:r>
            <a:endParaRPr lang="en-US" altLang="zh-CN" sz="2400" dirty="0">
              <a:latin typeface="Gill Sans MT" panose="020B0502020104020203" pitchFamily="34" charset="0"/>
            </a:endParaRPr>
          </a:p>
          <a:p>
            <a:pPr lvl="1"/>
            <a:r>
              <a:rPr lang="en-US" altLang="zh-CN" sz="2200" dirty="0">
                <a:latin typeface="Gill Sans MT" panose="020B0502020104020203" pitchFamily="34" charset="0"/>
              </a:rPr>
              <a:t>H(</a:t>
            </a:r>
            <a:r>
              <a:rPr lang="en-US" altLang="zh-CN" sz="2200" dirty="0" err="1">
                <a:latin typeface="Gill Sans MT" panose="020B0502020104020203" pitchFamily="34" charset="0"/>
              </a:rPr>
              <a:t>prevhash</a:t>
            </a:r>
            <a:r>
              <a:rPr lang="en-US" altLang="zh-CN" sz="2200" dirty="0">
                <a:latin typeface="Gill Sans MT" panose="020B0502020104020203" pitchFamily="34" charset="0"/>
              </a:rPr>
              <a:t>||nonce||MR)=00000……21dc8749……</a:t>
            </a:r>
          </a:p>
          <a:p>
            <a:pPr lvl="1"/>
            <a:r>
              <a:rPr lang="zh-CN" altLang="en-US" sz="2200" dirty="0">
                <a:latin typeface="Gill Sans MT" panose="020B0502020104020203" pitchFamily="34" charset="0"/>
              </a:rPr>
              <a:t>根据哈希函数性质，需要进行</a:t>
            </a:r>
            <a:r>
              <a:rPr lang="en-US" altLang="zh-CN" sz="2200" dirty="0">
                <a:latin typeface="Gill Sans MT" panose="020B0502020104020203" pitchFamily="34" charset="0"/>
              </a:rPr>
              <a:t>2^m</a:t>
            </a:r>
            <a:r>
              <a:rPr lang="zh-CN" altLang="en-US" sz="2200" dirty="0">
                <a:latin typeface="Gill Sans MT" panose="020B0502020104020203" pitchFamily="34" charset="0"/>
              </a:rPr>
              <a:t>次哈希计算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BC34D6-5856-ABD0-77D6-E249FF357480}"/>
              </a:ext>
            </a:extLst>
          </p:cNvPr>
          <p:cNvSpPr/>
          <p:nvPr/>
        </p:nvSpPr>
        <p:spPr>
          <a:xfrm>
            <a:off x="838200" y="3572916"/>
            <a:ext cx="4081446" cy="79052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B0EF0F-3052-A06D-03A9-E3275BDA0236}"/>
              </a:ext>
            </a:extLst>
          </p:cNvPr>
          <p:cNvSpPr/>
          <p:nvPr/>
        </p:nvSpPr>
        <p:spPr>
          <a:xfrm>
            <a:off x="1043942" y="3988892"/>
            <a:ext cx="1083411" cy="329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Prev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Hash</a:t>
            </a:r>
            <a:endParaRPr kumimoji="1"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4F6821-A81A-0715-9788-BC82F8500025}"/>
              </a:ext>
            </a:extLst>
          </p:cNvPr>
          <p:cNvSpPr/>
          <p:nvPr/>
        </p:nvSpPr>
        <p:spPr>
          <a:xfrm>
            <a:off x="2333095" y="3988892"/>
            <a:ext cx="742759" cy="3297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Nonce</a:t>
            </a:r>
            <a:endParaRPr kumimoji="1" lang="zh-CN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6D025B-7590-802B-93EE-34E516F09B93}"/>
              </a:ext>
            </a:extLst>
          </p:cNvPr>
          <p:cNvSpPr/>
          <p:nvPr/>
        </p:nvSpPr>
        <p:spPr>
          <a:xfrm>
            <a:off x="3281596" y="3988891"/>
            <a:ext cx="1407288" cy="303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Merkle Root</a:t>
            </a:r>
            <a:endParaRPr kumimoji="1"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87C052-67E2-773F-E5DE-0F90621A9878}"/>
              </a:ext>
            </a:extLst>
          </p:cNvPr>
          <p:cNvSpPr txBox="1"/>
          <p:nvPr/>
        </p:nvSpPr>
        <p:spPr>
          <a:xfrm>
            <a:off x="1043942" y="3619559"/>
            <a:ext cx="203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/>
              <a:t>Block</a:t>
            </a:r>
            <a:r>
              <a:rPr kumimoji="1" lang="zh-CN" altLang="en-US" sz="1600" b="1"/>
              <a:t> </a:t>
            </a:r>
            <a:r>
              <a:rPr kumimoji="1" lang="en-US" altLang="zh-CN" sz="1600" b="1"/>
              <a:t>N</a:t>
            </a:r>
            <a:r>
              <a:rPr kumimoji="1" lang="zh-CN" altLang="en-US" sz="1600" b="1"/>
              <a:t> </a:t>
            </a:r>
            <a:r>
              <a:rPr kumimoji="1" lang="en-US" altLang="zh-CN" sz="1600" b="1"/>
              <a:t>Header</a:t>
            </a:r>
            <a:endParaRPr kumimoji="1" lang="zh-CN" altLang="en-US" sz="1600" b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A46975-63DB-8F9A-4A31-C9ECC081F045}"/>
              </a:ext>
            </a:extLst>
          </p:cNvPr>
          <p:cNvSpPr/>
          <p:nvPr/>
        </p:nvSpPr>
        <p:spPr>
          <a:xfrm>
            <a:off x="7363042" y="3617684"/>
            <a:ext cx="4081446" cy="79052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B62894-4596-E0EC-7CC1-8F531C6A320E}"/>
              </a:ext>
            </a:extLst>
          </p:cNvPr>
          <p:cNvSpPr/>
          <p:nvPr/>
        </p:nvSpPr>
        <p:spPr>
          <a:xfrm>
            <a:off x="8857937" y="4033660"/>
            <a:ext cx="742759" cy="3297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Nonce</a:t>
            </a:r>
            <a:endParaRPr kumimoji="1" lang="zh-CN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5F561B-3894-0D36-0F73-8C695A38C27B}"/>
              </a:ext>
            </a:extLst>
          </p:cNvPr>
          <p:cNvSpPr/>
          <p:nvPr/>
        </p:nvSpPr>
        <p:spPr>
          <a:xfrm>
            <a:off x="9806438" y="4050520"/>
            <a:ext cx="1513256" cy="2866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Merkle Root</a:t>
            </a:r>
            <a:endParaRPr kumimoji="1"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EE03AB-3A60-EB0B-6205-46C9D2EEF0FC}"/>
              </a:ext>
            </a:extLst>
          </p:cNvPr>
          <p:cNvSpPr txBox="1"/>
          <p:nvPr/>
        </p:nvSpPr>
        <p:spPr>
          <a:xfrm>
            <a:off x="7568784" y="3664327"/>
            <a:ext cx="203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/>
              <a:t>Block</a:t>
            </a:r>
            <a:r>
              <a:rPr kumimoji="1" lang="zh-CN" altLang="en-US" sz="1600" b="1"/>
              <a:t> </a:t>
            </a:r>
            <a:r>
              <a:rPr kumimoji="1" lang="en-US" altLang="zh-CN" sz="1600" b="1"/>
              <a:t>N+1</a:t>
            </a:r>
            <a:r>
              <a:rPr kumimoji="1" lang="zh-CN" altLang="en-US" sz="1600" b="1"/>
              <a:t> </a:t>
            </a:r>
            <a:r>
              <a:rPr kumimoji="1" lang="en-US" altLang="zh-CN" sz="1600" b="1"/>
              <a:t>Header</a:t>
            </a:r>
            <a:endParaRPr kumimoji="1" lang="zh-CN" altLang="en-US" sz="1600" b="1"/>
          </a:p>
        </p:txBody>
      </p:sp>
      <p:cxnSp>
        <p:nvCxnSpPr>
          <p:cNvPr id="28" name="直线箭头连接符 151">
            <a:extLst>
              <a:ext uri="{FF2B5EF4-FFF2-40B4-BE49-F238E27FC236}">
                <a16:creationId xmlns:a16="http://schemas.microsoft.com/office/drawing/2014/main" id="{647AAD6A-7ED1-B2E9-D6DF-43767715DE68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 flipV="1">
            <a:off x="6049904" y="3988891"/>
            <a:ext cx="1313138" cy="240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583AD213-7F1E-27F2-BF49-CB9673EF66BC}"/>
              </a:ext>
            </a:extLst>
          </p:cNvPr>
          <p:cNvSpPr/>
          <p:nvPr/>
        </p:nvSpPr>
        <p:spPr>
          <a:xfrm>
            <a:off x="5023759" y="3617685"/>
            <a:ext cx="318654" cy="7457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BFAC8C3-ACDD-662A-C8CA-3ECA3EB06131}"/>
              </a:ext>
            </a:extLst>
          </p:cNvPr>
          <p:cNvSpPr txBox="1"/>
          <p:nvPr/>
        </p:nvSpPr>
        <p:spPr>
          <a:xfrm>
            <a:off x="5401970" y="380422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5AC463-2347-E326-6991-4C6907B952C6}"/>
              </a:ext>
            </a:extLst>
          </p:cNvPr>
          <p:cNvSpPr/>
          <p:nvPr/>
        </p:nvSpPr>
        <p:spPr>
          <a:xfrm>
            <a:off x="838200" y="4369015"/>
            <a:ext cx="4081446" cy="212386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TXs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97C977-E341-8352-4BC7-1D9B6D412A82}"/>
              </a:ext>
            </a:extLst>
          </p:cNvPr>
          <p:cNvSpPr/>
          <p:nvPr/>
        </p:nvSpPr>
        <p:spPr>
          <a:xfrm>
            <a:off x="7568784" y="4047657"/>
            <a:ext cx="1083411" cy="329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Prev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Hash</a:t>
            </a:r>
            <a:endParaRPr kumimoji="1"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FEAEA3-5B71-0854-609F-86302A923831}"/>
              </a:ext>
            </a:extLst>
          </p:cNvPr>
          <p:cNvSpPr/>
          <p:nvPr/>
        </p:nvSpPr>
        <p:spPr>
          <a:xfrm>
            <a:off x="7363042" y="4394925"/>
            <a:ext cx="4081446" cy="212386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TXs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2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CE24-634D-7FA5-E9DD-A0FE37E6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比特币</a:t>
            </a:r>
            <a:r>
              <a:rPr lang="en-US" altLang="zh-CN" dirty="0" err="1">
                <a:sym typeface="Wingdings" panose="05000000000000000000" pitchFamily="2" charset="2"/>
              </a:rPr>
              <a:t>PoW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6E2C4-F898-82FD-8322-043D0BDC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如何在一个开放网络维护一个一致</a:t>
            </a:r>
            <a:r>
              <a:rPr lang="en-US" altLang="zh-CN" dirty="0"/>
              <a:t>+</a:t>
            </a:r>
            <a:r>
              <a:rPr lang="zh-CN" altLang="en-US" dirty="0"/>
              <a:t>可用的账本？</a:t>
            </a:r>
            <a:endParaRPr lang="en-US" altLang="zh-CN" dirty="0"/>
          </a:p>
          <a:p>
            <a:r>
              <a:rPr lang="zh-CN" altLang="en-US" dirty="0">
                <a:sym typeface="Wingdings" panose="05000000000000000000" pitchFamily="2" charset="2"/>
              </a:rPr>
              <a:t>简化版比特币</a:t>
            </a:r>
            <a:r>
              <a:rPr lang="en-US" altLang="zh-CN" dirty="0" err="1">
                <a:sym typeface="Wingdings" panose="05000000000000000000" pitchFamily="2" charset="2"/>
              </a:rPr>
              <a:t>PoW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将时间以</a:t>
            </a:r>
            <a:r>
              <a:rPr lang="en-US" altLang="zh-CN" dirty="0">
                <a:sym typeface="Wingdings" panose="05000000000000000000" pitchFamily="2" charset="2"/>
              </a:rPr>
              <a:t>10</a:t>
            </a:r>
            <a:r>
              <a:rPr lang="zh-CN" altLang="en-US" dirty="0">
                <a:sym typeface="Wingdings" panose="05000000000000000000" pitchFamily="2" charset="2"/>
              </a:rPr>
              <a:t>分钟为单位分成若干轮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每轮随机选一个节点出块（广播一个消息块）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诚实的节点将自己的区块连在他们观察到的最长链之后</a:t>
            </a:r>
            <a:endParaRPr lang="en-US" altLang="zh-CN" dirty="0"/>
          </a:p>
          <a:p>
            <a:pPr lvl="1"/>
            <a:r>
              <a:rPr lang="zh-CN" altLang="en-US" dirty="0"/>
              <a:t>一个区块在最长链上，并且后面有不少于五个区块，这个区块就被确认了</a:t>
            </a:r>
            <a:endParaRPr lang="en-US" altLang="zh-CN" dirty="0"/>
          </a:p>
          <a:p>
            <a:r>
              <a:rPr lang="zh-CN" altLang="en-US" dirty="0"/>
              <a:t>双重支付攻击</a:t>
            </a:r>
            <a:endParaRPr lang="en-US" altLang="zh-CN" dirty="0"/>
          </a:p>
          <a:p>
            <a:pPr lvl="1"/>
            <a:r>
              <a:rPr lang="zh-CN" altLang="en-US" dirty="0"/>
              <a:t>恶意的人合伙尝试双重支付，即，让诚实节点确认不一致的区块</a:t>
            </a:r>
            <a:endParaRPr lang="en-US" altLang="zh-CN" dirty="0"/>
          </a:p>
          <a:p>
            <a:pPr lvl="1"/>
            <a:r>
              <a:rPr lang="zh-CN" altLang="en-US" dirty="0"/>
              <a:t>已知：我们之中有不超过</a:t>
            </a:r>
            <a:r>
              <a:rPr lang="en-US" altLang="zh-CN" dirty="0"/>
              <a:t>10%</a:t>
            </a:r>
            <a:r>
              <a:rPr lang="zh-CN" altLang="en-US" dirty="0"/>
              <a:t>的人是恶意的</a:t>
            </a:r>
            <a:endParaRPr lang="en-US" altLang="zh-CN" dirty="0"/>
          </a:p>
          <a:p>
            <a:pPr lvl="1"/>
            <a:r>
              <a:rPr lang="zh-CN" altLang="en-US" dirty="0"/>
              <a:t>双重支付成功条件：某两个双重支付交易的区块同是最长，同时后面都有</a:t>
            </a:r>
            <a:r>
              <a:rPr lang="en-US" altLang="zh-CN" dirty="0"/>
              <a:t>&gt;=5</a:t>
            </a:r>
            <a:r>
              <a:rPr lang="zh-CN" altLang="en-US" dirty="0"/>
              <a:t>个区块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338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210E7-4E90-1ABA-16DA-3664E8D5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双重支付</a:t>
            </a:r>
          </a:p>
        </p:txBody>
      </p:sp>
      <p:pic>
        <p:nvPicPr>
          <p:cNvPr id="5" name="内容占位符 4" descr="天使的脸轮廓 轮廓">
            <a:extLst>
              <a:ext uri="{FF2B5EF4-FFF2-40B4-BE49-F238E27FC236}">
                <a16:creationId xmlns:a16="http://schemas.microsoft.com/office/drawing/2014/main" id="{8444821A-F947-E50E-630F-9196CEFAD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50" y="4458494"/>
            <a:ext cx="914400" cy="914400"/>
          </a:xfrm>
        </p:spPr>
      </p:pic>
      <p:pic>
        <p:nvPicPr>
          <p:cNvPr id="7" name="图形 6" descr="实心填充的恶魔表情 纯色填充">
            <a:extLst>
              <a:ext uri="{FF2B5EF4-FFF2-40B4-BE49-F238E27FC236}">
                <a16:creationId xmlns:a16="http://schemas.microsoft.com/office/drawing/2014/main" id="{2DB26CBA-3B32-0396-8010-954CD4EDD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0250" y="4458494"/>
            <a:ext cx="914400" cy="914400"/>
          </a:xfrm>
          <a:prstGeom prst="rect">
            <a:avLst/>
          </a:prstGeom>
        </p:spPr>
      </p:pic>
      <p:pic>
        <p:nvPicPr>
          <p:cNvPr id="8" name="内容占位符 4" descr="天使的脸轮廓 轮廓">
            <a:extLst>
              <a:ext uri="{FF2B5EF4-FFF2-40B4-BE49-F238E27FC236}">
                <a16:creationId xmlns:a16="http://schemas.microsoft.com/office/drawing/2014/main" id="{BDEFC186-AADD-93F6-4880-EA17519B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4650" y="4458494"/>
            <a:ext cx="914400" cy="914400"/>
          </a:xfrm>
          <a:prstGeom prst="rect">
            <a:avLst/>
          </a:prstGeom>
        </p:spPr>
      </p:pic>
      <p:pic>
        <p:nvPicPr>
          <p:cNvPr id="9" name="内容占位符 4" descr="天使的脸轮廓 轮廓">
            <a:extLst>
              <a:ext uri="{FF2B5EF4-FFF2-40B4-BE49-F238E27FC236}">
                <a16:creationId xmlns:a16="http://schemas.microsoft.com/office/drawing/2014/main" id="{18F8EF14-506C-3F61-C096-E588ABB2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050" y="4458494"/>
            <a:ext cx="914400" cy="914400"/>
          </a:xfrm>
          <a:prstGeom prst="rect">
            <a:avLst/>
          </a:prstGeom>
        </p:spPr>
      </p:pic>
      <p:pic>
        <p:nvPicPr>
          <p:cNvPr id="10" name="图形 9" descr="实心填充的恶魔表情 纯色填充">
            <a:extLst>
              <a:ext uri="{FF2B5EF4-FFF2-40B4-BE49-F238E27FC236}">
                <a16:creationId xmlns:a16="http://schemas.microsoft.com/office/drawing/2014/main" id="{A477709A-3D00-A795-F559-0F038E57B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3450" y="4458494"/>
            <a:ext cx="914400" cy="914400"/>
          </a:xfrm>
          <a:prstGeom prst="rect">
            <a:avLst/>
          </a:prstGeom>
        </p:spPr>
      </p:pic>
      <p:pic>
        <p:nvPicPr>
          <p:cNvPr id="11" name="图形 10" descr="实心填充的恶魔表情 纯色填充">
            <a:extLst>
              <a:ext uri="{FF2B5EF4-FFF2-40B4-BE49-F238E27FC236}">
                <a16:creationId xmlns:a16="http://schemas.microsoft.com/office/drawing/2014/main" id="{0501D4C5-A03E-7B33-CAAB-4957FC819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7850" y="4458494"/>
            <a:ext cx="914400" cy="914400"/>
          </a:xfrm>
          <a:prstGeom prst="rect">
            <a:avLst/>
          </a:prstGeom>
        </p:spPr>
      </p:pic>
      <p:pic>
        <p:nvPicPr>
          <p:cNvPr id="12" name="图形 11" descr="实心填充的恶魔表情 纯色填充">
            <a:extLst>
              <a:ext uri="{FF2B5EF4-FFF2-40B4-BE49-F238E27FC236}">
                <a16:creationId xmlns:a16="http://schemas.microsoft.com/office/drawing/2014/main" id="{523D5EE2-9ED6-B562-62C2-0C222A287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6650" y="4458494"/>
            <a:ext cx="914400" cy="914400"/>
          </a:xfrm>
          <a:prstGeom prst="rect">
            <a:avLst/>
          </a:prstGeom>
        </p:spPr>
      </p:pic>
      <p:pic>
        <p:nvPicPr>
          <p:cNvPr id="13" name="内容占位符 4" descr="天使的脸轮廓 轮廓">
            <a:extLst>
              <a:ext uri="{FF2B5EF4-FFF2-40B4-BE49-F238E27FC236}">
                <a16:creationId xmlns:a16="http://schemas.microsoft.com/office/drawing/2014/main" id="{0BB32F2F-03B1-76B4-66A6-C80A3DA0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0" y="4458494"/>
            <a:ext cx="914400" cy="914400"/>
          </a:xfrm>
          <a:prstGeom prst="rect">
            <a:avLst/>
          </a:prstGeom>
        </p:spPr>
      </p:pic>
      <p:pic>
        <p:nvPicPr>
          <p:cNvPr id="14" name="内容占位符 4" descr="天使的脸轮廓 轮廓">
            <a:extLst>
              <a:ext uri="{FF2B5EF4-FFF2-40B4-BE49-F238E27FC236}">
                <a16:creationId xmlns:a16="http://schemas.microsoft.com/office/drawing/2014/main" id="{E17A6AD7-4908-7F9A-584D-B6DE7F03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1050" y="4458494"/>
            <a:ext cx="914400" cy="914400"/>
          </a:xfrm>
          <a:prstGeom prst="rect">
            <a:avLst/>
          </a:prstGeom>
        </p:spPr>
      </p:pic>
      <p:pic>
        <p:nvPicPr>
          <p:cNvPr id="15" name="内容占位符 4" descr="天使的脸轮廓 轮廓">
            <a:extLst>
              <a:ext uri="{FF2B5EF4-FFF2-40B4-BE49-F238E27FC236}">
                <a16:creationId xmlns:a16="http://schemas.microsoft.com/office/drawing/2014/main" id="{4FF2B6D5-7965-C2F2-C7D1-8A4B68E11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5450" y="4458494"/>
            <a:ext cx="914400" cy="914400"/>
          </a:xfrm>
          <a:prstGeom prst="rect">
            <a:avLst/>
          </a:prstGeom>
        </p:spPr>
      </p:pic>
      <p:pic>
        <p:nvPicPr>
          <p:cNvPr id="16" name="内容占位符 4" descr="天使的脸轮廓 轮廓">
            <a:extLst>
              <a:ext uri="{FF2B5EF4-FFF2-40B4-BE49-F238E27FC236}">
                <a16:creationId xmlns:a16="http://schemas.microsoft.com/office/drawing/2014/main" id="{03244FC9-406A-2FC9-94F4-C9BEA5E3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9850" y="4458494"/>
            <a:ext cx="914400" cy="914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F3B0A7C-0232-CA6E-4F85-3F52045FDEE4}"/>
              </a:ext>
            </a:extLst>
          </p:cNvPr>
          <p:cNvSpPr/>
          <p:nvPr/>
        </p:nvSpPr>
        <p:spPr>
          <a:xfrm>
            <a:off x="1243012" y="2444283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F8983D-0269-C708-7F22-7D6AD6709327}"/>
              </a:ext>
            </a:extLst>
          </p:cNvPr>
          <p:cNvSpPr/>
          <p:nvPr/>
        </p:nvSpPr>
        <p:spPr>
          <a:xfrm>
            <a:off x="30718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F6DEC8-7548-A1C3-2082-46FA59D5F5CF}"/>
              </a:ext>
            </a:extLst>
          </p:cNvPr>
          <p:cNvSpPr/>
          <p:nvPr/>
        </p:nvSpPr>
        <p:spPr>
          <a:xfrm>
            <a:off x="39862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179A54-3EF4-A6D3-3E2D-CE7A3FF48F29}"/>
              </a:ext>
            </a:extLst>
          </p:cNvPr>
          <p:cNvSpPr/>
          <p:nvPr/>
        </p:nvSpPr>
        <p:spPr>
          <a:xfrm>
            <a:off x="6715123" y="3404067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0CC987-173E-41AA-EFB3-3FE0C2EF7087}"/>
              </a:ext>
            </a:extLst>
          </p:cNvPr>
          <p:cNvSpPr/>
          <p:nvPr/>
        </p:nvSpPr>
        <p:spPr>
          <a:xfrm>
            <a:off x="85582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9CD0CB-F47C-A3F6-889D-81A9F34CD36E}"/>
              </a:ext>
            </a:extLst>
          </p:cNvPr>
          <p:cNvSpPr/>
          <p:nvPr/>
        </p:nvSpPr>
        <p:spPr>
          <a:xfrm>
            <a:off x="94726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97F164-ADB2-5AF1-01B3-51533CFE7331}"/>
              </a:ext>
            </a:extLst>
          </p:cNvPr>
          <p:cNvSpPr/>
          <p:nvPr/>
        </p:nvSpPr>
        <p:spPr>
          <a:xfrm>
            <a:off x="10387012" y="2444282"/>
            <a:ext cx="6000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8C0841-8EF4-5D36-4F55-73DFC0C59F40}"/>
              </a:ext>
            </a:extLst>
          </p:cNvPr>
          <p:cNvSpPr/>
          <p:nvPr/>
        </p:nvSpPr>
        <p:spPr>
          <a:xfrm>
            <a:off x="2157412" y="3404069"/>
            <a:ext cx="600075" cy="504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027578-5650-36C0-24C2-E0B970361A51}"/>
              </a:ext>
            </a:extLst>
          </p:cNvPr>
          <p:cNvSpPr/>
          <p:nvPr/>
        </p:nvSpPr>
        <p:spPr>
          <a:xfrm>
            <a:off x="4900611" y="3404068"/>
            <a:ext cx="600075" cy="504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3A8724-C0CF-06DA-2C5A-1FADDFA521F9}"/>
              </a:ext>
            </a:extLst>
          </p:cNvPr>
          <p:cNvSpPr/>
          <p:nvPr/>
        </p:nvSpPr>
        <p:spPr>
          <a:xfrm>
            <a:off x="5815011" y="3404067"/>
            <a:ext cx="600075" cy="504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0B72AC-A244-CF2B-D6CA-8C612AF33735}"/>
              </a:ext>
            </a:extLst>
          </p:cNvPr>
          <p:cNvSpPr/>
          <p:nvPr/>
        </p:nvSpPr>
        <p:spPr>
          <a:xfrm>
            <a:off x="7643812" y="2444282"/>
            <a:ext cx="600075" cy="504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EFF1E24-E19E-9B06-FD93-10CBCCC2FF91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1843087" y="2696695"/>
            <a:ext cx="12287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61CF4F9-2844-72E7-BB82-46D9C56F2856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 flipV="1">
            <a:off x="1843087" y="2696696"/>
            <a:ext cx="314325" cy="95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C3FF2-1A90-EC98-B3CE-6DE6AF471C54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3671887" y="2696695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771CF90-2983-A766-5CA3-377330384F2C}"/>
              </a:ext>
            </a:extLst>
          </p:cNvPr>
          <p:cNvCxnSpPr>
            <a:cxnSpLocks/>
            <a:stCxn id="23" idx="1"/>
            <a:endCxn id="30" idx="3"/>
          </p:cNvCxnSpPr>
          <p:nvPr/>
        </p:nvCxnSpPr>
        <p:spPr>
          <a:xfrm flipH="1">
            <a:off x="6415086" y="3656480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807A1E7-5684-D869-0F85-E07CB6D5D065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2757487" y="3656481"/>
            <a:ext cx="21431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98EA34-6538-DA73-0698-741800419365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5500686" y="3656480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47EAC21-41CD-002B-C340-6552331FBD16}"/>
              </a:ext>
            </a:extLst>
          </p:cNvPr>
          <p:cNvCxnSpPr>
            <a:cxnSpLocks/>
            <a:stCxn id="31" idx="1"/>
            <a:endCxn id="20" idx="3"/>
          </p:cNvCxnSpPr>
          <p:nvPr/>
        </p:nvCxnSpPr>
        <p:spPr>
          <a:xfrm flipH="1">
            <a:off x="4586287" y="2696695"/>
            <a:ext cx="3057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8F29D02-B26B-591A-38AA-2492319DB835}"/>
              </a:ext>
            </a:extLst>
          </p:cNvPr>
          <p:cNvCxnSpPr>
            <a:cxnSpLocks/>
            <a:stCxn id="25" idx="1"/>
            <a:endCxn id="31" idx="3"/>
          </p:cNvCxnSpPr>
          <p:nvPr/>
        </p:nvCxnSpPr>
        <p:spPr>
          <a:xfrm flipH="1">
            <a:off x="8243887" y="2696695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15031A5-E8F1-7193-0BC3-2B71F1DD5D5C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9158287" y="2696695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9B8E9AA-B025-B3F3-1A1D-3D4E382DF6C1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10072687" y="2696695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4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CE24-634D-7FA5-E9DD-A0FE37E6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中本聪共识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6E2C4-F898-82FD-8322-043D0BDC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问题：如何在一个开放网络维护所有节点账本的一致性？</a:t>
            </a:r>
            <a:endParaRPr lang="en-US" altLang="zh-CN" dirty="0"/>
          </a:p>
          <a:p>
            <a:r>
              <a:rPr lang="zh-CN" altLang="en-US" dirty="0">
                <a:sym typeface="Wingdings" panose="05000000000000000000" pitchFamily="2" charset="2"/>
              </a:rPr>
              <a:t>中本聪共识（最长链共识）简述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将时间以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分钟为单位</a:t>
            </a:r>
            <a:r>
              <a:rPr lang="zh-CN" altLang="en-US" dirty="0">
                <a:sym typeface="Wingdings" panose="05000000000000000000" pitchFamily="2" charset="2"/>
              </a:rPr>
              <a:t>分成若干轮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每轮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随机</a:t>
            </a:r>
            <a:r>
              <a:rPr lang="zh-CN" altLang="en-US" dirty="0">
                <a:sym typeface="Wingdings" panose="05000000000000000000" pitchFamily="2" charset="2"/>
              </a:rPr>
              <a:t>选一个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节点</a:t>
            </a:r>
            <a:r>
              <a:rPr lang="zh-CN" altLang="en-US" dirty="0">
                <a:sym typeface="Wingdings" panose="05000000000000000000" pitchFamily="2" charset="2"/>
              </a:rPr>
              <a:t>出块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诚实的节点</a:t>
            </a:r>
            <a:r>
              <a:rPr lang="zh-CN" altLang="en-US" dirty="0"/>
              <a:t>将自己的区块连在他们观察到的最长链之后</a:t>
            </a:r>
            <a:endParaRPr lang="en-US" altLang="zh-CN" dirty="0"/>
          </a:p>
          <a:p>
            <a:r>
              <a:rPr lang="zh-CN" altLang="en-US" dirty="0"/>
              <a:t>问题：如何在一个去中心、无许可、非同步的网络里实现这个机制？</a:t>
            </a:r>
            <a:endParaRPr lang="en-US" altLang="zh-CN" dirty="0"/>
          </a:p>
          <a:p>
            <a:pPr lvl="1"/>
            <a:r>
              <a:rPr lang="zh-CN" altLang="en-US" dirty="0"/>
              <a:t>中本聪：用</a:t>
            </a:r>
            <a:r>
              <a:rPr lang="en-US" altLang="zh-CN" dirty="0" err="1"/>
              <a:t>PoW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366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1237</Words>
  <Application>Microsoft Office PowerPoint</Application>
  <PresentationFormat>宽屏</PresentationFormat>
  <Paragraphs>131</Paragraphs>
  <Slides>16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Gill Sans MT</vt:lpstr>
      <vt:lpstr>Office 主题​​</vt:lpstr>
      <vt:lpstr>区块链技术概述（上）</vt:lpstr>
      <vt:lpstr>大纲</vt:lpstr>
      <vt:lpstr>数字货币（Digital Currency）</vt:lpstr>
      <vt:lpstr>数字货币</vt:lpstr>
      <vt:lpstr>（密码学）哈希函数</vt:lpstr>
      <vt:lpstr>工作证明（Proof-of-Work）</vt:lpstr>
      <vt:lpstr>比特币PoW</vt:lpstr>
      <vt:lpstr>双重支付</vt:lpstr>
      <vt:lpstr>中本聪共识</vt:lpstr>
      <vt:lpstr>比特币PoW</vt:lpstr>
      <vt:lpstr>中本聪共识</vt:lpstr>
      <vt:lpstr>比特币的遗产</vt:lpstr>
      <vt:lpstr>以太坊</vt:lpstr>
      <vt:lpstr>以太坊的影响</vt:lpstr>
      <vt:lpstr>比特币大事件</vt:lpstr>
      <vt:lpstr>双重支付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区块链技术概述（上）</dc:title>
  <dc:creator>ren zhijie-任之劼</dc:creator>
  <cp:lastModifiedBy>ren zhijie-任之劼</cp:lastModifiedBy>
  <cp:revision>12</cp:revision>
  <dcterms:created xsi:type="dcterms:W3CDTF">2022-05-16T01:45:26Z</dcterms:created>
  <dcterms:modified xsi:type="dcterms:W3CDTF">2022-05-27T10:36:59Z</dcterms:modified>
</cp:coreProperties>
</file>