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202" r:id="rId3"/>
    <p:sldId id="3186" r:id="rId4"/>
    <p:sldId id="3194" r:id="rId5"/>
    <p:sldId id="3191" r:id="rId6"/>
    <p:sldId id="3192" r:id="rId7"/>
    <p:sldId id="3193" r:id="rId8"/>
    <p:sldId id="3196" r:id="rId9"/>
    <p:sldId id="3197" r:id="rId10"/>
    <p:sldId id="3198" r:id="rId11"/>
    <p:sldId id="3203" r:id="rId12"/>
    <p:sldId id="3204" r:id="rId13"/>
    <p:sldId id="1241" r:id="rId14"/>
    <p:sldId id="1313" r:id="rId15"/>
    <p:sldId id="1273" r:id="rId16"/>
    <p:sldId id="1274" r:id="rId17"/>
    <p:sldId id="1275" r:id="rId18"/>
    <p:sldId id="1276" r:id="rId19"/>
    <p:sldId id="1277" r:id="rId20"/>
    <p:sldId id="1278" r:id="rId21"/>
    <p:sldId id="1280" r:id="rId22"/>
    <p:sldId id="1242" r:id="rId23"/>
    <p:sldId id="1282" r:id="rId24"/>
    <p:sldId id="1283" r:id="rId25"/>
    <p:sldId id="1281" r:id="rId26"/>
    <p:sldId id="1284" r:id="rId27"/>
    <p:sldId id="1285" r:id="rId28"/>
    <p:sldId id="1286" r:id="rId29"/>
    <p:sldId id="1287" r:id="rId30"/>
    <p:sldId id="1289" r:id="rId31"/>
    <p:sldId id="1288" r:id="rId32"/>
    <p:sldId id="1292" r:id="rId33"/>
    <p:sldId id="1293" r:id="rId34"/>
    <p:sldId id="1294" r:id="rId35"/>
    <p:sldId id="1295" r:id="rId36"/>
    <p:sldId id="1306" r:id="rId37"/>
    <p:sldId id="1299" r:id="rId38"/>
    <p:sldId id="3205" r:id="rId39"/>
    <p:sldId id="3199" r:id="rId40"/>
    <p:sldId id="3200" r:id="rId41"/>
    <p:sldId id="3201"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14" autoAdjust="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D3C39-B870-4408-9819-5C79556B4C96}" type="datetimeFigureOut">
              <a:rPr lang="zh-CN" altLang="en-US" smtClean="0"/>
              <a:t>2022/6/6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43583C-1CCA-41D4-B008-28422506763C}" type="slidenum">
              <a:rPr lang="zh-CN" altLang="en-US" smtClean="0"/>
              <a:t>‹#›</a:t>
            </a:fld>
            <a:endParaRPr lang="zh-CN" altLang="en-US"/>
          </a:p>
        </p:txBody>
      </p:sp>
    </p:spTree>
    <p:extLst>
      <p:ext uri="{BB962C8B-B14F-4D97-AF65-F5344CB8AC3E}">
        <p14:creationId xmlns:p14="http://schemas.microsoft.com/office/powerpoint/2010/main" val="1484041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43583C-1CCA-41D4-B008-28422506763C}" type="slidenum">
              <a:rPr lang="zh-CN" altLang="en-US" smtClean="0"/>
              <a:t>3</a:t>
            </a:fld>
            <a:endParaRPr lang="zh-CN" altLang="en-US"/>
          </a:p>
        </p:txBody>
      </p:sp>
    </p:spTree>
    <p:extLst>
      <p:ext uri="{BB962C8B-B14F-4D97-AF65-F5344CB8AC3E}">
        <p14:creationId xmlns:p14="http://schemas.microsoft.com/office/powerpoint/2010/main" val="150516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43583C-1CCA-41D4-B008-28422506763C}" type="slidenum">
              <a:rPr lang="zh-CN" altLang="en-US" smtClean="0"/>
              <a:t>39</a:t>
            </a:fld>
            <a:endParaRPr lang="zh-CN" altLang="en-US"/>
          </a:p>
        </p:txBody>
      </p:sp>
    </p:spTree>
    <p:extLst>
      <p:ext uri="{BB962C8B-B14F-4D97-AF65-F5344CB8AC3E}">
        <p14:creationId xmlns:p14="http://schemas.microsoft.com/office/powerpoint/2010/main" val="469428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EDA93-BA23-6C23-EB4E-9B610F702D3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05E0900-3B71-04C3-3FE6-494509B50F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46D9255-88C2-AF4B-8EB6-C5E248064104}"/>
              </a:ext>
            </a:extLst>
          </p:cNvPr>
          <p:cNvSpPr>
            <a:spLocks noGrp="1"/>
          </p:cNvSpPr>
          <p:nvPr>
            <p:ph type="dt" sz="half" idx="10"/>
          </p:nvPr>
        </p:nvSpPr>
        <p:spPr/>
        <p:txBody>
          <a:bodyPr/>
          <a:lstStyle/>
          <a:p>
            <a:fld id="{E039EF8A-DD44-4BA4-BA25-0F3AC068E8AE}" type="datetimeFigureOut">
              <a:rPr lang="zh-CN" altLang="en-US" smtClean="0"/>
              <a:t>2022/6/6</a:t>
            </a:fld>
            <a:endParaRPr lang="zh-CN" altLang="en-US"/>
          </a:p>
        </p:txBody>
      </p:sp>
      <p:sp>
        <p:nvSpPr>
          <p:cNvPr id="5" name="页脚占位符 4">
            <a:extLst>
              <a:ext uri="{FF2B5EF4-FFF2-40B4-BE49-F238E27FC236}">
                <a16:creationId xmlns:a16="http://schemas.microsoft.com/office/drawing/2014/main" id="{97DA2BE2-BD8C-EC3F-0053-5CD0BA8DCF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B7DBB9-A40E-37C8-219C-B07604AFF6D4}"/>
              </a:ext>
            </a:extLst>
          </p:cNvPr>
          <p:cNvSpPr>
            <a:spLocks noGrp="1"/>
          </p:cNvSpPr>
          <p:nvPr>
            <p:ph type="sldNum" sz="quarter" idx="12"/>
          </p:nvPr>
        </p:nvSpPr>
        <p:spPr/>
        <p:txBody>
          <a:bodyPr/>
          <a:lstStyle/>
          <a:p>
            <a:fld id="{B2C3CB98-3761-4A5A-B23C-F2AEFEE324B3}" type="slidenum">
              <a:rPr lang="zh-CN" altLang="en-US" smtClean="0"/>
              <a:t>‹#›</a:t>
            </a:fld>
            <a:endParaRPr lang="zh-CN" altLang="en-US"/>
          </a:p>
        </p:txBody>
      </p:sp>
    </p:spTree>
    <p:extLst>
      <p:ext uri="{BB962C8B-B14F-4D97-AF65-F5344CB8AC3E}">
        <p14:creationId xmlns:p14="http://schemas.microsoft.com/office/powerpoint/2010/main" val="1740449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F4FD39-F0BF-EE3E-A9C2-5116740611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A63D644-4D62-DDC7-8067-55E73E9409E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561A67-384F-3C69-6FE3-3FBE7266DC29}"/>
              </a:ext>
            </a:extLst>
          </p:cNvPr>
          <p:cNvSpPr>
            <a:spLocks noGrp="1"/>
          </p:cNvSpPr>
          <p:nvPr>
            <p:ph type="dt" sz="half" idx="10"/>
          </p:nvPr>
        </p:nvSpPr>
        <p:spPr/>
        <p:txBody>
          <a:bodyPr/>
          <a:lstStyle/>
          <a:p>
            <a:fld id="{E039EF8A-DD44-4BA4-BA25-0F3AC068E8AE}" type="datetimeFigureOut">
              <a:rPr lang="zh-CN" altLang="en-US" smtClean="0"/>
              <a:t>2022/6/6</a:t>
            </a:fld>
            <a:endParaRPr lang="zh-CN" altLang="en-US"/>
          </a:p>
        </p:txBody>
      </p:sp>
      <p:sp>
        <p:nvSpPr>
          <p:cNvPr id="5" name="页脚占位符 4">
            <a:extLst>
              <a:ext uri="{FF2B5EF4-FFF2-40B4-BE49-F238E27FC236}">
                <a16:creationId xmlns:a16="http://schemas.microsoft.com/office/drawing/2014/main" id="{855159EE-B8D5-F7AA-4543-5C02A97090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6EFEDC-AC8C-F206-8190-D3532E9459AE}"/>
              </a:ext>
            </a:extLst>
          </p:cNvPr>
          <p:cNvSpPr>
            <a:spLocks noGrp="1"/>
          </p:cNvSpPr>
          <p:nvPr>
            <p:ph type="sldNum" sz="quarter" idx="12"/>
          </p:nvPr>
        </p:nvSpPr>
        <p:spPr/>
        <p:txBody>
          <a:bodyPr/>
          <a:lstStyle/>
          <a:p>
            <a:fld id="{B2C3CB98-3761-4A5A-B23C-F2AEFEE324B3}" type="slidenum">
              <a:rPr lang="zh-CN" altLang="en-US" smtClean="0"/>
              <a:t>‹#›</a:t>
            </a:fld>
            <a:endParaRPr lang="zh-CN" altLang="en-US"/>
          </a:p>
        </p:txBody>
      </p:sp>
    </p:spTree>
    <p:extLst>
      <p:ext uri="{BB962C8B-B14F-4D97-AF65-F5344CB8AC3E}">
        <p14:creationId xmlns:p14="http://schemas.microsoft.com/office/powerpoint/2010/main" val="2668384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F7F41B0-40C6-B421-F6BB-B0B25AB3F1C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0650FBA-3508-CE3A-4C34-1E4742DEFE5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16E8DC-94FF-35CA-25C7-3302A529CCFE}"/>
              </a:ext>
            </a:extLst>
          </p:cNvPr>
          <p:cNvSpPr>
            <a:spLocks noGrp="1"/>
          </p:cNvSpPr>
          <p:nvPr>
            <p:ph type="dt" sz="half" idx="10"/>
          </p:nvPr>
        </p:nvSpPr>
        <p:spPr/>
        <p:txBody>
          <a:bodyPr/>
          <a:lstStyle/>
          <a:p>
            <a:fld id="{E039EF8A-DD44-4BA4-BA25-0F3AC068E8AE}" type="datetimeFigureOut">
              <a:rPr lang="zh-CN" altLang="en-US" smtClean="0"/>
              <a:t>2022/6/6</a:t>
            </a:fld>
            <a:endParaRPr lang="zh-CN" altLang="en-US"/>
          </a:p>
        </p:txBody>
      </p:sp>
      <p:sp>
        <p:nvSpPr>
          <p:cNvPr id="5" name="页脚占位符 4">
            <a:extLst>
              <a:ext uri="{FF2B5EF4-FFF2-40B4-BE49-F238E27FC236}">
                <a16:creationId xmlns:a16="http://schemas.microsoft.com/office/drawing/2014/main" id="{155696C4-DB74-A431-39D2-B9E82F556A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2392BC-110C-96F6-5336-9B3A33C3029F}"/>
              </a:ext>
            </a:extLst>
          </p:cNvPr>
          <p:cNvSpPr>
            <a:spLocks noGrp="1"/>
          </p:cNvSpPr>
          <p:nvPr>
            <p:ph type="sldNum" sz="quarter" idx="12"/>
          </p:nvPr>
        </p:nvSpPr>
        <p:spPr/>
        <p:txBody>
          <a:bodyPr/>
          <a:lstStyle/>
          <a:p>
            <a:fld id="{B2C3CB98-3761-4A5A-B23C-F2AEFEE324B3}" type="slidenum">
              <a:rPr lang="zh-CN" altLang="en-US" smtClean="0"/>
              <a:t>‹#›</a:t>
            </a:fld>
            <a:endParaRPr lang="zh-CN" altLang="en-US"/>
          </a:p>
        </p:txBody>
      </p:sp>
    </p:spTree>
    <p:extLst>
      <p:ext uri="{BB962C8B-B14F-4D97-AF65-F5344CB8AC3E}">
        <p14:creationId xmlns:p14="http://schemas.microsoft.com/office/powerpoint/2010/main" val="1893127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正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500051" y="6298409"/>
            <a:ext cx="1316227" cy="430305"/>
          </a:xfrm>
          <a:prstGeom prst="rect">
            <a:avLst/>
          </a:prstGeom>
        </p:spPr>
      </p:pic>
      <p:grpSp>
        <p:nvGrpSpPr>
          <p:cNvPr id="16" name="Group 3"/>
          <p:cNvGrpSpPr/>
          <p:nvPr/>
        </p:nvGrpSpPr>
        <p:grpSpPr bwMode="auto">
          <a:xfrm>
            <a:off x="422911" y="426164"/>
            <a:ext cx="696753" cy="411107"/>
            <a:chOff x="374" y="148"/>
            <a:chExt cx="1639" cy="1043"/>
          </a:xfrm>
        </p:grpSpPr>
        <p:sp>
          <p:nvSpPr>
            <p:cNvPr id="19" name="AutoShape 4"/>
            <p:cNvSpPr>
              <a:spLocks noChangeArrowheads="1"/>
            </p:cNvSpPr>
            <p:nvPr/>
          </p:nvSpPr>
          <p:spPr bwMode="auto">
            <a:xfrm>
              <a:off x="970" y="148"/>
              <a:ext cx="1043" cy="1043"/>
            </a:xfrm>
            <a:prstGeom prst="diamond">
              <a:avLst/>
            </a:prstGeom>
            <a:solidFill>
              <a:srgbClr val="1E53A4"/>
            </a:solidFill>
            <a:ln w="9525">
              <a:solidFill>
                <a:srgbClr val="00447E"/>
              </a:solidFill>
              <a:miter lim="800000"/>
            </a:ln>
          </p:spPr>
          <p:txBody>
            <a:bodyPr anchor="ctr"/>
            <a:lstStyle>
              <a:lvl1pPr>
                <a:defRPr sz="1900">
                  <a:solidFill>
                    <a:schemeClr val="tx1"/>
                  </a:solidFill>
                  <a:latin typeface="Arial" panose="020B0604020202090204" pitchFamily="34" charset="0"/>
                  <a:ea typeface="宋体" panose="02010600030101010101" pitchFamily="2" charset="-122"/>
                </a:defRPr>
              </a:lvl1pPr>
              <a:lvl2pPr marL="742950" indent="-285750">
                <a:defRPr sz="1900">
                  <a:solidFill>
                    <a:schemeClr val="tx1"/>
                  </a:solidFill>
                  <a:latin typeface="Arial" panose="020B0604020202090204" pitchFamily="34" charset="0"/>
                  <a:ea typeface="宋体" panose="02010600030101010101" pitchFamily="2" charset="-122"/>
                </a:defRPr>
              </a:lvl2pPr>
              <a:lvl3pPr marL="1143000" indent="-228600">
                <a:defRPr sz="1900">
                  <a:solidFill>
                    <a:schemeClr val="tx1"/>
                  </a:solidFill>
                  <a:latin typeface="Arial" panose="020B0604020202090204" pitchFamily="34" charset="0"/>
                  <a:ea typeface="宋体" panose="02010600030101010101" pitchFamily="2" charset="-122"/>
                </a:defRPr>
              </a:lvl3pPr>
              <a:lvl4pPr marL="1600200" indent="-228600">
                <a:defRPr sz="1900">
                  <a:solidFill>
                    <a:schemeClr val="tx1"/>
                  </a:solidFill>
                  <a:latin typeface="Arial" panose="020B0604020202090204" pitchFamily="34" charset="0"/>
                  <a:ea typeface="宋体" panose="02010600030101010101" pitchFamily="2" charset="-122"/>
                </a:defRPr>
              </a:lvl4pPr>
              <a:lvl5pPr marL="2057400" indent="-228600">
                <a:defRPr sz="1900">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sz="1900">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sz="1900">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sz="1900">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sz="1900">
                  <a:solidFill>
                    <a:schemeClr val="tx1"/>
                  </a:solidFill>
                  <a:latin typeface="Arial" panose="020B0604020202090204" pitchFamily="34" charset="0"/>
                  <a:ea typeface="宋体" panose="02010600030101010101" pitchFamily="2" charset="-122"/>
                </a:defRPr>
              </a:lvl9pPr>
            </a:lstStyle>
            <a:p>
              <a:pPr eaLnBrk="1" hangingPunct="1">
                <a:buFont typeface="Arial" panose="020B0604020202090204" pitchFamily="34" charset="0"/>
                <a:buNone/>
              </a:pPr>
              <a:endParaRPr lang="zh-CN" altLang="en-US" sz="2430" dirty="0">
                <a:latin typeface="+mn-lt"/>
                <a:ea typeface="思源黑体 CN Regular" panose="020B0500000000000000"/>
                <a:cs typeface="+mn-ea"/>
                <a:sym typeface="+mn-lt"/>
              </a:endParaRPr>
            </a:p>
          </p:txBody>
        </p:sp>
        <p:sp>
          <p:nvSpPr>
            <p:cNvPr id="20" name="AutoShape 5"/>
            <p:cNvSpPr>
              <a:spLocks noChangeArrowheads="1"/>
            </p:cNvSpPr>
            <p:nvPr/>
          </p:nvSpPr>
          <p:spPr bwMode="auto">
            <a:xfrm>
              <a:off x="374" y="148"/>
              <a:ext cx="1043" cy="1043"/>
            </a:xfrm>
            <a:prstGeom prst="diamond">
              <a:avLst/>
            </a:prstGeom>
            <a:solidFill>
              <a:srgbClr val="3399FF"/>
            </a:solidFill>
            <a:ln w="9525">
              <a:solidFill>
                <a:srgbClr val="3399FF"/>
              </a:solidFill>
              <a:miter lim="800000"/>
            </a:ln>
          </p:spPr>
          <p:txBody>
            <a:bodyPr anchor="ctr"/>
            <a:lstStyle>
              <a:lvl1pPr>
                <a:defRPr sz="1900">
                  <a:solidFill>
                    <a:schemeClr val="tx1"/>
                  </a:solidFill>
                  <a:latin typeface="Arial" panose="020B0604020202090204" pitchFamily="34" charset="0"/>
                  <a:ea typeface="宋体" panose="02010600030101010101" pitchFamily="2" charset="-122"/>
                </a:defRPr>
              </a:lvl1pPr>
              <a:lvl2pPr marL="742950" indent="-285750">
                <a:defRPr sz="1900">
                  <a:solidFill>
                    <a:schemeClr val="tx1"/>
                  </a:solidFill>
                  <a:latin typeface="Arial" panose="020B0604020202090204" pitchFamily="34" charset="0"/>
                  <a:ea typeface="宋体" panose="02010600030101010101" pitchFamily="2" charset="-122"/>
                </a:defRPr>
              </a:lvl2pPr>
              <a:lvl3pPr marL="1143000" indent="-228600">
                <a:defRPr sz="1900">
                  <a:solidFill>
                    <a:schemeClr val="tx1"/>
                  </a:solidFill>
                  <a:latin typeface="Arial" panose="020B0604020202090204" pitchFamily="34" charset="0"/>
                  <a:ea typeface="宋体" panose="02010600030101010101" pitchFamily="2" charset="-122"/>
                </a:defRPr>
              </a:lvl3pPr>
              <a:lvl4pPr marL="1600200" indent="-228600">
                <a:defRPr sz="1900">
                  <a:solidFill>
                    <a:schemeClr val="tx1"/>
                  </a:solidFill>
                  <a:latin typeface="Arial" panose="020B0604020202090204" pitchFamily="34" charset="0"/>
                  <a:ea typeface="宋体" panose="02010600030101010101" pitchFamily="2" charset="-122"/>
                </a:defRPr>
              </a:lvl4pPr>
              <a:lvl5pPr marL="2057400" indent="-228600">
                <a:defRPr sz="1900">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sz="1900">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sz="1900">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sz="1900">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sz="1900">
                  <a:solidFill>
                    <a:schemeClr val="tx1"/>
                  </a:solidFill>
                  <a:latin typeface="Arial" panose="020B0604020202090204" pitchFamily="34" charset="0"/>
                  <a:ea typeface="宋体" panose="02010600030101010101" pitchFamily="2" charset="-122"/>
                </a:defRPr>
              </a:lvl9pPr>
            </a:lstStyle>
            <a:p>
              <a:pPr eaLnBrk="1" hangingPunct="1">
                <a:buFont typeface="Arial" panose="020B0604020202090204" pitchFamily="34" charset="0"/>
                <a:buNone/>
              </a:pPr>
              <a:endParaRPr lang="zh-CN" altLang="en-US" sz="2430" dirty="0">
                <a:latin typeface="+mn-lt"/>
                <a:ea typeface="思源黑体 CN Regular" panose="020B0500000000000000"/>
                <a:cs typeface="+mn-ea"/>
                <a:sym typeface="+mn-lt"/>
              </a:endParaRPr>
            </a:p>
          </p:txBody>
        </p:sp>
      </p:grpSp>
      <p:sp>
        <p:nvSpPr>
          <p:cNvPr id="4" name="标题 3"/>
          <p:cNvSpPr>
            <a:spLocks noGrp="1"/>
          </p:cNvSpPr>
          <p:nvPr>
            <p:ph type="title"/>
          </p:nvPr>
        </p:nvSpPr>
        <p:spPr>
          <a:xfrm>
            <a:off x="1284128" y="442498"/>
            <a:ext cx="8393272" cy="450962"/>
          </a:xfrm>
        </p:spPr>
        <p:txBody>
          <a:bodyPr anchor="ctr">
            <a:normAutofit/>
          </a:bodyPr>
          <a:lstStyle>
            <a:lvl1pPr>
              <a:defRPr sz="3200" b="1">
                <a:solidFill>
                  <a:srgbClr val="1E53A4"/>
                </a:solidFill>
                <a:latin typeface="方正正粗黑简体" panose="02000000000000000000" pitchFamily="2" charset="-122"/>
                <a:ea typeface="方正正粗黑简体" panose="02000000000000000000" pitchFamily="2" charset="-122"/>
              </a:defRPr>
            </a:lvl1pPr>
          </a:lstStyle>
          <a:p>
            <a:r>
              <a:rPr lang="zh-CN" altLang="en-US" dirty="0"/>
              <a:t>单击此处编辑母版标题样式</a:t>
            </a:r>
          </a:p>
        </p:txBody>
      </p:sp>
      <p:sp>
        <p:nvSpPr>
          <p:cNvPr id="31" name="灯片编号占位符 30"/>
          <p:cNvSpPr>
            <a:spLocks noGrp="1"/>
          </p:cNvSpPr>
          <p:nvPr>
            <p:ph type="sldNum" sz="quarter" idx="10"/>
          </p:nvPr>
        </p:nvSpPr>
        <p:spPr/>
        <p:txBody>
          <a:bodyPr/>
          <a:lstStyle/>
          <a:p>
            <a:fld id="{C8307BB2-4EC6-465E-B539-599D40C8A195}" type="slidenum">
              <a:rPr lang="zh-CN" altLang="en-US" smtClean="0"/>
              <a:t>‹#›</a:t>
            </a:fld>
            <a:endParaRPr lang="zh-CN" altLang="en-US"/>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9354" y="0"/>
            <a:ext cx="1732646" cy="525490"/>
          </a:xfrm>
          <a:prstGeom prst="rect">
            <a:avLst/>
          </a:prstGeom>
        </p:spPr>
      </p:pic>
    </p:spTree>
    <p:extLst>
      <p:ext uri="{BB962C8B-B14F-4D97-AF65-F5344CB8AC3E}">
        <p14:creationId xmlns:p14="http://schemas.microsoft.com/office/powerpoint/2010/main" val="180806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169E1-E04B-AB24-FD65-6B98FDBB3B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A02B49E-89E8-2CBA-0FC2-9BB07D9F37C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3B34CD-F66C-EB8F-DE64-1226492E6E07}"/>
              </a:ext>
            </a:extLst>
          </p:cNvPr>
          <p:cNvSpPr>
            <a:spLocks noGrp="1"/>
          </p:cNvSpPr>
          <p:nvPr>
            <p:ph type="dt" sz="half" idx="10"/>
          </p:nvPr>
        </p:nvSpPr>
        <p:spPr/>
        <p:txBody>
          <a:bodyPr/>
          <a:lstStyle/>
          <a:p>
            <a:fld id="{E039EF8A-DD44-4BA4-BA25-0F3AC068E8AE}" type="datetimeFigureOut">
              <a:rPr lang="zh-CN" altLang="en-US" smtClean="0"/>
              <a:t>2022/6/6</a:t>
            </a:fld>
            <a:endParaRPr lang="zh-CN" altLang="en-US"/>
          </a:p>
        </p:txBody>
      </p:sp>
      <p:sp>
        <p:nvSpPr>
          <p:cNvPr id="5" name="页脚占位符 4">
            <a:extLst>
              <a:ext uri="{FF2B5EF4-FFF2-40B4-BE49-F238E27FC236}">
                <a16:creationId xmlns:a16="http://schemas.microsoft.com/office/drawing/2014/main" id="{146D1333-3475-518B-0754-685413B151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9F4B74-46C2-DD32-E0D2-BAA292F67B2F}"/>
              </a:ext>
            </a:extLst>
          </p:cNvPr>
          <p:cNvSpPr>
            <a:spLocks noGrp="1"/>
          </p:cNvSpPr>
          <p:nvPr>
            <p:ph type="sldNum" sz="quarter" idx="12"/>
          </p:nvPr>
        </p:nvSpPr>
        <p:spPr/>
        <p:txBody>
          <a:bodyPr/>
          <a:lstStyle/>
          <a:p>
            <a:fld id="{B2C3CB98-3761-4A5A-B23C-F2AEFEE324B3}" type="slidenum">
              <a:rPr lang="zh-CN" altLang="en-US" smtClean="0"/>
              <a:t>‹#›</a:t>
            </a:fld>
            <a:endParaRPr lang="zh-CN" altLang="en-US"/>
          </a:p>
        </p:txBody>
      </p:sp>
    </p:spTree>
    <p:extLst>
      <p:ext uri="{BB962C8B-B14F-4D97-AF65-F5344CB8AC3E}">
        <p14:creationId xmlns:p14="http://schemas.microsoft.com/office/powerpoint/2010/main" val="3624346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98A71-7AF6-09FD-260B-839654F40C0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FFF07C5-E7A4-F57E-6DDA-97F587915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D554BB8-B5F5-1F11-9904-226F57BCA5E8}"/>
              </a:ext>
            </a:extLst>
          </p:cNvPr>
          <p:cNvSpPr>
            <a:spLocks noGrp="1"/>
          </p:cNvSpPr>
          <p:nvPr>
            <p:ph type="dt" sz="half" idx="10"/>
          </p:nvPr>
        </p:nvSpPr>
        <p:spPr/>
        <p:txBody>
          <a:bodyPr/>
          <a:lstStyle/>
          <a:p>
            <a:fld id="{E039EF8A-DD44-4BA4-BA25-0F3AC068E8AE}" type="datetimeFigureOut">
              <a:rPr lang="zh-CN" altLang="en-US" smtClean="0"/>
              <a:t>2022/6/6</a:t>
            </a:fld>
            <a:endParaRPr lang="zh-CN" altLang="en-US"/>
          </a:p>
        </p:txBody>
      </p:sp>
      <p:sp>
        <p:nvSpPr>
          <p:cNvPr id="5" name="页脚占位符 4">
            <a:extLst>
              <a:ext uri="{FF2B5EF4-FFF2-40B4-BE49-F238E27FC236}">
                <a16:creationId xmlns:a16="http://schemas.microsoft.com/office/drawing/2014/main" id="{7B323FCF-DC41-7F63-5AD7-C70EB901F7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180594-CF65-61D5-C62E-0311F9B997BF}"/>
              </a:ext>
            </a:extLst>
          </p:cNvPr>
          <p:cNvSpPr>
            <a:spLocks noGrp="1"/>
          </p:cNvSpPr>
          <p:nvPr>
            <p:ph type="sldNum" sz="quarter" idx="12"/>
          </p:nvPr>
        </p:nvSpPr>
        <p:spPr/>
        <p:txBody>
          <a:bodyPr/>
          <a:lstStyle/>
          <a:p>
            <a:fld id="{B2C3CB98-3761-4A5A-B23C-F2AEFEE324B3}" type="slidenum">
              <a:rPr lang="zh-CN" altLang="en-US" smtClean="0"/>
              <a:t>‹#›</a:t>
            </a:fld>
            <a:endParaRPr lang="zh-CN" altLang="en-US"/>
          </a:p>
        </p:txBody>
      </p:sp>
    </p:spTree>
    <p:extLst>
      <p:ext uri="{BB962C8B-B14F-4D97-AF65-F5344CB8AC3E}">
        <p14:creationId xmlns:p14="http://schemas.microsoft.com/office/powerpoint/2010/main" val="1139773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2A270-0B94-D75F-3892-299897A369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E40582F-0448-DE0D-1050-D18075FAC97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6384FF-6721-90AD-32E9-4EC0CB2F125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88E4DB6-551A-0969-15CC-8BF754652AF5}"/>
              </a:ext>
            </a:extLst>
          </p:cNvPr>
          <p:cNvSpPr>
            <a:spLocks noGrp="1"/>
          </p:cNvSpPr>
          <p:nvPr>
            <p:ph type="dt" sz="half" idx="10"/>
          </p:nvPr>
        </p:nvSpPr>
        <p:spPr/>
        <p:txBody>
          <a:bodyPr/>
          <a:lstStyle/>
          <a:p>
            <a:fld id="{E039EF8A-DD44-4BA4-BA25-0F3AC068E8AE}" type="datetimeFigureOut">
              <a:rPr lang="zh-CN" altLang="en-US" smtClean="0"/>
              <a:t>2022/6/6</a:t>
            </a:fld>
            <a:endParaRPr lang="zh-CN" altLang="en-US"/>
          </a:p>
        </p:txBody>
      </p:sp>
      <p:sp>
        <p:nvSpPr>
          <p:cNvPr id="6" name="页脚占位符 5">
            <a:extLst>
              <a:ext uri="{FF2B5EF4-FFF2-40B4-BE49-F238E27FC236}">
                <a16:creationId xmlns:a16="http://schemas.microsoft.com/office/drawing/2014/main" id="{C5B7A825-6A4B-59C4-2C8A-7C72F8B654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2826B2-0CAD-9393-5AD3-C47F27595F3D}"/>
              </a:ext>
            </a:extLst>
          </p:cNvPr>
          <p:cNvSpPr>
            <a:spLocks noGrp="1"/>
          </p:cNvSpPr>
          <p:nvPr>
            <p:ph type="sldNum" sz="quarter" idx="12"/>
          </p:nvPr>
        </p:nvSpPr>
        <p:spPr/>
        <p:txBody>
          <a:bodyPr/>
          <a:lstStyle/>
          <a:p>
            <a:fld id="{B2C3CB98-3761-4A5A-B23C-F2AEFEE324B3}" type="slidenum">
              <a:rPr lang="zh-CN" altLang="en-US" smtClean="0"/>
              <a:t>‹#›</a:t>
            </a:fld>
            <a:endParaRPr lang="zh-CN" altLang="en-US"/>
          </a:p>
        </p:txBody>
      </p:sp>
    </p:spTree>
    <p:extLst>
      <p:ext uri="{BB962C8B-B14F-4D97-AF65-F5344CB8AC3E}">
        <p14:creationId xmlns:p14="http://schemas.microsoft.com/office/powerpoint/2010/main" val="320060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71AB9-F3E4-F333-154B-D9FE1FF2AF9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CDF0C82-09B2-D502-68EE-8C9C0CE084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9FB59E1-B3AB-0947-2F74-7E366E14424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76B08A7-5ED7-A20B-BD94-0833331163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2E5CE9B-53BA-71D0-7DA3-75F8E0003D6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2D43151-0914-0979-EBBA-4FC8DC27A6F5}"/>
              </a:ext>
            </a:extLst>
          </p:cNvPr>
          <p:cNvSpPr>
            <a:spLocks noGrp="1"/>
          </p:cNvSpPr>
          <p:nvPr>
            <p:ph type="dt" sz="half" idx="10"/>
          </p:nvPr>
        </p:nvSpPr>
        <p:spPr/>
        <p:txBody>
          <a:bodyPr/>
          <a:lstStyle/>
          <a:p>
            <a:fld id="{E039EF8A-DD44-4BA4-BA25-0F3AC068E8AE}" type="datetimeFigureOut">
              <a:rPr lang="zh-CN" altLang="en-US" smtClean="0"/>
              <a:t>2022/6/6</a:t>
            </a:fld>
            <a:endParaRPr lang="zh-CN" altLang="en-US"/>
          </a:p>
        </p:txBody>
      </p:sp>
      <p:sp>
        <p:nvSpPr>
          <p:cNvPr id="8" name="页脚占位符 7">
            <a:extLst>
              <a:ext uri="{FF2B5EF4-FFF2-40B4-BE49-F238E27FC236}">
                <a16:creationId xmlns:a16="http://schemas.microsoft.com/office/drawing/2014/main" id="{BADDA41E-520D-997B-5BE7-1DBC432D87B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AB37C92-379C-E9A2-5DBB-D6A57E97157B}"/>
              </a:ext>
            </a:extLst>
          </p:cNvPr>
          <p:cNvSpPr>
            <a:spLocks noGrp="1"/>
          </p:cNvSpPr>
          <p:nvPr>
            <p:ph type="sldNum" sz="quarter" idx="12"/>
          </p:nvPr>
        </p:nvSpPr>
        <p:spPr/>
        <p:txBody>
          <a:bodyPr/>
          <a:lstStyle/>
          <a:p>
            <a:fld id="{B2C3CB98-3761-4A5A-B23C-F2AEFEE324B3}" type="slidenum">
              <a:rPr lang="zh-CN" altLang="en-US" smtClean="0"/>
              <a:t>‹#›</a:t>
            </a:fld>
            <a:endParaRPr lang="zh-CN" altLang="en-US"/>
          </a:p>
        </p:txBody>
      </p:sp>
    </p:spTree>
    <p:extLst>
      <p:ext uri="{BB962C8B-B14F-4D97-AF65-F5344CB8AC3E}">
        <p14:creationId xmlns:p14="http://schemas.microsoft.com/office/powerpoint/2010/main" val="3927557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C3152-39F1-7E7F-53DD-40C6A24FF71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1FBE644-6200-B204-B4A3-35CC5F94619D}"/>
              </a:ext>
            </a:extLst>
          </p:cNvPr>
          <p:cNvSpPr>
            <a:spLocks noGrp="1"/>
          </p:cNvSpPr>
          <p:nvPr>
            <p:ph type="dt" sz="half" idx="10"/>
          </p:nvPr>
        </p:nvSpPr>
        <p:spPr/>
        <p:txBody>
          <a:bodyPr/>
          <a:lstStyle/>
          <a:p>
            <a:fld id="{E039EF8A-DD44-4BA4-BA25-0F3AC068E8AE}" type="datetimeFigureOut">
              <a:rPr lang="zh-CN" altLang="en-US" smtClean="0"/>
              <a:t>2022/6/6</a:t>
            </a:fld>
            <a:endParaRPr lang="zh-CN" altLang="en-US"/>
          </a:p>
        </p:txBody>
      </p:sp>
      <p:sp>
        <p:nvSpPr>
          <p:cNvPr id="4" name="页脚占位符 3">
            <a:extLst>
              <a:ext uri="{FF2B5EF4-FFF2-40B4-BE49-F238E27FC236}">
                <a16:creationId xmlns:a16="http://schemas.microsoft.com/office/drawing/2014/main" id="{9BFD0C65-99B2-5C1C-38BB-298C78C3F1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B2841B7-DD41-A7F7-29E9-434A7FF70508}"/>
              </a:ext>
            </a:extLst>
          </p:cNvPr>
          <p:cNvSpPr>
            <a:spLocks noGrp="1"/>
          </p:cNvSpPr>
          <p:nvPr>
            <p:ph type="sldNum" sz="quarter" idx="12"/>
          </p:nvPr>
        </p:nvSpPr>
        <p:spPr/>
        <p:txBody>
          <a:bodyPr/>
          <a:lstStyle/>
          <a:p>
            <a:fld id="{B2C3CB98-3761-4A5A-B23C-F2AEFEE324B3}" type="slidenum">
              <a:rPr lang="zh-CN" altLang="en-US" smtClean="0"/>
              <a:t>‹#›</a:t>
            </a:fld>
            <a:endParaRPr lang="zh-CN" altLang="en-US"/>
          </a:p>
        </p:txBody>
      </p:sp>
    </p:spTree>
    <p:extLst>
      <p:ext uri="{BB962C8B-B14F-4D97-AF65-F5344CB8AC3E}">
        <p14:creationId xmlns:p14="http://schemas.microsoft.com/office/powerpoint/2010/main" val="328882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D6C84AA-4BAB-4D55-7492-672884FE9772}"/>
              </a:ext>
            </a:extLst>
          </p:cNvPr>
          <p:cNvSpPr>
            <a:spLocks noGrp="1"/>
          </p:cNvSpPr>
          <p:nvPr>
            <p:ph type="dt" sz="half" idx="10"/>
          </p:nvPr>
        </p:nvSpPr>
        <p:spPr/>
        <p:txBody>
          <a:bodyPr/>
          <a:lstStyle/>
          <a:p>
            <a:fld id="{E039EF8A-DD44-4BA4-BA25-0F3AC068E8AE}" type="datetimeFigureOut">
              <a:rPr lang="zh-CN" altLang="en-US" smtClean="0"/>
              <a:t>2022/6/6</a:t>
            </a:fld>
            <a:endParaRPr lang="zh-CN" altLang="en-US"/>
          </a:p>
        </p:txBody>
      </p:sp>
      <p:sp>
        <p:nvSpPr>
          <p:cNvPr id="3" name="页脚占位符 2">
            <a:extLst>
              <a:ext uri="{FF2B5EF4-FFF2-40B4-BE49-F238E27FC236}">
                <a16:creationId xmlns:a16="http://schemas.microsoft.com/office/drawing/2014/main" id="{1A60F878-EF6F-F6DE-E9DA-45079D15BE2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67EC41B-464C-007B-E048-4D877FB49E18}"/>
              </a:ext>
            </a:extLst>
          </p:cNvPr>
          <p:cNvSpPr>
            <a:spLocks noGrp="1"/>
          </p:cNvSpPr>
          <p:nvPr>
            <p:ph type="sldNum" sz="quarter" idx="12"/>
          </p:nvPr>
        </p:nvSpPr>
        <p:spPr/>
        <p:txBody>
          <a:bodyPr/>
          <a:lstStyle/>
          <a:p>
            <a:fld id="{B2C3CB98-3761-4A5A-B23C-F2AEFEE324B3}" type="slidenum">
              <a:rPr lang="zh-CN" altLang="en-US" smtClean="0"/>
              <a:t>‹#›</a:t>
            </a:fld>
            <a:endParaRPr lang="zh-CN" altLang="en-US"/>
          </a:p>
        </p:txBody>
      </p:sp>
    </p:spTree>
    <p:extLst>
      <p:ext uri="{BB962C8B-B14F-4D97-AF65-F5344CB8AC3E}">
        <p14:creationId xmlns:p14="http://schemas.microsoft.com/office/powerpoint/2010/main" val="158623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3FE6E-1C23-32D8-F39F-49E60A7B119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A62C0C4-19F1-E215-C24F-F6F3D51CD5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6318966-DDD6-818A-7691-5BAA55F56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0A66998-AE1E-7F87-3B36-53F83AF85533}"/>
              </a:ext>
            </a:extLst>
          </p:cNvPr>
          <p:cNvSpPr>
            <a:spLocks noGrp="1"/>
          </p:cNvSpPr>
          <p:nvPr>
            <p:ph type="dt" sz="half" idx="10"/>
          </p:nvPr>
        </p:nvSpPr>
        <p:spPr/>
        <p:txBody>
          <a:bodyPr/>
          <a:lstStyle/>
          <a:p>
            <a:fld id="{E039EF8A-DD44-4BA4-BA25-0F3AC068E8AE}" type="datetimeFigureOut">
              <a:rPr lang="zh-CN" altLang="en-US" smtClean="0"/>
              <a:t>2022/6/6</a:t>
            </a:fld>
            <a:endParaRPr lang="zh-CN" altLang="en-US"/>
          </a:p>
        </p:txBody>
      </p:sp>
      <p:sp>
        <p:nvSpPr>
          <p:cNvPr id="6" name="页脚占位符 5">
            <a:extLst>
              <a:ext uri="{FF2B5EF4-FFF2-40B4-BE49-F238E27FC236}">
                <a16:creationId xmlns:a16="http://schemas.microsoft.com/office/drawing/2014/main" id="{74B0119E-8D8E-EA35-6FB5-9BAF8F79E6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AA665E-67C5-8CF4-5828-594E1A7DB13E}"/>
              </a:ext>
            </a:extLst>
          </p:cNvPr>
          <p:cNvSpPr>
            <a:spLocks noGrp="1"/>
          </p:cNvSpPr>
          <p:nvPr>
            <p:ph type="sldNum" sz="quarter" idx="12"/>
          </p:nvPr>
        </p:nvSpPr>
        <p:spPr/>
        <p:txBody>
          <a:bodyPr/>
          <a:lstStyle/>
          <a:p>
            <a:fld id="{B2C3CB98-3761-4A5A-B23C-F2AEFEE324B3}" type="slidenum">
              <a:rPr lang="zh-CN" altLang="en-US" smtClean="0"/>
              <a:t>‹#›</a:t>
            </a:fld>
            <a:endParaRPr lang="zh-CN" altLang="en-US"/>
          </a:p>
        </p:txBody>
      </p:sp>
    </p:spTree>
    <p:extLst>
      <p:ext uri="{BB962C8B-B14F-4D97-AF65-F5344CB8AC3E}">
        <p14:creationId xmlns:p14="http://schemas.microsoft.com/office/powerpoint/2010/main" val="827642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21557-A2C8-A237-81CE-8E72FC7A4F6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D9BCB26-7B16-F8E3-D3B1-09B7EB1BF8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07476B-AE8B-276A-0BCA-3E45781C6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E816D42-3A3E-0A8A-E88E-017C6F1977FE}"/>
              </a:ext>
            </a:extLst>
          </p:cNvPr>
          <p:cNvSpPr>
            <a:spLocks noGrp="1"/>
          </p:cNvSpPr>
          <p:nvPr>
            <p:ph type="dt" sz="half" idx="10"/>
          </p:nvPr>
        </p:nvSpPr>
        <p:spPr/>
        <p:txBody>
          <a:bodyPr/>
          <a:lstStyle/>
          <a:p>
            <a:fld id="{E039EF8A-DD44-4BA4-BA25-0F3AC068E8AE}" type="datetimeFigureOut">
              <a:rPr lang="zh-CN" altLang="en-US" smtClean="0"/>
              <a:t>2022/6/6</a:t>
            </a:fld>
            <a:endParaRPr lang="zh-CN" altLang="en-US"/>
          </a:p>
        </p:txBody>
      </p:sp>
      <p:sp>
        <p:nvSpPr>
          <p:cNvPr id="6" name="页脚占位符 5">
            <a:extLst>
              <a:ext uri="{FF2B5EF4-FFF2-40B4-BE49-F238E27FC236}">
                <a16:creationId xmlns:a16="http://schemas.microsoft.com/office/drawing/2014/main" id="{AB696588-87BA-A411-5128-139D327541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E8CDE4-757C-3721-33DC-6CF295B66F8E}"/>
              </a:ext>
            </a:extLst>
          </p:cNvPr>
          <p:cNvSpPr>
            <a:spLocks noGrp="1"/>
          </p:cNvSpPr>
          <p:nvPr>
            <p:ph type="sldNum" sz="quarter" idx="12"/>
          </p:nvPr>
        </p:nvSpPr>
        <p:spPr/>
        <p:txBody>
          <a:bodyPr/>
          <a:lstStyle/>
          <a:p>
            <a:fld id="{B2C3CB98-3761-4A5A-B23C-F2AEFEE324B3}" type="slidenum">
              <a:rPr lang="zh-CN" altLang="en-US" smtClean="0"/>
              <a:t>‹#›</a:t>
            </a:fld>
            <a:endParaRPr lang="zh-CN" altLang="en-US"/>
          </a:p>
        </p:txBody>
      </p:sp>
    </p:spTree>
    <p:extLst>
      <p:ext uri="{BB962C8B-B14F-4D97-AF65-F5344CB8AC3E}">
        <p14:creationId xmlns:p14="http://schemas.microsoft.com/office/powerpoint/2010/main" val="393573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A0C2EE8-D9DC-FF5D-9B3D-3E4AE7F583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2F2365A-A3FA-E3EA-3129-D4362F7636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770A52-604A-827C-CEB1-4C43DD2C0F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39EF8A-DD44-4BA4-BA25-0F3AC068E8AE}" type="datetimeFigureOut">
              <a:rPr lang="zh-CN" altLang="en-US" smtClean="0"/>
              <a:t>2022/6/6</a:t>
            </a:fld>
            <a:endParaRPr lang="zh-CN" altLang="en-US"/>
          </a:p>
        </p:txBody>
      </p:sp>
      <p:sp>
        <p:nvSpPr>
          <p:cNvPr id="5" name="页脚占位符 4">
            <a:extLst>
              <a:ext uri="{FF2B5EF4-FFF2-40B4-BE49-F238E27FC236}">
                <a16:creationId xmlns:a16="http://schemas.microsoft.com/office/drawing/2014/main" id="{6EB448A9-FFF0-5FB9-FD1E-808AB2DBBC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00FBDF2-D185-64F0-1DD1-06BB73FD91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C3CB98-3761-4A5A-B23C-F2AEFEE324B3}" type="slidenum">
              <a:rPr lang="zh-CN" altLang="en-US" smtClean="0"/>
              <a:t>‹#›</a:t>
            </a:fld>
            <a:endParaRPr lang="zh-CN" altLang="en-US"/>
          </a:p>
        </p:txBody>
      </p:sp>
    </p:spTree>
    <p:extLst>
      <p:ext uri="{BB962C8B-B14F-4D97-AF65-F5344CB8AC3E}">
        <p14:creationId xmlns:p14="http://schemas.microsoft.com/office/powerpoint/2010/main" val="769878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57179B-7A24-8642-7F1F-F6EFB5E0103A}"/>
              </a:ext>
            </a:extLst>
          </p:cNvPr>
          <p:cNvSpPr>
            <a:spLocks noGrp="1"/>
          </p:cNvSpPr>
          <p:nvPr>
            <p:ph type="ctrTitle"/>
          </p:nvPr>
        </p:nvSpPr>
        <p:spPr/>
        <p:txBody>
          <a:bodyPr/>
          <a:lstStyle/>
          <a:p>
            <a:r>
              <a:rPr lang="zh-CN" altLang="en-US" dirty="0"/>
              <a:t>区块链技术概述（二）</a:t>
            </a:r>
          </a:p>
        </p:txBody>
      </p:sp>
      <p:sp>
        <p:nvSpPr>
          <p:cNvPr id="3" name="副标题 2">
            <a:extLst>
              <a:ext uri="{FF2B5EF4-FFF2-40B4-BE49-F238E27FC236}">
                <a16:creationId xmlns:a16="http://schemas.microsoft.com/office/drawing/2014/main" id="{F79FCD40-F162-1A18-356F-AE30DE51EBEC}"/>
              </a:ext>
            </a:extLst>
          </p:cNvPr>
          <p:cNvSpPr>
            <a:spLocks noGrp="1"/>
          </p:cNvSpPr>
          <p:nvPr>
            <p:ph type="subTitle" idx="1"/>
          </p:nvPr>
        </p:nvSpPr>
        <p:spPr/>
        <p:txBody>
          <a:bodyPr/>
          <a:lstStyle/>
          <a:p>
            <a:r>
              <a:rPr lang="zh-CN" altLang="en-US" dirty="0"/>
              <a:t>任之劼</a:t>
            </a:r>
          </a:p>
        </p:txBody>
      </p:sp>
    </p:spTree>
    <p:extLst>
      <p:ext uri="{BB962C8B-B14F-4D97-AF65-F5344CB8AC3E}">
        <p14:creationId xmlns:p14="http://schemas.microsoft.com/office/powerpoint/2010/main" val="64864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81BFC-50B6-EC53-0B5F-301B7F05EE50}"/>
              </a:ext>
            </a:extLst>
          </p:cNvPr>
          <p:cNvSpPr>
            <a:spLocks noGrp="1"/>
          </p:cNvSpPr>
          <p:nvPr>
            <p:ph type="title"/>
          </p:nvPr>
        </p:nvSpPr>
        <p:spPr/>
        <p:txBody>
          <a:bodyPr/>
          <a:lstStyle/>
          <a:p>
            <a:r>
              <a:rPr lang="en-US" altLang="zh-CN" dirty="0"/>
              <a:t>DAG</a:t>
            </a:r>
            <a:r>
              <a:rPr lang="zh-CN" altLang="en-US" dirty="0"/>
              <a:t>（有向无环图）</a:t>
            </a:r>
          </a:p>
        </p:txBody>
      </p:sp>
      <p:sp>
        <p:nvSpPr>
          <p:cNvPr id="3" name="内容占位符 2">
            <a:extLst>
              <a:ext uri="{FF2B5EF4-FFF2-40B4-BE49-F238E27FC236}">
                <a16:creationId xmlns:a16="http://schemas.microsoft.com/office/drawing/2014/main" id="{0A6FC086-3979-CE89-5646-2381F34F113F}"/>
              </a:ext>
            </a:extLst>
          </p:cNvPr>
          <p:cNvSpPr>
            <a:spLocks noGrp="1"/>
          </p:cNvSpPr>
          <p:nvPr>
            <p:ph idx="1"/>
          </p:nvPr>
        </p:nvSpPr>
        <p:spPr/>
        <p:txBody>
          <a:bodyPr/>
          <a:lstStyle/>
          <a:p>
            <a:r>
              <a:rPr lang="zh-CN" altLang="en-US" sz="2800" dirty="0">
                <a:latin typeface="Gill Sans MT" panose="020B0502020104020203" pitchFamily="34" charset="0"/>
              </a:rPr>
              <a:t>鼻祖：</a:t>
            </a:r>
            <a:r>
              <a:rPr lang="en-US" altLang="zh-CN" sz="2800" dirty="0">
                <a:latin typeface="Gill Sans MT" panose="020B0502020104020203" pitchFamily="34" charset="0"/>
              </a:rPr>
              <a:t>GHOST</a:t>
            </a:r>
            <a:r>
              <a:rPr lang="zh-CN" altLang="en-US" dirty="0">
                <a:latin typeface="Gill Sans MT" panose="020B0502020104020203" pitchFamily="34" charset="0"/>
              </a:rPr>
              <a:t>（以太坊的共识算法），</a:t>
            </a:r>
            <a:r>
              <a:rPr lang="zh-CN" altLang="en-US" sz="2800" dirty="0">
                <a:latin typeface="Gill Sans MT" panose="020B0502020104020203" pitchFamily="34" charset="0"/>
              </a:rPr>
              <a:t>将分叉的区块的算力也并入主链，并且用最重链共识取代最长链共识，保证</a:t>
            </a:r>
            <a:r>
              <a:rPr lang="zh-CN" altLang="en-US" sz="2800" b="1" dirty="0">
                <a:solidFill>
                  <a:srgbClr val="FF0000"/>
                </a:solidFill>
                <a:latin typeface="Gill Sans MT" panose="020B0502020104020203" pitchFamily="34" charset="0"/>
              </a:rPr>
              <a:t>偶然产生</a:t>
            </a:r>
            <a:r>
              <a:rPr lang="zh-CN" altLang="en-US" sz="2800" dirty="0">
                <a:latin typeface="Gill Sans MT" panose="020B0502020104020203" pitchFamily="34" charset="0"/>
              </a:rPr>
              <a:t>的分叉的算力不被浪费</a:t>
            </a:r>
            <a:endParaRPr lang="en-US" altLang="zh-CN" sz="2800" dirty="0">
              <a:latin typeface="Gill Sans MT" panose="020B0502020104020203" pitchFamily="34" charset="0"/>
            </a:endParaRPr>
          </a:p>
          <a:p>
            <a:r>
              <a:rPr lang="zh-CN" altLang="en-US" sz="2800" dirty="0">
                <a:latin typeface="Gill Sans MT" panose="020B0502020104020203" pitchFamily="34" charset="0"/>
              </a:rPr>
              <a:t>理想</a:t>
            </a:r>
            <a:r>
              <a:rPr lang="en-US" altLang="zh-CN" sz="2800" dirty="0">
                <a:latin typeface="Gill Sans MT" panose="020B0502020104020203" pitchFamily="34" charset="0"/>
              </a:rPr>
              <a:t>DAG</a:t>
            </a:r>
            <a:r>
              <a:rPr lang="zh-CN" altLang="en-US" sz="2800" dirty="0">
                <a:latin typeface="Gill Sans MT" panose="020B0502020104020203" pitchFamily="34" charset="0"/>
              </a:rPr>
              <a:t>算法：将分叉的区块</a:t>
            </a:r>
            <a:r>
              <a:rPr lang="zh-CN" altLang="en-US" sz="2800" b="1" dirty="0">
                <a:latin typeface="Gill Sans MT" panose="020B0502020104020203" pitchFamily="34" charset="0"/>
              </a:rPr>
              <a:t>打包的交易</a:t>
            </a:r>
            <a:r>
              <a:rPr lang="zh-CN" altLang="en-US" sz="2800" dirty="0">
                <a:latin typeface="Gill Sans MT" panose="020B0502020104020203" pitchFamily="34" charset="0"/>
              </a:rPr>
              <a:t>也并入主链，并且用最重链共识取代最长链共识，保证即便最后形成的不是一个链而是一个</a:t>
            </a:r>
            <a:r>
              <a:rPr lang="en-US" altLang="zh-CN" sz="2800" dirty="0">
                <a:latin typeface="Gill Sans MT" panose="020B0502020104020203" pitchFamily="34" charset="0"/>
              </a:rPr>
              <a:t>DAG</a:t>
            </a:r>
            <a:r>
              <a:rPr lang="zh-CN" altLang="en-US" sz="2800" dirty="0">
                <a:latin typeface="Gill Sans MT" panose="020B0502020104020203" pitchFamily="34" charset="0"/>
              </a:rPr>
              <a:t>，依旧能够达成安全的共识</a:t>
            </a:r>
            <a:endParaRPr lang="en-US" altLang="zh-CN" sz="2800" dirty="0">
              <a:latin typeface="Gill Sans MT" panose="020B0502020104020203" pitchFamily="34" charset="0"/>
            </a:endParaRPr>
          </a:p>
          <a:p>
            <a:r>
              <a:rPr lang="zh-CN" altLang="en-US" dirty="0">
                <a:latin typeface="Gill Sans MT" panose="020B0502020104020203" pitchFamily="34" charset="0"/>
              </a:rPr>
              <a:t>代表性</a:t>
            </a:r>
            <a:r>
              <a:rPr lang="en-US" altLang="zh-CN" dirty="0">
                <a:latin typeface="Gill Sans MT" panose="020B0502020104020203" pitchFamily="34" charset="0"/>
              </a:rPr>
              <a:t>DAG</a:t>
            </a:r>
            <a:r>
              <a:rPr lang="zh-CN" altLang="en-US" dirty="0">
                <a:latin typeface="Gill Sans MT" panose="020B0502020104020203" pitchFamily="34" charset="0"/>
              </a:rPr>
              <a:t>算法：</a:t>
            </a:r>
            <a:endParaRPr lang="en-US" altLang="zh-CN" dirty="0">
              <a:latin typeface="Gill Sans MT" panose="020B0502020104020203" pitchFamily="34" charset="0"/>
            </a:endParaRPr>
          </a:p>
          <a:p>
            <a:pPr lvl="1"/>
            <a:r>
              <a:rPr lang="en-US" altLang="zh-CN" sz="2000" dirty="0">
                <a:latin typeface="Gill Sans MT" panose="020B0502020104020203" pitchFamily="34" charset="0"/>
              </a:rPr>
              <a:t>SPECTRE</a:t>
            </a:r>
            <a:r>
              <a:rPr lang="zh-CN" altLang="en-US" sz="2000" dirty="0">
                <a:latin typeface="Gill Sans MT" panose="020B0502020104020203" pitchFamily="34" charset="0"/>
              </a:rPr>
              <a:t>，</a:t>
            </a:r>
            <a:r>
              <a:rPr lang="en-US" altLang="zh-CN" sz="2000" strike="sngStrike" dirty="0">
                <a:solidFill>
                  <a:srgbClr val="FF0000"/>
                </a:solidFill>
                <a:latin typeface="Gill Sans MT" panose="020B0502020104020203" pitchFamily="34" charset="0"/>
              </a:rPr>
              <a:t>IOTA</a:t>
            </a:r>
            <a:r>
              <a:rPr lang="zh-CN" altLang="en-US" sz="2000" dirty="0">
                <a:latin typeface="Gill Sans MT" panose="020B0502020104020203" pitchFamily="34" charset="0"/>
              </a:rPr>
              <a:t>，</a:t>
            </a:r>
            <a:r>
              <a:rPr lang="en-US" altLang="zh-CN" sz="2000" dirty="0">
                <a:latin typeface="Gill Sans MT" panose="020B0502020104020203" pitchFamily="34" charset="0"/>
              </a:rPr>
              <a:t>PHANTOM</a:t>
            </a:r>
            <a:r>
              <a:rPr lang="zh-CN" altLang="en-US" sz="2000" dirty="0">
                <a:latin typeface="Gill Sans MT" panose="020B0502020104020203" pitchFamily="34" charset="0"/>
              </a:rPr>
              <a:t>，</a:t>
            </a:r>
            <a:r>
              <a:rPr lang="en-US" altLang="zh-CN" sz="2000" dirty="0">
                <a:latin typeface="Gill Sans MT" panose="020B0502020104020203" pitchFamily="34" charset="0"/>
              </a:rPr>
              <a:t>Conflux</a:t>
            </a:r>
            <a:r>
              <a:rPr lang="zh-CN" altLang="en-US" sz="2000" dirty="0">
                <a:latin typeface="Gill Sans MT" panose="020B0502020104020203" pitchFamily="34" charset="0"/>
              </a:rPr>
              <a:t>，</a:t>
            </a:r>
            <a:r>
              <a:rPr lang="en-US" altLang="zh-CN" sz="2000" dirty="0">
                <a:latin typeface="Gill Sans MT" panose="020B0502020104020203" pitchFamily="34" charset="0"/>
              </a:rPr>
              <a:t>Prism</a:t>
            </a:r>
          </a:p>
          <a:p>
            <a:r>
              <a:rPr lang="zh-CN" altLang="en-US" dirty="0"/>
              <a:t>并没有证据表明在同样的网络和交易模型下</a:t>
            </a:r>
            <a:r>
              <a:rPr lang="en-US" altLang="zh-CN" dirty="0"/>
              <a:t>DAG</a:t>
            </a:r>
            <a:r>
              <a:rPr lang="zh-CN" altLang="en-US" dirty="0"/>
              <a:t>比链式结构有更好的性能</a:t>
            </a:r>
          </a:p>
        </p:txBody>
      </p:sp>
    </p:spTree>
    <p:extLst>
      <p:ext uri="{BB962C8B-B14F-4D97-AF65-F5344CB8AC3E}">
        <p14:creationId xmlns:p14="http://schemas.microsoft.com/office/powerpoint/2010/main" val="48063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81BFC-50B6-EC53-0B5F-301B7F05EE50}"/>
              </a:ext>
            </a:extLst>
          </p:cNvPr>
          <p:cNvSpPr>
            <a:spLocks noGrp="1"/>
          </p:cNvSpPr>
          <p:nvPr>
            <p:ph type="title"/>
          </p:nvPr>
        </p:nvSpPr>
        <p:spPr/>
        <p:txBody>
          <a:bodyPr/>
          <a:lstStyle/>
          <a:p>
            <a:r>
              <a:rPr lang="en-US" altLang="zh-CN" dirty="0"/>
              <a:t>DAG</a:t>
            </a:r>
            <a:r>
              <a:rPr lang="zh-CN" altLang="en-US" dirty="0"/>
              <a:t>（有向无环图）</a:t>
            </a:r>
          </a:p>
        </p:txBody>
      </p:sp>
      <p:sp>
        <p:nvSpPr>
          <p:cNvPr id="3" name="内容占位符 2">
            <a:extLst>
              <a:ext uri="{FF2B5EF4-FFF2-40B4-BE49-F238E27FC236}">
                <a16:creationId xmlns:a16="http://schemas.microsoft.com/office/drawing/2014/main" id="{0A6FC086-3979-CE89-5646-2381F34F113F}"/>
              </a:ext>
            </a:extLst>
          </p:cNvPr>
          <p:cNvSpPr>
            <a:spLocks noGrp="1"/>
          </p:cNvSpPr>
          <p:nvPr>
            <p:ph idx="1"/>
          </p:nvPr>
        </p:nvSpPr>
        <p:spPr/>
        <p:txBody>
          <a:bodyPr/>
          <a:lstStyle/>
          <a:p>
            <a:r>
              <a:rPr lang="zh-CN" altLang="en-US" sz="2800" dirty="0">
                <a:latin typeface="Gill Sans MT" panose="020B0502020104020203" pitchFamily="34" charset="0"/>
              </a:rPr>
              <a:t>鼻祖：</a:t>
            </a:r>
            <a:r>
              <a:rPr lang="en-US" altLang="zh-CN" sz="2800" dirty="0">
                <a:latin typeface="Gill Sans MT" panose="020B0502020104020203" pitchFamily="34" charset="0"/>
              </a:rPr>
              <a:t>GHOST</a:t>
            </a:r>
            <a:r>
              <a:rPr lang="zh-CN" altLang="en-US" dirty="0">
                <a:latin typeface="Gill Sans MT" panose="020B0502020104020203" pitchFamily="34" charset="0"/>
              </a:rPr>
              <a:t>（以太坊的共识算法），</a:t>
            </a:r>
            <a:r>
              <a:rPr lang="zh-CN" altLang="en-US" sz="2800" dirty="0">
                <a:latin typeface="Gill Sans MT" panose="020B0502020104020203" pitchFamily="34" charset="0"/>
              </a:rPr>
              <a:t>将分叉的区块的算力也并入主链，并且用最重链共识取代最长链共识，保证</a:t>
            </a:r>
            <a:r>
              <a:rPr lang="zh-CN" altLang="en-US" sz="2800" b="1" dirty="0">
                <a:solidFill>
                  <a:srgbClr val="FF0000"/>
                </a:solidFill>
                <a:latin typeface="Gill Sans MT" panose="020B0502020104020203" pitchFamily="34" charset="0"/>
              </a:rPr>
              <a:t>偶然产生</a:t>
            </a:r>
            <a:r>
              <a:rPr lang="zh-CN" altLang="en-US" sz="2800" dirty="0">
                <a:latin typeface="Gill Sans MT" panose="020B0502020104020203" pitchFamily="34" charset="0"/>
              </a:rPr>
              <a:t>的分叉的算力不被浪费</a:t>
            </a:r>
            <a:endParaRPr lang="en-US" altLang="zh-CN" sz="2800" dirty="0">
              <a:latin typeface="Gill Sans MT" panose="020B0502020104020203" pitchFamily="34" charset="0"/>
            </a:endParaRPr>
          </a:p>
          <a:p>
            <a:r>
              <a:rPr lang="zh-CN" altLang="en-US" sz="2800" dirty="0">
                <a:latin typeface="Gill Sans MT" panose="020B0502020104020203" pitchFamily="34" charset="0"/>
              </a:rPr>
              <a:t>理想</a:t>
            </a:r>
            <a:r>
              <a:rPr lang="en-US" altLang="zh-CN" sz="2800" dirty="0">
                <a:latin typeface="Gill Sans MT" panose="020B0502020104020203" pitchFamily="34" charset="0"/>
              </a:rPr>
              <a:t>DAG</a:t>
            </a:r>
            <a:r>
              <a:rPr lang="zh-CN" altLang="en-US" sz="2800" dirty="0">
                <a:latin typeface="Gill Sans MT" panose="020B0502020104020203" pitchFamily="34" charset="0"/>
              </a:rPr>
              <a:t>算法：将分叉的区块</a:t>
            </a:r>
            <a:r>
              <a:rPr lang="zh-CN" altLang="en-US" sz="2800" b="1" dirty="0">
                <a:latin typeface="Gill Sans MT" panose="020B0502020104020203" pitchFamily="34" charset="0"/>
              </a:rPr>
              <a:t>打包的交易</a:t>
            </a:r>
            <a:r>
              <a:rPr lang="zh-CN" altLang="en-US" sz="2800" dirty="0">
                <a:latin typeface="Gill Sans MT" panose="020B0502020104020203" pitchFamily="34" charset="0"/>
              </a:rPr>
              <a:t>也并入主链，并且用最重链共识取代最长链共识，保证即便最后形成的不是一个链而是一个</a:t>
            </a:r>
            <a:r>
              <a:rPr lang="en-US" altLang="zh-CN" sz="2800" dirty="0">
                <a:latin typeface="Gill Sans MT" panose="020B0502020104020203" pitchFamily="34" charset="0"/>
              </a:rPr>
              <a:t>DAG</a:t>
            </a:r>
            <a:r>
              <a:rPr lang="zh-CN" altLang="en-US" sz="2800" dirty="0">
                <a:latin typeface="Gill Sans MT" panose="020B0502020104020203" pitchFamily="34" charset="0"/>
              </a:rPr>
              <a:t>，依旧能够达成安全的共识</a:t>
            </a:r>
            <a:endParaRPr lang="en-US" altLang="zh-CN" sz="2800" dirty="0">
              <a:latin typeface="Gill Sans MT" panose="020B0502020104020203" pitchFamily="34" charset="0"/>
            </a:endParaRPr>
          </a:p>
          <a:p>
            <a:r>
              <a:rPr lang="zh-CN" altLang="en-US" dirty="0">
                <a:latin typeface="Gill Sans MT" panose="020B0502020104020203" pitchFamily="34" charset="0"/>
              </a:rPr>
              <a:t>代表性</a:t>
            </a:r>
            <a:r>
              <a:rPr lang="en-US" altLang="zh-CN" dirty="0">
                <a:latin typeface="Gill Sans MT" panose="020B0502020104020203" pitchFamily="34" charset="0"/>
              </a:rPr>
              <a:t>DAG</a:t>
            </a:r>
            <a:r>
              <a:rPr lang="zh-CN" altLang="en-US" dirty="0">
                <a:latin typeface="Gill Sans MT" panose="020B0502020104020203" pitchFamily="34" charset="0"/>
              </a:rPr>
              <a:t>算法：</a:t>
            </a:r>
            <a:endParaRPr lang="en-US" altLang="zh-CN" dirty="0">
              <a:latin typeface="Gill Sans MT" panose="020B0502020104020203" pitchFamily="34" charset="0"/>
            </a:endParaRPr>
          </a:p>
          <a:p>
            <a:pPr lvl="1"/>
            <a:r>
              <a:rPr lang="en-US" altLang="zh-CN" sz="2000" dirty="0">
                <a:latin typeface="Gill Sans MT" panose="020B0502020104020203" pitchFamily="34" charset="0"/>
              </a:rPr>
              <a:t>SPECTRE</a:t>
            </a:r>
            <a:r>
              <a:rPr lang="zh-CN" altLang="en-US" sz="2000" dirty="0">
                <a:latin typeface="Gill Sans MT" panose="020B0502020104020203" pitchFamily="34" charset="0"/>
              </a:rPr>
              <a:t>，</a:t>
            </a:r>
            <a:r>
              <a:rPr lang="en-US" altLang="zh-CN" sz="2000" strike="sngStrike" dirty="0">
                <a:solidFill>
                  <a:srgbClr val="FF0000"/>
                </a:solidFill>
                <a:latin typeface="Gill Sans MT" panose="020B0502020104020203" pitchFamily="34" charset="0"/>
              </a:rPr>
              <a:t>IOTA</a:t>
            </a:r>
            <a:r>
              <a:rPr lang="zh-CN" altLang="en-US" sz="2000" dirty="0">
                <a:latin typeface="Gill Sans MT" panose="020B0502020104020203" pitchFamily="34" charset="0"/>
              </a:rPr>
              <a:t>，</a:t>
            </a:r>
            <a:r>
              <a:rPr lang="en-US" altLang="zh-CN" sz="2000" dirty="0">
                <a:latin typeface="Gill Sans MT" panose="020B0502020104020203" pitchFamily="34" charset="0"/>
              </a:rPr>
              <a:t>PHANTOM</a:t>
            </a:r>
            <a:r>
              <a:rPr lang="zh-CN" altLang="en-US" sz="2000" dirty="0">
                <a:latin typeface="Gill Sans MT" panose="020B0502020104020203" pitchFamily="34" charset="0"/>
              </a:rPr>
              <a:t>，</a:t>
            </a:r>
            <a:r>
              <a:rPr lang="en-US" altLang="zh-CN" sz="2000" dirty="0">
                <a:latin typeface="Gill Sans MT" panose="020B0502020104020203" pitchFamily="34" charset="0"/>
              </a:rPr>
              <a:t>Conflux</a:t>
            </a:r>
            <a:r>
              <a:rPr lang="zh-CN" altLang="en-US" sz="2000" dirty="0">
                <a:latin typeface="Gill Sans MT" panose="020B0502020104020203" pitchFamily="34" charset="0"/>
              </a:rPr>
              <a:t>，</a:t>
            </a:r>
            <a:r>
              <a:rPr lang="en-US" altLang="zh-CN" sz="2000" dirty="0">
                <a:latin typeface="Gill Sans MT" panose="020B0502020104020203" pitchFamily="34" charset="0"/>
              </a:rPr>
              <a:t>Prism</a:t>
            </a:r>
          </a:p>
          <a:p>
            <a:r>
              <a:rPr lang="zh-CN" altLang="en-US" dirty="0"/>
              <a:t>并没有证据表明在同样的网络和交易模型下</a:t>
            </a:r>
            <a:r>
              <a:rPr lang="en-US" altLang="zh-CN" dirty="0"/>
              <a:t>DAG</a:t>
            </a:r>
            <a:r>
              <a:rPr lang="zh-CN" altLang="en-US" dirty="0"/>
              <a:t>比链式结构有更好的性能</a:t>
            </a:r>
          </a:p>
        </p:txBody>
      </p:sp>
      <p:pic>
        <p:nvPicPr>
          <p:cNvPr id="1026" name="Picture 2" descr="DAG the DLT! Directed Acyclic Graph for Enterprise Blockchain! | Blockchain  Certification Programs | CBCA">
            <a:extLst>
              <a:ext uri="{FF2B5EF4-FFF2-40B4-BE49-F238E27FC236}">
                <a16:creationId xmlns:a16="http://schemas.microsoft.com/office/drawing/2014/main" id="{F9E10063-5447-15B5-F1AC-BA0B60E7E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122" y="1344436"/>
            <a:ext cx="6636696" cy="1747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41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a:extLst>
              <a:ext uri="{FF2B5EF4-FFF2-40B4-BE49-F238E27FC236}">
                <a16:creationId xmlns:a16="http://schemas.microsoft.com/office/drawing/2014/main" id="{97E47ED4-7254-4BC7-04B0-04F4ECF1A1ED}"/>
              </a:ext>
            </a:extLst>
          </p:cNvPr>
          <p:cNvGrpSpPr/>
          <p:nvPr/>
        </p:nvGrpSpPr>
        <p:grpSpPr>
          <a:xfrm>
            <a:off x="533318" y="1338444"/>
            <a:ext cx="11125364" cy="5426497"/>
            <a:chOff x="228436" y="1338444"/>
            <a:chExt cx="11125364" cy="5426497"/>
          </a:xfrm>
        </p:grpSpPr>
        <p:cxnSp>
          <p:nvCxnSpPr>
            <p:cNvPr id="4" name="直接箭头连接符 3">
              <a:extLst>
                <a:ext uri="{FF2B5EF4-FFF2-40B4-BE49-F238E27FC236}">
                  <a16:creationId xmlns:a16="http://schemas.microsoft.com/office/drawing/2014/main" id="{49F5110E-79C2-9360-39E6-43635D82B7FA}"/>
                </a:ext>
              </a:extLst>
            </p:cNvPr>
            <p:cNvCxnSpPr>
              <a:cxnSpLocks/>
              <a:stCxn id="6" idx="6"/>
              <a:endCxn id="30" idx="1"/>
            </p:cNvCxnSpPr>
            <p:nvPr/>
          </p:nvCxnSpPr>
          <p:spPr>
            <a:xfrm>
              <a:off x="3545616" y="3242880"/>
              <a:ext cx="1897861" cy="2357472"/>
            </a:xfrm>
            <a:prstGeom prst="straightConnector1">
              <a:avLst/>
            </a:prstGeom>
            <a:ln>
              <a:tailEnd type="triangle"/>
            </a:ln>
          </p:spPr>
          <p:style>
            <a:lnRef idx="2">
              <a:schemeClr val="accent3">
                <a:shade val="50000"/>
              </a:schemeClr>
            </a:lnRef>
            <a:fillRef idx="1">
              <a:schemeClr val="accent3"/>
            </a:fillRef>
            <a:effectRef idx="0">
              <a:schemeClr val="accent3"/>
            </a:effectRef>
            <a:fontRef idx="minor">
              <a:schemeClr val="lt1"/>
            </a:fontRef>
          </p:style>
        </p:cxnSp>
        <p:sp>
          <p:nvSpPr>
            <p:cNvPr id="5" name="灯片编号占位符 2">
              <a:extLst>
                <a:ext uri="{FF2B5EF4-FFF2-40B4-BE49-F238E27FC236}">
                  <a16:creationId xmlns:a16="http://schemas.microsoft.com/office/drawing/2014/main" id="{474E9E43-6D25-0B63-2541-D50B3CD94228}"/>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307BB2-4EC6-465E-B539-599D40C8A195}" type="slidenum">
                <a:rPr lang="zh-CN" altLang="en-US" smtClean="0"/>
                <a:pPr/>
                <a:t>12</a:t>
              </a:fld>
              <a:endParaRPr lang="zh-CN" altLang="en-US"/>
            </a:p>
          </p:txBody>
        </p:sp>
        <p:sp>
          <p:nvSpPr>
            <p:cNvPr id="6" name="椭圆 5">
              <a:extLst>
                <a:ext uri="{FF2B5EF4-FFF2-40B4-BE49-F238E27FC236}">
                  <a16:creationId xmlns:a16="http://schemas.microsoft.com/office/drawing/2014/main" id="{FBCEEA18-DE58-7682-2FD3-64B9E7EE7C05}"/>
                </a:ext>
              </a:extLst>
            </p:cNvPr>
            <p:cNvSpPr/>
            <p:nvPr/>
          </p:nvSpPr>
          <p:spPr>
            <a:xfrm>
              <a:off x="2777936" y="2859040"/>
              <a:ext cx="767680" cy="767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C4C31166-7467-48CE-A89B-3C4440D73D94}"/>
                </a:ext>
              </a:extLst>
            </p:cNvPr>
            <p:cNvSpPr/>
            <p:nvPr/>
          </p:nvSpPr>
          <p:spPr>
            <a:xfrm>
              <a:off x="652355" y="3820480"/>
              <a:ext cx="694721" cy="6947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F7CA6BA-3CD7-28A6-9EC4-B3F5499712B9}"/>
                </a:ext>
              </a:extLst>
            </p:cNvPr>
            <p:cNvSpPr txBox="1"/>
            <p:nvPr/>
          </p:nvSpPr>
          <p:spPr>
            <a:xfrm>
              <a:off x="2777936" y="2087752"/>
              <a:ext cx="943720" cy="738664"/>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2008</a:t>
              </a:r>
            </a:p>
            <a:p>
              <a:pPr algn="l"/>
              <a:r>
                <a:rPr lang="zh-CN" altLang="en-US" sz="1400" dirty="0">
                  <a:solidFill>
                    <a:srgbClr val="000000"/>
                  </a:solidFill>
                  <a:latin typeface="思源黑体 CN Regular" panose="020B0500000000000000" pitchFamily="34" charset="-122"/>
                  <a:ea typeface="思源黑体 CN Regular" panose="020B0500000000000000" pitchFamily="34" charset="-122"/>
                </a:rPr>
                <a:t>比特币：</a:t>
              </a:r>
              <a:endParaRPr lang="en-US" altLang="zh-CN" sz="1400" dirty="0">
                <a:solidFill>
                  <a:srgbClr val="000000"/>
                </a:solidFill>
                <a:latin typeface="思源黑体 CN Regular" panose="020B0500000000000000" pitchFamily="34" charset="-122"/>
                <a:ea typeface="思源黑体 CN Regular" panose="020B0500000000000000" pitchFamily="34" charset="-122"/>
              </a:endParaRPr>
            </a:p>
            <a:p>
              <a:pPr algn="l"/>
              <a:r>
                <a:rPr lang="en-US" altLang="zh-CN" sz="1400" dirty="0" err="1">
                  <a:solidFill>
                    <a:srgbClr val="000000"/>
                  </a:solidFill>
                  <a:latin typeface="思源黑体 CN Regular" panose="020B0500000000000000" pitchFamily="34" charset="-122"/>
                  <a:ea typeface="思源黑体 CN Regular" panose="020B0500000000000000" pitchFamily="34" charset="-122"/>
                </a:rPr>
                <a:t>PoW</a:t>
              </a:r>
              <a:r>
                <a:rPr lang="zh-CN" altLang="en-US" sz="1400" dirty="0">
                  <a:solidFill>
                    <a:srgbClr val="000000"/>
                  </a:solidFill>
                  <a:latin typeface="思源黑体 CN Regular" panose="020B0500000000000000" pitchFamily="34" charset="-122"/>
                  <a:ea typeface="思源黑体 CN Regular" panose="020B0500000000000000" pitchFamily="34" charset="-122"/>
                </a:rPr>
                <a:t>共识</a:t>
              </a:r>
            </a:p>
          </p:txBody>
        </p:sp>
        <p:sp>
          <p:nvSpPr>
            <p:cNvPr id="9" name="文本框 8">
              <a:extLst>
                <a:ext uri="{FF2B5EF4-FFF2-40B4-BE49-F238E27FC236}">
                  <a16:creationId xmlns:a16="http://schemas.microsoft.com/office/drawing/2014/main" id="{27496F1E-D58E-4C63-C4E1-B9B9094A9B87}"/>
                </a:ext>
              </a:extLst>
            </p:cNvPr>
            <p:cNvSpPr txBox="1"/>
            <p:nvPr/>
          </p:nvSpPr>
          <p:spPr>
            <a:xfrm>
              <a:off x="272905" y="4515201"/>
              <a:ext cx="1441420" cy="523220"/>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1982</a:t>
              </a:r>
              <a:r>
                <a:rPr lang="zh-CN" altLang="en-US" sz="1400" dirty="0">
                  <a:solidFill>
                    <a:srgbClr val="000000"/>
                  </a:solidFill>
                  <a:latin typeface="思源黑体 CN Regular" panose="020B0500000000000000" pitchFamily="34" charset="-122"/>
                  <a:ea typeface="思源黑体 CN Regular" panose="020B0500000000000000" pitchFamily="34" charset="-122"/>
                </a:rPr>
                <a:t>：</a:t>
              </a:r>
              <a:endParaRPr lang="en-US" altLang="zh-CN" sz="1400" dirty="0">
                <a:solidFill>
                  <a:srgbClr val="000000"/>
                </a:solidFill>
                <a:latin typeface="思源黑体 CN Regular" panose="020B0500000000000000" pitchFamily="34" charset="-122"/>
                <a:ea typeface="思源黑体 CN Regular" panose="020B0500000000000000" pitchFamily="34" charset="-122"/>
              </a:endParaRPr>
            </a:p>
            <a:p>
              <a:pPr algn="l"/>
              <a:r>
                <a:rPr lang="zh-CN" altLang="en-US" sz="1400" dirty="0">
                  <a:solidFill>
                    <a:srgbClr val="000000"/>
                  </a:solidFill>
                  <a:latin typeface="思源黑体 CN Regular" panose="020B0500000000000000" pitchFamily="34" charset="-122"/>
                  <a:ea typeface="思源黑体 CN Regular" panose="020B0500000000000000" pitchFamily="34" charset="-122"/>
                </a:rPr>
                <a:t>拜占庭将军问题</a:t>
              </a:r>
            </a:p>
          </p:txBody>
        </p:sp>
        <p:sp>
          <p:nvSpPr>
            <p:cNvPr id="10" name="椭圆 9">
              <a:extLst>
                <a:ext uri="{FF2B5EF4-FFF2-40B4-BE49-F238E27FC236}">
                  <a16:creationId xmlns:a16="http://schemas.microsoft.com/office/drawing/2014/main" id="{90760C79-E00E-C420-B91E-92D862C0B989}"/>
                </a:ext>
              </a:extLst>
            </p:cNvPr>
            <p:cNvSpPr/>
            <p:nvPr/>
          </p:nvSpPr>
          <p:spPr>
            <a:xfrm>
              <a:off x="2057226" y="4067829"/>
              <a:ext cx="200025" cy="2000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4F086379-C065-C226-7082-8CDFB8D795DB}"/>
                </a:ext>
              </a:extLst>
            </p:cNvPr>
            <p:cNvSpPr txBox="1"/>
            <p:nvPr/>
          </p:nvSpPr>
          <p:spPr>
            <a:xfrm>
              <a:off x="1830225" y="4337893"/>
              <a:ext cx="787395" cy="523220"/>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1999</a:t>
              </a:r>
              <a:r>
                <a:rPr lang="zh-CN" altLang="en-US" sz="1400" dirty="0">
                  <a:solidFill>
                    <a:srgbClr val="000000"/>
                  </a:solidFill>
                  <a:latin typeface="思源黑体 CN Regular" panose="020B0500000000000000" pitchFamily="34" charset="-122"/>
                  <a:ea typeface="思源黑体 CN Regular" panose="020B0500000000000000" pitchFamily="34" charset="-122"/>
                </a:rPr>
                <a:t>：</a:t>
              </a:r>
              <a:endParaRPr lang="en-US" altLang="zh-CN" sz="1400" dirty="0">
                <a:solidFill>
                  <a:srgbClr val="000000"/>
                </a:solidFill>
                <a:latin typeface="思源黑体 CN Regular" panose="020B0500000000000000" pitchFamily="34" charset="-122"/>
                <a:ea typeface="思源黑体 CN Regular" panose="020B0500000000000000" pitchFamily="34" charset="-122"/>
              </a:endParaRP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PBFT</a:t>
              </a:r>
              <a:endParaRPr lang="zh-CN" altLang="en-US" sz="1400" dirty="0">
                <a:solidFill>
                  <a:srgbClr val="000000"/>
                </a:solidFill>
                <a:latin typeface="思源黑体 CN Regular" panose="020B0500000000000000" pitchFamily="34" charset="-122"/>
                <a:ea typeface="思源黑体 CN Regular" panose="020B0500000000000000" pitchFamily="34" charset="-122"/>
              </a:endParaRPr>
            </a:p>
          </p:txBody>
        </p:sp>
        <p:sp>
          <p:nvSpPr>
            <p:cNvPr id="12" name="椭圆 11">
              <a:extLst>
                <a:ext uri="{FF2B5EF4-FFF2-40B4-BE49-F238E27FC236}">
                  <a16:creationId xmlns:a16="http://schemas.microsoft.com/office/drawing/2014/main" id="{28B83A54-60A2-CA25-3C01-2CE78CBB3899}"/>
                </a:ext>
              </a:extLst>
            </p:cNvPr>
            <p:cNvSpPr/>
            <p:nvPr/>
          </p:nvSpPr>
          <p:spPr>
            <a:xfrm>
              <a:off x="4080829" y="1861664"/>
              <a:ext cx="200025" cy="2000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65D820B-06EE-AFF3-9080-180E26C2DB45}"/>
                </a:ext>
              </a:extLst>
            </p:cNvPr>
            <p:cNvSpPr txBox="1"/>
            <p:nvPr/>
          </p:nvSpPr>
          <p:spPr>
            <a:xfrm>
              <a:off x="3719883" y="1338444"/>
              <a:ext cx="921919" cy="523220"/>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2012</a:t>
              </a: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Peercoin</a:t>
              </a:r>
            </a:p>
          </p:txBody>
        </p:sp>
        <p:sp>
          <p:nvSpPr>
            <p:cNvPr id="14" name="椭圆 13">
              <a:extLst>
                <a:ext uri="{FF2B5EF4-FFF2-40B4-BE49-F238E27FC236}">
                  <a16:creationId xmlns:a16="http://schemas.microsoft.com/office/drawing/2014/main" id="{58FECA64-1D0B-AEC5-78EC-AB60F5636D14}"/>
                </a:ext>
              </a:extLst>
            </p:cNvPr>
            <p:cNvSpPr/>
            <p:nvPr/>
          </p:nvSpPr>
          <p:spPr>
            <a:xfrm>
              <a:off x="5434876" y="3334439"/>
              <a:ext cx="200025" cy="200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C8514C08-ACAF-1796-8AF8-08FFEDF521DF}"/>
                </a:ext>
              </a:extLst>
            </p:cNvPr>
            <p:cNvSpPr txBox="1"/>
            <p:nvPr/>
          </p:nvSpPr>
          <p:spPr>
            <a:xfrm>
              <a:off x="5073930" y="2811219"/>
              <a:ext cx="1127873" cy="523220"/>
            </a:xfrm>
            <a:prstGeom prst="rect">
              <a:avLst/>
            </a:prstGeom>
            <a:noFill/>
          </p:spPr>
          <p:txBody>
            <a:bodyPr wrap="squar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2015</a:t>
              </a: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Bitcoin-NG</a:t>
              </a:r>
            </a:p>
          </p:txBody>
        </p:sp>
        <p:sp>
          <p:nvSpPr>
            <p:cNvPr id="16" name="椭圆 15">
              <a:extLst>
                <a:ext uri="{FF2B5EF4-FFF2-40B4-BE49-F238E27FC236}">
                  <a16:creationId xmlns:a16="http://schemas.microsoft.com/office/drawing/2014/main" id="{AAFBA0B2-766B-0516-D0F6-BB2A4AA50256}"/>
                </a:ext>
              </a:extLst>
            </p:cNvPr>
            <p:cNvSpPr/>
            <p:nvPr/>
          </p:nvSpPr>
          <p:spPr>
            <a:xfrm>
              <a:off x="4999851" y="2555356"/>
              <a:ext cx="200025" cy="200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099DBA2-3B38-1359-236A-C75F086D9964}"/>
                </a:ext>
              </a:extLst>
            </p:cNvPr>
            <p:cNvSpPr txBox="1"/>
            <p:nvPr/>
          </p:nvSpPr>
          <p:spPr>
            <a:xfrm>
              <a:off x="4725051" y="2060794"/>
              <a:ext cx="809837" cy="523220"/>
            </a:xfrm>
            <a:prstGeom prst="rect">
              <a:avLst/>
            </a:prstGeom>
            <a:noFill/>
          </p:spPr>
          <p:txBody>
            <a:bodyPr wrap="squar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2013</a:t>
              </a: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GHOST</a:t>
              </a:r>
            </a:p>
          </p:txBody>
        </p:sp>
        <p:sp>
          <p:nvSpPr>
            <p:cNvPr id="18" name="椭圆 17">
              <a:extLst>
                <a:ext uri="{FF2B5EF4-FFF2-40B4-BE49-F238E27FC236}">
                  <a16:creationId xmlns:a16="http://schemas.microsoft.com/office/drawing/2014/main" id="{FB3AF910-378A-A5B0-1E99-581B2ED118F8}"/>
                </a:ext>
              </a:extLst>
            </p:cNvPr>
            <p:cNvSpPr/>
            <p:nvPr/>
          </p:nvSpPr>
          <p:spPr>
            <a:xfrm>
              <a:off x="6143841" y="4067829"/>
              <a:ext cx="200025" cy="2000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742AFA3F-0C6D-73B2-EA74-ACBF154F55A5}"/>
                </a:ext>
              </a:extLst>
            </p:cNvPr>
            <p:cNvSpPr txBox="1"/>
            <p:nvPr/>
          </p:nvSpPr>
          <p:spPr>
            <a:xfrm>
              <a:off x="5761977" y="4295378"/>
              <a:ext cx="1737976" cy="1384995"/>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2016</a:t>
              </a:r>
              <a:r>
                <a:rPr lang="zh-CN" altLang="en-US" sz="1400" dirty="0">
                  <a:solidFill>
                    <a:srgbClr val="000000"/>
                  </a:solidFill>
                  <a:latin typeface="思源黑体 CN Regular" panose="020B0500000000000000" pitchFamily="34" charset="-122"/>
                  <a:ea typeface="思源黑体 CN Regular" panose="020B0500000000000000" pitchFamily="34" charset="-122"/>
                </a:rPr>
                <a:t>：</a:t>
              </a:r>
              <a:endParaRPr lang="en-US" altLang="zh-CN" sz="1400" dirty="0">
                <a:solidFill>
                  <a:srgbClr val="000000"/>
                </a:solidFill>
                <a:latin typeface="思源黑体 CN Regular" panose="020B0500000000000000" pitchFamily="34" charset="-122"/>
                <a:ea typeface="思源黑体 CN Regular" panose="020B0500000000000000" pitchFamily="34" charset="-122"/>
              </a:endParaRPr>
            </a:p>
            <a:p>
              <a:pPr algn="l"/>
              <a:r>
                <a:rPr lang="en-US" altLang="zh-CN" sz="1400" dirty="0" err="1">
                  <a:solidFill>
                    <a:srgbClr val="000000"/>
                  </a:solidFill>
                  <a:latin typeface="思源黑体 CN Regular" panose="020B0500000000000000" pitchFamily="34" charset="-122"/>
                  <a:ea typeface="思源黑体 CN Regular" panose="020B0500000000000000" pitchFamily="34" charset="-122"/>
                </a:rPr>
                <a:t>Honeybadger</a:t>
              </a:r>
              <a:r>
                <a:rPr lang="en-US" altLang="zh-CN" sz="1400" dirty="0">
                  <a:solidFill>
                    <a:srgbClr val="000000"/>
                  </a:solidFill>
                  <a:latin typeface="思源黑体 CN Regular" panose="020B0500000000000000" pitchFamily="34" charset="-122"/>
                  <a:ea typeface="思源黑体 CN Regular" panose="020B0500000000000000" pitchFamily="34" charset="-122"/>
                </a:rPr>
                <a:t> BFT</a:t>
              </a:r>
            </a:p>
            <a:p>
              <a:pPr algn="l"/>
              <a:r>
                <a:rPr lang="en-US" altLang="zh-CN" sz="1400" dirty="0" err="1">
                  <a:solidFill>
                    <a:srgbClr val="000000"/>
                  </a:solidFill>
                  <a:latin typeface="思源黑体 CN Regular" panose="020B0500000000000000" pitchFamily="34" charset="-122"/>
                  <a:ea typeface="思源黑体 CN Regular" panose="020B0500000000000000" pitchFamily="34" charset="-122"/>
                </a:rPr>
                <a:t>Tendermint</a:t>
              </a:r>
              <a:endParaRPr lang="en-US" altLang="zh-CN" sz="1400" dirty="0">
                <a:solidFill>
                  <a:srgbClr val="000000"/>
                </a:solidFill>
                <a:latin typeface="思源黑体 CN Regular" panose="020B0500000000000000" pitchFamily="34" charset="-122"/>
                <a:ea typeface="思源黑体 CN Regular" panose="020B0500000000000000" pitchFamily="34" charset="-122"/>
              </a:endParaRP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Solidus</a:t>
              </a: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Hybrid Consensus</a:t>
              </a:r>
            </a:p>
            <a:p>
              <a:pPr algn="l"/>
              <a:r>
                <a:rPr lang="en-US" altLang="zh-CN" sz="1400" dirty="0" err="1">
                  <a:solidFill>
                    <a:srgbClr val="000000"/>
                  </a:solidFill>
                  <a:latin typeface="思源黑体 CN Regular" panose="020B0500000000000000" pitchFamily="34" charset="-122"/>
                  <a:ea typeface="思源黑体 CN Regular" panose="020B0500000000000000" pitchFamily="34" charset="-122"/>
                </a:rPr>
                <a:t>Byzcoin</a:t>
              </a:r>
              <a:endParaRPr lang="zh-CN" altLang="en-US" sz="1400" dirty="0">
                <a:solidFill>
                  <a:srgbClr val="000000"/>
                </a:solidFill>
                <a:latin typeface="思源黑体 CN Regular" panose="020B0500000000000000" pitchFamily="34" charset="-122"/>
                <a:ea typeface="思源黑体 CN Regular" panose="020B0500000000000000" pitchFamily="34" charset="-122"/>
              </a:endParaRPr>
            </a:p>
          </p:txBody>
        </p:sp>
        <p:sp>
          <p:nvSpPr>
            <p:cNvPr id="20" name="椭圆 19">
              <a:extLst>
                <a:ext uri="{FF2B5EF4-FFF2-40B4-BE49-F238E27FC236}">
                  <a16:creationId xmlns:a16="http://schemas.microsoft.com/office/drawing/2014/main" id="{5CD1397D-AB74-5599-A31B-C09AB4F69B2A}"/>
                </a:ext>
              </a:extLst>
            </p:cNvPr>
            <p:cNvSpPr/>
            <p:nvPr/>
          </p:nvSpPr>
          <p:spPr>
            <a:xfrm>
              <a:off x="5163028" y="1861664"/>
              <a:ext cx="200025" cy="2000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D990AE97-257A-6A00-008A-F7A4DC9C22D0}"/>
                </a:ext>
              </a:extLst>
            </p:cNvPr>
            <p:cNvSpPr txBox="1"/>
            <p:nvPr/>
          </p:nvSpPr>
          <p:spPr>
            <a:xfrm>
              <a:off x="4607030" y="1338444"/>
              <a:ext cx="1563248" cy="523220"/>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2014</a:t>
              </a: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Proof of Activity</a:t>
              </a:r>
            </a:p>
          </p:txBody>
        </p:sp>
        <p:cxnSp>
          <p:nvCxnSpPr>
            <p:cNvPr id="22" name="直接箭头连接符 21">
              <a:extLst>
                <a:ext uri="{FF2B5EF4-FFF2-40B4-BE49-F238E27FC236}">
                  <a16:creationId xmlns:a16="http://schemas.microsoft.com/office/drawing/2014/main" id="{B9135606-848F-E60A-A100-FB7176DF43C9}"/>
                </a:ext>
              </a:extLst>
            </p:cNvPr>
            <p:cNvCxnSpPr>
              <a:cxnSpLocks/>
              <a:stCxn id="7" idx="6"/>
              <a:endCxn id="10" idx="2"/>
            </p:cNvCxnSpPr>
            <p:nvPr/>
          </p:nvCxnSpPr>
          <p:spPr>
            <a:xfrm>
              <a:off x="1347076" y="4167841"/>
              <a:ext cx="710150" cy="1"/>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23" name="直接箭头连接符 22">
              <a:extLst>
                <a:ext uri="{FF2B5EF4-FFF2-40B4-BE49-F238E27FC236}">
                  <a16:creationId xmlns:a16="http://schemas.microsoft.com/office/drawing/2014/main" id="{633DB3F2-D322-A3D7-D2EE-AD689D3A1E68}"/>
                </a:ext>
              </a:extLst>
            </p:cNvPr>
            <p:cNvCxnSpPr>
              <a:cxnSpLocks/>
              <a:stCxn id="10" idx="6"/>
              <a:endCxn id="48" idx="2"/>
            </p:cNvCxnSpPr>
            <p:nvPr/>
          </p:nvCxnSpPr>
          <p:spPr>
            <a:xfrm flipV="1">
              <a:off x="2257251" y="4167840"/>
              <a:ext cx="3170965" cy="2"/>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24" name="直接箭头连接符 23">
              <a:extLst>
                <a:ext uri="{FF2B5EF4-FFF2-40B4-BE49-F238E27FC236}">
                  <a16:creationId xmlns:a16="http://schemas.microsoft.com/office/drawing/2014/main" id="{6EDA63DF-0AB9-9F9E-AFB0-CE16BA5A4B71}"/>
                </a:ext>
              </a:extLst>
            </p:cNvPr>
            <p:cNvCxnSpPr>
              <a:cxnSpLocks/>
              <a:stCxn id="6" idx="6"/>
              <a:endCxn id="14" idx="2"/>
            </p:cNvCxnSpPr>
            <p:nvPr/>
          </p:nvCxnSpPr>
          <p:spPr>
            <a:xfrm>
              <a:off x="3545616" y="3242880"/>
              <a:ext cx="1889260" cy="191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ED9951B6-76A6-94F8-AA9B-B8B6E48BBA02}"/>
                </a:ext>
              </a:extLst>
            </p:cNvPr>
            <p:cNvCxnSpPr>
              <a:cxnSpLocks/>
              <a:stCxn id="6" idx="6"/>
              <a:endCxn id="16" idx="2"/>
            </p:cNvCxnSpPr>
            <p:nvPr/>
          </p:nvCxnSpPr>
          <p:spPr>
            <a:xfrm flipV="1">
              <a:off x="3545616" y="2655369"/>
              <a:ext cx="1454235" cy="58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5643A59-1DD9-6CB0-740E-F309CA8C8090}"/>
                </a:ext>
              </a:extLst>
            </p:cNvPr>
            <p:cNvCxnSpPr>
              <a:cxnSpLocks/>
              <a:stCxn id="6" idx="6"/>
              <a:endCxn id="12" idx="2"/>
            </p:cNvCxnSpPr>
            <p:nvPr/>
          </p:nvCxnSpPr>
          <p:spPr>
            <a:xfrm flipV="1">
              <a:off x="3545616" y="1961677"/>
              <a:ext cx="535213" cy="1281203"/>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27" name="直接箭头连接符 26">
              <a:extLst>
                <a:ext uri="{FF2B5EF4-FFF2-40B4-BE49-F238E27FC236}">
                  <a16:creationId xmlns:a16="http://schemas.microsoft.com/office/drawing/2014/main" id="{5F830AD1-AA23-A03E-9BCF-5EB8546D6742}"/>
                </a:ext>
              </a:extLst>
            </p:cNvPr>
            <p:cNvCxnSpPr>
              <a:cxnSpLocks/>
              <a:stCxn id="12" idx="6"/>
              <a:endCxn id="20" idx="2"/>
            </p:cNvCxnSpPr>
            <p:nvPr/>
          </p:nvCxnSpPr>
          <p:spPr>
            <a:xfrm>
              <a:off x="4280854" y="1961677"/>
              <a:ext cx="882174" cy="0"/>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28" name="直接箭头连接符 27">
              <a:extLst>
                <a:ext uri="{FF2B5EF4-FFF2-40B4-BE49-F238E27FC236}">
                  <a16:creationId xmlns:a16="http://schemas.microsoft.com/office/drawing/2014/main" id="{9A3D3FD0-DFD2-54B5-8613-066AF2586F7E}"/>
                </a:ext>
              </a:extLst>
            </p:cNvPr>
            <p:cNvCxnSpPr>
              <a:cxnSpLocks/>
              <a:stCxn id="6" idx="6"/>
              <a:endCxn id="48" idx="1"/>
            </p:cNvCxnSpPr>
            <p:nvPr/>
          </p:nvCxnSpPr>
          <p:spPr>
            <a:xfrm>
              <a:off x="3545616" y="3242880"/>
              <a:ext cx="1911893" cy="854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矩形: 圆角 28">
              <a:extLst>
                <a:ext uri="{FF2B5EF4-FFF2-40B4-BE49-F238E27FC236}">
                  <a16:creationId xmlns:a16="http://schemas.microsoft.com/office/drawing/2014/main" id="{73780ED6-FF04-09C5-94EC-E4C32EEB249F}"/>
                </a:ext>
              </a:extLst>
            </p:cNvPr>
            <p:cNvSpPr/>
            <p:nvPr/>
          </p:nvSpPr>
          <p:spPr>
            <a:xfrm>
              <a:off x="228436" y="3206998"/>
              <a:ext cx="2028815" cy="4483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t>拜占庭容错问题</a:t>
              </a:r>
            </a:p>
          </p:txBody>
        </p:sp>
        <p:sp>
          <p:nvSpPr>
            <p:cNvPr id="30" name="椭圆 29">
              <a:extLst>
                <a:ext uri="{FF2B5EF4-FFF2-40B4-BE49-F238E27FC236}">
                  <a16:creationId xmlns:a16="http://schemas.microsoft.com/office/drawing/2014/main" id="{ECF69327-DCC0-9708-9957-3E0FF26C1C0E}"/>
                </a:ext>
              </a:extLst>
            </p:cNvPr>
            <p:cNvSpPr/>
            <p:nvPr/>
          </p:nvSpPr>
          <p:spPr>
            <a:xfrm>
              <a:off x="5414184" y="5571059"/>
              <a:ext cx="200025" cy="20002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2A4D6188-7396-4CB0-FD4E-69281C9BCF39}"/>
                </a:ext>
              </a:extLst>
            </p:cNvPr>
            <p:cNvSpPr txBox="1"/>
            <p:nvPr/>
          </p:nvSpPr>
          <p:spPr>
            <a:xfrm>
              <a:off x="4256863" y="5268708"/>
              <a:ext cx="1127873" cy="738664"/>
            </a:xfrm>
            <a:prstGeom prst="rect">
              <a:avLst/>
            </a:prstGeom>
            <a:noFill/>
          </p:spPr>
          <p:txBody>
            <a:bodyPr wrap="squar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2015</a:t>
              </a: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Lightning Network</a:t>
              </a:r>
            </a:p>
          </p:txBody>
        </p:sp>
        <p:sp>
          <p:nvSpPr>
            <p:cNvPr id="32" name="椭圆 31">
              <a:extLst>
                <a:ext uri="{FF2B5EF4-FFF2-40B4-BE49-F238E27FC236}">
                  <a16:creationId xmlns:a16="http://schemas.microsoft.com/office/drawing/2014/main" id="{4D5C313D-D378-4D5F-1766-3FD3A9BDB5E8}"/>
                </a:ext>
              </a:extLst>
            </p:cNvPr>
            <p:cNvSpPr/>
            <p:nvPr/>
          </p:nvSpPr>
          <p:spPr>
            <a:xfrm>
              <a:off x="5705174" y="6263576"/>
              <a:ext cx="200025" cy="20002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49772ABC-B420-F02E-0B9D-EFC440BCDA8B}"/>
                </a:ext>
              </a:extLst>
            </p:cNvPr>
            <p:cNvSpPr txBox="1"/>
            <p:nvPr/>
          </p:nvSpPr>
          <p:spPr>
            <a:xfrm>
              <a:off x="4445021" y="6026277"/>
              <a:ext cx="1127873" cy="738664"/>
            </a:xfrm>
            <a:prstGeom prst="rect">
              <a:avLst/>
            </a:prstGeom>
            <a:noFill/>
          </p:spPr>
          <p:txBody>
            <a:bodyPr wrap="squar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2016</a:t>
              </a: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ETH </a:t>
              </a:r>
              <a:r>
                <a:rPr lang="en-US" altLang="zh-CN" sz="1400" dirty="0" err="1">
                  <a:solidFill>
                    <a:srgbClr val="000000"/>
                  </a:solidFill>
                  <a:latin typeface="思源黑体 CN Regular" panose="020B0500000000000000" pitchFamily="34" charset="-122"/>
                  <a:ea typeface="思源黑体 CN Regular" panose="020B0500000000000000" pitchFamily="34" charset="-122"/>
                </a:rPr>
                <a:t>Sharding</a:t>
              </a:r>
              <a:endParaRPr lang="en-US" altLang="zh-CN" sz="1400" dirty="0">
                <a:solidFill>
                  <a:srgbClr val="000000"/>
                </a:solidFill>
                <a:latin typeface="思源黑体 CN Regular" panose="020B0500000000000000" pitchFamily="34" charset="-122"/>
                <a:ea typeface="思源黑体 CN Regular" panose="020B0500000000000000" pitchFamily="34" charset="-122"/>
              </a:endParaRPr>
            </a:p>
          </p:txBody>
        </p:sp>
        <p:cxnSp>
          <p:nvCxnSpPr>
            <p:cNvPr id="34" name="直接箭头连接符 33">
              <a:extLst>
                <a:ext uri="{FF2B5EF4-FFF2-40B4-BE49-F238E27FC236}">
                  <a16:creationId xmlns:a16="http://schemas.microsoft.com/office/drawing/2014/main" id="{F6FEFEB7-7847-0113-6C81-5CB031328E89}"/>
                </a:ext>
              </a:extLst>
            </p:cNvPr>
            <p:cNvCxnSpPr>
              <a:cxnSpLocks/>
              <a:stCxn id="6" idx="6"/>
              <a:endCxn id="32" idx="1"/>
            </p:cNvCxnSpPr>
            <p:nvPr/>
          </p:nvCxnSpPr>
          <p:spPr>
            <a:xfrm>
              <a:off x="3545616" y="3242880"/>
              <a:ext cx="2188851" cy="3049989"/>
            </a:xfrm>
            <a:prstGeom prst="straightConnector1">
              <a:avLst/>
            </a:prstGeom>
            <a:ln>
              <a:tailEnd type="triangle"/>
            </a:ln>
          </p:spPr>
          <p:style>
            <a:lnRef idx="2">
              <a:schemeClr val="accent3">
                <a:shade val="50000"/>
              </a:schemeClr>
            </a:lnRef>
            <a:fillRef idx="1">
              <a:schemeClr val="accent3"/>
            </a:fillRef>
            <a:effectRef idx="0">
              <a:schemeClr val="accent3"/>
            </a:effectRef>
            <a:fontRef idx="minor">
              <a:schemeClr val="lt1"/>
            </a:fontRef>
          </p:style>
        </p:cxnSp>
        <p:sp>
          <p:nvSpPr>
            <p:cNvPr id="35" name="矩形: 圆角 34">
              <a:extLst>
                <a:ext uri="{FF2B5EF4-FFF2-40B4-BE49-F238E27FC236}">
                  <a16:creationId xmlns:a16="http://schemas.microsoft.com/office/drawing/2014/main" id="{F775FC42-D196-FC24-2EC2-DED048B8B4DE}"/>
                </a:ext>
              </a:extLst>
            </p:cNvPr>
            <p:cNvSpPr/>
            <p:nvPr/>
          </p:nvSpPr>
          <p:spPr>
            <a:xfrm>
              <a:off x="1527980" y="1405975"/>
              <a:ext cx="2028815" cy="44832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err="1"/>
                <a:t>PoS</a:t>
              </a:r>
              <a:endParaRPr lang="zh-CN" altLang="en-US" b="1" dirty="0"/>
            </a:p>
          </p:txBody>
        </p:sp>
        <p:sp>
          <p:nvSpPr>
            <p:cNvPr id="36" name="箭头: 燕尾形 35">
              <a:extLst>
                <a:ext uri="{FF2B5EF4-FFF2-40B4-BE49-F238E27FC236}">
                  <a16:creationId xmlns:a16="http://schemas.microsoft.com/office/drawing/2014/main" id="{1F22BC9F-B55A-2C0A-B3C4-557F134191A0}"/>
                </a:ext>
              </a:extLst>
            </p:cNvPr>
            <p:cNvSpPr/>
            <p:nvPr/>
          </p:nvSpPr>
          <p:spPr>
            <a:xfrm>
              <a:off x="6169057" y="1716206"/>
              <a:ext cx="4875181" cy="523220"/>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04FCFA12-1212-0048-8496-B6421DB097F0}"/>
                </a:ext>
              </a:extLst>
            </p:cNvPr>
            <p:cNvSpPr txBox="1"/>
            <p:nvPr/>
          </p:nvSpPr>
          <p:spPr>
            <a:xfrm>
              <a:off x="6698587" y="1518546"/>
              <a:ext cx="3984809" cy="307777"/>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Casper, Snow white, Ouroboros, ALGORAND</a:t>
              </a:r>
            </a:p>
          </p:txBody>
        </p:sp>
        <p:sp>
          <p:nvSpPr>
            <p:cNvPr id="38" name="矩形: 圆角 37">
              <a:extLst>
                <a:ext uri="{FF2B5EF4-FFF2-40B4-BE49-F238E27FC236}">
                  <a16:creationId xmlns:a16="http://schemas.microsoft.com/office/drawing/2014/main" id="{7ACD7AE9-0638-93A8-5CDB-A0ED36142705}"/>
                </a:ext>
              </a:extLst>
            </p:cNvPr>
            <p:cNvSpPr/>
            <p:nvPr/>
          </p:nvSpPr>
          <p:spPr>
            <a:xfrm>
              <a:off x="6744727" y="2993042"/>
              <a:ext cx="2028815" cy="448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可扩展</a:t>
              </a:r>
              <a:r>
                <a:rPr lang="en-US" altLang="zh-CN" b="1" dirty="0" err="1"/>
                <a:t>PoW</a:t>
              </a:r>
              <a:endParaRPr lang="zh-CN" altLang="en-US" b="1" dirty="0"/>
            </a:p>
          </p:txBody>
        </p:sp>
        <p:sp>
          <p:nvSpPr>
            <p:cNvPr id="39" name="箭头: 燕尾形 38">
              <a:extLst>
                <a:ext uri="{FF2B5EF4-FFF2-40B4-BE49-F238E27FC236}">
                  <a16:creationId xmlns:a16="http://schemas.microsoft.com/office/drawing/2014/main" id="{690500CE-61D9-E9AB-24D2-02698BF912DE}"/>
                </a:ext>
              </a:extLst>
            </p:cNvPr>
            <p:cNvSpPr/>
            <p:nvPr/>
          </p:nvSpPr>
          <p:spPr>
            <a:xfrm>
              <a:off x="5606325" y="2468578"/>
              <a:ext cx="5437913" cy="52322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46EB819B-350A-A58F-EDEC-4794177848E5}"/>
                </a:ext>
              </a:extLst>
            </p:cNvPr>
            <p:cNvSpPr txBox="1"/>
            <p:nvPr/>
          </p:nvSpPr>
          <p:spPr>
            <a:xfrm>
              <a:off x="6453910" y="2280932"/>
              <a:ext cx="3018006" cy="307777"/>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IOTA</a:t>
              </a:r>
              <a:r>
                <a:rPr lang="zh-CN" altLang="en-US" sz="1400" dirty="0">
                  <a:solidFill>
                    <a:srgbClr val="000000"/>
                  </a:solidFill>
                  <a:latin typeface="思源黑体 CN Regular" panose="020B0500000000000000" pitchFamily="34" charset="-122"/>
                  <a:ea typeface="思源黑体 CN Regular" panose="020B0500000000000000" pitchFamily="34" charset="-122"/>
                </a:rPr>
                <a:t>，</a:t>
              </a:r>
              <a:r>
                <a:rPr lang="en-US" altLang="zh-CN" sz="1400" dirty="0">
                  <a:solidFill>
                    <a:srgbClr val="000000"/>
                  </a:solidFill>
                  <a:latin typeface="思源黑体 CN Regular" panose="020B0500000000000000" pitchFamily="34" charset="-122"/>
                  <a:ea typeface="思源黑体 CN Regular" panose="020B0500000000000000" pitchFamily="34" charset="-122"/>
                </a:rPr>
                <a:t>SPECTRE</a:t>
              </a:r>
              <a:r>
                <a:rPr lang="zh-CN" altLang="en-US" sz="1400" dirty="0">
                  <a:solidFill>
                    <a:srgbClr val="000000"/>
                  </a:solidFill>
                  <a:latin typeface="思源黑体 CN Regular" panose="020B0500000000000000" pitchFamily="34" charset="-122"/>
                  <a:ea typeface="思源黑体 CN Regular" panose="020B0500000000000000" pitchFamily="34" charset="-122"/>
                </a:rPr>
                <a:t>，</a:t>
              </a:r>
              <a:r>
                <a:rPr lang="en-US" altLang="zh-CN" sz="1400" dirty="0">
                  <a:solidFill>
                    <a:srgbClr val="000000"/>
                  </a:solidFill>
                  <a:latin typeface="思源黑体 CN Regular" panose="020B0500000000000000" pitchFamily="34" charset="-122"/>
                  <a:ea typeface="思源黑体 CN Regular" panose="020B0500000000000000" pitchFamily="34" charset="-122"/>
                </a:rPr>
                <a:t>Conflux</a:t>
              </a:r>
              <a:r>
                <a:rPr lang="zh-CN" altLang="en-US" sz="1400" dirty="0">
                  <a:solidFill>
                    <a:srgbClr val="000000"/>
                  </a:solidFill>
                  <a:latin typeface="思源黑体 CN Regular" panose="020B0500000000000000" pitchFamily="34" charset="-122"/>
                  <a:ea typeface="思源黑体 CN Regular" panose="020B0500000000000000" pitchFamily="34" charset="-122"/>
                </a:rPr>
                <a:t>，</a:t>
              </a:r>
              <a:r>
                <a:rPr lang="en-US" altLang="zh-CN" sz="1400" dirty="0">
                  <a:solidFill>
                    <a:srgbClr val="000000"/>
                  </a:solidFill>
                  <a:latin typeface="思源黑体 CN Regular" panose="020B0500000000000000" pitchFamily="34" charset="-122"/>
                  <a:ea typeface="思源黑体 CN Regular" panose="020B0500000000000000" pitchFamily="34" charset="-122"/>
                </a:rPr>
                <a:t>Prism</a:t>
              </a:r>
            </a:p>
          </p:txBody>
        </p:sp>
        <p:sp>
          <p:nvSpPr>
            <p:cNvPr id="41" name="矩形: 圆角 40">
              <a:extLst>
                <a:ext uri="{FF2B5EF4-FFF2-40B4-BE49-F238E27FC236}">
                  <a16:creationId xmlns:a16="http://schemas.microsoft.com/office/drawing/2014/main" id="{0B30A1FF-55D1-52D0-FAD6-5D9E8FDBA204}"/>
                </a:ext>
              </a:extLst>
            </p:cNvPr>
            <p:cNvSpPr/>
            <p:nvPr/>
          </p:nvSpPr>
          <p:spPr>
            <a:xfrm>
              <a:off x="9414064" y="2135686"/>
              <a:ext cx="838368" cy="448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DAG</a:t>
              </a:r>
              <a:endParaRPr lang="zh-CN" altLang="en-US" b="1" dirty="0"/>
            </a:p>
          </p:txBody>
        </p:sp>
        <p:sp>
          <p:nvSpPr>
            <p:cNvPr id="42" name="箭头: 燕尾形 41">
              <a:extLst>
                <a:ext uri="{FF2B5EF4-FFF2-40B4-BE49-F238E27FC236}">
                  <a16:creationId xmlns:a16="http://schemas.microsoft.com/office/drawing/2014/main" id="{4948F5F0-58D2-45B0-0EE7-E64891FDBAA8}"/>
                </a:ext>
              </a:extLst>
            </p:cNvPr>
            <p:cNvSpPr/>
            <p:nvPr/>
          </p:nvSpPr>
          <p:spPr>
            <a:xfrm>
              <a:off x="6693065" y="3892863"/>
              <a:ext cx="4405308" cy="523220"/>
            </a:xfrm>
            <a:prstGeom prst="notch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3" name="矩形: 圆角 42">
              <a:extLst>
                <a:ext uri="{FF2B5EF4-FFF2-40B4-BE49-F238E27FC236}">
                  <a16:creationId xmlns:a16="http://schemas.microsoft.com/office/drawing/2014/main" id="{9604722C-9F17-4DE1-5BF6-D1A6286AC1F7}"/>
                </a:ext>
              </a:extLst>
            </p:cNvPr>
            <p:cNvSpPr/>
            <p:nvPr/>
          </p:nvSpPr>
          <p:spPr>
            <a:xfrm>
              <a:off x="8168880" y="4412785"/>
              <a:ext cx="2028815" cy="4483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t>可扩展</a:t>
              </a:r>
              <a:r>
                <a:rPr lang="en-US" altLang="zh-CN" b="1" dirty="0"/>
                <a:t>BFT</a:t>
              </a:r>
              <a:endParaRPr lang="zh-CN" altLang="en-US" b="1" dirty="0"/>
            </a:p>
          </p:txBody>
        </p:sp>
        <p:sp>
          <p:nvSpPr>
            <p:cNvPr id="44" name="文本框 43">
              <a:extLst>
                <a:ext uri="{FF2B5EF4-FFF2-40B4-BE49-F238E27FC236}">
                  <a16:creationId xmlns:a16="http://schemas.microsoft.com/office/drawing/2014/main" id="{5E8C7462-C175-0010-EBCE-54A8C3ADFE2F}"/>
                </a:ext>
              </a:extLst>
            </p:cNvPr>
            <p:cNvSpPr txBox="1"/>
            <p:nvPr/>
          </p:nvSpPr>
          <p:spPr>
            <a:xfrm>
              <a:off x="7162158" y="3703887"/>
              <a:ext cx="3330014" cy="307777"/>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ALGORAND, </a:t>
              </a:r>
              <a:r>
                <a:rPr lang="en-US" altLang="zh-CN" sz="1400" dirty="0" err="1">
                  <a:solidFill>
                    <a:srgbClr val="000000"/>
                  </a:solidFill>
                  <a:latin typeface="思源黑体 CN Regular" panose="020B0500000000000000" pitchFamily="34" charset="-122"/>
                  <a:ea typeface="思源黑体 CN Regular" panose="020B0500000000000000" pitchFamily="34" charset="-122"/>
                </a:rPr>
                <a:t>HotStuff</a:t>
              </a:r>
              <a:r>
                <a:rPr lang="en-US" altLang="zh-CN" sz="1400" dirty="0">
                  <a:solidFill>
                    <a:srgbClr val="000000"/>
                  </a:solidFill>
                  <a:latin typeface="思源黑体 CN Regular" panose="020B0500000000000000" pitchFamily="34" charset="-122"/>
                  <a:ea typeface="思源黑体 CN Regular" panose="020B0500000000000000" pitchFamily="34" charset="-122"/>
                </a:rPr>
                <a:t> BFT, Avalanche</a:t>
              </a:r>
            </a:p>
          </p:txBody>
        </p:sp>
        <p:sp>
          <p:nvSpPr>
            <p:cNvPr id="45" name="箭头: 燕尾形 44">
              <a:extLst>
                <a:ext uri="{FF2B5EF4-FFF2-40B4-BE49-F238E27FC236}">
                  <a16:creationId xmlns:a16="http://schemas.microsoft.com/office/drawing/2014/main" id="{FC07A089-0A56-E291-101D-06EAE82FEDDC}"/>
                </a:ext>
              </a:extLst>
            </p:cNvPr>
            <p:cNvSpPr/>
            <p:nvPr/>
          </p:nvSpPr>
          <p:spPr>
            <a:xfrm>
              <a:off x="6196189" y="5770330"/>
              <a:ext cx="4848050" cy="523220"/>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0B3EA87F-776A-380F-FA57-32779848CF73}"/>
                </a:ext>
              </a:extLst>
            </p:cNvPr>
            <p:cNvSpPr txBox="1"/>
            <p:nvPr/>
          </p:nvSpPr>
          <p:spPr>
            <a:xfrm>
              <a:off x="6801976" y="5581074"/>
              <a:ext cx="3241015" cy="307777"/>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Plasma, Layer 2,</a:t>
              </a:r>
              <a:r>
                <a:rPr lang="zh-CN" altLang="en-US" sz="1400" dirty="0">
                  <a:solidFill>
                    <a:srgbClr val="000000"/>
                  </a:solidFill>
                  <a:latin typeface="思源黑体 CN Regular" panose="020B0500000000000000" pitchFamily="34" charset="-122"/>
                  <a:ea typeface="思源黑体 CN Regular" panose="020B0500000000000000" pitchFamily="34" charset="-122"/>
                </a:rPr>
                <a:t> </a:t>
              </a:r>
              <a:r>
                <a:rPr lang="en-US" altLang="zh-CN" sz="1400" dirty="0" err="1">
                  <a:solidFill>
                    <a:srgbClr val="000000"/>
                  </a:solidFill>
                  <a:latin typeface="思源黑体 CN Regular" panose="020B0500000000000000" pitchFamily="34" charset="-122"/>
                  <a:ea typeface="思源黑体 CN Regular" panose="020B0500000000000000" pitchFamily="34" charset="-122"/>
                </a:rPr>
                <a:t>Omniledger</a:t>
              </a:r>
              <a:r>
                <a:rPr lang="en-US" altLang="zh-CN" sz="1400" dirty="0">
                  <a:solidFill>
                    <a:srgbClr val="000000"/>
                  </a:solidFill>
                  <a:latin typeface="思源黑体 CN Regular" panose="020B0500000000000000" pitchFamily="34" charset="-122"/>
                  <a:ea typeface="思源黑体 CN Regular" panose="020B0500000000000000" pitchFamily="34" charset="-122"/>
                </a:rPr>
                <a:t>, NEAR</a:t>
              </a:r>
            </a:p>
          </p:txBody>
        </p:sp>
        <p:sp>
          <p:nvSpPr>
            <p:cNvPr id="47" name="矩形: 圆角 46">
              <a:extLst>
                <a:ext uri="{FF2B5EF4-FFF2-40B4-BE49-F238E27FC236}">
                  <a16:creationId xmlns:a16="http://schemas.microsoft.com/office/drawing/2014/main" id="{928467FC-EBD7-1FAB-D696-7FBB89D88DB5}"/>
                </a:ext>
              </a:extLst>
            </p:cNvPr>
            <p:cNvSpPr/>
            <p:nvPr/>
          </p:nvSpPr>
          <p:spPr>
            <a:xfrm>
              <a:off x="7873182" y="6230957"/>
              <a:ext cx="2028815" cy="44832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t>无限扩展</a:t>
              </a:r>
            </a:p>
          </p:txBody>
        </p:sp>
        <p:sp>
          <p:nvSpPr>
            <p:cNvPr id="48" name="椭圆 47">
              <a:extLst>
                <a:ext uri="{FF2B5EF4-FFF2-40B4-BE49-F238E27FC236}">
                  <a16:creationId xmlns:a16="http://schemas.microsoft.com/office/drawing/2014/main" id="{32FA7717-8C43-A4E8-8172-A60E37149518}"/>
                </a:ext>
              </a:extLst>
            </p:cNvPr>
            <p:cNvSpPr/>
            <p:nvPr/>
          </p:nvSpPr>
          <p:spPr>
            <a:xfrm>
              <a:off x="5428216" y="4067827"/>
              <a:ext cx="200025" cy="2000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49" name="直接箭头连接符 48">
              <a:extLst>
                <a:ext uri="{FF2B5EF4-FFF2-40B4-BE49-F238E27FC236}">
                  <a16:creationId xmlns:a16="http://schemas.microsoft.com/office/drawing/2014/main" id="{04427756-57E9-5A3C-68D6-BEB9D4852466}"/>
                </a:ext>
              </a:extLst>
            </p:cNvPr>
            <p:cNvCxnSpPr>
              <a:cxnSpLocks/>
              <a:stCxn id="48" idx="6"/>
              <a:endCxn id="18" idx="2"/>
            </p:cNvCxnSpPr>
            <p:nvPr/>
          </p:nvCxnSpPr>
          <p:spPr>
            <a:xfrm>
              <a:off x="5628241" y="4167840"/>
              <a:ext cx="515600" cy="2"/>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50" name="文本框 49">
              <a:extLst>
                <a:ext uri="{FF2B5EF4-FFF2-40B4-BE49-F238E27FC236}">
                  <a16:creationId xmlns:a16="http://schemas.microsoft.com/office/drawing/2014/main" id="{936B537D-023D-A3FD-A99A-97C25A7145B4}"/>
                </a:ext>
              </a:extLst>
            </p:cNvPr>
            <p:cNvSpPr txBox="1"/>
            <p:nvPr/>
          </p:nvSpPr>
          <p:spPr>
            <a:xfrm>
              <a:off x="5265633" y="3584077"/>
              <a:ext cx="738536" cy="523220"/>
            </a:xfrm>
            <a:prstGeom prst="rect">
              <a:avLst/>
            </a:prstGeom>
            <a:noFill/>
          </p:spPr>
          <p:txBody>
            <a:bodyPr wrap="squar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2015</a:t>
              </a: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Stellar</a:t>
              </a:r>
            </a:p>
          </p:txBody>
        </p:sp>
      </p:grpSp>
      <p:sp>
        <p:nvSpPr>
          <p:cNvPr id="99" name="标题 1">
            <a:extLst>
              <a:ext uri="{FF2B5EF4-FFF2-40B4-BE49-F238E27FC236}">
                <a16:creationId xmlns:a16="http://schemas.microsoft.com/office/drawing/2014/main" id="{FCC0513A-9268-5B68-2777-9EC510022B3B}"/>
              </a:ext>
            </a:extLst>
          </p:cNvPr>
          <p:cNvSpPr>
            <a:spLocks noGrp="1"/>
          </p:cNvSpPr>
          <p:nvPr>
            <p:ph type="title"/>
          </p:nvPr>
        </p:nvSpPr>
        <p:spPr>
          <a:xfrm>
            <a:off x="838200" y="365125"/>
            <a:ext cx="10515600" cy="1325563"/>
          </a:xfrm>
        </p:spPr>
        <p:txBody>
          <a:bodyPr/>
          <a:lstStyle/>
          <a:p>
            <a:r>
              <a:rPr lang="zh-CN" altLang="en-US" dirty="0"/>
              <a:t>区块链共识算法发展</a:t>
            </a:r>
          </a:p>
        </p:txBody>
      </p:sp>
    </p:spTree>
    <p:extLst>
      <p:ext uri="{BB962C8B-B14F-4D97-AF65-F5344CB8AC3E}">
        <p14:creationId xmlns:p14="http://schemas.microsoft.com/office/powerpoint/2010/main" val="1090724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13</a:t>
            </a:fld>
            <a:endParaRPr lang="zh-CN" altLang="en-US"/>
          </a:p>
        </p:txBody>
      </p:sp>
      <p:sp>
        <p:nvSpPr>
          <p:cNvPr id="4" name="内容占位符 2">
            <a:extLst>
              <a:ext uri="{FF2B5EF4-FFF2-40B4-BE49-F238E27FC236}">
                <a16:creationId xmlns:a16="http://schemas.microsoft.com/office/drawing/2014/main" id="{618F14BA-6C68-43AD-93A3-8473BFBFDD43}"/>
              </a:ext>
            </a:extLst>
          </p:cNvPr>
          <p:cNvSpPr txBox="1">
            <a:spLocks/>
          </p:cNvSpPr>
          <p:nvPr/>
        </p:nvSpPr>
        <p:spPr>
          <a:xfrm>
            <a:off x="669924" y="1458912"/>
            <a:ext cx="10997143" cy="4351338"/>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Gill Sans MT" panose="020B0502020104020203" pitchFamily="34" charset="0"/>
              </a:rPr>
              <a:t>拜占庭将军问题（</a:t>
            </a:r>
            <a:r>
              <a:rPr lang="en-US" altLang="zh-CN" sz="2400" dirty="0">
                <a:latin typeface="Gill Sans MT" panose="020B0502020104020203" pitchFamily="34" charset="0"/>
              </a:rPr>
              <a:t>Leslie </a:t>
            </a:r>
            <a:r>
              <a:rPr lang="en-US" altLang="zh-CN" sz="2400" dirty="0" err="1">
                <a:latin typeface="Gill Sans MT" panose="020B0502020104020203" pitchFamily="34" charset="0"/>
              </a:rPr>
              <a:t>Lamport</a:t>
            </a:r>
            <a:r>
              <a:rPr lang="en-US" altLang="zh-CN" sz="2400" dirty="0">
                <a:latin typeface="Gill Sans MT" panose="020B0502020104020203" pitchFamily="34" charset="0"/>
              </a:rPr>
              <a:t> et al. </a:t>
            </a:r>
            <a:r>
              <a:rPr lang="zh-CN" altLang="en-US" sz="2400" dirty="0">
                <a:latin typeface="Gill Sans MT" panose="020B0502020104020203" pitchFamily="34" charset="0"/>
              </a:rPr>
              <a:t>，</a:t>
            </a:r>
            <a:r>
              <a:rPr lang="en-US" altLang="zh-CN" sz="2400" dirty="0">
                <a:latin typeface="Gill Sans MT" panose="020B0502020104020203" pitchFamily="34" charset="0"/>
              </a:rPr>
              <a:t>1982)</a:t>
            </a:r>
          </a:p>
          <a:p>
            <a:pPr lvl="1"/>
            <a:r>
              <a:rPr lang="en-US" altLang="zh-CN" sz="2200" dirty="0">
                <a:latin typeface="Gill Sans MT" panose="020B0502020104020203" pitchFamily="34" charset="0"/>
              </a:rPr>
              <a:t>3</a:t>
            </a:r>
            <a:r>
              <a:rPr lang="zh-CN" altLang="en-US" sz="2200" dirty="0">
                <a:latin typeface="Gill Sans MT" panose="020B0502020104020203" pitchFamily="34" charset="0"/>
              </a:rPr>
              <a:t>个将军：一个指挥官，两个副官，指挥官负责下命令，副官需要遵守命令</a:t>
            </a:r>
            <a:endParaRPr lang="en-US" altLang="zh-CN" sz="2200" dirty="0">
              <a:latin typeface="Gill Sans MT" panose="020B0502020104020203" pitchFamily="34" charset="0"/>
            </a:endParaRPr>
          </a:p>
          <a:p>
            <a:pPr lvl="1"/>
            <a:r>
              <a:rPr lang="en-US" altLang="zh-CN" sz="2200" dirty="0">
                <a:latin typeface="Gill Sans MT" panose="020B0502020104020203" pitchFamily="34" charset="0"/>
              </a:rPr>
              <a:t>3</a:t>
            </a:r>
            <a:r>
              <a:rPr lang="zh-CN" altLang="en-US" sz="2200" dirty="0">
                <a:latin typeface="Gill Sans MT" panose="020B0502020104020203" pitchFamily="34" charset="0"/>
              </a:rPr>
              <a:t>人中有一个是叛徒</a:t>
            </a:r>
            <a:endParaRPr lang="en-US" altLang="zh-CN" sz="2200" dirty="0">
              <a:latin typeface="Gill Sans MT" panose="020B0502020104020203" pitchFamily="34" charset="0"/>
            </a:endParaRPr>
          </a:p>
          <a:p>
            <a:pPr lvl="1"/>
            <a:r>
              <a:rPr lang="zh-CN" altLang="en-US" sz="2200" dirty="0">
                <a:latin typeface="Gill Sans MT" panose="020B0502020104020203" pitchFamily="34" charset="0"/>
              </a:rPr>
              <a:t>目标：两个诚实的将军需要能够达成一致，即：</a:t>
            </a:r>
            <a:endParaRPr lang="en-US" altLang="zh-CN" sz="2200" dirty="0">
              <a:latin typeface="Gill Sans MT" panose="020B0502020104020203" pitchFamily="34" charset="0"/>
            </a:endParaRPr>
          </a:p>
          <a:p>
            <a:pPr lvl="2"/>
            <a:r>
              <a:rPr lang="zh-CN" altLang="en-US" sz="2000" dirty="0">
                <a:latin typeface="Gill Sans MT" panose="020B0502020104020203" pitchFamily="34" charset="0"/>
              </a:rPr>
              <a:t>如果指挥官是诚实的，那么另一个诚实的副官需要听他的</a:t>
            </a:r>
            <a:endParaRPr lang="en-US" altLang="zh-CN" sz="2000" dirty="0">
              <a:latin typeface="Gill Sans MT" panose="020B0502020104020203" pitchFamily="34" charset="0"/>
            </a:endParaRPr>
          </a:p>
          <a:p>
            <a:pPr lvl="2"/>
            <a:r>
              <a:rPr lang="zh-CN" altLang="en-US" sz="2000" dirty="0">
                <a:latin typeface="Gill Sans MT" panose="020B0502020104020203" pitchFamily="34" charset="0"/>
              </a:rPr>
              <a:t>如果指挥官不是诚实的，那么两个副官应该达成一致</a:t>
            </a:r>
            <a:endParaRPr lang="en-US" altLang="zh-CN" sz="2000" dirty="0">
              <a:latin typeface="Gill Sans MT" panose="020B0502020104020203" pitchFamily="34" charset="0"/>
            </a:endParaRPr>
          </a:p>
          <a:p>
            <a:pPr lvl="1"/>
            <a:r>
              <a:rPr lang="zh-CN" altLang="en-US" sz="2200" dirty="0">
                <a:latin typeface="Gill Sans MT" panose="020B0502020104020203" pitchFamily="34" charset="0"/>
              </a:rPr>
              <a:t>叛徒可以采用任何方法阻止共识的达成</a:t>
            </a:r>
            <a:endParaRPr lang="en-US" altLang="zh-CN" sz="2200" dirty="0">
              <a:latin typeface="Gill Sans MT" panose="020B0502020104020203" pitchFamily="34" charset="0"/>
            </a:endParaRPr>
          </a:p>
          <a:p>
            <a:pPr lvl="1"/>
            <a:endParaRPr lang="en-US" altLang="zh-CN" sz="2200" dirty="0">
              <a:latin typeface="Gill Sans MT" panose="020B0502020104020203" pitchFamily="34" charset="0"/>
            </a:endParaRPr>
          </a:p>
        </p:txBody>
      </p:sp>
      <p:pic>
        <p:nvPicPr>
          <p:cNvPr id="16" name="Picture 5">
            <a:extLst>
              <a:ext uri="{FF2B5EF4-FFF2-40B4-BE49-F238E27FC236}">
                <a16:creationId xmlns:a16="http://schemas.microsoft.com/office/drawing/2014/main" id="{145D181B-C158-4F25-88F6-58FC8B1B9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052" y="4236942"/>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a:extLst>
              <a:ext uri="{FF2B5EF4-FFF2-40B4-BE49-F238E27FC236}">
                <a16:creationId xmlns:a16="http://schemas.microsoft.com/office/drawing/2014/main" id="{F44C41F0-8D6B-41D2-9C84-32BDE8C76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6038" y="4236942"/>
            <a:ext cx="10001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5">
            <a:extLst>
              <a:ext uri="{FF2B5EF4-FFF2-40B4-BE49-F238E27FC236}">
                <a16:creationId xmlns:a16="http://schemas.microsoft.com/office/drawing/2014/main" id="{A07BE832-D765-4DF0-B78F-221D3F7B2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734" y="4236943"/>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5640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14</a:t>
            </a:fld>
            <a:endParaRPr lang="zh-CN" altLang="en-US"/>
          </a:p>
        </p:txBody>
      </p:sp>
      <p:cxnSp>
        <p:nvCxnSpPr>
          <p:cNvPr id="9" name="直接箭头连接符 8">
            <a:extLst>
              <a:ext uri="{FF2B5EF4-FFF2-40B4-BE49-F238E27FC236}">
                <a16:creationId xmlns:a16="http://schemas.microsoft.com/office/drawing/2014/main" id="{C64D8745-E8A1-425C-90BF-C0101F9610B2}"/>
              </a:ext>
            </a:extLst>
          </p:cNvPr>
          <p:cNvCxnSpPr/>
          <p:nvPr/>
        </p:nvCxnSpPr>
        <p:spPr>
          <a:xfrm flipH="1">
            <a:off x="4133850" y="2590800"/>
            <a:ext cx="1343025" cy="140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50201E7B-2396-444A-A1E9-B43208BEF725}"/>
              </a:ext>
            </a:extLst>
          </p:cNvPr>
          <p:cNvCxnSpPr>
            <a:cxnSpLocks/>
          </p:cNvCxnSpPr>
          <p:nvPr/>
        </p:nvCxnSpPr>
        <p:spPr>
          <a:xfrm>
            <a:off x="6867525" y="2590800"/>
            <a:ext cx="1247775" cy="1562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1988F37C-FFE3-4627-A55B-09DB0198EE29}"/>
              </a:ext>
            </a:extLst>
          </p:cNvPr>
          <p:cNvSpPr txBox="1"/>
          <p:nvPr/>
        </p:nvSpPr>
        <p:spPr>
          <a:xfrm>
            <a:off x="4248150" y="2790825"/>
            <a:ext cx="646331" cy="369332"/>
          </a:xfrm>
          <a:prstGeom prst="rect">
            <a:avLst/>
          </a:prstGeom>
          <a:noFill/>
        </p:spPr>
        <p:txBody>
          <a:bodyPr wrap="none" rtlCol="0">
            <a:spAutoFit/>
          </a:bodyPr>
          <a:lstStyle/>
          <a:p>
            <a:pPr algn="l"/>
            <a:r>
              <a:rPr lang="zh-CN" altLang="en-US" sz="1800" dirty="0">
                <a:solidFill>
                  <a:srgbClr val="000000"/>
                </a:solidFill>
                <a:latin typeface="思源黑体 CN Regular" panose="020B0500000000000000" pitchFamily="34" charset="-122"/>
                <a:ea typeface="思源黑体 CN Regular" panose="020B0500000000000000" pitchFamily="34" charset="-122"/>
              </a:rPr>
              <a:t>进攻</a:t>
            </a:r>
          </a:p>
        </p:txBody>
      </p:sp>
      <p:pic>
        <p:nvPicPr>
          <p:cNvPr id="20" name="Picture 5">
            <a:extLst>
              <a:ext uri="{FF2B5EF4-FFF2-40B4-BE49-F238E27FC236}">
                <a16:creationId xmlns:a16="http://schemas.microsoft.com/office/drawing/2014/main" id="{F9752051-54D3-4FE9-B057-8E62DF14D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734" y="4236943"/>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a:extLst>
              <a:ext uri="{FF2B5EF4-FFF2-40B4-BE49-F238E27FC236}">
                <a16:creationId xmlns:a16="http://schemas.microsoft.com/office/drawing/2014/main" id="{9C2B5A3F-627D-40F1-8520-DD41E956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674" y="1457885"/>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文本框 11">
            <a:extLst>
              <a:ext uri="{FF2B5EF4-FFF2-40B4-BE49-F238E27FC236}">
                <a16:creationId xmlns:a16="http://schemas.microsoft.com/office/drawing/2014/main" id="{61E0C273-91B8-44BD-966E-F696F58FD341}"/>
              </a:ext>
            </a:extLst>
          </p:cNvPr>
          <p:cNvSpPr txBox="1"/>
          <p:nvPr/>
        </p:nvSpPr>
        <p:spPr>
          <a:xfrm>
            <a:off x="7353300" y="2790825"/>
            <a:ext cx="646331" cy="369332"/>
          </a:xfrm>
          <a:prstGeom prst="rect">
            <a:avLst/>
          </a:prstGeom>
          <a:noFill/>
        </p:spPr>
        <p:txBody>
          <a:bodyPr wrap="none" rtlCol="0">
            <a:spAutoFit/>
          </a:bodyPr>
          <a:lstStyle/>
          <a:p>
            <a:pPr algn="l"/>
            <a:r>
              <a:rPr lang="zh-CN" altLang="en-US" sz="1800" dirty="0">
                <a:solidFill>
                  <a:srgbClr val="000000"/>
                </a:solidFill>
                <a:latin typeface="思源黑体 CN Regular" panose="020B0500000000000000" pitchFamily="34" charset="-122"/>
                <a:ea typeface="思源黑体 CN Regular" panose="020B0500000000000000" pitchFamily="34" charset="-122"/>
              </a:rPr>
              <a:t>进攻</a:t>
            </a:r>
          </a:p>
        </p:txBody>
      </p:sp>
      <p:pic>
        <p:nvPicPr>
          <p:cNvPr id="15" name="Picture 2">
            <a:extLst>
              <a:ext uri="{FF2B5EF4-FFF2-40B4-BE49-F238E27FC236}">
                <a16:creationId xmlns:a16="http://schemas.microsoft.com/office/drawing/2014/main" id="{13769EC2-10BD-4980-87F2-715850ECF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5084" y="4238624"/>
            <a:ext cx="10001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0572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15</a:t>
            </a:fld>
            <a:endParaRPr lang="zh-CN" altLang="en-US"/>
          </a:p>
        </p:txBody>
      </p:sp>
      <p:cxnSp>
        <p:nvCxnSpPr>
          <p:cNvPr id="9" name="直接箭头连接符 8">
            <a:extLst>
              <a:ext uri="{FF2B5EF4-FFF2-40B4-BE49-F238E27FC236}">
                <a16:creationId xmlns:a16="http://schemas.microsoft.com/office/drawing/2014/main" id="{C64D8745-E8A1-425C-90BF-C0101F9610B2}"/>
              </a:ext>
            </a:extLst>
          </p:cNvPr>
          <p:cNvCxnSpPr/>
          <p:nvPr/>
        </p:nvCxnSpPr>
        <p:spPr>
          <a:xfrm flipH="1">
            <a:off x="4133850" y="2590800"/>
            <a:ext cx="1343025" cy="140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50201E7B-2396-444A-A1E9-B43208BEF725}"/>
              </a:ext>
            </a:extLst>
          </p:cNvPr>
          <p:cNvCxnSpPr>
            <a:cxnSpLocks/>
          </p:cNvCxnSpPr>
          <p:nvPr/>
        </p:nvCxnSpPr>
        <p:spPr>
          <a:xfrm>
            <a:off x="6867525" y="2590800"/>
            <a:ext cx="1247775" cy="1562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1988F37C-FFE3-4627-A55B-09DB0198EE29}"/>
              </a:ext>
            </a:extLst>
          </p:cNvPr>
          <p:cNvSpPr txBox="1"/>
          <p:nvPr/>
        </p:nvSpPr>
        <p:spPr>
          <a:xfrm>
            <a:off x="4248150" y="2790825"/>
            <a:ext cx="646331" cy="369332"/>
          </a:xfrm>
          <a:prstGeom prst="rect">
            <a:avLst/>
          </a:prstGeom>
          <a:noFill/>
        </p:spPr>
        <p:txBody>
          <a:bodyPr wrap="none" rtlCol="0">
            <a:spAutoFit/>
          </a:bodyPr>
          <a:lstStyle/>
          <a:p>
            <a:pPr algn="l"/>
            <a:r>
              <a:rPr lang="zh-CN" altLang="en-US" sz="1800" dirty="0">
                <a:solidFill>
                  <a:srgbClr val="000000"/>
                </a:solidFill>
                <a:latin typeface="思源黑体 CN Regular" panose="020B0500000000000000" pitchFamily="34" charset="-122"/>
                <a:ea typeface="思源黑体 CN Regular" panose="020B0500000000000000" pitchFamily="34" charset="-122"/>
              </a:rPr>
              <a:t>进攻</a:t>
            </a:r>
          </a:p>
        </p:txBody>
      </p:sp>
      <p:sp>
        <p:nvSpPr>
          <p:cNvPr id="14" name="文本框 13">
            <a:extLst>
              <a:ext uri="{FF2B5EF4-FFF2-40B4-BE49-F238E27FC236}">
                <a16:creationId xmlns:a16="http://schemas.microsoft.com/office/drawing/2014/main" id="{8C042960-5FA2-48C8-B419-B9B09EBC6E20}"/>
              </a:ext>
            </a:extLst>
          </p:cNvPr>
          <p:cNvSpPr txBox="1"/>
          <p:nvPr/>
        </p:nvSpPr>
        <p:spPr>
          <a:xfrm>
            <a:off x="7381875" y="2798207"/>
            <a:ext cx="646331" cy="369332"/>
          </a:xfrm>
          <a:prstGeom prst="rect">
            <a:avLst/>
          </a:prstGeom>
          <a:noFill/>
        </p:spPr>
        <p:txBody>
          <a:bodyPr wrap="none" rtlCol="0">
            <a:spAutoFit/>
          </a:bodyPr>
          <a:lstStyle/>
          <a:p>
            <a:pPr algn="l"/>
            <a:r>
              <a:rPr lang="zh-CN" altLang="en-US" sz="1800" dirty="0">
                <a:solidFill>
                  <a:srgbClr val="000000"/>
                </a:solidFill>
                <a:latin typeface="思源黑体 CN Regular" panose="020B0500000000000000" pitchFamily="34" charset="-122"/>
                <a:ea typeface="思源黑体 CN Regular" panose="020B0500000000000000" pitchFamily="34" charset="-122"/>
              </a:rPr>
              <a:t>撤退</a:t>
            </a:r>
          </a:p>
        </p:txBody>
      </p:sp>
      <p:pic>
        <p:nvPicPr>
          <p:cNvPr id="18" name="Picture 5">
            <a:extLst>
              <a:ext uri="{FF2B5EF4-FFF2-40B4-BE49-F238E27FC236}">
                <a16:creationId xmlns:a16="http://schemas.microsoft.com/office/drawing/2014/main" id="{F83FE52A-7EE3-4E11-906E-D631B6306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052" y="4236942"/>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a:extLst>
              <a:ext uri="{FF2B5EF4-FFF2-40B4-BE49-F238E27FC236}">
                <a16:creationId xmlns:a16="http://schemas.microsoft.com/office/drawing/2014/main" id="{4851D3BF-E6BE-4AC7-B960-8A26AB726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964" y="1459566"/>
            <a:ext cx="10001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5">
            <a:extLst>
              <a:ext uri="{FF2B5EF4-FFF2-40B4-BE49-F238E27FC236}">
                <a16:creationId xmlns:a16="http://schemas.microsoft.com/office/drawing/2014/main" id="{F9752051-54D3-4FE9-B057-8E62DF14D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734" y="4236943"/>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7152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16</a:t>
            </a:fld>
            <a:endParaRPr lang="zh-CN" altLang="en-US"/>
          </a:p>
        </p:txBody>
      </p:sp>
      <p:cxnSp>
        <p:nvCxnSpPr>
          <p:cNvPr id="9" name="直接箭头连接符 8">
            <a:extLst>
              <a:ext uri="{FF2B5EF4-FFF2-40B4-BE49-F238E27FC236}">
                <a16:creationId xmlns:a16="http://schemas.microsoft.com/office/drawing/2014/main" id="{C64D8745-E8A1-425C-90BF-C0101F9610B2}"/>
              </a:ext>
            </a:extLst>
          </p:cNvPr>
          <p:cNvCxnSpPr/>
          <p:nvPr/>
        </p:nvCxnSpPr>
        <p:spPr>
          <a:xfrm flipH="1">
            <a:off x="4133850" y="2590800"/>
            <a:ext cx="1343025" cy="140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50201E7B-2396-444A-A1E9-B43208BEF725}"/>
              </a:ext>
            </a:extLst>
          </p:cNvPr>
          <p:cNvCxnSpPr>
            <a:cxnSpLocks/>
          </p:cNvCxnSpPr>
          <p:nvPr/>
        </p:nvCxnSpPr>
        <p:spPr>
          <a:xfrm>
            <a:off x="6867525" y="2590800"/>
            <a:ext cx="1247775" cy="1562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1988F37C-FFE3-4627-A55B-09DB0198EE29}"/>
              </a:ext>
            </a:extLst>
          </p:cNvPr>
          <p:cNvSpPr txBox="1"/>
          <p:nvPr/>
        </p:nvSpPr>
        <p:spPr>
          <a:xfrm>
            <a:off x="4248150" y="2790825"/>
            <a:ext cx="646331" cy="369332"/>
          </a:xfrm>
          <a:prstGeom prst="rect">
            <a:avLst/>
          </a:prstGeom>
          <a:noFill/>
        </p:spPr>
        <p:txBody>
          <a:bodyPr wrap="none" rtlCol="0">
            <a:spAutoFit/>
          </a:bodyPr>
          <a:lstStyle/>
          <a:p>
            <a:pPr algn="l"/>
            <a:r>
              <a:rPr lang="zh-CN" altLang="en-US" sz="1800">
                <a:solidFill>
                  <a:srgbClr val="000000"/>
                </a:solidFill>
                <a:latin typeface="思源黑体 CN Regular" panose="020B0500000000000000" pitchFamily="34" charset="-122"/>
                <a:ea typeface="思源黑体 CN Regular" panose="020B0500000000000000" pitchFamily="34" charset="-122"/>
              </a:rPr>
              <a:t>进攻</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sp>
        <p:nvSpPr>
          <p:cNvPr id="14" name="文本框 13">
            <a:extLst>
              <a:ext uri="{FF2B5EF4-FFF2-40B4-BE49-F238E27FC236}">
                <a16:creationId xmlns:a16="http://schemas.microsoft.com/office/drawing/2014/main" id="{8C042960-5FA2-48C8-B419-B9B09EBC6E20}"/>
              </a:ext>
            </a:extLst>
          </p:cNvPr>
          <p:cNvSpPr txBox="1"/>
          <p:nvPr/>
        </p:nvSpPr>
        <p:spPr>
          <a:xfrm>
            <a:off x="7381875" y="2798207"/>
            <a:ext cx="646331" cy="369332"/>
          </a:xfrm>
          <a:prstGeom prst="rect">
            <a:avLst/>
          </a:prstGeom>
          <a:noFill/>
        </p:spPr>
        <p:txBody>
          <a:bodyPr wrap="none" rtlCol="0">
            <a:spAutoFit/>
          </a:bodyPr>
          <a:lstStyle/>
          <a:p>
            <a:pPr algn="l"/>
            <a:r>
              <a:rPr lang="zh-CN" altLang="en-US" sz="1800" dirty="0">
                <a:solidFill>
                  <a:srgbClr val="000000"/>
                </a:solidFill>
                <a:latin typeface="思源黑体 CN Regular" panose="020B0500000000000000" pitchFamily="34" charset="-122"/>
                <a:ea typeface="思源黑体 CN Regular" panose="020B0500000000000000" pitchFamily="34" charset="-122"/>
              </a:rPr>
              <a:t>撤退</a:t>
            </a:r>
          </a:p>
        </p:txBody>
      </p:sp>
      <p:cxnSp>
        <p:nvCxnSpPr>
          <p:cNvPr id="15" name="直接箭头连接符 14">
            <a:extLst>
              <a:ext uri="{FF2B5EF4-FFF2-40B4-BE49-F238E27FC236}">
                <a16:creationId xmlns:a16="http://schemas.microsoft.com/office/drawing/2014/main" id="{B1132CFF-B3EA-42B3-A6FC-13994AFCD209}"/>
              </a:ext>
            </a:extLst>
          </p:cNvPr>
          <p:cNvCxnSpPr>
            <a:cxnSpLocks/>
          </p:cNvCxnSpPr>
          <p:nvPr/>
        </p:nvCxnSpPr>
        <p:spPr>
          <a:xfrm flipV="1">
            <a:off x="4267200" y="4484035"/>
            <a:ext cx="36004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1BFA0E16-B093-477B-962E-D4D17C9DB2A3}"/>
              </a:ext>
            </a:extLst>
          </p:cNvPr>
          <p:cNvSpPr txBox="1"/>
          <p:nvPr/>
        </p:nvSpPr>
        <p:spPr>
          <a:xfrm>
            <a:off x="5694828" y="4057602"/>
            <a:ext cx="646331" cy="369332"/>
          </a:xfrm>
          <a:prstGeom prst="rect">
            <a:avLst/>
          </a:prstGeom>
          <a:noFill/>
        </p:spPr>
        <p:txBody>
          <a:bodyPr wrap="square" rtlCol="0">
            <a:spAutoFit/>
          </a:bodyPr>
          <a:lstStyle/>
          <a:p>
            <a:pPr algn="l"/>
            <a:r>
              <a:rPr lang="zh-CN" altLang="en-US" sz="1800">
                <a:solidFill>
                  <a:srgbClr val="000000"/>
                </a:solidFill>
                <a:latin typeface="思源黑体 CN Regular" panose="020B0500000000000000" pitchFamily="34" charset="-122"/>
                <a:ea typeface="思源黑体 CN Regular" panose="020B0500000000000000" pitchFamily="34" charset="-122"/>
              </a:rPr>
              <a:t>进攻</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cxnSp>
        <p:nvCxnSpPr>
          <p:cNvPr id="17" name="直接箭头连接符 16">
            <a:extLst>
              <a:ext uri="{FF2B5EF4-FFF2-40B4-BE49-F238E27FC236}">
                <a16:creationId xmlns:a16="http://schemas.microsoft.com/office/drawing/2014/main" id="{1A1E7C04-3AB1-4449-8843-CD709034FB7C}"/>
              </a:ext>
            </a:extLst>
          </p:cNvPr>
          <p:cNvCxnSpPr>
            <a:cxnSpLocks/>
          </p:cNvCxnSpPr>
          <p:nvPr/>
        </p:nvCxnSpPr>
        <p:spPr>
          <a:xfrm flipH="1" flipV="1">
            <a:off x="4248150" y="4815171"/>
            <a:ext cx="36195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8942623-5CAC-466F-B30B-F6EB002D760E}"/>
              </a:ext>
            </a:extLst>
          </p:cNvPr>
          <p:cNvSpPr txBox="1"/>
          <p:nvPr/>
        </p:nvSpPr>
        <p:spPr>
          <a:xfrm>
            <a:off x="5694828" y="4915564"/>
            <a:ext cx="646331" cy="369332"/>
          </a:xfrm>
          <a:prstGeom prst="rect">
            <a:avLst/>
          </a:prstGeom>
          <a:noFill/>
        </p:spPr>
        <p:txBody>
          <a:bodyPr wrap="none" rtlCol="0">
            <a:spAutoFit/>
          </a:bodyPr>
          <a:lstStyle/>
          <a:p>
            <a:pPr algn="l"/>
            <a:r>
              <a:rPr lang="zh-CN" altLang="en-US" sz="1800" dirty="0">
                <a:solidFill>
                  <a:srgbClr val="000000"/>
                </a:solidFill>
                <a:latin typeface="思源黑体 CN Regular" panose="020B0500000000000000" pitchFamily="34" charset="-122"/>
                <a:ea typeface="思源黑体 CN Regular" panose="020B0500000000000000" pitchFamily="34" charset="-122"/>
              </a:rPr>
              <a:t>撤退</a:t>
            </a:r>
          </a:p>
        </p:txBody>
      </p:sp>
      <p:sp>
        <p:nvSpPr>
          <p:cNvPr id="20" name="对话气泡: 圆角矩形 19">
            <a:extLst>
              <a:ext uri="{FF2B5EF4-FFF2-40B4-BE49-F238E27FC236}">
                <a16:creationId xmlns:a16="http://schemas.microsoft.com/office/drawing/2014/main" id="{1A3463E0-86D1-4BC2-BFB2-EA2B8BC0F3E3}"/>
              </a:ext>
            </a:extLst>
          </p:cNvPr>
          <p:cNvSpPr/>
          <p:nvPr/>
        </p:nvSpPr>
        <p:spPr>
          <a:xfrm>
            <a:off x="1514476" y="3429000"/>
            <a:ext cx="1692740" cy="723900"/>
          </a:xfrm>
          <a:prstGeom prst="wedgeRoundRectCallout">
            <a:avLst>
              <a:gd name="adj1" fmla="val 32061"/>
              <a:gd name="adj2" fmla="val 703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收到不一致命令：</a:t>
            </a:r>
            <a:endParaRPr lang="en-US" altLang="zh-CN" dirty="0"/>
          </a:p>
          <a:p>
            <a:pPr algn="ctr"/>
            <a:r>
              <a:rPr lang="zh-CN" altLang="en-US" dirty="0"/>
              <a:t>撤退</a:t>
            </a:r>
          </a:p>
        </p:txBody>
      </p:sp>
      <p:sp>
        <p:nvSpPr>
          <p:cNvPr id="21" name="对话气泡: 圆角矩形 20">
            <a:extLst>
              <a:ext uri="{FF2B5EF4-FFF2-40B4-BE49-F238E27FC236}">
                <a16:creationId xmlns:a16="http://schemas.microsoft.com/office/drawing/2014/main" id="{67A5F28B-3B98-49B4-9A14-C94BCF864ECC}"/>
              </a:ext>
            </a:extLst>
          </p:cNvPr>
          <p:cNvSpPr/>
          <p:nvPr/>
        </p:nvSpPr>
        <p:spPr>
          <a:xfrm>
            <a:off x="9533892" y="3429000"/>
            <a:ext cx="1692740" cy="761952"/>
          </a:xfrm>
          <a:prstGeom prst="wedgeRoundRectCallout">
            <a:avLst>
              <a:gd name="adj1" fmla="val -34338"/>
              <a:gd name="adj2" fmla="val 687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收到不一致命令：</a:t>
            </a:r>
            <a:endParaRPr lang="en-US" altLang="zh-CN" dirty="0"/>
          </a:p>
          <a:p>
            <a:pPr algn="ctr"/>
            <a:r>
              <a:rPr lang="zh-CN" altLang="en-US" dirty="0"/>
              <a:t>撤退</a:t>
            </a:r>
          </a:p>
        </p:txBody>
      </p:sp>
      <p:pic>
        <p:nvPicPr>
          <p:cNvPr id="25" name="Picture 5">
            <a:extLst>
              <a:ext uri="{FF2B5EF4-FFF2-40B4-BE49-F238E27FC236}">
                <a16:creationId xmlns:a16="http://schemas.microsoft.com/office/drawing/2014/main" id="{7C7CF56E-03E7-4536-A704-F5B798DB9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052" y="4236942"/>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2">
            <a:extLst>
              <a:ext uri="{FF2B5EF4-FFF2-40B4-BE49-F238E27FC236}">
                <a16:creationId xmlns:a16="http://schemas.microsoft.com/office/drawing/2014/main" id="{D88EA283-BD9B-4192-9F06-A082EABAA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964" y="1459566"/>
            <a:ext cx="10001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5">
            <a:extLst>
              <a:ext uri="{FF2B5EF4-FFF2-40B4-BE49-F238E27FC236}">
                <a16:creationId xmlns:a16="http://schemas.microsoft.com/office/drawing/2014/main" id="{196C608A-198C-4446-A6A8-F7C9544EB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734" y="4236943"/>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0851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17</a:t>
            </a:fld>
            <a:endParaRPr lang="zh-CN" altLang="en-US"/>
          </a:p>
        </p:txBody>
      </p:sp>
      <p:pic>
        <p:nvPicPr>
          <p:cNvPr id="5" name="Picture 5">
            <a:extLst>
              <a:ext uri="{FF2B5EF4-FFF2-40B4-BE49-F238E27FC236}">
                <a16:creationId xmlns:a16="http://schemas.microsoft.com/office/drawing/2014/main" id="{8D3A2796-A8D1-41DD-AC8F-75F35B795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674" y="1457885"/>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14DE11BD-7766-4914-8287-8E1F9FDE3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734" y="4236943"/>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直接箭头连接符 8">
            <a:extLst>
              <a:ext uri="{FF2B5EF4-FFF2-40B4-BE49-F238E27FC236}">
                <a16:creationId xmlns:a16="http://schemas.microsoft.com/office/drawing/2014/main" id="{C64D8745-E8A1-425C-90BF-C0101F9610B2}"/>
              </a:ext>
            </a:extLst>
          </p:cNvPr>
          <p:cNvCxnSpPr/>
          <p:nvPr/>
        </p:nvCxnSpPr>
        <p:spPr>
          <a:xfrm flipH="1">
            <a:off x="4133850" y="2590800"/>
            <a:ext cx="1343025" cy="140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50201E7B-2396-444A-A1E9-B43208BEF725}"/>
              </a:ext>
            </a:extLst>
          </p:cNvPr>
          <p:cNvCxnSpPr>
            <a:cxnSpLocks/>
          </p:cNvCxnSpPr>
          <p:nvPr/>
        </p:nvCxnSpPr>
        <p:spPr>
          <a:xfrm>
            <a:off x="6867525" y="2590800"/>
            <a:ext cx="1247775" cy="1562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1988F37C-FFE3-4627-A55B-09DB0198EE29}"/>
              </a:ext>
            </a:extLst>
          </p:cNvPr>
          <p:cNvSpPr txBox="1"/>
          <p:nvPr/>
        </p:nvSpPr>
        <p:spPr>
          <a:xfrm>
            <a:off x="4248150" y="2790825"/>
            <a:ext cx="646331" cy="369332"/>
          </a:xfrm>
          <a:prstGeom prst="rect">
            <a:avLst/>
          </a:prstGeom>
          <a:noFill/>
        </p:spPr>
        <p:txBody>
          <a:bodyPr wrap="none" rtlCol="0">
            <a:spAutoFit/>
          </a:bodyPr>
          <a:lstStyle/>
          <a:p>
            <a:pPr algn="l"/>
            <a:r>
              <a:rPr lang="zh-CN" altLang="en-US" sz="1800">
                <a:solidFill>
                  <a:srgbClr val="000000"/>
                </a:solidFill>
                <a:latin typeface="思源黑体 CN Regular" panose="020B0500000000000000" pitchFamily="34" charset="-122"/>
                <a:ea typeface="思源黑体 CN Regular" panose="020B0500000000000000" pitchFamily="34" charset="-122"/>
              </a:rPr>
              <a:t>进攻</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sp>
        <p:nvSpPr>
          <p:cNvPr id="14" name="文本框 13">
            <a:extLst>
              <a:ext uri="{FF2B5EF4-FFF2-40B4-BE49-F238E27FC236}">
                <a16:creationId xmlns:a16="http://schemas.microsoft.com/office/drawing/2014/main" id="{8C042960-5FA2-48C8-B419-B9B09EBC6E20}"/>
              </a:ext>
            </a:extLst>
          </p:cNvPr>
          <p:cNvSpPr txBox="1"/>
          <p:nvPr/>
        </p:nvSpPr>
        <p:spPr>
          <a:xfrm>
            <a:off x="7381875" y="2798207"/>
            <a:ext cx="646331" cy="369332"/>
          </a:xfrm>
          <a:prstGeom prst="rect">
            <a:avLst/>
          </a:prstGeom>
          <a:noFill/>
        </p:spPr>
        <p:txBody>
          <a:bodyPr wrap="none" rtlCol="0">
            <a:spAutoFit/>
          </a:bodyPr>
          <a:lstStyle/>
          <a:p>
            <a:pPr algn="l"/>
            <a:r>
              <a:rPr lang="zh-CN" altLang="en-US" sz="1800">
                <a:solidFill>
                  <a:srgbClr val="000000"/>
                </a:solidFill>
                <a:latin typeface="思源黑体 CN Regular" panose="020B0500000000000000" pitchFamily="34" charset="-122"/>
                <a:ea typeface="思源黑体 CN Regular" panose="020B0500000000000000" pitchFamily="34" charset="-122"/>
              </a:rPr>
              <a:t>进攻</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cxnSp>
        <p:nvCxnSpPr>
          <p:cNvPr id="15" name="直接箭头连接符 14">
            <a:extLst>
              <a:ext uri="{FF2B5EF4-FFF2-40B4-BE49-F238E27FC236}">
                <a16:creationId xmlns:a16="http://schemas.microsoft.com/office/drawing/2014/main" id="{B1132CFF-B3EA-42B3-A6FC-13994AFCD209}"/>
              </a:ext>
            </a:extLst>
          </p:cNvPr>
          <p:cNvCxnSpPr>
            <a:cxnSpLocks/>
          </p:cNvCxnSpPr>
          <p:nvPr/>
        </p:nvCxnSpPr>
        <p:spPr>
          <a:xfrm flipV="1">
            <a:off x="4267200" y="4484035"/>
            <a:ext cx="36004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1BFA0E16-B093-477B-962E-D4D17C9DB2A3}"/>
              </a:ext>
            </a:extLst>
          </p:cNvPr>
          <p:cNvSpPr txBox="1"/>
          <p:nvPr/>
        </p:nvSpPr>
        <p:spPr>
          <a:xfrm>
            <a:off x="5694828" y="4057602"/>
            <a:ext cx="646331" cy="369332"/>
          </a:xfrm>
          <a:prstGeom prst="rect">
            <a:avLst/>
          </a:prstGeom>
          <a:noFill/>
        </p:spPr>
        <p:txBody>
          <a:bodyPr wrap="square" rtlCol="0">
            <a:spAutoFit/>
          </a:bodyPr>
          <a:lstStyle/>
          <a:p>
            <a:pPr algn="l"/>
            <a:r>
              <a:rPr lang="zh-CN" altLang="en-US" sz="1800">
                <a:solidFill>
                  <a:srgbClr val="000000"/>
                </a:solidFill>
                <a:latin typeface="思源黑体 CN Regular" panose="020B0500000000000000" pitchFamily="34" charset="-122"/>
                <a:ea typeface="思源黑体 CN Regular" panose="020B0500000000000000" pitchFamily="34" charset="-122"/>
              </a:rPr>
              <a:t>进攻</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cxnSp>
        <p:nvCxnSpPr>
          <p:cNvPr id="17" name="直接箭头连接符 16">
            <a:extLst>
              <a:ext uri="{FF2B5EF4-FFF2-40B4-BE49-F238E27FC236}">
                <a16:creationId xmlns:a16="http://schemas.microsoft.com/office/drawing/2014/main" id="{1A1E7C04-3AB1-4449-8843-CD709034FB7C}"/>
              </a:ext>
            </a:extLst>
          </p:cNvPr>
          <p:cNvCxnSpPr>
            <a:cxnSpLocks/>
          </p:cNvCxnSpPr>
          <p:nvPr/>
        </p:nvCxnSpPr>
        <p:spPr>
          <a:xfrm flipH="1" flipV="1">
            <a:off x="4248150" y="4815171"/>
            <a:ext cx="36195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8942623-5CAC-466F-B30B-F6EB002D760E}"/>
              </a:ext>
            </a:extLst>
          </p:cNvPr>
          <p:cNvSpPr txBox="1"/>
          <p:nvPr/>
        </p:nvSpPr>
        <p:spPr>
          <a:xfrm>
            <a:off x="5694828" y="4915564"/>
            <a:ext cx="646331" cy="369332"/>
          </a:xfrm>
          <a:prstGeom prst="rect">
            <a:avLst/>
          </a:prstGeom>
          <a:noFill/>
        </p:spPr>
        <p:txBody>
          <a:bodyPr wrap="none" rtlCol="0">
            <a:spAutoFit/>
          </a:bodyPr>
          <a:lstStyle/>
          <a:p>
            <a:pPr algn="l"/>
            <a:r>
              <a:rPr lang="zh-CN" altLang="en-US" sz="1800" dirty="0">
                <a:solidFill>
                  <a:srgbClr val="000000"/>
                </a:solidFill>
                <a:latin typeface="思源黑体 CN Regular" panose="020B0500000000000000" pitchFamily="34" charset="-122"/>
                <a:ea typeface="思源黑体 CN Regular" panose="020B0500000000000000" pitchFamily="34" charset="-122"/>
              </a:rPr>
              <a:t>撤退</a:t>
            </a:r>
          </a:p>
        </p:txBody>
      </p:sp>
      <p:sp>
        <p:nvSpPr>
          <p:cNvPr id="20" name="对话气泡: 圆角矩形 19">
            <a:extLst>
              <a:ext uri="{FF2B5EF4-FFF2-40B4-BE49-F238E27FC236}">
                <a16:creationId xmlns:a16="http://schemas.microsoft.com/office/drawing/2014/main" id="{1A3463E0-86D1-4BC2-BFB2-EA2B8BC0F3E3}"/>
              </a:ext>
            </a:extLst>
          </p:cNvPr>
          <p:cNvSpPr/>
          <p:nvPr/>
        </p:nvSpPr>
        <p:spPr>
          <a:xfrm>
            <a:off x="1514476" y="3429000"/>
            <a:ext cx="1692740" cy="723900"/>
          </a:xfrm>
          <a:prstGeom prst="wedgeRoundRectCallout">
            <a:avLst>
              <a:gd name="adj1" fmla="val 32061"/>
              <a:gd name="adj2" fmla="val 703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收到不一致命令：</a:t>
            </a:r>
            <a:endParaRPr lang="en-US" altLang="zh-CN" dirty="0"/>
          </a:p>
          <a:p>
            <a:pPr algn="ctr"/>
            <a:r>
              <a:rPr lang="zh-CN" altLang="en-US" dirty="0"/>
              <a:t>撤退</a:t>
            </a:r>
          </a:p>
        </p:txBody>
      </p:sp>
      <p:sp>
        <p:nvSpPr>
          <p:cNvPr id="23" name="对话气泡: 圆角矩形 22">
            <a:extLst>
              <a:ext uri="{FF2B5EF4-FFF2-40B4-BE49-F238E27FC236}">
                <a16:creationId xmlns:a16="http://schemas.microsoft.com/office/drawing/2014/main" id="{38FE5538-7AFF-4649-B113-BDFFD1E38A97}"/>
              </a:ext>
            </a:extLst>
          </p:cNvPr>
          <p:cNvSpPr/>
          <p:nvPr/>
        </p:nvSpPr>
        <p:spPr>
          <a:xfrm>
            <a:off x="9533892" y="3429000"/>
            <a:ext cx="1692740" cy="761952"/>
          </a:xfrm>
          <a:prstGeom prst="wedgeRoundRectCallout">
            <a:avLst>
              <a:gd name="adj1" fmla="val -34338"/>
              <a:gd name="adj2" fmla="val 687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收到不一致命令：</a:t>
            </a:r>
            <a:endParaRPr lang="en-US" altLang="zh-CN" dirty="0"/>
          </a:p>
          <a:p>
            <a:pPr algn="ctr"/>
            <a:r>
              <a:rPr lang="zh-CN" altLang="en-US" dirty="0"/>
              <a:t>撤退</a:t>
            </a:r>
          </a:p>
        </p:txBody>
      </p:sp>
      <p:pic>
        <p:nvPicPr>
          <p:cNvPr id="29" name="Picture 5">
            <a:extLst>
              <a:ext uri="{FF2B5EF4-FFF2-40B4-BE49-F238E27FC236}">
                <a16:creationId xmlns:a16="http://schemas.microsoft.com/office/drawing/2014/main" id="{16919B92-D34F-46B4-B940-795D02B181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674" y="1457885"/>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2">
            <a:extLst>
              <a:ext uri="{FF2B5EF4-FFF2-40B4-BE49-F238E27FC236}">
                <a16:creationId xmlns:a16="http://schemas.microsoft.com/office/drawing/2014/main" id="{ABEB77E7-9CB1-4EB5-B1B1-DA4498A62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5084" y="4238624"/>
            <a:ext cx="10001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6642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18</a:t>
            </a:fld>
            <a:endParaRPr lang="zh-CN" altLang="en-US" dirty="0"/>
          </a:p>
        </p:txBody>
      </p:sp>
      <p:sp>
        <p:nvSpPr>
          <p:cNvPr id="4" name="内容占位符 2">
            <a:extLst>
              <a:ext uri="{FF2B5EF4-FFF2-40B4-BE49-F238E27FC236}">
                <a16:creationId xmlns:a16="http://schemas.microsoft.com/office/drawing/2014/main" id="{618F14BA-6C68-43AD-93A3-8473BFBFDD43}"/>
              </a:ext>
            </a:extLst>
          </p:cNvPr>
          <p:cNvSpPr txBox="1">
            <a:spLocks/>
          </p:cNvSpPr>
          <p:nvPr/>
        </p:nvSpPr>
        <p:spPr>
          <a:xfrm>
            <a:off x="669924" y="1458912"/>
            <a:ext cx="10997143" cy="4351338"/>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Gill Sans MT" panose="020B0502020104020203" pitchFamily="34" charset="0"/>
              </a:rPr>
              <a:t>拜占庭将军问题（</a:t>
            </a:r>
            <a:r>
              <a:rPr lang="en-US" altLang="zh-CN" sz="2400" dirty="0">
                <a:latin typeface="Gill Sans MT" panose="020B0502020104020203" pitchFamily="34" charset="0"/>
              </a:rPr>
              <a:t>Leslie </a:t>
            </a:r>
            <a:r>
              <a:rPr lang="en-US" altLang="zh-CN" sz="2400" dirty="0" err="1">
                <a:latin typeface="Gill Sans MT" panose="020B0502020104020203" pitchFamily="34" charset="0"/>
              </a:rPr>
              <a:t>Lamport</a:t>
            </a:r>
            <a:r>
              <a:rPr lang="en-US" altLang="zh-CN" sz="2400" dirty="0">
                <a:latin typeface="Gill Sans MT" panose="020B0502020104020203" pitchFamily="34" charset="0"/>
              </a:rPr>
              <a:t> et al. </a:t>
            </a:r>
            <a:r>
              <a:rPr lang="zh-CN" altLang="en-US" sz="2400" dirty="0">
                <a:latin typeface="Gill Sans MT" panose="020B0502020104020203" pitchFamily="34" charset="0"/>
              </a:rPr>
              <a:t>，</a:t>
            </a:r>
            <a:r>
              <a:rPr lang="en-US" altLang="zh-CN" sz="2400" dirty="0">
                <a:latin typeface="Gill Sans MT" panose="020B0502020104020203" pitchFamily="34" charset="0"/>
              </a:rPr>
              <a:t>1982)</a:t>
            </a:r>
          </a:p>
          <a:p>
            <a:pPr lvl="1"/>
            <a:r>
              <a:rPr lang="zh-CN" altLang="en-US" sz="2200" dirty="0">
                <a:latin typeface="Gill Sans MT" panose="020B0502020104020203" pitchFamily="34" charset="0"/>
              </a:rPr>
              <a:t>结论：三将军问题无法解决</a:t>
            </a:r>
            <a:endParaRPr lang="en-US" altLang="zh-CN" sz="2200" dirty="0">
              <a:latin typeface="Gill Sans MT" panose="020B0502020104020203" pitchFamily="34" charset="0"/>
            </a:endParaRPr>
          </a:p>
          <a:p>
            <a:pPr lvl="1"/>
            <a:r>
              <a:rPr lang="zh-CN" altLang="en-US" sz="2200" dirty="0">
                <a:latin typeface="Gill Sans MT" panose="020B0502020104020203" pitchFamily="34" charset="0"/>
              </a:rPr>
              <a:t>但是：如果引入签名，</a:t>
            </a:r>
            <a:r>
              <a:rPr lang="en-US" altLang="zh-CN" sz="2200" dirty="0">
                <a:latin typeface="Gill Sans MT" panose="020B0502020104020203" pitchFamily="34" charset="0"/>
              </a:rPr>
              <a:t>n&gt;=f+2</a:t>
            </a:r>
            <a:r>
              <a:rPr lang="zh-CN" altLang="en-US" sz="2200" dirty="0">
                <a:latin typeface="Gill Sans MT" panose="020B0502020104020203" pitchFamily="34" charset="0"/>
              </a:rPr>
              <a:t>，即，只要有两个将军诚实，都可以达成共识</a:t>
            </a:r>
            <a:endParaRPr lang="en-US" altLang="zh-CN" sz="2200" dirty="0">
              <a:latin typeface="Gill Sans MT" panose="020B0502020104020203" pitchFamily="34" charset="0"/>
            </a:endParaRPr>
          </a:p>
        </p:txBody>
      </p:sp>
    </p:spTree>
    <p:extLst>
      <p:ext uri="{BB962C8B-B14F-4D97-AF65-F5344CB8AC3E}">
        <p14:creationId xmlns:p14="http://schemas.microsoft.com/office/powerpoint/2010/main" val="3957768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19</a:t>
            </a:fld>
            <a:endParaRPr lang="zh-CN" altLang="en-US"/>
          </a:p>
        </p:txBody>
      </p:sp>
      <p:pic>
        <p:nvPicPr>
          <p:cNvPr id="5" name="Picture 5">
            <a:extLst>
              <a:ext uri="{FF2B5EF4-FFF2-40B4-BE49-F238E27FC236}">
                <a16:creationId xmlns:a16="http://schemas.microsoft.com/office/drawing/2014/main" id="{8D3A2796-A8D1-41DD-AC8F-75F35B795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674" y="1457885"/>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14DE11BD-7766-4914-8287-8E1F9FDE3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734" y="4236943"/>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a:extLst>
              <a:ext uri="{FF2B5EF4-FFF2-40B4-BE49-F238E27FC236}">
                <a16:creationId xmlns:a16="http://schemas.microsoft.com/office/drawing/2014/main" id="{D9E333C8-3E2E-4DE4-A5F3-251ED4807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052" y="4236942"/>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直接箭头连接符 8">
            <a:extLst>
              <a:ext uri="{FF2B5EF4-FFF2-40B4-BE49-F238E27FC236}">
                <a16:creationId xmlns:a16="http://schemas.microsoft.com/office/drawing/2014/main" id="{C64D8745-E8A1-425C-90BF-C0101F9610B2}"/>
              </a:ext>
            </a:extLst>
          </p:cNvPr>
          <p:cNvCxnSpPr/>
          <p:nvPr/>
        </p:nvCxnSpPr>
        <p:spPr>
          <a:xfrm flipH="1">
            <a:off x="4133850" y="2590800"/>
            <a:ext cx="1343025" cy="140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50201E7B-2396-444A-A1E9-B43208BEF725}"/>
              </a:ext>
            </a:extLst>
          </p:cNvPr>
          <p:cNvCxnSpPr>
            <a:cxnSpLocks/>
          </p:cNvCxnSpPr>
          <p:nvPr/>
        </p:nvCxnSpPr>
        <p:spPr>
          <a:xfrm>
            <a:off x="6867525" y="2590800"/>
            <a:ext cx="1247775" cy="1562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1988F37C-FFE3-4627-A55B-09DB0198EE29}"/>
              </a:ext>
            </a:extLst>
          </p:cNvPr>
          <p:cNvSpPr txBox="1"/>
          <p:nvPr/>
        </p:nvSpPr>
        <p:spPr>
          <a:xfrm>
            <a:off x="4002700" y="2790825"/>
            <a:ext cx="1011815" cy="369332"/>
          </a:xfrm>
          <a:prstGeom prst="rect">
            <a:avLst/>
          </a:prstGeom>
          <a:noFill/>
        </p:spPr>
        <p:txBody>
          <a:bodyPr wrap="none" rtlCol="0">
            <a:spAutoFit/>
          </a:bodyPr>
          <a:lstStyle/>
          <a:p>
            <a:pPr algn="l"/>
            <a:r>
              <a:rPr lang="en-US" altLang="zh-CN" sz="1800">
                <a:solidFill>
                  <a:srgbClr val="000000"/>
                </a:solidFill>
                <a:latin typeface="思源黑体 CN Regular" panose="020B0500000000000000" pitchFamily="34" charset="-122"/>
                <a:ea typeface="思源黑体 CN Regular" panose="020B0500000000000000" pitchFamily="34" charset="-122"/>
              </a:rPr>
              <a:t>1</a:t>
            </a:r>
            <a:r>
              <a:rPr lang="zh-CN" altLang="en-US" sz="1800">
                <a:solidFill>
                  <a:srgbClr val="000000"/>
                </a:solidFill>
                <a:latin typeface="思源黑体 CN Regular" panose="020B0500000000000000" pitchFamily="34" charset="-122"/>
                <a:ea typeface="思源黑体 CN Regular" panose="020B0500000000000000" pitchFamily="34" charset="-122"/>
              </a:rPr>
              <a:t>：进攻</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sp>
        <p:nvSpPr>
          <p:cNvPr id="14" name="文本框 13">
            <a:extLst>
              <a:ext uri="{FF2B5EF4-FFF2-40B4-BE49-F238E27FC236}">
                <a16:creationId xmlns:a16="http://schemas.microsoft.com/office/drawing/2014/main" id="{8C042960-5FA2-48C8-B419-B9B09EBC6E20}"/>
              </a:ext>
            </a:extLst>
          </p:cNvPr>
          <p:cNvSpPr txBox="1"/>
          <p:nvPr/>
        </p:nvSpPr>
        <p:spPr>
          <a:xfrm>
            <a:off x="7381875" y="2798207"/>
            <a:ext cx="1011815" cy="369332"/>
          </a:xfrm>
          <a:prstGeom prst="rect">
            <a:avLst/>
          </a:prstGeom>
          <a:noFill/>
        </p:spPr>
        <p:txBody>
          <a:bodyPr wrap="none" rtlCol="0">
            <a:spAutoFit/>
          </a:bodyPr>
          <a:lstStyle/>
          <a:p>
            <a:pPr algn="l"/>
            <a:r>
              <a:rPr lang="en-US" altLang="zh-CN" sz="1800" dirty="0">
                <a:solidFill>
                  <a:srgbClr val="000000"/>
                </a:solidFill>
                <a:latin typeface="思源黑体 CN Regular" panose="020B0500000000000000" pitchFamily="34" charset="-122"/>
                <a:ea typeface="思源黑体 CN Regular" panose="020B0500000000000000" pitchFamily="34" charset="-122"/>
              </a:rPr>
              <a:t>1</a:t>
            </a:r>
            <a:r>
              <a:rPr lang="zh-CN" altLang="en-US" sz="1800" dirty="0">
                <a:solidFill>
                  <a:srgbClr val="000000"/>
                </a:solidFill>
                <a:latin typeface="思源黑体 CN Regular" panose="020B0500000000000000" pitchFamily="34" charset="-122"/>
                <a:ea typeface="思源黑体 CN Regular" panose="020B0500000000000000" pitchFamily="34" charset="-122"/>
              </a:rPr>
              <a:t>：撤退</a:t>
            </a:r>
          </a:p>
        </p:txBody>
      </p:sp>
      <p:pic>
        <p:nvPicPr>
          <p:cNvPr id="12" name="Picture 2">
            <a:extLst>
              <a:ext uri="{FF2B5EF4-FFF2-40B4-BE49-F238E27FC236}">
                <a16:creationId xmlns:a16="http://schemas.microsoft.com/office/drawing/2014/main" id="{25FA55D5-E848-46C2-9906-02D1FDC81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964" y="1459566"/>
            <a:ext cx="10001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直接箭头连接符 14">
            <a:extLst>
              <a:ext uri="{FF2B5EF4-FFF2-40B4-BE49-F238E27FC236}">
                <a16:creationId xmlns:a16="http://schemas.microsoft.com/office/drawing/2014/main" id="{B1132CFF-B3EA-42B3-A6FC-13994AFCD209}"/>
              </a:ext>
            </a:extLst>
          </p:cNvPr>
          <p:cNvCxnSpPr>
            <a:cxnSpLocks/>
          </p:cNvCxnSpPr>
          <p:nvPr/>
        </p:nvCxnSpPr>
        <p:spPr>
          <a:xfrm flipV="1">
            <a:off x="4267200" y="4484035"/>
            <a:ext cx="36004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1BFA0E16-B093-477B-962E-D4D17C9DB2A3}"/>
              </a:ext>
            </a:extLst>
          </p:cNvPr>
          <p:cNvSpPr txBox="1"/>
          <p:nvPr/>
        </p:nvSpPr>
        <p:spPr>
          <a:xfrm>
            <a:off x="5195778" y="4095559"/>
            <a:ext cx="1743293" cy="369332"/>
          </a:xfrm>
          <a:prstGeom prst="rect">
            <a:avLst/>
          </a:prstGeom>
          <a:noFill/>
        </p:spPr>
        <p:txBody>
          <a:bodyPr wrap="square" rtlCol="0">
            <a:spAutoFit/>
          </a:bodyPr>
          <a:lstStyle/>
          <a:p>
            <a:pPr algn="l"/>
            <a:r>
              <a:rPr lang="en-US" altLang="zh-CN" sz="1800" dirty="0">
                <a:solidFill>
                  <a:srgbClr val="000000"/>
                </a:solidFill>
                <a:latin typeface="思源黑体 CN Regular" panose="020B0500000000000000" pitchFamily="34" charset="-122"/>
                <a:ea typeface="思源黑体 CN Regular" panose="020B0500000000000000" pitchFamily="34" charset="-122"/>
              </a:rPr>
              <a:t>2</a:t>
            </a:r>
            <a:r>
              <a:rPr lang="zh-CN" altLang="en-US" sz="1800" dirty="0">
                <a:solidFill>
                  <a:srgbClr val="000000"/>
                </a:solidFill>
                <a:latin typeface="思源黑体 CN Regular" panose="020B0500000000000000" pitchFamily="34" charset="-122"/>
                <a:ea typeface="思源黑体 CN Regular" panose="020B0500000000000000" pitchFamily="34" charset="-122"/>
                <a:sym typeface="Wingdings" panose="05000000000000000000" pitchFamily="2" charset="2"/>
              </a:rPr>
              <a:t>：（</a:t>
            </a:r>
            <a:r>
              <a:rPr lang="en-US" altLang="zh-CN" sz="1800">
                <a:solidFill>
                  <a:srgbClr val="000000"/>
                </a:solidFill>
                <a:latin typeface="思源黑体 CN Regular" panose="020B0500000000000000" pitchFamily="34" charset="-122"/>
                <a:ea typeface="思源黑体 CN Regular" panose="020B0500000000000000" pitchFamily="34" charset="-122"/>
                <a:sym typeface="Wingdings" panose="05000000000000000000" pitchFamily="2" charset="2"/>
              </a:rPr>
              <a:t>1</a:t>
            </a:r>
            <a:r>
              <a:rPr lang="zh-CN" altLang="en-US" sz="1800">
                <a:solidFill>
                  <a:srgbClr val="000000"/>
                </a:solidFill>
                <a:latin typeface="思源黑体 CN Regular" panose="020B0500000000000000" pitchFamily="34" charset="-122"/>
                <a:ea typeface="思源黑体 CN Regular" panose="020B0500000000000000" pitchFamily="34" charset="-122"/>
                <a:sym typeface="Wingdings" panose="05000000000000000000" pitchFamily="2" charset="2"/>
              </a:rPr>
              <a:t>：</a:t>
            </a:r>
            <a:r>
              <a:rPr lang="zh-CN" altLang="en-US" sz="1800">
                <a:solidFill>
                  <a:srgbClr val="000000"/>
                </a:solidFill>
                <a:latin typeface="思源黑体 CN Regular" panose="020B0500000000000000" pitchFamily="34" charset="-122"/>
                <a:ea typeface="思源黑体 CN Regular" panose="020B0500000000000000" pitchFamily="34" charset="-122"/>
              </a:rPr>
              <a:t>进攻）</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cxnSp>
        <p:nvCxnSpPr>
          <p:cNvPr id="17" name="直接箭头连接符 16">
            <a:extLst>
              <a:ext uri="{FF2B5EF4-FFF2-40B4-BE49-F238E27FC236}">
                <a16:creationId xmlns:a16="http://schemas.microsoft.com/office/drawing/2014/main" id="{1A1E7C04-3AB1-4449-8843-CD709034FB7C}"/>
              </a:ext>
            </a:extLst>
          </p:cNvPr>
          <p:cNvCxnSpPr>
            <a:cxnSpLocks/>
          </p:cNvCxnSpPr>
          <p:nvPr/>
        </p:nvCxnSpPr>
        <p:spPr>
          <a:xfrm flipH="1" flipV="1">
            <a:off x="4248150" y="4815171"/>
            <a:ext cx="36195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8942623-5CAC-466F-B30B-F6EB002D760E}"/>
              </a:ext>
            </a:extLst>
          </p:cNvPr>
          <p:cNvSpPr txBox="1"/>
          <p:nvPr/>
        </p:nvSpPr>
        <p:spPr>
          <a:xfrm>
            <a:off x="5195778" y="4915564"/>
            <a:ext cx="1838965" cy="369332"/>
          </a:xfrm>
          <a:prstGeom prst="rect">
            <a:avLst/>
          </a:prstGeom>
          <a:noFill/>
        </p:spPr>
        <p:txBody>
          <a:bodyPr wrap="none" rtlCol="0">
            <a:spAutoFit/>
          </a:bodyPr>
          <a:lstStyle/>
          <a:p>
            <a:pPr algn="l"/>
            <a:r>
              <a:rPr lang="en-US" altLang="zh-CN" sz="1800" dirty="0">
                <a:solidFill>
                  <a:srgbClr val="000000"/>
                </a:solidFill>
                <a:latin typeface="思源黑体 CN Regular" panose="020B0500000000000000" pitchFamily="34" charset="-122"/>
                <a:ea typeface="思源黑体 CN Regular" panose="020B0500000000000000" pitchFamily="34" charset="-122"/>
              </a:rPr>
              <a:t>3</a:t>
            </a:r>
            <a:r>
              <a:rPr lang="zh-CN" altLang="en-US" sz="1800" dirty="0">
                <a:solidFill>
                  <a:srgbClr val="000000"/>
                </a:solidFill>
                <a:latin typeface="思源黑体 CN Regular" panose="020B0500000000000000" pitchFamily="34" charset="-122"/>
                <a:ea typeface="思源黑体 CN Regular" panose="020B0500000000000000" pitchFamily="34" charset="-122"/>
              </a:rPr>
              <a:t>：（</a:t>
            </a:r>
            <a:r>
              <a:rPr lang="en-US" altLang="zh-CN" sz="1800" dirty="0">
                <a:solidFill>
                  <a:srgbClr val="000000"/>
                </a:solidFill>
                <a:latin typeface="思源黑体 CN Regular" panose="020B0500000000000000" pitchFamily="34" charset="-122"/>
                <a:ea typeface="思源黑体 CN Regular" panose="020B0500000000000000" pitchFamily="34" charset="-122"/>
              </a:rPr>
              <a:t>1</a:t>
            </a:r>
            <a:r>
              <a:rPr lang="zh-CN" altLang="en-US" sz="1800" dirty="0">
                <a:solidFill>
                  <a:srgbClr val="000000"/>
                </a:solidFill>
                <a:latin typeface="思源黑体 CN Regular" panose="020B0500000000000000" pitchFamily="34" charset="-122"/>
                <a:ea typeface="思源黑体 CN Regular" panose="020B0500000000000000" pitchFamily="34" charset="-122"/>
              </a:rPr>
              <a:t>：撤退）</a:t>
            </a:r>
          </a:p>
        </p:txBody>
      </p:sp>
      <p:sp>
        <p:nvSpPr>
          <p:cNvPr id="20" name="对话气泡: 圆角矩形 19">
            <a:extLst>
              <a:ext uri="{FF2B5EF4-FFF2-40B4-BE49-F238E27FC236}">
                <a16:creationId xmlns:a16="http://schemas.microsoft.com/office/drawing/2014/main" id="{1A3463E0-86D1-4BC2-BFB2-EA2B8BC0F3E3}"/>
              </a:ext>
            </a:extLst>
          </p:cNvPr>
          <p:cNvSpPr/>
          <p:nvPr/>
        </p:nvSpPr>
        <p:spPr>
          <a:xfrm>
            <a:off x="1514476" y="3429000"/>
            <a:ext cx="1692740" cy="723900"/>
          </a:xfrm>
          <a:prstGeom prst="wedgeRoundRectCallout">
            <a:avLst>
              <a:gd name="adj1" fmla="val 32061"/>
              <a:gd name="adj2" fmla="val 703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号是叛徒：</a:t>
            </a:r>
            <a:endParaRPr lang="en-US" altLang="zh-CN" dirty="0"/>
          </a:p>
          <a:p>
            <a:pPr algn="ctr"/>
            <a:r>
              <a:rPr lang="zh-CN" altLang="en-US" dirty="0"/>
              <a:t>撤退</a:t>
            </a:r>
          </a:p>
        </p:txBody>
      </p:sp>
      <p:sp>
        <p:nvSpPr>
          <p:cNvPr id="21" name="对话气泡: 圆角矩形 20">
            <a:extLst>
              <a:ext uri="{FF2B5EF4-FFF2-40B4-BE49-F238E27FC236}">
                <a16:creationId xmlns:a16="http://schemas.microsoft.com/office/drawing/2014/main" id="{67A5F28B-3B98-49B4-9A14-C94BCF864ECC}"/>
              </a:ext>
            </a:extLst>
          </p:cNvPr>
          <p:cNvSpPr/>
          <p:nvPr/>
        </p:nvSpPr>
        <p:spPr>
          <a:xfrm>
            <a:off x="9533892" y="3429000"/>
            <a:ext cx="1692740" cy="761952"/>
          </a:xfrm>
          <a:prstGeom prst="wedgeRoundRectCallout">
            <a:avLst>
              <a:gd name="adj1" fmla="val -34338"/>
              <a:gd name="adj2" fmla="val 687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号是叛徒：</a:t>
            </a:r>
            <a:endParaRPr lang="en-US" altLang="zh-CN" dirty="0"/>
          </a:p>
          <a:p>
            <a:pPr algn="ctr"/>
            <a:r>
              <a:rPr lang="zh-CN" altLang="en-US" dirty="0"/>
              <a:t>撤退</a:t>
            </a:r>
          </a:p>
        </p:txBody>
      </p:sp>
    </p:spTree>
    <p:extLst>
      <p:ext uri="{BB962C8B-B14F-4D97-AF65-F5344CB8AC3E}">
        <p14:creationId xmlns:p14="http://schemas.microsoft.com/office/powerpoint/2010/main" val="57228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1DD56-32F7-8178-8887-DF3C6FA7CAF4}"/>
              </a:ext>
            </a:extLst>
          </p:cNvPr>
          <p:cNvSpPr>
            <a:spLocks noGrp="1"/>
          </p:cNvSpPr>
          <p:nvPr>
            <p:ph type="title"/>
          </p:nvPr>
        </p:nvSpPr>
        <p:spPr/>
        <p:txBody>
          <a:bodyPr/>
          <a:lstStyle/>
          <a:p>
            <a:r>
              <a:rPr lang="zh-CN" altLang="en-US" dirty="0"/>
              <a:t>大纲</a:t>
            </a:r>
          </a:p>
        </p:txBody>
      </p:sp>
      <p:sp>
        <p:nvSpPr>
          <p:cNvPr id="3" name="内容占位符 2">
            <a:extLst>
              <a:ext uri="{FF2B5EF4-FFF2-40B4-BE49-F238E27FC236}">
                <a16:creationId xmlns:a16="http://schemas.microsoft.com/office/drawing/2014/main" id="{8085914F-C138-8F8B-13C2-CCDDD73F8E36}"/>
              </a:ext>
            </a:extLst>
          </p:cNvPr>
          <p:cNvSpPr>
            <a:spLocks noGrp="1"/>
          </p:cNvSpPr>
          <p:nvPr>
            <p:ph idx="1"/>
          </p:nvPr>
        </p:nvSpPr>
        <p:spPr>
          <a:xfrm>
            <a:off x="838200" y="1825625"/>
            <a:ext cx="5257800" cy="4351338"/>
          </a:xfrm>
        </p:spPr>
        <p:txBody>
          <a:bodyPr>
            <a:normAutofit/>
          </a:bodyPr>
          <a:lstStyle/>
          <a:p>
            <a:pPr marL="514350" indent="-514350">
              <a:buFont typeface="+mj-lt"/>
              <a:buAutoNum type="arabicPeriod"/>
            </a:pPr>
            <a:r>
              <a:rPr lang="zh-CN" altLang="en-US" dirty="0"/>
              <a:t>比特币</a:t>
            </a:r>
            <a:endParaRPr lang="en-US" altLang="zh-CN" dirty="0"/>
          </a:p>
          <a:p>
            <a:pPr marL="971550" lvl="1" indent="-514350">
              <a:buFont typeface="+mj-lt"/>
              <a:buAutoNum type="arabicPeriod"/>
            </a:pPr>
            <a:r>
              <a:rPr lang="zh-CN" altLang="en-US" dirty="0"/>
              <a:t>数字货币</a:t>
            </a:r>
            <a:endParaRPr lang="en-US" altLang="zh-CN" dirty="0"/>
          </a:p>
          <a:p>
            <a:pPr marL="971550" lvl="1" indent="-514350">
              <a:buFont typeface="+mj-lt"/>
              <a:buAutoNum type="arabicPeriod"/>
            </a:pPr>
            <a:r>
              <a:rPr lang="en-US" altLang="zh-CN" dirty="0" err="1"/>
              <a:t>PoW</a:t>
            </a:r>
            <a:r>
              <a:rPr lang="zh-CN" altLang="en-US" dirty="0"/>
              <a:t>的原理</a:t>
            </a:r>
            <a:endParaRPr lang="en-US" altLang="zh-CN" dirty="0"/>
          </a:p>
          <a:p>
            <a:pPr marL="971550" lvl="1" indent="-514350">
              <a:buFont typeface="+mj-lt"/>
              <a:buAutoNum type="arabicPeriod"/>
            </a:pPr>
            <a:r>
              <a:rPr lang="zh-CN" altLang="en-US" dirty="0"/>
              <a:t>遗产</a:t>
            </a:r>
            <a:endParaRPr lang="en-US" altLang="zh-CN" dirty="0"/>
          </a:p>
          <a:p>
            <a:pPr marL="514350" indent="-514350">
              <a:buFont typeface="+mj-lt"/>
              <a:buAutoNum type="arabicPeriod"/>
            </a:pPr>
            <a:r>
              <a:rPr lang="zh-CN" altLang="en-US" dirty="0"/>
              <a:t>公链</a:t>
            </a:r>
            <a:endParaRPr lang="en-US" altLang="zh-CN" dirty="0"/>
          </a:p>
          <a:p>
            <a:pPr marL="971550" lvl="1" indent="-514350">
              <a:buFont typeface="+mj-lt"/>
              <a:buAutoNum type="arabicPeriod"/>
            </a:pPr>
            <a:r>
              <a:rPr lang="zh-CN" altLang="en-US" dirty="0"/>
              <a:t>以太坊</a:t>
            </a:r>
            <a:endParaRPr lang="en-US" altLang="zh-CN" dirty="0"/>
          </a:p>
          <a:p>
            <a:pPr marL="971550" lvl="1" indent="-514350">
              <a:buFont typeface="+mj-lt"/>
              <a:buAutoNum type="arabicPeriod"/>
            </a:pPr>
            <a:r>
              <a:rPr lang="en-US" altLang="zh-CN" b="1" dirty="0" err="1"/>
              <a:t>PoS</a:t>
            </a:r>
            <a:endParaRPr lang="en-US" altLang="zh-CN" b="1" dirty="0"/>
          </a:p>
          <a:p>
            <a:pPr marL="971550" lvl="1" indent="-514350">
              <a:buFont typeface="+mj-lt"/>
              <a:buAutoNum type="arabicPeriod"/>
            </a:pPr>
            <a:r>
              <a:rPr lang="zh-CN" altLang="en-US" b="1" dirty="0">
                <a:solidFill>
                  <a:srgbClr val="FF0000"/>
                </a:solidFill>
              </a:rPr>
              <a:t>扩容</a:t>
            </a:r>
            <a:endParaRPr lang="en-US" altLang="zh-CN" b="1" dirty="0">
              <a:solidFill>
                <a:srgbClr val="FF0000"/>
              </a:solidFill>
            </a:endParaRPr>
          </a:p>
          <a:p>
            <a:pPr marL="1428750" lvl="2" indent="-514350">
              <a:buFont typeface="+mj-lt"/>
              <a:buAutoNum type="arabicPeriod"/>
            </a:pPr>
            <a:r>
              <a:rPr lang="zh-CN" altLang="en-US" b="1" dirty="0">
                <a:solidFill>
                  <a:srgbClr val="FF0000"/>
                </a:solidFill>
              </a:rPr>
              <a:t>比特币扩容</a:t>
            </a:r>
            <a:endParaRPr lang="en-US" altLang="zh-CN" b="1" dirty="0">
              <a:solidFill>
                <a:srgbClr val="FF0000"/>
              </a:solidFill>
            </a:endParaRPr>
          </a:p>
          <a:p>
            <a:pPr marL="1428750" lvl="2" indent="-514350">
              <a:buFont typeface="+mj-lt"/>
              <a:buAutoNum type="arabicPeriod"/>
            </a:pPr>
            <a:r>
              <a:rPr lang="zh-CN" altLang="en-US" b="1" dirty="0">
                <a:solidFill>
                  <a:srgbClr val="FF0000"/>
                </a:solidFill>
              </a:rPr>
              <a:t>拜占庭容错</a:t>
            </a:r>
            <a:endParaRPr lang="en-US" altLang="zh-CN" b="1" dirty="0">
              <a:solidFill>
                <a:srgbClr val="FF0000"/>
              </a:solidFill>
            </a:endParaRPr>
          </a:p>
        </p:txBody>
      </p:sp>
      <p:sp>
        <p:nvSpPr>
          <p:cNvPr id="4" name="内容占位符 2">
            <a:extLst>
              <a:ext uri="{FF2B5EF4-FFF2-40B4-BE49-F238E27FC236}">
                <a16:creationId xmlns:a16="http://schemas.microsoft.com/office/drawing/2014/main" id="{014DD938-2665-CE4C-0411-0209F9AB19FE}"/>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3"/>
            </a:pPr>
            <a:r>
              <a:rPr lang="zh-CN" altLang="en-US" dirty="0"/>
              <a:t>联盟链</a:t>
            </a:r>
            <a:endParaRPr lang="en-US" altLang="zh-CN" dirty="0"/>
          </a:p>
          <a:p>
            <a:pPr marL="971550" lvl="1" indent="-514350">
              <a:buFont typeface="+mj-lt"/>
              <a:buAutoNum type="arabicPeriod"/>
            </a:pPr>
            <a:r>
              <a:rPr lang="zh-CN" altLang="en-US" dirty="0"/>
              <a:t>超级账本</a:t>
            </a:r>
            <a:endParaRPr lang="en-US" altLang="zh-CN" dirty="0"/>
          </a:p>
          <a:p>
            <a:pPr marL="971550" lvl="1" indent="-514350">
              <a:buFont typeface="+mj-lt"/>
              <a:buAutoNum type="arabicPeriod"/>
            </a:pPr>
            <a:r>
              <a:rPr lang="zh-CN" altLang="en-US" dirty="0"/>
              <a:t>联盟链生态</a:t>
            </a:r>
            <a:endParaRPr lang="en-US" altLang="zh-CN" dirty="0"/>
          </a:p>
          <a:p>
            <a:pPr marL="514350" indent="-514350">
              <a:buFont typeface="+mj-lt"/>
              <a:buAutoNum type="arabicPeriod" startAt="3"/>
            </a:pPr>
            <a:r>
              <a:rPr lang="zh-CN" altLang="en-US" dirty="0"/>
              <a:t>公链生态</a:t>
            </a:r>
            <a:endParaRPr lang="en-US" altLang="zh-CN" dirty="0"/>
          </a:p>
          <a:p>
            <a:pPr marL="971550" lvl="1" indent="-514350">
              <a:buFont typeface="+mj-lt"/>
              <a:buAutoNum type="arabicPeriod"/>
            </a:pPr>
            <a:r>
              <a:rPr lang="zh-CN" altLang="en-US" dirty="0"/>
              <a:t>早期合约</a:t>
            </a:r>
            <a:endParaRPr lang="en-US" altLang="zh-CN" dirty="0"/>
          </a:p>
          <a:p>
            <a:pPr marL="971550" lvl="1" indent="-514350">
              <a:buFont typeface="+mj-lt"/>
              <a:buAutoNum type="arabicPeriod"/>
            </a:pPr>
            <a:r>
              <a:rPr lang="en-US" altLang="zh-CN" dirty="0" err="1"/>
              <a:t>DeFi</a:t>
            </a:r>
            <a:endParaRPr lang="en-US" altLang="zh-CN" dirty="0"/>
          </a:p>
          <a:p>
            <a:pPr marL="971550" lvl="1" indent="-514350">
              <a:buFont typeface="+mj-lt"/>
              <a:buAutoNum type="arabicPeriod"/>
            </a:pPr>
            <a:r>
              <a:rPr lang="en-US" altLang="zh-CN" dirty="0"/>
              <a:t>DAO</a:t>
            </a:r>
            <a:endParaRPr lang="zh-CN" altLang="en-US" dirty="0"/>
          </a:p>
        </p:txBody>
      </p:sp>
    </p:spTree>
    <p:extLst>
      <p:ext uri="{BB962C8B-B14F-4D97-AF65-F5344CB8AC3E}">
        <p14:creationId xmlns:p14="http://schemas.microsoft.com/office/powerpoint/2010/main" val="2192071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20</a:t>
            </a:fld>
            <a:endParaRPr lang="zh-CN" altLang="en-US"/>
          </a:p>
        </p:txBody>
      </p:sp>
      <p:pic>
        <p:nvPicPr>
          <p:cNvPr id="5" name="Picture 5">
            <a:extLst>
              <a:ext uri="{FF2B5EF4-FFF2-40B4-BE49-F238E27FC236}">
                <a16:creationId xmlns:a16="http://schemas.microsoft.com/office/drawing/2014/main" id="{8D3A2796-A8D1-41DD-AC8F-75F35B795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674" y="1457885"/>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14DE11BD-7766-4914-8287-8E1F9FDE3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734" y="4236943"/>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a:extLst>
              <a:ext uri="{FF2B5EF4-FFF2-40B4-BE49-F238E27FC236}">
                <a16:creationId xmlns:a16="http://schemas.microsoft.com/office/drawing/2014/main" id="{D9E333C8-3E2E-4DE4-A5F3-251ED4807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052" y="4236942"/>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直接箭头连接符 8">
            <a:extLst>
              <a:ext uri="{FF2B5EF4-FFF2-40B4-BE49-F238E27FC236}">
                <a16:creationId xmlns:a16="http://schemas.microsoft.com/office/drawing/2014/main" id="{C64D8745-E8A1-425C-90BF-C0101F9610B2}"/>
              </a:ext>
            </a:extLst>
          </p:cNvPr>
          <p:cNvCxnSpPr/>
          <p:nvPr/>
        </p:nvCxnSpPr>
        <p:spPr>
          <a:xfrm flipH="1">
            <a:off x="4133850" y="2590800"/>
            <a:ext cx="1343025" cy="140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50201E7B-2396-444A-A1E9-B43208BEF725}"/>
              </a:ext>
            </a:extLst>
          </p:cNvPr>
          <p:cNvCxnSpPr>
            <a:cxnSpLocks/>
          </p:cNvCxnSpPr>
          <p:nvPr/>
        </p:nvCxnSpPr>
        <p:spPr>
          <a:xfrm>
            <a:off x="6867525" y="2590800"/>
            <a:ext cx="1247775" cy="1562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2">
            <a:extLst>
              <a:ext uri="{FF2B5EF4-FFF2-40B4-BE49-F238E27FC236}">
                <a16:creationId xmlns:a16="http://schemas.microsoft.com/office/drawing/2014/main" id="{25FA55D5-E848-46C2-9906-02D1FDC81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964" y="1459566"/>
            <a:ext cx="10001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直接箭头连接符 14">
            <a:extLst>
              <a:ext uri="{FF2B5EF4-FFF2-40B4-BE49-F238E27FC236}">
                <a16:creationId xmlns:a16="http://schemas.microsoft.com/office/drawing/2014/main" id="{B1132CFF-B3EA-42B3-A6FC-13994AFCD209}"/>
              </a:ext>
            </a:extLst>
          </p:cNvPr>
          <p:cNvCxnSpPr>
            <a:cxnSpLocks/>
          </p:cNvCxnSpPr>
          <p:nvPr/>
        </p:nvCxnSpPr>
        <p:spPr>
          <a:xfrm flipV="1">
            <a:off x="4267200" y="4484035"/>
            <a:ext cx="36004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1A1E7C04-3AB1-4449-8843-CD709034FB7C}"/>
              </a:ext>
            </a:extLst>
          </p:cNvPr>
          <p:cNvCxnSpPr>
            <a:cxnSpLocks/>
          </p:cNvCxnSpPr>
          <p:nvPr/>
        </p:nvCxnSpPr>
        <p:spPr>
          <a:xfrm flipH="1" flipV="1">
            <a:off x="4248150" y="4815171"/>
            <a:ext cx="36195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对话气泡: 圆角矩形 19">
            <a:extLst>
              <a:ext uri="{FF2B5EF4-FFF2-40B4-BE49-F238E27FC236}">
                <a16:creationId xmlns:a16="http://schemas.microsoft.com/office/drawing/2014/main" id="{1A3463E0-86D1-4BC2-BFB2-EA2B8BC0F3E3}"/>
              </a:ext>
            </a:extLst>
          </p:cNvPr>
          <p:cNvSpPr/>
          <p:nvPr/>
        </p:nvSpPr>
        <p:spPr>
          <a:xfrm>
            <a:off x="1514476" y="3429000"/>
            <a:ext cx="1692740" cy="723900"/>
          </a:xfrm>
          <a:prstGeom prst="wedgeRoundRectCallout">
            <a:avLst>
              <a:gd name="adj1" fmla="val 32061"/>
              <a:gd name="adj2" fmla="val 703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r>
              <a:rPr lang="zh-CN" altLang="en-US" dirty="0"/>
              <a:t>号是叛徒：</a:t>
            </a:r>
            <a:endParaRPr lang="en-US" altLang="zh-CN" dirty="0"/>
          </a:p>
          <a:p>
            <a:pPr algn="ctr"/>
            <a:r>
              <a:rPr lang="zh-CN" altLang="en-US"/>
              <a:t>进攻</a:t>
            </a:r>
            <a:endParaRPr lang="zh-CN" altLang="en-US" dirty="0"/>
          </a:p>
        </p:txBody>
      </p:sp>
      <p:pic>
        <p:nvPicPr>
          <p:cNvPr id="18" name="Picture 5">
            <a:extLst>
              <a:ext uri="{FF2B5EF4-FFF2-40B4-BE49-F238E27FC236}">
                <a16:creationId xmlns:a16="http://schemas.microsoft.com/office/drawing/2014/main" id="{0DF2E4BD-3CC8-4F86-B98E-B13F29C0B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674" y="1457885"/>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
            <a:extLst>
              <a:ext uri="{FF2B5EF4-FFF2-40B4-BE49-F238E27FC236}">
                <a16:creationId xmlns:a16="http://schemas.microsoft.com/office/drawing/2014/main" id="{98447FC6-AC89-4EAF-B88C-7D8137094E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5084" y="4238624"/>
            <a:ext cx="10001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文本框 20">
            <a:extLst>
              <a:ext uri="{FF2B5EF4-FFF2-40B4-BE49-F238E27FC236}">
                <a16:creationId xmlns:a16="http://schemas.microsoft.com/office/drawing/2014/main" id="{90F999A3-5301-4CFC-8CEE-D61ADF50E5CB}"/>
              </a:ext>
            </a:extLst>
          </p:cNvPr>
          <p:cNvSpPr txBox="1"/>
          <p:nvPr/>
        </p:nvSpPr>
        <p:spPr>
          <a:xfrm>
            <a:off x="4002700" y="2790825"/>
            <a:ext cx="1011815" cy="369332"/>
          </a:xfrm>
          <a:prstGeom prst="rect">
            <a:avLst/>
          </a:prstGeom>
          <a:noFill/>
        </p:spPr>
        <p:txBody>
          <a:bodyPr wrap="none" rtlCol="0">
            <a:spAutoFit/>
          </a:bodyPr>
          <a:lstStyle/>
          <a:p>
            <a:pPr algn="l"/>
            <a:r>
              <a:rPr lang="en-US" altLang="zh-CN" sz="1800">
                <a:solidFill>
                  <a:srgbClr val="000000"/>
                </a:solidFill>
                <a:latin typeface="思源黑体 CN Regular" panose="020B0500000000000000" pitchFamily="34" charset="-122"/>
                <a:ea typeface="思源黑体 CN Regular" panose="020B0500000000000000" pitchFamily="34" charset="-122"/>
              </a:rPr>
              <a:t>1</a:t>
            </a:r>
            <a:r>
              <a:rPr lang="zh-CN" altLang="en-US" sz="1800">
                <a:solidFill>
                  <a:srgbClr val="000000"/>
                </a:solidFill>
                <a:latin typeface="思源黑体 CN Regular" panose="020B0500000000000000" pitchFamily="34" charset="-122"/>
                <a:ea typeface="思源黑体 CN Regular" panose="020B0500000000000000" pitchFamily="34" charset="-122"/>
              </a:rPr>
              <a:t>：进攻</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sp>
        <p:nvSpPr>
          <p:cNvPr id="24" name="文本框 23">
            <a:extLst>
              <a:ext uri="{FF2B5EF4-FFF2-40B4-BE49-F238E27FC236}">
                <a16:creationId xmlns:a16="http://schemas.microsoft.com/office/drawing/2014/main" id="{2BB1C29E-7349-4FF4-A44C-36A3842B71AA}"/>
              </a:ext>
            </a:extLst>
          </p:cNvPr>
          <p:cNvSpPr txBox="1"/>
          <p:nvPr/>
        </p:nvSpPr>
        <p:spPr>
          <a:xfrm>
            <a:off x="7381875" y="2798207"/>
            <a:ext cx="1011815" cy="369332"/>
          </a:xfrm>
          <a:prstGeom prst="rect">
            <a:avLst/>
          </a:prstGeom>
          <a:noFill/>
        </p:spPr>
        <p:txBody>
          <a:bodyPr wrap="none" rtlCol="0">
            <a:spAutoFit/>
          </a:bodyPr>
          <a:lstStyle/>
          <a:p>
            <a:pPr algn="l"/>
            <a:r>
              <a:rPr lang="en-US" altLang="zh-CN" sz="1800">
                <a:solidFill>
                  <a:srgbClr val="000000"/>
                </a:solidFill>
                <a:latin typeface="思源黑体 CN Regular" panose="020B0500000000000000" pitchFamily="34" charset="-122"/>
                <a:ea typeface="思源黑体 CN Regular" panose="020B0500000000000000" pitchFamily="34" charset="-122"/>
              </a:rPr>
              <a:t>1</a:t>
            </a:r>
            <a:r>
              <a:rPr lang="zh-CN" altLang="en-US" sz="1800">
                <a:solidFill>
                  <a:srgbClr val="000000"/>
                </a:solidFill>
                <a:latin typeface="思源黑体 CN Regular" panose="020B0500000000000000" pitchFamily="34" charset="-122"/>
                <a:ea typeface="思源黑体 CN Regular" panose="020B0500000000000000" pitchFamily="34" charset="-122"/>
              </a:rPr>
              <a:t>：进攻</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sp>
        <p:nvSpPr>
          <p:cNvPr id="25" name="文本框 24">
            <a:extLst>
              <a:ext uri="{FF2B5EF4-FFF2-40B4-BE49-F238E27FC236}">
                <a16:creationId xmlns:a16="http://schemas.microsoft.com/office/drawing/2014/main" id="{1FE833C4-4AFA-4288-84A9-877C112E7AD8}"/>
              </a:ext>
            </a:extLst>
          </p:cNvPr>
          <p:cNvSpPr txBox="1"/>
          <p:nvPr/>
        </p:nvSpPr>
        <p:spPr>
          <a:xfrm>
            <a:off x="5195778" y="4095559"/>
            <a:ext cx="1743293" cy="369332"/>
          </a:xfrm>
          <a:prstGeom prst="rect">
            <a:avLst/>
          </a:prstGeom>
          <a:noFill/>
        </p:spPr>
        <p:txBody>
          <a:bodyPr wrap="square" rtlCol="0">
            <a:spAutoFit/>
          </a:bodyPr>
          <a:lstStyle/>
          <a:p>
            <a:pPr algn="l"/>
            <a:r>
              <a:rPr lang="en-US" altLang="zh-CN" sz="1800" dirty="0">
                <a:solidFill>
                  <a:srgbClr val="000000"/>
                </a:solidFill>
                <a:latin typeface="思源黑体 CN Regular" panose="020B0500000000000000" pitchFamily="34" charset="-122"/>
                <a:ea typeface="思源黑体 CN Regular" panose="020B0500000000000000" pitchFamily="34" charset="-122"/>
              </a:rPr>
              <a:t>2</a:t>
            </a:r>
            <a:r>
              <a:rPr lang="zh-CN" altLang="en-US" sz="1800" dirty="0">
                <a:solidFill>
                  <a:srgbClr val="000000"/>
                </a:solidFill>
                <a:latin typeface="思源黑体 CN Regular" panose="020B0500000000000000" pitchFamily="34" charset="-122"/>
                <a:ea typeface="思源黑体 CN Regular" panose="020B0500000000000000" pitchFamily="34" charset="-122"/>
                <a:sym typeface="Wingdings" panose="05000000000000000000" pitchFamily="2" charset="2"/>
              </a:rPr>
              <a:t>：（</a:t>
            </a:r>
            <a:r>
              <a:rPr lang="en-US" altLang="zh-CN" sz="1800">
                <a:solidFill>
                  <a:srgbClr val="000000"/>
                </a:solidFill>
                <a:latin typeface="思源黑体 CN Regular" panose="020B0500000000000000" pitchFamily="34" charset="-122"/>
                <a:ea typeface="思源黑体 CN Regular" panose="020B0500000000000000" pitchFamily="34" charset="-122"/>
                <a:sym typeface="Wingdings" panose="05000000000000000000" pitchFamily="2" charset="2"/>
              </a:rPr>
              <a:t>1</a:t>
            </a:r>
            <a:r>
              <a:rPr lang="zh-CN" altLang="en-US" sz="1800">
                <a:solidFill>
                  <a:srgbClr val="000000"/>
                </a:solidFill>
                <a:latin typeface="思源黑体 CN Regular" panose="020B0500000000000000" pitchFamily="34" charset="-122"/>
                <a:ea typeface="思源黑体 CN Regular" panose="020B0500000000000000" pitchFamily="34" charset="-122"/>
                <a:sym typeface="Wingdings" panose="05000000000000000000" pitchFamily="2" charset="2"/>
              </a:rPr>
              <a:t>：</a:t>
            </a:r>
            <a:r>
              <a:rPr lang="zh-CN" altLang="en-US" sz="1800">
                <a:solidFill>
                  <a:srgbClr val="000000"/>
                </a:solidFill>
                <a:latin typeface="思源黑体 CN Regular" panose="020B0500000000000000" pitchFamily="34" charset="-122"/>
                <a:ea typeface="思源黑体 CN Regular" panose="020B0500000000000000" pitchFamily="34" charset="-122"/>
              </a:rPr>
              <a:t>进攻）</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sp>
        <p:nvSpPr>
          <p:cNvPr id="26" name="文本框 25">
            <a:extLst>
              <a:ext uri="{FF2B5EF4-FFF2-40B4-BE49-F238E27FC236}">
                <a16:creationId xmlns:a16="http://schemas.microsoft.com/office/drawing/2014/main" id="{27E7D641-9BC0-4378-91E2-8337621DBE00}"/>
              </a:ext>
            </a:extLst>
          </p:cNvPr>
          <p:cNvSpPr txBox="1"/>
          <p:nvPr/>
        </p:nvSpPr>
        <p:spPr>
          <a:xfrm>
            <a:off x="5195778" y="4915564"/>
            <a:ext cx="1838965" cy="369332"/>
          </a:xfrm>
          <a:prstGeom prst="rect">
            <a:avLst/>
          </a:prstGeom>
          <a:noFill/>
        </p:spPr>
        <p:txBody>
          <a:bodyPr wrap="none" rtlCol="0">
            <a:spAutoFit/>
          </a:bodyPr>
          <a:lstStyle/>
          <a:p>
            <a:pPr algn="l"/>
            <a:r>
              <a:rPr lang="en-US" altLang="zh-CN" sz="1800" strike="sngStrike" dirty="0">
                <a:solidFill>
                  <a:srgbClr val="000000"/>
                </a:solidFill>
                <a:latin typeface="思源黑体 CN Regular" panose="020B0500000000000000" pitchFamily="34" charset="-122"/>
                <a:ea typeface="思源黑体 CN Regular" panose="020B0500000000000000" pitchFamily="34" charset="-122"/>
              </a:rPr>
              <a:t>3</a:t>
            </a:r>
            <a:r>
              <a:rPr lang="zh-CN" altLang="en-US" sz="1800" strike="sngStrike" dirty="0">
                <a:solidFill>
                  <a:srgbClr val="000000"/>
                </a:solidFill>
                <a:latin typeface="思源黑体 CN Regular" panose="020B0500000000000000" pitchFamily="34" charset="-122"/>
                <a:ea typeface="思源黑体 CN Regular" panose="020B0500000000000000" pitchFamily="34" charset="-122"/>
              </a:rPr>
              <a:t>：（</a:t>
            </a:r>
            <a:r>
              <a:rPr lang="en-US" altLang="zh-CN" sz="1800" strike="sngStrike" dirty="0">
                <a:solidFill>
                  <a:srgbClr val="000000"/>
                </a:solidFill>
                <a:latin typeface="思源黑体 CN Regular" panose="020B0500000000000000" pitchFamily="34" charset="-122"/>
                <a:ea typeface="思源黑体 CN Regular" panose="020B0500000000000000" pitchFamily="34" charset="-122"/>
              </a:rPr>
              <a:t>1</a:t>
            </a:r>
            <a:r>
              <a:rPr lang="zh-CN" altLang="en-US" sz="1800" strike="sngStrike" dirty="0">
                <a:solidFill>
                  <a:srgbClr val="000000"/>
                </a:solidFill>
                <a:latin typeface="思源黑体 CN Regular" panose="020B0500000000000000" pitchFamily="34" charset="-122"/>
                <a:ea typeface="思源黑体 CN Regular" panose="020B0500000000000000" pitchFamily="34" charset="-122"/>
              </a:rPr>
              <a:t>：撤退）</a:t>
            </a:r>
          </a:p>
        </p:txBody>
      </p:sp>
    </p:spTree>
    <p:extLst>
      <p:ext uri="{BB962C8B-B14F-4D97-AF65-F5344CB8AC3E}">
        <p14:creationId xmlns:p14="http://schemas.microsoft.com/office/powerpoint/2010/main" val="2349978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21</a:t>
            </a:fld>
            <a:endParaRPr lang="zh-CN" altLang="en-US" dirty="0"/>
          </a:p>
        </p:txBody>
      </p:sp>
      <p:sp>
        <p:nvSpPr>
          <p:cNvPr id="4" name="内容占位符 2">
            <a:extLst>
              <a:ext uri="{FF2B5EF4-FFF2-40B4-BE49-F238E27FC236}">
                <a16:creationId xmlns:a16="http://schemas.microsoft.com/office/drawing/2014/main" id="{618F14BA-6C68-43AD-93A3-8473BFBFDD43}"/>
              </a:ext>
            </a:extLst>
          </p:cNvPr>
          <p:cNvSpPr txBox="1">
            <a:spLocks/>
          </p:cNvSpPr>
          <p:nvPr/>
        </p:nvSpPr>
        <p:spPr>
          <a:xfrm>
            <a:off x="669924" y="1458912"/>
            <a:ext cx="10997143" cy="4351338"/>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Gill Sans MT" panose="020B0502020104020203" pitchFamily="34" charset="0"/>
              </a:rPr>
              <a:t>拜占庭将军问题（</a:t>
            </a:r>
            <a:r>
              <a:rPr lang="en-US" altLang="zh-CN" sz="2400" dirty="0">
                <a:latin typeface="Gill Sans MT" panose="020B0502020104020203" pitchFamily="34" charset="0"/>
              </a:rPr>
              <a:t>Leslie </a:t>
            </a:r>
            <a:r>
              <a:rPr lang="en-US" altLang="zh-CN" sz="2400" dirty="0" err="1">
                <a:latin typeface="Gill Sans MT" panose="020B0502020104020203" pitchFamily="34" charset="0"/>
              </a:rPr>
              <a:t>Lamport</a:t>
            </a:r>
            <a:r>
              <a:rPr lang="en-US" altLang="zh-CN" sz="2400" dirty="0">
                <a:latin typeface="Gill Sans MT" panose="020B0502020104020203" pitchFamily="34" charset="0"/>
              </a:rPr>
              <a:t> et al. </a:t>
            </a:r>
            <a:r>
              <a:rPr lang="zh-CN" altLang="en-US" sz="2400" dirty="0">
                <a:latin typeface="Gill Sans MT" panose="020B0502020104020203" pitchFamily="34" charset="0"/>
              </a:rPr>
              <a:t>，</a:t>
            </a:r>
            <a:r>
              <a:rPr lang="en-US" altLang="zh-CN" sz="2400" dirty="0">
                <a:latin typeface="Gill Sans MT" panose="020B0502020104020203" pitchFamily="34" charset="0"/>
              </a:rPr>
              <a:t>1982)</a:t>
            </a:r>
          </a:p>
          <a:p>
            <a:r>
              <a:rPr lang="zh-CN" altLang="en-US" sz="2400" dirty="0">
                <a:latin typeface="Gill Sans MT" panose="020B0502020104020203" pitchFamily="34" charset="0"/>
              </a:rPr>
              <a:t>异步拜占庭将军问题（</a:t>
            </a:r>
            <a:r>
              <a:rPr lang="en-US" altLang="zh-CN" sz="2400" dirty="0" err="1">
                <a:latin typeface="Gill Sans MT" panose="020B0502020104020203" pitchFamily="34" charset="0"/>
              </a:rPr>
              <a:t>Bracha</a:t>
            </a:r>
            <a:r>
              <a:rPr lang="zh-CN" altLang="en-US" sz="2400" dirty="0">
                <a:latin typeface="Gill Sans MT" panose="020B0502020104020203" pitchFamily="34" charset="0"/>
              </a:rPr>
              <a:t>，</a:t>
            </a:r>
            <a:r>
              <a:rPr lang="en-US" altLang="zh-CN" sz="2400" dirty="0">
                <a:latin typeface="Gill Sans MT" panose="020B0502020104020203" pitchFamily="34" charset="0"/>
              </a:rPr>
              <a:t>1987)</a:t>
            </a:r>
            <a:r>
              <a:rPr lang="zh-CN" altLang="en-US" sz="2400" dirty="0">
                <a:latin typeface="Gill Sans MT" panose="020B0502020104020203" pitchFamily="34" charset="0"/>
              </a:rPr>
              <a:t>：</a:t>
            </a:r>
            <a:r>
              <a:rPr lang="zh-CN" altLang="en-US" sz="2200" dirty="0">
                <a:latin typeface="Gill Sans MT" panose="020B0502020104020203" pitchFamily="34" charset="0"/>
              </a:rPr>
              <a:t>异步，有签名下的拜占庭将军问题</a:t>
            </a:r>
            <a:endParaRPr lang="en-US" altLang="zh-CN" sz="2200" dirty="0">
              <a:latin typeface="Gill Sans MT" panose="020B0502020104020203" pitchFamily="34" charset="0"/>
            </a:endParaRPr>
          </a:p>
          <a:p>
            <a:pPr lvl="1"/>
            <a:r>
              <a:rPr lang="zh-CN" altLang="en-US" sz="2200" dirty="0">
                <a:latin typeface="Gill Sans MT" panose="020B0502020104020203" pitchFamily="34" charset="0"/>
              </a:rPr>
              <a:t>什么是异步？</a:t>
            </a:r>
            <a:endParaRPr lang="en-US" altLang="zh-CN" sz="2200" dirty="0">
              <a:latin typeface="Gill Sans MT" panose="020B0502020104020203" pitchFamily="34" charset="0"/>
            </a:endParaRPr>
          </a:p>
          <a:p>
            <a:pPr lvl="2"/>
            <a:r>
              <a:rPr lang="zh-CN" altLang="en-US" sz="2000" dirty="0">
                <a:latin typeface="Gill Sans MT" panose="020B0502020104020203" pitchFamily="34" charset="0"/>
              </a:rPr>
              <a:t>同步：任何消息延迟不超过</a:t>
            </a:r>
            <a:r>
              <a:rPr lang="en-US" altLang="zh-CN" sz="2000" dirty="0">
                <a:latin typeface="Gill Sans MT" panose="020B0502020104020203" pitchFamily="34" charset="0"/>
              </a:rPr>
              <a:t>t</a:t>
            </a:r>
            <a:r>
              <a:rPr lang="zh-CN" altLang="en-US" sz="2000" dirty="0">
                <a:latin typeface="Gill Sans MT" panose="020B0502020104020203" pitchFamily="34" charset="0"/>
              </a:rPr>
              <a:t>，</a:t>
            </a:r>
            <a:r>
              <a:rPr lang="en-US" altLang="zh-CN" sz="2000" dirty="0">
                <a:latin typeface="Gill Sans MT" panose="020B0502020104020203" pitchFamily="34" charset="0"/>
              </a:rPr>
              <a:t>t</a:t>
            </a:r>
            <a:r>
              <a:rPr lang="zh-CN" altLang="en-US" sz="2000" dirty="0">
                <a:latin typeface="Gill Sans MT" panose="020B0502020104020203" pitchFamily="34" charset="0"/>
              </a:rPr>
              <a:t>已知</a:t>
            </a:r>
            <a:endParaRPr lang="en-US" altLang="zh-CN" sz="2000" dirty="0">
              <a:latin typeface="Gill Sans MT" panose="020B0502020104020203" pitchFamily="34" charset="0"/>
            </a:endParaRPr>
          </a:p>
          <a:p>
            <a:pPr lvl="2"/>
            <a:r>
              <a:rPr lang="zh-CN" altLang="en-US" sz="2000" dirty="0">
                <a:latin typeface="Gill Sans MT" panose="020B0502020104020203" pitchFamily="34" charset="0"/>
              </a:rPr>
              <a:t>部分同步：任何消息延迟不超过</a:t>
            </a:r>
            <a:r>
              <a:rPr lang="en-US" altLang="zh-CN" sz="2000" dirty="0">
                <a:latin typeface="Gill Sans MT" panose="020B0502020104020203" pitchFamily="34" charset="0"/>
              </a:rPr>
              <a:t>t</a:t>
            </a:r>
            <a:r>
              <a:rPr lang="zh-CN" altLang="en-US" sz="2000" dirty="0">
                <a:latin typeface="Gill Sans MT" panose="020B0502020104020203" pitchFamily="34" charset="0"/>
              </a:rPr>
              <a:t>，但</a:t>
            </a:r>
            <a:r>
              <a:rPr lang="en-US" altLang="zh-CN" sz="2000" dirty="0">
                <a:latin typeface="Gill Sans MT" panose="020B0502020104020203" pitchFamily="34" charset="0"/>
              </a:rPr>
              <a:t>t</a:t>
            </a:r>
            <a:r>
              <a:rPr lang="zh-CN" altLang="en-US" sz="2000" dirty="0">
                <a:latin typeface="Gill Sans MT" panose="020B0502020104020203" pitchFamily="34" charset="0"/>
              </a:rPr>
              <a:t>未知</a:t>
            </a:r>
            <a:endParaRPr lang="en-US" altLang="zh-CN" sz="2000" dirty="0">
              <a:latin typeface="Gill Sans MT" panose="020B0502020104020203" pitchFamily="34" charset="0"/>
            </a:endParaRPr>
          </a:p>
          <a:p>
            <a:pPr lvl="2"/>
            <a:r>
              <a:rPr lang="zh-CN" altLang="en-US" sz="2000" dirty="0">
                <a:latin typeface="Gill Sans MT" panose="020B0502020104020203" pitchFamily="34" charset="0"/>
              </a:rPr>
              <a:t>异步：消息延迟时间任意（但一定会到）</a:t>
            </a:r>
            <a:endParaRPr lang="en-US" altLang="zh-CN" sz="2000" dirty="0">
              <a:latin typeface="Gill Sans MT" panose="020B0502020104020203" pitchFamily="34" charset="0"/>
            </a:endParaRPr>
          </a:p>
          <a:p>
            <a:pPr lvl="1"/>
            <a:r>
              <a:rPr lang="zh-CN" altLang="en-US" sz="2200" dirty="0">
                <a:latin typeface="Gill Sans MT" panose="020B0502020104020203" pitchFamily="34" charset="0"/>
              </a:rPr>
              <a:t>异步拜占庭将军问题：</a:t>
            </a:r>
            <a:endParaRPr lang="en-US" altLang="zh-CN" sz="2200" dirty="0">
              <a:latin typeface="Gill Sans MT" panose="020B0502020104020203" pitchFamily="34" charset="0"/>
            </a:endParaRPr>
          </a:p>
          <a:p>
            <a:pPr lvl="2"/>
            <a:r>
              <a:rPr lang="en-US" altLang="zh-CN" sz="2000" dirty="0">
                <a:latin typeface="Gill Sans MT" panose="020B0502020104020203" pitchFamily="34" charset="0"/>
              </a:rPr>
              <a:t>【</a:t>
            </a:r>
            <a:r>
              <a:rPr lang="zh-CN" altLang="en-US" sz="2000" dirty="0">
                <a:latin typeface="Gill Sans MT" panose="020B0502020104020203" pitchFamily="34" charset="0"/>
              </a:rPr>
              <a:t>一致性</a:t>
            </a:r>
            <a:r>
              <a:rPr lang="en-US" altLang="zh-CN" sz="2000" dirty="0">
                <a:latin typeface="Gill Sans MT" panose="020B0502020104020203" pitchFamily="34" charset="0"/>
              </a:rPr>
              <a:t>】</a:t>
            </a:r>
            <a:r>
              <a:rPr lang="zh-CN" altLang="en-US" sz="2000" dirty="0">
                <a:latin typeface="Gill Sans MT" panose="020B0502020104020203" pitchFamily="34" charset="0"/>
              </a:rPr>
              <a:t>：所有诚实将军达成一致</a:t>
            </a:r>
            <a:endParaRPr lang="en-US" altLang="zh-CN" sz="2000" dirty="0">
              <a:latin typeface="Gill Sans MT" panose="020B0502020104020203" pitchFamily="34" charset="0"/>
            </a:endParaRPr>
          </a:p>
          <a:p>
            <a:pPr lvl="2"/>
            <a:r>
              <a:rPr lang="en-US" altLang="zh-CN" sz="2000" dirty="0">
                <a:latin typeface="Gill Sans MT" panose="020B0502020104020203" pitchFamily="34" charset="0"/>
              </a:rPr>
              <a:t>【</a:t>
            </a:r>
            <a:r>
              <a:rPr lang="zh-CN" altLang="en-US" sz="2000" dirty="0">
                <a:latin typeface="Gill Sans MT" panose="020B0502020104020203" pitchFamily="34" charset="0"/>
              </a:rPr>
              <a:t>活性（终止性，可用性）</a:t>
            </a:r>
            <a:r>
              <a:rPr lang="en-US" altLang="zh-CN" sz="2000" dirty="0">
                <a:latin typeface="Gill Sans MT" panose="020B0502020104020203" pitchFamily="34" charset="0"/>
              </a:rPr>
              <a:t>】</a:t>
            </a:r>
            <a:r>
              <a:rPr lang="zh-CN" altLang="en-US" sz="2000" dirty="0">
                <a:latin typeface="Gill Sans MT" panose="020B0502020104020203" pitchFamily="34" charset="0"/>
              </a:rPr>
              <a:t>：算法需要能够结束</a:t>
            </a:r>
            <a:endParaRPr lang="en-US" altLang="zh-CN" sz="2000" dirty="0">
              <a:latin typeface="Gill Sans MT" panose="020B0502020104020203" pitchFamily="34" charset="0"/>
            </a:endParaRPr>
          </a:p>
          <a:p>
            <a:pPr lvl="2"/>
            <a:r>
              <a:rPr lang="zh-CN" altLang="en-US" sz="2000" dirty="0">
                <a:latin typeface="Gill Sans MT" panose="020B0502020104020203" pitchFamily="34" charset="0"/>
              </a:rPr>
              <a:t>恶意节点可以进行任意行为，包括不发消息</a:t>
            </a:r>
            <a:endParaRPr lang="en-US" altLang="zh-CN" sz="2000" dirty="0">
              <a:latin typeface="Gill Sans MT" panose="020B0502020104020203" pitchFamily="34" charset="0"/>
            </a:endParaRPr>
          </a:p>
          <a:p>
            <a:endParaRPr lang="en-US" altLang="zh-CN" sz="2400" dirty="0">
              <a:latin typeface="Gill Sans MT" panose="020B0502020104020203" pitchFamily="34" charset="0"/>
            </a:endParaRPr>
          </a:p>
        </p:txBody>
      </p:sp>
    </p:spTree>
    <p:extLst>
      <p:ext uri="{BB962C8B-B14F-4D97-AF65-F5344CB8AC3E}">
        <p14:creationId xmlns:p14="http://schemas.microsoft.com/office/powerpoint/2010/main" val="46368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5">
            <a:extLst>
              <a:ext uri="{FF2B5EF4-FFF2-40B4-BE49-F238E27FC236}">
                <a16:creationId xmlns:a16="http://schemas.microsoft.com/office/drawing/2014/main" id="{B1C1380A-55FD-4187-BD53-5F2A6C2F9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052" y="4238624"/>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22</a:t>
            </a:fld>
            <a:endParaRPr lang="zh-CN" altLang="en-US"/>
          </a:p>
        </p:txBody>
      </p:sp>
      <p:pic>
        <p:nvPicPr>
          <p:cNvPr id="5" name="Picture 5">
            <a:extLst>
              <a:ext uri="{FF2B5EF4-FFF2-40B4-BE49-F238E27FC236}">
                <a16:creationId xmlns:a16="http://schemas.microsoft.com/office/drawing/2014/main" id="{8D3A2796-A8D1-41DD-AC8F-75F35B795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674" y="1457885"/>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14DE11BD-7766-4914-8287-8E1F9FDE3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734" y="4236943"/>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a:extLst>
              <a:ext uri="{FF2B5EF4-FFF2-40B4-BE49-F238E27FC236}">
                <a16:creationId xmlns:a16="http://schemas.microsoft.com/office/drawing/2014/main" id="{D9E333C8-3E2E-4DE4-A5F3-251ED4807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052" y="4236942"/>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a:extLst>
              <a:ext uri="{FF2B5EF4-FFF2-40B4-BE49-F238E27FC236}">
                <a16:creationId xmlns:a16="http://schemas.microsoft.com/office/drawing/2014/main" id="{E9399FFC-E10E-4D1C-86C4-8F8D2B836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964" y="1459566"/>
            <a:ext cx="10001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对话气泡: 圆角矩形 17">
            <a:extLst>
              <a:ext uri="{FF2B5EF4-FFF2-40B4-BE49-F238E27FC236}">
                <a16:creationId xmlns:a16="http://schemas.microsoft.com/office/drawing/2014/main" id="{0F836A05-5E6D-456F-B2D0-2BE186D1EC9E}"/>
              </a:ext>
            </a:extLst>
          </p:cNvPr>
          <p:cNvSpPr/>
          <p:nvPr/>
        </p:nvSpPr>
        <p:spPr>
          <a:xfrm>
            <a:off x="4781550" y="2743201"/>
            <a:ext cx="2333625" cy="914400"/>
          </a:xfrm>
          <a:prstGeom prst="wedgeRoundRectCallout">
            <a:avLst>
              <a:gd name="adj1" fmla="val -11475"/>
              <a:gd name="adj2" fmla="val -682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我就不下命令，活性失效，我赢了</a:t>
            </a:r>
            <a:r>
              <a:rPr lang="zh-CN" altLang="en-US" dirty="0">
                <a:sym typeface="Wingdings" panose="05000000000000000000" pitchFamily="2" charset="2"/>
              </a:rPr>
              <a:t></a:t>
            </a:r>
            <a:endParaRPr lang="zh-CN" altLang="en-US" dirty="0"/>
          </a:p>
        </p:txBody>
      </p:sp>
    </p:spTree>
    <p:extLst>
      <p:ext uri="{BB962C8B-B14F-4D97-AF65-F5344CB8AC3E}">
        <p14:creationId xmlns:p14="http://schemas.microsoft.com/office/powerpoint/2010/main" val="431805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5">
            <a:extLst>
              <a:ext uri="{FF2B5EF4-FFF2-40B4-BE49-F238E27FC236}">
                <a16:creationId xmlns:a16="http://schemas.microsoft.com/office/drawing/2014/main" id="{B1C1380A-55FD-4187-BD53-5F2A6C2F9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052" y="4236942"/>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23</a:t>
            </a:fld>
            <a:endParaRPr lang="zh-CN" altLang="en-US"/>
          </a:p>
        </p:txBody>
      </p:sp>
      <p:pic>
        <p:nvPicPr>
          <p:cNvPr id="5" name="Picture 5">
            <a:extLst>
              <a:ext uri="{FF2B5EF4-FFF2-40B4-BE49-F238E27FC236}">
                <a16:creationId xmlns:a16="http://schemas.microsoft.com/office/drawing/2014/main" id="{8D3A2796-A8D1-41DD-AC8F-75F35B795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674" y="1457885"/>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14DE11BD-7766-4914-8287-8E1F9FDE3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734" y="4236943"/>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a:extLst>
              <a:ext uri="{FF2B5EF4-FFF2-40B4-BE49-F238E27FC236}">
                <a16:creationId xmlns:a16="http://schemas.microsoft.com/office/drawing/2014/main" id="{D9E333C8-3E2E-4DE4-A5F3-251ED4807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052" y="4236942"/>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a:extLst>
              <a:ext uri="{FF2B5EF4-FFF2-40B4-BE49-F238E27FC236}">
                <a16:creationId xmlns:a16="http://schemas.microsoft.com/office/drawing/2014/main" id="{E9399FFC-E10E-4D1C-86C4-8F8D2B836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964" y="1459566"/>
            <a:ext cx="10001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对话气泡: 圆角矩形 10">
            <a:extLst>
              <a:ext uri="{FF2B5EF4-FFF2-40B4-BE49-F238E27FC236}">
                <a16:creationId xmlns:a16="http://schemas.microsoft.com/office/drawing/2014/main" id="{775EA494-7936-4BB4-8449-88826B2E68CC}"/>
              </a:ext>
            </a:extLst>
          </p:cNvPr>
          <p:cNvSpPr/>
          <p:nvPr/>
        </p:nvSpPr>
        <p:spPr>
          <a:xfrm>
            <a:off x="586908" y="4647358"/>
            <a:ext cx="2333625" cy="914400"/>
          </a:xfrm>
          <a:prstGeom prst="wedgeRoundRectCallout">
            <a:avLst>
              <a:gd name="adj1" fmla="val 43627"/>
              <a:gd name="adj2" fmla="val -650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那我们约定如果时间</a:t>
            </a:r>
            <a:r>
              <a:rPr lang="en-US" altLang="zh-CN" dirty="0"/>
              <a:t>t</a:t>
            </a:r>
            <a:r>
              <a:rPr lang="zh-CN" altLang="en-US" dirty="0"/>
              <a:t>之前没收到命令就撤退</a:t>
            </a:r>
          </a:p>
        </p:txBody>
      </p:sp>
      <p:sp>
        <p:nvSpPr>
          <p:cNvPr id="12" name="对话气泡: 圆角矩形 11">
            <a:extLst>
              <a:ext uri="{FF2B5EF4-FFF2-40B4-BE49-F238E27FC236}">
                <a16:creationId xmlns:a16="http://schemas.microsoft.com/office/drawing/2014/main" id="{F3102888-AE3B-44DC-8228-93930FC66714}"/>
              </a:ext>
            </a:extLst>
          </p:cNvPr>
          <p:cNvSpPr/>
          <p:nvPr/>
        </p:nvSpPr>
        <p:spPr>
          <a:xfrm>
            <a:off x="9677400" y="4647358"/>
            <a:ext cx="2333625" cy="914400"/>
          </a:xfrm>
          <a:prstGeom prst="wedgeRoundRectCallout">
            <a:avLst>
              <a:gd name="adj1" fmla="val -51475"/>
              <a:gd name="adj2" fmla="val -775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那我们约定如果时间</a:t>
            </a:r>
            <a:r>
              <a:rPr lang="en-US" altLang="zh-CN" dirty="0"/>
              <a:t>t</a:t>
            </a:r>
            <a:r>
              <a:rPr lang="zh-CN" altLang="en-US" dirty="0"/>
              <a:t>之前没收到命令就撤退</a:t>
            </a:r>
          </a:p>
        </p:txBody>
      </p:sp>
    </p:spTree>
    <p:extLst>
      <p:ext uri="{BB962C8B-B14F-4D97-AF65-F5344CB8AC3E}">
        <p14:creationId xmlns:p14="http://schemas.microsoft.com/office/powerpoint/2010/main" val="4227148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24</a:t>
            </a:fld>
            <a:endParaRPr lang="zh-CN" altLang="en-US"/>
          </a:p>
        </p:txBody>
      </p:sp>
      <p:pic>
        <p:nvPicPr>
          <p:cNvPr id="5" name="Picture 5">
            <a:extLst>
              <a:ext uri="{FF2B5EF4-FFF2-40B4-BE49-F238E27FC236}">
                <a16:creationId xmlns:a16="http://schemas.microsoft.com/office/drawing/2014/main" id="{8D3A2796-A8D1-41DD-AC8F-75F35B795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674" y="1457885"/>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14DE11BD-7766-4914-8287-8E1F9FDE3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734" y="4236943"/>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a:extLst>
              <a:ext uri="{FF2B5EF4-FFF2-40B4-BE49-F238E27FC236}">
                <a16:creationId xmlns:a16="http://schemas.microsoft.com/office/drawing/2014/main" id="{D9E333C8-3E2E-4DE4-A5F3-251ED4807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052" y="4236942"/>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a:extLst>
              <a:ext uri="{FF2B5EF4-FFF2-40B4-BE49-F238E27FC236}">
                <a16:creationId xmlns:a16="http://schemas.microsoft.com/office/drawing/2014/main" id="{E871A7F2-24E3-4617-A9E5-8F6E561CD6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5084" y="4238624"/>
            <a:ext cx="10001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对话气泡: 圆角矩形 10">
            <a:extLst>
              <a:ext uri="{FF2B5EF4-FFF2-40B4-BE49-F238E27FC236}">
                <a16:creationId xmlns:a16="http://schemas.microsoft.com/office/drawing/2014/main" id="{775EA494-7936-4BB4-8449-88826B2E68CC}"/>
              </a:ext>
            </a:extLst>
          </p:cNvPr>
          <p:cNvSpPr/>
          <p:nvPr/>
        </p:nvSpPr>
        <p:spPr>
          <a:xfrm>
            <a:off x="586908" y="4647358"/>
            <a:ext cx="2333625" cy="914400"/>
          </a:xfrm>
          <a:prstGeom prst="wedgeRoundRectCallout">
            <a:avLst>
              <a:gd name="adj1" fmla="val 43627"/>
              <a:gd name="adj2" fmla="val -650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那我们约定如果时间</a:t>
            </a:r>
            <a:r>
              <a:rPr lang="en-US" altLang="zh-CN" dirty="0"/>
              <a:t>t</a:t>
            </a:r>
            <a:r>
              <a:rPr lang="zh-CN" altLang="en-US" dirty="0"/>
              <a:t>之前没收到命令就撤退</a:t>
            </a:r>
          </a:p>
        </p:txBody>
      </p:sp>
      <p:sp>
        <p:nvSpPr>
          <p:cNvPr id="12" name="对话气泡: 圆角矩形 11">
            <a:extLst>
              <a:ext uri="{FF2B5EF4-FFF2-40B4-BE49-F238E27FC236}">
                <a16:creationId xmlns:a16="http://schemas.microsoft.com/office/drawing/2014/main" id="{F3102888-AE3B-44DC-8228-93930FC66714}"/>
              </a:ext>
            </a:extLst>
          </p:cNvPr>
          <p:cNvSpPr/>
          <p:nvPr/>
        </p:nvSpPr>
        <p:spPr>
          <a:xfrm>
            <a:off x="9677400" y="4647358"/>
            <a:ext cx="2333625" cy="914400"/>
          </a:xfrm>
          <a:prstGeom prst="wedgeRoundRectCallout">
            <a:avLst>
              <a:gd name="adj1" fmla="val -51475"/>
              <a:gd name="adj2" fmla="val -775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那我们约定如果时间</a:t>
            </a:r>
            <a:r>
              <a:rPr lang="en-US" altLang="zh-CN" dirty="0"/>
              <a:t>t</a:t>
            </a:r>
            <a:r>
              <a:rPr lang="zh-CN" altLang="en-US" dirty="0"/>
              <a:t>之前没收到命令就撤退</a:t>
            </a:r>
          </a:p>
        </p:txBody>
      </p:sp>
      <p:cxnSp>
        <p:nvCxnSpPr>
          <p:cNvPr id="13" name="直接箭头连接符 12">
            <a:extLst>
              <a:ext uri="{FF2B5EF4-FFF2-40B4-BE49-F238E27FC236}">
                <a16:creationId xmlns:a16="http://schemas.microsoft.com/office/drawing/2014/main" id="{D4E5B568-A5D8-4E73-9DF4-1871E43A9381}"/>
              </a:ext>
            </a:extLst>
          </p:cNvPr>
          <p:cNvCxnSpPr/>
          <p:nvPr/>
        </p:nvCxnSpPr>
        <p:spPr>
          <a:xfrm flipH="1">
            <a:off x="4133850" y="2590800"/>
            <a:ext cx="1343025" cy="140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7D568076-6E4F-40B4-8A58-FB1E69808CAF}"/>
              </a:ext>
            </a:extLst>
          </p:cNvPr>
          <p:cNvCxnSpPr>
            <a:cxnSpLocks/>
          </p:cNvCxnSpPr>
          <p:nvPr/>
        </p:nvCxnSpPr>
        <p:spPr>
          <a:xfrm>
            <a:off x="6867525" y="2590800"/>
            <a:ext cx="1247775" cy="1562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28A57B1-1D42-4781-B5D7-78F4193DFBF3}"/>
              </a:ext>
            </a:extLst>
          </p:cNvPr>
          <p:cNvSpPr txBox="1"/>
          <p:nvPr/>
        </p:nvSpPr>
        <p:spPr>
          <a:xfrm>
            <a:off x="4248150" y="2790825"/>
            <a:ext cx="646331" cy="369332"/>
          </a:xfrm>
          <a:prstGeom prst="rect">
            <a:avLst/>
          </a:prstGeom>
          <a:noFill/>
        </p:spPr>
        <p:txBody>
          <a:bodyPr wrap="none" rtlCol="0">
            <a:spAutoFit/>
          </a:bodyPr>
          <a:lstStyle/>
          <a:p>
            <a:pPr algn="l"/>
            <a:r>
              <a:rPr lang="zh-CN" altLang="en-US" sz="1800">
                <a:solidFill>
                  <a:srgbClr val="000000"/>
                </a:solidFill>
                <a:latin typeface="思源黑体 CN Regular" panose="020B0500000000000000" pitchFamily="34" charset="-122"/>
                <a:ea typeface="思源黑体 CN Regular" panose="020B0500000000000000" pitchFamily="34" charset="-122"/>
              </a:rPr>
              <a:t>进攻</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sp>
        <p:nvSpPr>
          <p:cNvPr id="18" name="文本框 17">
            <a:extLst>
              <a:ext uri="{FF2B5EF4-FFF2-40B4-BE49-F238E27FC236}">
                <a16:creationId xmlns:a16="http://schemas.microsoft.com/office/drawing/2014/main" id="{A20936E7-DAA3-4DFC-A778-7CD260EA7C34}"/>
              </a:ext>
            </a:extLst>
          </p:cNvPr>
          <p:cNvSpPr txBox="1"/>
          <p:nvPr/>
        </p:nvSpPr>
        <p:spPr>
          <a:xfrm>
            <a:off x="7381875" y="2798207"/>
            <a:ext cx="646331" cy="369332"/>
          </a:xfrm>
          <a:prstGeom prst="rect">
            <a:avLst/>
          </a:prstGeom>
          <a:noFill/>
        </p:spPr>
        <p:txBody>
          <a:bodyPr wrap="none" rtlCol="0">
            <a:spAutoFit/>
          </a:bodyPr>
          <a:lstStyle/>
          <a:p>
            <a:pPr algn="l"/>
            <a:r>
              <a:rPr lang="zh-CN" altLang="en-US" sz="1800">
                <a:solidFill>
                  <a:srgbClr val="000000"/>
                </a:solidFill>
                <a:latin typeface="思源黑体 CN Regular" panose="020B0500000000000000" pitchFamily="34" charset="-122"/>
                <a:ea typeface="思源黑体 CN Regular" panose="020B0500000000000000" pitchFamily="34" charset="-122"/>
              </a:rPr>
              <a:t>进攻</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sp>
        <p:nvSpPr>
          <p:cNvPr id="19" name="文本框 18">
            <a:extLst>
              <a:ext uri="{FF2B5EF4-FFF2-40B4-BE49-F238E27FC236}">
                <a16:creationId xmlns:a16="http://schemas.microsoft.com/office/drawing/2014/main" id="{9F2307C1-5D77-48A4-924A-9950626E10C4}"/>
              </a:ext>
            </a:extLst>
          </p:cNvPr>
          <p:cNvSpPr txBox="1"/>
          <p:nvPr/>
        </p:nvSpPr>
        <p:spPr>
          <a:xfrm>
            <a:off x="5476875" y="3200400"/>
            <a:ext cx="1546343" cy="369332"/>
          </a:xfrm>
          <a:prstGeom prst="rect">
            <a:avLst/>
          </a:prstGeom>
          <a:noFill/>
        </p:spPr>
        <p:txBody>
          <a:bodyPr wrap="square" rtlCol="0">
            <a:spAutoFit/>
          </a:bodyPr>
          <a:lstStyle/>
          <a:p>
            <a:pPr algn="l"/>
            <a:r>
              <a:rPr lang="zh-CN" altLang="en-US" sz="1800" dirty="0">
                <a:solidFill>
                  <a:srgbClr val="000000"/>
                </a:solidFill>
                <a:latin typeface="思源黑体 CN Regular" panose="020B0500000000000000" pitchFamily="34" charset="-122"/>
                <a:ea typeface="思源黑体 CN Regular" panose="020B0500000000000000" pitchFamily="34" charset="-122"/>
              </a:rPr>
              <a:t>延迟</a:t>
            </a:r>
            <a:r>
              <a:rPr lang="en-US" altLang="zh-CN" sz="1800" dirty="0">
                <a:solidFill>
                  <a:srgbClr val="000000"/>
                </a:solidFill>
                <a:latin typeface="思源黑体 CN Regular" panose="020B0500000000000000" pitchFamily="34" charset="-122"/>
                <a:ea typeface="思源黑体 CN Regular" panose="020B0500000000000000" pitchFamily="34" charset="-122"/>
              </a:rPr>
              <a:t>t1&gt;t</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spTree>
    <p:extLst>
      <p:ext uri="{BB962C8B-B14F-4D97-AF65-F5344CB8AC3E}">
        <p14:creationId xmlns:p14="http://schemas.microsoft.com/office/powerpoint/2010/main" val="3512214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25</a:t>
            </a:fld>
            <a:endParaRPr lang="zh-CN" altLang="en-US" dirty="0"/>
          </a:p>
        </p:txBody>
      </p:sp>
      <p:sp>
        <p:nvSpPr>
          <p:cNvPr id="4" name="内容占位符 2">
            <a:extLst>
              <a:ext uri="{FF2B5EF4-FFF2-40B4-BE49-F238E27FC236}">
                <a16:creationId xmlns:a16="http://schemas.microsoft.com/office/drawing/2014/main" id="{618F14BA-6C68-43AD-93A3-8473BFBFDD43}"/>
              </a:ext>
            </a:extLst>
          </p:cNvPr>
          <p:cNvSpPr txBox="1">
            <a:spLocks/>
          </p:cNvSpPr>
          <p:nvPr/>
        </p:nvSpPr>
        <p:spPr>
          <a:xfrm>
            <a:off x="669924" y="1458912"/>
            <a:ext cx="10997143" cy="4351338"/>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Gill Sans MT" panose="020B0502020104020203" pitchFamily="34" charset="0"/>
              </a:rPr>
              <a:t>拜占庭将军问题（</a:t>
            </a:r>
            <a:r>
              <a:rPr lang="en-US" altLang="zh-CN" sz="2400" dirty="0">
                <a:latin typeface="Gill Sans MT" panose="020B0502020104020203" pitchFamily="34" charset="0"/>
              </a:rPr>
              <a:t>Leslie </a:t>
            </a:r>
            <a:r>
              <a:rPr lang="en-US" altLang="zh-CN" sz="2400" dirty="0" err="1">
                <a:latin typeface="Gill Sans MT" panose="020B0502020104020203" pitchFamily="34" charset="0"/>
              </a:rPr>
              <a:t>Lamport</a:t>
            </a:r>
            <a:r>
              <a:rPr lang="en-US" altLang="zh-CN" sz="2400" dirty="0">
                <a:latin typeface="Gill Sans MT" panose="020B0502020104020203" pitchFamily="34" charset="0"/>
              </a:rPr>
              <a:t> et al. </a:t>
            </a:r>
            <a:r>
              <a:rPr lang="zh-CN" altLang="en-US" sz="2400" dirty="0">
                <a:latin typeface="Gill Sans MT" panose="020B0502020104020203" pitchFamily="34" charset="0"/>
              </a:rPr>
              <a:t>，</a:t>
            </a:r>
            <a:r>
              <a:rPr lang="en-US" altLang="zh-CN" sz="2400" dirty="0">
                <a:latin typeface="Gill Sans MT" panose="020B0502020104020203" pitchFamily="34" charset="0"/>
              </a:rPr>
              <a:t>1982)</a:t>
            </a:r>
          </a:p>
          <a:p>
            <a:r>
              <a:rPr lang="zh-CN" altLang="en-US" sz="2400" dirty="0">
                <a:latin typeface="Gill Sans MT" panose="020B0502020104020203" pitchFamily="34" charset="0"/>
              </a:rPr>
              <a:t>异步拜占庭将军问题（</a:t>
            </a:r>
            <a:r>
              <a:rPr lang="en-US" altLang="zh-CN" sz="2400" dirty="0" err="1">
                <a:latin typeface="Gill Sans MT" panose="020B0502020104020203" pitchFamily="34" charset="0"/>
              </a:rPr>
              <a:t>Bracha</a:t>
            </a:r>
            <a:r>
              <a:rPr lang="zh-CN" altLang="en-US" sz="2400" dirty="0">
                <a:latin typeface="Gill Sans MT" panose="020B0502020104020203" pitchFamily="34" charset="0"/>
              </a:rPr>
              <a:t>，</a:t>
            </a:r>
            <a:r>
              <a:rPr lang="en-US" altLang="zh-CN" sz="2400" dirty="0">
                <a:latin typeface="Gill Sans MT" panose="020B0502020104020203" pitchFamily="34" charset="0"/>
              </a:rPr>
              <a:t>1987)</a:t>
            </a:r>
            <a:r>
              <a:rPr lang="zh-CN" altLang="en-US" sz="2400" dirty="0">
                <a:latin typeface="Gill Sans MT" panose="020B0502020104020203" pitchFamily="34" charset="0"/>
              </a:rPr>
              <a:t>：</a:t>
            </a:r>
            <a:r>
              <a:rPr lang="zh-CN" altLang="en-US" sz="2200" dirty="0">
                <a:latin typeface="Gill Sans MT" panose="020B0502020104020203" pitchFamily="34" charset="0"/>
              </a:rPr>
              <a:t>异步，有签名下的拜占庭将军问题</a:t>
            </a:r>
            <a:endParaRPr lang="en-US" altLang="zh-CN" sz="2200" dirty="0">
              <a:latin typeface="Gill Sans MT" panose="020B0502020104020203" pitchFamily="34" charset="0"/>
            </a:endParaRPr>
          </a:p>
          <a:p>
            <a:pPr lvl="1"/>
            <a:r>
              <a:rPr lang="zh-CN" altLang="en-US" sz="2200" dirty="0">
                <a:latin typeface="Gill Sans MT" panose="020B0502020104020203" pitchFamily="34" charset="0"/>
              </a:rPr>
              <a:t>什么是异步？</a:t>
            </a:r>
            <a:endParaRPr lang="en-US" altLang="zh-CN" sz="2200" dirty="0">
              <a:latin typeface="Gill Sans MT" panose="020B0502020104020203" pitchFamily="34" charset="0"/>
            </a:endParaRPr>
          </a:p>
          <a:p>
            <a:pPr lvl="2"/>
            <a:r>
              <a:rPr lang="zh-CN" altLang="en-US" sz="2000" dirty="0">
                <a:latin typeface="Gill Sans MT" panose="020B0502020104020203" pitchFamily="34" charset="0"/>
              </a:rPr>
              <a:t>同步：任何消息延迟不超过</a:t>
            </a:r>
            <a:r>
              <a:rPr lang="en-US" altLang="zh-CN" sz="2000" dirty="0">
                <a:latin typeface="Gill Sans MT" panose="020B0502020104020203" pitchFamily="34" charset="0"/>
              </a:rPr>
              <a:t>t</a:t>
            </a:r>
            <a:r>
              <a:rPr lang="zh-CN" altLang="en-US" sz="2000" dirty="0">
                <a:latin typeface="Gill Sans MT" panose="020B0502020104020203" pitchFamily="34" charset="0"/>
              </a:rPr>
              <a:t>，</a:t>
            </a:r>
            <a:r>
              <a:rPr lang="en-US" altLang="zh-CN" sz="2000" dirty="0">
                <a:latin typeface="Gill Sans MT" panose="020B0502020104020203" pitchFamily="34" charset="0"/>
              </a:rPr>
              <a:t>t</a:t>
            </a:r>
            <a:r>
              <a:rPr lang="zh-CN" altLang="en-US" sz="2000" dirty="0">
                <a:latin typeface="Gill Sans MT" panose="020B0502020104020203" pitchFamily="34" charset="0"/>
              </a:rPr>
              <a:t>已知</a:t>
            </a:r>
            <a:endParaRPr lang="en-US" altLang="zh-CN" sz="2000" dirty="0">
              <a:latin typeface="Gill Sans MT" panose="020B0502020104020203" pitchFamily="34" charset="0"/>
            </a:endParaRPr>
          </a:p>
          <a:p>
            <a:pPr lvl="2"/>
            <a:r>
              <a:rPr lang="zh-CN" altLang="en-US" sz="2000" dirty="0">
                <a:latin typeface="Gill Sans MT" panose="020B0502020104020203" pitchFamily="34" charset="0"/>
              </a:rPr>
              <a:t>部分同步：任何消息延迟不超过</a:t>
            </a:r>
            <a:r>
              <a:rPr lang="en-US" altLang="zh-CN" sz="2000" dirty="0">
                <a:latin typeface="Gill Sans MT" panose="020B0502020104020203" pitchFamily="34" charset="0"/>
              </a:rPr>
              <a:t>t</a:t>
            </a:r>
            <a:r>
              <a:rPr lang="zh-CN" altLang="en-US" sz="2000" dirty="0">
                <a:latin typeface="Gill Sans MT" panose="020B0502020104020203" pitchFamily="34" charset="0"/>
              </a:rPr>
              <a:t>，但</a:t>
            </a:r>
            <a:r>
              <a:rPr lang="en-US" altLang="zh-CN" sz="2000" dirty="0">
                <a:latin typeface="Gill Sans MT" panose="020B0502020104020203" pitchFamily="34" charset="0"/>
              </a:rPr>
              <a:t>t</a:t>
            </a:r>
            <a:r>
              <a:rPr lang="zh-CN" altLang="en-US" sz="2000" dirty="0">
                <a:latin typeface="Gill Sans MT" panose="020B0502020104020203" pitchFamily="34" charset="0"/>
              </a:rPr>
              <a:t>未知</a:t>
            </a:r>
            <a:endParaRPr lang="en-US" altLang="zh-CN" sz="2000" dirty="0">
              <a:latin typeface="Gill Sans MT" panose="020B0502020104020203" pitchFamily="34" charset="0"/>
            </a:endParaRPr>
          </a:p>
          <a:p>
            <a:pPr lvl="2"/>
            <a:r>
              <a:rPr lang="zh-CN" altLang="en-US" sz="2000" dirty="0">
                <a:latin typeface="Gill Sans MT" panose="020B0502020104020203" pitchFamily="34" charset="0"/>
              </a:rPr>
              <a:t>异步：消息延迟时间任意（但一定会到）</a:t>
            </a:r>
            <a:endParaRPr lang="en-US" altLang="zh-CN" sz="2000" dirty="0">
              <a:latin typeface="Gill Sans MT" panose="020B0502020104020203" pitchFamily="34" charset="0"/>
            </a:endParaRPr>
          </a:p>
          <a:p>
            <a:pPr lvl="1"/>
            <a:r>
              <a:rPr lang="zh-CN" altLang="en-US" sz="2200" dirty="0">
                <a:latin typeface="Gill Sans MT" panose="020B0502020104020203" pitchFamily="34" charset="0"/>
              </a:rPr>
              <a:t>异步拜占庭将军问题：</a:t>
            </a:r>
            <a:endParaRPr lang="en-US" altLang="zh-CN" sz="2200" dirty="0">
              <a:latin typeface="Gill Sans MT" panose="020B0502020104020203" pitchFamily="34" charset="0"/>
            </a:endParaRPr>
          </a:p>
          <a:p>
            <a:pPr lvl="2"/>
            <a:r>
              <a:rPr lang="en-US" altLang="zh-CN" sz="2000" dirty="0">
                <a:latin typeface="Gill Sans MT" panose="020B0502020104020203" pitchFamily="34" charset="0"/>
              </a:rPr>
              <a:t>【</a:t>
            </a:r>
            <a:r>
              <a:rPr lang="zh-CN" altLang="en-US" sz="2000" dirty="0">
                <a:latin typeface="Gill Sans MT" panose="020B0502020104020203" pitchFamily="34" charset="0"/>
              </a:rPr>
              <a:t>一致性</a:t>
            </a:r>
            <a:r>
              <a:rPr lang="en-US" altLang="zh-CN" sz="2000" dirty="0">
                <a:latin typeface="Gill Sans MT" panose="020B0502020104020203" pitchFamily="34" charset="0"/>
              </a:rPr>
              <a:t>】</a:t>
            </a:r>
            <a:r>
              <a:rPr lang="zh-CN" altLang="en-US" sz="2000" dirty="0">
                <a:latin typeface="Gill Sans MT" panose="020B0502020104020203" pitchFamily="34" charset="0"/>
              </a:rPr>
              <a:t>：所有诚实将军达成一致</a:t>
            </a:r>
            <a:endParaRPr lang="en-US" altLang="zh-CN" sz="2000" dirty="0">
              <a:latin typeface="Gill Sans MT" panose="020B0502020104020203" pitchFamily="34" charset="0"/>
            </a:endParaRPr>
          </a:p>
          <a:p>
            <a:pPr lvl="2"/>
            <a:r>
              <a:rPr lang="en-US" altLang="zh-CN" sz="2000" dirty="0">
                <a:latin typeface="Gill Sans MT" panose="020B0502020104020203" pitchFamily="34" charset="0"/>
              </a:rPr>
              <a:t>【</a:t>
            </a:r>
            <a:r>
              <a:rPr lang="zh-CN" altLang="en-US" sz="2000" b="1" dirty="0">
                <a:solidFill>
                  <a:srgbClr val="FF0000"/>
                </a:solidFill>
                <a:latin typeface="Gill Sans MT" panose="020B0502020104020203" pitchFamily="34" charset="0"/>
              </a:rPr>
              <a:t>弱</a:t>
            </a:r>
            <a:r>
              <a:rPr lang="zh-CN" altLang="en-US" sz="2000" dirty="0">
                <a:latin typeface="Gill Sans MT" panose="020B0502020104020203" pitchFamily="34" charset="0"/>
              </a:rPr>
              <a:t>活性（</a:t>
            </a:r>
            <a:r>
              <a:rPr lang="zh-CN" altLang="en-US" sz="2000" b="1" dirty="0">
                <a:solidFill>
                  <a:srgbClr val="FF0000"/>
                </a:solidFill>
                <a:latin typeface="Gill Sans MT" panose="020B0502020104020203" pitchFamily="34" charset="0"/>
              </a:rPr>
              <a:t>终止性</a:t>
            </a:r>
            <a:r>
              <a:rPr lang="zh-CN" altLang="en-US" sz="2000" dirty="0">
                <a:latin typeface="Gill Sans MT" panose="020B0502020104020203" pitchFamily="34" charset="0"/>
              </a:rPr>
              <a:t>，可用性）</a:t>
            </a:r>
            <a:r>
              <a:rPr lang="en-US" altLang="zh-CN" sz="2000" dirty="0">
                <a:latin typeface="Gill Sans MT" panose="020B0502020104020203" pitchFamily="34" charset="0"/>
              </a:rPr>
              <a:t>】</a:t>
            </a:r>
            <a:r>
              <a:rPr lang="zh-CN" altLang="en-US" sz="2000" dirty="0">
                <a:latin typeface="Gill Sans MT" panose="020B0502020104020203" pitchFamily="34" charset="0"/>
              </a:rPr>
              <a:t>：</a:t>
            </a:r>
            <a:r>
              <a:rPr lang="zh-CN" altLang="en-US" sz="2000" dirty="0">
                <a:solidFill>
                  <a:srgbClr val="FF0000"/>
                </a:solidFill>
                <a:latin typeface="Gill Sans MT" panose="020B0502020104020203" pitchFamily="34" charset="0"/>
              </a:rPr>
              <a:t>在指挥官必须下命令的前提下</a:t>
            </a:r>
            <a:r>
              <a:rPr lang="zh-CN" altLang="en-US" sz="2000" dirty="0">
                <a:latin typeface="Gill Sans MT" panose="020B0502020104020203" pitchFamily="34" charset="0"/>
              </a:rPr>
              <a:t>，算法需要能够结束</a:t>
            </a:r>
            <a:endParaRPr lang="en-US" altLang="zh-CN" sz="2000" dirty="0">
              <a:latin typeface="Gill Sans MT" panose="020B0502020104020203" pitchFamily="34" charset="0"/>
            </a:endParaRPr>
          </a:p>
          <a:p>
            <a:pPr lvl="2"/>
            <a:r>
              <a:rPr lang="zh-CN" altLang="en-US" sz="2000" dirty="0">
                <a:latin typeface="Gill Sans MT" panose="020B0502020104020203" pitchFamily="34" charset="0"/>
              </a:rPr>
              <a:t>恶意节点可以进行任意行为，包括不发消息</a:t>
            </a:r>
            <a:endParaRPr lang="en-US" altLang="zh-CN" sz="2000" dirty="0">
              <a:latin typeface="Gill Sans MT" panose="020B0502020104020203" pitchFamily="34" charset="0"/>
            </a:endParaRPr>
          </a:p>
          <a:p>
            <a:endParaRPr lang="en-US" altLang="zh-CN" sz="2400" dirty="0">
              <a:latin typeface="Gill Sans MT" panose="020B0502020104020203" pitchFamily="34" charset="0"/>
            </a:endParaRPr>
          </a:p>
        </p:txBody>
      </p:sp>
    </p:spTree>
    <p:extLst>
      <p:ext uri="{BB962C8B-B14F-4D97-AF65-F5344CB8AC3E}">
        <p14:creationId xmlns:p14="http://schemas.microsoft.com/office/powerpoint/2010/main" val="3584890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26</a:t>
            </a:fld>
            <a:endParaRPr lang="zh-CN" altLang="en-US"/>
          </a:p>
        </p:txBody>
      </p:sp>
      <p:pic>
        <p:nvPicPr>
          <p:cNvPr id="5" name="Picture 5">
            <a:extLst>
              <a:ext uri="{FF2B5EF4-FFF2-40B4-BE49-F238E27FC236}">
                <a16:creationId xmlns:a16="http://schemas.microsoft.com/office/drawing/2014/main" id="{8D3A2796-A8D1-41DD-AC8F-75F35B795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674" y="1457885"/>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14DE11BD-7766-4914-8287-8E1F9FDE3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734" y="4236943"/>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a:extLst>
              <a:ext uri="{FF2B5EF4-FFF2-40B4-BE49-F238E27FC236}">
                <a16:creationId xmlns:a16="http://schemas.microsoft.com/office/drawing/2014/main" id="{D9E333C8-3E2E-4DE4-A5F3-251ED4807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052" y="4236942"/>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a:extLst>
              <a:ext uri="{FF2B5EF4-FFF2-40B4-BE49-F238E27FC236}">
                <a16:creationId xmlns:a16="http://schemas.microsoft.com/office/drawing/2014/main" id="{E871A7F2-24E3-4617-A9E5-8F6E561CD6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5084" y="4238624"/>
            <a:ext cx="10001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对话气泡: 圆角矩形 10">
            <a:extLst>
              <a:ext uri="{FF2B5EF4-FFF2-40B4-BE49-F238E27FC236}">
                <a16:creationId xmlns:a16="http://schemas.microsoft.com/office/drawing/2014/main" id="{775EA494-7936-4BB4-8449-88826B2E68CC}"/>
              </a:ext>
            </a:extLst>
          </p:cNvPr>
          <p:cNvSpPr/>
          <p:nvPr/>
        </p:nvSpPr>
        <p:spPr>
          <a:xfrm>
            <a:off x="586908" y="4647358"/>
            <a:ext cx="2333625" cy="914400"/>
          </a:xfrm>
          <a:prstGeom prst="wedgeRoundRectCallout">
            <a:avLst>
              <a:gd name="adj1" fmla="val 43627"/>
              <a:gd name="adj2" fmla="val -650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如果</a:t>
            </a:r>
            <a:r>
              <a:rPr lang="en-US" altLang="zh-CN" dirty="0"/>
              <a:t>t</a:t>
            </a:r>
            <a:r>
              <a:rPr lang="zh-CN" altLang="en-US" dirty="0"/>
              <a:t>之前我没收到指挥官的消息，我选择听另一个副官的</a:t>
            </a:r>
          </a:p>
        </p:txBody>
      </p:sp>
      <p:cxnSp>
        <p:nvCxnSpPr>
          <p:cNvPr id="13" name="直接箭头连接符 12">
            <a:extLst>
              <a:ext uri="{FF2B5EF4-FFF2-40B4-BE49-F238E27FC236}">
                <a16:creationId xmlns:a16="http://schemas.microsoft.com/office/drawing/2014/main" id="{D4E5B568-A5D8-4E73-9DF4-1871E43A9381}"/>
              </a:ext>
            </a:extLst>
          </p:cNvPr>
          <p:cNvCxnSpPr/>
          <p:nvPr/>
        </p:nvCxnSpPr>
        <p:spPr>
          <a:xfrm flipH="1">
            <a:off x="4133850" y="2590800"/>
            <a:ext cx="1343025" cy="140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7D568076-6E4F-40B4-8A58-FB1E69808CAF}"/>
              </a:ext>
            </a:extLst>
          </p:cNvPr>
          <p:cNvCxnSpPr>
            <a:cxnSpLocks/>
          </p:cNvCxnSpPr>
          <p:nvPr/>
        </p:nvCxnSpPr>
        <p:spPr>
          <a:xfrm>
            <a:off x="6867525" y="2590800"/>
            <a:ext cx="1247775" cy="1562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28A57B1-1D42-4781-B5D7-78F4193DFBF3}"/>
              </a:ext>
            </a:extLst>
          </p:cNvPr>
          <p:cNvSpPr txBox="1"/>
          <p:nvPr/>
        </p:nvSpPr>
        <p:spPr>
          <a:xfrm>
            <a:off x="4248150" y="2790825"/>
            <a:ext cx="646331" cy="369332"/>
          </a:xfrm>
          <a:prstGeom prst="rect">
            <a:avLst/>
          </a:prstGeom>
          <a:noFill/>
        </p:spPr>
        <p:txBody>
          <a:bodyPr wrap="none" rtlCol="0">
            <a:spAutoFit/>
          </a:bodyPr>
          <a:lstStyle/>
          <a:p>
            <a:pPr algn="l"/>
            <a:r>
              <a:rPr lang="zh-CN" altLang="en-US" sz="1800">
                <a:solidFill>
                  <a:srgbClr val="000000"/>
                </a:solidFill>
                <a:latin typeface="思源黑体 CN Regular" panose="020B0500000000000000" pitchFamily="34" charset="-122"/>
                <a:ea typeface="思源黑体 CN Regular" panose="020B0500000000000000" pitchFamily="34" charset="-122"/>
              </a:rPr>
              <a:t>进攻</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sp>
        <p:nvSpPr>
          <p:cNvPr id="18" name="文本框 17">
            <a:extLst>
              <a:ext uri="{FF2B5EF4-FFF2-40B4-BE49-F238E27FC236}">
                <a16:creationId xmlns:a16="http://schemas.microsoft.com/office/drawing/2014/main" id="{A20936E7-DAA3-4DFC-A778-7CD260EA7C34}"/>
              </a:ext>
            </a:extLst>
          </p:cNvPr>
          <p:cNvSpPr txBox="1"/>
          <p:nvPr/>
        </p:nvSpPr>
        <p:spPr>
          <a:xfrm>
            <a:off x="7381875" y="2798207"/>
            <a:ext cx="646331" cy="369332"/>
          </a:xfrm>
          <a:prstGeom prst="rect">
            <a:avLst/>
          </a:prstGeom>
          <a:noFill/>
        </p:spPr>
        <p:txBody>
          <a:bodyPr wrap="none" rtlCol="0">
            <a:spAutoFit/>
          </a:bodyPr>
          <a:lstStyle/>
          <a:p>
            <a:pPr algn="l"/>
            <a:r>
              <a:rPr lang="zh-CN" altLang="en-US" sz="1800">
                <a:solidFill>
                  <a:srgbClr val="000000"/>
                </a:solidFill>
                <a:latin typeface="思源黑体 CN Regular" panose="020B0500000000000000" pitchFamily="34" charset="-122"/>
                <a:ea typeface="思源黑体 CN Regular" panose="020B0500000000000000" pitchFamily="34" charset="-122"/>
              </a:rPr>
              <a:t>进攻</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sp>
        <p:nvSpPr>
          <p:cNvPr id="15" name="对话气泡: 圆角矩形 14">
            <a:extLst>
              <a:ext uri="{FF2B5EF4-FFF2-40B4-BE49-F238E27FC236}">
                <a16:creationId xmlns:a16="http://schemas.microsoft.com/office/drawing/2014/main" id="{498053F7-2E86-4D77-B58B-6AEB893F2149}"/>
              </a:ext>
            </a:extLst>
          </p:cNvPr>
          <p:cNvSpPr/>
          <p:nvPr/>
        </p:nvSpPr>
        <p:spPr>
          <a:xfrm>
            <a:off x="9610725" y="4571158"/>
            <a:ext cx="2333625" cy="914400"/>
          </a:xfrm>
          <a:prstGeom prst="wedgeRoundRectCallout">
            <a:avLst>
              <a:gd name="adj1" fmla="val -54740"/>
              <a:gd name="adj2" fmla="val -692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我就不告诉你我收到了什么</a:t>
            </a:r>
          </a:p>
        </p:txBody>
      </p:sp>
    </p:spTree>
    <p:extLst>
      <p:ext uri="{BB962C8B-B14F-4D97-AF65-F5344CB8AC3E}">
        <p14:creationId xmlns:p14="http://schemas.microsoft.com/office/powerpoint/2010/main" val="1203664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27</a:t>
            </a:fld>
            <a:endParaRPr lang="zh-CN" altLang="en-US"/>
          </a:p>
        </p:txBody>
      </p:sp>
      <p:pic>
        <p:nvPicPr>
          <p:cNvPr id="6" name="Picture 5">
            <a:extLst>
              <a:ext uri="{FF2B5EF4-FFF2-40B4-BE49-F238E27FC236}">
                <a16:creationId xmlns:a16="http://schemas.microsoft.com/office/drawing/2014/main" id="{14DE11BD-7766-4914-8287-8E1F9FDE3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734" y="4236943"/>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a:extLst>
              <a:ext uri="{FF2B5EF4-FFF2-40B4-BE49-F238E27FC236}">
                <a16:creationId xmlns:a16="http://schemas.microsoft.com/office/drawing/2014/main" id="{D9E333C8-3E2E-4DE4-A5F3-251ED4807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052" y="4236942"/>
            <a:ext cx="997415" cy="91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对话气泡: 圆角矩形 11">
            <a:extLst>
              <a:ext uri="{FF2B5EF4-FFF2-40B4-BE49-F238E27FC236}">
                <a16:creationId xmlns:a16="http://schemas.microsoft.com/office/drawing/2014/main" id="{F3102888-AE3B-44DC-8228-93930FC66714}"/>
              </a:ext>
            </a:extLst>
          </p:cNvPr>
          <p:cNvSpPr/>
          <p:nvPr/>
        </p:nvSpPr>
        <p:spPr>
          <a:xfrm>
            <a:off x="9677400" y="4647358"/>
            <a:ext cx="2333625" cy="914400"/>
          </a:xfrm>
          <a:prstGeom prst="wedgeRoundRectCallout">
            <a:avLst>
              <a:gd name="adj1" fmla="val -51475"/>
              <a:gd name="adj2" fmla="val -775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如果</a:t>
            </a:r>
            <a:r>
              <a:rPr lang="en-US" altLang="zh-CN" dirty="0"/>
              <a:t>t</a:t>
            </a:r>
            <a:r>
              <a:rPr lang="zh-CN" altLang="en-US" dirty="0"/>
              <a:t>之前我没收到指挥官的消息，我选择听另一个副官的</a:t>
            </a:r>
          </a:p>
        </p:txBody>
      </p:sp>
      <p:cxnSp>
        <p:nvCxnSpPr>
          <p:cNvPr id="13" name="直接箭头连接符 12">
            <a:extLst>
              <a:ext uri="{FF2B5EF4-FFF2-40B4-BE49-F238E27FC236}">
                <a16:creationId xmlns:a16="http://schemas.microsoft.com/office/drawing/2014/main" id="{D4E5B568-A5D8-4E73-9DF4-1871E43A9381}"/>
              </a:ext>
            </a:extLst>
          </p:cNvPr>
          <p:cNvCxnSpPr/>
          <p:nvPr/>
        </p:nvCxnSpPr>
        <p:spPr>
          <a:xfrm flipH="1">
            <a:off x="4133850" y="2590800"/>
            <a:ext cx="1343025" cy="140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7D568076-6E4F-40B4-8A58-FB1E69808CAF}"/>
              </a:ext>
            </a:extLst>
          </p:cNvPr>
          <p:cNvCxnSpPr>
            <a:cxnSpLocks/>
          </p:cNvCxnSpPr>
          <p:nvPr/>
        </p:nvCxnSpPr>
        <p:spPr>
          <a:xfrm>
            <a:off x="6867525" y="2590800"/>
            <a:ext cx="1247775" cy="1562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28A57B1-1D42-4781-B5D7-78F4193DFBF3}"/>
              </a:ext>
            </a:extLst>
          </p:cNvPr>
          <p:cNvSpPr txBox="1"/>
          <p:nvPr/>
        </p:nvSpPr>
        <p:spPr>
          <a:xfrm>
            <a:off x="4248150" y="2790825"/>
            <a:ext cx="646331" cy="369332"/>
          </a:xfrm>
          <a:prstGeom prst="rect">
            <a:avLst/>
          </a:prstGeom>
          <a:noFill/>
        </p:spPr>
        <p:txBody>
          <a:bodyPr wrap="none" rtlCol="0">
            <a:spAutoFit/>
          </a:bodyPr>
          <a:lstStyle/>
          <a:p>
            <a:pPr algn="l"/>
            <a:r>
              <a:rPr lang="zh-CN" altLang="en-US" sz="1800">
                <a:solidFill>
                  <a:srgbClr val="000000"/>
                </a:solidFill>
                <a:latin typeface="思源黑体 CN Regular" panose="020B0500000000000000" pitchFamily="34" charset="-122"/>
                <a:ea typeface="思源黑体 CN Regular" panose="020B0500000000000000" pitchFamily="34" charset="-122"/>
              </a:rPr>
              <a:t>进攻</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sp>
        <p:nvSpPr>
          <p:cNvPr id="18" name="文本框 17">
            <a:extLst>
              <a:ext uri="{FF2B5EF4-FFF2-40B4-BE49-F238E27FC236}">
                <a16:creationId xmlns:a16="http://schemas.microsoft.com/office/drawing/2014/main" id="{A20936E7-DAA3-4DFC-A778-7CD260EA7C34}"/>
              </a:ext>
            </a:extLst>
          </p:cNvPr>
          <p:cNvSpPr txBox="1"/>
          <p:nvPr/>
        </p:nvSpPr>
        <p:spPr>
          <a:xfrm>
            <a:off x="7381875" y="2798207"/>
            <a:ext cx="646331" cy="369332"/>
          </a:xfrm>
          <a:prstGeom prst="rect">
            <a:avLst/>
          </a:prstGeom>
          <a:noFill/>
        </p:spPr>
        <p:txBody>
          <a:bodyPr wrap="none" rtlCol="0">
            <a:spAutoFit/>
          </a:bodyPr>
          <a:lstStyle/>
          <a:p>
            <a:pPr algn="l"/>
            <a:r>
              <a:rPr lang="zh-CN" altLang="en-US" sz="1800" dirty="0">
                <a:solidFill>
                  <a:srgbClr val="000000"/>
                </a:solidFill>
                <a:latin typeface="思源黑体 CN Regular" panose="020B0500000000000000" pitchFamily="34" charset="-122"/>
                <a:ea typeface="思源黑体 CN Regular" panose="020B0500000000000000" pitchFamily="34" charset="-122"/>
              </a:rPr>
              <a:t>撤退</a:t>
            </a:r>
          </a:p>
        </p:txBody>
      </p:sp>
      <p:pic>
        <p:nvPicPr>
          <p:cNvPr id="16" name="Picture 2">
            <a:extLst>
              <a:ext uri="{FF2B5EF4-FFF2-40B4-BE49-F238E27FC236}">
                <a16:creationId xmlns:a16="http://schemas.microsoft.com/office/drawing/2014/main" id="{718FEAAD-ABF4-4544-AF66-8CA4AE8E5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964" y="1459566"/>
            <a:ext cx="10001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直接箭头连接符 20">
            <a:extLst>
              <a:ext uri="{FF2B5EF4-FFF2-40B4-BE49-F238E27FC236}">
                <a16:creationId xmlns:a16="http://schemas.microsoft.com/office/drawing/2014/main" id="{73D42848-C415-4FE8-82FB-40F9EC7423BA}"/>
              </a:ext>
            </a:extLst>
          </p:cNvPr>
          <p:cNvCxnSpPr>
            <a:cxnSpLocks/>
          </p:cNvCxnSpPr>
          <p:nvPr/>
        </p:nvCxnSpPr>
        <p:spPr>
          <a:xfrm flipV="1">
            <a:off x="4267200" y="4484035"/>
            <a:ext cx="36004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D10689C-C71D-4C4B-94AE-161E12E44004}"/>
              </a:ext>
            </a:extLst>
          </p:cNvPr>
          <p:cNvSpPr txBox="1"/>
          <p:nvPr/>
        </p:nvSpPr>
        <p:spPr>
          <a:xfrm>
            <a:off x="5138417" y="4095559"/>
            <a:ext cx="1838965" cy="369332"/>
          </a:xfrm>
          <a:prstGeom prst="rect">
            <a:avLst/>
          </a:prstGeom>
          <a:noFill/>
        </p:spPr>
        <p:txBody>
          <a:bodyPr wrap="square" rtlCol="0">
            <a:spAutoFit/>
          </a:bodyPr>
          <a:lstStyle/>
          <a:p>
            <a:pPr algn="l"/>
            <a:r>
              <a:rPr lang="zh-CN" altLang="en-US" sz="1800">
                <a:solidFill>
                  <a:srgbClr val="000000"/>
                </a:solidFill>
                <a:latin typeface="思源黑体 CN Regular" panose="020B0500000000000000" pitchFamily="34" charset="-122"/>
                <a:ea typeface="思源黑体 CN Regular" panose="020B0500000000000000" pitchFamily="34" charset="-122"/>
              </a:rPr>
              <a:t>进攻（</a:t>
            </a:r>
            <a:r>
              <a:rPr lang="zh-CN" altLang="en-US" sz="1800" dirty="0">
                <a:solidFill>
                  <a:srgbClr val="000000"/>
                </a:solidFill>
                <a:latin typeface="思源黑体 CN Regular" panose="020B0500000000000000" pitchFamily="34" charset="-122"/>
                <a:ea typeface="思源黑体 CN Regular" panose="020B0500000000000000" pitchFamily="34" charset="-122"/>
              </a:rPr>
              <a:t>延迟</a:t>
            </a:r>
            <a:r>
              <a:rPr lang="en-US" altLang="zh-CN" sz="1800" dirty="0">
                <a:solidFill>
                  <a:srgbClr val="000000"/>
                </a:solidFill>
                <a:latin typeface="思源黑体 CN Regular" panose="020B0500000000000000" pitchFamily="34" charset="-122"/>
                <a:ea typeface="思源黑体 CN Regular" panose="020B0500000000000000" pitchFamily="34" charset="-122"/>
              </a:rPr>
              <a:t>t2&gt;t)</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cxnSp>
        <p:nvCxnSpPr>
          <p:cNvPr id="23" name="直接箭头连接符 22">
            <a:extLst>
              <a:ext uri="{FF2B5EF4-FFF2-40B4-BE49-F238E27FC236}">
                <a16:creationId xmlns:a16="http://schemas.microsoft.com/office/drawing/2014/main" id="{135A3F38-A35B-41F7-90AC-5EE3D6E34451}"/>
              </a:ext>
            </a:extLst>
          </p:cNvPr>
          <p:cNvCxnSpPr>
            <a:cxnSpLocks/>
          </p:cNvCxnSpPr>
          <p:nvPr/>
        </p:nvCxnSpPr>
        <p:spPr>
          <a:xfrm flipH="1" flipV="1">
            <a:off x="4248150" y="4815171"/>
            <a:ext cx="36195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B9D8344E-78BE-4990-90CB-75F9DDD4444F}"/>
              </a:ext>
            </a:extLst>
          </p:cNvPr>
          <p:cNvSpPr txBox="1"/>
          <p:nvPr/>
        </p:nvSpPr>
        <p:spPr>
          <a:xfrm>
            <a:off x="5138417" y="4880176"/>
            <a:ext cx="1895071" cy="369332"/>
          </a:xfrm>
          <a:prstGeom prst="rect">
            <a:avLst/>
          </a:prstGeom>
          <a:noFill/>
        </p:spPr>
        <p:txBody>
          <a:bodyPr wrap="none" rtlCol="0">
            <a:spAutoFit/>
          </a:bodyPr>
          <a:lstStyle/>
          <a:p>
            <a:pPr algn="l"/>
            <a:r>
              <a:rPr lang="zh-CN" altLang="en-US" sz="1800" dirty="0">
                <a:solidFill>
                  <a:srgbClr val="000000"/>
                </a:solidFill>
                <a:latin typeface="思源黑体 CN Regular" panose="020B0500000000000000" pitchFamily="34" charset="-122"/>
                <a:ea typeface="思源黑体 CN Regular" panose="020B0500000000000000" pitchFamily="34" charset="-122"/>
              </a:rPr>
              <a:t>撤退（延迟</a:t>
            </a:r>
            <a:r>
              <a:rPr lang="en-US" altLang="zh-CN" sz="1800" dirty="0">
                <a:solidFill>
                  <a:srgbClr val="000000"/>
                </a:solidFill>
                <a:latin typeface="思源黑体 CN Regular" panose="020B0500000000000000" pitchFamily="34" charset="-122"/>
                <a:ea typeface="思源黑体 CN Regular" panose="020B0500000000000000" pitchFamily="34" charset="-122"/>
              </a:rPr>
              <a:t>t3&gt;t)</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sp>
        <p:nvSpPr>
          <p:cNvPr id="19" name="对话气泡: 圆角矩形 18">
            <a:extLst>
              <a:ext uri="{FF2B5EF4-FFF2-40B4-BE49-F238E27FC236}">
                <a16:creationId xmlns:a16="http://schemas.microsoft.com/office/drawing/2014/main" id="{D7A46920-9B4B-CD09-472F-0E36A333D1E4}"/>
              </a:ext>
            </a:extLst>
          </p:cNvPr>
          <p:cNvSpPr/>
          <p:nvPr/>
        </p:nvSpPr>
        <p:spPr>
          <a:xfrm>
            <a:off x="586908" y="4647358"/>
            <a:ext cx="2333625" cy="914400"/>
          </a:xfrm>
          <a:prstGeom prst="wedgeRoundRectCallout">
            <a:avLst>
              <a:gd name="adj1" fmla="val 43627"/>
              <a:gd name="adj2" fmla="val -650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如果</a:t>
            </a:r>
            <a:r>
              <a:rPr lang="en-US" altLang="zh-CN" dirty="0"/>
              <a:t>t</a:t>
            </a:r>
            <a:r>
              <a:rPr lang="zh-CN" altLang="en-US" dirty="0"/>
              <a:t>之前我没收到指挥官的消息，我选择听另一个副官的</a:t>
            </a:r>
          </a:p>
        </p:txBody>
      </p:sp>
    </p:spTree>
    <p:extLst>
      <p:ext uri="{BB962C8B-B14F-4D97-AF65-F5344CB8AC3E}">
        <p14:creationId xmlns:p14="http://schemas.microsoft.com/office/powerpoint/2010/main" val="1710838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28</a:t>
            </a:fld>
            <a:endParaRPr lang="zh-CN" altLang="en-US" dirty="0"/>
          </a:p>
        </p:txBody>
      </p:sp>
      <p:sp>
        <p:nvSpPr>
          <p:cNvPr id="4" name="内容占位符 2">
            <a:extLst>
              <a:ext uri="{FF2B5EF4-FFF2-40B4-BE49-F238E27FC236}">
                <a16:creationId xmlns:a16="http://schemas.microsoft.com/office/drawing/2014/main" id="{618F14BA-6C68-43AD-93A3-8473BFBFDD43}"/>
              </a:ext>
            </a:extLst>
          </p:cNvPr>
          <p:cNvSpPr txBox="1">
            <a:spLocks/>
          </p:cNvSpPr>
          <p:nvPr/>
        </p:nvSpPr>
        <p:spPr>
          <a:xfrm>
            <a:off x="669924" y="1458912"/>
            <a:ext cx="10997143" cy="4351338"/>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Gill Sans MT" panose="020B0502020104020203" pitchFamily="34" charset="0"/>
              </a:rPr>
              <a:t>拜占庭将军问题（</a:t>
            </a:r>
            <a:r>
              <a:rPr lang="en-US" altLang="zh-CN" sz="2400" dirty="0">
                <a:latin typeface="Gill Sans MT" panose="020B0502020104020203" pitchFamily="34" charset="0"/>
              </a:rPr>
              <a:t>Leslie </a:t>
            </a:r>
            <a:r>
              <a:rPr lang="en-US" altLang="zh-CN" sz="2400" dirty="0" err="1">
                <a:latin typeface="Gill Sans MT" panose="020B0502020104020203" pitchFamily="34" charset="0"/>
              </a:rPr>
              <a:t>Lamport</a:t>
            </a:r>
            <a:r>
              <a:rPr lang="en-US" altLang="zh-CN" sz="2400" dirty="0">
                <a:latin typeface="Gill Sans MT" panose="020B0502020104020203" pitchFamily="34" charset="0"/>
              </a:rPr>
              <a:t> et al. </a:t>
            </a:r>
            <a:r>
              <a:rPr lang="zh-CN" altLang="en-US" sz="2400" dirty="0">
                <a:latin typeface="Gill Sans MT" panose="020B0502020104020203" pitchFamily="34" charset="0"/>
              </a:rPr>
              <a:t>，</a:t>
            </a:r>
            <a:r>
              <a:rPr lang="en-US" altLang="zh-CN" sz="2400" dirty="0">
                <a:latin typeface="Gill Sans MT" panose="020B0502020104020203" pitchFamily="34" charset="0"/>
              </a:rPr>
              <a:t>1982)</a:t>
            </a:r>
          </a:p>
          <a:p>
            <a:r>
              <a:rPr lang="zh-CN" altLang="en-US" sz="2400" dirty="0">
                <a:latin typeface="Gill Sans MT" panose="020B0502020104020203" pitchFamily="34" charset="0"/>
              </a:rPr>
              <a:t>异步拜占庭将军问题（</a:t>
            </a:r>
            <a:r>
              <a:rPr lang="en-US" altLang="zh-CN" sz="2400" dirty="0" err="1">
                <a:latin typeface="Gill Sans MT" panose="020B0502020104020203" pitchFamily="34" charset="0"/>
              </a:rPr>
              <a:t>Bracha</a:t>
            </a:r>
            <a:r>
              <a:rPr lang="zh-CN" altLang="en-US" sz="2400" dirty="0">
                <a:latin typeface="Gill Sans MT" panose="020B0502020104020203" pitchFamily="34" charset="0"/>
              </a:rPr>
              <a:t>，</a:t>
            </a:r>
            <a:r>
              <a:rPr lang="en-US" altLang="zh-CN" sz="2400" dirty="0">
                <a:latin typeface="Gill Sans MT" panose="020B0502020104020203" pitchFamily="34" charset="0"/>
              </a:rPr>
              <a:t>1987)</a:t>
            </a:r>
            <a:r>
              <a:rPr lang="zh-CN" altLang="en-US" sz="2400" dirty="0">
                <a:latin typeface="Gill Sans MT" panose="020B0502020104020203" pitchFamily="34" charset="0"/>
              </a:rPr>
              <a:t>：</a:t>
            </a:r>
            <a:r>
              <a:rPr lang="zh-CN" altLang="en-US" sz="2200" dirty="0">
                <a:latin typeface="Gill Sans MT" panose="020B0502020104020203" pitchFamily="34" charset="0"/>
              </a:rPr>
              <a:t>异步，有签名下的拜占庭将军问题</a:t>
            </a:r>
            <a:endParaRPr lang="en-US" altLang="zh-CN" sz="2200" dirty="0">
              <a:latin typeface="Gill Sans MT" panose="020B0502020104020203" pitchFamily="34" charset="0"/>
            </a:endParaRPr>
          </a:p>
          <a:p>
            <a:pPr lvl="1"/>
            <a:r>
              <a:rPr lang="zh-CN" altLang="en-US" sz="2200" dirty="0">
                <a:latin typeface="Gill Sans MT" panose="020B0502020104020203" pitchFamily="34" charset="0"/>
              </a:rPr>
              <a:t>结论：对于任何</a:t>
            </a:r>
            <a:r>
              <a:rPr lang="en-US" altLang="zh-CN" sz="2200" dirty="0">
                <a:latin typeface="Gill Sans MT" panose="020B0502020104020203" pitchFamily="34" charset="0"/>
              </a:rPr>
              <a:t>n</a:t>
            </a:r>
            <a:r>
              <a:rPr lang="zh-CN" altLang="en-US" sz="2200" dirty="0">
                <a:latin typeface="Gill Sans MT" panose="020B0502020104020203" pitchFamily="34" charset="0"/>
              </a:rPr>
              <a:t>，</a:t>
            </a:r>
            <a:r>
              <a:rPr lang="en-US" altLang="zh-CN" sz="2200" dirty="0">
                <a:latin typeface="Gill Sans MT" panose="020B0502020104020203" pitchFamily="34" charset="0"/>
              </a:rPr>
              <a:t>f</a:t>
            </a:r>
            <a:r>
              <a:rPr lang="zh-CN" altLang="en-US" sz="2200" dirty="0">
                <a:latin typeface="Gill Sans MT" panose="020B0502020104020203" pitchFamily="34" charset="0"/>
              </a:rPr>
              <a:t>，异步拜占庭将军问题无解</a:t>
            </a:r>
            <a:endParaRPr lang="en-US" altLang="zh-CN" sz="2200" dirty="0">
              <a:latin typeface="Gill Sans MT" panose="020B0502020104020203" pitchFamily="34" charset="0"/>
            </a:endParaRPr>
          </a:p>
          <a:p>
            <a:pPr lvl="1"/>
            <a:r>
              <a:rPr lang="zh-CN" altLang="en-US" sz="2200" dirty="0">
                <a:latin typeface="Gill Sans MT" panose="020B0502020104020203" pitchFamily="34" charset="0"/>
              </a:rPr>
              <a:t>在弱终止条件下，异步拜占庭将军问题在</a:t>
            </a:r>
            <a:r>
              <a:rPr lang="en-US" altLang="zh-CN" sz="2200" dirty="0">
                <a:latin typeface="Gill Sans MT" panose="020B0502020104020203" pitchFamily="34" charset="0"/>
              </a:rPr>
              <a:t>n=3</a:t>
            </a:r>
            <a:r>
              <a:rPr lang="zh-CN" altLang="en-US" sz="2200" dirty="0">
                <a:latin typeface="Gill Sans MT" panose="020B0502020104020203" pitchFamily="34" charset="0"/>
              </a:rPr>
              <a:t>，</a:t>
            </a:r>
            <a:r>
              <a:rPr lang="en-US" altLang="zh-CN" sz="2200" dirty="0">
                <a:latin typeface="Gill Sans MT" panose="020B0502020104020203" pitchFamily="34" charset="0"/>
              </a:rPr>
              <a:t>f=1</a:t>
            </a:r>
            <a:r>
              <a:rPr lang="zh-CN" altLang="en-US" sz="2200" dirty="0">
                <a:latin typeface="Gill Sans MT" panose="020B0502020104020203" pitchFamily="34" charset="0"/>
              </a:rPr>
              <a:t>时无解</a:t>
            </a:r>
            <a:endParaRPr lang="en-US" altLang="zh-CN" sz="2200" dirty="0">
              <a:latin typeface="Gill Sans MT" panose="020B0502020104020203" pitchFamily="34" charset="0"/>
            </a:endParaRPr>
          </a:p>
          <a:p>
            <a:pPr lvl="1"/>
            <a:r>
              <a:rPr lang="zh-CN" altLang="en-US" sz="2200" dirty="0">
                <a:latin typeface="Gill Sans MT" panose="020B0502020104020203" pitchFamily="34" charset="0"/>
              </a:rPr>
              <a:t>在弱终止条件下，异步拜占庭将军问题在</a:t>
            </a:r>
            <a:r>
              <a:rPr lang="en-US" altLang="zh-CN" sz="2200" dirty="0">
                <a:latin typeface="Gill Sans MT" panose="020B0502020104020203" pitchFamily="34" charset="0"/>
              </a:rPr>
              <a:t>n&gt;=3f+1</a:t>
            </a:r>
            <a:r>
              <a:rPr lang="zh-CN" altLang="en-US" sz="2200" dirty="0">
                <a:latin typeface="Gill Sans MT" panose="020B0502020104020203" pitchFamily="34" charset="0"/>
              </a:rPr>
              <a:t>时有解，假设</a:t>
            </a:r>
            <a:r>
              <a:rPr lang="en-US" altLang="zh-CN" sz="2200" dirty="0">
                <a:latin typeface="Gill Sans MT" panose="020B0502020104020203" pitchFamily="34" charset="0"/>
              </a:rPr>
              <a:t>n=4</a:t>
            </a:r>
          </a:p>
        </p:txBody>
      </p:sp>
    </p:spTree>
    <p:extLst>
      <p:ext uri="{BB962C8B-B14F-4D97-AF65-F5344CB8AC3E}">
        <p14:creationId xmlns:p14="http://schemas.microsoft.com/office/powerpoint/2010/main" val="338608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29</a:t>
            </a:fld>
            <a:endParaRPr lang="zh-CN" altLang="en-US"/>
          </a:p>
        </p:txBody>
      </p:sp>
      <p:sp>
        <p:nvSpPr>
          <p:cNvPr id="18" name="文本框 17">
            <a:extLst>
              <a:ext uri="{FF2B5EF4-FFF2-40B4-BE49-F238E27FC236}">
                <a16:creationId xmlns:a16="http://schemas.microsoft.com/office/drawing/2014/main" id="{A20936E7-DAA3-4DFC-A778-7CD260EA7C34}"/>
              </a:ext>
            </a:extLst>
          </p:cNvPr>
          <p:cNvSpPr txBox="1"/>
          <p:nvPr/>
        </p:nvSpPr>
        <p:spPr>
          <a:xfrm>
            <a:off x="7381875" y="2798207"/>
            <a:ext cx="646331" cy="369332"/>
          </a:xfrm>
          <a:prstGeom prst="rect">
            <a:avLst/>
          </a:prstGeom>
          <a:noFill/>
        </p:spPr>
        <p:txBody>
          <a:bodyPr wrap="none" rtlCol="0">
            <a:spAutoFit/>
          </a:bodyPr>
          <a:lstStyle/>
          <a:p>
            <a:pPr algn="l"/>
            <a:r>
              <a:rPr lang="zh-CN" altLang="en-US" sz="1800" dirty="0">
                <a:solidFill>
                  <a:srgbClr val="000000"/>
                </a:solidFill>
                <a:latin typeface="思源黑体 CN Regular" panose="020B0500000000000000" pitchFamily="34" charset="-122"/>
                <a:ea typeface="思源黑体 CN Regular" panose="020B0500000000000000" pitchFamily="34" charset="-122"/>
              </a:rPr>
              <a:t>撤退</a:t>
            </a:r>
          </a:p>
        </p:txBody>
      </p:sp>
      <p:pic>
        <p:nvPicPr>
          <p:cNvPr id="16" name="Picture 2">
            <a:extLst>
              <a:ext uri="{FF2B5EF4-FFF2-40B4-BE49-F238E27FC236}">
                <a16:creationId xmlns:a16="http://schemas.microsoft.com/office/drawing/2014/main" id="{718FEAAD-ABF4-4544-AF66-8CA4AE8E5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964" y="1459566"/>
            <a:ext cx="10001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5">
            <a:extLst>
              <a:ext uri="{FF2B5EF4-FFF2-40B4-BE49-F238E27FC236}">
                <a16:creationId xmlns:a16="http://schemas.microsoft.com/office/drawing/2014/main" id="{94A4AAEC-3E0E-42DF-9F4E-D72091936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772" y="3776031"/>
            <a:ext cx="997415" cy="916081"/>
          </a:xfrm>
          <a:prstGeom prst="rect">
            <a:avLst/>
          </a:prstGeom>
          <a:noFill/>
          <a:ln w="3810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6" name="Picture 5">
            <a:extLst>
              <a:ext uri="{FF2B5EF4-FFF2-40B4-BE49-F238E27FC236}">
                <a16:creationId xmlns:a16="http://schemas.microsoft.com/office/drawing/2014/main" id="{C49138F7-4BFE-4318-8D0A-8E4DF2AC0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0734" y="4236943"/>
            <a:ext cx="997415" cy="916081"/>
          </a:xfrm>
          <a:prstGeom prst="rect">
            <a:avLst/>
          </a:prstGeom>
          <a:noFill/>
          <a:ln w="38100">
            <a:solidFill>
              <a:srgbClr val="D80C18"/>
            </a:solidFill>
            <a:miter lim="800000"/>
            <a:headEnd/>
            <a:tailEnd/>
          </a:ln>
          <a:extLst>
            <a:ext uri="{909E8E84-426E-40DD-AFC4-6F175D3DCCD1}">
              <a14:hiddenFill xmlns:a14="http://schemas.microsoft.com/office/drawing/2010/main">
                <a:solidFill>
                  <a:schemeClr val="accent1"/>
                </a:solidFill>
              </a14:hiddenFill>
            </a:ext>
          </a:extLst>
        </p:spPr>
      </p:pic>
      <p:pic>
        <p:nvPicPr>
          <p:cNvPr id="57" name="Picture 5">
            <a:extLst>
              <a:ext uri="{FF2B5EF4-FFF2-40B4-BE49-F238E27FC236}">
                <a16:creationId xmlns:a16="http://schemas.microsoft.com/office/drawing/2014/main" id="{2CC6352B-582A-49FF-A949-201BEA3911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052" y="4236942"/>
            <a:ext cx="997415" cy="916081"/>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58" name="直接箭头连接符 57">
            <a:extLst>
              <a:ext uri="{FF2B5EF4-FFF2-40B4-BE49-F238E27FC236}">
                <a16:creationId xmlns:a16="http://schemas.microsoft.com/office/drawing/2014/main" id="{D296AB3B-DDD2-4012-A68F-CC3195B7ED79}"/>
              </a:ext>
            </a:extLst>
          </p:cNvPr>
          <p:cNvCxnSpPr/>
          <p:nvPr/>
        </p:nvCxnSpPr>
        <p:spPr>
          <a:xfrm flipH="1">
            <a:off x="4133850" y="2590800"/>
            <a:ext cx="1343025" cy="14097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DEE6ABA9-7A67-489F-939C-C16C512DBDB0}"/>
              </a:ext>
            </a:extLst>
          </p:cNvPr>
          <p:cNvCxnSpPr>
            <a:cxnSpLocks/>
          </p:cNvCxnSpPr>
          <p:nvPr/>
        </p:nvCxnSpPr>
        <p:spPr>
          <a:xfrm>
            <a:off x="6867525" y="2590800"/>
            <a:ext cx="1247775" cy="15621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0" name="文本框 59">
            <a:extLst>
              <a:ext uri="{FF2B5EF4-FFF2-40B4-BE49-F238E27FC236}">
                <a16:creationId xmlns:a16="http://schemas.microsoft.com/office/drawing/2014/main" id="{BA6C0C8F-FD1B-41CA-80B5-155DA4A09F0B}"/>
              </a:ext>
            </a:extLst>
          </p:cNvPr>
          <p:cNvSpPr txBox="1"/>
          <p:nvPr/>
        </p:nvSpPr>
        <p:spPr>
          <a:xfrm>
            <a:off x="4248150" y="2790825"/>
            <a:ext cx="646331" cy="369332"/>
          </a:xfrm>
          <a:prstGeom prst="rect">
            <a:avLst/>
          </a:prstGeom>
          <a:noFill/>
        </p:spPr>
        <p:txBody>
          <a:bodyPr wrap="none" rtlCol="0">
            <a:spAutoFit/>
          </a:bodyPr>
          <a:lstStyle/>
          <a:p>
            <a:pPr algn="l"/>
            <a:r>
              <a:rPr lang="zh-CN" altLang="en-US" sz="1800">
                <a:solidFill>
                  <a:srgbClr val="000000"/>
                </a:solidFill>
                <a:latin typeface="思源黑体 CN Regular" panose="020B0500000000000000" pitchFamily="34" charset="-122"/>
                <a:ea typeface="思源黑体 CN Regular" panose="020B0500000000000000" pitchFamily="34" charset="-122"/>
              </a:rPr>
              <a:t>进攻</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sp>
        <p:nvSpPr>
          <p:cNvPr id="61" name="对话气泡: 圆角矩形 60">
            <a:extLst>
              <a:ext uri="{FF2B5EF4-FFF2-40B4-BE49-F238E27FC236}">
                <a16:creationId xmlns:a16="http://schemas.microsoft.com/office/drawing/2014/main" id="{56FD16AE-442C-4BE3-8669-C75CD1215AAB}"/>
              </a:ext>
            </a:extLst>
          </p:cNvPr>
          <p:cNvSpPr/>
          <p:nvPr/>
        </p:nvSpPr>
        <p:spPr>
          <a:xfrm>
            <a:off x="446003" y="3041324"/>
            <a:ext cx="2333625" cy="914400"/>
          </a:xfrm>
          <a:prstGeom prst="wedgeRoundRectCallout">
            <a:avLst>
              <a:gd name="adj1" fmla="val 49341"/>
              <a:gd name="adj2" fmla="val 911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我们每个人都收到了</a:t>
            </a:r>
            <a:r>
              <a:rPr lang="en-US" altLang="zh-CN" dirty="0"/>
              <a:t>1</a:t>
            </a:r>
            <a:r>
              <a:rPr lang="zh-CN" altLang="en-US" dirty="0"/>
              <a:t>个进攻，所以选择进攻</a:t>
            </a:r>
          </a:p>
        </p:txBody>
      </p:sp>
      <p:sp>
        <p:nvSpPr>
          <p:cNvPr id="62" name="对话气泡: 圆角矩形 61">
            <a:extLst>
              <a:ext uri="{FF2B5EF4-FFF2-40B4-BE49-F238E27FC236}">
                <a16:creationId xmlns:a16="http://schemas.microsoft.com/office/drawing/2014/main" id="{A1EB4E3E-E143-4E23-AD99-4FCDD72B50C0}"/>
              </a:ext>
            </a:extLst>
          </p:cNvPr>
          <p:cNvSpPr/>
          <p:nvPr/>
        </p:nvSpPr>
        <p:spPr>
          <a:xfrm>
            <a:off x="9279245" y="3041324"/>
            <a:ext cx="2333625" cy="914400"/>
          </a:xfrm>
          <a:prstGeom prst="wedgeRoundRectCallout">
            <a:avLst>
              <a:gd name="adj1" fmla="val -42496"/>
              <a:gd name="adj2" fmla="val 81780"/>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我们每个人都收到了</a:t>
            </a:r>
            <a:r>
              <a:rPr lang="en-US" altLang="zh-CN" dirty="0"/>
              <a:t>1</a:t>
            </a:r>
            <a:r>
              <a:rPr lang="zh-CN" altLang="en-US" dirty="0"/>
              <a:t>个撤退，所以选择撤退</a:t>
            </a:r>
          </a:p>
        </p:txBody>
      </p:sp>
    </p:spTree>
    <p:extLst>
      <p:ext uri="{BB962C8B-B14F-4D97-AF65-F5344CB8AC3E}">
        <p14:creationId xmlns:p14="http://schemas.microsoft.com/office/powerpoint/2010/main" val="1165923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0461B-BF29-362B-5777-698525F24BA5}"/>
              </a:ext>
            </a:extLst>
          </p:cNvPr>
          <p:cNvSpPr>
            <a:spLocks noGrp="1"/>
          </p:cNvSpPr>
          <p:nvPr>
            <p:ph type="title"/>
          </p:nvPr>
        </p:nvSpPr>
        <p:spPr/>
        <p:txBody>
          <a:bodyPr/>
          <a:lstStyle/>
          <a:p>
            <a:r>
              <a:rPr lang="zh-CN" altLang="en-US" dirty="0"/>
              <a:t>区块链共识算法</a:t>
            </a:r>
          </a:p>
        </p:txBody>
      </p:sp>
      <p:sp>
        <p:nvSpPr>
          <p:cNvPr id="3" name="内容占位符 2">
            <a:extLst>
              <a:ext uri="{FF2B5EF4-FFF2-40B4-BE49-F238E27FC236}">
                <a16:creationId xmlns:a16="http://schemas.microsoft.com/office/drawing/2014/main" id="{AADE4DE6-76FF-34BE-C84E-A4A6502705B1}"/>
              </a:ext>
            </a:extLst>
          </p:cNvPr>
          <p:cNvSpPr>
            <a:spLocks noGrp="1"/>
          </p:cNvSpPr>
          <p:nvPr>
            <p:ph idx="1"/>
          </p:nvPr>
        </p:nvSpPr>
        <p:spPr/>
        <p:txBody>
          <a:bodyPr>
            <a:normAutofit/>
          </a:bodyPr>
          <a:lstStyle/>
          <a:p>
            <a:r>
              <a:rPr lang="zh-CN" altLang="en-US" dirty="0"/>
              <a:t>区块链技术的核心</a:t>
            </a:r>
            <a:endParaRPr lang="en-US" altLang="zh-CN" dirty="0"/>
          </a:p>
          <a:p>
            <a:pPr lvl="1"/>
            <a:r>
              <a:rPr lang="zh-CN" altLang="en-US" dirty="0"/>
              <a:t>从根源上：比特币的最核心机制，</a:t>
            </a:r>
            <a:r>
              <a:rPr lang="en-US" altLang="zh-CN" dirty="0" err="1"/>
              <a:t>PoW</a:t>
            </a:r>
            <a:r>
              <a:rPr lang="zh-CN" altLang="en-US" dirty="0"/>
              <a:t>共识，是最早的区块链共识算法</a:t>
            </a:r>
            <a:endParaRPr lang="en-US" altLang="zh-CN" dirty="0"/>
          </a:p>
          <a:p>
            <a:pPr lvl="1"/>
            <a:r>
              <a:rPr lang="zh-CN" altLang="en-US" dirty="0"/>
              <a:t>从原理上：共识是用于防止双重支付的技术，没有共识就没有区块链，这是区块链和传统分布式系统的核心区别</a:t>
            </a:r>
            <a:endParaRPr lang="en-US" altLang="zh-CN" dirty="0"/>
          </a:p>
          <a:p>
            <a:pPr lvl="1"/>
            <a:r>
              <a:rPr lang="zh-CN" altLang="en-US" dirty="0"/>
              <a:t>从性质上：共识算法决定了区块链的核心特性和性能</a:t>
            </a:r>
            <a:endParaRPr lang="en-US" altLang="zh-CN" dirty="0"/>
          </a:p>
          <a:p>
            <a:r>
              <a:rPr lang="zh-CN" altLang="en-US" dirty="0"/>
              <a:t>比特币</a:t>
            </a:r>
            <a:r>
              <a:rPr lang="en-US" altLang="zh-CN" dirty="0" err="1"/>
              <a:t>PoW</a:t>
            </a:r>
            <a:r>
              <a:rPr lang="zh-CN" altLang="en-US" dirty="0"/>
              <a:t>的问题：</a:t>
            </a:r>
            <a:endParaRPr lang="en-US" altLang="zh-CN" dirty="0"/>
          </a:p>
          <a:p>
            <a:pPr lvl="1"/>
            <a:r>
              <a:rPr lang="zh-CN" altLang="en-US" dirty="0">
                <a:sym typeface="Wingdings" panose="05000000000000000000" pitchFamily="2" charset="2"/>
              </a:rPr>
              <a:t>扩容问题：</a:t>
            </a:r>
            <a:r>
              <a:rPr lang="en-US" altLang="zh-CN" dirty="0">
                <a:sym typeface="Wingdings" panose="05000000000000000000" pitchFamily="2" charset="2"/>
              </a:rPr>
              <a:t>7tx/s</a:t>
            </a:r>
          </a:p>
          <a:p>
            <a:pPr lvl="2"/>
            <a:r>
              <a:rPr lang="zh-CN" altLang="en-US" dirty="0">
                <a:sym typeface="Wingdings" panose="05000000000000000000" pitchFamily="2" charset="2"/>
              </a:rPr>
              <a:t>比特币性能低的原因是</a:t>
            </a:r>
            <a:r>
              <a:rPr lang="zh-CN" altLang="en-US" strike="sngStrike" dirty="0">
                <a:sym typeface="Wingdings" panose="05000000000000000000" pitchFamily="2" charset="2"/>
              </a:rPr>
              <a:t>去中心</a:t>
            </a:r>
            <a:r>
              <a:rPr lang="zh-CN" altLang="en-US" dirty="0">
                <a:sym typeface="Wingdings" panose="05000000000000000000" pitchFamily="2" charset="2"/>
              </a:rPr>
              <a:t>算法问题</a:t>
            </a:r>
            <a:r>
              <a:rPr lang="en-US" altLang="zh-CN" dirty="0">
                <a:sym typeface="Wingdings" panose="05000000000000000000" pitchFamily="2" charset="2"/>
              </a:rPr>
              <a:t>——</a:t>
            </a:r>
            <a:r>
              <a:rPr lang="zh-CN" altLang="en-US" dirty="0">
                <a:sym typeface="Wingdings" panose="05000000000000000000" pitchFamily="2" charset="2"/>
              </a:rPr>
              <a:t>目前主流算法都能在不降低去中心和安全性的前提下达到</a:t>
            </a:r>
            <a:r>
              <a:rPr lang="en-US" altLang="zh-CN" dirty="0">
                <a:sym typeface="Wingdings" panose="05000000000000000000" pitchFamily="2" charset="2"/>
              </a:rPr>
              <a:t>100-1000tps</a:t>
            </a:r>
          </a:p>
          <a:p>
            <a:pPr lvl="2"/>
            <a:r>
              <a:rPr lang="zh-CN" altLang="en-US" dirty="0">
                <a:sym typeface="Wingdings" panose="05000000000000000000" pitchFamily="2" charset="2"/>
              </a:rPr>
              <a:t>比特币现在的性能问题完全是历史遗留问题</a:t>
            </a:r>
            <a:endParaRPr lang="en-US" altLang="zh-CN" dirty="0">
              <a:sym typeface="Wingdings" panose="05000000000000000000" pitchFamily="2" charset="2"/>
            </a:endParaRPr>
          </a:p>
          <a:p>
            <a:pPr lvl="1"/>
            <a:r>
              <a:rPr lang="zh-CN" altLang="en-US" dirty="0">
                <a:sym typeface="Wingdings" panose="05000000000000000000" pitchFamily="2" charset="2"/>
              </a:rPr>
              <a:t>能耗问题：全世界</a:t>
            </a:r>
            <a:r>
              <a:rPr lang="en-US" altLang="zh-CN" dirty="0">
                <a:sym typeface="Wingdings" panose="05000000000000000000" pitchFamily="2" charset="2"/>
              </a:rPr>
              <a:t>0.43%</a:t>
            </a:r>
            <a:r>
              <a:rPr lang="zh-CN" altLang="en-US" dirty="0">
                <a:sym typeface="Wingdings" panose="05000000000000000000" pitchFamily="2" charset="2"/>
              </a:rPr>
              <a:t>，目前相当于荷兰的用电量</a:t>
            </a:r>
            <a:endParaRPr lang="en-US" altLang="zh-CN" dirty="0">
              <a:sym typeface="Wingdings" panose="05000000000000000000" pitchFamily="2" charset="2"/>
            </a:endParaRPr>
          </a:p>
          <a:p>
            <a:pPr lvl="1"/>
            <a:endParaRPr lang="en-US" altLang="zh-CN" dirty="0"/>
          </a:p>
          <a:p>
            <a:endParaRPr lang="en-US" altLang="zh-CN" dirty="0"/>
          </a:p>
        </p:txBody>
      </p:sp>
    </p:spTree>
    <p:extLst>
      <p:ext uri="{BB962C8B-B14F-4D97-AF65-F5344CB8AC3E}">
        <p14:creationId xmlns:p14="http://schemas.microsoft.com/office/powerpoint/2010/main" val="4045023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30</a:t>
            </a:fld>
            <a:endParaRPr lang="zh-CN" altLang="en-US"/>
          </a:p>
        </p:txBody>
      </p:sp>
      <p:sp>
        <p:nvSpPr>
          <p:cNvPr id="18" name="文本框 17">
            <a:extLst>
              <a:ext uri="{FF2B5EF4-FFF2-40B4-BE49-F238E27FC236}">
                <a16:creationId xmlns:a16="http://schemas.microsoft.com/office/drawing/2014/main" id="{A20936E7-DAA3-4DFC-A778-7CD260EA7C34}"/>
              </a:ext>
            </a:extLst>
          </p:cNvPr>
          <p:cNvSpPr txBox="1"/>
          <p:nvPr/>
        </p:nvSpPr>
        <p:spPr>
          <a:xfrm>
            <a:off x="7381875" y="2798207"/>
            <a:ext cx="646331" cy="369332"/>
          </a:xfrm>
          <a:prstGeom prst="rect">
            <a:avLst/>
          </a:prstGeom>
          <a:noFill/>
        </p:spPr>
        <p:txBody>
          <a:bodyPr wrap="none" rtlCol="0">
            <a:spAutoFit/>
          </a:bodyPr>
          <a:lstStyle/>
          <a:p>
            <a:pPr algn="l"/>
            <a:r>
              <a:rPr lang="zh-CN" altLang="en-US" sz="1800" dirty="0">
                <a:solidFill>
                  <a:srgbClr val="000000"/>
                </a:solidFill>
                <a:latin typeface="思源黑体 CN Regular" panose="020B0500000000000000" pitchFamily="34" charset="-122"/>
                <a:ea typeface="思源黑体 CN Regular" panose="020B0500000000000000" pitchFamily="34" charset="-122"/>
              </a:rPr>
              <a:t>撤退</a:t>
            </a:r>
          </a:p>
        </p:txBody>
      </p:sp>
      <p:pic>
        <p:nvPicPr>
          <p:cNvPr id="16" name="Picture 2">
            <a:extLst>
              <a:ext uri="{FF2B5EF4-FFF2-40B4-BE49-F238E27FC236}">
                <a16:creationId xmlns:a16="http://schemas.microsoft.com/office/drawing/2014/main" id="{718FEAAD-ABF4-4544-AF66-8CA4AE8E5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964" y="1459566"/>
            <a:ext cx="10001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5">
            <a:extLst>
              <a:ext uri="{FF2B5EF4-FFF2-40B4-BE49-F238E27FC236}">
                <a16:creationId xmlns:a16="http://schemas.microsoft.com/office/drawing/2014/main" id="{94A4AAEC-3E0E-42DF-9F4E-D72091936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772" y="3776031"/>
            <a:ext cx="997415" cy="916081"/>
          </a:xfrm>
          <a:prstGeom prst="rect">
            <a:avLst/>
          </a:prstGeom>
          <a:noFill/>
          <a:ln w="38100">
            <a:solidFill>
              <a:srgbClr val="D80C18"/>
            </a:solidFill>
            <a:miter lim="800000"/>
            <a:headEnd/>
            <a:tailEnd/>
          </a:ln>
          <a:extLst>
            <a:ext uri="{909E8E84-426E-40DD-AFC4-6F175D3DCCD1}">
              <a14:hiddenFill xmlns:a14="http://schemas.microsoft.com/office/drawing/2010/main">
                <a:solidFill>
                  <a:schemeClr val="accent1"/>
                </a:solidFill>
              </a14:hiddenFill>
            </a:ext>
          </a:extLst>
        </p:spPr>
      </p:pic>
      <p:pic>
        <p:nvPicPr>
          <p:cNvPr id="56" name="Picture 5">
            <a:extLst>
              <a:ext uri="{FF2B5EF4-FFF2-40B4-BE49-F238E27FC236}">
                <a16:creationId xmlns:a16="http://schemas.microsoft.com/office/drawing/2014/main" id="{C49138F7-4BFE-4318-8D0A-8E4DF2AC0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0734" y="4236943"/>
            <a:ext cx="997415" cy="916081"/>
          </a:xfrm>
          <a:prstGeom prst="rect">
            <a:avLst/>
          </a:prstGeom>
          <a:noFill/>
          <a:ln w="38100">
            <a:solidFill>
              <a:srgbClr val="D80C18"/>
            </a:solidFill>
            <a:miter lim="800000"/>
            <a:headEnd/>
            <a:tailEnd/>
          </a:ln>
          <a:extLst>
            <a:ext uri="{909E8E84-426E-40DD-AFC4-6F175D3DCCD1}">
              <a14:hiddenFill xmlns:a14="http://schemas.microsoft.com/office/drawing/2010/main">
                <a:solidFill>
                  <a:schemeClr val="accent1"/>
                </a:solidFill>
              </a14:hiddenFill>
            </a:ext>
          </a:extLst>
        </p:spPr>
      </p:pic>
      <p:pic>
        <p:nvPicPr>
          <p:cNvPr id="57" name="Picture 5">
            <a:extLst>
              <a:ext uri="{FF2B5EF4-FFF2-40B4-BE49-F238E27FC236}">
                <a16:creationId xmlns:a16="http://schemas.microsoft.com/office/drawing/2014/main" id="{2CC6352B-582A-49FF-A949-201BEA3911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052" y="4236942"/>
            <a:ext cx="997415" cy="916081"/>
          </a:xfrm>
          <a:prstGeom prst="rect">
            <a:avLst/>
          </a:prstGeom>
          <a:noFill/>
          <a:ln w="381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cxnSp>
        <p:nvCxnSpPr>
          <p:cNvPr id="58" name="直接箭头连接符 57">
            <a:extLst>
              <a:ext uri="{FF2B5EF4-FFF2-40B4-BE49-F238E27FC236}">
                <a16:creationId xmlns:a16="http://schemas.microsoft.com/office/drawing/2014/main" id="{D296AB3B-DDD2-4012-A68F-CC3195B7ED79}"/>
              </a:ext>
            </a:extLst>
          </p:cNvPr>
          <p:cNvCxnSpPr/>
          <p:nvPr/>
        </p:nvCxnSpPr>
        <p:spPr>
          <a:xfrm flipH="1">
            <a:off x="4133850" y="2590800"/>
            <a:ext cx="1343025" cy="14097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DEE6ABA9-7A67-489F-939C-C16C512DBDB0}"/>
              </a:ext>
            </a:extLst>
          </p:cNvPr>
          <p:cNvCxnSpPr>
            <a:cxnSpLocks/>
          </p:cNvCxnSpPr>
          <p:nvPr/>
        </p:nvCxnSpPr>
        <p:spPr>
          <a:xfrm>
            <a:off x="6867525" y="2590800"/>
            <a:ext cx="1247775" cy="15621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0" name="文本框 59">
            <a:extLst>
              <a:ext uri="{FF2B5EF4-FFF2-40B4-BE49-F238E27FC236}">
                <a16:creationId xmlns:a16="http://schemas.microsoft.com/office/drawing/2014/main" id="{BA6C0C8F-FD1B-41CA-80B5-155DA4A09F0B}"/>
              </a:ext>
            </a:extLst>
          </p:cNvPr>
          <p:cNvSpPr txBox="1"/>
          <p:nvPr/>
        </p:nvSpPr>
        <p:spPr>
          <a:xfrm>
            <a:off x="4248150" y="2790825"/>
            <a:ext cx="646331" cy="369332"/>
          </a:xfrm>
          <a:prstGeom prst="rect">
            <a:avLst/>
          </a:prstGeom>
          <a:noFill/>
        </p:spPr>
        <p:txBody>
          <a:bodyPr wrap="none" rtlCol="0">
            <a:spAutoFit/>
          </a:bodyPr>
          <a:lstStyle/>
          <a:p>
            <a:pPr algn="l"/>
            <a:r>
              <a:rPr lang="zh-CN" altLang="en-US" sz="1800">
                <a:solidFill>
                  <a:srgbClr val="000000"/>
                </a:solidFill>
                <a:latin typeface="思源黑体 CN Regular" panose="020B0500000000000000" pitchFamily="34" charset="-122"/>
                <a:ea typeface="思源黑体 CN Regular" panose="020B0500000000000000" pitchFamily="34" charset="-122"/>
              </a:rPr>
              <a:t>进攻</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cxnSp>
        <p:nvCxnSpPr>
          <p:cNvPr id="17" name="直接箭头连接符 16">
            <a:extLst>
              <a:ext uri="{FF2B5EF4-FFF2-40B4-BE49-F238E27FC236}">
                <a16:creationId xmlns:a16="http://schemas.microsoft.com/office/drawing/2014/main" id="{7530409A-E088-4C8B-B733-3B58974B8CDC}"/>
              </a:ext>
            </a:extLst>
          </p:cNvPr>
          <p:cNvCxnSpPr>
            <a:cxnSpLocks/>
          </p:cNvCxnSpPr>
          <p:nvPr/>
        </p:nvCxnSpPr>
        <p:spPr>
          <a:xfrm>
            <a:off x="6096000" y="2590800"/>
            <a:ext cx="0" cy="11070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2CCC64C6-9866-46B6-9D78-CD2ADBA6A414}"/>
              </a:ext>
            </a:extLst>
          </p:cNvPr>
          <p:cNvSpPr txBox="1"/>
          <p:nvPr/>
        </p:nvSpPr>
        <p:spPr>
          <a:xfrm>
            <a:off x="5282000" y="3043506"/>
            <a:ext cx="646331" cy="369332"/>
          </a:xfrm>
          <a:prstGeom prst="rect">
            <a:avLst/>
          </a:prstGeom>
          <a:noFill/>
        </p:spPr>
        <p:txBody>
          <a:bodyPr wrap="none" rtlCol="0">
            <a:spAutoFit/>
          </a:bodyPr>
          <a:lstStyle/>
          <a:p>
            <a:pPr algn="l"/>
            <a:r>
              <a:rPr lang="zh-CN" altLang="en-US" sz="1800">
                <a:solidFill>
                  <a:srgbClr val="000000"/>
                </a:solidFill>
                <a:latin typeface="思源黑体 CN Regular" panose="020B0500000000000000" pitchFamily="34" charset="-122"/>
                <a:ea typeface="思源黑体 CN Regular" panose="020B0500000000000000" pitchFamily="34" charset="-122"/>
              </a:rPr>
              <a:t>进攻</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cxnSp>
        <p:nvCxnSpPr>
          <p:cNvPr id="21" name="直接箭头连接符 20">
            <a:extLst>
              <a:ext uri="{FF2B5EF4-FFF2-40B4-BE49-F238E27FC236}">
                <a16:creationId xmlns:a16="http://schemas.microsoft.com/office/drawing/2014/main" id="{9E955474-4769-4AF9-B701-2201C51D25BC}"/>
              </a:ext>
            </a:extLst>
          </p:cNvPr>
          <p:cNvCxnSpPr>
            <a:cxnSpLocks/>
          </p:cNvCxnSpPr>
          <p:nvPr/>
        </p:nvCxnSpPr>
        <p:spPr>
          <a:xfrm flipV="1">
            <a:off x="4266516" y="4236943"/>
            <a:ext cx="1090720" cy="468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76C0AA3E-9C40-4B9F-8E99-5643E8A2ECC9}"/>
              </a:ext>
            </a:extLst>
          </p:cNvPr>
          <p:cNvCxnSpPr>
            <a:cxnSpLocks/>
          </p:cNvCxnSpPr>
          <p:nvPr/>
        </p:nvCxnSpPr>
        <p:spPr>
          <a:xfrm flipH="1" flipV="1">
            <a:off x="6677025" y="4231087"/>
            <a:ext cx="1351181" cy="540939"/>
          </a:xfrm>
          <a:prstGeom prst="straightConnector1">
            <a:avLst/>
          </a:prstGeom>
          <a:ln w="38100">
            <a:solidFill>
              <a:srgbClr val="1E53A4"/>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AD21E74C-385E-4AE8-B0DD-8CBFADF83DD9}"/>
              </a:ext>
            </a:extLst>
          </p:cNvPr>
          <p:cNvSpPr txBox="1"/>
          <p:nvPr/>
        </p:nvSpPr>
        <p:spPr>
          <a:xfrm>
            <a:off x="4466507" y="4046421"/>
            <a:ext cx="646331" cy="369332"/>
          </a:xfrm>
          <a:prstGeom prst="rect">
            <a:avLst/>
          </a:prstGeom>
          <a:noFill/>
        </p:spPr>
        <p:txBody>
          <a:bodyPr wrap="none" rtlCol="0">
            <a:spAutoFit/>
          </a:bodyPr>
          <a:lstStyle/>
          <a:p>
            <a:pPr algn="l"/>
            <a:r>
              <a:rPr lang="zh-CN" altLang="en-US" sz="1800">
                <a:solidFill>
                  <a:srgbClr val="000000"/>
                </a:solidFill>
                <a:latin typeface="思源黑体 CN Regular" panose="020B0500000000000000" pitchFamily="34" charset="-122"/>
                <a:ea typeface="思源黑体 CN Regular" panose="020B0500000000000000" pitchFamily="34" charset="-122"/>
              </a:rPr>
              <a:t>进攻</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sp>
        <p:nvSpPr>
          <p:cNvPr id="28" name="文本框 27">
            <a:extLst>
              <a:ext uri="{FF2B5EF4-FFF2-40B4-BE49-F238E27FC236}">
                <a16:creationId xmlns:a16="http://schemas.microsoft.com/office/drawing/2014/main" id="{E658BEFF-F0CF-4F62-82BC-14B0F191E22F}"/>
              </a:ext>
            </a:extLst>
          </p:cNvPr>
          <p:cNvSpPr txBox="1"/>
          <p:nvPr/>
        </p:nvSpPr>
        <p:spPr>
          <a:xfrm>
            <a:off x="7050010" y="4000500"/>
            <a:ext cx="646331" cy="369332"/>
          </a:xfrm>
          <a:prstGeom prst="rect">
            <a:avLst/>
          </a:prstGeom>
          <a:noFill/>
        </p:spPr>
        <p:txBody>
          <a:bodyPr wrap="none" rtlCol="0">
            <a:spAutoFit/>
          </a:bodyPr>
          <a:lstStyle/>
          <a:p>
            <a:pPr algn="l"/>
            <a:r>
              <a:rPr lang="zh-CN" altLang="en-US" sz="1800" dirty="0">
                <a:solidFill>
                  <a:srgbClr val="000000"/>
                </a:solidFill>
                <a:latin typeface="思源黑体 CN Regular" panose="020B0500000000000000" pitchFamily="34" charset="-122"/>
                <a:ea typeface="思源黑体 CN Regular" panose="020B0500000000000000" pitchFamily="34" charset="-122"/>
              </a:rPr>
              <a:t>撤退</a:t>
            </a:r>
          </a:p>
        </p:txBody>
      </p:sp>
      <p:cxnSp>
        <p:nvCxnSpPr>
          <p:cNvPr id="29" name="直接箭头连接符 28">
            <a:extLst>
              <a:ext uri="{FF2B5EF4-FFF2-40B4-BE49-F238E27FC236}">
                <a16:creationId xmlns:a16="http://schemas.microsoft.com/office/drawing/2014/main" id="{6F09AD54-8602-40D3-B943-E940576E3367}"/>
              </a:ext>
            </a:extLst>
          </p:cNvPr>
          <p:cNvCxnSpPr>
            <a:cxnSpLocks/>
          </p:cNvCxnSpPr>
          <p:nvPr/>
        </p:nvCxnSpPr>
        <p:spPr>
          <a:xfrm flipH="1">
            <a:off x="4271514" y="4471146"/>
            <a:ext cx="1085722" cy="47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74981866-CE61-47FC-B599-23FC4BBD5F4E}"/>
              </a:ext>
            </a:extLst>
          </p:cNvPr>
          <p:cNvSpPr txBox="1"/>
          <p:nvPr/>
        </p:nvSpPr>
        <p:spPr>
          <a:xfrm>
            <a:off x="4618907" y="4822648"/>
            <a:ext cx="646331" cy="369332"/>
          </a:xfrm>
          <a:prstGeom prst="rect">
            <a:avLst/>
          </a:prstGeom>
          <a:noFill/>
        </p:spPr>
        <p:txBody>
          <a:bodyPr wrap="none" rtlCol="0">
            <a:spAutoFit/>
          </a:bodyPr>
          <a:lstStyle/>
          <a:p>
            <a:pPr algn="l"/>
            <a:r>
              <a:rPr lang="zh-CN" altLang="en-US" sz="1800">
                <a:solidFill>
                  <a:srgbClr val="000000"/>
                </a:solidFill>
                <a:latin typeface="思源黑体 CN Regular" panose="020B0500000000000000" pitchFamily="34" charset="-122"/>
                <a:ea typeface="思源黑体 CN Regular" panose="020B0500000000000000" pitchFamily="34" charset="-122"/>
              </a:rPr>
              <a:t>进攻</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cxnSp>
        <p:nvCxnSpPr>
          <p:cNvPr id="36" name="直接箭头连接符 35">
            <a:extLst>
              <a:ext uri="{FF2B5EF4-FFF2-40B4-BE49-F238E27FC236}">
                <a16:creationId xmlns:a16="http://schemas.microsoft.com/office/drawing/2014/main" id="{993750D9-F4E9-4A55-9CA9-EFCB4C0A23C1}"/>
              </a:ext>
            </a:extLst>
          </p:cNvPr>
          <p:cNvCxnSpPr>
            <a:cxnSpLocks/>
          </p:cNvCxnSpPr>
          <p:nvPr/>
        </p:nvCxnSpPr>
        <p:spPr>
          <a:xfrm>
            <a:off x="6709724" y="4520684"/>
            <a:ext cx="1224601" cy="477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F81ADFF4-C2E1-4B61-9F69-AD638DF82CB4}"/>
              </a:ext>
            </a:extLst>
          </p:cNvPr>
          <p:cNvSpPr txBox="1"/>
          <p:nvPr/>
        </p:nvSpPr>
        <p:spPr>
          <a:xfrm>
            <a:off x="6801722" y="4783692"/>
            <a:ext cx="646331" cy="369332"/>
          </a:xfrm>
          <a:prstGeom prst="rect">
            <a:avLst/>
          </a:prstGeom>
          <a:noFill/>
        </p:spPr>
        <p:txBody>
          <a:bodyPr wrap="none" rtlCol="0">
            <a:spAutoFit/>
          </a:bodyPr>
          <a:lstStyle/>
          <a:p>
            <a:pPr algn="l"/>
            <a:r>
              <a:rPr lang="zh-CN" altLang="en-US" sz="1800">
                <a:solidFill>
                  <a:srgbClr val="000000"/>
                </a:solidFill>
                <a:latin typeface="思源黑体 CN Regular" panose="020B0500000000000000" pitchFamily="34" charset="-122"/>
                <a:ea typeface="思源黑体 CN Regular" panose="020B0500000000000000" pitchFamily="34" charset="-122"/>
              </a:rPr>
              <a:t>进攻</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sp>
        <p:nvSpPr>
          <p:cNvPr id="39" name="对话气泡: 圆角矩形 38">
            <a:extLst>
              <a:ext uri="{FF2B5EF4-FFF2-40B4-BE49-F238E27FC236}">
                <a16:creationId xmlns:a16="http://schemas.microsoft.com/office/drawing/2014/main" id="{595B49FC-E915-4FD4-90C8-E31A755A130B}"/>
              </a:ext>
            </a:extLst>
          </p:cNvPr>
          <p:cNvSpPr/>
          <p:nvPr/>
        </p:nvSpPr>
        <p:spPr>
          <a:xfrm>
            <a:off x="446003" y="3041324"/>
            <a:ext cx="2430547" cy="914400"/>
          </a:xfrm>
          <a:prstGeom prst="wedgeRoundRectCallout">
            <a:avLst>
              <a:gd name="adj1" fmla="val 49341"/>
              <a:gd name="adj2" fmla="val 911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我收到了</a:t>
            </a:r>
            <a:r>
              <a:rPr lang="en-US" altLang="zh-CN" dirty="0"/>
              <a:t>2</a:t>
            </a:r>
            <a:r>
              <a:rPr lang="zh-CN" altLang="en-US" dirty="0"/>
              <a:t>个进攻，所以选择进攻</a:t>
            </a:r>
          </a:p>
        </p:txBody>
      </p:sp>
      <p:sp>
        <p:nvSpPr>
          <p:cNvPr id="40" name="对话气泡: 圆角矩形 39">
            <a:extLst>
              <a:ext uri="{FF2B5EF4-FFF2-40B4-BE49-F238E27FC236}">
                <a16:creationId xmlns:a16="http://schemas.microsoft.com/office/drawing/2014/main" id="{3D263E76-F459-48BF-B0DF-64238C9E5EF9}"/>
              </a:ext>
            </a:extLst>
          </p:cNvPr>
          <p:cNvSpPr/>
          <p:nvPr/>
        </p:nvSpPr>
        <p:spPr>
          <a:xfrm>
            <a:off x="2936065" y="1541655"/>
            <a:ext cx="2430547" cy="914400"/>
          </a:xfrm>
          <a:prstGeom prst="wedgeRoundRectCallout">
            <a:avLst>
              <a:gd name="adj1" fmla="val 57667"/>
              <a:gd name="adj2" fmla="val 1873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我收到了</a:t>
            </a:r>
            <a:r>
              <a:rPr lang="en-US" altLang="zh-CN" dirty="0"/>
              <a:t>2</a:t>
            </a:r>
            <a:r>
              <a:rPr lang="zh-CN" altLang="en-US" dirty="0"/>
              <a:t>个进攻，所以选择进攻</a:t>
            </a:r>
          </a:p>
        </p:txBody>
      </p:sp>
      <p:cxnSp>
        <p:nvCxnSpPr>
          <p:cNvPr id="25" name="直接箭头连接符 24">
            <a:extLst>
              <a:ext uri="{FF2B5EF4-FFF2-40B4-BE49-F238E27FC236}">
                <a16:creationId xmlns:a16="http://schemas.microsoft.com/office/drawing/2014/main" id="{0F579733-232F-71ED-CF1F-8487972A2979}"/>
              </a:ext>
            </a:extLst>
          </p:cNvPr>
          <p:cNvCxnSpPr>
            <a:cxnSpLocks/>
          </p:cNvCxnSpPr>
          <p:nvPr/>
        </p:nvCxnSpPr>
        <p:spPr>
          <a:xfrm flipV="1">
            <a:off x="4313168" y="5153023"/>
            <a:ext cx="3571507" cy="389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1FE11BDE-B21E-2F3B-B0BE-F6FF07247DC6}"/>
              </a:ext>
            </a:extLst>
          </p:cNvPr>
          <p:cNvSpPr txBox="1"/>
          <p:nvPr/>
        </p:nvSpPr>
        <p:spPr>
          <a:xfrm>
            <a:off x="5626771" y="4870639"/>
            <a:ext cx="646331" cy="369332"/>
          </a:xfrm>
          <a:prstGeom prst="rect">
            <a:avLst/>
          </a:prstGeom>
          <a:noFill/>
        </p:spPr>
        <p:txBody>
          <a:bodyPr wrap="none" rtlCol="0">
            <a:spAutoFit/>
          </a:bodyPr>
          <a:lstStyle/>
          <a:p>
            <a:pPr algn="l"/>
            <a:r>
              <a:rPr lang="zh-CN" altLang="en-US" sz="1800">
                <a:solidFill>
                  <a:srgbClr val="000000"/>
                </a:solidFill>
                <a:latin typeface="思源黑体 CN Regular" panose="020B0500000000000000" pitchFamily="34" charset="-122"/>
                <a:ea typeface="思源黑体 CN Regular" panose="020B0500000000000000" pitchFamily="34" charset="-122"/>
              </a:rPr>
              <a:t>进攻</a:t>
            </a:r>
            <a:endParaRPr lang="zh-CN" altLang="en-US" sz="1800" dirty="0">
              <a:solidFill>
                <a:srgbClr val="000000"/>
              </a:solidFill>
              <a:latin typeface="思源黑体 CN Regular" panose="020B0500000000000000" pitchFamily="34" charset="-122"/>
              <a:ea typeface="思源黑体 CN Regular" panose="020B0500000000000000" pitchFamily="34" charset="-122"/>
            </a:endParaRPr>
          </a:p>
        </p:txBody>
      </p:sp>
      <p:cxnSp>
        <p:nvCxnSpPr>
          <p:cNvPr id="31" name="直接箭头连接符 30">
            <a:extLst>
              <a:ext uri="{FF2B5EF4-FFF2-40B4-BE49-F238E27FC236}">
                <a16:creationId xmlns:a16="http://schemas.microsoft.com/office/drawing/2014/main" id="{0A249BF4-7FF6-1406-DA48-ACE1021CF0DC}"/>
              </a:ext>
            </a:extLst>
          </p:cNvPr>
          <p:cNvCxnSpPr>
            <a:cxnSpLocks/>
          </p:cNvCxnSpPr>
          <p:nvPr/>
        </p:nvCxnSpPr>
        <p:spPr>
          <a:xfrm flipH="1">
            <a:off x="4287684" y="5378964"/>
            <a:ext cx="3596991" cy="0"/>
          </a:xfrm>
          <a:prstGeom prst="straightConnector1">
            <a:avLst/>
          </a:prstGeom>
          <a:ln w="38100">
            <a:solidFill>
              <a:srgbClr val="1E53A4"/>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AE294A94-E171-E186-AEBC-91DF2F5E5B3C}"/>
              </a:ext>
            </a:extLst>
          </p:cNvPr>
          <p:cNvSpPr txBox="1"/>
          <p:nvPr/>
        </p:nvSpPr>
        <p:spPr>
          <a:xfrm>
            <a:off x="6063393" y="5318312"/>
            <a:ext cx="646331" cy="369332"/>
          </a:xfrm>
          <a:prstGeom prst="rect">
            <a:avLst/>
          </a:prstGeom>
          <a:noFill/>
        </p:spPr>
        <p:txBody>
          <a:bodyPr wrap="none" rtlCol="0">
            <a:spAutoFit/>
          </a:bodyPr>
          <a:lstStyle/>
          <a:p>
            <a:pPr algn="l"/>
            <a:r>
              <a:rPr lang="zh-CN" altLang="en-US" sz="1800" dirty="0">
                <a:solidFill>
                  <a:srgbClr val="000000"/>
                </a:solidFill>
                <a:latin typeface="思源黑体 CN Regular" panose="020B0500000000000000" pitchFamily="34" charset="-122"/>
                <a:ea typeface="思源黑体 CN Regular" panose="020B0500000000000000" pitchFamily="34" charset="-122"/>
              </a:rPr>
              <a:t>撤退</a:t>
            </a:r>
          </a:p>
        </p:txBody>
      </p:sp>
      <p:sp>
        <p:nvSpPr>
          <p:cNvPr id="41" name="对话气泡: 圆角矩形 40">
            <a:extLst>
              <a:ext uri="{FF2B5EF4-FFF2-40B4-BE49-F238E27FC236}">
                <a16:creationId xmlns:a16="http://schemas.microsoft.com/office/drawing/2014/main" id="{4B0691F2-D910-C8A8-DBF8-D022E4CD272B}"/>
              </a:ext>
            </a:extLst>
          </p:cNvPr>
          <p:cNvSpPr/>
          <p:nvPr/>
        </p:nvSpPr>
        <p:spPr>
          <a:xfrm>
            <a:off x="9101380" y="3086100"/>
            <a:ext cx="2430547" cy="914400"/>
          </a:xfrm>
          <a:prstGeom prst="wedgeRoundRectCallout">
            <a:avLst>
              <a:gd name="adj1" fmla="val -41027"/>
              <a:gd name="adj2" fmla="val 890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我收到了</a:t>
            </a:r>
            <a:r>
              <a:rPr lang="en-US" altLang="zh-CN" dirty="0"/>
              <a:t>2</a:t>
            </a:r>
            <a:r>
              <a:rPr lang="zh-CN" altLang="en-US" dirty="0"/>
              <a:t>个进攻，所以选择进攻</a:t>
            </a:r>
          </a:p>
        </p:txBody>
      </p:sp>
    </p:spTree>
    <p:extLst>
      <p:ext uri="{BB962C8B-B14F-4D97-AF65-F5344CB8AC3E}">
        <p14:creationId xmlns:p14="http://schemas.microsoft.com/office/powerpoint/2010/main" val="2603436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31</a:t>
            </a:fld>
            <a:endParaRPr lang="zh-CN" altLang="en-US" dirty="0"/>
          </a:p>
        </p:txBody>
      </p:sp>
      <p:sp>
        <p:nvSpPr>
          <p:cNvPr id="4" name="内容占位符 2">
            <a:extLst>
              <a:ext uri="{FF2B5EF4-FFF2-40B4-BE49-F238E27FC236}">
                <a16:creationId xmlns:a16="http://schemas.microsoft.com/office/drawing/2014/main" id="{618F14BA-6C68-43AD-93A3-8473BFBFDD43}"/>
              </a:ext>
            </a:extLst>
          </p:cNvPr>
          <p:cNvSpPr txBox="1">
            <a:spLocks/>
          </p:cNvSpPr>
          <p:nvPr/>
        </p:nvSpPr>
        <p:spPr>
          <a:xfrm>
            <a:off x="669924" y="1458912"/>
            <a:ext cx="10997143" cy="4351338"/>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Gill Sans MT" panose="020B0502020104020203" pitchFamily="34" charset="0"/>
              </a:rPr>
              <a:t>拜占庭将军问题（</a:t>
            </a:r>
            <a:r>
              <a:rPr lang="en-US" altLang="zh-CN" sz="2400" dirty="0">
                <a:latin typeface="Gill Sans MT" panose="020B0502020104020203" pitchFamily="34" charset="0"/>
              </a:rPr>
              <a:t>Leslie </a:t>
            </a:r>
            <a:r>
              <a:rPr lang="en-US" altLang="zh-CN" sz="2400" dirty="0" err="1">
                <a:latin typeface="Gill Sans MT" panose="020B0502020104020203" pitchFamily="34" charset="0"/>
              </a:rPr>
              <a:t>Lamport</a:t>
            </a:r>
            <a:r>
              <a:rPr lang="en-US" altLang="zh-CN" sz="2400" dirty="0">
                <a:latin typeface="Gill Sans MT" panose="020B0502020104020203" pitchFamily="34" charset="0"/>
              </a:rPr>
              <a:t> et al. </a:t>
            </a:r>
            <a:r>
              <a:rPr lang="zh-CN" altLang="en-US" sz="2400" dirty="0">
                <a:latin typeface="Gill Sans MT" panose="020B0502020104020203" pitchFamily="34" charset="0"/>
              </a:rPr>
              <a:t>，</a:t>
            </a:r>
            <a:r>
              <a:rPr lang="en-US" altLang="zh-CN" sz="2400" dirty="0">
                <a:latin typeface="Gill Sans MT" panose="020B0502020104020203" pitchFamily="34" charset="0"/>
              </a:rPr>
              <a:t>1982)</a:t>
            </a:r>
          </a:p>
          <a:p>
            <a:r>
              <a:rPr lang="zh-CN" altLang="en-US" sz="2400" dirty="0">
                <a:latin typeface="Gill Sans MT" panose="020B0502020104020203" pitchFamily="34" charset="0"/>
              </a:rPr>
              <a:t>异步拜占庭将军问题（</a:t>
            </a:r>
            <a:r>
              <a:rPr lang="en-US" altLang="zh-CN" sz="2400" dirty="0" err="1">
                <a:latin typeface="Gill Sans MT" panose="020B0502020104020203" pitchFamily="34" charset="0"/>
              </a:rPr>
              <a:t>Bracha</a:t>
            </a:r>
            <a:r>
              <a:rPr lang="zh-CN" altLang="en-US" sz="2400" dirty="0">
                <a:latin typeface="Gill Sans MT" panose="020B0502020104020203" pitchFamily="34" charset="0"/>
              </a:rPr>
              <a:t>，</a:t>
            </a:r>
            <a:r>
              <a:rPr lang="en-US" altLang="zh-CN" sz="2400" dirty="0">
                <a:latin typeface="Gill Sans MT" panose="020B0502020104020203" pitchFamily="34" charset="0"/>
              </a:rPr>
              <a:t>1987)</a:t>
            </a:r>
            <a:r>
              <a:rPr lang="zh-CN" altLang="en-US" sz="2400" dirty="0">
                <a:latin typeface="Gill Sans MT" panose="020B0502020104020203" pitchFamily="34" charset="0"/>
              </a:rPr>
              <a:t>：</a:t>
            </a:r>
            <a:r>
              <a:rPr lang="zh-CN" altLang="en-US" sz="2200" dirty="0">
                <a:latin typeface="Gill Sans MT" panose="020B0502020104020203" pitchFamily="34" charset="0"/>
              </a:rPr>
              <a:t>异步，有签名下的拜占庭将军问题</a:t>
            </a:r>
            <a:endParaRPr lang="en-US" altLang="zh-CN" sz="2200" dirty="0">
              <a:latin typeface="Gill Sans MT" panose="020B0502020104020203" pitchFamily="34" charset="0"/>
            </a:endParaRPr>
          </a:p>
          <a:p>
            <a:r>
              <a:rPr lang="zh-CN" altLang="en-US" sz="2400" dirty="0">
                <a:latin typeface="Gill Sans MT" panose="020B0502020104020203" pitchFamily="34" charset="0"/>
              </a:rPr>
              <a:t>弱终止条件下，异步拜占庭将军问题：假设</a:t>
            </a:r>
            <a:r>
              <a:rPr lang="en-US" altLang="zh-CN" sz="2400" dirty="0">
                <a:latin typeface="Gill Sans MT" panose="020B0502020104020203" pitchFamily="34" charset="0"/>
              </a:rPr>
              <a:t>n=3f+1</a:t>
            </a:r>
          </a:p>
          <a:p>
            <a:pPr lvl="1"/>
            <a:r>
              <a:rPr lang="zh-CN" altLang="en-US" sz="2200" dirty="0">
                <a:latin typeface="Gill Sans MT" panose="020B0502020104020203" pitchFamily="34" charset="0"/>
              </a:rPr>
              <a:t>算法：</a:t>
            </a:r>
            <a:endParaRPr lang="en-US" altLang="zh-CN" sz="2200" dirty="0">
              <a:latin typeface="Gill Sans MT" panose="020B0502020104020203" pitchFamily="34" charset="0"/>
            </a:endParaRPr>
          </a:p>
          <a:p>
            <a:pPr lvl="2"/>
            <a:r>
              <a:rPr lang="zh-CN" altLang="en-US" sz="2000" dirty="0">
                <a:latin typeface="Gill Sans MT" panose="020B0502020104020203" pitchFamily="34" charset="0"/>
              </a:rPr>
              <a:t>每个将军收到消息</a:t>
            </a:r>
            <a:r>
              <a:rPr lang="en-US" altLang="zh-CN" sz="2000" dirty="0">
                <a:latin typeface="Gill Sans MT" panose="020B0502020104020203" pitchFamily="34" charset="0"/>
              </a:rPr>
              <a:t>M</a:t>
            </a:r>
            <a:r>
              <a:rPr lang="zh-CN" altLang="en-US" sz="2000" dirty="0">
                <a:latin typeface="Gill Sans MT" panose="020B0502020104020203" pitchFamily="34" charset="0"/>
              </a:rPr>
              <a:t>后，广播</a:t>
            </a:r>
            <a:r>
              <a:rPr lang="en-US" altLang="zh-CN" sz="2000" dirty="0">
                <a:latin typeface="Gill Sans MT" panose="020B0502020104020203" pitchFamily="34" charset="0"/>
              </a:rPr>
              <a:t>M</a:t>
            </a:r>
          </a:p>
          <a:p>
            <a:pPr lvl="2"/>
            <a:r>
              <a:rPr lang="zh-CN" altLang="en-US" sz="2000" dirty="0">
                <a:latin typeface="Gill Sans MT" panose="020B0502020104020203" pitchFamily="34" charset="0"/>
              </a:rPr>
              <a:t>当收到至少</a:t>
            </a:r>
            <a:r>
              <a:rPr lang="en-US" altLang="zh-CN" sz="2000" dirty="0">
                <a:latin typeface="Gill Sans MT" panose="020B0502020104020203" pitchFamily="34" charset="0"/>
              </a:rPr>
              <a:t>2f+1</a:t>
            </a:r>
            <a:r>
              <a:rPr lang="zh-CN" altLang="en-US" sz="2000" dirty="0">
                <a:latin typeface="Gill Sans MT" panose="020B0502020104020203" pitchFamily="34" charset="0"/>
              </a:rPr>
              <a:t>条一致（包括自己的）消息</a:t>
            </a:r>
            <a:r>
              <a:rPr lang="en-US" altLang="zh-CN" sz="2000" dirty="0">
                <a:latin typeface="Gill Sans MT" panose="020B0502020104020203" pitchFamily="34" charset="0"/>
              </a:rPr>
              <a:t>M</a:t>
            </a:r>
            <a:r>
              <a:rPr lang="zh-CN" altLang="en-US" sz="2000" dirty="0">
                <a:latin typeface="Gill Sans MT" panose="020B0502020104020203" pitchFamily="34" charset="0"/>
              </a:rPr>
              <a:t>后，执行</a:t>
            </a:r>
            <a:r>
              <a:rPr lang="en-US" altLang="zh-CN" sz="2000" dirty="0">
                <a:latin typeface="Gill Sans MT" panose="020B0502020104020203" pitchFamily="34" charset="0"/>
              </a:rPr>
              <a:t>M</a:t>
            </a:r>
            <a:r>
              <a:rPr lang="zh-CN" altLang="en-US" sz="2000" dirty="0">
                <a:latin typeface="Gill Sans MT" panose="020B0502020104020203" pitchFamily="34" charset="0"/>
              </a:rPr>
              <a:t>，并广播</a:t>
            </a:r>
            <a:r>
              <a:rPr lang="en-US" altLang="zh-CN" sz="2000" dirty="0">
                <a:latin typeface="Gill Sans MT" panose="020B0502020104020203" pitchFamily="34" charset="0"/>
              </a:rPr>
              <a:t>【</a:t>
            </a:r>
            <a:r>
              <a:rPr lang="zh-CN" altLang="en-US" sz="2000" dirty="0">
                <a:latin typeface="Gill Sans MT" panose="020B0502020104020203" pitchFamily="34" charset="0"/>
              </a:rPr>
              <a:t>决定：</a:t>
            </a:r>
            <a:r>
              <a:rPr lang="en-US" altLang="zh-CN" sz="2000" dirty="0">
                <a:latin typeface="Gill Sans MT" panose="020B0502020104020203" pitchFamily="34" charset="0"/>
              </a:rPr>
              <a:t>M】</a:t>
            </a:r>
          </a:p>
        </p:txBody>
      </p:sp>
    </p:spTree>
    <p:extLst>
      <p:ext uri="{BB962C8B-B14F-4D97-AF65-F5344CB8AC3E}">
        <p14:creationId xmlns:p14="http://schemas.microsoft.com/office/powerpoint/2010/main" val="913663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32</a:t>
            </a:fld>
            <a:endParaRPr lang="zh-CN" altLang="en-US" dirty="0"/>
          </a:p>
        </p:txBody>
      </p:sp>
      <p:sp>
        <p:nvSpPr>
          <p:cNvPr id="4" name="内容占位符 2">
            <a:extLst>
              <a:ext uri="{FF2B5EF4-FFF2-40B4-BE49-F238E27FC236}">
                <a16:creationId xmlns:a16="http://schemas.microsoft.com/office/drawing/2014/main" id="{618F14BA-6C68-43AD-93A3-8473BFBFDD43}"/>
              </a:ext>
            </a:extLst>
          </p:cNvPr>
          <p:cNvSpPr txBox="1">
            <a:spLocks/>
          </p:cNvSpPr>
          <p:nvPr/>
        </p:nvSpPr>
        <p:spPr>
          <a:xfrm>
            <a:off x="669924" y="1458912"/>
            <a:ext cx="10997143" cy="4351338"/>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Gill Sans MT" panose="020B0502020104020203" pitchFamily="34" charset="0"/>
              </a:rPr>
              <a:t>拜占庭将军问题（</a:t>
            </a:r>
            <a:r>
              <a:rPr lang="en-US" altLang="zh-CN" sz="2400" dirty="0">
                <a:latin typeface="Gill Sans MT" panose="020B0502020104020203" pitchFamily="34" charset="0"/>
              </a:rPr>
              <a:t>Leslie </a:t>
            </a:r>
            <a:r>
              <a:rPr lang="en-US" altLang="zh-CN" sz="2400" dirty="0" err="1">
                <a:latin typeface="Gill Sans MT" panose="020B0502020104020203" pitchFamily="34" charset="0"/>
              </a:rPr>
              <a:t>Lamport</a:t>
            </a:r>
            <a:r>
              <a:rPr lang="en-US" altLang="zh-CN" sz="2400" dirty="0">
                <a:latin typeface="Gill Sans MT" panose="020B0502020104020203" pitchFamily="34" charset="0"/>
              </a:rPr>
              <a:t> et al. </a:t>
            </a:r>
            <a:r>
              <a:rPr lang="zh-CN" altLang="en-US" sz="2400" dirty="0">
                <a:latin typeface="Gill Sans MT" panose="020B0502020104020203" pitchFamily="34" charset="0"/>
              </a:rPr>
              <a:t>，</a:t>
            </a:r>
            <a:r>
              <a:rPr lang="en-US" altLang="zh-CN" sz="2400" dirty="0">
                <a:latin typeface="Gill Sans MT" panose="020B0502020104020203" pitchFamily="34" charset="0"/>
              </a:rPr>
              <a:t>1982)</a:t>
            </a:r>
          </a:p>
          <a:p>
            <a:r>
              <a:rPr lang="zh-CN" altLang="en-US" sz="2400" dirty="0">
                <a:latin typeface="Gill Sans MT" panose="020B0502020104020203" pitchFamily="34" charset="0"/>
              </a:rPr>
              <a:t>异步拜占庭将军问题（</a:t>
            </a:r>
            <a:r>
              <a:rPr lang="en-US" altLang="zh-CN" sz="2400" dirty="0" err="1">
                <a:latin typeface="Gill Sans MT" panose="020B0502020104020203" pitchFamily="34" charset="0"/>
              </a:rPr>
              <a:t>Bracha</a:t>
            </a:r>
            <a:r>
              <a:rPr lang="zh-CN" altLang="en-US" sz="2400" dirty="0">
                <a:latin typeface="Gill Sans MT" panose="020B0502020104020203" pitchFamily="34" charset="0"/>
              </a:rPr>
              <a:t>，</a:t>
            </a:r>
            <a:r>
              <a:rPr lang="en-US" altLang="zh-CN" sz="2400" dirty="0">
                <a:latin typeface="Gill Sans MT" panose="020B0502020104020203" pitchFamily="34" charset="0"/>
              </a:rPr>
              <a:t>1987)</a:t>
            </a:r>
            <a:r>
              <a:rPr lang="zh-CN" altLang="en-US" sz="2400" dirty="0">
                <a:latin typeface="Gill Sans MT" panose="020B0502020104020203" pitchFamily="34" charset="0"/>
              </a:rPr>
              <a:t>：</a:t>
            </a:r>
            <a:r>
              <a:rPr lang="zh-CN" altLang="en-US" sz="2200" dirty="0">
                <a:latin typeface="Gill Sans MT" panose="020B0502020104020203" pitchFamily="34" charset="0"/>
              </a:rPr>
              <a:t>异步，有签名下的拜占庭将军问题</a:t>
            </a:r>
            <a:endParaRPr lang="en-US" altLang="zh-CN" sz="2200" dirty="0">
              <a:latin typeface="Gill Sans MT" panose="020B0502020104020203" pitchFamily="34" charset="0"/>
            </a:endParaRPr>
          </a:p>
          <a:p>
            <a:r>
              <a:rPr lang="zh-CN" altLang="en-US" sz="2400" dirty="0">
                <a:latin typeface="Gill Sans MT" panose="020B0502020104020203" pitchFamily="34" charset="0"/>
              </a:rPr>
              <a:t>弱终止条件下，异步拜占庭将军问题：假设</a:t>
            </a:r>
            <a:r>
              <a:rPr lang="en-US" altLang="zh-CN" sz="2400" dirty="0">
                <a:latin typeface="Gill Sans MT" panose="020B0502020104020203" pitchFamily="34" charset="0"/>
              </a:rPr>
              <a:t>n=3f+1</a:t>
            </a:r>
          </a:p>
          <a:p>
            <a:r>
              <a:rPr lang="zh-CN" altLang="en-US" sz="2400" b="1" dirty="0">
                <a:latin typeface="Gill Sans MT" panose="020B0502020104020203" pitchFamily="34" charset="0"/>
              </a:rPr>
              <a:t>异步拜占庭容错</a:t>
            </a:r>
            <a:r>
              <a:rPr lang="zh-CN" altLang="en-US" sz="2400" dirty="0">
                <a:latin typeface="Gill Sans MT" panose="020B0502020104020203" pitchFamily="34" charset="0"/>
              </a:rPr>
              <a:t>问题：当所有诚实节点有各自的意见时，如何达成一致</a:t>
            </a:r>
            <a:endParaRPr lang="en-US" altLang="zh-CN" sz="2400" dirty="0">
              <a:latin typeface="Gill Sans MT" panose="020B0502020104020203" pitchFamily="34" charset="0"/>
            </a:endParaRPr>
          </a:p>
          <a:p>
            <a:pPr lvl="1"/>
            <a:r>
              <a:rPr lang="en-US" altLang="zh-CN" sz="2200" dirty="0">
                <a:latin typeface="Gill Sans MT" panose="020B0502020104020203" pitchFamily="34" charset="0"/>
              </a:rPr>
              <a:t>【</a:t>
            </a:r>
            <a:r>
              <a:rPr lang="zh-CN" altLang="en-US" sz="2200" dirty="0">
                <a:latin typeface="Gill Sans MT" panose="020B0502020104020203" pitchFamily="34" charset="0"/>
              </a:rPr>
              <a:t>一致性</a:t>
            </a:r>
            <a:r>
              <a:rPr lang="en-US" altLang="zh-CN" sz="2200" dirty="0">
                <a:latin typeface="Gill Sans MT" panose="020B0502020104020203" pitchFamily="34" charset="0"/>
              </a:rPr>
              <a:t>】</a:t>
            </a:r>
            <a:r>
              <a:rPr lang="zh-CN" altLang="en-US" sz="2200" dirty="0">
                <a:latin typeface="Gill Sans MT" panose="020B0502020104020203" pitchFamily="34" charset="0"/>
              </a:rPr>
              <a:t>：所有诚实节点达成一致</a:t>
            </a:r>
          </a:p>
          <a:p>
            <a:pPr lvl="1"/>
            <a:r>
              <a:rPr lang="en-US" altLang="zh-CN" sz="2200" dirty="0">
                <a:latin typeface="Gill Sans MT" panose="020B0502020104020203" pitchFamily="34" charset="0"/>
              </a:rPr>
              <a:t>【</a:t>
            </a:r>
            <a:r>
              <a:rPr lang="zh-CN" altLang="en-US" sz="2200" dirty="0">
                <a:latin typeface="Gill Sans MT" panose="020B0502020104020203" pitchFamily="34" charset="0"/>
              </a:rPr>
              <a:t>活性（终止性，可用性）</a:t>
            </a:r>
            <a:r>
              <a:rPr lang="en-US" altLang="zh-CN" sz="2200" dirty="0">
                <a:latin typeface="Gill Sans MT" panose="020B0502020104020203" pitchFamily="34" charset="0"/>
              </a:rPr>
              <a:t>】</a:t>
            </a:r>
            <a:r>
              <a:rPr lang="zh-CN" altLang="en-US" sz="2200" dirty="0">
                <a:latin typeface="Gill Sans MT" panose="020B0502020104020203" pitchFamily="34" charset="0"/>
              </a:rPr>
              <a:t>：算法需要能够结束</a:t>
            </a:r>
            <a:endParaRPr lang="en-US" altLang="zh-CN" sz="2200" dirty="0">
              <a:latin typeface="Gill Sans MT" panose="020B0502020104020203" pitchFamily="34" charset="0"/>
            </a:endParaRPr>
          </a:p>
          <a:p>
            <a:pPr lvl="1"/>
            <a:r>
              <a:rPr lang="en-US" altLang="zh-CN" sz="2200" dirty="0">
                <a:latin typeface="Gill Sans MT" panose="020B0502020104020203" pitchFamily="34" charset="0"/>
              </a:rPr>
              <a:t>【</a:t>
            </a:r>
            <a:r>
              <a:rPr lang="zh-CN" altLang="en-US" sz="2200" dirty="0">
                <a:latin typeface="Gill Sans MT" panose="020B0502020104020203" pitchFamily="34" charset="0"/>
              </a:rPr>
              <a:t>正确性（非显然性）</a:t>
            </a:r>
            <a:r>
              <a:rPr lang="en-US" altLang="zh-CN" sz="2200" dirty="0">
                <a:latin typeface="Gill Sans MT" panose="020B0502020104020203" pitchFamily="34" charset="0"/>
              </a:rPr>
              <a:t>】</a:t>
            </a:r>
            <a:r>
              <a:rPr lang="zh-CN" altLang="en-US" sz="2200" dirty="0">
                <a:latin typeface="Gill Sans MT" panose="020B0502020104020203" pitchFamily="34" charset="0"/>
              </a:rPr>
              <a:t>：强制规定所有节点采用某个意见不算一个解</a:t>
            </a:r>
            <a:endParaRPr lang="en-US" altLang="zh-CN" sz="2200" dirty="0">
              <a:latin typeface="Gill Sans MT" panose="020B0502020104020203" pitchFamily="34" charset="0"/>
            </a:endParaRPr>
          </a:p>
          <a:p>
            <a:pPr lvl="1"/>
            <a:r>
              <a:rPr lang="zh-CN" altLang="en-US" sz="2200" dirty="0">
                <a:latin typeface="Gill Sans MT" panose="020B0502020104020203" pitchFamily="34" charset="0"/>
              </a:rPr>
              <a:t>异步拜占庭容错问题 </a:t>
            </a:r>
            <a:r>
              <a:rPr lang="en-US" altLang="zh-CN" sz="2200" dirty="0">
                <a:latin typeface="Gill Sans MT" panose="020B0502020104020203" pitchFamily="34" charset="0"/>
              </a:rPr>
              <a:t>=</a:t>
            </a:r>
            <a:r>
              <a:rPr lang="zh-CN" altLang="en-US" sz="2200" dirty="0">
                <a:latin typeface="Gill Sans MT" panose="020B0502020104020203" pitchFamily="34" charset="0"/>
              </a:rPr>
              <a:t>？异步拜占庭将军问题</a:t>
            </a:r>
            <a:endParaRPr lang="en-US" altLang="zh-CN" sz="2200" dirty="0">
              <a:latin typeface="Gill Sans MT" panose="020B0502020104020203" pitchFamily="34" charset="0"/>
            </a:endParaRPr>
          </a:p>
          <a:p>
            <a:pPr lvl="2"/>
            <a:r>
              <a:rPr lang="zh-CN" altLang="en-US" sz="2000" dirty="0">
                <a:latin typeface="Gill Sans MT" panose="020B0502020104020203" pitchFamily="34" charset="0"/>
              </a:rPr>
              <a:t>不相同，因为异步拜占庭容错问题没有指挥官</a:t>
            </a:r>
            <a:endParaRPr lang="en-US" altLang="zh-CN" sz="2000" dirty="0">
              <a:latin typeface="Gill Sans MT" panose="020B0502020104020203" pitchFamily="34" charset="0"/>
            </a:endParaRPr>
          </a:p>
          <a:p>
            <a:pPr lvl="2"/>
            <a:r>
              <a:rPr lang="zh-CN" altLang="en-US" sz="2000" dirty="0">
                <a:latin typeface="Gill Sans MT" panose="020B0502020104020203" pitchFamily="34" charset="0"/>
              </a:rPr>
              <a:t>然而我们可以用解决弱终止条件下异步拜占庭将军问题的思路来解决</a:t>
            </a:r>
            <a:r>
              <a:rPr lang="en-US" altLang="zh-CN" sz="2000" dirty="0">
                <a:latin typeface="Gill Sans MT" panose="020B0502020104020203" pitchFamily="34" charset="0"/>
              </a:rPr>
              <a:t>ABFT</a:t>
            </a:r>
            <a:endParaRPr lang="zh-CN" altLang="en-US" sz="2000" dirty="0">
              <a:latin typeface="Gill Sans MT" panose="020B0502020104020203" pitchFamily="34" charset="0"/>
            </a:endParaRPr>
          </a:p>
          <a:p>
            <a:pPr lvl="1"/>
            <a:endParaRPr lang="en-US" altLang="zh-CN" sz="2200" dirty="0">
              <a:latin typeface="Gill Sans MT" panose="020B0502020104020203" pitchFamily="34" charset="0"/>
            </a:endParaRPr>
          </a:p>
        </p:txBody>
      </p:sp>
    </p:spTree>
    <p:extLst>
      <p:ext uri="{BB962C8B-B14F-4D97-AF65-F5344CB8AC3E}">
        <p14:creationId xmlns:p14="http://schemas.microsoft.com/office/powerpoint/2010/main" val="934157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33</a:t>
            </a:fld>
            <a:endParaRPr lang="zh-CN" altLang="en-US" dirty="0"/>
          </a:p>
        </p:txBody>
      </p:sp>
      <p:sp>
        <p:nvSpPr>
          <p:cNvPr id="4" name="内容占位符 2">
            <a:extLst>
              <a:ext uri="{FF2B5EF4-FFF2-40B4-BE49-F238E27FC236}">
                <a16:creationId xmlns:a16="http://schemas.microsoft.com/office/drawing/2014/main" id="{618F14BA-6C68-43AD-93A3-8473BFBFDD43}"/>
              </a:ext>
            </a:extLst>
          </p:cNvPr>
          <p:cNvSpPr txBox="1">
            <a:spLocks/>
          </p:cNvSpPr>
          <p:nvPr/>
        </p:nvSpPr>
        <p:spPr>
          <a:xfrm>
            <a:off x="669924" y="1458912"/>
            <a:ext cx="10997143" cy="4351338"/>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Gill Sans MT" panose="020B0502020104020203" pitchFamily="34" charset="0"/>
              </a:rPr>
              <a:t>拜占庭将军问题（</a:t>
            </a:r>
            <a:r>
              <a:rPr lang="en-US" altLang="zh-CN" sz="2400" dirty="0">
                <a:latin typeface="Gill Sans MT" panose="020B0502020104020203" pitchFamily="34" charset="0"/>
              </a:rPr>
              <a:t>Leslie </a:t>
            </a:r>
            <a:r>
              <a:rPr lang="en-US" altLang="zh-CN" sz="2400" dirty="0" err="1">
                <a:latin typeface="Gill Sans MT" panose="020B0502020104020203" pitchFamily="34" charset="0"/>
              </a:rPr>
              <a:t>Lamport</a:t>
            </a:r>
            <a:r>
              <a:rPr lang="en-US" altLang="zh-CN" sz="2400" dirty="0">
                <a:latin typeface="Gill Sans MT" panose="020B0502020104020203" pitchFamily="34" charset="0"/>
              </a:rPr>
              <a:t> et al. </a:t>
            </a:r>
            <a:r>
              <a:rPr lang="zh-CN" altLang="en-US" sz="2400" dirty="0">
                <a:latin typeface="Gill Sans MT" panose="020B0502020104020203" pitchFamily="34" charset="0"/>
              </a:rPr>
              <a:t>，</a:t>
            </a:r>
            <a:r>
              <a:rPr lang="en-US" altLang="zh-CN" sz="2400" dirty="0">
                <a:latin typeface="Gill Sans MT" panose="020B0502020104020203" pitchFamily="34" charset="0"/>
              </a:rPr>
              <a:t>1982)</a:t>
            </a:r>
          </a:p>
          <a:p>
            <a:r>
              <a:rPr lang="zh-CN" altLang="en-US" sz="2400" dirty="0">
                <a:latin typeface="Gill Sans MT" panose="020B0502020104020203" pitchFamily="34" charset="0"/>
              </a:rPr>
              <a:t>异步拜占庭将军问题（</a:t>
            </a:r>
            <a:r>
              <a:rPr lang="en-US" altLang="zh-CN" sz="2400" dirty="0" err="1">
                <a:latin typeface="Gill Sans MT" panose="020B0502020104020203" pitchFamily="34" charset="0"/>
              </a:rPr>
              <a:t>Bracha</a:t>
            </a:r>
            <a:r>
              <a:rPr lang="zh-CN" altLang="en-US" sz="2400" dirty="0">
                <a:latin typeface="Gill Sans MT" panose="020B0502020104020203" pitchFamily="34" charset="0"/>
              </a:rPr>
              <a:t>，</a:t>
            </a:r>
            <a:r>
              <a:rPr lang="en-US" altLang="zh-CN" sz="2400" dirty="0">
                <a:latin typeface="Gill Sans MT" panose="020B0502020104020203" pitchFamily="34" charset="0"/>
              </a:rPr>
              <a:t>1987)</a:t>
            </a:r>
            <a:r>
              <a:rPr lang="zh-CN" altLang="en-US" sz="2400" dirty="0">
                <a:latin typeface="Gill Sans MT" panose="020B0502020104020203" pitchFamily="34" charset="0"/>
              </a:rPr>
              <a:t>：</a:t>
            </a:r>
            <a:r>
              <a:rPr lang="zh-CN" altLang="en-US" sz="2200" dirty="0">
                <a:latin typeface="Gill Sans MT" panose="020B0502020104020203" pitchFamily="34" charset="0"/>
              </a:rPr>
              <a:t>异步，有签名下的拜占庭将军问题</a:t>
            </a:r>
            <a:endParaRPr lang="en-US" altLang="zh-CN" sz="2200" dirty="0">
              <a:latin typeface="Gill Sans MT" panose="020B0502020104020203" pitchFamily="34" charset="0"/>
            </a:endParaRPr>
          </a:p>
          <a:p>
            <a:r>
              <a:rPr lang="zh-CN" altLang="en-US" sz="2400" dirty="0">
                <a:latin typeface="Gill Sans MT" panose="020B0502020104020203" pitchFamily="34" charset="0"/>
              </a:rPr>
              <a:t>弱终止条件下，异步拜占庭将军问题：假设</a:t>
            </a:r>
            <a:r>
              <a:rPr lang="en-US" altLang="zh-CN" sz="2400" dirty="0">
                <a:latin typeface="Gill Sans MT" panose="020B0502020104020203" pitchFamily="34" charset="0"/>
              </a:rPr>
              <a:t>n=3f+1</a:t>
            </a:r>
          </a:p>
          <a:p>
            <a:r>
              <a:rPr lang="zh-CN" altLang="en-US" sz="2400" dirty="0">
                <a:latin typeface="Gill Sans MT" panose="020B0502020104020203" pitchFamily="34" charset="0"/>
              </a:rPr>
              <a:t>异步拜占庭容错问题：当所有诚实节点有各自的意见时，如何达成一致</a:t>
            </a:r>
            <a:endParaRPr lang="en-US" altLang="zh-CN" sz="2400" dirty="0">
              <a:latin typeface="Gill Sans MT" panose="020B0502020104020203" pitchFamily="34" charset="0"/>
            </a:endParaRPr>
          </a:p>
          <a:p>
            <a:pPr lvl="1"/>
            <a:r>
              <a:rPr lang="zh-CN" altLang="en-US" sz="2200" dirty="0">
                <a:latin typeface="Gill Sans MT" panose="020B0502020104020203" pitchFamily="34" charset="0"/>
              </a:rPr>
              <a:t>首先，采用某个固定的顺序，选出一个节点当指挥官</a:t>
            </a:r>
            <a:endParaRPr lang="en-US" altLang="zh-CN" sz="2200" dirty="0">
              <a:latin typeface="Gill Sans MT" panose="020B0502020104020203" pitchFamily="34" charset="0"/>
            </a:endParaRPr>
          </a:p>
          <a:p>
            <a:pPr lvl="1"/>
            <a:r>
              <a:rPr lang="zh-CN" altLang="en-US" sz="2200" dirty="0">
                <a:latin typeface="Gill Sans MT" panose="020B0502020104020203" pitchFamily="34" charset="0"/>
              </a:rPr>
              <a:t>设定一个</a:t>
            </a:r>
            <a:r>
              <a:rPr lang="en-US" altLang="zh-CN" sz="2200" dirty="0">
                <a:latin typeface="Gill Sans MT" panose="020B0502020104020203" pitchFamily="34" charset="0"/>
              </a:rPr>
              <a:t>timeout: t</a:t>
            </a:r>
            <a:r>
              <a:rPr lang="zh-CN" altLang="en-US" sz="2200" dirty="0">
                <a:latin typeface="Gill Sans MT" panose="020B0502020104020203" pitchFamily="34" charset="0"/>
              </a:rPr>
              <a:t>，采用弱终止条件下异步拜占庭将军问题的解法试图达成共识</a:t>
            </a:r>
            <a:endParaRPr lang="en-US" altLang="zh-CN" sz="2200" dirty="0">
              <a:latin typeface="Gill Sans MT" panose="020B0502020104020203" pitchFamily="34" charset="0"/>
            </a:endParaRPr>
          </a:p>
          <a:p>
            <a:pPr lvl="1"/>
            <a:r>
              <a:rPr lang="zh-CN" altLang="en-US" sz="2200" dirty="0">
                <a:latin typeface="Gill Sans MT" panose="020B0502020104020203" pitchFamily="34" charset="0"/>
              </a:rPr>
              <a:t>在</a:t>
            </a:r>
            <a:r>
              <a:rPr lang="en-US" altLang="zh-CN" sz="2200" dirty="0">
                <a:latin typeface="Gill Sans MT" panose="020B0502020104020203" pitchFamily="34" charset="0"/>
              </a:rPr>
              <a:t>t</a:t>
            </a:r>
            <a:r>
              <a:rPr lang="zh-CN" altLang="en-US" sz="2200" dirty="0">
                <a:latin typeface="Gill Sans MT" panose="020B0502020104020203" pitchFamily="34" charset="0"/>
              </a:rPr>
              <a:t>之后，如果共识没有达成，那么轮换到下一个指挥官，重复以上步骤</a:t>
            </a:r>
            <a:endParaRPr lang="en-US" altLang="zh-CN" sz="2200" dirty="0">
              <a:latin typeface="Gill Sans MT" panose="020B0502020104020203" pitchFamily="34" charset="0"/>
            </a:endParaRPr>
          </a:p>
          <a:p>
            <a:pPr lvl="1"/>
            <a:r>
              <a:rPr lang="zh-CN" altLang="en-US" sz="2200" dirty="0">
                <a:latin typeface="Gill Sans MT" panose="020B0502020104020203" pitchFamily="34" charset="0"/>
              </a:rPr>
              <a:t>问题解决了吗？</a:t>
            </a:r>
            <a:endParaRPr lang="en-US" altLang="zh-CN" sz="2200" dirty="0">
              <a:latin typeface="Gill Sans MT" panose="020B0502020104020203" pitchFamily="34" charset="0"/>
            </a:endParaRPr>
          </a:p>
        </p:txBody>
      </p:sp>
    </p:spTree>
    <p:extLst>
      <p:ext uri="{BB962C8B-B14F-4D97-AF65-F5344CB8AC3E}">
        <p14:creationId xmlns:p14="http://schemas.microsoft.com/office/powerpoint/2010/main" val="3722036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34</a:t>
            </a:fld>
            <a:endParaRPr lang="zh-CN" altLang="en-US" dirty="0"/>
          </a:p>
        </p:txBody>
      </p:sp>
      <p:sp>
        <p:nvSpPr>
          <p:cNvPr id="4" name="内容占位符 2">
            <a:extLst>
              <a:ext uri="{FF2B5EF4-FFF2-40B4-BE49-F238E27FC236}">
                <a16:creationId xmlns:a16="http://schemas.microsoft.com/office/drawing/2014/main" id="{618F14BA-6C68-43AD-93A3-8473BFBFDD43}"/>
              </a:ext>
            </a:extLst>
          </p:cNvPr>
          <p:cNvSpPr txBox="1">
            <a:spLocks/>
          </p:cNvSpPr>
          <p:nvPr/>
        </p:nvSpPr>
        <p:spPr>
          <a:xfrm>
            <a:off x="669924" y="1458912"/>
            <a:ext cx="10997143" cy="4351338"/>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Gill Sans MT" panose="020B0502020104020203" pitchFamily="34" charset="0"/>
              </a:rPr>
              <a:t>拜占庭将军问题（</a:t>
            </a:r>
            <a:r>
              <a:rPr lang="en-US" altLang="zh-CN" sz="2400" dirty="0">
                <a:latin typeface="Gill Sans MT" panose="020B0502020104020203" pitchFamily="34" charset="0"/>
              </a:rPr>
              <a:t>Leslie </a:t>
            </a:r>
            <a:r>
              <a:rPr lang="en-US" altLang="zh-CN" sz="2400" dirty="0" err="1">
                <a:latin typeface="Gill Sans MT" panose="020B0502020104020203" pitchFamily="34" charset="0"/>
              </a:rPr>
              <a:t>Lamport</a:t>
            </a:r>
            <a:r>
              <a:rPr lang="en-US" altLang="zh-CN" sz="2400" dirty="0">
                <a:latin typeface="Gill Sans MT" panose="020B0502020104020203" pitchFamily="34" charset="0"/>
              </a:rPr>
              <a:t> et al. </a:t>
            </a:r>
            <a:r>
              <a:rPr lang="zh-CN" altLang="en-US" sz="2400" dirty="0">
                <a:latin typeface="Gill Sans MT" panose="020B0502020104020203" pitchFamily="34" charset="0"/>
              </a:rPr>
              <a:t>，</a:t>
            </a:r>
            <a:r>
              <a:rPr lang="en-US" altLang="zh-CN" sz="2400" dirty="0">
                <a:latin typeface="Gill Sans MT" panose="020B0502020104020203" pitchFamily="34" charset="0"/>
              </a:rPr>
              <a:t>1982)</a:t>
            </a:r>
          </a:p>
          <a:p>
            <a:r>
              <a:rPr lang="zh-CN" altLang="en-US" sz="2400" dirty="0">
                <a:latin typeface="Gill Sans MT" panose="020B0502020104020203" pitchFamily="34" charset="0"/>
              </a:rPr>
              <a:t>异步拜占庭将军问题（</a:t>
            </a:r>
            <a:r>
              <a:rPr lang="en-US" altLang="zh-CN" sz="2400" dirty="0" err="1">
                <a:latin typeface="Gill Sans MT" panose="020B0502020104020203" pitchFamily="34" charset="0"/>
              </a:rPr>
              <a:t>Bracha</a:t>
            </a:r>
            <a:r>
              <a:rPr lang="zh-CN" altLang="en-US" sz="2400" dirty="0">
                <a:latin typeface="Gill Sans MT" panose="020B0502020104020203" pitchFamily="34" charset="0"/>
              </a:rPr>
              <a:t>，</a:t>
            </a:r>
            <a:r>
              <a:rPr lang="en-US" altLang="zh-CN" sz="2400" dirty="0">
                <a:latin typeface="Gill Sans MT" panose="020B0502020104020203" pitchFamily="34" charset="0"/>
              </a:rPr>
              <a:t>1987)</a:t>
            </a:r>
            <a:r>
              <a:rPr lang="zh-CN" altLang="en-US" sz="2400" dirty="0">
                <a:latin typeface="Gill Sans MT" panose="020B0502020104020203" pitchFamily="34" charset="0"/>
              </a:rPr>
              <a:t>：</a:t>
            </a:r>
            <a:r>
              <a:rPr lang="zh-CN" altLang="en-US" sz="2200" dirty="0">
                <a:latin typeface="Gill Sans MT" panose="020B0502020104020203" pitchFamily="34" charset="0"/>
              </a:rPr>
              <a:t>异步，有签名下的拜占庭将军问题</a:t>
            </a:r>
            <a:endParaRPr lang="en-US" altLang="zh-CN" sz="2200" dirty="0">
              <a:latin typeface="Gill Sans MT" panose="020B0502020104020203" pitchFamily="34" charset="0"/>
            </a:endParaRPr>
          </a:p>
          <a:p>
            <a:r>
              <a:rPr lang="zh-CN" altLang="en-US" sz="2400" dirty="0">
                <a:latin typeface="Gill Sans MT" panose="020B0502020104020203" pitchFamily="34" charset="0"/>
              </a:rPr>
              <a:t>弱终止条件下，异步拜占庭将军问题：假设</a:t>
            </a:r>
            <a:r>
              <a:rPr lang="en-US" altLang="zh-CN" sz="2400" dirty="0">
                <a:latin typeface="Gill Sans MT" panose="020B0502020104020203" pitchFamily="34" charset="0"/>
              </a:rPr>
              <a:t>n=3f+1</a:t>
            </a:r>
          </a:p>
          <a:p>
            <a:r>
              <a:rPr lang="zh-CN" altLang="en-US" sz="2400" dirty="0">
                <a:latin typeface="Gill Sans MT" panose="020B0502020104020203" pitchFamily="34" charset="0"/>
              </a:rPr>
              <a:t>异步拜占庭容错问题：当所有诚实节点有各自的意见时，如何达成一致</a:t>
            </a:r>
            <a:endParaRPr lang="en-US" altLang="zh-CN" sz="2400" dirty="0">
              <a:latin typeface="Gill Sans MT" panose="020B0502020104020203" pitchFamily="34" charset="0"/>
            </a:endParaRPr>
          </a:p>
          <a:p>
            <a:pPr lvl="1"/>
            <a:r>
              <a:rPr lang="zh-CN" altLang="en-US" sz="2200" dirty="0">
                <a:latin typeface="Gill Sans MT" panose="020B0502020104020203" pitchFamily="34" charset="0"/>
              </a:rPr>
              <a:t>首先，采用某个固定的顺序，选出一个节点当指挥官</a:t>
            </a:r>
            <a:endParaRPr lang="en-US" altLang="zh-CN" sz="2200" dirty="0">
              <a:latin typeface="Gill Sans MT" panose="020B0502020104020203" pitchFamily="34" charset="0"/>
            </a:endParaRPr>
          </a:p>
          <a:p>
            <a:pPr lvl="1"/>
            <a:r>
              <a:rPr lang="zh-CN" altLang="en-US" sz="2200" dirty="0">
                <a:latin typeface="Gill Sans MT" panose="020B0502020104020203" pitchFamily="34" charset="0"/>
              </a:rPr>
              <a:t>设定一个</a:t>
            </a:r>
            <a:r>
              <a:rPr lang="en-US" altLang="zh-CN" sz="2200" dirty="0">
                <a:latin typeface="Gill Sans MT" panose="020B0502020104020203" pitchFamily="34" charset="0"/>
              </a:rPr>
              <a:t>timeout: t</a:t>
            </a:r>
            <a:r>
              <a:rPr lang="zh-CN" altLang="en-US" sz="2200" dirty="0">
                <a:latin typeface="Gill Sans MT" panose="020B0502020104020203" pitchFamily="34" charset="0"/>
              </a:rPr>
              <a:t>，采用弱终止条件下异步拜占庭将军问题的解法试图达成共识</a:t>
            </a:r>
            <a:endParaRPr lang="en-US" altLang="zh-CN" sz="2200" dirty="0">
              <a:latin typeface="Gill Sans MT" panose="020B0502020104020203" pitchFamily="34" charset="0"/>
            </a:endParaRPr>
          </a:p>
          <a:p>
            <a:pPr lvl="1"/>
            <a:r>
              <a:rPr lang="zh-CN" altLang="en-US" sz="2200" dirty="0">
                <a:latin typeface="Gill Sans MT" panose="020B0502020104020203" pitchFamily="34" charset="0"/>
              </a:rPr>
              <a:t>在</a:t>
            </a:r>
            <a:r>
              <a:rPr lang="en-US" altLang="zh-CN" sz="2200" dirty="0">
                <a:latin typeface="Gill Sans MT" panose="020B0502020104020203" pitchFamily="34" charset="0"/>
              </a:rPr>
              <a:t>t</a:t>
            </a:r>
            <a:r>
              <a:rPr lang="zh-CN" altLang="en-US" sz="2200" dirty="0">
                <a:latin typeface="Gill Sans MT" panose="020B0502020104020203" pitchFamily="34" charset="0"/>
              </a:rPr>
              <a:t>之后，如果共识没有达成，那么轮换到下一个指挥官，重复以上步骤</a:t>
            </a:r>
            <a:endParaRPr lang="en-US" altLang="zh-CN" sz="2200" dirty="0">
              <a:latin typeface="Gill Sans MT" panose="020B0502020104020203" pitchFamily="34" charset="0"/>
            </a:endParaRPr>
          </a:p>
          <a:p>
            <a:pPr lvl="1"/>
            <a:r>
              <a:rPr lang="zh-CN" altLang="en-US" sz="2200" dirty="0">
                <a:latin typeface="Gill Sans MT" panose="020B0502020104020203" pitchFamily="34" charset="0"/>
              </a:rPr>
              <a:t>问题</a:t>
            </a:r>
            <a:r>
              <a:rPr lang="en-US" altLang="zh-CN" sz="2200" dirty="0">
                <a:latin typeface="Gill Sans MT" panose="020B0502020104020203" pitchFamily="34" charset="0"/>
              </a:rPr>
              <a:t>1</a:t>
            </a:r>
            <a:r>
              <a:rPr lang="zh-CN" altLang="en-US" sz="2200" dirty="0">
                <a:latin typeface="Gill Sans MT" panose="020B0502020104020203" pitchFamily="34" charset="0"/>
              </a:rPr>
              <a:t>：</a:t>
            </a:r>
            <a:r>
              <a:rPr lang="en-US" altLang="zh-CN" sz="2200" dirty="0">
                <a:latin typeface="Gill Sans MT" panose="020B0502020104020203" pitchFamily="34" charset="0"/>
              </a:rPr>
              <a:t>FLP</a:t>
            </a:r>
            <a:r>
              <a:rPr lang="zh-CN" altLang="en-US" sz="2200" dirty="0">
                <a:latin typeface="Gill Sans MT" panose="020B0502020104020203" pitchFamily="34" charset="0"/>
              </a:rPr>
              <a:t>不可能：任意异步系统中，只要有一个节点可能失效，共识就是不可能达成的</a:t>
            </a:r>
            <a:endParaRPr lang="en-US" altLang="zh-CN" sz="2200" dirty="0">
              <a:latin typeface="Gill Sans MT" panose="020B0502020104020203" pitchFamily="34" charset="0"/>
            </a:endParaRPr>
          </a:p>
          <a:p>
            <a:pPr lvl="2"/>
            <a:r>
              <a:rPr lang="zh-CN" altLang="en-US" sz="2000" dirty="0">
                <a:latin typeface="Gill Sans MT" panose="020B0502020104020203" pitchFamily="34" charset="0"/>
              </a:rPr>
              <a:t>弱同步假设：消息延迟</a:t>
            </a:r>
            <a:r>
              <a:rPr lang="en-US" altLang="zh-CN" sz="2000" dirty="0">
                <a:latin typeface="Gill Sans MT" panose="020B0502020104020203" pitchFamily="34" charset="0"/>
              </a:rPr>
              <a:t>t</a:t>
            </a:r>
            <a:r>
              <a:rPr lang="zh-CN" altLang="en-US" sz="2000" dirty="0">
                <a:latin typeface="Gill Sans MT" panose="020B0502020104020203" pitchFamily="34" charset="0"/>
              </a:rPr>
              <a:t>存在但未知</a:t>
            </a:r>
            <a:endParaRPr lang="en-US" altLang="zh-CN" sz="2000" dirty="0">
              <a:latin typeface="Gill Sans MT" panose="020B0502020104020203" pitchFamily="34" charset="0"/>
            </a:endParaRPr>
          </a:p>
          <a:p>
            <a:pPr lvl="2"/>
            <a:r>
              <a:rPr lang="zh-CN" altLang="en-US" sz="2000" dirty="0">
                <a:latin typeface="Gill Sans MT" panose="020B0502020104020203" pitchFamily="34" charset="0"/>
              </a:rPr>
              <a:t>需要让</a:t>
            </a:r>
            <a:r>
              <a:rPr lang="en-US" altLang="zh-CN" sz="2000" dirty="0">
                <a:latin typeface="Gill Sans MT" panose="020B0502020104020203" pitchFamily="34" charset="0"/>
              </a:rPr>
              <a:t>timeout</a:t>
            </a:r>
            <a:r>
              <a:rPr lang="zh-CN" altLang="en-US" sz="2000" dirty="0">
                <a:latin typeface="Gill Sans MT" panose="020B0502020104020203" pitchFamily="34" charset="0"/>
              </a:rPr>
              <a:t>递增</a:t>
            </a:r>
            <a:endParaRPr lang="en-US" altLang="zh-CN" sz="2000" dirty="0">
              <a:latin typeface="Gill Sans MT" panose="020B0502020104020203" pitchFamily="34" charset="0"/>
            </a:endParaRPr>
          </a:p>
        </p:txBody>
      </p:sp>
    </p:spTree>
    <p:extLst>
      <p:ext uri="{BB962C8B-B14F-4D97-AF65-F5344CB8AC3E}">
        <p14:creationId xmlns:p14="http://schemas.microsoft.com/office/powerpoint/2010/main" val="69847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35</a:t>
            </a:fld>
            <a:endParaRPr lang="zh-CN" altLang="en-US" dirty="0"/>
          </a:p>
        </p:txBody>
      </p:sp>
      <p:sp>
        <p:nvSpPr>
          <p:cNvPr id="4" name="内容占位符 2">
            <a:extLst>
              <a:ext uri="{FF2B5EF4-FFF2-40B4-BE49-F238E27FC236}">
                <a16:creationId xmlns:a16="http://schemas.microsoft.com/office/drawing/2014/main" id="{618F14BA-6C68-43AD-93A3-8473BFBFDD43}"/>
              </a:ext>
            </a:extLst>
          </p:cNvPr>
          <p:cNvSpPr txBox="1">
            <a:spLocks/>
          </p:cNvSpPr>
          <p:nvPr/>
        </p:nvSpPr>
        <p:spPr>
          <a:xfrm>
            <a:off x="669924" y="1458912"/>
            <a:ext cx="10997143" cy="4351338"/>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Gill Sans MT" panose="020B0502020104020203" pitchFamily="34" charset="0"/>
              </a:rPr>
              <a:t>拜占庭将军问题（</a:t>
            </a:r>
            <a:r>
              <a:rPr lang="en-US" altLang="zh-CN" sz="2400" dirty="0">
                <a:latin typeface="Gill Sans MT" panose="020B0502020104020203" pitchFamily="34" charset="0"/>
              </a:rPr>
              <a:t>Leslie </a:t>
            </a:r>
            <a:r>
              <a:rPr lang="en-US" altLang="zh-CN" sz="2400" dirty="0" err="1">
                <a:latin typeface="Gill Sans MT" panose="020B0502020104020203" pitchFamily="34" charset="0"/>
              </a:rPr>
              <a:t>Lamport</a:t>
            </a:r>
            <a:r>
              <a:rPr lang="en-US" altLang="zh-CN" sz="2400" dirty="0">
                <a:latin typeface="Gill Sans MT" panose="020B0502020104020203" pitchFamily="34" charset="0"/>
              </a:rPr>
              <a:t> et al. </a:t>
            </a:r>
            <a:r>
              <a:rPr lang="zh-CN" altLang="en-US" sz="2400" dirty="0">
                <a:latin typeface="Gill Sans MT" panose="020B0502020104020203" pitchFamily="34" charset="0"/>
              </a:rPr>
              <a:t>，</a:t>
            </a:r>
            <a:r>
              <a:rPr lang="en-US" altLang="zh-CN" sz="2400" dirty="0">
                <a:latin typeface="Gill Sans MT" panose="020B0502020104020203" pitchFamily="34" charset="0"/>
              </a:rPr>
              <a:t>1982)</a:t>
            </a:r>
          </a:p>
          <a:p>
            <a:r>
              <a:rPr lang="zh-CN" altLang="en-US" sz="2400" dirty="0">
                <a:latin typeface="Gill Sans MT" panose="020B0502020104020203" pitchFamily="34" charset="0"/>
              </a:rPr>
              <a:t>异步拜占庭将军问题（</a:t>
            </a:r>
            <a:r>
              <a:rPr lang="en-US" altLang="zh-CN" sz="2400" dirty="0" err="1">
                <a:latin typeface="Gill Sans MT" panose="020B0502020104020203" pitchFamily="34" charset="0"/>
              </a:rPr>
              <a:t>Bracha</a:t>
            </a:r>
            <a:r>
              <a:rPr lang="zh-CN" altLang="en-US" sz="2400" dirty="0">
                <a:latin typeface="Gill Sans MT" panose="020B0502020104020203" pitchFamily="34" charset="0"/>
              </a:rPr>
              <a:t>，</a:t>
            </a:r>
            <a:r>
              <a:rPr lang="en-US" altLang="zh-CN" sz="2400" dirty="0">
                <a:latin typeface="Gill Sans MT" panose="020B0502020104020203" pitchFamily="34" charset="0"/>
              </a:rPr>
              <a:t>1987)</a:t>
            </a:r>
            <a:r>
              <a:rPr lang="zh-CN" altLang="en-US" sz="2400" dirty="0">
                <a:latin typeface="Gill Sans MT" panose="020B0502020104020203" pitchFamily="34" charset="0"/>
              </a:rPr>
              <a:t>：</a:t>
            </a:r>
            <a:r>
              <a:rPr lang="zh-CN" altLang="en-US" sz="2200" dirty="0">
                <a:latin typeface="Gill Sans MT" panose="020B0502020104020203" pitchFamily="34" charset="0"/>
              </a:rPr>
              <a:t>异步，有签名下的拜占庭将军问题</a:t>
            </a:r>
            <a:endParaRPr lang="en-US" altLang="zh-CN" sz="2200" dirty="0">
              <a:latin typeface="Gill Sans MT" panose="020B0502020104020203" pitchFamily="34" charset="0"/>
            </a:endParaRPr>
          </a:p>
          <a:p>
            <a:r>
              <a:rPr lang="zh-CN" altLang="en-US" sz="2400" dirty="0">
                <a:latin typeface="Gill Sans MT" panose="020B0502020104020203" pitchFamily="34" charset="0"/>
              </a:rPr>
              <a:t>弱终止条件下，异步拜占庭将军问题：假设</a:t>
            </a:r>
            <a:r>
              <a:rPr lang="en-US" altLang="zh-CN" sz="2400" dirty="0">
                <a:latin typeface="Gill Sans MT" panose="020B0502020104020203" pitchFamily="34" charset="0"/>
              </a:rPr>
              <a:t>n=3f+1</a:t>
            </a:r>
          </a:p>
          <a:p>
            <a:r>
              <a:rPr lang="zh-CN" altLang="en-US" sz="2400" dirty="0">
                <a:solidFill>
                  <a:srgbClr val="D80C18"/>
                </a:solidFill>
                <a:latin typeface="Gill Sans MT" panose="020B0502020104020203" pitchFamily="34" charset="0"/>
              </a:rPr>
              <a:t>弱同步</a:t>
            </a:r>
            <a:r>
              <a:rPr lang="zh-CN" altLang="en-US" sz="2400" dirty="0">
                <a:latin typeface="Gill Sans MT" panose="020B0502020104020203" pitchFamily="34" charset="0"/>
              </a:rPr>
              <a:t>拜占庭容错问题（</a:t>
            </a:r>
            <a:r>
              <a:rPr lang="en-US" altLang="zh-CN" sz="2400" dirty="0" err="1">
                <a:latin typeface="Gill Sans MT" panose="020B0502020104020203" pitchFamily="34" charset="0"/>
              </a:rPr>
              <a:t>Dwork</a:t>
            </a:r>
            <a:r>
              <a:rPr lang="en-US" altLang="zh-CN" sz="2400" dirty="0">
                <a:latin typeface="Gill Sans MT" panose="020B0502020104020203" pitchFamily="34" charset="0"/>
              </a:rPr>
              <a:t> et al.,</a:t>
            </a:r>
            <a:r>
              <a:rPr lang="zh-CN" altLang="en-US" sz="2400" dirty="0">
                <a:latin typeface="Gill Sans MT" panose="020B0502020104020203" pitchFamily="34" charset="0"/>
              </a:rPr>
              <a:t>，</a:t>
            </a:r>
            <a:r>
              <a:rPr lang="en-US" altLang="zh-CN" sz="2400" dirty="0">
                <a:latin typeface="Gill Sans MT" panose="020B0502020104020203" pitchFamily="34" charset="0"/>
              </a:rPr>
              <a:t>1988</a:t>
            </a:r>
            <a:r>
              <a:rPr lang="zh-CN" altLang="en-US" sz="2400" dirty="0">
                <a:latin typeface="Gill Sans MT" panose="020B0502020104020203" pitchFamily="34" charset="0"/>
              </a:rPr>
              <a:t>） ：</a:t>
            </a:r>
            <a:endParaRPr lang="en-US" altLang="zh-CN" sz="2400" dirty="0">
              <a:latin typeface="Gill Sans MT" panose="020B0502020104020203" pitchFamily="34" charset="0"/>
            </a:endParaRPr>
          </a:p>
          <a:p>
            <a:pPr lvl="1"/>
            <a:r>
              <a:rPr lang="zh-CN" altLang="en-US" sz="2200" dirty="0">
                <a:latin typeface="Gill Sans MT" panose="020B0502020104020203" pitchFamily="34" charset="0"/>
              </a:rPr>
              <a:t>首先，采用某个固定的顺序，选出一个节点当指挥官</a:t>
            </a:r>
            <a:endParaRPr lang="en-US" altLang="zh-CN" sz="2200" dirty="0">
              <a:latin typeface="Gill Sans MT" panose="020B0502020104020203" pitchFamily="34" charset="0"/>
            </a:endParaRPr>
          </a:p>
          <a:p>
            <a:pPr lvl="1"/>
            <a:r>
              <a:rPr lang="zh-CN" altLang="en-US" sz="2200" dirty="0">
                <a:latin typeface="Gill Sans MT" panose="020B0502020104020203" pitchFamily="34" charset="0"/>
              </a:rPr>
              <a:t>设定一个</a:t>
            </a:r>
            <a:r>
              <a:rPr lang="en-US" altLang="zh-CN" sz="2200" dirty="0">
                <a:latin typeface="Gill Sans MT" panose="020B0502020104020203" pitchFamily="34" charset="0"/>
              </a:rPr>
              <a:t>timeout: t</a:t>
            </a:r>
            <a:r>
              <a:rPr lang="zh-CN" altLang="en-US" sz="2200" dirty="0">
                <a:latin typeface="Gill Sans MT" panose="020B0502020104020203" pitchFamily="34" charset="0"/>
              </a:rPr>
              <a:t>，采用弱终止条件下异步拜占庭将军问题的解法试图达成共识</a:t>
            </a:r>
            <a:endParaRPr lang="en-US" altLang="zh-CN" sz="2200" dirty="0">
              <a:latin typeface="Gill Sans MT" panose="020B0502020104020203" pitchFamily="34" charset="0"/>
            </a:endParaRPr>
          </a:p>
          <a:p>
            <a:pPr lvl="1"/>
            <a:r>
              <a:rPr lang="zh-CN" altLang="en-US" sz="2200" dirty="0">
                <a:latin typeface="Gill Sans MT" panose="020B0502020104020203" pitchFamily="34" charset="0"/>
              </a:rPr>
              <a:t>在</a:t>
            </a:r>
            <a:r>
              <a:rPr lang="en-US" altLang="zh-CN" sz="2200" dirty="0">
                <a:latin typeface="Gill Sans MT" panose="020B0502020104020203" pitchFamily="34" charset="0"/>
              </a:rPr>
              <a:t>t</a:t>
            </a:r>
            <a:r>
              <a:rPr lang="zh-CN" altLang="en-US" sz="2200" dirty="0">
                <a:latin typeface="Gill Sans MT" panose="020B0502020104020203" pitchFamily="34" charset="0"/>
              </a:rPr>
              <a:t>之后，如果共识没有达成，那么轮换到下一个指挥官，</a:t>
            </a:r>
            <a:r>
              <a:rPr lang="en-US" altLang="zh-CN" sz="2200" dirty="0">
                <a:solidFill>
                  <a:srgbClr val="D80C18"/>
                </a:solidFill>
                <a:latin typeface="Gill Sans MT" panose="020B0502020104020203" pitchFamily="34" charset="0"/>
              </a:rPr>
              <a:t>t=</a:t>
            </a:r>
            <a:r>
              <a:rPr lang="en-US" altLang="zh-CN" sz="2200" dirty="0" err="1">
                <a:solidFill>
                  <a:srgbClr val="D80C18"/>
                </a:solidFill>
                <a:latin typeface="Gill Sans MT" panose="020B0502020104020203" pitchFamily="34" charset="0"/>
              </a:rPr>
              <a:t>t+x</a:t>
            </a:r>
            <a:r>
              <a:rPr lang="zh-CN" altLang="en-US" sz="2200" dirty="0">
                <a:solidFill>
                  <a:srgbClr val="D80C18"/>
                </a:solidFill>
                <a:latin typeface="Gill Sans MT" panose="020B0502020104020203" pitchFamily="34" charset="0"/>
              </a:rPr>
              <a:t>，</a:t>
            </a:r>
            <a:r>
              <a:rPr lang="zh-CN" altLang="en-US" sz="2200" dirty="0">
                <a:latin typeface="Gill Sans MT" panose="020B0502020104020203" pitchFamily="34" charset="0"/>
              </a:rPr>
              <a:t>重复以上步骤</a:t>
            </a:r>
            <a:endParaRPr lang="en-US" altLang="zh-CN" sz="2200" dirty="0">
              <a:latin typeface="Gill Sans MT" panose="020B0502020104020203" pitchFamily="34" charset="0"/>
            </a:endParaRPr>
          </a:p>
          <a:p>
            <a:pPr lvl="1"/>
            <a:r>
              <a:rPr lang="zh-CN" altLang="en-US" sz="2200" dirty="0">
                <a:latin typeface="Gill Sans MT" panose="020B0502020104020203" pitchFamily="34" charset="0"/>
              </a:rPr>
              <a:t>问题</a:t>
            </a:r>
            <a:r>
              <a:rPr lang="en-US" altLang="zh-CN" sz="2200" dirty="0">
                <a:latin typeface="Gill Sans MT" panose="020B0502020104020203" pitchFamily="34" charset="0"/>
              </a:rPr>
              <a:t>2</a:t>
            </a:r>
            <a:r>
              <a:rPr lang="zh-CN" altLang="en-US" sz="2200" dirty="0">
                <a:latin typeface="Gill Sans MT" panose="020B0502020104020203" pitchFamily="34" charset="0"/>
              </a:rPr>
              <a:t>：</a:t>
            </a:r>
            <a:endParaRPr lang="en-US" altLang="zh-CN" sz="2200" dirty="0">
              <a:latin typeface="Gill Sans MT" panose="020B0502020104020203" pitchFamily="34" charset="0"/>
            </a:endParaRPr>
          </a:p>
          <a:p>
            <a:pPr lvl="2"/>
            <a:r>
              <a:rPr lang="zh-CN" altLang="en-US" sz="2000" dirty="0">
                <a:latin typeface="Gill Sans MT" panose="020B0502020104020203" pitchFamily="34" charset="0"/>
              </a:rPr>
              <a:t>共识进行到一半，指挥官轮换了怎么办？</a:t>
            </a:r>
            <a:endParaRPr lang="en-US" altLang="zh-CN" sz="2000" dirty="0">
              <a:latin typeface="Gill Sans MT" panose="020B0502020104020203" pitchFamily="34" charset="0"/>
            </a:endParaRPr>
          </a:p>
          <a:p>
            <a:pPr lvl="2"/>
            <a:r>
              <a:rPr lang="en-US" altLang="zh-CN" sz="2000" dirty="0">
                <a:latin typeface="Gill Sans MT" panose="020B0502020104020203" pitchFamily="34" charset="0"/>
              </a:rPr>
              <a:t>A</a:t>
            </a:r>
            <a:r>
              <a:rPr lang="zh-CN" altLang="en-US" sz="2000" dirty="0">
                <a:latin typeface="Gill Sans MT" panose="020B0502020104020203" pitchFamily="34" charset="0"/>
              </a:rPr>
              <a:t>收到了</a:t>
            </a:r>
            <a:r>
              <a:rPr lang="en-US" altLang="zh-CN" sz="2000" dirty="0">
                <a:latin typeface="Gill Sans MT" panose="020B0502020104020203" pitchFamily="34" charset="0"/>
              </a:rPr>
              <a:t>2f+1</a:t>
            </a:r>
            <a:r>
              <a:rPr lang="zh-CN" altLang="en-US" sz="2000" dirty="0">
                <a:latin typeface="Gill Sans MT" panose="020B0502020104020203" pitchFamily="34" charset="0"/>
              </a:rPr>
              <a:t>条一致信息</a:t>
            </a:r>
            <a:r>
              <a:rPr lang="zh-CN" altLang="en-US" sz="2000" dirty="0">
                <a:solidFill>
                  <a:srgbClr val="FF0000"/>
                </a:solidFill>
                <a:latin typeface="Gill Sans MT" panose="020B0502020104020203" pitchFamily="34" charset="0"/>
              </a:rPr>
              <a:t>做了决定</a:t>
            </a:r>
            <a:r>
              <a:rPr lang="zh-CN" altLang="en-US" sz="2000" dirty="0">
                <a:latin typeface="Gill Sans MT" panose="020B0502020104020203" pitchFamily="34" charset="0"/>
              </a:rPr>
              <a:t>，但</a:t>
            </a:r>
            <a:r>
              <a:rPr lang="en-US" altLang="zh-CN" sz="2000" dirty="0">
                <a:latin typeface="Gill Sans MT" panose="020B0502020104020203" pitchFamily="34" charset="0"/>
              </a:rPr>
              <a:t>B</a:t>
            </a:r>
            <a:r>
              <a:rPr lang="zh-CN" altLang="en-US" sz="2000" dirty="0">
                <a:latin typeface="Gill Sans MT" panose="020B0502020104020203" pitchFamily="34" charset="0"/>
              </a:rPr>
              <a:t>不知道，并且被选成了新的指挥官</a:t>
            </a:r>
            <a:r>
              <a:rPr lang="en-US" altLang="zh-CN" sz="2000" dirty="0">
                <a:latin typeface="Gill Sans MT" panose="020B0502020104020203" pitchFamily="34" charset="0"/>
              </a:rPr>
              <a:t>——</a:t>
            </a:r>
            <a:r>
              <a:rPr lang="zh-CN" altLang="en-US" sz="2000" dirty="0">
                <a:solidFill>
                  <a:srgbClr val="FF0000"/>
                </a:solidFill>
                <a:latin typeface="Gill Sans MT" panose="020B0502020104020203" pitchFamily="34" charset="0"/>
              </a:rPr>
              <a:t>他认为上轮没有达成共识</a:t>
            </a:r>
            <a:r>
              <a:rPr lang="zh-CN" altLang="en-US" sz="2000" dirty="0">
                <a:latin typeface="Gill Sans MT" panose="020B0502020104020203" pitchFamily="34" charset="0"/>
              </a:rPr>
              <a:t>因此重新发了一条和</a:t>
            </a:r>
            <a:r>
              <a:rPr lang="en-US" altLang="zh-CN" sz="2000" dirty="0">
                <a:latin typeface="Gill Sans MT" panose="020B0502020104020203" pitchFamily="34" charset="0"/>
              </a:rPr>
              <a:t>A</a:t>
            </a:r>
            <a:r>
              <a:rPr lang="zh-CN" altLang="en-US" sz="2000" dirty="0">
                <a:latin typeface="Gill Sans MT" panose="020B0502020104020203" pitchFamily="34" charset="0"/>
              </a:rPr>
              <a:t>不一致的信息</a:t>
            </a:r>
            <a:endParaRPr lang="en-US" altLang="zh-CN" sz="2000" dirty="0">
              <a:latin typeface="Gill Sans MT" panose="020B0502020104020203" pitchFamily="34" charset="0"/>
            </a:endParaRPr>
          </a:p>
        </p:txBody>
      </p:sp>
    </p:spTree>
    <p:extLst>
      <p:ext uri="{BB962C8B-B14F-4D97-AF65-F5344CB8AC3E}">
        <p14:creationId xmlns:p14="http://schemas.microsoft.com/office/powerpoint/2010/main" val="921689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36</a:t>
            </a:fld>
            <a:endParaRPr lang="zh-CN" altLang="en-US" dirty="0"/>
          </a:p>
        </p:txBody>
      </p:sp>
      <p:sp>
        <p:nvSpPr>
          <p:cNvPr id="4" name="内容占位符 2">
            <a:extLst>
              <a:ext uri="{FF2B5EF4-FFF2-40B4-BE49-F238E27FC236}">
                <a16:creationId xmlns:a16="http://schemas.microsoft.com/office/drawing/2014/main" id="{618F14BA-6C68-43AD-93A3-8473BFBFDD43}"/>
              </a:ext>
            </a:extLst>
          </p:cNvPr>
          <p:cNvSpPr txBox="1">
            <a:spLocks/>
          </p:cNvSpPr>
          <p:nvPr/>
        </p:nvSpPr>
        <p:spPr>
          <a:xfrm>
            <a:off x="669924" y="1458912"/>
            <a:ext cx="10997143" cy="4351338"/>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Gill Sans MT" panose="020B0502020104020203" pitchFamily="34" charset="0"/>
              </a:rPr>
              <a:t>拜占庭将军问题（</a:t>
            </a:r>
            <a:r>
              <a:rPr lang="en-US" altLang="zh-CN" sz="2400" dirty="0">
                <a:latin typeface="Gill Sans MT" panose="020B0502020104020203" pitchFamily="34" charset="0"/>
              </a:rPr>
              <a:t>Leslie </a:t>
            </a:r>
            <a:r>
              <a:rPr lang="en-US" altLang="zh-CN" sz="2400" dirty="0" err="1">
                <a:latin typeface="Gill Sans MT" panose="020B0502020104020203" pitchFamily="34" charset="0"/>
              </a:rPr>
              <a:t>Lamport</a:t>
            </a:r>
            <a:r>
              <a:rPr lang="en-US" altLang="zh-CN" sz="2400" dirty="0">
                <a:latin typeface="Gill Sans MT" panose="020B0502020104020203" pitchFamily="34" charset="0"/>
              </a:rPr>
              <a:t> et al. </a:t>
            </a:r>
            <a:r>
              <a:rPr lang="zh-CN" altLang="en-US" sz="2400" dirty="0">
                <a:latin typeface="Gill Sans MT" panose="020B0502020104020203" pitchFamily="34" charset="0"/>
              </a:rPr>
              <a:t>，</a:t>
            </a:r>
            <a:r>
              <a:rPr lang="en-US" altLang="zh-CN" sz="2400" dirty="0">
                <a:latin typeface="Gill Sans MT" panose="020B0502020104020203" pitchFamily="34" charset="0"/>
              </a:rPr>
              <a:t>1982)</a:t>
            </a:r>
          </a:p>
          <a:p>
            <a:r>
              <a:rPr lang="zh-CN" altLang="en-US" sz="2400" dirty="0">
                <a:latin typeface="Gill Sans MT" panose="020B0502020104020203" pitchFamily="34" charset="0"/>
              </a:rPr>
              <a:t>异步拜占庭将军问题（</a:t>
            </a:r>
            <a:r>
              <a:rPr lang="en-US" altLang="zh-CN" sz="2400" dirty="0" err="1">
                <a:latin typeface="Gill Sans MT" panose="020B0502020104020203" pitchFamily="34" charset="0"/>
              </a:rPr>
              <a:t>Bracha</a:t>
            </a:r>
            <a:r>
              <a:rPr lang="zh-CN" altLang="en-US" sz="2400" dirty="0">
                <a:latin typeface="Gill Sans MT" panose="020B0502020104020203" pitchFamily="34" charset="0"/>
              </a:rPr>
              <a:t>，</a:t>
            </a:r>
            <a:r>
              <a:rPr lang="en-US" altLang="zh-CN" sz="2400" dirty="0">
                <a:latin typeface="Gill Sans MT" panose="020B0502020104020203" pitchFamily="34" charset="0"/>
              </a:rPr>
              <a:t>1987)</a:t>
            </a:r>
            <a:r>
              <a:rPr lang="zh-CN" altLang="en-US" sz="2400" dirty="0">
                <a:latin typeface="Gill Sans MT" panose="020B0502020104020203" pitchFamily="34" charset="0"/>
              </a:rPr>
              <a:t>：</a:t>
            </a:r>
            <a:r>
              <a:rPr lang="zh-CN" altLang="en-US" sz="2200" dirty="0">
                <a:latin typeface="Gill Sans MT" panose="020B0502020104020203" pitchFamily="34" charset="0"/>
              </a:rPr>
              <a:t>异步，有签名下的拜占庭将军问题</a:t>
            </a:r>
            <a:endParaRPr lang="en-US" altLang="zh-CN" sz="2200" dirty="0">
              <a:latin typeface="Gill Sans MT" panose="020B0502020104020203" pitchFamily="34" charset="0"/>
            </a:endParaRPr>
          </a:p>
          <a:p>
            <a:r>
              <a:rPr lang="zh-CN" altLang="en-US" sz="2400" dirty="0">
                <a:latin typeface="Gill Sans MT" panose="020B0502020104020203" pitchFamily="34" charset="0"/>
              </a:rPr>
              <a:t>弱终止条件下，异步拜占庭将军问题：假设</a:t>
            </a:r>
            <a:r>
              <a:rPr lang="en-US" altLang="zh-CN" sz="2400" dirty="0">
                <a:latin typeface="Gill Sans MT" panose="020B0502020104020203" pitchFamily="34" charset="0"/>
              </a:rPr>
              <a:t>n=3f+1</a:t>
            </a:r>
          </a:p>
          <a:p>
            <a:r>
              <a:rPr lang="zh-CN" altLang="en-US" sz="2400" dirty="0">
                <a:solidFill>
                  <a:srgbClr val="D80C18"/>
                </a:solidFill>
                <a:latin typeface="Gill Sans MT" panose="020B0502020104020203" pitchFamily="34" charset="0"/>
              </a:rPr>
              <a:t>弱同步</a:t>
            </a:r>
            <a:r>
              <a:rPr lang="zh-CN" altLang="en-US" sz="2400" dirty="0">
                <a:latin typeface="Gill Sans MT" panose="020B0502020104020203" pitchFamily="34" charset="0"/>
              </a:rPr>
              <a:t>拜占庭容错问题（</a:t>
            </a:r>
            <a:r>
              <a:rPr lang="en-US" altLang="zh-CN" sz="2400" dirty="0" err="1">
                <a:latin typeface="Gill Sans MT" panose="020B0502020104020203" pitchFamily="34" charset="0"/>
              </a:rPr>
              <a:t>Dwork</a:t>
            </a:r>
            <a:r>
              <a:rPr lang="en-US" altLang="zh-CN" sz="2400" dirty="0">
                <a:latin typeface="Gill Sans MT" panose="020B0502020104020203" pitchFamily="34" charset="0"/>
              </a:rPr>
              <a:t> et al.,</a:t>
            </a:r>
            <a:r>
              <a:rPr lang="zh-CN" altLang="en-US" sz="2400" dirty="0">
                <a:latin typeface="Gill Sans MT" panose="020B0502020104020203" pitchFamily="34" charset="0"/>
              </a:rPr>
              <a:t>，</a:t>
            </a:r>
            <a:r>
              <a:rPr lang="en-US" altLang="zh-CN" sz="2400" dirty="0">
                <a:latin typeface="Gill Sans MT" panose="020B0502020104020203" pitchFamily="34" charset="0"/>
              </a:rPr>
              <a:t>1988</a:t>
            </a:r>
            <a:r>
              <a:rPr lang="zh-CN" altLang="en-US" sz="2400" dirty="0">
                <a:latin typeface="Gill Sans MT" panose="020B0502020104020203" pitchFamily="34" charset="0"/>
              </a:rPr>
              <a:t>） ：</a:t>
            </a:r>
            <a:r>
              <a:rPr lang="en-US" altLang="zh-CN" sz="2400" dirty="0">
                <a:latin typeface="Gill Sans MT" panose="020B0502020104020203" pitchFamily="34" charset="0"/>
              </a:rPr>
              <a:t>PBFT</a:t>
            </a:r>
            <a:r>
              <a:rPr lang="zh-CN" altLang="en-US" sz="2400" dirty="0">
                <a:latin typeface="Gill Sans MT" panose="020B0502020104020203" pitchFamily="34" charset="0"/>
              </a:rPr>
              <a:t>（</a:t>
            </a:r>
            <a:r>
              <a:rPr lang="en-US" altLang="zh-CN" sz="2400" dirty="0">
                <a:latin typeface="Gill Sans MT" panose="020B0502020104020203" pitchFamily="34" charset="0"/>
              </a:rPr>
              <a:t>Castro and</a:t>
            </a:r>
            <a:r>
              <a:rPr lang="zh-CN" altLang="en-US" sz="2400" dirty="0">
                <a:latin typeface="Gill Sans MT" panose="020B0502020104020203" pitchFamily="34" charset="0"/>
              </a:rPr>
              <a:t> </a:t>
            </a:r>
            <a:r>
              <a:rPr lang="en-US" altLang="zh-CN" sz="2400" dirty="0" err="1">
                <a:latin typeface="Gill Sans MT" panose="020B0502020104020203" pitchFamily="34" charset="0"/>
              </a:rPr>
              <a:t>Liskov</a:t>
            </a:r>
            <a:r>
              <a:rPr lang="zh-CN" altLang="en-US" sz="2400" dirty="0">
                <a:latin typeface="Gill Sans MT" panose="020B0502020104020203" pitchFamily="34" charset="0"/>
              </a:rPr>
              <a:t> </a:t>
            </a:r>
            <a:r>
              <a:rPr lang="en-US" altLang="zh-CN" sz="2400" dirty="0">
                <a:latin typeface="Gill Sans MT" panose="020B0502020104020203" pitchFamily="34" charset="0"/>
              </a:rPr>
              <a:t>1999</a:t>
            </a:r>
            <a:r>
              <a:rPr lang="zh-CN" altLang="en-US" sz="2400" dirty="0">
                <a:latin typeface="Gill Sans MT" panose="020B0502020104020203" pitchFamily="34" charset="0"/>
              </a:rPr>
              <a:t>）</a:t>
            </a:r>
            <a:endParaRPr lang="en-US" altLang="zh-CN" sz="2400" dirty="0">
              <a:latin typeface="Gill Sans MT" panose="020B0502020104020203" pitchFamily="34" charset="0"/>
            </a:endParaRPr>
          </a:p>
          <a:p>
            <a:pPr lvl="1"/>
            <a:r>
              <a:rPr lang="zh-CN" altLang="en-US" sz="2200" dirty="0">
                <a:latin typeface="Gill Sans MT" panose="020B0502020104020203" pitchFamily="34" charset="0"/>
              </a:rPr>
              <a:t>首先，采用某个固定的顺序，选出一个节点当指挥官</a:t>
            </a:r>
            <a:endParaRPr lang="en-US" altLang="zh-CN" sz="2200" dirty="0">
              <a:latin typeface="Gill Sans MT" panose="020B0502020104020203" pitchFamily="34" charset="0"/>
            </a:endParaRPr>
          </a:p>
          <a:p>
            <a:pPr lvl="1"/>
            <a:r>
              <a:rPr lang="zh-CN" altLang="en-US" sz="2200" dirty="0">
                <a:latin typeface="Gill Sans MT" panose="020B0502020104020203" pitchFamily="34" charset="0"/>
              </a:rPr>
              <a:t>设定一个</a:t>
            </a:r>
            <a:r>
              <a:rPr lang="en-US" altLang="zh-CN" sz="2200" dirty="0">
                <a:latin typeface="Gill Sans MT" panose="020B0502020104020203" pitchFamily="34" charset="0"/>
              </a:rPr>
              <a:t>timeout: t</a:t>
            </a:r>
            <a:r>
              <a:rPr lang="zh-CN" altLang="en-US" sz="2200" dirty="0">
                <a:latin typeface="Gill Sans MT" panose="020B0502020104020203" pitchFamily="34" charset="0"/>
              </a:rPr>
              <a:t>，采用</a:t>
            </a:r>
            <a:r>
              <a:rPr lang="zh-CN" altLang="en-US" sz="2200" dirty="0">
                <a:solidFill>
                  <a:srgbClr val="D80C18"/>
                </a:solidFill>
                <a:latin typeface="Gill Sans MT" panose="020B0502020104020203" pitchFamily="34" charset="0"/>
              </a:rPr>
              <a:t>两阶段共识</a:t>
            </a:r>
            <a:r>
              <a:rPr lang="zh-CN" altLang="en-US" sz="2200" dirty="0">
                <a:latin typeface="Gill Sans MT" panose="020B0502020104020203" pitchFamily="34" charset="0"/>
              </a:rPr>
              <a:t>试图达成共识</a:t>
            </a:r>
            <a:endParaRPr lang="en-US" altLang="zh-CN" sz="2200" dirty="0">
              <a:latin typeface="Gill Sans MT" panose="020B0502020104020203" pitchFamily="34" charset="0"/>
            </a:endParaRPr>
          </a:p>
          <a:p>
            <a:pPr lvl="1"/>
            <a:r>
              <a:rPr lang="zh-CN" altLang="en-US" sz="2200" dirty="0">
                <a:latin typeface="Gill Sans MT" panose="020B0502020104020203" pitchFamily="34" charset="0"/>
              </a:rPr>
              <a:t>在</a:t>
            </a:r>
            <a:r>
              <a:rPr lang="en-US" altLang="zh-CN" sz="2200" dirty="0">
                <a:latin typeface="Gill Sans MT" panose="020B0502020104020203" pitchFamily="34" charset="0"/>
              </a:rPr>
              <a:t>t</a:t>
            </a:r>
            <a:r>
              <a:rPr lang="zh-CN" altLang="en-US" sz="2200" dirty="0">
                <a:latin typeface="Gill Sans MT" panose="020B0502020104020203" pitchFamily="34" charset="0"/>
              </a:rPr>
              <a:t>之后，如果共识没有达成，那么大家</a:t>
            </a:r>
            <a:r>
              <a:rPr lang="zh-CN" altLang="en-US" sz="2200" dirty="0">
                <a:solidFill>
                  <a:srgbClr val="D80C18"/>
                </a:solidFill>
                <a:latin typeface="Gill Sans MT" panose="020B0502020104020203" pitchFamily="34" charset="0"/>
              </a:rPr>
              <a:t>把目前收到的所有消息</a:t>
            </a:r>
            <a:r>
              <a:rPr lang="zh-CN" altLang="en-US" sz="2200" dirty="0">
                <a:latin typeface="Gill Sans MT" panose="020B0502020104020203" pitchFamily="34" charset="0"/>
              </a:rPr>
              <a:t>发给下一个指挥官，</a:t>
            </a:r>
            <a:r>
              <a:rPr lang="en-US" altLang="zh-CN" sz="2200" dirty="0">
                <a:solidFill>
                  <a:srgbClr val="D80C18"/>
                </a:solidFill>
                <a:latin typeface="Gill Sans MT" panose="020B0502020104020203" pitchFamily="34" charset="0"/>
              </a:rPr>
              <a:t>t=</a:t>
            </a:r>
            <a:r>
              <a:rPr lang="en-US" altLang="zh-CN" sz="2200" dirty="0" err="1">
                <a:solidFill>
                  <a:srgbClr val="D80C18"/>
                </a:solidFill>
                <a:latin typeface="Gill Sans MT" panose="020B0502020104020203" pitchFamily="34" charset="0"/>
              </a:rPr>
              <a:t>t+x</a:t>
            </a:r>
            <a:endParaRPr lang="en-US" altLang="zh-CN" sz="2200" dirty="0">
              <a:solidFill>
                <a:srgbClr val="D80C18"/>
              </a:solidFill>
              <a:latin typeface="Gill Sans MT" panose="020B0502020104020203" pitchFamily="34" charset="0"/>
            </a:endParaRPr>
          </a:p>
          <a:p>
            <a:pPr lvl="1"/>
            <a:r>
              <a:rPr lang="zh-CN" altLang="en-US" sz="2200" dirty="0">
                <a:solidFill>
                  <a:srgbClr val="D80C18"/>
                </a:solidFill>
                <a:latin typeface="Gill Sans MT" panose="020B0502020104020203" pitchFamily="34" charset="0"/>
              </a:rPr>
              <a:t>新指挥官根据收到的消息，判断是不是已经有节点可能达成共识了，然后根据判断决定是重新开始共识还是开始新一轮共识，并广播所有收到的消息</a:t>
            </a:r>
            <a:endParaRPr lang="en-US" altLang="zh-CN" sz="2200" dirty="0">
              <a:latin typeface="Gill Sans MT" panose="020B0502020104020203" pitchFamily="34" charset="0"/>
            </a:endParaRPr>
          </a:p>
        </p:txBody>
      </p:sp>
      <p:sp>
        <p:nvSpPr>
          <p:cNvPr id="5" name="对话气泡: 圆角矩形 4">
            <a:extLst>
              <a:ext uri="{FF2B5EF4-FFF2-40B4-BE49-F238E27FC236}">
                <a16:creationId xmlns:a16="http://schemas.microsoft.com/office/drawing/2014/main" id="{8A23EB3D-B1C7-4CE5-9073-39F8DC8050EE}"/>
              </a:ext>
            </a:extLst>
          </p:cNvPr>
          <p:cNvSpPr/>
          <p:nvPr/>
        </p:nvSpPr>
        <p:spPr>
          <a:xfrm>
            <a:off x="1352549" y="3981450"/>
            <a:ext cx="10363921" cy="1495425"/>
          </a:xfrm>
          <a:prstGeom prst="wedgeRoundRectCallout">
            <a:avLst>
              <a:gd name="adj1" fmla="val 39294"/>
              <a:gd name="adj2" fmla="val -140847"/>
              <a:gd name="adj3" fmla="val 16667"/>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4C1274E1-700E-4DAD-8F30-FC4E73A4E6F3}"/>
              </a:ext>
            </a:extLst>
          </p:cNvPr>
          <p:cNvSpPr/>
          <p:nvPr/>
        </p:nvSpPr>
        <p:spPr>
          <a:xfrm>
            <a:off x="9744075" y="1743075"/>
            <a:ext cx="2286000" cy="790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视图切换</a:t>
            </a:r>
            <a:endParaRPr lang="en-US" altLang="zh-CN" dirty="0"/>
          </a:p>
          <a:p>
            <a:pPr algn="ctr"/>
            <a:r>
              <a:rPr lang="zh-CN" altLang="en-US" dirty="0"/>
              <a:t>（</a:t>
            </a:r>
            <a:r>
              <a:rPr lang="en-US" altLang="zh-CN" dirty="0"/>
              <a:t>View Change)</a:t>
            </a:r>
            <a:endParaRPr lang="zh-CN" altLang="en-US" dirty="0"/>
          </a:p>
        </p:txBody>
      </p:sp>
    </p:spTree>
    <p:extLst>
      <p:ext uri="{BB962C8B-B14F-4D97-AF65-F5344CB8AC3E}">
        <p14:creationId xmlns:p14="http://schemas.microsoft.com/office/powerpoint/2010/main" val="715137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0A25A-D862-4B93-9687-11CB14C5D765}"/>
              </a:ext>
            </a:extLst>
          </p:cNvPr>
          <p:cNvSpPr>
            <a:spLocks noGrp="1"/>
          </p:cNvSpPr>
          <p:nvPr>
            <p:ph type="title"/>
          </p:nvPr>
        </p:nvSpPr>
        <p:spPr/>
        <p:txBody>
          <a:bodyPr>
            <a:normAutofit fontScale="90000"/>
          </a:bodyPr>
          <a:lstStyle/>
          <a:p>
            <a:r>
              <a:rPr lang="zh-CN" altLang="en-US" sz="3200" dirty="0">
                <a:latin typeface="Gill Sans MT" panose="020B0502020104020203" pitchFamily="34" charset="0"/>
              </a:rPr>
              <a:t>拜占庭将军问题</a:t>
            </a:r>
            <a:endParaRPr lang="zh-CN" altLang="en-US" dirty="0"/>
          </a:p>
        </p:txBody>
      </p:sp>
      <p:sp>
        <p:nvSpPr>
          <p:cNvPr id="3" name="灯片编号占位符 2">
            <a:extLst>
              <a:ext uri="{FF2B5EF4-FFF2-40B4-BE49-F238E27FC236}">
                <a16:creationId xmlns:a16="http://schemas.microsoft.com/office/drawing/2014/main" id="{AB13F069-9952-4FEF-833E-1935EECFE2E2}"/>
              </a:ext>
            </a:extLst>
          </p:cNvPr>
          <p:cNvSpPr>
            <a:spLocks noGrp="1"/>
          </p:cNvSpPr>
          <p:nvPr>
            <p:ph type="sldNum" sz="quarter" idx="10"/>
          </p:nvPr>
        </p:nvSpPr>
        <p:spPr/>
        <p:txBody>
          <a:bodyPr/>
          <a:lstStyle/>
          <a:p>
            <a:fld id="{C8307BB2-4EC6-465E-B539-599D40C8A195}" type="slidenum">
              <a:rPr lang="zh-CN" altLang="en-US" smtClean="0"/>
              <a:t>37</a:t>
            </a:fld>
            <a:endParaRPr lang="zh-CN" altLang="en-US" dirty="0"/>
          </a:p>
        </p:txBody>
      </p:sp>
      <p:sp>
        <p:nvSpPr>
          <p:cNvPr id="4" name="内容占位符 2">
            <a:extLst>
              <a:ext uri="{FF2B5EF4-FFF2-40B4-BE49-F238E27FC236}">
                <a16:creationId xmlns:a16="http://schemas.microsoft.com/office/drawing/2014/main" id="{618F14BA-6C68-43AD-93A3-8473BFBFDD43}"/>
              </a:ext>
            </a:extLst>
          </p:cNvPr>
          <p:cNvSpPr txBox="1">
            <a:spLocks/>
          </p:cNvSpPr>
          <p:nvPr/>
        </p:nvSpPr>
        <p:spPr>
          <a:xfrm>
            <a:off x="669924" y="1458912"/>
            <a:ext cx="10997143" cy="4351338"/>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Gill Sans MT" panose="020B0502020104020203" pitchFamily="34" charset="0"/>
              </a:rPr>
              <a:t>拜占庭将军问题（</a:t>
            </a:r>
            <a:r>
              <a:rPr lang="en-US" altLang="zh-CN" sz="2400" dirty="0">
                <a:latin typeface="Gill Sans MT" panose="020B0502020104020203" pitchFamily="34" charset="0"/>
              </a:rPr>
              <a:t>Leslie </a:t>
            </a:r>
            <a:r>
              <a:rPr lang="en-US" altLang="zh-CN" sz="2400" dirty="0" err="1">
                <a:latin typeface="Gill Sans MT" panose="020B0502020104020203" pitchFamily="34" charset="0"/>
              </a:rPr>
              <a:t>Lamport</a:t>
            </a:r>
            <a:r>
              <a:rPr lang="en-US" altLang="zh-CN" sz="2400" dirty="0">
                <a:latin typeface="Gill Sans MT" panose="020B0502020104020203" pitchFamily="34" charset="0"/>
              </a:rPr>
              <a:t> et al. </a:t>
            </a:r>
            <a:r>
              <a:rPr lang="zh-CN" altLang="en-US" sz="2400" dirty="0">
                <a:latin typeface="Gill Sans MT" panose="020B0502020104020203" pitchFamily="34" charset="0"/>
              </a:rPr>
              <a:t>，</a:t>
            </a:r>
            <a:r>
              <a:rPr lang="en-US" altLang="zh-CN" sz="2400" dirty="0">
                <a:latin typeface="Gill Sans MT" panose="020B0502020104020203" pitchFamily="34" charset="0"/>
              </a:rPr>
              <a:t>1982)</a:t>
            </a:r>
          </a:p>
          <a:p>
            <a:r>
              <a:rPr lang="zh-CN" altLang="en-US" sz="2400" dirty="0">
                <a:latin typeface="Gill Sans MT" panose="020B0502020104020203" pitchFamily="34" charset="0"/>
              </a:rPr>
              <a:t>异步拜占庭将军问题（</a:t>
            </a:r>
            <a:r>
              <a:rPr lang="en-US" altLang="zh-CN" sz="2400" dirty="0" err="1">
                <a:latin typeface="Gill Sans MT" panose="020B0502020104020203" pitchFamily="34" charset="0"/>
              </a:rPr>
              <a:t>Bracha</a:t>
            </a:r>
            <a:r>
              <a:rPr lang="zh-CN" altLang="en-US" sz="2400" dirty="0">
                <a:latin typeface="Gill Sans MT" panose="020B0502020104020203" pitchFamily="34" charset="0"/>
              </a:rPr>
              <a:t>，</a:t>
            </a:r>
            <a:r>
              <a:rPr lang="en-US" altLang="zh-CN" sz="2400" dirty="0">
                <a:latin typeface="Gill Sans MT" panose="020B0502020104020203" pitchFamily="34" charset="0"/>
              </a:rPr>
              <a:t>1987)</a:t>
            </a:r>
            <a:r>
              <a:rPr lang="zh-CN" altLang="en-US" sz="2400" dirty="0">
                <a:latin typeface="Gill Sans MT" panose="020B0502020104020203" pitchFamily="34" charset="0"/>
              </a:rPr>
              <a:t>：</a:t>
            </a:r>
            <a:r>
              <a:rPr lang="zh-CN" altLang="en-US" sz="2200" dirty="0">
                <a:latin typeface="Gill Sans MT" panose="020B0502020104020203" pitchFamily="34" charset="0"/>
              </a:rPr>
              <a:t>异步，有签名下的拜占庭将军问题</a:t>
            </a:r>
            <a:endParaRPr lang="en-US" altLang="zh-CN" sz="2200" dirty="0">
              <a:latin typeface="Gill Sans MT" panose="020B0502020104020203" pitchFamily="34" charset="0"/>
            </a:endParaRPr>
          </a:p>
          <a:p>
            <a:r>
              <a:rPr lang="zh-CN" altLang="en-US" sz="2400" dirty="0">
                <a:latin typeface="Gill Sans MT" panose="020B0502020104020203" pitchFamily="34" charset="0"/>
              </a:rPr>
              <a:t>弱终止条件下，异步拜占庭将军问题：假设</a:t>
            </a:r>
            <a:r>
              <a:rPr lang="en-US" altLang="zh-CN" sz="2400" dirty="0">
                <a:latin typeface="Gill Sans MT" panose="020B0502020104020203" pitchFamily="34" charset="0"/>
              </a:rPr>
              <a:t>n=3f+1</a:t>
            </a:r>
          </a:p>
          <a:p>
            <a:r>
              <a:rPr lang="zh-CN" altLang="en-US" sz="2400" dirty="0">
                <a:solidFill>
                  <a:srgbClr val="D80C18"/>
                </a:solidFill>
                <a:latin typeface="Gill Sans MT" panose="020B0502020104020203" pitchFamily="34" charset="0"/>
              </a:rPr>
              <a:t>弱同步</a:t>
            </a:r>
            <a:r>
              <a:rPr lang="zh-CN" altLang="en-US" sz="2400" dirty="0">
                <a:latin typeface="Gill Sans MT" panose="020B0502020104020203" pitchFamily="34" charset="0"/>
              </a:rPr>
              <a:t>拜占庭容错问题（</a:t>
            </a:r>
            <a:r>
              <a:rPr lang="en-US" altLang="zh-CN" sz="2400" dirty="0" err="1">
                <a:latin typeface="Gill Sans MT" panose="020B0502020104020203" pitchFamily="34" charset="0"/>
              </a:rPr>
              <a:t>Dwork</a:t>
            </a:r>
            <a:r>
              <a:rPr lang="en-US" altLang="zh-CN" sz="2400" dirty="0">
                <a:latin typeface="Gill Sans MT" panose="020B0502020104020203" pitchFamily="34" charset="0"/>
              </a:rPr>
              <a:t> et al.,</a:t>
            </a:r>
            <a:r>
              <a:rPr lang="zh-CN" altLang="en-US" sz="2400" dirty="0">
                <a:latin typeface="Gill Sans MT" panose="020B0502020104020203" pitchFamily="34" charset="0"/>
              </a:rPr>
              <a:t>，</a:t>
            </a:r>
            <a:r>
              <a:rPr lang="en-US" altLang="zh-CN" sz="2400" dirty="0">
                <a:latin typeface="Gill Sans MT" panose="020B0502020104020203" pitchFamily="34" charset="0"/>
              </a:rPr>
              <a:t>1988</a:t>
            </a:r>
            <a:r>
              <a:rPr lang="zh-CN" altLang="en-US" sz="2400" dirty="0">
                <a:latin typeface="Gill Sans MT" panose="020B0502020104020203" pitchFamily="34" charset="0"/>
              </a:rPr>
              <a:t>）：</a:t>
            </a:r>
            <a:r>
              <a:rPr lang="en-US" altLang="zh-CN" sz="2400" dirty="0">
                <a:latin typeface="Gill Sans MT" panose="020B0502020104020203" pitchFamily="34" charset="0"/>
              </a:rPr>
              <a:t> PBFT</a:t>
            </a:r>
            <a:r>
              <a:rPr lang="zh-CN" altLang="en-US" sz="2400" dirty="0">
                <a:latin typeface="Gill Sans MT" panose="020B0502020104020203" pitchFamily="34" charset="0"/>
              </a:rPr>
              <a:t>（</a:t>
            </a:r>
            <a:r>
              <a:rPr lang="en-US" altLang="zh-CN" sz="2400" dirty="0">
                <a:latin typeface="Gill Sans MT" panose="020B0502020104020203" pitchFamily="34" charset="0"/>
              </a:rPr>
              <a:t>Castro and</a:t>
            </a:r>
            <a:r>
              <a:rPr lang="zh-CN" altLang="en-US" sz="2400" dirty="0">
                <a:latin typeface="Gill Sans MT" panose="020B0502020104020203" pitchFamily="34" charset="0"/>
              </a:rPr>
              <a:t> </a:t>
            </a:r>
            <a:r>
              <a:rPr lang="en-US" altLang="zh-CN" sz="2400" dirty="0" err="1">
                <a:latin typeface="Gill Sans MT" panose="020B0502020104020203" pitchFamily="34" charset="0"/>
              </a:rPr>
              <a:t>Liskov</a:t>
            </a:r>
            <a:r>
              <a:rPr lang="zh-CN" altLang="en-US" sz="2400" dirty="0">
                <a:latin typeface="Gill Sans MT" panose="020B0502020104020203" pitchFamily="34" charset="0"/>
              </a:rPr>
              <a:t> </a:t>
            </a:r>
            <a:r>
              <a:rPr lang="en-US" altLang="zh-CN" sz="2400" dirty="0">
                <a:latin typeface="Gill Sans MT" panose="020B0502020104020203" pitchFamily="34" charset="0"/>
              </a:rPr>
              <a:t>1999</a:t>
            </a:r>
            <a:r>
              <a:rPr lang="zh-CN" altLang="en-US" sz="2400" dirty="0">
                <a:latin typeface="Gill Sans MT" panose="020B0502020104020203" pitchFamily="34" charset="0"/>
              </a:rPr>
              <a:t>）</a:t>
            </a:r>
            <a:endParaRPr lang="en-US" altLang="zh-CN" sz="2400" dirty="0">
              <a:latin typeface="Gill Sans MT" panose="020B0502020104020203" pitchFamily="34" charset="0"/>
            </a:endParaRPr>
          </a:p>
          <a:p>
            <a:pPr lvl="1"/>
            <a:r>
              <a:rPr lang="zh-CN" altLang="en-US" sz="2200" dirty="0">
                <a:latin typeface="Gill Sans MT" panose="020B0502020104020203" pitchFamily="34" charset="0"/>
              </a:rPr>
              <a:t>首先，采用某个固定的顺序，选出一个节点当指挥官</a:t>
            </a:r>
            <a:endParaRPr lang="en-US" altLang="zh-CN" sz="2200" dirty="0">
              <a:latin typeface="Gill Sans MT" panose="020B0502020104020203" pitchFamily="34" charset="0"/>
            </a:endParaRPr>
          </a:p>
          <a:p>
            <a:pPr lvl="1"/>
            <a:r>
              <a:rPr lang="zh-CN" altLang="en-US" sz="2200" dirty="0">
                <a:latin typeface="Gill Sans MT" panose="020B0502020104020203" pitchFamily="34" charset="0"/>
              </a:rPr>
              <a:t>设定一个</a:t>
            </a:r>
            <a:r>
              <a:rPr lang="en-US" altLang="zh-CN" sz="2200" dirty="0">
                <a:latin typeface="Gill Sans MT" panose="020B0502020104020203" pitchFamily="34" charset="0"/>
              </a:rPr>
              <a:t>timeout: t</a:t>
            </a:r>
            <a:r>
              <a:rPr lang="zh-CN" altLang="en-US" sz="2200" dirty="0">
                <a:latin typeface="Gill Sans MT" panose="020B0502020104020203" pitchFamily="34" charset="0"/>
              </a:rPr>
              <a:t>，采用</a:t>
            </a:r>
            <a:r>
              <a:rPr lang="zh-CN" altLang="en-US" sz="2200" dirty="0">
                <a:solidFill>
                  <a:srgbClr val="D80C18"/>
                </a:solidFill>
                <a:latin typeface="Gill Sans MT" panose="020B0502020104020203" pitchFamily="34" charset="0"/>
              </a:rPr>
              <a:t>两阶段共识</a:t>
            </a:r>
            <a:r>
              <a:rPr lang="zh-CN" altLang="en-US" sz="2200" dirty="0">
                <a:latin typeface="Gill Sans MT" panose="020B0502020104020203" pitchFamily="34" charset="0"/>
              </a:rPr>
              <a:t>试图达成共识</a:t>
            </a:r>
            <a:endParaRPr lang="en-US" altLang="zh-CN" sz="2200" dirty="0">
              <a:latin typeface="Gill Sans MT" panose="020B0502020104020203" pitchFamily="34" charset="0"/>
            </a:endParaRPr>
          </a:p>
        </p:txBody>
      </p:sp>
      <p:pic>
        <p:nvPicPr>
          <p:cNvPr id="1026" name="Picture 2">
            <a:extLst>
              <a:ext uri="{FF2B5EF4-FFF2-40B4-BE49-F238E27FC236}">
                <a16:creationId xmlns:a16="http://schemas.microsoft.com/office/drawing/2014/main" id="{2C29F642-1DDB-4EE3-AC25-74065E50D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1413" y="4096194"/>
            <a:ext cx="446722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989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a:extLst>
              <a:ext uri="{FF2B5EF4-FFF2-40B4-BE49-F238E27FC236}">
                <a16:creationId xmlns:a16="http://schemas.microsoft.com/office/drawing/2014/main" id="{97E47ED4-7254-4BC7-04B0-04F4ECF1A1ED}"/>
              </a:ext>
            </a:extLst>
          </p:cNvPr>
          <p:cNvGrpSpPr/>
          <p:nvPr/>
        </p:nvGrpSpPr>
        <p:grpSpPr>
          <a:xfrm>
            <a:off x="533318" y="1338444"/>
            <a:ext cx="11125364" cy="5426497"/>
            <a:chOff x="228436" y="1338444"/>
            <a:chExt cx="11125364" cy="5426497"/>
          </a:xfrm>
        </p:grpSpPr>
        <p:cxnSp>
          <p:nvCxnSpPr>
            <p:cNvPr id="4" name="直接箭头连接符 3">
              <a:extLst>
                <a:ext uri="{FF2B5EF4-FFF2-40B4-BE49-F238E27FC236}">
                  <a16:creationId xmlns:a16="http://schemas.microsoft.com/office/drawing/2014/main" id="{49F5110E-79C2-9360-39E6-43635D82B7FA}"/>
                </a:ext>
              </a:extLst>
            </p:cNvPr>
            <p:cNvCxnSpPr>
              <a:cxnSpLocks/>
              <a:stCxn id="6" idx="6"/>
              <a:endCxn id="30" idx="1"/>
            </p:cNvCxnSpPr>
            <p:nvPr/>
          </p:nvCxnSpPr>
          <p:spPr>
            <a:xfrm>
              <a:off x="3545616" y="3242880"/>
              <a:ext cx="1897861" cy="2357472"/>
            </a:xfrm>
            <a:prstGeom prst="straightConnector1">
              <a:avLst/>
            </a:prstGeom>
            <a:ln>
              <a:tailEnd type="triangle"/>
            </a:ln>
          </p:spPr>
          <p:style>
            <a:lnRef idx="2">
              <a:schemeClr val="accent3">
                <a:shade val="50000"/>
              </a:schemeClr>
            </a:lnRef>
            <a:fillRef idx="1">
              <a:schemeClr val="accent3"/>
            </a:fillRef>
            <a:effectRef idx="0">
              <a:schemeClr val="accent3"/>
            </a:effectRef>
            <a:fontRef idx="minor">
              <a:schemeClr val="lt1"/>
            </a:fontRef>
          </p:style>
        </p:cxnSp>
        <p:sp>
          <p:nvSpPr>
            <p:cNvPr id="5" name="灯片编号占位符 2">
              <a:extLst>
                <a:ext uri="{FF2B5EF4-FFF2-40B4-BE49-F238E27FC236}">
                  <a16:creationId xmlns:a16="http://schemas.microsoft.com/office/drawing/2014/main" id="{474E9E43-6D25-0B63-2541-D50B3CD94228}"/>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307BB2-4EC6-465E-B539-599D40C8A195}" type="slidenum">
                <a:rPr lang="zh-CN" altLang="en-US" smtClean="0"/>
                <a:pPr/>
                <a:t>38</a:t>
              </a:fld>
              <a:endParaRPr lang="zh-CN" altLang="en-US"/>
            </a:p>
          </p:txBody>
        </p:sp>
        <p:sp>
          <p:nvSpPr>
            <p:cNvPr id="6" name="椭圆 5">
              <a:extLst>
                <a:ext uri="{FF2B5EF4-FFF2-40B4-BE49-F238E27FC236}">
                  <a16:creationId xmlns:a16="http://schemas.microsoft.com/office/drawing/2014/main" id="{FBCEEA18-DE58-7682-2FD3-64B9E7EE7C05}"/>
                </a:ext>
              </a:extLst>
            </p:cNvPr>
            <p:cNvSpPr/>
            <p:nvPr/>
          </p:nvSpPr>
          <p:spPr>
            <a:xfrm>
              <a:off x="2777936" y="2859040"/>
              <a:ext cx="767680" cy="767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C4C31166-7467-48CE-A89B-3C4440D73D94}"/>
                </a:ext>
              </a:extLst>
            </p:cNvPr>
            <p:cNvSpPr/>
            <p:nvPr/>
          </p:nvSpPr>
          <p:spPr>
            <a:xfrm>
              <a:off x="652355" y="3820480"/>
              <a:ext cx="694721" cy="6947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F7CA6BA-3CD7-28A6-9EC4-B3F5499712B9}"/>
                </a:ext>
              </a:extLst>
            </p:cNvPr>
            <p:cNvSpPr txBox="1"/>
            <p:nvPr/>
          </p:nvSpPr>
          <p:spPr>
            <a:xfrm>
              <a:off x="2777936" y="2087752"/>
              <a:ext cx="943720" cy="738664"/>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2008</a:t>
              </a:r>
            </a:p>
            <a:p>
              <a:pPr algn="l"/>
              <a:r>
                <a:rPr lang="zh-CN" altLang="en-US" sz="1400" dirty="0">
                  <a:solidFill>
                    <a:srgbClr val="000000"/>
                  </a:solidFill>
                  <a:latin typeface="思源黑体 CN Regular" panose="020B0500000000000000" pitchFamily="34" charset="-122"/>
                  <a:ea typeface="思源黑体 CN Regular" panose="020B0500000000000000" pitchFamily="34" charset="-122"/>
                </a:rPr>
                <a:t>比特币：</a:t>
              </a:r>
              <a:endParaRPr lang="en-US" altLang="zh-CN" sz="1400" dirty="0">
                <a:solidFill>
                  <a:srgbClr val="000000"/>
                </a:solidFill>
                <a:latin typeface="思源黑体 CN Regular" panose="020B0500000000000000" pitchFamily="34" charset="-122"/>
                <a:ea typeface="思源黑体 CN Regular" panose="020B0500000000000000" pitchFamily="34" charset="-122"/>
              </a:endParaRPr>
            </a:p>
            <a:p>
              <a:pPr algn="l"/>
              <a:r>
                <a:rPr lang="en-US" altLang="zh-CN" sz="1400" dirty="0" err="1">
                  <a:solidFill>
                    <a:srgbClr val="000000"/>
                  </a:solidFill>
                  <a:latin typeface="思源黑体 CN Regular" panose="020B0500000000000000" pitchFamily="34" charset="-122"/>
                  <a:ea typeface="思源黑体 CN Regular" panose="020B0500000000000000" pitchFamily="34" charset="-122"/>
                </a:rPr>
                <a:t>PoW</a:t>
              </a:r>
              <a:r>
                <a:rPr lang="zh-CN" altLang="en-US" sz="1400" dirty="0">
                  <a:solidFill>
                    <a:srgbClr val="000000"/>
                  </a:solidFill>
                  <a:latin typeface="思源黑体 CN Regular" panose="020B0500000000000000" pitchFamily="34" charset="-122"/>
                  <a:ea typeface="思源黑体 CN Regular" panose="020B0500000000000000" pitchFamily="34" charset="-122"/>
                </a:rPr>
                <a:t>共识</a:t>
              </a:r>
            </a:p>
          </p:txBody>
        </p:sp>
        <p:sp>
          <p:nvSpPr>
            <p:cNvPr id="9" name="文本框 8">
              <a:extLst>
                <a:ext uri="{FF2B5EF4-FFF2-40B4-BE49-F238E27FC236}">
                  <a16:creationId xmlns:a16="http://schemas.microsoft.com/office/drawing/2014/main" id="{27496F1E-D58E-4C63-C4E1-B9B9094A9B87}"/>
                </a:ext>
              </a:extLst>
            </p:cNvPr>
            <p:cNvSpPr txBox="1"/>
            <p:nvPr/>
          </p:nvSpPr>
          <p:spPr>
            <a:xfrm>
              <a:off x="272905" y="4515201"/>
              <a:ext cx="1441420" cy="523220"/>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1982</a:t>
              </a:r>
              <a:r>
                <a:rPr lang="zh-CN" altLang="en-US" sz="1400" dirty="0">
                  <a:solidFill>
                    <a:srgbClr val="000000"/>
                  </a:solidFill>
                  <a:latin typeface="思源黑体 CN Regular" panose="020B0500000000000000" pitchFamily="34" charset="-122"/>
                  <a:ea typeface="思源黑体 CN Regular" panose="020B0500000000000000" pitchFamily="34" charset="-122"/>
                </a:rPr>
                <a:t>：</a:t>
              </a:r>
              <a:endParaRPr lang="en-US" altLang="zh-CN" sz="1400" dirty="0">
                <a:solidFill>
                  <a:srgbClr val="000000"/>
                </a:solidFill>
                <a:latin typeface="思源黑体 CN Regular" panose="020B0500000000000000" pitchFamily="34" charset="-122"/>
                <a:ea typeface="思源黑体 CN Regular" panose="020B0500000000000000" pitchFamily="34" charset="-122"/>
              </a:endParaRPr>
            </a:p>
            <a:p>
              <a:pPr algn="l"/>
              <a:r>
                <a:rPr lang="zh-CN" altLang="en-US" sz="1400" dirty="0">
                  <a:solidFill>
                    <a:srgbClr val="000000"/>
                  </a:solidFill>
                  <a:latin typeface="思源黑体 CN Regular" panose="020B0500000000000000" pitchFamily="34" charset="-122"/>
                  <a:ea typeface="思源黑体 CN Regular" panose="020B0500000000000000" pitchFamily="34" charset="-122"/>
                </a:rPr>
                <a:t>拜占庭将军问题</a:t>
              </a:r>
            </a:p>
          </p:txBody>
        </p:sp>
        <p:sp>
          <p:nvSpPr>
            <p:cNvPr id="10" name="椭圆 9">
              <a:extLst>
                <a:ext uri="{FF2B5EF4-FFF2-40B4-BE49-F238E27FC236}">
                  <a16:creationId xmlns:a16="http://schemas.microsoft.com/office/drawing/2014/main" id="{90760C79-E00E-C420-B91E-92D862C0B989}"/>
                </a:ext>
              </a:extLst>
            </p:cNvPr>
            <p:cNvSpPr/>
            <p:nvPr/>
          </p:nvSpPr>
          <p:spPr>
            <a:xfrm>
              <a:off x="2057226" y="4067829"/>
              <a:ext cx="200025" cy="2000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4F086379-C065-C226-7082-8CDFB8D795DB}"/>
                </a:ext>
              </a:extLst>
            </p:cNvPr>
            <p:cNvSpPr txBox="1"/>
            <p:nvPr/>
          </p:nvSpPr>
          <p:spPr>
            <a:xfrm>
              <a:off x="1830225" y="4337893"/>
              <a:ext cx="787395" cy="523220"/>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1999</a:t>
              </a:r>
              <a:r>
                <a:rPr lang="zh-CN" altLang="en-US" sz="1400" dirty="0">
                  <a:solidFill>
                    <a:srgbClr val="000000"/>
                  </a:solidFill>
                  <a:latin typeface="思源黑体 CN Regular" panose="020B0500000000000000" pitchFamily="34" charset="-122"/>
                  <a:ea typeface="思源黑体 CN Regular" panose="020B0500000000000000" pitchFamily="34" charset="-122"/>
                </a:rPr>
                <a:t>：</a:t>
              </a:r>
              <a:endParaRPr lang="en-US" altLang="zh-CN" sz="1400" dirty="0">
                <a:solidFill>
                  <a:srgbClr val="000000"/>
                </a:solidFill>
                <a:latin typeface="思源黑体 CN Regular" panose="020B0500000000000000" pitchFamily="34" charset="-122"/>
                <a:ea typeface="思源黑体 CN Regular" panose="020B0500000000000000" pitchFamily="34" charset="-122"/>
              </a:endParaRP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PBFT</a:t>
              </a:r>
              <a:endParaRPr lang="zh-CN" altLang="en-US" sz="1400" dirty="0">
                <a:solidFill>
                  <a:srgbClr val="000000"/>
                </a:solidFill>
                <a:latin typeface="思源黑体 CN Regular" panose="020B0500000000000000" pitchFamily="34" charset="-122"/>
                <a:ea typeface="思源黑体 CN Regular" panose="020B0500000000000000" pitchFamily="34" charset="-122"/>
              </a:endParaRPr>
            </a:p>
          </p:txBody>
        </p:sp>
        <p:sp>
          <p:nvSpPr>
            <p:cNvPr id="12" name="椭圆 11">
              <a:extLst>
                <a:ext uri="{FF2B5EF4-FFF2-40B4-BE49-F238E27FC236}">
                  <a16:creationId xmlns:a16="http://schemas.microsoft.com/office/drawing/2014/main" id="{28B83A54-60A2-CA25-3C01-2CE78CBB3899}"/>
                </a:ext>
              </a:extLst>
            </p:cNvPr>
            <p:cNvSpPr/>
            <p:nvPr/>
          </p:nvSpPr>
          <p:spPr>
            <a:xfrm>
              <a:off x="4080829" y="1861664"/>
              <a:ext cx="200025" cy="2000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65D820B-06EE-AFF3-9080-180E26C2DB45}"/>
                </a:ext>
              </a:extLst>
            </p:cNvPr>
            <p:cNvSpPr txBox="1"/>
            <p:nvPr/>
          </p:nvSpPr>
          <p:spPr>
            <a:xfrm>
              <a:off x="3719883" y="1338444"/>
              <a:ext cx="921919" cy="523220"/>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2012</a:t>
              </a: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Peercoin</a:t>
              </a:r>
            </a:p>
          </p:txBody>
        </p:sp>
        <p:sp>
          <p:nvSpPr>
            <p:cNvPr id="14" name="椭圆 13">
              <a:extLst>
                <a:ext uri="{FF2B5EF4-FFF2-40B4-BE49-F238E27FC236}">
                  <a16:creationId xmlns:a16="http://schemas.microsoft.com/office/drawing/2014/main" id="{58FECA64-1D0B-AEC5-78EC-AB60F5636D14}"/>
                </a:ext>
              </a:extLst>
            </p:cNvPr>
            <p:cNvSpPr/>
            <p:nvPr/>
          </p:nvSpPr>
          <p:spPr>
            <a:xfrm>
              <a:off x="5434876" y="3334439"/>
              <a:ext cx="200025" cy="200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C8514C08-ACAF-1796-8AF8-08FFEDF521DF}"/>
                </a:ext>
              </a:extLst>
            </p:cNvPr>
            <p:cNvSpPr txBox="1"/>
            <p:nvPr/>
          </p:nvSpPr>
          <p:spPr>
            <a:xfrm>
              <a:off x="5073930" y="2811219"/>
              <a:ext cx="1127873" cy="523220"/>
            </a:xfrm>
            <a:prstGeom prst="rect">
              <a:avLst/>
            </a:prstGeom>
            <a:noFill/>
          </p:spPr>
          <p:txBody>
            <a:bodyPr wrap="squar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2015</a:t>
              </a: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Bitcoin-NG</a:t>
              </a:r>
            </a:p>
          </p:txBody>
        </p:sp>
        <p:sp>
          <p:nvSpPr>
            <p:cNvPr id="16" name="椭圆 15">
              <a:extLst>
                <a:ext uri="{FF2B5EF4-FFF2-40B4-BE49-F238E27FC236}">
                  <a16:creationId xmlns:a16="http://schemas.microsoft.com/office/drawing/2014/main" id="{AAFBA0B2-766B-0516-D0F6-BB2A4AA50256}"/>
                </a:ext>
              </a:extLst>
            </p:cNvPr>
            <p:cNvSpPr/>
            <p:nvPr/>
          </p:nvSpPr>
          <p:spPr>
            <a:xfrm>
              <a:off x="4999851" y="2555356"/>
              <a:ext cx="200025" cy="200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099DBA2-3B38-1359-236A-C75F086D9964}"/>
                </a:ext>
              </a:extLst>
            </p:cNvPr>
            <p:cNvSpPr txBox="1"/>
            <p:nvPr/>
          </p:nvSpPr>
          <p:spPr>
            <a:xfrm>
              <a:off x="4725051" y="2060794"/>
              <a:ext cx="809837" cy="523220"/>
            </a:xfrm>
            <a:prstGeom prst="rect">
              <a:avLst/>
            </a:prstGeom>
            <a:noFill/>
          </p:spPr>
          <p:txBody>
            <a:bodyPr wrap="squar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2013</a:t>
              </a: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GHOST</a:t>
              </a:r>
            </a:p>
          </p:txBody>
        </p:sp>
        <p:sp>
          <p:nvSpPr>
            <p:cNvPr id="18" name="椭圆 17">
              <a:extLst>
                <a:ext uri="{FF2B5EF4-FFF2-40B4-BE49-F238E27FC236}">
                  <a16:creationId xmlns:a16="http://schemas.microsoft.com/office/drawing/2014/main" id="{FB3AF910-378A-A5B0-1E99-581B2ED118F8}"/>
                </a:ext>
              </a:extLst>
            </p:cNvPr>
            <p:cNvSpPr/>
            <p:nvPr/>
          </p:nvSpPr>
          <p:spPr>
            <a:xfrm>
              <a:off x="6143841" y="4067829"/>
              <a:ext cx="200025" cy="2000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742AFA3F-0C6D-73B2-EA74-ACBF154F55A5}"/>
                </a:ext>
              </a:extLst>
            </p:cNvPr>
            <p:cNvSpPr txBox="1"/>
            <p:nvPr/>
          </p:nvSpPr>
          <p:spPr>
            <a:xfrm>
              <a:off x="5761977" y="4295378"/>
              <a:ext cx="1737976" cy="1384995"/>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2016</a:t>
              </a:r>
              <a:r>
                <a:rPr lang="zh-CN" altLang="en-US" sz="1400" dirty="0">
                  <a:solidFill>
                    <a:srgbClr val="000000"/>
                  </a:solidFill>
                  <a:latin typeface="思源黑体 CN Regular" panose="020B0500000000000000" pitchFamily="34" charset="-122"/>
                  <a:ea typeface="思源黑体 CN Regular" panose="020B0500000000000000" pitchFamily="34" charset="-122"/>
                </a:rPr>
                <a:t>：</a:t>
              </a:r>
              <a:endParaRPr lang="en-US" altLang="zh-CN" sz="1400" dirty="0">
                <a:solidFill>
                  <a:srgbClr val="000000"/>
                </a:solidFill>
                <a:latin typeface="思源黑体 CN Regular" panose="020B0500000000000000" pitchFamily="34" charset="-122"/>
                <a:ea typeface="思源黑体 CN Regular" panose="020B0500000000000000" pitchFamily="34" charset="-122"/>
              </a:endParaRPr>
            </a:p>
            <a:p>
              <a:pPr algn="l"/>
              <a:r>
                <a:rPr lang="en-US" altLang="zh-CN" sz="1400" dirty="0" err="1">
                  <a:solidFill>
                    <a:srgbClr val="000000"/>
                  </a:solidFill>
                  <a:latin typeface="思源黑体 CN Regular" panose="020B0500000000000000" pitchFamily="34" charset="-122"/>
                  <a:ea typeface="思源黑体 CN Regular" panose="020B0500000000000000" pitchFamily="34" charset="-122"/>
                </a:rPr>
                <a:t>Honeybadger</a:t>
              </a:r>
              <a:r>
                <a:rPr lang="en-US" altLang="zh-CN" sz="1400" dirty="0">
                  <a:solidFill>
                    <a:srgbClr val="000000"/>
                  </a:solidFill>
                  <a:latin typeface="思源黑体 CN Regular" panose="020B0500000000000000" pitchFamily="34" charset="-122"/>
                  <a:ea typeface="思源黑体 CN Regular" panose="020B0500000000000000" pitchFamily="34" charset="-122"/>
                </a:rPr>
                <a:t> BFT</a:t>
              </a:r>
            </a:p>
            <a:p>
              <a:pPr algn="l"/>
              <a:r>
                <a:rPr lang="en-US" altLang="zh-CN" sz="1400" dirty="0" err="1">
                  <a:solidFill>
                    <a:srgbClr val="000000"/>
                  </a:solidFill>
                  <a:latin typeface="思源黑体 CN Regular" panose="020B0500000000000000" pitchFamily="34" charset="-122"/>
                  <a:ea typeface="思源黑体 CN Regular" panose="020B0500000000000000" pitchFamily="34" charset="-122"/>
                </a:rPr>
                <a:t>Tendermint</a:t>
              </a:r>
              <a:endParaRPr lang="en-US" altLang="zh-CN" sz="1400" dirty="0">
                <a:solidFill>
                  <a:srgbClr val="000000"/>
                </a:solidFill>
                <a:latin typeface="思源黑体 CN Regular" panose="020B0500000000000000" pitchFamily="34" charset="-122"/>
                <a:ea typeface="思源黑体 CN Regular" panose="020B0500000000000000" pitchFamily="34" charset="-122"/>
              </a:endParaRP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Solidus</a:t>
              </a: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Hybrid Consensus</a:t>
              </a:r>
            </a:p>
            <a:p>
              <a:pPr algn="l"/>
              <a:r>
                <a:rPr lang="en-US" altLang="zh-CN" sz="1400" dirty="0" err="1">
                  <a:solidFill>
                    <a:srgbClr val="000000"/>
                  </a:solidFill>
                  <a:latin typeface="思源黑体 CN Regular" panose="020B0500000000000000" pitchFamily="34" charset="-122"/>
                  <a:ea typeface="思源黑体 CN Regular" panose="020B0500000000000000" pitchFamily="34" charset="-122"/>
                </a:rPr>
                <a:t>Byzcoin</a:t>
              </a:r>
              <a:endParaRPr lang="zh-CN" altLang="en-US" sz="1400" dirty="0">
                <a:solidFill>
                  <a:srgbClr val="000000"/>
                </a:solidFill>
                <a:latin typeface="思源黑体 CN Regular" panose="020B0500000000000000" pitchFamily="34" charset="-122"/>
                <a:ea typeface="思源黑体 CN Regular" panose="020B0500000000000000" pitchFamily="34" charset="-122"/>
              </a:endParaRPr>
            </a:p>
          </p:txBody>
        </p:sp>
        <p:sp>
          <p:nvSpPr>
            <p:cNvPr id="20" name="椭圆 19">
              <a:extLst>
                <a:ext uri="{FF2B5EF4-FFF2-40B4-BE49-F238E27FC236}">
                  <a16:creationId xmlns:a16="http://schemas.microsoft.com/office/drawing/2014/main" id="{5CD1397D-AB74-5599-A31B-C09AB4F69B2A}"/>
                </a:ext>
              </a:extLst>
            </p:cNvPr>
            <p:cNvSpPr/>
            <p:nvPr/>
          </p:nvSpPr>
          <p:spPr>
            <a:xfrm>
              <a:off x="5163028" y="1861664"/>
              <a:ext cx="200025" cy="2000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D990AE97-257A-6A00-008A-F7A4DC9C22D0}"/>
                </a:ext>
              </a:extLst>
            </p:cNvPr>
            <p:cNvSpPr txBox="1"/>
            <p:nvPr/>
          </p:nvSpPr>
          <p:spPr>
            <a:xfrm>
              <a:off x="4607030" y="1338444"/>
              <a:ext cx="1563248" cy="523220"/>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2014</a:t>
              </a: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Proof of Activity</a:t>
              </a:r>
            </a:p>
          </p:txBody>
        </p:sp>
        <p:cxnSp>
          <p:nvCxnSpPr>
            <p:cNvPr id="22" name="直接箭头连接符 21">
              <a:extLst>
                <a:ext uri="{FF2B5EF4-FFF2-40B4-BE49-F238E27FC236}">
                  <a16:creationId xmlns:a16="http://schemas.microsoft.com/office/drawing/2014/main" id="{B9135606-848F-E60A-A100-FB7176DF43C9}"/>
                </a:ext>
              </a:extLst>
            </p:cNvPr>
            <p:cNvCxnSpPr>
              <a:cxnSpLocks/>
              <a:stCxn id="7" idx="6"/>
              <a:endCxn id="10" idx="2"/>
            </p:cNvCxnSpPr>
            <p:nvPr/>
          </p:nvCxnSpPr>
          <p:spPr>
            <a:xfrm>
              <a:off x="1347076" y="4167841"/>
              <a:ext cx="710150" cy="1"/>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23" name="直接箭头连接符 22">
              <a:extLst>
                <a:ext uri="{FF2B5EF4-FFF2-40B4-BE49-F238E27FC236}">
                  <a16:creationId xmlns:a16="http://schemas.microsoft.com/office/drawing/2014/main" id="{633DB3F2-D322-A3D7-D2EE-AD689D3A1E68}"/>
                </a:ext>
              </a:extLst>
            </p:cNvPr>
            <p:cNvCxnSpPr>
              <a:cxnSpLocks/>
              <a:stCxn id="10" idx="6"/>
              <a:endCxn id="48" idx="2"/>
            </p:cNvCxnSpPr>
            <p:nvPr/>
          </p:nvCxnSpPr>
          <p:spPr>
            <a:xfrm flipV="1">
              <a:off x="2257251" y="4167840"/>
              <a:ext cx="3170965" cy="2"/>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24" name="直接箭头连接符 23">
              <a:extLst>
                <a:ext uri="{FF2B5EF4-FFF2-40B4-BE49-F238E27FC236}">
                  <a16:creationId xmlns:a16="http://schemas.microsoft.com/office/drawing/2014/main" id="{6EDA63DF-0AB9-9F9E-AFB0-CE16BA5A4B71}"/>
                </a:ext>
              </a:extLst>
            </p:cNvPr>
            <p:cNvCxnSpPr>
              <a:cxnSpLocks/>
              <a:stCxn id="6" idx="6"/>
              <a:endCxn id="14" idx="2"/>
            </p:cNvCxnSpPr>
            <p:nvPr/>
          </p:nvCxnSpPr>
          <p:spPr>
            <a:xfrm>
              <a:off x="3545616" y="3242880"/>
              <a:ext cx="1889260" cy="191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ED9951B6-76A6-94F8-AA9B-B8B6E48BBA02}"/>
                </a:ext>
              </a:extLst>
            </p:cNvPr>
            <p:cNvCxnSpPr>
              <a:cxnSpLocks/>
              <a:stCxn id="6" idx="6"/>
              <a:endCxn id="16" idx="2"/>
            </p:cNvCxnSpPr>
            <p:nvPr/>
          </p:nvCxnSpPr>
          <p:spPr>
            <a:xfrm flipV="1">
              <a:off x="3545616" y="2655369"/>
              <a:ext cx="1454235" cy="58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5643A59-1DD9-6CB0-740E-F309CA8C8090}"/>
                </a:ext>
              </a:extLst>
            </p:cNvPr>
            <p:cNvCxnSpPr>
              <a:cxnSpLocks/>
              <a:stCxn id="6" idx="6"/>
              <a:endCxn id="12" idx="2"/>
            </p:cNvCxnSpPr>
            <p:nvPr/>
          </p:nvCxnSpPr>
          <p:spPr>
            <a:xfrm flipV="1">
              <a:off x="3545616" y="1961677"/>
              <a:ext cx="535213" cy="1281203"/>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27" name="直接箭头连接符 26">
              <a:extLst>
                <a:ext uri="{FF2B5EF4-FFF2-40B4-BE49-F238E27FC236}">
                  <a16:creationId xmlns:a16="http://schemas.microsoft.com/office/drawing/2014/main" id="{5F830AD1-AA23-A03E-9BCF-5EB8546D6742}"/>
                </a:ext>
              </a:extLst>
            </p:cNvPr>
            <p:cNvCxnSpPr>
              <a:cxnSpLocks/>
              <a:stCxn id="12" idx="6"/>
              <a:endCxn id="20" idx="2"/>
            </p:cNvCxnSpPr>
            <p:nvPr/>
          </p:nvCxnSpPr>
          <p:spPr>
            <a:xfrm>
              <a:off x="4280854" y="1961677"/>
              <a:ext cx="882174" cy="0"/>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28" name="直接箭头连接符 27">
              <a:extLst>
                <a:ext uri="{FF2B5EF4-FFF2-40B4-BE49-F238E27FC236}">
                  <a16:creationId xmlns:a16="http://schemas.microsoft.com/office/drawing/2014/main" id="{9A3D3FD0-DFD2-54B5-8613-066AF2586F7E}"/>
                </a:ext>
              </a:extLst>
            </p:cNvPr>
            <p:cNvCxnSpPr>
              <a:cxnSpLocks/>
              <a:stCxn id="6" idx="6"/>
              <a:endCxn id="48" idx="1"/>
            </p:cNvCxnSpPr>
            <p:nvPr/>
          </p:nvCxnSpPr>
          <p:spPr>
            <a:xfrm>
              <a:off x="3545616" y="3242880"/>
              <a:ext cx="1911893" cy="854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矩形: 圆角 28">
              <a:extLst>
                <a:ext uri="{FF2B5EF4-FFF2-40B4-BE49-F238E27FC236}">
                  <a16:creationId xmlns:a16="http://schemas.microsoft.com/office/drawing/2014/main" id="{73780ED6-FF04-09C5-94EC-E4C32EEB249F}"/>
                </a:ext>
              </a:extLst>
            </p:cNvPr>
            <p:cNvSpPr/>
            <p:nvPr/>
          </p:nvSpPr>
          <p:spPr>
            <a:xfrm>
              <a:off x="228436" y="3206998"/>
              <a:ext cx="2028815" cy="4483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t>拜占庭容错问题</a:t>
              </a:r>
            </a:p>
          </p:txBody>
        </p:sp>
        <p:sp>
          <p:nvSpPr>
            <p:cNvPr id="30" name="椭圆 29">
              <a:extLst>
                <a:ext uri="{FF2B5EF4-FFF2-40B4-BE49-F238E27FC236}">
                  <a16:creationId xmlns:a16="http://schemas.microsoft.com/office/drawing/2014/main" id="{ECF69327-DCC0-9708-9957-3E0FF26C1C0E}"/>
                </a:ext>
              </a:extLst>
            </p:cNvPr>
            <p:cNvSpPr/>
            <p:nvPr/>
          </p:nvSpPr>
          <p:spPr>
            <a:xfrm>
              <a:off x="5414184" y="5571059"/>
              <a:ext cx="200025" cy="20002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2A4D6188-7396-4CB0-FD4E-69281C9BCF39}"/>
                </a:ext>
              </a:extLst>
            </p:cNvPr>
            <p:cNvSpPr txBox="1"/>
            <p:nvPr/>
          </p:nvSpPr>
          <p:spPr>
            <a:xfrm>
              <a:off x="4256863" y="5268708"/>
              <a:ext cx="1127873" cy="738664"/>
            </a:xfrm>
            <a:prstGeom prst="rect">
              <a:avLst/>
            </a:prstGeom>
            <a:noFill/>
          </p:spPr>
          <p:txBody>
            <a:bodyPr wrap="squar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2015</a:t>
              </a: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Lightning Network</a:t>
              </a:r>
            </a:p>
          </p:txBody>
        </p:sp>
        <p:sp>
          <p:nvSpPr>
            <p:cNvPr id="32" name="椭圆 31">
              <a:extLst>
                <a:ext uri="{FF2B5EF4-FFF2-40B4-BE49-F238E27FC236}">
                  <a16:creationId xmlns:a16="http://schemas.microsoft.com/office/drawing/2014/main" id="{4D5C313D-D378-4D5F-1766-3FD3A9BDB5E8}"/>
                </a:ext>
              </a:extLst>
            </p:cNvPr>
            <p:cNvSpPr/>
            <p:nvPr/>
          </p:nvSpPr>
          <p:spPr>
            <a:xfrm>
              <a:off x="5705174" y="6263576"/>
              <a:ext cx="200025" cy="20002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49772ABC-B420-F02E-0B9D-EFC440BCDA8B}"/>
                </a:ext>
              </a:extLst>
            </p:cNvPr>
            <p:cNvSpPr txBox="1"/>
            <p:nvPr/>
          </p:nvSpPr>
          <p:spPr>
            <a:xfrm>
              <a:off x="4445021" y="6026277"/>
              <a:ext cx="1127873" cy="738664"/>
            </a:xfrm>
            <a:prstGeom prst="rect">
              <a:avLst/>
            </a:prstGeom>
            <a:noFill/>
          </p:spPr>
          <p:txBody>
            <a:bodyPr wrap="squar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2016</a:t>
              </a: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ETH </a:t>
              </a:r>
              <a:r>
                <a:rPr lang="en-US" altLang="zh-CN" sz="1400" dirty="0" err="1">
                  <a:solidFill>
                    <a:srgbClr val="000000"/>
                  </a:solidFill>
                  <a:latin typeface="思源黑体 CN Regular" panose="020B0500000000000000" pitchFamily="34" charset="-122"/>
                  <a:ea typeface="思源黑体 CN Regular" panose="020B0500000000000000" pitchFamily="34" charset="-122"/>
                </a:rPr>
                <a:t>Sharding</a:t>
              </a:r>
              <a:endParaRPr lang="en-US" altLang="zh-CN" sz="1400" dirty="0">
                <a:solidFill>
                  <a:srgbClr val="000000"/>
                </a:solidFill>
                <a:latin typeface="思源黑体 CN Regular" panose="020B0500000000000000" pitchFamily="34" charset="-122"/>
                <a:ea typeface="思源黑体 CN Regular" panose="020B0500000000000000" pitchFamily="34" charset="-122"/>
              </a:endParaRPr>
            </a:p>
          </p:txBody>
        </p:sp>
        <p:cxnSp>
          <p:nvCxnSpPr>
            <p:cNvPr id="34" name="直接箭头连接符 33">
              <a:extLst>
                <a:ext uri="{FF2B5EF4-FFF2-40B4-BE49-F238E27FC236}">
                  <a16:creationId xmlns:a16="http://schemas.microsoft.com/office/drawing/2014/main" id="{F6FEFEB7-7847-0113-6C81-5CB031328E89}"/>
                </a:ext>
              </a:extLst>
            </p:cNvPr>
            <p:cNvCxnSpPr>
              <a:cxnSpLocks/>
              <a:stCxn id="6" idx="6"/>
              <a:endCxn id="32" idx="1"/>
            </p:cNvCxnSpPr>
            <p:nvPr/>
          </p:nvCxnSpPr>
          <p:spPr>
            <a:xfrm>
              <a:off x="3545616" y="3242880"/>
              <a:ext cx="2188851" cy="3049989"/>
            </a:xfrm>
            <a:prstGeom prst="straightConnector1">
              <a:avLst/>
            </a:prstGeom>
            <a:ln>
              <a:tailEnd type="triangle"/>
            </a:ln>
          </p:spPr>
          <p:style>
            <a:lnRef idx="2">
              <a:schemeClr val="accent3">
                <a:shade val="50000"/>
              </a:schemeClr>
            </a:lnRef>
            <a:fillRef idx="1">
              <a:schemeClr val="accent3"/>
            </a:fillRef>
            <a:effectRef idx="0">
              <a:schemeClr val="accent3"/>
            </a:effectRef>
            <a:fontRef idx="minor">
              <a:schemeClr val="lt1"/>
            </a:fontRef>
          </p:style>
        </p:cxnSp>
        <p:sp>
          <p:nvSpPr>
            <p:cNvPr id="35" name="矩形: 圆角 34">
              <a:extLst>
                <a:ext uri="{FF2B5EF4-FFF2-40B4-BE49-F238E27FC236}">
                  <a16:creationId xmlns:a16="http://schemas.microsoft.com/office/drawing/2014/main" id="{F775FC42-D196-FC24-2EC2-DED048B8B4DE}"/>
                </a:ext>
              </a:extLst>
            </p:cNvPr>
            <p:cNvSpPr/>
            <p:nvPr/>
          </p:nvSpPr>
          <p:spPr>
            <a:xfrm>
              <a:off x="1527980" y="1405975"/>
              <a:ext cx="2028815" cy="44832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err="1"/>
                <a:t>PoS</a:t>
              </a:r>
              <a:endParaRPr lang="zh-CN" altLang="en-US" b="1" dirty="0"/>
            </a:p>
          </p:txBody>
        </p:sp>
        <p:sp>
          <p:nvSpPr>
            <p:cNvPr id="36" name="箭头: 燕尾形 35">
              <a:extLst>
                <a:ext uri="{FF2B5EF4-FFF2-40B4-BE49-F238E27FC236}">
                  <a16:creationId xmlns:a16="http://schemas.microsoft.com/office/drawing/2014/main" id="{1F22BC9F-B55A-2C0A-B3C4-557F134191A0}"/>
                </a:ext>
              </a:extLst>
            </p:cNvPr>
            <p:cNvSpPr/>
            <p:nvPr/>
          </p:nvSpPr>
          <p:spPr>
            <a:xfrm>
              <a:off x="6169057" y="1716206"/>
              <a:ext cx="4875181" cy="523220"/>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04FCFA12-1212-0048-8496-B6421DB097F0}"/>
                </a:ext>
              </a:extLst>
            </p:cNvPr>
            <p:cNvSpPr txBox="1"/>
            <p:nvPr/>
          </p:nvSpPr>
          <p:spPr>
            <a:xfrm>
              <a:off x="6698587" y="1518546"/>
              <a:ext cx="3984809" cy="307777"/>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Casper, Snow white, Ouroboros, ALGORAND</a:t>
              </a:r>
            </a:p>
          </p:txBody>
        </p:sp>
        <p:sp>
          <p:nvSpPr>
            <p:cNvPr id="38" name="矩形: 圆角 37">
              <a:extLst>
                <a:ext uri="{FF2B5EF4-FFF2-40B4-BE49-F238E27FC236}">
                  <a16:creationId xmlns:a16="http://schemas.microsoft.com/office/drawing/2014/main" id="{7ACD7AE9-0638-93A8-5CDB-A0ED36142705}"/>
                </a:ext>
              </a:extLst>
            </p:cNvPr>
            <p:cNvSpPr/>
            <p:nvPr/>
          </p:nvSpPr>
          <p:spPr>
            <a:xfrm>
              <a:off x="6744727" y="2993042"/>
              <a:ext cx="2028815" cy="448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可扩展</a:t>
              </a:r>
              <a:r>
                <a:rPr lang="en-US" altLang="zh-CN" b="1" dirty="0" err="1"/>
                <a:t>PoW</a:t>
              </a:r>
              <a:endParaRPr lang="zh-CN" altLang="en-US" b="1" dirty="0"/>
            </a:p>
          </p:txBody>
        </p:sp>
        <p:sp>
          <p:nvSpPr>
            <p:cNvPr id="39" name="箭头: 燕尾形 38">
              <a:extLst>
                <a:ext uri="{FF2B5EF4-FFF2-40B4-BE49-F238E27FC236}">
                  <a16:creationId xmlns:a16="http://schemas.microsoft.com/office/drawing/2014/main" id="{690500CE-61D9-E9AB-24D2-02698BF912DE}"/>
                </a:ext>
              </a:extLst>
            </p:cNvPr>
            <p:cNvSpPr/>
            <p:nvPr/>
          </p:nvSpPr>
          <p:spPr>
            <a:xfrm>
              <a:off x="5606325" y="2468578"/>
              <a:ext cx="5437913" cy="52322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46EB819B-350A-A58F-EDEC-4794177848E5}"/>
                </a:ext>
              </a:extLst>
            </p:cNvPr>
            <p:cNvSpPr txBox="1"/>
            <p:nvPr/>
          </p:nvSpPr>
          <p:spPr>
            <a:xfrm>
              <a:off x="6453910" y="2280932"/>
              <a:ext cx="3018006" cy="307777"/>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IOTA</a:t>
              </a:r>
              <a:r>
                <a:rPr lang="zh-CN" altLang="en-US" sz="1400" dirty="0">
                  <a:solidFill>
                    <a:srgbClr val="000000"/>
                  </a:solidFill>
                  <a:latin typeface="思源黑体 CN Regular" panose="020B0500000000000000" pitchFamily="34" charset="-122"/>
                  <a:ea typeface="思源黑体 CN Regular" panose="020B0500000000000000" pitchFamily="34" charset="-122"/>
                </a:rPr>
                <a:t>，</a:t>
              </a:r>
              <a:r>
                <a:rPr lang="en-US" altLang="zh-CN" sz="1400" dirty="0">
                  <a:solidFill>
                    <a:srgbClr val="000000"/>
                  </a:solidFill>
                  <a:latin typeface="思源黑体 CN Regular" panose="020B0500000000000000" pitchFamily="34" charset="-122"/>
                  <a:ea typeface="思源黑体 CN Regular" panose="020B0500000000000000" pitchFamily="34" charset="-122"/>
                </a:rPr>
                <a:t>SPECTRE</a:t>
              </a:r>
              <a:r>
                <a:rPr lang="zh-CN" altLang="en-US" sz="1400" dirty="0">
                  <a:solidFill>
                    <a:srgbClr val="000000"/>
                  </a:solidFill>
                  <a:latin typeface="思源黑体 CN Regular" panose="020B0500000000000000" pitchFamily="34" charset="-122"/>
                  <a:ea typeface="思源黑体 CN Regular" panose="020B0500000000000000" pitchFamily="34" charset="-122"/>
                </a:rPr>
                <a:t>，</a:t>
              </a:r>
              <a:r>
                <a:rPr lang="en-US" altLang="zh-CN" sz="1400" dirty="0">
                  <a:solidFill>
                    <a:srgbClr val="000000"/>
                  </a:solidFill>
                  <a:latin typeface="思源黑体 CN Regular" panose="020B0500000000000000" pitchFamily="34" charset="-122"/>
                  <a:ea typeface="思源黑体 CN Regular" panose="020B0500000000000000" pitchFamily="34" charset="-122"/>
                </a:rPr>
                <a:t>Conflux</a:t>
              </a:r>
              <a:r>
                <a:rPr lang="zh-CN" altLang="en-US" sz="1400" dirty="0">
                  <a:solidFill>
                    <a:srgbClr val="000000"/>
                  </a:solidFill>
                  <a:latin typeface="思源黑体 CN Regular" panose="020B0500000000000000" pitchFamily="34" charset="-122"/>
                  <a:ea typeface="思源黑体 CN Regular" panose="020B0500000000000000" pitchFamily="34" charset="-122"/>
                </a:rPr>
                <a:t>，</a:t>
              </a:r>
              <a:r>
                <a:rPr lang="en-US" altLang="zh-CN" sz="1400" dirty="0">
                  <a:solidFill>
                    <a:srgbClr val="000000"/>
                  </a:solidFill>
                  <a:latin typeface="思源黑体 CN Regular" panose="020B0500000000000000" pitchFamily="34" charset="-122"/>
                  <a:ea typeface="思源黑体 CN Regular" panose="020B0500000000000000" pitchFamily="34" charset="-122"/>
                </a:rPr>
                <a:t>Prism</a:t>
              </a:r>
            </a:p>
          </p:txBody>
        </p:sp>
        <p:sp>
          <p:nvSpPr>
            <p:cNvPr id="41" name="矩形: 圆角 40">
              <a:extLst>
                <a:ext uri="{FF2B5EF4-FFF2-40B4-BE49-F238E27FC236}">
                  <a16:creationId xmlns:a16="http://schemas.microsoft.com/office/drawing/2014/main" id="{0B30A1FF-55D1-52D0-FAD6-5D9E8FDBA204}"/>
                </a:ext>
              </a:extLst>
            </p:cNvPr>
            <p:cNvSpPr/>
            <p:nvPr/>
          </p:nvSpPr>
          <p:spPr>
            <a:xfrm>
              <a:off x="9414064" y="2135686"/>
              <a:ext cx="838368" cy="448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DAG</a:t>
              </a:r>
              <a:endParaRPr lang="zh-CN" altLang="en-US" b="1" dirty="0"/>
            </a:p>
          </p:txBody>
        </p:sp>
        <p:sp>
          <p:nvSpPr>
            <p:cNvPr id="42" name="箭头: 燕尾形 41">
              <a:extLst>
                <a:ext uri="{FF2B5EF4-FFF2-40B4-BE49-F238E27FC236}">
                  <a16:creationId xmlns:a16="http://schemas.microsoft.com/office/drawing/2014/main" id="{4948F5F0-58D2-45B0-0EE7-E64891FDBAA8}"/>
                </a:ext>
              </a:extLst>
            </p:cNvPr>
            <p:cNvSpPr/>
            <p:nvPr/>
          </p:nvSpPr>
          <p:spPr>
            <a:xfrm>
              <a:off x="6693065" y="3892863"/>
              <a:ext cx="4405308" cy="523220"/>
            </a:xfrm>
            <a:prstGeom prst="notch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3" name="矩形: 圆角 42">
              <a:extLst>
                <a:ext uri="{FF2B5EF4-FFF2-40B4-BE49-F238E27FC236}">
                  <a16:creationId xmlns:a16="http://schemas.microsoft.com/office/drawing/2014/main" id="{9604722C-9F17-4DE1-5BF6-D1A6286AC1F7}"/>
                </a:ext>
              </a:extLst>
            </p:cNvPr>
            <p:cNvSpPr/>
            <p:nvPr/>
          </p:nvSpPr>
          <p:spPr>
            <a:xfrm>
              <a:off x="8168880" y="4412785"/>
              <a:ext cx="2028815" cy="4483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t>可扩展</a:t>
              </a:r>
              <a:r>
                <a:rPr lang="en-US" altLang="zh-CN" b="1" dirty="0"/>
                <a:t>BFT</a:t>
              </a:r>
              <a:endParaRPr lang="zh-CN" altLang="en-US" b="1" dirty="0"/>
            </a:p>
          </p:txBody>
        </p:sp>
        <p:sp>
          <p:nvSpPr>
            <p:cNvPr id="44" name="文本框 43">
              <a:extLst>
                <a:ext uri="{FF2B5EF4-FFF2-40B4-BE49-F238E27FC236}">
                  <a16:creationId xmlns:a16="http://schemas.microsoft.com/office/drawing/2014/main" id="{5E8C7462-C175-0010-EBCE-54A8C3ADFE2F}"/>
                </a:ext>
              </a:extLst>
            </p:cNvPr>
            <p:cNvSpPr txBox="1"/>
            <p:nvPr/>
          </p:nvSpPr>
          <p:spPr>
            <a:xfrm>
              <a:off x="7162158" y="3703887"/>
              <a:ext cx="3330014" cy="307777"/>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ALGORAND, </a:t>
              </a:r>
              <a:r>
                <a:rPr lang="en-US" altLang="zh-CN" sz="1400" dirty="0" err="1">
                  <a:solidFill>
                    <a:srgbClr val="000000"/>
                  </a:solidFill>
                  <a:latin typeface="思源黑体 CN Regular" panose="020B0500000000000000" pitchFamily="34" charset="-122"/>
                  <a:ea typeface="思源黑体 CN Regular" panose="020B0500000000000000" pitchFamily="34" charset="-122"/>
                </a:rPr>
                <a:t>HotStuff</a:t>
              </a:r>
              <a:r>
                <a:rPr lang="en-US" altLang="zh-CN" sz="1400" dirty="0">
                  <a:solidFill>
                    <a:srgbClr val="000000"/>
                  </a:solidFill>
                  <a:latin typeface="思源黑体 CN Regular" panose="020B0500000000000000" pitchFamily="34" charset="-122"/>
                  <a:ea typeface="思源黑体 CN Regular" panose="020B0500000000000000" pitchFamily="34" charset="-122"/>
                </a:rPr>
                <a:t> BFT, Avalanche</a:t>
              </a:r>
            </a:p>
          </p:txBody>
        </p:sp>
        <p:sp>
          <p:nvSpPr>
            <p:cNvPr id="45" name="箭头: 燕尾形 44">
              <a:extLst>
                <a:ext uri="{FF2B5EF4-FFF2-40B4-BE49-F238E27FC236}">
                  <a16:creationId xmlns:a16="http://schemas.microsoft.com/office/drawing/2014/main" id="{FC07A089-0A56-E291-101D-06EAE82FEDDC}"/>
                </a:ext>
              </a:extLst>
            </p:cNvPr>
            <p:cNvSpPr/>
            <p:nvPr/>
          </p:nvSpPr>
          <p:spPr>
            <a:xfrm>
              <a:off x="6196189" y="5770330"/>
              <a:ext cx="4848050" cy="523220"/>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0B3EA87F-776A-380F-FA57-32779848CF73}"/>
                </a:ext>
              </a:extLst>
            </p:cNvPr>
            <p:cNvSpPr txBox="1"/>
            <p:nvPr/>
          </p:nvSpPr>
          <p:spPr>
            <a:xfrm>
              <a:off x="6801976" y="5581074"/>
              <a:ext cx="3241015" cy="307777"/>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Plasma, Layer 2,</a:t>
              </a:r>
              <a:r>
                <a:rPr lang="zh-CN" altLang="en-US" sz="1400" dirty="0">
                  <a:solidFill>
                    <a:srgbClr val="000000"/>
                  </a:solidFill>
                  <a:latin typeface="思源黑体 CN Regular" panose="020B0500000000000000" pitchFamily="34" charset="-122"/>
                  <a:ea typeface="思源黑体 CN Regular" panose="020B0500000000000000" pitchFamily="34" charset="-122"/>
                </a:rPr>
                <a:t> </a:t>
              </a:r>
              <a:r>
                <a:rPr lang="en-US" altLang="zh-CN" sz="1400" dirty="0" err="1">
                  <a:solidFill>
                    <a:srgbClr val="000000"/>
                  </a:solidFill>
                  <a:latin typeface="思源黑体 CN Regular" panose="020B0500000000000000" pitchFamily="34" charset="-122"/>
                  <a:ea typeface="思源黑体 CN Regular" panose="020B0500000000000000" pitchFamily="34" charset="-122"/>
                </a:rPr>
                <a:t>Omniledger</a:t>
              </a:r>
              <a:r>
                <a:rPr lang="en-US" altLang="zh-CN" sz="1400" dirty="0">
                  <a:solidFill>
                    <a:srgbClr val="000000"/>
                  </a:solidFill>
                  <a:latin typeface="思源黑体 CN Regular" panose="020B0500000000000000" pitchFamily="34" charset="-122"/>
                  <a:ea typeface="思源黑体 CN Regular" panose="020B0500000000000000" pitchFamily="34" charset="-122"/>
                </a:rPr>
                <a:t>, NEAR</a:t>
              </a:r>
            </a:p>
          </p:txBody>
        </p:sp>
        <p:sp>
          <p:nvSpPr>
            <p:cNvPr id="47" name="矩形: 圆角 46">
              <a:extLst>
                <a:ext uri="{FF2B5EF4-FFF2-40B4-BE49-F238E27FC236}">
                  <a16:creationId xmlns:a16="http://schemas.microsoft.com/office/drawing/2014/main" id="{928467FC-EBD7-1FAB-D696-7FBB89D88DB5}"/>
                </a:ext>
              </a:extLst>
            </p:cNvPr>
            <p:cNvSpPr/>
            <p:nvPr/>
          </p:nvSpPr>
          <p:spPr>
            <a:xfrm>
              <a:off x="7873182" y="6230957"/>
              <a:ext cx="2028815" cy="44832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t>无限扩展</a:t>
              </a:r>
            </a:p>
          </p:txBody>
        </p:sp>
        <p:sp>
          <p:nvSpPr>
            <p:cNvPr id="48" name="椭圆 47">
              <a:extLst>
                <a:ext uri="{FF2B5EF4-FFF2-40B4-BE49-F238E27FC236}">
                  <a16:creationId xmlns:a16="http://schemas.microsoft.com/office/drawing/2014/main" id="{32FA7717-8C43-A4E8-8172-A60E37149518}"/>
                </a:ext>
              </a:extLst>
            </p:cNvPr>
            <p:cNvSpPr/>
            <p:nvPr/>
          </p:nvSpPr>
          <p:spPr>
            <a:xfrm>
              <a:off x="5428216" y="4067827"/>
              <a:ext cx="200025" cy="2000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49" name="直接箭头连接符 48">
              <a:extLst>
                <a:ext uri="{FF2B5EF4-FFF2-40B4-BE49-F238E27FC236}">
                  <a16:creationId xmlns:a16="http://schemas.microsoft.com/office/drawing/2014/main" id="{04427756-57E9-5A3C-68D6-BEB9D4852466}"/>
                </a:ext>
              </a:extLst>
            </p:cNvPr>
            <p:cNvCxnSpPr>
              <a:cxnSpLocks/>
              <a:stCxn id="48" idx="6"/>
              <a:endCxn id="18" idx="2"/>
            </p:cNvCxnSpPr>
            <p:nvPr/>
          </p:nvCxnSpPr>
          <p:spPr>
            <a:xfrm>
              <a:off x="5628241" y="4167840"/>
              <a:ext cx="515600" cy="2"/>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50" name="文本框 49">
              <a:extLst>
                <a:ext uri="{FF2B5EF4-FFF2-40B4-BE49-F238E27FC236}">
                  <a16:creationId xmlns:a16="http://schemas.microsoft.com/office/drawing/2014/main" id="{936B537D-023D-A3FD-A99A-97C25A7145B4}"/>
                </a:ext>
              </a:extLst>
            </p:cNvPr>
            <p:cNvSpPr txBox="1"/>
            <p:nvPr/>
          </p:nvSpPr>
          <p:spPr>
            <a:xfrm>
              <a:off x="5265633" y="3584077"/>
              <a:ext cx="738536" cy="523220"/>
            </a:xfrm>
            <a:prstGeom prst="rect">
              <a:avLst/>
            </a:prstGeom>
            <a:noFill/>
          </p:spPr>
          <p:txBody>
            <a:bodyPr wrap="squar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2015</a:t>
              </a: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Stellar</a:t>
              </a:r>
            </a:p>
          </p:txBody>
        </p:sp>
      </p:grpSp>
      <p:sp>
        <p:nvSpPr>
          <p:cNvPr id="99" name="标题 1">
            <a:extLst>
              <a:ext uri="{FF2B5EF4-FFF2-40B4-BE49-F238E27FC236}">
                <a16:creationId xmlns:a16="http://schemas.microsoft.com/office/drawing/2014/main" id="{FCC0513A-9268-5B68-2777-9EC510022B3B}"/>
              </a:ext>
            </a:extLst>
          </p:cNvPr>
          <p:cNvSpPr>
            <a:spLocks noGrp="1"/>
          </p:cNvSpPr>
          <p:nvPr>
            <p:ph type="title"/>
          </p:nvPr>
        </p:nvSpPr>
        <p:spPr>
          <a:xfrm>
            <a:off x="838200" y="365125"/>
            <a:ext cx="10515600" cy="1325563"/>
          </a:xfrm>
        </p:spPr>
        <p:txBody>
          <a:bodyPr/>
          <a:lstStyle/>
          <a:p>
            <a:r>
              <a:rPr lang="zh-CN" altLang="en-US" dirty="0"/>
              <a:t>区块链共识算法发展</a:t>
            </a:r>
          </a:p>
        </p:txBody>
      </p:sp>
    </p:spTree>
    <p:extLst>
      <p:ext uri="{BB962C8B-B14F-4D97-AF65-F5344CB8AC3E}">
        <p14:creationId xmlns:p14="http://schemas.microsoft.com/office/powerpoint/2010/main" val="3463250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E5BDA-1D4E-6D07-87ED-014B932FD145}"/>
              </a:ext>
            </a:extLst>
          </p:cNvPr>
          <p:cNvSpPr>
            <a:spLocks noGrp="1"/>
          </p:cNvSpPr>
          <p:nvPr>
            <p:ph type="title"/>
          </p:nvPr>
        </p:nvSpPr>
        <p:spPr/>
        <p:txBody>
          <a:bodyPr/>
          <a:lstStyle/>
          <a:p>
            <a:r>
              <a:rPr lang="zh-CN" altLang="en-US" dirty="0"/>
              <a:t>区块链不可能三角</a:t>
            </a:r>
          </a:p>
        </p:txBody>
      </p:sp>
      <p:sp>
        <p:nvSpPr>
          <p:cNvPr id="3" name="内容占位符 2">
            <a:extLst>
              <a:ext uri="{FF2B5EF4-FFF2-40B4-BE49-F238E27FC236}">
                <a16:creationId xmlns:a16="http://schemas.microsoft.com/office/drawing/2014/main" id="{F6A6F956-7476-527B-3FF4-FEF81E431A13}"/>
              </a:ext>
            </a:extLst>
          </p:cNvPr>
          <p:cNvSpPr>
            <a:spLocks noGrp="1"/>
          </p:cNvSpPr>
          <p:nvPr>
            <p:ph idx="1"/>
          </p:nvPr>
        </p:nvSpPr>
        <p:spPr>
          <a:xfrm>
            <a:off x="838200" y="1825625"/>
            <a:ext cx="4966199" cy="4351338"/>
          </a:xfrm>
        </p:spPr>
        <p:txBody>
          <a:bodyPr/>
          <a:lstStyle/>
          <a:p>
            <a:r>
              <a:rPr lang="zh-CN" altLang="en-US" sz="2400" dirty="0">
                <a:latin typeface="Calibri" panose="020F0502020204030204" pitchFamily="34" charset="0"/>
                <a:ea typeface="Verdana" panose="020B0604030504040204" pitchFamily="34" charset="0"/>
                <a:cs typeface="Calibri" panose="020F0502020204030204" pitchFamily="34" charset="0"/>
              </a:rPr>
              <a:t>性能：无限扩展 </a:t>
            </a:r>
            <a:r>
              <a:rPr lang="en-US" altLang="zh-CN" sz="2400" dirty="0">
                <a:latin typeface="Calibri" panose="020F0502020204030204" pitchFamily="34" charset="0"/>
                <a:ea typeface="Verdana" panose="020B0604030504040204" pitchFamily="34" charset="0"/>
                <a:cs typeface="Calibri" panose="020F0502020204030204" pitchFamily="34" charset="0"/>
                <a:sym typeface="Wingdings" panose="05000000000000000000" pitchFamily="2" charset="2"/>
              </a:rPr>
              <a:t> </a:t>
            </a:r>
            <a:r>
              <a:rPr lang="en-US" altLang="zh-CN" sz="2400" dirty="0">
                <a:latin typeface="Calibri" panose="020F0502020204030204" pitchFamily="34" charset="0"/>
                <a:ea typeface="Verdana" panose="020B0604030504040204" pitchFamily="34" charset="0"/>
                <a:cs typeface="Calibri" panose="020F0502020204030204" pitchFamily="34" charset="0"/>
              </a:rPr>
              <a:t>o(n)</a:t>
            </a:r>
            <a:r>
              <a:rPr lang="zh-CN" altLang="en-US" sz="2400" dirty="0">
                <a:latin typeface="Calibri" panose="020F0502020204030204" pitchFamily="34" charset="0"/>
                <a:ea typeface="Verdana" panose="020B0604030504040204" pitchFamily="34" charset="0"/>
                <a:cs typeface="Calibri" panose="020F0502020204030204" pitchFamily="34" charset="0"/>
              </a:rPr>
              <a:t>消息复杂度</a:t>
            </a:r>
            <a:endParaRPr lang="en-US" altLang="zh-CN" sz="2400" dirty="0">
              <a:latin typeface="Calibri" panose="020F0502020204030204" pitchFamily="34" charset="0"/>
              <a:ea typeface="Verdana" panose="020B0604030504040204" pitchFamily="34" charset="0"/>
              <a:cs typeface="Calibri" panose="020F0502020204030204" pitchFamily="34" charset="0"/>
            </a:endParaRPr>
          </a:p>
          <a:p>
            <a:pPr lvl="1"/>
            <a:r>
              <a:rPr lang="zh-CN" altLang="en-US" sz="2200" dirty="0">
                <a:latin typeface="Calibri" panose="020F0502020204030204" pitchFamily="34" charset="0"/>
                <a:ea typeface="Verdana" panose="020B0604030504040204" pitchFamily="34" charset="0"/>
                <a:cs typeface="Calibri" panose="020F0502020204030204" pitchFamily="34" charset="0"/>
              </a:rPr>
              <a:t>一笔交易不需要通过所有验证节点验证</a:t>
            </a:r>
            <a:endParaRPr lang="en-US" altLang="zh-CN" sz="2200" dirty="0">
              <a:latin typeface="Calibri" panose="020F0502020204030204" pitchFamily="34" charset="0"/>
              <a:ea typeface="Verdana" panose="020B0604030504040204" pitchFamily="34" charset="0"/>
              <a:cs typeface="Calibri" panose="020F0502020204030204" pitchFamily="34" charset="0"/>
            </a:endParaRPr>
          </a:p>
          <a:p>
            <a:r>
              <a:rPr lang="zh-CN" altLang="en-US" sz="2400" dirty="0">
                <a:latin typeface="Calibri" panose="020F0502020204030204" pitchFamily="34" charset="0"/>
                <a:ea typeface="Verdana" panose="020B0604030504040204" pitchFamily="34" charset="0"/>
                <a:cs typeface="Calibri" panose="020F0502020204030204" pitchFamily="34" charset="0"/>
              </a:rPr>
              <a:t>去中心：所有的验证节点地位平等，没有额外的信任假设</a:t>
            </a:r>
            <a:endParaRPr lang="en-US" altLang="zh-CN" sz="2400" dirty="0">
              <a:latin typeface="Calibri" panose="020F0502020204030204" pitchFamily="34" charset="0"/>
              <a:ea typeface="Verdana" panose="020B0604030504040204" pitchFamily="34" charset="0"/>
              <a:cs typeface="Calibri" panose="020F0502020204030204" pitchFamily="34" charset="0"/>
            </a:endParaRPr>
          </a:p>
          <a:p>
            <a:r>
              <a:rPr lang="zh-CN" altLang="en-US" sz="2400" dirty="0">
                <a:latin typeface="Calibri" panose="020F0502020204030204" pitchFamily="34" charset="0"/>
                <a:ea typeface="Verdana" panose="020B0604030504040204" pitchFamily="34" charset="0"/>
                <a:cs typeface="Calibri" panose="020F0502020204030204" pitchFamily="34" charset="0"/>
              </a:rPr>
              <a:t>安全：</a:t>
            </a:r>
            <a:r>
              <a:rPr lang="en-US" altLang="zh-CN" sz="2400" dirty="0">
                <a:latin typeface="Calibri" panose="020F0502020204030204" pitchFamily="34" charset="0"/>
                <a:ea typeface="Verdana" panose="020B0604030504040204" pitchFamily="34" charset="0"/>
                <a:cs typeface="Calibri" panose="020F0502020204030204" pitchFamily="34" charset="0"/>
              </a:rPr>
              <a:t>NC</a:t>
            </a:r>
            <a:r>
              <a:rPr lang="zh-CN" altLang="en-US" sz="2400" dirty="0">
                <a:latin typeface="Calibri" panose="020F0502020204030204" pitchFamily="34" charset="0"/>
                <a:ea typeface="Verdana" panose="020B0604030504040204" pitchFamily="34" charset="0"/>
                <a:cs typeface="Calibri" panose="020F0502020204030204" pitchFamily="34" charset="0"/>
              </a:rPr>
              <a:t>拥有</a:t>
            </a:r>
            <a:r>
              <a:rPr lang="en-US" altLang="zh-CN" sz="2400" dirty="0">
                <a:latin typeface="Calibri" panose="020F0502020204030204" pitchFamily="34" charset="0"/>
                <a:ea typeface="Verdana" panose="020B0604030504040204" pitchFamily="34" charset="0"/>
                <a:cs typeface="Calibri" panose="020F0502020204030204" pitchFamily="34" charset="0"/>
              </a:rPr>
              <a:t>1/2</a:t>
            </a:r>
            <a:r>
              <a:rPr lang="zh-CN" altLang="en-US" sz="2400" dirty="0">
                <a:latin typeface="Calibri" panose="020F0502020204030204" pitchFamily="34" charset="0"/>
                <a:ea typeface="Verdana" panose="020B0604030504040204" pitchFamily="34" charset="0"/>
                <a:cs typeface="Calibri" panose="020F0502020204030204" pitchFamily="34" charset="0"/>
              </a:rPr>
              <a:t>的容错，</a:t>
            </a:r>
            <a:r>
              <a:rPr lang="en-US" altLang="zh-CN" sz="2400" dirty="0">
                <a:latin typeface="Calibri" panose="020F0502020204030204" pitchFamily="34" charset="0"/>
                <a:ea typeface="Verdana" panose="020B0604030504040204" pitchFamily="34" charset="0"/>
                <a:cs typeface="Calibri" panose="020F0502020204030204" pitchFamily="34" charset="0"/>
              </a:rPr>
              <a:t>BFT</a:t>
            </a:r>
            <a:r>
              <a:rPr lang="zh-CN" altLang="en-US" sz="2400" dirty="0">
                <a:latin typeface="Calibri" panose="020F0502020204030204" pitchFamily="34" charset="0"/>
                <a:ea typeface="Verdana" panose="020B0604030504040204" pitchFamily="34" charset="0"/>
                <a:cs typeface="Calibri" panose="020F0502020204030204" pitchFamily="34" charset="0"/>
              </a:rPr>
              <a:t>拥有</a:t>
            </a:r>
            <a:r>
              <a:rPr lang="en-US" altLang="zh-CN" sz="2400" dirty="0">
                <a:latin typeface="Calibri" panose="020F0502020204030204" pitchFamily="34" charset="0"/>
                <a:ea typeface="Verdana" panose="020B0604030504040204" pitchFamily="34" charset="0"/>
                <a:cs typeface="Calibri" panose="020F0502020204030204" pitchFamily="34" charset="0"/>
              </a:rPr>
              <a:t>1/3</a:t>
            </a:r>
            <a:r>
              <a:rPr lang="zh-CN" altLang="en-US" sz="2400" dirty="0">
                <a:latin typeface="Calibri" panose="020F0502020204030204" pitchFamily="34" charset="0"/>
                <a:ea typeface="Verdana" panose="020B0604030504040204" pitchFamily="34" charset="0"/>
                <a:cs typeface="Calibri" panose="020F0502020204030204" pitchFamily="34" charset="0"/>
              </a:rPr>
              <a:t>的容错</a:t>
            </a:r>
            <a:endParaRPr lang="en-US" altLang="zh-CN" sz="2400" b="1" dirty="0">
              <a:latin typeface="Calibri" panose="020F0502020204030204" pitchFamily="34" charset="0"/>
              <a:cs typeface="Calibri" panose="020F0502020204030204" pitchFamily="34" charset="0"/>
            </a:endParaRPr>
          </a:p>
          <a:p>
            <a:r>
              <a:rPr lang="zh-CN" altLang="en-US" sz="2400" dirty="0">
                <a:latin typeface="Calibri" panose="020F0502020204030204" pitchFamily="34" charset="0"/>
                <a:ea typeface="Verdana" panose="020B0604030504040204" pitchFamily="34" charset="0"/>
                <a:cs typeface="Calibri" panose="020F0502020204030204" pitchFamily="34" charset="0"/>
              </a:rPr>
              <a:t>区块链：图灵完备</a:t>
            </a:r>
            <a:endParaRPr lang="en-US" altLang="zh-CN" sz="2400" dirty="0">
              <a:latin typeface="Calibri" panose="020F0502020204030204" pitchFamily="34" charset="0"/>
              <a:ea typeface="Verdana" panose="020B0604030504040204" pitchFamily="34" charset="0"/>
              <a:cs typeface="Calibri" panose="020F0502020204030204" pitchFamily="34" charset="0"/>
            </a:endParaRPr>
          </a:p>
          <a:p>
            <a:endParaRPr lang="zh-CN" altLang="en-US" dirty="0"/>
          </a:p>
        </p:txBody>
      </p:sp>
      <p:sp>
        <p:nvSpPr>
          <p:cNvPr id="4" name="Triangle 7">
            <a:extLst>
              <a:ext uri="{FF2B5EF4-FFF2-40B4-BE49-F238E27FC236}">
                <a16:creationId xmlns:a16="http://schemas.microsoft.com/office/drawing/2014/main" id="{C0349363-F96E-12A3-8357-91BDD31B3704}"/>
              </a:ext>
            </a:extLst>
          </p:cNvPr>
          <p:cNvSpPr/>
          <p:nvPr/>
        </p:nvSpPr>
        <p:spPr>
          <a:xfrm>
            <a:off x="6830201" y="2137572"/>
            <a:ext cx="3497798" cy="30153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区块链</a:t>
            </a:r>
            <a:endParaRPr lang="en-US" sz="2800" dirty="0"/>
          </a:p>
        </p:txBody>
      </p:sp>
      <p:sp>
        <p:nvSpPr>
          <p:cNvPr id="5" name="TextBox 9">
            <a:extLst>
              <a:ext uri="{FF2B5EF4-FFF2-40B4-BE49-F238E27FC236}">
                <a16:creationId xmlns:a16="http://schemas.microsoft.com/office/drawing/2014/main" id="{A9965B50-0921-2A5C-1DE0-2288BAFA88B6}"/>
              </a:ext>
            </a:extLst>
          </p:cNvPr>
          <p:cNvSpPr txBox="1"/>
          <p:nvPr/>
        </p:nvSpPr>
        <p:spPr>
          <a:xfrm>
            <a:off x="8127694" y="1614352"/>
            <a:ext cx="902811" cy="523220"/>
          </a:xfrm>
          <a:prstGeom prst="rect">
            <a:avLst/>
          </a:prstGeom>
          <a:noFill/>
        </p:spPr>
        <p:txBody>
          <a:bodyPr wrap="none" rtlCol="0">
            <a:spAutoFit/>
          </a:bodyPr>
          <a:lstStyle/>
          <a:p>
            <a:r>
              <a:rPr lang="zh-CN" altLang="en-US" sz="2800" dirty="0"/>
              <a:t>性能</a:t>
            </a:r>
            <a:endParaRPr lang="en-US" sz="2800" dirty="0"/>
          </a:p>
        </p:txBody>
      </p:sp>
      <p:sp>
        <p:nvSpPr>
          <p:cNvPr id="6" name="TextBox 10">
            <a:extLst>
              <a:ext uri="{FF2B5EF4-FFF2-40B4-BE49-F238E27FC236}">
                <a16:creationId xmlns:a16="http://schemas.microsoft.com/office/drawing/2014/main" id="{F3493C27-322A-2716-DBBE-B6231C1784F9}"/>
              </a:ext>
            </a:extLst>
          </p:cNvPr>
          <p:cNvSpPr txBox="1"/>
          <p:nvPr/>
        </p:nvSpPr>
        <p:spPr>
          <a:xfrm>
            <a:off x="10204849" y="5108514"/>
            <a:ext cx="902811" cy="523220"/>
          </a:xfrm>
          <a:prstGeom prst="rect">
            <a:avLst/>
          </a:prstGeom>
          <a:noFill/>
        </p:spPr>
        <p:txBody>
          <a:bodyPr wrap="none" rtlCol="0">
            <a:spAutoFit/>
          </a:bodyPr>
          <a:lstStyle/>
          <a:p>
            <a:r>
              <a:rPr lang="zh-CN" altLang="en-US" sz="2800" dirty="0"/>
              <a:t>安全</a:t>
            </a:r>
            <a:endParaRPr lang="en-US" sz="2800" dirty="0"/>
          </a:p>
        </p:txBody>
      </p:sp>
      <p:sp>
        <p:nvSpPr>
          <p:cNvPr id="7" name="TextBox 11">
            <a:extLst>
              <a:ext uri="{FF2B5EF4-FFF2-40B4-BE49-F238E27FC236}">
                <a16:creationId xmlns:a16="http://schemas.microsoft.com/office/drawing/2014/main" id="{A887C004-EB14-C7B8-AA2F-68580DEC8DFC}"/>
              </a:ext>
            </a:extLst>
          </p:cNvPr>
          <p:cNvSpPr txBox="1"/>
          <p:nvPr/>
        </p:nvSpPr>
        <p:spPr>
          <a:xfrm>
            <a:off x="5902016" y="5119476"/>
            <a:ext cx="1261884" cy="523220"/>
          </a:xfrm>
          <a:prstGeom prst="rect">
            <a:avLst/>
          </a:prstGeom>
          <a:noFill/>
        </p:spPr>
        <p:txBody>
          <a:bodyPr wrap="none" rtlCol="0">
            <a:spAutoFit/>
          </a:bodyPr>
          <a:lstStyle/>
          <a:p>
            <a:r>
              <a:rPr lang="zh-CN" altLang="en-US" sz="2800" dirty="0"/>
              <a:t>去中心</a:t>
            </a:r>
            <a:endParaRPr lang="en-US" sz="2800" dirty="0"/>
          </a:p>
        </p:txBody>
      </p:sp>
    </p:spTree>
    <p:extLst>
      <p:ext uri="{BB962C8B-B14F-4D97-AF65-F5344CB8AC3E}">
        <p14:creationId xmlns:p14="http://schemas.microsoft.com/office/powerpoint/2010/main" val="234712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a:extLst>
              <a:ext uri="{FF2B5EF4-FFF2-40B4-BE49-F238E27FC236}">
                <a16:creationId xmlns:a16="http://schemas.microsoft.com/office/drawing/2014/main" id="{97E47ED4-7254-4BC7-04B0-04F4ECF1A1ED}"/>
              </a:ext>
            </a:extLst>
          </p:cNvPr>
          <p:cNvGrpSpPr/>
          <p:nvPr/>
        </p:nvGrpSpPr>
        <p:grpSpPr>
          <a:xfrm>
            <a:off x="533318" y="1338444"/>
            <a:ext cx="11125364" cy="5426497"/>
            <a:chOff x="228436" y="1338444"/>
            <a:chExt cx="11125364" cy="5426497"/>
          </a:xfrm>
        </p:grpSpPr>
        <p:cxnSp>
          <p:nvCxnSpPr>
            <p:cNvPr id="4" name="直接箭头连接符 3">
              <a:extLst>
                <a:ext uri="{FF2B5EF4-FFF2-40B4-BE49-F238E27FC236}">
                  <a16:creationId xmlns:a16="http://schemas.microsoft.com/office/drawing/2014/main" id="{49F5110E-79C2-9360-39E6-43635D82B7FA}"/>
                </a:ext>
              </a:extLst>
            </p:cNvPr>
            <p:cNvCxnSpPr>
              <a:cxnSpLocks/>
              <a:stCxn id="6" idx="6"/>
              <a:endCxn id="30" idx="1"/>
            </p:cNvCxnSpPr>
            <p:nvPr/>
          </p:nvCxnSpPr>
          <p:spPr>
            <a:xfrm>
              <a:off x="3545616" y="3242880"/>
              <a:ext cx="1897861" cy="2357472"/>
            </a:xfrm>
            <a:prstGeom prst="straightConnector1">
              <a:avLst/>
            </a:prstGeom>
            <a:ln>
              <a:tailEnd type="triangle"/>
            </a:ln>
          </p:spPr>
          <p:style>
            <a:lnRef idx="2">
              <a:schemeClr val="accent3">
                <a:shade val="50000"/>
              </a:schemeClr>
            </a:lnRef>
            <a:fillRef idx="1">
              <a:schemeClr val="accent3"/>
            </a:fillRef>
            <a:effectRef idx="0">
              <a:schemeClr val="accent3"/>
            </a:effectRef>
            <a:fontRef idx="minor">
              <a:schemeClr val="lt1"/>
            </a:fontRef>
          </p:style>
        </p:cxnSp>
        <p:sp>
          <p:nvSpPr>
            <p:cNvPr id="5" name="灯片编号占位符 2">
              <a:extLst>
                <a:ext uri="{FF2B5EF4-FFF2-40B4-BE49-F238E27FC236}">
                  <a16:creationId xmlns:a16="http://schemas.microsoft.com/office/drawing/2014/main" id="{474E9E43-6D25-0B63-2541-D50B3CD94228}"/>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307BB2-4EC6-465E-B539-599D40C8A195}" type="slidenum">
                <a:rPr lang="zh-CN" altLang="en-US" smtClean="0"/>
                <a:pPr/>
                <a:t>4</a:t>
              </a:fld>
              <a:endParaRPr lang="zh-CN" altLang="en-US"/>
            </a:p>
          </p:txBody>
        </p:sp>
        <p:sp>
          <p:nvSpPr>
            <p:cNvPr id="6" name="椭圆 5">
              <a:extLst>
                <a:ext uri="{FF2B5EF4-FFF2-40B4-BE49-F238E27FC236}">
                  <a16:creationId xmlns:a16="http://schemas.microsoft.com/office/drawing/2014/main" id="{FBCEEA18-DE58-7682-2FD3-64B9E7EE7C05}"/>
                </a:ext>
              </a:extLst>
            </p:cNvPr>
            <p:cNvSpPr/>
            <p:nvPr/>
          </p:nvSpPr>
          <p:spPr>
            <a:xfrm>
              <a:off x="2777936" y="2859040"/>
              <a:ext cx="767680" cy="767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C4C31166-7467-48CE-A89B-3C4440D73D94}"/>
                </a:ext>
              </a:extLst>
            </p:cNvPr>
            <p:cNvSpPr/>
            <p:nvPr/>
          </p:nvSpPr>
          <p:spPr>
            <a:xfrm>
              <a:off x="652355" y="3820480"/>
              <a:ext cx="694721" cy="6947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F7CA6BA-3CD7-28A6-9EC4-B3F5499712B9}"/>
                </a:ext>
              </a:extLst>
            </p:cNvPr>
            <p:cNvSpPr txBox="1"/>
            <p:nvPr/>
          </p:nvSpPr>
          <p:spPr>
            <a:xfrm>
              <a:off x="2777936" y="2087752"/>
              <a:ext cx="943720" cy="738664"/>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2008</a:t>
              </a:r>
            </a:p>
            <a:p>
              <a:pPr algn="l"/>
              <a:r>
                <a:rPr lang="zh-CN" altLang="en-US" sz="1400" dirty="0">
                  <a:solidFill>
                    <a:srgbClr val="000000"/>
                  </a:solidFill>
                  <a:latin typeface="思源黑体 CN Regular" panose="020B0500000000000000" pitchFamily="34" charset="-122"/>
                  <a:ea typeface="思源黑体 CN Regular" panose="020B0500000000000000" pitchFamily="34" charset="-122"/>
                </a:rPr>
                <a:t>比特币：</a:t>
              </a:r>
              <a:endParaRPr lang="en-US" altLang="zh-CN" sz="1400" dirty="0">
                <a:solidFill>
                  <a:srgbClr val="000000"/>
                </a:solidFill>
                <a:latin typeface="思源黑体 CN Regular" panose="020B0500000000000000" pitchFamily="34" charset="-122"/>
                <a:ea typeface="思源黑体 CN Regular" panose="020B0500000000000000" pitchFamily="34" charset="-122"/>
              </a:endParaRPr>
            </a:p>
            <a:p>
              <a:pPr algn="l"/>
              <a:r>
                <a:rPr lang="en-US" altLang="zh-CN" sz="1400" dirty="0" err="1">
                  <a:solidFill>
                    <a:srgbClr val="000000"/>
                  </a:solidFill>
                  <a:latin typeface="思源黑体 CN Regular" panose="020B0500000000000000" pitchFamily="34" charset="-122"/>
                  <a:ea typeface="思源黑体 CN Regular" panose="020B0500000000000000" pitchFamily="34" charset="-122"/>
                </a:rPr>
                <a:t>PoW</a:t>
              </a:r>
              <a:r>
                <a:rPr lang="zh-CN" altLang="en-US" sz="1400" dirty="0">
                  <a:solidFill>
                    <a:srgbClr val="000000"/>
                  </a:solidFill>
                  <a:latin typeface="思源黑体 CN Regular" panose="020B0500000000000000" pitchFamily="34" charset="-122"/>
                  <a:ea typeface="思源黑体 CN Regular" panose="020B0500000000000000" pitchFamily="34" charset="-122"/>
                </a:rPr>
                <a:t>共识</a:t>
              </a:r>
            </a:p>
          </p:txBody>
        </p:sp>
        <p:sp>
          <p:nvSpPr>
            <p:cNvPr id="9" name="文本框 8">
              <a:extLst>
                <a:ext uri="{FF2B5EF4-FFF2-40B4-BE49-F238E27FC236}">
                  <a16:creationId xmlns:a16="http://schemas.microsoft.com/office/drawing/2014/main" id="{27496F1E-D58E-4C63-C4E1-B9B9094A9B87}"/>
                </a:ext>
              </a:extLst>
            </p:cNvPr>
            <p:cNvSpPr txBox="1"/>
            <p:nvPr/>
          </p:nvSpPr>
          <p:spPr>
            <a:xfrm>
              <a:off x="272905" y="4515201"/>
              <a:ext cx="1441420" cy="523220"/>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1982</a:t>
              </a:r>
              <a:r>
                <a:rPr lang="zh-CN" altLang="en-US" sz="1400" dirty="0">
                  <a:solidFill>
                    <a:srgbClr val="000000"/>
                  </a:solidFill>
                  <a:latin typeface="思源黑体 CN Regular" panose="020B0500000000000000" pitchFamily="34" charset="-122"/>
                  <a:ea typeface="思源黑体 CN Regular" panose="020B0500000000000000" pitchFamily="34" charset="-122"/>
                </a:rPr>
                <a:t>：</a:t>
              </a:r>
              <a:endParaRPr lang="en-US" altLang="zh-CN" sz="1400" dirty="0">
                <a:solidFill>
                  <a:srgbClr val="000000"/>
                </a:solidFill>
                <a:latin typeface="思源黑体 CN Regular" panose="020B0500000000000000" pitchFamily="34" charset="-122"/>
                <a:ea typeface="思源黑体 CN Regular" panose="020B0500000000000000" pitchFamily="34" charset="-122"/>
              </a:endParaRPr>
            </a:p>
            <a:p>
              <a:pPr algn="l"/>
              <a:r>
                <a:rPr lang="zh-CN" altLang="en-US" sz="1400" dirty="0">
                  <a:solidFill>
                    <a:srgbClr val="000000"/>
                  </a:solidFill>
                  <a:latin typeface="思源黑体 CN Regular" panose="020B0500000000000000" pitchFamily="34" charset="-122"/>
                  <a:ea typeface="思源黑体 CN Regular" panose="020B0500000000000000" pitchFamily="34" charset="-122"/>
                </a:rPr>
                <a:t>拜占庭将军问题</a:t>
              </a:r>
            </a:p>
          </p:txBody>
        </p:sp>
        <p:sp>
          <p:nvSpPr>
            <p:cNvPr id="10" name="椭圆 9">
              <a:extLst>
                <a:ext uri="{FF2B5EF4-FFF2-40B4-BE49-F238E27FC236}">
                  <a16:creationId xmlns:a16="http://schemas.microsoft.com/office/drawing/2014/main" id="{90760C79-E00E-C420-B91E-92D862C0B989}"/>
                </a:ext>
              </a:extLst>
            </p:cNvPr>
            <p:cNvSpPr/>
            <p:nvPr/>
          </p:nvSpPr>
          <p:spPr>
            <a:xfrm>
              <a:off x="2057226" y="4067829"/>
              <a:ext cx="200025" cy="2000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4F086379-C065-C226-7082-8CDFB8D795DB}"/>
                </a:ext>
              </a:extLst>
            </p:cNvPr>
            <p:cNvSpPr txBox="1"/>
            <p:nvPr/>
          </p:nvSpPr>
          <p:spPr>
            <a:xfrm>
              <a:off x="1830225" y="4337893"/>
              <a:ext cx="787395" cy="523220"/>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1999</a:t>
              </a:r>
              <a:r>
                <a:rPr lang="zh-CN" altLang="en-US" sz="1400" dirty="0">
                  <a:solidFill>
                    <a:srgbClr val="000000"/>
                  </a:solidFill>
                  <a:latin typeface="思源黑体 CN Regular" panose="020B0500000000000000" pitchFamily="34" charset="-122"/>
                  <a:ea typeface="思源黑体 CN Regular" panose="020B0500000000000000" pitchFamily="34" charset="-122"/>
                </a:rPr>
                <a:t>：</a:t>
              </a:r>
              <a:endParaRPr lang="en-US" altLang="zh-CN" sz="1400" dirty="0">
                <a:solidFill>
                  <a:srgbClr val="000000"/>
                </a:solidFill>
                <a:latin typeface="思源黑体 CN Regular" panose="020B0500000000000000" pitchFamily="34" charset="-122"/>
                <a:ea typeface="思源黑体 CN Regular" panose="020B0500000000000000" pitchFamily="34" charset="-122"/>
              </a:endParaRP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PBFT</a:t>
              </a:r>
              <a:endParaRPr lang="zh-CN" altLang="en-US" sz="1400" dirty="0">
                <a:solidFill>
                  <a:srgbClr val="000000"/>
                </a:solidFill>
                <a:latin typeface="思源黑体 CN Regular" panose="020B0500000000000000" pitchFamily="34" charset="-122"/>
                <a:ea typeface="思源黑体 CN Regular" panose="020B0500000000000000" pitchFamily="34" charset="-122"/>
              </a:endParaRPr>
            </a:p>
          </p:txBody>
        </p:sp>
        <p:sp>
          <p:nvSpPr>
            <p:cNvPr id="12" name="椭圆 11">
              <a:extLst>
                <a:ext uri="{FF2B5EF4-FFF2-40B4-BE49-F238E27FC236}">
                  <a16:creationId xmlns:a16="http://schemas.microsoft.com/office/drawing/2014/main" id="{28B83A54-60A2-CA25-3C01-2CE78CBB3899}"/>
                </a:ext>
              </a:extLst>
            </p:cNvPr>
            <p:cNvSpPr/>
            <p:nvPr/>
          </p:nvSpPr>
          <p:spPr>
            <a:xfrm>
              <a:off x="4080829" y="1861664"/>
              <a:ext cx="200025" cy="2000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65D820B-06EE-AFF3-9080-180E26C2DB45}"/>
                </a:ext>
              </a:extLst>
            </p:cNvPr>
            <p:cNvSpPr txBox="1"/>
            <p:nvPr/>
          </p:nvSpPr>
          <p:spPr>
            <a:xfrm>
              <a:off x="3719883" y="1338444"/>
              <a:ext cx="921919" cy="523220"/>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2012</a:t>
              </a: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Peercoin</a:t>
              </a:r>
            </a:p>
          </p:txBody>
        </p:sp>
        <p:sp>
          <p:nvSpPr>
            <p:cNvPr id="14" name="椭圆 13">
              <a:extLst>
                <a:ext uri="{FF2B5EF4-FFF2-40B4-BE49-F238E27FC236}">
                  <a16:creationId xmlns:a16="http://schemas.microsoft.com/office/drawing/2014/main" id="{58FECA64-1D0B-AEC5-78EC-AB60F5636D14}"/>
                </a:ext>
              </a:extLst>
            </p:cNvPr>
            <p:cNvSpPr/>
            <p:nvPr/>
          </p:nvSpPr>
          <p:spPr>
            <a:xfrm>
              <a:off x="5434876" y="3334439"/>
              <a:ext cx="200025" cy="200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C8514C08-ACAF-1796-8AF8-08FFEDF521DF}"/>
                </a:ext>
              </a:extLst>
            </p:cNvPr>
            <p:cNvSpPr txBox="1"/>
            <p:nvPr/>
          </p:nvSpPr>
          <p:spPr>
            <a:xfrm>
              <a:off x="5073930" y="2811219"/>
              <a:ext cx="1127873" cy="523220"/>
            </a:xfrm>
            <a:prstGeom prst="rect">
              <a:avLst/>
            </a:prstGeom>
            <a:noFill/>
          </p:spPr>
          <p:txBody>
            <a:bodyPr wrap="squar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2015</a:t>
              </a: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Bitcoin-NG</a:t>
              </a:r>
            </a:p>
          </p:txBody>
        </p:sp>
        <p:sp>
          <p:nvSpPr>
            <p:cNvPr id="16" name="椭圆 15">
              <a:extLst>
                <a:ext uri="{FF2B5EF4-FFF2-40B4-BE49-F238E27FC236}">
                  <a16:creationId xmlns:a16="http://schemas.microsoft.com/office/drawing/2014/main" id="{AAFBA0B2-766B-0516-D0F6-BB2A4AA50256}"/>
                </a:ext>
              </a:extLst>
            </p:cNvPr>
            <p:cNvSpPr/>
            <p:nvPr/>
          </p:nvSpPr>
          <p:spPr>
            <a:xfrm>
              <a:off x="4999851" y="2555356"/>
              <a:ext cx="200025" cy="200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099DBA2-3B38-1359-236A-C75F086D9964}"/>
                </a:ext>
              </a:extLst>
            </p:cNvPr>
            <p:cNvSpPr txBox="1"/>
            <p:nvPr/>
          </p:nvSpPr>
          <p:spPr>
            <a:xfrm>
              <a:off x="4725051" y="2060794"/>
              <a:ext cx="809837" cy="523220"/>
            </a:xfrm>
            <a:prstGeom prst="rect">
              <a:avLst/>
            </a:prstGeom>
            <a:noFill/>
          </p:spPr>
          <p:txBody>
            <a:bodyPr wrap="squar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2013</a:t>
              </a: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GHOST</a:t>
              </a:r>
            </a:p>
          </p:txBody>
        </p:sp>
        <p:sp>
          <p:nvSpPr>
            <p:cNvPr id="18" name="椭圆 17">
              <a:extLst>
                <a:ext uri="{FF2B5EF4-FFF2-40B4-BE49-F238E27FC236}">
                  <a16:creationId xmlns:a16="http://schemas.microsoft.com/office/drawing/2014/main" id="{FB3AF910-378A-A5B0-1E99-581B2ED118F8}"/>
                </a:ext>
              </a:extLst>
            </p:cNvPr>
            <p:cNvSpPr/>
            <p:nvPr/>
          </p:nvSpPr>
          <p:spPr>
            <a:xfrm>
              <a:off x="6143841" y="4067829"/>
              <a:ext cx="200025" cy="2000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742AFA3F-0C6D-73B2-EA74-ACBF154F55A5}"/>
                </a:ext>
              </a:extLst>
            </p:cNvPr>
            <p:cNvSpPr txBox="1"/>
            <p:nvPr/>
          </p:nvSpPr>
          <p:spPr>
            <a:xfrm>
              <a:off x="5761977" y="4295378"/>
              <a:ext cx="1737976" cy="1384995"/>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2016</a:t>
              </a:r>
              <a:r>
                <a:rPr lang="zh-CN" altLang="en-US" sz="1400" dirty="0">
                  <a:solidFill>
                    <a:srgbClr val="000000"/>
                  </a:solidFill>
                  <a:latin typeface="思源黑体 CN Regular" panose="020B0500000000000000" pitchFamily="34" charset="-122"/>
                  <a:ea typeface="思源黑体 CN Regular" panose="020B0500000000000000" pitchFamily="34" charset="-122"/>
                </a:rPr>
                <a:t>：</a:t>
              </a:r>
              <a:endParaRPr lang="en-US" altLang="zh-CN" sz="1400" dirty="0">
                <a:solidFill>
                  <a:srgbClr val="000000"/>
                </a:solidFill>
                <a:latin typeface="思源黑体 CN Regular" panose="020B0500000000000000" pitchFamily="34" charset="-122"/>
                <a:ea typeface="思源黑体 CN Regular" panose="020B0500000000000000" pitchFamily="34" charset="-122"/>
              </a:endParaRPr>
            </a:p>
            <a:p>
              <a:pPr algn="l"/>
              <a:r>
                <a:rPr lang="en-US" altLang="zh-CN" sz="1400" dirty="0" err="1">
                  <a:solidFill>
                    <a:srgbClr val="000000"/>
                  </a:solidFill>
                  <a:latin typeface="思源黑体 CN Regular" panose="020B0500000000000000" pitchFamily="34" charset="-122"/>
                  <a:ea typeface="思源黑体 CN Regular" panose="020B0500000000000000" pitchFamily="34" charset="-122"/>
                </a:rPr>
                <a:t>Honeybadger</a:t>
              </a:r>
              <a:r>
                <a:rPr lang="en-US" altLang="zh-CN" sz="1400" dirty="0">
                  <a:solidFill>
                    <a:srgbClr val="000000"/>
                  </a:solidFill>
                  <a:latin typeface="思源黑体 CN Regular" panose="020B0500000000000000" pitchFamily="34" charset="-122"/>
                  <a:ea typeface="思源黑体 CN Regular" panose="020B0500000000000000" pitchFamily="34" charset="-122"/>
                </a:rPr>
                <a:t> BFT</a:t>
              </a:r>
            </a:p>
            <a:p>
              <a:pPr algn="l"/>
              <a:r>
                <a:rPr lang="en-US" altLang="zh-CN" sz="1400" dirty="0" err="1">
                  <a:solidFill>
                    <a:srgbClr val="000000"/>
                  </a:solidFill>
                  <a:latin typeface="思源黑体 CN Regular" panose="020B0500000000000000" pitchFamily="34" charset="-122"/>
                  <a:ea typeface="思源黑体 CN Regular" panose="020B0500000000000000" pitchFamily="34" charset="-122"/>
                </a:rPr>
                <a:t>Tendermint</a:t>
              </a:r>
              <a:endParaRPr lang="en-US" altLang="zh-CN" sz="1400" dirty="0">
                <a:solidFill>
                  <a:srgbClr val="000000"/>
                </a:solidFill>
                <a:latin typeface="思源黑体 CN Regular" panose="020B0500000000000000" pitchFamily="34" charset="-122"/>
                <a:ea typeface="思源黑体 CN Regular" panose="020B0500000000000000" pitchFamily="34" charset="-122"/>
              </a:endParaRP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Solidus</a:t>
              </a: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Hybrid Consensus</a:t>
              </a:r>
            </a:p>
            <a:p>
              <a:pPr algn="l"/>
              <a:r>
                <a:rPr lang="en-US" altLang="zh-CN" sz="1400" dirty="0" err="1">
                  <a:solidFill>
                    <a:srgbClr val="000000"/>
                  </a:solidFill>
                  <a:latin typeface="思源黑体 CN Regular" panose="020B0500000000000000" pitchFamily="34" charset="-122"/>
                  <a:ea typeface="思源黑体 CN Regular" panose="020B0500000000000000" pitchFamily="34" charset="-122"/>
                </a:rPr>
                <a:t>Byzcoin</a:t>
              </a:r>
              <a:endParaRPr lang="zh-CN" altLang="en-US" sz="1400" dirty="0">
                <a:solidFill>
                  <a:srgbClr val="000000"/>
                </a:solidFill>
                <a:latin typeface="思源黑体 CN Regular" panose="020B0500000000000000" pitchFamily="34" charset="-122"/>
                <a:ea typeface="思源黑体 CN Regular" panose="020B0500000000000000" pitchFamily="34" charset="-122"/>
              </a:endParaRPr>
            </a:p>
          </p:txBody>
        </p:sp>
        <p:sp>
          <p:nvSpPr>
            <p:cNvPr id="20" name="椭圆 19">
              <a:extLst>
                <a:ext uri="{FF2B5EF4-FFF2-40B4-BE49-F238E27FC236}">
                  <a16:creationId xmlns:a16="http://schemas.microsoft.com/office/drawing/2014/main" id="{5CD1397D-AB74-5599-A31B-C09AB4F69B2A}"/>
                </a:ext>
              </a:extLst>
            </p:cNvPr>
            <p:cNvSpPr/>
            <p:nvPr/>
          </p:nvSpPr>
          <p:spPr>
            <a:xfrm>
              <a:off x="5163028" y="1861664"/>
              <a:ext cx="200025" cy="2000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D990AE97-257A-6A00-008A-F7A4DC9C22D0}"/>
                </a:ext>
              </a:extLst>
            </p:cNvPr>
            <p:cNvSpPr txBox="1"/>
            <p:nvPr/>
          </p:nvSpPr>
          <p:spPr>
            <a:xfrm>
              <a:off x="4607030" y="1338444"/>
              <a:ext cx="1563248" cy="523220"/>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2014</a:t>
              </a: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Proof of Activity</a:t>
              </a:r>
            </a:p>
          </p:txBody>
        </p:sp>
        <p:cxnSp>
          <p:nvCxnSpPr>
            <p:cNvPr id="22" name="直接箭头连接符 21">
              <a:extLst>
                <a:ext uri="{FF2B5EF4-FFF2-40B4-BE49-F238E27FC236}">
                  <a16:creationId xmlns:a16="http://schemas.microsoft.com/office/drawing/2014/main" id="{B9135606-848F-E60A-A100-FB7176DF43C9}"/>
                </a:ext>
              </a:extLst>
            </p:cNvPr>
            <p:cNvCxnSpPr>
              <a:cxnSpLocks/>
              <a:stCxn id="7" idx="6"/>
              <a:endCxn id="10" idx="2"/>
            </p:cNvCxnSpPr>
            <p:nvPr/>
          </p:nvCxnSpPr>
          <p:spPr>
            <a:xfrm>
              <a:off x="1347076" y="4167841"/>
              <a:ext cx="710150" cy="1"/>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23" name="直接箭头连接符 22">
              <a:extLst>
                <a:ext uri="{FF2B5EF4-FFF2-40B4-BE49-F238E27FC236}">
                  <a16:creationId xmlns:a16="http://schemas.microsoft.com/office/drawing/2014/main" id="{633DB3F2-D322-A3D7-D2EE-AD689D3A1E68}"/>
                </a:ext>
              </a:extLst>
            </p:cNvPr>
            <p:cNvCxnSpPr>
              <a:cxnSpLocks/>
              <a:stCxn id="10" idx="6"/>
              <a:endCxn id="48" idx="2"/>
            </p:cNvCxnSpPr>
            <p:nvPr/>
          </p:nvCxnSpPr>
          <p:spPr>
            <a:xfrm flipV="1">
              <a:off x="2257251" y="4167840"/>
              <a:ext cx="3170965" cy="2"/>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24" name="直接箭头连接符 23">
              <a:extLst>
                <a:ext uri="{FF2B5EF4-FFF2-40B4-BE49-F238E27FC236}">
                  <a16:creationId xmlns:a16="http://schemas.microsoft.com/office/drawing/2014/main" id="{6EDA63DF-0AB9-9F9E-AFB0-CE16BA5A4B71}"/>
                </a:ext>
              </a:extLst>
            </p:cNvPr>
            <p:cNvCxnSpPr>
              <a:cxnSpLocks/>
              <a:stCxn id="6" idx="6"/>
              <a:endCxn id="14" idx="2"/>
            </p:cNvCxnSpPr>
            <p:nvPr/>
          </p:nvCxnSpPr>
          <p:spPr>
            <a:xfrm>
              <a:off x="3545616" y="3242880"/>
              <a:ext cx="1889260" cy="191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ED9951B6-76A6-94F8-AA9B-B8B6E48BBA02}"/>
                </a:ext>
              </a:extLst>
            </p:cNvPr>
            <p:cNvCxnSpPr>
              <a:cxnSpLocks/>
              <a:stCxn id="6" idx="6"/>
              <a:endCxn id="16" idx="2"/>
            </p:cNvCxnSpPr>
            <p:nvPr/>
          </p:nvCxnSpPr>
          <p:spPr>
            <a:xfrm flipV="1">
              <a:off x="3545616" y="2655369"/>
              <a:ext cx="1454235" cy="58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5643A59-1DD9-6CB0-740E-F309CA8C8090}"/>
                </a:ext>
              </a:extLst>
            </p:cNvPr>
            <p:cNvCxnSpPr>
              <a:cxnSpLocks/>
              <a:stCxn id="6" idx="6"/>
              <a:endCxn id="12" idx="2"/>
            </p:cNvCxnSpPr>
            <p:nvPr/>
          </p:nvCxnSpPr>
          <p:spPr>
            <a:xfrm flipV="1">
              <a:off x="3545616" y="1961677"/>
              <a:ext cx="535213" cy="1281203"/>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27" name="直接箭头连接符 26">
              <a:extLst>
                <a:ext uri="{FF2B5EF4-FFF2-40B4-BE49-F238E27FC236}">
                  <a16:creationId xmlns:a16="http://schemas.microsoft.com/office/drawing/2014/main" id="{5F830AD1-AA23-A03E-9BCF-5EB8546D6742}"/>
                </a:ext>
              </a:extLst>
            </p:cNvPr>
            <p:cNvCxnSpPr>
              <a:cxnSpLocks/>
              <a:stCxn id="12" idx="6"/>
              <a:endCxn id="20" idx="2"/>
            </p:cNvCxnSpPr>
            <p:nvPr/>
          </p:nvCxnSpPr>
          <p:spPr>
            <a:xfrm>
              <a:off x="4280854" y="1961677"/>
              <a:ext cx="882174" cy="0"/>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28" name="直接箭头连接符 27">
              <a:extLst>
                <a:ext uri="{FF2B5EF4-FFF2-40B4-BE49-F238E27FC236}">
                  <a16:creationId xmlns:a16="http://schemas.microsoft.com/office/drawing/2014/main" id="{9A3D3FD0-DFD2-54B5-8613-066AF2586F7E}"/>
                </a:ext>
              </a:extLst>
            </p:cNvPr>
            <p:cNvCxnSpPr>
              <a:cxnSpLocks/>
              <a:stCxn id="6" idx="6"/>
              <a:endCxn id="48" idx="1"/>
            </p:cNvCxnSpPr>
            <p:nvPr/>
          </p:nvCxnSpPr>
          <p:spPr>
            <a:xfrm>
              <a:off x="3545616" y="3242880"/>
              <a:ext cx="1911893" cy="854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矩形: 圆角 28">
              <a:extLst>
                <a:ext uri="{FF2B5EF4-FFF2-40B4-BE49-F238E27FC236}">
                  <a16:creationId xmlns:a16="http://schemas.microsoft.com/office/drawing/2014/main" id="{73780ED6-FF04-09C5-94EC-E4C32EEB249F}"/>
                </a:ext>
              </a:extLst>
            </p:cNvPr>
            <p:cNvSpPr/>
            <p:nvPr/>
          </p:nvSpPr>
          <p:spPr>
            <a:xfrm>
              <a:off x="228436" y="3206998"/>
              <a:ext cx="2028815" cy="4483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t>拜占庭容错问题</a:t>
              </a:r>
            </a:p>
          </p:txBody>
        </p:sp>
        <p:sp>
          <p:nvSpPr>
            <p:cNvPr id="30" name="椭圆 29">
              <a:extLst>
                <a:ext uri="{FF2B5EF4-FFF2-40B4-BE49-F238E27FC236}">
                  <a16:creationId xmlns:a16="http://schemas.microsoft.com/office/drawing/2014/main" id="{ECF69327-DCC0-9708-9957-3E0FF26C1C0E}"/>
                </a:ext>
              </a:extLst>
            </p:cNvPr>
            <p:cNvSpPr/>
            <p:nvPr/>
          </p:nvSpPr>
          <p:spPr>
            <a:xfrm>
              <a:off x="5414184" y="5571059"/>
              <a:ext cx="200025" cy="20002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2A4D6188-7396-4CB0-FD4E-69281C9BCF39}"/>
                </a:ext>
              </a:extLst>
            </p:cNvPr>
            <p:cNvSpPr txBox="1"/>
            <p:nvPr/>
          </p:nvSpPr>
          <p:spPr>
            <a:xfrm>
              <a:off x="4256863" y="5268708"/>
              <a:ext cx="1127873" cy="738664"/>
            </a:xfrm>
            <a:prstGeom prst="rect">
              <a:avLst/>
            </a:prstGeom>
            <a:noFill/>
          </p:spPr>
          <p:txBody>
            <a:bodyPr wrap="squar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2015</a:t>
              </a: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Lightning Network</a:t>
              </a:r>
            </a:p>
          </p:txBody>
        </p:sp>
        <p:sp>
          <p:nvSpPr>
            <p:cNvPr id="32" name="椭圆 31">
              <a:extLst>
                <a:ext uri="{FF2B5EF4-FFF2-40B4-BE49-F238E27FC236}">
                  <a16:creationId xmlns:a16="http://schemas.microsoft.com/office/drawing/2014/main" id="{4D5C313D-D378-4D5F-1766-3FD3A9BDB5E8}"/>
                </a:ext>
              </a:extLst>
            </p:cNvPr>
            <p:cNvSpPr/>
            <p:nvPr/>
          </p:nvSpPr>
          <p:spPr>
            <a:xfrm>
              <a:off x="5705174" y="6263576"/>
              <a:ext cx="200025" cy="20002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49772ABC-B420-F02E-0B9D-EFC440BCDA8B}"/>
                </a:ext>
              </a:extLst>
            </p:cNvPr>
            <p:cNvSpPr txBox="1"/>
            <p:nvPr/>
          </p:nvSpPr>
          <p:spPr>
            <a:xfrm>
              <a:off x="4445021" y="6026277"/>
              <a:ext cx="1127873" cy="738664"/>
            </a:xfrm>
            <a:prstGeom prst="rect">
              <a:avLst/>
            </a:prstGeom>
            <a:noFill/>
          </p:spPr>
          <p:txBody>
            <a:bodyPr wrap="squar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2016</a:t>
              </a: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ETH </a:t>
              </a:r>
              <a:r>
                <a:rPr lang="en-US" altLang="zh-CN" sz="1400" dirty="0" err="1">
                  <a:solidFill>
                    <a:srgbClr val="000000"/>
                  </a:solidFill>
                  <a:latin typeface="思源黑体 CN Regular" panose="020B0500000000000000" pitchFamily="34" charset="-122"/>
                  <a:ea typeface="思源黑体 CN Regular" panose="020B0500000000000000" pitchFamily="34" charset="-122"/>
                </a:rPr>
                <a:t>Sharding</a:t>
              </a:r>
              <a:endParaRPr lang="en-US" altLang="zh-CN" sz="1400" dirty="0">
                <a:solidFill>
                  <a:srgbClr val="000000"/>
                </a:solidFill>
                <a:latin typeface="思源黑体 CN Regular" panose="020B0500000000000000" pitchFamily="34" charset="-122"/>
                <a:ea typeface="思源黑体 CN Regular" panose="020B0500000000000000" pitchFamily="34" charset="-122"/>
              </a:endParaRPr>
            </a:p>
          </p:txBody>
        </p:sp>
        <p:cxnSp>
          <p:nvCxnSpPr>
            <p:cNvPr id="34" name="直接箭头连接符 33">
              <a:extLst>
                <a:ext uri="{FF2B5EF4-FFF2-40B4-BE49-F238E27FC236}">
                  <a16:creationId xmlns:a16="http://schemas.microsoft.com/office/drawing/2014/main" id="{F6FEFEB7-7847-0113-6C81-5CB031328E89}"/>
                </a:ext>
              </a:extLst>
            </p:cNvPr>
            <p:cNvCxnSpPr>
              <a:cxnSpLocks/>
              <a:stCxn id="6" idx="6"/>
              <a:endCxn id="32" idx="1"/>
            </p:cNvCxnSpPr>
            <p:nvPr/>
          </p:nvCxnSpPr>
          <p:spPr>
            <a:xfrm>
              <a:off x="3545616" y="3242880"/>
              <a:ext cx="2188851" cy="3049989"/>
            </a:xfrm>
            <a:prstGeom prst="straightConnector1">
              <a:avLst/>
            </a:prstGeom>
            <a:ln>
              <a:tailEnd type="triangle"/>
            </a:ln>
          </p:spPr>
          <p:style>
            <a:lnRef idx="2">
              <a:schemeClr val="accent3">
                <a:shade val="50000"/>
              </a:schemeClr>
            </a:lnRef>
            <a:fillRef idx="1">
              <a:schemeClr val="accent3"/>
            </a:fillRef>
            <a:effectRef idx="0">
              <a:schemeClr val="accent3"/>
            </a:effectRef>
            <a:fontRef idx="minor">
              <a:schemeClr val="lt1"/>
            </a:fontRef>
          </p:style>
        </p:cxnSp>
        <p:sp>
          <p:nvSpPr>
            <p:cNvPr id="35" name="矩形: 圆角 34">
              <a:extLst>
                <a:ext uri="{FF2B5EF4-FFF2-40B4-BE49-F238E27FC236}">
                  <a16:creationId xmlns:a16="http://schemas.microsoft.com/office/drawing/2014/main" id="{F775FC42-D196-FC24-2EC2-DED048B8B4DE}"/>
                </a:ext>
              </a:extLst>
            </p:cNvPr>
            <p:cNvSpPr/>
            <p:nvPr/>
          </p:nvSpPr>
          <p:spPr>
            <a:xfrm>
              <a:off x="1527980" y="1405975"/>
              <a:ext cx="2028815" cy="44832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err="1"/>
                <a:t>PoS</a:t>
              </a:r>
              <a:endParaRPr lang="zh-CN" altLang="en-US" b="1" dirty="0"/>
            </a:p>
          </p:txBody>
        </p:sp>
        <p:sp>
          <p:nvSpPr>
            <p:cNvPr id="36" name="箭头: 燕尾形 35">
              <a:extLst>
                <a:ext uri="{FF2B5EF4-FFF2-40B4-BE49-F238E27FC236}">
                  <a16:creationId xmlns:a16="http://schemas.microsoft.com/office/drawing/2014/main" id="{1F22BC9F-B55A-2C0A-B3C4-557F134191A0}"/>
                </a:ext>
              </a:extLst>
            </p:cNvPr>
            <p:cNvSpPr/>
            <p:nvPr/>
          </p:nvSpPr>
          <p:spPr>
            <a:xfrm>
              <a:off x="6169057" y="1716206"/>
              <a:ext cx="4875181" cy="523220"/>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04FCFA12-1212-0048-8496-B6421DB097F0}"/>
                </a:ext>
              </a:extLst>
            </p:cNvPr>
            <p:cNvSpPr txBox="1"/>
            <p:nvPr/>
          </p:nvSpPr>
          <p:spPr>
            <a:xfrm>
              <a:off x="6698587" y="1518546"/>
              <a:ext cx="3984809" cy="307777"/>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Casper, Snow white, Ouroboros, ALGORAND</a:t>
              </a:r>
            </a:p>
          </p:txBody>
        </p:sp>
        <p:sp>
          <p:nvSpPr>
            <p:cNvPr id="38" name="矩形: 圆角 37">
              <a:extLst>
                <a:ext uri="{FF2B5EF4-FFF2-40B4-BE49-F238E27FC236}">
                  <a16:creationId xmlns:a16="http://schemas.microsoft.com/office/drawing/2014/main" id="{7ACD7AE9-0638-93A8-5CDB-A0ED36142705}"/>
                </a:ext>
              </a:extLst>
            </p:cNvPr>
            <p:cNvSpPr/>
            <p:nvPr/>
          </p:nvSpPr>
          <p:spPr>
            <a:xfrm>
              <a:off x="6744727" y="2993042"/>
              <a:ext cx="2028815" cy="448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可扩展</a:t>
              </a:r>
              <a:r>
                <a:rPr lang="en-US" altLang="zh-CN" b="1" dirty="0" err="1"/>
                <a:t>PoW</a:t>
              </a:r>
              <a:endParaRPr lang="zh-CN" altLang="en-US" b="1" dirty="0"/>
            </a:p>
          </p:txBody>
        </p:sp>
        <p:sp>
          <p:nvSpPr>
            <p:cNvPr id="39" name="箭头: 燕尾形 38">
              <a:extLst>
                <a:ext uri="{FF2B5EF4-FFF2-40B4-BE49-F238E27FC236}">
                  <a16:creationId xmlns:a16="http://schemas.microsoft.com/office/drawing/2014/main" id="{690500CE-61D9-E9AB-24D2-02698BF912DE}"/>
                </a:ext>
              </a:extLst>
            </p:cNvPr>
            <p:cNvSpPr/>
            <p:nvPr/>
          </p:nvSpPr>
          <p:spPr>
            <a:xfrm>
              <a:off x="5606325" y="2468578"/>
              <a:ext cx="5437913" cy="52322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46EB819B-350A-A58F-EDEC-4794177848E5}"/>
                </a:ext>
              </a:extLst>
            </p:cNvPr>
            <p:cNvSpPr txBox="1"/>
            <p:nvPr/>
          </p:nvSpPr>
          <p:spPr>
            <a:xfrm>
              <a:off x="6453910" y="2280932"/>
              <a:ext cx="3018006" cy="307777"/>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IOTA</a:t>
              </a:r>
              <a:r>
                <a:rPr lang="zh-CN" altLang="en-US" sz="1400" dirty="0">
                  <a:solidFill>
                    <a:srgbClr val="000000"/>
                  </a:solidFill>
                  <a:latin typeface="思源黑体 CN Regular" panose="020B0500000000000000" pitchFamily="34" charset="-122"/>
                  <a:ea typeface="思源黑体 CN Regular" panose="020B0500000000000000" pitchFamily="34" charset="-122"/>
                </a:rPr>
                <a:t>，</a:t>
              </a:r>
              <a:r>
                <a:rPr lang="en-US" altLang="zh-CN" sz="1400" dirty="0">
                  <a:solidFill>
                    <a:srgbClr val="000000"/>
                  </a:solidFill>
                  <a:latin typeface="思源黑体 CN Regular" panose="020B0500000000000000" pitchFamily="34" charset="-122"/>
                  <a:ea typeface="思源黑体 CN Regular" panose="020B0500000000000000" pitchFamily="34" charset="-122"/>
                </a:rPr>
                <a:t>SPECTRE</a:t>
              </a:r>
              <a:r>
                <a:rPr lang="zh-CN" altLang="en-US" sz="1400" dirty="0">
                  <a:solidFill>
                    <a:srgbClr val="000000"/>
                  </a:solidFill>
                  <a:latin typeface="思源黑体 CN Regular" panose="020B0500000000000000" pitchFamily="34" charset="-122"/>
                  <a:ea typeface="思源黑体 CN Regular" panose="020B0500000000000000" pitchFamily="34" charset="-122"/>
                </a:rPr>
                <a:t>，</a:t>
              </a:r>
              <a:r>
                <a:rPr lang="en-US" altLang="zh-CN" sz="1400" dirty="0">
                  <a:solidFill>
                    <a:srgbClr val="000000"/>
                  </a:solidFill>
                  <a:latin typeface="思源黑体 CN Regular" panose="020B0500000000000000" pitchFamily="34" charset="-122"/>
                  <a:ea typeface="思源黑体 CN Regular" panose="020B0500000000000000" pitchFamily="34" charset="-122"/>
                </a:rPr>
                <a:t>Conflux</a:t>
              </a:r>
              <a:r>
                <a:rPr lang="zh-CN" altLang="en-US" sz="1400" dirty="0">
                  <a:solidFill>
                    <a:srgbClr val="000000"/>
                  </a:solidFill>
                  <a:latin typeface="思源黑体 CN Regular" panose="020B0500000000000000" pitchFamily="34" charset="-122"/>
                  <a:ea typeface="思源黑体 CN Regular" panose="020B0500000000000000" pitchFamily="34" charset="-122"/>
                </a:rPr>
                <a:t>，</a:t>
              </a:r>
              <a:r>
                <a:rPr lang="en-US" altLang="zh-CN" sz="1400" dirty="0">
                  <a:solidFill>
                    <a:srgbClr val="000000"/>
                  </a:solidFill>
                  <a:latin typeface="思源黑体 CN Regular" panose="020B0500000000000000" pitchFamily="34" charset="-122"/>
                  <a:ea typeface="思源黑体 CN Regular" panose="020B0500000000000000" pitchFamily="34" charset="-122"/>
                </a:rPr>
                <a:t>Prism</a:t>
              </a:r>
            </a:p>
          </p:txBody>
        </p:sp>
        <p:sp>
          <p:nvSpPr>
            <p:cNvPr id="41" name="矩形: 圆角 40">
              <a:extLst>
                <a:ext uri="{FF2B5EF4-FFF2-40B4-BE49-F238E27FC236}">
                  <a16:creationId xmlns:a16="http://schemas.microsoft.com/office/drawing/2014/main" id="{0B30A1FF-55D1-52D0-FAD6-5D9E8FDBA204}"/>
                </a:ext>
              </a:extLst>
            </p:cNvPr>
            <p:cNvSpPr/>
            <p:nvPr/>
          </p:nvSpPr>
          <p:spPr>
            <a:xfrm>
              <a:off x="9414064" y="2135686"/>
              <a:ext cx="838368" cy="448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DAG</a:t>
              </a:r>
              <a:endParaRPr lang="zh-CN" altLang="en-US" b="1" dirty="0"/>
            </a:p>
          </p:txBody>
        </p:sp>
        <p:sp>
          <p:nvSpPr>
            <p:cNvPr id="42" name="箭头: 燕尾形 41">
              <a:extLst>
                <a:ext uri="{FF2B5EF4-FFF2-40B4-BE49-F238E27FC236}">
                  <a16:creationId xmlns:a16="http://schemas.microsoft.com/office/drawing/2014/main" id="{4948F5F0-58D2-45B0-0EE7-E64891FDBAA8}"/>
                </a:ext>
              </a:extLst>
            </p:cNvPr>
            <p:cNvSpPr/>
            <p:nvPr/>
          </p:nvSpPr>
          <p:spPr>
            <a:xfrm>
              <a:off x="6693065" y="3892863"/>
              <a:ext cx="4405308" cy="523220"/>
            </a:xfrm>
            <a:prstGeom prst="notch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3" name="矩形: 圆角 42">
              <a:extLst>
                <a:ext uri="{FF2B5EF4-FFF2-40B4-BE49-F238E27FC236}">
                  <a16:creationId xmlns:a16="http://schemas.microsoft.com/office/drawing/2014/main" id="{9604722C-9F17-4DE1-5BF6-D1A6286AC1F7}"/>
                </a:ext>
              </a:extLst>
            </p:cNvPr>
            <p:cNvSpPr/>
            <p:nvPr/>
          </p:nvSpPr>
          <p:spPr>
            <a:xfrm>
              <a:off x="8168880" y="4412785"/>
              <a:ext cx="2028815" cy="4483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t>可扩展</a:t>
              </a:r>
              <a:r>
                <a:rPr lang="en-US" altLang="zh-CN" b="1" dirty="0"/>
                <a:t>BFT</a:t>
              </a:r>
              <a:endParaRPr lang="zh-CN" altLang="en-US" b="1" dirty="0"/>
            </a:p>
          </p:txBody>
        </p:sp>
        <p:sp>
          <p:nvSpPr>
            <p:cNvPr id="44" name="文本框 43">
              <a:extLst>
                <a:ext uri="{FF2B5EF4-FFF2-40B4-BE49-F238E27FC236}">
                  <a16:creationId xmlns:a16="http://schemas.microsoft.com/office/drawing/2014/main" id="{5E8C7462-C175-0010-EBCE-54A8C3ADFE2F}"/>
                </a:ext>
              </a:extLst>
            </p:cNvPr>
            <p:cNvSpPr txBox="1"/>
            <p:nvPr/>
          </p:nvSpPr>
          <p:spPr>
            <a:xfrm>
              <a:off x="7162158" y="3703887"/>
              <a:ext cx="3330014" cy="307777"/>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ALGORAND, </a:t>
              </a:r>
              <a:r>
                <a:rPr lang="en-US" altLang="zh-CN" sz="1400" dirty="0" err="1">
                  <a:solidFill>
                    <a:srgbClr val="000000"/>
                  </a:solidFill>
                  <a:latin typeface="思源黑体 CN Regular" panose="020B0500000000000000" pitchFamily="34" charset="-122"/>
                  <a:ea typeface="思源黑体 CN Regular" panose="020B0500000000000000" pitchFamily="34" charset="-122"/>
                </a:rPr>
                <a:t>HotStuff</a:t>
              </a:r>
              <a:r>
                <a:rPr lang="en-US" altLang="zh-CN" sz="1400" dirty="0">
                  <a:solidFill>
                    <a:srgbClr val="000000"/>
                  </a:solidFill>
                  <a:latin typeface="思源黑体 CN Regular" panose="020B0500000000000000" pitchFamily="34" charset="-122"/>
                  <a:ea typeface="思源黑体 CN Regular" panose="020B0500000000000000" pitchFamily="34" charset="-122"/>
                </a:rPr>
                <a:t> BFT, Avalanche</a:t>
              </a:r>
            </a:p>
          </p:txBody>
        </p:sp>
        <p:sp>
          <p:nvSpPr>
            <p:cNvPr id="45" name="箭头: 燕尾形 44">
              <a:extLst>
                <a:ext uri="{FF2B5EF4-FFF2-40B4-BE49-F238E27FC236}">
                  <a16:creationId xmlns:a16="http://schemas.microsoft.com/office/drawing/2014/main" id="{FC07A089-0A56-E291-101D-06EAE82FEDDC}"/>
                </a:ext>
              </a:extLst>
            </p:cNvPr>
            <p:cNvSpPr/>
            <p:nvPr/>
          </p:nvSpPr>
          <p:spPr>
            <a:xfrm>
              <a:off x="6196189" y="5770330"/>
              <a:ext cx="4848050" cy="523220"/>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0B3EA87F-776A-380F-FA57-32779848CF73}"/>
                </a:ext>
              </a:extLst>
            </p:cNvPr>
            <p:cNvSpPr txBox="1"/>
            <p:nvPr/>
          </p:nvSpPr>
          <p:spPr>
            <a:xfrm>
              <a:off x="6801976" y="5581074"/>
              <a:ext cx="3241015" cy="307777"/>
            </a:xfrm>
            <a:prstGeom prst="rect">
              <a:avLst/>
            </a:prstGeom>
            <a:noFill/>
          </p:spPr>
          <p:txBody>
            <a:bodyPr wrap="non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Plasma, Layer 2,</a:t>
              </a:r>
              <a:r>
                <a:rPr lang="zh-CN" altLang="en-US" sz="1400" dirty="0">
                  <a:solidFill>
                    <a:srgbClr val="000000"/>
                  </a:solidFill>
                  <a:latin typeface="思源黑体 CN Regular" panose="020B0500000000000000" pitchFamily="34" charset="-122"/>
                  <a:ea typeface="思源黑体 CN Regular" panose="020B0500000000000000" pitchFamily="34" charset="-122"/>
                </a:rPr>
                <a:t> </a:t>
              </a:r>
              <a:r>
                <a:rPr lang="en-US" altLang="zh-CN" sz="1400" dirty="0" err="1">
                  <a:solidFill>
                    <a:srgbClr val="000000"/>
                  </a:solidFill>
                  <a:latin typeface="思源黑体 CN Regular" panose="020B0500000000000000" pitchFamily="34" charset="-122"/>
                  <a:ea typeface="思源黑体 CN Regular" panose="020B0500000000000000" pitchFamily="34" charset="-122"/>
                </a:rPr>
                <a:t>Omniledger</a:t>
              </a:r>
              <a:r>
                <a:rPr lang="en-US" altLang="zh-CN" sz="1400" dirty="0">
                  <a:solidFill>
                    <a:srgbClr val="000000"/>
                  </a:solidFill>
                  <a:latin typeface="思源黑体 CN Regular" panose="020B0500000000000000" pitchFamily="34" charset="-122"/>
                  <a:ea typeface="思源黑体 CN Regular" panose="020B0500000000000000" pitchFamily="34" charset="-122"/>
                </a:rPr>
                <a:t>, NEAR</a:t>
              </a:r>
            </a:p>
          </p:txBody>
        </p:sp>
        <p:sp>
          <p:nvSpPr>
            <p:cNvPr id="47" name="矩形: 圆角 46">
              <a:extLst>
                <a:ext uri="{FF2B5EF4-FFF2-40B4-BE49-F238E27FC236}">
                  <a16:creationId xmlns:a16="http://schemas.microsoft.com/office/drawing/2014/main" id="{928467FC-EBD7-1FAB-D696-7FBB89D88DB5}"/>
                </a:ext>
              </a:extLst>
            </p:cNvPr>
            <p:cNvSpPr/>
            <p:nvPr/>
          </p:nvSpPr>
          <p:spPr>
            <a:xfrm>
              <a:off x="7873182" y="6230957"/>
              <a:ext cx="2028815" cy="44832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t>无限扩展</a:t>
              </a:r>
            </a:p>
          </p:txBody>
        </p:sp>
        <p:sp>
          <p:nvSpPr>
            <p:cNvPr id="48" name="椭圆 47">
              <a:extLst>
                <a:ext uri="{FF2B5EF4-FFF2-40B4-BE49-F238E27FC236}">
                  <a16:creationId xmlns:a16="http://schemas.microsoft.com/office/drawing/2014/main" id="{32FA7717-8C43-A4E8-8172-A60E37149518}"/>
                </a:ext>
              </a:extLst>
            </p:cNvPr>
            <p:cNvSpPr/>
            <p:nvPr/>
          </p:nvSpPr>
          <p:spPr>
            <a:xfrm>
              <a:off x="5428216" y="4067827"/>
              <a:ext cx="200025" cy="2000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49" name="直接箭头连接符 48">
              <a:extLst>
                <a:ext uri="{FF2B5EF4-FFF2-40B4-BE49-F238E27FC236}">
                  <a16:creationId xmlns:a16="http://schemas.microsoft.com/office/drawing/2014/main" id="{04427756-57E9-5A3C-68D6-BEB9D4852466}"/>
                </a:ext>
              </a:extLst>
            </p:cNvPr>
            <p:cNvCxnSpPr>
              <a:cxnSpLocks/>
              <a:stCxn id="48" idx="6"/>
              <a:endCxn id="18" idx="2"/>
            </p:cNvCxnSpPr>
            <p:nvPr/>
          </p:nvCxnSpPr>
          <p:spPr>
            <a:xfrm>
              <a:off x="5628241" y="4167840"/>
              <a:ext cx="515600" cy="2"/>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50" name="文本框 49">
              <a:extLst>
                <a:ext uri="{FF2B5EF4-FFF2-40B4-BE49-F238E27FC236}">
                  <a16:creationId xmlns:a16="http://schemas.microsoft.com/office/drawing/2014/main" id="{936B537D-023D-A3FD-A99A-97C25A7145B4}"/>
                </a:ext>
              </a:extLst>
            </p:cNvPr>
            <p:cNvSpPr txBox="1"/>
            <p:nvPr/>
          </p:nvSpPr>
          <p:spPr>
            <a:xfrm>
              <a:off x="5265633" y="3584077"/>
              <a:ext cx="738536" cy="523220"/>
            </a:xfrm>
            <a:prstGeom prst="rect">
              <a:avLst/>
            </a:prstGeom>
            <a:noFill/>
          </p:spPr>
          <p:txBody>
            <a:bodyPr wrap="square" rtlCol="0">
              <a:spAutoFit/>
            </a:bodyPr>
            <a:lstStyle/>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2015</a:t>
              </a:r>
            </a:p>
            <a:p>
              <a:pPr algn="l"/>
              <a:r>
                <a:rPr lang="en-US" altLang="zh-CN" sz="1400" dirty="0">
                  <a:solidFill>
                    <a:srgbClr val="000000"/>
                  </a:solidFill>
                  <a:latin typeface="思源黑体 CN Regular" panose="020B0500000000000000" pitchFamily="34" charset="-122"/>
                  <a:ea typeface="思源黑体 CN Regular" panose="020B0500000000000000" pitchFamily="34" charset="-122"/>
                </a:rPr>
                <a:t>Stellar</a:t>
              </a:r>
            </a:p>
          </p:txBody>
        </p:sp>
      </p:grpSp>
      <p:sp>
        <p:nvSpPr>
          <p:cNvPr id="99" name="标题 1">
            <a:extLst>
              <a:ext uri="{FF2B5EF4-FFF2-40B4-BE49-F238E27FC236}">
                <a16:creationId xmlns:a16="http://schemas.microsoft.com/office/drawing/2014/main" id="{FCC0513A-9268-5B68-2777-9EC510022B3B}"/>
              </a:ext>
            </a:extLst>
          </p:cNvPr>
          <p:cNvSpPr>
            <a:spLocks noGrp="1"/>
          </p:cNvSpPr>
          <p:nvPr>
            <p:ph type="title"/>
          </p:nvPr>
        </p:nvSpPr>
        <p:spPr>
          <a:xfrm>
            <a:off x="838200" y="365125"/>
            <a:ext cx="10515600" cy="1325563"/>
          </a:xfrm>
        </p:spPr>
        <p:txBody>
          <a:bodyPr/>
          <a:lstStyle/>
          <a:p>
            <a:r>
              <a:rPr lang="zh-CN" altLang="en-US" dirty="0"/>
              <a:t>区块链共识算法发展</a:t>
            </a:r>
          </a:p>
        </p:txBody>
      </p:sp>
    </p:spTree>
    <p:extLst>
      <p:ext uri="{BB962C8B-B14F-4D97-AF65-F5344CB8AC3E}">
        <p14:creationId xmlns:p14="http://schemas.microsoft.com/office/powerpoint/2010/main" val="3382787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38A59-5E8C-C281-7256-3B2649EB1C7E}"/>
              </a:ext>
            </a:extLst>
          </p:cNvPr>
          <p:cNvSpPr>
            <a:spLocks noGrp="1"/>
          </p:cNvSpPr>
          <p:nvPr>
            <p:ph type="title"/>
          </p:nvPr>
        </p:nvSpPr>
        <p:spPr/>
        <p:txBody>
          <a:bodyPr/>
          <a:lstStyle/>
          <a:p>
            <a:r>
              <a:rPr lang="zh-CN" altLang="en-US" dirty="0"/>
              <a:t>无限扩展方案</a:t>
            </a:r>
          </a:p>
        </p:txBody>
      </p:sp>
      <p:sp>
        <p:nvSpPr>
          <p:cNvPr id="3" name="内容占位符 2">
            <a:extLst>
              <a:ext uri="{FF2B5EF4-FFF2-40B4-BE49-F238E27FC236}">
                <a16:creationId xmlns:a16="http://schemas.microsoft.com/office/drawing/2014/main" id="{70347E8E-FB08-42E6-DD2F-35E3CD5F1457}"/>
              </a:ext>
            </a:extLst>
          </p:cNvPr>
          <p:cNvSpPr>
            <a:spLocks noGrp="1"/>
          </p:cNvSpPr>
          <p:nvPr>
            <p:ph idx="1"/>
          </p:nvPr>
        </p:nvSpPr>
        <p:spPr/>
        <p:txBody>
          <a:bodyPr>
            <a:normAutofit fontScale="92500" lnSpcReduction="10000"/>
          </a:bodyPr>
          <a:lstStyle/>
          <a:p>
            <a:r>
              <a:rPr lang="zh-CN" altLang="en-US" sz="2800" dirty="0">
                <a:latin typeface="Gill Sans MT" panose="020B0502020104020203" pitchFamily="34" charset="0"/>
              </a:rPr>
              <a:t>二层网络：</a:t>
            </a:r>
            <a:r>
              <a:rPr lang="zh-CN" altLang="en-US" dirty="0"/>
              <a:t>验证节点通过将资产抵押在链上，将交易在链下进行仅将结果返回链上</a:t>
            </a:r>
            <a:endParaRPr lang="en-US" altLang="zh-CN" sz="2800" dirty="0">
              <a:latin typeface="Gill Sans MT" panose="020B0502020104020203" pitchFamily="34" charset="0"/>
            </a:endParaRPr>
          </a:p>
          <a:p>
            <a:pPr lvl="1"/>
            <a:r>
              <a:rPr lang="zh-CN" altLang="en-US" dirty="0"/>
              <a:t>闪电网络：</a:t>
            </a:r>
            <a:r>
              <a:rPr lang="zh-CN" altLang="en-US" sz="2400" dirty="0">
                <a:latin typeface="Gill Sans MT" panose="020B0502020104020203" pitchFamily="34" charset="0"/>
              </a:rPr>
              <a:t>通过将部分资产锁定在链上实现链下小额高频交易不需通过链上同时保证安全</a:t>
            </a:r>
            <a:endParaRPr lang="en-US" altLang="zh-CN" dirty="0"/>
          </a:p>
          <a:p>
            <a:pPr lvl="1"/>
            <a:r>
              <a:rPr lang="en-US" altLang="zh-CN" dirty="0"/>
              <a:t>Rollup</a:t>
            </a:r>
            <a:r>
              <a:rPr lang="zh-CN" altLang="en-US" dirty="0"/>
              <a:t>方案不是无限扩展方案（</a:t>
            </a:r>
            <a:r>
              <a:rPr lang="en-US" altLang="zh-CN" dirty="0"/>
              <a:t>Rollup</a:t>
            </a:r>
            <a:r>
              <a:rPr lang="zh-CN" altLang="en-US" dirty="0"/>
              <a:t>方案原来叫</a:t>
            </a:r>
            <a:r>
              <a:rPr lang="en-US" altLang="zh-CN" dirty="0"/>
              <a:t>1.5</a:t>
            </a:r>
            <a:r>
              <a:rPr lang="zh-CN" altLang="en-US" dirty="0"/>
              <a:t>层方案）</a:t>
            </a:r>
            <a:endParaRPr lang="en-US" altLang="zh-CN" dirty="0"/>
          </a:p>
          <a:p>
            <a:pPr lvl="1"/>
            <a:r>
              <a:rPr lang="zh-CN" altLang="en-US" dirty="0"/>
              <a:t>侧链</a:t>
            </a:r>
            <a:endParaRPr lang="en-US" altLang="zh-CN" dirty="0"/>
          </a:p>
          <a:p>
            <a:r>
              <a:rPr lang="zh-CN" altLang="en-US" dirty="0">
                <a:latin typeface="Gill Sans MT" panose="020B0502020104020203" pitchFamily="34" charset="0"/>
              </a:rPr>
              <a:t>分片：将矿工分片，交易仅通过某个分片矿工验证</a:t>
            </a:r>
            <a:endParaRPr lang="en-US" altLang="zh-CN" dirty="0">
              <a:latin typeface="Gill Sans MT" panose="020B0502020104020203" pitchFamily="34" charset="0"/>
            </a:endParaRPr>
          </a:p>
          <a:p>
            <a:pPr lvl="1"/>
            <a:r>
              <a:rPr lang="zh-CN" altLang="en-US" sz="2200" dirty="0">
                <a:latin typeface="Gill Sans MT" panose="020B0502020104020203" pitchFamily="34" charset="0"/>
              </a:rPr>
              <a:t>问题</a:t>
            </a:r>
            <a:r>
              <a:rPr lang="en-US" altLang="zh-CN" sz="2200" dirty="0">
                <a:latin typeface="Gill Sans MT" panose="020B0502020104020203" pitchFamily="34" charset="0"/>
              </a:rPr>
              <a:t>/</a:t>
            </a:r>
            <a:r>
              <a:rPr lang="zh-CN" altLang="en-US" sz="2200" dirty="0">
                <a:latin typeface="Gill Sans MT" panose="020B0502020104020203" pitchFamily="34" charset="0"/>
              </a:rPr>
              <a:t>解决方案：</a:t>
            </a:r>
            <a:endParaRPr lang="en-US" altLang="zh-CN" sz="2200" dirty="0">
              <a:latin typeface="Gill Sans MT" panose="020B0502020104020203" pitchFamily="34" charset="0"/>
            </a:endParaRPr>
          </a:p>
          <a:p>
            <a:pPr marL="1371553" lvl="2" indent="-457200">
              <a:buFont typeface="+mj-lt"/>
              <a:buAutoNum type="arabicPeriod"/>
            </a:pPr>
            <a:r>
              <a:rPr lang="zh-CN" altLang="en-US" sz="2000" dirty="0">
                <a:latin typeface="Gill Sans MT" panose="020B0502020104020203" pitchFamily="34" charset="0"/>
              </a:rPr>
              <a:t>如何保证每个分片的安全性：随机分片</a:t>
            </a:r>
            <a:r>
              <a:rPr lang="en-US" altLang="zh-CN" sz="2000" dirty="0">
                <a:latin typeface="Gill Sans MT" panose="020B0502020104020203" pitchFamily="34" charset="0"/>
              </a:rPr>
              <a:t>/</a:t>
            </a:r>
            <a:r>
              <a:rPr lang="zh-CN" altLang="en-US" sz="2000" dirty="0">
                <a:latin typeface="Gill Sans MT" panose="020B0502020104020203" pitchFamily="34" charset="0"/>
              </a:rPr>
              <a:t>选取验证者</a:t>
            </a:r>
            <a:endParaRPr lang="en-US" altLang="zh-CN" sz="2000" dirty="0">
              <a:latin typeface="Gill Sans MT" panose="020B0502020104020203" pitchFamily="34" charset="0"/>
            </a:endParaRPr>
          </a:p>
          <a:p>
            <a:pPr marL="1371553" lvl="2" indent="-457200">
              <a:buFont typeface="+mj-lt"/>
              <a:buAutoNum type="arabicPeriod"/>
            </a:pPr>
            <a:r>
              <a:rPr lang="zh-CN" altLang="en-US" sz="2000" dirty="0">
                <a:latin typeface="Gill Sans MT" panose="020B0502020104020203" pitchFamily="34" charset="0"/>
              </a:rPr>
              <a:t>如何分片来保证尽量少的跨片交易：根据应用分片</a:t>
            </a:r>
            <a:endParaRPr lang="en-US" altLang="zh-CN" sz="2000" dirty="0">
              <a:latin typeface="Gill Sans MT" panose="020B0502020104020203" pitchFamily="34" charset="0"/>
            </a:endParaRPr>
          </a:p>
          <a:p>
            <a:pPr marL="1371553" lvl="2" indent="-457200">
              <a:buFont typeface="+mj-lt"/>
              <a:buAutoNum type="arabicPeriod"/>
            </a:pPr>
            <a:r>
              <a:rPr lang="zh-CN" altLang="en-US" dirty="0">
                <a:latin typeface="Gill Sans MT" panose="020B0502020104020203" pitchFamily="34" charset="0"/>
              </a:rPr>
              <a:t>降低跨片交易的验证难度：零知识证明</a:t>
            </a:r>
            <a:endParaRPr lang="en-US" altLang="zh-CN" sz="2000" dirty="0">
              <a:latin typeface="Gill Sans MT" panose="020B0502020104020203" pitchFamily="34" charset="0"/>
            </a:endParaRPr>
          </a:p>
          <a:p>
            <a:pPr marL="1371553" lvl="2" indent="-457200">
              <a:buFont typeface="+mj-lt"/>
              <a:buAutoNum type="arabicPeriod"/>
            </a:pPr>
            <a:r>
              <a:rPr lang="zh-CN" altLang="en-US" sz="2000" dirty="0">
                <a:latin typeface="Gill Sans MT" panose="020B0502020104020203" pitchFamily="34" charset="0"/>
              </a:rPr>
              <a:t>如何保证分片地位的平等性：定期轮换验证者</a:t>
            </a:r>
            <a:endParaRPr lang="en-US" altLang="zh-CN" sz="2000" dirty="0">
              <a:latin typeface="Gill Sans MT" panose="020B0502020104020203" pitchFamily="34" charset="0"/>
            </a:endParaRPr>
          </a:p>
          <a:p>
            <a:pPr marL="1371553" lvl="2" indent="-457200">
              <a:buFont typeface="+mj-lt"/>
              <a:buAutoNum type="arabicPeriod"/>
            </a:pPr>
            <a:r>
              <a:rPr lang="zh-CN" altLang="en-US" sz="2000" dirty="0">
                <a:latin typeface="Gill Sans MT" panose="020B0502020104020203" pitchFamily="34" charset="0"/>
              </a:rPr>
              <a:t>如何保证完整数据可用性：采用消除码</a:t>
            </a:r>
            <a:endParaRPr lang="en-US" altLang="zh-CN" sz="2000" dirty="0">
              <a:latin typeface="Gill Sans MT" panose="020B0502020104020203" pitchFamily="34" charset="0"/>
            </a:endParaRPr>
          </a:p>
        </p:txBody>
      </p:sp>
    </p:spTree>
    <p:extLst>
      <p:ext uri="{BB962C8B-B14F-4D97-AF65-F5344CB8AC3E}">
        <p14:creationId xmlns:p14="http://schemas.microsoft.com/office/powerpoint/2010/main" val="3218407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EFD33-EAD6-7BEA-28BC-ED6F0304A05C}"/>
              </a:ext>
            </a:extLst>
          </p:cNvPr>
          <p:cNvSpPr>
            <a:spLocks noGrp="1"/>
          </p:cNvSpPr>
          <p:nvPr>
            <p:ph type="title"/>
          </p:nvPr>
        </p:nvSpPr>
        <p:spPr/>
        <p:txBody>
          <a:bodyPr/>
          <a:lstStyle/>
          <a:p>
            <a:r>
              <a:rPr lang="zh-CN" altLang="en-US" dirty="0"/>
              <a:t>共识算法的发展现状</a:t>
            </a:r>
          </a:p>
        </p:txBody>
      </p:sp>
      <p:sp>
        <p:nvSpPr>
          <p:cNvPr id="3" name="内容占位符 2">
            <a:extLst>
              <a:ext uri="{FF2B5EF4-FFF2-40B4-BE49-F238E27FC236}">
                <a16:creationId xmlns:a16="http://schemas.microsoft.com/office/drawing/2014/main" id="{23A17F39-32AC-A06A-37F3-74ACF7166412}"/>
              </a:ext>
            </a:extLst>
          </p:cNvPr>
          <p:cNvSpPr>
            <a:spLocks noGrp="1"/>
          </p:cNvSpPr>
          <p:nvPr>
            <p:ph idx="1"/>
          </p:nvPr>
        </p:nvSpPr>
        <p:spPr/>
        <p:txBody>
          <a:bodyPr>
            <a:normAutofit lnSpcReduction="10000"/>
          </a:bodyPr>
          <a:lstStyle/>
          <a:p>
            <a:r>
              <a:rPr lang="en-US" altLang="zh-CN" sz="2400" dirty="0">
                <a:latin typeface="Gill Sans MT" panose="020B0502020104020203" pitchFamily="34" charset="0"/>
              </a:rPr>
              <a:t>2012-2015</a:t>
            </a:r>
            <a:r>
              <a:rPr lang="zh-CN" altLang="en-US" sz="2400" dirty="0">
                <a:latin typeface="Gill Sans MT" panose="020B0502020104020203" pitchFamily="34" charset="0"/>
              </a:rPr>
              <a:t>：</a:t>
            </a:r>
            <a:endParaRPr lang="en-US" altLang="zh-CN" sz="2400" dirty="0">
              <a:latin typeface="Gill Sans MT" panose="020B0502020104020203" pitchFamily="34" charset="0"/>
            </a:endParaRPr>
          </a:p>
          <a:p>
            <a:pPr lvl="1"/>
            <a:r>
              <a:rPr lang="zh-CN" altLang="en-US" sz="2200" dirty="0">
                <a:latin typeface="Gill Sans MT" panose="020B0502020104020203" pitchFamily="34" charset="0"/>
              </a:rPr>
              <a:t>我们需要扩容比特币</a:t>
            </a:r>
            <a:endParaRPr lang="en-US" altLang="zh-CN" sz="2200" dirty="0">
              <a:latin typeface="Gill Sans MT" panose="020B0502020104020203" pitchFamily="34" charset="0"/>
            </a:endParaRPr>
          </a:p>
          <a:p>
            <a:r>
              <a:rPr lang="en-US" altLang="zh-CN" sz="2400" dirty="0">
                <a:latin typeface="Gill Sans MT" panose="020B0502020104020203" pitchFamily="34" charset="0"/>
              </a:rPr>
              <a:t>2016-2018</a:t>
            </a:r>
            <a:r>
              <a:rPr lang="zh-CN" altLang="en-US" sz="2400" dirty="0">
                <a:latin typeface="Gill Sans MT" panose="020B0502020104020203" pitchFamily="34" charset="0"/>
              </a:rPr>
              <a:t>：</a:t>
            </a:r>
            <a:endParaRPr lang="en-US" altLang="zh-CN" sz="2400" dirty="0">
              <a:latin typeface="Gill Sans MT" panose="020B0502020104020203" pitchFamily="34" charset="0"/>
            </a:endParaRPr>
          </a:p>
          <a:p>
            <a:pPr lvl="1"/>
            <a:r>
              <a:rPr lang="zh-CN" altLang="en-US" sz="2200" dirty="0">
                <a:latin typeface="Gill Sans MT" panose="020B0502020104020203" pitchFamily="34" charset="0"/>
              </a:rPr>
              <a:t>比特币不需要扩容</a:t>
            </a:r>
            <a:endParaRPr lang="en-US" altLang="zh-CN" sz="2200" dirty="0">
              <a:latin typeface="Gill Sans MT" panose="020B0502020104020203" pitchFamily="34" charset="0"/>
            </a:endParaRPr>
          </a:p>
          <a:p>
            <a:pPr lvl="1"/>
            <a:r>
              <a:rPr lang="zh-CN" altLang="en-US" sz="2200" dirty="0">
                <a:latin typeface="Gill Sans MT" panose="020B0502020104020203" pitchFamily="34" charset="0"/>
              </a:rPr>
              <a:t>我们需要</a:t>
            </a:r>
            <a:r>
              <a:rPr lang="en-US" altLang="zh-CN" sz="2200" dirty="0" err="1">
                <a:latin typeface="Gill Sans MT" panose="020B0502020104020203" pitchFamily="34" charset="0"/>
              </a:rPr>
              <a:t>PoS</a:t>
            </a:r>
            <a:r>
              <a:rPr lang="en-US" altLang="zh-CN" sz="2200" dirty="0">
                <a:latin typeface="Gill Sans MT" panose="020B0502020104020203" pitchFamily="34" charset="0"/>
              </a:rPr>
              <a:t>/</a:t>
            </a:r>
            <a:r>
              <a:rPr lang="zh-CN" altLang="en-US" sz="2200" dirty="0">
                <a:latin typeface="Gill Sans MT" panose="020B0502020104020203" pitchFamily="34" charset="0"/>
              </a:rPr>
              <a:t>新的共识算法</a:t>
            </a:r>
            <a:r>
              <a:rPr lang="en-US" altLang="zh-CN" sz="2200" dirty="0">
                <a:latin typeface="Gill Sans MT" panose="020B0502020104020203" pitchFamily="34" charset="0"/>
              </a:rPr>
              <a:t>/</a:t>
            </a:r>
            <a:r>
              <a:rPr lang="zh-CN" altLang="en-US" sz="2200" dirty="0">
                <a:latin typeface="Gill Sans MT" panose="020B0502020104020203" pitchFamily="34" charset="0"/>
              </a:rPr>
              <a:t>多链技术</a:t>
            </a:r>
            <a:r>
              <a:rPr lang="en-US" altLang="zh-CN" sz="2200" dirty="0">
                <a:latin typeface="Gill Sans MT" panose="020B0502020104020203" pitchFamily="34" charset="0"/>
              </a:rPr>
              <a:t>/</a:t>
            </a:r>
            <a:r>
              <a:rPr lang="zh-CN" altLang="en-US" sz="2200" dirty="0">
                <a:latin typeface="Gill Sans MT" panose="020B0502020104020203" pitchFamily="34" charset="0"/>
              </a:rPr>
              <a:t>分片技术来实现一条百万</a:t>
            </a:r>
            <a:r>
              <a:rPr lang="en-US" altLang="zh-CN" sz="2200" dirty="0">
                <a:latin typeface="Gill Sans MT" panose="020B0502020104020203" pitchFamily="34" charset="0"/>
              </a:rPr>
              <a:t>TPS</a:t>
            </a:r>
            <a:r>
              <a:rPr lang="zh-CN" altLang="en-US" sz="2200" dirty="0">
                <a:latin typeface="Gill Sans MT" panose="020B0502020104020203" pitchFamily="34" charset="0"/>
              </a:rPr>
              <a:t>的公链</a:t>
            </a:r>
            <a:endParaRPr lang="en-US" altLang="zh-CN" sz="2200" dirty="0">
              <a:latin typeface="Gill Sans MT" panose="020B0502020104020203" pitchFamily="34" charset="0"/>
            </a:endParaRPr>
          </a:p>
          <a:p>
            <a:r>
              <a:rPr lang="en-US" altLang="zh-CN" sz="2400" dirty="0">
                <a:latin typeface="Gill Sans MT" panose="020B0502020104020203" pitchFamily="34" charset="0"/>
              </a:rPr>
              <a:t>2019-2020</a:t>
            </a:r>
            <a:r>
              <a:rPr lang="zh-CN" altLang="en-US" sz="2400" dirty="0">
                <a:latin typeface="Gill Sans MT" panose="020B0502020104020203" pitchFamily="34" charset="0"/>
              </a:rPr>
              <a:t>：</a:t>
            </a:r>
            <a:endParaRPr lang="en-US" altLang="zh-CN" sz="2400" dirty="0">
              <a:latin typeface="Gill Sans MT" panose="020B0502020104020203" pitchFamily="34" charset="0"/>
            </a:endParaRPr>
          </a:p>
          <a:p>
            <a:pPr lvl="1"/>
            <a:r>
              <a:rPr lang="zh-CN" altLang="en-US" sz="2200" dirty="0">
                <a:latin typeface="Gill Sans MT" panose="020B0502020104020203" pitchFamily="34" charset="0"/>
              </a:rPr>
              <a:t>我们需要扩容以太坊</a:t>
            </a:r>
            <a:endParaRPr lang="en-US" altLang="zh-CN" sz="2200" dirty="0">
              <a:latin typeface="Gill Sans MT" panose="020B0502020104020203" pitchFamily="34" charset="0"/>
            </a:endParaRPr>
          </a:p>
          <a:p>
            <a:pPr lvl="1"/>
            <a:r>
              <a:rPr lang="zh-CN" altLang="en-US" sz="2200" dirty="0">
                <a:latin typeface="Gill Sans MT" panose="020B0502020104020203" pitchFamily="34" charset="0"/>
              </a:rPr>
              <a:t>我们有了采用</a:t>
            </a:r>
            <a:r>
              <a:rPr lang="en-US" altLang="zh-CN" sz="2200" dirty="0" err="1">
                <a:latin typeface="Gill Sans MT" panose="020B0502020104020203" pitchFamily="34" charset="0"/>
              </a:rPr>
              <a:t>PoS</a:t>
            </a:r>
            <a:r>
              <a:rPr lang="en-US" altLang="zh-CN" sz="2200" dirty="0">
                <a:latin typeface="Gill Sans MT" panose="020B0502020104020203" pitchFamily="34" charset="0"/>
              </a:rPr>
              <a:t>/</a:t>
            </a:r>
            <a:r>
              <a:rPr lang="zh-CN" altLang="en-US" sz="2200" dirty="0">
                <a:latin typeface="Gill Sans MT" panose="020B0502020104020203" pitchFamily="34" charset="0"/>
              </a:rPr>
              <a:t>新的共识算法</a:t>
            </a:r>
            <a:r>
              <a:rPr lang="en-US" altLang="zh-CN" sz="2200" dirty="0">
                <a:latin typeface="Gill Sans MT" panose="020B0502020104020203" pitchFamily="34" charset="0"/>
              </a:rPr>
              <a:t>/</a:t>
            </a:r>
            <a:r>
              <a:rPr lang="zh-CN" altLang="en-US" sz="2200" dirty="0">
                <a:latin typeface="Gill Sans MT" panose="020B0502020104020203" pitchFamily="34" charset="0"/>
              </a:rPr>
              <a:t>多链技术</a:t>
            </a:r>
            <a:r>
              <a:rPr lang="en-US" altLang="zh-CN" sz="2200" dirty="0">
                <a:latin typeface="Gill Sans MT" panose="020B0502020104020203" pitchFamily="34" charset="0"/>
              </a:rPr>
              <a:t>/</a:t>
            </a:r>
            <a:r>
              <a:rPr lang="zh-CN" altLang="en-US" sz="2200" dirty="0">
                <a:latin typeface="Gill Sans MT" panose="020B0502020104020203" pitchFamily="34" charset="0"/>
              </a:rPr>
              <a:t>分片技术的新公链，但是应用在哪里？</a:t>
            </a:r>
            <a:endParaRPr lang="en-US" altLang="zh-CN" sz="2200" dirty="0">
              <a:latin typeface="Gill Sans MT" panose="020B0502020104020203" pitchFamily="34" charset="0"/>
            </a:endParaRPr>
          </a:p>
          <a:p>
            <a:pPr lvl="1"/>
            <a:r>
              <a:rPr lang="zh-CN" altLang="en-US" sz="2200" dirty="0">
                <a:latin typeface="Gill Sans MT" panose="020B0502020104020203" pitchFamily="34" charset="0"/>
              </a:rPr>
              <a:t>这些公链的生态建设不完善，我们不仅需要新的共识算法</a:t>
            </a:r>
            <a:r>
              <a:rPr lang="en-US" altLang="zh-CN" sz="2200" dirty="0">
                <a:latin typeface="Gill Sans MT" panose="020B0502020104020203" pitchFamily="34" charset="0"/>
              </a:rPr>
              <a:t>/</a:t>
            </a:r>
            <a:r>
              <a:rPr lang="zh-CN" altLang="en-US" sz="2200" dirty="0">
                <a:latin typeface="Gill Sans MT" panose="020B0502020104020203" pitchFamily="34" charset="0"/>
              </a:rPr>
              <a:t>多链技术</a:t>
            </a:r>
            <a:r>
              <a:rPr lang="en-US" altLang="zh-CN" sz="2200" dirty="0">
                <a:latin typeface="Gill Sans MT" panose="020B0502020104020203" pitchFamily="34" charset="0"/>
              </a:rPr>
              <a:t>/</a:t>
            </a:r>
            <a:r>
              <a:rPr lang="zh-CN" altLang="en-US" sz="2200" dirty="0">
                <a:latin typeface="Gill Sans MT" panose="020B0502020104020203" pitchFamily="34" charset="0"/>
              </a:rPr>
              <a:t>分片技术，还要新的治理机制，更好的生态建设，明确的应用场景</a:t>
            </a:r>
            <a:r>
              <a:rPr lang="en-US" altLang="zh-CN" sz="2200" dirty="0">
                <a:latin typeface="Gill Sans MT" panose="020B0502020104020203" pitchFamily="34" charset="0"/>
              </a:rPr>
              <a:t>……</a:t>
            </a:r>
          </a:p>
          <a:p>
            <a:r>
              <a:rPr lang="en-US" altLang="zh-CN" sz="2400" dirty="0">
                <a:latin typeface="Gill Sans MT" panose="020B0502020104020203" pitchFamily="34" charset="0"/>
              </a:rPr>
              <a:t>2021-</a:t>
            </a:r>
            <a:r>
              <a:rPr lang="zh-CN" altLang="en-US" sz="2400" dirty="0">
                <a:latin typeface="Gill Sans MT" panose="020B0502020104020203" pitchFamily="34" charset="0"/>
              </a:rPr>
              <a:t>：</a:t>
            </a:r>
            <a:endParaRPr lang="en-US" altLang="zh-CN" sz="2400" dirty="0">
              <a:latin typeface="Gill Sans MT" panose="020B0502020104020203" pitchFamily="34" charset="0"/>
            </a:endParaRPr>
          </a:p>
          <a:p>
            <a:pPr lvl="1"/>
            <a:r>
              <a:rPr lang="zh-CN" altLang="en-US" sz="2200" dirty="0">
                <a:latin typeface="Gill Sans MT" panose="020B0502020104020203" pitchFamily="34" charset="0"/>
              </a:rPr>
              <a:t>？</a:t>
            </a:r>
            <a:endParaRPr lang="en-US" altLang="zh-CN" sz="2200" dirty="0">
              <a:latin typeface="Gill Sans MT" panose="020B0502020104020203" pitchFamily="34" charset="0"/>
            </a:endParaRPr>
          </a:p>
        </p:txBody>
      </p:sp>
    </p:spTree>
    <p:extLst>
      <p:ext uri="{BB962C8B-B14F-4D97-AF65-F5344CB8AC3E}">
        <p14:creationId xmlns:p14="http://schemas.microsoft.com/office/powerpoint/2010/main" val="3830232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0D87B3-22F0-4791-F641-16309B6DD8EB}"/>
              </a:ext>
            </a:extLst>
          </p:cNvPr>
          <p:cNvSpPr>
            <a:spLocks noGrp="1"/>
          </p:cNvSpPr>
          <p:nvPr>
            <p:ph type="title"/>
          </p:nvPr>
        </p:nvSpPr>
        <p:spPr/>
        <p:txBody>
          <a:bodyPr/>
          <a:lstStyle/>
          <a:p>
            <a:r>
              <a:rPr lang="en-US" altLang="zh-CN" dirty="0" err="1"/>
              <a:t>PoS</a:t>
            </a:r>
            <a:r>
              <a:rPr lang="zh-CN" altLang="en-US" dirty="0"/>
              <a:t>（权益证明）</a:t>
            </a:r>
          </a:p>
        </p:txBody>
      </p:sp>
      <p:sp>
        <p:nvSpPr>
          <p:cNvPr id="3" name="内容占位符 2">
            <a:extLst>
              <a:ext uri="{FF2B5EF4-FFF2-40B4-BE49-F238E27FC236}">
                <a16:creationId xmlns:a16="http://schemas.microsoft.com/office/drawing/2014/main" id="{E374F6E8-F7AE-8A9B-81D4-3BBF35757D7C}"/>
              </a:ext>
            </a:extLst>
          </p:cNvPr>
          <p:cNvSpPr>
            <a:spLocks noGrp="1"/>
          </p:cNvSpPr>
          <p:nvPr>
            <p:ph idx="1"/>
          </p:nvPr>
        </p:nvSpPr>
        <p:spPr/>
        <p:txBody>
          <a:bodyPr>
            <a:normAutofit fontScale="92500"/>
          </a:bodyPr>
          <a:lstStyle/>
          <a:p>
            <a:r>
              <a:rPr lang="zh-CN" altLang="en-US" dirty="0"/>
              <a:t>权益</a:t>
            </a:r>
            <a:r>
              <a:rPr lang="en-US" altLang="zh-CN" dirty="0"/>
              <a:t>=</a:t>
            </a:r>
            <a:r>
              <a:rPr lang="zh-CN" altLang="en-US" dirty="0"/>
              <a:t>持币</a:t>
            </a:r>
            <a:endParaRPr lang="en-US" altLang="zh-CN" dirty="0"/>
          </a:p>
          <a:p>
            <a:pPr lvl="1"/>
            <a:r>
              <a:rPr lang="zh-CN" altLang="en-US" dirty="0"/>
              <a:t>工作证明</a:t>
            </a:r>
            <a:r>
              <a:rPr lang="en-US" altLang="zh-CN" dirty="0"/>
              <a:t>=</a:t>
            </a:r>
            <a:r>
              <a:rPr lang="zh-CN" altLang="en-US" dirty="0"/>
              <a:t>算力即身份；算力越高，出块几率越大</a:t>
            </a:r>
            <a:endParaRPr lang="en-US" altLang="zh-CN" dirty="0"/>
          </a:p>
          <a:p>
            <a:pPr lvl="1"/>
            <a:r>
              <a:rPr lang="zh-CN" altLang="en-US" dirty="0"/>
              <a:t>权益证明</a:t>
            </a:r>
            <a:r>
              <a:rPr lang="en-US" altLang="zh-CN" dirty="0"/>
              <a:t>=</a:t>
            </a:r>
            <a:r>
              <a:rPr lang="zh-CN" altLang="en-US" dirty="0"/>
              <a:t>持币即身份；持币越多，出块概率越大</a:t>
            </a:r>
            <a:endParaRPr lang="en-US" altLang="zh-CN" dirty="0"/>
          </a:p>
          <a:p>
            <a:r>
              <a:rPr lang="en-US" altLang="zh-CN" dirty="0" err="1"/>
              <a:t>PoS</a:t>
            </a:r>
            <a:r>
              <a:rPr lang="zh-CN" altLang="en-US" dirty="0"/>
              <a:t>不是某个共识算法！</a:t>
            </a:r>
            <a:endParaRPr lang="en-US" altLang="zh-CN" dirty="0"/>
          </a:p>
          <a:p>
            <a:pPr lvl="1"/>
            <a:r>
              <a:rPr lang="en-US" altLang="zh-CN" dirty="0" err="1"/>
              <a:t>PoW</a:t>
            </a:r>
            <a:r>
              <a:rPr lang="zh-CN" altLang="en-US" dirty="0"/>
              <a:t>也不是共识算法，以太坊，</a:t>
            </a:r>
            <a:r>
              <a:rPr lang="en-US" altLang="zh-CN" dirty="0" err="1"/>
              <a:t>Nervos</a:t>
            </a:r>
            <a:r>
              <a:rPr lang="en-US" altLang="zh-CN" dirty="0"/>
              <a:t> CKB</a:t>
            </a:r>
            <a:r>
              <a:rPr lang="zh-CN" altLang="en-US" dirty="0"/>
              <a:t>，</a:t>
            </a:r>
            <a:r>
              <a:rPr lang="en-US" altLang="zh-CN" dirty="0"/>
              <a:t>Conflux</a:t>
            </a:r>
            <a:r>
              <a:rPr lang="zh-CN" altLang="en-US" dirty="0"/>
              <a:t>都采用不同的</a:t>
            </a:r>
            <a:r>
              <a:rPr lang="en-US" altLang="zh-CN" dirty="0" err="1"/>
              <a:t>PoW</a:t>
            </a:r>
            <a:r>
              <a:rPr lang="zh-CN" altLang="en-US" dirty="0"/>
              <a:t>算法</a:t>
            </a:r>
            <a:endParaRPr lang="en-US" altLang="zh-CN" dirty="0"/>
          </a:p>
          <a:p>
            <a:pPr lvl="1"/>
            <a:r>
              <a:rPr lang="zh-CN" altLang="en-US" dirty="0"/>
              <a:t>通常语境下，</a:t>
            </a:r>
            <a:r>
              <a:rPr lang="en-US" altLang="zh-CN" dirty="0" err="1"/>
              <a:t>PoS</a:t>
            </a:r>
            <a:r>
              <a:rPr lang="zh-CN" altLang="en-US" dirty="0"/>
              <a:t>则指的是所有采用</a:t>
            </a:r>
            <a:r>
              <a:rPr lang="en-US" altLang="zh-CN" dirty="0" err="1"/>
              <a:t>PoS</a:t>
            </a:r>
            <a:r>
              <a:rPr lang="zh-CN" altLang="en-US" dirty="0"/>
              <a:t>作为“身份证明”的共识算法</a:t>
            </a:r>
            <a:endParaRPr lang="en-US" altLang="zh-CN" dirty="0"/>
          </a:p>
          <a:p>
            <a:pPr lvl="2"/>
            <a:r>
              <a:rPr lang="zh-CN" altLang="en-US" dirty="0"/>
              <a:t>网上最常见的</a:t>
            </a:r>
            <a:r>
              <a:rPr lang="en-US" altLang="zh-CN" dirty="0" err="1"/>
              <a:t>PoS</a:t>
            </a:r>
            <a:r>
              <a:rPr lang="zh-CN" altLang="en-US" dirty="0"/>
              <a:t>算法介绍仅仅是点点币的共识算法，是非常过时并且不安全的</a:t>
            </a:r>
            <a:r>
              <a:rPr lang="en-US" altLang="zh-CN" dirty="0" err="1"/>
              <a:t>PoS</a:t>
            </a:r>
            <a:r>
              <a:rPr lang="zh-CN" altLang="en-US" dirty="0"/>
              <a:t>算法</a:t>
            </a:r>
            <a:endParaRPr lang="en-US" altLang="zh-CN" dirty="0"/>
          </a:p>
          <a:p>
            <a:pPr lvl="1"/>
            <a:r>
              <a:rPr lang="zh-CN" altLang="en-US" dirty="0"/>
              <a:t>目前常见的</a:t>
            </a:r>
            <a:r>
              <a:rPr lang="en-US" altLang="zh-CN" dirty="0" err="1"/>
              <a:t>PoS</a:t>
            </a:r>
            <a:r>
              <a:rPr lang="zh-CN" altLang="en-US" dirty="0"/>
              <a:t>：</a:t>
            </a:r>
            <a:endParaRPr lang="en-US" altLang="zh-CN" dirty="0"/>
          </a:p>
          <a:p>
            <a:pPr lvl="2"/>
            <a:r>
              <a:rPr lang="zh-CN" altLang="en-US" dirty="0"/>
              <a:t>纯粹的</a:t>
            </a:r>
            <a:r>
              <a:rPr lang="en-US" altLang="zh-CN" dirty="0" err="1"/>
              <a:t>PoS</a:t>
            </a:r>
            <a:r>
              <a:rPr lang="zh-CN" altLang="en-US" dirty="0"/>
              <a:t>算法：</a:t>
            </a:r>
            <a:r>
              <a:rPr lang="en-US" altLang="zh-CN" dirty="0" err="1"/>
              <a:t>Cardano</a:t>
            </a:r>
            <a:r>
              <a:rPr lang="zh-CN" altLang="en-US" dirty="0"/>
              <a:t>（</a:t>
            </a:r>
            <a:r>
              <a:rPr lang="en-US" altLang="zh-CN" dirty="0"/>
              <a:t>Ouroboros</a:t>
            </a:r>
            <a:r>
              <a:rPr lang="zh-CN" altLang="en-US" dirty="0"/>
              <a:t>）</a:t>
            </a:r>
            <a:endParaRPr lang="en-US" altLang="zh-CN" dirty="0"/>
          </a:p>
          <a:p>
            <a:pPr lvl="2"/>
            <a:r>
              <a:rPr lang="zh-CN" altLang="en-US" dirty="0"/>
              <a:t>基于</a:t>
            </a:r>
            <a:r>
              <a:rPr lang="en-US" altLang="zh-CN" dirty="0"/>
              <a:t>Staking</a:t>
            </a:r>
            <a:r>
              <a:rPr lang="zh-CN" altLang="en-US" dirty="0"/>
              <a:t>的</a:t>
            </a:r>
            <a:r>
              <a:rPr lang="en-US" altLang="zh-CN" dirty="0" err="1"/>
              <a:t>PoS</a:t>
            </a:r>
            <a:r>
              <a:rPr lang="zh-CN" altLang="en-US" dirty="0"/>
              <a:t>：</a:t>
            </a:r>
            <a:r>
              <a:rPr lang="en-US" altLang="zh-CN" dirty="0" err="1"/>
              <a:t>Algorand</a:t>
            </a:r>
            <a:r>
              <a:rPr lang="zh-CN" altLang="en-US" dirty="0"/>
              <a:t>，</a:t>
            </a:r>
            <a:r>
              <a:rPr lang="en-US" altLang="zh-CN" dirty="0"/>
              <a:t>Avalanche</a:t>
            </a:r>
            <a:r>
              <a:rPr lang="zh-CN" altLang="en-US" dirty="0"/>
              <a:t>，</a:t>
            </a:r>
            <a:r>
              <a:rPr lang="en-US" altLang="zh-CN" dirty="0"/>
              <a:t>Solana……</a:t>
            </a:r>
          </a:p>
          <a:p>
            <a:pPr lvl="2"/>
            <a:r>
              <a:rPr lang="en-US" altLang="zh-CN" dirty="0" err="1"/>
              <a:t>DPoS</a:t>
            </a:r>
            <a:r>
              <a:rPr lang="zh-CN" altLang="en-US" dirty="0"/>
              <a:t>，</a:t>
            </a:r>
            <a:r>
              <a:rPr lang="en-US" altLang="zh-CN" dirty="0" err="1"/>
              <a:t>NPoS</a:t>
            </a:r>
            <a:r>
              <a:rPr lang="zh-CN" altLang="en-US" dirty="0"/>
              <a:t>，</a:t>
            </a:r>
            <a:r>
              <a:rPr lang="en-US" altLang="zh-CN" dirty="0" err="1"/>
              <a:t>PoSA</a:t>
            </a:r>
            <a:r>
              <a:rPr lang="zh-CN" altLang="en-US" dirty="0"/>
              <a:t>等等变体</a:t>
            </a:r>
            <a:endParaRPr lang="en-US" altLang="zh-CN" dirty="0"/>
          </a:p>
        </p:txBody>
      </p:sp>
    </p:spTree>
    <p:extLst>
      <p:ext uri="{BB962C8B-B14F-4D97-AF65-F5344CB8AC3E}">
        <p14:creationId xmlns:p14="http://schemas.microsoft.com/office/powerpoint/2010/main" val="1282982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E2611-7092-7706-2409-2B8635DCFE44}"/>
              </a:ext>
            </a:extLst>
          </p:cNvPr>
          <p:cNvSpPr>
            <a:spLocks noGrp="1"/>
          </p:cNvSpPr>
          <p:nvPr>
            <p:ph type="title"/>
          </p:nvPr>
        </p:nvSpPr>
        <p:spPr/>
        <p:txBody>
          <a:bodyPr/>
          <a:lstStyle/>
          <a:p>
            <a:r>
              <a:rPr lang="en-US" altLang="zh-CN" dirty="0" err="1"/>
              <a:t>PoS</a:t>
            </a:r>
            <a:r>
              <a:rPr lang="zh-CN" altLang="en-US" dirty="0"/>
              <a:t>（权益证明）</a:t>
            </a:r>
          </a:p>
        </p:txBody>
      </p:sp>
      <p:sp>
        <p:nvSpPr>
          <p:cNvPr id="3" name="内容占位符 2">
            <a:extLst>
              <a:ext uri="{FF2B5EF4-FFF2-40B4-BE49-F238E27FC236}">
                <a16:creationId xmlns:a16="http://schemas.microsoft.com/office/drawing/2014/main" id="{257DE96B-DF9E-13B8-B492-29A4864F29A6}"/>
              </a:ext>
            </a:extLst>
          </p:cNvPr>
          <p:cNvSpPr>
            <a:spLocks noGrp="1"/>
          </p:cNvSpPr>
          <p:nvPr>
            <p:ph idx="1"/>
          </p:nvPr>
        </p:nvSpPr>
        <p:spPr/>
        <p:txBody>
          <a:bodyPr/>
          <a:lstStyle/>
          <a:p>
            <a:r>
              <a:rPr lang="en-US" altLang="zh-CN" dirty="0" err="1"/>
              <a:t>PoS</a:t>
            </a:r>
            <a:r>
              <a:rPr lang="zh-CN" altLang="en-US" dirty="0"/>
              <a:t>甚至不是共识算法！</a:t>
            </a:r>
          </a:p>
        </p:txBody>
      </p:sp>
      <p:graphicFrame>
        <p:nvGraphicFramePr>
          <p:cNvPr id="6" name="表格 6">
            <a:extLst>
              <a:ext uri="{FF2B5EF4-FFF2-40B4-BE49-F238E27FC236}">
                <a16:creationId xmlns:a16="http://schemas.microsoft.com/office/drawing/2014/main" id="{EB8E131C-2DF7-E0BA-D324-ED6CE5B1F211}"/>
              </a:ext>
            </a:extLst>
          </p:cNvPr>
          <p:cNvGraphicFramePr>
            <a:graphicFrameLocks noGrp="1"/>
          </p:cNvGraphicFramePr>
          <p:nvPr/>
        </p:nvGraphicFramePr>
        <p:xfrm>
          <a:off x="1482165" y="2429436"/>
          <a:ext cx="9227670" cy="3750573"/>
        </p:xfrm>
        <a:graphic>
          <a:graphicData uri="http://schemas.openxmlformats.org/drawingml/2006/table">
            <a:tbl>
              <a:tblPr firstRow="1" bandRow="1">
                <a:tableStyleId>{5C22544A-7EE6-4342-B048-85BDC9FD1C3A}</a:tableStyleId>
              </a:tblPr>
              <a:tblGrid>
                <a:gridCol w="1537945">
                  <a:extLst>
                    <a:ext uri="{9D8B030D-6E8A-4147-A177-3AD203B41FA5}">
                      <a16:colId xmlns:a16="http://schemas.microsoft.com/office/drawing/2014/main" val="2470587272"/>
                    </a:ext>
                  </a:extLst>
                </a:gridCol>
                <a:gridCol w="1537945">
                  <a:extLst>
                    <a:ext uri="{9D8B030D-6E8A-4147-A177-3AD203B41FA5}">
                      <a16:colId xmlns:a16="http://schemas.microsoft.com/office/drawing/2014/main" val="4027952510"/>
                    </a:ext>
                  </a:extLst>
                </a:gridCol>
                <a:gridCol w="1537945">
                  <a:extLst>
                    <a:ext uri="{9D8B030D-6E8A-4147-A177-3AD203B41FA5}">
                      <a16:colId xmlns:a16="http://schemas.microsoft.com/office/drawing/2014/main" val="3652051504"/>
                    </a:ext>
                  </a:extLst>
                </a:gridCol>
                <a:gridCol w="1537945">
                  <a:extLst>
                    <a:ext uri="{9D8B030D-6E8A-4147-A177-3AD203B41FA5}">
                      <a16:colId xmlns:a16="http://schemas.microsoft.com/office/drawing/2014/main" val="4066569131"/>
                    </a:ext>
                  </a:extLst>
                </a:gridCol>
                <a:gridCol w="1537945">
                  <a:extLst>
                    <a:ext uri="{9D8B030D-6E8A-4147-A177-3AD203B41FA5}">
                      <a16:colId xmlns:a16="http://schemas.microsoft.com/office/drawing/2014/main" val="1634639440"/>
                    </a:ext>
                  </a:extLst>
                </a:gridCol>
                <a:gridCol w="1537945">
                  <a:extLst>
                    <a:ext uri="{9D8B030D-6E8A-4147-A177-3AD203B41FA5}">
                      <a16:colId xmlns:a16="http://schemas.microsoft.com/office/drawing/2014/main" val="1655849319"/>
                    </a:ext>
                  </a:extLst>
                </a:gridCol>
              </a:tblGrid>
              <a:tr h="458613">
                <a:tc>
                  <a:txBody>
                    <a:bodyPr/>
                    <a:lstStyle/>
                    <a:p>
                      <a:endParaRPr lang="zh-CN" altLang="en-US" dirty="0"/>
                    </a:p>
                  </a:txBody>
                  <a:tcPr/>
                </a:tc>
                <a:tc>
                  <a:txBody>
                    <a:bodyPr/>
                    <a:lstStyle/>
                    <a:p>
                      <a:r>
                        <a:rPr lang="zh-CN" altLang="en-US" dirty="0"/>
                        <a:t>比特币</a:t>
                      </a:r>
                      <a:r>
                        <a:rPr lang="en-US" altLang="zh-CN" dirty="0" err="1"/>
                        <a:t>PoW</a:t>
                      </a:r>
                      <a:endParaRPr lang="zh-CN" altLang="en-US" dirty="0"/>
                    </a:p>
                  </a:txBody>
                  <a:tcPr/>
                </a:tc>
                <a:tc>
                  <a:txBody>
                    <a:bodyPr/>
                    <a:lstStyle/>
                    <a:p>
                      <a:r>
                        <a:rPr lang="zh-CN" altLang="en-US" dirty="0"/>
                        <a:t>以太坊</a:t>
                      </a:r>
                      <a:r>
                        <a:rPr lang="en-US" altLang="zh-CN" dirty="0" err="1"/>
                        <a:t>PoW</a:t>
                      </a:r>
                      <a:endParaRPr lang="zh-CN" altLang="en-US" dirty="0"/>
                    </a:p>
                  </a:txBody>
                  <a:tcPr/>
                </a:tc>
                <a:tc>
                  <a:txBody>
                    <a:bodyPr/>
                    <a:lstStyle/>
                    <a:p>
                      <a:r>
                        <a:rPr lang="en-US" altLang="zh-CN" dirty="0" err="1"/>
                        <a:t>Cardano</a:t>
                      </a:r>
                      <a:endParaRPr lang="zh-CN" altLang="en-US" dirty="0"/>
                    </a:p>
                  </a:txBody>
                  <a:tcPr/>
                </a:tc>
                <a:tc>
                  <a:txBody>
                    <a:bodyPr/>
                    <a:lstStyle/>
                    <a:p>
                      <a:r>
                        <a:rPr lang="en-US" altLang="zh-CN" dirty="0" err="1"/>
                        <a:t>Algorand</a:t>
                      </a:r>
                      <a:endParaRPr lang="zh-CN" altLang="en-US" dirty="0"/>
                    </a:p>
                  </a:txBody>
                  <a:tcPr/>
                </a:tc>
                <a:tc>
                  <a:txBody>
                    <a:bodyPr/>
                    <a:lstStyle/>
                    <a:p>
                      <a:r>
                        <a:rPr lang="en-US" altLang="zh-CN" dirty="0" err="1"/>
                        <a:t>Polkadot</a:t>
                      </a:r>
                      <a:endParaRPr lang="zh-CN" altLang="en-US" dirty="0"/>
                    </a:p>
                  </a:txBody>
                  <a:tcPr/>
                </a:tc>
                <a:extLst>
                  <a:ext uri="{0D108BD9-81ED-4DB2-BD59-A6C34878D82A}">
                    <a16:rowId xmlns:a16="http://schemas.microsoft.com/office/drawing/2014/main" val="3262667866"/>
                  </a:ext>
                </a:extLst>
              </a:tr>
              <a:tr h="458613">
                <a:tc>
                  <a:txBody>
                    <a:bodyPr/>
                    <a:lstStyle/>
                    <a:p>
                      <a:r>
                        <a:rPr lang="zh-CN" altLang="en-US" dirty="0"/>
                        <a:t>身份证明</a:t>
                      </a:r>
                    </a:p>
                  </a:txBody>
                  <a:tcPr/>
                </a:tc>
                <a:tc>
                  <a:txBody>
                    <a:bodyPr/>
                    <a:lstStyle/>
                    <a:p>
                      <a:r>
                        <a:rPr lang="en-US" altLang="zh-CN" dirty="0" err="1"/>
                        <a:t>PoW</a:t>
                      </a:r>
                      <a:endParaRPr lang="zh-CN" altLang="en-US" dirty="0"/>
                    </a:p>
                  </a:txBody>
                  <a:tcPr/>
                </a:tc>
                <a:tc>
                  <a:txBody>
                    <a:bodyPr/>
                    <a:lstStyle/>
                    <a:p>
                      <a:r>
                        <a:rPr lang="en-US" altLang="zh-CN" dirty="0" err="1"/>
                        <a:t>PoW</a:t>
                      </a:r>
                      <a:endParaRPr lang="zh-CN" altLang="en-US" dirty="0"/>
                    </a:p>
                  </a:txBody>
                  <a:tcPr/>
                </a:tc>
                <a:tc>
                  <a:txBody>
                    <a:bodyPr/>
                    <a:lstStyle/>
                    <a:p>
                      <a:r>
                        <a:rPr lang="en-US" altLang="zh-CN" dirty="0" err="1"/>
                        <a:t>PoS</a:t>
                      </a:r>
                      <a:endParaRPr lang="zh-CN" altLang="en-US" dirty="0"/>
                    </a:p>
                  </a:txBody>
                  <a:tcPr/>
                </a:tc>
                <a:tc>
                  <a:txBody>
                    <a:bodyPr/>
                    <a:lstStyle/>
                    <a:p>
                      <a:r>
                        <a:rPr lang="en-US" altLang="zh-CN" dirty="0" err="1"/>
                        <a:t>PoS+Staking</a:t>
                      </a:r>
                      <a:endParaRPr lang="zh-CN" altLang="en-US" dirty="0"/>
                    </a:p>
                  </a:txBody>
                  <a:tcPr/>
                </a:tc>
                <a:tc>
                  <a:txBody>
                    <a:bodyPr/>
                    <a:lstStyle/>
                    <a:p>
                      <a:r>
                        <a:rPr lang="en-US" altLang="zh-CN" dirty="0" err="1"/>
                        <a:t>NPoS</a:t>
                      </a:r>
                      <a:endParaRPr lang="zh-CN" altLang="en-US" dirty="0"/>
                    </a:p>
                  </a:txBody>
                  <a:tcPr/>
                </a:tc>
                <a:extLst>
                  <a:ext uri="{0D108BD9-81ED-4DB2-BD59-A6C34878D82A}">
                    <a16:rowId xmlns:a16="http://schemas.microsoft.com/office/drawing/2014/main" val="1468361168"/>
                  </a:ext>
                </a:extLst>
              </a:tr>
              <a:tr h="791578">
                <a:tc>
                  <a:txBody>
                    <a:bodyPr/>
                    <a:lstStyle/>
                    <a:p>
                      <a:r>
                        <a:rPr lang="zh-CN" altLang="en-US" dirty="0"/>
                        <a:t>共识类型</a:t>
                      </a:r>
                    </a:p>
                  </a:txBody>
                  <a:tcPr/>
                </a:tc>
                <a:tc>
                  <a:txBody>
                    <a:bodyPr/>
                    <a:lstStyle/>
                    <a:p>
                      <a:r>
                        <a:rPr lang="zh-CN" altLang="en-US" dirty="0"/>
                        <a:t>中本聪共识</a:t>
                      </a:r>
                    </a:p>
                  </a:txBody>
                  <a:tcPr/>
                </a:tc>
                <a:tc>
                  <a:txBody>
                    <a:bodyPr/>
                    <a:lstStyle/>
                    <a:p>
                      <a:r>
                        <a:rPr lang="zh-CN" altLang="en-US" dirty="0"/>
                        <a:t>中本聪共识</a:t>
                      </a:r>
                    </a:p>
                  </a:txBody>
                  <a:tcPr/>
                </a:tc>
                <a:tc>
                  <a:txBody>
                    <a:bodyPr/>
                    <a:lstStyle/>
                    <a:p>
                      <a:r>
                        <a:rPr lang="zh-CN" altLang="en-US" dirty="0"/>
                        <a:t>中本聪共识</a:t>
                      </a:r>
                    </a:p>
                  </a:txBody>
                  <a:tcPr/>
                </a:tc>
                <a:tc>
                  <a:txBody>
                    <a:bodyPr/>
                    <a:lstStyle/>
                    <a:p>
                      <a:r>
                        <a:rPr lang="en-US" altLang="zh-CN" dirty="0"/>
                        <a:t>BFT</a:t>
                      </a:r>
                      <a:endParaRPr lang="zh-CN" altLang="en-US" dirty="0"/>
                    </a:p>
                  </a:txBody>
                  <a:tcPr/>
                </a:tc>
                <a:tc>
                  <a:txBody>
                    <a:bodyPr/>
                    <a:lstStyle/>
                    <a:p>
                      <a:r>
                        <a:rPr lang="en-US" altLang="zh-CN" dirty="0"/>
                        <a:t>BFT</a:t>
                      </a:r>
                      <a:endParaRPr lang="zh-CN" altLang="en-US" dirty="0"/>
                    </a:p>
                  </a:txBody>
                  <a:tcPr/>
                </a:tc>
                <a:extLst>
                  <a:ext uri="{0D108BD9-81ED-4DB2-BD59-A6C34878D82A}">
                    <a16:rowId xmlns:a16="http://schemas.microsoft.com/office/drawing/2014/main" val="2312896358"/>
                  </a:ext>
                </a:extLst>
              </a:tr>
              <a:tr h="791578">
                <a:tc>
                  <a:txBody>
                    <a:bodyPr/>
                    <a:lstStyle/>
                    <a:p>
                      <a:r>
                        <a:rPr lang="zh-CN" altLang="en-US" dirty="0"/>
                        <a:t>共识算法</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中本聪共识</a:t>
                      </a:r>
                    </a:p>
                    <a:p>
                      <a:endParaRPr lang="zh-CN" altLang="en-US" dirty="0"/>
                    </a:p>
                  </a:txBody>
                  <a:tcPr/>
                </a:tc>
                <a:tc>
                  <a:txBody>
                    <a:bodyPr/>
                    <a:lstStyle/>
                    <a:p>
                      <a:r>
                        <a:rPr lang="en-US" altLang="zh-CN" dirty="0"/>
                        <a:t>GHOST</a:t>
                      </a:r>
                      <a:endParaRPr lang="zh-CN" altLang="en-US" dirty="0"/>
                    </a:p>
                  </a:txBody>
                  <a:tcPr/>
                </a:tc>
                <a:tc>
                  <a:txBody>
                    <a:bodyPr/>
                    <a:lstStyle/>
                    <a:p>
                      <a:r>
                        <a:rPr lang="en-US" altLang="zh-CN" dirty="0"/>
                        <a:t>Ouroboros</a:t>
                      </a:r>
                      <a:endParaRPr lang="zh-CN" altLang="en-US" dirty="0"/>
                    </a:p>
                  </a:txBody>
                  <a:tcPr/>
                </a:tc>
                <a:tc>
                  <a:txBody>
                    <a:bodyPr/>
                    <a:lstStyle/>
                    <a:p>
                      <a:r>
                        <a:rPr lang="en-US" altLang="zh-CN" dirty="0" err="1"/>
                        <a:t>Algorand</a:t>
                      </a:r>
                      <a:r>
                        <a:rPr lang="en-US" altLang="zh-CN" dirty="0"/>
                        <a:t>*</a:t>
                      </a:r>
                    </a:p>
                  </a:txBody>
                  <a:tcPr/>
                </a:tc>
                <a:tc>
                  <a:txBody>
                    <a:bodyPr/>
                    <a:lstStyle/>
                    <a:p>
                      <a:r>
                        <a:rPr lang="en-US" altLang="zh-CN" dirty="0"/>
                        <a:t>GRANDPA</a:t>
                      </a:r>
                      <a:endParaRPr lang="zh-CN" altLang="en-US" dirty="0"/>
                    </a:p>
                  </a:txBody>
                  <a:tcPr/>
                </a:tc>
                <a:extLst>
                  <a:ext uri="{0D108BD9-81ED-4DB2-BD59-A6C34878D82A}">
                    <a16:rowId xmlns:a16="http://schemas.microsoft.com/office/drawing/2014/main" val="404142573"/>
                  </a:ext>
                </a:extLst>
              </a:tr>
              <a:tr h="458613">
                <a:tc>
                  <a:txBody>
                    <a:bodyPr/>
                    <a:lstStyle/>
                    <a:p>
                      <a:r>
                        <a:rPr lang="zh-CN" altLang="en-US" dirty="0"/>
                        <a:t>去中心时钟</a:t>
                      </a:r>
                    </a:p>
                  </a:txBody>
                  <a:tcPr/>
                </a:tc>
                <a:tc>
                  <a:txBody>
                    <a:bodyPr/>
                    <a:lstStyle/>
                    <a:p>
                      <a:r>
                        <a:rPr lang="en-US" altLang="zh-CN" dirty="0" err="1"/>
                        <a:t>PoW</a:t>
                      </a:r>
                      <a:endParaRPr lang="zh-CN" altLang="en-US" dirty="0"/>
                    </a:p>
                  </a:txBody>
                  <a:tcPr/>
                </a:tc>
                <a:tc>
                  <a:txBody>
                    <a:bodyPr/>
                    <a:lstStyle/>
                    <a:p>
                      <a:r>
                        <a:rPr lang="en-US" altLang="zh-CN" dirty="0" err="1"/>
                        <a:t>PoW</a:t>
                      </a:r>
                      <a:endParaRPr lang="zh-CN" altLang="en-US" dirty="0"/>
                    </a:p>
                  </a:txBody>
                  <a:tcPr/>
                </a:tc>
                <a:tc>
                  <a:txBody>
                    <a:bodyPr/>
                    <a:lstStyle/>
                    <a:p>
                      <a:r>
                        <a:rPr lang="zh-CN" altLang="en-US" dirty="0"/>
                        <a:t>同步假设</a:t>
                      </a:r>
                    </a:p>
                  </a:txBody>
                  <a:tcPr/>
                </a:tc>
                <a:tc>
                  <a:txBody>
                    <a:bodyPr/>
                    <a:lstStyle/>
                    <a:p>
                      <a:r>
                        <a:rPr lang="zh-CN" altLang="en-US" dirty="0"/>
                        <a:t>同步假设</a:t>
                      </a:r>
                      <a:r>
                        <a:rPr lang="en-US" altLang="zh-CN" dirty="0"/>
                        <a:t>*</a:t>
                      </a:r>
                      <a:endParaRPr lang="zh-CN" altLang="en-US" dirty="0"/>
                    </a:p>
                  </a:txBody>
                  <a:tcPr/>
                </a:tc>
                <a:tc>
                  <a:txBody>
                    <a:bodyPr/>
                    <a:lstStyle/>
                    <a:p>
                      <a:r>
                        <a:rPr lang="zh-CN" altLang="en-US" dirty="0"/>
                        <a:t>同步假设</a:t>
                      </a:r>
                    </a:p>
                  </a:txBody>
                  <a:tcPr/>
                </a:tc>
                <a:extLst>
                  <a:ext uri="{0D108BD9-81ED-4DB2-BD59-A6C34878D82A}">
                    <a16:rowId xmlns:a16="http://schemas.microsoft.com/office/drawing/2014/main" val="2410396491"/>
                  </a:ext>
                </a:extLst>
              </a:tr>
              <a:tr h="791578">
                <a:tc>
                  <a:txBody>
                    <a:bodyPr/>
                    <a:lstStyle/>
                    <a:p>
                      <a:r>
                        <a:rPr lang="zh-CN" altLang="en-US" dirty="0"/>
                        <a:t>随机方式</a:t>
                      </a:r>
                    </a:p>
                  </a:txBody>
                  <a:tcPr/>
                </a:tc>
                <a:tc>
                  <a:txBody>
                    <a:bodyPr/>
                    <a:lstStyle/>
                    <a:p>
                      <a:r>
                        <a:rPr lang="en-US" altLang="zh-CN" dirty="0" err="1"/>
                        <a:t>PoW</a:t>
                      </a:r>
                      <a:endParaRPr lang="zh-CN" altLang="en-US" dirty="0"/>
                    </a:p>
                  </a:txBody>
                  <a:tcPr/>
                </a:tc>
                <a:tc>
                  <a:txBody>
                    <a:bodyPr/>
                    <a:lstStyle/>
                    <a:p>
                      <a:r>
                        <a:rPr lang="en-US" altLang="zh-CN" dirty="0" err="1"/>
                        <a:t>PoW</a:t>
                      </a:r>
                      <a:endParaRPr lang="zh-CN" altLang="en-US" dirty="0"/>
                    </a:p>
                  </a:txBody>
                  <a:tcPr/>
                </a:tc>
                <a:tc>
                  <a:txBody>
                    <a:bodyPr/>
                    <a:lstStyle/>
                    <a:p>
                      <a:r>
                        <a:rPr lang="zh-CN" altLang="en-US" dirty="0"/>
                        <a:t>安全的随机机制</a:t>
                      </a:r>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3155163679"/>
                  </a:ext>
                </a:extLst>
              </a:tr>
            </a:tbl>
          </a:graphicData>
        </a:graphic>
      </p:graphicFrame>
    </p:spTree>
    <p:extLst>
      <p:ext uri="{BB962C8B-B14F-4D97-AF65-F5344CB8AC3E}">
        <p14:creationId xmlns:p14="http://schemas.microsoft.com/office/powerpoint/2010/main" val="4011217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25990-7E13-98A2-FE12-CB2EABDFD87B}"/>
              </a:ext>
            </a:extLst>
          </p:cNvPr>
          <p:cNvSpPr>
            <a:spLocks noGrp="1"/>
          </p:cNvSpPr>
          <p:nvPr>
            <p:ph type="title"/>
          </p:nvPr>
        </p:nvSpPr>
        <p:spPr/>
        <p:txBody>
          <a:bodyPr/>
          <a:lstStyle/>
          <a:p>
            <a:r>
              <a:rPr lang="zh-CN" altLang="en-US" dirty="0"/>
              <a:t>比特币可扩展性</a:t>
            </a:r>
          </a:p>
        </p:txBody>
      </p:sp>
      <p:sp>
        <p:nvSpPr>
          <p:cNvPr id="3" name="内容占位符 2">
            <a:extLst>
              <a:ext uri="{FF2B5EF4-FFF2-40B4-BE49-F238E27FC236}">
                <a16:creationId xmlns:a16="http://schemas.microsoft.com/office/drawing/2014/main" id="{801E234A-26C7-7762-2E53-81BE1E49ED9E}"/>
              </a:ext>
            </a:extLst>
          </p:cNvPr>
          <p:cNvSpPr>
            <a:spLocks noGrp="1"/>
          </p:cNvSpPr>
          <p:nvPr>
            <p:ph idx="1"/>
          </p:nvPr>
        </p:nvSpPr>
        <p:spPr/>
        <p:txBody>
          <a:bodyPr>
            <a:normAutofit fontScale="92500" lnSpcReduction="10000"/>
          </a:bodyPr>
          <a:lstStyle/>
          <a:p>
            <a:r>
              <a:rPr lang="zh-CN" altLang="en-US" dirty="0"/>
              <a:t>通常说到比特币可扩展性，我们指的是比特币输出上的瓶颈，即：</a:t>
            </a:r>
            <a:r>
              <a:rPr lang="en-US" altLang="zh-CN" dirty="0"/>
              <a:t>7TPS</a:t>
            </a:r>
          </a:p>
          <a:p>
            <a:pPr lvl="1"/>
            <a:r>
              <a:rPr lang="en-US" altLang="zh-CN" dirty="0"/>
              <a:t>(1MB/250B)/600s = 7</a:t>
            </a:r>
          </a:p>
          <a:p>
            <a:r>
              <a:rPr lang="zh-CN" altLang="en-US" dirty="0"/>
              <a:t>扩容</a:t>
            </a:r>
            <a:r>
              <a:rPr lang="en-US" altLang="zh-CN" dirty="0"/>
              <a:t>——</a:t>
            </a:r>
            <a:r>
              <a:rPr lang="zh-CN" altLang="en-US" dirty="0"/>
              <a:t>为什么不干脆把区块大小变成</a:t>
            </a:r>
            <a:r>
              <a:rPr lang="en-US" altLang="zh-CN" dirty="0"/>
              <a:t>10MB</a:t>
            </a:r>
            <a:r>
              <a:rPr lang="zh-CN" altLang="en-US" dirty="0"/>
              <a:t>或者把区块间隔改为</a:t>
            </a:r>
            <a:r>
              <a:rPr lang="en-US" altLang="zh-CN" dirty="0"/>
              <a:t>1</a:t>
            </a:r>
            <a:r>
              <a:rPr lang="zh-CN" altLang="en-US" dirty="0"/>
              <a:t>分钟？</a:t>
            </a:r>
          </a:p>
          <a:p>
            <a:r>
              <a:rPr lang="en-US" altLang="zh-CN" dirty="0" err="1"/>
              <a:t>PoW</a:t>
            </a:r>
            <a:r>
              <a:rPr lang="zh-CN" altLang="en-US" dirty="0"/>
              <a:t>作为去中心化的随机方法：通过发放</a:t>
            </a:r>
            <a:r>
              <a:rPr lang="en-US" altLang="zh-CN" dirty="0" err="1"/>
              <a:t>PoW</a:t>
            </a:r>
            <a:r>
              <a:rPr lang="zh-CN" altLang="en-US" dirty="0"/>
              <a:t>谜题的方式来随机选取出块者</a:t>
            </a:r>
          </a:p>
          <a:p>
            <a:r>
              <a:rPr lang="zh-CN" altLang="en-US" dirty="0"/>
              <a:t>然而，这个去中心化随机方法成立的前提：</a:t>
            </a:r>
          </a:p>
          <a:p>
            <a:pPr lvl="1"/>
            <a:r>
              <a:rPr lang="zh-CN" altLang="en-US" dirty="0"/>
              <a:t>网络（基本）同步：比特币</a:t>
            </a:r>
            <a:r>
              <a:rPr lang="en-US" altLang="zh-CN" dirty="0" err="1"/>
              <a:t>PoW</a:t>
            </a:r>
            <a:r>
              <a:rPr lang="zh-CN" altLang="en-US" dirty="0"/>
              <a:t>基本上是一个同步共识算法</a:t>
            </a:r>
          </a:p>
          <a:p>
            <a:pPr lvl="1"/>
            <a:r>
              <a:rPr lang="zh-CN" altLang="en-US" dirty="0"/>
              <a:t>同步和验证区块所需要的时间 </a:t>
            </a:r>
            <a:r>
              <a:rPr lang="en-US" altLang="zh-CN" dirty="0"/>
              <a:t>&lt;&lt; </a:t>
            </a:r>
            <a:r>
              <a:rPr lang="zh-CN" altLang="en-US" dirty="0"/>
              <a:t>算</a:t>
            </a:r>
            <a:r>
              <a:rPr lang="en-US" altLang="zh-CN" dirty="0" err="1"/>
              <a:t>PoW</a:t>
            </a:r>
            <a:r>
              <a:rPr lang="zh-CN" altLang="en-US" dirty="0"/>
              <a:t>的时间</a:t>
            </a:r>
          </a:p>
          <a:p>
            <a:pPr lvl="2"/>
            <a:r>
              <a:rPr lang="zh-CN" altLang="en-US" dirty="0"/>
              <a:t>因为</a:t>
            </a:r>
            <a:r>
              <a:rPr lang="en-US" altLang="zh-CN" dirty="0" err="1"/>
              <a:t>PoW</a:t>
            </a:r>
            <a:r>
              <a:rPr lang="zh-CN" altLang="en-US" dirty="0"/>
              <a:t>是个比赛，而如果同步和验证区块所需要的时间（预备时间）和算</a:t>
            </a:r>
            <a:r>
              <a:rPr lang="en-US" altLang="zh-CN" dirty="0" err="1"/>
              <a:t>PoW</a:t>
            </a:r>
            <a:r>
              <a:rPr lang="zh-CN" altLang="en-US" dirty="0"/>
              <a:t>的时间（比赛时间），这个比赛就不再公平了</a:t>
            </a:r>
          </a:p>
          <a:p>
            <a:endParaRPr lang="zh-CN" altLang="en-US" dirty="0"/>
          </a:p>
        </p:txBody>
      </p:sp>
    </p:spTree>
    <p:extLst>
      <p:ext uri="{BB962C8B-B14F-4D97-AF65-F5344CB8AC3E}">
        <p14:creationId xmlns:p14="http://schemas.microsoft.com/office/powerpoint/2010/main" val="3947871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28F9C-E865-072C-B834-9F1F735F1EC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23C13DD-8864-E8AC-85D0-BD18A01B2294}"/>
              </a:ext>
            </a:extLst>
          </p:cNvPr>
          <p:cNvSpPr>
            <a:spLocks noGrp="1"/>
          </p:cNvSpPr>
          <p:nvPr>
            <p:ph idx="1"/>
          </p:nvPr>
        </p:nvSpPr>
        <p:spPr/>
        <p:txBody>
          <a:bodyPr/>
          <a:lstStyle/>
          <a:p>
            <a:endParaRPr lang="zh-CN" altLang="en-US"/>
          </a:p>
        </p:txBody>
      </p:sp>
      <p:pic>
        <p:nvPicPr>
          <p:cNvPr id="4" name="Picture 4" descr="马拉松- 维基百科，自由的百科全书">
            <a:extLst>
              <a:ext uri="{FF2B5EF4-FFF2-40B4-BE49-F238E27FC236}">
                <a16:creationId xmlns:a16="http://schemas.microsoft.com/office/drawing/2014/main" id="{B163D34B-3375-34B7-E486-B370884B4B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8743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183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092B7-471B-BC70-6B47-46621E4EDEAE}"/>
              </a:ext>
            </a:extLst>
          </p:cNvPr>
          <p:cNvSpPr>
            <a:spLocks noGrp="1"/>
          </p:cNvSpPr>
          <p:nvPr>
            <p:ph type="title"/>
          </p:nvPr>
        </p:nvSpPr>
        <p:spPr/>
        <p:txBody>
          <a:bodyPr/>
          <a:lstStyle/>
          <a:p>
            <a:r>
              <a:rPr lang="zh-CN" altLang="en-US" dirty="0"/>
              <a:t>比特币可扩展性</a:t>
            </a:r>
          </a:p>
        </p:txBody>
      </p:sp>
      <p:sp>
        <p:nvSpPr>
          <p:cNvPr id="3" name="内容占位符 2">
            <a:extLst>
              <a:ext uri="{FF2B5EF4-FFF2-40B4-BE49-F238E27FC236}">
                <a16:creationId xmlns:a16="http://schemas.microsoft.com/office/drawing/2014/main" id="{F118B768-C4D7-65D9-8232-4103D7F086BD}"/>
              </a:ext>
            </a:extLst>
          </p:cNvPr>
          <p:cNvSpPr>
            <a:spLocks noGrp="1"/>
          </p:cNvSpPr>
          <p:nvPr>
            <p:ph idx="1"/>
          </p:nvPr>
        </p:nvSpPr>
        <p:spPr/>
        <p:txBody>
          <a:bodyPr>
            <a:normAutofit lnSpcReduction="10000"/>
          </a:bodyPr>
          <a:lstStyle/>
          <a:p>
            <a:r>
              <a:rPr lang="zh-CN" altLang="en-US" sz="2400" dirty="0">
                <a:latin typeface="Gill Sans MT" panose="020B0502020104020203" pitchFamily="34" charset="0"/>
              </a:rPr>
              <a:t>第一步：解除同步区块和共识的相关性</a:t>
            </a:r>
            <a:endParaRPr lang="en-US" altLang="zh-CN" sz="2400" dirty="0">
              <a:latin typeface="Gill Sans MT" panose="020B0502020104020203" pitchFamily="34" charset="0"/>
            </a:endParaRPr>
          </a:p>
          <a:p>
            <a:pPr lvl="1"/>
            <a:r>
              <a:rPr lang="en-US" altLang="zh-CN" sz="2200" dirty="0" err="1">
                <a:latin typeface="Gill Sans MT" panose="020B0502020104020203" pitchFamily="34" charset="0"/>
              </a:rPr>
              <a:t>PoS</a:t>
            </a:r>
            <a:r>
              <a:rPr lang="zh-CN" altLang="en-US" sz="2200" dirty="0">
                <a:latin typeface="Gill Sans MT" panose="020B0502020104020203" pitchFamily="34" charset="0"/>
              </a:rPr>
              <a:t>，</a:t>
            </a:r>
            <a:r>
              <a:rPr lang="en-US" altLang="zh-CN" sz="2200" dirty="0" err="1">
                <a:latin typeface="Gill Sans MT" panose="020B0502020104020203" pitchFamily="34" charset="0"/>
              </a:rPr>
              <a:t>PoA</a:t>
            </a:r>
            <a:r>
              <a:rPr lang="zh-CN" altLang="en-US" sz="2200" dirty="0">
                <a:latin typeface="Gill Sans MT" panose="020B0502020104020203" pitchFamily="34" charset="0"/>
              </a:rPr>
              <a:t>（</a:t>
            </a:r>
            <a:r>
              <a:rPr lang="en-US" altLang="zh-CN" sz="2200" dirty="0">
                <a:latin typeface="Gill Sans MT" panose="020B0502020104020203" pitchFamily="34" charset="0"/>
              </a:rPr>
              <a:t>Proof-of-Authority</a:t>
            </a:r>
            <a:r>
              <a:rPr lang="zh-CN" altLang="en-US" sz="2200" dirty="0">
                <a:latin typeface="Gill Sans MT" panose="020B0502020104020203" pitchFamily="34" charset="0"/>
              </a:rPr>
              <a:t>）：共识算法选择出块者的过程不需要通过时间来保证安全性</a:t>
            </a:r>
            <a:endParaRPr lang="en-US" altLang="zh-CN" sz="2200" dirty="0">
              <a:latin typeface="Gill Sans MT" panose="020B0502020104020203" pitchFamily="34" charset="0"/>
            </a:endParaRPr>
          </a:p>
          <a:p>
            <a:r>
              <a:rPr lang="zh-CN" altLang="en-US" sz="2400" dirty="0">
                <a:latin typeface="Gill Sans MT" panose="020B0502020104020203" pitchFamily="34" charset="0"/>
              </a:rPr>
              <a:t>问题</a:t>
            </a:r>
            <a:r>
              <a:rPr lang="en-US" altLang="zh-CN" sz="2400" dirty="0">
                <a:latin typeface="Gill Sans MT" panose="020B0502020104020203" pitchFamily="34" charset="0"/>
              </a:rPr>
              <a:t>2</a:t>
            </a:r>
            <a:r>
              <a:rPr lang="zh-CN" altLang="en-US" sz="2400" dirty="0">
                <a:latin typeface="Gill Sans MT" panose="020B0502020104020203" pitchFamily="34" charset="0"/>
              </a:rPr>
              <a:t>：如果采用了这种方法，我们是否能够把（几乎）全部带宽都用于区块传输？</a:t>
            </a:r>
            <a:endParaRPr lang="en-US" altLang="zh-CN" sz="2400" dirty="0">
              <a:latin typeface="Gill Sans MT" panose="020B0502020104020203" pitchFamily="34" charset="0"/>
            </a:endParaRPr>
          </a:p>
          <a:p>
            <a:pPr lvl="1"/>
            <a:r>
              <a:rPr lang="zh-CN" altLang="en-US" sz="2200" dirty="0">
                <a:latin typeface="Gill Sans MT" panose="020B0502020104020203" pitchFamily="34" charset="0"/>
              </a:rPr>
              <a:t>不能。因为那样系统的安全性完全依赖于系统同步，任何网络异常或者作恶行为都会导致分叉</a:t>
            </a:r>
            <a:endParaRPr lang="en-US" altLang="zh-CN" sz="2200" dirty="0">
              <a:latin typeface="Gill Sans MT" panose="020B0502020104020203" pitchFamily="34" charset="0"/>
            </a:endParaRPr>
          </a:p>
          <a:p>
            <a:pPr lvl="1"/>
            <a:r>
              <a:rPr lang="zh-CN" altLang="en-US" sz="2200" dirty="0">
                <a:latin typeface="Gill Sans MT" panose="020B0502020104020203" pitchFamily="34" charset="0"/>
              </a:rPr>
              <a:t>分叉 </a:t>
            </a:r>
            <a:r>
              <a:rPr lang="en-US" altLang="zh-CN" sz="2200" dirty="0">
                <a:latin typeface="Gill Sans MT" panose="020B0502020104020203" pitchFamily="34" charset="0"/>
                <a:sym typeface="Wingdings" panose="05000000000000000000" pitchFamily="2" charset="2"/>
              </a:rPr>
              <a:t> </a:t>
            </a:r>
            <a:r>
              <a:rPr lang="zh-CN" altLang="en-US" sz="2200" dirty="0">
                <a:latin typeface="Gill Sans MT" panose="020B0502020104020203" pitchFamily="34" charset="0"/>
                <a:sym typeface="Wingdings" panose="05000000000000000000" pitchFamily="2" charset="2"/>
              </a:rPr>
              <a:t>所有的节点并不在同一个区块上挖矿 </a:t>
            </a:r>
            <a:r>
              <a:rPr lang="en-US" altLang="zh-CN" sz="2200" dirty="0">
                <a:latin typeface="Gill Sans MT" panose="020B0502020104020203" pitchFamily="34" charset="0"/>
                <a:sym typeface="Wingdings" panose="05000000000000000000" pitchFamily="2" charset="2"/>
              </a:rPr>
              <a:t> </a:t>
            </a:r>
            <a:r>
              <a:rPr lang="zh-CN" altLang="en-US" sz="2200" dirty="0">
                <a:latin typeface="Gill Sans MT" panose="020B0502020104020203" pitchFamily="34" charset="0"/>
                <a:sym typeface="Wingdings" panose="05000000000000000000" pitchFamily="2" charset="2"/>
              </a:rPr>
              <a:t>安全性下降</a:t>
            </a:r>
            <a:endParaRPr lang="en-US" altLang="zh-CN" sz="2400" dirty="0">
              <a:latin typeface="Gill Sans MT" panose="020B0502020104020203" pitchFamily="34" charset="0"/>
            </a:endParaRPr>
          </a:p>
          <a:p>
            <a:r>
              <a:rPr lang="zh-CN" altLang="en-US" sz="2400" dirty="0">
                <a:latin typeface="Gill Sans MT" panose="020B0502020104020203" pitchFamily="34" charset="0"/>
              </a:rPr>
              <a:t>第二步：处理分叉</a:t>
            </a:r>
            <a:endParaRPr lang="en-US" altLang="zh-CN" sz="2400" dirty="0">
              <a:latin typeface="Gill Sans MT" panose="020B0502020104020203" pitchFamily="34" charset="0"/>
            </a:endParaRPr>
          </a:p>
          <a:p>
            <a:pPr lvl="1"/>
            <a:r>
              <a:rPr lang="zh-CN" altLang="en-US" sz="2200" dirty="0">
                <a:latin typeface="Gill Sans MT" panose="020B0502020104020203" pitchFamily="34" charset="0"/>
              </a:rPr>
              <a:t>引入冗余</a:t>
            </a:r>
            <a:endParaRPr lang="en-US" altLang="zh-CN" sz="2200" dirty="0">
              <a:latin typeface="Gill Sans MT" panose="020B0502020104020203" pitchFamily="34" charset="0"/>
            </a:endParaRPr>
          </a:p>
          <a:p>
            <a:pPr lvl="1"/>
            <a:r>
              <a:rPr lang="en-US" altLang="zh-CN" sz="2200" dirty="0">
                <a:latin typeface="Gill Sans MT" panose="020B0502020104020203" pitchFamily="34" charset="0"/>
              </a:rPr>
              <a:t>Hybrid Consensus</a:t>
            </a:r>
            <a:r>
              <a:rPr lang="zh-CN" altLang="en-US" sz="2200" dirty="0">
                <a:latin typeface="Gill Sans MT" panose="020B0502020104020203" pitchFamily="34" charset="0"/>
              </a:rPr>
              <a:t>，</a:t>
            </a:r>
            <a:r>
              <a:rPr lang="en-US" altLang="zh-CN" sz="2200" dirty="0">
                <a:latin typeface="Gill Sans MT" panose="020B0502020104020203" pitchFamily="34" charset="0"/>
              </a:rPr>
              <a:t>Solidus</a:t>
            </a:r>
            <a:r>
              <a:rPr lang="zh-CN" altLang="en-US" sz="2200" dirty="0">
                <a:latin typeface="Gill Sans MT" panose="020B0502020104020203" pitchFamily="34" charset="0"/>
              </a:rPr>
              <a:t>，</a:t>
            </a:r>
            <a:r>
              <a:rPr lang="en-US" altLang="zh-CN" sz="2200" dirty="0" err="1">
                <a:latin typeface="Gill Sans MT" panose="020B0502020104020203" pitchFamily="34" charset="0"/>
              </a:rPr>
              <a:t>Byzcoin</a:t>
            </a:r>
            <a:r>
              <a:rPr lang="zh-CN" altLang="en-US" sz="2200" dirty="0">
                <a:latin typeface="Gill Sans MT" panose="020B0502020104020203" pitchFamily="34" charset="0"/>
              </a:rPr>
              <a:t>，</a:t>
            </a:r>
            <a:r>
              <a:rPr lang="en-US" altLang="zh-CN" sz="2200" dirty="0">
                <a:latin typeface="Gill Sans MT" panose="020B0502020104020203" pitchFamily="34" charset="0"/>
                <a:sym typeface="Wingdings" panose="05000000000000000000" pitchFamily="2" charset="2"/>
              </a:rPr>
              <a:t> SURFACE </a:t>
            </a:r>
            <a:r>
              <a:rPr lang="zh-CN" altLang="en-US" sz="2200" dirty="0">
                <a:latin typeface="Gill Sans MT" panose="020B0502020104020203" pitchFamily="34" charset="0"/>
                <a:sym typeface="Wingdings" panose="05000000000000000000" pitchFamily="2" charset="2"/>
              </a:rPr>
              <a:t>（几乎）不会分叉</a:t>
            </a:r>
            <a:endParaRPr lang="en-US" altLang="zh-CN" sz="2200" dirty="0">
              <a:latin typeface="Gill Sans MT" panose="020B0502020104020203" pitchFamily="34" charset="0"/>
              <a:sym typeface="Wingdings" panose="05000000000000000000" pitchFamily="2" charset="2"/>
            </a:endParaRPr>
          </a:p>
          <a:p>
            <a:pPr lvl="1"/>
            <a:r>
              <a:rPr lang="en-US" altLang="zh-CN" sz="2200" dirty="0">
                <a:latin typeface="Gill Sans MT" panose="020B0502020104020203" pitchFamily="34" charset="0"/>
              </a:rPr>
              <a:t>DAG</a:t>
            </a:r>
            <a:r>
              <a:rPr lang="zh-CN" altLang="en-US" sz="2200" dirty="0">
                <a:latin typeface="Gill Sans MT" panose="020B0502020104020203" pitchFamily="34" charset="0"/>
              </a:rPr>
              <a:t>（有向无环图）：使分叉不会降低安全性</a:t>
            </a:r>
            <a:endParaRPr lang="en-US" altLang="zh-CN" sz="2800" dirty="0">
              <a:latin typeface="Gill Sans MT" panose="020B0502020104020203" pitchFamily="34" charset="0"/>
            </a:endParaRPr>
          </a:p>
          <a:p>
            <a:endParaRPr lang="zh-CN" altLang="en-US" dirty="0"/>
          </a:p>
        </p:txBody>
      </p:sp>
    </p:spTree>
    <p:extLst>
      <p:ext uri="{BB962C8B-B14F-4D97-AF65-F5344CB8AC3E}">
        <p14:creationId xmlns:p14="http://schemas.microsoft.com/office/powerpoint/2010/main" val="20651812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2742</TotalTime>
  <Words>3361</Words>
  <Application>Microsoft Office PowerPoint</Application>
  <PresentationFormat>宽屏</PresentationFormat>
  <Paragraphs>476</Paragraphs>
  <Slides>41</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等线</vt:lpstr>
      <vt:lpstr>等线 Light</vt:lpstr>
      <vt:lpstr>方正正粗黑简体</vt:lpstr>
      <vt:lpstr>思源黑体 CN Regular</vt:lpstr>
      <vt:lpstr>Arial</vt:lpstr>
      <vt:lpstr>Calibri</vt:lpstr>
      <vt:lpstr>Gill Sans MT</vt:lpstr>
      <vt:lpstr>Office 主题​​</vt:lpstr>
      <vt:lpstr>区块链技术概述（二）</vt:lpstr>
      <vt:lpstr>大纲</vt:lpstr>
      <vt:lpstr>区块链共识算法</vt:lpstr>
      <vt:lpstr>区块链共识算法发展</vt:lpstr>
      <vt:lpstr>PoS（权益证明）</vt:lpstr>
      <vt:lpstr>PoS（权益证明）</vt:lpstr>
      <vt:lpstr>比特币可扩展性</vt:lpstr>
      <vt:lpstr>PowerPoint 演示文稿</vt:lpstr>
      <vt:lpstr>比特币可扩展性</vt:lpstr>
      <vt:lpstr>DAG（有向无环图）</vt:lpstr>
      <vt:lpstr>DAG（有向无环图）</vt:lpstr>
      <vt:lpstr>区块链共识算法发展</vt:lpstr>
      <vt:lpstr>拜占庭将军问题</vt:lpstr>
      <vt:lpstr>拜占庭将军问题</vt:lpstr>
      <vt:lpstr>拜占庭将军问题</vt:lpstr>
      <vt:lpstr>拜占庭将军问题</vt:lpstr>
      <vt:lpstr>拜占庭将军问题</vt:lpstr>
      <vt:lpstr>拜占庭将军问题</vt:lpstr>
      <vt:lpstr>拜占庭将军问题</vt:lpstr>
      <vt:lpstr>拜占庭将军问题</vt:lpstr>
      <vt:lpstr>拜占庭将军问题</vt:lpstr>
      <vt:lpstr>拜占庭将军问题</vt:lpstr>
      <vt:lpstr>拜占庭将军问题</vt:lpstr>
      <vt:lpstr>拜占庭将军问题</vt:lpstr>
      <vt:lpstr>拜占庭将军问题</vt:lpstr>
      <vt:lpstr>拜占庭将军问题</vt:lpstr>
      <vt:lpstr>拜占庭将军问题</vt:lpstr>
      <vt:lpstr>拜占庭将军问题</vt:lpstr>
      <vt:lpstr>拜占庭将军问题</vt:lpstr>
      <vt:lpstr>拜占庭将军问题</vt:lpstr>
      <vt:lpstr>拜占庭将军问题</vt:lpstr>
      <vt:lpstr>拜占庭将军问题</vt:lpstr>
      <vt:lpstr>拜占庭将军问题</vt:lpstr>
      <vt:lpstr>拜占庭将军问题</vt:lpstr>
      <vt:lpstr>拜占庭将军问题</vt:lpstr>
      <vt:lpstr>拜占庭将军问题</vt:lpstr>
      <vt:lpstr>拜占庭将军问题</vt:lpstr>
      <vt:lpstr>区块链共识算法发展</vt:lpstr>
      <vt:lpstr>区块链不可能三角</vt:lpstr>
      <vt:lpstr>无限扩展方案</vt:lpstr>
      <vt:lpstr>共识算法的发展现状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区块链技术概述（上）</dc:title>
  <dc:creator>ren zhijie-任之劼</dc:creator>
  <cp:lastModifiedBy>ren zhijie-任之劼</cp:lastModifiedBy>
  <cp:revision>13</cp:revision>
  <dcterms:created xsi:type="dcterms:W3CDTF">2022-05-16T01:45:26Z</dcterms:created>
  <dcterms:modified xsi:type="dcterms:W3CDTF">2022-06-06T09:15:40Z</dcterms:modified>
</cp:coreProperties>
</file>