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6"/>
  </p:notesMasterIdLst>
  <p:sldIdLst>
    <p:sldId id="256" r:id="rId2"/>
    <p:sldId id="257" r:id="rId3"/>
    <p:sldId id="258" r:id="rId4"/>
    <p:sldId id="367" r:id="rId5"/>
    <p:sldId id="259" r:id="rId6"/>
    <p:sldId id="260" r:id="rId7"/>
    <p:sldId id="261" r:id="rId8"/>
    <p:sldId id="263" r:id="rId9"/>
    <p:sldId id="265" r:id="rId10"/>
    <p:sldId id="266" r:id="rId11"/>
    <p:sldId id="267" r:id="rId12"/>
    <p:sldId id="268" r:id="rId13"/>
    <p:sldId id="269" r:id="rId14"/>
    <p:sldId id="270" r:id="rId15"/>
    <p:sldId id="271" r:id="rId16"/>
    <p:sldId id="281" r:id="rId17"/>
    <p:sldId id="282" r:id="rId18"/>
    <p:sldId id="283" r:id="rId19"/>
    <p:sldId id="284" r:id="rId20"/>
    <p:sldId id="285" r:id="rId21"/>
    <p:sldId id="286" r:id="rId22"/>
    <p:sldId id="287" r:id="rId23"/>
    <p:sldId id="288" r:id="rId24"/>
    <p:sldId id="290" r:id="rId25"/>
    <p:sldId id="291" r:id="rId26"/>
    <p:sldId id="292" r:id="rId27"/>
    <p:sldId id="299" r:id="rId28"/>
    <p:sldId id="289" r:id="rId29"/>
    <p:sldId id="293" r:id="rId30"/>
    <p:sldId id="300" r:id="rId31"/>
    <p:sldId id="294" r:id="rId32"/>
    <p:sldId id="295" r:id="rId33"/>
    <p:sldId id="303" r:id="rId34"/>
    <p:sldId id="304" r:id="rId35"/>
    <p:sldId id="296" r:id="rId36"/>
    <p:sldId id="298" r:id="rId37"/>
    <p:sldId id="272" r:id="rId38"/>
    <p:sldId id="305" r:id="rId39"/>
    <p:sldId id="310" r:id="rId40"/>
    <p:sldId id="306" r:id="rId41"/>
    <p:sldId id="307" r:id="rId42"/>
    <p:sldId id="308" r:id="rId43"/>
    <p:sldId id="309" r:id="rId44"/>
    <p:sldId id="311" r:id="rId45"/>
    <p:sldId id="312" r:id="rId46"/>
    <p:sldId id="273" r:id="rId47"/>
    <p:sldId id="274" r:id="rId48"/>
    <p:sldId id="275" r:id="rId49"/>
    <p:sldId id="276" r:id="rId50"/>
    <p:sldId id="314" r:id="rId51"/>
    <p:sldId id="315" r:id="rId52"/>
    <p:sldId id="316" r:id="rId53"/>
    <p:sldId id="317" r:id="rId54"/>
    <p:sldId id="339" r:id="rId55"/>
    <p:sldId id="302" r:id="rId56"/>
    <p:sldId id="277" r:id="rId57"/>
    <p:sldId id="278" r:id="rId58"/>
    <p:sldId id="341" r:id="rId59"/>
    <p:sldId id="342" r:id="rId60"/>
    <p:sldId id="279" r:id="rId61"/>
    <p:sldId id="340" r:id="rId62"/>
    <p:sldId id="280" r:id="rId63"/>
    <p:sldId id="355" r:id="rId64"/>
    <p:sldId id="343" r:id="rId65"/>
    <p:sldId id="356" r:id="rId66"/>
    <p:sldId id="344" r:id="rId67"/>
    <p:sldId id="345" r:id="rId68"/>
    <p:sldId id="346" r:id="rId69"/>
    <p:sldId id="347" r:id="rId70"/>
    <p:sldId id="348" r:id="rId71"/>
    <p:sldId id="349" r:id="rId72"/>
    <p:sldId id="350" r:id="rId73"/>
    <p:sldId id="351" r:id="rId74"/>
    <p:sldId id="357" r:id="rId75"/>
    <p:sldId id="359" r:id="rId76"/>
    <p:sldId id="358" r:id="rId77"/>
    <p:sldId id="360" r:id="rId78"/>
    <p:sldId id="361" r:id="rId79"/>
    <p:sldId id="363" r:id="rId80"/>
    <p:sldId id="362" r:id="rId81"/>
    <p:sldId id="364" r:id="rId82"/>
    <p:sldId id="365" r:id="rId83"/>
    <p:sldId id="366" r:id="rId84"/>
    <p:sldId id="262" r:id="rId85"/>
  </p:sldIdLst>
  <p:sldSz cx="9144000" cy="6858000" type="screen4x3"/>
  <p:notesSz cx="6858000" cy="9144000"/>
  <p:defaultTextStyle>
    <a:defPPr>
      <a:defRPr lang="zh-CN"/>
    </a:defPPr>
    <a:lvl1pPr algn="l" defTabSz="457200"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1pPr>
    <a:lvl2pPr marL="457200" algn="l" defTabSz="457200"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2pPr>
    <a:lvl3pPr marL="914400" algn="l" defTabSz="457200"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3pPr>
    <a:lvl4pPr marL="1371600" algn="l" defTabSz="457200"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4pPr>
    <a:lvl5pPr marL="1828800" algn="l" defTabSz="457200"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6" autoAdjust="0"/>
    <p:restoredTop sz="79380" autoAdjust="0"/>
  </p:normalViewPr>
  <p:slideViewPr>
    <p:cSldViewPr snapToGrid="0" snapToObjects="1">
      <p:cViewPr varScale="1">
        <p:scale>
          <a:sx n="53" d="100"/>
          <a:sy n="53" d="100"/>
        </p:scale>
        <p:origin x="1680" y="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884541B-BC21-9243-BCA0-FA3B3DB6D414}"/>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3" name="日期占位符 2">
            <a:extLst>
              <a:ext uri="{FF2B5EF4-FFF2-40B4-BE49-F238E27FC236}">
                <a16:creationId xmlns:a16="http://schemas.microsoft.com/office/drawing/2014/main" id="{02F9D45D-A0C7-7C41-8D7D-E8CDA4B67B95}"/>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37E509D5-4913-9C46-817B-93F5537EA1A2}" type="datetimeFigureOut">
              <a:rPr lang="zh-CN" altLang="en-US"/>
              <a:pPr/>
              <a:t>2019/6/12</a:t>
            </a:fld>
            <a:endParaRPr lang="zh-CN" altLang="en-US"/>
          </a:p>
        </p:txBody>
      </p:sp>
      <p:sp>
        <p:nvSpPr>
          <p:cNvPr id="4" name="幻灯片图像占位符 3">
            <a:extLst>
              <a:ext uri="{FF2B5EF4-FFF2-40B4-BE49-F238E27FC236}">
                <a16:creationId xmlns:a16="http://schemas.microsoft.com/office/drawing/2014/main" id="{DBE8708E-B878-9941-9B90-05AE9B95B1A5}"/>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12ACC355-2317-A347-B85A-A27EEBD9ACF0}"/>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p>
        </p:txBody>
      </p:sp>
      <p:sp>
        <p:nvSpPr>
          <p:cNvPr id="6" name="页脚占位符 5">
            <a:extLst>
              <a:ext uri="{FF2B5EF4-FFF2-40B4-BE49-F238E27FC236}">
                <a16:creationId xmlns:a16="http://schemas.microsoft.com/office/drawing/2014/main" id="{33B6C45C-74B4-8748-910A-49F713A9A7F4}"/>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7" name="幻灯片编号占位符 6">
            <a:extLst>
              <a:ext uri="{FF2B5EF4-FFF2-40B4-BE49-F238E27FC236}">
                <a16:creationId xmlns:a16="http://schemas.microsoft.com/office/drawing/2014/main" id="{965B8A46-C14C-954E-ADB1-86BB032439C7}"/>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4CE470D-866D-D44D-8106-0A0955861B40}"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kumimoji="1" sz="1200" kern="1200">
        <a:solidFill>
          <a:schemeClr val="tx1"/>
        </a:solidFill>
        <a:latin typeface="+mn-lt"/>
        <a:ea typeface="+mn-ea"/>
        <a:cs typeface="宋体" charset="0"/>
      </a:defRPr>
    </a:lvl1pPr>
    <a:lvl2pPr marL="457200" algn="l" defTabSz="457200" rtl="0" fontAlgn="base">
      <a:spcBef>
        <a:spcPct val="30000"/>
      </a:spcBef>
      <a:spcAft>
        <a:spcPct val="0"/>
      </a:spcAft>
      <a:defRPr kumimoji="1" sz="1200" kern="1200">
        <a:solidFill>
          <a:schemeClr val="tx1"/>
        </a:solidFill>
        <a:latin typeface="+mn-lt"/>
        <a:ea typeface="+mn-ea"/>
        <a:cs typeface="+mn-cs"/>
      </a:defRPr>
    </a:lvl2pPr>
    <a:lvl3pPr marL="914400" algn="l" defTabSz="457200" rtl="0" fontAlgn="base">
      <a:spcBef>
        <a:spcPct val="30000"/>
      </a:spcBef>
      <a:spcAft>
        <a:spcPct val="0"/>
      </a:spcAft>
      <a:defRPr kumimoji="1" sz="1200" kern="1200">
        <a:solidFill>
          <a:schemeClr val="tx1"/>
        </a:solidFill>
        <a:latin typeface="+mn-lt"/>
        <a:ea typeface="+mn-ea"/>
        <a:cs typeface="+mn-cs"/>
      </a:defRPr>
    </a:lvl3pPr>
    <a:lvl4pPr marL="1371600" algn="l" defTabSz="457200" rtl="0" fontAlgn="base">
      <a:spcBef>
        <a:spcPct val="30000"/>
      </a:spcBef>
      <a:spcAft>
        <a:spcPct val="0"/>
      </a:spcAft>
      <a:defRPr kumimoji="1" sz="1200" kern="1200">
        <a:solidFill>
          <a:schemeClr val="tx1"/>
        </a:solidFill>
        <a:latin typeface="+mn-lt"/>
        <a:ea typeface="+mn-ea"/>
        <a:cs typeface="+mn-cs"/>
      </a:defRPr>
    </a:lvl4pPr>
    <a:lvl5pPr marL="1828800" algn="l" defTabSz="457200" rtl="0" fontAlgn="base">
      <a:spcBef>
        <a:spcPct val="30000"/>
      </a:spcBef>
      <a:spcAft>
        <a:spcPct val="0"/>
      </a:spcAft>
      <a:defRPr kumimoji="1"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2019</a:t>
            </a:r>
            <a:r>
              <a:rPr kumimoji="1" lang="zh-CN" altLang="en-US" dirty="0"/>
              <a:t>春，</a:t>
            </a:r>
            <a:r>
              <a:rPr kumimoji="1" lang="en-US" altLang="zh-CN" dirty="0"/>
              <a:t>3</a:t>
            </a:r>
            <a:r>
              <a:rPr kumimoji="1" lang="zh-CN" altLang="en-US"/>
              <a:t>个学时</a:t>
            </a:r>
          </a:p>
        </p:txBody>
      </p:sp>
      <p:sp>
        <p:nvSpPr>
          <p:cNvPr id="4" name="幻灯片编号占位符 3"/>
          <p:cNvSpPr>
            <a:spLocks noGrp="1"/>
          </p:cNvSpPr>
          <p:nvPr>
            <p:ph type="sldNum" sz="quarter" idx="10"/>
          </p:nvPr>
        </p:nvSpPr>
        <p:spPr/>
        <p:txBody>
          <a:bodyPr/>
          <a:lstStyle/>
          <a:p>
            <a:fld id="{D4CE470D-866D-D44D-8106-0A0955861B40}" type="slidenum">
              <a:rPr lang="zh-CN" altLang="en-US" smtClean="0"/>
              <a:pPr/>
              <a:t>1</a:t>
            </a:fld>
            <a:endParaRPr lang="zh-CN" altLang="en-US"/>
          </a:p>
        </p:txBody>
      </p:sp>
    </p:spTree>
    <p:extLst>
      <p:ext uri="{BB962C8B-B14F-4D97-AF65-F5344CB8AC3E}">
        <p14:creationId xmlns:p14="http://schemas.microsoft.com/office/powerpoint/2010/main" val="1048515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间隙，指的是文档编号或者位置的数字之间的间隔</a:t>
            </a:r>
          </a:p>
        </p:txBody>
      </p:sp>
      <p:sp>
        <p:nvSpPr>
          <p:cNvPr id="4" name="幻灯片编号占位符 3"/>
          <p:cNvSpPr>
            <a:spLocks noGrp="1"/>
          </p:cNvSpPr>
          <p:nvPr>
            <p:ph type="sldNum" sz="quarter" idx="10"/>
          </p:nvPr>
        </p:nvSpPr>
        <p:spPr/>
        <p:txBody>
          <a:bodyPr/>
          <a:lstStyle/>
          <a:p>
            <a:fld id="{D4CE470D-866D-D44D-8106-0A0955861B40}" type="slidenum">
              <a:rPr lang="zh-CN" altLang="en-US" smtClean="0"/>
              <a:pPr/>
              <a:t>22</a:t>
            </a:fld>
            <a:endParaRPr lang="zh-CN" altLang="en-US"/>
          </a:p>
        </p:txBody>
      </p:sp>
    </p:spTree>
    <p:extLst>
      <p:ext uri="{BB962C8B-B14F-4D97-AF65-F5344CB8AC3E}">
        <p14:creationId xmlns:p14="http://schemas.microsoft.com/office/powerpoint/2010/main" val="848642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b="0" i="0" kern="1200" dirty="0">
                <a:solidFill>
                  <a:schemeClr val="tx1"/>
                </a:solidFill>
                <a:effectLst/>
                <a:latin typeface="+mn-lt"/>
                <a:ea typeface="+mn-ea"/>
                <a:cs typeface="宋体" charset="0"/>
              </a:rPr>
              <a:t>Elias</a:t>
            </a:r>
            <a:r>
              <a:rPr kumimoji="1" lang="zh-CN" altLang="en-US" sz="1200" b="0" i="0" kern="1200" dirty="0">
                <a:solidFill>
                  <a:schemeClr val="tx1"/>
                </a:solidFill>
                <a:effectLst/>
                <a:latin typeface="+mn-lt"/>
                <a:ea typeface="+mn-ea"/>
                <a:cs typeface="宋体" charset="0"/>
              </a:rPr>
              <a:t> </a:t>
            </a:r>
            <a:r>
              <a:rPr kumimoji="1" lang="en-US" altLang="zh-CN" sz="1200" b="0" i="0" kern="1200" dirty="0">
                <a:solidFill>
                  <a:schemeClr val="tx1"/>
                </a:solidFill>
                <a:effectLst/>
                <a:latin typeface="+mn-lt"/>
                <a:ea typeface="+mn-ea"/>
                <a:cs typeface="宋体" charset="0"/>
              </a:rPr>
              <a:t>gamma</a:t>
            </a:r>
            <a:r>
              <a:rPr kumimoji="1" lang="zh-CN" altLang="en-US" sz="1200" b="0" i="0" kern="1200" dirty="0">
                <a:solidFill>
                  <a:schemeClr val="tx1"/>
                </a:solidFill>
                <a:effectLst/>
                <a:latin typeface="+mn-lt"/>
                <a:ea typeface="+mn-ea"/>
                <a:cs typeface="宋体" charset="0"/>
              </a:rPr>
              <a:t>编码</a:t>
            </a:r>
            <a:endParaRPr kumimoji="1" lang="en-US" altLang="zh-CN" sz="1200" b="0" i="0" kern="1200" dirty="0">
              <a:solidFill>
                <a:schemeClr val="tx1"/>
              </a:solidFill>
              <a:effectLst/>
              <a:latin typeface="+mn-lt"/>
              <a:ea typeface="+mn-ea"/>
              <a:cs typeface="宋体" charset="0"/>
            </a:endParaRPr>
          </a:p>
          <a:p>
            <a:r>
              <a:rPr kumimoji="1" lang="zh-CN" altLang="en-US" sz="1200" b="0" i="0" kern="1200" dirty="0">
                <a:solidFill>
                  <a:schemeClr val="tx1"/>
                </a:solidFill>
                <a:effectLst/>
                <a:latin typeface="+mn-lt"/>
                <a:ea typeface="+mn-ea"/>
                <a:cs typeface="宋体" charset="0"/>
              </a:rPr>
              <a:t>比如对于数字</a:t>
            </a:r>
            <a:r>
              <a:rPr kumimoji="1" lang="en-US" altLang="zh-CN" sz="1200" b="0" i="0" kern="1200" dirty="0">
                <a:solidFill>
                  <a:schemeClr val="tx1"/>
                </a:solidFill>
                <a:effectLst/>
                <a:latin typeface="+mn-lt"/>
                <a:ea typeface="+mn-ea"/>
                <a:cs typeface="宋体" charset="0"/>
              </a:rPr>
              <a:t>13</a:t>
            </a:r>
            <a:r>
              <a:rPr kumimoji="1" lang="zh-CN" altLang="en-US" sz="1200" b="0" i="0" kern="1200" dirty="0">
                <a:solidFill>
                  <a:schemeClr val="tx1"/>
                </a:solidFill>
                <a:effectLst/>
                <a:latin typeface="+mn-lt"/>
                <a:ea typeface="+mn-ea"/>
                <a:cs typeface="宋体" charset="0"/>
              </a:rPr>
              <a:t>，可分解成：</a:t>
            </a:r>
            <a:r>
              <a:rPr kumimoji="1" lang="en-US" altLang="zh-CN" sz="1200" b="0" i="0" kern="1200" dirty="0">
                <a:solidFill>
                  <a:schemeClr val="tx1"/>
                </a:solidFill>
                <a:effectLst/>
                <a:latin typeface="+mn-lt"/>
                <a:ea typeface="+mn-ea"/>
                <a:cs typeface="宋体" charset="0"/>
              </a:rPr>
              <a:t>13 =2</a:t>
            </a:r>
            <a:r>
              <a:rPr kumimoji="1" lang="en-US" altLang="zh-CN" sz="1200" b="0" i="1" kern="1200" baseline="30000" dirty="0">
                <a:solidFill>
                  <a:schemeClr val="tx1"/>
                </a:solidFill>
                <a:effectLst/>
                <a:latin typeface="+mn-lt"/>
                <a:ea typeface="+mn-ea"/>
                <a:cs typeface="宋体" charset="0"/>
              </a:rPr>
              <a:t>3 </a:t>
            </a:r>
            <a:r>
              <a:rPr kumimoji="1" lang="en-US" altLang="zh-CN" sz="1200" b="0" i="0" kern="1200" dirty="0">
                <a:solidFill>
                  <a:schemeClr val="tx1"/>
                </a:solidFill>
                <a:effectLst/>
                <a:latin typeface="+mn-lt"/>
                <a:ea typeface="+mn-ea"/>
                <a:cs typeface="宋体" charset="0"/>
              </a:rPr>
              <a:t>+ 5</a:t>
            </a:r>
            <a:r>
              <a:rPr kumimoji="1" lang="zh-CN" altLang="en-US" sz="1200" b="0" i="0" kern="1200" dirty="0">
                <a:solidFill>
                  <a:schemeClr val="tx1"/>
                </a:solidFill>
                <a:effectLst/>
                <a:latin typeface="+mn-lt"/>
                <a:ea typeface="+mn-ea"/>
                <a:cs typeface="宋体" charset="0"/>
              </a:rPr>
              <a:t>，即</a:t>
            </a:r>
            <a:r>
              <a:rPr kumimoji="1" lang="en-US" altLang="zh-CN" sz="1200" b="0" i="0" kern="1200" dirty="0">
                <a:solidFill>
                  <a:schemeClr val="tx1"/>
                </a:solidFill>
                <a:effectLst/>
                <a:latin typeface="+mn-lt"/>
                <a:ea typeface="+mn-ea"/>
                <a:cs typeface="宋体" charset="0"/>
              </a:rPr>
              <a:t>N=3</a:t>
            </a:r>
            <a:r>
              <a:rPr kumimoji="1" lang="zh-CN" altLang="en-US" sz="1200" b="0" i="0" kern="1200" dirty="0">
                <a:solidFill>
                  <a:schemeClr val="tx1"/>
                </a:solidFill>
                <a:effectLst/>
                <a:latin typeface="+mn-lt"/>
                <a:ea typeface="+mn-ea"/>
                <a:cs typeface="宋体" charset="0"/>
              </a:rPr>
              <a:t>，</a:t>
            </a:r>
            <a:r>
              <a:rPr kumimoji="1" lang="en-US" altLang="zh-CN" sz="1200" b="0" i="0" kern="1200" dirty="0">
                <a:solidFill>
                  <a:schemeClr val="tx1"/>
                </a:solidFill>
                <a:effectLst/>
                <a:latin typeface="+mn-lt"/>
                <a:ea typeface="+mn-ea"/>
                <a:cs typeface="宋体" charset="0"/>
              </a:rPr>
              <a:t>M=5</a:t>
            </a:r>
            <a:r>
              <a:rPr kumimoji="1" lang="zh-CN" altLang="en-US" sz="1200" b="0" i="0" kern="1200" dirty="0">
                <a:solidFill>
                  <a:schemeClr val="tx1"/>
                </a:solidFill>
                <a:effectLst/>
                <a:latin typeface="+mn-lt"/>
                <a:ea typeface="+mn-ea"/>
                <a:cs typeface="宋体" charset="0"/>
              </a:rPr>
              <a:t>，则</a:t>
            </a:r>
            <a:r>
              <a:rPr kumimoji="1" lang="en-US" altLang="zh-CN" sz="1200" b="0" i="0" kern="1200" dirty="0">
                <a:solidFill>
                  <a:schemeClr val="tx1"/>
                </a:solidFill>
                <a:effectLst/>
                <a:latin typeface="+mn-lt"/>
                <a:ea typeface="+mn-ea"/>
                <a:cs typeface="宋体" charset="0"/>
              </a:rPr>
              <a:t>N+1</a:t>
            </a:r>
            <a:r>
              <a:rPr kumimoji="1" lang="zh-CN" altLang="en-US" sz="1200" b="0" i="0" kern="1200" dirty="0">
                <a:solidFill>
                  <a:schemeClr val="tx1"/>
                </a:solidFill>
                <a:effectLst/>
                <a:latin typeface="+mn-lt"/>
                <a:ea typeface="+mn-ea"/>
                <a:cs typeface="宋体" charset="0"/>
              </a:rPr>
              <a:t>的一元编码为：</a:t>
            </a:r>
            <a:r>
              <a:rPr kumimoji="1" lang="en-US" altLang="zh-CN" sz="1200" b="0" i="0" kern="1200" dirty="0">
                <a:solidFill>
                  <a:schemeClr val="tx1"/>
                </a:solidFill>
                <a:effectLst/>
                <a:latin typeface="+mn-lt"/>
                <a:ea typeface="+mn-ea"/>
                <a:cs typeface="宋体" charset="0"/>
              </a:rPr>
              <a:t>1110</a:t>
            </a:r>
            <a:r>
              <a:rPr kumimoji="1" lang="zh-CN" altLang="en-US" sz="1200" b="0" i="0" kern="1200" dirty="0">
                <a:solidFill>
                  <a:schemeClr val="tx1"/>
                </a:solidFill>
                <a:effectLst/>
                <a:latin typeface="+mn-lt"/>
                <a:ea typeface="+mn-ea"/>
                <a:cs typeface="宋体" charset="0"/>
              </a:rPr>
              <a:t>；</a:t>
            </a:r>
            <a:r>
              <a:rPr kumimoji="1" lang="en-US" altLang="zh-CN" sz="1200" b="0" i="0" kern="1200" dirty="0">
                <a:solidFill>
                  <a:schemeClr val="tx1"/>
                </a:solidFill>
                <a:effectLst/>
                <a:latin typeface="+mn-lt"/>
                <a:ea typeface="+mn-ea"/>
                <a:cs typeface="宋体" charset="0"/>
              </a:rPr>
              <a:t>M</a:t>
            </a:r>
            <a:r>
              <a:rPr kumimoji="1" lang="zh-CN" altLang="en-US" sz="1200" b="0" i="0" kern="1200" dirty="0">
                <a:solidFill>
                  <a:schemeClr val="tx1"/>
                </a:solidFill>
                <a:effectLst/>
                <a:latin typeface="+mn-lt"/>
                <a:ea typeface="+mn-ea"/>
                <a:cs typeface="宋体" charset="0"/>
              </a:rPr>
              <a:t>的比特宽为</a:t>
            </a:r>
            <a:r>
              <a:rPr kumimoji="1" lang="en-US" altLang="zh-CN" sz="1200" b="0" i="0" kern="1200" dirty="0">
                <a:solidFill>
                  <a:schemeClr val="tx1"/>
                </a:solidFill>
                <a:effectLst/>
                <a:latin typeface="+mn-lt"/>
                <a:ea typeface="+mn-ea"/>
                <a:cs typeface="宋体" charset="0"/>
              </a:rPr>
              <a:t>3</a:t>
            </a:r>
            <a:r>
              <a:rPr kumimoji="1" lang="zh-CN" altLang="en-US" sz="1200" b="0" i="0" kern="1200" dirty="0">
                <a:solidFill>
                  <a:schemeClr val="tx1"/>
                </a:solidFill>
                <a:effectLst/>
                <a:latin typeface="+mn-lt"/>
                <a:ea typeface="+mn-ea"/>
                <a:cs typeface="宋体" charset="0"/>
              </a:rPr>
              <a:t>的二进制编码为：</a:t>
            </a:r>
            <a:r>
              <a:rPr kumimoji="1" lang="en-US" altLang="zh-CN" sz="1200" b="0" i="0" kern="1200" dirty="0">
                <a:solidFill>
                  <a:schemeClr val="tx1"/>
                </a:solidFill>
                <a:effectLst/>
                <a:latin typeface="+mn-lt"/>
                <a:ea typeface="+mn-ea"/>
                <a:cs typeface="宋体" charset="0"/>
              </a:rPr>
              <a:t>101</a:t>
            </a:r>
            <a:r>
              <a:rPr kumimoji="1" lang="zh-CN" altLang="en-US" sz="1200" b="0" i="0" kern="1200" dirty="0">
                <a:solidFill>
                  <a:schemeClr val="tx1"/>
                </a:solidFill>
                <a:effectLst/>
                <a:latin typeface="+mn-lt"/>
                <a:ea typeface="+mn-ea"/>
                <a:cs typeface="宋体" charset="0"/>
              </a:rPr>
              <a:t>，最后的</a:t>
            </a:r>
            <a:r>
              <a:rPr kumimoji="1" lang="en-US" altLang="zh-CN" sz="1200" b="0" i="0" kern="1200" dirty="0">
                <a:solidFill>
                  <a:schemeClr val="tx1"/>
                </a:solidFill>
                <a:effectLst/>
                <a:latin typeface="+mn-lt"/>
                <a:ea typeface="+mn-ea"/>
                <a:cs typeface="宋体" charset="0"/>
              </a:rPr>
              <a:t>Elias Gamma Coding</a:t>
            </a:r>
            <a:r>
              <a:rPr kumimoji="1" lang="zh-CN" altLang="en-US" sz="1200" b="0" i="0" kern="1200" dirty="0">
                <a:solidFill>
                  <a:schemeClr val="tx1"/>
                </a:solidFill>
                <a:effectLst/>
                <a:latin typeface="+mn-lt"/>
                <a:ea typeface="+mn-ea"/>
                <a:cs typeface="宋体" charset="0"/>
              </a:rPr>
              <a:t>为：</a:t>
            </a:r>
            <a:r>
              <a:rPr kumimoji="1" lang="en-US" altLang="zh-CN" sz="1200" b="0" i="0" kern="1200" dirty="0">
                <a:solidFill>
                  <a:schemeClr val="tx1"/>
                </a:solidFill>
                <a:effectLst/>
                <a:latin typeface="+mn-lt"/>
                <a:ea typeface="+mn-ea"/>
                <a:cs typeface="宋体" charset="0"/>
              </a:rPr>
              <a:t>1110</a:t>
            </a:r>
            <a:r>
              <a:rPr kumimoji="1" lang="zh-CN" altLang="en-US" sz="1200" b="0" i="0" kern="1200" dirty="0">
                <a:solidFill>
                  <a:schemeClr val="tx1"/>
                </a:solidFill>
                <a:effectLst/>
                <a:latin typeface="+mn-lt"/>
                <a:ea typeface="+mn-ea"/>
                <a:cs typeface="宋体" charset="0"/>
              </a:rPr>
              <a:t>：</a:t>
            </a:r>
            <a:r>
              <a:rPr kumimoji="1" lang="en-US" altLang="zh-CN" sz="1200" b="0" i="0" kern="1200" dirty="0">
                <a:solidFill>
                  <a:schemeClr val="tx1"/>
                </a:solidFill>
                <a:effectLst/>
                <a:latin typeface="+mn-lt"/>
                <a:ea typeface="+mn-ea"/>
                <a:cs typeface="宋体" charset="0"/>
              </a:rPr>
              <a:t>101.</a:t>
            </a:r>
          </a:p>
          <a:p>
            <a:r>
              <a:rPr kumimoji="1" lang="en-US" altLang="zh-CN" sz="1200" b="0" i="0" kern="1200" dirty="0">
                <a:solidFill>
                  <a:schemeClr val="tx1"/>
                </a:solidFill>
                <a:effectLst/>
                <a:latin typeface="+mn-lt"/>
                <a:ea typeface="+mn-ea"/>
                <a:cs typeface="宋体" charset="0"/>
              </a:rPr>
              <a:t>Elias</a:t>
            </a:r>
            <a:r>
              <a:rPr kumimoji="1" lang="zh-CN" altLang="en-US" sz="1200" b="0" i="0" kern="1200" dirty="0">
                <a:solidFill>
                  <a:schemeClr val="tx1"/>
                </a:solidFill>
                <a:effectLst/>
                <a:latin typeface="+mn-lt"/>
                <a:ea typeface="+mn-ea"/>
                <a:cs typeface="宋体" charset="0"/>
              </a:rPr>
              <a:t> </a:t>
            </a:r>
            <a:r>
              <a:rPr kumimoji="1" lang="en-US" altLang="zh-CN" sz="1200" b="0" i="0" kern="1200" dirty="0">
                <a:solidFill>
                  <a:schemeClr val="tx1"/>
                </a:solidFill>
                <a:effectLst/>
                <a:latin typeface="+mn-lt"/>
                <a:ea typeface="+mn-ea"/>
                <a:cs typeface="宋体" charset="0"/>
              </a:rPr>
              <a:t>delta</a:t>
            </a:r>
            <a:r>
              <a:rPr kumimoji="1" lang="zh-CN" altLang="en-US" sz="1200" b="0" i="0" kern="1200" dirty="0">
                <a:solidFill>
                  <a:schemeClr val="tx1"/>
                </a:solidFill>
                <a:effectLst/>
                <a:latin typeface="+mn-lt"/>
                <a:ea typeface="+mn-ea"/>
                <a:cs typeface="宋体" charset="0"/>
              </a:rPr>
              <a:t>编码</a:t>
            </a:r>
            <a:endParaRPr kumimoji="1" lang="en-US" altLang="zh-CN" sz="1200" b="0" i="0" kern="1200" dirty="0">
              <a:solidFill>
                <a:schemeClr val="tx1"/>
              </a:solidFill>
              <a:effectLst/>
              <a:latin typeface="+mn-lt"/>
              <a:ea typeface="+mn-ea"/>
              <a:cs typeface="宋体" charset="0"/>
            </a:endParaRPr>
          </a:p>
          <a:p>
            <a:r>
              <a:rPr kumimoji="1" lang="zh-CN" altLang="en-US" sz="1200" b="0" i="0" kern="1200" dirty="0">
                <a:solidFill>
                  <a:schemeClr val="tx1"/>
                </a:solidFill>
                <a:effectLst/>
                <a:latin typeface="+mn-lt"/>
                <a:ea typeface="+mn-ea"/>
                <a:cs typeface="宋体" charset="0"/>
              </a:rPr>
              <a:t>举例：对于数字</a:t>
            </a:r>
            <a:r>
              <a:rPr kumimoji="1" lang="en-US" altLang="zh-CN" sz="1200" b="0" i="0" kern="1200" dirty="0">
                <a:solidFill>
                  <a:schemeClr val="tx1"/>
                </a:solidFill>
                <a:effectLst/>
                <a:latin typeface="+mn-lt"/>
                <a:ea typeface="+mn-ea"/>
                <a:cs typeface="宋体" charset="0"/>
              </a:rPr>
              <a:t>13</a:t>
            </a:r>
            <a:r>
              <a:rPr kumimoji="1" lang="zh-CN" altLang="en-US" sz="1200" b="0" i="0" kern="1200" dirty="0">
                <a:solidFill>
                  <a:schemeClr val="tx1"/>
                </a:solidFill>
                <a:effectLst/>
                <a:latin typeface="+mn-lt"/>
                <a:ea typeface="+mn-ea"/>
                <a:cs typeface="宋体" charset="0"/>
              </a:rPr>
              <a:t>，可分解成：</a:t>
            </a:r>
            <a:r>
              <a:rPr kumimoji="1" lang="en-US" altLang="zh-CN" sz="1200" b="0" i="0" kern="1200" dirty="0">
                <a:solidFill>
                  <a:schemeClr val="tx1"/>
                </a:solidFill>
                <a:effectLst/>
                <a:latin typeface="+mn-lt"/>
                <a:ea typeface="+mn-ea"/>
                <a:cs typeface="宋体" charset="0"/>
              </a:rPr>
              <a:t>13=2</a:t>
            </a:r>
            <a:r>
              <a:rPr kumimoji="1" lang="en-US" altLang="zh-CN" sz="1200" b="0" i="1" kern="1200" baseline="30000" dirty="0">
                <a:solidFill>
                  <a:schemeClr val="tx1"/>
                </a:solidFill>
                <a:effectLst/>
                <a:latin typeface="+mn-lt"/>
                <a:ea typeface="+mn-ea"/>
                <a:cs typeface="宋体" charset="0"/>
              </a:rPr>
              <a:t>3 </a:t>
            </a:r>
            <a:r>
              <a:rPr kumimoji="1" lang="en-US" altLang="zh-CN" sz="1200" b="0" i="0" kern="1200" dirty="0">
                <a:solidFill>
                  <a:schemeClr val="tx1"/>
                </a:solidFill>
                <a:effectLst/>
                <a:latin typeface="+mn-lt"/>
                <a:ea typeface="+mn-ea"/>
                <a:cs typeface="宋体" charset="0"/>
              </a:rPr>
              <a:t>+ 5</a:t>
            </a:r>
            <a:r>
              <a:rPr kumimoji="1" lang="zh-CN" altLang="en-US" sz="1200" b="0" i="0" kern="1200" dirty="0">
                <a:solidFill>
                  <a:schemeClr val="tx1"/>
                </a:solidFill>
                <a:effectLst/>
                <a:latin typeface="+mn-lt"/>
                <a:ea typeface="+mn-ea"/>
                <a:cs typeface="宋体" charset="0"/>
              </a:rPr>
              <a:t>，即</a:t>
            </a:r>
            <a:r>
              <a:rPr kumimoji="1" lang="en-US" altLang="zh-CN" sz="1200" b="0" i="0" kern="1200" dirty="0">
                <a:solidFill>
                  <a:schemeClr val="tx1"/>
                </a:solidFill>
                <a:effectLst/>
                <a:latin typeface="+mn-lt"/>
                <a:ea typeface="+mn-ea"/>
                <a:cs typeface="宋体" charset="0"/>
              </a:rPr>
              <a:t>N=3</a:t>
            </a:r>
            <a:r>
              <a:rPr kumimoji="1" lang="zh-CN" altLang="en-US" sz="1200" b="0" i="0" kern="1200" dirty="0">
                <a:solidFill>
                  <a:schemeClr val="tx1"/>
                </a:solidFill>
                <a:effectLst/>
                <a:latin typeface="+mn-lt"/>
                <a:ea typeface="+mn-ea"/>
                <a:cs typeface="宋体" charset="0"/>
              </a:rPr>
              <a:t>，</a:t>
            </a:r>
            <a:r>
              <a:rPr kumimoji="1" lang="en-US" altLang="zh-CN" sz="1200" b="0" i="0" kern="1200" dirty="0">
                <a:solidFill>
                  <a:schemeClr val="tx1"/>
                </a:solidFill>
                <a:effectLst/>
                <a:latin typeface="+mn-lt"/>
                <a:ea typeface="+mn-ea"/>
                <a:cs typeface="宋体" charset="0"/>
              </a:rPr>
              <a:t>M=5</a:t>
            </a:r>
            <a:r>
              <a:rPr kumimoji="1" lang="zh-CN" altLang="en-US" sz="1200" b="0" i="0" kern="1200" dirty="0">
                <a:solidFill>
                  <a:schemeClr val="tx1"/>
                </a:solidFill>
                <a:effectLst/>
                <a:latin typeface="+mn-lt"/>
                <a:ea typeface="+mn-ea"/>
                <a:cs typeface="宋体" charset="0"/>
              </a:rPr>
              <a:t>，将</a:t>
            </a:r>
            <a:r>
              <a:rPr kumimoji="1" lang="en-US" altLang="zh-CN" sz="1200" b="0" i="0" kern="1200" dirty="0">
                <a:solidFill>
                  <a:schemeClr val="tx1"/>
                </a:solidFill>
                <a:effectLst/>
                <a:latin typeface="+mn-lt"/>
                <a:ea typeface="+mn-ea"/>
                <a:cs typeface="宋体" charset="0"/>
              </a:rPr>
              <a:t>N+1</a:t>
            </a:r>
            <a:r>
              <a:rPr kumimoji="1" lang="zh-CN" altLang="en-US" sz="1200" b="0" i="0" kern="1200" dirty="0">
                <a:solidFill>
                  <a:schemeClr val="tx1"/>
                </a:solidFill>
                <a:effectLst/>
                <a:latin typeface="+mn-lt"/>
                <a:ea typeface="+mn-ea"/>
                <a:cs typeface="宋体" charset="0"/>
              </a:rPr>
              <a:t>进一步分解成</a:t>
            </a:r>
            <a:r>
              <a:rPr kumimoji="1" lang="en-US" altLang="zh-CN" sz="1200" b="0" i="0" kern="1200" dirty="0">
                <a:solidFill>
                  <a:schemeClr val="tx1"/>
                </a:solidFill>
                <a:effectLst/>
                <a:latin typeface="+mn-lt"/>
                <a:ea typeface="+mn-ea"/>
                <a:cs typeface="宋体" charset="0"/>
              </a:rPr>
              <a:t>4=2</a:t>
            </a:r>
            <a:r>
              <a:rPr kumimoji="1" lang="en-US" altLang="zh-CN" sz="1200" b="0" i="1" kern="1200" baseline="30000" dirty="0">
                <a:solidFill>
                  <a:schemeClr val="tx1"/>
                </a:solidFill>
                <a:effectLst/>
                <a:latin typeface="+mn-lt"/>
                <a:ea typeface="+mn-ea"/>
                <a:cs typeface="宋体" charset="0"/>
              </a:rPr>
              <a:t>2 </a:t>
            </a:r>
            <a:r>
              <a:rPr kumimoji="1" lang="en-US" altLang="zh-CN" sz="1200" b="0" i="0" kern="1200" dirty="0">
                <a:solidFill>
                  <a:schemeClr val="tx1"/>
                </a:solidFill>
                <a:effectLst/>
                <a:latin typeface="+mn-lt"/>
                <a:ea typeface="+mn-ea"/>
                <a:cs typeface="宋体" charset="0"/>
              </a:rPr>
              <a:t>+ 0</a:t>
            </a:r>
            <a:r>
              <a:rPr kumimoji="1" lang="zh-CN" altLang="en-US" sz="1200" b="0" i="0" kern="1200" dirty="0">
                <a:solidFill>
                  <a:schemeClr val="tx1"/>
                </a:solidFill>
                <a:effectLst/>
                <a:latin typeface="+mn-lt"/>
                <a:ea typeface="+mn-ea"/>
                <a:cs typeface="宋体" charset="0"/>
              </a:rPr>
              <a:t>，即</a:t>
            </a:r>
            <a:r>
              <a:rPr kumimoji="1" lang="en-US" altLang="zh-CN" sz="1200" b="0" i="0" kern="1200" dirty="0">
                <a:solidFill>
                  <a:schemeClr val="tx1"/>
                </a:solidFill>
                <a:effectLst/>
                <a:latin typeface="+mn-lt"/>
                <a:ea typeface="+mn-ea"/>
                <a:cs typeface="宋体" charset="0"/>
              </a:rPr>
              <a:t>N1=2,M2=0,</a:t>
            </a:r>
            <a:r>
              <a:rPr kumimoji="1" lang="zh-CN" altLang="en-US" sz="1200" b="0" i="0" kern="1200" dirty="0">
                <a:solidFill>
                  <a:schemeClr val="tx1"/>
                </a:solidFill>
                <a:effectLst/>
                <a:latin typeface="+mn-lt"/>
                <a:ea typeface="+mn-ea"/>
                <a:cs typeface="宋体" charset="0"/>
              </a:rPr>
              <a:t>所以第一部分编码为：</a:t>
            </a:r>
            <a:r>
              <a:rPr kumimoji="1" lang="en-US" altLang="zh-CN" sz="1200" b="0" i="0" kern="1200" dirty="0">
                <a:solidFill>
                  <a:schemeClr val="tx1"/>
                </a:solidFill>
                <a:effectLst/>
                <a:latin typeface="+mn-lt"/>
                <a:ea typeface="+mn-ea"/>
                <a:cs typeface="宋体" charset="0"/>
              </a:rPr>
              <a:t>110</a:t>
            </a:r>
            <a:r>
              <a:rPr kumimoji="1" lang="zh-CN" altLang="en-US" sz="1200" b="0" i="0" kern="1200" dirty="0">
                <a:solidFill>
                  <a:schemeClr val="tx1"/>
                </a:solidFill>
                <a:effectLst/>
                <a:latin typeface="+mn-lt"/>
                <a:ea typeface="+mn-ea"/>
                <a:cs typeface="宋体" charset="0"/>
              </a:rPr>
              <a:t>：</a:t>
            </a:r>
            <a:r>
              <a:rPr kumimoji="1" lang="en-US" altLang="zh-CN" sz="1200" b="0" i="0" kern="1200" dirty="0">
                <a:solidFill>
                  <a:schemeClr val="tx1"/>
                </a:solidFill>
                <a:effectLst/>
                <a:latin typeface="+mn-lt"/>
                <a:ea typeface="+mn-ea"/>
                <a:cs typeface="宋体" charset="0"/>
              </a:rPr>
              <a:t>00</a:t>
            </a:r>
            <a:r>
              <a:rPr kumimoji="1" lang="zh-CN" altLang="en-US" sz="1200" b="0" i="0" kern="1200" dirty="0">
                <a:solidFill>
                  <a:schemeClr val="tx1"/>
                </a:solidFill>
                <a:effectLst/>
                <a:latin typeface="+mn-lt"/>
                <a:ea typeface="+mn-ea"/>
                <a:cs typeface="宋体" charset="0"/>
              </a:rPr>
              <a:t>，第二部分编码为：</a:t>
            </a:r>
            <a:r>
              <a:rPr kumimoji="1" lang="en-US" altLang="zh-CN" sz="1200" b="0" i="0" kern="1200" dirty="0">
                <a:solidFill>
                  <a:schemeClr val="tx1"/>
                </a:solidFill>
                <a:effectLst/>
                <a:latin typeface="+mn-lt"/>
                <a:ea typeface="+mn-ea"/>
                <a:cs typeface="宋体" charset="0"/>
              </a:rPr>
              <a:t>101</a:t>
            </a:r>
            <a:r>
              <a:rPr kumimoji="1" lang="zh-CN" altLang="en-US" sz="1200" b="0" i="0" kern="1200" dirty="0">
                <a:solidFill>
                  <a:schemeClr val="tx1"/>
                </a:solidFill>
                <a:effectLst/>
                <a:latin typeface="+mn-lt"/>
                <a:ea typeface="+mn-ea"/>
                <a:cs typeface="宋体" charset="0"/>
              </a:rPr>
              <a:t>，最后的编码为：</a:t>
            </a:r>
            <a:r>
              <a:rPr kumimoji="1" lang="en-US" altLang="zh-CN" sz="1200" b="0" i="0" kern="1200" dirty="0">
                <a:solidFill>
                  <a:schemeClr val="tx1"/>
                </a:solidFill>
                <a:effectLst/>
                <a:latin typeface="+mn-lt"/>
                <a:ea typeface="+mn-ea"/>
                <a:cs typeface="宋体" charset="0"/>
              </a:rPr>
              <a:t>110</a:t>
            </a:r>
            <a:r>
              <a:rPr kumimoji="1" lang="zh-CN" altLang="en-US" sz="1200" b="0" i="0" kern="1200" dirty="0">
                <a:solidFill>
                  <a:schemeClr val="tx1"/>
                </a:solidFill>
                <a:effectLst/>
                <a:latin typeface="+mn-lt"/>
                <a:ea typeface="+mn-ea"/>
                <a:cs typeface="宋体" charset="0"/>
              </a:rPr>
              <a:t>：</a:t>
            </a:r>
            <a:r>
              <a:rPr kumimoji="1" lang="en-US" altLang="zh-CN" sz="1200" b="0" i="0" kern="1200" dirty="0">
                <a:solidFill>
                  <a:schemeClr val="tx1"/>
                </a:solidFill>
                <a:effectLst/>
                <a:latin typeface="+mn-lt"/>
                <a:ea typeface="+mn-ea"/>
                <a:cs typeface="宋体" charset="0"/>
              </a:rPr>
              <a:t>00</a:t>
            </a:r>
            <a:r>
              <a:rPr kumimoji="1" lang="zh-CN" altLang="en-US" sz="1200" b="0" i="0" kern="1200" dirty="0">
                <a:solidFill>
                  <a:schemeClr val="tx1"/>
                </a:solidFill>
                <a:effectLst/>
                <a:latin typeface="+mn-lt"/>
                <a:ea typeface="+mn-ea"/>
                <a:cs typeface="宋体" charset="0"/>
              </a:rPr>
              <a:t>：</a:t>
            </a:r>
            <a:r>
              <a:rPr kumimoji="1" lang="en-US" altLang="zh-CN" sz="1200" b="0" i="0" kern="1200" dirty="0">
                <a:solidFill>
                  <a:schemeClr val="tx1"/>
                </a:solidFill>
                <a:effectLst/>
                <a:latin typeface="+mn-lt"/>
                <a:ea typeface="+mn-ea"/>
                <a:cs typeface="宋体" charset="0"/>
              </a:rPr>
              <a:t>101.</a:t>
            </a:r>
            <a:endParaRPr kumimoji="1" lang="zh-CN" altLang="en-US" sz="1200" b="0" i="0" kern="1200" dirty="0">
              <a:solidFill>
                <a:schemeClr val="tx1"/>
              </a:solidFill>
              <a:effectLst/>
              <a:latin typeface="+mn-lt"/>
              <a:ea typeface="+mn-ea"/>
              <a:cs typeface="宋体" charset="0"/>
            </a:endParaRPr>
          </a:p>
        </p:txBody>
      </p:sp>
      <p:sp>
        <p:nvSpPr>
          <p:cNvPr id="4" name="幻灯片编号占位符 3"/>
          <p:cNvSpPr>
            <a:spLocks noGrp="1"/>
          </p:cNvSpPr>
          <p:nvPr>
            <p:ph type="sldNum" sz="quarter" idx="10"/>
          </p:nvPr>
        </p:nvSpPr>
        <p:spPr/>
        <p:txBody>
          <a:bodyPr/>
          <a:lstStyle/>
          <a:p>
            <a:fld id="{D4CE470D-866D-D44D-8106-0A0955861B40}" type="slidenum">
              <a:rPr lang="zh-CN" altLang="en-US" smtClean="0"/>
              <a:pPr/>
              <a:t>23</a:t>
            </a:fld>
            <a:endParaRPr lang="zh-CN" altLang="en-US"/>
          </a:p>
        </p:txBody>
      </p:sp>
    </p:spTree>
    <p:extLst>
      <p:ext uri="{BB962C8B-B14F-4D97-AF65-F5344CB8AC3E}">
        <p14:creationId xmlns:p14="http://schemas.microsoft.com/office/powerpoint/2010/main" val="1059913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例如：编码</a:t>
            </a:r>
            <a:r>
              <a:rPr kumimoji="1" lang="en-US" altLang="zh-CN" dirty="0"/>
              <a:t>1~10</a:t>
            </a:r>
            <a:r>
              <a:rPr kumimoji="1" lang="zh-CN" altLang="en-US" dirty="0"/>
              <a:t>，平均数为</a:t>
            </a:r>
            <a:r>
              <a:rPr kumimoji="1" lang="en-US" altLang="zh-CN" dirty="0"/>
              <a:t>5.5</a:t>
            </a:r>
            <a:r>
              <a:rPr kumimoji="1" lang="zh-CN" altLang="en-US" dirty="0"/>
              <a:t>，</a:t>
            </a:r>
            <a:r>
              <a:rPr kumimoji="1" lang="en-US" altLang="zh-CN" dirty="0"/>
              <a:t>ln</a:t>
            </a:r>
            <a:r>
              <a:rPr kumimoji="1" lang="zh-CN" altLang="en-US" dirty="0"/>
              <a:t>（</a:t>
            </a:r>
            <a:r>
              <a:rPr kumimoji="1" lang="en-US" altLang="zh-CN" dirty="0"/>
              <a:t>2</a:t>
            </a:r>
            <a:r>
              <a:rPr kumimoji="1" lang="zh-CN" altLang="en-US" dirty="0"/>
              <a:t>）</a:t>
            </a:r>
            <a:r>
              <a:rPr kumimoji="1" lang="en-US" altLang="zh-CN" dirty="0"/>
              <a:t>~0.69</a:t>
            </a:r>
            <a:r>
              <a:rPr kumimoji="1" lang="zh-CN" altLang="en-US" dirty="0"/>
              <a:t>，</a:t>
            </a:r>
            <a:r>
              <a:rPr kumimoji="1" lang="en-US" altLang="zh-CN" dirty="0"/>
              <a:t>b=5.5</a:t>
            </a:r>
            <a:r>
              <a:rPr kumimoji="1" lang="zh-CN" altLang="en-US" dirty="0"/>
              <a:t>*</a:t>
            </a:r>
            <a:r>
              <a:rPr kumimoji="1" lang="en-US" altLang="zh-CN" dirty="0"/>
              <a:t>0.69=[3.795]=3</a:t>
            </a:r>
          </a:p>
          <a:p>
            <a:endParaRPr kumimoji="1" lang="en-US" altLang="zh-CN" dirty="0"/>
          </a:p>
          <a:p>
            <a:r>
              <a:rPr kumimoji="1" lang="en-US" altLang="zh-CN" sz="1200" kern="1200" dirty="0">
                <a:solidFill>
                  <a:schemeClr val="tx1"/>
                </a:solidFill>
                <a:effectLst/>
                <a:latin typeface="+mn-lt"/>
                <a:ea typeface="+mn-ea"/>
                <a:cs typeface="宋体" charset="0"/>
              </a:rPr>
              <a:t>For b = 3 there are three possible remainders, and those are coded as 0, 10, and 11, for r = 0, r = 1, and r = 2, respectively </a:t>
            </a:r>
            <a:endParaRPr lang="en-US" altLang="zh-CN" dirty="0"/>
          </a:p>
          <a:p>
            <a:r>
              <a:rPr kumimoji="1" lang="en-US" altLang="zh-CN" sz="1200" kern="1200" dirty="0">
                <a:solidFill>
                  <a:schemeClr val="tx1"/>
                </a:solidFill>
                <a:effectLst/>
                <a:latin typeface="+mn-lt"/>
                <a:ea typeface="+mn-ea"/>
                <a:cs typeface="宋体" charset="0"/>
              </a:rPr>
              <a:t>For b = 5 there are five possible remainders r, 0 through 4, and these are assigned the codes 00, 01, 100, 101, and 110 </a:t>
            </a:r>
            <a:endParaRPr lang="en-US" altLang="zh-CN" dirty="0"/>
          </a:p>
          <a:p>
            <a:endParaRPr kumimoji="1" lang="en-US" altLang="zh-CN" dirty="0"/>
          </a:p>
          <a:p>
            <a:endParaRPr kumimoji="1" lang="en-US" altLang="zh-CN" dirty="0"/>
          </a:p>
          <a:p>
            <a:endParaRPr kumimoji="1" lang="zh-CN" altLang="en-US" dirty="0"/>
          </a:p>
        </p:txBody>
      </p:sp>
      <p:sp>
        <p:nvSpPr>
          <p:cNvPr id="4" name="幻灯片编号占位符 3"/>
          <p:cNvSpPr>
            <a:spLocks noGrp="1"/>
          </p:cNvSpPr>
          <p:nvPr>
            <p:ph type="sldNum" sz="quarter" idx="10"/>
          </p:nvPr>
        </p:nvSpPr>
        <p:spPr/>
        <p:txBody>
          <a:bodyPr/>
          <a:lstStyle/>
          <a:p>
            <a:fld id="{D4CE470D-866D-D44D-8106-0A0955861B40}" type="slidenum">
              <a:rPr lang="zh-CN" altLang="en-US" smtClean="0"/>
              <a:pPr/>
              <a:t>26</a:t>
            </a:fld>
            <a:endParaRPr lang="zh-CN" altLang="en-US"/>
          </a:p>
        </p:txBody>
      </p:sp>
    </p:spTree>
    <p:extLst>
      <p:ext uri="{BB962C8B-B14F-4D97-AF65-F5344CB8AC3E}">
        <p14:creationId xmlns:p14="http://schemas.microsoft.com/office/powerpoint/2010/main" val="516921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例如：编码</a:t>
            </a:r>
            <a:r>
              <a:rPr kumimoji="1" lang="en-US" altLang="zh-CN" dirty="0"/>
              <a:t>1~10</a:t>
            </a:r>
            <a:r>
              <a:rPr kumimoji="1" lang="zh-CN" altLang="en-US" dirty="0"/>
              <a:t>，平均数为</a:t>
            </a:r>
            <a:r>
              <a:rPr kumimoji="1" lang="en-US" altLang="zh-CN" dirty="0"/>
              <a:t>5.5</a:t>
            </a:r>
            <a:r>
              <a:rPr kumimoji="1" lang="zh-CN" altLang="en-US" dirty="0"/>
              <a:t>，</a:t>
            </a:r>
            <a:r>
              <a:rPr kumimoji="1" lang="en-US" altLang="zh-CN" dirty="0"/>
              <a:t>ln</a:t>
            </a:r>
            <a:r>
              <a:rPr kumimoji="1" lang="zh-CN" altLang="en-US" dirty="0"/>
              <a:t>（</a:t>
            </a:r>
            <a:r>
              <a:rPr kumimoji="1" lang="en-US" altLang="zh-CN" dirty="0"/>
              <a:t>2</a:t>
            </a:r>
            <a:r>
              <a:rPr kumimoji="1" lang="zh-CN" altLang="en-US" dirty="0"/>
              <a:t>）</a:t>
            </a:r>
            <a:r>
              <a:rPr kumimoji="1" lang="en-US" altLang="zh-CN" dirty="0"/>
              <a:t>~0.69</a:t>
            </a:r>
            <a:r>
              <a:rPr kumimoji="1" lang="zh-CN" altLang="en-US" dirty="0"/>
              <a:t>，</a:t>
            </a:r>
            <a:r>
              <a:rPr kumimoji="1" lang="en-US" altLang="zh-CN" dirty="0"/>
              <a:t>b=5.5</a:t>
            </a:r>
            <a:r>
              <a:rPr kumimoji="1" lang="zh-CN" altLang="en-US" dirty="0"/>
              <a:t>*</a:t>
            </a:r>
            <a:r>
              <a:rPr kumimoji="1" lang="en-US" altLang="zh-CN" dirty="0"/>
              <a:t>0.69=[3.795]=3</a:t>
            </a:r>
          </a:p>
          <a:p>
            <a:endParaRPr kumimoji="1" lang="en-US" altLang="zh-CN"/>
          </a:p>
          <a:p>
            <a:endParaRPr kumimoji="1" lang="zh-CN" altLang="en-US" dirty="0"/>
          </a:p>
        </p:txBody>
      </p:sp>
      <p:sp>
        <p:nvSpPr>
          <p:cNvPr id="4" name="幻灯片编号占位符 3"/>
          <p:cNvSpPr>
            <a:spLocks noGrp="1"/>
          </p:cNvSpPr>
          <p:nvPr>
            <p:ph type="sldNum" sz="quarter" idx="10"/>
          </p:nvPr>
        </p:nvSpPr>
        <p:spPr/>
        <p:txBody>
          <a:bodyPr/>
          <a:lstStyle/>
          <a:p>
            <a:fld id="{D4CE470D-866D-D44D-8106-0A0955861B40}" type="slidenum">
              <a:rPr lang="zh-CN" altLang="en-US" smtClean="0"/>
              <a:pPr/>
              <a:t>27</a:t>
            </a:fld>
            <a:endParaRPr lang="zh-CN" altLang="en-US"/>
          </a:p>
        </p:txBody>
      </p:sp>
    </p:spTree>
    <p:extLst>
      <p:ext uri="{BB962C8B-B14F-4D97-AF65-F5344CB8AC3E}">
        <p14:creationId xmlns:p14="http://schemas.microsoft.com/office/powerpoint/2010/main" val="1422590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数字</a:t>
            </a:r>
            <a:r>
              <a:rPr kumimoji="1" lang="en-US" altLang="zh-CN" dirty="0"/>
              <a:t>10</a:t>
            </a:r>
            <a:r>
              <a:rPr kumimoji="1" lang="zh-CN" altLang="en-US" dirty="0"/>
              <a:t>，按照</a:t>
            </a:r>
            <a:r>
              <a:rPr kumimoji="1" lang="en-US" altLang="zh-CN" dirty="0"/>
              <a:t>gamma</a:t>
            </a:r>
            <a:r>
              <a:rPr kumimoji="1" lang="zh-CN" altLang="en-US" dirty="0"/>
              <a:t>编码分解，</a:t>
            </a:r>
            <a:r>
              <a:rPr kumimoji="1" lang="en-US" altLang="zh-CN" dirty="0"/>
              <a:t>N=3</a:t>
            </a:r>
            <a:r>
              <a:rPr kumimoji="1" lang="zh-CN" altLang="en-US" dirty="0"/>
              <a:t>，</a:t>
            </a:r>
            <a:r>
              <a:rPr kumimoji="1" lang="en-US" altLang="zh-CN" dirty="0"/>
              <a:t>K=2</a:t>
            </a:r>
            <a:r>
              <a:rPr kumimoji="1" lang="zh-CN" altLang="en-US" dirty="0"/>
              <a:t>， </a:t>
            </a:r>
            <a:r>
              <a:rPr kumimoji="1" lang="en-US" altLang="zh-CN" dirty="0"/>
              <a:t>gamma</a:t>
            </a:r>
            <a:r>
              <a:rPr kumimoji="1" lang="zh-CN" altLang="en-US" dirty="0"/>
              <a:t>编码为</a:t>
            </a:r>
            <a:r>
              <a:rPr kumimoji="1" lang="en-US" altLang="zh-CN" dirty="0"/>
              <a:t>111</a:t>
            </a:r>
            <a:r>
              <a:rPr kumimoji="1" lang="zh-CN" altLang="en-US" dirty="0"/>
              <a:t> </a:t>
            </a:r>
            <a:r>
              <a:rPr kumimoji="1" lang="en-US" altLang="zh-CN" dirty="0"/>
              <a:t>0</a:t>
            </a:r>
            <a:r>
              <a:rPr kumimoji="1" lang="zh-CN" altLang="en-US" dirty="0"/>
              <a:t> </a:t>
            </a:r>
            <a:r>
              <a:rPr kumimoji="1" lang="en-US" altLang="zh-CN" dirty="0"/>
              <a:t>010</a:t>
            </a:r>
          </a:p>
          <a:p>
            <a:r>
              <a:rPr kumimoji="1" lang="en-US" altLang="zh-CN" dirty="0"/>
              <a:t>Delta</a:t>
            </a:r>
            <a:r>
              <a:rPr kumimoji="1" lang="zh-CN" altLang="en-US" dirty="0"/>
              <a:t>编码对</a:t>
            </a:r>
            <a:r>
              <a:rPr kumimoji="1" lang="en-US" altLang="zh-CN" dirty="0"/>
              <a:t>N+1</a:t>
            </a:r>
            <a:r>
              <a:rPr kumimoji="1" lang="zh-CN" altLang="en-US" dirty="0"/>
              <a:t>在进行</a:t>
            </a:r>
            <a:r>
              <a:rPr kumimoji="1" lang="en-US" altLang="zh-CN" dirty="0"/>
              <a:t>gamma</a:t>
            </a:r>
            <a:r>
              <a:rPr kumimoji="1" lang="zh-CN" altLang="en-US" dirty="0"/>
              <a:t>分解，</a:t>
            </a:r>
            <a:r>
              <a:rPr kumimoji="1" lang="en-US" altLang="zh-CN" dirty="0"/>
              <a:t>N=[log</a:t>
            </a:r>
            <a:r>
              <a:rPr kumimoji="1" lang="en-US" altLang="zh-CN" baseline="-25000" dirty="0"/>
              <a:t>2</a:t>
            </a:r>
            <a:r>
              <a:rPr kumimoji="1" lang="en-US" altLang="zh-CN" dirty="0"/>
              <a:t>4]=2,</a:t>
            </a:r>
            <a:r>
              <a:rPr kumimoji="1" lang="zh-CN" altLang="en-US" dirty="0"/>
              <a:t> </a:t>
            </a:r>
            <a:r>
              <a:rPr kumimoji="1" lang="en-US" altLang="zh-CN" dirty="0"/>
              <a:t>K=0</a:t>
            </a:r>
            <a:r>
              <a:rPr kumimoji="1" lang="zh-CN" altLang="en-US" dirty="0"/>
              <a:t>， </a:t>
            </a:r>
            <a:r>
              <a:rPr kumimoji="1" lang="en-US" altLang="zh-CN" dirty="0"/>
              <a:t>11</a:t>
            </a:r>
            <a:r>
              <a:rPr kumimoji="1" lang="zh-CN" altLang="en-US" dirty="0"/>
              <a:t> </a:t>
            </a:r>
            <a:r>
              <a:rPr kumimoji="1" lang="en-US" altLang="zh-CN" dirty="0"/>
              <a:t>0</a:t>
            </a:r>
            <a:r>
              <a:rPr kumimoji="1" lang="zh-CN" altLang="en-US" dirty="0"/>
              <a:t> </a:t>
            </a:r>
            <a:r>
              <a:rPr kumimoji="1" lang="en-US" altLang="zh-CN" dirty="0"/>
              <a:t>00</a:t>
            </a:r>
            <a:r>
              <a:rPr kumimoji="1" lang="zh-CN" altLang="en-US" dirty="0"/>
              <a:t> </a:t>
            </a:r>
            <a:r>
              <a:rPr kumimoji="1" lang="en-US" altLang="zh-CN" dirty="0"/>
              <a:t>010</a:t>
            </a:r>
            <a:endParaRPr kumimoji="1" lang="zh-CN" altLang="en-US" dirty="0"/>
          </a:p>
        </p:txBody>
      </p:sp>
      <p:sp>
        <p:nvSpPr>
          <p:cNvPr id="4" name="幻灯片编号占位符 3"/>
          <p:cNvSpPr>
            <a:spLocks noGrp="1"/>
          </p:cNvSpPr>
          <p:nvPr>
            <p:ph type="sldNum" sz="quarter" idx="10"/>
          </p:nvPr>
        </p:nvSpPr>
        <p:spPr/>
        <p:txBody>
          <a:bodyPr/>
          <a:lstStyle/>
          <a:p>
            <a:fld id="{D4CE470D-866D-D44D-8106-0A0955861B40}" type="slidenum">
              <a:rPr lang="zh-CN" altLang="en-US" smtClean="0"/>
              <a:pPr/>
              <a:t>28</a:t>
            </a:fld>
            <a:endParaRPr lang="zh-CN" altLang="en-US"/>
          </a:p>
        </p:txBody>
      </p:sp>
    </p:spTree>
    <p:extLst>
      <p:ext uri="{BB962C8B-B14F-4D97-AF65-F5344CB8AC3E}">
        <p14:creationId xmlns:p14="http://schemas.microsoft.com/office/powerpoint/2010/main" val="7730029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4CE470D-866D-D44D-8106-0A0955861B40}" type="slidenum">
              <a:rPr lang="zh-CN" altLang="en-US" smtClean="0"/>
              <a:pPr/>
              <a:t>33</a:t>
            </a:fld>
            <a:endParaRPr lang="zh-CN" altLang="en-US"/>
          </a:p>
        </p:txBody>
      </p:sp>
    </p:spTree>
    <p:extLst>
      <p:ext uri="{BB962C8B-B14F-4D97-AF65-F5344CB8AC3E}">
        <p14:creationId xmlns:p14="http://schemas.microsoft.com/office/powerpoint/2010/main" val="10935636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2"/>
            <a:r>
              <a:rPr lang="zh-CN" altLang="en-US" dirty="0">
                <a:latin typeface="宋体" charset="-122"/>
              </a:rPr>
              <a:t>优化设计</a:t>
            </a:r>
            <a:r>
              <a:rPr lang="zh-TW" altLang="en-US" dirty="0">
                <a:latin typeface="宋体" charset="-122"/>
                <a:ea typeface="宋体" charset="-122"/>
              </a:rPr>
              <a:t>:</a:t>
            </a:r>
            <a:endParaRPr lang="en-US" altLang="zh-TW" dirty="0">
              <a:latin typeface="宋体" charset="-122"/>
              <a:ea typeface="宋体" charset="-122"/>
            </a:endParaRPr>
          </a:p>
          <a:p>
            <a:pPr lvl="3"/>
            <a:r>
              <a:rPr lang="en-US" altLang="zh-TW" i="1" dirty="0" err="1">
                <a:latin typeface="Tahoma" charset="0"/>
                <a:ea typeface="宋体" charset="-122"/>
              </a:rPr>
              <a:t>F</a:t>
            </a:r>
            <a:r>
              <a:rPr lang="en-US" altLang="zh-TW" i="1" baseline="-25000" dirty="0" err="1">
                <a:latin typeface="Tahoma" charset="0"/>
                <a:ea typeface="宋体" charset="-122"/>
              </a:rPr>
              <a:t>d</a:t>
            </a:r>
            <a:r>
              <a:rPr lang="en-US" altLang="zh-TW" i="1" dirty="0">
                <a:latin typeface="Tahoma" charset="0"/>
                <a:ea typeface="宋体" charset="-122"/>
              </a:rPr>
              <a:t> = 2 </a:t>
            </a:r>
            <a:r>
              <a:rPr lang="en-US" altLang="zh-TW" i="1" baseline="30000" dirty="0">
                <a:latin typeface="Tahoma" charset="0"/>
                <a:ea typeface="宋体" charset="-122"/>
              </a:rPr>
              <a:t>-m      </a:t>
            </a:r>
            <a:r>
              <a:rPr lang="en-US" altLang="zh-TW" i="1" dirty="0">
                <a:latin typeface="Tahoma" charset="0"/>
                <a:ea typeface="宋体" charset="-122"/>
              </a:rPr>
              <a:t>m = F</a:t>
            </a:r>
            <a:r>
              <a:rPr lang="en-US" altLang="zh-CN" i="1" dirty="0">
                <a:latin typeface="Tahoma" charset="0"/>
              </a:rPr>
              <a:t> </a:t>
            </a:r>
            <a:r>
              <a:rPr lang="en-US" altLang="zh-TW" dirty="0">
                <a:latin typeface="Tahoma" charset="0"/>
                <a:ea typeface="宋体" charset="-122"/>
              </a:rPr>
              <a:t>ln</a:t>
            </a:r>
            <a:r>
              <a:rPr lang="en-US" altLang="zh-TW" i="1" dirty="0">
                <a:latin typeface="Tahoma" charset="0"/>
                <a:ea typeface="宋体" charset="-122"/>
              </a:rPr>
              <a:t>2/D </a:t>
            </a:r>
          </a:p>
          <a:p>
            <a:pPr lvl="3"/>
            <a:r>
              <a:rPr lang="en-US" altLang="zh-TW" i="1" dirty="0" err="1">
                <a:latin typeface="Tahoma" charset="0"/>
                <a:ea typeface="宋体" charset="-122"/>
              </a:rPr>
              <a:t>F</a:t>
            </a:r>
            <a:r>
              <a:rPr lang="en-US" altLang="zh-TW" i="1" baseline="-25000" dirty="0" err="1">
                <a:latin typeface="Tahoma" charset="0"/>
                <a:ea typeface="宋体" charset="-122"/>
              </a:rPr>
              <a:t>d</a:t>
            </a:r>
            <a:r>
              <a:rPr lang="en-US" altLang="zh-TW" i="1" dirty="0">
                <a:latin typeface="Tahoma" charset="0"/>
                <a:ea typeface="宋体" charset="-122"/>
              </a:rPr>
              <a:t> - </a:t>
            </a:r>
            <a:r>
              <a:rPr lang="en-US" altLang="zh-TW" dirty="0">
                <a:latin typeface="Tahoma" charset="0"/>
                <a:ea typeface="宋体" charset="-122"/>
              </a:rPr>
              <a:t>false drop</a:t>
            </a:r>
            <a:r>
              <a:rPr lang="zh-CN" altLang="en-US" dirty="0">
                <a:latin typeface="Tahoma" charset="0"/>
              </a:rPr>
              <a:t>概率    </a:t>
            </a:r>
            <a:r>
              <a:rPr lang="en-US" altLang="zh-TW" i="1" dirty="0">
                <a:latin typeface="Tahoma" charset="0"/>
                <a:ea typeface="宋体" charset="-122"/>
              </a:rPr>
              <a:t>m </a:t>
            </a:r>
            <a:r>
              <a:rPr lang="en-US" altLang="zh-TW" i="1" dirty="0">
                <a:latin typeface="Arial" charset="0"/>
                <a:ea typeface="宋体" charset="-122"/>
              </a:rPr>
              <a:t>–</a:t>
            </a:r>
            <a:r>
              <a:rPr lang="en-US" altLang="zh-TW" i="1" dirty="0">
                <a:latin typeface="Tahoma" charset="0"/>
                <a:ea typeface="宋体" charset="-122"/>
              </a:rPr>
              <a:t> </a:t>
            </a:r>
            <a:r>
              <a:rPr lang="zh-CN" altLang="en-US" dirty="0">
                <a:latin typeface="Tahoma" charset="0"/>
              </a:rPr>
              <a:t>置</a:t>
            </a:r>
            <a:r>
              <a:rPr lang="en-US" altLang="zh-CN" dirty="0">
                <a:latin typeface="Tahoma" charset="0"/>
              </a:rPr>
              <a:t>1</a:t>
            </a:r>
            <a:r>
              <a:rPr lang="zh-CN" altLang="en-US" dirty="0">
                <a:latin typeface="Tahoma" charset="0"/>
              </a:rPr>
              <a:t>的位数</a:t>
            </a:r>
            <a:endParaRPr lang="en-US" altLang="zh-CN" dirty="0">
              <a:latin typeface="Tahoma" charset="0"/>
            </a:endParaRPr>
          </a:p>
          <a:p>
            <a:pPr lvl="3"/>
            <a:r>
              <a:rPr lang="en-US" altLang="zh-TW" i="1" dirty="0">
                <a:latin typeface="Tahoma" charset="0"/>
                <a:ea typeface="宋体" charset="-122"/>
              </a:rPr>
              <a:t>F </a:t>
            </a:r>
            <a:r>
              <a:rPr lang="en-US" altLang="zh-TW" i="1" dirty="0">
                <a:latin typeface="Arial" charset="0"/>
                <a:ea typeface="宋体" charset="-122"/>
              </a:rPr>
              <a:t>–</a:t>
            </a:r>
            <a:r>
              <a:rPr lang="en-US" altLang="zh-TW" i="1" dirty="0">
                <a:latin typeface="Tahoma" charset="0"/>
                <a:ea typeface="宋体" charset="-122"/>
              </a:rPr>
              <a:t> </a:t>
            </a:r>
            <a:r>
              <a:rPr lang="en-US" altLang="zh-TW" dirty="0">
                <a:latin typeface="Tahoma" charset="0"/>
                <a:ea typeface="宋体" charset="-122"/>
              </a:rPr>
              <a:t>signature</a:t>
            </a:r>
            <a:r>
              <a:rPr lang="zh-CN" altLang="en-US" dirty="0">
                <a:latin typeface="Tahoma" charset="0"/>
              </a:rPr>
              <a:t>的长度   </a:t>
            </a:r>
            <a:r>
              <a:rPr lang="en-US" altLang="zh-TW" i="1" dirty="0">
                <a:latin typeface="Tahoma" charset="0"/>
                <a:ea typeface="宋体" charset="-122"/>
              </a:rPr>
              <a:t>D </a:t>
            </a:r>
            <a:r>
              <a:rPr lang="en-US" altLang="zh-TW" i="1" dirty="0">
                <a:latin typeface="Arial" charset="0"/>
                <a:ea typeface="宋体" charset="-122"/>
              </a:rPr>
              <a:t>–</a:t>
            </a:r>
            <a:r>
              <a:rPr lang="en-US" altLang="zh-TW" i="1" dirty="0">
                <a:latin typeface="Tahoma" charset="0"/>
                <a:ea typeface="宋体" charset="-122"/>
              </a:rPr>
              <a:t> </a:t>
            </a:r>
            <a:r>
              <a:rPr lang="zh-CN" altLang="en-US" dirty="0">
                <a:latin typeface="Tahoma" charset="0"/>
              </a:rPr>
              <a:t>一个块中的词数</a:t>
            </a:r>
            <a:endParaRPr lang="zh-TW" altLang="en-US" dirty="0">
              <a:latin typeface="Tahoma" charset="0"/>
              <a:ea typeface="宋体" charset="-122"/>
            </a:endParaRPr>
          </a:p>
          <a:p>
            <a:endParaRPr kumimoji="1" lang="zh-CN" altLang="en-US" dirty="0"/>
          </a:p>
        </p:txBody>
      </p:sp>
      <p:sp>
        <p:nvSpPr>
          <p:cNvPr id="4" name="幻灯片编号占位符 3"/>
          <p:cNvSpPr>
            <a:spLocks noGrp="1"/>
          </p:cNvSpPr>
          <p:nvPr>
            <p:ph type="sldNum" sz="quarter" idx="10"/>
          </p:nvPr>
        </p:nvSpPr>
        <p:spPr/>
        <p:txBody>
          <a:bodyPr/>
          <a:lstStyle/>
          <a:p>
            <a:fld id="{D4CE470D-866D-D44D-8106-0A0955861B40}" type="slidenum">
              <a:rPr lang="zh-CN" altLang="en-US" smtClean="0"/>
              <a:pPr/>
              <a:t>42</a:t>
            </a:fld>
            <a:endParaRPr lang="zh-CN" altLang="en-US"/>
          </a:p>
        </p:txBody>
      </p:sp>
    </p:spTree>
    <p:extLst>
      <p:ext uri="{BB962C8B-B14F-4D97-AF65-F5344CB8AC3E}">
        <p14:creationId xmlns:p14="http://schemas.microsoft.com/office/powerpoint/2010/main" val="869391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确定的有限状态自动机</a:t>
            </a:r>
          </a:p>
        </p:txBody>
      </p:sp>
      <p:sp>
        <p:nvSpPr>
          <p:cNvPr id="4" name="幻灯片编号占位符 3"/>
          <p:cNvSpPr>
            <a:spLocks noGrp="1"/>
          </p:cNvSpPr>
          <p:nvPr>
            <p:ph type="sldNum" sz="quarter" idx="10"/>
          </p:nvPr>
        </p:nvSpPr>
        <p:spPr/>
        <p:txBody>
          <a:bodyPr/>
          <a:lstStyle/>
          <a:p>
            <a:fld id="{D4CE470D-866D-D44D-8106-0A0955861B40}" type="slidenum">
              <a:rPr lang="zh-CN" altLang="en-US" smtClean="0"/>
              <a:pPr/>
              <a:t>48</a:t>
            </a:fld>
            <a:endParaRPr lang="zh-CN" altLang="en-US"/>
          </a:p>
        </p:txBody>
      </p:sp>
    </p:spTree>
    <p:extLst>
      <p:ext uri="{BB962C8B-B14F-4D97-AF65-F5344CB8AC3E}">
        <p14:creationId xmlns:p14="http://schemas.microsoft.com/office/powerpoint/2010/main" val="1081136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Brute</a:t>
            </a:r>
            <a:r>
              <a:rPr kumimoji="1" lang="zh-CN" altLang="en-US" baseline="0" dirty="0"/>
              <a:t> </a:t>
            </a:r>
            <a:r>
              <a:rPr kumimoji="1" lang="en-US" altLang="zh-CN" baseline="0" dirty="0"/>
              <a:t>Force</a:t>
            </a:r>
            <a:r>
              <a:rPr kumimoji="1" lang="zh-CN" altLang="en-US" baseline="0" dirty="0"/>
              <a:t>，蛮力算法</a:t>
            </a:r>
            <a:endParaRPr kumimoji="1" lang="zh-CN" altLang="en-US" dirty="0"/>
          </a:p>
        </p:txBody>
      </p:sp>
      <p:sp>
        <p:nvSpPr>
          <p:cNvPr id="4" name="幻灯片编号占位符 3"/>
          <p:cNvSpPr>
            <a:spLocks noGrp="1"/>
          </p:cNvSpPr>
          <p:nvPr>
            <p:ph type="sldNum" sz="quarter" idx="10"/>
          </p:nvPr>
        </p:nvSpPr>
        <p:spPr/>
        <p:txBody>
          <a:bodyPr/>
          <a:lstStyle/>
          <a:p>
            <a:fld id="{D4CE470D-866D-D44D-8106-0A0955861B40}" type="slidenum">
              <a:rPr lang="zh-CN" altLang="en-US" smtClean="0"/>
              <a:pPr/>
              <a:t>60</a:t>
            </a:fld>
            <a:endParaRPr lang="zh-CN" altLang="en-US"/>
          </a:p>
        </p:txBody>
      </p:sp>
    </p:spTree>
    <p:extLst>
      <p:ext uri="{BB962C8B-B14F-4D97-AF65-F5344CB8AC3E}">
        <p14:creationId xmlns:p14="http://schemas.microsoft.com/office/powerpoint/2010/main" val="1353105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Brute</a:t>
            </a:r>
            <a:r>
              <a:rPr kumimoji="1" lang="zh-CN" altLang="en-US" baseline="0" dirty="0"/>
              <a:t> </a:t>
            </a:r>
            <a:r>
              <a:rPr kumimoji="1" lang="en-US" altLang="zh-CN" baseline="0" dirty="0"/>
              <a:t>Force</a:t>
            </a:r>
            <a:r>
              <a:rPr kumimoji="1" lang="zh-CN" altLang="en-US" baseline="0"/>
              <a:t>，蛮力算法</a:t>
            </a:r>
            <a:endParaRPr kumimoji="1" lang="zh-CN" altLang="en-US"/>
          </a:p>
        </p:txBody>
      </p:sp>
      <p:sp>
        <p:nvSpPr>
          <p:cNvPr id="4" name="幻灯片编号占位符 3"/>
          <p:cNvSpPr>
            <a:spLocks noGrp="1"/>
          </p:cNvSpPr>
          <p:nvPr>
            <p:ph type="sldNum" sz="quarter" idx="10"/>
          </p:nvPr>
        </p:nvSpPr>
        <p:spPr/>
        <p:txBody>
          <a:bodyPr/>
          <a:lstStyle/>
          <a:p>
            <a:fld id="{D4CE470D-866D-D44D-8106-0A0955861B40}" type="slidenum">
              <a:rPr lang="zh-CN" altLang="en-US" smtClean="0"/>
              <a:pPr/>
              <a:t>61</a:t>
            </a:fld>
            <a:endParaRPr lang="zh-CN" altLang="en-US"/>
          </a:p>
        </p:txBody>
      </p:sp>
    </p:spTree>
    <p:extLst>
      <p:ext uri="{BB962C8B-B14F-4D97-AF65-F5344CB8AC3E}">
        <p14:creationId xmlns:p14="http://schemas.microsoft.com/office/powerpoint/2010/main" val="978099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4CE470D-866D-D44D-8106-0A0955861B40}" type="slidenum">
              <a:rPr lang="zh-CN" altLang="en-US" smtClean="0"/>
              <a:pPr/>
              <a:t>5</a:t>
            </a:fld>
            <a:endParaRPr lang="zh-CN" altLang="en-US"/>
          </a:p>
        </p:txBody>
      </p:sp>
    </p:spTree>
    <p:extLst>
      <p:ext uri="{BB962C8B-B14F-4D97-AF65-F5344CB8AC3E}">
        <p14:creationId xmlns:p14="http://schemas.microsoft.com/office/powerpoint/2010/main" val="8394168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4CE470D-866D-D44D-8106-0A0955861B40}" type="slidenum">
              <a:rPr lang="zh-CN" altLang="en-US" smtClean="0"/>
              <a:pPr/>
              <a:t>62</a:t>
            </a:fld>
            <a:endParaRPr lang="zh-CN" altLang="en-US"/>
          </a:p>
        </p:txBody>
      </p:sp>
    </p:spTree>
    <p:extLst>
      <p:ext uri="{BB962C8B-B14F-4D97-AF65-F5344CB8AC3E}">
        <p14:creationId xmlns:p14="http://schemas.microsoft.com/office/powerpoint/2010/main" val="38191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P</a:t>
            </a:r>
            <a:r>
              <a:rPr kumimoji="1" lang="zh-CN" altLang="en-US" dirty="0"/>
              <a:t>和</a:t>
            </a:r>
            <a:r>
              <a:rPr kumimoji="1" lang="en-US" altLang="zh-CN" dirty="0"/>
              <a:t>T</a:t>
            </a:r>
            <a:r>
              <a:rPr kumimoji="1" lang="zh-CN" altLang="en-US" dirty="0"/>
              <a:t>没有匹配上，这时的</a:t>
            </a:r>
            <a:r>
              <a:rPr kumimoji="1" lang="en-US" altLang="zh-CN" dirty="0"/>
              <a:t>c</a:t>
            </a:r>
            <a:r>
              <a:rPr kumimoji="1" lang="zh-CN" altLang="en-US" dirty="0"/>
              <a:t>为字母</a:t>
            </a:r>
            <a:r>
              <a:rPr kumimoji="1" lang="en-US" altLang="zh-CN" dirty="0"/>
              <a:t>a</a:t>
            </a:r>
          </a:p>
          <a:p>
            <a:r>
              <a:rPr kumimoji="1" lang="en-US" altLang="zh-CN" dirty="0"/>
              <a:t>d[c]=</a:t>
            </a:r>
            <a:r>
              <a:rPr kumimoji="1" lang="zh-CN" altLang="en-US" dirty="0"/>
              <a:t>模式中最右边的</a:t>
            </a:r>
            <a:r>
              <a:rPr kumimoji="1" lang="en-US" altLang="zh-CN" dirty="0"/>
              <a:t>a</a:t>
            </a:r>
            <a:r>
              <a:rPr kumimoji="1" lang="zh-CN" altLang="en-US" dirty="0"/>
              <a:t>离结尾的距离，所以向右移动三位</a:t>
            </a:r>
          </a:p>
        </p:txBody>
      </p:sp>
      <p:sp>
        <p:nvSpPr>
          <p:cNvPr id="4" name="幻灯片编号占位符 3"/>
          <p:cNvSpPr>
            <a:spLocks noGrp="1"/>
          </p:cNvSpPr>
          <p:nvPr>
            <p:ph type="sldNum" sz="quarter" idx="10"/>
          </p:nvPr>
        </p:nvSpPr>
        <p:spPr/>
        <p:txBody>
          <a:bodyPr/>
          <a:lstStyle/>
          <a:p>
            <a:fld id="{D4CE470D-866D-D44D-8106-0A0955861B40}" type="slidenum">
              <a:rPr lang="zh-CN" altLang="en-US" smtClean="0"/>
              <a:pPr/>
              <a:t>64</a:t>
            </a:fld>
            <a:endParaRPr lang="zh-CN" altLang="en-US"/>
          </a:p>
        </p:txBody>
      </p:sp>
    </p:spTree>
    <p:extLst>
      <p:ext uri="{BB962C8B-B14F-4D97-AF65-F5344CB8AC3E}">
        <p14:creationId xmlns:p14="http://schemas.microsoft.com/office/powerpoint/2010/main" val="98686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4CE470D-866D-D44D-8106-0A0955861B40}" type="slidenum">
              <a:rPr lang="zh-CN" altLang="en-US" smtClean="0"/>
              <a:pPr/>
              <a:t>65</a:t>
            </a:fld>
            <a:endParaRPr lang="zh-CN" altLang="en-US"/>
          </a:p>
        </p:txBody>
      </p:sp>
    </p:spTree>
    <p:extLst>
      <p:ext uri="{BB962C8B-B14F-4D97-AF65-F5344CB8AC3E}">
        <p14:creationId xmlns:p14="http://schemas.microsoft.com/office/powerpoint/2010/main" val="1855869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4CE470D-866D-D44D-8106-0A0955861B40}" type="slidenum">
              <a:rPr lang="zh-CN" altLang="en-US" smtClean="0"/>
              <a:pPr/>
              <a:t>73</a:t>
            </a:fld>
            <a:endParaRPr lang="zh-CN" altLang="en-US"/>
          </a:p>
        </p:txBody>
      </p:sp>
    </p:spTree>
    <p:extLst>
      <p:ext uri="{BB962C8B-B14F-4D97-AF65-F5344CB8AC3E}">
        <p14:creationId xmlns:p14="http://schemas.microsoft.com/office/powerpoint/2010/main" val="19433816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3" algn="just"/>
            <a:r>
              <a:rPr lang="zh-CN" altLang="en-US" dirty="0"/>
              <a:t>这个规则也可以这样表达</a:t>
            </a:r>
            <a:endParaRPr lang="en-US" altLang="zh-CN" dirty="0"/>
          </a:p>
          <a:p>
            <a:pPr lvl="4" algn="just"/>
            <a:r>
              <a:rPr lang="zh-CN" altLang="en-US" dirty="0"/>
              <a:t>如果最长的那个“好后缀”只出现一次，则可以把搜索词改写成如下形式进行位置计算</a:t>
            </a:r>
            <a:r>
              <a:rPr lang="en-US" altLang="zh-CN" dirty="0"/>
              <a:t>"(DA)BABCDAB"</a:t>
            </a:r>
            <a:r>
              <a:rPr lang="zh-CN" altLang="en-US" dirty="0"/>
              <a:t>，即虚拟加入最前面的</a:t>
            </a:r>
            <a:r>
              <a:rPr lang="en-US" altLang="zh-CN" dirty="0"/>
              <a:t>"DA"</a:t>
            </a:r>
            <a:r>
              <a:rPr lang="zh-CN" altLang="en-US" dirty="0"/>
              <a:t>。</a:t>
            </a:r>
          </a:p>
          <a:p>
            <a:endParaRPr kumimoji="1" lang="zh-CN" altLang="en-US" dirty="0"/>
          </a:p>
        </p:txBody>
      </p:sp>
      <p:sp>
        <p:nvSpPr>
          <p:cNvPr id="4" name="幻灯片编号占位符 3"/>
          <p:cNvSpPr>
            <a:spLocks noGrp="1"/>
          </p:cNvSpPr>
          <p:nvPr>
            <p:ph type="sldNum" sz="quarter" idx="10"/>
          </p:nvPr>
        </p:nvSpPr>
        <p:spPr/>
        <p:txBody>
          <a:bodyPr/>
          <a:lstStyle/>
          <a:p>
            <a:fld id="{D4CE470D-866D-D44D-8106-0A0955861B40}" type="slidenum">
              <a:rPr lang="zh-CN" altLang="en-US" smtClean="0"/>
              <a:pPr/>
              <a:t>79</a:t>
            </a:fld>
            <a:endParaRPr lang="zh-CN" altLang="en-US"/>
          </a:p>
        </p:txBody>
      </p:sp>
    </p:spTree>
    <p:extLst>
      <p:ext uri="{BB962C8B-B14F-4D97-AF65-F5344CB8AC3E}">
        <p14:creationId xmlns:p14="http://schemas.microsoft.com/office/powerpoint/2010/main" val="660858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2" indent="0" algn="l" defTabSz="457200" rtl="0" eaLnBrk="1" fontAlgn="base" latinLnBrk="0" hangingPunct="1">
              <a:lnSpc>
                <a:spcPct val="100000"/>
              </a:lnSpc>
              <a:spcBef>
                <a:spcPct val="30000"/>
              </a:spcBef>
              <a:spcAft>
                <a:spcPct val="0"/>
              </a:spcAft>
              <a:buClrTx/>
              <a:buSzTx/>
              <a:buFontTx/>
              <a:buNone/>
              <a:tabLst/>
              <a:defRPr/>
            </a:pPr>
            <a:r>
              <a:rPr lang="zh-CN" altLang="en-US" dirty="0"/>
              <a:t>例如，虽然网络变化非常快，但是搜索引擎的网页采集系统速度相对较慢</a:t>
            </a:r>
            <a:endParaRPr lang="en-US" altLang="zh-CN" dirty="0"/>
          </a:p>
          <a:p>
            <a:endParaRPr kumimoji="1" lang="zh-CN" altLang="en-US" dirty="0"/>
          </a:p>
        </p:txBody>
      </p:sp>
      <p:sp>
        <p:nvSpPr>
          <p:cNvPr id="4" name="幻灯片编号占位符 3"/>
          <p:cNvSpPr>
            <a:spLocks noGrp="1"/>
          </p:cNvSpPr>
          <p:nvPr>
            <p:ph type="sldNum" sz="quarter" idx="10"/>
          </p:nvPr>
        </p:nvSpPr>
        <p:spPr/>
        <p:txBody>
          <a:bodyPr/>
          <a:lstStyle/>
          <a:p>
            <a:fld id="{D4CE470D-866D-D44D-8106-0A0955861B40}" type="slidenum">
              <a:rPr lang="zh-CN" altLang="en-US" smtClean="0"/>
              <a:pPr/>
              <a:t>6</a:t>
            </a:fld>
            <a:endParaRPr lang="zh-CN" altLang="en-US"/>
          </a:p>
        </p:txBody>
      </p:sp>
    </p:spTree>
    <p:extLst>
      <p:ext uri="{BB962C8B-B14F-4D97-AF65-F5344CB8AC3E}">
        <p14:creationId xmlns:p14="http://schemas.microsoft.com/office/powerpoint/2010/main" val="1584385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Vocabulary</a:t>
            </a:r>
            <a:r>
              <a:rPr kumimoji="1" lang="zh-CN" altLang="en-US" dirty="0"/>
              <a:t> 文档集合中出现的单独的词汇</a:t>
            </a:r>
            <a:endParaRPr kumimoji="1" lang="en-US" altLang="zh-CN" dirty="0"/>
          </a:p>
          <a:p>
            <a:r>
              <a:rPr kumimoji="1" lang="en-US" altLang="zh-CN" dirty="0"/>
              <a:t>Ni</a:t>
            </a:r>
            <a:r>
              <a:rPr kumimoji="1" lang="zh-CN" altLang="en-US" dirty="0"/>
              <a:t>表示该词在几个文档里出现了</a:t>
            </a:r>
            <a:endParaRPr kumimoji="1" lang="en-US" altLang="zh-CN" dirty="0"/>
          </a:p>
          <a:p>
            <a:r>
              <a:rPr kumimoji="1" lang="en-US" altLang="zh-CN" dirty="0"/>
              <a:t>D1</a:t>
            </a:r>
            <a:r>
              <a:rPr kumimoji="1" lang="zh-CN" altLang="en-US" dirty="0"/>
              <a:t>，</a:t>
            </a:r>
            <a:r>
              <a:rPr kumimoji="1" lang="en-US" altLang="zh-CN" dirty="0"/>
              <a:t>d2</a:t>
            </a:r>
            <a:r>
              <a:rPr kumimoji="1" lang="zh-CN" altLang="en-US" dirty="0"/>
              <a:t>，</a:t>
            </a:r>
            <a:r>
              <a:rPr kumimoji="1" lang="en-US" altLang="zh-CN" dirty="0"/>
              <a:t>d3</a:t>
            </a:r>
            <a:r>
              <a:rPr kumimoji="1" lang="zh-CN" altLang="en-US" dirty="0"/>
              <a:t>，</a:t>
            </a:r>
            <a:r>
              <a:rPr kumimoji="1" lang="en-US" altLang="zh-CN" dirty="0"/>
              <a:t>d4</a:t>
            </a:r>
            <a:r>
              <a:rPr kumimoji="1" lang="zh-CN" altLang="en-US" dirty="0"/>
              <a:t>表示在相应文档中出现的次数</a:t>
            </a:r>
          </a:p>
        </p:txBody>
      </p:sp>
      <p:sp>
        <p:nvSpPr>
          <p:cNvPr id="4" name="幻灯片编号占位符 3"/>
          <p:cNvSpPr>
            <a:spLocks noGrp="1"/>
          </p:cNvSpPr>
          <p:nvPr>
            <p:ph type="sldNum" sz="quarter" idx="10"/>
          </p:nvPr>
        </p:nvSpPr>
        <p:spPr/>
        <p:txBody>
          <a:bodyPr/>
          <a:lstStyle/>
          <a:p>
            <a:fld id="{D4CE470D-866D-D44D-8106-0A0955861B40}" type="slidenum">
              <a:rPr lang="zh-CN" altLang="en-US" smtClean="0"/>
              <a:pPr/>
              <a:t>9</a:t>
            </a:fld>
            <a:endParaRPr lang="zh-CN" altLang="en-US"/>
          </a:p>
        </p:txBody>
      </p:sp>
    </p:spTree>
    <p:extLst>
      <p:ext uri="{BB962C8B-B14F-4D97-AF65-F5344CB8AC3E}">
        <p14:creationId xmlns:p14="http://schemas.microsoft.com/office/powerpoint/2010/main" val="343834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出现该词的文档列表：</a:t>
            </a:r>
            <a:r>
              <a:rPr kumimoji="1" lang="en-US" altLang="zh-CN" dirty="0"/>
              <a:t>[1,4]</a:t>
            </a:r>
            <a:r>
              <a:rPr kumimoji="1" lang="zh-CN" altLang="en-US" dirty="0"/>
              <a:t>表示在文档</a:t>
            </a:r>
            <a:r>
              <a:rPr kumimoji="1" lang="en-US" altLang="zh-CN" dirty="0"/>
              <a:t>d1</a:t>
            </a:r>
            <a:r>
              <a:rPr kumimoji="1" lang="zh-CN" altLang="en-US" dirty="0"/>
              <a:t>中出现了</a:t>
            </a:r>
            <a:r>
              <a:rPr kumimoji="1" lang="en-US" altLang="zh-CN" dirty="0"/>
              <a:t>4</a:t>
            </a:r>
            <a:r>
              <a:rPr kumimoji="1" lang="zh-CN" altLang="en-US" dirty="0"/>
              <a:t>次</a:t>
            </a:r>
          </a:p>
        </p:txBody>
      </p:sp>
      <p:sp>
        <p:nvSpPr>
          <p:cNvPr id="4" name="幻灯片编号占位符 3"/>
          <p:cNvSpPr>
            <a:spLocks noGrp="1"/>
          </p:cNvSpPr>
          <p:nvPr>
            <p:ph type="sldNum" sz="quarter" idx="10"/>
          </p:nvPr>
        </p:nvSpPr>
        <p:spPr/>
        <p:txBody>
          <a:bodyPr/>
          <a:lstStyle/>
          <a:p>
            <a:fld id="{D4CE470D-866D-D44D-8106-0A0955861B40}" type="slidenum">
              <a:rPr lang="zh-CN" altLang="en-US" smtClean="0"/>
              <a:pPr/>
              <a:t>11</a:t>
            </a:fld>
            <a:endParaRPr lang="zh-CN" altLang="en-US"/>
          </a:p>
        </p:txBody>
      </p:sp>
    </p:spTree>
    <p:extLst>
      <p:ext uri="{BB962C8B-B14F-4D97-AF65-F5344CB8AC3E}">
        <p14:creationId xmlns:p14="http://schemas.microsoft.com/office/powerpoint/2010/main" val="270305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18</a:t>
            </a:r>
            <a:r>
              <a:rPr kumimoji="1" lang="zh-CN" altLang="en-US" dirty="0"/>
              <a:t>、</a:t>
            </a:r>
            <a:r>
              <a:rPr kumimoji="1" lang="en-US" altLang="zh-CN" dirty="0"/>
              <a:t>21</a:t>
            </a:r>
            <a:r>
              <a:rPr kumimoji="1" lang="zh-CN" altLang="en-US" dirty="0"/>
              <a:t>、</a:t>
            </a:r>
            <a:r>
              <a:rPr kumimoji="1" lang="en-US" altLang="zh-CN" dirty="0"/>
              <a:t>64</a:t>
            </a:r>
            <a:r>
              <a:rPr kumimoji="1" lang="zh-CN" altLang="en-US" dirty="0"/>
              <a:t>、</a:t>
            </a:r>
            <a:r>
              <a:rPr kumimoji="1" lang="en-US" altLang="zh-CN" dirty="0"/>
              <a:t>67</a:t>
            </a:r>
            <a:r>
              <a:rPr kumimoji="1" lang="zh-CN" altLang="en-US" dirty="0"/>
              <a:t>用不同的颜色表示，没有特殊的意义。因为这两个词离得太近了，用不同颜色将编号表示出来。</a:t>
            </a:r>
          </a:p>
        </p:txBody>
      </p:sp>
      <p:sp>
        <p:nvSpPr>
          <p:cNvPr id="4" name="幻灯片编号占位符 3"/>
          <p:cNvSpPr>
            <a:spLocks noGrp="1"/>
          </p:cNvSpPr>
          <p:nvPr>
            <p:ph type="sldNum" sz="quarter" idx="10"/>
          </p:nvPr>
        </p:nvSpPr>
        <p:spPr/>
        <p:txBody>
          <a:bodyPr/>
          <a:lstStyle/>
          <a:p>
            <a:fld id="{D4CE470D-866D-D44D-8106-0A0955861B40}" type="slidenum">
              <a:rPr lang="zh-CN" altLang="en-US" smtClean="0"/>
              <a:pPr/>
              <a:t>12</a:t>
            </a:fld>
            <a:endParaRPr lang="zh-CN" altLang="en-US"/>
          </a:p>
        </p:txBody>
      </p:sp>
    </p:spTree>
    <p:extLst>
      <p:ext uri="{BB962C8B-B14F-4D97-AF65-F5344CB8AC3E}">
        <p14:creationId xmlns:p14="http://schemas.microsoft.com/office/powerpoint/2010/main" val="562284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散列、</a:t>
            </a:r>
            <a:r>
              <a:rPr kumimoji="1" lang="en-US" altLang="zh-CN" dirty="0" err="1"/>
              <a:t>Trie</a:t>
            </a:r>
            <a:r>
              <a:rPr kumimoji="1" lang="zh-CN" altLang="en-US" dirty="0"/>
              <a:t>树的时间复杂性为</a:t>
            </a:r>
            <a:r>
              <a:rPr kumimoji="1" lang="en-US" altLang="zh-CN" dirty="0"/>
              <a:t>O</a:t>
            </a:r>
            <a:r>
              <a:rPr kumimoji="1" lang="zh-CN" altLang="en-US" dirty="0"/>
              <a:t>（</a:t>
            </a:r>
            <a:r>
              <a:rPr kumimoji="1" lang="en-US" altLang="zh-CN" dirty="0"/>
              <a:t>m</a:t>
            </a:r>
            <a:r>
              <a:rPr kumimoji="1" lang="zh-CN" altLang="en-US" dirty="0"/>
              <a:t>），</a:t>
            </a:r>
            <a:r>
              <a:rPr kumimoji="1" lang="en-US" altLang="zh-CN" dirty="0"/>
              <a:t>m</a:t>
            </a:r>
            <a:r>
              <a:rPr kumimoji="1" lang="zh-CN" altLang="en-US" dirty="0"/>
              <a:t>是查询词的长度（包含的字符个数）</a:t>
            </a:r>
          </a:p>
        </p:txBody>
      </p:sp>
      <p:sp>
        <p:nvSpPr>
          <p:cNvPr id="4" name="幻灯片编号占位符 3"/>
          <p:cNvSpPr>
            <a:spLocks noGrp="1"/>
          </p:cNvSpPr>
          <p:nvPr>
            <p:ph type="sldNum" sz="quarter" idx="10"/>
          </p:nvPr>
        </p:nvSpPr>
        <p:spPr/>
        <p:txBody>
          <a:bodyPr/>
          <a:lstStyle/>
          <a:p>
            <a:fld id="{D4CE470D-866D-D44D-8106-0A0955861B40}" type="slidenum">
              <a:rPr lang="zh-CN" altLang="en-US" smtClean="0"/>
              <a:pPr/>
              <a:t>15</a:t>
            </a:fld>
            <a:endParaRPr lang="zh-CN" altLang="en-US"/>
          </a:p>
        </p:txBody>
      </p:sp>
    </p:spTree>
    <p:extLst>
      <p:ext uri="{BB962C8B-B14F-4D97-AF65-F5344CB8AC3E}">
        <p14:creationId xmlns:p14="http://schemas.microsoft.com/office/powerpoint/2010/main" val="1732997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Baeza</a:t>
            </a:r>
            <a:r>
              <a:rPr lang="en-US" altLang="zh-CN" dirty="0"/>
              <a:t>-Yates Sorted</a:t>
            </a:r>
            <a:r>
              <a:rPr lang="zh-CN" altLang="en-US" dirty="0"/>
              <a:t>是对上述方法进行了改进，即在保存公有的元素时是按序保存的，保存整段中间元素时必须保证前半段搜索到的中部元素已经被保存了，这样处理可以节省最后将搜索到的交集再次排序的时间，但代价是中间处理的时候需要增加处理的细节。</a:t>
            </a:r>
            <a:endParaRPr kumimoji="1" lang="zh-CN" altLang="en-US" dirty="0"/>
          </a:p>
        </p:txBody>
      </p:sp>
      <p:sp>
        <p:nvSpPr>
          <p:cNvPr id="4" name="幻灯片编号占位符 3"/>
          <p:cNvSpPr>
            <a:spLocks noGrp="1"/>
          </p:cNvSpPr>
          <p:nvPr>
            <p:ph type="sldNum" sz="quarter" idx="10"/>
          </p:nvPr>
        </p:nvSpPr>
        <p:spPr/>
        <p:txBody>
          <a:bodyPr/>
          <a:lstStyle/>
          <a:p>
            <a:fld id="{D4CE470D-866D-D44D-8106-0A0955861B40}" type="slidenum">
              <a:rPr lang="zh-CN" altLang="en-US" smtClean="0"/>
              <a:pPr/>
              <a:t>17</a:t>
            </a:fld>
            <a:endParaRPr lang="zh-CN" altLang="en-US"/>
          </a:p>
        </p:txBody>
      </p:sp>
    </p:spTree>
    <p:extLst>
      <p:ext uri="{BB962C8B-B14F-4D97-AF65-F5344CB8AC3E}">
        <p14:creationId xmlns:p14="http://schemas.microsoft.com/office/powerpoint/2010/main" val="1808176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3" indent="0" algn="l" defTabSz="457200" rtl="0" eaLnBrk="1" fontAlgn="base" latinLnBrk="0" hangingPunct="1">
              <a:lnSpc>
                <a:spcPct val="100000"/>
              </a:lnSpc>
              <a:spcBef>
                <a:spcPct val="30000"/>
              </a:spcBef>
              <a:spcAft>
                <a:spcPct val="0"/>
              </a:spcAft>
              <a:buClrTx/>
              <a:buSzTx/>
              <a:buFontTx/>
              <a:buNone/>
              <a:tabLst/>
              <a:defRPr/>
            </a:pPr>
            <a:r>
              <a:rPr lang="zh-CN" altLang="en-US" dirty="0">
                <a:latin typeface="+mn-ea"/>
                <a:cs typeface="Times New Roman" charset="0"/>
              </a:rPr>
              <a:t>这样的顺序遍历并不昂贵，因为它只在词汇表上执行。</a:t>
            </a:r>
            <a:endParaRPr lang="en-US" altLang="zh-CN" dirty="0">
              <a:latin typeface="+mn-ea"/>
              <a:cs typeface="Times New Roman" charset="0"/>
            </a:endParaRPr>
          </a:p>
          <a:p>
            <a:endParaRPr kumimoji="1" lang="zh-CN" altLang="en-US" dirty="0"/>
          </a:p>
        </p:txBody>
      </p:sp>
      <p:sp>
        <p:nvSpPr>
          <p:cNvPr id="4" name="幻灯片编号占位符 3"/>
          <p:cNvSpPr>
            <a:spLocks noGrp="1"/>
          </p:cNvSpPr>
          <p:nvPr>
            <p:ph type="sldNum" sz="quarter" idx="10"/>
          </p:nvPr>
        </p:nvSpPr>
        <p:spPr/>
        <p:txBody>
          <a:bodyPr/>
          <a:lstStyle/>
          <a:p>
            <a:fld id="{D4CE470D-866D-D44D-8106-0A0955861B40}" type="slidenum">
              <a:rPr lang="zh-CN" altLang="en-US" smtClean="0"/>
              <a:pPr/>
              <a:t>20</a:t>
            </a:fld>
            <a:endParaRPr lang="zh-CN" altLang="en-US"/>
          </a:p>
        </p:txBody>
      </p:sp>
    </p:spTree>
    <p:extLst>
      <p:ext uri="{BB962C8B-B14F-4D97-AF65-F5344CB8AC3E}">
        <p14:creationId xmlns:p14="http://schemas.microsoft.com/office/powerpoint/2010/main" val="172266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F47A308-41D0-EF44-A228-2D0A5927C5C1}"/>
              </a:ext>
            </a:extLst>
          </p:cNvPr>
          <p:cNvSpPr>
            <a:spLocks noChangeArrowheads="1"/>
          </p:cNvSpPr>
          <p:nvPr userDrawn="1"/>
        </p:nvSpPr>
        <p:spPr bwMode="auto">
          <a:xfrm>
            <a:off x="0" y="3513138"/>
            <a:ext cx="263525" cy="285750"/>
          </a:xfrm>
          <a:prstGeom prst="rect">
            <a:avLst/>
          </a:prstGeom>
          <a:solidFill>
            <a:srgbClr val="008000"/>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endParaRPr lang="zh-CN" altLang="en-US">
              <a:solidFill>
                <a:schemeClr val="lt1"/>
              </a:solidFill>
              <a:latin typeface="+mn-lt"/>
              <a:ea typeface="+mn-ea"/>
            </a:endParaRPr>
          </a:p>
        </p:txBody>
      </p:sp>
      <p:cxnSp>
        <p:nvCxnSpPr>
          <p:cNvPr id="5" name="直线连接符 4">
            <a:extLst>
              <a:ext uri="{FF2B5EF4-FFF2-40B4-BE49-F238E27FC236}">
                <a16:creationId xmlns:a16="http://schemas.microsoft.com/office/drawing/2014/main" id="{85CE6D55-2AF9-FD4D-8A51-084487C66D60}"/>
              </a:ext>
            </a:extLst>
          </p:cNvPr>
          <p:cNvCxnSpPr>
            <a:cxnSpLocks noChangeShapeType="1"/>
          </p:cNvCxnSpPr>
          <p:nvPr userDrawn="1"/>
        </p:nvCxnSpPr>
        <p:spPr bwMode="auto">
          <a:xfrm flipV="1">
            <a:off x="263525" y="3644900"/>
            <a:ext cx="8423275" cy="11113"/>
          </a:xfrm>
          <a:prstGeom prst="line">
            <a:avLst/>
          </a:prstGeom>
          <a:noFill/>
          <a:ln w="25400">
            <a:solidFill>
              <a:srgbClr val="008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标题 1"/>
          <p:cNvSpPr>
            <a:spLocks noGrp="1"/>
          </p:cNvSpPr>
          <p:nvPr>
            <p:ph type="ctrTitle"/>
          </p:nvPr>
        </p:nvSpPr>
        <p:spPr>
          <a:xfrm>
            <a:off x="685800" y="1902691"/>
            <a:ext cx="7772400" cy="1470025"/>
          </a:xfrm>
        </p:spPr>
        <p:txBody>
          <a:bodyPr/>
          <a:lstStyle>
            <a:lvl1pPr algn="just">
              <a:defRPr>
                <a:solidFill>
                  <a:srgbClr val="FF0000"/>
                </a:solidFill>
                <a:latin typeface="Heiti SC Light"/>
                <a:ea typeface="Heiti SC Light"/>
                <a:cs typeface="Heiti SC Light"/>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Tree>
    <p:extLst>
      <p:ext uri="{BB962C8B-B14F-4D97-AF65-F5344CB8AC3E}">
        <p14:creationId xmlns:p14="http://schemas.microsoft.com/office/powerpoint/2010/main" val="2914964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0814EB6-BB86-0C44-8B10-68D36AB4225B}"/>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2DCE3ED8-44A3-A94B-AB7C-2770CCE7AC73}" type="datetimeFigureOut">
              <a:rPr lang="zh-CN" altLang="en-US"/>
              <a:pPr/>
              <a:t>2019/6/12</a:t>
            </a:fld>
            <a:endParaRPr lang="zh-CN" altLang="en-US"/>
          </a:p>
        </p:txBody>
      </p:sp>
      <p:sp>
        <p:nvSpPr>
          <p:cNvPr id="5" name="页脚占位符 4">
            <a:extLst>
              <a:ext uri="{FF2B5EF4-FFF2-40B4-BE49-F238E27FC236}">
                <a16:creationId xmlns:a16="http://schemas.microsoft.com/office/drawing/2014/main" id="{82A5D470-B64C-A547-9DA9-41881476F205}"/>
              </a:ext>
            </a:extLst>
          </p:cNvPr>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6" name="幻灯片编号占位符 5">
            <a:extLst>
              <a:ext uri="{FF2B5EF4-FFF2-40B4-BE49-F238E27FC236}">
                <a16:creationId xmlns:a16="http://schemas.microsoft.com/office/drawing/2014/main" id="{49F28BC7-7CFA-3D41-AAE8-F404AF6A05DC}"/>
              </a:ext>
            </a:extLst>
          </p:cNvPr>
          <p:cNvSpPr>
            <a:spLocks noGrp="1"/>
          </p:cNvSpPr>
          <p:nvPr>
            <p:ph type="sldNum" sz="quarter" idx="12"/>
          </p:nvPr>
        </p:nvSpPr>
        <p:spPr/>
        <p:txBody>
          <a:bodyPr/>
          <a:lstStyle>
            <a:lvl1pPr>
              <a:defRPr/>
            </a:lvl1pPr>
          </a:lstStyle>
          <a:p>
            <a:fld id="{F112011A-C1C3-C942-A126-17DE23E24ECE}" type="slidenum">
              <a:rPr lang="zh-CN" altLang="en-US"/>
              <a:pPr/>
              <a:t>‹#›</a:t>
            </a:fld>
            <a:endParaRPr lang="zh-CN" altLang="en-US"/>
          </a:p>
        </p:txBody>
      </p:sp>
    </p:spTree>
    <p:extLst>
      <p:ext uri="{BB962C8B-B14F-4D97-AF65-F5344CB8AC3E}">
        <p14:creationId xmlns:p14="http://schemas.microsoft.com/office/powerpoint/2010/main" val="3352378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30722AD-4427-EC4D-98BA-F1F26789FCF1}"/>
              </a:ext>
            </a:extLst>
          </p:cNvPr>
          <p:cNvSpPr>
            <a:spLocks noChangeArrowheads="1"/>
          </p:cNvSpPr>
          <p:nvPr userDrawn="1"/>
        </p:nvSpPr>
        <p:spPr bwMode="auto">
          <a:xfrm>
            <a:off x="0" y="0"/>
            <a:ext cx="9144000" cy="254000"/>
          </a:xfrm>
          <a:prstGeom prst="rect">
            <a:avLst/>
          </a:prstGeom>
          <a:solidFill>
            <a:srgbClr val="D9D9D9"/>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endParaRPr lang="zh-CN" altLang="en-US">
              <a:solidFill>
                <a:schemeClr val="lt1"/>
              </a:solidFill>
              <a:latin typeface="+mn-lt"/>
              <a:ea typeface="+mn-ea"/>
            </a:endParaRPr>
          </a:p>
        </p:txBody>
      </p:sp>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3">
            <a:extLst>
              <a:ext uri="{FF2B5EF4-FFF2-40B4-BE49-F238E27FC236}">
                <a16:creationId xmlns:a16="http://schemas.microsoft.com/office/drawing/2014/main" id="{227E4D11-B448-934F-8CD2-315251A9F417}"/>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6D0BD5E3-EC80-AC4C-B7BE-6170D7AC9937}" type="datetimeFigureOut">
              <a:rPr lang="zh-CN" altLang="en-US"/>
              <a:pPr/>
              <a:t>2019/6/12</a:t>
            </a:fld>
            <a:endParaRPr lang="zh-CN" altLang="en-US"/>
          </a:p>
        </p:txBody>
      </p:sp>
      <p:sp>
        <p:nvSpPr>
          <p:cNvPr id="6" name="页脚占位符 4">
            <a:extLst>
              <a:ext uri="{FF2B5EF4-FFF2-40B4-BE49-F238E27FC236}">
                <a16:creationId xmlns:a16="http://schemas.microsoft.com/office/drawing/2014/main" id="{DF644996-A774-B84B-B9BA-BFC7A3EDCD47}"/>
              </a:ext>
            </a:extLst>
          </p:cNvPr>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7" name="幻灯片编号占位符 5">
            <a:extLst>
              <a:ext uri="{FF2B5EF4-FFF2-40B4-BE49-F238E27FC236}">
                <a16:creationId xmlns:a16="http://schemas.microsoft.com/office/drawing/2014/main" id="{3EF0FCCD-D357-5D4C-8DF1-7B0BED10C1AB}"/>
              </a:ext>
            </a:extLst>
          </p:cNvPr>
          <p:cNvSpPr>
            <a:spLocks noGrp="1"/>
          </p:cNvSpPr>
          <p:nvPr>
            <p:ph type="sldNum" sz="quarter" idx="12"/>
          </p:nvPr>
        </p:nvSpPr>
        <p:spPr/>
        <p:txBody>
          <a:bodyPr/>
          <a:lstStyle>
            <a:lvl1pPr>
              <a:defRPr/>
            </a:lvl1pPr>
          </a:lstStyle>
          <a:p>
            <a:fld id="{A10FE02E-FD8B-9342-88E3-9493832F3D57}" type="slidenum">
              <a:rPr lang="zh-CN" altLang="en-US"/>
              <a:pPr/>
              <a:t>‹#›</a:t>
            </a:fld>
            <a:endParaRPr lang="zh-CN" altLang="en-US"/>
          </a:p>
        </p:txBody>
      </p:sp>
    </p:spTree>
    <p:extLst>
      <p:ext uri="{BB962C8B-B14F-4D97-AF65-F5344CB8AC3E}">
        <p14:creationId xmlns:p14="http://schemas.microsoft.com/office/powerpoint/2010/main" val="2087731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4CBAAE-0E33-7440-9857-D4DAA19F37ED}"/>
              </a:ext>
            </a:extLst>
          </p:cNvPr>
          <p:cNvSpPr/>
          <p:nvPr userDrawn="1"/>
        </p:nvSpPr>
        <p:spPr>
          <a:xfrm>
            <a:off x="0" y="0"/>
            <a:ext cx="9144000" cy="34448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algn="ctr"/>
            <a:r>
              <a:rPr lang="zh-CN" altLang="en-US" sz="1800" dirty="0">
                <a:solidFill>
                  <a:srgbClr val="595959"/>
                </a:solidFill>
                <a:latin typeface="Heiti SC Light" panose="02000000000000000000" pitchFamily="2" charset="-128"/>
                <a:ea typeface="Heiti SC Light" panose="02000000000000000000" pitchFamily="2" charset="-128"/>
              </a:rPr>
              <a:t>信息检索 </a:t>
            </a:r>
            <a:r>
              <a:rPr lang="en-US" altLang="zh-CN" sz="1800" dirty="0">
                <a:solidFill>
                  <a:srgbClr val="595959"/>
                </a:solidFill>
                <a:latin typeface="Heiti SC Light" panose="02000000000000000000" pitchFamily="2" charset="-128"/>
                <a:ea typeface="Heiti SC Light" panose="02000000000000000000" pitchFamily="2" charset="-128"/>
              </a:rPr>
              <a:t>—</a:t>
            </a:r>
            <a:r>
              <a:rPr lang="zh-CN" altLang="en-US" sz="1800" dirty="0">
                <a:solidFill>
                  <a:srgbClr val="595959"/>
                </a:solidFill>
                <a:latin typeface="Heiti SC Light" panose="02000000000000000000" pitchFamily="2" charset="-128"/>
                <a:ea typeface="Heiti SC Light" panose="02000000000000000000" pitchFamily="2" charset="-128"/>
              </a:rPr>
              <a:t> 第六章  索引及检索</a:t>
            </a:r>
          </a:p>
        </p:txBody>
      </p:sp>
      <p:sp>
        <p:nvSpPr>
          <p:cNvPr id="5" name="矩形 4">
            <a:extLst>
              <a:ext uri="{FF2B5EF4-FFF2-40B4-BE49-F238E27FC236}">
                <a16:creationId xmlns:a16="http://schemas.microsoft.com/office/drawing/2014/main" id="{F262D734-B9EB-F543-9E05-68337404B8F5}"/>
              </a:ext>
            </a:extLst>
          </p:cNvPr>
          <p:cNvSpPr>
            <a:spLocks noChangeArrowheads="1"/>
          </p:cNvSpPr>
          <p:nvPr userDrawn="1"/>
        </p:nvSpPr>
        <p:spPr bwMode="auto">
          <a:xfrm>
            <a:off x="0" y="1401763"/>
            <a:ext cx="263525" cy="285750"/>
          </a:xfrm>
          <a:prstGeom prst="rect">
            <a:avLst/>
          </a:prstGeom>
          <a:solidFill>
            <a:srgbClr val="008000"/>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endParaRPr lang="zh-CN" altLang="en-US">
              <a:solidFill>
                <a:schemeClr val="lt1"/>
              </a:solidFill>
              <a:latin typeface="+mn-lt"/>
              <a:ea typeface="+mn-ea"/>
            </a:endParaRPr>
          </a:p>
        </p:txBody>
      </p:sp>
      <p:cxnSp>
        <p:nvCxnSpPr>
          <p:cNvPr id="6" name="直线连接符 5">
            <a:extLst>
              <a:ext uri="{FF2B5EF4-FFF2-40B4-BE49-F238E27FC236}">
                <a16:creationId xmlns:a16="http://schemas.microsoft.com/office/drawing/2014/main" id="{824FBE33-BA1A-D64D-9A91-F16459567092}"/>
              </a:ext>
            </a:extLst>
          </p:cNvPr>
          <p:cNvCxnSpPr>
            <a:cxnSpLocks noChangeShapeType="1"/>
          </p:cNvCxnSpPr>
          <p:nvPr userDrawn="1"/>
        </p:nvCxnSpPr>
        <p:spPr bwMode="auto">
          <a:xfrm flipV="1">
            <a:off x="263525" y="1533525"/>
            <a:ext cx="8423275" cy="11113"/>
          </a:xfrm>
          <a:prstGeom prst="line">
            <a:avLst/>
          </a:prstGeom>
          <a:noFill/>
          <a:ln w="25400">
            <a:solidFill>
              <a:srgbClr val="008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标题 1"/>
          <p:cNvSpPr>
            <a:spLocks noGrp="1"/>
          </p:cNvSpPr>
          <p:nvPr>
            <p:ph type="title"/>
          </p:nvPr>
        </p:nvSpPr>
        <p:spPr>
          <a:xfrm>
            <a:off x="457200" y="511131"/>
            <a:ext cx="8229600" cy="828941"/>
          </a:xfrm>
        </p:spPr>
        <p:txBody>
          <a:bodyPr>
            <a:normAutofit/>
          </a:bodyPr>
          <a:lstStyle>
            <a:lvl1pPr algn="just">
              <a:defRPr sz="4000">
                <a:solidFill>
                  <a:srgbClr val="FF0000"/>
                </a:solidFill>
                <a:latin typeface="Heiti SC Light"/>
                <a:ea typeface="Heiti SC Light"/>
                <a:cs typeface="Heiti SC Light"/>
              </a:defRPr>
            </a:lvl1pPr>
          </a:lstStyle>
          <a:p>
            <a:r>
              <a:rPr lang="zh-CN" altLang="en-US" dirty="0"/>
              <a:t>单击此处编辑母版标题样式</a:t>
            </a:r>
          </a:p>
        </p:txBody>
      </p:sp>
      <p:sp>
        <p:nvSpPr>
          <p:cNvPr id="3" name="内容占位符 2"/>
          <p:cNvSpPr>
            <a:spLocks noGrp="1"/>
          </p:cNvSpPr>
          <p:nvPr>
            <p:ph idx="1"/>
          </p:nvPr>
        </p:nvSpPr>
        <p:spPr>
          <a:xfrm>
            <a:off x="457200" y="1722826"/>
            <a:ext cx="8229600" cy="4827061"/>
          </a:xfrm>
        </p:spPr>
        <p:txBody>
          <a:bodyPr/>
          <a:lstStyle>
            <a:lvl1pPr marL="342900" indent="-342900">
              <a:lnSpc>
                <a:spcPct val="120000"/>
              </a:lnSpc>
              <a:spcBef>
                <a:spcPts val="0"/>
              </a:spcBef>
              <a:buClr>
                <a:schemeClr val="accent1">
                  <a:lumMod val="75000"/>
                </a:schemeClr>
              </a:buClr>
              <a:buSzPct val="80000"/>
              <a:buFont typeface="Wingdings" charset="2"/>
              <a:buChar char="l"/>
              <a:defRPr sz="3200">
                <a:solidFill>
                  <a:srgbClr val="0000FF"/>
                </a:solidFill>
              </a:defRPr>
            </a:lvl1pPr>
            <a:lvl2pPr marL="742950" indent="-285750">
              <a:lnSpc>
                <a:spcPct val="120000"/>
              </a:lnSpc>
              <a:spcBef>
                <a:spcPts val="0"/>
              </a:spcBef>
              <a:buClr>
                <a:schemeClr val="accent2">
                  <a:lumMod val="75000"/>
                </a:schemeClr>
              </a:buClr>
              <a:buSzPct val="80000"/>
              <a:buFont typeface="Wingdings" charset="2"/>
              <a:buChar char="n"/>
              <a:defRPr/>
            </a:lvl2pPr>
            <a:lvl3pPr marL="1143000" indent="-228600">
              <a:lnSpc>
                <a:spcPct val="120000"/>
              </a:lnSpc>
              <a:spcBef>
                <a:spcPts val="0"/>
              </a:spcBef>
              <a:buClr>
                <a:schemeClr val="accent4">
                  <a:lumMod val="50000"/>
                </a:schemeClr>
              </a:buClr>
              <a:buSzPct val="80000"/>
              <a:buFont typeface="Wingdings" charset="2"/>
              <a:buChar char="Ø"/>
              <a:defRPr/>
            </a:lvl3pPr>
            <a:lvl4pPr marL="1600200" indent="-228600">
              <a:lnSpc>
                <a:spcPct val="120000"/>
              </a:lnSpc>
              <a:spcBef>
                <a:spcPts val="0"/>
              </a:spcBef>
              <a:buClr>
                <a:schemeClr val="accent6">
                  <a:lumMod val="75000"/>
                </a:schemeClr>
              </a:buClr>
              <a:buSzPct val="80000"/>
              <a:buFont typeface="Wingdings" charset="2"/>
              <a:buChar char="p"/>
              <a:defRPr/>
            </a:lvl4pPr>
            <a:lvl5pPr marL="2057400" indent="-228600">
              <a:lnSpc>
                <a:spcPct val="120000"/>
              </a:lnSpc>
              <a:spcBef>
                <a:spcPts val="0"/>
              </a:spcBef>
              <a:buClr>
                <a:srgbClr val="800000"/>
              </a:buClr>
              <a:buSzPct val="80000"/>
              <a:buFont typeface="Symbol" charset="2"/>
              <a:buChar char="-"/>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1950387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just">
              <a:defRPr sz="4000" b="0" cap="all">
                <a:solidFill>
                  <a:srgbClr val="FF0000"/>
                </a:solidFill>
                <a:latin typeface="Heiti SC Light"/>
                <a:ea typeface="Heiti SC Light"/>
                <a:cs typeface="Heiti SC Light"/>
              </a:defRPr>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rgbClr val="00000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p>
        </p:txBody>
      </p:sp>
    </p:spTree>
    <p:extLst>
      <p:ext uri="{BB962C8B-B14F-4D97-AF65-F5344CB8AC3E}">
        <p14:creationId xmlns:p14="http://schemas.microsoft.com/office/powerpoint/2010/main" val="1407116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62DCE9A-8BC9-424D-8171-595155A6D92E}"/>
              </a:ext>
            </a:extLst>
          </p:cNvPr>
          <p:cNvSpPr>
            <a:spLocks noChangeArrowheads="1"/>
          </p:cNvSpPr>
          <p:nvPr userDrawn="1"/>
        </p:nvSpPr>
        <p:spPr bwMode="auto">
          <a:xfrm>
            <a:off x="0" y="1401763"/>
            <a:ext cx="263525" cy="285750"/>
          </a:xfrm>
          <a:prstGeom prst="rect">
            <a:avLst/>
          </a:prstGeom>
          <a:solidFill>
            <a:srgbClr val="008000"/>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endParaRPr lang="zh-CN" altLang="en-US">
              <a:solidFill>
                <a:schemeClr val="lt1"/>
              </a:solidFill>
              <a:latin typeface="+mn-lt"/>
              <a:ea typeface="+mn-ea"/>
            </a:endParaRPr>
          </a:p>
        </p:txBody>
      </p:sp>
      <p:cxnSp>
        <p:nvCxnSpPr>
          <p:cNvPr id="6" name="直线连接符 5">
            <a:extLst>
              <a:ext uri="{FF2B5EF4-FFF2-40B4-BE49-F238E27FC236}">
                <a16:creationId xmlns:a16="http://schemas.microsoft.com/office/drawing/2014/main" id="{3FC2EAB4-E1E0-D746-AEF1-F3FDB12D7418}"/>
              </a:ext>
            </a:extLst>
          </p:cNvPr>
          <p:cNvCxnSpPr>
            <a:cxnSpLocks noChangeShapeType="1"/>
          </p:cNvCxnSpPr>
          <p:nvPr userDrawn="1"/>
        </p:nvCxnSpPr>
        <p:spPr bwMode="auto">
          <a:xfrm flipV="1">
            <a:off x="263525" y="1533525"/>
            <a:ext cx="8423275" cy="11113"/>
          </a:xfrm>
          <a:prstGeom prst="line">
            <a:avLst/>
          </a:prstGeom>
          <a:noFill/>
          <a:ln w="25400">
            <a:solidFill>
              <a:srgbClr val="008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7" name="矩形 6">
            <a:extLst>
              <a:ext uri="{FF2B5EF4-FFF2-40B4-BE49-F238E27FC236}">
                <a16:creationId xmlns:a16="http://schemas.microsoft.com/office/drawing/2014/main" id="{976B6C72-6AAF-9144-8305-42D5238EAFC5}"/>
              </a:ext>
            </a:extLst>
          </p:cNvPr>
          <p:cNvSpPr/>
          <p:nvPr userDrawn="1"/>
        </p:nvSpPr>
        <p:spPr>
          <a:xfrm>
            <a:off x="0" y="0"/>
            <a:ext cx="9144000" cy="34448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algn="ctr"/>
            <a:r>
              <a:rPr lang="zh-CN" altLang="en-US" sz="1800" dirty="0">
                <a:solidFill>
                  <a:srgbClr val="595959"/>
                </a:solidFill>
                <a:latin typeface="Heiti SC Light" panose="02000000000000000000" pitchFamily="2" charset="-128"/>
                <a:ea typeface="Heiti SC Light" panose="02000000000000000000" pitchFamily="2" charset="-128"/>
              </a:rPr>
              <a:t>信息检索 </a:t>
            </a:r>
            <a:r>
              <a:rPr lang="en-US" altLang="zh-CN" sz="1800" dirty="0">
                <a:solidFill>
                  <a:srgbClr val="595959"/>
                </a:solidFill>
                <a:latin typeface="Heiti SC Light" panose="02000000000000000000" pitchFamily="2" charset="-128"/>
                <a:ea typeface="Heiti SC Light" panose="02000000000000000000" pitchFamily="2" charset="-128"/>
              </a:rPr>
              <a:t>—</a:t>
            </a:r>
            <a:r>
              <a:rPr lang="zh-CN" altLang="en-US" sz="1800" dirty="0">
                <a:solidFill>
                  <a:srgbClr val="595959"/>
                </a:solidFill>
                <a:latin typeface="Heiti SC Light" panose="02000000000000000000" pitchFamily="2" charset="-128"/>
                <a:ea typeface="Heiti SC Light" panose="02000000000000000000" pitchFamily="2" charset="-128"/>
              </a:rPr>
              <a:t> 第六章  索引及检索</a:t>
            </a:r>
          </a:p>
        </p:txBody>
      </p:sp>
      <p:cxnSp>
        <p:nvCxnSpPr>
          <p:cNvPr id="8" name="直线连接符 7">
            <a:extLst>
              <a:ext uri="{FF2B5EF4-FFF2-40B4-BE49-F238E27FC236}">
                <a16:creationId xmlns:a16="http://schemas.microsoft.com/office/drawing/2014/main" id="{94EA5B40-26F6-4D4C-B398-22697E79E6FA}"/>
              </a:ext>
            </a:extLst>
          </p:cNvPr>
          <p:cNvCxnSpPr>
            <a:cxnSpLocks noChangeShapeType="1"/>
          </p:cNvCxnSpPr>
          <p:nvPr userDrawn="1"/>
        </p:nvCxnSpPr>
        <p:spPr bwMode="auto">
          <a:xfrm>
            <a:off x="4565650" y="1533525"/>
            <a:ext cx="0" cy="4822825"/>
          </a:xfrm>
          <a:prstGeom prst="line">
            <a:avLst/>
          </a:prstGeom>
          <a:noFill/>
          <a:ln w="25400">
            <a:solidFill>
              <a:schemeClr val="accent1"/>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 name="内容占位符 2"/>
          <p:cNvSpPr>
            <a:spLocks noGrp="1"/>
          </p:cNvSpPr>
          <p:nvPr>
            <p:ph sz="half" idx="1"/>
          </p:nvPr>
        </p:nvSpPr>
        <p:spPr>
          <a:xfrm>
            <a:off x="457200" y="1731585"/>
            <a:ext cx="4038600" cy="4907754"/>
          </a:xfrm>
        </p:spPr>
        <p:txBody>
          <a:bodyPr/>
          <a:lstStyle>
            <a:lvl1pPr marL="342900" indent="-342900">
              <a:lnSpc>
                <a:spcPct val="120000"/>
              </a:lnSpc>
              <a:spcBef>
                <a:spcPts val="0"/>
              </a:spcBef>
              <a:defRPr kumimoji="1" lang="zh-CN" altLang="en-US" sz="2800" kern="1200" dirty="0" smtClean="0">
                <a:solidFill>
                  <a:srgbClr val="0000FF"/>
                </a:solidFill>
                <a:latin typeface="+mn-lt"/>
                <a:ea typeface="+mn-ea"/>
                <a:cs typeface="+mn-cs"/>
              </a:defRPr>
            </a:lvl1pPr>
            <a:lvl2pPr marL="742950" indent="-285750">
              <a:lnSpc>
                <a:spcPct val="120000"/>
              </a:lnSpc>
              <a:spcBef>
                <a:spcPts val="0"/>
              </a:spcBef>
              <a:defRPr kumimoji="1" lang="zh-CN" altLang="en-US" sz="2400" kern="1200" dirty="0" smtClean="0">
                <a:solidFill>
                  <a:schemeClr val="tx1"/>
                </a:solidFill>
                <a:latin typeface="+mn-lt"/>
                <a:ea typeface="+mn-ea"/>
                <a:cs typeface="+mn-cs"/>
              </a:defRPr>
            </a:lvl2pPr>
            <a:lvl3pPr marL="1143000" indent="-228600">
              <a:lnSpc>
                <a:spcPct val="120000"/>
              </a:lnSpc>
              <a:spcBef>
                <a:spcPts val="0"/>
              </a:spcBef>
              <a:defRPr kumimoji="1" lang="zh-CN" altLang="en-US" sz="2000" kern="1200" dirty="0" smtClean="0">
                <a:solidFill>
                  <a:schemeClr val="tx1"/>
                </a:solidFill>
                <a:latin typeface="+mn-lt"/>
                <a:ea typeface="+mn-ea"/>
                <a:cs typeface="+mn-cs"/>
              </a:defRPr>
            </a:lvl3pPr>
            <a:lvl4pPr marL="1600200" indent="-228600">
              <a:lnSpc>
                <a:spcPct val="120000"/>
              </a:lnSpc>
              <a:spcBef>
                <a:spcPts val="0"/>
              </a:spcBef>
              <a:defRPr kumimoji="1" lang="zh-CN" altLang="en-US" sz="1800" kern="1200" dirty="0" smtClean="0">
                <a:solidFill>
                  <a:schemeClr val="tx1"/>
                </a:solidFill>
                <a:latin typeface="+mn-lt"/>
                <a:ea typeface="+mn-ea"/>
                <a:cs typeface="+mn-cs"/>
              </a:defRPr>
            </a:lvl4pPr>
            <a:lvl5pPr marL="2057400" indent="-228600">
              <a:lnSpc>
                <a:spcPct val="120000"/>
              </a:lnSpc>
              <a:spcBef>
                <a:spcPts val="0"/>
              </a:spcBef>
              <a:defRPr kumimoji="1" lang="zh-CN" altLang="en-US" sz="16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p:cNvSpPr>
            <a:spLocks noGrp="1"/>
          </p:cNvSpPr>
          <p:nvPr>
            <p:ph sz="half" idx="2"/>
          </p:nvPr>
        </p:nvSpPr>
        <p:spPr>
          <a:xfrm>
            <a:off x="4648200" y="1722826"/>
            <a:ext cx="4038600" cy="4916513"/>
          </a:xfrm>
        </p:spPr>
        <p:txBody>
          <a:bodyPr/>
          <a:lstStyle>
            <a:lvl1pPr marL="342900" indent="-342900">
              <a:lnSpc>
                <a:spcPct val="120000"/>
              </a:lnSpc>
              <a:spcBef>
                <a:spcPts val="0"/>
              </a:spcBef>
              <a:defRPr kumimoji="1" lang="zh-CN" altLang="en-US" sz="2800" kern="1200" dirty="0" smtClean="0">
                <a:solidFill>
                  <a:srgbClr val="0000FF"/>
                </a:solidFill>
                <a:latin typeface="+mn-lt"/>
                <a:ea typeface="+mn-ea"/>
                <a:cs typeface="+mn-cs"/>
              </a:defRPr>
            </a:lvl1pPr>
            <a:lvl2pPr marL="742950" indent="-285750">
              <a:lnSpc>
                <a:spcPct val="120000"/>
              </a:lnSpc>
              <a:spcBef>
                <a:spcPts val="0"/>
              </a:spcBef>
              <a:defRPr kumimoji="1" lang="zh-CN" altLang="en-US" sz="2400" kern="1200" dirty="0" smtClean="0">
                <a:solidFill>
                  <a:schemeClr val="tx1"/>
                </a:solidFill>
                <a:latin typeface="+mn-lt"/>
                <a:ea typeface="+mn-ea"/>
                <a:cs typeface="+mn-cs"/>
              </a:defRPr>
            </a:lvl2pPr>
            <a:lvl3pPr marL="1143000" indent="-228600">
              <a:lnSpc>
                <a:spcPct val="120000"/>
              </a:lnSpc>
              <a:spcBef>
                <a:spcPts val="0"/>
              </a:spcBef>
              <a:defRPr kumimoji="1" lang="zh-CN" altLang="en-US" sz="2000" kern="1200" dirty="0" smtClean="0">
                <a:solidFill>
                  <a:schemeClr val="tx1"/>
                </a:solidFill>
                <a:latin typeface="+mn-lt"/>
                <a:ea typeface="+mn-ea"/>
                <a:cs typeface="+mn-cs"/>
              </a:defRPr>
            </a:lvl3pPr>
            <a:lvl4pPr marL="1600200" indent="-228600">
              <a:lnSpc>
                <a:spcPct val="120000"/>
              </a:lnSpc>
              <a:spcBef>
                <a:spcPts val="0"/>
              </a:spcBef>
              <a:defRPr kumimoji="1" lang="zh-CN" altLang="en-US" sz="1800" kern="1200" dirty="0" smtClean="0">
                <a:solidFill>
                  <a:schemeClr val="tx1"/>
                </a:solidFill>
                <a:latin typeface="+mn-lt"/>
                <a:ea typeface="+mn-ea"/>
                <a:cs typeface="+mn-cs"/>
              </a:defRPr>
            </a:lvl4pPr>
            <a:lvl5pPr marL="2057400" indent="-228600">
              <a:lnSpc>
                <a:spcPct val="120000"/>
              </a:lnSpc>
              <a:spcBef>
                <a:spcPts val="0"/>
              </a:spcBef>
              <a:defRPr kumimoji="1" lang="zh-CN" altLang="en-US" sz="16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0" name="标题 1"/>
          <p:cNvSpPr>
            <a:spLocks noGrp="1"/>
          </p:cNvSpPr>
          <p:nvPr>
            <p:ph type="title"/>
          </p:nvPr>
        </p:nvSpPr>
        <p:spPr>
          <a:xfrm>
            <a:off x="457200" y="511131"/>
            <a:ext cx="8229600" cy="828941"/>
          </a:xfrm>
        </p:spPr>
        <p:txBody>
          <a:bodyPr>
            <a:normAutofit/>
          </a:bodyPr>
          <a:lstStyle>
            <a:lvl1pPr algn="just">
              <a:defRPr sz="4000">
                <a:solidFill>
                  <a:srgbClr val="FF0000"/>
                </a:solidFill>
                <a:latin typeface="Heiti SC Light"/>
                <a:ea typeface="Heiti SC Light"/>
                <a:cs typeface="Heiti SC Light"/>
              </a:defRPr>
            </a:lvl1pPr>
          </a:lstStyle>
          <a:p>
            <a:r>
              <a:rPr lang="zh-CN" altLang="en-US" dirty="0"/>
              <a:t>单击此处编辑母版标题样式</a:t>
            </a:r>
          </a:p>
        </p:txBody>
      </p:sp>
    </p:spTree>
    <p:extLst>
      <p:ext uri="{BB962C8B-B14F-4D97-AF65-F5344CB8AC3E}">
        <p14:creationId xmlns:p14="http://schemas.microsoft.com/office/powerpoint/2010/main" val="4129620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8C15F6BE-99D6-4A41-9A96-D893C002D81F}"/>
              </a:ext>
            </a:extLst>
          </p:cNvPr>
          <p:cNvSpPr>
            <a:spLocks noChangeArrowheads="1"/>
          </p:cNvSpPr>
          <p:nvPr userDrawn="1"/>
        </p:nvSpPr>
        <p:spPr bwMode="auto">
          <a:xfrm>
            <a:off x="0" y="1401763"/>
            <a:ext cx="263525" cy="285750"/>
          </a:xfrm>
          <a:prstGeom prst="rect">
            <a:avLst/>
          </a:prstGeom>
          <a:solidFill>
            <a:srgbClr val="008000"/>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endParaRPr lang="zh-CN" altLang="en-US">
              <a:solidFill>
                <a:schemeClr val="lt1"/>
              </a:solidFill>
              <a:latin typeface="+mn-lt"/>
              <a:ea typeface="+mn-ea"/>
            </a:endParaRPr>
          </a:p>
        </p:txBody>
      </p:sp>
      <p:cxnSp>
        <p:nvCxnSpPr>
          <p:cNvPr id="8" name="直线连接符 7">
            <a:extLst>
              <a:ext uri="{FF2B5EF4-FFF2-40B4-BE49-F238E27FC236}">
                <a16:creationId xmlns:a16="http://schemas.microsoft.com/office/drawing/2014/main" id="{63546D1F-08E0-824B-9E42-D7B24E39F382}"/>
              </a:ext>
            </a:extLst>
          </p:cNvPr>
          <p:cNvCxnSpPr>
            <a:cxnSpLocks noChangeShapeType="1"/>
          </p:cNvCxnSpPr>
          <p:nvPr userDrawn="1"/>
        </p:nvCxnSpPr>
        <p:spPr bwMode="auto">
          <a:xfrm flipV="1">
            <a:off x="263525" y="1533525"/>
            <a:ext cx="8423275" cy="11113"/>
          </a:xfrm>
          <a:prstGeom prst="line">
            <a:avLst/>
          </a:prstGeom>
          <a:noFill/>
          <a:ln w="25400">
            <a:solidFill>
              <a:srgbClr val="008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9" name="矩形 8">
            <a:extLst>
              <a:ext uri="{FF2B5EF4-FFF2-40B4-BE49-F238E27FC236}">
                <a16:creationId xmlns:a16="http://schemas.microsoft.com/office/drawing/2014/main" id="{9EF8C1D9-D3C8-554F-8948-B11EEEA91F67}"/>
              </a:ext>
            </a:extLst>
          </p:cNvPr>
          <p:cNvSpPr/>
          <p:nvPr userDrawn="1"/>
        </p:nvSpPr>
        <p:spPr>
          <a:xfrm>
            <a:off x="0" y="0"/>
            <a:ext cx="9144000" cy="34448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algn="ctr"/>
            <a:r>
              <a:rPr lang="zh-CN" altLang="en-US" sz="1800" dirty="0">
                <a:solidFill>
                  <a:srgbClr val="595959"/>
                </a:solidFill>
                <a:latin typeface="Heiti SC Light" panose="02000000000000000000" pitchFamily="2" charset="-128"/>
                <a:ea typeface="Heiti SC Light" panose="02000000000000000000" pitchFamily="2" charset="-128"/>
              </a:rPr>
              <a:t>信息检索 </a:t>
            </a:r>
            <a:r>
              <a:rPr lang="en-US" altLang="zh-CN" sz="1800" dirty="0">
                <a:solidFill>
                  <a:srgbClr val="595959"/>
                </a:solidFill>
                <a:latin typeface="Heiti SC Light" panose="02000000000000000000" pitchFamily="2" charset="-128"/>
                <a:ea typeface="Heiti SC Light" panose="02000000000000000000" pitchFamily="2" charset="-128"/>
              </a:rPr>
              <a:t>—</a:t>
            </a:r>
            <a:r>
              <a:rPr lang="zh-CN" altLang="en-US" sz="1800" dirty="0">
                <a:solidFill>
                  <a:srgbClr val="595959"/>
                </a:solidFill>
                <a:latin typeface="Heiti SC Light" panose="02000000000000000000" pitchFamily="2" charset="-128"/>
                <a:ea typeface="Heiti SC Light" panose="02000000000000000000" pitchFamily="2" charset="-128"/>
              </a:rPr>
              <a:t> 第六章  索引及检索</a:t>
            </a:r>
          </a:p>
        </p:txBody>
      </p:sp>
      <p:sp>
        <p:nvSpPr>
          <p:cNvPr id="3" name="文本占位符 2"/>
          <p:cNvSpPr>
            <a:spLocks noGrp="1"/>
          </p:cNvSpPr>
          <p:nvPr>
            <p:ph type="body" idx="1"/>
          </p:nvPr>
        </p:nvSpPr>
        <p:spPr>
          <a:xfrm>
            <a:off x="457200" y="1754088"/>
            <a:ext cx="4040188" cy="639762"/>
          </a:xfrm>
        </p:spPr>
        <p:txBody>
          <a:bodyPr anchor="b"/>
          <a:lstStyle>
            <a:lvl1pPr marL="0" indent="0" algn="just">
              <a:buNone/>
              <a:defRPr sz="2400" b="1">
                <a:solidFill>
                  <a:srgbClr val="660066"/>
                </a:solidFill>
                <a:latin typeface="Heiti SC Light"/>
                <a:ea typeface="Heiti SC Light"/>
                <a:cs typeface="Heiti SC Ligh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457200" y="2393850"/>
            <a:ext cx="4040188" cy="4255428"/>
          </a:xfrm>
        </p:spPr>
        <p:txBody>
          <a:bodyPr>
            <a:normAutofit/>
          </a:bodyPr>
          <a:lstStyle>
            <a:lvl1pPr marL="342900" indent="-342900" algn="l" defTabSz="457200" rtl="0" eaLnBrk="1" latinLnBrk="0" hangingPunct="1">
              <a:spcBef>
                <a:spcPct val="20000"/>
              </a:spcBef>
              <a:buClr>
                <a:schemeClr val="accent1">
                  <a:lumMod val="75000"/>
                </a:schemeClr>
              </a:buClr>
              <a:buSzPct val="80000"/>
              <a:buFont typeface="Wingdings" charset="2"/>
              <a:buChar char="l"/>
              <a:defRPr sz="2400">
                <a:solidFill>
                  <a:srgbClr val="0000FF"/>
                </a:solidFill>
              </a:defRPr>
            </a:lvl1pPr>
            <a:lvl2pPr marL="742950" indent="-285750" algn="l" defTabSz="457200" rtl="0" eaLnBrk="1" latinLnBrk="0" hangingPunct="1">
              <a:spcBef>
                <a:spcPct val="20000"/>
              </a:spcBef>
              <a:buClr>
                <a:schemeClr val="accent2">
                  <a:lumMod val="75000"/>
                </a:schemeClr>
              </a:buClr>
              <a:buSzPct val="80000"/>
              <a:buFont typeface="Wingdings" charset="2"/>
              <a:buChar char="n"/>
              <a:defRPr sz="2000"/>
            </a:lvl2pPr>
            <a:lvl3pPr marL="1143000" indent="-228600" algn="l" defTabSz="457200" rtl="0" eaLnBrk="1" latinLnBrk="0" hangingPunct="1">
              <a:spcBef>
                <a:spcPct val="20000"/>
              </a:spcBef>
              <a:buClr>
                <a:schemeClr val="accent4">
                  <a:lumMod val="50000"/>
                </a:schemeClr>
              </a:buClr>
              <a:buSzPct val="80000"/>
              <a:buFont typeface="Wingdings" charset="2"/>
              <a:buChar char="Ø"/>
              <a:defRPr sz="1800"/>
            </a:lvl3pPr>
            <a:lvl4pPr marL="1600200" indent="-228600" algn="l" defTabSz="457200" rtl="0" eaLnBrk="1" latinLnBrk="0" hangingPunct="1">
              <a:spcBef>
                <a:spcPct val="20000"/>
              </a:spcBef>
              <a:buClr>
                <a:schemeClr val="accent6">
                  <a:lumMod val="75000"/>
                </a:schemeClr>
              </a:buClr>
              <a:buSzPct val="80000"/>
              <a:buFont typeface="Wingdings" charset="2"/>
              <a:buChar char="p"/>
              <a:defRPr sz="1600"/>
            </a:lvl4pPr>
            <a:lvl5pPr marL="2057400" indent="-228600" algn="l" defTabSz="457200" rtl="0" eaLnBrk="1" latinLnBrk="0" hangingPunct="1">
              <a:spcBef>
                <a:spcPct val="20000"/>
              </a:spcBef>
              <a:buClr>
                <a:srgbClr val="800000"/>
              </a:buClr>
              <a:buSzPct val="80000"/>
              <a:buFont typeface="Symbol" charset="2"/>
              <a:buChar cha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文本占位符 4"/>
          <p:cNvSpPr>
            <a:spLocks noGrp="1"/>
          </p:cNvSpPr>
          <p:nvPr>
            <p:ph type="body" sz="quarter" idx="3"/>
          </p:nvPr>
        </p:nvSpPr>
        <p:spPr>
          <a:xfrm>
            <a:off x="4645025" y="1754088"/>
            <a:ext cx="4041775" cy="639762"/>
          </a:xfrm>
        </p:spPr>
        <p:txBody>
          <a:bodyPr anchor="b">
            <a:normAutofit/>
          </a:bodyPr>
          <a:lstStyle>
            <a:lvl1pPr marL="0" indent="0">
              <a:buNone/>
              <a:defRPr kumimoji="1" lang="zh-CN" altLang="en-US" sz="2400" b="1" kern="1200" dirty="0" smtClean="0">
                <a:solidFill>
                  <a:srgbClr val="660066"/>
                </a:solidFill>
                <a:latin typeface="Heiti SC Light"/>
                <a:ea typeface="Heiti SC Light"/>
                <a:cs typeface="Heiti SC Ligh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4645025" y="2393850"/>
            <a:ext cx="4041775" cy="4255428"/>
          </a:xfrm>
        </p:spPr>
        <p:txBody>
          <a:bodyPr/>
          <a:lstStyle>
            <a:lvl1pPr marL="342900" indent="-342900" algn="l" defTabSz="457200" rtl="0" eaLnBrk="1" latinLnBrk="0" hangingPunct="1">
              <a:spcBef>
                <a:spcPct val="20000"/>
              </a:spcBef>
              <a:buClr>
                <a:schemeClr val="accent1">
                  <a:lumMod val="75000"/>
                </a:schemeClr>
              </a:buClr>
              <a:buSzPct val="80000"/>
              <a:buFont typeface="Wingdings" charset="2"/>
              <a:buChar char="l"/>
              <a:defRPr sz="2400">
                <a:solidFill>
                  <a:srgbClr val="0000FF"/>
                </a:solidFill>
              </a:defRPr>
            </a:lvl1pPr>
            <a:lvl2pPr marL="742950" indent="-285750" algn="l" defTabSz="457200" rtl="0" eaLnBrk="1" latinLnBrk="0" hangingPunct="1">
              <a:spcBef>
                <a:spcPct val="20000"/>
              </a:spcBef>
              <a:buClr>
                <a:schemeClr val="accent2">
                  <a:lumMod val="75000"/>
                </a:schemeClr>
              </a:buClr>
              <a:buSzPct val="80000"/>
              <a:buFont typeface="Wingdings" charset="2"/>
              <a:buChar char="n"/>
              <a:defRPr sz="2000"/>
            </a:lvl2pPr>
            <a:lvl3pPr marL="1143000" indent="-228600" algn="l" defTabSz="457200" rtl="0" eaLnBrk="1" latinLnBrk="0" hangingPunct="1">
              <a:spcBef>
                <a:spcPct val="20000"/>
              </a:spcBef>
              <a:buClr>
                <a:schemeClr val="accent4">
                  <a:lumMod val="50000"/>
                </a:schemeClr>
              </a:buClr>
              <a:buSzPct val="80000"/>
              <a:buFont typeface="Wingdings" charset="2"/>
              <a:buChar char="Ø"/>
              <a:defRPr sz="1800"/>
            </a:lvl3pPr>
            <a:lvl4pPr marL="1600200" indent="-228600" algn="l" defTabSz="457200" rtl="0" eaLnBrk="1" latinLnBrk="0" hangingPunct="1">
              <a:spcBef>
                <a:spcPct val="20000"/>
              </a:spcBef>
              <a:buClr>
                <a:schemeClr val="accent6">
                  <a:lumMod val="75000"/>
                </a:schemeClr>
              </a:buClr>
              <a:buSzPct val="80000"/>
              <a:buFont typeface="Wingdings" charset="2"/>
              <a:buChar char="p"/>
              <a:defRPr sz="1600"/>
            </a:lvl4pPr>
            <a:lvl5pPr marL="2057400" indent="-228600" algn="l" defTabSz="457200" rtl="0" eaLnBrk="1" latinLnBrk="0" hangingPunct="1">
              <a:spcBef>
                <a:spcPct val="20000"/>
              </a:spcBef>
              <a:buClr>
                <a:srgbClr val="800000"/>
              </a:buClr>
              <a:buSzPct val="80000"/>
              <a:buFont typeface="Symbol" charset="2"/>
              <a:buChar cha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5" name="标题 1"/>
          <p:cNvSpPr>
            <a:spLocks noGrp="1"/>
          </p:cNvSpPr>
          <p:nvPr>
            <p:ph type="title"/>
          </p:nvPr>
        </p:nvSpPr>
        <p:spPr>
          <a:xfrm>
            <a:off x="457200" y="511131"/>
            <a:ext cx="8229600" cy="828941"/>
          </a:xfrm>
        </p:spPr>
        <p:txBody>
          <a:bodyPr>
            <a:normAutofit/>
          </a:bodyPr>
          <a:lstStyle>
            <a:lvl1pPr algn="just">
              <a:defRPr sz="4000">
                <a:solidFill>
                  <a:srgbClr val="FF0000"/>
                </a:solidFill>
                <a:latin typeface="Heiti SC Light"/>
                <a:ea typeface="Heiti SC Light"/>
                <a:cs typeface="Heiti SC Light"/>
              </a:defRPr>
            </a:lvl1pPr>
          </a:lstStyle>
          <a:p>
            <a:r>
              <a:rPr lang="zh-CN" altLang="en-US" dirty="0"/>
              <a:t>单击此处编辑母版标题样式</a:t>
            </a:r>
          </a:p>
        </p:txBody>
      </p:sp>
    </p:spTree>
    <p:extLst>
      <p:ext uri="{BB962C8B-B14F-4D97-AF65-F5344CB8AC3E}">
        <p14:creationId xmlns:p14="http://schemas.microsoft.com/office/powerpoint/2010/main" val="1290303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CC04C13-A68C-5649-AD9C-E2623A46CEC5}"/>
              </a:ext>
            </a:extLst>
          </p:cNvPr>
          <p:cNvSpPr>
            <a:spLocks noChangeArrowheads="1"/>
          </p:cNvSpPr>
          <p:nvPr userDrawn="1"/>
        </p:nvSpPr>
        <p:spPr bwMode="auto">
          <a:xfrm>
            <a:off x="0" y="1401763"/>
            <a:ext cx="263525" cy="285750"/>
          </a:xfrm>
          <a:prstGeom prst="rect">
            <a:avLst/>
          </a:prstGeom>
          <a:solidFill>
            <a:srgbClr val="008000"/>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endParaRPr lang="zh-CN" altLang="en-US">
              <a:solidFill>
                <a:schemeClr val="lt1"/>
              </a:solidFill>
              <a:latin typeface="+mn-lt"/>
              <a:ea typeface="+mn-ea"/>
            </a:endParaRPr>
          </a:p>
        </p:txBody>
      </p:sp>
      <p:cxnSp>
        <p:nvCxnSpPr>
          <p:cNvPr id="4" name="直线连接符 3">
            <a:extLst>
              <a:ext uri="{FF2B5EF4-FFF2-40B4-BE49-F238E27FC236}">
                <a16:creationId xmlns:a16="http://schemas.microsoft.com/office/drawing/2014/main" id="{D748AFF0-1473-A146-8980-8F8175ED5145}"/>
              </a:ext>
            </a:extLst>
          </p:cNvPr>
          <p:cNvCxnSpPr>
            <a:cxnSpLocks noChangeShapeType="1"/>
            <a:stCxn id="7" idx="3"/>
          </p:cNvCxnSpPr>
          <p:nvPr userDrawn="1"/>
        </p:nvCxnSpPr>
        <p:spPr bwMode="auto">
          <a:xfrm flipV="1">
            <a:off x="263525" y="1533525"/>
            <a:ext cx="8423275" cy="11113"/>
          </a:xfrm>
          <a:prstGeom prst="line">
            <a:avLst/>
          </a:prstGeom>
          <a:noFill/>
          <a:ln w="25400">
            <a:solidFill>
              <a:srgbClr val="008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5" name="矩形 4">
            <a:extLst>
              <a:ext uri="{FF2B5EF4-FFF2-40B4-BE49-F238E27FC236}">
                <a16:creationId xmlns:a16="http://schemas.microsoft.com/office/drawing/2014/main" id="{16743A09-4C35-1644-8A1E-566458D2248F}"/>
              </a:ext>
            </a:extLst>
          </p:cNvPr>
          <p:cNvSpPr/>
          <p:nvPr userDrawn="1"/>
        </p:nvSpPr>
        <p:spPr>
          <a:xfrm>
            <a:off x="0" y="0"/>
            <a:ext cx="9144000" cy="34448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标题 1"/>
          <p:cNvSpPr>
            <a:spLocks noGrp="1"/>
          </p:cNvSpPr>
          <p:nvPr>
            <p:ph type="title"/>
          </p:nvPr>
        </p:nvSpPr>
        <p:spPr>
          <a:xfrm>
            <a:off x="457200" y="511131"/>
            <a:ext cx="8229600" cy="828941"/>
          </a:xfrm>
        </p:spPr>
        <p:txBody>
          <a:bodyPr>
            <a:normAutofit/>
          </a:bodyPr>
          <a:lstStyle>
            <a:lvl1pPr algn="just">
              <a:defRPr sz="4000">
                <a:solidFill>
                  <a:srgbClr val="FF0000"/>
                </a:solidFill>
                <a:latin typeface="Heiti SC Light"/>
                <a:ea typeface="Heiti SC Light"/>
                <a:cs typeface="Heiti SC Light"/>
              </a:defRPr>
            </a:lvl1pPr>
          </a:lstStyle>
          <a:p>
            <a:r>
              <a:rPr lang="zh-CN" altLang="en-US" dirty="0"/>
              <a:t>单击此处编辑母版标题样式</a:t>
            </a:r>
          </a:p>
        </p:txBody>
      </p:sp>
      <p:sp>
        <p:nvSpPr>
          <p:cNvPr id="7" name="幻灯片编号占位符 4">
            <a:extLst>
              <a:ext uri="{FF2B5EF4-FFF2-40B4-BE49-F238E27FC236}">
                <a16:creationId xmlns:a16="http://schemas.microsoft.com/office/drawing/2014/main" id="{7BE661BF-BA74-4149-9333-A2CBC83F50F4}"/>
              </a:ext>
            </a:extLst>
          </p:cNvPr>
          <p:cNvSpPr>
            <a:spLocks noGrp="1"/>
          </p:cNvSpPr>
          <p:nvPr>
            <p:ph type="sldNum" sz="quarter" idx="10"/>
          </p:nvPr>
        </p:nvSpPr>
        <p:spPr/>
        <p:txBody>
          <a:bodyPr/>
          <a:lstStyle>
            <a:lvl1pPr>
              <a:defRPr/>
            </a:lvl1pPr>
          </a:lstStyle>
          <a:p>
            <a:fld id="{A91D1595-1462-6048-B3E5-FBFDC87AF610}" type="slidenum">
              <a:rPr lang="zh-CN" altLang="en-US"/>
              <a:pPr/>
              <a:t>‹#›</a:t>
            </a:fld>
            <a:endParaRPr lang="zh-CN" altLang="en-US"/>
          </a:p>
        </p:txBody>
      </p:sp>
    </p:spTree>
    <p:extLst>
      <p:ext uri="{BB962C8B-B14F-4D97-AF65-F5344CB8AC3E}">
        <p14:creationId xmlns:p14="http://schemas.microsoft.com/office/powerpoint/2010/main" val="2731250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C48E67A-E2C6-4548-8E39-58FBCFBA59A5}"/>
              </a:ext>
            </a:extLst>
          </p:cNvPr>
          <p:cNvSpPr>
            <a:spLocks noChangeArrowheads="1"/>
          </p:cNvSpPr>
          <p:nvPr userDrawn="1"/>
        </p:nvSpPr>
        <p:spPr bwMode="auto">
          <a:xfrm>
            <a:off x="0" y="1401763"/>
            <a:ext cx="263525" cy="285750"/>
          </a:xfrm>
          <a:prstGeom prst="rect">
            <a:avLst/>
          </a:prstGeom>
          <a:solidFill>
            <a:srgbClr val="008000"/>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endParaRPr lang="zh-CN" altLang="en-US">
              <a:solidFill>
                <a:schemeClr val="lt1"/>
              </a:solidFill>
              <a:latin typeface="+mn-lt"/>
              <a:ea typeface="+mn-ea"/>
            </a:endParaRPr>
          </a:p>
        </p:txBody>
      </p:sp>
      <p:cxnSp>
        <p:nvCxnSpPr>
          <p:cNvPr id="4" name="直线连接符 3">
            <a:extLst>
              <a:ext uri="{FF2B5EF4-FFF2-40B4-BE49-F238E27FC236}">
                <a16:creationId xmlns:a16="http://schemas.microsoft.com/office/drawing/2014/main" id="{34B2C5DC-B00A-FF44-B1AC-B32DF611B3CF}"/>
              </a:ext>
            </a:extLst>
          </p:cNvPr>
          <p:cNvCxnSpPr>
            <a:cxnSpLocks noChangeShapeType="1"/>
          </p:cNvCxnSpPr>
          <p:nvPr userDrawn="1"/>
        </p:nvCxnSpPr>
        <p:spPr bwMode="auto">
          <a:xfrm flipV="1">
            <a:off x="263525" y="1533525"/>
            <a:ext cx="8423275" cy="11113"/>
          </a:xfrm>
          <a:prstGeom prst="line">
            <a:avLst/>
          </a:prstGeom>
          <a:noFill/>
          <a:ln w="25400">
            <a:solidFill>
              <a:srgbClr val="008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6" name="矩形 5">
            <a:extLst>
              <a:ext uri="{FF2B5EF4-FFF2-40B4-BE49-F238E27FC236}">
                <a16:creationId xmlns:a16="http://schemas.microsoft.com/office/drawing/2014/main" id="{3C15D900-9E4E-2348-AFF0-98DEADAF4997}"/>
              </a:ext>
            </a:extLst>
          </p:cNvPr>
          <p:cNvSpPr/>
          <p:nvPr userDrawn="1"/>
        </p:nvSpPr>
        <p:spPr>
          <a:xfrm>
            <a:off x="0" y="0"/>
            <a:ext cx="9144000" cy="34448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algn="ctr"/>
            <a:r>
              <a:rPr lang="zh-CN" altLang="en-US" sz="1800" dirty="0">
                <a:solidFill>
                  <a:srgbClr val="595959"/>
                </a:solidFill>
                <a:latin typeface="Heiti SC Light" panose="02000000000000000000" pitchFamily="2" charset="-128"/>
                <a:ea typeface="Heiti SC Light" panose="02000000000000000000" pitchFamily="2" charset="-128"/>
              </a:rPr>
              <a:t>信息检索 </a:t>
            </a:r>
            <a:r>
              <a:rPr lang="en-US" altLang="zh-CN" sz="1800" dirty="0">
                <a:solidFill>
                  <a:srgbClr val="595959"/>
                </a:solidFill>
                <a:latin typeface="Heiti SC Light" panose="02000000000000000000" pitchFamily="2" charset="-128"/>
                <a:ea typeface="Heiti SC Light" panose="02000000000000000000" pitchFamily="2" charset="-128"/>
              </a:rPr>
              <a:t>—</a:t>
            </a:r>
            <a:r>
              <a:rPr lang="zh-CN" altLang="en-US" sz="1800" dirty="0">
                <a:solidFill>
                  <a:srgbClr val="595959"/>
                </a:solidFill>
                <a:latin typeface="Heiti SC Light" panose="02000000000000000000" pitchFamily="2" charset="-128"/>
                <a:ea typeface="Heiti SC Light" panose="02000000000000000000" pitchFamily="2" charset="-128"/>
              </a:rPr>
              <a:t> 第六章  索引及检索</a:t>
            </a:r>
          </a:p>
        </p:txBody>
      </p:sp>
      <p:sp>
        <p:nvSpPr>
          <p:cNvPr id="5" name="标题 1"/>
          <p:cNvSpPr>
            <a:spLocks noGrp="1"/>
          </p:cNvSpPr>
          <p:nvPr>
            <p:ph type="title"/>
          </p:nvPr>
        </p:nvSpPr>
        <p:spPr>
          <a:xfrm>
            <a:off x="457200" y="511131"/>
            <a:ext cx="8229600" cy="828941"/>
          </a:xfrm>
        </p:spPr>
        <p:txBody>
          <a:bodyPr>
            <a:normAutofit/>
          </a:bodyPr>
          <a:lstStyle>
            <a:lvl1pPr algn="just">
              <a:defRPr sz="4000">
                <a:solidFill>
                  <a:srgbClr val="FF0000"/>
                </a:solidFill>
                <a:latin typeface="Heiti SC Light"/>
                <a:ea typeface="Heiti SC Light"/>
                <a:cs typeface="Heiti SC Light"/>
              </a:defRPr>
            </a:lvl1pPr>
          </a:lstStyle>
          <a:p>
            <a:r>
              <a:rPr lang="zh-CN" altLang="en-US" dirty="0"/>
              <a:t>单击此处编辑母版标题样式</a:t>
            </a:r>
          </a:p>
        </p:txBody>
      </p:sp>
    </p:spTree>
    <p:extLst>
      <p:ext uri="{BB962C8B-B14F-4D97-AF65-F5344CB8AC3E}">
        <p14:creationId xmlns:p14="http://schemas.microsoft.com/office/powerpoint/2010/main" val="1846220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531E302-3A03-FF4E-B0A4-903E956E91B6}"/>
              </a:ext>
            </a:extLst>
          </p:cNvPr>
          <p:cNvSpPr/>
          <p:nvPr userDrawn="1"/>
        </p:nvSpPr>
        <p:spPr>
          <a:xfrm>
            <a:off x="0" y="0"/>
            <a:ext cx="9144000" cy="34448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标题 1"/>
          <p:cNvSpPr>
            <a:spLocks noGrp="1"/>
          </p:cNvSpPr>
          <p:nvPr>
            <p:ph type="title"/>
          </p:nvPr>
        </p:nvSpPr>
        <p:spPr>
          <a:xfrm>
            <a:off x="457200" y="421953"/>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4219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文本占位符 3"/>
          <p:cNvSpPr>
            <a:spLocks noGrp="1"/>
          </p:cNvSpPr>
          <p:nvPr>
            <p:ph type="body" sz="half" idx="2"/>
          </p:nvPr>
        </p:nvSpPr>
        <p:spPr>
          <a:xfrm>
            <a:off x="457200" y="15840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幻灯片编号占位符 6">
            <a:extLst>
              <a:ext uri="{FF2B5EF4-FFF2-40B4-BE49-F238E27FC236}">
                <a16:creationId xmlns:a16="http://schemas.microsoft.com/office/drawing/2014/main" id="{EA9AB305-B20C-C248-AE1E-4B1EA57B2AC4}"/>
              </a:ext>
            </a:extLst>
          </p:cNvPr>
          <p:cNvSpPr>
            <a:spLocks noGrp="1"/>
          </p:cNvSpPr>
          <p:nvPr>
            <p:ph type="sldNum" sz="quarter" idx="10"/>
          </p:nvPr>
        </p:nvSpPr>
        <p:spPr/>
        <p:txBody>
          <a:bodyPr/>
          <a:lstStyle>
            <a:lvl1pPr>
              <a:defRPr/>
            </a:lvl1pPr>
          </a:lstStyle>
          <a:p>
            <a:fld id="{5431602A-90FE-6D4B-8078-CED851371F73}" type="slidenum">
              <a:rPr lang="zh-CN" altLang="en-US"/>
              <a:pPr/>
              <a:t>‹#›</a:t>
            </a:fld>
            <a:endParaRPr lang="zh-CN" altLang="en-US"/>
          </a:p>
        </p:txBody>
      </p:sp>
    </p:spTree>
    <p:extLst>
      <p:ext uri="{BB962C8B-B14F-4D97-AF65-F5344CB8AC3E}">
        <p14:creationId xmlns:p14="http://schemas.microsoft.com/office/powerpoint/2010/main" val="410141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A8D9152-2A88-A643-AD37-B8549698B47C}"/>
              </a:ext>
            </a:extLst>
          </p:cNvPr>
          <p:cNvSpPr/>
          <p:nvPr userDrawn="1"/>
        </p:nvSpPr>
        <p:spPr>
          <a:xfrm>
            <a:off x="0" y="0"/>
            <a:ext cx="9144000" cy="34448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defTabSz="4572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algn="ctr"/>
            <a:r>
              <a:rPr lang="zh-CN" altLang="en-US" sz="1800" dirty="0">
                <a:solidFill>
                  <a:srgbClr val="595959"/>
                </a:solidFill>
                <a:latin typeface="Heiti SC Light" panose="02000000000000000000" pitchFamily="2" charset="-128"/>
                <a:ea typeface="Heiti SC Light" panose="02000000000000000000" pitchFamily="2" charset="-128"/>
              </a:rPr>
              <a:t>信息检索 </a:t>
            </a:r>
            <a:r>
              <a:rPr lang="en-US" altLang="zh-CN" sz="1800" dirty="0">
                <a:solidFill>
                  <a:srgbClr val="595959"/>
                </a:solidFill>
                <a:latin typeface="Heiti SC Light" panose="02000000000000000000" pitchFamily="2" charset="-128"/>
                <a:ea typeface="Heiti SC Light" panose="02000000000000000000" pitchFamily="2" charset="-128"/>
              </a:rPr>
              <a:t>—</a:t>
            </a:r>
            <a:r>
              <a:rPr lang="zh-CN" altLang="en-US" sz="1800" dirty="0">
                <a:solidFill>
                  <a:srgbClr val="595959"/>
                </a:solidFill>
                <a:latin typeface="Heiti SC Light" panose="02000000000000000000" pitchFamily="2" charset="-128"/>
                <a:ea typeface="Heiti SC Light" panose="02000000000000000000" pitchFamily="2" charset="-128"/>
              </a:rPr>
              <a:t> 第六章  索引及检索</a:t>
            </a:r>
          </a:p>
        </p:txBody>
      </p:sp>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397959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484E13B5-0265-534E-B476-14CCE47A6E40}"/>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7DAB6025-7296-5F44-AD62-1674661EC435}"/>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幻灯片编号占位符 5">
            <a:extLst>
              <a:ext uri="{FF2B5EF4-FFF2-40B4-BE49-F238E27FC236}">
                <a16:creationId xmlns:a16="http://schemas.microsoft.com/office/drawing/2014/main" id="{28DBAC08-D91B-7547-B9ED-E0CD937552F7}"/>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95CFFA93-E28D-604E-A4F9-3E9F19DB1802}"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ctr" defTabSz="457200" rtl="0" fontAlgn="base">
        <a:spcBef>
          <a:spcPct val="0"/>
        </a:spcBef>
        <a:spcAft>
          <a:spcPct val="0"/>
        </a:spcAft>
        <a:defRPr kumimoji="1" sz="4400" kern="1200">
          <a:solidFill>
            <a:schemeClr val="tx1"/>
          </a:solidFill>
          <a:latin typeface="+mj-lt"/>
          <a:ea typeface="+mj-ea"/>
          <a:cs typeface="宋体" charset="0"/>
        </a:defRPr>
      </a:lvl1pPr>
      <a:lvl2pPr algn="ctr" defTabSz="457200" rtl="0" fontAlgn="base">
        <a:spcBef>
          <a:spcPct val="0"/>
        </a:spcBef>
        <a:spcAft>
          <a:spcPct val="0"/>
        </a:spcAft>
        <a:defRPr kumimoji="1" sz="4400">
          <a:solidFill>
            <a:schemeClr val="tx1"/>
          </a:solidFill>
          <a:latin typeface="Calibri" charset="0"/>
          <a:ea typeface="宋体" charset="0"/>
          <a:cs typeface="宋体" charset="0"/>
        </a:defRPr>
      </a:lvl2pPr>
      <a:lvl3pPr algn="ctr" defTabSz="457200" rtl="0" fontAlgn="base">
        <a:spcBef>
          <a:spcPct val="0"/>
        </a:spcBef>
        <a:spcAft>
          <a:spcPct val="0"/>
        </a:spcAft>
        <a:defRPr kumimoji="1" sz="4400">
          <a:solidFill>
            <a:schemeClr val="tx1"/>
          </a:solidFill>
          <a:latin typeface="Calibri" charset="0"/>
          <a:ea typeface="宋体" charset="0"/>
          <a:cs typeface="宋体" charset="0"/>
        </a:defRPr>
      </a:lvl3pPr>
      <a:lvl4pPr algn="ctr" defTabSz="457200" rtl="0" fontAlgn="base">
        <a:spcBef>
          <a:spcPct val="0"/>
        </a:spcBef>
        <a:spcAft>
          <a:spcPct val="0"/>
        </a:spcAft>
        <a:defRPr kumimoji="1" sz="4400">
          <a:solidFill>
            <a:schemeClr val="tx1"/>
          </a:solidFill>
          <a:latin typeface="Calibri" charset="0"/>
          <a:ea typeface="宋体" charset="0"/>
          <a:cs typeface="宋体" charset="0"/>
        </a:defRPr>
      </a:lvl4pPr>
      <a:lvl5pPr algn="ctr" defTabSz="457200" rtl="0" fontAlgn="base">
        <a:spcBef>
          <a:spcPct val="0"/>
        </a:spcBef>
        <a:spcAft>
          <a:spcPct val="0"/>
        </a:spcAft>
        <a:defRPr kumimoji="1" sz="4400">
          <a:solidFill>
            <a:schemeClr val="tx1"/>
          </a:solidFill>
          <a:latin typeface="Calibri" charset="0"/>
          <a:ea typeface="宋体" charset="0"/>
          <a:cs typeface="宋体" charset="0"/>
        </a:defRPr>
      </a:lvl5pPr>
      <a:lvl6pPr marL="457200" algn="ctr" defTabSz="457200" rtl="0" fontAlgn="base">
        <a:spcBef>
          <a:spcPct val="0"/>
        </a:spcBef>
        <a:spcAft>
          <a:spcPct val="0"/>
        </a:spcAft>
        <a:defRPr kumimoji="1" sz="4400">
          <a:solidFill>
            <a:schemeClr val="tx1"/>
          </a:solidFill>
          <a:latin typeface="Calibri" charset="0"/>
          <a:ea typeface="宋体" charset="0"/>
          <a:cs typeface="宋体" charset="0"/>
        </a:defRPr>
      </a:lvl6pPr>
      <a:lvl7pPr marL="914400" algn="ctr" defTabSz="457200" rtl="0" fontAlgn="base">
        <a:spcBef>
          <a:spcPct val="0"/>
        </a:spcBef>
        <a:spcAft>
          <a:spcPct val="0"/>
        </a:spcAft>
        <a:defRPr kumimoji="1" sz="4400">
          <a:solidFill>
            <a:schemeClr val="tx1"/>
          </a:solidFill>
          <a:latin typeface="Calibri" charset="0"/>
          <a:ea typeface="宋体" charset="0"/>
          <a:cs typeface="宋体" charset="0"/>
        </a:defRPr>
      </a:lvl7pPr>
      <a:lvl8pPr marL="1371600" algn="ctr" defTabSz="457200" rtl="0" fontAlgn="base">
        <a:spcBef>
          <a:spcPct val="0"/>
        </a:spcBef>
        <a:spcAft>
          <a:spcPct val="0"/>
        </a:spcAft>
        <a:defRPr kumimoji="1" sz="4400">
          <a:solidFill>
            <a:schemeClr val="tx1"/>
          </a:solidFill>
          <a:latin typeface="Calibri" charset="0"/>
          <a:ea typeface="宋体" charset="0"/>
          <a:cs typeface="宋体" charset="0"/>
        </a:defRPr>
      </a:lvl8pPr>
      <a:lvl9pPr marL="1828800" algn="ctr" defTabSz="457200" rtl="0" fontAlgn="base">
        <a:spcBef>
          <a:spcPct val="0"/>
        </a:spcBef>
        <a:spcAft>
          <a:spcPct val="0"/>
        </a:spcAft>
        <a:defRPr kumimoji="1" sz="4400">
          <a:solidFill>
            <a:schemeClr val="tx1"/>
          </a:solidFill>
          <a:latin typeface="Calibri" charset="0"/>
          <a:ea typeface="宋体" charset="0"/>
          <a:cs typeface="宋体" charset="0"/>
        </a:defRPr>
      </a:lvl9pPr>
    </p:titleStyle>
    <p:bodyStyle>
      <a:lvl1pPr marL="342900" indent="-342900" algn="l" defTabSz="457200" rtl="0" fontAlgn="base">
        <a:spcBef>
          <a:spcPct val="20000"/>
        </a:spcBef>
        <a:spcAft>
          <a:spcPct val="0"/>
        </a:spcAft>
        <a:buFont typeface="Arial" panose="020B0604020202020204" pitchFamily="34" charset="0"/>
        <a:buChar char="•"/>
        <a:defRPr kumimoji="1" sz="3200" kern="1200">
          <a:solidFill>
            <a:schemeClr val="tx1"/>
          </a:solidFill>
          <a:latin typeface="+mn-lt"/>
          <a:ea typeface="+mn-ea"/>
          <a:cs typeface="宋体" charset="0"/>
        </a:defRPr>
      </a:lvl1pPr>
      <a:lvl2pPr marL="742950" indent="-285750" algn="l" defTabSz="457200" rtl="0" fontAlgn="base">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oleObject" Target="../embeddings/oleObject2.bin"/><Relationship Id="rId4" Type="http://schemas.openxmlformats.org/officeDocument/2006/relationships/image" Target="../media/image6.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
            <a:extLst>
              <a:ext uri="{FF2B5EF4-FFF2-40B4-BE49-F238E27FC236}">
                <a16:creationId xmlns:a16="http://schemas.microsoft.com/office/drawing/2014/main" id="{C9CC0641-C534-3242-A922-1276B1722ABF}"/>
              </a:ext>
            </a:extLst>
          </p:cNvPr>
          <p:cNvSpPr>
            <a:spLocks noGrp="1"/>
          </p:cNvSpPr>
          <p:nvPr>
            <p:ph type="ctrTitle"/>
          </p:nvPr>
        </p:nvSpPr>
        <p:spPr>
          <a:xfrm>
            <a:off x="685800" y="1903413"/>
            <a:ext cx="7772400" cy="1470025"/>
          </a:xfrm>
        </p:spPr>
        <p:txBody>
          <a:bodyPr/>
          <a:lstStyle/>
          <a:p>
            <a:pPr algn="l"/>
            <a:r>
              <a:rPr lang="zh-CN" altLang="en-US" dirty="0">
                <a:latin typeface="Heiti SC Light" panose="02000000000000000000" pitchFamily="2" charset="-128"/>
                <a:ea typeface="Heiti SC Light" panose="02000000000000000000" pitchFamily="2" charset="-128"/>
              </a:rPr>
              <a:t>信息检索</a:t>
            </a:r>
            <a:br>
              <a:rPr lang="en-US" altLang="zh-CN" dirty="0">
                <a:latin typeface="Heiti SC Light" panose="02000000000000000000" pitchFamily="2" charset="-128"/>
                <a:ea typeface="Heiti SC Light" panose="02000000000000000000" pitchFamily="2" charset="-128"/>
              </a:rPr>
            </a:br>
            <a:r>
              <a:rPr lang="en-US" altLang="zh-CN" dirty="0">
                <a:latin typeface="Heiti SC Light" panose="02000000000000000000" pitchFamily="2" charset="-128"/>
                <a:ea typeface="Heiti SC Light" panose="02000000000000000000" pitchFamily="2" charset="-128"/>
              </a:rPr>
              <a:t>Information</a:t>
            </a:r>
            <a:r>
              <a:rPr lang="zh-CN" altLang="en-US" dirty="0">
                <a:latin typeface="Heiti SC Light" panose="02000000000000000000" pitchFamily="2" charset="-128"/>
                <a:ea typeface="Heiti SC Light" panose="02000000000000000000" pitchFamily="2" charset="-128"/>
              </a:rPr>
              <a:t> </a:t>
            </a:r>
            <a:r>
              <a:rPr lang="en-US" altLang="zh-CN" dirty="0">
                <a:latin typeface="Heiti SC Light" panose="02000000000000000000" pitchFamily="2" charset="-128"/>
                <a:ea typeface="Heiti SC Light" panose="02000000000000000000" pitchFamily="2" charset="-128"/>
              </a:rPr>
              <a:t>Retrieval</a:t>
            </a:r>
            <a:endParaRPr lang="zh-CN" altLang="en-US" dirty="0">
              <a:latin typeface="Heiti SC Light" panose="02000000000000000000" pitchFamily="2" charset="-128"/>
              <a:ea typeface="Heiti SC Light" panose="02000000000000000000" pitchFamily="2" charset="-128"/>
            </a:endParaRPr>
          </a:p>
        </p:txBody>
      </p:sp>
      <p:sp>
        <p:nvSpPr>
          <p:cNvPr id="5" name="副标题 2">
            <a:extLst>
              <a:ext uri="{FF2B5EF4-FFF2-40B4-BE49-F238E27FC236}">
                <a16:creationId xmlns:a16="http://schemas.microsoft.com/office/drawing/2014/main" id="{2930B2D2-CC35-3844-B922-CCCB3052E241}"/>
              </a:ext>
            </a:extLst>
          </p:cNvPr>
          <p:cNvSpPr>
            <a:spLocks noGrp="1"/>
          </p:cNvSpPr>
          <p:nvPr>
            <p:ph type="subTitle" idx="1"/>
          </p:nvPr>
        </p:nvSpPr>
        <p:spPr>
          <a:xfrm>
            <a:off x="1371600" y="3886200"/>
            <a:ext cx="6400800" cy="1752600"/>
          </a:xfrm>
        </p:spPr>
        <p:txBody>
          <a:bodyPr/>
          <a:lstStyle/>
          <a:p>
            <a:r>
              <a:rPr lang="zh-CN" altLang="en-US" dirty="0">
                <a:latin typeface="SimHei" panose="02010609060101010101" pitchFamily="49" charset="-122"/>
                <a:ea typeface="SimHei" panose="02010609060101010101" pitchFamily="49" charset="-122"/>
              </a:rPr>
              <a:t>第六章 索引及检索</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倒排索引</a:t>
            </a:r>
            <a:endParaRPr kumimoji="1" lang="zh-CN" altLang="en-US" dirty="0"/>
          </a:p>
        </p:txBody>
      </p:sp>
      <p:sp>
        <p:nvSpPr>
          <p:cNvPr id="3" name="内容占位符 2"/>
          <p:cNvSpPr>
            <a:spLocks noGrp="1"/>
          </p:cNvSpPr>
          <p:nvPr>
            <p:ph idx="1"/>
          </p:nvPr>
        </p:nvSpPr>
        <p:spPr/>
        <p:txBody>
          <a:bodyPr/>
          <a:lstStyle/>
          <a:p>
            <a:pPr algn="just"/>
            <a:r>
              <a:rPr kumimoji="1" lang="zh-CN" altLang="en-US" dirty="0"/>
              <a:t>基本概念</a:t>
            </a:r>
            <a:endParaRPr kumimoji="1" lang="en-US" altLang="zh-CN" dirty="0"/>
          </a:p>
          <a:p>
            <a:pPr lvl="1" algn="just"/>
            <a:r>
              <a:rPr kumimoji="1" lang="zh-CN" altLang="en-US" dirty="0"/>
              <a:t>词项</a:t>
            </a:r>
            <a:r>
              <a:rPr kumimoji="1" lang="en-US" altLang="zh-CN" dirty="0"/>
              <a:t>—</a:t>
            </a:r>
            <a:r>
              <a:rPr kumimoji="1" lang="zh-CN" altLang="en-US" dirty="0"/>
              <a:t>文档矩阵表示中存在的问题</a:t>
            </a:r>
            <a:endParaRPr kumimoji="1" lang="en-US" altLang="zh-CN" dirty="0"/>
          </a:p>
          <a:p>
            <a:pPr lvl="2" algn="just">
              <a:spcBef>
                <a:spcPts val="1200"/>
              </a:spcBef>
            </a:pPr>
            <a:r>
              <a:rPr lang="zh-CN" altLang="en-US" dirty="0"/>
              <a:t>需要太多的存储空间</a:t>
            </a:r>
            <a:endParaRPr lang="en-US" altLang="zh-CN" dirty="0"/>
          </a:p>
          <a:p>
            <a:pPr lvl="2" algn="just">
              <a:spcBef>
                <a:spcPts val="1200"/>
              </a:spcBef>
            </a:pPr>
            <a:r>
              <a:rPr lang="zh-CN" altLang="en-US" dirty="0"/>
              <a:t>这是一个稀疏矩阵</a:t>
            </a:r>
            <a:endParaRPr lang="en-US" altLang="zh-CN" dirty="0"/>
          </a:p>
          <a:p>
            <a:pPr lvl="3" algn="just">
              <a:spcBef>
                <a:spcPts val="600"/>
              </a:spcBef>
            </a:pPr>
            <a:r>
              <a:rPr lang="zh-CN" altLang="en-US" dirty="0"/>
              <a:t>解决方案：将每个词与出现该词的文档列表关联起来</a:t>
            </a:r>
            <a:endParaRPr kumimoji="1" lang="zh-CN" altLang="en-US" dirty="0"/>
          </a:p>
        </p:txBody>
      </p:sp>
    </p:spTree>
    <p:extLst>
      <p:ext uri="{BB962C8B-B14F-4D97-AF65-F5344CB8AC3E}">
        <p14:creationId xmlns:p14="http://schemas.microsoft.com/office/powerpoint/2010/main" val="1611460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倒排索引</a:t>
            </a:r>
            <a:endParaRPr kumimoji="1" lang="zh-CN" altLang="en-US" dirty="0"/>
          </a:p>
        </p:txBody>
      </p:sp>
      <p:sp>
        <p:nvSpPr>
          <p:cNvPr id="3" name="内容占位符 2"/>
          <p:cNvSpPr>
            <a:spLocks noGrp="1"/>
          </p:cNvSpPr>
          <p:nvPr>
            <p:ph idx="1"/>
          </p:nvPr>
        </p:nvSpPr>
        <p:spPr/>
        <p:txBody>
          <a:bodyPr/>
          <a:lstStyle/>
          <a:p>
            <a:r>
              <a:rPr kumimoji="1" lang="zh-CN" altLang="en-US" dirty="0"/>
              <a:t>基本概念</a:t>
            </a:r>
            <a:endParaRPr kumimoji="1" lang="en-US" altLang="zh-CN" dirty="0"/>
          </a:p>
          <a:p>
            <a:pPr lvl="1"/>
            <a:r>
              <a:rPr lang="zh-CN" altLang="en-US" dirty="0"/>
              <a:t>基本的倒排索引</a:t>
            </a:r>
            <a:endParaRPr kumimoji="1" lang="zh-CN" altLang="en-US" dirty="0"/>
          </a:p>
        </p:txBody>
      </p:sp>
      <p:sp>
        <p:nvSpPr>
          <p:cNvPr id="4" name="剪去单角的矩形 3"/>
          <p:cNvSpPr/>
          <p:nvPr/>
        </p:nvSpPr>
        <p:spPr>
          <a:xfrm>
            <a:off x="4785757" y="3340712"/>
            <a:ext cx="1781299" cy="783772"/>
          </a:xfrm>
          <a:prstGeom prst="snip1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latin typeface="Times New Roman" charset="0"/>
                <a:ea typeface="Times New Roman" charset="0"/>
                <a:cs typeface="Times New Roman" charset="0"/>
              </a:rPr>
              <a:t>To</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do</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is</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to</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be.</a:t>
            </a:r>
          </a:p>
          <a:p>
            <a:pPr algn="ctr"/>
            <a:r>
              <a:rPr kumimoji="1" lang="en-US" altLang="zh-CN" dirty="0">
                <a:solidFill>
                  <a:schemeClr val="tx1"/>
                </a:solidFill>
                <a:latin typeface="Times New Roman" charset="0"/>
                <a:ea typeface="Times New Roman" charset="0"/>
                <a:cs typeface="Times New Roman" charset="0"/>
              </a:rPr>
              <a:t>To</a:t>
            </a:r>
            <a:r>
              <a:rPr kumimoji="1" lang="zh-CN" altLang="en-US" dirty="0">
                <a:solidFill>
                  <a:schemeClr val="tx1"/>
                </a:solidFill>
                <a:latin typeface="Times New Roman" charset="0"/>
                <a:ea typeface="Times New Roman" charset="0"/>
                <a:cs typeface="Times New Roman" charset="0"/>
              </a:rPr>
              <a:t> </a:t>
            </a:r>
            <a:r>
              <a:rPr kumimoji="1" lang="en-US" altLang="zh-CN" dirty="0">
                <a:solidFill>
                  <a:schemeClr val="tx1"/>
                </a:solidFill>
                <a:latin typeface="Times New Roman" charset="0"/>
                <a:ea typeface="Times New Roman" charset="0"/>
                <a:cs typeface="Times New Roman" charset="0"/>
              </a:rPr>
              <a:t>be</a:t>
            </a:r>
            <a:r>
              <a:rPr kumimoji="1" lang="zh-CN" altLang="en-US" dirty="0">
                <a:solidFill>
                  <a:schemeClr val="tx1"/>
                </a:solidFill>
                <a:latin typeface="Times New Roman" charset="0"/>
                <a:ea typeface="Times New Roman" charset="0"/>
                <a:cs typeface="Times New Roman" charset="0"/>
              </a:rPr>
              <a:t> </a:t>
            </a:r>
            <a:r>
              <a:rPr kumimoji="1" lang="en-US" altLang="zh-CN" dirty="0">
                <a:solidFill>
                  <a:schemeClr val="tx1"/>
                </a:solidFill>
                <a:latin typeface="Times New Roman" charset="0"/>
                <a:ea typeface="Times New Roman" charset="0"/>
                <a:cs typeface="Times New Roman" charset="0"/>
              </a:rPr>
              <a:t>is</a:t>
            </a:r>
            <a:r>
              <a:rPr kumimoji="1" lang="zh-CN" altLang="en-US" dirty="0">
                <a:solidFill>
                  <a:schemeClr val="tx1"/>
                </a:solidFill>
                <a:latin typeface="Times New Roman" charset="0"/>
                <a:ea typeface="Times New Roman" charset="0"/>
                <a:cs typeface="Times New Roman" charset="0"/>
              </a:rPr>
              <a:t> </a:t>
            </a:r>
            <a:r>
              <a:rPr kumimoji="1" lang="en-US" altLang="zh-CN" dirty="0">
                <a:solidFill>
                  <a:schemeClr val="tx1"/>
                </a:solidFill>
                <a:latin typeface="Times New Roman" charset="0"/>
                <a:ea typeface="Times New Roman" charset="0"/>
                <a:cs typeface="Times New Roman" charset="0"/>
              </a:rPr>
              <a:t>to</a:t>
            </a:r>
            <a:r>
              <a:rPr kumimoji="1" lang="zh-CN" altLang="en-US" dirty="0">
                <a:solidFill>
                  <a:schemeClr val="tx1"/>
                </a:solidFill>
                <a:latin typeface="Times New Roman" charset="0"/>
                <a:ea typeface="Times New Roman" charset="0"/>
                <a:cs typeface="Times New Roman" charset="0"/>
              </a:rPr>
              <a:t> </a:t>
            </a:r>
            <a:r>
              <a:rPr kumimoji="1" lang="en-US" altLang="zh-CN" dirty="0">
                <a:solidFill>
                  <a:schemeClr val="tx1"/>
                </a:solidFill>
                <a:latin typeface="Times New Roman" charset="0"/>
                <a:ea typeface="Times New Roman" charset="0"/>
                <a:cs typeface="Times New Roman" charset="0"/>
              </a:rPr>
              <a:t>do.</a:t>
            </a:r>
            <a:endParaRPr kumimoji="1" lang="zh-CN" altLang="en-US" dirty="0">
              <a:solidFill>
                <a:schemeClr val="tx1"/>
              </a:solidFill>
              <a:latin typeface="Times New Roman" charset="0"/>
              <a:ea typeface="Times New Roman" charset="0"/>
              <a:cs typeface="Times New Roman" charset="0"/>
            </a:endParaRPr>
          </a:p>
        </p:txBody>
      </p:sp>
      <p:sp>
        <p:nvSpPr>
          <p:cNvPr id="5" name="文本框 4"/>
          <p:cNvSpPr txBox="1"/>
          <p:nvPr/>
        </p:nvSpPr>
        <p:spPr>
          <a:xfrm>
            <a:off x="4781800" y="2879047"/>
            <a:ext cx="985652" cy="461665"/>
          </a:xfrm>
          <a:prstGeom prst="rect">
            <a:avLst/>
          </a:prstGeom>
          <a:noFill/>
        </p:spPr>
        <p:txBody>
          <a:bodyPr wrap="square" rtlCol="0">
            <a:spAutoFit/>
          </a:bodyPr>
          <a:lstStyle/>
          <a:p>
            <a:r>
              <a:rPr kumimoji="1" lang="en-US" altLang="zh-CN" sz="2400" b="1" i="1" dirty="0">
                <a:latin typeface="Times New Roman" charset="0"/>
                <a:ea typeface="Times New Roman" charset="0"/>
                <a:cs typeface="Times New Roman" charset="0"/>
              </a:rPr>
              <a:t>d</a:t>
            </a:r>
            <a:r>
              <a:rPr kumimoji="1" lang="en-US" altLang="zh-CN" sz="2400" b="1" i="1" baseline="-25000" dirty="0">
                <a:latin typeface="Times New Roman" charset="0"/>
                <a:ea typeface="Times New Roman" charset="0"/>
                <a:cs typeface="Times New Roman" charset="0"/>
              </a:rPr>
              <a:t>1</a:t>
            </a:r>
            <a:endParaRPr kumimoji="1" lang="zh-CN" altLang="en-US" sz="2400" b="1" i="1" baseline="-25000" dirty="0">
              <a:latin typeface="Times New Roman" charset="0"/>
              <a:ea typeface="Times New Roman" charset="0"/>
              <a:cs typeface="Times New Roman" charset="0"/>
            </a:endParaRPr>
          </a:p>
        </p:txBody>
      </p:sp>
      <p:sp>
        <p:nvSpPr>
          <p:cNvPr id="6" name="剪去单角的矩形 5"/>
          <p:cNvSpPr/>
          <p:nvPr/>
        </p:nvSpPr>
        <p:spPr>
          <a:xfrm>
            <a:off x="6869880" y="3340712"/>
            <a:ext cx="1945571" cy="783772"/>
          </a:xfrm>
          <a:prstGeom prst="snip1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latin typeface="Times New Roman" charset="0"/>
                <a:ea typeface="Times New Roman" charset="0"/>
                <a:cs typeface="Times New Roman" charset="0"/>
              </a:rPr>
              <a:t>To</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be</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or</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not</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to</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be.</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I</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am</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what</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I</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am.</a:t>
            </a:r>
            <a:endParaRPr kumimoji="1" lang="zh-CN" altLang="en-US" dirty="0">
              <a:solidFill>
                <a:schemeClr val="tx1"/>
              </a:solidFill>
              <a:latin typeface="Times New Roman" charset="0"/>
              <a:ea typeface="Times New Roman" charset="0"/>
              <a:cs typeface="Times New Roman" charset="0"/>
            </a:endParaRPr>
          </a:p>
        </p:txBody>
      </p:sp>
      <p:sp>
        <p:nvSpPr>
          <p:cNvPr id="7" name="文本框 6"/>
          <p:cNvSpPr txBox="1"/>
          <p:nvPr/>
        </p:nvSpPr>
        <p:spPr>
          <a:xfrm>
            <a:off x="6865923" y="2879047"/>
            <a:ext cx="985652" cy="461665"/>
          </a:xfrm>
          <a:prstGeom prst="rect">
            <a:avLst/>
          </a:prstGeom>
          <a:noFill/>
        </p:spPr>
        <p:txBody>
          <a:bodyPr wrap="square" rtlCol="0">
            <a:spAutoFit/>
          </a:bodyPr>
          <a:lstStyle/>
          <a:p>
            <a:r>
              <a:rPr kumimoji="1" lang="en-US" altLang="zh-CN" sz="2400" b="1" i="1" dirty="0">
                <a:latin typeface="Times New Roman" charset="0"/>
                <a:ea typeface="Times New Roman" charset="0"/>
                <a:cs typeface="Times New Roman" charset="0"/>
              </a:rPr>
              <a:t>d</a:t>
            </a:r>
            <a:r>
              <a:rPr kumimoji="1" lang="en-US" altLang="zh-CN" sz="2400" b="1" i="1" baseline="-25000" dirty="0">
                <a:latin typeface="Times New Roman" charset="0"/>
                <a:ea typeface="Times New Roman" charset="0"/>
                <a:cs typeface="Times New Roman" charset="0"/>
              </a:rPr>
              <a:t>2</a:t>
            </a:r>
            <a:endParaRPr kumimoji="1" lang="zh-CN" altLang="en-US" sz="2400" b="1" i="1" baseline="-25000" dirty="0">
              <a:latin typeface="Times New Roman" charset="0"/>
              <a:ea typeface="Times New Roman" charset="0"/>
              <a:cs typeface="Times New Roman" charset="0"/>
            </a:endParaRPr>
          </a:p>
        </p:txBody>
      </p:sp>
      <p:sp>
        <p:nvSpPr>
          <p:cNvPr id="8" name="剪去单角的矩形 7"/>
          <p:cNvSpPr/>
          <p:nvPr/>
        </p:nvSpPr>
        <p:spPr>
          <a:xfrm>
            <a:off x="4781800" y="4656898"/>
            <a:ext cx="2295894" cy="783772"/>
          </a:xfrm>
          <a:prstGeom prst="snip1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latin typeface="Times New Roman" charset="0"/>
                <a:ea typeface="Times New Roman" charset="0"/>
                <a:cs typeface="Times New Roman" charset="0"/>
              </a:rPr>
              <a:t>I</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think</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therefore</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I</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am.</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Do</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be</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do</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be</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do.</a:t>
            </a:r>
            <a:endParaRPr kumimoji="1" lang="zh-CN" altLang="en-US" dirty="0">
              <a:solidFill>
                <a:schemeClr val="tx1"/>
              </a:solidFill>
              <a:latin typeface="Times New Roman" charset="0"/>
              <a:ea typeface="Times New Roman" charset="0"/>
              <a:cs typeface="Times New Roman" charset="0"/>
            </a:endParaRPr>
          </a:p>
        </p:txBody>
      </p:sp>
      <p:sp>
        <p:nvSpPr>
          <p:cNvPr id="9" name="文本框 8"/>
          <p:cNvSpPr txBox="1"/>
          <p:nvPr/>
        </p:nvSpPr>
        <p:spPr>
          <a:xfrm>
            <a:off x="4777843" y="4195233"/>
            <a:ext cx="985652" cy="461665"/>
          </a:xfrm>
          <a:prstGeom prst="rect">
            <a:avLst/>
          </a:prstGeom>
          <a:noFill/>
        </p:spPr>
        <p:txBody>
          <a:bodyPr wrap="square" rtlCol="0">
            <a:spAutoFit/>
          </a:bodyPr>
          <a:lstStyle/>
          <a:p>
            <a:r>
              <a:rPr kumimoji="1" lang="en-US" altLang="zh-CN" sz="2400" b="1" i="1" dirty="0">
                <a:latin typeface="Times New Roman" charset="0"/>
                <a:ea typeface="Times New Roman" charset="0"/>
                <a:cs typeface="Times New Roman" charset="0"/>
              </a:rPr>
              <a:t>d</a:t>
            </a:r>
            <a:r>
              <a:rPr kumimoji="1" lang="en-US" altLang="zh-CN" sz="2400" b="1" i="1" baseline="-25000" dirty="0">
                <a:latin typeface="Times New Roman" charset="0"/>
                <a:ea typeface="Times New Roman" charset="0"/>
                <a:cs typeface="Times New Roman" charset="0"/>
              </a:rPr>
              <a:t>3</a:t>
            </a:r>
            <a:endParaRPr kumimoji="1" lang="zh-CN" altLang="en-US" sz="2400" b="1" i="1" baseline="-25000" dirty="0">
              <a:latin typeface="Times New Roman" charset="0"/>
              <a:ea typeface="Times New Roman" charset="0"/>
              <a:cs typeface="Times New Roman" charset="0"/>
            </a:endParaRPr>
          </a:p>
        </p:txBody>
      </p:sp>
      <p:sp>
        <p:nvSpPr>
          <p:cNvPr id="10" name="剪去单角的矩形 9"/>
          <p:cNvSpPr/>
          <p:nvPr/>
        </p:nvSpPr>
        <p:spPr>
          <a:xfrm>
            <a:off x="4777843" y="5927169"/>
            <a:ext cx="2213754" cy="783772"/>
          </a:xfrm>
          <a:prstGeom prst="snip1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latin typeface="Times New Roman" charset="0"/>
                <a:ea typeface="Times New Roman" charset="0"/>
                <a:cs typeface="Times New Roman" charset="0"/>
              </a:rPr>
              <a:t>Do</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do</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do,</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da</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da</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da</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Let</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it</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be,</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let</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it</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be.</a:t>
            </a:r>
            <a:endParaRPr kumimoji="1" lang="zh-CN" altLang="en-US" dirty="0">
              <a:solidFill>
                <a:schemeClr val="tx1"/>
              </a:solidFill>
              <a:latin typeface="Times New Roman" charset="0"/>
              <a:ea typeface="Times New Roman" charset="0"/>
              <a:cs typeface="Times New Roman" charset="0"/>
            </a:endParaRPr>
          </a:p>
        </p:txBody>
      </p:sp>
      <p:sp>
        <p:nvSpPr>
          <p:cNvPr id="11" name="文本框 10"/>
          <p:cNvSpPr txBox="1"/>
          <p:nvPr/>
        </p:nvSpPr>
        <p:spPr>
          <a:xfrm>
            <a:off x="4773886" y="5465504"/>
            <a:ext cx="985652" cy="461665"/>
          </a:xfrm>
          <a:prstGeom prst="rect">
            <a:avLst/>
          </a:prstGeom>
          <a:noFill/>
        </p:spPr>
        <p:txBody>
          <a:bodyPr wrap="square" rtlCol="0">
            <a:spAutoFit/>
          </a:bodyPr>
          <a:lstStyle/>
          <a:p>
            <a:r>
              <a:rPr kumimoji="1" lang="en-US" altLang="zh-CN" sz="2400" b="1" i="1" dirty="0">
                <a:latin typeface="Times New Roman" charset="0"/>
                <a:ea typeface="Times New Roman" charset="0"/>
                <a:cs typeface="Times New Roman" charset="0"/>
              </a:rPr>
              <a:t>d</a:t>
            </a:r>
            <a:r>
              <a:rPr kumimoji="1" lang="en-US" altLang="zh-CN" sz="2400" b="1" i="1" baseline="-25000" dirty="0">
                <a:latin typeface="Times New Roman" charset="0"/>
                <a:ea typeface="Times New Roman" charset="0"/>
                <a:cs typeface="Times New Roman" charset="0"/>
              </a:rPr>
              <a:t>4</a:t>
            </a:r>
            <a:endParaRPr kumimoji="1" lang="zh-CN" altLang="en-US" sz="2400" b="1" i="1" baseline="-25000" dirty="0">
              <a:latin typeface="Times New Roman" charset="0"/>
              <a:ea typeface="Times New Roman" charset="0"/>
              <a:cs typeface="Times New Roman" charset="0"/>
            </a:endParaRPr>
          </a:p>
        </p:txBody>
      </p:sp>
      <p:graphicFrame>
        <p:nvGraphicFramePr>
          <p:cNvPr id="12" name="表格 11"/>
          <p:cNvGraphicFramePr>
            <a:graphicFrameLocks noGrp="1"/>
          </p:cNvGraphicFramePr>
          <p:nvPr>
            <p:extLst>
              <p:ext uri="{D42A27DB-BD31-4B8C-83A1-F6EECF244321}">
                <p14:modId xmlns:p14="http://schemas.microsoft.com/office/powerpoint/2010/main" val="1523570366"/>
              </p:ext>
            </p:extLst>
          </p:nvPr>
        </p:nvGraphicFramePr>
        <p:xfrm>
          <a:off x="193965" y="1722826"/>
          <a:ext cx="1900052" cy="5029200"/>
        </p:xfrm>
        <a:graphic>
          <a:graphicData uri="http://schemas.openxmlformats.org/drawingml/2006/table">
            <a:tbl>
              <a:tblPr firstRow="1" bandRow="1">
                <a:tableStyleId>{5C22544A-7EE6-4342-B048-85BDC9FD1C3A}</a:tableStyleId>
              </a:tblPr>
              <a:tblGrid>
                <a:gridCol w="1223158">
                  <a:extLst>
                    <a:ext uri="{9D8B030D-6E8A-4147-A177-3AD203B41FA5}">
                      <a16:colId xmlns:a16="http://schemas.microsoft.com/office/drawing/2014/main" val="20000"/>
                    </a:ext>
                  </a:extLst>
                </a:gridCol>
                <a:gridCol w="676894">
                  <a:extLst>
                    <a:ext uri="{9D8B030D-6E8A-4147-A177-3AD203B41FA5}">
                      <a16:colId xmlns:a16="http://schemas.microsoft.com/office/drawing/2014/main" val="20001"/>
                    </a:ext>
                  </a:extLst>
                </a:gridCol>
              </a:tblGrid>
              <a:tr h="246671">
                <a:tc>
                  <a:txBody>
                    <a:bodyPr/>
                    <a:lstStyle/>
                    <a:p>
                      <a:pPr algn="ctr"/>
                      <a:r>
                        <a:rPr lang="en-US" altLang="zh-CN" sz="1600" dirty="0">
                          <a:latin typeface="Times New Roman" charset="0"/>
                          <a:ea typeface="Times New Roman" charset="0"/>
                          <a:cs typeface="Times New Roman" charset="0"/>
                        </a:rPr>
                        <a:t>Vocabulary</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i="1" dirty="0" err="1">
                          <a:latin typeface="Times New Roman" charset="0"/>
                          <a:ea typeface="Times New Roman" charset="0"/>
                          <a:cs typeface="Times New Roman" charset="0"/>
                        </a:rPr>
                        <a:t>n</a:t>
                      </a:r>
                      <a:r>
                        <a:rPr lang="en-US" altLang="zh-CN" sz="1600" i="1" baseline="-25000" dirty="0" err="1">
                          <a:latin typeface="Times New Roman" charset="0"/>
                          <a:ea typeface="Times New Roman" charset="0"/>
                          <a:cs typeface="Times New Roman" charset="0"/>
                        </a:rPr>
                        <a:t>i</a:t>
                      </a:r>
                      <a:endParaRPr lang="zh-CN" altLang="en-US" sz="1600" i="1" baseline="-25000" dirty="0">
                        <a:latin typeface="Times New Roman" charset="0"/>
                        <a:ea typeface="Times New Roman" charset="0"/>
                        <a:cs typeface="Times New Roman" charset="0"/>
                      </a:endParaRPr>
                    </a:p>
                  </a:txBody>
                  <a:tcPr/>
                </a:tc>
                <a:extLst>
                  <a:ext uri="{0D108BD9-81ED-4DB2-BD59-A6C34878D82A}">
                    <a16:rowId xmlns:a16="http://schemas.microsoft.com/office/drawing/2014/main" val="10000"/>
                  </a:ext>
                </a:extLst>
              </a:tr>
              <a:tr h="246671">
                <a:tc>
                  <a:txBody>
                    <a:bodyPr/>
                    <a:lstStyle/>
                    <a:p>
                      <a:pPr algn="ctr"/>
                      <a:r>
                        <a:rPr lang="en-US" altLang="zh-CN" sz="1600" dirty="0">
                          <a:latin typeface="Times New Roman" charset="0"/>
                          <a:ea typeface="Times New Roman" charset="0"/>
                          <a:cs typeface="Times New Roman" charset="0"/>
                        </a:rPr>
                        <a:t>to</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2</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1"/>
                  </a:ext>
                </a:extLst>
              </a:tr>
              <a:tr h="246671">
                <a:tc>
                  <a:txBody>
                    <a:bodyPr/>
                    <a:lstStyle/>
                    <a:p>
                      <a:pPr algn="ctr"/>
                      <a:r>
                        <a:rPr lang="en-US" altLang="zh-CN" sz="1600" dirty="0">
                          <a:latin typeface="Times New Roman" charset="0"/>
                          <a:ea typeface="Times New Roman" charset="0"/>
                          <a:cs typeface="Times New Roman" charset="0"/>
                        </a:rPr>
                        <a:t>do</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3</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2"/>
                  </a:ext>
                </a:extLst>
              </a:tr>
              <a:tr h="246671">
                <a:tc>
                  <a:txBody>
                    <a:bodyPr/>
                    <a:lstStyle/>
                    <a:p>
                      <a:pPr algn="ctr"/>
                      <a:r>
                        <a:rPr lang="en-US" altLang="zh-CN" sz="1600" dirty="0">
                          <a:latin typeface="Times New Roman" charset="0"/>
                          <a:ea typeface="Times New Roman" charset="0"/>
                          <a:cs typeface="Times New Roman" charset="0"/>
                        </a:rPr>
                        <a:t>is</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1</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3"/>
                  </a:ext>
                </a:extLst>
              </a:tr>
              <a:tr h="246671">
                <a:tc>
                  <a:txBody>
                    <a:bodyPr/>
                    <a:lstStyle/>
                    <a:p>
                      <a:pPr algn="ctr"/>
                      <a:r>
                        <a:rPr lang="en-US" altLang="zh-CN" sz="1600" dirty="0">
                          <a:latin typeface="Times New Roman" charset="0"/>
                          <a:ea typeface="Times New Roman" charset="0"/>
                          <a:cs typeface="Times New Roman" charset="0"/>
                        </a:rPr>
                        <a:t>be</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4</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4"/>
                  </a:ext>
                </a:extLst>
              </a:tr>
              <a:tr h="246671">
                <a:tc>
                  <a:txBody>
                    <a:bodyPr/>
                    <a:lstStyle/>
                    <a:p>
                      <a:pPr algn="ctr"/>
                      <a:r>
                        <a:rPr lang="en-US" altLang="zh-CN" sz="1600" dirty="0">
                          <a:latin typeface="Times New Roman" charset="0"/>
                          <a:ea typeface="Times New Roman" charset="0"/>
                          <a:cs typeface="Times New Roman" charset="0"/>
                        </a:rPr>
                        <a:t>or</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1</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5"/>
                  </a:ext>
                </a:extLst>
              </a:tr>
              <a:tr h="246671">
                <a:tc>
                  <a:txBody>
                    <a:bodyPr/>
                    <a:lstStyle/>
                    <a:p>
                      <a:pPr algn="ctr"/>
                      <a:r>
                        <a:rPr lang="en-US" altLang="zh-CN" sz="1600" dirty="0">
                          <a:latin typeface="Times New Roman" charset="0"/>
                          <a:ea typeface="Times New Roman" charset="0"/>
                          <a:cs typeface="Times New Roman" charset="0"/>
                        </a:rPr>
                        <a:t>not</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1</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6"/>
                  </a:ext>
                </a:extLst>
              </a:tr>
              <a:tr h="246671">
                <a:tc>
                  <a:txBody>
                    <a:bodyPr/>
                    <a:lstStyle/>
                    <a:p>
                      <a:pPr algn="ctr"/>
                      <a:r>
                        <a:rPr lang="en-US" altLang="zh-CN" sz="1600" dirty="0">
                          <a:latin typeface="Times New Roman" charset="0"/>
                          <a:ea typeface="Times New Roman" charset="0"/>
                          <a:cs typeface="Times New Roman" charset="0"/>
                        </a:rPr>
                        <a:t>I</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2</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7"/>
                  </a:ext>
                </a:extLst>
              </a:tr>
              <a:tr h="246671">
                <a:tc>
                  <a:txBody>
                    <a:bodyPr/>
                    <a:lstStyle/>
                    <a:p>
                      <a:pPr algn="ctr"/>
                      <a:r>
                        <a:rPr lang="en-US" altLang="zh-CN" sz="1600" dirty="0">
                          <a:latin typeface="Times New Roman" charset="0"/>
                          <a:ea typeface="Times New Roman" charset="0"/>
                          <a:cs typeface="Times New Roman" charset="0"/>
                        </a:rPr>
                        <a:t>am</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2</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8"/>
                  </a:ext>
                </a:extLst>
              </a:tr>
              <a:tr h="246671">
                <a:tc>
                  <a:txBody>
                    <a:bodyPr/>
                    <a:lstStyle/>
                    <a:p>
                      <a:pPr algn="ctr"/>
                      <a:r>
                        <a:rPr lang="en-US" altLang="zh-CN" sz="1600" dirty="0">
                          <a:latin typeface="Times New Roman" charset="0"/>
                          <a:ea typeface="Times New Roman" charset="0"/>
                          <a:cs typeface="Times New Roman" charset="0"/>
                        </a:rPr>
                        <a:t>what</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1</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9"/>
                  </a:ext>
                </a:extLst>
              </a:tr>
              <a:tr h="246671">
                <a:tc>
                  <a:txBody>
                    <a:bodyPr/>
                    <a:lstStyle/>
                    <a:p>
                      <a:pPr algn="ctr"/>
                      <a:r>
                        <a:rPr lang="en-US" altLang="zh-CN" sz="1600" dirty="0">
                          <a:latin typeface="Times New Roman" charset="0"/>
                          <a:ea typeface="Times New Roman" charset="0"/>
                          <a:cs typeface="Times New Roman" charset="0"/>
                        </a:rPr>
                        <a:t>think</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1</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10"/>
                  </a:ext>
                </a:extLst>
              </a:tr>
              <a:tr h="246671">
                <a:tc>
                  <a:txBody>
                    <a:bodyPr/>
                    <a:lstStyle/>
                    <a:p>
                      <a:pPr algn="ctr"/>
                      <a:r>
                        <a:rPr lang="en-US" altLang="zh-CN" sz="1600" dirty="0">
                          <a:latin typeface="Times New Roman" charset="0"/>
                          <a:ea typeface="Times New Roman" charset="0"/>
                          <a:cs typeface="Times New Roman" charset="0"/>
                        </a:rPr>
                        <a:t>therefore</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1</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11"/>
                  </a:ext>
                </a:extLst>
              </a:tr>
              <a:tr h="246671">
                <a:tc>
                  <a:txBody>
                    <a:bodyPr/>
                    <a:lstStyle/>
                    <a:p>
                      <a:pPr algn="ctr"/>
                      <a:r>
                        <a:rPr lang="en-US" altLang="zh-CN" sz="1600" dirty="0">
                          <a:latin typeface="Times New Roman" charset="0"/>
                          <a:ea typeface="Times New Roman" charset="0"/>
                          <a:cs typeface="Times New Roman" charset="0"/>
                        </a:rPr>
                        <a:t>da</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1</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12"/>
                  </a:ext>
                </a:extLst>
              </a:tr>
              <a:tr h="246671">
                <a:tc>
                  <a:txBody>
                    <a:bodyPr/>
                    <a:lstStyle/>
                    <a:p>
                      <a:pPr algn="ctr"/>
                      <a:r>
                        <a:rPr lang="en-US" altLang="zh-CN" sz="1600" dirty="0">
                          <a:latin typeface="Times New Roman" charset="0"/>
                          <a:ea typeface="Times New Roman" charset="0"/>
                          <a:cs typeface="Times New Roman" charset="0"/>
                        </a:rPr>
                        <a:t>let</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1</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13"/>
                  </a:ext>
                </a:extLst>
              </a:tr>
              <a:tr h="246671">
                <a:tc>
                  <a:txBody>
                    <a:bodyPr/>
                    <a:lstStyle/>
                    <a:p>
                      <a:pPr algn="ctr"/>
                      <a:r>
                        <a:rPr lang="en-US" altLang="zh-CN" sz="1600" dirty="0">
                          <a:latin typeface="Times New Roman" charset="0"/>
                          <a:ea typeface="Times New Roman" charset="0"/>
                          <a:cs typeface="Times New Roman" charset="0"/>
                        </a:rPr>
                        <a:t>it</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1</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14"/>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51784962"/>
              </p:ext>
            </p:extLst>
          </p:nvPr>
        </p:nvGraphicFramePr>
        <p:xfrm>
          <a:off x="2196935" y="1722826"/>
          <a:ext cx="2289955" cy="5029200"/>
        </p:xfrm>
        <a:graphic>
          <a:graphicData uri="http://schemas.openxmlformats.org/drawingml/2006/table">
            <a:tbl>
              <a:tblPr firstRow="1" bandRow="1">
                <a:tableStyleId>{5C22544A-7EE6-4342-B048-85BDC9FD1C3A}</a:tableStyleId>
              </a:tblPr>
              <a:tblGrid>
                <a:gridCol w="2289955">
                  <a:extLst>
                    <a:ext uri="{9D8B030D-6E8A-4147-A177-3AD203B41FA5}">
                      <a16:colId xmlns:a16="http://schemas.microsoft.com/office/drawing/2014/main" val="20000"/>
                    </a:ext>
                  </a:extLst>
                </a:gridCol>
              </a:tblGrid>
              <a:tr h="246671">
                <a:tc>
                  <a:txBody>
                    <a:bodyPr/>
                    <a:lstStyle/>
                    <a:p>
                      <a:pPr algn="ctr"/>
                      <a:r>
                        <a:rPr lang="zh-CN" altLang="en-US" sz="1600" dirty="0">
                          <a:latin typeface="Times New Roman" charset="0"/>
                          <a:ea typeface="Times New Roman" charset="0"/>
                          <a:cs typeface="Times New Roman" charset="0"/>
                        </a:rPr>
                        <a:t>出现的文档列表</a:t>
                      </a:r>
                    </a:p>
                  </a:txBody>
                  <a:tcPr/>
                </a:tc>
                <a:extLst>
                  <a:ext uri="{0D108BD9-81ED-4DB2-BD59-A6C34878D82A}">
                    <a16:rowId xmlns:a16="http://schemas.microsoft.com/office/drawing/2014/main" val="10000"/>
                  </a:ext>
                </a:extLst>
              </a:tr>
              <a:tr h="246671">
                <a:tc>
                  <a:txBody>
                    <a:bodyPr/>
                    <a:lstStyle/>
                    <a:p>
                      <a:pPr algn="just"/>
                      <a:r>
                        <a:rPr lang="en-US" altLang="zh-CN" sz="1600" dirty="0">
                          <a:latin typeface="Times New Roman" charset="0"/>
                          <a:ea typeface="Times New Roman" charset="0"/>
                          <a:cs typeface="Times New Roman" charset="0"/>
                        </a:rPr>
                        <a:t>[1,4],</a:t>
                      </a:r>
                      <a:r>
                        <a:rPr lang="zh-CN" altLang="en-US" sz="1600" dirty="0">
                          <a:latin typeface="Times New Roman" charset="0"/>
                          <a:ea typeface="Times New Roman" charset="0"/>
                          <a:cs typeface="Times New Roman" charset="0"/>
                        </a:rPr>
                        <a:t> </a:t>
                      </a:r>
                      <a:r>
                        <a:rPr lang="en-US" altLang="zh-CN" sz="1600" dirty="0">
                          <a:latin typeface="Times New Roman" charset="0"/>
                          <a:ea typeface="Times New Roman" charset="0"/>
                          <a:cs typeface="Times New Roman" charset="0"/>
                        </a:rPr>
                        <a:t>[2,2]</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1"/>
                  </a:ext>
                </a:extLst>
              </a:tr>
              <a:tr h="246671">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altLang="zh-CN" sz="1600" dirty="0">
                          <a:latin typeface="Times New Roman" charset="0"/>
                          <a:ea typeface="Times New Roman" charset="0"/>
                          <a:cs typeface="Times New Roman" charset="0"/>
                        </a:rPr>
                        <a:t>[1,2],</a:t>
                      </a:r>
                      <a:r>
                        <a:rPr lang="zh-CN" altLang="en-US" sz="1600" dirty="0">
                          <a:latin typeface="Times New Roman" charset="0"/>
                          <a:ea typeface="Times New Roman" charset="0"/>
                          <a:cs typeface="Times New Roman" charset="0"/>
                        </a:rPr>
                        <a:t> </a:t>
                      </a:r>
                      <a:r>
                        <a:rPr lang="en-US" altLang="zh-CN" sz="1600" dirty="0">
                          <a:latin typeface="Times New Roman" charset="0"/>
                          <a:ea typeface="Times New Roman" charset="0"/>
                          <a:cs typeface="Times New Roman" charset="0"/>
                        </a:rPr>
                        <a:t>[3,3],</a:t>
                      </a:r>
                      <a:r>
                        <a:rPr lang="zh-CN" altLang="en-US" sz="1600" dirty="0">
                          <a:latin typeface="Times New Roman" charset="0"/>
                          <a:ea typeface="Times New Roman" charset="0"/>
                          <a:cs typeface="Times New Roman" charset="0"/>
                        </a:rPr>
                        <a:t> </a:t>
                      </a:r>
                      <a:r>
                        <a:rPr lang="en-US" altLang="zh-CN" sz="1600" dirty="0">
                          <a:latin typeface="Times New Roman" charset="0"/>
                          <a:ea typeface="Times New Roman" charset="0"/>
                          <a:cs typeface="Times New Roman" charset="0"/>
                        </a:rPr>
                        <a:t>[4,3]</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2"/>
                  </a:ext>
                </a:extLst>
              </a:tr>
              <a:tr h="246671">
                <a:tc>
                  <a:txBody>
                    <a:bodyPr/>
                    <a:lstStyle/>
                    <a:p>
                      <a:pPr algn="just"/>
                      <a:r>
                        <a:rPr lang="en-US" altLang="zh-CN" sz="1600" dirty="0">
                          <a:latin typeface="Times New Roman" charset="0"/>
                          <a:ea typeface="Times New Roman" charset="0"/>
                          <a:cs typeface="Times New Roman" charset="0"/>
                        </a:rPr>
                        <a:t>[1,2]</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3"/>
                  </a:ext>
                </a:extLst>
              </a:tr>
              <a:tr h="246671">
                <a:tc>
                  <a:txBody>
                    <a:bodyPr/>
                    <a:lstStyle/>
                    <a:p>
                      <a:pPr algn="just"/>
                      <a:r>
                        <a:rPr lang="en-US" altLang="zh-CN" sz="1600" dirty="0">
                          <a:latin typeface="Times New Roman" charset="0"/>
                          <a:ea typeface="Times New Roman" charset="0"/>
                          <a:cs typeface="Times New Roman" charset="0"/>
                        </a:rPr>
                        <a:t>[1,2],</a:t>
                      </a:r>
                      <a:r>
                        <a:rPr lang="zh-CN" altLang="en-US" sz="1600" dirty="0">
                          <a:latin typeface="Times New Roman" charset="0"/>
                          <a:ea typeface="Times New Roman" charset="0"/>
                          <a:cs typeface="Times New Roman" charset="0"/>
                        </a:rPr>
                        <a:t> </a:t>
                      </a:r>
                      <a:r>
                        <a:rPr lang="en-US" altLang="zh-CN" sz="1600" dirty="0">
                          <a:latin typeface="Times New Roman" charset="0"/>
                          <a:ea typeface="Times New Roman" charset="0"/>
                          <a:cs typeface="Times New Roman" charset="0"/>
                        </a:rPr>
                        <a:t>[2,2],</a:t>
                      </a:r>
                      <a:r>
                        <a:rPr lang="zh-CN" altLang="en-US" sz="1600" dirty="0">
                          <a:latin typeface="Times New Roman" charset="0"/>
                          <a:ea typeface="Times New Roman" charset="0"/>
                          <a:cs typeface="Times New Roman" charset="0"/>
                        </a:rPr>
                        <a:t> </a:t>
                      </a:r>
                      <a:r>
                        <a:rPr lang="en-US" altLang="zh-CN" sz="1600" dirty="0">
                          <a:latin typeface="Times New Roman" charset="0"/>
                          <a:ea typeface="Times New Roman" charset="0"/>
                          <a:cs typeface="Times New Roman" charset="0"/>
                        </a:rPr>
                        <a:t>[3,2],</a:t>
                      </a:r>
                      <a:r>
                        <a:rPr lang="zh-CN" altLang="en-US" sz="1600" dirty="0">
                          <a:latin typeface="Times New Roman" charset="0"/>
                          <a:ea typeface="Times New Roman" charset="0"/>
                          <a:cs typeface="Times New Roman" charset="0"/>
                        </a:rPr>
                        <a:t> </a:t>
                      </a:r>
                      <a:r>
                        <a:rPr lang="en-US" altLang="zh-CN" sz="1600" dirty="0">
                          <a:latin typeface="Times New Roman" charset="0"/>
                          <a:ea typeface="Times New Roman" charset="0"/>
                          <a:cs typeface="Times New Roman" charset="0"/>
                        </a:rPr>
                        <a:t>[4,2]</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4"/>
                  </a:ext>
                </a:extLst>
              </a:tr>
              <a:tr h="246671">
                <a:tc>
                  <a:txBody>
                    <a:bodyPr/>
                    <a:lstStyle/>
                    <a:p>
                      <a:pPr algn="just"/>
                      <a:r>
                        <a:rPr lang="en-US" altLang="zh-CN" sz="1600" dirty="0">
                          <a:latin typeface="Times New Roman" charset="0"/>
                          <a:ea typeface="Times New Roman" charset="0"/>
                          <a:cs typeface="Times New Roman" charset="0"/>
                        </a:rPr>
                        <a:t>[2,1]</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5"/>
                  </a:ext>
                </a:extLst>
              </a:tr>
              <a:tr h="246671">
                <a:tc>
                  <a:txBody>
                    <a:bodyPr/>
                    <a:lstStyle/>
                    <a:p>
                      <a:pPr algn="just"/>
                      <a:r>
                        <a:rPr lang="en-US" altLang="zh-CN" sz="1600" dirty="0">
                          <a:latin typeface="Times New Roman" charset="0"/>
                          <a:ea typeface="Times New Roman" charset="0"/>
                          <a:cs typeface="Times New Roman" charset="0"/>
                        </a:rPr>
                        <a:t>[2,1]</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6"/>
                  </a:ext>
                </a:extLst>
              </a:tr>
              <a:tr h="246671">
                <a:tc>
                  <a:txBody>
                    <a:bodyPr/>
                    <a:lstStyle/>
                    <a:p>
                      <a:pPr algn="just"/>
                      <a:r>
                        <a:rPr lang="en-US" altLang="zh-CN" sz="1600" dirty="0">
                          <a:latin typeface="Times New Roman" charset="0"/>
                          <a:ea typeface="Times New Roman" charset="0"/>
                          <a:cs typeface="Times New Roman" charset="0"/>
                        </a:rPr>
                        <a:t>[2,2],</a:t>
                      </a:r>
                      <a:r>
                        <a:rPr lang="zh-CN" altLang="en-US" sz="1600" baseline="0" dirty="0">
                          <a:latin typeface="Times New Roman" charset="0"/>
                          <a:ea typeface="Times New Roman" charset="0"/>
                          <a:cs typeface="Times New Roman" charset="0"/>
                        </a:rPr>
                        <a:t> </a:t>
                      </a:r>
                      <a:r>
                        <a:rPr lang="en-US" altLang="zh-CN" sz="1600" baseline="0" dirty="0">
                          <a:latin typeface="Times New Roman" charset="0"/>
                          <a:ea typeface="Times New Roman" charset="0"/>
                          <a:cs typeface="Times New Roman" charset="0"/>
                        </a:rPr>
                        <a:t>[3,2]</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7"/>
                  </a:ext>
                </a:extLst>
              </a:tr>
              <a:tr h="246671">
                <a:tc>
                  <a:txBody>
                    <a:bodyPr/>
                    <a:lstStyle/>
                    <a:p>
                      <a:pPr algn="just"/>
                      <a:r>
                        <a:rPr lang="en-US" altLang="zh-CN" sz="1600" dirty="0">
                          <a:latin typeface="Times New Roman" charset="0"/>
                          <a:ea typeface="Times New Roman" charset="0"/>
                          <a:cs typeface="Times New Roman" charset="0"/>
                        </a:rPr>
                        <a:t>[2,2],</a:t>
                      </a:r>
                      <a:r>
                        <a:rPr lang="zh-CN" altLang="en-US" sz="1600" dirty="0">
                          <a:latin typeface="Times New Roman" charset="0"/>
                          <a:ea typeface="Times New Roman" charset="0"/>
                          <a:cs typeface="Times New Roman" charset="0"/>
                        </a:rPr>
                        <a:t> </a:t>
                      </a:r>
                      <a:r>
                        <a:rPr lang="en-US" altLang="zh-CN" sz="1600" dirty="0">
                          <a:latin typeface="Times New Roman" charset="0"/>
                          <a:ea typeface="Times New Roman" charset="0"/>
                          <a:cs typeface="Times New Roman" charset="0"/>
                        </a:rPr>
                        <a:t>[3,1]</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8"/>
                  </a:ext>
                </a:extLst>
              </a:tr>
              <a:tr h="246671">
                <a:tc>
                  <a:txBody>
                    <a:bodyPr/>
                    <a:lstStyle/>
                    <a:p>
                      <a:pPr algn="just"/>
                      <a:r>
                        <a:rPr lang="en-US" altLang="zh-CN" sz="1600" dirty="0">
                          <a:latin typeface="Times New Roman" charset="0"/>
                          <a:ea typeface="Times New Roman" charset="0"/>
                          <a:cs typeface="Times New Roman" charset="0"/>
                        </a:rPr>
                        <a:t>[2,1]</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9"/>
                  </a:ext>
                </a:extLst>
              </a:tr>
              <a:tr h="246671">
                <a:tc>
                  <a:txBody>
                    <a:bodyPr/>
                    <a:lstStyle/>
                    <a:p>
                      <a:pPr algn="just"/>
                      <a:r>
                        <a:rPr lang="en-US" altLang="zh-CN" sz="1600" dirty="0">
                          <a:latin typeface="Times New Roman" charset="0"/>
                          <a:ea typeface="Times New Roman" charset="0"/>
                          <a:cs typeface="Times New Roman" charset="0"/>
                        </a:rPr>
                        <a:t>[3,1]</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10"/>
                  </a:ext>
                </a:extLst>
              </a:tr>
              <a:tr h="246671">
                <a:tc>
                  <a:txBody>
                    <a:bodyPr/>
                    <a:lstStyle/>
                    <a:p>
                      <a:pPr algn="just"/>
                      <a:r>
                        <a:rPr lang="en-US" altLang="zh-CN" sz="1600" dirty="0">
                          <a:latin typeface="Times New Roman" charset="0"/>
                          <a:ea typeface="Times New Roman" charset="0"/>
                          <a:cs typeface="Times New Roman" charset="0"/>
                        </a:rPr>
                        <a:t>[3,1]</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11"/>
                  </a:ext>
                </a:extLst>
              </a:tr>
              <a:tr h="246671">
                <a:tc>
                  <a:txBody>
                    <a:bodyPr/>
                    <a:lstStyle/>
                    <a:p>
                      <a:pPr algn="just"/>
                      <a:r>
                        <a:rPr lang="en-US" altLang="zh-CN" sz="1600" dirty="0">
                          <a:latin typeface="Times New Roman" charset="0"/>
                          <a:ea typeface="Times New Roman" charset="0"/>
                          <a:cs typeface="Times New Roman" charset="0"/>
                        </a:rPr>
                        <a:t>[4,3]</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12"/>
                  </a:ext>
                </a:extLst>
              </a:tr>
              <a:tr h="246671">
                <a:tc>
                  <a:txBody>
                    <a:bodyPr/>
                    <a:lstStyle/>
                    <a:p>
                      <a:pPr algn="just"/>
                      <a:r>
                        <a:rPr lang="en-US" altLang="zh-CN" sz="1600" dirty="0">
                          <a:latin typeface="Times New Roman" charset="0"/>
                          <a:ea typeface="Times New Roman" charset="0"/>
                          <a:cs typeface="Times New Roman" charset="0"/>
                        </a:rPr>
                        <a:t>[4,2]</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13"/>
                  </a:ext>
                </a:extLst>
              </a:tr>
              <a:tr h="246671">
                <a:tc>
                  <a:txBody>
                    <a:bodyPr/>
                    <a:lstStyle/>
                    <a:p>
                      <a:pPr algn="just"/>
                      <a:r>
                        <a:rPr lang="en-US" altLang="zh-CN" sz="1600" dirty="0">
                          <a:latin typeface="Times New Roman" charset="0"/>
                          <a:ea typeface="Times New Roman" charset="0"/>
                          <a:cs typeface="Times New Roman" charset="0"/>
                        </a:rPr>
                        <a:t>[4,2]</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125526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ssolv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倒排索引</a:t>
            </a:r>
            <a:endParaRPr kumimoji="1" lang="zh-CN" altLang="en-US" dirty="0"/>
          </a:p>
        </p:txBody>
      </p:sp>
      <p:sp>
        <p:nvSpPr>
          <p:cNvPr id="3" name="内容占位符 2"/>
          <p:cNvSpPr>
            <a:spLocks noGrp="1"/>
          </p:cNvSpPr>
          <p:nvPr>
            <p:ph idx="1"/>
          </p:nvPr>
        </p:nvSpPr>
        <p:spPr/>
        <p:txBody>
          <a:bodyPr/>
          <a:lstStyle/>
          <a:p>
            <a:pPr algn="just"/>
            <a:r>
              <a:rPr lang="zh-CN" altLang="en-US" dirty="0"/>
              <a:t>完整的倒排索引</a:t>
            </a:r>
            <a:r>
              <a:rPr lang="zh-CN" altLang="en-US" dirty="0">
                <a:latin typeface="Times New Roman" charset="0"/>
                <a:ea typeface="Times New Roman" charset="0"/>
                <a:cs typeface="Times New Roman" charset="0"/>
              </a:rPr>
              <a:t>（</a:t>
            </a:r>
            <a:r>
              <a:rPr lang="en-US" altLang="zh-CN" dirty="0">
                <a:latin typeface="Times New Roman" charset="0"/>
                <a:ea typeface="Times New Roman" charset="0"/>
                <a:cs typeface="Times New Roman" charset="0"/>
              </a:rPr>
              <a:t>Full</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Inverted</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Index</a:t>
            </a:r>
            <a:r>
              <a:rPr lang="zh-CN" altLang="en-US" dirty="0">
                <a:latin typeface="Times New Roman" charset="0"/>
                <a:ea typeface="Times New Roman" charset="0"/>
                <a:cs typeface="Times New Roman" charset="0"/>
              </a:rPr>
              <a:t>）</a:t>
            </a:r>
            <a:endParaRPr lang="en-US" altLang="zh-CN" dirty="0">
              <a:latin typeface="Times New Roman" charset="0"/>
              <a:ea typeface="Times New Roman" charset="0"/>
              <a:cs typeface="Times New Roman" charset="0"/>
            </a:endParaRPr>
          </a:p>
          <a:p>
            <a:pPr lvl="1" algn="just"/>
            <a:r>
              <a:rPr lang="zh-CN" altLang="en-US" dirty="0"/>
              <a:t>基本的倒排索引不适合短语或（词）邻近查询</a:t>
            </a:r>
            <a:endParaRPr lang="en-US" altLang="zh-CN" dirty="0"/>
          </a:p>
          <a:p>
            <a:pPr lvl="2" algn="just"/>
            <a:r>
              <a:rPr lang="zh-CN" altLang="en-US" dirty="0"/>
              <a:t>“保卫祖国”、“压缩技术”</a:t>
            </a:r>
            <a:r>
              <a:rPr lang="mr-IN" altLang="zh-CN" dirty="0"/>
              <a:t>……</a:t>
            </a:r>
            <a:endParaRPr lang="en-US" altLang="zh-CN" dirty="0"/>
          </a:p>
          <a:p>
            <a:pPr lvl="1" algn="just"/>
            <a:r>
              <a:rPr lang="zh-CN" altLang="en-US" dirty="0"/>
              <a:t>需要将每个文档中每个单词的位置添加到索引（完整的倒排索引）中</a:t>
            </a:r>
            <a:endParaRPr kumimoji="1" lang="zh-CN" altLang="en-US" dirty="0"/>
          </a:p>
        </p:txBody>
      </p:sp>
      <p:sp>
        <p:nvSpPr>
          <p:cNvPr id="4" name="文本框 3"/>
          <p:cNvSpPr txBox="1"/>
          <p:nvPr/>
        </p:nvSpPr>
        <p:spPr>
          <a:xfrm>
            <a:off x="1009404" y="4809512"/>
            <a:ext cx="7813963" cy="3800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zh-CN" dirty="0">
                <a:latin typeface="Times New Roman" charset="0"/>
                <a:ea typeface="Times New Roman" charset="0"/>
                <a:cs typeface="Times New Roman" charset="0"/>
              </a:rPr>
              <a:t>In</a:t>
            </a:r>
            <a:r>
              <a:rPr kumimoji="1"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theory,</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there</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is</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no</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difference</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between</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theory</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and</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practice.</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In</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practice,</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there</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is.</a:t>
            </a:r>
            <a:endParaRPr kumimoji="1" lang="zh-CN" altLang="en-US" dirty="0">
              <a:latin typeface="Times New Roman" charset="0"/>
              <a:ea typeface="Times New Roman" charset="0"/>
              <a:cs typeface="Times New Roman" charset="0"/>
            </a:endParaRPr>
          </a:p>
        </p:txBody>
      </p:sp>
      <p:sp>
        <p:nvSpPr>
          <p:cNvPr id="5" name="文本框 4"/>
          <p:cNvSpPr txBox="1"/>
          <p:nvPr/>
        </p:nvSpPr>
        <p:spPr>
          <a:xfrm>
            <a:off x="1009403" y="4426758"/>
            <a:ext cx="7813963" cy="38001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zh-CN" dirty="0">
                <a:latin typeface="Times New Roman" charset="0"/>
                <a:ea typeface="Times New Roman" charset="0"/>
                <a:cs typeface="Times New Roman" charset="0"/>
              </a:rPr>
              <a:t>1</a:t>
            </a:r>
            <a:r>
              <a:rPr kumimoji="1" lang="zh-CN" altLang="en-US" dirty="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4</a:t>
            </a:r>
            <a:r>
              <a:rPr kumimoji="1" lang="zh-CN" altLang="en-US" dirty="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12</a:t>
            </a:r>
            <a:r>
              <a:rPr kumimoji="1" lang="zh-CN" altLang="en-US" dirty="0">
                <a:latin typeface="Times New Roman" charset="0"/>
                <a:ea typeface="Times New Roman" charset="0"/>
                <a:cs typeface="Times New Roman" charset="0"/>
              </a:rPr>
              <a:t>     </a:t>
            </a:r>
            <a:r>
              <a:rPr kumimoji="1" lang="en-US" altLang="zh-CN" dirty="0">
                <a:solidFill>
                  <a:srgbClr val="7030A0"/>
                </a:solidFill>
                <a:latin typeface="Times New Roman" charset="0"/>
                <a:ea typeface="Times New Roman" charset="0"/>
                <a:cs typeface="Times New Roman" charset="0"/>
              </a:rPr>
              <a:t>18</a:t>
            </a:r>
            <a:r>
              <a:rPr kumimoji="1" lang="en-US" altLang="zh-CN" dirty="0">
                <a:solidFill>
                  <a:srgbClr val="FF0000"/>
                </a:solidFill>
                <a:latin typeface="Times New Roman" charset="0"/>
                <a:ea typeface="Times New Roman" charset="0"/>
                <a:cs typeface="Times New Roman" charset="0"/>
              </a:rPr>
              <a:t>21</a:t>
            </a:r>
            <a:r>
              <a:rPr kumimoji="1" lang="zh-CN" altLang="en-US" dirty="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24</a:t>
            </a:r>
            <a:r>
              <a:rPr kumimoji="1" lang="zh-CN" altLang="en-US" dirty="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35</a:t>
            </a:r>
            <a:r>
              <a:rPr kumimoji="1" lang="zh-CN" altLang="en-US" dirty="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43</a:t>
            </a:r>
            <a:r>
              <a:rPr kumimoji="1" lang="zh-CN" altLang="en-US" dirty="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50</a:t>
            </a:r>
            <a:r>
              <a:rPr kumimoji="1" lang="zh-CN" altLang="en-US" dirty="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54</a:t>
            </a:r>
            <a:r>
              <a:rPr kumimoji="1" lang="zh-CN" altLang="en-US" dirty="0">
                <a:latin typeface="Times New Roman" charset="0"/>
                <a:ea typeface="Times New Roman" charset="0"/>
                <a:cs typeface="Times New Roman" charset="0"/>
              </a:rPr>
              <a:t>          </a:t>
            </a:r>
            <a:r>
              <a:rPr kumimoji="1" lang="en-US" altLang="zh-CN" dirty="0">
                <a:solidFill>
                  <a:srgbClr val="7030A0"/>
                </a:solidFill>
                <a:latin typeface="Times New Roman" charset="0"/>
                <a:ea typeface="Times New Roman" charset="0"/>
                <a:cs typeface="Times New Roman" charset="0"/>
              </a:rPr>
              <a:t>64</a:t>
            </a:r>
            <a:r>
              <a:rPr kumimoji="1" lang="en-US" altLang="zh-CN" dirty="0">
                <a:solidFill>
                  <a:srgbClr val="FF0000"/>
                </a:solidFill>
                <a:latin typeface="Times New Roman" charset="0"/>
                <a:ea typeface="Times New Roman" charset="0"/>
                <a:cs typeface="Times New Roman" charset="0"/>
              </a:rPr>
              <a:t>67</a:t>
            </a:r>
            <a:r>
              <a:rPr kumimoji="1" lang="zh-CN" altLang="en-US" dirty="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77</a:t>
            </a:r>
            <a:r>
              <a:rPr kumimoji="1" lang="zh-CN" altLang="en-US" dirty="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83</a:t>
            </a:r>
            <a:endParaRPr kumimoji="1" lang="zh-CN" altLang="en-US" dirty="0">
              <a:latin typeface="Times New Roman" charset="0"/>
              <a:ea typeface="Times New Roman" charset="0"/>
              <a:cs typeface="Times New Roman" charset="0"/>
            </a:endParaRPr>
          </a:p>
        </p:txBody>
      </p:sp>
      <p:grpSp>
        <p:nvGrpSpPr>
          <p:cNvPr id="21" name="组 20"/>
          <p:cNvGrpSpPr/>
          <p:nvPr/>
        </p:nvGrpSpPr>
        <p:grpSpPr>
          <a:xfrm>
            <a:off x="2802573" y="5296399"/>
            <a:ext cx="3885211" cy="1477328"/>
            <a:chOff x="2802573" y="5343899"/>
            <a:chExt cx="3885211" cy="1477328"/>
          </a:xfrm>
        </p:grpSpPr>
        <p:sp>
          <p:nvSpPr>
            <p:cNvPr id="6" name="文本框 5"/>
            <p:cNvSpPr txBox="1"/>
            <p:nvPr/>
          </p:nvSpPr>
          <p:spPr>
            <a:xfrm>
              <a:off x="2802576" y="5343899"/>
              <a:ext cx="1591293" cy="369332"/>
            </a:xfrm>
            <a:prstGeom prst="rect">
              <a:avLst/>
            </a:prstGeom>
            <a:noFill/>
            <a:ln>
              <a:solidFill>
                <a:schemeClr val="tx1"/>
              </a:solidFill>
            </a:ln>
          </p:spPr>
          <p:txBody>
            <a:bodyPr wrap="square" rtlCol="0">
              <a:spAutoFit/>
            </a:bodyPr>
            <a:lstStyle/>
            <a:p>
              <a:pPr algn="ctr"/>
              <a:r>
                <a:rPr kumimoji="1" lang="en-US" altLang="zh-CN" dirty="0">
                  <a:latin typeface="Times New Roman" charset="0"/>
                  <a:ea typeface="Times New Roman" charset="0"/>
                  <a:cs typeface="Times New Roman" charset="0"/>
                </a:rPr>
                <a:t>between</a:t>
              </a:r>
              <a:endParaRPr kumimoji="1" lang="zh-CN" altLang="en-US" dirty="0">
                <a:latin typeface="Times New Roman" charset="0"/>
                <a:ea typeface="Times New Roman" charset="0"/>
                <a:cs typeface="Times New Roman" charset="0"/>
              </a:endParaRPr>
            </a:p>
          </p:txBody>
        </p:sp>
        <p:sp>
          <p:nvSpPr>
            <p:cNvPr id="7" name="文本框 6"/>
            <p:cNvSpPr txBox="1"/>
            <p:nvPr/>
          </p:nvSpPr>
          <p:spPr>
            <a:xfrm>
              <a:off x="2802575" y="5713231"/>
              <a:ext cx="1591293" cy="369332"/>
            </a:xfrm>
            <a:prstGeom prst="rect">
              <a:avLst/>
            </a:prstGeom>
            <a:noFill/>
            <a:ln>
              <a:solidFill>
                <a:schemeClr val="tx1"/>
              </a:solidFill>
            </a:ln>
          </p:spPr>
          <p:txBody>
            <a:bodyPr wrap="square" rtlCol="0">
              <a:spAutoFit/>
            </a:bodyPr>
            <a:lstStyle/>
            <a:p>
              <a:pPr algn="ctr"/>
              <a:r>
                <a:rPr kumimoji="1" lang="en-US" altLang="zh-CN" dirty="0">
                  <a:latin typeface="Times New Roman" charset="0"/>
                  <a:ea typeface="Times New Roman" charset="0"/>
                  <a:cs typeface="Times New Roman" charset="0"/>
                </a:rPr>
                <a:t>difference</a:t>
              </a:r>
              <a:endParaRPr kumimoji="1" lang="zh-CN" altLang="en-US" dirty="0">
                <a:latin typeface="Times New Roman" charset="0"/>
                <a:ea typeface="Times New Roman" charset="0"/>
                <a:cs typeface="Times New Roman" charset="0"/>
              </a:endParaRPr>
            </a:p>
          </p:txBody>
        </p:sp>
        <p:sp>
          <p:nvSpPr>
            <p:cNvPr id="8" name="文本框 7"/>
            <p:cNvSpPr txBox="1"/>
            <p:nvPr/>
          </p:nvSpPr>
          <p:spPr>
            <a:xfrm>
              <a:off x="2802574" y="6082563"/>
              <a:ext cx="1591293" cy="369332"/>
            </a:xfrm>
            <a:prstGeom prst="rect">
              <a:avLst/>
            </a:prstGeom>
            <a:noFill/>
            <a:ln>
              <a:solidFill>
                <a:schemeClr val="tx1"/>
              </a:solidFill>
            </a:ln>
          </p:spPr>
          <p:txBody>
            <a:bodyPr wrap="square" rtlCol="0">
              <a:spAutoFit/>
            </a:bodyPr>
            <a:lstStyle/>
            <a:p>
              <a:pPr algn="ctr"/>
              <a:r>
                <a:rPr kumimoji="1" lang="en-US" altLang="zh-CN" dirty="0">
                  <a:latin typeface="Times New Roman" charset="0"/>
                  <a:ea typeface="Times New Roman" charset="0"/>
                  <a:cs typeface="Times New Roman" charset="0"/>
                </a:rPr>
                <a:t>practice</a:t>
              </a:r>
              <a:endParaRPr kumimoji="1" lang="zh-CN" altLang="en-US" dirty="0">
                <a:latin typeface="Times New Roman" charset="0"/>
                <a:ea typeface="Times New Roman" charset="0"/>
                <a:cs typeface="Times New Roman" charset="0"/>
              </a:endParaRPr>
            </a:p>
          </p:txBody>
        </p:sp>
        <p:sp>
          <p:nvSpPr>
            <p:cNvPr id="9" name="文本框 8"/>
            <p:cNvSpPr txBox="1"/>
            <p:nvPr/>
          </p:nvSpPr>
          <p:spPr>
            <a:xfrm>
              <a:off x="2802573" y="6451895"/>
              <a:ext cx="1591293" cy="369332"/>
            </a:xfrm>
            <a:prstGeom prst="rect">
              <a:avLst/>
            </a:prstGeom>
            <a:noFill/>
            <a:ln>
              <a:solidFill>
                <a:schemeClr val="tx1"/>
              </a:solidFill>
            </a:ln>
          </p:spPr>
          <p:txBody>
            <a:bodyPr wrap="square" rtlCol="0">
              <a:spAutoFit/>
            </a:bodyPr>
            <a:lstStyle/>
            <a:p>
              <a:pPr algn="ctr"/>
              <a:r>
                <a:rPr kumimoji="1" lang="en-US" altLang="zh-CN" dirty="0">
                  <a:latin typeface="Times New Roman" charset="0"/>
                  <a:ea typeface="Times New Roman" charset="0"/>
                  <a:cs typeface="Times New Roman" charset="0"/>
                </a:rPr>
                <a:t>theory</a:t>
              </a:r>
              <a:endParaRPr kumimoji="1" lang="zh-CN" altLang="en-US" dirty="0">
                <a:latin typeface="Times New Roman" charset="0"/>
                <a:ea typeface="Times New Roman" charset="0"/>
                <a:cs typeface="Times New Roman" charset="0"/>
              </a:endParaRPr>
            </a:p>
          </p:txBody>
        </p:sp>
        <p:sp>
          <p:nvSpPr>
            <p:cNvPr id="10" name="文本框 9"/>
            <p:cNvSpPr txBox="1"/>
            <p:nvPr/>
          </p:nvSpPr>
          <p:spPr>
            <a:xfrm>
              <a:off x="4973781" y="5343899"/>
              <a:ext cx="857003" cy="369332"/>
            </a:xfrm>
            <a:prstGeom prst="rect">
              <a:avLst/>
            </a:prstGeom>
            <a:noFill/>
            <a:ln>
              <a:solidFill>
                <a:schemeClr val="tx1"/>
              </a:solidFill>
            </a:ln>
          </p:spPr>
          <p:txBody>
            <a:bodyPr wrap="square" rtlCol="0">
              <a:spAutoFit/>
            </a:bodyPr>
            <a:lstStyle/>
            <a:p>
              <a:pPr algn="ctr"/>
              <a:r>
                <a:rPr kumimoji="1" lang="en-US" altLang="zh-CN" dirty="0">
                  <a:latin typeface="Times New Roman" charset="0"/>
                  <a:ea typeface="Times New Roman" charset="0"/>
                  <a:cs typeface="Times New Roman" charset="0"/>
                </a:rPr>
                <a:t>35</a:t>
              </a:r>
              <a:endParaRPr kumimoji="1" lang="zh-CN" altLang="en-US" dirty="0">
                <a:latin typeface="Times New Roman" charset="0"/>
                <a:ea typeface="Times New Roman" charset="0"/>
                <a:cs typeface="Times New Roman" charset="0"/>
              </a:endParaRPr>
            </a:p>
          </p:txBody>
        </p:sp>
        <p:sp>
          <p:nvSpPr>
            <p:cNvPr id="11" name="文本框 10"/>
            <p:cNvSpPr txBox="1"/>
            <p:nvPr/>
          </p:nvSpPr>
          <p:spPr>
            <a:xfrm>
              <a:off x="4973780" y="5713231"/>
              <a:ext cx="857003" cy="369332"/>
            </a:xfrm>
            <a:prstGeom prst="rect">
              <a:avLst/>
            </a:prstGeom>
            <a:noFill/>
            <a:ln>
              <a:solidFill>
                <a:schemeClr val="tx1"/>
              </a:solidFill>
            </a:ln>
          </p:spPr>
          <p:txBody>
            <a:bodyPr wrap="square" rtlCol="0">
              <a:spAutoFit/>
            </a:bodyPr>
            <a:lstStyle/>
            <a:p>
              <a:pPr algn="ctr"/>
              <a:r>
                <a:rPr kumimoji="1" lang="en-US" altLang="zh-CN" dirty="0">
                  <a:latin typeface="Times New Roman" charset="0"/>
                  <a:ea typeface="Times New Roman" charset="0"/>
                  <a:cs typeface="Times New Roman" charset="0"/>
                </a:rPr>
                <a:t>24</a:t>
              </a:r>
              <a:endParaRPr kumimoji="1" lang="zh-CN" altLang="en-US" dirty="0">
                <a:latin typeface="Times New Roman" charset="0"/>
                <a:ea typeface="Times New Roman" charset="0"/>
                <a:cs typeface="Times New Roman" charset="0"/>
              </a:endParaRPr>
            </a:p>
          </p:txBody>
        </p:sp>
        <p:sp>
          <p:nvSpPr>
            <p:cNvPr id="12" name="文本框 11"/>
            <p:cNvSpPr txBox="1"/>
            <p:nvPr/>
          </p:nvSpPr>
          <p:spPr>
            <a:xfrm>
              <a:off x="4973779" y="6082563"/>
              <a:ext cx="857003" cy="369332"/>
            </a:xfrm>
            <a:prstGeom prst="rect">
              <a:avLst/>
            </a:prstGeom>
            <a:noFill/>
            <a:ln>
              <a:solidFill>
                <a:schemeClr val="tx1"/>
              </a:solidFill>
            </a:ln>
          </p:spPr>
          <p:txBody>
            <a:bodyPr wrap="square" rtlCol="0">
              <a:spAutoFit/>
            </a:bodyPr>
            <a:lstStyle/>
            <a:p>
              <a:pPr algn="ctr"/>
              <a:r>
                <a:rPr kumimoji="1" lang="en-US" altLang="zh-CN" dirty="0">
                  <a:latin typeface="Times New Roman" charset="0"/>
                  <a:ea typeface="Times New Roman" charset="0"/>
                  <a:cs typeface="Times New Roman" charset="0"/>
                </a:rPr>
                <a:t>54</a:t>
              </a:r>
              <a:endParaRPr kumimoji="1" lang="zh-CN" altLang="en-US" dirty="0">
                <a:latin typeface="Times New Roman" charset="0"/>
                <a:ea typeface="Times New Roman" charset="0"/>
                <a:cs typeface="Times New Roman" charset="0"/>
              </a:endParaRPr>
            </a:p>
          </p:txBody>
        </p:sp>
        <p:sp>
          <p:nvSpPr>
            <p:cNvPr id="13" name="文本框 12"/>
            <p:cNvSpPr txBox="1"/>
            <p:nvPr/>
          </p:nvSpPr>
          <p:spPr>
            <a:xfrm>
              <a:off x="4973778" y="6451895"/>
              <a:ext cx="857003" cy="369332"/>
            </a:xfrm>
            <a:prstGeom prst="rect">
              <a:avLst/>
            </a:prstGeom>
            <a:noFill/>
            <a:ln>
              <a:solidFill>
                <a:schemeClr val="tx1"/>
              </a:solidFill>
            </a:ln>
          </p:spPr>
          <p:txBody>
            <a:bodyPr wrap="square" rtlCol="0">
              <a:spAutoFit/>
            </a:bodyPr>
            <a:lstStyle/>
            <a:p>
              <a:pPr algn="ctr"/>
              <a:r>
                <a:rPr kumimoji="1" lang="en-US" altLang="zh-CN" dirty="0">
                  <a:latin typeface="Times New Roman" charset="0"/>
                  <a:ea typeface="Times New Roman" charset="0"/>
                  <a:cs typeface="Times New Roman" charset="0"/>
                </a:rPr>
                <a:t>4</a:t>
              </a:r>
              <a:endParaRPr kumimoji="1" lang="zh-CN" altLang="en-US" dirty="0">
                <a:latin typeface="Times New Roman" charset="0"/>
                <a:ea typeface="Times New Roman" charset="0"/>
                <a:cs typeface="Times New Roman" charset="0"/>
              </a:endParaRPr>
            </a:p>
          </p:txBody>
        </p:sp>
        <p:sp>
          <p:nvSpPr>
            <p:cNvPr id="14" name="文本框 13"/>
            <p:cNvSpPr txBox="1"/>
            <p:nvPr/>
          </p:nvSpPr>
          <p:spPr>
            <a:xfrm>
              <a:off x="5830781" y="6080511"/>
              <a:ext cx="857003" cy="369332"/>
            </a:xfrm>
            <a:prstGeom prst="rect">
              <a:avLst/>
            </a:prstGeom>
            <a:noFill/>
            <a:ln>
              <a:solidFill>
                <a:schemeClr val="tx1"/>
              </a:solidFill>
            </a:ln>
          </p:spPr>
          <p:txBody>
            <a:bodyPr wrap="square" rtlCol="0">
              <a:spAutoFit/>
            </a:bodyPr>
            <a:lstStyle/>
            <a:p>
              <a:pPr algn="ctr"/>
              <a:r>
                <a:rPr kumimoji="1" lang="en-US" altLang="zh-CN" dirty="0">
                  <a:latin typeface="Times New Roman" charset="0"/>
                  <a:ea typeface="Times New Roman" charset="0"/>
                  <a:cs typeface="Times New Roman" charset="0"/>
                </a:rPr>
                <a:t>67</a:t>
              </a:r>
              <a:endParaRPr kumimoji="1" lang="zh-CN" altLang="en-US" dirty="0">
                <a:latin typeface="Times New Roman" charset="0"/>
                <a:ea typeface="Times New Roman" charset="0"/>
                <a:cs typeface="Times New Roman" charset="0"/>
              </a:endParaRPr>
            </a:p>
          </p:txBody>
        </p:sp>
        <p:sp>
          <p:nvSpPr>
            <p:cNvPr id="15" name="文本框 14"/>
            <p:cNvSpPr txBox="1"/>
            <p:nvPr/>
          </p:nvSpPr>
          <p:spPr>
            <a:xfrm>
              <a:off x="5830780" y="6449843"/>
              <a:ext cx="857003" cy="369332"/>
            </a:xfrm>
            <a:prstGeom prst="rect">
              <a:avLst/>
            </a:prstGeom>
            <a:noFill/>
            <a:ln>
              <a:solidFill>
                <a:schemeClr val="tx1"/>
              </a:solidFill>
            </a:ln>
          </p:spPr>
          <p:txBody>
            <a:bodyPr wrap="square" rtlCol="0">
              <a:spAutoFit/>
            </a:bodyPr>
            <a:lstStyle/>
            <a:p>
              <a:pPr algn="ctr"/>
              <a:r>
                <a:rPr kumimoji="1" lang="en-US" altLang="zh-CN" dirty="0">
                  <a:latin typeface="Times New Roman" charset="0"/>
                  <a:ea typeface="Times New Roman" charset="0"/>
                  <a:cs typeface="Times New Roman" charset="0"/>
                </a:rPr>
                <a:t>43</a:t>
              </a:r>
              <a:endParaRPr kumimoji="1" lang="zh-CN" altLang="en-US" dirty="0">
                <a:latin typeface="Times New Roman" charset="0"/>
                <a:ea typeface="Times New Roman" charset="0"/>
                <a:cs typeface="Times New Roman" charset="0"/>
              </a:endParaRPr>
            </a:p>
          </p:txBody>
        </p:sp>
        <p:cxnSp>
          <p:nvCxnSpPr>
            <p:cNvPr id="17" name="直线箭头连接符 16"/>
            <p:cNvCxnSpPr>
              <a:stCxn id="6" idx="3"/>
              <a:endCxn id="10" idx="1"/>
            </p:cNvCxnSpPr>
            <p:nvPr/>
          </p:nvCxnSpPr>
          <p:spPr>
            <a:xfrm>
              <a:off x="4393869" y="5528565"/>
              <a:ext cx="579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直线箭头连接符 17"/>
            <p:cNvCxnSpPr/>
            <p:nvPr/>
          </p:nvCxnSpPr>
          <p:spPr>
            <a:xfrm>
              <a:off x="4393866" y="5906597"/>
              <a:ext cx="579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直线箭头连接符 18"/>
            <p:cNvCxnSpPr/>
            <p:nvPr/>
          </p:nvCxnSpPr>
          <p:spPr>
            <a:xfrm>
              <a:off x="4393866" y="6250980"/>
              <a:ext cx="579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直线箭头连接符 19"/>
            <p:cNvCxnSpPr/>
            <p:nvPr/>
          </p:nvCxnSpPr>
          <p:spPr>
            <a:xfrm>
              <a:off x="4393866" y="6619116"/>
              <a:ext cx="579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22" name="文本框 21"/>
          <p:cNvSpPr txBox="1"/>
          <p:nvPr/>
        </p:nvSpPr>
        <p:spPr>
          <a:xfrm>
            <a:off x="1781299" y="5859097"/>
            <a:ext cx="760020" cy="369332"/>
          </a:xfrm>
          <a:prstGeom prst="rect">
            <a:avLst/>
          </a:prstGeom>
          <a:noFill/>
        </p:spPr>
        <p:txBody>
          <a:bodyPr wrap="square" rtlCol="0">
            <a:spAutoFit/>
          </a:bodyPr>
          <a:lstStyle/>
          <a:p>
            <a:r>
              <a:rPr lang="zh-CN" altLang="en-US"/>
              <a:t>词表</a:t>
            </a:r>
            <a:endParaRPr kumimoji="1" lang="zh-CN" altLang="en-US"/>
          </a:p>
        </p:txBody>
      </p:sp>
      <p:sp>
        <p:nvSpPr>
          <p:cNvPr id="23" name="文本框 22"/>
          <p:cNvSpPr txBox="1"/>
          <p:nvPr/>
        </p:nvSpPr>
        <p:spPr>
          <a:xfrm>
            <a:off x="7125194" y="5859097"/>
            <a:ext cx="1698171" cy="369332"/>
          </a:xfrm>
          <a:prstGeom prst="rect">
            <a:avLst/>
          </a:prstGeom>
          <a:noFill/>
        </p:spPr>
        <p:txBody>
          <a:bodyPr wrap="square" rtlCol="0">
            <a:spAutoFit/>
          </a:bodyPr>
          <a:lstStyle/>
          <a:p>
            <a:r>
              <a:rPr lang="zh-CN" altLang="en-US"/>
              <a:t>词出现的位置</a:t>
            </a:r>
            <a:endParaRPr kumimoji="1" lang="zh-CN" altLang="en-US" dirty="0"/>
          </a:p>
        </p:txBody>
      </p:sp>
    </p:spTree>
    <p:extLst>
      <p:ext uri="{BB962C8B-B14F-4D97-AF65-F5344CB8AC3E}">
        <p14:creationId xmlns:p14="http://schemas.microsoft.com/office/powerpoint/2010/main" val="454896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倒排索引</a:t>
            </a:r>
            <a:endParaRPr kumimoji="1" lang="zh-CN" altLang="en-US" dirty="0"/>
          </a:p>
        </p:txBody>
      </p:sp>
      <p:sp>
        <p:nvSpPr>
          <p:cNvPr id="3" name="内容占位符 2"/>
          <p:cNvSpPr>
            <a:spLocks noGrp="1"/>
          </p:cNvSpPr>
          <p:nvPr>
            <p:ph idx="1"/>
          </p:nvPr>
        </p:nvSpPr>
        <p:spPr/>
        <p:txBody>
          <a:bodyPr/>
          <a:lstStyle/>
          <a:p>
            <a:pPr algn="just"/>
            <a:r>
              <a:rPr kumimoji="1" lang="zh-CN" altLang="en-US" dirty="0"/>
              <a:t>完整的倒排索引</a:t>
            </a:r>
            <a:r>
              <a:rPr lang="zh-CN" altLang="en-US" dirty="0">
                <a:latin typeface="Times New Roman" charset="0"/>
                <a:ea typeface="Times New Roman" charset="0"/>
                <a:cs typeface="Times New Roman" charset="0"/>
              </a:rPr>
              <a:t>（</a:t>
            </a:r>
            <a:r>
              <a:rPr lang="en-US" altLang="zh-CN" dirty="0">
                <a:latin typeface="Times New Roman" charset="0"/>
                <a:ea typeface="Times New Roman" charset="0"/>
                <a:cs typeface="Times New Roman" charset="0"/>
              </a:rPr>
              <a:t>Full</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Inverted</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Index</a:t>
            </a:r>
            <a:r>
              <a:rPr lang="zh-CN" altLang="en-US" dirty="0">
                <a:latin typeface="Times New Roman" charset="0"/>
                <a:ea typeface="Times New Roman" charset="0"/>
                <a:cs typeface="Times New Roman" charset="0"/>
              </a:rPr>
              <a:t>）</a:t>
            </a:r>
            <a:endParaRPr lang="en-US" altLang="zh-CN" dirty="0">
              <a:latin typeface="Times New Roman" charset="0"/>
              <a:ea typeface="Times New Roman" charset="0"/>
              <a:cs typeface="Times New Roman" charset="0"/>
            </a:endParaRPr>
          </a:p>
          <a:p>
            <a:pPr lvl="1" algn="just"/>
            <a:r>
              <a:rPr kumimoji="1" lang="zh-CN" altLang="en-US" dirty="0"/>
              <a:t>针对文档集合，需要对每一个词项</a:t>
            </a:r>
            <a:r>
              <a:rPr kumimoji="1" lang="en-US" altLang="zh-CN" dirty="0"/>
              <a:t>—</a:t>
            </a:r>
            <a:r>
              <a:rPr kumimoji="1" lang="zh-CN" altLang="en-US" dirty="0"/>
              <a:t>文档存储一个出现位置的列表</a:t>
            </a:r>
          </a:p>
        </p:txBody>
      </p:sp>
      <p:sp>
        <p:nvSpPr>
          <p:cNvPr id="4" name="剪去单角的矩形 3"/>
          <p:cNvSpPr/>
          <p:nvPr/>
        </p:nvSpPr>
        <p:spPr>
          <a:xfrm>
            <a:off x="6769931" y="2999068"/>
            <a:ext cx="1781299" cy="783772"/>
          </a:xfrm>
          <a:prstGeom prst="snip1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latin typeface="Times New Roman" charset="0"/>
                <a:ea typeface="Times New Roman" charset="0"/>
                <a:cs typeface="Times New Roman" charset="0"/>
              </a:rPr>
              <a:t>To</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do</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is</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to</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be.</a:t>
            </a:r>
          </a:p>
          <a:p>
            <a:pPr algn="ctr"/>
            <a:r>
              <a:rPr kumimoji="1" lang="en-US" altLang="zh-CN" dirty="0">
                <a:solidFill>
                  <a:schemeClr val="tx1"/>
                </a:solidFill>
                <a:latin typeface="Times New Roman" charset="0"/>
                <a:ea typeface="Times New Roman" charset="0"/>
                <a:cs typeface="Times New Roman" charset="0"/>
              </a:rPr>
              <a:t>To</a:t>
            </a:r>
            <a:r>
              <a:rPr kumimoji="1" lang="zh-CN" altLang="en-US" dirty="0">
                <a:solidFill>
                  <a:schemeClr val="tx1"/>
                </a:solidFill>
                <a:latin typeface="Times New Roman" charset="0"/>
                <a:ea typeface="Times New Roman" charset="0"/>
                <a:cs typeface="Times New Roman" charset="0"/>
              </a:rPr>
              <a:t> </a:t>
            </a:r>
            <a:r>
              <a:rPr kumimoji="1" lang="en-US" altLang="zh-CN" dirty="0">
                <a:solidFill>
                  <a:schemeClr val="tx1"/>
                </a:solidFill>
                <a:latin typeface="Times New Roman" charset="0"/>
                <a:ea typeface="Times New Roman" charset="0"/>
                <a:cs typeface="Times New Roman" charset="0"/>
              </a:rPr>
              <a:t>be</a:t>
            </a:r>
            <a:r>
              <a:rPr kumimoji="1" lang="zh-CN" altLang="en-US" dirty="0">
                <a:solidFill>
                  <a:schemeClr val="tx1"/>
                </a:solidFill>
                <a:latin typeface="Times New Roman" charset="0"/>
                <a:ea typeface="Times New Roman" charset="0"/>
                <a:cs typeface="Times New Roman" charset="0"/>
              </a:rPr>
              <a:t> </a:t>
            </a:r>
            <a:r>
              <a:rPr kumimoji="1" lang="en-US" altLang="zh-CN" dirty="0">
                <a:solidFill>
                  <a:schemeClr val="tx1"/>
                </a:solidFill>
                <a:latin typeface="Times New Roman" charset="0"/>
                <a:ea typeface="Times New Roman" charset="0"/>
                <a:cs typeface="Times New Roman" charset="0"/>
              </a:rPr>
              <a:t>is</a:t>
            </a:r>
            <a:r>
              <a:rPr kumimoji="1" lang="zh-CN" altLang="en-US" dirty="0">
                <a:solidFill>
                  <a:schemeClr val="tx1"/>
                </a:solidFill>
                <a:latin typeface="Times New Roman" charset="0"/>
                <a:ea typeface="Times New Roman" charset="0"/>
                <a:cs typeface="Times New Roman" charset="0"/>
              </a:rPr>
              <a:t> </a:t>
            </a:r>
            <a:r>
              <a:rPr kumimoji="1" lang="en-US" altLang="zh-CN" dirty="0">
                <a:solidFill>
                  <a:schemeClr val="tx1"/>
                </a:solidFill>
                <a:latin typeface="Times New Roman" charset="0"/>
                <a:ea typeface="Times New Roman" charset="0"/>
                <a:cs typeface="Times New Roman" charset="0"/>
              </a:rPr>
              <a:t>to</a:t>
            </a:r>
            <a:r>
              <a:rPr kumimoji="1" lang="zh-CN" altLang="en-US" dirty="0">
                <a:solidFill>
                  <a:schemeClr val="tx1"/>
                </a:solidFill>
                <a:latin typeface="Times New Roman" charset="0"/>
                <a:ea typeface="Times New Roman" charset="0"/>
                <a:cs typeface="Times New Roman" charset="0"/>
              </a:rPr>
              <a:t> </a:t>
            </a:r>
            <a:r>
              <a:rPr kumimoji="1" lang="en-US" altLang="zh-CN" dirty="0">
                <a:solidFill>
                  <a:schemeClr val="tx1"/>
                </a:solidFill>
                <a:latin typeface="Times New Roman" charset="0"/>
                <a:ea typeface="Times New Roman" charset="0"/>
                <a:cs typeface="Times New Roman" charset="0"/>
              </a:rPr>
              <a:t>do.</a:t>
            </a:r>
            <a:endParaRPr kumimoji="1" lang="zh-CN" altLang="en-US" dirty="0">
              <a:solidFill>
                <a:schemeClr val="tx1"/>
              </a:solidFill>
              <a:latin typeface="Times New Roman" charset="0"/>
              <a:ea typeface="Times New Roman" charset="0"/>
              <a:cs typeface="Times New Roman" charset="0"/>
            </a:endParaRPr>
          </a:p>
        </p:txBody>
      </p:sp>
      <p:sp>
        <p:nvSpPr>
          <p:cNvPr id="5" name="文本框 4"/>
          <p:cNvSpPr txBox="1"/>
          <p:nvPr/>
        </p:nvSpPr>
        <p:spPr>
          <a:xfrm>
            <a:off x="6374089" y="3177644"/>
            <a:ext cx="645223" cy="461665"/>
          </a:xfrm>
          <a:prstGeom prst="rect">
            <a:avLst/>
          </a:prstGeom>
          <a:noFill/>
        </p:spPr>
        <p:txBody>
          <a:bodyPr wrap="square" rtlCol="0">
            <a:spAutoFit/>
          </a:bodyPr>
          <a:lstStyle/>
          <a:p>
            <a:r>
              <a:rPr kumimoji="1" lang="en-US" altLang="zh-CN" sz="2400" b="1" i="1" dirty="0">
                <a:latin typeface="Times New Roman" charset="0"/>
                <a:ea typeface="Times New Roman" charset="0"/>
                <a:cs typeface="Times New Roman" charset="0"/>
              </a:rPr>
              <a:t>d</a:t>
            </a:r>
            <a:r>
              <a:rPr kumimoji="1" lang="en-US" altLang="zh-CN" sz="2400" b="1" i="1" baseline="-25000" dirty="0">
                <a:latin typeface="Times New Roman" charset="0"/>
                <a:ea typeface="Times New Roman" charset="0"/>
                <a:cs typeface="Times New Roman" charset="0"/>
              </a:rPr>
              <a:t>1</a:t>
            </a:r>
            <a:endParaRPr kumimoji="1" lang="zh-CN" altLang="en-US" sz="2400" b="1" i="1" baseline="-25000" dirty="0">
              <a:latin typeface="Times New Roman" charset="0"/>
              <a:ea typeface="Times New Roman" charset="0"/>
              <a:cs typeface="Times New Roman" charset="0"/>
            </a:endParaRPr>
          </a:p>
        </p:txBody>
      </p:sp>
      <p:sp>
        <p:nvSpPr>
          <p:cNvPr id="6" name="剪去单角的矩形 5"/>
          <p:cNvSpPr/>
          <p:nvPr/>
        </p:nvSpPr>
        <p:spPr>
          <a:xfrm>
            <a:off x="6769931" y="3947864"/>
            <a:ext cx="1945571" cy="783772"/>
          </a:xfrm>
          <a:prstGeom prst="snip1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latin typeface="Times New Roman" charset="0"/>
                <a:ea typeface="Times New Roman" charset="0"/>
                <a:cs typeface="Times New Roman" charset="0"/>
              </a:rPr>
              <a:t>To</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be</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or</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not</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to</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be.</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I</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am</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what</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I</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am.</a:t>
            </a:r>
            <a:endParaRPr kumimoji="1" lang="zh-CN" altLang="en-US" dirty="0">
              <a:solidFill>
                <a:schemeClr val="tx1"/>
              </a:solidFill>
              <a:latin typeface="Times New Roman" charset="0"/>
              <a:ea typeface="Times New Roman" charset="0"/>
              <a:cs typeface="Times New Roman" charset="0"/>
            </a:endParaRPr>
          </a:p>
        </p:txBody>
      </p:sp>
      <p:sp>
        <p:nvSpPr>
          <p:cNvPr id="7" name="文本框 6"/>
          <p:cNvSpPr txBox="1"/>
          <p:nvPr/>
        </p:nvSpPr>
        <p:spPr>
          <a:xfrm>
            <a:off x="6374089" y="4126440"/>
            <a:ext cx="603656" cy="461665"/>
          </a:xfrm>
          <a:prstGeom prst="rect">
            <a:avLst/>
          </a:prstGeom>
          <a:noFill/>
        </p:spPr>
        <p:txBody>
          <a:bodyPr wrap="square" rtlCol="0">
            <a:spAutoFit/>
          </a:bodyPr>
          <a:lstStyle/>
          <a:p>
            <a:r>
              <a:rPr kumimoji="1" lang="en-US" altLang="zh-CN" sz="2400" b="1" i="1" dirty="0">
                <a:latin typeface="Times New Roman" charset="0"/>
                <a:ea typeface="Times New Roman" charset="0"/>
                <a:cs typeface="Times New Roman" charset="0"/>
              </a:rPr>
              <a:t>d</a:t>
            </a:r>
            <a:r>
              <a:rPr kumimoji="1" lang="en-US" altLang="zh-CN" sz="2400" b="1" i="1" baseline="-25000" dirty="0">
                <a:latin typeface="Times New Roman" charset="0"/>
                <a:ea typeface="Times New Roman" charset="0"/>
                <a:cs typeface="Times New Roman" charset="0"/>
              </a:rPr>
              <a:t>2</a:t>
            </a:r>
            <a:endParaRPr kumimoji="1" lang="zh-CN" altLang="en-US" sz="2400" b="1" i="1" baseline="-25000" dirty="0">
              <a:latin typeface="Times New Roman" charset="0"/>
              <a:ea typeface="Times New Roman" charset="0"/>
              <a:cs typeface="Times New Roman" charset="0"/>
            </a:endParaRPr>
          </a:p>
        </p:txBody>
      </p:sp>
      <p:sp>
        <p:nvSpPr>
          <p:cNvPr id="8" name="剪去单角的矩形 7"/>
          <p:cNvSpPr/>
          <p:nvPr/>
        </p:nvSpPr>
        <p:spPr>
          <a:xfrm>
            <a:off x="6764984" y="4896660"/>
            <a:ext cx="2295894" cy="783772"/>
          </a:xfrm>
          <a:prstGeom prst="snip1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latin typeface="Times New Roman" charset="0"/>
                <a:ea typeface="Times New Roman" charset="0"/>
                <a:cs typeface="Times New Roman" charset="0"/>
              </a:rPr>
              <a:t>I</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think</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therefore</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I</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am.</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Do</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be</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do</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be</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do.</a:t>
            </a:r>
            <a:endParaRPr kumimoji="1" lang="zh-CN" altLang="en-US" dirty="0">
              <a:solidFill>
                <a:schemeClr val="tx1"/>
              </a:solidFill>
              <a:latin typeface="Times New Roman" charset="0"/>
              <a:ea typeface="Times New Roman" charset="0"/>
              <a:cs typeface="Times New Roman" charset="0"/>
            </a:endParaRPr>
          </a:p>
        </p:txBody>
      </p:sp>
      <p:sp>
        <p:nvSpPr>
          <p:cNvPr id="9" name="文本框 8"/>
          <p:cNvSpPr txBox="1"/>
          <p:nvPr/>
        </p:nvSpPr>
        <p:spPr>
          <a:xfrm>
            <a:off x="6374089" y="5008796"/>
            <a:ext cx="645223" cy="461665"/>
          </a:xfrm>
          <a:prstGeom prst="rect">
            <a:avLst/>
          </a:prstGeom>
          <a:noFill/>
        </p:spPr>
        <p:txBody>
          <a:bodyPr wrap="square" rtlCol="0">
            <a:spAutoFit/>
          </a:bodyPr>
          <a:lstStyle/>
          <a:p>
            <a:r>
              <a:rPr kumimoji="1" lang="en-US" altLang="zh-CN" sz="2400" b="1" i="1" dirty="0">
                <a:latin typeface="Times New Roman" charset="0"/>
                <a:ea typeface="Times New Roman" charset="0"/>
                <a:cs typeface="Times New Roman" charset="0"/>
              </a:rPr>
              <a:t>d</a:t>
            </a:r>
            <a:r>
              <a:rPr kumimoji="1" lang="en-US" altLang="zh-CN" sz="2400" b="1" i="1" baseline="-25000" dirty="0">
                <a:latin typeface="Times New Roman" charset="0"/>
                <a:ea typeface="Times New Roman" charset="0"/>
                <a:cs typeface="Times New Roman" charset="0"/>
              </a:rPr>
              <a:t>3</a:t>
            </a:r>
            <a:endParaRPr kumimoji="1" lang="zh-CN" altLang="en-US" sz="2400" b="1" i="1" baseline="-25000" dirty="0">
              <a:latin typeface="Times New Roman" charset="0"/>
              <a:ea typeface="Times New Roman" charset="0"/>
              <a:cs typeface="Times New Roman" charset="0"/>
            </a:endParaRPr>
          </a:p>
        </p:txBody>
      </p:sp>
      <p:sp>
        <p:nvSpPr>
          <p:cNvPr id="10" name="剪去单角的矩形 9"/>
          <p:cNvSpPr/>
          <p:nvPr/>
        </p:nvSpPr>
        <p:spPr>
          <a:xfrm>
            <a:off x="6764984" y="5853215"/>
            <a:ext cx="2213754" cy="783772"/>
          </a:xfrm>
          <a:prstGeom prst="snip1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latin typeface="Times New Roman" charset="0"/>
                <a:ea typeface="Times New Roman" charset="0"/>
                <a:cs typeface="Times New Roman" charset="0"/>
              </a:rPr>
              <a:t>Do</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do</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do,</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da</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da</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da</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Let</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it</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be,</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let</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it</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be.</a:t>
            </a:r>
            <a:endParaRPr kumimoji="1" lang="zh-CN" altLang="en-US" dirty="0">
              <a:solidFill>
                <a:schemeClr val="tx1"/>
              </a:solidFill>
              <a:latin typeface="Times New Roman" charset="0"/>
              <a:ea typeface="Times New Roman" charset="0"/>
              <a:cs typeface="Times New Roman" charset="0"/>
            </a:endParaRPr>
          </a:p>
        </p:txBody>
      </p:sp>
      <p:sp>
        <p:nvSpPr>
          <p:cNvPr id="11" name="文本框 10"/>
          <p:cNvSpPr txBox="1"/>
          <p:nvPr/>
        </p:nvSpPr>
        <p:spPr>
          <a:xfrm>
            <a:off x="6374089" y="5933638"/>
            <a:ext cx="603656" cy="461665"/>
          </a:xfrm>
          <a:prstGeom prst="rect">
            <a:avLst/>
          </a:prstGeom>
          <a:noFill/>
        </p:spPr>
        <p:txBody>
          <a:bodyPr wrap="square" rtlCol="0">
            <a:spAutoFit/>
          </a:bodyPr>
          <a:lstStyle/>
          <a:p>
            <a:r>
              <a:rPr kumimoji="1" lang="en-US" altLang="zh-CN" sz="2400" b="1" i="1" dirty="0">
                <a:latin typeface="Times New Roman" charset="0"/>
                <a:ea typeface="Times New Roman" charset="0"/>
                <a:cs typeface="Times New Roman" charset="0"/>
              </a:rPr>
              <a:t>d</a:t>
            </a:r>
            <a:r>
              <a:rPr kumimoji="1" lang="en-US" altLang="zh-CN" sz="2400" b="1" i="1" baseline="-25000" dirty="0">
                <a:latin typeface="Times New Roman" charset="0"/>
                <a:ea typeface="Times New Roman" charset="0"/>
                <a:cs typeface="Times New Roman" charset="0"/>
              </a:rPr>
              <a:t>4</a:t>
            </a:r>
            <a:endParaRPr kumimoji="1" lang="zh-CN" altLang="en-US" sz="2400" b="1" i="1" baseline="-25000" dirty="0">
              <a:latin typeface="Times New Roman" charset="0"/>
              <a:ea typeface="Times New Roman" charset="0"/>
              <a:cs typeface="Times New Roman" charset="0"/>
            </a:endParaRPr>
          </a:p>
        </p:txBody>
      </p:sp>
      <p:graphicFrame>
        <p:nvGraphicFramePr>
          <p:cNvPr id="12" name="表格 11"/>
          <p:cNvGraphicFramePr>
            <a:graphicFrameLocks noGrp="1"/>
          </p:cNvGraphicFramePr>
          <p:nvPr>
            <p:extLst>
              <p:ext uri="{D42A27DB-BD31-4B8C-83A1-F6EECF244321}">
                <p14:modId xmlns:p14="http://schemas.microsoft.com/office/powerpoint/2010/main" val="731282029"/>
              </p:ext>
            </p:extLst>
          </p:nvPr>
        </p:nvGraphicFramePr>
        <p:xfrm>
          <a:off x="39590" y="1722826"/>
          <a:ext cx="1900052" cy="5029200"/>
        </p:xfrm>
        <a:graphic>
          <a:graphicData uri="http://schemas.openxmlformats.org/drawingml/2006/table">
            <a:tbl>
              <a:tblPr firstRow="1" bandRow="1">
                <a:tableStyleId>{5C22544A-7EE6-4342-B048-85BDC9FD1C3A}</a:tableStyleId>
              </a:tblPr>
              <a:tblGrid>
                <a:gridCol w="1223158">
                  <a:extLst>
                    <a:ext uri="{9D8B030D-6E8A-4147-A177-3AD203B41FA5}">
                      <a16:colId xmlns:a16="http://schemas.microsoft.com/office/drawing/2014/main" val="20000"/>
                    </a:ext>
                  </a:extLst>
                </a:gridCol>
                <a:gridCol w="676894">
                  <a:extLst>
                    <a:ext uri="{9D8B030D-6E8A-4147-A177-3AD203B41FA5}">
                      <a16:colId xmlns:a16="http://schemas.microsoft.com/office/drawing/2014/main" val="20001"/>
                    </a:ext>
                  </a:extLst>
                </a:gridCol>
              </a:tblGrid>
              <a:tr h="246671">
                <a:tc>
                  <a:txBody>
                    <a:bodyPr/>
                    <a:lstStyle/>
                    <a:p>
                      <a:pPr algn="ctr"/>
                      <a:r>
                        <a:rPr lang="en-US" altLang="zh-CN" sz="1600" dirty="0">
                          <a:latin typeface="Times New Roman" charset="0"/>
                          <a:ea typeface="Times New Roman" charset="0"/>
                          <a:cs typeface="Times New Roman" charset="0"/>
                        </a:rPr>
                        <a:t>Vocabulary</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i="1" dirty="0" err="1">
                          <a:latin typeface="Times New Roman" charset="0"/>
                          <a:ea typeface="Times New Roman" charset="0"/>
                          <a:cs typeface="Times New Roman" charset="0"/>
                        </a:rPr>
                        <a:t>n</a:t>
                      </a:r>
                      <a:r>
                        <a:rPr lang="en-US" altLang="zh-CN" sz="1600" i="1" baseline="-25000" dirty="0" err="1">
                          <a:latin typeface="Times New Roman" charset="0"/>
                          <a:ea typeface="Times New Roman" charset="0"/>
                          <a:cs typeface="Times New Roman" charset="0"/>
                        </a:rPr>
                        <a:t>i</a:t>
                      </a:r>
                      <a:endParaRPr lang="zh-CN" altLang="en-US" sz="1600" i="1" baseline="-25000" dirty="0">
                        <a:latin typeface="Times New Roman" charset="0"/>
                        <a:ea typeface="Times New Roman" charset="0"/>
                        <a:cs typeface="Times New Roman" charset="0"/>
                      </a:endParaRPr>
                    </a:p>
                  </a:txBody>
                  <a:tcPr/>
                </a:tc>
                <a:extLst>
                  <a:ext uri="{0D108BD9-81ED-4DB2-BD59-A6C34878D82A}">
                    <a16:rowId xmlns:a16="http://schemas.microsoft.com/office/drawing/2014/main" val="10000"/>
                  </a:ext>
                </a:extLst>
              </a:tr>
              <a:tr h="246671">
                <a:tc>
                  <a:txBody>
                    <a:bodyPr/>
                    <a:lstStyle/>
                    <a:p>
                      <a:pPr algn="ctr"/>
                      <a:r>
                        <a:rPr lang="en-US" altLang="zh-CN" sz="1600" dirty="0">
                          <a:latin typeface="Times New Roman" charset="0"/>
                          <a:ea typeface="Times New Roman" charset="0"/>
                          <a:cs typeface="Times New Roman" charset="0"/>
                        </a:rPr>
                        <a:t>to</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2</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1"/>
                  </a:ext>
                </a:extLst>
              </a:tr>
              <a:tr h="246671">
                <a:tc>
                  <a:txBody>
                    <a:bodyPr/>
                    <a:lstStyle/>
                    <a:p>
                      <a:pPr algn="ctr"/>
                      <a:r>
                        <a:rPr lang="en-US" altLang="zh-CN" sz="1600" dirty="0">
                          <a:latin typeface="Times New Roman" charset="0"/>
                          <a:ea typeface="Times New Roman" charset="0"/>
                          <a:cs typeface="Times New Roman" charset="0"/>
                        </a:rPr>
                        <a:t>do</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3</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2"/>
                  </a:ext>
                </a:extLst>
              </a:tr>
              <a:tr h="246671">
                <a:tc>
                  <a:txBody>
                    <a:bodyPr/>
                    <a:lstStyle/>
                    <a:p>
                      <a:pPr algn="ctr"/>
                      <a:r>
                        <a:rPr lang="en-US" altLang="zh-CN" sz="1600" dirty="0">
                          <a:latin typeface="Times New Roman" charset="0"/>
                          <a:ea typeface="Times New Roman" charset="0"/>
                          <a:cs typeface="Times New Roman" charset="0"/>
                        </a:rPr>
                        <a:t>is</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1</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3"/>
                  </a:ext>
                </a:extLst>
              </a:tr>
              <a:tr h="246671">
                <a:tc>
                  <a:txBody>
                    <a:bodyPr/>
                    <a:lstStyle/>
                    <a:p>
                      <a:pPr algn="ctr"/>
                      <a:r>
                        <a:rPr lang="en-US" altLang="zh-CN" sz="1600" dirty="0">
                          <a:latin typeface="Times New Roman" charset="0"/>
                          <a:ea typeface="Times New Roman" charset="0"/>
                          <a:cs typeface="Times New Roman" charset="0"/>
                        </a:rPr>
                        <a:t>be</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4</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4"/>
                  </a:ext>
                </a:extLst>
              </a:tr>
              <a:tr h="246671">
                <a:tc>
                  <a:txBody>
                    <a:bodyPr/>
                    <a:lstStyle/>
                    <a:p>
                      <a:pPr algn="ctr"/>
                      <a:r>
                        <a:rPr lang="en-US" altLang="zh-CN" sz="1600" dirty="0">
                          <a:latin typeface="Times New Roman" charset="0"/>
                          <a:ea typeface="Times New Roman" charset="0"/>
                          <a:cs typeface="Times New Roman" charset="0"/>
                        </a:rPr>
                        <a:t>or</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1</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5"/>
                  </a:ext>
                </a:extLst>
              </a:tr>
              <a:tr h="246671">
                <a:tc>
                  <a:txBody>
                    <a:bodyPr/>
                    <a:lstStyle/>
                    <a:p>
                      <a:pPr algn="ctr"/>
                      <a:r>
                        <a:rPr lang="en-US" altLang="zh-CN" sz="1600" dirty="0">
                          <a:latin typeface="Times New Roman" charset="0"/>
                          <a:ea typeface="Times New Roman" charset="0"/>
                          <a:cs typeface="Times New Roman" charset="0"/>
                        </a:rPr>
                        <a:t>not</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1</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6"/>
                  </a:ext>
                </a:extLst>
              </a:tr>
              <a:tr h="246671">
                <a:tc>
                  <a:txBody>
                    <a:bodyPr/>
                    <a:lstStyle/>
                    <a:p>
                      <a:pPr algn="ctr"/>
                      <a:r>
                        <a:rPr lang="en-US" altLang="zh-CN" sz="1600" dirty="0">
                          <a:latin typeface="Times New Roman" charset="0"/>
                          <a:ea typeface="Times New Roman" charset="0"/>
                          <a:cs typeface="Times New Roman" charset="0"/>
                        </a:rPr>
                        <a:t>I</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2</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7"/>
                  </a:ext>
                </a:extLst>
              </a:tr>
              <a:tr h="246671">
                <a:tc>
                  <a:txBody>
                    <a:bodyPr/>
                    <a:lstStyle/>
                    <a:p>
                      <a:pPr algn="ctr"/>
                      <a:r>
                        <a:rPr lang="en-US" altLang="zh-CN" sz="1600" dirty="0">
                          <a:latin typeface="Times New Roman" charset="0"/>
                          <a:ea typeface="Times New Roman" charset="0"/>
                          <a:cs typeface="Times New Roman" charset="0"/>
                        </a:rPr>
                        <a:t>am</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2</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8"/>
                  </a:ext>
                </a:extLst>
              </a:tr>
              <a:tr h="246671">
                <a:tc>
                  <a:txBody>
                    <a:bodyPr/>
                    <a:lstStyle/>
                    <a:p>
                      <a:pPr algn="ctr"/>
                      <a:r>
                        <a:rPr lang="en-US" altLang="zh-CN" sz="1600" dirty="0">
                          <a:latin typeface="Times New Roman" charset="0"/>
                          <a:ea typeface="Times New Roman" charset="0"/>
                          <a:cs typeface="Times New Roman" charset="0"/>
                        </a:rPr>
                        <a:t>what</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1</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9"/>
                  </a:ext>
                </a:extLst>
              </a:tr>
              <a:tr h="246671">
                <a:tc>
                  <a:txBody>
                    <a:bodyPr/>
                    <a:lstStyle/>
                    <a:p>
                      <a:pPr algn="ctr"/>
                      <a:r>
                        <a:rPr lang="en-US" altLang="zh-CN" sz="1600" dirty="0">
                          <a:latin typeface="Times New Roman" charset="0"/>
                          <a:ea typeface="Times New Roman" charset="0"/>
                          <a:cs typeface="Times New Roman" charset="0"/>
                        </a:rPr>
                        <a:t>think</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1</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10"/>
                  </a:ext>
                </a:extLst>
              </a:tr>
              <a:tr h="246671">
                <a:tc>
                  <a:txBody>
                    <a:bodyPr/>
                    <a:lstStyle/>
                    <a:p>
                      <a:pPr algn="ctr"/>
                      <a:r>
                        <a:rPr lang="en-US" altLang="zh-CN" sz="1600" dirty="0">
                          <a:latin typeface="Times New Roman" charset="0"/>
                          <a:ea typeface="Times New Roman" charset="0"/>
                          <a:cs typeface="Times New Roman" charset="0"/>
                        </a:rPr>
                        <a:t>therefore</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1</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11"/>
                  </a:ext>
                </a:extLst>
              </a:tr>
              <a:tr h="246671">
                <a:tc>
                  <a:txBody>
                    <a:bodyPr/>
                    <a:lstStyle/>
                    <a:p>
                      <a:pPr algn="ctr"/>
                      <a:r>
                        <a:rPr lang="en-US" altLang="zh-CN" sz="1600" dirty="0">
                          <a:latin typeface="Times New Roman" charset="0"/>
                          <a:ea typeface="Times New Roman" charset="0"/>
                          <a:cs typeface="Times New Roman" charset="0"/>
                        </a:rPr>
                        <a:t>da</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1</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12"/>
                  </a:ext>
                </a:extLst>
              </a:tr>
              <a:tr h="246671">
                <a:tc>
                  <a:txBody>
                    <a:bodyPr/>
                    <a:lstStyle/>
                    <a:p>
                      <a:pPr algn="ctr"/>
                      <a:r>
                        <a:rPr lang="en-US" altLang="zh-CN" sz="1600" dirty="0">
                          <a:latin typeface="Times New Roman" charset="0"/>
                          <a:ea typeface="Times New Roman" charset="0"/>
                          <a:cs typeface="Times New Roman" charset="0"/>
                        </a:rPr>
                        <a:t>let</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1</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13"/>
                  </a:ext>
                </a:extLst>
              </a:tr>
              <a:tr h="246671">
                <a:tc>
                  <a:txBody>
                    <a:bodyPr/>
                    <a:lstStyle/>
                    <a:p>
                      <a:pPr algn="ctr"/>
                      <a:r>
                        <a:rPr lang="en-US" altLang="zh-CN" sz="1600" dirty="0">
                          <a:latin typeface="Times New Roman" charset="0"/>
                          <a:ea typeface="Times New Roman" charset="0"/>
                          <a:cs typeface="Times New Roman" charset="0"/>
                        </a:rPr>
                        <a:t>it</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1</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14"/>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731815759"/>
              </p:ext>
            </p:extLst>
          </p:nvPr>
        </p:nvGraphicFramePr>
        <p:xfrm>
          <a:off x="2042559" y="1722826"/>
          <a:ext cx="4276111" cy="5029200"/>
        </p:xfrm>
        <a:graphic>
          <a:graphicData uri="http://schemas.openxmlformats.org/drawingml/2006/table">
            <a:tbl>
              <a:tblPr firstRow="1" bandRow="1">
                <a:tableStyleId>{5C22544A-7EE6-4342-B048-85BDC9FD1C3A}</a:tableStyleId>
              </a:tblPr>
              <a:tblGrid>
                <a:gridCol w="4276111">
                  <a:extLst>
                    <a:ext uri="{9D8B030D-6E8A-4147-A177-3AD203B41FA5}">
                      <a16:colId xmlns:a16="http://schemas.microsoft.com/office/drawing/2014/main" val="20000"/>
                    </a:ext>
                  </a:extLst>
                </a:gridCol>
              </a:tblGrid>
              <a:tr h="246671">
                <a:tc>
                  <a:txBody>
                    <a:bodyPr/>
                    <a:lstStyle/>
                    <a:p>
                      <a:pPr algn="ctr"/>
                      <a:r>
                        <a:rPr lang="zh-CN" altLang="en-US" sz="1600" dirty="0">
                          <a:latin typeface="Times New Roman" charset="0"/>
                          <a:ea typeface="Times New Roman" charset="0"/>
                          <a:cs typeface="Times New Roman" charset="0"/>
                        </a:rPr>
                        <a:t>出现的文档列表</a:t>
                      </a:r>
                    </a:p>
                  </a:txBody>
                  <a:tcPr/>
                </a:tc>
                <a:extLst>
                  <a:ext uri="{0D108BD9-81ED-4DB2-BD59-A6C34878D82A}">
                    <a16:rowId xmlns:a16="http://schemas.microsoft.com/office/drawing/2014/main" val="10000"/>
                  </a:ext>
                </a:extLst>
              </a:tr>
              <a:tr h="246671">
                <a:tc>
                  <a:txBody>
                    <a:bodyPr/>
                    <a:lstStyle/>
                    <a:p>
                      <a:pPr algn="just"/>
                      <a:r>
                        <a:rPr lang="en-US" altLang="zh-CN" sz="1600" dirty="0">
                          <a:latin typeface="Times New Roman" charset="0"/>
                          <a:ea typeface="Times New Roman" charset="0"/>
                          <a:cs typeface="Times New Roman" charset="0"/>
                        </a:rPr>
                        <a:t>[1,4</a:t>
                      </a:r>
                      <a:r>
                        <a:rPr lang="en-US" altLang="zh-CN" sz="1600" dirty="0">
                          <a:solidFill>
                            <a:srgbClr val="7030A0"/>
                          </a:solidFill>
                          <a:latin typeface="Times New Roman" charset="0"/>
                          <a:ea typeface="Times New Roman" charset="0"/>
                          <a:cs typeface="Times New Roman" charset="0"/>
                        </a:rPr>
                        <a:t>,</a:t>
                      </a:r>
                      <a:r>
                        <a:rPr lang="zh-CN" altLang="en-US" sz="1600" dirty="0">
                          <a:solidFill>
                            <a:srgbClr val="7030A0"/>
                          </a:solidFill>
                          <a:latin typeface="Times New Roman" charset="0"/>
                          <a:ea typeface="Times New Roman" charset="0"/>
                          <a:cs typeface="Times New Roman" charset="0"/>
                        </a:rPr>
                        <a:t> </a:t>
                      </a:r>
                      <a:r>
                        <a:rPr lang="en-US" altLang="zh-CN" sz="1600" dirty="0">
                          <a:solidFill>
                            <a:srgbClr val="7030A0"/>
                          </a:solidFill>
                          <a:latin typeface="Times New Roman" charset="0"/>
                          <a:ea typeface="Times New Roman" charset="0"/>
                          <a:cs typeface="Times New Roman" charset="0"/>
                        </a:rPr>
                        <a:t>[1,4,6,9]</a:t>
                      </a:r>
                      <a:r>
                        <a:rPr lang="en-US" altLang="zh-CN" sz="1600" dirty="0">
                          <a:latin typeface="Times New Roman" charset="0"/>
                          <a:ea typeface="Times New Roman" charset="0"/>
                          <a:cs typeface="Times New Roman" charset="0"/>
                        </a:rPr>
                        <a:t>],</a:t>
                      </a:r>
                      <a:r>
                        <a:rPr lang="zh-CN" altLang="en-US" sz="1600" dirty="0">
                          <a:latin typeface="Times New Roman" charset="0"/>
                          <a:ea typeface="Times New Roman" charset="0"/>
                          <a:cs typeface="Times New Roman" charset="0"/>
                        </a:rPr>
                        <a:t> </a:t>
                      </a:r>
                      <a:r>
                        <a:rPr lang="en-US" altLang="zh-CN" sz="1600" dirty="0">
                          <a:latin typeface="Times New Roman" charset="0"/>
                          <a:ea typeface="Times New Roman" charset="0"/>
                          <a:cs typeface="Times New Roman" charset="0"/>
                        </a:rPr>
                        <a:t>[2,2,</a:t>
                      </a:r>
                      <a:r>
                        <a:rPr lang="zh-CN" altLang="en-US" sz="1600" dirty="0">
                          <a:latin typeface="Times New Roman" charset="0"/>
                          <a:ea typeface="Times New Roman" charset="0"/>
                          <a:cs typeface="Times New Roman" charset="0"/>
                        </a:rPr>
                        <a:t> </a:t>
                      </a:r>
                      <a:r>
                        <a:rPr lang="en-US" altLang="zh-CN" sz="1600" dirty="0">
                          <a:solidFill>
                            <a:srgbClr val="7030A0"/>
                          </a:solidFill>
                          <a:latin typeface="Times New Roman" charset="0"/>
                          <a:ea typeface="Times New Roman" charset="0"/>
                          <a:cs typeface="Times New Roman" charset="0"/>
                        </a:rPr>
                        <a:t>[1,5]</a:t>
                      </a:r>
                      <a:r>
                        <a:rPr lang="en-US" altLang="zh-CN" sz="1600" dirty="0">
                          <a:latin typeface="Times New Roman" charset="0"/>
                          <a:ea typeface="Times New Roman" charset="0"/>
                          <a:cs typeface="Times New Roman" charset="0"/>
                        </a:rPr>
                        <a:t>]</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1"/>
                  </a:ext>
                </a:extLst>
              </a:tr>
              <a:tr h="246671">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altLang="zh-CN" sz="1600" dirty="0">
                          <a:latin typeface="Times New Roman" charset="0"/>
                          <a:ea typeface="Times New Roman" charset="0"/>
                          <a:cs typeface="Times New Roman" charset="0"/>
                        </a:rPr>
                        <a:t>[1,2,</a:t>
                      </a:r>
                      <a:r>
                        <a:rPr lang="zh-CN" altLang="en-US" sz="1600" dirty="0">
                          <a:latin typeface="Times New Roman" charset="0"/>
                          <a:ea typeface="Times New Roman" charset="0"/>
                          <a:cs typeface="Times New Roman" charset="0"/>
                        </a:rPr>
                        <a:t> </a:t>
                      </a:r>
                      <a:r>
                        <a:rPr lang="en-US" altLang="zh-CN" sz="1600" dirty="0">
                          <a:solidFill>
                            <a:srgbClr val="7030A0"/>
                          </a:solidFill>
                          <a:latin typeface="Times New Roman" charset="0"/>
                          <a:ea typeface="Times New Roman" charset="0"/>
                          <a:cs typeface="Times New Roman" charset="0"/>
                        </a:rPr>
                        <a:t>[2,10]</a:t>
                      </a:r>
                      <a:r>
                        <a:rPr lang="en-US" altLang="zh-CN" sz="1600" dirty="0">
                          <a:latin typeface="Times New Roman" charset="0"/>
                          <a:ea typeface="Times New Roman" charset="0"/>
                          <a:cs typeface="Times New Roman" charset="0"/>
                        </a:rPr>
                        <a:t>],</a:t>
                      </a:r>
                      <a:r>
                        <a:rPr lang="zh-CN" altLang="en-US" sz="1600" dirty="0">
                          <a:latin typeface="Times New Roman" charset="0"/>
                          <a:ea typeface="Times New Roman" charset="0"/>
                          <a:cs typeface="Times New Roman" charset="0"/>
                        </a:rPr>
                        <a:t> </a:t>
                      </a:r>
                      <a:r>
                        <a:rPr lang="en-US" altLang="zh-CN" sz="1600" dirty="0">
                          <a:latin typeface="Times New Roman" charset="0"/>
                          <a:ea typeface="Times New Roman" charset="0"/>
                          <a:cs typeface="Times New Roman" charset="0"/>
                        </a:rPr>
                        <a:t>[3,3,</a:t>
                      </a:r>
                      <a:r>
                        <a:rPr lang="zh-CN" altLang="en-US" sz="1600" dirty="0">
                          <a:latin typeface="Times New Roman" charset="0"/>
                          <a:ea typeface="Times New Roman" charset="0"/>
                          <a:cs typeface="Times New Roman" charset="0"/>
                        </a:rPr>
                        <a:t> </a:t>
                      </a:r>
                      <a:r>
                        <a:rPr lang="en-US" altLang="zh-CN" sz="1600" dirty="0">
                          <a:solidFill>
                            <a:srgbClr val="7030A0"/>
                          </a:solidFill>
                          <a:latin typeface="Times New Roman" charset="0"/>
                          <a:ea typeface="Times New Roman" charset="0"/>
                          <a:cs typeface="Times New Roman" charset="0"/>
                        </a:rPr>
                        <a:t>[6,8,10]</a:t>
                      </a:r>
                      <a:r>
                        <a:rPr lang="en-US" altLang="zh-CN" sz="1600" dirty="0">
                          <a:latin typeface="Times New Roman" charset="0"/>
                          <a:ea typeface="Times New Roman" charset="0"/>
                          <a:cs typeface="Times New Roman" charset="0"/>
                        </a:rPr>
                        <a:t>],</a:t>
                      </a:r>
                      <a:r>
                        <a:rPr lang="zh-CN" altLang="en-US" sz="1600" dirty="0">
                          <a:latin typeface="Times New Roman" charset="0"/>
                          <a:ea typeface="Times New Roman" charset="0"/>
                          <a:cs typeface="Times New Roman" charset="0"/>
                        </a:rPr>
                        <a:t> </a:t>
                      </a:r>
                      <a:r>
                        <a:rPr lang="en-US" altLang="zh-CN" sz="1600" dirty="0">
                          <a:latin typeface="Times New Roman" charset="0"/>
                          <a:ea typeface="Times New Roman" charset="0"/>
                          <a:cs typeface="Times New Roman" charset="0"/>
                        </a:rPr>
                        <a:t>[4,3,</a:t>
                      </a:r>
                      <a:r>
                        <a:rPr lang="zh-CN" altLang="en-US" sz="1600" dirty="0">
                          <a:latin typeface="Times New Roman" charset="0"/>
                          <a:ea typeface="Times New Roman" charset="0"/>
                          <a:cs typeface="Times New Roman" charset="0"/>
                        </a:rPr>
                        <a:t> </a:t>
                      </a:r>
                      <a:r>
                        <a:rPr lang="en-US" altLang="zh-CN" sz="1600" dirty="0">
                          <a:solidFill>
                            <a:srgbClr val="7030A0"/>
                          </a:solidFill>
                          <a:latin typeface="Times New Roman" charset="0"/>
                          <a:ea typeface="Times New Roman" charset="0"/>
                          <a:cs typeface="Times New Roman" charset="0"/>
                        </a:rPr>
                        <a:t>[1,2,3]</a:t>
                      </a:r>
                      <a:r>
                        <a:rPr lang="en-US" altLang="zh-CN" sz="1600" dirty="0">
                          <a:latin typeface="Times New Roman" charset="0"/>
                          <a:ea typeface="Times New Roman" charset="0"/>
                          <a:cs typeface="Times New Roman" charset="0"/>
                        </a:rPr>
                        <a:t>]</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2"/>
                  </a:ext>
                </a:extLst>
              </a:tr>
              <a:tr h="246671">
                <a:tc>
                  <a:txBody>
                    <a:bodyPr/>
                    <a:lstStyle/>
                    <a:p>
                      <a:pPr algn="just"/>
                      <a:r>
                        <a:rPr lang="en-US" altLang="zh-CN" sz="1600" dirty="0">
                          <a:latin typeface="Times New Roman" charset="0"/>
                          <a:ea typeface="Times New Roman" charset="0"/>
                          <a:cs typeface="Times New Roman" charset="0"/>
                        </a:rPr>
                        <a:t>[1,2,</a:t>
                      </a:r>
                      <a:r>
                        <a:rPr lang="zh-CN" altLang="en-US" sz="1600" dirty="0">
                          <a:latin typeface="Times New Roman" charset="0"/>
                          <a:ea typeface="Times New Roman" charset="0"/>
                          <a:cs typeface="Times New Roman" charset="0"/>
                        </a:rPr>
                        <a:t> </a:t>
                      </a:r>
                      <a:r>
                        <a:rPr lang="en-US" altLang="zh-CN" sz="1600" dirty="0">
                          <a:solidFill>
                            <a:srgbClr val="7030A0"/>
                          </a:solidFill>
                          <a:latin typeface="Times New Roman" charset="0"/>
                          <a:ea typeface="Times New Roman" charset="0"/>
                          <a:cs typeface="Times New Roman" charset="0"/>
                        </a:rPr>
                        <a:t>[3,8]</a:t>
                      </a:r>
                      <a:r>
                        <a:rPr lang="en-US" altLang="zh-CN" sz="1600" dirty="0">
                          <a:latin typeface="Times New Roman" charset="0"/>
                          <a:ea typeface="Times New Roman" charset="0"/>
                          <a:cs typeface="Times New Roman" charset="0"/>
                        </a:rPr>
                        <a:t>]</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3"/>
                  </a:ext>
                </a:extLst>
              </a:tr>
              <a:tr h="246671">
                <a:tc>
                  <a:txBody>
                    <a:bodyPr/>
                    <a:lstStyle/>
                    <a:p>
                      <a:pPr algn="just"/>
                      <a:r>
                        <a:rPr lang="en-US" altLang="zh-CN" sz="1600" dirty="0">
                          <a:latin typeface="Times New Roman" charset="0"/>
                          <a:ea typeface="Times New Roman" charset="0"/>
                          <a:cs typeface="Times New Roman" charset="0"/>
                        </a:rPr>
                        <a:t>[1,2,</a:t>
                      </a:r>
                      <a:r>
                        <a:rPr lang="zh-CN" altLang="en-US" sz="1600" dirty="0">
                          <a:latin typeface="Times New Roman" charset="0"/>
                          <a:ea typeface="Times New Roman" charset="0"/>
                          <a:cs typeface="Times New Roman" charset="0"/>
                        </a:rPr>
                        <a:t> </a:t>
                      </a:r>
                      <a:r>
                        <a:rPr lang="en-US" altLang="zh-CN" sz="1600" dirty="0">
                          <a:solidFill>
                            <a:srgbClr val="7030A0"/>
                          </a:solidFill>
                          <a:latin typeface="Times New Roman" charset="0"/>
                          <a:ea typeface="Times New Roman" charset="0"/>
                          <a:cs typeface="Times New Roman" charset="0"/>
                        </a:rPr>
                        <a:t>[5,7]</a:t>
                      </a:r>
                      <a:r>
                        <a:rPr lang="en-US" altLang="zh-CN" sz="1600" dirty="0">
                          <a:latin typeface="Times New Roman" charset="0"/>
                          <a:ea typeface="Times New Roman" charset="0"/>
                          <a:cs typeface="Times New Roman" charset="0"/>
                        </a:rPr>
                        <a:t>],</a:t>
                      </a:r>
                      <a:r>
                        <a:rPr lang="zh-CN" altLang="en-US" sz="1600" dirty="0">
                          <a:latin typeface="Times New Roman" charset="0"/>
                          <a:ea typeface="Times New Roman" charset="0"/>
                          <a:cs typeface="Times New Roman" charset="0"/>
                        </a:rPr>
                        <a:t> </a:t>
                      </a:r>
                      <a:r>
                        <a:rPr lang="en-US" altLang="zh-CN" sz="1600" dirty="0">
                          <a:latin typeface="Times New Roman" charset="0"/>
                          <a:ea typeface="Times New Roman" charset="0"/>
                          <a:cs typeface="Times New Roman" charset="0"/>
                        </a:rPr>
                        <a:t>[2,2,</a:t>
                      </a:r>
                      <a:r>
                        <a:rPr lang="zh-CN" altLang="en-US" sz="1600" dirty="0">
                          <a:latin typeface="Times New Roman" charset="0"/>
                          <a:ea typeface="Times New Roman" charset="0"/>
                          <a:cs typeface="Times New Roman" charset="0"/>
                        </a:rPr>
                        <a:t> </a:t>
                      </a:r>
                      <a:r>
                        <a:rPr lang="en-US" altLang="zh-CN" sz="1600" dirty="0">
                          <a:solidFill>
                            <a:srgbClr val="7030A0"/>
                          </a:solidFill>
                          <a:latin typeface="Times New Roman" charset="0"/>
                          <a:ea typeface="Times New Roman" charset="0"/>
                          <a:cs typeface="Times New Roman" charset="0"/>
                        </a:rPr>
                        <a:t>[2,6]</a:t>
                      </a:r>
                      <a:r>
                        <a:rPr lang="en-US" altLang="zh-CN" sz="1600" dirty="0">
                          <a:latin typeface="Times New Roman" charset="0"/>
                          <a:ea typeface="Times New Roman" charset="0"/>
                          <a:cs typeface="Times New Roman" charset="0"/>
                        </a:rPr>
                        <a:t>],</a:t>
                      </a:r>
                      <a:r>
                        <a:rPr lang="zh-CN" altLang="en-US" sz="1600" dirty="0">
                          <a:latin typeface="Times New Roman" charset="0"/>
                          <a:ea typeface="Times New Roman" charset="0"/>
                          <a:cs typeface="Times New Roman" charset="0"/>
                        </a:rPr>
                        <a:t> </a:t>
                      </a:r>
                      <a:r>
                        <a:rPr lang="en-US" altLang="zh-CN" sz="1600" dirty="0">
                          <a:latin typeface="Times New Roman" charset="0"/>
                          <a:ea typeface="Times New Roman" charset="0"/>
                          <a:cs typeface="Times New Roman" charset="0"/>
                        </a:rPr>
                        <a:t>[3,2,</a:t>
                      </a:r>
                      <a:r>
                        <a:rPr lang="zh-CN" altLang="en-US" sz="1600" dirty="0">
                          <a:latin typeface="Times New Roman" charset="0"/>
                          <a:ea typeface="Times New Roman" charset="0"/>
                          <a:cs typeface="Times New Roman" charset="0"/>
                        </a:rPr>
                        <a:t> </a:t>
                      </a:r>
                      <a:r>
                        <a:rPr lang="en-US" altLang="zh-CN" sz="1600" dirty="0">
                          <a:solidFill>
                            <a:srgbClr val="7030A0"/>
                          </a:solidFill>
                          <a:latin typeface="Times New Roman" charset="0"/>
                          <a:ea typeface="Times New Roman" charset="0"/>
                          <a:cs typeface="Times New Roman" charset="0"/>
                        </a:rPr>
                        <a:t>[7,9]</a:t>
                      </a:r>
                      <a:r>
                        <a:rPr lang="en-US" altLang="zh-CN" sz="1600" dirty="0">
                          <a:latin typeface="Times New Roman" charset="0"/>
                          <a:ea typeface="Times New Roman" charset="0"/>
                          <a:cs typeface="Times New Roman" charset="0"/>
                        </a:rPr>
                        <a:t>],</a:t>
                      </a:r>
                      <a:r>
                        <a:rPr lang="zh-CN" altLang="en-US" sz="1600" dirty="0">
                          <a:latin typeface="Times New Roman" charset="0"/>
                          <a:ea typeface="Times New Roman" charset="0"/>
                          <a:cs typeface="Times New Roman" charset="0"/>
                        </a:rPr>
                        <a:t> </a:t>
                      </a:r>
                      <a:r>
                        <a:rPr lang="en-US" altLang="zh-CN" sz="1600" dirty="0">
                          <a:latin typeface="Times New Roman" charset="0"/>
                          <a:ea typeface="Times New Roman" charset="0"/>
                          <a:cs typeface="Times New Roman" charset="0"/>
                        </a:rPr>
                        <a:t>[4,2,</a:t>
                      </a:r>
                      <a:r>
                        <a:rPr lang="zh-CN" altLang="en-US" sz="1600" dirty="0">
                          <a:latin typeface="Times New Roman" charset="0"/>
                          <a:ea typeface="Times New Roman" charset="0"/>
                          <a:cs typeface="Times New Roman" charset="0"/>
                        </a:rPr>
                        <a:t> </a:t>
                      </a:r>
                      <a:r>
                        <a:rPr lang="en-US" altLang="zh-CN" sz="1600" dirty="0">
                          <a:solidFill>
                            <a:srgbClr val="7030A0"/>
                          </a:solidFill>
                          <a:latin typeface="Times New Roman" charset="0"/>
                          <a:ea typeface="Times New Roman" charset="0"/>
                          <a:cs typeface="Times New Roman" charset="0"/>
                        </a:rPr>
                        <a:t>[9,12]</a:t>
                      </a:r>
                      <a:r>
                        <a:rPr lang="en-US" altLang="zh-CN" sz="1600" dirty="0">
                          <a:latin typeface="Times New Roman" charset="0"/>
                          <a:ea typeface="Times New Roman" charset="0"/>
                          <a:cs typeface="Times New Roman" charset="0"/>
                        </a:rPr>
                        <a:t>]</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4"/>
                  </a:ext>
                </a:extLst>
              </a:tr>
              <a:tr h="246671">
                <a:tc>
                  <a:txBody>
                    <a:bodyPr/>
                    <a:lstStyle/>
                    <a:p>
                      <a:pPr algn="just"/>
                      <a:r>
                        <a:rPr lang="en-US" altLang="zh-CN" sz="1600" dirty="0">
                          <a:latin typeface="Times New Roman" charset="0"/>
                          <a:ea typeface="Times New Roman" charset="0"/>
                          <a:cs typeface="Times New Roman" charset="0"/>
                        </a:rPr>
                        <a:t>[2,1,</a:t>
                      </a:r>
                      <a:r>
                        <a:rPr lang="zh-CN" altLang="en-US" sz="1600" dirty="0">
                          <a:latin typeface="Times New Roman" charset="0"/>
                          <a:ea typeface="Times New Roman" charset="0"/>
                          <a:cs typeface="Times New Roman" charset="0"/>
                        </a:rPr>
                        <a:t> </a:t>
                      </a:r>
                      <a:r>
                        <a:rPr lang="en-US" altLang="zh-CN" sz="1600" dirty="0">
                          <a:solidFill>
                            <a:srgbClr val="7030A0"/>
                          </a:solidFill>
                          <a:latin typeface="Times New Roman" charset="0"/>
                          <a:ea typeface="Times New Roman" charset="0"/>
                          <a:cs typeface="Times New Roman" charset="0"/>
                        </a:rPr>
                        <a:t>[3]</a:t>
                      </a:r>
                      <a:r>
                        <a:rPr lang="en-US" altLang="zh-CN" sz="1600" dirty="0">
                          <a:latin typeface="Times New Roman" charset="0"/>
                          <a:ea typeface="Times New Roman" charset="0"/>
                          <a:cs typeface="Times New Roman" charset="0"/>
                        </a:rPr>
                        <a:t>]</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5"/>
                  </a:ext>
                </a:extLst>
              </a:tr>
              <a:tr h="246671">
                <a:tc>
                  <a:txBody>
                    <a:bodyPr/>
                    <a:lstStyle/>
                    <a:p>
                      <a:pPr algn="just"/>
                      <a:r>
                        <a:rPr lang="en-US" altLang="zh-CN" sz="1600" dirty="0">
                          <a:latin typeface="Times New Roman" charset="0"/>
                          <a:ea typeface="Times New Roman" charset="0"/>
                          <a:cs typeface="Times New Roman" charset="0"/>
                        </a:rPr>
                        <a:t>[2,1,</a:t>
                      </a:r>
                      <a:r>
                        <a:rPr lang="zh-CN" altLang="en-US" sz="1600" dirty="0">
                          <a:latin typeface="Times New Roman" charset="0"/>
                          <a:ea typeface="Times New Roman" charset="0"/>
                          <a:cs typeface="Times New Roman" charset="0"/>
                        </a:rPr>
                        <a:t> </a:t>
                      </a:r>
                      <a:r>
                        <a:rPr lang="en-US" altLang="zh-CN" sz="1600" dirty="0">
                          <a:solidFill>
                            <a:srgbClr val="7030A0"/>
                          </a:solidFill>
                          <a:latin typeface="Times New Roman" charset="0"/>
                          <a:ea typeface="Times New Roman" charset="0"/>
                          <a:cs typeface="Times New Roman" charset="0"/>
                        </a:rPr>
                        <a:t>[4]</a:t>
                      </a:r>
                      <a:r>
                        <a:rPr lang="en-US" altLang="zh-CN" sz="1600" dirty="0">
                          <a:latin typeface="Times New Roman" charset="0"/>
                          <a:ea typeface="Times New Roman" charset="0"/>
                          <a:cs typeface="Times New Roman" charset="0"/>
                        </a:rPr>
                        <a:t>]</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6"/>
                  </a:ext>
                </a:extLst>
              </a:tr>
              <a:tr h="246671">
                <a:tc>
                  <a:txBody>
                    <a:bodyPr/>
                    <a:lstStyle/>
                    <a:p>
                      <a:pPr algn="just"/>
                      <a:r>
                        <a:rPr lang="en-US" altLang="zh-CN" sz="1600" dirty="0">
                          <a:latin typeface="Times New Roman" charset="0"/>
                          <a:ea typeface="Times New Roman" charset="0"/>
                          <a:cs typeface="Times New Roman" charset="0"/>
                        </a:rPr>
                        <a:t>[2,2,</a:t>
                      </a:r>
                      <a:r>
                        <a:rPr lang="zh-CN" altLang="en-US" sz="1600" dirty="0">
                          <a:latin typeface="Times New Roman" charset="0"/>
                          <a:ea typeface="Times New Roman" charset="0"/>
                          <a:cs typeface="Times New Roman" charset="0"/>
                        </a:rPr>
                        <a:t> </a:t>
                      </a:r>
                      <a:r>
                        <a:rPr lang="en-US" altLang="zh-CN" sz="1600" dirty="0">
                          <a:solidFill>
                            <a:srgbClr val="7030A0"/>
                          </a:solidFill>
                          <a:latin typeface="Times New Roman" charset="0"/>
                          <a:ea typeface="Times New Roman" charset="0"/>
                          <a:cs typeface="Times New Roman" charset="0"/>
                        </a:rPr>
                        <a:t>[7,10]</a:t>
                      </a:r>
                      <a:r>
                        <a:rPr lang="en-US" altLang="zh-CN" sz="1600" dirty="0">
                          <a:latin typeface="Times New Roman" charset="0"/>
                          <a:ea typeface="Times New Roman" charset="0"/>
                          <a:cs typeface="Times New Roman" charset="0"/>
                        </a:rPr>
                        <a:t>],</a:t>
                      </a:r>
                      <a:r>
                        <a:rPr lang="zh-CN" altLang="en-US" sz="1600" baseline="0" dirty="0">
                          <a:latin typeface="Times New Roman" charset="0"/>
                          <a:ea typeface="Times New Roman" charset="0"/>
                          <a:cs typeface="Times New Roman" charset="0"/>
                        </a:rPr>
                        <a:t> </a:t>
                      </a:r>
                      <a:r>
                        <a:rPr lang="en-US" altLang="zh-CN" sz="1600" baseline="0" dirty="0">
                          <a:latin typeface="Times New Roman" charset="0"/>
                          <a:ea typeface="Times New Roman" charset="0"/>
                          <a:cs typeface="Times New Roman" charset="0"/>
                        </a:rPr>
                        <a:t>[3,2,</a:t>
                      </a:r>
                      <a:r>
                        <a:rPr lang="zh-CN" altLang="en-US" sz="1600" baseline="0" dirty="0">
                          <a:latin typeface="Times New Roman" charset="0"/>
                          <a:ea typeface="Times New Roman" charset="0"/>
                          <a:cs typeface="Times New Roman" charset="0"/>
                        </a:rPr>
                        <a:t> </a:t>
                      </a:r>
                      <a:r>
                        <a:rPr lang="en-US" altLang="zh-CN" sz="1600" baseline="0" dirty="0">
                          <a:solidFill>
                            <a:srgbClr val="7030A0"/>
                          </a:solidFill>
                          <a:latin typeface="Times New Roman" charset="0"/>
                          <a:ea typeface="Times New Roman" charset="0"/>
                          <a:cs typeface="Times New Roman" charset="0"/>
                        </a:rPr>
                        <a:t>[1,4]</a:t>
                      </a:r>
                      <a:r>
                        <a:rPr lang="en-US" altLang="zh-CN" sz="1600" baseline="0" dirty="0">
                          <a:latin typeface="Times New Roman" charset="0"/>
                          <a:ea typeface="Times New Roman" charset="0"/>
                          <a:cs typeface="Times New Roman" charset="0"/>
                        </a:rPr>
                        <a:t>]</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7"/>
                  </a:ext>
                </a:extLst>
              </a:tr>
              <a:tr h="246671">
                <a:tc>
                  <a:txBody>
                    <a:bodyPr/>
                    <a:lstStyle/>
                    <a:p>
                      <a:pPr algn="just"/>
                      <a:r>
                        <a:rPr lang="en-US" altLang="zh-CN" sz="1600" dirty="0">
                          <a:latin typeface="Times New Roman" charset="0"/>
                          <a:ea typeface="Times New Roman" charset="0"/>
                          <a:cs typeface="Times New Roman" charset="0"/>
                        </a:rPr>
                        <a:t>[2,2,</a:t>
                      </a:r>
                      <a:r>
                        <a:rPr lang="zh-CN" altLang="en-US" sz="1600" dirty="0">
                          <a:latin typeface="Times New Roman" charset="0"/>
                          <a:ea typeface="Times New Roman" charset="0"/>
                          <a:cs typeface="Times New Roman" charset="0"/>
                        </a:rPr>
                        <a:t> </a:t>
                      </a:r>
                      <a:r>
                        <a:rPr lang="en-US" altLang="zh-CN" sz="1600" dirty="0">
                          <a:solidFill>
                            <a:srgbClr val="7030A0"/>
                          </a:solidFill>
                          <a:latin typeface="Times New Roman" charset="0"/>
                          <a:ea typeface="Times New Roman" charset="0"/>
                          <a:cs typeface="Times New Roman" charset="0"/>
                        </a:rPr>
                        <a:t>[8,11]</a:t>
                      </a:r>
                      <a:r>
                        <a:rPr lang="en-US" altLang="zh-CN" sz="1600" dirty="0">
                          <a:latin typeface="Times New Roman" charset="0"/>
                          <a:ea typeface="Times New Roman" charset="0"/>
                          <a:cs typeface="Times New Roman" charset="0"/>
                        </a:rPr>
                        <a:t>],</a:t>
                      </a:r>
                      <a:r>
                        <a:rPr lang="zh-CN" altLang="en-US" sz="1600" dirty="0">
                          <a:latin typeface="Times New Roman" charset="0"/>
                          <a:ea typeface="Times New Roman" charset="0"/>
                          <a:cs typeface="Times New Roman" charset="0"/>
                        </a:rPr>
                        <a:t> </a:t>
                      </a:r>
                      <a:r>
                        <a:rPr lang="en-US" altLang="zh-CN" sz="1600" dirty="0">
                          <a:latin typeface="Times New Roman" charset="0"/>
                          <a:ea typeface="Times New Roman" charset="0"/>
                          <a:cs typeface="Times New Roman" charset="0"/>
                        </a:rPr>
                        <a:t>[3,1,</a:t>
                      </a:r>
                      <a:r>
                        <a:rPr lang="zh-CN" altLang="en-US" sz="1600" dirty="0">
                          <a:latin typeface="Times New Roman" charset="0"/>
                          <a:ea typeface="Times New Roman" charset="0"/>
                          <a:cs typeface="Times New Roman" charset="0"/>
                        </a:rPr>
                        <a:t> </a:t>
                      </a:r>
                      <a:r>
                        <a:rPr lang="en-US" altLang="zh-CN" sz="1600" dirty="0">
                          <a:solidFill>
                            <a:srgbClr val="7030A0"/>
                          </a:solidFill>
                          <a:latin typeface="Times New Roman" charset="0"/>
                          <a:ea typeface="Times New Roman" charset="0"/>
                          <a:cs typeface="Times New Roman" charset="0"/>
                        </a:rPr>
                        <a:t>[5]</a:t>
                      </a:r>
                      <a:r>
                        <a:rPr lang="en-US" altLang="zh-CN" sz="1600" dirty="0">
                          <a:latin typeface="Times New Roman" charset="0"/>
                          <a:ea typeface="Times New Roman" charset="0"/>
                          <a:cs typeface="Times New Roman" charset="0"/>
                        </a:rPr>
                        <a:t>]</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8"/>
                  </a:ext>
                </a:extLst>
              </a:tr>
              <a:tr h="246671">
                <a:tc>
                  <a:txBody>
                    <a:bodyPr/>
                    <a:lstStyle/>
                    <a:p>
                      <a:pPr algn="just"/>
                      <a:r>
                        <a:rPr lang="en-US" altLang="zh-CN" sz="1600" dirty="0">
                          <a:latin typeface="Times New Roman" charset="0"/>
                          <a:ea typeface="Times New Roman" charset="0"/>
                          <a:cs typeface="Times New Roman" charset="0"/>
                        </a:rPr>
                        <a:t>[2,1,</a:t>
                      </a:r>
                      <a:r>
                        <a:rPr lang="zh-CN" altLang="en-US" sz="1600" dirty="0">
                          <a:latin typeface="Times New Roman" charset="0"/>
                          <a:ea typeface="Times New Roman" charset="0"/>
                          <a:cs typeface="Times New Roman" charset="0"/>
                        </a:rPr>
                        <a:t> </a:t>
                      </a:r>
                      <a:r>
                        <a:rPr lang="en-US" altLang="zh-CN" sz="1600" dirty="0">
                          <a:solidFill>
                            <a:srgbClr val="7030A0"/>
                          </a:solidFill>
                          <a:latin typeface="Times New Roman" charset="0"/>
                          <a:ea typeface="Times New Roman" charset="0"/>
                          <a:cs typeface="Times New Roman" charset="0"/>
                        </a:rPr>
                        <a:t>[9]</a:t>
                      </a:r>
                      <a:r>
                        <a:rPr lang="en-US" altLang="zh-CN" sz="1600" dirty="0">
                          <a:latin typeface="Times New Roman" charset="0"/>
                          <a:ea typeface="Times New Roman" charset="0"/>
                          <a:cs typeface="Times New Roman" charset="0"/>
                        </a:rPr>
                        <a:t>]</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9"/>
                  </a:ext>
                </a:extLst>
              </a:tr>
              <a:tr h="246671">
                <a:tc>
                  <a:txBody>
                    <a:bodyPr/>
                    <a:lstStyle/>
                    <a:p>
                      <a:pPr algn="just"/>
                      <a:r>
                        <a:rPr lang="en-US" altLang="zh-CN" sz="1600" dirty="0">
                          <a:latin typeface="Times New Roman" charset="0"/>
                          <a:ea typeface="Times New Roman" charset="0"/>
                          <a:cs typeface="Times New Roman" charset="0"/>
                        </a:rPr>
                        <a:t>[3,1,</a:t>
                      </a:r>
                      <a:r>
                        <a:rPr lang="zh-CN" altLang="en-US" sz="1600" dirty="0">
                          <a:latin typeface="Times New Roman" charset="0"/>
                          <a:ea typeface="Times New Roman" charset="0"/>
                          <a:cs typeface="Times New Roman" charset="0"/>
                        </a:rPr>
                        <a:t> </a:t>
                      </a:r>
                      <a:r>
                        <a:rPr lang="en-US" altLang="zh-CN" sz="1600" dirty="0">
                          <a:solidFill>
                            <a:srgbClr val="7030A0"/>
                          </a:solidFill>
                          <a:latin typeface="Times New Roman" charset="0"/>
                          <a:ea typeface="Times New Roman" charset="0"/>
                          <a:cs typeface="Times New Roman" charset="0"/>
                        </a:rPr>
                        <a:t>[2]</a:t>
                      </a:r>
                      <a:r>
                        <a:rPr lang="en-US" altLang="zh-CN" sz="1600" dirty="0">
                          <a:latin typeface="Times New Roman" charset="0"/>
                          <a:ea typeface="Times New Roman" charset="0"/>
                          <a:cs typeface="Times New Roman" charset="0"/>
                        </a:rPr>
                        <a:t>]</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10"/>
                  </a:ext>
                </a:extLst>
              </a:tr>
              <a:tr h="246671">
                <a:tc>
                  <a:txBody>
                    <a:bodyPr/>
                    <a:lstStyle/>
                    <a:p>
                      <a:pPr algn="just"/>
                      <a:r>
                        <a:rPr lang="en-US" altLang="zh-CN" sz="1600" dirty="0">
                          <a:latin typeface="Times New Roman" charset="0"/>
                          <a:ea typeface="Times New Roman" charset="0"/>
                          <a:cs typeface="Times New Roman" charset="0"/>
                        </a:rPr>
                        <a:t>[3,1,</a:t>
                      </a:r>
                      <a:r>
                        <a:rPr lang="zh-CN" altLang="en-US" sz="1600" dirty="0">
                          <a:latin typeface="Times New Roman" charset="0"/>
                          <a:ea typeface="Times New Roman" charset="0"/>
                          <a:cs typeface="Times New Roman" charset="0"/>
                        </a:rPr>
                        <a:t> </a:t>
                      </a:r>
                      <a:r>
                        <a:rPr lang="en-US" altLang="zh-CN" sz="1600" dirty="0">
                          <a:solidFill>
                            <a:srgbClr val="7030A0"/>
                          </a:solidFill>
                          <a:latin typeface="Times New Roman" charset="0"/>
                          <a:ea typeface="Times New Roman" charset="0"/>
                          <a:cs typeface="Times New Roman" charset="0"/>
                        </a:rPr>
                        <a:t>[3]</a:t>
                      </a:r>
                      <a:r>
                        <a:rPr lang="en-US" altLang="zh-CN" sz="1600" dirty="0">
                          <a:latin typeface="Times New Roman" charset="0"/>
                          <a:ea typeface="Times New Roman" charset="0"/>
                          <a:cs typeface="Times New Roman" charset="0"/>
                        </a:rPr>
                        <a:t>]</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11"/>
                  </a:ext>
                </a:extLst>
              </a:tr>
              <a:tr h="246671">
                <a:tc>
                  <a:txBody>
                    <a:bodyPr/>
                    <a:lstStyle/>
                    <a:p>
                      <a:pPr algn="just"/>
                      <a:r>
                        <a:rPr lang="en-US" altLang="zh-CN" sz="1600" dirty="0">
                          <a:latin typeface="Times New Roman" charset="0"/>
                          <a:ea typeface="Times New Roman" charset="0"/>
                          <a:cs typeface="Times New Roman" charset="0"/>
                        </a:rPr>
                        <a:t>[4,3,</a:t>
                      </a:r>
                      <a:r>
                        <a:rPr lang="zh-CN" altLang="en-US" sz="1600" dirty="0">
                          <a:latin typeface="Times New Roman" charset="0"/>
                          <a:ea typeface="Times New Roman" charset="0"/>
                          <a:cs typeface="Times New Roman" charset="0"/>
                        </a:rPr>
                        <a:t> </a:t>
                      </a:r>
                      <a:r>
                        <a:rPr lang="en-US" altLang="zh-CN" sz="1600" dirty="0">
                          <a:solidFill>
                            <a:srgbClr val="7030A0"/>
                          </a:solidFill>
                          <a:latin typeface="Times New Roman" charset="0"/>
                          <a:ea typeface="Times New Roman" charset="0"/>
                          <a:cs typeface="Times New Roman" charset="0"/>
                        </a:rPr>
                        <a:t>[4,5,6]</a:t>
                      </a:r>
                      <a:r>
                        <a:rPr lang="en-US" altLang="zh-CN" sz="1600" dirty="0">
                          <a:latin typeface="Times New Roman" charset="0"/>
                          <a:ea typeface="Times New Roman" charset="0"/>
                          <a:cs typeface="Times New Roman" charset="0"/>
                        </a:rPr>
                        <a:t>]</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12"/>
                  </a:ext>
                </a:extLst>
              </a:tr>
              <a:tr h="246671">
                <a:tc>
                  <a:txBody>
                    <a:bodyPr/>
                    <a:lstStyle/>
                    <a:p>
                      <a:pPr algn="just"/>
                      <a:r>
                        <a:rPr lang="en-US" altLang="zh-CN" sz="1600" dirty="0">
                          <a:latin typeface="Times New Roman" charset="0"/>
                          <a:ea typeface="Times New Roman" charset="0"/>
                          <a:cs typeface="Times New Roman" charset="0"/>
                        </a:rPr>
                        <a:t>[4,2,</a:t>
                      </a:r>
                      <a:r>
                        <a:rPr lang="zh-CN" altLang="en-US" sz="1600" dirty="0">
                          <a:latin typeface="Times New Roman" charset="0"/>
                          <a:ea typeface="Times New Roman" charset="0"/>
                          <a:cs typeface="Times New Roman" charset="0"/>
                        </a:rPr>
                        <a:t> </a:t>
                      </a:r>
                      <a:r>
                        <a:rPr lang="en-US" altLang="zh-CN" sz="1600" dirty="0">
                          <a:solidFill>
                            <a:srgbClr val="7030A0"/>
                          </a:solidFill>
                          <a:latin typeface="Times New Roman" charset="0"/>
                          <a:ea typeface="Times New Roman" charset="0"/>
                          <a:cs typeface="Times New Roman" charset="0"/>
                        </a:rPr>
                        <a:t>[7,10]</a:t>
                      </a:r>
                      <a:r>
                        <a:rPr lang="en-US" altLang="zh-CN" sz="1600" dirty="0">
                          <a:latin typeface="Times New Roman" charset="0"/>
                          <a:ea typeface="Times New Roman" charset="0"/>
                          <a:cs typeface="Times New Roman" charset="0"/>
                        </a:rPr>
                        <a:t>]</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13"/>
                  </a:ext>
                </a:extLst>
              </a:tr>
              <a:tr h="246671">
                <a:tc>
                  <a:txBody>
                    <a:bodyPr/>
                    <a:lstStyle/>
                    <a:p>
                      <a:pPr algn="just"/>
                      <a:r>
                        <a:rPr lang="en-US" altLang="zh-CN" sz="1600" dirty="0">
                          <a:latin typeface="Times New Roman" charset="0"/>
                          <a:ea typeface="Times New Roman" charset="0"/>
                          <a:cs typeface="Times New Roman" charset="0"/>
                        </a:rPr>
                        <a:t>[4,2,</a:t>
                      </a:r>
                      <a:r>
                        <a:rPr lang="zh-CN" altLang="en-US" sz="1600" dirty="0">
                          <a:latin typeface="Times New Roman" charset="0"/>
                          <a:ea typeface="Times New Roman" charset="0"/>
                          <a:cs typeface="Times New Roman" charset="0"/>
                        </a:rPr>
                        <a:t> </a:t>
                      </a:r>
                      <a:r>
                        <a:rPr lang="en-US" altLang="zh-CN" sz="1600" dirty="0">
                          <a:solidFill>
                            <a:srgbClr val="7030A0"/>
                          </a:solidFill>
                          <a:latin typeface="Times New Roman" charset="0"/>
                          <a:ea typeface="Times New Roman" charset="0"/>
                          <a:cs typeface="Times New Roman" charset="0"/>
                        </a:rPr>
                        <a:t>[8,11]</a:t>
                      </a:r>
                      <a:r>
                        <a:rPr lang="en-US" altLang="zh-CN" sz="1600" dirty="0">
                          <a:latin typeface="Times New Roman" charset="0"/>
                          <a:ea typeface="Times New Roman" charset="0"/>
                          <a:cs typeface="Times New Roman" charset="0"/>
                        </a:rPr>
                        <a:t>]</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1154496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ssolv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倒排索引</a:t>
            </a:r>
            <a:endParaRPr kumimoji="1" lang="zh-CN" altLang="en-US" dirty="0"/>
          </a:p>
        </p:txBody>
      </p:sp>
      <p:sp>
        <p:nvSpPr>
          <p:cNvPr id="3" name="内容占位符 2"/>
          <p:cNvSpPr>
            <a:spLocks noGrp="1"/>
          </p:cNvSpPr>
          <p:nvPr>
            <p:ph idx="1"/>
          </p:nvPr>
        </p:nvSpPr>
        <p:spPr/>
        <p:txBody>
          <a:bodyPr/>
          <a:lstStyle/>
          <a:p>
            <a:pPr algn="just"/>
            <a:r>
              <a:rPr lang="zh-CN" altLang="en-US" dirty="0"/>
              <a:t>完整的倒排索引</a:t>
            </a:r>
            <a:r>
              <a:rPr lang="zh-CN" altLang="en-US" dirty="0">
                <a:latin typeface="Times New Roman" charset="0"/>
                <a:ea typeface="Times New Roman" charset="0"/>
                <a:cs typeface="Times New Roman" charset="0"/>
              </a:rPr>
              <a:t>（</a:t>
            </a:r>
            <a:r>
              <a:rPr lang="en-US" altLang="zh-CN" dirty="0">
                <a:latin typeface="Times New Roman" charset="0"/>
                <a:ea typeface="Times New Roman" charset="0"/>
                <a:cs typeface="Times New Roman" charset="0"/>
              </a:rPr>
              <a:t>Full</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Inverted</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Index</a:t>
            </a:r>
            <a:r>
              <a:rPr lang="zh-CN" altLang="en-US" dirty="0">
                <a:latin typeface="Times New Roman" charset="0"/>
                <a:ea typeface="Times New Roman" charset="0"/>
                <a:cs typeface="Times New Roman" charset="0"/>
              </a:rPr>
              <a:t>）</a:t>
            </a:r>
            <a:endParaRPr lang="en-US" altLang="zh-CN" dirty="0">
              <a:latin typeface="Times New Roman" charset="0"/>
              <a:ea typeface="Times New Roman" charset="0"/>
              <a:cs typeface="Times New Roman" charset="0"/>
            </a:endParaRPr>
          </a:p>
          <a:p>
            <a:pPr lvl="1" algn="just">
              <a:spcBef>
                <a:spcPts val="1200"/>
              </a:spcBef>
            </a:pPr>
            <a:r>
              <a:rPr lang="zh-CN" altLang="en-US" dirty="0"/>
              <a:t>词表</a:t>
            </a:r>
            <a:r>
              <a:rPr lang="zh-CN" altLang="en-US" dirty="0">
                <a:latin typeface="Times New Roman" charset="0"/>
                <a:ea typeface="Times New Roman" charset="0"/>
                <a:cs typeface="Times New Roman" charset="0"/>
              </a:rPr>
              <a:t>（</a:t>
            </a:r>
            <a:r>
              <a:rPr lang="en-US" altLang="zh-CN" dirty="0">
                <a:latin typeface="Times New Roman" charset="0"/>
                <a:ea typeface="Times New Roman" charset="0"/>
                <a:cs typeface="Times New Roman" charset="0"/>
              </a:rPr>
              <a:t>Vocabulary</a:t>
            </a:r>
            <a:r>
              <a:rPr lang="zh-CN" altLang="en-US" dirty="0">
                <a:latin typeface="Times New Roman" charset="0"/>
                <a:ea typeface="Times New Roman" charset="0"/>
                <a:cs typeface="Times New Roman" charset="0"/>
              </a:rPr>
              <a:t>）</a:t>
            </a:r>
            <a:r>
              <a:rPr lang="zh-CN" altLang="en-US" dirty="0"/>
              <a:t>需要的存储空间很小</a:t>
            </a:r>
            <a:endParaRPr lang="en-US" altLang="zh-CN" dirty="0"/>
          </a:p>
          <a:p>
            <a:pPr lvl="1" algn="just">
              <a:spcBef>
                <a:spcPts val="1200"/>
              </a:spcBef>
            </a:pPr>
            <a:r>
              <a:rPr kumimoji="1" lang="zh-CN" altLang="en-US" dirty="0"/>
              <a:t>词项在文档中出现的位置需要更多的存储空间</a:t>
            </a:r>
            <a:endParaRPr kumimoji="1" lang="en-US" altLang="zh-CN" dirty="0"/>
          </a:p>
          <a:p>
            <a:pPr lvl="1" algn="just">
              <a:spcBef>
                <a:spcPts val="1200"/>
              </a:spcBef>
            </a:pPr>
            <a:r>
              <a:rPr lang="zh-CN" altLang="en-US" dirty="0"/>
              <a:t>如果只记录文档编号，需要的存储空间较小</a:t>
            </a:r>
            <a:endParaRPr lang="en-US" altLang="zh-CN" dirty="0"/>
          </a:p>
          <a:p>
            <a:pPr lvl="2" algn="just">
              <a:spcBef>
                <a:spcPts val="600"/>
              </a:spcBef>
            </a:pPr>
            <a:r>
              <a:rPr lang="zh-CN" altLang="en-US" dirty="0"/>
              <a:t>对于给定的字（或词），如果在文档中出现了，只记录一次</a:t>
            </a:r>
            <a:endParaRPr lang="en-US" altLang="zh-CN" dirty="0"/>
          </a:p>
          <a:p>
            <a:pPr lvl="2" algn="just">
              <a:spcBef>
                <a:spcPts val="600"/>
              </a:spcBef>
            </a:pPr>
            <a:r>
              <a:rPr lang="zh-CN" altLang="en-US" dirty="0"/>
              <a:t>只记录文档编号，通常需要文本大小的</a:t>
            </a:r>
            <a:r>
              <a:rPr lang="en-US" altLang="zh-CN" dirty="0">
                <a:latin typeface="Times New Roman" charset="0"/>
                <a:ea typeface="Times New Roman" charset="0"/>
                <a:cs typeface="Times New Roman" charset="0"/>
              </a:rPr>
              <a:t>20%</a:t>
            </a:r>
            <a:r>
              <a:rPr lang="zh-CN" altLang="en-US" dirty="0"/>
              <a:t>到</a:t>
            </a:r>
            <a:r>
              <a:rPr lang="en-US" altLang="zh-CN" dirty="0">
                <a:latin typeface="Times New Roman" charset="0"/>
                <a:ea typeface="Times New Roman" charset="0"/>
                <a:cs typeface="Times New Roman" charset="0"/>
              </a:rPr>
              <a:t>40%</a:t>
            </a:r>
          </a:p>
          <a:p>
            <a:pPr lvl="3" algn="just"/>
            <a:r>
              <a:rPr kumimoji="1" lang="zh-CN" altLang="en-US" dirty="0">
                <a:latin typeface="+mn-ea"/>
                <a:cs typeface="Times New Roman" charset="0"/>
              </a:rPr>
              <a:t>去除了停用词、标点符号等</a:t>
            </a:r>
          </a:p>
        </p:txBody>
      </p:sp>
    </p:spTree>
    <p:extLst>
      <p:ext uri="{BB962C8B-B14F-4D97-AF65-F5344CB8AC3E}">
        <p14:creationId xmlns:p14="http://schemas.microsoft.com/office/powerpoint/2010/main" val="1110160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倒排索引</a:t>
            </a:r>
            <a:endParaRPr kumimoji="1" lang="zh-CN" altLang="en-US" dirty="0"/>
          </a:p>
        </p:txBody>
      </p:sp>
      <p:sp>
        <p:nvSpPr>
          <p:cNvPr id="3" name="内容占位符 2"/>
          <p:cNvSpPr>
            <a:spLocks noGrp="1"/>
          </p:cNvSpPr>
          <p:nvPr>
            <p:ph idx="1"/>
          </p:nvPr>
        </p:nvSpPr>
        <p:spPr/>
        <p:txBody>
          <a:bodyPr/>
          <a:lstStyle/>
          <a:p>
            <a:pPr algn="just"/>
            <a:r>
              <a:rPr lang="zh-CN" altLang="en-US" dirty="0"/>
              <a:t>对倒排索引的</a:t>
            </a:r>
            <a:r>
              <a:rPr lang="zh-CN" altLang="en-US" dirty="0">
                <a:solidFill>
                  <a:srgbClr val="7030A0"/>
                </a:solidFill>
              </a:rPr>
              <a:t>查询</a:t>
            </a:r>
            <a:endParaRPr lang="en-US" altLang="zh-CN" dirty="0">
              <a:solidFill>
                <a:srgbClr val="7030A0"/>
              </a:solidFill>
            </a:endParaRPr>
          </a:p>
          <a:p>
            <a:pPr lvl="1" algn="just">
              <a:spcBef>
                <a:spcPts val="600"/>
              </a:spcBef>
            </a:pPr>
            <a:r>
              <a:rPr lang="zh-CN" altLang="en-US" dirty="0">
                <a:latin typeface="+mn-ea"/>
                <a:cs typeface="Times New Roman" charset="0"/>
              </a:rPr>
              <a:t>单一查询词</a:t>
            </a:r>
            <a:r>
              <a:rPr lang="zh-CN" altLang="en-US" sz="2000" dirty="0">
                <a:latin typeface="Times New Roman" charset="0"/>
                <a:ea typeface="Times New Roman" charset="0"/>
                <a:cs typeface="Times New Roman" charset="0"/>
              </a:rPr>
              <a:t>（</a:t>
            </a:r>
            <a:r>
              <a:rPr lang="en-US" altLang="zh-CN" sz="2000" dirty="0">
                <a:latin typeface="Times New Roman" charset="0"/>
                <a:ea typeface="Times New Roman" charset="0"/>
                <a:cs typeface="Times New Roman" charset="0"/>
              </a:rPr>
              <a:t>Single</a:t>
            </a:r>
            <a:r>
              <a:rPr lang="zh-CN" altLang="en-US" sz="2000" dirty="0">
                <a:latin typeface="Times New Roman" charset="0"/>
                <a:ea typeface="Times New Roman" charset="0"/>
                <a:cs typeface="Times New Roman" charset="0"/>
              </a:rPr>
              <a:t> </a:t>
            </a:r>
            <a:r>
              <a:rPr lang="en-US" altLang="zh-CN" sz="2000" dirty="0">
                <a:latin typeface="Times New Roman" charset="0"/>
                <a:ea typeface="Times New Roman" charset="0"/>
                <a:cs typeface="Times New Roman" charset="0"/>
              </a:rPr>
              <a:t>Word</a:t>
            </a:r>
            <a:r>
              <a:rPr lang="zh-CN" altLang="en-US" sz="2000" dirty="0">
                <a:latin typeface="Times New Roman" charset="0"/>
                <a:ea typeface="Times New Roman" charset="0"/>
                <a:cs typeface="Times New Roman" charset="0"/>
              </a:rPr>
              <a:t> </a:t>
            </a:r>
            <a:r>
              <a:rPr lang="en-US" altLang="zh-CN" sz="2000" dirty="0">
                <a:latin typeface="Times New Roman" charset="0"/>
                <a:ea typeface="Times New Roman" charset="0"/>
                <a:cs typeface="Times New Roman" charset="0"/>
              </a:rPr>
              <a:t>Queries</a:t>
            </a:r>
            <a:r>
              <a:rPr lang="zh-CN" altLang="en-US" sz="2000" dirty="0">
                <a:latin typeface="Times New Roman" charset="0"/>
                <a:ea typeface="Times New Roman" charset="0"/>
                <a:cs typeface="Times New Roman" charset="0"/>
              </a:rPr>
              <a:t>）</a:t>
            </a:r>
            <a:endParaRPr lang="en-US" altLang="zh-CN" sz="2000" dirty="0">
              <a:latin typeface="Times New Roman" charset="0"/>
              <a:ea typeface="Times New Roman" charset="0"/>
              <a:cs typeface="Times New Roman" charset="0"/>
            </a:endParaRPr>
          </a:p>
          <a:p>
            <a:pPr lvl="2" algn="just">
              <a:spcBef>
                <a:spcPts val="1200"/>
              </a:spcBef>
            </a:pPr>
            <a:r>
              <a:rPr lang="zh-CN" altLang="en-US" dirty="0">
                <a:latin typeface="+mn-ea"/>
                <a:cs typeface="Times New Roman" charset="0"/>
              </a:rPr>
              <a:t>最简单的搜索类型是在文档中搜索单个词的出现</a:t>
            </a:r>
            <a:endParaRPr lang="en-US" altLang="zh-CN" dirty="0">
              <a:latin typeface="+mn-ea"/>
              <a:cs typeface="Times New Roman" charset="0"/>
            </a:endParaRPr>
          </a:p>
          <a:p>
            <a:pPr lvl="2" algn="just">
              <a:spcBef>
                <a:spcPts val="1200"/>
              </a:spcBef>
            </a:pPr>
            <a:r>
              <a:rPr lang="zh-CN" altLang="en-US" dirty="0">
                <a:latin typeface="+mn-ea"/>
                <a:cs typeface="Times New Roman" charset="0"/>
              </a:rPr>
              <a:t>对词汇表的搜索可以使用任何合适的数据结构</a:t>
            </a:r>
            <a:endParaRPr lang="en-US" altLang="zh-CN" dirty="0">
              <a:latin typeface="+mn-ea"/>
              <a:cs typeface="Times New Roman" charset="0"/>
            </a:endParaRPr>
          </a:p>
          <a:p>
            <a:pPr lvl="3" algn="just"/>
            <a:r>
              <a:rPr lang="zh-CN" altLang="en-US" dirty="0">
                <a:latin typeface="+mn-ea"/>
                <a:cs typeface="Times New Roman" charset="0"/>
              </a:rPr>
              <a:t>例如：散列、</a:t>
            </a:r>
            <a:r>
              <a:rPr lang="en-US" altLang="zh-CN" dirty="0" err="1">
                <a:latin typeface="Times New Roman" charset="0"/>
                <a:ea typeface="Times New Roman" charset="0"/>
                <a:cs typeface="Times New Roman" charset="0"/>
              </a:rPr>
              <a:t>Trie</a:t>
            </a:r>
            <a:r>
              <a:rPr lang="en-US" altLang="zh-CN" dirty="0">
                <a:latin typeface="Times New Roman" charset="0"/>
                <a:ea typeface="Times New Roman" charset="0"/>
                <a:cs typeface="Times New Roman" charset="0"/>
              </a:rPr>
              <a:t>-Tree</a:t>
            </a:r>
            <a:r>
              <a:rPr lang="zh-CN" altLang="en-US" dirty="0">
                <a:latin typeface="+mn-ea"/>
                <a:cs typeface="Times New Roman" charset="0"/>
              </a:rPr>
              <a:t>或</a:t>
            </a:r>
            <a:r>
              <a:rPr lang="en-US" altLang="zh-CN" dirty="0">
                <a:latin typeface="Times New Roman" charset="0"/>
                <a:ea typeface="Times New Roman" charset="0"/>
                <a:cs typeface="Times New Roman" charset="0"/>
              </a:rPr>
              <a:t>B-Tree</a:t>
            </a:r>
          </a:p>
          <a:p>
            <a:pPr lvl="2" algn="just">
              <a:spcBef>
                <a:spcPts val="1200"/>
              </a:spcBef>
            </a:pPr>
            <a:r>
              <a:rPr lang="zh-CN" altLang="en-US" dirty="0">
                <a:latin typeface="+mn-ea"/>
                <a:cs typeface="Times New Roman" charset="0"/>
              </a:rPr>
              <a:t>通常词汇的规模都足够小，以便留在主存储器中</a:t>
            </a:r>
            <a:endParaRPr lang="en-US" altLang="zh-CN" dirty="0">
              <a:latin typeface="+mn-ea"/>
              <a:cs typeface="Times New Roman" charset="0"/>
            </a:endParaRPr>
          </a:p>
          <a:p>
            <a:pPr lvl="2" algn="just">
              <a:spcBef>
                <a:spcPts val="1200"/>
              </a:spcBef>
            </a:pPr>
            <a:r>
              <a:rPr lang="zh-CN" altLang="en-US" dirty="0">
                <a:latin typeface="+mn-ea"/>
                <a:cs typeface="Times New Roman" charset="0"/>
              </a:rPr>
              <a:t>出现该词的文档（及位置）列表通常是从磁盘中提取的</a:t>
            </a:r>
            <a:endParaRPr lang="en-US" altLang="zh-CN" dirty="0">
              <a:latin typeface="+mn-ea"/>
              <a:cs typeface="Times New Roman" charset="0"/>
            </a:endParaRPr>
          </a:p>
          <a:p>
            <a:pPr lvl="1" algn="just"/>
            <a:endParaRPr kumimoji="1" lang="zh-CN" altLang="en-US" dirty="0"/>
          </a:p>
        </p:txBody>
      </p:sp>
    </p:spTree>
    <p:extLst>
      <p:ext uri="{BB962C8B-B14F-4D97-AF65-F5344CB8AC3E}">
        <p14:creationId xmlns:p14="http://schemas.microsoft.com/office/powerpoint/2010/main" val="1124320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倒排索引</a:t>
            </a:r>
            <a:endParaRPr kumimoji="1" lang="zh-CN" altLang="en-US" dirty="0"/>
          </a:p>
        </p:txBody>
      </p:sp>
      <p:sp>
        <p:nvSpPr>
          <p:cNvPr id="3" name="内容占位符 2"/>
          <p:cNvSpPr>
            <a:spLocks noGrp="1"/>
          </p:cNvSpPr>
          <p:nvPr>
            <p:ph idx="1"/>
          </p:nvPr>
        </p:nvSpPr>
        <p:spPr/>
        <p:txBody>
          <a:bodyPr/>
          <a:lstStyle/>
          <a:p>
            <a:r>
              <a:rPr lang="zh-CN" altLang="en-US" dirty="0"/>
              <a:t>对倒排索引的</a:t>
            </a:r>
            <a:r>
              <a:rPr lang="zh-CN" altLang="en-US" dirty="0">
                <a:solidFill>
                  <a:srgbClr val="7030A0"/>
                </a:solidFill>
              </a:rPr>
              <a:t>查询</a:t>
            </a:r>
            <a:endParaRPr lang="en-US" altLang="zh-CN" dirty="0">
              <a:solidFill>
                <a:srgbClr val="7030A0"/>
              </a:solidFill>
            </a:endParaRPr>
          </a:p>
          <a:p>
            <a:pPr lvl="1"/>
            <a:r>
              <a:rPr lang="zh-CN" altLang="en-US" dirty="0">
                <a:latin typeface="+mn-ea"/>
                <a:cs typeface="Times New Roman" charset="0"/>
              </a:rPr>
              <a:t>多个查询词</a:t>
            </a:r>
            <a:r>
              <a:rPr lang="zh-CN" altLang="en-US" sz="2400" dirty="0">
                <a:latin typeface="Times New Roman" charset="0"/>
                <a:ea typeface="Times New Roman" charset="0"/>
                <a:cs typeface="Times New Roman" charset="0"/>
              </a:rPr>
              <a:t>（</a:t>
            </a:r>
            <a:r>
              <a:rPr lang="en-US" altLang="zh-CN" sz="2400" dirty="0">
                <a:latin typeface="Times New Roman" charset="0"/>
                <a:ea typeface="Times New Roman" charset="0"/>
                <a:cs typeface="Times New Roman" charset="0"/>
              </a:rPr>
              <a:t>Multiple</a:t>
            </a:r>
            <a:r>
              <a:rPr lang="zh-CN" altLang="en-US" sz="2400" dirty="0">
                <a:latin typeface="Times New Roman" charset="0"/>
                <a:ea typeface="Times New Roman" charset="0"/>
                <a:cs typeface="Times New Roman" charset="0"/>
              </a:rPr>
              <a:t> </a:t>
            </a:r>
            <a:r>
              <a:rPr lang="en-US" altLang="zh-CN" sz="2400" dirty="0">
                <a:latin typeface="Times New Roman" charset="0"/>
                <a:ea typeface="Times New Roman" charset="0"/>
                <a:cs typeface="Times New Roman" charset="0"/>
              </a:rPr>
              <a:t>Word</a:t>
            </a:r>
            <a:r>
              <a:rPr lang="zh-CN" altLang="en-US" sz="2400" dirty="0">
                <a:latin typeface="Times New Roman" charset="0"/>
                <a:ea typeface="Times New Roman" charset="0"/>
                <a:cs typeface="Times New Roman" charset="0"/>
              </a:rPr>
              <a:t> </a:t>
            </a:r>
            <a:r>
              <a:rPr lang="en-US" altLang="zh-CN" sz="2400" dirty="0">
                <a:latin typeface="Times New Roman" charset="0"/>
                <a:ea typeface="Times New Roman" charset="0"/>
                <a:cs typeface="Times New Roman" charset="0"/>
              </a:rPr>
              <a:t>Queries</a:t>
            </a:r>
            <a:r>
              <a:rPr lang="zh-CN" altLang="en-US" sz="2400" dirty="0">
                <a:latin typeface="Times New Roman" charset="0"/>
                <a:ea typeface="Times New Roman" charset="0"/>
                <a:cs typeface="Times New Roman" charset="0"/>
              </a:rPr>
              <a:t>）</a:t>
            </a:r>
            <a:endParaRPr lang="en-US" altLang="zh-CN" sz="2400" dirty="0">
              <a:latin typeface="Times New Roman" charset="0"/>
              <a:ea typeface="Times New Roman" charset="0"/>
              <a:cs typeface="Times New Roman" charset="0"/>
            </a:endParaRPr>
          </a:p>
          <a:p>
            <a:pPr lvl="2"/>
            <a:r>
              <a:rPr lang="zh-CN" altLang="en-US" dirty="0">
                <a:latin typeface="+mn-ea"/>
                <a:cs typeface="Times New Roman" charset="0"/>
              </a:rPr>
              <a:t>查询有多个单词，我们必须考虑两种情况</a:t>
            </a:r>
            <a:endParaRPr lang="en-US" altLang="zh-CN" dirty="0">
              <a:latin typeface="+mn-ea"/>
              <a:cs typeface="Times New Roman" charset="0"/>
            </a:endParaRPr>
          </a:p>
          <a:p>
            <a:pPr lvl="3"/>
            <a:r>
              <a:rPr lang="en-US" altLang="zh-CN" dirty="0">
                <a:latin typeface="Times New Roman" charset="0"/>
                <a:ea typeface="Times New Roman" charset="0"/>
                <a:cs typeface="Times New Roman" charset="0"/>
              </a:rPr>
              <a:t>AND</a:t>
            </a:r>
            <a:r>
              <a:rPr lang="zh-CN" altLang="en-US" dirty="0">
                <a:latin typeface="+mn-ea"/>
                <a:cs typeface="Times New Roman" charset="0"/>
              </a:rPr>
              <a:t>运算</a:t>
            </a:r>
            <a:endParaRPr lang="en-US" altLang="zh-CN" dirty="0">
              <a:latin typeface="+mn-ea"/>
              <a:cs typeface="Times New Roman" charset="0"/>
            </a:endParaRPr>
          </a:p>
          <a:p>
            <a:pPr lvl="3"/>
            <a:r>
              <a:rPr lang="en-US" altLang="zh-CN" dirty="0">
                <a:latin typeface="Times New Roman" charset="0"/>
                <a:ea typeface="Times New Roman" charset="0"/>
                <a:cs typeface="Times New Roman" charset="0"/>
              </a:rPr>
              <a:t>OR</a:t>
            </a:r>
            <a:r>
              <a:rPr lang="zh-CN" altLang="en-US" dirty="0">
                <a:latin typeface="+mn-ea"/>
                <a:cs typeface="Times New Roman" charset="0"/>
              </a:rPr>
              <a:t>运算</a:t>
            </a:r>
            <a:endParaRPr lang="en-US" altLang="zh-CN" dirty="0">
              <a:latin typeface="+mn-ea"/>
              <a:cs typeface="Times New Roman" charset="0"/>
            </a:endParaRPr>
          </a:p>
          <a:p>
            <a:pPr lvl="2"/>
            <a:r>
              <a:rPr lang="zh-CN" altLang="en-US" dirty="0">
                <a:latin typeface="+mn-ea"/>
                <a:cs typeface="Times New Roman" charset="0"/>
              </a:rPr>
              <a:t>针对</a:t>
            </a:r>
            <a:r>
              <a:rPr lang="en-US" altLang="zh-CN" dirty="0">
                <a:latin typeface="Times New Roman" charset="0"/>
                <a:ea typeface="Times New Roman" charset="0"/>
                <a:cs typeface="Times New Roman" charset="0"/>
              </a:rPr>
              <a:t>AND</a:t>
            </a:r>
            <a:r>
              <a:rPr lang="zh-CN" altLang="en-US" dirty="0">
                <a:latin typeface="+mn-ea"/>
                <a:cs typeface="Times New Roman" charset="0"/>
              </a:rPr>
              <a:t>运算</a:t>
            </a:r>
            <a:endParaRPr lang="en-US" altLang="zh-CN" dirty="0">
              <a:latin typeface="+mn-ea"/>
              <a:cs typeface="Times New Roman" charset="0"/>
            </a:endParaRPr>
          </a:p>
          <a:p>
            <a:pPr lvl="3"/>
            <a:r>
              <a:rPr lang="zh-CN" altLang="en-US" dirty="0">
                <a:latin typeface="+mn-ea"/>
                <a:cs typeface="Times New Roman" charset="0"/>
              </a:rPr>
              <a:t>对查询中的每一个词，获得一个倒排列表</a:t>
            </a:r>
            <a:endParaRPr lang="en-US" altLang="zh-CN" dirty="0">
              <a:latin typeface="+mn-ea"/>
              <a:cs typeface="Times New Roman" charset="0"/>
            </a:endParaRPr>
          </a:p>
          <a:p>
            <a:pPr lvl="3"/>
            <a:r>
              <a:rPr lang="zh-CN" altLang="en-US" dirty="0">
                <a:latin typeface="+mn-ea"/>
                <a:cs typeface="Times New Roman" charset="0"/>
              </a:rPr>
              <a:t>然后，将所有的倒排列表求交集，以获得包含所有这些单词的文档列表</a:t>
            </a:r>
            <a:endParaRPr lang="en-US" altLang="zh-CN" dirty="0">
              <a:latin typeface="+mn-ea"/>
              <a:cs typeface="Times New Roman" charset="0"/>
            </a:endParaRPr>
          </a:p>
          <a:p>
            <a:pPr lvl="2"/>
            <a:r>
              <a:rPr lang="zh-CN" altLang="en-US" dirty="0">
                <a:latin typeface="+mn-ea"/>
                <a:cs typeface="Times New Roman" charset="0"/>
              </a:rPr>
              <a:t>针对</a:t>
            </a:r>
            <a:r>
              <a:rPr lang="en-US" altLang="zh-CN" dirty="0">
                <a:latin typeface="Times New Roman" charset="0"/>
                <a:ea typeface="Times New Roman" charset="0"/>
                <a:cs typeface="Times New Roman" charset="0"/>
              </a:rPr>
              <a:t>OR</a:t>
            </a:r>
            <a:r>
              <a:rPr lang="zh-CN" altLang="en-US" dirty="0">
                <a:latin typeface="+mn-ea"/>
                <a:cs typeface="Times New Roman" charset="0"/>
              </a:rPr>
              <a:t>运算</a:t>
            </a:r>
            <a:endParaRPr lang="en-US" altLang="zh-CN" dirty="0">
              <a:latin typeface="+mn-ea"/>
              <a:cs typeface="Times New Roman" charset="0"/>
            </a:endParaRPr>
          </a:p>
          <a:p>
            <a:pPr lvl="3"/>
            <a:r>
              <a:rPr lang="zh-CN" altLang="en-US" dirty="0">
                <a:latin typeface="+mn-ea"/>
                <a:cs typeface="Times New Roman" charset="0"/>
              </a:rPr>
              <a:t>将获得的文档列表进行合并</a:t>
            </a:r>
            <a:endParaRPr lang="en-US" altLang="zh-CN" dirty="0">
              <a:latin typeface="+mn-ea"/>
              <a:cs typeface="Times New Roman" charset="0"/>
            </a:endParaRPr>
          </a:p>
          <a:p>
            <a:pPr lvl="1"/>
            <a:endParaRPr kumimoji="1" lang="zh-CN" altLang="en-US" dirty="0"/>
          </a:p>
        </p:txBody>
      </p:sp>
    </p:spTree>
    <p:extLst>
      <p:ext uri="{BB962C8B-B14F-4D97-AF65-F5344CB8AC3E}">
        <p14:creationId xmlns:p14="http://schemas.microsoft.com/office/powerpoint/2010/main" val="1138128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 calcmode="lin" valueType="num">
                                      <p:cBhvr additive="base">
                                        <p:cTn id="2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倒排索引</a:t>
            </a:r>
            <a:endParaRPr kumimoji="1" lang="zh-CN" altLang="en-US" dirty="0"/>
          </a:p>
        </p:txBody>
      </p:sp>
      <p:sp>
        <p:nvSpPr>
          <p:cNvPr id="3" name="内容占位符 2"/>
          <p:cNvSpPr>
            <a:spLocks noGrp="1"/>
          </p:cNvSpPr>
          <p:nvPr>
            <p:ph idx="1"/>
          </p:nvPr>
        </p:nvSpPr>
        <p:spPr/>
        <p:txBody>
          <a:bodyPr/>
          <a:lstStyle/>
          <a:p>
            <a:pPr algn="just"/>
            <a:r>
              <a:rPr lang="zh-CN" altLang="en-US" dirty="0"/>
              <a:t>对倒排索引的</a:t>
            </a:r>
            <a:r>
              <a:rPr lang="zh-CN" altLang="en-US" dirty="0">
                <a:solidFill>
                  <a:srgbClr val="7030A0"/>
                </a:solidFill>
              </a:rPr>
              <a:t>查询</a:t>
            </a:r>
            <a:endParaRPr lang="en-US" altLang="zh-CN" dirty="0">
              <a:solidFill>
                <a:srgbClr val="7030A0"/>
              </a:solidFill>
            </a:endParaRPr>
          </a:p>
          <a:p>
            <a:pPr lvl="1" algn="just"/>
            <a:r>
              <a:rPr lang="zh-CN" altLang="en-US" dirty="0">
                <a:latin typeface="+mn-ea"/>
                <a:cs typeface="Times New Roman" charset="0"/>
              </a:rPr>
              <a:t>对文档列表求交集</a:t>
            </a:r>
            <a:r>
              <a:rPr lang="zh-CN" altLang="en-US" sz="2400" dirty="0">
                <a:latin typeface="Times New Roman" charset="0"/>
                <a:ea typeface="Times New Roman" charset="0"/>
                <a:cs typeface="Times New Roman" charset="0"/>
              </a:rPr>
              <a:t>（</a:t>
            </a:r>
            <a:r>
              <a:rPr lang="en-US" altLang="zh-CN" sz="2400" dirty="0">
                <a:latin typeface="Times New Roman" charset="0"/>
                <a:ea typeface="Times New Roman" charset="0"/>
                <a:cs typeface="Times New Roman" charset="0"/>
              </a:rPr>
              <a:t>List</a:t>
            </a:r>
            <a:r>
              <a:rPr lang="zh-CN" altLang="en-US" sz="2400" dirty="0">
                <a:latin typeface="Times New Roman" charset="0"/>
                <a:ea typeface="Times New Roman" charset="0"/>
                <a:cs typeface="Times New Roman" charset="0"/>
              </a:rPr>
              <a:t> </a:t>
            </a:r>
            <a:r>
              <a:rPr lang="en-US" altLang="zh-CN" sz="2400" dirty="0">
                <a:latin typeface="Times New Roman" charset="0"/>
                <a:ea typeface="Times New Roman" charset="0"/>
                <a:cs typeface="Times New Roman" charset="0"/>
              </a:rPr>
              <a:t>Intersection</a:t>
            </a:r>
            <a:r>
              <a:rPr lang="zh-CN" altLang="en-US" sz="2400" dirty="0">
                <a:latin typeface="Times New Roman" charset="0"/>
                <a:ea typeface="Times New Roman" charset="0"/>
                <a:cs typeface="Times New Roman" charset="0"/>
              </a:rPr>
              <a:t>）</a:t>
            </a:r>
            <a:endParaRPr lang="en-US" altLang="zh-CN" sz="2400" dirty="0">
              <a:latin typeface="Times New Roman" charset="0"/>
              <a:ea typeface="Times New Roman" charset="0"/>
              <a:cs typeface="Times New Roman" charset="0"/>
            </a:endParaRPr>
          </a:p>
          <a:p>
            <a:pPr lvl="2" algn="just">
              <a:spcBef>
                <a:spcPts val="1200"/>
              </a:spcBef>
            </a:pPr>
            <a:r>
              <a:rPr lang="zh-CN" altLang="en-US" dirty="0"/>
              <a:t>对文档列表进行合并是一个最耗时的操作</a:t>
            </a:r>
            <a:endParaRPr lang="en-US" altLang="zh-CN" dirty="0"/>
          </a:p>
          <a:p>
            <a:pPr lvl="3" algn="just">
              <a:spcBef>
                <a:spcPts val="600"/>
              </a:spcBef>
            </a:pPr>
            <a:r>
              <a:rPr lang="zh-CN" altLang="en-US" dirty="0"/>
              <a:t>因此，必须进行优化</a:t>
            </a:r>
            <a:endParaRPr lang="en-US" altLang="zh-CN" dirty="0"/>
          </a:p>
          <a:p>
            <a:pPr lvl="2" algn="just">
              <a:spcBef>
                <a:spcPts val="1200"/>
              </a:spcBef>
            </a:pPr>
            <a:r>
              <a:rPr lang="zh-CN" altLang="en-US" dirty="0"/>
              <a:t>假设有一对文档列表，大小分别为</a:t>
            </a:r>
            <a:r>
              <a:rPr lang="en-US" altLang="zh-CN" i="1" dirty="0">
                <a:latin typeface="Times New Roman" charset="0"/>
                <a:ea typeface="Times New Roman" charset="0"/>
                <a:cs typeface="Times New Roman" charset="0"/>
              </a:rPr>
              <a:t>m</a:t>
            </a:r>
            <a:r>
              <a:rPr lang="zh-CN" altLang="en-US" dirty="0"/>
              <a:t>和</a:t>
            </a:r>
            <a:r>
              <a:rPr lang="en-US" altLang="zh-CN" i="1" dirty="0">
                <a:latin typeface="Times New Roman" charset="0"/>
                <a:ea typeface="Times New Roman" charset="0"/>
                <a:cs typeface="Times New Roman" charset="0"/>
              </a:rPr>
              <a:t>n</a:t>
            </a:r>
            <a:r>
              <a:rPr lang="zh-CN" altLang="en-US" dirty="0"/>
              <a:t>，对它们求交集</a:t>
            </a:r>
            <a:endParaRPr lang="en-US" altLang="zh-CN" dirty="0"/>
          </a:p>
          <a:p>
            <a:pPr lvl="3" algn="just">
              <a:spcBef>
                <a:spcPts val="600"/>
              </a:spcBef>
            </a:pPr>
            <a:r>
              <a:rPr lang="zh-CN" altLang="en-US" dirty="0"/>
              <a:t>如果</a:t>
            </a:r>
            <a:r>
              <a:rPr lang="en-US" altLang="zh-CN" i="1" dirty="0">
                <a:latin typeface="Times New Roman" charset="0"/>
                <a:ea typeface="Times New Roman" charset="0"/>
                <a:cs typeface="Times New Roman" charset="0"/>
              </a:rPr>
              <a:t>m</a:t>
            </a:r>
            <a:r>
              <a:rPr lang="zh-CN" altLang="en-US" dirty="0"/>
              <a:t>比</a:t>
            </a:r>
            <a:r>
              <a:rPr lang="en-US" altLang="zh-CN" i="1" dirty="0">
                <a:latin typeface="Times New Roman" charset="0"/>
                <a:ea typeface="Times New Roman" charset="0"/>
                <a:cs typeface="Times New Roman" charset="0"/>
              </a:rPr>
              <a:t>n</a:t>
            </a:r>
            <a:r>
              <a:rPr lang="zh-CN" altLang="en-US" dirty="0"/>
              <a:t>小得多，则最好在</a:t>
            </a:r>
            <a:r>
              <a:rPr lang="en-US" altLang="zh-CN" i="1" dirty="0">
                <a:latin typeface="Times New Roman" charset="0"/>
                <a:ea typeface="Times New Roman" charset="0"/>
                <a:cs typeface="Times New Roman" charset="0"/>
              </a:rPr>
              <a:t>n</a:t>
            </a:r>
            <a:r>
              <a:rPr lang="zh-CN" altLang="en-US" dirty="0"/>
              <a:t>中进行</a:t>
            </a:r>
            <a:r>
              <a:rPr lang="en-US" altLang="zh-CN" i="1" dirty="0">
                <a:latin typeface="Times New Roman" charset="0"/>
                <a:ea typeface="Times New Roman" charset="0"/>
                <a:cs typeface="Times New Roman" charset="0"/>
              </a:rPr>
              <a:t>m</a:t>
            </a:r>
            <a:r>
              <a:rPr lang="zh-CN" altLang="en-US" dirty="0">
                <a:latin typeface="+mn-ea"/>
                <a:cs typeface="Times New Roman" charset="0"/>
              </a:rPr>
              <a:t>次</a:t>
            </a:r>
            <a:r>
              <a:rPr lang="zh-CN" altLang="en-US" dirty="0"/>
              <a:t>二分查找</a:t>
            </a:r>
            <a:endParaRPr lang="en-US" altLang="zh-CN" dirty="0"/>
          </a:p>
          <a:p>
            <a:pPr lvl="3" algn="just">
              <a:spcBef>
                <a:spcPts val="600"/>
              </a:spcBef>
            </a:pPr>
            <a:r>
              <a:rPr lang="zh-CN" altLang="en-US" dirty="0"/>
              <a:t>如果</a:t>
            </a:r>
            <a:r>
              <a:rPr lang="en-US" altLang="zh-CN" i="1" dirty="0">
                <a:latin typeface="Times New Roman" charset="0"/>
                <a:ea typeface="Times New Roman" charset="0"/>
                <a:cs typeface="Times New Roman" charset="0"/>
              </a:rPr>
              <a:t>m</a:t>
            </a:r>
            <a:r>
              <a:rPr lang="zh-CN" altLang="en-US" dirty="0"/>
              <a:t>和</a:t>
            </a:r>
            <a:r>
              <a:rPr lang="en-US" altLang="zh-CN" i="1" dirty="0">
                <a:latin typeface="Times New Roman" charset="0"/>
                <a:ea typeface="Times New Roman" charset="0"/>
                <a:cs typeface="Times New Roman" charset="0"/>
              </a:rPr>
              <a:t>n</a:t>
            </a:r>
            <a:r>
              <a:rPr lang="zh-CN" altLang="en-US" dirty="0"/>
              <a:t>是大小相当，那么</a:t>
            </a:r>
            <a:r>
              <a:rPr lang="en-US" altLang="zh-CN" dirty="0" err="1">
                <a:latin typeface="Times New Roman" charset="0"/>
                <a:ea typeface="Times New Roman" charset="0"/>
                <a:cs typeface="Times New Roman" charset="0"/>
              </a:rPr>
              <a:t>Baeza</a:t>
            </a:r>
            <a:r>
              <a:rPr lang="en-US" altLang="zh-CN" dirty="0">
                <a:latin typeface="Times New Roman" charset="0"/>
                <a:ea typeface="Times New Roman" charset="0"/>
                <a:cs typeface="Times New Roman" charset="0"/>
              </a:rPr>
              <a:t> Yates</a:t>
            </a:r>
            <a:r>
              <a:rPr lang="zh-CN" altLang="en-US" dirty="0"/>
              <a:t>设计了一种双二分查找算法</a:t>
            </a:r>
            <a:endParaRPr lang="en-US" altLang="zh-CN" dirty="0"/>
          </a:p>
        </p:txBody>
      </p:sp>
    </p:spTree>
    <p:extLst>
      <p:ext uri="{BB962C8B-B14F-4D97-AF65-F5344CB8AC3E}">
        <p14:creationId xmlns:p14="http://schemas.microsoft.com/office/powerpoint/2010/main" val="181110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倒排索引</a:t>
            </a:r>
            <a:endParaRPr kumimoji="1" lang="zh-CN" altLang="en-US" dirty="0"/>
          </a:p>
        </p:txBody>
      </p:sp>
      <p:sp>
        <p:nvSpPr>
          <p:cNvPr id="3" name="内容占位符 2"/>
          <p:cNvSpPr>
            <a:spLocks noGrp="1"/>
          </p:cNvSpPr>
          <p:nvPr>
            <p:ph idx="1"/>
          </p:nvPr>
        </p:nvSpPr>
        <p:spPr/>
        <p:txBody>
          <a:bodyPr/>
          <a:lstStyle/>
          <a:p>
            <a:pPr algn="just"/>
            <a:r>
              <a:rPr lang="zh-CN" altLang="en-US" dirty="0"/>
              <a:t>对倒排索引的</a:t>
            </a:r>
            <a:r>
              <a:rPr lang="zh-CN" altLang="en-US" dirty="0">
                <a:solidFill>
                  <a:srgbClr val="7030A0"/>
                </a:solidFill>
              </a:rPr>
              <a:t>查询</a:t>
            </a:r>
            <a:endParaRPr lang="en-US" altLang="zh-CN" dirty="0">
              <a:solidFill>
                <a:srgbClr val="7030A0"/>
              </a:solidFill>
            </a:endParaRPr>
          </a:p>
          <a:p>
            <a:pPr lvl="1" algn="just"/>
            <a:r>
              <a:rPr lang="zh-CN" altLang="en-US" dirty="0">
                <a:latin typeface="+mn-ea"/>
                <a:cs typeface="Times New Roman" charset="0"/>
              </a:rPr>
              <a:t>对文档列表求交集</a:t>
            </a:r>
            <a:r>
              <a:rPr lang="zh-CN" altLang="en-US" sz="2400" dirty="0">
                <a:latin typeface="Times New Roman" charset="0"/>
                <a:ea typeface="Times New Roman" charset="0"/>
                <a:cs typeface="Times New Roman" charset="0"/>
              </a:rPr>
              <a:t>（</a:t>
            </a:r>
            <a:r>
              <a:rPr lang="en-US" altLang="zh-CN" sz="2400" dirty="0">
                <a:latin typeface="Times New Roman" charset="0"/>
                <a:ea typeface="Times New Roman" charset="0"/>
                <a:cs typeface="Times New Roman" charset="0"/>
              </a:rPr>
              <a:t>List</a:t>
            </a:r>
            <a:r>
              <a:rPr lang="zh-CN" altLang="en-US" sz="2400" dirty="0">
                <a:latin typeface="Times New Roman" charset="0"/>
                <a:ea typeface="Times New Roman" charset="0"/>
                <a:cs typeface="Times New Roman" charset="0"/>
              </a:rPr>
              <a:t> </a:t>
            </a:r>
            <a:r>
              <a:rPr lang="en-US" altLang="zh-CN" sz="2400" dirty="0">
                <a:latin typeface="Times New Roman" charset="0"/>
                <a:ea typeface="Times New Roman" charset="0"/>
                <a:cs typeface="Times New Roman" charset="0"/>
              </a:rPr>
              <a:t>Intersection</a:t>
            </a:r>
            <a:r>
              <a:rPr lang="zh-CN" altLang="en-US" sz="2400" dirty="0">
                <a:latin typeface="Times New Roman" charset="0"/>
                <a:ea typeface="Times New Roman" charset="0"/>
                <a:cs typeface="Times New Roman" charset="0"/>
              </a:rPr>
              <a:t>）</a:t>
            </a:r>
            <a:endParaRPr lang="en-US" altLang="zh-CN" sz="2400" dirty="0">
              <a:latin typeface="Times New Roman" charset="0"/>
              <a:ea typeface="Times New Roman" charset="0"/>
              <a:cs typeface="Times New Roman" charset="0"/>
            </a:endParaRPr>
          </a:p>
          <a:p>
            <a:pPr lvl="2" algn="just">
              <a:spcBef>
                <a:spcPts val="1200"/>
              </a:spcBef>
            </a:pPr>
            <a:r>
              <a:rPr lang="zh-CN" altLang="en-US" dirty="0"/>
              <a:t>当有两个以上的列表时</a:t>
            </a:r>
            <a:endParaRPr lang="en-US" altLang="zh-CN" dirty="0"/>
          </a:p>
          <a:p>
            <a:pPr lvl="3" algn="just">
              <a:spcBef>
                <a:spcPts val="600"/>
              </a:spcBef>
            </a:pPr>
            <a:r>
              <a:rPr lang="zh-CN" altLang="en-US" dirty="0"/>
              <a:t>先找到两个最短的列表求交集，然后将结果与下一个最短的列表求交集，依此类推</a:t>
            </a:r>
            <a:endParaRPr lang="en-US" altLang="zh-CN" dirty="0"/>
          </a:p>
          <a:p>
            <a:pPr lvl="3" algn="just">
              <a:spcBef>
                <a:spcPts val="600"/>
              </a:spcBef>
            </a:pPr>
            <a:r>
              <a:rPr lang="zh-CN" altLang="en-US" dirty="0"/>
              <a:t>如果列表是非连续存储和</a:t>
            </a:r>
            <a:r>
              <a:rPr lang="en-US" altLang="zh-CN" dirty="0"/>
              <a:t>/</a:t>
            </a:r>
            <a:r>
              <a:rPr lang="zh-CN" altLang="en-US" dirty="0"/>
              <a:t>或压缩的，则算法更复杂</a:t>
            </a:r>
            <a:endParaRPr kumimoji="1" lang="zh-CN" altLang="en-US" dirty="0"/>
          </a:p>
        </p:txBody>
      </p:sp>
    </p:spTree>
    <p:extLst>
      <p:ext uri="{BB962C8B-B14F-4D97-AF65-F5344CB8AC3E}">
        <p14:creationId xmlns:p14="http://schemas.microsoft.com/office/powerpoint/2010/main" val="939274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倒排索引</a:t>
            </a:r>
            <a:endParaRPr kumimoji="1" lang="zh-CN" altLang="en-US" dirty="0"/>
          </a:p>
        </p:txBody>
      </p:sp>
      <p:sp>
        <p:nvSpPr>
          <p:cNvPr id="3" name="内容占位符 2"/>
          <p:cNvSpPr>
            <a:spLocks noGrp="1"/>
          </p:cNvSpPr>
          <p:nvPr>
            <p:ph idx="1"/>
          </p:nvPr>
        </p:nvSpPr>
        <p:spPr/>
        <p:txBody>
          <a:bodyPr/>
          <a:lstStyle/>
          <a:p>
            <a:pPr algn="just"/>
            <a:r>
              <a:rPr lang="zh-CN" altLang="en-US" dirty="0"/>
              <a:t>对倒排索引的</a:t>
            </a:r>
            <a:r>
              <a:rPr lang="zh-CN" altLang="en-US" dirty="0">
                <a:solidFill>
                  <a:srgbClr val="7030A0"/>
                </a:solidFill>
              </a:rPr>
              <a:t>查询</a:t>
            </a:r>
            <a:endParaRPr lang="en-US" altLang="zh-CN" dirty="0">
              <a:solidFill>
                <a:srgbClr val="7030A0"/>
              </a:solidFill>
            </a:endParaRPr>
          </a:p>
          <a:p>
            <a:pPr lvl="1" algn="just"/>
            <a:r>
              <a:rPr lang="zh-CN" altLang="en-US" dirty="0">
                <a:latin typeface="+mn-ea"/>
                <a:cs typeface="Times New Roman" charset="0"/>
              </a:rPr>
              <a:t>短语和临近查询</a:t>
            </a:r>
            <a:r>
              <a:rPr lang="zh-CN" altLang="en-US" sz="2400" dirty="0">
                <a:latin typeface="Times New Roman" charset="0"/>
                <a:ea typeface="Times New Roman" charset="0"/>
                <a:cs typeface="Times New Roman" charset="0"/>
              </a:rPr>
              <a:t>（</a:t>
            </a:r>
            <a:r>
              <a:rPr lang="en-US" altLang="zh-CN" sz="2400" dirty="0">
                <a:latin typeface="Times New Roman" charset="0"/>
                <a:ea typeface="Times New Roman" charset="0"/>
                <a:cs typeface="Times New Roman" charset="0"/>
              </a:rPr>
              <a:t>Phrase</a:t>
            </a:r>
            <a:r>
              <a:rPr lang="zh-CN" altLang="en-US" sz="2400" dirty="0">
                <a:latin typeface="Times New Roman" charset="0"/>
                <a:ea typeface="Times New Roman" charset="0"/>
                <a:cs typeface="Times New Roman" charset="0"/>
              </a:rPr>
              <a:t> </a:t>
            </a:r>
            <a:r>
              <a:rPr lang="en-US" altLang="zh-CN" sz="2400" dirty="0">
                <a:latin typeface="Times New Roman" charset="0"/>
                <a:ea typeface="Times New Roman" charset="0"/>
                <a:cs typeface="Times New Roman" charset="0"/>
              </a:rPr>
              <a:t>and</a:t>
            </a:r>
            <a:r>
              <a:rPr lang="zh-CN" altLang="en-US" sz="2400" dirty="0">
                <a:latin typeface="Times New Roman" charset="0"/>
                <a:ea typeface="Times New Roman" charset="0"/>
                <a:cs typeface="Times New Roman" charset="0"/>
              </a:rPr>
              <a:t> </a:t>
            </a:r>
            <a:r>
              <a:rPr lang="en-US" altLang="zh-CN" sz="2400" dirty="0">
                <a:latin typeface="Times New Roman" charset="0"/>
                <a:ea typeface="Times New Roman" charset="0"/>
                <a:cs typeface="Times New Roman" charset="0"/>
              </a:rPr>
              <a:t>Proximity</a:t>
            </a:r>
            <a:r>
              <a:rPr lang="zh-CN" altLang="en-US" sz="2400" dirty="0">
                <a:latin typeface="Times New Roman" charset="0"/>
                <a:ea typeface="Times New Roman" charset="0"/>
                <a:cs typeface="Times New Roman" charset="0"/>
              </a:rPr>
              <a:t> </a:t>
            </a:r>
            <a:r>
              <a:rPr lang="en-US" altLang="zh-CN" sz="2400" dirty="0">
                <a:latin typeface="Times New Roman" charset="0"/>
                <a:ea typeface="Times New Roman" charset="0"/>
                <a:cs typeface="Times New Roman" charset="0"/>
              </a:rPr>
              <a:t>Queries</a:t>
            </a:r>
            <a:r>
              <a:rPr lang="zh-CN" altLang="en-US" sz="2400" dirty="0">
                <a:latin typeface="Times New Roman" charset="0"/>
                <a:ea typeface="Times New Roman" charset="0"/>
                <a:cs typeface="Times New Roman" charset="0"/>
              </a:rPr>
              <a:t>）</a:t>
            </a:r>
            <a:endParaRPr lang="en-US" altLang="zh-CN" dirty="0">
              <a:latin typeface="Times New Roman" charset="0"/>
              <a:ea typeface="Times New Roman" charset="0"/>
              <a:cs typeface="Times New Roman" charset="0"/>
            </a:endParaRPr>
          </a:p>
          <a:p>
            <a:pPr lvl="2" algn="just">
              <a:spcBef>
                <a:spcPts val="1200"/>
              </a:spcBef>
            </a:pPr>
            <a:r>
              <a:rPr lang="zh-CN" altLang="en-US" dirty="0">
                <a:latin typeface="+mn-ea"/>
                <a:cs typeface="Times New Roman" charset="0"/>
              </a:rPr>
              <a:t>使用倒排索引进行上下文的查询更加困难</a:t>
            </a:r>
            <a:endParaRPr lang="en-US" altLang="zh-CN" dirty="0">
              <a:latin typeface="+mn-ea"/>
              <a:cs typeface="Times New Roman" charset="0"/>
            </a:endParaRPr>
          </a:p>
          <a:p>
            <a:pPr lvl="2" algn="just">
              <a:spcBef>
                <a:spcPts val="1200"/>
              </a:spcBef>
            </a:pPr>
            <a:r>
              <a:rPr lang="zh-CN" altLang="en-US" dirty="0">
                <a:latin typeface="+mn-ea"/>
                <a:cs typeface="Times New Roman" charset="0"/>
              </a:rPr>
              <a:t>必须遍历所有词汇的列表来查找</a:t>
            </a:r>
            <a:endParaRPr lang="en-US" altLang="zh-CN" dirty="0">
              <a:latin typeface="+mn-ea"/>
              <a:cs typeface="Times New Roman" charset="0"/>
            </a:endParaRPr>
          </a:p>
          <a:p>
            <a:pPr lvl="3" algn="just"/>
            <a:r>
              <a:rPr lang="zh-CN" altLang="en-US" dirty="0">
                <a:latin typeface="+mn-ea"/>
                <a:cs typeface="Times New Roman" charset="0"/>
              </a:rPr>
              <a:t>所有的词汇都按顺序出现（对于一个短语）</a:t>
            </a:r>
            <a:endParaRPr lang="en-US" altLang="zh-CN" dirty="0">
              <a:latin typeface="+mn-ea"/>
              <a:cs typeface="Times New Roman" charset="0"/>
            </a:endParaRPr>
          </a:p>
          <a:p>
            <a:pPr lvl="3" algn="just"/>
            <a:r>
              <a:rPr lang="zh-CN" altLang="en-US" dirty="0">
                <a:latin typeface="+mn-ea"/>
                <a:cs typeface="Times New Roman" charset="0"/>
              </a:rPr>
              <a:t>足够接近（或者临近）</a:t>
            </a:r>
            <a:endParaRPr lang="en-US" altLang="zh-CN" dirty="0">
              <a:latin typeface="+mn-ea"/>
              <a:cs typeface="Times New Roman" charset="0"/>
            </a:endParaRPr>
          </a:p>
          <a:p>
            <a:pPr lvl="3" algn="just"/>
            <a:r>
              <a:rPr lang="zh-CN" altLang="en-US" dirty="0">
                <a:latin typeface="+mn-ea"/>
                <a:cs typeface="Times New Roman" charset="0"/>
              </a:rPr>
              <a:t>这些算法与列表求交集的方法类似</a:t>
            </a:r>
            <a:endParaRPr lang="en-US" altLang="zh-CN" dirty="0">
              <a:latin typeface="+mn-ea"/>
              <a:cs typeface="Times New Roman" charset="0"/>
            </a:endParaRPr>
          </a:p>
          <a:p>
            <a:pPr lvl="2" algn="just">
              <a:spcBef>
                <a:spcPts val="1200"/>
              </a:spcBef>
            </a:pPr>
            <a:r>
              <a:rPr lang="zh-CN" altLang="en-US" dirty="0">
                <a:latin typeface="+mn-ea"/>
                <a:cs typeface="Times New Roman" charset="0"/>
              </a:rPr>
              <a:t>短语查询的另一种解决方案是基于索引两个单词的短语，并在成对单词上使用类似的算法</a:t>
            </a:r>
            <a:endParaRPr lang="en-US" altLang="zh-CN" dirty="0">
              <a:latin typeface="+mn-ea"/>
              <a:cs typeface="Times New Roman" charset="0"/>
            </a:endParaRPr>
          </a:p>
          <a:p>
            <a:pPr lvl="3" algn="just"/>
            <a:r>
              <a:rPr lang="zh-CN" altLang="en-US" dirty="0">
                <a:latin typeface="+mn-ea"/>
                <a:cs typeface="Times New Roman" charset="0"/>
              </a:rPr>
              <a:t>由于单词对的数量不是线性的，索引的规模将会很大</a:t>
            </a:r>
            <a:endParaRPr lang="en-US" altLang="zh-CN" dirty="0">
              <a:latin typeface="+mn-ea"/>
              <a:cs typeface="Times New Roman" charset="0"/>
            </a:endParaRPr>
          </a:p>
        </p:txBody>
      </p:sp>
    </p:spTree>
    <p:extLst>
      <p:ext uri="{BB962C8B-B14F-4D97-AF65-F5344CB8AC3E}">
        <p14:creationId xmlns:p14="http://schemas.microsoft.com/office/powerpoint/2010/main" val="31831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信息检索系统的体系结构</a:t>
            </a:r>
          </a:p>
        </p:txBody>
      </p:sp>
      <p:sp>
        <p:nvSpPr>
          <p:cNvPr id="3" name="Oval 44"/>
          <p:cNvSpPr>
            <a:spLocks noChangeArrowheads="1"/>
          </p:cNvSpPr>
          <p:nvPr/>
        </p:nvSpPr>
        <p:spPr bwMode="auto">
          <a:xfrm>
            <a:off x="4524376" y="2998088"/>
            <a:ext cx="4267200" cy="1676400"/>
          </a:xfrm>
          <a:prstGeom prst="ellipse">
            <a:avLst/>
          </a:prstGeom>
          <a:noFill/>
          <a:ln w="38100">
            <a:solidFill>
              <a:srgbClr val="FF0000"/>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endParaRPr lang="zh-CN" altLang="en-US" sz="1600"/>
          </a:p>
        </p:txBody>
      </p:sp>
      <p:sp>
        <p:nvSpPr>
          <p:cNvPr id="4" name="Oval 45"/>
          <p:cNvSpPr>
            <a:spLocks noChangeArrowheads="1"/>
          </p:cNvSpPr>
          <p:nvPr/>
        </p:nvSpPr>
        <p:spPr bwMode="auto">
          <a:xfrm>
            <a:off x="2543175" y="4417188"/>
            <a:ext cx="2087563" cy="1081087"/>
          </a:xfrm>
          <a:prstGeom prst="ellipse">
            <a:avLst/>
          </a:prstGeom>
          <a:noFill/>
          <a:ln w="158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endParaRPr lang="zh-CN" altLang="en-US" sz="1600"/>
          </a:p>
        </p:txBody>
      </p:sp>
      <p:sp>
        <p:nvSpPr>
          <p:cNvPr id="5" name="AutoShape 90"/>
          <p:cNvSpPr>
            <a:spLocks noChangeArrowheads="1"/>
          </p:cNvSpPr>
          <p:nvPr/>
        </p:nvSpPr>
        <p:spPr bwMode="auto">
          <a:xfrm>
            <a:off x="7191375" y="4721988"/>
            <a:ext cx="1143000" cy="1447800"/>
          </a:xfrm>
          <a:prstGeom prst="flowChartMagneticDisk">
            <a:avLst/>
          </a:prstGeom>
          <a:solidFill>
            <a:srgbClr val="11DBDB"/>
          </a:solidFill>
          <a:ln w="9525">
            <a:solidFill>
              <a:schemeClr val="tx1"/>
            </a:solidFill>
            <a:round/>
            <a:headEnd/>
            <a:tailEnd/>
          </a:ln>
        </p:spPr>
        <p:txBody>
          <a:bodyPr wrap="none" anchor="ct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lgn="ctr"/>
            <a:r>
              <a:rPr lang="zh-CN" altLang="en-US" sz="2000">
                <a:latin typeface="Times New Roman" charset="0"/>
              </a:rPr>
              <a:t>文本</a:t>
            </a:r>
          </a:p>
          <a:p>
            <a:pPr algn="ctr"/>
            <a:r>
              <a:rPr lang="zh-CN" altLang="en-US" sz="2000">
                <a:latin typeface="Times New Roman" charset="0"/>
              </a:rPr>
              <a:t>数据库</a:t>
            </a:r>
          </a:p>
        </p:txBody>
      </p:sp>
      <p:sp>
        <p:nvSpPr>
          <p:cNvPr id="6" name="Rectangle 91"/>
          <p:cNvSpPr>
            <a:spLocks noChangeArrowheads="1"/>
          </p:cNvSpPr>
          <p:nvPr/>
        </p:nvSpPr>
        <p:spPr bwMode="auto">
          <a:xfrm>
            <a:off x="6962775" y="3350388"/>
            <a:ext cx="1447800" cy="914400"/>
          </a:xfrm>
          <a:prstGeom prst="rect">
            <a:avLst/>
          </a:prstGeom>
          <a:solidFill>
            <a:srgbClr val="98ED87"/>
          </a:solidFill>
          <a:ln w="9525">
            <a:solidFill>
              <a:schemeClr val="tx1"/>
            </a:solidFill>
            <a:miter lim="800000"/>
            <a:headEnd/>
            <a:tailEnd/>
          </a:ln>
        </p:spPr>
        <p:txBody>
          <a:bodyPr wrap="none" anchor="ct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lgn="ctr"/>
            <a:r>
              <a:rPr lang="zh-CN" altLang="en-US" sz="2000">
                <a:latin typeface="Times New Roman" charset="0"/>
              </a:rPr>
              <a:t>数据库</a:t>
            </a:r>
          </a:p>
          <a:p>
            <a:pPr algn="ctr"/>
            <a:r>
              <a:rPr lang="zh-CN" altLang="en-US" sz="2000">
                <a:latin typeface="Times New Roman" charset="0"/>
              </a:rPr>
              <a:t>管理</a:t>
            </a:r>
          </a:p>
        </p:txBody>
      </p:sp>
      <p:sp>
        <p:nvSpPr>
          <p:cNvPr id="7" name="Rectangle 92"/>
          <p:cNvSpPr>
            <a:spLocks noChangeArrowheads="1"/>
          </p:cNvSpPr>
          <p:nvPr/>
        </p:nvSpPr>
        <p:spPr bwMode="auto">
          <a:xfrm>
            <a:off x="4981575" y="3350388"/>
            <a:ext cx="1524000" cy="914400"/>
          </a:xfrm>
          <a:prstGeom prst="rect">
            <a:avLst/>
          </a:prstGeom>
          <a:solidFill>
            <a:srgbClr val="98ED87"/>
          </a:solidFill>
          <a:ln w="9525">
            <a:solidFill>
              <a:schemeClr val="tx1"/>
            </a:solidFill>
            <a:miter lim="800000"/>
            <a:headEnd/>
            <a:tailEnd/>
          </a:ln>
        </p:spPr>
        <p:txBody>
          <a:bodyPr wrap="none" anchor="ct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lgn="ctr"/>
            <a:r>
              <a:rPr lang="zh-CN" altLang="en-US" sz="2000">
                <a:latin typeface="Times New Roman" charset="0"/>
              </a:rPr>
              <a:t>建索引</a:t>
            </a:r>
          </a:p>
        </p:txBody>
      </p:sp>
      <p:sp>
        <p:nvSpPr>
          <p:cNvPr id="8" name="Oval 93"/>
          <p:cNvSpPr>
            <a:spLocks noChangeArrowheads="1"/>
          </p:cNvSpPr>
          <p:nvPr/>
        </p:nvSpPr>
        <p:spPr bwMode="auto">
          <a:xfrm>
            <a:off x="5057775" y="4645788"/>
            <a:ext cx="1447800" cy="762000"/>
          </a:xfrm>
          <a:prstGeom prst="ellipse">
            <a:avLst/>
          </a:prstGeom>
          <a:solidFill>
            <a:srgbClr val="11DBDB"/>
          </a:solidFill>
          <a:ln w="9525">
            <a:solidFill>
              <a:schemeClr val="tx1"/>
            </a:solidFill>
            <a:round/>
            <a:headEnd/>
            <a:tailEnd/>
          </a:ln>
        </p:spPr>
        <p:txBody>
          <a:bodyPr wrap="none" anchor="ct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lgn="ctr"/>
            <a:r>
              <a:rPr lang="zh-CN" altLang="en-US" sz="2000">
                <a:latin typeface="Times New Roman" charset="0"/>
              </a:rPr>
              <a:t>索引</a:t>
            </a:r>
          </a:p>
        </p:txBody>
      </p:sp>
      <p:sp>
        <p:nvSpPr>
          <p:cNvPr id="9" name="Rectangle 94"/>
          <p:cNvSpPr>
            <a:spLocks noChangeArrowheads="1"/>
          </p:cNvSpPr>
          <p:nvPr/>
        </p:nvSpPr>
        <p:spPr bwMode="auto">
          <a:xfrm>
            <a:off x="2771775" y="3350388"/>
            <a:ext cx="1676400" cy="838200"/>
          </a:xfrm>
          <a:prstGeom prst="rect">
            <a:avLst/>
          </a:prstGeom>
          <a:solidFill>
            <a:srgbClr val="98ED87"/>
          </a:solidFill>
          <a:ln w="9525">
            <a:solidFill>
              <a:schemeClr val="tx1"/>
            </a:solidFill>
            <a:miter lim="800000"/>
            <a:headEnd/>
            <a:tailEnd/>
          </a:ln>
        </p:spPr>
        <p:txBody>
          <a:bodyPr wrap="none" anchor="ct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lgn="ctr"/>
            <a:r>
              <a:rPr lang="zh-CN" altLang="en-US" sz="2000">
                <a:latin typeface="Times New Roman" charset="0"/>
              </a:rPr>
              <a:t>提问处理</a:t>
            </a:r>
          </a:p>
        </p:txBody>
      </p:sp>
      <p:sp>
        <p:nvSpPr>
          <p:cNvPr id="10" name="Rectangle 95"/>
          <p:cNvSpPr>
            <a:spLocks noChangeArrowheads="1"/>
          </p:cNvSpPr>
          <p:nvPr/>
        </p:nvSpPr>
        <p:spPr bwMode="auto">
          <a:xfrm>
            <a:off x="2771775" y="4569588"/>
            <a:ext cx="1676400" cy="838200"/>
          </a:xfrm>
          <a:prstGeom prst="rect">
            <a:avLst/>
          </a:prstGeom>
          <a:solidFill>
            <a:srgbClr val="98ED87"/>
          </a:solidFill>
          <a:ln w="9525">
            <a:solidFill>
              <a:schemeClr val="tx1"/>
            </a:solidFill>
            <a:miter lim="800000"/>
            <a:headEnd/>
            <a:tailEnd/>
          </a:ln>
        </p:spPr>
        <p:txBody>
          <a:bodyPr wrap="none" anchor="ct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lgn="ctr"/>
            <a:r>
              <a:rPr lang="zh-CN" altLang="en-US" sz="2000">
                <a:latin typeface="Times New Roman" charset="0"/>
              </a:rPr>
              <a:t>搜索</a:t>
            </a:r>
          </a:p>
        </p:txBody>
      </p:sp>
      <p:sp>
        <p:nvSpPr>
          <p:cNvPr id="11" name="Rectangle 96"/>
          <p:cNvSpPr>
            <a:spLocks noChangeArrowheads="1"/>
          </p:cNvSpPr>
          <p:nvPr/>
        </p:nvSpPr>
        <p:spPr bwMode="auto">
          <a:xfrm>
            <a:off x="2771775" y="5712588"/>
            <a:ext cx="1676400" cy="838200"/>
          </a:xfrm>
          <a:prstGeom prst="rect">
            <a:avLst/>
          </a:prstGeom>
          <a:solidFill>
            <a:srgbClr val="98ED87"/>
          </a:solidFill>
          <a:ln w="9525">
            <a:solidFill>
              <a:schemeClr val="tx1"/>
            </a:solidFill>
            <a:miter lim="800000"/>
            <a:headEnd/>
            <a:tailEnd/>
          </a:ln>
        </p:spPr>
        <p:txBody>
          <a:bodyPr wrap="none" anchor="ct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lgn="ctr"/>
            <a:r>
              <a:rPr lang="zh-CN" altLang="en-US" sz="2000">
                <a:latin typeface="Times New Roman" charset="0"/>
              </a:rPr>
              <a:t>排序</a:t>
            </a:r>
          </a:p>
        </p:txBody>
      </p:sp>
      <p:sp>
        <p:nvSpPr>
          <p:cNvPr id="12" name="Oval 97"/>
          <p:cNvSpPr>
            <a:spLocks noChangeArrowheads="1"/>
          </p:cNvSpPr>
          <p:nvPr/>
        </p:nvSpPr>
        <p:spPr bwMode="auto">
          <a:xfrm>
            <a:off x="942975" y="5636388"/>
            <a:ext cx="1371600" cy="838200"/>
          </a:xfrm>
          <a:prstGeom prst="ellipse">
            <a:avLst/>
          </a:prstGeom>
          <a:solidFill>
            <a:srgbClr val="11DBDB"/>
          </a:solidFill>
          <a:ln w="9525">
            <a:solidFill>
              <a:schemeClr val="tx1"/>
            </a:solidFill>
            <a:round/>
            <a:headEnd/>
            <a:tailEnd/>
          </a:ln>
        </p:spPr>
        <p:txBody>
          <a:bodyPr wrap="none" anchor="ct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lgn="ctr"/>
            <a:r>
              <a:rPr lang="zh-CN" altLang="en-US" sz="2000">
                <a:latin typeface="Times New Roman" charset="0"/>
              </a:rPr>
              <a:t>排序后</a:t>
            </a:r>
          </a:p>
          <a:p>
            <a:pPr algn="ctr"/>
            <a:r>
              <a:rPr lang="zh-CN" altLang="en-US" sz="2000">
                <a:latin typeface="Times New Roman" charset="0"/>
              </a:rPr>
              <a:t>的文档</a:t>
            </a:r>
          </a:p>
        </p:txBody>
      </p:sp>
      <p:sp>
        <p:nvSpPr>
          <p:cNvPr id="13" name="Oval 98"/>
          <p:cNvSpPr>
            <a:spLocks noChangeArrowheads="1"/>
          </p:cNvSpPr>
          <p:nvPr/>
        </p:nvSpPr>
        <p:spPr bwMode="auto">
          <a:xfrm>
            <a:off x="866775" y="3350388"/>
            <a:ext cx="1524000" cy="838200"/>
          </a:xfrm>
          <a:prstGeom prst="ellipse">
            <a:avLst/>
          </a:prstGeom>
          <a:solidFill>
            <a:srgbClr val="11DBDB"/>
          </a:solidFill>
          <a:ln w="9525">
            <a:solidFill>
              <a:schemeClr val="tx1"/>
            </a:solidFill>
            <a:round/>
            <a:headEnd/>
            <a:tailEnd/>
          </a:ln>
        </p:spPr>
        <p:txBody>
          <a:bodyPr wrap="none" anchor="ct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lgn="ctr"/>
            <a:r>
              <a:rPr lang="zh-CN" altLang="en-US" sz="2000">
                <a:latin typeface="Times New Roman" charset="0"/>
              </a:rPr>
              <a:t>用户</a:t>
            </a:r>
          </a:p>
          <a:p>
            <a:pPr algn="ctr"/>
            <a:r>
              <a:rPr lang="zh-CN" altLang="en-US" sz="2000">
                <a:latin typeface="Times New Roman" charset="0"/>
              </a:rPr>
              <a:t>反馈</a:t>
            </a:r>
          </a:p>
        </p:txBody>
      </p:sp>
      <p:sp>
        <p:nvSpPr>
          <p:cNvPr id="14" name="Rectangle 99"/>
          <p:cNvSpPr>
            <a:spLocks noChangeArrowheads="1"/>
          </p:cNvSpPr>
          <p:nvPr/>
        </p:nvSpPr>
        <p:spPr bwMode="auto">
          <a:xfrm>
            <a:off x="2543175" y="2512188"/>
            <a:ext cx="3962400" cy="533400"/>
          </a:xfrm>
          <a:prstGeom prst="rect">
            <a:avLst/>
          </a:prstGeom>
          <a:solidFill>
            <a:srgbClr val="98ED87"/>
          </a:solidFill>
          <a:ln w="9525">
            <a:solidFill>
              <a:schemeClr val="tx1"/>
            </a:solidFill>
            <a:miter lim="800000"/>
            <a:headEnd/>
            <a:tailEnd/>
          </a:ln>
        </p:spPr>
        <p:txBody>
          <a:bodyPr wrap="none" anchor="ct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lgn="ctr"/>
            <a:r>
              <a:rPr lang="zh-CN" altLang="en-US" sz="2000">
                <a:latin typeface="Times New Roman" charset="0"/>
              </a:rPr>
              <a:t>文本处理</a:t>
            </a:r>
          </a:p>
        </p:txBody>
      </p:sp>
      <p:sp>
        <p:nvSpPr>
          <p:cNvPr id="15" name="Rectangle 100"/>
          <p:cNvSpPr>
            <a:spLocks noChangeArrowheads="1"/>
          </p:cNvSpPr>
          <p:nvPr/>
        </p:nvSpPr>
        <p:spPr bwMode="auto">
          <a:xfrm>
            <a:off x="3457575" y="1750188"/>
            <a:ext cx="2362200" cy="457200"/>
          </a:xfrm>
          <a:prstGeom prst="rect">
            <a:avLst/>
          </a:prstGeom>
          <a:solidFill>
            <a:srgbClr val="98ED87"/>
          </a:solidFill>
          <a:ln w="9525">
            <a:solidFill>
              <a:schemeClr val="tx1"/>
            </a:solidFill>
            <a:miter lim="800000"/>
            <a:headEnd/>
            <a:tailEnd/>
          </a:ln>
        </p:spPr>
        <p:txBody>
          <a:bodyPr wrap="none" anchor="ct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lgn="ctr"/>
            <a:r>
              <a:rPr lang="zh-CN" altLang="en-US" sz="2000">
                <a:latin typeface="Times New Roman" charset="0"/>
              </a:rPr>
              <a:t>用户界面</a:t>
            </a:r>
          </a:p>
        </p:txBody>
      </p:sp>
      <p:sp>
        <p:nvSpPr>
          <p:cNvPr id="16" name="Oval 101"/>
          <p:cNvSpPr>
            <a:spLocks noChangeArrowheads="1"/>
          </p:cNvSpPr>
          <p:nvPr/>
        </p:nvSpPr>
        <p:spPr bwMode="auto">
          <a:xfrm>
            <a:off x="4981575" y="5636388"/>
            <a:ext cx="1600200" cy="838200"/>
          </a:xfrm>
          <a:prstGeom prst="ellipse">
            <a:avLst/>
          </a:prstGeom>
          <a:solidFill>
            <a:srgbClr val="11DBDB"/>
          </a:solidFill>
          <a:ln w="9525">
            <a:solidFill>
              <a:schemeClr val="tx1"/>
            </a:solidFill>
            <a:round/>
            <a:headEnd/>
            <a:tailEnd/>
          </a:ln>
        </p:spPr>
        <p:txBody>
          <a:bodyPr wrap="none" anchor="ct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lgn="ctr"/>
            <a:r>
              <a:rPr lang="zh-CN" altLang="en-US" sz="2000">
                <a:latin typeface="Times New Roman" charset="0"/>
              </a:rPr>
              <a:t>检出的文档</a:t>
            </a:r>
          </a:p>
        </p:txBody>
      </p:sp>
      <p:sp>
        <p:nvSpPr>
          <p:cNvPr id="17" name="Oval 102"/>
          <p:cNvSpPr>
            <a:spLocks noChangeArrowheads="1"/>
          </p:cNvSpPr>
          <p:nvPr/>
        </p:nvSpPr>
        <p:spPr bwMode="auto">
          <a:xfrm>
            <a:off x="1171575" y="2359788"/>
            <a:ext cx="1066800" cy="838200"/>
          </a:xfrm>
          <a:prstGeom prst="ellipse">
            <a:avLst/>
          </a:prstGeom>
          <a:solidFill>
            <a:srgbClr val="11DBDB"/>
          </a:solidFill>
          <a:ln w="9525">
            <a:solidFill>
              <a:schemeClr val="tx1"/>
            </a:solidFill>
            <a:round/>
            <a:headEnd/>
            <a:tailEnd/>
          </a:ln>
        </p:spPr>
        <p:txBody>
          <a:bodyPr wrap="none" anchor="ct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lgn="ctr"/>
            <a:r>
              <a:rPr lang="zh-CN" altLang="en-US" sz="2000">
                <a:latin typeface="Times New Roman" charset="0"/>
              </a:rPr>
              <a:t>用户</a:t>
            </a:r>
          </a:p>
          <a:p>
            <a:pPr algn="ctr"/>
            <a:r>
              <a:rPr lang="zh-CN" altLang="en-US" sz="2000">
                <a:latin typeface="Times New Roman" charset="0"/>
              </a:rPr>
              <a:t>需求</a:t>
            </a:r>
          </a:p>
        </p:txBody>
      </p:sp>
      <p:sp>
        <p:nvSpPr>
          <p:cNvPr id="18" name="Line 103"/>
          <p:cNvSpPr>
            <a:spLocks noChangeShapeType="1"/>
          </p:cNvSpPr>
          <p:nvPr/>
        </p:nvSpPr>
        <p:spPr bwMode="auto">
          <a:xfrm>
            <a:off x="2238375" y="2816988"/>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 name="Oval 104"/>
          <p:cNvSpPr>
            <a:spLocks noChangeArrowheads="1"/>
          </p:cNvSpPr>
          <p:nvPr/>
        </p:nvSpPr>
        <p:spPr bwMode="auto">
          <a:xfrm>
            <a:off x="7115175" y="1978788"/>
            <a:ext cx="1143000" cy="762000"/>
          </a:xfrm>
          <a:prstGeom prst="ellipse">
            <a:avLst/>
          </a:prstGeom>
          <a:solidFill>
            <a:srgbClr val="11DBDB"/>
          </a:solidFill>
          <a:ln w="9525">
            <a:solidFill>
              <a:schemeClr val="tx1"/>
            </a:solidFill>
            <a:round/>
            <a:headEnd/>
            <a:tailEnd/>
          </a:ln>
        </p:spPr>
        <p:txBody>
          <a:bodyPr wrap="none" anchor="ct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lgn="ctr"/>
            <a:r>
              <a:rPr lang="zh-CN" altLang="en-US" sz="2000">
                <a:latin typeface="Times New Roman" charset="0"/>
              </a:rPr>
              <a:t>文本</a:t>
            </a:r>
          </a:p>
        </p:txBody>
      </p:sp>
      <p:cxnSp>
        <p:nvCxnSpPr>
          <p:cNvPr id="20" name="AutoShape 105"/>
          <p:cNvCxnSpPr>
            <a:cxnSpLocks noChangeShapeType="1"/>
          </p:cNvCxnSpPr>
          <p:nvPr/>
        </p:nvCxnSpPr>
        <p:spPr bwMode="auto">
          <a:xfrm rot="16200000">
            <a:off x="7381875" y="3045588"/>
            <a:ext cx="609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 name="AutoShape 106"/>
          <p:cNvCxnSpPr>
            <a:cxnSpLocks noChangeShapeType="1"/>
          </p:cNvCxnSpPr>
          <p:nvPr/>
        </p:nvCxnSpPr>
        <p:spPr bwMode="auto">
          <a:xfrm rot="10800000">
            <a:off x="5819775" y="1978788"/>
            <a:ext cx="1295400" cy="3810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2" name="AutoShape 107"/>
          <p:cNvCxnSpPr>
            <a:cxnSpLocks noChangeShapeType="1"/>
          </p:cNvCxnSpPr>
          <p:nvPr/>
        </p:nvCxnSpPr>
        <p:spPr bwMode="auto">
          <a:xfrm rot="10800000" flipV="1">
            <a:off x="6505575" y="2359788"/>
            <a:ext cx="609600" cy="4191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3" name="Line 108"/>
          <p:cNvSpPr>
            <a:spLocks noChangeShapeType="1"/>
          </p:cNvSpPr>
          <p:nvPr/>
        </p:nvSpPr>
        <p:spPr bwMode="auto">
          <a:xfrm>
            <a:off x="5667375" y="3045588"/>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4" name="Line 109"/>
          <p:cNvSpPr>
            <a:spLocks noChangeShapeType="1"/>
          </p:cNvSpPr>
          <p:nvPr/>
        </p:nvSpPr>
        <p:spPr bwMode="auto">
          <a:xfrm flipH="1">
            <a:off x="6505575" y="3807588"/>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5" name="Line 110"/>
          <p:cNvSpPr>
            <a:spLocks noChangeShapeType="1"/>
          </p:cNvSpPr>
          <p:nvPr/>
        </p:nvSpPr>
        <p:spPr bwMode="auto">
          <a:xfrm>
            <a:off x="5743575" y="4264788"/>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6" name="Line 111"/>
          <p:cNvSpPr>
            <a:spLocks noChangeShapeType="1"/>
          </p:cNvSpPr>
          <p:nvPr/>
        </p:nvSpPr>
        <p:spPr bwMode="auto">
          <a:xfrm flipH="1">
            <a:off x="4448175" y="5026788"/>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 name="Line 112"/>
          <p:cNvSpPr>
            <a:spLocks noChangeShapeType="1"/>
          </p:cNvSpPr>
          <p:nvPr/>
        </p:nvSpPr>
        <p:spPr bwMode="auto">
          <a:xfrm>
            <a:off x="4448175" y="5255388"/>
            <a:ext cx="7620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 name="Line 113"/>
          <p:cNvSpPr>
            <a:spLocks noChangeShapeType="1"/>
          </p:cNvSpPr>
          <p:nvPr/>
        </p:nvSpPr>
        <p:spPr bwMode="auto">
          <a:xfrm flipH="1">
            <a:off x="4448175" y="6093588"/>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 name="Line 114"/>
          <p:cNvSpPr>
            <a:spLocks noChangeShapeType="1"/>
          </p:cNvSpPr>
          <p:nvPr/>
        </p:nvSpPr>
        <p:spPr bwMode="auto">
          <a:xfrm flipH="1">
            <a:off x="2314575" y="6093588"/>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 name="Line 115"/>
          <p:cNvSpPr>
            <a:spLocks noChangeShapeType="1"/>
          </p:cNvSpPr>
          <p:nvPr/>
        </p:nvSpPr>
        <p:spPr bwMode="auto">
          <a:xfrm>
            <a:off x="2390775" y="3807588"/>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1" name="Line 116"/>
          <p:cNvSpPr>
            <a:spLocks noChangeShapeType="1"/>
          </p:cNvSpPr>
          <p:nvPr/>
        </p:nvSpPr>
        <p:spPr bwMode="auto">
          <a:xfrm>
            <a:off x="3457575" y="3045588"/>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 name="Oval 117"/>
          <p:cNvSpPr>
            <a:spLocks noChangeArrowheads="1"/>
          </p:cNvSpPr>
          <p:nvPr/>
        </p:nvSpPr>
        <p:spPr bwMode="auto">
          <a:xfrm>
            <a:off x="1019175" y="4645788"/>
            <a:ext cx="1219200" cy="685800"/>
          </a:xfrm>
          <a:prstGeom prst="ellipse">
            <a:avLst/>
          </a:prstGeom>
          <a:solidFill>
            <a:srgbClr val="11DBDB"/>
          </a:solidFill>
          <a:ln w="9525">
            <a:solidFill>
              <a:schemeClr val="tx1"/>
            </a:solidFill>
            <a:round/>
            <a:headEnd/>
            <a:tailEnd/>
          </a:ln>
        </p:spPr>
        <p:txBody>
          <a:bodyPr wrap="none" anchor="ct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lgn="ctr"/>
            <a:r>
              <a:rPr lang="zh-CN" altLang="en-US" sz="2000">
                <a:latin typeface="Times New Roman" charset="0"/>
              </a:rPr>
              <a:t>提问</a:t>
            </a:r>
          </a:p>
        </p:txBody>
      </p:sp>
      <p:sp>
        <p:nvSpPr>
          <p:cNvPr id="33" name="Line 118"/>
          <p:cNvSpPr>
            <a:spLocks noChangeShapeType="1"/>
          </p:cNvSpPr>
          <p:nvPr/>
        </p:nvSpPr>
        <p:spPr bwMode="auto">
          <a:xfrm flipH="1">
            <a:off x="2009775" y="4036188"/>
            <a:ext cx="7620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 name="Line 119"/>
          <p:cNvSpPr>
            <a:spLocks noChangeShapeType="1"/>
          </p:cNvSpPr>
          <p:nvPr/>
        </p:nvSpPr>
        <p:spPr bwMode="auto">
          <a:xfrm>
            <a:off x="2238375" y="5026788"/>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5" name="Line 120"/>
          <p:cNvSpPr>
            <a:spLocks noChangeShapeType="1"/>
          </p:cNvSpPr>
          <p:nvPr/>
        </p:nvSpPr>
        <p:spPr bwMode="auto">
          <a:xfrm>
            <a:off x="7724775" y="4264788"/>
            <a:ext cx="0" cy="4572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6" name="Line 121"/>
          <p:cNvSpPr>
            <a:spLocks noChangeShapeType="1"/>
          </p:cNvSpPr>
          <p:nvPr/>
        </p:nvSpPr>
        <p:spPr bwMode="auto">
          <a:xfrm flipH="1">
            <a:off x="942975" y="2131188"/>
            <a:ext cx="251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7" name="Line 122"/>
          <p:cNvSpPr>
            <a:spLocks noChangeShapeType="1"/>
          </p:cNvSpPr>
          <p:nvPr/>
        </p:nvSpPr>
        <p:spPr bwMode="auto">
          <a:xfrm>
            <a:off x="3457575" y="1978788"/>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 name="Line 123"/>
          <p:cNvSpPr>
            <a:spLocks noChangeShapeType="1"/>
          </p:cNvSpPr>
          <p:nvPr/>
        </p:nvSpPr>
        <p:spPr bwMode="auto">
          <a:xfrm>
            <a:off x="3609975" y="2131188"/>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 name="Line 124"/>
          <p:cNvSpPr>
            <a:spLocks noChangeShapeType="1"/>
          </p:cNvSpPr>
          <p:nvPr/>
        </p:nvSpPr>
        <p:spPr bwMode="auto">
          <a:xfrm flipH="1">
            <a:off x="942975" y="1978788"/>
            <a:ext cx="251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0" name="Line 125"/>
          <p:cNvSpPr>
            <a:spLocks noChangeShapeType="1"/>
          </p:cNvSpPr>
          <p:nvPr/>
        </p:nvSpPr>
        <p:spPr bwMode="auto">
          <a:xfrm>
            <a:off x="1704975" y="2131188"/>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1" name="Line 126"/>
          <p:cNvSpPr>
            <a:spLocks noChangeShapeType="1"/>
          </p:cNvSpPr>
          <p:nvPr/>
        </p:nvSpPr>
        <p:spPr bwMode="auto">
          <a:xfrm>
            <a:off x="942975" y="2131188"/>
            <a:ext cx="0" cy="1447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cxnSp>
        <p:nvCxnSpPr>
          <p:cNvPr id="42" name="AutoShape 127"/>
          <p:cNvCxnSpPr>
            <a:cxnSpLocks noChangeShapeType="1"/>
          </p:cNvCxnSpPr>
          <p:nvPr/>
        </p:nvCxnSpPr>
        <p:spPr bwMode="auto">
          <a:xfrm rot="10800000" flipH="1">
            <a:off x="942975" y="1978788"/>
            <a:ext cx="2514600" cy="4076700"/>
          </a:xfrm>
          <a:prstGeom prst="bentConnector3">
            <a:avLst>
              <a:gd name="adj1" fmla="val -9093"/>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3" name="Text Box 128"/>
          <p:cNvSpPr txBox="1">
            <a:spLocks noChangeArrowheads="1"/>
          </p:cNvSpPr>
          <p:nvPr/>
        </p:nvSpPr>
        <p:spPr bwMode="auto">
          <a:xfrm>
            <a:off x="3838575" y="2969388"/>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r>
              <a:rPr lang="zh-CN" altLang="en-US" sz="1800">
                <a:latin typeface="Times New Roman" charset="0"/>
              </a:rPr>
              <a:t>逻辑视图</a:t>
            </a:r>
          </a:p>
        </p:txBody>
      </p:sp>
      <p:sp>
        <p:nvSpPr>
          <p:cNvPr id="44" name="Text Box 129"/>
          <p:cNvSpPr txBox="1">
            <a:spLocks noChangeArrowheads="1"/>
          </p:cNvSpPr>
          <p:nvPr/>
        </p:nvSpPr>
        <p:spPr bwMode="auto">
          <a:xfrm>
            <a:off x="5972175" y="4323525"/>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r>
              <a:rPr lang="zh-CN" altLang="en-US" sz="1800">
                <a:latin typeface="Times New Roman" charset="0"/>
              </a:rPr>
              <a:t>倒排文档</a:t>
            </a:r>
          </a:p>
        </p:txBody>
      </p:sp>
    </p:spTree>
    <p:extLst>
      <p:ext uri="{BB962C8B-B14F-4D97-AF65-F5344CB8AC3E}">
        <p14:creationId xmlns:p14="http://schemas.microsoft.com/office/powerpoint/2010/main" val="38174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倒排索引</a:t>
            </a:r>
            <a:endParaRPr kumimoji="1" lang="zh-CN" altLang="en-US" dirty="0"/>
          </a:p>
        </p:txBody>
      </p:sp>
      <p:sp>
        <p:nvSpPr>
          <p:cNvPr id="3" name="内容占位符 2"/>
          <p:cNvSpPr>
            <a:spLocks noGrp="1"/>
          </p:cNvSpPr>
          <p:nvPr>
            <p:ph idx="1"/>
          </p:nvPr>
        </p:nvSpPr>
        <p:spPr/>
        <p:txBody>
          <a:bodyPr/>
          <a:lstStyle/>
          <a:p>
            <a:r>
              <a:rPr lang="zh-CN" altLang="en-US" dirty="0"/>
              <a:t>对倒排索引的</a:t>
            </a:r>
            <a:r>
              <a:rPr lang="zh-CN" altLang="en-US" dirty="0">
                <a:solidFill>
                  <a:srgbClr val="7030A0"/>
                </a:solidFill>
              </a:rPr>
              <a:t>查询</a:t>
            </a:r>
            <a:endParaRPr lang="en-US" altLang="zh-CN" dirty="0">
              <a:solidFill>
                <a:srgbClr val="7030A0"/>
              </a:solidFill>
            </a:endParaRPr>
          </a:p>
          <a:p>
            <a:pPr lvl="1"/>
            <a:r>
              <a:rPr lang="zh-CN" altLang="en-US" dirty="0">
                <a:latin typeface="+mn-ea"/>
                <a:cs typeface="Times New Roman" charset="0"/>
              </a:rPr>
              <a:t>更加复杂的查询</a:t>
            </a:r>
            <a:r>
              <a:rPr lang="zh-CN" altLang="en-US" sz="2400" dirty="0">
                <a:latin typeface="Times New Roman" charset="0"/>
                <a:ea typeface="Times New Roman" charset="0"/>
                <a:cs typeface="Times New Roman" charset="0"/>
              </a:rPr>
              <a:t>（</a:t>
            </a:r>
            <a:r>
              <a:rPr lang="en-US" altLang="zh-CN" sz="2400" dirty="0">
                <a:latin typeface="Times New Roman" charset="0"/>
                <a:ea typeface="Times New Roman" charset="0"/>
                <a:cs typeface="Times New Roman" charset="0"/>
              </a:rPr>
              <a:t>More</a:t>
            </a:r>
            <a:r>
              <a:rPr lang="zh-CN" altLang="en-US" sz="2400" dirty="0">
                <a:latin typeface="Times New Roman" charset="0"/>
                <a:ea typeface="Times New Roman" charset="0"/>
                <a:cs typeface="Times New Roman" charset="0"/>
              </a:rPr>
              <a:t> </a:t>
            </a:r>
            <a:r>
              <a:rPr lang="en-US" altLang="zh-CN" sz="2400" dirty="0">
                <a:latin typeface="Times New Roman" charset="0"/>
                <a:ea typeface="Times New Roman" charset="0"/>
                <a:cs typeface="Times New Roman" charset="0"/>
              </a:rPr>
              <a:t>Complex</a:t>
            </a:r>
            <a:r>
              <a:rPr lang="zh-CN" altLang="en-US" sz="2400" dirty="0">
                <a:latin typeface="Times New Roman" charset="0"/>
                <a:ea typeface="Times New Roman" charset="0"/>
                <a:cs typeface="Times New Roman" charset="0"/>
              </a:rPr>
              <a:t> </a:t>
            </a:r>
            <a:r>
              <a:rPr lang="en-US" altLang="zh-CN" sz="2400" dirty="0">
                <a:latin typeface="Times New Roman" charset="0"/>
                <a:ea typeface="Times New Roman" charset="0"/>
                <a:cs typeface="Times New Roman" charset="0"/>
              </a:rPr>
              <a:t>Queries</a:t>
            </a:r>
            <a:r>
              <a:rPr lang="zh-CN" altLang="en-US" sz="2400" dirty="0">
                <a:latin typeface="Times New Roman" charset="0"/>
                <a:ea typeface="Times New Roman" charset="0"/>
                <a:cs typeface="Times New Roman" charset="0"/>
              </a:rPr>
              <a:t>）</a:t>
            </a:r>
            <a:endParaRPr lang="en-US" altLang="zh-CN" dirty="0">
              <a:latin typeface="Times New Roman" charset="0"/>
              <a:ea typeface="Times New Roman" charset="0"/>
              <a:cs typeface="Times New Roman" charset="0"/>
            </a:endParaRPr>
          </a:p>
          <a:p>
            <a:pPr lvl="2">
              <a:spcBef>
                <a:spcPts val="1200"/>
              </a:spcBef>
            </a:pPr>
            <a:r>
              <a:rPr lang="zh-CN" altLang="en-US" dirty="0">
                <a:latin typeface="+mn-ea"/>
                <a:cs typeface="Times New Roman" charset="0"/>
              </a:rPr>
              <a:t>前缀和范围查询基本上是（较大的）</a:t>
            </a:r>
            <a:r>
              <a:rPr lang="en-US" altLang="zh-CN" i="1" dirty="0">
                <a:latin typeface="Times New Roman" charset="0"/>
                <a:ea typeface="Times New Roman" charset="0"/>
                <a:cs typeface="Times New Roman" charset="0"/>
              </a:rPr>
              <a:t>OR</a:t>
            </a:r>
            <a:r>
              <a:rPr lang="zh-CN" altLang="en-US" dirty="0">
                <a:latin typeface="+mn-ea"/>
                <a:cs typeface="Times New Roman" charset="0"/>
              </a:rPr>
              <a:t>查询</a:t>
            </a:r>
            <a:endParaRPr lang="en-US" altLang="zh-CN" dirty="0">
              <a:latin typeface="+mn-ea"/>
              <a:cs typeface="Times New Roman" charset="0"/>
            </a:endParaRPr>
          </a:p>
          <a:p>
            <a:pPr lvl="3">
              <a:spcBef>
                <a:spcPts val="600"/>
              </a:spcBef>
            </a:pPr>
            <a:r>
              <a:rPr lang="zh-CN" altLang="en-US" dirty="0">
                <a:latin typeface="+mn-ea"/>
                <a:cs typeface="Times New Roman" charset="0"/>
              </a:rPr>
              <a:t>通常有几个词与模式匹配</a:t>
            </a:r>
            <a:endParaRPr lang="en-US" altLang="zh-CN" dirty="0">
              <a:latin typeface="+mn-ea"/>
              <a:cs typeface="Times New Roman" charset="0"/>
            </a:endParaRPr>
          </a:p>
          <a:p>
            <a:pPr lvl="3">
              <a:spcBef>
                <a:spcPts val="600"/>
              </a:spcBef>
            </a:pPr>
            <a:r>
              <a:rPr lang="zh-CN" altLang="en-US" dirty="0">
                <a:latin typeface="+mn-ea"/>
                <a:cs typeface="Times New Roman" charset="0"/>
              </a:rPr>
              <a:t>查询结果会得到了几个文档列表，针对这些列表求交集（或并集）以得到最终结果</a:t>
            </a:r>
            <a:endParaRPr lang="en-US" altLang="zh-CN" dirty="0">
              <a:latin typeface="+mn-ea"/>
              <a:cs typeface="Times New Roman" charset="0"/>
            </a:endParaRPr>
          </a:p>
          <a:p>
            <a:pPr lvl="2">
              <a:spcBef>
                <a:spcPts val="1200"/>
              </a:spcBef>
            </a:pPr>
            <a:r>
              <a:rPr lang="zh-CN" altLang="en-US" dirty="0">
                <a:latin typeface="+mn-ea"/>
                <a:cs typeface="Times New Roman" charset="0"/>
              </a:rPr>
              <a:t>对正则表达式的查询</a:t>
            </a:r>
            <a:endParaRPr lang="en-US" altLang="zh-CN" dirty="0">
              <a:latin typeface="+mn-ea"/>
              <a:cs typeface="Times New Roman" charset="0"/>
            </a:endParaRPr>
          </a:p>
          <a:p>
            <a:pPr lvl="3">
              <a:spcBef>
                <a:spcPts val="600"/>
              </a:spcBef>
            </a:pPr>
            <a:r>
              <a:rPr lang="zh-CN" altLang="en-US" dirty="0">
                <a:latin typeface="+mn-ea"/>
                <a:cs typeface="Times New Roman" charset="0"/>
              </a:rPr>
              <a:t>按顺序遍历词汇表，找出与模式匹配的所有单词</a:t>
            </a:r>
            <a:endParaRPr lang="en-US" altLang="zh-CN" dirty="0">
              <a:latin typeface="+mn-ea"/>
              <a:cs typeface="Times New Roman" charset="0"/>
            </a:endParaRPr>
          </a:p>
        </p:txBody>
      </p:sp>
    </p:spTree>
    <p:extLst>
      <p:ext uri="{BB962C8B-B14F-4D97-AF65-F5344CB8AC3E}">
        <p14:creationId xmlns:p14="http://schemas.microsoft.com/office/powerpoint/2010/main" val="1368485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倒排索引</a:t>
            </a:r>
            <a:endParaRPr kumimoji="1" lang="zh-CN" altLang="en-US" dirty="0"/>
          </a:p>
        </p:txBody>
      </p:sp>
      <p:sp>
        <p:nvSpPr>
          <p:cNvPr id="3" name="内容占位符 2"/>
          <p:cNvSpPr>
            <a:spLocks noGrp="1"/>
          </p:cNvSpPr>
          <p:nvPr>
            <p:ph idx="1"/>
          </p:nvPr>
        </p:nvSpPr>
        <p:spPr/>
        <p:txBody>
          <a:bodyPr/>
          <a:lstStyle/>
          <a:p>
            <a:r>
              <a:rPr lang="zh-CN" altLang="en-US" dirty="0"/>
              <a:t>倒排索引</a:t>
            </a:r>
            <a:r>
              <a:rPr lang="en-US" altLang="zh-CN" dirty="0"/>
              <a:t>—</a:t>
            </a:r>
            <a:r>
              <a:rPr lang="zh-CN" altLang="en-US" dirty="0"/>
              <a:t>搜索</a:t>
            </a:r>
            <a:endParaRPr lang="en-US" altLang="zh-CN" dirty="0">
              <a:solidFill>
                <a:srgbClr val="7030A0"/>
              </a:solidFill>
            </a:endParaRPr>
          </a:p>
          <a:p>
            <a:pPr lvl="1"/>
            <a:r>
              <a:rPr lang="zh-CN" altLang="en-US" dirty="0">
                <a:latin typeface="+mn-ea"/>
                <a:cs typeface="Times New Roman" charset="0"/>
              </a:rPr>
              <a:t>排序</a:t>
            </a:r>
            <a:endParaRPr lang="en-US" altLang="zh-CN" dirty="0">
              <a:latin typeface="+mn-ea"/>
              <a:cs typeface="Times New Roman" charset="0"/>
            </a:endParaRPr>
          </a:p>
          <a:p>
            <a:pPr lvl="2">
              <a:spcBef>
                <a:spcPts val="1200"/>
              </a:spcBef>
            </a:pPr>
            <a:r>
              <a:rPr lang="zh-CN" altLang="en-US" dirty="0">
                <a:latin typeface="+mn-ea"/>
                <a:cs typeface="Times New Roman" charset="0"/>
              </a:rPr>
              <a:t>如果在倒排索引的列表中含有权值，如何找到</a:t>
            </a:r>
            <a:r>
              <a:rPr lang="en-US" altLang="zh-CN" dirty="0">
                <a:latin typeface="Times New Roman" charset="0"/>
                <a:ea typeface="Times New Roman" charset="0"/>
                <a:cs typeface="Times New Roman" charset="0"/>
              </a:rPr>
              <a:t>top-k</a:t>
            </a:r>
            <a:r>
              <a:rPr lang="zh-CN" altLang="en-US" dirty="0">
                <a:latin typeface="+mn-ea"/>
                <a:cs typeface="Times New Roman" charset="0"/>
              </a:rPr>
              <a:t>的文档并返回给用户</a:t>
            </a:r>
            <a:endParaRPr lang="en-US" altLang="zh-CN" dirty="0">
              <a:latin typeface="+mn-ea"/>
              <a:cs typeface="Times New Roman" charset="0"/>
            </a:endParaRPr>
          </a:p>
          <a:p>
            <a:pPr lvl="3">
              <a:spcBef>
                <a:spcPts val="600"/>
              </a:spcBef>
            </a:pPr>
            <a:r>
              <a:rPr lang="zh-CN" altLang="en-US" dirty="0">
                <a:latin typeface="+mn-ea"/>
                <a:cs typeface="Times New Roman" charset="0"/>
              </a:rPr>
              <a:t>如果查询中只有一个词汇，答案很容易找到</a:t>
            </a:r>
            <a:endParaRPr lang="en-US" altLang="zh-CN" dirty="0">
              <a:latin typeface="+mn-ea"/>
              <a:cs typeface="Times New Roman" charset="0"/>
            </a:endParaRPr>
          </a:p>
          <a:p>
            <a:pPr lvl="3">
              <a:spcBef>
                <a:spcPts val="600"/>
              </a:spcBef>
            </a:pPr>
            <a:r>
              <a:rPr lang="zh-CN" altLang="en-US" dirty="0">
                <a:latin typeface="+mn-ea"/>
                <a:cs typeface="Times New Roman" charset="0"/>
              </a:rPr>
              <a:t>对于其他查询需要合并列表</a:t>
            </a:r>
            <a:endParaRPr lang="en-US" altLang="zh-CN" dirty="0">
              <a:latin typeface="+mn-ea"/>
              <a:cs typeface="Times New Roman" charset="0"/>
            </a:endParaRPr>
          </a:p>
          <a:p>
            <a:pPr lvl="1"/>
            <a:endParaRPr kumimoji="1" lang="zh-CN" altLang="en-US" dirty="0"/>
          </a:p>
        </p:txBody>
      </p:sp>
    </p:spTree>
    <p:extLst>
      <p:ext uri="{BB962C8B-B14F-4D97-AF65-F5344CB8AC3E}">
        <p14:creationId xmlns:p14="http://schemas.microsoft.com/office/powerpoint/2010/main" val="2041683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倒排索引</a:t>
            </a:r>
            <a:endParaRPr kumimoji="1" lang="zh-CN" altLang="en-US" dirty="0"/>
          </a:p>
        </p:txBody>
      </p:sp>
      <p:sp>
        <p:nvSpPr>
          <p:cNvPr id="3" name="内容占位符 2"/>
          <p:cNvSpPr>
            <a:spLocks noGrp="1"/>
          </p:cNvSpPr>
          <p:nvPr>
            <p:ph idx="1"/>
          </p:nvPr>
        </p:nvSpPr>
        <p:spPr/>
        <p:txBody>
          <a:bodyPr/>
          <a:lstStyle/>
          <a:p>
            <a:pPr algn="just"/>
            <a:r>
              <a:rPr lang="zh-CN" altLang="en-US" dirty="0"/>
              <a:t>倒排索引</a:t>
            </a:r>
            <a:r>
              <a:rPr lang="en-US" altLang="zh-CN" dirty="0"/>
              <a:t>—</a:t>
            </a:r>
            <a:r>
              <a:rPr lang="zh-CN" altLang="en-US" dirty="0"/>
              <a:t>索引的压缩</a:t>
            </a:r>
            <a:endParaRPr lang="en-US" altLang="zh-CN" dirty="0"/>
          </a:p>
          <a:p>
            <a:pPr lvl="1" algn="just"/>
            <a:r>
              <a:rPr lang="zh-CN" altLang="en-US" dirty="0"/>
              <a:t>可以将索引压缩和文本压缩结合起来</a:t>
            </a:r>
            <a:endParaRPr lang="en-US" altLang="zh-CN" dirty="0"/>
          </a:p>
          <a:p>
            <a:pPr lvl="2" algn="just"/>
            <a:r>
              <a:rPr lang="zh-CN" altLang="en-US" dirty="0"/>
              <a:t>在倒排索引的构造过程中，压缩可以作为最后一步</a:t>
            </a:r>
            <a:endParaRPr lang="en-US" altLang="zh-CN" dirty="0"/>
          </a:p>
          <a:p>
            <a:pPr lvl="1" algn="just"/>
            <a:r>
              <a:rPr lang="zh-CN" altLang="en-US" dirty="0"/>
              <a:t>在全文倒排索引中，包含位置或文件标识符等信息的列表按升序排列</a:t>
            </a:r>
            <a:endParaRPr lang="en-US" altLang="zh-CN" dirty="0"/>
          </a:p>
          <a:p>
            <a:pPr lvl="1" algn="just"/>
            <a:r>
              <a:rPr lang="zh-CN" altLang="en-US" dirty="0"/>
              <a:t>因此，它们可以表示为连续数字之间的间隙</a:t>
            </a:r>
            <a:r>
              <a:rPr lang="zh-CN" altLang="en-US" sz="2400" dirty="0"/>
              <a:t>（或间隔，</a:t>
            </a:r>
            <a:r>
              <a:rPr lang="en-US" altLang="zh-CN" sz="2400" dirty="0">
                <a:latin typeface="Times New Roman" charset="0"/>
                <a:ea typeface="Times New Roman" charset="0"/>
                <a:cs typeface="Times New Roman" charset="0"/>
              </a:rPr>
              <a:t>gap</a:t>
            </a:r>
            <a:r>
              <a:rPr lang="zh-CN" altLang="en-US" sz="2400" dirty="0"/>
              <a:t>）</a:t>
            </a:r>
            <a:r>
              <a:rPr lang="zh-CN" altLang="en-US" dirty="0"/>
              <a:t>序列</a:t>
            </a:r>
            <a:endParaRPr lang="en-US" altLang="zh-CN" dirty="0"/>
          </a:p>
          <a:p>
            <a:pPr lvl="2" algn="just"/>
            <a:r>
              <a:rPr lang="zh-CN" altLang="en-US" dirty="0"/>
              <a:t>这些间隙对于频繁使用的单词来说是小的，对于不频繁使用的单词来说是大的</a:t>
            </a:r>
            <a:endParaRPr lang="en-US" altLang="zh-CN" dirty="0"/>
          </a:p>
          <a:p>
            <a:pPr lvl="2" algn="just"/>
            <a:r>
              <a:rPr lang="zh-CN" altLang="en-US" dirty="0"/>
              <a:t>可以通过用较短的代码对较小的值编码来进行压缩</a:t>
            </a:r>
            <a:endParaRPr kumimoji="1" lang="zh-CN" altLang="en-US" dirty="0"/>
          </a:p>
        </p:txBody>
      </p:sp>
    </p:spTree>
    <p:extLst>
      <p:ext uri="{BB962C8B-B14F-4D97-AF65-F5344CB8AC3E}">
        <p14:creationId xmlns:p14="http://schemas.microsoft.com/office/powerpoint/2010/main" val="138001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倒排索引</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gn="just"/>
                <a:r>
                  <a:rPr lang="zh-CN" altLang="en-US" dirty="0"/>
                  <a:t>倒排索引</a:t>
                </a:r>
                <a:r>
                  <a:rPr lang="en-US" altLang="zh-CN" dirty="0"/>
                  <a:t>—</a:t>
                </a:r>
                <a:r>
                  <a:rPr lang="zh-CN" altLang="en-US" dirty="0"/>
                  <a:t>索引的压缩</a:t>
                </a:r>
                <a:endParaRPr lang="en-US" altLang="zh-CN" dirty="0"/>
              </a:p>
              <a:p>
                <a:pPr lvl="1" algn="just"/>
                <a:r>
                  <a:rPr kumimoji="1" lang="en-US" altLang="zh-CN" dirty="0">
                    <a:latin typeface="Times New Roman" charset="0"/>
                    <a:ea typeface="Times New Roman" charset="0"/>
                    <a:cs typeface="Times New Roman" charset="0"/>
                  </a:rPr>
                  <a:t>Unary</a:t>
                </a:r>
                <a:r>
                  <a:rPr kumimoji="1" lang="zh-CN" altLang="en-US" dirty="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Code</a:t>
                </a:r>
                <a:r>
                  <a:rPr kumimoji="1" lang="zh-CN" altLang="en-US" dirty="0">
                    <a:latin typeface="Times New Roman" charset="0"/>
                    <a:ea typeface="Times New Roman" charset="0"/>
                    <a:cs typeface="Times New Roman" charset="0"/>
                  </a:rPr>
                  <a:t> </a:t>
                </a:r>
                <a:r>
                  <a:rPr kumimoji="1" lang="zh-CN" altLang="en-US" sz="2400" dirty="0">
                    <a:solidFill>
                      <a:srgbClr val="7030A0"/>
                    </a:solidFill>
                    <a:latin typeface="+mn-ea"/>
                    <a:cs typeface="Times New Roman" charset="0"/>
                  </a:rPr>
                  <a:t>（适用于小整数）</a:t>
                </a:r>
                <a:endParaRPr kumimoji="1" lang="en-US" altLang="zh-CN" sz="2400" dirty="0">
                  <a:solidFill>
                    <a:srgbClr val="7030A0"/>
                  </a:solidFill>
                  <a:latin typeface="+mn-ea"/>
                  <a:cs typeface="Times New Roman" charset="0"/>
                </a:endParaRPr>
              </a:p>
              <a:p>
                <a:pPr lvl="2" algn="just"/>
                <a:r>
                  <a:rPr lang="zh-CN" altLang="en-US" dirty="0"/>
                  <a:t>对于每一个整数 </a:t>
                </a:r>
                <a:r>
                  <a:rPr lang="en-US" altLang="zh-CN" i="1" dirty="0">
                    <a:latin typeface="Times New Roman" charset="0"/>
                    <a:ea typeface="Times New Roman" charset="0"/>
                    <a:cs typeface="Times New Roman" charset="0"/>
                  </a:rPr>
                  <a:t>x</a:t>
                </a:r>
                <a:r>
                  <a:rPr lang="zh-CN" altLang="en-US" i="1" dirty="0">
                    <a:latin typeface="Times New Roman" charset="0"/>
                    <a:ea typeface="Times New Roman" charset="0"/>
                    <a:cs typeface="Times New Roman" charset="0"/>
                  </a:rPr>
                  <a:t> </a:t>
                </a:r>
                <a:r>
                  <a:rPr lang="en-US" altLang="zh-CN" i="1" dirty="0">
                    <a:latin typeface="Times New Roman" charset="0"/>
                    <a:ea typeface="Times New Roman" charset="0"/>
                    <a:cs typeface="Times New Roman" charset="0"/>
                  </a:rPr>
                  <a:t>(x&gt;0)</a:t>
                </a:r>
                <a:r>
                  <a:rPr lang="zh-CN" altLang="en-US" dirty="0"/>
                  <a:t>，</a:t>
                </a:r>
                <a:r>
                  <a:rPr lang="en-US" altLang="zh-CN" i="1" dirty="0">
                    <a:latin typeface="Times New Roman" charset="0"/>
                    <a:ea typeface="Times New Roman" charset="0"/>
                    <a:cs typeface="Times New Roman" charset="0"/>
                  </a:rPr>
                  <a:t>x</a:t>
                </a:r>
                <a:r>
                  <a:rPr lang="zh-CN" altLang="en-US" dirty="0"/>
                  <a:t> 编码为</a:t>
                </a:r>
                <a:r>
                  <a:rPr lang="zh-CN" altLang="en-US" i="1" dirty="0">
                    <a:latin typeface="Times New Roman" charset="0"/>
                    <a:ea typeface="Times New Roman" charset="0"/>
                    <a:cs typeface="Times New Roman" charset="0"/>
                  </a:rPr>
                  <a:t> </a:t>
                </a:r>
                <a:r>
                  <a:rPr lang="en-US" altLang="zh-CN" i="1" dirty="0">
                    <a:latin typeface="Times New Roman" charset="0"/>
                    <a:ea typeface="Times New Roman" charset="0"/>
                    <a:cs typeface="Times New Roman" charset="0"/>
                  </a:rPr>
                  <a:t>(x-1)</a:t>
                </a:r>
                <a:r>
                  <a:rPr lang="zh-CN" altLang="en-US" i="1" dirty="0">
                    <a:latin typeface="Times New Roman" charset="0"/>
                    <a:ea typeface="Times New Roman" charset="0"/>
                    <a:cs typeface="Times New Roman" charset="0"/>
                  </a:rPr>
                  <a:t> </a:t>
                </a:r>
                <a:r>
                  <a:rPr lang="zh-CN" altLang="en-US" dirty="0"/>
                  <a:t>个</a:t>
                </a:r>
                <a:r>
                  <a:rPr lang="en-US" altLang="zh-CN" i="1" dirty="0">
                    <a:solidFill>
                      <a:srgbClr val="7030A0"/>
                    </a:solidFill>
                    <a:latin typeface="Times New Roman" charset="0"/>
                    <a:ea typeface="Times New Roman" charset="0"/>
                    <a:cs typeface="Times New Roman" charset="0"/>
                  </a:rPr>
                  <a:t>1</a:t>
                </a:r>
                <a:r>
                  <a:rPr lang="zh-CN" altLang="en-US" dirty="0"/>
                  <a:t>，以</a:t>
                </a:r>
                <a:r>
                  <a:rPr lang="en-US" altLang="zh-CN" i="1" dirty="0">
                    <a:solidFill>
                      <a:srgbClr val="7030A0"/>
                    </a:solidFill>
                    <a:latin typeface="Times New Roman" charset="0"/>
                    <a:ea typeface="Times New Roman" charset="0"/>
                    <a:cs typeface="Times New Roman" charset="0"/>
                  </a:rPr>
                  <a:t>0</a:t>
                </a:r>
                <a:r>
                  <a:rPr lang="zh-CN" altLang="en-US" dirty="0"/>
                  <a:t>结束</a:t>
                </a:r>
                <a:endParaRPr lang="en-US" altLang="zh-CN" dirty="0"/>
              </a:p>
              <a:p>
                <a:pPr lvl="1" algn="just"/>
                <a:r>
                  <a:rPr kumimoji="1" lang="en-US" altLang="zh-CN" dirty="0">
                    <a:latin typeface="Times New Roman" charset="0"/>
                    <a:ea typeface="Times New Roman" charset="0"/>
                    <a:cs typeface="Times New Roman" charset="0"/>
                  </a:rPr>
                  <a:t>Elias-</a:t>
                </a:r>
                <a14:m>
                  <m:oMath xmlns:m="http://schemas.openxmlformats.org/officeDocument/2006/math">
                    <m:r>
                      <m:rPr>
                        <m:sty m:val="p"/>
                      </m:rPr>
                      <a:rPr kumimoji="1" lang="en-US" altLang="zh-CN" b="0" i="0" smtClean="0">
                        <a:latin typeface="Cambria Math" charset="0"/>
                        <a:ea typeface="Times New Roman" charset="0"/>
                        <a:cs typeface="Times New Roman" charset="0"/>
                      </a:rPr>
                      <m:t>γ</m:t>
                    </m:r>
                  </m:oMath>
                </a14:m>
                <a:r>
                  <a:rPr kumimoji="1" lang="zh-CN" altLang="en-US" dirty="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Code</a:t>
                </a:r>
              </a:p>
              <a:p>
                <a:pPr lvl="2" algn="just"/>
                <a:r>
                  <a:rPr kumimoji="1" lang="zh-CN" altLang="en-US" dirty="0"/>
                  <a:t>对于一个整数 </a:t>
                </a:r>
                <a:r>
                  <a:rPr lang="en-US" altLang="zh-CN" i="1" dirty="0">
                    <a:latin typeface="Times New Roman" charset="0"/>
                    <a:ea typeface="Times New Roman" charset="0"/>
                    <a:cs typeface="Times New Roman" charset="0"/>
                  </a:rPr>
                  <a:t>x</a:t>
                </a:r>
                <a:r>
                  <a:rPr lang="zh-CN" altLang="en-US" i="1" dirty="0">
                    <a:latin typeface="Times New Roman" charset="0"/>
                    <a:ea typeface="Times New Roman" charset="0"/>
                    <a:cs typeface="Times New Roman" charset="0"/>
                  </a:rPr>
                  <a:t> </a:t>
                </a:r>
                <a:r>
                  <a:rPr lang="en-US" altLang="zh-CN" i="1" dirty="0">
                    <a:latin typeface="Times New Roman" charset="0"/>
                    <a:ea typeface="Times New Roman" charset="0"/>
                    <a:cs typeface="Times New Roman" charset="0"/>
                  </a:rPr>
                  <a:t>(x&gt;0) </a:t>
                </a:r>
                <a:r>
                  <a:rPr kumimoji="1" lang="zh-CN" altLang="en-US" dirty="0"/>
                  <a:t>，由两部分组成</a:t>
                </a:r>
                <a:endParaRPr kumimoji="1" lang="en-US" altLang="zh-CN" dirty="0"/>
              </a:p>
              <a:p>
                <a:pPr lvl="3" algn="just"/>
                <a:r>
                  <a:rPr lang="en-US" altLang="zh-CN" i="1" dirty="0">
                    <a:latin typeface="Times New Roman" charset="0"/>
                    <a:ea typeface="Times New Roman" charset="0"/>
                    <a:cs typeface="Times New Roman" charset="0"/>
                  </a:rPr>
                  <a:t>N=[log</a:t>
                </a:r>
                <a:r>
                  <a:rPr lang="en-US" altLang="zh-CN" i="1" baseline="-25000" dirty="0">
                    <a:latin typeface="Times New Roman" charset="0"/>
                    <a:ea typeface="Times New Roman" charset="0"/>
                    <a:cs typeface="Times New Roman" charset="0"/>
                  </a:rPr>
                  <a:t>2</a:t>
                </a:r>
                <a:r>
                  <a:rPr lang="en-US" altLang="zh-CN" i="1" dirty="0">
                    <a:latin typeface="Times New Roman" charset="0"/>
                    <a:ea typeface="Times New Roman" charset="0"/>
                    <a:cs typeface="Times New Roman" charset="0"/>
                  </a:rPr>
                  <a:t>x]</a:t>
                </a:r>
                <a:r>
                  <a:rPr lang="zh-CN" altLang="en-US" dirty="0">
                    <a:latin typeface="+mn-ea"/>
                    <a:cs typeface="Times New Roman" charset="0"/>
                  </a:rPr>
                  <a:t>，用</a:t>
                </a:r>
                <a:r>
                  <a:rPr lang="en-US" altLang="zh-CN" i="1" dirty="0">
                    <a:latin typeface="Times New Roman" charset="0"/>
                    <a:ea typeface="Times New Roman" charset="0"/>
                    <a:cs typeface="Times New Roman" charset="0"/>
                  </a:rPr>
                  <a:t>N</a:t>
                </a:r>
                <a:r>
                  <a:rPr lang="zh-CN" altLang="en-US" dirty="0">
                    <a:latin typeface="+mn-ea"/>
                    <a:cs typeface="Times New Roman" charset="0"/>
                  </a:rPr>
                  <a:t>个</a:t>
                </a:r>
                <a:r>
                  <a:rPr lang="en-US" altLang="zh-CN" i="1" dirty="0">
                    <a:latin typeface="Times New Roman" charset="0"/>
                    <a:ea typeface="Times New Roman" charset="0"/>
                    <a:cs typeface="Times New Roman" charset="0"/>
                  </a:rPr>
                  <a:t>1</a:t>
                </a:r>
                <a:r>
                  <a:rPr lang="zh-CN" altLang="en-US" dirty="0">
                    <a:latin typeface="+mn-ea"/>
                    <a:cs typeface="Times New Roman" charset="0"/>
                  </a:rPr>
                  <a:t>来表示</a:t>
                </a:r>
                <a:endParaRPr lang="en-US" altLang="zh-CN" i="1" dirty="0">
                  <a:latin typeface="+mn-ea"/>
                  <a:cs typeface="Times New Roman" charset="0"/>
                </a:endParaRPr>
              </a:p>
              <a:p>
                <a:pPr lvl="3" algn="just"/>
                <a:r>
                  <a:rPr lang="en-US" altLang="zh-CN" i="1" dirty="0">
                    <a:latin typeface="Times New Roman" charset="0"/>
                    <a:ea typeface="Times New Roman" charset="0"/>
                    <a:cs typeface="Times New Roman" charset="0"/>
                  </a:rPr>
                  <a:t>K=x-2</a:t>
                </a:r>
                <a:r>
                  <a:rPr lang="en-US" altLang="zh-CN" i="1" baseline="30000" dirty="0">
                    <a:latin typeface="Times New Roman" charset="0"/>
                    <a:ea typeface="Times New Roman" charset="0"/>
                    <a:cs typeface="Times New Roman" charset="0"/>
                  </a:rPr>
                  <a:t>[log</a:t>
                </a:r>
                <a:r>
                  <a:rPr lang="en-US" altLang="zh-CN" i="1" baseline="-25000" dirty="0">
                    <a:latin typeface="Times New Roman" charset="0"/>
                    <a:ea typeface="Times New Roman" charset="0"/>
                    <a:cs typeface="Times New Roman" charset="0"/>
                  </a:rPr>
                  <a:t>2</a:t>
                </a:r>
                <a:r>
                  <a:rPr lang="en-US" altLang="zh-CN" i="1" baseline="30000" dirty="0">
                    <a:latin typeface="Times New Roman" charset="0"/>
                    <a:ea typeface="Times New Roman" charset="0"/>
                    <a:cs typeface="Times New Roman" charset="0"/>
                  </a:rPr>
                  <a:t>x]</a:t>
                </a:r>
                <a:r>
                  <a:rPr lang="zh-CN" altLang="en-US" dirty="0"/>
                  <a:t>，</a:t>
                </a:r>
                <a:r>
                  <a:rPr lang="en-US" altLang="zh-CN" i="1" dirty="0">
                    <a:latin typeface="Times New Roman" charset="0"/>
                    <a:ea typeface="Times New Roman" charset="0"/>
                    <a:cs typeface="Times New Roman" charset="0"/>
                  </a:rPr>
                  <a:t>K</a:t>
                </a:r>
                <a:r>
                  <a:rPr lang="zh-CN" altLang="en-US" dirty="0"/>
                  <a:t>用二进制编码，长度为</a:t>
                </a:r>
                <a:r>
                  <a:rPr lang="en-US" altLang="zh-CN" i="1" dirty="0">
                    <a:latin typeface="Times New Roman" charset="0"/>
                    <a:ea typeface="Times New Roman" charset="0"/>
                    <a:cs typeface="Times New Roman" charset="0"/>
                  </a:rPr>
                  <a:t>N</a:t>
                </a:r>
                <a:r>
                  <a:rPr lang="zh-CN" altLang="en-US" dirty="0">
                    <a:latin typeface="+mn-ea"/>
                    <a:cs typeface="Times New Roman" charset="0"/>
                  </a:rPr>
                  <a:t>，中间用</a:t>
                </a:r>
                <a:r>
                  <a:rPr lang="en-US" altLang="zh-CN" i="1" dirty="0">
                    <a:latin typeface="Times New Roman" charset="0"/>
                    <a:ea typeface="Times New Roman" charset="0"/>
                    <a:cs typeface="Times New Roman" charset="0"/>
                  </a:rPr>
                  <a:t>0</a:t>
                </a:r>
                <a:r>
                  <a:rPr lang="zh-CN" altLang="en-US" dirty="0">
                    <a:latin typeface="+mn-ea"/>
                    <a:cs typeface="Times New Roman" charset="0"/>
                  </a:rPr>
                  <a:t>分割</a:t>
                </a:r>
                <a:endParaRPr lang="en-US" altLang="zh-CN" dirty="0">
                  <a:latin typeface="+mn-ea"/>
                  <a:cs typeface="Times New Roman" charset="0"/>
                </a:endParaRPr>
              </a:p>
              <a:p>
                <a:pPr lvl="1" algn="just"/>
                <a:r>
                  <a:rPr lang="en-US" altLang="zh-CN" dirty="0">
                    <a:latin typeface="Times New Roman" charset="0"/>
                    <a:ea typeface="Times New Roman" charset="0"/>
                    <a:cs typeface="Times New Roman" charset="0"/>
                  </a:rPr>
                  <a:t>Elias-</a:t>
                </a:r>
                <a14:m>
                  <m:oMath xmlns:m="http://schemas.openxmlformats.org/officeDocument/2006/math">
                    <m:r>
                      <a:rPr lang="en-US" altLang="zh-CN" i="1" smtClean="0">
                        <a:latin typeface="Cambria Math" charset="0"/>
                        <a:ea typeface="Cambria Math" charset="0"/>
                        <a:cs typeface="Cambria Math" charset="0"/>
                      </a:rPr>
                      <m:t>𝛿</m:t>
                    </m:r>
                  </m:oMath>
                </a14:m>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Code</a:t>
                </a:r>
              </a:p>
              <a:p>
                <a:pPr lvl="2" algn="just"/>
                <a:r>
                  <a:rPr kumimoji="1" lang="zh-CN" altLang="en-US" dirty="0"/>
                  <a:t>与</a:t>
                </a:r>
                <a:r>
                  <a:rPr lang="en-US" altLang="zh-CN" dirty="0">
                    <a:latin typeface="Times New Roman" charset="0"/>
                    <a:ea typeface="Times New Roman" charset="0"/>
                    <a:cs typeface="Times New Roman" charset="0"/>
                  </a:rPr>
                  <a:t>Elias-</a:t>
                </a:r>
                <a14:m>
                  <m:oMath xmlns:m="http://schemas.openxmlformats.org/officeDocument/2006/math">
                    <m:r>
                      <m:rPr>
                        <m:sty m:val="p"/>
                      </m:rPr>
                      <a:rPr lang="en-US" altLang="zh-CN">
                        <a:latin typeface="Cambria Math" charset="0"/>
                        <a:ea typeface="Times New Roman" charset="0"/>
                        <a:cs typeface="Times New Roman" charset="0"/>
                      </a:rPr>
                      <m:t>γ</m:t>
                    </m:r>
                  </m:oMath>
                </a14:m>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Code</a:t>
                </a:r>
                <a:r>
                  <a:rPr lang="zh-CN" altLang="en-US" dirty="0">
                    <a:latin typeface="+mn-ea"/>
                    <a:cs typeface="Times New Roman" charset="0"/>
                  </a:rPr>
                  <a:t>过程类似，只是将</a:t>
                </a:r>
                <a:r>
                  <a:rPr lang="en-US" altLang="zh-CN" dirty="0">
                    <a:latin typeface="Times New Roman" charset="0"/>
                    <a:ea typeface="Times New Roman" charset="0"/>
                    <a:cs typeface="Times New Roman" charset="0"/>
                  </a:rPr>
                  <a:t>N+1</a:t>
                </a:r>
                <a:r>
                  <a:rPr lang="zh-CN" altLang="en-US" dirty="0">
                    <a:latin typeface="+mn-ea"/>
                    <a:cs typeface="Times New Roman" charset="0"/>
                  </a:rPr>
                  <a:t>按</a:t>
                </a:r>
                <a:r>
                  <a:rPr lang="en-US" altLang="zh-CN" dirty="0">
                    <a:latin typeface="Times New Roman" charset="0"/>
                    <a:ea typeface="Times New Roman" charset="0"/>
                    <a:cs typeface="Times New Roman" charset="0"/>
                  </a:rPr>
                  <a:t>Elias-</a:t>
                </a:r>
                <a14:m>
                  <m:oMath xmlns:m="http://schemas.openxmlformats.org/officeDocument/2006/math">
                    <m:r>
                      <m:rPr>
                        <m:sty m:val="p"/>
                      </m:rPr>
                      <a:rPr lang="en-US" altLang="zh-CN">
                        <a:latin typeface="Cambria Math" charset="0"/>
                        <a:ea typeface="Times New Roman" charset="0"/>
                        <a:cs typeface="Times New Roman" charset="0"/>
                      </a:rPr>
                      <m:t>γ</m:t>
                    </m:r>
                  </m:oMath>
                </a14:m>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Code</a:t>
                </a:r>
                <a:r>
                  <a:rPr lang="zh-CN" altLang="en-US" dirty="0">
                    <a:latin typeface="+mn-ea"/>
                    <a:cs typeface="Times New Roman" charset="0"/>
                  </a:rPr>
                  <a:t>再一次分解</a:t>
                </a:r>
                <a:endParaRPr kumimoji="1" lang="en-US" altLang="zh-CN" dirty="0">
                  <a:latin typeface="+mn-ea"/>
                </a:endParaRPr>
              </a:p>
              <a:p>
                <a:pPr lvl="1" algn="just"/>
                <a:endParaRPr kumimoji="1"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1111" t="-1264" r="-1111" b="-82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7688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倒排索引</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gn="just"/>
                <a:r>
                  <a:rPr lang="zh-CN" altLang="en-US" dirty="0"/>
                  <a:t>倒排索引</a:t>
                </a:r>
                <a:r>
                  <a:rPr lang="en-US" altLang="zh-CN" dirty="0"/>
                  <a:t>—</a:t>
                </a:r>
                <a:r>
                  <a:rPr lang="zh-CN" altLang="en-US" dirty="0"/>
                  <a:t>索引的压缩</a:t>
                </a:r>
                <a:endParaRPr lang="en-US" altLang="zh-CN" dirty="0"/>
              </a:p>
              <a:p>
                <a:pPr lvl="1" algn="just"/>
                <a:r>
                  <a:rPr lang="zh-CN" altLang="en-US" dirty="0"/>
                  <a:t>例：求数字</a:t>
                </a:r>
                <a:r>
                  <a:rPr lang="en-US" altLang="zh-CN" sz="2400" dirty="0">
                    <a:latin typeface="Times New Roman" charset="0"/>
                    <a:ea typeface="Times New Roman" charset="0"/>
                    <a:cs typeface="Times New Roman" charset="0"/>
                  </a:rPr>
                  <a:t>9</a:t>
                </a:r>
                <a:r>
                  <a:rPr lang="zh-CN" altLang="en-US" dirty="0"/>
                  <a:t>的</a:t>
                </a:r>
                <a:r>
                  <a:rPr lang="en-US" altLang="zh-CN" sz="2400" dirty="0">
                    <a:latin typeface="Times New Roman" charset="0"/>
                    <a:ea typeface="Times New Roman" charset="0"/>
                    <a:cs typeface="Times New Roman" charset="0"/>
                  </a:rPr>
                  <a:t>Unary</a:t>
                </a:r>
                <a:r>
                  <a:rPr lang="zh-CN" altLang="en-US" sz="2400" dirty="0">
                    <a:latin typeface="Times New Roman" charset="0"/>
                    <a:ea typeface="Times New Roman" charset="0"/>
                    <a:cs typeface="Times New Roman" charset="0"/>
                  </a:rPr>
                  <a:t> </a:t>
                </a:r>
                <a:r>
                  <a:rPr lang="en-US" altLang="zh-CN" sz="2400" dirty="0">
                    <a:latin typeface="Times New Roman" charset="0"/>
                    <a:ea typeface="Times New Roman" charset="0"/>
                    <a:cs typeface="Times New Roman" charset="0"/>
                  </a:rPr>
                  <a:t>Code</a:t>
                </a:r>
                <a:r>
                  <a:rPr lang="en-US" altLang="zh-CN" dirty="0">
                    <a:latin typeface="Times New Roman" charset="0"/>
                    <a:ea typeface="Times New Roman" charset="0"/>
                    <a:cs typeface="Times New Roman" charset="0"/>
                  </a:rPr>
                  <a:t>,</a:t>
                </a:r>
                <a:r>
                  <a:rPr lang="zh-CN" altLang="en-US" dirty="0">
                    <a:latin typeface="Times New Roman" charset="0"/>
                    <a:ea typeface="Times New Roman" charset="0"/>
                    <a:cs typeface="Times New Roman" charset="0"/>
                  </a:rPr>
                  <a:t> </a:t>
                </a:r>
                <a:r>
                  <a:rPr lang="en-US" altLang="zh-CN" sz="2400" dirty="0">
                    <a:latin typeface="Times New Roman" charset="0"/>
                    <a:ea typeface="Times New Roman" charset="0"/>
                    <a:cs typeface="Times New Roman" charset="0"/>
                  </a:rPr>
                  <a:t>Elias-</a:t>
                </a:r>
                <a14:m>
                  <m:oMath xmlns:m="http://schemas.openxmlformats.org/officeDocument/2006/math">
                    <m:r>
                      <m:rPr>
                        <m:sty m:val="p"/>
                      </m:rPr>
                      <a:rPr lang="en-US" altLang="zh-CN" sz="2400">
                        <a:latin typeface="Cambria Math" charset="0"/>
                        <a:ea typeface="Times New Roman" charset="0"/>
                        <a:cs typeface="Times New Roman" charset="0"/>
                      </a:rPr>
                      <m:t>γ</m:t>
                    </m:r>
                  </m:oMath>
                </a14:m>
                <a:r>
                  <a:rPr lang="zh-CN" altLang="en-US" sz="2400" dirty="0">
                    <a:latin typeface="Times New Roman" charset="0"/>
                    <a:ea typeface="Times New Roman" charset="0"/>
                    <a:cs typeface="Times New Roman" charset="0"/>
                  </a:rPr>
                  <a:t> </a:t>
                </a:r>
                <a:r>
                  <a:rPr lang="en-US" altLang="zh-CN" sz="2400" dirty="0">
                    <a:latin typeface="Times New Roman" charset="0"/>
                    <a:ea typeface="Times New Roman" charset="0"/>
                    <a:cs typeface="Times New Roman" charset="0"/>
                  </a:rPr>
                  <a:t>Code,</a:t>
                </a:r>
                <a:r>
                  <a:rPr lang="zh-CN" altLang="en-US" sz="2400" dirty="0"/>
                  <a:t> </a:t>
                </a:r>
                <a:r>
                  <a:rPr lang="en-US" altLang="zh-CN" sz="2400" dirty="0">
                    <a:latin typeface="Times New Roman" charset="0"/>
                    <a:ea typeface="Times New Roman" charset="0"/>
                    <a:cs typeface="Times New Roman" charset="0"/>
                  </a:rPr>
                  <a:t>Elias-</a:t>
                </a:r>
                <a14:m>
                  <m:oMath xmlns:m="http://schemas.openxmlformats.org/officeDocument/2006/math">
                    <m:r>
                      <a:rPr lang="en-US" altLang="zh-CN" sz="2400" i="1">
                        <a:latin typeface="Cambria Math" charset="0"/>
                        <a:ea typeface="Cambria Math" charset="0"/>
                        <a:cs typeface="Cambria Math" charset="0"/>
                      </a:rPr>
                      <m:t>𝛿</m:t>
                    </m:r>
                  </m:oMath>
                </a14:m>
                <a:r>
                  <a:rPr lang="zh-CN" altLang="en-US" sz="2400" dirty="0">
                    <a:latin typeface="Times New Roman" charset="0"/>
                    <a:ea typeface="Times New Roman" charset="0"/>
                    <a:cs typeface="Times New Roman" charset="0"/>
                  </a:rPr>
                  <a:t> </a:t>
                </a:r>
                <a:r>
                  <a:rPr lang="en-US" altLang="zh-CN" sz="2400" dirty="0">
                    <a:latin typeface="Times New Roman" charset="0"/>
                    <a:ea typeface="Times New Roman" charset="0"/>
                    <a:cs typeface="Times New Roman" charset="0"/>
                  </a:rPr>
                  <a:t>Code</a:t>
                </a:r>
                <a:endParaRPr lang="en-US" altLang="zh-CN" dirty="0">
                  <a:latin typeface="Times New Roman" charset="0"/>
                  <a:ea typeface="Times New Roman" charset="0"/>
                  <a:cs typeface="Times New Roman" charset="0"/>
                </a:endParaRPr>
              </a:p>
              <a:p>
                <a:pPr lvl="2" algn="just"/>
                <a:r>
                  <a:rPr lang="en-US" altLang="zh-CN" dirty="0">
                    <a:latin typeface="Times New Roman" charset="0"/>
                    <a:ea typeface="Times New Roman" charset="0"/>
                    <a:cs typeface="Times New Roman" charset="0"/>
                  </a:rPr>
                  <a:t>Unary</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Code</a:t>
                </a:r>
              </a:p>
              <a:p>
                <a:pPr lvl="3" algn="just"/>
                <a:r>
                  <a:rPr lang="en-US" altLang="zh-CN" dirty="0">
                    <a:latin typeface="Times New Roman" charset="0"/>
                    <a:ea typeface="Times New Roman" charset="0"/>
                    <a:cs typeface="Times New Roman" charset="0"/>
                  </a:rPr>
                  <a:t>111111110</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x-1</a:t>
                </a:r>
                <a:r>
                  <a:rPr lang="zh-CN" altLang="en-US" dirty="0">
                    <a:latin typeface="+mn-ea"/>
                    <a:cs typeface="Times New Roman" charset="0"/>
                  </a:rPr>
                  <a:t>个</a:t>
                </a:r>
                <a:r>
                  <a:rPr lang="en-US" altLang="zh-CN" dirty="0">
                    <a:latin typeface="Times New Roman" charset="0"/>
                    <a:ea typeface="Times New Roman" charset="0"/>
                    <a:cs typeface="Times New Roman" charset="0"/>
                  </a:rPr>
                  <a:t>1</a:t>
                </a:r>
                <a:r>
                  <a:rPr lang="zh-CN" altLang="en-US" dirty="0">
                    <a:latin typeface="+mn-ea"/>
                    <a:cs typeface="Times New Roman" charset="0"/>
                  </a:rPr>
                  <a:t>，以</a:t>
                </a:r>
                <a:r>
                  <a:rPr lang="en-US" altLang="zh-CN" dirty="0">
                    <a:latin typeface="Times New Roman" charset="0"/>
                    <a:ea typeface="Times New Roman" charset="0"/>
                    <a:cs typeface="Times New Roman" charset="0"/>
                  </a:rPr>
                  <a:t>0</a:t>
                </a:r>
                <a:r>
                  <a:rPr lang="zh-CN" altLang="en-US" dirty="0">
                    <a:latin typeface="+mn-ea"/>
                    <a:cs typeface="Times New Roman" charset="0"/>
                  </a:rPr>
                  <a:t>结束</a:t>
                </a:r>
                <a:r>
                  <a:rPr lang="zh-CN" altLang="en-US" dirty="0">
                    <a:latin typeface="Times New Roman" charset="0"/>
                    <a:ea typeface="Times New Roman" charset="0"/>
                    <a:cs typeface="Times New Roman" charset="0"/>
                  </a:rPr>
                  <a:t>）</a:t>
                </a:r>
                <a:endParaRPr lang="en-US" altLang="zh-CN" dirty="0">
                  <a:latin typeface="Times New Roman" charset="0"/>
                  <a:ea typeface="Times New Roman" charset="0"/>
                  <a:cs typeface="Times New Roman" charset="0"/>
                </a:endParaRPr>
              </a:p>
              <a:p>
                <a:pPr lvl="2" algn="just"/>
                <a:r>
                  <a:rPr lang="en-US" altLang="zh-CN" dirty="0">
                    <a:latin typeface="Times New Roman" charset="0"/>
                    <a:ea typeface="Times New Roman" charset="0"/>
                    <a:cs typeface="Times New Roman" charset="0"/>
                  </a:rPr>
                  <a:t>Elias-</a:t>
                </a:r>
                <a14:m>
                  <m:oMath xmlns:m="http://schemas.openxmlformats.org/officeDocument/2006/math">
                    <m:r>
                      <m:rPr>
                        <m:sty m:val="p"/>
                      </m:rPr>
                      <a:rPr lang="en-US" altLang="zh-CN">
                        <a:latin typeface="Cambria Math" charset="0"/>
                        <a:ea typeface="Times New Roman" charset="0"/>
                        <a:cs typeface="Times New Roman" charset="0"/>
                      </a:rPr>
                      <m:t>γ</m:t>
                    </m:r>
                  </m:oMath>
                </a14:m>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Code</a:t>
                </a:r>
              </a:p>
              <a:p>
                <a:pPr lvl="3" algn="just"/>
                <a:r>
                  <a:rPr lang="en-US" altLang="zh-CN" i="1" dirty="0">
                    <a:latin typeface="Times New Roman" charset="0"/>
                    <a:ea typeface="Times New Roman" charset="0"/>
                    <a:cs typeface="Times New Roman" charset="0"/>
                  </a:rPr>
                  <a:t>N=[log</a:t>
                </a:r>
                <a:r>
                  <a:rPr lang="en-US" altLang="zh-CN" i="1" baseline="-25000" dirty="0">
                    <a:latin typeface="Times New Roman" charset="0"/>
                    <a:ea typeface="Times New Roman" charset="0"/>
                    <a:cs typeface="Times New Roman" charset="0"/>
                  </a:rPr>
                  <a:t>2</a:t>
                </a:r>
                <a:r>
                  <a:rPr lang="en-US" altLang="zh-CN" i="1" dirty="0">
                    <a:latin typeface="Times New Roman" charset="0"/>
                    <a:ea typeface="Times New Roman" charset="0"/>
                    <a:cs typeface="Times New Roman" charset="0"/>
                  </a:rPr>
                  <a:t>x] =3,</a:t>
                </a:r>
                <a:r>
                  <a:rPr lang="zh-CN" altLang="en-US" i="1" dirty="0">
                    <a:latin typeface="Times New Roman" charset="0"/>
                    <a:ea typeface="Times New Roman" charset="0"/>
                    <a:cs typeface="Times New Roman" charset="0"/>
                  </a:rPr>
                  <a:t> </a:t>
                </a:r>
                <a:r>
                  <a:rPr lang="en-US" altLang="zh-CN" i="1" dirty="0">
                    <a:latin typeface="Times New Roman" charset="0"/>
                    <a:ea typeface="Times New Roman" charset="0"/>
                    <a:cs typeface="Times New Roman" charset="0"/>
                  </a:rPr>
                  <a:t>K=x-2</a:t>
                </a:r>
                <a:r>
                  <a:rPr lang="en-US" altLang="zh-CN" i="1" baseline="30000" dirty="0">
                    <a:latin typeface="Times New Roman" charset="0"/>
                    <a:ea typeface="Times New Roman" charset="0"/>
                    <a:cs typeface="Times New Roman" charset="0"/>
                  </a:rPr>
                  <a:t>[log</a:t>
                </a:r>
                <a:r>
                  <a:rPr lang="en-US" altLang="zh-CN" i="1" baseline="-25000" dirty="0">
                    <a:latin typeface="Times New Roman" charset="0"/>
                    <a:ea typeface="Times New Roman" charset="0"/>
                    <a:cs typeface="Times New Roman" charset="0"/>
                  </a:rPr>
                  <a:t>2</a:t>
                </a:r>
                <a:r>
                  <a:rPr lang="en-US" altLang="zh-CN" i="1" baseline="30000" dirty="0">
                    <a:latin typeface="Times New Roman" charset="0"/>
                    <a:ea typeface="Times New Roman" charset="0"/>
                    <a:cs typeface="Times New Roman" charset="0"/>
                  </a:rPr>
                  <a:t>x]</a:t>
                </a:r>
                <a:r>
                  <a:rPr lang="en-US" altLang="zh-CN" i="1" dirty="0">
                    <a:latin typeface="Times New Roman" charset="0"/>
                    <a:ea typeface="Times New Roman" charset="0"/>
                    <a:cs typeface="Times New Roman" charset="0"/>
                  </a:rPr>
                  <a:t>=1</a:t>
                </a:r>
              </a:p>
              <a:p>
                <a:pPr lvl="3" algn="just"/>
                <a:r>
                  <a:rPr lang="en-US" altLang="zh-CN" i="1" dirty="0">
                    <a:latin typeface="Times New Roman" charset="0"/>
                    <a:ea typeface="Times New Roman" charset="0"/>
                    <a:cs typeface="Times New Roman" charset="0"/>
                  </a:rPr>
                  <a:t>111</a:t>
                </a:r>
                <a:r>
                  <a:rPr lang="zh-CN" altLang="en-US" i="1" dirty="0">
                    <a:latin typeface="Times New Roman" charset="0"/>
                    <a:ea typeface="Times New Roman" charset="0"/>
                    <a:cs typeface="Times New Roman" charset="0"/>
                  </a:rPr>
                  <a:t> </a:t>
                </a:r>
                <a:r>
                  <a:rPr lang="en-US" altLang="zh-CN" i="1" dirty="0">
                    <a:latin typeface="Times New Roman" charset="0"/>
                    <a:ea typeface="Times New Roman" charset="0"/>
                    <a:cs typeface="Times New Roman" charset="0"/>
                  </a:rPr>
                  <a:t>0</a:t>
                </a:r>
                <a:r>
                  <a:rPr lang="zh-CN" altLang="en-US" i="1" dirty="0">
                    <a:latin typeface="Times New Roman" charset="0"/>
                    <a:ea typeface="Times New Roman" charset="0"/>
                    <a:cs typeface="Times New Roman" charset="0"/>
                  </a:rPr>
                  <a:t> </a:t>
                </a:r>
                <a:r>
                  <a:rPr lang="en-US" altLang="zh-CN" i="1" dirty="0">
                    <a:latin typeface="Times New Roman" charset="0"/>
                    <a:ea typeface="Times New Roman" charset="0"/>
                    <a:cs typeface="Times New Roman" charset="0"/>
                  </a:rPr>
                  <a:t>001</a:t>
                </a:r>
              </a:p>
              <a:p>
                <a:pPr lvl="2" algn="just"/>
                <a:r>
                  <a:rPr lang="en-US" altLang="zh-CN" dirty="0">
                    <a:latin typeface="Times New Roman" charset="0"/>
                    <a:ea typeface="Times New Roman" charset="0"/>
                    <a:cs typeface="Times New Roman" charset="0"/>
                  </a:rPr>
                  <a:t>Elias-</a:t>
                </a:r>
                <a14:m>
                  <m:oMath xmlns:m="http://schemas.openxmlformats.org/officeDocument/2006/math">
                    <m:r>
                      <a:rPr lang="en-US" altLang="zh-CN" i="1">
                        <a:latin typeface="Cambria Math" charset="0"/>
                        <a:ea typeface="Cambria Math" charset="0"/>
                        <a:cs typeface="Cambria Math" charset="0"/>
                      </a:rPr>
                      <m:t>𝛿</m:t>
                    </m:r>
                  </m:oMath>
                </a14:m>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Code</a:t>
                </a:r>
              </a:p>
              <a:p>
                <a:pPr lvl="3" algn="just"/>
                <a:r>
                  <a:rPr lang="en-US" altLang="zh-CN" i="1" dirty="0">
                    <a:solidFill>
                      <a:srgbClr val="7030A0"/>
                    </a:solidFill>
                    <a:latin typeface="Times New Roman" charset="0"/>
                    <a:ea typeface="Times New Roman" charset="0"/>
                    <a:cs typeface="Times New Roman" charset="0"/>
                  </a:rPr>
                  <a:t>N</a:t>
                </a:r>
                <a:r>
                  <a:rPr lang="en-US" altLang="zh-CN" i="1" dirty="0">
                    <a:latin typeface="Times New Roman" charset="0"/>
                    <a:ea typeface="Times New Roman" charset="0"/>
                    <a:cs typeface="Times New Roman" charset="0"/>
                  </a:rPr>
                  <a:t>=[log</a:t>
                </a:r>
                <a:r>
                  <a:rPr lang="en-US" altLang="zh-CN" i="1" baseline="-25000" dirty="0">
                    <a:latin typeface="Times New Roman" charset="0"/>
                    <a:ea typeface="Times New Roman" charset="0"/>
                    <a:cs typeface="Times New Roman" charset="0"/>
                  </a:rPr>
                  <a:t>2</a:t>
                </a:r>
                <a:r>
                  <a:rPr lang="en-US" altLang="zh-CN" i="1" dirty="0">
                    <a:latin typeface="Times New Roman" charset="0"/>
                    <a:ea typeface="Times New Roman" charset="0"/>
                    <a:cs typeface="Times New Roman" charset="0"/>
                  </a:rPr>
                  <a:t>x] =3,</a:t>
                </a:r>
                <a:r>
                  <a:rPr lang="zh-CN" altLang="en-US" i="1" dirty="0">
                    <a:latin typeface="Times New Roman" charset="0"/>
                    <a:ea typeface="Times New Roman" charset="0"/>
                    <a:cs typeface="Times New Roman" charset="0"/>
                  </a:rPr>
                  <a:t> </a:t>
                </a:r>
                <a:r>
                  <a:rPr lang="en-US" altLang="zh-CN" i="1" dirty="0">
                    <a:solidFill>
                      <a:srgbClr val="FF0000"/>
                    </a:solidFill>
                    <a:latin typeface="Times New Roman" charset="0"/>
                    <a:ea typeface="Times New Roman" charset="0"/>
                    <a:cs typeface="Times New Roman" charset="0"/>
                  </a:rPr>
                  <a:t>K</a:t>
                </a:r>
                <a:r>
                  <a:rPr lang="en-US" altLang="zh-CN" i="1" dirty="0">
                    <a:latin typeface="Times New Roman" charset="0"/>
                    <a:ea typeface="Times New Roman" charset="0"/>
                    <a:cs typeface="Times New Roman" charset="0"/>
                  </a:rPr>
                  <a:t>=x-2</a:t>
                </a:r>
                <a:r>
                  <a:rPr lang="en-US" altLang="zh-CN" i="1" baseline="30000" dirty="0">
                    <a:latin typeface="Times New Roman" charset="0"/>
                    <a:ea typeface="Times New Roman" charset="0"/>
                    <a:cs typeface="Times New Roman" charset="0"/>
                  </a:rPr>
                  <a:t>[log</a:t>
                </a:r>
                <a:r>
                  <a:rPr lang="en-US" altLang="zh-CN" i="1" baseline="-25000" dirty="0">
                    <a:latin typeface="Times New Roman" charset="0"/>
                    <a:ea typeface="Times New Roman" charset="0"/>
                    <a:cs typeface="Times New Roman" charset="0"/>
                  </a:rPr>
                  <a:t>2</a:t>
                </a:r>
                <a:r>
                  <a:rPr lang="en-US" altLang="zh-CN" i="1" baseline="30000" dirty="0">
                    <a:latin typeface="Times New Roman" charset="0"/>
                    <a:ea typeface="Times New Roman" charset="0"/>
                    <a:cs typeface="Times New Roman" charset="0"/>
                  </a:rPr>
                  <a:t>x]</a:t>
                </a:r>
                <a:r>
                  <a:rPr lang="en-US" altLang="zh-CN" i="1" dirty="0">
                    <a:latin typeface="Times New Roman" charset="0"/>
                    <a:ea typeface="Times New Roman" charset="0"/>
                    <a:cs typeface="Times New Roman" charset="0"/>
                  </a:rPr>
                  <a:t>=1</a:t>
                </a:r>
              </a:p>
              <a:p>
                <a:pPr lvl="4" algn="just"/>
                <a:r>
                  <a:rPr lang="zh-CN" altLang="en-US" dirty="0">
                    <a:latin typeface="+mn-ea"/>
                    <a:cs typeface="Times New Roman" charset="0"/>
                  </a:rPr>
                  <a:t>对</a:t>
                </a:r>
                <a:r>
                  <a:rPr lang="en-US" altLang="zh-CN" i="1" dirty="0">
                    <a:solidFill>
                      <a:srgbClr val="7030A0"/>
                    </a:solidFill>
                    <a:latin typeface="Times New Roman" charset="0"/>
                    <a:ea typeface="Times New Roman" charset="0"/>
                    <a:cs typeface="Times New Roman" charset="0"/>
                  </a:rPr>
                  <a:t>N+1</a:t>
                </a:r>
                <a:r>
                  <a:rPr lang="zh-CN" altLang="en-US" dirty="0">
                    <a:latin typeface="+mn-ea"/>
                    <a:cs typeface="Times New Roman" charset="0"/>
                  </a:rPr>
                  <a:t>再进行分解，</a:t>
                </a:r>
                <a:r>
                  <a:rPr lang="en-US" altLang="zh-CN" i="1" dirty="0">
                    <a:latin typeface="Times New Roman" charset="0"/>
                    <a:ea typeface="Times New Roman" charset="0"/>
                    <a:cs typeface="Times New Roman" charset="0"/>
                  </a:rPr>
                  <a:t>N</a:t>
                </a:r>
                <a:r>
                  <a:rPr lang="en-US" altLang="zh-CN" i="1" baseline="-25000" dirty="0">
                    <a:latin typeface="Times New Roman" charset="0"/>
                    <a:ea typeface="Times New Roman" charset="0"/>
                    <a:cs typeface="Times New Roman" charset="0"/>
                  </a:rPr>
                  <a:t>0</a:t>
                </a:r>
                <a:r>
                  <a:rPr lang="en-US" altLang="zh-CN" i="1" dirty="0">
                    <a:latin typeface="Times New Roman" charset="0"/>
                    <a:ea typeface="Times New Roman" charset="0"/>
                    <a:cs typeface="Times New Roman" charset="0"/>
                  </a:rPr>
                  <a:t>=[log</a:t>
                </a:r>
                <a:r>
                  <a:rPr lang="en-US" altLang="zh-CN" i="1" baseline="-25000" dirty="0">
                    <a:latin typeface="Times New Roman" charset="0"/>
                    <a:ea typeface="Times New Roman" charset="0"/>
                    <a:cs typeface="Times New Roman" charset="0"/>
                  </a:rPr>
                  <a:t>2</a:t>
                </a:r>
                <a:r>
                  <a:rPr lang="en-US" altLang="zh-CN" i="1" dirty="0">
                    <a:latin typeface="Times New Roman" charset="0"/>
                    <a:ea typeface="Times New Roman" charset="0"/>
                    <a:cs typeface="Times New Roman" charset="0"/>
                  </a:rPr>
                  <a:t>4] =2,</a:t>
                </a:r>
                <a:r>
                  <a:rPr lang="zh-CN" altLang="en-US" i="1" dirty="0">
                    <a:latin typeface="Times New Roman" charset="0"/>
                    <a:ea typeface="Times New Roman" charset="0"/>
                    <a:cs typeface="Times New Roman" charset="0"/>
                  </a:rPr>
                  <a:t> </a:t>
                </a:r>
                <a:r>
                  <a:rPr lang="en-US" altLang="zh-CN" i="1" dirty="0">
                    <a:latin typeface="Times New Roman" charset="0"/>
                    <a:ea typeface="Times New Roman" charset="0"/>
                    <a:cs typeface="Times New Roman" charset="0"/>
                  </a:rPr>
                  <a:t>K</a:t>
                </a:r>
                <a:r>
                  <a:rPr lang="en-US" altLang="zh-CN" i="1" baseline="-25000" dirty="0">
                    <a:latin typeface="Times New Roman" charset="0"/>
                    <a:ea typeface="Times New Roman" charset="0"/>
                    <a:cs typeface="Times New Roman" charset="0"/>
                  </a:rPr>
                  <a:t>0</a:t>
                </a:r>
                <a:r>
                  <a:rPr lang="en-US" altLang="zh-CN" i="1" dirty="0">
                    <a:latin typeface="Times New Roman" charset="0"/>
                    <a:ea typeface="Times New Roman" charset="0"/>
                    <a:cs typeface="Times New Roman" charset="0"/>
                  </a:rPr>
                  <a:t>=4-2</a:t>
                </a:r>
                <a:r>
                  <a:rPr lang="en-US" altLang="zh-CN" i="1" baseline="30000" dirty="0">
                    <a:latin typeface="Times New Roman" charset="0"/>
                    <a:ea typeface="Times New Roman" charset="0"/>
                    <a:cs typeface="Times New Roman" charset="0"/>
                  </a:rPr>
                  <a:t>[log</a:t>
                </a:r>
                <a:r>
                  <a:rPr lang="en-US" altLang="zh-CN" i="1" baseline="-25000" dirty="0">
                    <a:latin typeface="Times New Roman" charset="0"/>
                    <a:ea typeface="Times New Roman" charset="0"/>
                    <a:cs typeface="Times New Roman" charset="0"/>
                  </a:rPr>
                  <a:t>2</a:t>
                </a:r>
                <a:r>
                  <a:rPr lang="en-US" altLang="zh-CN" i="1" baseline="30000" dirty="0">
                    <a:latin typeface="Times New Roman" charset="0"/>
                    <a:ea typeface="Times New Roman" charset="0"/>
                    <a:cs typeface="Times New Roman" charset="0"/>
                  </a:rPr>
                  <a:t>4]</a:t>
                </a:r>
                <a:r>
                  <a:rPr lang="en-US" altLang="zh-CN" i="1" dirty="0">
                    <a:latin typeface="Times New Roman" charset="0"/>
                    <a:ea typeface="Times New Roman" charset="0"/>
                    <a:cs typeface="Times New Roman" charset="0"/>
                  </a:rPr>
                  <a:t>=0</a:t>
                </a:r>
              </a:p>
              <a:p>
                <a:pPr lvl="4" algn="just"/>
                <a:r>
                  <a:rPr lang="zh-CN" altLang="en-US" dirty="0">
                    <a:latin typeface="+mn-ea"/>
                    <a:cs typeface="Times New Roman" charset="0"/>
                  </a:rPr>
                  <a:t>编码为：</a:t>
                </a:r>
                <a:r>
                  <a:rPr lang="en-US" altLang="zh-CN" i="1" dirty="0">
                    <a:solidFill>
                      <a:srgbClr val="FF0000"/>
                    </a:solidFill>
                    <a:latin typeface="Times New Roman" charset="0"/>
                    <a:ea typeface="Times New Roman" charset="0"/>
                    <a:cs typeface="Times New Roman" charset="0"/>
                  </a:rPr>
                  <a:t>11</a:t>
                </a:r>
                <a:r>
                  <a:rPr lang="zh-CN" altLang="en-US" i="1" dirty="0">
                    <a:solidFill>
                      <a:srgbClr val="FF0000"/>
                    </a:solidFill>
                    <a:latin typeface="Times New Roman" charset="0"/>
                    <a:ea typeface="Times New Roman" charset="0"/>
                    <a:cs typeface="Times New Roman" charset="0"/>
                  </a:rPr>
                  <a:t> </a:t>
                </a:r>
                <a:r>
                  <a:rPr lang="en-US" altLang="zh-CN" i="1" dirty="0">
                    <a:solidFill>
                      <a:srgbClr val="FF0000"/>
                    </a:solidFill>
                    <a:latin typeface="Times New Roman" charset="0"/>
                    <a:ea typeface="Times New Roman" charset="0"/>
                    <a:cs typeface="Times New Roman" charset="0"/>
                  </a:rPr>
                  <a:t>0</a:t>
                </a:r>
                <a:r>
                  <a:rPr lang="zh-CN" altLang="en-US" i="1" dirty="0">
                    <a:solidFill>
                      <a:srgbClr val="FF0000"/>
                    </a:solidFill>
                    <a:latin typeface="Times New Roman" charset="0"/>
                    <a:ea typeface="Times New Roman" charset="0"/>
                    <a:cs typeface="Times New Roman" charset="0"/>
                  </a:rPr>
                  <a:t> </a:t>
                </a:r>
                <a:r>
                  <a:rPr lang="en-US" altLang="zh-CN" i="1" dirty="0">
                    <a:solidFill>
                      <a:srgbClr val="FF0000"/>
                    </a:solidFill>
                    <a:latin typeface="Times New Roman" charset="0"/>
                    <a:ea typeface="Times New Roman" charset="0"/>
                    <a:cs typeface="Times New Roman" charset="0"/>
                  </a:rPr>
                  <a:t>00</a:t>
                </a:r>
              </a:p>
              <a:p>
                <a:pPr lvl="3" algn="just"/>
                <a:r>
                  <a:rPr lang="zh-CN" altLang="en-US" i="1" dirty="0">
                    <a:latin typeface="Times New Roman" charset="0"/>
                    <a:ea typeface="Times New Roman" charset="0"/>
                    <a:cs typeface="Times New Roman" charset="0"/>
                  </a:rPr>
                  <a:t>与</a:t>
                </a:r>
                <a:r>
                  <a:rPr lang="en-US" altLang="zh-CN" i="1" dirty="0">
                    <a:solidFill>
                      <a:srgbClr val="FF0000"/>
                    </a:solidFill>
                    <a:latin typeface="Times New Roman" charset="0"/>
                    <a:ea typeface="Times New Roman" charset="0"/>
                    <a:cs typeface="Times New Roman" charset="0"/>
                  </a:rPr>
                  <a:t>K</a:t>
                </a:r>
                <a:r>
                  <a:rPr lang="zh-CN" altLang="en-US" i="1" dirty="0">
                    <a:latin typeface="Times New Roman" charset="0"/>
                    <a:ea typeface="Times New Roman" charset="0"/>
                    <a:cs typeface="Times New Roman" charset="0"/>
                  </a:rPr>
                  <a:t>合并：</a:t>
                </a:r>
                <a:r>
                  <a:rPr lang="en-US" altLang="zh-CN" i="1" dirty="0">
                    <a:solidFill>
                      <a:srgbClr val="FF0000"/>
                    </a:solidFill>
                    <a:latin typeface="Times New Roman" charset="0"/>
                    <a:ea typeface="Times New Roman" charset="0"/>
                    <a:cs typeface="Times New Roman" charset="0"/>
                  </a:rPr>
                  <a:t>11</a:t>
                </a:r>
                <a:r>
                  <a:rPr lang="zh-CN" altLang="en-US" i="1" dirty="0">
                    <a:solidFill>
                      <a:srgbClr val="FF0000"/>
                    </a:solidFill>
                    <a:latin typeface="Times New Roman" charset="0"/>
                    <a:ea typeface="Times New Roman" charset="0"/>
                    <a:cs typeface="Times New Roman" charset="0"/>
                  </a:rPr>
                  <a:t> </a:t>
                </a:r>
                <a:r>
                  <a:rPr lang="en-US" altLang="zh-CN" i="1" dirty="0">
                    <a:solidFill>
                      <a:srgbClr val="FF0000"/>
                    </a:solidFill>
                    <a:latin typeface="Times New Roman" charset="0"/>
                    <a:ea typeface="Times New Roman" charset="0"/>
                    <a:cs typeface="Times New Roman" charset="0"/>
                  </a:rPr>
                  <a:t>0</a:t>
                </a:r>
                <a:r>
                  <a:rPr lang="zh-CN" altLang="en-US" i="1" dirty="0">
                    <a:solidFill>
                      <a:srgbClr val="FF0000"/>
                    </a:solidFill>
                    <a:latin typeface="Times New Roman" charset="0"/>
                    <a:ea typeface="Times New Roman" charset="0"/>
                    <a:cs typeface="Times New Roman" charset="0"/>
                  </a:rPr>
                  <a:t> </a:t>
                </a:r>
                <a:r>
                  <a:rPr lang="en-US" altLang="zh-CN" i="1" dirty="0">
                    <a:solidFill>
                      <a:srgbClr val="FF0000"/>
                    </a:solidFill>
                    <a:latin typeface="Times New Roman" charset="0"/>
                    <a:ea typeface="Times New Roman" charset="0"/>
                    <a:cs typeface="Times New Roman" charset="0"/>
                  </a:rPr>
                  <a:t>00</a:t>
                </a:r>
                <a:r>
                  <a:rPr lang="zh-CN" altLang="en-US" i="1" dirty="0">
                    <a:solidFill>
                      <a:srgbClr val="FF0000"/>
                    </a:solidFill>
                    <a:latin typeface="Times New Roman" charset="0"/>
                    <a:ea typeface="Times New Roman" charset="0"/>
                    <a:cs typeface="Times New Roman" charset="0"/>
                  </a:rPr>
                  <a:t> </a:t>
                </a:r>
                <a:r>
                  <a:rPr lang="en-US" altLang="zh-CN" i="1" dirty="0">
                    <a:latin typeface="Times New Roman" charset="0"/>
                    <a:ea typeface="Times New Roman" charset="0"/>
                    <a:cs typeface="Times New Roman" charset="0"/>
                  </a:rPr>
                  <a:t>001</a:t>
                </a:r>
              </a:p>
              <a:p>
                <a:pPr lvl="4" algn="just"/>
                <a:endParaRPr lang="en-US" altLang="zh-CN" dirty="0">
                  <a:latin typeface="+mn-ea"/>
                  <a:cs typeface="Times New Roman" charset="0"/>
                </a:endParaRPr>
              </a:p>
              <a:p>
                <a:pPr lvl="4" algn="just"/>
                <a:endParaRPr lang="en-US" altLang="zh-CN" dirty="0">
                  <a:latin typeface="+mn-ea"/>
                  <a:cs typeface="Times New Roman"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111" t="-1264" r="-741" b="-67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99612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倒排索引</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gn="just"/>
                <a:r>
                  <a:rPr lang="zh-CN" altLang="en-US" dirty="0"/>
                  <a:t>倒排索引</a:t>
                </a:r>
                <a:r>
                  <a:rPr lang="en-US" altLang="zh-CN" dirty="0"/>
                  <a:t>—</a:t>
                </a:r>
                <a:r>
                  <a:rPr lang="zh-CN" altLang="en-US" dirty="0"/>
                  <a:t>索引的压缩</a:t>
                </a:r>
                <a:endParaRPr lang="en-US" altLang="zh-CN" dirty="0"/>
              </a:p>
              <a:p>
                <a:pPr lvl="1" algn="just"/>
                <a:r>
                  <a:rPr lang="zh-CN" altLang="en-US" dirty="0"/>
                  <a:t>通常，对于任意的整数 </a:t>
                </a:r>
                <a:r>
                  <a:rPr lang="en-US" altLang="zh-CN" i="1" dirty="0">
                    <a:latin typeface="Times New Roman" charset="0"/>
                    <a:ea typeface="Times New Roman" charset="0"/>
                    <a:cs typeface="Times New Roman" charset="0"/>
                  </a:rPr>
                  <a:t>x&gt;0</a:t>
                </a:r>
                <a:endParaRPr lang="en-US" altLang="zh-CN" dirty="0"/>
              </a:p>
              <a:p>
                <a:pPr lvl="2" algn="just"/>
                <a:r>
                  <a:rPr lang="en-US" altLang="zh-CN" dirty="0">
                    <a:latin typeface="Times New Roman" charset="0"/>
                    <a:ea typeface="Times New Roman" charset="0"/>
                    <a:cs typeface="Times New Roman" charset="0"/>
                  </a:rPr>
                  <a:t>Elias-</a:t>
                </a:r>
                <a14:m>
                  <m:oMath xmlns:m="http://schemas.openxmlformats.org/officeDocument/2006/math">
                    <m:r>
                      <m:rPr>
                        <m:sty m:val="p"/>
                      </m:rPr>
                      <a:rPr lang="en-US" altLang="zh-CN">
                        <a:latin typeface="Cambria Math" charset="0"/>
                        <a:ea typeface="Times New Roman" charset="0"/>
                        <a:cs typeface="Times New Roman" charset="0"/>
                      </a:rPr>
                      <m:t>γ</m:t>
                    </m:r>
                  </m:oMath>
                </a14:m>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Code</a:t>
                </a:r>
                <a:r>
                  <a:rPr lang="zh-CN" altLang="en-US" dirty="0">
                    <a:latin typeface="+mn-ea"/>
                    <a:cs typeface="Times New Roman" charset="0"/>
                  </a:rPr>
                  <a:t>需要 </a:t>
                </a:r>
                <a:r>
                  <a:rPr lang="en-US" altLang="zh-CN" i="1" dirty="0">
                    <a:solidFill>
                      <a:srgbClr val="7030A0"/>
                    </a:solidFill>
                    <a:latin typeface="Times New Roman" charset="0"/>
                    <a:ea typeface="Times New Roman" charset="0"/>
                    <a:cs typeface="Times New Roman" charset="0"/>
                  </a:rPr>
                  <a:t>1+2</a:t>
                </a:r>
                <a:r>
                  <a:rPr lang="zh-CN" altLang="en-US" i="1" dirty="0">
                    <a:solidFill>
                      <a:srgbClr val="7030A0"/>
                    </a:solidFill>
                    <a:latin typeface="Times New Roman" charset="0"/>
                    <a:ea typeface="Times New Roman" charset="0"/>
                    <a:cs typeface="Times New Roman" charset="0"/>
                  </a:rPr>
                  <a:t>*</a:t>
                </a:r>
                <a:r>
                  <a:rPr lang="en-US" altLang="zh-CN" i="1" dirty="0">
                    <a:solidFill>
                      <a:srgbClr val="7030A0"/>
                    </a:solidFill>
                    <a:latin typeface="Times New Roman" charset="0"/>
                    <a:ea typeface="Times New Roman" charset="0"/>
                    <a:cs typeface="Times New Roman" charset="0"/>
                  </a:rPr>
                  <a:t>[log</a:t>
                </a:r>
                <a:r>
                  <a:rPr lang="en-US" altLang="zh-CN" i="1" baseline="-25000" dirty="0">
                    <a:solidFill>
                      <a:srgbClr val="7030A0"/>
                    </a:solidFill>
                    <a:latin typeface="Times New Roman" charset="0"/>
                    <a:ea typeface="Times New Roman" charset="0"/>
                    <a:cs typeface="Times New Roman" charset="0"/>
                  </a:rPr>
                  <a:t>2</a:t>
                </a:r>
                <a:r>
                  <a:rPr lang="en-US" altLang="zh-CN" i="1" dirty="0">
                    <a:solidFill>
                      <a:srgbClr val="7030A0"/>
                    </a:solidFill>
                    <a:latin typeface="Times New Roman" charset="0"/>
                    <a:ea typeface="Times New Roman" charset="0"/>
                    <a:cs typeface="Times New Roman" charset="0"/>
                  </a:rPr>
                  <a:t>x]</a:t>
                </a:r>
                <a:r>
                  <a:rPr lang="zh-CN" altLang="en-US" i="1" dirty="0">
                    <a:solidFill>
                      <a:srgbClr val="7030A0"/>
                    </a:solidFill>
                    <a:latin typeface="Times New Roman" charset="0"/>
                    <a:ea typeface="Times New Roman" charset="0"/>
                    <a:cs typeface="Times New Roman" charset="0"/>
                  </a:rPr>
                  <a:t> </a:t>
                </a:r>
                <a:r>
                  <a:rPr lang="zh-CN" altLang="en-US" dirty="0">
                    <a:latin typeface="+mn-ea"/>
                    <a:cs typeface="Times New Roman" charset="0"/>
                  </a:rPr>
                  <a:t>二进制位</a:t>
                </a:r>
                <a:endParaRPr lang="en-US" altLang="zh-CN" dirty="0">
                  <a:latin typeface="+mn-ea"/>
                  <a:cs typeface="Times New Roman" charset="0"/>
                </a:endParaRPr>
              </a:p>
              <a:p>
                <a:pPr lvl="2" algn="just"/>
                <a:r>
                  <a:rPr lang="en-US" altLang="zh-CN" dirty="0">
                    <a:latin typeface="Times New Roman" charset="0"/>
                    <a:ea typeface="Times New Roman" charset="0"/>
                    <a:cs typeface="Times New Roman" charset="0"/>
                  </a:rPr>
                  <a:t>Elias-</a:t>
                </a:r>
                <a14:m>
                  <m:oMath xmlns:m="http://schemas.openxmlformats.org/officeDocument/2006/math">
                    <m:r>
                      <a:rPr lang="en-US" altLang="zh-CN" i="1">
                        <a:latin typeface="Cambria Math" charset="0"/>
                        <a:ea typeface="Cambria Math" charset="0"/>
                        <a:cs typeface="Cambria Math" charset="0"/>
                      </a:rPr>
                      <m:t>𝛿</m:t>
                    </m:r>
                  </m:oMath>
                </a14:m>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Code</a:t>
                </a:r>
                <a:r>
                  <a:rPr lang="zh-CN" altLang="en-US" dirty="0">
                    <a:latin typeface="+mn-ea"/>
                    <a:cs typeface="Times New Roman" charset="0"/>
                  </a:rPr>
                  <a:t>需要 </a:t>
                </a:r>
                <a:r>
                  <a:rPr lang="en-US" altLang="zh-CN" i="1" dirty="0">
                    <a:solidFill>
                      <a:srgbClr val="7030A0"/>
                    </a:solidFill>
                    <a:latin typeface="Times New Roman" charset="0"/>
                    <a:ea typeface="Times New Roman" charset="0"/>
                    <a:cs typeface="Times New Roman" charset="0"/>
                  </a:rPr>
                  <a:t>1+2</a:t>
                </a:r>
                <a:r>
                  <a:rPr lang="zh-CN" altLang="en-US" i="1" dirty="0">
                    <a:solidFill>
                      <a:srgbClr val="7030A0"/>
                    </a:solidFill>
                    <a:latin typeface="Times New Roman" charset="0"/>
                    <a:ea typeface="Times New Roman" charset="0"/>
                    <a:cs typeface="Times New Roman" charset="0"/>
                  </a:rPr>
                  <a:t>*</a:t>
                </a:r>
                <a:r>
                  <a:rPr lang="en-US" altLang="zh-CN" i="1" dirty="0">
                    <a:solidFill>
                      <a:srgbClr val="7030A0"/>
                    </a:solidFill>
                    <a:latin typeface="Times New Roman" charset="0"/>
                    <a:ea typeface="Times New Roman" charset="0"/>
                    <a:cs typeface="Times New Roman" charset="0"/>
                  </a:rPr>
                  <a:t>[log</a:t>
                </a:r>
                <a:r>
                  <a:rPr lang="en-US" altLang="zh-CN" i="1" baseline="-25000" dirty="0">
                    <a:solidFill>
                      <a:srgbClr val="7030A0"/>
                    </a:solidFill>
                    <a:latin typeface="Times New Roman" charset="0"/>
                    <a:ea typeface="Times New Roman" charset="0"/>
                    <a:cs typeface="Times New Roman" charset="0"/>
                  </a:rPr>
                  <a:t>2</a:t>
                </a:r>
                <a:r>
                  <a:rPr lang="en-US" altLang="zh-CN" i="1" dirty="0">
                    <a:solidFill>
                      <a:srgbClr val="7030A0"/>
                    </a:solidFill>
                    <a:latin typeface="Times New Roman" charset="0"/>
                    <a:ea typeface="Times New Roman" charset="0"/>
                    <a:cs typeface="Times New Roman" charset="0"/>
                  </a:rPr>
                  <a:t>log</a:t>
                </a:r>
                <a:r>
                  <a:rPr lang="en-US" altLang="zh-CN" i="1" baseline="-25000" dirty="0">
                    <a:solidFill>
                      <a:srgbClr val="7030A0"/>
                    </a:solidFill>
                    <a:latin typeface="Times New Roman" charset="0"/>
                    <a:ea typeface="Times New Roman" charset="0"/>
                    <a:cs typeface="Times New Roman" charset="0"/>
                  </a:rPr>
                  <a:t>2</a:t>
                </a:r>
                <a:r>
                  <a:rPr lang="en-US" altLang="zh-CN" i="1" dirty="0">
                    <a:solidFill>
                      <a:srgbClr val="7030A0"/>
                    </a:solidFill>
                    <a:latin typeface="Times New Roman" charset="0"/>
                    <a:ea typeface="Times New Roman" charset="0"/>
                    <a:cs typeface="Times New Roman" charset="0"/>
                  </a:rPr>
                  <a:t>2x]+ [log</a:t>
                </a:r>
                <a:r>
                  <a:rPr lang="en-US" altLang="zh-CN" i="1" baseline="-25000" dirty="0">
                    <a:solidFill>
                      <a:srgbClr val="7030A0"/>
                    </a:solidFill>
                    <a:latin typeface="Times New Roman" charset="0"/>
                    <a:ea typeface="Times New Roman" charset="0"/>
                    <a:cs typeface="Times New Roman" charset="0"/>
                  </a:rPr>
                  <a:t>2</a:t>
                </a:r>
                <a:r>
                  <a:rPr lang="en-US" altLang="zh-CN" i="1" dirty="0">
                    <a:solidFill>
                      <a:srgbClr val="7030A0"/>
                    </a:solidFill>
                    <a:latin typeface="Times New Roman" charset="0"/>
                    <a:ea typeface="Times New Roman" charset="0"/>
                    <a:cs typeface="Times New Roman" charset="0"/>
                  </a:rPr>
                  <a:t>x]</a:t>
                </a:r>
                <a:r>
                  <a:rPr lang="zh-CN" altLang="en-US" i="1" dirty="0">
                    <a:solidFill>
                      <a:srgbClr val="7030A0"/>
                    </a:solidFill>
                    <a:latin typeface="Times New Roman" charset="0"/>
                    <a:ea typeface="Times New Roman" charset="0"/>
                    <a:cs typeface="Times New Roman" charset="0"/>
                  </a:rPr>
                  <a:t> </a:t>
                </a:r>
                <a:r>
                  <a:rPr lang="zh-CN" altLang="en-US" dirty="0">
                    <a:latin typeface="+mn-ea"/>
                    <a:cs typeface="Times New Roman" charset="0"/>
                  </a:rPr>
                  <a:t>二进制位</a:t>
                </a:r>
                <a:endParaRPr lang="en-US" altLang="zh-CN" dirty="0">
                  <a:latin typeface="+mn-ea"/>
                  <a:cs typeface="Times New Roman" charset="0"/>
                </a:endParaRPr>
              </a:p>
              <a:p>
                <a:pPr lvl="1" algn="just"/>
                <a:r>
                  <a:rPr lang="zh-CN" altLang="en-US" dirty="0">
                    <a:latin typeface="+mn-ea"/>
                    <a:cs typeface="Times New Roman" charset="0"/>
                  </a:rPr>
                  <a:t>对于较小的数值</a:t>
                </a:r>
                <a:endParaRPr lang="en-US" altLang="zh-CN" dirty="0">
                  <a:latin typeface="+mn-ea"/>
                  <a:cs typeface="Times New Roman" charset="0"/>
                </a:endParaRPr>
              </a:p>
              <a:p>
                <a:pPr lvl="2" algn="just"/>
                <a:r>
                  <a:rPr lang="en-US" altLang="zh-CN" dirty="0">
                    <a:latin typeface="Times New Roman" charset="0"/>
                    <a:ea typeface="Times New Roman" charset="0"/>
                    <a:cs typeface="Times New Roman" charset="0"/>
                  </a:rPr>
                  <a:t>Elias-</a:t>
                </a:r>
                <a14:m>
                  <m:oMath xmlns:m="http://schemas.openxmlformats.org/officeDocument/2006/math">
                    <m:r>
                      <m:rPr>
                        <m:sty m:val="p"/>
                      </m:rPr>
                      <a:rPr lang="en-US" altLang="zh-CN">
                        <a:latin typeface="Cambria Math" charset="0"/>
                        <a:ea typeface="Times New Roman" charset="0"/>
                        <a:cs typeface="Times New Roman" charset="0"/>
                      </a:rPr>
                      <m:t>γ</m:t>
                    </m:r>
                  </m:oMath>
                </a14:m>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Code</a:t>
                </a:r>
                <a:r>
                  <a:rPr lang="zh-CN" altLang="en-US" dirty="0">
                    <a:latin typeface="Times New Roman" charset="0"/>
                    <a:ea typeface="Times New Roman" charset="0"/>
                    <a:cs typeface="Times New Roman" charset="0"/>
                  </a:rPr>
                  <a:t> </a:t>
                </a:r>
                <a:r>
                  <a:rPr lang="zh-CN" altLang="en-US" dirty="0">
                    <a:latin typeface="+mn-ea"/>
                  </a:rPr>
                  <a:t>位数小于</a:t>
                </a:r>
                <a:r>
                  <a:rPr lang="en-US" altLang="zh-CN" dirty="0">
                    <a:latin typeface="Times New Roman" charset="0"/>
                    <a:ea typeface="Times New Roman" charset="0"/>
                    <a:cs typeface="Times New Roman" charset="0"/>
                  </a:rPr>
                  <a:t>Elias-</a:t>
                </a:r>
                <a14:m>
                  <m:oMath xmlns:m="http://schemas.openxmlformats.org/officeDocument/2006/math">
                    <m:r>
                      <a:rPr lang="en-US" altLang="zh-CN" i="1">
                        <a:latin typeface="Cambria Math" charset="0"/>
                        <a:ea typeface="Cambria Math" charset="0"/>
                        <a:cs typeface="Cambria Math" charset="0"/>
                      </a:rPr>
                      <m:t>𝛿</m:t>
                    </m:r>
                  </m:oMath>
                </a14:m>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Code</a:t>
                </a:r>
                <a:r>
                  <a:rPr lang="zh-CN" altLang="en-US" dirty="0">
                    <a:latin typeface="+mn-ea"/>
                  </a:rPr>
                  <a:t>的位数</a:t>
                </a:r>
                <a:endParaRPr lang="en-US" altLang="zh-CN" dirty="0">
                  <a:latin typeface="+mn-ea"/>
                </a:endParaRPr>
              </a:p>
              <a:p>
                <a:pPr lvl="2" algn="just"/>
                <a:r>
                  <a:rPr lang="zh-CN" altLang="en-US" dirty="0">
                    <a:latin typeface="+mn-ea"/>
                  </a:rPr>
                  <a:t>当数值比较大的时候，情况相反</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111" t="-1264" r="-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7857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倒排索引</a:t>
            </a:r>
            <a:endParaRPr kumimoji="1" lang="zh-CN" altLang="en-US" dirty="0"/>
          </a:p>
        </p:txBody>
      </p:sp>
      <p:sp>
        <p:nvSpPr>
          <p:cNvPr id="3" name="内容占位符 2"/>
          <p:cNvSpPr>
            <a:spLocks noGrp="1"/>
          </p:cNvSpPr>
          <p:nvPr>
            <p:ph idx="1"/>
          </p:nvPr>
        </p:nvSpPr>
        <p:spPr/>
        <p:txBody>
          <a:bodyPr/>
          <a:lstStyle/>
          <a:p>
            <a:pPr algn="just"/>
            <a:r>
              <a:rPr lang="zh-CN" altLang="en-US" dirty="0"/>
              <a:t>倒排索引</a:t>
            </a:r>
            <a:r>
              <a:rPr lang="en-US" altLang="zh-CN" dirty="0"/>
              <a:t>—</a:t>
            </a:r>
            <a:r>
              <a:rPr lang="zh-CN" altLang="en-US" dirty="0"/>
              <a:t>索引的压缩</a:t>
            </a:r>
            <a:endParaRPr lang="en-US" altLang="zh-CN" dirty="0"/>
          </a:p>
          <a:p>
            <a:pPr lvl="1" algn="just"/>
            <a:r>
              <a:rPr lang="en-US" altLang="zh-CN" dirty="0" err="1">
                <a:latin typeface="Times New Roman" charset="0"/>
                <a:ea typeface="Times New Roman" charset="0"/>
                <a:cs typeface="Times New Roman" charset="0"/>
              </a:rPr>
              <a:t>Golomb</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Code</a:t>
            </a:r>
          </a:p>
          <a:p>
            <a:pPr lvl="2" algn="just"/>
            <a:r>
              <a:rPr lang="zh-CN" altLang="en-US" dirty="0"/>
              <a:t>可以适用于较小或较大数值间隙的编码方法</a:t>
            </a:r>
            <a:endParaRPr lang="en-US" altLang="zh-CN" dirty="0"/>
          </a:p>
          <a:p>
            <a:pPr lvl="2" algn="just"/>
            <a:r>
              <a:rPr lang="zh-CN" altLang="en-US" dirty="0"/>
              <a:t>给定数值</a:t>
            </a:r>
            <a:r>
              <a:rPr lang="en-US" altLang="zh-CN" i="1" dirty="0">
                <a:latin typeface="Times New Roman" charset="0"/>
                <a:ea typeface="Times New Roman" charset="0"/>
                <a:cs typeface="Times New Roman" charset="0"/>
              </a:rPr>
              <a:t>b</a:t>
            </a:r>
            <a:r>
              <a:rPr lang="zh-CN" altLang="en-US" sz="2000" dirty="0">
                <a:latin typeface="Times New Roman" charset="0"/>
                <a:ea typeface="Times New Roman" charset="0"/>
                <a:cs typeface="Times New Roman" charset="0"/>
              </a:rPr>
              <a:t>（</a:t>
            </a:r>
            <a:r>
              <a:rPr lang="en-US" altLang="zh-CN" sz="2000" dirty="0">
                <a:latin typeface="Times New Roman" charset="0"/>
                <a:ea typeface="Times New Roman" charset="0"/>
                <a:cs typeface="Times New Roman" charset="0"/>
              </a:rPr>
              <a:t>b=ln(2)</a:t>
            </a:r>
            <a:r>
              <a:rPr lang="zh-CN" altLang="en-US" sz="2000" dirty="0">
                <a:latin typeface="Times New Roman" charset="0"/>
                <a:ea typeface="Times New Roman" charset="0"/>
                <a:cs typeface="Times New Roman" charset="0"/>
              </a:rPr>
              <a:t>*</a:t>
            </a:r>
            <a:r>
              <a:rPr lang="en-US" altLang="zh-CN" sz="2000" dirty="0" err="1">
                <a:latin typeface="Times New Roman" charset="0"/>
                <a:ea typeface="Times New Roman" charset="0"/>
                <a:cs typeface="Times New Roman" charset="0"/>
              </a:rPr>
              <a:t>Avg</a:t>
            </a:r>
            <a:r>
              <a:rPr lang="zh-CN" altLang="en-US" sz="2000" dirty="0">
                <a:latin typeface="Times New Roman" charset="0"/>
                <a:ea typeface="Times New Roman" charset="0"/>
                <a:cs typeface="Times New Roman" charset="0"/>
              </a:rPr>
              <a:t>，</a:t>
            </a:r>
            <a:r>
              <a:rPr lang="en-US" altLang="zh-CN" sz="2000" dirty="0" err="1">
                <a:latin typeface="Times New Roman" charset="0"/>
                <a:ea typeface="Times New Roman" charset="0"/>
                <a:cs typeface="Times New Roman" charset="0"/>
              </a:rPr>
              <a:t>Avg</a:t>
            </a:r>
            <a:r>
              <a:rPr lang="zh-CN" altLang="en-US" sz="2000" dirty="0">
                <a:latin typeface="+mn-ea"/>
                <a:cs typeface="Times New Roman" charset="0"/>
              </a:rPr>
              <a:t>为编码数值的平均数</a:t>
            </a:r>
            <a:r>
              <a:rPr lang="zh-CN" altLang="en-US" sz="2000" dirty="0">
                <a:latin typeface="Times New Roman" charset="0"/>
                <a:ea typeface="Times New Roman" charset="0"/>
                <a:cs typeface="Times New Roman" charset="0"/>
              </a:rPr>
              <a:t>）</a:t>
            </a:r>
            <a:endParaRPr lang="en-US" altLang="zh-CN" sz="2000" dirty="0">
              <a:latin typeface="Times New Roman" charset="0"/>
              <a:ea typeface="Times New Roman" charset="0"/>
              <a:cs typeface="Times New Roman" charset="0"/>
            </a:endParaRPr>
          </a:p>
          <a:p>
            <a:pPr lvl="3" algn="just"/>
            <a:r>
              <a:rPr lang="en-US" altLang="zh-CN" i="1" dirty="0">
                <a:latin typeface="Times New Roman" charset="0"/>
                <a:ea typeface="Times New Roman" charset="0"/>
                <a:cs typeface="Times New Roman" charset="0"/>
              </a:rPr>
              <a:t>q</a:t>
            </a:r>
            <a:r>
              <a:rPr lang="zh-CN" altLang="en-US" i="1" dirty="0">
                <a:latin typeface="Times New Roman" charset="0"/>
                <a:ea typeface="Times New Roman" charset="0"/>
                <a:cs typeface="Times New Roman" charset="0"/>
              </a:rPr>
              <a:t> </a:t>
            </a:r>
            <a:r>
              <a:rPr lang="en-US" altLang="zh-CN" i="1" dirty="0">
                <a:latin typeface="Times New Roman" charset="0"/>
                <a:ea typeface="Times New Roman" charset="0"/>
                <a:cs typeface="Times New Roman" charset="0"/>
              </a:rPr>
              <a:t>=</a:t>
            </a:r>
            <a:r>
              <a:rPr lang="zh-CN" altLang="en-US" i="1" dirty="0">
                <a:latin typeface="Times New Roman" charset="0"/>
                <a:ea typeface="Times New Roman" charset="0"/>
                <a:cs typeface="Times New Roman" charset="0"/>
              </a:rPr>
              <a:t> </a:t>
            </a:r>
            <a:r>
              <a:rPr lang="en-US" altLang="zh-CN" i="1" dirty="0">
                <a:latin typeface="Times New Roman" charset="0"/>
                <a:ea typeface="Times New Roman" charset="0"/>
                <a:cs typeface="Times New Roman" charset="0"/>
              </a:rPr>
              <a:t>[</a:t>
            </a:r>
            <a:r>
              <a:rPr lang="zh-CN" altLang="en-US" i="1" dirty="0">
                <a:latin typeface="Times New Roman" charset="0"/>
                <a:ea typeface="Times New Roman" charset="0"/>
                <a:cs typeface="Times New Roman" charset="0"/>
              </a:rPr>
              <a:t> </a:t>
            </a:r>
            <a:r>
              <a:rPr lang="en-US" altLang="zh-CN" i="1" dirty="0">
                <a:latin typeface="Times New Roman" charset="0"/>
                <a:ea typeface="Times New Roman" charset="0"/>
                <a:cs typeface="Times New Roman" charset="0"/>
              </a:rPr>
              <a:t>(x-1)</a:t>
            </a:r>
            <a:r>
              <a:rPr lang="zh-CN" altLang="en-US" i="1" dirty="0">
                <a:latin typeface="Times New Roman" charset="0"/>
                <a:ea typeface="Times New Roman" charset="0"/>
                <a:cs typeface="Times New Roman" charset="0"/>
              </a:rPr>
              <a:t> </a:t>
            </a:r>
            <a:r>
              <a:rPr lang="en-US" altLang="zh-CN" i="1" dirty="0">
                <a:latin typeface="Times New Roman" charset="0"/>
                <a:ea typeface="Times New Roman" charset="0"/>
                <a:cs typeface="Times New Roman" charset="0"/>
              </a:rPr>
              <a:t>/</a:t>
            </a:r>
            <a:r>
              <a:rPr lang="zh-CN" altLang="en-US" i="1" dirty="0">
                <a:latin typeface="Times New Roman" charset="0"/>
                <a:ea typeface="Times New Roman" charset="0"/>
                <a:cs typeface="Times New Roman" charset="0"/>
              </a:rPr>
              <a:t> </a:t>
            </a:r>
            <a:r>
              <a:rPr lang="en-US" altLang="zh-CN" i="1" dirty="0">
                <a:latin typeface="Times New Roman" charset="0"/>
                <a:ea typeface="Times New Roman" charset="0"/>
                <a:cs typeface="Times New Roman" charset="0"/>
              </a:rPr>
              <a:t>b</a:t>
            </a:r>
            <a:r>
              <a:rPr lang="zh-CN" altLang="en-US" i="1" dirty="0">
                <a:latin typeface="Times New Roman" charset="0"/>
                <a:ea typeface="Times New Roman" charset="0"/>
                <a:cs typeface="Times New Roman" charset="0"/>
              </a:rPr>
              <a:t> </a:t>
            </a:r>
            <a:r>
              <a:rPr lang="en-US" altLang="zh-CN" i="1" dirty="0">
                <a:latin typeface="Times New Roman" charset="0"/>
                <a:ea typeface="Times New Roman" charset="0"/>
                <a:cs typeface="Times New Roman" charset="0"/>
              </a:rPr>
              <a:t>]</a:t>
            </a:r>
          </a:p>
          <a:p>
            <a:pPr lvl="3" algn="just"/>
            <a:r>
              <a:rPr lang="en-US" altLang="zh-CN" i="1" dirty="0">
                <a:latin typeface="Times New Roman" charset="0"/>
                <a:ea typeface="Times New Roman" charset="0"/>
                <a:cs typeface="Times New Roman" charset="0"/>
              </a:rPr>
              <a:t>r</a:t>
            </a:r>
            <a:r>
              <a:rPr lang="zh-CN" altLang="en-US" i="1" dirty="0">
                <a:latin typeface="Times New Roman" charset="0"/>
                <a:ea typeface="Times New Roman" charset="0"/>
                <a:cs typeface="Times New Roman" charset="0"/>
              </a:rPr>
              <a:t> </a:t>
            </a:r>
            <a:r>
              <a:rPr lang="en-US" altLang="zh-CN" i="1" dirty="0">
                <a:latin typeface="Times New Roman" charset="0"/>
                <a:ea typeface="Times New Roman" charset="0"/>
                <a:cs typeface="Times New Roman" charset="0"/>
              </a:rPr>
              <a:t>=</a:t>
            </a:r>
            <a:r>
              <a:rPr lang="zh-CN" altLang="en-US" i="1" dirty="0">
                <a:latin typeface="Times New Roman" charset="0"/>
                <a:ea typeface="Times New Roman" charset="0"/>
                <a:cs typeface="Times New Roman" charset="0"/>
              </a:rPr>
              <a:t> </a:t>
            </a:r>
            <a:r>
              <a:rPr lang="en-US" altLang="zh-CN" i="1" dirty="0">
                <a:latin typeface="Times New Roman" charset="0"/>
                <a:ea typeface="Times New Roman" charset="0"/>
                <a:cs typeface="Times New Roman" charset="0"/>
              </a:rPr>
              <a:t>(x-1)</a:t>
            </a:r>
            <a:r>
              <a:rPr lang="zh-CN" altLang="en-US" i="1" dirty="0">
                <a:latin typeface="Times New Roman" charset="0"/>
                <a:ea typeface="Times New Roman" charset="0"/>
                <a:cs typeface="Times New Roman" charset="0"/>
              </a:rPr>
              <a:t> </a:t>
            </a:r>
            <a:r>
              <a:rPr lang="en-US" altLang="zh-CN" i="1" dirty="0">
                <a:latin typeface="Times New Roman" charset="0"/>
                <a:ea typeface="Times New Roman" charset="0"/>
                <a:cs typeface="Times New Roman" charset="0"/>
              </a:rPr>
              <a:t>-</a:t>
            </a:r>
            <a:r>
              <a:rPr lang="zh-CN" altLang="en-US" i="1" dirty="0">
                <a:latin typeface="Times New Roman" charset="0"/>
                <a:ea typeface="Times New Roman" charset="0"/>
                <a:cs typeface="Times New Roman" charset="0"/>
              </a:rPr>
              <a:t> </a:t>
            </a:r>
            <a:r>
              <a:rPr lang="en-US" altLang="zh-CN" i="1" dirty="0">
                <a:latin typeface="Times New Roman" charset="0"/>
                <a:ea typeface="Times New Roman" charset="0"/>
                <a:cs typeface="Times New Roman" charset="0"/>
              </a:rPr>
              <a:t>q</a:t>
            </a:r>
            <a:r>
              <a:rPr lang="zh-CN" altLang="en-US" i="1" dirty="0">
                <a:latin typeface="Times New Roman" charset="0"/>
                <a:ea typeface="Times New Roman" charset="0"/>
                <a:cs typeface="Times New Roman" charset="0"/>
              </a:rPr>
              <a:t>*</a:t>
            </a:r>
            <a:r>
              <a:rPr lang="en-US" altLang="zh-CN" i="1" dirty="0">
                <a:latin typeface="Times New Roman" charset="0"/>
                <a:ea typeface="Times New Roman" charset="0"/>
                <a:cs typeface="Times New Roman" charset="0"/>
              </a:rPr>
              <a:t>b</a:t>
            </a:r>
          </a:p>
          <a:p>
            <a:pPr lvl="2" algn="just"/>
            <a:r>
              <a:rPr lang="zh-CN" altLang="en-US" dirty="0">
                <a:latin typeface="+mn-ea"/>
                <a:cs typeface="Times New Roman" charset="0"/>
              </a:rPr>
              <a:t>对</a:t>
            </a:r>
            <a:r>
              <a:rPr lang="zh-CN" altLang="en-US" dirty="0">
                <a:latin typeface="Times New Roman" charset="0"/>
                <a:ea typeface="Times New Roman" charset="0"/>
                <a:cs typeface="Times New Roman" charset="0"/>
              </a:rPr>
              <a:t> </a:t>
            </a:r>
            <a:r>
              <a:rPr lang="en-US" altLang="zh-CN" i="1" dirty="0">
                <a:latin typeface="Times New Roman" charset="0"/>
                <a:ea typeface="Times New Roman" charset="0"/>
                <a:cs typeface="Times New Roman" charset="0"/>
              </a:rPr>
              <a:t>x</a:t>
            </a:r>
            <a:r>
              <a:rPr lang="zh-CN" altLang="en-US" dirty="0">
                <a:latin typeface="Times New Roman" charset="0"/>
                <a:ea typeface="Times New Roman" charset="0"/>
                <a:cs typeface="Times New Roman" charset="0"/>
              </a:rPr>
              <a:t> </a:t>
            </a:r>
            <a:r>
              <a:rPr lang="zh-CN" altLang="en-US" dirty="0">
                <a:latin typeface="+mn-ea"/>
                <a:cs typeface="Times New Roman" charset="0"/>
              </a:rPr>
              <a:t>编码将下面两个部分连接起来</a:t>
            </a:r>
            <a:endParaRPr lang="en-US" altLang="zh-CN" dirty="0">
              <a:latin typeface="+mn-ea"/>
              <a:cs typeface="Times New Roman" charset="0"/>
            </a:endParaRPr>
          </a:p>
          <a:p>
            <a:pPr lvl="3" algn="just"/>
            <a:r>
              <a:rPr lang="zh-CN" altLang="en-US" dirty="0">
                <a:latin typeface="+mn-ea"/>
                <a:cs typeface="Times New Roman" charset="0"/>
              </a:rPr>
              <a:t>对 </a:t>
            </a:r>
            <a:r>
              <a:rPr lang="en-US" altLang="zh-CN" i="1" dirty="0">
                <a:latin typeface="Times New Roman" charset="0"/>
                <a:ea typeface="Times New Roman" charset="0"/>
                <a:cs typeface="Times New Roman" charset="0"/>
              </a:rPr>
              <a:t>q+1</a:t>
            </a:r>
            <a:r>
              <a:rPr lang="zh-CN" altLang="en-US" dirty="0">
                <a:latin typeface="+mn-ea"/>
                <a:cs typeface="Times New Roman" charset="0"/>
              </a:rPr>
              <a:t> 采用</a:t>
            </a:r>
            <a:r>
              <a:rPr lang="en-US" altLang="zh-CN" dirty="0">
                <a:latin typeface="Times New Roman" charset="0"/>
                <a:ea typeface="Times New Roman" charset="0"/>
                <a:cs typeface="Times New Roman" charset="0"/>
              </a:rPr>
              <a:t>unary</a:t>
            </a:r>
            <a:r>
              <a:rPr lang="zh-CN" altLang="en-US" dirty="0">
                <a:latin typeface="+mn-ea"/>
                <a:cs typeface="Times New Roman" charset="0"/>
              </a:rPr>
              <a:t>编码</a:t>
            </a:r>
            <a:endParaRPr lang="en-US" altLang="zh-CN" dirty="0">
              <a:latin typeface="+mn-ea"/>
              <a:cs typeface="Times New Roman" charset="0"/>
            </a:endParaRPr>
          </a:p>
          <a:p>
            <a:pPr lvl="3" algn="just"/>
            <a:r>
              <a:rPr lang="zh-CN" altLang="en-US" dirty="0">
                <a:latin typeface="+mn-ea"/>
                <a:cs typeface="Times New Roman" charset="0"/>
              </a:rPr>
              <a:t>对 </a:t>
            </a:r>
            <a:r>
              <a:rPr lang="en-US" altLang="zh-CN" i="1" dirty="0">
                <a:latin typeface="Times New Roman" charset="0"/>
                <a:ea typeface="Times New Roman" charset="0"/>
                <a:cs typeface="Times New Roman" charset="0"/>
              </a:rPr>
              <a:t>r</a:t>
            </a:r>
            <a:r>
              <a:rPr lang="zh-CN" altLang="en-US" dirty="0">
                <a:latin typeface="+mn-ea"/>
                <a:cs typeface="Times New Roman" charset="0"/>
              </a:rPr>
              <a:t> 用 </a:t>
            </a:r>
            <a:r>
              <a:rPr lang="en-US" altLang="zh-CN" dirty="0">
                <a:latin typeface="Times New Roman" charset="0"/>
                <a:ea typeface="Times New Roman" charset="0"/>
                <a:cs typeface="Times New Roman" charset="0"/>
              </a:rPr>
              <a:t>[log</a:t>
            </a:r>
            <a:r>
              <a:rPr lang="en-US" altLang="zh-CN" baseline="-25000" dirty="0">
                <a:latin typeface="Times New Roman" charset="0"/>
                <a:ea typeface="Times New Roman" charset="0"/>
                <a:cs typeface="Times New Roman" charset="0"/>
              </a:rPr>
              <a:t>2</a:t>
            </a:r>
            <a:r>
              <a:rPr lang="en-US" altLang="zh-CN" dirty="0">
                <a:latin typeface="Times New Roman" charset="0"/>
                <a:ea typeface="Times New Roman" charset="0"/>
                <a:cs typeface="Times New Roman" charset="0"/>
              </a:rPr>
              <a:t>b]</a:t>
            </a:r>
            <a:r>
              <a:rPr lang="zh-CN" altLang="en-US" dirty="0">
                <a:latin typeface="Times New Roman" charset="0"/>
                <a:ea typeface="Times New Roman" charset="0"/>
                <a:cs typeface="Times New Roman" charset="0"/>
              </a:rPr>
              <a:t> </a:t>
            </a:r>
            <a:r>
              <a:rPr lang="zh-CN" altLang="en-US" dirty="0">
                <a:latin typeface="+mn-ea"/>
                <a:cs typeface="Times New Roman" charset="0"/>
              </a:rPr>
              <a:t>或 </a:t>
            </a:r>
            <a:r>
              <a:rPr lang="en-US" altLang="zh-CN" dirty="0">
                <a:latin typeface="Times New Roman" charset="0"/>
                <a:ea typeface="Times New Roman" charset="0"/>
                <a:cs typeface="Times New Roman" charset="0"/>
              </a:rPr>
              <a:t>[log</a:t>
            </a:r>
            <a:r>
              <a:rPr lang="en-US" altLang="zh-CN" baseline="-25000" dirty="0">
                <a:latin typeface="Times New Roman" charset="0"/>
                <a:ea typeface="Times New Roman" charset="0"/>
                <a:cs typeface="Times New Roman" charset="0"/>
              </a:rPr>
              <a:t>2</a:t>
            </a:r>
            <a:r>
              <a:rPr lang="en-US" altLang="zh-CN" dirty="0">
                <a:latin typeface="Times New Roman" charset="0"/>
                <a:ea typeface="Times New Roman" charset="0"/>
                <a:cs typeface="Times New Roman" charset="0"/>
              </a:rPr>
              <a:t>b]+1</a:t>
            </a:r>
            <a:r>
              <a:rPr lang="zh-CN" altLang="en-US" dirty="0">
                <a:latin typeface="Times New Roman" charset="0"/>
                <a:ea typeface="Times New Roman" charset="0"/>
                <a:cs typeface="Times New Roman" charset="0"/>
              </a:rPr>
              <a:t> </a:t>
            </a:r>
            <a:r>
              <a:rPr lang="zh-CN" altLang="en-US" dirty="0">
                <a:latin typeface="+mn-ea"/>
                <a:cs typeface="Times New Roman" charset="0"/>
              </a:rPr>
              <a:t>位二进制进行编码</a:t>
            </a:r>
            <a:endParaRPr lang="en-US" altLang="zh-CN" dirty="0">
              <a:latin typeface="+mn-ea"/>
              <a:cs typeface="Times New Roman" charset="0"/>
            </a:endParaRPr>
          </a:p>
          <a:p>
            <a:pPr lvl="4" algn="just"/>
            <a:r>
              <a:rPr lang="en-US" altLang="zh-CN" sz="1800" dirty="0">
                <a:latin typeface="Times New Roman" charset="0"/>
                <a:ea typeface="Times New Roman" charset="0"/>
                <a:cs typeface="Times New Roman" charset="0"/>
              </a:rPr>
              <a:t>[log</a:t>
            </a:r>
            <a:r>
              <a:rPr lang="en-US" altLang="zh-CN" sz="1800" baseline="-25000" dirty="0">
                <a:latin typeface="Times New Roman" charset="0"/>
                <a:ea typeface="Times New Roman" charset="0"/>
                <a:cs typeface="Times New Roman" charset="0"/>
              </a:rPr>
              <a:t>2</a:t>
            </a:r>
            <a:r>
              <a:rPr lang="en-US" altLang="zh-CN" sz="1800" dirty="0">
                <a:latin typeface="Times New Roman" charset="0"/>
                <a:ea typeface="Times New Roman" charset="0"/>
                <a:cs typeface="Times New Roman" charset="0"/>
              </a:rPr>
              <a:t>b]</a:t>
            </a:r>
            <a:r>
              <a:rPr lang="zh-CN" altLang="en-US" sz="1800" dirty="0">
                <a:latin typeface="Times New Roman" charset="0"/>
                <a:ea typeface="Times New Roman" charset="0"/>
                <a:cs typeface="Times New Roman" charset="0"/>
              </a:rPr>
              <a:t>：</a:t>
            </a:r>
            <a:r>
              <a:rPr lang="zh-CN" altLang="en-US" sz="1800" dirty="0">
                <a:latin typeface="+mn-ea"/>
                <a:cs typeface="Times New Roman" charset="0"/>
              </a:rPr>
              <a:t>如果 </a:t>
            </a:r>
            <a:r>
              <a:rPr lang="en-US" altLang="zh-CN" sz="1800" dirty="0">
                <a:latin typeface="Times New Roman" charset="0"/>
                <a:ea typeface="Times New Roman" charset="0"/>
                <a:cs typeface="Times New Roman" charset="0"/>
              </a:rPr>
              <a:t>r&lt;2</a:t>
            </a:r>
            <a:r>
              <a:rPr lang="en-US" altLang="zh-CN" sz="1800" baseline="30000" dirty="0">
                <a:latin typeface="Times New Roman" charset="0"/>
                <a:ea typeface="Times New Roman" charset="0"/>
                <a:cs typeface="Times New Roman" charset="0"/>
              </a:rPr>
              <a:t>[log</a:t>
            </a:r>
            <a:r>
              <a:rPr lang="en-US" altLang="zh-CN" sz="1800" baseline="-25000" dirty="0">
                <a:latin typeface="Times New Roman" charset="0"/>
                <a:ea typeface="Times New Roman" charset="0"/>
                <a:cs typeface="Times New Roman" charset="0"/>
              </a:rPr>
              <a:t>2</a:t>
            </a:r>
            <a:r>
              <a:rPr lang="en-US" altLang="zh-CN" sz="1800" baseline="30000" dirty="0">
                <a:latin typeface="Times New Roman" charset="0"/>
                <a:ea typeface="Times New Roman" charset="0"/>
                <a:cs typeface="Times New Roman" charset="0"/>
              </a:rPr>
              <a:t>b]-1</a:t>
            </a:r>
            <a:r>
              <a:rPr lang="zh-CN" altLang="en-US" sz="1800" dirty="0">
                <a:latin typeface="Times New Roman" charset="0"/>
                <a:ea typeface="Times New Roman" charset="0"/>
                <a:cs typeface="Times New Roman" charset="0"/>
              </a:rPr>
              <a:t>，</a:t>
            </a:r>
            <a:r>
              <a:rPr lang="zh-CN" altLang="en-US" sz="1800" dirty="0">
                <a:latin typeface="+mn-ea"/>
                <a:cs typeface="Times New Roman" charset="0"/>
              </a:rPr>
              <a:t>使用</a:t>
            </a:r>
            <a:r>
              <a:rPr lang="en-US" altLang="zh-CN" sz="1800" dirty="0">
                <a:latin typeface="Times New Roman" charset="0"/>
                <a:ea typeface="Times New Roman" charset="0"/>
                <a:cs typeface="Times New Roman" charset="0"/>
              </a:rPr>
              <a:t>[log</a:t>
            </a:r>
            <a:r>
              <a:rPr lang="en-US" altLang="zh-CN" sz="1800" baseline="-25000" dirty="0">
                <a:latin typeface="Times New Roman" charset="0"/>
                <a:ea typeface="Times New Roman" charset="0"/>
                <a:cs typeface="Times New Roman" charset="0"/>
              </a:rPr>
              <a:t>2</a:t>
            </a:r>
            <a:r>
              <a:rPr lang="en-US" altLang="zh-CN" sz="1800" dirty="0">
                <a:latin typeface="Times New Roman" charset="0"/>
                <a:ea typeface="Times New Roman" charset="0"/>
                <a:cs typeface="Times New Roman" charset="0"/>
              </a:rPr>
              <a:t>b]</a:t>
            </a:r>
            <a:r>
              <a:rPr lang="zh-CN" altLang="en-US" sz="1800" dirty="0">
                <a:latin typeface="+mn-ea"/>
                <a:cs typeface="Times New Roman" charset="0"/>
              </a:rPr>
              <a:t>二进制位，以</a:t>
            </a:r>
            <a:r>
              <a:rPr lang="en-US" altLang="zh-CN" sz="1800" dirty="0">
                <a:latin typeface="Times New Roman" charset="0"/>
                <a:ea typeface="Times New Roman" charset="0"/>
                <a:cs typeface="Times New Roman" charset="0"/>
              </a:rPr>
              <a:t>0</a:t>
            </a:r>
            <a:r>
              <a:rPr lang="zh-CN" altLang="en-US" sz="1800" dirty="0">
                <a:latin typeface="+mn-ea"/>
                <a:cs typeface="Times New Roman" charset="0"/>
              </a:rPr>
              <a:t>开始</a:t>
            </a:r>
            <a:endParaRPr lang="en-US" altLang="zh-CN" sz="1800" dirty="0">
              <a:latin typeface="+mn-ea"/>
              <a:cs typeface="Times New Roman" charset="0"/>
            </a:endParaRPr>
          </a:p>
          <a:p>
            <a:pPr lvl="4" algn="just"/>
            <a:r>
              <a:rPr lang="zh-CN" altLang="en-US" sz="1800" dirty="0">
                <a:latin typeface="+mn-ea"/>
                <a:cs typeface="Times New Roman" charset="0"/>
              </a:rPr>
              <a:t>否则使用 </a:t>
            </a:r>
            <a:r>
              <a:rPr lang="en-US" altLang="zh-CN" sz="1800" dirty="0">
                <a:latin typeface="Times New Roman" charset="0"/>
                <a:ea typeface="Times New Roman" charset="0"/>
                <a:cs typeface="Times New Roman" charset="0"/>
              </a:rPr>
              <a:t>[log</a:t>
            </a:r>
            <a:r>
              <a:rPr lang="en-US" altLang="zh-CN" sz="1800" baseline="-25000" dirty="0">
                <a:latin typeface="Times New Roman" charset="0"/>
                <a:ea typeface="Times New Roman" charset="0"/>
                <a:cs typeface="Times New Roman" charset="0"/>
              </a:rPr>
              <a:t>2</a:t>
            </a:r>
            <a:r>
              <a:rPr lang="en-US" altLang="zh-CN" sz="1800" dirty="0">
                <a:latin typeface="Times New Roman" charset="0"/>
                <a:ea typeface="Times New Roman" charset="0"/>
                <a:cs typeface="Times New Roman" charset="0"/>
              </a:rPr>
              <a:t>b]+1</a:t>
            </a:r>
            <a:r>
              <a:rPr lang="zh-CN" altLang="en-US" sz="1800" dirty="0">
                <a:latin typeface="+mn-ea"/>
                <a:cs typeface="Times New Roman" charset="0"/>
              </a:rPr>
              <a:t>个二进制位，第一位为</a:t>
            </a:r>
            <a:r>
              <a:rPr lang="en-US" altLang="zh-CN" sz="1800" dirty="0">
                <a:latin typeface="+mn-ea"/>
                <a:cs typeface="Times New Roman" charset="0"/>
              </a:rPr>
              <a:t>1</a:t>
            </a:r>
            <a:r>
              <a:rPr lang="zh-CN" altLang="en-US" sz="1800" dirty="0">
                <a:latin typeface="+mn-ea"/>
                <a:cs typeface="Times New Roman" charset="0"/>
              </a:rPr>
              <a:t>，剩余的</a:t>
            </a:r>
            <a:r>
              <a:rPr lang="en-US" altLang="zh-CN" sz="1800" dirty="0">
                <a:latin typeface="Times New Roman" charset="0"/>
                <a:ea typeface="Times New Roman" charset="0"/>
                <a:cs typeface="Times New Roman" charset="0"/>
              </a:rPr>
              <a:t>[log</a:t>
            </a:r>
            <a:r>
              <a:rPr lang="en-US" altLang="zh-CN" sz="1800" baseline="-25000" dirty="0">
                <a:latin typeface="Times New Roman" charset="0"/>
                <a:ea typeface="Times New Roman" charset="0"/>
                <a:cs typeface="Times New Roman" charset="0"/>
              </a:rPr>
              <a:t>2</a:t>
            </a:r>
            <a:r>
              <a:rPr lang="en-US" altLang="zh-CN" sz="1800" dirty="0">
                <a:latin typeface="Times New Roman" charset="0"/>
                <a:ea typeface="Times New Roman" charset="0"/>
                <a:cs typeface="Times New Roman" charset="0"/>
              </a:rPr>
              <a:t>b]</a:t>
            </a:r>
            <a:r>
              <a:rPr lang="zh-CN" altLang="en-US" sz="1800" dirty="0">
                <a:latin typeface="Times New Roman" charset="0"/>
                <a:ea typeface="Times New Roman" charset="0"/>
                <a:cs typeface="Times New Roman" charset="0"/>
              </a:rPr>
              <a:t> </a:t>
            </a:r>
            <a:r>
              <a:rPr lang="zh-CN" altLang="en-US" sz="1800" dirty="0">
                <a:latin typeface="+mn-ea"/>
                <a:cs typeface="Times New Roman" charset="0"/>
              </a:rPr>
              <a:t>位为</a:t>
            </a:r>
            <a:r>
              <a:rPr lang="zh-CN" altLang="en-US" sz="1800" dirty="0">
                <a:latin typeface="Times New Roman" charset="0"/>
                <a:ea typeface="Times New Roman" charset="0"/>
                <a:cs typeface="Times New Roman" charset="0"/>
              </a:rPr>
              <a:t> </a:t>
            </a:r>
            <a:r>
              <a:rPr lang="en-US" altLang="zh-CN" sz="1800" dirty="0">
                <a:latin typeface="Times New Roman" charset="0"/>
                <a:ea typeface="Times New Roman" charset="0"/>
                <a:cs typeface="Times New Roman" charset="0"/>
              </a:rPr>
              <a:t>r-2</a:t>
            </a:r>
            <a:r>
              <a:rPr lang="en-US" altLang="zh-CN" sz="1800" baseline="30000" dirty="0">
                <a:latin typeface="Times New Roman" charset="0"/>
                <a:ea typeface="Times New Roman" charset="0"/>
                <a:cs typeface="Times New Roman" charset="0"/>
              </a:rPr>
              <a:t>[log</a:t>
            </a:r>
            <a:r>
              <a:rPr lang="en-US" altLang="zh-CN" sz="1800" baseline="-25000" dirty="0">
                <a:latin typeface="Times New Roman" charset="0"/>
                <a:ea typeface="Times New Roman" charset="0"/>
                <a:cs typeface="Times New Roman" charset="0"/>
              </a:rPr>
              <a:t>2</a:t>
            </a:r>
            <a:r>
              <a:rPr lang="en-US" altLang="zh-CN" sz="1800" baseline="30000" dirty="0">
                <a:latin typeface="Times New Roman" charset="0"/>
                <a:ea typeface="Times New Roman" charset="0"/>
                <a:cs typeface="Times New Roman" charset="0"/>
              </a:rPr>
              <a:t>b]-1</a:t>
            </a:r>
            <a:r>
              <a:rPr lang="zh-CN" altLang="en-US" sz="1800" dirty="0">
                <a:latin typeface="+mn-ea"/>
                <a:cs typeface="Times New Roman" charset="0"/>
              </a:rPr>
              <a:t>二进制编码</a:t>
            </a:r>
          </a:p>
        </p:txBody>
      </p:sp>
    </p:spTree>
    <p:extLst>
      <p:ext uri="{BB962C8B-B14F-4D97-AF65-F5344CB8AC3E}">
        <p14:creationId xmlns:p14="http://schemas.microsoft.com/office/powerpoint/2010/main" val="179321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倒排索引</a:t>
            </a:r>
            <a:endParaRPr kumimoji="1" lang="zh-CN" altLang="en-US" dirty="0"/>
          </a:p>
        </p:txBody>
      </p:sp>
      <p:sp>
        <p:nvSpPr>
          <p:cNvPr id="3" name="内容占位符 2"/>
          <p:cNvSpPr>
            <a:spLocks noGrp="1"/>
          </p:cNvSpPr>
          <p:nvPr>
            <p:ph idx="1"/>
          </p:nvPr>
        </p:nvSpPr>
        <p:spPr/>
        <p:txBody>
          <a:bodyPr/>
          <a:lstStyle/>
          <a:p>
            <a:pPr algn="just"/>
            <a:r>
              <a:rPr lang="zh-CN" altLang="en-US" dirty="0"/>
              <a:t>倒排索引</a:t>
            </a:r>
            <a:r>
              <a:rPr lang="en-US" altLang="zh-CN" dirty="0"/>
              <a:t>—</a:t>
            </a:r>
            <a:r>
              <a:rPr lang="zh-CN" altLang="en-US" dirty="0"/>
              <a:t>索引的压缩</a:t>
            </a:r>
            <a:endParaRPr lang="en-US" altLang="zh-CN" dirty="0"/>
          </a:p>
          <a:p>
            <a:pPr lvl="1" algn="just"/>
            <a:r>
              <a:rPr lang="en-US" altLang="zh-CN" dirty="0" err="1">
                <a:latin typeface="Times New Roman" charset="0"/>
                <a:ea typeface="Times New Roman" charset="0"/>
                <a:cs typeface="Times New Roman" charset="0"/>
              </a:rPr>
              <a:t>Golomb</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Code</a:t>
            </a:r>
          </a:p>
          <a:p>
            <a:pPr lvl="2" algn="just"/>
            <a:r>
              <a:rPr lang="zh-CN" altLang="en-US" dirty="0"/>
              <a:t>例：给出数字</a:t>
            </a:r>
            <a:r>
              <a:rPr lang="en-US" altLang="zh-CN" dirty="0">
                <a:latin typeface="Times New Roman" charset="0"/>
                <a:ea typeface="Times New Roman" charset="0"/>
                <a:cs typeface="Times New Roman" charset="0"/>
              </a:rPr>
              <a:t>5</a:t>
            </a:r>
            <a:r>
              <a:rPr lang="zh-CN" altLang="en-US" dirty="0"/>
              <a:t>的</a:t>
            </a:r>
            <a:r>
              <a:rPr lang="en-US" altLang="zh-CN" dirty="0" err="1">
                <a:latin typeface="Times New Roman" charset="0"/>
                <a:ea typeface="Times New Roman" charset="0"/>
                <a:cs typeface="Times New Roman" charset="0"/>
              </a:rPr>
              <a:t>Golomb</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Code</a:t>
            </a:r>
            <a:r>
              <a:rPr lang="zh-CN" altLang="en-US" dirty="0"/>
              <a:t>，</a:t>
            </a:r>
            <a:r>
              <a:rPr lang="en-US" altLang="zh-CN" i="1" dirty="0">
                <a:latin typeface="Times New Roman" charset="0"/>
                <a:ea typeface="Times New Roman" charset="0"/>
                <a:cs typeface="Times New Roman" charset="0"/>
              </a:rPr>
              <a:t>b=3</a:t>
            </a:r>
            <a:endParaRPr lang="en-US" altLang="zh-CN" sz="2000" dirty="0">
              <a:latin typeface="Times New Roman" charset="0"/>
              <a:ea typeface="Times New Roman" charset="0"/>
              <a:cs typeface="Times New Roman" charset="0"/>
            </a:endParaRPr>
          </a:p>
          <a:p>
            <a:pPr lvl="3" algn="just"/>
            <a:r>
              <a:rPr lang="en-US" altLang="zh-CN" i="1" dirty="0">
                <a:latin typeface="Times New Roman" charset="0"/>
                <a:ea typeface="Times New Roman" charset="0"/>
                <a:cs typeface="Times New Roman" charset="0"/>
              </a:rPr>
              <a:t>q</a:t>
            </a:r>
            <a:r>
              <a:rPr lang="zh-CN" altLang="en-US" i="1" dirty="0">
                <a:latin typeface="Times New Roman" charset="0"/>
                <a:ea typeface="Times New Roman" charset="0"/>
                <a:cs typeface="Times New Roman" charset="0"/>
              </a:rPr>
              <a:t> </a:t>
            </a:r>
            <a:r>
              <a:rPr lang="en-US" altLang="zh-CN" i="1" dirty="0">
                <a:latin typeface="Times New Roman" charset="0"/>
                <a:ea typeface="Times New Roman" charset="0"/>
                <a:cs typeface="Times New Roman" charset="0"/>
              </a:rPr>
              <a:t>=</a:t>
            </a:r>
            <a:r>
              <a:rPr lang="zh-CN" altLang="en-US" i="1" dirty="0">
                <a:latin typeface="Times New Roman" charset="0"/>
                <a:ea typeface="Times New Roman" charset="0"/>
                <a:cs typeface="Times New Roman" charset="0"/>
              </a:rPr>
              <a:t> </a:t>
            </a:r>
            <a:r>
              <a:rPr lang="en-US" altLang="zh-CN" i="1" dirty="0">
                <a:latin typeface="Times New Roman" charset="0"/>
                <a:ea typeface="Times New Roman" charset="0"/>
                <a:cs typeface="Times New Roman" charset="0"/>
              </a:rPr>
              <a:t>[</a:t>
            </a:r>
            <a:r>
              <a:rPr lang="zh-CN" altLang="en-US" i="1" dirty="0">
                <a:latin typeface="Times New Roman" charset="0"/>
                <a:ea typeface="Times New Roman" charset="0"/>
                <a:cs typeface="Times New Roman" charset="0"/>
              </a:rPr>
              <a:t> </a:t>
            </a:r>
            <a:r>
              <a:rPr lang="en-US" altLang="zh-CN" i="1" dirty="0">
                <a:latin typeface="Times New Roman" charset="0"/>
                <a:ea typeface="Times New Roman" charset="0"/>
                <a:cs typeface="Times New Roman" charset="0"/>
              </a:rPr>
              <a:t>(x-1)</a:t>
            </a:r>
            <a:r>
              <a:rPr lang="zh-CN" altLang="en-US" i="1" dirty="0">
                <a:latin typeface="Times New Roman" charset="0"/>
                <a:ea typeface="Times New Roman" charset="0"/>
                <a:cs typeface="Times New Roman" charset="0"/>
              </a:rPr>
              <a:t> </a:t>
            </a:r>
            <a:r>
              <a:rPr lang="en-US" altLang="zh-CN" i="1" dirty="0">
                <a:latin typeface="Times New Roman" charset="0"/>
                <a:ea typeface="Times New Roman" charset="0"/>
                <a:cs typeface="Times New Roman" charset="0"/>
              </a:rPr>
              <a:t>/</a:t>
            </a:r>
            <a:r>
              <a:rPr lang="zh-CN" altLang="en-US" i="1" dirty="0">
                <a:latin typeface="Times New Roman" charset="0"/>
                <a:ea typeface="Times New Roman" charset="0"/>
                <a:cs typeface="Times New Roman" charset="0"/>
              </a:rPr>
              <a:t> </a:t>
            </a:r>
            <a:r>
              <a:rPr lang="en-US" altLang="zh-CN" i="1" dirty="0">
                <a:latin typeface="Times New Roman" charset="0"/>
                <a:ea typeface="Times New Roman" charset="0"/>
                <a:cs typeface="Times New Roman" charset="0"/>
              </a:rPr>
              <a:t>b</a:t>
            </a:r>
            <a:r>
              <a:rPr lang="zh-CN" altLang="en-US" i="1" dirty="0">
                <a:latin typeface="Times New Roman" charset="0"/>
                <a:ea typeface="Times New Roman" charset="0"/>
                <a:cs typeface="Times New Roman" charset="0"/>
              </a:rPr>
              <a:t> </a:t>
            </a:r>
            <a:r>
              <a:rPr lang="en-US" altLang="zh-CN" i="1" dirty="0">
                <a:latin typeface="Times New Roman" charset="0"/>
                <a:ea typeface="Times New Roman" charset="0"/>
                <a:cs typeface="Times New Roman" charset="0"/>
              </a:rPr>
              <a:t>]=[(5-1)/3]</a:t>
            </a:r>
            <a:r>
              <a:rPr lang="zh-CN" altLang="en-US" i="1" dirty="0">
                <a:latin typeface="Times New Roman" charset="0"/>
                <a:ea typeface="Times New Roman" charset="0"/>
                <a:cs typeface="Times New Roman" charset="0"/>
              </a:rPr>
              <a:t> </a:t>
            </a:r>
            <a:r>
              <a:rPr lang="en-US" altLang="zh-CN" i="1" dirty="0">
                <a:latin typeface="Times New Roman" charset="0"/>
                <a:ea typeface="Times New Roman" charset="0"/>
                <a:cs typeface="Times New Roman" charset="0"/>
              </a:rPr>
              <a:t>=1</a:t>
            </a:r>
          </a:p>
          <a:p>
            <a:pPr lvl="4" algn="just"/>
            <a:r>
              <a:rPr lang="en-US" altLang="zh-CN" i="1" dirty="0">
                <a:latin typeface="Times New Roman" charset="0"/>
                <a:ea typeface="Times New Roman" charset="0"/>
                <a:cs typeface="Times New Roman" charset="0"/>
              </a:rPr>
              <a:t>q+1</a:t>
            </a:r>
            <a:r>
              <a:rPr lang="zh-CN" altLang="en-US" i="1" dirty="0">
                <a:latin typeface="Times New Roman" charset="0"/>
                <a:ea typeface="Times New Roman" charset="0"/>
                <a:cs typeface="Times New Roman" charset="0"/>
              </a:rPr>
              <a:t> </a:t>
            </a:r>
            <a:r>
              <a:rPr lang="en-US" altLang="zh-CN" i="1" dirty="0">
                <a:latin typeface="Times New Roman" charset="0"/>
                <a:ea typeface="Times New Roman" charset="0"/>
                <a:cs typeface="Times New Roman" charset="0"/>
              </a:rPr>
              <a:t>Unary</a:t>
            </a:r>
            <a:r>
              <a:rPr lang="zh-CN" altLang="en-US" i="1" dirty="0">
                <a:latin typeface="Times New Roman" charset="0"/>
                <a:ea typeface="Times New Roman" charset="0"/>
                <a:cs typeface="Times New Roman" charset="0"/>
              </a:rPr>
              <a:t> </a:t>
            </a:r>
            <a:r>
              <a:rPr lang="en-US" altLang="zh-CN" i="1" dirty="0">
                <a:latin typeface="Times New Roman" charset="0"/>
                <a:ea typeface="Times New Roman" charset="0"/>
                <a:cs typeface="Times New Roman" charset="0"/>
              </a:rPr>
              <a:t>Code</a:t>
            </a:r>
            <a:r>
              <a:rPr lang="zh-CN" altLang="en-US" i="1" dirty="0">
                <a:latin typeface="Times New Roman" charset="0"/>
                <a:ea typeface="Times New Roman" charset="0"/>
                <a:cs typeface="Times New Roman" charset="0"/>
              </a:rPr>
              <a:t>： </a:t>
            </a:r>
            <a:r>
              <a:rPr lang="en-US" altLang="zh-CN" i="1" dirty="0">
                <a:solidFill>
                  <a:srgbClr val="7030A0"/>
                </a:solidFill>
                <a:latin typeface="Times New Roman" charset="0"/>
                <a:ea typeface="Times New Roman" charset="0"/>
                <a:cs typeface="Times New Roman" charset="0"/>
              </a:rPr>
              <a:t>10</a:t>
            </a:r>
          </a:p>
          <a:p>
            <a:pPr lvl="3" algn="just"/>
            <a:r>
              <a:rPr lang="en-US" altLang="zh-CN" i="1" dirty="0">
                <a:latin typeface="Times New Roman" charset="0"/>
                <a:ea typeface="Times New Roman" charset="0"/>
                <a:cs typeface="Times New Roman" charset="0"/>
              </a:rPr>
              <a:t>r</a:t>
            </a:r>
            <a:r>
              <a:rPr lang="zh-CN" altLang="en-US" i="1" dirty="0">
                <a:latin typeface="Times New Roman" charset="0"/>
                <a:ea typeface="Times New Roman" charset="0"/>
                <a:cs typeface="Times New Roman" charset="0"/>
              </a:rPr>
              <a:t> </a:t>
            </a:r>
            <a:r>
              <a:rPr lang="en-US" altLang="zh-CN" i="1" dirty="0">
                <a:latin typeface="Times New Roman" charset="0"/>
                <a:ea typeface="Times New Roman" charset="0"/>
                <a:cs typeface="Times New Roman" charset="0"/>
              </a:rPr>
              <a:t>=</a:t>
            </a:r>
            <a:r>
              <a:rPr lang="zh-CN" altLang="en-US" i="1" dirty="0">
                <a:latin typeface="Times New Roman" charset="0"/>
                <a:ea typeface="Times New Roman" charset="0"/>
                <a:cs typeface="Times New Roman" charset="0"/>
              </a:rPr>
              <a:t> </a:t>
            </a:r>
            <a:r>
              <a:rPr lang="en-US" altLang="zh-CN" i="1" dirty="0">
                <a:latin typeface="Times New Roman" charset="0"/>
                <a:ea typeface="Times New Roman" charset="0"/>
                <a:cs typeface="Times New Roman" charset="0"/>
              </a:rPr>
              <a:t>(x-1)</a:t>
            </a:r>
            <a:r>
              <a:rPr lang="zh-CN" altLang="en-US" i="1" dirty="0">
                <a:latin typeface="Times New Roman" charset="0"/>
                <a:ea typeface="Times New Roman" charset="0"/>
                <a:cs typeface="Times New Roman" charset="0"/>
              </a:rPr>
              <a:t> </a:t>
            </a:r>
            <a:r>
              <a:rPr lang="en-US" altLang="zh-CN" i="1" dirty="0">
                <a:latin typeface="Times New Roman" charset="0"/>
                <a:ea typeface="Times New Roman" charset="0"/>
                <a:cs typeface="Times New Roman" charset="0"/>
              </a:rPr>
              <a:t>-</a:t>
            </a:r>
            <a:r>
              <a:rPr lang="zh-CN" altLang="en-US" i="1" dirty="0">
                <a:latin typeface="Times New Roman" charset="0"/>
                <a:ea typeface="Times New Roman" charset="0"/>
                <a:cs typeface="Times New Roman" charset="0"/>
              </a:rPr>
              <a:t> </a:t>
            </a:r>
            <a:r>
              <a:rPr lang="en-US" altLang="zh-CN" i="1" dirty="0">
                <a:latin typeface="Times New Roman" charset="0"/>
                <a:ea typeface="Times New Roman" charset="0"/>
                <a:cs typeface="Times New Roman" charset="0"/>
              </a:rPr>
              <a:t>q</a:t>
            </a:r>
            <a:r>
              <a:rPr lang="zh-CN" altLang="en-US" i="1" dirty="0">
                <a:latin typeface="Times New Roman" charset="0"/>
                <a:ea typeface="Times New Roman" charset="0"/>
                <a:cs typeface="Times New Roman" charset="0"/>
              </a:rPr>
              <a:t>*</a:t>
            </a:r>
            <a:r>
              <a:rPr lang="en-US" altLang="zh-CN" i="1" dirty="0">
                <a:latin typeface="Times New Roman" charset="0"/>
                <a:ea typeface="Times New Roman" charset="0"/>
                <a:cs typeface="Times New Roman" charset="0"/>
              </a:rPr>
              <a:t>b</a:t>
            </a:r>
            <a:r>
              <a:rPr lang="zh-CN" altLang="en-US" i="1" dirty="0">
                <a:latin typeface="Times New Roman" charset="0"/>
                <a:ea typeface="Times New Roman" charset="0"/>
                <a:cs typeface="Times New Roman" charset="0"/>
              </a:rPr>
              <a:t> </a:t>
            </a:r>
            <a:r>
              <a:rPr lang="en-US" altLang="zh-CN" i="1" dirty="0">
                <a:latin typeface="Times New Roman" charset="0"/>
                <a:ea typeface="Times New Roman" charset="0"/>
                <a:cs typeface="Times New Roman" charset="0"/>
              </a:rPr>
              <a:t>=</a:t>
            </a:r>
            <a:r>
              <a:rPr lang="zh-CN" altLang="en-US" i="1" dirty="0">
                <a:latin typeface="Times New Roman" charset="0"/>
                <a:ea typeface="Times New Roman" charset="0"/>
                <a:cs typeface="Times New Roman" charset="0"/>
              </a:rPr>
              <a:t> </a:t>
            </a:r>
            <a:r>
              <a:rPr lang="en-US" altLang="zh-CN" i="1" dirty="0">
                <a:latin typeface="Times New Roman" charset="0"/>
                <a:ea typeface="Times New Roman" charset="0"/>
                <a:cs typeface="Times New Roman" charset="0"/>
              </a:rPr>
              <a:t>(5-1)</a:t>
            </a:r>
            <a:r>
              <a:rPr lang="zh-CN" altLang="en-US" i="1" dirty="0">
                <a:latin typeface="Times New Roman" charset="0"/>
                <a:ea typeface="Times New Roman" charset="0"/>
                <a:cs typeface="Times New Roman" charset="0"/>
              </a:rPr>
              <a:t> </a:t>
            </a:r>
            <a:r>
              <a:rPr lang="mr-IN" altLang="zh-CN" i="1" dirty="0">
                <a:latin typeface="Times New Roman" charset="0"/>
                <a:ea typeface="Times New Roman" charset="0"/>
                <a:cs typeface="Times New Roman" charset="0"/>
              </a:rPr>
              <a:t>–</a:t>
            </a:r>
            <a:r>
              <a:rPr lang="zh-CN" altLang="en-US" i="1" dirty="0">
                <a:latin typeface="Times New Roman" charset="0"/>
                <a:ea typeface="Times New Roman" charset="0"/>
                <a:cs typeface="Times New Roman" charset="0"/>
              </a:rPr>
              <a:t> </a:t>
            </a:r>
            <a:r>
              <a:rPr lang="en-US" altLang="zh-CN" i="1" dirty="0">
                <a:latin typeface="Times New Roman" charset="0"/>
                <a:ea typeface="Times New Roman" charset="0"/>
                <a:cs typeface="Times New Roman" charset="0"/>
              </a:rPr>
              <a:t>1</a:t>
            </a:r>
            <a:r>
              <a:rPr lang="zh-CN" altLang="en-US" i="1" dirty="0">
                <a:latin typeface="Times New Roman" charset="0"/>
                <a:ea typeface="Times New Roman" charset="0"/>
                <a:cs typeface="Times New Roman" charset="0"/>
              </a:rPr>
              <a:t>*</a:t>
            </a:r>
            <a:r>
              <a:rPr lang="en-US" altLang="zh-CN" i="1" dirty="0">
                <a:latin typeface="Times New Roman" charset="0"/>
                <a:ea typeface="Times New Roman" charset="0"/>
                <a:cs typeface="Times New Roman" charset="0"/>
              </a:rPr>
              <a:t>3</a:t>
            </a:r>
            <a:r>
              <a:rPr lang="zh-CN" altLang="en-US" i="1" dirty="0">
                <a:latin typeface="Times New Roman" charset="0"/>
                <a:ea typeface="Times New Roman" charset="0"/>
                <a:cs typeface="Times New Roman" charset="0"/>
              </a:rPr>
              <a:t> </a:t>
            </a:r>
            <a:r>
              <a:rPr lang="en-US" altLang="zh-CN" i="1" dirty="0">
                <a:latin typeface="Times New Roman" charset="0"/>
                <a:ea typeface="Times New Roman" charset="0"/>
                <a:cs typeface="Times New Roman" charset="0"/>
              </a:rPr>
              <a:t>=</a:t>
            </a:r>
            <a:r>
              <a:rPr lang="zh-CN" altLang="en-US" i="1" dirty="0">
                <a:latin typeface="Times New Roman" charset="0"/>
                <a:ea typeface="Times New Roman" charset="0"/>
                <a:cs typeface="Times New Roman" charset="0"/>
              </a:rPr>
              <a:t> </a:t>
            </a:r>
            <a:r>
              <a:rPr lang="en-US" altLang="zh-CN" i="1" dirty="0">
                <a:latin typeface="Times New Roman" charset="0"/>
                <a:ea typeface="Times New Roman" charset="0"/>
                <a:cs typeface="Times New Roman" charset="0"/>
              </a:rPr>
              <a:t>1</a:t>
            </a:r>
          </a:p>
          <a:p>
            <a:pPr lvl="4" algn="just"/>
            <a:r>
              <a:rPr lang="en-US" altLang="zh-CN" dirty="0">
                <a:latin typeface="Times New Roman" charset="0"/>
                <a:ea typeface="Times New Roman" charset="0"/>
                <a:cs typeface="Times New Roman" charset="0"/>
              </a:rPr>
              <a:t>2</a:t>
            </a:r>
            <a:r>
              <a:rPr lang="en-US" altLang="zh-CN" baseline="30000" dirty="0">
                <a:latin typeface="Times New Roman" charset="0"/>
                <a:ea typeface="Times New Roman" charset="0"/>
                <a:cs typeface="Times New Roman" charset="0"/>
              </a:rPr>
              <a:t>[log</a:t>
            </a:r>
            <a:r>
              <a:rPr lang="en-US" altLang="zh-CN" baseline="-25000" dirty="0">
                <a:latin typeface="Times New Roman" charset="0"/>
                <a:ea typeface="Times New Roman" charset="0"/>
                <a:cs typeface="Times New Roman" charset="0"/>
              </a:rPr>
              <a:t>2</a:t>
            </a:r>
            <a:r>
              <a:rPr lang="en-US" altLang="zh-CN" baseline="30000" dirty="0">
                <a:latin typeface="Times New Roman" charset="0"/>
                <a:ea typeface="Times New Roman" charset="0"/>
                <a:cs typeface="Times New Roman" charset="0"/>
              </a:rPr>
              <a:t>b]-1</a:t>
            </a:r>
            <a:r>
              <a:rPr lang="zh-CN" altLang="en-US" baseline="30000" dirty="0">
                <a:latin typeface="Times New Roman" charset="0"/>
                <a:ea typeface="Times New Roman" charset="0"/>
                <a:cs typeface="Times New Roman" charset="0"/>
              </a:rPr>
              <a:t> </a:t>
            </a:r>
            <a:r>
              <a:rPr lang="en-US" altLang="zh-CN" i="1" dirty="0">
                <a:latin typeface="Times New Roman" charset="0"/>
                <a:ea typeface="Times New Roman" charset="0"/>
                <a:cs typeface="Times New Roman" charset="0"/>
              </a:rPr>
              <a:t>=</a:t>
            </a:r>
            <a:r>
              <a:rPr lang="zh-CN" altLang="en-US" i="1" dirty="0">
                <a:latin typeface="Times New Roman" charset="0"/>
                <a:ea typeface="Times New Roman" charset="0"/>
                <a:cs typeface="Times New Roman" charset="0"/>
              </a:rPr>
              <a:t> </a:t>
            </a:r>
            <a:r>
              <a:rPr lang="en-US" altLang="zh-CN" i="1" dirty="0">
                <a:solidFill>
                  <a:srgbClr val="FF0000"/>
                </a:solidFill>
                <a:latin typeface="Times New Roman" charset="0"/>
                <a:ea typeface="Times New Roman" charset="0"/>
                <a:cs typeface="Times New Roman" charset="0"/>
              </a:rPr>
              <a:t>1</a:t>
            </a:r>
            <a:r>
              <a:rPr lang="zh-CN" altLang="en-US" i="1" dirty="0">
                <a:latin typeface="Times New Roman" charset="0"/>
                <a:ea typeface="Times New Roman" charset="0"/>
                <a:cs typeface="Times New Roman" charset="0"/>
              </a:rPr>
              <a:t>，</a:t>
            </a:r>
            <a:r>
              <a:rPr lang="en-US" altLang="zh-CN" i="1" dirty="0">
                <a:latin typeface="Times New Roman" charset="0"/>
                <a:ea typeface="Times New Roman" charset="0"/>
                <a:cs typeface="Times New Roman" charset="0"/>
              </a:rPr>
              <a:t>r=1</a:t>
            </a:r>
            <a:r>
              <a:rPr lang="zh-CN" altLang="en-US" i="1" dirty="0">
                <a:latin typeface="Times New Roman" charset="0"/>
                <a:ea typeface="Times New Roman" charset="0"/>
                <a:cs typeface="Times New Roman" charset="0"/>
              </a:rPr>
              <a:t>，</a:t>
            </a:r>
            <a:r>
              <a:rPr lang="zh-CN" altLang="en-US" dirty="0">
                <a:latin typeface="+mn-ea"/>
                <a:cs typeface="Times New Roman" charset="0"/>
              </a:rPr>
              <a:t>需要用 </a:t>
            </a:r>
            <a:r>
              <a:rPr lang="en-US" altLang="zh-CN" dirty="0">
                <a:latin typeface="Times New Roman" charset="0"/>
                <a:ea typeface="Times New Roman" charset="0"/>
                <a:cs typeface="Times New Roman" charset="0"/>
              </a:rPr>
              <a:t>[log</a:t>
            </a:r>
            <a:r>
              <a:rPr lang="en-US" altLang="zh-CN" baseline="-25000" dirty="0">
                <a:latin typeface="Times New Roman" charset="0"/>
                <a:ea typeface="Times New Roman" charset="0"/>
                <a:cs typeface="Times New Roman" charset="0"/>
              </a:rPr>
              <a:t>2</a:t>
            </a:r>
            <a:r>
              <a:rPr lang="en-US" altLang="zh-CN" dirty="0">
                <a:latin typeface="Times New Roman" charset="0"/>
                <a:ea typeface="Times New Roman" charset="0"/>
                <a:cs typeface="Times New Roman" charset="0"/>
              </a:rPr>
              <a:t>b]+1</a:t>
            </a:r>
            <a:r>
              <a:rPr lang="zh-CN" altLang="en-US" dirty="0">
                <a:latin typeface="Times New Roman" charset="0"/>
                <a:ea typeface="Times New Roman" charset="0"/>
                <a:cs typeface="Times New Roman" charset="0"/>
              </a:rPr>
              <a:t> </a:t>
            </a:r>
            <a:r>
              <a:rPr lang="zh-CN" altLang="en-US" dirty="0">
                <a:latin typeface="+mn-ea"/>
                <a:cs typeface="Times New Roman" charset="0"/>
              </a:rPr>
              <a:t>个二进制位表示</a:t>
            </a:r>
            <a:r>
              <a:rPr lang="en-US" altLang="zh-CN" i="1" dirty="0">
                <a:latin typeface="Times New Roman" charset="0"/>
                <a:ea typeface="Times New Roman" charset="0"/>
                <a:cs typeface="Times New Roman" charset="0"/>
              </a:rPr>
              <a:t>r</a:t>
            </a:r>
          </a:p>
          <a:p>
            <a:pPr lvl="4" algn="just"/>
            <a:r>
              <a:rPr lang="zh-CN" altLang="en-US" dirty="0">
                <a:latin typeface="+mn-ea"/>
                <a:cs typeface="Times New Roman" charset="0"/>
              </a:rPr>
              <a:t>第一位为 </a:t>
            </a:r>
            <a:r>
              <a:rPr lang="en-US" altLang="zh-CN" i="1" dirty="0">
                <a:latin typeface="Times New Roman" charset="0"/>
                <a:ea typeface="Times New Roman" charset="0"/>
                <a:cs typeface="Times New Roman" charset="0"/>
              </a:rPr>
              <a:t>1</a:t>
            </a:r>
            <a:r>
              <a:rPr lang="zh-CN" altLang="en-US" i="1" dirty="0">
                <a:latin typeface="Times New Roman" charset="0"/>
                <a:ea typeface="Times New Roman" charset="0"/>
                <a:cs typeface="Times New Roman" charset="0"/>
              </a:rPr>
              <a:t>，</a:t>
            </a:r>
            <a:r>
              <a:rPr lang="zh-CN" altLang="en-US" dirty="0">
                <a:latin typeface="+mn-ea"/>
                <a:cs typeface="Times New Roman" charset="0"/>
              </a:rPr>
              <a:t>第二位为 </a:t>
            </a:r>
            <a:r>
              <a:rPr lang="en-US" altLang="zh-CN" i="1" dirty="0">
                <a:latin typeface="+mn-ea"/>
                <a:cs typeface="Times New Roman" charset="0"/>
              </a:rPr>
              <a:t>r-</a:t>
            </a:r>
            <a:r>
              <a:rPr lang="en-US" altLang="zh-CN" dirty="0">
                <a:latin typeface="Times New Roman" charset="0"/>
                <a:ea typeface="Times New Roman" charset="0"/>
                <a:cs typeface="Times New Roman" charset="0"/>
              </a:rPr>
              <a:t> 2</a:t>
            </a:r>
            <a:r>
              <a:rPr lang="en-US" altLang="zh-CN" baseline="30000" dirty="0">
                <a:latin typeface="Times New Roman" charset="0"/>
                <a:ea typeface="Times New Roman" charset="0"/>
                <a:cs typeface="Times New Roman" charset="0"/>
              </a:rPr>
              <a:t>[log</a:t>
            </a:r>
            <a:r>
              <a:rPr lang="en-US" altLang="zh-CN" baseline="-25000" dirty="0">
                <a:latin typeface="Times New Roman" charset="0"/>
                <a:ea typeface="Times New Roman" charset="0"/>
                <a:cs typeface="Times New Roman" charset="0"/>
              </a:rPr>
              <a:t>2</a:t>
            </a:r>
            <a:r>
              <a:rPr lang="en-US" altLang="zh-CN" baseline="30000" dirty="0">
                <a:latin typeface="Times New Roman" charset="0"/>
                <a:ea typeface="Times New Roman" charset="0"/>
                <a:cs typeface="Times New Roman" charset="0"/>
              </a:rPr>
              <a:t>b]-1</a:t>
            </a:r>
            <a:r>
              <a:rPr lang="zh-CN" altLang="en-US" i="1" dirty="0">
                <a:latin typeface="+mn-ea"/>
                <a:cs typeface="Times New Roman" charset="0"/>
              </a:rPr>
              <a:t> </a:t>
            </a:r>
            <a:r>
              <a:rPr lang="en-US" altLang="zh-CN" i="1" dirty="0">
                <a:latin typeface="+mn-ea"/>
                <a:cs typeface="Times New Roman" charset="0"/>
              </a:rPr>
              <a:t>=</a:t>
            </a:r>
            <a:r>
              <a:rPr lang="zh-CN" altLang="en-US" i="1" dirty="0">
                <a:latin typeface="+mn-ea"/>
                <a:cs typeface="Times New Roman" charset="0"/>
              </a:rPr>
              <a:t> </a:t>
            </a:r>
            <a:r>
              <a:rPr lang="en-US" altLang="zh-CN" i="1" dirty="0">
                <a:solidFill>
                  <a:srgbClr val="FF0000"/>
                </a:solidFill>
                <a:latin typeface="Times New Roman" charset="0"/>
                <a:ea typeface="Times New Roman" charset="0"/>
                <a:cs typeface="Times New Roman" charset="0"/>
              </a:rPr>
              <a:t>0</a:t>
            </a:r>
          </a:p>
          <a:p>
            <a:pPr lvl="3" algn="just"/>
            <a:r>
              <a:rPr lang="zh-CN" altLang="en-US" dirty="0">
                <a:latin typeface="+mn-ea"/>
                <a:cs typeface="Times New Roman" charset="0"/>
              </a:rPr>
              <a:t>将两个部分连接起来</a:t>
            </a:r>
            <a:endParaRPr lang="en-US" altLang="zh-CN" dirty="0">
              <a:latin typeface="+mn-ea"/>
              <a:cs typeface="Times New Roman" charset="0"/>
            </a:endParaRPr>
          </a:p>
          <a:p>
            <a:pPr lvl="4" algn="just"/>
            <a:r>
              <a:rPr lang="en-US" altLang="zh-CN" dirty="0">
                <a:solidFill>
                  <a:srgbClr val="7030A0"/>
                </a:solidFill>
                <a:latin typeface="+mn-ea"/>
                <a:cs typeface="Times New Roman" charset="0"/>
              </a:rPr>
              <a:t>10</a:t>
            </a:r>
            <a:r>
              <a:rPr lang="en-US" altLang="zh-CN" dirty="0">
                <a:latin typeface="+mn-ea"/>
                <a:cs typeface="Times New Roman" charset="0"/>
              </a:rPr>
              <a:t>10</a:t>
            </a:r>
          </a:p>
          <a:p>
            <a:pPr lvl="4" algn="just"/>
            <a:endParaRPr lang="en-US" altLang="zh-CN" dirty="0">
              <a:latin typeface="+mn-ea"/>
              <a:cs typeface="Times New Roman" charset="0"/>
            </a:endParaRPr>
          </a:p>
        </p:txBody>
      </p:sp>
    </p:spTree>
    <p:extLst>
      <p:ext uri="{BB962C8B-B14F-4D97-AF65-F5344CB8AC3E}">
        <p14:creationId xmlns:p14="http://schemas.microsoft.com/office/powerpoint/2010/main" val="490222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倒排索引</a:t>
            </a:r>
            <a:endParaRPr kumimoji="1" lang="zh-CN" altLang="en-US" dirty="0"/>
          </a:p>
        </p:txBody>
      </p:sp>
      <p:sp>
        <p:nvSpPr>
          <p:cNvPr id="3" name="内容占位符 2"/>
          <p:cNvSpPr>
            <a:spLocks noGrp="1"/>
          </p:cNvSpPr>
          <p:nvPr>
            <p:ph idx="1"/>
          </p:nvPr>
        </p:nvSpPr>
        <p:spPr/>
        <p:txBody>
          <a:bodyPr/>
          <a:lstStyle/>
          <a:p>
            <a:r>
              <a:rPr lang="zh-CN" altLang="en-US" dirty="0"/>
              <a:t>倒排索引</a:t>
            </a:r>
            <a:r>
              <a:rPr lang="en-US" altLang="zh-CN" dirty="0"/>
              <a:t>—</a:t>
            </a:r>
            <a:r>
              <a:rPr lang="zh-CN" altLang="en-US" dirty="0"/>
              <a:t>索引的压缩</a:t>
            </a:r>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1351704291"/>
                  </p:ext>
                </p:extLst>
              </p:nvPr>
            </p:nvGraphicFramePr>
            <p:xfrm>
              <a:off x="550225" y="2370778"/>
              <a:ext cx="8136575" cy="4358640"/>
            </p:xfrm>
            <a:graphic>
              <a:graphicData uri="http://schemas.openxmlformats.org/drawingml/2006/table">
                <a:tbl>
                  <a:tblPr firstRow="1" bandRow="1">
                    <a:tableStyleId>{5C22544A-7EE6-4342-B048-85BDC9FD1C3A}</a:tableStyleId>
                  </a:tblPr>
                  <a:tblGrid>
                    <a:gridCol w="1278575">
                      <a:extLst>
                        <a:ext uri="{9D8B030D-6E8A-4147-A177-3AD203B41FA5}">
                          <a16:colId xmlns:a16="http://schemas.microsoft.com/office/drawing/2014/main" val="20000"/>
                        </a:ext>
                      </a:extLst>
                    </a:gridCol>
                    <a:gridCol w="1714500">
                      <a:extLst>
                        <a:ext uri="{9D8B030D-6E8A-4147-A177-3AD203B41FA5}">
                          <a16:colId xmlns:a16="http://schemas.microsoft.com/office/drawing/2014/main" val="20001"/>
                        </a:ext>
                      </a:extLst>
                    </a:gridCol>
                    <a:gridCol w="1714500">
                      <a:extLst>
                        <a:ext uri="{9D8B030D-6E8A-4147-A177-3AD203B41FA5}">
                          <a16:colId xmlns:a16="http://schemas.microsoft.com/office/drawing/2014/main" val="20002"/>
                        </a:ext>
                      </a:extLst>
                    </a:gridCol>
                    <a:gridCol w="1714500">
                      <a:extLst>
                        <a:ext uri="{9D8B030D-6E8A-4147-A177-3AD203B41FA5}">
                          <a16:colId xmlns:a16="http://schemas.microsoft.com/office/drawing/2014/main" val="20003"/>
                        </a:ext>
                      </a:extLst>
                    </a:gridCol>
                    <a:gridCol w="1714500">
                      <a:extLst>
                        <a:ext uri="{9D8B030D-6E8A-4147-A177-3AD203B41FA5}">
                          <a16:colId xmlns:a16="http://schemas.microsoft.com/office/drawing/2014/main" val="20004"/>
                        </a:ext>
                      </a:extLst>
                    </a:gridCol>
                  </a:tblGrid>
                  <a:tr h="370840">
                    <a:tc>
                      <a:txBody>
                        <a:bodyPr/>
                        <a:lstStyle/>
                        <a:p>
                          <a:pPr algn="ctr"/>
                          <a:r>
                            <a:rPr lang="en-US" altLang="zh-CN" sz="2000" dirty="0">
                              <a:latin typeface="Times New Roman" charset="0"/>
                              <a:ea typeface="Times New Roman" charset="0"/>
                              <a:cs typeface="Times New Roman" charset="0"/>
                            </a:rPr>
                            <a:t>Gap</a:t>
                          </a:r>
                          <a:r>
                            <a:rPr lang="zh-CN" altLang="en-US" sz="2000" dirty="0">
                              <a:latin typeface="Times New Roman" charset="0"/>
                              <a:ea typeface="Times New Roman" charset="0"/>
                              <a:cs typeface="Times New Roman" charset="0"/>
                            </a:rPr>
                            <a:t> </a:t>
                          </a:r>
                          <a:r>
                            <a:rPr lang="en-US" altLang="zh-CN" sz="2000" dirty="0">
                              <a:latin typeface="Times New Roman" charset="0"/>
                              <a:ea typeface="Times New Roman" charset="0"/>
                              <a:cs typeface="Times New Roman" charset="0"/>
                            </a:rPr>
                            <a:t>x</a:t>
                          </a:r>
                          <a:endParaRPr lang="zh-CN" altLang="en-US" sz="2000" dirty="0">
                            <a:latin typeface="Times New Roman" charset="0"/>
                            <a:ea typeface="Times New Roman" charset="0"/>
                            <a:cs typeface="Times New Roman" charset="0"/>
                          </a:endParaRPr>
                        </a:p>
                      </a:txBody>
                      <a:tcPr/>
                    </a:tc>
                    <a:tc>
                      <a:txBody>
                        <a:bodyPr/>
                        <a:lstStyle/>
                        <a:p>
                          <a:pPr algn="ctr"/>
                          <a:r>
                            <a:rPr lang="en-US" altLang="zh-CN" sz="2000" dirty="0">
                              <a:latin typeface="Times New Roman" charset="0"/>
                              <a:ea typeface="Times New Roman" charset="0"/>
                              <a:cs typeface="Times New Roman" charset="0"/>
                            </a:rPr>
                            <a:t>Unary</a:t>
                          </a:r>
                          <a:r>
                            <a:rPr lang="zh-CN" altLang="en-US" sz="2000" dirty="0">
                              <a:latin typeface="Times New Roman" charset="0"/>
                              <a:ea typeface="Times New Roman" charset="0"/>
                              <a:cs typeface="Times New Roman" charset="0"/>
                            </a:rPr>
                            <a:t> </a:t>
                          </a:r>
                          <a:r>
                            <a:rPr lang="en-US" altLang="zh-CN" sz="2000" dirty="0">
                              <a:latin typeface="Times New Roman" charset="0"/>
                              <a:ea typeface="Times New Roman" charset="0"/>
                              <a:cs typeface="Times New Roman" charset="0"/>
                            </a:rPr>
                            <a:t>Code</a:t>
                          </a:r>
                          <a:endParaRPr lang="zh-CN" altLang="en-US" sz="2000" dirty="0">
                            <a:latin typeface="Times New Roman" charset="0"/>
                            <a:ea typeface="Times New Roman" charset="0"/>
                            <a:cs typeface="Times New Roman" charset="0"/>
                          </a:endParaRPr>
                        </a:p>
                      </a:txBody>
                      <a:tcPr/>
                    </a:tc>
                    <a:tc>
                      <a:txBody>
                        <a:bodyPr/>
                        <a:lstStyle/>
                        <a:p>
                          <a:pPr algn="ctr"/>
                          <a:r>
                            <a:rPr lang="en-US" altLang="zh-CN" sz="2000" dirty="0">
                              <a:latin typeface="Times New Roman" charset="0"/>
                              <a:ea typeface="Times New Roman" charset="0"/>
                              <a:cs typeface="Times New Roman" charset="0"/>
                            </a:rPr>
                            <a:t>Elias-</a:t>
                          </a:r>
                          <a14:m>
                            <m:oMath xmlns:m="http://schemas.openxmlformats.org/officeDocument/2006/math">
                              <m:r>
                                <a:rPr lang="en-US" altLang="zh-CN" sz="2000" i="1" smtClean="0">
                                  <a:latin typeface="Cambria Math" charset="0"/>
                                  <a:ea typeface="Cambria Math" charset="0"/>
                                  <a:cs typeface="Cambria Math" charset="0"/>
                                </a:rPr>
                                <m:t>𝜸</m:t>
                              </m:r>
                            </m:oMath>
                          </a14:m>
                          <a:r>
                            <a:rPr lang="zh-CN" altLang="en-US" sz="2000" dirty="0">
                              <a:latin typeface="Times New Roman" charset="0"/>
                              <a:ea typeface="Times New Roman" charset="0"/>
                              <a:cs typeface="Times New Roman" charset="0"/>
                            </a:rPr>
                            <a:t> </a:t>
                          </a:r>
                          <a:r>
                            <a:rPr lang="en-US" altLang="zh-CN" sz="2000" dirty="0">
                              <a:latin typeface="Times New Roman" charset="0"/>
                              <a:ea typeface="Times New Roman" charset="0"/>
                              <a:cs typeface="Times New Roman" charset="0"/>
                            </a:rPr>
                            <a:t>Code</a:t>
                          </a:r>
                          <a:endParaRPr lang="zh-CN" altLang="en-US" sz="2000" dirty="0">
                            <a:latin typeface="Times New Roman" charset="0"/>
                            <a:ea typeface="Times New Roman" charset="0"/>
                            <a:cs typeface="Times New Roman"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Times New Roman" charset="0"/>
                              <a:ea typeface="Times New Roman" charset="0"/>
                              <a:cs typeface="Times New Roman" charset="0"/>
                            </a:rPr>
                            <a:t>Elias-</a:t>
                          </a:r>
                          <a14:m>
                            <m:oMath xmlns:m="http://schemas.openxmlformats.org/officeDocument/2006/math">
                              <m:r>
                                <a:rPr lang="en-US" altLang="zh-CN" sz="2000" i="1" smtClean="0">
                                  <a:latin typeface="Cambria Math" charset="0"/>
                                  <a:ea typeface="Cambria Math" charset="0"/>
                                  <a:cs typeface="Cambria Math" charset="0"/>
                                </a:rPr>
                                <m:t>𝜹</m:t>
                              </m:r>
                            </m:oMath>
                          </a14:m>
                          <a:r>
                            <a:rPr lang="zh-CN" altLang="en-US" sz="2000" dirty="0">
                              <a:latin typeface="Times New Roman" charset="0"/>
                              <a:ea typeface="Times New Roman" charset="0"/>
                              <a:cs typeface="Times New Roman" charset="0"/>
                            </a:rPr>
                            <a:t> </a:t>
                          </a:r>
                          <a:r>
                            <a:rPr lang="en-US" altLang="zh-CN" sz="2000" dirty="0">
                              <a:latin typeface="Times New Roman" charset="0"/>
                              <a:ea typeface="Times New Roman" charset="0"/>
                              <a:cs typeface="Times New Roman" charset="0"/>
                            </a:rPr>
                            <a:t>Code</a:t>
                          </a:r>
                          <a:endParaRPr lang="zh-CN" altLang="en-US" sz="2000" dirty="0">
                            <a:latin typeface="Times New Roman" charset="0"/>
                            <a:ea typeface="Times New Roman" charset="0"/>
                            <a:cs typeface="Times New Roman" charset="0"/>
                          </a:endParaRPr>
                        </a:p>
                      </a:txBody>
                      <a:tcPr/>
                    </a:tc>
                    <a:tc>
                      <a:txBody>
                        <a:bodyPr/>
                        <a:lstStyle/>
                        <a:p>
                          <a:pPr algn="ctr"/>
                          <a:r>
                            <a:rPr lang="en-US" altLang="zh-CN" sz="2000" dirty="0" err="1">
                              <a:latin typeface="Times New Roman" charset="0"/>
                              <a:ea typeface="Times New Roman" charset="0"/>
                              <a:cs typeface="Times New Roman" charset="0"/>
                            </a:rPr>
                            <a:t>Golomb</a:t>
                          </a:r>
                          <a:r>
                            <a:rPr lang="zh-CN" altLang="en-US" sz="2000" dirty="0">
                              <a:latin typeface="Times New Roman" charset="0"/>
                              <a:ea typeface="Times New Roman" charset="0"/>
                              <a:cs typeface="Times New Roman" charset="0"/>
                            </a:rPr>
                            <a:t> </a:t>
                          </a:r>
                          <a:r>
                            <a:rPr lang="en-US" altLang="zh-CN" sz="2000" dirty="0">
                              <a:latin typeface="Times New Roman" charset="0"/>
                              <a:ea typeface="Times New Roman" charset="0"/>
                              <a:cs typeface="Times New Roman" charset="0"/>
                            </a:rPr>
                            <a:t>(b=3)</a:t>
                          </a:r>
                          <a:endParaRPr lang="zh-CN" altLang="en-US" sz="2000" dirty="0">
                            <a:latin typeface="Times New Roman" charset="0"/>
                            <a:ea typeface="Times New Roman" charset="0"/>
                            <a:cs typeface="Times New Roman"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latin typeface="Times New Roman" charset="0"/>
                              <a:ea typeface="Times New Roman" charset="0"/>
                              <a:cs typeface="Times New Roman" charset="0"/>
                            </a:rPr>
                            <a:t>1</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a:latin typeface="Times New Roman" charset="0"/>
                              <a:ea typeface="Times New Roman" charset="0"/>
                              <a:cs typeface="Times New Roman" charset="0"/>
                            </a:rPr>
                            <a:t>0</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a:latin typeface="Times New Roman" charset="0"/>
                              <a:ea typeface="Times New Roman" charset="0"/>
                              <a:cs typeface="Times New Roman" charset="0"/>
                            </a:rPr>
                            <a:t>0</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a:latin typeface="Times New Roman" charset="0"/>
                              <a:ea typeface="Times New Roman" charset="0"/>
                              <a:cs typeface="Times New Roman" charset="0"/>
                            </a:rPr>
                            <a:t>0</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a:latin typeface="Times New Roman" charset="0"/>
                              <a:ea typeface="Times New Roman" charset="0"/>
                              <a:cs typeface="Times New Roman" charset="0"/>
                            </a:rPr>
                            <a:t>00</a:t>
                          </a:r>
                          <a:endParaRPr lang="zh-CN" altLang="en-US" sz="2000" dirty="0">
                            <a:latin typeface="Times New Roman" charset="0"/>
                            <a:ea typeface="Times New Roman" charset="0"/>
                            <a:cs typeface="Times New Roman"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latin typeface="Times New Roman" charset="0"/>
                              <a:ea typeface="Times New Roman" charset="0"/>
                              <a:cs typeface="Times New Roman" charset="0"/>
                            </a:rPr>
                            <a:t>2</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a:latin typeface="Times New Roman" charset="0"/>
                              <a:ea typeface="Times New Roman" charset="0"/>
                              <a:cs typeface="Times New Roman" charset="0"/>
                            </a:rPr>
                            <a:t>10</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a:latin typeface="Times New Roman" charset="0"/>
                              <a:ea typeface="Times New Roman" charset="0"/>
                              <a:cs typeface="Times New Roman" charset="0"/>
                            </a:rPr>
                            <a:t>1</a:t>
                          </a:r>
                          <a:r>
                            <a:rPr lang="en-US" altLang="zh-CN" sz="2000" dirty="0">
                              <a:solidFill>
                                <a:srgbClr val="7030A0"/>
                              </a:solidFill>
                              <a:latin typeface="Times New Roman" charset="0"/>
                              <a:ea typeface="Times New Roman" charset="0"/>
                              <a:cs typeface="Times New Roman" charset="0"/>
                            </a:rPr>
                            <a:t>0</a:t>
                          </a:r>
                          <a:r>
                            <a:rPr lang="en-US" altLang="zh-CN" sz="2000" dirty="0">
                              <a:latin typeface="Times New Roman" charset="0"/>
                              <a:ea typeface="Times New Roman" charset="0"/>
                              <a:cs typeface="Times New Roman" charset="0"/>
                            </a:rPr>
                            <a:t>0</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a:latin typeface="Times New Roman" charset="0"/>
                              <a:ea typeface="Times New Roman" charset="0"/>
                              <a:cs typeface="Times New Roman" charset="0"/>
                            </a:rPr>
                            <a:t>1000</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a:latin typeface="Times New Roman" charset="0"/>
                              <a:ea typeface="Times New Roman" charset="0"/>
                              <a:cs typeface="Times New Roman" charset="0"/>
                            </a:rPr>
                            <a:t>010</a:t>
                          </a:r>
                          <a:endParaRPr lang="zh-CN" altLang="en-US" sz="2000" dirty="0">
                            <a:latin typeface="Times New Roman" charset="0"/>
                            <a:ea typeface="Times New Roman" charset="0"/>
                            <a:cs typeface="Times New Roman"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latin typeface="Times New Roman" charset="0"/>
                              <a:ea typeface="Times New Roman" charset="0"/>
                              <a:cs typeface="Times New Roman" charset="0"/>
                            </a:rPr>
                            <a:t>3</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a:latin typeface="Times New Roman" charset="0"/>
                              <a:ea typeface="Times New Roman" charset="0"/>
                              <a:cs typeface="Times New Roman" charset="0"/>
                            </a:rPr>
                            <a:t>110</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a:latin typeface="Times New Roman" charset="0"/>
                              <a:ea typeface="Times New Roman" charset="0"/>
                              <a:cs typeface="Times New Roman" charset="0"/>
                            </a:rPr>
                            <a:t>1</a:t>
                          </a:r>
                          <a:r>
                            <a:rPr lang="en-US" altLang="zh-CN" sz="2000" dirty="0">
                              <a:solidFill>
                                <a:srgbClr val="7030A0"/>
                              </a:solidFill>
                              <a:latin typeface="Times New Roman" charset="0"/>
                              <a:ea typeface="Times New Roman" charset="0"/>
                              <a:cs typeface="Times New Roman" charset="0"/>
                            </a:rPr>
                            <a:t>0</a:t>
                          </a:r>
                          <a:r>
                            <a:rPr lang="en-US" altLang="zh-CN" sz="2000" dirty="0">
                              <a:latin typeface="Times New Roman" charset="0"/>
                              <a:ea typeface="Times New Roman" charset="0"/>
                              <a:cs typeface="Times New Roman" charset="0"/>
                            </a:rPr>
                            <a:t>1</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a:latin typeface="Times New Roman" charset="0"/>
                              <a:ea typeface="Times New Roman" charset="0"/>
                              <a:cs typeface="Times New Roman" charset="0"/>
                            </a:rPr>
                            <a:t>1001</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a:latin typeface="Times New Roman" charset="0"/>
                              <a:ea typeface="Times New Roman" charset="0"/>
                              <a:cs typeface="Times New Roman" charset="0"/>
                            </a:rPr>
                            <a:t>011</a:t>
                          </a:r>
                          <a:endParaRPr lang="zh-CN" altLang="en-US" sz="2000" dirty="0">
                            <a:latin typeface="Times New Roman" charset="0"/>
                            <a:ea typeface="Times New Roman" charset="0"/>
                            <a:cs typeface="Times New Roman" charset="0"/>
                          </a:endParaRPr>
                        </a:p>
                      </a:txBody>
                      <a:tcPr/>
                    </a:tc>
                    <a:extLst>
                      <a:ext uri="{0D108BD9-81ED-4DB2-BD59-A6C34878D82A}">
                        <a16:rowId xmlns:a16="http://schemas.microsoft.com/office/drawing/2014/main" val="10003"/>
                      </a:ext>
                    </a:extLst>
                  </a:tr>
                  <a:tr h="370840">
                    <a:tc>
                      <a:txBody>
                        <a:bodyPr/>
                        <a:lstStyle/>
                        <a:p>
                          <a:pPr algn="ctr"/>
                          <a:r>
                            <a:rPr lang="en-US" altLang="zh-CN" sz="2000" dirty="0">
                              <a:latin typeface="Times New Roman" charset="0"/>
                              <a:ea typeface="Times New Roman" charset="0"/>
                              <a:cs typeface="Times New Roman" charset="0"/>
                            </a:rPr>
                            <a:t>4</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a:latin typeface="Times New Roman" charset="0"/>
                              <a:ea typeface="Times New Roman" charset="0"/>
                              <a:cs typeface="Times New Roman" charset="0"/>
                            </a:rPr>
                            <a:t>1110</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a:latin typeface="Times New Roman" charset="0"/>
                              <a:ea typeface="Times New Roman" charset="0"/>
                              <a:cs typeface="Times New Roman" charset="0"/>
                            </a:rPr>
                            <a:t>11</a:t>
                          </a:r>
                          <a:r>
                            <a:rPr lang="en-US" altLang="zh-CN" sz="2000" dirty="0">
                              <a:solidFill>
                                <a:srgbClr val="7030A0"/>
                              </a:solidFill>
                              <a:latin typeface="Times New Roman" charset="0"/>
                              <a:ea typeface="Times New Roman" charset="0"/>
                              <a:cs typeface="Times New Roman" charset="0"/>
                            </a:rPr>
                            <a:t>0</a:t>
                          </a:r>
                          <a:r>
                            <a:rPr lang="en-US" altLang="zh-CN" sz="2000" dirty="0">
                              <a:latin typeface="Times New Roman" charset="0"/>
                              <a:ea typeface="Times New Roman" charset="0"/>
                              <a:cs typeface="Times New Roman" charset="0"/>
                            </a:rPr>
                            <a:t>00</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a:latin typeface="Times New Roman" charset="0"/>
                              <a:ea typeface="Times New Roman" charset="0"/>
                              <a:cs typeface="Times New Roman" charset="0"/>
                            </a:rPr>
                            <a:t>10100</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a:latin typeface="Times New Roman" charset="0"/>
                              <a:ea typeface="Times New Roman" charset="0"/>
                              <a:cs typeface="Times New Roman" charset="0"/>
                            </a:rPr>
                            <a:t>100</a:t>
                          </a:r>
                          <a:endParaRPr lang="zh-CN" altLang="en-US" sz="2000" dirty="0">
                            <a:latin typeface="Times New Roman" charset="0"/>
                            <a:ea typeface="Times New Roman" charset="0"/>
                            <a:cs typeface="Times New Roman" charset="0"/>
                          </a:endParaRPr>
                        </a:p>
                      </a:txBody>
                      <a:tcPr/>
                    </a:tc>
                    <a:extLst>
                      <a:ext uri="{0D108BD9-81ED-4DB2-BD59-A6C34878D82A}">
                        <a16:rowId xmlns:a16="http://schemas.microsoft.com/office/drawing/2014/main" val="10004"/>
                      </a:ext>
                    </a:extLst>
                  </a:tr>
                  <a:tr h="370840">
                    <a:tc>
                      <a:txBody>
                        <a:bodyPr/>
                        <a:lstStyle/>
                        <a:p>
                          <a:pPr algn="ctr"/>
                          <a:r>
                            <a:rPr lang="en-US" altLang="zh-CN" sz="2000" dirty="0">
                              <a:latin typeface="Times New Roman" charset="0"/>
                              <a:ea typeface="Times New Roman" charset="0"/>
                              <a:cs typeface="Times New Roman" charset="0"/>
                            </a:rPr>
                            <a:t>5</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a:latin typeface="Times New Roman" charset="0"/>
                              <a:ea typeface="Times New Roman" charset="0"/>
                              <a:cs typeface="Times New Roman" charset="0"/>
                            </a:rPr>
                            <a:t>11110</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a:latin typeface="Times New Roman" charset="0"/>
                              <a:ea typeface="Times New Roman" charset="0"/>
                              <a:cs typeface="Times New Roman" charset="0"/>
                            </a:rPr>
                            <a:t>11</a:t>
                          </a:r>
                          <a:r>
                            <a:rPr lang="en-US" altLang="zh-CN" sz="2000" dirty="0">
                              <a:solidFill>
                                <a:srgbClr val="7030A0"/>
                              </a:solidFill>
                              <a:latin typeface="Times New Roman" charset="0"/>
                              <a:ea typeface="Times New Roman" charset="0"/>
                              <a:cs typeface="Times New Roman" charset="0"/>
                            </a:rPr>
                            <a:t>0</a:t>
                          </a:r>
                          <a:r>
                            <a:rPr lang="en-US" altLang="zh-CN" sz="2000" dirty="0">
                              <a:latin typeface="Times New Roman" charset="0"/>
                              <a:ea typeface="Times New Roman" charset="0"/>
                              <a:cs typeface="Times New Roman" charset="0"/>
                            </a:rPr>
                            <a:t>01</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a:latin typeface="Times New Roman" charset="0"/>
                              <a:ea typeface="Times New Roman" charset="0"/>
                              <a:cs typeface="Times New Roman" charset="0"/>
                            </a:rPr>
                            <a:t>10101</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a:latin typeface="Times New Roman" charset="0"/>
                              <a:ea typeface="Times New Roman" charset="0"/>
                              <a:cs typeface="Times New Roman" charset="0"/>
                            </a:rPr>
                            <a:t>1010</a:t>
                          </a:r>
                          <a:endParaRPr lang="zh-CN" altLang="en-US" sz="2000" dirty="0">
                            <a:latin typeface="Times New Roman" charset="0"/>
                            <a:ea typeface="Times New Roman" charset="0"/>
                            <a:cs typeface="Times New Roman" charset="0"/>
                          </a:endParaRPr>
                        </a:p>
                      </a:txBody>
                      <a:tcPr/>
                    </a:tc>
                    <a:extLst>
                      <a:ext uri="{0D108BD9-81ED-4DB2-BD59-A6C34878D82A}">
                        <a16:rowId xmlns:a16="http://schemas.microsoft.com/office/drawing/2014/main" val="10005"/>
                      </a:ext>
                    </a:extLst>
                  </a:tr>
                  <a:tr h="370840">
                    <a:tc>
                      <a:txBody>
                        <a:bodyPr/>
                        <a:lstStyle/>
                        <a:p>
                          <a:pPr algn="ctr"/>
                          <a:r>
                            <a:rPr lang="en-US" altLang="zh-CN" sz="2000" dirty="0">
                              <a:latin typeface="Times New Roman" charset="0"/>
                              <a:ea typeface="Times New Roman" charset="0"/>
                              <a:cs typeface="Times New Roman" charset="0"/>
                            </a:rPr>
                            <a:t>6</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a:latin typeface="Times New Roman" charset="0"/>
                              <a:ea typeface="Times New Roman" charset="0"/>
                              <a:cs typeface="Times New Roman" charset="0"/>
                            </a:rPr>
                            <a:t>111110</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a:latin typeface="Times New Roman" charset="0"/>
                              <a:ea typeface="Times New Roman" charset="0"/>
                              <a:cs typeface="Times New Roman" charset="0"/>
                            </a:rPr>
                            <a:t>11</a:t>
                          </a:r>
                          <a:r>
                            <a:rPr lang="en-US" altLang="zh-CN" sz="2000" dirty="0">
                              <a:solidFill>
                                <a:srgbClr val="7030A0"/>
                              </a:solidFill>
                              <a:latin typeface="Times New Roman" charset="0"/>
                              <a:ea typeface="Times New Roman" charset="0"/>
                              <a:cs typeface="Times New Roman" charset="0"/>
                            </a:rPr>
                            <a:t>0</a:t>
                          </a:r>
                          <a:r>
                            <a:rPr lang="en-US" altLang="zh-CN" sz="2000" dirty="0">
                              <a:latin typeface="Times New Roman" charset="0"/>
                              <a:ea typeface="Times New Roman" charset="0"/>
                              <a:cs typeface="Times New Roman" charset="0"/>
                            </a:rPr>
                            <a:t>10</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a:latin typeface="Times New Roman" charset="0"/>
                              <a:ea typeface="Times New Roman" charset="0"/>
                              <a:cs typeface="Times New Roman" charset="0"/>
                            </a:rPr>
                            <a:t>10110</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a:latin typeface="Times New Roman" charset="0"/>
                              <a:ea typeface="Times New Roman" charset="0"/>
                              <a:cs typeface="Times New Roman" charset="0"/>
                            </a:rPr>
                            <a:t>1011</a:t>
                          </a:r>
                          <a:endParaRPr lang="zh-CN" altLang="en-US" sz="2000" dirty="0">
                            <a:latin typeface="Times New Roman" charset="0"/>
                            <a:ea typeface="Times New Roman" charset="0"/>
                            <a:cs typeface="Times New Roman" charset="0"/>
                          </a:endParaRPr>
                        </a:p>
                      </a:txBody>
                      <a:tcPr/>
                    </a:tc>
                    <a:extLst>
                      <a:ext uri="{0D108BD9-81ED-4DB2-BD59-A6C34878D82A}">
                        <a16:rowId xmlns:a16="http://schemas.microsoft.com/office/drawing/2014/main" val="10006"/>
                      </a:ext>
                    </a:extLst>
                  </a:tr>
                  <a:tr h="370840">
                    <a:tc>
                      <a:txBody>
                        <a:bodyPr/>
                        <a:lstStyle/>
                        <a:p>
                          <a:pPr algn="ctr"/>
                          <a:r>
                            <a:rPr lang="en-US" altLang="zh-CN" sz="2000" dirty="0">
                              <a:latin typeface="Times New Roman" charset="0"/>
                              <a:ea typeface="Times New Roman" charset="0"/>
                              <a:cs typeface="Times New Roman" charset="0"/>
                            </a:rPr>
                            <a:t>7</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a:latin typeface="Times New Roman" charset="0"/>
                              <a:ea typeface="Times New Roman" charset="0"/>
                              <a:cs typeface="Times New Roman" charset="0"/>
                            </a:rPr>
                            <a:t>1111110</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a:latin typeface="Times New Roman" charset="0"/>
                              <a:ea typeface="Times New Roman" charset="0"/>
                              <a:cs typeface="Times New Roman" charset="0"/>
                            </a:rPr>
                            <a:t>11</a:t>
                          </a:r>
                          <a:r>
                            <a:rPr lang="en-US" altLang="zh-CN" sz="2000" dirty="0">
                              <a:solidFill>
                                <a:srgbClr val="7030A0"/>
                              </a:solidFill>
                              <a:latin typeface="Times New Roman" charset="0"/>
                              <a:ea typeface="Times New Roman" charset="0"/>
                              <a:cs typeface="Times New Roman" charset="0"/>
                            </a:rPr>
                            <a:t>0</a:t>
                          </a:r>
                          <a:r>
                            <a:rPr lang="en-US" altLang="zh-CN" sz="2000" dirty="0">
                              <a:latin typeface="Times New Roman" charset="0"/>
                              <a:ea typeface="Times New Roman" charset="0"/>
                              <a:cs typeface="Times New Roman" charset="0"/>
                            </a:rPr>
                            <a:t>11</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a:latin typeface="Times New Roman" charset="0"/>
                              <a:ea typeface="Times New Roman" charset="0"/>
                              <a:cs typeface="Times New Roman" charset="0"/>
                            </a:rPr>
                            <a:t>10111</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a:latin typeface="Times New Roman" charset="0"/>
                              <a:ea typeface="Times New Roman" charset="0"/>
                              <a:cs typeface="Times New Roman" charset="0"/>
                            </a:rPr>
                            <a:t>1100</a:t>
                          </a:r>
                          <a:endParaRPr lang="zh-CN" altLang="en-US" sz="2000" dirty="0">
                            <a:latin typeface="Times New Roman" charset="0"/>
                            <a:ea typeface="Times New Roman" charset="0"/>
                            <a:cs typeface="Times New Roman" charset="0"/>
                          </a:endParaRPr>
                        </a:p>
                      </a:txBody>
                      <a:tcPr/>
                    </a:tc>
                    <a:extLst>
                      <a:ext uri="{0D108BD9-81ED-4DB2-BD59-A6C34878D82A}">
                        <a16:rowId xmlns:a16="http://schemas.microsoft.com/office/drawing/2014/main" val="10007"/>
                      </a:ext>
                    </a:extLst>
                  </a:tr>
                  <a:tr h="370840">
                    <a:tc>
                      <a:txBody>
                        <a:bodyPr/>
                        <a:lstStyle/>
                        <a:p>
                          <a:pPr algn="ctr"/>
                          <a:r>
                            <a:rPr lang="en-US" altLang="zh-CN" sz="2000" dirty="0">
                              <a:latin typeface="Times New Roman" charset="0"/>
                              <a:ea typeface="Times New Roman" charset="0"/>
                              <a:cs typeface="Times New Roman" charset="0"/>
                            </a:rPr>
                            <a:t>8</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a:latin typeface="Times New Roman" charset="0"/>
                              <a:ea typeface="Times New Roman" charset="0"/>
                              <a:cs typeface="Times New Roman" charset="0"/>
                            </a:rPr>
                            <a:t>11111110</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a:latin typeface="Times New Roman" charset="0"/>
                              <a:ea typeface="Times New Roman" charset="0"/>
                              <a:cs typeface="Times New Roman" charset="0"/>
                            </a:rPr>
                            <a:t>111</a:t>
                          </a:r>
                          <a:r>
                            <a:rPr lang="en-US" altLang="zh-CN" sz="2000" dirty="0">
                              <a:solidFill>
                                <a:srgbClr val="7030A0"/>
                              </a:solidFill>
                              <a:latin typeface="Times New Roman" charset="0"/>
                              <a:ea typeface="Times New Roman" charset="0"/>
                              <a:cs typeface="Times New Roman" charset="0"/>
                            </a:rPr>
                            <a:t>0</a:t>
                          </a:r>
                          <a:r>
                            <a:rPr lang="en-US" altLang="zh-CN" sz="2000" dirty="0">
                              <a:latin typeface="Times New Roman" charset="0"/>
                              <a:ea typeface="Times New Roman" charset="0"/>
                              <a:cs typeface="Times New Roman" charset="0"/>
                            </a:rPr>
                            <a:t>000</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a:latin typeface="Times New Roman" charset="0"/>
                              <a:ea typeface="Times New Roman" charset="0"/>
                              <a:cs typeface="Times New Roman" charset="0"/>
                            </a:rPr>
                            <a:t>11000000</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a:latin typeface="Times New Roman" charset="0"/>
                              <a:ea typeface="Times New Roman" charset="0"/>
                              <a:cs typeface="Times New Roman" charset="0"/>
                            </a:rPr>
                            <a:t>11010</a:t>
                          </a:r>
                          <a:endParaRPr lang="zh-CN" altLang="en-US" sz="2000" dirty="0">
                            <a:latin typeface="Times New Roman" charset="0"/>
                            <a:ea typeface="Times New Roman" charset="0"/>
                            <a:cs typeface="Times New Roman" charset="0"/>
                          </a:endParaRPr>
                        </a:p>
                      </a:txBody>
                      <a:tcPr/>
                    </a:tc>
                    <a:extLst>
                      <a:ext uri="{0D108BD9-81ED-4DB2-BD59-A6C34878D82A}">
                        <a16:rowId xmlns:a16="http://schemas.microsoft.com/office/drawing/2014/main" val="10008"/>
                      </a:ext>
                    </a:extLst>
                  </a:tr>
                  <a:tr h="370840">
                    <a:tc>
                      <a:txBody>
                        <a:bodyPr/>
                        <a:lstStyle/>
                        <a:p>
                          <a:pPr algn="ctr"/>
                          <a:r>
                            <a:rPr lang="en-US" altLang="zh-CN" sz="2000" dirty="0">
                              <a:latin typeface="Times New Roman" charset="0"/>
                              <a:ea typeface="Times New Roman" charset="0"/>
                              <a:cs typeface="Times New Roman" charset="0"/>
                            </a:rPr>
                            <a:t>9</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a:latin typeface="Times New Roman" charset="0"/>
                              <a:ea typeface="Times New Roman" charset="0"/>
                              <a:cs typeface="Times New Roman" charset="0"/>
                            </a:rPr>
                            <a:t>111111110</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a:latin typeface="Times New Roman" charset="0"/>
                              <a:ea typeface="Times New Roman" charset="0"/>
                              <a:cs typeface="Times New Roman" charset="0"/>
                            </a:rPr>
                            <a:t>111</a:t>
                          </a:r>
                          <a:r>
                            <a:rPr lang="en-US" altLang="zh-CN" sz="2000" dirty="0">
                              <a:solidFill>
                                <a:srgbClr val="7030A0"/>
                              </a:solidFill>
                              <a:latin typeface="Times New Roman" charset="0"/>
                              <a:ea typeface="Times New Roman" charset="0"/>
                              <a:cs typeface="Times New Roman" charset="0"/>
                            </a:rPr>
                            <a:t>0</a:t>
                          </a:r>
                          <a:r>
                            <a:rPr lang="en-US" altLang="zh-CN" sz="2000" dirty="0">
                              <a:latin typeface="Times New Roman" charset="0"/>
                              <a:ea typeface="Times New Roman" charset="0"/>
                              <a:cs typeface="Times New Roman" charset="0"/>
                            </a:rPr>
                            <a:t>001</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a:latin typeface="Times New Roman" charset="0"/>
                              <a:ea typeface="Times New Roman" charset="0"/>
                              <a:cs typeface="Times New Roman" charset="0"/>
                            </a:rPr>
                            <a:t>11000001</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a:latin typeface="Times New Roman" charset="0"/>
                              <a:ea typeface="Times New Roman" charset="0"/>
                              <a:cs typeface="Times New Roman" charset="0"/>
                            </a:rPr>
                            <a:t>11011</a:t>
                          </a:r>
                          <a:endParaRPr lang="zh-CN" altLang="en-US" sz="2000" dirty="0">
                            <a:latin typeface="Times New Roman" charset="0"/>
                            <a:ea typeface="Times New Roman" charset="0"/>
                            <a:cs typeface="Times New Roman" charset="0"/>
                          </a:endParaRPr>
                        </a:p>
                      </a:txBody>
                      <a:tcPr/>
                    </a:tc>
                    <a:extLst>
                      <a:ext uri="{0D108BD9-81ED-4DB2-BD59-A6C34878D82A}">
                        <a16:rowId xmlns:a16="http://schemas.microsoft.com/office/drawing/2014/main" val="10009"/>
                      </a:ext>
                    </a:extLst>
                  </a:tr>
                  <a:tr h="370840">
                    <a:tc>
                      <a:txBody>
                        <a:bodyPr/>
                        <a:lstStyle/>
                        <a:p>
                          <a:pPr algn="ctr"/>
                          <a:r>
                            <a:rPr lang="en-US" altLang="zh-CN" sz="2000" dirty="0">
                              <a:latin typeface="Times New Roman" charset="0"/>
                              <a:ea typeface="Times New Roman" charset="0"/>
                              <a:cs typeface="Times New Roman" charset="0"/>
                            </a:rPr>
                            <a:t>10</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a:latin typeface="Times New Roman" charset="0"/>
                              <a:ea typeface="Times New Roman" charset="0"/>
                              <a:cs typeface="Times New Roman" charset="0"/>
                            </a:rPr>
                            <a:t>1111111110</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a:latin typeface="Times New Roman" charset="0"/>
                              <a:ea typeface="Times New Roman" charset="0"/>
                              <a:cs typeface="Times New Roman" charset="0"/>
                            </a:rPr>
                            <a:t>111</a:t>
                          </a:r>
                          <a:r>
                            <a:rPr lang="en-US" altLang="zh-CN" sz="2000" dirty="0">
                              <a:solidFill>
                                <a:srgbClr val="7030A0"/>
                              </a:solidFill>
                              <a:latin typeface="Times New Roman" charset="0"/>
                              <a:ea typeface="Times New Roman" charset="0"/>
                              <a:cs typeface="Times New Roman" charset="0"/>
                            </a:rPr>
                            <a:t>0</a:t>
                          </a:r>
                          <a:r>
                            <a:rPr lang="en-US" altLang="zh-CN" sz="2000" dirty="0">
                              <a:latin typeface="Times New Roman" charset="0"/>
                              <a:ea typeface="Times New Roman" charset="0"/>
                              <a:cs typeface="Times New Roman" charset="0"/>
                            </a:rPr>
                            <a:t>010</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a:latin typeface="Times New Roman" charset="0"/>
                              <a:ea typeface="Times New Roman" charset="0"/>
                              <a:cs typeface="Times New Roman" charset="0"/>
                            </a:rPr>
                            <a:t>11000010</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a:latin typeface="Times New Roman" charset="0"/>
                              <a:ea typeface="Times New Roman" charset="0"/>
                              <a:cs typeface="Times New Roman" charset="0"/>
                            </a:rPr>
                            <a:t>11100</a:t>
                          </a:r>
                          <a:endParaRPr lang="zh-CN" altLang="en-US" sz="2000" dirty="0">
                            <a:latin typeface="Times New Roman" charset="0"/>
                            <a:ea typeface="Times New Roman" charset="0"/>
                            <a:cs typeface="Times New Roman" charset="0"/>
                          </a:endParaRPr>
                        </a:p>
                      </a:txBody>
                      <a:tcPr/>
                    </a:tc>
                    <a:extLst>
                      <a:ext uri="{0D108BD9-81ED-4DB2-BD59-A6C34878D82A}">
                        <a16:rowId xmlns:a16="http://schemas.microsoft.com/office/drawing/2014/main" val="10010"/>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1351704291"/>
                  </p:ext>
                </p:extLst>
              </p:nvPr>
            </p:nvGraphicFramePr>
            <p:xfrm>
              <a:off x="550225" y="2370778"/>
              <a:ext cx="8136575" cy="4358640"/>
            </p:xfrm>
            <a:graphic>
              <a:graphicData uri="http://schemas.openxmlformats.org/drawingml/2006/table">
                <a:tbl>
                  <a:tblPr firstRow="1" bandRow="1">
                    <a:tableStyleId>{5C22544A-7EE6-4342-B048-85BDC9FD1C3A}</a:tableStyleId>
                  </a:tblPr>
                  <a:tblGrid>
                    <a:gridCol w="1278575"/>
                    <a:gridCol w="1714500"/>
                    <a:gridCol w="1714500"/>
                    <a:gridCol w="1714500"/>
                    <a:gridCol w="1714500"/>
                  </a:tblGrid>
                  <a:tr h="396240">
                    <a:tc>
                      <a:txBody>
                        <a:bodyPr/>
                        <a:lstStyle/>
                        <a:p>
                          <a:pPr algn="ctr"/>
                          <a:r>
                            <a:rPr lang="en-US" altLang="zh-CN" sz="2000" dirty="0" smtClean="0">
                              <a:latin typeface="Times New Roman" charset="0"/>
                              <a:ea typeface="Times New Roman" charset="0"/>
                              <a:cs typeface="Times New Roman" charset="0"/>
                            </a:rPr>
                            <a:t>Gap</a:t>
                          </a:r>
                          <a:r>
                            <a:rPr lang="zh-CN" altLang="en-US" sz="2000" dirty="0" smtClean="0">
                              <a:latin typeface="Times New Roman" charset="0"/>
                              <a:ea typeface="Times New Roman" charset="0"/>
                              <a:cs typeface="Times New Roman" charset="0"/>
                            </a:rPr>
                            <a:t> </a:t>
                          </a:r>
                          <a:r>
                            <a:rPr lang="en-US" altLang="zh-CN" sz="2000" dirty="0" smtClean="0">
                              <a:latin typeface="Times New Roman" charset="0"/>
                              <a:ea typeface="Times New Roman" charset="0"/>
                              <a:cs typeface="Times New Roman" charset="0"/>
                            </a:rPr>
                            <a:t>x</a:t>
                          </a:r>
                          <a:endParaRPr lang="zh-CN" altLang="en-US" sz="2000" dirty="0">
                            <a:latin typeface="Times New Roman" charset="0"/>
                            <a:ea typeface="Times New Roman" charset="0"/>
                            <a:cs typeface="Times New Roman" charset="0"/>
                          </a:endParaRPr>
                        </a:p>
                      </a:txBody>
                      <a:tcPr/>
                    </a:tc>
                    <a:tc>
                      <a:txBody>
                        <a:bodyPr/>
                        <a:lstStyle/>
                        <a:p>
                          <a:pPr algn="ctr"/>
                          <a:r>
                            <a:rPr lang="en-US" altLang="zh-CN" sz="2000" dirty="0" smtClean="0">
                              <a:latin typeface="Times New Roman" charset="0"/>
                              <a:ea typeface="Times New Roman" charset="0"/>
                              <a:cs typeface="Times New Roman" charset="0"/>
                            </a:rPr>
                            <a:t>Unary</a:t>
                          </a:r>
                          <a:r>
                            <a:rPr lang="zh-CN" altLang="en-US" sz="2000" dirty="0" smtClean="0">
                              <a:latin typeface="Times New Roman" charset="0"/>
                              <a:ea typeface="Times New Roman" charset="0"/>
                              <a:cs typeface="Times New Roman" charset="0"/>
                            </a:rPr>
                            <a:t> </a:t>
                          </a:r>
                          <a:r>
                            <a:rPr lang="en-US" altLang="zh-CN" sz="2000" dirty="0" smtClean="0">
                              <a:latin typeface="Times New Roman" charset="0"/>
                              <a:ea typeface="Times New Roman" charset="0"/>
                              <a:cs typeface="Times New Roman" charset="0"/>
                            </a:rPr>
                            <a:t>Code</a:t>
                          </a:r>
                          <a:endParaRPr lang="zh-CN" altLang="en-US" sz="2000" dirty="0">
                            <a:latin typeface="Times New Roman" charset="0"/>
                            <a:ea typeface="Times New Roman" charset="0"/>
                            <a:cs typeface="Times New Roman" charset="0"/>
                          </a:endParaRPr>
                        </a:p>
                      </a:txBody>
                      <a:tcPr/>
                    </a:tc>
                    <a:tc>
                      <a:txBody>
                        <a:bodyPr/>
                        <a:lstStyle/>
                        <a:p>
                          <a:endParaRPr lang="zh-CN"/>
                        </a:p>
                      </a:txBody>
                      <a:tcPr>
                        <a:blipFill rotWithShape="0">
                          <a:blip r:embed="rId3"/>
                          <a:stretch>
                            <a:fillRect l="-175089" t="-7692" r="-202135" b="-1029231"/>
                          </a:stretch>
                        </a:blipFill>
                      </a:tcPr>
                    </a:tc>
                    <a:tc>
                      <a:txBody>
                        <a:bodyPr/>
                        <a:lstStyle/>
                        <a:p>
                          <a:endParaRPr lang="zh-CN"/>
                        </a:p>
                      </a:txBody>
                      <a:tcPr>
                        <a:blipFill rotWithShape="0">
                          <a:blip r:embed="rId3"/>
                          <a:stretch>
                            <a:fillRect l="-274113" t="-7692" r="-101418" b="-1029231"/>
                          </a:stretch>
                        </a:blipFill>
                      </a:tcPr>
                    </a:tc>
                    <a:tc>
                      <a:txBody>
                        <a:bodyPr/>
                        <a:lstStyle/>
                        <a:p>
                          <a:pPr algn="ctr"/>
                          <a:r>
                            <a:rPr lang="en-US" altLang="zh-CN" sz="2000" dirty="0" err="1" smtClean="0">
                              <a:latin typeface="Times New Roman" charset="0"/>
                              <a:ea typeface="Times New Roman" charset="0"/>
                              <a:cs typeface="Times New Roman" charset="0"/>
                            </a:rPr>
                            <a:t>Golomb</a:t>
                          </a:r>
                          <a:r>
                            <a:rPr lang="zh-CN" altLang="en-US" sz="2000" dirty="0" smtClean="0">
                              <a:latin typeface="Times New Roman" charset="0"/>
                              <a:ea typeface="Times New Roman" charset="0"/>
                              <a:cs typeface="Times New Roman" charset="0"/>
                            </a:rPr>
                            <a:t> </a:t>
                          </a:r>
                          <a:r>
                            <a:rPr lang="en-US" altLang="zh-CN" sz="2000" dirty="0" smtClean="0">
                              <a:latin typeface="Times New Roman" charset="0"/>
                              <a:ea typeface="Times New Roman" charset="0"/>
                              <a:cs typeface="Times New Roman" charset="0"/>
                            </a:rPr>
                            <a:t>(b=3)</a:t>
                          </a:r>
                          <a:endParaRPr lang="zh-CN" altLang="en-US" sz="2000" dirty="0">
                            <a:latin typeface="Times New Roman" charset="0"/>
                            <a:ea typeface="Times New Roman" charset="0"/>
                            <a:cs typeface="Times New Roman" charset="0"/>
                          </a:endParaRPr>
                        </a:p>
                      </a:txBody>
                      <a:tcPr/>
                    </a:tc>
                  </a:tr>
                  <a:tr h="396240">
                    <a:tc>
                      <a:txBody>
                        <a:bodyPr/>
                        <a:lstStyle/>
                        <a:p>
                          <a:pPr algn="ctr"/>
                          <a:r>
                            <a:rPr lang="en-US" altLang="zh-CN" sz="2000" dirty="0" smtClean="0">
                              <a:latin typeface="Times New Roman" charset="0"/>
                              <a:ea typeface="Times New Roman" charset="0"/>
                              <a:cs typeface="Times New Roman" charset="0"/>
                            </a:rPr>
                            <a:t>1</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smtClean="0">
                              <a:latin typeface="Times New Roman" charset="0"/>
                              <a:ea typeface="Times New Roman" charset="0"/>
                              <a:cs typeface="Times New Roman" charset="0"/>
                            </a:rPr>
                            <a:t>0</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smtClean="0">
                              <a:latin typeface="Times New Roman" charset="0"/>
                              <a:ea typeface="Times New Roman" charset="0"/>
                              <a:cs typeface="Times New Roman" charset="0"/>
                            </a:rPr>
                            <a:t>0</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smtClean="0">
                              <a:latin typeface="Times New Roman" charset="0"/>
                              <a:ea typeface="Times New Roman" charset="0"/>
                              <a:cs typeface="Times New Roman" charset="0"/>
                            </a:rPr>
                            <a:t>0</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smtClean="0">
                              <a:latin typeface="Times New Roman" charset="0"/>
                              <a:ea typeface="Times New Roman" charset="0"/>
                              <a:cs typeface="Times New Roman" charset="0"/>
                            </a:rPr>
                            <a:t>00</a:t>
                          </a:r>
                          <a:endParaRPr lang="zh-CN" altLang="en-US" sz="2000" dirty="0">
                            <a:latin typeface="Times New Roman" charset="0"/>
                            <a:ea typeface="Times New Roman" charset="0"/>
                            <a:cs typeface="Times New Roman" charset="0"/>
                          </a:endParaRPr>
                        </a:p>
                      </a:txBody>
                      <a:tcPr/>
                    </a:tc>
                  </a:tr>
                  <a:tr h="396240">
                    <a:tc>
                      <a:txBody>
                        <a:bodyPr/>
                        <a:lstStyle/>
                        <a:p>
                          <a:pPr algn="ctr"/>
                          <a:r>
                            <a:rPr lang="en-US" altLang="zh-CN" sz="2000" dirty="0" smtClean="0">
                              <a:latin typeface="Times New Roman" charset="0"/>
                              <a:ea typeface="Times New Roman" charset="0"/>
                              <a:cs typeface="Times New Roman" charset="0"/>
                            </a:rPr>
                            <a:t>2</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smtClean="0">
                              <a:latin typeface="Times New Roman" charset="0"/>
                              <a:ea typeface="Times New Roman" charset="0"/>
                              <a:cs typeface="Times New Roman" charset="0"/>
                            </a:rPr>
                            <a:t>10</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smtClean="0">
                              <a:latin typeface="Times New Roman" charset="0"/>
                              <a:ea typeface="Times New Roman" charset="0"/>
                              <a:cs typeface="Times New Roman" charset="0"/>
                            </a:rPr>
                            <a:t>1</a:t>
                          </a:r>
                          <a:r>
                            <a:rPr lang="en-US" altLang="zh-CN" sz="2000" dirty="0" smtClean="0">
                              <a:solidFill>
                                <a:srgbClr val="7030A0"/>
                              </a:solidFill>
                              <a:latin typeface="Times New Roman" charset="0"/>
                              <a:ea typeface="Times New Roman" charset="0"/>
                              <a:cs typeface="Times New Roman" charset="0"/>
                            </a:rPr>
                            <a:t>0</a:t>
                          </a:r>
                          <a:r>
                            <a:rPr lang="en-US" altLang="zh-CN" sz="2000" dirty="0" smtClean="0">
                              <a:latin typeface="Times New Roman" charset="0"/>
                              <a:ea typeface="Times New Roman" charset="0"/>
                              <a:cs typeface="Times New Roman" charset="0"/>
                            </a:rPr>
                            <a:t>0</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smtClean="0">
                              <a:latin typeface="Times New Roman" charset="0"/>
                              <a:ea typeface="Times New Roman" charset="0"/>
                              <a:cs typeface="Times New Roman" charset="0"/>
                            </a:rPr>
                            <a:t>1000</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smtClean="0">
                              <a:latin typeface="Times New Roman" charset="0"/>
                              <a:ea typeface="Times New Roman" charset="0"/>
                              <a:cs typeface="Times New Roman" charset="0"/>
                            </a:rPr>
                            <a:t>010</a:t>
                          </a:r>
                          <a:endParaRPr lang="zh-CN" altLang="en-US" sz="2000" dirty="0">
                            <a:latin typeface="Times New Roman" charset="0"/>
                            <a:ea typeface="Times New Roman" charset="0"/>
                            <a:cs typeface="Times New Roman" charset="0"/>
                          </a:endParaRPr>
                        </a:p>
                      </a:txBody>
                      <a:tcPr/>
                    </a:tc>
                  </a:tr>
                  <a:tr h="396240">
                    <a:tc>
                      <a:txBody>
                        <a:bodyPr/>
                        <a:lstStyle/>
                        <a:p>
                          <a:pPr algn="ctr"/>
                          <a:r>
                            <a:rPr lang="en-US" altLang="zh-CN" sz="2000" dirty="0" smtClean="0">
                              <a:latin typeface="Times New Roman" charset="0"/>
                              <a:ea typeface="Times New Roman" charset="0"/>
                              <a:cs typeface="Times New Roman" charset="0"/>
                            </a:rPr>
                            <a:t>3</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smtClean="0">
                              <a:latin typeface="Times New Roman" charset="0"/>
                              <a:ea typeface="Times New Roman" charset="0"/>
                              <a:cs typeface="Times New Roman" charset="0"/>
                            </a:rPr>
                            <a:t>110</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smtClean="0">
                              <a:latin typeface="Times New Roman" charset="0"/>
                              <a:ea typeface="Times New Roman" charset="0"/>
                              <a:cs typeface="Times New Roman" charset="0"/>
                            </a:rPr>
                            <a:t>1</a:t>
                          </a:r>
                          <a:r>
                            <a:rPr lang="en-US" altLang="zh-CN" sz="2000" dirty="0" smtClean="0">
                              <a:solidFill>
                                <a:srgbClr val="7030A0"/>
                              </a:solidFill>
                              <a:latin typeface="Times New Roman" charset="0"/>
                              <a:ea typeface="Times New Roman" charset="0"/>
                              <a:cs typeface="Times New Roman" charset="0"/>
                            </a:rPr>
                            <a:t>0</a:t>
                          </a:r>
                          <a:r>
                            <a:rPr lang="en-US" altLang="zh-CN" sz="2000" dirty="0" smtClean="0">
                              <a:latin typeface="Times New Roman" charset="0"/>
                              <a:ea typeface="Times New Roman" charset="0"/>
                              <a:cs typeface="Times New Roman" charset="0"/>
                            </a:rPr>
                            <a:t>1</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smtClean="0">
                              <a:latin typeface="Times New Roman" charset="0"/>
                              <a:ea typeface="Times New Roman" charset="0"/>
                              <a:cs typeface="Times New Roman" charset="0"/>
                            </a:rPr>
                            <a:t>1001</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smtClean="0">
                              <a:latin typeface="Times New Roman" charset="0"/>
                              <a:ea typeface="Times New Roman" charset="0"/>
                              <a:cs typeface="Times New Roman" charset="0"/>
                            </a:rPr>
                            <a:t>011</a:t>
                          </a:r>
                          <a:endParaRPr lang="zh-CN" altLang="en-US" sz="2000" dirty="0">
                            <a:latin typeface="Times New Roman" charset="0"/>
                            <a:ea typeface="Times New Roman" charset="0"/>
                            <a:cs typeface="Times New Roman" charset="0"/>
                          </a:endParaRPr>
                        </a:p>
                      </a:txBody>
                      <a:tcPr/>
                    </a:tc>
                  </a:tr>
                  <a:tr h="396240">
                    <a:tc>
                      <a:txBody>
                        <a:bodyPr/>
                        <a:lstStyle/>
                        <a:p>
                          <a:pPr algn="ctr"/>
                          <a:r>
                            <a:rPr lang="en-US" altLang="zh-CN" sz="2000" dirty="0" smtClean="0">
                              <a:latin typeface="Times New Roman" charset="0"/>
                              <a:ea typeface="Times New Roman" charset="0"/>
                              <a:cs typeface="Times New Roman" charset="0"/>
                            </a:rPr>
                            <a:t>4</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smtClean="0">
                              <a:latin typeface="Times New Roman" charset="0"/>
                              <a:ea typeface="Times New Roman" charset="0"/>
                              <a:cs typeface="Times New Roman" charset="0"/>
                            </a:rPr>
                            <a:t>1110</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smtClean="0">
                              <a:latin typeface="Times New Roman" charset="0"/>
                              <a:ea typeface="Times New Roman" charset="0"/>
                              <a:cs typeface="Times New Roman" charset="0"/>
                            </a:rPr>
                            <a:t>11</a:t>
                          </a:r>
                          <a:r>
                            <a:rPr lang="en-US" altLang="zh-CN" sz="2000" dirty="0" smtClean="0">
                              <a:solidFill>
                                <a:srgbClr val="7030A0"/>
                              </a:solidFill>
                              <a:latin typeface="Times New Roman" charset="0"/>
                              <a:ea typeface="Times New Roman" charset="0"/>
                              <a:cs typeface="Times New Roman" charset="0"/>
                            </a:rPr>
                            <a:t>0</a:t>
                          </a:r>
                          <a:r>
                            <a:rPr lang="en-US" altLang="zh-CN" sz="2000" dirty="0" smtClean="0">
                              <a:latin typeface="Times New Roman" charset="0"/>
                              <a:ea typeface="Times New Roman" charset="0"/>
                              <a:cs typeface="Times New Roman" charset="0"/>
                            </a:rPr>
                            <a:t>00</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smtClean="0">
                              <a:latin typeface="Times New Roman" charset="0"/>
                              <a:ea typeface="Times New Roman" charset="0"/>
                              <a:cs typeface="Times New Roman" charset="0"/>
                            </a:rPr>
                            <a:t>10100</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smtClean="0">
                              <a:latin typeface="Times New Roman" charset="0"/>
                              <a:ea typeface="Times New Roman" charset="0"/>
                              <a:cs typeface="Times New Roman" charset="0"/>
                            </a:rPr>
                            <a:t>100</a:t>
                          </a:r>
                          <a:endParaRPr lang="zh-CN" altLang="en-US" sz="2000" dirty="0">
                            <a:latin typeface="Times New Roman" charset="0"/>
                            <a:ea typeface="Times New Roman" charset="0"/>
                            <a:cs typeface="Times New Roman" charset="0"/>
                          </a:endParaRPr>
                        </a:p>
                      </a:txBody>
                      <a:tcPr/>
                    </a:tc>
                  </a:tr>
                  <a:tr h="396240">
                    <a:tc>
                      <a:txBody>
                        <a:bodyPr/>
                        <a:lstStyle/>
                        <a:p>
                          <a:pPr algn="ctr"/>
                          <a:r>
                            <a:rPr lang="en-US" altLang="zh-CN" sz="2000" dirty="0" smtClean="0">
                              <a:latin typeface="Times New Roman" charset="0"/>
                              <a:ea typeface="Times New Roman" charset="0"/>
                              <a:cs typeface="Times New Roman" charset="0"/>
                            </a:rPr>
                            <a:t>5</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smtClean="0">
                              <a:latin typeface="Times New Roman" charset="0"/>
                              <a:ea typeface="Times New Roman" charset="0"/>
                              <a:cs typeface="Times New Roman" charset="0"/>
                            </a:rPr>
                            <a:t>11110</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smtClean="0">
                              <a:latin typeface="Times New Roman" charset="0"/>
                              <a:ea typeface="Times New Roman" charset="0"/>
                              <a:cs typeface="Times New Roman" charset="0"/>
                            </a:rPr>
                            <a:t>11</a:t>
                          </a:r>
                          <a:r>
                            <a:rPr lang="en-US" altLang="zh-CN" sz="2000" dirty="0" smtClean="0">
                              <a:solidFill>
                                <a:srgbClr val="7030A0"/>
                              </a:solidFill>
                              <a:latin typeface="Times New Roman" charset="0"/>
                              <a:ea typeface="Times New Roman" charset="0"/>
                              <a:cs typeface="Times New Roman" charset="0"/>
                            </a:rPr>
                            <a:t>0</a:t>
                          </a:r>
                          <a:r>
                            <a:rPr lang="en-US" altLang="zh-CN" sz="2000" dirty="0" smtClean="0">
                              <a:latin typeface="Times New Roman" charset="0"/>
                              <a:ea typeface="Times New Roman" charset="0"/>
                              <a:cs typeface="Times New Roman" charset="0"/>
                            </a:rPr>
                            <a:t>01</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smtClean="0">
                              <a:latin typeface="Times New Roman" charset="0"/>
                              <a:ea typeface="Times New Roman" charset="0"/>
                              <a:cs typeface="Times New Roman" charset="0"/>
                            </a:rPr>
                            <a:t>10101</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smtClean="0">
                              <a:latin typeface="Times New Roman" charset="0"/>
                              <a:ea typeface="Times New Roman" charset="0"/>
                              <a:cs typeface="Times New Roman" charset="0"/>
                            </a:rPr>
                            <a:t>1010</a:t>
                          </a:r>
                          <a:endParaRPr lang="zh-CN" altLang="en-US" sz="2000" dirty="0">
                            <a:latin typeface="Times New Roman" charset="0"/>
                            <a:ea typeface="Times New Roman" charset="0"/>
                            <a:cs typeface="Times New Roman" charset="0"/>
                          </a:endParaRPr>
                        </a:p>
                      </a:txBody>
                      <a:tcPr/>
                    </a:tc>
                  </a:tr>
                  <a:tr h="396240">
                    <a:tc>
                      <a:txBody>
                        <a:bodyPr/>
                        <a:lstStyle/>
                        <a:p>
                          <a:pPr algn="ctr"/>
                          <a:r>
                            <a:rPr lang="en-US" altLang="zh-CN" sz="2000" dirty="0" smtClean="0">
                              <a:latin typeface="Times New Roman" charset="0"/>
                              <a:ea typeface="Times New Roman" charset="0"/>
                              <a:cs typeface="Times New Roman" charset="0"/>
                            </a:rPr>
                            <a:t>6</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smtClean="0">
                              <a:latin typeface="Times New Roman" charset="0"/>
                              <a:ea typeface="Times New Roman" charset="0"/>
                              <a:cs typeface="Times New Roman" charset="0"/>
                            </a:rPr>
                            <a:t>111110</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smtClean="0">
                              <a:latin typeface="Times New Roman" charset="0"/>
                              <a:ea typeface="Times New Roman" charset="0"/>
                              <a:cs typeface="Times New Roman" charset="0"/>
                            </a:rPr>
                            <a:t>11</a:t>
                          </a:r>
                          <a:r>
                            <a:rPr lang="en-US" altLang="zh-CN" sz="2000" dirty="0" smtClean="0">
                              <a:solidFill>
                                <a:srgbClr val="7030A0"/>
                              </a:solidFill>
                              <a:latin typeface="Times New Roman" charset="0"/>
                              <a:ea typeface="Times New Roman" charset="0"/>
                              <a:cs typeface="Times New Roman" charset="0"/>
                            </a:rPr>
                            <a:t>0</a:t>
                          </a:r>
                          <a:r>
                            <a:rPr lang="en-US" altLang="zh-CN" sz="2000" dirty="0" smtClean="0">
                              <a:latin typeface="Times New Roman" charset="0"/>
                              <a:ea typeface="Times New Roman" charset="0"/>
                              <a:cs typeface="Times New Roman" charset="0"/>
                            </a:rPr>
                            <a:t>10</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smtClean="0">
                              <a:latin typeface="Times New Roman" charset="0"/>
                              <a:ea typeface="Times New Roman" charset="0"/>
                              <a:cs typeface="Times New Roman" charset="0"/>
                            </a:rPr>
                            <a:t>10110</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smtClean="0">
                              <a:latin typeface="Times New Roman" charset="0"/>
                              <a:ea typeface="Times New Roman" charset="0"/>
                              <a:cs typeface="Times New Roman" charset="0"/>
                            </a:rPr>
                            <a:t>1011</a:t>
                          </a:r>
                          <a:endParaRPr lang="zh-CN" altLang="en-US" sz="2000" dirty="0">
                            <a:latin typeface="Times New Roman" charset="0"/>
                            <a:ea typeface="Times New Roman" charset="0"/>
                            <a:cs typeface="Times New Roman" charset="0"/>
                          </a:endParaRPr>
                        </a:p>
                      </a:txBody>
                      <a:tcPr/>
                    </a:tc>
                  </a:tr>
                  <a:tr h="396240">
                    <a:tc>
                      <a:txBody>
                        <a:bodyPr/>
                        <a:lstStyle/>
                        <a:p>
                          <a:pPr algn="ctr"/>
                          <a:r>
                            <a:rPr lang="en-US" altLang="zh-CN" sz="2000" dirty="0" smtClean="0">
                              <a:latin typeface="Times New Roman" charset="0"/>
                              <a:ea typeface="Times New Roman" charset="0"/>
                              <a:cs typeface="Times New Roman" charset="0"/>
                            </a:rPr>
                            <a:t>7</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smtClean="0">
                              <a:latin typeface="Times New Roman" charset="0"/>
                              <a:ea typeface="Times New Roman" charset="0"/>
                              <a:cs typeface="Times New Roman" charset="0"/>
                            </a:rPr>
                            <a:t>1111110</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smtClean="0">
                              <a:latin typeface="Times New Roman" charset="0"/>
                              <a:ea typeface="Times New Roman" charset="0"/>
                              <a:cs typeface="Times New Roman" charset="0"/>
                            </a:rPr>
                            <a:t>11</a:t>
                          </a:r>
                          <a:r>
                            <a:rPr lang="en-US" altLang="zh-CN" sz="2000" dirty="0" smtClean="0">
                              <a:solidFill>
                                <a:srgbClr val="7030A0"/>
                              </a:solidFill>
                              <a:latin typeface="Times New Roman" charset="0"/>
                              <a:ea typeface="Times New Roman" charset="0"/>
                              <a:cs typeface="Times New Roman" charset="0"/>
                            </a:rPr>
                            <a:t>0</a:t>
                          </a:r>
                          <a:r>
                            <a:rPr lang="en-US" altLang="zh-CN" sz="2000" dirty="0" smtClean="0">
                              <a:latin typeface="Times New Roman" charset="0"/>
                              <a:ea typeface="Times New Roman" charset="0"/>
                              <a:cs typeface="Times New Roman" charset="0"/>
                            </a:rPr>
                            <a:t>11</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smtClean="0">
                              <a:latin typeface="Times New Roman" charset="0"/>
                              <a:ea typeface="Times New Roman" charset="0"/>
                              <a:cs typeface="Times New Roman" charset="0"/>
                            </a:rPr>
                            <a:t>10111</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smtClean="0">
                              <a:latin typeface="Times New Roman" charset="0"/>
                              <a:ea typeface="Times New Roman" charset="0"/>
                              <a:cs typeface="Times New Roman" charset="0"/>
                            </a:rPr>
                            <a:t>1100</a:t>
                          </a:r>
                          <a:endParaRPr lang="zh-CN" altLang="en-US" sz="2000" dirty="0">
                            <a:latin typeface="Times New Roman" charset="0"/>
                            <a:ea typeface="Times New Roman" charset="0"/>
                            <a:cs typeface="Times New Roman" charset="0"/>
                          </a:endParaRPr>
                        </a:p>
                      </a:txBody>
                      <a:tcPr/>
                    </a:tc>
                  </a:tr>
                  <a:tr h="396240">
                    <a:tc>
                      <a:txBody>
                        <a:bodyPr/>
                        <a:lstStyle/>
                        <a:p>
                          <a:pPr algn="ctr"/>
                          <a:r>
                            <a:rPr lang="en-US" altLang="zh-CN" sz="2000" dirty="0" smtClean="0">
                              <a:latin typeface="Times New Roman" charset="0"/>
                              <a:ea typeface="Times New Roman" charset="0"/>
                              <a:cs typeface="Times New Roman" charset="0"/>
                            </a:rPr>
                            <a:t>8</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smtClean="0">
                              <a:latin typeface="Times New Roman" charset="0"/>
                              <a:ea typeface="Times New Roman" charset="0"/>
                              <a:cs typeface="Times New Roman" charset="0"/>
                            </a:rPr>
                            <a:t>11111110</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smtClean="0">
                              <a:latin typeface="Times New Roman" charset="0"/>
                              <a:ea typeface="Times New Roman" charset="0"/>
                              <a:cs typeface="Times New Roman" charset="0"/>
                            </a:rPr>
                            <a:t>111</a:t>
                          </a:r>
                          <a:r>
                            <a:rPr lang="en-US" altLang="zh-CN" sz="2000" dirty="0" smtClean="0">
                              <a:solidFill>
                                <a:srgbClr val="7030A0"/>
                              </a:solidFill>
                              <a:latin typeface="Times New Roman" charset="0"/>
                              <a:ea typeface="Times New Roman" charset="0"/>
                              <a:cs typeface="Times New Roman" charset="0"/>
                            </a:rPr>
                            <a:t>0</a:t>
                          </a:r>
                          <a:r>
                            <a:rPr lang="en-US" altLang="zh-CN" sz="2000" dirty="0" smtClean="0">
                              <a:latin typeface="Times New Roman" charset="0"/>
                              <a:ea typeface="Times New Roman" charset="0"/>
                              <a:cs typeface="Times New Roman" charset="0"/>
                            </a:rPr>
                            <a:t>000</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smtClean="0">
                              <a:latin typeface="Times New Roman" charset="0"/>
                              <a:ea typeface="Times New Roman" charset="0"/>
                              <a:cs typeface="Times New Roman" charset="0"/>
                            </a:rPr>
                            <a:t>11000000</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smtClean="0">
                              <a:latin typeface="Times New Roman" charset="0"/>
                              <a:ea typeface="Times New Roman" charset="0"/>
                              <a:cs typeface="Times New Roman" charset="0"/>
                            </a:rPr>
                            <a:t>11010</a:t>
                          </a:r>
                          <a:endParaRPr lang="zh-CN" altLang="en-US" sz="2000" dirty="0">
                            <a:latin typeface="Times New Roman" charset="0"/>
                            <a:ea typeface="Times New Roman" charset="0"/>
                            <a:cs typeface="Times New Roman" charset="0"/>
                          </a:endParaRPr>
                        </a:p>
                      </a:txBody>
                      <a:tcPr/>
                    </a:tc>
                  </a:tr>
                  <a:tr h="396240">
                    <a:tc>
                      <a:txBody>
                        <a:bodyPr/>
                        <a:lstStyle/>
                        <a:p>
                          <a:pPr algn="ctr"/>
                          <a:r>
                            <a:rPr lang="en-US" altLang="zh-CN" sz="2000" dirty="0" smtClean="0">
                              <a:latin typeface="Times New Roman" charset="0"/>
                              <a:ea typeface="Times New Roman" charset="0"/>
                              <a:cs typeface="Times New Roman" charset="0"/>
                            </a:rPr>
                            <a:t>9</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smtClean="0">
                              <a:latin typeface="Times New Roman" charset="0"/>
                              <a:ea typeface="Times New Roman" charset="0"/>
                              <a:cs typeface="Times New Roman" charset="0"/>
                            </a:rPr>
                            <a:t>111111110</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smtClean="0">
                              <a:latin typeface="Times New Roman" charset="0"/>
                              <a:ea typeface="Times New Roman" charset="0"/>
                              <a:cs typeface="Times New Roman" charset="0"/>
                            </a:rPr>
                            <a:t>111</a:t>
                          </a:r>
                          <a:r>
                            <a:rPr lang="en-US" altLang="zh-CN" sz="2000" dirty="0" smtClean="0">
                              <a:solidFill>
                                <a:srgbClr val="7030A0"/>
                              </a:solidFill>
                              <a:latin typeface="Times New Roman" charset="0"/>
                              <a:ea typeface="Times New Roman" charset="0"/>
                              <a:cs typeface="Times New Roman" charset="0"/>
                            </a:rPr>
                            <a:t>0</a:t>
                          </a:r>
                          <a:r>
                            <a:rPr lang="en-US" altLang="zh-CN" sz="2000" dirty="0" smtClean="0">
                              <a:latin typeface="Times New Roman" charset="0"/>
                              <a:ea typeface="Times New Roman" charset="0"/>
                              <a:cs typeface="Times New Roman" charset="0"/>
                            </a:rPr>
                            <a:t>001</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smtClean="0">
                              <a:latin typeface="Times New Roman" charset="0"/>
                              <a:ea typeface="Times New Roman" charset="0"/>
                              <a:cs typeface="Times New Roman" charset="0"/>
                            </a:rPr>
                            <a:t>11000001</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smtClean="0">
                              <a:latin typeface="Times New Roman" charset="0"/>
                              <a:ea typeface="Times New Roman" charset="0"/>
                              <a:cs typeface="Times New Roman" charset="0"/>
                            </a:rPr>
                            <a:t>11011</a:t>
                          </a:r>
                          <a:endParaRPr lang="zh-CN" altLang="en-US" sz="2000" dirty="0">
                            <a:latin typeface="Times New Roman" charset="0"/>
                            <a:ea typeface="Times New Roman" charset="0"/>
                            <a:cs typeface="Times New Roman" charset="0"/>
                          </a:endParaRPr>
                        </a:p>
                      </a:txBody>
                      <a:tcPr/>
                    </a:tc>
                  </a:tr>
                  <a:tr h="396240">
                    <a:tc>
                      <a:txBody>
                        <a:bodyPr/>
                        <a:lstStyle/>
                        <a:p>
                          <a:pPr algn="ctr"/>
                          <a:r>
                            <a:rPr lang="en-US" altLang="zh-CN" sz="2000" dirty="0" smtClean="0">
                              <a:latin typeface="Times New Roman" charset="0"/>
                              <a:ea typeface="Times New Roman" charset="0"/>
                              <a:cs typeface="Times New Roman" charset="0"/>
                            </a:rPr>
                            <a:t>10</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smtClean="0">
                              <a:latin typeface="Times New Roman" charset="0"/>
                              <a:ea typeface="Times New Roman" charset="0"/>
                              <a:cs typeface="Times New Roman" charset="0"/>
                            </a:rPr>
                            <a:t>1111111110</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smtClean="0">
                              <a:latin typeface="Times New Roman" charset="0"/>
                              <a:ea typeface="Times New Roman" charset="0"/>
                              <a:cs typeface="Times New Roman" charset="0"/>
                            </a:rPr>
                            <a:t>111</a:t>
                          </a:r>
                          <a:r>
                            <a:rPr lang="en-US" altLang="zh-CN" sz="2000" dirty="0" smtClean="0">
                              <a:solidFill>
                                <a:srgbClr val="7030A0"/>
                              </a:solidFill>
                              <a:latin typeface="Times New Roman" charset="0"/>
                              <a:ea typeface="Times New Roman" charset="0"/>
                              <a:cs typeface="Times New Roman" charset="0"/>
                            </a:rPr>
                            <a:t>0</a:t>
                          </a:r>
                          <a:r>
                            <a:rPr lang="en-US" altLang="zh-CN" sz="2000" dirty="0" smtClean="0">
                              <a:latin typeface="Times New Roman" charset="0"/>
                              <a:ea typeface="Times New Roman" charset="0"/>
                              <a:cs typeface="Times New Roman" charset="0"/>
                            </a:rPr>
                            <a:t>010</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smtClean="0">
                              <a:latin typeface="Times New Roman" charset="0"/>
                              <a:ea typeface="Times New Roman" charset="0"/>
                              <a:cs typeface="Times New Roman" charset="0"/>
                            </a:rPr>
                            <a:t>11000010</a:t>
                          </a:r>
                          <a:endParaRPr lang="zh-CN" altLang="en-US" sz="2000" dirty="0">
                            <a:latin typeface="Times New Roman" charset="0"/>
                            <a:ea typeface="Times New Roman" charset="0"/>
                            <a:cs typeface="Times New Roman" charset="0"/>
                          </a:endParaRPr>
                        </a:p>
                      </a:txBody>
                      <a:tcPr/>
                    </a:tc>
                    <a:tc>
                      <a:txBody>
                        <a:bodyPr/>
                        <a:lstStyle/>
                        <a:p>
                          <a:pPr algn="just"/>
                          <a:r>
                            <a:rPr lang="en-US" altLang="zh-CN" sz="2000" dirty="0" smtClean="0">
                              <a:latin typeface="Times New Roman" charset="0"/>
                              <a:ea typeface="Times New Roman" charset="0"/>
                              <a:cs typeface="Times New Roman" charset="0"/>
                            </a:rPr>
                            <a:t>11100</a:t>
                          </a:r>
                          <a:endParaRPr lang="zh-CN" altLang="en-US" sz="2000" dirty="0">
                            <a:latin typeface="Times New Roman" charset="0"/>
                            <a:ea typeface="Times New Roman" charset="0"/>
                            <a:cs typeface="Times New Roman" charset="0"/>
                          </a:endParaRPr>
                        </a:p>
                      </a:txBody>
                      <a:tcPr/>
                    </a:tc>
                  </a:tr>
                </a:tbl>
              </a:graphicData>
            </a:graphic>
          </p:graphicFrame>
        </mc:Fallback>
      </mc:AlternateContent>
    </p:spTree>
    <p:extLst>
      <p:ext uri="{BB962C8B-B14F-4D97-AF65-F5344CB8AC3E}">
        <p14:creationId xmlns:p14="http://schemas.microsoft.com/office/powerpoint/2010/main" val="17287920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倒排索引</a:t>
            </a:r>
            <a:endParaRPr kumimoji="1" lang="zh-CN" altLang="en-US" dirty="0"/>
          </a:p>
        </p:txBody>
      </p:sp>
      <p:sp>
        <p:nvSpPr>
          <p:cNvPr id="3" name="内容占位符 2"/>
          <p:cNvSpPr>
            <a:spLocks noGrp="1"/>
          </p:cNvSpPr>
          <p:nvPr>
            <p:ph idx="1"/>
          </p:nvPr>
        </p:nvSpPr>
        <p:spPr/>
        <p:txBody>
          <a:bodyPr/>
          <a:lstStyle/>
          <a:p>
            <a:pPr algn="just"/>
            <a:r>
              <a:rPr lang="zh-CN" altLang="en-US" dirty="0"/>
              <a:t>倒排索引</a:t>
            </a:r>
            <a:r>
              <a:rPr lang="en-US" altLang="zh-CN" dirty="0"/>
              <a:t>—</a:t>
            </a:r>
            <a:r>
              <a:rPr lang="zh-CN" altLang="en-US" dirty="0"/>
              <a:t>索引的压缩</a:t>
            </a:r>
            <a:endParaRPr lang="en-US" altLang="zh-CN" dirty="0"/>
          </a:p>
          <a:p>
            <a:pPr lvl="1" algn="just"/>
            <a:r>
              <a:rPr lang="zh-CN" altLang="en-US" dirty="0"/>
              <a:t>要使用 </a:t>
            </a:r>
            <a:r>
              <a:rPr lang="en-US" altLang="zh-CN" dirty="0" err="1">
                <a:latin typeface="Times New Roman" charset="0"/>
                <a:ea typeface="Times New Roman" charset="0"/>
                <a:cs typeface="Times New Roman" charset="0"/>
              </a:rPr>
              <a:t>Golomb</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Code</a:t>
            </a:r>
            <a:r>
              <a:rPr lang="zh-CN" altLang="en-US" dirty="0">
                <a:latin typeface="Times New Roman" charset="0"/>
                <a:ea typeface="Times New Roman" charset="0"/>
                <a:cs typeface="Times New Roman" charset="0"/>
              </a:rPr>
              <a:t> </a:t>
            </a:r>
            <a:r>
              <a:rPr lang="zh-CN" altLang="en-US" dirty="0"/>
              <a:t>对词汇出现位置的列表进行编码，必须为每个列表定义参数 </a:t>
            </a:r>
            <a:r>
              <a:rPr lang="en-US" altLang="zh-CN" i="1" dirty="0">
                <a:latin typeface="Times New Roman" charset="0"/>
                <a:ea typeface="Times New Roman" charset="0"/>
                <a:cs typeface="Times New Roman" charset="0"/>
              </a:rPr>
              <a:t>b</a:t>
            </a:r>
          </a:p>
          <a:p>
            <a:pPr lvl="1" algn="just">
              <a:spcBef>
                <a:spcPts val="1200"/>
              </a:spcBef>
            </a:pPr>
            <a:r>
              <a:rPr lang="en-US" altLang="zh-CN" dirty="0" err="1">
                <a:latin typeface="Times New Roman" charset="0"/>
                <a:ea typeface="Times New Roman" charset="0"/>
                <a:cs typeface="Times New Roman" charset="0"/>
              </a:rPr>
              <a:t>Golomb</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Code</a:t>
            </a:r>
            <a:r>
              <a:rPr lang="zh-CN" altLang="en-US" dirty="0"/>
              <a:t>通常比 </a:t>
            </a:r>
            <a:r>
              <a:rPr lang="en-US" altLang="zh-CN" dirty="0">
                <a:latin typeface="Times New Roman" charset="0"/>
                <a:ea typeface="Times New Roman" charset="0"/>
                <a:cs typeface="Times New Roman" charset="0"/>
              </a:rPr>
              <a:t>Elias-</a:t>
            </a:r>
            <a:r>
              <a:rPr lang="en-US" altLang="zh-CN" dirty="0" err="1">
                <a:latin typeface="Times New Roman" charset="0"/>
                <a:ea typeface="Times New Roman" charset="0"/>
                <a:cs typeface="Times New Roman" charset="0"/>
              </a:rPr>
              <a:t>γ</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Code</a:t>
            </a:r>
            <a:r>
              <a:rPr lang="zh-CN" altLang="en-US" dirty="0"/>
              <a:t> 或 </a:t>
            </a:r>
            <a:r>
              <a:rPr lang="en-US" altLang="zh-CN" dirty="0">
                <a:latin typeface="Times New Roman" charset="0"/>
                <a:ea typeface="Times New Roman" charset="0"/>
                <a:cs typeface="Times New Roman" charset="0"/>
              </a:rPr>
              <a:t>Elias-</a:t>
            </a:r>
            <a:r>
              <a:rPr lang="en-US" altLang="zh-CN" dirty="0" err="1">
                <a:latin typeface="Times New Roman" charset="0"/>
                <a:ea typeface="Times New Roman" charset="0"/>
                <a:cs typeface="Times New Roman" charset="0"/>
              </a:rPr>
              <a:t>δ</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Code</a:t>
            </a:r>
            <a:r>
              <a:rPr lang="zh-CN" altLang="en-US" dirty="0"/>
              <a:t> 提供更好的压缩效果</a:t>
            </a:r>
            <a:endParaRPr lang="en-US" altLang="zh-CN" dirty="0"/>
          </a:p>
          <a:p>
            <a:pPr lvl="1" algn="just">
              <a:spcBef>
                <a:spcPts val="1200"/>
              </a:spcBef>
            </a:pPr>
            <a:r>
              <a:rPr lang="zh-CN" altLang="en-US" dirty="0"/>
              <a:t>在 </a:t>
            </a:r>
            <a:r>
              <a:rPr lang="en-US" altLang="zh-CN" dirty="0">
                <a:latin typeface="Times New Roman" charset="0"/>
                <a:ea typeface="Times New Roman" charset="0"/>
                <a:cs typeface="Times New Roman" charset="0"/>
              </a:rPr>
              <a:t>TREC-3</a:t>
            </a:r>
            <a:r>
              <a:rPr lang="zh-CN" altLang="en-US" dirty="0">
                <a:latin typeface="Times New Roman" charset="0"/>
                <a:ea typeface="Times New Roman" charset="0"/>
                <a:cs typeface="Times New Roman" charset="0"/>
              </a:rPr>
              <a:t> </a:t>
            </a:r>
            <a:r>
              <a:rPr lang="zh-CN" altLang="en-US" dirty="0"/>
              <a:t>集合，每种编码方法的每个列表条目编码的平均位数</a:t>
            </a:r>
            <a:endParaRPr lang="en-US" altLang="zh-CN" dirty="0"/>
          </a:p>
          <a:p>
            <a:pPr lvl="2" algn="just"/>
            <a:r>
              <a:rPr lang="en-US" altLang="zh-CN" dirty="0" err="1"/>
              <a:t>Golomb</a:t>
            </a:r>
            <a:r>
              <a:rPr lang="en-US" altLang="zh-CN" dirty="0"/>
              <a:t>=5.73</a:t>
            </a:r>
            <a:r>
              <a:rPr lang="zh-CN" altLang="en-US" dirty="0"/>
              <a:t>，</a:t>
            </a:r>
            <a:r>
              <a:rPr lang="en-US" altLang="zh-CN" dirty="0"/>
              <a:t>Elias-</a:t>
            </a:r>
            <a:r>
              <a:rPr lang="en-US" altLang="zh-CN" dirty="0" err="1"/>
              <a:t>δ</a:t>
            </a:r>
            <a:r>
              <a:rPr lang="en-US" altLang="zh-CN" dirty="0"/>
              <a:t>=6.19</a:t>
            </a:r>
            <a:r>
              <a:rPr lang="zh-CN" altLang="en-US" dirty="0"/>
              <a:t>，</a:t>
            </a:r>
            <a:r>
              <a:rPr lang="en-US" altLang="zh-CN" dirty="0"/>
              <a:t>Elias-</a:t>
            </a:r>
            <a:r>
              <a:rPr lang="en-US" altLang="zh-CN" dirty="0" err="1"/>
              <a:t>γ</a:t>
            </a:r>
            <a:r>
              <a:rPr lang="en-US" altLang="zh-CN" dirty="0"/>
              <a:t>=6.43</a:t>
            </a:r>
          </a:p>
          <a:p>
            <a:pPr lvl="2" algn="just"/>
            <a:r>
              <a:rPr lang="zh-CN" altLang="en-US" dirty="0"/>
              <a:t>与普通的倒排索引表示相比，空间减少了</a:t>
            </a:r>
            <a:r>
              <a:rPr lang="en-US" altLang="zh-CN" dirty="0"/>
              <a:t>5</a:t>
            </a:r>
            <a:r>
              <a:rPr lang="zh-CN" altLang="en-US" dirty="0"/>
              <a:t>倍</a:t>
            </a:r>
          </a:p>
        </p:txBody>
      </p:sp>
    </p:spTree>
    <p:extLst>
      <p:ext uri="{BB962C8B-B14F-4D97-AF65-F5344CB8AC3E}">
        <p14:creationId xmlns:p14="http://schemas.microsoft.com/office/powerpoint/2010/main" val="582900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引言</a:t>
            </a:r>
          </a:p>
        </p:txBody>
      </p:sp>
      <p:sp>
        <p:nvSpPr>
          <p:cNvPr id="3" name="内容占位符 2"/>
          <p:cNvSpPr>
            <a:spLocks noGrp="1"/>
          </p:cNvSpPr>
          <p:nvPr>
            <p:ph idx="1"/>
          </p:nvPr>
        </p:nvSpPr>
        <p:spPr/>
        <p:txBody>
          <a:bodyPr/>
          <a:lstStyle/>
          <a:p>
            <a:pPr algn="just"/>
            <a:r>
              <a:rPr kumimoji="1" lang="zh-CN" altLang="en-US" dirty="0"/>
              <a:t>在</a:t>
            </a:r>
            <a:r>
              <a:rPr kumimoji="1" lang="en-US" altLang="zh-CN" dirty="0">
                <a:latin typeface="Times New Roman" charset="0"/>
                <a:ea typeface="Times New Roman" charset="0"/>
                <a:cs typeface="Times New Roman" charset="0"/>
              </a:rPr>
              <a:t>IR</a:t>
            </a:r>
            <a:r>
              <a:rPr kumimoji="1" lang="zh-CN" altLang="en-US" dirty="0"/>
              <a:t>系统中，尽管系统的</a:t>
            </a:r>
            <a:r>
              <a:rPr kumimoji="1" lang="zh-CN" altLang="en-US" dirty="0">
                <a:solidFill>
                  <a:srgbClr val="7030A0"/>
                </a:solidFill>
              </a:rPr>
              <a:t>效率</a:t>
            </a:r>
            <a:r>
              <a:rPr kumimoji="1" lang="zh-CN" altLang="en-US" dirty="0"/>
              <a:t>没有</a:t>
            </a:r>
            <a:r>
              <a:rPr kumimoji="1" lang="zh-CN" altLang="en-US" dirty="0">
                <a:solidFill>
                  <a:srgbClr val="7030A0"/>
                </a:solidFill>
              </a:rPr>
              <a:t>效果</a:t>
            </a:r>
            <a:r>
              <a:rPr kumimoji="1" lang="zh-CN" altLang="en-US" dirty="0"/>
              <a:t>那么重要，但仍然不能忽略</a:t>
            </a:r>
            <a:endParaRPr kumimoji="1" lang="en-US" altLang="zh-CN" dirty="0"/>
          </a:p>
          <a:p>
            <a:pPr algn="just">
              <a:spcBef>
                <a:spcPts val="1200"/>
              </a:spcBef>
            </a:pPr>
            <a:r>
              <a:rPr lang="en-US" altLang="zh-CN" dirty="0">
                <a:latin typeface="Times New Roman" charset="0"/>
                <a:ea typeface="Times New Roman" charset="0"/>
                <a:cs typeface="Times New Roman" charset="0"/>
              </a:rPr>
              <a:t>IR</a:t>
            </a:r>
            <a:r>
              <a:rPr lang="zh-CN" altLang="en-US" dirty="0"/>
              <a:t>系统中的效率</a:t>
            </a:r>
            <a:endParaRPr lang="en-US" altLang="zh-CN" dirty="0"/>
          </a:p>
          <a:p>
            <a:pPr lvl="1" algn="just"/>
            <a:r>
              <a:rPr kumimoji="1" lang="zh-CN" altLang="en-US" dirty="0"/>
              <a:t>以最少的计算代价来处理用户的查询</a:t>
            </a:r>
            <a:endParaRPr kumimoji="1" lang="en-US" altLang="zh-CN" dirty="0"/>
          </a:p>
          <a:p>
            <a:pPr algn="just">
              <a:spcBef>
                <a:spcPts val="1200"/>
              </a:spcBef>
            </a:pPr>
            <a:r>
              <a:rPr lang="zh-CN" altLang="en-US" dirty="0"/>
              <a:t>面向大规模的应用时，系统的效率问题变得越来越重要</a:t>
            </a:r>
            <a:endParaRPr lang="en-US" altLang="zh-CN" dirty="0"/>
          </a:p>
          <a:p>
            <a:pPr lvl="1" algn="just"/>
            <a:r>
              <a:rPr lang="zh-CN" altLang="en-US" dirty="0"/>
              <a:t>例如，在</a:t>
            </a:r>
            <a:r>
              <a:rPr lang="en-US" altLang="zh-CN" dirty="0">
                <a:latin typeface="Times New Roman" charset="0"/>
                <a:ea typeface="Times New Roman" charset="0"/>
                <a:cs typeface="Times New Roman" charset="0"/>
              </a:rPr>
              <a:t>Web</a:t>
            </a:r>
            <a:r>
              <a:rPr lang="zh-CN" altLang="en-US" dirty="0"/>
              <a:t>搜索引擎中，索引数兆字节乃至更多的数据，并且每秒提供数百或数千个查询</a:t>
            </a:r>
            <a:endParaRPr kumimoji="1" lang="zh-CN" altLang="en-US" dirty="0"/>
          </a:p>
        </p:txBody>
      </p:sp>
    </p:spTree>
    <p:extLst>
      <p:ext uri="{BB962C8B-B14F-4D97-AF65-F5344CB8AC3E}">
        <p14:creationId xmlns:p14="http://schemas.microsoft.com/office/powerpoint/2010/main" val="18201461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主要内容</a:t>
            </a:r>
          </a:p>
        </p:txBody>
      </p:sp>
      <p:sp>
        <p:nvSpPr>
          <p:cNvPr id="3" name="内容占位符 2"/>
          <p:cNvSpPr>
            <a:spLocks noGrp="1"/>
          </p:cNvSpPr>
          <p:nvPr>
            <p:ph idx="1"/>
          </p:nvPr>
        </p:nvSpPr>
        <p:spPr/>
        <p:txBody>
          <a:bodyPr/>
          <a:lstStyle/>
          <a:p>
            <a:r>
              <a:rPr kumimoji="1" lang="zh-CN" altLang="en-US" dirty="0"/>
              <a:t>倒排索引</a:t>
            </a:r>
            <a:endParaRPr kumimoji="1" lang="en-US" altLang="zh-CN" dirty="0"/>
          </a:p>
          <a:p>
            <a:r>
              <a:rPr lang="zh-CN" altLang="en-US" dirty="0">
                <a:solidFill>
                  <a:srgbClr val="FF0000"/>
                </a:solidFill>
              </a:rPr>
              <a:t>签名文档</a:t>
            </a:r>
            <a:endParaRPr lang="en-US" altLang="zh-CN" dirty="0">
              <a:solidFill>
                <a:srgbClr val="FF0000"/>
              </a:solidFill>
            </a:endParaRPr>
          </a:p>
          <a:p>
            <a:r>
              <a:rPr kumimoji="1" lang="zh-CN" altLang="en-US" dirty="0"/>
              <a:t>后缀树与后缀数组</a:t>
            </a:r>
            <a:endParaRPr kumimoji="1" lang="en-US" altLang="zh-CN" dirty="0"/>
          </a:p>
          <a:p>
            <a:r>
              <a:rPr lang="zh-CN" altLang="en-US" dirty="0"/>
              <a:t>顺序检索</a:t>
            </a:r>
            <a:endParaRPr kumimoji="1" lang="zh-CN" altLang="en-US" dirty="0"/>
          </a:p>
        </p:txBody>
      </p:sp>
    </p:spTree>
    <p:extLst>
      <p:ext uri="{BB962C8B-B14F-4D97-AF65-F5344CB8AC3E}">
        <p14:creationId xmlns:p14="http://schemas.microsoft.com/office/powerpoint/2010/main" val="860493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签名文档</a:t>
            </a:r>
            <a:endParaRPr kumimoji="1" lang="zh-CN" altLang="en-US" dirty="0"/>
          </a:p>
        </p:txBody>
      </p:sp>
      <p:sp>
        <p:nvSpPr>
          <p:cNvPr id="3" name="内容占位符 2"/>
          <p:cNvSpPr>
            <a:spLocks noGrp="1"/>
          </p:cNvSpPr>
          <p:nvPr>
            <p:ph idx="1"/>
          </p:nvPr>
        </p:nvSpPr>
        <p:spPr/>
        <p:txBody>
          <a:bodyPr/>
          <a:lstStyle/>
          <a:p>
            <a:pPr algn="just"/>
            <a:r>
              <a:rPr lang="zh-CN" altLang="en-US" dirty="0"/>
              <a:t>签名文档</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Signature</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files</a:t>
            </a:r>
            <a:r>
              <a:rPr lang="zh-CN" altLang="en-US" sz="2800" dirty="0">
                <a:latin typeface="Times New Roman" charset="0"/>
                <a:ea typeface="Times New Roman" charset="0"/>
                <a:cs typeface="Times New Roman" charset="0"/>
              </a:rPr>
              <a:t>）</a:t>
            </a:r>
            <a:endParaRPr lang="en-US" altLang="zh-CN" sz="2800" dirty="0">
              <a:latin typeface="Times New Roman" charset="0"/>
              <a:ea typeface="Times New Roman" charset="0"/>
              <a:cs typeface="Times New Roman" charset="0"/>
            </a:endParaRPr>
          </a:p>
          <a:p>
            <a:pPr lvl="1" algn="just">
              <a:spcBef>
                <a:spcPts val="1200"/>
              </a:spcBef>
            </a:pPr>
            <a:r>
              <a:rPr lang="zh-CN" altLang="en-US" dirty="0"/>
              <a:t>签名文档是基于哈希的面向单词的索引结构</a:t>
            </a:r>
            <a:endParaRPr lang="en-US" altLang="zh-CN" dirty="0"/>
          </a:p>
          <a:p>
            <a:pPr lvl="1" algn="just">
              <a:spcBef>
                <a:spcPts val="1200"/>
              </a:spcBef>
            </a:pPr>
            <a:r>
              <a:rPr lang="zh-CN" altLang="en-US" dirty="0"/>
              <a:t>签名文档搜索复杂性是线性的，因此只适用于不太大的文本</a:t>
            </a:r>
            <a:endParaRPr lang="en-US" altLang="zh-CN" dirty="0"/>
          </a:p>
          <a:p>
            <a:pPr lvl="1" algn="just">
              <a:spcBef>
                <a:spcPts val="1200"/>
              </a:spcBef>
            </a:pPr>
            <a:r>
              <a:rPr lang="zh-CN" altLang="en-US" dirty="0"/>
              <a:t>对于大多数应用程序，倒排索引的性能优于签名文档</a:t>
            </a:r>
          </a:p>
        </p:txBody>
      </p:sp>
    </p:spTree>
    <p:extLst>
      <p:ext uri="{BB962C8B-B14F-4D97-AF65-F5344CB8AC3E}">
        <p14:creationId xmlns:p14="http://schemas.microsoft.com/office/powerpoint/2010/main" val="15158396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签名文档</a:t>
            </a:r>
            <a:endParaRPr kumimoji="1" lang="zh-CN" altLang="en-US" dirty="0"/>
          </a:p>
        </p:txBody>
      </p:sp>
      <p:sp>
        <p:nvSpPr>
          <p:cNvPr id="3" name="内容占位符 2"/>
          <p:cNvSpPr>
            <a:spLocks noGrp="1"/>
          </p:cNvSpPr>
          <p:nvPr>
            <p:ph idx="1"/>
          </p:nvPr>
        </p:nvSpPr>
        <p:spPr/>
        <p:txBody>
          <a:bodyPr/>
          <a:lstStyle/>
          <a:p>
            <a:pPr algn="just"/>
            <a:r>
              <a:rPr lang="zh-CN" altLang="en-US" dirty="0"/>
              <a:t>签名文档</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Signature</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files</a:t>
            </a:r>
            <a:r>
              <a:rPr lang="zh-CN" altLang="en-US" sz="2800" dirty="0">
                <a:latin typeface="Times New Roman" charset="0"/>
                <a:ea typeface="Times New Roman" charset="0"/>
                <a:cs typeface="Times New Roman" charset="0"/>
              </a:rPr>
              <a:t>）</a:t>
            </a:r>
            <a:endParaRPr lang="en-US" altLang="zh-CN" sz="2800" dirty="0">
              <a:latin typeface="Times New Roman" charset="0"/>
              <a:ea typeface="Times New Roman" charset="0"/>
              <a:cs typeface="Times New Roman" charset="0"/>
            </a:endParaRPr>
          </a:p>
          <a:p>
            <a:pPr lvl="1" algn="just">
              <a:spcBef>
                <a:spcPts val="600"/>
              </a:spcBef>
            </a:pPr>
            <a:r>
              <a:rPr lang="zh-CN" altLang="en-US" dirty="0"/>
              <a:t>签名文档将文本切分成若干个块，每个块中包含 </a:t>
            </a:r>
            <a:r>
              <a:rPr lang="en-US" altLang="zh-CN" i="1" dirty="0">
                <a:latin typeface="Times New Roman" charset="0"/>
                <a:ea typeface="Times New Roman" charset="0"/>
                <a:cs typeface="Times New Roman" charset="0"/>
              </a:rPr>
              <a:t>b</a:t>
            </a:r>
            <a:r>
              <a:rPr lang="zh-CN" altLang="en-US" dirty="0"/>
              <a:t> 个词项，将单词映射到 </a:t>
            </a:r>
            <a:r>
              <a:rPr lang="en-US" altLang="zh-CN" i="1" dirty="0">
                <a:latin typeface="Times New Roman" charset="0"/>
                <a:ea typeface="Times New Roman" charset="0"/>
                <a:cs typeface="Times New Roman" charset="0"/>
              </a:rPr>
              <a:t>B</a:t>
            </a:r>
            <a:r>
              <a:rPr lang="zh-CN" altLang="en-US" dirty="0"/>
              <a:t> 位的位掩码</a:t>
            </a:r>
            <a:endParaRPr lang="en-US" altLang="zh-CN" dirty="0"/>
          </a:p>
          <a:p>
            <a:pPr lvl="1" algn="just">
              <a:spcBef>
                <a:spcPts val="600"/>
              </a:spcBef>
            </a:pPr>
            <a:r>
              <a:rPr lang="zh-CN" altLang="en-US" dirty="0"/>
              <a:t>掩码通过对块中所有的词的签名进行按位 </a:t>
            </a:r>
            <a:r>
              <a:rPr lang="en-US" altLang="zh-CN" i="1" dirty="0">
                <a:latin typeface="Times New Roman" charset="0"/>
                <a:ea typeface="Times New Roman" charset="0"/>
                <a:cs typeface="Times New Roman" charset="0"/>
              </a:rPr>
              <a:t>OR</a:t>
            </a:r>
            <a:r>
              <a:rPr lang="zh-CN" altLang="en-US" dirty="0"/>
              <a:t> 操作获得</a:t>
            </a:r>
          </a:p>
        </p:txBody>
      </p:sp>
      <p:sp>
        <p:nvSpPr>
          <p:cNvPr id="4" name="文本框 3"/>
          <p:cNvSpPr txBox="1"/>
          <p:nvPr/>
        </p:nvSpPr>
        <p:spPr>
          <a:xfrm>
            <a:off x="950026" y="5213267"/>
            <a:ext cx="1650670" cy="380011"/>
          </a:xfrm>
          <a:prstGeom prst="rect">
            <a:avLst/>
          </a:prstGeom>
          <a:noFill/>
          <a:ln>
            <a:solidFill>
              <a:schemeClr val="tx1"/>
            </a:solidFill>
          </a:ln>
        </p:spPr>
        <p:txBody>
          <a:bodyPr wrap="square" rtlCol="0">
            <a:spAutoFit/>
          </a:bodyPr>
          <a:lstStyle/>
          <a:p>
            <a:r>
              <a:rPr kumimoji="1" lang="en-US" altLang="zh-CN" dirty="0">
                <a:latin typeface="Times New Roman" charset="0"/>
                <a:ea typeface="Times New Roman" charset="0"/>
                <a:cs typeface="Times New Roman" charset="0"/>
              </a:rPr>
              <a:t>This</a:t>
            </a:r>
            <a:r>
              <a:rPr kumimoji="1" lang="zh-CN" altLang="en-US" dirty="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is</a:t>
            </a:r>
            <a:r>
              <a:rPr kumimoji="1" lang="zh-CN" altLang="en-US" dirty="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a</a:t>
            </a:r>
            <a:r>
              <a:rPr kumimoji="1" lang="zh-CN" altLang="en-US" dirty="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text.</a:t>
            </a:r>
            <a:endParaRPr kumimoji="1" lang="zh-CN" altLang="en-US" dirty="0">
              <a:latin typeface="Times New Roman" charset="0"/>
              <a:ea typeface="Times New Roman" charset="0"/>
              <a:cs typeface="Times New Roman" charset="0"/>
            </a:endParaRPr>
          </a:p>
        </p:txBody>
      </p:sp>
      <p:sp>
        <p:nvSpPr>
          <p:cNvPr id="5" name="文本框 4"/>
          <p:cNvSpPr txBox="1"/>
          <p:nvPr/>
        </p:nvSpPr>
        <p:spPr>
          <a:xfrm>
            <a:off x="2600695" y="5213267"/>
            <a:ext cx="1805049" cy="369332"/>
          </a:xfrm>
          <a:prstGeom prst="rect">
            <a:avLst/>
          </a:prstGeom>
          <a:noFill/>
          <a:ln>
            <a:solidFill>
              <a:schemeClr val="tx1"/>
            </a:solidFill>
          </a:ln>
        </p:spPr>
        <p:txBody>
          <a:bodyPr wrap="square" rtlCol="0">
            <a:spAutoFit/>
          </a:bodyPr>
          <a:lstStyle/>
          <a:p>
            <a:r>
              <a:rPr kumimoji="1" lang="en-US" altLang="zh-CN" dirty="0">
                <a:latin typeface="Times New Roman" charset="0"/>
                <a:ea typeface="Times New Roman" charset="0"/>
                <a:cs typeface="Times New Roman" charset="0"/>
              </a:rPr>
              <a:t>A</a:t>
            </a:r>
            <a:r>
              <a:rPr kumimoji="1" lang="zh-CN" altLang="en-US" dirty="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text</a:t>
            </a:r>
            <a:r>
              <a:rPr kumimoji="1" lang="zh-CN" altLang="en-US" dirty="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has</a:t>
            </a:r>
            <a:r>
              <a:rPr kumimoji="1" lang="zh-CN" altLang="en-US" dirty="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many</a:t>
            </a:r>
            <a:endParaRPr kumimoji="1" lang="zh-CN" altLang="en-US" dirty="0">
              <a:latin typeface="Times New Roman" charset="0"/>
              <a:ea typeface="Times New Roman" charset="0"/>
              <a:cs typeface="Times New Roman" charset="0"/>
            </a:endParaRPr>
          </a:p>
        </p:txBody>
      </p:sp>
      <p:sp>
        <p:nvSpPr>
          <p:cNvPr id="6" name="文本框 5"/>
          <p:cNvSpPr txBox="1"/>
          <p:nvPr/>
        </p:nvSpPr>
        <p:spPr>
          <a:xfrm>
            <a:off x="4405744" y="5213267"/>
            <a:ext cx="2101934" cy="369332"/>
          </a:xfrm>
          <a:prstGeom prst="rect">
            <a:avLst/>
          </a:prstGeom>
          <a:noFill/>
          <a:ln>
            <a:solidFill>
              <a:schemeClr val="tx1"/>
            </a:solidFill>
          </a:ln>
        </p:spPr>
        <p:txBody>
          <a:bodyPr wrap="square" rtlCol="0">
            <a:spAutoFit/>
          </a:bodyPr>
          <a:lstStyle/>
          <a:p>
            <a:r>
              <a:rPr kumimoji="1" lang="en-US" altLang="zh-CN" dirty="0">
                <a:latin typeface="Times New Roman" charset="0"/>
                <a:ea typeface="Times New Roman" charset="0"/>
                <a:cs typeface="Times New Roman" charset="0"/>
              </a:rPr>
              <a:t>Words.</a:t>
            </a:r>
            <a:r>
              <a:rPr kumimoji="1" lang="zh-CN" altLang="en-US" dirty="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Words</a:t>
            </a:r>
            <a:r>
              <a:rPr kumimoji="1" lang="zh-CN" altLang="en-US" dirty="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are</a:t>
            </a:r>
            <a:endParaRPr kumimoji="1" lang="zh-CN" altLang="en-US" dirty="0">
              <a:latin typeface="Times New Roman" charset="0"/>
              <a:ea typeface="Times New Roman" charset="0"/>
              <a:cs typeface="Times New Roman" charset="0"/>
            </a:endParaRPr>
          </a:p>
        </p:txBody>
      </p:sp>
      <p:sp>
        <p:nvSpPr>
          <p:cNvPr id="7" name="文本框 6"/>
          <p:cNvSpPr txBox="1"/>
          <p:nvPr/>
        </p:nvSpPr>
        <p:spPr>
          <a:xfrm>
            <a:off x="6507677" y="5213267"/>
            <a:ext cx="1983179" cy="369332"/>
          </a:xfrm>
          <a:prstGeom prst="rect">
            <a:avLst/>
          </a:prstGeom>
          <a:noFill/>
          <a:ln>
            <a:solidFill>
              <a:schemeClr val="tx1"/>
            </a:solidFill>
          </a:ln>
        </p:spPr>
        <p:txBody>
          <a:bodyPr wrap="square" rtlCol="0">
            <a:spAutoFit/>
          </a:bodyPr>
          <a:lstStyle/>
          <a:p>
            <a:r>
              <a:rPr kumimoji="1" lang="en-US" altLang="zh-CN" dirty="0">
                <a:latin typeface="Times New Roman" charset="0"/>
                <a:ea typeface="Times New Roman" charset="0"/>
                <a:cs typeface="Times New Roman" charset="0"/>
              </a:rPr>
              <a:t>Made</a:t>
            </a:r>
            <a:r>
              <a:rPr kumimoji="1" lang="zh-CN" altLang="en-US" dirty="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from</a:t>
            </a:r>
            <a:r>
              <a:rPr kumimoji="1" lang="zh-CN" altLang="en-US" dirty="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letters.</a:t>
            </a:r>
            <a:endParaRPr kumimoji="1" lang="zh-CN" altLang="en-US" dirty="0">
              <a:latin typeface="Times New Roman" charset="0"/>
              <a:ea typeface="Times New Roman" charset="0"/>
              <a:cs typeface="Times New Roman" charset="0"/>
            </a:endParaRPr>
          </a:p>
        </p:txBody>
      </p:sp>
      <p:sp>
        <p:nvSpPr>
          <p:cNvPr id="8" name="文本框 7"/>
          <p:cNvSpPr txBox="1"/>
          <p:nvPr/>
        </p:nvSpPr>
        <p:spPr>
          <a:xfrm>
            <a:off x="950025" y="4843935"/>
            <a:ext cx="985652" cy="369332"/>
          </a:xfrm>
          <a:prstGeom prst="rect">
            <a:avLst/>
          </a:prstGeom>
          <a:noFill/>
        </p:spPr>
        <p:txBody>
          <a:bodyPr wrap="square" rtlCol="0">
            <a:spAutoFit/>
          </a:bodyPr>
          <a:lstStyle/>
          <a:p>
            <a:r>
              <a:rPr kumimoji="1" lang="en-US" altLang="zh-CN" dirty="0">
                <a:solidFill>
                  <a:srgbClr val="7030A0"/>
                </a:solidFill>
                <a:latin typeface="Times New Roman" charset="0"/>
                <a:ea typeface="Times New Roman" charset="0"/>
                <a:cs typeface="Times New Roman" charset="0"/>
              </a:rPr>
              <a:t>Block1</a:t>
            </a:r>
            <a:endParaRPr kumimoji="1" lang="zh-CN" altLang="en-US" dirty="0">
              <a:solidFill>
                <a:srgbClr val="7030A0"/>
              </a:solidFill>
              <a:latin typeface="Times New Roman" charset="0"/>
              <a:ea typeface="Times New Roman" charset="0"/>
              <a:cs typeface="Times New Roman" charset="0"/>
            </a:endParaRPr>
          </a:p>
        </p:txBody>
      </p:sp>
      <p:sp>
        <p:nvSpPr>
          <p:cNvPr id="9" name="文本框 8"/>
          <p:cNvSpPr txBox="1"/>
          <p:nvPr/>
        </p:nvSpPr>
        <p:spPr>
          <a:xfrm>
            <a:off x="2600696" y="4843935"/>
            <a:ext cx="985652" cy="369332"/>
          </a:xfrm>
          <a:prstGeom prst="rect">
            <a:avLst/>
          </a:prstGeom>
          <a:noFill/>
        </p:spPr>
        <p:txBody>
          <a:bodyPr wrap="square" rtlCol="0">
            <a:spAutoFit/>
          </a:bodyPr>
          <a:lstStyle/>
          <a:p>
            <a:r>
              <a:rPr kumimoji="1" lang="en-US" altLang="zh-CN" dirty="0">
                <a:solidFill>
                  <a:srgbClr val="7030A0"/>
                </a:solidFill>
                <a:latin typeface="Times New Roman" charset="0"/>
                <a:ea typeface="Times New Roman" charset="0"/>
                <a:cs typeface="Times New Roman" charset="0"/>
              </a:rPr>
              <a:t>Block2</a:t>
            </a:r>
            <a:endParaRPr kumimoji="1" lang="zh-CN" altLang="en-US" dirty="0">
              <a:solidFill>
                <a:srgbClr val="7030A0"/>
              </a:solidFill>
              <a:latin typeface="Times New Roman" charset="0"/>
              <a:ea typeface="Times New Roman" charset="0"/>
              <a:cs typeface="Times New Roman" charset="0"/>
            </a:endParaRPr>
          </a:p>
        </p:txBody>
      </p:sp>
      <p:sp>
        <p:nvSpPr>
          <p:cNvPr id="10" name="文本框 9"/>
          <p:cNvSpPr txBox="1"/>
          <p:nvPr/>
        </p:nvSpPr>
        <p:spPr>
          <a:xfrm>
            <a:off x="4411681" y="4843935"/>
            <a:ext cx="985652" cy="369332"/>
          </a:xfrm>
          <a:prstGeom prst="rect">
            <a:avLst/>
          </a:prstGeom>
          <a:noFill/>
        </p:spPr>
        <p:txBody>
          <a:bodyPr wrap="square" rtlCol="0">
            <a:spAutoFit/>
          </a:bodyPr>
          <a:lstStyle/>
          <a:p>
            <a:r>
              <a:rPr kumimoji="1" lang="en-US" altLang="zh-CN" dirty="0">
                <a:solidFill>
                  <a:srgbClr val="7030A0"/>
                </a:solidFill>
                <a:latin typeface="Times New Roman" charset="0"/>
                <a:ea typeface="Times New Roman" charset="0"/>
                <a:cs typeface="Times New Roman" charset="0"/>
              </a:rPr>
              <a:t>Block3</a:t>
            </a:r>
            <a:endParaRPr kumimoji="1" lang="zh-CN" altLang="en-US" dirty="0">
              <a:solidFill>
                <a:srgbClr val="7030A0"/>
              </a:solidFill>
              <a:latin typeface="Times New Roman" charset="0"/>
              <a:ea typeface="Times New Roman" charset="0"/>
              <a:cs typeface="Times New Roman" charset="0"/>
            </a:endParaRPr>
          </a:p>
        </p:txBody>
      </p:sp>
      <p:sp>
        <p:nvSpPr>
          <p:cNvPr id="11" name="文本框 10"/>
          <p:cNvSpPr txBox="1"/>
          <p:nvPr/>
        </p:nvSpPr>
        <p:spPr>
          <a:xfrm>
            <a:off x="6507676" y="4843935"/>
            <a:ext cx="985652" cy="369332"/>
          </a:xfrm>
          <a:prstGeom prst="rect">
            <a:avLst/>
          </a:prstGeom>
          <a:noFill/>
        </p:spPr>
        <p:txBody>
          <a:bodyPr wrap="square" rtlCol="0">
            <a:spAutoFit/>
          </a:bodyPr>
          <a:lstStyle/>
          <a:p>
            <a:r>
              <a:rPr kumimoji="1" lang="en-US" altLang="zh-CN" dirty="0">
                <a:solidFill>
                  <a:srgbClr val="7030A0"/>
                </a:solidFill>
                <a:latin typeface="Times New Roman" charset="0"/>
                <a:ea typeface="Times New Roman" charset="0"/>
                <a:cs typeface="Times New Roman" charset="0"/>
              </a:rPr>
              <a:t>Block4</a:t>
            </a:r>
            <a:endParaRPr kumimoji="1" lang="zh-CN" altLang="en-US" dirty="0">
              <a:solidFill>
                <a:srgbClr val="7030A0"/>
              </a:solidFill>
              <a:latin typeface="Times New Roman" charset="0"/>
              <a:ea typeface="Times New Roman" charset="0"/>
              <a:cs typeface="Times New Roman" charset="0"/>
            </a:endParaRPr>
          </a:p>
        </p:txBody>
      </p:sp>
      <p:sp>
        <p:nvSpPr>
          <p:cNvPr id="12" name="文本框 11"/>
          <p:cNvSpPr txBox="1"/>
          <p:nvPr/>
        </p:nvSpPr>
        <p:spPr>
          <a:xfrm>
            <a:off x="1496291" y="5976032"/>
            <a:ext cx="1341913" cy="369332"/>
          </a:xfrm>
          <a:prstGeom prst="rect">
            <a:avLst/>
          </a:prstGeom>
          <a:noFill/>
          <a:ln>
            <a:solidFill>
              <a:schemeClr val="tx1"/>
            </a:solidFill>
          </a:ln>
        </p:spPr>
        <p:txBody>
          <a:bodyPr wrap="square" rtlCol="0">
            <a:spAutoFit/>
          </a:bodyPr>
          <a:lstStyle/>
          <a:p>
            <a:pPr algn="ctr"/>
            <a:r>
              <a:rPr kumimoji="1" lang="en-US" altLang="zh-CN" dirty="0">
                <a:latin typeface="Times New Roman" charset="0"/>
                <a:ea typeface="Times New Roman" charset="0"/>
                <a:cs typeface="Times New Roman" charset="0"/>
              </a:rPr>
              <a:t>000101</a:t>
            </a:r>
            <a:endParaRPr kumimoji="1" lang="zh-CN" altLang="en-US" dirty="0">
              <a:latin typeface="Times New Roman" charset="0"/>
              <a:ea typeface="Times New Roman" charset="0"/>
              <a:cs typeface="Times New Roman" charset="0"/>
            </a:endParaRPr>
          </a:p>
        </p:txBody>
      </p:sp>
      <p:sp>
        <p:nvSpPr>
          <p:cNvPr id="13" name="文本框 12"/>
          <p:cNvSpPr txBox="1"/>
          <p:nvPr/>
        </p:nvSpPr>
        <p:spPr>
          <a:xfrm>
            <a:off x="2838205" y="5976032"/>
            <a:ext cx="308758" cy="369332"/>
          </a:xfrm>
          <a:prstGeom prst="rect">
            <a:avLst/>
          </a:prstGeom>
          <a:noFill/>
          <a:ln>
            <a:solidFill>
              <a:schemeClr val="tx1"/>
            </a:solidFill>
          </a:ln>
        </p:spPr>
        <p:txBody>
          <a:bodyPr wrap="square" rtlCol="0">
            <a:spAutoFit/>
          </a:bodyPr>
          <a:lstStyle/>
          <a:p>
            <a:pPr algn="ctr"/>
            <a:endParaRPr kumimoji="1" lang="zh-CN" altLang="en-US" dirty="0">
              <a:latin typeface="Times New Roman" charset="0"/>
              <a:ea typeface="Times New Roman" charset="0"/>
              <a:cs typeface="Times New Roman" charset="0"/>
            </a:endParaRPr>
          </a:p>
        </p:txBody>
      </p:sp>
      <p:sp>
        <p:nvSpPr>
          <p:cNvPr id="14" name="文本框 13"/>
          <p:cNvSpPr txBox="1"/>
          <p:nvPr/>
        </p:nvSpPr>
        <p:spPr>
          <a:xfrm>
            <a:off x="3146962" y="5976032"/>
            <a:ext cx="1341913" cy="369332"/>
          </a:xfrm>
          <a:prstGeom prst="rect">
            <a:avLst/>
          </a:prstGeom>
          <a:noFill/>
          <a:ln>
            <a:solidFill>
              <a:schemeClr val="tx1"/>
            </a:solidFill>
          </a:ln>
        </p:spPr>
        <p:txBody>
          <a:bodyPr wrap="square" rtlCol="0">
            <a:spAutoFit/>
          </a:bodyPr>
          <a:lstStyle/>
          <a:p>
            <a:pPr algn="ctr"/>
            <a:r>
              <a:rPr kumimoji="1" lang="en-US" altLang="zh-CN" dirty="0">
                <a:latin typeface="Times New Roman" charset="0"/>
                <a:ea typeface="Times New Roman" charset="0"/>
                <a:cs typeface="Times New Roman" charset="0"/>
              </a:rPr>
              <a:t>110101</a:t>
            </a:r>
            <a:endParaRPr kumimoji="1" lang="zh-CN" altLang="en-US" dirty="0">
              <a:latin typeface="Times New Roman" charset="0"/>
              <a:ea typeface="Times New Roman" charset="0"/>
              <a:cs typeface="Times New Roman" charset="0"/>
            </a:endParaRPr>
          </a:p>
        </p:txBody>
      </p:sp>
      <p:sp>
        <p:nvSpPr>
          <p:cNvPr id="15" name="文本框 14"/>
          <p:cNvSpPr txBox="1"/>
          <p:nvPr/>
        </p:nvSpPr>
        <p:spPr>
          <a:xfrm>
            <a:off x="4488876" y="5976032"/>
            <a:ext cx="308758" cy="369332"/>
          </a:xfrm>
          <a:prstGeom prst="rect">
            <a:avLst/>
          </a:prstGeom>
          <a:noFill/>
          <a:ln>
            <a:solidFill>
              <a:schemeClr val="tx1"/>
            </a:solidFill>
          </a:ln>
        </p:spPr>
        <p:txBody>
          <a:bodyPr wrap="square" rtlCol="0">
            <a:spAutoFit/>
          </a:bodyPr>
          <a:lstStyle/>
          <a:p>
            <a:pPr algn="ctr"/>
            <a:endParaRPr kumimoji="1" lang="zh-CN" altLang="en-US" dirty="0">
              <a:latin typeface="Times New Roman" charset="0"/>
              <a:ea typeface="Times New Roman" charset="0"/>
              <a:cs typeface="Times New Roman" charset="0"/>
            </a:endParaRPr>
          </a:p>
        </p:txBody>
      </p:sp>
      <p:sp>
        <p:nvSpPr>
          <p:cNvPr id="16" name="文本框 15"/>
          <p:cNvSpPr txBox="1"/>
          <p:nvPr/>
        </p:nvSpPr>
        <p:spPr>
          <a:xfrm>
            <a:off x="4797634" y="5976032"/>
            <a:ext cx="1341913" cy="369332"/>
          </a:xfrm>
          <a:prstGeom prst="rect">
            <a:avLst/>
          </a:prstGeom>
          <a:noFill/>
          <a:ln>
            <a:solidFill>
              <a:schemeClr val="tx1"/>
            </a:solidFill>
          </a:ln>
        </p:spPr>
        <p:txBody>
          <a:bodyPr wrap="square" rtlCol="0">
            <a:spAutoFit/>
          </a:bodyPr>
          <a:lstStyle/>
          <a:p>
            <a:pPr algn="ctr"/>
            <a:r>
              <a:rPr kumimoji="1" lang="en-US" altLang="zh-CN" dirty="0">
                <a:latin typeface="Times New Roman" charset="0"/>
                <a:ea typeface="Times New Roman" charset="0"/>
                <a:cs typeface="Times New Roman" charset="0"/>
              </a:rPr>
              <a:t>100100</a:t>
            </a:r>
            <a:endParaRPr kumimoji="1" lang="zh-CN" altLang="en-US" dirty="0">
              <a:latin typeface="Times New Roman" charset="0"/>
              <a:ea typeface="Times New Roman" charset="0"/>
              <a:cs typeface="Times New Roman" charset="0"/>
            </a:endParaRPr>
          </a:p>
        </p:txBody>
      </p:sp>
      <p:sp>
        <p:nvSpPr>
          <p:cNvPr id="17" name="文本框 16"/>
          <p:cNvSpPr txBox="1"/>
          <p:nvPr/>
        </p:nvSpPr>
        <p:spPr>
          <a:xfrm>
            <a:off x="6139548" y="5976032"/>
            <a:ext cx="308758" cy="369332"/>
          </a:xfrm>
          <a:prstGeom prst="rect">
            <a:avLst/>
          </a:prstGeom>
          <a:noFill/>
          <a:ln>
            <a:solidFill>
              <a:schemeClr val="tx1"/>
            </a:solidFill>
          </a:ln>
        </p:spPr>
        <p:txBody>
          <a:bodyPr wrap="square" rtlCol="0">
            <a:spAutoFit/>
          </a:bodyPr>
          <a:lstStyle/>
          <a:p>
            <a:pPr algn="ctr"/>
            <a:endParaRPr kumimoji="1" lang="zh-CN" altLang="en-US" dirty="0">
              <a:latin typeface="Times New Roman" charset="0"/>
              <a:ea typeface="Times New Roman" charset="0"/>
              <a:cs typeface="Times New Roman" charset="0"/>
            </a:endParaRPr>
          </a:p>
        </p:txBody>
      </p:sp>
      <p:sp>
        <p:nvSpPr>
          <p:cNvPr id="18" name="文本框 17"/>
          <p:cNvSpPr txBox="1"/>
          <p:nvPr/>
        </p:nvSpPr>
        <p:spPr>
          <a:xfrm>
            <a:off x="6448305" y="5976032"/>
            <a:ext cx="1341913" cy="369332"/>
          </a:xfrm>
          <a:prstGeom prst="rect">
            <a:avLst/>
          </a:prstGeom>
          <a:noFill/>
          <a:ln>
            <a:solidFill>
              <a:schemeClr val="tx1"/>
            </a:solidFill>
          </a:ln>
        </p:spPr>
        <p:txBody>
          <a:bodyPr wrap="square" rtlCol="0">
            <a:spAutoFit/>
          </a:bodyPr>
          <a:lstStyle/>
          <a:p>
            <a:pPr algn="ctr"/>
            <a:r>
              <a:rPr kumimoji="1" lang="en-US" altLang="zh-CN" dirty="0">
                <a:latin typeface="Times New Roman" charset="0"/>
                <a:ea typeface="Times New Roman" charset="0"/>
                <a:cs typeface="Times New Roman" charset="0"/>
              </a:rPr>
              <a:t>101101</a:t>
            </a:r>
            <a:endParaRPr kumimoji="1" lang="zh-CN" altLang="en-US" dirty="0">
              <a:latin typeface="Times New Roman" charset="0"/>
              <a:ea typeface="Times New Roman" charset="0"/>
              <a:cs typeface="Times New Roman" charset="0"/>
            </a:endParaRPr>
          </a:p>
        </p:txBody>
      </p:sp>
      <p:sp>
        <p:nvSpPr>
          <p:cNvPr id="19" name="文本框 18"/>
          <p:cNvSpPr txBox="1"/>
          <p:nvPr/>
        </p:nvSpPr>
        <p:spPr>
          <a:xfrm>
            <a:off x="7790219" y="5976032"/>
            <a:ext cx="308758" cy="369332"/>
          </a:xfrm>
          <a:prstGeom prst="rect">
            <a:avLst/>
          </a:prstGeom>
          <a:noFill/>
          <a:ln>
            <a:solidFill>
              <a:schemeClr val="tx1"/>
            </a:solidFill>
          </a:ln>
        </p:spPr>
        <p:txBody>
          <a:bodyPr wrap="square" rtlCol="0">
            <a:spAutoFit/>
          </a:bodyPr>
          <a:lstStyle/>
          <a:p>
            <a:pPr algn="ctr"/>
            <a:endParaRPr kumimoji="1" lang="zh-CN" altLang="en-US" dirty="0">
              <a:latin typeface="Times New Roman" charset="0"/>
              <a:ea typeface="Times New Roman" charset="0"/>
              <a:cs typeface="Times New Roman" charset="0"/>
            </a:endParaRPr>
          </a:p>
        </p:txBody>
      </p:sp>
      <p:cxnSp>
        <p:nvCxnSpPr>
          <p:cNvPr id="21" name="直线箭头连接符 20"/>
          <p:cNvCxnSpPr>
            <a:stCxn id="13" idx="0"/>
            <a:endCxn id="4" idx="2"/>
          </p:cNvCxnSpPr>
          <p:nvPr/>
        </p:nvCxnSpPr>
        <p:spPr>
          <a:xfrm flipH="1" flipV="1">
            <a:off x="1775361" y="5593278"/>
            <a:ext cx="1217223" cy="3827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直线箭头连接符 22"/>
          <p:cNvCxnSpPr>
            <a:stCxn id="15" idx="0"/>
            <a:endCxn id="5" idx="2"/>
          </p:cNvCxnSpPr>
          <p:nvPr/>
        </p:nvCxnSpPr>
        <p:spPr>
          <a:xfrm flipH="1" flipV="1">
            <a:off x="3503220" y="5582599"/>
            <a:ext cx="1140035" cy="3934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直线箭头连接符 24"/>
          <p:cNvCxnSpPr>
            <a:stCxn id="17" idx="0"/>
            <a:endCxn id="6" idx="2"/>
          </p:cNvCxnSpPr>
          <p:nvPr/>
        </p:nvCxnSpPr>
        <p:spPr>
          <a:xfrm flipH="1" flipV="1">
            <a:off x="5456711" y="5582599"/>
            <a:ext cx="837216" cy="3934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直线箭头连接符 27"/>
          <p:cNvCxnSpPr>
            <a:stCxn id="19" idx="0"/>
            <a:endCxn id="7" idx="2"/>
          </p:cNvCxnSpPr>
          <p:nvPr/>
        </p:nvCxnSpPr>
        <p:spPr>
          <a:xfrm flipH="1" flipV="1">
            <a:off x="7499267" y="5582599"/>
            <a:ext cx="445331" cy="3934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文本框 28"/>
          <p:cNvSpPr txBox="1"/>
          <p:nvPr/>
        </p:nvSpPr>
        <p:spPr>
          <a:xfrm>
            <a:off x="6448305" y="831212"/>
            <a:ext cx="2090058" cy="1477328"/>
          </a:xfrm>
          <a:prstGeom prst="rect">
            <a:avLst/>
          </a:prstGeom>
          <a:ln/>
        </p:spPr>
        <p:style>
          <a:lnRef idx="1">
            <a:schemeClr val="dk1"/>
          </a:lnRef>
          <a:fillRef idx="2">
            <a:schemeClr val="dk1"/>
          </a:fillRef>
          <a:effectRef idx="1">
            <a:schemeClr val="dk1"/>
          </a:effectRef>
          <a:fontRef idx="minor">
            <a:schemeClr val="dk1"/>
          </a:fontRef>
        </p:style>
        <p:txBody>
          <a:bodyPr wrap="square" rtlCol="0">
            <a:spAutoFit/>
          </a:bodyPr>
          <a:lstStyle/>
          <a:p>
            <a:pPr algn="just"/>
            <a:r>
              <a:rPr lang="en-US" altLang="zh-CN" dirty="0">
                <a:latin typeface="Times New Roman" charset="0"/>
                <a:ea typeface="Times New Roman" charset="0"/>
                <a:cs typeface="Times New Roman" charset="0"/>
              </a:rPr>
              <a:t>h</a:t>
            </a:r>
            <a:r>
              <a:rPr kumimoji="1" lang="en-US" altLang="zh-CN" dirty="0">
                <a:latin typeface="Times New Roman" charset="0"/>
                <a:ea typeface="Times New Roman" charset="0"/>
                <a:cs typeface="Times New Roman" charset="0"/>
              </a:rPr>
              <a:t>(text)</a:t>
            </a:r>
            <a:r>
              <a:rPr kumimoji="1" lang="zh-CN" altLang="en-US" dirty="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=000101</a:t>
            </a:r>
          </a:p>
          <a:p>
            <a:pPr algn="just"/>
            <a:r>
              <a:rPr lang="en-US" altLang="zh-CN" dirty="0">
                <a:latin typeface="Times New Roman" charset="0"/>
                <a:ea typeface="Times New Roman" charset="0"/>
                <a:cs typeface="Times New Roman" charset="0"/>
              </a:rPr>
              <a:t>h(many)</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=110000</a:t>
            </a:r>
          </a:p>
          <a:p>
            <a:pPr algn="just"/>
            <a:r>
              <a:rPr lang="en-US" altLang="zh-CN" dirty="0">
                <a:latin typeface="Times New Roman" charset="0"/>
                <a:ea typeface="Times New Roman" charset="0"/>
                <a:cs typeface="Times New Roman" charset="0"/>
              </a:rPr>
              <a:t>h(words)=100100</a:t>
            </a:r>
          </a:p>
          <a:p>
            <a:pPr algn="just"/>
            <a:r>
              <a:rPr lang="en-US" altLang="zh-CN" dirty="0">
                <a:latin typeface="Times New Roman" charset="0"/>
                <a:ea typeface="Times New Roman" charset="0"/>
                <a:cs typeface="Times New Roman" charset="0"/>
              </a:rPr>
              <a:t>h(made)</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=001100</a:t>
            </a:r>
          </a:p>
          <a:p>
            <a:pPr algn="just"/>
            <a:r>
              <a:rPr lang="en-US" altLang="zh-CN" dirty="0">
                <a:latin typeface="Times New Roman" charset="0"/>
                <a:ea typeface="Times New Roman" charset="0"/>
                <a:cs typeface="Times New Roman" charset="0"/>
              </a:rPr>
              <a:t>h(letters)=100001</a:t>
            </a:r>
          </a:p>
        </p:txBody>
      </p:sp>
      <p:sp>
        <p:nvSpPr>
          <p:cNvPr id="30" name="文本框 29"/>
          <p:cNvSpPr txBox="1"/>
          <p:nvPr/>
        </p:nvSpPr>
        <p:spPr>
          <a:xfrm>
            <a:off x="6436434" y="448458"/>
            <a:ext cx="2101930" cy="369332"/>
          </a:xfrm>
          <a:prstGeom prst="rect">
            <a:avLst/>
          </a:prstGeom>
          <a:noFill/>
        </p:spPr>
        <p:txBody>
          <a:bodyPr wrap="square" rtlCol="0">
            <a:spAutoFit/>
          </a:bodyPr>
          <a:lstStyle/>
          <a:p>
            <a:pPr algn="ctr"/>
            <a:r>
              <a:rPr kumimoji="1" lang="en-US" altLang="zh-CN" dirty="0">
                <a:solidFill>
                  <a:srgbClr val="7030A0"/>
                </a:solidFill>
                <a:latin typeface="Times New Roman" charset="0"/>
                <a:ea typeface="Times New Roman" charset="0"/>
                <a:cs typeface="Times New Roman" charset="0"/>
              </a:rPr>
              <a:t>Signature</a:t>
            </a:r>
            <a:r>
              <a:rPr kumimoji="1" lang="zh-CN" altLang="en-US" dirty="0">
                <a:solidFill>
                  <a:srgbClr val="7030A0"/>
                </a:solidFill>
                <a:latin typeface="Times New Roman" charset="0"/>
                <a:ea typeface="Times New Roman" charset="0"/>
                <a:cs typeface="Times New Roman" charset="0"/>
              </a:rPr>
              <a:t> </a:t>
            </a:r>
            <a:r>
              <a:rPr kumimoji="1" lang="en-US" altLang="zh-CN" dirty="0">
                <a:solidFill>
                  <a:srgbClr val="7030A0"/>
                </a:solidFill>
                <a:latin typeface="Times New Roman" charset="0"/>
                <a:ea typeface="Times New Roman" charset="0"/>
                <a:cs typeface="Times New Roman" charset="0"/>
              </a:rPr>
              <a:t>Function</a:t>
            </a:r>
            <a:endParaRPr kumimoji="1" lang="zh-CN" altLang="en-US" dirty="0">
              <a:solidFill>
                <a:srgbClr val="7030A0"/>
              </a:solidFill>
              <a:latin typeface="Times New Roman" charset="0"/>
              <a:ea typeface="Times New Roman" charset="0"/>
              <a:cs typeface="Times New Roman" charset="0"/>
            </a:endParaRPr>
          </a:p>
        </p:txBody>
      </p:sp>
      <p:sp>
        <p:nvSpPr>
          <p:cNvPr id="31" name="文本框 30"/>
          <p:cNvSpPr txBox="1"/>
          <p:nvPr/>
        </p:nvSpPr>
        <p:spPr>
          <a:xfrm>
            <a:off x="139537" y="5866410"/>
            <a:ext cx="1232066" cy="646331"/>
          </a:xfrm>
          <a:prstGeom prst="rect">
            <a:avLst/>
          </a:prstGeom>
          <a:noFill/>
        </p:spPr>
        <p:txBody>
          <a:bodyPr wrap="square" rtlCol="0">
            <a:spAutoFit/>
          </a:bodyPr>
          <a:lstStyle/>
          <a:p>
            <a:pPr algn="ctr"/>
            <a:r>
              <a:rPr kumimoji="1" lang="en-US" altLang="zh-CN">
                <a:solidFill>
                  <a:srgbClr val="7030A0"/>
                </a:solidFill>
                <a:latin typeface="Times New Roman" charset="0"/>
                <a:ea typeface="Times New Roman" charset="0"/>
                <a:cs typeface="Times New Roman" charset="0"/>
              </a:rPr>
              <a:t>Text</a:t>
            </a:r>
          </a:p>
          <a:p>
            <a:pPr algn="ctr"/>
            <a:r>
              <a:rPr kumimoji="1" lang="en-US" altLang="zh-CN" dirty="0">
                <a:solidFill>
                  <a:srgbClr val="7030A0"/>
                </a:solidFill>
                <a:latin typeface="Times New Roman" charset="0"/>
                <a:ea typeface="Times New Roman" charset="0"/>
                <a:cs typeface="Times New Roman" charset="0"/>
              </a:rPr>
              <a:t>Signature</a:t>
            </a:r>
            <a:endParaRPr kumimoji="1" lang="zh-CN" altLang="en-US" dirty="0">
              <a:solidFill>
                <a:srgbClr val="7030A0"/>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1176528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签名文档</a:t>
            </a:r>
            <a:endParaRPr kumimoji="1" lang="zh-CN" altLang="en-US" dirty="0"/>
          </a:p>
        </p:txBody>
      </p:sp>
      <p:sp>
        <p:nvSpPr>
          <p:cNvPr id="3" name="内容占位符 2"/>
          <p:cNvSpPr>
            <a:spLocks noGrp="1"/>
          </p:cNvSpPr>
          <p:nvPr>
            <p:ph idx="1"/>
          </p:nvPr>
        </p:nvSpPr>
        <p:spPr/>
        <p:txBody>
          <a:bodyPr/>
          <a:lstStyle/>
          <a:p>
            <a:pPr algn="just"/>
            <a:r>
              <a:rPr lang="zh-CN" altLang="en-US" dirty="0"/>
              <a:t>签名文档</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Signature</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files</a:t>
            </a:r>
            <a:r>
              <a:rPr lang="zh-CN" altLang="en-US" sz="2800" dirty="0">
                <a:latin typeface="Times New Roman" charset="0"/>
                <a:ea typeface="Times New Roman" charset="0"/>
                <a:cs typeface="Times New Roman" charset="0"/>
              </a:rPr>
              <a:t>）</a:t>
            </a:r>
            <a:endParaRPr lang="en-US" altLang="zh-CN" sz="2800" dirty="0">
              <a:latin typeface="Times New Roman" charset="0"/>
              <a:ea typeface="Times New Roman" charset="0"/>
              <a:cs typeface="Times New Roman" charset="0"/>
            </a:endParaRPr>
          </a:p>
          <a:p>
            <a:pPr lvl="1" algn="just">
              <a:spcBef>
                <a:spcPts val="600"/>
              </a:spcBef>
            </a:pPr>
            <a:r>
              <a:rPr lang="zh-CN" altLang="en-US" dirty="0"/>
              <a:t>签名文档的存储</a:t>
            </a:r>
            <a:endParaRPr lang="en-US" altLang="zh-CN" dirty="0"/>
          </a:p>
          <a:p>
            <a:pPr lvl="2" algn="just">
              <a:spcBef>
                <a:spcPts val="600"/>
              </a:spcBef>
            </a:pPr>
            <a:r>
              <a:rPr lang="zh-CN" altLang="en-US" dirty="0"/>
              <a:t>最直接的方法就是按顺序存放</a:t>
            </a:r>
            <a:endParaRPr lang="en-US" altLang="zh-CN" dirty="0"/>
          </a:p>
        </p:txBody>
      </p:sp>
      <p:grpSp>
        <p:nvGrpSpPr>
          <p:cNvPr id="22" name="组 21"/>
          <p:cNvGrpSpPr/>
          <p:nvPr/>
        </p:nvGrpSpPr>
        <p:grpSpPr>
          <a:xfrm>
            <a:off x="1848095" y="3465136"/>
            <a:ext cx="6064790" cy="3268167"/>
            <a:chOff x="1848095" y="3465136"/>
            <a:chExt cx="6064790" cy="3268167"/>
          </a:xfrm>
        </p:grpSpPr>
        <p:grpSp>
          <p:nvGrpSpPr>
            <p:cNvPr id="35" name="Group 6"/>
            <p:cNvGrpSpPr>
              <a:grpSpLocks/>
            </p:cNvGrpSpPr>
            <p:nvPr/>
          </p:nvGrpSpPr>
          <p:grpSpPr bwMode="auto">
            <a:xfrm>
              <a:off x="2268783" y="4011912"/>
              <a:ext cx="2408238" cy="2117717"/>
              <a:chOff x="465" y="1958"/>
              <a:chExt cx="1517" cy="1526"/>
            </a:xfrm>
          </p:grpSpPr>
          <p:sp>
            <p:nvSpPr>
              <p:cNvPr id="60" name="Rectangle 7"/>
              <p:cNvSpPr>
                <a:spLocks noChangeArrowheads="1"/>
              </p:cNvSpPr>
              <p:nvPr/>
            </p:nvSpPr>
            <p:spPr bwMode="auto">
              <a:xfrm>
                <a:off x="470" y="1958"/>
                <a:ext cx="1507" cy="152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endParaRPr lang="zh-CN" altLang="en-US" sz="1600"/>
              </a:p>
            </p:txBody>
          </p:sp>
          <p:sp>
            <p:nvSpPr>
              <p:cNvPr id="61" name="Line 8"/>
              <p:cNvSpPr>
                <a:spLocks noChangeShapeType="1"/>
              </p:cNvSpPr>
              <p:nvPr/>
            </p:nvSpPr>
            <p:spPr bwMode="auto">
              <a:xfrm>
                <a:off x="480" y="2179"/>
                <a:ext cx="14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2" name="Line 9"/>
              <p:cNvSpPr>
                <a:spLocks noChangeShapeType="1"/>
              </p:cNvSpPr>
              <p:nvPr/>
            </p:nvSpPr>
            <p:spPr bwMode="auto">
              <a:xfrm>
                <a:off x="471" y="2448"/>
                <a:ext cx="150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3" name="Line 10"/>
              <p:cNvSpPr>
                <a:spLocks noChangeShapeType="1"/>
              </p:cNvSpPr>
              <p:nvPr/>
            </p:nvSpPr>
            <p:spPr bwMode="auto">
              <a:xfrm>
                <a:off x="465" y="2650"/>
                <a:ext cx="151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4" name="Line 11"/>
              <p:cNvSpPr>
                <a:spLocks noChangeShapeType="1"/>
              </p:cNvSpPr>
              <p:nvPr/>
            </p:nvSpPr>
            <p:spPr bwMode="auto">
              <a:xfrm>
                <a:off x="479" y="2870"/>
                <a:ext cx="14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5" name="Line 12"/>
              <p:cNvSpPr>
                <a:spLocks noChangeShapeType="1"/>
              </p:cNvSpPr>
              <p:nvPr/>
            </p:nvSpPr>
            <p:spPr bwMode="auto">
              <a:xfrm>
                <a:off x="489" y="3090"/>
                <a:ext cx="14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6" name="Line 13"/>
              <p:cNvSpPr>
                <a:spLocks noChangeShapeType="1"/>
              </p:cNvSpPr>
              <p:nvPr/>
            </p:nvSpPr>
            <p:spPr bwMode="auto">
              <a:xfrm>
                <a:off x="485" y="3279"/>
                <a:ext cx="14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grpSp>
        <p:grpSp>
          <p:nvGrpSpPr>
            <p:cNvPr id="36" name="Group 14"/>
            <p:cNvGrpSpPr>
              <a:grpSpLocks/>
            </p:cNvGrpSpPr>
            <p:nvPr/>
          </p:nvGrpSpPr>
          <p:grpSpPr bwMode="auto">
            <a:xfrm>
              <a:off x="4664859" y="4025790"/>
              <a:ext cx="730250" cy="2103839"/>
              <a:chOff x="480" y="1958"/>
              <a:chExt cx="1526" cy="1526"/>
            </a:xfrm>
          </p:grpSpPr>
          <p:sp>
            <p:nvSpPr>
              <p:cNvPr id="53" name="Rectangle 15"/>
              <p:cNvSpPr>
                <a:spLocks noChangeArrowheads="1"/>
              </p:cNvSpPr>
              <p:nvPr/>
            </p:nvSpPr>
            <p:spPr bwMode="auto">
              <a:xfrm>
                <a:off x="480" y="1958"/>
                <a:ext cx="1507" cy="152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endParaRPr lang="zh-CN" altLang="en-US" sz="1600"/>
              </a:p>
            </p:txBody>
          </p:sp>
          <p:sp>
            <p:nvSpPr>
              <p:cNvPr id="54" name="Line 16"/>
              <p:cNvSpPr>
                <a:spLocks noChangeShapeType="1"/>
              </p:cNvSpPr>
              <p:nvPr/>
            </p:nvSpPr>
            <p:spPr bwMode="auto">
              <a:xfrm>
                <a:off x="490" y="2179"/>
                <a:ext cx="14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55" name="Line 17"/>
              <p:cNvSpPr>
                <a:spLocks noChangeShapeType="1"/>
              </p:cNvSpPr>
              <p:nvPr/>
            </p:nvSpPr>
            <p:spPr bwMode="auto">
              <a:xfrm>
                <a:off x="509" y="2448"/>
                <a:ext cx="14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56" name="Line 18"/>
              <p:cNvSpPr>
                <a:spLocks noChangeShapeType="1"/>
              </p:cNvSpPr>
              <p:nvPr/>
            </p:nvSpPr>
            <p:spPr bwMode="auto">
              <a:xfrm>
                <a:off x="518" y="2650"/>
                <a:ext cx="14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57" name="Line 19"/>
              <p:cNvSpPr>
                <a:spLocks noChangeShapeType="1"/>
              </p:cNvSpPr>
              <p:nvPr/>
            </p:nvSpPr>
            <p:spPr bwMode="auto">
              <a:xfrm>
                <a:off x="509" y="2870"/>
                <a:ext cx="14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58" name="Line 20"/>
              <p:cNvSpPr>
                <a:spLocks noChangeShapeType="1"/>
              </p:cNvSpPr>
              <p:nvPr/>
            </p:nvSpPr>
            <p:spPr bwMode="auto">
              <a:xfrm>
                <a:off x="499" y="3090"/>
                <a:ext cx="14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59" name="Line 21"/>
              <p:cNvSpPr>
                <a:spLocks noChangeShapeType="1"/>
              </p:cNvSpPr>
              <p:nvPr/>
            </p:nvSpPr>
            <p:spPr bwMode="auto">
              <a:xfrm>
                <a:off x="509" y="3283"/>
                <a:ext cx="14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grpSp>
        <p:sp>
          <p:nvSpPr>
            <p:cNvPr id="37" name="Rectangle 22"/>
            <p:cNvSpPr>
              <a:spLocks noChangeArrowheads="1"/>
            </p:cNvSpPr>
            <p:nvPr/>
          </p:nvSpPr>
          <p:spPr bwMode="auto">
            <a:xfrm>
              <a:off x="6601609" y="3465136"/>
              <a:ext cx="1300163" cy="295592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endParaRPr lang="zh-CN" altLang="en-US" sz="1600"/>
            </a:p>
          </p:txBody>
        </p:sp>
        <p:sp>
          <p:nvSpPr>
            <p:cNvPr id="38" name="Line 23"/>
            <p:cNvSpPr>
              <a:spLocks noChangeShapeType="1"/>
            </p:cNvSpPr>
            <p:nvPr/>
          </p:nvSpPr>
          <p:spPr bwMode="auto">
            <a:xfrm>
              <a:off x="6622247" y="3902279"/>
              <a:ext cx="1285875" cy="1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39" name="Line 24"/>
            <p:cNvSpPr>
              <a:spLocks noChangeShapeType="1"/>
            </p:cNvSpPr>
            <p:nvPr/>
          </p:nvSpPr>
          <p:spPr bwMode="auto">
            <a:xfrm flipV="1">
              <a:off x="6615897" y="4500402"/>
              <a:ext cx="1296988" cy="124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40" name="Line 25"/>
            <p:cNvSpPr>
              <a:spLocks noChangeShapeType="1"/>
            </p:cNvSpPr>
            <p:nvPr/>
          </p:nvSpPr>
          <p:spPr bwMode="auto">
            <a:xfrm>
              <a:off x="6619072" y="5004158"/>
              <a:ext cx="1285875" cy="1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41" name="Line 26"/>
            <p:cNvSpPr>
              <a:spLocks noChangeShapeType="1"/>
            </p:cNvSpPr>
            <p:nvPr/>
          </p:nvSpPr>
          <p:spPr bwMode="auto">
            <a:xfrm>
              <a:off x="6615897" y="5453791"/>
              <a:ext cx="1282700" cy="1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42" name="Line 27"/>
            <p:cNvSpPr>
              <a:spLocks noChangeShapeType="1"/>
            </p:cNvSpPr>
            <p:nvPr/>
          </p:nvSpPr>
          <p:spPr bwMode="auto">
            <a:xfrm>
              <a:off x="6611134" y="5864567"/>
              <a:ext cx="1282700" cy="1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43" name="Line 28"/>
            <p:cNvSpPr>
              <a:spLocks noChangeShapeType="1"/>
            </p:cNvSpPr>
            <p:nvPr/>
          </p:nvSpPr>
          <p:spPr bwMode="auto">
            <a:xfrm>
              <a:off x="6600022" y="6236486"/>
              <a:ext cx="1282700" cy="1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44" name="Line 29"/>
            <p:cNvSpPr>
              <a:spLocks noChangeShapeType="1"/>
            </p:cNvSpPr>
            <p:nvPr/>
          </p:nvSpPr>
          <p:spPr bwMode="auto">
            <a:xfrm flipV="1">
              <a:off x="5106184" y="3494279"/>
              <a:ext cx="1463675" cy="66612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45" name="Line 30"/>
            <p:cNvSpPr>
              <a:spLocks noChangeShapeType="1"/>
            </p:cNvSpPr>
            <p:nvPr/>
          </p:nvSpPr>
          <p:spPr bwMode="auto">
            <a:xfrm flipV="1">
              <a:off x="5106184" y="3960565"/>
              <a:ext cx="1477963" cy="57175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46" name="Line 31"/>
            <p:cNvSpPr>
              <a:spLocks noChangeShapeType="1"/>
            </p:cNvSpPr>
            <p:nvPr/>
          </p:nvSpPr>
          <p:spPr bwMode="auto">
            <a:xfrm>
              <a:off x="5106184" y="5718853"/>
              <a:ext cx="1477963" cy="17347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47" name="Line 32"/>
            <p:cNvSpPr>
              <a:spLocks noChangeShapeType="1"/>
            </p:cNvSpPr>
            <p:nvPr/>
          </p:nvSpPr>
          <p:spPr bwMode="auto">
            <a:xfrm>
              <a:off x="5074434" y="5985302"/>
              <a:ext cx="1524000" cy="25257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48" name="Text Box 33"/>
            <p:cNvSpPr txBox="1">
              <a:spLocks noChangeArrowheads="1"/>
            </p:cNvSpPr>
            <p:nvPr/>
          </p:nvSpPr>
          <p:spPr bwMode="auto">
            <a:xfrm>
              <a:off x="2660895" y="6264241"/>
              <a:ext cx="1531938" cy="323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lgn="ctr"/>
              <a:r>
                <a:rPr lang="en-US" altLang="zh-TW" sz="1800">
                  <a:latin typeface="Times New Roman" charset="0"/>
                  <a:ea typeface="PMingLiU" charset="-120"/>
                </a:rPr>
                <a:t>Signature</a:t>
              </a:r>
              <a:r>
                <a:rPr lang="zh-CN" altLang="en-US" sz="1800">
                  <a:latin typeface="Times New Roman" charset="0"/>
                </a:rPr>
                <a:t>文件</a:t>
              </a:r>
              <a:endParaRPr lang="zh-TW" altLang="en-US" sz="1800">
                <a:latin typeface="Times New Roman" charset="0"/>
              </a:endParaRPr>
            </a:p>
          </p:txBody>
        </p:sp>
        <p:sp>
          <p:nvSpPr>
            <p:cNvPr id="49" name="Text Box 34"/>
            <p:cNvSpPr txBox="1">
              <a:spLocks noChangeArrowheads="1"/>
            </p:cNvSpPr>
            <p:nvPr/>
          </p:nvSpPr>
          <p:spPr bwMode="auto">
            <a:xfrm>
              <a:off x="4696609" y="6115751"/>
              <a:ext cx="646113" cy="564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lgn="ctr"/>
              <a:r>
                <a:rPr lang="zh-CN" altLang="en-US" sz="1800">
                  <a:latin typeface="Times New Roman" charset="0"/>
                </a:rPr>
                <a:t>指针</a:t>
              </a:r>
            </a:p>
            <a:p>
              <a:pPr algn="ctr"/>
              <a:r>
                <a:rPr lang="zh-CN" altLang="en-US" sz="1800">
                  <a:latin typeface="Times New Roman" charset="0"/>
                </a:rPr>
                <a:t>文件</a:t>
              </a:r>
            </a:p>
          </p:txBody>
        </p:sp>
        <p:sp>
          <p:nvSpPr>
            <p:cNvPr id="50" name="Text Box 35"/>
            <p:cNvSpPr txBox="1">
              <a:spLocks noChangeArrowheads="1"/>
            </p:cNvSpPr>
            <p:nvPr/>
          </p:nvSpPr>
          <p:spPr bwMode="auto">
            <a:xfrm>
              <a:off x="6687334" y="6409956"/>
              <a:ext cx="1108075" cy="323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lgn="ctr"/>
              <a:r>
                <a:rPr lang="zh-CN" altLang="en-US" sz="1800">
                  <a:latin typeface="Times New Roman" charset="0"/>
                </a:rPr>
                <a:t>文档文件</a:t>
              </a:r>
              <a:endParaRPr lang="zh-TW" altLang="en-US" sz="1800">
                <a:latin typeface="Times New Roman" charset="0"/>
              </a:endParaRPr>
            </a:p>
          </p:txBody>
        </p:sp>
        <p:sp>
          <p:nvSpPr>
            <p:cNvPr id="51" name="Text Box 36"/>
            <p:cNvSpPr txBox="1">
              <a:spLocks noChangeArrowheads="1"/>
            </p:cNvSpPr>
            <p:nvPr/>
          </p:nvSpPr>
          <p:spPr bwMode="auto">
            <a:xfrm rot="16200000">
              <a:off x="1753406" y="4826847"/>
              <a:ext cx="559266"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lgn="ctr"/>
              <a:r>
                <a:rPr lang="en-US" altLang="zh-TW" sz="1800" dirty="0">
                  <a:latin typeface="Times New Roman" charset="0"/>
                  <a:ea typeface="PMingLiU" charset="-120"/>
                </a:rPr>
                <a:t>N </a:t>
              </a:r>
              <a:r>
                <a:rPr lang="zh-CN" altLang="en-US" sz="1800" dirty="0">
                  <a:latin typeface="Times New Roman" charset="0"/>
                </a:rPr>
                <a:t>块</a:t>
              </a:r>
              <a:endParaRPr lang="zh-TW" altLang="en-US" sz="1800" dirty="0">
                <a:latin typeface="Times New Roman" charset="0"/>
              </a:endParaRPr>
            </a:p>
          </p:txBody>
        </p:sp>
        <p:sp>
          <p:nvSpPr>
            <p:cNvPr id="52" name="Text Box 37"/>
            <p:cNvSpPr txBox="1">
              <a:spLocks noChangeArrowheads="1"/>
            </p:cNvSpPr>
            <p:nvPr/>
          </p:nvSpPr>
          <p:spPr bwMode="auto">
            <a:xfrm>
              <a:off x="3027608" y="3652483"/>
              <a:ext cx="762000" cy="323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lgn="ctr"/>
              <a:r>
                <a:rPr lang="en-US" altLang="zh-TW" sz="1800">
                  <a:latin typeface="Times New Roman" charset="0"/>
                  <a:ea typeface="PMingLiU" charset="-120"/>
                </a:rPr>
                <a:t>F  bits</a:t>
              </a:r>
            </a:p>
          </p:txBody>
        </p:sp>
        <p:sp>
          <p:nvSpPr>
            <p:cNvPr id="33" name="Rectangle 38"/>
            <p:cNvSpPr>
              <a:spLocks noChangeArrowheads="1"/>
            </p:cNvSpPr>
            <p:nvPr/>
          </p:nvSpPr>
          <p:spPr bwMode="auto">
            <a:xfrm>
              <a:off x="2262370" y="3998034"/>
              <a:ext cx="2249632" cy="324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r>
                <a:rPr lang="en-US" altLang="zh-TW" sz="1800">
                  <a:latin typeface="Courier New" charset="0"/>
                  <a:ea typeface="PMingLiU" charset="-120"/>
                </a:rPr>
                <a:t>001 010 111 011</a:t>
              </a:r>
              <a:endParaRPr lang="zh-TW" altLang="en-US" sz="1800">
                <a:latin typeface="Courier New" charset="0"/>
                <a:ea typeface="PMingLiU" charset="-120"/>
              </a:endParaRPr>
            </a:p>
          </p:txBody>
        </p:sp>
        <p:sp>
          <p:nvSpPr>
            <p:cNvPr id="34" name="Rectangle 39"/>
            <p:cNvSpPr>
              <a:spLocks noChangeArrowheads="1"/>
            </p:cNvSpPr>
            <p:nvPr/>
          </p:nvSpPr>
          <p:spPr bwMode="auto">
            <a:xfrm>
              <a:off x="2262370" y="4339423"/>
              <a:ext cx="2249632" cy="324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r>
                <a:rPr lang="en-US" altLang="zh-TW" sz="1800">
                  <a:latin typeface="Courier New" charset="0"/>
                  <a:ea typeface="PMingLiU" charset="-120"/>
                </a:rPr>
                <a:t>101 </a:t>
              </a:r>
              <a:r>
                <a:rPr lang="en-US" altLang="zh-CN" sz="1800">
                  <a:latin typeface="Courier New" charset="0"/>
                  <a:ea typeface="PMingLiU" charset="-120"/>
                </a:rPr>
                <a:t>0</a:t>
              </a:r>
              <a:r>
                <a:rPr lang="en-US" altLang="zh-TW" sz="1800">
                  <a:latin typeface="Courier New" charset="0"/>
                  <a:ea typeface="PMingLiU" charset="-120"/>
                </a:rPr>
                <a:t>00 111 1</a:t>
              </a:r>
              <a:r>
                <a:rPr lang="en-US" altLang="zh-CN" sz="1800">
                  <a:latin typeface="Courier New" charset="0"/>
                  <a:ea typeface="PMingLiU" charset="-120"/>
                </a:rPr>
                <a:t>1</a:t>
              </a:r>
              <a:r>
                <a:rPr lang="en-US" altLang="zh-TW" sz="1800">
                  <a:latin typeface="Courier New" charset="0"/>
                  <a:ea typeface="PMingLiU" charset="-120"/>
                </a:rPr>
                <a:t>1</a:t>
              </a:r>
              <a:endParaRPr lang="zh-TW" altLang="en-US" sz="1800">
                <a:latin typeface="Courier New" charset="0"/>
                <a:ea typeface="PMingLiU" charset="-120"/>
              </a:endParaRPr>
            </a:p>
          </p:txBody>
        </p:sp>
      </p:grpSp>
    </p:spTree>
    <p:extLst>
      <p:ext uri="{BB962C8B-B14F-4D97-AF65-F5344CB8AC3E}">
        <p14:creationId xmlns:p14="http://schemas.microsoft.com/office/powerpoint/2010/main" val="21233257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签名文档</a:t>
            </a:r>
            <a:endParaRPr kumimoji="1" lang="zh-CN" altLang="en-US" dirty="0"/>
          </a:p>
        </p:txBody>
      </p:sp>
      <p:sp>
        <p:nvSpPr>
          <p:cNvPr id="3" name="内容占位符 2"/>
          <p:cNvSpPr>
            <a:spLocks noGrp="1"/>
          </p:cNvSpPr>
          <p:nvPr>
            <p:ph idx="1"/>
          </p:nvPr>
        </p:nvSpPr>
        <p:spPr/>
        <p:txBody>
          <a:bodyPr/>
          <a:lstStyle/>
          <a:p>
            <a:pPr algn="just"/>
            <a:r>
              <a:rPr lang="zh-CN" altLang="en-US" dirty="0"/>
              <a:t>签名文档</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Signature</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files</a:t>
            </a:r>
            <a:r>
              <a:rPr lang="zh-CN" altLang="en-US" sz="2800" dirty="0">
                <a:latin typeface="Times New Roman" charset="0"/>
                <a:ea typeface="Times New Roman" charset="0"/>
                <a:cs typeface="Times New Roman" charset="0"/>
              </a:rPr>
              <a:t>）</a:t>
            </a:r>
            <a:endParaRPr lang="en-US" altLang="zh-CN" sz="2800" dirty="0">
              <a:latin typeface="Times New Roman" charset="0"/>
              <a:ea typeface="Times New Roman" charset="0"/>
              <a:cs typeface="Times New Roman" charset="0"/>
            </a:endParaRPr>
          </a:p>
          <a:p>
            <a:pPr lvl="1" algn="just"/>
            <a:r>
              <a:rPr lang="zh-CN" altLang="en-US" dirty="0"/>
              <a:t>签名文档的检索</a:t>
            </a:r>
            <a:endParaRPr lang="en-US" altLang="zh-CN" dirty="0"/>
          </a:p>
          <a:p>
            <a:pPr lvl="2" algn="just"/>
            <a:r>
              <a:rPr lang="zh-CN" altLang="en-US" dirty="0">
                <a:latin typeface="宋体" charset="-122"/>
              </a:rPr>
              <a:t>给定一个</a:t>
            </a:r>
            <a:r>
              <a:rPr lang="en-US" altLang="zh-TW" dirty="0">
                <a:latin typeface="Times New Roman" charset="0"/>
                <a:ea typeface="宋体" charset="-122"/>
              </a:rPr>
              <a:t>q</a:t>
            </a:r>
            <a:r>
              <a:rPr lang="zh-CN" altLang="en-US" dirty="0">
                <a:latin typeface="宋体" charset="-122"/>
              </a:rPr>
              <a:t>，产生一个查询式的签名</a:t>
            </a:r>
            <a:r>
              <a:rPr lang="en-US" altLang="zh-TW" dirty="0">
                <a:latin typeface="宋体" charset="-122"/>
                <a:ea typeface="宋体" charset="-122"/>
              </a:rPr>
              <a:t> </a:t>
            </a:r>
            <a:r>
              <a:rPr lang="en-US" altLang="zh-TW" dirty="0" err="1">
                <a:latin typeface="Times New Roman" charset="0"/>
                <a:ea typeface="宋体" charset="-122"/>
              </a:rPr>
              <a:t>S</a:t>
            </a:r>
            <a:r>
              <a:rPr lang="en-US" altLang="zh-TW" baseline="-25000" dirty="0" err="1">
                <a:latin typeface="Times New Roman" charset="0"/>
                <a:ea typeface="宋体" charset="-122"/>
              </a:rPr>
              <a:t>q</a:t>
            </a:r>
            <a:endParaRPr lang="en-US" altLang="zh-TW" baseline="-25000" dirty="0">
              <a:latin typeface="Times New Roman" charset="0"/>
              <a:ea typeface="宋体" charset="-122"/>
            </a:endParaRPr>
          </a:p>
          <a:p>
            <a:pPr lvl="2" algn="just"/>
            <a:r>
              <a:rPr lang="zh-CN" altLang="en-US" dirty="0">
                <a:latin typeface="宋体" charset="-122"/>
              </a:rPr>
              <a:t>匹配条件：</a:t>
            </a:r>
            <a:r>
              <a:rPr lang="en-US" altLang="zh-TW" dirty="0" err="1">
                <a:latin typeface="Times New Roman" charset="0"/>
                <a:ea typeface="宋体" charset="-122"/>
              </a:rPr>
              <a:t>S</a:t>
            </a:r>
            <a:r>
              <a:rPr lang="en-US" altLang="zh-TW" baseline="-25000" dirty="0" err="1">
                <a:latin typeface="Times New Roman" charset="0"/>
                <a:ea typeface="宋体" charset="-122"/>
              </a:rPr>
              <a:t>q</a:t>
            </a:r>
            <a:r>
              <a:rPr lang="en-US" altLang="zh-TW" dirty="0">
                <a:latin typeface="Times New Roman" charset="0"/>
                <a:ea typeface="宋体" charset="-122"/>
              </a:rPr>
              <a:t> </a:t>
            </a:r>
            <a:r>
              <a:rPr lang="en-US" altLang="zh-TW" dirty="0">
                <a:latin typeface="Times New Roman" charset="0"/>
                <a:ea typeface="宋体" charset="-122"/>
                <a:sym typeface="Symbol" charset="2"/>
              </a:rPr>
              <a:t></a:t>
            </a:r>
            <a:r>
              <a:rPr lang="en-US" altLang="zh-TW" dirty="0">
                <a:latin typeface="Times New Roman" charset="0"/>
                <a:ea typeface="宋体" charset="-122"/>
              </a:rPr>
              <a:t> S</a:t>
            </a:r>
            <a:r>
              <a:rPr lang="en-US" altLang="zh-TW" baseline="-25000" dirty="0">
                <a:latin typeface="Times New Roman" charset="0"/>
                <a:ea typeface="宋体" charset="-122"/>
              </a:rPr>
              <a:t>b</a:t>
            </a:r>
            <a:r>
              <a:rPr lang="en-US" altLang="zh-TW" dirty="0">
                <a:latin typeface="Times New Roman" charset="0"/>
                <a:ea typeface="宋体" charset="-122"/>
              </a:rPr>
              <a:t> = </a:t>
            </a:r>
            <a:r>
              <a:rPr lang="en-US" altLang="zh-TW" dirty="0" err="1">
                <a:latin typeface="Times New Roman" charset="0"/>
                <a:ea typeface="宋体" charset="-122"/>
              </a:rPr>
              <a:t>S</a:t>
            </a:r>
            <a:r>
              <a:rPr lang="en-US" altLang="zh-TW" baseline="-25000" dirty="0" err="1">
                <a:latin typeface="Times New Roman" charset="0"/>
                <a:ea typeface="宋体" charset="-122"/>
              </a:rPr>
              <a:t>q</a:t>
            </a:r>
            <a:r>
              <a:rPr lang="en-US" altLang="zh-TW" dirty="0">
                <a:latin typeface="宋体" charset="-122"/>
                <a:ea typeface="宋体" charset="-122"/>
              </a:rPr>
              <a:t> </a:t>
            </a:r>
          </a:p>
          <a:p>
            <a:pPr lvl="2" algn="just"/>
            <a:r>
              <a:rPr lang="zh-CN" altLang="en-US" dirty="0">
                <a:latin typeface="宋体" charset="-122"/>
              </a:rPr>
              <a:t>如果一个块在</a:t>
            </a:r>
            <a:r>
              <a:rPr lang="en-US" altLang="zh-CN" dirty="0">
                <a:latin typeface="Times New Roman" charset="0"/>
              </a:rPr>
              <a:t>q</a:t>
            </a:r>
            <a:r>
              <a:rPr lang="zh-CN" altLang="en-US" dirty="0">
                <a:latin typeface="宋体" charset="-122"/>
              </a:rPr>
              <a:t>的</a:t>
            </a:r>
            <a:r>
              <a:rPr lang="en-US" altLang="zh-CN" dirty="0">
                <a:latin typeface="Times New Roman" charset="0"/>
              </a:rPr>
              <a:t>signature</a:t>
            </a:r>
            <a:r>
              <a:rPr lang="zh-CN" altLang="en-US" dirty="0">
                <a:latin typeface="宋体" charset="-122"/>
              </a:rPr>
              <a:t>取</a:t>
            </a:r>
            <a:r>
              <a:rPr lang="en-US" altLang="zh-CN" dirty="0">
                <a:latin typeface="Times New Roman" charset="0"/>
              </a:rPr>
              <a:t>1</a:t>
            </a:r>
            <a:r>
              <a:rPr lang="zh-CN" altLang="en-US" dirty="0">
                <a:latin typeface="宋体" charset="-122"/>
              </a:rPr>
              <a:t>的位置上也取</a:t>
            </a:r>
            <a:r>
              <a:rPr lang="en-US" altLang="zh-CN" dirty="0">
                <a:latin typeface="Times New Roman" charset="0"/>
              </a:rPr>
              <a:t>1</a:t>
            </a:r>
            <a:r>
              <a:rPr lang="zh-CN" altLang="en-US" dirty="0">
                <a:latin typeface="宋体" charset="-122"/>
              </a:rPr>
              <a:t>，则该块被返回</a:t>
            </a:r>
            <a:endParaRPr lang="en-US" altLang="zh-CN" dirty="0">
              <a:latin typeface="宋体" charset="-122"/>
              <a:ea typeface="宋体" charset="-122"/>
            </a:endParaRPr>
          </a:p>
          <a:p>
            <a:pPr lvl="3" algn="just"/>
            <a:r>
              <a:rPr lang="en-US" altLang="zh-TW" dirty="0">
                <a:latin typeface="Times New Roman" charset="0"/>
                <a:ea typeface="Times New Roman" charset="0"/>
                <a:cs typeface="Times New Roman" charset="0"/>
              </a:rPr>
              <a:t>query signature 	000 010 101 001 </a:t>
            </a:r>
          </a:p>
          <a:p>
            <a:pPr lvl="3" algn="just"/>
            <a:r>
              <a:rPr lang="en-US" altLang="zh-TW" dirty="0">
                <a:latin typeface="Times New Roman" charset="0"/>
                <a:ea typeface="Times New Roman" charset="0"/>
                <a:cs typeface="Times New Roman" charset="0"/>
              </a:rPr>
              <a:t>block 1		</a:t>
            </a:r>
            <a:r>
              <a:rPr lang="zh-CN" altLang="en-US" dirty="0">
                <a:latin typeface="Times New Roman" charset="0"/>
                <a:ea typeface="Times New Roman" charset="0"/>
                <a:cs typeface="Times New Roman" charset="0"/>
              </a:rPr>
              <a:t>       </a:t>
            </a:r>
            <a:r>
              <a:rPr lang="en-US" altLang="zh-TW" dirty="0">
                <a:latin typeface="Times New Roman" charset="0"/>
                <a:ea typeface="Times New Roman" charset="0"/>
                <a:cs typeface="Times New Roman" charset="0"/>
              </a:rPr>
              <a:t>001 010 111 011  </a:t>
            </a:r>
          </a:p>
          <a:p>
            <a:pPr lvl="3" algn="just"/>
            <a:r>
              <a:rPr lang="en-US" altLang="zh-TW" dirty="0">
                <a:latin typeface="Times New Roman" charset="0"/>
                <a:ea typeface="Times New Roman" charset="0"/>
                <a:cs typeface="Times New Roman" charset="0"/>
              </a:rPr>
              <a:t>block 2           </a:t>
            </a:r>
            <a:r>
              <a:rPr lang="en-US" altLang="zh-CN" dirty="0">
                <a:latin typeface="Times New Roman" charset="0"/>
                <a:ea typeface="Times New Roman" charset="0"/>
                <a:cs typeface="Times New Roman" charset="0"/>
              </a:rPr>
              <a:t>	</a:t>
            </a:r>
            <a:r>
              <a:rPr lang="zh-CN" altLang="en-US" dirty="0">
                <a:latin typeface="Times New Roman" charset="0"/>
                <a:ea typeface="Times New Roman" charset="0"/>
                <a:cs typeface="Times New Roman" charset="0"/>
              </a:rPr>
              <a:t>       </a:t>
            </a:r>
            <a:r>
              <a:rPr lang="en-US" altLang="zh-TW" dirty="0">
                <a:latin typeface="Times New Roman" charset="0"/>
                <a:ea typeface="Times New Roman" charset="0"/>
                <a:cs typeface="Times New Roman" charset="0"/>
              </a:rPr>
              <a:t>101 </a:t>
            </a:r>
            <a:r>
              <a:rPr lang="en-US" altLang="zh-CN" dirty="0">
                <a:latin typeface="Times New Roman" charset="0"/>
                <a:ea typeface="Times New Roman" charset="0"/>
                <a:cs typeface="Times New Roman" charset="0"/>
              </a:rPr>
              <a:t>0</a:t>
            </a:r>
            <a:r>
              <a:rPr lang="en-US" altLang="zh-TW" dirty="0">
                <a:latin typeface="Times New Roman" charset="0"/>
                <a:ea typeface="Times New Roman" charset="0"/>
                <a:cs typeface="Times New Roman" charset="0"/>
              </a:rPr>
              <a:t>00 111 1</a:t>
            </a:r>
            <a:r>
              <a:rPr lang="en-US" altLang="zh-CN" dirty="0">
                <a:latin typeface="Times New Roman" charset="0"/>
                <a:ea typeface="Times New Roman" charset="0"/>
                <a:cs typeface="Times New Roman" charset="0"/>
              </a:rPr>
              <a:t>1</a:t>
            </a:r>
            <a:r>
              <a:rPr lang="en-US" altLang="zh-TW" dirty="0">
                <a:latin typeface="Times New Roman" charset="0"/>
                <a:ea typeface="Times New Roman" charset="0"/>
                <a:cs typeface="Times New Roman" charset="0"/>
              </a:rPr>
              <a:t>1</a:t>
            </a:r>
            <a:endParaRPr lang="en-US" altLang="zh-CN" dirty="0">
              <a:latin typeface="Times New Roman" charset="0"/>
              <a:ea typeface="Times New Roman" charset="0"/>
              <a:cs typeface="Times New Roman" charset="0"/>
            </a:endParaRPr>
          </a:p>
        </p:txBody>
      </p:sp>
      <p:sp>
        <p:nvSpPr>
          <p:cNvPr id="4" name="矩形 3"/>
          <p:cNvSpPr/>
          <p:nvPr/>
        </p:nvSpPr>
        <p:spPr>
          <a:xfrm>
            <a:off x="2048495" y="5784432"/>
            <a:ext cx="6394862" cy="923330"/>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altLang="zh-TW" dirty="0">
                <a:latin typeface="Times New Roman" charset="0"/>
                <a:ea typeface="Times New Roman" charset="0"/>
                <a:cs typeface="Times New Roman" charset="0"/>
              </a:rPr>
              <a:t>Block 1:  000 010 101 001 </a:t>
            </a:r>
            <a:r>
              <a:rPr lang="en-US" altLang="zh-TW" dirty="0">
                <a:latin typeface="Times New Roman" charset="0"/>
                <a:ea typeface="Times New Roman" charset="0"/>
                <a:cs typeface="Times New Roman" charset="0"/>
                <a:sym typeface="Symbol" charset="2"/>
              </a:rPr>
              <a:t> </a:t>
            </a:r>
            <a:r>
              <a:rPr lang="en-US" altLang="zh-TW" dirty="0">
                <a:latin typeface="Times New Roman" charset="0"/>
                <a:ea typeface="Times New Roman" charset="0"/>
                <a:cs typeface="Times New Roman" charset="0"/>
              </a:rPr>
              <a:t>001 010 111 011 = 000 010 101 001 </a:t>
            </a:r>
          </a:p>
          <a:p>
            <a:r>
              <a:rPr lang="en-US" altLang="zh-TW" dirty="0">
                <a:latin typeface="Times New Roman" charset="0"/>
                <a:ea typeface="Times New Roman" charset="0"/>
                <a:cs typeface="Times New Roman" charset="0"/>
              </a:rPr>
              <a:t>Block 2: </a:t>
            </a:r>
            <a:r>
              <a:rPr lang="zh-CN" altLang="en-US" dirty="0">
                <a:latin typeface="Times New Roman" charset="0"/>
                <a:ea typeface="Times New Roman" charset="0"/>
                <a:cs typeface="Times New Roman" charset="0"/>
              </a:rPr>
              <a:t> </a:t>
            </a:r>
            <a:r>
              <a:rPr lang="en-US" altLang="zh-TW" dirty="0">
                <a:latin typeface="Times New Roman" charset="0"/>
                <a:ea typeface="Times New Roman" charset="0"/>
                <a:cs typeface="Times New Roman" charset="0"/>
              </a:rPr>
              <a:t>000 010 101 001 </a:t>
            </a:r>
            <a:r>
              <a:rPr lang="en-US" altLang="zh-TW" dirty="0">
                <a:latin typeface="Times New Roman" charset="0"/>
                <a:ea typeface="Times New Roman" charset="0"/>
                <a:cs typeface="Times New Roman" charset="0"/>
                <a:sym typeface="Symbol" charset="2"/>
              </a:rPr>
              <a:t> </a:t>
            </a:r>
            <a:r>
              <a:rPr lang="en-US" altLang="zh-TW" dirty="0">
                <a:latin typeface="Times New Roman" charset="0"/>
                <a:ea typeface="Times New Roman" charset="0"/>
                <a:cs typeface="Times New Roman" charset="0"/>
              </a:rPr>
              <a:t>101 100 111 1</a:t>
            </a:r>
            <a:r>
              <a:rPr lang="en-US" altLang="zh-CN" dirty="0">
                <a:latin typeface="Times New Roman" charset="0"/>
                <a:ea typeface="Times New Roman" charset="0"/>
                <a:cs typeface="Times New Roman" charset="0"/>
              </a:rPr>
              <a:t>1</a:t>
            </a:r>
            <a:r>
              <a:rPr lang="en-US" altLang="zh-TW" dirty="0">
                <a:latin typeface="Times New Roman" charset="0"/>
                <a:ea typeface="Times New Roman" charset="0"/>
                <a:cs typeface="Times New Roman" charset="0"/>
              </a:rPr>
              <a:t>1 </a:t>
            </a:r>
            <a:r>
              <a:rPr lang="en-US" altLang="zh-TW" dirty="0">
                <a:latin typeface="Times New Roman" charset="0"/>
                <a:ea typeface="Times New Roman" charset="0"/>
                <a:cs typeface="Times New Roman" charset="0"/>
                <a:sym typeface="Symbol" charset="2"/>
              </a:rPr>
              <a:t></a:t>
            </a:r>
            <a:r>
              <a:rPr lang="en-US" altLang="zh-TW" dirty="0">
                <a:latin typeface="Times New Roman" charset="0"/>
                <a:ea typeface="Times New Roman" charset="0"/>
                <a:cs typeface="Times New Roman" charset="0"/>
              </a:rPr>
              <a:t> 000 010 101 001 </a:t>
            </a:r>
          </a:p>
          <a:p>
            <a:r>
              <a:rPr lang="zh-CN" altLang="en-US" dirty="0">
                <a:latin typeface="Times New Roman" charset="0"/>
              </a:rPr>
              <a:t>块</a:t>
            </a:r>
            <a:r>
              <a:rPr lang="en-US" altLang="zh-CN" dirty="0">
                <a:latin typeface="Times New Roman" charset="0"/>
              </a:rPr>
              <a:t>1</a:t>
            </a:r>
            <a:r>
              <a:rPr lang="zh-CN" altLang="en-US" dirty="0">
                <a:latin typeface="Times New Roman" charset="0"/>
              </a:rPr>
              <a:t>匹配成功，块</a:t>
            </a:r>
            <a:r>
              <a:rPr lang="en-US" altLang="zh-CN" dirty="0">
                <a:latin typeface="Times New Roman" charset="0"/>
              </a:rPr>
              <a:t>2</a:t>
            </a:r>
            <a:r>
              <a:rPr lang="zh-CN" altLang="en-US" dirty="0">
                <a:latin typeface="Times New Roman" charset="0"/>
              </a:rPr>
              <a:t>匹配失败</a:t>
            </a:r>
            <a:endParaRPr lang="en-US" altLang="zh-TW" dirty="0">
              <a:latin typeface="Times New Roman" charset="0"/>
              <a:ea typeface="PMingLiU" charset="-12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3999" y="0"/>
            <a:ext cx="4820002" cy="1840675"/>
          </a:xfrm>
          <a:prstGeom prst="rect">
            <a:avLst/>
          </a:prstGeom>
        </p:spPr>
      </p:pic>
    </p:spTree>
    <p:extLst>
      <p:ext uri="{BB962C8B-B14F-4D97-AF65-F5344CB8AC3E}">
        <p14:creationId xmlns:p14="http://schemas.microsoft.com/office/powerpoint/2010/main" val="136329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签名文档</a:t>
            </a:r>
            <a:endParaRPr kumimoji="1" lang="zh-CN" altLang="en-US" dirty="0"/>
          </a:p>
        </p:txBody>
      </p:sp>
      <p:sp>
        <p:nvSpPr>
          <p:cNvPr id="3" name="内容占位符 2"/>
          <p:cNvSpPr>
            <a:spLocks noGrp="1"/>
          </p:cNvSpPr>
          <p:nvPr>
            <p:ph idx="1"/>
          </p:nvPr>
        </p:nvSpPr>
        <p:spPr/>
        <p:txBody>
          <a:bodyPr/>
          <a:lstStyle/>
          <a:p>
            <a:pPr algn="just"/>
            <a:r>
              <a:rPr lang="zh-CN" altLang="en-US" dirty="0"/>
              <a:t>签名文档</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Signature</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files</a:t>
            </a:r>
            <a:r>
              <a:rPr lang="zh-CN" altLang="en-US" sz="2800" dirty="0">
                <a:latin typeface="Times New Roman" charset="0"/>
                <a:ea typeface="Times New Roman" charset="0"/>
                <a:cs typeface="Times New Roman" charset="0"/>
              </a:rPr>
              <a:t>）</a:t>
            </a:r>
            <a:endParaRPr lang="en-US" altLang="zh-CN" sz="2800" dirty="0">
              <a:latin typeface="Times New Roman" charset="0"/>
              <a:ea typeface="Times New Roman" charset="0"/>
              <a:cs typeface="Times New Roman" charset="0"/>
            </a:endParaRPr>
          </a:p>
          <a:p>
            <a:pPr lvl="1" algn="just"/>
            <a:r>
              <a:rPr lang="zh-CN" altLang="en-US" dirty="0"/>
              <a:t>如果一个单词出现在文本块中，那么它的签名也会设置在文本块的位掩码中</a:t>
            </a:r>
            <a:endParaRPr lang="en-US" altLang="zh-CN" dirty="0"/>
          </a:p>
          <a:p>
            <a:pPr lvl="1" algn="just"/>
            <a:r>
              <a:rPr lang="zh-CN" altLang="en-US" dirty="0"/>
              <a:t>如果查询签名不在文本块的掩码中，则该词不在文本块中</a:t>
            </a:r>
            <a:endParaRPr lang="en-US" altLang="zh-CN" dirty="0"/>
          </a:p>
          <a:p>
            <a:pPr lvl="1" algn="just"/>
            <a:r>
              <a:rPr lang="zh-CN" altLang="en-US" dirty="0"/>
              <a:t>然而，即使单词不在那里，也有可能设置所有相应的位</a:t>
            </a:r>
            <a:endParaRPr lang="en-US" altLang="zh-CN" dirty="0"/>
          </a:p>
          <a:p>
            <a:pPr lvl="2" algn="just"/>
            <a:r>
              <a:rPr lang="zh-CN" altLang="en-US" dirty="0"/>
              <a:t>这称作“</a:t>
            </a:r>
            <a:r>
              <a:rPr lang="zh-CN" altLang="en-US" dirty="0">
                <a:solidFill>
                  <a:srgbClr val="7030A0"/>
                </a:solidFill>
              </a:rPr>
              <a:t>误检</a:t>
            </a:r>
            <a:r>
              <a:rPr lang="zh-CN" altLang="en-US" dirty="0"/>
              <a:t>”</a:t>
            </a:r>
            <a:r>
              <a:rPr lang="zh-CN" altLang="en-US" sz="2000" dirty="0">
                <a:solidFill>
                  <a:srgbClr val="002060"/>
                </a:solidFill>
                <a:latin typeface="Times New Roman" charset="0"/>
                <a:ea typeface="Times New Roman" charset="0"/>
                <a:cs typeface="Times New Roman" charset="0"/>
              </a:rPr>
              <a:t>（</a:t>
            </a:r>
            <a:r>
              <a:rPr lang="en-US" altLang="zh-CN" sz="2000" dirty="0">
                <a:solidFill>
                  <a:srgbClr val="002060"/>
                </a:solidFill>
                <a:latin typeface="Times New Roman" charset="0"/>
                <a:ea typeface="Times New Roman" charset="0"/>
                <a:cs typeface="Times New Roman" charset="0"/>
              </a:rPr>
              <a:t> False</a:t>
            </a:r>
            <a:r>
              <a:rPr lang="zh-CN" altLang="en-US" sz="2000" dirty="0">
                <a:solidFill>
                  <a:srgbClr val="002060"/>
                </a:solidFill>
                <a:latin typeface="Times New Roman" charset="0"/>
                <a:ea typeface="Times New Roman" charset="0"/>
                <a:cs typeface="Times New Roman" charset="0"/>
              </a:rPr>
              <a:t> </a:t>
            </a:r>
            <a:r>
              <a:rPr lang="en-US" altLang="zh-CN" sz="2000" dirty="0">
                <a:solidFill>
                  <a:srgbClr val="002060"/>
                </a:solidFill>
                <a:latin typeface="Times New Roman" charset="0"/>
                <a:ea typeface="Times New Roman" charset="0"/>
                <a:cs typeface="Times New Roman" charset="0"/>
              </a:rPr>
              <a:t>Drop </a:t>
            </a:r>
            <a:r>
              <a:rPr lang="zh-CN" altLang="en-US" sz="2000" dirty="0">
                <a:solidFill>
                  <a:srgbClr val="002060"/>
                </a:solidFill>
                <a:latin typeface="Times New Roman" charset="0"/>
                <a:ea typeface="Times New Roman" charset="0"/>
                <a:cs typeface="Times New Roman" charset="0"/>
              </a:rPr>
              <a:t>）</a:t>
            </a:r>
            <a:endParaRPr lang="en-US" altLang="zh-CN" sz="2000" dirty="0">
              <a:solidFill>
                <a:srgbClr val="002060"/>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1055000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签名文档</a:t>
            </a:r>
            <a:endParaRPr kumimoji="1" lang="zh-CN" altLang="en-US" dirty="0"/>
          </a:p>
        </p:txBody>
      </p:sp>
      <p:sp>
        <p:nvSpPr>
          <p:cNvPr id="3" name="内容占位符 2"/>
          <p:cNvSpPr>
            <a:spLocks noGrp="1"/>
          </p:cNvSpPr>
          <p:nvPr>
            <p:ph idx="1"/>
          </p:nvPr>
        </p:nvSpPr>
        <p:spPr/>
        <p:txBody>
          <a:bodyPr/>
          <a:lstStyle/>
          <a:p>
            <a:pPr algn="just"/>
            <a:r>
              <a:rPr lang="zh-CN" altLang="en-US" dirty="0"/>
              <a:t>签名文档</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Signature</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files</a:t>
            </a:r>
            <a:r>
              <a:rPr lang="zh-CN" altLang="en-US" sz="2800" dirty="0">
                <a:latin typeface="Times New Roman" charset="0"/>
                <a:ea typeface="Times New Roman" charset="0"/>
                <a:cs typeface="Times New Roman" charset="0"/>
              </a:rPr>
              <a:t>）</a:t>
            </a:r>
            <a:endParaRPr lang="en-US" altLang="zh-CN" sz="2800" dirty="0"/>
          </a:p>
          <a:p>
            <a:pPr lvl="1" algn="just">
              <a:spcBef>
                <a:spcPts val="600"/>
              </a:spcBef>
            </a:pPr>
            <a:r>
              <a:rPr lang="zh-CN" altLang="en-US" dirty="0">
                <a:latin typeface="宋体" charset="-122"/>
              </a:rPr>
              <a:t>如果一个 </a:t>
            </a:r>
            <a:r>
              <a:rPr lang="en-US" altLang="zh-TW" i="1" dirty="0">
                <a:latin typeface="Times New Roman" charset="0"/>
                <a:ea typeface="宋体" charset="-122"/>
              </a:rPr>
              <a:t>query</a:t>
            </a:r>
            <a:r>
              <a:rPr lang="zh-CN" altLang="en-US" dirty="0">
                <a:latin typeface="Times New Roman" charset="0"/>
                <a:ea typeface="宋体" charset="-122"/>
              </a:rPr>
              <a:t> </a:t>
            </a:r>
            <a:r>
              <a:rPr lang="zh-CN" altLang="en-US" dirty="0">
                <a:latin typeface="宋体" charset="-122"/>
              </a:rPr>
              <a:t>签名和一个</a:t>
            </a:r>
            <a:r>
              <a:rPr lang="en-US" altLang="zh-TW" dirty="0">
                <a:latin typeface="宋体" charset="-122"/>
                <a:ea typeface="宋体" charset="-122"/>
              </a:rPr>
              <a:t> </a:t>
            </a:r>
            <a:r>
              <a:rPr lang="en-US" altLang="zh-TW" i="1" dirty="0">
                <a:latin typeface="Times New Roman" charset="0"/>
                <a:ea typeface="宋体" charset="-122"/>
              </a:rPr>
              <a:t>block</a:t>
            </a:r>
            <a:r>
              <a:rPr lang="en-US" altLang="zh-TW" dirty="0">
                <a:latin typeface="宋体" charset="-122"/>
                <a:ea typeface="宋体" charset="-122"/>
              </a:rPr>
              <a:t> </a:t>
            </a:r>
            <a:r>
              <a:rPr lang="zh-CN" altLang="en-US" dirty="0">
                <a:latin typeface="宋体" charset="-122"/>
              </a:rPr>
              <a:t>签名匹配成功，就一定能够确保是一次正确的匹配吗？</a:t>
            </a:r>
            <a:endParaRPr lang="en-US" altLang="zh-CN" dirty="0">
              <a:latin typeface="宋体" charset="-122"/>
              <a:ea typeface="宋体" charset="-122"/>
            </a:endParaRPr>
          </a:p>
          <a:p>
            <a:pPr lvl="1" algn="just">
              <a:spcBef>
                <a:spcPts val="600"/>
              </a:spcBef>
            </a:pPr>
            <a:r>
              <a:rPr lang="zh-CN" altLang="en-US" dirty="0">
                <a:latin typeface="宋体" charset="-122"/>
              </a:rPr>
              <a:t>假设 </a:t>
            </a:r>
            <a:r>
              <a:rPr lang="en-US" altLang="zh-CN" dirty="0">
                <a:latin typeface="Times New Roman" charset="0"/>
              </a:rPr>
              <a:t>query</a:t>
            </a:r>
            <a:r>
              <a:rPr lang="zh-CN" altLang="en-US" dirty="0">
                <a:latin typeface="Times New Roman" charset="0"/>
              </a:rPr>
              <a:t> </a:t>
            </a:r>
            <a:r>
              <a:rPr lang="zh-CN" altLang="en-US" dirty="0">
                <a:latin typeface="宋体" charset="-122"/>
              </a:rPr>
              <a:t>为 </a:t>
            </a:r>
            <a:r>
              <a:rPr lang="en-US" altLang="zh-CN" dirty="0">
                <a:solidFill>
                  <a:srgbClr val="7030A0"/>
                </a:solidFill>
                <a:latin typeface="Times New Roman" charset="0"/>
              </a:rPr>
              <a:t>free</a:t>
            </a:r>
            <a:r>
              <a:rPr lang="en-US" altLang="zh-TW" dirty="0">
                <a:latin typeface="宋体" charset="-122"/>
                <a:ea typeface="宋体" charset="-122"/>
              </a:rPr>
              <a:t> </a:t>
            </a:r>
          </a:p>
          <a:p>
            <a:pPr marL="457200" lvl="1" indent="0" algn="just">
              <a:buSzPct val="66000"/>
              <a:buNone/>
            </a:pPr>
            <a:r>
              <a:rPr lang="zh-CN" altLang="en-US" sz="1800" dirty="0">
                <a:latin typeface="Times New Roman" charset="0"/>
                <a:ea typeface="Times New Roman" charset="0"/>
                <a:cs typeface="Times New Roman" charset="0"/>
              </a:rPr>
              <a:t>          </a:t>
            </a:r>
            <a:r>
              <a:rPr lang="en-US" altLang="zh-TW" sz="1800" dirty="0">
                <a:latin typeface="Times New Roman" charset="0"/>
                <a:ea typeface="Times New Roman" charset="0"/>
                <a:cs typeface="Times New Roman" charset="0"/>
              </a:rPr>
              <a:t>query signature   001 000 110 010 </a:t>
            </a:r>
          </a:p>
          <a:p>
            <a:pPr marL="457200" lvl="1" indent="0" algn="just">
              <a:buSzPct val="66000"/>
              <a:buNone/>
            </a:pPr>
            <a:r>
              <a:rPr lang="zh-CN" altLang="en-US" sz="1800" dirty="0">
                <a:latin typeface="Times New Roman" charset="0"/>
                <a:ea typeface="Times New Roman" charset="0"/>
                <a:cs typeface="Times New Roman" charset="0"/>
              </a:rPr>
              <a:t>          </a:t>
            </a:r>
            <a:r>
              <a:rPr lang="en-US" altLang="zh-TW" sz="1800" dirty="0">
                <a:latin typeface="Times New Roman" charset="0"/>
                <a:ea typeface="Times New Roman" charset="0"/>
                <a:cs typeface="Times New Roman" charset="0"/>
              </a:rPr>
              <a:t>block 1           </a:t>
            </a:r>
            <a:r>
              <a:rPr lang="zh-CN" altLang="en-US" sz="1800" dirty="0">
                <a:latin typeface="Times New Roman" charset="0"/>
                <a:ea typeface="Times New Roman" charset="0"/>
                <a:cs typeface="Times New Roman" charset="0"/>
              </a:rPr>
              <a:t>     </a:t>
            </a:r>
            <a:r>
              <a:rPr lang="en-US" altLang="zh-TW" sz="1800" dirty="0">
                <a:latin typeface="Times New Roman" charset="0"/>
                <a:ea typeface="Times New Roman" charset="0"/>
                <a:cs typeface="Times New Roman" charset="0"/>
              </a:rPr>
              <a:t>001 010 111 011  </a:t>
            </a:r>
          </a:p>
          <a:p>
            <a:pPr marL="457200" lvl="1" indent="0" algn="just">
              <a:buSzPct val="66000"/>
              <a:buNone/>
            </a:pPr>
            <a:r>
              <a:rPr lang="zh-CN" altLang="en-US" sz="1800" dirty="0">
                <a:latin typeface="Times New Roman" charset="0"/>
                <a:ea typeface="Times New Roman" charset="0"/>
                <a:cs typeface="Times New Roman" charset="0"/>
              </a:rPr>
              <a:t>          </a:t>
            </a:r>
            <a:r>
              <a:rPr lang="en-US" altLang="zh-TW" sz="1800" dirty="0">
                <a:latin typeface="Times New Roman" charset="0"/>
                <a:ea typeface="Times New Roman" charset="0"/>
                <a:cs typeface="Times New Roman" charset="0"/>
              </a:rPr>
              <a:t>block 2           </a:t>
            </a:r>
            <a:r>
              <a:rPr lang="zh-CN" altLang="en-US" sz="1800" dirty="0">
                <a:latin typeface="Times New Roman" charset="0"/>
                <a:ea typeface="Times New Roman" charset="0"/>
                <a:cs typeface="Times New Roman" charset="0"/>
              </a:rPr>
              <a:t>     </a:t>
            </a:r>
            <a:r>
              <a:rPr lang="en-US" altLang="zh-TW" sz="1800" dirty="0">
                <a:latin typeface="Times New Roman" charset="0"/>
                <a:ea typeface="Times New Roman" charset="0"/>
                <a:cs typeface="Times New Roman" charset="0"/>
              </a:rPr>
              <a:t>101 </a:t>
            </a:r>
            <a:r>
              <a:rPr lang="en-US" altLang="zh-CN" sz="1800" dirty="0">
                <a:latin typeface="Times New Roman" charset="0"/>
                <a:ea typeface="Times New Roman" charset="0"/>
                <a:cs typeface="Times New Roman" charset="0"/>
              </a:rPr>
              <a:t>0</a:t>
            </a:r>
            <a:r>
              <a:rPr lang="en-US" altLang="zh-TW" sz="1800" dirty="0">
                <a:latin typeface="Times New Roman" charset="0"/>
                <a:ea typeface="Times New Roman" charset="0"/>
                <a:cs typeface="Times New Roman" charset="0"/>
              </a:rPr>
              <a:t>00 111 1</a:t>
            </a:r>
            <a:r>
              <a:rPr lang="en-US" altLang="zh-CN" sz="1800" dirty="0">
                <a:latin typeface="Times New Roman" charset="0"/>
                <a:ea typeface="Times New Roman" charset="0"/>
                <a:cs typeface="Times New Roman" charset="0"/>
              </a:rPr>
              <a:t>1</a:t>
            </a:r>
            <a:r>
              <a:rPr lang="en-US" altLang="zh-TW" sz="1800" dirty="0">
                <a:latin typeface="Times New Roman" charset="0"/>
                <a:ea typeface="Times New Roman" charset="0"/>
                <a:cs typeface="Times New Roman" charset="0"/>
              </a:rPr>
              <a:t>1</a:t>
            </a:r>
          </a:p>
          <a:p>
            <a:pPr marL="457200" lvl="1" indent="0" algn="just">
              <a:spcBef>
                <a:spcPts val="600"/>
              </a:spcBef>
              <a:buSzPct val="66000"/>
              <a:buNone/>
            </a:pPr>
            <a:r>
              <a:rPr lang="zh-CN" altLang="en-US" sz="2000" dirty="0">
                <a:latin typeface="Times New Roman" charset="0"/>
                <a:ea typeface="Times New Roman" charset="0"/>
                <a:cs typeface="Times New Roman" charset="0"/>
              </a:rPr>
              <a:t>          </a:t>
            </a:r>
            <a:r>
              <a:rPr lang="en-US" altLang="zh-TW" sz="2000" dirty="0">
                <a:latin typeface="Times New Roman" charset="0"/>
                <a:ea typeface="Times New Roman" charset="0"/>
                <a:cs typeface="Times New Roman" charset="0"/>
              </a:rPr>
              <a:t>block 1</a:t>
            </a:r>
            <a:r>
              <a:rPr lang="zh-CN" altLang="en-US" sz="2000" dirty="0">
                <a:latin typeface="+mn-ea"/>
                <a:cs typeface="Times New Roman" charset="0"/>
              </a:rPr>
              <a:t>和</a:t>
            </a:r>
            <a:r>
              <a:rPr lang="zh-TW" altLang="en-US" sz="2000" dirty="0">
                <a:latin typeface="Times New Roman" charset="0"/>
                <a:ea typeface="Times New Roman" charset="0"/>
                <a:cs typeface="Times New Roman" charset="0"/>
              </a:rPr>
              <a:t> </a:t>
            </a:r>
            <a:r>
              <a:rPr lang="en-US" altLang="zh-TW" sz="2000" dirty="0">
                <a:latin typeface="Times New Roman" charset="0"/>
                <a:ea typeface="Times New Roman" charset="0"/>
                <a:cs typeface="Times New Roman" charset="0"/>
              </a:rPr>
              <a:t>block 2</a:t>
            </a:r>
            <a:r>
              <a:rPr lang="zh-CN" altLang="en-US" sz="2000" dirty="0">
                <a:latin typeface="+mn-ea"/>
                <a:cs typeface="Times New Roman" charset="0"/>
              </a:rPr>
              <a:t>均匹配成功，被返回</a:t>
            </a:r>
            <a:endParaRPr lang="en-US" altLang="zh-CN" sz="2000" dirty="0">
              <a:latin typeface="+mn-ea"/>
              <a:cs typeface="Times New Roman" charset="0"/>
            </a:endParaRPr>
          </a:p>
          <a:p>
            <a:pPr marL="457200" lvl="1" indent="0" algn="just">
              <a:buSzPct val="66000"/>
              <a:buNone/>
            </a:pPr>
            <a:r>
              <a:rPr lang="zh-CN" altLang="en-US" sz="2000" dirty="0">
                <a:solidFill>
                  <a:srgbClr val="FF0000"/>
                </a:solidFill>
                <a:latin typeface="+mn-ea"/>
                <a:cs typeface="Times New Roman" charset="0"/>
              </a:rPr>
              <a:t>     然而在</a:t>
            </a:r>
            <a:r>
              <a:rPr lang="en-US" altLang="zh-TW" sz="2000" dirty="0">
                <a:solidFill>
                  <a:srgbClr val="FF0000"/>
                </a:solidFill>
                <a:latin typeface="Times New Roman" charset="0"/>
                <a:ea typeface="Times New Roman" charset="0"/>
                <a:cs typeface="Times New Roman" charset="0"/>
              </a:rPr>
              <a:t>block 2</a:t>
            </a:r>
            <a:r>
              <a:rPr lang="zh-CN" altLang="en-US" sz="2000" dirty="0">
                <a:solidFill>
                  <a:srgbClr val="FF0000"/>
                </a:solidFill>
                <a:latin typeface="+mn-ea"/>
                <a:cs typeface="Times New Roman" charset="0"/>
              </a:rPr>
              <a:t>中并未出现</a:t>
            </a:r>
            <a:r>
              <a:rPr lang="en-US" altLang="zh-TW" sz="2000" i="1" dirty="0">
                <a:solidFill>
                  <a:srgbClr val="FF0000"/>
                </a:solidFill>
                <a:latin typeface="Times New Roman" charset="0"/>
                <a:ea typeface="Times New Roman" charset="0"/>
                <a:cs typeface="Times New Roman" charset="0"/>
              </a:rPr>
              <a:t>free</a:t>
            </a:r>
            <a:endParaRPr lang="en-US" altLang="zh-TW" sz="2000" dirty="0">
              <a:solidFill>
                <a:srgbClr val="FF0000"/>
              </a:solidFill>
              <a:latin typeface="Times New Roman" charset="0"/>
              <a:ea typeface="Times New Roman" charset="0"/>
              <a:cs typeface="Times New Roman" charset="0"/>
            </a:endParaRPr>
          </a:p>
          <a:p>
            <a:pPr lvl="1" algn="just">
              <a:spcBef>
                <a:spcPts val="600"/>
              </a:spcBef>
            </a:pPr>
            <a:r>
              <a:rPr lang="zh-CN" altLang="en-US" dirty="0"/>
              <a:t>此时，</a:t>
            </a:r>
            <a:r>
              <a:rPr lang="en-US" altLang="zh-TW" dirty="0">
                <a:latin typeface="Times New Roman" charset="0"/>
                <a:ea typeface="Times New Roman" charset="0"/>
                <a:cs typeface="Times New Roman" charset="0"/>
              </a:rPr>
              <a:t>Block 2 </a:t>
            </a:r>
            <a:r>
              <a:rPr lang="zh-CN" altLang="en-US" dirty="0"/>
              <a:t>称为误检</a:t>
            </a:r>
            <a:endParaRPr lang="en-US" altLang="zh-CN"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3999" y="0"/>
            <a:ext cx="4820002" cy="1840675"/>
          </a:xfrm>
          <a:prstGeom prst="rect">
            <a:avLst/>
          </a:prstGeom>
        </p:spPr>
      </p:pic>
    </p:spTree>
    <p:extLst>
      <p:ext uri="{BB962C8B-B14F-4D97-AF65-F5344CB8AC3E}">
        <p14:creationId xmlns:p14="http://schemas.microsoft.com/office/powerpoint/2010/main" val="4825828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签名文档</a:t>
            </a:r>
            <a:endParaRPr kumimoji="1" lang="zh-CN" altLang="en-US" dirty="0"/>
          </a:p>
        </p:txBody>
      </p:sp>
      <p:sp>
        <p:nvSpPr>
          <p:cNvPr id="3" name="内容占位符 2"/>
          <p:cNvSpPr>
            <a:spLocks noGrp="1"/>
          </p:cNvSpPr>
          <p:nvPr>
            <p:ph idx="1"/>
          </p:nvPr>
        </p:nvSpPr>
        <p:spPr/>
        <p:txBody>
          <a:bodyPr/>
          <a:lstStyle/>
          <a:p>
            <a:pPr algn="just"/>
            <a:r>
              <a:rPr lang="zh-CN" altLang="en-US" dirty="0"/>
              <a:t>签名文档</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Signature</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files</a:t>
            </a:r>
            <a:r>
              <a:rPr lang="zh-CN" altLang="en-US" sz="2800" dirty="0">
                <a:latin typeface="Times New Roman" charset="0"/>
                <a:ea typeface="Times New Roman" charset="0"/>
                <a:cs typeface="Times New Roman" charset="0"/>
              </a:rPr>
              <a:t>）</a:t>
            </a:r>
            <a:endParaRPr lang="en-US" altLang="zh-CN" sz="2800" dirty="0"/>
          </a:p>
          <a:p>
            <a:pPr lvl="1" algn="just">
              <a:spcBef>
                <a:spcPts val="1200"/>
              </a:spcBef>
            </a:pPr>
            <a:r>
              <a:rPr lang="zh-CN" altLang="en-US" dirty="0"/>
              <a:t>产生误检的原因</a:t>
            </a:r>
            <a:endParaRPr lang="en-US" altLang="zh-TW" dirty="0"/>
          </a:p>
          <a:p>
            <a:pPr lvl="2" algn="just">
              <a:spcBef>
                <a:spcPts val="1200"/>
              </a:spcBef>
            </a:pPr>
            <a:r>
              <a:rPr lang="zh-CN" altLang="en-US" dirty="0"/>
              <a:t>主要原因</a:t>
            </a:r>
            <a:endParaRPr lang="en-US" altLang="zh-CN" dirty="0"/>
          </a:p>
          <a:p>
            <a:pPr lvl="3" algn="just"/>
            <a:r>
              <a:rPr lang="zh-CN" altLang="en-US" dirty="0"/>
              <a:t>不同词的签名重叠</a:t>
            </a:r>
            <a:endParaRPr lang="en-US" altLang="zh-TW" dirty="0"/>
          </a:p>
          <a:p>
            <a:pPr lvl="2" algn="just">
              <a:spcBef>
                <a:spcPts val="1200"/>
              </a:spcBef>
            </a:pPr>
            <a:r>
              <a:rPr lang="zh-CN" altLang="en-US" dirty="0"/>
              <a:t>次要原因</a:t>
            </a:r>
            <a:endParaRPr lang="en-US" altLang="zh-CN" dirty="0"/>
          </a:p>
          <a:p>
            <a:pPr lvl="3" algn="just"/>
            <a:r>
              <a:rPr lang="en-US" altLang="zh-TW" dirty="0">
                <a:latin typeface="Times New Roman" charset="0"/>
                <a:ea typeface="Times New Roman" charset="0"/>
                <a:cs typeface="Times New Roman" charset="0"/>
              </a:rPr>
              <a:t>hash</a:t>
            </a:r>
            <a:r>
              <a:rPr lang="zh-CN" altLang="en-US" dirty="0"/>
              <a:t>冲突（两个不同的词具有相同的</a:t>
            </a:r>
            <a:r>
              <a:rPr lang="en-US" altLang="zh-TW" dirty="0">
                <a:latin typeface="Times New Roman" charset="0"/>
                <a:ea typeface="Times New Roman" charset="0"/>
                <a:cs typeface="Times New Roman" charset="0"/>
              </a:rPr>
              <a:t>signature</a:t>
            </a:r>
            <a:r>
              <a:rPr lang="zh-CN" altLang="en-US" dirty="0"/>
              <a:t>）</a:t>
            </a:r>
            <a:endParaRPr lang="en-US" altLang="zh-TW" dirty="0"/>
          </a:p>
          <a:p>
            <a:pPr lvl="3" algn="just"/>
            <a:r>
              <a:rPr lang="zh-CN" altLang="en-US" dirty="0"/>
              <a:t>如果</a:t>
            </a:r>
            <a:r>
              <a:rPr lang="en-US" altLang="zh-TW" i="1" dirty="0">
                <a:latin typeface="Times New Roman" charset="0"/>
                <a:ea typeface="Times New Roman" charset="0"/>
                <a:cs typeface="Times New Roman" charset="0"/>
              </a:rPr>
              <a:t>F</a:t>
            </a:r>
            <a:r>
              <a:rPr lang="zh-CN" altLang="en-US" dirty="0"/>
              <a:t>足够大，</a:t>
            </a:r>
            <a:r>
              <a:rPr lang="en-US" altLang="zh-TW" dirty="0">
                <a:latin typeface="Times New Roman" charset="0"/>
                <a:ea typeface="Times New Roman" charset="0"/>
                <a:cs typeface="Times New Roman" charset="0"/>
              </a:rPr>
              <a:t>hash</a:t>
            </a:r>
            <a:r>
              <a:rPr lang="zh-CN" altLang="en-US" dirty="0"/>
              <a:t>冲突的可能性很低</a:t>
            </a:r>
          </a:p>
          <a:p>
            <a:pPr lvl="1" algn="just"/>
            <a:endParaRPr kumimoji="1" lang="zh-CN" altLang="en-US" dirty="0"/>
          </a:p>
        </p:txBody>
      </p:sp>
    </p:spTree>
    <p:extLst>
      <p:ext uri="{BB962C8B-B14F-4D97-AF65-F5344CB8AC3E}">
        <p14:creationId xmlns:p14="http://schemas.microsoft.com/office/powerpoint/2010/main" val="657731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签名文档</a:t>
            </a:r>
            <a:endParaRPr kumimoji="1" lang="zh-CN" altLang="en-US" dirty="0"/>
          </a:p>
        </p:txBody>
      </p:sp>
      <p:sp>
        <p:nvSpPr>
          <p:cNvPr id="3" name="内容占位符 2"/>
          <p:cNvSpPr>
            <a:spLocks noGrp="1"/>
          </p:cNvSpPr>
          <p:nvPr>
            <p:ph idx="1"/>
          </p:nvPr>
        </p:nvSpPr>
        <p:spPr/>
        <p:txBody>
          <a:bodyPr/>
          <a:lstStyle/>
          <a:p>
            <a:pPr algn="just"/>
            <a:r>
              <a:rPr lang="zh-CN" altLang="en-US" dirty="0"/>
              <a:t>签名文档</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Signature</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files</a:t>
            </a:r>
            <a:r>
              <a:rPr lang="zh-CN" altLang="en-US" sz="2800" dirty="0">
                <a:latin typeface="Times New Roman" charset="0"/>
                <a:ea typeface="Times New Roman" charset="0"/>
                <a:cs typeface="Times New Roman" charset="0"/>
              </a:rPr>
              <a:t>）</a:t>
            </a:r>
            <a:endParaRPr lang="en-US" altLang="zh-CN" sz="2800" dirty="0"/>
          </a:p>
          <a:p>
            <a:pPr lvl="1" algn="just"/>
            <a:r>
              <a:rPr kumimoji="1" lang="zh-CN" altLang="en-US" dirty="0"/>
              <a:t>误检概率</a:t>
            </a:r>
            <a:endParaRPr lang="en-US" altLang="zh-CN" dirty="0"/>
          </a:p>
          <a:p>
            <a:pPr lvl="2" algn="just"/>
            <a:r>
              <a:rPr lang="zh-CN" altLang="en-US" dirty="0">
                <a:latin typeface="宋体" charset="-122"/>
              </a:rPr>
              <a:t>误检概率</a:t>
            </a:r>
            <a:r>
              <a:rPr lang="en-US" altLang="zh-TW" dirty="0">
                <a:latin typeface="宋体" charset="-122"/>
                <a:ea typeface="宋体" charset="-122"/>
              </a:rPr>
              <a:t>: </a:t>
            </a:r>
            <a:r>
              <a:rPr lang="zh-CN" altLang="en-US" dirty="0">
                <a:latin typeface="宋体" charset="-122"/>
              </a:rPr>
              <a:t>一个文本块根据其</a:t>
            </a:r>
            <a:r>
              <a:rPr lang="en-US" altLang="zh-CN" dirty="0">
                <a:latin typeface="Times New Roman" charset="0"/>
              </a:rPr>
              <a:t>signature</a:t>
            </a:r>
            <a:r>
              <a:rPr lang="zh-CN" altLang="en-US" dirty="0">
                <a:latin typeface="宋体" charset="-122"/>
              </a:rPr>
              <a:t>看包含了某个</a:t>
            </a:r>
            <a:r>
              <a:rPr lang="zh-CN" altLang="en-US" u="sng" dirty="0">
                <a:solidFill>
                  <a:srgbClr val="002060"/>
                </a:solidFill>
                <a:latin typeface="Times New Roman" charset="0"/>
              </a:rPr>
              <a:t>词项</a:t>
            </a:r>
            <a:r>
              <a:rPr lang="zh-CN" altLang="en-US" dirty="0">
                <a:latin typeface="宋体" charset="-122"/>
              </a:rPr>
              <a:t>，但事实上并不包含该</a:t>
            </a:r>
            <a:r>
              <a:rPr lang="zh-CN" altLang="en-US" u="sng" dirty="0">
                <a:solidFill>
                  <a:srgbClr val="002060"/>
                </a:solidFill>
                <a:latin typeface="Times New Roman" charset="0"/>
              </a:rPr>
              <a:t>词项</a:t>
            </a:r>
            <a:r>
              <a:rPr lang="zh-CN" altLang="en-US" dirty="0">
                <a:latin typeface="宋体" charset="-122"/>
              </a:rPr>
              <a:t>的概率</a:t>
            </a:r>
            <a:endParaRPr lang="en-US" altLang="zh-CN" dirty="0">
              <a:latin typeface="宋体" charset="-122"/>
              <a:ea typeface="宋体" charset="-122"/>
            </a:endParaRPr>
          </a:p>
          <a:p>
            <a:pPr lvl="2" algn="just"/>
            <a:r>
              <a:rPr lang="zh-CN" altLang="en-US" dirty="0">
                <a:latin typeface="宋体" charset="-122"/>
              </a:rPr>
              <a:t>误检概率依赖于</a:t>
            </a:r>
            <a:r>
              <a:rPr lang="en-US" altLang="zh-CN" dirty="0">
                <a:latin typeface="Times New Roman" charset="0"/>
              </a:rPr>
              <a:t>signature</a:t>
            </a:r>
            <a:r>
              <a:rPr lang="zh-CN" altLang="en-US" dirty="0">
                <a:latin typeface="宋体" charset="-122"/>
              </a:rPr>
              <a:t>中</a:t>
            </a:r>
            <a:r>
              <a:rPr lang="en-US" altLang="zh-TW" dirty="0">
                <a:latin typeface="Times New Roman" charset="0"/>
                <a:ea typeface="宋体" charset="-122"/>
              </a:rPr>
              <a:t>1</a:t>
            </a:r>
            <a:r>
              <a:rPr lang="zh-CN" altLang="en-US" dirty="0">
                <a:latin typeface="宋体" charset="-122"/>
              </a:rPr>
              <a:t>的个数</a:t>
            </a:r>
            <a:endParaRPr lang="en-US" altLang="zh-CN" dirty="0">
              <a:latin typeface="宋体" charset="-122"/>
              <a:ea typeface="宋体" charset="-122"/>
            </a:endParaRPr>
          </a:p>
          <a:p>
            <a:pPr lvl="2" algn="just">
              <a:spcBef>
                <a:spcPts val="1200"/>
              </a:spcBef>
            </a:pPr>
            <a:r>
              <a:rPr lang="zh-CN" altLang="en-US" dirty="0">
                <a:latin typeface="宋体" charset="-122"/>
              </a:rPr>
              <a:t>问题</a:t>
            </a:r>
            <a:r>
              <a:rPr lang="en-US" altLang="zh-TW" dirty="0">
                <a:latin typeface="宋体" charset="-122"/>
                <a:ea typeface="宋体" charset="-122"/>
              </a:rPr>
              <a:t>: </a:t>
            </a:r>
            <a:r>
              <a:rPr lang="en-US" altLang="zh-TW" dirty="0">
                <a:latin typeface="Times New Roman" charset="0"/>
                <a:ea typeface="宋体" charset="-122"/>
              </a:rPr>
              <a:t>signature</a:t>
            </a:r>
            <a:r>
              <a:rPr lang="zh-CN" altLang="en-US" dirty="0">
                <a:latin typeface="宋体" charset="-122"/>
              </a:rPr>
              <a:t>中</a:t>
            </a:r>
            <a:r>
              <a:rPr lang="en-US" altLang="zh-CN" dirty="0">
                <a:latin typeface="Times New Roman" charset="0"/>
              </a:rPr>
              <a:t>1</a:t>
            </a:r>
            <a:r>
              <a:rPr lang="zh-CN" altLang="en-US" dirty="0">
                <a:latin typeface="宋体" charset="-122"/>
              </a:rPr>
              <a:t>越多越好，还是越少越好</a:t>
            </a:r>
            <a:r>
              <a:rPr lang="en-US" altLang="zh-TW" dirty="0">
                <a:latin typeface="宋体" charset="-122"/>
                <a:ea typeface="宋体" charset="-122"/>
              </a:rPr>
              <a:t>?</a:t>
            </a:r>
          </a:p>
          <a:p>
            <a:pPr lvl="3" algn="just"/>
            <a:r>
              <a:rPr lang="zh-CN" altLang="en-US" dirty="0">
                <a:latin typeface="宋体" charset="-122"/>
              </a:rPr>
              <a:t>太多位置</a:t>
            </a:r>
            <a:r>
              <a:rPr lang="en-US" altLang="zh-CN" dirty="0">
                <a:latin typeface="Times New Roman" charset="0"/>
                <a:ea typeface="Times New Roman" charset="0"/>
                <a:cs typeface="Times New Roman" charset="0"/>
              </a:rPr>
              <a:t>1</a:t>
            </a:r>
          </a:p>
          <a:p>
            <a:pPr lvl="4" algn="just"/>
            <a:r>
              <a:rPr lang="en-US" altLang="zh-CN" i="1" dirty="0">
                <a:latin typeface="Times New Roman" charset="0"/>
                <a:ea typeface="Times New Roman" charset="0"/>
                <a:cs typeface="Times New Roman" charset="0"/>
              </a:rPr>
              <a:t>False drop</a:t>
            </a:r>
            <a:r>
              <a:rPr lang="zh-CN" altLang="en-US" dirty="0">
                <a:latin typeface="+mn-ea"/>
              </a:rPr>
              <a:t>概率上升，极端情况，所有位都是</a:t>
            </a:r>
            <a:r>
              <a:rPr lang="en-US" altLang="zh-CN" i="1" dirty="0">
                <a:latin typeface="Times New Roman" charset="0"/>
                <a:ea typeface="Times New Roman" charset="0"/>
                <a:cs typeface="Times New Roman" charset="0"/>
              </a:rPr>
              <a:t>1</a:t>
            </a:r>
            <a:r>
              <a:rPr lang="zh-CN" altLang="en-US" dirty="0">
                <a:latin typeface="Tahoma" charset="0"/>
              </a:rPr>
              <a:t>，将匹配任何</a:t>
            </a:r>
            <a:r>
              <a:rPr lang="en-US" altLang="zh-TW" i="1" dirty="0">
                <a:latin typeface="Times New Roman" charset="0"/>
                <a:ea typeface="Times New Roman" charset="0"/>
                <a:cs typeface="Times New Roman" charset="0"/>
              </a:rPr>
              <a:t>query</a:t>
            </a:r>
          </a:p>
          <a:p>
            <a:pPr lvl="3" algn="just"/>
            <a:r>
              <a:rPr lang="zh-CN" altLang="en-US" dirty="0">
                <a:latin typeface="宋体" charset="-122"/>
              </a:rPr>
              <a:t>置</a:t>
            </a:r>
            <a:r>
              <a:rPr lang="en-US" altLang="zh-CN" dirty="0">
                <a:latin typeface="Times New Roman" charset="0"/>
                <a:ea typeface="Times New Roman" charset="0"/>
                <a:cs typeface="Times New Roman" charset="0"/>
              </a:rPr>
              <a:t>1</a:t>
            </a:r>
            <a:r>
              <a:rPr lang="zh-CN" altLang="en-US" dirty="0">
                <a:latin typeface="宋体" charset="-122"/>
              </a:rPr>
              <a:t>的位太少</a:t>
            </a:r>
            <a:r>
              <a:rPr lang="en-US" altLang="zh-TW" dirty="0">
                <a:latin typeface="宋体" charset="-122"/>
                <a:ea typeface="宋体" charset="-122"/>
              </a:rPr>
              <a:t>, </a:t>
            </a:r>
            <a:r>
              <a:rPr lang="zh-CN" altLang="en-US" dirty="0">
                <a:latin typeface="宋体" charset="-122"/>
              </a:rPr>
              <a:t>过滤能力下降</a:t>
            </a:r>
            <a:endParaRPr lang="en-US" altLang="zh-CN" dirty="0">
              <a:latin typeface="宋体" charset="-122"/>
            </a:endParaRPr>
          </a:p>
          <a:p>
            <a:pPr lvl="4" algn="just"/>
            <a:r>
              <a:rPr lang="zh-CN" altLang="en-US" dirty="0">
                <a:latin typeface="+mn-ea"/>
              </a:rPr>
              <a:t>没有充分利用</a:t>
            </a:r>
            <a:r>
              <a:rPr lang="en-US" altLang="zh-CN" i="1" dirty="0">
                <a:latin typeface="Times New Roman" charset="0"/>
                <a:ea typeface="Times New Roman" charset="0"/>
                <a:cs typeface="Times New Roman" charset="0"/>
              </a:rPr>
              <a:t>signature</a:t>
            </a:r>
            <a:r>
              <a:rPr lang="zh-CN" altLang="en-US" dirty="0">
                <a:latin typeface="+mn-ea"/>
              </a:rPr>
              <a:t>提供的空间</a:t>
            </a:r>
            <a:endParaRPr lang="zh-TW" altLang="en-US" dirty="0">
              <a:latin typeface="+mn-ea"/>
            </a:endParaRPr>
          </a:p>
        </p:txBody>
      </p:sp>
    </p:spTree>
    <p:extLst>
      <p:ext uri="{BB962C8B-B14F-4D97-AF65-F5344CB8AC3E}">
        <p14:creationId xmlns:p14="http://schemas.microsoft.com/office/powerpoint/2010/main" val="7100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签名文档</a:t>
            </a:r>
            <a:endParaRPr kumimoji="1" lang="zh-CN" altLang="en-US" dirty="0"/>
          </a:p>
        </p:txBody>
      </p:sp>
      <p:sp>
        <p:nvSpPr>
          <p:cNvPr id="3" name="内容占位符 2"/>
          <p:cNvSpPr>
            <a:spLocks noGrp="1"/>
          </p:cNvSpPr>
          <p:nvPr>
            <p:ph idx="1"/>
          </p:nvPr>
        </p:nvSpPr>
        <p:spPr/>
        <p:txBody>
          <a:bodyPr/>
          <a:lstStyle/>
          <a:p>
            <a:pPr algn="just"/>
            <a:r>
              <a:rPr lang="zh-CN" altLang="en-US" dirty="0"/>
              <a:t>签名文档</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Signature</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files</a:t>
            </a:r>
            <a:r>
              <a:rPr lang="zh-CN" altLang="en-US" sz="2800" dirty="0">
                <a:latin typeface="Times New Roman" charset="0"/>
                <a:ea typeface="Times New Roman" charset="0"/>
                <a:cs typeface="Times New Roman" charset="0"/>
              </a:rPr>
              <a:t>）</a:t>
            </a:r>
            <a:endParaRPr lang="en-US" altLang="zh-CN" sz="2800" dirty="0"/>
          </a:p>
          <a:p>
            <a:pPr lvl="1" algn="just"/>
            <a:r>
              <a:rPr kumimoji="1" lang="zh-CN" altLang="en-US" dirty="0"/>
              <a:t>误检概率</a:t>
            </a:r>
            <a:endParaRPr lang="en-US" altLang="zh-CN" dirty="0"/>
          </a:p>
          <a:p>
            <a:pPr lvl="2" algn="just">
              <a:spcBef>
                <a:spcPts val="1200"/>
              </a:spcBef>
            </a:pPr>
            <a:r>
              <a:rPr lang="zh-CN" altLang="en-US" dirty="0">
                <a:solidFill>
                  <a:srgbClr val="7030A0"/>
                </a:solidFill>
                <a:latin typeface="宋体" charset="-122"/>
              </a:rPr>
              <a:t>最优的情况是</a:t>
            </a:r>
            <a:r>
              <a:rPr lang="en-US" altLang="zh-CN" dirty="0">
                <a:solidFill>
                  <a:srgbClr val="7030A0"/>
                </a:solidFill>
                <a:latin typeface="Times New Roman" charset="0"/>
                <a:ea typeface="Times New Roman" charset="0"/>
                <a:cs typeface="Times New Roman" charset="0"/>
              </a:rPr>
              <a:t>1</a:t>
            </a:r>
            <a:r>
              <a:rPr lang="zh-CN" altLang="en-US" dirty="0">
                <a:solidFill>
                  <a:srgbClr val="7030A0"/>
                </a:solidFill>
                <a:latin typeface="宋体" charset="-122"/>
              </a:rPr>
              <a:t>和</a:t>
            </a:r>
            <a:r>
              <a:rPr lang="en-US" altLang="zh-CN" dirty="0">
                <a:solidFill>
                  <a:srgbClr val="7030A0"/>
                </a:solidFill>
                <a:latin typeface="Times New Roman" charset="0"/>
                <a:ea typeface="Times New Roman" charset="0"/>
                <a:cs typeface="Times New Roman" charset="0"/>
              </a:rPr>
              <a:t>0</a:t>
            </a:r>
            <a:r>
              <a:rPr lang="zh-CN" altLang="en-US" dirty="0">
                <a:solidFill>
                  <a:srgbClr val="7030A0"/>
                </a:solidFill>
                <a:latin typeface="宋体" charset="-122"/>
              </a:rPr>
              <a:t>的数量相等</a:t>
            </a:r>
            <a:endParaRPr lang="en-US" altLang="zh-CN" dirty="0">
              <a:solidFill>
                <a:srgbClr val="7030A0"/>
              </a:solidFill>
              <a:latin typeface="宋体" charset="-122"/>
            </a:endParaRPr>
          </a:p>
          <a:p>
            <a:pPr lvl="2" algn="just">
              <a:spcBef>
                <a:spcPts val="1200"/>
              </a:spcBef>
            </a:pPr>
            <a:r>
              <a:rPr lang="zh-CN" altLang="en-US" dirty="0">
                <a:latin typeface="宋体" charset="-122"/>
              </a:rPr>
              <a:t>直觉的解释：当</a:t>
            </a:r>
            <a:r>
              <a:rPr lang="en-US" altLang="zh-CN" dirty="0">
                <a:latin typeface="Times New Roman" charset="0"/>
                <a:ea typeface="Times New Roman" charset="0"/>
                <a:cs typeface="Times New Roman" charset="0"/>
              </a:rPr>
              <a:t>n/2</a:t>
            </a:r>
            <a:r>
              <a:rPr lang="zh-CN" altLang="en-US" dirty="0">
                <a:latin typeface="宋体" charset="-122"/>
              </a:rPr>
              <a:t>被置</a:t>
            </a:r>
            <a:r>
              <a:rPr lang="en-US" altLang="zh-CN" dirty="0">
                <a:latin typeface="Times New Roman" charset="0"/>
                <a:ea typeface="Times New Roman" charset="0"/>
                <a:cs typeface="Times New Roman" charset="0"/>
              </a:rPr>
              <a:t>1</a:t>
            </a:r>
            <a:r>
              <a:rPr lang="zh-CN" altLang="en-US" dirty="0">
                <a:latin typeface="宋体" charset="-122"/>
              </a:rPr>
              <a:t>后，可能匹配的情况最多</a:t>
            </a:r>
            <a:endParaRPr lang="en-US" altLang="zh-CN" dirty="0">
              <a:latin typeface="宋体" charset="-122"/>
              <a:ea typeface="宋体" charset="-122"/>
            </a:endParaRPr>
          </a:p>
          <a:p>
            <a:pPr lvl="3" algn="just">
              <a:spcBef>
                <a:spcPts val="600"/>
              </a:spcBef>
            </a:pPr>
            <a:r>
              <a:rPr lang="zh-CN" altLang="en-US" dirty="0">
                <a:latin typeface="宋体" charset="-122"/>
              </a:rPr>
              <a:t>例如：假设</a:t>
            </a:r>
            <a:r>
              <a:rPr lang="en-US" altLang="zh-CN" dirty="0">
                <a:latin typeface="Times New Roman" charset="0"/>
                <a:ea typeface="Times New Roman" charset="0"/>
                <a:cs typeface="Times New Roman" charset="0"/>
              </a:rPr>
              <a:t>signature</a:t>
            </a:r>
            <a:r>
              <a:rPr lang="zh-CN" altLang="en-US" dirty="0">
                <a:latin typeface="宋体" charset="-122"/>
              </a:rPr>
              <a:t>是</a:t>
            </a:r>
            <a:r>
              <a:rPr lang="en-US" altLang="zh-CN" dirty="0">
                <a:latin typeface="Times New Roman" charset="0"/>
                <a:ea typeface="Times New Roman" charset="0"/>
                <a:cs typeface="Times New Roman" charset="0"/>
              </a:rPr>
              <a:t>4</a:t>
            </a:r>
            <a:r>
              <a:rPr lang="zh-CN" altLang="en-US" dirty="0">
                <a:latin typeface="宋体" charset="-122"/>
              </a:rPr>
              <a:t>位，则其中</a:t>
            </a:r>
            <a:r>
              <a:rPr lang="en-US" altLang="zh-CN" dirty="0">
                <a:latin typeface="Times New Roman" charset="0"/>
                <a:ea typeface="Times New Roman" charset="0"/>
                <a:cs typeface="Times New Roman" charset="0"/>
              </a:rPr>
              <a:t>2</a:t>
            </a:r>
            <a:r>
              <a:rPr lang="zh-CN" altLang="en-US" dirty="0">
                <a:latin typeface="宋体" charset="-122"/>
              </a:rPr>
              <a:t>位置</a:t>
            </a:r>
            <a:r>
              <a:rPr lang="en-US" altLang="zh-CN" dirty="0">
                <a:latin typeface="Times New Roman" charset="0"/>
                <a:ea typeface="Times New Roman" charset="0"/>
                <a:cs typeface="Times New Roman" charset="0"/>
              </a:rPr>
              <a:t>1</a:t>
            </a:r>
            <a:r>
              <a:rPr lang="zh-CN" altLang="en-US" dirty="0">
                <a:latin typeface="宋体" charset="-122"/>
              </a:rPr>
              <a:t>时可能匹配的模式是</a:t>
            </a:r>
            <a:r>
              <a:rPr lang="en-US" altLang="zh-CN" dirty="0">
                <a:latin typeface="Times New Roman" charset="0"/>
                <a:ea typeface="Times New Roman" charset="0"/>
                <a:cs typeface="Times New Roman" charset="0"/>
              </a:rPr>
              <a:t>6</a:t>
            </a:r>
            <a:r>
              <a:rPr lang="zh-CN" altLang="en-US" dirty="0">
                <a:latin typeface="宋体" charset="-122"/>
              </a:rPr>
              <a:t>个（最多）</a:t>
            </a:r>
            <a:endParaRPr lang="en-US" altLang="zh-CN" dirty="0">
              <a:latin typeface="宋体" charset="-122"/>
            </a:endParaRPr>
          </a:p>
          <a:p>
            <a:pPr lvl="4" algn="just">
              <a:spcBef>
                <a:spcPts val="600"/>
              </a:spcBef>
            </a:pPr>
            <a:r>
              <a:rPr lang="en-US" altLang="zh-TW" dirty="0">
                <a:latin typeface="Times New Roman" charset="0"/>
                <a:ea typeface="Times New Roman" charset="0"/>
                <a:cs typeface="Times New Roman" charset="0"/>
              </a:rPr>
              <a:t>C</a:t>
            </a:r>
            <a:r>
              <a:rPr lang="en-US" altLang="zh-TW" baseline="-25000" dirty="0">
                <a:latin typeface="Times New Roman" charset="0"/>
                <a:ea typeface="Times New Roman" charset="0"/>
                <a:cs typeface="Times New Roman" charset="0"/>
              </a:rPr>
              <a:t>4</a:t>
            </a:r>
            <a:r>
              <a:rPr lang="en-US" altLang="zh-TW" baseline="30000" dirty="0">
                <a:latin typeface="Times New Roman" charset="0"/>
                <a:ea typeface="Times New Roman" charset="0"/>
                <a:cs typeface="Times New Roman" charset="0"/>
              </a:rPr>
              <a:t>1</a:t>
            </a:r>
            <a:r>
              <a:rPr lang="en-US" altLang="zh-TW" dirty="0">
                <a:latin typeface="Times New Roman" charset="0"/>
                <a:ea typeface="Times New Roman" charset="0"/>
                <a:cs typeface="Times New Roman" charset="0"/>
              </a:rPr>
              <a:t>=4,</a:t>
            </a:r>
            <a:r>
              <a:rPr lang="zh-CN" altLang="en-US" dirty="0">
                <a:latin typeface="Times New Roman" charset="0"/>
                <a:ea typeface="Times New Roman" charset="0"/>
                <a:cs typeface="Times New Roman" charset="0"/>
              </a:rPr>
              <a:t> </a:t>
            </a:r>
            <a:r>
              <a:rPr lang="en-US" altLang="zh-TW" dirty="0">
                <a:latin typeface="Times New Roman" charset="0"/>
                <a:ea typeface="Times New Roman" charset="0"/>
                <a:cs typeface="Times New Roman" charset="0"/>
              </a:rPr>
              <a:t> </a:t>
            </a:r>
            <a:r>
              <a:rPr lang="en-US" altLang="zh-TW" dirty="0">
                <a:solidFill>
                  <a:srgbClr val="7030A0"/>
                </a:solidFill>
                <a:latin typeface="Times New Roman" charset="0"/>
                <a:ea typeface="Times New Roman" charset="0"/>
                <a:cs typeface="Times New Roman" charset="0"/>
              </a:rPr>
              <a:t>C</a:t>
            </a:r>
            <a:r>
              <a:rPr lang="en-US" altLang="zh-TW" baseline="-25000" dirty="0">
                <a:solidFill>
                  <a:srgbClr val="7030A0"/>
                </a:solidFill>
                <a:latin typeface="Times New Roman" charset="0"/>
                <a:ea typeface="Times New Roman" charset="0"/>
                <a:cs typeface="Times New Roman" charset="0"/>
              </a:rPr>
              <a:t>4</a:t>
            </a:r>
            <a:r>
              <a:rPr lang="en-US" altLang="zh-TW" baseline="30000" dirty="0">
                <a:solidFill>
                  <a:srgbClr val="7030A0"/>
                </a:solidFill>
                <a:latin typeface="Times New Roman" charset="0"/>
                <a:ea typeface="Times New Roman" charset="0"/>
                <a:cs typeface="Times New Roman" charset="0"/>
              </a:rPr>
              <a:t>2</a:t>
            </a:r>
            <a:r>
              <a:rPr lang="en-US" altLang="zh-TW" dirty="0">
                <a:solidFill>
                  <a:srgbClr val="7030A0"/>
                </a:solidFill>
                <a:latin typeface="Times New Roman" charset="0"/>
                <a:ea typeface="Times New Roman" charset="0"/>
                <a:cs typeface="Times New Roman" charset="0"/>
              </a:rPr>
              <a:t>=6</a:t>
            </a:r>
            <a:r>
              <a:rPr lang="en-US" altLang="zh-TW" dirty="0">
                <a:latin typeface="Times New Roman" charset="0"/>
                <a:ea typeface="Times New Roman" charset="0"/>
                <a:cs typeface="Times New Roman" charset="0"/>
              </a:rPr>
              <a:t>, </a:t>
            </a:r>
            <a:r>
              <a:rPr lang="zh-CN" altLang="en-US" dirty="0">
                <a:latin typeface="Times New Roman" charset="0"/>
                <a:ea typeface="Times New Roman" charset="0"/>
                <a:cs typeface="Times New Roman" charset="0"/>
              </a:rPr>
              <a:t> </a:t>
            </a:r>
            <a:r>
              <a:rPr lang="en-US" altLang="zh-TW" dirty="0">
                <a:latin typeface="Times New Roman" charset="0"/>
                <a:ea typeface="Times New Roman" charset="0"/>
                <a:cs typeface="Times New Roman" charset="0"/>
              </a:rPr>
              <a:t>C</a:t>
            </a:r>
            <a:r>
              <a:rPr lang="en-US" altLang="zh-TW" baseline="-25000" dirty="0">
                <a:latin typeface="Times New Roman" charset="0"/>
                <a:ea typeface="Times New Roman" charset="0"/>
                <a:cs typeface="Times New Roman" charset="0"/>
              </a:rPr>
              <a:t>4</a:t>
            </a:r>
            <a:r>
              <a:rPr lang="en-US" altLang="zh-TW" baseline="30000" dirty="0">
                <a:latin typeface="Times New Roman" charset="0"/>
                <a:ea typeface="Times New Roman" charset="0"/>
                <a:cs typeface="Times New Roman" charset="0"/>
              </a:rPr>
              <a:t>3</a:t>
            </a:r>
            <a:r>
              <a:rPr lang="en-US" altLang="zh-TW" dirty="0">
                <a:latin typeface="Times New Roman" charset="0"/>
                <a:ea typeface="Times New Roman" charset="0"/>
                <a:cs typeface="Times New Roman" charset="0"/>
              </a:rPr>
              <a:t>=4</a:t>
            </a:r>
          </a:p>
        </p:txBody>
      </p:sp>
    </p:spTree>
    <p:extLst>
      <p:ext uri="{BB962C8B-B14F-4D97-AF65-F5344CB8AC3E}">
        <p14:creationId xmlns:p14="http://schemas.microsoft.com/office/powerpoint/2010/main" val="1705529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引言</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9189" y="0"/>
            <a:ext cx="6214811" cy="6858000"/>
          </a:xfrm>
          <a:prstGeom prst="rect">
            <a:avLst/>
          </a:prstGeom>
        </p:spPr>
      </p:pic>
      <p:sp>
        <p:nvSpPr>
          <p:cNvPr id="5" name="矩形 4"/>
          <p:cNvSpPr/>
          <p:nvPr/>
        </p:nvSpPr>
        <p:spPr>
          <a:xfrm>
            <a:off x="3800104" y="891281"/>
            <a:ext cx="3716977" cy="368135"/>
          </a:xfrm>
          <a:prstGeom prst="rect">
            <a:avLst/>
          </a:prstGeom>
          <a:noFill/>
          <a:ln w="38100">
            <a:solidFill>
              <a:srgbClr val="C00000"/>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7308074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签名文档</a:t>
            </a:r>
            <a:endParaRPr kumimoji="1" lang="zh-CN" altLang="en-US" dirty="0"/>
          </a:p>
        </p:txBody>
      </p:sp>
      <p:sp>
        <p:nvSpPr>
          <p:cNvPr id="3" name="内容占位符 2"/>
          <p:cNvSpPr>
            <a:spLocks noGrp="1"/>
          </p:cNvSpPr>
          <p:nvPr>
            <p:ph idx="1"/>
          </p:nvPr>
        </p:nvSpPr>
        <p:spPr/>
        <p:txBody>
          <a:bodyPr/>
          <a:lstStyle/>
          <a:p>
            <a:pPr algn="just"/>
            <a:r>
              <a:rPr lang="zh-CN" altLang="en-US" dirty="0"/>
              <a:t>签名文档</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Signature</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files</a:t>
            </a:r>
            <a:r>
              <a:rPr lang="zh-CN" altLang="en-US" sz="2800" dirty="0">
                <a:latin typeface="Times New Roman" charset="0"/>
                <a:ea typeface="Times New Roman" charset="0"/>
                <a:cs typeface="Times New Roman" charset="0"/>
              </a:rPr>
              <a:t>）</a:t>
            </a:r>
            <a:endParaRPr lang="en-US" altLang="zh-CN" sz="2800" dirty="0"/>
          </a:p>
          <a:p>
            <a:pPr lvl="1" algn="just">
              <a:spcBef>
                <a:spcPts val="600"/>
              </a:spcBef>
            </a:pPr>
            <a:r>
              <a:rPr kumimoji="1" lang="zh-CN" altLang="en-US" dirty="0"/>
              <a:t>作为过滤器的签名文档</a:t>
            </a:r>
            <a:endParaRPr lang="en-US" altLang="zh-CN" dirty="0"/>
          </a:p>
          <a:p>
            <a:pPr lvl="2" algn="just">
              <a:spcBef>
                <a:spcPts val="600"/>
              </a:spcBef>
            </a:pPr>
            <a:r>
              <a:rPr lang="en-US" altLang="zh-CN" dirty="0">
                <a:latin typeface="Times New Roman" charset="0"/>
              </a:rPr>
              <a:t>Signature</a:t>
            </a:r>
            <a:r>
              <a:rPr lang="zh-CN" altLang="en-US" dirty="0">
                <a:latin typeface="宋体" charset="-122"/>
              </a:rPr>
              <a:t>文件可以剔出那些不包含</a:t>
            </a:r>
            <a:r>
              <a:rPr lang="en-US" altLang="zh-TW" dirty="0">
                <a:latin typeface="Times New Roman" charset="0"/>
                <a:ea typeface="宋体" charset="-122"/>
              </a:rPr>
              <a:t>query </a:t>
            </a:r>
            <a:r>
              <a:rPr lang="en-US" altLang="zh-CN" dirty="0">
                <a:latin typeface="Times New Roman" charset="0"/>
              </a:rPr>
              <a:t>terms</a:t>
            </a:r>
            <a:r>
              <a:rPr lang="zh-CN" altLang="en-US" dirty="0">
                <a:latin typeface="宋体" charset="-122"/>
              </a:rPr>
              <a:t>的文档</a:t>
            </a:r>
            <a:endParaRPr lang="en-US" altLang="zh-CN" dirty="0">
              <a:latin typeface="宋体" charset="-122"/>
              <a:ea typeface="宋体" charset="-122"/>
            </a:endParaRPr>
          </a:p>
          <a:p>
            <a:pPr lvl="2" algn="just">
              <a:spcBef>
                <a:spcPts val="600"/>
              </a:spcBef>
            </a:pPr>
            <a:r>
              <a:rPr lang="zh-CN" altLang="en-US" dirty="0">
                <a:latin typeface="宋体" charset="-122"/>
              </a:rPr>
              <a:t>可以将通过</a:t>
            </a:r>
            <a:r>
              <a:rPr lang="en-US" altLang="zh-TW" dirty="0">
                <a:latin typeface="Times New Roman" charset="0"/>
                <a:ea typeface="宋体" charset="-122"/>
              </a:rPr>
              <a:t>signature</a:t>
            </a:r>
            <a:r>
              <a:rPr lang="zh-CN" altLang="en-US" dirty="0">
                <a:latin typeface="宋体" charset="-122"/>
              </a:rPr>
              <a:t>过滤器的文本和查询式直接比对，从而避免</a:t>
            </a:r>
            <a:r>
              <a:rPr lang="en-US" altLang="zh-TW" dirty="0">
                <a:latin typeface="Times New Roman" charset="0"/>
                <a:ea typeface="宋体" charset="-122"/>
              </a:rPr>
              <a:t>False Drops</a:t>
            </a:r>
            <a:endParaRPr lang="en-US" altLang="zh-CN" dirty="0">
              <a:latin typeface="Times New Roman" charset="0"/>
            </a:endParaRPr>
          </a:p>
        </p:txBody>
      </p:sp>
      <p:grpSp>
        <p:nvGrpSpPr>
          <p:cNvPr id="4" name="Group 4"/>
          <p:cNvGrpSpPr>
            <a:grpSpLocks/>
          </p:cNvGrpSpPr>
          <p:nvPr/>
        </p:nvGrpSpPr>
        <p:grpSpPr bwMode="auto">
          <a:xfrm>
            <a:off x="1450542" y="4478338"/>
            <a:ext cx="6654800" cy="2222991"/>
            <a:chOff x="865" y="2421"/>
            <a:chExt cx="4192" cy="1514"/>
          </a:xfrm>
        </p:grpSpPr>
        <p:graphicFrame>
          <p:nvGraphicFramePr>
            <p:cNvPr id="5" name="Object 5"/>
            <p:cNvGraphicFramePr>
              <a:graphicFrameLocks noChangeAspect="1"/>
            </p:cNvGraphicFramePr>
            <p:nvPr/>
          </p:nvGraphicFramePr>
          <p:xfrm>
            <a:off x="1197" y="2737"/>
            <a:ext cx="389" cy="955"/>
          </p:xfrm>
          <a:graphic>
            <a:graphicData uri="http://schemas.openxmlformats.org/presentationml/2006/ole">
              <mc:AlternateContent xmlns:mc="http://schemas.openxmlformats.org/markup-compatibility/2006">
                <mc:Choice xmlns:v="urn:schemas-microsoft-com:vml" Requires="v">
                  <p:oleObj spid="_x0000_s3213" name="Worksheet" r:id="rId3" imgW="622300" imgH="1790700" progId="Excel.Sheet.8">
                    <p:embed/>
                  </p:oleObj>
                </mc:Choice>
                <mc:Fallback>
                  <p:oleObj name="Worksheet" r:id="rId3" imgW="622300" imgH="1790700"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7" y="2737"/>
                          <a:ext cx="389" cy="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6"/>
            <p:cNvGraphicFramePr>
              <a:graphicFrameLocks noChangeAspect="1"/>
            </p:cNvGraphicFramePr>
            <p:nvPr/>
          </p:nvGraphicFramePr>
          <p:xfrm>
            <a:off x="2325" y="2745"/>
            <a:ext cx="1053" cy="955"/>
          </p:xfrm>
          <a:graphic>
            <a:graphicData uri="http://schemas.openxmlformats.org/presentationml/2006/ole">
              <mc:AlternateContent xmlns:mc="http://schemas.openxmlformats.org/markup-compatibility/2006">
                <mc:Choice xmlns:v="urn:schemas-microsoft-com:vml" Requires="v">
                  <p:oleObj spid="_x0000_s3214" name="Worksheet" r:id="rId5" imgW="622300" imgH="1790700" progId="Excel.Sheet.8">
                    <p:embed/>
                  </p:oleObj>
                </mc:Choice>
                <mc:Fallback>
                  <p:oleObj name="Worksheet" r:id="rId5" imgW="622300" imgH="1790700"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25" y="2745"/>
                          <a:ext cx="1053" cy="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Line 7"/>
            <p:cNvSpPr>
              <a:spLocks noChangeShapeType="1"/>
            </p:cNvSpPr>
            <p:nvPr/>
          </p:nvSpPr>
          <p:spPr bwMode="auto">
            <a:xfrm>
              <a:off x="1580" y="2786"/>
              <a:ext cx="75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8" name="Line 8"/>
            <p:cNvSpPr>
              <a:spLocks noChangeShapeType="1"/>
            </p:cNvSpPr>
            <p:nvPr/>
          </p:nvSpPr>
          <p:spPr bwMode="auto">
            <a:xfrm>
              <a:off x="1580" y="2896"/>
              <a:ext cx="75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9" name="Line 9"/>
            <p:cNvSpPr>
              <a:spLocks noChangeShapeType="1"/>
            </p:cNvSpPr>
            <p:nvPr/>
          </p:nvSpPr>
          <p:spPr bwMode="auto">
            <a:xfrm>
              <a:off x="1584" y="2997"/>
              <a:ext cx="75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10" name="Line 10"/>
            <p:cNvSpPr>
              <a:spLocks noChangeShapeType="1"/>
            </p:cNvSpPr>
            <p:nvPr/>
          </p:nvSpPr>
          <p:spPr bwMode="auto">
            <a:xfrm>
              <a:off x="1585" y="3112"/>
              <a:ext cx="75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11" name="Line 11"/>
            <p:cNvSpPr>
              <a:spLocks noChangeShapeType="1"/>
            </p:cNvSpPr>
            <p:nvPr/>
          </p:nvSpPr>
          <p:spPr bwMode="auto">
            <a:xfrm>
              <a:off x="1590" y="3218"/>
              <a:ext cx="75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12" name="Line 12"/>
            <p:cNvSpPr>
              <a:spLocks noChangeShapeType="1"/>
            </p:cNvSpPr>
            <p:nvPr/>
          </p:nvSpPr>
          <p:spPr bwMode="auto">
            <a:xfrm>
              <a:off x="1590" y="3626"/>
              <a:ext cx="75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13" name="Oval 13"/>
            <p:cNvSpPr>
              <a:spLocks noChangeArrowheads="1"/>
            </p:cNvSpPr>
            <p:nvPr/>
          </p:nvSpPr>
          <p:spPr bwMode="auto">
            <a:xfrm>
              <a:off x="4120" y="3081"/>
              <a:ext cx="254" cy="264"/>
            </a:xfrm>
            <a:prstGeom prst="ellipse">
              <a:avLst/>
            </a:prstGeom>
            <a:solidFill>
              <a:srgbClr val="FFFFFF"/>
            </a:solidFill>
            <a:ln w="12700">
              <a:solidFill>
                <a:schemeClr val="tx1"/>
              </a:solidFill>
              <a:round/>
              <a:headEnd/>
              <a:tailEnd/>
            </a:ln>
          </p:spPr>
          <p:txBody>
            <a:bodyPr wrap="none" anchor="ct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lgn="ctr"/>
              <a:r>
                <a:rPr lang="zh-TW" altLang="en-US" sz="1800">
                  <a:latin typeface="Times New Roman" charset="0"/>
                  <a:ea typeface="PMingLiU" charset="-120"/>
                </a:rPr>
                <a:t>=</a:t>
              </a:r>
            </a:p>
          </p:txBody>
        </p:sp>
        <p:sp>
          <p:nvSpPr>
            <p:cNvPr id="14" name="Line 14"/>
            <p:cNvSpPr>
              <a:spLocks noChangeShapeType="1"/>
            </p:cNvSpPr>
            <p:nvPr/>
          </p:nvSpPr>
          <p:spPr bwMode="auto">
            <a:xfrm>
              <a:off x="3370" y="3215"/>
              <a:ext cx="739"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15" name="Line 15"/>
            <p:cNvSpPr>
              <a:spLocks noChangeShapeType="1"/>
            </p:cNvSpPr>
            <p:nvPr/>
          </p:nvSpPr>
          <p:spPr bwMode="auto">
            <a:xfrm flipV="1">
              <a:off x="4241" y="3340"/>
              <a:ext cx="8" cy="36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16" name="Line 16"/>
            <p:cNvSpPr>
              <a:spLocks noChangeShapeType="1"/>
            </p:cNvSpPr>
            <p:nvPr/>
          </p:nvSpPr>
          <p:spPr bwMode="auto">
            <a:xfrm>
              <a:off x="4369" y="3220"/>
              <a:ext cx="66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17" name="Text Box 17"/>
            <p:cNvSpPr txBox="1">
              <a:spLocks noChangeArrowheads="1"/>
            </p:cNvSpPr>
            <p:nvPr/>
          </p:nvSpPr>
          <p:spPr bwMode="auto">
            <a:xfrm>
              <a:off x="3424" y="2796"/>
              <a:ext cx="61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lgn="ctr"/>
              <a:r>
                <a:rPr lang="zh-CN" altLang="en-US" sz="1800" dirty="0">
                  <a:latin typeface="Times New Roman" charset="0"/>
                </a:rPr>
                <a:t>过滤出的文本</a:t>
              </a:r>
              <a:endParaRPr lang="zh-TW" altLang="en-US" sz="1800" dirty="0">
                <a:latin typeface="Times New Roman" charset="0"/>
              </a:endParaRPr>
            </a:p>
          </p:txBody>
        </p:sp>
        <p:sp>
          <p:nvSpPr>
            <p:cNvPr id="18" name="Text Box 18"/>
            <p:cNvSpPr txBox="1">
              <a:spLocks noChangeArrowheads="1"/>
            </p:cNvSpPr>
            <p:nvPr/>
          </p:nvSpPr>
          <p:spPr bwMode="auto">
            <a:xfrm>
              <a:off x="4334" y="2778"/>
              <a:ext cx="723"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lgn="ctr"/>
              <a:r>
                <a:rPr lang="zh-CN" altLang="en-US" sz="1800">
                  <a:latin typeface="Times New Roman" charset="0"/>
                </a:rPr>
                <a:t>匹配的文本</a:t>
              </a:r>
              <a:endParaRPr lang="zh-TW" altLang="en-US" sz="1800">
                <a:latin typeface="Times New Roman" charset="0"/>
              </a:endParaRPr>
            </a:p>
          </p:txBody>
        </p:sp>
        <p:sp>
          <p:nvSpPr>
            <p:cNvPr id="19" name="Text Box 19"/>
            <p:cNvSpPr txBox="1">
              <a:spLocks noChangeArrowheads="1"/>
            </p:cNvSpPr>
            <p:nvPr/>
          </p:nvSpPr>
          <p:spPr bwMode="auto">
            <a:xfrm>
              <a:off x="3777" y="3704"/>
              <a:ext cx="94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lgn="ctr"/>
              <a:r>
                <a:rPr lang="en-US" altLang="zh-TW" sz="1600" dirty="0">
                  <a:latin typeface="Times New Roman" charset="0"/>
                  <a:ea typeface="Times New Roman" charset="0"/>
                  <a:cs typeface="Times New Roman" charset="0"/>
                </a:rPr>
                <a:t>Query</a:t>
              </a:r>
              <a:r>
                <a:rPr lang="en-US" altLang="zh-CN" sz="1600" dirty="0">
                  <a:latin typeface="Times New Roman" charset="0"/>
                  <a:ea typeface="Times New Roman" charset="0"/>
                  <a:cs typeface="Times New Roman" charset="0"/>
                </a:rPr>
                <a:t> </a:t>
              </a:r>
              <a:r>
                <a:rPr lang="en-US" altLang="zh-TW" sz="1600" dirty="0">
                  <a:latin typeface="Times New Roman" charset="0"/>
                  <a:ea typeface="Times New Roman" charset="0"/>
                  <a:cs typeface="Times New Roman" charset="0"/>
                </a:rPr>
                <a:t>signature</a:t>
              </a:r>
            </a:p>
          </p:txBody>
        </p:sp>
        <p:sp>
          <p:nvSpPr>
            <p:cNvPr id="20" name="Text Box 20"/>
            <p:cNvSpPr txBox="1">
              <a:spLocks noChangeArrowheads="1"/>
            </p:cNvSpPr>
            <p:nvPr/>
          </p:nvSpPr>
          <p:spPr bwMode="auto">
            <a:xfrm>
              <a:off x="865" y="2432"/>
              <a:ext cx="96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lgn="ctr"/>
              <a:r>
                <a:rPr lang="en-US" altLang="zh-TW" sz="1800">
                  <a:latin typeface="Times New Roman" charset="0"/>
                  <a:ea typeface="PMingLiU" charset="-120"/>
                </a:rPr>
                <a:t>Signature</a:t>
              </a:r>
              <a:r>
                <a:rPr lang="zh-CN" altLang="en-US" sz="1800">
                  <a:latin typeface="Times New Roman" charset="0"/>
                </a:rPr>
                <a:t>文件</a:t>
              </a:r>
              <a:endParaRPr lang="zh-TW" altLang="en-US" sz="1800">
                <a:latin typeface="Times New Roman" charset="0"/>
              </a:endParaRPr>
            </a:p>
          </p:txBody>
        </p:sp>
        <p:sp>
          <p:nvSpPr>
            <p:cNvPr id="21" name="Text Box 21"/>
            <p:cNvSpPr txBox="1">
              <a:spLocks noChangeArrowheads="1"/>
            </p:cNvSpPr>
            <p:nvPr/>
          </p:nvSpPr>
          <p:spPr bwMode="auto">
            <a:xfrm>
              <a:off x="2634" y="2421"/>
              <a:ext cx="40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lgn="ctr"/>
              <a:r>
                <a:rPr lang="zh-CN" altLang="en-US" sz="1800">
                  <a:latin typeface="Times New Roman" charset="0"/>
                </a:rPr>
                <a:t>文档</a:t>
              </a:r>
              <a:endParaRPr lang="zh-TW" altLang="en-US" sz="1800">
                <a:latin typeface="Times New Roman" charset="0"/>
              </a:endParaRPr>
            </a:p>
          </p:txBody>
        </p:sp>
      </p:grpSp>
    </p:spTree>
    <p:extLst>
      <p:ext uri="{BB962C8B-B14F-4D97-AF65-F5344CB8AC3E}">
        <p14:creationId xmlns:p14="http://schemas.microsoft.com/office/powerpoint/2010/main" val="15825698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签名文档</a:t>
            </a:r>
            <a:endParaRPr kumimoji="1" lang="zh-CN" altLang="en-US" dirty="0"/>
          </a:p>
        </p:txBody>
      </p:sp>
      <p:sp>
        <p:nvSpPr>
          <p:cNvPr id="3" name="内容占位符 2"/>
          <p:cNvSpPr>
            <a:spLocks noGrp="1"/>
          </p:cNvSpPr>
          <p:nvPr>
            <p:ph idx="1"/>
          </p:nvPr>
        </p:nvSpPr>
        <p:spPr/>
        <p:txBody>
          <a:bodyPr/>
          <a:lstStyle/>
          <a:p>
            <a:pPr algn="just"/>
            <a:r>
              <a:rPr lang="zh-CN" altLang="en-US" dirty="0"/>
              <a:t>签名文档</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Signature</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files</a:t>
            </a:r>
            <a:r>
              <a:rPr lang="zh-CN" altLang="en-US" sz="2800" dirty="0">
                <a:latin typeface="Times New Roman" charset="0"/>
                <a:ea typeface="Times New Roman" charset="0"/>
                <a:cs typeface="Times New Roman" charset="0"/>
              </a:rPr>
              <a:t>）</a:t>
            </a:r>
            <a:endParaRPr lang="en-US" altLang="zh-CN" sz="2800" dirty="0"/>
          </a:p>
          <a:p>
            <a:pPr lvl="1" algn="just"/>
            <a:r>
              <a:rPr kumimoji="1" lang="zh-CN" altLang="en-US" dirty="0"/>
              <a:t>存储开销</a:t>
            </a:r>
            <a:endParaRPr lang="en-US" altLang="zh-CN" dirty="0"/>
          </a:p>
          <a:p>
            <a:pPr lvl="2" algn="just">
              <a:spcBef>
                <a:spcPts val="600"/>
              </a:spcBef>
            </a:pPr>
            <a:r>
              <a:rPr lang="zh-CN" altLang="en-US" dirty="0">
                <a:latin typeface="宋体" charset="-122"/>
              </a:rPr>
              <a:t>存储开销决定于被散列到一个</a:t>
            </a:r>
            <a:r>
              <a:rPr lang="en-US" altLang="zh-CN" dirty="0">
                <a:latin typeface="Times New Roman" charset="0"/>
              </a:rPr>
              <a:t>signature</a:t>
            </a:r>
            <a:r>
              <a:rPr lang="zh-CN" altLang="en-US" dirty="0">
                <a:latin typeface="宋体" charset="-122"/>
              </a:rPr>
              <a:t>中的词数</a:t>
            </a:r>
            <a:endParaRPr lang="en-US" altLang="zh-TW" dirty="0">
              <a:latin typeface="宋体" charset="-122"/>
              <a:ea typeface="宋体" charset="-122"/>
            </a:endParaRPr>
          </a:p>
          <a:p>
            <a:pPr marL="0" lvl="1" indent="0" algn="just">
              <a:spcBef>
                <a:spcPts val="600"/>
              </a:spcBef>
              <a:buClr>
                <a:srgbClr val="FF0000"/>
              </a:buClr>
              <a:buFont typeface="Arial" charset="0"/>
              <a:buNone/>
            </a:pPr>
            <a:r>
              <a:rPr lang="en-US" altLang="zh-TW" sz="2400" b="1" dirty="0">
                <a:latin typeface="宋体" charset="-122"/>
                <a:ea typeface="宋体" charset="-122"/>
              </a:rPr>
              <a:t>                     </a:t>
            </a:r>
            <a:r>
              <a:rPr lang="en-US" altLang="zh-TW" sz="2400" b="1" i="1" dirty="0">
                <a:solidFill>
                  <a:srgbClr val="7030A0"/>
                </a:solidFill>
                <a:latin typeface="Times New Roman" charset="0"/>
                <a:ea typeface="宋体" charset="-122"/>
              </a:rPr>
              <a:t>M = </a:t>
            </a:r>
            <a:r>
              <a:rPr lang="en-US" altLang="zh-TW" sz="2400" b="1" i="1" dirty="0" err="1">
                <a:solidFill>
                  <a:srgbClr val="7030A0"/>
                </a:solidFill>
                <a:latin typeface="Times New Roman" charset="0"/>
                <a:ea typeface="宋体" charset="-122"/>
              </a:rPr>
              <a:t>nF</a:t>
            </a:r>
            <a:endParaRPr lang="en-US" altLang="zh-TW" sz="2400" b="1" i="1" dirty="0">
              <a:solidFill>
                <a:srgbClr val="7030A0"/>
              </a:solidFill>
              <a:latin typeface="Times New Roman" charset="0"/>
              <a:ea typeface="宋体" charset="-122"/>
            </a:endParaRPr>
          </a:p>
          <a:p>
            <a:pPr marL="457200" lvl="1" indent="0" algn="just">
              <a:buNone/>
            </a:pPr>
            <a:r>
              <a:rPr lang="zh-CN" altLang="en-US" sz="1800" i="1" dirty="0">
                <a:latin typeface="Tahoma" charset="0"/>
                <a:ea typeface="宋体" charset="-122"/>
              </a:rPr>
              <a:t>               </a:t>
            </a:r>
            <a:r>
              <a:rPr lang="en-US" altLang="zh-TW" sz="2000" dirty="0">
                <a:latin typeface="Times New Roman" charset="0"/>
                <a:ea typeface="Times New Roman" charset="0"/>
                <a:cs typeface="Times New Roman" charset="0"/>
              </a:rPr>
              <a:t>M:  </a:t>
            </a:r>
            <a:r>
              <a:rPr lang="zh-CN" altLang="en-US" sz="2000" dirty="0"/>
              <a:t>需要的存储位</a:t>
            </a:r>
            <a:r>
              <a:rPr lang="en-US" altLang="zh-TW" sz="2000" dirty="0"/>
              <a:t>;</a:t>
            </a:r>
            <a:r>
              <a:rPr lang="zh-CN" altLang="zh-CN" sz="2000" dirty="0"/>
              <a:t> </a:t>
            </a:r>
            <a:r>
              <a:rPr lang="zh-CN" altLang="en-US" sz="2000" dirty="0"/>
              <a:t>   </a:t>
            </a:r>
            <a:r>
              <a:rPr lang="en-US" altLang="zh-TW" sz="2000" dirty="0">
                <a:latin typeface="Times New Roman" charset="0"/>
                <a:ea typeface="Times New Roman" charset="0"/>
                <a:cs typeface="Times New Roman" charset="0"/>
              </a:rPr>
              <a:t>n: block</a:t>
            </a:r>
            <a:r>
              <a:rPr lang="zh-CN" altLang="en-US" sz="2000" dirty="0"/>
              <a:t>数    </a:t>
            </a:r>
            <a:r>
              <a:rPr lang="en-US" altLang="zh-TW" sz="2000" dirty="0">
                <a:latin typeface="Times New Roman" charset="0"/>
                <a:ea typeface="Times New Roman" charset="0"/>
                <a:cs typeface="Times New Roman" charset="0"/>
              </a:rPr>
              <a:t>F: </a:t>
            </a:r>
            <a:r>
              <a:rPr lang="zh-CN" altLang="en-US" sz="2000" dirty="0"/>
              <a:t>每个</a:t>
            </a:r>
            <a:r>
              <a:rPr lang="en-US" altLang="zh-TW" sz="2000" dirty="0">
                <a:latin typeface="Times New Roman" charset="0"/>
                <a:ea typeface="Times New Roman" charset="0"/>
                <a:cs typeface="Times New Roman" charset="0"/>
              </a:rPr>
              <a:t>signature</a:t>
            </a:r>
            <a:r>
              <a:rPr lang="zh-CN" altLang="en-US" sz="2000" dirty="0"/>
              <a:t>的位数</a:t>
            </a:r>
            <a:endParaRPr lang="en-US" altLang="zh-CN" sz="2000" dirty="0"/>
          </a:p>
          <a:p>
            <a:pPr lvl="2" algn="just">
              <a:spcBef>
                <a:spcPts val="600"/>
              </a:spcBef>
            </a:pPr>
            <a:r>
              <a:rPr lang="zh-CN" altLang="en-US" dirty="0"/>
              <a:t>关键问题</a:t>
            </a:r>
            <a:r>
              <a:rPr lang="en-US" altLang="zh-TW" dirty="0"/>
              <a:t>: </a:t>
            </a:r>
            <a:r>
              <a:rPr lang="zh-CN" altLang="en-US" dirty="0"/>
              <a:t>对于一个包含了给定词数的文档，生成多少</a:t>
            </a:r>
            <a:r>
              <a:rPr lang="en-US" altLang="zh-CN" dirty="0">
                <a:latin typeface="Times New Roman" charset="0"/>
                <a:ea typeface="Times New Roman" charset="0"/>
                <a:cs typeface="Times New Roman" charset="0"/>
              </a:rPr>
              <a:t>signature</a:t>
            </a:r>
            <a:r>
              <a:rPr lang="zh-CN" altLang="en-US" dirty="0"/>
              <a:t>比较合适？</a:t>
            </a:r>
            <a:endParaRPr lang="en-US" altLang="zh-CN" dirty="0">
              <a:latin typeface="宋体" charset="-122"/>
            </a:endParaRPr>
          </a:p>
          <a:p>
            <a:pPr lvl="2" algn="just">
              <a:spcBef>
                <a:spcPts val="600"/>
              </a:spcBef>
            </a:pPr>
            <a:r>
              <a:rPr lang="zh-CN" altLang="en-US" dirty="0">
                <a:latin typeface="宋体" charset="-122"/>
              </a:rPr>
              <a:t>如果更多的词散列到一个</a:t>
            </a:r>
            <a:r>
              <a:rPr lang="en-US" altLang="zh-CN" dirty="0">
                <a:latin typeface="Times New Roman" charset="0"/>
              </a:rPr>
              <a:t>signature</a:t>
            </a:r>
            <a:r>
              <a:rPr lang="zh-CN" altLang="en-US" dirty="0">
                <a:latin typeface="宋体" charset="-122"/>
              </a:rPr>
              <a:t>中，则存储的开销将降低，而</a:t>
            </a:r>
            <a:r>
              <a:rPr lang="en-US" altLang="zh-TW" dirty="0">
                <a:latin typeface="Times New Roman" charset="0"/>
                <a:ea typeface="宋体" charset="-122"/>
              </a:rPr>
              <a:t>false drop</a:t>
            </a:r>
            <a:r>
              <a:rPr lang="zh-CN" altLang="en-US" dirty="0">
                <a:latin typeface="宋体" charset="-122"/>
              </a:rPr>
              <a:t>的概率将升高</a:t>
            </a:r>
          </a:p>
        </p:txBody>
      </p:sp>
    </p:spTree>
    <p:extLst>
      <p:ext uri="{BB962C8B-B14F-4D97-AF65-F5344CB8AC3E}">
        <p14:creationId xmlns:p14="http://schemas.microsoft.com/office/powerpoint/2010/main" val="16657445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签名文档</a:t>
            </a:r>
            <a:endParaRPr kumimoji="1" lang="zh-CN" altLang="en-US" dirty="0"/>
          </a:p>
        </p:txBody>
      </p:sp>
      <p:sp>
        <p:nvSpPr>
          <p:cNvPr id="3" name="内容占位符 2"/>
          <p:cNvSpPr>
            <a:spLocks noGrp="1"/>
          </p:cNvSpPr>
          <p:nvPr>
            <p:ph idx="1"/>
          </p:nvPr>
        </p:nvSpPr>
        <p:spPr/>
        <p:txBody>
          <a:bodyPr/>
          <a:lstStyle/>
          <a:p>
            <a:pPr algn="just"/>
            <a:r>
              <a:rPr lang="zh-CN" altLang="en-US" dirty="0"/>
              <a:t>签名文档</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Signature</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files</a:t>
            </a:r>
            <a:r>
              <a:rPr lang="zh-CN" altLang="en-US" sz="2800" dirty="0">
                <a:latin typeface="Times New Roman" charset="0"/>
                <a:ea typeface="Times New Roman" charset="0"/>
                <a:cs typeface="Times New Roman" charset="0"/>
              </a:rPr>
              <a:t>）</a:t>
            </a:r>
            <a:endParaRPr lang="en-US" altLang="zh-CN" sz="2800" dirty="0"/>
          </a:p>
          <a:p>
            <a:pPr lvl="1" algn="just">
              <a:spcBef>
                <a:spcPts val="600"/>
              </a:spcBef>
            </a:pPr>
            <a:r>
              <a:rPr kumimoji="1" lang="zh-CN" altLang="en-US" dirty="0"/>
              <a:t>设计时的决策</a:t>
            </a:r>
            <a:endParaRPr lang="en-US" altLang="zh-CN" dirty="0"/>
          </a:p>
          <a:p>
            <a:pPr lvl="2" algn="just">
              <a:spcBef>
                <a:spcPts val="600"/>
              </a:spcBef>
            </a:pPr>
            <a:r>
              <a:rPr lang="zh-CN" altLang="en-US" dirty="0">
                <a:latin typeface="宋体" charset="-122"/>
              </a:rPr>
              <a:t>对</a:t>
            </a:r>
            <a:r>
              <a:rPr lang="en-US" altLang="zh-TW" dirty="0">
                <a:latin typeface="Times New Roman" charset="0"/>
                <a:ea typeface="宋体" charset="-122"/>
              </a:rPr>
              <a:t>signature file</a:t>
            </a:r>
            <a:r>
              <a:rPr lang="zh-CN" altLang="en-US" dirty="0">
                <a:latin typeface="宋体" charset="-122"/>
              </a:rPr>
              <a:t>的需求</a:t>
            </a:r>
            <a:endParaRPr lang="en-US" altLang="zh-CN" dirty="0">
              <a:latin typeface="宋体" charset="-122"/>
              <a:ea typeface="宋体" charset="-122"/>
            </a:endParaRPr>
          </a:p>
          <a:p>
            <a:pPr lvl="3" algn="just">
              <a:spcBef>
                <a:spcPts val="600"/>
              </a:spcBef>
            </a:pPr>
            <a:r>
              <a:rPr lang="zh-CN" altLang="en-US" dirty="0">
                <a:latin typeface="宋体" charset="-122"/>
              </a:rPr>
              <a:t>能够负担的存储开销</a:t>
            </a:r>
            <a:endParaRPr lang="en-US" altLang="zh-CN" dirty="0">
              <a:latin typeface="宋体" charset="-122"/>
              <a:ea typeface="宋体" charset="-122"/>
            </a:endParaRPr>
          </a:p>
          <a:p>
            <a:pPr lvl="3" algn="just">
              <a:spcBef>
                <a:spcPts val="600"/>
              </a:spcBef>
            </a:pPr>
            <a:r>
              <a:rPr lang="zh-CN" altLang="en-US" dirty="0">
                <a:latin typeface="宋体" charset="-122"/>
              </a:rPr>
              <a:t>能够忍受的</a:t>
            </a:r>
            <a:r>
              <a:rPr lang="en-US" altLang="zh-TW" dirty="0">
                <a:latin typeface="Times New Roman" charset="0"/>
                <a:ea typeface="宋体" charset="-122"/>
              </a:rPr>
              <a:t>false drop</a:t>
            </a:r>
            <a:r>
              <a:rPr lang="zh-CN" altLang="en-US" dirty="0">
                <a:latin typeface="宋体" charset="-122"/>
              </a:rPr>
              <a:t>概率</a:t>
            </a:r>
            <a:endParaRPr lang="en-US" altLang="zh-CN" dirty="0">
              <a:latin typeface="宋体" charset="-122"/>
              <a:ea typeface="宋体" charset="-122"/>
            </a:endParaRPr>
          </a:p>
          <a:p>
            <a:pPr lvl="2" algn="just">
              <a:spcBef>
                <a:spcPts val="1200"/>
              </a:spcBef>
            </a:pPr>
            <a:r>
              <a:rPr lang="zh-CN" altLang="en-US" dirty="0">
                <a:latin typeface="宋体" charset="-122"/>
              </a:rPr>
              <a:t>需要确定的参数：</a:t>
            </a:r>
            <a:endParaRPr lang="en-US" altLang="zh-CN" dirty="0">
              <a:latin typeface="宋体" charset="-122"/>
              <a:ea typeface="宋体" charset="-122"/>
            </a:endParaRPr>
          </a:p>
          <a:p>
            <a:pPr lvl="3" algn="just">
              <a:spcBef>
                <a:spcPts val="600"/>
              </a:spcBef>
            </a:pPr>
            <a:r>
              <a:rPr lang="en-US" altLang="zh-TW" dirty="0">
                <a:latin typeface="Times New Roman" charset="0"/>
                <a:ea typeface="宋体" charset="-122"/>
              </a:rPr>
              <a:t>Signature</a:t>
            </a:r>
            <a:r>
              <a:rPr lang="zh-CN" altLang="en-US" dirty="0">
                <a:latin typeface="宋体" charset="-122"/>
              </a:rPr>
              <a:t>的长度</a:t>
            </a:r>
            <a:endParaRPr lang="en-US" altLang="zh-CN" dirty="0">
              <a:latin typeface="宋体" charset="-122"/>
              <a:ea typeface="宋体" charset="-122"/>
            </a:endParaRPr>
          </a:p>
          <a:p>
            <a:pPr lvl="3" algn="just">
              <a:spcBef>
                <a:spcPts val="600"/>
              </a:spcBef>
            </a:pPr>
            <a:r>
              <a:rPr lang="zh-CN" altLang="en-US" dirty="0">
                <a:latin typeface="宋体" charset="-122"/>
              </a:rPr>
              <a:t>要将多少个词散列到一个</a:t>
            </a:r>
            <a:r>
              <a:rPr lang="en-US" altLang="zh-CN" dirty="0">
                <a:latin typeface="Times New Roman" charset="0"/>
              </a:rPr>
              <a:t>signature</a:t>
            </a:r>
            <a:r>
              <a:rPr lang="zh-CN" altLang="en-US" dirty="0">
                <a:latin typeface="宋体" charset="-122"/>
              </a:rPr>
              <a:t>中</a:t>
            </a:r>
            <a:endParaRPr lang="en-US" altLang="zh-CN" dirty="0">
              <a:latin typeface="宋体" charset="-122"/>
              <a:ea typeface="宋体" charset="-122"/>
            </a:endParaRPr>
          </a:p>
          <a:p>
            <a:pPr lvl="3" algn="just">
              <a:spcBef>
                <a:spcPts val="600"/>
              </a:spcBef>
            </a:pPr>
            <a:r>
              <a:rPr lang="zh-CN" altLang="en-US" dirty="0">
                <a:latin typeface="宋体" charset="-122"/>
              </a:rPr>
              <a:t>每个词多少位</a:t>
            </a:r>
            <a:endParaRPr lang="en-US" altLang="zh-CN" dirty="0">
              <a:latin typeface="宋体" charset="-122"/>
              <a:ea typeface="宋体" charset="-122"/>
            </a:endParaRPr>
          </a:p>
        </p:txBody>
      </p:sp>
    </p:spTree>
    <p:extLst>
      <p:ext uri="{BB962C8B-B14F-4D97-AF65-F5344CB8AC3E}">
        <p14:creationId xmlns:p14="http://schemas.microsoft.com/office/powerpoint/2010/main" val="18067153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签名文档</a:t>
            </a:r>
            <a:endParaRPr kumimoji="1" lang="zh-CN" altLang="en-US" dirty="0"/>
          </a:p>
        </p:txBody>
      </p:sp>
      <p:sp>
        <p:nvSpPr>
          <p:cNvPr id="3" name="内容占位符 2"/>
          <p:cNvSpPr>
            <a:spLocks noGrp="1"/>
          </p:cNvSpPr>
          <p:nvPr>
            <p:ph idx="1"/>
          </p:nvPr>
        </p:nvSpPr>
        <p:spPr/>
        <p:txBody>
          <a:bodyPr/>
          <a:lstStyle/>
          <a:p>
            <a:pPr algn="just"/>
            <a:r>
              <a:rPr lang="zh-CN" altLang="en-US" dirty="0"/>
              <a:t>签名文档</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Signature</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files</a:t>
            </a:r>
            <a:r>
              <a:rPr lang="zh-CN" altLang="en-US" sz="2800" dirty="0">
                <a:latin typeface="Times New Roman" charset="0"/>
                <a:ea typeface="Times New Roman" charset="0"/>
                <a:cs typeface="Times New Roman" charset="0"/>
              </a:rPr>
              <a:t>）</a:t>
            </a:r>
            <a:endParaRPr lang="en-US" altLang="zh-CN" sz="2800" dirty="0"/>
          </a:p>
          <a:p>
            <a:pPr lvl="1" algn="just">
              <a:spcBef>
                <a:spcPts val="600"/>
              </a:spcBef>
            </a:pPr>
            <a:r>
              <a:rPr kumimoji="1" lang="zh-CN" altLang="en-US" dirty="0"/>
              <a:t>签名文档的优点</a:t>
            </a:r>
            <a:endParaRPr lang="en-US" altLang="zh-CN" dirty="0"/>
          </a:p>
          <a:p>
            <a:pPr lvl="2" algn="just">
              <a:spcBef>
                <a:spcPts val="600"/>
              </a:spcBef>
            </a:pPr>
            <a:r>
              <a:rPr lang="en-US" altLang="zh-CN" dirty="0">
                <a:latin typeface="Times New Roman" charset="0"/>
              </a:rPr>
              <a:t>S</a:t>
            </a:r>
            <a:r>
              <a:rPr lang="en-US" altLang="zh-TW" dirty="0">
                <a:latin typeface="Times New Roman" charset="0"/>
                <a:ea typeface="宋体" charset="-122"/>
              </a:rPr>
              <a:t>ignature</a:t>
            </a:r>
            <a:r>
              <a:rPr lang="zh-CN" altLang="en-US" dirty="0">
                <a:latin typeface="宋体" charset="-122"/>
              </a:rPr>
              <a:t>文件小而可控</a:t>
            </a:r>
            <a:endParaRPr lang="en-US" altLang="zh-CN" dirty="0">
              <a:latin typeface="宋体" charset="-122"/>
              <a:ea typeface="宋体" charset="-122"/>
            </a:endParaRPr>
          </a:p>
          <a:p>
            <a:pPr lvl="2" algn="just">
              <a:spcBef>
                <a:spcPts val="600"/>
              </a:spcBef>
            </a:pPr>
            <a:r>
              <a:rPr lang="zh-CN" altLang="en-US" dirty="0">
                <a:latin typeface="宋体" charset="-122"/>
              </a:rPr>
              <a:t>由于文件组织简单，因此维护费用小（更新和删除）</a:t>
            </a:r>
            <a:endParaRPr lang="en-US" altLang="zh-CN" dirty="0">
              <a:latin typeface="宋体" charset="-122"/>
              <a:ea typeface="宋体" charset="-122"/>
            </a:endParaRPr>
          </a:p>
          <a:p>
            <a:pPr lvl="2" algn="just">
              <a:spcBef>
                <a:spcPts val="600"/>
              </a:spcBef>
            </a:pPr>
            <a:r>
              <a:rPr lang="en-US" altLang="zh-TW" dirty="0">
                <a:latin typeface="Times New Roman" charset="0"/>
                <a:ea typeface="宋体" charset="-122"/>
              </a:rPr>
              <a:t>Signatures</a:t>
            </a:r>
            <a:r>
              <a:rPr lang="zh-CN" altLang="en-US" dirty="0">
                <a:latin typeface="宋体" charset="-122"/>
              </a:rPr>
              <a:t>容易生成，插入费用低</a:t>
            </a:r>
            <a:endParaRPr lang="en-US" altLang="zh-CN" dirty="0">
              <a:latin typeface="宋体" charset="-122"/>
            </a:endParaRPr>
          </a:p>
          <a:p>
            <a:pPr lvl="2" algn="just">
              <a:spcBef>
                <a:spcPts val="600"/>
              </a:spcBef>
            </a:pPr>
            <a:r>
              <a:rPr lang="en-US" altLang="zh-TW" dirty="0">
                <a:latin typeface="Times New Roman" charset="0"/>
                <a:ea typeface="宋体" charset="-122"/>
              </a:rPr>
              <a:t>Signature</a:t>
            </a:r>
            <a:r>
              <a:rPr lang="zh-CN" altLang="en-US" dirty="0">
                <a:latin typeface="宋体" charset="-122"/>
              </a:rPr>
              <a:t>文件在倒排文件和全文扫描之间做了空间和时间的平衡</a:t>
            </a:r>
            <a:endParaRPr lang="en-US" altLang="zh-CN" dirty="0">
              <a:latin typeface="宋体" charset="-122"/>
            </a:endParaRPr>
          </a:p>
          <a:p>
            <a:pPr lvl="2" algn="just">
              <a:spcBef>
                <a:spcPts val="600"/>
              </a:spcBef>
            </a:pPr>
            <a:r>
              <a:rPr lang="zh-CN" altLang="en-US" dirty="0">
                <a:latin typeface="宋体" charset="-122"/>
              </a:rPr>
              <a:t>可应用于过滤系统</a:t>
            </a:r>
          </a:p>
        </p:txBody>
      </p:sp>
    </p:spTree>
    <p:extLst>
      <p:ext uri="{BB962C8B-B14F-4D97-AF65-F5344CB8AC3E}">
        <p14:creationId xmlns:p14="http://schemas.microsoft.com/office/powerpoint/2010/main" val="467407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签名文档</a:t>
            </a:r>
            <a:endParaRPr kumimoji="1" lang="zh-CN" altLang="en-US" dirty="0"/>
          </a:p>
        </p:txBody>
      </p:sp>
      <p:sp>
        <p:nvSpPr>
          <p:cNvPr id="3" name="内容占位符 2"/>
          <p:cNvSpPr>
            <a:spLocks noGrp="1"/>
          </p:cNvSpPr>
          <p:nvPr>
            <p:ph idx="1"/>
          </p:nvPr>
        </p:nvSpPr>
        <p:spPr/>
        <p:txBody>
          <a:bodyPr/>
          <a:lstStyle/>
          <a:p>
            <a:pPr algn="just"/>
            <a:r>
              <a:rPr lang="zh-CN" altLang="en-US" dirty="0"/>
              <a:t>签名文档</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Signature</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files</a:t>
            </a:r>
            <a:r>
              <a:rPr lang="zh-CN" altLang="en-US" sz="2800" dirty="0">
                <a:latin typeface="Times New Roman" charset="0"/>
                <a:ea typeface="Times New Roman" charset="0"/>
                <a:cs typeface="Times New Roman" charset="0"/>
              </a:rPr>
              <a:t>）</a:t>
            </a:r>
            <a:endParaRPr lang="en-US" altLang="zh-CN" sz="2800" dirty="0"/>
          </a:p>
          <a:p>
            <a:pPr lvl="1" algn="just">
              <a:spcBef>
                <a:spcPts val="600"/>
              </a:spcBef>
            </a:pPr>
            <a:r>
              <a:rPr kumimoji="1" lang="zh-CN" altLang="en-US" dirty="0"/>
              <a:t>签名文档的缺点</a:t>
            </a:r>
            <a:endParaRPr lang="en-US" altLang="zh-CN" dirty="0"/>
          </a:p>
          <a:p>
            <a:pPr lvl="2" algn="just">
              <a:spcBef>
                <a:spcPts val="600"/>
              </a:spcBef>
            </a:pPr>
            <a:r>
              <a:rPr lang="zh-CN" altLang="en-US" dirty="0">
                <a:latin typeface="宋体" charset="0"/>
                <a:ea typeface="宋体" charset="0"/>
              </a:rPr>
              <a:t>与倒排文件相比，搜索速度慢</a:t>
            </a:r>
            <a:r>
              <a:rPr lang="en-US" altLang="zh-TW" dirty="0">
                <a:latin typeface="宋体" charset="0"/>
                <a:ea typeface="宋体" charset="0"/>
              </a:rPr>
              <a:t> </a:t>
            </a:r>
            <a:r>
              <a:rPr lang="zh-CN" altLang="en-US" dirty="0">
                <a:latin typeface="宋体" charset="0"/>
                <a:ea typeface="宋体" charset="0"/>
              </a:rPr>
              <a:t>（尽管比全文扫描快），对于顺序文件，所有的签名都必须被比较</a:t>
            </a:r>
            <a:endParaRPr lang="en-US" altLang="zh-CN" dirty="0">
              <a:latin typeface="宋体" charset="0"/>
              <a:ea typeface="宋体" charset="0"/>
            </a:endParaRPr>
          </a:p>
          <a:p>
            <a:pPr lvl="2" algn="just">
              <a:spcBef>
                <a:spcPts val="600"/>
              </a:spcBef>
            </a:pPr>
            <a:r>
              <a:rPr lang="zh-CN" altLang="en-US" dirty="0">
                <a:latin typeface="宋体" charset="0"/>
                <a:ea typeface="宋体" charset="0"/>
              </a:rPr>
              <a:t>去除</a:t>
            </a:r>
            <a:r>
              <a:rPr lang="en-US" altLang="zh-TW" dirty="0">
                <a:latin typeface="Times New Roman"/>
                <a:ea typeface="宋体" charset="0"/>
                <a:cs typeface="Times New Roman"/>
              </a:rPr>
              <a:t>False drops</a:t>
            </a:r>
            <a:r>
              <a:rPr lang="zh-CN" altLang="en-US" dirty="0">
                <a:latin typeface="宋体" charset="0"/>
                <a:ea typeface="宋体" charset="0"/>
              </a:rPr>
              <a:t>需要昂贵的开销</a:t>
            </a:r>
            <a:endParaRPr lang="en-US" altLang="zh-CN" dirty="0">
              <a:latin typeface="宋体" charset="0"/>
              <a:ea typeface="宋体" charset="0"/>
            </a:endParaRPr>
          </a:p>
          <a:p>
            <a:pPr lvl="3" algn="just">
              <a:spcBef>
                <a:spcPts val="600"/>
              </a:spcBef>
            </a:pPr>
            <a:r>
              <a:rPr lang="zh-CN" altLang="en-US" dirty="0">
                <a:latin typeface="宋体" charset="0"/>
                <a:ea typeface="宋体" charset="0"/>
              </a:rPr>
              <a:t>因为所有被匹配的签名必须通过模式匹配来确认</a:t>
            </a:r>
            <a:endParaRPr lang="en-US" altLang="zh-CN" dirty="0">
              <a:latin typeface="宋体" charset="0"/>
              <a:ea typeface="宋体" charset="0"/>
            </a:endParaRPr>
          </a:p>
          <a:p>
            <a:pPr lvl="2" algn="just">
              <a:spcBef>
                <a:spcPts val="600"/>
              </a:spcBef>
            </a:pPr>
            <a:r>
              <a:rPr lang="zh-CN" altLang="en-US" dirty="0">
                <a:latin typeface="宋体" charset="0"/>
                <a:ea typeface="宋体" charset="0"/>
              </a:rPr>
              <a:t>在签名中，很难对频率和权值信息进行编码</a:t>
            </a:r>
            <a:endParaRPr lang="en-US" altLang="zh-CN" dirty="0">
              <a:latin typeface="宋体" charset="0"/>
              <a:ea typeface="宋体" charset="0"/>
            </a:endParaRPr>
          </a:p>
          <a:p>
            <a:pPr lvl="2" algn="just">
              <a:spcBef>
                <a:spcPts val="600"/>
              </a:spcBef>
            </a:pPr>
            <a:r>
              <a:rPr lang="zh-CN" altLang="en-US" dirty="0">
                <a:latin typeface="宋体" charset="0"/>
                <a:ea typeface="宋体" charset="0"/>
              </a:rPr>
              <a:t>其它</a:t>
            </a:r>
            <a:r>
              <a:rPr lang="en-US" altLang="zh-TW" dirty="0">
                <a:latin typeface="Times New Roman"/>
                <a:ea typeface="宋体" charset="0"/>
                <a:cs typeface="Times New Roman"/>
              </a:rPr>
              <a:t>query</a:t>
            </a:r>
            <a:r>
              <a:rPr lang="zh-CN" altLang="en-US" dirty="0">
                <a:latin typeface="宋体" charset="0"/>
                <a:ea typeface="宋体" charset="0"/>
              </a:rPr>
              <a:t>函数，例如分离条件、同义词、通配符，邻近操作都很难使用</a:t>
            </a:r>
          </a:p>
        </p:txBody>
      </p:sp>
    </p:spTree>
    <p:extLst>
      <p:ext uri="{BB962C8B-B14F-4D97-AF65-F5344CB8AC3E}">
        <p14:creationId xmlns:p14="http://schemas.microsoft.com/office/powerpoint/2010/main" val="4038163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主要内容</a:t>
            </a:r>
          </a:p>
        </p:txBody>
      </p:sp>
      <p:sp>
        <p:nvSpPr>
          <p:cNvPr id="3" name="内容占位符 2"/>
          <p:cNvSpPr>
            <a:spLocks noGrp="1"/>
          </p:cNvSpPr>
          <p:nvPr>
            <p:ph idx="1"/>
          </p:nvPr>
        </p:nvSpPr>
        <p:spPr/>
        <p:txBody>
          <a:bodyPr/>
          <a:lstStyle/>
          <a:p>
            <a:r>
              <a:rPr kumimoji="1" lang="zh-CN" altLang="en-US" dirty="0"/>
              <a:t>倒排索引</a:t>
            </a:r>
            <a:endParaRPr kumimoji="1" lang="en-US" altLang="zh-CN" dirty="0"/>
          </a:p>
          <a:p>
            <a:r>
              <a:rPr lang="zh-CN" altLang="en-US" dirty="0"/>
              <a:t>签名文档</a:t>
            </a:r>
            <a:endParaRPr lang="en-US" altLang="zh-CN" dirty="0"/>
          </a:p>
          <a:p>
            <a:r>
              <a:rPr kumimoji="1" lang="zh-CN" altLang="en-US" dirty="0">
                <a:solidFill>
                  <a:srgbClr val="FF0000"/>
                </a:solidFill>
              </a:rPr>
              <a:t>后缀树与后缀数组</a:t>
            </a:r>
            <a:endParaRPr kumimoji="1" lang="en-US" altLang="zh-CN" dirty="0">
              <a:solidFill>
                <a:srgbClr val="FF0000"/>
              </a:solidFill>
            </a:endParaRPr>
          </a:p>
          <a:p>
            <a:r>
              <a:rPr lang="zh-CN" altLang="en-US" dirty="0"/>
              <a:t>顺序检索</a:t>
            </a:r>
            <a:endParaRPr kumimoji="1" lang="zh-CN" altLang="en-US" dirty="0"/>
          </a:p>
        </p:txBody>
      </p:sp>
    </p:spTree>
    <p:extLst>
      <p:ext uri="{BB962C8B-B14F-4D97-AF65-F5344CB8AC3E}">
        <p14:creationId xmlns:p14="http://schemas.microsoft.com/office/powerpoint/2010/main" val="10055252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后缀树与后缀数组</a:t>
            </a:r>
            <a:endParaRPr kumimoji="1" lang="zh-CN" altLang="en-US" dirty="0"/>
          </a:p>
        </p:txBody>
      </p:sp>
      <p:sp>
        <p:nvSpPr>
          <p:cNvPr id="3" name="内容占位符 2"/>
          <p:cNvSpPr>
            <a:spLocks noGrp="1"/>
          </p:cNvSpPr>
          <p:nvPr>
            <p:ph idx="1"/>
          </p:nvPr>
        </p:nvSpPr>
        <p:spPr/>
        <p:txBody>
          <a:bodyPr/>
          <a:lstStyle/>
          <a:p>
            <a:pPr algn="just"/>
            <a:r>
              <a:rPr lang="zh-CN" altLang="en-US" dirty="0"/>
              <a:t>到目前为止，倒索引是实现</a:t>
            </a:r>
            <a:r>
              <a:rPr lang="en-US" altLang="zh-CN" dirty="0">
                <a:latin typeface="Times New Roman" charset="0"/>
                <a:ea typeface="Times New Roman" charset="0"/>
                <a:cs typeface="Times New Roman" charset="0"/>
              </a:rPr>
              <a:t>IR</a:t>
            </a:r>
            <a:r>
              <a:rPr lang="zh-CN" altLang="en-US" dirty="0"/>
              <a:t>系统的首选</a:t>
            </a:r>
            <a:endParaRPr lang="en-US" altLang="zh-CN" dirty="0"/>
          </a:p>
          <a:p>
            <a:pPr lvl="1" algn="just"/>
            <a:r>
              <a:rPr lang="zh-CN" altLang="en-US" dirty="0"/>
              <a:t>如果词汇量不太大，倒排索引表现较好</a:t>
            </a:r>
            <a:endParaRPr lang="en-US" altLang="zh-CN" dirty="0"/>
          </a:p>
          <a:p>
            <a:pPr lvl="1" algn="just"/>
            <a:r>
              <a:rPr lang="zh-CN" altLang="en-US" dirty="0"/>
              <a:t>如果词汇量巨大，倒排索引的效率会急剧下降</a:t>
            </a:r>
            <a:endParaRPr lang="en-US" altLang="zh-CN" dirty="0"/>
          </a:p>
          <a:p>
            <a:pPr algn="just">
              <a:spcBef>
                <a:spcPts val="1200"/>
              </a:spcBef>
            </a:pPr>
            <a:r>
              <a:rPr lang="zh-CN" altLang="en-US" dirty="0">
                <a:latin typeface="宋体" charset="-122"/>
              </a:rPr>
              <a:t>在某些应用中，如基因数据库，不存在词的概念。如果使用基于词的倒排文档进行索引，很可能造成漏检</a:t>
            </a:r>
            <a:endParaRPr lang="en-US" altLang="zh-CN" dirty="0"/>
          </a:p>
        </p:txBody>
      </p:sp>
    </p:spTree>
    <p:extLst>
      <p:ext uri="{BB962C8B-B14F-4D97-AF65-F5344CB8AC3E}">
        <p14:creationId xmlns:p14="http://schemas.microsoft.com/office/powerpoint/2010/main" val="8164731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后缀树与后缀数组</a:t>
            </a:r>
            <a:endParaRPr kumimoji="1" lang="zh-CN" altLang="en-US" dirty="0"/>
          </a:p>
        </p:txBody>
      </p:sp>
      <p:sp>
        <p:nvSpPr>
          <p:cNvPr id="3" name="内容占位符 2"/>
          <p:cNvSpPr>
            <a:spLocks noGrp="1"/>
          </p:cNvSpPr>
          <p:nvPr>
            <p:ph idx="1"/>
          </p:nvPr>
        </p:nvSpPr>
        <p:spPr/>
        <p:txBody>
          <a:bodyPr/>
          <a:lstStyle/>
          <a:p>
            <a:pPr algn="just"/>
            <a:r>
              <a:rPr lang="zh-CN" altLang="en-US" dirty="0"/>
              <a:t>后缀树和后缀数组可以用于搜索与查询字符串匹配的文本中任何子串</a:t>
            </a:r>
            <a:endParaRPr lang="en-US" altLang="zh-CN" dirty="0"/>
          </a:p>
          <a:p>
            <a:pPr algn="just"/>
            <a:r>
              <a:rPr lang="zh-CN" altLang="en-US" dirty="0"/>
              <a:t>将文本视为一个长字符串，文本中的每个位置都被视为文本</a:t>
            </a:r>
            <a:r>
              <a:rPr lang="zh-CN" altLang="en-US" dirty="0">
                <a:solidFill>
                  <a:srgbClr val="7030A0"/>
                </a:solidFill>
              </a:rPr>
              <a:t>后缀</a:t>
            </a:r>
            <a:endParaRPr lang="en-US" altLang="zh-CN" dirty="0">
              <a:solidFill>
                <a:srgbClr val="7030A0"/>
              </a:solidFill>
            </a:endParaRPr>
          </a:p>
          <a:p>
            <a:pPr lvl="1" algn="just"/>
            <a:r>
              <a:rPr lang="zh-CN" altLang="en-US" dirty="0"/>
              <a:t>例如，文本为 </a:t>
            </a:r>
            <a:r>
              <a:rPr lang="zh-CN" altLang="en-US" dirty="0">
                <a:solidFill>
                  <a:srgbClr val="7030A0"/>
                </a:solidFill>
                <a:latin typeface="Times New Roman" charset="0"/>
                <a:ea typeface="Times New Roman" charset="0"/>
                <a:cs typeface="Times New Roman" charset="0"/>
              </a:rPr>
              <a:t>“</a:t>
            </a:r>
            <a:r>
              <a:rPr lang="en-US" altLang="zh-CN" dirty="0">
                <a:solidFill>
                  <a:srgbClr val="7030A0"/>
                </a:solidFill>
                <a:latin typeface="Times New Roman" charset="0"/>
                <a:ea typeface="Times New Roman" charset="0"/>
                <a:cs typeface="Times New Roman" charset="0"/>
              </a:rPr>
              <a:t>missing</a:t>
            </a:r>
            <a:r>
              <a:rPr lang="zh-CN" altLang="en-US" dirty="0">
                <a:solidFill>
                  <a:srgbClr val="7030A0"/>
                </a:solidFill>
                <a:latin typeface="Times New Roman" charset="0"/>
                <a:ea typeface="Times New Roman" charset="0"/>
                <a:cs typeface="Times New Roman" charset="0"/>
              </a:rPr>
              <a:t> </a:t>
            </a:r>
            <a:r>
              <a:rPr lang="en-US" altLang="zh-CN" dirty="0" err="1">
                <a:solidFill>
                  <a:srgbClr val="7030A0"/>
                </a:solidFill>
                <a:latin typeface="Times New Roman" charset="0"/>
                <a:ea typeface="Times New Roman" charset="0"/>
                <a:cs typeface="Times New Roman" charset="0"/>
              </a:rPr>
              <a:t>mississippi</a:t>
            </a:r>
            <a:r>
              <a:rPr lang="zh-CN" altLang="en-US" dirty="0">
                <a:solidFill>
                  <a:srgbClr val="7030A0"/>
                </a:solidFill>
                <a:latin typeface="Times New Roman" charset="0"/>
                <a:ea typeface="Times New Roman" charset="0"/>
                <a:cs typeface="Times New Roman" charset="0"/>
              </a:rPr>
              <a:t>” </a:t>
            </a:r>
            <a:r>
              <a:rPr lang="zh-CN" altLang="en-US" dirty="0"/>
              <a:t>后缀是</a:t>
            </a:r>
            <a:endParaRPr lang="en-US" altLang="zh-CN" dirty="0"/>
          </a:p>
          <a:p>
            <a:pPr marL="914400" lvl="2" indent="0" algn="just">
              <a:buNone/>
            </a:pPr>
            <a:r>
              <a:rPr lang="zh-CN" altLang="en-US" sz="2000" dirty="0">
                <a:latin typeface="Times New Roman" charset="0"/>
                <a:ea typeface="Times New Roman" charset="0"/>
                <a:cs typeface="Times New Roman" charset="0"/>
              </a:rPr>
              <a:t>    </a:t>
            </a:r>
            <a:r>
              <a:rPr lang="en-US" altLang="zh-CN" sz="2000" dirty="0">
                <a:latin typeface="Times New Roman" charset="0"/>
                <a:ea typeface="Times New Roman" charset="0"/>
                <a:cs typeface="Times New Roman" charset="0"/>
              </a:rPr>
              <a:t>m</a:t>
            </a:r>
            <a:r>
              <a:rPr kumimoji="1" lang="en-US" altLang="zh-CN" sz="2000" dirty="0">
                <a:latin typeface="Times New Roman" charset="0"/>
                <a:ea typeface="Times New Roman" charset="0"/>
                <a:cs typeface="Times New Roman" charset="0"/>
              </a:rPr>
              <a:t>issing</a:t>
            </a:r>
            <a:r>
              <a:rPr kumimoji="1" lang="zh-CN" altLang="en-US" sz="2000" dirty="0">
                <a:latin typeface="Times New Roman" charset="0"/>
                <a:ea typeface="Times New Roman" charset="0"/>
                <a:cs typeface="Times New Roman" charset="0"/>
              </a:rPr>
              <a:t> </a:t>
            </a:r>
            <a:r>
              <a:rPr kumimoji="1" lang="en-US" altLang="zh-CN" sz="2000" dirty="0" err="1">
                <a:latin typeface="Times New Roman" charset="0"/>
                <a:ea typeface="Times New Roman" charset="0"/>
                <a:cs typeface="Times New Roman" charset="0"/>
              </a:rPr>
              <a:t>mississipi</a:t>
            </a:r>
            <a:endParaRPr kumimoji="1" lang="en-US" altLang="zh-CN" sz="2000" dirty="0">
              <a:latin typeface="Times New Roman" charset="0"/>
              <a:ea typeface="Times New Roman" charset="0"/>
              <a:cs typeface="Times New Roman" charset="0"/>
            </a:endParaRPr>
          </a:p>
          <a:p>
            <a:pPr marL="914400" lvl="2" indent="0" algn="just">
              <a:buNone/>
            </a:pPr>
            <a:r>
              <a:rPr lang="zh-CN" altLang="en-US" sz="2000" dirty="0">
                <a:latin typeface="Times New Roman" charset="0"/>
                <a:ea typeface="Times New Roman" charset="0"/>
                <a:cs typeface="Times New Roman" charset="0"/>
              </a:rPr>
              <a:t>    </a:t>
            </a:r>
            <a:r>
              <a:rPr lang="en-US" altLang="zh-CN" sz="2000" dirty="0" err="1">
                <a:latin typeface="Times New Roman" charset="0"/>
                <a:ea typeface="Times New Roman" charset="0"/>
                <a:cs typeface="Times New Roman" charset="0"/>
              </a:rPr>
              <a:t>issing</a:t>
            </a:r>
            <a:r>
              <a:rPr lang="zh-CN" altLang="en-US" sz="2000" dirty="0">
                <a:latin typeface="Times New Roman" charset="0"/>
                <a:ea typeface="Times New Roman" charset="0"/>
                <a:cs typeface="Times New Roman" charset="0"/>
              </a:rPr>
              <a:t> </a:t>
            </a:r>
            <a:r>
              <a:rPr lang="en-US" altLang="zh-CN" sz="2000" dirty="0" err="1">
                <a:latin typeface="Times New Roman" charset="0"/>
                <a:ea typeface="Times New Roman" charset="0"/>
                <a:cs typeface="Times New Roman" charset="0"/>
              </a:rPr>
              <a:t>mississipi</a:t>
            </a:r>
            <a:endParaRPr lang="zh-CN" altLang="en-US" sz="2000" dirty="0">
              <a:latin typeface="Times New Roman" charset="0"/>
              <a:ea typeface="Times New Roman" charset="0"/>
              <a:cs typeface="Times New Roman" charset="0"/>
            </a:endParaRPr>
          </a:p>
          <a:p>
            <a:pPr marL="914400" lvl="2" indent="0" algn="just">
              <a:buNone/>
            </a:pPr>
            <a:r>
              <a:rPr lang="zh-CN" altLang="en-US" sz="2000" dirty="0">
                <a:latin typeface="Times New Roman" charset="0"/>
                <a:ea typeface="Times New Roman" charset="0"/>
                <a:cs typeface="Times New Roman" charset="0"/>
              </a:rPr>
              <a:t>    </a:t>
            </a:r>
            <a:r>
              <a:rPr lang="en-US" altLang="zh-CN" sz="2000" dirty="0" err="1">
                <a:latin typeface="Times New Roman" charset="0"/>
                <a:ea typeface="Times New Roman" charset="0"/>
                <a:cs typeface="Times New Roman" charset="0"/>
              </a:rPr>
              <a:t>ssing</a:t>
            </a:r>
            <a:r>
              <a:rPr lang="zh-CN" altLang="en-US" sz="2000" dirty="0">
                <a:latin typeface="Times New Roman" charset="0"/>
                <a:ea typeface="Times New Roman" charset="0"/>
                <a:cs typeface="Times New Roman" charset="0"/>
              </a:rPr>
              <a:t> </a:t>
            </a:r>
            <a:r>
              <a:rPr lang="en-US" altLang="zh-CN" sz="2000" dirty="0" err="1">
                <a:latin typeface="Times New Roman" charset="0"/>
                <a:ea typeface="Times New Roman" charset="0"/>
                <a:cs typeface="Times New Roman" charset="0"/>
              </a:rPr>
              <a:t>mississipi</a:t>
            </a:r>
            <a:endParaRPr lang="zh-CN" altLang="en-US" sz="2000" dirty="0">
              <a:latin typeface="Times New Roman" charset="0"/>
              <a:ea typeface="Times New Roman" charset="0"/>
              <a:cs typeface="Times New Roman" charset="0"/>
            </a:endParaRPr>
          </a:p>
          <a:p>
            <a:pPr marL="914400" lvl="2" indent="0" algn="just">
              <a:buNone/>
            </a:pPr>
            <a:r>
              <a:rPr lang="zh-CN" altLang="en-US" sz="2000" dirty="0">
                <a:latin typeface="Times New Roman" charset="0"/>
                <a:ea typeface="Times New Roman" charset="0"/>
                <a:cs typeface="Times New Roman" charset="0"/>
              </a:rPr>
              <a:t>    </a:t>
            </a:r>
            <a:r>
              <a:rPr lang="mr-IN" altLang="zh-CN" sz="2000" dirty="0">
                <a:latin typeface="Times New Roman" charset="0"/>
                <a:ea typeface="Times New Roman" charset="0"/>
                <a:cs typeface="Times New Roman" charset="0"/>
              </a:rPr>
              <a:t>……</a:t>
            </a:r>
            <a:endParaRPr lang="en-US" altLang="zh-CN" sz="2000" dirty="0">
              <a:latin typeface="Times New Roman" charset="0"/>
              <a:ea typeface="Times New Roman" charset="0"/>
              <a:cs typeface="Times New Roman" charset="0"/>
            </a:endParaRPr>
          </a:p>
          <a:p>
            <a:pPr marL="914400" lvl="2" indent="0" algn="just">
              <a:buNone/>
            </a:pPr>
            <a:r>
              <a:rPr kumimoji="1" lang="zh-CN" altLang="en-US" sz="2000" dirty="0">
                <a:latin typeface="Times New Roman" charset="0"/>
                <a:ea typeface="Times New Roman" charset="0"/>
                <a:cs typeface="Times New Roman" charset="0"/>
              </a:rPr>
              <a:t>    </a:t>
            </a:r>
            <a:r>
              <a:rPr kumimoji="1" lang="en-US" altLang="zh-CN" sz="2000" dirty="0" err="1">
                <a:latin typeface="Times New Roman" charset="0"/>
                <a:ea typeface="Times New Roman" charset="0"/>
                <a:cs typeface="Times New Roman" charset="0"/>
              </a:rPr>
              <a:t>i</a:t>
            </a:r>
            <a:endParaRPr kumimoji="1" lang="zh-CN" altLang="en-US" sz="20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38117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后缀树与后缀数组</a:t>
            </a:r>
            <a:endParaRPr kumimoji="1" lang="zh-CN" altLang="en-US" dirty="0"/>
          </a:p>
        </p:txBody>
      </p:sp>
      <p:sp>
        <p:nvSpPr>
          <p:cNvPr id="3" name="内容占位符 2"/>
          <p:cNvSpPr>
            <a:spLocks noGrp="1"/>
          </p:cNvSpPr>
          <p:nvPr>
            <p:ph idx="1"/>
          </p:nvPr>
        </p:nvSpPr>
        <p:spPr/>
        <p:txBody>
          <a:bodyPr/>
          <a:lstStyle/>
          <a:p>
            <a:pPr algn="just"/>
            <a:r>
              <a:rPr lang="zh-CN" altLang="en-US" dirty="0"/>
              <a:t>后缀树与后缀数组的</a:t>
            </a:r>
            <a:r>
              <a:rPr lang="zh-CN" altLang="en-US" dirty="0">
                <a:solidFill>
                  <a:srgbClr val="7030A0"/>
                </a:solidFill>
                <a:latin typeface="SimHei" charset="-122"/>
                <a:ea typeface="SimHei" charset="-122"/>
                <a:cs typeface="SimHei" charset="-122"/>
              </a:rPr>
              <a:t>结构</a:t>
            </a:r>
            <a:endParaRPr lang="en-US" altLang="zh-CN" dirty="0">
              <a:solidFill>
                <a:srgbClr val="7030A0"/>
              </a:solidFill>
              <a:latin typeface="SimHei" charset="-122"/>
              <a:ea typeface="SimHei" charset="-122"/>
              <a:cs typeface="SimHei" charset="-122"/>
            </a:endParaRPr>
          </a:p>
          <a:p>
            <a:pPr lvl="1" algn="just">
              <a:spcBef>
                <a:spcPts val="600"/>
              </a:spcBef>
            </a:pPr>
            <a:r>
              <a:rPr lang="zh-CN" altLang="en-US" dirty="0"/>
              <a:t>后缀树是一种从头到尾为文本建立所有后缀的</a:t>
            </a:r>
            <a:r>
              <a:rPr lang="en-US" altLang="zh-CN" b="1" i="1" dirty="0" err="1">
                <a:latin typeface="Times New Roman" charset="0"/>
                <a:ea typeface="Times New Roman" charset="0"/>
                <a:cs typeface="Times New Roman" charset="0"/>
              </a:rPr>
              <a:t>trie</a:t>
            </a:r>
            <a:r>
              <a:rPr lang="zh-CN" altLang="en-US" dirty="0"/>
              <a:t>树型数据结构</a:t>
            </a:r>
            <a:endParaRPr lang="en-US" altLang="zh-CN" dirty="0"/>
          </a:p>
          <a:p>
            <a:pPr lvl="2" algn="just"/>
            <a:r>
              <a:rPr lang="zh-CN" altLang="en-US" dirty="0"/>
              <a:t>对一组字符串</a:t>
            </a:r>
            <a:r>
              <a:rPr lang="en-US" altLang="zh-CN" i="1" dirty="0">
                <a:solidFill>
                  <a:srgbClr val="FF0000"/>
                </a:solidFill>
                <a:latin typeface="Times New Roman" charset="0"/>
                <a:ea typeface="Times New Roman" charset="0"/>
                <a:cs typeface="Times New Roman" charset="0"/>
              </a:rPr>
              <a:t>P</a:t>
            </a:r>
            <a:r>
              <a:rPr lang="zh-CN" altLang="en-US" i="1" dirty="0">
                <a:latin typeface="Times New Roman" charset="0"/>
                <a:ea typeface="Times New Roman" charset="0"/>
                <a:cs typeface="Times New Roman" charset="0"/>
              </a:rPr>
              <a:t> </a:t>
            </a:r>
            <a:r>
              <a:rPr lang="en-US" altLang="zh-CN" i="1" dirty="0">
                <a:latin typeface="Times New Roman" charset="0"/>
                <a:ea typeface="Times New Roman" charset="0"/>
                <a:cs typeface="Times New Roman" charset="0"/>
              </a:rPr>
              <a:t>=</a:t>
            </a:r>
            <a:r>
              <a:rPr lang="zh-CN" altLang="en-US" i="1" dirty="0">
                <a:latin typeface="Times New Roman" charset="0"/>
                <a:ea typeface="Times New Roman" charset="0"/>
                <a:cs typeface="Times New Roman" charset="0"/>
              </a:rPr>
              <a:t> </a:t>
            </a:r>
            <a:r>
              <a:rPr lang="en-US" altLang="zh-CN" i="1" dirty="0">
                <a:latin typeface="Times New Roman" charset="0"/>
                <a:ea typeface="Times New Roman" charset="0"/>
                <a:cs typeface="Times New Roman" charset="0"/>
              </a:rPr>
              <a:t>p</a:t>
            </a:r>
            <a:r>
              <a:rPr lang="en-US" altLang="zh-CN" i="1" baseline="-25000" dirty="0">
                <a:latin typeface="Times New Roman" charset="0"/>
                <a:ea typeface="Times New Roman" charset="0"/>
                <a:cs typeface="Times New Roman" charset="0"/>
              </a:rPr>
              <a:t>1</a:t>
            </a:r>
            <a:r>
              <a:rPr lang="zh-CN" altLang="en-US" i="1" dirty="0">
                <a:latin typeface="Times New Roman" charset="0"/>
                <a:ea typeface="Times New Roman" charset="0"/>
                <a:cs typeface="Times New Roman" charset="0"/>
              </a:rPr>
              <a:t>，</a:t>
            </a:r>
            <a:r>
              <a:rPr lang="en-US" altLang="zh-CN" i="1" dirty="0">
                <a:latin typeface="Times New Roman" charset="0"/>
                <a:ea typeface="Times New Roman" charset="0"/>
                <a:cs typeface="Times New Roman" charset="0"/>
              </a:rPr>
              <a:t>…</a:t>
            </a:r>
            <a:r>
              <a:rPr lang="zh-CN" altLang="en-US" i="1" dirty="0">
                <a:latin typeface="Times New Roman" charset="0"/>
                <a:ea typeface="Times New Roman" charset="0"/>
                <a:cs typeface="Times New Roman" charset="0"/>
              </a:rPr>
              <a:t>，</a:t>
            </a:r>
            <a:r>
              <a:rPr lang="en-US" altLang="zh-CN" i="1" dirty="0" err="1">
                <a:latin typeface="Times New Roman" charset="0"/>
                <a:ea typeface="Times New Roman" charset="0"/>
                <a:cs typeface="Times New Roman" charset="0"/>
              </a:rPr>
              <a:t>p</a:t>
            </a:r>
            <a:r>
              <a:rPr lang="en-US" altLang="zh-CN" i="1" baseline="-25000" dirty="0" err="1">
                <a:latin typeface="Times New Roman" charset="0"/>
                <a:ea typeface="Times New Roman" charset="0"/>
                <a:cs typeface="Times New Roman" charset="0"/>
              </a:rPr>
              <a:t>r</a:t>
            </a:r>
            <a:r>
              <a:rPr lang="zh-CN" altLang="en-US" dirty="0"/>
              <a:t>的</a:t>
            </a:r>
            <a:r>
              <a:rPr lang="en-US" altLang="zh-CN" b="1" i="1" dirty="0" err="1">
                <a:latin typeface="Times New Roman" charset="0"/>
                <a:ea typeface="Times New Roman" charset="0"/>
                <a:cs typeface="Times New Roman" charset="0"/>
              </a:rPr>
              <a:t>trie</a:t>
            </a:r>
            <a:r>
              <a:rPr lang="zh-CN" altLang="en-US" dirty="0"/>
              <a:t>树是一个树型</a:t>
            </a:r>
            <a:r>
              <a:rPr lang="en-US" altLang="zh-CN" i="1" dirty="0">
                <a:solidFill>
                  <a:srgbClr val="7030A0"/>
                </a:solidFill>
                <a:latin typeface="Times New Roman" charset="0"/>
                <a:ea typeface="Times New Roman" charset="0"/>
                <a:cs typeface="Times New Roman" charset="0"/>
              </a:rPr>
              <a:t>DFA</a:t>
            </a:r>
            <a:r>
              <a:rPr lang="zh-CN" altLang="en-US" dirty="0"/>
              <a:t>，它能够识别</a:t>
            </a:r>
            <a:r>
              <a:rPr lang="en-US" altLang="zh-CN" i="1" dirty="0">
                <a:latin typeface="Times New Roman" charset="0"/>
                <a:ea typeface="Times New Roman" charset="0"/>
                <a:cs typeface="Times New Roman" charset="0"/>
              </a:rPr>
              <a:t>p</a:t>
            </a:r>
            <a:r>
              <a:rPr lang="en-US" altLang="zh-CN" i="1" baseline="-25000" dirty="0">
                <a:latin typeface="Times New Roman" charset="0"/>
                <a:ea typeface="Times New Roman" charset="0"/>
                <a:cs typeface="Times New Roman" charset="0"/>
              </a:rPr>
              <a:t>1</a:t>
            </a:r>
            <a:r>
              <a:rPr lang="zh-CN" altLang="en-US" dirty="0"/>
              <a:t> </a:t>
            </a:r>
            <a:r>
              <a:rPr lang="en-US" altLang="zh-CN" dirty="0"/>
              <a:t>|…</a:t>
            </a:r>
            <a:r>
              <a:rPr lang="zh-CN" altLang="en-US" dirty="0"/>
              <a:t> </a:t>
            </a:r>
            <a:r>
              <a:rPr lang="en-US" altLang="zh-CN" dirty="0"/>
              <a:t>|</a:t>
            </a:r>
            <a:r>
              <a:rPr lang="en-US" altLang="zh-CN" i="1" dirty="0">
                <a:latin typeface="Times New Roman" charset="0"/>
                <a:ea typeface="Times New Roman" charset="0"/>
                <a:cs typeface="Times New Roman" charset="0"/>
              </a:rPr>
              <a:t> </a:t>
            </a:r>
            <a:r>
              <a:rPr lang="en-US" altLang="zh-CN" i="1" dirty="0" err="1">
                <a:latin typeface="Times New Roman" charset="0"/>
                <a:ea typeface="Times New Roman" charset="0"/>
                <a:cs typeface="Times New Roman" charset="0"/>
              </a:rPr>
              <a:t>p</a:t>
            </a:r>
            <a:r>
              <a:rPr lang="en-US" altLang="zh-CN" i="1" baseline="-25000" dirty="0" err="1">
                <a:latin typeface="Times New Roman" charset="0"/>
                <a:ea typeface="Times New Roman" charset="0"/>
                <a:cs typeface="Times New Roman" charset="0"/>
              </a:rPr>
              <a:t>r</a:t>
            </a:r>
            <a:endParaRPr lang="en-US" altLang="zh-CN" dirty="0"/>
          </a:p>
          <a:p>
            <a:pPr lvl="1" algn="just">
              <a:spcBef>
                <a:spcPts val="600"/>
              </a:spcBef>
            </a:pPr>
            <a:r>
              <a:rPr lang="zh-CN" altLang="en-US" dirty="0"/>
              <a:t>因此，在</a:t>
            </a:r>
            <a:r>
              <a:rPr lang="en-US" altLang="zh-CN" i="1" dirty="0">
                <a:solidFill>
                  <a:srgbClr val="FF0000"/>
                </a:solidFill>
                <a:latin typeface="Times New Roman" charset="0"/>
                <a:ea typeface="Times New Roman" charset="0"/>
                <a:cs typeface="Times New Roman" charset="0"/>
              </a:rPr>
              <a:t>P</a:t>
            </a:r>
            <a:r>
              <a:rPr lang="zh-CN" altLang="en-US" dirty="0"/>
              <a:t>中查找字符串等同于确定</a:t>
            </a:r>
            <a:r>
              <a:rPr lang="en-US" altLang="zh-CN" i="1" dirty="0">
                <a:latin typeface="Times New Roman" charset="0"/>
                <a:ea typeface="Times New Roman" charset="0"/>
                <a:cs typeface="Times New Roman" charset="0"/>
              </a:rPr>
              <a:t>DFA</a:t>
            </a:r>
            <a:r>
              <a:rPr lang="zh-CN" altLang="en-US" dirty="0"/>
              <a:t>是否识别该字符串</a:t>
            </a:r>
            <a:endParaRPr lang="en-US" altLang="zh-CN" dirty="0"/>
          </a:p>
          <a:p>
            <a:pPr lvl="1" algn="just">
              <a:spcBef>
                <a:spcPts val="600"/>
              </a:spcBef>
            </a:pPr>
            <a:r>
              <a:rPr lang="zh-CN" altLang="en-US" dirty="0"/>
              <a:t>后缀</a:t>
            </a:r>
            <a:r>
              <a:rPr lang="en-US" altLang="zh-CN" b="1" i="1" dirty="0" err="1">
                <a:latin typeface="Times New Roman" charset="0"/>
                <a:ea typeface="Times New Roman" charset="0"/>
                <a:cs typeface="Times New Roman" charset="0"/>
              </a:rPr>
              <a:t>trie</a:t>
            </a:r>
            <a:r>
              <a:rPr lang="zh-CN" altLang="en-US" dirty="0"/>
              <a:t>树本质上是在文本的所有后缀上构建的</a:t>
            </a:r>
            <a:r>
              <a:rPr lang="en-US" altLang="zh-CN" b="1" i="1" dirty="0" err="1">
                <a:latin typeface="Times New Roman" charset="0"/>
                <a:ea typeface="Times New Roman" charset="0"/>
                <a:cs typeface="Times New Roman" charset="0"/>
              </a:rPr>
              <a:t>trie</a:t>
            </a:r>
            <a:r>
              <a:rPr lang="zh-CN" altLang="en-US" dirty="0"/>
              <a:t>型数据结构</a:t>
            </a:r>
            <a:endParaRPr kumimoji="1" lang="zh-CN" altLang="en-US" dirty="0"/>
          </a:p>
        </p:txBody>
      </p:sp>
    </p:spTree>
    <p:extLst>
      <p:ext uri="{BB962C8B-B14F-4D97-AF65-F5344CB8AC3E}">
        <p14:creationId xmlns:p14="http://schemas.microsoft.com/office/powerpoint/2010/main" val="19047590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后缀树与后缀数组</a:t>
            </a:r>
            <a:endParaRPr kumimoji="1" lang="zh-CN" altLang="en-US" dirty="0"/>
          </a:p>
        </p:txBody>
      </p:sp>
      <p:sp>
        <p:nvSpPr>
          <p:cNvPr id="3" name="内容占位符 2"/>
          <p:cNvSpPr>
            <a:spLocks noGrp="1"/>
          </p:cNvSpPr>
          <p:nvPr>
            <p:ph idx="1"/>
          </p:nvPr>
        </p:nvSpPr>
        <p:spPr/>
        <p:txBody>
          <a:bodyPr/>
          <a:lstStyle/>
          <a:p>
            <a:r>
              <a:rPr lang="zh-CN" altLang="en-US" dirty="0"/>
              <a:t>后缀树与后缀数组的</a:t>
            </a:r>
            <a:r>
              <a:rPr lang="zh-CN" altLang="en-US" dirty="0">
                <a:solidFill>
                  <a:srgbClr val="7030A0"/>
                </a:solidFill>
                <a:latin typeface="SimHei" charset="-122"/>
                <a:ea typeface="SimHei" charset="-122"/>
                <a:cs typeface="SimHei" charset="-122"/>
              </a:rPr>
              <a:t>结构</a:t>
            </a:r>
            <a:endParaRPr kumimoji="1" lang="en-US" altLang="zh-CN" dirty="0"/>
          </a:p>
          <a:p>
            <a:pPr lvl="1"/>
            <a:r>
              <a:rPr kumimoji="1" lang="zh-CN" altLang="en-US" dirty="0"/>
              <a:t>文本串</a:t>
            </a:r>
            <a:r>
              <a:rPr kumimoji="1" lang="zh-CN" altLang="en-US" dirty="0">
                <a:latin typeface="Times New Roman" charset="0"/>
                <a:ea typeface="Times New Roman" charset="0"/>
                <a:cs typeface="Times New Roman" charset="0"/>
              </a:rPr>
              <a:t>“</a:t>
            </a:r>
            <a:r>
              <a:rPr kumimoji="1" lang="en-US" altLang="zh-CN" dirty="0">
                <a:latin typeface="Times New Roman" charset="0"/>
                <a:ea typeface="Times New Roman" charset="0"/>
                <a:cs typeface="Times New Roman" charset="0"/>
              </a:rPr>
              <a:t>missing</a:t>
            </a:r>
            <a:r>
              <a:rPr kumimoji="1" lang="zh-CN" altLang="en-US" dirty="0">
                <a:latin typeface="Times New Roman" charset="0"/>
                <a:ea typeface="Times New Roman" charset="0"/>
                <a:cs typeface="Times New Roman" charset="0"/>
              </a:rPr>
              <a:t> </a:t>
            </a:r>
            <a:r>
              <a:rPr kumimoji="1" lang="en-US" altLang="zh-CN" dirty="0" err="1">
                <a:latin typeface="Times New Roman" charset="0"/>
                <a:ea typeface="Times New Roman" charset="0"/>
                <a:cs typeface="Times New Roman" charset="0"/>
              </a:rPr>
              <a:t>mississippi</a:t>
            </a:r>
            <a:r>
              <a:rPr kumimoji="1" lang="zh-CN" altLang="en-US" dirty="0">
                <a:latin typeface="Times New Roman" charset="0"/>
                <a:ea typeface="Times New Roman" charset="0"/>
                <a:cs typeface="Times New Roman" charset="0"/>
              </a:rPr>
              <a:t>”</a:t>
            </a:r>
            <a:r>
              <a:rPr kumimoji="1" lang="zh-CN" altLang="en-US" dirty="0"/>
              <a:t>后缀</a:t>
            </a:r>
            <a:r>
              <a:rPr lang="en-US" altLang="zh-CN" b="1" i="1" dirty="0" err="1">
                <a:latin typeface="Times New Roman" charset="0"/>
                <a:ea typeface="Times New Roman" charset="0"/>
                <a:cs typeface="Times New Roman" charset="0"/>
              </a:rPr>
              <a:t>trie</a:t>
            </a:r>
            <a:r>
              <a:rPr kumimoji="1" lang="zh-CN" altLang="en-US" dirty="0"/>
              <a:t>树</a:t>
            </a:r>
          </a:p>
        </p:txBody>
      </p:sp>
      <p:pic>
        <p:nvPicPr>
          <p:cNvPr id="4" name="图片 3"/>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t="2164" b="1992"/>
          <a:stretch/>
        </p:blipFill>
        <p:spPr>
          <a:xfrm>
            <a:off x="9897" y="2875808"/>
            <a:ext cx="9144000" cy="3942608"/>
          </a:xfrm>
          <a:prstGeom prst="rect">
            <a:avLst/>
          </a:prstGeom>
        </p:spPr>
      </p:pic>
      <p:grpSp>
        <p:nvGrpSpPr>
          <p:cNvPr id="8" name="组 7"/>
          <p:cNvGrpSpPr/>
          <p:nvPr/>
        </p:nvGrpSpPr>
        <p:grpSpPr>
          <a:xfrm>
            <a:off x="431010" y="624353"/>
            <a:ext cx="6207295" cy="745749"/>
            <a:chOff x="431010" y="624353"/>
            <a:chExt cx="6207295" cy="745749"/>
          </a:xfrm>
        </p:grpSpPr>
        <p:sp>
          <p:nvSpPr>
            <p:cNvPr id="6" name="文本框 5"/>
            <p:cNvSpPr txBox="1"/>
            <p:nvPr/>
          </p:nvSpPr>
          <p:spPr>
            <a:xfrm>
              <a:off x="431010" y="969992"/>
              <a:ext cx="6207295" cy="40011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altLang="zh-CN" sz="2000" dirty="0">
                  <a:latin typeface="Times New Roman" charset="0"/>
                  <a:ea typeface="Times New Roman" charset="0"/>
                  <a:cs typeface="Times New Roman" charset="0"/>
                </a:rPr>
                <a:t>m</a:t>
              </a:r>
              <a:r>
                <a:rPr kumimoji="1" lang="zh-CN" altLang="en-US" sz="2000" dirty="0">
                  <a:latin typeface="Times New Roman" charset="0"/>
                  <a:ea typeface="Times New Roman" charset="0"/>
                  <a:cs typeface="Times New Roman" charset="0"/>
                </a:rPr>
                <a:t>   </a:t>
              </a:r>
              <a:r>
                <a:rPr kumimoji="1" lang="en-US" altLang="zh-CN" sz="2000" dirty="0" err="1">
                  <a:latin typeface="Times New Roman" charset="0"/>
                  <a:ea typeface="Times New Roman" charset="0"/>
                  <a:cs typeface="Times New Roman" charset="0"/>
                </a:rPr>
                <a:t>i</a:t>
              </a:r>
              <a:r>
                <a:rPr kumimoji="1" lang="zh-CN" altLang="en-US" sz="2000" dirty="0">
                  <a:latin typeface="Times New Roman" charset="0"/>
                  <a:ea typeface="Times New Roman" charset="0"/>
                  <a:cs typeface="Times New Roman" charset="0"/>
                </a:rPr>
                <a:t>   </a:t>
              </a:r>
              <a:r>
                <a:rPr kumimoji="1" lang="en-US" altLang="zh-CN" sz="2000" dirty="0">
                  <a:latin typeface="Times New Roman" charset="0"/>
                  <a:ea typeface="Times New Roman" charset="0"/>
                  <a:cs typeface="Times New Roman" charset="0"/>
                </a:rPr>
                <a:t>s</a:t>
              </a:r>
              <a:r>
                <a:rPr kumimoji="1" lang="zh-CN" altLang="en-US" sz="2000" dirty="0">
                  <a:latin typeface="Times New Roman" charset="0"/>
                  <a:ea typeface="Times New Roman" charset="0"/>
                  <a:cs typeface="Times New Roman" charset="0"/>
                </a:rPr>
                <a:t>   </a:t>
              </a:r>
              <a:r>
                <a:rPr kumimoji="1" lang="en-US" altLang="zh-CN" sz="2000" dirty="0">
                  <a:latin typeface="Times New Roman" charset="0"/>
                  <a:ea typeface="Times New Roman" charset="0"/>
                  <a:cs typeface="Times New Roman" charset="0"/>
                </a:rPr>
                <a:t>s</a:t>
              </a:r>
              <a:r>
                <a:rPr kumimoji="1" lang="zh-CN" altLang="en-US" sz="2000" dirty="0">
                  <a:latin typeface="Times New Roman" charset="0"/>
                  <a:ea typeface="Times New Roman" charset="0"/>
                  <a:cs typeface="Times New Roman" charset="0"/>
                </a:rPr>
                <a:t>   </a:t>
              </a:r>
              <a:r>
                <a:rPr kumimoji="1" lang="en-US" altLang="zh-CN" sz="2000" dirty="0" err="1">
                  <a:latin typeface="Times New Roman" charset="0"/>
                  <a:ea typeface="Times New Roman" charset="0"/>
                  <a:cs typeface="Times New Roman" charset="0"/>
                </a:rPr>
                <a:t>i</a:t>
              </a:r>
              <a:r>
                <a:rPr kumimoji="1" lang="zh-CN" altLang="en-US" sz="2000" dirty="0">
                  <a:latin typeface="Times New Roman" charset="0"/>
                  <a:ea typeface="Times New Roman" charset="0"/>
                  <a:cs typeface="Times New Roman" charset="0"/>
                </a:rPr>
                <a:t>   </a:t>
              </a:r>
              <a:r>
                <a:rPr kumimoji="1" lang="en-US" altLang="zh-CN" sz="2000" dirty="0">
                  <a:latin typeface="Times New Roman" charset="0"/>
                  <a:ea typeface="Times New Roman" charset="0"/>
                  <a:cs typeface="Times New Roman" charset="0"/>
                </a:rPr>
                <a:t>n</a:t>
              </a:r>
              <a:r>
                <a:rPr kumimoji="1" lang="zh-CN" altLang="en-US" sz="2000" dirty="0">
                  <a:latin typeface="Times New Roman" charset="0"/>
                  <a:ea typeface="Times New Roman" charset="0"/>
                  <a:cs typeface="Times New Roman" charset="0"/>
                </a:rPr>
                <a:t>   </a:t>
              </a:r>
              <a:r>
                <a:rPr kumimoji="1" lang="en-US" altLang="zh-CN" sz="2000" dirty="0">
                  <a:latin typeface="Times New Roman" charset="0"/>
                  <a:ea typeface="Times New Roman" charset="0"/>
                  <a:cs typeface="Times New Roman" charset="0"/>
                </a:rPr>
                <a:t>g</a:t>
              </a:r>
              <a:r>
                <a:rPr kumimoji="1" lang="zh-CN" altLang="en-US" sz="2000" dirty="0">
                  <a:latin typeface="Times New Roman" charset="0"/>
                  <a:ea typeface="Times New Roman" charset="0"/>
                  <a:cs typeface="Times New Roman" charset="0"/>
                </a:rPr>
                <a:t>       </a:t>
              </a:r>
              <a:r>
                <a:rPr kumimoji="1" lang="en-US" altLang="zh-CN" sz="2000" dirty="0">
                  <a:latin typeface="Times New Roman" charset="0"/>
                  <a:ea typeface="Times New Roman" charset="0"/>
                  <a:cs typeface="Times New Roman" charset="0"/>
                </a:rPr>
                <a:t>m</a:t>
              </a:r>
              <a:r>
                <a:rPr kumimoji="1" lang="zh-CN" altLang="en-US" sz="2000" dirty="0">
                  <a:latin typeface="Times New Roman" charset="0"/>
                  <a:ea typeface="Times New Roman" charset="0"/>
                  <a:cs typeface="Times New Roman" charset="0"/>
                </a:rPr>
                <a:t>   </a:t>
              </a:r>
              <a:r>
                <a:rPr kumimoji="1" lang="en-US" altLang="zh-CN" sz="2000" dirty="0" err="1">
                  <a:latin typeface="Times New Roman" charset="0"/>
                  <a:ea typeface="Times New Roman" charset="0"/>
                  <a:cs typeface="Times New Roman" charset="0"/>
                </a:rPr>
                <a:t>i</a:t>
              </a:r>
              <a:r>
                <a:rPr kumimoji="1" lang="zh-CN" altLang="en-US" sz="2000" dirty="0">
                  <a:latin typeface="Times New Roman" charset="0"/>
                  <a:ea typeface="Times New Roman" charset="0"/>
                  <a:cs typeface="Times New Roman" charset="0"/>
                </a:rPr>
                <a:t>   </a:t>
              </a:r>
              <a:r>
                <a:rPr kumimoji="1" lang="en-US" altLang="zh-CN" sz="2000" dirty="0">
                  <a:latin typeface="Times New Roman" charset="0"/>
                  <a:ea typeface="Times New Roman" charset="0"/>
                  <a:cs typeface="Times New Roman" charset="0"/>
                </a:rPr>
                <a:t>s</a:t>
              </a:r>
              <a:r>
                <a:rPr kumimoji="1" lang="zh-CN" altLang="en-US" sz="2000" dirty="0">
                  <a:latin typeface="Times New Roman" charset="0"/>
                  <a:ea typeface="Times New Roman" charset="0"/>
                  <a:cs typeface="Times New Roman" charset="0"/>
                </a:rPr>
                <a:t>   </a:t>
              </a:r>
              <a:r>
                <a:rPr kumimoji="1" lang="en-US" altLang="zh-CN" sz="2000" dirty="0">
                  <a:latin typeface="Times New Roman" charset="0"/>
                  <a:ea typeface="Times New Roman" charset="0"/>
                  <a:cs typeface="Times New Roman" charset="0"/>
                </a:rPr>
                <a:t>s</a:t>
              </a:r>
              <a:r>
                <a:rPr kumimoji="1" lang="zh-CN" altLang="en-US" sz="2000" dirty="0">
                  <a:latin typeface="Times New Roman" charset="0"/>
                  <a:ea typeface="Times New Roman" charset="0"/>
                  <a:cs typeface="Times New Roman" charset="0"/>
                </a:rPr>
                <a:t>   </a:t>
              </a:r>
              <a:r>
                <a:rPr kumimoji="1" lang="en-US" altLang="zh-CN" sz="2000" dirty="0" err="1">
                  <a:latin typeface="Times New Roman" charset="0"/>
                  <a:ea typeface="Times New Roman" charset="0"/>
                  <a:cs typeface="Times New Roman" charset="0"/>
                </a:rPr>
                <a:t>i</a:t>
              </a:r>
              <a:r>
                <a:rPr kumimoji="1" lang="zh-CN" altLang="en-US" sz="2000" dirty="0">
                  <a:latin typeface="Times New Roman" charset="0"/>
                  <a:ea typeface="Times New Roman" charset="0"/>
                  <a:cs typeface="Times New Roman" charset="0"/>
                </a:rPr>
                <a:t>   </a:t>
              </a:r>
              <a:r>
                <a:rPr kumimoji="1" lang="en-US" altLang="zh-CN" sz="2000" dirty="0">
                  <a:latin typeface="Times New Roman" charset="0"/>
                  <a:ea typeface="Times New Roman" charset="0"/>
                  <a:cs typeface="Times New Roman" charset="0"/>
                </a:rPr>
                <a:t>s</a:t>
              </a:r>
              <a:r>
                <a:rPr kumimoji="1" lang="zh-CN" altLang="en-US" sz="2000" dirty="0">
                  <a:latin typeface="Times New Roman" charset="0"/>
                  <a:ea typeface="Times New Roman" charset="0"/>
                  <a:cs typeface="Times New Roman" charset="0"/>
                </a:rPr>
                <a:t>   </a:t>
              </a:r>
              <a:r>
                <a:rPr kumimoji="1" lang="en-US" altLang="zh-CN" sz="2000" dirty="0">
                  <a:latin typeface="Times New Roman" charset="0"/>
                  <a:ea typeface="Times New Roman" charset="0"/>
                  <a:cs typeface="Times New Roman" charset="0"/>
                </a:rPr>
                <a:t>s</a:t>
              </a:r>
              <a:r>
                <a:rPr kumimoji="1" lang="zh-CN" altLang="en-US" sz="2000" dirty="0">
                  <a:latin typeface="Times New Roman" charset="0"/>
                  <a:ea typeface="Times New Roman" charset="0"/>
                  <a:cs typeface="Times New Roman" charset="0"/>
                </a:rPr>
                <a:t>   </a:t>
              </a:r>
              <a:r>
                <a:rPr kumimoji="1" lang="en-US" altLang="zh-CN" sz="2000" dirty="0" err="1">
                  <a:latin typeface="Times New Roman" charset="0"/>
                  <a:ea typeface="Times New Roman" charset="0"/>
                  <a:cs typeface="Times New Roman" charset="0"/>
                </a:rPr>
                <a:t>i</a:t>
              </a:r>
              <a:r>
                <a:rPr kumimoji="1" lang="zh-CN" altLang="en-US" sz="2000" dirty="0">
                  <a:latin typeface="Times New Roman" charset="0"/>
                  <a:ea typeface="Times New Roman" charset="0"/>
                  <a:cs typeface="Times New Roman" charset="0"/>
                </a:rPr>
                <a:t>   </a:t>
              </a:r>
              <a:r>
                <a:rPr kumimoji="1" lang="en-US" altLang="zh-CN" sz="2000" dirty="0">
                  <a:latin typeface="Times New Roman" charset="0"/>
                  <a:ea typeface="Times New Roman" charset="0"/>
                  <a:cs typeface="Times New Roman" charset="0"/>
                </a:rPr>
                <a:t>p</a:t>
              </a:r>
              <a:r>
                <a:rPr kumimoji="1" lang="zh-CN" altLang="en-US" sz="2000" dirty="0">
                  <a:latin typeface="Times New Roman" charset="0"/>
                  <a:ea typeface="Times New Roman" charset="0"/>
                  <a:cs typeface="Times New Roman" charset="0"/>
                </a:rPr>
                <a:t>   </a:t>
              </a:r>
              <a:r>
                <a:rPr kumimoji="1" lang="en-US" altLang="zh-CN" sz="2000" dirty="0">
                  <a:latin typeface="Times New Roman" charset="0"/>
                  <a:ea typeface="Times New Roman" charset="0"/>
                  <a:cs typeface="Times New Roman" charset="0"/>
                </a:rPr>
                <a:t>p</a:t>
              </a:r>
              <a:r>
                <a:rPr kumimoji="1" lang="zh-CN" altLang="en-US" sz="2000" dirty="0">
                  <a:latin typeface="Times New Roman" charset="0"/>
                  <a:ea typeface="Times New Roman" charset="0"/>
                  <a:cs typeface="Times New Roman" charset="0"/>
                </a:rPr>
                <a:t>   </a:t>
              </a:r>
              <a:r>
                <a:rPr lang="en-US" altLang="zh-CN" sz="2000" dirty="0" err="1">
                  <a:latin typeface="Times New Roman" charset="0"/>
                  <a:ea typeface="Times New Roman" charset="0"/>
                  <a:cs typeface="Times New Roman" charset="0"/>
                </a:rPr>
                <a:t>i</a:t>
              </a:r>
              <a:r>
                <a:rPr kumimoji="1" lang="zh-CN" altLang="en-US" sz="2000" dirty="0">
                  <a:latin typeface="Times New Roman" charset="0"/>
                  <a:ea typeface="Times New Roman" charset="0"/>
                  <a:cs typeface="Times New Roman" charset="0"/>
                </a:rPr>
                <a:t>   </a:t>
              </a:r>
              <a:r>
                <a:rPr kumimoji="1" lang="en-US" altLang="zh-CN" sz="2000" dirty="0">
                  <a:latin typeface="Times New Roman" charset="0"/>
                  <a:ea typeface="Times New Roman" charset="0"/>
                  <a:cs typeface="Times New Roman" charset="0"/>
                </a:rPr>
                <a:t>$</a:t>
              </a:r>
              <a:endParaRPr kumimoji="1" lang="zh-CN" altLang="en-US" sz="2000" dirty="0">
                <a:latin typeface="Times New Roman" charset="0"/>
                <a:ea typeface="Times New Roman" charset="0"/>
                <a:cs typeface="Times New Roman" charset="0"/>
              </a:endParaRPr>
            </a:p>
          </p:txBody>
        </p:sp>
        <p:sp>
          <p:nvSpPr>
            <p:cNvPr id="7" name="文本框 6"/>
            <p:cNvSpPr txBox="1"/>
            <p:nvPr/>
          </p:nvSpPr>
          <p:spPr>
            <a:xfrm>
              <a:off x="431010" y="624353"/>
              <a:ext cx="6207295" cy="338554"/>
            </a:xfrm>
            <a:prstGeom prst="rect">
              <a:avLst/>
            </a:prstGeom>
            <a:solidFill>
              <a:schemeClr val="bg1"/>
            </a:solid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algn="just"/>
              <a:r>
                <a:rPr lang="zh-CN" altLang="en-US" sz="1600" dirty="0">
                  <a:latin typeface="Times New Roman" charset="0"/>
                  <a:ea typeface="Times New Roman" charset="0"/>
                  <a:cs typeface="Times New Roman" charset="0"/>
                </a:rPr>
                <a:t>    </a:t>
              </a:r>
              <a:r>
                <a:rPr lang="en-US" altLang="zh-CN" sz="1600" dirty="0">
                  <a:latin typeface="Times New Roman" charset="0"/>
                  <a:ea typeface="Times New Roman" charset="0"/>
                  <a:cs typeface="Times New Roman" charset="0"/>
                </a:rPr>
                <a:t>1</a:t>
              </a:r>
              <a:r>
                <a:rPr kumimoji="1" lang="zh-CN" altLang="en-US" sz="1600" dirty="0">
                  <a:latin typeface="Times New Roman" charset="0"/>
                  <a:ea typeface="Times New Roman" charset="0"/>
                  <a:cs typeface="Times New Roman" charset="0"/>
                </a:rPr>
                <a:t>    </a:t>
              </a:r>
              <a:r>
                <a:rPr kumimoji="1" lang="en-US" altLang="zh-CN" sz="1600" dirty="0">
                  <a:latin typeface="Times New Roman" charset="0"/>
                  <a:ea typeface="Times New Roman" charset="0"/>
                  <a:cs typeface="Times New Roman" charset="0"/>
                </a:rPr>
                <a:t>2</a:t>
              </a:r>
              <a:r>
                <a:rPr kumimoji="1" lang="zh-CN" altLang="en-US" sz="1600" dirty="0">
                  <a:latin typeface="Times New Roman" charset="0"/>
                  <a:ea typeface="Times New Roman" charset="0"/>
                  <a:cs typeface="Times New Roman" charset="0"/>
                </a:rPr>
                <a:t>    </a:t>
              </a:r>
              <a:r>
                <a:rPr kumimoji="1" lang="en-US" altLang="zh-CN" sz="1600" dirty="0">
                  <a:latin typeface="Times New Roman" charset="0"/>
                  <a:ea typeface="Times New Roman" charset="0"/>
                  <a:cs typeface="Times New Roman" charset="0"/>
                </a:rPr>
                <a:t>3</a:t>
              </a:r>
              <a:r>
                <a:rPr kumimoji="1" lang="zh-CN" altLang="en-US" sz="1600" dirty="0">
                  <a:latin typeface="Times New Roman" charset="0"/>
                  <a:ea typeface="Times New Roman" charset="0"/>
                  <a:cs typeface="Times New Roman" charset="0"/>
                </a:rPr>
                <a:t>   </a:t>
              </a:r>
              <a:r>
                <a:rPr kumimoji="1" lang="en-US" altLang="zh-CN" sz="1600" dirty="0">
                  <a:latin typeface="Times New Roman" charset="0"/>
                  <a:ea typeface="Times New Roman" charset="0"/>
                  <a:cs typeface="Times New Roman" charset="0"/>
                </a:rPr>
                <a:t>4</a:t>
              </a:r>
              <a:r>
                <a:rPr kumimoji="1" lang="zh-CN" altLang="en-US" sz="1600" dirty="0">
                  <a:latin typeface="Times New Roman" charset="0"/>
                  <a:ea typeface="Times New Roman" charset="0"/>
                  <a:cs typeface="Times New Roman" charset="0"/>
                </a:rPr>
                <a:t>    </a:t>
              </a:r>
              <a:r>
                <a:rPr kumimoji="1" lang="en-US" altLang="zh-CN" sz="1600" dirty="0">
                  <a:latin typeface="Times New Roman" charset="0"/>
                  <a:ea typeface="Times New Roman" charset="0"/>
                  <a:cs typeface="Times New Roman" charset="0"/>
                </a:rPr>
                <a:t>5</a:t>
              </a:r>
              <a:r>
                <a:rPr kumimoji="1" lang="zh-CN" altLang="en-US" sz="1600" dirty="0">
                  <a:latin typeface="Times New Roman" charset="0"/>
                  <a:ea typeface="Times New Roman" charset="0"/>
                  <a:cs typeface="Times New Roman" charset="0"/>
                </a:rPr>
                <a:t>   </a:t>
              </a:r>
              <a:r>
                <a:rPr kumimoji="1" lang="en-US" altLang="zh-CN" sz="1600" dirty="0">
                  <a:latin typeface="Times New Roman" charset="0"/>
                  <a:ea typeface="Times New Roman" charset="0"/>
                  <a:cs typeface="Times New Roman" charset="0"/>
                </a:rPr>
                <a:t>6</a:t>
              </a:r>
              <a:r>
                <a:rPr kumimoji="1" lang="zh-CN" altLang="en-US" sz="1600" dirty="0">
                  <a:latin typeface="Times New Roman" charset="0"/>
                  <a:ea typeface="Times New Roman" charset="0"/>
                  <a:cs typeface="Times New Roman" charset="0"/>
                </a:rPr>
                <a:t>     </a:t>
              </a:r>
              <a:r>
                <a:rPr kumimoji="1" lang="en-US" altLang="zh-CN" sz="1600" dirty="0">
                  <a:latin typeface="Times New Roman" charset="0"/>
                  <a:ea typeface="Times New Roman" charset="0"/>
                  <a:cs typeface="Times New Roman" charset="0"/>
                </a:rPr>
                <a:t>7</a:t>
              </a:r>
              <a:r>
                <a:rPr kumimoji="1" lang="zh-CN" altLang="en-US" sz="1600" dirty="0">
                  <a:latin typeface="Times New Roman" charset="0"/>
                  <a:ea typeface="Times New Roman" charset="0"/>
                  <a:cs typeface="Times New Roman" charset="0"/>
                </a:rPr>
                <a:t>   </a:t>
              </a:r>
              <a:r>
                <a:rPr kumimoji="1" lang="en-US" altLang="zh-CN" sz="1600" dirty="0">
                  <a:latin typeface="Times New Roman" charset="0"/>
                  <a:ea typeface="Times New Roman" charset="0"/>
                  <a:cs typeface="Times New Roman" charset="0"/>
                </a:rPr>
                <a:t>8</a:t>
              </a:r>
              <a:r>
                <a:rPr kumimoji="1" lang="zh-CN" altLang="en-US" sz="1600" dirty="0">
                  <a:latin typeface="Times New Roman" charset="0"/>
                  <a:ea typeface="Times New Roman" charset="0"/>
                  <a:cs typeface="Times New Roman" charset="0"/>
                </a:rPr>
                <a:t>    </a:t>
              </a:r>
              <a:r>
                <a:rPr kumimoji="1" lang="en-US" altLang="zh-CN" sz="1600" dirty="0">
                  <a:latin typeface="Times New Roman" charset="0"/>
                  <a:ea typeface="Times New Roman" charset="0"/>
                  <a:cs typeface="Times New Roman" charset="0"/>
                </a:rPr>
                <a:t>9</a:t>
              </a:r>
              <a:r>
                <a:rPr kumimoji="1" lang="zh-CN" altLang="en-US" sz="1600" dirty="0">
                  <a:latin typeface="Times New Roman" charset="0"/>
                  <a:ea typeface="Times New Roman" charset="0"/>
                  <a:cs typeface="Times New Roman" charset="0"/>
                </a:rPr>
                <a:t>    </a:t>
              </a:r>
              <a:r>
                <a:rPr kumimoji="1" lang="en-US" altLang="zh-CN" sz="1600" dirty="0">
                  <a:latin typeface="Times New Roman" charset="0"/>
                  <a:ea typeface="Times New Roman" charset="0"/>
                  <a:cs typeface="Times New Roman" charset="0"/>
                </a:rPr>
                <a:t>10</a:t>
              </a:r>
              <a:r>
                <a:rPr kumimoji="1" lang="zh-CN" altLang="en-US" sz="1600" dirty="0">
                  <a:latin typeface="Times New Roman" charset="0"/>
                  <a:ea typeface="Times New Roman" charset="0"/>
                  <a:cs typeface="Times New Roman" charset="0"/>
                </a:rPr>
                <a:t>  </a:t>
              </a:r>
              <a:r>
                <a:rPr kumimoji="1" lang="en-US" altLang="zh-CN" sz="1600" dirty="0">
                  <a:latin typeface="Times New Roman" charset="0"/>
                  <a:ea typeface="Times New Roman" charset="0"/>
                  <a:cs typeface="Times New Roman" charset="0"/>
                </a:rPr>
                <a:t>11</a:t>
              </a:r>
              <a:r>
                <a:rPr kumimoji="1" lang="zh-CN" altLang="en-US" sz="1600" dirty="0">
                  <a:latin typeface="Times New Roman" charset="0"/>
                  <a:ea typeface="Times New Roman" charset="0"/>
                  <a:cs typeface="Times New Roman" charset="0"/>
                </a:rPr>
                <a:t> </a:t>
              </a:r>
              <a:r>
                <a:rPr kumimoji="1" lang="en-US" altLang="zh-CN" sz="1600" dirty="0">
                  <a:latin typeface="Times New Roman" charset="0"/>
                  <a:ea typeface="Times New Roman" charset="0"/>
                  <a:cs typeface="Times New Roman" charset="0"/>
                </a:rPr>
                <a:t>12</a:t>
              </a:r>
              <a:r>
                <a:rPr kumimoji="1" lang="zh-CN" altLang="en-US" sz="1600" dirty="0">
                  <a:latin typeface="Times New Roman" charset="0"/>
                  <a:ea typeface="Times New Roman" charset="0"/>
                  <a:cs typeface="Times New Roman" charset="0"/>
                </a:rPr>
                <a:t>  </a:t>
              </a:r>
              <a:r>
                <a:rPr kumimoji="1" lang="en-US" altLang="zh-CN" sz="1600" dirty="0">
                  <a:latin typeface="Times New Roman" charset="0"/>
                  <a:ea typeface="Times New Roman" charset="0"/>
                  <a:cs typeface="Times New Roman" charset="0"/>
                </a:rPr>
                <a:t>13</a:t>
              </a:r>
              <a:r>
                <a:rPr kumimoji="1" lang="zh-CN" altLang="en-US" sz="1600" dirty="0">
                  <a:latin typeface="Times New Roman" charset="0"/>
                  <a:ea typeface="Times New Roman" charset="0"/>
                  <a:cs typeface="Times New Roman" charset="0"/>
                </a:rPr>
                <a:t> </a:t>
              </a:r>
              <a:r>
                <a:rPr kumimoji="1" lang="en-US" altLang="zh-CN" sz="1600" dirty="0">
                  <a:latin typeface="Times New Roman" charset="0"/>
                  <a:ea typeface="Times New Roman" charset="0"/>
                  <a:cs typeface="Times New Roman" charset="0"/>
                </a:rPr>
                <a:t>14</a:t>
              </a:r>
              <a:r>
                <a:rPr kumimoji="1" lang="zh-CN" altLang="en-US" sz="1600" dirty="0">
                  <a:latin typeface="Times New Roman" charset="0"/>
                  <a:ea typeface="Times New Roman" charset="0"/>
                  <a:cs typeface="Times New Roman" charset="0"/>
                </a:rPr>
                <a:t> </a:t>
              </a:r>
              <a:r>
                <a:rPr kumimoji="1" lang="en-US" altLang="zh-CN" sz="1600" dirty="0">
                  <a:latin typeface="Times New Roman" charset="0"/>
                  <a:ea typeface="Times New Roman" charset="0"/>
                  <a:cs typeface="Times New Roman" charset="0"/>
                </a:rPr>
                <a:t>15</a:t>
              </a:r>
              <a:r>
                <a:rPr kumimoji="1" lang="zh-CN" altLang="en-US" sz="1600" dirty="0">
                  <a:latin typeface="Times New Roman" charset="0"/>
                  <a:ea typeface="Times New Roman" charset="0"/>
                  <a:cs typeface="Times New Roman" charset="0"/>
                </a:rPr>
                <a:t>  </a:t>
              </a:r>
              <a:r>
                <a:rPr kumimoji="1" lang="en-US" altLang="zh-CN" sz="1600" dirty="0">
                  <a:latin typeface="Times New Roman" charset="0"/>
                  <a:ea typeface="Times New Roman" charset="0"/>
                  <a:cs typeface="Times New Roman" charset="0"/>
                </a:rPr>
                <a:t>16</a:t>
              </a:r>
              <a:r>
                <a:rPr kumimoji="1" lang="zh-CN" altLang="en-US" sz="1600" dirty="0">
                  <a:latin typeface="Times New Roman" charset="0"/>
                  <a:ea typeface="Times New Roman" charset="0"/>
                  <a:cs typeface="Times New Roman" charset="0"/>
                </a:rPr>
                <a:t> </a:t>
              </a:r>
              <a:r>
                <a:rPr kumimoji="1" lang="en-US" altLang="zh-CN" sz="1600" dirty="0">
                  <a:latin typeface="Times New Roman" charset="0"/>
                  <a:ea typeface="Times New Roman" charset="0"/>
                  <a:cs typeface="Times New Roman" charset="0"/>
                </a:rPr>
                <a:t>17</a:t>
              </a:r>
              <a:r>
                <a:rPr kumimoji="1" lang="zh-CN" altLang="en-US" sz="1600" dirty="0">
                  <a:latin typeface="Times New Roman" charset="0"/>
                  <a:ea typeface="Times New Roman" charset="0"/>
                  <a:cs typeface="Times New Roman" charset="0"/>
                </a:rPr>
                <a:t>  </a:t>
              </a:r>
              <a:r>
                <a:rPr kumimoji="1" lang="en-US" altLang="zh-CN" sz="1600" dirty="0">
                  <a:latin typeface="Times New Roman" charset="0"/>
                  <a:ea typeface="Times New Roman" charset="0"/>
                  <a:cs typeface="Times New Roman" charset="0"/>
                </a:rPr>
                <a:t>18</a:t>
              </a:r>
              <a:r>
                <a:rPr kumimoji="1" lang="zh-CN" altLang="en-US" sz="1600" dirty="0">
                  <a:latin typeface="Times New Roman" charset="0"/>
                  <a:ea typeface="Times New Roman" charset="0"/>
                  <a:cs typeface="Times New Roman" charset="0"/>
                </a:rPr>
                <a:t>  </a:t>
              </a:r>
              <a:r>
                <a:rPr kumimoji="1" lang="en-US" altLang="zh-CN" sz="1600" dirty="0">
                  <a:latin typeface="Times New Roman" charset="0"/>
                  <a:ea typeface="Times New Roman" charset="0"/>
                  <a:cs typeface="Times New Roman" charset="0"/>
                </a:rPr>
                <a:t>19</a:t>
              </a:r>
              <a:r>
                <a:rPr kumimoji="1" lang="zh-CN" altLang="en-US" sz="1600" dirty="0">
                  <a:latin typeface="Times New Roman" charset="0"/>
                  <a:ea typeface="Times New Roman" charset="0"/>
                  <a:cs typeface="Times New Roman" charset="0"/>
                </a:rPr>
                <a:t>  </a:t>
              </a:r>
              <a:r>
                <a:rPr kumimoji="1" lang="en-US" altLang="zh-CN" sz="1600" dirty="0">
                  <a:latin typeface="Times New Roman" charset="0"/>
                  <a:ea typeface="Times New Roman" charset="0"/>
                  <a:cs typeface="Times New Roman" charset="0"/>
                </a:rPr>
                <a:t>20</a:t>
              </a:r>
              <a:endParaRPr kumimoji="1" lang="zh-CN" altLang="en-US" sz="1600" dirty="0">
                <a:latin typeface="Times New Roman" charset="0"/>
                <a:ea typeface="Times New Roman" charset="0"/>
                <a:cs typeface="Times New Roman" charset="0"/>
              </a:endParaRPr>
            </a:p>
          </p:txBody>
        </p:sp>
      </p:grpSp>
      <p:sp>
        <p:nvSpPr>
          <p:cNvPr id="9" name="椭圆 8"/>
          <p:cNvSpPr/>
          <p:nvPr/>
        </p:nvSpPr>
        <p:spPr>
          <a:xfrm>
            <a:off x="4150427" y="3740727"/>
            <a:ext cx="771896" cy="2699657"/>
          </a:xfrm>
          <a:prstGeom prst="ellipse">
            <a:avLst/>
          </a:prstGeom>
          <a:noFill/>
          <a:ln w="3810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2945082" y="4712525"/>
            <a:ext cx="627414" cy="930232"/>
          </a:xfrm>
          <a:prstGeom prst="ellipse">
            <a:avLst/>
          </a:prstGeom>
          <a:noFill/>
          <a:ln w="3810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7891154" y="4688774"/>
            <a:ext cx="611577" cy="953983"/>
          </a:xfrm>
          <a:prstGeom prst="ellipse">
            <a:avLst/>
          </a:prstGeom>
          <a:noFill/>
          <a:ln w="3810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745972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dissolv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引言</a:t>
            </a:r>
          </a:p>
        </p:txBody>
      </p:sp>
      <p:sp>
        <p:nvSpPr>
          <p:cNvPr id="3" name="内容占位符 2"/>
          <p:cNvSpPr>
            <a:spLocks noGrp="1"/>
          </p:cNvSpPr>
          <p:nvPr>
            <p:ph idx="1"/>
          </p:nvPr>
        </p:nvSpPr>
        <p:spPr>
          <a:xfrm>
            <a:off x="457199" y="1722826"/>
            <a:ext cx="8229601" cy="4827061"/>
          </a:xfrm>
        </p:spPr>
        <p:txBody>
          <a:bodyPr/>
          <a:lstStyle/>
          <a:p>
            <a:pPr algn="just"/>
            <a:r>
              <a:rPr lang="zh-CN" altLang="en-US" dirty="0"/>
              <a:t>索引（</a:t>
            </a:r>
            <a:r>
              <a:rPr lang="en-US" altLang="zh-CN" dirty="0">
                <a:latin typeface="Times New Roman" charset="0"/>
                <a:ea typeface="Times New Roman" charset="0"/>
                <a:cs typeface="Times New Roman" charset="0"/>
              </a:rPr>
              <a:t>Index</a:t>
            </a:r>
            <a:r>
              <a:rPr lang="zh-CN" altLang="en-US" dirty="0"/>
              <a:t>）</a:t>
            </a:r>
            <a:endParaRPr lang="en-US" altLang="zh-CN" dirty="0"/>
          </a:p>
          <a:p>
            <a:pPr lvl="1" algn="just"/>
            <a:r>
              <a:rPr lang="zh-CN" altLang="en-US" sz="2400" dirty="0"/>
              <a:t>根据文本构建的数据结构，用于加快搜索速度</a:t>
            </a:r>
            <a:endParaRPr lang="en-US" altLang="zh-CN" sz="2400" dirty="0"/>
          </a:p>
          <a:p>
            <a:pPr algn="just">
              <a:spcBef>
                <a:spcPts val="1200"/>
              </a:spcBef>
            </a:pPr>
            <a:r>
              <a:rPr lang="zh-CN" altLang="en-US" dirty="0"/>
              <a:t>在使用索引的</a:t>
            </a:r>
            <a:r>
              <a:rPr lang="en-US" altLang="zh-CN" dirty="0">
                <a:latin typeface="Times New Roman" charset="0"/>
                <a:ea typeface="Times New Roman" charset="0"/>
                <a:cs typeface="Times New Roman" charset="0"/>
              </a:rPr>
              <a:t>IR</a:t>
            </a:r>
            <a:r>
              <a:rPr lang="zh-CN" altLang="en-US" dirty="0"/>
              <a:t>系统中，系统的效率可以通过以下方式度量：</a:t>
            </a:r>
            <a:endParaRPr lang="en-US" altLang="zh-CN" dirty="0"/>
          </a:p>
          <a:p>
            <a:pPr lvl="1" algn="just"/>
            <a:r>
              <a:rPr lang="zh-CN" altLang="en-US" sz="2400" dirty="0">
                <a:solidFill>
                  <a:srgbClr val="7030A0"/>
                </a:solidFill>
                <a:latin typeface="SimHei" charset="-122"/>
                <a:ea typeface="SimHei" charset="-122"/>
                <a:cs typeface="SimHei" charset="-122"/>
              </a:rPr>
              <a:t>索引时间</a:t>
            </a:r>
            <a:r>
              <a:rPr lang="zh-CN" altLang="en-US" sz="2400" dirty="0"/>
              <a:t>：构建索引所需的时间</a:t>
            </a:r>
            <a:endParaRPr lang="en-US" altLang="zh-CN" sz="2400" dirty="0"/>
          </a:p>
          <a:p>
            <a:pPr lvl="1" algn="just"/>
            <a:r>
              <a:rPr lang="zh-CN" altLang="en-US" sz="2400" dirty="0">
                <a:solidFill>
                  <a:srgbClr val="7030A0"/>
                </a:solidFill>
                <a:latin typeface="SimHei" charset="-122"/>
                <a:ea typeface="SimHei" charset="-122"/>
                <a:cs typeface="SimHei" charset="-122"/>
              </a:rPr>
              <a:t>索引空间</a:t>
            </a:r>
            <a:r>
              <a:rPr lang="zh-CN" altLang="en-US" sz="2400" dirty="0"/>
              <a:t>：生成索引使用的空间</a:t>
            </a:r>
            <a:endParaRPr lang="en-US" altLang="zh-CN" sz="2400" dirty="0"/>
          </a:p>
          <a:p>
            <a:pPr lvl="1" algn="just"/>
            <a:r>
              <a:rPr lang="zh-CN" altLang="en-US" sz="2400" dirty="0">
                <a:solidFill>
                  <a:srgbClr val="7030A0"/>
                </a:solidFill>
                <a:latin typeface="SimHei" charset="-122"/>
                <a:ea typeface="SimHei" charset="-122"/>
                <a:cs typeface="SimHei" charset="-122"/>
              </a:rPr>
              <a:t>索引存储</a:t>
            </a:r>
            <a:r>
              <a:rPr lang="zh-CN" altLang="en-US" sz="2400" dirty="0"/>
              <a:t>：存储索引所需的空间</a:t>
            </a:r>
            <a:endParaRPr lang="en-US" altLang="zh-CN" sz="2400" dirty="0"/>
          </a:p>
          <a:p>
            <a:pPr lvl="1" algn="just"/>
            <a:r>
              <a:rPr lang="zh-CN" altLang="en-US" sz="2400" dirty="0">
                <a:solidFill>
                  <a:srgbClr val="7030A0"/>
                </a:solidFill>
                <a:latin typeface="SimHei" charset="-122"/>
                <a:ea typeface="SimHei" charset="-122"/>
                <a:cs typeface="SimHei" charset="-122"/>
              </a:rPr>
              <a:t>查询延迟</a:t>
            </a:r>
            <a:r>
              <a:rPr lang="zh-CN" altLang="en-US" sz="2400" dirty="0"/>
              <a:t>：接收到查询和返回结果之间的时间间隔</a:t>
            </a:r>
            <a:endParaRPr lang="en-US" altLang="zh-CN" sz="2400" dirty="0"/>
          </a:p>
          <a:p>
            <a:pPr lvl="1" algn="just"/>
            <a:r>
              <a:rPr lang="zh-CN" altLang="en-US" sz="2400" dirty="0">
                <a:solidFill>
                  <a:srgbClr val="7030A0"/>
                </a:solidFill>
                <a:latin typeface="SimHei" charset="-122"/>
                <a:ea typeface="SimHei" charset="-122"/>
                <a:cs typeface="SimHei" charset="-122"/>
              </a:rPr>
              <a:t>查询吞吐量</a:t>
            </a:r>
            <a:r>
              <a:rPr lang="zh-CN" altLang="en-US" sz="2400" dirty="0"/>
              <a:t>：每秒处理的平均查询数</a:t>
            </a:r>
            <a:endParaRPr kumimoji="1" lang="zh-CN" altLang="en-US" sz="2400" dirty="0"/>
          </a:p>
        </p:txBody>
      </p:sp>
    </p:spTree>
    <p:extLst>
      <p:ext uri="{BB962C8B-B14F-4D97-AF65-F5344CB8AC3E}">
        <p14:creationId xmlns:p14="http://schemas.microsoft.com/office/powerpoint/2010/main" val="18483202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后缀树与后缀数组</a:t>
            </a:r>
            <a:endParaRPr kumimoji="1" lang="zh-CN" altLang="en-US" dirty="0"/>
          </a:p>
        </p:txBody>
      </p:sp>
      <p:sp>
        <p:nvSpPr>
          <p:cNvPr id="3" name="内容占位符 2"/>
          <p:cNvSpPr>
            <a:spLocks noGrp="1"/>
          </p:cNvSpPr>
          <p:nvPr>
            <p:ph idx="1"/>
          </p:nvPr>
        </p:nvSpPr>
        <p:spPr/>
        <p:txBody>
          <a:bodyPr/>
          <a:lstStyle/>
          <a:p>
            <a:pPr algn="just"/>
            <a:r>
              <a:rPr lang="zh-CN" altLang="en-US" dirty="0"/>
              <a:t>后缀树与后缀数组的</a:t>
            </a:r>
            <a:r>
              <a:rPr lang="zh-CN" altLang="en-US" dirty="0">
                <a:solidFill>
                  <a:srgbClr val="7030A0"/>
                </a:solidFill>
                <a:latin typeface="SimHei" charset="-122"/>
                <a:ea typeface="SimHei" charset="-122"/>
                <a:cs typeface="SimHei" charset="-122"/>
              </a:rPr>
              <a:t>结构</a:t>
            </a:r>
            <a:endParaRPr lang="en-US" altLang="zh-CN" dirty="0">
              <a:solidFill>
                <a:srgbClr val="7030A0"/>
              </a:solidFill>
              <a:latin typeface="SimHei" charset="-122"/>
              <a:ea typeface="SimHei" charset="-122"/>
              <a:cs typeface="SimHei" charset="-122"/>
            </a:endParaRPr>
          </a:p>
          <a:p>
            <a:pPr lvl="1" algn="just"/>
            <a:r>
              <a:rPr lang="zh-CN" altLang="en-US" dirty="0"/>
              <a:t>后缀树：为了进一步节省存储空间，</a:t>
            </a:r>
            <a:r>
              <a:rPr lang="zh-CN" altLang="en-US" dirty="0">
                <a:solidFill>
                  <a:srgbClr val="7030A0"/>
                </a:solidFill>
              </a:rPr>
              <a:t>一元路径</a:t>
            </a:r>
            <a:r>
              <a:rPr lang="zh-CN" altLang="en-US" dirty="0"/>
              <a:t>可以被压缩</a:t>
            </a:r>
            <a:endParaRPr lang="en-US" altLang="zh-CN" dirty="0"/>
          </a:p>
          <a:p>
            <a:pPr lvl="2" algn="just"/>
            <a:r>
              <a:rPr kumimoji="1" lang="zh-CN" altLang="en-US" dirty="0"/>
              <a:t>一元路径：路径中每个节点只有一个子节点</a:t>
            </a:r>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2587" t="6199" r="4238" b="9326"/>
          <a:stretch/>
        </p:blipFill>
        <p:spPr>
          <a:xfrm>
            <a:off x="973776" y="3895106"/>
            <a:ext cx="7713023" cy="2654781"/>
          </a:xfrm>
          <a:prstGeom prst="rect">
            <a:avLst/>
          </a:prstGeom>
        </p:spPr>
      </p:pic>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t="2164" b="1992"/>
          <a:stretch/>
        </p:blipFill>
        <p:spPr>
          <a:xfrm>
            <a:off x="2992582" y="0"/>
            <a:ext cx="6151418" cy="2283640"/>
          </a:xfrm>
          <a:prstGeom prst="rect">
            <a:avLst/>
          </a:prstGeom>
        </p:spPr>
      </p:pic>
    </p:spTree>
    <p:extLst>
      <p:ext uri="{BB962C8B-B14F-4D97-AF65-F5344CB8AC3E}">
        <p14:creationId xmlns:p14="http://schemas.microsoft.com/office/powerpoint/2010/main" val="3376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后缀树与后缀数组</a:t>
            </a:r>
            <a:endParaRPr kumimoji="1" lang="zh-CN" altLang="en-US" dirty="0"/>
          </a:p>
        </p:txBody>
      </p:sp>
      <p:sp>
        <p:nvSpPr>
          <p:cNvPr id="3" name="内容占位符 2"/>
          <p:cNvSpPr>
            <a:spLocks noGrp="1"/>
          </p:cNvSpPr>
          <p:nvPr>
            <p:ph idx="1"/>
          </p:nvPr>
        </p:nvSpPr>
        <p:spPr/>
        <p:txBody>
          <a:bodyPr/>
          <a:lstStyle/>
          <a:p>
            <a:pPr algn="just"/>
            <a:r>
              <a:rPr lang="zh-CN" altLang="en-US" dirty="0"/>
              <a:t>后缀树与后缀数组的</a:t>
            </a:r>
            <a:r>
              <a:rPr lang="zh-CN" altLang="en-US" dirty="0">
                <a:solidFill>
                  <a:srgbClr val="7030A0"/>
                </a:solidFill>
                <a:latin typeface="SimHei" charset="-122"/>
                <a:ea typeface="SimHei" charset="-122"/>
                <a:cs typeface="SimHei" charset="-122"/>
              </a:rPr>
              <a:t>结构</a:t>
            </a:r>
            <a:endParaRPr kumimoji="1" lang="en-US" altLang="zh-CN" dirty="0"/>
          </a:p>
          <a:p>
            <a:pPr lvl="1" algn="just">
              <a:spcBef>
                <a:spcPts val="1800"/>
              </a:spcBef>
            </a:pPr>
            <a:r>
              <a:rPr lang="zh-CN" altLang="en-US" dirty="0"/>
              <a:t>后缀树的问题是它们的存储空间</a:t>
            </a:r>
            <a:endParaRPr lang="en-US" altLang="zh-CN" dirty="0"/>
          </a:p>
          <a:p>
            <a:pPr lvl="1" algn="just">
              <a:spcBef>
                <a:spcPts val="1800"/>
              </a:spcBef>
            </a:pPr>
            <a:r>
              <a:rPr lang="zh-CN" altLang="en-US" dirty="0"/>
              <a:t>根据实现的不同，后缀树占用的存储空间是文本本身</a:t>
            </a:r>
            <a:r>
              <a:rPr lang="en-US" altLang="zh-CN" dirty="0">
                <a:latin typeface="Times New Roman" charset="0"/>
                <a:ea typeface="Times New Roman" charset="0"/>
                <a:cs typeface="Times New Roman" charset="0"/>
              </a:rPr>
              <a:t>10</a:t>
            </a:r>
            <a:r>
              <a:rPr lang="zh-CN" altLang="en-US" dirty="0"/>
              <a:t>到</a:t>
            </a:r>
            <a:r>
              <a:rPr lang="en-US" altLang="zh-CN" dirty="0">
                <a:latin typeface="Times New Roman" charset="0"/>
                <a:ea typeface="Times New Roman" charset="0"/>
                <a:cs typeface="Times New Roman" charset="0"/>
              </a:rPr>
              <a:t>20</a:t>
            </a:r>
            <a:r>
              <a:rPr lang="zh-CN" altLang="en-US" dirty="0"/>
              <a:t>倍</a:t>
            </a:r>
            <a:endParaRPr lang="en-US" altLang="zh-CN" dirty="0"/>
          </a:p>
          <a:p>
            <a:pPr lvl="2" algn="just">
              <a:spcBef>
                <a:spcPts val="600"/>
              </a:spcBef>
            </a:pPr>
            <a:r>
              <a:rPr lang="zh-CN" altLang="en-US" dirty="0"/>
              <a:t>例如，</a:t>
            </a:r>
            <a:r>
              <a:rPr lang="en-US" altLang="zh-CN" dirty="0">
                <a:latin typeface="Times New Roman" charset="0"/>
                <a:ea typeface="Times New Roman" charset="0"/>
                <a:cs typeface="Times New Roman" charset="0"/>
              </a:rPr>
              <a:t>1 GB</a:t>
            </a:r>
            <a:r>
              <a:rPr lang="zh-CN" altLang="en-US" dirty="0"/>
              <a:t>文本的后缀树至少需要</a:t>
            </a:r>
            <a:r>
              <a:rPr lang="en-US" altLang="zh-CN" dirty="0">
                <a:latin typeface="Times New Roman" charset="0"/>
                <a:ea typeface="Times New Roman" charset="0"/>
                <a:cs typeface="Times New Roman" charset="0"/>
              </a:rPr>
              <a:t>10 GB</a:t>
            </a:r>
            <a:r>
              <a:rPr lang="zh-CN" altLang="en-US" dirty="0"/>
              <a:t>的空间</a:t>
            </a:r>
            <a:endParaRPr lang="en-US" altLang="zh-CN" dirty="0"/>
          </a:p>
        </p:txBody>
      </p:sp>
    </p:spTree>
    <p:extLst>
      <p:ext uri="{BB962C8B-B14F-4D97-AF65-F5344CB8AC3E}">
        <p14:creationId xmlns:p14="http://schemas.microsoft.com/office/powerpoint/2010/main" val="6329424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后缀树与后缀数组</a:t>
            </a:r>
            <a:endParaRPr kumimoji="1" lang="zh-CN" altLang="en-US" dirty="0"/>
          </a:p>
        </p:txBody>
      </p:sp>
      <p:sp>
        <p:nvSpPr>
          <p:cNvPr id="3" name="内容占位符 2"/>
          <p:cNvSpPr>
            <a:spLocks noGrp="1"/>
          </p:cNvSpPr>
          <p:nvPr>
            <p:ph idx="1"/>
          </p:nvPr>
        </p:nvSpPr>
        <p:spPr/>
        <p:txBody>
          <a:bodyPr/>
          <a:lstStyle/>
          <a:p>
            <a:pPr algn="just"/>
            <a:r>
              <a:rPr lang="zh-CN" altLang="en-US" dirty="0"/>
              <a:t>后缀树与后缀数组的</a:t>
            </a:r>
            <a:r>
              <a:rPr lang="zh-CN" altLang="en-US" dirty="0">
                <a:solidFill>
                  <a:srgbClr val="7030A0"/>
                </a:solidFill>
                <a:latin typeface="SimHei" charset="-122"/>
                <a:ea typeface="SimHei" charset="-122"/>
                <a:cs typeface="SimHei" charset="-122"/>
              </a:rPr>
              <a:t>结构</a:t>
            </a:r>
            <a:endParaRPr kumimoji="1" lang="en-US" altLang="zh-CN" dirty="0"/>
          </a:p>
          <a:p>
            <a:pPr lvl="1" algn="just"/>
            <a:r>
              <a:rPr lang="zh-CN" altLang="en-US" dirty="0"/>
              <a:t>后缀数组提供了与后缀树基本相同的功能，但空间要求更低</a:t>
            </a:r>
            <a:endParaRPr lang="en-US" altLang="zh-CN" dirty="0"/>
          </a:p>
          <a:p>
            <a:pPr lvl="1" algn="just"/>
            <a:r>
              <a:rPr lang="zh-CN" altLang="en-US" dirty="0"/>
              <a:t>后缀数组 </a:t>
            </a:r>
            <a:r>
              <a:rPr lang="en-US" altLang="zh-CN" i="1" dirty="0">
                <a:solidFill>
                  <a:srgbClr val="7030A0"/>
                </a:solidFill>
                <a:latin typeface="Times New Roman" charset="0"/>
                <a:ea typeface="Times New Roman" charset="0"/>
                <a:cs typeface="Times New Roman" charset="0"/>
              </a:rPr>
              <a:t>T</a:t>
            </a:r>
            <a:r>
              <a:rPr lang="zh-CN" altLang="en-US" i="1" dirty="0">
                <a:solidFill>
                  <a:srgbClr val="7030A0"/>
                </a:solidFill>
                <a:latin typeface="Times New Roman" charset="0"/>
                <a:ea typeface="Times New Roman" charset="0"/>
                <a:cs typeface="Times New Roman" charset="0"/>
              </a:rPr>
              <a:t> </a:t>
            </a:r>
            <a:r>
              <a:rPr lang="zh-CN" altLang="en-US" dirty="0"/>
              <a:t>被定义为指向 </a:t>
            </a:r>
            <a:r>
              <a:rPr lang="en-US" altLang="zh-CN" i="1" dirty="0">
                <a:solidFill>
                  <a:srgbClr val="7030A0"/>
                </a:solidFill>
                <a:latin typeface="Times New Roman" charset="0"/>
                <a:ea typeface="Times New Roman" charset="0"/>
                <a:cs typeface="Times New Roman" charset="0"/>
              </a:rPr>
              <a:t>T</a:t>
            </a:r>
            <a:r>
              <a:rPr lang="zh-CN" altLang="en-US" i="1" dirty="0">
                <a:solidFill>
                  <a:srgbClr val="7030A0"/>
                </a:solidFill>
                <a:latin typeface="Times New Roman" charset="0"/>
                <a:ea typeface="Times New Roman" charset="0"/>
                <a:cs typeface="Times New Roman" charset="0"/>
              </a:rPr>
              <a:t> </a:t>
            </a:r>
            <a:r>
              <a:rPr lang="zh-CN" altLang="en-US" dirty="0"/>
              <a:t>的所有后缀的数组，其中后缀已按字典顺序排序</a:t>
            </a:r>
            <a:endParaRPr lang="en-US" altLang="zh-CN" dirty="0"/>
          </a:p>
          <a:p>
            <a:pPr lvl="1" algn="just"/>
            <a:r>
              <a:rPr lang="zh-CN" altLang="en-US" dirty="0"/>
              <a:t>文本串</a:t>
            </a:r>
            <a:r>
              <a:rPr lang="zh-CN" altLang="en-US" dirty="0">
                <a:latin typeface="Times New Roman" charset="0"/>
                <a:ea typeface="Times New Roman" charset="0"/>
                <a:cs typeface="Times New Roman" charset="0"/>
              </a:rPr>
              <a:t>“</a:t>
            </a:r>
            <a:r>
              <a:rPr lang="en-US" altLang="zh-CN" dirty="0">
                <a:latin typeface="Times New Roman" charset="0"/>
                <a:ea typeface="Times New Roman" charset="0"/>
                <a:cs typeface="Times New Roman" charset="0"/>
              </a:rPr>
              <a:t>missing</a:t>
            </a:r>
            <a:r>
              <a:rPr lang="zh-CN" altLang="en-US" dirty="0">
                <a:latin typeface="Times New Roman" charset="0"/>
                <a:ea typeface="Times New Roman" charset="0"/>
                <a:cs typeface="Times New Roman" charset="0"/>
              </a:rPr>
              <a:t> </a:t>
            </a:r>
            <a:r>
              <a:rPr lang="en-US" altLang="zh-CN" dirty="0" err="1">
                <a:latin typeface="Times New Roman" charset="0"/>
                <a:ea typeface="Times New Roman" charset="0"/>
                <a:cs typeface="Times New Roman" charset="0"/>
              </a:rPr>
              <a:t>mississippi</a:t>
            </a:r>
            <a:r>
              <a:rPr lang="zh-CN" altLang="en-US" dirty="0">
                <a:latin typeface="Times New Roman" charset="0"/>
                <a:ea typeface="Times New Roman" charset="0"/>
                <a:cs typeface="Times New Roman" charset="0"/>
              </a:rPr>
              <a:t>”</a:t>
            </a:r>
            <a:r>
              <a:rPr lang="zh-CN" altLang="en-US" dirty="0"/>
              <a:t>的后缀数组：</a:t>
            </a:r>
            <a:endParaRPr kumimoji="1" lang="zh-CN" altLang="en-US" dirty="0"/>
          </a:p>
        </p:txBody>
      </p:sp>
      <p:grpSp>
        <p:nvGrpSpPr>
          <p:cNvPr id="4" name="组 3"/>
          <p:cNvGrpSpPr/>
          <p:nvPr/>
        </p:nvGrpSpPr>
        <p:grpSpPr>
          <a:xfrm>
            <a:off x="1749171" y="4923220"/>
            <a:ext cx="6207295" cy="745749"/>
            <a:chOff x="431010" y="624353"/>
            <a:chExt cx="6207295" cy="745749"/>
          </a:xfrm>
        </p:grpSpPr>
        <p:sp>
          <p:nvSpPr>
            <p:cNvPr id="5" name="文本框 4"/>
            <p:cNvSpPr txBox="1"/>
            <p:nvPr/>
          </p:nvSpPr>
          <p:spPr>
            <a:xfrm>
              <a:off x="431010" y="969992"/>
              <a:ext cx="6207295" cy="40011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altLang="zh-CN" sz="2000" dirty="0">
                  <a:latin typeface="Times New Roman" charset="0"/>
                  <a:ea typeface="Times New Roman" charset="0"/>
                  <a:cs typeface="Times New Roman" charset="0"/>
                </a:rPr>
                <a:t>m</a:t>
              </a:r>
              <a:r>
                <a:rPr kumimoji="1" lang="zh-CN" altLang="en-US" sz="2000" dirty="0">
                  <a:latin typeface="Times New Roman" charset="0"/>
                  <a:ea typeface="Times New Roman" charset="0"/>
                  <a:cs typeface="Times New Roman" charset="0"/>
                </a:rPr>
                <a:t>   </a:t>
              </a:r>
              <a:r>
                <a:rPr kumimoji="1" lang="en-US" altLang="zh-CN" sz="2000" dirty="0" err="1">
                  <a:latin typeface="Times New Roman" charset="0"/>
                  <a:ea typeface="Times New Roman" charset="0"/>
                  <a:cs typeface="Times New Roman" charset="0"/>
                </a:rPr>
                <a:t>i</a:t>
              </a:r>
              <a:r>
                <a:rPr kumimoji="1" lang="zh-CN" altLang="en-US" sz="2000" dirty="0">
                  <a:latin typeface="Times New Roman" charset="0"/>
                  <a:ea typeface="Times New Roman" charset="0"/>
                  <a:cs typeface="Times New Roman" charset="0"/>
                </a:rPr>
                <a:t>   </a:t>
              </a:r>
              <a:r>
                <a:rPr kumimoji="1" lang="en-US" altLang="zh-CN" sz="2000" dirty="0">
                  <a:latin typeface="Times New Roman" charset="0"/>
                  <a:ea typeface="Times New Roman" charset="0"/>
                  <a:cs typeface="Times New Roman" charset="0"/>
                </a:rPr>
                <a:t>s</a:t>
              </a:r>
              <a:r>
                <a:rPr kumimoji="1" lang="zh-CN" altLang="en-US" sz="2000" dirty="0">
                  <a:latin typeface="Times New Roman" charset="0"/>
                  <a:ea typeface="Times New Roman" charset="0"/>
                  <a:cs typeface="Times New Roman" charset="0"/>
                </a:rPr>
                <a:t>   </a:t>
              </a:r>
              <a:r>
                <a:rPr kumimoji="1" lang="en-US" altLang="zh-CN" sz="2000" dirty="0">
                  <a:latin typeface="Times New Roman" charset="0"/>
                  <a:ea typeface="Times New Roman" charset="0"/>
                  <a:cs typeface="Times New Roman" charset="0"/>
                </a:rPr>
                <a:t>s</a:t>
              </a:r>
              <a:r>
                <a:rPr kumimoji="1" lang="zh-CN" altLang="en-US" sz="2000" dirty="0">
                  <a:latin typeface="Times New Roman" charset="0"/>
                  <a:ea typeface="Times New Roman" charset="0"/>
                  <a:cs typeface="Times New Roman" charset="0"/>
                </a:rPr>
                <a:t>   </a:t>
              </a:r>
              <a:r>
                <a:rPr kumimoji="1" lang="en-US" altLang="zh-CN" sz="2000" dirty="0" err="1">
                  <a:latin typeface="Times New Roman" charset="0"/>
                  <a:ea typeface="Times New Roman" charset="0"/>
                  <a:cs typeface="Times New Roman" charset="0"/>
                </a:rPr>
                <a:t>i</a:t>
              </a:r>
              <a:r>
                <a:rPr kumimoji="1" lang="zh-CN" altLang="en-US" sz="2000" dirty="0">
                  <a:latin typeface="Times New Roman" charset="0"/>
                  <a:ea typeface="Times New Roman" charset="0"/>
                  <a:cs typeface="Times New Roman" charset="0"/>
                </a:rPr>
                <a:t>   </a:t>
              </a:r>
              <a:r>
                <a:rPr kumimoji="1" lang="en-US" altLang="zh-CN" sz="2000" dirty="0">
                  <a:latin typeface="Times New Roman" charset="0"/>
                  <a:ea typeface="Times New Roman" charset="0"/>
                  <a:cs typeface="Times New Roman" charset="0"/>
                </a:rPr>
                <a:t>n</a:t>
              </a:r>
              <a:r>
                <a:rPr kumimoji="1" lang="zh-CN" altLang="en-US" sz="2000" dirty="0">
                  <a:latin typeface="Times New Roman" charset="0"/>
                  <a:ea typeface="Times New Roman" charset="0"/>
                  <a:cs typeface="Times New Roman" charset="0"/>
                </a:rPr>
                <a:t>   </a:t>
              </a:r>
              <a:r>
                <a:rPr kumimoji="1" lang="en-US" altLang="zh-CN" sz="2000" dirty="0">
                  <a:latin typeface="Times New Roman" charset="0"/>
                  <a:ea typeface="Times New Roman" charset="0"/>
                  <a:cs typeface="Times New Roman" charset="0"/>
                </a:rPr>
                <a:t>g</a:t>
              </a:r>
              <a:r>
                <a:rPr kumimoji="1" lang="zh-CN" altLang="en-US" sz="2000" dirty="0">
                  <a:latin typeface="Times New Roman" charset="0"/>
                  <a:ea typeface="Times New Roman" charset="0"/>
                  <a:cs typeface="Times New Roman" charset="0"/>
                </a:rPr>
                <a:t>       </a:t>
              </a:r>
              <a:r>
                <a:rPr kumimoji="1" lang="en-US" altLang="zh-CN" sz="2000" dirty="0">
                  <a:latin typeface="Times New Roman" charset="0"/>
                  <a:ea typeface="Times New Roman" charset="0"/>
                  <a:cs typeface="Times New Roman" charset="0"/>
                </a:rPr>
                <a:t>m</a:t>
              </a:r>
              <a:r>
                <a:rPr kumimoji="1" lang="zh-CN" altLang="en-US" sz="2000" dirty="0">
                  <a:latin typeface="Times New Roman" charset="0"/>
                  <a:ea typeface="Times New Roman" charset="0"/>
                  <a:cs typeface="Times New Roman" charset="0"/>
                </a:rPr>
                <a:t>   </a:t>
              </a:r>
              <a:r>
                <a:rPr kumimoji="1" lang="en-US" altLang="zh-CN" sz="2000" dirty="0" err="1">
                  <a:latin typeface="Times New Roman" charset="0"/>
                  <a:ea typeface="Times New Roman" charset="0"/>
                  <a:cs typeface="Times New Roman" charset="0"/>
                </a:rPr>
                <a:t>i</a:t>
              </a:r>
              <a:r>
                <a:rPr kumimoji="1" lang="zh-CN" altLang="en-US" sz="2000" dirty="0">
                  <a:latin typeface="Times New Roman" charset="0"/>
                  <a:ea typeface="Times New Roman" charset="0"/>
                  <a:cs typeface="Times New Roman" charset="0"/>
                </a:rPr>
                <a:t>   </a:t>
              </a:r>
              <a:r>
                <a:rPr kumimoji="1" lang="en-US" altLang="zh-CN" sz="2000" dirty="0">
                  <a:latin typeface="Times New Roman" charset="0"/>
                  <a:ea typeface="Times New Roman" charset="0"/>
                  <a:cs typeface="Times New Roman" charset="0"/>
                </a:rPr>
                <a:t>s</a:t>
              </a:r>
              <a:r>
                <a:rPr kumimoji="1" lang="zh-CN" altLang="en-US" sz="2000" dirty="0">
                  <a:latin typeface="Times New Roman" charset="0"/>
                  <a:ea typeface="Times New Roman" charset="0"/>
                  <a:cs typeface="Times New Roman" charset="0"/>
                </a:rPr>
                <a:t>   </a:t>
              </a:r>
              <a:r>
                <a:rPr kumimoji="1" lang="en-US" altLang="zh-CN" sz="2000" dirty="0">
                  <a:latin typeface="Times New Roman" charset="0"/>
                  <a:ea typeface="Times New Roman" charset="0"/>
                  <a:cs typeface="Times New Roman" charset="0"/>
                </a:rPr>
                <a:t>s</a:t>
              </a:r>
              <a:r>
                <a:rPr kumimoji="1" lang="zh-CN" altLang="en-US" sz="2000" dirty="0">
                  <a:latin typeface="Times New Roman" charset="0"/>
                  <a:ea typeface="Times New Roman" charset="0"/>
                  <a:cs typeface="Times New Roman" charset="0"/>
                </a:rPr>
                <a:t>   </a:t>
              </a:r>
              <a:r>
                <a:rPr kumimoji="1" lang="en-US" altLang="zh-CN" sz="2000" dirty="0" err="1">
                  <a:latin typeface="Times New Roman" charset="0"/>
                  <a:ea typeface="Times New Roman" charset="0"/>
                  <a:cs typeface="Times New Roman" charset="0"/>
                </a:rPr>
                <a:t>i</a:t>
              </a:r>
              <a:r>
                <a:rPr kumimoji="1" lang="zh-CN" altLang="en-US" sz="2000" dirty="0">
                  <a:latin typeface="Times New Roman" charset="0"/>
                  <a:ea typeface="Times New Roman" charset="0"/>
                  <a:cs typeface="Times New Roman" charset="0"/>
                </a:rPr>
                <a:t>   </a:t>
              </a:r>
              <a:r>
                <a:rPr kumimoji="1" lang="en-US" altLang="zh-CN" sz="2000" dirty="0">
                  <a:latin typeface="Times New Roman" charset="0"/>
                  <a:ea typeface="Times New Roman" charset="0"/>
                  <a:cs typeface="Times New Roman" charset="0"/>
                </a:rPr>
                <a:t>s</a:t>
              </a:r>
              <a:r>
                <a:rPr kumimoji="1" lang="zh-CN" altLang="en-US" sz="2000" dirty="0">
                  <a:latin typeface="Times New Roman" charset="0"/>
                  <a:ea typeface="Times New Roman" charset="0"/>
                  <a:cs typeface="Times New Roman" charset="0"/>
                </a:rPr>
                <a:t>   </a:t>
              </a:r>
              <a:r>
                <a:rPr kumimoji="1" lang="en-US" altLang="zh-CN" sz="2000" dirty="0">
                  <a:latin typeface="Times New Roman" charset="0"/>
                  <a:ea typeface="Times New Roman" charset="0"/>
                  <a:cs typeface="Times New Roman" charset="0"/>
                </a:rPr>
                <a:t>s</a:t>
              </a:r>
              <a:r>
                <a:rPr kumimoji="1" lang="zh-CN" altLang="en-US" sz="2000" dirty="0">
                  <a:latin typeface="Times New Roman" charset="0"/>
                  <a:ea typeface="Times New Roman" charset="0"/>
                  <a:cs typeface="Times New Roman" charset="0"/>
                </a:rPr>
                <a:t>   </a:t>
              </a:r>
              <a:r>
                <a:rPr kumimoji="1" lang="en-US" altLang="zh-CN" sz="2000" dirty="0" err="1">
                  <a:latin typeface="Times New Roman" charset="0"/>
                  <a:ea typeface="Times New Roman" charset="0"/>
                  <a:cs typeface="Times New Roman" charset="0"/>
                </a:rPr>
                <a:t>i</a:t>
              </a:r>
              <a:r>
                <a:rPr kumimoji="1" lang="zh-CN" altLang="en-US" sz="2000" dirty="0">
                  <a:latin typeface="Times New Roman" charset="0"/>
                  <a:ea typeface="Times New Roman" charset="0"/>
                  <a:cs typeface="Times New Roman" charset="0"/>
                </a:rPr>
                <a:t>   </a:t>
              </a:r>
              <a:r>
                <a:rPr kumimoji="1" lang="en-US" altLang="zh-CN" sz="2000" dirty="0">
                  <a:latin typeface="Times New Roman" charset="0"/>
                  <a:ea typeface="Times New Roman" charset="0"/>
                  <a:cs typeface="Times New Roman" charset="0"/>
                </a:rPr>
                <a:t>p</a:t>
              </a:r>
              <a:r>
                <a:rPr kumimoji="1" lang="zh-CN" altLang="en-US" sz="2000" dirty="0">
                  <a:latin typeface="Times New Roman" charset="0"/>
                  <a:ea typeface="Times New Roman" charset="0"/>
                  <a:cs typeface="Times New Roman" charset="0"/>
                </a:rPr>
                <a:t>   </a:t>
              </a:r>
              <a:r>
                <a:rPr kumimoji="1" lang="en-US" altLang="zh-CN" sz="2000" dirty="0">
                  <a:latin typeface="Times New Roman" charset="0"/>
                  <a:ea typeface="Times New Roman" charset="0"/>
                  <a:cs typeface="Times New Roman" charset="0"/>
                </a:rPr>
                <a:t>p</a:t>
              </a:r>
              <a:r>
                <a:rPr kumimoji="1" lang="zh-CN" altLang="en-US" sz="2000" dirty="0">
                  <a:latin typeface="Times New Roman" charset="0"/>
                  <a:ea typeface="Times New Roman" charset="0"/>
                  <a:cs typeface="Times New Roman" charset="0"/>
                </a:rPr>
                <a:t>   </a:t>
              </a:r>
              <a:r>
                <a:rPr lang="en-US" altLang="zh-CN" sz="2000" dirty="0" err="1">
                  <a:latin typeface="Times New Roman" charset="0"/>
                  <a:ea typeface="Times New Roman" charset="0"/>
                  <a:cs typeface="Times New Roman" charset="0"/>
                </a:rPr>
                <a:t>i</a:t>
              </a:r>
              <a:r>
                <a:rPr kumimoji="1" lang="zh-CN" altLang="en-US" sz="2000" dirty="0">
                  <a:latin typeface="Times New Roman" charset="0"/>
                  <a:ea typeface="Times New Roman" charset="0"/>
                  <a:cs typeface="Times New Roman" charset="0"/>
                </a:rPr>
                <a:t>   </a:t>
              </a:r>
              <a:r>
                <a:rPr kumimoji="1" lang="en-US" altLang="zh-CN" sz="2000" dirty="0">
                  <a:latin typeface="Times New Roman" charset="0"/>
                  <a:ea typeface="Times New Roman" charset="0"/>
                  <a:cs typeface="Times New Roman" charset="0"/>
                </a:rPr>
                <a:t>$</a:t>
              </a:r>
              <a:endParaRPr kumimoji="1" lang="zh-CN" altLang="en-US" sz="2000" dirty="0">
                <a:latin typeface="Times New Roman" charset="0"/>
                <a:ea typeface="Times New Roman" charset="0"/>
                <a:cs typeface="Times New Roman" charset="0"/>
              </a:endParaRPr>
            </a:p>
          </p:txBody>
        </p:sp>
        <p:sp>
          <p:nvSpPr>
            <p:cNvPr id="6" name="文本框 5"/>
            <p:cNvSpPr txBox="1"/>
            <p:nvPr/>
          </p:nvSpPr>
          <p:spPr>
            <a:xfrm>
              <a:off x="431010" y="624353"/>
              <a:ext cx="6207295" cy="338554"/>
            </a:xfrm>
            <a:prstGeom prst="rect">
              <a:avLst/>
            </a:prstGeom>
            <a:solidFill>
              <a:schemeClr val="bg1"/>
            </a:solid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algn="just"/>
              <a:r>
                <a:rPr lang="zh-CN" altLang="en-US" sz="1600" dirty="0">
                  <a:latin typeface="Times New Roman" charset="0"/>
                  <a:ea typeface="Times New Roman" charset="0"/>
                  <a:cs typeface="Times New Roman" charset="0"/>
                </a:rPr>
                <a:t>    </a:t>
              </a:r>
              <a:r>
                <a:rPr lang="en-US" altLang="zh-CN" sz="1600" dirty="0">
                  <a:latin typeface="Times New Roman" charset="0"/>
                  <a:ea typeface="Times New Roman" charset="0"/>
                  <a:cs typeface="Times New Roman" charset="0"/>
                </a:rPr>
                <a:t>1</a:t>
              </a:r>
              <a:r>
                <a:rPr kumimoji="1" lang="zh-CN" altLang="en-US" sz="1600" dirty="0">
                  <a:latin typeface="Times New Roman" charset="0"/>
                  <a:ea typeface="Times New Roman" charset="0"/>
                  <a:cs typeface="Times New Roman" charset="0"/>
                </a:rPr>
                <a:t>    </a:t>
              </a:r>
              <a:r>
                <a:rPr kumimoji="1" lang="en-US" altLang="zh-CN" sz="1600" dirty="0">
                  <a:latin typeface="Times New Roman" charset="0"/>
                  <a:ea typeface="Times New Roman" charset="0"/>
                  <a:cs typeface="Times New Roman" charset="0"/>
                </a:rPr>
                <a:t>2</a:t>
              </a:r>
              <a:r>
                <a:rPr kumimoji="1" lang="zh-CN" altLang="en-US" sz="1600" dirty="0">
                  <a:latin typeface="Times New Roman" charset="0"/>
                  <a:ea typeface="Times New Roman" charset="0"/>
                  <a:cs typeface="Times New Roman" charset="0"/>
                </a:rPr>
                <a:t>    </a:t>
              </a:r>
              <a:r>
                <a:rPr kumimoji="1" lang="en-US" altLang="zh-CN" sz="1600" dirty="0">
                  <a:latin typeface="Times New Roman" charset="0"/>
                  <a:ea typeface="Times New Roman" charset="0"/>
                  <a:cs typeface="Times New Roman" charset="0"/>
                </a:rPr>
                <a:t>3</a:t>
              </a:r>
              <a:r>
                <a:rPr kumimoji="1" lang="zh-CN" altLang="en-US" sz="1600" dirty="0">
                  <a:latin typeface="Times New Roman" charset="0"/>
                  <a:ea typeface="Times New Roman" charset="0"/>
                  <a:cs typeface="Times New Roman" charset="0"/>
                </a:rPr>
                <a:t>   </a:t>
              </a:r>
              <a:r>
                <a:rPr kumimoji="1" lang="en-US" altLang="zh-CN" sz="1600" dirty="0">
                  <a:latin typeface="Times New Roman" charset="0"/>
                  <a:ea typeface="Times New Roman" charset="0"/>
                  <a:cs typeface="Times New Roman" charset="0"/>
                </a:rPr>
                <a:t>4</a:t>
              </a:r>
              <a:r>
                <a:rPr kumimoji="1" lang="zh-CN" altLang="en-US" sz="1600" dirty="0">
                  <a:latin typeface="Times New Roman" charset="0"/>
                  <a:ea typeface="Times New Roman" charset="0"/>
                  <a:cs typeface="Times New Roman" charset="0"/>
                </a:rPr>
                <a:t>    </a:t>
              </a:r>
              <a:r>
                <a:rPr kumimoji="1" lang="en-US" altLang="zh-CN" sz="1600" dirty="0">
                  <a:latin typeface="Times New Roman" charset="0"/>
                  <a:ea typeface="Times New Roman" charset="0"/>
                  <a:cs typeface="Times New Roman" charset="0"/>
                </a:rPr>
                <a:t>5</a:t>
              </a:r>
              <a:r>
                <a:rPr kumimoji="1" lang="zh-CN" altLang="en-US" sz="1600" dirty="0">
                  <a:latin typeface="Times New Roman" charset="0"/>
                  <a:ea typeface="Times New Roman" charset="0"/>
                  <a:cs typeface="Times New Roman" charset="0"/>
                </a:rPr>
                <a:t>   </a:t>
              </a:r>
              <a:r>
                <a:rPr kumimoji="1" lang="en-US" altLang="zh-CN" sz="1600" dirty="0">
                  <a:latin typeface="Times New Roman" charset="0"/>
                  <a:ea typeface="Times New Roman" charset="0"/>
                  <a:cs typeface="Times New Roman" charset="0"/>
                </a:rPr>
                <a:t>6</a:t>
              </a:r>
              <a:r>
                <a:rPr kumimoji="1" lang="zh-CN" altLang="en-US" sz="1600" dirty="0">
                  <a:latin typeface="Times New Roman" charset="0"/>
                  <a:ea typeface="Times New Roman" charset="0"/>
                  <a:cs typeface="Times New Roman" charset="0"/>
                </a:rPr>
                <a:t>     </a:t>
              </a:r>
              <a:r>
                <a:rPr kumimoji="1" lang="en-US" altLang="zh-CN" sz="1600" dirty="0">
                  <a:latin typeface="Times New Roman" charset="0"/>
                  <a:ea typeface="Times New Roman" charset="0"/>
                  <a:cs typeface="Times New Roman" charset="0"/>
                </a:rPr>
                <a:t>7</a:t>
              </a:r>
              <a:r>
                <a:rPr kumimoji="1" lang="zh-CN" altLang="en-US" sz="1600" dirty="0">
                  <a:latin typeface="Times New Roman" charset="0"/>
                  <a:ea typeface="Times New Roman" charset="0"/>
                  <a:cs typeface="Times New Roman" charset="0"/>
                </a:rPr>
                <a:t>   </a:t>
              </a:r>
              <a:r>
                <a:rPr kumimoji="1" lang="en-US" altLang="zh-CN" sz="1600" dirty="0">
                  <a:latin typeface="Times New Roman" charset="0"/>
                  <a:ea typeface="Times New Roman" charset="0"/>
                  <a:cs typeface="Times New Roman" charset="0"/>
                </a:rPr>
                <a:t>8</a:t>
              </a:r>
              <a:r>
                <a:rPr kumimoji="1" lang="zh-CN" altLang="en-US" sz="1600" dirty="0">
                  <a:latin typeface="Times New Roman" charset="0"/>
                  <a:ea typeface="Times New Roman" charset="0"/>
                  <a:cs typeface="Times New Roman" charset="0"/>
                </a:rPr>
                <a:t>    </a:t>
              </a:r>
              <a:r>
                <a:rPr kumimoji="1" lang="en-US" altLang="zh-CN" sz="1600" dirty="0">
                  <a:latin typeface="Times New Roman" charset="0"/>
                  <a:ea typeface="Times New Roman" charset="0"/>
                  <a:cs typeface="Times New Roman" charset="0"/>
                </a:rPr>
                <a:t>9</a:t>
              </a:r>
              <a:r>
                <a:rPr kumimoji="1" lang="zh-CN" altLang="en-US" sz="1600" dirty="0">
                  <a:latin typeface="Times New Roman" charset="0"/>
                  <a:ea typeface="Times New Roman" charset="0"/>
                  <a:cs typeface="Times New Roman" charset="0"/>
                </a:rPr>
                <a:t>    </a:t>
              </a:r>
              <a:r>
                <a:rPr kumimoji="1" lang="en-US" altLang="zh-CN" sz="1600" dirty="0">
                  <a:latin typeface="Times New Roman" charset="0"/>
                  <a:ea typeface="Times New Roman" charset="0"/>
                  <a:cs typeface="Times New Roman" charset="0"/>
                </a:rPr>
                <a:t>10</a:t>
              </a:r>
              <a:r>
                <a:rPr kumimoji="1" lang="zh-CN" altLang="en-US" sz="1600" dirty="0">
                  <a:latin typeface="Times New Roman" charset="0"/>
                  <a:ea typeface="Times New Roman" charset="0"/>
                  <a:cs typeface="Times New Roman" charset="0"/>
                </a:rPr>
                <a:t>  </a:t>
              </a:r>
              <a:r>
                <a:rPr kumimoji="1" lang="en-US" altLang="zh-CN" sz="1600" dirty="0">
                  <a:latin typeface="Times New Roman" charset="0"/>
                  <a:ea typeface="Times New Roman" charset="0"/>
                  <a:cs typeface="Times New Roman" charset="0"/>
                </a:rPr>
                <a:t>11</a:t>
              </a:r>
              <a:r>
                <a:rPr kumimoji="1" lang="zh-CN" altLang="en-US" sz="1600" dirty="0">
                  <a:latin typeface="Times New Roman" charset="0"/>
                  <a:ea typeface="Times New Roman" charset="0"/>
                  <a:cs typeface="Times New Roman" charset="0"/>
                </a:rPr>
                <a:t> </a:t>
              </a:r>
              <a:r>
                <a:rPr kumimoji="1" lang="en-US" altLang="zh-CN" sz="1600" dirty="0">
                  <a:latin typeface="Times New Roman" charset="0"/>
                  <a:ea typeface="Times New Roman" charset="0"/>
                  <a:cs typeface="Times New Roman" charset="0"/>
                </a:rPr>
                <a:t>12</a:t>
              </a:r>
              <a:r>
                <a:rPr kumimoji="1" lang="zh-CN" altLang="en-US" sz="1600" dirty="0">
                  <a:latin typeface="Times New Roman" charset="0"/>
                  <a:ea typeface="Times New Roman" charset="0"/>
                  <a:cs typeface="Times New Roman" charset="0"/>
                </a:rPr>
                <a:t>  </a:t>
              </a:r>
              <a:r>
                <a:rPr kumimoji="1" lang="en-US" altLang="zh-CN" sz="1600" dirty="0">
                  <a:latin typeface="Times New Roman" charset="0"/>
                  <a:ea typeface="Times New Roman" charset="0"/>
                  <a:cs typeface="Times New Roman" charset="0"/>
                </a:rPr>
                <a:t>13</a:t>
              </a:r>
              <a:r>
                <a:rPr kumimoji="1" lang="zh-CN" altLang="en-US" sz="1600" dirty="0">
                  <a:latin typeface="Times New Roman" charset="0"/>
                  <a:ea typeface="Times New Roman" charset="0"/>
                  <a:cs typeface="Times New Roman" charset="0"/>
                </a:rPr>
                <a:t> </a:t>
              </a:r>
              <a:r>
                <a:rPr kumimoji="1" lang="en-US" altLang="zh-CN" sz="1600" dirty="0">
                  <a:latin typeface="Times New Roman" charset="0"/>
                  <a:ea typeface="Times New Roman" charset="0"/>
                  <a:cs typeface="Times New Roman" charset="0"/>
                </a:rPr>
                <a:t>14</a:t>
              </a:r>
              <a:r>
                <a:rPr kumimoji="1" lang="zh-CN" altLang="en-US" sz="1600" dirty="0">
                  <a:latin typeface="Times New Roman" charset="0"/>
                  <a:ea typeface="Times New Roman" charset="0"/>
                  <a:cs typeface="Times New Roman" charset="0"/>
                </a:rPr>
                <a:t> </a:t>
              </a:r>
              <a:r>
                <a:rPr kumimoji="1" lang="en-US" altLang="zh-CN" sz="1600" dirty="0">
                  <a:latin typeface="Times New Roman" charset="0"/>
                  <a:ea typeface="Times New Roman" charset="0"/>
                  <a:cs typeface="Times New Roman" charset="0"/>
                </a:rPr>
                <a:t>15</a:t>
              </a:r>
              <a:r>
                <a:rPr kumimoji="1" lang="zh-CN" altLang="en-US" sz="1600" dirty="0">
                  <a:latin typeface="Times New Roman" charset="0"/>
                  <a:ea typeface="Times New Roman" charset="0"/>
                  <a:cs typeface="Times New Roman" charset="0"/>
                </a:rPr>
                <a:t>  </a:t>
              </a:r>
              <a:r>
                <a:rPr kumimoji="1" lang="en-US" altLang="zh-CN" sz="1600" dirty="0">
                  <a:latin typeface="Times New Roman" charset="0"/>
                  <a:ea typeface="Times New Roman" charset="0"/>
                  <a:cs typeface="Times New Roman" charset="0"/>
                </a:rPr>
                <a:t>16</a:t>
              </a:r>
              <a:r>
                <a:rPr kumimoji="1" lang="zh-CN" altLang="en-US" sz="1600" dirty="0">
                  <a:latin typeface="Times New Roman" charset="0"/>
                  <a:ea typeface="Times New Roman" charset="0"/>
                  <a:cs typeface="Times New Roman" charset="0"/>
                </a:rPr>
                <a:t> </a:t>
              </a:r>
              <a:r>
                <a:rPr kumimoji="1" lang="en-US" altLang="zh-CN" sz="1600" dirty="0">
                  <a:latin typeface="Times New Roman" charset="0"/>
                  <a:ea typeface="Times New Roman" charset="0"/>
                  <a:cs typeface="Times New Roman" charset="0"/>
                </a:rPr>
                <a:t>17</a:t>
              </a:r>
              <a:r>
                <a:rPr kumimoji="1" lang="zh-CN" altLang="en-US" sz="1600" dirty="0">
                  <a:latin typeface="Times New Roman" charset="0"/>
                  <a:ea typeface="Times New Roman" charset="0"/>
                  <a:cs typeface="Times New Roman" charset="0"/>
                </a:rPr>
                <a:t>  </a:t>
              </a:r>
              <a:r>
                <a:rPr kumimoji="1" lang="en-US" altLang="zh-CN" sz="1600" dirty="0">
                  <a:latin typeface="Times New Roman" charset="0"/>
                  <a:ea typeface="Times New Roman" charset="0"/>
                  <a:cs typeface="Times New Roman" charset="0"/>
                </a:rPr>
                <a:t>18</a:t>
              </a:r>
              <a:r>
                <a:rPr kumimoji="1" lang="zh-CN" altLang="en-US" sz="1600" dirty="0">
                  <a:latin typeface="Times New Roman" charset="0"/>
                  <a:ea typeface="Times New Roman" charset="0"/>
                  <a:cs typeface="Times New Roman" charset="0"/>
                </a:rPr>
                <a:t>  </a:t>
              </a:r>
              <a:r>
                <a:rPr kumimoji="1" lang="en-US" altLang="zh-CN" sz="1600" dirty="0">
                  <a:latin typeface="Times New Roman" charset="0"/>
                  <a:ea typeface="Times New Roman" charset="0"/>
                  <a:cs typeface="Times New Roman" charset="0"/>
                </a:rPr>
                <a:t>19</a:t>
              </a:r>
              <a:r>
                <a:rPr kumimoji="1" lang="zh-CN" altLang="en-US" sz="1600" dirty="0">
                  <a:latin typeface="Times New Roman" charset="0"/>
                  <a:ea typeface="Times New Roman" charset="0"/>
                  <a:cs typeface="Times New Roman" charset="0"/>
                </a:rPr>
                <a:t>  </a:t>
              </a:r>
              <a:r>
                <a:rPr kumimoji="1" lang="en-US" altLang="zh-CN" sz="1600" dirty="0">
                  <a:latin typeface="Times New Roman" charset="0"/>
                  <a:ea typeface="Times New Roman" charset="0"/>
                  <a:cs typeface="Times New Roman" charset="0"/>
                </a:rPr>
                <a:t>20</a:t>
              </a:r>
              <a:endParaRPr kumimoji="1" lang="zh-CN" altLang="en-US" sz="1600" dirty="0">
                <a:latin typeface="Times New Roman" charset="0"/>
                <a:ea typeface="Times New Roman" charset="0"/>
                <a:cs typeface="Times New Roman" charset="0"/>
              </a:endParaRPr>
            </a:p>
          </p:txBody>
        </p:sp>
      </p:grp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2587" t="6199" r="4238" b="9326"/>
          <a:stretch/>
        </p:blipFill>
        <p:spPr>
          <a:xfrm>
            <a:off x="2485159" y="0"/>
            <a:ext cx="6658842" cy="2291938"/>
          </a:xfrm>
          <a:prstGeom prst="rect">
            <a:avLst/>
          </a:prstGeom>
        </p:spPr>
      </p:pic>
      <p:graphicFrame>
        <p:nvGraphicFramePr>
          <p:cNvPr id="8" name="表格 7"/>
          <p:cNvGraphicFramePr>
            <a:graphicFrameLocks noGrp="1"/>
          </p:cNvGraphicFramePr>
          <p:nvPr>
            <p:extLst>
              <p:ext uri="{D42A27DB-BD31-4B8C-83A1-F6EECF244321}">
                <p14:modId xmlns:p14="http://schemas.microsoft.com/office/powerpoint/2010/main" val="2087014574"/>
              </p:ext>
            </p:extLst>
          </p:nvPr>
        </p:nvGraphicFramePr>
        <p:xfrm>
          <a:off x="136568" y="6361380"/>
          <a:ext cx="8864940" cy="370840"/>
        </p:xfrm>
        <a:graphic>
          <a:graphicData uri="http://schemas.openxmlformats.org/drawingml/2006/table">
            <a:tbl>
              <a:tblPr firstRow="1" bandRow="1">
                <a:tableStyleId>{5C22544A-7EE6-4342-B048-85BDC9FD1C3A}</a:tableStyleId>
              </a:tblPr>
              <a:tblGrid>
                <a:gridCol w="443247">
                  <a:extLst>
                    <a:ext uri="{9D8B030D-6E8A-4147-A177-3AD203B41FA5}">
                      <a16:colId xmlns:a16="http://schemas.microsoft.com/office/drawing/2014/main" val="20000"/>
                    </a:ext>
                  </a:extLst>
                </a:gridCol>
                <a:gridCol w="443247">
                  <a:extLst>
                    <a:ext uri="{9D8B030D-6E8A-4147-A177-3AD203B41FA5}">
                      <a16:colId xmlns:a16="http://schemas.microsoft.com/office/drawing/2014/main" val="20001"/>
                    </a:ext>
                  </a:extLst>
                </a:gridCol>
                <a:gridCol w="443247">
                  <a:extLst>
                    <a:ext uri="{9D8B030D-6E8A-4147-A177-3AD203B41FA5}">
                      <a16:colId xmlns:a16="http://schemas.microsoft.com/office/drawing/2014/main" val="20002"/>
                    </a:ext>
                  </a:extLst>
                </a:gridCol>
                <a:gridCol w="443247">
                  <a:extLst>
                    <a:ext uri="{9D8B030D-6E8A-4147-A177-3AD203B41FA5}">
                      <a16:colId xmlns:a16="http://schemas.microsoft.com/office/drawing/2014/main" val="20003"/>
                    </a:ext>
                  </a:extLst>
                </a:gridCol>
                <a:gridCol w="443247">
                  <a:extLst>
                    <a:ext uri="{9D8B030D-6E8A-4147-A177-3AD203B41FA5}">
                      <a16:colId xmlns:a16="http://schemas.microsoft.com/office/drawing/2014/main" val="20004"/>
                    </a:ext>
                  </a:extLst>
                </a:gridCol>
                <a:gridCol w="443247">
                  <a:extLst>
                    <a:ext uri="{9D8B030D-6E8A-4147-A177-3AD203B41FA5}">
                      <a16:colId xmlns:a16="http://schemas.microsoft.com/office/drawing/2014/main" val="20005"/>
                    </a:ext>
                  </a:extLst>
                </a:gridCol>
                <a:gridCol w="443247">
                  <a:extLst>
                    <a:ext uri="{9D8B030D-6E8A-4147-A177-3AD203B41FA5}">
                      <a16:colId xmlns:a16="http://schemas.microsoft.com/office/drawing/2014/main" val="20006"/>
                    </a:ext>
                  </a:extLst>
                </a:gridCol>
                <a:gridCol w="443247">
                  <a:extLst>
                    <a:ext uri="{9D8B030D-6E8A-4147-A177-3AD203B41FA5}">
                      <a16:colId xmlns:a16="http://schemas.microsoft.com/office/drawing/2014/main" val="20007"/>
                    </a:ext>
                  </a:extLst>
                </a:gridCol>
                <a:gridCol w="443247">
                  <a:extLst>
                    <a:ext uri="{9D8B030D-6E8A-4147-A177-3AD203B41FA5}">
                      <a16:colId xmlns:a16="http://schemas.microsoft.com/office/drawing/2014/main" val="20008"/>
                    </a:ext>
                  </a:extLst>
                </a:gridCol>
                <a:gridCol w="443247">
                  <a:extLst>
                    <a:ext uri="{9D8B030D-6E8A-4147-A177-3AD203B41FA5}">
                      <a16:colId xmlns:a16="http://schemas.microsoft.com/office/drawing/2014/main" val="20009"/>
                    </a:ext>
                  </a:extLst>
                </a:gridCol>
                <a:gridCol w="443247">
                  <a:extLst>
                    <a:ext uri="{9D8B030D-6E8A-4147-A177-3AD203B41FA5}">
                      <a16:colId xmlns:a16="http://schemas.microsoft.com/office/drawing/2014/main" val="20010"/>
                    </a:ext>
                  </a:extLst>
                </a:gridCol>
                <a:gridCol w="443247">
                  <a:extLst>
                    <a:ext uri="{9D8B030D-6E8A-4147-A177-3AD203B41FA5}">
                      <a16:colId xmlns:a16="http://schemas.microsoft.com/office/drawing/2014/main" val="20011"/>
                    </a:ext>
                  </a:extLst>
                </a:gridCol>
                <a:gridCol w="443247">
                  <a:extLst>
                    <a:ext uri="{9D8B030D-6E8A-4147-A177-3AD203B41FA5}">
                      <a16:colId xmlns:a16="http://schemas.microsoft.com/office/drawing/2014/main" val="20012"/>
                    </a:ext>
                  </a:extLst>
                </a:gridCol>
                <a:gridCol w="443247">
                  <a:extLst>
                    <a:ext uri="{9D8B030D-6E8A-4147-A177-3AD203B41FA5}">
                      <a16:colId xmlns:a16="http://schemas.microsoft.com/office/drawing/2014/main" val="20013"/>
                    </a:ext>
                  </a:extLst>
                </a:gridCol>
                <a:gridCol w="443247">
                  <a:extLst>
                    <a:ext uri="{9D8B030D-6E8A-4147-A177-3AD203B41FA5}">
                      <a16:colId xmlns:a16="http://schemas.microsoft.com/office/drawing/2014/main" val="20014"/>
                    </a:ext>
                  </a:extLst>
                </a:gridCol>
                <a:gridCol w="443247">
                  <a:extLst>
                    <a:ext uri="{9D8B030D-6E8A-4147-A177-3AD203B41FA5}">
                      <a16:colId xmlns:a16="http://schemas.microsoft.com/office/drawing/2014/main" val="20015"/>
                    </a:ext>
                  </a:extLst>
                </a:gridCol>
                <a:gridCol w="443247">
                  <a:extLst>
                    <a:ext uri="{9D8B030D-6E8A-4147-A177-3AD203B41FA5}">
                      <a16:colId xmlns:a16="http://schemas.microsoft.com/office/drawing/2014/main" val="20016"/>
                    </a:ext>
                  </a:extLst>
                </a:gridCol>
                <a:gridCol w="443247">
                  <a:extLst>
                    <a:ext uri="{9D8B030D-6E8A-4147-A177-3AD203B41FA5}">
                      <a16:colId xmlns:a16="http://schemas.microsoft.com/office/drawing/2014/main" val="20017"/>
                    </a:ext>
                  </a:extLst>
                </a:gridCol>
                <a:gridCol w="443247">
                  <a:extLst>
                    <a:ext uri="{9D8B030D-6E8A-4147-A177-3AD203B41FA5}">
                      <a16:colId xmlns:a16="http://schemas.microsoft.com/office/drawing/2014/main" val="20018"/>
                    </a:ext>
                  </a:extLst>
                </a:gridCol>
                <a:gridCol w="443247">
                  <a:extLst>
                    <a:ext uri="{9D8B030D-6E8A-4147-A177-3AD203B41FA5}">
                      <a16:colId xmlns:a16="http://schemas.microsoft.com/office/drawing/2014/main" val="20019"/>
                    </a:ext>
                  </a:extLst>
                </a:gridCol>
              </a:tblGrid>
              <a:tr h="370840">
                <a:tc>
                  <a:txBody>
                    <a:bodyPr/>
                    <a:lstStyle/>
                    <a:p>
                      <a:pPr algn="ctr"/>
                      <a:r>
                        <a:rPr lang="en-US" altLang="zh-CN" dirty="0">
                          <a:solidFill>
                            <a:schemeClr val="tx1"/>
                          </a:solidFill>
                          <a:latin typeface="Times New Roman" charset="0"/>
                          <a:ea typeface="Times New Roman" charset="0"/>
                          <a:cs typeface="Times New Roman" charset="0"/>
                        </a:rPr>
                        <a:t>20</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8</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7</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19</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5</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16</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2</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13</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10</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1</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9</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6</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18</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17</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4</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15</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12</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3</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14</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11</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586730793"/>
              </p:ext>
            </p:extLst>
          </p:nvPr>
        </p:nvGraphicFramePr>
        <p:xfrm>
          <a:off x="77185" y="6061790"/>
          <a:ext cx="8864940" cy="370840"/>
        </p:xfrm>
        <a:graphic>
          <a:graphicData uri="http://schemas.openxmlformats.org/drawingml/2006/table">
            <a:tbl>
              <a:tblPr firstRow="1" bandRow="1">
                <a:tableStyleId>{5C22544A-7EE6-4342-B048-85BDC9FD1C3A}</a:tableStyleId>
              </a:tblPr>
              <a:tblGrid>
                <a:gridCol w="443247">
                  <a:extLst>
                    <a:ext uri="{9D8B030D-6E8A-4147-A177-3AD203B41FA5}">
                      <a16:colId xmlns:a16="http://schemas.microsoft.com/office/drawing/2014/main" val="20000"/>
                    </a:ext>
                  </a:extLst>
                </a:gridCol>
                <a:gridCol w="443247">
                  <a:extLst>
                    <a:ext uri="{9D8B030D-6E8A-4147-A177-3AD203B41FA5}">
                      <a16:colId xmlns:a16="http://schemas.microsoft.com/office/drawing/2014/main" val="20001"/>
                    </a:ext>
                  </a:extLst>
                </a:gridCol>
                <a:gridCol w="443247">
                  <a:extLst>
                    <a:ext uri="{9D8B030D-6E8A-4147-A177-3AD203B41FA5}">
                      <a16:colId xmlns:a16="http://schemas.microsoft.com/office/drawing/2014/main" val="20002"/>
                    </a:ext>
                  </a:extLst>
                </a:gridCol>
                <a:gridCol w="443247">
                  <a:extLst>
                    <a:ext uri="{9D8B030D-6E8A-4147-A177-3AD203B41FA5}">
                      <a16:colId xmlns:a16="http://schemas.microsoft.com/office/drawing/2014/main" val="20003"/>
                    </a:ext>
                  </a:extLst>
                </a:gridCol>
                <a:gridCol w="443247">
                  <a:extLst>
                    <a:ext uri="{9D8B030D-6E8A-4147-A177-3AD203B41FA5}">
                      <a16:colId xmlns:a16="http://schemas.microsoft.com/office/drawing/2014/main" val="20004"/>
                    </a:ext>
                  </a:extLst>
                </a:gridCol>
                <a:gridCol w="443247">
                  <a:extLst>
                    <a:ext uri="{9D8B030D-6E8A-4147-A177-3AD203B41FA5}">
                      <a16:colId xmlns:a16="http://schemas.microsoft.com/office/drawing/2014/main" val="20005"/>
                    </a:ext>
                  </a:extLst>
                </a:gridCol>
                <a:gridCol w="443247">
                  <a:extLst>
                    <a:ext uri="{9D8B030D-6E8A-4147-A177-3AD203B41FA5}">
                      <a16:colId xmlns:a16="http://schemas.microsoft.com/office/drawing/2014/main" val="20006"/>
                    </a:ext>
                  </a:extLst>
                </a:gridCol>
                <a:gridCol w="443247">
                  <a:extLst>
                    <a:ext uri="{9D8B030D-6E8A-4147-A177-3AD203B41FA5}">
                      <a16:colId xmlns:a16="http://schemas.microsoft.com/office/drawing/2014/main" val="20007"/>
                    </a:ext>
                  </a:extLst>
                </a:gridCol>
                <a:gridCol w="443247">
                  <a:extLst>
                    <a:ext uri="{9D8B030D-6E8A-4147-A177-3AD203B41FA5}">
                      <a16:colId xmlns:a16="http://schemas.microsoft.com/office/drawing/2014/main" val="20008"/>
                    </a:ext>
                  </a:extLst>
                </a:gridCol>
                <a:gridCol w="443247">
                  <a:extLst>
                    <a:ext uri="{9D8B030D-6E8A-4147-A177-3AD203B41FA5}">
                      <a16:colId xmlns:a16="http://schemas.microsoft.com/office/drawing/2014/main" val="20009"/>
                    </a:ext>
                  </a:extLst>
                </a:gridCol>
                <a:gridCol w="443247">
                  <a:extLst>
                    <a:ext uri="{9D8B030D-6E8A-4147-A177-3AD203B41FA5}">
                      <a16:colId xmlns:a16="http://schemas.microsoft.com/office/drawing/2014/main" val="20010"/>
                    </a:ext>
                  </a:extLst>
                </a:gridCol>
                <a:gridCol w="443247">
                  <a:extLst>
                    <a:ext uri="{9D8B030D-6E8A-4147-A177-3AD203B41FA5}">
                      <a16:colId xmlns:a16="http://schemas.microsoft.com/office/drawing/2014/main" val="20011"/>
                    </a:ext>
                  </a:extLst>
                </a:gridCol>
                <a:gridCol w="443247">
                  <a:extLst>
                    <a:ext uri="{9D8B030D-6E8A-4147-A177-3AD203B41FA5}">
                      <a16:colId xmlns:a16="http://schemas.microsoft.com/office/drawing/2014/main" val="20012"/>
                    </a:ext>
                  </a:extLst>
                </a:gridCol>
                <a:gridCol w="443247">
                  <a:extLst>
                    <a:ext uri="{9D8B030D-6E8A-4147-A177-3AD203B41FA5}">
                      <a16:colId xmlns:a16="http://schemas.microsoft.com/office/drawing/2014/main" val="20013"/>
                    </a:ext>
                  </a:extLst>
                </a:gridCol>
                <a:gridCol w="443247">
                  <a:extLst>
                    <a:ext uri="{9D8B030D-6E8A-4147-A177-3AD203B41FA5}">
                      <a16:colId xmlns:a16="http://schemas.microsoft.com/office/drawing/2014/main" val="20014"/>
                    </a:ext>
                  </a:extLst>
                </a:gridCol>
                <a:gridCol w="443247">
                  <a:extLst>
                    <a:ext uri="{9D8B030D-6E8A-4147-A177-3AD203B41FA5}">
                      <a16:colId xmlns:a16="http://schemas.microsoft.com/office/drawing/2014/main" val="20015"/>
                    </a:ext>
                  </a:extLst>
                </a:gridCol>
                <a:gridCol w="443247">
                  <a:extLst>
                    <a:ext uri="{9D8B030D-6E8A-4147-A177-3AD203B41FA5}">
                      <a16:colId xmlns:a16="http://schemas.microsoft.com/office/drawing/2014/main" val="20016"/>
                    </a:ext>
                  </a:extLst>
                </a:gridCol>
                <a:gridCol w="443247">
                  <a:extLst>
                    <a:ext uri="{9D8B030D-6E8A-4147-A177-3AD203B41FA5}">
                      <a16:colId xmlns:a16="http://schemas.microsoft.com/office/drawing/2014/main" val="20017"/>
                    </a:ext>
                  </a:extLst>
                </a:gridCol>
                <a:gridCol w="443247">
                  <a:extLst>
                    <a:ext uri="{9D8B030D-6E8A-4147-A177-3AD203B41FA5}">
                      <a16:colId xmlns:a16="http://schemas.microsoft.com/office/drawing/2014/main" val="20018"/>
                    </a:ext>
                  </a:extLst>
                </a:gridCol>
                <a:gridCol w="443247">
                  <a:extLst>
                    <a:ext uri="{9D8B030D-6E8A-4147-A177-3AD203B41FA5}">
                      <a16:colId xmlns:a16="http://schemas.microsoft.com/office/drawing/2014/main" val="20019"/>
                    </a:ext>
                  </a:extLst>
                </a:gridCol>
              </a:tblGrid>
              <a:tr h="370840">
                <a:tc>
                  <a:txBody>
                    <a:bodyPr/>
                    <a:lstStyle/>
                    <a:p>
                      <a:pPr algn="just"/>
                      <a:r>
                        <a:rPr lang="en-US" altLang="zh-CN" sz="1400" dirty="0">
                          <a:solidFill>
                            <a:schemeClr val="tx1"/>
                          </a:solidFill>
                          <a:latin typeface="Times New Roman" charset="0"/>
                          <a:ea typeface="Times New Roman" charset="0"/>
                          <a:cs typeface="Times New Roman" charset="0"/>
                        </a:rPr>
                        <a:t>1</a:t>
                      </a:r>
                      <a:endParaRPr lang="zh-CN" altLang="en-US" sz="1400" dirty="0">
                        <a:solidFill>
                          <a:schemeClr val="tx1"/>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altLang="zh-CN" sz="1400" dirty="0">
                          <a:solidFill>
                            <a:schemeClr val="tx1"/>
                          </a:solidFill>
                          <a:latin typeface="Times New Roman" charset="0"/>
                          <a:ea typeface="Times New Roman" charset="0"/>
                          <a:cs typeface="Times New Roman" charset="0"/>
                        </a:rPr>
                        <a:t>2</a:t>
                      </a:r>
                      <a:endParaRPr lang="zh-CN" altLang="en-US" sz="1400" dirty="0">
                        <a:solidFill>
                          <a:schemeClr val="tx1"/>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altLang="zh-CN" sz="1400" dirty="0">
                          <a:solidFill>
                            <a:schemeClr val="tx1"/>
                          </a:solidFill>
                          <a:latin typeface="Times New Roman" charset="0"/>
                          <a:ea typeface="Times New Roman" charset="0"/>
                          <a:cs typeface="Times New Roman" charset="0"/>
                        </a:rPr>
                        <a:t>3</a:t>
                      </a:r>
                      <a:endParaRPr lang="zh-CN" altLang="en-US" sz="1400" dirty="0">
                        <a:solidFill>
                          <a:schemeClr val="tx1"/>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altLang="zh-CN" sz="1400" dirty="0">
                          <a:solidFill>
                            <a:schemeClr val="tx1"/>
                          </a:solidFill>
                          <a:latin typeface="Times New Roman" charset="0"/>
                          <a:ea typeface="Times New Roman" charset="0"/>
                          <a:cs typeface="Times New Roman" charset="0"/>
                        </a:rPr>
                        <a:t>4</a:t>
                      </a:r>
                      <a:endParaRPr lang="zh-CN" altLang="en-US" sz="1400" dirty="0">
                        <a:solidFill>
                          <a:schemeClr val="tx1"/>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altLang="zh-CN" sz="1400" dirty="0">
                          <a:solidFill>
                            <a:schemeClr val="tx1"/>
                          </a:solidFill>
                          <a:latin typeface="Times New Roman" charset="0"/>
                          <a:ea typeface="Times New Roman" charset="0"/>
                          <a:cs typeface="Times New Roman" charset="0"/>
                        </a:rPr>
                        <a:t>5</a:t>
                      </a:r>
                      <a:endParaRPr lang="zh-CN" altLang="en-US" sz="1400" dirty="0">
                        <a:solidFill>
                          <a:schemeClr val="tx1"/>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altLang="zh-CN" sz="1400" dirty="0">
                          <a:solidFill>
                            <a:schemeClr val="tx1"/>
                          </a:solidFill>
                          <a:latin typeface="Times New Roman" charset="0"/>
                          <a:ea typeface="Times New Roman" charset="0"/>
                          <a:cs typeface="Times New Roman" charset="0"/>
                        </a:rPr>
                        <a:t>6</a:t>
                      </a:r>
                      <a:endParaRPr lang="zh-CN" altLang="en-US" sz="1400" dirty="0">
                        <a:solidFill>
                          <a:schemeClr val="tx1"/>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altLang="zh-CN" sz="1400" dirty="0">
                          <a:solidFill>
                            <a:schemeClr val="tx1"/>
                          </a:solidFill>
                          <a:latin typeface="Times New Roman" charset="0"/>
                          <a:ea typeface="Times New Roman" charset="0"/>
                          <a:cs typeface="Times New Roman" charset="0"/>
                        </a:rPr>
                        <a:t>7</a:t>
                      </a:r>
                      <a:endParaRPr lang="zh-CN" altLang="en-US" sz="1400" dirty="0">
                        <a:solidFill>
                          <a:schemeClr val="tx1"/>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altLang="zh-CN" sz="1400" dirty="0">
                          <a:solidFill>
                            <a:schemeClr val="tx1"/>
                          </a:solidFill>
                          <a:latin typeface="Times New Roman" charset="0"/>
                          <a:ea typeface="Times New Roman" charset="0"/>
                          <a:cs typeface="Times New Roman" charset="0"/>
                        </a:rPr>
                        <a:t>8</a:t>
                      </a:r>
                      <a:endParaRPr lang="zh-CN" altLang="en-US" sz="1400" dirty="0">
                        <a:solidFill>
                          <a:schemeClr val="tx1"/>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altLang="zh-CN" sz="1400" dirty="0">
                          <a:solidFill>
                            <a:schemeClr val="tx1"/>
                          </a:solidFill>
                          <a:latin typeface="Times New Roman" charset="0"/>
                          <a:ea typeface="Times New Roman" charset="0"/>
                          <a:cs typeface="Times New Roman" charset="0"/>
                        </a:rPr>
                        <a:t>9</a:t>
                      </a:r>
                      <a:endParaRPr lang="zh-CN" altLang="en-US" sz="1400" dirty="0">
                        <a:solidFill>
                          <a:schemeClr val="tx1"/>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altLang="zh-CN" sz="1400" dirty="0">
                          <a:solidFill>
                            <a:schemeClr val="tx1"/>
                          </a:solidFill>
                          <a:latin typeface="Times New Roman" charset="0"/>
                          <a:ea typeface="Times New Roman" charset="0"/>
                          <a:cs typeface="Times New Roman" charset="0"/>
                        </a:rPr>
                        <a:t>10</a:t>
                      </a:r>
                      <a:endParaRPr lang="zh-CN" altLang="en-US" sz="1400" dirty="0">
                        <a:solidFill>
                          <a:schemeClr val="tx1"/>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altLang="zh-CN" sz="1400" dirty="0">
                          <a:solidFill>
                            <a:schemeClr val="tx1"/>
                          </a:solidFill>
                          <a:latin typeface="Times New Roman" charset="0"/>
                          <a:ea typeface="Times New Roman" charset="0"/>
                          <a:cs typeface="Times New Roman" charset="0"/>
                        </a:rPr>
                        <a:t>11</a:t>
                      </a:r>
                      <a:endParaRPr lang="zh-CN" altLang="en-US" sz="1400" dirty="0">
                        <a:solidFill>
                          <a:schemeClr val="tx1"/>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altLang="zh-CN" sz="1400" dirty="0">
                          <a:solidFill>
                            <a:schemeClr val="tx1"/>
                          </a:solidFill>
                          <a:latin typeface="Times New Roman" charset="0"/>
                          <a:ea typeface="Times New Roman" charset="0"/>
                          <a:cs typeface="Times New Roman" charset="0"/>
                        </a:rPr>
                        <a:t>12</a:t>
                      </a:r>
                      <a:endParaRPr lang="zh-CN" altLang="en-US" sz="1400" dirty="0">
                        <a:solidFill>
                          <a:schemeClr val="tx1"/>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altLang="zh-CN" sz="1400" dirty="0">
                          <a:solidFill>
                            <a:schemeClr val="tx1"/>
                          </a:solidFill>
                          <a:latin typeface="Times New Roman" charset="0"/>
                          <a:ea typeface="Times New Roman" charset="0"/>
                          <a:cs typeface="Times New Roman" charset="0"/>
                        </a:rPr>
                        <a:t>13</a:t>
                      </a:r>
                      <a:endParaRPr lang="zh-CN" altLang="en-US" sz="1400" dirty="0">
                        <a:solidFill>
                          <a:schemeClr val="tx1"/>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altLang="zh-CN" sz="1400" dirty="0">
                          <a:solidFill>
                            <a:schemeClr val="tx1"/>
                          </a:solidFill>
                          <a:latin typeface="Times New Roman" charset="0"/>
                          <a:ea typeface="Times New Roman" charset="0"/>
                          <a:cs typeface="Times New Roman" charset="0"/>
                        </a:rPr>
                        <a:t>14</a:t>
                      </a:r>
                      <a:endParaRPr lang="zh-CN" altLang="en-US" sz="1400" dirty="0">
                        <a:solidFill>
                          <a:schemeClr val="tx1"/>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altLang="zh-CN" sz="1400" dirty="0">
                          <a:solidFill>
                            <a:schemeClr val="tx1"/>
                          </a:solidFill>
                          <a:latin typeface="Times New Roman" charset="0"/>
                          <a:ea typeface="Times New Roman" charset="0"/>
                          <a:cs typeface="Times New Roman" charset="0"/>
                        </a:rPr>
                        <a:t>15</a:t>
                      </a:r>
                      <a:endParaRPr lang="zh-CN" altLang="en-US" sz="1400" dirty="0">
                        <a:solidFill>
                          <a:schemeClr val="tx1"/>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altLang="zh-CN" sz="1400" dirty="0">
                          <a:solidFill>
                            <a:schemeClr val="tx1"/>
                          </a:solidFill>
                          <a:latin typeface="Times New Roman" charset="0"/>
                          <a:ea typeface="Times New Roman" charset="0"/>
                          <a:cs typeface="Times New Roman" charset="0"/>
                        </a:rPr>
                        <a:t>16</a:t>
                      </a:r>
                      <a:endParaRPr lang="zh-CN" altLang="en-US" sz="1400" dirty="0">
                        <a:solidFill>
                          <a:schemeClr val="tx1"/>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altLang="zh-CN" sz="1400" dirty="0">
                          <a:solidFill>
                            <a:schemeClr val="tx1"/>
                          </a:solidFill>
                          <a:latin typeface="Times New Roman" charset="0"/>
                          <a:ea typeface="Times New Roman" charset="0"/>
                          <a:cs typeface="Times New Roman" charset="0"/>
                        </a:rPr>
                        <a:t>17</a:t>
                      </a:r>
                      <a:endParaRPr lang="zh-CN" altLang="en-US" sz="1400" dirty="0">
                        <a:solidFill>
                          <a:schemeClr val="tx1"/>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altLang="zh-CN" sz="1400" dirty="0">
                          <a:solidFill>
                            <a:schemeClr val="tx1"/>
                          </a:solidFill>
                          <a:latin typeface="Times New Roman" charset="0"/>
                          <a:ea typeface="Times New Roman" charset="0"/>
                          <a:cs typeface="Times New Roman" charset="0"/>
                        </a:rPr>
                        <a:t>18</a:t>
                      </a:r>
                      <a:endParaRPr lang="zh-CN" altLang="en-US" sz="1400" dirty="0">
                        <a:solidFill>
                          <a:schemeClr val="tx1"/>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altLang="zh-CN" sz="1400" dirty="0">
                          <a:solidFill>
                            <a:schemeClr val="tx1"/>
                          </a:solidFill>
                          <a:latin typeface="Times New Roman" charset="0"/>
                          <a:ea typeface="Times New Roman" charset="0"/>
                          <a:cs typeface="Times New Roman" charset="0"/>
                        </a:rPr>
                        <a:t>19</a:t>
                      </a:r>
                      <a:endParaRPr lang="zh-CN" altLang="en-US" sz="1400" dirty="0">
                        <a:solidFill>
                          <a:schemeClr val="tx1"/>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altLang="zh-CN" sz="1400" dirty="0">
                          <a:solidFill>
                            <a:schemeClr val="tx1"/>
                          </a:solidFill>
                          <a:latin typeface="Times New Roman" charset="0"/>
                          <a:ea typeface="Times New Roman" charset="0"/>
                          <a:cs typeface="Times New Roman" charset="0"/>
                        </a:rPr>
                        <a:t>20</a:t>
                      </a:r>
                      <a:endParaRPr lang="zh-CN" altLang="en-US" sz="1400" dirty="0">
                        <a:solidFill>
                          <a:schemeClr val="tx1"/>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cxnSp>
        <p:nvCxnSpPr>
          <p:cNvPr id="11" name="直线箭头连接符 10"/>
          <p:cNvCxnSpPr/>
          <p:nvPr/>
        </p:nvCxnSpPr>
        <p:spPr>
          <a:xfrm flipH="1" flipV="1">
            <a:off x="2398816" y="5581403"/>
            <a:ext cx="617516" cy="8512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直线箭头连接符 12"/>
          <p:cNvCxnSpPr/>
          <p:nvPr/>
        </p:nvCxnSpPr>
        <p:spPr>
          <a:xfrm flipV="1">
            <a:off x="3883231" y="5668969"/>
            <a:ext cx="855024" cy="7636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直线箭头连接符 14"/>
          <p:cNvCxnSpPr/>
          <p:nvPr/>
        </p:nvCxnSpPr>
        <p:spPr>
          <a:xfrm flipV="1">
            <a:off x="3396347" y="5668969"/>
            <a:ext cx="2208806" cy="7636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681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par>
                                <p:cTn id="18" presetID="9"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par>
                                <p:cTn id="21" presetID="9"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dissolve">
                                      <p:cBhvr>
                                        <p:cTn id="23" dur="500"/>
                                        <p:tgtEl>
                                          <p:spTgt spid="11"/>
                                        </p:tgtEl>
                                      </p:cBhvr>
                                    </p:animEffect>
                                  </p:childTnLst>
                                </p:cTn>
                              </p:par>
                              <p:par>
                                <p:cTn id="24" presetID="9"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ssolve">
                                      <p:cBhvr>
                                        <p:cTn id="26" dur="500"/>
                                        <p:tgtEl>
                                          <p:spTgt spid="13"/>
                                        </p:tgtEl>
                                      </p:cBhvr>
                                    </p:animEffect>
                                  </p:childTnLst>
                                </p:cTn>
                              </p:par>
                              <p:par>
                                <p:cTn id="27" presetID="9"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dissolv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后缀树与后缀数组</a:t>
            </a:r>
            <a:endParaRPr kumimoji="1" lang="zh-CN" altLang="en-US" dirty="0"/>
          </a:p>
        </p:txBody>
      </p:sp>
      <p:sp>
        <p:nvSpPr>
          <p:cNvPr id="3" name="内容占位符 2"/>
          <p:cNvSpPr>
            <a:spLocks noGrp="1"/>
          </p:cNvSpPr>
          <p:nvPr>
            <p:ph idx="1"/>
          </p:nvPr>
        </p:nvSpPr>
        <p:spPr/>
        <p:txBody>
          <a:bodyPr/>
          <a:lstStyle/>
          <a:p>
            <a:pPr algn="just"/>
            <a:r>
              <a:rPr lang="zh-CN" altLang="en-US" dirty="0"/>
              <a:t>后缀树与后缀数组的</a:t>
            </a:r>
            <a:r>
              <a:rPr lang="zh-CN" altLang="en-US" dirty="0">
                <a:solidFill>
                  <a:srgbClr val="7030A0"/>
                </a:solidFill>
                <a:latin typeface="SimHei" charset="-122"/>
                <a:ea typeface="SimHei" charset="-122"/>
                <a:cs typeface="SimHei" charset="-122"/>
              </a:rPr>
              <a:t>结构</a:t>
            </a:r>
            <a:endParaRPr lang="en-US" altLang="zh-CN" dirty="0"/>
          </a:p>
          <a:p>
            <a:pPr lvl="1" algn="just"/>
            <a:r>
              <a:rPr lang="zh-CN" altLang="en-US" dirty="0"/>
              <a:t>后缀数组所占的存储空间通常是文本大小的</a:t>
            </a:r>
            <a:r>
              <a:rPr lang="en-US" altLang="zh-CN" dirty="0">
                <a:latin typeface="Times New Roman" charset="0"/>
                <a:ea typeface="Times New Roman" charset="0"/>
                <a:cs typeface="Times New Roman" charset="0"/>
              </a:rPr>
              <a:t>4</a:t>
            </a:r>
            <a:r>
              <a:rPr lang="zh-CN" altLang="en-US" dirty="0"/>
              <a:t>倍</a:t>
            </a:r>
            <a:endParaRPr lang="en-US" altLang="zh-CN" dirty="0"/>
          </a:p>
          <a:p>
            <a:pPr lvl="2" algn="just"/>
            <a:r>
              <a:rPr lang="zh-CN" altLang="en-US" dirty="0"/>
              <a:t>对较长的文本具有吸引力</a:t>
            </a:r>
            <a:endParaRPr lang="en-US" altLang="zh-CN" dirty="0"/>
          </a:p>
          <a:p>
            <a:pPr lvl="1" algn="just"/>
            <a:r>
              <a:rPr lang="zh-CN" altLang="en-US" dirty="0"/>
              <a:t>后缀数组比后缀树慢一点</a:t>
            </a:r>
            <a:endParaRPr lang="en-US" altLang="zh-CN" dirty="0"/>
          </a:p>
          <a:p>
            <a:pPr lvl="1" algn="just"/>
            <a:endParaRPr lang="en-US" altLang="zh-CN" dirty="0"/>
          </a:p>
          <a:p>
            <a:pPr lvl="1" algn="just"/>
            <a:endParaRPr lang="en-US" altLang="zh-CN" dirty="0"/>
          </a:p>
          <a:p>
            <a:pPr marL="457200" lvl="1" indent="0" algn="just">
              <a:buNone/>
            </a:pPr>
            <a:r>
              <a:rPr lang="zh-CN" altLang="en-US" sz="2400" dirty="0">
                <a:solidFill>
                  <a:srgbClr val="C00000"/>
                </a:solidFill>
                <a:latin typeface="SimHei" charset="-122"/>
                <a:ea typeface="SimHei" charset="-122"/>
                <a:cs typeface="SimHei" charset="-122"/>
              </a:rPr>
              <a:t>有些论文中，后缀树和后缀数组被称为</a:t>
            </a:r>
            <a:r>
              <a:rPr lang="en-US" altLang="zh-CN" sz="2400" b="1" dirty="0">
                <a:solidFill>
                  <a:srgbClr val="C00000"/>
                </a:solidFill>
                <a:latin typeface="Times New Roman" charset="0"/>
                <a:ea typeface="Times New Roman" charset="0"/>
                <a:cs typeface="Times New Roman" charset="0"/>
              </a:rPr>
              <a:t>PAT</a:t>
            </a:r>
            <a:r>
              <a:rPr lang="zh-CN" altLang="en-US" sz="2400" dirty="0">
                <a:solidFill>
                  <a:srgbClr val="C00000"/>
                </a:solidFill>
                <a:latin typeface="SimHei" charset="-122"/>
                <a:ea typeface="SimHei" charset="-122"/>
                <a:cs typeface="SimHei" charset="-122"/>
              </a:rPr>
              <a:t>树和</a:t>
            </a:r>
            <a:r>
              <a:rPr lang="en-US" altLang="zh-CN" sz="2400" b="1" dirty="0">
                <a:solidFill>
                  <a:srgbClr val="C00000"/>
                </a:solidFill>
                <a:latin typeface="Times New Roman" charset="0"/>
                <a:ea typeface="Times New Roman" charset="0"/>
                <a:cs typeface="Times New Roman" charset="0"/>
              </a:rPr>
              <a:t>PAT</a:t>
            </a:r>
            <a:r>
              <a:rPr lang="zh-CN" altLang="en-US" sz="2400" dirty="0">
                <a:solidFill>
                  <a:srgbClr val="C00000"/>
                </a:solidFill>
                <a:latin typeface="SimHei" charset="-122"/>
                <a:ea typeface="SimHei" charset="-122"/>
                <a:cs typeface="SimHei" charset="-122"/>
              </a:rPr>
              <a:t>数组</a:t>
            </a:r>
            <a:endParaRPr kumimoji="1" lang="zh-CN" altLang="en-US" sz="2400" dirty="0">
              <a:solidFill>
                <a:srgbClr val="C00000"/>
              </a:solidFill>
              <a:latin typeface="SimHei" charset="-122"/>
              <a:ea typeface="SimHei" charset="-122"/>
              <a:cs typeface="SimHei" charset="-122"/>
            </a:endParaRPr>
          </a:p>
        </p:txBody>
      </p:sp>
    </p:spTree>
    <p:extLst>
      <p:ext uri="{BB962C8B-B14F-4D97-AF65-F5344CB8AC3E}">
        <p14:creationId xmlns:p14="http://schemas.microsoft.com/office/powerpoint/2010/main" val="4669173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后缀树与后缀数组</a:t>
            </a:r>
            <a:endParaRPr kumimoji="1" lang="zh-CN" altLang="en-US" dirty="0"/>
          </a:p>
        </p:txBody>
      </p:sp>
      <p:sp>
        <p:nvSpPr>
          <p:cNvPr id="3" name="内容占位符 2"/>
          <p:cNvSpPr>
            <a:spLocks noGrp="1"/>
          </p:cNvSpPr>
          <p:nvPr>
            <p:ph idx="1"/>
          </p:nvPr>
        </p:nvSpPr>
        <p:spPr/>
        <p:txBody>
          <a:bodyPr/>
          <a:lstStyle/>
          <a:p>
            <a:pPr algn="just"/>
            <a:r>
              <a:rPr lang="zh-CN" altLang="en-US" dirty="0"/>
              <a:t>后缀树与后缀数组的</a:t>
            </a:r>
            <a:r>
              <a:rPr lang="zh-CN" altLang="en-US" dirty="0">
                <a:solidFill>
                  <a:srgbClr val="7030A0"/>
                </a:solidFill>
                <a:latin typeface="SimHei" charset="-122"/>
                <a:ea typeface="SimHei" charset="-122"/>
                <a:cs typeface="SimHei" charset="-122"/>
              </a:rPr>
              <a:t>分析</a:t>
            </a:r>
            <a:endParaRPr lang="en-US" altLang="zh-CN" dirty="0">
              <a:solidFill>
                <a:srgbClr val="7030A0"/>
              </a:solidFill>
              <a:latin typeface="SimHei" charset="-122"/>
              <a:ea typeface="SimHei" charset="-122"/>
              <a:cs typeface="SimHei" charset="-122"/>
            </a:endParaRPr>
          </a:p>
          <a:p>
            <a:pPr lvl="1" algn="just">
              <a:spcBef>
                <a:spcPts val="1200"/>
              </a:spcBef>
            </a:pPr>
            <a:r>
              <a:rPr lang="zh-CN" altLang="en-US" dirty="0">
                <a:latin typeface="宋体" charset="-122"/>
              </a:rPr>
              <a:t>对于需要大数据量的检索问题，后缀树与后缀数组并不适用 </a:t>
            </a:r>
            <a:endParaRPr lang="en-US" altLang="zh-CN" dirty="0">
              <a:latin typeface="宋体" charset="-122"/>
            </a:endParaRPr>
          </a:p>
          <a:p>
            <a:pPr lvl="1" algn="just">
              <a:spcBef>
                <a:spcPts val="1200"/>
              </a:spcBef>
            </a:pPr>
            <a:r>
              <a:rPr lang="zh-CN" altLang="en-US" dirty="0">
                <a:latin typeface="宋体" charset="-122"/>
              </a:rPr>
              <a:t>因为构造出的后缀树和后缀数组需要占用大量的空间</a:t>
            </a:r>
            <a:endParaRPr lang="en-US" altLang="zh-CN" dirty="0">
              <a:latin typeface="宋体" charset="-122"/>
            </a:endParaRPr>
          </a:p>
          <a:p>
            <a:pPr lvl="1" algn="just">
              <a:spcBef>
                <a:spcPts val="1200"/>
              </a:spcBef>
            </a:pPr>
            <a:r>
              <a:rPr lang="zh-CN" altLang="en-US" dirty="0">
                <a:latin typeface="宋体" charset="-122"/>
              </a:rPr>
              <a:t>与倒排文档相比，后缀树和后缀数组里面储存了较多的重复信息 </a:t>
            </a:r>
            <a:endParaRPr lang="en-US" altLang="zh-CN" dirty="0">
              <a:latin typeface="宋体" charset="-122"/>
            </a:endParaRPr>
          </a:p>
        </p:txBody>
      </p:sp>
    </p:spTree>
    <p:extLst>
      <p:ext uri="{BB962C8B-B14F-4D97-AF65-F5344CB8AC3E}">
        <p14:creationId xmlns:p14="http://schemas.microsoft.com/office/powerpoint/2010/main" val="10469819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主要内容</a:t>
            </a:r>
          </a:p>
        </p:txBody>
      </p:sp>
      <p:sp>
        <p:nvSpPr>
          <p:cNvPr id="3" name="内容占位符 2"/>
          <p:cNvSpPr>
            <a:spLocks noGrp="1"/>
          </p:cNvSpPr>
          <p:nvPr>
            <p:ph idx="1"/>
          </p:nvPr>
        </p:nvSpPr>
        <p:spPr/>
        <p:txBody>
          <a:bodyPr/>
          <a:lstStyle/>
          <a:p>
            <a:r>
              <a:rPr kumimoji="1" lang="zh-CN" altLang="en-US" dirty="0"/>
              <a:t>倒排索引</a:t>
            </a:r>
            <a:endParaRPr kumimoji="1" lang="en-US" altLang="zh-CN" dirty="0"/>
          </a:p>
          <a:p>
            <a:r>
              <a:rPr lang="zh-CN" altLang="en-US" dirty="0"/>
              <a:t>签名文档</a:t>
            </a:r>
            <a:endParaRPr lang="en-US" altLang="zh-CN" dirty="0"/>
          </a:p>
          <a:p>
            <a:r>
              <a:rPr kumimoji="1" lang="zh-CN" altLang="en-US" dirty="0"/>
              <a:t>后缀树与后缀数组</a:t>
            </a:r>
            <a:endParaRPr kumimoji="1" lang="en-US" altLang="zh-CN" dirty="0"/>
          </a:p>
          <a:p>
            <a:r>
              <a:rPr lang="zh-CN" altLang="en-US" dirty="0">
                <a:solidFill>
                  <a:srgbClr val="FF0000"/>
                </a:solidFill>
              </a:rPr>
              <a:t>顺序检索</a:t>
            </a:r>
            <a:endParaRPr kumimoji="1" lang="zh-CN" altLang="en-US" dirty="0">
              <a:solidFill>
                <a:srgbClr val="FF0000"/>
              </a:solidFill>
            </a:endParaRPr>
          </a:p>
        </p:txBody>
      </p:sp>
    </p:spTree>
    <p:extLst>
      <p:ext uri="{BB962C8B-B14F-4D97-AF65-F5344CB8AC3E}">
        <p14:creationId xmlns:p14="http://schemas.microsoft.com/office/powerpoint/2010/main" val="5764018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顺序检索</a:t>
            </a:r>
            <a:endParaRPr kumimoji="1" lang="zh-CN" altLang="en-US" dirty="0"/>
          </a:p>
        </p:txBody>
      </p:sp>
      <p:sp>
        <p:nvSpPr>
          <p:cNvPr id="3" name="内容占位符 2"/>
          <p:cNvSpPr>
            <a:spLocks noGrp="1"/>
          </p:cNvSpPr>
          <p:nvPr>
            <p:ph idx="1"/>
          </p:nvPr>
        </p:nvSpPr>
        <p:spPr/>
        <p:txBody>
          <a:bodyPr/>
          <a:lstStyle/>
          <a:p>
            <a:pPr algn="just"/>
            <a:r>
              <a:rPr lang="zh-CN" altLang="en-US" dirty="0">
                <a:latin typeface="宋体" charset="-122"/>
              </a:rPr>
              <a:t>前面介绍的文本搜索技术需要事先建立索引，然后执行快速的查询</a:t>
            </a:r>
            <a:endParaRPr lang="en-US" altLang="zh-CN" dirty="0">
              <a:latin typeface="宋体" charset="-122"/>
            </a:endParaRPr>
          </a:p>
          <a:p>
            <a:pPr algn="just">
              <a:spcBef>
                <a:spcPts val="1200"/>
              </a:spcBef>
            </a:pPr>
            <a:r>
              <a:rPr lang="zh-CN" altLang="en-US" dirty="0">
                <a:latin typeface="宋体" charset="-122"/>
              </a:rPr>
              <a:t>在某些应用中，这种建立索引的方法并不适用</a:t>
            </a:r>
            <a:endParaRPr lang="en-US" altLang="zh-CN" dirty="0">
              <a:latin typeface="宋体" charset="-122"/>
            </a:endParaRPr>
          </a:p>
          <a:p>
            <a:pPr lvl="1" algn="just"/>
            <a:r>
              <a:rPr lang="zh-CN" altLang="en-US" dirty="0">
                <a:latin typeface="宋体" charset="-122"/>
              </a:rPr>
              <a:t>在签名文件的候选块确认过程中，就需要在块中查找某一查询是否真正存在</a:t>
            </a:r>
            <a:endParaRPr lang="en-US" altLang="zh-CN" dirty="0">
              <a:latin typeface="宋体" charset="-122"/>
            </a:endParaRPr>
          </a:p>
          <a:p>
            <a:pPr lvl="1" algn="just"/>
            <a:r>
              <a:rPr lang="zh-CN" altLang="en-US" dirty="0">
                <a:latin typeface="宋体" charset="-122"/>
              </a:rPr>
              <a:t>对搜索结果中包含的查询关键词进行加亮显示，也需要用到文本搜索技术</a:t>
            </a:r>
            <a:endParaRPr lang="en-US" altLang="zh-CN" dirty="0">
              <a:latin typeface="宋体" charset="-122"/>
            </a:endParaRPr>
          </a:p>
        </p:txBody>
      </p:sp>
    </p:spTree>
    <p:extLst>
      <p:ext uri="{BB962C8B-B14F-4D97-AF65-F5344CB8AC3E}">
        <p14:creationId xmlns:p14="http://schemas.microsoft.com/office/powerpoint/2010/main" val="5426795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顺序检索</a:t>
            </a:r>
            <a:endParaRPr kumimoji="1" lang="zh-CN" altLang="en-US" dirty="0"/>
          </a:p>
        </p:txBody>
      </p:sp>
      <p:sp>
        <p:nvSpPr>
          <p:cNvPr id="3" name="内容占位符 2"/>
          <p:cNvSpPr>
            <a:spLocks noGrp="1"/>
          </p:cNvSpPr>
          <p:nvPr>
            <p:ph idx="1"/>
          </p:nvPr>
        </p:nvSpPr>
        <p:spPr/>
        <p:txBody>
          <a:bodyPr/>
          <a:lstStyle/>
          <a:p>
            <a:pPr algn="just"/>
            <a:r>
              <a:rPr lang="zh-CN" altLang="en-US" dirty="0"/>
              <a:t>一般来说，顺序搜索问题是</a:t>
            </a:r>
            <a:endParaRPr lang="en-US" altLang="zh-CN" dirty="0"/>
          </a:p>
          <a:p>
            <a:pPr lvl="1" algn="just"/>
            <a:r>
              <a:rPr lang="zh-CN" altLang="en-US" dirty="0"/>
              <a:t>给定文本 </a:t>
            </a:r>
            <a:r>
              <a:rPr lang="en-US" altLang="zh-CN" i="1" dirty="0">
                <a:latin typeface="Times New Roman" charset="0"/>
                <a:ea typeface="Times New Roman" charset="0"/>
                <a:cs typeface="Times New Roman" charset="0"/>
              </a:rPr>
              <a:t>T=t</a:t>
            </a:r>
            <a:r>
              <a:rPr lang="en-US" altLang="zh-CN" i="1" baseline="-25000" dirty="0">
                <a:latin typeface="Times New Roman" charset="0"/>
                <a:ea typeface="Times New Roman" charset="0"/>
                <a:cs typeface="Times New Roman" charset="0"/>
              </a:rPr>
              <a:t>1</a:t>
            </a:r>
            <a:r>
              <a:rPr lang="en-US" altLang="zh-CN" i="1" dirty="0">
                <a:latin typeface="Times New Roman" charset="0"/>
                <a:ea typeface="Times New Roman" charset="0"/>
                <a:cs typeface="Times New Roman" charset="0"/>
              </a:rPr>
              <a:t>t</a:t>
            </a:r>
            <a:r>
              <a:rPr lang="en-US" altLang="zh-CN" i="1" baseline="-25000" dirty="0">
                <a:latin typeface="Times New Roman" charset="0"/>
                <a:ea typeface="Times New Roman" charset="0"/>
                <a:cs typeface="Times New Roman" charset="0"/>
              </a:rPr>
              <a:t>2</a:t>
            </a:r>
            <a:r>
              <a:rPr lang="mr-IN" altLang="zh-CN" i="1" dirty="0">
                <a:latin typeface="Times New Roman" charset="0"/>
                <a:ea typeface="Times New Roman" charset="0"/>
                <a:cs typeface="Times New Roman" charset="0"/>
              </a:rPr>
              <a:t>……</a:t>
            </a:r>
            <a:r>
              <a:rPr lang="en-US" altLang="zh-CN" i="1" dirty="0" err="1">
                <a:latin typeface="Times New Roman" charset="0"/>
                <a:ea typeface="Times New Roman" charset="0"/>
                <a:cs typeface="Times New Roman" charset="0"/>
              </a:rPr>
              <a:t>t</a:t>
            </a:r>
            <a:r>
              <a:rPr lang="en-US" altLang="zh-CN" i="1" baseline="-25000" dirty="0" err="1">
                <a:latin typeface="Times New Roman" charset="0"/>
                <a:ea typeface="Times New Roman" charset="0"/>
                <a:cs typeface="Times New Roman" charset="0"/>
              </a:rPr>
              <a:t>n</a:t>
            </a:r>
            <a:r>
              <a:rPr lang="zh-CN" altLang="en-US" i="1" dirty="0">
                <a:latin typeface="Times New Roman" charset="0"/>
                <a:ea typeface="Times New Roman" charset="0"/>
                <a:cs typeface="Times New Roman" charset="0"/>
              </a:rPr>
              <a:t> </a:t>
            </a:r>
            <a:r>
              <a:rPr lang="zh-CN" altLang="en-US" dirty="0"/>
              <a:t>和表示一组字符串的模式</a:t>
            </a:r>
            <a:r>
              <a:rPr lang="en-US" altLang="zh-CN" i="1" dirty="0">
                <a:solidFill>
                  <a:srgbClr val="7030A0"/>
                </a:solidFill>
                <a:latin typeface="Times New Roman" charset="0"/>
                <a:ea typeface="Times New Roman" charset="0"/>
                <a:cs typeface="Times New Roman" charset="0"/>
              </a:rPr>
              <a:t>P</a:t>
            </a:r>
            <a:r>
              <a:rPr lang="zh-CN" altLang="en-US" dirty="0"/>
              <a:t>，在 </a:t>
            </a:r>
            <a:r>
              <a:rPr lang="en-US" altLang="zh-CN" i="1" dirty="0">
                <a:latin typeface="Times New Roman" charset="0"/>
                <a:ea typeface="Times New Roman" charset="0"/>
                <a:cs typeface="Times New Roman" charset="0"/>
              </a:rPr>
              <a:t>T</a:t>
            </a:r>
            <a:r>
              <a:rPr lang="zh-CN" altLang="en-US" i="1" dirty="0">
                <a:latin typeface="Times New Roman" charset="0"/>
                <a:ea typeface="Times New Roman" charset="0"/>
                <a:cs typeface="Times New Roman" charset="0"/>
              </a:rPr>
              <a:t> </a:t>
            </a:r>
            <a:r>
              <a:rPr lang="zh-CN" altLang="en-US" dirty="0"/>
              <a:t>中查找 </a:t>
            </a:r>
            <a:r>
              <a:rPr lang="en-US" altLang="zh-CN" i="1" dirty="0">
                <a:solidFill>
                  <a:srgbClr val="7030A0"/>
                </a:solidFill>
                <a:latin typeface="Times New Roman" charset="0"/>
                <a:ea typeface="Times New Roman" charset="0"/>
                <a:cs typeface="Times New Roman" charset="0"/>
              </a:rPr>
              <a:t>P</a:t>
            </a:r>
            <a:r>
              <a:rPr lang="zh-CN" altLang="en-US" dirty="0"/>
              <a:t> 字符串的所有出现</a:t>
            </a:r>
            <a:endParaRPr lang="en-US" altLang="zh-CN" dirty="0"/>
          </a:p>
          <a:p>
            <a:pPr lvl="1" algn="just"/>
            <a:r>
              <a:rPr lang="zh-CN" altLang="en-US" dirty="0"/>
              <a:t>精确字符串匹配：最简单的情况，其中模式表示一个字符串</a:t>
            </a:r>
            <a:r>
              <a:rPr lang="en-US" altLang="zh-CN" i="1" dirty="0">
                <a:solidFill>
                  <a:srgbClr val="7030A0"/>
                </a:solidFill>
                <a:latin typeface="Times New Roman" charset="0"/>
                <a:ea typeface="Times New Roman" charset="0"/>
                <a:cs typeface="Times New Roman" charset="0"/>
              </a:rPr>
              <a:t>P </a:t>
            </a:r>
            <a:r>
              <a:rPr lang="en-US" altLang="zh-CN" i="1" dirty="0">
                <a:latin typeface="Times New Roman" charset="0"/>
                <a:ea typeface="Times New Roman" charset="0"/>
                <a:cs typeface="Times New Roman" charset="0"/>
              </a:rPr>
              <a:t>=</a:t>
            </a:r>
            <a:r>
              <a:rPr lang="zh-CN" altLang="en-US" i="1" dirty="0">
                <a:latin typeface="Times New Roman" charset="0"/>
                <a:ea typeface="Times New Roman" charset="0"/>
                <a:cs typeface="Times New Roman" charset="0"/>
              </a:rPr>
              <a:t> </a:t>
            </a:r>
            <a:r>
              <a:rPr lang="en-US" altLang="zh-CN" i="1" dirty="0">
                <a:latin typeface="Times New Roman" charset="0"/>
                <a:ea typeface="Times New Roman" charset="0"/>
                <a:cs typeface="Times New Roman" charset="0"/>
              </a:rPr>
              <a:t>p</a:t>
            </a:r>
            <a:r>
              <a:rPr lang="en-US" altLang="zh-CN" i="1" baseline="-25000" dirty="0">
                <a:latin typeface="Times New Roman" charset="0"/>
                <a:ea typeface="Times New Roman" charset="0"/>
                <a:cs typeface="Times New Roman" charset="0"/>
              </a:rPr>
              <a:t>1</a:t>
            </a:r>
            <a:r>
              <a:rPr lang="en-US" altLang="zh-CN" i="1" dirty="0">
                <a:latin typeface="Times New Roman" charset="0"/>
                <a:ea typeface="Times New Roman" charset="0"/>
                <a:cs typeface="Times New Roman" charset="0"/>
              </a:rPr>
              <a:t>p</a:t>
            </a:r>
            <a:r>
              <a:rPr lang="en-US" altLang="zh-CN" i="1" baseline="-25000" dirty="0">
                <a:latin typeface="Times New Roman" charset="0"/>
                <a:ea typeface="Times New Roman" charset="0"/>
                <a:cs typeface="Times New Roman" charset="0"/>
              </a:rPr>
              <a:t>2</a:t>
            </a:r>
            <a:r>
              <a:rPr lang="mr-IN" altLang="zh-CN" i="1" dirty="0">
                <a:latin typeface="Times New Roman" charset="0"/>
                <a:ea typeface="Times New Roman" charset="0"/>
                <a:cs typeface="Times New Roman" charset="0"/>
              </a:rPr>
              <a:t>…</a:t>
            </a:r>
            <a:r>
              <a:rPr lang="en-US" altLang="zh-CN" i="1" dirty="0">
                <a:latin typeface="Times New Roman" charset="0"/>
                <a:ea typeface="Times New Roman" charset="0"/>
                <a:cs typeface="Times New Roman" charset="0"/>
              </a:rPr>
              <a:t>…p</a:t>
            </a:r>
            <a:r>
              <a:rPr lang="en-US" altLang="zh-CN" i="1" baseline="-25000" dirty="0">
                <a:latin typeface="Times New Roman" charset="0"/>
                <a:ea typeface="Times New Roman" charset="0"/>
                <a:cs typeface="Times New Roman" charset="0"/>
              </a:rPr>
              <a:t>m</a:t>
            </a:r>
            <a:endParaRPr lang="en-US" altLang="zh-CN" dirty="0"/>
          </a:p>
          <a:p>
            <a:pPr lvl="1" algn="just"/>
            <a:r>
              <a:rPr lang="zh-CN" altLang="en-US" dirty="0"/>
              <a:t>这个问题包含了许多基本查询，例如字、前缀、后缀和子字符串搜索</a:t>
            </a:r>
            <a:endParaRPr lang="en-US" altLang="zh-CN" dirty="0"/>
          </a:p>
          <a:p>
            <a:pPr lvl="1" algn="just"/>
            <a:r>
              <a:rPr lang="zh-CN" altLang="en-US" dirty="0"/>
              <a:t>我们假设字符串是字母表 </a:t>
            </a:r>
            <a:r>
              <a:rPr lang="zh-CN" altLang="en-US" sz="2400" dirty="0">
                <a:solidFill>
                  <a:srgbClr val="C00000"/>
                </a:solidFill>
                <a:latin typeface="Times New Roman" charset="0"/>
                <a:ea typeface="Times New Roman" charset="0"/>
                <a:cs typeface="Times New Roman" charset="0"/>
              </a:rPr>
              <a:t>∑</a:t>
            </a:r>
            <a:r>
              <a:rPr lang="zh-CN" altLang="en-US" dirty="0">
                <a:latin typeface="Times New Roman" charset="0"/>
                <a:ea typeface="Times New Roman" charset="0"/>
                <a:cs typeface="Times New Roman" charset="0"/>
              </a:rPr>
              <a:t> </a:t>
            </a:r>
            <a:r>
              <a:rPr lang="zh-CN" altLang="en-US" dirty="0"/>
              <a:t>中的字符序列，长度为</a:t>
            </a:r>
            <a:r>
              <a:rPr lang="en-US" altLang="zh-CN" dirty="0" err="1">
                <a:latin typeface="Times New Roman" charset="0"/>
                <a:ea typeface="Times New Roman" charset="0"/>
                <a:cs typeface="Times New Roman" charset="0"/>
              </a:rPr>
              <a:t>σ</a:t>
            </a:r>
            <a:endParaRPr kumimoji="1" lang="zh-CN" alt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521480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顺序检索</a:t>
            </a:r>
            <a:endParaRPr kumimoji="1" lang="zh-CN" altLang="en-US" dirty="0"/>
          </a:p>
        </p:txBody>
      </p:sp>
      <p:sp>
        <p:nvSpPr>
          <p:cNvPr id="3" name="内容占位符 2"/>
          <p:cNvSpPr>
            <a:spLocks noGrp="1"/>
          </p:cNvSpPr>
          <p:nvPr>
            <p:ph idx="1"/>
          </p:nvPr>
        </p:nvSpPr>
        <p:spPr>
          <a:xfrm>
            <a:off x="457200" y="1722826"/>
            <a:ext cx="8229600" cy="2302909"/>
          </a:xfrm>
        </p:spPr>
        <p:txBody>
          <a:bodyPr/>
          <a:lstStyle/>
          <a:p>
            <a:r>
              <a:rPr kumimoji="1" lang="zh-CN" altLang="en-US" dirty="0"/>
              <a:t>顺序检索</a:t>
            </a:r>
            <a:r>
              <a:rPr kumimoji="1" lang="en-US" altLang="zh-CN" dirty="0"/>
              <a:t>—</a:t>
            </a:r>
            <a:r>
              <a:rPr kumimoji="1" lang="zh-CN" altLang="en-US" dirty="0"/>
              <a:t>全文扫描</a:t>
            </a:r>
            <a:endParaRPr kumimoji="1" lang="en-US" altLang="zh-CN" dirty="0"/>
          </a:p>
          <a:p>
            <a:pPr lvl="1"/>
            <a:r>
              <a:rPr lang="zh-CN" altLang="en-US" dirty="0">
                <a:latin typeface="宋体" charset="-122"/>
              </a:rPr>
              <a:t>不维护索引表</a:t>
            </a:r>
            <a:endParaRPr lang="en-US" altLang="zh-CN" dirty="0">
              <a:latin typeface="宋体" charset="-122"/>
            </a:endParaRPr>
          </a:p>
          <a:p>
            <a:pPr lvl="1"/>
            <a:r>
              <a:rPr lang="zh-CN" altLang="en-US" dirty="0">
                <a:latin typeface="宋体" charset="-122"/>
              </a:rPr>
              <a:t>直接在文本上进行搜索</a:t>
            </a:r>
            <a:endParaRPr lang="en-US" altLang="zh-CN" dirty="0">
              <a:latin typeface="宋体" charset="-122"/>
            </a:endParaRPr>
          </a:p>
          <a:p>
            <a:pPr lvl="1"/>
            <a:r>
              <a:rPr lang="zh-CN" altLang="en-US" dirty="0">
                <a:latin typeface="宋体" charset="-122"/>
              </a:rPr>
              <a:t>需要模式匹配和逻辑组合来处理布尔条件</a:t>
            </a:r>
          </a:p>
          <a:p>
            <a:pPr lvl="1"/>
            <a:endParaRPr kumimoji="1" lang="zh-CN" altLang="en-US" dirty="0"/>
          </a:p>
        </p:txBody>
      </p:sp>
      <p:grpSp>
        <p:nvGrpSpPr>
          <p:cNvPr id="4" name="Group 4"/>
          <p:cNvGrpSpPr>
            <a:grpSpLocks/>
          </p:cNvGrpSpPr>
          <p:nvPr/>
        </p:nvGrpSpPr>
        <p:grpSpPr bwMode="auto">
          <a:xfrm>
            <a:off x="1222003" y="3922488"/>
            <a:ext cx="6858000" cy="2832100"/>
            <a:chOff x="576" y="1776"/>
            <a:chExt cx="4320" cy="1287"/>
          </a:xfrm>
        </p:grpSpPr>
        <p:sp>
          <p:nvSpPr>
            <p:cNvPr id="5" name="AutoShape 5"/>
            <p:cNvSpPr>
              <a:spLocks noChangeArrowheads="1"/>
            </p:cNvSpPr>
            <p:nvPr/>
          </p:nvSpPr>
          <p:spPr bwMode="auto">
            <a:xfrm>
              <a:off x="4464" y="1776"/>
              <a:ext cx="432" cy="384"/>
            </a:xfrm>
            <a:prstGeom prst="can">
              <a:avLst>
                <a:gd name="adj" fmla="val 25000"/>
              </a:avLst>
            </a:prstGeom>
            <a:solidFill>
              <a:srgbClr val="FFCC99"/>
            </a:solidFill>
            <a:ln w="9525">
              <a:solidFill>
                <a:schemeClr val="tx1"/>
              </a:solidFill>
              <a:round/>
              <a:headEnd/>
              <a:tailEnd/>
            </a:ln>
          </p:spPr>
          <p:txBody>
            <a:bodyPr wrap="none" anchor="ct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endParaRPr lang="zh-CN" altLang="en-US" sz="1800"/>
            </a:p>
          </p:txBody>
        </p:sp>
        <p:sp>
          <p:nvSpPr>
            <p:cNvPr id="6" name="AutoShape 6"/>
            <p:cNvSpPr>
              <a:spLocks noChangeArrowheads="1"/>
            </p:cNvSpPr>
            <p:nvPr/>
          </p:nvSpPr>
          <p:spPr bwMode="auto">
            <a:xfrm>
              <a:off x="4176" y="1824"/>
              <a:ext cx="192" cy="192"/>
            </a:xfrm>
            <a:prstGeom prst="leftArrow">
              <a:avLst>
                <a:gd name="adj1" fmla="val 50000"/>
                <a:gd name="adj2" fmla="val 25000"/>
              </a:avLst>
            </a:prstGeom>
            <a:solidFill>
              <a:srgbClr val="CCFFFF"/>
            </a:solidFill>
            <a:ln w="9525">
              <a:solidFill>
                <a:schemeClr val="tx1"/>
              </a:solidFill>
              <a:miter lim="800000"/>
              <a:headEnd/>
              <a:tailEnd/>
            </a:ln>
          </p:spPr>
          <p:txBody>
            <a:bodyPr wrap="none" anchor="ct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endParaRPr lang="zh-CN" altLang="en-US" sz="1800"/>
            </a:p>
          </p:txBody>
        </p:sp>
        <p:sp>
          <p:nvSpPr>
            <p:cNvPr id="7" name="Rectangle 7"/>
            <p:cNvSpPr>
              <a:spLocks noChangeArrowheads="1"/>
            </p:cNvSpPr>
            <p:nvPr/>
          </p:nvSpPr>
          <p:spPr bwMode="auto">
            <a:xfrm>
              <a:off x="1440" y="1872"/>
              <a:ext cx="2640" cy="144"/>
            </a:xfrm>
            <a:prstGeom prst="rect">
              <a:avLst/>
            </a:prstGeom>
            <a:solidFill>
              <a:srgbClr val="FFFF99"/>
            </a:solidFill>
            <a:ln w="9525">
              <a:solidFill>
                <a:schemeClr val="tx1"/>
              </a:solidFill>
              <a:miter lim="800000"/>
              <a:headEnd/>
              <a:tailEnd/>
            </a:ln>
          </p:spPr>
          <p:txBody>
            <a:bodyPr wrap="none" anchor="ct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lgn="ctr"/>
              <a:r>
                <a:rPr lang="en-US" altLang="zh-TW" sz="1600">
                  <a:latin typeface="Courier New" charset="0"/>
                  <a:ea typeface="PMingLiU" charset="-120"/>
                </a:rPr>
                <a:t>This is a long article on H</a:t>
              </a:r>
              <a:r>
                <a:rPr lang="en-US" altLang="zh-CN" sz="1600">
                  <a:latin typeface="Courier New" charset="0"/>
                  <a:ea typeface="PMingLiU" charset="-120"/>
                </a:rPr>
                <a:t>IT</a:t>
              </a:r>
              <a:endParaRPr lang="en-US" altLang="zh-TW" sz="1800">
                <a:latin typeface="Times New Roman" charset="0"/>
                <a:ea typeface="PMingLiU" charset="-120"/>
              </a:endParaRPr>
            </a:p>
          </p:txBody>
        </p:sp>
        <p:sp>
          <p:nvSpPr>
            <p:cNvPr id="8" name="Text Box 8"/>
            <p:cNvSpPr txBox="1">
              <a:spLocks noChangeArrowheads="1"/>
            </p:cNvSpPr>
            <p:nvPr/>
          </p:nvSpPr>
          <p:spPr bwMode="auto">
            <a:xfrm>
              <a:off x="3216" y="2832"/>
              <a:ext cx="15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r>
                <a:rPr lang="en-US" altLang="zh-TW" sz="1800">
                  <a:latin typeface="Times New Roman" charset="0"/>
                  <a:ea typeface="PMingLiU" charset="-120"/>
                </a:rPr>
                <a:t>Query: article AND H</a:t>
              </a:r>
              <a:r>
                <a:rPr lang="en-US" altLang="zh-CN" sz="1800">
                  <a:latin typeface="Times New Roman" charset="0"/>
                  <a:ea typeface="PMingLiU" charset="-120"/>
                </a:rPr>
                <a:t>I</a:t>
              </a:r>
              <a:r>
                <a:rPr lang="en-US" altLang="zh-TW" sz="1800">
                  <a:latin typeface="Times New Roman" charset="0"/>
                  <a:ea typeface="PMingLiU" charset="-120"/>
                </a:rPr>
                <a:t>T</a:t>
              </a:r>
            </a:p>
          </p:txBody>
        </p:sp>
        <p:sp>
          <p:nvSpPr>
            <p:cNvPr id="9" name="Rectangle 9"/>
            <p:cNvSpPr>
              <a:spLocks noChangeArrowheads="1"/>
            </p:cNvSpPr>
            <p:nvPr/>
          </p:nvSpPr>
          <p:spPr bwMode="auto">
            <a:xfrm>
              <a:off x="1632" y="2736"/>
              <a:ext cx="672" cy="144"/>
            </a:xfrm>
            <a:prstGeom prst="rect">
              <a:avLst/>
            </a:prstGeom>
            <a:solidFill>
              <a:srgbClr val="FFFF99"/>
            </a:solidFill>
            <a:ln w="9525">
              <a:solidFill>
                <a:schemeClr val="tx1"/>
              </a:solidFill>
              <a:miter lim="800000"/>
              <a:headEnd/>
              <a:tailEnd/>
            </a:ln>
          </p:spPr>
          <p:txBody>
            <a:bodyPr wrap="none" anchor="ct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lgn="ctr"/>
              <a:r>
                <a:rPr lang="en-US" altLang="zh-TW" sz="1600">
                  <a:latin typeface="Courier New" charset="0"/>
                  <a:ea typeface="PMingLiU" charset="-120"/>
                </a:rPr>
                <a:t>H</a:t>
              </a:r>
              <a:r>
                <a:rPr lang="en-US" altLang="zh-CN" sz="1600">
                  <a:latin typeface="Courier New" charset="0"/>
                  <a:ea typeface="PMingLiU" charset="-120"/>
                </a:rPr>
                <a:t>I</a:t>
              </a:r>
              <a:r>
                <a:rPr lang="en-US" altLang="zh-TW" sz="1600">
                  <a:latin typeface="Courier New" charset="0"/>
                  <a:ea typeface="PMingLiU" charset="-120"/>
                </a:rPr>
                <a:t>T</a:t>
              </a:r>
              <a:endParaRPr lang="en-US" altLang="zh-TW" sz="1800">
                <a:latin typeface="Times New Roman" charset="0"/>
                <a:ea typeface="PMingLiU" charset="-120"/>
              </a:endParaRPr>
            </a:p>
          </p:txBody>
        </p:sp>
        <p:sp>
          <p:nvSpPr>
            <p:cNvPr id="10" name="Rectangle 10"/>
            <p:cNvSpPr>
              <a:spLocks noChangeArrowheads="1"/>
            </p:cNvSpPr>
            <p:nvPr/>
          </p:nvSpPr>
          <p:spPr bwMode="auto">
            <a:xfrm>
              <a:off x="1632" y="2352"/>
              <a:ext cx="672" cy="144"/>
            </a:xfrm>
            <a:prstGeom prst="rect">
              <a:avLst/>
            </a:prstGeom>
            <a:solidFill>
              <a:srgbClr val="FFFF99"/>
            </a:solidFill>
            <a:ln w="9525">
              <a:solidFill>
                <a:schemeClr val="tx1"/>
              </a:solidFill>
              <a:miter lim="800000"/>
              <a:headEnd/>
              <a:tailEnd/>
            </a:ln>
          </p:spPr>
          <p:txBody>
            <a:bodyPr wrap="none" anchor="ct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lgn="ctr"/>
              <a:r>
                <a:rPr lang="en-US" altLang="zh-TW" sz="1600">
                  <a:latin typeface="Courier New" charset="0"/>
                  <a:ea typeface="PMingLiU" charset="-120"/>
                </a:rPr>
                <a:t>article</a:t>
              </a:r>
              <a:endParaRPr lang="en-US" altLang="zh-TW" sz="1800">
                <a:latin typeface="Times New Roman" charset="0"/>
                <a:ea typeface="PMingLiU" charset="-120"/>
              </a:endParaRPr>
            </a:p>
          </p:txBody>
        </p:sp>
        <p:sp>
          <p:nvSpPr>
            <p:cNvPr id="11" name="Oval 11"/>
            <p:cNvSpPr>
              <a:spLocks noChangeArrowheads="1"/>
            </p:cNvSpPr>
            <p:nvPr/>
          </p:nvSpPr>
          <p:spPr bwMode="auto">
            <a:xfrm>
              <a:off x="960" y="2496"/>
              <a:ext cx="384" cy="288"/>
            </a:xfrm>
            <a:prstGeom prst="ellipse">
              <a:avLst/>
            </a:prstGeom>
            <a:solidFill>
              <a:srgbClr val="CCFFCC"/>
            </a:solidFill>
            <a:ln w="9525">
              <a:solidFill>
                <a:schemeClr val="tx1"/>
              </a:solidFill>
              <a:round/>
              <a:headEnd/>
              <a:tailEnd/>
            </a:ln>
          </p:spPr>
          <p:txBody>
            <a:bodyPr wrap="none" anchor="ct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lgn="ctr"/>
              <a:r>
                <a:rPr lang="en-US" altLang="zh-TW" sz="1800">
                  <a:latin typeface="Times New Roman" charset="0"/>
                  <a:ea typeface="PMingLiU" charset="-120"/>
                </a:rPr>
                <a:t>AND</a:t>
              </a:r>
              <a:endParaRPr lang="en-US" altLang="zh-TW">
                <a:latin typeface="Times New Roman" charset="0"/>
                <a:ea typeface="PMingLiU" charset="-120"/>
              </a:endParaRPr>
            </a:p>
          </p:txBody>
        </p:sp>
        <p:sp>
          <p:nvSpPr>
            <p:cNvPr id="12" name="Line 12"/>
            <p:cNvSpPr>
              <a:spLocks noChangeShapeType="1"/>
            </p:cNvSpPr>
            <p:nvPr/>
          </p:nvSpPr>
          <p:spPr bwMode="auto">
            <a:xfrm flipH="1">
              <a:off x="1344" y="2448"/>
              <a:ext cx="288"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3"/>
            <p:cNvSpPr>
              <a:spLocks noChangeShapeType="1"/>
            </p:cNvSpPr>
            <p:nvPr/>
          </p:nvSpPr>
          <p:spPr bwMode="auto">
            <a:xfrm flipH="1" flipV="1">
              <a:off x="1344" y="2688"/>
              <a:ext cx="288"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4"/>
            <p:cNvSpPr>
              <a:spLocks noChangeShapeType="1"/>
            </p:cNvSpPr>
            <p:nvPr/>
          </p:nvSpPr>
          <p:spPr bwMode="auto">
            <a:xfrm flipH="1">
              <a:off x="672" y="2640"/>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Text Box 15"/>
            <p:cNvSpPr txBox="1">
              <a:spLocks noChangeArrowheads="1"/>
            </p:cNvSpPr>
            <p:nvPr/>
          </p:nvSpPr>
          <p:spPr bwMode="auto">
            <a:xfrm>
              <a:off x="576" y="2400"/>
              <a:ext cx="2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r>
                <a:rPr lang="en-US" altLang="zh-TW" sz="1800">
                  <a:latin typeface="Times New Roman" charset="0"/>
                  <a:ea typeface="PMingLiU" charset="-120"/>
                </a:rPr>
                <a:t>hit</a:t>
              </a:r>
              <a:endParaRPr lang="en-US" altLang="zh-TW">
                <a:latin typeface="Times New Roman" charset="0"/>
                <a:ea typeface="PMingLiU" charset="-120"/>
              </a:endParaRPr>
            </a:p>
          </p:txBody>
        </p:sp>
        <p:sp>
          <p:nvSpPr>
            <p:cNvPr id="16" name="Oval 16"/>
            <p:cNvSpPr>
              <a:spLocks noChangeArrowheads="1"/>
            </p:cNvSpPr>
            <p:nvPr/>
          </p:nvSpPr>
          <p:spPr bwMode="auto">
            <a:xfrm>
              <a:off x="2592" y="2400"/>
              <a:ext cx="672" cy="432"/>
            </a:xfrm>
            <a:prstGeom prst="ellipse">
              <a:avLst/>
            </a:prstGeom>
            <a:solidFill>
              <a:srgbClr val="CCFFCC"/>
            </a:solidFill>
            <a:ln w="9525">
              <a:solidFill>
                <a:schemeClr val="tx1"/>
              </a:solidFill>
              <a:round/>
              <a:headEnd/>
              <a:tailEnd/>
            </a:ln>
          </p:spPr>
          <p:txBody>
            <a:bodyPr wrap="none" anchor="ct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lgn="ctr"/>
              <a:r>
                <a:rPr lang="en-US" altLang="zh-TW" sz="1600">
                  <a:latin typeface="Times New Roman" charset="0"/>
                  <a:ea typeface="PMingLiU" charset="-120"/>
                </a:rPr>
                <a:t>pattern</a:t>
              </a:r>
            </a:p>
            <a:p>
              <a:pPr algn="ctr"/>
              <a:r>
                <a:rPr lang="en-US" altLang="zh-TW" sz="1600">
                  <a:latin typeface="Times New Roman" charset="0"/>
                  <a:ea typeface="PMingLiU" charset="-120"/>
                </a:rPr>
                <a:t>matcher</a:t>
              </a:r>
            </a:p>
          </p:txBody>
        </p:sp>
        <p:sp>
          <p:nvSpPr>
            <p:cNvPr id="17" name="Line 17"/>
            <p:cNvSpPr>
              <a:spLocks noChangeShapeType="1"/>
            </p:cNvSpPr>
            <p:nvPr/>
          </p:nvSpPr>
          <p:spPr bwMode="auto">
            <a:xfrm>
              <a:off x="2304" y="2448"/>
              <a:ext cx="288" cy="96"/>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8"/>
            <p:cNvSpPr>
              <a:spLocks noChangeShapeType="1"/>
            </p:cNvSpPr>
            <p:nvPr/>
          </p:nvSpPr>
          <p:spPr bwMode="auto">
            <a:xfrm flipV="1">
              <a:off x="2304" y="2688"/>
              <a:ext cx="288" cy="96"/>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AutoShape 19"/>
            <p:cNvSpPr>
              <a:spLocks noChangeArrowheads="1"/>
            </p:cNvSpPr>
            <p:nvPr/>
          </p:nvSpPr>
          <p:spPr bwMode="auto">
            <a:xfrm>
              <a:off x="2880" y="2064"/>
              <a:ext cx="144" cy="288"/>
            </a:xfrm>
            <a:prstGeom prst="upDownArrow">
              <a:avLst>
                <a:gd name="adj1" fmla="val 50000"/>
                <a:gd name="adj2" fmla="val 40000"/>
              </a:avLst>
            </a:prstGeom>
            <a:solidFill>
              <a:srgbClr val="CCFFFF"/>
            </a:solidFill>
            <a:ln w="9525">
              <a:solidFill>
                <a:schemeClr val="tx1"/>
              </a:solidFill>
              <a:miter lim="800000"/>
              <a:headEnd/>
              <a:tailEnd/>
            </a:ln>
          </p:spPr>
          <p:txBody>
            <a:bodyPr vert="eaVert" wrap="none" anchor="ct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endParaRPr lang="zh-CN" altLang="en-US" sz="1800"/>
            </a:p>
          </p:txBody>
        </p:sp>
      </p:grpSp>
    </p:spTree>
    <p:extLst>
      <p:ext uri="{BB962C8B-B14F-4D97-AF65-F5344CB8AC3E}">
        <p14:creationId xmlns:p14="http://schemas.microsoft.com/office/powerpoint/2010/main" val="548166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顺序检索</a:t>
            </a:r>
            <a:endParaRPr kumimoji="1" lang="zh-CN" altLang="en-US" dirty="0"/>
          </a:p>
        </p:txBody>
      </p:sp>
      <p:sp>
        <p:nvSpPr>
          <p:cNvPr id="3" name="内容占位符 2"/>
          <p:cNvSpPr>
            <a:spLocks noGrp="1"/>
          </p:cNvSpPr>
          <p:nvPr>
            <p:ph idx="1"/>
          </p:nvPr>
        </p:nvSpPr>
        <p:spPr>
          <a:xfrm>
            <a:off x="457200" y="1722826"/>
            <a:ext cx="8229600" cy="4772977"/>
          </a:xfrm>
        </p:spPr>
        <p:txBody>
          <a:bodyPr/>
          <a:lstStyle/>
          <a:p>
            <a:pPr algn="just"/>
            <a:r>
              <a:rPr kumimoji="1" lang="zh-CN" altLang="en-US" dirty="0"/>
              <a:t>顺序检索</a:t>
            </a:r>
            <a:r>
              <a:rPr kumimoji="1" lang="en-US" altLang="zh-CN" dirty="0"/>
              <a:t>—</a:t>
            </a:r>
            <a:r>
              <a:rPr kumimoji="1" lang="zh-CN" altLang="en-US" dirty="0"/>
              <a:t>全文扫描</a:t>
            </a:r>
            <a:endParaRPr kumimoji="1" lang="en-US" altLang="zh-CN" dirty="0"/>
          </a:p>
          <a:p>
            <a:pPr lvl="1" algn="just">
              <a:spcBef>
                <a:spcPts val="600"/>
              </a:spcBef>
            </a:pPr>
            <a:r>
              <a:rPr lang="zh-CN" altLang="en-US" dirty="0">
                <a:latin typeface="宋体" charset="-122"/>
              </a:rPr>
              <a:t>优点</a:t>
            </a:r>
            <a:endParaRPr lang="en-US" altLang="zh-CN" dirty="0">
              <a:latin typeface="宋体" charset="-122"/>
            </a:endParaRPr>
          </a:p>
          <a:p>
            <a:pPr lvl="2" algn="just"/>
            <a:r>
              <a:rPr lang="zh-CN" altLang="en-US" dirty="0">
                <a:latin typeface="宋体" charset="-122"/>
              </a:rPr>
              <a:t>不在索引方面花费时空开销</a:t>
            </a:r>
            <a:endParaRPr lang="en-US" altLang="zh-CN" dirty="0">
              <a:latin typeface="宋体" charset="-122"/>
            </a:endParaRPr>
          </a:p>
          <a:p>
            <a:pPr lvl="2" algn="just"/>
            <a:r>
              <a:rPr lang="zh-CN" altLang="en-US" dirty="0">
                <a:latin typeface="宋体" charset="-122"/>
              </a:rPr>
              <a:t>适用于文本频繁产生和更新的动态环境</a:t>
            </a:r>
            <a:endParaRPr lang="en-US" altLang="zh-CN" dirty="0">
              <a:latin typeface="宋体" charset="-122"/>
            </a:endParaRPr>
          </a:p>
          <a:p>
            <a:pPr lvl="2" algn="just"/>
            <a:r>
              <a:rPr lang="zh-CN" altLang="en-US" dirty="0">
                <a:latin typeface="宋体" charset="-122"/>
              </a:rPr>
              <a:t>在原始文本上完成搜索任务</a:t>
            </a:r>
          </a:p>
          <a:p>
            <a:pPr lvl="3" algn="just"/>
            <a:r>
              <a:rPr lang="zh-CN" altLang="en-US" dirty="0">
                <a:latin typeface="宋体" charset="-122"/>
              </a:rPr>
              <a:t>理论上，文本中的任何信息都可以被找到</a:t>
            </a:r>
            <a:r>
              <a:rPr lang="en-US" altLang="zh-TW" dirty="0">
                <a:latin typeface="宋体" charset="-122"/>
              </a:rPr>
              <a:t> </a:t>
            </a:r>
          </a:p>
          <a:p>
            <a:pPr lvl="4" algn="just"/>
            <a:r>
              <a:rPr lang="zh-CN" altLang="en-US" dirty="0">
                <a:latin typeface="宋体" charset="-122"/>
              </a:rPr>
              <a:t>不需要去除停用词和</a:t>
            </a:r>
            <a:r>
              <a:rPr lang="en-US" altLang="zh-CN" dirty="0">
                <a:latin typeface="Times New Roman" charset="0"/>
                <a:ea typeface="Times New Roman" charset="0"/>
                <a:cs typeface="Times New Roman" charset="0"/>
              </a:rPr>
              <a:t>Stemming</a:t>
            </a:r>
            <a:r>
              <a:rPr lang="zh-CN" altLang="en-US" dirty="0">
                <a:latin typeface="宋体" charset="-122"/>
              </a:rPr>
              <a:t>操作</a:t>
            </a:r>
            <a:endParaRPr lang="en-US" altLang="zh-TW" dirty="0">
              <a:latin typeface="宋体" charset="-122"/>
            </a:endParaRPr>
          </a:p>
          <a:p>
            <a:pPr lvl="1" algn="just">
              <a:spcBef>
                <a:spcPts val="600"/>
              </a:spcBef>
            </a:pPr>
            <a:r>
              <a:rPr lang="zh-CN" altLang="en-US" dirty="0">
                <a:latin typeface="宋体" charset="-122"/>
              </a:rPr>
              <a:t>缺点</a:t>
            </a:r>
            <a:endParaRPr lang="en-US" altLang="zh-CN" dirty="0">
              <a:latin typeface="宋体" charset="-122"/>
            </a:endParaRPr>
          </a:p>
          <a:p>
            <a:pPr lvl="2" algn="just"/>
            <a:r>
              <a:rPr lang="zh-CN" altLang="en-US" dirty="0">
                <a:latin typeface="宋体" charset="-122"/>
              </a:rPr>
              <a:t>搜索速度慢，但对于小文档集合来说是可以接受的</a:t>
            </a:r>
            <a:endParaRPr lang="en-US" altLang="zh-CN" dirty="0">
              <a:latin typeface="宋体" charset="-122"/>
            </a:endParaRPr>
          </a:p>
          <a:p>
            <a:pPr lvl="3" algn="just"/>
            <a:r>
              <a:rPr lang="zh-CN" altLang="en-US" dirty="0">
                <a:latin typeface="宋体" charset="-122"/>
              </a:rPr>
              <a:t> 例如：个人文档集合</a:t>
            </a:r>
            <a:endParaRPr lang="en-US" altLang="zh-TW" dirty="0">
              <a:latin typeface="宋体" charset="-122"/>
              <a:ea typeface="宋体" charset="-122"/>
            </a:endParaRPr>
          </a:p>
        </p:txBody>
      </p:sp>
    </p:spTree>
    <p:extLst>
      <p:ext uri="{BB962C8B-B14F-4D97-AF65-F5344CB8AC3E}">
        <p14:creationId xmlns:p14="http://schemas.microsoft.com/office/powerpoint/2010/main" val="1762777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引言</a:t>
            </a:r>
          </a:p>
        </p:txBody>
      </p:sp>
      <p:sp>
        <p:nvSpPr>
          <p:cNvPr id="3" name="内容占位符 2"/>
          <p:cNvSpPr>
            <a:spLocks noGrp="1"/>
          </p:cNvSpPr>
          <p:nvPr>
            <p:ph idx="1"/>
          </p:nvPr>
        </p:nvSpPr>
        <p:spPr/>
        <p:txBody>
          <a:bodyPr/>
          <a:lstStyle/>
          <a:p>
            <a:pPr algn="just"/>
            <a:r>
              <a:rPr lang="zh-CN" altLang="en-US" dirty="0"/>
              <a:t>当一个文本被更新时，相关的索引也必须同时更新</a:t>
            </a:r>
            <a:endParaRPr lang="en-US" altLang="zh-CN" dirty="0"/>
          </a:p>
          <a:p>
            <a:pPr lvl="1" algn="just"/>
            <a:r>
              <a:rPr lang="zh-CN" altLang="en-US" dirty="0"/>
              <a:t>当前的索引技术还不足以支持对文本集合的频繁更改</a:t>
            </a:r>
            <a:endParaRPr lang="en-US" altLang="zh-CN" dirty="0"/>
          </a:p>
          <a:p>
            <a:pPr algn="just"/>
            <a:r>
              <a:rPr lang="zh-CN" altLang="en-US" dirty="0">
                <a:solidFill>
                  <a:srgbClr val="002060"/>
                </a:solidFill>
              </a:rPr>
              <a:t>半静态集合</a:t>
            </a:r>
            <a:r>
              <a:rPr lang="zh-CN" altLang="en-US" dirty="0"/>
              <a:t>：以合理的时间（例如，每天）定期更新的文本集合</a:t>
            </a:r>
            <a:endParaRPr lang="en-US" altLang="zh-CN" dirty="0"/>
          </a:p>
          <a:p>
            <a:pPr lvl="1" algn="just"/>
            <a:r>
              <a:rPr lang="zh-CN" altLang="en-US" dirty="0"/>
              <a:t>大多数真实的文本集合，包括</a:t>
            </a:r>
            <a:r>
              <a:rPr lang="en-US" altLang="zh-CN" dirty="0">
                <a:latin typeface="Times New Roman" charset="0"/>
                <a:ea typeface="Times New Roman" charset="0"/>
                <a:cs typeface="Times New Roman" charset="0"/>
              </a:rPr>
              <a:t>Web</a:t>
            </a:r>
            <a:r>
              <a:rPr lang="zh-CN" altLang="en-US" dirty="0">
                <a:latin typeface="+mn-ea"/>
                <a:cs typeface="Times New Roman" charset="0"/>
              </a:rPr>
              <a:t>网页集合</a:t>
            </a:r>
            <a:r>
              <a:rPr lang="zh-CN" altLang="en-US" dirty="0"/>
              <a:t>，实际上是半静态集合</a:t>
            </a:r>
            <a:endParaRPr lang="en-US" altLang="zh-CN" dirty="0"/>
          </a:p>
          <a:p>
            <a:pPr lvl="1" algn="just"/>
            <a:r>
              <a:rPr lang="zh-CN" altLang="en-US" dirty="0"/>
              <a:t>为了保持文本集合的新颖性，使用</a:t>
            </a:r>
            <a:r>
              <a:rPr lang="zh-CN" altLang="en-US" dirty="0">
                <a:solidFill>
                  <a:srgbClr val="7030A0"/>
                </a:solidFill>
              </a:rPr>
              <a:t>增量索引</a:t>
            </a:r>
            <a:endParaRPr kumimoji="1" lang="zh-CN" altLang="en-US" dirty="0">
              <a:solidFill>
                <a:srgbClr val="7030A0"/>
              </a:solidFill>
            </a:endParaRPr>
          </a:p>
        </p:txBody>
      </p:sp>
    </p:spTree>
    <p:extLst>
      <p:ext uri="{BB962C8B-B14F-4D97-AF65-F5344CB8AC3E}">
        <p14:creationId xmlns:p14="http://schemas.microsoft.com/office/powerpoint/2010/main" val="12531811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顺序检索</a:t>
            </a:r>
            <a:endParaRPr kumimoji="1" lang="zh-CN" altLang="en-US" dirty="0"/>
          </a:p>
        </p:txBody>
      </p:sp>
      <p:sp>
        <p:nvSpPr>
          <p:cNvPr id="3" name="内容占位符 2"/>
          <p:cNvSpPr>
            <a:spLocks noGrp="1"/>
          </p:cNvSpPr>
          <p:nvPr>
            <p:ph idx="1"/>
          </p:nvPr>
        </p:nvSpPr>
        <p:spPr/>
        <p:txBody>
          <a:bodyPr/>
          <a:lstStyle/>
          <a:p>
            <a:pPr algn="just"/>
            <a:r>
              <a:rPr kumimoji="1" lang="zh-CN" altLang="en-US" dirty="0"/>
              <a:t>简单字符串</a:t>
            </a:r>
            <a:r>
              <a:rPr lang="en-US" altLang="zh-CN" dirty="0"/>
              <a:t>—</a:t>
            </a:r>
            <a:r>
              <a:rPr lang="en-US" altLang="zh-CN" dirty="0">
                <a:solidFill>
                  <a:srgbClr val="7030A0"/>
                </a:solidFill>
                <a:latin typeface="Times New Roman" charset="0"/>
                <a:ea typeface="Times New Roman" charset="0"/>
                <a:cs typeface="Times New Roman" charset="0"/>
              </a:rPr>
              <a:t>Brute</a:t>
            </a:r>
            <a:r>
              <a:rPr lang="zh-CN" altLang="en-US" dirty="0">
                <a:solidFill>
                  <a:srgbClr val="7030A0"/>
                </a:solidFill>
                <a:latin typeface="Times New Roman" charset="0"/>
                <a:ea typeface="Times New Roman" charset="0"/>
                <a:cs typeface="Times New Roman" charset="0"/>
              </a:rPr>
              <a:t> </a:t>
            </a:r>
            <a:r>
              <a:rPr lang="en-US" altLang="zh-CN" dirty="0">
                <a:solidFill>
                  <a:srgbClr val="7030A0"/>
                </a:solidFill>
                <a:latin typeface="Times New Roman" charset="0"/>
                <a:ea typeface="Times New Roman" charset="0"/>
                <a:cs typeface="Times New Roman" charset="0"/>
              </a:rPr>
              <a:t>Force</a:t>
            </a:r>
          </a:p>
          <a:p>
            <a:pPr lvl="1" algn="just"/>
            <a:r>
              <a:rPr lang="en-US" altLang="zh-CN" dirty="0">
                <a:latin typeface="Times New Roman" charset="0"/>
                <a:ea typeface="Times New Roman" charset="0"/>
                <a:cs typeface="Times New Roman" charset="0"/>
              </a:rPr>
              <a:t>Brute</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Force</a:t>
            </a:r>
            <a:r>
              <a:rPr lang="zh-CN" altLang="en-US" dirty="0"/>
              <a:t>算法</a:t>
            </a:r>
            <a:endParaRPr lang="en-US" altLang="zh-CN" dirty="0"/>
          </a:p>
          <a:p>
            <a:pPr lvl="2" algn="just"/>
            <a:r>
              <a:rPr lang="zh-CN" altLang="en-US" dirty="0"/>
              <a:t>尝试找到文本中所有可能的模式位置，并对字符一个一个检查</a:t>
            </a:r>
            <a:endParaRPr lang="en-US" altLang="zh-CN" dirty="0"/>
          </a:p>
          <a:p>
            <a:pPr lvl="1" algn="just">
              <a:spcBef>
                <a:spcPts val="600"/>
              </a:spcBef>
            </a:pPr>
            <a:r>
              <a:rPr lang="zh-CN" altLang="en-US" dirty="0"/>
              <a:t>该算法在文本中使用一个长度为</a:t>
            </a:r>
            <a:r>
              <a:rPr lang="en-US" altLang="zh-CN" dirty="0">
                <a:latin typeface="Times New Roman" charset="0"/>
                <a:ea typeface="Times New Roman" charset="0"/>
                <a:cs typeface="Times New Roman" charset="0"/>
              </a:rPr>
              <a:t>m</a:t>
            </a:r>
            <a:r>
              <a:rPr lang="zh-CN" altLang="en-US" dirty="0"/>
              <a:t>的滑动窗口，</a:t>
            </a:r>
            <a:r>
              <a:rPr lang="en-US" altLang="zh-CN" i="1" dirty="0">
                <a:latin typeface="Times New Roman" charset="0"/>
                <a:ea typeface="Times New Roman" charset="0"/>
                <a:cs typeface="Times New Roman" charset="0"/>
              </a:rPr>
              <a:t>t</a:t>
            </a:r>
            <a:r>
              <a:rPr lang="en-US" altLang="zh-CN" i="1" baseline="-25000" dirty="0">
                <a:latin typeface="Times New Roman" charset="0"/>
                <a:ea typeface="Times New Roman" charset="0"/>
                <a:cs typeface="Times New Roman" charset="0"/>
              </a:rPr>
              <a:t>i+1</a:t>
            </a:r>
            <a:r>
              <a:rPr lang="en-US" altLang="zh-CN" i="1" dirty="0">
                <a:latin typeface="Times New Roman" charset="0"/>
                <a:ea typeface="Times New Roman" charset="0"/>
                <a:cs typeface="Times New Roman" charset="0"/>
              </a:rPr>
              <a:t>t</a:t>
            </a:r>
            <a:r>
              <a:rPr lang="en-US" altLang="zh-CN" i="1" baseline="-25000" dirty="0">
                <a:latin typeface="Times New Roman" charset="0"/>
                <a:ea typeface="Times New Roman" charset="0"/>
                <a:cs typeface="Times New Roman" charset="0"/>
              </a:rPr>
              <a:t>i+2</a:t>
            </a:r>
            <a:r>
              <a:rPr lang="en-US" altLang="zh-CN" i="1" dirty="0">
                <a:latin typeface="Times New Roman" charset="0"/>
                <a:ea typeface="Times New Roman" charset="0"/>
                <a:cs typeface="Times New Roman" charset="0"/>
              </a:rPr>
              <a:t>…</a:t>
            </a:r>
            <a:r>
              <a:rPr lang="mr-IN" altLang="zh-CN" i="1" dirty="0">
                <a:latin typeface="Times New Roman" charset="0"/>
                <a:ea typeface="Times New Roman" charset="0"/>
                <a:cs typeface="Times New Roman" charset="0"/>
              </a:rPr>
              <a:t>…</a:t>
            </a:r>
            <a:r>
              <a:rPr lang="en-US" altLang="zh-CN" i="1" dirty="0" err="1">
                <a:latin typeface="Times New Roman" charset="0"/>
                <a:ea typeface="Times New Roman" charset="0"/>
                <a:cs typeface="Times New Roman" charset="0"/>
              </a:rPr>
              <a:t>t</a:t>
            </a:r>
            <a:r>
              <a:rPr lang="en-US" altLang="zh-CN" i="1" baseline="-25000" dirty="0" err="1">
                <a:latin typeface="Times New Roman" charset="0"/>
                <a:ea typeface="Times New Roman" charset="0"/>
                <a:cs typeface="Times New Roman" charset="0"/>
              </a:rPr>
              <a:t>i+m</a:t>
            </a:r>
            <a:r>
              <a:rPr lang="zh-CN" altLang="en-US" dirty="0"/>
              <a:t>，对于</a:t>
            </a:r>
            <a:r>
              <a:rPr lang="en-US" altLang="zh-CN" i="1" dirty="0">
                <a:latin typeface="Times New Roman" charset="0"/>
                <a:ea typeface="Times New Roman" charset="0"/>
                <a:cs typeface="Times New Roman" charset="0"/>
              </a:rPr>
              <a:t>0≤</a:t>
            </a:r>
            <a:r>
              <a:rPr lang="zh-CN" altLang="en-US" i="1" dirty="0">
                <a:latin typeface="Times New Roman" charset="0"/>
                <a:ea typeface="Times New Roman" charset="0"/>
                <a:cs typeface="Times New Roman" charset="0"/>
              </a:rPr>
              <a:t> </a:t>
            </a:r>
            <a:r>
              <a:rPr lang="en-US" altLang="zh-CN" i="1" dirty="0">
                <a:latin typeface="Times New Roman" charset="0"/>
                <a:ea typeface="Times New Roman" charset="0"/>
                <a:cs typeface="Times New Roman" charset="0"/>
              </a:rPr>
              <a:t>i</a:t>
            </a:r>
            <a:r>
              <a:rPr lang="zh-CN" altLang="en-US" i="1" dirty="0">
                <a:latin typeface="Times New Roman" charset="0"/>
                <a:ea typeface="Times New Roman" charset="0"/>
                <a:cs typeface="Times New Roman" charset="0"/>
              </a:rPr>
              <a:t> </a:t>
            </a:r>
            <a:r>
              <a:rPr lang="en-US" altLang="zh-CN" i="1" dirty="0">
                <a:latin typeface="Times New Roman" charset="0"/>
                <a:ea typeface="Times New Roman" charset="0"/>
                <a:cs typeface="Times New Roman" charset="0"/>
              </a:rPr>
              <a:t>≤n−m</a:t>
            </a:r>
            <a:endParaRPr lang="en-US" altLang="zh-CN" dirty="0"/>
          </a:p>
          <a:p>
            <a:pPr lvl="1" algn="just">
              <a:spcBef>
                <a:spcPts val="600"/>
              </a:spcBef>
            </a:pPr>
            <a:r>
              <a:rPr lang="zh-CN" altLang="en-US" dirty="0"/>
              <a:t>每个窗口表示需要验证的潜在的模式出现的位置</a:t>
            </a:r>
            <a:endParaRPr lang="en-US" altLang="zh-CN" dirty="0"/>
          </a:p>
          <a:p>
            <a:pPr lvl="1" algn="just">
              <a:spcBef>
                <a:spcPts val="600"/>
              </a:spcBef>
            </a:pPr>
            <a:r>
              <a:rPr lang="zh-CN" altLang="en-US" dirty="0"/>
              <a:t>完成验证之后，算法将窗口滑动到下一个位置</a:t>
            </a:r>
            <a:endParaRPr kumimoji="1" lang="zh-CN" altLang="en-US" dirty="0"/>
          </a:p>
        </p:txBody>
      </p:sp>
    </p:spTree>
    <p:extLst>
      <p:ext uri="{BB962C8B-B14F-4D97-AF65-F5344CB8AC3E}">
        <p14:creationId xmlns:p14="http://schemas.microsoft.com/office/powerpoint/2010/main" val="4862024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顺序检索</a:t>
            </a:r>
            <a:endParaRPr kumimoji="1" lang="zh-CN" altLang="en-US" dirty="0"/>
          </a:p>
        </p:txBody>
      </p:sp>
      <p:sp>
        <p:nvSpPr>
          <p:cNvPr id="3" name="内容占位符 2"/>
          <p:cNvSpPr>
            <a:spLocks noGrp="1"/>
          </p:cNvSpPr>
          <p:nvPr>
            <p:ph idx="1"/>
          </p:nvPr>
        </p:nvSpPr>
        <p:spPr/>
        <p:txBody>
          <a:bodyPr/>
          <a:lstStyle/>
          <a:p>
            <a:r>
              <a:rPr kumimoji="1" lang="zh-CN" altLang="en-US" dirty="0"/>
              <a:t>简单字符串</a:t>
            </a:r>
            <a:r>
              <a:rPr lang="en-US" altLang="zh-CN" dirty="0"/>
              <a:t>—</a:t>
            </a:r>
            <a:r>
              <a:rPr lang="en-US" altLang="zh-CN" dirty="0">
                <a:solidFill>
                  <a:srgbClr val="7030A0"/>
                </a:solidFill>
                <a:latin typeface="Times New Roman" charset="0"/>
                <a:ea typeface="Times New Roman" charset="0"/>
                <a:cs typeface="Times New Roman" charset="0"/>
              </a:rPr>
              <a:t>Brute</a:t>
            </a:r>
            <a:r>
              <a:rPr lang="zh-CN" altLang="en-US" dirty="0">
                <a:solidFill>
                  <a:srgbClr val="7030A0"/>
                </a:solidFill>
                <a:latin typeface="Times New Roman" charset="0"/>
                <a:ea typeface="Times New Roman" charset="0"/>
                <a:cs typeface="Times New Roman" charset="0"/>
              </a:rPr>
              <a:t> </a:t>
            </a:r>
            <a:r>
              <a:rPr lang="en-US" altLang="zh-CN" dirty="0">
                <a:solidFill>
                  <a:srgbClr val="7030A0"/>
                </a:solidFill>
                <a:latin typeface="Times New Roman" charset="0"/>
                <a:ea typeface="Times New Roman" charset="0"/>
                <a:cs typeface="Times New Roman" charset="0"/>
              </a:rPr>
              <a:t>Force</a:t>
            </a:r>
          </a:p>
          <a:p>
            <a:pPr lvl="1"/>
            <a:r>
              <a:rPr lang="en-US" altLang="zh-CN" dirty="0">
                <a:latin typeface="Times New Roman" charset="0"/>
                <a:ea typeface="Times New Roman" charset="0"/>
                <a:cs typeface="Times New Roman" charset="0"/>
              </a:rPr>
              <a:t>Brute</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Force</a:t>
            </a:r>
            <a:r>
              <a:rPr lang="zh-CN" altLang="en-US" dirty="0"/>
              <a:t>算法实例</a:t>
            </a:r>
            <a:endParaRPr lang="en-US" altLang="zh-CN" dirty="0"/>
          </a:p>
        </p:txBody>
      </p:sp>
      <p:graphicFrame>
        <p:nvGraphicFramePr>
          <p:cNvPr id="4" name="表格 3"/>
          <p:cNvGraphicFramePr>
            <a:graphicFrameLocks noGrp="1"/>
          </p:cNvGraphicFramePr>
          <p:nvPr>
            <p:extLst>
              <p:ext uri="{D42A27DB-BD31-4B8C-83A1-F6EECF244321}">
                <p14:modId xmlns:p14="http://schemas.microsoft.com/office/powerpoint/2010/main" val="248034000"/>
              </p:ext>
            </p:extLst>
          </p:nvPr>
        </p:nvGraphicFramePr>
        <p:xfrm>
          <a:off x="973764" y="3119419"/>
          <a:ext cx="7713036" cy="370840"/>
        </p:xfrm>
        <a:graphic>
          <a:graphicData uri="http://schemas.openxmlformats.org/drawingml/2006/table">
            <a:tbl>
              <a:tblPr firstRow="1" bandRow="1">
                <a:tableStyleId>{5C22544A-7EE6-4342-B048-85BDC9FD1C3A}</a:tableStyleId>
              </a:tblPr>
              <a:tblGrid>
                <a:gridCol w="428502">
                  <a:extLst>
                    <a:ext uri="{9D8B030D-6E8A-4147-A177-3AD203B41FA5}">
                      <a16:colId xmlns:a16="http://schemas.microsoft.com/office/drawing/2014/main" val="20000"/>
                    </a:ext>
                  </a:extLst>
                </a:gridCol>
                <a:gridCol w="428502">
                  <a:extLst>
                    <a:ext uri="{9D8B030D-6E8A-4147-A177-3AD203B41FA5}">
                      <a16:colId xmlns:a16="http://schemas.microsoft.com/office/drawing/2014/main" val="20001"/>
                    </a:ext>
                  </a:extLst>
                </a:gridCol>
                <a:gridCol w="428502">
                  <a:extLst>
                    <a:ext uri="{9D8B030D-6E8A-4147-A177-3AD203B41FA5}">
                      <a16:colId xmlns:a16="http://schemas.microsoft.com/office/drawing/2014/main" val="20002"/>
                    </a:ext>
                  </a:extLst>
                </a:gridCol>
                <a:gridCol w="428502">
                  <a:extLst>
                    <a:ext uri="{9D8B030D-6E8A-4147-A177-3AD203B41FA5}">
                      <a16:colId xmlns:a16="http://schemas.microsoft.com/office/drawing/2014/main" val="20003"/>
                    </a:ext>
                  </a:extLst>
                </a:gridCol>
                <a:gridCol w="428502">
                  <a:extLst>
                    <a:ext uri="{9D8B030D-6E8A-4147-A177-3AD203B41FA5}">
                      <a16:colId xmlns:a16="http://schemas.microsoft.com/office/drawing/2014/main" val="20004"/>
                    </a:ext>
                  </a:extLst>
                </a:gridCol>
                <a:gridCol w="428502">
                  <a:extLst>
                    <a:ext uri="{9D8B030D-6E8A-4147-A177-3AD203B41FA5}">
                      <a16:colId xmlns:a16="http://schemas.microsoft.com/office/drawing/2014/main" val="20005"/>
                    </a:ext>
                  </a:extLst>
                </a:gridCol>
                <a:gridCol w="428502">
                  <a:extLst>
                    <a:ext uri="{9D8B030D-6E8A-4147-A177-3AD203B41FA5}">
                      <a16:colId xmlns:a16="http://schemas.microsoft.com/office/drawing/2014/main" val="20006"/>
                    </a:ext>
                  </a:extLst>
                </a:gridCol>
                <a:gridCol w="428502">
                  <a:extLst>
                    <a:ext uri="{9D8B030D-6E8A-4147-A177-3AD203B41FA5}">
                      <a16:colId xmlns:a16="http://schemas.microsoft.com/office/drawing/2014/main" val="20007"/>
                    </a:ext>
                  </a:extLst>
                </a:gridCol>
                <a:gridCol w="428502">
                  <a:extLst>
                    <a:ext uri="{9D8B030D-6E8A-4147-A177-3AD203B41FA5}">
                      <a16:colId xmlns:a16="http://schemas.microsoft.com/office/drawing/2014/main" val="20008"/>
                    </a:ext>
                  </a:extLst>
                </a:gridCol>
                <a:gridCol w="428502">
                  <a:extLst>
                    <a:ext uri="{9D8B030D-6E8A-4147-A177-3AD203B41FA5}">
                      <a16:colId xmlns:a16="http://schemas.microsoft.com/office/drawing/2014/main" val="20009"/>
                    </a:ext>
                  </a:extLst>
                </a:gridCol>
                <a:gridCol w="428502">
                  <a:extLst>
                    <a:ext uri="{9D8B030D-6E8A-4147-A177-3AD203B41FA5}">
                      <a16:colId xmlns:a16="http://schemas.microsoft.com/office/drawing/2014/main" val="20010"/>
                    </a:ext>
                  </a:extLst>
                </a:gridCol>
                <a:gridCol w="428502">
                  <a:extLst>
                    <a:ext uri="{9D8B030D-6E8A-4147-A177-3AD203B41FA5}">
                      <a16:colId xmlns:a16="http://schemas.microsoft.com/office/drawing/2014/main" val="20011"/>
                    </a:ext>
                  </a:extLst>
                </a:gridCol>
                <a:gridCol w="428502">
                  <a:extLst>
                    <a:ext uri="{9D8B030D-6E8A-4147-A177-3AD203B41FA5}">
                      <a16:colId xmlns:a16="http://schemas.microsoft.com/office/drawing/2014/main" val="20012"/>
                    </a:ext>
                  </a:extLst>
                </a:gridCol>
                <a:gridCol w="428502">
                  <a:extLst>
                    <a:ext uri="{9D8B030D-6E8A-4147-A177-3AD203B41FA5}">
                      <a16:colId xmlns:a16="http://schemas.microsoft.com/office/drawing/2014/main" val="20013"/>
                    </a:ext>
                  </a:extLst>
                </a:gridCol>
                <a:gridCol w="428502">
                  <a:extLst>
                    <a:ext uri="{9D8B030D-6E8A-4147-A177-3AD203B41FA5}">
                      <a16:colId xmlns:a16="http://schemas.microsoft.com/office/drawing/2014/main" val="20014"/>
                    </a:ext>
                  </a:extLst>
                </a:gridCol>
                <a:gridCol w="428502">
                  <a:extLst>
                    <a:ext uri="{9D8B030D-6E8A-4147-A177-3AD203B41FA5}">
                      <a16:colId xmlns:a16="http://schemas.microsoft.com/office/drawing/2014/main" val="20015"/>
                    </a:ext>
                  </a:extLst>
                </a:gridCol>
                <a:gridCol w="428502">
                  <a:extLst>
                    <a:ext uri="{9D8B030D-6E8A-4147-A177-3AD203B41FA5}">
                      <a16:colId xmlns:a16="http://schemas.microsoft.com/office/drawing/2014/main" val="20016"/>
                    </a:ext>
                  </a:extLst>
                </a:gridCol>
                <a:gridCol w="428502">
                  <a:extLst>
                    <a:ext uri="{9D8B030D-6E8A-4147-A177-3AD203B41FA5}">
                      <a16:colId xmlns:a16="http://schemas.microsoft.com/office/drawing/2014/main" val="20017"/>
                    </a:ext>
                  </a:extLst>
                </a:gridCol>
              </a:tblGrid>
              <a:tr h="370840">
                <a:tc>
                  <a:txBody>
                    <a:bodyPr/>
                    <a:lstStyle/>
                    <a:p>
                      <a:pPr algn="ctr"/>
                      <a:r>
                        <a:rPr lang="en-US" altLang="zh-CN" dirty="0">
                          <a:solidFill>
                            <a:schemeClr val="tx1"/>
                          </a:solidFill>
                          <a:latin typeface="Times New Roman" charset="0"/>
                          <a:ea typeface="Times New Roman" charset="0"/>
                          <a:cs typeface="Times New Roman" charset="0"/>
                        </a:rPr>
                        <a:t>a</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b</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r</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a</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c</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a</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b</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r</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a</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c</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a</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d</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a</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d</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a</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b</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r</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a</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441679173"/>
              </p:ext>
            </p:extLst>
          </p:nvPr>
        </p:nvGraphicFramePr>
        <p:xfrm>
          <a:off x="973764" y="4039263"/>
          <a:ext cx="4713522" cy="365760"/>
        </p:xfrm>
        <a:graphic>
          <a:graphicData uri="http://schemas.openxmlformats.org/drawingml/2006/table">
            <a:tbl>
              <a:tblPr firstRow="1" bandRow="1">
                <a:tableStyleId>{5C22544A-7EE6-4342-B048-85BDC9FD1C3A}</a:tableStyleId>
              </a:tblPr>
              <a:tblGrid>
                <a:gridCol w="428502">
                  <a:extLst>
                    <a:ext uri="{9D8B030D-6E8A-4147-A177-3AD203B41FA5}">
                      <a16:colId xmlns:a16="http://schemas.microsoft.com/office/drawing/2014/main" val="20000"/>
                    </a:ext>
                  </a:extLst>
                </a:gridCol>
                <a:gridCol w="428502">
                  <a:extLst>
                    <a:ext uri="{9D8B030D-6E8A-4147-A177-3AD203B41FA5}">
                      <a16:colId xmlns:a16="http://schemas.microsoft.com/office/drawing/2014/main" val="20001"/>
                    </a:ext>
                  </a:extLst>
                </a:gridCol>
                <a:gridCol w="428502">
                  <a:extLst>
                    <a:ext uri="{9D8B030D-6E8A-4147-A177-3AD203B41FA5}">
                      <a16:colId xmlns:a16="http://schemas.microsoft.com/office/drawing/2014/main" val="20002"/>
                    </a:ext>
                  </a:extLst>
                </a:gridCol>
                <a:gridCol w="428502">
                  <a:extLst>
                    <a:ext uri="{9D8B030D-6E8A-4147-A177-3AD203B41FA5}">
                      <a16:colId xmlns:a16="http://schemas.microsoft.com/office/drawing/2014/main" val="20003"/>
                    </a:ext>
                  </a:extLst>
                </a:gridCol>
                <a:gridCol w="428502">
                  <a:extLst>
                    <a:ext uri="{9D8B030D-6E8A-4147-A177-3AD203B41FA5}">
                      <a16:colId xmlns:a16="http://schemas.microsoft.com/office/drawing/2014/main" val="20004"/>
                    </a:ext>
                  </a:extLst>
                </a:gridCol>
                <a:gridCol w="428502">
                  <a:extLst>
                    <a:ext uri="{9D8B030D-6E8A-4147-A177-3AD203B41FA5}">
                      <a16:colId xmlns:a16="http://schemas.microsoft.com/office/drawing/2014/main" val="20005"/>
                    </a:ext>
                  </a:extLst>
                </a:gridCol>
                <a:gridCol w="428502">
                  <a:extLst>
                    <a:ext uri="{9D8B030D-6E8A-4147-A177-3AD203B41FA5}">
                      <a16:colId xmlns:a16="http://schemas.microsoft.com/office/drawing/2014/main" val="20006"/>
                    </a:ext>
                  </a:extLst>
                </a:gridCol>
                <a:gridCol w="428502">
                  <a:extLst>
                    <a:ext uri="{9D8B030D-6E8A-4147-A177-3AD203B41FA5}">
                      <a16:colId xmlns:a16="http://schemas.microsoft.com/office/drawing/2014/main" val="20007"/>
                    </a:ext>
                  </a:extLst>
                </a:gridCol>
                <a:gridCol w="428502">
                  <a:extLst>
                    <a:ext uri="{9D8B030D-6E8A-4147-A177-3AD203B41FA5}">
                      <a16:colId xmlns:a16="http://schemas.microsoft.com/office/drawing/2014/main" val="20008"/>
                    </a:ext>
                  </a:extLst>
                </a:gridCol>
                <a:gridCol w="428502">
                  <a:extLst>
                    <a:ext uri="{9D8B030D-6E8A-4147-A177-3AD203B41FA5}">
                      <a16:colId xmlns:a16="http://schemas.microsoft.com/office/drawing/2014/main" val="20009"/>
                    </a:ext>
                  </a:extLst>
                </a:gridCol>
                <a:gridCol w="428502">
                  <a:extLst>
                    <a:ext uri="{9D8B030D-6E8A-4147-A177-3AD203B41FA5}">
                      <a16:colId xmlns:a16="http://schemas.microsoft.com/office/drawing/2014/main" val="20010"/>
                    </a:ext>
                  </a:extLst>
                </a:gridCol>
              </a:tblGrid>
              <a:tr h="317565">
                <a:tc>
                  <a:txBody>
                    <a:bodyPr/>
                    <a:lstStyle/>
                    <a:p>
                      <a:pPr algn="ctr"/>
                      <a:r>
                        <a:rPr lang="en-US" altLang="zh-CN" dirty="0">
                          <a:solidFill>
                            <a:srgbClr val="7030A0"/>
                          </a:solidFill>
                          <a:latin typeface="Times New Roman" charset="0"/>
                          <a:ea typeface="Times New Roman" charset="0"/>
                          <a:cs typeface="Times New Roman" charset="0"/>
                        </a:rPr>
                        <a:t>a</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7030A0"/>
                          </a:solidFill>
                          <a:latin typeface="Times New Roman" charset="0"/>
                          <a:ea typeface="Times New Roman" charset="0"/>
                          <a:cs typeface="Times New Roman" charset="0"/>
                        </a:rPr>
                        <a:t>b</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7030A0"/>
                          </a:solidFill>
                          <a:latin typeface="Times New Roman" charset="0"/>
                          <a:ea typeface="Times New Roman" charset="0"/>
                          <a:cs typeface="Times New Roman" charset="0"/>
                        </a:rPr>
                        <a:t>r</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7030A0"/>
                          </a:solidFill>
                          <a:latin typeface="Times New Roman" charset="0"/>
                          <a:ea typeface="Times New Roman" charset="0"/>
                          <a:cs typeface="Times New Roman" charset="0"/>
                        </a:rPr>
                        <a:t>a</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7030A0"/>
                          </a:solidFill>
                          <a:latin typeface="Times New Roman" charset="0"/>
                          <a:ea typeface="Times New Roman" charset="0"/>
                          <a:cs typeface="Times New Roman" charset="0"/>
                        </a:rPr>
                        <a:t>c</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7030A0"/>
                          </a:solidFill>
                          <a:latin typeface="Times New Roman" charset="0"/>
                          <a:ea typeface="Times New Roman" charset="0"/>
                          <a:cs typeface="Times New Roman" charset="0"/>
                        </a:rPr>
                        <a:t>a</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7030A0"/>
                          </a:solidFill>
                          <a:latin typeface="Times New Roman" charset="0"/>
                          <a:ea typeface="Times New Roman" charset="0"/>
                          <a:cs typeface="Times New Roman" charset="0"/>
                        </a:rPr>
                        <a:t>d</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7030A0"/>
                          </a:solidFill>
                          <a:latin typeface="Times New Roman" charset="0"/>
                          <a:ea typeface="Times New Roman" charset="0"/>
                          <a:cs typeface="Times New Roman" charset="0"/>
                        </a:rPr>
                        <a:t>a</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7030A0"/>
                          </a:solidFill>
                          <a:latin typeface="Times New Roman" charset="0"/>
                          <a:ea typeface="Times New Roman" charset="0"/>
                          <a:cs typeface="Times New Roman" charset="0"/>
                        </a:rPr>
                        <a:t>b</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7030A0"/>
                          </a:solidFill>
                          <a:latin typeface="Times New Roman" charset="0"/>
                          <a:ea typeface="Times New Roman" charset="0"/>
                          <a:cs typeface="Times New Roman" charset="0"/>
                        </a:rPr>
                        <a:t>r</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7030A0"/>
                          </a:solidFill>
                          <a:latin typeface="Times New Roman" charset="0"/>
                          <a:ea typeface="Times New Roman" charset="0"/>
                          <a:cs typeface="Times New Roman" charset="0"/>
                        </a:rPr>
                        <a:t>a</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6" name="文本框 5"/>
          <p:cNvSpPr txBox="1"/>
          <p:nvPr/>
        </p:nvSpPr>
        <p:spPr>
          <a:xfrm>
            <a:off x="287970" y="3026506"/>
            <a:ext cx="427512" cy="461665"/>
          </a:xfrm>
          <a:prstGeom prst="rect">
            <a:avLst/>
          </a:prstGeom>
          <a:noFill/>
        </p:spPr>
        <p:txBody>
          <a:bodyPr wrap="square" rtlCol="0">
            <a:spAutoFit/>
          </a:bodyPr>
          <a:lstStyle/>
          <a:p>
            <a:r>
              <a:rPr kumimoji="1" lang="en-US" altLang="zh-CN" sz="2400" b="1" i="1" dirty="0">
                <a:solidFill>
                  <a:srgbClr val="FF0000"/>
                </a:solidFill>
                <a:latin typeface="Times New Roman" charset="0"/>
                <a:ea typeface="Times New Roman" charset="0"/>
                <a:cs typeface="Times New Roman" charset="0"/>
              </a:rPr>
              <a:t>T</a:t>
            </a:r>
          </a:p>
        </p:txBody>
      </p:sp>
      <p:sp>
        <p:nvSpPr>
          <p:cNvPr id="7" name="文本框 6"/>
          <p:cNvSpPr txBox="1"/>
          <p:nvPr/>
        </p:nvSpPr>
        <p:spPr>
          <a:xfrm>
            <a:off x="287970" y="3946855"/>
            <a:ext cx="427512" cy="461665"/>
          </a:xfrm>
          <a:prstGeom prst="rect">
            <a:avLst/>
          </a:prstGeom>
          <a:noFill/>
        </p:spPr>
        <p:txBody>
          <a:bodyPr wrap="square" rtlCol="0">
            <a:spAutoFit/>
          </a:bodyPr>
          <a:lstStyle/>
          <a:p>
            <a:r>
              <a:rPr kumimoji="1" lang="en-US" altLang="zh-CN" sz="2400" b="1" i="1" dirty="0">
                <a:solidFill>
                  <a:srgbClr val="FF0000"/>
                </a:solidFill>
                <a:latin typeface="Times New Roman" charset="0"/>
                <a:ea typeface="Times New Roman" charset="0"/>
                <a:cs typeface="Times New Roman" charset="0"/>
              </a:rPr>
              <a:t>P</a:t>
            </a:r>
          </a:p>
        </p:txBody>
      </p:sp>
      <mc:AlternateContent xmlns:mc="http://schemas.openxmlformats.org/markup-compatibility/2006" xmlns:a14="http://schemas.microsoft.com/office/drawing/2010/main">
        <mc:Choice Requires="a14">
          <p:graphicFrame>
            <p:nvGraphicFramePr>
              <p:cNvPr id="8" name="表格 7"/>
              <p:cNvGraphicFramePr>
                <a:graphicFrameLocks noGrp="1"/>
              </p:cNvGraphicFramePr>
              <p:nvPr>
                <p:extLst>
                  <p:ext uri="{D42A27DB-BD31-4B8C-83A1-F6EECF244321}">
                    <p14:modId xmlns:p14="http://schemas.microsoft.com/office/powerpoint/2010/main" val="1598376579"/>
                  </p:ext>
                </p:extLst>
              </p:nvPr>
            </p:nvGraphicFramePr>
            <p:xfrm>
              <a:off x="973764" y="3581881"/>
              <a:ext cx="4713522" cy="386207"/>
            </p:xfrm>
            <a:graphic>
              <a:graphicData uri="http://schemas.openxmlformats.org/drawingml/2006/table">
                <a:tbl>
                  <a:tblPr firstRow="1" bandRow="1">
                    <a:tableStyleId>{5C22544A-7EE6-4342-B048-85BDC9FD1C3A}</a:tableStyleId>
                  </a:tblPr>
                  <a:tblGrid>
                    <a:gridCol w="428502">
                      <a:extLst>
                        <a:ext uri="{9D8B030D-6E8A-4147-A177-3AD203B41FA5}">
                          <a16:colId xmlns:a16="http://schemas.microsoft.com/office/drawing/2014/main" val="20000"/>
                        </a:ext>
                      </a:extLst>
                    </a:gridCol>
                    <a:gridCol w="428502">
                      <a:extLst>
                        <a:ext uri="{9D8B030D-6E8A-4147-A177-3AD203B41FA5}">
                          <a16:colId xmlns:a16="http://schemas.microsoft.com/office/drawing/2014/main" val="20001"/>
                        </a:ext>
                      </a:extLst>
                    </a:gridCol>
                    <a:gridCol w="428502">
                      <a:extLst>
                        <a:ext uri="{9D8B030D-6E8A-4147-A177-3AD203B41FA5}">
                          <a16:colId xmlns:a16="http://schemas.microsoft.com/office/drawing/2014/main" val="20002"/>
                        </a:ext>
                      </a:extLst>
                    </a:gridCol>
                    <a:gridCol w="428502">
                      <a:extLst>
                        <a:ext uri="{9D8B030D-6E8A-4147-A177-3AD203B41FA5}">
                          <a16:colId xmlns:a16="http://schemas.microsoft.com/office/drawing/2014/main" val="20003"/>
                        </a:ext>
                      </a:extLst>
                    </a:gridCol>
                    <a:gridCol w="428502">
                      <a:extLst>
                        <a:ext uri="{9D8B030D-6E8A-4147-A177-3AD203B41FA5}">
                          <a16:colId xmlns:a16="http://schemas.microsoft.com/office/drawing/2014/main" val="20004"/>
                        </a:ext>
                      </a:extLst>
                    </a:gridCol>
                    <a:gridCol w="428502">
                      <a:extLst>
                        <a:ext uri="{9D8B030D-6E8A-4147-A177-3AD203B41FA5}">
                          <a16:colId xmlns:a16="http://schemas.microsoft.com/office/drawing/2014/main" val="20005"/>
                        </a:ext>
                      </a:extLst>
                    </a:gridCol>
                    <a:gridCol w="428502">
                      <a:extLst>
                        <a:ext uri="{9D8B030D-6E8A-4147-A177-3AD203B41FA5}">
                          <a16:colId xmlns:a16="http://schemas.microsoft.com/office/drawing/2014/main" val="20006"/>
                        </a:ext>
                      </a:extLst>
                    </a:gridCol>
                    <a:gridCol w="428502">
                      <a:extLst>
                        <a:ext uri="{9D8B030D-6E8A-4147-A177-3AD203B41FA5}">
                          <a16:colId xmlns:a16="http://schemas.microsoft.com/office/drawing/2014/main" val="20007"/>
                        </a:ext>
                      </a:extLst>
                    </a:gridCol>
                    <a:gridCol w="428502">
                      <a:extLst>
                        <a:ext uri="{9D8B030D-6E8A-4147-A177-3AD203B41FA5}">
                          <a16:colId xmlns:a16="http://schemas.microsoft.com/office/drawing/2014/main" val="20008"/>
                        </a:ext>
                      </a:extLst>
                    </a:gridCol>
                    <a:gridCol w="428502">
                      <a:extLst>
                        <a:ext uri="{9D8B030D-6E8A-4147-A177-3AD203B41FA5}">
                          <a16:colId xmlns:a16="http://schemas.microsoft.com/office/drawing/2014/main" val="20009"/>
                        </a:ext>
                      </a:extLst>
                    </a:gridCol>
                    <a:gridCol w="428502">
                      <a:extLst>
                        <a:ext uri="{9D8B030D-6E8A-4147-A177-3AD203B41FA5}">
                          <a16:colId xmlns:a16="http://schemas.microsoft.com/office/drawing/2014/main" val="20010"/>
                        </a:ext>
                      </a:extLst>
                    </a:gridCol>
                  </a:tblGrid>
                  <a:tr h="317565">
                    <a:tc>
                      <a:txBody>
                        <a:bodyPr/>
                        <a:lstStyle/>
                        <a:p>
                          <a:pPr algn="ctr"/>
                          <a14:m>
                            <m:oMathPara xmlns:m="http://schemas.openxmlformats.org/officeDocument/2006/math">
                              <m:oMathParaPr>
                                <m:jc m:val="centerGroup"/>
                              </m:oMathParaPr>
                              <m:oMath xmlns:m="http://schemas.openxmlformats.org/officeDocument/2006/math">
                                <m:r>
                                  <a:rPr lang="en-US" altLang="zh-CN" i="1" dirty="0" smtClean="0">
                                    <a:solidFill>
                                      <a:srgbClr val="7030A0"/>
                                    </a:solidFill>
                                    <a:latin typeface="Cambria Math" charset="0"/>
                                    <a:ea typeface="Cambria Math" charset="0"/>
                                    <a:cs typeface="Cambria Math" charset="0"/>
                                  </a:rPr>
                                  <m:t>√</m:t>
                                </m:r>
                              </m:oMath>
                            </m:oMathPara>
                          </a14:m>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altLang="zh-CN" i="1" dirty="0" smtClean="0">
                                    <a:solidFill>
                                      <a:srgbClr val="7030A0"/>
                                    </a:solidFill>
                                    <a:latin typeface="Cambria Math" charset="0"/>
                                    <a:ea typeface="Cambria Math" charset="0"/>
                                    <a:cs typeface="Cambria Math" charset="0"/>
                                  </a:rPr>
                                  <m:t>√</m:t>
                                </m:r>
                              </m:oMath>
                            </m:oMathPara>
                          </a14:m>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altLang="zh-CN" i="1" dirty="0" smtClean="0">
                                    <a:solidFill>
                                      <a:srgbClr val="7030A0"/>
                                    </a:solidFill>
                                    <a:latin typeface="Cambria Math" charset="0"/>
                                    <a:ea typeface="Cambria Math" charset="0"/>
                                    <a:cs typeface="Cambria Math" charset="0"/>
                                  </a:rPr>
                                  <m:t>√</m:t>
                                </m:r>
                              </m:oMath>
                            </m:oMathPara>
                          </a14:m>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altLang="zh-CN" i="1" dirty="0" smtClean="0">
                                    <a:solidFill>
                                      <a:srgbClr val="7030A0"/>
                                    </a:solidFill>
                                    <a:latin typeface="Cambria Math" charset="0"/>
                                    <a:ea typeface="Cambria Math" charset="0"/>
                                    <a:cs typeface="Cambria Math" charset="0"/>
                                  </a:rPr>
                                  <m:t>√</m:t>
                                </m:r>
                              </m:oMath>
                            </m:oMathPara>
                          </a14:m>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altLang="zh-CN" i="1" dirty="0" smtClean="0">
                                    <a:solidFill>
                                      <a:srgbClr val="7030A0"/>
                                    </a:solidFill>
                                    <a:latin typeface="Cambria Math" charset="0"/>
                                    <a:ea typeface="Cambria Math" charset="0"/>
                                    <a:cs typeface="Cambria Math" charset="0"/>
                                  </a:rPr>
                                  <m:t>√</m:t>
                                </m:r>
                              </m:oMath>
                            </m:oMathPara>
                          </a14:m>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altLang="zh-CN" i="1" dirty="0" smtClean="0">
                                    <a:solidFill>
                                      <a:srgbClr val="7030A0"/>
                                    </a:solidFill>
                                    <a:latin typeface="Cambria Math" charset="0"/>
                                    <a:ea typeface="Cambria Math" charset="0"/>
                                    <a:cs typeface="Cambria Math" charset="0"/>
                                  </a:rPr>
                                  <m:t>√</m:t>
                                </m:r>
                              </m:oMath>
                            </m:oMathPara>
                          </a14:m>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altLang="zh-CN" i="1" dirty="0" smtClean="0">
                                    <a:solidFill>
                                      <a:srgbClr val="FF0000"/>
                                    </a:solidFill>
                                    <a:latin typeface="Cambria Math" charset="0"/>
                                    <a:ea typeface="Cambria Math" charset="0"/>
                                    <a:cs typeface="Cambria Math" charset="0"/>
                                  </a:rPr>
                                  <m:t>×</m:t>
                                </m:r>
                              </m:oMath>
                            </m:oMathPara>
                          </a14:m>
                          <a:endParaRPr lang="zh-CN" altLang="en-US" dirty="0">
                            <a:solidFill>
                              <a:srgbClr val="FF000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mc:Choice>
        <mc:Fallback xmlns="">
          <p:graphicFrame>
            <p:nvGraphicFramePr>
              <p:cNvPr id="8" name="表格 7"/>
              <p:cNvGraphicFramePr>
                <a:graphicFrameLocks noGrp="1"/>
              </p:cNvGraphicFramePr>
              <p:nvPr>
                <p:extLst>
                  <p:ext uri="{D42A27DB-BD31-4B8C-83A1-F6EECF244321}">
                    <p14:modId xmlns:p14="http://schemas.microsoft.com/office/powerpoint/2010/main" val="1598376579"/>
                  </p:ext>
                </p:extLst>
              </p:nvPr>
            </p:nvGraphicFramePr>
            <p:xfrm>
              <a:off x="973764" y="3581881"/>
              <a:ext cx="4713522" cy="386207"/>
            </p:xfrm>
            <a:graphic>
              <a:graphicData uri="http://schemas.openxmlformats.org/drawingml/2006/table">
                <a:tbl>
                  <a:tblPr firstRow="1" bandRow="1">
                    <a:tableStyleId>{5C22544A-7EE6-4342-B048-85BDC9FD1C3A}</a:tableStyleId>
                  </a:tblPr>
                  <a:tblGrid>
                    <a:gridCol w="428502"/>
                    <a:gridCol w="428502"/>
                    <a:gridCol w="428502"/>
                    <a:gridCol w="428502"/>
                    <a:gridCol w="428502"/>
                    <a:gridCol w="428502"/>
                    <a:gridCol w="428502"/>
                    <a:gridCol w="428502"/>
                    <a:gridCol w="428502"/>
                    <a:gridCol w="428502"/>
                    <a:gridCol w="428502"/>
                  </a:tblGrid>
                  <a:tr h="386207">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r="-1005714" b="-7813"/>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98592" r="-891549" b="-7813"/>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201429" r="-804286" b="-7813"/>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301429" r="-704286" b="-7813"/>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395775" r="-594366" b="-7813"/>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502857" r="-502857" b="-7813"/>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594366" r="-395775" b="-7813"/>
                          </a:stretch>
                        </a:blip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mc:Fallback>
      </mc:AlternateContent>
      <p:graphicFrame>
        <p:nvGraphicFramePr>
          <p:cNvPr id="9" name="表格 8"/>
          <p:cNvGraphicFramePr>
            <a:graphicFrameLocks noGrp="1"/>
          </p:cNvGraphicFramePr>
          <p:nvPr>
            <p:extLst>
              <p:ext uri="{D42A27DB-BD31-4B8C-83A1-F6EECF244321}">
                <p14:modId xmlns:p14="http://schemas.microsoft.com/office/powerpoint/2010/main" val="1042222930"/>
              </p:ext>
            </p:extLst>
          </p:nvPr>
        </p:nvGraphicFramePr>
        <p:xfrm>
          <a:off x="1399298" y="4976820"/>
          <a:ext cx="4713522" cy="365760"/>
        </p:xfrm>
        <a:graphic>
          <a:graphicData uri="http://schemas.openxmlformats.org/drawingml/2006/table">
            <a:tbl>
              <a:tblPr firstRow="1" bandRow="1">
                <a:tableStyleId>{5C22544A-7EE6-4342-B048-85BDC9FD1C3A}</a:tableStyleId>
              </a:tblPr>
              <a:tblGrid>
                <a:gridCol w="428502">
                  <a:extLst>
                    <a:ext uri="{9D8B030D-6E8A-4147-A177-3AD203B41FA5}">
                      <a16:colId xmlns:a16="http://schemas.microsoft.com/office/drawing/2014/main" val="20000"/>
                    </a:ext>
                  </a:extLst>
                </a:gridCol>
                <a:gridCol w="428502">
                  <a:extLst>
                    <a:ext uri="{9D8B030D-6E8A-4147-A177-3AD203B41FA5}">
                      <a16:colId xmlns:a16="http://schemas.microsoft.com/office/drawing/2014/main" val="20001"/>
                    </a:ext>
                  </a:extLst>
                </a:gridCol>
                <a:gridCol w="428502">
                  <a:extLst>
                    <a:ext uri="{9D8B030D-6E8A-4147-A177-3AD203B41FA5}">
                      <a16:colId xmlns:a16="http://schemas.microsoft.com/office/drawing/2014/main" val="20002"/>
                    </a:ext>
                  </a:extLst>
                </a:gridCol>
                <a:gridCol w="428502">
                  <a:extLst>
                    <a:ext uri="{9D8B030D-6E8A-4147-A177-3AD203B41FA5}">
                      <a16:colId xmlns:a16="http://schemas.microsoft.com/office/drawing/2014/main" val="20003"/>
                    </a:ext>
                  </a:extLst>
                </a:gridCol>
                <a:gridCol w="428502">
                  <a:extLst>
                    <a:ext uri="{9D8B030D-6E8A-4147-A177-3AD203B41FA5}">
                      <a16:colId xmlns:a16="http://schemas.microsoft.com/office/drawing/2014/main" val="20004"/>
                    </a:ext>
                  </a:extLst>
                </a:gridCol>
                <a:gridCol w="428502">
                  <a:extLst>
                    <a:ext uri="{9D8B030D-6E8A-4147-A177-3AD203B41FA5}">
                      <a16:colId xmlns:a16="http://schemas.microsoft.com/office/drawing/2014/main" val="20005"/>
                    </a:ext>
                  </a:extLst>
                </a:gridCol>
                <a:gridCol w="428502">
                  <a:extLst>
                    <a:ext uri="{9D8B030D-6E8A-4147-A177-3AD203B41FA5}">
                      <a16:colId xmlns:a16="http://schemas.microsoft.com/office/drawing/2014/main" val="20006"/>
                    </a:ext>
                  </a:extLst>
                </a:gridCol>
                <a:gridCol w="428502">
                  <a:extLst>
                    <a:ext uri="{9D8B030D-6E8A-4147-A177-3AD203B41FA5}">
                      <a16:colId xmlns:a16="http://schemas.microsoft.com/office/drawing/2014/main" val="20007"/>
                    </a:ext>
                  </a:extLst>
                </a:gridCol>
                <a:gridCol w="428502">
                  <a:extLst>
                    <a:ext uri="{9D8B030D-6E8A-4147-A177-3AD203B41FA5}">
                      <a16:colId xmlns:a16="http://schemas.microsoft.com/office/drawing/2014/main" val="20008"/>
                    </a:ext>
                  </a:extLst>
                </a:gridCol>
                <a:gridCol w="428502">
                  <a:extLst>
                    <a:ext uri="{9D8B030D-6E8A-4147-A177-3AD203B41FA5}">
                      <a16:colId xmlns:a16="http://schemas.microsoft.com/office/drawing/2014/main" val="20009"/>
                    </a:ext>
                  </a:extLst>
                </a:gridCol>
                <a:gridCol w="428502">
                  <a:extLst>
                    <a:ext uri="{9D8B030D-6E8A-4147-A177-3AD203B41FA5}">
                      <a16:colId xmlns:a16="http://schemas.microsoft.com/office/drawing/2014/main" val="20010"/>
                    </a:ext>
                  </a:extLst>
                </a:gridCol>
              </a:tblGrid>
              <a:tr h="317565">
                <a:tc>
                  <a:txBody>
                    <a:bodyPr/>
                    <a:lstStyle/>
                    <a:p>
                      <a:pPr algn="ctr"/>
                      <a:r>
                        <a:rPr lang="en-US" altLang="zh-CN" dirty="0">
                          <a:solidFill>
                            <a:srgbClr val="7030A0"/>
                          </a:solidFill>
                          <a:latin typeface="Times New Roman" charset="0"/>
                          <a:ea typeface="Times New Roman" charset="0"/>
                          <a:cs typeface="Times New Roman" charset="0"/>
                        </a:rPr>
                        <a:t>a</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7030A0"/>
                          </a:solidFill>
                          <a:latin typeface="Times New Roman" charset="0"/>
                          <a:ea typeface="Times New Roman" charset="0"/>
                          <a:cs typeface="Times New Roman" charset="0"/>
                        </a:rPr>
                        <a:t>b</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7030A0"/>
                          </a:solidFill>
                          <a:latin typeface="Times New Roman" charset="0"/>
                          <a:ea typeface="Times New Roman" charset="0"/>
                          <a:cs typeface="Times New Roman" charset="0"/>
                        </a:rPr>
                        <a:t>r</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7030A0"/>
                          </a:solidFill>
                          <a:latin typeface="Times New Roman" charset="0"/>
                          <a:ea typeface="Times New Roman" charset="0"/>
                          <a:cs typeface="Times New Roman" charset="0"/>
                        </a:rPr>
                        <a:t>a</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7030A0"/>
                          </a:solidFill>
                          <a:latin typeface="Times New Roman" charset="0"/>
                          <a:ea typeface="Times New Roman" charset="0"/>
                          <a:cs typeface="Times New Roman" charset="0"/>
                        </a:rPr>
                        <a:t>c</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7030A0"/>
                          </a:solidFill>
                          <a:latin typeface="Times New Roman" charset="0"/>
                          <a:ea typeface="Times New Roman" charset="0"/>
                          <a:cs typeface="Times New Roman" charset="0"/>
                        </a:rPr>
                        <a:t>a</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7030A0"/>
                          </a:solidFill>
                          <a:latin typeface="Times New Roman" charset="0"/>
                          <a:ea typeface="Times New Roman" charset="0"/>
                          <a:cs typeface="Times New Roman" charset="0"/>
                        </a:rPr>
                        <a:t>d</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7030A0"/>
                          </a:solidFill>
                          <a:latin typeface="Times New Roman" charset="0"/>
                          <a:ea typeface="Times New Roman" charset="0"/>
                          <a:cs typeface="Times New Roman" charset="0"/>
                        </a:rPr>
                        <a:t>a</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7030A0"/>
                          </a:solidFill>
                          <a:latin typeface="Times New Roman" charset="0"/>
                          <a:ea typeface="Times New Roman" charset="0"/>
                          <a:cs typeface="Times New Roman" charset="0"/>
                        </a:rPr>
                        <a:t>b</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7030A0"/>
                          </a:solidFill>
                          <a:latin typeface="Times New Roman" charset="0"/>
                          <a:ea typeface="Times New Roman" charset="0"/>
                          <a:cs typeface="Times New Roman" charset="0"/>
                        </a:rPr>
                        <a:t>r</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7030A0"/>
                          </a:solidFill>
                          <a:latin typeface="Times New Roman" charset="0"/>
                          <a:ea typeface="Times New Roman" charset="0"/>
                          <a:cs typeface="Times New Roman" charset="0"/>
                        </a:rPr>
                        <a:t>a</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graphicFrame>
            <p:nvGraphicFramePr>
              <p:cNvPr id="10" name="表格 9"/>
              <p:cNvGraphicFramePr>
                <a:graphicFrameLocks noGrp="1"/>
              </p:cNvGraphicFramePr>
              <p:nvPr>
                <p:extLst>
                  <p:ext uri="{D42A27DB-BD31-4B8C-83A1-F6EECF244321}">
                    <p14:modId xmlns:p14="http://schemas.microsoft.com/office/powerpoint/2010/main" val="1764159578"/>
                  </p:ext>
                </p:extLst>
              </p:nvPr>
            </p:nvGraphicFramePr>
            <p:xfrm>
              <a:off x="1399298" y="4519438"/>
              <a:ext cx="4713522" cy="365760"/>
            </p:xfrm>
            <a:graphic>
              <a:graphicData uri="http://schemas.openxmlformats.org/drawingml/2006/table">
                <a:tbl>
                  <a:tblPr firstRow="1" bandRow="1">
                    <a:tableStyleId>{5C22544A-7EE6-4342-B048-85BDC9FD1C3A}</a:tableStyleId>
                  </a:tblPr>
                  <a:tblGrid>
                    <a:gridCol w="428502">
                      <a:extLst>
                        <a:ext uri="{9D8B030D-6E8A-4147-A177-3AD203B41FA5}">
                          <a16:colId xmlns:a16="http://schemas.microsoft.com/office/drawing/2014/main" val="20000"/>
                        </a:ext>
                      </a:extLst>
                    </a:gridCol>
                    <a:gridCol w="428502">
                      <a:extLst>
                        <a:ext uri="{9D8B030D-6E8A-4147-A177-3AD203B41FA5}">
                          <a16:colId xmlns:a16="http://schemas.microsoft.com/office/drawing/2014/main" val="20001"/>
                        </a:ext>
                      </a:extLst>
                    </a:gridCol>
                    <a:gridCol w="428502">
                      <a:extLst>
                        <a:ext uri="{9D8B030D-6E8A-4147-A177-3AD203B41FA5}">
                          <a16:colId xmlns:a16="http://schemas.microsoft.com/office/drawing/2014/main" val="20002"/>
                        </a:ext>
                      </a:extLst>
                    </a:gridCol>
                    <a:gridCol w="428502">
                      <a:extLst>
                        <a:ext uri="{9D8B030D-6E8A-4147-A177-3AD203B41FA5}">
                          <a16:colId xmlns:a16="http://schemas.microsoft.com/office/drawing/2014/main" val="20003"/>
                        </a:ext>
                      </a:extLst>
                    </a:gridCol>
                    <a:gridCol w="428502">
                      <a:extLst>
                        <a:ext uri="{9D8B030D-6E8A-4147-A177-3AD203B41FA5}">
                          <a16:colId xmlns:a16="http://schemas.microsoft.com/office/drawing/2014/main" val="20004"/>
                        </a:ext>
                      </a:extLst>
                    </a:gridCol>
                    <a:gridCol w="428502">
                      <a:extLst>
                        <a:ext uri="{9D8B030D-6E8A-4147-A177-3AD203B41FA5}">
                          <a16:colId xmlns:a16="http://schemas.microsoft.com/office/drawing/2014/main" val="20005"/>
                        </a:ext>
                      </a:extLst>
                    </a:gridCol>
                    <a:gridCol w="428502">
                      <a:extLst>
                        <a:ext uri="{9D8B030D-6E8A-4147-A177-3AD203B41FA5}">
                          <a16:colId xmlns:a16="http://schemas.microsoft.com/office/drawing/2014/main" val="20006"/>
                        </a:ext>
                      </a:extLst>
                    </a:gridCol>
                    <a:gridCol w="428502">
                      <a:extLst>
                        <a:ext uri="{9D8B030D-6E8A-4147-A177-3AD203B41FA5}">
                          <a16:colId xmlns:a16="http://schemas.microsoft.com/office/drawing/2014/main" val="20007"/>
                        </a:ext>
                      </a:extLst>
                    </a:gridCol>
                    <a:gridCol w="428502">
                      <a:extLst>
                        <a:ext uri="{9D8B030D-6E8A-4147-A177-3AD203B41FA5}">
                          <a16:colId xmlns:a16="http://schemas.microsoft.com/office/drawing/2014/main" val="20008"/>
                        </a:ext>
                      </a:extLst>
                    </a:gridCol>
                    <a:gridCol w="428502">
                      <a:extLst>
                        <a:ext uri="{9D8B030D-6E8A-4147-A177-3AD203B41FA5}">
                          <a16:colId xmlns:a16="http://schemas.microsoft.com/office/drawing/2014/main" val="20009"/>
                        </a:ext>
                      </a:extLst>
                    </a:gridCol>
                    <a:gridCol w="428502">
                      <a:extLst>
                        <a:ext uri="{9D8B030D-6E8A-4147-A177-3AD203B41FA5}">
                          <a16:colId xmlns:a16="http://schemas.microsoft.com/office/drawing/2014/main" val="20010"/>
                        </a:ext>
                      </a:extLst>
                    </a:gridCol>
                  </a:tblGrid>
                  <a:tr h="317565">
                    <a:tc>
                      <a:txBody>
                        <a:bodyPr/>
                        <a:lstStyle/>
                        <a:p>
                          <a:pPr algn="ctr"/>
                          <a14:m>
                            <m:oMathPara xmlns:m="http://schemas.openxmlformats.org/officeDocument/2006/math">
                              <m:oMathParaPr>
                                <m:jc m:val="centerGroup"/>
                              </m:oMathParaPr>
                              <m:oMath xmlns:m="http://schemas.openxmlformats.org/officeDocument/2006/math">
                                <m:r>
                                  <a:rPr lang="en-US" altLang="zh-CN" i="1" dirty="0" smtClean="0">
                                    <a:solidFill>
                                      <a:srgbClr val="FF0000"/>
                                    </a:solidFill>
                                    <a:latin typeface="Cambria Math" charset="0"/>
                                    <a:ea typeface="Cambria Math" charset="0"/>
                                    <a:cs typeface="Cambria Math" charset="0"/>
                                  </a:rPr>
                                  <m:t>×</m:t>
                                </m:r>
                              </m:oMath>
                            </m:oMathPara>
                          </a14:m>
                          <a:endParaRPr lang="zh-CN" altLang="en-US" dirty="0">
                            <a:solidFill>
                              <a:srgbClr val="FF000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FF000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mc:Choice>
        <mc:Fallback xmlns="">
          <p:graphicFrame>
            <p:nvGraphicFramePr>
              <p:cNvPr id="10" name="表格 9"/>
              <p:cNvGraphicFramePr>
                <a:graphicFrameLocks noGrp="1"/>
              </p:cNvGraphicFramePr>
              <p:nvPr>
                <p:extLst>
                  <p:ext uri="{D42A27DB-BD31-4B8C-83A1-F6EECF244321}">
                    <p14:modId xmlns:p14="http://schemas.microsoft.com/office/powerpoint/2010/main" val="1764159578"/>
                  </p:ext>
                </p:extLst>
              </p:nvPr>
            </p:nvGraphicFramePr>
            <p:xfrm>
              <a:off x="1399298" y="4519438"/>
              <a:ext cx="4713522" cy="365760"/>
            </p:xfrm>
            <a:graphic>
              <a:graphicData uri="http://schemas.openxmlformats.org/drawingml/2006/table">
                <a:tbl>
                  <a:tblPr firstRow="1" bandRow="1">
                    <a:tableStyleId>{5C22544A-7EE6-4342-B048-85BDC9FD1C3A}</a:tableStyleId>
                  </a:tblPr>
                  <a:tblGrid>
                    <a:gridCol w="428502"/>
                    <a:gridCol w="428502"/>
                    <a:gridCol w="428502"/>
                    <a:gridCol w="428502"/>
                    <a:gridCol w="428502"/>
                    <a:gridCol w="428502"/>
                    <a:gridCol w="428502"/>
                    <a:gridCol w="428502"/>
                    <a:gridCol w="428502"/>
                    <a:gridCol w="428502"/>
                    <a:gridCol w="428502"/>
                  </a:tblGrid>
                  <a:tr h="365760">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r="-1005714"/>
                          </a:stretch>
                        </a:blip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FF000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mc:Fallback>
      </mc:AlternateContent>
      <p:cxnSp>
        <p:nvCxnSpPr>
          <p:cNvPr id="12" name="直线连接符 11"/>
          <p:cNvCxnSpPr/>
          <p:nvPr/>
        </p:nvCxnSpPr>
        <p:spPr>
          <a:xfrm>
            <a:off x="973764" y="4460063"/>
            <a:ext cx="0" cy="693832"/>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14" name="直线箭头连接符 13"/>
          <p:cNvCxnSpPr/>
          <p:nvPr/>
        </p:nvCxnSpPr>
        <p:spPr>
          <a:xfrm>
            <a:off x="973764" y="5153895"/>
            <a:ext cx="42553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15" name="表格 14"/>
          <p:cNvGraphicFramePr>
            <a:graphicFrameLocks noGrp="1"/>
          </p:cNvGraphicFramePr>
          <p:nvPr>
            <p:extLst>
              <p:ext uri="{D42A27DB-BD31-4B8C-83A1-F6EECF244321}">
                <p14:modId xmlns:p14="http://schemas.microsoft.com/office/powerpoint/2010/main" val="2070796964"/>
              </p:ext>
            </p:extLst>
          </p:nvPr>
        </p:nvGraphicFramePr>
        <p:xfrm>
          <a:off x="1836706" y="5902981"/>
          <a:ext cx="4713522" cy="365760"/>
        </p:xfrm>
        <a:graphic>
          <a:graphicData uri="http://schemas.openxmlformats.org/drawingml/2006/table">
            <a:tbl>
              <a:tblPr firstRow="1" bandRow="1">
                <a:tableStyleId>{5C22544A-7EE6-4342-B048-85BDC9FD1C3A}</a:tableStyleId>
              </a:tblPr>
              <a:tblGrid>
                <a:gridCol w="428502">
                  <a:extLst>
                    <a:ext uri="{9D8B030D-6E8A-4147-A177-3AD203B41FA5}">
                      <a16:colId xmlns:a16="http://schemas.microsoft.com/office/drawing/2014/main" val="20000"/>
                    </a:ext>
                  </a:extLst>
                </a:gridCol>
                <a:gridCol w="428502">
                  <a:extLst>
                    <a:ext uri="{9D8B030D-6E8A-4147-A177-3AD203B41FA5}">
                      <a16:colId xmlns:a16="http://schemas.microsoft.com/office/drawing/2014/main" val="20001"/>
                    </a:ext>
                  </a:extLst>
                </a:gridCol>
                <a:gridCol w="428502">
                  <a:extLst>
                    <a:ext uri="{9D8B030D-6E8A-4147-A177-3AD203B41FA5}">
                      <a16:colId xmlns:a16="http://schemas.microsoft.com/office/drawing/2014/main" val="20002"/>
                    </a:ext>
                  </a:extLst>
                </a:gridCol>
                <a:gridCol w="428502">
                  <a:extLst>
                    <a:ext uri="{9D8B030D-6E8A-4147-A177-3AD203B41FA5}">
                      <a16:colId xmlns:a16="http://schemas.microsoft.com/office/drawing/2014/main" val="20003"/>
                    </a:ext>
                  </a:extLst>
                </a:gridCol>
                <a:gridCol w="428502">
                  <a:extLst>
                    <a:ext uri="{9D8B030D-6E8A-4147-A177-3AD203B41FA5}">
                      <a16:colId xmlns:a16="http://schemas.microsoft.com/office/drawing/2014/main" val="20004"/>
                    </a:ext>
                  </a:extLst>
                </a:gridCol>
                <a:gridCol w="428502">
                  <a:extLst>
                    <a:ext uri="{9D8B030D-6E8A-4147-A177-3AD203B41FA5}">
                      <a16:colId xmlns:a16="http://schemas.microsoft.com/office/drawing/2014/main" val="20005"/>
                    </a:ext>
                  </a:extLst>
                </a:gridCol>
                <a:gridCol w="428502">
                  <a:extLst>
                    <a:ext uri="{9D8B030D-6E8A-4147-A177-3AD203B41FA5}">
                      <a16:colId xmlns:a16="http://schemas.microsoft.com/office/drawing/2014/main" val="20006"/>
                    </a:ext>
                  </a:extLst>
                </a:gridCol>
                <a:gridCol w="428502">
                  <a:extLst>
                    <a:ext uri="{9D8B030D-6E8A-4147-A177-3AD203B41FA5}">
                      <a16:colId xmlns:a16="http://schemas.microsoft.com/office/drawing/2014/main" val="20007"/>
                    </a:ext>
                  </a:extLst>
                </a:gridCol>
                <a:gridCol w="428502">
                  <a:extLst>
                    <a:ext uri="{9D8B030D-6E8A-4147-A177-3AD203B41FA5}">
                      <a16:colId xmlns:a16="http://schemas.microsoft.com/office/drawing/2014/main" val="20008"/>
                    </a:ext>
                  </a:extLst>
                </a:gridCol>
                <a:gridCol w="428502">
                  <a:extLst>
                    <a:ext uri="{9D8B030D-6E8A-4147-A177-3AD203B41FA5}">
                      <a16:colId xmlns:a16="http://schemas.microsoft.com/office/drawing/2014/main" val="20009"/>
                    </a:ext>
                  </a:extLst>
                </a:gridCol>
                <a:gridCol w="428502">
                  <a:extLst>
                    <a:ext uri="{9D8B030D-6E8A-4147-A177-3AD203B41FA5}">
                      <a16:colId xmlns:a16="http://schemas.microsoft.com/office/drawing/2014/main" val="20010"/>
                    </a:ext>
                  </a:extLst>
                </a:gridCol>
              </a:tblGrid>
              <a:tr h="317565">
                <a:tc>
                  <a:txBody>
                    <a:bodyPr/>
                    <a:lstStyle/>
                    <a:p>
                      <a:pPr algn="ctr"/>
                      <a:r>
                        <a:rPr lang="en-US" altLang="zh-CN" dirty="0">
                          <a:solidFill>
                            <a:srgbClr val="7030A0"/>
                          </a:solidFill>
                          <a:latin typeface="Times New Roman" charset="0"/>
                          <a:ea typeface="Times New Roman" charset="0"/>
                          <a:cs typeface="Times New Roman" charset="0"/>
                        </a:rPr>
                        <a:t>a</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7030A0"/>
                          </a:solidFill>
                          <a:latin typeface="Times New Roman" charset="0"/>
                          <a:ea typeface="Times New Roman" charset="0"/>
                          <a:cs typeface="Times New Roman" charset="0"/>
                        </a:rPr>
                        <a:t>b</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7030A0"/>
                          </a:solidFill>
                          <a:latin typeface="Times New Roman" charset="0"/>
                          <a:ea typeface="Times New Roman" charset="0"/>
                          <a:cs typeface="Times New Roman" charset="0"/>
                        </a:rPr>
                        <a:t>r</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7030A0"/>
                          </a:solidFill>
                          <a:latin typeface="Times New Roman" charset="0"/>
                          <a:ea typeface="Times New Roman" charset="0"/>
                          <a:cs typeface="Times New Roman" charset="0"/>
                        </a:rPr>
                        <a:t>a</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7030A0"/>
                          </a:solidFill>
                          <a:latin typeface="Times New Roman" charset="0"/>
                          <a:ea typeface="Times New Roman" charset="0"/>
                          <a:cs typeface="Times New Roman" charset="0"/>
                        </a:rPr>
                        <a:t>c</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7030A0"/>
                          </a:solidFill>
                          <a:latin typeface="Times New Roman" charset="0"/>
                          <a:ea typeface="Times New Roman" charset="0"/>
                          <a:cs typeface="Times New Roman" charset="0"/>
                        </a:rPr>
                        <a:t>a</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7030A0"/>
                          </a:solidFill>
                          <a:latin typeface="Times New Roman" charset="0"/>
                          <a:ea typeface="Times New Roman" charset="0"/>
                          <a:cs typeface="Times New Roman" charset="0"/>
                        </a:rPr>
                        <a:t>d</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7030A0"/>
                          </a:solidFill>
                          <a:latin typeface="Times New Roman" charset="0"/>
                          <a:ea typeface="Times New Roman" charset="0"/>
                          <a:cs typeface="Times New Roman" charset="0"/>
                        </a:rPr>
                        <a:t>a</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7030A0"/>
                          </a:solidFill>
                          <a:latin typeface="Times New Roman" charset="0"/>
                          <a:ea typeface="Times New Roman" charset="0"/>
                          <a:cs typeface="Times New Roman" charset="0"/>
                        </a:rPr>
                        <a:t>b</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7030A0"/>
                          </a:solidFill>
                          <a:latin typeface="Times New Roman" charset="0"/>
                          <a:ea typeface="Times New Roman" charset="0"/>
                          <a:cs typeface="Times New Roman" charset="0"/>
                        </a:rPr>
                        <a:t>r</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7030A0"/>
                          </a:solidFill>
                          <a:latin typeface="Times New Roman" charset="0"/>
                          <a:ea typeface="Times New Roman" charset="0"/>
                          <a:cs typeface="Times New Roman" charset="0"/>
                        </a:rPr>
                        <a:t>a</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graphicFrame>
            <p:nvGraphicFramePr>
              <p:cNvPr id="16" name="表格 15"/>
              <p:cNvGraphicFramePr>
                <a:graphicFrameLocks noGrp="1"/>
              </p:cNvGraphicFramePr>
              <p:nvPr>
                <p:extLst>
                  <p:ext uri="{D42A27DB-BD31-4B8C-83A1-F6EECF244321}">
                    <p14:modId xmlns:p14="http://schemas.microsoft.com/office/powerpoint/2010/main" val="1764590666"/>
                  </p:ext>
                </p:extLst>
              </p:nvPr>
            </p:nvGraphicFramePr>
            <p:xfrm>
              <a:off x="1836706" y="5445599"/>
              <a:ext cx="4713522" cy="365760"/>
            </p:xfrm>
            <a:graphic>
              <a:graphicData uri="http://schemas.openxmlformats.org/drawingml/2006/table">
                <a:tbl>
                  <a:tblPr firstRow="1" bandRow="1">
                    <a:tableStyleId>{5C22544A-7EE6-4342-B048-85BDC9FD1C3A}</a:tableStyleId>
                  </a:tblPr>
                  <a:tblGrid>
                    <a:gridCol w="428502">
                      <a:extLst>
                        <a:ext uri="{9D8B030D-6E8A-4147-A177-3AD203B41FA5}">
                          <a16:colId xmlns:a16="http://schemas.microsoft.com/office/drawing/2014/main" val="20000"/>
                        </a:ext>
                      </a:extLst>
                    </a:gridCol>
                    <a:gridCol w="428502">
                      <a:extLst>
                        <a:ext uri="{9D8B030D-6E8A-4147-A177-3AD203B41FA5}">
                          <a16:colId xmlns:a16="http://schemas.microsoft.com/office/drawing/2014/main" val="20001"/>
                        </a:ext>
                      </a:extLst>
                    </a:gridCol>
                    <a:gridCol w="428502">
                      <a:extLst>
                        <a:ext uri="{9D8B030D-6E8A-4147-A177-3AD203B41FA5}">
                          <a16:colId xmlns:a16="http://schemas.microsoft.com/office/drawing/2014/main" val="20002"/>
                        </a:ext>
                      </a:extLst>
                    </a:gridCol>
                    <a:gridCol w="428502">
                      <a:extLst>
                        <a:ext uri="{9D8B030D-6E8A-4147-A177-3AD203B41FA5}">
                          <a16:colId xmlns:a16="http://schemas.microsoft.com/office/drawing/2014/main" val="20003"/>
                        </a:ext>
                      </a:extLst>
                    </a:gridCol>
                    <a:gridCol w="428502">
                      <a:extLst>
                        <a:ext uri="{9D8B030D-6E8A-4147-A177-3AD203B41FA5}">
                          <a16:colId xmlns:a16="http://schemas.microsoft.com/office/drawing/2014/main" val="20004"/>
                        </a:ext>
                      </a:extLst>
                    </a:gridCol>
                    <a:gridCol w="428502">
                      <a:extLst>
                        <a:ext uri="{9D8B030D-6E8A-4147-A177-3AD203B41FA5}">
                          <a16:colId xmlns:a16="http://schemas.microsoft.com/office/drawing/2014/main" val="20005"/>
                        </a:ext>
                      </a:extLst>
                    </a:gridCol>
                    <a:gridCol w="428502">
                      <a:extLst>
                        <a:ext uri="{9D8B030D-6E8A-4147-A177-3AD203B41FA5}">
                          <a16:colId xmlns:a16="http://schemas.microsoft.com/office/drawing/2014/main" val="20006"/>
                        </a:ext>
                      </a:extLst>
                    </a:gridCol>
                    <a:gridCol w="428502">
                      <a:extLst>
                        <a:ext uri="{9D8B030D-6E8A-4147-A177-3AD203B41FA5}">
                          <a16:colId xmlns:a16="http://schemas.microsoft.com/office/drawing/2014/main" val="20007"/>
                        </a:ext>
                      </a:extLst>
                    </a:gridCol>
                    <a:gridCol w="428502">
                      <a:extLst>
                        <a:ext uri="{9D8B030D-6E8A-4147-A177-3AD203B41FA5}">
                          <a16:colId xmlns:a16="http://schemas.microsoft.com/office/drawing/2014/main" val="20008"/>
                        </a:ext>
                      </a:extLst>
                    </a:gridCol>
                    <a:gridCol w="428502">
                      <a:extLst>
                        <a:ext uri="{9D8B030D-6E8A-4147-A177-3AD203B41FA5}">
                          <a16:colId xmlns:a16="http://schemas.microsoft.com/office/drawing/2014/main" val="20009"/>
                        </a:ext>
                      </a:extLst>
                    </a:gridCol>
                    <a:gridCol w="428502">
                      <a:extLst>
                        <a:ext uri="{9D8B030D-6E8A-4147-A177-3AD203B41FA5}">
                          <a16:colId xmlns:a16="http://schemas.microsoft.com/office/drawing/2014/main" val="20010"/>
                        </a:ext>
                      </a:extLst>
                    </a:gridCol>
                  </a:tblGrid>
                  <a:tr h="317565">
                    <a:tc>
                      <a:txBody>
                        <a:bodyPr/>
                        <a:lstStyle/>
                        <a:p>
                          <a:pPr algn="ctr"/>
                          <a14:m>
                            <m:oMathPara xmlns:m="http://schemas.openxmlformats.org/officeDocument/2006/math">
                              <m:oMathParaPr>
                                <m:jc m:val="centerGroup"/>
                              </m:oMathParaPr>
                              <m:oMath xmlns:m="http://schemas.openxmlformats.org/officeDocument/2006/math">
                                <m:r>
                                  <a:rPr lang="en-US" altLang="zh-CN" i="1" dirty="0" smtClean="0">
                                    <a:solidFill>
                                      <a:srgbClr val="FF0000"/>
                                    </a:solidFill>
                                    <a:latin typeface="Cambria Math" charset="0"/>
                                    <a:ea typeface="Cambria Math" charset="0"/>
                                    <a:cs typeface="Cambria Math" charset="0"/>
                                  </a:rPr>
                                  <m:t>×</m:t>
                                </m:r>
                              </m:oMath>
                            </m:oMathPara>
                          </a14:m>
                          <a:endParaRPr lang="zh-CN" altLang="en-US" dirty="0">
                            <a:solidFill>
                              <a:srgbClr val="FF000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FF000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mc:Choice>
        <mc:Fallback xmlns="">
          <p:graphicFrame>
            <p:nvGraphicFramePr>
              <p:cNvPr id="16" name="表格 15"/>
              <p:cNvGraphicFramePr>
                <a:graphicFrameLocks noGrp="1"/>
              </p:cNvGraphicFramePr>
              <p:nvPr>
                <p:extLst>
                  <p:ext uri="{D42A27DB-BD31-4B8C-83A1-F6EECF244321}">
                    <p14:modId xmlns:p14="http://schemas.microsoft.com/office/powerpoint/2010/main" val="1764590666"/>
                  </p:ext>
                </p:extLst>
              </p:nvPr>
            </p:nvGraphicFramePr>
            <p:xfrm>
              <a:off x="1836706" y="5445599"/>
              <a:ext cx="4713522" cy="365760"/>
            </p:xfrm>
            <a:graphic>
              <a:graphicData uri="http://schemas.openxmlformats.org/drawingml/2006/table">
                <a:tbl>
                  <a:tblPr firstRow="1" bandRow="1">
                    <a:tableStyleId>{5C22544A-7EE6-4342-B048-85BDC9FD1C3A}</a:tableStyleId>
                  </a:tblPr>
                  <a:tblGrid>
                    <a:gridCol w="428502"/>
                    <a:gridCol w="428502"/>
                    <a:gridCol w="428502"/>
                    <a:gridCol w="428502"/>
                    <a:gridCol w="428502"/>
                    <a:gridCol w="428502"/>
                    <a:gridCol w="428502"/>
                    <a:gridCol w="428502"/>
                    <a:gridCol w="428502"/>
                    <a:gridCol w="428502"/>
                    <a:gridCol w="428502"/>
                  </a:tblGrid>
                  <a:tr h="365760">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r="-1005714"/>
                          </a:stretch>
                        </a:blip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FF000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mc:Fallback>
      </mc:AlternateContent>
      <p:cxnSp>
        <p:nvCxnSpPr>
          <p:cNvPr id="17" name="直线连接符 16"/>
          <p:cNvCxnSpPr/>
          <p:nvPr/>
        </p:nvCxnSpPr>
        <p:spPr>
          <a:xfrm>
            <a:off x="1411172" y="5386224"/>
            <a:ext cx="0" cy="693832"/>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18" name="直线箭头连接符 17"/>
          <p:cNvCxnSpPr/>
          <p:nvPr/>
        </p:nvCxnSpPr>
        <p:spPr>
          <a:xfrm>
            <a:off x="1411172" y="6080056"/>
            <a:ext cx="42553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72476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顺序检索</a:t>
            </a:r>
            <a:endParaRPr kumimoji="1" lang="zh-CN" altLang="en-US" dirty="0"/>
          </a:p>
        </p:txBody>
      </p:sp>
      <p:sp>
        <p:nvSpPr>
          <p:cNvPr id="3" name="内容占位符 2"/>
          <p:cNvSpPr>
            <a:spLocks noGrp="1"/>
          </p:cNvSpPr>
          <p:nvPr>
            <p:ph idx="1"/>
          </p:nvPr>
        </p:nvSpPr>
        <p:spPr/>
        <p:txBody>
          <a:bodyPr/>
          <a:lstStyle/>
          <a:p>
            <a:pPr algn="just"/>
            <a:r>
              <a:rPr lang="zh-CN" altLang="en-US" dirty="0"/>
              <a:t>简单字符串</a:t>
            </a:r>
            <a:r>
              <a:rPr lang="en-US" altLang="zh-CN" dirty="0"/>
              <a:t>—</a:t>
            </a:r>
            <a:r>
              <a:rPr lang="en-US" altLang="zh-CN" dirty="0" err="1">
                <a:solidFill>
                  <a:srgbClr val="7030A0"/>
                </a:solidFill>
                <a:latin typeface="Times New Roman" charset="0"/>
                <a:ea typeface="Times New Roman" charset="0"/>
                <a:cs typeface="Times New Roman" charset="0"/>
              </a:rPr>
              <a:t>Horspool</a:t>
            </a:r>
            <a:endParaRPr lang="en-US" altLang="zh-CN" dirty="0">
              <a:solidFill>
                <a:srgbClr val="7030A0"/>
              </a:solidFill>
              <a:latin typeface="Times New Roman" charset="0"/>
              <a:ea typeface="Times New Roman" charset="0"/>
              <a:cs typeface="Times New Roman" charset="0"/>
            </a:endParaRPr>
          </a:p>
          <a:p>
            <a:pPr lvl="1" algn="just"/>
            <a:r>
              <a:rPr lang="en-US" altLang="zh-CN" dirty="0" err="1">
                <a:latin typeface="Times New Roman" charset="0"/>
                <a:ea typeface="Times New Roman" charset="0"/>
                <a:cs typeface="Times New Roman" charset="0"/>
              </a:rPr>
              <a:t>Horspool</a:t>
            </a:r>
            <a:r>
              <a:rPr lang="zh-CN" altLang="en-US" dirty="0">
                <a:latin typeface="+mn-ea"/>
                <a:cs typeface="Times New Roman" charset="0"/>
              </a:rPr>
              <a:t>的算法非常容易理解和编程实现</a:t>
            </a:r>
            <a:endParaRPr lang="en-US" altLang="zh-CN" dirty="0">
              <a:latin typeface="+mn-ea"/>
              <a:cs typeface="Times New Roman" charset="0"/>
            </a:endParaRPr>
          </a:p>
          <a:p>
            <a:pPr lvl="1" algn="just"/>
            <a:r>
              <a:rPr lang="zh-CN" altLang="en-US" dirty="0">
                <a:latin typeface="+mn-ea"/>
                <a:cs typeface="Times New Roman" charset="0"/>
              </a:rPr>
              <a:t>它是许多情况下最快的算法，尤其是在搜索自然语言文本时</a:t>
            </a:r>
            <a:endParaRPr lang="en-US" altLang="zh-CN" dirty="0">
              <a:latin typeface="+mn-ea"/>
              <a:cs typeface="Times New Roman" charset="0"/>
            </a:endParaRPr>
          </a:p>
          <a:p>
            <a:pPr lvl="1" algn="just"/>
            <a:r>
              <a:rPr lang="en-US" altLang="zh-CN" dirty="0" err="1">
                <a:latin typeface="Times New Roman" charset="0"/>
                <a:ea typeface="Times New Roman" charset="0"/>
                <a:cs typeface="Times New Roman" charset="0"/>
              </a:rPr>
              <a:t>Horspool</a:t>
            </a:r>
            <a:r>
              <a:rPr lang="zh-CN" altLang="en-US" dirty="0">
                <a:latin typeface="+mn-ea"/>
                <a:cs typeface="Times New Roman" charset="0"/>
              </a:rPr>
              <a:t>算法使用了移动窗口的想法，移动的方式更加智能</a:t>
            </a:r>
            <a:endParaRPr lang="en-US" altLang="zh-CN" dirty="0">
              <a:latin typeface="+mn-ea"/>
              <a:cs typeface="Times New Roman" charset="0"/>
            </a:endParaRPr>
          </a:p>
          <a:p>
            <a:pPr lvl="2" algn="just"/>
            <a:r>
              <a:rPr lang="zh-CN" altLang="en-US" dirty="0">
                <a:latin typeface="+mn-ea"/>
                <a:cs typeface="Times New Roman" charset="0"/>
              </a:rPr>
              <a:t>预先计算出一个按字母顺序索引的表</a:t>
            </a:r>
            <a:r>
              <a:rPr lang="en-US" altLang="zh-CN" i="1" dirty="0">
                <a:solidFill>
                  <a:srgbClr val="7030A0"/>
                </a:solidFill>
                <a:latin typeface="Times New Roman" charset="0"/>
                <a:ea typeface="Times New Roman" charset="0"/>
                <a:cs typeface="Times New Roman" charset="0"/>
              </a:rPr>
              <a:t>d</a:t>
            </a:r>
          </a:p>
          <a:p>
            <a:pPr lvl="3" algn="just"/>
            <a:r>
              <a:rPr lang="en-US" altLang="zh-CN" i="1" dirty="0">
                <a:solidFill>
                  <a:srgbClr val="7030A0"/>
                </a:solidFill>
                <a:latin typeface="Times New Roman" charset="0"/>
                <a:ea typeface="Times New Roman" charset="0"/>
                <a:cs typeface="Times New Roman" charset="0"/>
              </a:rPr>
              <a:t>d</a:t>
            </a:r>
            <a:r>
              <a:rPr lang="en-US" altLang="zh-CN" dirty="0">
                <a:solidFill>
                  <a:srgbClr val="7030A0"/>
                </a:solidFill>
                <a:latin typeface="Times New Roman" charset="0"/>
                <a:ea typeface="Times New Roman" charset="0"/>
                <a:cs typeface="Times New Roman" charset="0"/>
              </a:rPr>
              <a:t>[</a:t>
            </a:r>
            <a:r>
              <a:rPr lang="en-US" altLang="zh-CN" i="1" dirty="0">
                <a:solidFill>
                  <a:srgbClr val="7030A0"/>
                </a:solidFill>
                <a:latin typeface="Times New Roman" charset="0"/>
                <a:ea typeface="Times New Roman" charset="0"/>
                <a:cs typeface="Times New Roman" charset="0"/>
              </a:rPr>
              <a:t>c</a:t>
            </a:r>
            <a:r>
              <a:rPr lang="en-US" altLang="zh-CN" dirty="0">
                <a:solidFill>
                  <a:srgbClr val="7030A0"/>
                </a:solidFill>
                <a:latin typeface="Times New Roman" charset="0"/>
                <a:ea typeface="Times New Roman" charset="0"/>
                <a:cs typeface="Times New Roman" charset="0"/>
              </a:rPr>
              <a:t>]</a:t>
            </a:r>
            <a:r>
              <a:rPr lang="zh-CN" altLang="en-US" dirty="0">
                <a:latin typeface="+mn-ea"/>
                <a:cs typeface="Times New Roman" charset="0"/>
              </a:rPr>
              <a:t>：如果窗口中最后一个字符是</a:t>
            </a:r>
            <a:r>
              <a:rPr lang="en-US" altLang="zh-CN" i="1" dirty="0">
                <a:latin typeface="Times New Roman" charset="0"/>
                <a:ea typeface="Times New Roman" charset="0"/>
                <a:cs typeface="Times New Roman" charset="0"/>
              </a:rPr>
              <a:t>c</a:t>
            </a:r>
            <a:r>
              <a:rPr lang="zh-CN" altLang="en-US" dirty="0">
                <a:latin typeface="+mn-ea"/>
                <a:cs typeface="Times New Roman" charset="0"/>
              </a:rPr>
              <a:t>，窗口移动多少位置</a:t>
            </a:r>
            <a:endParaRPr lang="en-US" altLang="zh-CN" dirty="0">
              <a:latin typeface="+mn-ea"/>
              <a:cs typeface="Times New Roman" charset="0"/>
            </a:endParaRPr>
          </a:p>
          <a:p>
            <a:pPr lvl="3" algn="just"/>
            <a:r>
              <a:rPr lang="zh-CN" altLang="en-US" dirty="0">
                <a:latin typeface="+mn-ea"/>
                <a:cs typeface="Times New Roman" charset="0"/>
              </a:rPr>
              <a:t>换句话说，</a:t>
            </a:r>
            <a:r>
              <a:rPr lang="en-US" altLang="zh-CN" i="1" dirty="0">
                <a:solidFill>
                  <a:srgbClr val="7030A0"/>
                </a:solidFill>
                <a:latin typeface="Times New Roman" charset="0"/>
                <a:ea typeface="Times New Roman" charset="0"/>
                <a:cs typeface="Times New Roman" charset="0"/>
              </a:rPr>
              <a:t>d</a:t>
            </a:r>
            <a:r>
              <a:rPr lang="en-US" altLang="zh-CN" dirty="0">
                <a:solidFill>
                  <a:srgbClr val="7030A0"/>
                </a:solidFill>
                <a:latin typeface="Times New Roman" charset="0"/>
                <a:ea typeface="Times New Roman" charset="0"/>
                <a:cs typeface="Times New Roman" charset="0"/>
              </a:rPr>
              <a:t>[</a:t>
            </a:r>
            <a:r>
              <a:rPr lang="en-US" altLang="zh-CN" i="1" dirty="0">
                <a:solidFill>
                  <a:srgbClr val="7030A0"/>
                </a:solidFill>
                <a:latin typeface="Times New Roman" charset="0"/>
                <a:ea typeface="Times New Roman" charset="0"/>
                <a:cs typeface="Times New Roman" charset="0"/>
              </a:rPr>
              <a:t>c</a:t>
            </a:r>
            <a:r>
              <a:rPr lang="en-US" altLang="zh-CN" dirty="0">
                <a:solidFill>
                  <a:srgbClr val="7030A0"/>
                </a:solidFill>
                <a:latin typeface="Times New Roman" charset="0"/>
                <a:ea typeface="Times New Roman" charset="0"/>
                <a:cs typeface="Times New Roman" charset="0"/>
              </a:rPr>
              <a:t>]</a:t>
            </a:r>
            <a:r>
              <a:rPr lang="zh-CN" altLang="en-US" dirty="0">
                <a:latin typeface="+mn-ea"/>
                <a:cs typeface="Times New Roman" charset="0"/>
              </a:rPr>
              <a:t>是从模式的末端到 </a:t>
            </a:r>
            <a:r>
              <a:rPr lang="en-US" altLang="zh-CN" i="1" dirty="0">
                <a:solidFill>
                  <a:srgbClr val="7030A0"/>
                </a:solidFill>
                <a:latin typeface="Times New Roman" charset="0"/>
                <a:ea typeface="Times New Roman" charset="0"/>
                <a:cs typeface="Times New Roman" charset="0"/>
              </a:rPr>
              <a:t>P</a:t>
            </a:r>
            <a:r>
              <a:rPr lang="zh-CN" altLang="en-US" i="1" dirty="0">
                <a:solidFill>
                  <a:srgbClr val="7030A0"/>
                </a:solidFill>
                <a:latin typeface="Times New Roman" charset="0"/>
                <a:ea typeface="Times New Roman" charset="0"/>
                <a:cs typeface="Times New Roman" charset="0"/>
              </a:rPr>
              <a:t> </a:t>
            </a:r>
            <a:r>
              <a:rPr lang="zh-CN" altLang="en-US" dirty="0">
                <a:latin typeface="+mn-ea"/>
                <a:cs typeface="Times New Roman" charset="0"/>
              </a:rPr>
              <a:t>中 </a:t>
            </a:r>
            <a:r>
              <a:rPr lang="en-US" altLang="zh-CN" i="1" dirty="0">
                <a:latin typeface="Times New Roman" charset="0"/>
                <a:ea typeface="Times New Roman" charset="0"/>
                <a:cs typeface="Times New Roman" charset="0"/>
              </a:rPr>
              <a:t>c</a:t>
            </a:r>
            <a:r>
              <a:rPr lang="zh-CN" altLang="en-US" dirty="0">
                <a:latin typeface="+mn-ea"/>
                <a:cs typeface="Times New Roman" charset="0"/>
              </a:rPr>
              <a:t> 最后一次出现的距离</a:t>
            </a:r>
            <a:endParaRPr kumimoji="1" lang="zh-CN" altLang="en-US" dirty="0">
              <a:latin typeface="+mn-ea"/>
            </a:endParaRPr>
          </a:p>
        </p:txBody>
      </p:sp>
    </p:spTree>
    <p:extLst>
      <p:ext uri="{BB962C8B-B14F-4D97-AF65-F5344CB8AC3E}">
        <p14:creationId xmlns:p14="http://schemas.microsoft.com/office/powerpoint/2010/main" val="14035505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顺序检索</a:t>
            </a:r>
            <a:endParaRPr kumimoji="1" lang="zh-CN" altLang="en-US" dirty="0"/>
          </a:p>
        </p:txBody>
      </p:sp>
      <p:sp>
        <p:nvSpPr>
          <p:cNvPr id="3" name="内容占位符 2"/>
          <p:cNvSpPr>
            <a:spLocks noGrp="1"/>
          </p:cNvSpPr>
          <p:nvPr>
            <p:ph idx="1"/>
          </p:nvPr>
        </p:nvSpPr>
        <p:spPr>
          <a:xfrm>
            <a:off x="457200" y="1722826"/>
            <a:ext cx="8229600" cy="4827061"/>
          </a:xfrm>
        </p:spPr>
        <p:txBody>
          <a:bodyPr/>
          <a:lstStyle/>
          <a:p>
            <a:pPr algn="just"/>
            <a:r>
              <a:rPr lang="zh-CN" altLang="en-US" dirty="0"/>
              <a:t>简单字符串</a:t>
            </a:r>
            <a:r>
              <a:rPr lang="en-US" altLang="zh-CN" dirty="0"/>
              <a:t>—</a:t>
            </a:r>
            <a:r>
              <a:rPr lang="en-US" altLang="zh-CN" dirty="0" err="1">
                <a:solidFill>
                  <a:srgbClr val="7030A0"/>
                </a:solidFill>
                <a:latin typeface="Times New Roman" charset="0"/>
                <a:ea typeface="Times New Roman" charset="0"/>
                <a:cs typeface="Times New Roman" charset="0"/>
              </a:rPr>
              <a:t>Horspool</a:t>
            </a:r>
            <a:endParaRPr lang="en-US" altLang="zh-CN" dirty="0">
              <a:solidFill>
                <a:srgbClr val="7030A0"/>
              </a:solidFill>
              <a:latin typeface="Times New Roman" charset="0"/>
              <a:ea typeface="Times New Roman" charset="0"/>
              <a:cs typeface="Times New Roman" charset="0"/>
            </a:endParaRPr>
          </a:p>
          <a:p>
            <a:pPr lvl="1" algn="just"/>
            <a:r>
              <a:rPr lang="zh-CN" altLang="en-US" dirty="0">
                <a:latin typeface="+mn-ea"/>
                <a:cs typeface="Times New Roman" charset="0"/>
              </a:rPr>
              <a:t>表 </a:t>
            </a:r>
            <a:r>
              <a:rPr lang="en-US" altLang="zh-CN" i="1" dirty="0">
                <a:solidFill>
                  <a:srgbClr val="7030A0"/>
                </a:solidFill>
                <a:latin typeface="Times New Roman" charset="0"/>
                <a:ea typeface="Times New Roman" charset="0"/>
                <a:cs typeface="Times New Roman" charset="0"/>
              </a:rPr>
              <a:t>d</a:t>
            </a:r>
            <a:r>
              <a:rPr lang="zh-CN" altLang="en-US" i="1" dirty="0">
                <a:solidFill>
                  <a:srgbClr val="7030A0"/>
                </a:solidFill>
                <a:latin typeface="Times New Roman" charset="0"/>
                <a:ea typeface="Times New Roman" charset="0"/>
                <a:cs typeface="Times New Roman" charset="0"/>
              </a:rPr>
              <a:t> </a:t>
            </a:r>
            <a:r>
              <a:rPr lang="zh-CN" altLang="en-US" dirty="0">
                <a:latin typeface="+mn-ea"/>
                <a:cs typeface="Times New Roman" charset="0"/>
              </a:rPr>
              <a:t>的构造</a:t>
            </a:r>
            <a:endParaRPr lang="en-US" altLang="zh-CN" dirty="0">
              <a:latin typeface="+mn-ea"/>
              <a:cs typeface="Times New Roman" charset="0"/>
            </a:endParaRPr>
          </a:p>
          <a:p>
            <a:pPr lvl="2" algn="just"/>
            <a:r>
              <a:rPr lang="zh-CN" altLang="en-US" dirty="0">
                <a:latin typeface="+mn-ea"/>
                <a:cs typeface="Times New Roman" charset="0"/>
              </a:rPr>
              <a:t>如果</a:t>
            </a:r>
            <a:r>
              <a:rPr lang="en-US" altLang="zh-CN" i="1" dirty="0">
                <a:latin typeface="Times New Roman" charset="0"/>
                <a:ea typeface="Times New Roman" charset="0"/>
                <a:cs typeface="Times New Roman" charset="0"/>
              </a:rPr>
              <a:t>c</a:t>
            </a:r>
            <a:r>
              <a:rPr lang="zh-CN" altLang="en-US" dirty="0">
                <a:latin typeface="+mn-ea"/>
                <a:cs typeface="Times New Roman" charset="0"/>
              </a:rPr>
              <a:t>不包含在模式的前</a:t>
            </a:r>
            <a:r>
              <a:rPr lang="en-US" altLang="zh-CN" i="1" dirty="0">
                <a:latin typeface="Times New Roman" charset="0"/>
                <a:ea typeface="Times New Roman" charset="0"/>
                <a:cs typeface="Times New Roman" charset="0"/>
              </a:rPr>
              <a:t>m-1</a:t>
            </a:r>
            <a:r>
              <a:rPr lang="zh-CN" altLang="en-US" dirty="0">
                <a:latin typeface="+mn-ea"/>
                <a:cs typeface="Times New Roman" charset="0"/>
              </a:rPr>
              <a:t>个字符中</a:t>
            </a:r>
            <a:endParaRPr lang="en-US" altLang="zh-CN" dirty="0">
              <a:latin typeface="+mn-ea"/>
              <a:cs typeface="Times New Roman" charset="0"/>
            </a:endParaRPr>
          </a:p>
          <a:p>
            <a:pPr lvl="3" algn="just"/>
            <a:r>
              <a:rPr lang="en-US" altLang="zh-CN" i="1" dirty="0">
                <a:latin typeface="Times New Roman" charset="0"/>
                <a:ea typeface="Times New Roman" charset="0"/>
                <a:cs typeface="Times New Roman" charset="0"/>
              </a:rPr>
              <a:t>d</a:t>
            </a:r>
            <a:r>
              <a:rPr lang="en-US" altLang="zh-CN" dirty="0">
                <a:latin typeface="Times New Roman" charset="0"/>
                <a:ea typeface="Times New Roman" charset="0"/>
                <a:cs typeface="Times New Roman" charset="0"/>
              </a:rPr>
              <a:t>[</a:t>
            </a:r>
            <a:r>
              <a:rPr lang="en-US" altLang="zh-CN" i="1" dirty="0">
                <a:latin typeface="Times New Roman" charset="0"/>
                <a:ea typeface="Times New Roman" charset="0"/>
                <a:cs typeface="Times New Roman" charset="0"/>
              </a:rPr>
              <a:t>c</a:t>
            </a:r>
            <a:r>
              <a:rPr lang="en-US" altLang="zh-CN" dirty="0">
                <a:latin typeface="Times New Roman" charset="0"/>
                <a:ea typeface="Times New Roman" charset="0"/>
                <a:cs typeface="Times New Roman" charset="0"/>
              </a:rPr>
              <a:t>]</a:t>
            </a:r>
            <a:r>
              <a:rPr lang="zh-CN" altLang="en-US" dirty="0">
                <a:latin typeface="Times New Roman" charset="0"/>
                <a:ea typeface="Times New Roman" charset="0"/>
                <a:cs typeface="Times New Roman" charset="0"/>
              </a:rPr>
              <a:t> </a:t>
            </a:r>
            <a:r>
              <a:rPr lang="en-US" altLang="zh-CN" dirty="0">
                <a:latin typeface="+mn-ea"/>
                <a:cs typeface="Times New Roman" charset="0"/>
              </a:rPr>
              <a:t>=</a:t>
            </a:r>
            <a:r>
              <a:rPr lang="zh-CN" altLang="en-US" dirty="0">
                <a:latin typeface="+mn-ea"/>
                <a:cs typeface="Times New Roman" charset="0"/>
              </a:rPr>
              <a:t> 模式的长度</a:t>
            </a:r>
            <a:r>
              <a:rPr lang="en-US" altLang="zh-CN" i="1" dirty="0">
                <a:latin typeface="Times New Roman" charset="0"/>
                <a:ea typeface="Times New Roman" charset="0"/>
                <a:cs typeface="Times New Roman" charset="0"/>
              </a:rPr>
              <a:t>m</a:t>
            </a:r>
          </a:p>
          <a:p>
            <a:pPr lvl="2" algn="just"/>
            <a:r>
              <a:rPr lang="zh-CN" altLang="en-US" dirty="0">
                <a:latin typeface="+mn-ea"/>
              </a:rPr>
              <a:t>其他情况下</a:t>
            </a:r>
            <a:endParaRPr lang="en-US" altLang="zh-CN" dirty="0">
              <a:latin typeface="+mn-ea"/>
            </a:endParaRPr>
          </a:p>
          <a:p>
            <a:pPr lvl="3" algn="just"/>
            <a:r>
              <a:rPr lang="en-US" altLang="zh-CN" i="1" dirty="0">
                <a:latin typeface="Times New Roman" charset="0"/>
                <a:ea typeface="Times New Roman" charset="0"/>
                <a:cs typeface="Times New Roman" charset="0"/>
              </a:rPr>
              <a:t>d</a:t>
            </a:r>
            <a:r>
              <a:rPr lang="en-US" altLang="zh-CN" dirty="0">
                <a:latin typeface="Times New Roman" charset="0"/>
                <a:ea typeface="Times New Roman" charset="0"/>
                <a:cs typeface="Times New Roman" charset="0"/>
              </a:rPr>
              <a:t>[</a:t>
            </a:r>
            <a:r>
              <a:rPr lang="en-US" altLang="zh-CN" i="1" dirty="0">
                <a:latin typeface="Times New Roman" charset="0"/>
                <a:ea typeface="Times New Roman" charset="0"/>
                <a:cs typeface="Times New Roman" charset="0"/>
              </a:rPr>
              <a:t>c</a:t>
            </a:r>
            <a:r>
              <a:rPr lang="en-US" altLang="zh-CN" dirty="0">
                <a:latin typeface="Times New Roman" charset="0"/>
                <a:ea typeface="Times New Roman" charset="0"/>
                <a:cs typeface="Times New Roman" charset="0"/>
              </a:rPr>
              <a:t>]</a:t>
            </a:r>
            <a:r>
              <a:rPr lang="zh-CN" altLang="en-US" dirty="0">
                <a:latin typeface="Times New Roman" charset="0"/>
                <a:ea typeface="Times New Roman" charset="0"/>
                <a:cs typeface="Times New Roman" charset="0"/>
              </a:rPr>
              <a:t> </a:t>
            </a:r>
            <a:r>
              <a:rPr lang="en-US" altLang="zh-CN" dirty="0">
                <a:latin typeface="+mn-ea"/>
                <a:cs typeface="Times New Roman" charset="0"/>
              </a:rPr>
              <a:t>=</a:t>
            </a:r>
            <a:r>
              <a:rPr lang="zh-CN" altLang="en-US" dirty="0">
                <a:latin typeface="+mn-ea"/>
                <a:cs typeface="Times New Roman" charset="0"/>
              </a:rPr>
              <a:t> 模式前</a:t>
            </a:r>
            <a:r>
              <a:rPr lang="en-US" altLang="zh-CN" i="1" dirty="0">
                <a:latin typeface="Times New Roman" charset="0"/>
                <a:ea typeface="Times New Roman" charset="0"/>
                <a:cs typeface="Times New Roman" charset="0"/>
              </a:rPr>
              <a:t>m-1</a:t>
            </a:r>
            <a:r>
              <a:rPr lang="zh-CN" altLang="en-US" dirty="0">
                <a:latin typeface="+mn-ea"/>
                <a:cs typeface="Times New Roman" charset="0"/>
              </a:rPr>
              <a:t>个字符中最右边的</a:t>
            </a:r>
            <a:r>
              <a:rPr lang="en-US" altLang="zh-CN" i="1" dirty="0">
                <a:latin typeface="Times New Roman" charset="0"/>
                <a:ea typeface="Times New Roman" charset="0"/>
                <a:cs typeface="Times New Roman" charset="0"/>
              </a:rPr>
              <a:t>c</a:t>
            </a:r>
            <a:r>
              <a:rPr lang="zh-CN" altLang="en-US" dirty="0">
                <a:latin typeface="+mn-ea"/>
                <a:cs typeface="Times New Roman" charset="0"/>
              </a:rPr>
              <a:t>到模式最后一个字符的距离</a:t>
            </a:r>
            <a:endParaRPr lang="en-US" altLang="zh-CN" dirty="0">
              <a:latin typeface="+mn-ea"/>
              <a:cs typeface="Times New Roman" charset="0"/>
            </a:endParaRPr>
          </a:p>
          <a:p>
            <a:pPr lvl="2" algn="just"/>
            <a:r>
              <a:rPr lang="zh-CN" altLang="en-US" dirty="0">
                <a:latin typeface="+mn-ea"/>
              </a:rPr>
              <a:t>例如：给定模式 </a:t>
            </a:r>
            <a:r>
              <a:rPr lang="en-US" altLang="zh-CN" b="1" dirty="0">
                <a:solidFill>
                  <a:srgbClr val="7030A0"/>
                </a:solidFill>
                <a:latin typeface="Times New Roman" charset="0"/>
                <a:ea typeface="Times New Roman" charset="0"/>
                <a:cs typeface="Times New Roman" charset="0"/>
              </a:rPr>
              <a:t>BARBER</a:t>
            </a:r>
          </a:p>
          <a:p>
            <a:pPr lvl="2" algn="just"/>
            <a:endParaRPr lang="en-US" altLang="zh-CN" dirty="0">
              <a:latin typeface="+mn-ea"/>
            </a:endParaRPr>
          </a:p>
          <a:p>
            <a:pPr algn="just"/>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446761693"/>
              </p:ext>
            </p:extLst>
          </p:nvPr>
        </p:nvGraphicFramePr>
        <p:xfrm>
          <a:off x="704603" y="5486400"/>
          <a:ext cx="8071258" cy="868020"/>
        </p:xfrm>
        <a:graphic>
          <a:graphicData uri="http://schemas.openxmlformats.org/drawingml/2006/table">
            <a:tbl>
              <a:tblPr firstRow="1" bandRow="1">
                <a:tableStyleId>{5C22544A-7EE6-4342-B048-85BDC9FD1C3A}</a:tableStyleId>
              </a:tblPr>
              <a:tblGrid>
                <a:gridCol w="1896093">
                  <a:extLst>
                    <a:ext uri="{9D8B030D-6E8A-4147-A177-3AD203B41FA5}">
                      <a16:colId xmlns:a16="http://schemas.microsoft.com/office/drawing/2014/main" val="20000"/>
                    </a:ext>
                  </a:extLst>
                </a:gridCol>
                <a:gridCol w="1235033">
                  <a:extLst>
                    <a:ext uri="{9D8B030D-6E8A-4147-A177-3AD203B41FA5}">
                      <a16:colId xmlns:a16="http://schemas.microsoft.com/office/drawing/2014/main" val="20001"/>
                    </a:ext>
                  </a:extLst>
                </a:gridCol>
                <a:gridCol w="1235033">
                  <a:extLst>
                    <a:ext uri="{9D8B030D-6E8A-4147-A177-3AD203B41FA5}">
                      <a16:colId xmlns:a16="http://schemas.microsoft.com/office/drawing/2014/main" val="20002"/>
                    </a:ext>
                  </a:extLst>
                </a:gridCol>
                <a:gridCol w="1235033">
                  <a:extLst>
                    <a:ext uri="{9D8B030D-6E8A-4147-A177-3AD203B41FA5}">
                      <a16:colId xmlns:a16="http://schemas.microsoft.com/office/drawing/2014/main" val="20003"/>
                    </a:ext>
                  </a:extLst>
                </a:gridCol>
                <a:gridCol w="1235033">
                  <a:extLst>
                    <a:ext uri="{9D8B030D-6E8A-4147-A177-3AD203B41FA5}">
                      <a16:colId xmlns:a16="http://schemas.microsoft.com/office/drawing/2014/main" val="20004"/>
                    </a:ext>
                  </a:extLst>
                </a:gridCol>
                <a:gridCol w="1235033">
                  <a:extLst>
                    <a:ext uri="{9D8B030D-6E8A-4147-A177-3AD203B41FA5}">
                      <a16:colId xmlns:a16="http://schemas.microsoft.com/office/drawing/2014/main" val="20005"/>
                    </a:ext>
                  </a:extLst>
                </a:gridCol>
              </a:tblGrid>
              <a:tr h="434010">
                <a:tc>
                  <a:txBody>
                    <a:bodyPr/>
                    <a:lstStyle/>
                    <a:p>
                      <a:pPr algn="ctr"/>
                      <a:r>
                        <a:rPr lang="zh-CN" altLang="en-US" dirty="0"/>
                        <a:t>字符</a:t>
                      </a:r>
                      <a:r>
                        <a:rPr lang="en-US" altLang="zh-CN" dirty="0">
                          <a:latin typeface="Times New Roman" charset="0"/>
                          <a:ea typeface="Times New Roman" charset="0"/>
                          <a:cs typeface="Times New Roman" charset="0"/>
                        </a:rPr>
                        <a:t>c</a:t>
                      </a:r>
                      <a:endParaRPr lang="zh-CN" altLang="en-US" dirty="0">
                        <a:latin typeface="Times New Roman" charset="0"/>
                        <a:ea typeface="Times New Roman" charset="0"/>
                        <a:cs typeface="Times New Roman" charset="0"/>
                      </a:endParaRPr>
                    </a:p>
                  </a:txBody>
                  <a:tcPr/>
                </a:tc>
                <a:tc>
                  <a:txBody>
                    <a:bodyPr/>
                    <a:lstStyle/>
                    <a:p>
                      <a:pPr algn="ctr"/>
                      <a:r>
                        <a:rPr lang="en-US" altLang="zh-CN" dirty="0">
                          <a:latin typeface="Times New Roman" charset="0"/>
                          <a:ea typeface="Times New Roman" charset="0"/>
                          <a:cs typeface="Times New Roman" charset="0"/>
                        </a:rPr>
                        <a:t>A</a:t>
                      </a:r>
                      <a:endParaRPr lang="zh-CN" altLang="en-US" dirty="0">
                        <a:latin typeface="Times New Roman" charset="0"/>
                        <a:ea typeface="Times New Roman" charset="0"/>
                        <a:cs typeface="Times New Roman" charset="0"/>
                      </a:endParaRPr>
                    </a:p>
                  </a:txBody>
                  <a:tcPr/>
                </a:tc>
                <a:tc>
                  <a:txBody>
                    <a:bodyPr/>
                    <a:lstStyle/>
                    <a:p>
                      <a:pPr algn="ctr"/>
                      <a:r>
                        <a:rPr lang="en-US" altLang="zh-CN" dirty="0">
                          <a:latin typeface="Times New Roman" charset="0"/>
                          <a:ea typeface="Times New Roman" charset="0"/>
                          <a:cs typeface="Times New Roman" charset="0"/>
                        </a:rPr>
                        <a:t>B</a:t>
                      </a:r>
                      <a:endParaRPr lang="zh-CN" altLang="en-US" dirty="0">
                        <a:latin typeface="Times New Roman" charset="0"/>
                        <a:ea typeface="Times New Roman" charset="0"/>
                        <a:cs typeface="Times New Roman" charset="0"/>
                      </a:endParaRPr>
                    </a:p>
                  </a:txBody>
                  <a:tcPr/>
                </a:tc>
                <a:tc>
                  <a:txBody>
                    <a:bodyPr/>
                    <a:lstStyle/>
                    <a:p>
                      <a:pPr algn="ctr"/>
                      <a:r>
                        <a:rPr lang="en-US" altLang="zh-CN" dirty="0">
                          <a:latin typeface="Times New Roman" charset="0"/>
                          <a:ea typeface="Times New Roman" charset="0"/>
                          <a:cs typeface="Times New Roman" charset="0"/>
                        </a:rPr>
                        <a:t>E</a:t>
                      </a:r>
                      <a:endParaRPr lang="zh-CN" altLang="en-US" dirty="0">
                        <a:latin typeface="Times New Roman" charset="0"/>
                        <a:ea typeface="Times New Roman" charset="0"/>
                        <a:cs typeface="Times New Roman" charset="0"/>
                      </a:endParaRPr>
                    </a:p>
                  </a:txBody>
                  <a:tcPr/>
                </a:tc>
                <a:tc>
                  <a:txBody>
                    <a:bodyPr/>
                    <a:lstStyle/>
                    <a:p>
                      <a:pPr algn="ctr"/>
                      <a:r>
                        <a:rPr lang="en-US" altLang="zh-CN" dirty="0">
                          <a:latin typeface="Times New Roman" charset="0"/>
                          <a:ea typeface="Times New Roman" charset="0"/>
                          <a:cs typeface="Times New Roman" charset="0"/>
                        </a:rPr>
                        <a:t>R</a:t>
                      </a:r>
                      <a:endParaRPr lang="zh-CN" altLang="en-US" dirty="0">
                        <a:latin typeface="Times New Roman" charset="0"/>
                        <a:ea typeface="Times New Roman" charset="0"/>
                        <a:cs typeface="Times New Roman" charset="0"/>
                      </a:endParaRPr>
                    </a:p>
                  </a:txBody>
                  <a:tcPr/>
                </a:tc>
                <a:tc>
                  <a:txBody>
                    <a:bodyPr/>
                    <a:lstStyle/>
                    <a:p>
                      <a:pPr algn="ctr"/>
                      <a:r>
                        <a:rPr lang="zh-CN" altLang="en-US" dirty="0"/>
                        <a:t>其他字符</a:t>
                      </a:r>
                    </a:p>
                  </a:txBody>
                  <a:tcPr/>
                </a:tc>
                <a:extLst>
                  <a:ext uri="{0D108BD9-81ED-4DB2-BD59-A6C34878D82A}">
                    <a16:rowId xmlns:a16="http://schemas.microsoft.com/office/drawing/2014/main" val="10000"/>
                  </a:ext>
                </a:extLst>
              </a:tr>
              <a:tr h="434010">
                <a:tc>
                  <a:txBody>
                    <a:bodyPr/>
                    <a:lstStyle/>
                    <a:p>
                      <a:pPr algn="ctr"/>
                      <a:r>
                        <a:rPr lang="zh-CN" altLang="en-US" dirty="0"/>
                        <a:t>移动距离</a:t>
                      </a:r>
                      <a:r>
                        <a:rPr lang="en-US" altLang="zh-CN" i="1" dirty="0">
                          <a:latin typeface="Times New Roman" charset="0"/>
                          <a:ea typeface="Times New Roman" charset="0"/>
                          <a:cs typeface="Times New Roman" charset="0"/>
                        </a:rPr>
                        <a:t>d</a:t>
                      </a:r>
                      <a:r>
                        <a:rPr lang="en-US" altLang="zh-CN" dirty="0">
                          <a:latin typeface="Times New Roman" charset="0"/>
                          <a:ea typeface="Times New Roman" charset="0"/>
                          <a:cs typeface="Times New Roman" charset="0"/>
                        </a:rPr>
                        <a:t>[</a:t>
                      </a:r>
                      <a:r>
                        <a:rPr lang="en-US" altLang="zh-CN" i="1" dirty="0">
                          <a:latin typeface="Times New Roman" charset="0"/>
                          <a:ea typeface="Times New Roman" charset="0"/>
                          <a:cs typeface="Times New Roman" charset="0"/>
                        </a:rPr>
                        <a:t>c</a:t>
                      </a:r>
                      <a:r>
                        <a:rPr lang="en-US" altLang="zh-CN" dirty="0">
                          <a:latin typeface="Times New Roman" charset="0"/>
                          <a:ea typeface="Times New Roman" charset="0"/>
                          <a:cs typeface="Times New Roman" charset="0"/>
                        </a:rPr>
                        <a:t>]</a:t>
                      </a:r>
                      <a:endParaRPr lang="zh-CN" altLang="en-US" dirty="0">
                        <a:latin typeface="Times New Roman" charset="0"/>
                        <a:ea typeface="Times New Roman" charset="0"/>
                        <a:cs typeface="Times New Roman" charset="0"/>
                      </a:endParaRPr>
                    </a:p>
                  </a:txBody>
                  <a:tcPr/>
                </a:tc>
                <a:tc>
                  <a:txBody>
                    <a:bodyPr/>
                    <a:lstStyle/>
                    <a:p>
                      <a:pPr algn="ctr"/>
                      <a:r>
                        <a:rPr lang="en-US" altLang="zh-CN" dirty="0">
                          <a:latin typeface="Times New Roman" charset="0"/>
                          <a:ea typeface="Times New Roman" charset="0"/>
                          <a:cs typeface="Times New Roman" charset="0"/>
                        </a:rPr>
                        <a:t>4</a:t>
                      </a:r>
                      <a:endParaRPr lang="zh-CN" altLang="en-US" dirty="0">
                        <a:latin typeface="Times New Roman" charset="0"/>
                        <a:ea typeface="Times New Roman" charset="0"/>
                        <a:cs typeface="Times New Roman" charset="0"/>
                      </a:endParaRPr>
                    </a:p>
                  </a:txBody>
                  <a:tcPr/>
                </a:tc>
                <a:tc>
                  <a:txBody>
                    <a:bodyPr/>
                    <a:lstStyle/>
                    <a:p>
                      <a:pPr algn="ctr"/>
                      <a:r>
                        <a:rPr lang="en-US" altLang="zh-CN" dirty="0">
                          <a:latin typeface="Times New Roman" charset="0"/>
                          <a:ea typeface="Times New Roman" charset="0"/>
                          <a:cs typeface="Times New Roman" charset="0"/>
                        </a:rPr>
                        <a:t>2</a:t>
                      </a:r>
                      <a:endParaRPr lang="zh-CN" altLang="en-US" dirty="0">
                        <a:latin typeface="Times New Roman" charset="0"/>
                        <a:ea typeface="Times New Roman" charset="0"/>
                        <a:cs typeface="Times New Roman" charset="0"/>
                      </a:endParaRPr>
                    </a:p>
                  </a:txBody>
                  <a:tcPr/>
                </a:tc>
                <a:tc>
                  <a:txBody>
                    <a:bodyPr/>
                    <a:lstStyle/>
                    <a:p>
                      <a:pPr algn="ctr"/>
                      <a:r>
                        <a:rPr lang="en-US" altLang="zh-CN" dirty="0">
                          <a:latin typeface="Times New Roman" charset="0"/>
                          <a:ea typeface="Times New Roman" charset="0"/>
                          <a:cs typeface="Times New Roman" charset="0"/>
                        </a:rPr>
                        <a:t>1</a:t>
                      </a:r>
                      <a:endParaRPr lang="zh-CN" altLang="en-US" dirty="0">
                        <a:latin typeface="Times New Roman" charset="0"/>
                        <a:ea typeface="Times New Roman" charset="0"/>
                        <a:cs typeface="Times New Roman" charset="0"/>
                      </a:endParaRPr>
                    </a:p>
                  </a:txBody>
                  <a:tcPr/>
                </a:tc>
                <a:tc>
                  <a:txBody>
                    <a:bodyPr/>
                    <a:lstStyle/>
                    <a:p>
                      <a:pPr algn="ctr"/>
                      <a:r>
                        <a:rPr lang="en-US" altLang="zh-CN" dirty="0">
                          <a:latin typeface="Times New Roman" charset="0"/>
                          <a:ea typeface="Times New Roman" charset="0"/>
                          <a:cs typeface="Times New Roman" charset="0"/>
                        </a:rPr>
                        <a:t>3</a:t>
                      </a:r>
                      <a:endParaRPr lang="zh-CN" altLang="en-US" dirty="0">
                        <a:latin typeface="Times New Roman" charset="0"/>
                        <a:ea typeface="Times New Roman" charset="0"/>
                        <a:cs typeface="Times New Roman" charset="0"/>
                      </a:endParaRPr>
                    </a:p>
                  </a:txBody>
                  <a:tcPr/>
                </a:tc>
                <a:tc>
                  <a:txBody>
                    <a:bodyPr/>
                    <a:lstStyle/>
                    <a:p>
                      <a:pPr algn="ctr"/>
                      <a:r>
                        <a:rPr lang="en-US" altLang="zh-CN" dirty="0">
                          <a:latin typeface="Times New Roman" charset="0"/>
                          <a:ea typeface="Times New Roman" charset="0"/>
                          <a:cs typeface="Times New Roman" charset="0"/>
                        </a:rPr>
                        <a:t>6</a:t>
                      </a:r>
                      <a:endParaRPr lang="zh-CN" altLang="en-US" dirty="0">
                        <a:latin typeface="Times New Roman" charset="0"/>
                        <a:ea typeface="Times New Roman" charset="0"/>
                        <a:cs typeface="Times New Roman"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622578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顺序检索</a:t>
            </a:r>
            <a:endParaRPr kumimoji="1" lang="zh-CN" altLang="en-US" dirty="0"/>
          </a:p>
        </p:txBody>
      </p:sp>
      <p:sp>
        <p:nvSpPr>
          <p:cNvPr id="3" name="内容占位符 2"/>
          <p:cNvSpPr>
            <a:spLocks noGrp="1"/>
          </p:cNvSpPr>
          <p:nvPr>
            <p:ph idx="1"/>
          </p:nvPr>
        </p:nvSpPr>
        <p:spPr/>
        <p:txBody>
          <a:bodyPr/>
          <a:lstStyle/>
          <a:p>
            <a:r>
              <a:rPr lang="zh-CN" altLang="en-US" dirty="0"/>
              <a:t>简单字符串</a:t>
            </a:r>
            <a:r>
              <a:rPr lang="en-US" altLang="zh-CN" dirty="0"/>
              <a:t>—</a:t>
            </a:r>
            <a:r>
              <a:rPr lang="en-US" altLang="zh-CN" dirty="0" err="1">
                <a:solidFill>
                  <a:srgbClr val="7030A0"/>
                </a:solidFill>
                <a:latin typeface="Times New Roman" charset="0"/>
                <a:ea typeface="Times New Roman" charset="0"/>
                <a:cs typeface="Times New Roman" charset="0"/>
              </a:rPr>
              <a:t>Horspool</a:t>
            </a:r>
            <a:endParaRPr lang="en-US" altLang="zh-CN" dirty="0">
              <a:solidFill>
                <a:srgbClr val="7030A0"/>
              </a:solidFill>
              <a:latin typeface="Times New Roman" charset="0"/>
              <a:ea typeface="Times New Roman" charset="0"/>
              <a:cs typeface="Times New Roman" charset="0"/>
            </a:endParaRPr>
          </a:p>
          <a:p>
            <a:pPr lvl="1"/>
            <a:r>
              <a:rPr lang="en-US" altLang="zh-CN" dirty="0" err="1">
                <a:latin typeface="Times New Roman" charset="0"/>
                <a:ea typeface="Times New Roman" charset="0"/>
                <a:cs typeface="Times New Roman" charset="0"/>
              </a:rPr>
              <a:t>Horspool</a:t>
            </a:r>
            <a:r>
              <a:rPr lang="zh-CN" altLang="en-US" dirty="0">
                <a:latin typeface="+mn-ea"/>
                <a:cs typeface="Times New Roman" charset="0"/>
              </a:rPr>
              <a:t>算法实例</a:t>
            </a:r>
            <a:endParaRPr lang="en-US" altLang="zh-CN" dirty="0">
              <a:latin typeface="+mn-ea"/>
              <a:cs typeface="Times New Roman"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741043069"/>
              </p:ext>
            </p:extLst>
          </p:nvPr>
        </p:nvGraphicFramePr>
        <p:xfrm>
          <a:off x="973764" y="3119419"/>
          <a:ext cx="7713036" cy="370840"/>
        </p:xfrm>
        <a:graphic>
          <a:graphicData uri="http://schemas.openxmlformats.org/drawingml/2006/table">
            <a:tbl>
              <a:tblPr firstRow="1" bandRow="1">
                <a:tableStyleId>{5C22544A-7EE6-4342-B048-85BDC9FD1C3A}</a:tableStyleId>
              </a:tblPr>
              <a:tblGrid>
                <a:gridCol w="428502">
                  <a:extLst>
                    <a:ext uri="{9D8B030D-6E8A-4147-A177-3AD203B41FA5}">
                      <a16:colId xmlns:a16="http://schemas.microsoft.com/office/drawing/2014/main" val="20000"/>
                    </a:ext>
                  </a:extLst>
                </a:gridCol>
                <a:gridCol w="428502">
                  <a:extLst>
                    <a:ext uri="{9D8B030D-6E8A-4147-A177-3AD203B41FA5}">
                      <a16:colId xmlns:a16="http://schemas.microsoft.com/office/drawing/2014/main" val="20001"/>
                    </a:ext>
                  </a:extLst>
                </a:gridCol>
                <a:gridCol w="428502">
                  <a:extLst>
                    <a:ext uri="{9D8B030D-6E8A-4147-A177-3AD203B41FA5}">
                      <a16:colId xmlns:a16="http://schemas.microsoft.com/office/drawing/2014/main" val="20002"/>
                    </a:ext>
                  </a:extLst>
                </a:gridCol>
                <a:gridCol w="428502">
                  <a:extLst>
                    <a:ext uri="{9D8B030D-6E8A-4147-A177-3AD203B41FA5}">
                      <a16:colId xmlns:a16="http://schemas.microsoft.com/office/drawing/2014/main" val="20003"/>
                    </a:ext>
                  </a:extLst>
                </a:gridCol>
                <a:gridCol w="428502">
                  <a:extLst>
                    <a:ext uri="{9D8B030D-6E8A-4147-A177-3AD203B41FA5}">
                      <a16:colId xmlns:a16="http://schemas.microsoft.com/office/drawing/2014/main" val="20004"/>
                    </a:ext>
                  </a:extLst>
                </a:gridCol>
                <a:gridCol w="428502">
                  <a:extLst>
                    <a:ext uri="{9D8B030D-6E8A-4147-A177-3AD203B41FA5}">
                      <a16:colId xmlns:a16="http://schemas.microsoft.com/office/drawing/2014/main" val="20005"/>
                    </a:ext>
                  </a:extLst>
                </a:gridCol>
                <a:gridCol w="428502">
                  <a:extLst>
                    <a:ext uri="{9D8B030D-6E8A-4147-A177-3AD203B41FA5}">
                      <a16:colId xmlns:a16="http://schemas.microsoft.com/office/drawing/2014/main" val="20006"/>
                    </a:ext>
                  </a:extLst>
                </a:gridCol>
                <a:gridCol w="428502">
                  <a:extLst>
                    <a:ext uri="{9D8B030D-6E8A-4147-A177-3AD203B41FA5}">
                      <a16:colId xmlns:a16="http://schemas.microsoft.com/office/drawing/2014/main" val="20007"/>
                    </a:ext>
                  </a:extLst>
                </a:gridCol>
                <a:gridCol w="428502">
                  <a:extLst>
                    <a:ext uri="{9D8B030D-6E8A-4147-A177-3AD203B41FA5}">
                      <a16:colId xmlns:a16="http://schemas.microsoft.com/office/drawing/2014/main" val="20008"/>
                    </a:ext>
                  </a:extLst>
                </a:gridCol>
                <a:gridCol w="428502">
                  <a:extLst>
                    <a:ext uri="{9D8B030D-6E8A-4147-A177-3AD203B41FA5}">
                      <a16:colId xmlns:a16="http://schemas.microsoft.com/office/drawing/2014/main" val="20009"/>
                    </a:ext>
                  </a:extLst>
                </a:gridCol>
                <a:gridCol w="428502">
                  <a:extLst>
                    <a:ext uri="{9D8B030D-6E8A-4147-A177-3AD203B41FA5}">
                      <a16:colId xmlns:a16="http://schemas.microsoft.com/office/drawing/2014/main" val="20010"/>
                    </a:ext>
                  </a:extLst>
                </a:gridCol>
                <a:gridCol w="428502">
                  <a:extLst>
                    <a:ext uri="{9D8B030D-6E8A-4147-A177-3AD203B41FA5}">
                      <a16:colId xmlns:a16="http://schemas.microsoft.com/office/drawing/2014/main" val="20011"/>
                    </a:ext>
                  </a:extLst>
                </a:gridCol>
                <a:gridCol w="428502">
                  <a:extLst>
                    <a:ext uri="{9D8B030D-6E8A-4147-A177-3AD203B41FA5}">
                      <a16:colId xmlns:a16="http://schemas.microsoft.com/office/drawing/2014/main" val="20012"/>
                    </a:ext>
                  </a:extLst>
                </a:gridCol>
                <a:gridCol w="428502">
                  <a:extLst>
                    <a:ext uri="{9D8B030D-6E8A-4147-A177-3AD203B41FA5}">
                      <a16:colId xmlns:a16="http://schemas.microsoft.com/office/drawing/2014/main" val="20013"/>
                    </a:ext>
                  </a:extLst>
                </a:gridCol>
                <a:gridCol w="428502">
                  <a:extLst>
                    <a:ext uri="{9D8B030D-6E8A-4147-A177-3AD203B41FA5}">
                      <a16:colId xmlns:a16="http://schemas.microsoft.com/office/drawing/2014/main" val="20014"/>
                    </a:ext>
                  </a:extLst>
                </a:gridCol>
                <a:gridCol w="428502">
                  <a:extLst>
                    <a:ext uri="{9D8B030D-6E8A-4147-A177-3AD203B41FA5}">
                      <a16:colId xmlns:a16="http://schemas.microsoft.com/office/drawing/2014/main" val="20015"/>
                    </a:ext>
                  </a:extLst>
                </a:gridCol>
                <a:gridCol w="428502">
                  <a:extLst>
                    <a:ext uri="{9D8B030D-6E8A-4147-A177-3AD203B41FA5}">
                      <a16:colId xmlns:a16="http://schemas.microsoft.com/office/drawing/2014/main" val="20016"/>
                    </a:ext>
                  </a:extLst>
                </a:gridCol>
                <a:gridCol w="428502">
                  <a:extLst>
                    <a:ext uri="{9D8B030D-6E8A-4147-A177-3AD203B41FA5}">
                      <a16:colId xmlns:a16="http://schemas.microsoft.com/office/drawing/2014/main" val="20017"/>
                    </a:ext>
                  </a:extLst>
                </a:gridCol>
              </a:tblGrid>
              <a:tr h="370840">
                <a:tc>
                  <a:txBody>
                    <a:bodyPr/>
                    <a:lstStyle/>
                    <a:p>
                      <a:pPr algn="ctr"/>
                      <a:r>
                        <a:rPr lang="en-US" altLang="zh-CN" dirty="0">
                          <a:solidFill>
                            <a:schemeClr val="tx1"/>
                          </a:solidFill>
                          <a:latin typeface="Times New Roman" charset="0"/>
                          <a:ea typeface="Times New Roman" charset="0"/>
                          <a:cs typeface="Times New Roman" charset="0"/>
                        </a:rPr>
                        <a:t>a</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b</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r</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a</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c</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a</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b</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r</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a</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c</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FF0000"/>
                          </a:solidFill>
                          <a:latin typeface="Times New Roman" charset="0"/>
                          <a:ea typeface="Times New Roman" charset="0"/>
                          <a:cs typeface="Times New Roman" charset="0"/>
                        </a:rPr>
                        <a:t>a</a:t>
                      </a:r>
                      <a:endParaRPr lang="zh-CN" altLang="en-US" dirty="0">
                        <a:solidFill>
                          <a:srgbClr val="FF000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d</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a</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d</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a</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b</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r</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charset="0"/>
                          <a:ea typeface="Times New Roman" charset="0"/>
                          <a:cs typeface="Times New Roman" charset="0"/>
                        </a:rPr>
                        <a:t>a</a:t>
                      </a:r>
                      <a:endParaRPr lang="zh-CN" alt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859664812"/>
              </p:ext>
            </p:extLst>
          </p:nvPr>
        </p:nvGraphicFramePr>
        <p:xfrm>
          <a:off x="973764" y="4039263"/>
          <a:ext cx="4713522" cy="365760"/>
        </p:xfrm>
        <a:graphic>
          <a:graphicData uri="http://schemas.openxmlformats.org/drawingml/2006/table">
            <a:tbl>
              <a:tblPr firstRow="1" bandRow="1">
                <a:tableStyleId>{5C22544A-7EE6-4342-B048-85BDC9FD1C3A}</a:tableStyleId>
              </a:tblPr>
              <a:tblGrid>
                <a:gridCol w="428502">
                  <a:extLst>
                    <a:ext uri="{9D8B030D-6E8A-4147-A177-3AD203B41FA5}">
                      <a16:colId xmlns:a16="http://schemas.microsoft.com/office/drawing/2014/main" val="20000"/>
                    </a:ext>
                  </a:extLst>
                </a:gridCol>
                <a:gridCol w="428502">
                  <a:extLst>
                    <a:ext uri="{9D8B030D-6E8A-4147-A177-3AD203B41FA5}">
                      <a16:colId xmlns:a16="http://schemas.microsoft.com/office/drawing/2014/main" val="20001"/>
                    </a:ext>
                  </a:extLst>
                </a:gridCol>
                <a:gridCol w="428502">
                  <a:extLst>
                    <a:ext uri="{9D8B030D-6E8A-4147-A177-3AD203B41FA5}">
                      <a16:colId xmlns:a16="http://schemas.microsoft.com/office/drawing/2014/main" val="20002"/>
                    </a:ext>
                  </a:extLst>
                </a:gridCol>
                <a:gridCol w="428502">
                  <a:extLst>
                    <a:ext uri="{9D8B030D-6E8A-4147-A177-3AD203B41FA5}">
                      <a16:colId xmlns:a16="http://schemas.microsoft.com/office/drawing/2014/main" val="20003"/>
                    </a:ext>
                  </a:extLst>
                </a:gridCol>
                <a:gridCol w="428502">
                  <a:extLst>
                    <a:ext uri="{9D8B030D-6E8A-4147-A177-3AD203B41FA5}">
                      <a16:colId xmlns:a16="http://schemas.microsoft.com/office/drawing/2014/main" val="20004"/>
                    </a:ext>
                  </a:extLst>
                </a:gridCol>
                <a:gridCol w="428502">
                  <a:extLst>
                    <a:ext uri="{9D8B030D-6E8A-4147-A177-3AD203B41FA5}">
                      <a16:colId xmlns:a16="http://schemas.microsoft.com/office/drawing/2014/main" val="20005"/>
                    </a:ext>
                  </a:extLst>
                </a:gridCol>
                <a:gridCol w="428502">
                  <a:extLst>
                    <a:ext uri="{9D8B030D-6E8A-4147-A177-3AD203B41FA5}">
                      <a16:colId xmlns:a16="http://schemas.microsoft.com/office/drawing/2014/main" val="20006"/>
                    </a:ext>
                  </a:extLst>
                </a:gridCol>
                <a:gridCol w="428502">
                  <a:extLst>
                    <a:ext uri="{9D8B030D-6E8A-4147-A177-3AD203B41FA5}">
                      <a16:colId xmlns:a16="http://schemas.microsoft.com/office/drawing/2014/main" val="20007"/>
                    </a:ext>
                  </a:extLst>
                </a:gridCol>
                <a:gridCol w="428502">
                  <a:extLst>
                    <a:ext uri="{9D8B030D-6E8A-4147-A177-3AD203B41FA5}">
                      <a16:colId xmlns:a16="http://schemas.microsoft.com/office/drawing/2014/main" val="20008"/>
                    </a:ext>
                  </a:extLst>
                </a:gridCol>
                <a:gridCol w="428502">
                  <a:extLst>
                    <a:ext uri="{9D8B030D-6E8A-4147-A177-3AD203B41FA5}">
                      <a16:colId xmlns:a16="http://schemas.microsoft.com/office/drawing/2014/main" val="20009"/>
                    </a:ext>
                  </a:extLst>
                </a:gridCol>
                <a:gridCol w="428502">
                  <a:extLst>
                    <a:ext uri="{9D8B030D-6E8A-4147-A177-3AD203B41FA5}">
                      <a16:colId xmlns:a16="http://schemas.microsoft.com/office/drawing/2014/main" val="20010"/>
                    </a:ext>
                  </a:extLst>
                </a:gridCol>
              </a:tblGrid>
              <a:tr h="317565">
                <a:tc>
                  <a:txBody>
                    <a:bodyPr/>
                    <a:lstStyle/>
                    <a:p>
                      <a:pPr algn="ctr"/>
                      <a:r>
                        <a:rPr lang="en-US" altLang="zh-CN" dirty="0">
                          <a:solidFill>
                            <a:srgbClr val="7030A0"/>
                          </a:solidFill>
                          <a:latin typeface="Times New Roman" charset="0"/>
                          <a:ea typeface="Times New Roman" charset="0"/>
                          <a:cs typeface="Times New Roman" charset="0"/>
                        </a:rPr>
                        <a:t>a</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7030A0"/>
                          </a:solidFill>
                          <a:latin typeface="Times New Roman" charset="0"/>
                          <a:ea typeface="Times New Roman" charset="0"/>
                          <a:cs typeface="Times New Roman" charset="0"/>
                        </a:rPr>
                        <a:t>b</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7030A0"/>
                          </a:solidFill>
                          <a:latin typeface="Times New Roman" charset="0"/>
                          <a:ea typeface="Times New Roman" charset="0"/>
                          <a:cs typeface="Times New Roman" charset="0"/>
                        </a:rPr>
                        <a:t>r</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7030A0"/>
                          </a:solidFill>
                          <a:latin typeface="Times New Roman" charset="0"/>
                          <a:ea typeface="Times New Roman" charset="0"/>
                          <a:cs typeface="Times New Roman" charset="0"/>
                        </a:rPr>
                        <a:t>a</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7030A0"/>
                          </a:solidFill>
                          <a:latin typeface="Times New Roman" charset="0"/>
                          <a:ea typeface="Times New Roman" charset="0"/>
                          <a:cs typeface="Times New Roman" charset="0"/>
                        </a:rPr>
                        <a:t>c</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7030A0"/>
                          </a:solidFill>
                          <a:latin typeface="Times New Roman" charset="0"/>
                          <a:ea typeface="Times New Roman" charset="0"/>
                          <a:cs typeface="Times New Roman" charset="0"/>
                        </a:rPr>
                        <a:t>a</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7030A0"/>
                          </a:solidFill>
                          <a:latin typeface="Times New Roman" charset="0"/>
                          <a:ea typeface="Times New Roman" charset="0"/>
                          <a:cs typeface="Times New Roman" charset="0"/>
                        </a:rPr>
                        <a:t>d</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7030A0"/>
                          </a:solidFill>
                          <a:latin typeface="Times New Roman" charset="0"/>
                          <a:ea typeface="Times New Roman" charset="0"/>
                          <a:cs typeface="Times New Roman" charset="0"/>
                        </a:rPr>
                        <a:t>a</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7030A0"/>
                          </a:solidFill>
                          <a:latin typeface="Times New Roman" charset="0"/>
                          <a:ea typeface="Times New Roman" charset="0"/>
                          <a:cs typeface="Times New Roman" charset="0"/>
                        </a:rPr>
                        <a:t>b</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7030A0"/>
                          </a:solidFill>
                          <a:latin typeface="Times New Roman" charset="0"/>
                          <a:ea typeface="Times New Roman" charset="0"/>
                          <a:cs typeface="Times New Roman" charset="0"/>
                        </a:rPr>
                        <a:t>r</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7030A0"/>
                          </a:solidFill>
                          <a:latin typeface="Times New Roman" charset="0"/>
                          <a:ea typeface="Times New Roman" charset="0"/>
                          <a:cs typeface="Times New Roman" charset="0"/>
                        </a:rPr>
                        <a:t>a</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6" name="文本框 5"/>
          <p:cNvSpPr txBox="1"/>
          <p:nvPr/>
        </p:nvSpPr>
        <p:spPr>
          <a:xfrm>
            <a:off x="287970" y="3026506"/>
            <a:ext cx="427512" cy="461665"/>
          </a:xfrm>
          <a:prstGeom prst="rect">
            <a:avLst/>
          </a:prstGeom>
          <a:noFill/>
        </p:spPr>
        <p:txBody>
          <a:bodyPr wrap="square" rtlCol="0">
            <a:spAutoFit/>
          </a:bodyPr>
          <a:lstStyle/>
          <a:p>
            <a:r>
              <a:rPr kumimoji="1" lang="en-US" altLang="zh-CN" sz="2400" b="1" i="1" dirty="0">
                <a:solidFill>
                  <a:srgbClr val="FF0000"/>
                </a:solidFill>
                <a:latin typeface="Times New Roman" charset="0"/>
                <a:ea typeface="Times New Roman" charset="0"/>
                <a:cs typeface="Times New Roman" charset="0"/>
              </a:rPr>
              <a:t>T</a:t>
            </a:r>
          </a:p>
        </p:txBody>
      </p:sp>
      <p:sp>
        <p:nvSpPr>
          <p:cNvPr id="7" name="文本框 6"/>
          <p:cNvSpPr txBox="1"/>
          <p:nvPr/>
        </p:nvSpPr>
        <p:spPr>
          <a:xfrm>
            <a:off x="287970" y="3946855"/>
            <a:ext cx="427512" cy="461665"/>
          </a:xfrm>
          <a:prstGeom prst="rect">
            <a:avLst/>
          </a:prstGeom>
          <a:noFill/>
        </p:spPr>
        <p:txBody>
          <a:bodyPr wrap="square" rtlCol="0">
            <a:spAutoFit/>
          </a:bodyPr>
          <a:lstStyle/>
          <a:p>
            <a:r>
              <a:rPr kumimoji="1" lang="en-US" altLang="zh-CN" sz="2400" b="1" i="1" dirty="0">
                <a:solidFill>
                  <a:srgbClr val="FF0000"/>
                </a:solidFill>
                <a:latin typeface="Times New Roman" charset="0"/>
                <a:ea typeface="Times New Roman" charset="0"/>
                <a:cs typeface="Times New Roman" charset="0"/>
              </a:rPr>
              <a:t>P</a:t>
            </a:r>
          </a:p>
        </p:txBody>
      </p:sp>
      <mc:AlternateContent xmlns:mc="http://schemas.openxmlformats.org/markup-compatibility/2006" xmlns:a14="http://schemas.microsoft.com/office/drawing/2010/main">
        <mc:Choice Requires="a14">
          <p:graphicFrame>
            <p:nvGraphicFramePr>
              <p:cNvPr id="8" name="表格 7"/>
              <p:cNvGraphicFramePr>
                <a:graphicFrameLocks noGrp="1"/>
              </p:cNvGraphicFramePr>
              <p:nvPr>
                <p:extLst>
                  <p:ext uri="{D42A27DB-BD31-4B8C-83A1-F6EECF244321}">
                    <p14:modId xmlns:p14="http://schemas.microsoft.com/office/powerpoint/2010/main" val="909496846"/>
                  </p:ext>
                </p:extLst>
              </p:nvPr>
            </p:nvGraphicFramePr>
            <p:xfrm>
              <a:off x="973764" y="3581881"/>
              <a:ext cx="4713522" cy="386207"/>
            </p:xfrm>
            <a:graphic>
              <a:graphicData uri="http://schemas.openxmlformats.org/drawingml/2006/table">
                <a:tbl>
                  <a:tblPr firstRow="1" bandRow="1">
                    <a:tableStyleId>{5C22544A-7EE6-4342-B048-85BDC9FD1C3A}</a:tableStyleId>
                  </a:tblPr>
                  <a:tblGrid>
                    <a:gridCol w="428502">
                      <a:extLst>
                        <a:ext uri="{9D8B030D-6E8A-4147-A177-3AD203B41FA5}">
                          <a16:colId xmlns:a16="http://schemas.microsoft.com/office/drawing/2014/main" val="20000"/>
                        </a:ext>
                      </a:extLst>
                    </a:gridCol>
                    <a:gridCol w="428502">
                      <a:extLst>
                        <a:ext uri="{9D8B030D-6E8A-4147-A177-3AD203B41FA5}">
                          <a16:colId xmlns:a16="http://schemas.microsoft.com/office/drawing/2014/main" val="20001"/>
                        </a:ext>
                      </a:extLst>
                    </a:gridCol>
                    <a:gridCol w="428502">
                      <a:extLst>
                        <a:ext uri="{9D8B030D-6E8A-4147-A177-3AD203B41FA5}">
                          <a16:colId xmlns:a16="http://schemas.microsoft.com/office/drawing/2014/main" val="20002"/>
                        </a:ext>
                      </a:extLst>
                    </a:gridCol>
                    <a:gridCol w="428502">
                      <a:extLst>
                        <a:ext uri="{9D8B030D-6E8A-4147-A177-3AD203B41FA5}">
                          <a16:colId xmlns:a16="http://schemas.microsoft.com/office/drawing/2014/main" val="20003"/>
                        </a:ext>
                      </a:extLst>
                    </a:gridCol>
                    <a:gridCol w="428502">
                      <a:extLst>
                        <a:ext uri="{9D8B030D-6E8A-4147-A177-3AD203B41FA5}">
                          <a16:colId xmlns:a16="http://schemas.microsoft.com/office/drawing/2014/main" val="20004"/>
                        </a:ext>
                      </a:extLst>
                    </a:gridCol>
                    <a:gridCol w="428502">
                      <a:extLst>
                        <a:ext uri="{9D8B030D-6E8A-4147-A177-3AD203B41FA5}">
                          <a16:colId xmlns:a16="http://schemas.microsoft.com/office/drawing/2014/main" val="20005"/>
                        </a:ext>
                      </a:extLst>
                    </a:gridCol>
                    <a:gridCol w="428502">
                      <a:extLst>
                        <a:ext uri="{9D8B030D-6E8A-4147-A177-3AD203B41FA5}">
                          <a16:colId xmlns:a16="http://schemas.microsoft.com/office/drawing/2014/main" val="20006"/>
                        </a:ext>
                      </a:extLst>
                    </a:gridCol>
                    <a:gridCol w="428502">
                      <a:extLst>
                        <a:ext uri="{9D8B030D-6E8A-4147-A177-3AD203B41FA5}">
                          <a16:colId xmlns:a16="http://schemas.microsoft.com/office/drawing/2014/main" val="20007"/>
                        </a:ext>
                      </a:extLst>
                    </a:gridCol>
                    <a:gridCol w="428502">
                      <a:extLst>
                        <a:ext uri="{9D8B030D-6E8A-4147-A177-3AD203B41FA5}">
                          <a16:colId xmlns:a16="http://schemas.microsoft.com/office/drawing/2014/main" val="20008"/>
                        </a:ext>
                      </a:extLst>
                    </a:gridCol>
                    <a:gridCol w="428502">
                      <a:extLst>
                        <a:ext uri="{9D8B030D-6E8A-4147-A177-3AD203B41FA5}">
                          <a16:colId xmlns:a16="http://schemas.microsoft.com/office/drawing/2014/main" val="20009"/>
                        </a:ext>
                      </a:extLst>
                    </a:gridCol>
                    <a:gridCol w="428502">
                      <a:extLst>
                        <a:ext uri="{9D8B030D-6E8A-4147-A177-3AD203B41FA5}">
                          <a16:colId xmlns:a16="http://schemas.microsoft.com/office/drawing/2014/main" val="20010"/>
                        </a:ext>
                      </a:extLst>
                    </a:gridCol>
                  </a:tblGrid>
                  <a:tr h="317565">
                    <a:tc>
                      <a:txBody>
                        <a:bodyPr/>
                        <a:lstStyle/>
                        <a:p>
                          <a:pPr algn="ctr"/>
                          <a14:m>
                            <m:oMathPara xmlns:m="http://schemas.openxmlformats.org/officeDocument/2006/math">
                              <m:oMathParaPr>
                                <m:jc m:val="centerGroup"/>
                              </m:oMathParaPr>
                              <m:oMath xmlns:m="http://schemas.openxmlformats.org/officeDocument/2006/math">
                                <m:r>
                                  <a:rPr lang="en-US" altLang="zh-CN" i="1" dirty="0" smtClean="0">
                                    <a:solidFill>
                                      <a:srgbClr val="7030A0"/>
                                    </a:solidFill>
                                    <a:latin typeface="Cambria Math" charset="0"/>
                                    <a:ea typeface="Cambria Math" charset="0"/>
                                    <a:cs typeface="Cambria Math" charset="0"/>
                                  </a:rPr>
                                  <m:t>√</m:t>
                                </m:r>
                              </m:oMath>
                            </m:oMathPara>
                          </a14:m>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altLang="zh-CN" i="1" dirty="0" smtClean="0">
                                    <a:solidFill>
                                      <a:srgbClr val="7030A0"/>
                                    </a:solidFill>
                                    <a:latin typeface="Cambria Math" charset="0"/>
                                    <a:ea typeface="Cambria Math" charset="0"/>
                                    <a:cs typeface="Cambria Math" charset="0"/>
                                  </a:rPr>
                                  <m:t>√</m:t>
                                </m:r>
                              </m:oMath>
                            </m:oMathPara>
                          </a14:m>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altLang="zh-CN" i="1" dirty="0" smtClean="0">
                                    <a:solidFill>
                                      <a:srgbClr val="7030A0"/>
                                    </a:solidFill>
                                    <a:latin typeface="Cambria Math" charset="0"/>
                                    <a:ea typeface="Cambria Math" charset="0"/>
                                    <a:cs typeface="Cambria Math" charset="0"/>
                                  </a:rPr>
                                  <m:t>√</m:t>
                                </m:r>
                              </m:oMath>
                            </m:oMathPara>
                          </a14:m>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altLang="zh-CN" i="1" dirty="0" smtClean="0">
                                    <a:solidFill>
                                      <a:srgbClr val="7030A0"/>
                                    </a:solidFill>
                                    <a:latin typeface="Cambria Math" charset="0"/>
                                    <a:ea typeface="Cambria Math" charset="0"/>
                                    <a:cs typeface="Cambria Math" charset="0"/>
                                  </a:rPr>
                                  <m:t>√</m:t>
                                </m:r>
                              </m:oMath>
                            </m:oMathPara>
                          </a14:m>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altLang="zh-CN" i="1" dirty="0" smtClean="0">
                                    <a:solidFill>
                                      <a:srgbClr val="7030A0"/>
                                    </a:solidFill>
                                    <a:latin typeface="Cambria Math" charset="0"/>
                                    <a:ea typeface="Cambria Math" charset="0"/>
                                    <a:cs typeface="Cambria Math" charset="0"/>
                                  </a:rPr>
                                  <m:t>√</m:t>
                                </m:r>
                              </m:oMath>
                            </m:oMathPara>
                          </a14:m>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altLang="zh-CN" i="1" dirty="0" smtClean="0">
                                    <a:solidFill>
                                      <a:srgbClr val="7030A0"/>
                                    </a:solidFill>
                                    <a:latin typeface="Cambria Math" charset="0"/>
                                    <a:ea typeface="Cambria Math" charset="0"/>
                                    <a:cs typeface="Cambria Math" charset="0"/>
                                  </a:rPr>
                                  <m:t>√</m:t>
                                </m:r>
                              </m:oMath>
                            </m:oMathPara>
                          </a14:m>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altLang="zh-CN" i="1" dirty="0" smtClean="0">
                                    <a:solidFill>
                                      <a:srgbClr val="FF0000"/>
                                    </a:solidFill>
                                    <a:latin typeface="Cambria Math" charset="0"/>
                                    <a:ea typeface="Cambria Math" charset="0"/>
                                    <a:cs typeface="Cambria Math" charset="0"/>
                                  </a:rPr>
                                  <m:t>×</m:t>
                                </m:r>
                              </m:oMath>
                            </m:oMathPara>
                          </a14:m>
                          <a:endParaRPr lang="zh-CN" altLang="en-US" dirty="0">
                            <a:solidFill>
                              <a:srgbClr val="FF000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mc:Choice>
        <mc:Fallback xmlns="">
          <p:graphicFrame>
            <p:nvGraphicFramePr>
              <p:cNvPr id="8" name="表格 7"/>
              <p:cNvGraphicFramePr>
                <a:graphicFrameLocks noGrp="1"/>
              </p:cNvGraphicFramePr>
              <p:nvPr>
                <p:extLst>
                  <p:ext uri="{D42A27DB-BD31-4B8C-83A1-F6EECF244321}">
                    <p14:modId xmlns:p14="http://schemas.microsoft.com/office/powerpoint/2010/main" val="909496846"/>
                  </p:ext>
                </p:extLst>
              </p:nvPr>
            </p:nvGraphicFramePr>
            <p:xfrm>
              <a:off x="973764" y="3581881"/>
              <a:ext cx="4713522" cy="386207"/>
            </p:xfrm>
            <a:graphic>
              <a:graphicData uri="http://schemas.openxmlformats.org/drawingml/2006/table">
                <a:tbl>
                  <a:tblPr firstRow="1" bandRow="1">
                    <a:tableStyleId>{5C22544A-7EE6-4342-B048-85BDC9FD1C3A}</a:tableStyleId>
                  </a:tblPr>
                  <a:tblGrid>
                    <a:gridCol w="428502"/>
                    <a:gridCol w="428502"/>
                    <a:gridCol w="428502"/>
                    <a:gridCol w="428502"/>
                    <a:gridCol w="428502"/>
                    <a:gridCol w="428502"/>
                    <a:gridCol w="428502"/>
                    <a:gridCol w="428502"/>
                    <a:gridCol w="428502"/>
                    <a:gridCol w="428502"/>
                    <a:gridCol w="428502"/>
                  </a:tblGrid>
                  <a:tr h="386207">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r="-1005714" b="-7813"/>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98592" r="-891549" b="-7813"/>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201429" r="-804286" b="-7813"/>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301429" r="-704286" b="-7813"/>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395775" r="-594366" b="-7813"/>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502857" r="-502857" b="-7813"/>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594366" r="-395775" b="-7813"/>
                          </a:stretch>
                        </a:blip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mc:Fallback>
      </mc:AlternateContent>
      <p:graphicFrame>
        <p:nvGraphicFramePr>
          <p:cNvPr id="9" name="表格 8"/>
          <p:cNvGraphicFramePr>
            <a:graphicFrameLocks noGrp="1"/>
          </p:cNvGraphicFramePr>
          <p:nvPr>
            <p:extLst>
              <p:ext uri="{D42A27DB-BD31-4B8C-83A1-F6EECF244321}">
                <p14:modId xmlns:p14="http://schemas.microsoft.com/office/powerpoint/2010/main" val="1640546213"/>
              </p:ext>
            </p:extLst>
          </p:nvPr>
        </p:nvGraphicFramePr>
        <p:xfrm>
          <a:off x="2234318" y="4971015"/>
          <a:ext cx="4713522" cy="365760"/>
        </p:xfrm>
        <a:graphic>
          <a:graphicData uri="http://schemas.openxmlformats.org/drawingml/2006/table">
            <a:tbl>
              <a:tblPr firstRow="1" bandRow="1">
                <a:tableStyleId>{5C22544A-7EE6-4342-B048-85BDC9FD1C3A}</a:tableStyleId>
              </a:tblPr>
              <a:tblGrid>
                <a:gridCol w="428502">
                  <a:extLst>
                    <a:ext uri="{9D8B030D-6E8A-4147-A177-3AD203B41FA5}">
                      <a16:colId xmlns:a16="http://schemas.microsoft.com/office/drawing/2014/main" val="20000"/>
                    </a:ext>
                  </a:extLst>
                </a:gridCol>
                <a:gridCol w="428502">
                  <a:extLst>
                    <a:ext uri="{9D8B030D-6E8A-4147-A177-3AD203B41FA5}">
                      <a16:colId xmlns:a16="http://schemas.microsoft.com/office/drawing/2014/main" val="20001"/>
                    </a:ext>
                  </a:extLst>
                </a:gridCol>
                <a:gridCol w="428502">
                  <a:extLst>
                    <a:ext uri="{9D8B030D-6E8A-4147-A177-3AD203B41FA5}">
                      <a16:colId xmlns:a16="http://schemas.microsoft.com/office/drawing/2014/main" val="20002"/>
                    </a:ext>
                  </a:extLst>
                </a:gridCol>
                <a:gridCol w="428502">
                  <a:extLst>
                    <a:ext uri="{9D8B030D-6E8A-4147-A177-3AD203B41FA5}">
                      <a16:colId xmlns:a16="http://schemas.microsoft.com/office/drawing/2014/main" val="20003"/>
                    </a:ext>
                  </a:extLst>
                </a:gridCol>
                <a:gridCol w="428502">
                  <a:extLst>
                    <a:ext uri="{9D8B030D-6E8A-4147-A177-3AD203B41FA5}">
                      <a16:colId xmlns:a16="http://schemas.microsoft.com/office/drawing/2014/main" val="20004"/>
                    </a:ext>
                  </a:extLst>
                </a:gridCol>
                <a:gridCol w="428502">
                  <a:extLst>
                    <a:ext uri="{9D8B030D-6E8A-4147-A177-3AD203B41FA5}">
                      <a16:colId xmlns:a16="http://schemas.microsoft.com/office/drawing/2014/main" val="20005"/>
                    </a:ext>
                  </a:extLst>
                </a:gridCol>
                <a:gridCol w="428502">
                  <a:extLst>
                    <a:ext uri="{9D8B030D-6E8A-4147-A177-3AD203B41FA5}">
                      <a16:colId xmlns:a16="http://schemas.microsoft.com/office/drawing/2014/main" val="20006"/>
                    </a:ext>
                  </a:extLst>
                </a:gridCol>
                <a:gridCol w="428502">
                  <a:extLst>
                    <a:ext uri="{9D8B030D-6E8A-4147-A177-3AD203B41FA5}">
                      <a16:colId xmlns:a16="http://schemas.microsoft.com/office/drawing/2014/main" val="20007"/>
                    </a:ext>
                  </a:extLst>
                </a:gridCol>
                <a:gridCol w="428502">
                  <a:extLst>
                    <a:ext uri="{9D8B030D-6E8A-4147-A177-3AD203B41FA5}">
                      <a16:colId xmlns:a16="http://schemas.microsoft.com/office/drawing/2014/main" val="20008"/>
                    </a:ext>
                  </a:extLst>
                </a:gridCol>
                <a:gridCol w="428502">
                  <a:extLst>
                    <a:ext uri="{9D8B030D-6E8A-4147-A177-3AD203B41FA5}">
                      <a16:colId xmlns:a16="http://schemas.microsoft.com/office/drawing/2014/main" val="20009"/>
                    </a:ext>
                  </a:extLst>
                </a:gridCol>
                <a:gridCol w="428502">
                  <a:extLst>
                    <a:ext uri="{9D8B030D-6E8A-4147-A177-3AD203B41FA5}">
                      <a16:colId xmlns:a16="http://schemas.microsoft.com/office/drawing/2014/main" val="20010"/>
                    </a:ext>
                  </a:extLst>
                </a:gridCol>
              </a:tblGrid>
              <a:tr h="317565">
                <a:tc>
                  <a:txBody>
                    <a:bodyPr/>
                    <a:lstStyle/>
                    <a:p>
                      <a:pPr algn="ctr"/>
                      <a:r>
                        <a:rPr lang="en-US" altLang="zh-CN" dirty="0">
                          <a:solidFill>
                            <a:srgbClr val="7030A0"/>
                          </a:solidFill>
                          <a:latin typeface="Times New Roman" charset="0"/>
                          <a:ea typeface="Times New Roman" charset="0"/>
                          <a:cs typeface="Times New Roman" charset="0"/>
                        </a:rPr>
                        <a:t>a</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7030A0"/>
                          </a:solidFill>
                          <a:latin typeface="Times New Roman" charset="0"/>
                          <a:ea typeface="Times New Roman" charset="0"/>
                          <a:cs typeface="Times New Roman" charset="0"/>
                        </a:rPr>
                        <a:t>b</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7030A0"/>
                          </a:solidFill>
                          <a:latin typeface="Times New Roman" charset="0"/>
                          <a:ea typeface="Times New Roman" charset="0"/>
                          <a:cs typeface="Times New Roman" charset="0"/>
                        </a:rPr>
                        <a:t>r</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7030A0"/>
                          </a:solidFill>
                          <a:latin typeface="Times New Roman" charset="0"/>
                          <a:ea typeface="Times New Roman" charset="0"/>
                          <a:cs typeface="Times New Roman" charset="0"/>
                        </a:rPr>
                        <a:t>a</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7030A0"/>
                          </a:solidFill>
                          <a:latin typeface="Times New Roman" charset="0"/>
                          <a:ea typeface="Times New Roman" charset="0"/>
                          <a:cs typeface="Times New Roman" charset="0"/>
                        </a:rPr>
                        <a:t>c</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7030A0"/>
                          </a:solidFill>
                          <a:latin typeface="Times New Roman" charset="0"/>
                          <a:ea typeface="Times New Roman" charset="0"/>
                          <a:cs typeface="Times New Roman" charset="0"/>
                        </a:rPr>
                        <a:t>a</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7030A0"/>
                          </a:solidFill>
                          <a:latin typeface="Times New Roman" charset="0"/>
                          <a:ea typeface="Times New Roman" charset="0"/>
                          <a:cs typeface="Times New Roman" charset="0"/>
                        </a:rPr>
                        <a:t>d</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7030A0"/>
                          </a:solidFill>
                          <a:latin typeface="Times New Roman" charset="0"/>
                          <a:ea typeface="Times New Roman" charset="0"/>
                          <a:cs typeface="Times New Roman" charset="0"/>
                        </a:rPr>
                        <a:t>a</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7030A0"/>
                          </a:solidFill>
                          <a:latin typeface="Times New Roman" charset="0"/>
                          <a:ea typeface="Times New Roman" charset="0"/>
                          <a:cs typeface="Times New Roman" charset="0"/>
                        </a:rPr>
                        <a:t>b</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7030A0"/>
                          </a:solidFill>
                          <a:latin typeface="Times New Roman" charset="0"/>
                          <a:ea typeface="Times New Roman" charset="0"/>
                          <a:cs typeface="Times New Roman" charset="0"/>
                        </a:rPr>
                        <a:t>r</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7030A0"/>
                          </a:solidFill>
                          <a:latin typeface="Times New Roman" charset="0"/>
                          <a:ea typeface="Times New Roman" charset="0"/>
                          <a:cs typeface="Times New Roman" charset="0"/>
                        </a:rPr>
                        <a:t>a</a:t>
                      </a:r>
                      <a:endParaRPr lang="zh-CN" altLang="en-US"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28120186"/>
              </p:ext>
            </p:extLst>
          </p:nvPr>
        </p:nvGraphicFramePr>
        <p:xfrm>
          <a:off x="1399298" y="4519438"/>
          <a:ext cx="4713522" cy="365760"/>
        </p:xfrm>
        <a:graphic>
          <a:graphicData uri="http://schemas.openxmlformats.org/drawingml/2006/table">
            <a:tbl>
              <a:tblPr firstRow="1" bandRow="1">
                <a:tableStyleId>{5C22544A-7EE6-4342-B048-85BDC9FD1C3A}</a:tableStyleId>
              </a:tblPr>
              <a:tblGrid>
                <a:gridCol w="428502">
                  <a:extLst>
                    <a:ext uri="{9D8B030D-6E8A-4147-A177-3AD203B41FA5}">
                      <a16:colId xmlns:a16="http://schemas.microsoft.com/office/drawing/2014/main" val="20000"/>
                    </a:ext>
                  </a:extLst>
                </a:gridCol>
                <a:gridCol w="428502">
                  <a:extLst>
                    <a:ext uri="{9D8B030D-6E8A-4147-A177-3AD203B41FA5}">
                      <a16:colId xmlns:a16="http://schemas.microsoft.com/office/drawing/2014/main" val="20001"/>
                    </a:ext>
                  </a:extLst>
                </a:gridCol>
                <a:gridCol w="428502">
                  <a:extLst>
                    <a:ext uri="{9D8B030D-6E8A-4147-A177-3AD203B41FA5}">
                      <a16:colId xmlns:a16="http://schemas.microsoft.com/office/drawing/2014/main" val="20002"/>
                    </a:ext>
                  </a:extLst>
                </a:gridCol>
                <a:gridCol w="428502">
                  <a:extLst>
                    <a:ext uri="{9D8B030D-6E8A-4147-A177-3AD203B41FA5}">
                      <a16:colId xmlns:a16="http://schemas.microsoft.com/office/drawing/2014/main" val="20003"/>
                    </a:ext>
                  </a:extLst>
                </a:gridCol>
                <a:gridCol w="428502">
                  <a:extLst>
                    <a:ext uri="{9D8B030D-6E8A-4147-A177-3AD203B41FA5}">
                      <a16:colId xmlns:a16="http://schemas.microsoft.com/office/drawing/2014/main" val="20004"/>
                    </a:ext>
                  </a:extLst>
                </a:gridCol>
                <a:gridCol w="428502">
                  <a:extLst>
                    <a:ext uri="{9D8B030D-6E8A-4147-A177-3AD203B41FA5}">
                      <a16:colId xmlns:a16="http://schemas.microsoft.com/office/drawing/2014/main" val="20005"/>
                    </a:ext>
                  </a:extLst>
                </a:gridCol>
                <a:gridCol w="428502">
                  <a:extLst>
                    <a:ext uri="{9D8B030D-6E8A-4147-A177-3AD203B41FA5}">
                      <a16:colId xmlns:a16="http://schemas.microsoft.com/office/drawing/2014/main" val="20006"/>
                    </a:ext>
                  </a:extLst>
                </a:gridCol>
                <a:gridCol w="428502">
                  <a:extLst>
                    <a:ext uri="{9D8B030D-6E8A-4147-A177-3AD203B41FA5}">
                      <a16:colId xmlns:a16="http://schemas.microsoft.com/office/drawing/2014/main" val="20007"/>
                    </a:ext>
                  </a:extLst>
                </a:gridCol>
                <a:gridCol w="428502">
                  <a:extLst>
                    <a:ext uri="{9D8B030D-6E8A-4147-A177-3AD203B41FA5}">
                      <a16:colId xmlns:a16="http://schemas.microsoft.com/office/drawing/2014/main" val="20008"/>
                    </a:ext>
                  </a:extLst>
                </a:gridCol>
                <a:gridCol w="428502">
                  <a:extLst>
                    <a:ext uri="{9D8B030D-6E8A-4147-A177-3AD203B41FA5}">
                      <a16:colId xmlns:a16="http://schemas.microsoft.com/office/drawing/2014/main" val="20009"/>
                    </a:ext>
                  </a:extLst>
                </a:gridCol>
                <a:gridCol w="428502">
                  <a:extLst>
                    <a:ext uri="{9D8B030D-6E8A-4147-A177-3AD203B41FA5}">
                      <a16:colId xmlns:a16="http://schemas.microsoft.com/office/drawing/2014/main" val="20010"/>
                    </a:ext>
                  </a:extLst>
                </a:gridCol>
              </a:tblGrid>
              <a:tr h="317565">
                <a:tc>
                  <a:txBody>
                    <a:bodyPr/>
                    <a:lstStyle/>
                    <a:p>
                      <a:pPr algn="ctr"/>
                      <a:endParaRPr lang="zh-CN" altLang="en-US" dirty="0">
                        <a:solidFill>
                          <a:srgbClr val="FF000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FF000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7030A0"/>
                        </a:solidFill>
                        <a:latin typeface="Times New Roman" charset="0"/>
                        <a:ea typeface="Times New Roman" charset="0"/>
                        <a:cs typeface="Times New Roman"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cxnSp>
        <p:nvCxnSpPr>
          <p:cNvPr id="11" name="直线连接符 10"/>
          <p:cNvCxnSpPr/>
          <p:nvPr/>
        </p:nvCxnSpPr>
        <p:spPr>
          <a:xfrm>
            <a:off x="973764" y="4460063"/>
            <a:ext cx="0" cy="693832"/>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12" name="直线箭头连接符 11"/>
          <p:cNvCxnSpPr>
            <a:cxnSpLocks/>
            <a:endCxn id="9" idx="1"/>
          </p:cNvCxnSpPr>
          <p:nvPr/>
        </p:nvCxnSpPr>
        <p:spPr>
          <a:xfrm>
            <a:off x="992843" y="5153895"/>
            <a:ext cx="124147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45788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顺序检索</a:t>
            </a:r>
            <a:endParaRPr kumimoji="1" lang="zh-CN" altLang="en-US" dirty="0"/>
          </a:p>
        </p:txBody>
      </p:sp>
      <p:sp>
        <p:nvSpPr>
          <p:cNvPr id="3" name="内容占位符 2"/>
          <p:cNvSpPr>
            <a:spLocks noGrp="1"/>
          </p:cNvSpPr>
          <p:nvPr>
            <p:ph idx="1"/>
          </p:nvPr>
        </p:nvSpPr>
        <p:spPr/>
        <p:txBody>
          <a:bodyPr/>
          <a:lstStyle/>
          <a:p>
            <a:r>
              <a:rPr lang="zh-CN" altLang="en-US" dirty="0"/>
              <a:t>简单字符串</a:t>
            </a:r>
            <a:r>
              <a:rPr lang="en-US" altLang="zh-CN" dirty="0"/>
              <a:t>—</a:t>
            </a:r>
            <a:r>
              <a:rPr lang="en-US" altLang="zh-CN" dirty="0" err="1">
                <a:solidFill>
                  <a:srgbClr val="7030A0"/>
                </a:solidFill>
                <a:latin typeface="Times New Roman" charset="0"/>
                <a:ea typeface="Times New Roman" charset="0"/>
                <a:cs typeface="Times New Roman" charset="0"/>
              </a:rPr>
              <a:t>Horspool</a:t>
            </a:r>
            <a:endParaRPr lang="en-US" altLang="zh-CN" dirty="0">
              <a:solidFill>
                <a:srgbClr val="7030A0"/>
              </a:solidFill>
              <a:latin typeface="Times New Roman" charset="0"/>
              <a:ea typeface="Times New Roman" charset="0"/>
              <a:cs typeface="Times New Roman" charset="0"/>
            </a:endParaRPr>
          </a:p>
          <a:p>
            <a:pPr lvl="1"/>
            <a:r>
              <a:rPr lang="en-US" altLang="zh-CN" dirty="0" err="1">
                <a:latin typeface="Times New Roman" charset="0"/>
                <a:ea typeface="Times New Roman" charset="0"/>
                <a:cs typeface="Times New Roman" charset="0"/>
              </a:rPr>
              <a:t>Horspool</a:t>
            </a:r>
            <a:r>
              <a:rPr lang="zh-CN" altLang="en-US" dirty="0">
                <a:latin typeface="+mn-ea"/>
                <a:cs typeface="Times New Roman" charset="0"/>
              </a:rPr>
              <a:t>算法实现</a:t>
            </a:r>
            <a:endParaRPr lang="en-US" altLang="zh-CN" dirty="0">
              <a:latin typeface="+mn-ea"/>
              <a:cs typeface="Times New Roman" charset="0"/>
            </a:endParaRPr>
          </a:p>
        </p:txBody>
      </p:sp>
      <mc:AlternateContent xmlns:mc="http://schemas.openxmlformats.org/markup-compatibility/2006" xmlns:a14="http://schemas.microsoft.com/office/drawing/2010/main">
        <mc:Choice Requires="a14">
          <p:sp>
            <p:nvSpPr>
              <p:cNvPr id="13" name="文本框 12"/>
              <p:cNvSpPr txBox="1"/>
              <p:nvPr/>
            </p:nvSpPr>
            <p:spPr>
              <a:xfrm>
                <a:off x="457200" y="2897582"/>
                <a:ext cx="8229600" cy="3862596"/>
              </a:xfrm>
              <a:prstGeom prst="rect">
                <a:avLst/>
              </a:prstGeom>
              <a:gradFill>
                <a:gsLst>
                  <a:gs pos="0">
                    <a:schemeClr val="bg1">
                      <a:lumMod val="95000"/>
                    </a:schemeClr>
                  </a:gs>
                  <a:gs pos="35000">
                    <a:schemeClr val="dk1">
                      <a:tint val="37000"/>
                      <a:satMod val="300000"/>
                    </a:schemeClr>
                  </a:gs>
                  <a:gs pos="100000">
                    <a:schemeClr val="dk1">
                      <a:tint val="15000"/>
                      <a:satMod val="350000"/>
                    </a:schemeClr>
                  </a:gs>
                </a:gsLst>
              </a:gradFill>
            </p:spPr>
            <p:style>
              <a:lnRef idx="1">
                <a:schemeClr val="dk1"/>
              </a:lnRef>
              <a:fillRef idx="2">
                <a:schemeClr val="dk1"/>
              </a:fillRef>
              <a:effectRef idx="1">
                <a:schemeClr val="dk1"/>
              </a:effectRef>
              <a:fontRef idx="minor">
                <a:schemeClr val="dk1"/>
              </a:fontRef>
            </p:style>
            <p:txBody>
              <a:bodyPr wrap="square" rtlCol="0">
                <a:spAutoFit/>
              </a:bodyPr>
              <a:lstStyle/>
              <a:p>
                <a:pPr algn="just">
                  <a:spcBef>
                    <a:spcPts val="600"/>
                  </a:spcBef>
                </a:pPr>
                <a:r>
                  <a:rPr kumimoji="1" lang="en-US" altLang="zh-CN" sz="2000" b="1" dirty="0">
                    <a:latin typeface="Times New Roman" charset="0"/>
                    <a:ea typeface="Times New Roman" charset="0"/>
                    <a:cs typeface="Times New Roman" charset="0"/>
                  </a:rPr>
                  <a:t>Horspool</a:t>
                </a:r>
                <a:r>
                  <a:rPr kumimoji="1" lang="zh-CN" altLang="en-US" sz="2000" dirty="0">
                    <a:latin typeface="Times New Roman" charset="0"/>
                    <a:ea typeface="Times New Roman" charset="0"/>
                    <a:cs typeface="Times New Roman" charset="0"/>
                  </a:rPr>
                  <a:t> </a:t>
                </a:r>
                <a:r>
                  <a:rPr kumimoji="1" lang="en-US" altLang="zh-CN" sz="2000" dirty="0">
                    <a:latin typeface="Times New Roman" charset="0"/>
                    <a:ea typeface="Times New Roman" charset="0"/>
                    <a:cs typeface="Times New Roman" charset="0"/>
                  </a:rPr>
                  <a:t>(</a:t>
                </a:r>
                <a:r>
                  <a:rPr kumimoji="1" lang="en-US" altLang="zh-CN" sz="2000" i="1" dirty="0">
                    <a:latin typeface="Times New Roman" charset="0"/>
                    <a:ea typeface="Times New Roman" charset="0"/>
                    <a:cs typeface="Times New Roman" charset="0"/>
                  </a:rPr>
                  <a:t>T</a:t>
                </a:r>
                <a:r>
                  <a:rPr kumimoji="1" lang="zh-CN" altLang="en-US" sz="2000" i="1" dirty="0">
                    <a:latin typeface="Times New Roman" charset="0"/>
                    <a:ea typeface="Times New Roman" charset="0"/>
                    <a:cs typeface="Times New Roman" charset="0"/>
                  </a:rPr>
                  <a:t> </a:t>
                </a:r>
                <a:r>
                  <a:rPr kumimoji="1" lang="en-US" altLang="zh-CN" sz="2000" i="1" dirty="0">
                    <a:latin typeface="Times New Roman" charset="0"/>
                    <a:ea typeface="Times New Roman" charset="0"/>
                    <a:cs typeface="Times New Roman" charset="0"/>
                  </a:rPr>
                  <a:t>=</a:t>
                </a:r>
                <a:r>
                  <a:rPr kumimoji="1" lang="zh-CN" altLang="en-US" sz="2000" i="1" dirty="0">
                    <a:latin typeface="Times New Roman" charset="0"/>
                    <a:ea typeface="Times New Roman" charset="0"/>
                    <a:cs typeface="Times New Roman" charset="0"/>
                  </a:rPr>
                  <a:t> </a:t>
                </a:r>
                <a:r>
                  <a:rPr kumimoji="1" lang="en-US" altLang="zh-CN" sz="2000" i="1" dirty="0">
                    <a:latin typeface="Times New Roman" charset="0"/>
                    <a:ea typeface="Times New Roman" charset="0"/>
                    <a:cs typeface="Times New Roman" charset="0"/>
                  </a:rPr>
                  <a:t>t</a:t>
                </a:r>
                <a:r>
                  <a:rPr kumimoji="1" lang="en-US" altLang="zh-CN" sz="2000" i="1" baseline="-25000" dirty="0">
                    <a:latin typeface="Times New Roman" charset="0"/>
                    <a:ea typeface="Times New Roman" charset="0"/>
                    <a:cs typeface="Times New Roman" charset="0"/>
                  </a:rPr>
                  <a:t>1</a:t>
                </a:r>
                <a:r>
                  <a:rPr kumimoji="1" lang="en-US" altLang="zh-CN" sz="2000" i="1" dirty="0">
                    <a:latin typeface="Times New Roman" charset="0"/>
                    <a:ea typeface="Times New Roman" charset="0"/>
                    <a:cs typeface="Times New Roman" charset="0"/>
                  </a:rPr>
                  <a:t>t</a:t>
                </a:r>
                <a:r>
                  <a:rPr kumimoji="1" lang="en-US" altLang="zh-CN" sz="2000" i="1" baseline="-25000" dirty="0">
                    <a:latin typeface="Times New Roman" charset="0"/>
                    <a:ea typeface="Times New Roman" charset="0"/>
                    <a:cs typeface="Times New Roman" charset="0"/>
                  </a:rPr>
                  <a:t>2</a:t>
                </a:r>
                <a:r>
                  <a:rPr kumimoji="1" lang="mr-IN" altLang="zh-CN" sz="2000" i="1" dirty="0">
                    <a:latin typeface="Times New Roman" charset="0"/>
                    <a:ea typeface="Times New Roman" charset="0"/>
                    <a:cs typeface="Times New Roman" charset="0"/>
                  </a:rPr>
                  <a:t>……</a:t>
                </a:r>
                <a:r>
                  <a:rPr kumimoji="1" lang="en-US" altLang="zh-CN" sz="2000" i="1" dirty="0" err="1">
                    <a:latin typeface="Times New Roman" charset="0"/>
                    <a:ea typeface="Times New Roman" charset="0"/>
                    <a:cs typeface="Times New Roman" charset="0"/>
                  </a:rPr>
                  <a:t>t</a:t>
                </a:r>
                <a:r>
                  <a:rPr kumimoji="1" lang="en-US" altLang="zh-CN" sz="2000" i="1" baseline="-25000" dirty="0" err="1">
                    <a:latin typeface="Times New Roman" charset="0"/>
                    <a:ea typeface="Times New Roman" charset="0"/>
                    <a:cs typeface="Times New Roman" charset="0"/>
                  </a:rPr>
                  <a:t>n</a:t>
                </a:r>
                <a:r>
                  <a:rPr kumimoji="1" lang="en-US" altLang="zh-CN" sz="2000" dirty="0">
                    <a:latin typeface="Times New Roman" charset="0"/>
                    <a:ea typeface="Times New Roman" charset="0"/>
                    <a:cs typeface="Times New Roman" charset="0"/>
                  </a:rPr>
                  <a:t>,</a:t>
                </a:r>
                <a:r>
                  <a:rPr kumimoji="1" lang="zh-CN" altLang="en-US" sz="2000" dirty="0">
                    <a:latin typeface="Times New Roman" charset="0"/>
                    <a:ea typeface="Times New Roman" charset="0"/>
                    <a:cs typeface="Times New Roman" charset="0"/>
                  </a:rPr>
                  <a:t> </a:t>
                </a:r>
                <a:r>
                  <a:rPr kumimoji="1" lang="en-US" altLang="zh-CN" sz="2000" i="1" dirty="0">
                    <a:latin typeface="Times New Roman" charset="0"/>
                    <a:ea typeface="Times New Roman" charset="0"/>
                    <a:cs typeface="Times New Roman" charset="0"/>
                  </a:rPr>
                  <a:t>P</a:t>
                </a:r>
                <a:r>
                  <a:rPr kumimoji="1" lang="zh-CN" altLang="en-US" sz="2000" i="1" dirty="0">
                    <a:latin typeface="Times New Roman" charset="0"/>
                    <a:ea typeface="Times New Roman" charset="0"/>
                    <a:cs typeface="Times New Roman" charset="0"/>
                  </a:rPr>
                  <a:t> </a:t>
                </a:r>
                <a:r>
                  <a:rPr kumimoji="1" lang="en-US" altLang="zh-CN" sz="2000" i="1" dirty="0">
                    <a:latin typeface="Times New Roman" charset="0"/>
                    <a:ea typeface="Times New Roman" charset="0"/>
                    <a:cs typeface="Times New Roman" charset="0"/>
                  </a:rPr>
                  <a:t>=</a:t>
                </a:r>
                <a:r>
                  <a:rPr kumimoji="1" lang="zh-CN" altLang="en-US" sz="2000" i="1" dirty="0">
                    <a:latin typeface="Times New Roman" charset="0"/>
                    <a:ea typeface="Times New Roman" charset="0"/>
                    <a:cs typeface="Times New Roman" charset="0"/>
                  </a:rPr>
                  <a:t> </a:t>
                </a:r>
                <a:r>
                  <a:rPr kumimoji="1" lang="en-US" altLang="zh-CN" sz="2000" i="1" dirty="0">
                    <a:latin typeface="Times New Roman" charset="0"/>
                    <a:ea typeface="Times New Roman" charset="0"/>
                    <a:cs typeface="Times New Roman" charset="0"/>
                  </a:rPr>
                  <a:t>p</a:t>
                </a:r>
                <a:r>
                  <a:rPr kumimoji="1" lang="en-US" altLang="zh-CN" sz="2000" i="1" baseline="-25000" dirty="0">
                    <a:latin typeface="Times New Roman" charset="0"/>
                    <a:ea typeface="Times New Roman" charset="0"/>
                    <a:cs typeface="Times New Roman" charset="0"/>
                  </a:rPr>
                  <a:t>1</a:t>
                </a:r>
                <a:r>
                  <a:rPr kumimoji="1" lang="en-US" altLang="zh-CN" sz="2000" i="1" dirty="0">
                    <a:latin typeface="Times New Roman" charset="0"/>
                    <a:ea typeface="Times New Roman" charset="0"/>
                    <a:cs typeface="Times New Roman" charset="0"/>
                  </a:rPr>
                  <a:t>p</a:t>
                </a:r>
                <a:r>
                  <a:rPr kumimoji="1" lang="en-US" altLang="zh-CN" sz="2000" i="1" baseline="-25000" dirty="0">
                    <a:latin typeface="Times New Roman" charset="0"/>
                    <a:ea typeface="Times New Roman" charset="0"/>
                    <a:cs typeface="Times New Roman" charset="0"/>
                  </a:rPr>
                  <a:t>2</a:t>
                </a:r>
                <a:r>
                  <a:rPr kumimoji="1" lang="mr-IN" altLang="zh-CN" sz="2000" i="1" dirty="0">
                    <a:latin typeface="Times New Roman" charset="0"/>
                    <a:ea typeface="Times New Roman" charset="0"/>
                    <a:cs typeface="Times New Roman" charset="0"/>
                  </a:rPr>
                  <a:t>……</a:t>
                </a:r>
                <a:r>
                  <a:rPr kumimoji="1" lang="en-US" altLang="zh-CN" sz="2000" i="1" dirty="0">
                    <a:latin typeface="Times New Roman" charset="0"/>
                    <a:ea typeface="Times New Roman" charset="0"/>
                    <a:cs typeface="Times New Roman" charset="0"/>
                  </a:rPr>
                  <a:t>p</a:t>
                </a:r>
                <a:r>
                  <a:rPr kumimoji="1" lang="en-US" altLang="zh-CN" sz="2000" i="1" baseline="-25000" dirty="0">
                    <a:latin typeface="Times New Roman" charset="0"/>
                    <a:ea typeface="Times New Roman" charset="0"/>
                    <a:cs typeface="Times New Roman" charset="0"/>
                  </a:rPr>
                  <a:t>m</a:t>
                </a:r>
                <a:r>
                  <a:rPr kumimoji="1" lang="en-US" altLang="zh-CN" sz="2000" dirty="0">
                    <a:latin typeface="Times New Roman" charset="0"/>
                    <a:ea typeface="Times New Roman" charset="0"/>
                    <a:cs typeface="Times New Roman" charset="0"/>
                  </a:rPr>
                  <a:t>)</a:t>
                </a:r>
              </a:p>
              <a:p>
                <a:pPr algn="just">
                  <a:spcBef>
                    <a:spcPts val="600"/>
                  </a:spcBef>
                </a:pPr>
                <a:r>
                  <a:rPr lang="en-US" altLang="zh-CN" sz="2000" dirty="0">
                    <a:latin typeface="Times New Roman" charset="0"/>
                    <a:ea typeface="Times New Roman" charset="0"/>
                    <a:cs typeface="Times New Roman" charset="0"/>
                  </a:rPr>
                  <a:t>(1)</a:t>
                </a:r>
                <a:r>
                  <a:rPr lang="zh-CN" altLang="en-US" sz="2000" dirty="0">
                    <a:latin typeface="Times New Roman" charset="0"/>
                    <a:ea typeface="Times New Roman" charset="0"/>
                    <a:cs typeface="Times New Roman" charset="0"/>
                  </a:rPr>
                  <a:t>  </a:t>
                </a:r>
                <a:r>
                  <a:rPr lang="en-US" altLang="zh-CN" sz="2000" b="1" dirty="0">
                    <a:latin typeface="Times New Roman" charset="0"/>
                    <a:ea typeface="Times New Roman" charset="0"/>
                    <a:cs typeface="Times New Roman" charset="0"/>
                  </a:rPr>
                  <a:t>for</a:t>
                </a:r>
                <a:r>
                  <a:rPr lang="zh-CN" altLang="en-US" sz="2000" dirty="0">
                    <a:latin typeface="Times New Roman" charset="0"/>
                    <a:ea typeface="Times New Roman" charset="0"/>
                    <a:cs typeface="Times New Roman" charset="0"/>
                  </a:rPr>
                  <a:t>  </a:t>
                </a:r>
                <a14:m>
                  <m:oMath xmlns:m="http://schemas.openxmlformats.org/officeDocument/2006/math">
                    <m:r>
                      <a:rPr lang="en-US" altLang="zh-CN" sz="2000" b="0" i="1" smtClean="0">
                        <a:latin typeface="Cambria Math" charset="0"/>
                        <a:ea typeface="Times New Roman" charset="0"/>
                        <a:cs typeface="Times New Roman" charset="0"/>
                      </a:rPr>
                      <m:t>𝑐</m:t>
                    </m:r>
                    <m:r>
                      <a:rPr lang="en-US" altLang="zh-CN" sz="2000" b="0" i="1" smtClean="0">
                        <a:latin typeface="Cambria Math" charset="0"/>
                        <a:ea typeface="Cambria Math" charset="0"/>
                        <a:cs typeface="Cambria Math" charset="0"/>
                      </a:rPr>
                      <m:t>∈</m:t>
                    </m:r>
                    <m:r>
                      <m:rPr>
                        <m:sty m:val="p"/>
                      </m:rPr>
                      <a:rPr lang="el-GR" altLang="zh-CN" sz="2000" b="0" i="1" smtClean="0">
                        <a:latin typeface="Cambria Math" charset="0"/>
                        <a:ea typeface="Cambria Math" charset="0"/>
                        <a:cs typeface="Cambria Math" charset="0"/>
                      </a:rPr>
                      <m:t>Σ</m:t>
                    </m:r>
                  </m:oMath>
                </a14:m>
                <a:r>
                  <a:rPr lang="zh-CN" altLang="en-US" sz="2000" dirty="0">
                    <a:latin typeface="Times New Roman" charset="0"/>
                    <a:ea typeface="Times New Roman" charset="0"/>
                    <a:cs typeface="Times New Roman" charset="0"/>
                  </a:rPr>
                  <a:t>  </a:t>
                </a:r>
                <a:r>
                  <a:rPr lang="en-US" altLang="zh-CN" sz="2000" b="1" dirty="0">
                    <a:latin typeface="Times New Roman" charset="0"/>
                    <a:ea typeface="Times New Roman" charset="0"/>
                    <a:cs typeface="Times New Roman" charset="0"/>
                  </a:rPr>
                  <a:t>do</a:t>
                </a:r>
                <a:r>
                  <a:rPr lang="zh-CN" altLang="en-US" sz="2000" dirty="0">
                    <a:latin typeface="Times New Roman" charset="0"/>
                    <a:ea typeface="Times New Roman" charset="0"/>
                    <a:cs typeface="Times New Roman" charset="0"/>
                  </a:rPr>
                  <a:t> </a:t>
                </a:r>
                <a:r>
                  <a:rPr lang="en-US" altLang="zh-CN" sz="2000" i="1" dirty="0">
                    <a:latin typeface="Times New Roman" charset="0"/>
                    <a:ea typeface="Times New Roman" charset="0"/>
                    <a:cs typeface="Times New Roman" charset="0"/>
                  </a:rPr>
                  <a:t>d</a:t>
                </a:r>
                <a:r>
                  <a:rPr lang="en-US" altLang="zh-CN" sz="2000" dirty="0">
                    <a:latin typeface="Times New Roman" charset="0"/>
                    <a:ea typeface="Times New Roman" charset="0"/>
                    <a:cs typeface="Times New Roman" charset="0"/>
                  </a:rPr>
                  <a:t>[</a:t>
                </a:r>
                <a:r>
                  <a:rPr lang="en-US" altLang="zh-CN" sz="2000" i="1" dirty="0">
                    <a:latin typeface="Times New Roman" charset="0"/>
                    <a:ea typeface="Times New Roman" charset="0"/>
                    <a:cs typeface="Times New Roman" charset="0"/>
                  </a:rPr>
                  <a:t>c</a:t>
                </a:r>
                <a:r>
                  <a:rPr lang="en-US" altLang="zh-CN" sz="2000" dirty="0">
                    <a:latin typeface="Times New Roman" charset="0"/>
                    <a:ea typeface="Times New Roman" charset="0"/>
                    <a:cs typeface="Times New Roman" charset="0"/>
                  </a:rPr>
                  <a:t>]</a:t>
                </a:r>
                <a:r>
                  <a:rPr lang="zh-CN" altLang="en-US" sz="2000" dirty="0">
                    <a:latin typeface="Times New Roman" charset="0"/>
                    <a:ea typeface="Times New Roman" charset="0"/>
                    <a:cs typeface="Times New Roman" charset="0"/>
                  </a:rPr>
                  <a:t> </a:t>
                </a:r>
                <a14:m>
                  <m:oMath xmlns:m="http://schemas.openxmlformats.org/officeDocument/2006/math">
                    <m:r>
                      <a:rPr lang="zh-CN" altLang="en-US" sz="2000" i="1" dirty="0" smtClean="0">
                        <a:latin typeface="Cambria Math" charset="0"/>
                        <a:ea typeface="Cambria Math" charset="0"/>
                        <a:cs typeface="Cambria Math" charset="0"/>
                      </a:rPr>
                      <m:t>⟵</m:t>
                    </m:r>
                  </m:oMath>
                </a14:m>
                <a:r>
                  <a:rPr lang="zh-CN" altLang="en-US" sz="2000" dirty="0">
                    <a:latin typeface="Times New Roman" charset="0"/>
                    <a:ea typeface="Times New Roman" charset="0"/>
                    <a:cs typeface="Times New Roman" charset="0"/>
                  </a:rPr>
                  <a:t> </a:t>
                </a:r>
                <a:r>
                  <a:rPr lang="en-US" altLang="zh-CN" sz="2000" i="1" dirty="0">
                    <a:latin typeface="Times New Roman" charset="0"/>
                    <a:ea typeface="Times New Roman" charset="0"/>
                    <a:cs typeface="Times New Roman" charset="0"/>
                  </a:rPr>
                  <a:t>m</a:t>
                </a:r>
                <a:r>
                  <a:rPr lang="zh-CN" altLang="en-US" sz="2000" i="1" dirty="0">
                    <a:latin typeface="Times New Roman" charset="0"/>
                    <a:ea typeface="Times New Roman" charset="0"/>
                    <a:cs typeface="Times New Roman" charset="0"/>
                  </a:rPr>
                  <a:t>         </a:t>
                </a:r>
                <a:r>
                  <a:rPr lang="en-US" altLang="zh-CN" i="1" dirty="0">
                    <a:solidFill>
                      <a:srgbClr val="FF0000"/>
                    </a:solidFill>
                    <a:latin typeface="Times New Roman" charset="0"/>
                    <a:ea typeface="Times New Roman" charset="0"/>
                    <a:cs typeface="Times New Roman" charset="0"/>
                  </a:rPr>
                  <a:t>//</a:t>
                </a:r>
                <a:r>
                  <a:rPr lang="zh-CN" altLang="en-US" dirty="0">
                    <a:solidFill>
                      <a:srgbClr val="FF0000"/>
                    </a:solidFill>
                    <a:latin typeface="+mn-ea"/>
                    <a:cs typeface="Times New Roman" charset="0"/>
                  </a:rPr>
                  <a:t>初始化表</a:t>
                </a:r>
                <a:r>
                  <a:rPr lang="en-US" altLang="zh-CN" i="1" dirty="0">
                    <a:solidFill>
                      <a:srgbClr val="FF0000"/>
                    </a:solidFill>
                    <a:latin typeface="Times New Roman" charset="0"/>
                    <a:ea typeface="Times New Roman" charset="0"/>
                    <a:cs typeface="Times New Roman" charset="0"/>
                  </a:rPr>
                  <a:t>d</a:t>
                </a:r>
                <a:r>
                  <a:rPr lang="zh-CN" altLang="en-US" dirty="0">
                    <a:solidFill>
                      <a:srgbClr val="FF0000"/>
                    </a:solidFill>
                    <a:latin typeface="+mn-ea"/>
                    <a:cs typeface="Times New Roman" charset="0"/>
                  </a:rPr>
                  <a:t>，所有字符的移动距离均为</a:t>
                </a:r>
                <a:r>
                  <a:rPr lang="en-US" altLang="zh-CN" i="1" dirty="0">
                    <a:solidFill>
                      <a:srgbClr val="FF0000"/>
                    </a:solidFill>
                    <a:latin typeface="Times New Roman" charset="0"/>
                    <a:ea typeface="Times New Roman" charset="0"/>
                    <a:cs typeface="Times New Roman" charset="0"/>
                  </a:rPr>
                  <a:t>m</a:t>
                </a:r>
                <a:endParaRPr lang="en-US" altLang="zh-CN" sz="2000" i="1" dirty="0">
                  <a:solidFill>
                    <a:srgbClr val="FF0000"/>
                  </a:solidFill>
                  <a:latin typeface="Times New Roman" charset="0"/>
                  <a:ea typeface="Times New Roman" charset="0"/>
                  <a:cs typeface="Times New Roman" charset="0"/>
                </a:endParaRPr>
              </a:p>
              <a:p>
                <a:pPr algn="just">
                  <a:spcBef>
                    <a:spcPts val="600"/>
                  </a:spcBef>
                </a:pPr>
                <a:r>
                  <a:rPr kumimoji="1" lang="en-US" altLang="zh-CN" sz="2000" dirty="0">
                    <a:latin typeface="Times New Roman" charset="0"/>
                    <a:ea typeface="Times New Roman" charset="0"/>
                    <a:cs typeface="Times New Roman" charset="0"/>
                  </a:rPr>
                  <a:t>(2)</a:t>
                </a:r>
                <a:r>
                  <a:rPr kumimoji="1" lang="zh-CN" altLang="en-US" sz="2000" dirty="0">
                    <a:latin typeface="Times New Roman" charset="0"/>
                    <a:ea typeface="Times New Roman" charset="0"/>
                    <a:cs typeface="Times New Roman" charset="0"/>
                  </a:rPr>
                  <a:t>  </a:t>
                </a:r>
                <a:r>
                  <a:rPr lang="en-US" altLang="zh-CN" sz="2000" b="1" dirty="0">
                    <a:latin typeface="Times New Roman" charset="0"/>
                    <a:ea typeface="Times New Roman" charset="0"/>
                    <a:cs typeface="Times New Roman" charset="0"/>
                  </a:rPr>
                  <a:t>f</a:t>
                </a:r>
                <a:r>
                  <a:rPr kumimoji="1" lang="en-US" altLang="zh-CN" sz="2000" b="1" dirty="0">
                    <a:latin typeface="Times New Roman" charset="0"/>
                    <a:ea typeface="Times New Roman" charset="0"/>
                    <a:cs typeface="Times New Roman" charset="0"/>
                  </a:rPr>
                  <a:t>or</a:t>
                </a:r>
                <a:r>
                  <a:rPr kumimoji="1" lang="zh-CN" altLang="en-US" sz="2000" dirty="0">
                    <a:latin typeface="Times New Roman" charset="0"/>
                    <a:ea typeface="Times New Roman" charset="0"/>
                    <a:cs typeface="Times New Roman" charset="0"/>
                  </a:rPr>
                  <a:t>  </a:t>
                </a:r>
                <a:r>
                  <a:rPr kumimoji="1" lang="en-US" altLang="zh-CN" sz="2000" i="1" dirty="0">
                    <a:latin typeface="Times New Roman" charset="0"/>
                    <a:ea typeface="Times New Roman" charset="0"/>
                    <a:cs typeface="Times New Roman" charset="0"/>
                  </a:rPr>
                  <a:t>j</a:t>
                </a:r>
                <a:r>
                  <a:rPr kumimoji="1" lang="zh-CN" altLang="en-US" sz="2000" dirty="0">
                    <a:latin typeface="Times New Roman" charset="0"/>
                    <a:ea typeface="Times New Roman" charset="0"/>
                    <a:cs typeface="Times New Roman" charset="0"/>
                  </a:rPr>
                  <a:t> </a:t>
                </a:r>
                <a14:m>
                  <m:oMath xmlns:m="http://schemas.openxmlformats.org/officeDocument/2006/math">
                    <m:r>
                      <a:rPr lang="zh-CN" altLang="en-US" sz="2000" i="1" dirty="0">
                        <a:latin typeface="Cambria Math" charset="0"/>
                        <a:ea typeface="Cambria Math" charset="0"/>
                        <a:cs typeface="Cambria Math" charset="0"/>
                      </a:rPr>
                      <m:t>⟵</m:t>
                    </m:r>
                  </m:oMath>
                </a14:m>
                <a:r>
                  <a:rPr kumimoji="1" lang="zh-CN" altLang="en-US" sz="2000" dirty="0">
                    <a:latin typeface="Times New Roman" charset="0"/>
                    <a:ea typeface="Times New Roman" charset="0"/>
                    <a:cs typeface="Times New Roman" charset="0"/>
                  </a:rPr>
                  <a:t> </a:t>
                </a:r>
                <a:r>
                  <a:rPr kumimoji="1" lang="en-US" altLang="zh-CN" sz="2000" i="1" dirty="0">
                    <a:latin typeface="Times New Roman" charset="0"/>
                    <a:ea typeface="Times New Roman" charset="0"/>
                    <a:cs typeface="Times New Roman" charset="0"/>
                  </a:rPr>
                  <a:t>1</a:t>
                </a:r>
                <a:r>
                  <a:rPr kumimoji="1" lang="zh-CN" altLang="en-US" sz="2000" i="1" dirty="0">
                    <a:latin typeface="Times New Roman" charset="0"/>
                    <a:ea typeface="Times New Roman" charset="0"/>
                    <a:cs typeface="Times New Roman" charset="0"/>
                  </a:rPr>
                  <a:t> </a:t>
                </a:r>
                <a:r>
                  <a:rPr lang="en-US" altLang="zh-CN" sz="2000" i="1" dirty="0">
                    <a:latin typeface="Times New Roman" charset="0"/>
                    <a:ea typeface="Times New Roman" charset="0"/>
                    <a:cs typeface="Times New Roman" charset="0"/>
                  </a:rPr>
                  <a:t>..</a:t>
                </a:r>
                <a:r>
                  <a:rPr lang="zh-CN" altLang="en-US" sz="2000" i="1" dirty="0">
                    <a:latin typeface="Times New Roman" charset="0"/>
                    <a:ea typeface="Times New Roman" charset="0"/>
                    <a:cs typeface="Times New Roman" charset="0"/>
                  </a:rPr>
                  <a:t> </a:t>
                </a:r>
                <a:r>
                  <a:rPr kumimoji="1" lang="en-US" altLang="zh-CN" sz="2000" i="1" dirty="0">
                    <a:latin typeface="Times New Roman" charset="0"/>
                    <a:ea typeface="Times New Roman" charset="0"/>
                    <a:cs typeface="Times New Roman" charset="0"/>
                  </a:rPr>
                  <a:t>m-1</a:t>
                </a:r>
                <a:r>
                  <a:rPr kumimoji="1" lang="zh-CN" altLang="en-US" sz="2000" i="1" dirty="0">
                    <a:latin typeface="Times New Roman" charset="0"/>
                    <a:ea typeface="Times New Roman" charset="0"/>
                    <a:cs typeface="Times New Roman" charset="0"/>
                  </a:rPr>
                  <a:t> </a:t>
                </a:r>
                <a:r>
                  <a:rPr kumimoji="1" lang="en-US" altLang="zh-CN" sz="2000" b="1" dirty="0">
                    <a:latin typeface="Times New Roman" charset="0"/>
                    <a:ea typeface="Times New Roman" charset="0"/>
                    <a:cs typeface="Times New Roman" charset="0"/>
                  </a:rPr>
                  <a:t>do</a:t>
                </a:r>
                <a:r>
                  <a:rPr kumimoji="1" lang="zh-CN" altLang="en-US" sz="2000" dirty="0">
                    <a:latin typeface="Times New Roman" charset="0"/>
                    <a:ea typeface="Times New Roman" charset="0"/>
                    <a:cs typeface="Times New Roman" charset="0"/>
                  </a:rPr>
                  <a:t>  </a:t>
                </a:r>
                <a:r>
                  <a:rPr kumimoji="1" lang="en-US" altLang="zh-CN" sz="2000" i="1" dirty="0">
                    <a:latin typeface="Times New Roman" charset="0"/>
                    <a:ea typeface="Times New Roman" charset="0"/>
                    <a:cs typeface="Times New Roman" charset="0"/>
                  </a:rPr>
                  <a:t>d</a:t>
                </a:r>
                <a:r>
                  <a:rPr kumimoji="1" lang="en-US" altLang="zh-CN" sz="2000" dirty="0">
                    <a:latin typeface="Times New Roman" charset="0"/>
                    <a:ea typeface="Times New Roman" charset="0"/>
                    <a:cs typeface="Times New Roman" charset="0"/>
                  </a:rPr>
                  <a:t>[</a:t>
                </a:r>
                <a:r>
                  <a:rPr kumimoji="1" lang="en-US" altLang="zh-CN" sz="2000" i="1" dirty="0" err="1">
                    <a:latin typeface="Times New Roman" charset="0"/>
                    <a:ea typeface="Times New Roman" charset="0"/>
                    <a:cs typeface="Times New Roman" charset="0"/>
                  </a:rPr>
                  <a:t>p</a:t>
                </a:r>
                <a:r>
                  <a:rPr kumimoji="1" lang="en-US" altLang="zh-CN" sz="2000" i="1" baseline="-25000" dirty="0" err="1">
                    <a:latin typeface="Times New Roman" charset="0"/>
                    <a:ea typeface="Times New Roman" charset="0"/>
                    <a:cs typeface="Times New Roman" charset="0"/>
                  </a:rPr>
                  <a:t>j</a:t>
                </a:r>
                <a:r>
                  <a:rPr kumimoji="1" lang="en-US" altLang="zh-CN" sz="2000" dirty="0">
                    <a:latin typeface="Times New Roman" charset="0"/>
                    <a:ea typeface="Times New Roman" charset="0"/>
                    <a:cs typeface="Times New Roman" charset="0"/>
                  </a:rPr>
                  <a:t>]</a:t>
                </a:r>
                <a:r>
                  <a:rPr kumimoji="1" lang="zh-CN" altLang="en-US" sz="2000" dirty="0">
                    <a:latin typeface="Times New Roman" charset="0"/>
                    <a:ea typeface="Times New Roman" charset="0"/>
                    <a:cs typeface="Times New Roman" charset="0"/>
                  </a:rPr>
                  <a:t> </a:t>
                </a:r>
                <a14:m>
                  <m:oMath xmlns:m="http://schemas.openxmlformats.org/officeDocument/2006/math">
                    <m:r>
                      <a:rPr lang="zh-CN" altLang="en-US" sz="2000" i="1" dirty="0">
                        <a:latin typeface="Cambria Math" charset="0"/>
                        <a:ea typeface="Cambria Math" charset="0"/>
                        <a:cs typeface="Cambria Math" charset="0"/>
                      </a:rPr>
                      <m:t>⟵ </m:t>
                    </m:r>
                  </m:oMath>
                </a14:m>
                <a:r>
                  <a:rPr lang="en-US" altLang="zh-CN" sz="2000" i="1" dirty="0">
                    <a:latin typeface="Times New Roman" charset="0"/>
                    <a:ea typeface="Times New Roman" charset="0"/>
                    <a:cs typeface="Times New Roman" charset="0"/>
                  </a:rPr>
                  <a:t>m-j</a:t>
                </a:r>
                <a:r>
                  <a:rPr lang="zh-CN" altLang="en-US" sz="2000" i="1" dirty="0">
                    <a:latin typeface="Times New Roman" charset="0"/>
                    <a:ea typeface="Times New Roman" charset="0"/>
                    <a:cs typeface="Times New Roman" charset="0"/>
                  </a:rPr>
                  <a:t> </a:t>
                </a:r>
                <a:endParaRPr lang="en-US" altLang="zh-CN" sz="2000" i="1" dirty="0">
                  <a:latin typeface="Times New Roman" charset="0"/>
                  <a:ea typeface="Times New Roman" charset="0"/>
                  <a:cs typeface="Times New Roman" charset="0"/>
                </a:endParaRPr>
              </a:p>
              <a:p>
                <a:pPr algn="just">
                  <a:spcBef>
                    <a:spcPts val="600"/>
                  </a:spcBef>
                </a:pPr>
                <a:r>
                  <a:rPr lang="zh-CN" altLang="en-US" i="1" dirty="0">
                    <a:solidFill>
                      <a:srgbClr val="FF0000"/>
                    </a:solidFill>
                    <a:latin typeface="Times New Roman" charset="0"/>
                    <a:ea typeface="Times New Roman" charset="0"/>
                    <a:cs typeface="Times New Roman" charset="0"/>
                  </a:rPr>
                  <a:t>                                            </a:t>
                </a:r>
                <a:r>
                  <a:rPr lang="en-US" altLang="zh-CN" i="1" dirty="0">
                    <a:solidFill>
                      <a:srgbClr val="FF0000"/>
                    </a:solidFill>
                    <a:latin typeface="Times New Roman" charset="0"/>
                    <a:ea typeface="Times New Roman" charset="0"/>
                    <a:cs typeface="Times New Roman" charset="0"/>
                  </a:rPr>
                  <a:t>//</a:t>
                </a:r>
                <a:r>
                  <a:rPr lang="zh-CN" altLang="en-US" dirty="0">
                    <a:solidFill>
                      <a:srgbClr val="FF0000"/>
                    </a:solidFill>
                    <a:latin typeface="+mn-ea"/>
                    <a:cs typeface="Times New Roman" charset="0"/>
                  </a:rPr>
                  <a:t>对模式中出现的字符设置表</a:t>
                </a:r>
                <a:r>
                  <a:rPr lang="en-US" altLang="zh-CN" i="1" dirty="0">
                    <a:solidFill>
                      <a:srgbClr val="FF0000"/>
                    </a:solidFill>
                    <a:latin typeface="Times New Roman" charset="0"/>
                    <a:ea typeface="Times New Roman" charset="0"/>
                    <a:cs typeface="Times New Roman" charset="0"/>
                  </a:rPr>
                  <a:t>d</a:t>
                </a:r>
                <a:r>
                  <a:rPr lang="zh-CN" altLang="en-US" dirty="0">
                    <a:solidFill>
                      <a:srgbClr val="FF0000"/>
                    </a:solidFill>
                    <a:latin typeface="+mn-ea"/>
                    <a:cs typeface="Times New Roman" charset="0"/>
                  </a:rPr>
                  <a:t>相应字符的移动距离</a:t>
                </a:r>
                <a:endParaRPr kumimoji="1" lang="en-US" altLang="zh-CN" sz="2000" i="1" dirty="0">
                  <a:latin typeface="+mn-ea"/>
                  <a:cs typeface="Times New Roman" charset="0"/>
                </a:endParaRPr>
              </a:p>
              <a:p>
                <a:pPr algn="just">
                  <a:spcBef>
                    <a:spcPts val="600"/>
                  </a:spcBef>
                </a:pPr>
                <a:r>
                  <a:rPr lang="en-US" altLang="zh-CN" sz="2000" dirty="0">
                    <a:latin typeface="Times New Roman" charset="0"/>
                    <a:ea typeface="Times New Roman" charset="0"/>
                    <a:cs typeface="Times New Roman" charset="0"/>
                  </a:rPr>
                  <a:t>(3)</a:t>
                </a:r>
                <a:r>
                  <a:rPr lang="zh-CN" altLang="en-US" sz="2000" dirty="0">
                    <a:latin typeface="Times New Roman" charset="0"/>
                    <a:ea typeface="Times New Roman" charset="0"/>
                    <a:cs typeface="Times New Roman" charset="0"/>
                  </a:rPr>
                  <a:t>   </a:t>
                </a:r>
                <a:r>
                  <a:rPr lang="en-US" altLang="zh-CN" sz="2000" i="1" dirty="0" err="1">
                    <a:latin typeface="Times New Roman" charset="0"/>
                    <a:ea typeface="Times New Roman" charset="0"/>
                    <a:cs typeface="Times New Roman" charset="0"/>
                  </a:rPr>
                  <a:t>i</a:t>
                </a:r>
                <a:r>
                  <a:rPr lang="zh-CN" altLang="en-US" sz="2000" dirty="0">
                    <a:latin typeface="Times New Roman" charset="0"/>
                    <a:ea typeface="Times New Roman" charset="0"/>
                    <a:cs typeface="Times New Roman" charset="0"/>
                  </a:rPr>
                  <a:t> </a:t>
                </a:r>
                <a14:m>
                  <m:oMath xmlns:m="http://schemas.openxmlformats.org/officeDocument/2006/math">
                    <m:r>
                      <a:rPr lang="zh-CN" altLang="en-US" sz="2000" i="1" dirty="0">
                        <a:latin typeface="Cambria Math" charset="0"/>
                        <a:ea typeface="Cambria Math" charset="0"/>
                        <a:cs typeface="Cambria Math" charset="0"/>
                      </a:rPr>
                      <m:t>⟵</m:t>
                    </m:r>
                  </m:oMath>
                </a14:m>
                <a:r>
                  <a:rPr lang="zh-CN" altLang="en-US" sz="2000" dirty="0">
                    <a:latin typeface="Times New Roman" charset="0"/>
                    <a:ea typeface="Times New Roman" charset="0"/>
                    <a:cs typeface="Times New Roman" charset="0"/>
                  </a:rPr>
                  <a:t> </a:t>
                </a:r>
                <a:r>
                  <a:rPr lang="en-US" altLang="zh-CN" sz="2000" i="1" dirty="0">
                    <a:latin typeface="Times New Roman" charset="0"/>
                    <a:ea typeface="Times New Roman" charset="0"/>
                    <a:cs typeface="Times New Roman" charset="0"/>
                  </a:rPr>
                  <a:t>0</a:t>
                </a:r>
                <a:r>
                  <a:rPr lang="zh-CN" altLang="en-US" sz="2000" i="1" dirty="0">
                    <a:latin typeface="Times New Roman" charset="0"/>
                    <a:ea typeface="Times New Roman" charset="0"/>
                    <a:cs typeface="Times New Roman" charset="0"/>
                  </a:rPr>
                  <a:t> </a:t>
                </a:r>
                <a:endParaRPr lang="en-US" altLang="zh-CN" sz="2000" dirty="0">
                  <a:latin typeface="Times New Roman" charset="0"/>
                  <a:ea typeface="Times New Roman" charset="0"/>
                  <a:cs typeface="Times New Roman" charset="0"/>
                </a:endParaRPr>
              </a:p>
              <a:p>
                <a:pPr algn="just">
                  <a:spcBef>
                    <a:spcPts val="600"/>
                  </a:spcBef>
                </a:pPr>
                <a:r>
                  <a:rPr kumimoji="1" lang="en-US" altLang="zh-CN" sz="2000" dirty="0">
                    <a:latin typeface="Times New Roman" charset="0"/>
                    <a:ea typeface="Times New Roman" charset="0"/>
                    <a:cs typeface="Times New Roman" charset="0"/>
                  </a:rPr>
                  <a:t>(4)</a:t>
                </a:r>
                <a:r>
                  <a:rPr kumimoji="1" lang="zh-CN" altLang="en-US" sz="2000" dirty="0">
                    <a:latin typeface="Times New Roman" charset="0"/>
                    <a:ea typeface="Times New Roman" charset="0"/>
                    <a:cs typeface="Times New Roman" charset="0"/>
                  </a:rPr>
                  <a:t>   </a:t>
                </a:r>
                <a:r>
                  <a:rPr kumimoji="1" lang="en-US" altLang="zh-CN" sz="2000" b="1" dirty="0">
                    <a:latin typeface="Times New Roman" charset="0"/>
                    <a:ea typeface="Times New Roman" charset="0"/>
                    <a:cs typeface="Times New Roman" charset="0"/>
                  </a:rPr>
                  <a:t>while</a:t>
                </a:r>
                <a:r>
                  <a:rPr kumimoji="1" lang="zh-CN" altLang="en-US" sz="2000" dirty="0">
                    <a:latin typeface="Times New Roman" charset="0"/>
                    <a:ea typeface="Times New Roman" charset="0"/>
                    <a:cs typeface="Times New Roman" charset="0"/>
                  </a:rPr>
                  <a:t>  </a:t>
                </a:r>
                <a:r>
                  <a:rPr lang="en-US" altLang="zh-CN" sz="2000" i="1" dirty="0" err="1">
                    <a:latin typeface="Times New Roman" charset="0"/>
                    <a:ea typeface="Times New Roman" charset="0"/>
                    <a:cs typeface="Times New Roman" charset="0"/>
                  </a:rPr>
                  <a:t>i</a:t>
                </a:r>
                <a:r>
                  <a:rPr kumimoji="1" lang="zh-CN" altLang="en-US" sz="2000" i="1" dirty="0">
                    <a:latin typeface="Times New Roman" charset="0"/>
                    <a:ea typeface="Times New Roman" charset="0"/>
                    <a:cs typeface="Times New Roman" charset="0"/>
                  </a:rPr>
                  <a:t> </a:t>
                </a:r>
                <a14:m>
                  <m:oMath xmlns:m="http://schemas.openxmlformats.org/officeDocument/2006/math">
                    <m:r>
                      <a:rPr kumimoji="1" lang="zh-CN" altLang="en-US" sz="2000" i="1" smtClean="0">
                        <a:latin typeface="Cambria Math" charset="0"/>
                        <a:ea typeface="Times New Roman" charset="0"/>
                        <a:cs typeface="Times New Roman" charset="0"/>
                      </a:rPr>
                      <m:t>≤</m:t>
                    </m:r>
                  </m:oMath>
                </a14:m>
                <a:r>
                  <a:rPr kumimoji="1" lang="zh-CN" altLang="en-US" sz="2000" i="1" dirty="0">
                    <a:latin typeface="Times New Roman" charset="0"/>
                    <a:ea typeface="Times New Roman" charset="0"/>
                    <a:cs typeface="Times New Roman" charset="0"/>
                  </a:rPr>
                  <a:t> </a:t>
                </a:r>
                <a:r>
                  <a:rPr kumimoji="1" lang="en-US" altLang="zh-CN" sz="2000" i="1" dirty="0">
                    <a:latin typeface="Times New Roman" charset="0"/>
                    <a:ea typeface="Times New Roman" charset="0"/>
                    <a:cs typeface="Times New Roman" charset="0"/>
                  </a:rPr>
                  <a:t>n-m</a:t>
                </a:r>
                <a:r>
                  <a:rPr kumimoji="1" lang="zh-CN" altLang="en-US" sz="2000" i="1" dirty="0">
                    <a:latin typeface="Times New Roman" charset="0"/>
                    <a:ea typeface="Times New Roman" charset="0"/>
                    <a:cs typeface="Times New Roman" charset="0"/>
                  </a:rPr>
                  <a:t> </a:t>
                </a:r>
                <a:r>
                  <a:rPr kumimoji="1" lang="en-US" altLang="zh-CN" sz="2000" b="1" dirty="0">
                    <a:latin typeface="Times New Roman" charset="0"/>
                    <a:ea typeface="Times New Roman" charset="0"/>
                    <a:cs typeface="Times New Roman" charset="0"/>
                  </a:rPr>
                  <a:t>do</a:t>
                </a:r>
                <a:r>
                  <a:rPr kumimoji="1" lang="zh-CN" altLang="en-US" sz="2000" b="1" dirty="0">
                    <a:latin typeface="Times New Roman" charset="0"/>
                    <a:ea typeface="Times New Roman" charset="0"/>
                    <a:cs typeface="Times New Roman" charset="0"/>
                  </a:rPr>
                  <a:t>   </a:t>
                </a:r>
                <a:r>
                  <a:rPr lang="en-US" altLang="zh-CN" i="1" dirty="0">
                    <a:solidFill>
                      <a:srgbClr val="FF0000"/>
                    </a:solidFill>
                    <a:latin typeface="Times New Roman" charset="0"/>
                    <a:ea typeface="Times New Roman" charset="0"/>
                    <a:cs typeface="Times New Roman" charset="0"/>
                  </a:rPr>
                  <a:t>//</a:t>
                </a:r>
                <a:r>
                  <a:rPr lang="zh-CN" altLang="en-US" dirty="0">
                    <a:solidFill>
                      <a:srgbClr val="FF0000"/>
                    </a:solidFill>
                    <a:latin typeface="+mn-ea"/>
                    <a:cs typeface="Times New Roman" charset="0"/>
                  </a:rPr>
                  <a:t>在文本中对模式进行查找</a:t>
                </a:r>
                <a:endParaRPr kumimoji="1" lang="en-US" altLang="zh-CN" b="1" dirty="0">
                  <a:latin typeface="+mn-ea"/>
                  <a:cs typeface="Times New Roman" charset="0"/>
                </a:endParaRPr>
              </a:p>
              <a:p>
                <a:pPr algn="just">
                  <a:spcBef>
                    <a:spcPts val="600"/>
                  </a:spcBef>
                </a:pPr>
                <a:r>
                  <a:rPr lang="en-US" altLang="zh-CN" sz="2000" dirty="0">
                    <a:latin typeface="Times New Roman" charset="0"/>
                    <a:ea typeface="Times New Roman" charset="0"/>
                    <a:cs typeface="Times New Roman" charset="0"/>
                  </a:rPr>
                  <a:t>(5)</a:t>
                </a:r>
                <a:r>
                  <a:rPr lang="zh-CN" altLang="en-US" sz="2000" dirty="0">
                    <a:latin typeface="Times New Roman" charset="0"/>
                    <a:ea typeface="Times New Roman" charset="0"/>
                    <a:cs typeface="Times New Roman" charset="0"/>
                  </a:rPr>
                  <a:t>         </a:t>
                </a:r>
                <a:r>
                  <a:rPr lang="en-US" altLang="zh-CN" sz="2000" i="1" dirty="0">
                    <a:latin typeface="Times New Roman" charset="0"/>
                    <a:ea typeface="Times New Roman" charset="0"/>
                    <a:cs typeface="Times New Roman" charset="0"/>
                  </a:rPr>
                  <a:t>j</a:t>
                </a:r>
                <a:r>
                  <a:rPr lang="zh-CN" altLang="en-US" sz="2000" dirty="0">
                    <a:latin typeface="Times New Roman" charset="0"/>
                    <a:ea typeface="Times New Roman" charset="0"/>
                    <a:cs typeface="Times New Roman" charset="0"/>
                  </a:rPr>
                  <a:t> </a:t>
                </a:r>
                <a14:m>
                  <m:oMath xmlns:m="http://schemas.openxmlformats.org/officeDocument/2006/math">
                    <m:r>
                      <a:rPr lang="zh-CN" altLang="en-US" sz="2000" i="1" dirty="0">
                        <a:latin typeface="Cambria Math" charset="0"/>
                        <a:ea typeface="Cambria Math" charset="0"/>
                        <a:cs typeface="Cambria Math" charset="0"/>
                      </a:rPr>
                      <m:t>⟵</m:t>
                    </m:r>
                  </m:oMath>
                </a14:m>
                <a:r>
                  <a:rPr lang="zh-CN" altLang="en-US" sz="2000" dirty="0">
                    <a:latin typeface="Times New Roman" charset="0"/>
                    <a:ea typeface="Times New Roman" charset="0"/>
                    <a:cs typeface="Times New Roman" charset="0"/>
                  </a:rPr>
                  <a:t> </a:t>
                </a:r>
                <a:r>
                  <a:rPr lang="en-US" altLang="zh-CN" sz="2000" i="1" dirty="0">
                    <a:latin typeface="Times New Roman" charset="0"/>
                    <a:ea typeface="Times New Roman" charset="0"/>
                    <a:cs typeface="Times New Roman" charset="0"/>
                  </a:rPr>
                  <a:t>1</a:t>
                </a:r>
                <a:r>
                  <a:rPr lang="zh-CN" altLang="en-US" sz="2000" i="1" dirty="0">
                    <a:latin typeface="Times New Roman" charset="0"/>
                    <a:ea typeface="Times New Roman" charset="0"/>
                    <a:cs typeface="Times New Roman" charset="0"/>
                  </a:rPr>
                  <a:t> </a:t>
                </a:r>
                <a:endParaRPr lang="en-US" altLang="zh-CN" sz="2000" dirty="0">
                  <a:latin typeface="Times New Roman" charset="0"/>
                  <a:ea typeface="Times New Roman" charset="0"/>
                  <a:cs typeface="Times New Roman" charset="0"/>
                </a:endParaRPr>
              </a:p>
              <a:p>
                <a:pPr algn="just">
                  <a:spcBef>
                    <a:spcPts val="600"/>
                  </a:spcBef>
                </a:pPr>
                <a:r>
                  <a:rPr kumimoji="1" lang="en-US" altLang="zh-CN" sz="2000" dirty="0">
                    <a:latin typeface="Times New Roman" charset="0"/>
                    <a:ea typeface="Times New Roman" charset="0"/>
                    <a:cs typeface="Times New Roman" charset="0"/>
                  </a:rPr>
                  <a:t>(6)</a:t>
                </a:r>
                <a:r>
                  <a:rPr kumimoji="1" lang="zh-CN" altLang="en-US" sz="2000" dirty="0">
                    <a:latin typeface="Times New Roman" charset="0"/>
                    <a:ea typeface="Times New Roman" charset="0"/>
                    <a:cs typeface="Times New Roman" charset="0"/>
                  </a:rPr>
                  <a:t>        </a:t>
                </a:r>
                <a:r>
                  <a:rPr lang="en-US" altLang="zh-CN" sz="2000" b="1" dirty="0">
                    <a:latin typeface="Times New Roman" charset="0"/>
                    <a:ea typeface="Times New Roman" charset="0"/>
                    <a:cs typeface="Times New Roman" charset="0"/>
                  </a:rPr>
                  <a:t>w</a:t>
                </a:r>
                <a:r>
                  <a:rPr kumimoji="1" lang="en-US" altLang="zh-CN" sz="2000" b="1" dirty="0">
                    <a:latin typeface="Times New Roman" charset="0"/>
                    <a:ea typeface="Times New Roman" charset="0"/>
                    <a:cs typeface="Times New Roman" charset="0"/>
                  </a:rPr>
                  <a:t>hile</a:t>
                </a:r>
                <a:r>
                  <a:rPr kumimoji="1" lang="zh-CN" altLang="en-US" sz="2000" b="1" dirty="0">
                    <a:latin typeface="Times New Roman" charset="0"/>
                    <a:ea typeface="Times New Roman" charset="0"/>
                    <a:cs typeface="Times New Roman" charset="0"/>
                  </a:rPr>
                  <a:t> </a:t>
                </a:r>
                <a:r>
                  <a:rPr kumimoji="1" lang="zh-CN" altLang="en-US" sz="2000" dirty="0">
                    <a:latin typeface="Times New Roman" charset="0"/>
                    <a:ea typeface="Times New Roman" charset="0"/>
                    <a:cs typeface="Times New Roman" charset="0"/>
                  </a:rPr>
                  <a:t> </a:t>
                </a:r>
                <a14:m>
                  <m:oMath xmlns:m="http://schemas.openxmlformats.org/officeDocument/2006/math">
                    <m:r>
                      <a:rPr kumimoji="1" lang="en-US" altLang="zh-CN" sz="2000" b="0" i="1" smtClean="0">
                        <a:latin typeface="Cambria Math" charset="0"/>
                        <a:ea typeface="Times New Roman" charset="0"/>
                        <a:cs typeface="Times New Roman" charset="0"/>
                      </a:rPr>
                      <m:t>𝑗</m:t>
                    </m:r>
                    <m:r>
                      <a:rPr kumimoji="1" lang="en-US" altLang="zh-CN" sz="2000" b="0" i="1" smtClean="0">
                        <a:latin typeface="Cambria Math" charset="0"/>
                        <a:ea typeface="Cambria Math" charset="0"/>
                        <a:cs typeface="Cambria Math" charset="0"/>
                      </a:rPr>
                      <m:t>≤</m:t>
                    </m:r>
                    <m:r>
                      <a:rPr kumimoji="1" lang="en-US" altLang="zh-CN" sz="2000" b="0" i="1" smtClean="0">
                        <a:latin typeface="Cambria Math" charset="0"/>
                        <a:ea typeface="Cambria Math" charset="0"/>
                        <a:cs typeface="Cambria Math" charset="0"/>
                      </a:rPr>
                      <m:t>𝑚</m:t>
                    </m:r>
                    <m:r>
                      <a:rPr kumimoji="1" lang="zh-CN" altLang="en-US" sz="2000" b="0" i="1" smtClean="0">
                        <a:latin typeface="Cambria Math" charset="0"/>
                        <a:ea typeface="Cambria Math" charset="0"/>
                        <a:cs typeface="Cambria Math" charset="0"/>
                      </a:rPr>
                      <m:t> ⋀ </m:t>
                    </m:r>
                    <m:r>
                      <a:rPr kumimoji="1" lang="en-US" altLang="zh-CN" sz="2000" b="0" i="1" smtClean="0">
                        <a:latin typeface="Cambria Math" charset="0"/>
                        <a:ea typeface="Cambria Math" charset="0"/>
                        <a:cs typeface="Cambria Math" charset="0"/>
                      </a:rPr>
                      <m:t>𝑡</m:t>
                    </m:r>
                    <m:r>
                      <a:rPr kumimoji="1" lang="en-US" altLang="zh-CN" sz="2000" b="0" i="1" baseline="-25000" smtClean="0">
                        <a:latin typeface="Cambria Math" charset="0"/>
                        <a:ea typeface="Cambria Math" charset="0"/>
                        <a:cs typeface="Cambria Math" charset="0"/>
                      </a:rPr>
                      <m:t>𝑖</m:t>
                    </m:r>
                    <m:r>
                      <a:rPr kumimoji="1" lang="en-US" altLang="zh-CN" sz="2000" b="0" i="1" baseline="-25000" smtClean="0">
                        <a:latin typeface="Cambria Math" charset="0"/>
                        <a:ea typeface="Cambria Math" charset="0"/>
                        <a:cs typeface="Cambria Math" charset="0"/>
                      </a:rPr>
                      <m:t>+</m:t>
                    </m:r>
                    <m:r>
                      <a:rPr kumimoji="1" lang="en-US" altLang="zh-CN" sz="2000" b="0" i="1" baseline="-25000" smtClean="0">
                        <a:latin typeface="Cambria Math" charset="0"/>
                        <a:ea typeface="Cambria Math" charset="0"/>
                        <a:cs typeface="Cambria Math" charset="0"/>
                      </a:rPr>
                      <m:t>𝑗</m:t>
                    </m:r>
                    <m:r>
                      <a:rPr kumimoji="1" lang="zh-CN" altLang="en-US" sz="2000" b="0" i="1" smtClean="0">
                        <a:latin typeface="Cambria Math" charset="0"/>
                        <a:ea typeface="Cambria Math" charset="0"/>
                        <a:cs typeface="Cambria Math" charset="0"/>
                      </a:rPr>
                      <m:t> </m:t>
                    </m:r>
                    <m:r>
                      <a:rPr kumimoji="1" lang="en-US" altLang="zh-CN" sz="2000" b="0" i="1" smtClean="0">
                        <a:latin typeface="Cambria Math" charset="0"/>
                        <a:ea typeface="Cambria Math" charset="0"/>
                        <a:cs typeface="Cambria Math" charset="0"/>
                      </a:rPr>
                      <m:t>=</m:t>
                    </m:r>
                    <m:r>
                      <a:rPr kumimoji="1" lang="zh-CN" altLang="en-US" sz="2000" b="0" i="1" smtClean="0">
                        <a:latin typeface="Cambria Math" charset="0"/>
                        <a:ea typeface="Cambria Math" charset="0"/>
                        <a:cs typeface="Cambria Math" charset="0"/>
                      </a:rPr>
                      <m:t> </m:t>
                    </m:r>
                    <m:r>
                      <a:rPr kumimoji="1" lang="en-US" altLang="zh-CN" sz="2000" b="0" i="1" smtClean="0">
                        <a:latin typeface="Cambria Math" charset="0"/>
                        <a:ea typeface="Cambria Math" charset="0"/>
                        <a:cs typeface="Cambria Math" charset="0"/>
                      </a:rPr>
                      <m:t>𝑝</m:t>
                    </m:r>
                    <m:r>
                      <a:rPr kumimoji="1" lang="en-US" altLang="zh-CN" sz="2000" b="0" i="1" baseline="-25000" smtClean="0">
                        <a:latin typeface="Cambria Math" charset="0"/>
                        <a:ea typeface="Cambria Math" charset="0"/>
                        <a:cs typeface="Cambria Math" charset="0"/>
                      </a:rPr>
                      <m:t>𝑗</m:t>
                    </m:r>
                  </m:oMath>
                </a14:m>
                <a:r>
                  <a:rPr kumimoji="1" lang="zh-CN" altLang="en-US" sz="2000" baseline="-25000" dirty="0">
                    <a:latin typeface="Times New Roman" charset="0"/>
                    <a:ea typeface="Times New Roman" charset="0"/>
                    <a:cs typeface="Times New Roman" charset="0"/>
                  </a:rPr>
                  <a:t> </a:t>
                </a:r>
                <a:r>
                  <a:rPr kumimoji="1" lang="zh-CN" altLang="en-US" sz="2000" dirty="0">
                    <a:latin typeface="Times New Roman" charset="0"/>
                    <a:ea typeface="Times New Roman" charset="0"/>
                    <a:cs typeface="Times New Roman" charset="0"/>
                  </a:rPr>
                  <a:t> </a:t>
                </a:r>
                <a:r>
                  <a:rPr kumimoji="1" lang="en-US" altLang="zh-CN" sz="2000" b="1" dirty="0">
                    <a:latin typeface="Times New Roman" charset="0"/>
                    <a:ea typeface="Times New Roman" charset="0"/>
                    <a:cs typeface="Times New Roman" charset="0"/>
                  </a:rPr>
                  <a:t>do</a:t>
                </a:r>
                <a:r>
                  <a:rPr kumimoji="1" lang="zh-CN" altLang="en-US" sz="2000" dirty="0">
                    <a:latin typeface="Times New Roman" charset="0"/>
                    <a:ea typeface="Times New Roman" charset="0"/>
                    <a:cs typeface="Times New Roman" charset="0"/>
                  </a:rPr>
                  <a:t>  </a:t>
                </a:r>
                <a:r>
                  <a:rPr lang="en-US" altLang="zh-CN" sz="2000" i="1" dirty="0">
                    <a:latin typeface="Times New Roman" charset="0"/>
                    <a:ea typeface="Times New Roman" charset="0"/>
                    <a:cs typeface="Times New Roman" charset="0"/>
                  </a:rPr>
                  <a:t>j</a:t>
                </a:r>
                <a:r>
                  <a:rPr lang="zh-CN" altLang="en-US" sz="2000" dirty="0">
                    <a:latin typeface="Times New Roman" charset="0"/>
                    <a:ea typeface="Times New Roman" charset="0"/>
                    <a:cs typeface="Times New Roman" charset="0"/>
                  </a:rPr>
                  <a:t> </a:t>
                </a:r>
                <a14:m>
                  <m:oMath xmlns:m="http://schemas.openxmlformats.org/officeDocument/2006/math">
                    <m:r>
                      <a:rPr lang="zh-CN" altLang="en-US" sz="2000" i="1" dirty="0">
                        <a:latin typeface="Cambria Math" charset="0"/>
                        <a:ea typeface="Cambria Math" charset="0"/>
                        <a:cs typeface="Cambria Math" charset="0"/>
                      </a:rPr>
                      <m:t>⟵</m:t>
                    </m:r>
                  </m:oMath>
                </a14:m>
                <a:r>
                  <a:rPr lang="zh-CN" altLang="en-US" sz="2000" dirty="0">
                    <a:latin typeface="Times New Roman" charset="0"/>
                    <a:ea typeface="Times New Roman" charset="0"/>
                    <a:cs typeface="Times New Roman" charset="0"/>
                  </a:rPr>
                  <a:t> </a:t>
                </a:r>
                <a:r>
                  <a:rPr lang="en-US" altLang="zh-CN" sz="2000" i="1" dirty="0">
                    <a:latin typeface="Times New Roman" charset="0"/>
                    <a:ea typeface="Times New Roman" charset="0"/>
                    <a:cs typeface="Times New Roman" charset="0"/>
                  </a:rPr>
                  <a:t>j</a:t>
                </a:r>
                <a:r>
                  <a:rPr lang="en-US" altLang="zh-CN" sz="2000" dirty="0">
                    <a:latin typeface="Times New Roman" charset="0"/>
                    <a:ea typeface="Times New Roman" charset="0"/>
                    <a:cs typeface="Times New Roman" charset="0"/>
                  </a:rPr>
                  <a:t>+</a:t>
                </a:r>
                <a:r>
                  <a:rPr lang="en-US" altLang="zh-CN" sz="2000" i="1" dirty="0">
                    <a:latin typeface="Times New Roman" charset="0"/>
                    <a:ea typeface="Times New Roman" charset="0"/>
                    <a:cs typeface="Times New Roman" charset="0"/>
                  </a:rPr>
                  <a:t>1</a:t>
                </a:r>
                <a:r>
                  <a:rPr lang="zh-CN" altLang="en-US" sz="2000" i="1" dirty="0">
                    <a:latin typeface="Times New Roman" charset="0"/>
                    <a:ea typeface="Times New Roman" charset="0"/>
                    <a:cs typeface="Times New Roman" charset="0"/>
                  </a:rPr>
                  <a:t> </a:t>
                </a:r>
                <a:r>
                  <a:rPr lang="en-US" altLang="zh-CN" i="1" dirty="0">
                    <a:solidFill>
                      <a:srgbClr val="FF0000"/>
                    </a:solidFill>
                    <a:latin typeface="Times New Roman" charset="0"/>
                    <a:ea typeface="Times New Roman" charset="0"/>
                    <a:cs typeface="Times New Roman" charset="0"/>
                  </a:rPr>
                  <a:t>//</a:t>
                </a:r>
                <a:r>
                  <a:rPr lang="zh-CN" altLang="en-US" dirty="0">
                    <a:solidFill>
                      <a:srgbClr val="FF0000"/>
                    </a:solidFill>
                    <a:latin typeface="+mn-ea"/>
                    <a:cs typeface="Times New Roman" charset="0"/>
                  </a:rPr>
                  <a:t>如果匹配成功了，继续循环</a:t>
                </a:r>
                <a:endParaRPr lang="en-US" altLang="zh-CN" dirty="0">
                  <a:solidFill>
                    <a:srgbClr val="FF0000"/>
                  </a:solidFill>
                  <a:latin typeface="+mn-ea"/>
                  <a:cs typeface="Times New Roman" charset="0"/>
                </a:endParaRPr>
              </a:p>
              <a:p>
                <a:pPr algn="just">
                  <a:spcBef>
                    <a:spcPts val="600"/>
                  </a:spcBef>
                </a:pPr>
                <a:r>
                  <a:rPr lang="en-US" altLang="zh-CN" sz="2000" dirty="0">
                    <a:latin typeface="Times New Roman" charset="0"/>
                    <a:ea typeface="Times New Roman" charset="0"/>
                    <a:cs typeface="Times New Roman" charset="0"/>
                  </a:rPr>
                  <a:t>(7)</a:t>
                </a:r>
                <a:r>
                  <a:rPr lang="zh-CN" altLang="en-US" sz="2000" dirty="0">
                    <a:latin typeface="Times New Roman" charset="0"/>
                    <a:ea typeface="Times New Roman" charset="0"/>
                    <a:cs typeface="Times New Roman" charset="0"/>
                  </a:rPr>
                  <a:t>        </a:t>
                </a:r>
                <a:r>
                  <a:rPr lang="en-US" altLang="zh-CN" sz="2000" b="1" dirty="0">
                    <a:latin typeface="Times New Roman" charset="0"/>
                    <a:ea typeface="Times New Roman" charset="0"/>
                    <a:cs typeface="Times New Roman" charset="0"/>
                  </a:rPr>
                  <a:t>if</a:t>
                </a:r>
                <a:r>
                  <a:rPr lang="zh-CN" altLang="en-US" sz="2000" dirty="0">
                    <a:latin typeface="Times New Roman" charset="0"/>
                    <a:ea typeface="Times New Roman" charset="0"/>
                    <a:cs typeface="Times New Roman" charset="0"/>
                  </a:rPr>
                  <a:t>  </a:t>
                </a:r>
                <a:r>
                  <a:rPr lang="en-US" altLang="zh-CN" sz="2000" i="1" dirty="0">
                    <a:latin typeface="Times New Roman" charset="0"/>
                    <a:ea typeface="Times New Roman" charset="0"/>
                    <a:cs typeface="Times New Roman" charset="0"/>
                  </a:rPr>
                  <a:t>j&gt;m</a:t>
                </a:r>
                <a:r>
                  <a:rPr lang="zh-CN" altLang="en-US" sz="2000" dirty="0">
                    <a:latin typeface="Times New Roman" charset="0"/>
                    <a:ea typeface="Times New Roman" charset="0"/>
                    <a:cs typeface="Times New Roman" charset="0"/>
                  </a:rPr>
                  <a:t>  </a:t>
                </a:r>
                <a:r>
                  <a:rPr lang="en-US" altLang="zh-CN" sz="2000" b="1" dirty="0">
                    <a:latin typeface="Times New Roman" charset="0"/>
                    <a:ea typeface="Times New Roman" charset="0"/>
                    <a:cs typeface="Times New Roman" charset="0"/>
                  </a:rPr>
                  <a:t>then</a:t>
                </a:r>
                <a:r>
                  <a:rPr lang="zh-CN" altLang="en-US" sz="2000" dirty="0">
                    <a:latin typeface="Times New Roman" charset="0"/>
                    <a:ea typeface="Times New Roman" charset="0"/>
                    <a:cs typeface="Times New Roman" charset="0"/>
                  </a:rPr>
                  <a:t> </a:t>
                </a:r>
                <a:r>
                  <a:rPr lang="en-US" altLang="zh-CN" sz="2000" dirty="0">
                    <a:latin typeface="Times New Roman" charset="0"/>
                    <a:ea typeface="Times New Roman" charset="0"/>
                    <a:cs typeface="Times New Roman" charset="0"/>
                  </a:rPr>
                  <a:t>report</a:t>
                </a:r>
                <a:r>
                  <a:rPr lang="zh-CN" altLang="en-US" sz="2000" dirty="0">
                    <a:latin typeface="Times New Roman" charset="0"/>
                    <a:ea typeface="Times New Roman" charset="0"/>
                    <a:cs typeface="Times New Roman" charset="0"/>
                  </a:rPr>
                  <a:t> </a:t>
                </a:r>
                <a:r>
                  <a:rPr lang="en-US" altLang="zh-CN" sz="2000" dirty="0">
                    <a:latin typeface="Times New Roman" charset="0"/>
                    <a:ea typeface="Times New Roman" charset="0"/>
                    <a:cs typeface="Times New Roman" charset="0"/>
                  </a:rPr>
                  <a:t>an</a:t>
                </a:r>
                <a:r>
                  <a:rPr lang="zh-CN" altLang="en-US" sz="2000" dirty="0">
                    <a:latin typeface="Times New Roman" charset="0"/>
                    <a:ea typeface="Times New Roman" charset="0"/>
                    <a:cs typeface="Times New Roman" charset="0"/>
                  </a:rPr>
                  <a:t> </a:t>
                </a:r>
                <a:r>
                  <a:rPr lang="en-US" altLang="zh-CN" sz="2000" dirty="0">
                    <a:latin typeface="Times New Roman" charset="0"/>
                    <a:ea typeface="Times New Roman" charset="0"/>
                    <a:cs typeface="Times New Roman" charset="0"/>
                  </a:rPr>
                  <a:t>occurrence</a:t>
                </a:r>
                <a:r>
                  <a:rPr lang="zh-CN" altLang="en-US" sz="2000" dirty="0">
                    <a:latin typeface="Times New Roman" charset="0"/>
                    <a:ea typeface="Times New Roman" charset="0"/>
                    <a:cs typeface="Times New Roman" charset="0"/>
                  </a:rPr>
                  <a:t> </a:t>
                </a:r>
                <a:r>
                  <a:rPr lang="en-US" altLang="zh-CN" sz="2000" dirty="0">
                    <a:latin typeface="Times New Roman" charset="0"/>
                    <a:ea typeface="Times New Roman" charset="0"/>
                    <a:cs typeface="Times New Roman" charset="0"/>
                  </a:rPr>
                  <a:t>at</a:t>
                </a:r>
                <a:r>
                  <a:rPr lang="zh-CN" altLang="en-US" sz="2000" dirty="0">
                    <a:latin typeface="Times New Roman" charset="0"/>
                    <a:ea typeface="Times New Roman" charset="0"/>
                    <a:cs typeface="Times New Roman" charset="0"/>
                  </a:rPr>
                  <a:t> </a:t>
                </a:r>
                <a:r>
                  <a:rPr lang="en-US" altLang="zh-CN" sz="2000" dirty="0">
                    <a:latin typeface="Times New Roman" charset="0"/>
                    <a:ea typeface="Times New Roman" charset="0"/>
                    <a:cs typeface="Times New Roman" charset="0"/>
                  </a:rPr>
                  <a:t>text</a:t>
                </a:r>
                <a:r>
                  <a:rPr lang="zh-CN" altLang="en-US" sz="2000" dirty="0">
                    <a:latin typeface="Times New Roman" charset="0"/>
                    <a:ea typeface="Times New Roman" charset="0"/>
                    <a:cs typeface="Times New Roman" charset="0"/>
                  </a:rPr>
                  <a:t> </a:t>
                </a:r>
                <a:r>
                  <a:rPr lang="en-US" altLang="zh-CN" sz="2000" dirty="0">
                    <a:latin typeface="Times New Roman" charset="0"/>
                    <a:ea typeface="Times New Roman" charset="0"/>
                    <a:cs typeface="Times New Roman" charset="0"/>
                  </a:rPr>
                  <a:t>position</a:t>
                </a:r>
                <a:r>
                  <a:rPr lang="zh-CN" altLang="en-US" sz="2000" dirty="0">
                    <a:latin typeface="Times New Roman" charset="0"/>
                    <a:ea typeface="Times New Roman" charset="0"/>
                    <a:cs typeface="Times New Roman" charset="0"/>
                  </a:rPr>
                  <a:t> </a:t>
                </a:r>
                <a:r>
                  <a:rPr lang="en-US" altLang="zh-CN" sz="2000" i="1" dirty="0">
                    <a:latin typeface="Times New Roman" charset="0"/>
                    <a:ea typeface="Times New Roman" charset="0"/>
                    <a:cs typeface="Times New Roman" charset="0"/>
                  </a:rPr>
                  <a:t>i+1</a:t>
                </a:r>
              </a:p>
              <a:p>
                <a:pPr marL="457200" indent="-457200" algn="just">
                  <a:spcBef>
                    <a:spcPts val="600"/>
                  </a:spcBef>
                  <a:buAutoNum type="arabicParenBoth" startAt="8"/>
                </a:pPr>
                <a:r>
                  <a:rPr kumimoji="1" lang="zh-CN" altLang="en-US" sz="2000" i="1" dirty="0">
                    <a:latin typeface="Times New Roman" charset="0"/>
                    <a:ea typeface="Times New Roman" charset="0"/>
                    <a:cs typeface="Times New Roman" charset="0"/>
                  </a:rPr>
                  <a:t>      </a:t>
                </a:r>
                <a:r>
                  <a:rPr kumimoji="1" lang="en-US" altLang="zh-CN" sz="2000" i="1" dirty="0" err="1">
                    <a:latin typeface="Times New Roman" charset="0"/>
                    <a:ea typeface="Times New Roman" charset="0"/>
                    <a:cs typeface="Times New Roman" charset="0"/>
                  </a:rPr>
                  <a:t>i</a:t>
                </a:r>
                <a:r>
                  <a:rPr lang="zh-CN" altLang="en-US" sz="2000" dirty="0">
                    <a:latin typeface="Times New Roman" charset="0"/>
                    <a:ea typeface="Times New Roman" charset="0"/>
                    <a:cs typeface="Times New Roman" charset="0"/>
                  </a:rPr>
                  <a:t> </a:t>
                </a:r>
                <a14:m>
                  <m:oMath xmlns:m="http://schemas.openxmlformats.org/officeDocument/2006/math">
                    <m:r>
                      <a:rPr lang="zh-CN" altLang="en-US" sz="2000" i="1" dirty="0">
                        <a:latin typeface="Cambria Math" charset="0"/>
                        <a:ea typeface="Cambria Math" charset="0"/>
                        <a:cs typeface="Cambria Math" charset="0"/>
                      </a:rPr>
                      <m:t>⟵</m:t>
                    </m:r>
                  </m:oMath>
                </a14:m>
                <a:r>
                  <a:rPr lang="zh-CN" altLang="en-US" sz="2000" dirty="0">
                    <a:latin typeface="Times New Roman" charset="0"/>
                    <a:ea typeface="Times New Roman" charset="0"/>
                    <a:cs typeface="Times New Roman" charset="0"/>
                  </a:rPr>
                  <a:t> </a:t>
                </a:r>
                <a:r>
                  <a:rPr lang="en-US" altLang="zh-CN" sz="2000" i="1" dirty="0">
                    <a:latin typeface="Times New Roman" charset="0"/>
                    <a:ea typeface="Times New Roman" charset="0"/>
                    <a:cs typeface="Times New Roman" charset="0"/>
                  </a:rPr>
                  <a:t>i+d</a:t>
                </a:r>
                <a:r>
                  <a:rPr lang="en-US" altLang="zh-CN" sz="2000" dirty="0">
                    <a:latin typeface="Times New Roman" charset="0"/>
                    <a:ea typeface="Times New Roman" charset="0"/>
                    <a:cs typeface="Times New Roman" charset="0"/>
                  </a:rPr>
                  <a:t>[</a:t>
                </a:r>
                <a:r>
                  <a:rPr lang="en-US" altLang="zh-CN" sz="2000" i="1" dirty="0">
                    <a:latin typeface="Times New Roman" charset="0"/>
                    <a:ea typeface="Times New Roman" charset="0"/>
                    <a:cs typeface="Times New Roman" charset="0"/>
                  </a:rPr>
                  <a:t>t</a:t>
                </a:r>
                <a:r>
                  <a:rPr lang="en-US" altLang="zh-CN" sz="2000" i="1" baseline="-25000" dirty="0">
                    <a:latin typeface="Times New Roman" charset="0"/>
                    <a:ea typeface="Times New Roman" charset="0"/>
                    <a:cs typeface="Times New Roman" charset="0"/>
                  </a:rPr>
                  <a:t>i+m</a:t>
                </a:r>
                <a:r>
                  <a:rPr lang="en-US" altLang="zh-CN" sz="2000" dirty="0">
                    <a:latin typeface="Times New Roman" charset="0"/>
                    <a:ea typeface="Times New Roman" charset="0"/>
                    <a:cs typeface="Times New Roman" charset="0"/>
                  </a:rPr>
                  <a:t>]</a:t>
                </a:r>
                <a:r>
                  <a:rPr lang="zh-CN" altLang="en-US" sz="2000" i="1" dirty="0">
                    <a:latin typeface="Times New Roman" charset="0"/>
                    <a:ea typeface="Times New Roman" charset="0"/>
                    <a:cs typeface="Times New Roman" charset="0"/>
                  </a:rPr>
                  <a:t>      </a:t>
                </a:r>
                <a:r>
                  <a:rPr lang="en-US" altLang="zh-CN" i="1" dirty="0">
                    <a:solidFill>
                      <a:srgbClr val="FF0000"/>
                    </a:solidFill>
                    <a:latin typeface="Times New Roman" charset="0"/>
                    <a:ea typeface="Times New Roman" charset="0"/>
                    <a:cs typeface="Times New Roman" charset="0"/>
                  </a:rPr>
                  <a:t>//</a:t>
                </a:r>
                <a:r>
                  <a:rPr lang="zh-CN" altLang="en-US" dirty="0">
                    <a:solidFill>
                      <a:srgbClr val="FF0000"/>
                    </a:solidFill>
                    <a:latin typeface="+mn-ea"/>
                    <a:cs typeface="Times New Roman" charset="0"/>
                  </a:rPr>
                  <a:t>根据文本中</a:t>
                </a:r>
                <a:r>
                  <a:rPr lang="en-US" altLang="zh-CN" i="1" dirty="0" err="1">
                    <a:solidFill>
                      <a:srgbClr val="FF0000"/>
                    </a:solidFill>
                    <a:latin typeface="Times New Roman" charset="0"/>
                    <a:ea typeface="Times New Roman" charset="0"/>
                    <a:cs typeface="Times New Roman" charset="0"/>
                  </a:rPr>
                  <a:t>t</a:t>
                </a:r>
                <a:r>
                  <a:rPr lang="en-US" altLang="zh-CN" i="1" baseline="-25000" dirty="0" err="1">
                    <a:solidFill>
                      <a:srgbClr val="FF0000"/>
                    </a:solidFill>
                    <a:latin typeface="Times New Roman" charset="0"/>
                    <a:ea typeface="Times New Roman" charset="0"/>
                    <a:cs typeface="Times New Roman" charset="0"/>
                  </a:rPr>
                  <a:t>i+m</a:t>
                </a:r>
                <a:r>
                  <a:rPr lang="zh-CN" altLang="en-US" dirty="0">
                    <a:solidFill>
                      <a:srgbClr val="FF0000"/>
                    </a:solidFill>
                    <a:latin typeface="+mn-ea"/>
                    <a:cs typeface="Times New Roman" charset="0"/>
                  </a:rPr>
                  <a:t>的字符，在表</a:t>
                </a:r>
                <a:r>
                  <a:rPr lang="en-US" altLang="zh-CN" dirty="0">
                    <a:solidFill>
                      <a:srgbClr val="FF0000"/>
                    </a:solidFill>
                    <a:latin typeface="+mn-ea"/>
                    <a:cs typeface="Times New Roman" charset="0"/>
                  </a:rPr>
                  <a:t>d</a:t>
                </a:r>
                <a:r>
                  <a:rPr lang="zh-CN" altLang="en-US" dirty="0">
                    <a:solidFill>
                      <a:srgbClr val="FF0000"/>
                    </a:solidFill>
                    <a:latin typeface="+mn-ea"/>
                    <a:cs typeface="Times New Roman" charset="0"/>
                  </a:rPr>
                  <a:t>中查找应该移动的距离</a:t>
                </a:r>
                <a:endParaRPr lang="en-US" altLang="zh-CN" dirty="0">
                  <a:solidFill>
                    <a:srgbClr val="FF0000"/>
                  </a:solidFill>
                  <a:latin typeface="+mn-ea"/>
                  <a:cs typeface="Times New Roman" charset="0"/>
                </a:endParaRPr>
              </a:p>
            </p:txBody>
          </p:sp>
        </mc:Choice>
        <mc:Fallback xmlns="">
          <p:sp>
            <p:nvSpPr>
              <p:cNvPr id="13" name="文本框 12"/>
              <p:cNvSpPr txBox="1">
                <a:spLocks noRot="1" noChangeAspect="1" noMove="1" noResize="1" noEditPoints="1" noAdjustHandles="1" noChangeArrowheads="1" noChangeShapeType="1" noTextEdit="1"/>
              </p:cNvSpPr>
              <p:nvPr/>
            </p:nvSpPr>
            <p:spPr>
              <a:xfrm>
                <a:off x="457200" y="2897582"/>
                <a:ext cx="8229600" cy="3862596"/>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1424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顺序检索</a:t>
            </a:r>
            <a:endParaRPr kumimoji="1" lang="zh-CN" altLang="en-US" dirty="0"/>
          </a:p>
        </p:txBody>
      </p:sp>
      <p:sp>
        <p:nvSpPr>
          <p:cNvPr id="3" name="内容占位符 2"/>
          <p:cNvSpPr>
            <a:spLocks noGrp="1"/>
          </p:cNvSpPr>
          <p:nvPr>
            <p:ph idx="1"/>
          </p:nvPr>
        </p:nvSpPr>
        <p:spPr/>
        <p:txBody>
          <a:bodyPr/>
          <a:lstStyle/>
          <a:p>
            <a:r>
              <a:rPr lang="zh-CN" altLang="en-US" dirty="0"/>
              <a:t>简单字符串</a:t>
            </a:r>
            <a:r>
              <a:rPr lang="en-US" altLang="zh-CN" dirty="0"/>
              <a:t>—</a:t>
            </a:r>
            <a:r>
              <a:rPr lang="en-US" altLang="zh-CN" dirty="0">
                <a:latin typeface="Times New Roman" charset="0"/>
                <a:ea typeface="Times New Roman" charset="0"/>
                <a:cs typeface="Times New Roman" charset="0"/>
              </a:rPr>
              <a:t>KMP</a:t>
            </a:r>
            <a:r>
              <a:rPr lang="zh-CN" altLang="en-US" dirty="0"/>
              <a:t>算法</a:t>
            </a:r>
            <a:endParaRPr lang="en-US" altLang="zh-CN" dirty="0">
              <a:solidFill>
                <a:srgbClr val="7030A0"/>
              </a:solidFill>
              <a:latin typeface="Times New Roman" charset="0"/>
              <a:ea typeface="Times New Roman" charset="0"/>
              <a:cs typeface="Times New Roman" charset="0"/>
            </a:endParaRPr>
          </a:p>
          <a:p>
            <a:pPr lvl="1"/>
            <a:r>
              <a:rPr lang="en-US" altLang="zh-CN" dirty="0">
                <a:latin typeface="Times New Roman" charset="0"/>
              </a:rPr>
              <a:t>B</a:t>
            </a:r>
            <a:r>
              <a:rPr lang="en-US" altLang="zh-TW" dirty="0">
                <a:latin typeface="Times New Roman" charset="0"/>
                <a:ea typeface="宋体" charset="-122"/>
              </a:rPr>
              <a:t>rute force</a:t>
            </a:r>
            <a:r>
              <a:rPr lang="zh-CN" altLang="en-US" dirty="0">
                <a:latin typeface="Tahoma" charset="0"/>
              </a:rPr>
              <a:t>算法较慢，因为它和每一个</a:t>
            </a:r>
            <a:r>
              <a:rPr lang="en-US" altLang="zh-CN" i="1" dirty="0">
                <a:latin typeface="Times New Roman" charset="0"/>
              </a:rPr>
              <a:t>m</a:t>
            </a:r>
            <a:r>
              <a:rPr lang="zh-CN" altLang="en-US" dirty="0">
                <a:latin typeface="Tahoma" charset="0"/>
              </a:rPr>
              <a:t>个字符的字串都要比较，其实是不必要的</a:t>
            </a:r>
            <a:endParaRPr lang="en-US" altLang="zh-CN" dirty="0">
              <a:latin typeface="Tahoma" charset="0"/>
            </a:endParaRPr>
          </a:p>
          <a:p>
            <a:pPr lvl="1"/>
            <a:endParaRPr lang="en-US" altLang="zh-CN" dirty="0">
              <a:latin typeface="Times New Roman" charset="0"/>
            </a:endParaRPr>
          </a:p>
          <a:p>
            <a:pPr lvl="1"/>
            <a:endParaRPr lang="en-US" altLang="zh-CN" dirty="0">
              <a:latin typeface="Times New Roman" charset="0"/>
            </a:endParaRPr>
          </a:p>
          <a:p>
            <a:pPr lvl="1"/>
            <a:endParaRPr lang="en-US" altLang="zh-CN" dirty="0">
              <a:latin typeface="Times New Roman" charset="0"/>
            </a:endParaRPr>
          </a:p>
          <a:p>
            <a:pPr lvl="1"/>
            <a:endParaRPr lang="en-US" altLang="zh-CN" dirty="0">
              <a:latin typeface="Times New Roman" charset="0"/>
            </a:endParaRPr>
          </a:p>
          <a:p>
            <a:pPr lvl="3"/>
            <a:r>
              <a:rPr lang="zh-CN" altLang="en-US" dirty="0">
                <a:solidFill>
                  <a:srgbClr val="7030A0"/>
                </a:solidFill>
                <a:latin typeface="Times New Roman" charset="0"/>
              </a:rPr>
              <a:t>在位置</a:t>
            </a:r>
            <a:r>
              <a:rPr lang="en-US" altLang="zh-TW" dirty="0">
                <a:solidFill>
                  <a:srgbClr val="7030A0"/>
                </a:solidFill>
                <a:latin typeface="Times New Roman" charset="0"/>
              </a:rPr>
              <a:t>4</a:t>
            </a:r>
            <a:r>
              <a:rPr lang="zh-CN" altLang="en-US" dirty="0">
                <a:solidFill>
                  <a:srgbClr val="7030A0"/>
                </a:solidFill>
                <a:latin typeface="Times New Roman" charset="0"/>
              </a:rPr>
              <a:t>出现不匹配的现象，</a:t>
            </a:r>
            <a:r>
              <a:rPr lang="en-US" altLang="zh-CN" dirty="0">
                <a:solidFill>
                  <a:srgbClr val="7030A0"/>
                </a:solidFill>
                <a:latin typeface="Times New Roman" charset="0"/>
              </a:rPr>
              <a:t>B</a:t>
            </a:r>
            <a:r>
              <a:rPr lang="en-US" altLang="zh-TW" dirty="0">
                <a:solidFill>
                  <a:srgbClr val="7030A0"/>
                </a:solidFill>
                <a:latin typeface="Times New Roman" charset="0"/>
              </a:rPr>
              <a:t>rute force</a:t>
            </a:r>
            <a:r>
              <a:rPr lang="zh-CN" altLang="en-US" dirty="0">
                <a:solidFill>
                  <a:srgbClr val="7030A0"/>
                </a:solidFill>
                <a:latin typeface="Times New Roman" charset="0"/>
              </a:rPr>
              <a:t>算法只移动了一位</a:t>
            </a:r>
          </a:p>
          <a:p>
            <a:pPr lvl="3"/>
            <a:r>
              <a:rPr lang="zh-CN" altLang="en-US" dirty="0">
                <a:solidFill>
                  <a:srgbClr val="7030A0"/>
                </a:solidFill>
                <a:latin typeface="Times New Roman" charset="0"/>
              </a:rPr>
              <a:t>由于前三个位置</a:t>
            </a:r>
            <a:r>
              <a:rPr lang="en-US" altLang="zh-TW" dirty="0">
                <a:solidFill>
                  <a:srgbClr val="7030A0"/>
                </a:solidFill>
                <a:latin typeface="Times New Roman" charset="0"/>
              </a:rPr>
              <a:t>(a b d)</a:t>
            </a:r>
            <a:r>
              <a:rPr lang="zh-CN" altLang="en-US" dirty="0">
                <a:solidFill>
                  <a:srgbClr val="7030A0"/>
                </a:solidFill>
                <a:latin typeface="Times New Roman" charset="0"/>
              </a:rPr>
              <a:t>都匹配成功了，移动一个位置不可能找到</a:t>
            </a:r>
            <a:r>
              <a:rPr lang="en-US" altLang="zh-TW" dirty="0">
                <a:solidFill>
                  <a:srgbClr val="7030A0"/>
                </a:solidFill>
                <a:latin typeface="Times New Roman" charset="0"/>
              </a:rPr>
              <a:t>“a”</a:t>
            </a:r>
            <a:r>
              <a:rPr lang="zh-CN" altLang="en-US" dirty="0">
                <a:solidFill>
                  <a:srgbClr val="7030A0"/>
                </a:solidFill>
                <a:latin typeface="Times New Roman" charset="0"/>
              </a:rPr>
              <a:t>，因为它已经被识别为</a:t>
            </a:r>
            <a:r>
              <a:rPr lang="en-US" altLang="zh-TW" dirty="0">
                <a:solidFill>
                  <a:srgbClr val="7030A0"/>
                </a:solidFill>
                <a:latin typeface="Times New Roman" charset="0"/>
              </a:rPr>
              <a:t> “</a:t>
            </a:r>
            <a:r>
              <a:rPr lang="en-US" altLang="zh-CN" dirty="0">
                <a:solidFill>
                  <a:srgbClr val="7030A0"/>
                </a:solidFill>
                <a:latin typeface="Times New Roman" charset="0"/>
              </a:rPr>
              <a:t>b</a:t>
            </a:r>
            <a:r>
              <a:rPr lang="en-US" altLang="zh-TW" dirty="0">
                <a:solidFill>
                  <a:srgbClr val="7030A0"/>
                </a:solidFill>
                <a:latin typeface="Times New Roman" charset="0"/>
              </a:rPr>
              <a:t>”</a:t>
            </a:r>
          </a:p>
          <a:p>
            <a:pPr lvl="3"/>
            <a:endParaRPr lang="en-US" altLang="zh-CN" dirty="0">
              <a:latin typeface="+mn-ea"/>
              <a:cs typeface="Times New Roman" charset="0"/>
            </a:endParaRPr>
          </a:p>
        </p:txBody>
      </p:sp>
      <p:sp>
        <p:nvSpPr>
          <p:cNvPr id="4" name="Rectangle 4"/>
          <p:cNvSpPr>
            <a:spLocks noChangeArrowheads="1"/>
          </p:cNvSpPr>
          <p:nvPr/>
        </p:nvSpPr>
        <p:spPr bwMode="auto">
          <a:xfrm>
            <a:off x="3784600" y="3821897"/>
            <a:ext cx="200025" cy="609600"/>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wrap="none" anchor="ct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endParaRPr lang="zh-CN" altLang="en-US" sz="1800"/>
          </a:p>
        </p:txBody>
      </p:sp>
      <p:sp>
        <p:nvSpPr>
          <p:cNvPr id="5" name="Text Box 5"/>
          <p:cNvSpPr txBox="1">
            <a:spLocks noChangeArrowheads="1"/>
          </p:cNvSpPr>
          <p:nvPr/>
        </p:nvSpPr>
        <p:spPr bwMode="auto">
          <a:xfrm>
            <a:off x="1450974" y="3450422"/>
            <a:ext cx="4187825" cy="1006475"/>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wrap="square">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r>
              <a:rPr lang="zh-CN" altLang="en-US" sz="2000" dirty="0">
                <a:latin typeface="Times New Roman" charset="0"/>
              </a:rPr>
              <a:t>位置</a:t>
            </a:r>
            <a:r>
              <a:rPr lang="en-US" altLang="zh-TW" sz="2000" dirty="0">
                <a:latin typeface="Times New Roman" charset="0"/>
                <a:ea typeface="PMingLiU" charset="-120"/>
              </a:rPr>
              <a:t>         </a:t>
            </a:r>
            <a:r>
              <a:rPr lang="en-US" altLang="zh-CN" sz="2000" dirty="0">
                <a:latin typeface="Times New Roman" charset="0"/>
                <a:ea typeface="PMingLiU" charset="-120"/>
              </a:rPr>
              <a:t>       </a:t>
            </a:r>
            <a:r>
              <a:rPr lang="en-US" altLang="zh-TW" sz="2000" dirty="0">
                <a:latin typeface="Times New Roman" charset="0"/>
                <a:ea typeface="PMingLiU" charset="-120"/>
              </a:rPr>
              <a:t>1  2  3  4  5  6  7  8</a:t>
            </a:r>
          </a:p>
          <a:p>
            <a:r>
              <a:rPr lang="zh-CN" altLang="en-US" sz="2000" dirty="0">
                <a:latin typeface="Times New Roman" charset="0"/>
              </a:rPr>
              <a:t>文本</a:t>
            </a:r>
            <a:r>
              <a:rPr lang="zh-TW" altLang="en-US" sz="2000" dirty="0">
                <a:latin typeface="Times New Roman" charset="0"/>
                <a:ea typeface="PMingLiU" charset="-120"/>
              </a:rPr>
              <a:t>    </a:t>
            </a:r>
            <a:r>
              <a:rPr lang="zh-TW" altLang="zh-CN" sz="2000" dirty="0">
                <a:latin typeface="Times New Roman" charset="0"/>
                <a:ea typeface="PMingLiU" charset="-120"/>
              </a:rPr>
              <a:t> </a:t>
            </a:r>
            <a:r>
              <a:rPr lang="zh-TW" altLang="en-US" sz="2000" dirty="0">
                <a:latin typeface="Times New Roman" charset="0"/>
                <a:ea typeface="PMingLiU" charset="-120"/>
              </a:rPr>
              <a:t> </a:t>
            </a:r>
            <a:r>
              <a:rPr lang="zh-TW" altLang="zh-CN" sz="2000" dirty="0">
                <a:latin typeface="Times New Roman" charset="0"/>
                <a:ea typeface="PMingLiU" charset="-120"/>
              </a:rPr>
              <a:t> </a:t>
            </a:r>
            <a:r>
              <a:rPr lang="zh-TW" altLang="en-US" sz="2000" dirty="0">
                <a:latin typeface="Times New Roman" charset="0"/>
                <a:ea typeface="PMingLiU" charset="-120"/>
              </a:rPr>
              <a:t> </a:t>
            </a:r>
            <a:r>
              <a:rPr lang="zh-TW" altLang="zh-CN" sz="2000" dirty="0">
                <a:latin typeface="Times New Roman" charset="0"/>
                <a:ea typeface="PMingLiU" charset="-120"/>
              </a:rPr>
              <a:t> </a:t>
            </a:r>
            <a:r>
              <a:rPr lang="zh-TW" altLang="en-US" sz="2000" dirty="0">
                <a:latin typeface="Times New Roman" charset="0"/>
                <a:ea typeface="PMingLiU" charset="-120"/>
              </a:rPr>
              <a:t> </a:t>
            </a:r>
            <a:r>
              <a:rPr lang="zh-TW" altLang="zh-CN" sz="2000" dirty="0">
                <a:latin typeface="Times New Roman" charset="0"/>
                <a:ea typeface="PMingLiU" charset="-120"/>
              </a:rPr>
              <a:t> </a:t>
            </a:r>
            <a:r>
              <a:rPr lang="zh-TW" altLang="en-US" sz="2000" dirty="0">
                <a:latin typeface="Times New Roman" charset="0"/>
                <a:ea typeface="PMingLiU" charset="-120"/>
              </a:rPr>
              <a:t> </a:t>
            </a:r>
            <a:r>
              <a:rPr lang="zh-TW" altLang="zh-CN" sz="2000" dirty="0">
                <a:latin typeface="Times New Roman" charset="0"/>
                <a:ea typeface="PMingLiU" charset="-120"/>
              </a:rPr>
              <a:t> </a:t>
            </a:r>
            <a:r>
              <a:rPr lang="zh-TW" altLang="en-US" sz="2000" dirty="0">
                <a:latin typeface="Times New Roman" charset="0"/>
                <a:ea typeface="PMingLiU" charset="-120"/>
              </a:rPr>
              <a:t>   </a:t>
            </a:r>
            <a:r>
              <a:rPr lang="en-US" altLang="zh-TW" sz="2000" dirty="0">
                <a:latin typeface="Times New Roman" charset="0"/>
                <a:ea typeface="PMingLiU" charset="-120"/>
              </a:rPr>
              <a:t>a  b  d  a  d  e   f  g</a:t>
            </a:r>
          </a:p>
          <a:p>
            <a:r>
              <a:rPr lang="zh-CN" altLang="en-US" sz="2000" dirty="0">
                <a:latin typeface="Times New Roman" charset="0"/>
              </a:rPr>
              <a:t>模式</a:t>
            </a:r>
            <a:r>
              <a:rPr lang="zh-TW" altLang="en-US" sz="2000" dirty="0">
                <a:latin typeface="Times New Roman" charset="0"/>
                <a:ea typeface="PMingLiU" charset="-120"/>
              </a:rPr>
              <a:t>           </a:t>
            </a:r>
            <a:r>
              <a:rPr lang="zh-TW" altLang="zh-CN" sz="2000" dirty="0">
                <a:latin typeface="Times New Roman" charset="0"/>
                <a:ea typeface="PMingLiU" charset="-120"/>
              </a:rPr>
              <a:t> </a:t>
            </a:r>
            <a:r>
              <a:rPr lang="zh-TW" altLang="en-US" sz="2000" dirty="0">
                <a:latin typeface="Times New Roman" charset="0"/>
                <a:ea typeface="PMingLiU" charset="-120"/>
              </a:rPr>
              <a:t> </a:t>
            </a:r>
            <a:r>
              <a:rPr lang="zh-TW" altLang="zh-CN" sz="2000" dirty="0">
                <a:latin typeface="Times New Roman" charset="0"/>
                <a:ea typeface="PMingLiU" charset="-120"/>
              </a:rPr>
              <a:t> </a:t>
            </a:r>
            <a:r>
              <a:rPr lang="zh-TW" altLang="en-US" sz="2000" dirty="0">
                <a:latin typeface="Times New Roman" charset="0"/>
                <a:ea typeface="PMingLiU" charset="-120"/>
              </a:rPr>
              <a:t>  </a:t>
            </a:r>
            <a:r>
              <a:rPr lang="en-US" altLang="zh-TW" sz="2000" dirty="0">
                <a:latin typeface="Times New Roman" charset="0"/>
                <a:ea typeface="PMingLiU" charset="-120"/>
              </a:rPr>
              <a:t>a  b  d  f</a:t>
            </a:r>
          </a:p>
        </p:txBody>
      </p:sp>
      <p:grpSp>
        <p:nvGrpSpPr>
          <p:cNvPr id="6" name="Group 6"/>
          <p:cNvGrpSpPr>
            <a:grpSpLocks/>
          </p:cNvGrpSpPr>
          <p:nvPr/>
        </p:nvGrpSpPr>
        <p:grpSpPr bwMode="auto">
          <a:xfrm>
            <a:off x="3215575" y="4478997"/>
            <a:ext cx="4816475" cy="396875"/>
            <a:chOff x="2478" y="2202"/>
            <a:chExt cx="3034" cy="250"/>
          </a:xfrm>
          <a:solidFill>
            <a:schemeClr val="bg1">
              <a:lumMod val="95000"/>
            </a:schemeClr>
          </a:solidFill>
        </p:grpSpPr>
        <p:sp>
          <p:nvSpPr>
            <p:cNvPr id="7" name="Rectangle 7"/>
            <p:cNvSpPr>
              <a:spLocks noChangeArrowheads="1"/>
            </p:cNvSpPr>
            <p:nvPr/>
          </p:nvSpPr>
          <p:spPr bwMode="auto">
            <a:xfrm>
              <a:off x="2478" y="2202"/>
              <a:ext cx="742" cy="250"/>
            </a:xfrm>
            <a:prstGeom prst="rect">
              <a:avLst/>
            </a:prstGeom>
            <a:grpFill/>
            <a:ln/>
          </p:spPr>
          <p:style>
            <a:lnRef idx="1">
              <a:schemeClr val="dk1"/>
            </a:lnRef>
            <a:fillRef idx="2">
              <a:schemeClr val="dk1"/>
            </a:fillRef>
            <a:effectRef idx="1">
              <a:schemeClr val="dk1"/>
            </a:effectRef>
            <a:fontRef idx="minor">
              <a:schemeClr val="dk1"/>
            </a:fontRef>
          </p:style>
          <p:txBody>
            <a:bodyPr wrap="square">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r>
                <a:rPr lang="en-US" altLang="zh-TW" sz="2000">
                  <a:latin typeface="Times New Roman" charset="0"/>
                  <a:ea typeface="PMingLiU" charset="-120"/>
                </a:rPr>
                <a:t>a  b  d  f</a:t>
              </a:r>
              <a:endParaRPr lang="en-GB" altLang="zh-CN" sz="2000" dirty="0">
                <a:latin typeface="Times New Roman" charset="0"/>
                <a:ea typeface="PMingLiU" charset="-120"/>
              </a:endParaRPr>
            </a:p>
          </p:txBody>
        </p:sp>
        <p:sp>
          <p:nvSpPr>
            <p:cNvPr id="8" name="Text Box 8"/>
            <p:cNvSpPr txBox="1">
              <a:spLocks noChangeArrowheads="1"/>
            </p:cNvSpPr>
            <p:nvPr/>
          </p:nvSpPr>
          <p:spPr bwMode="auto">
            <a:xfrm>
              <a:off x="3722" y="2202"/>
              <a:ext cx="1790" cy="231"/>
            </a:xfrm>
            <a:prstGeom prst="rect">
              <a:avLst/>
            </a:prstGeom>
            <a:grpFill/>
            <a:ln/>
          </p:spPr>
          <p:style>
            <a:lnRef idx="1">
              <a:schemeClr val="dk1"/>
            </a:lnRef>
            <a:fillRef idx="2">
              <a:schemeClr val="dk1"/>
            </a:fillRef>
            <a:effectRef idx="1">
              <a:schemeClr val="dk1"/>
            </a:effectRef>
            <a:fontRef idx="minor">
              <a:schemeClr val="dk1"/>
            </a:fontRef>
          </p:style>
          <p:txBody>
            <a:bodyPr wrap="square">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r>
                <a:rPr lang="en-US" altLang="zh-TW" sz="1800" dirty="0">
                  <a:latin typeface="Times New Roman" charset="0"/>
                  <a:ea typeface="PMingLiU" charset="-120"/>
                </a:rPr>
                <a:t>Brute force: </a:t>
              </a:r>
              <a:r>
                <a:rPr lang="zh-CN" altLang="en-US" sz="1800" dirty="0">
                  <a:latin typeface="Times New Roman" charset="0"/>
                </a:rPr>
                <a:t>移动一个字符</a:t>
              </a:r>
            </a:p>
          </p:txBody>
        </p:sp>
        <p:sp>
          <p:nvSpPr>
            <p:cNvPr id="9" name="Line 9"/>
            <p:cNvSpPr>
              <a:spLocks noChangeShapeType="1"/>
            </p:cNvSpPr>
            <p:nvPr/>
          </p:nvSpPr>
          <p:spPr bwMode="auto">
            <a:xfrm flipH="1">
              <a:off x="3222" y="2328"/>
              <a:ext cx="510" cy="0"/>
            </a:xfrm>
            <a:prstGeom prst="line">
              <a:avLst/>
            </a:prstGeom>
            <a:grpFill/>
            <a:ln>
              <a:headEnd/>
              <a:tailEnd type="triangle" w="med" len="med"/>
            </a:ln>
          </p:spPr>
          <p:style>
            <a:lnRef idx="1">
              <a:schemeClr val="dk1"/>
            </a:lnRef>
            <a:fillRef idx="2">
              <a:schemeClr val="dk1"/>
            </a:fillRef>
            <a:effectRef idx="1">
              <a:schemeClr val="dk1"/>
            </a:effectRef>
            <a:fontRef idx="minor">
              <a:schemeClr val="dk1"/>
            </a:fontRef>
          </p:style>
          <p:txBody>
            <a:bodyPr wrap="none" anchor="ctr"/>
            <a:lstStyle/>
            <a:p>
              <a:endParaRPr lang="zh-CN" altLang="en-US"/>
            </a:p>
          </p:txBody>
        </p:sp>
      </p:grpSp>
      <p:grpSp>
        <p:nvGrpSpPr>
          <p:cNvPr id="10" name="Group 10"/>
          <p:cNvGrpSpPr>
            <a:grpSpLocks/>
          </p:cNvGrpSpPr>
          <p:nvPr/>
        </p:nvGrpSpPr>
        <p:grpSpPr bwMode="auto">
          <a:xfrm>
            <a:off x="3736975" y="4907497"/>
            <a:ext cx="4516438" cy="396875"/>
            <a:chOff x="2784" y="2442"/>
            <a:chExt cx="2845" cy="250"/>
          </a:xfrm>
          <a:solidFill>
            <a:schemeClr val="bg1">
              <a:lumMod val="95000"/>
            </a:schemeClr>
          </a:solidFill>
        </p:grpSpPr>
        <p:sp>
          <p:nvSpPr>
            <p:cNvPr id="11" name="Rectangle 11"/>
            <p:cNvSpPr>
              <a:spLocks noChangeArrowheads="1"/>
            </p:cNvSpPr>
            <p:nvPr/>
          </p:nvSpPr>
          <p:spPr bwMode="auto">
            <a:xfrm>
              <a:off x="2784" y="2442"/>
              <a:ext cx="698" cy="250"/>
            </a:xfrm>
            <a:prstGeom prst="rect">
              <a:avLst/>
            </a:prstGeom>
            <a:grpFill/>
            <a:ln/>
          </p:spPr>
          <p:style>
            <a:lnRef idx="1">
              <a:schemeClr val="dk1"/>
            </a:lnRef>
            <a:fillRef idx="2">
              <a:schemeClr val="dk1"/>
            </a:fillRef>
            <a:effectRef idx="1">
              <a:schemeClr val="dk1"/>
            </a:effectRef>
            <a:fontRef idx="minor">
              <a:schemeClr val="dk1"/>
            </a:fontRef>
          </p:style>
          <p:txBody>
            <a:bodyPr wrap="square">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r>
                <a:rPr lang="en-US" altLang="zh-TW" sz="2000">
                  <a:latin typeface="Times New Roman" charset="0"/>
                  <a:ea typeface="PMingLiU" charset="-120"/>
                </a:rPr>
                <a:t>a  b  d  f</a:t>
              </a:r>
              <a:endParaRPr lang="en-GB" altLang="zh-CN" sz="2000" dirty="0">
                <a:latin typeface="Times New Roman" charset="0"/>
                <a:ea typeface="PMingLiU" charset="-120"/>
              </a:endParaRPr>
            </a:p>
          </p:txBody>
        </p:sp>
        <p:sp>
          <p:nvSpPr>
            <p:cNvPr id="12" name="Text Box 12"/>
            <p:cNvSpPr txBox="1">
              <a:spLocks noChangeArrowheads="1"/>
            </p:cNvSpPr>
            <p:nvPr/>
          </p:nvSpPr>
          <p:spPr bwMode="auto">
            <a:xfrm>
              <a:off x="3716" y="2453"/>
              <a:ext cx="1913" cy="231"/>
            </a:xfrm>
            <a:prstGeom prst="rect">
              <a:avLst/>
            </a:prstGeom>
            <a:grpFill/>
            <a:ln/>
          </p:spPr>
          <p:style>
            <a:lnRef idx="1">
              <a:schemeClr val="dk1"/>
            </a:lnRef>
            <a:fillRef idx="2">
              <a:schemeClr val="dk1"/>
            </a:fillRef>
            <a:effectRef idx="1">
              <a:schemeClr val="dk1"/>
            </a:effectRef>
            <a:fontRef idx="minor">
              <a:schemeClr val="dk1"/>
            </a:fontRef>
          </p:style>
          <p:txBody>
            <a:bodyPr wrap="square">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r>
                <a:rPr lang="zh-CN" altLang="en-US" sz="1800" dirty="0">
                  <a:latin typeface="Times New Roman" charset="0"/>
                </a:rPr>
                <a:t>聪明的做法：移动三个字符</a:t>
              </a:r>
              <a:endParaRPr lang="en-US" altLang="zh-TW" sz="1800" dirty="0">
                <a:latin typeface="Times New Roman" charset="0"/>
                <a:ea typeface="PMingLiU" charset="-120"/>
              </a:endParaRPr>
            </a:p>
          </p:txBody>
        </p:sp>
        <p:sp>
          <p:nvSpPr>
            <p:cNvPr id="13" name="Line 13"/>
            <p:cNvSpPr>
              <a:spLocks noChangeShapeType="1"/>
            </p:cNvSpPr>
            <p:nvPr/>
          </p:nvSpPr>
          <p:spPr bwMode="auto">
            <a:xfrm flipH="1">
              <a:off x="3482" y="2574"/>
              <a:ext cx="220" cy="8"/>
            </a:xfrm>
            <a:prstGeom prst="line">
              <a:avLst/>
            </a:prstGeom>
            <a:grpFill/>
            <a:ln>
              <a:headEnd/>
              <a:tailEnd type="triangle" w="med" len="med"/>
            </a:ln>
          </p:spPr>
          <p:style>
            <a:lnRef idx="1">
              <a:schemeClr val="dk1"/>
            </a:lnRef>
            <a:fillRef idx="2">
              <a:schemeClr val="dk1"/>
            </a:fillRef>
            <a:effectRef idx="1">
              <a:schemeClr val="dk1"/>
            </a:effectRef>
            <a:fontRef idx="minor">
              <a:schemeClr val="dk1"/>
            </a:fontRef>
          </p:style>
          <p:txBody>
            <a:bodyPr wrap="none" anchor="ctr"/>
            <a:lstStyle/>
            <a:p>
              <a:endParaRPr lang="zh-CN" altLang="en-US"/>
            </a:p>
          </p:txBody>
        </p:sp>
      </p:grpSp>
    </p:spTree>
    <p:extLst>
      <p:ext uri="{BB962C8B-B14F-4D97-AF65-F5344CB8AC3E}">
        <p14:creationId xmlns:p14="http://schemas.microsoft.com/office/powerpoint/2010/main" val="154396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ou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 calcmode="lin" valueType="num">
                                      <p:cBhvr additive="base">
                                        <p:cTn id="2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 calcmode="lin" valueType="num">
                                      <p:cBhvr additive="base">
                                        <p:cTn id="2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顺序检索</a:t>
            </a:r>
            <a:endParaRPr kumimoji="1" lang="zh-CN" altLang="en-US" dirty="0"/>
          </a:p>
        </p:txBody>
      </p:sp>
      <p:sp>
        <p:nvSpPr>
          <p:cNvPr id="3" name="内容占位符 2"/>
          <p:cNvSpPr>
            <a:spLocks noGrp="1"/>
          </p:cNvSpPr>
          <p:nvPr>
            <p:ph idx="1"/>
          </p:nvPr>
        </p:nvSpPr>
        <p:spPr/>
        <p:txBody>
          <a:bodyPr/>
          <a:lstStyle/>
          <a:p>
            <a:r>
              <a:rPr lang="zh-CN" altLang="en-US" dirty="0"/>
              <a:t>简单字符串</a:t>
            </a:r>
            <a:r>
              <a:rPr lang="en-US" altLang="zh-CN" dirty="0"/>
              <a:t>—</a:t>
            </a:r>
            <a:r>
              <a:rPr lang="en-US" altLang="zh-CN" dirty="0">
                <a:latin typeface="Times New Roman" charset="0"/>
                <a:ea typeface="Times New Roman" charset="0"/>
                <a:cs typeface="Times New Roman" charset="0"/>
              </a:rPr>
              <a:t>KMP</a:t>
            </a:r>
            <a:r>
              <a:rPr lang="zh-CN" altLang="en-US" dirty="0"/>
              <a:t>算法</a:t>
            </a:r>
            <a:endParaRPr lang="en-US" altLang="zh-CN" dirty="0">
              <a:solidFill>
                <a:srgbClr val="7030A0"/>
              </a:solidFill>
              <a:latin typeface="Times New Roman" charset="0"/>
              <a:ea typeface="Times New Roman" charset="0"/>
              <a:cs typeface="Times New Roman" charset="0"/>
            </a:endParaRPr>
          </a:p>
          <a:p>
            <a:pPr lvl="1"/>
            <a:r>
              <a:rPr lang="zh-CN" altLang="en-US" dirty="0">
                <a:latin typeface="宋体" charset="0"/>
                <a:ea typeface="宋体" charset="0"/>
                <a:cs typeface="宋体" charset="0"/>
              </a:rPr>
              <a:t>充分利用在一次失败匹配过程中获得的知识，避免重复比较已经知道的字符</a:t>
            </a:r>
            <a:endParaRPr lang="en-US" altLang="zh-CN" dirty="0">
              <a:latin typeface="宋体" charset="0"/>
              <a:ea typeface="宋体" charset="0"/>
              <a:cs typeface="宋体" charset="0"/>
            </a:endParaRPr>
          </a:p>
          <a:p>
            <a:pPr lvl="1"/>
            <a:endParaRPr lang="en-US" altLang="zh-CN" sz="2000" dirty="0">
              <a:solidFill>
                <a:schemeClr val="tx2"/>
              </a:solidFill>
              <a:latin typeface="宋体" charset="0"/>
              <a:ea typeface="宋体" charset="0"/>
              <a:cs typeface="宋体" charset="0"/>
            </a:endParaRPr>
          </a:p>
          <a:p>
            <a:pPr lvl="1"/>
            <a:endParaRPr lang="en-US" altLang="zh-CN" sz="2000" dirty="0">
              <a:solidFill>
                <a:schemeClr val="tx2"/>
              </a:solidFill>
              <a:latin typeface="宋体" charset="0"/>
              <a:ea typeface="宋体" charset="0"/>
              <a:cs typeface="宋体" charset="0"/>
            </a:endParaRPr>
          </a:p>
          <a:p>
            <a:pPr lvl="1"/>
            <a:endParaRPr lang="en-US" altLang="zh-CN" sz="2000" dirty="0">
              <a:solidFill>
                <a:schemeClr val="tx2"/>
              </a:solidFill>
              <a:latin typeface="宋体" charset="0"/>
              <a:ea typeface="宋体" charset="0"/>
              <a:cs typeface="宋体" charset="0"/>
            </a:endParaRPr>
          </a:p>
          <a:p>
            <a:pPr lvl="1"/>
            <a:endParaRPr lang="en-US" altLang="zh-CN" sz="2000" dirty="0">
              <a:solidFill>
                <a:schemeClr val="tx2"/>
              </a:solidFill>
              <a:latin typeface="宋体" charset="0"/>
              <a:ea typeface="宋体" charset="0"/>
              <a:cs typeface="宋体" charset="0"/>
            </a:endParaRPr>
          </a:p>
          <a:p>
            <a:pPr lvl="2"/>
            <a:r>
              <a:rPr lang="zh-CN" altLang="en-US" dirty="0">
                <a:latin typeface="+mn-ea"/>
                <a:cs typeface="宋体" charset="0"/>
              </a:rPr>
              <a:t>关于文本的知识</a:t>
            </a:r>
            <a:r>
              <a:rPr lang="en-US" altLang="zh-TW" dirty="0">
                <a:latin typeface="+mn-ea"/>
                <a:cs typeface="宋体" charset="0"/>
              </a:rPr>
              <a:t>: </a:t>
            </a:r>
            <a:r>
              <a:rPr lang="en-US" altLang="zh-TW" dirty="0">
                <a:solidFill>
                  <a:srgbClr val="FF0000"/>
                </a:solidFill>
                <a:latin typeface="Times New Roman" charset="0"/>
                <a:ea typeface="Times New Roman" charset="0"/>
                <a:cs typeface="Times New Roman" charset="0"/>
              </a:rPr>
              <a:t>a  b  d  ?</a:t>
            </a:r>
          </a:p>
          <a:p>
            <a:pPr lvl="2"/>
            <a:r>
              <a:rPr lang="zh-CN" altLang="en-US" dirty="0">
                <a:latin typeface="+mn-ea"/>
                <a:cs typeface="宋体" charset="0"/>
              </a:rPr>
              <a:t>需要在文本串中找到另一个</a:t>
            </a:r>
            <a:r>
              <a:rPr lang="en-US" altLang="zh-TW" dirty="0">
                <a:latin typeface="+mn-ea"/>
                <a:cs typeface="宋体" charset="0"/>
              </a:rPr>
              <a:t> </a:t>
            </a:r>
            <a:r>
              <a:rPr lang="en-US" altLang="zh-TW" dirty="0">
                <a:latin typeface="Times New Roman" charset="0"/>
                <a:ea typeface="Times New Roman" charset="0"/>
                <a:cs typeface="Times New Roman" charset="0"/>
              </a:rPr>
              <a:t>“a”</a:t>
            </a:r>
          </a:p>
          <a:p>
            <a:pPr lvl="2"/>
            <a:r>
              <a:rPr lang="zh-CN" altLang="en-US" dirty="0">
                <a:latin typeface="+mn-ea"/>
                <a:cs typeface="宋体" charset="0"/>
              </a:rPr>
              <a:t>已经知道</a:t>
            </a:r>
            <a:r>
              <a:rPr lang="en-US" altLang="zh-TW" dirty="0">
                <a:latin typeface="+mn-ea"/>
                <a:cs typeface="宋体" charset="0"/>
              </a:rPr>
              <a:t> </a:t>
            </a:r>
            <a:r>
              <a:rPr lang="en-US" altLang="zh-TW" dirty="0">
                <a:latin typeface="Times New Roman" charset="0"/>
                <a:ea typeface="Times New Roman" charset="0"/>
                <a:cs typeface="Times New Roman" charset="0"/>
              </a:rPr>
              <a:t>“a”</a:t>
            </a:r>
            <a:r>
              <a:rPr lang="zh-CN" altLang="en-US" dirty="0">
                <a:latin typeface="+mn-ea"/>
                <a:cs typeface="宋体" charset="0"/>
              </a:rPr>
              <a:t>不可能出现在下两个字符中</a:t>
            </a:r>
            <a:r>
              <a:rPr lang="en-US" altLang="zh-CN" dirty="0">
                <a:latin typeface="+mn-ea"/>
                <a:cs typeface="宋体" charset="0"/>
              </a:rPr>
              <a:t>,</a:t>
            </a:r>
            <a:r>
              <a:rPr lang="zh-CN" altLang="en-US" dirty="0">
                <a:latin typeface="+mn-ea"/>
                <a:cs typeface="宋体" charset="0"/>
              </a:rPr>
              <a:t>因此可以向右移动三个字符</a:t>
            </a:r>
          </a:p>
          <a:p>
            <a:pPr lvl="1"/>
            <a:endParaRPr lang="en-US" altLang="zh-TW" dirty="0">
              <a:latin typeface="宋体" charset="0"/>
              <a:ea typeface="宋体" charset="0"/>
              <a:cs typeface="宋体"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716610612"/>
              </p:ext>
            </p:extLst>
          </p:nvPr>
        </p:nvGraphicFramePr>
        <p:xfrm>
          <a:off x="1585292" y="3544471"/>
          <a:ext cx="6096000" cy="1112520"/>
        </p:xfrm>
        <a:graphic>
          <a:graphicData uri="http://schemas.openxmlformats.org/drawingml/2006/table">
            <a:tbl>
              <a:tblPr firstRow="1" bandRow="1">
                <a:tableStyleId>{5C22544A-7EE6-4342-B048-85BDC9FD1C3A}</a:tableStyleId>
              </a:tblPr>
              <a:tblGrid>
                <a:gridCol w="1483760">
                  <a:extLst>
                    <a:ext uri="{9D8B030D-6E8A-4147-A177-3AD203B41FA5}">
                      <a16:colId xmlns:a16="http://schemas.microsoft.com/office/drawing/2014/main" val="20000"/>
                    </a:ext>
                  </a:extLst>
                </a:gridCol>
                <a:gridCol w="576530">
                  <a:extLst>
                    <a:ext uri="{9D8B030D-6E8A-4147-A177-3AD203B41FA5}">
                      <a16:colId xmlns:a16="http://schemas.microsoft.com/office/drawing/2014/main" val="20001"/>
                    </a:ext>
                  </a:extLst>
                </a:gridCol>
                <a:gridCol w="576530">
                  <a:extLst>
                    <a:ext uri="{9D8B030D-6E8A-4147-A177-3AD203B41FA5}">
                      <a16:colId xmlns:a16="http://schemas.microsoft.com/office/drawing/2014/main" val="20002"/>
                    </a:ext>
                  </a:extLst>
                </a:gridCol>
                <a:gridCol w="576530">
                  <a:extLst>
                    <a:ext uri="{9D8B030D-6E8A-4147-A177-3AD203B41FA5}">
                      <a16:colId xmlns:a16="http://schemas.microsoft.com/office/drawing/2014/main" val="20003"/>
                    </a:ext>
                  </a:extLst>
                </a:gridCol>
                <a:gridCol w="576530">
                  <a:extLst>
                    <a:ext uri="{9D8B030D-6E8A-4147-A177-3AD203B41FA5}">
                      <a16:colId xmlns:a16="http://schemas.microsoft.com/office/drawing/2014/main" val="20004"/>
                    </a:ext>
                  </a:extLst>
                </a:gridCol>
                <a:gridCol w="576530">
                  <a:extLst>
                    <a:ext uri="{9D8B030D-6E8A-4147-A177-3AD203B41FA5}">
                      <a16:colId xmlns:a16="http://schemas.microsoft.com/office/drawing/2014/main" val="20005"/>
                    </a:ext>
                  </a:extLst>
                </a:gridCol>
                <a:gridCol w="576530">
                  <a:extLst>
                    <a:ext uri="{9D8B030D-6E8A-4147-A177-3AD203B41FA5}">
                      <a16:colId xmlns:a16="http://schemas.microsoft.com/office/drawing/2014/main" val="20006"/>
                    </a:ext>
                  </a:extLst>
                </a:gridCol>
                <a:gridCol w="576530">
                  <a:extLst>
                    <a:ext uri="{9D8B030D-6E8A-4147-A177-3AD203B41FA5}">
                      <a16:colId xmlns:a16="http://schemas.microsoft.com/office/drawing/2014/main" val="20007"/>
                    </a:ext>
                  </a:extLst>
                </a:gridCol>
                <a:gridCol w="576530">
                  <a:extLst>
                    <a:ext uri="{9D8B030D-6E8A-4147-A177-3AD203B41FA5}">
                      <a16:colId xmlns:a16="http://schemas.microsoft.com/office/drawing/2014/main" val="20008"/>
                    </a:ext>
                  </a:extLst>
                </a:gridCol>
              </a:tblGrid>
              <a:tr h="370840">
                <a:tc>
                  <a:txBody>
                    <a:bodyPr/>
                    <a:lstStyle/>
                    <a:p>
                      <a:r>
                        <a:rPr lang="zh-CN" altLang="en-US" b="0" dirty="0">
                          <a:solidFill>
                            <a:schemeClr val="tx1"/>
                          </a:solidFill>
                          <a:latin typeface="SimHei" charset="-122"/>
                          <a:ea typeface="SimHei" charset="-122"/>
                          <a:cs typeface="SimHei" charset="-122"/>
                        </a:rPr>
                        <a:t>位置：</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US" altLang="zh-CN" b="0" i="0" dirty="0">
                          <a:solidFill>
                            <a:schemeClr val="tx1"/>
                          </a:solidFill>
                          <a:latin typeface="Times New Roman" charset="0"/>
                          <a:ea typeface="Times New Roman" charset="0"/>
                          <a:cs typeface="Times New Roman" charset="0"/>
                        </a:rPr>
                        <a:t>1</a:t>
                      </a:r>
                      <a:endParaRPr lang="zh-CN" altLang="en-US" b="0" i="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b="0" i="0" dirty="0">
                          <a:solidFill>
                            <a:schemeClr val="tx1"/>
                          </a:solidFill>
                          <a:latin typeface="Times New Roman" charset="0"/>
                          <a:ea typeface="Times New Roman" charset="0"/>
                          <a:cs typeface="Times New Roman" charset="0"/>
                        </a:rPr>
                        <a:t>2</a:t>
                      </a:r>
                      <a:endParaRPr lang="zh-CN" altLang="en-US" b="0" i="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b="0" i="0" dirty="0">
                          <a:solidFill>
                            <a:schemeClr val="tx1"/>
                          </a:solidFill>
                          <a:latin typeface="Times New Roman" charset="0"/>
                          <a:ea typeface="Times New Roman" charset="0"/>
                          <a:cs typeface="Times New Roman" charset="0"/>
                        </a:rPr>
                        <a:t>3</a:t>
                      </a:r>
                      <a:endParaRPr lang="zh-CN" altLang="en-US" b="0" i="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b="0" i="0" dirty="0">
                          <a:solidFill>
                            <a:schemeClr val="tx1"/>
                          </a:solidFill>
                          <a:latin typeface="Times New Roman" charset="0"/>
                          <a:ea typeface="Times New Roman" charset="0"/>
                          <a:cs typeface="Times New Roman" charset="0"/>
                        </a:rPr>
                        <a:t>4</a:t>
                      </a:r>
                      <a:endParaRPr lang="zh-CN" altLang="en-US" b="0" i="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b="0" i="0" dirty="0">
                          <a:solidFill>
                            <a:schemeClr val="tx1"/>
                          </a:solidFill>
                          <a:latin typeface="Times New Roman" charset="0"/>
                          <a:ea typeface="Times New Roman" charset="0"/>
                          <a:cs typeface="Times New Roman" charset="0"/>
                        </a:rPr>
                        <a:t>5</a:t>
                      </a:r>
                      <a:endParaRPr lang="zh-CN" altLang="en-US" b="0" i="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b="0" i="0" dirty="0">
                          <a:solidFill>
                            <a:schemeClr val="tx1"/>
                          </a:solidFill>
                          <a:latin typeface="Times New Roman" charset="0"/>
                          <a:ea typeface="Times New Roman" charset="0"/>
                          <a:cs typeface="Times New Roman" charset="0"/>
                        </a:rPr>
                        <a:t>6</a:t>
                      </a:r>
                      <a:endParaRPr lang="zh-CN" altLang="en-US" b="0" i="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b="0" i="0" dirty="0">
                          <a:solidFill>
                            <a:schemeClr val="tx1"/>
                          </a:solidFill>
                          <a:latin typeface="Times New Roman" charset="0"/>
                          <a:ea typeface="Times New Roman" charset="0"/>
                          <a:cs typeface="Times New Roman" charset="0"/>
                        </a:rPr>
                        <a:t>7</a:t>
                      </a:r>
                      <a:endParaRPr lang="zh-CN" altLang="en-US" b="0" i="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b="0" i="0" dirty="0">
                          <a:solidFill>
                            <a:schemeClr val="tx1"/>
                          </a:solidFill>
                          <a:latin typeface="Times New Roman" charset="0"/>
                          <a:ea typeface="Times New Roman" charset="0"/>
                          <a:cs typeface="Times New Roman" charset="0"/>
                        </a:rPr>
                        <a:t>8</a:t>
                      </a:r>
                      <a:endParaRPr lang="zh-CN" altLang="en-US" b="0" i="0" dirty="0">
                        <a:solidFill>
                          <a:schemeClr val="tx1"/>
                        </a:solidFill>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0"/>
                  </a:ext>
                </a:extLst>
              </a:tr>
              <a:tr h="370840">
                <a:tc>
                  <a:txBody>
                    <a:bodyPr/>
                    <a:lstStyle/>
                    <a:p>
                      <a:r>
                        <a:rPr lang="zh-CN" altLang="en-US" dirty="0">
                          <a:latin typeface="SimHei" charset="-122"/>
                          <a:ea typeface="SimHei" charset="-122"/>
                          <a:cs typeface="SimHei" charset="-122"/>
                        </a:rPr>
                        <a:t>文本串</a:t>
                      </a:r>
                      <a:r>
                        <a:rPr lang="en-US" altLang="zh-CN" b="1" i="1" dirty="0">
                          <a:latin typeface="Times New Roman" charset="0"/>
                          <a:ea typeface="Times New Roman" charset="0"/>
                          <a:cs typeface="Times New Roman" charset="0"/>
                        </a:rPr>
                        <a:t>S</a:t>
                      </a:r>
                      <a:endParaRPr lang="zh-CN" altLang="en-US" b="1" i="1" dirty="0">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noFill/>
                  </a:tcPr>
                </a:tc>
                <a:tc>
                  <a:txBody>
                    <a:bodyPr/>
                    <a:lstStyle/>
                    <a:p>
                      <a:pPr algn="ctr"/>
                      <a:r>
                        <a:rPr lang="en-US" altLang="zh-CN" b="0" i="0" dirty="0">
                          <a:latin typeface="Times New Roman" charset="0"/>
                          <a:ea typeface="Times New Roman" charset="0"/>
                          <a:cs typeface="Times New Roman" charset="0"/>
                        </a:rPr>
                        <a:t>a</a:t>
                      </a:r>
                      <a:endParaRPr lang="zh-CN" altLang="en-US" b="0" i="0" dirty="0">
                        <a:latin typeface="Times New Roman" charset="0"/>
                        <a:ea typeface="Times New Roman" charset="0"/>
                        <a:cs typeface="Times New Roman" charset="0"/>
                      </a:endParaRPr>
                    </a:p>
                  </a:txBody>
                  <a:tcPr>
                    <a:noFill/>
                  </a:tcPr>
                </a:tc>
                <a:tc>
                  <a:txBody>
                    <a:bodyPr/>
                    <a:lstStyle/>
                    <a:p>
                      <a:pPr algn="ctr"/>
                      <a:r>
                        <a:rPr lang="en-US" altLang="zh-CN" b="0" i="0" dirty="0">
                          <a:latin typeface="Times New Roman" charset="0"/>
                          <a:ea typeface="Times New Roman" charset="0"/>
                          <a:cs typeface="Times New Roman" charset="0"/>
                        </a:rPr>
                        <a:t>b</a:t>
                      </a:r>
                      <a:endParaRPr lang="zh-CN" altLang="en-US" b="0" i="0" dirty="0">
                        <a:latin typeface="Times New Roman" charset="0"/>
                        <a:ea typeface="Times New Roman" charset="0"/>
                        <a:cs typeface="Times New Roman" charset="0"/>
                      </a:endParaRPr>
                    </a:p>
                  </a:txBody>
                  <a:tcPr>
                    <a:noFill/>
                  </a:tcPr>
                </a:tc>
                <a:tc>
                  <a:txBody>
                    <a:bodyPr/>
                    <a:lstStyle/>
                    <a:p>
                      <a:pPr algn="ctr"/>
                      <a:r>
                        <a:rPr lang="en-US" altLang="zh-CN" b="0" i="0" dirty="0">
                          <a:latin typeface="Times New Roman" charset="0"/>
                          <a:ea typeface="Times New Roman" charset="0"/>
                          <a:cs typeface="Times New Roman" charset="0"/>
                        </a:rPr>
                        <a:t>d</a:t>
                      </a:r>
                      <a:endParaRPr lang="zh-CN" altLang="en-US" b="0" i="0" dirty="0">
                        <a:latin typeface="Times New Roman" charset="0"/>
                        <a:ea typeface="Times New Roman" charset="0"/>
                        <a:cs typeface="Times New Roman" charset="0"/>
                      </a:endParaRPr>
                    </a:p>
                  </a:txBody>
                  <a:tcPr>
                    <a:noFill/>
                  </a:tcPr>
                </a:tc>
                <a:tc>
                  <a:txBody>
                    <a:bodyPr/>
                    <a:lstStyle/>
                    <a:p>
                      <a:pPr algn="ctr"/>
                      <a:r>
                        <a:rPr lang="en-US" altLang="zh-CN" b="0" i="0" dirty="0">
                          <a:latin typeface="Times New Roman" charset="0"/>
                          <a:ea typeface="Times New Roman" charset="0"/>
                          <a:cs typeface="Times New Roman" charset="0"/>
                        </a:rPr>
                        <a:t>a</a:t>
                      </a:r>
                      <a:endParaRPr lang="zh-CN" altLang="en-US" b="0" i="0" dirty="0">
                        <a:latin typeface="Times New Roman" charset="0"/>
                        <a:ea typeface="Times New Roman" charset="0"/>
                        <a:cs typeface="Times New Roman" charset="0"/>
                      </a:endParaRPr>
                    </a:p>
                  </a:txBody>
                  <a:tcPr>
                    <a:noFill/>
                  </a:tcPr>
                </a:tc>
                <a:tc>
                  <a:txBody>
                    <a:bodyPr/>
                    <a:lstStyle/>
                    <a:p>
                      <a:pPr algn="ctr"/>
                      <a:r>
                        <a:rPr lang="en-US" altLang="zh-CN" b="0" i="0" dirty="0">
                          <a:latin typeface="Times New Roman" charset="0"/>
                          <a:ea typeface="Times New Roman" charset="0"/>
                          <a:cs typeface="Times New Roman" charset="0"/>
                        </a:rPr>
                        <a:t>d</a:t>
                      </a:r>
                      <a:endParaRPr lang="zh-CN" altLang="en-US" b="0" i="0" dirty="0">
                        <a:latin typeface="Times New Roman" charset="0"/>
                        <a:ea typeface="Times New Roman" charset="0"/>
                        <a:cs typeface="Times New Roman" charset="0"/>
                      </a:endParaRPr>
                    </a:p>
                  </a:txBody>
                  <a:tcPr>
                    <a:noFill/>
                  </a:tcPr>
                </a:tc>
                <a:tc>
                  <a:txBody>
                    <a:bodyPr/>
                    <a:lstStyle/>
                    <a:p>
                      <a:pPr algn="ctr"/>
                      <a:r>
                        <a:rPr lang="en-US" altLang="zh-CN" b="0" i="0" dirty="0">
                          <a:latin typeface="Times New Roman" charset="0"/>
                          <a:ea typeface="Times New Roman" charset="0"/>
                          <a:cs typeface="Times New Roman" charset="0"/>
                        </a:rPr>
                        <a:t>e</a:t>
                      </a:r>
                      <a:endParaRPr lang="zh-CN" altLang="en-US" b="0" i="0" dirty="0">
                        <a:latin typeface="Times New Roman" charset="0"/>
                        <a:ea typeface="Times New Roman" charset="0"/>
                        <a:cs typeface="Times New Roman" charset="0"/>
                      </a:endParaRPr>
                    </a:p>
                  </a:txBody>
                  <a:tcPr>
                    <a:noFill/>
                  </a:tcPr>
                </a:tc>
                <a:tc>
                  <a:txBody>
                    <a:bodyPr/>
                    <a:lstStyle/>
                    <a:p>
                      <a:pPr algn="ctr"/>
                      <a:r>
                        <a:rPr lang="en-US" altLang="zh-CN" b="0" i="0" dirty="0">
                          <a:latin typeface="Times New Roman" charset="0"/>
                          <a:ea typeface="Times New Roman" charset="0"/>
                          <a:cs typeface="Times New Roman" charset="0"/>
                        </a:rPr>
                        <a:t>f</a:t>
                      </a:r>
                      <a:endParaRPr lang="zh-CN" altLang="en-US" b="0" i="0" dirty="0">
                        <a:latin typeface="Times New Roman" charset="0"/>
                        <a:ea typeface="Times New Roman" charset="0"/>
                        <a:cs typeface="Times New Roman" charset="0"/>
                      </a:endParaRPr>
                    </a:p>
                  </a:txBody>
                  <a:tcPr>
                    <a:noFill/>
                  </a:tcPr>
                </a:tc>
                <a:tc>
                  <a:txBody>
                    <a:bodyPr/>
                    <a:lstStyle/>
                    <a:p>
                      <a:pPr algn="ctr"/>
                      <a:r>
                        <a:rPr lang="en-US" altLang="zh-CN" b="0" i="0" dirty="0">
                          <a:latin typeface="Times New Roman" charset="0"/>
                          <a:ea typeface="Times New Roman" charset="0"/>
                          <a:cs typeface="Times New Roman" charset="0"/>
                        </a:rPr>
                        <a:t>g</a:t>
                      </a:r>
                      <a:endParaRPr lang="zh-CN" altLang="en-US" b="0" i="0" dirty="0">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1"/>
                  </a:ext>
                </a:extLst>
              </a:tr>
              <a:tr h="370840">
                <a:tc>
                  <a:txBody>
                    <a:bodyPr/>
                    <a:lstStyle/>
                    <a:p>
                      <a:r>
                        <a:rPr lang="zh-CN" altLang="en-US" dirty="0">
                          <a:latin typeface="SimHei" charset="-122"/>
                          <a:ea typeface="SimHei" charset="-122"/>
                          <a:cs typeface="SimHei" charset="-122"/>
                        </a:rPr>
                        <a:t>模式</a:t>
                      </a:r>
                      <a:r>
                        <a:rPr lang="en-US" altLang="zh-CN" b="1" i="1" dirty="0">
                          <a:latin typeface="Times New Roman" charset="0"/>
                          <a:ea typeface="Times New Roman" charset="0"/>
                          <a:cs typeface="Times New Roman" charset="0"/>
                        </a:rPr>
                        <a:t>P</a:t>
                      </a:r>
                      <a:endParaRPr lang="zh-CN" altLang="en-US" b="1" i="1" dirty="0">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a:endParaRPr lang="zh-CN" altLang="en-US" b="0" i="0">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endParaRPr lang="zh-CN" altLang="en-US" b="0" i="0">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endParaRPr lang="zh-CN" altLang="en-US" b="0" i="0">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b="0" i="0" dirty="0">
                          <a:latin typeface="Times New Roman" charset="0"/>
                          <a:ea typeface="Times New Roman" charset="0"/>
                          <a:cs typeface="Times New Roman" charset="0"/>
                        </a:rPr>
                        <a:t>a</a:t>
                      </a:r>
                      <a:endParaRPr lang="zh-CN" altLang="en-US" b="0" i="0" dirty="0">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b="0" i="0" dirty="0">
                          <a:latin typeface="Times New Roman" charset="0"/>
                          <a:ea typeface="Times New Roman" charset="0"/>
                          <a:cs typeface="Times New Roman" charset="0"/>
                        </a:rPr>
                        <a:t>b</a:t>
                      </a:r>
                      <a:endParaRPr lang="zh-CN" altLang="en-US" b="0" i="0" dirty="0">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b="0" i="0" dirty="0">
                          <a:latin typeface="Times New Roman" charset="0"/>
                          <a:ea typeface="Times New Roman" charset="0"/>
                          <a:cs typeface="Times New Roman" charset="0"/>
                        </a:rPr>
                        <a:t>d</a:t>
                      </a:r>
                      <a:endParaRPr lang="zh-CN" altLang="en-US" b="0" i="0" dirty="0">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b="0" i="0" dirty="0">
                          <a:latin typeface="Times New Roman" charset="0"/>
                          <a:ea typeface="Times New Roman" charset="0"/>
                          <a:cs typeface="Times New Roman" charset="0"/>
                        </a:rPr>
                        <a:t>f</a:t>
                      </a:r>
                      <a:endParaRPr lang="zh-CN" altLang="en-US" b="0" i="0" dirty="0">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endParaRPr lang="zh-CN" altLang="en-US" b="0" i="0" dirty="0">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cxnSp>
        <p:nvCxnSpPr>
          <p:cNvPr id="11" name="直线连接符 10"/>
          <p:cNvCxnSpPr/>
          <p:nvPr/>
        </p:nvCxnSpPr>
        <p:spPr>
          <a:xfrm>
            <a:off x="4785756" y="3515096"/>
            <a:ext cx="0" cy="1175657"/>
          </a:xfrm>
          <a:prstGeom prst="line">
            <a:avLst/>
          </a:prstGeom>
          <a:ln w="38100">
            <a:solidFill>
              <a:srgbClr val="FF0000"/>
            </a:solidFill>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6531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顺序检索</a:t>
            </a:r>
            <a:endParaRPr kumimoji="1" lang="zh-CN" altLang="en-US" dirty="0"/>
          </a:p>
        </p:txBody>
      </p:sp>
      <p:sp>
        <p:nvSpPr>
          <p:cNvPr id="3" name="内容占位符 2"/>
          <p:cNvSpPr>
            <a:spLocks noGrp="1"/>
          </p:cNvSpPr>
          <p:nvPr>
            <p:ph idx="1"/>
          </p:nvPr>
        </p:nvSpPr>
        <p:spPr/>
        <p:txBody>
          <a:bodyPr/>
          <a:lstStyle/>
          <a:p>
            <a:r>
              <a:rPr lang="zh-CN" altLang="en-US" dirty="0"/>
              <a:t>简单字符串</a:t>
            </a:r>
            <a:r>
              <a:rPr lang="en-US" altLang="zh-CN" dirty="0"/>
              <a:t>—</a:t>
            </a:r>
            <a:r>
              <a:rPr lang="en-US" altLang="zh-CN" dirty="0">
                <a:latin typeface="Times New Roman" charset="0"/>
                <a:ea typeface="Times New Roman" charset="0"/>
                <a:cs typeface="Times New Roman" charset="0"/>
              </a:rPr>
              <a:t>KMP</a:t>
            </a:r>
            <a:r>
              <a:rPr lang="zh-CN" altLang="en-US" dirty="0"/>
              <a:t>算法</a:t>
            </a:r>
            <a:endParaRPr lang="en-US" altLang="zh-CN" dirty="0">
              <a:solidFill>
                <a:srgbClr val="7030A0"/>
              </a:solidFill>
              <a:latin typeface="Times New Roman" charset="0"/>
              <a:ea typeface="Times New Roman" charset="0"/>
              <a:cs typeface="Times New Roman" charset="0"/>
            </a:endParaRPr>
          </a:p>
        </p:txBody>
      </p:sp>
      <p:grpSp>
        <p:nvGrpSpPr>
          <p:cNvPr id="4" name="Group 3"/>
          <p:cNvGrpSpPr>
            <a:grpSpLocks/>
          </p:cNvGrpSpPr>
          <p:nvPr/>
        </p:nvGrpSpPr>
        <p:grpSpPr bwMode="auto">
          <a:xfrm>
            <a:off x="5170488" y="2479840"/>
            <a:ext cx="2263775" cy="1169988"/>
            <a:chOff x="3061" y="1460"/>
            <a:chExt cx="1426" cy="737"/>
          </a:xfrm>
        </p:grpSpPr>
        <p:sp>
          <p:nvSpPr>
            <p:cNvPr id="5" name="Text Box 4"/>
            <p:cNvSpPr txBox="1">
              <a:spLocks noChangeArrowheads="1"/>
            </p:cNvSpPr>
            <p:nvPr/>
          </p:nvSpPr>
          <p:spPr bwMode="auto">
            <a:xfrm>
              <a:off x="3387" y="1909"/>
              <a:ext cx="7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r>
                <a:rPr lang="en-US" altLang="zh-CN">
                  <a:latin typeface="Gungsuh" charset="-127"/>
                  <a:ea typeface="PMingLiU" charset="-120"/>
                </a:rPr>
                <a:t>a b d f</a:t>
              </a:r>
            </a:p>
          </p:txBody>
        </p:sp>
        <p:sp>
          <p:nvSpPr>
            <p:cNvPr id="6" name="Rectangle 5"/>
            <p:cNvSpPr>
              <a:spLocks noChangeArrowheads="1"/>
            </p:cNvSpPr>
            <p:nvPr/>
          </p:nvSpPr>
          <p:spPr bwMode="auto">
            <a:xfrm>
              <a:off x="3061" y="1460"/>
              <a:ext cx="1426" cy="29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lgn="ctr"/>
              <a:r>
                <a:rPr lang="en-US" altLang="zh-CN">
                  <a:latin typeface="Gungsuh" charset="-127"/>
                  <a:ea typeface="PMingLiU" charset="-120"/>
                </a:rPr>
                <a:t> ..  x x x x ..  </a:t>
              </a:r>
            </a:p>
          </p:txBody>
        </p:sp>
        <p:sp>
          <p:nvSpPr>
            <p:cNvPr id="7" name="Text Box 6"/>
            <p:cNvSpPr txBox="1">
              <a:spLocks noChangeArrowheads="1"/>
            </p:cNvSpPr>
            <p:nvPr/>
          </p:nvSpPr>
          <p:spPr bwMode="auto">
            <a:xfrm rot="-5400000">
              <a:off x="3387" y="1751"/>
              <a:ext cx="2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r>
                <a:rPr lang="en-US" altLang="zh-CN" b="1">
                  <a:latin typeface="Times New Roman" charset="0"/>
                  <a:ea typeface="PMingLiU" charset="-120"/>
                </a:rPr>
                <a:t>=</a:t>
              </a:r>
            </a:p>
          </p:txBody>
        </p:sp>
        <p:sp>
          <p:nvSpPr>
            <p:cNvPr id="8" name="Text Box 7"/>
            <p:cNvSpPr txBox="1">
              <a:spLocks noChangeArrowheads="1"/>
            </p:cNvSpPr>
            <p:nvPr/>
          </p:nvSpPr>
          <p:spPr bwMode="auto">
            <a:xfrm rot="-5400000">
              <a:off x="3567" y="1751"/>
              <a:ext cx="2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r>
                <a:rPr lang="en-US" altLang="zh-CN" b="1">
                  <a:latin typeface="Times New Roman" charset="0"/>
                  <a:ea typeface="PMingLiU" charset="-120"/>
                </a:rPr>
                <a:t>=</a:t>
              </a:r>
            </a:p>
          </p:txBody>
        </p:sp>
        <p:sp>
          <p:nvSpPr>
            <p:cNvPr id="9" name="Text Box 8"/>
            <p:cNvSpPr txBox="1">
              <a:spLocks noChangeArrowheads="1"/>
            </p:cNvSpPr>
            <p:nvPr/>
          </p:nvSpPr>
          <p:spPr bwMode="auto">
            <a:xfrm rot="-5400000">
              <a:off x="3747" y="1751"/>
              <a:ext cx="2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r>
                <a:rPr lang="en-US" altLang="zh-CN" b="1">
                  <a:latin typeface="Times New Roman" charset="0"/>
                  <a:ea typeface="PMingLiU" charset="-120"/>
                </a:rPr>
                <a:t>=</a:t>
              </a:r>
            </a:p>
          </p:txBody>
        </p:sp>
        <p:sp>
          <p:nvSpPr>
            <p:cNvPr id="10" name="Text Box 9"/>
            <p:cNvSpPr txBox="1">
              <a:spLocks noChangeArrowheads="1"/>
            </p:cNvSpPr>
            <p:nvPr/>
          </p:nvSpPr>
          <p:spPr bwMode="auto">
            <a:xfrm rot="-5400000">
              <a:off x="3917" y="1752"/>
              <a:ext cx="2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r>
                <a:rPr lang="en-US" altLang="zh-CN" b="1">
                  <a:latin typeface="Times New Roman" charset="0"/>
                  <a:ea typeface="PMingLiU" charset="-120"/>
                  <a:sym typeface="Symbol" charset="2"/>
                </a:rPr>
                <a:t></a:t>
              </a:r>
              <a:endParaRPr lang="en-US" altLang="zh-CN" b="1">
                <a:latin typeface="Times New Roman" charset="0"/>
                <a:ea typeface="PMingLiU" charset="-120"/>
              </a:endParaRPr>
            </a:p>
          </p:txBody>
        </p:sp>
      </p:grpSp>
      <p:grpSp>
        <p:nvGrpSpPr>
          <p:cNvPr id="11" name="Group 10"/>
          <p:cNvGrpSpPr>
            <a:grpSpLocks/>
          </p:cNvGrpSpPr>
          <p:nvPr/>
        </p:nvGrpSpPr>
        <p:grpSpPr bwMode="auto">
          <a:xfrm>
            <a:off x="457882" y="2905291"/>
            <a:ext cx="5297487" cy="1654629"/>
            <a:chOff x="257" y="1728"/>
            <a:chExt cx="3337" cy="888"/>
          </a:xfrm>
        </p:grpSpPr>
        <p:sp>
          <p:nvSpPr>
            <p:cNvPr id="12" name="Line 11"/>
            <p:cNvSpPr>
              <a:spLocks noChangeShapeType="1"/>
            </p:cNvSpPr>
            <p:nvPr/>
          </p:nvSpPr>
          <p:spPr bwMode="auto">
            <a:xfrm flipV="1">
              <a:off x="2916" y="1728"/>
              <a:ext cx="678" cy="43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3" name="Line 12"/>
            <p:cNvSpPr>
              <a:spLocks noChangeShapeType="1"/>
            </p:cNvSpPr>
            <p:nvPr/>
          </p:nvSpPr>
          <p:spPr bwMode="auto">
            <a:xfrm flipV="1">
              <a:off x="2916" y="2069"/>
              <a:ext cx="636" cy="163"/>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square" lIns="90000" tIns="46800" rIns="90000" bIns="46800">
              <a:spAutoFit/>
            </a:bodyPr>
            <a:lstStyle/>
            <a:p>
              <a:endParaRPr lang="zh-CN" altLang="en-US"/>
            </a:p>
          </p:txBody>
        </p:sp>
        <p:sp>
          <p:nvSpPr>
            <p:cNvPr id="14" name="Text Box 13"/>
            <p:cNvSpPr txBox="1">
              <a:spLocks noChangeArrowheads="1"/>
            </p:cNvSpPr>
            <p:nvPr/>
          </p:nvSpPr>
          <p:spPr bwMode="auto">
            <a:xfrm>
              <a:off x="257" y="1808"/>
              <a:ext cx="2753" cy="808"/>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r>
                <a:rPr lang="zh-CN" altLang="en-US" sz="1800" dirty="0"/>
                <a:t>如果模板向右移动一个位置，它能够匹配成功吗？</a:t>
              </a:r>
              <a:endParaRPr lang="en-US" altLang="zh-CN" sz="1800" dirty="0">
                <a:ea typeface="PMingLiU" charset="-120"/>
              </a:endParaRPr>
            </a:p>
            <a:p>
              <a:r>
                <a:rPr lang="zh-CN" altLang="en-US" sz="1800" dirty="0"/>
                <a:t>通过检查模板的前缀</a:t>
              </a:r>
              <a:r>
                <a:rPr lang="en-US" altLang="zh-CN" sz="1800" dirty="0">
                  <a:ea typeface="PMingLiU" charset="-120"/>
                </a:rPr>
                <a:t>a b d</a:t>
              </a:r>
              <a:r>
                <a:rPr lang="zh-CN" altLang="en-US" sz="1800" dirty="0"/>
                <a:t>，就能知道肯定无法匹配，因为如果</a:t>
              </a:r>
              <a:r>
                <a:rPr lang="en-US" altLang="zh-CN" sz="1800" dirty="0">
                  <a:ea typeface="PMingLiU" charset="-120"/>
                </a:rPr>
                <a:t>x</a:t>
              </a:r>
              <a:r>
                <a:rPr lang="zh-CN" altLang="en-US" sz="1800" dirty="0"/>
                <a:t>和</a:t>
              </a:r>
              <a:r>
                <a:rPr lang="zh-CN" altLang="en-US" sz="1800" dirty="0">
                  <a:ea typeface="PMingLiU" charset="-120"/>
                </a:rPr>
                <a:t> </a:t>
              </a:r>
              <a:r>
                <a:rPr lang="en-US" altLang="zh-CN" sz="1800" dirty="0">
                  <a:ea typeface="PMingLiU" charset="-120"/>
                </a:rPr>
                <a:t>b</a:t>
              </a:r>
              <a:r>
                <a:rPr lang="zh-CN" altLang="en-US" sz="1800" dirty="0"/>
                <a:t>匹配成功，就不可能和</a:t>
              </a:r>
              <a:r>
                <a:rPr lang="en-US" altLang="zh-CN" sz="1800" dirty="0">
                  <a:ea typeface="PMingLiU" charset="-120"/>
                </a:rPr>
                <a:t>a</a:t>
              </a:r>
              <a:r>
                <a:rPr lang="zh-CN" altLang="en-US" sz="1800" dirty="0"/>
                <a:t>匹配成功</a:t>
              </a:r>
            </a:p>
          </p:txBody>
        </p:sp>
      </p:grpSp>
      <p:sp>
        <p:nvSpPr>
          <p:cNvPr id="15" name="Text Box 14"/>
          <p:cNvSpPr txBox="1">
            <a:spLocks noChangeArrowheads="1"/>
          </p:cNvSpPr>
          <p:nvPr/>
        </p:nvSpPr>
        <p:spPr bwMode="auto">
          <a:xfrm>
            <a:off x="1668463" y="5127790"/>
            <a:ext cx="6521450" cy="157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spcBef>
                <a:spcPts val="600"/>
              </a:spcBef>
            </a:pPr>
            <a:r>
              <a:rPr lang="zh-CN" altLang="en-US" sz="1800" dirty="0">
                <a:latin typeface="SimHei" charset="-122"/>
                <a:ea typeface="SimHei" charset="-122"/>
                <a:cs typeface="SimHei" charset="-122"/>
              </a:rPr>
              <a:t>要点是：我们能够通过预先对模式的分析获得知识：</a:t>
            </a:r>
            <a:endParaRPr lang="en-US" altLang="zh-CN" sz="1800" dirty="0">
              <a:latin typeface="SimHei" charset="-122"/>
              <a:ea typeface="SimHei" charset="-122"/>
              <a:cs typeface="SimHei" charset="-122"/>
            </a:endParaRPr>
          </a:p>
          <a:p>
            <a:pPr marL="285750" indent="-285750">
              <a:spcBef>
                <a:spcPts val="600"/>
              </a:spcBef>
              <a:buFont typeface="Arial" charset="0"/>
              <a:buChar char="•"/>
            </a:pPr>
            <a:r>
              <a:rPr lang="zh-CN" altLang="en-US" sz="1800" dirty="0">
                <a:solidFill>
                  <a:srgbClr val="7030A0"/>
                </a:solidFill>
              </a:rPr>
              <a:t>如果</a:t>
            </a:r>
            <a:r>
              <a:rPr lang="en-US" altLang="zh-CN" sz="1800" dirty="0">
                <a:solidFill>
                  <a:srgbClr val="7030A0"/>
                </a:solidFill>
                <a:ea typeface="PMingLiU" charset="-120"/>
              </a:rPr>
              <a:t> ( </a:t>
            </a:r>
            <a:r>
              <a:rPr lang="zh-CN" altLang="en-US" sz="1800" dirty="0">
                <a:solidFill>
                  <a:srgbClr val="7030A0"/>
                </a:solidFill>
              </a:rPr>
              <a:t>在模式的位置</a:t>
            </a:r>
            <a:r>
              <a:rPr lang="en-US" altLang="zh-CN" sz="1800" dirty="0">
                <a:solidFill>
                  <a:srgbClr val="7030A0"/>
                </a:solidFill>
              </a:rPr>
              <a:t>1</a:t>
            </a:r>
            <a:r>
              <a:rPr lang="zh-CN" altLang="en-US" sz="1800" dirty="0">
                <a:solidFill>
                  <a:srgbClr val="7030A0"/>
                </a:solidFill>
              </a:rPr>
              <a:t>或</a:t>
            </a:r>
            <a:r>
              <a:rPr lang="en-US" altLang="zh-CN" sz="1800" dirty="0">
                <a:solidFill>
                  <a:srgbClr val="7030A0"/>
                </a:solidFill>
              </a:rPr>
              <a:t>2</a:t>
            </a:r>
            <a:r>
              <a:rPr lang="zh-CN" altLang="en-US" sz="1800" dirty="0">
                <a:solidFill>
                  <a:srgbClr val="7030A0"/>
                </a:solidFill>
              </a:rPr>
              <a:t>匹配失败</a:t>
            </a:r>
            <a:r>
              <a:rPr lang="en-US" altLang="zh-CN" sz="1800" dirty="0">
                <a:solidFill>
                  <a:srgbClr val="7030A0"/>
                </a:solidFill>
                <a:ea typeface="PMingLiU" charset="-120"/>
              </a:rPr>
              <a:t> ) </a:t>
            </a:r>
            <a:r>
              <a:rPr lang="zh-CN" altLang="en-US" sz="1800" dirty="0">
                <a:solidFill>
                  <a:srgbClr val="7030A0"/>
                </a:solidFill>
              </a:rPr>
              <a:t>则移动</a:t>
            </a:r>
            <a:r>
              <a:rPr lang="en-US" altLang="zh-CN" sz="1800" dirty="0">
                <a:solidFill>
                  <a:srgbClr val="7030A0"/>
                </a:solidFill>
              </a:rPr>
              <a:t>1</a:t>
            </a:r>
            <a:r>
              <a:rPr lang="zh-CN" altLang="en-US" sz="1800" dirty="0">
                <a:solidFill>
                  <a:srgbClr val="7030A0"/>
                </a:solidFill>
              </a:rPr>
              <a:t>个位置</a:t>
            </a:r>
          </a:p>
          <a:p>
            <a:pPr marL="285750" indent="-285750">
              <a:spcBef>
                <a:spcPts val="600"/>
              </a:spcBef>
              <a:buFont typeface="Arial" charset="0"/>
              <a:buChar char="•"/>
            </a:pPr>
            <a:r>
              <a:rPr lang="zh-CN" altLang="en-US" sz="1800" dirty="0">
                <a:solidFill>
                  <a:srgbClr val="7030A0"/>
                </a:solidFill>
              </a:rPr>
              <a:t>如果</a:t>
            </a:r>
            <a:r>
              <a:rPr lang="en-US" altLang="zh-CN" sz="1800" dirty="0">
                <a:solidFill>
                  <a:srgbClr val="7030A0"/>
                </a:solidFill>
                <a:ea typeface="PMingLiU" charset="-120"/>
              </a:rPr>
              <a:t> ( </a:t>
            </a:r>
            <a:r>
              <a:rPr lang="zh-CN" altLang="en-US" sz="1800" dirty="0">
                <a:solidFill>
                  <a:srgbClr val="7030A0"/>
                </a:solidFill>
              </a:rPr>
              <a:t>在模式的位置</a:t>
            </a:r>
            <a:r>
              <a:rPr lang="en-US" altLang="zh-CN" sz="1800" dirty="0">
                <a:solidFill>
                  <a:srgbClr val="7030A0"/>
                </a:solidFill>
                <a:ea typeface="PMingLiU" charset="-120"/>
              </a:rPr>
              <a:t>3</a:t>
            </a:r>
            <a:r>
              <a:rPr lang="zh-CN" altLang="en-US" sz="1800" dirty="0">
                <a:solidFill>
                  <a:srgbClr val="7030A0"/>
                </a:solidFill>
              </a:rPr>
              <a:t>匹配失败</a:t>
            </a:r>
            <a:r>
              <a:rPr lang="en-US" altLang="zh-CN" sz="1800" dirty="0">
                <a:solidFill>
                  <a:srgbClr val="7030A0"/>
                </a:solidFill>
                <a:ea typeface="PMingLiU" charset="-120"/>
              </a:rPr>
              <a:t> ) </a:t>
            </a:r>
            <a:r>
              <a:rPr lang="zh-CN" altLang="en-US" sz="1800" dirty="0">
                <a:solidFill>
                  <a:srgbClr val="7030A0"/>
                </a:solidFill>
              </a:rPr>
              <a:t>则移动</a:t>
            </a:r>
            <a:r>
              <a:rPr lang="en-US" altLang="zh-CN" sz="1800" dirty="0">
                <a:solidFill>
                  <a:srgbClr val="7030A0"/>
                </a:solidFill>
              </a:rPr>
              <a:t>2</a:t>
            </a:r>
            <a:r>
              <a:rPr lang="zh-CN" altLang="en-US" sz="1800" dirty="0">
                <a:solidFill>
                  <a:srgbClr val="7030A0"/>
                </a:solidFill>
              </a:rPr>
              <a:t>个位置</a:t>
            </a:r>
            <a:endParaRPr lang="en-US" altLang="zh-CN" sz="1800" dirty="0">
              <a:solidFill>
                <a:srgbClr val="7030A0"/>
              </a:solidFill>
              <a:ea typeface="PMingLiU" charset="-120"/>
            </a:endParaRPr>
          </a:p>
          <a:p>
            <a:pPr marL="285750" indent="-285750">
              <a:spcBef>
                <a:spcPts val="600"/>
              </a:spcBef>
              <a:buFont typeface="Arial" charset="0"/>
              <a:buChar char="•"/>
            </a:pPr>
            <a:r>
              <a:rPr lang="zh-CN" altLang="en-US" sz="1800" dirty="0">
                <a:solidFill>
                  <a:srgbClr val="7030A0"/>
                </a:solidFill>
              </a:rPr>
              <a:t>如果</a:t>
            </a:r>
            <a:r>
              <a:rPr lang="en-US" altLang="zh-CN" sz="1800" dirty="0">
                <a:solidFill>
                  <a:srgbClr val="7030A0"/>
                </a:solidFill>
                <a:ea typeface="PMingLiU" charset="-120"/>
              </a:rPr>
              <a:t> (</a:t>
            </a:r>
            <a:r>
              <a:rPr lang="zh-CN" altLang="en-US" sz="1800" dirty="0">
                <a:solidFill>
                  <a:srgbClr val="7030A0"/>
                </a:solidFill>
                <a:latin typeface="Tahoma" charset="0"/>
              </a:rPr>
              <a:t>在模式的位置</a:t>
            </a:r>
            <a:r>
              <a:rPr lang="en-US" altLang="zh-CN" sz="1800" dirty="0">
                <a:solidFill>
                  <a:srgbClr val="7030A0"/>
                </a:solidFill>
                <a:latin typeface="Tahoma" charset="0"/>
              </a:rPr>
              <a:t>4</a:t>
            </a:r>
            <a:r>
              <a:rPr lang="zh-CN" altLang="en-US" sz="1800" dirty="0">
                <a:solidFill>
                  <a:srgbClr val="7030A0"/>
                </a:solidFill>
                <a:latin typeface="Tahoma" charset="0"/>
              </a:rPr>
              <a:t>匹配失败</a:t>
            </a:r>
            <a:r>
              <a:rPr lang="en-US" altLang="zh-CN" sz="1800" dirty="0">
                <a:solidFill>
                  <a:srgbClr val="7030A0"/>
                </a:solidFill>
                <a:ea typeface="PMingLiU" charset="-120"/>
              </a:rPr>
              <a:t>) </a:t>
            </a:r>
            <a:r>
              <a:rPr lang="zh-CN" altLang="en-US" sz="1800" dirty="0">
                <a:solidFill>
                  <a:srgbClr val="7030A0"/>
                </a:solidFill>
              </a:rPr>
              <a:t>则移动</a:t>
            </a:r>
            <a:r>
              <a:rPr lang="en-US" altLang="zh-CN" sz="1800" dirty="0">
                <a:solidFill>
                  <a:srgbClr val="7030A0"/>
                </a:solidFill>
              </a:rPr>
              <a:t>3</a:t>
            </a:r>
            <a:r>
              <a:rPr lang="zh-CN" altLang="en-US" sz="1800" dirty="0">
                <a:solidFill>
                  <a:srgbClr val="7030A0"/>
                </a:solidFill>
              </a:rPr>
              <a:t>个位置</a:t>
            </a:r>
          </a:p>
        </p:txBody>
      </p:sp>
    </p:spTree>
    <p:extLst>
      <p:ext uri="{BB962C8B-B14F-4D97-AF65-F5344CB8AC3E}">
        <p14:creationId xmlns:p14="http://schemas.microsoft.com/office/powerpoint/2010/main" val="794830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顺序检索</a:t>
            </a:r>
            <a:endParaRPr kumimoji="1" lang="zh-CN" altLang="en-US" dirty="0"/>
          </a:p>
        </p:txBody>
      </p:sp>
      <p:sp>
        <p:nvSpPr>
          <p:cNvPr id="3" name="内容占位符 2"/>
          <p:cNvSpPr>
            <a:spLocks noGrp="1"/>
          </p:cNvSpPr>
          <p:nvPr>
            <p:ph idx="1"/>
          </p:nvPr>
        </p:nvSpPr>
        <p:spPr>
          <a:xfrm>
            <a:off x="457200" y="1722826"/>
            <a:ext cx="8229600" cy="687865"/>
          </a:xfrm>
        </p:spPr>
        <p:txBody>
          <a:bodyPr/>
          <a:lstStyle/>
          <a:p>
            <a:r>
              <a:rPr lang="zh-CN" altLang="en-US" dirty="0"/>
              <a:t>简单字符串</a:t>
            </a:r>
            <a:r>
              <a:rPr lang="en-US" altLang="zh-CN" dirty="0"/>
              <a:t>—</a:t>
            </a:r>
            <a:r>
              <a:rPr lang="en-US" altLang="zh-CN" dirty="0">
                <a:latin typeface="Times New Roman" charset="0"/>
                <a:ea typeface="Times New Roman" charset="0"/>
                <a:cs typeface="Times New Roman" charset="0"/>
              </a:rPr>
              <a:t>KMP</a:t>
            </a:r>
            <a:r>
              <a:rPr lang="zh-CN" altLang="en-US" dirty="0"/>
              <a:t>算法</a:t>
            </a:r>
            <a:endParaRPr lang="en-US" altLang="zh-CN" dirty="0">
              <a:solidFill>
                <a:srgbClr val="7030A0"/>
              </a:solidFill>
              <a:latin typeface="Times New Roman" charset="0"/>
              <a:ea typeface="Times New Roman" charset="0"/>
              <a:cs typeface="Times New Roman" charset="0"/>
            </a:endParaRPr>
          </a:p>
          <a:p>
            <a:endParaRPr kumimoji="1" lang="zh-CN" altLang="en-US" dirty="0"/>
          </a:p>
        </p:txBody>
      </p:sp>
      <p:graphicFrame>
        <p:nvGraphicFramePr>
          <p:cNvPr id="30" name="表格 29"/>
          <p:cNvGraphicFramePr>
            <a:graphicFrameLocks noGrp="1"/>
          </p:cNvGraphicFramePr>
          <p:nvPr>
            <p:extLst>
              <p:ext uri="{D42A27DB-BD31-4B8C-83A1-F6EECF244321}">
                <p14:modId xmlns:p14="http://schemas.microsoft.com/office/powerpoint/2010/main" val="903340569"/>
              </p:ext>
            </p:extLst>
          </p:nvPr>
        </p:nvGraphicFramePr>
        <p:xfrm>
          <a:off x="124691" y="2535199"/>
          <a:ext cx="4993577" cy="3657600"/>
        </p:xfrm>
        <a:graphic>
          <a:graphicData uri="http://schemas.openxmlformats.org/drawingml/2006/table">
            <a:tbl>
              <a:tblPr firstRow="1" bandRow="1">
                <a:tableStyleId>{5C22544A-7EE6-4342-B048-85BDC9FD1C3A}</a:tableStyleId>
              </a:tblPr>
              <a:tblGrid>
                <a:gridCol w="301049">
                  <a:extLst>
                    <a:ext uri="{9D8B030D-6E8A-4147-A177-3AD203B41FA5}">
                      <a16:colId xmlns:a16="http://schemas.microsoft.com/office/drawing/2014/main" val="20000"/>
                    </a:ext>
                  </a:extLst>
                </a:gridCol>
                <a:gridCol w="260696">
                  <a:extLst>
                    <a:ext uri="{9D8B030D-6E8A-4147-A177-3AD203B41FA5}">
                      <a16:colId xmlns:a16="http://schemas.microsoft.com/office/drawing/2014/main" val="20001"/>
                    </a:ext>
                  </a:extLst>
                </a:gridCol>
                <a:gridCol w="260696">
                  <a:extLst>
                    <a:ext uri="{9D8B030D-6E8A-4147-A177-3AD203B41FA5}">
                      <a16:colId xmlns:a16="http://schemas.microsoft.com/office/drawing/2014/main" val="20002"/>
                    </a:ext>
                  </a:extLst>
                </a:gridCol>
                <a:gridCol w="260696">
                  <a:extLst>
                    <a:ext uri="{9D8B030D-6E8A-4147-A177-3AD203B41FA5}">
                      <a16:colId xmlns:a16="http://schemas.microsoft.com/office/drawing/2014/main" val="20003"/>
                    </a:ext>
                  </a:extLst>
                </a:gridCol>
                <a:gridCol w="260696">
                  <a:extLst>
                    <a:ext uri="{9D8B030D-6E8A-4147-A177-3AD203B41FA5}">
                      <a16:colId xmlns:a16="http://schemas.microsoft.com/office/drawing/2014/main" val="20004"/>
                    </a:ext>
                  </a:extLst>
                </a:gridCol>
                <a:gridCol w="260696">
                  <a:extLst>
                    <a:ext uri="{9D8B030D-6E8A-4147-A177-3AD203B41FA5}">
                      <a16:colId xmlns:a16="http://schemas.microsoft.com/office/drawing/2014/main" val="20005"/>
                    </a:ext>
                  </a:extLst>
                </a:gridCol>
                <a:gridCol w="260696">
                  <a:extLst>
                    <a:ext uri="{9D8B030D-6E8A-4147-A177-3AD203B41FA5}">
                      <a16:colId xmlns:a16="http://schemas.microsoft.com/office/drawing/2014/main" val="20006"/>
                    </a:ext>
                  </a:extLst>
                </a:gridCol>
                <a:gridCol w="260696">
                  <a:extLst>
                    <a:ext uri="{9D8B030D-6E8A-4147-A177-3AD203B41FA5}">
                      <a16:colId xmlns:a16="http://schemas.microsoft.com/office/drawing/2014/main" val="20007"/>
                    </a:ext>
                  </a:extLst>
                </a:gridCol>
                <a:gridCol w="260696">
                  <a:extLst>
                    <a:ext uri="{9D8B030D-6E8A-4147-A177-3AD203B41FA5}">
                      <a16:colId xmlns:a16="http://schemas.microsoft.com/office/drawing/2014/main" val="20008"/>
                    </a:ext>
                  </a:extLst>
                </a:gridCol>
                <a:gridCol w="260696">
                  <a:extLst>
                    <a:ext uri="{9D8B030D-6E8A-4147-A177-3AD203B41FA5}">
                      <a16:colId xmlns:a16="http://schemas.microsoft.com/office/drawing/2014/main" val="20009"/>
                    </a:ext>
                  </a:extLst>
                </a:gridCol>
                <a:gridCol w="260696">
                  <a:extLst>
                    <a:ext uri="{9D8B030D-6E8A-4147-A177-3AD203B41FA5}">
                      <a16:colId xmlns:a16="http://schemas.microsoft.com/office/drawing/2014/main" val="20010"/>
                    </a:ext>
                  </a:extLst>
                </a:gridCol>
                <a:gridCol w="260696">
                  <a:extLst>
                    <a:ext uri="{9D8B030D-6E8A-4147-A177-3AD203B41FA5}">
                      <a16:colId xmlns:a16="http://schemas.microsoft.com/office/drawing/2014/main" val="20011"/>
                    </a:ext>
                  </a:extLst>
                </a:gridCol>
                <a:gridCol w="260696">
                  <a:extLst>
                    <a:ext uri="{9D8B030D-6E8A-4147-A177-3AD203B41FA5}">
                      <a16:colId xmlns:a16="http://schemas.microsoft.com/office/drawing/2014/main" val="20012"/>
                    </a:ext>
                  </a:extLst>
                </a:gridCol>
                <a:gridCol w="260696">
                  <a:extLst>
                    <a:ext uri="{9D8B030D-6E8A-4147-A177-3AD203B41FA5}">
                      <a16:colId xmlns:a16="http://schemas.microsoft.com/office/drawing/2014/main" val="20013"/>
                    </a:ext>
                  </a:extLst>
                </a:gridCol>
                <a:gridCol w="260696">
                  <a:extLst>
                    <a:ext uri="{9D8B030D-6E8A-4147-A177-3AD203B41FA5}">
                      <a16:colId xmlns:a16="http://schemas.microsoft.com/office/drawing/2014/main" val="20014"/>
                    </a:ext>
                  </a:extLst>
                </a:gridCol>
                <a:gridCol w="260696">
                  <a:extLst>
                    <a:ext uri="{9D8B030D-6E8A-4147-A177-3AD203B41FA5}">
                      <a16:colId xmlns:a16="http://schemas.microsoft.com/office/drawing/2014/main" val="20015"/>
                    </a:ext>
                  </a:extLst>
                </a:gridCol>
                <a:gridCol w="260696">
                  <a:extLst>
                    <a:ext uri="{9D8B030D-6E8A-4147-A177-3AD203B41FA5}">
                      <a16:colId xmlns:a16="http://schemas.microsoft.com/office/drawing/2014/main" val="20016"/>
                    </a:ext>
                  </a:extLst>
                </a:gridCol>
                <a:gridCol w="260696">
                  <a:extLst>
                    <a:ext uri="{9D8B030D-6E8A-4147-A177-3AD203B41FA5}">
                      <a16:colId xmlns:a16="http://schemas.microsoft.com/office/drawing/2014/main" val="20017"/>
                    </a:ext>
                  </a:extLst>
                </a:gridCol>
                <a:gridCol w="260696">
                  <a:extLst>
                    <a:ext uri="{9D8B030D-6E8A-4147-A177-3AD203B41FA5}">
                      <a16:colId xmlns:a16="http://schemas.microsoft.com/office/drawing/2014/main" val="20018"/>
                    </a:ext>
                  </a:extLst>
                </a:gridCol>
              </a:tblGrid>
              <a:tr h="282270">
                <a:tc>
                  <a:txBody>
                    <a:bodyPr/>
                    <a:lstStyle/>
                    <a:p>
                      <a:r>
                        <a:rPr lang="en-US" altLang="zh-CN" sz="1400" dirty="0">
                          <a:solidFill>
                            <a:srgbClr val="7030A0"/>
                          </a:solidFill>
                          <a:latin typeface="Times New Roman" charset="0"/>
                          <a:ea typeface="Times New Roman" charset="0"/>
                          <a:cs typeface="Times New Roman" charset="0"/>
                        </a:rPr>
                        <a:t>S:</a:t>
                      </a:r>
                      <a:endParaRPr lang="zh-CN" altLang="en-US" sz="140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r>
                        <a:rPr lang="en-US" altLang="zh-CN" sz="1400" b="1" dirty="0">
                          <a:solidFill>
                            <a:schemeClr val="tx1"/>
                          </a:solidFill>
                          <a:latin typeface="Times New Roman" charset="0"/>
                          <a:ea typeface="Times New Roman" charset="0"/>
                          <a:cs typeface="Times New Roman" charset="0"/>
                        </a:rPr>
                        <a:t>b</a:t>
                      </a:r>
                      <a:endParaRPr lang="zh-CN" altLang="en-US" sz="1400" b="1"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r>
                        <a:rPr lang="en-US" altLang="zh-CN" sz="1400" b="1" dirty="0">
                          <a:solidFill>
                            <a:schemeClr val="tx1"/>
                          </a:solidFill>
                          <a:latin typeface="Times New Roman" charset="0"/>
                          <a:ea typeface="Times New Roman" charset="0"/>
                          <a:cs typeface="Times New Roman" charset="0"/>
                        </a:rPr>
                        <a:t>a</a:t>
                      </a:r>
                      <a:endParaRPr lang="zh-CN" altLang="en-US" sz="1400" b="1"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r>
                        <a:rPr lang="en-US" altLang="zh-CN" sz="1400" b="1" dirty="0">
                          <a:solidFill>
                            <a:schemeClr val="tx1"/>
                          </a:solidFill>
                          <a:latin typeface="Times New Roman" charset="0"/>
                          <a:ea typeface="Times New Roman" charset="0"/>
                          <a:cs typeface="Times New Roman" charset="0"/>
                        </a:rPr>
                        <a:t>b</a:t>
                      </a:r>
                      <a:endParaRPr lang="zh-CN" altLang="en-US" sz="1400" b="1"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r>
                        <a:rPr lang="en-US" altLang="zh-CN" sz="1400" b="1" dirty="0">
                          <a:solidFill>
                            <a:schemeClr val="tx1"/>
                          </a:solidFill>
                          <a:latin typeface="Times New Roman" charset="0"/>
                          <a:ea typeface="Times New Roman" charset="0"/>
                          <a:cs typeface="Times New Roman" charset="0"/>
                        </a:rPr>
                        <a:t>c</a:t>
                      </a:r>
                      <a:endParaRPr lang="zh-CN" altLang="en-US" sz="1400" b="1"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r>
                        <a:rPr lang="en-US" altLang="zh-CN" sz="1400" b="1" dirty="0">
                          <a:solidFill>
                            <a:schemeClr val="tx1"/>
                          </a:solidFill>
                          <a:latin typeface="Times New Roman" charset="0"/>
                          <a:ea typeface="Times New Roman" charset="0"/>
                          <a:cs typeface="Times New Roman" charset="0"/>
                        </a:rPr>
                        <a:t>b</a:t>
                      </a:r>
                      <a:endParaRPr lang="zh-CN" altLang="en-US" sz="1400" b="1"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r>
                        <a:rPr lang="en-US" altLang="zh-CN" sz="1400" b="1" dirty="0">
                          <a:solidFill>
                            <a:schemeClr val="tx1"/>
                          </a:solidFill>
                          <a:latin typeface="Times New Roman" charset="0"/>
                          <a:ea typeface="Times New Roman" charset="0"/>
                          <a:cs typeface="Times New Roman" charset="0"/>
                        </a:rPr>
                        <a:t>a</a:t>
                      </a:r>
                      <a:endParaRPr lang="zh-CN" altLang="en-US" sz="1400" b="1"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r>
                        <a:rPr lang="en-US" altLang="zh-CN" sz="1400" b="1" dirty="0">
                          <a:solidFill>
                            <a:schemeClr val="tx1"/>
                          </a:solidFill>
                          <a:latin typeface="Times New Roman" charset="0"/>
                          <a:ea typeface="Times New Roman" charset="0"/>
                          <a:cs typeface="Times New Roman" charset="0"/>
                        </a:rPr>
                        <a:t>b</a:t>
                      </a:r>
                      <a:endParaRPr lang="zh-CN" altLang="en-US" sz="1400" b="1"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r>
                        <a:rPr lang="en-US" altLang="zh-CN" sz="1400" b="1" dirty="0">
                          <a:solidFill>
                            <a:schemeClr val="tx1"/>
                          </a:solidFill>
                          <a:latin typeface="Times New Roman" charset="0"/>
                          <a:ea typeface="Times New Roman" charset="0"/>
                          <a:cs typeface="Times New Roman" charset="0"/>
                        </a:rPr>
                        <a:t>c</a:t>
                      </a:r>
                      <a:endParaRPr lang="zh-CN" altLang="en-US" sz="1400" b="1"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r>
                        <a:rPr lang="en-US" altLang="zh-CN" sz="1400" b="1" dirty="0">
                          <a:solidFill>
                            <a:schemeClr val="tx1"/>
                          </a:solidFill>
                          <a:latin typeface="Times New Roman" charset="0"/>
                          <a:ea typeface="Times New Roman" charset="0"/>
                          <a:cs typeface="Times New Roman" charset="0"/>
                        </a:rPr>
                        <a:t>a</a:t>
                      </a:r>
                      <a:endParaRPr lang="zh-CN" altLang="en-US" sz="1400" b="1"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r>
                        <a:rPr lang="en-US" altLang="zh-CN" sz="1400" b="1" dirty="0">
                          <a:solidFill>
                            <a:schemeClr val="tx1"/>
                          </a:solidFill>
                          <a:latin typeface="Times New Roman" charset="0"/>
                          <a:ea typeface="Times New Roman" charset="0"/>
                          <a:cs typeface="Times New Roman" charset="0"/>
                        </a:rPr>
                        <a:t>b</a:t>
                      </a:r>
                      <a:endParaRPr lang="zh-CN" altLang="en-US" sz="1400" b="1"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r>
                        <a:rPr lang="en-US" altLang="zh-CN" sz="1400" b="1" dirty="0">
                          <a:solidFill>
                            <a:schemeClr val="tx1"/>
                          </a:solidFill>
                          <a:latin typeface="Times New Roman" charset="0"/>
                          <a:ea typeface="Times New Roman" charset="0"/>
                          <a:cs typeface="Times New Roman" charset="0"/>
                        </a:rPr>
                        <a:t>c</a:t>
                      </a:r>
                      <a:endParaRPr lang="zh-CN" altLang="en-US" sz="1400" b="1"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r>
                        <a:rPr lang="en-US" altLang="zh-CN" sz="1400" b="1" dirty="0">
                          <a:solidFill>
                            <a:schemeClr val="tx1"/>
                          </a:solidFill>
                          <a:latin typeface="Times New Roman" charset="0"/>
                          <a:ea typeface="Times New Roman" charset="0"/>
                          <a:cs typeface="Times New Roman" charset="0"/>
                        </a:rPr>
                        <a:t>a</a:t>
                      </a:r>
                      <a:endParaRPr lang="zh-CN" altLang="en-US" sz="1400" b="1"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r>
                        <a:rPr lang="en-US" altLang="zh-CN" sz="1400" b="1" dirty="0">
                          <a:solidFill>
                            <a:schemeClr val="tx1"/>
                          </a:solidFill>
                          <a:latin typeface="Times New Roman" charset="0"/>
                          <a:ea typeface="Times New Roman" charset="0"/>
                          <a:cs typeface="Times New Roman" charset="0"/>
                        </a:rPr>
                        <a:t>a</a:t>
                      </a:r>
                      <a:endParaRPr lang="zh-CN" altLang="en-US" sz="1400" b="1"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r>
                        <a:rPr lang="en-US" altLang="zh-CN" sz="1400" b="1" dirty="0">
                          <a:solidFill>
                            <a:schemeClr val="tx1"/>
                          </a:solidFill>
                          <a:latin typeface="Times New Roman" charset="0"/>
                          <a:ea typeface="Times New Roman" charset="0"/>
                          <a:cs typeface="Times New Roman" charset="0"/>
                        </a:rPr>
                        <a:t>b</a:t>
                      </a:r>
                      <a:endParaRPr lang="zh-CN" altLang="en-US" sz="1400" b="1"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r>
                        <a:rPr lang="en-US" altLang="zh-CN" sz="1400" b="1" dirty="0">
                          <a:solidFill>
                            <a:schemeClr val="tx1"/>
                          </a:solidFill>
                          <a:latin typeface="Times New Roman" charset="0"/>
                          <a:ea typeface="Times New Roman" charset="0"/>
                          <a:cs typeface="Times New Roman" charset="0"/>
                        </a:rPr>
                        <a:t>c</a:t>
                      </a:r>
                      <a:endParaRPr lang="zh-CN" altLang="en-US" sz="1400" b="1"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endParaRPr lang="zh-CN" altLang="en-US" sz="1400" b="1"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endParaRPr lang="zh-CN" altLang="en-US" sz="1400" b="1"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endParaRPr lang="zh-CN" altLang="en-US" sz="1400" b="1" dirty="0">
                        <a:solidFill>
                          <a:schemeClr val="tx1"/>
                        </a:solidFill>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0"/>
                  </a:ext>
                </a:extLst>
              </a:tr>
              <a:tr h="282270">
                <a:tc>
                  <a:txBody>
                    <a:bodyPr/>
                    <a:lstStyle/>
                    <a:p>
                      <a:r>
                        <a:rPr lang="en-US" altLang="zh-CN" sz="1400" dirty="0">
                          <a:solidFill>
                            <a:srgbClr val="7030A0"/>
                          </a:solidFill>
                          <a:latin typeface="Times New Roman" charset="0"/>
                          <a:ea typeface="Times New Roman" charset="0"/>
                          <a:cs typeface="Times New Roman" charset="0"/>
                        </a:rPr>
                        <a:t>P:</a:t>
                      </a:r>
                      <a:endParaRPr lang="zh-CN" altLang="en-US" sz="140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noFill/>
                  </a:tcPr>
                </a:tc>
                <a:tc>
                  <a:txBody>
                    <a:bodyPr/>
                    <a:lstStyle/>
                    <a:p>
                      <a:r>
                        <a:rPr lang="en-US" altLang="zh-CN" sz="1400" dirty="0">
                          <a:latin typeface="Times New Roman" charset="0"/>
                          <a:ea typeface="Times New Roman" charset="0"/>
                          <a:cs typeface="Times New Roman" charset="0"/>
                        </a:rPr>
                        <a:t>a</a:t>
                      </a:r>
                      <a:endParaRPr lang="zh-CN" altLang="en-US" sz="1400" dirty="0">
                        <a:latin typeface="Times New Roman" charset="0"/>
                        <a:ea typeface="Times New Roman" charset="0"/>
                        <a:cs typeface="Times New Roman" charset="0"/>
                      </a:endParaRPr>
                    </a:p>
                  </a:txBody>
                  <a:tcPr>
                    <a:noFill/>
                  </a:tcPr>
                </a:tc>
                <a:tc>
                  <a:txBody>
                    <a:bodyPr/>
                    <a:lstStyle/>
                    <a:p>
                      <a:r>
                        <a:rPr lang="en-US" altLang="zh-CN" sz="1400" dirty="0">
                          <a:latin typeface="Times New Roman" charset="0"/>
                          <a:ea typeface="Times New Roman" charset="0"/>
                          <a:cs typeface="Times New Roman" charset="0"/>
                        </a:rPr>
                        <a:t>b</a:t>
                      </a:r>
                      <a:endParaRPr lang="zh-CN" altLang="en-US" sz="1400" dirty="0">
                        <a:latin typeface="Times New Roman" charset="0"/>
                        <a:ea typeface="Times New Roman" charset="0"/>
                        <a:cs typeface="Times New Roman" charset="0"/>
                      </a:endParaRPr>
                    </a:p>
                  </a:txBody>
                  <a:tcPr>
                    <a:noFill/>
                  </a:tcPr>
                </a:tc>
                <a:tc>
                  <a:txBody>
                    <a:bodyPr/>
                    <a:lstStyle/>
                    <a:p>
                      <a:r>
                        <a:rPr lang="en-US" altLang="zh-CN" sz="1400" dirty="0">
                          <a:latin typeface="Times New Roman" charset="0"/>
                          <a:ea typeface="Times New Roman" charset="0"/>
                          <a:cs typeface="Times New Roman" charset="0"/>
                        </a:rPr>
                        <a:t>c</a:t>
                      </a:r>
                      <a:endParaRPr lang="zh-CN" altLang="en-US" sz="1400" dirty="0">
                        <a:latin typeface="Times New Roman" charset="0"/>
                        <a:ea typeface="Times New Roman" charset="0"/>
                        <a:cs typeface="Times New Roman" charset="0"/>
                      </a:endParaRPr>
                    </a:p>
                  </a:txBody>
                  <a:tcPr>
                    <a:noFill/>
                  </a:tcPr>
                </a:tc>
                <a:tc>
                  <a:txBody>
                    <a:bodyPr/>
                    <a:lstStyle/>
                    <a:p>
                      <a:r>
                        <a:rPr lang="en-US" altLang="zh-CN" sz="1400" dirty="0">
                          <a:latin typeface="Times New Roman" charset="0"/>
                          <a:ea typeface="Times New Roman" charset="0"/>
                          <a:cs typeface="Times New Roman" charset="0"/>
                        </a:rPr>
                        <a:t>a</a:t>
                      </a:r>
                      <a:endParaRPr lang="zh-CN" altLang="en-US" sz="1400" dirty="0">
                        <a:latin typeface="Times New Roman" charset="0"/>
                        <a:ea typeface="Times New Roman" charset="0"/>
                        <a:cs typeface="Times New Roman" charset="0"/>
                      </a:endParaRPr>
                    </a:p>
                  </a:txBody>
                  <a:tcPr>
                    <a:noFill/>
                  </a:tcPr>
                </a:tc>
                <a:tc>
                  <a:txBody>
                    <a:bodyPr/>
                    <a:lstStyle/>
                    <a:p>
                      <a:r>
                        <a:rPr lang="en-US" altLang="zh-CN" sz="1400" dirty="0">
                          <a:latin typeface="Times New Roman" charset="0"/>
                          <a:ea typeface="Times New Roman" charset="0"/>
                          <a:cs typeface="Times New Roman" charset="0"/>
                        </a:rPr>
                        <a:t>b</a:t>
                      </a:r>
                      <a:endParaRPr lang="zh-CN" altLang="en-US" sz="1400" dirty="0">
                        <a:latin typeface="Times New Roman" charset="0"/>
                        <a:ea typeface="Times New Roman" charset="0"/>
                        <a:cs typeface="Times New Roman" charset="0"/>
                      </a:endParaRPr>
                    </a:p>
                  </a:txBody>
                  <a:tcPr>
                    <a:noFill/>
                  </a:tcPr>
                </a:tc>
                <a:tc>
                  <a:txBody>
                    <a:bodyPr/>
                    <a:lstStyle/>
                    <a:p>
                      <a:r>
                        <a:rPr lang="en-US" altLang="zh-CN" sz="1400" dirty="0">
                          <a:latin typeface="Times New Roman" charset="0"/>
                          <a:ea typeface="Times New Roman" charset="0"/>
                          <a:cs typeface="Times New Roman" charset="0"/>
                        </a:rPr>
                        <a:t>c</a:t>
                      </a:r>
                      <a:endParaRPr lang="zh-CN" altLang="en-US" sz="1400" dirty="0">
                        <a:latin typeface="Times New Roman" charset="0"/>
                        <a:ea typeface="Times New Roman" charset="0"/>
                        <a:cs typeface="Times New Roman" charset="0"/>
                      </a:endParaRPr>
                    </a:p>
                  </a:txBody>
                  <a:tcPr>
                    <a:noFill/>
                  </a:tcPr>
                </a:tc>
                <a:tc>
                  <a:txBody>
                    <a:bodyPr/>
                    <a:lstStyle/>
                    <a:p>
                      <a:r>
                        <a:rPr lang="en-US" altLang="zh-CN" sz="1400" dirty="0">
                          <a:latin typeface="Times New Roman" charset="0"/>
                          <a:ea typeface="Times New Roman" charset="0"/>
                          <a:cs typeface="Times New Roman" charset="0"/>
                        </a:rPr>
                        <a:t>a</a:t>
                      </a:r>
                      <a:endParaRPr lang="zh-CN" altLang="en-US" sz="1400" dirty="0">
                        <a:latin typeface="Times New Roman" charset="0"/>
                        <a:ea typeface="Times New Roman" charset="0"/>
                        <a:cs typeface="Times New Roman" charset="0"/>
                      </a:endParaRPr>
                    </a:p>
                  </a:txBody>
                  <a:tcPr>
                    <a:noFill/>
                  </a:tcPr>
                </a:tc>
                <a:tc>
                  <a:txBody>
                    <a:bodyPr/>
                    <a:lstStyle/>
                    <a:p>
                      <a:r>
                        <a:rPr lang="en-US" altLang="zh-CN" sz="1400" dirty="0">
                          <a:latin typeface="Times New Roman" charset="0"/>
                          <a:ea typeface="Times New Roman" charset="0"/>
                          <a:cs typeface="Times New Roman" charset="0"/>
                        </a:rPr>
                        <a:t>c</a:t>
                      </a:r>
                      <a:endParaRPr lang="zh-CN" altLang="en-US" sz="1400" dirty="0">
                        <a:latin typeface="Times New Roman" charset="0"/>
                        <a:ea typeface="Times New Roman" charset="0"/>
                        <a:cs typeface="Times New Roman" charset="0"/>
                      </a:endParaRPr>
                    </a:p>
                  </a:txBody>
                  <a:tcPr>
                    <a:noFill/>
                  </a:tcPr>
                </a:tc>
                <a:tc>
                  <a:txBody>
                    <a:bodyPr/>
                    <a:lstStyle/>
                    <a:p>
                      <a:r>
                        <a:rPr lang="en-US" altLang="zh-CN" sz="1400" dirty="0">
                          <a:latin typeface="Times New Roman" charset="0"/>
                          <a:ea typeface="Times New Roman" charset="0"/>
                          <a:cs typeface="Times New Roman" charset="0"/>
                        </a:rPr>
                        <a:t>a</a:t>
                      </a:r>
                      <a:endParaRPr lang="zh-CN" altLang="en-US" sz="1400" dirty="0">
                        <a:latin typeface="Times New Roman" charset="0"/>
                        <a:ea typeface="Times New Roman" charset="0"/>
                        <a:cs typeface="Times New Roman" charset="0"/>
                      </a:endParaRPr>
                    </a:p>
                  </a:txBody>
                  <a:tcPr>
                    <a:noFill/>
                  </a:tcPr>
                </a:tc>
                <a:tc>
                  <a:txBody>
                    <a:bodyPr/>
                    <a:lstStyle/>
                    <a:p>
                      <a:r>
                        <a:rPr lang="en-US" altLang="zh-CN" sz="1400" dirty="0">
                          <a:latin typeface="Times New Roman" charset="0"/>
                          <a:ea typeface="Times New Roman" charset="0"/>
                          <a:cs typeface="Times New Roman" charset="0"/>
                        </a:rPr>
                        <a:t>b</a:t>
                      </a:r>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1"/>
                  </a:ext>
                </a:extLst>
              </a:tr>
              <a:tr h="282270">
                <a:tc>
                  <a:txBody>
                    <a:bodyPr/>
                    <a:lstStyle/>
                    <a:p>
                      <a:endParaRPr lang="zh-CN" altLang="en-US" sz="1400">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noFill/>
                  </a:tcPr>
                </a:tc>
                <a:tc>
                  <a:txBody>
                    <a:bodyPr/>
                    <a:lstStyle/>
                    <a:p>
                      <a:endParaRPr lang="zh-CN" altLang="en-US" sz="1400">
                        <a:latin typeface="Times New Roman" charset="0"/>
                        <a:ea typeface="Times New Roman" charset="0"/>
                        <a:cs typeface="Times New Roman" charset="0"/>
                      </a:endParaRPr>
                    </a:p>
                  </a:txBody>
                  <a:tcPr>
                    <a:noFill/>
                  </a:tcPr>
                </a:tc>
                <a:tc>
                  <a:txBody>
                    <a:bodyPr/>
                    <a:lstStyle/>
                    <a:p>
                      <a:endParaRPr lang="zh-CN" altLang="en-US" sz="140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a:latin typeface="Times New Roman" charset="0"/>
                        <a:ea typeface="Times New Roman" charset="0"/>
                        <a:cs typeface="Times New Roman" charset="0"/>
                      </a:endParaRPr>
                    </a:p>
                  </a:txBody>
                  <a:tcPr>
                    <a:noFill/>
                  </a:tcPr>
                </a:tc>
                <a:tc>
                  <a:txBody>
                    <a:bodyPr/>
                    <a:lstStyle/>
                    <a:p>
                      <a:endParaRPr lang="zh-CN" altLang="en-US" sz="1400">
                        <a:latin typeface="Times New Roman" charset="0"/>
                        <a:ea typeface="Times New Roman" charset="0"/>
                        <a:cs typeface="Times New Roman" charset="0"/>
                      </a:endParaRPr>
                    </a:p>
                  </a:txBody>
                  <a:tcPr>
                    <a:noFill/>
                  </a:tcPr>
                </a:tc>
                <a:tc>
                  <a:txBody>
                    <a:bodyPr/>
                    <a:lstStyle/>
                    <a:p>
                      <a:endParaRPr lang="zh-CN" altLang="en-US" sz="1400">
                        <a:latin typeface="Times New Roman" charset="0"/>
                        <a:ea typeface="Times New Roman" charset="0"/>
                        <a:cs typeface="Times New Roman" charset="0"/>
                      </a:endParaRPr>
                    </a:p>
                  </a:txBody>
                  <a:tcPr>
                    <a:noFill/>
                  </a:tcPr>
                </a:tc>
                <a:tc>
                  <a:txBody>
                    <a:bodyPr/>
                    <a:lstStyle/>
                    <a:p>
                      <a:endParaRPr lang="zh-CN" altLang="en-US" sz="1400">
                        <a:latin typeface="Times New Roman" charset="0"/>
                        <a:ea typeface="Times New Roman" charset="0"/>
                        <a:cs typeface="Times New Roman" charset="0"/>
                      </a:endParaRPr>
                    </a:p>
                  </a:txBody>
                  <a:tcPr>
                    <a:noFill/>
                  </a:tcPr>
                </a:tc>
                <a:tc>
                  <a:txBody>
                    <a:bodyPr/>
                    <a:lstStyle/>
                    <a:p>
                      <a:endParaRPr lang="zh-CN" altLang="en-US" sz="1400">
                        <a:latin typeface="Times New Roman" charset="0"/>
                        <a:ea typeface="Times New Roman" charset="0"/>
                        <a:cs typeface="Times New Roman" charset="0"/>
                      </a:endParaRPr>
                    </a:p>
                  </a:txBody>
                  <a:tcPr>
                    <a:noFill/>
                  </a:tcPr>
                </a:tc>
                <a:tc>
                  <a:txBody>
                    <a:bodyPr/>
                    <a:lstStyle/>
                    <a:p>
                      <a:endParaRPr lang="zh-CN" altLang="en-US" sz="140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a:latin typeface="Times New Roman" charset="0"/>
                        <a:ea typeface="Times New Roman" charset="0"/>
                        <a:cs typeface="Times New Roman" charset="0"/>
                      </a:endParaRPr>
                    </a:p>
                  </a:txBody>
                  <a:tcPr>
                    <a:noFill/>
                  </a:tcPr>
                </a:tc>
                <a:tc>
                  <a:txBody>
                    <a:bodyPr/>
                    <a:lstStyle/>
                    <a:p>
                      <a:endParaRPr lang="zh-CN" altLang="en-US" sz="1400">
                        <a:latin typeface="Times New Roman" charset="0"/>
                        <a:ea typeface="Times New Roman" charset="0"/>
                        <a:cs typeface="Times New Roman" charset="0"/>
                      </a:endParaRPr>
                    </a:p>
                  </a:txBody>
                  <a:tcPr>
                    <a:noFill/>
                  </a:tcPr>
                </a:tc>
                <a:tc>
                  <a:txBody>
                    <a:bodyPr/>
                    <a:lstStyle/>
                    <a:p>
                      <a:endParaRPr lang="zh-CN" altLang="en-US" sz="1400">
                        <a:latin typeface="Times New Roman" charset="0"/>
                        <a:ea typeface="Times New Roman" charset="0"/>
                        <a:cs typeface="Times New Roman" charset="0"/>
                      </a:endParaRPr>
                    </a:p>
                  </a:txBody>
                  <a:tcPr>
                    <a:noFill/>
                  </a:tcPr>
                </a:tc>
                <a:tc>
                  <a:txBody>
                    <a:bodyPr/>
                    <a:lstStyle/>
                    <a:p>
                      <a:endParaRPr lang="zh-CN" altLang="en-US" sz="1400">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2"/>
                  </a:ext>
                </a:extLst>
              </a:tr>
              <a:tr h="282270">
                <a:tc>
                  <a:txBody>
                    <a:bodyPr/>
                    <a:lstStyle/>
                    <a:p>
                      <a:endParaRPr lang="zh-CN" altLang="en-US" sz="1400">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noFill/>
                  </a:tcPr>
                </a:tc>
                <a:tc>
                  <a:txBody>
                    <a:bodyPr/>
                    <a:lstStyle/>
                    <a:p>
                      <a:endParaRPr lang="zh-CN" altLang="en-US" sz="1400">
                        <a:latin typeface="Times New Roman" charset="0"/>
                        <a:ea typeface="Times New Roman" charset="0"/>
                        <a:cs typeface="Times New Roman" charset="0"/>
                      </a:endParaRPr>
                    </a:p>
                  </a:txBody>
                  <a:tcPr>
                    <a:noFill/>
                  </a:tcPr>
                </a:tc>
                <a:tc>
                  <a:txBody>
                    <a:bodyPr/>
                    <a:lstStyle/>
                    <a:p>
                      <a:r>
                        <a:rPr lang="en-US" altLang="zh-CN" sz="1400" dirty="0">
                          <a:latin typeface="Times New Roman" charset="0"/>
                          <a:ea typeface="Times New Roman" charset="0"/>
                          <a:cs typeface="Times New Roman" charset="0"/>
                        </a:rPr>
                        <a:t>a</a:t>
                      </a:r>
                      <a:endParaRPr lang="zh-CN" altLang="en-US" sz="1400" dirty="0">
                        <a:latin typeface="Times New Roman" charset="0"/>
                        <a:ea typeface="Times New Roman" charset="0"/>
                        <a:cs typeface="Times New Roman" charset="0"/>
                      </a:endParaRPr>
                    </a:p>
                  </a:txBody>
                  <a:tcPr>
                    <a:noFill/>
                  </a:tcPr>
                </a:tc>
                <a:tc>
                  <a:txBody>
                    <a:bodyPr/>
                    <a:lstStyle/>
                    <a:p>
                      <a:r>
                        <a:rPr lang="en-US" altLang="zh-CN" sz="1400" dirty="0">
                          <a:latin typeface="Times New Roman" charset="0"/>
                          <a:ea typeface="Times New Roman" charset="0"/>
                          <a:cs typeface="Times New Roman" charset="0"/>
                        </a:rPr>
                        <a:t>b</a:t>
                      </a:r>
                      <a:endParaRPr lang="zh-CN" altLang="en-US" sz="1400" dirty="0">
                        <a:latin typeface="Times New Roman" charset="0"/>
                        <a:ea typeface="Times New Roman" charset="0"/>
                        <a:cs typeface="Times New Roman" charset="0"/>
                      </a:endParaRPr>
                    </a:p>
                  </a:txBody>
                  <a:tcPr>
                    <a:noFill/>
                  </a:tcPr>
                </a:tc>
                <a:tc>
                  <a:txBody>
                    <a:bodyPr/>
                    <a:lstStyle/>
                    <a:p>
                      <a:r>
                        <a:rPr lang="en-US" altLang="zh-CN" sz="1400" dirty="0">
                          <a:latin typeface="Times New Roman" charset="0"/>
                          <a:ea typeface="Times New Roman" charset="0"/>
                          <a:cs typeface="Times New Roman" charset="0"/>
                        </a:rPr>
                        <a:t>c</a:t>
                      </a:r>
                      <a:endParaRPr lang="zh-CN" altLang="en-US" sz="1400" dirty="0">
                        <a:latin typeface="Times New Roman" charset="0"/>
                        <a:ea typeface="Times New Roman" charset="0"/>
                        <a:cs typeface="Times New Roman" charset="0"/>
                      </a:endParaRPr>
                    </a:p>
                  </a:txBody>
                  <a:tcPr>
                    <a:noFill/>
                  </a:tcPr>
                </a:tc>
                <a:tc>
                  <a:txBody>
                    <a:bodyPr/>
                    <a:lstStyle/>
                    <a:p>
                      <a:r>
                        <a:rPr lang="en-US" altLang="zh-CN" sz="1400" dirty="0">
                          <a:latin typeface="Times New Roman" charset="0"/>
                          <a:ea typeface="Times New Roman" charset="0"/>
                          <a:cs typeface="Times New Roman" charset="0"/>
                        </a:rPr>
                        <a:t>a</a:t>
                      </a:r>
                      <a:endParaRPr lang="zh-CN" altLang="en-US" sz="1400" dirty="0">
                        <a:latin typeface="Times New Roman" charset="0"/>
                        <a:ea typeface="Times New Roman" charset="0"/>
                        <a:cs typeface="Times New Roman" charset="0"/>
                      </a:endParaRPr>
                    </a:p>
                  </a:txBody>
                  <a:tcPr>
                    <a:noFill/>
                  </a:tcPr>
                </a:tc>
                <a:tc>
                  <a:txBody>
                    <a:bodyPr/>
                    <a:lstStyle/>
                    <a:p>
                      <a:r>
                        <a:rPr lang="en-US" altLang="zh-CN" sz="1400" dirty="0">
                          <a:latin typeface="Times New Roman" charset="0"/>
                          <a:ea typeface="Times New Roman" charset="0"/>
                          <a:cs typeface="Times New Roman" charset="0"/>
                        </a:rPr>
                        <a:t>b</a:t>
                      </a:r>
                      <a:endParaRPr lang="zh-CN" altLang="en-US" sz="1400" dirty="0">
                        <a:latin typeface="Times New Roman" charset="0"/>
                        <a:ea typeface="Times New Roman" charset="0"/>
                        <a:cs typeface="Times New Roman" charset="0"/>
                      </a:endParaRPr>
                    </a:p>
                  </a:txBody>
                  <a:tcPr>
                    <a:noFill/>
                  </a:tcPr>
                </a:tc>
                <a:tc>
                  <a:txBody>
                    <a:bodyPr/>
                    <a:lstStyle/>
                    <a:p>
                      <a:r>
                        <a:rPr lang="en-US" altLang="zh-CN" sz="1400" dirty="0">
                          <a:latin typeface="Times New Roman" charset="0"/>
                          <a:ea typeface="Times New Roman" charset="0"/>
                          <a:cs typeface="Times New Roman" charset="0"/>
                        </a:rPr>
                        <a:t>c</a:t>
                      </a:r>
                      <a:endParaRPr lang="zh-CN" altLang="en-US" sz="1400" dirty="0">
                        <a:latin typeface="Times New Roman" charset="0"/>
                        <a:ea typeface="Times New Roman" charset="0"/>
                        <a:cs typeface="Times New Roman" charset="0"/>
                      </a:endParaRPr>
                    </a:p>
                  </a:txBody>
                  <a:tcPr>
                    <a:noFill/>
                  </a:tcPr>
                </a:tc>
                <a:tc>
                  <a:txBody>
                    <a:bodyPr/>
                    <a:lstStyle/>
                    <a:p>
                      <a:r>
                        <a:rPr lang="en-US" altLang="zh-CN" sz="1400" dirty="0">
                          <a:latin typeface="Times New Roman" charset="0"/>
                          <a:ea typeface="Times New Roman" charset="0"/>
                          <a:cs typeface="Times New Roman" charset="0"/>
                        </a:rPr>
                        <a:t>a</a:t>
                      </a:r>
                      <a:endParaRPr lang="zh-CN" altLang="en-US" sz="1400" dirty="0">
                        <a:latin typeface="Times New Roman" charset="0"/>
                        <a:ea typeface="Times New Roman" charset="0"/>
                        <a:cs typeface="Times New Roman" charset="0"/>
                      </a:endParaRPr>
                    </a:p>
                  </a:txBody>
                  <a:tcPr>
                    <a:noFill/>
                  </a:tcPr>
                </a:tc>
                <a:tc>
                  <a:txBody>
                    <a:bodyPr/>
                    <a:lstStyle/>
                    <a:p>
                      <a:r>
                        <a:rPr lang="en-US" altLang="zh-CN" sz="1400" dirty="0">
                          <a:latin typeface="Times New Roman" charset="0"/>
                          <a:ea typeface="Times New Roman" charset="0"/>
                          <a:cs typeface="Times New Roman" charset="0"/>
                        </a:rPr>
                        <a:t>c</a:t>
                      </a:r>
                      <a:endParaRPr lang="zh-CN" altLang="en-US" sz="1400" dirty="0">
                        <a:latin typeface="Times New Roman" charset="0"/>
                        <a:ea typeface="Times New Roman" charset="0"/>
                        <a:cs typeface="Times New Roman" charset="0"/>
                      </a:endParaRPr>
                    </a:p>
                  </a:txBody>
                  <a:tcPr>
                    <a:noFill/>
                  </a:tcPr>
                </a:tc>
                <a:tc>
                  <a:txBody>
                    <a:bodyPr/>
                    <a:lstStyle/>
                    <a:p>
                      <a:r>
                        <a:rPr lang="en-US" altLang="zh-CN" sz="1400" dirty="0">
                          <a:latin typeface="Times New Roman" charset="0"/>
                          <a:ea typeface="Times New Roman" charset="0"/>
                          <a:cs typeface="Times New Roman" charset="0"/>
                        </a:rPr>
                        <a:t>a</a:t>
                      </a:r>
                      <a:endParaRPr lang="zh-CN" altLang="en-US" sz="1400" dirty="0">
                        <a:latin typeface="Times New Roman" charset="0"/>
                        <a:ea typeface="Times New Roman" charset="0"/>
                        <a:cs typeface="Times New Roman" charset="0"/>
                      </a:endParaRPr>
                    </a:p>
                  </a:txBody>
                  <a:tcPr>
                    <a:noFill/>
                  </a:tcPr>
                </a:tc>
                <a:tc>
                  <a:txBody>
                    <a:bodyPr/>
                    <a:lstStyle/>
                    <a:p>
                      <a:r>
                        <a:rPr lang="en-US" altLang="zh-CN" sz="1400" dirty="0">
                          <a:latin typeface="Times New Roman" charset="0"/>
                          <a:ea typeface="Times New Roman" charset="0"/>
                          <a:cs typeface="Times New Roman" charset="0"/>
                        </a:rPr>
                        <a:t>b</a:t>
                      </a:r>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3"/>
                  </a:ext>
                </a:extLst>
              </a:tr>
              <a:tr h="282270">
                <a:tc>
                  <a:txBody>
                    <a:bodyPr/>
                    <a:lstStyle/>
                    <a:p>
                      <a:endParaRPr lang="zh-CN" altLang="en-US" sz="1400">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noFill/>
                  </a:tcPr>
                </a:tc>
                <a:tc>
                  <a:txBody>
                    <a:bodyPr/>
                    <a:lstStyle/>
                    <a:p>
                      <a:endParaRPr lang="zh-CN" altLang="en-US" sz="1400">
                        <a:latin typeface="Times New Roman" charset="0"/>
                        <a:ea typeface="Times New Roman" charset="0"/>
                        <a:cs typeface="Times New Roman" charset="0"/>
                      </a:endParaRPr>
                    </a:p>
                  </a:txBody>
                  <a:tcPr>
                    <a:noFill/>
                  </a:tcPr>
                </a:tc>
                <a:tc>
                  <a:txBody>
                    <a:bodyPr/>
                    <a:lstStyle/>
                    <a:p>
                      <a:endParaRPr lang="zh-CN" altLang="en-US" sz="1400">
                        <a:latin typeface="Times New Roman" charset="0"/>
                        <a:ea typeface="Times New Roman" charset="0"/>
                        <a:cs typeface="Times New Roman" charset="0"/>
                      </a:endParaRPr>
                    </a:p>
                  </a:txBody>
                  <a:tcPr>
                    <a:noFill/>
                  </a:tcPr>
                </a:tc>
                <a:tc>
                  <a:txBody>
                    <a:bodyPr/>
                    <a:lstStyle/>
                    <a:p>
                      <a:endParaRPr lang="zh-CN" altLang="en-US" sz="1400">
                        <a:latin typeface="Times New Roman" charset="0"/>
                        <a:ea typeface="Times New Roman" charset="0"/>
                        <a:cs typeface="Times New Roman" charset="0"/>
                      </a:endParaRPr>
                    </a:p>
                  </a:txBody>
                  <a:tcPr>
                    <a:noFill/>
                  </a:tcPr>
                </a:tc>
                <a:tc>
                  <a:txBody>
                    <a:bodyPr/>
                    <a:lstStyle/>
                    <a:p>
                      <a:endParaRPr lang="zh-CN" altLang="en-US" sz="1400">
                        <a:latin typeface="Times New Roman" charset="0"/>
                        <a:ea typeface="Times New Roman" charset="0"/>
                        <a:cs typeface="Times New Roman" charset="0"/>
                      </a:endParaRPr>
                    </a:p>
                  </a:txBody>
                  <a:tcPr>
                    <a:noFill/>
                  </a:tcPr>
                </a:tc>
                <a:tc>
                  <a:txBody>
                    <a:bodyPr/>
                    <a:lstStyle/>
                    <a:p>
                      <a:endParaRPr lang="zh-CN" altLang="en-US" sz="140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a:latin typeface="Times New Roman" charset="0"/>
                        <a:ea typeface="Times New Roman" charset="0"/>
                        <a:cs typeface="Times New Roman" charset="0"/>
                      </a:endParaRPr>
                    </a:p>
                  </a:txBody>
                  <a:tcPr>
                    <a:noFill/>
                  </a:tcPr>
                </a:tc>
                <a:tc>
                  <a:txBody>
                    <a:bodyPr/>
                    <a:lstStyle/>
                    <a:p>
                      <a:endParaRPr lang="zh-CN" altLang="en-US" sz="140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4"/>
                  </a:ext>
                </a:extLst>
              </a:tr>
              <a:tr h="282270">
                <a:tc>
                  <a:txBody>
                    <a:bodyPr/>
                    <a:lstStyle/>
                    <a:p>
                      <a:endParaRPr lang="zh-CN" altLang="en-US" sz="1400">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noFill/>
                  </a:tcPr>
                </a:tc>
                <a:tc>
                  <a:txBody>
                    <a:bodyPr/>
                    <a:lstStyle/>
                    <a:p>
                      <a:endParaRPr lang="zh-CN" altLang="en-US" sz="1400">
                        <a:latin typeface="Times New Roman" charset="0"/>
                        <a:ea typeface="Times New Roman" charset="0"/>
                        <a:cs typeface="Times New Roman" charset="0"/>
                      </a:endParaRPr>
                    </a:p>
                  </a:txBody>
                  <a:tcPr>
                    <a:noFill/>
                  </a:tcPr>
                </a:tc>
                <a:tc>
                  <a:txBody>
                    <a:bodyPr/>
                    <a:lstStyle/>
                    <a:p>
                      <a:endParaRPr lang="zh-CN" altLang="en-US" sz="1400">
                        <a:latin typeface="Times New Roman" charset="0"/>
                        <a:ea typeface="Times New Roman" charset="0"/>
                        <a:cs typeface="Times New Roman" charset="0"/>
                      </a:endParaRPr>
                    </a:p>
                  </a:txBody>
                  <a:tcPr>
                    <a:noFill/>
                  </a:tcPr>
                </a:tc>
                <a:tc>
                  <a:txBody>
                    <a:bodyPr/>
                    <a:lstStyle/>
                    <a:p>
                      <a:endParaRPr lang="zh-CN" altLang="en-US" sz="1400">
                        <a:latin typeface="Times New Roman" charset="0"/>
                        <a:ea typeface="Times New Roman" charset="0"/>
                        <a:cs typeface="Times New Roman" charset="0"/>
                      </a:endParaRPr>
                    </a:p>
                  </a:txBody>
                  <a:tcPr>
                    <a:noFill/>
                  </a:tcPr>
                </a:tc>
                <a:tc>
                  <a:txBody>
                    <a:bodyPr/>
                    <a:lstStyle/>
                    <a:p>
                      <a:endParaRPr lang="zh-CN" altLang="en-US" sz="140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a:latin typeface="Times New Roman" charset="0"/>
                        <a:ea typeface="Times New Roman" charset="0"/>
                        <a:cs typeface="Times New Roman" charset="0"/>
                      </a:endParaRPr>
                    </a:p>
                  </a:txBody>
                  <a:tcPr>
                    <a:noFill/>
                  </a:tcPr>
                </a:tc>
                <a:tc>
                  <a:txBody>
                    <a:bodyPr/>
                    <a:lstStyle/>
                    <a:p>
                      <a:endParaRPr lang="zh-CN" altLang="en-US" sz="1400">
                        <a:latin typeface="Times New Roman" charset="0"/>
                        <a:ea typeface="Times New Roman" charset="0"/>
                        <a:cs typeface="Times New Roman" charset="0"/>
                      </a:endParaRPr>
                    </a:p>
                  </a:txBody>
                  <a:tcPr>
                    <a:noFill/>
                  </a:tcPr>
                </a:tc>
                <a:tc>
                  <a:txBody>
                    <a:bodyPr/>
                    <a:lstStyle/>
                    <a:p>
                      <a:endParaRPr lang="zh-CN" altLang="en-US" sz="140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5"/>
                  </a:ext>
                </a:extLst>
              </a:tr>
              <a:tr h="282270">
                <a:tc>
                  <a:txBody>
                    <a:bodyPr/>
                    <a:lstStyle/>
                    <a:p>
                      <a:endParaRPr lang="zh-CN" altLang="en-US" sz="1400">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noFill/>
                  </a:tcPr>
                </a:tc>
                <a:tc>
                  <a:txBody>
                    <a:bodyPr/>
                    <a:lstStyle/>
                    <a:p>
                      <a:endParaRPr lang="zh-CN" altLang="en-US" sz="1400">
                        <a:latin typeface="Times New Roman" charset="0"/>
                        <a:ea typeface="Times New Roman" charset="0"/>
                        <a:cs typeface="Times New Roman" charset="0"/>
                      </a:endParaRPr>
                    </a:p>
                  </a:txBody>
                  <a:tcPr>
                    <a:noFill/>
                  </a:tcPr>
                </a:tc>
                <a:tc>
                  <a:txBody>
                    <a:bodyPr/>
                    <a:lstStyle/>
                    <a:p>
                      <a:endParaRPr lang="zh-CN" altLang="en-US" sz="1400">
                        <a:latin typeface="Times New Roman" charset="0"/>
                        <a:ea typeface="Times New Roman" charset="0"/>
                        <a:cs typeface="Times New Roman" charset="0"/>
                      </a:endParaRPr>
                    </a:p>
                  </a:txBody>
                  <a:tcPr>
                    <a:noFill/>
                  </a:tcPr>
                </a:tc>
                <a:tc>
                  <a:txBody>
                    <a:bodyPr/>
                    <a:lstStyle/>
                    <a:p>
                      <a:endParaRPr lang="zh-CN" altLang="en-US" sz="1400">
                        <a:latin typeface="Times New Roman" charset="0"/>
                        <a:ea typeface="Times New Roman" charset="0"/>
                        <a:cs typeface="Times New Roman" charset="0"/>
                      </a:endParaRPr>
                    </a:p>
                  </a:txBody>
                  <a:tcPr>
                    <a:noFill/>
                  </a:tcPr>
                </a:tc>
                <a:tc>
                  <a:txBody>
                    <a:bodyPr/>
                    <a:lstStyle/>
                    <a:p>
                      <a:endParaRPr lang="zh-CN" altLang="en-US" sz="1400">
                        <a:latin typeface="Times New Roman" charset="0"/>
                        <a:ea typeface="Times New Roman" charset="0"/>
                        <a:cs typeface="Times New Roman" charset="0"/>
                      </a:endParaRPr>
                    </a:p>
                  </a:txBody>
                  <a:tcPr>
                    <a:noFill/>
                  </a:tcPr>
                </a:tc>
                <a:tc>
                  <a:txBody>
                    <a:bodyPr/>
                    <a:lstStyle/>
                    <a:p>
                      <a:r>
                        <a:rPr lang="en-US" altLang="zh-CN" sz="1400" dirty="0">
                          <a:latin typeface="Times New Roman" charset="0"/>
                          <a:ea typeface="Times New Roman" charset="0"/>
                          <a:cs typeface="Times New Roman" charset="0"/>
                        </a:rPr>
                        <a:t>a</a:t>
                      </a:r>
                      <a:endParaRPr lang="zh-CN" altLang="en-US" sz="1400" dirty="0">
                        <a:latin typeface="Times New Roman" charset="0"/>
                        <a:ea typeface="Times New Roman" charset="0"/>
                        <a:cs typeface="Times New Roman" charset="0"/>
                      </a:endParaRPr>
                    </a:p>
                  </a:txBody>
                  <a:tcPr>
                    <a:noFill/>
                  </a:tcPr>
                </a:tc>
                <a:tc>
                  <a:txBody>
                    <a:bodyPr/>
                    <a:lstStyle/>
                    <a:p>
                      <a:r>
                        <a:rPr lang="en-US" altLang="zh-CN" sz="1400" dirty="0">
                          <a:latin typeface="Times New Roman" charset="0"/>
                          <a:ea typeface="Times New Roman" charset="0"/>
                          <a:cs typeface="Times New Roman" charset="0"/>
                        </a:rPr>
                        <a:t>b</a:t>
                      </a:r>
                      <a:endParaRPr lang="zh-CN" altLang="en-US" sz="1400" dirty="0">
                        <a:latin typeface="Times New Roman" charset="0"/>
                        <a:ea typeface="Times New Roman" charset="0"/>
                        <a:cs typeface="Times New Roman" charset="0"/>
                      </a:endParaRPr>
                    </a:p>
                  </a:txBody>
                  <a:tcPr>
                    <a:noFill/>
                  </a:tcPr>
                </a:tc>
                <a:tc>
                  <a:txBody>
                    <a:bodyPr/>
                    <a:lstStyle/>
                    <a:p>
                      <a:r>
                        <a:rPr lang="en-US" altLang="zh-CN" sz="1400" dirty="0">
                          <a:latin typeface="Times New Roman" charset="0"/>
                          <a:ea typeface="Times New Roman" charset="0"/>
                          <a:cs typeface="Times New Roman" charset="0"/>
                        </a:rPr>
                        <a:t>c</a:t>
                      </a:r>
                      <a:endParaRPr lang="zh-CN" altLang="en-US" sz="1400" dirty="0">
                        <a:latin typeface="Times New Roman" charset="0"/>
                        <a:ea typeface="Times New Roman" charset="0"/>
                        <a:cs typeface="Times New Roman" charset="0"/>
                      </a:endParaRPr>
                    </a:p>
                  </a:txBody>
                  <a:tcPr>
                    <a:noFill/>
                  </a:tcPr>
                </a:tc>
                <a:tc>
                  <a:txBody>
                    <a:bodyPr/>
                    <a:lstStyle/>
                    <a:p>
                      <a:r>
                        <a:rPr lang="en-US" altLang="zh-CN" sz="1400" dirty="0">
                          <a:latin typeface="Times New Roman" charset="0"/>
                          <a:ea typeface="Times New Roman" charset="0"/>
                          <a:cs typeface="Times New Roman" charset="0"/>
                        </a:rPr>
                        <a:t>a</a:t>
                      </a:r>
                      <a:endParaRPr lang="zh-CN" altLang="en-US" sz="1400" dirty="0">
                        <a:latin typeface="Times New Roman" charset="0"/>
                        <a:ea typeface="Times New Roman" charset="0"/>
                        <a:cs typeface="Times New Roman" charset="0"/>
                      </a:endParaRPr>
                    </a:p>
                  </a:txBody>
                  <a:tcPr>
                    <a:noFill/>
                  </a:tcPr>
                </a:tc>
                <a:tc>
                  <a:txBody>
                    <a:bodyPr/>
                    <a:lstStyle/>
                    <a:p>
                      <a:r>
                        <a:rPr lang="en-US" altLang="zh-CN" sz="1400" dirty="0">
                          <a:latin typeface="Times New Roman" charset="0"/>
                          <a:ea typeface="Times New Roman" charset="0"/>
                          <a:cs typeface="Times New Roman" charset="0"/>
                        </a:rPr>
                        <a:t>b</a:t>
                      </a:r>
                      <a:endParaRPr lang="zh-CN" altLang="en-US" sz="1400" dirty="0">
                        <a:latin typeface="Times New Roman" charset="0"/>
                        <a:ea typeface="Times New Roman" charset="0"/>
                        <a:cs typeface="Times New Roman" charset="0"/>
                      </a:endParaRPr>
                    </a:p>
                  </a:txBody>
                  <a:tcPr>
                    <a:noFill/>
                  </a:tcPr>
                </a:tc>
                <a:tc>
                  <a:txBody>
                    <a:bodyPr/>
                    <a:lstStyle/>
                    <a:p>
                      <a:r>
                        <a:rPr lang="en-US" altLang="zh-CN" sz="1400" dirty="0">
                          <a:latin typeface="Times New Roman" charset="0"/>
                          <a:ea typeface="Times New Roman" charset="0"/>
                          <a:cs typeface="Times New Roman" charset="0"/>
                        </a:rPr>
                        <a:t>c</a:t>
                      </a:r>
                      <a:endParaRPr lang="zh-CN" altLang="en-US" sz="1400" dirty="0">
                        <a:latin typeface="Times New Roman" charset="0"/>
                        <a:ea typeface="Times New Roman" charset="0"/>
                        <a:cs typeface="Times New Roman" charset="0"/>
                      </a:endParaRPr>
                    </a:p>
                  </a:txBody>
                  <a:tcPr>
                    <a:noFill/>
                  </a:tcPr>
                </a:tc>
                <a:tc>
                  <a:txBody>
                    <a:bodyPr/>
                    <a:lstStyle/>
                    <a:p>
                      <a:r>
                        <a:rPr lang="en-US" altLang="zh-CN" sz="1400" dirty="0">
                          <a:latin typeface="Times New Roman" charset="0"/>
                          <a:ea typeface="Times New Roman" charset="0"/>
                          <a:cs typeface="Times New Roman" charset="0"/>
                        </a:rPr>
                        <a:t>a</a:t>
                      </a:r>
                      <a:endParaRPr lang="zh-CN" altLang="en-US" sz="1400" dirty="0">
                        <a:latin typeface="Times New Roman" charset="0"/>
                        <a:ea typeface="Times New Roman" charset="0"/>
                        <a:cs typeface="Times New Roman" charset="0"/>
                      </a:endParaRPr>
                    </a:p>
                  </a:txBody>
                  <a:tcPr>
                    <a:noFill/>
                  </a:tcPr>
                </a:tc>
                <a:tc>
                  <a:txBody>
                    <a:bodyPr/>
                    <a:lstStyle/>
                    <a:p>
                      <a:r>
                        <a:rPr lang="en-US" altLang="zh-CN" sz="1400" dirty="0">
                          <a:latin typeface="Times New Roman" charset="0"/>
                          <a:ea typeface="Times New Roman" charset="0"/>
                          <a:cs typeface="Times New Roman" charset="0"/>
                        </a:rPr>
                        <a:t>c</a:t>
                      </a:r>
                      <a:endParaRPr lang="zh-CN" altLang="en-US" sz="1400" dirty="0">
                        <a:latin typeface="Times New Roman" charset="0"/>
                        <a:ea typeface="Times New Roman" charset="0"/>
                        <a:cs typeface="Times New Roman" charset="0"/>
                      </a:endParaRPr>
                    </a:p>
                  </a:txBody>
                  <a:tcPr>
                    <a:noFill/>
                  </a:tcPr>
                </a:tc>
                <a:tc>
                  <a:txBody>
                    <a:bodyPr/>
                    <a:lstStyle/>
                    <a:p>
                      <a:r>
                        <a:rPr lang="en-US" altLang="zh-CN" sz="1400" dirty="0">
                          <a:latin typeface="Times New Roman" charset="0"/>
                          <a:ea typeface="Times New Roman" charset="0"/>
                          <a:cs typeface="Times New Roman" charset="0"/>
                        </a:rPr>
                        <a:t>a</a:t>
                      </a:r>
                      <a:endParaRPr lang="zh-CN" altLang="en-US" sz="1400" dirty="0">
                        <a:latin typeface="Times New Roman" charset="0"/>
                        <a:ea typeface="Times New Roman" charset="0"/>
                        <a:cs typeface="Times New Roman" charset="0"/>
                      </a:endParaRPr>
                    </a:p>
                  </a:txBody>
                  <a:tcPr>
                    <a:noFill/>
                  </a:tcPr>
                </a:tc>
                <a:tc>
                  <a:txBody>
                    <a:bodyPr/>
                    <a:lstStyle/>
                    <a:p>
                      <a:r>
                        <a:rPr lang="en-US" altLang="zh-CN" sz="1400" dirty="0">
                          <a:latin typeface="Times New Roman" charset="0"/>
                          <a:ea typeface="Times New Roman" charset="0"/>
                          <a:cs typeface="Times New Roman" charset="0"/>
                        </a:rPr>
                        <a:t>b</a:t>
                      </a:r>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6"/>
                  </a:ext>
                </a:extLst>
              </a:tr>
              <a:tr h="282270">
                <a:tc>
                  <a:txBody>
                    <a:bodyPr/>
                    <a:lstStyle/>
                    <a:p>
                      <a:endParaRPr lang="zh-CN" altLang="en-US" sz="1400">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noFill/>
                  </a:tcPr>
                </a:tc>
                <a:tc>
                  <a:txBody>
                    <a:bodyPr/>
                    <a:lstStyle/>
                    <a:p>
                      <a:endParaRPr lang="zh-CN" altLang="en-US" sz="1400">
                        <a:latin typeface="Times New Roman" charset="0"/>
                        <a:ea typeface="Times New Roman" charset="0"/>
                        <a:cs typeface="Times New Roman" charset="0"/>
                      </a:endParaRPr>
                    </a:p>
                  </a:txBody>
                  <a:tcPr>
                    <a:noFill/>
                  </a:tcPr>
                </a:tc>
                <a:tc>
                  <a:txBody>
                    <a:bodyPr/>
                    <a:lstStyle/>
                    <a:p>
                      <a:endParaRPr lang="zh-CN" altLang="en-US" sz="1400">
                        <a:latin typeface="Times New Roman" charset="0"/>
                        <a:ea typeface="Times New Roman" charset="0"/>
                        <a:cs typeface="Times New Roman" charset="0"/>
                      </a:endParaRPr>
                    </a:p>
                  </a:txBody>
                  <a:tcPr>
                    <a:noFill/>
                  </a:tcPr>
                </a:tc>
                <a:tc>
                  <a:txBody>
                    <a:bodyPr/>
                    <a:lstStyle/>
                    <a:p>
                      <a:endParaRPr lang="zh-CN" altLang="en-US" sz="1400">
                        <a:latin typeface="Times New Roman" charset="0"/>
                        <a:ea typeface="Times New Roman" charset="0"/>
                        <a:cs typeface="Times New Roman" charset="0"/>
                      </a:endParaRPr>
                    </a:p>
                  </a:txBody>
                  <a:tcPr>
                    <a:noFill/>
                  </a:tcPr>
                </a:tc>
                <a:tc>
                  <a:txBody>
                    <a:bodyPr/>
                    <a:lstStyle/>
                    <a:p>
                      <a:endParaRPr lang="zh-CN" altLang="en-US" sz="1400">
                        <a:latin typeface="Times New Roman" charset="0"/>
                        <a:ea typeface="Times New Roman" charset="0"/>
                        <a:cs typeface="Times New Roman" charset="0"/>
                      </a:endParaRPr>
                    </a:p>
                  </a:txBody>
                  <a:tcPr>
                    <a:noFill/>
                  </a:tcPr>
                </a:tc>
                <a:tc>
                  <a:txBody>
                    <a:bodyPr/>
                    <a:lstStyle/>
                    <a:p>
                      <a:endParaRPr lang="zh-CN" altLang="en-US" sz="140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a:latin typeface="Times New Roman" charset="0"/>
                        <a:ea typeface="Times New Roman" charset="0"/>
                        <a:cs typeface="Times New Roman" charset="0"/>
                      </a:endParaRPr>
                    </a:p>
                  </a:txBody>
                  <a:tcPr>
                    <a:noFill/>
                  </a:tcPr>
                </a:tc>
                <a:tc>
                  <a:txBody>
                    <a:bodyPr/>
                    <a:lstStyle/>
                    <a:p>
                      <a:endParaRPr lang="zh-CN" altLang="en-US" sz="1400">
                        <a:latin typeface="Times New Roman" charset="0"/>
                        <a:ea typeface="Times New Roman" charset="0"/>
                        <a:cs typeface="Times New Roman" charset="0"/>
                      </a:endParaRPr>
                    </a:p>
                  </a:txBody>
                  <a:tcPr>
                    <a:noFill/>
                  </a:tcPr>
                </a:tc>
                <a:tc>
                  <a:txBody>
                    <a:bodyPr/>
                    <a:lstStyle/>
                    <a:p>
                      <a:endParaRPr lang="zh-CN" altLang="en-US" sz="140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7"/>
                  </a:ext>
                </a:extLst>
              </a:tr>
              <a:tr h="282270">
                <a:tc>
                  <a:txBody>
                    <a:bodyPr/>
                    <a:lstStyle/>
                    <a:p>
                      <a:endParaRPr lang="zh-CN" altLang="en-US" sz="1400" dirty="0">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noFill/>
                  </a:tcPr>
                </a:tc>
                <a:tc>
                  <a:txBody>
                    <a:bodyPr/>
                    <a:lstStyle/>
                    <a:p>
                      <a:endParaRPr lang="zh-CN" altLang="en-US" sz="140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r>
                        <a:rPr lang="en-US" altLang="zh-CN" sz="1400" dirty="0">
                          <a:latin typeface="Times New Roman" charset="0"/>
                          <a:ea typeface="Times New Roman" charset="0"/>
                          <a:cs typeface="Times New Roman" charset="0"/>
                        </a:rPr>
                        <a:t>a</a:t>
                      </a:r>
                      <a:endParaRPr lang="zh-CN" altLang="en-US" sz="1400" dirty="0">
                        <a:latin typeface="Times New Roman" charset="0"/>
                        <a:ea typeface="Times New Roman" charset="0"/>
                        <a:cs typeface="Times New Roman" charset="0"/>
                      </a:endParaRPr>
                    </a:p>
                  </a:txBody>
                  <a:tcPr>
                    <a:noFill/>
                  </a:tcPr>
                </a:tc>
                <a:tc>
                  <a:txBody>
                    <a:bodyPr/>
                    <a:lstStyle/>
                    <a:p>
                      <a:r>
                        <a:rPr lang="en-US" altLang="zh-CN" sz="1400" dirty="0">
                          <a:latin typeface="Times New Roman" charset="0"/>
                          <a:ea typeface="Times New Roman" charset="0"/>
                          <a:cs typeface="Times New Roman" charset="0"/>
                        </a:rPr>
                        <a:t>b</a:t>
                      </a:r>
                      <a:endParaRPr lang="zh-CN" altLang="en-US" sz="1400" dirty="0">
                        <a:latin typeface="Times New Roman" charset="0"/>
                        <a:ea typeface="Times New Roman" charset="0"/>
                        <a:cs typeface="Times New Roman" charset="0"/>
                      </a:endParaRPr>
                    </a:p>
                  </a:txBody>
                  <a:tcPr>
                    <a:noFill/>
                  </a:tcPr>
                </a:tc>
                <a:tc>
                  <a:txBody>
                    <a:bodyPr/>
                    <a:lstStyle/>
                    <a:p>
                      <a:r>
                        <a:rPr lang="en-US" altLang="zh-CN" sz="1400" dirty="0">
                          <a:latin typeface="Times New Roman" charset="0"/>
                          <a:ea typeface="Times New Roman" charset="0"/>
                          <a:cs typeface="Times New Roman" charset="0"/>
                        </a:rPr>
                        <a:t>c</a:t>
                      </a:r>
                      <a:endParaRPr lang="zh-CN" altLang="en-US" sz="1400" dirty="0">
                        <a:latin typeface="Times New Roman" charset="0"/>
                        <a:ea typeface="Times New Roman" charset="0"/>
                        <a:cs typeface="Times New Roman" charset="0"/>
                      </a:endParaRPr>
                    </a:p>
                  </a:txBody>
                  <a:tcPr>
                    <a:noFill/>
                  </a:tcPr>
                </a:tc>
                <a:tc>
                  <a:txBody>
                    <a:bodyPr/>
                    <a:lstStyle/>
                    <a:p>
                      <a:r>
                        <a:rPr lang="en-US" altLang="zh-CN" sz="1400" dirty="0">
                          <a:latin typeface="Times New Roman" charset="0"/>
                          <a:ea typeface="Times New Roman" charset="0"/>
                          <a:cs typeface="Times New Roman" charset="0"/>
                        </a:rPr>
                        <a:t>a</a:t>
                      </a:r>
                      <a:endParaRPr lang="zh-CN" altLang="en-US" sz="1400" dirty="0">
                        <a:latin typeface="Times New Roman" charset="0"/>
                        <a:ea typeface="Times New Roman" charset="0"/>
                        <a:cs typeface="Times New Roman" charset="0"/>
                      </a:endParaRPr>
                    </a:p>
                  </a:txBody>
                  <a:tcPr>
                    <a:noFill/>
                  </a:tcPr>
                </a:tc>
                <a:tc>
                  <a:txBody>
                    <a:bodyPr/>
                    <a:lstStyle/>
                    <a:p>
                      <a:r>
                        <a:rPr lang="en-US" altLang="zh-CN" sz="1400" dirty="0">
                          <a:latin typeface="Times New Roman" charset="0"/>
                          <a:ea typeface="Times New Roman" charset="0"/>
                          <a:cs typeface="Times New Roman" charset="0"/>
                        </a:rPr>
                        <a:t>b</a:t>
                      </a:r>
                      <a:endParaRPr lang="zh-CN" altLang="en-US" sz="1400" dirty="0">
                        <a:latin typeface="Times New Roman" charset="0"/>
                        <a:ea typeface="Times New Roman" charset="0"/>
                        <a:cs typeface="Times New Roman" charset="0"/>
                      </a:endParaRPr>
                    </a:p>
                  </a:txBody>
                  <a:tcPr>
                    <a:noFill/>
                  </a:tcPr>
                </a:tc>
                <a:tc>
                  <a:txBody>
                    <a:bodyPr/>
                    <a:lstStyle/>
                    <a:p>
                      <a:r>
                        <a:rPr lang="en-US" altLang="zh-CN" sz="1400" dirty="0">
                          <a:latin typeface="Times New Roman" charset="0"/>
                          <a:ea typeface="Times New Roman" charset="0"/>
                          <a:cs typeface="Times New Roman" charset="0"/>
                        </a:rPr>
                        <a:t>c</a:t>
                      </a:r>
                      <a:endParaRPr lang="zh-CN" altLang="en-US" sz="1400" dirty="0">
                        <a:latin typeface="Times New Roman" charset="0"/>
                        <a:ea typeface="Times New Roman" charset="0"/>
                        <a:cs typeface="Times New Roman" charset="0"/>
                      </a:endParaRPr>
                    </a:p>
                  </a:txBody>
                  <a:tcPr>
                    <a:noFill/>
                  </a:tcPr>
                </a:tc>
                <a:tc>
                  <a:txBody>
                    <a:bodyPr/>
                    <a:lstStyle/>
                    <a:p>
                      <a:r>
                        <a:rPr lang="en-US" altLang="zh-CN" sz="1400" dirty="0">
                          <a:latin typeface="Times New Roman" charset="0"/>
                          <a:ea typeface="Times New Roman" charset="0"/>
                          <a:cs typeface="Times New Roman" charset="0"/>
                        </a:rPr>
                        <a:t>a</a:t>
                      </a:r>
                      <a:endParaRPr lang="zh-CN" altLang="en-US" sz="1400" dirty="0">
                        <a:latin typeface="Times New Roman" charset="0"/>
                        <a:ea typeface="Times New Roman" charset="0"/>
                        <a:cs typeface="Times New Roman" charset="0"/>
                      </a:endParaRPr>
                    </a:p>
                  </a:txBody>
                  <a:tcPr>
                    <a:noFill/>
                  </a:tcPr>
                </a:tc>
                <a:tc>
                  <a:txBody>
                    <a:bodyPr/>
                    <a:lstStyle/>
                    <a:p>
                      <a:r>
                        <a:rPr lang="en-US" altLang="zh-CN" sz="1400" dirty="0">
                          <a:latin typeface="Times New Roman" charset="0"/>
                          <a:ea typeface="Times New Roman" charset="0"/>
                          <a:cs typeface="Times New Roman" charset="0"/>
                        </a:rPr>
                        <a:t>c</a:t>
                      </a:r>
                      <a:endParaRPr lang="zh-CN" altLang="en-US" sz="1400" dirty="0">
                        <a:latin typeface="Times New Roman" charset="0"/>
                        <a:ea typeface="Times New Roman" charset="0"/>
                        <a:cs typeface="Times New Roman" charset="0"/>
                      </a:endParaRPr>
                    </a:p>
                  </a:txBody>
                  <a:tcPr>
                    <a:noFill/>
                  </a:tcPr>
                </a:tc>
                <a:tc>
                  <a:txBody>
                    <a:bodyPr/>
                    <a:lstStyle/>
                    <a:p>
                      <a:r>
                        <a:rPr lang="en-US" altLang="zh-CN" sz="1400" dirty="0">
                          <a:latin typeface="Times New Roman" charset="0"/>
                          <a:ea typeface="Times New Roman" charset="0"/>
                          <a:cs typeface="Times New Roman" charset="0"/>
                        </a:rPr>
                        <a:t>a</a:t>
                      </a:r>
                      <a:endParaRPr lang="zh-CN" altLang="en-US" sz="1400" dirty="0">
                        <a:latin typeface="Times New Roman" charset="0"/>
                        <a:ea typeface="Times New Roman" charset="0"/>
                        <a:cs typeface="Times New Roman" charset="0"/>
                      </a:endParaRPr>
                    </a:p>
                  </a:txBody>
                  <a:tcPr>
                    <a:noFill/>
                  </a:tcPr>
                </a:tc>
                <a:tc>
                  <a:txBody>
                    <a:bodyPr/>
                    <a:lstStyle/>
                    <a:p>
                      <a:r>
                        <a:rPr lang="en-US" altLang="zh-CN" sz="1400" dirty="0">
                          <a:latin typeface="Times New Roman" charset="0"/>
                          <a:ea typeface="Times New Roman" charset="0"/>
                          <a:cs typeface="Times New Roman" charset="0"/>
                        </a:rPr>
                        <a:t>b</a:t>
                      </a:r>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8"/>
                  </a:ext>
                </a:extLst>
              </a:tr>
              <a:tr h="282270">
                <a:tc>
                  <a:txBody>
                    <a:bodyPr/>
                    <a:lstStyle/>
                    <a:p>
                      <a:endParaRPr lang="zh-CN" altLang="en-US" sz="1400" dirty="0">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noFill/>
                  </a:tcPr>
                </a:tc>
                <a:tc>
                  <a:txBody>
                    <a:bodyPr/>
                    <a:lstStyle/>
                    <a:p>
                      <a:endParaRPr lang="zh-CN" altLang="en-US" sz="140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9"/>
                  </a:ext>
                </a:extLst>
              </a:tr>
              <a:tr h="282270">
                <a:tc>
                  <a:txBody>
                    <a:bodyPr/>
                    <a:lstStyle/>
                    <a:p>
                      <a:endParaRPr lang="zh-CN" altLang="en-US" sz="1400" dirty="0">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noFill/>
                  </a:tcPr>
                </a:tc>
                <a:tc>
                  <a:txBody>
                    <a:bodyPr/>
                    <a:lstStyle/>
                    <a:p>
                      <a:endParaRPr lang="zh-CN" altLang="en-US" sz="140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noFill/>
                  </a:tcPr>
                </a:tc>
                <a:tc>
                  <a:txBody>
                    <a:bodyPr/>
                    <a:lstStyle/>
                    <a:p>
                      <a:endParaRPr lang="zh-CN" altLang="en-US" sz="1400" dirty="0">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10"/>
                  </a:ext>
                </a:extLst>
              </a:tr>
              <a:tr h="282270">
                <a:tc>
                  <a:txBody>
                    <a:bodyPr/>
                    <a:lstStyle/>
                    <a:p>
                      <a:endParaRPr lang="zh-CN" altLang="en-US" sz="1400">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endParaRPr lang="zh-CN" altLang="en-US" sz="1400">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endParaRPr lang="zh-CN" altLang="en-US" sz="1400">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endParaRPr lang="zh-CN" altLang="en-US" sz="1400">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endParaRPr lang="zh-CN" altLang="en-US" sz="1400">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endParaRPr lang="zh-CN" altLang="en-US" sz="1400">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endParaRPr lang="zh-CN" altLang="en-US" sz="1400">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endParaRPr lang="zh-CN" altLang="en-US" sz="1400" dirty="0">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endParaRPr lang="zh-CN" altLang="en-US" sz="1400" dirty="0">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r>
                        <a:rPr lang="en-US" altLang="zh-CN" sz="1400" dirty="0">
                          <a:latin typeface="Times New Roman" charset="0"/>
                          <a:ea typeface="Times New Roman" charset="0"/>
                          <a:cs typeface="Times New Roman" charset="0"/>
                        </a:rPr>
                        <a:t>a</a:t>
                      </a:r>
                      <a:endParaRPr lang="zh-CN" altLang="en-US" sz="1400" dirty="0">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r>
                        <a:rPr lang="en-US" altLang="zh-CN" sz="1400" dirty="0">
                          <a:latin typeface="Times New Roman" charset="0"/>
                          <a:ea typeface="Times New Roman" charset="0"/>
                          <a:cs typeface="Times New Roman" charset="0"/>
                        </a:rPr>
                        <a:t>b</a:t>
                      </a:r>
                      <a:endParaRPr lang="zh-CN" altLang="en-US" sz="1400" dirty="0">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r>
                        <a:rPr lang="en-US" altLang="zh-CN" sz="1400" dirty="0">
                          <a:latin typeface="Times New Roman" charset="0"/>
                          <a:ea typeface="Times New Roman" charset="0"/>
                          <a:cs typeface="Times New Roman" charset="0"/>
                        </a:rPr>
                        <a:t>c</a:t>
                      </a:r>
                      <a:endParaRPr lang="zh-CN" altLang="en-US" sz="1400" dirty="0">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r>
                        <a:rPr lang="en-US" altLang="zh-CN" sz="1400" dirty="0">
                          <a:latin typeface="Times New Roman" charset="0"/>
                          <a:ea typeface="Times New Roman" charset="0"/>
                          <a:cs typeface="Times New Roman" charset="0"/>
                        </a:rPr>
                        <a:t>a</a:t>
                      </a:r>
                      <a:endParaRPr lang="zh-CN" altLang="en-US" sz="1400" dirty="0">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r>
                        <a:rPr lang="en-US" altLang="zh-CN" sz="1400" dirty="0">
                          <a:latin typeface="Times New Roman" charset="0"/>
                          <a:ea typeface="Times New Roman" charset="0"/>
                          <a:cs typeface="Times New Roman" charset="0"/>
                        </a:rPr>
                        <a:t>b</a:t>
                      </a:r>
                      <a:endParaRPr lang="zh-CN" altLang="en-US" sz="1400" dirty="0">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r>
                        <a:rPr lang="en-US" altLang="zh-CN" sz="1400" dirty="0">
                          <a:latin typeface="Times New Roman" charset="0"/>
                          <a:ea typeface="Times New Roman" charset="0"/>
                          <a:cs typeface="Times New Roman" charset="0"/>
                        </a:rPr>
                        <a:t>c</a:t>
                      </a:r>
                      <a:endParaRPr lang="zh-CN" altLang="en-US" sz="1400" dirty="0">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r>
                        <a:rPr lang="en-US" altLang="zh-CN" sz="1400" dirty="0">
                          <a:latin typeface="Times New Roman" charset="0"/>
                          <a:ea typeface="Times New Roman" charset="0"/>
                          <a:cs typeface="Times New Roman" charset="0"/>
                        </a:rPr>
                        <a:t>a</a:t>
                      </a:r>
                      <a:endParaRPr lang="zh-CN" altLang="en-US" sz="1400" dirty="0">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r>
                        <a:rPr lang="en-US" altLang="zh-CN" sz="1400" dirty="0">
                          <a:latin typeface="Times New Roman" charset="0"/>
                          <a:ea typeface="Times New Roman" charset="0"/>
                          <a:cs typeface="Times New Roman" charset="0"/>
                        </a:rPr>
                        <a:t>c</a:t>
                      </a:r>
                      <a:endParaRPr lang="zh-CN" altLang="en-US" sz="1400" dirty="0">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r>
                        <a:rPr lang="en-US" altLang="zh-CN" sz="1400" dirty="0">
                          <a:latin typeface="Times New Roman" charset="0"/>
                          <a:ea typeface="Times New Roman" charset="0"/>
                          <a:cs typeface="Times New Roman" charset="0"/>
                        </a:rPr>
                        <a:t>a</a:t>
                      </a:r>
                      <a:endParaRPr lang="zh-CN" altLang="en-US" sz="1400" dirty="0">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r>
                        <a:rPr lang="en-US" altLang="zh-CN" sz="1400" dirty="0">
                          <a:latin typeface="Times New Roman" charset="0"/>
                          <a:ea typeface="Times New Roman" charset="0"/>
                          <a:cs typeface="Times New Roman" charset="0"/>
                        </a:rPr>
                        <a:t>b</a:t>
                      </a:r>
                      <a:endParaRPr lang="zh-CN" altLang="en-US" sz="1400" dirty="0">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bl>
          </a:graphicData>
        </a:graphic>
      </p:graphicFrame>
      <p:sp>
        <p:nvSpPr>
          <p:cNvPr id="31" name="线形标注 1 30"/>
          <p:cNvSpPr/>
          <p:nvPr/>
        </p:nvSpPr>
        <p:spPr>
          <a:xfrm>
            <a:off x="5545777" y="2027803"/>
            <a:ext cx="3277590" cy="445142"/>
          </a:xfrm>
          <a:prstGeom prst="borderCallout1">
            <a:avLst>
              <a:gd name="adj1" fmla="val 53431"/>
              <a:gd name="adj2" fmla="val 0"/>
              <a:gd name="adj3" fmla="val 216543"/>
              <a:gd name="adj4" fmla="val -77825"/>
            </a:avLst>
          </a:prstGeom>
          <a:no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a:solidFill>
                  <a:schemeClr val="tx1"/>
                </a:solidFill>
                <a:latin typeface="+mn-ea"/>
              </a:rPr>
              <a:t>第</a:t>
            </a:r>
            <a:r>
              <a:rPr kumimoji="1" lang="en-US" altLang="zh-CN" sz="1600" dirty="0">
                <a:solidFill>
                  <a:schemeClr val="tx1"/>
                </a:solidFill>
                <a:latin typeface="+mn-ea"/>
              </a:rPr>
              <a:t>1</a:t>
            </a:r>
            <a:r>
              <a:rPr kumimoji="1" lang="zh-CN" altLang="en-US" sz="1600" dirty="0">
                <a:solidFill>
                  <a:schemeClr val="tx1"/>
                </a:solidFill>
                <a:latin typeface="+mn-ea"/>
              </a:rPr>
              <a:t>个字符不匹配，向右移动</a:t>
            </a:r>
            <a:r>
              <a:rPr kumimoji="1" lang="en-US" altLang="zh-CN" sz="1600" dirty="0">
                <a:solidFill>
                  <a:schemeClr val="tx1"/>
                </a:solidFill>
                <a:latin typeface="+mn-ea"/>
              </a:rPr>
              <a:t>1</a:t>
            </a:r>
            <a:r>
              <a:rPr lang="zh-CN" altLang="en-US" sz="1600" dirty="0">
                <a:solidFill>
                  <a:schemeClr val="tx1"/>
                </a:solidFill>
                <a:latin typeface="+mn-ea"/>
              </a:rPr>
              <a:t>次</a:t>
            </a:r>
            <a:endParaRPr kumimoji="1" lang="zh-CN" altLang="en-US" sz="1600" dirty="0">
              <a:solidFill>
                <a:schemeClr val="tx1"/>
              </a:solidFill>
              <a:latin typeface="+mn-ea"/>
            </a:endParaRPr>
          </a:p>
        </p:txBody>
      </p:sp>
      <p:sp>
        <p:nvSpPr>
          <p:cNvPr id="32" name="矩形 31"/>
          <p:cNvSpPr/>
          <p:nvPr/>
        </p:nvSpPr>
        <p:spPr>
          <a:xfrm>
            <a:off x="445325" y="2553196"/>
            <a:ext cx="207818" cy="569650"/>
          </a:xfrm>
          <a:prstGeom prst="rect">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4" name="矩形 33"/>
          <p:cNvSpPr/>
          <p:nvPr/>
        </p:nvSpPr>
        <p:spPr>
          <a:xfrm>
            <a:off x="1488374" y="2553196"/>
            <a:ext cx="197922" cy="1211282"/>
          </a:xfrm>
          <a:prstGeom prst="rect">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5" name="线形标注 1 34"/>
          <p:cNvSpPr/>
          <p:nvPr/>
        </p:nvSpPr>
        <p:spPr>
          <a:xfrm>
            <a:off x="5545777" y="2754172"/>
            <a:ext cx="3277590" cy="1256945"/>
          </a:xfrm>
          <a:prstGeom prst="borderCallout1">
            <a:avLst>
              <a:gd name="adj1" fmla="val 48095"/>
              <a:gd name="adj2" fmla="val -362"/>
              <a:gd name="adj3" fmla="val 69873"/>
              <a:gd name="adj4" fmla="val -68768"/>
            </a:avLst>
          </a:prstGeom>
          <a:no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just">
              <a:spcBef>
                <a:spcPts val="600"/>
              </a:spcBef>
            </a:pPr>
            <a:r>
              <a:rPr lang="en-US" altLang="zh-CN" sz="1600" dirty="0">
                <a:solidFill>
                  <a:schemeClr val="tx1"/>
                </a:solidFill>
                <a:latin typeface="Times New Roman" charset="0"/>
              </a:rPr>
              <a:t>3</a:t>
            </a:r>
            <a:r>
              <a:rPr lang="zh-CN" altLang="en-US" sz="1600" dirty="0">
                <a:solidFill>
                  <a:schemeClr val="tx1"/>
                </a:solidFill>
                <a:latin typeface="Times New Roman" charset="0"/>
              </a:rPr>
              <a:t>个字符后发现不匹配；</a:t>
            </a:r>
          </a:p>
          <a:p>
            <a:pPr algn="just">
              <a:spcBef>
                <a:spcPts val="600"/>
              </a:spcBef>
            </a:pPr>
            <a:r>
              <a:rPr lang="zh-CN" altLang="en-US" sz="1600" dirty="0">
                <a:solidFill>
                  <a:schemeClr val="tx1"/>
                </a:solidFill>
                <a:latin typeface="Times New Roman" charset="0"/>
              </a:rPr>
              <a:t>已经匹配成功的部分没有重复字串</a:t>
            </a:r>
          </a:p>
          <a:p>
            <a:pPr algn="just">
              <a:spcBef>
                <a:spcPts val="600"/>
              </a:spcBef>
            </a:pPr>
            <a:r>
              <a:rPr lang="zh-CN" altLang="en-US" sz="1600" dirty="0">
                <a:solidFill>
                  <a:schemeClr val="tx1"/>
                </a:solidFill>
                <a:latin typeface="Times New Roman" charset="0"/>
              </a:rPr>
              <a:t>将</a:t>
            </a:r>
            <a:r>
              <a:rPr lang="en-US" altLang="zh-TW" sz="1600" dirty="0">
                <a:solidFill>
                  <a:schemeClr val="tx1"/>
                </a:solidFill>
                <a:latin typeface="Times New Roman" charset="0"/>
                <a:ea typeface="PMingLiU" charset="-120"/>
              </a:rPr>
              <a:t>P</a:t>
            </a:r>
            <a:r>
              <a:rPr lang="zh-CN" altLang="en-US" sz="1600" dirty="0">
                <a:solidFill>
                  <a:schemeClr val="tx1"/>
                </a:solidFill>
                <a:latin typeface="Times New Roman" charset="0"/>
              </a:rPr>
              <a:t>中的第</a:t>
            </a:r>
            <a:r>
              <a:rPr lang="en-US" altLang="zh-CN" sz="1600" dirty="0">
                <a:solidFill>
                  <a:schemeClr val="tx1"/>
                </a:solidFill>
                <a:latin typeface="Times New Roman" charset="0"/>
              </a:rPr>
              <a:t>1</a:t>
            </a:r>
            <a:r>
              <a:rPr lang="zh-CN" altLang="en-US" sz="1600" dirty="0">
                <a:solidFill>
                  <a:schemeClr val="tx1"/>
                </a:solidFill>
                <a:latin typeface="Times New Roman" charset="0"/>
              </a:rPr>
              <a:t>个字符与</a:t>
            </a:r>
            <a:r>
              <a:rPr lang="en-US" altLang="zh-CN" sz="1600" dirty="0">
                <a:solidFill>
                  <a:schemeClr val="tx1"/>
                </a:solidFill>
                <a:latin typeface="Times New Roman" charset="0"/>
              </a:rPr>
              <a:t>S</a:t>
            </a:r>
            <a:r>
              <a:rPr lang="zh-CN" altLang="en-US" sz="1600" dirty="0">
                <a:solidFill>
                  <a:schemeClr val="tx1"/>
                </a:solidFill>
                <a:latin typeface="Times New Roman" charset="0"/>
              </a:rPr>
              <a:t>中不匹配的字符对齐</a:t>
            </a:r>
            <a:endParaRPr lang="en-US" altLang="zh-TW" sz="1600" dirty="0">
              <a:solidFill>
                <a:schemeClr val="tx1"/>
              </a:solidFill>
              <a:latin typeface="Times New Roman" charset="0"/>
              <a:ea typeface="PMingLiU" charset="-120"/>
            </a:endParaRPr>
          </a:p>
        </p:txBody>
      </p:sp>
      <p:sp>
        <p:nvSpPr>
          <p:cNvPr id="36" name="线形标注 1 35"/>
          <p:cNvSpPr/>
          <p:nvPr/>
        </p:nvSpPr>
        <p:spPr>
          <a:xfrm>
            <a:off x="5545777" y="4292344"/>
            <a:ext cx="3277590" cy="445142"/>
          </a:xfrm>
          <a:prstGeom prst="borderCallout1">
            <a:avLst>
              <a:gd name="adj1" fmla="val 53431"/>
              <a:gd name="adj2" fmla="val 0"/>
              <a:gd name="adj3" fmla="val 53810"/>
              <a:gd name="adj4" fmla="val -45216"/>
            </a:avLst>
          </a:prstGeom>
          <a:no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a:solidFill>
                  <a:schemeClr val="tx1"/>
                </a:solidFill>
                <a:latin typeface="+mn-ea"/>
              </a:rPr>
              <a:t>第</a:t>
            </a:r>
            <a:r>
              <a:rPr kumimoji="1" lang="en-US" altLang="zh-CN" sz="1600" dirty="0">
                <a:solidFill>
                  <a:schemeClr val="tx1"/>
                </a:solidFill>
                <a:latin typeface="+mn-ea"/>
              </a:rPr>
              <a:t>1</a:t>
            </a:r>
            <a:r>
              <a:rPr kumimoji="1" lang="zh-CN" altLang="en-US" sz="1600" dirty="0">
                <a:solidFill>
                  <a:schemeClr val="tx1"/>
                </a:solidFill>
                <a:latin typeface="+mn-ea"/>
              </a:rPr>
              <a:t>个字符不匹配，向右移动</a:t>
            </a:r>
            <a:r>
              <a:rPr kumimoji="1" lang="en-US" altLang="zh-CN" sz="1600" dirty="0">
                <a:solidFill>
                  <a:schemeClr val="tx1"/>
                </a:solidFill>
                <a:latin typeface="+mn-ea"/>
              </a:rPr>
              <a:t>1</a:t>
            </a:r>
            <a:r>
              <a:rPr lang="zh-CN" altLang="en-US" sz="1600" dirty="0">
                <a:solidFill>
                  <a:schemeClr val="tx1"/>
                </a:solidFill>
                <a:latin typeface="+mn-ea"/>
              </a:rPr>
              <a:t>次</a:t>
            </a:r>
            <a:endParaRPr kumimoji="1" lang="zh-CN" altLang="en-US" sz="1600" dirty="0">
              <a:solidFill>
                <a:schemeClr val="tx1"/>
              </a:solidFill>
              <a:latin typeface="+mn-ea"/>
            </a:endParaRPr>
          </a:p>
        </p:txBody>
      </p:sp>
      <p:sp>
        <p:nvSpPr>
          <p:cNvPr id="37" name="线形标注 1 36"/>
          <p:cNvSpPr/>
          <p:nvPr/>
        </p:nvSpPr>
        <p:spPr>
          <a:xfrm>
            <a:off x="5545777" y="5018713"/>
            <a:ext cx="3277590" cy="895199"/>
          </a:xfrm>
          <a:prstGeom prst="borderCallout1">
            <a:avLst>
              <a:gd name="adj1" fmla="val 48095"/>
              <a:gd name="adj2" fmla="val -362"/>
              <a:gd name="adj3" fmla="val 16811"/>
              <a:gd name="adj4" fmla="val -37246"/>
            </a:avLst>
          </a:prstGeom>
          <a:no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just"/>
            <a:r>
              <a:rPr lang="zh-CN" altLang="en-US" sz="1600" dirty="0">
                <a:solidFill>
                  <a:schemeClr val="tx1"/>
                </a:solidFill>
                <a:latin typeface="Times New Roman" charset="0"/>
              </a:rPr>
              <a:t>子串</a:t>
            </a:r>
            <a:r>
              <a:rPr lang="en-US" altLang="zh-TW" sz="1600" dirty="0" err="1">
                <a:solidFill>
                  <a:schemeClr val="tx1"/>
                </a:solidFill>
                <a:latin typeface="Times New Roman" charset="0"/>
                <a:ea typeface="PMingLiU" charset="-120"/>
              </a:rPr>
              <a:t>abcabca</a:t>
            </a:r>
            <a:r>
              <a:rPr lang="zh-CN" altLang="en-US" sz="1600" dirty="0">
                <a:solidFill>
                  <a:schemeClr val="tx1"/>
                </a:solidFill>
                <a:latin typeface="Times New Roman" charset="0"/>
              </a:rPr>
              <a:t>匹配成功</a:t>
            </a:r>
            <a:r>
              <a:rPr lang="en-US" altLang="zh-TW" sz="1600" dirty="0">
                <a:solidFill>
                  <a:schemeClr val="tx1"/>
                </a:solidFill>
                <a:latin typeface="Times New Roman" charset="0"/>
                <a:ea typeface="PMingLiU" charset="-120"/>
              </a:rPr>
              <a:t>; </a:t>
            </a:r>
            <a:r>
              <a:rPr lang="zh-CN" altLang="en-US" sz="1600" dirty="0">
                <a:solidFill>
                  <a:schemeClr val="tx1"/>
                </a:solidFill>
                <a:latin typeface="Times New Roman" charset="0"/>
              </a:rPr>
              <a:t>其中最长的重复部分是</a:t>
            </a:r>
            <a:r>
              <a:rPr lang="en-US" altLang="zh-TW" sz="1600" dirty="0" err="1">
                <a:solidFill>
                  <a:schemeClr val="tx1"/>
                </a:solidFill>
                <a:latin typeface="Times New Roman" charset="0"/>
                <a:ea typeface="PMingLiU" charset="-120"/>
              </a:rPr>
              <a:t>abca</a:t>
            </a:r>
            <a:r>
              <a:rPr lang="en-US" altLang="zh-TW" sz="1600" dirty="0">
                <a:solidFill>
                  <a:schemeClr val="tx1"/>
                </a:solidFill>
                <a:latin typeface="Times New Roman" charset="0"/>
                <a:ea typeface="PMingLiU" charset="-120"/>
              </a:rPr>
              <a:t>; </a:t>
            </a:r>
            <a:r>
              <a:rPr lang="zh-CN" altLang="en-US" sz="1600" dirty="0">
                <a:solidFill>
                  <a:schemeClr val="tx1"/>
                </a:solidFill>
                <a:latin typeface="Times New Roman" charset="0"/>
              </a:rPr>
              <a:t>将</a:t>
            </a:r>
            <a:r>
              <a:rPr lang="en-US" altLang="zh-TW" sz="1600" dirty="0">
                <a:solidFill>
                  <a:schemeClr val="tx1"/>
                </a:solidFill>
                <a:latin typeface="Times New Roman" charset="0"/>
                <a:ea typeface="PMingLiU" charset="-120"/>
              </a:rPr>
              <a:t>P</a:t>
            </a:r>
            <a:r>
              <a:rPr lang="zh-CN" altLang="en-US" sz="1600" dirty="0">
                <a:solidFill>
                  <a:schemeClr val="tx1"/>
                </a:solidFill>
                <a:latin typeface="Times New Roman" charset="0"/>
              </a:rPr>
              <a:t>向右移动</a:t>
            </a:r>
            <a:r>
              <a:rPr lang="en-US" altLang="zh-CN" sz="1600" dirty="0">
                <a:solidFill>
                  <a:schemeClr val="tx1"/>
                </a:solidFill>
                <a:latin typeface="Times New Roman" charset="0"/>
              </a:rPr>
              <a:t>3</a:t>
            </a:r>
            <a:r>
              <a:rPr lang="zh-CN" altLang="en-US" sz="1600" dirty="0">
                <a:solidFill>
                  <a:schemeClr val="tx1"/>
                </a:solidFill>
                <a:latin typeface="Times New Roman" charset="0"/>
              </a:rPr>
              <a:t>个位置，</a:t>
            </a:r>
            <a:r>
              <a:rPr lang="en-US" altLang="zh-TW" sz="1600" dirty="0">
                <a:solidFill>
                  <a:schemeClr val="tx1"/>
                </a:solidFill>
                <a:latin typeface="Times New Roman" charset="0"/>
                <a:ea typeface="PMingLiU" charset="-120"/>
              </a:rPr>
              <a:t> </a:t>
            </a:r>
            <a:r>
              <a:rPr lang="zh-CN" altLang="en-US" sz="1600" dirty="0">
                <a:solidFill>
                  <a:schemeClr val="tx1"/>
                </a:solidFill>
                <a:latin typeface="Times New Roman" charset="0"/>
              </a:rPr>
              <a:t>和重复部分对齐</a:t>
            </a:r>
          </a:p>
        </p:txBody>
      </p:sp>
      <p:sp>
        <p:nvSpPr>
          <p:cNvPr id="38" name="矩形 37"/>
          <p:cNvSpPr/>
          <p:nvPr/>
        </p:nvSpPr>
        <p:spPr>
          <a:xfrm>
            <a:off x="3588327" y="2553196"/>
            <a:ext cx="199901" cy="2702555"/>
          </a:xfrm>
          <a:prstGeom prst="rect">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40" name="直线连接符 39"/>
          <p:cNvCxnSpPr/>
          <p:nvPr/>
        </p:nvCxnSpPr>
        <p:spPr>
          <a:xfrm>
            <a:off x="1686296" y="5255751"/>
            <a:ext cx="1080655" cy="0"/>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41" name="直线连接符 40"/>
          <p:cNvCxnSpPr/>
          <p:nvPr/>
        </p:nvCxnSpPr>
        <p:spPr>
          <a:xfrm>
            <a:off x="2507672" y="5384400"/>
            <a:ext cx="1080655" cy="0"/>
          </a:xfrm>
          <a:prstGeom prst="line">
            <a:avLst/>
          </a:prstGeom>
          <a:ln>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48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dissolve">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dissolve">
                                      <p:cBhvr>
                                        <p:cTn id="15" dur="500"/>
                                        <p:tgtEl>
                                          <p:spTgt spid="3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dissolve">
                                      <p:cBhvr>
                                        <p:cTn id="20" dur="500"/>
                                        <p:tgtEl>
                                          <p:spTgt spid="38"/>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dissolve">
                                      <p:cBhvr>
                                        <p:cTn id="23" dur="500"/>
                                        <p:tgtEl>
                                          <p:spTgt spid="37"/>
                                        </p:tgtEl>
                                      </p:cBhvr>
                                    </p:animEffect>
                                  </p:childTnLst>
                                </p:cTn>
                              </p:par>
                              <p:par>
                                <p:cTn id="24" presetID="9" presetClass="entr" presetSubtype="0" fill="hold"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dissolve">
                                      <p:cBhvr>
                                        <p:cTn id="26" dur="500"/>
                                        <p:tgtEl>
                                          <p:spTgt spid="40"/>
                                        </p:tgtEl>
                                      </p:cBhvr>
                                    </p:animEffect>
                                  </p:childTnLst>
                                </p:cTn>
                              </p:par>
                              <p:par>
                                <p:cTn id="27" presetID="9"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dissolve">
                                      <p:cBhvr>
                                        <p:cTn id="2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主要内容</a:t>
            </a:r>
          </a:p>
        </p:txBody>
      </p:sp>
      <p:sp>
        <p:nvSpPr>
          <p:cNvPr id="3" name="内容占位符 2"/>
          <p:cNvSpPr>
            <a:spLocks noGrp="1"/>
          </p:cNvSpPr>
          <p:nvPr>
            <p:ph idx="1"/>
          </p:nvPr>
        </p:nvSpPr>
        <p:spPr/>
        <p:txBody>
          <a:bodyPr/>
          <a:lstStyle/>
          <a:p>
            <a:r>
              <a:rPr kumimoji="1" lang="zh-CN" altLang="en-US" dirty="0"/>
              <a:t>倒排索引</a:t>
            </a:r>
            <a:endParaRPr kumimoji="1" lang="en-US" altLang="zh-CN" dirty="0"/>
          </a:p>
          <a:p>
            <a:r>
              <a:rPr lang="zh-CN" altLang="en-US" dirty="0"/>
              <a:t>签名文档</a:t>
            </a:r>
            <a:endParaRPr lang="en-US" altLang="zh-CN" dirty="0"/>
          </a:p>
          <a:p>
            <a:r>
              <a:rPr kumimoji="1" lang="zh-CN" altLang="en-US" dirty="0"/>
              <a:t>后缀树与后缀数组</a:t>
            </a:r>
            <a:endParaRPr kumimoji="1" lang="en-US" altLang="zh-CN" dirty="0"/>
          </a:p>
          <a:p>
            <a:r>
              <a:rPr lang="zh-CN" altLang="en-US" dirty="0"/>
              <a:t>顺序检索</a:t>
            </a:r>
            <a:endParaRPr kumimoji="1" lang="zh-CN" altLang="en-US" dirty="0"/>
          </a:p>
        </p:txBody>
      </p:sp>
    </p:spTree>
    <p:extLst>
      <p:ext uri="{BB962C8B-B14F-4D97-AF65-F5344CB8AC3E}">
        <p14:creationId xmlns:p14="http://schemas.microsoft.com/office/powerpoint/2010/main" val="102001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顺序检索</a:t>
            </a:r>
            <a:endParaRPr kumimoji="1" lang="zh-CN" altLang="en-US" dirty="0"/>
          </a:p>
        </p:txBody>
      </p:sp>
      <p:sp>
        <p:nvSpPr>
          <p:cNvPr id="3" name="内容占位符 2"/>
          <p:cNvSpPr>
            <a:spLocks noGrp="1"/>
          </p:cNvSpPr>
          <p:nvPr>
            <p:ph idx="1"/>
          </p:nvPr>
        </p:nvSpPr>
        <p:spPr>
          <a:xfrm>
            <a:off x="457200" y="1722826"/>
            <a:ext cx="8229600" cy="650709"/>
          </a:xfrm>
        </p:spPr>
        <p:txBody>
          <a:bodyPr/>
          <a:lstStyle/>
          <a:p>
            <a:r>
              <a:rPr lang="zh-CN" altLang="en-US" dirty="0"/>
              <a:t>简单字符串</a:t>
            </a:r>
            <a:r>
              <a:rPr lang="en-US" altLang="zh-CN" dirty="0"/>
              <a:t>—</a:t>
            </a:r>
            <a:r>
              <a:rPr lang="en-US" altLang="zh-CN" dirty="0">
                <a:latin typeface="Times New Roman" charset="0"/>
                <a:ea typeface="Times New Roman" charset="0"/>
                <a:cs typeface="Times New Roman" charset="0"/>
              </a:rPr>
              <a:t>KMP</a:t>
            </a:r>
            <a:r>
              <a:rPr lang="zh-CN" altLang="en-US" dirty="0"/>
              <a:t>算法</a:t>
            </a:r>
            <a:endParaRPr lang="en-US" altLang="zh-CN" dirty="0">
              <a:solidFill>
                <a:srgbClr val="7030A0"/>
              </a:solidFill>
              <a:latin typeface="Times New Roman" charset="0"/>
              <a:ea typeface="Times New Roman" charset="0"/>
              <a:cs typeface="Times New Roman" charset="0"/>
            </a:endParaRPr>
          </a:p>
        </p:txBody>
      </p:sp>
      <p:grpSp>
        <p:nvGrpSpPr>
          <p:cNvPr id="4" name="Group 3"/>
          <p:cNvGrpSpPr>
            <a:grpSpLocks/>
          </p:cNvGrpSpPr>
          <p:nvPr/>
        </p:nvGrpSpPr>
        <p:grpSpPr bwMode="auto">
          <a:xfrm>
            <a:off x="4986338" y="2501056"/>
            <a:ext cx="3324225" cy="361950"/>
            <a:chOff x="2154" y="1554"/>
            <a:chExt cx="2094" cy="228"/>
          </a:xfrm>
        </p:grpSpPr>
        <p:sp>
          <p:nvSpPr>
            <p:cNvPr id="5" name="Rectangle 4"/>
            <p:cNvSpPr>
              <a:spLocks noChangeArrowheads="1"/>
            </p:cNvSpPr>
            <p:nvPr/>
          </p:nvSpPr>
          <p:spPr bwMode="auto">
            <a:xfrm>
              <a:off x="2154" y="1554"/>
              <a:ext cx="534" cy="228"/>
            </a:xfrm>
            <a:prstGeom prst="rect">
              <a:avLst/>
            </a:prstGeom>
            <a:solidFill>
              <a:srgbClr val="FFFF99"/>
            </a:solidFill>
            <a:ln w="12700">
              <a:solidFill>
                <a:schemeClr val="tx1"/>
              </a:solidFill>
              <a:miter lim="800000"/>
              <a:headEnd/>
              <a:tailEnd/>
            </a:ln>
          </p:spPr>
          <p:txBody>
            <a:bodyPr wrap="none" anchor="ct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lgn="ctr"/>
              <a:r>
                <a:rPr lang="en-US" altLang="zh-TW" sz="2000">
                  <a:latin typeface="Times New Roman" charset="0"/>
                  <a:ea typeface="PMingLiU" charset="-120"/>
                </a:rPr>
                <a:t>A</a:t>
              </a:r>
            </a:p>
          </p:txBody>
        </p:sp>
        <p:sp>
          <p:nvSpPr>
            <p:cNvPr id="6" name="Rectangle 5"/>
            <p:cNvSpPr>
              <a:spLocks noChangeArrowheads="1"/>
            </p:cNvSpPr>
            <p:nvPr/>
          </p:nvSpPr>
          <p:spPr bwMode="auto">
            <a:xfrm>
              <a:off x="3504" y="1554"/>
              <a:ext cx="534" cy="228"/>
            </a:xfrm>
            <a:prstGeom prst="rect">
              <a:avLst/>
            </a:prstGeom>
            <a:solidFill>
              <a:srgbClr val="FFFF99"/>
            </a:solidFill>
            <a:ln w="12700">
              <a:solidFill>
                <a:schemeClr val="tx1"/>
              </a:solidFill>
              <a:miter lim="800000"/>
              <a:headEnd/>
              <a:tailEnd/>
            </a:ln>
          </p:spPr>
          <p:txBody>
            <a:bodyPr wrap="none" anchor="ct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lgn="ctr"/>
              <a:r>
                <a:rPr lang="en-US" altLang="zh-TW" sz="2000">
                  <a:latin typeface="Times New Roman" charset="0"/>
                  <a:ea typeface="PMingLiU" charset="-120"/>
                </a:rPr>
                <a:t>B</a:t>
              </a:r>
            </a:p>
          </p:txBody>
        </p:sp>
        <p:sp>
          <p:nvSpPr>
            <p:cNvPr id="7" name="Rectangle 6"/>
            <p:cNvSpPr>
              <a:spLocks noChangeArrowheads="1"/>
            </p:cNvSpPr>
            <p:nvPr/>
          </p:nvSpPr>
          <p:spPr bwMode="auto">
            <a:xfrm>
              <a:off x="2688" y="1554"/>
              <a:ext cx="816" cy="22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endParaRPr lang="zh-CN" altLang="en-US" sz="1800"/>
            </a:p>
          </p:txBody>
        </p:sp>
        <p:sp>
          <p:nvSpPr>
            <p:cNvPr id="8" name="Rectangle 7"/>
            <p:cNvSpPr>
              <a:spLocks noChangeArrowheads="1"/>
            </p:cNvSpPr>
            <p:nvPr/>
          </p:nvSpPr>
          <p:spPr bwMode="auto">
            <a:xfrm>
              <a:off x="4038" y="1554"/>
              <a:ext cx="210" cy="22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endParaRPr lang="zh-CN" altLang="en-US" sz="1800"/>
            </a:p>
          </p:txBody>
        </p:sp>
      </p:grpSp>
      <p:grpSp>
        <p:nvGrpSpPr>
          <p:cNvPr id="9" name="Group 8"/>
          <p:cNvGrpSpPr>
            <a:grpSpLocks/>
          </p:cNvGrpSpPr>
          <p:nvPr/>
        </p:nvGrpSpPr>
        <p:grpSpPr bwMode="auto">
          <a:xfrm>
            <a:off x="827088" y="2905868"/>
            <a:ext cx="6797675" cy="1708150"/>
            <a:chOff x="806" y="1131"/>
            <a:chExt cx="4282" cy="1076"/>
          </a:xfrm>
        </p:grpSpPr>
        <p:sp>
          <p:nvSpPr>
            <p:cNvPr id="10" name="Rectangle 9"/>
            <p:cNvSpPr>
              <a:spLocks noChangeArrowheads="1"/>
            </p:cNvSpPr>
            <p:nvPr/>
          </p:nvSpPr>
          <p:spPr bwMode="auto">
            <a:xfrm>
              <a:off x="2082" y="1350"/>
              <a:ext cx="534" cy="228"/>
            </a:xfrm>
            <a:prstGeom prst="rect">
              <a:avLst/>
            </a:prstGeom>
            <a:solidFill>
              <a:srgbClr val="FFFF99"/>
            </a:solidFill>
            <a:ln w="12700">
              <a:solidFill>
                <a:schemeClr val="tx1"/>
              </a:solidFill>
              <a:miter lim="800000"/>
              <a:headEnd/>
              <a:tailEnd/>
            </a:ln>
          </p:spPr>
          <p:txBody>
            <a:bodyPr wrap="none" anchor="ct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lgn="ctr"/>
              <a:r>
                <a:rPr lang="en-US" altLang="zh-TW" sz="2000">
                  <a:latin typeface="Times New Roman" charset="0"/>
                  <a:ea typeface="PMingLiU" charset="-120"/>
                </a:rPr>
                <a:t>A</a:t>
              </a:r>
            </a:p>
          </p:txBody>
        </p:sp>
        <p:sp>
          <p:nvSpPr>
            <p:cNvPr id="11" name="Rectangle 10"/>
            <p:cNvSpPr>
              <a:spLocks noChangeArrowheads="1"/>
            </p:cNvSpPr>
            <p:nvPr/>
          </p:nvSpPr>
          <p:spPr bwMode="auto">
            <a:xfrm>
              <a:off x="3432" y="1350"/>
              <a:ext cx="534" cy="228"/>
            </a:xfrm>
            <a:prstGeom prst="rect">
              <a:avLst/>
            </a:prstGeom>
            <a:solidFill>
              <a:srgbClr val="FFFF99"/>
            </a:solidFill>
            <a:ln w="12700">
              <a:solidFill>
                <a:schemeClr val="tx1"/>
              </a:solidFill>
              <a:miter lim="800000"/>
              <a:headEnd/>
              <a:tailEnd/>
            </a:ln>
          </p:spPr>
          <p:txBody>
            <a:bodyPr wrap="none" anchor="ct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lgn="ctr"/>
              <a:r>
                <a:rPr lang="en-US" altLang="zh-TW" sz="2000">
                  <a:latin typeface="Times New Roman" charset="0"/>
                  <a:ea typeface="PMingLiU" charset="-120"/>
                </a:rPr>
                <a:t>B</a:t>
              </a:r>
            </a:p>
          </p:txBody>
        </p:sp>
        <p:sp>
          <p:nvSpPr>
            <p:cNvPr id="12" name="Rectangle 11"/>
            <p:cNvSpPr>
              <a:spLocks noChangeArrowheads="1"/>
            </p:cNvSpPr>
            <p:nvPr/>
          </p:nvSpPr>
          <p:spPr bwMode="auto">
            <a:xfrm>
              <a:off x="2616" y="1350"/>
              <a:ext cx="816" cy="22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endParaRPr lang="zh-CN" altLang="en-US" sz="1800"/>
            </a:p>
          </p:txBody>
        </p:sp>
        <p:sp>
          <p:nvSpPr>
            <p:cNvPr id="13" name="Rectangle 12"/>
            <p:cNvSpPr>
              <a:spLocks noChangeArrowheads="1"/>
            </p:cNvSpPr>
            <p:nvPr/>
          </p:nvSpPr>
          <p:spPr bwMode="auto">
            <a:xfrm>
              <a:off x="3966" y="1350"/>
              <a:ext cx="210" cy="228"/>
            </a:xfrm>
            <a:prstGeom prst="rect">
              <a:avLst/>
            </a:prstGeom>
            <a:solidFill>
              <a:srgbClr val="FF99CC"/>
            </a:solidFill>
            <a:ln w="12700">
              <a:solidFill>
                <a:schemeClr val="tx1"/>
              </a:solidFill>
              <a:miter lim="800000"/>
              <a:headEnd/>
              <a:tailEnd/>
            </a:ln>
          </p:spPr>
          <p:txBody>
            <a:bodyPr wrap="none" anchor="ct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lgn="ctr"/>
              <a:r>
                <a:rPr lang="en-US" altLang="zh-TW" sz="2000" i="1">
                  <a:latin typeface="Times New Roman" charset="0"/>
                  <a:ea typeface="PMingLiU" charset="-120"/>
                </a:rPr>
                <a:t>x</a:t>
              </a:r>
            </a:p>
          </p:txBody>
        </p:sp>
        <p:sp>
          <p:nvSpPr>
            <p:cNvPr id="14" name="Text Box 13"/>
            <p:cNvSpPr txBox="1">
              <a:spLocks noChangeArrowheads="1"/>
            </p:cNvSpPr>
            <p:nvPr/>
          </p:nvSpPr>
          <p:spPr bwMode="auto">
            <a:xfrm>
              <a:off x="1562" y="1340"/>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r>
                <a:rPr lang="zh-CN" altLang="en-US" sz="1800">
                  <a:latin typeface="Times New Roman" charset="0"/>
                </a:rPr>
                <a:t>模式</a:t>
              </a:r>
            </a:p>
          </p:txBody>
        </p:sp>
        <p:sp>
          <p:nvSpPr>
            <p:cNvPr id="15" name="Text Box 14"/>
            <p:cNvSpPr txBox="1">
              <a:spLocks noChangeArrowheads="1"/>
            </p:cNvSpPr>
            <p:nvPr/>
          </p:nvSpPr>
          <p:spPr bwMode="auto">
            <a:xfrm>
              <a:off x="2084" y="1137"/>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r>
                <a:rPr lang="zh-TW" altLang="en-US" sz="1600">
                  <a:latin typeface="Times New Roman" charset="0"/>
                  <a:ea typeface="PMingLiU" charset="-120"/>
                </a:rPr>
                <a:t>1</a:t>
              </a:r>
            </a:p>
          </p:txBody>
        </p:sp>
        <p:sp>
          <p:nvSpPr>
            <p:cNvPr id="16" name="Text Box 15"/>
            <p:cNvSpPr txBox="1">
              <a:spLocks noChangeArrowheads="1"/>
            </p:cNvSpPr>
            <p:nvPr/>
          </p:nvSpPr>
          <p:spPr bwMode="auto">
            <a:xfrm>
              <a:off x="3806" y="1131"/>
              <a:ext cx="1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r>
                <a:rPr lang="en-US" altLang="zh-TW" sz="1600">
                  <a:latin typeface="Times New Roman" charset="0"/>
                  <a:ea typeface="PMingLiU" charset="-120"/>
                </a:rPr>
                <a:t>j</a:t>
              </a:r>
            </a:p>
          </p:txBody>
        </p:sp>
        <p:sp>
          <p:nvSpPr>
            <p:cNvPr id="17" name="Text Box 16"/>
            <p:cNvSpPr txBox="1">
              <a:spLocks noChangeArrowheads="1"/>
            </p:cNvSpPr>
            <p:nvPr/>
          </p:nvSpPr>
          <p:spPr bwMode="auto">
            <a:xfrm>
              <a:off x="3938" y="1137"/>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r>
                <a:rPr lang="en-US" altLang="zh-TW" sz="1600">
                  <a:latin typeface="Times New Roman" charset="0"/>
                  <a:ea typeface="PMingLiU" charset="-120"/>
                </a:rPr>
                <a:t>j+1</a:t>
              </a:r>
            </a:p>
          </p:txBody>
        </p:sp>
        <p:grpSp>
          <p:nvGrpSpPr>
            <p:cNvPr id="18" name="Group 17"/>
            <p:cNvGrpSpPr>
              <a:grpSpLocks/>
            </p:cNvGrpSpPr>
            <p:nvPr/>
          </p:nvGrpSpPr>
          <p:grpSpPr bwMode="auto">
            <a:xfrm>
              <a:off x="806" y="1736"/>
              <a:ext cx="4282" cy="471"/>
              <a:chOff x="806" y="1844"/>
              <a:chExt cx="4282" cy="471"/>
            </a:xfrm>
          </p:grpSpPr>
          <p:sp>
            <p:nvSpPr>
              <p:cNvPr id="19" name="Rectangle 18"/>
              <p:cNvSpPr>
                <a:spLocks noChangeArrowheads="1"/>
              </p:cNvSpPr>
              <p:nvPr/>
            </p:nvSpPr>
            <p:spPr bwMode="auto">
              <a:xfrm>
                <a:off x="1170" y="1863"/>
                <a:ext cx="912" cy="22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endParaRPr lang="zh-CN" altLang="en-US" sz="1800"/>
              </a:p>
            </p:txBody>
          </p:sp>
          <p:sp>
            <p:nvSpPr>
              <p:cNvPr id="20" name="Text Box 19"/>
              <p:cNvSpPr txBox="1">
                <a:spLocks noChangeArrowheads="1"/>
              </p:cNvSpPr>
              <p:nvPr/>
            </p:nvSpPr>
            <p:spPr bwMode="auto">
              <a:xfrm>
                <a:off x="806" y="1844"/>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r>
                  <a:rPr lang="zh-CN" altLang="en-US" sz="1800">
                    <a:latin typeface="Times New Roman" charset="0"/>
                  </a:rPr>
                  <a:t>文本</a:t>
                </a:r>
              </a:p>
            </p:txBody>
          </p:sp>
          <p:sp>
            <p:nvSpPr>
              <p:cNvPr id="21" name="Rectangle 20"/>
              <p:cNvSpPr>
                <a:spLocks noChangeArrowheads="1"/>
              </p:cNvSpPr>
              <p:nvPr/>
            </p:nvSpPr>
            <p:spPr bwMode="auto">
              <a:xfrm>
                <a:off x="2082" y="1863"/>
                <a:ext cx="534" cy="228"/>
              </a:xfrm>
              <a:prstGeom prst="rect">
                <a:avLst/>
              </a:prstGeom>
              <a:solidFill>
                <a:srgbClr val="FFFF99"/>
              </a:solidFill>
              <a:ln w="12700">
                <a:solidFill>
                  <a:schemeClr val="tx1"/>
                </a:solidFill>
                <a:miter lim="800000"/>
                <a:headEnd/>
                <a:tailEnd/>
              </a:ln>
            </p:spPr>
            <p:txBody>
              <a:bodyPr wrap="none" anchor="ct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lgn="ctr"/>
                <a:r>
                  <a:rPr lang="en-US" altLang="zh-TW" sz="2000">
                    <a:latin typeface="Times New Roman" charset="0"/>
                    <a:ea typeface="PMingLiU" charset="-120"/>
                  </a:rPr>
                  <a:t>C</a:t>
                </a:r>
              </a:p>
            </p:txBody>
          </p:sp>
          <p:sp>
            <p:nvSpPr>
              <p:cNvPr id="22" name="Rectangle 21"/>
              <p:cNvSpPr>
                <a:spLocks noChangeArrowheads="1"/>
              </p:cNvSpPr>
              <p:nvPr/>
            </p:nvSpPr>
            <p:spPr bwMode="auto">
              <a:xfrm>
                <a:off x="3432" y="1863"/>
                <a:ext cx="534" cy="228"/>
              </a:xfrm>
              <a:prstGeom prst="rect">
                <a:avLst/>
              </a:prstGeom>
              <a:solidFill>
                <a:srgbClr val="FFFF99"/>
              </a:solidFill>
              <a:ln w="12700">
                <a:solidFill>
                  <a:schemeClr val="tx1"/>
                </a:solidFill>
                <a:miter lim="800000"/>
                <a:headEnd/>
                <a:tailEnd/>
              </a:ln>
            </p:spPr>
            <p:txBody>
              <a:bodyPr wrap="none" anchor="ct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lgn="ctr"/>
                <a:r>
                  <a:rPr lang="en-US" altLang="zh-TW" sz="2000">
                    <a:latin typeface="Times New Roman" charset="0"/>
                    <a:ea typeface="PMingLiU" charset="-120"/>
                  </a:rPr>
                  <a:t>D</a:t>
                </a:r>
              </a:p>
            </p:txBody>
          </p:sp>
          <p:sp>
            <p:nvSpPr>
              <p:cNvPr id="23" name="Rectangle 22"/>
              <p:cNvSpPr>
                <a:spLocks noChangeArrowheads="1"/>
              </p:cNvSpPr>
              <p:nvPr/>
            </p:nvSpPr>
            <p:spPr bwMode="auto">
              <a:xfrm>
                <a:off x="2616" y="1863"/>
                <a:ext cx="816" cy="22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endParaRPr lang="zh-CN" altLang="en-US" sz="1800"/>
              </a:p>
            </p:txBody>
          </p:sp>
          <p:sp>
            <p:nvSpPr>
              <p:cNvPr id="24" name="Rectangle 23"/>
              <p:cNvSpPr>
                <a:spLocks noChangeArrowheads="1"/>
              </p:cNvSpPr>
              <p:nvPr/>
            </p:nvSpPr>
            <p:spPr bwMode="auto">
              <a:xfrm>
                <a:off x="4176" y="1863"/>
                <a:ext cx="912" cy="22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endParaRPr lang="zh-CN" altLang="en-US" sz="1800"/>
              </a:p>
            </p:txBody>
          </p:sp>
          <p:sp>
            <p:nvSpPr>
              <p:cNvPr id="25" name="Rectangle 24"/>
              <p:cNvSpPr>
                <a:spLocks noChangeArrowheads="1"/>
              </p:cNvSpPr>
              <p:nvPr/>
            </p:nvSpPr>
            <p:spPr bwMode="auto">
              <a:xfrm>
                <a:off x="3966" y="1863"/>
                <a:ext cx="210" cy="228"/>
              </a:xfrm>
              <a:prstGeom prst="rect">
                <a:avLst/>
              </a:prstGeom>
              <a:solidFill>
                <a:srgbClr val="FF99CC"/>
              </a:solidFill>
              <a:ln w="12700">
                <a:solidFill>
                  <a:schemeClr val="tx1"/>
                </a:solidFill>
                <a:miter lim="800000"/>
                <a:headEnd/>
                <a:tailEnd/>
              </a:ln>
            </p:spPr>
            <p:txBody>
              <a:bodyPr wrap="none" anchor="ct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lgn="ctr"/>
                <a:r>
                  <a:rPr lang="en-US" altLang="zh-TW" sz="2000" i="1">
                    <a:latin typeface="Times New Roman" charset="0"/>
                    <a:ea typeface="PMingLiU" charset="-120"/>
                  </a:rPr>
                  <a:t>y</a:t>
                </a:r>
              </a:p>
            </p:txBody>
          </p:sp>
          <p:sp>
            <p:nvSpPr>
              <p:cNvPr id="26" name="Text Box 25"/>
              <p:cNvSpPr txBox="1">
                <a:spLocks noChangeArrowheads="1"/>
              </p:cNvSpPr>
              <p:nvPr/>
            </p:nvSpPr>
            <p:spPr bwMode="auto">
              <a:xfrm>
                <a:off x="1166" y="2103"/>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r>
                  <a:rPr lang="zh-TW" altLang="en-US" sz="1600">
                    <a:latin typeface="Times New Roman" charset="0"/>
                    <a:ea typeface="PMingLiU" charset="-120"/>
                  </a:rPr>
                  <a:t>1</a:t>
                </a:r>
              </a:p>
            </p:txBody>
          </p:sp>
          <p:sp>
            <p:nvSpPr>
              <p:cNvPr id="27" name="Text Box 26"/>
              <p:cNvSpPr txBox="1">
                <a:spLocks noChangeArrowheads="1"/>
              </p:cNvSpPr>
              <p:nvPr/>
            </p:nvSpPr>
            <p:spPr bwMode="auto">
              <a:xfrm>
                <a:off x="1898" y="2103"/>
                <a:ext cx="1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r>
                  <a:rPr lang="en-US" altLang="zh-TW" sz="1600">
                    <a:latin typeface="Times New Roman" charset="0"/>
                    <a:ea typeface="PMingLiU" charset="-120"/>
                  </a:rPr>
                  <a:t>i</a:t>
                </a:r>
              </a:p>
            </p:txBody>
          </p:sp>
          <p:sp>
            <p:nvSpPr>
              <p:cNvPr id="28" name="Text Box 27"/>
              <p:cNvSpPr txBox="1">
                <a:spLocks noChangeArrowheads="1"/>
              </p:cNvSpPr>
              <p:nvPr/>
            </p:nvSpPr>
            <p:spPr bwMode="auto">
              <a:xfrm>
                <a:off x="3746" y="2103"/>
                <a:ext cx="26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r>
                  <a:rPr lang="en-US" altLang="zh-TW" sz="1600">
                    <a:latin typeface="Times New Roman" charset="0"/>
                    <a:ea typeface="PMingLiU" charset="-120"/>
                  </a:rPr>
                  <a:t>i+j</a:t>
                </a:r>
              </a:p>
            </p:txBody>
          </p:sp>
          <p:sp>
            <p:nvSpPr>
              <p:cNvPr id="29" name="Text Box 28"/>
              <p:cNvSpPr txBox="1">
                <a:spLocks noChangeArrowheads="1"/>
              </p:cNvSpPr>
              <p:nvPr/>
            </p:nvSpPr>
            <p:spPr bwMode="auto">
              <a:xfrm>
                <a:off x="3920" y="2103"/>
                <a:ext cx="3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r>
                  <a:rPr lang="en-US" altLang="zh-TW" sz="1600">
                    <a:latin typeface="Times New Roman" charset="0"/>
                    <a:ea typeface="PMingLiU" charset="-120"/>
                  </a:rPr>
                  <a:t>i+j+1</a:t>
                </a:r>
              </a:p>
            </p:txBody>
          </p:sp>
        </p:grpSp>
      </p:grpSp>
      <p:sp>
        <p:nvSpPr>
          <p:cNvPr id="30" name="Text Box 29"/>
          <p:cNvSpPr txBox="1">
            <a:spLocks noChangeArrowheads="1"/>
          </p:cNvSpPr>
          <p:nvPr/>
        </p:nvSpPr>
        <p:spPr bwMode="auto">
          <a:xfrm>
            <a:off x="900113" y="4633068"/>
            <a:ext cx="80835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90500" indent="-190500">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buClr>
                <a:schemeClr val="folHlink"/>
              </a:buClr>
              <a:buSzPct val="60000"/>
              <a:buFont typeface="Wingdings" charset="2"/>
              <a:buChar char="n"/>
            </a:pPr>
            <a:r>
              <a:rPr lang="zh-CN" altLang="en-US" sz="1800" dirty="0">
                <a:latin typeface="Times New Roman" charset="0"/>
              </a:rPr>
              <a:t>从匹配成功的子模式中找出</a:t>
            </a:r>
            <a:r>
              <a:rPr lang="zh-CN" altLang="en-US" sz="1800" dirty="0">
                <a:solidFill>
                  <a:schemeClr val="hlink"/>
                </a:solidFill>
              </a:rPr>
              <a:t>“</a:t>
            </a:r>
            <a:r>
              <a:rPr lang="zh-CN" altLang="en-US" sz="1800" dirty="0">
                <a:solidFill>
                  <a:schemeClr val="hlink"/>
                </a:solidFill>
                <a:latin typeface="Tahoma" charset="0"/>
              </a:rPr>
              <a:t>能够相互匹配的最长的前缀和后缀</a:t>
            </a:r>
            <a:r>
              <a:rPr lang="zh-CN" altLang="en-US" sz="1800" dirty="0">
                <a:solidFill>
                  <a:schemeClr val="hlink"/>
                </a:solidFill>
              </a:rPr>
              <a:t>”</a:t>
            </a:r>
            <a:endParaRPr lang="zh-CN" altLang="en-US" sz="1800" dirty="0">
              <a:solidFill>
                <a:schemeClr val="hlink"/>
              </a:solidFill>
              <a:latin typeface="Times New Roman" charset="0"/>
            </a:endParaRPr>
          </a:p>
          <a:p>
            <a:pPr>
              <a:buClr>
                <a:schemeClr val="folHlink"/>
              </a:buClr>
              <a:buSzPct val="60000"/>
              <a:buFont typeface="Wingdings" charset="2"/>
              <a:buChar char="n"/>
            </a:pPr>
            <a:r>
              <a:rPr lang="zh-CN" altLang="en-US" sz="1800" dirty="0">
                <a:latin typeface="Times New Roman" charset="0"/>
              </a:rPr>
              <a:t>通过对模式的分析，我们知道</a:t>
            </a:r>
            <a:r>
              <a:rPr lang="en-US" altLang="zh-CN" sz="1800" dirty="0">
                <a:latin typeface="Times New Roman" charset="0"/>
              </a:rPr>
              <a:t>A=B</a:t>
            </a:r>
            <a:r>
              <a:rPr lang="zh-CN" altLang="en-US" sz="1800" dirty="0">
                <a:latin typeface="Times New Roman" charset="0"/>
              </a:rPr>
              <a:t>，在匹配过程中知道</a:t>
            </a:r>
            <a:r>
              <a:rPr lang="en-US" altLang="zh-TW" sz="1800" dirty="0">
                <a:latin typeface="Times New Roman" charset="0"/>
                <a:ea typeface="PMingLiU" charset="-120"/>
              </a:rPr>
              <a:t>A=C, B=D;</a:t>
            </a:r>
          </a:p>
          <a:p>
            <a:pPr>
              <a:buClr>
                <a:schemeClr val="folHlink"/>
              </a:buClr>
              <a:buSzPct val="60000"/>
              <a:buFont typeface="Wingdings" charset="2"/>
              <a:buChar char="n"/>
            </a:pPr>
            <a:r>
              <a:rPr lang="zh-CN" altLang="en-US" sz="1800" dirty="0">
                <a:latin typeface="Times New Roman" charset="0"/>
              </a:rPr>
              <a:t>移动模式，让</a:t>
            </a:r>
            <a:r>
              <a:rPr lang="en-US" altLang="zh-CN" sz="1800" dirty="0">
                <a:latin typeface="Times New Roman" charset="0"/>
              </a:rPr>
              <a:t>A</a:t>
            </a:r>
            <a:r>
              <a:rPr lang="zh-CN" altLang="en-US" sz="1800" dirty="0">
                <a:latin typeface="Times New Roman" charset="0"/>
              </a:rPr>
              <a:t>和</a:t>
            </a:r>
            <a:r>
              <a:rPr lang="en-US" altLang="zh-CN" sz="1800" dirty="0">
                <a:latin typeface="Times New Roman" charset="0"/>
              </a:rPr>
              <a:t>D</a:t>
            </a:r>
            <a:r>
              <a:rPr lang="zh-CN" altLang="en-US" sz="1800" dirty="0">
                <a:latin typeface="Times New Roman" charset="0"/>
              </a:rPr>
              <a:t>对齐，从位置</a:t>
            </a:r>
            <a:r>
              <a:rPr lang="en-US" altLang="zh-TW" sz="1800" dirty="0">
                <a:latin typeface="Times New Roman" charset="0"/>
                <a:ea typeface="PMingLiU" charset="-120"/>
              </a:rPr>
              <a:t>i+j+1</a:t>
            </a:r>
            <a:r>
              <a:rPr lang="zh-CN" altLang="en-US" sz="1800" dirty="0">
                <a:latin typeface="Times New Roman" charset="0"/>
              </a:rPr>
              <a:t>处开始匹配</a:t>
            </a:r>
          </a:p>
          <a:p>
            <a:pPr>
              <a:buClr>
                <a:schemeClr val="folHlink"/>
              </a:buClr>
              <a:buSzPct val="60000"/>
              <a:buFont typeface="Wingdings" charset="2"/>
              <a:buChar char="n"/>
            </a:pPr>
            <a:r>
              <a:rPr lang="zh-CN" altLang="en-US" sz="1800" dirty="0">
                <a:solidFill>
                  <a:schemeClr val="hlink"/>
                </a:solidFill>
                <a:latin typeface="Times New Roman" charset="0"/>
              </a:rPr>
              <a:t>如果当前不匹配的位置记为</a:t>
            </a:r>
            <a:r>
              <a:rPr lang="en-US" altLang="zh-CN" sz="1800" dirty="0">
                <a:solidFill>
                  <a:schemeClr val="hlink"/>
                </a:solidFill>
                <a:latin typeface="Times New Roman" charset="0"/>
              </a:rPr>
              <a:t>j</a:t>
            </a:r>
            <a:r>
              <a:rPr lang="zh-CN" altLang="en-US" sz="1800" dirty="0">
                <a:solidFill>
                  <a:schemeClr val="hlink"/>
                </a:solidFill>
                <a:latin typeface="Times New Roman" charset="0"/>
              </a:rPr>
              <a:t>，重复字串的长度为</a:t>
            </a:r>
            <a:r>
              <a:rPr lang="en-US" altLang="zh-CN" sz="1800" dirty="0">
                <a:solidFill>
                  <a:schemeClr val="hlink"/>
                </a:solidFill>
                <a:latin typeface="Times New Roman" charset="0"/>
              </a:rPr>
              <a:t>k</a:t>
            </a:r>
            <a:r>
              <a:rPr lang="zh-CN" altLang="en-US" sz="1800" dirty="0">
                <a:solidFill>
                  <a:schemeClr val="hlink"/>
                </a:solidFill>
                <a:latin typeface="Times New Roman" charset="0"/>
              </a:rPr>
              <a:t>，则跳过的字符个数为</a:t>
            </a:r>
            <a:r>
              <a:rPr lang="en-US" altLang="zh-CN" sz="1800" dirty="0">
                <a:solidFill>
                  <a:srgbClr val="FF0000"/>
                </a:solidFill>
                <a:latin typeface="Times New Roman" charset="0"/>
              </a:rPr>
              <a:t>j-k-1</a:t>
            </a:r>
          </a:p>
        </p:txBody>
      </p:sp>
      <p:sp>
        <p:nvSpPr>
          <p:cNvPr id="31" name="Text Box 30"/>
          <p:cNvSpPr txBox="1">
            <a:spLocks noChangeArrowheads="1"/>
          </p:cNvSpPr>
          <p:nvPr/>
        </p:nvSpPr>
        <p:spPr bwMode="auto">
          <a:xfrm>
            <a:off x="914400" y="6039593"/>
            <a:ext cx="6356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90500" indent="-190500">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buClr>
                <a:schemeClr val="folHlink"/>
              </a:buClr>
              <a:buSzPct val="60000"/>
              <a:buFont typeface="Wingdings" charset="2"/>
              <a:buChar char="n"/>
            </a:pPr>
            <a:r>
              <a:rPr lang="zh-CN" altLang="en-US" sz="1800">
                <a:latin typeface="Times New Roman" charset="0"/>
              </a:rPr>
              <a:t>如果在模式</a:t>
            </a:r>
            <a:r>
              <a:rPr lang="en-US" altLang="zh-TW" sz="1800">
                <a:latin typeface="Times New Roman" charset="0"/>
                <a:ea typeface="PMingLiU" charset="-120"/>
              </a:rPr>
              <a:t> [1..</a:t>
            </a:r>
            <a:r>
              <a:rPr lang="en-US" altLang="zh-TW" sz="1800" i="1">
                <a:latin typeface="Times New Roman" charset="0"/>
                <a:ea typeface="PMingLiU" charset="-120"/>
              </a:rPr>
              <a:t>j</a:t>
            </a:r>
            <a:r>
              <a:rPr lang="en-US" altLang="zh-CN" sz="1800">
                <a:latin typeface="Times New Roman" charset="0"/>
                <a:ea typeface="PMingLiU" charset="-120"/>
              </a:rPr>
              <a:t>]</a:t>
            </a:r>
            <a:r>
              <a:rPr lang="zh-CN" altLang="en-US" sz="1800">
                <a:latin typeface="Times New Roman" charset="0"/>
              </a:rPr>
              <a:t>中没有重复模式</a:t>
            </a:r>
            <a:r>
              <a:rPr lang="en-US" altLang="zh-CN" sz="1800">
                <a:latin typeface="Times New Roman" charset="0"/>
                <a:ea typeface="PMingLiU" charset="-120"/>
              </a:rPr>
              <a:t>,</a:t>
            </a:r>
            <a:r>
              <a:rPr lang="en-US" altLang="zh-TW" sz="1800">
                <a:latin typeface="Times New Roman" charset="0"/>
                <a:ea typeface="PMingLiU" charset="-120"/>
              </a:rPr>
              <a:t> </a:t>
            </a:r>
            <a:r>
              <a:rPr lang="zh-CN" altLang="en-US" sz="1800">
                <a:latin typeface="Times New Roman" charset="0"/>
              </a:rPr>
              <a:t>则可以直接移动</a:t>
            </a:r>
            <a:r>
              <a:rPr lang="en-US" altLang="zh-TW" sz="1800">
                <a:latin typeface="Times New Roman" charset="0"/>
                <a:ea typeface="PMingLiU" charset="-120"/>
              </a:rPr>
              <a:t> </a:t>
            </a:r>
            <a:r>
              <a:rPr lang="en-US" altLang="zh-TW" sz="1800" i="1">
                <a:latin typeface="Times New Roman" charset="0"/>
                <a:ea typeface="PMingLiU" charset="-120"/>
              </a:rPr>
              <a:t>j</a:t>
            </a:r>
            <a:r>
              <a:rPr lang="zh-CN" altLang="en-US" sz="1800">
                <a:latin typeface="Times New Roman" charset="0"/>
              </a:rPr>
              <a:t>个字符</a:t>
            </a:r>
          </a:p>
          <a:p>
            <a:pPr>
              <a:buClr>
                <a:schemeClr val="folHlink"/>
              </a:buClr>
              <a:buSzPct val="60000"/>
              <a:buFont typeface="Wingdings" charset="2"/>
              <a:buChar char="n"/>
            </a:pPr>
            <a:r>
              <a:rPr lang="zh-CN" altLang="en-US" sz="1800">
                <a:latin typeface="Times New Roman" charset="0"/>
              </a:rPr>
              <a:t>有重复子模式的模式需要更多的时间去匹配，例如：</a:t>
            </a:r>
            <a:r>
              <a:rPr lang="en-US" altLang="zh-TW" sz="1800">
                <a:latin typeface="Times New Roman" charset="0"/>
                <a:ea typeface="PMingLiU" charset="-120"/>
              </a:rPr>
              <a:t>aaaaaab</a:t>
            </a:r>
          </a:p>
        </p:txBody>
      </p:sp>
    </p:spTree>
    <p:extLst>
      <p:ext uri="{BB962C8B-B14F-4D97-AF65-F5344CB8AC3E}">
        <p14:creationId xmlns:p14="http://schemas.microsoft.com/office/powerpoint/2010/main" val="821047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500" fill="hold"/>
                                        <p:tgtEl>
                                          <p:spTgt spid="30"/>
                                        </p:tgtEl>
                                        <p:attrNameLst>
                                          <p:attrName>ppt_x</p:attrName>
                                        </p:attrNameLst>
                                      </p:cBhvr>
                                      <p:tavLst>
                                        <p:tav tm="0">
                                          <p:val>
                                            <p:strVal val="1+#ppt_w/2"/>
                                          </p:val>
                                        </p:tav>
                                        <p:tav tm="100000">
                                          <p:val>
                                            <p:strVal val="#ppt_x"/>
                                          </p:val>
                                        </p:tav>
                                      </p:tavLst>
                                    </p:anim>
                                    <p:anim calcmode="lin" valueType="num">
                                      <p:cBhvr additive="base">
                                        <p:cTn id="18"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500" fill="hold"/>
                                        <p:tgtEl>
                                          <p:spTgt spid="31"/>
                                        </p:tgtEl>
                                        <p:attrNameLst>
                                          <p:attrName>ppt_x</p:attrName>
                                        </p:attrNameLst>
                                      </p:cBhvr>
                                      <p:tavLst>
                                        <p:tav tm="0">
                                          <p:val>
                                            <p:strVal val="1+#ppt_w/2"/>
                                          </p:val>
                                        </p:tav>
                                        <p:tav tm="100000">
                                          <p:val>
                                            <p:strVal val="#ppt_x"/>
                                          </p:val>
                                        </p:tav>
                                      </p:tavLst>
                                    </p:anim>
                                    <p:anim calcmode="lin" valueType="num">
                                      <p:cBhvr additive="base">
                                        <p:cTn id="24"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utoUpdateAnimBg="0"/>
      <p:bldP spid="31"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顺序检索</a:t>
            </a:r>
            <a:endParaRPr kumimoji="1" lang="zh-CN" altLang="en-US" dirty="0"/>
          </a:p>
        </p:txBody>
      </p:sp>
      <p:sp>
        <p:nvSpPr>
          <p:cNvPr id="3" name="内容占位符 2"/>
          <p:cNvSpPr>
            <a:spLocks noGrp="1"/>
          </p:cNvSpPr>
          <p:nvPr>
            <p:ph idx="1"/>
          </p:nvPr>
        </p:nvSpPr>
        <p:spPr/>
        <p:txBody>
          <a:bodyPr/>
          <a:lstStyle/>
          <a:p>
            <a:r>
              <a:rPr lang="zh-CN" altLang="en-US" dirty="0"/>
              <a:t>简单字符串</a:t>
            </a:r>
            <a:r>
              <a:rPr lang="en-US" altLang="zh-CN" dirty="0"/>
              <a:t>—</a:t>
            </a:r>
            <a:r>
              <a:rPr lang="en-US" altLang="zh-CN" dirty="0">
                <a:latin typeface="Times New Roman" charset="0"/>
                <a:ea typeface="Times New Roman" charset="0"/>
                <a:cs typeface="Times New Roman" charset="0"/>
              </a:rPr>
              <a:t>KMP</a:t>
            </a:r>
            <a:r>
              <a:rPr lang="zh-CN" altLang="en-US" dirty="0"/>
              <a:t>算法</a:t>
            </a:r>
            <a:endParaRPr lang="en-US" altLang="zh-CN" dirty="0">
              <a:solidFill>
                <a:srgbClr val="7030A0"/>
              </a:solidFill>
              <a:latin typeface="Times New Roman" charset="0"/>
              <a:ea typeface="Times New Roman" charset="0"/>
              <a:cs typeface="Times New Roman" charset="0"/>
            </a:endParaRPr>
          </a:p>
          <a:p>
            <a:pPr lvl="1"/>
            <a:r>
              <a:rPr lang="zh-CN" altLang="en-US" dirty="0"/>
              <a:t>最长公共子序列</a:t>
            </a:r>
            <a:r>
              <a:rPr lang="zh-CN" altLang="en-US" sz="2000" dirty="0"/>
              <a:t>（重复子模式）</a:t>
            </a:r>
            <a:endParaRPr lang="en-US" altLang="zh-CN" sz="2000" dirty="0"/>
          </a:p>
          <a:p>
            <a:pPr lvl="2">
              <a:spcBef>
                <a:spcPts val="600"/>
              </a:spcBef>
            </a:pPr>
            <a:r>
              <a:rPr lang="zh-CN" altLang="en-US" dirty="0"/>
              <a:t>假设给定字符串“</a:t>
            </a:r>
            <a:r>
              <a:rPr lang="en-US" altLang="zh-CN" i="1" dirty="0" err="1">
                <a:latin typeface="Times New Roman" charset="0"/>
                <a:ea typeface="Times New Roman" charset="0"/>
                <a:cs typeface="Times New Roman" charset="0"/>
              </a:rPr>
              <a:t>ababa</a:t>
            </a:r>
            <a:r>
              <a:rPr lang="zh-CN" altLang="en-US" dirty="0"/>
              <a:t>”</a:t>
            </a:r>
            <a:endParaRPr lang="en-US" altLang="zh-CN" dirty="0"/>
          </a:p>
          <a:p>
            <a:pPr lvl="3">
              <a:spcBef>
                <a:spcPts val="600"/>
              </a:spcBef>
            </a:pPr>
            <a:r>
              <a:rPr lang="zh-CN" altLang="en-US" dirty="0"/>
              <a:t>前缀</a:t>
            </a:r>
            <a:endParaRPr lang="en-US" altLang="zh-CN" dirty="0"/>
          </a:p>
          <a:p>
            <a:pPr lvl="4">
              <a:spcBef>
                <a:spcPts val="600"/>
              </a:spcBef>
            </a:pPr>
            <a:r>
              <a:rPr lang="en-US" altLang="zh-CN" i="1" dirty="0">
                <a:latin typeface="Times New Roman" charset="0"/>
                <a:ea typeface="Times New Roman" charset="0"/>
                <a:cs typeface="Times New Roman" charset="0"/>
              </a:rPr>
              <a:t>a,</a:t>
            </a:r>
            <a:r>
              <a:rPr lang="zh-CN" altLang="en-US" i="1" dirty="0">
                <a:latin typeface="Times New Roman" charset="0"/>
                <a:ea typeface="Times New Roman" charset="0"/>
                <a:cs typeface="Times New Roman" charset="0"/>
              </a:rPr>
              <a:t> </a:t>
            </a:r>
            <a:r>
              <a:rPr lang="en-US" altLang="zh-CN" i="1" dirty="0">
                <a:latin typeface="Times New Roman" charset="0"/>
                <a:ea typeface="Times New Roman" charset="0"/>
                <a:cs typeface="Times New Roman" charset="0"/>
              </a:rPr>
              <a:t>ab,</a:t>
            </a:r>
            <a:r>
              <a:rPr lang="zh-CN" altLang="en-US" i="1" dirty="0">
                <a:latin typeface="Times New Roman" charset="0"/>
                <a:ea typeface="Times New Roman" charset="0"/>
                <a:cs typeface="Times New Roman" charset="0"/>
              </a:rPr>
              <a:t> </a:t>
            </a:r>
            <a:r>
              <a:rPr lang="en-US" altLang="zh-CN" i="1" dirty="0">
                <a:solidFill>
                  <a:srgbClr val="7030A0"/>
                </a:solidFill>
                <a:latin typeface="Times New Roman" charset="0"/>
                <a:ea typeface="Times New Roman" charset="0"/>
                <a:cs typeface="Times New Roman" charset="0"/>
              </a:rPr>
              <a:t>aba</a:t>
            </a:r>
            <a:r>
              <a:rPr lang="en-US" altLang="zh-CN" i="1" dirty="0">
                <a:latin typeface="Times New Roman" charset="0"/>
                <a:ea typeface="Times New Roman" charset="0"/>
                <a:cs typeface="Times New Roman" charset="0"/>
              </a:rPr>
              <a:t>,</a:t>
            </a:r>
            <a:r>
              <a:rPr lang="zh-CN" altLang="en-US" i="1" dirty="0">
                <a:latin typeface="Times New Roman" charset="0"/>
                <a:ea typeface="Times New Roman" charset="0"/>
                <a:cs typeface="Times New Roman" charset="0"/>
              </a:rPr>
              <a:t> </a:t>
            </a:r>
            <a:r>
              <a:rPr lang="en-US" altLang="zh-CN" i="1" dirty="0" err="1">
                <a:latin typeface="Times New Roman" charset="0"/>
                <a:ea typeface="Times New Roman" charset="0"/>
                <a:cs typeface="Times New Roman" charset="0"/>
              </a:rPr>
              <a:t>abab</a:t>
            </a:r>
            <a:endParaRPr lang="en-US" altLang="zh-CN" i="1" dirty="0">
              <a:latin typeface="Times New Roman" charset="0"/>
              <a:ea typeface="Times New Roman" charset="0"/>
              <a:cs typeface="Times New Roman" charset="0"/>
            </a:endParaRPr>
          </a:p>
          <a:p>
            <a:pPr lvl="3">
              <a:spcBef>
                <a:spcPts val="600"/>
              </a:spcBef>
            </a:pPr>
            <a:r>
              <a:rPr lang="zh-CN" altLang="en-US" dirty="0"/>
              <a:t>后缀</a:t>
            </a:r>
            <a:endParaRPr lang="en-US" altLang="zh-CN" dirty="0"/>
          </a:p>
          <a:p>
            <a:pPr lvl="4">
              <a:spcBef>
                <a:spcPts val="600"/>
              </a:spcBef>
            </a:pPr>
            <a:r>
              <a:rPr lang="en-US" altLang="zh-CN" i="1" dirty="0">
                <a:latin typeface="Times New Roman" charset="0"/>
                <a:ea typeface="Times New Roman" charset="0"/>
                <a:cs typeface="Times New Roman" charset="0"/>
              </a:rPr>
              <a:t>baba,</a:t>
            </a:r>
            <a:r>
              <a:rPr lang="zh-CN" altLang="en-US" i="1" dirty="0">
                <a:latin typeface="Times New Roman" charset="0"/>
                <a:ea typeface="Times New Roman" charset="0"/>
                <a:cs typeface="Times New Roman" charset="0"/>
              </a:rPr>
              <a:t> </a:t>
            </a:r>
            <a:r>
              <a:rPr lang="en-US" altLang="zh-CN" i="1" dirty="0">
                <a:solidFill>
                  <a:srgbClr val="7030A0"/>
                </a:solidFill>
                <a:latin typeface="Times New Roman" charset="0"/>
                <a:ea typeface="Times New Roman" charset="0"/>
                <a:cs typeface="Times New Roman" charset="0"/>
              </a:rPr>
              <a:t>aba</a:t>
            </a:r>
            <a:r>
              <a:rPr lang="en-US" altLang="zh-CN" i="1" dirty="0">
                <a:latin typeface="Times New Roman" charset="0"/>
                <a:ea typeface="Times New Roman" charset="0"/>
                <a:cs typeface="Times New Roman" charset="0"/>
              </a:rPr>
              <a:t>,</a:t>
            </a:r>
            <a:r>
              <a:rPr lang="zh-CN" altLang="en-US" i="1" dirty="0">
                <a:latin typeface="Times New Roman" charset="0"/>
                <a:ea typeface="Times New Roman" charset="0"/>
                <a:cs typeface="Times New Roman" charset="0"/>
              </a:rPr>
              <a:t> </a:t>
            </a:r>
            <a:r>
              <a:rPr lang="en-US" altLang="zh-CN" i="1" dirty="0" err="1">
                <a:latin typeface="Times New Roman" charset="0"/>
                <a:ea typeface="Times New Roman" charset="0"/>
                <a:cs typeface="Times New Roman" charset="0"/>
              </a:rPr>
              <a:t>ba</a:t>
            </a:r>
            <a:r>
              <a:rPr lang="en-US" altLang="zh-CN" i="1" dirty="0">
                <a:latin typeface="Times New Roman" charset="0"/>
                <a:ea typeface="Times New Roman" charset="0"/>
                <a:cs typeface="Times New Roman" charset="0"/>
              </a:rPr>
              <a:t>,</a:t>
            </a:r>
            <a:r>
              <a:rPr lang="zh-CN" altLang="en-US" i="1" dirty="0">
                <a:latin typeface="Times New Roman" charset="0"/>
                <a:ea typeface="Times New Roman" charset="0"/>
                <a:cs typeface="Times New Roman" charset="0"/>
              </a:rPr>
              <a:t> </a:t>
            </a:r>
            <a:r>
              <a:rPr lang="en-US" altLang="zh-CN" i="1" dirty="0">
                <a:latin typeface="Times New Roman" charset="0"/>
                <a:ea typeface="Times New Roman" charset="0"/>
                <a:cs typeface="Times New Roman" charset="0"/>
              </a:rPr>
              <a:t>a</a:t>
            </a:r>
          </a:p>
          <a:p>
            <a:pPr lvl="3">
              <a:spcBef>
                <a:spcPts val="600"/>
              </a:spcBef>
            </a:pPr>
            <a:r>
              <a:rPr lang="zh-CN" altLang="en-US" dirty="0"/>
              <a:t>对前缀和后缀求交集</a:t>
            </a:r>
            <a:endParaRPr lang="en-US" altLang="zh-CN" dirty="0"/>
          </a:p>
          <a:p>
            <a:pPr lvl="2">
              <a:spcBef>
                <a:spcPts val="600"/>
              </a:spcBef>
            </a:pPr>
            <a:r>
              <a:rPr lang="zh-CN" altLang="en-US" dirty="0"/>
              <a:t>最长公共子序列：</a:t>
            </a:r>
            <a:r>
              <a:rPr lang="en-US" altLang="zh-CN" i="1" dirty="0">
                <a:latin typeface="Times New Roman" charset="0"/>
                <a:ea typeface="Times New Roman" charset="0"/>
                <a:cs typeface="Times New Roman" charset="0"/>
              </a:rPr>
              <a:t>aba=3</a:t>
            </a:r>
            <a:endParaRPr kumimoji="1" lang="zh-CN" altLang="en-US" i="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2104252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顺序检索</a:t>
            </a:r>
            <a:endParaRPr kumimoji="1" lang="zh-CN" altLang="en-US" dirty="0"/>
          </a:p>
        </p:txBody>
      </p:sp>
      <p:sp>
        <p:nvSpPr>
          <p:cNvPr id="3" name="内容占位符 2"/>
          <p:cNvSpPr>
            <a:spLocks noGrp="1"/>
          </p:cNvSpPr>
          <p:nvPr>
            <p:ph idx="1"/>
          </p:nvPr>
        </p:nvSpPr>
        <p:spPr/>
        <p:txBody>
          <a:bodyPr/>
          <a:lstStyle/>
          <a:p>
            <a:r>
              <a:rPr lang="zh-CN" altLang="en-US" dirty="0"/>
              <a:t>简单字符串</a:t>
            </a:r>
            <a:r>
              <a:rPr lang="en-US" altLang="zh-CN" dirty="0"/>
              <a:t>—</a:t>
            </a:r>
            <a:r>
              <a:rPr lang="en-US" altLang="zh-CN" dirty="0">
                <a:latin typeface="Times New Roman" charset="0"/>
                <a:ea typeface="Times New Roman" charset="0"/>
                <a:cs typeface="Times New Roman" charset="0"/>
              </a:rPr>
              <a:t>KMP</a:t>
            </a:r>
            <a:r>
              <a:rPr lang="zh-CN" altLang="en-US" dirty="0"/>
              <a:t>算法</a:t>
            </a:r>
            <a:endParaRPr lang="en-US" altLang="zh-CN" dirty="0">
              <a:solidFill>
                <a:srgbClr val="7030A0"/>
              </a:solidFill>
              <a:latin typeface="Times New Roman" charset="0"/>
              <a:ea typeface="Times New Roman" charset="0"/>
              <a:cs typeface="Times New Roman"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507452701"/>
              </p:ext>
            </p:extLst>
          </p:nvPr>
        </p:nvGraphicFramePr>
        <p:xfrm>
          <a:off x="457199" y="2382653"/>
          <a:ext cx="8229600" cy="4358640"/>
        </p:xfrm>
        <a:graphic>
          <a:graphicData uri="http://schemas.openxmlformats.org/drawingml/2006/table">
            <a:tbl>
              <a:tblPr firstRow="1" bandRow="1">
                <a:tableStyleId>{5C22544A-7EE6-4342-B048-85BDC9FD1C3A}</a:tableStyleId>
              </a:tblPr>
              <a:tblGrid>
                <a:gridCol w="2321627">
                  <a:extLst>
                    <a:ext uri="{9D8B030D-6E8A-4147-A177-3AD203B41FA5}">
                      <a16:colId xmlns:a16="http://schemas.microsoft.com/office/drawing/2014/main" val="20000"/>
                    </a:ext>
                  </a:extLst>
                </a:gridCol>
                <a:gridCol w="1579418">
                  <a:extLst>
                    <a:ext uri="{9D8B030D-6E8A-4147-A177-3AD203B41FA5}">
                      <a16:colId xmlns:a16="http://schemas.microsoft.com/office/drawing/2014/main" val="20001"/>
                    </a:ext>
                  </a:extLst>
                </a:gridCol>
                <a:gridCol w="2006930">
                  <a:extLst>
                    <a:ext uri="{9D8B030D-6E8A-4147-A177-3AD203B41FA5}">
                      <a16:colId xmlns:a16="http://schemas.microsoft.com/office/drawing/2014/main" val="20002"/>
                    </a:ext>
                  </a:extLst>
                </a:gridCol>
                <a:gridCol w="2321625">
                  <a:extLst>
                    <a:ext uri="{9D8B030D-6E8A-4147-A177-3AD203B41FA5}">
                      <a16:colId xmlns:a16="http://schemas.microsoft.com/office/drawing/2014/main" val="20003"/>
                    </a:ext>
                  </a:extLst>
                </a:gridCol>
              </a:tblGrid>
              <a:tr h="525549">
                <a:tc>
                  <a:txBody>
                    <a:bodyPr/>
                    <a:lstStyle/>
                    <a:p>
                      <a:pPr algn="ctr"/>
                      <a:r>
                        <a:rPr lang="zh-CN" altLang="en-US" sz="2000" dirty="0">
                          <a:latin typeface="SimHei" charset="-122"/>
                          <a:ea typeface="SimHei" charset="-122"/>
                          <a:cs typeface="SimHei" charset="-122"/>
                        </a:rPr>
                        <a:t>序号</a:t>
                      </a:r>
                      <a:endParaRPr lang="en-US" altLang="zh-CN" sz="2000" dirty="0">
                        <a:latin typeface="SimHei" charset="-122"/>
                        <a:ea typeface="SimHei" charset="-122"/>
                        <a:cs typeface="SimHei" charset="-122"/>
                      </a:endParaRPr>
                    </a:p>
                    <a:p>
                      <a:pPr algn="ctr"/>
                      <a:r>
                        <a:rPr lang="zh-CN" altLang="en-US" sz="2000" dirty="0">
                          <a:latin typeface="SimHei" charset="-122"/>
                          <a:ea typeface="SimHei" charset="-122"/>
                          <a:cs typeface="SimHei" charset="-122"/>
                        </a:rPr>
                        <a:t>（不匹配的位置）</a:t>
                      </a:r>
                    </a:p>
                  </a:txBody>
                  <a:tcPr/>
                </a:tc>
                <a:tc>
                  <a:txBody>
                    <a:bodyPr/>
                    <a:lstStyle/>
                    <a:p>
                      <a:pPr algn="ctr"/>
                      <a:r>
                        <a:rPr lang="zh-CN" altLang="en-US" sz="2000" dirty="0">
                          <a:latin typeface="SimHei" charset="-122"/>
                          <a:ea typeface="SimHei" charset="-122"/>
                          <a:cs typeface="SimHei" charset="-122"/>
                        </a:rPr>
                        <a:t>关键词字符</a:t>
                      </a:r>
                    </a:p>
                  </a:txBody>
                  <a:tcPr/>
                </a:tc>
                <a:tc>
                  <a:txBody>
                    <a:bodyPr/>
                    <a:lstStyle/>
                    <a:p>
                      <a:pPr algn="ctr"/>
                      <a:r>
                        <a:rPr lang="zh-CN" altLang="en-US" sz="2000" dirty="0">
                          <a:latin typeface="SimHei" charset="-122"/>
                          <a:ea typeface="SimHei" charset="-122"/>
                          <a:cs typeface="SimHei" charset="-122"/>
                        </a:rPr>
                        <a:t>最长公共子序列</a:t>
                      </a:r>
                      <a:endParaRPr lang="en-US" altLang="zh-CN" sz="2000" dirty="0">
                        <a:latin typeface="SimHei" charset="-122"/>
                        <a:ea typeface="SimHei" charset="-122"/>
                        <a:cs typeface="SimHei" charset="-122"/>
                      </a:endParaRPr>
                    </a:p>
                    <a:p>
                      <a:pPr algn="ctr"/>
                      <a:r>
                        <a:rPr lang="en-US" altLang="zh-CN" sz="2000" b="1" i="1" dirty="0">
                          <a:latin typeface="Times New Roman" charset="0"/>
                          <a:ea typeface="Times New Roman" charset="0"/>
                          <a:cs typeface="Times New Roman" charset="0"/>
                        </a:rPr>
                        <a:t>k</a:t>
                      </a:r>
                      <a:endParaRPr lang="zh-CN" altLang="en-US" sz="2000" b="1" i="1" dirty="0">
                        <a:latin typeface="Times New Roman" charset="0"/>
                        <a:ea typeface="Times New Roman" charset="0"/>
                        <a:cs typeface="Times New Roman" charset="0"/>
                      </a:endParaRPr>
                    </a:p>
                  </a:txBody>
                  <a:tcPr/>
                </a:tc>
                <a:tc>
                  <a:txBody>
                    <a:bodyPr/>
                    <a:lstStyle/>
                    <a:p>
                      <a:pPr algn="ctr"/>
                      <a:r>
                        <a:rPr lang="zh-CN" altLang="en-US" sz="2000" dirty="0">
                          <a:latin typeface="SimHei" charset="-122"/>
                          <a:ea typeface="SimHei" charset="-122"/>
                          <a:cs typeface="SimHei" charset="-122"/>
                        </a:rPr>
                        <a:t>跳过的字符数</a:t>
                      </a:r>
                      <a:endParaRPr lang="en-US" altLang="zh-CN" sz="2000" dirty="0">
                        <a:latin typeface="SimHei" charset="-122"/>
                        <a:ea typeface="SimHei" charset="-122"/>
                        <a:cs typeface="SimHei" charset="-122"/>
                      </a:endParaRPr>
                    </a:p>
                    <a:p>
                      <a:pPr algn="ctr"/>
                      <a:r>
                        <a:rPr lang="en-US" altLang="zh-CN" sz="2000" b="1" i="1" dirty="0">
                          <a:latin typeface="Times New Roman" charset="0"/>
                          <a:ea typeface="Times New Roman" charset="0"/>
                          <a:cs typeface="Times New Roman" charset="0"/>
                        </a:rPr>
                        <a:t>j-k-1</a:t>
                      </a:r>
                      <a:endParaRPr lang="zh-CN" altLang="en-US" sz="2000" b="1" i="1" dirty="0">
                        <a:latin typeface="Times New Roman" charset="0"/>
                        <a:ea typeface="Times New Roman" charset="0"/>
                        <a:cs typeface="Times New Roman" charset="0"/>
                      </a:endParaRPr>
                    </a:p>
                  </a:txBody>
                  <a:tcPr/>
                </a:tc>
                <a:extLst>
                  <a:ext uri="{0D108BD9-81ED-4DB2-BD59-A6C34878D82A}">
                    <a16:rowId xmlns:a16="http://schemas.microsoft.com/office/drawing/2014/main" val="10000"/>
                  </a:ext>
                </a:extLst>
              </a:tr>
              <a:tr h="278008">
                <a:tc>
                  <a:txBody>
                    <a:bodyPr/>
                    <a:lstStyle/>
                    <a:p>
                      <a:pPr algn="ctr"/>
                      <a:r>
                        <a:rPr lang="en-US" altLang="zh-CN" dirty="0">
                          <a:latin typeface="Times New Roman" charset="0"/>
                          <a:ea typeface="Times New Roman" charset="0"/>
                          <a:cs typeface="Times New Roman" charset="0"/>
                        </a:rPr>
                        <a:t>1</a:t>
                      </a:r>
                      <a:endParaRPr lang="zh-CN" altLang="en-US" dirty="0">
                        <a:latin typeface="Times New Roman" charset="0"/>
                        <a:ea typeface="Times New Roman" charset="0"/>
                        <a:cs typeface="Times New Roman" charset="0"/>
                      </a:endParaRPr>
                    </a:p>
                  </a:txBody>
                  <a:tcPr/>
                </a:tc>
                <a:tc>
                  <a:txBody>
                    <a:bodyPr/>
                    <a:lstStyle/>
                    <a:p>
                      <a:pPr algn="ctr"/>
                      <a:r>
                        <a:rPr lang="en-US" altLang="zh-CN" dirty="0">
                          <a:latin typeface="Times New Roman" charset="0"/>
                          <a:ea typeface="Times New Roman" charset="0"/>
                          <a:cs typeface="Times New Roman" charset="0"/>
                        </a:rPr>
                        <a:t>a</a:t>
                      </a:r>
                      <a:endParaRPr lang="zh-CN" altLang="en-US" dirty="0">
                        <a:latin typeface="Times New Roman" charset="0"/>
                        <a:ea typeface="Times New Roman" charset="0"/>
                        <a:cs typeface="Times New Roman" charset="0"/>
                      </a:endParaRPr>
                    </a:p>
                  </a:txBody>
                  <a:tcPr/>
                </a:tc>
                <a:tc>
                  <a:txBody>
                    <a:bodyPr/>
                    <a:lstStyle/>
                    <a:p>
                      <a:pPr algn="ctr"/>
                      <a:r>
                        <a:rPr lang="en-US" altLang="zh-CN" dirty="0">
                          <a:latin typeface="Times New Roman" charset="0"/>
                          <a:ea typeface="Times New Roman" charset="0"/>
                          <a:cs typeface="Times New Roman" charset="0"/>
                        </a:rPr>
                        <a:t>0</a:t>
                      </a:r>
                      <a:endParaRPr lang="zh-CN" altLang="en-US" dirty="0">
                        <a:latin typeface="Times New Roman" charset="0"/>
                        <a:ea typeface="Times New Roman" charset="0"/>
                        <a:cs typeface="Times New Roman" charset="0"/>
                      </a:endParaRPr>
                    </a:p>
                  </a:txBody>
                  <a:tcPr/>
                </a:tc>
                <a:tc>
                  <a:txBody>
                    <a:bodyPr/>
                    <a:lstStyle/>
                    <a:p>
                      <a:pPr algn="ctr"/>
                      <a:r>
                        <a:rPr lang="en-US" altLang="zh-CN" dirty="0">
                          <a:latin typeface="Times New Roman" charset="0"/>
                          <a:ea typeface="Times New Roman" charset="0"/>
                          <a:cs typeface="Times New Roman" charset="0"/>
                        </a:rPr>
                        <a:t>1</a:t>
                      </a:r>
                      <a:endParaRPr lang="zh-CN" altLang="en-US" dirty="0">
                        <a:latin typeface="Times New Roman" charset="0"/>
                        <a:ea typeface="Times New Roman" charset="0"/>
                        <a:cs typeface="Times New Roman" charset="0"/>
                      </a:endParaRPr>
                    </a:p>
                  </a:txBody>
                  <a:tcPr/>
                </a:tc>
                <a:extLst>
                  <a:ext uri="{0D108BD9-81ED-4DB2-BD59-A6C34878D82A}">
                    <a16:rowId xmlns:a16="http://schemas.microsoft.com/office/drawing/2014/main" val="10001"/>
                  </a:ext>
                </a:extLst>
              </a:tr>
              <a:tr h="278008">
                <a:tc>
                  <a:txBody>
                    <a:bodyPr/>
                    <a:lstStyle/>
                    <a:p>
                      <a:pPr algn="ctr"/>
                      <a:r>
                        <a:rPr lang="en-US" altLang="zh-CN" dirty="0">
                          <a:latin typeface="Times New Roman" charset="0"/>
                          <a:ea typeface="Times New Roman" charset="0"/>
                          <a:cs typeface="Times New Roman" charset="0"/>
                        </a:rPr>
                        <a:t>2</a:t>
                      </a:r>
                      <a:endParaRPr lang="zh-CN" altLang="en-US" dirty="0">
                        <a:latin typeface="Times New Roman" charset="0"/>
                        <a:ea typeface="Times New Roman" charset="0"/>
                        <a:cs typeface="Times New Roman" charset="0"/>
                      </a:endParaRPr>
                    </a:p>
                  </a:txBody>
                  <a:tcPr/>
                </a:tc>
                <a:tc>
                  <a:txBody>
                    <a:bodyPr/>
                    <a:lstStyle/>
                    <a:p>
                      <a:pPr algn="ctr"/>
                      <a:r>
                        <a:rPr lang="en-US" altLang="zh-CN" dirty="0">
                          <a:latin typeface="Times New Roman" charset="0"/>
                          <a:ea typeface="Times New Roman" charset="0"/>
                          <a:cs typeface="Times New Roman" charset="0"/>
                        </a:rPr>
                        <a:t>b</a:t>
                      </a:r>
                      <a:endParaRPr lang="zh-CN" altLang="en-US" dirty="0">
                        <a:latin typeface="Times New Roman" charset="0"/>
                        <a:ea typeface="Times New Roman" charset="0"/>
                        <a:cs typeface="Times New Roman" charset="0"/>
                      </a:endParaRPr>
                    </a:p>
                  </a:txBody>
                  <a:tcPr/>
                </a:tc>
                <a:tc>
                  <a:txBody>
                    <a:bodyPr/>
                    <a:lstStyle/>
                    <a:p>
                      <a:pPr algn="ctr"/>
                      <a:r>
                        <a:rPr lang="en-US" altLang="zh-CN" dirty="0">
                          <a:latin typeface="Times New Roman" charset="0"/>
                          <a:ea typeface="Times New Roman" charset="0"/>
                          <a:cs typeface="Times New Roman" charset="0"/>
                        </a:rPr>
                        <a:t>0</a:t>
                      </a:r>
                      <a:endParaRPr lang="zh-CN" altLang="en-US" dirty="0">
                        <a:latin typeface="Times New Roman" charset="0"/>
                        <a:ea typeface="Times New Roman" charset="0"/>
                        <a:cs typeface="Times New Roman" charset="0"/>
                      </a:endParaRPr>
                    </a:p>
                  </a:txBody>
                  <a:tcPr/>
                </a:tc>
                <a:tc>
                  <a:txBody>
                    <a:bodyPr/>
                    <a:lstStyle/>
                    <a:p>
                      <a:pPr algn="ctr"/>
                      <a:r>
                        <a:rPr lang="en-US" altLang="zh-CN" dirty="0">
                          <a:latin typeface="Times New Roman" charset="0"/>
                          <a:ea typeface="Times New Roman" charset="0"/>
                          <a:cs typeface="Times New Roman" charset="0"/>
                        </a:rPr>
                        <a:t>1</a:t>
                      </a:r>
                      <a:endParaRPr lang="zh-CN" altLang="en-US" dirty="0">
                        <a:latin typeface="Times New Roman" charset="0"/>
                        <a:ea typeface="Times New Roman" charset="0"/>
                        <a:cs typeface="Times New Roman" charset="0"/>
                      </a:endParaRPr>
                    </a:p>
                  </a:txBody>
                  <a:tcPr/>
                </a:tc>
                <a:extLst>
                  <a:ext uri="{0D108BD9-81ED-4DB2-BD59-A6C34878D82A}">
                    <a16:rowId xmlns:a16="http://schemas.microsoft.com/office/drawing/2014/main" val="10002"/>
                  </a:ext>
                </a:extLst>
              </a:tr>
              <a:tr h="278008">
                <a:tc>
                  <a:txBody>
                    <a:bodyPr/>
                    <a:lstStyle/>
                    <a:p>
                      <a:pPr algn="ctr"/>
                      <a:r>
                        <a:rPr lang="en-US" altLang="zh-CN" dirty="0">
                          <a:latin typeface="Times New Roman" charset="0"/>
                          <a:ea typeface="Times New Roman" charset="0"/>
                          <a:cs typeface="Times New Roman" charset="0"/>
                        </a:rPr>
                        <a:t>3</a:t>
                      </a:r>
                      <a:endParaRPr lang="zh-CN" altLang="en-US" dirty="0">
                        <a:latin typeface="Times New Roman" charset="0"/>
                        <a:ea typeface="Times New Roman" charset="0"/>
                        <a:cs typeface="Times New Roman" charset="0"/>
                      </a:endParaRPr>
                    </a:p>
                  </a:txBody>
                  <a:tcPr/>
                </a:tc>
                <a:tc>
                  <a:txBody>
                    <a:bodyPr/>
                    <a:lstStyle/>
                    <a:p>
                      <a:pPr algn="ctr"/>
                      <a:r>
                        <a:rPr lang="en-US" altLang="zh-CN" dirty="0">
                          <a:latin typeface="Times New Roman" charset="0"/>
                          <a:ea typeface="Times New Roman" charset="0"/>
                          <a:cs typeface="Times New Roman" charset="0"/>
                        </a:rPr>
                        <a:t>c</a:t>
                      </a:r>
                      <a:endParaRPr lang="zh-CN" altLang="en-US" dirty="0">
                        <a:latin typeface="Times New Roman" charset="0"/>
                        <a:ea typeface="Times New Roman" charset="0"/>
                        <a:cs typeface="Times New Roman" charset="0"/>
                      </a:endParaRPr>
                    </a:p>
                  </a:txBody>
                  <a:tcPr/>
                </a:tc>
                <a:tc>
                  <a:txBody>
                    <a:bodyPr/>
                    <a:lstStyle/>
                    <a:p>
                      <a:pPr algn="ctr"/>
                      <a:r>
                        <a:rPr lang="en-US" altLang="zh-CN" dirty="0">
                          <a:latin typeface="Times New Roman" charset="0"/>
                          <a:ea typeface="Times New Roman" charset="0"/>
                          <a:cs typeface="Times New Roman" charset="0"/>
                        </a:rPr>
                        <a:t>0</a:t>
                      </a:r>
                      <a:endParaRPr lang="zh-CN" altLang="en-US" dirty="0">
                        <a:latin typeface="Times New Roman" charset="0"/>
                        <a:ea typeface="Times New Roman" charset="0"/>
                        <a:cs typeface="Times New Roman" charset="0"/>
                      </a:endParaRPr>
                    </a:p>
                  </a:txBody>
                  <a:tcPr/>
                </a:tc>
                <a:tc>
                  <a:txBody>
                    <a:bodyPr/>
                    <a:lstStyle/>
                    <a:p>
                      <a:pPr algn="ctr"/>
                      <a:r>
                        <a:rPr lang="en-US" altLang="zh-CN" dirty="0">
                          <a:latin typeface="Times New Roman" charset="0"/>
                          <a:ea typeface="Times New Roman" charset="0"/>
                          <a:cs typeface="Times New Roman" charset="0"/>
                        </a:rPr>
                        <a:t>2</a:t>
                      </a:r>
                      <a:endParaRPr lang="zh-CN" altLang="en-US" dirty="0">
                        <a:latin typeface="Times New Roman" charset="0"/>
                        <a:ea typeface="Times New Roman" charset="0"/>
                        <a:cs typeface="Times New Roman" charset="0"/>
                      </a:endParaRPr>
                    </a:p>
                  </a:txBody>
                  <a:tcPr/>
                </a:tc>
                <a:extLst>
                  <a:ext uri="{0D108BD9-81ED-4DB2-BD59-A6C34878D82A}">
                    <a16:rowId xmlns:a16="http://schemas.microsoft.com/office/drawing/2014/main" val="10003"/>
                  </a:ext>
                </a:extLst>
              </a:tr>
              <a:tr h="278008">
                <a:tc>
                  <a:txBody>
                    <a:bodyPr/>
                    <a:lstStyle/>
                    <a:p>
                      <a:pPr algn="ctr"/>
                      <a:r>
                        <a:rPr lang="en-US" altLang="zh-CN" dirty="0">
                          <a:solidFill>
                            <a:schemeClr val="tx1"/>
                          </a:solidFill>
                          <a:latin typeface="Times New Roman" charset="0"/>
                          <a:ea typeface="Times New Roman" charset="0"/>
                          <a:cs typeface="Times New Roman" charset="0"/>
                        </a:rPr>
                        <a:t>4</a:t>
                      </a:r>
                      <a:endParaRPr lang="zh-CN" altLang="en-US" dirty="0">
                        <a:solidFill>
                          <a:schemeClr val="tx1"/>
                        </a:solidFill>
                        <a:latin typeface="Times New Roman" charset="0"/>
                        <a:ea typeface="Times New Roman" charset="0"/>
                        <a:cs typeface="Times New Roman" charset="0"/>
                      </a:endParaRPr>
                    </a:p>
                  </a:txBody>
                  <a:tcPr/>
                </a:tc>
                <a:tc>
                  <a:txBody>
                    <a:bodyPr/>
                    <a:lstStyle/>
                    <a:p>
                      <a:pPr algn="ctr"/>
                      <a:r>
                        <a:rPr lang="en-US" altLang="zh-CN" dirty="0">
                          <a:solidFill>
                            <a:schemeClr val="tx1"/>
                          </a:solidFill>
                          <a:latin typeface="Times New Roman" charset="0"/>
                          <a:ea typeface="Times New Roman" charset="0"/>
                          <a:cs typeface="Times New Roman" charset="0"/>
                        </a:rPr>
                        <a:t>a</a:t>
                      </a:r>
                      <a:endParaRPr lang="zh-CN" altLang="en-US" dirty="0">
                        <a:solidFill>
                          <a:schemeClr val="tx1"/>
                        </a:solidFill>
                        <a:latin typeface="Times New Roman" charset="0"/>
                        <a:ea typeface="Times New Roman" charset="0"/>
                        <a:cs typeface="Times New Roman" charset="0"/>
                      </a:endParaRPr>
                    </a:p>
                  </a:txBody>
                  <a:tcPr/>
                </a:tc>
                <a:tc>
                  <a:txBody>
                    <a:bodyPr/>
                    <a:lstStyle/>
                    <a:p>
                      <a:pPr algn="ctr"/>
                      <a:r>
                        <a:rPr lang="en-US" altLang="zh-CN" dirty="0">
                          <a:solidFill>
                            <a:schemeClr val="tx1"/>
                          </a:solidFill>
                          <a:latin typeface="Times New Roman" charset="0"/>
                          <a:ea typeface="Times New Roman" charset="0"/>
                          <a:cs typeface="Times New Roman" charset="0"/>
                        </a:rPr>
                        <a:t>0</a:t>
                      </a:r>
                      <a:endParaRPr lang="zh-CN" altLang="en-US" dirty="0">
                        <a:solidFill>
                          <a:schemeClr val="tx1"/>
                        </a:solidFill>
                        <a:latin typeface="Times New Roman" charset="0"/>
                        <a:ea typeface="Times New Roman" charset="0"/>
                        <a:cs typeface="Times New Roman" charset="0"/>
                      </a:endParaRPr>
                    </a:p>
                  </a:txBody>
                  <a:tcPr/>
                </a:tc>
                <a:tc>
                  <a:txBody>
                    <a:bodyPr/>
                    <a:lstStyle/>
                    <a:p>
                      <a:pPr algn="ctr"/>
                      <a:r>
                        <a:rPr lang="en-US" altLang="zh-CN" dirty="0">
                          <a:solidFill>
                            <a:schemeClr val="tx1"/>
                          </a:solidFill>
                          <a:latin typeface="Times New Roman" charset="0"/>
                          <a:ea typeface="Times New Roman" charset="0"/>
                          <a:cs typeface="Times New Roman" charset="0"/>
                        </a:rPr>
                        <a:t>3</a:t>
                      </a:r>
                      <a:endParaRPr lang="zh-CN" altLang="en-US" dirty="0">
                        <a:solidFill>
                          <a:schemeClr val="tx1"/>
                        </a:solidFill>
                        <a:latin typeface="Times New Roman" charset="0"/>
                        <a:ea typeface="Times New Roman" charset="0"/>
                        <a:cs typeface="Times New Roman" charset="0"/>
                      </a:endParaRPr>
                    </a:p>
                  </a:txBody>
                  <a:tcPr/>
                </a:tc>
                <a:extLst>
                  <a:ext uri="{0D108BD9-81ED-4DB2-BD59-A6C34878D82A}">
                    <a16:rowId xmlns:a16="http://schemas.microsoft.com/office/drawing/2014/main" val="10004"/>
                  </a:ext>
                </a:extLst>
              </a:tr>
              <a:tr h="278008">
                <a:tc>
                  <a:txBody>
                    <a:bodyPr/>
                    <a:lstStyle/>
                    <a:p>
                      <a:pPr algn="ctr"/>
                      <a:r>
                        <a:rPr lang="en-US" altLang="zh-CN" dirty="0">
                          <a:latin typeface="Times New Roman" charset="0"/>
                          <a:ea typeface="Times New Roman" charset="0"/>
                          <a:cs typeface="Times New Roman" charset="0"/>
                        </a:rPr>
                        <a:t>5</a:t>
                      </a:r>
                      <a:endParaRPr lang="zh-CN" altLang="en-US" dirty="0">
                        <a:latin typeface="Times New Roman" charset="0"/>
                        <a:ea typeface="Times New Roman" charset="0"/>
                        <a:cs typeface="Times New Roman" charset="0"/>
                      </a:endParaRPr>
                    </a:p>
                  </a:txBody>
                  <a:tcPr/>
                </a:tc>
                <a:tc>
                  <a:txBody>
                    <a:bodyPr/>
                    <a:lstStyle/>
                    <a:p>
                      <a:pPr algn="ctr"/>
                      <a:r>
                        <a:rPr lang="en-US" altLang="zh-CN" dirty="0">
                          <a:latin typeface="Times New Roman" charset="0"/>
                          <a:ea typeface="Times New Roman" charset="0"/>
                          <a:cs typeface="Times New Roman" charset="0"/>
                        </a:rPr>
                        <a:t>b</a:t>
                      </a:r>
                      <a:endParaRPr lang="zh-CN" altLang="en-US" dirty="0">
                        <a:latin typeface="Times New Roman" charset="0"/>
                        <a:ea typeface="Times New Roman" charset="0"/>
                        <a:cs typeface="Times New Roman" charset="0"/>
                      </a:endParaRPr>
                    </a:p>
                  </a:txBody>
                  <a:tcPr/>
                </a:tc>
                <a:tc>
                  <a:txBody>
                    <a:bodyPr/>
                    <a:lstStyle/>
                    <a:p>
                      <a:pPr algn="ctr"/>
                      <a:r>
                        <a:rPr lang="en-US" altLang="zh-CN" dirty="0">
                          <a:latin typeface="Times New Roman" charset="0"/>
                          <a:ea typeface="Times New Roman" charset="0"/>
                          <a:cs typeface="Times New Roman" charset="0"/>
                        </a:rPr>
                        <a:t>1</a:t>
                      </a:r>
                      <a:endParaRPr lang="zh-CN" altLang="en-US" dirty="0">
                        <a:latin typeface="Times New Roman" charset="0"/>
                        <a:ea typeface="Times New Roman" charset="0"/>
                        <a:cs typeface="Times New Roman" charset="0"/>
                      </a:endParaRPr>
                    </a:p>
                  </a:txBody>
                  <a:tcPr/>
                </a:tc>
                <a:tc>
                  <a:txBody>
                    <a:bodyPr/>
                    <a:lstStyle/>
                    <a:p>
                      <a:pPr algn="ctr"/>
                      <a:r>
                        <a:rPr lang="en-US" altLang="zh-CN" dirty="0">
                          <a:latin typeface="Times New Roman" charset="0"/>
                          <a:ea typeface="Times New Roman" charset="0"/>
                          <a:cs typeface="Times New Roman" charset="0"/>
                        </a:rPr>
                        <a:t>3</a:t>
                      </a:r>
                      <a:endParaRPr lang="zh-CN" altLang="en-US" dirty="0">
                        <a:latin typeface="Times New Roman" charset="0"/>
                        <a:ea typeface="Times New Roman" charset="0"/>
                        <a:cs typeface="Times New Roman" charset="0"/>
                      </a:endParaRPr>
                    </a:p>
                  </a:txBody>
                  <a:tcPr/>
                </a:tc>
                <a:extLst>
                  <a:ext uri="{0D108BD9-81ED-4DB2-BD59-A6C34878D82A}">
                    <a16:rowId xmlns:a16="http://schemas.microsoft.com/office/drawing/2014/main" val="10005"/>
                  </a:ext>
                </a:extLst>
              </a:tr>
              <a:tr h="278008">
                <a:tc>
                  <a:txBody>
                    <a:bodyPr/>
                    <a:lstStyle/>
                    <a:p>
                      <a:pPr algn="ctr"/>
                      <a:r>
                        <a:rPr lang="en-US" altLang="zh-CN" dirty="0">
                          <a:solidFill>
                            <a:srgbClr val="FF0000"/>
                          </a:solidFill>
                          <a:latin typeface="Times New Roman" charset="0"/>
                          <a:ea typeface="Times New Roman" charset="0"/>
                          <a:cs typeface="Times New Roman" charset="0"/>
                        </a:rPr>
                        <a:t>6</a:t>
                      </a:r>
                      <a:endParaRPr lang="zh-CN" altLang="en-US" dirty="0">
                        <a:solidFill>
                          <a:srgbClr val="FF0000"/>
                        </a:solidFill>
                        <a:latin typeface="Times New Roman" charset="0"/>
                        <a:ea typeface="Times New Roman" charset="0"/>
                        <a:cs typeface="Times New Roman" charset="0"/>
                      </a:endParaRPr>
                    </a:p>
                  </a:txBody>
                  <a:tcPr/>
                </a:tc>
                <a:tc>
                  <a:txBody>
                    <a:bodyPr/>
                    <a:lstStyle/>
                    <a:p>
                      <a:pPr algn="ctr"/>
                      <a:r>
                        <a:rPr lang="en-US" altLang="zh-CN" dirty="0">
                          <a:solidFill>
                            <a:srgbClr val="FF0000"/>
                          </a:solidFill>
                          <a:latin typeface="Times New Roman" charset="0"/>
                          <a:ea typeface="Times New Roman" charset="0"/>
                          <a:cs typeface="Times New Roman" charset="0"/>
                        </a:rPr>
                        <a:t>c</a:t>
                      </a:r>
                      <a:endParaRPr lang="zh-CN" altLang="en-US" dirty="0">
                        <a:solidFill>
                          <a:srgbClr val="FF0000"/>
                        </a:solidFill>
                        <a:latin typeface="Times New Roman" charset="0"/>
                        <a:ea typeface="Times New Roman" charset="0"/>
                        <a:cs typeface="Times New Roman" charset="0"/>
                      </a:endParaRPr>
                    </a:p>
                  </a:txBody>
                  <a:tcPr/>
                </a:tc>
                <a:tc>
                  <a:txBody>
                    <a:bodyPr/>
                    <a:lstStyle/>
                    <a:p>
                      <a:pPr algn="ctr"/>
                      <a:r>
                        <a:rPr lang="en-US" altLang="zh-CN" dirty="0">
                          <a:solidFill>
                            <a:srgbClr val="FF0000"/>
                          </a:solidFill>
                          <a:latin typeface="Times New Roman" charset="0"/>
                          <a:ea typeface="Times New Roman" charset="0"/>
                          <a:cs typeface="Times New Roman" charset="0"/>
                        </a:rPr>
                        <a:t>2</a:t>
                      </a:r>
                      <a:endParaRPr lang="zh-CN" altLang="en-US" dirty="0">
                        <a:solidFill>
                          <a:srgbClr val="FF0000"/>
                        </a:solidFill>
                        <a:latin typeface="Times New Roman" charset="0"/>
                        <a:ea typeface="Times New Roman" charset="0"/>
                        <a:cs typeface="Times New Roman" charset="0"/>
                      </a:endParaRPr>
                    </a:p>
                  </a:txBody>
                  <a:tcPr/>
                </a:tc>
                <a:tc>
                  <a:txBody>
                    <a:bodyPr/>
                    <a:lstStyle/>
                    <a:p>
                      <a:pPr algn="ctr"/>
                      <a:r>
                        <a:rPr lang="en-US" altLang="zh-CN" dirty="0">
                          <a:solidFill>
                            <a:srgbClr val="FF0000"/>
                          </a:solidFill>
                          <a:latin typeface="Times New Roman" charset="0"/>
                          <a:ea typeface="Times New Roman" charset="0"/>
                          <a:cs typeface="Times New Roman" charset="0"/>
                        </a:rPr>
                        <a:t>3</a:t>
                      </a:r>
                      <a:endParaRPr lang="zh-CN" altLang="en-US" dirty="0">
                        <a:solidFill>
                          <a:srgbClr val="FF0000"/>
                        </a:solidFill>
                        <a:latin typeface="Times New Roman" charset="0"/>
                        <a:ea typeface="Times New Roman" charset="0"/>
                        <a:cs typeface="Times New Roman" charset="0"/>
                      </a:endParaRPr>
                    </a:p>
                  </a:txBody>
                  <a:tcPr/>
                </a:tc>
                <a:extLst>
                  <a:ext uri="{0D108BD9-81ED-4DB2-BD59-A6C34878D82A}">
                    <a16:rowId xmlns:a16="http://schemas.microsoft.com/office/drawing/2014/main" val="10006"/>
                  </a:ext>
                </a:extLst>
              </a:tr>
              <a:tr h="278008">
                <a:tc>
                  <a:txBody>
                    <a:bodyPr/>
                    <a:lstStyle/>
                    <a:p>
                      <a:pPr algn="ctr"/>
                      <a:r>
                        <a:rPr lang="en-US" altLang="zh-CN" dirty="0">
                          <a:latin typeface="Times New Roman" charset="0"/>
                          <a:ea typeface="Times New Roman" charset="0"/>
                          <a:cs typeface="Times New Roman" charset="0"/>
                        </a:rPr>
                        <a:t>7</a:t>
                      </a:r>
                      <a:endParaRPr lang="zh-CN" altLang="en-US" dirty="0">
                        <a:latin typeface="Times New Roman" charset="0"/>
                        <a:ea typeface="Times New Roman" charset="0"/>
                        <a:cs typeface="Times New Roman" charset="0"/>
                      </a:endParaRPr>
                    </a:p>
                  </a:txBody>
                  <a:tcPr/>
                </a:tc>
                <a:tc>
                  <a:txBody>
                    <a:bodyPr/>
                    <a:lstStyle/>
                    <a:p>
                      <a:pPr algn="ctr"/>
                      <a:r>
                        <a:rPr lang="en-US" altLang="zh-CN" dirty="0">
                          <a:latin typeface="Times New Roman" charset="0"/>
                          <a:ea typeface="Times New Roman" charset="0"/>
                          <a:cs typeface="Times New Roman" charset="0"/>
                        </a:rPr>
                        <a:t>a</a:t>
                      </a:r>
                      <a:endParaRPr lang="zh-CN" altLang="en-US" dirty="0">
                        <a:latin typeface="Times New Roman" charset="0"/>
                        <a:ea typeface="Times New Roman" charset="0"/>
                        <a:cs typeface="Times New Roman" charset="0"/>
                      </a:endParaRPr>
                    </a:p>
                  </a:txBody>
                  <a:tcPr/>
                </a:tc>
                <a:tc>
                  <a:txBody>
                    <a:bodyPr/>
                    <a:lstStyle/>
                    <a:p>
                      <a:pPr algn="ctr"/>
                      <a:r>
                        <a:rPr lang="en-US" altLang="zh-CN" dirty="0">
                          <a:latin typeface="Times New Roman" charset="0"/>
                          <a:ea typeface="Times New Roman" charset="0"/>
                          <a:cs typeface="Times New Roman" charset="0"/>
                        </a:rPr>
                        <a:t>3</a:t>
                      </a:r>
                      <a:endParaRPr lang="zh-CN" altLang="en-US" dirty="0">
                        <a:latin typeface="Times New Roman" charset="0"/>
                        <a:ea typeface="Times New Roman" charset="0"/>
                        <a:cs typeface="Times New Roman" charset="0"/>
                      </a:endParaRPr>
                    </a:p>
                  </a:txBody>
                  <a:tcPr/>
                </a:tc>
                <a:tc>
                  <a:txBody>
                    <a:bodyPr/>
                    <a:lstStyle/>
                    <a:p>
                      <a:pPr algn="ctr"/>
                      <a:r>
                        <a:rPr lang="en-US" altLang="zh-CN" dirty="0">
                          <a:latin typeface="Times New Roman" charset="0"/>
                          <a:ea typeface="Times New Roman" charset="0"/>
                          <a:cs typeface="Times New Roman" charset="0"/>
                        </a:rPr>
                        <a:t>3</a:t>
                      </a:r>
                      <a:endParaRPr lang="zh-CN" altLang="en-US" dirty="0">
                        <a:latin typeface="Times New Roman" charset="0"/>
                        <a:ea typeface="Times New Roman" charset="0"/>
                        <a:cs typeface="Times New Roman" charset="0"/>
                      </a:endParaRPr>
                    </a:p>
                  </a:txBody>
                  <a:tcPr/>
                </a:tc>
                <a:extLst>
                  <a:ext uri="{0D108BD9-81ED-4DB2-BD59-A6C34878D82A}">
                    <a16:rowId xmlns:a16="http://schemas.microsoft.com/office/drawing/2014/main" val="10007"/>
                  </a:ext>
                </a:extLst>
              </a:tr>
              <a:tr h="278008">
                <a:tc>
                  <a:txBody>
                    <a:bodyPr/>
                    <a:lstStyle/>
                    <a:p>
                      <a:pPr algn="ctr"/>
                      <a:r>
                        <a:rPr lang="en-US" altLang="zh-CN" dirty="0">
                          <a:latin typeface="Times New Roman" charset="0"/>
                          <a:ea typeface="Times New Roman" charset="0"/>
                          <a:cs typeface="Times New Roman" charset="0"/>
                        </a:rPr>
                        <a:t>8</a:t>
                      </a:r>
                      <a:endParaRPr lang="zh-CN" altLang="en-US" dirty="0">
                        <a:latin typeface="Times New Roman" charset="0"/>
                        <a:ea typeface="Times New Roman" charset="0"/>
                        <a:cs typeface="Times New Roman" charset="0"/>
                      </a:endParaRPr>
                    </a:p>
                  </a:txBody>
                  <a:tcPr/>
                </a:tc>
                <a:tc>
                  <a:txBody>
                    <a:bodyPr/>
                    <a:lstStyle/>
                    <a:p>
                      <a:pPr algn="ctr"/>
                      <a:r>
                        <a:rPr lang="en-US" altLang="zh-CN" dirty="0">
                          <a:latin typeface="Times New Roman" charset="0"/>
                          <a:ea typeface="Times New Roman" charset="0"/>
                          <a:cs typeface="Times New Roman" charset="0"/>
                        </a:rPr>
                        <a:t>c</a:t>
                      </a:r>
                      <a:endParaRPr lang="zh-CN" altLang="en-US" dirty="0">
                        <a:latin typeface="Times New Roman" charset="0"/>
                        <a:ea typeface="Times New Roman" charset="0"/>
                        <a:cs typeface="Times New Roman" charset="0"/>
                      </a:endParaRPr>
                    </a:p>
                  </a:txBody>
                  <a:tcPr/>
                </a:tc>
                <a:tc>
                  <a:txBody>
                    <a:bodyPr/>
                    <a:lstStyle/>
                    <a:p>
                      <a:pPr algn="ctr"/>
                      <a:r>
                        <a:rPr lang="en-US" altLang="zh-CN" dirty="0">
                          <a:latin typeface="Times New Roman" charset="0"/>
                          <a:ea typeface="Times New Roman" charset="0"/>
                          <a:cs typeface="Times New Roman" charset="0"/>
                        </a:rPr>
                        <a:t>4</a:t>
                      </a:r>
                      <a:endParaRPr lang="zh-CN" altLang="en-US" dirty="0">
                        <a:latin typeface="Times New Roman" charset="0"/>
                        <a:ea typeface="Times New Roman" charset="0"/>
                        <a:cs typeface="Times New Roman" charset="0"/>
                      </a:endParaRPr>
                    </a:p>
                  </a:txBody>
                  <a:tcPr/>
                </a:tc>
                <a:tc>
                  <a:txBody>
                    <a:bodyPr/>
                    <a:lstStyle/>
                    <a:p>
                      <a:pPr algn="ctr"/>
                      <a:r>
                        <a:rPr lang="en-US" altLang="zh-CN" dirty="0">
                          <a:latin typeface="Times New Roman" charset="0"/>
                          <a:ea typeface="Times New Roman" charset="0"/>
                          <a:cs typeface="Times New Roman" charset="0"/>
                        </a:rPr>
                        <a:t>3</a:t>
                      </a:r>
                      <a:endParaRPr lang="zh-CN" altLang="en-US" dirty="0">
                        <a:latin typeface="Times New Roman" charset="0"/>
                        <a:ea typeface="Times New Roman" charset="0"/>
                        <a:cs typeface="Times New Roman" charset="0"/>
                      </a:endParaRPr>
                    </a:p>
                  </a:txBody>
                  <a:tcPr/>
                </a:tc>
                <a:extLst>
                  <a:ext uri="{0D108BD9-81ED-4DB2-BD59-A6C34878D82A}">
                    <a16:rowId xmlns:a16="http://schemas.microsoft.com/office/drawing/2014/main" val="10008"/>
                  </a:ext>
                </a:extLst>
              </a:tr>
              <a:tr h="278008">
                <a:tc>
                  <a:txBody>
                    <a:bodyPr/>
                    <a:lstStyle/>
                    <a:p>
                      <a:pPr algn="ctr"/>
                      <a:r>
                        <a:rPr lang="en-US" altLang="zh-CN" dirty="0">
                          <a:latin typeface="Times New Roman" charset="0"/>
                          <a:ea typeface="Times New Roman" charset="0"/>
                          <a:cs typeface="Times New Roman" charset="0"/>
                        </a:rPr>
                        <a:t>9</a:t>
                      </a:r>
                      <a:endParaRPr lang="zh-CN" altLang="en-US" dirty="0">
                        <a:latin typeface="Times New Roman" charset="0"/>
                        <a:ea typeface="Times New Roman" charset="0"/>
                        <a:cs typeface="Times New Roman" charset="0"/>
                      </a:endParaRPr>
                    </a:p>
                  </a:txBody>
                  <a:tcPr/>
                </a:tc>
                <a:tc>
                  <a:txBody>
                    <a:bodyPr/>
                    <a:lstStyle/>
                    <a:p>
                      <a:pPr algn="ctr"/>
                      <a:r>
                        <a:rPr lang="en-US" altLang="zh-CN" dirty="0">
                          <a:latin typeface="Times New Roman" charset="0"/>
                          <a:ea typeface="Times New Roman" charset="0"/>
                          <a:cs typeface="Times New Roman" charset="0"/>
                        </a:rPr>
                        <a:t>a</a:t>
                      </a:r>
                      <a:endParaRPr lang="zh-CN" altLang="en-US" dirty="0">
                        <a:latin typeface="Times New Roman" charset="0"/>
                        <a:ea typeface="Times New Roman" charset="0"/>
                        <a:cs typeface="Times New Roman" charset="0"/>
                      </a:endParaRPr>
                    </a:p>
                  </a:txBody>
                  <a:tcPr/>
                </a:tc>
                <a:tc>
                  <a:txBody>
                    <a:bodyPr/>
                    <a:lstStyle/>
                    <a:p>
                      <a:pPr algn="ctr"/>
                      <a:r>
                        <a:rPr lang="en-US" altLang="zh-CN" dirty="0">
                          <a:latin typeface="Times New Roman" charset="0"/>
                          <a:ea typeface="Times New Roman" charset="0"/>
                          <a:cs typeface="Times New Roman" charset="0"/>
                        </a:rPr>
                        <a:t>0</a:t>
                      </a:r>
                      <a:endParaRPr lang="zh-CN" altLang="en-US" dirty="0">
                        <a:latin typeface="Times New Roman" charset="0"/>
                        <a:ea typeface="Times New Roman" charset="0"/>
                        <a:cs typeface="Times New Roman" charset="0"/>
                      </a:endParaRPr>
                    </a:p>
                  </a:txBody>
                  <a:tcPr/>
                </a:tc>
                <a:tc>
                  <a:txBody>
                    <a:bodyPr/>
                    <a:lstStyle/>
                    <a:p>
                      <a:pPr algn="ctr"/>
                      <a:r>
                        <a:rPr lang="en-US" altLang="zh-CN" dirty="0">
                          <a:latin typeface="Times New Roman" charset="0"/>
                          <a:ea typeface="Times New Roman" charset="0"/>
                          <a:cs typeface="Times New Roman" charset="0"/>
                        </a:rPr>
                        <a:t>8</a:t>
                      </a:r>
                      <a:endParaRPr lang="zh-CN" altLang="en-US" dirty="0">
                        <a:latin typeface="Times New Roman" charset="0"/>
                        <a:ea typeface="Times New Roman" charset="0"/>
                        <a:cs typeface="Times New Roman" charset="0"/>
                      </a:endParaRPr>
                    </a:p>
                  </a:txBody>
                  <a:tcPr/>
                </a:tc>
                <a:extLst>
                  <a:ext uri="{0D108BD9-81ED-4DB2-BD59-A6C34878D82A}">
                    <a16:rowId xmlns:a16="http://schemas.microsoft.com/office/drawing/2014/main" val="10009"/>
                  </a:ext>
                </a:extLst>
              </a:tr>
              <a:tr h="278008">
                <a:tc>
                  <a:txBody>
                    <a:bodyPr/>
                    <a:lstStyle/>
                    <a:p>
                      <a:pPr algn="ctr"/>
                      <a:r>
                        <a:rPr lang="en-US" altLang="zh-CN" dirty="0">
                          <a:latin typeface="Times New Roman" charset="0"/>
                          <a:ea typeface="Times New Roman" charset="0"/>
                          <a:cs typeface="Times New Roman" charset="0"/>
                        </a:rPr>
                        <a:t>10</a:t>
                      </a:r>
                      <a:endParaRPr lang="zh-CN" altLang="en-US" dirty="0">
                        <a:latin typeface="Times New Roman" charset="0"/>
                        <a:ea typeface="Times New Roman" charset="0"/>
                        <a:cs typeface="Times New Roman" charset="0"/>
                      </a:endParaRPr>
                    </a:p>
                  </a:txBody>
                  <a:tcPr/>
                </a:tc>
                <a:tc>
                  <a:txBody>
                    <a:bodyPr/>
                    <a:lstStyle/>
                    <a:p>
                      <a:pPr algn="ctr"/>
                      <a:r>
                        <a:rPr lang="en-US" altLang="zh-CN" dirty="0">
                          <a:latin typeface="Times New Roman" charset="0"/>
                          <a:ea typeface="Times New Roman" charset="0"/>
                          <a:cs typeface="Times New Roman" charset="0"/>
                        </a:rPr>
                        <a:t>b</a:t>
                      </a:r>
                      <a:endParaRPr lang="zh-CN" altLang="en-US" dirty="0">
                        <a:latin typeface="Times New Roman" charset="0"/>
                        <a:ea typeface="Times New Roman" charset="0"/>
                        <a:cs typeface="Times New Roman" charset="0"/>
                      </a:endParaRPr>
                    </a:p>
                  </a:txBody>
                  <a:tcPr/>
                </a:tc>
                <a:tc>
                  <a:txBody>
                    <a:bodyPr/>
                    <a:lstStyle/>
                    <a:p>
                      <a:pPr algn="ctr"/>
                      <a:r>
                        <a:rPr lang="en-US" altLang="zh-CN" dirty="0">
                          <a:latin typeface="Times New Roman" charset="0"/>
                          <a:ea typeface="Times New Roman" charset="0"/>
                          <a:cs typeface="Times New Roman" charset="0"/>
                        </a:rPr>
                        <a:t>1</a:t>
                      </a:r>
                      <a:endParaRPr lang="zh-CN" altLang="en-US" dirty="0">
                        <a:latin typeface="Times New Roman" charset="0"/>
                        <a:ea typeface="Times New Roman" charset="0"/>
                        <a:cs typeface="Times New Roman" charset="0"/>
                      </a:endParaRPr>
                    </a:p>
                  </a:txBody>
                  <a:tcPr/>
                </a:tc>
                <a:tc>
                  <a:txBody>
                    <a:bodyPr/>
                    <a:lstStyle/>
                    <a:p>
                      <a:pPr algn="ctr"/>
                      <a:r>
                        <a:rPr lang="en-US" altLang="zh-CN" dirty="0">
                          <a:latin typeface="Times New Roman" charset="0"/>
                          <a:ea typeface="Times New Roman" charset="0"/>
                          <a:cs typeface="Times New Roman" charset="0"/>
                        </a:rPr>
                        <a:t>8</a:t>
                      </a:r>
                      <a:endParaRPr lang="zh-CN" altLang="en-US" dirty="0">
                        <a:latin typeface="Times New Roman" charset="0"/>
                        <a:ea typeface="Times New Roman" charset="0"/>
                        <a:cs typeface="Times New Roman" charset="0"/>
                      </a:endParaRPr>
                    </a:p>
                  </a:txBody>
                  <a:tcPr/>
                </a:tc>
                <a:extLst>
                  <a:ext uri="{0D108BD9-81ED-4DB2-BD59-A6C34878D82A}">
                    <a16:rowId xmlns:a16="http://schemas.microsoft.com/office/drawing/2014/main" val="10010"/>
                  </a:ext>
                </a:extLst>
              </a:tr>
            </a:tbl>
          </a:graphicData>
        </a:graphic>
      </p:graphicFrame>
      <p:sp>
        <p:nvSpPr>
          <p:cNvPr id="5" name="文本框 4"/>
          <p:cNvSpPr txBox="1"/>
          <p:nvPr/>
        </p:nvSpPr>
        <p:spPr>
          <a:xfrm>
            <a:off x="4524499" y="340498"/>
            <a:ext cx="4577937" cy="1477328"/>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kumimoji="1" lang="zh-CN" altLang="en-US" dirty="0"/>
              <a:t>在</a:t>
            </a:r>
            <a:r>
              <a:rPr kumimoji="1" lang="en-US" altLang="zh-CN" i="1" dirty="0">
                <a:latin typeface="Times New Roman" charset="0"/>
                <a:ea typeface="Times New Roman" charset="0"/>
                <a:cs typeface="Times New Roman" charset="0"/>
              </a:rPr>
              <a:t>6</a:t>
            </a:r>
            <a:r>
              <a:rPr kumimoji="1" lang="zh-CN" altLang="en-US" dirty="0"/>
              <a:t>处不匹配，求“</a:t>
            </a:r>
            <a:r>
              <a:rPr kumimoji="1" lang="en-US" altLang="zh-CN" i="1" dirty="0" err="1">
                <a:latin typeface="Times New Roman" charset="0"/>
                <a:ea typeface="Times New Roman" charset="0"/>
                <a:cs typeface="Times New Roman" charset="0"/>
              </a:rPr>
              <a:t>abcab</a:t>
            </a:r>
            <a:r>
              <a:rPr kumimoji="1" lang="zh-CN" altLang="en-US" dirty="0"/>
              <a:t>”最长公共子序列</a:t>
            </a:r>
            <a:endParaRPr kumimoji="1" lang="en-US" altLang="zh-CN" dirty="0"/>
          </a:p>
          <a:p>
            <a:r>
              <a:rPr kumimoji="1" lang="zh-CN" altLang="en-US" dirty="0"/>
              <a:t>前缀：</a:t>
            </a:r>
            <a:r>
              <a:rPr kumimoji="1" lang="en-US" altLang="zh-CN" i="1" dirty="0">
                <a:latin typeface="Times New Roman" charset="0"/>
                <a:ea typeface="Times New Roman" charset="0"/>
                <a:cs typeface="Times New Roman" charset="0"/>
              </a:rPr>
              <a:t>a,</a:t>
            </a:r>
            <a:r>
              <a:rPr kumimoji="1" lang="zh-CN" altLang="en-US" i="1" dirty="0">
                <a:latin typeface="Times New Roman" charset="0"/>
                <a:ea typeface="Times New Roman" charset="0"/>
                <a:cs typeface="Times New Roman" charset="0"/>
              </a:rPr>
              <a:t> </a:t>
            </a:r>
            <a:r>
              <a:rPr kumimoji="1" lang="en-US" altLang="zh-CN" i="1" dirty="0">
                <a:solidFill>
                  <a:srgbClr val="7030A0"/>
                </a:solidFill>
                <a:latin typeface="Times New Roman" charset="0"/>
                <a:ea typeface="Times New Roman" charset="0"/>
                <a:cs typeface="Times New Roman" charset="0"/>
              </a:rPr>
              <a:t>ab</a:t>
            </a:r>
            <a:r>
              <a:rPr kumimoji="1" lang="en-US" altLang="zh-CN" i="1" dirty="0">
                <a:latin typeface="Times New Roman" charset="0"/>
                <a:ea typeface="Times New Roman" charset="0"/>
                <a:cs typeface="Times New Roman" charset="0"/>
              </a:rPr>
              <a:t>,</a:t>
            </a:r>
            <a:r>
              <a:rPr kumimoji="1" lang="zh-CN" altLang="en-US" i="1" dirty="0">
                <a:latin typeface="Times New Roman" charset="0"/>
                <a:ea typeface="Times New Roman" charset="0"/>
                <a:cs typeface="Times New Roman" charset="0"/>
              </a:rPr>
              <a:t> </a:t>
            </a:r>
            <a:r>
              <a:rPr kumimoji="1" lang="en-US" altLang="zh-CN" i="1" dirty="0" err="1">
                <a:latin typeface="Times New Roman" charset="0"/>
                <a:ea typeface="Times New Roman" charset="0"/>
                <a:cs typeface="Times New Roman" charset="0"/>
              </a:rPr>
              <a:t>abc</a:t>
            </a:r>
            <a:r>
              <a:rPr kumimoji="1" lang="en-US" altLang="zh-CN" i="1" dirty="0">
                <a:latin typeface="Times New Roman" charset="0"/>
                <a:ea typeface="Times New Roman" charset="0"/>
                <a:cs typeface="Times New Roman" charset="0"/>
              </a:rPr>
              <a:t>,</a:t>
            </a:r>
            <a:r>
              <a:rPr kumimoji="1" lang="zh-CN" altLang="en-US" i="1" dirty="0">
                <a:latin typeface="Times New Roman" charset="0"/>
                <a:ea typeface="Times New Roman" charset="0"/>
                <a:cs typeface="Times New Roman" charset="0"/>
              </a:rPr>
              <a:t> </a:t>
            </a:r>
            <a:r>
              <a:rPr kumimoji="1" lang="en-US" altLang="zh-CN" i="1" dirty="0" err="1">
                <a:latin typeface="Times New Roman" charset="0"/>
                <a:ea typeface="Times New Roman" charset="0"/>
                <a:cs typeface="Times New Roman" charset="0"/>
              </a:rPr>
              <a:t>abca</a:t>
            </a:r>
            <a:r>
              <a:rPr kumimoji="1" lang="en-US" altLang="zh-CN" i="1" dirty="0">
                <a:latin typeface="Times New Roman" charset="0"/>
                <a:ea typeface="Times New Roman" charset="0"/>
                <a:cs typeface="Times New Roman" charset="0"/>
              </a:rPr>
              <a:t>,</a:t>
            </a:r>
            <a:r>
              <a:rPr kumimoji="1" lang="zh-CN" altLang="en-US" i="1" dirty="0">
                <a:latin typeface="Times New Roman" charset="0"/>
                <a:ea typeface="Times New Roman" charset="0"/>
                <a:cs typeface="Times New Roman" charset="0"/>
              </a:rPr>
              <a:t> </a:t>
            </a:r>
            <a:r>
              <a:rPr lang="en-US" altLang="zh-CN" i="1" dirty="0" err="1">
                <a:latin typeface="Times New Roman" charset="0"/>
                <a:ea typeface="Times New Roman" charset="0"/>
                <a:cs typeface="Times New Roman" charset="0"/>
              </a:rPr>
              <a:t>abca</a:t>
            </a:r>
            <a:endParaRPr lang="en-US" altLang="zh-CN" i="1" dirty="0">
              <a:latin typeface="Times New Roman" charset="0"/>
              <a:ea typeface="Times New Roman" charset="0"/>
              <a:cs typeface="Times New Roman" charset="0"/>
            </a:endParaRPr>
          </a:p>
          <a:p>
            <a:r>
              <a:rPr lang="zh-CN" altLang="en-US" dirty="0"/>
              <a:t>后缀：</a:t>
            </a:r>
            <a:r>
              <a:rPr lang="en-US" altLang="zh-CN" i="1" dirty="0" err="1">
                <a:latin typeface="Times New Roman" charset="0"/>
                <a:ea typeface="Times New Roman" charset="0"/>
                <a:cs typeface="Times New Roman" charset="0"/>
              </a:rPr>
              <a:t>bcab</a:t>
            </a:r>
            <a:r>
              <a:rPr lang="en-US" altLang="zh-CN" i="1" dirty="0">
                <a:latin typeface="Times New Roman" charset="0"/>
                <a:ea typeface="Times New Roman" charset="0"/>
                <a:cs typeface="Times New Roman" charset="0"/>
              </a:rPr>
              <a:t>,</a:t>
            </a:r>
            <a:r>
              <a:rPr lang="zh-CN" altLang="en-US" i="1" dirty="0">
                <a:latin typeface="Times New Roman" charset="0"/>
                <a:ea typeface="Times New Roman" charset="0"/>
                <a:cs typeface="Times New Roman" charset="0"/>
              </a:rPr>
              <a:t> </a:t>
            </a:r>
            <a:r>
              <a:rPr lang="en-US" altLang="zh-CN" i="1" dirty="0">
                <a:latin typeface="Times New Roman" charset="0"/>
                <a:ea typeface="Times New Roman" charset="0"/>
                <a:cs typeface="Times New Roman" charset="0"/>
              </a:rPr>
              <a:t>cab,</a:t>
            </a:r>
            <a:r>
              <a:rPr lang="zh-CN" altLang="en-US" i="1" dirty="0">
                <a:latin typeface="Times New Roman" charset="0"/>
                <a:ea typeface="Times New Roman" charset="0"/>
                <a:cs typeface="Times New Roman" charset="0"/>
              </a:rPr>
              <a:t> </a:t>
            </a:r>
            <a:r>
              <a:rPr lang="en-US" altLang="zh-CN" i="1" dirty="0">
                <a:solidFill>
                  <a:srgbClr val="7030A0"/>
                </a:solidFill>
                <a:latin typeface="Times New Roman" charset="0"/>
                <a:ea typeface="Times New Roman" charset="0"/>
                <a:cs typeface="Times New Roman" charset="0"/>
              </a:rPr>
              <a:t>ab</a:t>
            </a:r>
            <a:r>
              <a:rPr lang="en-US" altLang="zh-CN" i="1" dirty="0">
                <a:latin typeface="Times New Roman" charset="0"/>
                <a:ea typeface="Times New Roman" charset="0"/>
                <a:cs typeface="Times New Roman" charset="0"/>
              </a:rPr>
              <a:t>,</a:t>
            </a:r>
            <a:r>
              <a:rPr lang="zh-CN" altLang="en-US" i="1" dirty="0">
                <a:latin typeface="Times New Roman" charset="0"/>
                <a:ea typeface="Times New Roman" charset="0"/>
                <a:cs typeface="Times New Roman" charset="0"/>
              </a:rPr>
              <a:t> </a:t>
            </a:r>
            <a:r>
              <a:rPr lang="en-US" altLang="zh-CN" i="1" dirty="0">
                <a:latin typeface="Times New Roman" charset="0"/>
                <a:ea typeface="Times New Roman" charset="0"/>
                <a:cs typeface="Times New Roman" charset="0"/>
              </a:rPr>
              <a:t>b</a:t>
            </a:r>
          </a:p>
          <a:p>
            <a:r>
              <a:rPr lang="zh-CN" altLang="en-US" dirty="0"/>
              <a:t>最长公共子序列：</a:t>
            </a:r>
            <a:r>
              <a:rPr lang="en-US" altLang="zh-CN" i="1" dirty="0">
                <a:latin typeface="Times New Roman" charset="0"/>
                <a:ea typeface="Times New Roman" charset="0"/>
                <a:cs typeface="Times New Roman" charset="0"/>
              </a:rPr>
              <a:t>ab</a:t>
            </a:r>
            <a:r>
              <a:rPr lang="zh-CN" altLang="en-US" dirty="0"/>
              <a:t>，长度为</a:t>
            </a:r>
            <a:r>
              <a:rPr lang="en-US" altLang="zh-CN" i="1" dirty="0">
                <a:latin typeface="Times New Roman" charset="0"/>
                <a:ea typeface="Times New Roman" charset="0"/>
                <a:cs typeface="Times New Roman" charset="0"/>
              </a:rPr>
              <a:t>2</a:t>
            </a:r>
          </a:p>
          <a:p>
            <a:r>
              <a:rPr kumimoji="1" lang="zh-CN" altLang="en-US" dirty="0"/>
              <a:t>跳过的字符数：</a:t>
            </a:r>
            <a:r>
              <a:rPr kumimoji="1" lang="en-US" altLang="zh-CN" i="1" dirty="0">
                <a:latin typeface="Times New Roman" charset="0"/>
                <a:ea typeface="Times New Roman" charset="0"/>
                <a:cs typeface="Times New Roman" charset="0"/>
              </a:rPr>
              <a:t>6-2-1=3</a:t>
            </a:r>
            <a:endParaRPr kumimoji="1" lang="zh-CN" altLang="en-US" i="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1183013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顺序检索</a:t>
            </a:r>
            <a:endParaRPr kumimoji="1" lang="zh-CN" altLang="en-US" dirty="0"/>
          </a:p>
        </p:txBody>
      </p:sp>
      <p:sp>
        <p:nvSpPr>
          <p:cNvPr id="3" name="内容占位符 2"/>
          <p:cNvSpPr>
            <a:spLocks noGrp="1"/>
          </p:cNvSpPr>
          <p:nvPr>
            <p:ph idx="1"/>
          </p:nvPr>
        </p:nvSpPr>
        <p:spPr/>
        <p:txBody>
          <a:bodyPr/>
          <a:lstStyle/>
          <a:p>
            <a:r>
              <a:rPr lang="zh-CN" altLang="en-US" dirty="0"/>
              <a:t>简单字符串</a:t>
            </a:r>
            <a:r>
              <a:rPr lang="en-US" altLang="zh-CN" dirty="0"/>
              <a:t>—</a:t>
            </a:r>
            <a:r>
              <a:rPr lang="en-US" altLang="zh-CN" dirty="0">
                <a:latin typeface="Times New Roman" charset="0"/>
                <a:ea typeface="Times New Roman" charset="0"/>
                <a:cs typeface="Times New Roman" charset="0"/>
              </a:rPr>
              <a:t>BM</a:t>
            </a:r>
            <a:r>
              <a:rPr lang="zh-CN" altLang="en-US" dirty="0">
                <a:latin typeface="Times New Roman" charset="0"/>
                <a:ea typeface="Times New Roman" charset="0"/>
                <a:cs typeface="Times New Roman" charset="0"/>
              </a:rPr>
              <a:t>（</a:t>
            </a:r>
            <a:r>
              <a:rPr lang="en-US" altLang="zh-CN" dirty="0">
                <a:latin typeface="Times New Roman" charset="0"/>
                <a:ea typeface="Times New Roman" charset="0"/>
                <a:cs typeface="Times New Roman" charset="0"/>
              </a:rPr>
              <a:t>Boyer-Moore</a:t>
            </a:r>
            <a:r>
              <a:rPr lang="zh-CN" altLang="en-US" dirty="0">
                <a:latin typeface="Times New Roman" charset="0"/>
                <a:ea typeface="Times New Roman" charset="0"/>
                <a:cs typeface="Times New Roman" charset="0"/>
              </a:rPr>
              <a:t>）</a:t>
            </a:r>
            <a:r>
              <a:rPr lang="zh-CN" altLang="en-US" dirty="0"/>
              <a:t>算法</a:t>
            </a:r>
            <a:endParaRPr lang="en-US" altLang="zh-CN" dirty="0"/>
          </a:p>
          <a:p>
            <a:pPr lvl="1"/>
            <a:r>
              <a:rPr kumimoji="1" lang="en-US" altLang="zh-CN" dirty="0">
                <a:latin typeface="Times New Roman" charset="0"/>
                <a:ea typeface="Times New Roman" charset="0"/>
                <a:cs typeface="Times New Roman" charset="0"/>
              </a:rPr>
              <a:t>BM</a:t>
            </a:r>
            <a:r>
              <a:rPr kumimoji="1" lang="zh-CN" altLang="en-US" dirty="0"/>
              <a:t>算法的基本思想</a:t>
            </a:r>
            <a:endParaRPr kumimoji="1" lang="en-US" altLang="zh-CN" dirty="0"/>
          </a:p>
          <a:p>
            <a:pPr lvl="2"/>
            <a:r>
              <a:rPr lang="zh-CN" altLang="en-US" dirty="0"/>
              <a:t>从右到左匹配输入串</a:t>
            </a:r>
            <a:endParaRPr lang="en-US" altLang="zh-CN" dirty="0"/>
          </a:p>
          <a:p>
            <a:pPr lvl="3"/>
            <a:r>
              <a:rPr lang="zh-CN" altLang="en-US" dirty="0"/>
              <a:t>比较</a:t>
            </a:r>
            <a:r>
              <a:rPr lang="en-US" altLang="zh-CN" i="1" dirty="0">
                <a:latin typeface="Times New Roman" charset="0"/>
                <a:ea typeface="Times New Roman" charset="0"/>
                <a:cs typeface="Times New Roman" charset="0"/>
              </a:rPr>
              <a:t>p</a:t>
            </a:r>
            <a:r>
              <a:rPr lang="en-US" altLang="zh-CN" i="1" baseline="-25000" dirty="0">
                <a:latin typeface="Times New Roman" charset="0"/>
                <a:ea typeface="Times New Roman" charset="0"/>
                <a:cs typeface="Times New Roman" charset="0"/>
              </a:rPr>
              <a:t>m</a:t>
            </a:r>
            <a:r>
              <a:rPr lang="zh-CN" altLang="en-US" dirty="0"/>
              <a:t>和</a:t>
            </a:r>
            <a:r>
              <a:rPr lang="en-US" altLang="zh-CN" i="1" dirty="0" err="1">
                <a:latin typeface="Times New Roman" charset="0"/>
                <a:ea typeface="Times New Roman" charset="0"/>
                <a:cs typeface="Times New Roman" charset="0"/>
              </a:rPr>
              <a:t>s</a:t>
            </a:r>
            <a:r>
              <a:rPr lang="en-US" altLang="zh-CN" i="1" baseline="-25000" dirty="0" err="1">
                <a:latin typeface="Times New Roman" charset="0"/>
                <a:ea typeface="Times New Roman" charset="0"/>
                <a:cs typeface="Times New Roman" charset="0"/>
              </a:rPr>
              <a:t>m</a:t>
            </a:r>
            <a:endParaRPr lang="en-US" altLang="zh-CN" i="1" baseline="-25000" dirty="0">
              <a:latin typeface="Times New Roman" charset="0"/>
              <a:ea typeface="Times New Roman" charset="0"/>
              <a:cs typeface="Times New Roman" charset="0"/>
            </a:endParaRPr>
          </a:p>
          <a:p>
            <a:pPr lvl="4"/>
            <a:r>
              <a:rPr lang="zh-CN" altLang="en-US" dirty="0"/>
              <a:t>如果</a:t>
            </a:r>
            <a:r>
              <a:rPr lang="en-US" altLang="zh-CN" i="1" dirty="0" err="1">
                <a:latin typeface="Times New Roman" charset="0"/>
                <a:ea typeface="Times New Roman" charset="0"/>
                <a:cs typeface="Times New Roman" charset="0"/>
              </a:rPr>
              <a:t>s</a:t>
            </a:r>
            <a:r>
              <a:rPr lang="en-US" altLang="zh-CN" i="1" baseline="-25000" dirty="0" err="1">
                <a:latin typeface="Times New Roman" charset="0"/>
                <a:ea typeface="Times New Roman" charset="0"/>
                <a:cs typeface="Times New Roman" charset="0"/>
              </a:rPr>
              <a:t>m</a:t>
            </a:r>
            <a:r>
              <a:rPr lang="zh-CN" altLang="en-US" dirty="0"/>
              <a:t>不在模式</a:t>
            </a:r>
            <a:r>
              <a:rPr lang="en-US" altLang="zh-CN" i="1" dirty="0">
                <a:latin typeface="Times New Roman" charset="0"/>
                <a:ea typeface="Times New Roman" charset="0"/>
                <a:cs typeface="Times New Roman" charset="0"/>
              </a:rPr>
              <a:t>P</a:t>
            </a:r>
            <a:r>
              <a:rPr lang="zh-CN" altLang="en-US" dirty="0"/>
              <a:t>中出现，那么</a:t>
            </a:r>
            <a:r>
              <a:rPr lang="en-US" altLang="zh-CN" i="1" dirty="0">
                <a:latin typeface="Times New Roman" charset="0"/>
                <a:ea typeface="Times New Roman" charset="0"/>
                <a:cs typeface="Times New Roman" charset="0"/>
              </a:rPr>
              <a:t>s</a:t>
            </a:r>
            <a:r>
              <a:rPr lang="zh-CN" altLang="en-US" dirty="0"/>
              <a:t>前</a:t>
            </a:r>
            <a:r>
              <a:rPr lang="en-US" altLang="zh-CN" i="1" dirty="0">
                <a:latin typeface="Times New Roman" charset="0"/>
                <a:ea typeface="Times New Roman" charset="0"/>
                <a:cs typeface="Times New Roman" charset="0"/>
              </a:rPr>
              <a:t>m</a:t>
            </a:r>
            <a:r>
              <a:rPr lang="zh-CN" altLang="en-US" dirty="0"/>
              <a:t>个字符中的任何一个字符开始的字符串都不可能和</a:t>
            </a:r>
            <a:r>
              <a:rPr lang="en-US" altLang="zh-CN" i="1" dirty="0">
                <a:latin typeface="Times New Roman" charset="0"/>
                <a:ea typeface="Times New Roman" charset="0"/>
                <a:cs typeface="Times New Roman" charset="0"/>
              </a:rPr>
              <a:t>P</a:t>
            </a:r>
            <a:r>
              <a:rPr lang="zh-CN" altLang="en-US" dirty="0"/>
              <a:t>相匹配</a:t>
            </a:r>
            <a:endParaRPr lang="en-US" altLang="zh-CN" dirty="0"/>
          </a:p>
          <a:p>
            <a:pPr lvl="4"/>
            <a:r>
              <a:rPr lang="zh-CN" altLang="en-US" dirty="0"/>
              <a:t>可以安全地向右滑动</a:t>
            </a:r>
            <a:r>
              <a:rPr lang="en-US" altLang="zh-CN" i="1" dirty="0">
                <a:latin typeface="Times New Roman" charset="0"/>
                <a:ea typeface="Times New Roman" charset="0"/>
                <a:cs typeface="Times New Roman" charset="0"/>
              </a:rPr>
              <a:t>m</a:t>
            </a:r>
            <a:r>
              <a:rPr lang="zh-CN" altLang="en-US" dirty="0"/>
              <a:t>个字符，从而避免</a:t>
            </a:r>
            <a:r>
              <a:rPr lang="en-US" altLang="zh-CN" i="1" dirty="0">
                <a:latin typeface="Times New Roman" charset="0"/>
                <a:ea typeface="Times New Roman" charset="0"/>
                <a:cs typeface="Times New Roman" charset="0"/>
              </a:rPr>
              <a:t>m-1</a:t>
            </a:r>
            <a:r>
              <a:rPr lang="zh-CN" altLang="en-US" dirty="0"/>
              <a:t>次不必要的匹配</a:t>
            </a:r>
            <a:endParaRPr lang="en-US" altLang="zh-CN" dirty="0"/>
          </a:p>
        </p:txBody>
      </p:sp>
      <p:graphicFrame>
        <p:nvGraphicFramePr>
          <p:cNvPr id="4" name="表格 3"/>
          <p:cNvGraphicFramePr>
            <a:graphicFrameLocks noGrp="1"/>
          </p:cNvGraphicFramePr>
          <p:nvPr>
            <p:extLst>
              <p:ext uri="{D42A27DB-BD31-4B8C-83A1-F6EECF244321}">
                <p14:modId xmlns:p14="http://schemas.microsoft.com/office/powerpoint/2010/main" val="2086491348"/>
              </p:ext>
            </p:extLst>
          </p:nvPr>
        </p:nvGraphicFramePr>
        <p:xfrm>
          <a:off x="2547257" y="5387113"/>
          <a:ext cx="5136072" cy="741680"/>
        </p:xfrm>
        <a:graphic>
          <a:graphicData uri="http://schemas.openxmlformats.org/drawingml/2006/table">
            <a:tbl>
              <a:tblPr firstRow="1" bandRow="1">
                <a:tableStyleId>{5C22544A-7EE6-4342-B048-85BDC9FD1C3A}</a:tableStyleId>
              </a:tblPr>
              <a:tblGrid>
                <a:gridCol w="214003">
                  <a:extLst>
                    <a:ext uri="{9D8B030D-6E8A-4147-A177-3AD203B41FA5}">
                      <a16:colId xmlns:a16="http://schemas.microsoft.com/office/drawing/2014/main" val="20000"/>
                    </a:ext>
                  </a:extLst>
                </a:gridCol>
                <a:gridCol w="214003">
                  <a:extLst>
                    <a:ext uri="{9D8B030D-6E8A-4147-A177-3AD203B41FA5}">
                      <a16:colId xmlns:a16="http://schemas.microsoft.com/office/drawing/2014/main" val="20001"/>
                    </a:ext>
                  </a:extLst>
                </a:gridCol>
                <a:gridCol w="214003">
                  <a:extLst>
                    <a:ext uri="{9D8B030D-6E8A-4147-A177-3AD203B41FA5}">
                      <a16:colId xmlns:a16="http://schemas.microsoft.com/office/drawing/2014/main" val="20002"/>
                    </a:ext>
                  </a:extLst>
                </a:gridCol>
                <a:gridCol w="214003">
                  <a:extLst>
                    <a:ext uri="{9D8B030D-6E8A-4147-A177-3AD203B41FA5}">
                      <a16:colId xmlns:a16="http://schemas.microsoft.com/office/drawing/2014/main" val="20003"/>
                    </a:ext>
                  </a:extLst>
                </a:gridCol>
                <a:gridCol w="214003">
                  <a:extLst>
                    <a:ext uri="{9D8B030D-6E8A-4147-A177-3AD203B41FA5}">
                      <a16:colId xmlns:a16="http://schemas.microsoft.com/office/drawing/2014/main" val="20004"/>
                    </a:ext>
                  </a:extLst>
                </a:gridCol>
                <a:gridCol w="214003">
                  <a:extLst>
                    <a:ext uri="{9D8B030D-6E8A-4147-A177-3AD203B41FA5}">
                      <a16:colId xmlns:a16="http://schemas.microsoft.com/office/drawing/2014/main" val="20005"/>
                    </a:ext>
                  </a:extLst>
                </a:gridCol>
                <a:gridCol w="214003">
                  <a:extLst>
                    <a:ext uri="{9D8B030D-6E8A-4147-A177-3AD203B41FA5}">
                      <a16:colId xmlns:a16="http://schemas.microsoft.com/office/drawing/2014/main" val="20006"/>
                    </a:ext>
                  </a:extLst>
                </a:gridCol>
                <a:gridCol w="214003">
                  <a:extLst>
                    <a:ext uri="{9D8B030D-6E8A-4147-A177-3AD203B41FA5}">
                      <a16:colId xmlns:a16="http://schemas.microsoft.com/office/drawing/2014/main" val="20007"/>
                    </a:ext>
                  </a:extLst>
                </a:gridCol>
                <a:gridCol w="214003">
                  <a:extLst>
                    <a:ext uri="{9D8B030D-6E8A-4147-A177-3AD203B41FA5}">
                      <a16:colId xmlns:a16="http://schemas.microsoft.com/office/drawing/2014/main" val="20008"/>
                    </a:ext>
                  </a:extLst>
                </a:gridCol>
                <a:gridCol w="214003">
                  <a:extLst>
                    <a:ext uri="{9D8B030D-6E8A-4147-A177-3AD203B41FA5}">
                      <a16:colId xmlns:a16="http://schemas.microsoft.com/office/drawing/2014/main" val="20009"/>
                    </a:ext>
                  </a:extLst>
                </a:gridCol>
                <a:gridCol w="214003">
                  <a:extLst>
                    <a:ext uri="{9D8B030D-6E8A-4147-A177-3AD203B41FA5}">
                      <a16:colId xmlns:a16="http://schemas.microsoft.com/office/drawing/2014/main" val="20010"/>
                    </a:ext>
                  </a:extLst>
                </a:gridCol>
                <a:gridCol w="214003">
                  <a:extLst>
                    <a:ext uri="{9D8B030D-6E8A-4147-A177-3AD203B41FA5}">
                      <a16:colId xmlns:a16="http://schemas.microsoft.com/office/drawing/2014/main" val="20011"/>
                    </a:ext>
                  </a:extLst>
                </a:gridCol>
                <a:gridCol w="214003">
                  <a:extLst>
                    <a:ext uri="{9D8B030D-6E8A-4147-A177-3AD203B41FA5}">
                      <a16:colId xmlns:a16="http://schemas.microsoft.com/office/drawing/2014/main" val="20012"/>
                    </a:ext>
                  </a:extLst>
                </a:gridCol>
                <a:gridCol w="214003">
                  <a:extLst>
                    <a:ext uri="{9D8B030D-6E8A-4147-A177-3AD203B41FA5}">
                      <a16:colId xmlns:a16="http://schemas.microsoft.com/office/drawing/2014/main" val="20013"/>
                    </a:ext>
                  </a:extLst>
                </a:gridCol>
                <a:gridCol w="214003">
                  <a:extLst>
                    <a:ext uri="{9D8B030D-6E8A-4147-A177-3AD203B41FA5}">
                      <a16:colId xmlns:a16="http://schemas.microsoft.com/office/drawing/2014/main" val="20014"/>
                    </a:ext>
                  </a:extLst>
                </a:gridCol>
                <a:gridCol w="214003">
                  <a:extLst>
                    <a:ext uri="{9D8B030D-6E8A-4147-A177-3AD203B41FA5}">
                      <a16:colId xmlns:a16="http://schemas.microsoft.com/office/drawing/2014/main" val="20015"/>
                    </a:ext>
                  </a:extLst>
                </a:gridCol>
                <a:gridCol w="214003">
                  <a:extLst>
                    <a:ext uri="{9D8B030D-6E8A-4147-A177-3AD203B41FA5}">
                      <a16:colId xmlns:a16="http://schemas.microsoft.com/office/drawing/2014/main" val="20016"/>
                    </a:ext>
                  </a:extLst>
                </a:gridCol>
                <a:gridCol w="214003">
                  <a:extLst>
                    <a:ext uri="{9D8B030D-6E8A-4147-A177-3AD203B41FA5}">
                      <a16:colId xmlns:a16="http://schemas.microsoft.com/office/drawing/2014/main" val="20017"/>
                    </a:ext>
                  </a:extLst>
                </a:gridCol>
                <a:gridCol w="214003">
                  <a:extLst>
                    <a:ext uri="{9D8B030D-6E8A-4147-A177-3AD203B41FA5}">
                      <a16:colId xmlns:a16="http://schemas.microsoft.com/office/drawing/2014/main" val="20018"/>
                    </a:ext>
                  </a:extLst>
                </a:gridCol>
                <a:gridCol w="214003">
                  <a:extLst>
                    <a:ext uri="{9D8B030D-6E8A-4147-A177-3AD203B41FA5}">
                      <a16:colId xmlns:a16="http://schemas.microsoft.com/office/drawing/2014/main" val="20019"/>
                    </a:ext>
                  </a:extLst>
                </a:gridCol>
                <a:gridCol w="214003">
                  <a:extLst>
                    <a:ext uri="{9D8B030D-6E8A-4147-A177-3AD203B41FA5}">
                      <a16:colId xmlns:a16="http://schemas.microsoft.com/office/drawing/2014/main" val="20020"/>
                    </a:ext>
                  </a:extLst>
                </a:gridCol>
                <a:gridCol w="214003">
                  <a:extLst>
                    <a:ext uri="{9D8B030D-6E8A-4147-A177-3AD203B41FA5}">
                      <a16:colId xmlns:a16="http://schemas.microsoft.com/office/drawing/2014/main" val="20021"/>
                    </a:ext>
                  </a:extLst>
                </a:gridCol>
                <a:gridCol w="214003">
                  <a:extLst>
                    <a:ext uri="{9D8B030D-6E8A-4147-A177-3AD203B41FA5}">
                      <a16:colId xmlns:a16="http://schemas.microsoft.com/office/drawing/2014/main" val="20022"/>
                    </a:ext>
                  </a:extLst>
                </a:gridCol>
                <a:gridCol w="214003">
                  <a:extLst>
                    <a:ext uri="{9D8B030D-6E8A-4147-A177-3AD203B41FA5}">
                      <a16:colId xmlns:a16="http://schemas.microsoft.com/office/drawing/2014/main" val="20023"/>
                    </a:ext>
                  </a:extLst>
                </a:gridCol>
              </a:tblGrid>
              <a:tr h="370840">
                <a:tc>
                  <a:txBody>
                    <a:bodyPr/>
                    <a:lstStyle/>
                    <a:p>
                      <a:pPr algn="ctr"/>
                      <a:r>
                        <a:rPr lang="en-US" altLang="zh-CN" sz="1600" b="0" dirty="0">
                          <a:solidFill>
                            <a:schemeClr val="tx1"/>
                          </a:solidFill>
                          <a:latin typeface="Times New Roman" charset="0"/>
                          <a:ea typeface="Times New Roman" charset="0"/>
                          <a:cs typeface="Times New Roman" charset="0"/>
                        </a:rPr>
                        <a:t>H</a:t>
                      </a:r>
                      <a:endParaRPr lang="zh-CN" alt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R</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I</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rgbClr val="FF0000"/>
                          </a:solidFill>
                          <a:latin typeface="Times New Roman" charset="0"/>
                          <a:ea typeface="Times New Roman" charset="0"/>
                          <a:cs typeface="Times New Roman" charset="0"/>
                        </a:rPr>
                        <a:t>S</a:t>
                      </a:r>
                      <a:endParaRPr lang="zh-CN" altLang="en-US" sz="1600" b="0" dirty="0">
                        <a:solidFill>
                          <a:srgbClr val="FF0000"/>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A</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S</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I</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M</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P</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L</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X</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A</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M</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P</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L</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0"/>
                  </a:ext>
                </a:extLst>
              </a:tr>
              <a:tr h="370840">
                <a:tc>
                  <a:txBody>
                    <a:bodyPr/>
                    <a:lstStyle/>
                    <a:p>
                      <a:pPr algn="ctr"/>
                      <a:r>
                        <a:rPr lang="en-US" altLang="zh-CN" sz="1600" b="0" dirty="0">
                          <a:solidFill>
                            <a:srgbClr val="7030A0"/>
                          </a:solidFill>
                          <a:latin typeface="Times New Roman" charset="0"/>
                          <a:ea typeface="Times New Roman" charset="0"/>
                          <a:cs typeface="Times New Roman" charset="0"/>
                        </a:rPr>
                        <a:t>E</a:t>
                      </a:r>
                      <a:endParaRPr lang="zh-CN" altLang="en-US" sz="1600"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X</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A</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M</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P</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L</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E</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FF000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FF000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5" name="矩形 4"/>
          <p:cNvSpPr/>
          <p:nvPr/>
        </p:nvSpPr>
        <p:spPr>
          <a:xfrm>
            <a:off x="3800104" y="5387113"/>
            <a:ext cx="261258" cy="741680"/>
          </a:xfrm>
          <a:prstGeom prst="rect">
            <a:avLst/>
          </a:prstGeom>
          <a:noFill/>
          <a:ln w="38100">
            <a:solidFill>
              <a:srgbClr val="C0000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1632854" y="6365221"/>
            <a:ext cx="6964878"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zh-CN" altLang="en-US" dirty="0"/>
              <a:t>“</a:t>
            </a:r>
            <a:r>
              <a:rPr lang="en-US" altLang="zh-CN" b="1" dirty="0">
                <a:solidFill>
                  <a:srgbClr val="FF0000"/>
                </a:solidFill>
                <a:latin typeface="Times New Roman" charset="0"/>
                <a:ea typeface="Times New Roman" charset="0"/>
                <a:cs typeface="Times New Roman" charset="0"/>
              </a:rPr>
              <a:t>S</a:t>
            </a:r>
            <a:r>
              <a:rPr lang="zh-CN" altLang="en-US" dirty="0"/>
              <a:t>”与“</a:t>
            </a:r>
            <a:r>
              <a:rPr lang="en-US" altLang="zh-CN" b="1" dirty="0">
                <a:latin typeface="Times New Roman" charset="0"/>
                <a:ea typeface="Times New Roman" charset="0"/>
                <a:cs typeface="Times New Roman" charset="0"/>
              </a:rPr>
              <a:t>E</a:t>
            </a:r>
            <a:r>
              <a:rPr lang="zh-CN" altLang="en-US" dirty="0"/>
              <a:t>”不匹配，“</a:t>
            </a:r>
            <a:r>
              <a:rPr lang="en-US" altLang="zh-CN" b="1" dirty="0">
                <a:solidFill>
                  <a:srgbClr val="FF0000"/>
                </a:solidFill>
                <a:latin typeface="Times New Roman" charset="0"/>
                <a:ea typeface="Times New Roman" charset="0"/>
                <a:cs typeface="Times New Roman" charset="0"/>
              </a:rPr>
              <a:t>S</a:t>
            </a:r>
            <a:r>
              <a:rPr lang="zh-CN" altLang="en-US" dirty="0"/>
              <a:t>”被称为“</a:t>
            </a:r>
            <a:r>
              <a:rPr lang="zh-CN" altLang="en-US" dirty="0">
                <a:solidFill>
                  <a:srgbClr val="7030A0"/>
                </a:solidFill>
              </a:rPr>
              <a:t>坏字符</a:t>
            </a:r>
            <a:r>
              <a:rPr lang="zh-CN" altLang="en-US" dirty="0"/>
              <a:t>”，即不匹配的字符</a:t>
            </a:r>
            <a:endParaRPr kumimoji="1" lang="zh-CN" altLang="en-US" dirty="0"/>
          </a:p>
        </p:txBody>
      </p:sp>
      <p:sp>
        <p:nvSpPr>
          <p:cNvPr id="7" name="文本框 6"/>
          <p:cNvSpPr txBox="1"/>
          <p:nvPr/>
        </p:nvSpPr>
        <p:spPr>
          <a:xfrm>
            <a:off x="3744680" y="602435"/>
            <a:ext cx="4853052"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zh-CN" altLang="en-US" dirty="0"/>
              <a:t>“</a:t>
            </a:r>
            <a:r>
              <a:rPr lang="en-US" altLang="zh-CN" b="1" dirty="0">
                <a:solidFill>
                  <a:srgbClr val="FF0000"/>
                </a:solidFill>
                <a:latin typeface="Times New Roman" charset="0"/>
                <a:ea typeface="Times New Roman" charset="0"/>
                <a:cs typeface="Times New Roman" charset="0"/>
              </a:rPr>
              <a:t>S</a:t>
            </a:r>
            <a:r>
              <a:rPr lang="zh-CN" altLang="en-US" dirty="0"/>
              <a:t>”不在模式“</a:t>
            </a:r>
            <a:r>
              <a:rPr lang="en-US" altLang="zh-CN" b="1" dirty="0">
                <a:latin typeface="Times New Roman" charset="0"/>
                <a:ea typeface="Times New Roman" charset="0"/>
                <a:cs typeface="Times New Roman" charset="0"/>
              </a:rPr>
              <a:t>EXAMPLE</a:t>
            </a:r>
            <a:r>
              <a:rPr lang="zh-CN" altLang="en-US" dirty="0"/>
              <a:t>”中</a:t>
            </a:r>
            <a:endParaRPr lang="en-US" altLang="zh-CN" dirty="0"/>
          </a:p>
          <a:p>
            <a:pPr algn="ctr"/>
            <a:r>
              <a:rPr kumimoji="1" lang="zh-CN" altLang="en-US" dirty="0"/>
              <a:t>可以将模式安全地移动到</a:t>
            </a:r>
            <a:r>
              <a:rPr lang="zh-CN" altLang="en-US" dirty="0"/>
              <a:t>“</a:t>
            </a:r>
            <a:r>
              <a:rPr lang="en-US" altLang="zh-CN" b="1" dirty="0">
                <a:solidFill>
                  <a:srgbClr val="FF0000"/>
                </a:solidFill>
                <a:latin typeface="Times New Roman" charset="0"/>
                <a:ea typeface="Times New Roman" charset="0"/>
                <a:cs typeface="Times New Roman" charset="0"/>
              </a:rPr>
              <a:t>S</a:t>
            </a:r>
            <a:r>
              <a:rPr lang="zh-CN" altLang="en-US" dirty="0"/>
              <a:t>”</a:t>
            </a:r>
            <a:r>
              <a:rPr kumimoji="1" lang="zh-CN" altLang="en-US" dirty="0"/>
              <a:t>之后的位置</a:t>
            </a:r>
          </a:p>
        </p:txBody>
      </p:sp>
    </p:spTree>
    <p:extLst>
      <p:ext uri="{BB962C8B-B14F-4D97-AF65-F5344CB8AC3E}">
        <p14:creationId xmlns:p14="http://schemas.microsoft.com/office/powerpoint/2010/main" val="193921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顺序检索</a:t>
            </a:r>
            <a:endParaRPr kumimoji="1" lang="zh-CN" altLang="en-US" dirty="0"/>
          </a:p>
        </p:txBody>
      </p:sp>
      <p:sp>
        <p:nvSpPr>
          <p:cNvPr id="3" name="内容占位符 2"/>
          <p:cNvSpPr>
            <a:spLocks noGrp="1"/>
          </p:cNvSpPr>
          <p:nvPr>
            <p:ph idx="1"/>
          </p:nvPr>
        </p:nvSpPr>
        <p:spPr/>
        <p:txBody>
          <a:bodyPr/>
          <a:lstStyle/>
          <a:p>
            <a:r>
              <a:rPr lang="zh-CN" altLang="en-US" dirty="0"/>
              <a:t>简单字符串</a:t>
            </a:r>
            <a:r>
              <a:rPr lang="en-US" altLang="zh-CN" dirty="0"/>
              <a:t>—</a:t>
            </a:r>
            <a:r>
              <a:rPr lang="en-US" altLang="zh-CN" dirty="0">
                <a:latin typeface="Times New Roman" charset="0"/>
                <a:ea typeface="Times New Roman" charset="0"/>
                <a:cs typeface="Times New Roman" charset="0"/>
              </a:rPr>
              <a:t>BM</a:t>
            </a:r>
            <a:r>
              <a:rPr lang="zh-CN" altLang="en-US" dirty="0">
                <a:latin typeface="Times New Roman" charset="0"/>
                <a:ea typeface="Times New Roman" charset="0"/>
                <a:cs typeface="Times New Roman" charset="0"/>
              </a:rPr>
              <a:t>（</a:t>
            </a:r>
            <a:r>
              <a:rPr lang="en-US" altLang="zh-CN">
                <a:latin typeface="Times New Roman" charset="0"/>
                <a:ea typeface="Times New Roman" charset="0"/>
                <a:cs typeface="Times New Roman" charset="0"/>
              </a:rPr>
              <a:t>Boyer-Moore</a:t>
            </a:r>
            <a:r>
              <a:rPr lang="zh-CN" altLang="en-US">
                <a:latin typeface="Times New Roman" charset="0"/>
                <a:ea typeface="Times New Roman" charset="0"/>
                <a:cs typeface="Times New Roman" charset="0"/>
              </a:rPr>
              <a:t>）</a:t>
            </a:r>
            <a:r>
              <a:rPr lang="zh-CN" altLang="en-US"/>
              <a:t>算法</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042740793"/>
              </p:ext>
            </p:extLst>
          </p:nvPr>
        </p:nvGraphicFramePr>
        <p:xfrm>
          <a:off x="112815" y="2442033"/>
          <a:ext cx="5136072" cy="741680"/>
        </p:xfrm>
        <a:graphic>
          <a:graphicData uri="http://schemas.openxmlformats.org/drawingml/2006/table">
            <a:tbl>
              <a:tblPr firstRow="1" bandRow="1">
                <a:tableStyleId>{5C22544A-7EE6-4342-B048-85BDC9FD1C3A}</a:tableStyleId>
              </a:tblPr>
              <a:tblGrid>
                <a:gridCol w="214003">
                  <a:extLst>
                    <a:ext uri="{9D8B030D-6E8A-4147-A177-3AD203B41FA5}">
                      <a16:colId xmlns:a16="http://schemas.microsoft.com/office/drawing/2014/main" val="20000"/>
                    </a:ext>
                  </a:extLst>
                </a:gridCol>
                <a:gridCol w="214003">
                  <a:extLst>
                    <a:ext uri="{9D8B030D-6E8A-4147-A177-3AD203B41FA5}">
                      <a16:colId xmlns:a16="http://schemas.microsoft.com/office/drawing/2014/main" val="20001"/>
                    </a:ext>
                  </a:extLst>
                </a:gridCol>
                <a:gridCol w="214003">
                  <a:extLst>
                    <a:ext uri="{9D8B030D-6E8A-4147-A177-3AD203B41FA5}">
                      <a16:colId xmlns:a16="http://schemas.microsoft.com/office/drawing/2014/main" val="20002"/>
                    </a:ext>
                  </a:extLst>
                </a:gridCol>
                <a:gridCol w="214003">
                  <a:extLst>
                    <a:ext uri="{9D8B030D-6E8A-4147-A177-3AD203B41FA5}">
                      <a16:colId xmlns:a16="http://schemas.microsoft.com/office/drawing/2014/main" val="20003"/>
                    </a:ext>
                  </a:extLst>
                </a:gridCol>
                <a:gridCol w="214003">
                  <a:extLst>
                    <a:ext uri="{9D8B030D-6E8A-4147-A177-3AD203B41FA5}">
                      <a16:colId xmlns:a16="http://schemas.microsoft.com/office/drawing/2014/main" val="20004"/>
                    </a:ext>
                  </a:extLst>
                </a:gridCol>
                <a:gridCol w="214003">
                  <a:extLst>
                    <a:ext uri="{9D8B030D-6E8A-4147-A177-3AD203B41FA5}">
                      <a16:colId xmlns:a16="http://schemas.microsoft.com/office/drawing/2014/main" val="20005"/>
                    </a:ext>
                  </a:extLst>
                </a:gridCol>
                <a:gridCol w="214003">
                  <a:extLst>
                    <a:ext uri="{9D8B030D-6E8A-4147-A177-3AD203B41FA5}">
                      <a16:colId xmlns:a16="http://schemas.microsoft.com/office/drawing/2014/main" val="20006"/>
                    </a:ext>
                  </a:extLst>
                </a:gridCol>
                <a:gridCol w="214003">
                  <a:extLst>
                    <a:ext uri="{9D8B030D-6E8A-4147-A177-3AD203B41FA5}">
                      <a16:colId xmlns:a16="http://schemas.microsoft.com/office/drawing/2014/main" val="20007"/>
                    </a:ext>
                  </a:extLst>
                </a:gridCol>
                <a:gridCol w="214003">
                  <a:extLst>
                    <a:ext uri="{9D8B030D-6E8A-4147-A177-3AD203B41FA5}">
                      <a16:colId xmlns:a16="http://schemas.microsoft.com/office/drawing/2014/main" val="20008"/>
                    </a:ext>
                  </a:extLst>
                </a:gridCol>
                <a:gridCol w="214003">
                  <a:extLst>
                    <a:ext uri="{9D8B030D-6E8A-4147-A177-3AD203B41FA5}">
                      <a16:colId xmlns:a16="http://schemas.microsoft.com/office/drawing/2014/main" val="20009"/>
                    </a:ext>
                  </a:extLst>
                </a:gridCol>
                <a:gridCol w="214003">
                  <a:extLst>
                    <a:ext uri="{9D8B030D-6E8A-4147-A177-3AD203B41FA5}">
                      <a16:colId xmlns:a16="http://schemas.microsoft.com/office/drawing/2014/main" val="20010"/>
                    </a:ext>
                  </a:extLst>
                </a:gridCol>
                <a:gridCol w="214003">
                  <a:extLst>
                    <a:ext uri="{9D8B030D-6E8A-4147-A177-3AD203B41FA5}">
                      <a16:colId xmlns:a16="http://schemas.microsoft.com/office/drawing/2014/main" val="20011"/>
                    </a:ext>
                  </a:extLst>
                </a:gridCol>
                <a:gridCol w="214003">
                  <a:extLst>
                    <a:ext uri="{9D8B030D-6E8A-4147-A177-3AD203B41FA5}">
                      <a16:colId xmlns:a16="http://schemas.microsoft.com/office/drawing/2014/main" val="20012"/>
                    </a:ext>
                  </a:extLst>
                </a:gridCol>
                <a:gridCol w="214003">
                  <a:extLst>
                    <a:ext uri="{9D8B030D-6E8A-4147-A177-3AD203B41FA5}">
                      <a16:colId xmlns:a16="http://schemas.microsoft.com/office/drawing/2014/main" val="20013"/>
                    </a:ext>
                  </a:extLst>
                </a:gridCol>
                <a:gridCol w="214003">
                  <a:extLst>
                    <a:ext uri="{9D8B030D-6E8A-4147-A177-3AD203B41FA5}">
                      <a16:colId xmlns:a16="http://schemas.microsoft.com/office/drawing/2014/main" val="20014"/>
                    </a:ext>
                  </a:extLst>
                </a:gridCol>
                <a:gridCol w="214003">
                  <a:extLst>
                    <a:ext uri="{9D8B030D-6E8A-4147-A177-3AD203B41FA5}">
                      <a16:colId xmlns:a16="http://schemas.microsoft.com/office/drawing/2014/main" val="20015"/>
                    </a:ext>
                  </a:extLst>
                </a:gridCol>
                <a:gridCol w="214003">
                  <a:extLst>
                    <a:ext uri="{9D8B030D-6E8A-4147-A177-3AD203B41FA5}">
                      <a16:colId xmlns:a16="http://schemas.microsoft.com/office/drawing/2014/main" val="20016"/>
                    </a:ext>
                  </a:extLst>
                </a:gridCol>
                <a:gridCol w="214003">
                  <a:extLst>
                    <a:ext uri="{9D8B030D-6E8A-4147-A177-3AD203B41FA5}">
                      <a16:colId xmlns:a16="http://schemas.microsoft.com/office/drawing/2014/main" val="20017"/>
                    </a:ext>
                  </a:extLst>
                </a:gridCol>
                <a:gridCol w="214003">
                  <a:extLst>
                    <a:ext uri="{9D8B030D-6E8A-4147-A177-3AD203B41FA5}">
                      <a16:colId xmlns:a16="http://schemas.microsoft.com/office/drawing/2014/main" val="20018"/>
                    </a:ext>
                  </a:extLst>
                </a:gridCol>
                <a:gridCol w="214003">
                  <a:extLst>
                    <a:ext uri="{9D8B030D-6E8A-4147-A177-3AD203B41FA5}">
                      <a16:colId xmlns:a16="http://schemas.microsoft.com/office/drawing/2014/main" val="20019"/>
                    </a:ext>
                  </a:extLst>
                </a:gridCol>
                <a:gridCol w="214003">
                  <a:extLst>
                    <a:ext uri="{9D8B030D-6E8A-4147-A177-3AD203B41FA5}">
                      <a16:colId xmlns:a16="http://schemas.microsoft.com/office/drawing/2014/main" val="20020"/>
                    </a:ext>
                  </a:extLst>
                </a:gridCol>
                <a:gridCol w="214003">
                  <a:extLst>
                    <a:ext uri="{9D8B030D-6E8A-4147-A177-3AD203B41FA5}">
                      <a16:colId xmlns:a16="http://schemas.microsoft.com/office/drawing/2014/main" val="20021"/>
                    </a:ext>
                  </a:extLst>
                </a:gridCol>
                <a:gridCol w="214003">
                  <a:extLst>
                    <a:ext uri="{9D8B030D-6E8A-4147-A177-3AD203B41FA5}">
                      <a16:colId xmlns:a16="http://schemas.microsoft.com/office/drawing/2014/main" val="20022"/>
                    </a:ext>
                  </a:extLst>
                </a:gridCol>
                <a:gridCol w="214003">
                  <a:extLst>
                    <a:ext uri="{9D8B030D-6E8A-4147-A177-3AD203B41FA5}">
                      <a16:colId xmlns:a16="http://schemas.microsoft.com/office/drawing/2014/main" val="20023"/>
                    </a:ext>
                  </a:extLst>
                </a:gridCol>
              </a:tblGrid>
              <a:tr h="370840">
                <a:tc>
                  <a:txBody>
                    <a:bodyPr/>
                    <a:lstStyle/>
                    <a:p>
                      <a:pPr algn="ctr"/>
                      <a:r>
                        <a:rPr lang="en-US" altLang="zh-CN" sz="1600" b="0" dirty="0">
                          <a:solidFill>
                            <a:schemeClr val="tx1"/>
                          </a:solidFill>
                          <a:latin typeface="Times New Roman" charset="0"/>
                          <a:ea typeface="Times New Roman" charset="0"/>
                          <a:cs typeface="Times New Roman" charset="0"/>
                        </a:rPr>
                        <a:t>H</a:t>
                      </a:r>
                      <a:endParaRPr lang="zh-CN" alt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R</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I</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rgbClr val="FF0000"/>
                          </a:solidFill>
                          <a:latin typeface="Times New Roman" charset="0"/>
                          <a:ea typeface="Times New Roman" charset="0"/>
                          <a:cs typeface="Times New Roman" charset="0"/>
                        </a:rPr>
                        <a:t>S</a:t>
                      </a:r>
                      <a:endParaRPr lang="zh-CN" altLang="en-US" sz="1600" b="0" dirty="0">
                        <a:solidFill>
                          <a:srgbClr val="FF0000"/>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A</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S</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I</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M</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P</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L</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X</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A</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M</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P</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L</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0"/>
                  </a:ext>
                </a:extLst>
              </a:tr>
              <a:tr h="370840">
                <a:tc>
                  <a:txBody>
                    <a:bodyPr/>
                    <a:lstStyle/>
                    <a:p>
                      <a:pPr algn="ctr"/>
                      <a:r>
                        <a:rPr lang="en-US" altLang="zh-CN" sz="1600" b="0" dirty="0">
                          <a:solidFill>
                            <a:srgbClr val="7030A0"/>
                          </a:solidFill>
                          <a:latin typeface="Times New Roman" charset="0"/>
                          <a:ea typeface="Times New Roman" charset="0"/>
                          <a:cs typeface="Times New Roman" charset="0"/>
                        </a:rPr>
                        <a:t>E</a:t>
                      </a:r>
                      <a:endParaRPr lang="zh-CN" altLang="en-US" sz="1600"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X</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A</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M</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P</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L</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E</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FF000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FF000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5" name="矩形 4"/>
          <p:cNvSpPr/>
          <p:nvPr/>
        </p:nvSpPr>
        <p:spPr>
          <a:xfrm>
            <a:off x="1365662" y="2442033"/>
            <a:ext cx="261258" cy="741680"/>
          </a:xfrm>
          <a:prstGeom prst="rect">
            <a:avLst/>
          </a:prstGeom>
          <a:noFill/>
          <a:ln w="38100">
            <a:solidFill>
              <a:srgbClr val="C0000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523443362"/>
              </p:ext>
            </p:extLst>
          </p:nvPr>
        </p:nvGraphicFramePr>
        <p:xfrm>
          <a:off x="112815" y="3327492"/>
          <a:ext cx="5136072" cy="741680"/>
        </p:xfrm>
        <a:graphic>
          <a:graphicData uri="http://schemas.openxmlformats.org/drawingml/2006/table">
            <a:tbl>
              <a:tblPr firstRow="1" bandRow="1">
                <a:tableStyleId>{5C22544A-7EE6-4342-B048-85BDC9FD1C3A}</a:tableStyleId>
              </a:tblPr>
              <a:tblGrid>
                <a:gridCol w="214003">
                  <a:extLst>
                    <a:ext uri="{9D8B030D-6E8A-4147-A177-3AD203B41FA5}">
                      <a16:colId xmlns:a16="http://schemas.microsoft.com/office/drawing/2014/main" val="20000"/>
                    </a:ext>
                  </a:extLst>
                </a:gridCol>
                <a:gridCol w="214003">
                  <a:extLst>
                    <a:ext uri="{9D8B030D-6E8A-4147-A177-3AD203B41FA5}">
                      <a16:colId xmlns:a16="http://schemas.microsoft.com/office/drawing/2014/main" val="20001"/>
                    </a:ext>
                  </a:extLst>
                </a:gridCol>
                <a:gridCol w="214003">
                  <a:extLst>
                    <a:ext uri="{9D8B030D-6E8A-4147-A177-3AD203B41FA5}">
                      <a16:colId xmlns:a16="http://schemas.microsoft.com/office/drawing/2014/main" val="20002"/>
                    </a:ext>
                  </a:extLst>
                </a:gridCol>
                <a:gridCol w="214003">
                  <a:extLst>
                    <a:ext uri="{9D8B030D-6E8A-4147-A177-3AD203B41FA5}">
                      <a16:colId xmlns:a16="http://schemas.microsoft.com/office/drawing/2014/main" val="20003"/>
                    </a:ext>
                  </a:extLst>
                </a:gridCol>
                <a:gridCol w="214003">
                  <a:extLst>
                    <a:ext uri="{9D8B030D-6E8A-4147-A177-3AD203B41FA5}">
                      <a16:colId xmlns:a16="http://schemas.microsoft.com/office/drawing/2014/main" val="20004"/>
                    </a:ext>
                  </a:extLst>
                </a:gridCol>
                <a:gridCol w="214003">
                  <a:extLst>
                    <a:ext uri="{9D8B030D-6E8A-4147-A177-3AD203B41FA5}">
                      <a16:colId xmlns:a16="http://schemas.microsoft.com/office/drawing/2014/main" val="20005"/>
                    </a:ext>
                  </a:extLst>
                </a:gridCol>
                <a:gridCol w="214003">
                  <a:extLst>
                    <a:ext uri="{9D8B030D-6E8A-4147-A177-3AD203B41FA5}">
                      <a16:colId xmlns:a16="http://schemas.microsoft.com/office/drawing/2014/main" val="20006"/>
                    </a:ext>
                  </a:extLst>
                </a:gridCol>
                <a:gridCol w="214003">
                  <a:extLst>
                    <a:ext uri="{9D8B030D-6E8A-4147-A177-3AD203B41FA5}">
                      <a16:colId xmlns:a16="http://schemas.microsoft.com/office/drawing/2014/main" val="20007"/>
                    </a:ext>
                  </a:extLst>
                </a:gridCol>
                <a:gridCol w="214003">
                  <a:extLst>
                    <a:ext uri="{9D8B030D-6E8A-4147-A177-3AD203B41FA5}">
                      <a16:colId xmlns:a16="http://schemas.microsoft.com/office/drawing/2014/main" val="20008"/>
                    </a:ext>
                  </a:extLst>
                </a:gridCol>
                <a:gridCol w="214003">
                  <a:extLst>
                    <a:ext uri="{9D8B030D-6E8A-4147-A177-3AD203B41FA5}">
                      <a16:colId xmlns:a16="http://schemas.microsoft.com/office/drawing/2014/main" val="20009"/>
                    </a:ext>
                  </a:extLst>
                </a:gridCol>
                <a:gridCol w="214003">
                  <a:extLst>
                    <a:ext uri="{9D8B030D-6E8A-4147-A177-3AD203B41FA5}">
                      <a16:colId xmlns:a16="http://schemas.microsoft.com/office/drawing/2014/main" val="20010"/>
                    </a:ext>
                  </a:extLst>
                </a:gridCol>
                <a:gridCol w="214003">
                  <a:extLst>
                    <a:ext uri="{9D8B030D-6E8A-4147-A177-3AD203B41FA5}">
                      <a16:colId xmlns:a16="http://schemas.microsoft.com/office/drawing/2014/main" val="20011"/>
                    </a:ext>
                  </a:extLst>
                </a:gridCol>
                <a:gridCol w="214003">
                  <a:extLst>
                    <a:ext uri="{9D8B030D-6E8A-4147-A177-3AD203B41FA5}">
                      <a16:colId xmlns:a16="http://schemas.microsoft.com/office/drawing/2014/main" val="20012"/>
                    </a:ext>
                  </a:extLst>
                </a:gridCol>
                <a:gridCol w="214003">
                  <a:extLst>
                    <a:ext uri="{9D8B030D-6E8A-4147-A177-3AD203B41FA5}">
                      <a16:colId xmlns:a16="http://schemas.microsoft.com/office/drawing/2014/main" val="20013"/>
                    </a:ext>
                  </a:extLst>
                </a:gridCol>
                <a:gridCol w="214003">
                  <a:extLst>
                    <a:ext uri="{9D8B030D-6E8A-4147-A177-3AD203B41FA5}">
                      <a16:colId xmlns:a16="http://schemas.microsoft.com/office/drawing/2014/main" val="20014"/>
                    </a:ext>
                  </a:extLst>
                </a:gridCol>
                <a:gridCol w="214003">
                  <a:extLst>
                    <a:ext uri="{9D8B030D-6E8A-4147-A177-3AD203B41FA5}">
                      <a16:colId xmlns:a16="http://schemas.microsoft.com/office/drawing/2014/main" val="20015"/>
                    </a:ext>
                  </a:extLst>
                </a:gridCol>
                <a:gridCol w="214003">
                  <a:extLst>
                    <a:ext uri="{9D8B030D-6E8A-4147-A177-3AD203B41FA5}">
                      <a16:colId xmlns:a16="http://schemas.microsoft.com/office/drawing/2014/main" val="20016"/>
                    </a:ext>
                  </a:extLst>
                </a:gridCol>
                <a:gridCol w="214003">
                  <a:extLst>
                    <a:ext uri="{9D8B030D-6E8A-4147-A177-3AD203B41FA5}">
                      <a16:colId xmlns:a16="http://schemas.microsoft.com/office/drawing/2014/main" val="20017"/>
                    </a:ext>
                  </a:extLst>
                </a:gridCol>
                <a:gridCol w="214003">
                  <a:extLst>
                    <a:ext uri="{9D8B030D-6E8A-4147-A177-3AD203B41FA5}">
                      <a16:colId xmlns:a16="http://schemas.microsoft.com/office/drawing/2014/main" val="20018"/>
                    </a:ext>
                  </a:extLst>
                </a:gridCol>
                <a:gridCol w="214003">
                  <a:extLst>
                    <a:ext uri="{9D8B030D-6E8A-4147-A177-3AD203B41FA5}">
                      <a16:colId xmlns:a16="http://schemas.microsoft.com/office/drawing/2014/main" val="20019"/>
                    </a:ext>
                  </a:extLst>
                </a:gridCol>
                <a:gridCol w="214003">
                  <a:extLst>
                    <a:ext uri="{9D8B030D-6E8A-4147-A177-3AD203B41FA5}">
                      <a16:colId xmlns:a16="http://schemas.microsoft.com/office/drawing/2014/main" val="20020"/>
                    </a:ext>
                  </a:extLst>
                </a:gridCol>
                <a:gridCol w="214003">
                  <a:extLst>
                    <a:ext uri="{9D8B030D-6E8A-4147-A177-3AD203B41FA5}">
                      <a16:colId xmlns:a16="http://schemas.microsoft.com/office/drawing/2014/main" val="20021"/>
                    </a:ext>
                  </a:extLst>
                </a:gridCol>
                <a:gridCol w="214003">
                  <a:extLst>
                    <a:ext uri="{9D8B030D-6E8A-4147-A177-3AD203B41FA5}">
                      <a16:colId xmlns:a16="http://schemas.microsoft.com/office/drawing/2014/main" val="20022"/>
                    </a:ext>
                  </a:extLst>
                </a:gridCol>
                <a:gridCol w="214003">
                  <a:extLst>
                    <a:ext uri="{9D8B030D-6E8A-4147-A177-3AD203B41FA5}">
                      <a16:colId xmlns:a16="http://schemas.microsoft.com/office/drawing/2014/main" val="20023"/>
                    </a:ext>
                  </a:extLst>
                </a:gridCol>
              </a:tblGrid>
              <a:tr h="370840">
                <a:tc>
                  <a:txBody>
                    <a:bodyPr/>
                    <a:lstStyle/>
                    <a:p>
                      <a:pPr algn="ctr"/>
                      <a:r>
                        <a:rPr lang="en-US" altLang="zh-CN" sz="1600" b="0" dirty="0">
                          <a:solidFill>
                            <a:schemeClr val="tx1"/>
                          </a:solidFill>
                          <a:latin typeface="Times New Roman" charset="0"/>
                          <a:ea typeface="Times New Roman" charset="0"/>
                          <a:cs typeface="Times New Roman" charset="0"/>
                        </a:rPr>
                        <a:t>H</a:t>
                      </a:r>
                      <a:endParaRPr lang="zh-CN" alt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R</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I</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rgbClr val="FF0000"/>
                          </a:solidFill>
                          <a:latin typeface="Times New Roman" charset="0"/>
                          <a:ea typeface="Times New Roman" charset="0"/>
                          <a:cs typeface="Times New Roman" charset="0"/>
                        </a:rPr>
                        <a:t>S</a:t>
                      </a:r>
                      <a:endParaRPr lang="zh-CN" altLang="en-US" sz="1600" b="0" dirty="0">
                        <a:solidFill>
                          <a:srgbClr val="FF0000"/>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A</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S</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I</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M</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rgbClr val="FF0000"/>
                          </a:solidFill>
                          <a:latin typeface="Times New Roman" charset="0"/>
                          <a:ea typeface="Times New Roman" charset="0"/>
                          <a:cs typeface="Times New Roman" charset="0"/>
                        </a:rPr>
                        <a:t>P</a:t>
                      </a:r>
                      <a:endParaRPr lang="zh-CN" altLang="en-US" sz="1600" b="0" dirty="0">
                        <a:solidFill>
                          <a:srgbClr val="FF0000"/>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L</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X</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A</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M</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P</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L</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0"/>
                  </a:ext>
                </a:extLst>
              </a:tr>
              <a:tr h="370840">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E</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X</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A</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M</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P</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L</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E</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7" name="矩形 6"/>
          <p:cNvSpPr/>
          <p:nvPr/>
        </p:nvSpPr>
        <p:spPr>
          <a:xfrm>
            <a:off x="2873828" y="3327492"/>
            <a:ext cx="261258" cy="741680"/>
          </a:xfrm>
          <a:prstGeom prst="rect">
            <a:avLst/>
          </a:prstGeom>
          <a:noFill/>
          <a:ln w="38100">
            <a:solidFill>
              <a:srgbClr val="C0000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 name="文本框 7"/>
          <p:cNvSpPr txBox="1"/>
          <p:nvPr/>
        </p:nvSpPr>
        <p:spPr>
          <a:xfrm>
            <a:off x="5314205" y="3282833"/>
            <a:ext cx="377042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just"/>
            <a:r>
              <a:rPr lang="zh-CN" altLang="en-US" sz="1600" dirty="0"/>
              <a:t>“</a:t>
            </a:r>
            <a:r>
              <a:rPr lang="en-US" altLang="zh-CN" sz="1600" b="1" dirty="0">
                <a:solidFill>
                  <a:srgbClr val="FF0000"/>
                </a:solidFill>
                <a:latin typeface="Times New Roman" charset="0"/>
                <a:ea typeface="Times New Roman" charset="0"/>
                <a:cs typeface="Times New Roman" charset="0"/>
              </a:rPr>
              <a:t>P</a:t>
            </a:r>
            <a:r>
              <a:rPr lang="zh-CN" altLang="en-US" sz="1600" dirty="0"/>
              <a:t>”与“</a:t>
            </a:r>
            <a:r>
              <a:rPr lang="en-US" altLang="zh-CN" sz="1600" b="1" dirty="0">
                <a:latin typeface="Times New Roman" charset="0"/>
                <a:ea typeface="Times New Roman" charset="0"/>
                <a:cs typeface="Times New Roman" charset="0"/>
              </a:rPr>
              <a:t>E</a:t>
            </a:r>
            <a:r>
              <a:rPr lang="zh-CN" altLang="en-US" sz="1600" dirty="0"/>
              <a:t>”不匹配，“</a:t>
            </a:r>
            <a:r>
              <a:rPr lang="en-US" altLang="zh-CN" sz="1600" b="1" dirty="0">
                <a:solidFill>
                  <a:srgbClr val="FF0000"/>
                </a:solidFill>
                <a:latin typeface="Times New Roman" charset="0"/>
                <a:ea typeface="Times New Roman" charset="0"/>
                <a:cs typeface="Times New Roman" charset="0"/>
              </a:rPr>
              <a:t>P</a:t>
            </a:r>
            <a:r>
              <a:rPr lang="zh-CN" altLang="en-US" sz="1600" dirty="0"/>
              <a:t>”是“</a:t>
            </a:r>
            <a:r>
              <a:rPr lang="zh-CN" altLang="en-US" sz="1600" dirty="0">
                <a:solidFill>
                  <a:srgbClr val="7030A0"/>
                </a:solidFill>
              </a:rPr>
              <a:t>坏字符</a:t>
            </a:r>
            <a:r>
              <a:rPr lang="zh-CN" altLang="en-US" sz="1600" dirty="0"/>
              <a:t>”，但是“</a:t>
            </a:r>
            <a:r>
              <a:rPr lang="en-US" altLang="zh-CN" sz="1600" b="1" dirty="0">
                <a:solidFill>
                  <a:srgbClr val="FF0000"/>
                </a:solidFill>
                <a:latin typeface="Times New Roman" charset="0"/>
                <a:ea typeface="Times New Roman" charset="0"/>
                <a:cs typeface="Times New Roman" charset="0"/>
              </a:rPr>
              <a:t>P</a:t>
            </a:r>
            <a:r>
              <a:rPr lang="zh-CN" altLang="en-US" sz="1600" dirty="0"/>
              <a:t>”在模式中出现，所以模式右移两位，两个“</a:t>
            </a:r>
            <a:r>
              <a:rPr lang="en-US" altLang="zh-CN" sz="1600" b="1" dirty="0">
                <a:solidFill>
                  <a:srgbClr val="FF0000"/>
                </a:solidFill>
                <a:latin typeface="Times New Roman" charset="0"/>
                <a:ea typeface="Times New Roman" charset="0"/>
                <a:cs typeface="Times New Roman" charset="0"/>
              </a:rPr>
              <a:t>P</a:t>
            </a:r>
            <a:r>
              <a:rPr lang="zh-CN" altLang="en-US" sz="1600" dirty="0"/>
              <a:t>”对齐</a:t>
            </a:r>
            <a:endParaRPr kumimoji="1" lang="zh-CN" altLang="en-US" sz="1600" dirty="0"/>
          </a:p>
        </p:txBody>
      </p:sp>
      <p:graphicFrame>
        <p:nvGraphicFramePr>
          <p:cNvPr id="9" name="表格 8"/>
          <p:cNvGraphicFramePr>
            <a:graphicFrameLocks noGrp="1"/>
          </p:cNvGraphicFramePr>
          <p:nvPr>
            <p:extLst>
              <p:ext uri="{D42A27DB-BD31-4B8C-83A1-F6EECF244321}">
                <p14:modId xmlns:p14="http://schemas.microsoft.com/office/powerpoint/2010/main" val="971552396"/>
              </p:ext>
            </p:extLst>
          </p:nvPr>
        </p:nvGraphicFramePr>
        <p:xfrm>
          <a:off x="100940" y="4212951"/>
          <a:ext cx="5136072" cy="741680"/>
        </p:xfrm>
        <a:graphic>
          <a:graphicData uri="http://schemas.openxmlformats.org/drawingml/2006/table">
            <a:tbl>
              <a:tblPr firstRow="1" bandRow="1">
                <a:tableStyleId>{5C22544A-7EE6-4342-B048-85BDC9FD1C3A}</a:tableStyleId>
              </a:tblPr>
              <a:tblGrid>
                <a:gridCol w="214003">
                  <a:extLst>
                    <a:ext uri="{9D8B030D-6E8A-4147-A177-3AD203B41FA5}">
                      <a16:colId xmlns:a16="http://schemas.microsoft.com/office/drawing/2014/main" val="20000"/>
                    </a:ext>
                  </a:extLst>
                </a:gridCol>
                <a:gridCol w="214003">
                  <a:extLst>
                    <a:ext uri="{9D8B030D-6E8A-4147-A177-3AD203B41FA5}">
                      <a16:colId xmlns:a16="http://schemas.microsoft.com/office/drawing/2014/main" val="20001"/>
                    </a:ext>
                  </a:extLst>
                </a:gridCol>
                <a:gridCol w="214003">
                  <a:extLst>
                    <a:ext uri="{9D8B030D-6E8A-4147-A177-3AD203B41FA5}">
                      <a16:colId xmlns:a16="http://schemas.microsoft.com/office/drawing/2014/main" val="20002"/>
                    </a:ext>
                  </a:extLst>
                </a:gridCol>
                <a:gridCol w="214003">
                  <a:extLst>
                    <a:ext uri="{9D8B030D-6E8A-4147-A177-3AD203B41FA5}">
                      <a16:colId xmlns:a16="http://schemas.microsoft.com/office/drawing/2014/main" val="20003"/>
                    </a:ext>
                  </a:extLst>
                </a:gridCol>
                <a:gridCol w="214003">
                  <a:extLst>
                    <a:ext uri="{9D8B030D-6E8A-4147-A177-3AD203B41FA5}">
                      <a16:colId xmlns:a16="http://schemas.microsoft.com/office/drawing/2014/main" val="20004"/>
                    </a:ext>
                  </a:extLst>
                </a:gridCol>
                <a:gridCol w="214003">
                  <a:extLst>
                    <a:ext uri="{9D8B030D-6E8A-4147-A177-3AD203B41FA5}">
                      <a16:colId xmlns:a16="http://schemas.microsoft.com/office/drawing/2014/main" val="20005"/>
                    </a:ext>
                  </a:extLst>
                </a:gridCol>
                <a:gridCol w="214003">
                  <a:extLst>
                    <a:ext uri="{9D8B030D-6E8A-4147-A177-3AD203B41FA5}">
                      <a16:colId xmlns:a16="http://schemas.microsoft.com/office/drawing/2014/main" val="20006"/>
                    </a:ext>
                  </a:extLst>
                </a:gridCol>
                <a:gridCol w="214003">
                  <a:extLst>
                    <a:ext uri="{9D8B030D-6E8A-4147-A177-3AD203B41FA5}">
                      <a16:colId xmlns:a16="http://schemas.microsoft.com/office/drawing/2014/main" val="20007"/>
                    </a:ext>
                  </a:extLst>
                </a:gridCol>
                <a:gridCol w="214003">
                  <a:extLst>
                    <a:ext uri="{9D8B030D-6E8A-4147-A177-3AD203B41FA5}">
                      <a16:colId xmlns:a16="http://schemas.microsoft.com/office/drawing/2014/main" val="20008"/>
                    </a:ext>
                  </a:extLst>
                </a:gridCol>
                <a:gridCol w="214003">
                  <a:extLst>
                    <a:ext uri="{9D8B030D-6E8A-4147-A177-3AD203B41FA5}">
                      <a16:colId xmlns:a16="http://schemas.microsoft.com/office/drawing/2014/main" val="20009"/>
                    </a:ext>
                  </a:extLst>
                </a:gridCol>
                <a:gridCol w="214003">
                  <a:extLst>
                    <a:ext uri="{9D8B030D-6E8A-4147-A177-3AD203B41FA5}">
                      <a16:colId xmlns:a16="http://schemas.microsoft.com/office/drawing/2014/main" val="20010"/>
                    </a:ext>
                  </a:extLst>
                </a:gridCol>
                <a:gridCol w="214003">
                  <a:extLst>
                    <a:ext uri="{9D8B030D-6E8A-4147-A177-3AD203B41FA5}">
                      <a16:colId xmlns:a16="http://schemas.microsoft.com/office/drawing/2014/main" val="20011"/>
                    </a:ext>
                  </a:extLst>
                </a:gridCol>
                <a:gridCol w="214003">
                  <a:extLst>
                    <a:ext uri="{9D8B030D-6E8A-4147-A177-3AD203B41FA5}">
                      <a16:colId xmlns:a16="http://schemas.microsoft.com/office/drawing/2014/main" val="20012"/>
                    </a:ext>
                  </a:extLst>
                </a:gridCol>
                <a:gridCol w="214003">
                  <a:extLst>
                    <a:ext uri="{9D8B030D-6E8A-4147-A177-3AD203B41FA5}">
                      <a16:colId xmlns:a16="http://schemas.microsoft.com/office/drawing/2014/main" val="20013"/>
                    </a:ext>
                  </a:extLst>
                </a:gridCol>
                <a:gridCol w="214003">
                  <a:extLst>
                    <a:ext uri="{9D8B030D-6E8A-4147-A177-3AD203B41FA5}">
                      <a16:colId xmlns:a16="http://schemas.microsoft.com/office/drawing/2014/main" val="20014"/>
                    </a:ext>
                  </a:extLst>
                </a:gridCol>
                <a:gridCol w="214003">
                  <a:extLst>
                    <a:ext uri="{9D8B030D-6E8A-4147-A177-3AD203B41FA5}">
                      <a16:colId xmlns:a16="http://schemas.microsoft.com/office/drawing/2014/main" val="20015"/>
                    </a:ext>
                  </a:extLst>
                </a:gridCol>
                <a:gridCol w="214003">
                  <a:extLst>
                    <a:ext uri="{9D8B030D-6E8A-4147-A177-3AD203B41FA5}">
                      <a16:colId xmlns:a16="http://schemas.microsoft.com/office/drawing/2014/main" val="20016"/>
                    </a:ext>
                  </a:extLst>
                </a:gridCol>
                <a:gridCol w="214003">
                  <a:extLst>
                    <a:ext uri="{9D8B030D-6E8A-4147-A177-3AD203B41FA5}">
                      <a16:colId xmlns:a16="http://schemas.microsoft.com/office/drawing/2014/main" val="20017"/>
                    </a:ext>
                  </a:extLst>
                </a:gridCol>
                <a:gridCol w="214003">
                  <a:extLst>
                    <a:ext uri="{9D8B030D-6E8A-4147-A177-3AD203B41FA5}">
                      <a16:colId xmlns:a16="http://schemas.microsoft.com/office/drawing/2014/main" val="20018"/>
                    </a:ext>
                  </a:extLst>
                </a:gridCol>
                <a:gridCol w="214003">
                  <a:extLst>
                    <a:ext uri="{9D8B030D-6E8A-4147-A177-3AD203B41FA5}">
                      <a16:colId xmlns:a16="http://schemas.microsoft.com/office/drawing/2014/main" val="20019"/>
                    </a:ext>
                  </a:extLst>
                </a:gridCol>
                <a:gridCol w="214003">
                  <a:extLst>
                    <a:ext uri="{9D8B030D-6E8A-4147-A177-3AD203B41FA5}">
                      <a16:colId xmlns:a16="http://schemas.microsoft.com/office/drawing/2014/main" val="20020"/>
                    </a:ext>
                  </a:extLst>
                </a:gridCol>
                <a:gridCol w="214003">
                  <a:extLst>
                    <a:ext uri="{9D8B030D-6E8A-4147-A177-3AD203B41FA5}">
                      <a16:colId xmlns:a16="http://schemas.microsoft.com/office/drawing/2014/main" val="20021"/>
                    </a:ext>
                  </a:extLst>
                </a:gridCol>
                <a:gridCol w="214003">
                  <a:extLst>
                    <a:ext uri="{9D8B030D-6E8A-4147-A177-3AD203B41FA5}">
                      <a16:colId xmlns:a16="http://schemas.microsoft.com/office/drawing/2014/main" val="20022"/>
                    </a:ext>
                  </a:extLst>
                </a:gridCol>
                <a:gridCol w="214003">
                  <a:extLst>
                    <a:ext uri="{9D8B030D-6E8A-4147-A177-3AD203B41FA5}">
                      <a16:colId xmlns:a16="http://schemas.microsoft.com/office/drawing/2014/main" val="20023"/>
                    </a:ext>
                  </a:extLst>
                </a:gridCol>
              </a:tblGrid>
              <a:tr h="370840">
                <a:tc>
                  <a:txBody>
                    <a:bodyPr/>
                    <a:lstStyle/>
                    <a:p>
                      <a:pPr algn="ctr"/>
                      <a:r>
                        <a:rPr lang="en-US" altLang="zh-CN" sz="1600" b="0" dirty="0">
                          <a:solidFill>
                            <a:schemeClr val="tx1"/>
                          </a:solidFill>
                          <a:latin typeface="Times New Roman" charset="0"/>
                          <a:ea typeface="Times New Roman" charset="0"/>
                          <a:cs typeface="Times New Roman" charset="0"/>
                        </a:rPr>
                        <a:t>H</a:t>
                      </a:r>
                      <a:endParaRPr lang="zh-CN" alt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R</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I</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rgbClr val="FF0000"/>
                          </a:solidFill>
                          <a:latin typeface="Times New Roman" charset="0"/>
                          <a:ea typeface="Times New Roman" charset="0"/>
                          <a:cs typeface="Times New Roman" charset="0"/>
                        </a:rPr>
                        <a:t>S</a:t>
                      </a:r>
                      <a:endParaRPr lang="zh-CN" altLang="en-US" sz="1600" b="0" dirty="0">
                        <a:solidFill>
                          <a:srgbClr val="FF0000"/>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A</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S</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rgbClr val="FF0000"/>
                          </a:solidFill>
                          <a:latin typeface="Times New Roman" charset="0"/>
                          <a:ea typeface="Times New Roman" charset="0"/>
                          <a:cs typeface="Times New Roman" charset="0"/>
                        </a:rPr>
                        <a:t>I</a:t>
                      </a:r>
                      <a:endParaRPr lang="zh-CN" altLang="en-US" sz="1600" b="0" dirty="0">
                        <a:solidFill>
                          <a:srgbClr val="FF0000"/>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M</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rgbClr val="FF0000"/>
                          </a:solidFill>
                          <a:latin typeface="Times New Roman" charset="0"/>
                          <a:ea typeface="Times New Roman" charset="0"/>
                          <a:cs typeface="Times New Roman" charset="0"/>
                        </a:rPr>
                        <a:t>P</a:t>
                      </a:r>
                      <a:endParaRPr lang="zh-CN" altLang="en-US" sz="1600" b="0" dirty="0">
                        <a:solidFill>
                          <a:srgbClr val="FF0000"/>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L</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X</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A</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M</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P</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L</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0"/>
                  </a:ext>
                </a:extLst>
              </a:tr>
              <a:tr h="370840">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E</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X</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A</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M</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P</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L</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E</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10" name="矩形 9"/>
          <p:cNvSpPr/>
          <p:nvPr/>
        </p:nvSpPr>
        <p:spPr>
          <a:xfrm>
            <a:off x="2422570" y="4212951"/>
            <a:ext cx="261258" cy="741680"/>
          </a:xfrm>
          <a:prstGeom prst="rect">
            <a:avLst/>
          </a:prstGeom>
          <a:noFill/>
          <a:ln w="38100">
            <a:solidFill>
              <a:srgbClr val="C0000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文本框 10"/>
          <p:cNvSpPr txBox="1"/>
          <p:nvPr/>
        </p:nvSpPr>
        <p:spPr>
          <a:xfrm>
            <a:off x="457200" y="5226448"/>
            <a:ext cx="8229599" cy="132343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just">
              <a:spcBef>
                <a:spcPts val="1200"/>
              </a:spcBef>
            </a:pPr>
            <a:r>
              <a:rPr lang="zh-CN" altLang="en-US" sz="2000" dirty="0">
                <a:solidFill>
                  <a:srgbClr val="FF0000"/>
                </a:solidFill>
                <a:latin typeface="SimHei" charset="-122"/>
                <a:ea typeface="SimHei" charset="-122"/>
                <a:cs typeface="SimHei" charset="-122"/>
              </a:rPr>
              <a:t>“坏字符规则”：</a:t>
            </a:r>
            <a:endParaRPr lang="en-US" altLang="zh-CN" sz="2000" dirty="0">
              <a:solidFill>
                <a:srgbClr val="FF0000"/>
              </a:solidFill>
              <a:latin typeface="SimHei" charset="-122"/>
              <a:ea typeface="SimHei" charset="-122"/>
              <a:cs typeface="SimHei" charset="-122"/>
            </a:endParaRPr>
          </a:p>
          <a:p>
            <a:pPr algn="just">
              <a:spcBef>
                <a:spcPts val="1200"/>
              </a:spcBef>
            </a:pPr>
            <a:r>
              <a:rPr lang="zh-CN" altLang="en-US" sz="2000" dirty="0"/>
              <a:t>模式右移的位数 </a:t>
            </a:r>
            <a:r>
              <a:rPr lang="en-US" altLang="zh-CN" sz="2000" dirty="0"/>
              <a:t>=</a:t>
            </a:r>
            <a:r>
              <a:rPr lang="zh-CN" altLang="en-US" sz="2000" dirty="0"/>
              <a:t> 坏字符位置 </a:t>
            </a:r>
            <a:r>
              <a:rPr lang="mr-IN" altLang="zh-CN" sz="2000" dirty="0"/>
              <a:t>–</a:t>
            </a:r>
            <a:r>
              <a:rPr lang="zh-CN" altLang="en-US" sz="2000" dirty="0"/>
              <a:t> 模式中的上一次出现位置</a:t>
            </a:r>
            <a:endParaRPr lang="en-US" altLang="zh-CN" sz="2000" dirty="0"/>
          </a:p>
          <a:p>
            <a:pPr algn="just">
              <a:spcBef>
                <a:spcPts val="1200"/>
              </a:spcBef>
            </a:pPr>
            <a:r>
              <a:rPr lang="zh-CN" altLang="en-US" sz="2000" dirty="0"/>
              <a:t>如果“</a:t>
            </a:r>
            <a:r>
              <a:rPr lang="zh-CN" altLang="en-US" sz="2000" dirty="0">
                <a:solidFill>
                  <a:srgbClr val="7030A0"/>
                </a:solidFill>
              </a:rPr>
              <a:t>坏字符</a:t>
            </a:r>
            <a:r>
              <a:rPr lang="zh-CN" altLang="en-US" sz="2000" dirty="0"/>
              <a:t>”不包含在模式中，则模式中的上一次出现位置为</a:t>
            </a:r>
            <a:r>
              <a:rPr lang="en-US" altLang="zh-CN" sz="2000" dirty="0"/>
              <a:t>-1</a:t>
            </a:r>
            <a:r>
              <a:rPr lang="zh-CN" altLang="en-US" sz="2000" dirty="0"/>
              <a:t>；</a:t>
            </a:r>
            <a:endParaRPr lang="en-US" altLang="zh-CN" sz="2000" dirty="0"/>
          </a:p>
        </p:txBody>
      </p:sp>
      <p:sp>
        <p:nvSpPr>
          <p:cNvPr id="12" name="线形标注 1 11"/>
          <p:cNvSpPr/>
          <p:nvPr/>
        </p:nvSpPr>
        <p:spPr>
          <a:xfrm>
            <a:off x="5569527" y="641268"/>
            <a:ext cx="3384468" cy="463137"/>
          </a:xfrm>
          <a:prstGeom prst="borderCallout1">
            <a:avLst>
              <a:gd name="adj1" fmla="val 52084"/>
              <a:gd name="adj2" fmla="val -263"/>
              <a:gd name="adj3" fmla="val 394574"/>
              <a:gd name="adj4" fmla="val -116343"/>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solidFill>
                  <a:schemeClr val="tx1"/>
                </a:solidFill>
              </a:rPr>
              <a:t>模式右移的位数：</a:t>
            </a:r>
            <a:r>
              <a:rPr kumimoji="1" lang="en-US" altLang="zh-CN" dirty="0">
                <a:solidFill>
                  <a:schemeClr val="tx1"/>
                </a:solidFill>
                <a:latin typeface="Times New Roman" charset="0"/>
                <a:ea typeface="Times New Roman" charset="0"/>
                <a:cs typeface="Times New Roman" charset="0"/>
              </a:rPr>
              <a:t>6-</a:t>
            </a:r>
            <a:r>
              <a:rPr kumimoji="1" lang="zh-CN" altLang="en-US" dirty="0">
                <a:solidFill>
                  <a:schemeClr val="tx1"/>
                </a:solidFill>
                <a:latin typeface="Times New Roman" charset="0"/>
                <a:ea typeface="Times New Roman" charset="0"/>
                <a:cs typeface="Times New Roman" charset="0"/>
              </a:rPr>
              <a:t>（</a:t>
            </a:r>
            <a:r>
              <a:rPr kumimoji="1" lang="en-US" altLang="zh-CN" dirty="0">
                <a:solidFill>
                  <a:schemeClr val="tx1"/>
                </a:solidFill>
                <a:latin typeface="Times New Roman" charset="0"/>
                <a:ea typeface="Times New Roman" charset="0"/>
                <a:cs typeface="Times New Roman" charset="0"/>
              </a:rPr>
              <a:t>-1</a:t>
            </a:r>
            <a:r>
              <a:rPr kumimoji="1" lang="zh-CN" altLang="en-US" dirty="0">
                <a:solidFill>
                  <a:schemeClr val="tx1"/>
                </a:solidFill>
                <a:latin typeface="Times New Roman" charset="0"/>
                <a:ea typeface="Times New Roman" charset="0"/>
                <a:cs typeface="Times New Roman" charset="0"/>
              </a:rPr>
              <a:t>）</a:t>
            </a:r>
            <a:r>
              <a:rPr kumimoji="1" lang="en-US" altLang="zh-CN" dirty="0">
                <a:solidFill>
                  <a:schemeClr val="tx1"/>
                </a:solidFill>
                <a:latin typeface="Times New Roman" charset="0"/>
                <a:ea typeface="Times New Roman" charset="0"/>
                <a:cs typeface="Times New Roman" charset="0"/>
              </a:rPr>
              <a:t>=7</a:t>
            </a:r>
            <a:endParaRPr kumimoji="1" lang="zh-CN" altLang="en-US" dirty="0">
              <a:solidFill>
                <a:schemeClr val="tx1"/>
              </a:solidFill>
              <a:latin typeface="Times New Roman" charset="0"/>
              <a:ea typeface="Times New Roman" charset="0"/>
              <a:cs typeface="Times New Roman" charset="0"/>
            </a:endParaRPr>
          </a:p>
        </p:txBody>
      </p:sp>
      <p:sp>
        <p:nvSpPr>
          <p:cNvPr id="13" name="线形标注 1 12"/>
          <p:cNvSpPr/>
          <p:nvPr/>
        </p:nvSpPr>
        <p:spPr>
          <a:xfrm>
            <a:off x="5593272" y="4380557"/>
            <a:ext cx="3384468" cy="463137"/>
          </a:xfrm>
          <a:prstGeom prst="borderCallout1">
            <a:avLst>
              <a:gd name="adj1" fmla="val 52084"/>
              <a:gd name="adj2" fmla="val -263"/>
              <a:gd name="adj3" fmla="val -164401"/>
              <a:gd name="adj4" fmla="val -74589"/>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solidFill>
                  <a:schemeClr val="tx1"/>
                </a:solidFill>
              </a:rPr>
              <a:t>模式右移的位数：</a:t>
            </a:r>
            <a:r>
              <a:rPr kumimoji="1" lang="en-US" altLang="zh-CN" dirty="0">
                <a:solidFill>
                  <a:schemeClr val="tx1"/>
                </a:solidFill>
                <a:latin typeface="Times New Roman" charset="0"/>
                <a:ea typeface="Times New Roman" charset="0"/>
                <a:cs typeface="Times New Roman" charset="0"/>
              </a:rPr>
              <a:t>6-</a:t>
            </a:r>
            <a:r>
              <a:rPr kumimoji="1" lang="zh-CN" altLang="en-US" dirty="0">
                <a:solidFill>
                  <a:schemeClr val="tx1"/>
                </a:solidFill>
                <a:latin typeface="Times New Roman" charset="0"/>
                <a:ea typeface="Times New Roman" charset="0"/>
                <a:cs typeface="Times New Roman" charset="0"/>
              </a:rPr>
              <a:t>（</a:t>
            </a:r>
            <a:r>
              <a:rPr kumimoji="1" lang="en-US" altLang="zh-CN" dirty="0">
                <a:solidFill>
                  <a:schemeClr val="tx1"/>
                </a:solidFill>
                <a:latin typeface="Times New Roman" charset="0"/>
                <a:ea typeface="Times New Roman" charset="0"/>
                <a:cs typeface="Times New Roman" charset="0"/>
              </a:rPr>
              <a:t>4</a:t>
            </a:r>
            <a:r>
              <a:rPr kumimoji="1" lang="zh-CN" altLang="en-US" dirty="0">
                <a:solidFill>
                  <a:schemeClr val="tx1"/>
                </a:solidFill>
                <a:latin typeface="Times New Roman" charset="0"/>
                <a:ea typeface="Times New Roman" charset="0"/>
                <a:cs typeface="Times New Roman" charset="0"/>
              </a:rPr>
              <a:t>）</a:t>
            </a:r>
            <a:r>
              <a:rPr kumimoji="1" lang="en-US" altLang="zh-CN" dirty="0">
                <a:solidFill>
                  <a:schemeClr val="tx1"/>
                </a:solidFill>
                <a:latin typeface="Times New Roman" charset="0"/>
                <a:ea typeface="Times New Roman" charset="0"/>
                <a:cs typeface="Times New Roman" charset="0"/>
              </a:rPr>
              <a:t>=2</a:t>
            </a:r>
            <a:endParaRPr kumimoji="1" lang="zh-CN" altLang="en-US" dirty="0">
              <a:solidFill>
                <a:schemeClr val="tx1"/>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2131701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ssolv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dissolv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3"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顺序检索</a:t>
            </a:r>
            <a:endParaRPr kumimoji="1" lang="zh-CN" altLang="en-US" dirty="0"/>
          </a:p>
        </p:txBody>
      </p:sp>
      <p:sp>
        <p:nvSpPr>
          <p:cNvPr id="3" name="内容占位符 2"/>
          <p:cNvSpPr>
            <a:spLocks noGrp="1"/>
          </p:cNvSpPr>
          <p:nvPr>
            <p:ph idx="1"/>
          </p:nvPr>
        </p:nvSpPr>
        <p:spPr/>
        <p:txBody>
          <a:bodyPr/>
          <a:lstStyle/>
          <a:p>
            <a:r>
              <a:rPr lang="zh-CN" altLang="en-US" dirty="0"/>
              <a:t>简单字符串</a:t>
            </a:r>
            <a:r>
              <a:rPr lang="en-US" altLang="zh-CN" dirty="0"/>
              <a:t>—</a:t>
            </a:r>
            <a:r>
              <a:rPr lang="en-US" altLang="zh-CN" dirty="0">
                <a:latin typeface="Times New Roman" charset="0"/>
                <a:ea typeface="Times New Roman" charset="0"/>
                <a:cs typeface="Times New Roman" charset="0"/>
              </a:rPr>
              <a:t>BM</a:t>
            </a:r>
            <a:r>
              <a:rPr lang="zh-CN" altLang="en-US" dirty="0">
                <a:latin typeface="Times New Roman" charset="0"/>
                <a:ea typeface="Times New Roman" charset="0"/>
                <a:cs typeface="Times New Roman" charset="0"/>
              </a:rPr>
              <a:t>（</a:t>
            </a:r>
            <a:r>
              <a:rPr lang="en-US" altLang="zh-CN">
                <a:latin typeface="Times New Roman" charset="0"/>
                <a:ea typeface="Times New Roman" charset="0"/>
                <a:cs typeface="Times New Roman" charset="0"/>
              </a:rPr>
              <a:t>Boyer-Moore</a:t>
            </a:r>
            <a:r>
              <a:rPr lang="zh-CN" altLang="en-US">
                <a:latin typeface="Times New Roman" charset="0"/>
                <a:ea typeface="Times New Roman" charset="0"/>
                <a:cs typeface="Times New Roman" charset="0"/>
              </a:rPr>
              <a:t>）</a:t>
            </a:r>
            <a:r>
              <a:rPr lang="zh-CN" altLang="en-US"/>
              <a:t>算法</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63315075"/>
              </p:ext>
            </p:extLst>
          </p:nvPr>
        </p:nvGraphicFramePr>
        <p:xfrm>
          <a:off x="457200" y="2586031"/>
          <a:ext cx="5136072" cy="741680"/>
        </p:xfrm>
        <a:graphic>
          <a:graphicData uri="http://schemas.openxmlformats.org/drawingml/2006/table">
            <a:tbl>
              <a:tblPr firstRow="1" bandRow="1">
                <a:tableStyleId>{5C22544A-7EE6-4342-B048-85BDC9FD1C3A}</a:tableStyleId>
              </a:tblPr>
              <a:tblGrid>
                <a:gridCol w="214003">
                  <a:extLst>
                    <a:ext uri="{9D8B030D-6E8A-4147-A177-3AD203B41FA5}">
                      <a16:colId xmlns:a16="http://schemas.microsoft.com/office/drawing/2014/main" val="20000"/>
                    </a:ext>
                  </a:extLst>
                </a:gridCol>
                <a:gridCol w="214003">
                  <a:extLst>
                    <a:ext uri="{9D8B030D-6E8A-4147-A177-3AD203B41FA5}">
                      <a16:colId xmlns:a16="http://schemas.microsoft.com/office/drawing/2014/main" val="20001"/>
                    </a:ext>
                  </a:extLst>
                </a:gridCol>
                <a:gridCol w="214003">
                  <a:extLst>
                    <a:ext uri="{9D8B030D-6E8A-4147-A177-3AD203B41FA5}">
                      <a16:colId xmlns:a16="http://schemas.microsoft.com/office/drawing/2014/main" val="20002"/>
                    </a:ext>
                  </a:extLst>
                </a:gridCol>
                <a:gridCol w="214003">
                  <a:extLst>
                    <a:ext uri="{9D8B030D-6E8A-4147-A177-3AD203B41FA5}">
                      <a16:colId xmlns:a16="http://schemas.microsoft.com/office/drawing/2014/main" val="20003"/>
                    </a:ext>
                  </a:extLst>
                </a:gridCol>
                <a:gridCol w="214003">
                  <a:extLst>
                    <a:ext uri="{9D8B030D-6E8A-4147-A177-3AD203B41FA5}">
                      <a16:colId xmlns:a16="http://schemas.microsoft.com/office/drawing/2014/main" val="20004"/>
                    </a:ext>
                  </a:extLst>
                </a:gridCol>
                <a:gridCol w="214003">
                  <a:extLst>
                    <a:ext uri="{9D8B030D-6E8A-4147-A177-3AD203B41FA5}">
                      <a16:colId xmlns:a16="http://schemas.microsoft.com/office/drawing/2014/main" val="20005"/>
                    </a:ext>
                  </a:extLst>
                </a:gridCol>
                <a:gridCol w="214003">
                  <a:extLst>
                    <a:ext uri="{9D8B030D-6E8A-4147-A177-3AD203B41FA5}">
                      <a16:colId xmlns:a16="http://schemas.microsoft.com/office/drawing/2014/main" val="20006"/>
                    </a:ext>
                  </a:extLst>
                </a:gridCol>
                <a:gridCol w="214003">
                  <a:extLst>
                    <a:ext uri="{9D8B030D-6E8A-4147-A177-3AD203B41FA5}">
                      <a16:colId xmlns:a16="http://schemas.microsoft.com/office/drawing/2014/main" val="20007"/>
                    </a:ext>
                  </a:extLst>
                </a:gridCol>
                <a:gridCol w="214003">
                  <a:extLst>
                    <a:ext uri="{9D8B030D-6E8A-4147-A177-3AD203B41FA5}">
                      <a16:colId xmlns:a16="http://schemas.microsoft.com/office/drawing/2014/main" val="20008"/>
                    </a:ext>
                  </a:extLst>
                </a:gridCol>
                <a:gridCol w="214003">
                  <a:extLst>
                    <a:ext uri="{9D8B030D-6E8A-4147-A177-3AD203B41FA5}">
                      <a16:colId xmlns:a16="http://schemas.microsoft.com/office/drawing/2014/main" val="20009"/>
                    </a:ext>
                  </a:extLst>
                </a:gridCol>
                <a:gridCol w="214003">
                  <a:extLst>
                    <a:ext uri="{9D8B030D-6E8A-4147-A177-3AD203B41FA5}">
                      <a16:colId xmlns:a16="http://schemas.microsoft.com/office/drawing/2014/main" val="20010"/>
                    </a:ext>
                  </a:extLst>
                </a:gridCol>
                <a:gridCol w="214003">
                  <a:extLst>
                    <a:ext uri="{9D8B030D-6E8A-4147-A177-3AD203B41FA5}">
                      <a16:colId xmlns:a16="http://schemas.microsoft.com/office/drawing/2014/main" val="20011"/>
                    </a:ext>
                  </a:extLst>
                </a:gridCol>
                <a:gridCol w="214003">
                  <a:extLst>
                    <a:ext uri="{9D8B030D-6E8A-4147-A177-3AD203B41FA5}">
                      <a16:colId xmlns:a16="http://schemas.microsoft.com/office/drawing/2014/main" val="20012"/>
                    </a:ext>
                  </a:extLst>
                </a:gridCol>
                <a:gridCol w="214003">
                  <a:extLst>
                    <a:ext uri="{9D8B030D-6E8A-4147-A177-3AD203B41FA5}">
                      <a16:colId xmlns:a16="http://schemas.microsoft.com/office/drawing/2014/main" val="20013"/>
                    </a:ext>
                  </a:extLst>
                </a:gridCol>
                <a:gridCol w="214003">
                  <a:extLst>
                    <a:ext uri="{9D8B030D-6E8A-4147-A177-3AD203B41FA5}">
                      <a16:colId xmlns:a16="http://schemas.microsoft.com/office/drawing/2014/main" val="20014"/>
                    </a:ext>
                  </a:extLst>
                </a:gridCol>
                <a:gridCol w="214003">
                  <a:extLst>
                    <a:ext uri="{9D8B030D-6E8A-4147-A177-3AD203B41FA5}">
                      <a16:colId xmlns:a16="http://schemas.microsoft.com/office/drawing/2014/main" val="20015"/>
                    </a:ext>
                  </a:extLst>
                </a:gridCol>
                <a:gridCol w="214003">
                  <a:extLst>
                    <a:ext uri="{9D8B030D-6E8A-4147-A177-3AD203B41FA5}">
                      <a16:colId xmlns:a16="http://schemas.microsoft.com/office/drawing/2014/main" val="20016"/>
                    </a:ext>
                  </a:extLst>
                </a:gridCol>
                <a:gridCol w="214003">
                  <a:extLst>
                    <a:ext uri="{9D8B030D-6E8A-4147-A177-3AD203B41FA5}">
                      <a16:colId xmlns:a16="http://schemas.microsoft.com/office/drawing/2014/main" val="20017"/>
                    </a:ext>
                  </a:extLst>
                </a:gridCol>
                <a:gridCol w="214003">
                  <a:extLst>
                    <a:ext uri="{9D8B030D-6E8A-4147-A177-3AD203B41FA5}">
                      <a16:colId xmlns:a16="http://schemas.microsoft.com/office/drawing/2014/main" val="20018"/>
                    </a:ext>
                  </a:extLst>
                </a:gridCol>
                <a:gridCol w="214003">
                  <a:extLst>
                    <a:ext uri="{9D8B030D-6E8A-4147-A177-3AD203B41FA5}">
                      <a16:colId xmlns:a16="http://schemas.microsoft.com/office/drawing/2014/main" val="20019"/>
                    </a:ext>
                  </a:extLst>
                </a:gridCol>
                <a:gridCol w="214003">
                  <a:extLst>
                    <a:ext uri="{9D8B030D-6E8A-4147-A177-3AD203B41FA5}">
                      <a16:colId xmlns:a16="http://schemas.microsoft.com/office/drawing/2014/main" val="20020"/>
                    </a:ext>
                  </a:extLst>
                </a:gridCol>
                <a:gridCol w="214003">
                  <a:extLst>
                    <a:ext uri="{9D8B030D-6E8A-4147-A177-3AD203B41FA5}">
                      <a16:colId xmlns:a16="http://schemas.microsoft.com/office/drawing/2014/main" val="20021"/>
                    </a:ext>
                  </a:extLst>
                </a:gridCol>
                <a:gridCol w="214003">
                  <a:extLst>
                    <a:ext uri="{9D8B030D-6E8A-4147-A177-3AD203B41FA5}">
                      <a16:colId xmlns:a16="http://schemas.microsoft.com/office/drawing/2014/main" val="20022"/>
                    </a:ext>
                  </a:extLst>
                </a:gridCol>
                <a:gridCol w="214003">
                  <a:extLst>
                    <a:ext uri="{9D8B030D-6E8A-4147-A177-3AD203B41FA5}">
                      <a16:colId xmlns:a16="http://schemas.microsoft.com/office/drawing/2014/main" val="20023"/>
                    </a:ext>
                  </a:extLst>
                </a:gridCol>
              </a:tblGrid>
              <a:tr h="370840">
                <a:tc>
                  <a:txBody>
                    <a:bodyPr/>
                    <a:lstStyle/>
                    <a:p>
                      <a:pPr algn="ctr"/>
                      <a:r>
                        <a:rPr lang="en-US" altLang="zh-CN" sz="1600" b="0" dirty="0">
                          <a:solidFill>
                            <a:schemeClr val="tx1"/>
                          </a:solidFill>
                          <a:latin typeface="Times New Roman" charset="0"/>
                          <a:ea typeface="Times New Roman" charset="0"/>
                          <a:cs typeface="Times New Roman" charset="0"/>
                        </a:rPr>
                        <a:t>H</a:t>
                      </a:r>
                      <a:endParaRPr lang="zh-CN" alt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R</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I</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S</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A</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S</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rgbClr val="FF0000"/>
                          </a:solidFill>
                          <a:latin typeface="Times New Roman" charset="0"/>
                          <a:ea typeface="Times New Roman" charset="0"/>
                          <a:cs typeface="Times New Roman" charset="0"/>
                        </a:rPr>
                        <a:t>I</a:t>
                      </a:r>
                      <a:endParaRPr lang="zh-CN" altLang="en-US" sz="1600" b="0" dirty="0">
                        <a:solidFill>
                          <a:srgbClr val="FF0000"/>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M</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P</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L</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X</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A</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M</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P</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L</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0"/>
                  </a:ext>
                </a:extLst>
              </a:tr>
              <a:tr h="370840">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E</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X</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A</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M</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P</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L</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E</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5" name="矩形 4"/>
          <p:cNvSpPr/>
          <p:nvPr/>
        </p:nvSpPr>
        <p:spPr>
          <a:xfrm>
            <a:off x="2778830" y="2586031"/>
            <a:ext cx="261258" cy="741680"/>
          </a:xfrm>
          <a:prstGeom prst="rect">
            <a:avLst/>
          </a:prstGeom>
          <a:noFill/>
          <a:ln w="38100">
            <a:solidFill>
              <a:srgbClr val="C0000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457200" y="5226448"/>
            <a:ext cx="8229599" cy="1323439"/>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algn="just">
              <a:spcBef>
                <a:spcPts val="1200"/>
              </a:spcBef>
            </a:pPr>
            <a:r>
              <a:rPr lang="zh-CN" altLang="en-US" sz="2000" dirty="0">
                <a:solidFill>
                  <a:schemeClr val="accent6">
                    <a:lumMod val="75000"/>
                  </a:schemeClr>
                </a:solidFill>
                <a:latin typeface="SimHei" charset="-122"/>
                <a:ea typeface="SimHei" charset="-122"/>
                <a:cs typeface="SimHei" charset="-122"/>
              </a:rPr>
              <a:t>“坏字符规则”：</a:t>
            </a:r>
            <a:endParaRPr lang="en-US" altLang="zh-CN" sz="2000" dirty="0">
              <a:solidFill>
                <a:schemeClr val="accent6">
                  <a:lumMod val="75000"/>
                </a:schemeClr>
              </a:solidFill>
              <a:latin typeface="SimHei" charset="-122"/>
              <a:ea typeface="SimHei" charset="-122"/>
              <a:cs typeface="SimHei" charset="-122"/>
            </a:endParaRPr>
          </a:p>
          <a:p>
            <a:pPr algn="just">
              <a:spcBef>
                <a:spcPts val="1200"/>
              </a:spcBef>
            </a:pPr>
            <a:r>
              <a:rPr lang="zh-CN" altLang="en-US" sz="2000" dirty="0">
                <a:solidFill>
                  <a:schemeClr val="bg2">
                    <a:lumMod val="50000"/>
                  </a:schemeClr>
                </a:solidFill>
              </a:rPr>
              <a:t>模式右移的位数 </a:t>
            </a:r>
            <a:r>
              <a:rPr lang="en-US" altLang="zh-CN" sz="2000" dirty="0">
                <a:solidFill>
                  <a:schemeClr val="bg2">
                    <a:lumMod val="50000"/>
                  </a:schemeClr>
                </a:solidFill>
              </a:rPr>
              <a:t>=</a:t>
            </a:r>
            <a:r>
              <a:rPr lang="zh-CN" altLang="en-US" sz="2000" dirty="0">
                <a:solidFill>
                  <a:schemeClr val="bg2">
                    <a:lumMod val="50000"/>
                  </a:schemeClr>
                </a:solidFill>
              </a:rPr>
              <a:t> 坏字符位置 </a:t>
            </a:r>
            <a:r>
              <a:rPr lang="mr-IN" altLang="zh-CN" sz="2000" dirty="0">
                <a:solidFill>
                  <a:schemeClr val="bg2">
                    <a:lumMod val="50000"/>
                  </a:schemeClr>
                </a:solidFill>
              </a:rPr>
              <a:t>–</a:t>
            </a:r>
            <a:r>
              <a:rPr lang="zh-CN" altLang="en-US" sz="2000" dirty="0">
                <a:solidFill>
                  <a:schemeClr val="bg2">
                    <a:lumMod val="50000"/>
                  </a:schemeClr>
                </a:solidFill>
              </a:rPr>
              <a:t> 模式中的上一次出现位置</a:t>
            </a:r>
            <a:endParaRPr lang="en-US" altLang="zh-CN" sz="2000" dirty="0">
              <a:solidFill>
                <a:schemeClr val="bg2">
                  <a:lumMod val="50000"/>
                </a:schemeClr>
              </a:solidFill>
            </a:endParaRPr>
          </a:p>
          <a:p>
            <a:pPr algn="just">
              <a:spcBef>
                <a:spcPts val="1200"/>
              </a:spcBef>
            </a:pPr>
            <a:r>
              <a:rPr lang="zh-CN" altLang="en-US" sz="2000" dirty="0">
                <a:solidFill>
                  <a:schemeClr val="bg2">
                    <a:lumMod val="50000"/>
                  </a:schemeClr>
                </a:solidFill>
              </a:rPr>
              <a:t>如果“坏字符”不包含在模式中，则模式中的上一次出现位置为</a:t>
            </a:r>
            <a:r>
              <a:rPr lang="en-US" altLang="zh-CN" sz="2000" dirty="0">
                <a:solidFill>
                  <a:schemeClr val="bg2">
                    <a:lumMod val="50000"/>
                  </a:schemeClr>
                </a:solidFill>
              </a:rPr>
              <a:t>-1</a:t>
            </a:r>
            <a:r>
              <a:rPr lang="zh-CN" altLang="en-US" sz="2000" dirty="0">
                <a:solidFill>
                  <a:schemeClr val="bg2">
                    <a:lumMod val="50000"/>
                  </a:schemeClr>
                </a:solidFill>
              </a:rPr>
              <a:t>；</a:t>
            </a:r>
            <a:endParaRPr lang="en-US" altLang="zh-CN" sz="2000" dirty="0">
              <a:solidFill>
                <a:schemeClr val="bg2">
                  <a:lumMod val="50000"/>
                </a:schemeClr>
              </a:solidFill>
            </a:endParaRPr>
          </a:p>
        </p:txBody>
      </p:sp>
      <p:sp>
        <p:nvSpPr>
          <p:cNvPr id="7" name="线形标注 1 6"/>
          <p:cNvSpPr/>
          <p:nvPr/>
        </p:nvSpPr>
        <p:spPr>
          <a:xfrm>
            <a:off x="5213262" y="687294"/>
            <a:ext cx="3384468" cy="463137"/>
          </a:xfrm>
          <a:prstGeom prst="borderCallout1">
            <a:avLst>
              <a:gd name="adj1" fmla="val 52084"/>
              <a:gd name="adj2" fmla="val -263"/>
              <a:gd name="adj3" fmla="val 407395"/>
              <a:gd name="adj4" fmla="val -67220"/>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solidFill>
                  <a:schemeClr val="tx1"/>
                </a:solidFill>
              </a:rPr>
              <a:t>模式右移的位数：</a:t>
            </a:r>
            <a:r>
              <a:rPr kumimoji="1" lang="en-US" altLang="zh-CN" dirty="0">
                <a:solidFill>
                  <a:schemeClr val="tx1"/>
                </a:solidFill>
                <a:latin typeface="Times New Roman" charset="0"/>
                <a:ea typeface="Times New Roman" charset="0"/>
                <a:cs typeface="Times New Roman" charset="0"/>
              </a:rPr>
              <a:t>2-</a:t>
            </a:r>
            <a:r>
              <a:rPr kumimoji="1" lang="zh-CN" altLang="en-US" dirty="0">
                <a:solidFill>
                  <a:schemeClr val="tx1"/>
                </a:solidFill>
                <a:latin typeface="Times New Roman" charset="0"/>
                <a:ea typeface="Times New Roman" charset="0"/>
                <a:cs typeface="Times New Roman" charset="0"/>
              </a:rPr>
              <a:t>（</a:t>
            </a:r>
            <a:r>
              <a:rPr kumimoji="1" lang="en-US" altLang="zh-CN" dirty="0">
                <a:solidFill>
                  <a:schemeClr val="tx1"/>
                </a:solidFill>
                <a:latin typeface="Times New Roman" charset="0"/>
                <a:ea typeface="Times New Roman" charset="0"/>
                <a:cs typeface="Times New Roman" charset="0"/>
              </a:rPr>
              <a:t>-1</a:t>
            </a:r>
            <a:r>
              <a:rPr kumimoji="1" lang="zh-CN" altLang="en-US" dirty="0">
                <a:solidFill>
                  <a:schemeClr val="tx1"/>
                </a:solidFill>
                <a:latin typeface="Times New Roman" charset="0"/>
                <a:ea typeface="Times New Roman" charset="0"/>
                <a:cs typeface="Times New Roman" charset="0"/>
              </a:rPr>
              <a:t>）</a:t>
            </a:r>
            <a:r>
              <a:rPr kumimoji="1" lang="en-US" altLang="zh-CN" dirty="0">
                <a:solidFill>
                  <a:schemeClr val="tx1"/>
                </a:solidFill>
                <a:latin typeface="Times New Roman" charset="0"/>
                <a:ea typeface="Times New Roman" charset="0"/>
                <a:cs typeface="Times New Roman" charset="0"/>
              </a:rPr>
              <a:t>=3</a:t>
            </a:r>
            <a:endParaRPr kumimoji="1" lang="zh-CN" altLang="en-US" dirty="0">
              <a:solidFill>
                <a:schemeClr val="tx1"/>
              </a:solidFill>
              <a:latin typeface="Times New Roman" charset="0"/>
              <a:ea typeface="Times New Roman" charset="0"/>
              <a:cs typeface="Times New Roman"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784271797"/>
              </p:ext>
            </p:extLst>
          </p:nvPr>
        </p:nvGraphicFramePr>
        <p:xfrm>
          <a:off x="457200" y="3876747"/>
          <a:ext cx="5136072" cy="741680"/>
        </p:xfrm>
        <a:graphic>
          <a:graphicData uri="http://schemas.openxmlformats.org/drawingml/2006/table">
            <a:tbl>
              <a:tblPr firstRow="1" bandRow="1">
                <a:tableStyleId>{5C22544A-7EE6-4342-B048-85BDC9FD1C3A}</a:tableStyleId>
              </a:tblPr>
              <a:tblGrid>
                <a:gridCol w="214003">
                  <a:extLst>
                    <a:ext uri="{9D8B030D-6E8A-4147-A177-3AD203B41FA5}">
                      <a16:colId xmlns:a16="http://schemas.microsoft.com/office/drawing/2014/main" val="20000"/>
                    </a:ext>
                  </a:extLst>
                </a:gridCol>
                <a:gridCol w="214003">
                  <a:extLst>
                    <a:ext uri="{9D8B030D-6E8A-4147-A177-3AD203B41FA5}">
                      <a16:colId xmlns:a16="http://schemas.microsoft.com/office/drawing/2014/main" val="20001"/>
                    </a:ext>
                  </a:extLst>
                </a:gridCol>
                <a:gridCol w="214003">
                  <a:extLst>
                    <a:ext uri="{9D8B030D-6E8A-4147-A177-3AD203B41FA5}">
                      <a16:colId xmlns:a16="http://schemas.microsoft.com/office/drawing/2014/main" val="20002"/>
                    </a:ext>
                  </a:extLst>
                </a:gridCol>
                <a:gridCol w="214003">
                  <a:extLst>
                    <a:ext uri="{9D8B030D-6E8A-4147-A177-3AD203B41FA5}">
                      <a16:colId xmlns:a16="http://schemas.microsoft.com/office/drawing/2014/main" val="20003"/>
                    </a:ext>
                  </a:extLst>
                </a:gridCol>
                <a:gridCol w="214003">
                  <a:extLst>
                    <a:ext uri="{9D8B030D-6E8A-4147-A177-3AD203B41FA5}">
                      <a16:colId xmlns:a16="http://schemas.microsoft.com/office/drawing/2014/main" val="20004"/>
                    </a:ext>
                  </a:extLst>
                </a:gridCol>
                <a:gridCol w="214003">
                  <a:extLst>
                    <a:ext uri="{9D8B030D-6E8A-4147-A177-3AD203B41FA5}">
                      <a16:colId xmlns:a16="http://schemas.microsoft.com/office/drawing/2014/main" val="20005"/>
                    </a:ext>
                  </a:extLst>
                </a:gridCol>
                <a:gridCol w="214003">
                  <a:extLst>
                    <a:ext uri="{9D8B030D-6E8A-4147-A177-3AD203B41FA5}">
                      <a16:colId xmlns:a16="http://schemas.microsoft.com/office/drawing/2014/main" val="20006"/>
                    </a:ext>
                  </a:extLst>
                </a:gridCol>
                <a:gridCol w="214003">
                  <a:extLst>
                    <a:ext uri="{9D8B030D-6E8A-4147-A177-3AD203B41FA5}">
                      <a16:colId xmlns:a16="http://schemas.microsoft.com/office/drawing/2014/main" val="20007"/>
                    </a:ext>
                  </a:extLst>
                </a:gridCol>
                <a:gridCol w="214003">
                  <a:extLst>
                    <a:ext uri="{9D8B030D-6E8A-4147-A177-3AD203B41FA5}">
                      <a16:colId xmlns:a16="http://schemas.microsoft.com/office/drawing/2014/main" val="20008"/>
                    </a:ext>
                  </a:extLst>
                </a:gridCol>
                <a:gridCol w="214003">
                  <a:extLst>
                    <a:ext uri="{9D8B030D-6E8A-4147-A177-3AD203B41FA5}">
                      <a16:colId xmlns:a16="http://schemas.microsoft.com/office/drawing/2014/main" val="20009"/>
                    </a:ext>
                  </a:extLst>
                </a:gridCol>
                <a:gridCol w="214003">
                  <a:extLst>
                    <a:ext uri="{9D8B030D-6E8A-4147-A177-3AD203B41FA5}">
                      <a16:colId xmlns:a16="http://schemas.microsoft.com/office/drawing/2014/main" val="20010"/>
                    </a:ext>
                  </a:extLst>
                </a:gridCol>
                <a:gridCol w="214003">
                  <a:extLst>
                    <a:ext uri="{9D8B030D-6E8A-4147-A177-3AD203B41FA5}">
                      <a16:colId xmlns:a16="http://schemas.microsoft.com/office/drawing/2014/main" val="20011"/>
                    </a:ext>
                  </a:extLst>
                </a:gridCol>
                <a:gridCol w="214003">
                  <a:extLst>
                    <a:ext uri="{9D8B030D-6E8A-4147-A177-3AD203B41FA5}">
                      <a16:colId xmlns:a16="http://schemas.microsoft.com/office/drawing/2014/main" val="20012"/>
                    </a:ext>
                  </a:extLst>
                </a:gridCol>
                <a:gridCol w="214003">
                  <a:extLst>
                    <a:ext uri="{9D8B030D-6E8A-4147-A177-3AD203B41FA5}">
                      <a16:colId xmlns:a16="http://schemas.microsoft.com/office/drawing/2014/main" val="20013"/>
                    </a:ext>
                  </a:extLst>
                </a:gridCol>
                <a:gridCol w="214003">
                  <a:extLst>
                    <a:ext uri="{9D8B030D-6E8A-4147-A177-3AD203B41FA5}">
                      <a16:colId xmlns:a16="http://schemas.microsoft.com/office/drawing/2014/main" val="20014"/>
                    </a:ext>
                  </a:extLst>
                </a:gridCol>
                <a:gridCol w="214003">
                  <a:extLst>
                    <a:ext uri="{9D8B030D-6E8A-4147-A177-3AD203B41FA5}">
                      <a16:colId xmlns:a16="http://schemas.microsoft.com/office/drawing/2014/main" val="20015"/>
                    </a:ext>
                  </a:extLst>
                </a:gridCol>
                <a:gridCol w="214003">
                  <a:extLst>
                    <a:ext uri="{9D8B030D-6E8A-4147-A177-3AD203B41FA5}">
                      <a16:colId xmlns:a16="http://schemas.microsoft.com/office/drawing/2014/main" val="20016"/>
                    </a:ext>
                  </a:extLst>
                </a:gridCol>
                <a:gridCol w="214003">
                  <a:extLst>
                    <a:ext uri="{9D8B030D-6E8A-4147-A177-3AD203B41FA5}">
                      <a16:colId xmlns:a16="http://schemas.microsoft.com/office/drawing/2014/main" val="20017"/>
                    </a:ext>
                  </a:extLst>
                </a:gridCol>
                <a:gridCol w="214003">
                  <a:extLst>
                    <a:ext uri="{9D8B030D-6E8A-4147-A177-3AD203B41FA5}">
                      <a16:colId xmlns:a16="http://schemas.microsoft.com/office/drawing/2014/main" val="20018"/>
                    </a:ext>
                  </a:extLst>
                </a:gridCol>
                <a:gridCol w="214003">
                  <a:extLst>
                    <a:ext uri="{9D8B030D-6E8A-4147-A177-3AD203B41FA5}">
                      <a16:colId xmlns:a16="http://schemas.microsoft.com/office/drawing/2014/main" val="20019"/>
                    </a:ext>
                  </a:extLst>
                </a:gridCol>
                <a:gridCol w="214003">
                  <a:extLst>
                    <a:ext uri="{9D8B030D-6E8A-4147-A177-3AD203B41FA5}">
                      <a16:colId xmlns:a16="http://schemas.microsoft.com/office/drawing/2014/main" val="20020"/>
                    </a:ext>
                  </a:extLst>
                </a:gridCol>
                <a:gridCol w="214003">
                  <a:extLst>
                    <a:ext uri="{9D8B030D-6E8A-4147-A177-3AD203B41FA5}">
                      <a16:colId xmlns:a16="http://schemas.microsoft.com/office/drawing/2014/main" val="20021"/>
                    </a:ext>
                  </a:extLst>
                </a:gridCol>
                <a:gridCol w="214003">
                  <a:extLst>
                    <a:ext uri="{9D8B030D-6E8A-4147-A177-3AD203B41FA5}">
                      <a16:colId xmlns:a16="http://schemas.microsoft.com/office/drawing/2014/main" val="20022"/>
                    </a:ext>
                  </a:extLst>
                </a:gridCol>
                <a:gridCol w="214003">
                  <a:extLst>
                    <a:ext uri="{9D8B030D-6E8A-4147-A177-3AD203B41FA5}">
                      <a16:colId xmlns:a16="http://schemas.microsoft.com/office/drawing/2014/main" val="20023"/>
                    </a:ext>
                  </a:extLst>
                </a:gridCol>
              </a:tblGrid>
              <a:tr h="370840">
                <a:tc>
                  <a:txBody>
                    <a:bodyPr/>
                    <a:lstStyle/>
                    <a:p>
                      <a:pPr algn="ctr"/>
                      <a:r>
                        <a:rPr lang="en-US" altLang="zh-CN" sz="1600" b="0" dirty="0">
                          <a:solidFill>
                            <a:schemeClr val="tx1"/>
                          </a:solidFill>
                          <a:latin typeface="Times New Roman" charset="0"/>
                          <a:ea typeface="Times New Roman" charset="0"/>
                          <a:cs typeface="Times New Roman" charset="0"/>
                        </a:rPr>
                        <a:t>H</a:t>
                      </a:r>
                      <a:endParaRPr lang="zh-CN" alt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R</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I</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S</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A</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S</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rgbClr val="FF0000"/>
                          </a:solidFill>
                          <a:latin typeface="Times New Roman" charset="0"/>
                          <a:ea typeface="Times New Roman" charset="0"/>
                          <a:cs typeface="Times New Roman" charset="0"/>
                        </a:rPr>
                        <a:t>I</a:t>
                      </a:r>
                      <a:endParaRPr lang="zh-CN" altLang="en-US" sz="1600" b="0" dirty="0">
                        <a:solidFill>
                          <a:srgbClr val="FF0000"/>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M</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P</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L</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X</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A</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M</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P</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L</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0"/>
                  </a:ext>
                </a:extLst>
              </a:tr>
              <a:tr h="370840">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E</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X</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A</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M</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P</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L</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E</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9" name="矩形 8"/>
          <p:cNvSpPr/>
          <p:nvPr/>
        </p:nvSpPr>
        <p:spPr>
          <a:xfrm>
            <a:off x="2992580" y="3876747"/>
            <a:ext cx="261258" cy="741680"/>
          </a:xfrm>
          <a:prstGeom prst="rect">
            <a:avLst/>
          </a:prstGeom>
          <a:noFill/>
          <a:ln w="38100">
            <a:solidFill>
              <a:srgbClr val="C0000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云形 9"/>
          <p:cNvSpPr/>
          <p:nvPr/>
        </p:nvSpPr>
        <p:spPr>
          <a:xfrm>
            <a:off x="6139543" y="3526971"/>
            <a:ext cx="2547256" cy="1127082"/>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solidFill>
                  <a:srgbClr val="FF0000"/>
                </a:solidFill>
                <a:latin typeface="SimHei" charset="-122"/>
                <a:ea typeface="SimHei" charset="-122"/>
                <a:cs typeface="SimHei" charset="-122"/>
              </a:rPr>
              <a:t>有没有更好的移动方法？</a:t>
            </a:r>
          </a:p>
        </p:txBody>
      </p:sp>
    </p:spTree>
    <p:extLst>
      <p:ext uri="{BB962C8B-B14F-4D97-AF65-F5344CB8AC3E}">
        <p14:creationId xmlns:p14="http://schemas.microsoft.com/office/powerpoint/2010/main" val="457800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顺序检索</a:t>
            </a:r>
            <a:endParaRPr kumimoji="1" lang="zh-CN" altLang="en-US" dirty="0"/>
          </a:p>
        </p:txBody>
      </p:sp>
      <p:sp>
        <p:nvSpPr>
          <p:cNvPr id="3" name="内容占位符 2"/>
          <p:cNvSpPr>
            <a:spLocks noGrp="1"/>
          </p:cNvSpPr>
          <p:nvPr>
            <p:ph idx="1"/>
          </p:nvPr>
        </p:nvSpPr>
        <p:spPr/>
        <p:txBody>
          <a:bodyPr/>
          <a:lstStyle/>
          <a:p>
            <a:r>
              <a:rPr lang="zh-CN" altLang="en-US" dirty="0"/>
              <a:t>简单字符串</a:t>
            </a:r>
            <a:r>
              <a:rPr lang="en-US" altLang="zh-CN" dirty="0"/>
              <a:t>—</a:t>
            </a:r>
            <a:r>
              <a:rPr lang="en-US" altLang="zh-CN" dirty="0">
                <a:latin typeface="Times New Roman" charset="0"/>
                <a:ea typeface="Times New Roman" charset="0"/>
                <a:cs typeface="Times New Roman" charset="0"/>
              </a:rPr>
              <a:t>BM</a:t>
            </a:r>
            <a:r>
              <a:rPr lang="zh-CN" altLang="en-US" dirty="0">
                <a:latin typeface="Times New Roman" charset="0"/>
                <a:ea typeface="Times New Roman" charset="0"/>
                <a:cs typeface="Times New Roman" charset="0"/>
              </a:rPr>
              <a:t>（</a:t>
            </a:r>
            <a:r>
              <a:rPr lang="en-US" altLang="zh-CN">
                <a:latin typeface="Times New Roman" charset="0"/>
                <a:ea typeface="Times New Roman" charset="0"/>
                <a:cs typeface="Times New Roman" charset="0"/>
              </a:rPr>
              <a:t>Boyer-Moore</a:t>
            </a:r>
            <a:r>
              <a:rPr lang="zh-CN" altLang="en-US">
                <a:latin typeface="Times New Roman" charset="0"/>
                <a:ea typeface="Times New Roman" charset="0"/>
                <a:cs typeface="Times New Roman" charset="0"/>
              </a:rPr>
              <a:t>）</a:t>
            </a:r>
            <a:r>
              <a:rPr lang="zh-CN" altLang="en-US"/>
              <a:t>算法</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689174079"/>
              </p:ext>
            </p:extLst>
          </p:nvPr>
        </p:nvGraphicFramePr>
        <p:xfrm>
          <a:off x="3550728" y="598392"/>
          <a:ext cx="5136072" cy="741680"/>
        </p:xfrm>
        <a:graphic>
          <a:graphicData uri="http://schemas.openxmlformats.org/drawingml/2006/table">
            <a:tbl>
              <a:tblPr firstRow="1" bandRow="1">
                <a:tableStyleId>{5C22544A-7EE6-4342-B048-85BDC9FD1C3A}</a:tableStyleId>
              </a:tblPr>
              <a:tblGrid>
                <a:gridCol w="214003">
                  <a:extLst>
                    <a:ext uri="{9D8B030D-6E8A-4147-A177-3AD203B41FA5}">
                      <a16:colId xmlns:a16="http://schemas.microsoft.com/office/drawing/2014/main" val="20000"/>
                    </a:ext>
                  </a:extLst>
                </a:gridCol>
                <a:gridCol w="214003">
                  <a:extLst>
                    <a:ext uri="{9D8B030D-6E8A-4147-A177-3AD203B41FA5}">
                      <a16:colId xmlns:a16="http://schemas.microsoft.com/office/drawing/2014/main" val="20001"/>
                    </a:ext>
                  </a:extLst>
                </a:gridCol>
                <a:gridCol w="214003">
                  <a:extLst>
                    <a:ext uri="{9D8B030D-6E8A-4147-A177-3AD203B41FA5}">
                      <a16:colId xmlns:a16="http://schemas.microsoft.com/office/drawing/2014/main" val="20002"/>
                    </a:ext>
                  </a:extLst>
                </a:gridCol>
                <a:gridCol w="214003">
                  <a:extLst>
                    <a:ext uri="{9D8B030D-6E8A-4147-A177-3AD203B41FA5}">
                      <a16:colId xmlns:a16="http://schemas.microsoft.com/office/drawing/2014/main" val="20003"/>
                    </a:ext>
                  </a:extLst>
                </a:gridCol>
                <a:gridCol w="214003">
                  <a:extLst>
                    <a:ext uri="{9D8B030D-6E8A-4147-A177-3AD203B41FA5}">
                      <a16:colId xmlns:a16="http://schemas.microsoft.com/office/drawing/2014/main" val="20004"/>
                    </a:ext>
                  </a:extLst>
                </a:gridCol>
                <a:gridCol w="214003">
                  <a:extLst>
                    <a:ext uri="{9D8B030D-6E8A-4147-A177-3AD203B41FA5}">
                      <a16:colId xmlns:a16="http://schemas.microsoft.com/office/drawing/2014/main" val="20005"/>
                    </a:ext>
                  </a:extLst>
                </a:gridCol>
                <a:gridCol w="214003">
                  <a:extLst>
                    <a:ext uri="{9D8B030D-6E8A-4147-A177-3AD203B41FA5}">
                      <a16:colId xmlns:a16="http://schemas.microsoft.com/office/drawing/2014/main" val="20006"/>
                    </a:ext>
                  </a:extLst>
                </a:gridCol>
                <a:gridCol w="214003">
                  <a:extLst>
                    <a:ext uri="{9D8B030D-6E8A-4147-A177-3AD203B41FA5}">
                      <a16:colId xmlns:a16="http://schemas.microsoft.com/office/drawing/2014/main" val="20007"/>
                    </a:ext>
                  </a:extLst>
                </a:gridCol>
                <a:gridCol w="214003">
                  <a:extLst>
                    <a:ext uri="{9D8B030D-6E8A-4147-A177-3AD203B41FA5}">
                      <a16:colId xmlns:a16="http://schemas.microsoft.com/office/drawing/2014/main" val="20008"/>
                    </a:ext>
                  </a:extLst>
                </a:gridCol>
                <a:gridCol w="214003">
                  <a:extLst>
                    <a:ext uri="{9D8B030D-6E8A-4147-A177-3AD203B41FA5}">
                      <a16:colId xmlns:a16="http://schemas.microsoft.com/office/drawing/2014/main" val="20009"/>
                    </a:ext>
                  </a:extLst>
                </a:gridCol>
                <a:gridCol w="214003">
                  <a:extLst>
                    <a:ext uri="{9D8B030D-6E8A-4147-A177-3AD203B41FA5}">
                      <a16:colId xmlns:a16="http://schemas.microsoft.com/office/drawing/2014/main" val="20010"/>
                    </a:ext>
                  </a:extLst>
                </a:gridCol>
                <a:gridCol w="214003">
                  <a:extLst>
                    <a:ext uri="{9D8B030D-6E8A-4147-A177-3AD203B41FA5}">
                      <a16:colId xmlns:a16="http://schemas.microsoft.com/office/drawing/2014/main" val="20011"/>
                    </a:ext>
                  </a:extLst>
                </a:gridCol>
                <a:gridCol w="214003">
                  <a:extLst>
                    <a:ext uri="{9D8B030D-6E8A-4147-A177-3AD203B41FA5}">
                      <a16:colId xmlns:a16="http://schemas.microsoft.com/office/drawing/2014/main" val="20012"/>
                    </a:ext>
                  </a:extLst>
                </a:gridCol>
                <a:gridCol w="214003">
                  <a:extLst>
                    <a:ext uri="{9D8B030D-6E8A-4147-A177-3AD203B41FA5}">
                      <a16:colId xmlns:a16="http://schemas.microsoft.com/office/drawing/2014/main" val="20013"/>
                    </a:ext>
                  </a:extLst>
                </a:gridCol>
                <a:gridCol w="214003">
                  <a:extLst>
                    <a:ext uri="{9D8B030D-6E8A-4147-A177-3AD203B41FA5}">
                      <a16:colId xmlns:a16="http://schemas.microsoft.com/office/drawing/2014/main" val="20014"/>
                    </a:ext>
                  </a:extLst>
                </a:gridCol>
                <a:gridCol w="214003">
                  <a:extLst>
                    <a:ext uri="{9D8B030D-6E8A-4147-A177-3AD203B41FA5}">
                      <a16:colId xmlns:a16="http://schemas.microsoft.com/office/drawing/2014/main" val="20015"/>
                    </a:ext>
                  </a:extLst>
                </a:gridCol>
                <a:gridCol w="214003">
                  <a:extLst>
                    <a:ext uri="{9D8B030D-6E8A-4147-A177-3AD203B41FA5}">
                      <a16:colId xmlns:a16="http://schemas.microsoft.com/office/drawing/2014/main" val="20016"/>
                    </a:ext>
                  </a:extLst>
                </a:gridCol>
                <a:gridCol w="214003">
                  <a:extLst>
                    <a:ext uri="{9D8B030D-6E8A-4147-A177-3AD203B41FA5}">
                      <a16:colId xmlns:a16="http://schemas.microsoft.com/office/drawing/2014/main" val="20017"/>
                    </a:ext>
                  </a:extLst>
                </a:gridCol>
                <a:gridCol w="214003">
                  <a:extLst>
                    <a:ext uri="{9D8B030D-6E8A-4147-A177-3AD203B41FA5}">
                      <a16:colId xmlns:a16="http://schemas.microsoft.com/office/drawing/2014/main" val="20018"/>
                    </a:ext>
                  </a:extLst>
                </a:gridCol>
                <a:gridCol w="214003">
                  <a:extLst>
                    <a:ext uri="{9D8B030D-6E8A-4147-A177-3AD203B41FA5}">
                      <a16:colId xmlns:a16="http://schemas.microsoft.com/office/drawing/2014/main" val="20019"/>
                    </a:ext>
                  </a:extLst>
                </a:gridCol>
                <a:gridCol w="214003">
                  <a:extLst>
                    <a:ext uri="{9D8B030D-6E8A-4147-A177-3AD203B41FA5}">
                      <a16:colId xmlns:a16="http://schemas.microsoft.com/office/drawing/2014/main" val="20020"/>
                    </a:ext>
                  </a:extLst>
                </a:gridCol>
                <a:gridCol w="214003">
                  <a:extLst>
                    <a:ext uri="{9D8B030D-6E8A-4147-A177-3AD203B41FA5}">
                      <a16:colId xmlns:a16="http://schemas.microsoft.com/office/drawing/2014/main" val="20021"/>
                    </a:ext>
                  </a:extLst>
                </a:gridCol>
                <a:gridCol w="214003">
                  <a:extLst>
                    <a:ext uri="{9D8B030D-6E8A-4147-A177-3AD203B41FA5}">
                      <a16:colId xmlns:a16="http://schemas.microsoft.com/office/drawing/2014/main" val="20022"/>
                    </a:ext>
                  </a:extLst>
                </a:gridCol>
                <a:gridCol w="214003">
                  <a:extLst>
                    <a:ext uri="{9D8B030D-6E8A-4147-A177-3AD203B41FA5}">
                      <a16:colId xmlns:a16="http://schemas.microsoft.com/office/drawing/2014/main" val="20023"/>
                    </a:ext>
                  </a:extLst>
                </a:gridCol>
              </a:tblGrid>
              <a:tr h="370840">
                <a:tc>
                  <a:txBody>
                    <a:bodyPr/>
                    <a:lstStyle/>
                    <a:p>
                      <a:pPr algn="ctr"/>
                      <a:r>
                        <a:rPr lang="en-US" altLang="zh-CN" sz="1600" b="0" dirty="0">
                          <a:solidFill>
                            <a:schemeClr val="tx1"/>
                          </a:solidFill>
                          <a:latin typeface="Times New Roman" charset="0"/>
                          <a:ea typeface="Times New Roman" charset="0"/>
                          <a:cs typeface="Times New Roman" charset="0"/>
                        </a:rPr>
                        <a:t>H</a:t>
                      </a:r>
                      <a:endParaRPr lang="zh-CN" alt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R</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I</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rgbClr val="FF0000"/>
                          </a:solidFill>
                          <a:latin typeface="Times New Roman" charset="0"/>
                          <a:ea typeface="Times New Roman" charset="0"/>
                          <a:cs typeface="Times New Roman" charset="0"/>
                        </a:rPr>
                        <a:t>S</a:t>
                      </a:r>
                      <a:endParaRPr lang="zh-CN" altLang="en-US" sz="1600" b="0" dirty="0">
                        <a:solidFill>
                          <a:srgbClr val="FF0000"/>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A</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S</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rgbClr val="FF0000"/>
                          </a:solidFill>
                          <a:latin typeface="Times New Roman" charset="0"/>
                          <a:ea typeface="Times New Roman" charset="0"/>
                          <a:cs typeface="Times New Roman" charset="0"/>
                        </a:rPr>
                        <a:t>I</a:t>
                      </a:r>
                      <a:endParaRPr lang="zh-CN" altLang="en-US" sz="1600" b="0" dirty="0">
                        <a:solidFill>
                          <a:srgbClr val="FF0000"/>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M</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P</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L</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X</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A</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M</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P</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L</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0"/>
                  </a:ext>
                </a:extLst>
              </a:tr>
              <a:tr h="370840">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E</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X</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A</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M</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P</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L</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E</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5" name="矩形 4"/>
          <p:cNvSpPr/>
          <p:nvPr/>
        </p:nvSpPr>
        <p:spPr>
          <a:xfrm>
            <a:off x="6739256" y="598392"/>
            <a:ext cx="261258" cy="741680"/>
          </a:xfrm>
          <a:prstGeom prst="rect">
            <a:avLst/>
          </a:prstGeom>
          <a:noFill/>
          <a:ln w="38100">
            <a:solidFill>
              <a:srgbClr val="C0000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1222181432"/>
              </p:ext>
            </p:extLst>
          </p:nvPr>
        </p:nvGraphicFramePr>
        <p:xfrm>
          <a:off x="457200" y="2429681"/>
          <a:ext cx="5136072" cy="741680"/>
        </p:xfrm>
        <a:graphic>
          <a:graphicData uri="http://schemas.openxmlformats.org/drawingml/2006/table">
            <a:tbl>
              <a:tblPr firstRow="1" bandRow="1">
                <a:tableStyleId>{5C22544A-7EE6-4342-B048-85BDC9FD1C3A}</a:tableStyleId>
              </a:tblPr>
              <a:tblGrid>
                <a:gridCol w="214003">
                  <a:extLst>
                    <a:ext uri="{9D8B030D-6E8A-4147-A177-3AD203B41FA5}">
                      <a16:colId xmlns:a16="http://schemas.microsoft.com/office/drawing/2014/main" val="20000"/>
                    </a:ext>
                  </a:extLst>
                </a:gridCol>
                <a:gridCol w="214003">
                  <a:extLst>
                    <a:ext uri="{9D8B030D-6E8A-4147-A177-3AD203B41FA5}">
                      <a16:colId xmlns:a16="http://schemas.microsoft.com/office/drawing/2014/main" val="20001"/>
                    </a:ext>
                  </a:extLst>
                </a:gridCol>
                <a:gridCol w="214003">
                  <a:extLst>
                    <a:ext uri="{9D8B030D-6E8A-4147-A177-3AD203B41FA5}">
                      <a16:colId xmlns:a16="http://schemas.microsoft.com/office/drawing/2014/main" val="20002"/>
                    </a:ext>
                  </a:extLst>
                </a:gridCol>
                <a:gridCol w="214003">
                  <a:extLst>
                    <a:ext uri="{9D8B030D-6E8A-4147-A177-3AD203B41FA5}">
                      <a16:colId xmlns:a16="http://schemas.microsoft.com/office/drawing/2014/main" val="20003"/>
                    </a:ext>
                  </a:extLst>
                </a:gridCol>
                <a:gridCol w="214003">
                  <a:extLst>
                    <a:ext uri="{9D8B030D-6E8A-4147-A177-3AD203B41FA5}">
                      <a16:colId xmlns:a16="http://schemas.microsoft.com/office/drawing/2014/main" val="20004"/>
                    </a:ext>
                  </a:extLst>
                </a:gridCol>
                <a:gridCol w="214003">
                  <a:extLst>
                    <a:ext uri="{9D8B030D-6E8A-4147-A177-3AD203B41FA5}">
                      <a16:colId xmlns:a16="http://schemas.microsoft.com/office/drawing/2014/main" val="20005"/>
                    </a:ext>
                  </a:extLst>
                </a:gridCol>
                <a:gridCol w="214003">
                  <a:extLst>
                    <a:ext uri="{9D8B030D-6E8A-4147-A177-3AD203B41FA5}">
                      <a16:colId xmlns:a16="http://schemas.microsoft.com/office/drawing/2014/main" val="20006"/>
                    </a:ext>
                  </a:extLst>
                </a:gridCol>
                <a:gridCol w="214003">
                  <a:extLst>
                    <a:ext uri="{9D8B030D-6E8A-4147-A177-3AD203B41FA5}">
                      <a16:colId xmlns:a16="http://schemas.microsoft.com/office/drawing/2014/main" val="20007"/>
                    </a:ext>
                  </a:extLst>
                </a:gridCol>
                <a:gridCol w="214003">
                  <a:extLst>
                    <a:ext uri="{9D8B030D-6E8A-4147-A177-3AD203B41FA5}">
                      <a16:colId xmlns:a16="http://schemas.microsoft.com/office/drawing/2014/main" val="20008"/>
                    </a:ext>
                  </a:extLst>
                </a:gridCol>
                <a:gridCol w="214003">
                  <a:extLst>
                    <a:ext uri="{9D8B030D-6E8A-4147-A177-3AD203B41FA5}">
                      <a16:colId xmlns:a16="http://schemas.microsoft.com/office/drawing/2014/main" val="20009"/>
                    </a:ext>
                  </a:extLst>
                </a:gridCol>
                <a:gridCol w="214003">
                  <a:extLst>
                    <a:ext uri="{9D8B030D-6E8A-4147-A177-3AD203B41FA5}">
                      <a16:colId xmlns:a16="http://schemas.microsoft.com/office/drawing/2014/main" val="20010"/>
                    </a:ext>
                  </a:extLst>
                </a:gridCol>
                <a:gridCol w="214003">
                  <a:extLst>
                    <a:ext uri="{9D8B030D-6E8A-4147-A177-3AD203B41FA5}">
                      <a16:colId xmlns:a16="http://schemas.microsoft.com/office/drawing/2014/main" val="20011"/>
                    </a:ext>
                  </a:extLst>
                </a:gridCol>
                <a:gridCol w="214003">
                  <a:extLst>
                    <a:ext uri="{9D8B030D-6E8A-4147-A177-3AD203B41FA5}">
                      <a16:colId xmlns:a16="http://schemas.microsoft.com/office/drawing/2014/main" val="20012"/>
                    </a:ext>
                  </a:extLst>
                </a:gridCol>
                <a:gridCol w="214003">
                  <a:extLst>
                    <a:ext uri="{9D8B030D-6E8A-4147-A177-3AD203B41FA5}">
                      <a16:colId xmlns:a16="http://schemas.microsoft.com/office/drawing/2014/main" val="20013"/>
                    </a:ext>
                  </a:extLst>
                </a:gridCol>
                <a:gridCol w="214003">
                  <a:extLst>
                    <a:ext uri="{9D8B030D-6E8A-4147-A177-3AD203B41FA5}">
                      <a16:colId xmlns:a16="http://schemas.microsoft.com/office/drawing/2014/main" val="20014"/>
                    </a:ext>
                  </a:extLst>
                </a:gridCol>
                <a:gridCol w="214003">
                  <a:extLst>
                    <a:ext uri="{9D8B030D-6E8A-4147-A177-3AD203B41FA5}">
                      <a16:colId xmlns:a16="http://schemas.microsoft.com/office/drawing/2014/main" val="20015"/>
                    </a:ext>
                  </a:extLst>
                </a:gridCol>
                <a:gridCol w="214003">
                  <a:extLst>
                    <a:ext uri="{9D8B030D-6E8A-4147-A177-3AD203B41FA5}">
                      <a16:colId xmlns:a16="http://schemas.microsoft.com/office/drawing/2014/main" val="20016"/>
                    </a:ext>
                  </a:extLst>
                </a:gridCol>
                <a:gridCol w="214003">
                  <a:extLst>
                    <a:ext uri="{9D8B030D-6E8A-4147-A177-3AD203B41FA5}">
                      <a16:colId xmlns:a16="http://schemas.microsoft.com/office/drawing/2014/main" val="20017"/>
                    </a:ext>
                  </a:extLst>
                </a:gridCol>
                <a:gridCol w="214003">
                  <a:extLst>
                    <a:ext uri="{9D8B030D-6E8A-4147-A177-3AD203B41FA5}">
                      <a16:colId xmlns:a16="http://schemas.microsoft.com/office/drawing/2014/main" val="20018"/>
                    </a:ext>
                  </a:extLst>
                </a:gridCol>
                <a:gridCol w="214003">
                  <a:extLst>
                    <a:ext uri="{9D8B030D-6E8A-4147-A177-3AD203B41FA5}">
                      <a16:colId xmlns:a16="http://schemas.microsoft.com/office/drawing/2014/main" val="20019"/>
                    </a:ext>
                  </a:extLst>
                </a:gridCol>
                <a:gridCol w="214003">
                  <a:extLst>
                    <a:ext uri="{9D8B030D-6E8A-4147-A177-3AD203B41FA5}">
                      <a16:colId xmlns:a16="http://schemas.microsoft.com/office/drawing/2014/main" val="20020"/>
                    </a:ext>
                  </a:extLst>
                </a:gridCol>
                <a:gridCol w="214003">
                  <a:extLst>
                    <a:ext uri="{9D8B030D-6E8A-4147-A177-3AD203B41FA5}">
                      <a16:colId xmlns:a16="http://schemas.microsoft.com/office/drawing/2014/main" val="20021"/>
                    </a:ext>
                  </a:extLst>
                </a:gridCol>
                <a:gridCol w="214003">
                  <a:extLst>
                    <a:ext uri="{9D8B030D-6E8A-4147-A177-3AD203B41FA5}">
                      <a16:colId xmlns:a16="http://schemas.microsoft.com/office/drawing/2014/main" val="20022"/>
                    </a:ext>
                  </a:extLst>
                </a:gridCol>
                <a:gridCol w="214003">
                  <a:extLst>
                    <a:ext uri="{9D8B030D-6E8A-4147-A177-3AD203B41FA5}">
                      <a16:colId xmlns:a16="http://schemas.microsoft.com/office/drawing/2014/main" val="20023"/>
                    </a:ext>
                  </a:extLst>
                </a:gridCol>
              </a:tblGrid>
              <a:tr h="370840">
                <a:tc>
                  <a:txBody>
                    <a:bodyPr/>
                    <a:lstStyle/>
                    <a:p>
                      <a:pPr algn="ctr"/>
                      <a:r>
                        <a:rPr lang="en-US" altLang="zh-CN" sz="1600" b="0" dirty="0">
                          <a:solidFill>
                            <a:schemeClr val="tx1"/>
                          </a:solidFill>
                          <a:latin typeface="Times New Roman" charset="0"/>
                          <a:ea typeface="Times New Roman" charset="0"/>
                          <a:cs typeface="Times New Roman" charset="0"/>
                        </a:rPr>
                        <a:t>H</a:t>
                      </a:r>
                      <a:endParaRPr lang="zh-CN" alt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R</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I</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rgbClr val="FF0000"/>
                          </a:solidFill>
                          <a:latin typeface="Times New Roman" charset="0"/>
                          <a:ea typeface="Times New Roman" charset="0"/>
                          <a:cs typeface="Times New Roman" charset="0"/>
                        </a:rPr>
                        <a:t>S</a:t>
                      </a:r>
                      <a:endParaRPr lang="zh-CN" altLang="en-US" sz="1600" b="0" dirty="0">
                        <a:solidFill>
                          <a:srgbClr val="FF0000"/>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A</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S</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rgbClr val="FF0000"/>
                          </a:solidFill>
                          <a:latin typeface="Times New Roman" charset="0"/>
                          <a:ea typeface="Times New Roman" charset="0"/>
                          <a:cs typeface="Times New Roman" charset="0"/>
                        </a:rPr>
                        <a:t>I</a:t>
                      </a:r>
                      <a:endParaRPr lang="zh-CN" altLang="en-US" sz="1600" b="0" dirty="0">
                        <a:solidFill>
                          <a:srgbClr val="FF0000"/>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M</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P</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L</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X</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A</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M</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P</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L</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0"/>
                  </a:ext>
                </a:extLst>
              </a:tr>
              <a:tr h="370840">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E</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X</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A</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M</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P</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L</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E</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8" name="矩形 7"/>
          <p:cNvSpPr/>
          <p:nvPr/>
        </p:nvSpPr>
        <p:spPr>
          <a:xfrm>
            <a:off x="3431969" y="2429681"/>
            <a:ext cx="475017" cy="741680"/>
          </a:xfrm>
          <a:prstGeom prst="rect">
            <a:avLst/>
          </a:prstGeom>
          <a:noFill/>
          <a:ln w="38100">
            <a:solidFill>
              <a:srgbClr val="C0000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aphicFrame>
        <p:nvGraphicFramePr>
          <p:cNvPr id="9" name="表格 8"/>
          <p:cNvGraphicFramePr>
            <a:graphicFrameLocks noGrp="1"/>
          </p:cNvGraphicFramePr>
          <p:nvPr>
            <p:extLst>
              <p:ext uri="{D42A27DB-BD31-4B8C-83A1-F6EECF244321}">
                <p14:modId xmlns:p14="http://schemas.microsoft.com/office/powerpoint/2010/main" val="522244069"/>
              </p:ext>
            </p:extLst>
          </p:nvPr>
        </p:nvGraphicFramePr>
        <p:xfrm>
          <a:off x="457200" y="3318352"/>
          <a:ext cx="5136072" cy="741680"/>
        </p:xfrm>
        <a:graphic>
          <a:graphicData uri="http://schemas.openxmlformats.org/drawingml/2006/table">
            <a:tbl>
              <a:tblPr firstRow="1" bandRow="1">
                <a:tableStyleId>{5C22544A-7EE6-4342-B048-85BDC9FD1C3A}</a:tableStyleId>
              </a:tblPr>
              <a:tblGrid>
                <a:gridCol w="214003">
                  <a:extLst>
                    <a:ext uri="{9D8B030D-6E8A-4147-A177-3AD203B41FA5}">
                      <a16:colId xmlns:a16="http://schemas.microsoft.com/office/drawing/2014/main" val="20000"/>
                    </a:ext>
                  </a:extLst>
                </a:gridCol>
                <a:gridCol w="214003">
                  <a:extLst>
                    <a:ext uri="{9D8B030D-6E8A-4147-A177-3AD203B41FA5}">
                      <a16:colId xmlns:a16="http://schemas.microsoft.com/office/drawing/2014/main" val="20001"/>
                    </a:ext>
                  </a:extLst>
                </a:gridCol>
                <a:gridCol w="214003">
                  <a:extLst>
                    <a:ext uri="{9D8B030D-6E8A-4147-A177-3AD203B41FA5}">
                      <a16:colId xmlns:a16="http://schemas.microsoft.com/office/drawing/2014/main" val="20002"/>
                    </a:ext>
                  </a:extLst>
                </a:gridCol>
                <a:gridCol w="214003">
                  <a:extLst>
                    <a:ext uri="{9D8B030D-6E8A-4147-A177-3AD203B41FA5}">
                      <a16:colId xmlns:a16="http://schemas.microsoft.com/office/drawing/2014/main" val="20003"/>
                    </a:ext>
                  </a:extLst>
                </a:gridCol>
                <a:gridCol w="214003">
                  <a:extLst>
                    <a:ext uri="{9D8B030D-6E8A-4147-A177-3AD203B41FA5}">
                      <a16:colId xmlns:a16="http://schemas.microsoft.com/office/drawing/2014/main" val="20004"/>
                    </a:ext>
                  </a:extLst>
                </a:gridCol>
                <a:gridCol w="214003">
                  <a:extLst>
                    <a:ext uri="{9D8B030D-6E8A-4147-A177-3AD203B41FA5}">
                      <a16:colId xmlns:a16="http://schemas.microsoft.com/office/drawing/2014/main" val="20005"/>
                    </a:ext>
                  </a:extLst>
                </a:gridCol>
                <a:gridCol w="214003">
                  <a:extLst>
                    <a:ext uri="{9D8B030D-6E8A-4147-A177-3AD203B41FA5}">
                      <a16:colId xmlns:a16="http://schemas.microsoft.com/office/drawing/2014/main" val="20006"/>
                    </a:ext>
                  </a:extLst>
                </a:gridCol>
                <a:gridCol w="214003">
                  <a:extLst>
                    <a:ext uri="{9D8B030D-6E8A-4147-A177-3AD203B41FA5}">
                      <a16:colId xmlns:a16="http://schemas.microsoft.com/office/drawing/2014/main" val="20007"/>
                    </a:ext>
                  </a:extLst>
                </a:gridCol>
                <a:gridCol w="214003">
                  <a:extLst>
                    <a:ext uri="{9D8B030D-6E8A-4147-A177-3AD203B41FA5}">
                      <a16:colId xmlns:a16="http://schemas.microsoft.com/office/drawing/2014/main" val="20008"/>
                    </a:ext>
                  </a:extLst>
                </a:gridCol>
                <a:gridCol w="214003">
                  <a:extLst>
                    <a:ext uri="{9D8B030D-6E8A-4147-A177-3AD203B41FA5}">
                      <a16:colId xmlns:a16="http://schemas.microsoft.com/office/drawing/2014/main" val="20009"/>
                    </a:ext>
                  </a:extLst>
                </a:gridCol>
                <a:gridCol w="214003">
                  <a:extLst>
                    <a:ext uri="{9D8B030D-6E8A-4147-A177-3AD203B41FA5}">
                      <a16:colId xmlns:a16="http://schemas.microsoft.com/office/drawing/2014/main" val="20010"/>
                    </a:ext>
                  </a:extLst>
                </a:gridCol>
                <a:gridCol w="214003">
                  <a:extLst>
                    <a:ext uri="{9D8B030D-6E8A-4147-A177-3AD203B41FA5}">
                      <a16:colId xmlns:a16="http://schemas.microsoft.com/office/drawing/2014/main" val="20011"/>
                    </a:ext>
                  </a:extLst>
                </a:gridCol>
                <a:gridCol w="214003">
                  <a:extLst>
                    <a:ext uri="{9D8B030D-6E8A-4147-A177-3AD203B41FA5}">
                      <a16:colId xmlns:a16="http://schemas.microsoft.com/office/drawing/2014/main" val="20012"/>
                    </a:ext>
                  </a:extLst>
                </a:gridCol>
                <a:gridCol w="214003">
                  <a:extLst>
                    <a:ext uri="{9D8B030D-6E8A-4147-A177-3AD203B41FA5}">
                      <a16:colId xmlns:a16="http://schemas.microsoft.com/office/drawing/2014/main" val="20013"/>
                    </a:ext>
                  </a:extLst>
                </a:gridCol>
                <a:gridCol w="214003">
                  <a:extLst>
                    <a:ext uri="{9D8B030D-6E8A-4147-A177-3AD203B41FA5}">
                      <a16:colId xmlns:a16="http://schemas.microsoft.com/office/drawing/2014/main" val="20014"/>
                    </a:ext>
                  </a:extLst>
                </a:gridCol>
                <a:gridCol w="214003">
                  <a:extLst>
                    <a:ext uri="{9D8B030D-6E8A-4147-A177-3AD203B41FA5}">
                      <a16:colId xmlns:a16="http://schemas.microsoft.com/office/drawing/2014/main" val="20015"/>
                    </a:ext>
                  </a:extLst>
                </a:gridCol>
                <a:gridCol w="214003">
                  <a:extLst>
                    <a:ext uri="{9D8B030D-6E8A-4147-A177-3AD203B41FA5}">
                      <a16:colId xmlns:a16="http://schemas.microsoft.com/office/drawing/2014/main" val="20016"/>
                    </a:ext>
                  </a:extLst>
                </a:gridCol>
                <a:gridCol w="214003">
                  <a:extLst>
                    <a:ext uri="{9D8B030D-6E8A-4147-A177-3AD203B41FA5}">
                      <a16:colId xmlns:a16="http://schemas.microsoft.com/office/drawing/2014/main" val="20017"/>
                    </a:ext>
                  </a:extLst>
                </a:gridCol>
                <a:gridCol w="214003">
                  <a:extLst>
                    <a:ext uri="{9D8B030D-6E8A-4147-A177-3AD203B41FA5}">
                      <a16:colId xmlns:a16="http://schemas.microsoft.com/office/drawing/2014/main" val="20018"/>
                    </a:ext>
                  </a:extLst>
                </a:gridCol>
                <a:gridCol w="214003">
                  <a:extLst>
                    <a:ext uri="{9D8B030D-6E8A-4147-A177-3AD203B41FA5}">
                      <a16:colId xmlns:a16="http://schemas.microsoft.com/office/drawing/2014/main" val="20019"/>
                    </a:ext>
                  </a:extLst>
                </a:gridCol>
                <a:gridCol w="214003">
                  <a:extLst>
                    <a:ext uri="{9D8B030D-6E8A-4147-A177-3AD203B41FA5}">
                      <a16:colId xmlns:a16="http://schemas.microsoft.com/office/drawing/2014/main" val="20020"/>
                    </a:ext>
                  </a:extLst>
                </a:gridCol>
                <a:gridCol w="214003">
                  <a:extLst>
                    <a:ext uri="{9D8B030D-6E8A-4147-A177-3AD203B41FA5}">
                      <a16:colId xmlns:a16="http://schemas.microsoft.com/office/drawing/2014/main" val="20021"/>
                    </a:ext>
                  </a:extLst>
                </a:gridCol>
                <a:gridCol w="214003">
                  <a:extLst>
                    <a:ext uri="{9D8B030D-6E8A-4147-A177-3AD203B41FA5}">
                      <a16:colId xmlns:a16="http://schemas.microsoft.com/office/drawing/2014/main" val="20022"/>
                    </a:ext>
                  </a:extLst>
                </a:gridCol>
                <a:gridCol w="214003">
                  <a:extLst>
                    <a:ext uri="{9D8B030D-6E8A-4147-A177-3AD203B41FA5}">
                      <a16:colId xmlns:a16="http://schemas.microsoft.com/office/drawing/2014/main" val="20023"/>
                    </a:ext>
                  </a:extLst>
                </a:gridCol>
              </a:tblGrid>
              <a:tr h="370840">
                <a:tc>
                  <a:txBody>
                    <a:bodyPr/>
                    <a:lstStyle/>
                    <a:p>
                      <a:pPr algn="ctr"/>
                      <a:r>
                        <a:rPr lang="en-US" altLang="zh-CN" sz="1600" b="0" dirty="0">
                          <a:solidFill>
                            <a:schemeClr val="tx1"/>
                          </a:solidFill>
                          <a:latin typeface="Times New Roman" charset="0"/>
                          <a:ea typeface="Times New Roman" charset="0"/>
                          <a:cs typeface="Times New Roman" charset="0"/>
                        </a:rPr>
                        <a:t>H</a:t>
                      </a:r>
                      <a:endParaRPr lang="zh-CN" alt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R</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I</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rgbClr val="FF0000"/>
                          </a:solidFill>
                          <a:latin typeface="Times New Roman" charset="0"/>
                          <a:ea typeface="Times New Roman" charset="0"/>
                          <a:cs typeface="Times New Roman" charset="0"/>
                        </a:rPr>
                        <a:t>S</a:t>
                      </a:r>
                      <a:endParaRPr lang="zh-CN" altLang="en-US" sz="1600" b="0" dirty="0">
                        <a:solidFill>
                          <a:srgbClr val="FF0000"/>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A</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S</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rgbClr val="FF0000"/>
                          </a:solidFill>
                          <a:latin typeface="Times New Roman" charset="0"/>
                          <a:ea typeface="Times New Roman" charset="0"/>
                          <a:cs typeface="Times New Roman" charset="0"/>
                        </a:rPr>
                        <a:t>I</a:t>
                      </a:r>
                      <a:endParaRPr lang="zh-CN" altLang="en-US" sz="1600" b="0" dirty="0">
                        <a:solidFill>
                          <a:srgbClr val="FF0000"/>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M</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P</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L</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X</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A</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M</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P</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L</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0"/>
                  </a:ext>
                </a:extLst>
              </a:tr>
              <a:tr h="370840">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E</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X</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A</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M</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P</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L</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E</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10" name="矩形 9"/>
          <p:cNvSpPr/>
          <p:nvPr/>
        </p:nvSpPr>
        <p:spPr>
          <a:xfrm>
            <a:off x="3253839" y="3318352"/>
            <a:ext cx="653147" cy="741680"/>
          </a:xfrm>
          <a:prstGeom prst="rect">
            <a:avLst/>
          </a:prstGeom>
          <a:noFill/>
          <a:ln w="38100">
            <a:solidFill>
              <a:srgbClr val="C0000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aphicFrame>
        <p:nvGraphicFramePr>
          <p:cNvPr id="11" name="表格 10"/>
          <p:cNvGraphicFramePr>
            <a:graphicFrameLocks noGrp="1"/>
          </p:cNvGraphicFramePr>
          <p:nvPr>
            <p:extLst>
              <p:ext uri="{D42A27DB-BD31-4B8C-83A1-F6EECF244321}">
                <p14:modId xmlns:p14="http://schemas.microsoft.com/office/powerpoint/2010/main" val="590402394"/>
              </p:ext>
            </p:extLst>
          </p:nvPr>
        </p:nvGraphicFramePr>
        <p:xfrm>
          <a:off x="457200" y="4207023"/>
          <a:ext cx="5136072" cy="741680"/>
        </p:xfrm>
        <a:graphic>
          <a:graphicData uri="http://schemas.openxmlformats.org/drawingml/2006/table">
            <a:tbl>
              <a:tblPr firstRow="1" bandRow="1">
                <a:tableStyleId>{5C22544A-7EE6-4342-B048-85BDC9FD1C3A}</a:tableStyleId>
              </a:tblPr>
              <a:tblGrid>
                <a:gridCol w="214003">
                  <a:extLst>
                    <a:ext uri="{9D8B030D-6E8A-4147-A177-3AD203B41FA5}">
                      <a16:colId xmlns:a16="http://schemas.microsoft.com/office/drawing/2014/main" val="20000"/>
                    </a:ext>
                  </a:extLst>
                </a:gridCol>
                <a:gridCol w="214003">
                  <a:extLst>
                    <a:ext uri="{9D8B030D-6E8A-4147-A177-3AD203B41FA5}">
                      <a16:colId xmlns:a16="http://schemas.microsoft.com/office/drawing/2014/main" val="20001"/>
                    </a:ext>
                  </a:extLst>
                </a:gridCol>
                <a:gridCol w="214003">
                  <a:extLst>
                    <a:ext uri="{9D8B030D-6E8A-4147-A177-3AD203B41FA5}">
                      <a16:colId xmlns:a16="http://schemas.microsoft.com/office/drawing/2014/main" val="20002"/>
                    </a:ext>
                  </a:extLst>
                </a:gridCol>
                <a:gridCol w="214003">
                  <a:extLst>
                    <a:ext uri="{9D8B030D-6E8A-4147-A177-3AD203B41FA5}">
                      <a16:colId xmlns:a16="http://schemas.microsoft.com/office/drawing/2014/main" val="20003"/>
                    </a:ext>
                  </a:extLst>
                </a:gridCol>
                <a:gridCol w="214003">
                  <a:extLst>
                    <a:ext uri="{9D8B030D-6E8A-4147-A177-3AD203B41FA5}">
                      <a16:colId xmlns:a16="http://schemas.microsoft.com/office/drawing/2014/main" val="20004"/>
                    </a:ext>
                  </a:extLst>
                </a:gridCol>
                <a:gridCol w="214003">
                  <a:extLst>
                    <a:ext uri="{9D8B030D-6E8A-4147-A177-3AD203B41FA5}">
                      <a16:colId xmlns:a16="http://schemas.microsoft.com/office/drawing/2014/main" val="20005"/>
                    </a:ext>
                  </a:extLst>
                </a:gridCol>
                <a:gridCol w="214003">
                  <a:extLst>
                    <a:ext uri="{9D8B030D-6E8A-4147-A177-3AD203B41FA5}">
                      <a16:colId xmlns:a16="http://schemas.microsoft.com/office/drawing/2014/main" val="20006"/>
                    </a:ext>
                  </a:extLst>
                </a:gridCol>
                <a:gridCol w="214003">
                  <a:extLst>
                    <a:ext uri="{9D8B030D-6E8A-4147-A177-3AD203B41FA5}">
                      <a16:colId xmlns:a16="http://schemas.microsoft.com/office/drawing/2014/main" val="20007"/>
                    </a:ext>
                  </a:extLst>
                </a:gridCol>
                <a:gridCol w="214003">
                  <a:extLst>
                    <a:ext uri="{9D8B030D-6E8A-4147-A177-3AD203B41FA5}">
                      <a16:colId xmlns:a16="http://schemas.microsoft.com/office/drawing/2014/main" val="20008"/>
                    </a:ext>
                  </a:extLst>
                </a:gridCol>
                <a:gridCol w="214003">
                  <a:extLst>
                    <a:ext uri="{9D8B030D-6E8A-4147-A177-3AD203B41FA5}">
                      <a16:colId xmlns:a16="http://schemas.microsoft.com/office/drawing/2014/main" val="20009"/>
                    </a:ext>
                  </a:extLst>
                </a:gridCol>
                <a:gridCol w="214003">
                  <a:extLst>
                    <a:ext uri="{9D8B030D-6E8A-4147-A177-3AD203B41FA5}">
                      <a16:colId xmlns:a16="http://schemas.microsoft.com/office/drawing/2014/main" val="20010"/>
                    </a:ext>
                  </a:extLst>
                </a:gridCol>
                <a:gridCol w="214003">
                  <a:extLst>
                    <a:ext uri="{9D8B030D-6E8A-4147-A177-3AD203B41FA5}">
                      <a16:colId xmlns:a16="http://schemas.microsoft.com/office/drawing/2014/main" val="20011"/>
                    </a:ext>
                  </a:extLst>
                </a:gridCol>
                <a:gridCol w="214003">
                  <a:extLst>
                    <a:ext uri="{9D8B030D-6E8A-4147-A177-3AD203B41FA5}">
                      <a16:colId xmlns:a16="http://schemas.microsoft.com/office/drawing/2014/main" val="20012"/>
                    </a:ext>
                  </a:extLst>
                </a:gridCol>
                <a:gridCol w="214003">
                  <a:extLst>
                    <a:ext uri="{9D8B030D-6E8A-4147-A177-3AD203B41FA5}">
                      <a16:colId xmlns:a16="http://schemas.microsoft.com/office/drawing/2014/main" val="20013"/>
                    </a:ext>
                  </a:extLst>
                </a:gridCol>
                <a:gridCol w="214003">
                  <a:extLst>
                    <a:ext uri="{9D8B030D-6E8A-4147-A177-3AD203B41FA5}">
                      <a16:colId xmlns:a16="http://schemas.microsoft.com/office/drawing/2014/main" val="20014"/>
                    </a:ext>
                  </a:extLst>
                </a:gridCol>
                <a:gridCol w="214003">
                  <a:extLst>
                    <a:ext uri="{9D8B030D-6E8A-4147-A177-3AD203B41FA5}">
                      <a16:colId xmlns:a16="http://schemas.microsoft.com/office/drawing/2014/main" val="20015"/>
                    </a:ext>
                  </a:extLst>
                </a:gridCol>
                <a:gridCol w="214003">
                  <a:extLst>
                    <a:ext uri="{9D8B030D-6E8A-4147-A177-3AD203B41FA5}">
                      <a16:colId xmlns:a16="http://schemas.microsoft.com/office/drawing/2014/main" val="20016"/>
                    </a:ext>
                  </a:extLst>
                </a:gridCol>
                <a:gridCol w="214003">
                  <a:extLst>
                    <a:ext uri="{9D8B030D-6E8A-4147-A177-3AD203B41FA5}">
                      <a16:colId xmlns:a16="http://schemas.microsoft.com/office/drawing/2014/main" val="20017"/>
                    </a:ext>
                  </a:extLst>
                </a:gridCol>
                <a:gridCol w="214003">
                  <a:extLst>
                    <a:ext uri="{9D8B030D-6E8A-4147-A177-3AD203B41FA5}">
                      <a16:colId xmlns:a16="http://schemas.microsoft.com/office/drawing/2014/main" val="20018"/>
                    </a:ext>
                  </a:extLst>
                </a:gridCol>
                <a:gridCol w="214003">
                  <a:extLst>
                    <a:ext uri="{9D8B030D-6E8A-4147-A177-3AD203B41FA5}">
                      <a16:colId xmlns:a16="http://schemas.microsoft.com/office/drawing/2014/main" val="20019"/>
                    </a:ext>
                  </a:extLst>
                </a:gridCol>
                <a:gridCol w="214003">
                  <a:extLst>
                    <a:ext uri="{9D8B030D-6E8A-4147-A177-3AD203B41FA5}">
                      <a16:colId xmlns:a16="http://schemas.microsoft.com/office/drawing/2014/main" val="20020"/>
                    </a:ext>
                  </a:extLst>
                </a:gridCol>
                <a:gridCol w="214003">
                  <a:extLst>
                    <a:ext uri="{9D8B030D-6E8A-4147-A177-3AD203B41FA5}">
                      <a16:colId xmlns:a16="http://schemas.microsoft.com/office/drawing/2014/main" val="20021"/>
                    </a:ext>
                  </a:extLst>
                </a:gridCol>
                <a:gridCol w="214003">
                  <a:extLst>
                    <a:ext uri="{9D8B030D-6E8A-4147-A177-3AD203B41FA5}">
                      <a16:colId xmlns:a16="http://schemas.microsoft.com/office/drawing/2014/main" val="20022"/>
                    </a:ext>
                  </a:extLst>
                </a:gridCol>
                <a:gridCol w="214003">
                  <a:extLst>
                    <a:ext uri="{9D8B030D-6E8A-4147-A177-3AD203B41FA5}">
                      <a16:colId xmlns:a16="http://schemas.microsoft.com/office/drawing/2014/main" val="20023"/>
                    </a:ext>
                  </a:extLst>
                </a:gridCol>
              </a:tblGrid>
              <a:tr h="370840">
                <a:tc>
                  <a:txBody>
                    <a:bodyPr/>
                    <a:lstStyle/>
                    <a:p>
                      <a:pPr algn="ctr"/>
                      <a:r>
                        <a:rPr lang="en-US" altLang="zh-CN" sz="1600" b="0" dirty="0">
                          <a:solidFill>
                            <a:schemeClr val="tx1"/>
                          </a:solidFill>
                          <a:latin typeface="Times New Roman" charset="0"/>
                          <a:ea typeface="Times New Roman" charset="0"/>
                          <a:cs typeface="Times New Roman" charset="0"/>
                        </a:rPr>
                        <a:t>H</a:t>
                      </a:r>
                      <a:endParaRPr lang="zh-CN" alt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R</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I</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rgbClr val="FF0000"/>
                          </a:solidFill>
                          <a:latin typeface="Times New Roman" charset="0"/>
                          <a:ea typeface="Times New Roman" charset="0"/>
                          <a:cs typeface="Times New Roman" charset="0"/>
                        </a:rPr>
                        <a:t>S</a:t>
                      </a:r>
                      <a:endParaRPr lang="zh-CN" altLang="en-US" sz="1600" b="0" dirty="0">
                        <a:solidFill>
                          <a:srgbClr val="FF0000"/>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A</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S</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rgbClr val="FF0000"/>
                          </a:solidFill>
                          <a:latin typeface="Times New Roman" charset="0"/>
                          <a:ea typeface="Times New Roman" charset="0"/>
                          <a:cs typeface="Times New Roman" charset="0"/>
                        </a:rPr>
                        <a:t>I</a:t>
                      </a:r>
                      <a:endParaRPr lang="zh-CN" altLang="en-US" sz="1600" b="0" dirty="0">
                        <a:solidFill>
                          <a:srgbClr val="FF0000"/>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M</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P</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L</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X</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A</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M</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P</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L</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0"/>
                  </a:ext>
                </a:extLst>
              </a:tr>
              <a:tr h="370840">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E</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X</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A</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M</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P</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L</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E</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12" name="矩形 11"/>
          <p:cNvSpPr/>
          <p:nvPr/>
        </p:nvSpPr>
        <p:spPr>
          <a:xfrm>
            <a:off x="3004457" y="4207023"/>
            <a:ext cx="902529" cy="741680"/>
          </a:xfrm>
          <a:prstGeom prst="rect">
            <a:avLst/>
          </a:prstGeom>
          <a:noFill/>
          <a:ln w="38100">
            <a:solidFill>
              <a:srgbClr val="C0000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文本框 12"/>
          <p:cNvSpPr txBox="1"/>
          <p:nvPr/>
        </p:nvSpPr>
        <p:spPr>
          <a:xfrm>
            <a:off x="457200" y="5194910"/>
            <a:ext cx="8461168"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zh-CN" altLang="en-US" dirty="0"/>
              <a:t>“</a:t>
            </a:r>
            <a:r>
              <a:rPr lang="zh-CN" altLang="en-US" dirty="0">
                <a:solidFill>
                  <a:srgbClr val="7030A0"/>
                </a:solidFill>
              </a:rPr>
              <a:t>好后缀</a:t>
            </a:r>
            <a:r>
              <a:rPr lang="zh-CN" altLang="en-US" dirty="0"/>
              <a:t>”，即所有尾部匹配的</a:t>
            </a:r>
            <a:r>
              <a:rPr lang="zh-CN" altLang="en-US"/>
              <a:t>字符串</a:t>
            </a:r>
            <a:r>
              <a:rPr lang="zh-CN" altLang="en-US" dirty="0"/>
              <a:t>。</a:t>
            </a:r>
            <a:r>
              <a:rPr lang="zh-CN" altLang="en-US">
                <a:solidFill>
                  <a:srgbClr val="7030A0"/>
                </a:solidFill>
                <a:latin typeface="Times New Roman" charset="0"/>
                <a:ea typeface="Times New Roman" charset="0"/>
                <a:cs typeface="Times New Roman" charset="0"/>
              </a:rPr>
              <a:t>“</a:t>
            </a:r>
            <a:r>
              <a:rPr lang="en-US" altLang="zh-CN" dirty="0">
                <a:solidFill>
                  <a:srgbClr val="7030A0"/>
                </a:solidFill>
                <a:latin typeface="Times New Roman" charset="0"/>
                <a:ea typeface="Times New Roman" charset="0"/>
                <a:cs typeface="Times New Roman" charset="0"/>
              </a:rPr>
              <a:t>MPLE</a:t>
            </a:r>
            <a:r>
              <a:rPr lang="zh-CN" altLang="en-US" dirty="0">
                <a:solidFill>
                  <a:srgbClr val="7030A0"/>
                </a:solidFill>
                <a:latin typeface="Times New Roman" charset="0"/>
                <a:ea typeface="Times New Roman" charset="0"/>
                <a:cs typeface="Times New Roman" charset="0"/>
              </a:rPr>
              <a:t>” “</a:t>
            </a:r>
            <a:r>
              <a:rPr lang="en-US" altLang="zh-CN" dirty="0">
                <a:solidFill>
                  <a:srgbClr val="7030A0"/>
                </a:solidFill>
                <a:latin typeface="Times New Roman" charset="0"/>
                <a:ea typeface="Times New Roman" charset="0"/>
                <a:cs typeface="Times New Roman" charset="0"/>
              </a:rPr>
              <a:t>PLE</a:t>
            </a:r>
            <a:r>
              <a:rPr lang="zh-CN" altLang="en-US" dirty="0">
                <a:solidFill>
                  <a:srgbClr val="7030A0"/>
                </a:solidFill>
                <a:latin typeface="Times New Roman" charset="0"/>
                <a:ea typeface="Times New Roman" charset="0"/>
                <a:cs typeface="Times New Roman" charset="0"/>
              </a:rPr>
              <a:t>” “</a:t>
            </a:r>
            <a:r>
              <a:rPr lang="en-US" altLang="zh-CN" dirty="0">
                <a:solidFill>
                  <a:srgbClr val="7030A0"/>
                </a:solidFill>
                <a:latin typeface="Times New Roman" charset="0"/>
                <a:ea typeface="Times New Roman" charset="0"/>
                <a:cs typeface="Times New Roman" charset="0"/>
              </a:rPr>
              <a:t>LE</a:t>
            </a:r>
            <a:r>
              <a:rPr lang="zh-CN" altLang="en-US" dirty="0">
                <a:solidFill>
                  <a:srgbClr val="7030A0"/>
                </a:solidFill>
                <a:latin typeface="Times New Roman" charset="0"/>
                <a:ea typeface="Times New Roman" charset="0"/>
                <a:cs typeface="Times New Roman" charset="0"/>
              </a:rPr>
              <a:t>” “</a:t>
            </a:r>
            <a:r>
              <a:rPr lang="en-US" altLang="zh-CN" dirty="0">
                <a:solidFill>
                  <a:srgbClr val="7030A0"/>
                </a:solidFill>
                <a:latin typeface="Times New Roman" charset="0"/>
                <a:ea typeface="Times New Roman" charset="0"/>
                <a:cs typeface="Times New Roman" charset="0"/>
              </a:rPr>
              <a:t>E</a:t>
            </a:r>
            <a:r>
              <a:rPr lang="zh-CN" altLang="en-US" dirty="0">
                <a:solidFill>
                  <a:srgbClr val="7030A0"/>
                </a:solidFill>
                <a:latin typeface="Times New Roman" charset="0"/>
                <a:ea typeface="Times New Roman" charset="0"/>
                <a:cs typeface="Times New Roman" charset="0"/>
              </a:rPr>
              <a:t>”</a:t>
            </a:r>
            <a:r>
              <a:rPr lang="zh-CN" altLang="en-US" dirty="0"/>
              <a:t>都是好后缀</a:t>
            </a:r>
            <a:endParaRPr kumimoji="1" lang="zh-CN" altLang="en-US" dirty="0"/>
          </a:p>
        </p:txBody>
      </p:sp>
      <p:sp>
        <p:nvSpPr>
          <p:cNvPr id="14" name="文本框 13"/>
          <p:cNvSpPr txBox="1"/>
          <p:nvPr/>
        </p:nvSpPr>
        <p:spPr>
          <a:xfrm>
            <a:off x="457200" y="5811217"/>
            <a:ext cx="8461168" cy="86177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just">
              <a:spcBef>
                <a:spcPts val="1200"/>
              </a:spcBef>
            </a:pPr>
            <a:r>
              <a:rPr lang="zh-CN" altLang="en-US" sz="2000" dirty="0">
                <a:solidFill>
                  <a:srgbClr val="FF0000"/>
                </a:solidFill>
                <a:latin typeface="SimHei" charset="-122"/>
                <a:ea typeface="SimHei" charset="-122"/>
                <a:cs typeface="SimHei" charset="-122"/>
              </a:rPr>
              <a:t>“好后缀规则”：</a:t>
            </a:r>
            <a:endParaRPr lang="en-US" altLang="zh-CN" sz="2000" dirty="0">
              <a:solidFill>
                <a:srgbClr val="FF0000"/>
              </a:solidFill>
              <a:latin typeface="SimHei" charset="-122"/>
              <a:ea typeface="SimHei" charset="-122"/>
              <a:cs typeface="SimHei" charset="-122"/>
            </a:endParaRPr>
          </a:p>
          <a:p>
            <a:pPr algn="just">
              <a:spcBef>
                <a:spcPts val="1200"/>
              </a:spcBef>
            </a:pPr>
            <a:r>
              <a:rPr lang="zh-CN" altLang="en-US" sz="2000" dirty="0"/>
              <a:t>模式右移的位数 </a:t>
            </a:r>
            <a:r>
              <a:rPr lang="en-US" altLang="zh-CN" sz="2000" dirty="0"/>
              <a:t>=</a:t>
            </a:r>
            <a:r>
              <a:rPr lang="zh-CN" altLang="en-US" sz="2000" dirty="0"/>
              <a:t> 好后缀的位置 </a:t>
            </a:r>
            <a:r>
              <a:rPr lang="mr-IN" altLang="zh-CN" sz="2000" dirty="0"/>
              <a:t>–</a:t>
            </a:r>
            <a:r>
              <a:rPr lang="zh-CN" altLang="en-US" sz="2000" dirty="0"/>
              <a:t> 模式中的上一次出现位置</a:t>
            </a:r>
            <a:endParaRPr lang="en-US" altLang="zh-CN" sz="2000" dirty="0"/>
          </a:p>
        </p:txBody>
      </p:sp>
    </p:spTree>
    <p:extLst>
      <p:ext uri="{BB962C8B-B14F-4D97-AF65-F5344CB8AC3E}">
        <p14:creationId xmlns:p14="http://schemas.microsoft.com/office/powerpoint/2010/main" val="104262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dissolv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顺序检索</a:t>
            </a:r>
            <a:endParaRPr kumimoji="1" lang="zh-CN" altLang="en-US" dirty="0"/>
          </a:p>
        </p:txBody>
      </p:sp>
      <p:sp>
        <p:nvSpPr>
          <p:cNvPr id="3" name="内容占位符 2"/>
          <p:cNvSpPr>
            <a:spLocks noGrp="1"/>
          </p:cNvSpPr>
          <p:nvPr>
            <p:ph idx="1"/>
          </p:nvPr>
        </p:nvSpPr>
        <p:spPr/>
        <p:txBody>
          <a:bodyPr/>
          <a:lstStyle/>
          <a:p>
            <a:pPr algn="just"/>
            <a:r>
              <a:rPr lang="zh-CN" altLang="en-US" dirty="0"/>
              <a:t>简单字符串</a:t>
            </a:r>
            <a:r>
              <a:rPr lang="en-US" altLang="zh-CN" dirty="0"/>
              <a:t>—</a:t>
            </a:r>
            <a:r>
              <a:rPr lang="en-US" altLang="zh-CN" dirty="0">
                <a:latin typeface="Times New Roman" charset="0"/>
                <a:ea typeface="Times New Roman" charset="0"/>
                <a:cs typeface="Times New Roman" charset="0"/>
              </a:rPr>
              <a:t>BM</a:t>
            </a:r>
            <a:r>
              <a:rPr lang="zh-CN" altLang="en-US" dirty="0">
                <a:latin typeface="Times New Roman" charset="0"/>
                <a:ea typeface="Times New Roman" charset="0"/>
                <a:cs typeface="Times New Roman" charset="0"/>
              </a:rPr>
              <a:t>（</a:t>
            </a:r>
            <a:r>
              <a:rPr lang="en-US" altLang="zh-CN" dirty="0">
                <a:latin typeface="Times New Roman" charset="0"/>
                <a:ea typeface="Times New Roman" charset="0"/>
                <a:cs typeface="Times New Roman" charset="0"/>
              </a:rPr>
              <a:t>Boyer-Moore</a:t>
            </a:r>
            <a:r>
              <a:rPr lang="zh-CN" altLang="en-US" dirty="0">
                <a:latin typeface="Times New Roman" charset="0"/>
                <a:ea typeface="Times New Roman" charset="0"/>
                <a:cs typeface="Times New Roman" charset="0"/>
              </a:rPr>
              <a:t>）</a:t>
            </a:r>
            <a:r>
              <a:rPr lang="zh-CN" altLang="en-US" dirty="0"/>
              <a:t>算法</a:t>
            </a:r>
            <a:endParaRPr lang="en-US" altLang="zh-CN" dirty="0"/>
          </a:p>
          <a:p>
            <a:pPr lvl="1" algn="just"/>
            <a:r>
              <a:rPr kumimoji="1" lang="zh-CN" altLang="en-US" dirty="0"/>
              <a:t>“</a:t>
            </a:r>
            <a:r>
              <a:rPr lang="zh-CN" altLang="en-US" dirty="0"/>
              <a:t>好后缀</a:t>
            </a:r>
            <a:r>
              <a:rPr kumimoji="1" lang="zh-CN" altLang="en-US" dirty="0"/>
              <a:t>”规则计算方法</a:t>
            </a:r>
            <a:endParaRPr kumimoji="1" lang="en-US" altLang="zh-CN" dirty="0"/>
          </a:p>
          <a:p>
            <a:pPr lvl="2" algn="just"/>
            <a:r>
              <a:rPr lang="zh-CN" altLang="en-US" dirty="0"/>
              <a:t>给定字符串</a:t>
            </a:r>
            <a:r>
              <a:rPr lang="en-US" altLang="zh-CN" dirty="0">
                <a:latin typeface="Times New Roman" charset="0"/>
                <a:ea typeface="Times New Roman" charset="0"/>
                <a:cs typeface="Times New Roman" charset="0"/>
              </a:rPr>
              <a:t>ABCDAB</a:t>
            </a:r>
            <a:r>
              <a:rPr lang="zh-CN" altLang="en-US" dirty="0"/>
              <a:t>，假设</a:t>
            </a:r>
            <a:r>
              <a:rPr lang="en-US" altLang="zh-CN" dirty="0">
                <a:solidFill>
                  <a:srgbClr val="7030A0"/>
                </a:solidFill>
                <a:latin typeface="Times New Roman" charset="0"/>
                <a:ea typeface="Times New Roman" charset="0"/>
                <a:cs typeface="Times New Roman" charset="0"/>
              </a:rPr>
              <a:t>AB</a:t>
            </a:r>
            <a:r>
              <a:rPr lang="zh-CN" altLang="en-US" dirty="0"/>
              <a:t>是一个“好后缀”</a:t>
            </a:r>
            <a:endParaRPr lang="en-US" altLang="zh-CN" dirty="0"/>
          </a:p>
          <a:p>
            <a:pPr lvl="3" algn="just"/>
            <a:r>
              <a:rPr kumimoji="1" lang="zh-CN" altLang="en-US" dirty="0"/>
              <a:t>从右往左匹配，它的位置为</a:t>
            </a:r>
            <a:r>
              <a:rPr kumimoji="1" lang="en-US" altLang="zh-CN" dirty="0">
                <a:solidFill>
                  <a:srgbClr val="FF0000"/>
                </a:solidFill>
                <a:latin typeface="Times New Roman" charset="0"/>
                <a:ea typeface="Times New Roman" charset="0"/>
                <a:cs typeface="Times New Roman" charset="0"/>
              </a:rPr>
              <a:t>5</a:t>
            </a:r>
            <a:endParaRPr kumimoji="1" lang="en-US" altLang="zh-CN" dirty="0"/>
          </a:p>
          <a:p>
            <a:pPr lvl="4" algn="just"/>
            <a:r>
              <a:rPr kumimoji="1" lang="zh-CN" altLang="en-US" dirty="0"/>
              <a:t>从</a:t>
            </a:r>
            <a:r>
              <a:rPr kumimoji="1" lang="en-US" altLang="zh-CN" dirty="0">
                <a:latin typeface="Times New Roman" charset="0"/>
                <a:ea typeface="Times New Roman" charset="0"/>
                <a:cs typeface="Times New Roman" charset="0"/>
              </a:rPr>
              <a:t>0</a:t>
            </a:r>
            <a:r>
              <a:rPr kumimoji="1" lang="zh-CN" altLang="en-US" dirty="0"/>
              <a:t>开始编号，取最后面的</a:t>
            </a:r>
            <a:r>
              <a:rPr kumimoji="1" lang="en-US" altLang="zh-CN" dirty="0">
                <a:latin typeface="Times New Roman" charset="0"/>
                <a:ea typeface="Times New Roman" charset="0"/>
                <a:cs typeface="Times New Roman" charset="0"/>
              </a:rPr>
              <a:t>B</a:t>
            </a:r>
            <a:r>
              <a:rPr kumimoji="1" lang="zh-CN" altLang="en-US" dirty="0"/>
              <a:t>的编号数值</a:t>
            </a:r>
            <a:endParaRPr kumimoji="1" lang="en-US" altLang="zh-CN" dirty="0"/>
          </a:p>
          <a:p>
            <a:pPr lvl="3" algn="just"/>
            <a:r>
              <a:rPr lang="zh-CN" altLang="en-US" dirty="0"/>
              <a:t>搜索词中上一次出现的位置为</a:t>
            </a:r>
            <a:r>
              <a:rPr lang="en-US" altLang="zh-CN" dirty="0">
                <a:solidFill>
                  <a:srgbClr val="FF0000"/>
                </a:solidFill>
                <a:latin typeface="Times New Roman" charset="0"/>
                <a:ea typeface="Times New Roman" charset="0"/>
                <a:cs typeface="Times New Roman" charset="0"/>
              </a:rPr>
              <a:t>1</a:t>
            </a:r>
          </a:p>
          <a:p>
            <a:pPr lvl="4" algn="just"/>
            <a:r>
              <a:rPr kumimoji="1" lang="zh-CN" altLang="en-US" dirty="0"/>
              <a:t>第一个</a:t>
            </a:r>
            <a:r>
              <a:rPr lang="en-US" altLang="zh-CN" dirty="0">
                <a:latin typeface="Times New Roman" charset="0"/>
                <a:ea typeface="Times New Roman" charset="0"/>
                <a:cs typeface="Times New Roman" charset="0"/>
              </a:rPr>
              <a:t>B</a:t>
            </a:r>
            <a:r>
              <a:rPr kumimoji="1" lang="zh-CN" altLang="en-US" dirty="0"/>
              <a:t>的位置</a:t>
            </a:r>
            <a:endParaRPr kumimoji="1" lang="en-US" altLang="zh-CN" dirty="0"/>
          </a:p>
          <a:p>
            <a:pPr lvl="3" algn="just"/>
            <a:r>
              <a:rPr kumimoji="1" lang="zh-CN" altLang="en-US" dirty="0"/>
              <a:t>向右移动的位数为</a:t>
            </a:r>
            <a:r>
              <a:rPr kumimoji="1" lang="en-US" altLang="zh-CN" dirty="0">
                <a:latin typeface="Times New Roman" charset="0"/>
                <a:ea typeface="Times New Roman" charset="0"/>
                <a:cs typeface="Times New Roman" charset="0"/>
              </a:rPr>
              <a:t>5-1=4</a:t>
            </a:r>
          </a:p>
          <a:p>
            <a:pPr lvl="2" algn="just"/>
            <a:r>
              <a:rPr lang="zh-CN" altLang="en-US" dirty="0"/>
              <a:t>给定字符串</a:t>
            </a:r>
            <a:r>
              <a:rPr lang="en-US" altLang="zh-CN" dirty="0">
                <a:latin typeface="Times New Roman" charset="0"/>
                <a:ea typeface="Times New Roman" charset="0"/>
                <a:cs typeface="Times New Roman" charset="0"/>
              </a:rPr>
              <a:t>ABCDEF</a:t>
            </a:r>
            <a:r>
              <a:rPr lang="zh-CN" altLang="en-US" dirty="0"/>
              <a:t>，假设</a:t>
            </a:r>
            <a:r>
              <a:rPr lang="en-US" altLang="zh-CN" dirty="0">
                <a:solidFill>
                  <a:srgbClr val="7030A0"/>
                </a:solidFill>
                <a:latin typeface="Times New Roman" charset="0"/>
                <a:ea typeface="Times New Roman" charset="0"/>
                <a:cs typeface="Times New Roman" charset="0"/>
              </a:rPr>
              <a:t>EF</a:t>
            </a:r>
            <a:r>
              <a:rPr lang="zh-CN" altLang="en-US" dirty="0"/>
              <a:t>是一个“好后缀”</a:t>
            </a:r>
            <a:endParaRPr lang="en-US" altLang="zh-CN" dirty="0"/>
          </a:p>
          <a:p>
            <a:pPr lvl="3" algn="just"/>
            <a:r>
              <a:rPr lang="zh-CN" altLang="en-US" dirty="0"/>
              <a:t>从右往左匹配，它的位置为</a:t>
            </a:r>
            <a:r>
              <a:rPr lang="en-US" altLang="zh-CN" dirty="0">
                <a:solidFill>
                  <a:srgbClr val="FF0000"/>
                </a:solidFill>
                <a:latin typeface="Times New Roman" charset="0"/>
                <a:ea typeface="Times New Roman" charset="0"/>
                <a:cs typeface="Times New Roman" charset="0"/>
              </a:rPr>
              <a:t>5</a:t>
            </a:r>
            <a:endParaRPr lang="en-US" altLang="zh-CN" dirty="0"/>
          </a:p>
          <a:p>
            <a:pPr lvl="3" algn="just"/>
            <a:r>
              <a:rPr lang="zh-CN" altLang="en-US" dirty="0"/>
              <a:t>搜索词中上一次出现的位置为</a:t>
            </a:r>
            <a:r>
              <a:rPr lang="en-US" altLang="zh-CN" dirty="0">
                <a:solidFill>
                  <a:srgbClr val="FF0000"/>
                </a:solidFill>
              </a:rPr>
              <a:t>-</a:t>
            </a:r>
            <a:r>
              <a:rPr lang="en-US" altLang="zh-CN" dirty="0">
                <a:solidFill>
                  <a:srgbClr val="FF0000"/>
                </a:solidFill>
                <a:latin typeface="Times New Roman" charset="0"/>
                <a:ea typeface="Times New Roman" charset="0"/>
                <a:cs typeface="Times New Roman" charset="0"/>
              </a:rPr>
              <a:t>1</a:t>
            </a:r>
            <a:r>
              <a:rPr lang="zh-CN" altLang="en-US" dirty="0">
                <a:latin typeface="Times New Roman" charset="0"/>
                <a:ea typeface="Times New Roman" charset="0"/>
                <a:cs typeface="Times New Roman" charset="0"/>
              </a:rPr>
              <a:t>（未出现）</a:t>
            </a:r>
            <a:endParaRPr lang="en-US" altLang="zh-CN" dirty="0">
              <a:latin typeface="Times New Roman" charset="0"/>
              <a:ea typeface="Times New Roman" charset="0"/>
              <a:cs typeface="Times New Roman" charset="0"/>
            </a:endParaRPr>
          </a:p>
          <a:p>
            <a:pPr lvl="3" algn="just"/>
            <a:r>
              <a:rPr lang="zh-CN" altLang="en-US" dirty="0"/>
              <a:t>向右移动的位数为</a:t>
            </a:r>
            <a:r>
              <a:rPr lang="en-US" altLang="zh-CN" dirty="0">
                <a:latin typeface="Times New Roman" charset="0"/>
                <a:ea typeface="Times New Roman" charset="0"/>
                <a:cs typeface="Times New Roman" charset="0"/>
              </a:rPr>
              <a:t>5</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(-1)</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6</a:t>
            </a:r>
            <a:endParaRPr kumimoji="1" lang="en-US" altLang="zh-CN" dirty="0"/>
          </a:p>
        </p:txBody>
      </p:sp>
    </p:spTree>
    <p:extLst>
      <p:ext uri="{BB962C8B-B14F-4D97-AF65-F5344CB8AC3E}">
        <p14:creationId xmlns:p14="http://schemas.microsoft.com/office/powerpoint/2010/main" val="1648094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anim calcmode="lin" valueType="num">
                                      <p:cBhvr additive="base">
                                        <p:cTn id="1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anim calcmode="lin" valueType="num">
                                      <p:cBhvr additive="base">
                                        <p:cTn id="1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anim calcmode="lin" valueType="num">
                                      <p:cBhvr additive="base">
                                        <p:cTn id="1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顺序检索</a:t>
            </a:r>
            <a:endParaRPr kumimoji="1" lang="zh-CN" altLang="en-US" dirty="0"/>
          </a:p>
        </p:txBody>
      </p:sp>
      <p:sp>
        <p:nvSpPr>
          <p:cNvPr id="3" name="内容占位符 2"/>
          <p:cNvSpPr>
            <a:spLocks noGrp="1"/>
          </p:cNvSpPr>
          <p:nvPr>
            <p:ph idx="1"/>
          </p:nvPr>
        </p:nvSpPr>
        <p:spPr/>
        <p:txBody>
          <a:bodyPr/>
          <a:lstStyle/>
          <a:p>
            <a:r>
              <a:rPr lang="zh-CN" altLang="en-US" dirty="0"/>
              <a:t>简单字符串</a:t>
            </a:r>
            <a:r>
              <a:rPr lang="en-US" altLang="zh-CN" dirty="0"/>
              <a:t>—</a:t>
            </a:r>
            <a:r>
              <a:rPr lang="en-US" altLang="zh-CN" dirty="0">
                <a:latin typeface="Times New Roman" charset="0"/>
                <a:ea typeface="Times New Roman" charset="0"/>
                <a:cs typeface="Times New Roman" charset="0"/>
              </a:rPr>
              <a:t>BM</a:t>
            </a:r>
            <a:r>
              <a:rPr lang="zh-CN" altLang="en-US" dirty="0">
                <a:latin typeface="Times New Roman" charset="0"/>
                <a:ea typeface="Times New Roman" charset="0"/>
                <a:cs typeface="Times New Roman" charset="0"/>
              </a:rPr>
              <a:t>（</a:t>
            </a:r>
            <a:r>
              <a:rPr lang="en-US" altLang="zh-CN" dirty="0">
                <a:latin typeface="Times New Roman" charset="0"/>
                <a:ea typeface="Times New Roman" charset="0"/>
                <a:cs typeface="Times New Roman" charset="0"/>
              </a:rPr>
              <a:t>Boyer-Moore</a:t>
            </a:r>
            <a:r>
              <a:rPr lang="zh-CN" altLang="en-US" dirty="0">
                <a:latin typeface="Times New Roman" charset="0"/>
                <a:ea typeface="Times New Roman" charset="0"/>
                <a:cs typeface="Times New Roman" charset="0"/>
              </a:rPr>
              <a:t>）</a:t>
            </a:r>
            <a:r>
              <a:rPr lang="zh-CN" altLang="en-US" dirty="0"/>
              <a:t>算法</a:t>
            </a:r>
            <a:endParaRPr lang="en-US" altLang="zh-CN" dirty="0"/>
          </a:p>
          <a:p>
            <a:pPr lvl="1" algn="just"/>
            <a:r>
              <a:rPr lang="zh-CN" altLang="en-US" dirty="0"/>
              <a:t>“好后缀”需要注意的问题</a:t>
            </a:r>
            <a:endParaRPr lang="en-US" altLang="zh-CN" dirty="0"/>
          </a:p>
          <a:p>
            <a:pPr lvl="2" algn="just">
              <a:spcBef>
                <a:spcPts val="1200"/>
              </a:spcBef>
            </a:pPr>
            <a:r>
              <a:rPr lang="zh-CN" altLang="en-US" dirty="0"/>
              <a:t>“好后缀”的位置以最后一个字符为准</a:t>
            </a:r>
            <a:endParaRPr lang="en-US" altLang="zh-CN" dirty="0"/>
          </a:p>
          <a:p>
            <a:pPr lvl="3" algn="just">
              <a:spcBef>
                <a:spcPts val="600"/>
              </a:spcBef>
            </a:pPr>
            <a:r>
              <a:rPr lang="zh-CN" altLang="en-US" dirty="0"/>
              <a:t>假定</a:t>
            </a:r>
            <a:r>
              <a:rPr lang="en-US" altLang="zh-CN" dirty="0">
                <a:latin typeface="Times New Roman" charset="0"/>
                <a:ea typeface="Times New Roman" charset="0"/>
                <a:cs typeface="Times New Roman" charset="0"/>
              </a:rPr>
              <a:t>ABCDEF</a:t>
            </a:r>
            <a:r>
              <a:rPr lang="zh-CN" altLang="en-US" dirty="0"/>
              <a:t>的</a:t>
            </a:r>
            <a:r>
              <a:rPr lang="en-US" altLang="zh-CN" dirty="0">
                <a:solidFill>
                  <a:srgbClr val="7030A0"/>
                </a:solidFill>
                <a:latin typeface="Times New Roman" charset="0"/>
                <a:ea typeface="Times New Roman" charset="0"/>
                <a:cs typeface="Times New Roman" charset="0"/>
              </a:rPr>
              <a:t>EF</a:t>
            </a:r>
            <a:r>
              <a:rPr lang="zh-CN" altLang="en-US" dirty="0"/>
              <a:t>是好后缀，则它的位置以</a:t>
            </a:r>
            <a:r>
              <a:rPr lang="en-US" altLang="zh-CN" dirty="0">
                <a:solidFill>
                  <a:srgbClr val="7030A0"/>
                </a:solidFill>
                <a:latin typeface="Times New Roman" charset="0"/>
                <a:ea typeface="Times New Roman" charset="0"/>
                <a:cs typeface="Times New Roman" charset="0"/>
              </a:rPr>
              <a:t>F</a:t>
            </a:r>
            <a:r>
              <a:rPr lang="zh-CN" altLang="en-US" dirty="0"/>
              <a:t>为准（</a:t>
            </a:r>
            <a:r>
              <a:rPr lang="en-US" altLang="zh-CN" dirty="0"/>
              <a:t>5</a:t>
            </a:r>
            <a:r>
              <a:rPr lang="zh-CN" altLang="en-US" dirty="0"/>
              <a:t>）</a:t>
            </a:r>
            <a:endParaRPr lang="en-US" altLang="zh-CN" dirty="0"/>
          </a:p>
          <a:p>
            <a:pPr lvl="2" algn="just">
              <a:spcBef>
                <a:spcPts val="1200"/>
              </a:spcBef>
            </a:pPr>
            <a:r>
              <a:rPr lang="zh-CN" altLang="en-US" dirty="0"/>
              <a:t>如果“好后缀”在搜索词中只出现一次，则它的上一次出现位置为 </a:t>
            </a:r>
            <a:r>
              <a:rPr lang="en-US" altLang="zh-CN" dirty="0"/>
              <a:t>-1</a:t>
            </a:r>
          </a:p>
          <a:p>
            <a:pPr lvl="3" algn="just">
              <a:spcBef>
                <a:spcPts val="600"/>
              </a:spcBef>
            </a:pPr>
            <a:r>
              <a:rPr lang="en-US" altLang="zh-CN" dirty="0">
                <a:solidFill>
                  <a:srgbClr val="7030A0"/>
                </a:solidFill>
                <a:latin typeface="Times New Roman" charset="0"/>
                <a:ea typeface="Times New Roman" charset="0"/>
                <a:cs typeface="Times New Roman" charset="0"/>
              </a:rPr>
              <a:t>EF</a:t>
            </a:r>
            <a:r>
              <a:rPr lang="zh-CN" altLang="en-US" dirty="0"/>
              <a:t>在</a:t>
            </a:r>
            <a:r>
              <a:rPr lang="en-US" altLang="zh-CN" dirty="0">
                <a:latin typeface="Times New Roman" charset="0"/>
                <a:ea typeface="Times New Roman" charset="0"/>
                <a:cs typeface="Times New Roman" charset="0"/>
              </a:rPr>
              <a:t>ABCDEF</a:t>
            </a:r>
            <a:r>
              <a:rPr lang="zh-CN" altLang="en-US" dirty="0"/>
              <a:t>之中只出现一次，则它的上一次出现位置为</a:t>
            </a:r>
            <a:r>
              <a:rPr lang="en-US" altLang="zh-CN" dirty="0"/>
              <a:t>-1</a:t>
            </a:r>
            <a:r>
              <a:rPr lang="zh-CN" altLang="en-US" dirty="0"/>
              <a:t>（即未出现）</a:t>
            </a:r>
            <a:endParaRPr lang="en-US" altLang="zh-CN" dirty="0"/>
          </a:p>
        </p:txBody>
      </p:sp>
    </p:spTree>
    <p:extLst>
      <p:ext uri="{BB962C8B-B14F-4D97-AF65-F5344CB8AC3E}">
        <p14:creationId xmlns:p14="http://schemas.microsoft.com/office/powerpoint/2010/main" val="310704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顺序检索</a:t>
            </a:r>
            <a:endParaRPr kumimoji="1" lang="zh-CN" altLang="en-US" dirty="0"/>
          </a:p>
        </p:txBody>
      </p:sp>
      <p:sp>
        <p:nvSpPr>
          <p:cNvPr id="3" name="内容占位符 2"/>
          <p:cNvSpPr>
            <a:spLocks noGrp="1"/>
          </p:cNvSpPr>
          <p:nvPr>
            <p:ph idx="1"/>
          </p:nvPr>
        </p:nvSpPr>
        <p:spPr/>
        <p:txBody>
          <a:bodyPr/>
          <a:lstStyle/>
          <a:p>
            <a:pPr algn="just"/>
            <a:r>
              <a:rPr lang="zh-CN" altLang="en-US" dirty="0"/>
              <a:t>简单字符串</a:t>
            </a:r>
            <a:r>
              <a:rPr lang="en-US" altLang="zh-CN" dirty="0"/>
              <a:t>—</a:t>
            </a:r>
            <a:r>
              <a:rPr lang="en-US" altLang="zh-CN" dirty="0">
                <a:latin typeface="Times New Roman" charset="0"/>
                <a:ea typeface="Times New Roman" charset="0"/>
                <a:cs typeface="Times New Roman" charset="0"/>
              </a:rPr>
              <a:t>BM</a:t>
            </a:r>
            <a:r>
              <a:rPr lang="zh-CN" altLang="en-US" dirty="0">
                <a:latin typeface="Times New Roman" charset="0"/>
                <a:ea typeface="Times New Roman" charset="0"/>
                <a:cs typeface="Times New Roman" charset="0"/>
              </a:rPr>
              <a:t>（</a:t>
            </a:r>
            <a:r>
              <a:rPr lang="en-US" altLang="zh-CN" dirty="0">
                <a:latin typeface="Times New Roman" charset="0"/>
                <a:ea typeface="Times New Roman" charset="0"/>
                <a:cs typeface="Times New Roman" charset="0"/>
              </a:rPr>
              <a:t>Boyer-Moore</a:t>
            </a:r>
            <a:r>
              <a:rPr lang="zh-CN" altLang="en-US" dirty="0">
                <a:latin typeface="Times New Roman" charset="0"/>
                <a:ea typeface="Times New Roman" charset="0"/>
                <a:cs typeface="Times New Roman" charset="0"/>
              </a:rPr>
              <a:t>）</a:t>
            </a:r>
            <a:r>
              <a:rPr lang="zh-CN" altLang="en-US" dirty="0"/>
              <a:t>算法</a:t>
            </a:r>
            <a:endParaRPr lang="en-US" altLang="zh-CN" dirty="0"/>
          </a:p>
          <a:p>
            <a:pPr lvl="1" algn="just"/>
            <a:r>
              <a:rPr lang="zh-CN" altLang="en-US" dirty="0"/>
              <a:t>“好后缀”需要注意的问题（续）</a:t>
            </a:r>
            <a:endParaRPr lang="en-US" altLang="zh-CN" dirty="0"/>
          </a:p>
          <a:p>
            <a:pPr lvl="2" algn="just">
              <a:spcBef>
                <a:spcPts val="1200"/>
              </a:spcBef>
            </a:pPr>
            <a:r>
              <a:rPr lang="zh-CN" altLang="en-US" dirty="0"/>
              <a:t>如果“好后缀”有多个，除了最长的那个“好后缀”，其他“好后缀”的上一次出现位置必须在头部</a:t>
            </a:r>
            <a:endParaRPr lang="en-US" altLang="zh-CN" dirty="0"/>
          </a:p>
          <a:p>
            <a:pPr lvl="3" algn="just">
              <a:spcBef>
                <a:spcPts val="600"/>
              </a:spcBef>
            </a:pPr>
            <a:r>
              <a:rPr lang="zh-CN" altLang="en-US" dirty="0"/>
              <a:t>假定</a:t>
            </a:r>
            <a:r>
              <a:rPr lang="en-US" altLang="zh-CN" dirty="0">
                <a:latin typeface="Times New Roman" charset="0"/>
                <a:ea typeface="Times New Roman" charset="0"/>
                <a:cs typeface="Times New Roman" charset="0"/>
              </a:rPr>
              <a:t>BABCDAB</a:t>
            </a:r>
            <a:r>
              <a:rPr lang="zh-CN" altLang="en-US" dirty="0"/>
              <a:t>的“好后缀”是</a:t>
            </a:r>
            <a:r>
              <a:rPr lang="en-US" altLang="zh-CN" dirty="0">
                <a:latin typeface="Times New Roman" charset="0"/>
                <a:ea typeface="Times New Roman" charset="0"/>
                <a:cs typeface="Times New Roman" charset="0"/>
              </a:rPr>
              <a:t>"DAB"</a:t>
            </a:r>
            <a:r>
              <a:rPr lang="zh-CN" altLang="en-US" dirty="0">
                <a:latin typeface="Times New Roman" charset="0"/>
                <a:ea typeface="Times New Roman" charset="0"/>
                <a:cs typeface="Times New Roman" charset="0"/>
              </a:rPr>
              <a:t>、</a:t>
            </a:r>
            <a:r>
              <a:rPr lang="en-US" altLang="zh-CN" dirty="0">
                <a:latin typeface="Times New Roman" charset="0"/>
                <a:ea typeface="Times New Roman" charset="0"/>
                <a:cs typeface="Times New Roman" charset="0"/>
              </a:rPr>
              <a:t>"AB"</a:t>
            </a:r>
            <a:r>
              <a:rPr lang="zh-CN" altLang="en-US" dirty="0">
                <a:latin typeface="Times New Roman" charset="0"/>
                <a:ea typeface="Times New Roman" charset="0"/>
                <a:cs typeface="Times New Roman" charset="0"/>
              </a:rPr>
              <a:t>、</a:t>
            </a:r>
            <a:r>
              <a:rPr lang="en-US" altLang="zh-CN" dirty="0">
                <a:latin typeface="Times New Roman" charset="0"/>
                <a:ea typeface="Times New Roman" charset="0"/>
                <a:cs typeface="Times New Roman" charset="0"/>
              </a:rPr>
              <a:t>"B”</a:t>
            </a:r>
            <a:endParaRPr lang="en-US" altLang="zh-CN" dirty="0"/>
          </a:p>
          <a:p>
            <a:pPr lvl="3" algn="just">
              <a:spcBef>
                <a:spcPts val="600"/>
              </a:spcBef>
            </a:pPr>
            <a:r>
              <a:rPr lang="zh-CN" altLang="en-US" dirty="0"/>
              <a:t>此时采用的好后缀是</a:t>
            </a:r>
            <a:r>
              <a:rPr lang="en-US" altLang="zh-CN" dirty="0">
                <a:solidFill>
                  <a:srgbClr val="FF0000"/>
                </a:solidFill>
                <a:latin typeface="Times New Roman" charset="0"/>
                <a:ea typeface="Times New Roman" charset="0"/>
                <a:cs typeface="Times New Roman" charset="0"/>
              </a:rPr>
              <a:t>"B"</a:t>
            </a:r>
            <a:r>
              <a:rPr lang="zh-CN" altLang="en-US" dirty="0"/>
              <a:t>，它的上一次出现位置是头部，即第</a:t>
            </a:r>
            <a:r>
              <a:rPr lang="en-US" altLang="zh-CN" dirty="0"/>
              <a:t>0</a:t>
            </a:r>
            <a:r>
              <a:rPr lang="zh-CN" altLang="en-US" dirty="0"/>
              <a:t>位</a:t>
            </a:r>
            <a:endParaRPr lang="en-US" altLang="zh-CN" dirty="0"/>
          </a:p>
        </p:txBody>
      </p:sp>
    </p:spTree>
    <p:extLst>
      <p:ext uri="{BB962C8B-B14F-4D97-AF65-F5344CB8AC3E}">
        <p14:creationId xmlns:p14="http://schemas.microsoft.com/office/powerpoint/2010/main" val="1857946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倒排索引</a:t>
            </a:r>
          </a:p>
        </p:txBody>
      </p:sp>
      <p:sp>
        <p:nvSpPr>
          <p:cNvPr id="3" name="内容占位符 2"/>
          <p:cNvSpPr>
            <a:spLocks noGrp="1"/>
          </p:cNvSpPr>
          <p:nvPr>
            <p:ph idx="1"/>
          </p:nvPr>
        </p:nvSpPr>
        <p:spPr/>
        <p:txBody>
          <a:bodyPr/>
          <a:lstStyle/>
          <a:p>
            <a:pPr algn="just"/>
            <a:r>
              <a:rPr kumimoji="1" lang="zh-CN" altLang="en-US" dirty="0"/>
              <a:t>基本概念</a:t>
            </a:r>
            <a:endParaRPr kumimoji="1" lang="en-US" altLang="zh-CN" dirty="0"/>
          </a:p>
          <a:p>
            <a:pPr lvl="1" algn="just"/>
            <a:r>
              <a:rPr lang="zh-CN" altLang="en-US" dirty="0"/>
              <a:t>倒排索引（</a:t>
            </a:r>
            <a:r>
              <a:rPr lang="en-US" altLang="zh-CN" dirty="0">
                <a:latin typeface="Times New Roman" charset="0"/>
                <a:ea typeface="Times New Roman" charset="0"/>
                <a:cs typeface="Times New Roman" charset="0"/>
              </a:rPr>
              <a:t>Inverted</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Index</a:t>
            </a:r>
            <a:r>
              <a:rPr lang="zh-CN" altLang="en-US" dirty="0"/>
              <a:t>）</a:t>
            </a:r>
            <a:endParaRPr lang="en-US" altLang="zh-CN" dirty="0"/>
          </a:p>
          <a:p>
            <a:pPr lvl="2" algn="just"/>
            <a:r>
              <a:rPr lang="zh-CN" altLang="en-US" dirty="0"/>
              <a:t>一种面向单词的机制，用于为文本集合建立索引，以加快搜索的速度</a:t>
            </a:r>
            <a:endParaRPr lang="en-US" altLang="zh-CN" dirty="0"/>
          </a:p>
          <a:p>
            <a:pPr lvl="2" algn="just"/>
            <a:r>
              <a:rPr lang="zh-CN" altLang="en-US" dirty="0"/>
              <a:t>倒排索引结构由两个元素组成</a:t>
            </a:r>
            <a:endParaRPr lang="en-US" altLang="zh-CN" dirty="0"/>
          </a:p>
          <a:p>
            <a:pPr lvl="3" algn="just"/>
            <a:r>
              <a:rPr lang="zh-CN" altLang="en-US"/>
              <a:t>词汇表（</a:t>
            </a:r>
            <a:r>
              <a:rPr lang="en-US" altLang="zh-CN" dirty="0">
                <a:latin typeface="Times New Roman" charset="0"/>
                <a:ea typeface="Times New Roman" charset="0"/>
                <a:cs typeface="Times New Roman" charset="0"/>
              </a:rPr>
              <a:t>vocabulary</a:t>
            </a:r>
            <a:r>
              <a:rPr lang="zh-CN" altLang="en-US" dirty="0"/>
              <a:t>）和该词汇出现的文档、位置等</a:t>
            </a:r>
            <a:endParaRPr lang="en-US" altLang="zh-CN" dirty="0"/>
          </a:p>
          <a:p>
            <a:pPr lvl="1" algn="just"/>
            <a:r>
              <a:rPr lang="zh-CN" altLang="en-US" dirty="0"/>
              <a:t>词汇表</a:t>
            </a:r>
            <a:endParaRPr lang="en-US" altLang="zh-CN" dirty="0"/>
          </a:p>
          <a:p>
            <a:pPr lvl="2" algn="just"/>
            <a:r>
              <a:rPr lang="zh-CN" altLang="en-US" dirty="0"/>
              <a:t>文本中所有不同单词的集合</a:t>
            </a:r>
            <a:endParaRPr lang="en-US" altLang="zh-CN" dirty="0"/>
          </a:p>
        </p:txBody>
      </p:sp>
    </p:spTree>
    <p:extLst>
      <p:ext uri="{BB962C8B-B14F-4D97-AF65-F5344CB8AC3E}">
        <p14:creationId xmlns:p14="http://schemas.microsoft.com/office/powerpoint/2010/main" val="7531935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顺序检索</a:t>
            </a:r>
            <a:endParaRPr kumimoji="1" lang="zh-CN" altLang="en-US" dirty="0"/>
          </a:p>
        </p:txBody>
      </p:sp>
      <p:sp>
        <p:nvSpPr>
          <p:cNvPr id="3" name="内容占位符 2"/>
          <p:cNvSpPr>
            <a:spLocks noGrp="1"/>
          </p:cNvSpPr>
          <p:nvPr>
            <p:ph idx="1"/>
          </p:nvPr>
        </p:nvSpPr>
        <p:spPr/>
        <p:txBody>
          <a:bodyPr/>
          <a:lstStyle/>
          <a:p>
            <a:r>
              <a:rPr lang="zh-CN" altLang="en-US" dirty="0"/>
              <a:t>简单字符串</a:t>
            </a:r>
            <a:r>
              <a:rPr lang="en-US" altLang="zh-CN" dirty="0"/>
              <a:t>—</a:t>
            </a:r>
            <a:r>
              <a:rPr lang="en-US" altLang="zh-CN" dirty="0">
                <a:latin typeface="Times New Roman" charset="0"/>
                <a:ea typeface="Times New Roman" charset="0"/>
                <a:cs typeface="Times New Roman" charset="0"/>
              </a:rPr>
              <a:t>BM</a:t>
            </a:r>
            <a:r>
              <a:rPr lang="zh-CN" altLang="en-US" dirty="0">
                <a:latin typeface="Times New Roman" charset="0"/>
                <a:ea typeface="Times New Roman" charset="0"/>
                <a:cs typeface="Times New Roman" charset="0"/>
              </a:rPr>
              <a:t>（</a:t>
            </a:r>
            <a:r>
              <a:rPr lang="en-US" altLang="zh-CN">
                <a:latin typeface="Times New Roman" charset="0"/>
                <a:ea typeface="Times New Roman" charset="0"/>
                <a:cs typeface="Times New Roman" charset="0"/>
              </a:rPr>
              <a:t>Boyer-Moore</a:t>
            </a:r>
            <a:r>
              <a:rPr lang="zh-CN" altLang="en-US">
                <a:latin typeface="Times New Roman" charset="0"/>
                <a:ea typeface="Times New Roman" charset="0"/>
                <a:cs typeface="Times New Roman" charset="0"/>
              </a:rPr>
              <a:t>）</a:t>
            </a:r>
            <a:r>
              <a:rPr lang="zh-CN" altLang="en-US"/>
              <a:t>算法</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635864379"/>
              </p:ext>
            </p:extLst>
          </p:nvPr>
        </p:nvGraphicFramePr>
        <p:xfrm>
          <a:off x="243448" y="3320335"/>
          <a:ext cx="5136072" cy="741680"/>
        </p:xfrm>
        <a:graphic>
          <a:graphicData uri="http://schemas.openxmlformats.org/drawingml/2006/table">
            <a:tbl>
              <a:tblPr firstRow="1" bandRow="1">
                <a:tableStyleId>{5C22544A-7EE6-4342-B048-85BDC9FD1C3A}</a:tableStyleId>
              </a:tblPr>
              <a:tblGrid>
                <a:gridCol w="214003">
                  <a:extLst>
                    <a:ext uri="{9D8B030D-6E8A-4147-A177-3AD203B41FA5}">
                      <a16:colId xmlns:a16="http://schemas.microsoft.com/office/drawing/2014/main" val="20000"/>
                    </a:ext>
                  </a:extLst>
                </a:gridCol>
                <a:gridCol w="214003">
                  <a:extLst>
                    <a:ext uri="{9D8B030D-6E8A-4147-A177-3AD203B41FA5}">
                      <a16:colId xmlns:a16="http://schemas.microsoft.com/office/drawing/2014/main" val="20001"/>
                    </a:ext>
                  </a:extLst>
                </a:gridCol>
                <a:gridCol w="214003">
                  <a:extLst>
                    <a:ext uri="{9D8B030D-6E8A-4147-A177-3AD203B41FA5}">
                      <a16:colId xmlns:a16="http://schemas.microsoft.com/office/drawing/2014/main" val="20002"/>
                    </a:ext>
                  </a:extLst>
                </a:gridCol>
                <a:gridCol w="214003">
                  <a:extLst>
                    <a:ext uri="{9D8B030D-6E8A-4147-A177-3AD203B41FA5}">
                      <a16:colId xmlns:a16="http://schemas.microsoft.com/office/drawing/2014/main" val="20003"/>
                    </a:ext>
                  </a:extLst>
                </a:gridCol>
                <a:gridCol w="214003">
                  <a:extLst>
                    <a:ext uri="{9D8B030D-6E8A-4147-A177-3AD203B41FA5}">
                      <a16:colId xmlns:a16="http://schemas.microsoft.com/office/drawing/2014/main" val="20004"/>
                    </a:ext>
                  </a:extLst>
                </a:gridCol>
                <a:gridCol w="214003">
                  <a:extLst>
                    <a:ext uri="{9D8B030D-6E8A-4147-A177-3AD203B41FA5}">
                      <a16:colId xmlns:a16="http://schemas.microsoft.com/office/drawing/2014/main" val="20005"/>
                    </a:ext>
                  </a:extLst>
                </a:gridCol>
                <a:gridCol w="214003">
                  <a:extLst>
                    <a:ext uri="{9D8B030D-6E8A-4147-A177-3AD203B41FA5}">
                      <a16:colId xmlns:a16="http://schemas.microsoft.com/office/drawing/2014/main" val="20006"/>
                    </a:ext>
                  </a:extLst>
                </a:gridCol>
                <a:gridCol w="214003">
                  <a:extLst>
                    <a:ext uri="{9D8B030D-6E8A-4147-A177-3AD203B41FA5}">
                      <a16:colId xmlns:a16="http://schemas.microsoft.com/office/drawing/2014/main" val="20007"/>
                    </a:ext>
                  </a:extLst>
                </a:gridCol>
                <a:gridCol w="214003">
                  <a:extLst>
                    <a:ext uri="{9D8B030D-6E8A-4147-A177-3AD203B41FA5}">
                      <a16:colId xmlns:a16="http://schemas.microsoft.com/office/drawing/2014/main" val="20008"/>
                    </a:ext>
                  </a:extLst>
                </a:gridCol>
                <a:gridCol w="214003">
                  <a:extLst>
                    <a:ext uri="{9D8B030D-6E8A-4147-A177-3AD203B41FA5}">
                      <a16:colId xmlns:a16="http://schemas.microsoft.com/office/drawing/2014/main" val="20009"/>
                    </a:ext>
                  </a:extLst>
                </a:gridCol>
                <a:gridCol w="214003">
                  <a:extLst>
                    <a:ext uri="{9D8B030D-6E8A-4147-A177-3AD203B41FA5}">
                      <a16:colId xmlns:a16="http://schemas.microsoft.com/office/drawing/2014/main" val="20010"/>
                    </a:ext>
                  </a:extLst>
                </a:gridCol>
                <a:gridCol w="214003">
                  <a:extLst>
                    <a:ext uri="{9D8B030D-6E8A-4147-A177-3AD203B41FA5}">
                      <a16:colId xmlns:a16="http://schemas.microsoft.com/office/drawing/2014/main" val="20011"/>
                    </a:ext>
                  </a:extLst>
                </a:gridCol>
                <a:gridCol w="214003">
                  <a:extLst>
                    <a:ext uri="{9D8B030D-6E8A-4147-A177-3AD203B41FA5}">
                      <a16:colId xmlns:a16="http://schemas.microsoft.com/office/drawing/2014/main" val="20012"/>
                    </a:ext>
                  </a:extLst>
                </a:gridCol>
                <a:gridCol w="214003">
                  <a:extLst>
                    <a:ext uri="{9D8B030D-6E8A-4147-A177-3AD203B41FA5}">
                      <a16:colId xmlns:a16="http://schemas.microsoft.com/office/drawing/2014/main" val="20013"/>
                    </a:ext>
                  </a:extLst>
                </a:gridCol>
                <a:gridCol w="214003">
                  <a:extLst>
                    <a:ext uri="{9D8B030D-6E8A-4147-A177-3AD203B41FA5}">
                      <a16:colId xmlns:a16="http://schemas.microsoft.com/office/drawing/2014/main" val="20014"/>
                    </a:ext>
                  </a:extLst>
                </a:gridCol>
                <a:gridCol w="214003">
                  <a:extLst>
                    <a:ext uri="{9D8B030D-6E8A-4147-A177-3AD203B41FA5}">
                      <a16:colId xmlns:a16="http://schemas.microsoft.com/office/drawing/2014/main" val="20015"/>
                    </a:ext>
                  </a:extLst>
                </a:gridCol>
                <a:gridCol w="214003">
                  <a:extLst>
                    <a:ext uri="{9D8B030D-6E8A-4147-A177-3AD203B41FA5}">
                      <a16:colId xmlns:a16="http://schemas.microsoft.com/office/drawing/2014/main" val="20016"/>
                    </a:ext>
                  </a:extLst>
                </a:gridCol>
                <a:gridCol w="214003">
                  <a:extLst>
                    <a:ext uri="{9D8B030D-6E8A-4147-A177-3AD203B41FA5}">
                      <a16:colId xmlns:a16="http://schemas.microsoft.com/office/drawing/2014/main" val="20017"/>
                    </a:ext>
                  </a:extLst>
                </a:gridCol>
                <a:gridCol w="214003">
                  <a:extLst>
                    <a:ext uri="{9D8B030D-6E8A-4147-A177-3AD203B41FA5}">
                      <a16:colId xmlns:a16="http://schemas.microsoft.com/office/drawing/2014/main" val="20018"/>
                    </a:ext>
                  </a:extLst>
                </a:gridCol>
                <a:gridCol w="214003">
                  <a:extLst>
                    <a:ext uri="{9D8B030D-6E8A-4147-A177-3AD203B41FA5}">
                      <a16:colId xmlns:a16="http://schemas.microsoft.com/office/drawing/2014/main" val="20019"/>
                    </a:ext>
                  </a:extLst>
                </a:gridCol>
                <a:gridCol w="214003">
                  <a:extLst>
                    <a:ext uri="{9D8B030D-6E8A-4147-A177-3AD203B41FA5}">
                      <a16:colId xmlns:a16="http://schemas.microsoft.com/office/drawing/2014/main" val="20020"/>
                    </a:ext>
                  </a:extLst>
                </a:gridCol>
                <a:gridCol w="214003">
                  <a:extLst>
                    <a:ext uri="{9D8B030D-6E8A-4147-A177-3AD203B41FA5}">
                      <a16:colId xmlns:a16="http://schemas.microsoft.com/office/drawing/2014/main" val="20021"/>
                    </a:ext>
                  </a:extLst>
                </a:gridCol>
                <a:gridCol w="214003">
                  <a:extLst>
                    <a:ext uri="{9D8B030D-6E8A-4147-A177-3AD203B41FA5}">
                      <a16:colId xmlns:a16="http://schemas.microsoft.com/office/drawing/2014/main" val="20022"/>
                    </a:ext>
                  </a:extLst>
                </a:gridCol>
                <a:gridCol w="214003">
                  <a:extLst>
                    <a:ext uri="{9D8B030D-6E8A-4147-A177-3AD203B41FA5}">
                      <a16:colId xmlns:a16="http://schemas.microsoft.com/office/drawing/2014/main" val="20023"/>
                    </a:ext>
                  </a:extLst>
                </a:gridCol>
              </a:tblGrid>
              <a:tr h="370840">
                <a:tc>
                  <a:txBody>
                    <a:bodyPr/>
                    <a:lstStyle/>
                    <a:p>
                      <a:pPr algn="ctr"/>
                      <a:r>
                        <a:rPr lang="en-US" altLang="zh-CN" sz="1600" b="0" dirty="0">
                          <a:solidFill>
                            <a:schemeClr val="tx1"/>
                          </a:solidFill>
                          <a:latin typeface="Times New Roman" charset="0"/>
                          <a:ea typeface="Times New Roman" charset="0"/>
                          <a:cs typeface="Times New Roman" charset="0"/>
                        </a:rPr>
                        <a:t>H</a:t>
                      </a:r>
                      <a:endParaRPr lang="zh-CN" alt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R</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I</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rgbClr val="FF0000"/>
                          </a:solidFill>
                          <a:latin typeface="Times New Roman" charset="0"/>
                          <a:ea typeface="Times New Roman" charset="0"/>
                          <a:cs typeface="Times New Roman" charset="0"/>
                        </a:rPr>
                        <a:t>S</a:t>
                      </a:r>
                      <a:endParaRPr lang="zh-CN" altLang="en-US" sz="1600" b="0" dirty="0">
                        <a:solidFill>
                          <a:srgbClr val="FF0000"/>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A</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S</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rgbClr val="FF0000"/>
                          </a:solidFill>
                          <a:latin typeface="Times New Roman" charset="0"/>
                          <a:ea typeface="Times New Roman" charset="0"/>
                          <a:cs typeface="Times New Roman" charset="0"/>
                        </a:rPr>
                        <a:t>I</a:t>
                      </a:r>
                      <a:endParaRPr lang="zh-CN" altLang="en-US" sz="1600" b="0" dirty="0">
                        <a:solidFill>
                          <a:srgbClr val="FF0000"/>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M</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P</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L</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X</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A</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M</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P</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L</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0"/>
                  </a:ext>
                </a:extLst>
              </a:tr>
              <a:tr h="370840">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E</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X</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A</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M</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P</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L</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E</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5" name="矩形 4"/>
          <p:cNvSpPr/>
          <p:nvPr/>
        </p:nvSpPr>
        <p:spPr>
          <a:xfrm>
            <a:off x="3218217" y="3320335"/>
            <a:ext cx="475017" cy="741680"/>
          </a:xfrm>
          <a:prstGeom prst="rect">
            <a:avLst/>
          </a:prstGeom>
          <a:noFill/>
          <a:ln w="38100">
            <a:solidFill>
              <a:srgbClr val="C0000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1093990381"/>
              </p:ext>
            </p:extLst>
          </p:nvPr>
        </p:nvGraphicFramePr>
        <p:xfrm>
          <a:off x="243448" y="4209006"/>
          <a:ext cx="5136072" cy="741680"/>
        </p:xfrm>
        <a:graphic>
          <a:graphicData uri="http://schemas.openxmlformats.org/drawingml/2006/table">
            <a:tbl>
              <a:tblPr firstRow="1" bandRow="1">
                <a:tableStyleId>{5C22544A-7EE6-4342-B048-85BDC9FD1C3A}</a:tableStyleId>
              </a:tblPr>
              <a:tblGrid>
                <a:gridCol w="214003">
                  <a:extLst>
                    <a:ext uri="{9D8B030D-6E8A-4147-A177-3AD203B41FA5}">
                      <a16:colId xmlns:a16="http://schemas.microsoft.com/office/drawing/2014/main" val="20000"/>
                    </a:ext>
                  </a:extLst>
                </a:gridCol>
                <a:gridCol w="214003">
                  <a:extLst>
                    <a:ext uri="{9D8B030D-6E8A-4147-A177-3AD203B41FA5}">
                      <a16:colId xmlns:a16="http://schemas.microsoft.com/office/drawing/2014/main" val="20001"/>
                    </a:ext>
                  </a:extLst>
                </a:gridCol>
                <a:gridCol w="214003">
                  <a:extLst>
                    <a:ext uri="{9D8B030D-6E8A-4147-A177-3AD203B41FA5}">
                      <a16:colId xmlns:a16="http://schemas.microsoft.com/office/drawing/2014/main" val="20002"/>
                    </a:ext>
                  </a:extLst>
                </a:gridCol>
                <a:gridCol w="214003">
                  <a:extLst>
                    <a:ext uri="{9D8B030D-6E8A-4147-A177-3AD203B41FA5}">
                      <a16:colId xmlns:a16="http://schemas.microsoft.com/office/drawing/2014/main" val="20003"/>
                    </a:ext>
                  </a:extLst>
                </a:gridCol>
                <a:gridCol w="214003">
                  <a:extLst>
                    <a:ext uri="{9D8B030D-6E8A-4147-A177-3AD203B41FA5}">
                      <a16:colId xmlns:a16="http://schemas.microsoft.com/office/drawing/2014/main" val="20004"/>
                    </a:ext>
                  </a:extLst>
                </a:gridCol>
                <a:gridCol w="214003">
                  <a:extLst>
                    <a:ext uri="{9D8B030D-6E8A-4147-A177-3AD203B41FA5}">
                      <a16:colId xmlns:a16="http://schemas.microsoft.com/office/drawing/2014/main" val="20005"/>
                    </a:ext>
                  </a:extLst>
                </a:gridCol>
                <a:gridCol w="214003">
                  <a:extLst>
                    <a:ext uri="{9D8B030D-6E8A-4147-A177-3AD203B41FA5}">
                      <a16:colId xmlns:a16="http://schemas.microsoft.com/office/drawing/2014/main" val="20006"/>
                    </a:ext>
                  </a:extLst>
                </a:gridCol>
                <a:gridCol w="214003">
                  <a:extLst>
                    <a:ext uri="{9D8B030D-6E8A-4147-A177-3AD203B41FA5}">
                      <a16:colId xmlns:a16="http://schemas.microsoft.com/office/drawing/2014/main" val="20007"/>
                    </a:ext>
                  </a:extLst>
                </a:gridCol>
                <a:gridCol w="214003">
                  <a:extLst>
                    <a:ext uri="{9D8B030D-6E8A-4147-A177-3AD203B41FA5}">
                      <a16:colId xmlns:a16="http://schemas.microsoft.com/office/drawing/2014/main" val="20008"/>
                    </a:ext>
                  </a:extLst>
                </a:gridCol>
                <a:gridCol w="214003">
                  <a:extLst>
                    <a:ext uri="{9D8B030D-6E8A-4147-A177-3AD203B41FA5}">
                      <a16:colId xmlns:a16="http://schemas.microsoft.com/office/drawing/2014/main" val="20009"/>
                    </a:ext>
                  </a:extLst>
                </a:gridCol>
                <a:gridCol w="214003">
                  <a:extLst>
                    <a:ext uri="{9D8B030D-6E8A-4147-A177-3AD203B41FA5}">
                      <a16:colId xmlns:a16="http://schemas.microsoft.com/office/drawing/2014/main" val="20010"/>
                    </a:ext>
                  </a:extLst>
                </a:gridCol>
                <a:gridCol w="214003">
                  <a:extLst>
                    <a:ext uri="{9D8B030D-6E8A-4147-A177-3AD203B41FA5}">
                      <a16:colId xmlns:a16="http://schemas.microsoft.com/office/drawing/2014/main" val="20011"/>
                    </a:ext>
                  </a:extLst>
                </a:gridCol>
                <a:gridCol w="214003">
                  <a:extLst>
                    <a:ext uri="{9D8B030D-6E8A-4147-A177-3AD203B41FA5}">
                      <a16:colId xmlns:a16="http://schemas.microsoft.com/office/drawing/2014/main" val="20012"/>
                    </a:ext>
                  </a:extLst>
                </a:gridCol>
                <a:gridCol w="214003">
                  <a:extLst>
                    <a:ext uri="{9D8B030D-6E8A-4147-A177-3AD203B41FA5}">
                      <a16:colId xmlns:a16="http://schemas.microsoft.com/office/drawing/2014/main" val="20013"/>
                    </a:ext>
                  </a:extLst>
                </a:gridCol>
                <a:gridCol w="214003">
                  <a:extLst>
                    <a:ext uri="{9D8B030D-6E8A-4147-A177-3AD203B41FA5}">
                      <a16:colId xmlns:a16="http://schemas.microsoft.com/office/drawing/2014/main" val="20014"/>
                    </a:ext>
                  </a:extLst>
                </a:gridCol>
                <a:gridCol w="214003">
                  <a:extLst>
                    <a:ext uri="{9D8B030D-6E8A-4147-A177-3AD203B41FA5}">
                      <a16:colId xmlns:a16="http://schemas.microsoft.com/office/drawing/2014/main" val="20015"/>
                    </a:ext>
                  </a:extLst>
                </a:gridCol>
                <a:gridCol w="214003">
                  <a:extLst>
                    <a:ext uri="{9D8B030D-6E8A-4147-A177-3AD203B41FA5}">
                      <a16:colId xmlns:a16="http://schemas.microsoft.com/office/drawing/2014/main" val="20016"/>
                    </a:ext>
                  </a:extLst>
                </a:gridCol>
                <a:gridCol w="214003">
                  <a:extLst>
                    <a:ext uri="{9D8B030D-6E8A-4147-A177-3AD203B41FA5}">
                      <a16:colId xmlns:a16="http://schemas.microsoft.com/office/drawing/2014/main" val="20017"/>
                    </a:ext>
                  </a:extLst>
                </a:gridCol>
                <a:gridCol w="214003">
                  <a:extLst>
                    <a:ext uri="{9D8B030D-6E8A-4147-A177-3AD203B41FA5}">
                      <a16:colId xmlns:a16="http://schemas.microsoft.com/office/drawing/2014/main" val="20018"/>
                    </a:ext>
                  </a:extLst>
                </a:gridCol>
                <a:gridCol w="214003">
                  <a:extLst>
                    <a:ext uri="{9D8B030D-6E8A-4147-A177-3AD203B41FA5}">
                      <a16:colId xmlns:a16="http://schemas.microsoft.com/office/drawing/2014/main" val="20019"/>
                    </a:ext>
                  </a:extLst>
                </a:gridCol>
                <a:gridCol w="214003">
                  <a:extLst>
                    <a:ext uri="{9D8B030D-6E8A-4147-A177-3AD203B41FA5}">
                      <a16:colId xmlns:a16="http://schemas.microsoft.com/office/drawing/2014/main" val="20020"/>
                    </a:ext>
                  </a:extLst>
                </a:gridCol>
                <a:gridCol w="214003">
                  <a:extLst>
                    <a:ext uri="{9D8B030D-6E8A-4147-A177-3AD203B41FA5}">
                      <a16:colId xmlns:a16="http://schemas.microsoft.com/office/drawing/2014/main" val="20021"/>
                    </a:ext>
                  </a:extLst>
                </a:gridCol>
                <a:gridCol w="214003">
                  <a:extLst>
                    <a:ext uri="{9D8B030D-6E8A-4147-A177-3AD203B41FA5}">
                      <a16:colId xmlns:a16="http://schemas.microsoft.com/office/drawing/2014/main" val="20022"/>
                    </a:ext>
                  </a:extLst>
                </a:gridCol>
                <a:gridCol w="214003">
                  <a:extLst>
                    <a:ext uri="{9D8B030D-6E8A-4147-A177-3AD203B41FA5}">
                      <a16:colId xmlns:a16="http://schemas.microsoft.com/office/drawing/2014/main" val="20023"/>
                    </a:ext>
                  </a:extLst>
                </a:gridCol>
              </a:tblGrid>
              <a:tr h="370840">
                <a:tc>
                  <a:txBody>
                    <a:bodyPr/>
                    <a:lstStyle/>
                    <a:p>
                      <a:pPr algn="ctr"/>
                      <a:r>
                        <a:rPr lang="en-US" altLang="zh-CN" sz="1600" b="0" dirty="0">
                          <a:solidFill>
                            <a:schemeClr val="tx1"/>
                          </a:solidFill>
                          <a:latin typeface="Times New Roman" charset="0"/>
                          <a:ea typeface="Times New Roman" charset="0"/>
                          <a:cs typeface="Times New Roman" charset="0"/>
                        </a:rPr>
                        <a:t>H</a:t>
                      </a:r>
                      <a:endParaRPr lang="zh-CN" alt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R</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I</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rgbClr val="FF0000"/>
                          </a:solidFill>
                          <a:latin typeface="Times New Roman" charset="0"/>
                          <a:ea typeface="Times New Roman" charset="0"/>
                          <a:cs typeface="Times New Roman" charset="0"/>
                        </a:rPr>
                        <a:t>S</a:t>
                      </a:r>
                      <a:endParaRPr lang="zh-CN" altLang="en-US" sz="1600" b="0" dirty="0">
                        <a:solidFill>
                          <a:srgbClr val="FF0000"/>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A</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S</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rgbClr val="FF0000"/>
                          </a:solidFill>
                          <a:latin typeface="Times New Roman" charset="0"/>
                          <a:ea typeface="Times New Roman" charset="0"/>
                          <a:cs typeface="Times New Roman" charset="0"/>
                        </a:rPr>
                        <a:t>I</a:t>
                      </a:r>
                      <a:endParaRPr lang="zh-CN" altLang="en-US" sz="1600" b="0" dirty="0">
                        <a:solidFill>
                          <a:srgbClr val="FF0000"/>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M</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P</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L</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X</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A</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M</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P</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L</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0"/>
                  </a:ext>
                </a:extLst>
              </a:tr>
              <a:tr h="370840">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E</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X</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A</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M</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P</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L</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E</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7" name="矩形 6"/>
          <p:cNvSpPr/>
          <p:nvPr/>
        </p:nvSpPr>
        <p:spPr>
          <a:xfrm>
            <a:off x="3040087" y="4209006"/>
            <a:ext cx="653147" cy="741680"/>
          </a:xfrm>
          <a:prstGeom prst="rect">
            <a:avLst/>
          </a:prstGeom>
          <a:noFill/>
          <a:ln w="38100">
            <a:solidFill>
              <a:srgbClr val="C0000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2088831500"/>
              </p:ext>
            </p:extLst>
          </p:nvPr>
        </p:nvGraphicFramePr>
        <p:xfrm>
          <a:off x="243448" y="5097677"/>
          <a:ext cx="5136072" cy="741680"/>
        </p:xfrm>
        <a:graphic>
          <a:graphicData uri="http://schemas.openxmlformats.org/drawingml/2006/table">
            <a:tbl>
              <a:tblPr firstRow="1" bandRow="1">
                <a:tableStyleId>{5C22544A-7EE6-4342-B048-85BDC9FD1C3A}</a:tableStyleId>
              </a:tblPr>
              <a:tblGrid>
                <a:gridCol w="214003">
                  <a:extLst>
                    <a:ext uri="{9D8B030D-6E8A-4147-A177-3AD203B41FA5}">
                      <a16:colId xmlns:a16="http://schemas.microsoft.com/office/drawing/2014/main" val="20000"/>
                    </a:ext>
                  </a:extLst>
                </a:gridCol>
                <a:gridCol w="214003">
                  <a:extLst>
                    <a:ext uri="{9D8B030D-6E8A-4147-A177-3AD203B41FA5}">
                      <a16:colId xmlns:a16="http://schemas.microsoft.com/office/drawing/2014/main" val="20001"/>
                    </a:ext>
                  </a:extLst>
                </a:gridCol>
                <a:gridCol w="214003">
                  <a:extLst>
                    <a:ext uri="{9D8B030D-6E8A-4147-A177-3AD203B41FA5}">
                      <a16:colId xmlns:a16="http://schemas.microsoft.com/office/drawing/2014/main" val="20002"/>
                    </a:ext>
                  </a:extLst>
                </a:gridCol>
                <a:gridCol w="214003">
                  <a:extLst>
                    <a:ext uri="{9D8B030D-6E8A-4147-A177-3AD203B41FA5}">
                      <a16:colId xmlns:a16="http://schemas.microsoft.com/office/drawing/2014/main" val="20003"/>
                    </a:ext>
                  </a:extLst>
                </a:gridCol>
                <a:gridCol w="214003">
                  <a:extLst>
                    <a:ext uri="{9D8B030D-6E8A-4147-A177-3AD203B41FA5}">
                      <a16:colId xmlns:a16="http://schemas.microsoft.com/office/drawing/2014/main" val="20004"/>
                    </a:ext>
                  </a:extLst>
                </a:gridCol>
                <a:gridCol w="214003">
                  <a:extLst>
                    <a:ext uri="{9D8B030D-6E8A-4147-A177-3AD203B41FA5}">
                      <a16:colId xmlns:a16="http://schemas.microsoft.com/office/drawing/2014/main" val="20005"/>
                    </a:ext>
                  </a:extLst>
                </a:gridCol>
                <a:gridCol w="214003">
                  <a:extLst>
                    <a:ext uri="{9D8B030D-6E8A-4147-A177-3AD203B41FA5}">
                      <a16:colId xmlns:a16="http://schemas.microsoft.com/office/drawing/2014/main" val="20006"/>
                    </a:ext>
                  </a:extLst>
                </a:gridCol>
                <a:gridCol w="214003">
                  <a:extLst>
                    <a:ext uri="{9D8B030D-6E8A-4147-A177-3AD203B41FA5}">
                      <a16:colId xmlns:a16="http://schemas.microsoft.com/office/drawing/2014/main" val="20007"/>
                    </a:ext>
                  </a:extLst>
                </a:gridCol>
                <a:gridCol w="214003">
                  <a:extLst>
                    <a:ext uri="{9D8B030D-6E8A-4147-A177-3AD203B41FA5}">
                      <a16:colId xmlns:a16="http://schemas.microsoft.com/office/drawing/2014/main" val="20008"/>
                    </a:ext>
                  </a:extLst>
                </a:gridCol>
                <a:gridCol w="214003">
                  <a:extLst>
                    <a:ext uri="{9D8B030D-6E8A-4147-A177-3AD203B41FA5}">
                      <a16:colId xmlns:a16="http://schemas.microsoft.com/office/drawing/2014/main" val="20009"/>
                    </a:ext>
                  </a:extLst>
                </a:gridCol>
                <a:gridCol w="214003">
                  <a:extLst>
                    <a:ext uri="{9D8B030D-6E8A-4147-A177-3AD203B41FA5}">
                      <a16:colId xmlns:a16="http://schemas.microsoft.com/office/drawing/2014/main" val="20010"/>
                    </a:ext>
                  </a:extLst>
                </a:gridCol>
                <a:gridCol w="214003">
                  <a:extLst>
                    <a:ext uri="{9D8B030D-6E8A-4147-A177-3AD203B41FA5}">
                      <a16:colId xmlns:a16="http://schemas.microsoft.com/office/drawing/2014/main" val="20011"/>
                    </a:ext>
                  </a:extLst>
                </a:gridCol>
                <a:gridCol w="214003">
                  <a:extLst>
                    <a:ext uri="{9D8B030D-6E8A-4147-A177-3AD203B41FA5}">
                      <a16:colId xmlns:a16="http://schemas.microsoft.com/office/drawing/2014/main" val="20012"/>
                    </a:ext>
                  </a:extLst>
                </a:gridCol>
                <a:gridCol w="214003">
                  <a:extLst>
                    <a:ext uri="{9D8B030D-6E8A-4147-A177-3AD203B41FA5}">
                      <a16:colId xmlns:a16="http://schemas.microsoft.com/office/drawing/2014/main" val="20013"/>
                    </a:ext>
                  </a:extLst>
                </a:gridCol>
                <a:gridCol w="214003">
                  <a:extLst>
                    <a:ext uri="{9D8B030D-6E8A-4147-A177-3AD203B41FA5}">
                      <a16:colId xmlns:a16="http://schemas.microsoft.com/office/drawing/2014/main" val="20014"/>
                    </a:ext>
                  </a:extLst>
                </a:gridCol>
                <a:gridCol w="214003">
                  <a:extLst>
                    <a:ext uri="{9D8B030D-6E8A-4147-A177-3AD203B41FA5}">
                      <a16:colId xmlns:a16="http://schemas.microsoft.com/office/drawing/2014/main" val="20015"/>
                    </a:ext>
                  </a:extLst>
                </a:gridCol>
                <a:gridCol w="214003">
                  <a:extLst>
                    <a:ext uri="{9D8B030D-6E8A-4147-A177-3AD203B41FA5}">
                      <a16:colId xmlns:a16="http://schemas.microsoft.com/office/drawing/2014/main" val="20016"/>
                    </a:ext>
                  </a:extLst>
                </a:gridCol>
                <a:gridCol w="214003">
                  <a:extLst>
                    <a:ext uri="{9D8B030D-6E8A-4147-A177-3AD203B41FA5}">
                      <a16:colId xmlns:a16="http://schemas.microsoft.com/office/drawing/2014/main" val="20017"/>
                    </a:ext>
                  </a:extLst>
                </a:gridCol>
                <a:gridCol w="214003">
                  <a:extLst>
                    <a:ext uri="{9D8B030D-6E8A-4147-A177-3AD203B41FA5}">
                      <a16:colId xmlns:a16="http://schemas.microsoft.com/office/drawing/2014/main" val="20018"/>
                    </a:ext>
                  </a:extLst>
                </a:gridCol>
                <a:gridCol w="214003">
                  <a:extLst>
                    <a:ext uri="{9D8B030D-6E8A-4147-A177-3AD203B41FA5}">
                      <a16:colId xmlns:a16="http://schemas.microsoft.com/office/drawing/2014/main" val="20019"/>
                    </a:ext>
                  </a:extLst>
                </a:gridCol>
                <a:gridCol w="214003">
                  <a:extLst>
                    <a:ext uri="{9D8B030D-6E8A-4147-A177-3AD203B41FA5}">
                      <a16:colId xmlns:a16="http://schemas.microsoft.com/office/drawing/2014/main" val="20020"/>
                    </a:ext>
                  </a:extLst>
                </a:gridCol>
                <a:gridCol w="214003">
                  <a:extLst>
                    <a:ext uri="{9D8B030D-6E8A-4147-A177-3AD203B41FA5}">
                      <a16:colId xmlns:a16="http://schemas.microsoft.com/office/drawing/2014/main" val="20021"/>
                    </a:ext>
                  </a:extLst>
                </a:gridCol>
                <a:gridCol w="214003">
                  <a:extLst>
                    <a:ext uri="{9D8B030D-6E8A-4147-A177-3AD203B41FA5}">
                      <a16:colId xmlns:a16="http://schemas.microsoft.com/office/drawing/2014/main" val="20022"/>
                    </a:ext>
                  </a:extLst>
                </a:gridCol>
                <a:gridCol w="214003">
                  <a:extLst>
                    <a:ext uri="{9D8B030D-6E8A-4147-A177-3AD203B41FA5}">
                      <a16:colId xmlns:a16="http://schemas.microsoft.com/office/drawing/2014/main" val="20023"/>
                    </a:ext>
                  </a:extLst>
                </a:gridCol>
              </a:tblGrid>
              <a:tr h="370840">
                <a:tc>
                  <a:txBody>
                    <a:bodyPr/>
                    <a:lstStyle/>
                    <a:p>
                      <a:pPr algn="ctr"/>
                      <a:r>
                        <a:rPr lang="en-US" altLang="zh-CN" sz="1600" b="0" dirty="0">
                          <a:solidFill>
                            <a:schemeClr val="tx1"/>
                          </a:solidFill>
                          <a:latin typeface="Times New Roman" charset="0"/>
                          <a:ea typeface="Times New Roman" charset="0"/>
                          <a:cs typeface="Times New Roman" charset="0"/>
                        </a:rPr>
                        <a:t>H</a:t>
                      </a:r>
                      <a:endParaRPr lang="zh-CN" alt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R</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I</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rgbClr val="FF0000"/>
                          </a:solidFill>
                          <a:latin typeface="Times New Roman" charset="0"/>
                          <a:ea typeface="Times New Roman" charset="0"/>
                          <a:cs typeface="Times New Roman" charset="0"/>
                        </a:rPr>
                        <a:t>S</a:t>
                      </a:r>
                      <a:endParaRPr lang="zh-CN" altLang="en-US" sz="1600" b="0" dirty="0">
                        <a:solidFill>
                          <a:srgbClr val="FF0000"/>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A</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S</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rgbClr val="FF0000"/>
                          </a:solidFill>
                          <a:latin typeface="Times New Roman" charset="0"/>
                          <a:ea typeface="Times New Roman" charset="0"/>
                          <a:cs typeface="Times New Roman" charset="0"/>
                        </a:rPr>
                        <a:t>I</a:t>
                      </a:r>
                      <a:endParaRPr lang="zh-CN" altLang="en-US" sz="1600" b="0" dirty="0">
                        <a:solidFill>
                          <a:srgbClr val="FF0000"/>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M</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P</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L</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X</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A</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M</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P</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L</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0"/>
                  </a:ext>
                </a:extLst>
              </a:tr>
              <a:tr h="370840">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E</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X</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A</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M</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P</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L</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E</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9" name="矩形 8"/>
          <p:cNvSpPr/>
          <p:nvPr/>
        </p:nvSpPr>
        <p:spPr>
          <a:xfrm>
            <a:off x="2790705" y="5097677"/>
            <a:ext cx="902529" cy="741680"/>
          </a:xfrm>
          <a:prstGeom prst="rect">
            <a:avLst/>
          </a:prstGeom>
          <a:noFill/>
          <a:ln w="38100">
            <a:solidFill>
              <a:srgbClr val="C0000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aphicFrame>
        <p:nvGraphicFramePr>
          <p:cNvPr id="10" name="表格 9"/>
          <p:cNvGraphicFramePr>
            <a:graphicFrameLocks noGrp="1"/>
          </p:cNvGraphicFramePr>
          <p:nvPr>
            <p:extLst>
              <p:ext uri="{D42A27DB-BD31-4B8C-83A1-F6EECF244321}">
                <p14:modId xmlns:p14="http://schemas.microsoft.com/office/powerpoint/2010/main" val="2075842991"/>
              </p:ext>
            </p:extLst>
          </p:nvPr>
        </p:nvGraphicFramePr>
        <p:xfrm>
          <a:off x="243448" y="2431664"/>
          <a:ext cx="5136072" cy="741680"/>
        </p:xfrm>
        <a:graphic>
          <a:graphicData uri="http://schemas.openxmlformats.org/drawingml/2006/table">
            <a:tbl>
              <a:tblPr firstRow="1" bandRow="1">
                <a:tableStyleId>{5C22544A-7EE6-4342-B048-85BDC9FD1C3A}</a:tableStyleId>
              </a:tblPr>
              <a:tblGrid>
                <a:gridCol w="214003">
                  <a:extLst>
                    <a:ext uri="{9D8B030D-6E8A-4147-A177-3AD203B41FA5}">
                      <a16:colId xmlns:a16="http://schemas.microsoft.com/office/drawing/2014/main" val="20000"/>
                    </a:ext>
                  </a:extLst>
                </a:gridCol>
                <a:gridCol w="214003">
                  <a:extLst>
                    <a:ext uri="{9D8B030D-6E8A-4147-A177-3AD203B41FA5}">
                      <a16:colId xmlns:a16="http://schemas.microsoft.com/office/drawing/2014/main" val="20001"/>
                    </a:ext>
                  </a:extLst>
                </a:gridCol>
                <a:gridCol w="214003">
                  <a:extLst>
                    <a:ext uri="{9D8B030D-6E8A-4147-A177-3AD203B41FA5}">
                      <a16:colId xmlns:a16="http://schemas.microsoft.com/office/drawing/2014/main" val="20002"/>
                    </a:ext>
                  </a:extLst>
                </a:gridCol>
                <a:gridCol w="214003">
                  <a:extLst>
                    <a:ext uri="{9D8B030D-6E8A-4147-A177-3AD203B41FA5}">
                      <a16:colId xmlns:a16="http://schemas.microsoft.com/office/drawing/2014/main" val="20003"/>
                    </a:ext>
                  </a:extLst>
                </a:gridCol>
                <a:gridCol w="214003">
                  <a:extLst>
                    <a:ext uri="{9D8B030D-6E8A-4147-A177-3AD203B41FA5}">
                      <a16:colId xmlns:a16="http://schemas.microsoft.com/office/drawing/2014/main" val="20004"/>
                    </a:ext>
                  </a:extLst>
                </a:gridCol>
                <a:gridCol w="214003">
                  <a:extLst>
                    <a:ext uri="{9D8B030D-6E8A-4147-A177-3AD203B41FA5}">
                      <a16:colId xmlns:a16="http://schemas.microsoft.com/office/drawing/2014/main" val="20005"/>
                    </a:ext>
                  </a:extLst>
                </a:gridCol>
                <a:gridCol w="214003">
                  <a:extLst>
                    <a:ext uri="{9D8B030D-6E8A-4147-A177-3AD203B41FA5}">
                      <a16:colId xmlns:a16="http://schemas.microsoft.com/office/drawing/2014/main" val="20006"/>
                    </a:ext>
                  </a:extLst>
                </a:gridCol>
                <a:gridCol w="214003">
                  <a:extLst>
                    <a:ext uri="{9D8B030D-6E8A-4147-A177-3AD203B41FA5}">
                      <a16:colId xmlns:a16="http://schemas.microsoft.com/office/drawing/2014/main" val="20007"/>
                    </a:ext>
                  </a:extLst>
                </a:gridCol>
                <a:gridCol w="214003">
                  <a:extLst>
                    <a:ext uri="{9D8B030D-6E8A-4147-A177-3AD203B41FA5}">
                      <a16:colId xmlns:a16="http://schemas.microsoft.com/office/drawing/2014/main" val="20008"/>
                    </a:ext>
                  </a:extLst>
                </a:gridCol>
                <a:gridCol w="214003">
                  <a:extLst>
                    <a:ext uri="{9D8B030D-6E8A-4147-A177-3AD203B41FA5}">
                      <a16:colId xmlns:a16="http://schemas.microsoft.com/office/drawing/2014/main" val="20009"/>
                    </a:ext>
                  </a:extLst>
                </a:gridCol>
                <a:gridCol w="214003">
                  <a:extLst>
                    <a:ext uri="{9D8B030D-6E8A-4147-A177-3AD203B41FA5}">
                      <a16:colId xmlns:a16="http://schemas.microsoft.com/office/drawing/2014/main" val="20010"/>
                    </a:ext>
                  </a:extLst>
                </a:gridCol>
                <a:gridCol w="214003">
                  <a:extLst>
                    <a:ext uri="{9D8B030D-6E8A-4147-A177-3AD203B41FA5}">
                      <a16:colId xmlns:a16="http://schemas.microsoft.com/office/drawing/2014/main" val="20011"/>
                    </a:ext>
                  </a:extLst>
                </a:gridCol>
                <a:gridCol w="214003">
                  <a:extLst>
                    <a:ext uri="{9D8B030D-6E8A-4147-A177-3AD203B41FA5}">
                      <a16:colId xmlns:a16="http://schemas.microsoft.com/office/drawing/2014/main" val="20012"/>
                    </a:ext>
                  </a:extLst>
                </a:gridCol>
                <a:gridCol w="214003">
                  <a:extLst>
                    <a:ext uri="{9D8B030D-6E8A-4147-A177-3AD203B41FA5}">
                      <a16:colId xmlns:a16="http://schemas.microsoft.com/office/drawing/2014/main" val="20013"/>
                    </a:ext>
                  </a:extLst>
                </a:gridCol>
                <a:gridCol w="214003">
                  <a:extLst>
                    <a:ext uri="{9D8B030D-6E8A-4147-A177-3AD203B41FA5}">
                      <a16:colId xmlns:a16="http://schemas.microsoft.com/office/drawing/2014/main" val="20014"/>
                    </a:ext>
                  </a:extLst>
                </a:gridCol>
                <a:gridCol w="214003">
                  <a:extLst>
                    <a:ext uri="{9D8B030D-6E8A-4147-A177-3AD203B41FA5}">
                      <a16:colId xmlns:a16="http://schemas.microsoft.com/office/drawing/2014/main" val="20015"/>
                    </a:ext>
                  </a:extLst>
                </a:gridCol>
                <a:gridCol w="214003">
                  <a:extLst>
                    <a:ext uri="{9D8B030D-6E8A-4147-A177-3AD203B41FA5}">
                      <a16:colId xmlns:a16="http://schemas.microsoft.com/office/drawing/2014/main" val="20016"/>
                    </a:ext>
                  </a:extLst>
                </a:gridCol>
                <a:gridCol w="214003">
                  <a:extLst>
                    <a:ext uri="{9D8B030D-6E8A-4147-A177-3AD203B41FA5}">
                      <a16:colId xmlns:a16="http://schemas.microsoft.com/office/drawing/2014/main" val="20017"/>
                    </a:ext>
                  </a:extLst>
                </a:gridCol>
                <a:gridCol w="214003">
                  <a:extLst>
                    <a:ext uri="{9D8B030D-6E8A-4147-A177-3AD203B41FA5}">
                      <a16:colId xmlns:a16="http://schemas.microsoft.com/office/drawing/2014/main" val="20018"/>
                    </a:ext>
                  </a:extLst>
                </a:gridCol>
                <a:gridCol w="214003">
                  <a:extLst>
                    <a:ext uri="{9D8B030D-6E8A-4147-A177-3AD203B41FA5}">
                      <a16:colId xmlns:a16="http://schemas.microsoft.com/office/drawing/2014/main" val="20019"/>
                    </a:ext>
                  </a:extLst>
                </a:gridCol>
                <a:gridCol w="214003">
                  <a:extLst>
                    <a:ext uri="{9D8B030D-6E8A-4147-A177-3AD203B41FA5}">
                      <a16:colId xmlns:a16="http://schemas.microsoft.com/office/drawing/2014/main" val="20020"/>
                    </a:ext>
                  </a:extLst>
                </a:gridCol>
                <a:gridCol w="214003">
                  <a:extLst>
                    <a:ext uri="{9D8B030D-6E8A-4147-A177-3AD203B41FA5}">
                      <a16:colId xmlns:a16="http://schemas.microsoft.com/office/drawing/2014/main" val="20021"/>
                    </a:ext>
                  </a:extLst>
                </a:gridCol>
                <a:gridCol w="214003">
                  <a:extLst>
                    <a:ext uri="{9D8B030D-6E8A-4147-A177-3AD203B41FA5}">
                      <a16:colId xmlns:a16="http://schemas.microsoft.com/office/drawing/2014/main" val="20022"/>
                    </a:ext>
                  </a:extLst>
                </a:gridCol>
                <a:gridCol w="214003">
                  <a:extLst>
                    <a:ext uri="{9D8B030D-6E8A-4147-A177-3AD203B41FA5}">
                      <a16:colId xmlns:a16="http://schemas.microsoft.com/office/drawing/2014/main" val="20023"/>
                    </a:ext>
                  </a:extLst>
                </a:gridCol>
              </a:tblGrid>
              <a:tr h="370840">
                <a:tc>
                  <a:txBody>
                    <a:bodyPr/>
                    <a:lstStyle/>
                    <a:p>
                      <a:pPr algn="ctr"/>
                      <a:r>
                        <a:rPr lang="en-US" altLang="zh-CN" sz="1600" b="0" dirty="0">
                          <a:solidFill>
                            <a:schemeClr val="tx1"/>
                          </a:solidFill>
                          <a:latin typeface="Times New Roman" charset="0"/>
                          <a:ea typeface="Times New Roman" charset="0"/>
                          <a:cs typeface="Times New Roman" charset="0"/>
                        </a:rPr>
                        <a:t>H</a:t>
                      </a:r>
                      <a:endParaRPr lang="zh-CN" alt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R</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I</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rgbClr val="FF0000"/>
                          </a:solidFill>
                          <a:latin typeface="Times New Roman" charset="0"/>
                          <a:ea typeface="Times New Roman" charset="0"/>
                          <a:cs typeface="Times New Roman" charset="0"/>
                        </a:rPr>
                        <a:t>S</a:t>
                      </a:r>
                      <a:endParaRPr lang="zh-CN" altLang="en-US" sz="1600" b="0" dirty="0">
                        <a:solidFill>
                          <a:srgbClr val="FF0000"/>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A</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S</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rgbClr val="FF0000"/>
                          </a:solidFill>
                          <a:latin typeface="Times New Roman" charset="0"/>
                          <a:ea typeface="Times New Roman" charset="0"/>
                          <a:cs typeface="Times New Roman" charset="0"/>
                        </a:rPr>
                        <a:t>I</a:t>
                      </a:r>
                      <a:endParaRPr lang="zh-CN" altLang="en-US" sz="1600" b="0" dirty="0">
                        <a:solidFill>
                          <a:srgbClr val="FF0000"/>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M</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P</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L</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X</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A</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M</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P</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L</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0"/>
                  </a:ext>
                </a:extLst>
              </a:tr>
              <a:tr h="370840">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E</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X</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A</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M</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P</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L</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E</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11" name="矩形 10"/>
          <p:cNvSpPr/>
          <p:nvPr/>
        </p:nvSpPr>
        <p:spPr>
          <a:xfrm>
            <a:off x="3431976" y="2431664"/>
            <a:ext cx="261258" cy="741680"/>
          </a:xfrm>
          <a:prstGeom prst="rect">
            <a:avLst/>
          </a:prstGeom>
          <a:noFill/>
          <a:ln w="38100">
            <a:solidFill>
              <a:srgbClr val="C0000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 name="文本框 11"/>
          <p:cNvSpPr txBox="1"/>
          <p:nvPr/>
        </p:nvSpPr>
        <p:spPr>
          <a:xfrm>
            <a:off x="5569522" y="2711314"/>
            <a:ext cx="3449786" cy="86177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just">
              <a:spcBef>
                <a:spcPts val="1200"/>
              </a:spcBef>
            </a:pPr>
            <a:r>
              <a:rPr lang="zh-CN" altLang="en-US" sz="2000" dirty="0">
                <a:solidFill>
                  <a:srgbClr val="FF0000"/>
                </a:solidFill>
                <a:latin typeface="SimHei" charset="-122"/>
                <a:ea typeface="SimHei" charset="-122"/>
                <a:cs typeface="SimHei" charset="-122"/>
              </a:rPr>
              <a:t>只有“</a:t>
            </a:r>
            <a:r>
              <a:rPr lang="en-US" altLang="zh-CN" sz="2000" dirty="0">
                <a:solidFill>
                  <a:srgbClr val="FF0000"/>
                </a:solidFill>
                <a:latin typeface="SimHei" charset="-122"/>
                <a:ea typeface="SimHei" charset="-122"/>
                <a:cs typeface="SimHei" charset="-122"/>
              </a:rPr>
              <a:t>E</a:t>
            </a:r>
            <a:r>
              <a:rPr lang="zh-CN" altLang="en-US" sz="2000" dirty="0">
                <a:solidFill>
                  <a:srgbClr val="FF0000"/>
                </a:solidFill>
                <a:latin typeface="SimHei" charset="-122"/>
                <a:ea typeface="SimHei" charset="-122"/>
                <a:cs typeface="SimHei" charset="-122"/>
              </a:rPr>
              <a:t>”还出现在头部：</a:t>
            </a:r>
            <a:endParaRPr lang="en-US" altLang="zh-CN" sz="2000" dirty="0">
              <a:solidFill>
                <a:srgbClr val="FF0000"/>
              </a:solidFill>
              <a:latin typeface="SimHei" charset="-122"/>
              <a:ea typeface="SimHei" charset="-122"/>
              <a:cs typeface="SimHei" charset="-122"/>
            </a:endParaRPr>
          </a:p>
          <a:p>
            <a:pPr algn="just">
              <a:spcBef>
                <a:spcPts val="1200"/>
              </a:spcBef>
            </a:pPr>
            <a:r>
              <a:rPr lang="zh-CN" altLang="en-US" sz="2000" dirty="0"/>
              <a:t>模式右移的位数 </a:t>
            </a:r>
            <a:r>
              <a:rPr lang="en-US" altLang="zh-CN" sz="2000" dirty="0">
                <a:latin typeface="Times New Roman" charset="0"/>
                <a:ea typeface="Times New Roman" charset="0"/>
                <a:cs typeface="Times New Roman" charset="0"/>
              </a:rPr>
              <a:t>=</a:t>
            </a:r>
            <a:r>
              <a:rPr lang="zh-CN" altLang="en-US" sz="2000" dirty="0">
                <a:latin typeface="Times New Roman" charset="0"/>
                <a:ea typeface="Times New Roman" charset="0"/>
                <a:cs typeface="Times New Roman" charset="0"/>
              </a:rPr>
              <a:t> </a:t>
            </a:r>
            <a:r>
              <a:rPr lang="en-US" altLang="zh-CN" sz="2000" dirty="0">
                <a:latin typeface="Times New Roman" charset="0"/>
                <a:ea typeface="Times New Roman" charset="0"/>
                <a:cs typeface="Times New Roman" charset="0"/>
              </a:rPr>
              <a:t>6</a:t>
            </a:r>
            <a:r>
              <a:rPr lang="zh-CN" altLang="en-US" sz="2000" dirty="0">
                <a:latin typeface="Times New Roman" charset="0"/>
                <a:ea typeface="Times New Roman" charset="0"/>
                <a:cs typeface="Times New Roman" charset="0"/>
              </a:rPr>
              <a:t> </a:t>
            </a:r>
            <a:r>
              <a:rPr lang="mr-IN" altLang="zh-CN" sz="2000" dirty="0">
                <a:latin typeface="Times New Roman" charset="0"/>
                <a:ea typeface="Times New Roman" charset="0"/>
                <a:cs typeface="Times New Roman" charset="0"/>
              </a:rPr>
              <a:t>–</a:t>
            </a:r>
            <a:r>
              <a:rPr lang="zh-CN" altLang="en-US" sz="2000" dirty="0">
                <a:latin typeface="Times New Roman" charset="0"/>
                <a:ea typeface="Times New Roman" charset="0"/>
                <a:cs typeface="Times New Roman" charset="0"/>
              </a:rPr>
              <a:t> </a:t>
            </a:r>
            <a:r>
              <a:rPr lang="en-US" altLang="zh-CN" sz="2000" dirty="0">
                <a:latin typeface="Times New Roman" charset="0"/>
                <a:ea typeface="Times New Roman" charset="0"/>
                <a:cs typeface="Times New Roman" charset="0"/>
              </a:rPr>
              <a:t>0</a:t>
            </a:r>
            <a:r>
              <a:rPr lang="zh-CN" altLang="en-US" sz="2000" dirty="0">
                <a:latin typeface="Times New Roman" charset="0"/>
                <a:ea typeface="Times New Roman" charset="0"/>
                <a:cs typeface="Times New Roman" charset="0"/>
              </a:rPr>
              <a:t> </a:t>
            </a:r>
            <a:r>
              <a:rPr lang="en-US" altLang="zh-CN" sz="2000" dirty="0">
                <a:latin typeface="Times New Roman" charset="0"/>
                <a:ea typeface="Times New Roman" charset="0"/>
                <a:cs typeface="Times New Roman" charset="0"/>
              </a:rPr>
              <a:t>=</a:t>
            </a:r>
            <a:r>
              <a:rPr lang="zh-CN" altLang="en-US" sz="2000" dirty="0">
                <a:latin typeface="Times New Roman" charset="0"/>
                <a:ea typeface="Times New Roman" charset="0"/>
                <a:cs typeface="Times New Roman" charset="0"/>
              </a:rPr>
              <a:t> </a:t>
            </a:r>
            <a:r>
              <a:rPr lang="en-US" altLang="zh-CN" sz="2000" dirty="0">
                <a:latin typeface="Times New Roman" charset="0"/>
                <a:ea typeface="Times New Roman" charset="0"/>
                <a:cs typeface="Times New Roman" charset="0"/>
              </a:rPr>
              <a:t>6</a:t>
            </a:r>
          </a:p>
        </p:txBody>
      </p:sp>
      <p:sp>
        <p:nvSpPr>
          <p:cNvPr id="14" name="文本框 13"/>
          <p:cNvSpPr txBox="1"/>
          <p:nvPr/>
        </p:nvSpPr>
        <p:spPr>
          <a:xfrm>
            <a:off x="5569522" y="4488656"/>
            <a:ext cx="3449786" cy="86177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just">
              <a:spcBef>
                <a:spcPts val="1200"/>
              </a:spcBef>
            </a:pPr>
            <a:r>
              <a:rPr lang="zh-CN" altLang="en-US" sz="2000" dirty="0">
                <a:solidFill>
                  <a:srgbClr val="FF0000"/>
                </a:solidFill>
                <a:latin typeface="SimHei" charset="-122"/>
                <a:ea typeface="SimHei" charset="-122"/>
                <a:cs typeface="SimHei" charset="-122"/>
              </a:rPr>
              <a:t>“坏字符”规则：</a:t>
            </a:r>
            <a:endParaRPr lang="en-US" altLang="zh-CN" sz="2000" dirty="0">
              <a:solidFill>
                <a:srgbClr val="FF0000"/>
              </a:solidFill>
              <a:latin typeface="SimHei" charset="-122"/>
              <a:ea typeface="SimHei" charset="-122"/>
              <a:cs typeface="SimHei" charset="-122"/>
            </a:endParaRPr>
          </a:p>
          <a:p>
            <a:pPr algn="just">
              <a:spcBef>
                <a:spcPts val="1200"/>
              </a:spcBef>
            </a:pPr>
            <a:r>
              <a:rPr lang="zh-CN" altLang="en-US" sz="2000" dirty="0"/>
              <a:t>模式右移的位数 </a:t>
            </a:r>
            <a:r>
              <a:rPr lang="en-US" altLang="zh-CN" sz="2000" dirty="0">
                <a:latin typeface="Times New Roman" charset="0"/>
                <a:ea typeface="Times New Roman" charset="0"/>
                <a:cs typeface="Times New Roman" charset="0"/>
              </a:rPr>
              <a:t>=</a:t>
            </a:r>
            <a:r>
              <a:rPr lang="zh-CN" altLang="en-US" sz="2000" dirty="0">
                <a:latin typeface="Times New Roman" charset="0"/>
                <a:ea typeface="Times New Roman" charset="0"/>
                <a:cs typeface="Times New Roman" charset="0"/>
              </a:rPr>
              <a:t> </a:t>
            </a:r>
            <a:r>
              <a:rPr lang="en-US" altLang="zh-CN" sz="2000" dirty="0">
                <a:latin typeface="Times New Roman" charset="0"/>
                <a:ea typeface="Times New Roman" charset="0"/>
                <a:cs typeface="Times New Roman" charset="0"/>
              </a:rPr>
              <a:t>2</a:t>
            </a:r>
            <a:r>
              <a:rPr lang="zh-CN" altLang="en-US" sz="2000" dirty="0">
                <a:latin typeface="Times New Roman" charset="0"/>
                <a:ea typeface="Times New Roman" charset="0"/>
                <a:cs typeface="Times New Roman" charset="0"/>
              </a:rPr>
              <a:t> </a:t>
            </a:r>
            <a:r>
              <a:rPr lang="mr-IN" altLang="zh-CN" sz="2000" dirty="0">
                <a:latin typeface="Times New Roman" charset="0"/>
                <a:ea typeface="Times New Roman" charset="0"/>
                <a:cs typeface="Times New Roman" charset="0"/>
              </a:rPr>
              <a:t>–</a:t>
            </a:r>
            <a:r>
              <a:rPr lang="zh-CN" altLang="en-US" sz="2000" dirty="0">
                <a:latin typeface="Times New Roman" charset="0"/>
                <a:ea typeface="Times New Roman" charset="0"/>
                <a:cs typeface="Times New Roman" charset="0"/>
              </a:rPr>
              <a:t> </a:t>
            </a:r>
            <a:r>
              <a:rPr lang="en-US" altLang="zh-CN" sz="2000" dirty="0">
                <a:latin typeface="Times New Roman" charset="0"/>
                <a:ea typeface="Times New Roman" charset="0"/>
                <a:cs typeface="Times New Roman" charset="0"/>
              </a:rPr>
              <a:t>(-1)</a:t>
            </a:r>
            <a:r>
              <a:rPr lang="zh-CN" altLang="en-US" sz="2000" dirty="0">
                <a:latin typeface="Times New Roman" charset="0"/>
                <a:ea typeface="Times New Roman" charset="0"/>
                <a:cs typeface="Times New Roman" charset="0"/>
              </a:rPr>
              <a:t> </a:t>
            </a:r>
            <a:r>
              <a:rPr lang="en-US" altLang="zh-CN" sz="2000" dirty="0">
                <a:latin typeface="Times New Roman" charset="0"/>
                <a:ea typeface="Times New Roman" charset="0"/>
                <a:cs typeface="Times New Roman" charset="0"/>
              </a:rPr>
              <a:t>=</a:t>
            </a:r>
            <a:r>
              <a:rPr lang="zh-CN" altLang="en-US" sz="2000" dirty="0">
                <a:latin typeface="Times New Roman" charset="0"/>
                <a:ea typeface="Times New Roman" charset="0"/>
                <a:cs typeface="Times New Roman" charset="0"/>
              </a:rPr>
              <a:t> </a:t>
            </a:r>
            <a:r>
              <a:rPr lang="en-US" altLang="zh-CN" sz="2000" dirty="0">
                <a:latin typeface="Times New Roman" charset="0"/>
                <a:ea typeface="Times New Roman" charset="0"/>
                <a:cs typeface="Times New Roman" charset="0"/>
              </a:rPr>
              <a:t>3</a:t>
            </a:r>
          </a:p>
        </p:txBody>
      </p:sp>
      <p:graphicFrame>
        <p:nvGraphicFramePr>
          <p:cNvPr id="16" name="表格 15"/>
          <p:cNvGraphicFramePr>
            <a:graphicFrameLocks noGrp="1"/>
          </p:cNvGraphicFramePr>
          <p:nvPr>
            <p:extLst>
              <p:ext uri="{D42A27DB-BD31-4B8C-83A1-F6EECF244321}">
                <p14:modId xmlns:p14="http://schemas.microsoft.com/office/powerpoint/2010/main" val="1957981984"/>
              </p:ext>
            </p:extLst>
          </p:nvPr>
        </p:nvGraphicFramePr>
        <p:xfrm>
          <a:off x="243448" y="5986348"/>
          <a:ext cx="5136072" cy="741680"/>
        </p:xfrm>
        <a:graphic>
          <a:graphicData uri="http://schemas.openxmlformats.org/drawingml/2006/table">
            <a:tbl>
              <a:tblPr firstRow="1" bandRow="1">
                <a:tableStyleId>{5C22544A-7EE6-4342-B048-85BDC9FD1C3A}</a:tableStyleId>
              </a:tblPr>
              <a:tblGrid>
                <a:gridCol w="214003">
                  <a:extLst>
                    <a:ext uri="{9D8B030D-6E8A-4147-A177-3AD203B41FA5}">
                      <a16:colId xmlns:a16="http://schemas.microsoft.com/office/drawing/2014/main" val="20000"/>
                    </a:ext>
                  </a:extLst>
                </a:gridCol>
                <a:gridCol w="214003">
                  <a:extLst>
                    <a:ext uri="{9D8B030D-6E8A-4147-A177-3AD203B41FA5}">
                      <a16:colId xmlns:a16="http://schemas.microsoft.com/office/drawing/2014/main" val="20001"/>
                    </a:ext>
                  </a:extLst>
                </a:gridCol>
                <a:gridCol w="214003">
                  <a:extLst>
                    <a:ext uri="{9D8B030D-6E8A-4147-A177-3AD203B41FA5}">
                      <a16:colId xmlns:a16="http://schemas.microsoft.com/office/drawing/2014/main" val="20002"/>
                    </a:ext>
                  </a:extLst>
                </a:gridCol>
                <a:gridCol w="214003">
                  <a:extLst>
                    <a:ext uri="{9D8B030D-6E8A-4147-A177-3AD203B41FA5}">
                      <a16:colId xmlns:a16="http://schemas.microsoft.com/office/drawing/2014/main" val="20003"/>
                    </a:ext>
                  </a:extLst>
                </a:gridCol>
                <a:gridCol w="214003">
                  <a:extLst>
                    <a:ext uri="{9D8B030D-6E8A-4147-A177-3AD203B41FA5}">
                      <a16:colId xmlns:a16="http://schemas.microsoft.com/office/drawing/2014/main" val="20004"/>
                    </a:ext>
                  </a:extLst>
                </a:gridCol>
                <a:gridCol w="214003">
                  <a:extLst>
                    <a:ext uri="{9D8B030D-6E8A-4147-A177-3AD203B41FA5}">
                      <a16:colId xmlns:a16="http://schemas.microsoft.com/office/drawing/2014/main" val="20005"/>
                    </a:ext>
                  </a:extLst>
                </a:gridCol>
                <a:gridCol w="214003">
                  <a:extLst>
                    <a:ext uri="{9D8B030D-6E8A-4147-A177-3AD203B41FA5}">
                      <a16:colId xmlns:a16="http://schemas.microsoft.com/office/drawing/2014/main" val="20006"/>
                    </a:ext>
                  </a:extLst>
                </a:gridCol>
                <a:gridCol w="214003">
                  <a:extLst>
                    <a:ext uri="{9D8B030D-6E8A-4147-A177-3AD203B41FA5}">
                      <a16:colId xmlns:a16="http://schemas.microsoft.com/office/drawing/2014/main" val="20007"/>
                    </a:ext>
                  </a:extLst>
                </a:gridCol>
                <a:gridCol w="214003">
                  <a:extLst>
                    <a:ext uri="{9D8B030D-6E8A-4147-A177-3AD203B41FA5}">
                      <a16:colId xmlns:a16="http://schemas.microsoft.com/office/drawing/2014/main" val="20008"/>
                    </a:ext>
                  </a:extLst>
                </a:gridCol>
                <a:gridCol w="214003">
                  <a:extLst>
                    <a:ext uri="{9D8B030D-6E8A-4147-A177-3AD203B41FA5}">
                      <a16:colId xmlns:a16="http://schemas.microsoft.com/office/drawing/2014/main" val="20009"/>
                    </a:ext>
                  </a:extLst>
                </a:gridCol>
                <a:gridCol w="214003">
                  <a:extLst>
                    <a:ext uri="{9D8B030D-6E8A-4147-A177-3AD203B41FA5}">
                      <a16:colId xmlns:a16="http://schemas.microsoft.com/office/drawing/2014/main" val="20010"/>
                    </a:ext>
                  </a:extLst>
                </a:gridCol>
                <a:gridCol w="214003">
                  <a:extLst>
                    <a:ext uri="{9D8B030D-6E8A-4147-A177-3AD203B41FA5}">
                      <a16:colId xmlns:a16="http://schemas.microsoft.com/office/drawing/2014/main" val="20011"/>
                    </a:ext>
                  </a:extLst>
                </a:gridCol>
                <a:gridCol w="214003">
                  <a:extLst>
                    <a:ext uri="{9D8B030D-6E8A-4147-A177-3AD203B41FA5}">
                      <a16:colId xmlns:a16="http://schemas.microsoft.com/office/drawing/2014/main" val="20012"/>
                    </a:ext>
                  </a:extLst>
                </a:gridCol>
                <a:gridCol w="214003">
                  <a:extLst>
                    <a:ext uri="{9D8B030D-6E8A-4147-A177-3AD203B41FA5}">
                      <a16:colId xmlns:a16="http://schemas.microsoft.com/office/drawing/2014/main" val="20013"/>
                    </a:ext>
                  </a:extLst>
                </a:gridCol>
                <a:gridCol w="214003">
                  <a:extLst>
                    <a:ext uri="{9D8B030D-6E8A-4147-A177-3AD203B41FA5}">
                      <a16:colId xmlns:a16="http://schemas.microsoft.com/office/drawing/2014/main" val="20014"/>
                    </a:ext>
                  </a:extLst>
                </a:gridCol>
                <a:gridCol w="214003">
                  <a:extLst>
                    <a:ext uri="{9D8B030D-6E8A-4147-A177-3AD203B41FA5}">
                      <a16:colId xmlns:a16="http://schemas.microsoft.com/office/drawing/2014/main" val="20015"/>
                    </a:ext>
                  </a:extLst>
                </a:gridCol>
                <a:gridCol w="214003">
                  <a:extLst>
                    <a:ext uri="{9D8B030D-6E8A-4147-A177-3AD203B41FA5}">
                      <a16:colId xmlns:a16="http://schemas.microsoft.com/office/drawing/2014/main" val="20016"/>
                    </a:ext>
                  </a:extLst>
                </a:gridCol>
                <a:gridCol w="214003">
                  <a:extLst>
                    <a:ext uri="{9D8B030D-6E8A-4147-A177-3AD203B41FA5}">
                      <a16:colId xmlns:a16="http://schemas.microsoft.com/office/drawing/2014/main" val="20017"/>
                    </a:ext>
                  </a:extLst>
                </a:gridCol>
                <a:gridCol w="214003">
                  <a:extLst>
                    <a:ext uri="{9D8B030D-6E8A-4147-A177-3AD203B41FA5}">
                      <a16:colId xmlns:a16="http://schemas.microsoft.com/office/drawing/2014/main" val="20018"/>
                    </a:ext>
                  </a:extLst>
                </a:gridCol>
                <a:gridCol w="214003">
                  <a:extLst>
                    <a:ext uri="{9D8B030D-6E8A-4147-A177-3AD203B41FA5}">
                      <a16:colId xmlns:a16="http://schemas.microsoft.com/office/drawing/2014/main" val="20019"/>
                    </a:ext>
                  </a:extLst>
                </a:gridCol>
                <a:gridCol w="214003">
                  <a:extLst>
                    <a:ext uri="{9D8B030D-6E8A-4147-A177-3AD203B41FA5}">
                      <a16:colId xmlns:a16="http://schemas.microsoft.com/office/drawing/2014/main" val="20020"/>
                    </a:ext>
                  </a:extLst>
                </a:gridCol>
                <a:gridCol w="214003">
                  <a:extLst>
                    <a:ext uri="{9D8B030D-6E8A-4147-A177-3AD203B41FA5}">
                      <a16:colId xmlns:a16="http://schemas.microsoft.com/office/drawing/2014/main" val="20021"/>
                    </a:ext>
                  </a:extLst>
                </a:gridCol>
                <a:gridCol w="214003">
                  <a:extLst>
                    <a:ext uri="{9D8B030D-6E8A-4147-A177-3AD203B41FA5}">
                      <a16:colId xmlns:a16="http://schemas.microsoft.com/office/drawing/2014/main" val="20022"/>
                    </a:ext>
                  </a:extLst>
                </a:gridCol>
                <a:gridCol w="214003">
                  <a:extLst>
                    <a:ext uri="{9D8B030D-6E8A-4147-A177-3AD203B41FA5}">
                      <a16:colId xmlns:a16="http://schemas.microsoft.com/office/drawing/2014/main" val="20023"/>
                    </a:ext>
                  </a:extLst>
                </a:gridCol>
              </a:tblGrid>
              <a:tr h="370840">
                <a:tc>
                  <a:txBody>
                    <a:bodyPr/>
                    <a:lstStyle/>
                    <a:p>
                      <a:pPr algn="ctr"/>
                      <a:r>
                        <a:rPr lang="en-US" altLang="zh-CN" sz="1600" b="0" dirty="0">
                          <a:solidFill>
                            <a:schemeClr val="tx1"/>
                          </a:solidFill>
                          <a:latin typeface="Times New Roman" charset="0"/>
                          <a:ea typeface="Times New Roman" charset="0"/>
                          <a:cs typeface="Times New Roman" charset="0"/>
                        </a:rPr>
                        <a:t>H</a:t>
                      </a:r>
                      <a:endParaRPr lang="zh-CN" alt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R</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I</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rgbClr val="FF0000"/>
                          </a:solidFill>
                          <a:latin typeface="Times New Roman" charset="0"/>
                          <a:ea typeface="Times New Roman" charset="0"/>
                          <a:cs typeface="Times New Roman" charset="0"/>
                        </a:rPr>
                        <a:t>S</a:t>
                      </a:r>
                      <a:endParaRPr lang="zh-CN" altLang="en-US" sz="1600" b="0" dirty="0">
                        <a:solidFill>
                          <a:srgbClr val="FF0000"/>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A</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S</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rgbClr val="FF0000"/>
                          </a:solidFill>
                          <a:latin typeface="Times New Roman" charset="0"/>
                          <a:ea typeface="Times New Roman" charset="0"/>
                          <a:cs typeface="Times New Roman" charset="0"/>
                        </a:rPr>
                        <a:t>I</a:t>
                      </a:r>
                      <a:endParaRPr lang="zh-CN" altLang="en-US" sz="1600" b="0" dirty="0">
                        <a:solidFill>
                          <a:srgbClr val="FF0000"/>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M</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P</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L</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X</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A</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M</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P</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L</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0"/>
                  </a:ext>
                </a:extLst>
              </a:tr>
              <a:tr h="370840">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E</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X</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A</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M</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P</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L</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E</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3155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顺序检索</a:t>
            </a:r>
            <a:endParaRPr kumimoji="1" lang="zh-CN" altLang="en-US" dirty="0"/>
          </a:p>
        </p:txBody>
      </p:sp>
      <p:sp>
        <p:nvSpPr>
          <p:cNvPr id="3" name="内容占位符 2"/>
          <p:cNvSpPr>
            <a:spLocks noGrp="1"/>
          </p:cNvSpPr>
          <p:nvPr>
            <p:ph idx="1"/>
          </p:nvPr>
        </p:nvSpPr>
        <p:spPr/>
        <p:txBody>
          <a:bodyPr/>
          <a:lstStyle/>
          <a:p>
            <a:r>
              <a:rPr lang="zh-CN" altLang="en-US" dirty="0"/>
              <a:t>简单字符串</a:t>
            </a:r>
            <a:r>
              <a:rPr lang="en-US" altLang="zh-CN" dirty="0"/>
              <a:t>—</a:t>
            </a:r>
            <a:r>
              <a:rPr lang="en-US" altLang="zh-CN" dirty="0">
                <a:latin typeface="Times New Roman" charset="0"/>
                <a:ea typeface="Times New Roman" charset="0"/>
                <a:cs typeface="Times New Roman" charset="0"/>
              </a:rPr>
              <a:t>BM</a:t>
            </a:r>
            <a:r>
              <a:rPr lang="zh-CN" altLang="en-US" dirty="0">
                <a:latin typeface="Times New Roman" charset="0"/>
                <a:ea typeface="Times New Roman" charset="0"/>
                <a:cs typeface="Times New Roman" charset="0"/>
              </a:rPr>
              <a:t>（</a:t>
            </a:r>
            <a:r>
              <a:rPr lang="en-US" altLang="zh-CN">
                <a:latin typeface="Times New Roman" charset="0"/>
                <a:ea typeface="Times New Roman" charset="0"/>
                <a:cs typeface="Times New Roman" charset="0"/>
              </a:rPr>
              <a:t>Boyer-Moore</a:t>
            </a:r>
            <a:r>
              <a:rPr lang="zh-CN" altLang="en-US">
                <a:latin typeface="Times New Roman" charset="0"/>
                <a:ea typeface="Times New Roman" charset="0"/>
                <a:cs typeface="Times New Roman" charset="0"/>
              </a:rPr>
              <a:t>）</a:t>
            </a:r>
            <a:r>
              <a:rPr lang="zh-CN" altLang="en-US"/>
              <a:t>算法</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67113293"/>
              </p:ext>
            </p:extLst>
          </p:nvPr>
        </p:nvGraphicFramePr>
        <p:xfrm>
          <a:off x="457200" y="3017516"/>
          <a:ext cx="5136072" cy="741680"/>
        </p:xfrm>
        <a:graphic>
          <a:graphicData uri="http://schemas.openxmlformats.org/drawingml/2006/table">
            <a:tbl>
              <a:tblPr firstRow="1" bandRow="1">
                <a:tableStyleId>{5C22544A-7EE6-4342-B048-85BDC9FD1C3A}</a:tableStyleId>
              </a:tblPr>
              <a:tblGrid>
                <a:gridCol w="214003">
                  <a:extLst>
                    <a:ext uri="{9D8B030D-6E8A-4147-A177-3AD203B41FA5}">
                      <a16:colId xmlns:a16="http://schemas.microsoft.com/office/drawing/2014/main" val="20000"/>
                    </a:ext>
                  </a:extLst>
                </a:gridCol>
                <a:gridCol w="214003">
                  <a:extLst>
                    <a:ext uri="{9D8B030D-6E8A-4147-A177-3AD203B41FA5}">
                      <a16:colId xmlns:a16="http://schemas.microsoft.com/office/drawing/2014/main" val="20001"/>
                    </a:ext>
                  </a:extLst>
                </a:gridCol>
                <a:gridCol w="214003">
                  <a:extLst>
                    <a:ext uri="{9D8B030D-6E8A-4147-A177-3AD203B41FA5}">
                      <a16:colId xmlns:a16="http://schemas.microsoft.com/office/drawing/2014/main" val="20002"/>
                    </a:ext>
                  </a:extLst>
                </a:gridCol>
                <a:gridCol w="214003">
                  <a:extLst>
                    <a:ext uri="{9D8B030D-6E8A-4147-A177-3AD203B41FA5}">
                      <a16:colId xmlns:a16="http://schemas.microsoft.com/office/drawing/2014/main" val="20003"/>
                    </a:ext>
                  </a:extLst>
                </a:gridCol>
                <a:gridCol w="214003">
                  <a:extLst>
                    <a:ext uri="{9D8B030D-6E8A-4147-A177-3AD203B41FA5}">
                      <a16:colId xmlns:a16="http://schemas.microsoft.com/office/drawing/2014/main" val="20004"/>
                    </a:ext>
                  </a:extLst>
                </a:gridCol>
                <a:gridCol w="214003">
                  <a:extLst>
                    <a:ext uri="{9D8B030D-6E8A-4147-A177-3AD203B41FA5}">
                      <a16:colId xmlns:a16="http://schemas.microsoft.com/office/drawing/2014/main" val="20005"/>
                    </a:ext>
                  </a:extLst>
                </a:gridCol>
                <a:gridCol w="214003">
                  <a:extLst>
                    <a:ext uri="{9D8B030D-6E8A-4147-A177-3AD203B41FA5}">
                      <a16:colId xmlns:a16="http://schemas.microsoft.com/office/drawing/2014/main" val="20006"/>
                    </a:ext>
                  </a:extLst>
                </a:gridCol>
                <a:gridCol w="214003">
                  <a:extLst>
                    <a:ext uri="{9D8B030D-6E8A-4147-A177-3AD203B41FA5}">
                      <a16:colId xmlns:a16="http://schemas.microsoft.com/office/drawing/2014/main" val="20007"/>
                    </a:ext>
                  </a:extLst>
                </a:gridCol>
                <a:gridCol w="214003">
                  <a:extLst>
                    <a:ext uri="{9D8B030D-6E8A-4147-A177-3AD203B41FA5}">
                      <a16:colId xmlns:a16="http://schemas.microsoft.com/office/drawing/2014/main" val="20008"/>
                    </a:ext>
                  </a:extLst>
                </a:gridCol>
                <a:gridCol w="214003">
                  <a:extLst>
                    <a:ext uri="{9D8B030D-6E8A-4147-A177-3AD203B41FA5}">
                      <a16:colId xmlns:a16="http://schemas.microsoft.com/office/drawing/2014/main" val="20009"/>
                    </a:ext>
                  </a:extLst>
                </a:gridCol>
                <a:gridCol w="214003">
                  <a:extLst>
                    <a:ext uri="{9D8B030D-6E8A-4147-A177-3AD203B41FA5}">
                      <a16:colId xmlns:a16="http://schemas.microsoft.com/office/drawing/2014/main" val="20010"/>
                    </a:ext>
                  </a:extLst>
                </a:gridCol>
                <a:gridCol w="214003">
                  <a:extLst>
                    <a:ext uri="{9D8B030D-6E8A-4147-A177-3AD203B41FA5}">
                      <a16:colId xmlns:a16="http://schemas.microsoft.com/office/drawing/2014/main" val="20011"/>
                    </a:ext>
                  </a:extLst>
                </a:gridCol>
                <a:gridCol w="214003">
                  <a:extLst>
                    <a:ext uri="{9D8B030D-6E8A-4147-A177-3AD203B41FA5}">
                      <a16:colId xmlns:a16="http://schemas.microsoft.com/office/drawing/2014/main" val="20012"/>
                    </a:ext>
                  </a:extLst>
                </a:gridCol>
                <a:gridCol w="214003">
                  <a:extLst>
                    <a:ext uri="{9D8B030D-6E8A-4147-A177-3AD203B41FA5}">
                      <a16:colId xmlns:a16="http://schemas.microsoft.com/office/drawing/2014/main" val="20013"/>
                    </a:ext>
                  </a:extLst>
                </a:gridCol>
                <a:gridCol w="214003">
                  <a:extLst>
                    <a:ext uri="{9D8B030D-6E8A-4147-A177-3AD203B41FA5}">
                      <a16:colId xmlns:a16="http://schemas.microsoft.com/office/drawing/2014/main" val="20014"/>
                    </a:ext>
                  </a:extLst>
                </a:gridCol>
                <a:gridCol w="214003">
                  <a:extLst>
                    <a:ext uri="{9D8B030D-6E8A-4147-A177-3AD203B41FA5}">
                      <a16:colId xmlns:a16="http://schemas.microsoft.com/office/drawing/2014/main" val="20015"/>
                    </a:ext>
                  </a:extLst>
                </a:gridCol>
                <a:gridCol w="214003">
                  <a:extLst>
                    <a:ext uri="{9D8B030D-6E8A-4147-A177-3AD203B41FA5}">
                      <a16:colId xmlns:a16="http://schemas.microsoft.com/office/drawing/2014/main" val="20016"/>
                    </a:ext>
                  </a:extLst>
                </a:gridCol>
                <a:gridCol w="214003">
                  <a:extLst>
                    <a:ext uri="{9D8B030D-6E8A-4147-A177-3AD203B41FA5}">
                      <a16:colId xmlns:a16="http://schemas.microsoft.com/office/drawing/2014/main" val="20017"/>
                    </a:ext>
                  </a:extLst>
                </a:gridCol>
                <a:gridCol w="214003">
                  <a:extLst>
                    <a:ext uri="{9D8B030D-6E8A-4147-A177-3AD203B41FA5}">
                      <a16:colId xmlns:a16="http://schemas.microsoft.com/office/drawing/2014/main" val="20018"/>
                    </a:ext>
                  </a:extLst>
                </a:gridCol>
                <a:gridCol w="214003">
                  <a:extLst>
                    <a:ext uri="{9D8B030D-6E8A-4147-A177-3AD203B41FA5}">
                      <a16:colId xmlns:a16="http://schemas.microsoft.com/office/drawing/2014/main" val="20019"/>
                    </a:ext>
                  </a:extLst>
                </a:gridCol>
                <a:gridCol w="214003">
                  <a:extLst>
                    <a:ext uri="{9D8B030D-6E8A-4147-A177-3AD203B41FA5}">
                      <a16:colId xmlns:a16="http://schemas.microsoft.com/office/drawing/2014/main" val="20020"/>
                    </a:ext>
                  </a:extLst>
                </a:gridCol>
                <a:gridCol w="214003">
                  <a:extLst>
                    <a:ext uri="{9D8B030D-6E8A-4147-A177-3AD203B41FA5}">
                      <a16:colId xmlns:a16="http://schemas.microsoft.com/office/drawing/2014/main" val="20021"/>
                    </a:ext>
                  </a:extLst>
                </a:gridCol>
                <a:gridCol w="214003">
                  <a:extLst>
                    <a:ext uri="{9D8B030D-6E8A-4147-A177-3AD203B41FA5}">
                      <a16:colId xmlns:a16="http://schemas.microsoft.com/office/drawing/2014/main" val="20022"/>
                    </a:ext>
                  </a:extLst>
                </a:gridCol>
                <a:gridCol w="214003">
                  <a:extLst>
                    <a:ext uri="{9D8B030D-6E8A-4147-A177-3AD203B41FA5}">
                      <a16:colId xmlns:a16="http://schemas.microsoft.com/office/drawing/2014/main" val="20023"/>
                    </a:ext>
                  </a:extLst>
                </a:gridCol>
              </a:tblGrid>
              <a:tr h="370840">
                <a:tc>
                  <a:txBody>
                    <a:bodyPr/>
                    <a:lstStyle/>
                    <a:p>
                      <a:pPr algn="ctr"/>
                      <a:r>
                        <a:rPr lang="en-US" altLang="zh-CN" sz="1600" b="0" dirty="0">
                          <a:solidFill>
                            <a:schemeClr val="tx1"/>
                          </a:solidFill>
                          <a:latin typeface="Times New Roman" charset="0"/>
                          <a:ea typeface="Times New Roman" charset="0"/>
                          <a:cs typeface="Times New Roman" charset="0"/>
                        </a:rPr>
                        <a:t>H</a:t>
                      </a:r>
                      <a:endParaRPr lang="zh-CN" alt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R</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I</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S</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A</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S</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I</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M</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P</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L</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X</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A</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M</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rgbClr val="FF0000"/>
                          </a:solidFill>
                          <a:latin typeface="Times New Roman" charset="0"/>
                          <a:ea typeface="Times New Roman" charset="0"/>
                          <a:cs typeface="Times New Roman" charset="0"/>
                        </a:rPr>
                        <a:t>P</a:t>
                      </a:r>
                      <a:endParaRPr lang="zh-CN" altLang="en-US" sz="1600" b="0" dirty="0">
                        <a:solidFill>
                          <a:srgbClr val="FF0000"/>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L</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0"/>
                  </a:ext>
                </a:extLst>
              </a:tr>
              <a:tr h="370840">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E</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X</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A</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M</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P</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L</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E</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5" name="矩形 4"/>
          <p:cNvSpPr/>
          <p:nvPr/>
        </p:nvSpPr>
        <p:spPr>
          <a:xfrm>
            <a:off x="4928267" y="3017516"/>
            <a:ext cx="261258" cy="741680"/>
          </a:xfrm>
          <a:prstGeom prst="rect">
            <a:avLst/>
          </a:prstGeom>
          <a:noFill/>
          <a:ln w="38100">
            <a:solidFill>
              <a:srgbClr val="C0000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5753589" y="2957469"/>
            <a:ext cx="3200404" cy="86177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just">
              <a:spcBef>
                <a:spcPts val="1200"/>
              </a:spcBef>
            </a:pPr>
            <a:r>
              <a:rPr lang="zh-CN" altLang="en-US" sz="2000" dirty="0">
                <a:solidFill>
                  <a:srgbClr val="FF0000"/>
                </a:solidFill>
                <a:latin typeface="SimHei" charset="-122"/>
                <a:ea typeface="SimHei" charset="-122"/>
                <a:cs typeface="SimHei" charset="-122"/>
              </a:rPr>
              <a:t>“坏字符”规则：</a:t>
            </a:r>
            <a:endParaRPr lang="en-US" altLang="zh-CN" sz="2000" dirty="0">
              <a:solidFill>
                <a:srgbClr val="FF0000"/>
              </a:solidFill>
              <a:latin typeface="SimHei" charset="-122"/>
              <a:ea typeface="SimHei" charset="-122"/>
              <a:cs typeface="SimHei" charset="-122"/>
            </a:endParaRPr>
          </a:p>
          <a:p>
            <a:pPr algn="just">
              <a:spcBef>
                <a:spcPts val="1200"/>
              </a:spcBef>
            </a:pPr>
            <a:r>
              <a:rPr lang="zh-CN" altLang="en-US" sz="2000" dirty="0"/>
              <a:t>模式右移的位数 </a:t>
            </a:r>
            <a:r>
              <a:rPr lang="en-US" altLang="zh-CN" sz="2000" dirty="0">
                <a:latin typeface="Times New Roman" charset="0"/>
                <a:ea typeface="Times New Roman" charset="0"/>
                <a:cs typeface="Times New Roman" charset="0"/>
              </a:rPr>
              <a:t>=</a:t>
            </a:r>
            <a:r>
              <a:rPr lang="zh-CN" altLang="en-US" sz="2000" dirty="0">
                <a:latin typeface="Times New Roman" charset="0"/>
                <a:ea typeface="Times New Roman" charset="0"/>
                <a:cs typeface="Times New Roman" charset="0"/>
              </a:rPr>
              <a:t> </a:t>
            </a:r>
            <a:r>
              <a:rPr lang="en-US" altLang="zh-CN" sz="2000" dirty="0">
                <a:latin typeface="Times New Roman" charset="0"/>
                <a:ea typeface="Times New Roman" charset="0"/>
                <a:cs typeface="Times New Roman" charset="0"/>
              </a:rPr>
              <a:t>6</a:t>
            </a:r>
            <a:r>
              <a:rPr lang="zh-CN" altLang="en-US" sz="2000" dirty="0">
                <a:latin typeface="Times New Roman" charset="0"/>
                <a:ea typeface="Times New Roman" charset="0"/>
                <a:cs typeface="Times New Roman" charset="0"/>
              </a:rPr>
              <a:t> </a:t>
            </a:r>
            <a:r>
              <a:rPr lang="mr-IN" altLang="zh-CN" sz="2000" dirty="0">
                <a:latin typeface="Times New Roman" charset="0"/>
                <a:ea typeface="Times New Roman" charset="0"/>
                <a:cs typeface="Times New Roman" charset="0"/>
              </a:rPr>
              <a:t>–</a:t>
            </a:r>
            <a:r>
              <a:rPr lang="zh-CN" altLang="en-US" sz="2000" dirty="0">
                <a:latin typeface="Times New Roman" charset="0"/>
                <a:ea typeface="Times New Roman" charset="0"/>
                <a:cs typeface="Times New Roman" charset="0"/>
              </a:rPr>
              <a:t> </a:t>
            </a:r>
            <a:r>
              <a:rPr lang="en-US" altLang="zh-CN" sz="2000" dirty="0">
                <a:latin typeface="Times New Roman" charset="0"/>
                <a:ea typeface="Times New Roman" charset="0"/>
                <a:cs typeface="Times New Roman" charset="0"/>
              </a:rPr>
              <a:t>4</a:t>
            </a:r>
            <a:r>
              <a:rPr lang="zh-CN" altLang="en-US" sz="2000" dirty="0">
                <a:latin typeface="Times New Roman" charset="0"/>
                <a:ea typeface="Times New Roman" charset="0"/>
                <a:cs typeface="Times New Roman" charset="0"/>
              </a:rPr>
              <a:t> </a:t>
            </a:r>
            <a:r>
              <a:rPr lang="en-US" altLang="zh-CN" sz="2000" dirty="0">
                <a:latin typeface="Times New Roman" charset="0"/>
                <a:ea typeface="Times New Roman" charset="0"/>
                <a:cs typeface="Times New Roman" charset="0"/>
              </a:rPr>
              <a:t>=</a:t>
            </a:r>
            <a:r>
              <a:rPr lang="zh-CN" altLang="en-US" sz="2000" dirty="0">
                <a:latin typeface="Times New Roman" charset="0"/>
                <a:ea typeface="Times New Roman" charset="0"/>
                <a:cs typeface="Times New Roman" charset="0"/>
              </a:rPr>
              <a:t> </a:t>
            </a:r>
            <a:r>
              <a:rPr lang="en-US" altLang="zh-CN" sz="2000" dirty="0">
                <a:latin typeface="Times New Roman" charset="0"/>
                <a:ea typeface="Times New Roman" charset="0"/>
                <a:cs typeface="Times New Roman" charset="0"/>
              </a:rPr>
              <a:t>2</a:t>
            </a:r>
          </a:p>
        </p:txBody>
      </p:sp>
      <p:graphicFrame>
        <p:nvGraphicFramePr>
          <p:cNvPr id="7" name="表格 6"/>
          <p:cNvGraphicFramePr>
            <a:graphicFrameLocks noGrp="1"/>
          </p:cNvGraphicFramePr>
          <p:nvPr>
            <p:extLst>
              <p:ext uri="{D42A27DB-BD31-4B8C-83A1-F6EECF244321}">
                <p14:modId xmlns:p14="http://schemas.microsoft.com/office/powerpoint/2010/main" val="1077436029"/>
              </p:ext>
            </p:extLst>
          </p:nvPr>
        </p:nvGraphicFramePr>
        <p:xfrm>
          <a:off x="2072244" y="4600304"/>
          <a:ext cx="5136072" cy="741680"/>
        </p:xfrm>
        <a:graphic>
          <a:graphicData uri="http://schemas.openxmlformats.org/drawingml/2006/table">
            <a:tbl>
              <a:tblPr firstRow="1" bandRow="1">
                <a:tableStyleId>{5C22544A-7EE6-4342-B048-85BDC9FD1C3A}</a:tableStyleId>
              </a:tblPr>
              <a:tblGrid>
                <a:gridCol w="214003">
                  <a:extLst>
                    <a:ext uri="{9D8B030D-6E8A-4147-A177-3AD203B41FA5}">
                      <a16:colId xmlns:a16="http://schemas.microsoft.com/office/drawing/2014/main" val="20000"/>
                    </a:ext>
                  </a:extLst>
                </a:gridCol>
                <a:gridCol w="214003">
                  <a:extLst>
                    <a:ext uri="{9D8B030D-6E8A-4147-A177-3AD203B41FA5}">
                      <a16:colId xmlns:a16="http://schemas.microsoft.com/office/drawing/2014/main" val="20001"/>
                    </a:ext>
                  </a:extLst>
                </a:gridCol>
                <a:gridCol w="214003">
                  <a:extLst>
                    <a:ext uri="{9D8B030D-6E8A-4147-A177-3AD203B41FA5}">
                      <a16:colId xmlns:a16="http://schemas.microsoft.com/office/drawing/2014/main" val="20002"/>
                    </a:ext>
                  </a:extLst>
                </a:gridCol>
                <a:gridCol w="214003">
                  <a:extLst>
                    <a:ext uri="{9D8B030D-6E8A-4147-A177-3AD203B41FA5}">
                      <a16:colId xmlns:a16="http://schemas.microsoft.com/office/drawing/2014/main" val="20003"/>
                    </a:ext>
                  </a:extLst>
                </a:gridCol>
                <a:gridCol w="214003">
                  <a:extLst>
                    <a:ext uri="{9D8B030D-6E8A-4147-A177-3AD203B41FA5}">
                      <a16:colId xmlns:a16="http://schemas.microsoft.com/office/drawing/2014/main" val="20004"/>
                    </a:ext>
                  </a:extLst>
                </a:gridCol>
                <a:gridCol w="214003">
                  <a:extLst>
                    <a:ext uri="{9D8B030D-6E8A-4147-A177-3AD203B41FA5}">
                      <a16:colId xmlns:a16="http://schemas.microsoft.com/office/drawing/2014/main" val="20005"/>
                    </a:ext>
                  </a:extLst>
                </a:gridCol>
                <a:gridCol w="214003">
                  <a:extLst>
                    <a:ext uri="{9D8B030D-6E8A-4147-A177-3AD203B41FA5}">
                      <a16:colId xmlns:a16="http://schemas.microsoft.com/office/drawing/2014/main" val="20006"/>
                    </a:ext>
                  </a:extLst>
                </a:gridCol>
                <a:gridCol w="214003">
                  <a:extLst>
                    <a:ext uri="{9D8B030D-6E8A-4147-A177-3AD203B41FA5}">
                      <a16:colId xmlns:a16="http://schemas.microsoft.com/office/drawing/2014/main" val="20007"/>
                    </a:ext>
                  </a:extLst>
                </a:gridCol>
                <a:gridCol w="214003">
                  <a:extLst>
                    <a:ext uri="{9D8B030D-6E8A-4147-A177-3AD203B41FA5}">
                      <a16:colId xmlns:a16="http://schemas.microsoft.com/office/drawing/2014/main" val="20008"/>
                    </a:ext>
                  </a:extLst>
                </a:gridCol>
                <a:gridCol w="214003">
                  <a:extLst>
                    <a:ext uri="{9D8B030D-6E8A-4147-A177-3AD203B41FA5}">
                      <a16:colId xmlns:a16="http://schemas.microsoft.com/office/drawing/2014/main" val="20009"/>
                    </a:ext>
                  </a:extLst>
                </a:gridCol>
                <a:gridCol w="214003">
                  <a:extLst>
                    <a:ext uri="{9D8B030D-6E8A-4147-A177-3AD203B41FA5}">
                      <a16:colId xmlns:a16="http://schemas.microsoft.com/office/drawing/2014/main" val="20010"/>
                    </a:ext>
                  </a:extLst>
                </a:gridCol>
                <a:gridCol w="214003">
                  <a:extLst>
                    <a:ext uri="{9D8B030D-6E8A-4147-A177-3AD203B41FA5}">
                      <a16:colId xmlns:a16="http://schemas.microsoft.com/office/drawing/2014/main" val="20011"/>
                    </a:ext>
                  </a:extLst>
                </a:gridCol>
                <a:gridCol w="214003">
                  <a:extLst>
                    <a:ext uri="{9D8B030D-6E8A-4147-A177-3AD203B41FA5}">
                      <a16:colId xmlns:a16="http://schemas.microsoft.com/office/drawing/2014/main" val="20012"/>
                    </a:ext>
                  </a:extLst>
                </a:gridCol>
                <a:gridCol w="214003">
                  <a:extLst>
                    <a:ext uri="{9D8B030D-6E8A-4147-A177-3AD203B41FA5}">
                      <a16:colId xmlns:a16="http://schemas.microsoft.com/office/drawing/2014/main" val="20013"/>
                    </a:ext>
                  </a:extLst>
                </a:gridCol>
                <a:gridCol w="214003">
                  <a:extLst>
                    <a:ext uri="{9D8B030D-6E8A-4147-A177-3AD203B41FA5}">
                      <a16:colId xmlns:a16="http://schemas.microsoft.com/office/drawing/2014/main" val="20014"/>
                    </a:ext>
                  </a:extLst>
                </a:gridCol>
                <a:gridCol w="214003">
                  <a:extLst>
                    <a:ext uri="{9D8B030D-6E8A-4147-A177-3AD203B41FA5}">
                      <a16:colId xmlns:a16="http://schemas.microsoft.com/office/drawing/2014/main" val="20015"/>
                    </a:ext>
                  </a:extLst>
                </a:gridCol>
                <a:gridCol w="214003">
                  <a:extLst>
                    <a:ext uri="{9D8B030D-6E8A-4147-A177-3AD203B41FA5}">
                      <a16:colId xmlns:a16="http://schemas.microsoft.com/office/drawing/2014/main" val="20016"/>
                    </a:ext>
                  </a:extLst>
                </a:gridCol>
                <a:gridCol w="214003">
                  <a:extLst>
                    <a:ext uri="{9D8B030D-6E8A-4147-A177-3AD203B41FA5}">
                      <a16:colId xmlns:a16="http://schemas.microsoft.com/office/drawing/2014/main" val="20017"/>
                    </a:ext>
                  </a:extLst>
                </a:gridCol>
                <a:gridCol w="214003">
                  <a:extLst>
                    <a:ext uri="{9D8B030D-6E8A-4147-A177-3AD203B41FA5}">
                      <a16:colId xmlns:a16="http://schemas.microsoft.com/office/drawing/2014/main" val="20018"/>
                    </a:ext>
                  </a:extLst>
                </a:gridCol>
                <a:gridCol w="214003">
                  <a:extLst>
                    <a:ext uri="{9D8B030D-6E8A-4147-A177-3AD203B41FA5}">
                      <a16:colId xmlns:a16="http://schemas.microsoft.com/office/drawing/2014/main" val="20019"/>
                    </a:ext>
                  </a:extLst>
                </a:gridCol>
                <a:gridCol w="214003">
                  <a:extLst>
                    <a:ext uri="{9D8B030D-6E8A-4147-A177-3AD203B41FA5}">
                      <a16:colId xmlns:a16="http://schemas.microsoft.com/office/drawing/2014/main" val="20020"/>
                    </a:ext>
                  </a:extLst>
                </a:gridCol>
                <a:gridCol w="214003">
                  <a:extLst>
                    <a:ext uri="{9D8B030D-6E8A-4147-A177-3AD203B41FA5}">
                      <a16:colId xmlns:a16="http://schemas.microsoft.com/office/drawing/2014/main" val="20021"/>
                    </a:ext>
                  </a:extLst>
                </a:gridCol>
                <a:gridCol w="214003">
                  <a:extLst>
                    <a:ext uri="{9D8B030D-6E8A-4147-A177-3AD203B41FA5}">
                      <a16:colId xmlns:a16="http://schemas.microsoft.com/office/drawing/2014/main" val="20022"/>
                    </a:ext>
                  </a:extLst>
                </a:gridCol>
                <a:gridCol w="214003">
                  <a:extLst>
                    <a:ext uri="{9D8B030D-6E8A-4147-A177-3AD203B41FA5}">
                      <a16:colId xmlns:a16="http://schemas.microsoft.com/office/drawing/2014/main" val="20023"/>
                    </a:ext>
                  </a:extLst>
                </a:gridCol>
              </a:tblGrid>
              <a:tr h="370840">
                <a:tc>
                  <a:txBody>
                    <a:bodyPr/>
                    <a:lstStyle/>
                    <a:p>
                      <a:pPr algn="ctr"/>
                      <a:r>
                        <a:rPr lang="en-US" altLang="zh-CN" sz="1600" b="0" dirty="0">
                          <a:solidFill>
                            <a:schemeClr val="tx1"/>
                          </a:solidFill>
                          <a:latin typeface="Times New Roman" charset="0"/>
                          <a:ea typeface="Times New Roman" charset="0"/>
                          <a:cs typeface="Times New Roman" charset="0"/>
                        </a:rPr>
                        <a:t>H</a:t>
                      </a:r>
                      <a:endParaRPr lang="zh-CN" alt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R</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I</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S</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A</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S</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I</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M</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P</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L</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X</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A</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M</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P</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L</a:t>
                      </a:r>
                      <a:endParaRPr lang="zh-CN" altLang="en-US" sz="1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b="0" dirty="0">
                          <a:solidFill>
                            <a:schemeClr val="tx1"/>
                          </a:solidFill>
                          <a:latin typeface="Times New Roman" charset="0"/>
                          <a:ea typeface="Times New Roman" charset="0"/>
                          <a:cs typeface="Times New Roman" charset="0"/>
                        </a:rPr>
                        <a:t>E</a:t>
                      </a:r>
                      <a:endParaRPr lang="zh-CN" altLang="en-US" sz="1600" b="0" dirty="0">
                        <a:solidFill>
                          <a:schemeClr val="tx1"/>
                        </a:solidFill>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0"/>
                  </a:ext>
                </a:extLst>
              </a:tr>
              <a:tr h="370840">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E</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X</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A</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M</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P</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L</a:t>
                      </a:r>
                      <a:endParaRPr lang="zh-CN" altLang="en-US" sz="1600" b="0" dirty="0">
                        <a:solidFill>
                          <a:srgbClr val="7030A0"/>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rgbClr val="7030A0"/>
                          </a:solidFill>
                          <a:latin typeface="Times New Roman" charset="0"/>
                          <a:ea typeface="Times New Roman" charset="0"/>
                          <a:cs typeface="Times New Roman" charset="0"/>
                        </a:rPr>
                        <a:t>E</a:t>
                      </a:r>
                      <a:endParaRPr lang="zh-CN" altLang="en-US" sz="1600" b="0" dirty="0">
                        <a:solidFill>
                          <a:srgbClr val="7030A0"/>
                        </a:solidFill>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8" name="矩形 7"/>
          <p:cNvSpPr/>
          <p:nvPr/>
        </p:nvSpPr>
        <p:spPr>
          <a:xfrm>
            <a:off x="6970818" y="4600304"/>
            <a:ext cx="261258" cy="741680"/>
          </a:xfrm>
          <a:prstGeom prst="rect">
            <a:avLst/>
          </a:prstGeom>
          <a:noFill/>
          <a:ln w="38100">
            <a:solidFill>
              <a:srgbClr val="C0000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910896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顺序检索</a:t>
            </a:r>
            <a:endParaRPr kumimoji="1" lang="zh-CN" altLang="en-US" dirty="0"/>
          </a:p>
        </p:txBody>
      </p:sp>
      <p:sp>
        <p:nvSpPr>
          <p:cNvPr id="3" name="内容占位符 2"/>
          <p:cNvSpPr>
            <a:spLocks noGrp="1"/>
          </p:cNvSpPr>
          <p:nvPr>
            <p:ph idx="1"/>
          </p:nvPr>
        </p:nvSpPr>
        <p:spPr/>
        <p:txBody>
          <a:bodyPr/>
          <a:lstStyle/>
          <a:p>
            <a:pPr algn="just"/>
            <a:r>
              <a:rPr lang="zh-CN" altLang="en-US" dirty="0"/>
              <a:t>简单字符串</a:t>
            </a:r>
            <a:r>
              <a:rPr lang="en-US" altLang="zh-CN" dirty="0"/>
              <a:t>—</a:t>
            </a:r>
            <a:r>
              <a:rPr lang="en-US" altLang="zh-CN" dirty="0">
                <a:latin typeface="Times New Roman" charset="0"/>
                <a:ea typeface="Times New Roman" charset="0"/>
                <a:cs typeface="Times New Roman" charset="0"/>
              </a:rPr>
              <a:t>BM</a:t>
            </a:r>
            <a:r>
              <a:rPr lang="zh-CN" altLang="en-US" dirty="0">
                <a:latin typeface="Times New Roman" charset="0"/>
                <a:ea typeface="Times New Roman" charset="0"/>
                <a:cs typeface="Times New Roman" charset="0"/>
              </a:rPr>
              <a:t>（</a:t>
            </a:r>
            <a:r>
              <a:rPr lang="en-US" altLang="zh-CN" dirty="0">
                <a:latin typeface="Times New Roman" charset="0"/>
                <a:ea typeface="Times New Roman" charset="0"/>
                <a:cs typeface="Times New Roman" charset="0"/>
              </a:rPr>
              <a:t>Boyer-Moore</a:t>
            </a:r>
            <a:r>
              <a:rPr lang="zh-CN" altLang="en-US" dirty="0">
                <a:latin typeface="Times New Roman" charset="0"/>
                <a:ea typeface="Times New Roman" charset="0"/>
                <a:cs typeface="Times New Roman" charset="0"/>
              </a:rPr>
              <a:t>）</a:t>
            </a:r>
            <a:r>
              <a:rPr lang="zh-CN" altLang="en-US" dirty="0"/>
              <a:t>算法</a:t>
            </a:r>
            <a:endParaRPr lang="en-US" altLang="zh-CN" dirty="0"/>
          </a:p>
          <a:p>
            <a:pPr lvl="1" algn="just">
              <a:spcBef>
                <a:spcPts val="1200"/>
              </a:spcBef>
            </a:pPr>
            <a:r>
              <a:rPr lang="zh-CN" altLang="en-US" dirty="0"/>
              <a:t>每次移动的位数，取“坏字符”和“好后缀”中的较大值</a:t>
            </a:r>
            <a:endParaRPr lang="en-US" altLang="zh-CN" dirty="0"/>
          </a:p>
          <a:p>
            <a:pPr lvl="1" algn="just">
              <a:spcBef>
                <a:spcPts val="1200"/>
              </a:spcBef>
            </a:pPr>
            <a:r>
              <a:rPr kumimoji="1" lang="zh-CN" altLang="en-US" dirty="0"/>
              <a:t>移动的位数只与模式</a:t>
            </a:r>
            <a:r>
              <a:rPr kumimoji="1" lang="en-US" altLang="zh-CN" i="1" dirty="0">
                <a:latin typeface="Times New Roman" charset="0"/>
                <a:ea typeface="Times New Roman" charset="0"/>
                <a:cs typeface="Times New Roman" charset="0"/>
              </a:rPr>
              <a:t>P</a:t>
            </a:r>
            <a:r>
              <a:rPr kumimoji="1" lang="zh-CN" altLang="en-US" dirty="0"/>
              <a:t>有关</a:t>
            </a:r>
            <a:endParaRPr kumimoji="1" lang="en-US" altLang="zh-CN" dirty="0"/>
          </a:p>
          <a:p>
            <a:pPr lvl="2" algn="just"/>
            <a:r>
              <a:rPr kumimoji="1" lang="zh-CN" altLang="en-US" dirty="0"/>
              <a:t>可以事先构造“坏字符”规则表、“好后缀”规则表</a:t>
            </a:r>
          </a:p>
        </p:txBody>
      </p:sp>
    </p:spTree>
    <p:extLst>
      <p:ext uri="{BB962C8B-B14F-4D97-AF65-F5344CB8AC3E}">
        <p14:creationId xmlns:p14="http://schemas.microsoft.com/office/powerpoint/2010/main" val="228921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顺序检索</a:t>
            </a:r>
            <a:endParaRPr kumimoji="1" lang="zh-CN" altLang="en-US" dirty="0"/>
          </a:p>
        </p:txBody>
      </p:sp>
      <p:sp>
        <p:nvSpPr>
          <p:cNvPr id="3" name="内容占位符 2"/>
          <p:cNvSpPr>
            <a:spLocks noGrp="1"/>
          </p:cNvSpPr>
          <p:nvPr>
            <p:ph idx="1"/>
          </p:nvPr>
        </p:nvSpPr>
        <p:spPr/>
        <p:txBody>
          <a:bodyPr/>
          <a:lstStyle/>
          <a:p>
            <a:r>
              <a:rPr lang="zh-CN" altLang="en-US" dirty="0"/>
              <a:t>简单字符串</a:t>
            </a:r>
            <a:r>
              <a:rPr lang="en-US" altLang="zh-CN" dirty="0"/>
              <a:t>—</a:t>
            </a:r>
            <a:r>
              <a:rPr lang="en-US" altLang="zh-CN" dirty="0">
                <a:latin typeface="Times New Roman" charset="0"/>
                <a:ea typeface="Times New Roman" charset="0"/>
                <a:cs typeface="Times New Roman" charset="0"/>
              </a:rPr>
              <a:t>BM</a:t>
            </a:r>
            <a:r>
              <a:rPr lang="zh-CN" altLang="en-US" dirty="0">
                <a:latin typeface="Times New Roman" charset="0"/>
                <a:ea typeface="Times New Roman" charset="0"/>
                <a:cs typeface="Times New Roman" charset="0"/>
              </a:rPr>
              <a:t>（</a:t>
            </a:r>
            <a:r>
              <a:rPr lang="en-US" altLang="zh-CN" dirty="0">
                <a:latin typeface="Times New Roman" charset="0"/>
                <a:ea typeface="Times New Roman" charset="0"/>
                <a:cs typeface="Times New Roman" charset="0"/>
              </a:rPr>
              <a:t>Boyer-Moore</a:t>
            </a:r>
            <a:r>
              <a:rPr lang="zh-CN" altLang="en-US" dirty="0">
                <a:latin typeface="Times New Roman" charset="0"/>
                <a:ea typeface="Times New Roman" charset="0"/>
                <a:cs typeface="Times New Roman" charset="0"/>
              </a:rPr>
              <a:t>）</a:t>
            </a:r>
            <a:r>
              <a:rPr lang="zh-CN" altLang="en-US" dirty="0"/>
              <a:t>算法</a:t>
            </a:r>
            <a:endParaRPr lang="en-US" altLang="zh-CN" dirty="0"/>
          </a:p>
          <a:p>
            <a:pPr lvl="1"/>
            <a:r>
              <a:rPr lang="zh-CN" altLang="en-US" dirty="0"/>
              <a:t>例：“坏字符”规则表</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237982470"/>
              </p:ext>
            </p:extLst>
          </p:nvPr>
        </p:nvGraphicFramePr>
        <p:xfrm>
          <a:off x="457200" y="2985507"/>
          <a:ext cx="8229599" cy="2773680"/>
        </p:xfrm>
        <a:graphic>
          <a:graphicData uri="http://schemas.openxmlformats.org/drawingml/2006/table">
            <a:tbl>
              <a:tblPr firstRow="1" bandRow="1">
                <a:tableStyleId>{5C22544A-7EE6-4342-B048-85BDC9FD1C3A}</a:tableStyleId>
              </a:tblPr>
              <a:tblGrid>
                <a:gridCol w="2256191">
                  <a:extLst>
                    <a:ext uri="{9D8B030D-6E8A-4147-A177-3AD203B41FA5}">
                      <a16:colId xmlns:a16="http://schemas.microsoft.com/office/drawing/2014/main" val="20000"/>
                    </a:ext>
                  </a:extLst>
                </a:gridCol>
                <a:gridCol w="853344">
                  <a:extLst>
                    <a:ext uri="{9D8B030D-6E8A-4147-A177-3AD203B41FA5}">
                      <a16:colId xmlns:a16="http://schemas.microsoft.com/office/drawing/2014/main" val="20001"/>
                    </a:ext>
                  </a:extLst>
                </a:gridCol>
                <a:gridCol w="853344">
                  <a:extLst>
                    <a:ext uri="{9D8B030D-6E8A-4147-A177-3AD203B41FA5}">
                      <a16:colId xmlns:a16="http://schemas.microsoft.com/office/drawing/2014/main" val="20002"/>
                    </a:ext>
                  </a:extLst>
                </a:gridCol>
                <a:gridCol w="853344">
                  <a:extLst>
                    <a:ext uri="{9D8B030D-6E8A-4147-A177-3AD203B41FA5}">
                      <a16:colId xmlns:a16="http://schemas.microsoft.com/office/drawing/2014/main" val="20003"/>
                    </a:ext>
                  </a:extLst>
                </a:gridCol>
                <a:gridCol w="853344">
                  <a:extLst>
                    <a:ext uri="{9D8B030D-6E8A-4147-A177-3AD203B41FA5}">
                      <a16:colId xmlns:a16="http://schemas.microsoft.com/office/drawing/2014/main" val="20004"/>
                    </a:ext>
                  </a:extLst>
                </a:gridCol>
                <a:gridCol w="853344">
                  <a:extLst>
                    <a:ext uri="{9D8B030D-6E8A-4147-A177-3AD203B41FA5}">
                      <a16:colId xmlns:a16="http://schemas.microsoft.com/office/drawing/2014/main" val="20005"/>
                    </a:ext>
                  </a:extLst>
                </a:gridCol>
                <a:gridCol w="853344">
                  <a:extLst>
                    <a:ext uri="{9D8B030D-6E8A-4147-A177-3AD203B41FA5}">
                      <a16:colId xmlns:a16="http://schemas.microsoft.com/office/drawing/2014/main" val="20006"/>
                    </a:ext>
                  </a:extLst>
                </a:gridCol>
                <a:gridCol w="853344">
                  <a:extLst>
                    <a:ext uri="{9D8B030D-6E8A-4147-A177-3AD203B41FA5}">
                      <a16:colId xmlns:a16="http://schemas.microsoft.com/office/drawing/2014/main" val="20007"/>
                    </a:ext>
                  </a:extLst>
                </a:gridCol>
              </a:tblGrid>
              <a:tr h="294501">
                <a:tc>
                  <a:txBody>
                    <a:bodyPr/>
                    <a:lstStyle/>
                    <a:p>
                      <a:pPr algn="ctr"/>
                      <a:r>
                        <a:rPr lang="zh-CN" altLang="en-US" sz="2000" b="0" i="0" dirty="0">
                          <a:latin typeface="+mn-ea"/>
                          <a:ea typeface="+mn-ea"/>
                          <a:cs typeface="Times New Roman" charset="0"/>
                        </a:rPr>
                        <a:t>不匹配位置编号</a:t>
                      </a:r>
                    </a:p>
                  </a:txBody>
                  <a:tcPr/>
                </a:tc>
                <a:tc>
                  <a:txBody>
                    <a:bodyPr/>
                    <a:lstStyle/>
                    <a:p>
                      <a:pPr algn="ctr"/>
                      <a:r>
                        <a:rPr lang="en-US" altLang="zh-CN" sz="2000" b="0" i="0" dirty="0">
                          <a:latin typeface="Times New Roman" charset="0"/>
                          <a:ea typeface="Times New Roman" charset="0"/>
                          <a:cs typeface="Times New Roman" charset="0"/>
                        </a:rPr>
                        <a:t>0</a:t>
                      </a:r>
                      <a:endParaRPr lang="zh-CN" altLang="en-US" sz="2000" b="0" i="0" dirty="0">
                        <a:latin typeface="Times New Roman" charset="0"/>
                        <a:ea typeface="Times New Roman" charset="0"/>
                        <a:cs typeface="Times New Roman" charset="0"/>
                      </a:endParaRPr>
                    </a:p>
                  </a:txBody>
                  <a:tcPr/>
                </a:tc>
                <a:tc>
                  <a:txBody>
                    <a:bodyPr/>
                    <a:lstStyle/>
                    <a:p>
                      <a:pPr algn="ctr"/>
                      <a:r>
                        <a:rPr lang="en-US" altLang="zh-CN" sz="2000" b="0" i="0" dirty="0">
                          <a:latin typeface="Times New Roman" charset="0"/>
                          <a:ea typeface="Times New Roman" charset="0"/>
                          <a:cs typeface="Times New Roman" charset="0"/>
                        </a:rPr>
                        <a:t>1</a:t>
                      </a:r>
                      <a:endParaRPr lang="zh-CN" altLang="en-US" sz="2000" b="0" i="0" dirty="0">
                        <a:latin typeface="Times New Roman" charset="0"/>
                        <a:ea typeface="Times New Roman" charset="0"/>
                        <a:cs typeface="Times New Roman" charset="0"/>
                      </a:endParaRPr>
                    </a:p>
                  </a:txBody>
                  <a:tcPr/>
                </a:tc>
                <a:tc>
                  <a:txBody>
                    <a:bodyPr/>
                    <a:lstStyle/>
                    <a:p>
                      <a:pPr algn="ctr"/>
                      <a:r>
                        <a:rPr lang="en-US" altLang="zh-CN" sz="2000" b="0" i="0" dirty="0">
                          <a:latin typeface="Times New Roman" charset="0"/>
                          <a:ea typeface="Times New Roman" charset="0"/>
                          <a:cs typeface="Times New Roman" charset="0"/>
                        </a:rPr>
                        <a:t>2</a:t>
                      </a:r>
                      <a:endParaRPr lang="zh-CN" altLang="en-US" sz="2000" b="0" i="0" dirty="0">
                        <a:latin typeface="Times New Roman" charset="0"/>
                        <a:ea typeface="Times New Roman" charset="0"/>
                        <a:cs typeface="Times New Roman" charset="0"/>
                      </a:endParaRPr>
                    </a:p>
                  </a:txBody>
                  <a:tcPr/>
                </a:tc>
                <a:tc>
                  <a:txBody>
                    <a:bodyPr/>
                    <a:lstStyle/>
                    <a:p>
                      <a:pPr algn="ctr"/>
                      <a:r>
                        <a:rPr lang="en-US" altLang="zh-CN" sz="2000" b="0" i="0" dirty="0">
                          <a:latin typeface="Times New Roman" charset="0"/>
                          <a:ea typeface="Times New Roman" charset="0"/>
                          <a:cs typeface="Times New Roman" charset="0"/>
                        </a:rPr>
                        <a:t>3</a:t>
                      </a:r>
                      <a:endParaRPr lang="zh-CN" altLang="en-US" sz="2000" b="0" i="0" dirty="0">
                        <a:latin typeface="Times New Roman" charset="0"/>
                        <a:ea typeface="Times New Roman" charset="0"/>
                        <a:cs typeface="Times New Roman" charset="0"/>
                      </a:endParaRPr>
                    </a:p>
                  </a:txBody>
                  <a:tcPr/>
                </a:tc>
                <a:tc>
                  <a:txBody>
                    <a:bodyPr/>
                    <a:lstStyle/>
                    <a:p>
                      <a:pPr algn="ctr"/>
                      <a:r>
                        <a:rPr lang="en-US" altLang="zh-CN" sz="2000" b="0" i="0" dirty="0">
                          <a:latin typeface="Times New Roman" charset="0"/>
                          <a:ea typeface="Times New Roman" charset="0"/>
                          <a:cs typeface="Times New Roman" charset="0"/>
                        </a:rPr>
                        <a:t>4</a:t>
                      </a:r>
                      <a:endParaRPr lang="zh-CN" altLang="en-US" sz="2000" b="0" i="0" dirty="0">
                        <a:latin typeface="Times New Roman" charset="0"/>
                        <a:ea typeface="Times New Roman" charset="0"/>
                        <a:cs typeface="Times New Roman" charset="0"/>
                      </a:endParaRPr>
                    </a:p>
                  </a:txBody>
                  <a:tcPr/>
                </a:tc>
                <a:tc>
                  <a:txBody>
                    <a:bodyPr/>
                    <a:lstStyle/>
                    <a:p>
                      <a:pPr algn="ctr"/>
                      <a:r>
                        <a:rPr lang="en-US" altLang="zh-CN" sz="2000" b="0" i="0" dirty="0">
                          <a:latin typeface="Times New Roman" charset="0"/>
                          <a:ea typeface="Times New Roman" charset="0"/>
                          <a:cs typeface="Times New Roman" charset="0"/>
                        </a:rPr>
                        <a:t>5</a:t>
                      </a:r>
                      <a:endParaRPr lang="zh-CN" altLang="en-US" sz="2000" b="0" i="0" dirty="0">
                        <a:latin typeface="Times New Roman" charset="0"/>
                        <a:ea typeface="Times New Roman" charset="0"/>
                        <a:cs typeface="Times New Roman" charset="0"/>
                      </a:endParaRPr>
                    </a:p>
                  </a:txBody>
                  <a:tcPr/>
                </a:tc>
                <a:tc>
                  <a:txBody>
                    <a:bodyPr/>
                    <a:lstStyle/>
                    <a:p>
                      <a:pPr algn="ctr"/>
                      <a:r>
                        <a:rPr lang="en-US" altLang="zh-CN" sz="2000" b="0" i="0" dirty="0">
                          <a:latin typeface="Times New Roman" charset="0"/>
                          <a:ea typeface="Times New Roman" charset="0"/>
                          <a:cs typeface="Times New Roman" charset="0"/>
                        </a:rPr>
                        <a:t>6</a:t>
                      </a:r>
                      <a:endParaRPr lang="zh-CN" altLang="en-US" sz="2000" b="0" i="0" dirty="0">
                        <a:latin typeface="Times New Roman" charset="0"/>
                        <a:ea typeface="Times New Roman" charset="0"/>
                        <a:cs typeface="Times New Roman" charset="0"/>
                      </a:endParaRPr>
                    </a:p>
                  </a:txBody>
                  <a:tcPr/>
                </a:tc>
                <a:extLst>
                  <a:ext uri="{0D108BD9-81ED-4DB2-BD59-A6C34878D82A}">
                    <a16:rowId xmlns:a16="http://schemas.microsoft.com/office/drawing/2014/main" val="10000"/>
                  </a:ext>
                </a:extLst>
              </a:tr>
              <a:tr h="294501">
                <a:tc>
                  <a:txBody>
                    <a:bodyPr/>
                    <a:lstStyle/>
                    <a:p>
                      <a:pPr algn="ctr"/>
                      <a:r>
                        <a:rPr lang="en-US" altLang="zh-CN" sz="2000" b="0" i="0" dirty="0">
                          <a:latin typeface="Times New Roman" charset="0"/>
                          <a:ea typeface="Times New Roman" charset="0"/>
                          <a:cs typeface="Times New Roman" charset="0"/>
                        </a:rPr>
                        <a:t>L</a:t>
                      </a:r>
                      <a:endParaRPr lang="zh-CN" altLang="en-US" sz="2000" b="0" i="0" dirty="0">
                        <a:latin typeface="Times New Roman" charset="0"/>
                        <a:ea typeface="Times New Roman" charset="0"/>
                        <a:cs typeface="Times New Roman" charset="0"/>
                      </a:endParaRPr>
                    </a:p>
                  </a:txBody>
                  <a:tcPr/>
                </a:tc>
                <a:tc>
                  <a:txBody>
                    <a:bodyPr/>
                    <a:lstStyle/>
                    <a:p>
                      <a:pPr algn="ctr"/>
                      <a:r>
                        <a:rPr lang="en-US" altLang="zh-CN" b="0" i="0" dirty="0">
                          <a:latin typeface="Times New Roman" charset="0"/>
                          <a:ea typeface="Times New Roman" charset="0"/>
                          <a:cs typeface="Times New Roman" charset="0"/>
                        </a:rPr>
                        <a:t>1</a:t>
                      </a:r>
                      <a:endParaRPr lang="zh-CN" altLang="en-US" b="0" i="0" dirty="0">
                        <a:latin typeface="Times New Roman" charset="0"/>
                        <a:ea typeface="Times New Roman" charset="0"/>
                        <a:cs typeface="Times New Roman" charset="0"/>
                      </a:endParaRPr>
                    </a:p>
                  </a:txBody>
                  <a:tcPr/>
                </a:tc>
                <a:tc>
                  <a:txBody>
                    <a:bodyPr/>
                    <a:lstStyle/>
                    <a:p>
                      <a:pPr algn="ctr"/>
                      <a:r>
                        <a:rPr lang="en-US" altLang="zh-CN" b="0" i="0" dirty="0">
                          <a:latin typeface="Times New Roman" charset="0"/>
                          <a:ea typeface="Times New Roman" charset="0"/>
                          <a:cs typeface="Times New Roman" charset="0"/>
                        </a:rPr>
                        <a:t>2</a:t>
                      </a:r>
                      <a:endParaRPr lang="zh-CN" altLang="en-US" b="0" i="0" dirty="0">
                        <a:latin typeface="Times New Roman" charset="0"/>
                        <a:ea typeface="Times New Roman" charset="0"/>
                        <a:cs typeface="Times New Roman" charset="0"/>
                      </a:endParaRPr>
                    </a:p>
                  </a:txBody>
                  <a:tcPr/>
                </a:tc>
                <a:tc>
                  <a:txBody>
                    <a:bodyPr/>
                    <a:lstStyle/>
                    <a:p>
                      <a:pPr algn="ctr"/>
                      <a:r>
                        <a:rPr lang="en-US" altLang="zh-CN" b="0" i="0" dirty="0">
                          <a:latin typeface="Times New Roman" charset="0"/>
                          <a:ea typeface="Times New Roman" charset="0"/>
                          <a:cs typeface="Times New Roman" charset="0"/>
                        </a:rPr>
                        <a:t>3</a:t>
                      </a:r>
                      <a:endParaRPr lang="zh-CN" altLang="en-US" b="0" i="0" dirty="0">
                        <a:latin typeface="Times New Roman" charset="0"/>
                        <a:ea typeface="Times New Roman" charset="0"/>
                        <a:cs typeface="Times New Roman" charset="0"/>
                      </a:endParaRPr>
                    </a:p>
                  </a:txBody>
                  <a:tcPr/>
                </a:tc>
                <a:tc>
                  <a:txBody>
                    <a:bodyPr/>
                    <a:lstStyle/>
                    <a:p>
                      <a:pPr algn="ctr"/>
                      <a:r>
                        <a:rPr lang="en-US" altLang="zh-CN" b="0" i="0" dirty="0">
                          <a:latin typeface="Times New Roman" charset="0"/>
                          <a:ea typeface="Times New Roman" charset="0"/>
                          <a:cs typeface="Times New Roman" charset="0"/>
                        </a:rPr>
                        <a:t>4</a:t>
                      </a:r>
                      <a:endParaRPr lang="zh-CN" altLang="en-US" b="0" i="0" dirty="0">
                        <a:latin typeface="Times New Roman" charset="0"/>
                        <a:ea typeface="Times New Roman" charset="0"/>
                        <a:cs typeface="Times New Roman" charset="0"/>
                      </a:endParaRPr>
                    </a:p>
                  </a:txBody>
                  <a:tcPr/>
                </a:tc>
                <a:tc>
                  <a:txBody>
                    <a:bodyPr/>
                    <a:lstStyle/>
                    <a:p>
                      <a:pPr algn="ctr"/>
                      <a:r>
                        <a:rPr lang="en-US" altLang="zh-CN" b="0" i="0" dirty="0">
                          <a:latin typeface="Times New Roman" charset="0"/>
                          <a:ea typeface="Times New Roman" charset="0"/>
                          <a:cs typeface="Times New Roman" charset="0"/>
                        </a:rPr>
                        <a:t>5</a:t>
                      </a:r>
                      <a:endParaRPr lang="zh-CN" altLang="en-US" b="0" i="0" dirty="0">
                        <a:latin typeface="Times New Roman" charset="0"/>
                        <a:ea typeface="Times New Roman" charset="0"/>
                        <a:cs typeface="Times New Roman" charset="0"/>
                      </a:endParaRPr>
                    </a:p>
                  </a:txBody>
                  <a:tcPr/>
                </a:tc>
                <a:tc>
                  <a:txBody>
                    <a:bodyPr/>
                    <a:lstStyle/>
                    <a:p>
                      <a:pPr algn="ctr"/>
                      <a:r>
                        <a:rPr lang="en-US" altLang="zh-CN" b="0" i="0" dirty="0">
                          <a:latin typeface="Times New Roman" charset="0"/>
                          <a:ea typeface="Times New Roman" charset="0"/>
                          <a:cs typeface="Times New Roman" charset="0"/>
                        </a:rPr>
                        <a:t>-</a:t>
                      </a:r>
                      <a:endParaRPr lang="zh-CN" altLang="en-US" b="0" i="0" dirty="0">
                        <a:latin typeface="Times New Roman" charset="0"/>
                        <a:ea typeface="Times New Roman" charset="0"/>
                        <a:cs typeface="Times New Roman" charset="0"/>
                      </a:endParaRPr>
                    </a:p>
                  </a:txBody>
                  <a:tcPr/>
                </a:tc>
                <a:tc>
                  <a:txBody>
                    <a:bodyPr/>
                    <a:lstStyle/>
                    <a:p>
                      <a:pPr algn="ctr"/>
                      <a:r>
                        <a:rPr lang="en-US" altLang="zh-CN" b="0" i="0" dirty="0">
                          <a:latin typeface="Times New Roman" charset="0"/>
                          <a:ea typeface="Times New Roman" charset="0"/>
                          <a:cs typeface="Times New Roman" charset="0"/>
                        </a:rPr>
                        <a:t>1</a:t>
                      </a:r>
                      <a:endParaRPr lang="zh-CN" altLang="en-US" b="0" i="0" dirty="0">
                        <a:latin typeface="Times New Roman" charset="0"/>
                        <a:ea typeface="Times New Roman" charset="0"/>
                        <a:cs typeface="Times New Roman" charset="0"/>
                      </a:endParaRPr>
                    </a:p>
                  </a:txBody>
                  <a:tcPr/>
                </a:tc>
                <a:extLst>
                  <a:ext uri="{0D108BD9-81ED-4DB2-BD59-A6C34878D82A}">
                    <a16:rowId xmlns:a16="http://schemas.microsoft.com/office/drawing/2014/main" val="10001"/>
                  </a:ext>
                </a:extLst>
              </a:tr>
              <a:tr h="294501">
                <a:tc>
                  <a:txBody>
                    <a:bodyPr/>
                    <a:lstStyle/>
                    <a:p>
                      <a:pPr algn="ctr"/>
                      <a:r>
                        <a:rPr lang="en-US" altLang="zh-CN" sz="2000" b="0" i="0" dirty="0">
                          <a:latin typeface="Times New Roman" charset="0"/>
                          <a:ea typeface="Times New Roman" charset="0"/>
                          <a:cs typeface="Times New Roman" charset="0"/>
                        </a:rPr>
                        <a:t>P</a:t>
                      </a:r>
                      <a:endParaRPr lang="zh-CN" altLang="en-US" sz="2000" b="0" i="0" dirty="0">
                        <a:latin typeface="Times New Roman" charset="0"/>
                        <a:ea typeface="Times New Roman" charset="0"/>
                        <a:cs typeface="Times New Roman" charset="0"/>
                      </a:endParaRPr>
                    </a:p>
                  </a:txBody>
                  <a:tcPr/>
                </a:tc>
                <a:tc>
                  <a:txBody>
                    <a:bodyPr/>
                    <a:lstStyle/>
                    <a:p>
                      <a:pPr algn="ctr"/>
                      <a:r>
                        <a:rPr lang="en-US" altLang="zh-CN" b="0" i="0" dirty="0">
                          <a:latin typeface="Times New Roman" charset="0"/>
                          <a:ea typeface="Times New Roman" charset="0"/>
                          <a:cs typeface="Times New Roman" charset="0"/>
                        </a:rPr>
                        <a:t>1</a:t>
                      </a:r>
                      <a:endParaRPr lang="zh-CN" altLang="en-US" b="0" i="0" dirty="0">
                        <a:latin typeface="Times New Roman" charset="0"/>
                        <a:ea typeface="Times New Roman" charset="0"/>
                        <a:cs typeface="Times New Roman" charset="0"/>
                      </a:endParaRPr>
                    </a:p>
                  </a:txBody>
                  <a:tcPr/>
                </a:tc>
                <a:tc>
                  <a:txBody>
                    <a:bodyPr/>
                    <a:lstStyle/>
                    <a:p>
                      <a:pPr algn="ctr"/>
                      <a:r>
                        <a:rPr lang="en-US" altLang="zh-CN" b="0" i="0" dirty="0">
                          <a:latin typeface="Times New Roman" charset="0"/>
                          <a:ea typeface="Times New Roman" charset="0"/>
                          <a:cs typeface="Times New Roman" charset="0"/>
                        </a:rPr>
                        <a:t>2</a:t>
                      </a:r>
                      <a:endParaRPr lang="zh-CN" altLang="en-US" b="0" i="0" dirty="0">
                        <a:latin typeface="Times New Roman" charset="0"/>
                        <a:ea typeface="Times New Roman" charset="0"/>
                        <a:cs typeface="Times New Roman" charset="0"/>
                      </a:endParaRPr>
                    </a:p>
                  </a:txBody>
                  <a:tcPr/>
                </a:tc>
                <a:tc>
                  <a:txBody>
                    <a:bodyPr/>
                    <a:lstStyle/>
                    <a:p>
                      <a:pPr algn="ctr"/>
                      <a:r>
                        <a:rPr lang="en-US" altLang="zh-CN" b="0" i="0" dirty="0">
                          <a:latin typeface="Times New Roman" charset="0"/>
                          <a:ea typeface="Times New Roman" charset="0"/>
                          <a:cs typeface="Times New Roman" charset="0"/>
                        </a:rPr>
                        <a:t>3</a:t>
                      </a:r>
                      <a:endParaRPr lang="zh-CN" altLang="en-US" b="0" i="0" dirty="0">
                        <a:latin typeface="Times New Roman" charset="0"/>
                        <a:ea typeface="Times New Roman" charset="0"/>
                        <a:cs typeface="Times New Roman" charset="0"/>
                      </a:endParaRPr>
                    </a:p>
                  </a:txBody>
                  <a:tcPr/>
                </a:tc>
                <a:tc>
                  <a:txBody>
                    <a:bodyPr/>
                    <a:lstStyle/>
                    <a:p>
                      <a:pPr algn="ctr"/>
                      <a:r>
                        <a:rPr lang="en-US" altLang="zh-CN" b="0" i="0" dirty="0">
                          <a:latin typeface="Times New Roman" charset="0"/>
                          <a:ea typeface="Times New Roman" charset="0"/>
                          <a:cs typeface="Times New Roman" charset="0"/>
                        </a:rPr>
                        <a:t>4</a:t>
                      </a:r>
                      <a:endParaRPr lang="zh-CN" altLang="en-US" b="0" i="0" dirty="0">
                        <a:latin typeface="Times New Roman" charset="0"/>
                        <a:ea typeface="Times New Roman" charset="0"/>
                        <a:cs typeface="Times New Roman" charset="0"/>
                      </a:endParaRPr>
                    </a:p>
                  </a:txBody>
                  <a:tcPr/>
                </a:tc>
                <a:tc>
                  <a:txBody>
                    <a:bodyPr/>
                    <a:lstStyle/>
                    <a:p>
                      <a:pPr algn="ctr"/>
                      <a:r>
                        <a:rPr lang="en-US" altLang="zh-CN" b="0" i="0" dirty="0">
                          <a:latin typeface="Times New Roman" charset="0"/>
                          <a:ea typeface="Times New Roman" charset="0"/>
                          <a:cs typeface="Times New Roman" charset="0"/>
                        </a:rPr>
                        <a:t>-</a:t>
                      </a:r>
                      <a:endParaRPr lang="zh-CN" altLang="en-US" b="0" i="0" dirty="0">
                        <a:latin typeface="Times New Roman" charset="0"/>
                        <a:ea typeface="Times New Roman" charset="0"/>
                        <a:cs typeface="Times New Roman" charset="0"/>
                      </a:endParaRPr>
                    </a:p>
                  </a:txBody>
                  <a:tcPr/>
                </a:tc>
                <a:tc>
                  <a:txBody>
                    <a:bodyPr/>
                    <a:lstStyle/>
                    <a:p>
                      <a:pPr algn="ctr"/>
                      <a:r>
                        <a:rPr lang="en-US" altLang="zh-CN" b="0" i="0" dirty="0">
                          <a:latin typeface="Times New Roman" charset="0"/>
                          <a:ea typeface="Times New Roman" charset="0"/>
                          <a:cs typeface="Times New Roman" charset="0"/>
                        </a:rPr>
                        <a:t>1</a:t>
                      </a:r>
                      <a:endParaRPr lang="zh-CN" altLang="en-US" b="0" i="0" dirty="0">
                        <a:latin typeface="Times New Roman" charset="0"/>
                        <a:ea typeface="Times New Roman" charset="0"/>
                        <a:cs typeface="Times New Roman" charset="0"/>
                      </a:endParaRPr>
                    </a:p>
                  </a:txBody>
                  <a:tcPr/>
                </a:tc>
                <a:tc>
                  <a:txBody>
                    <a:bodyPr/>
                    <a:lstStyle/>
                    <a:p>
                      <a:pPr algn="ctr"/>
                      <a:r>
                        <a:rPr lang="en-US" altLang="zh-CN" b="0" i="0" dirty="0">
                          <a:latin typeface="Times New Roman" charset="0"/>
                          <a:ea typeface="Times New Roman" charset="0"/>
                          <a:cs typeface="Times New Roman" charset="0"/>
                        </a:rPr>
                        <a:t>2</a:t>
                      </a:r>
                      <a:endParaRPr lang="zh-CN" altLang="en-US" b="0" i="0" dirty="0">
                        <a:latin typeface="Times New Roman" charset="0"/>
                        <a:ea typeface="Times New Roman" charset="0"/>
                        <a:cs typeface="Times New Roman" charset="0"/>
                      </a:endParaRPr>
                    </a:p>
                  </a:txBody>
                  <a:tcPr/>
                </a:tc>
                <a:extLst>
                  <a:ext uri="{0D108BD9-81ED-4DB2-BD59-A6C34878D82A}">
                    <a16:rowId xmlns:a16="http://schemas.microsoft.com/office/drawing/2014/main" val="10002"/>
                  </a:ext>
                </a:extLst>
              </a:tr>
              <a:tr h="294501">
                <a:tc>
                  <a:txBody>
                    <a:bodyPr/>
                    <a:lstStyle/>
                    <a:p>
                      <a:pPr algn="ctr"/>
                      <a:r>
                        <a:rPr lang="en-US" altLang="zh-CN" sz="2000" b="0" i="0" dirty="0">
                          <a:latin typeface="Times New Roman" charset="0"/>
                          <a:ea typeface="Times New Roman" charset="0"/>
                          <a:cs typeface="Times New Roman" charset="0"/>
                        </a:rPr>
                        <a:t>M</a:t>
                      </a:r>
                      <a:endParaRPr lang="zh-CN" altLang="en-US" sz="2000" b="0" i="0" dirty="0">
                        <a:latin typeface="Times New Roman" charset="0"/>
                        <a:ea typeface="Times New Roman" charset="0"/>
                        <a:cs typeface="Times New Roman" charset="0"/>
                      </a:endParaRPr>
                    </a:p>
                  </a:txBody>
                  <a:tcPr/>
                </a:tc>
                <a:tc>
                  <a:txBody>
                    <a:bodyPr/>
                    <a:lstStyle/>
                    <a:p>
                      <a:pPr algn="ctr"/>
                      <a:r>
                        <a:rPr lang="en-US" altLang="zh-CN" b="0" i="0" dirty="0">
                          <a:latin typeface="Times New Roman" charset="0"/>
                          <a:ea typeface="Times New Roman" charset="0"/>
                          <a:cs typeface="Times New Roman" charset="0"/>
                        </a:rPr>
                        <a:t>1</a:t>
                      </a:r>
                      <a:endParaRPr lang="zh-CN" altLang="en-US" b="0" i="0" dirty="0">
                        <a:latin typeface="Times New Roman" charset="0"/>
                        <a:ea typeface="Times New Roman" charset="0"/>
                        <a:cs typeface="Times New Roman" charset="0"/>
                      </a:endParaRPr>
                    </a:p>
                  </a:txBody>
                  <a:tcPr/>
                </a:tc>
                <a:tc>
                  <a:txBody>
                    <a:bodyPr/>
                    <a:lstStyle/>
                    <a:p>
                      <a:pPr algn="ctr"/>
                      <a:r>
                        <a:rPr lang="en-US" altLang="zh-CN" b="0" i="0" dirty="0">
                          <a:latin typeface="Times New Roman" charset="0"/>
                          <a:ea typeface="Times New Roman" charset="0"/>
                          <a:cs typeface="Times New Roman" charset="0"/>
                        </a:rPr>
                        <a:t>2</a:t>
                      </a:r>
                      <a:endParaRPr lang="zh-CN" altLang="en-US" b="0" i="0" dirty="0">
                        <a:latin typeface="Times New Roman" charset="0"/>
                        <a:ea typeface="Times New Roman" charset="0"/>
                        <a:cs typeface="Times New Roman" charset="0"/>
                      </a:endParaRPr>
                    </a:p>
                  </a:txBody>
                  <a:tcPr/>
                </a:tc>
                <a:tc>
                  <a:txBody>
                    <a:bodyPr/>
                    <a:lstStyle/>
                    <a:p>
                      <a:pPr algn="ctr"/>
                      <a:r>
                        <a:rPr lang="en-US" altLang="zh-CN" b="0" i="0" dirty="0">
                          <a:latin typeface="Times New Roman" charset="0"/>
                          <a:ea typeface="Times New Roman" charset="0"/>
                          <a:cs typeface="Times New Roman" charset="0"/>
                        </a:rPr>
                        <a:t>3</a:t>
                      </a:r>
                      <a:endParaRPr lang="zh-CN" altLang="en-US" b="0" i="0" dirty="0">
                        <a:latin typeface="Times New Roman" charset="0"/>
                        <a:ea typeface="Times New Roman" charset="0"/>
                        <a:cs typeface="Times New Roman" charset="0"/>
                      </a:endParaRPr>
                    </a:p>
                  </a:txBody>
                  <a:tcPr/>
                </a:tc>
                <a:tc>
                  <a:txBody>
                    <a:bodyPr/>
                    <a:lstStyle/>
                    <a:p>
                      <a:pPr algn="ctr"/>
                      <a:r>
                        <a:rPr lang="en-US" altLang="zh-CN" b="0" i="0" dirty="0">
                          <a:latin typeface="Times New Roman" charset="0"/>
                          <a:ea typeface="Times New Roman" charset="0"/>
                          <a:cs typeface="Times New Roman" charset="0"/>
                        </a:rPr>
                        <a:t>-</a:t>
                      </a:r>
                      <a:endParaRPr lang="zh-CN" altLang="en-US" b="0" i="0" dirty="0">
                        <a:latin typeface="Times New Roman" charset="0"/>
                        <a:ea typeface="Times New Roman" charset="0"/>
                        <a:cs typeface="Times New Roman" charset="0"/>
                      </a:endParaRPr>
                    </a:p>
                  </a:txBody>
                  <a:tcPr/>
                </a:tc>
                <a:tc>
                  <a:txBody>
                    <a:bodyPr/>
                    <a:lstStyle/>
                    <a:p>
                      <a:pPr algn="ctr"/>
                      <a:r>
                        <a:rPr lang="en-US" altLang="zh-CN" b="0" i="0" dirty="0">
                          <a:latin typeface="Times New Roman" charset="0"/>
                          <a:ea typeface="Times New Roman" charset="0"/>
                          <a:cs typeface="Times New Roman" charset="0"/>
                        </a:rPr>
                        <a:t>1</a:t>
                      </a:r>
                      <a:endParaRPr lang="zh-CN" altLang="en-US" b="0" i="0" dirty="0">
                        <a:latin typeface="Times New Roman" charset="0"/>
                        <a:ea typeface="Times New Roman" charset="0"/>
                        <a:cs typeface="Times New Roman" charset="0"/>
                      </a:endParaRPr>
                    </a:p>
                  </a:txBody>
                  <a:tcPr/>
                </a:tc>
                <a:tc>
                  <a:txBody>
                    <a:bodyPr/>
                    <a:lstStyle/>
                    <a:p>
                      <a:pPr algn="ctr"/>
                      <a:r>
                        <a:rPr lang="en-US" altLang="zh-CN" b="0" i="0" dirty="0">
                          <a:latin typeface="Times New Roman" charset="0"/>
                          <a:ea typeface="Times New Roman" charset="0"/>
                          <a:cs typeface="Times New Roman" charset="0"/>
                        </a:rPr>
                        <a:t>2</a:t>
                      </a:r>
                      <a:endParaRPr lang="zh-CN" altLang="en-US" b="0" i="0" dirty="0">
                        <a:latin typeface="Times New Roman" charset="0"/>
                        <a:ea typeface="Times New Roman" charset="0"/>
                        <a:cs typeface="Times New Roman" charset="0"/>
                      </a:endParaRPr>
                    </a:p>
                  </a:txBody>
                  <a:tcPr/>
                </a:tc>
                <a:tc>
                  <a:txBody>
                    <a:bodyPr/>
                    <a:lstStyle/>
                    <a:p>
                      <a:pPr algn="ctr"/>
                      <a:r>
                        <a:rPr lang="en-US" altLang="zh-CN" b="0" i="0" dirty="0">
                          <a:latin typeface="Times New Roman" charset="0"/>
                          <a:ea typeface="Times New Roman" charset="0"/>
                          <a:cs typeface="Times New Roman" charset="0"/>
                        </a:rPr>
                        <a:t>3</a:t>
                      </a:r>
                      <a:endParaRPr lang="zh-CN" altLang="en-US" b="0" i="0" dirty="0">
                        <a:latin typeface="Times New Roman" charset="0"/>
                        <a:ea typeface="Times New Roman" charset="0"/>
                        <a:cs typeface="Times New Roman" charset="0"/>
                      </a:endParaRPr>
                    </a:p>
                  </a:txBody>
                  <a:tcPr/>
                </a:tc>
                <a:extLst>
                  <a:ext uri="{0D108BD9-81ED-4DB2-BD59-A6C34878D82A}">
                    <a16:rowId xmlns:a16="http://schemas.microsoft.com/office/drawing/2014/main" val="10003"/>
                  </a:ext>
                </a:extLst>
              </a:tr>
              <a:tr h="294501">
                <a:tc>
                  <a:txBody>
                    <a:bodyPr/>
                    <a:lstStyle/>
                    <a:p>
                      <a:pPr algn="ctr"/>
                      <a:r>
                        <a:rPr lang="en-US" altLang="zh-CN" sz="2000" b="0" i="0" dirty="0">
                          <a:latin typeface="Times New Roman" charset="0"/>
                          <a:ea typeface="Times New Roman" charset="0"/>
                          <a:cs typeface="Times New Roman" charset="0"/>
                        </a:rPr>
                        <a:t>A</a:t>
                      </a:r>
                      <a:endParaRPr lang="zh-CN" altLang="en-US" sz="2000" b="0" i="0" dirty="0">
                        <a:latin typeface="Times New Roman" charset="0"/>
                        <a:ea typeface="Times New Roman" charset="0"/>
                        <a:cs typeface="Times New Roman" charset="0"/>
                      </a:endParaRPr>
                    </a:p>
                  </a:txBody>
                  <a:tcPr/>
                </a:tc>
                <a:tc>
                  <a:txBody>
                    <a:bodyPr/>
                    <a:lstStyle/>
                    <a:p>
                      <a:pPr algn="ctr"/>
                      <a:r>
                        <a:rPr lang="en-US" altLang="zh-CN" b="0" i="0" dirty="0">
                          <a:latin typeface="Times New Roman" charset="0"/>
                          <a:ea typeface="Times New Roman" charset="0"/>
                          <a:cs typeface="Times New Roman" charset="0"/>
                        </a:rPr>
                        <a:t>1</a:t>
                      </a:r>
                      <a:endParaRPr lang="zh-CN" altLang="en-US" b="0" i="0" dirty="0">
                        <a:latin typeface="Times New Roman" charset="0"/>
                        <a:ea typeface="Times New Roman" charset="0"/>
                        <a:cs typeface="Times New Roman" charset="0"/>
                      </a:endParaRPr>
                    </a:p>
                  </a:txBody>
                  <a:tcPr/>
                </a:tc>
                <a:tc>
                  <a:txBody>
                    <a:bodyPr/>
                    <a:lstStyle/>
                    <a:p>
                      <a:pPr algn="ctr"/>
                      <a:r>
                        <a:rPr lang="en-US" altLang="zh-CN" b="0" i="0" dirty="0">
                          <a:latin typeface="Times New Roman" charset="0"/>
                          <a:ea typeface="Times New Roman" charset="0"/>
                          <a:cs typeface="Times New Roman" charset="0"/>
                        </a:rPr>
                        <a:t>2</a:t>
                      </a:r>
                      <a:endParaRPr lang="zh-CN" altLang="en-US" b="0" i="0" dirty="0">
                        <a:latin typeface="Times New Roman" charset="0"/>
                        <a:ea typeface="Times New Roman" charset="0"/>
                        <a:cs typeface="Times New Roman" charset="0"/>
                      </a:endParaRPr>
                    </a:p>
                  </a:txBody>
                  <a:tcPr/>
                </a:tc>
                <a:tc>
                  <a:txBody>
                    <a:bodyPr/>
                    <a:lstStyle/>
                    <a:p>
                      <a:pPr algn="ctr"/>
                      <a:r>
                        <a:rPr lang="en-US" altLang="zh-CN" b="0" i="0" dirty="0">
                          <a:latin typeface="Times New Roman" charset="0"/>
                          <a:ea typeface="Times New Roman" charset="0"/>
                          <a:cs typeface="Times New Roman" charset="0"/>
                        </a:rPr>
                        <a:t>-</a:t>
                      </a:r>
                      <a:endParaRPr lang="zh-CN" altLang="en-US" b="0" i="0" dirty="0">
                        <a:latin typeface="Times New Roman" charset="0"/>
                        <a:ea typeface="Times New Roman" charset="0"/>
                        <a:cs typeface="Times New Roman" charset="0"/>
                      </a:endParaRPr>
                    </a:p>
                  </a:txBody>
                  <a:tcPr/>
                </a:tc>
                <a:tc>
                  <a:txBody>
                    <a:bodyPr/>
                    <a:lstStyle/>
                    <a:p>
                      <a:pPr algn="ctr"/>
                      <a:r>
                        <a:rPr lang="en-US" altLang="zh-CN" b="0" i="0" dirty="0">
                          <a:latin typeface="Times New Roman" charset="0"/>
                          <a:ea typeface="Times New Roman" charset="0"/>
                          <a:cs typeface="Times New Roman" charset="0"/>
                        </a:rPr>
                        <a:t>1</a:t>
                      </a:r>
                      <a:endParaRPr lang="zh-CN" altLang="en-US" b="0" i="0" dirty="0">
                        <a:latin typeface="Times New Roman" charset="0"/>
                        <a:ea typeface="Times New Roman" charset="0"/>
                        <a:cs typeface="Times New Roman" charset="0"/>
                      </a:endParaRPr>
                    </a:p>
                  </a:txBody>
                  <a:tcPr/>
                </a:tc>
                <a:tc>
                  <a:txBody>
                    <a:bodyPr/>
                    <a:lstStyle/>
                    <a:p>
                      <a:pPr algn="ctr"/>
                      <a:r>
                        <a:rPr lang="en-US" altLang="zh-CN" b="0" i="0" dirty="0">
                          <a:latin typeface="Times New Roman" charset="0"/>
                          <a:ea typeface="Times New Roman" charset="0"/>
                          <a:cs typeface="Times New Roman" charset="0"/>
                        </a:rPr>
                        <a:t>2</a:t>
                      </a:r>
                      <a:endParaRPr lang="zh-CN" altLang="en-US" b="0" i="0" dirty="0">
                        <a:latin typeface="Times New Roman" charset="0"/>
                        <a:ea typeface="Times New Roman" charset="0"/>
                        <a:cs typeface="Times New Roman" charset="0"/>
                      </a:endParaRPr>
                    </a:p>
                  </a:txBody>
                  <a:tcPr/>
                </a:tc>
                <a:tc>
                  <a:txBody>
                    <a:bodyPr/>
                    <a:lstStyle/>
                    <a:p>
                      <a:pPr algn="ctr"/>
                      <a:r>
                        <a:rPr lang="en-US" altLang="zh-CN" b="0" i="0" dirty="0">
                          <a:latin typeface="Times New Roman" charset="0"/>
                          <a:ea typeface="Times New Roman" charset="0"/>
                          <a:cs typeface="Times New Roman" charset="0"/>
                        </a:rPr>
                        <a:t>3</a:t>
                      </a:r>
                      <a:endParaRPr lang="zh-CN" altLang="en-US" b="0" i="0" dirty="0">
                        <a:latin typeface="Times New Roman" charset="0"/>
                        <a:ea typeface="Times New Roman" charset="0"/>
                        <a:cs typeface="Times New Roman" charset="0"/>
                      </a:endParaRPr>
                    </a:p>
                  </a:txBody>
                  <a:tcPr/>
                </a:tc>
                <a:tc>
                  <a:txBody>
                    <a:bodyPr/>
                    <a:lstStyle/>
                    <a:p>
                      <a:pPr algn="ctr"/>
                      <a:r>
                        <a:rPr lang="en-US" altLang="zh-CN" b="0" i="0" dirty="0">
                          <a:latin typeface="Times New Roman" charset="0"/>
                          <a:ea typeface="Times New Roman" charset="0"/>
                          <a:cs typeface="Times New Roman" charset="0"/>
                        </a:rPr>
                        <a:t>4</a:t>
                      </a:r>
                      <a:endParaRPr lang="zh-CN" altLang="en-US" b="0" i="0" dirty="0">
                        <a:latin typeface="Times New Roman" charset="0"/>
                        <a:ea typeface="Times New Roman" charset="0"/>
                        <a:cs typeface="Times New Roman" charset="0"/>
                      </a:endParaRPr>
                    </a:p>
                  </a:txBody>
                  <a:tcPr/>
                </a:tc>
                <a:extLst>
                  <a:ext uri="{0D108BD9-81ED-4DB2-BD59-A6C34878D82A}">
                    <a16:rowId xmlns:a16="http://schemas.microsoft.com/office/drawing/2014/main" val="10004"/>
                  </a:ext>
                </a:extLst>
              </a:tr>
              <a:tr h="294501">
                <a:tc>
                  <a:txBody>
                    <a:bodyPr/>
                    <a:lstStyle/>
                    <a:p>
                      <a:pPr algn="ctr"/>
                      <a:r>
                        <a:rPr lang="en-US" altLang="zh-CN" sz="2000" b="0" i="0" dirty="0">
                          <a:latin typeface="Times New Roman" charset="0"/>
                          <a:ea typeface="Times New Roman" charset="0"/>
                          <a:cs typeface="Times New Roman" charset="0"/>
                        </a:rPr>
                        <a:t>X</a:t>
                      </a:r>
                      <a:endParaRPr lang="zh-CN" altLang="en-US" sz="2000" b="0" i="0" dirty="0">
                        <a:latin typeface="Times New Roman" charset="0"/>
                        <a:ea typeface="Times New Roman" charset="0"/>
                        <a:cs typeface="Times New Roman" charset="0"/>
                      </a:endParaRPr>
                    </a:p>
                  </a:txBody>
                  <a:tcPr/>
                </a:tc>
                <a:tc>
                  <a:txBody>
                    <a:bodyPr/>
                    <a:lstStyle/>
                    <a:p>
                      <a:pPr algn="ctr"/>
                      <a:r>
                        <a:rPr lang="en-US" altLang="zh-CN" b="0" i="0" dirty="0">
                          <a:latin typeface="Times New Roman" charset="0"/>
                          <a:ea typeface="Times New Roman" charset="0"/>
                          <a:cs typeface="Times New Roman" charset="0"/>
                        </a:rPr>
                        <a:t>1</a:t>
                      </a:r>
                      <a:endParaRPr lang="zh-CN" altLang="en-US" b="0" i="0" dirty="0">
                        <a:latin typeface="Times New Roman" charset="0"/>
                        <a:ea typeface="Times New Roman" charset="0"/>
                        <a:cs typeface="Times New Roman" charset="0"/>
                      </a:endParaRPr>
                    </a:p>
                  </a:txBody>
                  <a:tcPr/>
                </a:tc>
                <a:tc>
                  <a:txBody>
                    <a:bodyPr/>
                    <a:lstStyle/>
                    <a:p>
                      <a:pPr algn="ctr"/>
                      <a:r>
                        <a:rPr lang="en-US" altLang="zh-CN" b="0" i="0" dirty="0">
                          <a:latin typeface="Times New Roman" charset="0"/>
                          <a:ea typeface="Times New Roman" charset="0"/>
                          <a:cs typeface="Times New Roman" charset="0"/>
                        </a:rPr>
                        <a:t>-</a:t>
                      </a:r>
                      <a:endParaRPr lang="zh-CN" altLang="en-US" b="0" i="0" dirty="0">
                        <a:latin typeface="Times New Roman" charset="0"/>
                        <a:ea typeface="Times New Roman" charset="0"/>
                        <a:cs typeface="Times New Roman" charset="0"/>
                      </a:endParaRPr>
                    </a:p>
                  </a:txBody>
                  <a:tcPr/>
                </a:tc>
                <a:tc>
                  <a:txBody>
                    <a:bodyPr/>
                    <a:lstStyle/>
                    <a:p>
                      <a:pPr algn="ctr"/>
                      <a:r>
                        <a:rPr lang="en-US" altLang="zh-CN" b="0" i="0" dirty="0">
                          <a:latin typeface="Times New Roman" charset="0"/>
                          <a:ea typeface="Times New Roman" charset="0"/>
                          <a:cs typeface="Times New Roman" charset="0"/>
                        </a:rPr>
                        <a:t>1</a:t>
                      </a:r>
                      <a:endParaRPr lang="zh-CN" altLang="en-US" b="0" i="0" dirty="0">
                        <a:latin typeface="Times New Roman" charset="0"/>
                        <a:ea typeface="Times New Roman" charset="0"/>
                        <a:cs typeface="Times New Roman" charset="0"/>
                      </a:endParaRPr>
                    </a:p>
                  </a:txBody>
                  <a:tcPr/>
                </a:tc>
                <a:tc>
                  <a:txBody>
                    <a:bodyPr/>
                    <a:lstStyle/>
                    <a:p>
                      <a:pPr algn="ctr"/>
                      <a:r>
                        <a:rPr lang="en-US" altLang="zh-CN" b="0" i="0" dirty="0">
                          <a:latin typeface="Times New Roman" charset="0"/>
                          <a:ea typeface="Times New Roman" charset="0"/>
                          <a:cs typeface="Times New Roman" charset="0"/>
                        </a:rPr>
                        <a:t>2</a:t>
                      </a:r>
                      <a:endParaRPr lang="zh-CN" altLang="en-US" b="0" i="0" dirty="0">
                        <a:latin typeface="Times New Roman" charset="0"/>
                        <a:ea typeface="Times New Roman" charset="0"/>
                        <a:cs typeface="Times New Roman" charset="0"/>
                      </a:endParaRPr>
                    </a:p>
                  </a:txBody>
                  <a:tcPr/>
                </a:tc>
                <a:tc>
                  <a:txBody>
                    <a:bodyPr/>
                    <a:lstStyle/>
                    <a:p>
                      <a:pPr algn="ctr"/>
                      <a:r>
                        <a:rPr lang="en-US" altLang="zh-CN" b="0" i="0" dirty="0">
                          <a:latin typeface="Times New Roman" charset="0"/>
                          <a:ea typeface="Times New Roman" charset="0"/>
                          <a:cs typeface="Times New Roman" charset="0"/>
                        </a:rPr>
                        <a:t>3</a:t>
                      </a:r>
                      <a:endParaRPr lang="zh-CN" altLang="en-US" b="0" i="0" dirty="0">
                        <a:latin typeface="Times New Roman" charset="0"/>
                        <a:ea typeface="Times New Roman" charset="0"/>
                        <a:cs typeface="Times New Roman" charset="0"/>
                      </a:endParaRPr>
                    </a:p>
                  </a:txBody>
                  <a:tcPr/>
                </a:tc>
                <a:tc>
                  <a:txBody>
                    <a:bodyPr/>
                    <a:lstStyle/>
                    <a:p>
                      <a:pPr algn="ctr"/>
                      <a:r>
                        <a:rPr lang="en-US" altLang="zh-CN" b="0" i="0" dirty="0">
                          <a:latin typeface="Times New Roman" charset="0"/>
                          <a:ea typeface="Times New Roman" charset="0"/>
                          <a:cs typeface="Times New Roman" charset="0"/>
                        </a:rPr>
                        <a:t>4</a:t>
                      </a:r>
                      <a:endParaRPr lang="zh-CN" altLang="en-US" b="0" i="0" dirty="0">
                        <a:latin typeface="Times New Roman" charset="0"/>
                        <a:ea typeface="Times New Roman" charset="0"/>
                        <a:cs typeface="Times New Roman" charset="0"/>
                      </a:endParaRPr>
                    </a:p>
                  </a:txBody>
                  <a:tcPr/>
                </a:tc>
                <a:tc>
                  <a:txBody>
                    <a:bodyPr/>
                    <a:lstStyle/>
                    <a:p>
                      <a:pPr algn="ctr"/>
                      <a:r>
                        <a:rPr lang="en-US" altLang="zh-CN" b="0" i="0" dirty="0">
                          <a:latin typeface="Times New Roman" charset="0"/>
                          <a:ea typeface="Times New Roman" charset="0"/>
                          <a:cs typeface="Times New Roman" charset="0"/>
                        </a:rPr>
                        <a:t>5</a:t>
                      </a:r>
                      <a:endParaRPr lang="zh-CN" altLang="en-US" b="0" i="0" dirty="0">
                        <a:latin typeface="Times New Roman" charset="0"/>
                        <a:ea typeface="Times New Roman" charset="0"/>
                        <a:cs typeface="Times New Roman" charset="0"/>
                      </a:endParaRPr>
                    </a:p>
                  </a:txBody>
                  <a:tcPr/>
                </a:tc>
                <a:extLst>
                  <a:ext uri="{0D108BD9-81ED-4DB2-BD59-A6C34878D82A}">
                    <a16:rowId xmlns:a16="http://schemas.microsoft.com/office/drawing/2014/main" val="10005"/>
                  </a:ext>
                </a:extLst>
              </a:tr>
              <a:tr h="294501">
                <a:tc>
                  <a:txBody>
                    <a:bodyPr/>
                    <a:lstStyle/>
                    <a:p>
                      <a:pPr algn="ctr"/>
                      <a:r>
                        <a:rPr lang="en-US" altLang="zh-CN" sz="2000" b="0" i="0" dirty="0">
                          <a:latin typeface="Times New Roman" charset="0"/>
                          <a:ea typeface="Times New Roman" charset="0"/>
                          <a:cs typeface="Times New Roman" charset="0"/>
                        </a:rPr>
                        <a:t>E</a:t>
                      </a:r>
                      <a:endParaRPr lang="zh-CN" altLang="en-US" sz="2000" b="0" i="0" dirty="0">
                        <a:latin typeface="Times New Roman" charset="0"/>
                        <a:ea typeface="Times New Roman" charset="0"/>
                        <a:cs typeface="Times New Roman" charset="0"/>
                      </a:endParaRPr>
                    </a:p>
                  </a:txBody>
                  <a:tcPr/>
                </a:tc>
                <a:tc>
                  <a:txBody>
                    <a:bodyPr/>
                    <a:lstStyle/>
                    <a:p>
                      <a:pPr algn="ctr"/>
                      <a:r>
                        <a:rPr lang="en-US" altLang="zh-CN" b="0" i="0" dirty="0">
                          <a:latin typeface="Times New Roman" charset="0"/>
                          <a:ea typeface="Times New Roman" charset="0"/>
                          <a:cs typeface="Times New Roman" charset="0"/>
                        </a:rPr>
                        <a:t>-</a:t>
                      </a:r>
                      <a:endParaRPr lang="zh-CN" altLang="en-US" b="0" i="0" dirty="0">
                        <a:latin typeface="Times New Roman" charset="0"/>
                        <a:ea typeface="Times New Roman" charset="0"/>
                        <a:cs typeface="Times New Roman" charset="0"/>
                      </a:endParaRPr>
                    </a:p>
                  </a:txBody>
                  <a:tcPr/>
                </a:tc>
                <a:tc>
                  <a:txBody>
                    <a:bodyPr/>
                    <a:lstStyle/>
                    <a:p>
                      <a:pPr algn="ctr"/>
                      <a:r>
                        <a:rPr lang="en-US" altLang="zh-CN" b="0" i="0" dirty="0">
                          <a:latin typeface="Times New Roman" charset="0"/>
                          <a:ea typeface="Times New Roman" charset="0"/>
                          <a:cs typeface="Times New Roman" charset="0"/>
                        </a:rPr>
                        <a:t>1</a:t>
                      </a:r>
                      <a:endParaRPr lang="zh-CN" altLang="en-US" b="0" i="0" dirty="0">
                        <a:latin typeface="Times New Roman" charset="0"/>
                        <a:ea typeface="Times New Roman" charset="0"/>
                        <a:cs typeface="Times New Roman" charset="0"/>
                      </a:endParaRPr>
                    </a:p>
                  </a:txBody>
                  <a:tcPr/>
                </a:tc>
                <a:tc>
                  <a:txBody>
                    <a:bodyPr/>
                    <a:lstStyle/>
                    <a:p>
                      <a:pPr algn="ctr"/>
                      <a:r>
                        <a:rPr lang="en-US" altLang="zh-CN" b="0" i="0" dirty="0">
                          <a:latin typeface="Times New Roman" charset="0"/>
                          <a:ea typeface="Times New Roman" charset="0"/>
                          <a:cs typeface="Times New Roman" charset="0"/>
                        </a:rPr>
                        <a:t>2</a:t>
                      </a:r>
                      <a:endParaRPr lang="zh-CN" altLang="en-US" b="0" i="0" dirty="0">
                        <a:latin typeface="Times New Roman" charset="0"/>
                        <a:ea typeface="Times New Roman" charset="0"/>
                        <a:cs typeface="Times New Roman" charset="0"/>
                      </a:endParaRPr>
                    </a:p>
                  </a:txBody>
                  <a:tcPr/>
                </a:tc>
                <a:tc>
                  <a:txBody>
                    <a:bodyPr/>
                    <a:lstStyle/>
                    <a:p>
                      <a:pPr algn="ctr"/>
                      <a:r>
                        <a:rPr lang="en-US" altLang="zh-CN" b="0" i="0" dirty="0">
                          <a:latin typeface="Times New Roman" charset="0"/>
                          <a:ea typeface="Times New Roman" charset="0"/>
                          <a:cs typeface="Times New Roman" charset="0"/>
                        </a:rPr>
                        <a:t>3</a:t>
                      </a:r>
                      <a:endParaRPr lang="zh-CN" altLang="en-US" b="0" i="0" dirty="0">
                        <a:latin typeface="Times New Roman" charset="0"/>
                        <a:ea typeface="Times New Roman" charset="0"/>
                        <a:cs typeface="Times New Roman" charset="0"/>
                      </a:endParaRPr>
                    </a:p>
                  </a:txBody>
                  <a:tcPr/>
                </a:tc>
                <a:tc>
                  <a:txBody>
                    <a:bodyPr/>
                    <a:lstStyle/>
                    <a:p>
                      <a:pPr algn="ctr"/>
                      <a:r>
                        <a:rPr lang="en-US" altLang="zh-CN" b="0" i="0" dirty="0">
                          <a:latin typeface="Times New Roman" charset="0"/>
                          <a:ea typeface="Times New Roman" charset="0"/>
                          <a:cs typeface="Times New Roman" charset="0"/>
                        </a:rPr>
                        <a:t>4</a:t>
                      </a:r>
                      <a:endParaRPr lang="zh-CN" altLang="en-US" b="0" i="0" dirty="0">
                        <a:latin typeface="Times New Roman" charset="0"/>
                        <a:ea typeface="Times New Roman" charset="0"/>
                        <a:cs typeface="Times New Roman" charset="0"/>
                      </a:endParaRPr>
                    </a:p>
                  </a:txBody>
                  <a:tcPr/>
                </a:tc>
                <a:tc>
                  <a:txBody>
                    <a:bodyPr/>
                    <a:lstStyle/>
                    <a:p>
                      <a:pPr algn="ctr"/>
                      <a:r>
                        <a:rPr lang="en-US" altLang="zh-CN" b="0" i="0" dirty="0">
                          <a:latin typeface="Times New Roman" charset="0"/>
                          <a:ea typeface="Times New Roman" charset="0"/>
                          <a:cs typeface="Times New Roman" charset="0"/>
                        </a:rPr>
                        <a:t>5</a:t>
                      </a:r>
                      <a:endParaRPr lang="zh-CN" altLang="en-US" b="0" i="0" dirty="0">
                        <a:latin typeface="Times New Roman" charset="0"/>
                        <a:ea typeface="Times New Roman" charset="0"/>
                        <a:cs typeface="Times New Roman" charset="0"/>
                      </a:endParaRPr>
                    </a:p>
                  </a:txBody>
                  <a:tcPr/>
                </a:tc>
                <a:tc>
                  <a:txBody>
                    <a:bodyPr/>
                    <a:lstStyle/>
                    <a:p>
                      <a:pPr algn="ctr"/>
                      <a:r>
                        <a:rPr lang="en-US" altLang="zh-CN" b="0" i="0" dirty="0">
                          <a:latin typeface="Times New Roman" charset="0"/>
                          <a:ea typeface="Times New Roman" charset="0"/>
                          <a:cs typeface="Times New Roman" charset="0"/>
                        </a:rPr>
                        <a:t>-</a:t>
                      </a:r>
                      <a:endParaRPr lang="zh-CN" altLang="en-US" b="0" i="0" dirty="0">
                        <a:latin typeface="Times New Roman" charset="0"/>
                        <a:ea typeface="Times New Roman" charset="0"/>
                        <a:cs typeface="Times New Roman" charset="0"/>
                      </a:endParaRPr>
                    </a:p>
                  </a:txBody>
                  <a:tcPr/>
                </a:tc>
                <a:extLst>
                  <a:ext uri="{0D108BD9-81ED-4DB2-BD59-A6C34878D82A}">
                    <a16:rowId xmlns:a16="http://schemas.microsoft.com/office/drawing/2014/main" val="10006"/>
                  </a:ext>
                </a:extLst>
              </a:tr>
            </a:tbl>
          </a:graphicData>
        </a:graphic>
      </p:graphicFrame>
      <p:sp>
        <p:nvSpPr>
          <p:cNvPr id="5" name="文本框 4"/>
          <p:cNvSpPr txBox="1"/>
          <p:nvPr/>
        </p:nvSpPr>
        <p:spPr>
          <a:xfrm>
            <a:off x="457199" y="5901820"/>
            <a:ext cx="8229599" cy="86177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just">
              <a:spcBef>
                <a:spcPts val="1200"/>
              </a:spcBef>
            </a:pPr>
            <a:r>
              <a:rPr lang="zh-CN" altLang="en-US" sz="2000" dirty="0">
                <a:solidFill>
                  <a:srgbClr val="FF0000"/>
                </a:solidFill>
                <a:latin typeface="SimHei" charset="-122"/>
                <a:ea typeface="SimHei" charset="-122"/>
                <a:cs typeface="SimHei" charset="-122"/>
              </a:rPr>
              <a:t>例如：在第</a:t>
            </a:r>
            <a:r>
              <a:rPr lang="en-US" altLang="zh-CN" sz="2000" dirty="0">
                <a:solidFill>
                  <a:srgbClr val="FF0000"/>
                </a:solidFill>
                <a:latin typeface="SimHei" charset="-122"/>
                <a:ea typeface="SimHei" charset="-122"/>
                <a:cs typeface="SimHei" charset="-122"/>
              </a:rPr>
              <a:t>3</a:t>
            </a:r>
            <a:r>
              <a:rPr lang="zh-CN" altLang="en-US" sz="2000" dirty="0">
                <a:solidFill>
                  <a:srgbClr val="FF0000"/>
                </a:solidFill>
                <a:latin typeface="SimHei" charset="-122"/>
                <a:ea typeface="SimHei" charset="-122"/>
                <a:cs typeface="SimHei" charset="-122"/>
              </a:rPr>
              <a:t>个位置不匹配的字符：</a:t>
            </a:r>
            <a:endParaRPr lang="en-US" altLang="zh-CN" sz="2000" dirty="0">
              <a:solidFill>
                <a:srgbClr val="FF0000"/>
              </a:solidFill>
              <a:latin typeface="SimHei" charset="-122"/>
              <a:ea typeface="SimHei" charset="-122"/>
              <a:cs typeface="SimHei" charset="-122"/>
            </a:endParaRPr>
          </a:p>
          <a:p>
            <a:pPr algn="just">
              <a:spcBef>
                <a:spcPts val="1200"/>
              </a:spcBef>
            </a:pPr>
            <a:r>
              <a:rPr lang="zh-CN" altLang="en-US" sz="2000" i="1" dirty="0">
                <a:latin typeface="Times New Roman" charset="0"/>
                <a:ea typeface="Times New Roman" charset="0"/>
                <a:cs typeface="Times New Roman" charset="0"/>
              </a:rPr>
              <a:t>“</a:t>
            </a:r>
            <a:r>
              <a:rPr lang="en-US" altLang="zh-CN" sz="2000" i="1" dirty="0">
                <a:latin typeface="Times New Roman" charset="0"/>
                <a:ea typeface="Times New Roman" charset="0"/>
                <a:cs typeface="Times New Roman" charset="0"/>
              </a:rPr>
              <a:t>L</a:t>
            </a:r>
            <a:r>
              <a:rPr lang="zh-CN" altLang="en-US" sz="2000" i="1" dirty="0">
                <a:latin typeface="Times New Roman" charset="0"/>
                <a:ea typeface="Times New Roman" charset="0"/>
                <a:cs typeface="Times New Roman" charset="0"/>
              </a:rPr>
              <a:t>”：</a:t>
            </a:r>
            <a:r>
              <a:rPr lang="en-US" altLang="zh-CN" sz="2000" i="1" dirty="0">
                <a:latin typeface="Times New Roman" charset="0"/>
                <a:ea typeface="Times New Roman" charset="0"/>
                <a:cs typeface="Times New Roman" charset="0"/>
              </a:rPr>
              <a:t>3</a:t>
            </a:r>
            <a:r>
              <a:rPr lang="zh-CN" altLang="en-US" sz="2000" i="1" dirty="0">
                <a:latin typeface="Times New Roman" charset="0"/>
                <a:ea typeface="Times New Roman" charset="0"/>
                <a:cs typeface="Times New Roman" charset="0"/>
              </a:rPr>
              <a:t> </a:t>
            </a:r>
            <a:r>
              <a:rPr lang="en-US" altLang="zh-CN" sz="2000" i="1" dirty="0">
                <a:latin typeface="Times New Roman" charset="0"/>
                <a:ea typeface="Times New Roman" charset="0"/>
                <a:cs typeface="Times New Roman" charset="0"/>
              </a:rPr>
              <a:t>-</a:t>
            </a:r>
            <a:r>
              <a:rPr lang="zh-CN" altLang="en-US" sz="2000" i="1" dirty="0">
                <a:latin typeface="Times New Roman" charset="0"/>
                <a:ea typeface="Times New Roman" charset="0"/>
                <a:cs typeface="Times New Roman" charset="0"/>
              </a:rPr>
              <a:t>（</a:t>
            </a:r>
            <a:r>
              <a:rPr lang="en-US" altLang="zh-CN" sz="2000" i="1" dirty="0">
                <a:latin typeface="Times New Roman" charset="0"/>
                <a:ea typeface="Times New Roman" charset="0"/>
                <a:cs typeface="Times New Roman" charset="0"/>
              </a:rPr>
              <a:t>-1</a:t>
            </a:r>
            <a:r>
              <a:rPr lang="zh-CN" altLang="en-US" sz="2000" i="1" dirty="0">
                <a:latin typeface="Times New Roman" charset="0"/>
                <a:ea typeface="Times New Roman" charset="0"/>
                <a:cs typeface="Times New Roman" charset="0"/>
              </a:rPr>
              <a:t>）</a:t>
            </a:r>
            <a:r>
              <a:rPr lang="en-US" altLang="zh-CN" sz="2000" i="1" dirty="0">
                <a:latin typeface="Times New Roman" charset="0"/>
                <a:ea typeface="Times New Roman" charset="0"/>
                <a:cs typeface="Times New Roman" charset="0"/>
              </a:rPr>
              <a:t>=</a:t>
            </a:r>
            <a:r>
              <a:rPr lang="zh-CN" altLang="en-US" sz="2000" i="1" dirty="0">
                <a:latin typeface="Times New Roman" charset="0"/>
                <a:ea typeface="Times New Roman" charset="0"/>
                <a:cs typeface="Times New Roman" charset="0"/>
              </a:rPr>
              <a:t> </a:t>
            </a:r>
            <a:r>
              <a:rPr lang="en-US" altLang="zh-CN" sz="2000" i="1" dirty="0">
                <a:latin typeface="Times New Roman" charset="0"/>
                <a:ea typeface="Times New Roman" charset="0"/>
                <a:cs typeface="Times New Roman" charset="0"/>
              </a:rPr>
              <a:t>4</a:t>
            </a:r>
            <a:r>
              <a:rPr lang="zh-CN" altLang="en-US" sz="2000" i="1" dirty="0">
                <a:latin typeface="Times New Roman" charset="0"/>
                <a:ea typeface="Times New Roman" charset="0"/>
                <a:cs typeface="Times New Roman" charset="0"/>
              </a:rPr>
              <a:t>，  “</a:t>
            </a:r>
            <a:r>
              <a:rPr lang="en-US" altLang="zh-CN" sz="2000" i="1" dirty="0">
                <a:latin typeface="Times New Roman" charset="0"/>
                <a:ea typeface="Times New Roman" charset="0"/>
                <a:cs typeface="Times New Roman" charset="0"/>
              </a:rPr>
              <a:t>P</a:t>
            </a:r>
            <a:r>
              <a:rPr lang="zh-CN" altLang="en-US" sz="2000" i="1" dirty="0">
                <a:latin typeface="Times New Roman" charset="0"/>
                <a:ea typeface="Times New Roman" charset="0"/>
                <a:cs typeface="Times New Roman" charset="0"/>
              </a:rPr>
              <a:t>”：</a:t>
            </a:r>
            <a:r>
              <a:rPr lang="en-US" altLang="zh-CN" sz="2000" i="1" dirty="0">
                <a:latin typeface="Times New Roman" charset="0"/>
                <a:ea typeface="Times New Roman" charset="0"/>
                <a:cs typeface="Times New Roman" charset="0"/>
              </a:rPr>
              <a:t> 3</a:t>
            </a:r>
            <a:r>
              <a:rPr lang="zh-CN" altLang="en-US" sz="2000" i="1" dirty="0">
                <a:latin typeface="Times New Roman" charset="0"/>
                <a:ea typeface="Times New Roman" charset="0"/>
                <a:cs typeface="Times New Roman" charset="0"/>
              </a:rPr>
              <a:t> </a:t>
            </a:r>
            <a:r>
              <a:rPr lang="en-US" altLang="zh-CN" sz="2000" i="1" dirty="0">
                <a:latin typeface="Times New Roman" charset="0"/>
                <a:ea typeface="Times New Roman" charset="0"/>
                <a:cs typeface="Times New Roman" charset="0"/>
              </a:rPr>
              <a:t>-</a:t>
            </a:r>
            <a:r>
              <a:rPr lang="zh-CN" altLang="en-US" sz="2000" i="1" dirty="0">
                <a:latin typeface="Times New Roman" charset="0"/>
                <a:ea typeface="Times New Roman" charset="0"/>
                <a:cs typeface="Times New Roman" charset="0"/>
              </a:rPr>
              <a:t>（</a:t>
            </a:r>
            <a:r>
              <a:rPr lang="en-US" altLang="zh-CN" sz="2000" i="1" dirty="0">
                <a:latin typeface="Times New Roman" charset="0"/>
                <a:ea typeface="Times New Roman" charset="0"/>
                <a:cs typeface="Times New Roman" charset="0"/>
              </a:rPr>
              <a:t>-1</a:t>
            </a:r>
            <a:r>
              <a:rPr lang="zh-CN" altLang="en-US" sz="2000" i="1" dirty="0">
                <a:latin typeface="Times New Roman" charset="0"/>
                <a:ea typeface="Times New Roman" charset="0"/>
                <a:cs typeface="Times New Roman" charset="0"/>
              </a:rPr>
              <a:t>）</a:t>
            </a:r>
            <a:r>
              <a:rPr lang="en-US" altLang="zh-CN" sz="2000" i="1" dirty="0">
                <a:latin typeface="Times New Roman" charset="0"/>
                <a:ea typeface="Times New Roman" charset="0"/>
                <a:cs typeface="Times New Roman" charset="0"/>
              </a:rPr>
              <a:t>=</a:t>
            </a:r>
            <a:r>
              <a:rPr lang="zh-CN" altLang="en-US" sz="2000" i="1" dirty="0">
                <a:latin typeface="Times New Roman" charset="0"/>
                <a:ea typeface="Times New Roman" charset="0"/>
                <a:cs typeface="Times New Roman" charset="0"/>
              </a:rPr>
              <a:t> </a:t>
            </a:r>
            <a:r>
              <a:rPr lang="en-US" altLang="zh-CN" sz="2000" i="1" dirty="0">
                <a:latin typeface="Times New Roman" charset="0"/>
                <a:ea typeface="Times New Roman" charset="0"/>
                <a:cs typeface="Times New Roman" charset="0"/>
              </a:rPr>
              <a:t>4</a:t>
            </a:r>
            <a:r>
              <a:rPr lang="zh-CN" altLang="en-US" sz="2000" i="1" dirty="0">
                <a:latin typeface="Times New Roman" charset="0"/>
                <a:ea typeface="Times New Roman" charset="0"/>
                <a:cs typeface="Times New Roman" charset="0"/>
              </a:rPr>
              <a:t>，  “</a:t>
            </a:r>
            <a:r>
              <a:rPr lang="en-US" altLang="zh-CN" sz="2000" i="1" dirty="0">
                <a:latin typeface="Times New Roman" charset="0"/>
                <a:ea typeface="Times New Roman" charset="0"/>
                <a:cs typeface="Times New Roman" charset="0"/>
              </a:rPr>
              <a:t>X</a:t>
            </a:r>
            <a:r>
              <a:rPr lang="zh-CN" altLang="en-US" sz="2000" i="1" dirty="0">
                <a:latin typeface="Times New Roman" charset="0"/>
                <a:ea typeface="Times New Roman" charset="0"/>
                <a:cs typeface="Times New Roman" charset="0"/>
              </a:rPr>
              <a:t>”：</a:t>
            </a:r>
            <a:r>
              <a:rPr lang="en-US" altLang="zh-CN" sz="2000" i="1" dirty="0">
                <a:latin typeface="Times New Roman" charset="0"/>
                <a:ea typeface="Times New Roman" charset="0"/>
                <a:cs typeface="Times New Roman" charset="0"/>
              </a:rPr>
              <a:t>3</a:t>
            </a:r>
            <a:r>
              <a:rPr lang="zh-CN" altLang="en-US" sz="2000" i="1" dirty="0">
                <a:latin typeface="Times New Roman" charset="0"/>
                <a:ea typeface="Times New Roman" charset="0"/>
                <a:cs typeface="Times New Roman" charset="0"/>
              </a:rPr>
              <a:t> </a:t>
            </a:r>
            <a:r>
              <a:rPr lang="mr-IN" altLang="zh-CN" sz="2000" i="1" dirty="0">
                <a:latin typeface="Times New Roman" charset="0"/>
                <a:ea typeface="Times New Roman" charset="0"/>
                <a:cs typeface="Times New Roman" charset="0"/>
              </a:rPr>
              <a:t>–</a:t>
            </a:r>
            <a:r>
              <a:rPr lang="zh-CN" altLang="en-US" sz="2000" i="1" dirty="0">
                <a:latin typeface="Times New Roman" charset="0"/>
                <a:ea typeface="Times New Roman" charset="0"/>
                <a:cs typeface="Times New Roman" charset="0"/>
              </a:rPr>
              <a:t> </a:t>
            </a:r>
            <a:r>
              <a:rPr lang="en-US" altLang="zh-CN" sz="2000" i="1" dirty="0">
                <a:latin typeface="Times New Roman" charset="0"/>
                <a:ea typeface="Times New Roman" charset="0"/>
                <a:cs typeface="Times New Roman" charset="0"/>
              </a:rPr>
              <a:t>1</a:t>
            </a:r>
            <a:r>
              <a:rPr lang="zh-CN" altLang="en-US" sz="2000" i="1" dirty="0">
                <a:latin typeface="Times New Roman" charset="0"/>
                <a:ea typeface="Times New Roman" charset="0"/>
                <a:cs typeface="Times New Roman" charset="0"/>
              </a:rPr>
              <a:t> </a:t>
            </a:r>
            <a:r>
              <a:rPr lang="en-US" altLang="zh-CN" sz="2000" i="1" dirty="0">
                <a:latin typeface="Times New Roman" charset="0"/>
                <a:ea typeface="Times New Roman" charset="0"/>
                <a:cs typeface="Times New Roman" charset="0"/>
              </a:rPr>
              <a:t>=</a:t>
            </a:r>
            <a:r>
              <a:rPr lang="zh-CN" altLang="en-US" sz="2000" i="1" dirty="0">
                <a:latin typeface="Times New Roman" charset="0"/>
                <a:ea typeface="Times New Roman" charset="0"/>
                <a:cs typeface="Times New Roman" charset="0"/>
              </a:rPr>
              <a:t> </a:t>
            </a:r>
            <a:r>
              <a:rPr lang="en-US" altLang="zh-CN" sz="2000" i="1" dirty="0">
                <a:latin typeface="Times New Roman" charset="0"/>
                <a:ea typeface="Times New Roman" charset="0"/>
                <a:cs typeface="Times New Roman" charset="0"/>
              </a:rPr>
              <a:t>2</a:t>
            </a:r>
          </a:p>
        </p:txBody>
      </p:sp>
    </p:spTree>
    <p:extLst>
      <p:ext uri="{BB962C8B-B14F-4D97-AF65-F5344CB8AC3E}">
        <p14:creationId xmlns:p14="http://schemas.microsoft.com/office/powerpoint/2010/main" val="348136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本章小结</a:t>
            </a:r>
          </a:p>
        </p:txBody>
      </p:sp>
      <p:sp>
        <p:nvSpPr>
          <p:cNvPr id="3" name="内容占位符 2"/>
          <p:cNvSpPr>
            <a:spLocks noGrp="1"/>
          </p:cNvSpPr>
          <p:nvPr>
            <p:ph idx="1"/>
          </p:nvPr>
        </p:nvSpPr>
        <p:spPr/>
        <p:txBody>
          <a:bodyPr/>
          <a:lstStyle/>
          <a:p>
            <a:r>
              <a:rPr kumimoji="1" lang="zh-CN" altLang="en-US" dirty="0"/>
              <a:t>掌握倒排文档的基本思想</a:t>
            </a:r>
            <a:endParaRPr kumimoji="1" lang="en-US" altLang="zh-CN" dirty="0"/>
          </a:p>
          <a:p>
            <a:r>
              <a:rPr lang="zh-CN" altLang="en-US" dirty="0"/>
              <a:t>掌握签名文档的原理</a:t>
            </a:r>
            <a:endParaRPr lang="en-US" altLang="zh-CN" dirty="0"/>
          </a:p>
          <a:p>
            <a:r>
              <a:rPr kumimoji="1" lang="zh-CN" altLang="en-US" dirty="0"/>
              <a:t>掌握后缀树与后缀数组的基本原理</a:t>
            </a:r>
            <a:endParaRPr kumimoji="1" lang="en-US" altLang="zh-CN" dirty="0"/>
          </a:p>
          <a:p>
            <a:r>
              <a:rPr lang="zh-CN" altLang="en-US" dirty="0"/>
              <a:t>掌握顺序检索的集中基本方法</a:t>
            </a:r>
            <a:endParaRPr kumimoji="1" lang="zh-CN" altLang="en-US" dirty="0"/>
          </a:p>
        </p:txBody>
      </p:sp>
    </p:spTree>
    <p:extLst>
      <p:ext uri="{BB962C8B-B14F-4D97-AF65-F5344CB8AC3E}">
        <p14:creationId xmlns:p14="http://schemas.microsoft.com/office/powerpoint/2010/main" val="277112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倒排索引</a:t>
            </a:r>
          </a:p>
        </p:txBody>
      </p:sp>
      <p:sp>
        <p:nvSpPr>
          <p:cNvPr id="3" name="内容占位符 2"/>
          <p:cNvSpPr>
            <a:spLocks noGrp="1"/>
          </p:cNvSpPr>
          <p:nvPr>
            <p:ph idx="1"/>
          </p:nvPr>
        </p:nvSpPr>
        <p:spPr/>
        <p:txBody>
          <a:bodyPr/>
          <a:lstStyle/>
          <a:p>
            <a:pPr algn="just"/>
            <a:r>
              <a:rPr kumimoji="1" lang="zh-CN" altLang="en-US" dirty="0"/>
              <a:t>基本概念</a:t>
            </a:r>
            <a:endParaRPr kumimoji="1" lang="en-US" altLang="zh-CN" dirty="0"/>
          </a:p>
          <a:p>
            <a:pPr lvl="1" algn="just"/>
            <a:r>
              <a:rPr lang="zh-CN" altLang="en-US" dirty="0"/>
              <a:t>词项</a:t>
            </a:r>
            <a:r>
              <a:rPr lang="en-US" altLang="zh-CN" dirty="0"/>
              <a:t>-</a:t>
            </a:r>
            <a:r>
              <a:rPr lang="zh-CN" altLang="en-US" dirty="0"/>
              <a:t>文档矩阵：用于表示文档以及文档包含的词汇表中每个单词</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99407708"/>
              </p:ext>
            </p:extLst>
          </p:nvPr>
        </p:nvGraphicFramePr>
        <p:xfrm>
          <a:off x="249382" y="1722826"/>
          <a:ext cx="1900052" cy="5029200"/>
        </p:xfrm>
        <a:graphic>
          <a:graphicData uri="http://schemas.openxmlformats.org/drawingml/2006/table">
            <a:tbl>
              <a:tblPr firstRow="1" bandRow="1">
                <a:tableStyleId>{5C22544A-7EE6-4342-B048-85BDC9FD1C3A}</a:tableStyleId>
              </a:tblPr>
              <a:tblGrid>
                <a:gridCol w="1223158">
                  <a:extLst>
                    <a:ext uri="{9D8B030D-6E8A-4147-A177-3AD203B41FA5}">
                      <a16:colId xmlns:a16="http://schemas.microsoft.com/office/drawing/2014/main" val="20000"/>
                    </a:ext>
                  </a:extLst>
                </a:gridCol>
                <a:gridCol w="676894">
                  <a:extLst>
                    <a:ext uri="{9D8B030D-6E8A-4147-A177-3AD203B41FA5}">
                      <a16:colId xmlns:a16="http://schemas.microsoft.com/office/drawing/2014/main" val="20001"/>
                    </a:ext>
                  </a:extLst>
                </a:gridCol>
              </a:tblGrid>
              <a:tr h="246671">
                <a:tc>
                  <a:txBody>
                    <a:bodyPr/>
                    <a:lstStyle/>
                    <a:p>
                      <a:pPr algn="ctr"/>
                      <a:r>
                        <a:rPr lang="en-US" altLang="zh-CN" sz="1600" dirty="0">
                          <a:latin typeface="Times New Roman" charset="0"/>
                          <a:ea typeface="Times New Roman" charset="0"/>
                          <a:cs typeface="Times New Roman" charset="0"/>
                        </a:rPr>
                        <a:t>Vocabulary</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i="1" dirty="0" err="1">
                          <a:latin typeface="Times New Roman" charset="0"/>
                          <a:ea typeface="Times New Roman" charset="0"/>
                          <a:cs typeface="Times New Roman" charset="0"/>
                        </a:rPr>
                        <a:t>n</a:t>
                      </a:r>
                      <a:r>
                        <a:rPr lang="en-US" altLang="zh-CN" sz="1600" i="1" baseline="-25000" dirty="0" err="1">
                          <a:latin typeface="Times New Roman" charset="0"/>
                          <a:ea typeface="Times New Roman" charset="0"/>
                          <a:cs typeface="Times New Roman" charset="0"/>
                        </a:rPr>
                        <a:t>i</a:t>
                      </a:r>
                      <a:endParaRPr lang="zh-CN" altLang="en-US" sz="1600" i="1" baseline="-25000" dirty="0">
                        <a:latin typeface="Times New Roman" charset="0"/>
                        <a:ea typeface="Times New Roman" charset="0"/>
                        <a:cs typeface="Times New Roman" charset="0"/>
                      </a:endParaRPr>
                    </a:p>
                  </a:txBody>
                  <a:tcPr/>
                </a:tc>
                <a:extLst>
                  <a:ext uri="{0D108BD9-81ED-4DB2-BD59-A6C34878D82A}">
                    <a16:rowId xmlns:a16="http://schemas.microsoft.com/office/drawing/2014/main" val="10000"/>
                  </a:ext>
                </a:extLst>
              </a:tr>
              <a:tr h="246671">
                <a:tc>
                  <a:txBody>
                    <a:bodyPr/>
                    <a:lstStyle/>
                    <a:p>
                      <a:pPr algn="ctr"/>
                      <a:r>
                        <a:rPr lang="en-US" altLang="zh-CN" sz="1600" dirty="0">
                          <a:latin typeface="Times New Roman" charset="0"/>
                          <a:ea typeface="Times New Roman" charset="0"/>
                          <a:cs typeface="Times New Roman" charset="0"/>
                        </a:rPr>
                        <a:t>to</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2</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1"/>
                  </a:ext>
                </a:extLst>
              </a:tr>
              <a:tr h="246671">
                <a:tc>
                  <a:txBody>
                    <a:bodyPr/>
                    <a:lstStyle/>
                    <a:p>
                      <a:pPr algn="ctr"/>
                      <a:r>
                        <a:rPr lang="en-US" altLang="zh-CN" sz="1600" dirty="0">
                          <a:latin typeface="Times New Roman" charset="0"/>
                          <a:ea typeface="Times New Roman" charset="0"/>
                          <a:cs typeface="Times New Roman" charset="0"/>
                        </a:rPr>
                        <a:t>do</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3</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2"/>
                  </a:ext>
                </a:extLst>
              </a:tr>
              <a:tr h="246671">
                <a:tc>
                  <a:txBody>
                    <a:bodyPr/>
                    <a:lstStyle/>
                    <a:p>
                      <a:pPr algn="ctr"/>
                      <a:r>
                        <a:rPr lang="en-US" altLang="zh-CN" sz="1600" dirty="0">
                          <a:latin typeface="Times New Roman" charset="0"/>
                          <a:ea typeface="Times New Roman" charset="0"/>
                          <a:cs typeface="Times New Roman" charset="0"/>
                        </a:rPr>
                        <a:t>is</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1</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3"/>
                  </a:ext>
                </a:extLst>
              </a:tr>
              <a:tr h="246671">
                <a:tc>
                  <a:txBody>
                    <a:bodyPr/>
                    <a:lstStyle/>
                    <a:p>
                      <a:pPr algn="ctr"/>
                      <a:r>
                        <a:rPr lang="en-US" altLang="zh-CN" sz="1600" dirty="0">
                          <a:latin typeface="Times New Roman" charset="0"/>
                          <a:ea typeface="Times New Roman" charset="0"/>
                          <a:cs typeface="Times New Roman" charset="0"/>
                        </a:rPr>
                        <a:t>be</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4</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4"/>
                  </a:ext>
                </a:extLst>
              </a:tr>
              <a:tr h="246671">
                <a:tc>
                  <a:txBody>
                    <a:bodyPr/>
                    <a:lstStyle/>
                    <a:p>
                      <a:pPr algn="ctr"/>
                      <a:r>
                        <a:rPr lang="en-US" altLang="zh-CN" sz="1600" dirty="0">
                          <a:latin typeface="Times New Roman" charset="0"/>
                          <a:ea typeface="Times New Roman" charset="0"/>
                          <a:cs typeface="Times New Roman" charset="0"/>
                        </a:rPr>
                        <a:t>or</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1</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5"/>
                  </a:ext>
                </a:extLst>
              </a:tr>
              <a:tr h="246671">
                <a:tc>
                  <a:txBody>
                    <a:bodyPr/>
                    <a:lstStyle/>
                    <a:p>
                      <a:pPr algn="ctr"/>
                      <a:r>
                        <a:rPr lang="en-US" altLang="zh-CN" sz="1600" dirty="0">
                          <a:latin typeface="Times New Roman" charset="0"/>
                          <a:ea typeface="Times New Roman" charset="0"/>
                          <a:cs typeface="Times New Roman" charset="0"/>
                        </a:rPr>
                        <a:t>not</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1</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6"/>
                  </a:ext>
                </a:extLst>
              </a:tr>
              <a:tr h="246671">
                <a:tc>
                  <a:txBody>
                    <a:bodyPr/>
                    <a:lstStyle/>
                    <a:p>
                      <a:pPr algn="ctr"/>
                      <a:r>
                        <a:rPr lang="en-US" altLang="zh-CN" sz="1600" dirty="0">
                          <a:latin typeface="Times New Roman" charset="0"/>
                          <a:ea typeface="Times New Roman" charset="0"/>
                          <a:cs typeface="Times New Roman" charset="0"/>
                        </a:rPr>
                        <a:t>I</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2</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7"/>
                  </a:ext>
                </a:extLst>
              </a:tr>
              <a:tr h="246671">
                <a:tc>
                  <a:txBody>
                    <a:bodyPr/>
                    <a:lstStyle/>
                    <a:p>
                      <a:pPr algn="ctr"/>
                      <a:r>
                        <a:rPr lang="en-US" altLang="zh-CN" sz="1600" dirty="0">
                          <a:latin typeface="Times New Roman" charset="0"/>
                          <a:ea typeface="Times New Roman" charset="0"/>
                          <a:cs typeface="Times New Roman" charset="0"/>
                        </a:rPr>
                        <a:t>am</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2</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8"/>
                  </a:ext>
                </a:extLst>
              </a:tr>
              <a:tr h="246671">
                <a:tc>
                  <a:txBody>
                    <a:bodyPr/>
                    <a:lstStyle/>
                    <a:p>
                      <a:pPr algn="ctr"/>
                      <a:r>
                        <a:rPr lang="en-US" altLang="zh-CN" sz="1600" dirty="0">
                          <a:latin typeface="Times New Roman" charset="0"/>
                          <a:ea typeface="Times New Roman" charset="0"/>
                          <a:cs typeface="Times New Roman" charset="0"/>
                        </a:rPr>
                        <a:t>what</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1</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9"/>
                  </a:ext>
                </a:extLst>
              </a:tr>
              <a:tr h="246671">
                <a:tc>
                  <a:txBody>
                    <a:bodyPr/>
                    <a:lstStyle/>
                    <a:p>
                      <a:pPr algn="ctr"/>
                      <a:r>
                        <a:rPr lang="en-US" altLang="zh-CN" sz="1600" dirty="0">
                          <a:latin typeface="Times New Roman" charset="0"/>
                          <a:ea typeface="Times New Roman" charset="0"/>
                          <a:cs typeface="Times New Roman" charset="0"/>
                        </a:rPr>
                        <a:t>think</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1</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10"/>
                  </a:ext>
                </a:extLst>
              </a:tr>
              <a:tr h="246671">
                <a:tc>
                  <a:txBody>
                    <a:bodyPr/>
                    <a:lstStyle/>
                    <a:p>
                      <a:pPr algn="ctr"/>
                      <a:r>
                        <a:rPr lang="en-US" altLang="zh-CN" sz="1600" dirty="0">
                          <a:latin typeface="Times New Roman" charset="0"/>
                          <a:ea typeface="Times New Roman" charset="0"/>
                          <a:cs typeface="Times New Roman" charset="0"/>
                        </a:rPr>
                        <a:t>therefore</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1</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11"/>
                  </a:ext>
                </a:extLst>
              </a:tr>
              <a:tr h="246671">
                <a:tc>
                  <a:txBody>
                    <a:bodyPr/>
                    <a:lstStyle/>
                    <a:p>
                      <a:pPr algn="ctr"/>
                      <a:r>
                        <a:rPr lang="en-US" altLang="zh-CN" sz="1600" dirty="0">
                          <a:latin typeface="Times New Roman" charset="0"/>
                          <a:ea typeface="Times New Roman" charset="0"/>
                          <a:cs typeface="Times New Roman" charset="0"/>
                        </a:rPr>
                        <a:t>da</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1</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12"/>
                  </a:ext>
                </a:extLst>
              </a:tr>
              <a:tr h="246671">
                <a:tc>
                  <a:txBody>
                    <a:bodyPr/>
                    <a:lstStyle/>
                    <a:p>
                      <a:pPr algn="ctr"/>
                      <a:r>
                        <a:rPr lang="en-US" altLang="zh-CN" sz="1600" dirty="0">
                          <a:latin typeface="Times New Roman" charset="0"/>
                          <a:ea typeface="Times New Roman" charset="0"/>
                          <a:cs typeface="Times New Roman" charset="0"/>
                        </a:rPr>
                        <a:t>let</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1</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13"/>
                  </a:ext>
                </a:extLst>
              </a:tr>
              <a:tr h="246671">
                <a:tc>
                  <a:txBody>
                    <a:bodyPr/>
                    <a:lstStyle/>
                    <a:p>
                      <a:pPr algn="ctr"/>
                      <a:r>
                        <a:rPr lang="en-US" altLang="zh-CN" sz="1600" dirty="0">
                          <a:latin typeface="Times New Roman" charset="0"/>
                          <a:ea typeface="Times New Roman" charset="0"/>
                          <a:cs typeface="Times New Roman" charset="0"/>
                        </a:rPr>
                        <a:t>it</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1</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14"/>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034493479"/>
              </p:ext>
            </p:extLst>
          </p:nvPr>
        </p:nvGraphicFramePr>
        <p:xfrm>
          <a:off x="2479964" y="1722826"/>
          <a:ext cx="1900050" cy="5043713"/>
        </p:xfrm>
        <a:graphic>
          <a:graphicData uri="http://schemas.openxmlformats.org/drawingml/2006/table">
            <a:tbl>
              <a:tblPr firstRow="1" bandRow="1">
                <a:tableStyleId>{5C22544A-7EE6-4342-B048-85BDC9FD1C3A}</a:tableStyleId>
              </a:tblPr>
              <a:tblGrid>
                <a:gridCol w="714252">
                  <a:extLst>
                    <a:ext uri="{9D8B030D-6E8A-4147-A177-3AD203B41FA5}">
                      <a16:colId xmlns:a16="http://schemas.microsoft.com/office/drawing/2014/main" val="20000"/>
                    </a:ext>
                  </a:extLst>
                </a:gridCol>
                <a:gridCol w="395266">
                  <a:extLst>
                    <a:ext uri="{9D8B030D-6E8A-4147-A177-3AD203B41FA5}">
                      <a16:colId xmlns:a16="http://schemas.microsoft.com/office/drawing/2014/main" val="20001"/>
                    </a:ext>
                  </a:extLst>
                </a:gridCol>
                <a:gridCol w="395266">
                  <a:extLst>
                    <a:ext uri="{9D8B030D-6E8A-4147-A177-3AD203B41FA5}">
                      <a16:colId xmlns:a16="http://schemas.microsoft.com/office/drawing/2014/main" val="20002"/>
                    </a:ext>
                  </a:extLst>
                </a:gridCol>
                <a:gridCol w="395266">
                  <a:extLst>
                    <a:ext uri="{9D8B030D-6E8A-4147-A177-3AD203B41FA5}">
                      <a16:colId xmlns:a16="http://schemas.microsoft.com/office/drawing/2014/main" val="20003"/>
                    </a:ext>
                  </a:extLst>
                </a:gridCol>
              </a:tblGrid>
              <a:tr h="269289">
                <a:tc>
                  <a:txBody>
                    <a:bodyPr/>
                    <a:lstStyle/>
                    <a:p>
                      <a:pPr marL="0" algn="ctr" defTabSz="457200" rtl="0" eaLnBrk="1" latinLnBrk="0" hangingPunct="1"/>
                      <a:r>
                        <a:rPr lang="en-US" altLang="zh-CN" sz="1600" b="1" i="1" kern="1200" baseline="0" dirty="0">
                          <a:solidFill>
                            <a:schemeClr val="lt1"/>
                          </a:solidFill>
                          <a:latin typeface="Times New Roman" charset="0"/>
                          <a:ea typeface="Times New Roman" charset="0"/>
                          <a:cs typeface="Times New Roman" charset="0"/>
                        </a:rPr>
                        <a:t>d</a:t>
                      </a:r>
                      <a:r>
                        <a:rPr lang="en-US" altLang="zh-CN" sz="1600" b="1" i="1" kern="1200" baseline="-25000" dirty="0">
                          <a:solidFill>
                            <a:schemeClr val="lt1"/>
                          </a:solidFill>
                          <a:latin typeface="Times New Roman" charset="0"/>
                          <a:ea typeface="Times New Roman" charset="0"/>
                          <a:cs typeface="Times New Roman" charset="0"/>
                        </a:rPr>
                        <a:t>1</a:t>
                      </a:r>
                      <a:endParaRPr lang="zh-CN" altLang="en-US" sz="1600" b="1" i="1" kern="1200" baseline="-25000" dirty="0">
                        <a:solidFill>
                          <a:schemeClr val="lt1"/>
                        </a:solidFill>
                        <a:latin typeface="Times New Roman" charset="0"/>
                        <a:ea typeface="Times New Roman" charset="0"/>
                        <a:cs typeface="Times New Roman" charset="0"/>
                      </a:endParaRPr>
                    </a:p>
                  </a:txBody>
                  <a:tcPr/>
                </a:tc>
                <a:tc>
                  <a:txBody>
                    <a:bodyPr/>
                    <a:lstStyle/>
                    <a:p>
                      <a:pPr marL="0" algn="ctr" defTabSz="457200" rtl="0" eaLnBrk="1" latinLnBrk="0" hangingPunct="1"/>
                      <a:r>
                        <a:rPr lang="en-US" altLang="zh-CN" sz="1600" b="1" i="1" kern="1200" baseline="0" dirty="0">
                          <a:solidFill>
                            <a:schemeClr val="lt1"/>
                          </a:solidFill>
                          <a:latin typeface="Times New Roman" charset="0"/>
                          <a:ea typeface="Times New Roman" charset="0"/>
                          <a:cs typeface="Times New Roman" charset="0"/>
                        </a:rPr>
                        <a:t>d</a:t>
                      </a:r>
                      <a:r>
                        <a:rPr lang="en-US" altLang="zh-CN" sz="1600" b="1" i="1" kern="1200" baseline="-25000" dirty="0">
                          <a:solidFill>
                            <a:schemeClr val="lt1"/>
                          </a:solidFill>
                          <a:latin typeface="Times New Roman" charset="0"/>
                          <a:ea typeface="Times New Roman" charset="0"/>
                          <a:cs typeface="Times New Roman" charset="0"/>
                        </a:rPr>
                        <a:t>2</a:t>
                      </a:r>
                      <a:endParaRPr lang="zh-CN" altLang="en-US" sz="1600" b="1" i="1" kern="1200" baseline="-25000" dirty="0">
                        <a:solidFill>
                          <a:schemeClr val="lt1"/>
                        </a:solidFill>
                        <a:latin typeface="Times New Roman" charset="0"/>
                        <a:ea typeface="Times New Roman" charset="0"/>
                        <a:cs typeface="Times New Roman" charset="0"/>
                      </a:endParaRPr>
                    </a:p>
                  </a:txBody>
                  <a:tcPr/>
                </a:tc>
                <a:tc>
                  <a:txBody>
                    <a:bodyPr/>
                    <a:lstStyle/>
                    <a:p>
                      <a:pPr marL="0" algn="ctr" defTabSz="457200" rtl="0" eaLnBrk="1" latinLnBrk="0" hangingPunct="1"/>
                      <a:r>
                        <a:rPr lang="en-US" altLang="zh-CN" sz="1600" b="1" i="1" kern="1200" baseline="0" dirty="0">
                          <a:solidFill>
                            <a:schemeClr val="lt1"/>
                          </a:solidFill>
                          <a:latin typeface="Times New Roman" charset="0"/>
                          <a:ea typeface="Times New Roman" charset="0"/>
                          <a:cs typeface="Times New Roman" charset="0"/>
                        </a:rPr>
                        <a:t>d</a:t>
                      </a:r>
                      <a:r>
                        <a:rPr lang="en-US" altLang="zh-CN" sz="1600" b="1" i="1" kern="1200" baseline="-25000" dirty="0">
                          <a:solidFill>
                            <a:schemeClr val="lt1"/>
                          </a:solidFill>
                          <a:latin typeface="Times New Roman" charset="0"/>
                          <a:ea typeface="Times New Roman" charset="0"/>
                          <a:cs typeface="Times New Roman" charset="0"/>
                        </a:rPr>
                        <a:t>3</a:t>
                      </a:r>
                      <a:endParaRPr lang="zh-CN" altLang="en-US" sz="1600" b="1" i="1" kern="1200" baseline="-25000" dirty="0">
                        <a:solidFill>
                          <a:schemeClr val="lt1"/>
                        </a:solidFill>
                        <a:latin typeface="Times New Roman" charset="0"/>
                        <a:ea typeface="Times New Roman" charset="0"/>
                        <a:cs typeface="Times New Roman" charset="0"/>
                      </a:endParaRPr>
                    </a:p>
                  </a:txBody>
                  <a:tcPr/>
                </a:tc>
                <a:tc>
                  <a:txBody>
                    <a:bodyPr/>
                    <a:lstStyle/>
                    <a:p>
                      <a:pPr marL="0" algn="ctr" defTabSz="457200" rtl="0" eaLnBrk="1" latinLnBrk="0" hangingPunct="1"/>
                      <a:r>
                        <a:rPr lang="en-US" altLang="zh-CN" sz="1600" b="1" i="1" kern="1200" baseline="0" dirty="0">
                          <a:solidFill>
                            <a:schemeClr val="lt1"/>
                          </a:solidFill>
                          <a:latin typeface="Times New Roman" charset="0"/>
                          <a:ea typeface="Times New Roman" charset="0"/>
                          <a:cs typeface="Times New Roman" charset="0"/>
                        </a:rPr>
                        <a:t>d</a:t>
                      </a:r>
                      <a:r>
                        <a:rPr lang="en-US" altLang="zh-CN" sz="1600" b="1" i="1" kern="1200" baseline="-25000" dirty="0">
                          <a:solidFill>
                            <a:schemeClr val="lt1"/>
                          </a:solidFill>
                          <a:latin typeface="Times New Roman" charset="0"/>
                          <a:ea typeface="Times New Roman" charset="0"/>
                          <a:cs typeface="Times New Roman" charset="0"/>
                        </a:rPr>
                        <a:t>4</a:t>
                      </a:r>
                      <a:endParaRPr lang="zh-CN" altLang="en-US" sz="1600" b="1" i="1" kern="1200" baseline="-25000" dirty="0">
                        <a:solidFill>
                          <a:schemeClr val="lt1"/>
                        </a:solidFill>
                        <a:latin typeface="Times New Roman" charset="0"/>
                        <a:ea typeface="Times New Roman" charset="0"/>
                        <a:cs typeface="Times New Roman" charset="0"/>
                      </a:endParaRPr>
                    </a:p>
                  </a:txBody>
                  <a:tcPr/>
                </a:tc>
                <a:extLst>
                  <a:ext uri="{0D108BD9-81ED-4DB2-BD59-A6C34878D82A}">
                    <a16:rowId xmlns:a16="http://schemas.microsoft.com/office/drawing/2014/main" val="10000"/>
                  </a:ext>
                </a:extLst>
              </a:tr>
              <a:tr h="269289">
                <a:tc>
                  <a:txBody>
                    <a:bodyPr/>
                    <a:lstStyle/>
                    <a:p>
                      <a:pPr algn="ctr"/>
                      <a:r>
                        <a:rPr lang="en-US" altLang="zh-CN" sz="1600" dirty="0">
                          <a:latin typeface="Times New Roman" charset="0"/>
                          <a:ea typeface="Times New Roman" charset="0"/>
                          <a:cs typeface="Times New Roman" charset="0"/>
                        </a:rPr>
                        <a:t>4</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2</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1"/>
                  </a:ext>
                </a:extLst>
              </a:tr>
              <a:tr h="269289">
                <a:tc>
                  <a:txBody>
                    <a:bodyPr/>
                    <a:lstStyle/>
                    <a:p>
                      <a:pPr algn="ctr"/>
                      <a:r>
                        <a:rPr lang="en-US" altLang="zh-CN" sz="1600" dirty="0">
                          <a:latin typeface="Times New Roman" charset="0"/>
                          <a:ea typeface="Times New Roman" charset="0"/>
                          <a:cs typeface="Times New Roman" charset="0"/>
                        </a:rPr>
                        <a:t>2</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3</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3</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2"/>
                  </a:ext>
                </a:extLst>
              </a:tr>
              <a:tr h="269289">
                <a:tc>
                  <a:txBody>
                    <a:bodyPr/>
                    <a:lstStyle/>
                    <a:p>
                      <a:pPr algn="ctr"/>
                      <a:r>
                        <a:rPr lang="en-US" altLang="zh-CN" sz="1600" dirty="0">
                          <a:latin typeface="Times New Roman" charset="0"/>
                          <a:ea typeface="Times New Roman" charset="0"/>
                          <a:cs typeface="Times New Roman" charset="0"/>
                        </a:rPr>
                        <a:t>2</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3"/>
                  </a:ext>
                </a:extLst>
              </a:tr>
              <a:tr h="269289">
                <a:tc>
                  <a:txBody>
                    <a:bodyPr/>
                    <a:lstStyle/>
                    <a:p>
                      <a:pPr algn="ctr"/>
                      <a:r>
                        <a:rPr lang="en-US" altLang="zh-CN" sz="1600" dirty="0">
                          <a:latin typeface="Times New Roman" charset="0"/>
                          <a:ea typeface="Times New Roman" charset="0"/>
                          <a:cs typeface="Times New Roman" charset="0"/>
                        </a:rPr>
                        <a:t>2</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2</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2</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2</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4"/>
                  </a:ext>
                </a:extLst>
              </a:tr>
              <a:tr h="269289">
                <a:tc>
                  <a:txBody>
                    <a:bodyPr/>
                    <a:lstStyle/>
                    <a:p>
                      <a:pPr algn="ctr"/>
                      <a:r>
                        <a:rPr lang="en-US" altLang="zh-CN" sz="1600" dirty="0">
                          <a:latin typeface="Times New Roman" charset="0"/>
                          <a:ea typeface="Times New Roman" charset="0"/>
                          <a:cs typeface="Times New Roman" charset="0"/>
                        </a:rPr>
                        <a:t>-</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1</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5"/>
                  </a:ext>
                </a:extLst>
              </a:tr>
              <a:tr h="269289">
                <a:tc>
                  <a:txBody>
                    <a:bodyPr/>
                    <a:lstStyle/>
                    <a:p>
                      <a:pPr algn="ctr"/>
                      <a:r>
                        <a:rPr lang="en-US" altLang="zh-CN" sz="1600" dirty="0">
                          <a:latin typeface="Times New Roman" charset="0"/>
                          <a:ea typeface="Times New Roman" charset="0"/>
                          <a:cs typeface="Times New Roman" charset="0"/>
                        </a:rPr>
                        <a:t>-</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1</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6"/>
                  </a:ext>
                </a:extLst>
              </a:tr>
              <a:tr h="269289">
                <a:tc>
                  <a:txBody>
                    <a:bodyPr/>
                    <a:lstStyle/>
                    <a:p>
                      <a:pPr algn="ctr"/>
                      <a:r>
                        <a:rPr lang="en-US" altLang="zh-CN" sz="1600" dirty="0">
                          <a:latin typeface="Times New Roman" charset="0"/>
                          <a:ea typeface="Times New Roman" charset="0"/>
                          <a:cs typeface="Times New Roman" charset="0"/>
                        </a:rPr>
                        <a:t>-</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2</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2</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7"/>
                  </a:ext>
                </a:extLst>
              </a:tr>
              <a:tr h="269289">
                <a:tc>
                  <a:txBody>
                    <a:bodyPr/>
                    <a:lstStyle/>
                    <a:p>
                      <a:pPr algn="ctr"/>
                      <a:r>
                        <a:rPr lang="en-US" altLang="zh-CN" sz="1600" dirty="0">
                          <a:latin typeface="Times New Roman" charset="0"/>
                          <a:ea typeface="Times New Roman" charset="0"/>
                          <a:cs typeface="Times New Roman" charset="0"/>
                        </a:rPr>
                        <a:t>-</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2</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1</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8"/>
                  </a:ext>
                </a:extLst>
              </a:tr>
              <a:tr h="269289">
                <a:tc>
                  <a:txBody>
                    <a:bodyPr/>
                    <a:lstStyle/>
                    <a:p>
                      <a:pPr algn="ctr"/>
                      <a:r>
                        <a:rPr lang="en-US" altLang="zh-CN" sz="1600" dirty="0">
                          <a:latin typeface="Times New Roman" charset="0"/>
                          <a:ea typeface="Times New Roman" charset="0"/>
                          <a:cs typeface="Times New Roman" charset="0"/>
                        </a:rPr>
                        <a:t>-</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1</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09"/>
                  </a:ext>
                </a:extLst>
              </a:tr>
              <a:tr h="269289">
                <a:tc>
                  <a:txBody>
                    <a:bodyPr/>
                    <a:lstStyle/>
                    <a:p>
                      <a:pPr algn="ctr"/>
                      <a:r>
                        <a:rPr lang="en-US" altLang="zh-CN" sz="1600" dirty="0">
                          <a:latin typeface="Times New Roman" charset="0"/>
                          <a:ea typeface="Times New Roman" charset="0"/>
                          <a:cs typeface="Times New Roman" charset="0"/>
                        </a:rPr>
                        <a:t>-</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1</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10"/>
                  </a:ext>
                </a:extLst>
              </a:tr>
              <a:tr h="349793">
                <a:tc>
                  <a:txBody>
                    <a:bodyPr/>
                    <a:lstStyle/>
                    <a:p>
                      <a:pPr algn="ctr"/>
                      <a:r>
                        <a:rPr lang="en-US" altLang="zh-CN" sz="1600" dirty="0">
                          <a:latin typeface="Times New Roman" charset="0"/>
                          <a:ea typeface="Times New Roman" charset="0"/>
                          <a:cs typeface="Times New Roman" charset="0"/>
                        </a:rPr>
                        <a:t>-</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1</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11"/>
                  </a:ext>
                </a:extLst>
              </a:tr>
              <a:tr h="269289">
                <a:tc>
                  <a:txBody>
                    <a:bodyPr/>
                    <a:lstStyle/>
                    <a:p>
                      <a:pPr algn="ctr"/>
                      <a:r>
                        <a:rPr lang="en-US" altLang="zh-CN" sz="1600" dirty="0">
                          <a:latin typeface="Times New Roman" charset="0"/>
                          <a:ea typeface="Times New Roman" charset="0"/>
                          <a:cs typeface="Times New Roman" charset="0"/>
                        </a:rPr>
                        <a:t>-</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3</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12"/>
                  </a:ext>
                </a:extLst>
              </a:tr>
              <a:tr h="269289">
                <a:tc>
                  <a:txBody>
                    <a:bodyPr/>
                    <a:lstStyle/>
                    <a:p>
                      <a:pPr algn="ctr"/>
                      <a:r>
                        <a:rPr lang="en-US" altLang="zh-CN" sz="1600" dirty="0">
                          <a:latin typeface="Times New Roman" charset="0"/>
                          <a:ea typeface="Times New Roman" charset="0"/>
                          <a:cs typeface="Times New Roman" charset="0"/>
                        </a:rPr>
                        <a:t>-</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2</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13"/>
                  </a:ext>
                </a:extLst>
              </a:tr>
              <a:tr h="269289">
                <a:tc>
                  <a:txBody>
                    <a:bodyPr/>
                    <a:lstStyle/>
                    <a:p>
                      <a:pPr algn="ctr"/>
                      <a:r>
                        <a:rPr lang="en-US" altLang="zh-CN" sz="1600" dirty="0">
                          <a:latin typeface="Times New Roman" charset="0"/>
                          <a:ea typeface="Times New Roman" charset="0"/>
                          <a:cs typeface="Times New Roman" charset="0"/>
                        </a:rPr>
                        <a:t>-</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a:t>
                      </a:r>
                      <a:endParaRPr lang="zh-CN" altLang="en-US" sz="1600" dirty="0">
                        <a:latin typeface="Times New Roman" charset="0"/>
                        <a:ea typeface="Times New Roman" charset="0"/>
                        <a:cs typeface="Times New Roman" charset="0"/>
                      </a:endParaRPr>
                    </a:p>
                  </a:txBody>
                  <a:tcPr/>
                </a:tc>
                <a:tc>
                  <a:txBody>
                    <a:bodyPr/>
                    <a:lstStyle/>
                    <a:p>
                      <a:pPr algn="ctr"/>
                      <a:r>
                        <a:rPr lang="en-US" altLang="zh-CN" sz="1600" dirty="0">
                          <a:latin typeface="Times New Roman" charset="0"/>
                          <a:ea typeface="Times New Roman" charset="0"/>
                          <a:cs typeface="Times New Roman" charset="0"/>
                        </a:rPr>
                        <a:t>2</a:t>
                      </a:r>
                      <a:endParaRPr lang="zh-CN" altLang="en-US" sz="1600" dirty="0">
                        <a:latin typeface="Times New Roman" charset="0"/>
                        <a:ea typeface="Times New Roman" charset="0"/>
                        <a:cs typeface="Times New Roman" charset="0"/>
                      </a:endParaRPr>
                    </a:p>
                  </a:txBody>
                  <a:tcPr/>
                </a:tc>
                <a:extLst>
                  <a:ext uri="{0D108BD9-81ED-4DB2-BD59-A6C34878D82A}">
                    <a16:rowId xmlns:a16="http://schemas.microsoft.com/office/drawing/2014/main" val="10014"/>
                  </a:ext>
                </a:extLst>
              </a:tr>
            </a:tbl>
          </a:graphicData>
        </a:graphic>
      </p:graphicFrame>
      <p:sp>
        <p:nvSpPr>
          <p:cNvPr id="6" name="剪去单角的矩形 5"/>
          <p:cNvSpPr/>
          <p:nvPr/>
        </p:nvSpPr>
        <p:spPr>
          <a:xfrm>
            <a:off x="4785757" y="3340712"/>
            <a:ext cx="1781299" cy="783772"/>
          </a:xfrm>
          <a:prstGeom prst="snip1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latin typeface="Times New Roman" charset="0"/>
                <a:ea typeface="Times New Roman" charset="0"/>
                <a:cs typeface="Times New Roman" charset="0"/>
              </a:rPr>
              <a:t>To</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do</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is</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to</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be.</a:t>
            </a:r>
          </a:p>
          <a:p>
            <a:pPr algn="ctr"/>
            <a:r>
              <a:rPr kumimoji="1" lang="en-US" altLang="zh-CN" dirty="0">
                <a:solidFill>
                  <a:schemeClr val="tx1"/>
                </a:solidFill>
                <a:latin typeface="Times New Roman" charset="0"/>
                <a:ea typeface="Times New Roman" charset="0"/>
                <a:cs typeface="Times New Roman" charset="0"/>
              </a:rPr>
              <a:t>To</a:t>
            </a:r>
            <a:r>
              <a:rPr kumimoji="1" lang="zh-CN" altLang="en-US" dirty="0">
                <a:solidFill>
                  <a:schemeClr val="tx1"/>
                </a:solidFill>
                <a:latin typeface="Times New Roman" charset="0"/>
                <a:ea typeface="Times New Roman" charset="0"/>
                <a:cs typeface="Times New Roman" charset="0"/>
              </a:rPr>
              <a:t> </a:t>
            </a:r>
            <a:r>
              <a:rPr kumimoji="1" lang="en-US" altLang="zh-CN" dirty="0">
                <a:solidFill>
                  <a:schemeClr val="tx1"/>
                </a:solidFill>
                <a:latin typeface="Times New Roman" charset="0"/>
                <a:ea typeface="Times New Roman" charset="0"/>
                <a:cs typeface="Times New Roman" charset="0"/>
              </a:rPr>
              <a:t>be</a:t>
            </a:r>
            <a:r>
              <a:rPr kumimoji="1" lang="zh-CN" altLang="en-US" dirty="0">
                <a:solidFill>
                  <a:schemeClr val="tx1"/>
                </a:solidFill>
                <a:latin typeface="Times New Roman" charset="0"/>
                <a:ea typeface="Times New Roman" charset="0"/>
                <a:cs typeface="Times New Roman" charset="0"/>
              </a:rPr>
              <a:t> </a:t>
            </a:r>
            <a:r>
              <a:rPr kumimoji="1" lang="en-US" altLang="zh-CN" dirty="0">
                <a:solidFill>
                  <a:schemeClr val="tx1"/>
                </a:solidFill>
                <a:latin typeface="Times New Roman" charset="0"/>
                <a:ea typeface="Times New Roman" charset="0"/>
                <a:cs typeface="Times New Roman" charset="0"/>
              </a:rPr>
              <a:t>is</a:t>
            </a:r>
            <a:r>
              <a:rPr kumimoji="1" lang="zh-CN" altLang="en-US" dirty="0">
                <a:solidFill>
                  <a:schemeClr val="tx1"/>
                </a:solidFill>
                <a:latin typeface="Times New Roman" charset="0"/>
                <a:ea typeface="Times New Roman" charset="0"/>
                <a:cs typeface="Times New Roman" charset="0"/>
              </a:rPr>
              <a:t> </a:t>
            </a:r>
            <a:r>
              <a:rPr kumimoji="1" lang="en-US" altLang="zh-CN" dirty="0">
                <a:solidFill>
                  <a:schemeClr val="tx1"/>
                </a:solidFill>
                <a:latin typeface="Times New Roman" charset="0"/>
                <a:ea typeface="Times New Roman" charset="0"/>
                <a:cs typeface="Times New Roman" charset="0"/>
              </a:rPr>
              <a:t>to</a:t>
            </a:r>
            <a:r>
              <a:rPr kumimoji="1" lang="zh-CN" altLang="en-US" dirty="0">
                <a:solidFill>
                  <a:schemeClr val="tx1"/>
                </a:solidFill>
                <a:latin typeface="Times New Roman" charset="0"/>
                <a:ea typeface="Times New Roman" charset="0"/>
                <a:cs typeface="Times New Roman" charset="0"/>
              </a:rPr>
              <a:t> </a:t>
            </a:r>
            <a:r>
              <a:rPr kumimoji="1" lang="en-US" altLang="zh-CN" dirty="0">
                <a:solidFill>
                  <a:schemeClr val="tx1"/>
                </a:solidFill>
                <a:latin typeface="Times New Roman" charset="0"/>
                <a:ea typeface="Times New Roman" charset="0"/>
                <a:cs typeface="Times New Roman" charset="0"/>
              </a:rPr>
              <a:t>do.</a:t>
            </a:r>
            <a:endParaRPr kumimoji="1" lang="zh-CN" altLang="en-US" dirty="0">
              <a:solidFill>
                <a:schemeClr val="tx1"/>
              </a:solidFill>
              <a:latin typeface="Times New Roman" charset="0"/>
              <a:ea typeface="Times New Roman" charset="0"/>
              <a:cs typeface="Times New Roman" charset="0"/>
            </a:endParaRPr>
          </a:p>
        </p:txBody>
      </p:sp>
      <p:sp>
        <p:nvSpPr>
          <p:cNvPr id="7" name="文本框 6"/>
          <p:cNvSpPr txBox="1"/>
          <p:nvPr/>
        </p:nvSpPr>
        <p:spPr>
          <a:xfrm>
            <a:off x="4781800" y="2879047"/>
            <a:ext cx="985652" cy="461665"/>
          </a:xfrm>
          <a:prstGeom prst="rect">
            <a:avLst/>
          </a:prstGeom>
          <a:noFill/>
        </p:spPr>
        <p:txBody>
          <a:bodyPr wrap="square" rtlCol="0">
            <a:spAutoFit/>
          </a:bodyPr>
          <a:lstStyle/>
          <a:p>
            <a:r>
              <a:rPr kumimoji="1" lang="en-US" altLang="zh-CN" sz="2400" b="1" i="1" dirty="0">
                <a:latin typeface="Times New Roman" charset="0"/>
                <a:ea typeface="Times New Roman" charset="0"/>
                <a:cs typeface="Times New Roman" charset="0"/>
              </a:rPr>
              <a:t>d</a:t>
            </a:r>
            <a:r>
              <a:rPr kumimoji="1" lang="en-US" altLang="zh-CN" sz="2400" b="1" i="1" baseline="-25000" dirty="0">
                <a:latin typeface="Times New Roman" charset="0"/>
                <a:ea typeface="Times New Roman" charset="0"/>
                <a:cs typeface="Times New Roman" charset="0"/>
              </a:rPr>
              <a:t>1</a:t>
            </a:r>
            <a:endParaRPr kumimoji="1" lang="zh-CN" altLang="en-US" sz="2400" b="1" i="1" baseline="-25000" dirty="0">
              <a:latin typeface="Times New Roman" charset="0"/>
              <a:ea typeface="Times New Roman" charset="0"/>
              <a:cs typeface="Times New Roman" charset="0"/>
            </a:endParaRPr>
          </a:p>
        </p:txBody>
      </p:sp>
      <p:sp>
        <p:nvSpPr>
          <p:cNvPr id="8" name="剪去单角的矩形 7"/>
          <p:cNvSpPr/>
          <p:nvPr/>
        </p:nvSpPr>
        <p:spPr>
          <a:xfrm>
            <a:off x="6869880" y="3340712"/>
            <a:ext cx="1945571" cy="783772"/>
          </a:xfrm>
          <a:prstGeom prst="snip1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latin typeface="Times New Roman" charset="0"/>
                <a:ea typeface="Times New Roman" charset="0"/>
                <a:cs typeface="Times New Roman" charset="0"/>
              </a:rPr>
              <a:t>To</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be</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or</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not</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to</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be.</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I</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am</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what</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I</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am.</a:t>
            </a:r>
            <a:endParaRPr kumimoji="1" lang="zh-CN" altLang="en-US" dirty="0">
              <a:solidFill>
                <a:schemeClr val="tx1"/>
              </a:solidFill>
              <a:latin typeface="Times New Roman" charset="0"/>
              <a:ea typeface="Times New Roman" charset="0"/>
              <a:cs typeface="Times New Roman" charset="0"/>
            </a:endParaRPr>
          </a:p>
        </p:txBody>
      </p:sp>
      <p:sp>
        <p:nvSpPr>
          <p:cNvPr id="9" name="文本框 8"/>
          <p:cNvSpPr txBox="1"/>
          <p:nvPr/>
        </p:nvSpPr>
        <p:spPr>
          <a:xfrm>
            <a:off x="6865923" y="2879047"/>
            <a:ext cx="985652" cy="461665"/>
          </a:xfrm>
          <a:prstGeom prst="rect">
            <a:avLst/>
          </a:prstGeom>
          <a:noFill/>
        </p:spPr>
        <p:txBody>
          <a:bodyPr wrap="square" rtlCol="0">
            <a:spAutoFit/>
          </a:bodyPr>
          <a:lstStyle/>
          <a:p>
            <a:r>
              <a:rPr kumimoji="1" lang="en-US" altLang="zh-CN" sz="2400" b="1" i="1" dirty="0">
                <a:latin typeface="Times New Roman" charset="0"/>
                <a:ea typeface="Times New Roman" charset="0"/>
                <a:cs typeface="Times New Roman" charset="0"/>
              </a:rPr>
              <a:t>d</a:t>
            </a:r>
            <a:r>
              <a:rPr kumimoji="1" lang="en-US" altLang="zh-CN" sz="2400" b="1" i="1" baseline="-25000" dirty="0">
                <a:latin typeface="Times New Roman" charset="0"/>
                <a:ea typeface="Times New Roman" charset="0"/>
                <a:cs typeface="Times New Roman" charset="0"/>
              </a:rPr>
              <a:t>2</a:t>
            </a:r>
            <a:endParaRPr kumimoji="1" lang="zh-CN" altLang="en-US" sz="2400" b="1" i="1" baseline="-25000" dirty="0">
              <a:latin typeface="Times New Roman" charset="0"/>
              <a:ea typeface="Times New Roman" charset="0"/>
              <a:cs typeface="Times New Roman" charset="0"/>
            </a:endParaRPr>
          </a:p>
        </p:txBody>
      </p:sp>
      <p:sp>
        <p:nvSpPr>
          <p:cNvPr id="10" name="剪去单角的矩形 9"/>
          <p:cNvSpPr/>
          <p:nvPr/>
        </p:nvSpPr>
        <p:spPr>
          <a:xfrm>
            <a:off x="4781800" y="4656898"/>
            <a:ext cx="2295894" cy="783772"/>
          </a:xfrm>
          <a:prstGeom prst="snip1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latin typeface="Times New Roman" charset="0"/>
                <a:ea typeface="Times New Roman" charset="0"/>
                <a:cs typeface="Times New Roman" charset="0"/>
              </a:rPr>
              <a:t>I</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think</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therefore</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I</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am.</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Do</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be</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do</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be</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do.</a:t>
            </a:r>
            <a:endParaRPr kumimoji="1" lang="zh-CN" altLang="en-US" dirty="0">
              <a:solidFill>
                <a:schemeClr val="tx1"/>
              </a:solidFill>
              <a:latin typeface="Times New Roman" charset="0"/>
              <a:ea typeface="Times New Roman" charset="0"/>
              <a:cs typeface="Times New Roman" charset="0"/>
            </a:endParaRPr>
          </a:p>
        </p:txBody>
      </p:sp>
      <p:sp>
        <p:nvSpPr>
          <p:cNvPr id="11" name="文本框 10"/>
          <p:cNvSpPr txBox="1"/>
          <p:nvPr/>
        </p:nvSpPr>
        <p:spPr>
          <a:xfrm>
            <a:off x="4777843" y="4195233"/>
            <a:ext cx="985652" cy="461665"/>
          </a:xfrm>
          <a:prstGeom prst="rect">
            <a:avLst/>
          </a:prstGeom>
          <a:noFill/>
        </p:spPr>
        <p:txBody>
          <a:bodyPr wrap="square" rtlCol="0">
            <a:spAutoFit/>
          </a:bodyPr>
          <a:lstStyle/>
          <a:p>
            <a:r>
              <a:rPr kumimoji="1" lang="en-US" altLang="zh-CN" sz="2400" b="1" i="1" dirty="0">
                <a:latin typeface="Times New Roman" charset="0"/>
                <a:ea typeface="Times New Roman" charset="0"/>
                <a:cs typeface="Times New Roman" charset="0"/>
              </a:rPr>
              <a:t>d</a:t>
            </a:r>
            <a:r>
              <a:rPr kumimoji="1" lang="en-US" altLang="zh-CN" sz="2400" b="1" i="1" baseline="-25000" dirty="0">
                <a:latin typeface="Times New Roman" charset="0"/>
                <a:ea typeface="Times New Roman" charset="0"/>
                <a:cs typeface="Times New Roman" charset="0"/>
              </a:rPr>
              <a:t>3</a:t>
            </a:r>
            <a:endParaRPr kumimoji="1" lang="zh-CN" altLang="en-US" sz="2400" b="1" i="1" baseline="-25000" dirty="0">
              <a:latin typeface="Times New Roman" charset="0"/>
              <a:ea typeface="Times New Roman" charset="0"/>
              <a:cs typeface="Times New Roman" charset="0"/>
            </a:endParaRPr>
          </a:p>
        </p:txBody>
      </p:sp>
      <p:sp>
        <p:nvSpPr>
          <p:cNvPr id="12" name="剪去单角的矩形 11"/>
          <p:cNvSpPr/>
          <p:nvPr/>
        </p:nvSpPr>
        <p:spPr>
          <a:xfrm>
            <a:off x="4777843" y="5927169"/>
            <a:ext cx="2213754" cy="783772"/>
          </a:xfrm>
          <a:prstGeom prst="snip1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latin typeface="Times New Roman" charset="0"/>
                <a:ea typeface="Times New Roman" charset="0"/>
                <a:cs typeface="Times New Roman" charset="0"/>
              </a:rPr>
              <a:t>Do</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do</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do,</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da</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da</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da</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Let</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it</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be,</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let</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it</a:t>
            </a:r>
            <a:r>
              <a:rPr lang="zh-CN" altLang="en-US" dirty="0">
                <a:solidFill>
                  <a:schemeClr val="tx1"/>
                </a:solidFill>
                <a:latin typeface="Times New Roman" charset="0"/>
                <a:ea typeface="Times New Roman" charset="0"/>
                <a:cs typeface="Times New Roman" charset="0"/>
              </a:rPr>
              <a:t> </a:t>
            </a:r>
            <a:r>
              <a:rPr lang="en-US" altLang="zh-CN" dirty="0">
                <a:solidFill>
                  <a:schemeClr val="tx1"/>
                </a:solidFill>
                <a:latin typeface="Times New Roman" charset="0"/>
                <a:ea typeface="Times New Roman" charset="0"/>
                <a:cs typeface="Times New Roman" charset="0"/>
              </a:rPr>
              <a:t>be.</a:t>
            </a:r>
            <a:endParaRPr kumimoji="1" lang="zh-CN" altLang="en-US" dirty="0">
              <a:solidFill>
                <a:schemeClr val="tx1"/>
              </a:solidFill>
              <a:latin typeface="Times New Roman" charset="0"/>
              <a:ea typeface="Times New Roman" charset="0"/>
              <a:cs typeface="Times New Roman" charset="0"/>
            </a:endParaRPr>
          </a:p>
        </p:txBody>
      </p:sp>
      <p:sp>
        <p:nvSpPr>
          <p:cNvPr id="13" name="文本框 12"/>
          <p:cNvSpPr txBox="1"/>
          <p:nvPr/>
        </p:nvSpPr>
        <p:spPr>
          <a:xfrm>
            <a:off x="4773886" y="5465504"/>
            <a:ext cx="985652" cy="461665"/>
          </a:xfrm>
          <a:prstGeom prst="rect">
            <a:avLst/>
          </a:prstGeom>
          <a:noFill/>
        </p:spPr>
        <p:txBody>
          <a:bodyPr wrap="square" rtlCol="0">
            <a:spAutoFit/>
          </a:bodyPr>
          <a:lstStyle/>
          <a:p>
            <a:r>
              <a:rPr kumimoji="1" lang="en-US" altLang="zh-CN" sz="2400" b="1" i="1" dirty="0">
                <a:latin typeface="Times New Roman" charset="0"/>
                <a:ea typeface="Times New Roman" charset="0"/>
                <a:cs typeface="Times New Roman" charset="0"/>
              </a:rPr>
              <a:t>d</a:t>
            </a:r>
            <a:r>
              <a:rPr kumimoji="1" lang="en-US" altLang="zh-CN" sz="2400" b="1" i="1" baseline="-25000" dirty="0">
                <a:latin typeface="Times New Roman" charset="0"/>
                <a:ea typeface="Times New Roman" charset="0"/>
                <a:cs typeface="Times New Roman" charset="0"/>
              </a:rPr>
              <a:t>4</a:t>
            </a:r>
            <a:endParaRPr kumimoji="1" lang="zh-CN" altLang="en-US" sz="2400" b="1" i="1" baseline="-250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628003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500"/>
                                        <p:tgtEl>
                                          <p:spTgt spid="10"/>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ssolv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linds(horizontal)">
                                      <p:cBhvr>
                                        <p:cTn id="33" dur="500"/>
                                        <p:tgtEl>
                                          <p:spTgt spid="4"/>
                                        </p:tgtEl>
                                      </p:cBhvr>
                                    </p:animEffect>
                                  </p:childTnLst>
                                </p:cTn>
                              </p:par>
                              <p:par>
                                <p:cTn id="34" presetID="3" presetClass="entr" presetSubtype="10"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blinds(horizontal)">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animBg="1"/>
      <p:bldP spid="11" grpId="0"/>
      <p:bldP spid="12" grpId="0" animBg="1"/>
      <p:bldP spid="13" grpId="0"/>
    </p:bld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tailEnd type="arrow"/>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22679</TotalTime>
  <Words>7638</Words>
  <Application>Microsoft Office PowerPoint</Application>
  <PresentationFormat>全屏显示(4:3)</PresentationFormat>
  <Paragraphs>1821</Paragraphs>
  <Slides>84</Slides>
  <Notes>24</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84</vt:i4>
      </vt:variant>
    </vt:vector>
  </HeadingPairs>
  <TitlesOfParts>
    <vt:vector size="99" baseType="lpstr">
      <vt:lpstr>Gungsuh</vt:lpstr>
      <vt:lpstr>Heiti SC Light</vt:lpstr>
      <vt:lpstr>新細明體</vt:lpstr>
      <vt:lpstr>SimHei</vt:lpstr>
      <vt:lpstr>宋体</vt:lpstr>
      <vt:lpstr>Arial</vt:lpstr>
      <vt:lpstr>Calibri</vt:lpstr>
      <vt:lpstr>Cambria Math</vt:lpstr>
      <vt:lpstr>Courier New</vt:lpstr>
      <vt:lpstr>Symbol</vt:lpstr>
      <vt:lpstr>Tahoma</vt:lpstr>
      <vt:lpstr>Times New Roman</vt:lpstr>
      <vt:lpstr>Wingdings</vt:lpstr>
      <vt:lpstr>Office 主题</vt:lpstr>
      <vt:lpstr>Worksheet</vt:lpstr>
      <vt:lpstr>信息检索 Information Retrieval</vt:lpstr>
      <vt:lpstr>信息检索系统的体系结构</vt:lpstr>
      <vt:lpstr>引言</vt:lpstr>
      <vt:lpstr>引言</vt:lpstr>
      <vt:lpstr>引言</vt:lpstr>
      <vt:lpstr>引言</vt:lpstr>
      <vt:lpstr>主要内容</vt:lpstr>
      <vt:lpstr>倒排索引</vt:lpstr>
      <vt:lpstr>倒排索引</vt:lpstr>
      <vt:lpstr>倒排索引</vt:lpstr>
      <vt:lpstr>倒排索引</vt:lpstr>
      <vt:lpstr>倒排索引</vt:lpstr>
      <vt:lpstr>倒排索引</vt:lpstr>
      <vt:lpstr>倒排索引</vt:lpstr>
      <vt:lpstr>倒排索引</vt:lpstr>
      <vt:lpstr>倒排索引</vt:lpstr>
      <vt:lpstr>倒排索引</vt:lpstr>
      <vt:lpstr>倒排索引</vt:lpstr>
      <vt:lpstr>倒排索引</vt:lpstr>
      <vt:lpstr>倒排索引</vt:lpstr>
      <vt:lpstr>倒排索引</vt:lpstr>
      <vt:lpstr>倒排索引</vt:lpstr>
      <vt:lpstr>倒排索引</vt:lpstr>
      <vt:lpstr>倒排索引</vt:lpstr>
      <vt:lpstr>倒排索引</vt:lpstr>
      <vt:lpstr>倒排索引</vt:lpstr>
      <vt:lpstr>倒排索引</vt:lpstr>
      <vt:lpstr>倒排索引</vt:lpstr>
      <vt:lpstr>倒排索引</vt:lpstr>
      <vt:lpstr>主要内容</vt:lpstr>
      <vt:lpstr>签名文档</vt:lpstr>
      <vt:lpstr>签名文档</vt:lpstr>
      <vt:lpstr>签名文档</vt:lpstr>
      <vt:lpstr>签名文档</vt:lpstr>
      <vt:lpstr>签名文档</vt:lpstr>
      <vt:lpstr>签名文档</vt:lpstr>
      <vt:lpstr>签名文档</vt:lpstr>
      <vt:lpstr>签名文档</vt:lpstr>
      <vt:lpstr>签名文档</vt:lpstr>
      <vt:lpstr>签名文档</vt:lpstr>
      <vt:lpstr>签名文档</vt:lpstr>
      <vt:lpstr>签名文档</vt:lpstr>
      <vt:lpstr>签名文档</vt:lpstr>
      <vt:lpstr>签名文档</vt:lpstr>
      <vt:lpstr>主要内容</vt:lpstr>
      <vt:lpstr>后缀树与后缀数组</vt:lpstr>
      <vt:lpstr>后缀树与后缀数组</vt:lpstr>
      <vt:lpstr>后缀树与后缀数组</vt:lpstr>
      <vt:lpstr>后缀树与后缀数组</vt:lpstr>
      <vt:lpstr>后缀树与后缀数组</vt:lpstr>
      <vt:lpstr>后缀树与后缀数组</vt:lpstr>
      <vt:lpstr>后缀树与后缀数组</vt:lpstr>
      <vt:lpstr>后缀树与后缀数组</vt:lpstr>
      <vt:lpstr>后缀树与后缀数组</vt:lpstr>
      <vt:lpstr>主要内容</vt:lpstr>
      <vt:lpstr>顺序检索</vt:lpstr>
      <vt:lpstr>顺序检索</vt:lpstr>
      <vt:lpstr>顺序检索</vt:lpstr>
      <vt:lpstr>顺序检索</vt:lpstr>
      <vt:lpstr>顺序检索</vt:lpstr>
      <vt:lpstr>顺序检索</vt:lpstr>
      <vt:lpstr>顺序检索</vt:lpstr>
      <vt:lpstr>顺序检索</vt:lpstr>
      <vt:lpstr>顺序检索</vt:lpstr>
      <vt:lpstr>顺序检索</vt:lpstr>
      <vt:lpstr>顺序检索</vt:lpstr>
      <vt:lpstr>顺序检索</vt:lpstr>
      <vt:lpstr>顺序检索</vt:lpstr>
      <vt:lpstr>顺序检索</vt:lpstr>
      <vt:lpstr>顺序检索</vt:lpstr>
      <vt:lpstr>顺序检索</vt:lpstr>
      <vt:lpstr>顺序检索</vt:lpstr>
      <vt:lpstr>顺序检索</vt:lpstr>
      <vt:lpstr>顺序检索</vt:lpstr>
      <vt:lpstr>顺序检索</vt:lpstr>
      <vt:lpstr>顺序检索</vt:lpstr>
      <vt:lpstr>顺序检索</vt:lpstr>
      <vt:lpstr>顺序检索</vt:lpstr>
      <vt:lpstr>顺序检索</vt:lpstr>
      <vt:lpstr>顺序检索</vt:lpstr>
      <vt:lpstr>顺序检索</vt:lpstr>
      <vt:lpstr>顺序检索</vt:lpstr>
      <vt:lpstr>顺序检索</vt:lpstr>
      <vt:lpstr>本章小结</vt:lpstr>
    </vt:vector>
  </TitlesOfParts>
  <Company>哈尔滨工业大学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宇 张</dc:creator>
  <cp:lastModifiedBy>司 志博文</cp:lastModifiedBy>
  <cp:revision>278</cp:revision>
  <cp:lastPrinted>2019-02-24T00:33:16Z</cp:lastPrinted>
  <dcterms:created xsi:type="dcterms:W3CDTF">2018-03-20T01:58:10Z</dcterms:created>
  <dcterms:modified xsi:type="dcterms:W3CDTF">2019-06-12T14:40:51Z</dcterms:modified>
</cp:coreProperties>
</file>