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94" r:id="rId2"/>
    <p:sldId id="694" r:id="rId3"/>
    <p:sldId id="818" r:id="rId4"/>
    <p:sldId id="946" r:id="rId5"/>
    <p:sldId id="958" r:id="rId6"/>
    <p:sldId id="957" r:id="rId7"/>
    <p:sldId id="953" r:id="rId8"/>
    <p:sldId id="959" r:id="rId9"/>
    <p:sldId id="947" r:id="rId10"/>
    <p:sldId id="948" r:id="rId11"/>
    <p:sldId id="820" r:id="rId12"/>
    <p:sldId id="949" r:id="rId13"/>
    <p:sldId id="954" r:id="rId14"/>
    <p:sldId id="955" r:id="rId15"/>
    <p:sldId id="952" r:id="rId16"/>
    <p:sldId id="956" r:id="rId17"/>
    <p:sldId id="823" r:id="rId18"/>
    <p:sldId id="819" r:id="rId19"/>
    <p:sldId id="950" r:id="rId20"/>
    <p:sldId id="28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505F2C04-C923-438B-8C0F-E0CD2BADF298}">
      <wppc:fontMiss xmlns:wppc="http://www.wps.cn/officeDocument/PresentationCustomData" xmlns=""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虞博名" initials="虞博名" lastIdx="2" clrIdx="0"/>
  <p:cmAuthor id="2" name="wangyize" initials="w" lastIdx="7" clrIdx="1"/>
  <p:cmAuthor id="3" name="Wang Yize" initials="WY" lastIdx="8"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A5"/>
    <a:srgbClr val="BFBFBF"/>
    <a:srgbClr val="BDD7EE"/>
    <a:srgbClr val="000000"/>
    <a:srgbClr val="174E87"/>
    <a:srgbClr val="3282DC"/>
    <a:srgbClr val="071628"/>
    <a:srgbClr val="11305A"/>
    <a:srgbClr val="0D2343"/>
    <a:srgbClr val="112D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070" autoAdjust="0"/>
  </p:normalViewPr>
  <p:slideViewPr>
    <p:cSldViewPr snapToGrid="0">
      <p:cViewPr varScale="1">
        <p:scale>
          <a:sx n="93" d="100"/>
          <a:sy n="93" d="100"/>
        </p:scale>
        <p:origin x="1072" y="208"/>
      </p:cViewPr>
      <p:guideLst/>
    </p:cSldViewPr>
  </p:slideViewPr>
  <p:outlineViewPr>
    <p:cViewPr>
      <p:scale>
        <a:sx n="33" d="100"/>
        <a:sy n="33" d="100"/>
      </p:scale>
      <p:origin x="0" y="-6942"/>
    </p:cViewPr>
  </p:outlineViewPr>
  <p:notesTextViewPr>
    <p:cViewPr>
      <p:scale>
        <a:sx n="85" d="100"/>
        <a:sy n="85" d="100"/>
      </p:scale>
      <p:origin x="0" y="0"/>
    </p:cViewPr>
  </p:notesTextViewPr>
  <p:sorterViewPr>
    <p:cViewPr>
      <p:scale>
        <a:sx n="170" d="100"/>
        <a:sy n="170" d="100"/>
      </p:scale>
      <p:origin x="0" y="-10503"/>
    </p:cViewPr>
  </p:sorter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4D188A6-CE3D-1A56-8DA0-DE5A7ADC39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EDE98E75-E515-E6BF-A55B-F73043000A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B43B7E-6E60-A340-83E7-89D6C44FB876}" type="datetimeFigureOut">
              <a:rPr kumimoji="1" lang="zh-CN" altLang="en-US" smtClean="0"/>
              <a:t>2022/5/10</a:t>
            </a:fld>
            <a:endParaRPr kumimoji="1" lang="zh-CN" altLang="en-US"/>
          </a:p>
        </p:txBody>
      </p:sp>
      <p:sp>
        <p:nvSpPr>
          <p:cNvPr id="4" name="页脚占位符 3">
            <a:extLst>
              <a:ext uri="{FF2B5EF4-FFF2-40B4-BE49-F238E27FC236}">
                <a16:creationId xmlns:a16="http://schemas.microsoft.com/office/drawing/2014/main" id="{CF61D62B-1C4D-A392-BDC6-7A54321625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DDE64BDF-8B60-3035-A033-CEC60085428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A6398A-E831-B44F-BF90-58BE022C0CE6}" type="slidenum">
              <a:rPr kumimoji="1" lang="zh-CN" altLang="en-US" smtClean="0"/>
              <a:t>‹#›</a:t>
            </a:fld>
            <a:endParaRPr kumimoji="1" lang="zh-CN" altLang="en-US"/>
          </a:p>
        </p:txBody>
      </p:sp>
    </p:spTree>
    <p:extLst>
      <p:ext uri="{BB962C8B-B14F-4D97-AF65-F5344CB8AC3E}">
        <p14:creationId xmlns:p14="http://schemas.microsoft.com/office/powerpoint/2010/main" val="266897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9B4785-7427-49F2-80DB-081252977FD2}" type="datetimeFigureOut">
              <a:rPr lang="zh-CN" altLang="en-US" smtClean="0"/>
              <a:t>2022/5/10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94AA9-EB3D-4CEC-8F18-11CB285C9E5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BE94AA9-EB3D-4CEC-8F18-11CB285C9E50}" type="slidenum">
              <a:rPr lang="zh-CN" altLang="en-US" smtClean="0"/>
              <a:t>10</a:t>
            </a:fld>
            <a:endParaRPr lang="zh-CN" altLang="en-US"/>
          </a:p>
        </p:txBody>
      </p:sp>
    </p:spTree>
    <p:extLst>
      <p:ext uri="{BB962C8B-B14F-4D97-AF65-F5344CB8AC3E}">
        <p14:creationId xmlns:p14="http://schemas.microsoft.com/office/powerpoint/2010/main" val="1304691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BE94AA9-EB3D-4CEC-8F18-11CB285C9E50}" type="slidenum">
              <a:rPr lang="zh-CN" altLang="en-US" smtClean="0"/>
              <a:t>11</a:t>
            </a:fld>
            <a:endParaRPr lang="zh-CN" altLang="en-US"/>
          </a:p>
        </p:txBody>
      </p:sp>
    </p:spTree>
    <p:extLst>
      <p:ext uri="{BB962C8B-B14F-4D97-AF65-F5344CB8AC3E}">
        <p14:creationId xmlns:p14="http://schemas.microsoft.com/office/powerpoint/2010/main" val="2624915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BE94AA9-EB3D-4CEC-8F18-11CB285C9E50}" type="slidenum">
              <a:rPr lang="zh-CN" altLang="en-US" smtClean="0"/>
              <a:t>12</a:t>
            </a:fld>
            <a:endParaRPr lang="zh-CN" altLang="en-US"/>
          </a:p>
        </p:txBody>
      </p:sp>
    </p:spTree>
    <p:extLst>
      <p:ext uri="{BB962C8B-B14F-4D97-AF65-F5344CB8AC3E}">
        <p14:creationId xmlns:p14="http://schemas.microsoft.com/office/powerpoint/2010/main" val="129657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BE94AA9-EB3D-4CEC-8F18-11CB285C9E50}" type="slidenum">
              <a:rPr lang="zh-CN" altLang="en-US" smtClean="0"/>
              <a:t>13</a:t>
            </a:fld>
            <a:endParaRPr lang="zh-CN" altLang="en-US"/>
          </a:p>
        </p:txBody>
      </p:sp>
    </p:spTree>
    <p:extLst>
      <p:ext uri="{BB962C8B-B14F-4D97-AF65-F5344CB8AC3E}">
        <p14:creationId xmlns:p14="http://schemas.microsoft.com/office/powerpoint/2010/main" val="658665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BE94AA9-EB3D-4CEC-8F18-11CB285C9E50}" type="slidenum">
              <a:rPr lang="zh-CN" altLang="en-US" smtClean="0"/>
              <a:t>14</a:t>
            </a:fld>
            <a:endParaRPr lang="zh-CN" altLang="en-US"/>
          </a:p>
        </p:txBody>
      </p:sp>
    </p:spTree>
    <p:extLst>
      <p:ext uri="{BB962C8B-B14F-4D97-AF65-F5344CB8AC3E}">
        <p14:creationId xmlns:p14="http://schemas.microsoft.com/office/powerpoint/2010/main" val="3211456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BE94AA9-EB3D-4CEC-8F18-11CB285C9E50}" type="slidenum">
              <a:rPr lang="zh-CN" altLang="en-US" smtClean="0"/>
              <a:t>15</a:t>
            </a:fld>
            <a:endParaRPr lang="zh-CN" altLang="en-US"/>
          </a:p>
        </p:txBody>
      </p:sp>
    </p:spTree>
    <p:extLst>
      <p:ext uri="{BB962C8B-B14F-4D97-AF65-F5344CB8AC3E}">
        <p14:creationId xmlns:p14="http://schemas.microsoft.com/office/powerpoint/2010/main" val="1409457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BE94AA9-EB3D-4CEC-8F18-11CB285C9E50}" type="slidenum">
              <a:rPr lang="zh-CN" altLang="en-US" smtClean="0"/>
              <a:t>16</a:t>
            </a:fld>
            <a:endParaRPr lang="zh-CN" altLang="en-US"/>
          </a:p>
        </p:txBody>
      </p:sp>
    </p:spTree>
    <p:extLst>
      <p:ext uri="{BB962C8B-B14F-4D97-AF65-F5344CB8AC3E}">
        <p14:creationId xmlns:p14="http://schemas.microsoft.com/office/powerpoint/2010/main" val="1706479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BE94AA9-EB3D-4CEC-8F18-11CB285C9E50}" type="slidenum">
              <a:rPr lang="zh-CN" altLang="en-US" smtClean="0"/>
              <a:t>17</a:t>
            </a:fld>
            <a:endParaRPr lang="zh-CN" altLang="en-US"/>
          </a:p>
        </p:txBody>
      </p:sp>
    </p:spTree>
    <p:extLst>
      <p:ext uri="{BB962C8B-B14F-4D97-AF65-F5344CB8AC3E}">
        <p14:creationId xmlns:p14="http://schemas.microsoft.com/office/powerpoint/2010/main" val="4282538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BE94AA9-EB3D-4CEC-8F18-11CB285C9E50}" type="slidenum">
              <a:rPr lang="zh-CN" altLang="en-US" smtClean="0"/>
              <a:t>18</a:t>
            </a:fld>
            <a:endParaRPr lang="zh-CN" altLang="en-US"/>
          </a:p>
        </p:txBody>
      </p:sp>
    </p:spTree>
    <p:extLst>
      <p:ext uri="{BB962C8B-B14F-4D97-AF65-F5344CB8AC3E}">
        <p14:creationId xmlns:p14="http://schemas.microsoft.com/office/powerpoint/2010/main" val="1022272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BE94AA9-EB3D-4CEC-8F18-11CB285C9E50}" type="slidenum">
              <a:rPr lang="zh-CN" altLang="en-US" smtClean="0"/>
              <a:t>19</a:t>
            </a:fld>
            <a:endParaRPr lang="zh-CN" altLang="en-US"/>
          </a:p>
        </p:txBody>
      </p:sp>
    </p:spTree>
    <p:extLst>
      <p:ext uri="{BB962C8B-B14F-4D97-AF65-F5344CB8AC3E}">
        <p14:creationId xmlns:p14="http://schemas.microsoft.com/office/powerpoint/2010/main" val="146643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BE94AA9-EB3D-4CEC-8F18-11CB285C9E50}" type="slidenum">
              <a:rPr lang="zh-CN" altLang="en-US" smtClean="0"/>
              <a:t>2</a:t>
            </a:fld>
            <a:endParaRPr lang="zh-CN" altLang="en-US"/>
          </a:p>
        </p:txBody>
      </p:sp>
    </p:spTree>
    <p:extLst>
      <p:ext uri="{BB962C8B-B14F-4D97-AF65-F5344CB8AC3E}">
        <p14:creationId xmlns:p14="http://schemas.microsoft.com/office/powerpoint/2010/main" val="419441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BE94AA9-EB3D-4CEC-8F18-11CB285C9E50}" type="slidenum">
              <a:rPr lang="zh-CN" altLang="en-US" smtClean="0"/>
              <a:t>3</a:t>
            </a:fld>
            <a:endParaRPr lang="zh-CN" altLang="en-US"/>
          </a:p>
        </p:txBody>
      </p:sp>
    </p:spTree>
    <p:extLst>
      <p:ext uri="{BB962C8B-B14F-4D97-AF65-F5344CB8AC3E}">
        <p14:creationId xmlns:p14="http://schemas.microsoft.com/office/powerpoint/2010/main" val="1260754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BE94AA9-EB3D-4CEC-8F18-11CB285C9E50}" type="slidenum">
              <a:rPr lang="zh-CN" altLang="en-US" smtClean="0"/>
              <a:t>4</a:t>
            </a:fld>
            <a:endParaRPr lang="zh-CN" altLang="en-US"/>
          </a:p>
        </p:txBody>
      </p:sp>
    </p:spTree>
    <p:extLst>
      <p:ext uri="{BB962C8B-B14F-4D97-AF65-F5344CB8AC3E}">
        <p14:creationId xmlns:p14="http://schemas.microsoft.com/office/powerpoint/2010/main" val="1659858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BE94AA9-EB3D-4CEC-8F18-11CB285C9E50}" type="slidenum">
              <a:rPr lang="zh-CN" altLang="en-US" smtClean="0"/>
              <a:t>5</a:t>
            </a:fld>
            <a:endParaRPr lang="zh-CN" altLang="en-US"/>
          </a:p>
        </p:txBody>
      </p:sp>
    </p:spTree>
    <p:extLst>
      <p:ext uri="{BB962C8B-B14F-4D97-AF65-F5344CB8AC3E}">
        <p14:creationId xmlns:p14="http://schemas.microsoft.com/office/powerpoint/2010/main" val="72323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BE94AA9-EB3D-4CEC-8F18-11CB285C9E50}" type="slidenum">
              <a:rPr lang="zh-CN" altLang="en-US" smtClean="0"/>
              <a:t>6</a:t>
            </a:fld>
            <a:endParaRPr lang="zh-CN" altLang="en-US"/>
          </a:p>
        </p:txBody>
      </p:sp>
    </p:spTree>
    <p:extLst>
      <p:ext uri="{BB962C8B-B14F-4D97-AF65-F5344CB8AC3E}">
        <p14:creationId xmlns:p14="http://schemas.microsoft.com/office/powerpoint/2010/main" val="145850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BE94AA9-EB3D-4CEC-8F18-11CB285C9E50}" type="slidenum">
              <a:rPr lang="zh-CN" altLang="en-US" smtClean="0"/>
              <a:t>7</a:t>
            </a:fld>
            <a:endParaRPr lang="zh-CN" altLang="en-US"/>
          </a:p>
        </p:txBody>
      </p:sp>
    </p:spTree>
    <p:extLst>
      <p:ext uri="{BB962C8B-B14F-4D97-AF65-F5344CB8AC3E}">
        <p14:creationId xmlns:p14="http://schemas.microsoft.com/office/powerpoint/2010/main" val="404740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BE94AA9-EB3D-4CEC-8F18-11CB285C9E50}" type="slidenum">
              <a:rPr lang="zh-CN" altLang="en-US" smtClean="0"/>
              <a:t>8</a:t>
            </a:fld>
            <a:endParaRPr lang="zh-CN" altLang="en-US"/>
          </a:p>
        </p:txBody>
      </p:sp>
    </p:spTree>
    <p:extLst>
      <p:ext uri="{BB962C8B-B14F-4D97-AF65-F5344CB8AC3E}">
        <p14:creationId xmlns:p14="http://schemas.microsoft.com/office/powerpoint/2010/main" val="219276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BE94AA9-EB3D-4CEC-8F18-11CB285C9E50}" type="slidenum">
              <a:rPr lang="zh-CN" altLang="en-US" smtClean="0"/>
              <a:t>9</a:t>
            </a:fld>
            <a:endParaRPr lang="zh-CN" altLang="en-US"/>
          </a:p>
        </p:txBody>
      </p:sp>
    </p:spTree>
    <p:extLst>
      <p:ext uri="{BB962C8B-B14F-4D97-AF65-F5344CB8AC3E}">
        <p14:creationId xmlns:p14="http://schemas.microsoft.com/office/powerpoint/2010/main" val="1464687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56" y="0"/>
            <a:ext cx="12188488" cy="6858000"/>
          </a:xfrm>
          <a:prstGeom prst="rect">
            <a:avLst/>
          </a:prstGeom>
        </p:spPr>
      </p:pic>
      <p:sp>
        <p:nvSpPr>
          <p:cNvPr id="13" name="标题 1"/>
          <p:cNvSpPr>
            <a:spLocks noGrp="1"/>
          </p:cNvSpPr>
          <p:nvPr>
            <p:ph type="title" hasCustomPrompt="1"/>
          </p:nvPr>
        </p:nvSpPr>
        <p:spPr>
          <a:xfrm>
            <a:off x="931929" y="1440483"/>
            <a:ext cx="2723823" cy="549381"/>
          </a:xfrm>
          <a:prstGeom prst="rect">
            <a:avLst/>
          </a:prstGeom>
        </p:spPr>
        <p:txBody>
          <a:bodyPr wrap="none" anchor="ctr">
            <a:spAutoFit/>
          </a:bodyPr>
          <a:lstStyle>
            <a:lvl1pPr>
              <a:defRPr kumimoji="0" lang="zh-CN" altLang="en-US" sz="3300" b="1" i="0" u="none" strike="noStrike" cap="none" spc="0" normalizeH="0" baseline="0" dirty="0" smtClean="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编辑项目标题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72695"/>
          <a:stretch>
            <a:fillRect/>
          </a:stretch>
        </p:blipFill>
        <p:spPr>
          <a:xfrm>
            <a:off x="1756" y="0"/>
            <a:ext cx="3328041" cy="6858000"/>
          </a:xfrm>
          <a:prstGeom prst="rect">
            <a:avLst/>
          </a:prstGeom>
        </p:spPr>
      </p:pic>
      <p:sp>
        <p:nvSpPr>
          <p:cNvPr id="4" name="矩形"/>
          <p:cNvSpPr/>
          <p:nvPr userDrawn="1"/>
        </p:nvSpPr>
        <p:spPr>
          <a:xfrm flipV="1">
            <a:off x="2327063" y="1711490"/>
            <a:ext cx="9375545" cy="45720"/>
          </a:xfrm>
          <a:prstGeom prst="rect">
            <a:avLst/>
          </a:prstGeom>
          <a:solidFill>
            <a:srgbClr val="DDDDDD"/>
          </a:solidFill>
          <a:ln w="12700">
            <a:miter lim="400000"/>
          </a:ln>
        </p:spPr>
        <p:txBody>
          <a:bodyPr lIns="45719" rIns="45719" anchor="ctr"/>
          <a:lstStyle/>
          <a:p>
            <a:endParaRPr/>
          </a:p>
        </p:txBody>
      </p:sp>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flipH="1">
            <a:off x="10585131" y="4785145"/>
            <a:ext cx="1624122" cy="209010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12" name="矩形"/>
          <p:cNvSpPr/>
          <p:nvPr userDrawn="1"/>
        </p:nvSpPr>
        <p:spPr>
          <a:xfrm>
            <a:off x="-1" y="0"/>
            <a:ext cx="10645940" cy="469873"/>
          </a:xfrm>
          <a:prstGeom prst="rect">
            <a:avLst/>
          </a:prstGeom>
          <a:solidFill>
            <a:srgbClr val="003CA5"/>
          </a:solidFill>
          <a:ln w="12700">
            <a:miter lim="400000"/>
          </a:ln>
        </p:spPr>
        <p:txBody>
          <a:bodyPr lIns="45719" rIns="45719" anchor="ctr"/>
          <a:lstStyle/>
          <a:p>
            <a:endParaRPr dirty="0"/>
          </a:p>
        </p:txBody>
      </p:sp>
      <p:pic>
        <p:nvPicPr>
          <p:cNvPr id="18" name="图片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32"/>
            <a:ext cx="11074400" cy="474501"/>
          </a:xfrm>
          <a:prstGeom prst="rect">
            <a:avLst/>
          </a:prstGeom>
        </p:spPr>
      </p:pic>
      <p:sp>
        <p:nvSpPr>
          <p:cNvPr id="10" name="矩形"/>
          <p:cNvSpPr/>
          <p:nvPr userDrawn="1"/>
        </p:nvSpPr>
        <p:spPr>
          <a:xfrm>
            <a:off x="0" y="6643416"/>
            <a:ext cx="12192000" cy="214584"/>
          </a:xfrm>
          <a:prstGeom prst="rect">
            <a:avLst/>
          </a:prstGeom>
          <a:solidFill>
            <a:srgbClr val="DDDDDD"/>
          </a:solidFill>
          <a:ln w="12700">
            <a:miter lim="400000"/>
          </a:ln>
        </p:spPr>
        <p:txBody>
          <a:bodyPr lIns="45719" rIns="45719" anchor="ctr"/>
          <a:lstStyle/>
          <a:p>
            <a:endParaRPr/>
          </a:p>
        </p:txBody>
      </p:sp>
      <p:sp>
        <p:nvSpPr>
          <p:cNvPr id="13" name="幻灯片编号"/>
          <p:cNvSpPr txBox="1"/>
          <p:nvPr userDrawn="1"/>
        </p:nvSpPr>
        <p:spPr>
          <a:xfrm>
            <a:off x="11808573" y="6641641"/>
            <a:ext cx="246219" cy="230832"/>
          </a:xfrm>
          <a:prstGeom prst="rect">
            <a:avLst/>
          </a:prstGeom>
          <a:ln w="12700">
            <a:miter lim="400000"/>
          </a:ln>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marR="0" lvl="0" indent="0" algn="r" defTabSz="914400" rtl="0" eaLnBrk="1" fontAlgn="auto" latinLnBrk="0" hangingPunct="0">
              <a:lnSpc>
                <a:spcPct val="100000"/>
              </a:lnSpc>
              <a:spcBef>
                <a:spcPts val="0"/>
              </a:spcBef>
              <a:spcAft>
                <a:spcPts val="0"/>
              </a:spcAft>
              <a:buClrTx/>
              <a:buSzTx/>
              <a:buFontTx/>
              <a:buNone/>
              <a:defRPr/>
            </a:pPr>
            <a:fld id="{86CB4B4D-7CA3-9044-876B-883B54F8677D}" type="slidenum">
              <a:rPr kumimoji="0" lang="en-US" altLang="zh-CN" sz="900" b="0" i="0" u="none" strike="noStrike" cap="none" spc="0" normalizeH="0" baseline="0" noProof="0" smtClean="0">
                <a:ln>
                  <a:noFill/>
                </a:ln>
                <a:solidFill>
                  <a:schemeClr val="accent3">
                    <a:lumOff val="-12936"/>
                  </a:schemeClr>
                </a:solidFill>
                <a:effectLst/>
                <a:uFillTx/>
                <a:latin typeface="微软雅黑" panose="020B0503020204020204" charset="-122"/>
                <a:ea typeface="微软雅黑" panose="020B0503020204020204" charset="-122"/>
                <a:sym typeface="微软雅黑" panose="020B0503020204020204" charset="-122"/>
              </a:rPr>
              <a:t>‹#›</a:t>
            </a:fld>
            <a:endParaRPr kumimoji="0" lang="en-US" altLang="zh-CN" sz="900" b="0" i="0" u="none" strike="noStrike" cap="none" spc="0" normalizeH="0" baseline="0" noProof="0">
              <a:ln>
                <a:noFill/>
              </a:ln>
              <a:solidFill>
                <a:schemeClr val="accent3">
                  <a:lumOff val="-12936"/>
                </a:schemeClr>
              </a:solidFill>
              <a:effectLst/>
              <a:uFillTx/>
              <a:latin typeface="微软雅黑" panose="020B0503020204020204" charset="-122"/>
              <a:ea typeface="微软雅黑" panose="020B0503020204020204" charset="-122"/>
              <a:sym typeface="微软雅黑" panose="020B0503020204020204" charset="-122"/>
            </a:endParaRPr>
          </a:p>
        </p:txBody>
      </p:sp>
      <p:sp>
        <p:nvSpPr>
          <p:cNvPr id="8" name="文本占位符 7"/>
          <p:cNvSpPr>
            <a:spLocks noGrp="1"/>
          </p:cNvSpPr>
          <p:nvPr>
            <p:ph type="body" sz="quarter" idx="10" hasCustomPrompt="1"/>
          </p:nvPr>
        </p:nvSpPr>
        <p:spPr>
          <a:xfrm>
            <a:off x="399394" y="62210"/>
            <a:ext cx="1404000" cy="338554"/>
          </a:xfrm>
          <a:prstGeom prst="rect">
            <a:avLst/>
          </a:prstGeom>
        </p:spPr>
        <p:txBody>
          <a:bodyPr wrap="none" lIns="46800" rIns="46800" anchor="ctr">
            <a:noAutofit/>
          </a:bodyPr>
          <a:lstStyle>
            <a:lvl1pPr marL="0" marR="0" indent="0" algn="l" defTabSz="914400" rtl="0" fontAlgn="auto" latinLnBrk="0" hangingPunct="0">
              <a:lnSpc>
                <a:spcPct val="100000"/>
              </a:lnSpc>
              <a:spcBef>
                <a:spcPts val="0"/>
              </a:spcBef>
              <a:spcAft>
                <a:spcPts val="0"/>
              </a:spcAft>
              <a:buClrTx/>
              <a:buSzTx/>
              <a:buFontTx/>
              <a:buNone/>
              <a:defRPr kumimoji="0" lang="zh-CN" altLang="en-US" sz="1600" b="1" i="0" u="none" strike="noStrike" cap="none" spc="0" normalizeH="0" baseline="0" dirty="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r>
              <a:rPr lang="en-US" altLang="zh-CN" dirty="0"/>
              <a:t>1.</a:t>
            </a:r>
            <a:r>
              <a:rPr lang="zh-CN" altLang="en-US" dirty="0"/>
              <a:t>章节标题</a:t>
            </a:r>
          </a:p>
        </p:txBody>
      </p:sp>
      <p:sp>
        <p:nvSpPr>
          <p:cNvPr id="16" name="文本占位符 7"/>
          <p:cNvSpPr>
            <a:spLocks noGrp="1"/>
          </p:cNvSpPr>
          <p:nvPr>
            <p:ph type="body" sz="quarter" idx="11" hasCustomPrompt="1"/>
          </p:nvPr>
        </p:nvSpPr>
        <p:spPr>
          <a:xfrm>
            <a:off x="1960845" y="62210"/>
            <a:ext cx="906366" cy="338554"/>
          </a:xfrm>
          <a:prstGeom prst="rect">
            <a:avLst/>
          </a:prstGeom>
          <a:solidFill>
            <a:schemeClr val="bg1"/>
          </a:solidFill>
        </p:spPr>
        <p:txBody>
          <a:bodyPr wrap="none" lIns="144000" rIns="144000" anchor="ctr">
            <a:spAutoFit/>
          </a:bodyPr>
          <a:lstStyle>
            <a:lvl1pPr marL="0" marR="0" indent="0" algn="l" defTabSz="914400" rtl="0" fontAlgn="auto" latinLnBrk="0" hangingPunct="0">
              <a:lnSpc>
                <a:spcPct val="100000"/>
              </a:lnSpc>
              <a:spcBef>
                <a:spcPts val="0"/>
              </a:spcBef>
              <a:spcAft>
                <a:spcPts val="0"/>
              </a:spcAft>
              <a:buClrTx/>
              <a:buSzTx/>
              <a:buFontTx/>
              <a:buNone/>
              <a:defRPr kumimoji="0" lang="zh-CN" altLang="en-US" sz="1600" b="0" i="0" u="none" strike="noStrike" cap="none" spc="0" normalizeH="0" baseline="0" dirty="0">
                <a:ln>
                  <a:noFill/>
                </a:ln>
                <a:solidFill>
                  <a:srgbClr val="1F54A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r>
              <a:rPr lang="zh-CN" altLang="en-US" dirty="0"/>
              <a:t>子标题</a:t>
            </a:r>
          </a:p>
        </p:txBody>
      </p:sp>
      <p:sp>
        <p:nvSpPr>
          <p:cNvPr id="21" name="矩形"/>
          <p:cNvSpPr/>
          <p:nvPr userDrawn="1"/>
        </p:nvSpPr>
        <p:spPr>
          <a:xfrm rot="10800000">
            <a:off x="10645939" y="-6"/>
            <a:ext cx="1546061" cy="469877"/>
          </a:xfrm>
          <a:prstGeom prst="rect">
            <a:avLst/>
          </a:prstGeom>
          <a:solidFill>
            <a:srgbClr val="003080"/>
          </a:solidFill>
          <a:ln w="12700">
            <a:miter lim="400000"/>
          </a:ln>
        </p:spPr>
        <p:txBody>
          <a:bodyPr lIns="45719" rIns="45719" anchor="ctr"/>
          <a:lstStyle/>
          <a:p>
            <a:endParaRPr dirty="0"/>
          </a:p>
        </p:txBody>
      </p:sp>
      <p:sp>
        <p:nvSpPr>
          <p:cNvPr id="22" name="梯形 21"/>
          <p:cNvSpPr/>
          <p:nvPr userDrawn="1"/>
        </p:nvSpPr>
        <p:spPr>
          <a:xfrm>
            <a:off x="10477887" y="1"/>
            <a:ext cx="1714113" cy="469872"/>
          </a:xfrm>
          <a:prstGeom prst="trapezoid">
            <a:avLst/>
          </a:prstGeom>
          <a:solidFill>
            <a:srgbClr val="003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12" name="矩形"/>
          <p:cNvSpPr/>
          <p:nvPr userDrawn="1"/>
        </p:nvSpPr>
        <p:spPr>
          <a:xfrm>
            <a:off x="-1" y="0"/>
            <a:ext cx="10645940" cy="469873"/>
          </a:xfrm>
          <a:prstGeom prst="rect">
            <a:avLst/>
          </a:prstGeom>
          <a:solidFill>
            <a:srgbClr val="003CA5"/>
          </a:solidFill>
          <a:ln w="12700">
            <a:miter lim="400000"/>
          </a:ln>
        </p:spPr>
        <p:txBody>
          <a:bodyPr lIns="45719" rIns="45719" anchor="ctr"/>
          <a:lstStyle/>
          <a:p>
            <a:endParaRPr dirty="0"/>
          </a:p>
        </p:txBody>
      </p:sp>
      <p:pic>
        <p:nvPicPr>
          <p:cNvPr id="18" name="图片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32"/>
            <a:ext cx="11074400" cy="474501"/>
          </a:xfrm>
          <a:prstGeom prst="rect">
            <a:avLst/>
          </a:prstGeom>
        </p:spPr>
      </p:pic>
      <p:sp>
        <p:nvSpPr>
          <p:cNvPr id="10" name="矩形"/>
          <p:cNvSpPr/>
          <p:nvPr userDrawn="1"/>
        </p:nvSpPr>
        <p:spPr>
          <a:xfrm>
            <a:off x="0" y="6643416"/>
            <a:ext cx="12192000" cy="214584"/>
          </a:xfrm>
          <a:prstGeom prst="rect">
            <a:avLst/>
          </a:prstGeom>
          <a:solidFill>
            <a:srgbClr val="DDDDDD"/>
          </a:solidFill>
          <a:ln w="12700">
            <a:miter lim="400000"/>
          </a:ln>
        </p:spPr>
        <p:txBody>
          <a:bodyPr lIns="45719" rIns="45719" anchor="ctr"/>
          <a:lstStyle/>
          <a:p>
            <a:endParaRPr/>
          </a:p>
        </p:txBody>
      </p:sp>
      <p:sp>
        <p:nvSpPr>
          <p:cNvPr id="13" name="幻灯片编号"/>
          <p:cNvSpPr txBox="1"/>
          <p:nvPr userDrawn="1"/>
        </p:nvSpPr>
        <p:spPr>
          <a:xfrm>
            <a:off x="11808573" y="6641641"/>
            <a:ext cx="246219" cy="230832"/>
          </a:xfrm>
          <a:prstGeom prst="rect">
            <a:avLst/>
          </a:prstGeom>
          <a:ln w="12700">
            <a:miter lim="400000"/>
          </a:ln>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marR="0" lvl="0" indent="0" algn="r" defTabSz="914400" rtl="0" eaLnBrk="1" fontAlgn="auto" latinLnBrk="0" hangingPunct="0">
              <a:lnSpc>
                <a:spcPct val="100000"/>
              </a:lnSpc>
              <a:spcBef>
                <a:spcPts val="0"/>
              </a:spcBef>
              <a:spcAft>
                <a:spcPts val="0"/>
              </a:spcAft>
              <a:buClrTx/>
              <a:buSzTx/>
              <a:buFontTx/>
              <a:buNone/>
              <a:defRPr/>
            </a:pPr>
            <a:fld id="{86CB4B4D-7CA3-9044-876B-883B54F8677D}" type="slidenum">
              <a:rPr kumimoji="0" lang="en-US" altLang="zh-CN" sz="900" b="0" i="0" u="none" strike="noStrike" cap="none" spc="0" normalizeH="0" baseline="0" noProof="0" smtClean="0">
                <a:ln>
                  <a:noFill/>
                </a:ln>
                <a:solidFill>
                  <a:schemeClr val="accent3">
                    <a:lumOff val="-12936"/>
                  </a:schemeClr>
                </a:solidFill>
                <a:effectLst/>
                <a:uFillTx/>
                <a:latin typeface="微软雅黑" panose="020B0503020204020204" charset="-122"/>
                <a:ea typeface="微软雅黑" panose="020B0503020204020204" charset="-122"/>
                <a:sym typeface="微软雅黑" panose="020B0503020204020204" charset="-122"/>
              </a:rPr>
              <a:t>‹#›</a:t>
            </a:fld>
            <a:endParaRPr kumimoji="0" lang="en-US" altLang="zh-CN" sz="900" b="0" i="0" u="none" strike="noStrike" cap="none" spc="0" normalizeH="0" baseline="0" noProof="0">
              <a:ln>
                <a:noFill/>
              </a:ln>
              <a:solidFill>
                <a:schemeClr val="accent3">
                  <a:lumOff val="-12936"/>
                </a:schemeClr>
              </a:solidFill>
              <a:effectLst/>
              <a:uFillTx/>
              <a:latin typeface="微软雅黑" panose="020B0503020204020204" charset="-122"/>
              <a:ea typeface="微软雅黑" panose="020B0503020204020204" charset="-122"/>
              <a:sym typeface="微软雅黑" panose="020B0503020204020204" charset="-122"/>
            </a:endParaRPr>
          </a:p>
        </p:txBody>
      </p:sp>
      <p:sp>
        <p:nvSpPr>
          <p:cNvPr id="8" name="文本占位符 7"/>
          <p:cNvSpPr>
            <a:spLocks noGrp="1"/>
          </p:cNvSpPr>
          <p:nvPr>
            <p:ph type="body" sz="quarter" idx="10" hasCustomPrompt="1"/>
          </p:nvPr>
        </p:nvSpPr>
        <p:spPr>
          <a:xfrm>
            <a:off x="399394" y="62210"/>
            <a:ext cx="1404000" cy="338554"/>
          </a:xfrm>
          <a:prstGeom prst="rect">
            <a:avLst/>
          </a:prstGeom>
        </p:spPr>
        <p:txBody>
          <a:bodyPr wrap="none" lIns="46800" rIns="46800" anchor="ctr">
            <a:noAutofit/>
          </a:bodyPr>
          <a:lstStyle>
            <a:lvl1pPr marL="0" marR="0" indent="0" algn="l" defTabSz="914400" rtl="0" fontAlgn="auto" latinLnBrk="0" hangingPunct="0">
              <a:lnSpc>
                <a:spcPct val="100000"/>
              </a:lnSpc>
              <a:spcBef>
                <a:spcPts val="0"/>
              </a:spcBef>
              <a:spcAft>
                <a:spcPts val="0"/>
              </a:spcAft>
              <a:buClrTx/>
              <a:buSzTx/>
              <a:buFontTx/>
              <a:buNone/>
              <a:defRPr kumimoji="0" lang="zh-CN" altLang="en-US" sz="1600" b="1" i="0" u="none" strike="noStrike" cap="none" spc="0" normalizeH="0" baseline="0" dirty="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r>
              <a:rPr lang="en-US" altLang="zh-CN" dirty="0"/>
              <a:t>1.</a:t>
            </a:r>
            <a:r>
              <a:rPr lang="zh-CN" altLang="en-US" dirty="0"/>
              <a:t>章节标题</a:t>
            </a:r>
          </a:p>
        </p:txBody>
      </p:sp>
      <p:sp>
        <p:nvSpPr>
          <p:cNvPr id="16" name="文本占位符 7"/>
          <p:cNvSpPr>
            <a:spLocks noGrp="1"/>
          </p:cNvSpPr>
          <p:nvPr>
            <p:ph type="body" sz="quarter" idx="11" hasCustomPrompt="1"/>
          </p:nvPr>
        </p:nvSpPr>
        <p:spPr>
          <a:xfrm>
            <a:off x="1960845" y="62210"/>
            <a:ext cx="906366" cy="338554"/>
          </a:xfrm>
          <a:prstGeom prst="rect">
            <a:avLst/>
          </a:prstGeom>
          <a:solidFill>
            <a:schemeClr val="bg1"/>
          </a:solidFill>
        </p:spPr>
        <p:txBody>
          <a:bodyPr wrap="none" lIns="144000" rIns="144000" anchor="ctr">
            <a:spAutoFit/>
          </a:bodyPr>
          <a:lstStyle>
            <a:lvl1pPr marL="0" marR="0" indent="0" algn="l" defTabSz="914400" rtl="0" fontAlgn="auto" latinLnBrk="0" hangingPunct="0">
              <a:lnSpc>
                <a:spcPct val="100000"/>
              </a:lnSpc>
              <a:spcBef>
                <a:spcPts val="0"/>
              </a:spcBef>
              <a:spcAft>
                <a:spcPts val="0"/>
              </a:spcAft>
              <a:buClrTx/>
              <a:buSzTx/>
              <a:buFontTx/>
              <a:buNone/>
              <a:defRPr kumimoji="0" lang="zh-CN" altLang="en-US" sz="1600" b="0" i="0" u="none" strike="noStrike" cap="none" spc="0" normalizeH="0" baseline="0" dirty="0">
                <a:ln>
                  <a:noFill/>
                </a:ln>
                <a:solidFill>
                  <a:srgbClr val="1F54A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r>
              <a:rPr lang="zh-CN" altLang="en-US" dirty="0"/>
              <a:t>子标题</a:t>
            </a:r>
          </a:p>
        </p:txBody>
      </p:sp>
      <p:sp>
        <p:nvSpPr>
          <p:cNvPr id="21" name="矩形"/>
          <p:cNvSpPr/>
          <p:nvPr userDrawn="1"/>
        </p:nvSpPr>
        <p:spPr>
          <a:xfrm rot="10800000">
            <a:off x="10645939" y="-6"/>
            <a:ext cx="1546061" cy="469877"/>
          </a:xfrm>
          <a:prstGeom prst="rect">
            <a:avLst/>
          </a:prstGeom>
          <a:solidFill>
            <a:srgbClr val="003080"/>
          </a:solidFill>
          <a:ln w="12700">
            <a:miter lim="400000"/>
          </a:ln>
        </p:spPr>
        <p:txBody>
          <a:bodyPr lIns="45719" rIns="45719" anchor="ctr"/>
          <a:lstStyle/>
          <a:p>
            <a:endParaRPr dirty="0"/>
          </a:p>
        </p:txBody>
      </p:sp>
      <p:sp>
        <p:nvSpPr>
          <p:cNvPr id="22" name="梯形 21"/>
          <p:cNvSpPr/>
          <p:nvPr userDrawn="1"/>
        </p:nvSpPr>
        <p:spPr>
          <a:xfrm>
            <a:off x="10477887" y="1"/>
            <a:ext cx="1714113" cy="469872"/>
          </a:xfrm>
          <a:prstGeom prst="trapezoid">
            <a:avLst/>
          </a:prstGeom>
          <a:solidFill>
            <a:srgbClr val="003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占位符 7"/>
          <p:cNvSpPr>
            <a:spLocks noGrp="1"/>
          </p:cNvSpPr>
          <p:nvPr>
            <p:ph type="body" sz="quarter" idx="12" hasCustomPrompt="1"/>
          </p:nvPr>
        </p:nvSpPr>
        <p:spPr>
          <a:xfrm>
            <a:off x="0" y="469872"/>
            <a:ext cx="12192000" cy="439630"/>
          </a:xfrm>
          <a:prstGeom prst="rect">
            <a:avLst/>
          </a:prstGeom>
          <a:solidFill>
            <a:srgbClr val="0A53B8"/>
          </a:solidFill>
          <a:ln>
            <a:noFill/>
          </a:ln>
        </p:spPr>
        <p:txBody>
          <a:bodyPr wrap="square" lIns="180000" rIns="180000" anchor="ctr">
            <a:noAutofit/>
          </a:bodyPr>
          <a:lstStyle>
            <a:lvl1pPr marL="0" marR="0" indent="0" algn="l" defTabSz="914400" rtl="0" fontAlgn="auto" latinLnBrk="0" hangingPunct="0">
              <a:lnSpc>
                <a:spcPct val="100000"/>
              </a:lnSpc>
              <a:spcBef>
                <a:spcPts val="0"/>
              </a:spcBef>
              <a:spcAft>
                <a:spcPts val="0"/>
              </a:spcAft>
              <a:buClrTx/>
              <a:buSzTx/>
              <a:buFontTx/>
              <a:buNone/>
              <a:defRPr kumimoji="0" lang="zh-CN" altLang="en-US" sz="1600" b="0" i="0" u="none" strike="noStrike" cap="none" spc="0" normalizeH="0" baseline="0" dirty="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r>
              <a:rPr lang="zh-CN" altLang="en-US" dirty="0"/>
              <a:t>补充描述文字</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16" name="矩形"/>
          <p:cNvSpPr/>
          <p:nvPr userDrawn="1"/>
        </p:nvSpPr>
        <p:spPr>
          <a:xfrm>
            <a:off x="0" y="6643416"/>
            <a:ext cx="12192000" cy="214584"/>
          </a:xfrm>
          <a:prstGeom prst="rect">
            <a:avLst/>
          </a:prstGeom>
          <a:solidFill>
            <a:srgbClr val="DDDDDD"/>
          </a:solidFill>
          <a:ln w="12700">
            <a:miter lim="400000"/>
          </a:ln>
        </p:spPr>
        <p:txBody>
          <a:bodyPr lIns="45719" rIns="45719" anchor="ctr"/>
          <a:lstStyle/>
          <a:p>
            <a:endParaRPr/>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59941"/>
            <a:ext cx="12192000" cy="2904601"/>
          </a:xfrm>
          <a:prstGeom prst="rect">
            <a:avLst/>
          </a:prstGeom>
        </p:spPr>
      </p:pic>
      <p:sp>
        <p:nvSpPr>
          <p:cNvPr id="7" name="幻灯片编号"/>
          <p:cNvSpPr txBox="1"/>
          <p:nvPr userDrawn="1"/>
        </p:nvSpPr>
        <p:spPr>
          <a:xfrm>
            <a:off x="11808573" y="6641641"/>
            <a:ext cx="246219" cy="230832"/>
          </a:xfrm>
          <a:prstGeom prst="rect">
            <a:avLst/>
          </a:prstGeom>
          <a:ln w="12700">
            <a:miter lim="400000"/>
          </a:ln>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marR="0" lvl="0" indent="0" algn="r" defTabSz="914400" rtl="0" eaLnBrk="1" fontAlgn="auto" latinLnBrk="0" hangingPunct="0">
              <a:lnSpc>
                <a:spcPct val="100000"/>
              </a:lnSpc>
              <a:spcBef>
                <a:spcPts val="0"/>
              </a:spcBef>
              <a:spcAft>
                <a:spcPts val="0"/>
              </a:spcAft>
              <a:buClrTx/>
              <a:buSzTx/>
              <a:buFontTx/>
              <a:buNone/>
              <a:defRPr/>
            </a:pPr>
            <a:fld id="{86CB4B4D-7CA3-9044-876B-883B54F8677D}" type="slidenum">
              <a:rPr kumimoji="0" lang="en-US" altLang="zh-CN" sz="900" b="0" i="0" u="none" strike="noStrike" cap="none" spc="0" normalizeH="0" baseline="0" noProof="0" smtClean="0">
                <a:ln>
                  <a:noFill/>
                </a:ln>
                <a:solidFill>
                  <a:schemeClr val="accent3">
                    <a:lumOff val="-12936"/>
                  </a:schemeClr>
                </a:solidFill>
                <a:effectLst/>
                <a:uFillTx/>
                <a:latin typeface="微软雅黑" panose="020B0503020204020204" charset="-122"/>
                <a:ea typeface="微软雅黑" panose="020B0503020204020204" charset="-122"/>
                <a:sym typeface="微软雅黑" panose="020B0503020204020204" charset="-122"/>
              </a:rPr>
              <a:t>‹#›</a:t>
            </a:fld>
            <a:endParaRPr kumimoji="0" lang="en-US" altLang="zh-CN" sz="900" b="0" i="0" u="none" strike="noStrike" cap="none" spc="0" normalizeH="0" baseline="0" noProof="0">
              <a:ln>
                <a:noFill/>
              </a:ln>
              <a:solidFill>
                <a:schemeClr val="accent3">
                  <a:lumOff val="-12936"/>
                </a:schemeClr>
              </a:solidFill>
              <a:effectLst/>
              <a:uFillTx/>
              <a:latin typeface="微软雅黑" panose="020B0503020204020204" charset="-122"/>
              <a:ea typeface="微软雅黑" panose="020B0503020204020204" charset="-122"/>
              <a:sym typeface="微软雅黑" panose="020B0503020204020204" charset="-122"/>
            </a:endParaRPr>
          </a:p>
        </p:txBody>
      </p:sp>
      <p:sp>
        <p:nvSpPr>
          <p:cNvPr id="11" name="幻灯片编号"/>
          <p:cNvSpPr txBox="1"/>
          <p:nvPr userDrawn="1"/>
        </p:nvSpPr>
        <p:spPr>
          <a:xfrm>
            <a:off x="11808573" y="6641641"/>
            <a:ext cx="246219" cy="230832"/>
          </a:xfrm>
          <a:prstGeom prst="rect">
            <a:avLst/>
          </a:prstGeom>
          <a:ln w="12700">
            <a:miter lim="400000"/>
          </a:ln>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marR="0" lvl="0" indent="0" algn="r" defTabSz="914400" rtl="0" eaLnBrk="1" fontAlgn="auto" latinLnBrk="0" hangingPunct="0">
              <a:lnSpc>
                <a:spcPct val="100000"/>
              </a:lnSpc>
              <a:spcBef>
                <a:spcPts val="0"/>
              </a:spcBef>
              <a:spcAft>
                <a:spcPts val="0"/>
              </a:spcAft>
              <a:buClrTx/>
              <a:buSzTx/>
              <a:buFontTx/>
              <a:buNone/>
              <a:defRPr/>
            </a:pPr>
            <a:fld id="{86CB4B4D-7CA3-9044-876B-883B54F8677D}" type="slidenum">
              <a:rPr kumimoji="0" lang="en-US" altLang="zh-CN" sz="900" b="0" i="0" u="none" strike="noStrike" cap="none" spc="0" normalizeH="0" baseline="0" noProof="0" smtClean="0">
                <a:ln>
                  <a:noFill/>
                </a:ln>
                <a:solidFill>
                  <a:schemeClr val="accent3">
                    <a:lumOff val="-12936"/>
                  </a:schemeClr>
                </a:solidFill>
                <a:effectLst/>
                <a:uFillTx/>
                <a:latin typeface="微软雅黑" panose="020B0503020204020204" charset="-122"/>
                <a:ea typeface="微软雅黑" panose="020B0503020204020204" charset="-122"/>
                <a:sym typeface="微软雅黑" panose="020B0503020204020204" charset="-122"/>
              </a:rPr>
              <a:t>‹#›</a:t>
            </a:fld>
            <a:endParaRPr kumimoji="0" lang="en-US" altLang="zh-CN" sz="900" b="0" i="0" u="none" strike="noStrike" cap="none" spc="0" normalizeH="0" baseline="0" noProof="0">
              <a:ln>
                <a:noFill/>
              </a:ln>
              <a:solidFill>
                <a:schemeClr val="accent3">
                  <a:lumOff val="-12936"/>
                </a:schemeClr>
              </a:solidFill>
              <a:effectLst/>
              <a:uFillTx/>
              <a:latin typeface="微软雅黑" panose="020B0503020204020204" charset="-122"/>
              <a:ea typeface="微软雅黑" panose="020B0503020204020204" charset="-122"/>
              <a:sym typeface="微软雅黑" panose="020B050302020402020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3156" y="2188061"/>
            <a:ext cx="4493538" cy="757130"/>
          </a:xfrm>
          <a:prstGeom prst="rect">
            <a:avLst/>
          </a:prstGeom>
        </p:spPr>
        <p:txBody>
          <a:bodyPr/>
          <a:lstStyle/>
          <a:p>
            <a:r>
              <a:rPr lang="zh-CN" altLang="en-US" sz="4800" dirty="0"/>
              <a:t>区块链技术初探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632AFEA-79C3-6292-DB0E-46736D175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032" y="1479551"/>
            <a:ext cx="5833763" cy="389889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占位符 1"/>
          <p:cNvSpPr>
            <a:spLocks noGrp="1"/>
          </p:cNvSpPr>
          <p:nvPr>
            <p:ph type="body" sz="quarter" idx="10"/>
          </p:nvPr>
        </p:nvSpPr>
        <p:spPr>
          <a:xfrm>
            <a:off x="399415" y="62230"/>
            <a:ext cx="1378585" cy="338455"/>
          </a:xfrm>
        </p:spPr>
        <p:txBody>
          <a:bodyPr/>
          <a:lstStyle/>
          <a:p>
            <a:r>
              <a:rPr lang="zh-CN" altLang="en-US" dirty="0"/>
              <a:t>区块广播</a:t>
            </a:r>
            <a:r>
              <a:rPr lang="en-US" altLang="zh-CN" dirty="0"/>
              <a:t>Gossip</a:t>
            </a:r>
            <a:r>
              <a:rPr lang="zh-CN" altLang="en-US" dirty="0"/>
              <a:t>协议</a:t>
            </a:r>
          </a:p>
        </p:txBody>
      </p:sp>
      <p:sp>
        <p:nvSpPr>
          <p:cNvPr id="24" name="矩形 23">
            <a:extLst>
              <a:ext uri="{FF2B5EF4-FFF2-40B4-BE49-F238E27FC236}">
                <a16:creationId xmlns:a16="http://schemas.microsoft.com/office/drawing/2014/main" id="{F058CE53-53AC-41CE-C276-CF9178814747}"/>
              </a:ext>
            </a:extLst>
          </p:cNvPr>
          <p:cNvSpPr/>
          <p:nvPr/>
        </p:nvSpPr>
        <p:spPr>
          <a:xfrm>
            <a:off x="1088707" y="1163796"/>
            <a:ext cx="5283200" cy="4530407"/>
          </a:xfrm>
          <a:prstGeom prst="rect">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Straight Connector 20">
            <a:extLst>
              <a:ext uri="{FF2B5EF4-FFF2-40B4-BE49-F238E27FC236}">
                <a16:creationId xmlns:a16="http://schemas.microsoft.com/office/drawing/2014/main" id="{110F0576-2830-78DA-EA9A-02E9B5B07489}"/>
              </a:ext>
            </a:extLst>
          </p:cNvPr>
          <p:cNvSpPr/>
          <p:nvPr/>
        </p:nvSpPr>
        <p:spPr>
          <a:xfrm>
            <a:off x="7462255" y="3428999"/>
            <a:ext cx="3641038" cy="1"/>
          </a:xfrm>
          <a:prstGeom prst="line">
            <a:avLst/>
          </a:prstGeom>
          <a:ln w="12700">
            <a:solidFill>
              <a:srgbClr val="1F54A0"/>
            </a:solidFill>
            <a:prstDash val="dash"/>
          </a:ln>
        </p:spPr>
        <p:txBody>
          <a:bodyPr lIns="45719" rIns="45719"/>
          <a:lstStyle/>
          <a:p>
            <a:endParaRPr/>
          </a:p>
        </p:txBody>
      </p:sp>
      <p:grpSp>
        <p:nvGrpSpPr>
          <p:cNvPr id="29" name="成组">
            <a:extLst>
              <a:ext uri="{FF2B5EF4-FFF2-40B4-BE49-F238E27FC236}">
                <a16:creationId xmlns:a16="http://schemas.microsoft.com/office/drawing/2014/main" id="{48B73A03-8843-DABD-868B-F3B2FFF5863F}"/>
              </a:ext>
            </a:extLst>
          </p:cNvPr>
          <p:cNvGrpSpPr/>
          <p:nvPr/>
        </p:nvGrpSpPr>
        <p:grpSpPr>
          <a:xfrm>
            <a:off x="7414259" y="1070988"/>
            <a:ext cx="3641039" cy="323167"/>
            <a:chOff x="0" y="0"/>
            <a:chExt cx="3641038" cy="323166"/>
          </a:xfrm>
        </p:grpSpPr>
        <p:sp>
          <p:nvSpPr>
            <p:cNvPr id="30" name="Straight Connector 20">
              <a:extLst>
                <a:ext uri="{FF2B5EF4-FFF2-40B4-BE49-F238E27FC236}">
                  <a16:creationId xmlns:a16="http://schemas.microsoft.com/office/drawing/2014/main" id="{BF7FEA4B-565E-7F88-55FD-4013E1827D6D}"/>
                </a:ext>
              </a:extLst>
            </p:cNvPr>
            <p:cNvSpPr/>
            <p:nvPr/>
          </p:nvSpPr>
          <p:spPr>
            <a:xfrm>
              <a:off x="0" y="183235"/>
              <a:ext cx="3641038" cy="1"/>
            </a:xfrm>
            <a:prstGeom prst="line">
              <a:avLst/>
            </a:prstGeom>
            <a:noFill/>
            <a:ln w="12700" cap="flat">
              <a:solidFill>
                <a:srgbClr val="1F54A0"/>
              </a:solidFill>
              <a:prstDash val="solid"/>
              <a:round/>
            </a:ln>
            <a:effectLst/>
          </p:spPr>
          <p:txBody>
            <a:bodyPr wrap="square" lIns="45719" tIns="45719" rIns="45719" bIns="45719" numCol="1" anchor="t">
              <a:noAutofit/>
            </a:bodyPr>
            <a:lstStyle/>
            <a:p>
              <a:endParaRPr/>
            </a:p>
          </p:txBody>
        </p:sp>
        <p:grpSp>
          <p:nvGrpSpPr>
            <p:cNvPr id="31" name="TextBox 5">
              <a:extLst>
                <a:ext uri="{FF2B5EF4-FFF2-40B4-BE49-F238E27FC236}">
                  <a16:creationId xmlns:a16="http://schemas.microsoft.com/office/drawing/2014/main" id="{7272CF57-B4D2-80F8-9C02-9B150FA3B7FE}"/>
                </a:ext>
              </a:extLst>
            </p:cNvPr>
            <p:cNvGrpSpPr/>
            <p:nvPr/>
          </p:nvGrpSpPr>
          <p:grpSpPr>
            <a:xfrm>
              <a:off x="1046859" y="0"/>
              <a:ext cx="1547318" cy="323166"/>
              <a:chOff x="-1" y="0"/>
              <a:chExt cx="1547317" cy="323165"/>
            </a:xfrm>
          </p:grpSpPr>
          <p:sp>
            <p:nvSpPr>
              <p:cNvPr id="32" name="矩形">
                <a:extLst>
                  <a:ext uri="{FF2B5EF4-FFF2-40B4-BE49-F238E27FC236}">
                    <a16:creationId xmlns:a16="http://schemas.microsoft.com/office/drawing/2014/main" id="{6ABBFB4B-7831-3632-03F1-B7C698BCE0D8}"/>
                  </a:ext>
                </a:extLst>
              </p:cNvPr>
              <p:cNvSpPr/>
              <p:nvPr/>
            </p:nvSpPr>
            <p:spPr>
              <a:xfrm>
                <a:off x="-1" y="0"/>
                <a:ext cx="1547317" cy="323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600" b="1"/>
                </a:pPr>
                <a:endParaRPr sz="1800"/>
              </a:p>
            </p:txBody>
          </p:sp>
          <p:sp>
            <p:nvSpPr>
              <p:cNvPr id="33" name="解决痛点">
                <a:extLst>
                  <a:ext uri="{FF2B5EF4-FFF2-40B4-BE49-F238E27FC236}">
                    <a16:creationId xmlns:a16="http://schemas.microsoft.com/office/drawing/2014/main" id="{640FC788-9008-314A-B43C-96EDD1A93F46}"/>
                  </a:ext>
                </a:extLst>
              </p:cNvPr>
              <p:cNvSpPr txBox="1"/>
              <p:nvPr/>
            </p:nvSpPr>
            <p:spPr>
              <a:xfrm>
                <a:off x="-1" y="38473"/>
                <a:ext cx="1547317" cy="246219"/>
              </a:xfrm>
              <a:prstGeom prst="rect">
                <a:avLst/>
              </a:prstGeom>
              <a:noFill/>
              <a:ln w="12700" cap="flat">
                <a:noFill/>
                <a:miter lim="400000"/>
              </a:ln>
              <a:effectLst/>
            </p:spPr>
            <p:txBody>
              <a:bodyPr wrap="square" lIns="0" tIns="0" rIns="0" bIns="0" numCol="1" anchor="ctr">
                <a:spAutoFit/>
              </a:bodyPr>
              <a:lstStyle>
                <a:lvl1pPr algn="ctr">
                  <a:defRPr sz="1600" b="1"/>
                </a:lvl1pPr>
              </a:lstStyle>
              <a:p>
                <a:r>
                  <a:rPr lang="en-US" altLang="zh-CN" dirty="0">
                    <a:solidFill>
                      <a:srgbClr val="1F54A0"/>
                    </a:solidFill>
                  </a:rPr>
                  <a:t>Gossip</a:t>
                </a:r>
                <a:r>
                  <a:rPr lang="zh-CN" altLang="en-US" dirty="0">
                    <a:solidFill>
                      <a:srgbClr val="1F54A0"/>
                    </a:solidFill>
                  </a:rPr>
                  <a:t>协议</a:t>
                </a:r>
                <a:endParaRPr dirty="0">
                  <a:solidFill>
                    <a:srgbClr val="1F54A0"/>
                  </a:solidFill>
                </a:endParaRPr>
              </a:p>
            </p:txBody>
          </p:sp>
        </p:grpSp>
      </p:grpSp>
      <p:sp>
        <p:nvSpPr>
          <p:cNvPr id="41" name="文本框 40">
            <a:extLst>
              <a:ext uri="{FF2B5EF4-FFF2-40B4-BE49-F238E27FC236}">
                <a16:creationId xmlns:a16="http://schemas.microsoft.com/office/drawing/2014/main" id="{FCCE3EB6-C453-D116-C9E0-FB473887D2B0}"/>
              </a:ext>
            </a:extLst>
          </p:cNvPr>
          <p:cNvSpPr txBox="1"/>
          <p:nvPr/>
        </p:nvSpPr>
        <p:spPr>
          <a:xfrm>
            <a:off x="7773684" y="1459742"/>
            <a:ext cx="3465297" cy="2175467"/>
          </a:xfrm>
          <a:prstGeom prst="rect">
            <a:avLst/>
          </a:prstGeom>
          <a:noFill/>
        </p:spPr>
        <p:txBody>
          <a:bodyPr wrap="square" rtlCol="0">
            <a:spAutoFit/>
          </a:bodyPr>
          <a:lstStyle/>
          <a:p>
            <a:pPr>
              <a:lnSpc>
                <a:spcPct val="150000"/>
              </a:lnSpc>
            </a:pPr>
            <a:r>
              <a:rPr kumimoji="1" lang="zh-CN" altLang="en-US" sz="1400" b="1" dirty="0">
                <a:solidFill>
                  <a:srgbClr val="2A559B"/>
                </a:solidFill>
              </a:rPr>
              <a:t>协议流程</a:t>
            </a:r>
            <a:endParaRPr lang="en-US" altLang="zh-CN" sz="1400" dirty="0">
              <a:solidFill>
                <a:schemeClr val="tx1">
                  <a:lumMod val="85000"/>
                  <a:lumOff val="15000"/>
                </a:schemeClr>
              </a:solidFill>
            </a:endParaRPr>
          </a:p>
          <a:p>
            <a:pPr marL="203200" lvl="1" indent="-203200" defTabSz="330200">
              <a:lnSpc>
                <a:spcPts val="1800"/>
              </a:lnSpc>
              <a:spcBef>
                <a:spcPts val="300"/>
              </a:spcBef>
              <a:buClr>
                <a:srgbClr val="000000"/>
              </a:buClr>
              <a:buSzPct val="100000"/>
              <a:buFont typeface="Arial" panose="020B0604020202020204"/>
              <a:buChar char="•"/>
              <a:defRPr sz="1300"/>
            </a:pPr>
            <a:r>
              <a:rPr lang="zh-CN" altLang="en-US" sz="1400" dirty="0">
                <a:solidFill>
                  <a:schemeClr val="tx1">
                    <a:lumMod val="85000"/>
                    <a:lumOff val="15000"/>
                  </a:schemeClr>
                </a:solidFill>
              </a:rPr>
              <a:t>节点</a:t>
            </a:r>
            <a:r>
              <a:rPr lang="en-US" altLang="zh-CN" sz="1400" dirty="0">
                <a:solidFill>
                  <a:schemeClr val="tx1">
                    <a:lumMod val="85000"/>
                    <a:lumOff val="15000"/>
                  </a:schemeClr>
                </a:solidFill>
              </a:rPr>
              <a:t>A</a:t>
            </a:r>
            <a:r>
              <a:rPr lang="zh-CN" altLang="en-US" sz="1400" dirty="0">
                <a:solidFill>
                  <a:schemeClr val="tx1">
                    <a:lumMod val="85000"/>
                    <a:lumOff val="15000"/>
                  </a:schemeClr>
                </a:solidFill>
              </a:rPr>
              <a:t>周期性地选择相临的</a:t>
            </a:r>
            <a:r>
              <a:rPr lang="en-US" altLang="zh-CN" sz="1400" dirty="0">
                <a:solidFill>
                  <a:schemeClr val="tx1">
                    <a:lumMod val="85000"/>
                    <a:lumOff val="15000"/>
                  </a:schemeClr>
                </a:solidFill>
              </a:rPr>
              <a:t>K</a:t>
            </a:r>
            <a:r>
              <a:rPr lang="zh-CN" altLang="en-US" sz="1400" dirty="0">
                <a:solidFill>
                  <a:schemeClr val="tx1">
                    <a:lumMod val="85000"/>
                    <a:lumOff val="15000"/>
                  </a:schemeClr>
                </a:solidFill>
              </a:rPr>
              <a:t>个节点，并且向这</a:t>
            </a:r>
            <a:r>
              <a:rPr lang="en-US" altLang="zh-CN" sz="1400" dirty="0">
                <a:solidFill>
                  <a:schemeClr val="tx1">
                    <a:lumMod val="85000"/>
                    <a:lumOff val="15000"/>
                  </a:schemeClr>
                </a:solidFill>
              </a:rPr>
              <a:t>K</a:t>
            </a:r>
            <a:r>
              <a:rPr lang="zh-CN" altLang="en-US" sz="1400" dirty="0">
                <a:solidFill>
                  <a:schemeClr val="tx1">
                    <a:lumMod val="85000"/>
                    <a:lumOff val="15000"/>
                  </a:schemeClr>
                </a:solidFill>
              </a:rPr>
              <a:t>个节点发送自身存储的信息</a:t>
            </a:r>
            <a:endParaRPr lang="en-US" altLang="zh-CN" sz="1400" dirty="0">
              <a:solidFill>
                <a:schemeClr val="tx1">
                  <a:lumMod val="85000"/>
                  <a:lumOff val="15000"/>
                </a:schemeClr>
              </a:solidFill>
            </a:endParaRPr>
          </a:p>
          <a:p>
            <a:pPr marL="203200" lvl="1" indent="-203200" defTabSz="330200">
              <a:lnSpc>
                <a:spcPts val="1800"/>
              </a:lnSpc>
              <a:spcBef>
                <a:spcPts val="300"/>
              </a:spcBef>
              <a:buClr>
                <a:srgbClr val="000000"/>
              </a:buClr>
              <a:buSzPct val="100000"/>
              <a:buFont typeface="Arial" panose="020B0604020202020204"/>
              <a:buChar char="•"/>
              <a:defRPr sz="1300"/>
            </a:pPr>
            <a:endParaRPr lang="en-US" altLang="zh-CN" sz="1400" dirty="0">
              <a:solidFill>
                <a:schemeClr val="tx1">
                  <a:lumMod val="85000"/>
                  <a:lumOff val="15000"/>
                </a:schemeClr>
              </a:solidFill>
            </a:endParaRPr>
          </a:p>
          <a:p>
            <a:pPr marL="203200" lvl="1" indent="-203200" defTabSz="330200">
              <a:lnSpc>
                <a:spcPts val="1800"/>
              </a:lnSpc>
              <a:spcBef>
                <a:spcPts val="300"/>
              </a:spcBef>
              <a:buClr>
                <a:srgbClr val="000000"/>
              </a:buClr>
              <a:buSzPct val="100000"/>
              <a:buFont typeface="Arial" panose="020B0604020202020204"/>
              <a:buChar char="•"/>
              <a:defRPr sz="1300"/>
            </a:pPr>
            <a:r>
              <a:rPr lang="en" altLang="zh-CN" sz="1400" dirty="0">
                <a:solidFill>
                  <a:schemeClr val="tx1">
                    <a:lumMod val="85000"/>
                    <a:lumOff val="15000"/>
                  </a:schemeClr>
                </a:solidFill>
              </a:rPr>
              <a:t>K</a:t>
            </a:r>
            <a:r>
              <a:rPr lang="zh-CN" altLang="en-US" sz="1400" dirty="0">
                <a:solidFill>
                  <a:schemeClr val="tx1">
                    <a:lumMod val="85000"/>
                    <a:lumOff val="15000"/>
                  </a:schemeClr>
                </a:solidFill>
              </a:rPr>
              <a:t>个节点接收到</a:t>
            </a:r>
            <a:r>
              <a:rPr lang="en" altLang="zh-CN" sz="1400" dirty="0">
                <a:solidFill>
                  <a:schemeClr val="tx1">
                    <a:lumMod val="85000"/>
                    <a:lumOff val="15000"/>
                  </a:schemeClr>
                </a:solidFill>
              </a:rPr>
              <a:t>A</a:t>
            </a:r>
            <a:r>
              <a:rPr lang="zh-CN" altLang="en-US" sz="1400" dirty="0">
                <a:solidFill>
                  <a:schemeClr val="tx1">
                    <a:lumMod val="85000"/>
                    <a:lumOff val="15000"/>
                  </a:schemeClr>
                </a:solidFill>
              </a:rPr>
              <a:t>发送过来的数据后，发现自身没有相同的数据则存储下来，如果有则丢掉，并且重复节点</a:t>
            </a:r>
            <a:r>
              <a:rPr lang="en" altLang="zh-CN" sz="1400" dirty="0">
                <a:solidFill>
                  <a:schemeClr val="tx1">
                    <a:lumMod val="85000"/>
                    <a:lumOff val="15000"/>
                  </a:schemeClr>
                </a:solidFill>
              </a:rPr>
              <a:t>A</a:t>
            </a:r>
            <a:r>
              <a:rPr lang="zh-CN" altLang="en-US" sz="1400" dirty="0">
                <a:solidFill>
                  <a:schemeClr val="tx1">
                    <a:lumMod val="85000"/>
                    <a:lumOff val="15000"/>
                  </a:schemeClr>
                </a:solidFill>
              </a:rPr>
              <a:t>的行为</a:t>
            </a:r>
          </a:p>
          <a:p>
            <a:pPr marL="203200" lvl="1" indent="-203200" defTabSz="330200">
              <a:lnSpc>
                <a:spcPts val="1800"/>
              </a:lnSpc>
              <a:spcBef>
                <a:spcPts val="300"/>
              </a:spcBef>
              <a:buClr>
                <a:srgbClr val="000000"/>
              </a:buClr>
              <a:buSzPct val="100000"/>
              <a:buFont typeface="Arial" panose="020B0604020202020204"/>
              <a:buChar char="•"/>
              <a:defRPr sz="1300"/>
            </a:pPr>
            <a:endParaRPr lang="en-US" altLang="zh-CN" sz="1400" dirty="0">
              <a:solidFill>
                <a:schemeClr val="tx1">
                  <a:lumMod val="85000"/>
                  <a:lumOff val="15000"/>
                </a:schemeClr>
              </a:solidFill>
            </a:endParaRPr>
          </a:p>
        </p:txBody>
      </p:sp>
    </p:spTree>
    <p:extLst>
      <p:ext uri="{BB962C8B-B14F-4D97-AF65-F5344CB8AC3E}">
        <p14:creationId xmlns:p14="http://schemas.microsoft.com/office/powerpoint/2010/main" val="335365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3AFBB917-4B9C-B39A-815A-DED07D8B1AC9}"/>
              </a:ext>
            </a:extLst>
          </p:cNvPr>
          <p:cNvSpPr/>
          <p:nvPr/>
        </p:nvSpPr>
        <p:spPr>
          <a:xfrm>
            <a:off x="6706504" y="1055527"/>
            <a:ext cx="3376677" cy="5079459"/>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CB886612-505F-C8D0-6078-11D5EA4C12CB}"/>
              </a:ext>
            </a:extLst>
          </p:cNvPr>
          <p:cNvSpPr/>
          <p:nvPr/>
        </p:nvSpPr>
        <p:spPr>
          <a:xfrm>
            <a:off x="1539039" y="1055528"/>
            <a:ext cx="3454302" cy="5079458"/>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 name="Text Placeholder 1">
            <a:extLst>
              <a:ext uri="{FF2B5EF4-FFF2-40B4-BE49-F238E27FC236}">
                <a16:creationId xmlns:a16="http://schemas.microsoft.com/office/drawing/2014/main" id="{D123DC19-EF9E-0F4B-966E-66BF2F747A4C}"/>
              </a:ext>
            </a:extLst>
          </p:cNvPr>
          <p:cNvSpPr>
            <a:spLocks noGrp="1"/>
          </p:cNvSpPr>
          <p:nvPr>
            <p:ph type="body" sz="quarter" idx="10"/>
          </p:nvPr>
        </p:nvSpPr>
        <p:spPr/>
        <p:txBody>
          <a:bodyPr/>
          <a:lstStyle/>
          <a:p>
            <a:r>
              <a:rPr lang="zh-CN" altLang="en-US" dirty="0"/>
              <a:t>阶段历程</a:t>
            </a:r>
            <a:endParaRPr lang="en-CN" altLang="zh-CN" dirty="0"/>
          </a:p>
        </p:txBody>
      </p:sp>
      <p:cxnSp>
        <p:nvCxnSpPr>
          <p:cNvPr id="4" name="直线连接符 16">
            <a:extLst>
              <a:ext uri="{FF2B5EF4-FFF2-40B4-BE49-F238E27FC236}">
                <a16:creationId xmlns:a16="http://schemas.microsoft.com/office/drawing/2014/main" id="{31610280-7C4C-ED42-960C-3A794DEC0627}"/>
              </a:ext>
            </a:extLst>
          </p:cNvPr>
          <p:cNvCxnSpPr/>
          <p:nvPr/>
        </p:nvCxnSpPr>
        <p:spPr>
          <a:xfrm>
            <a:off x="262946" y="1718164"/>
            <a:ext cx="8060791" cy="1"/>
          </a:xfrm>
          <a:prstGeom prst="line">
            <a:avLst/>
          </a:prstGeom>
          <a:ln w="38100">
            <a:noFill/>
          </a:ln>
        </p:spPr>
        <p:style>
          <a:lnRef idx="1">
            <a:schemeClr val="accent1"/>
          </a:lnRef>
          <a:fillRef idx="0">
            <a:schemeClr val="accent1"/>
          </a:fillRef>
          <a:effectRef idx="0">
            <a:schemeClr val="accent1"/>
          </a:effectRef>
          <a:fontRef idx="minor">
            <a:schemeClr val="tx1"/>
          </a:fontRef>
        </p:style>
      </p:cxnSp>
      <p:sp>
        <p:nvSpPr>
          <p:cNvPr id="5" name="圆角矩形 23">
            <a:extLst>
              <a:ext uri="{FF2B5EF4-FFF2-40B4-BE49-F238E27FC236}">
                <a16:creationId xmlns:a16="http://schemas.microsoft.com/office/drawing/2014/main" id="{877FB1AC-81F4-7F4F-A218-38259AE9A75B}"/>
              </a:ext>
            </a:extLst>
          </p:cNvPr>
          <p:cNvSpPr/>
          <p:nvPr/>
        </p:nvSpPr>
        <p:spPr>
          <a:xfrm>
            <a:off x="1811273" y="1963768"/>
            <a:ext cx="2915316" cy="2086274"/>
          </a:xfrm>
          <a:prstGeom prst="roundRect">
            <a:avLst>
              <a:gd name="adj" fmla="val 0"/>
            </a:avLst>
          </a:prstGeom>
          <a:solidFill>
            <a:schemeClr val="accent5">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7">
            <a:extLst>
              <a:ext uri="{FF2B5EF4-FFF2-40B4-BE49-F238E27FC236}">
                <a16:creationId xmlns:a16="http://schemas.microsoft.com/office/drawing/2014/main" id="{26573E91-BD14-8C49-8E5D-A846E9A35B5C}"/>
              </a:ext>
            </a:extLst>
          </p:cNvPr>
          <p:cNvSpPr/>
          <p:nvPr/>
        </p:nvSpPr>
        <p:spPr>
          <a:xfrm>
            <a:off x="2714933" y="2506810"/>
            <a:ext cx="1107996" cy="369332"/>
          </a:xfrm>
          <a:prstGeom prst="rect">
            <a:avLst/>
          </a:prstGeom>
        </p:spPr>
        <p:txBody>
          <a:bodyPr wrap="none">
            <a:spAutoFit/>
          </a:bodyPr>
          <a:lstStyle/>
          <a:p>
            <a:pPr algn="ctr">
              <a:defRPr>
                <a:solidFill>
                  <a:srgbClr val="FFFFFF"/>
                </a:solidFill>
              </a:defRPr>
            </a:pPr>
            <a:r>
              <a:rPr lang="zh-CN" altLang="en-US" b="1" dirty="0">
                <a:solidFill>
                  <a:srgbClr val="1F54A0"/>
                </a:solidFill>
              </a:rPr>
              <a:t>数字货币</a:t>
            </a:r>
          </a:p>
        </p:txBody>
      </p:sp>
      <p:sp>
        <p:nvSpPr>
          <p:cNvPr id="7" name="矩形 29">
            <a:extLst>
              <a:ext uri="{FF2B5EF4-FFF2-40B4-BE49-F238E27FC236}">
                <a16:creationId xmlns:a16="http://schemas.microsoft.com/office/drawing/2014/main" id="{39C2ED64-CEAE-1542-A977-87FB0A9B1697}"/>
              </a:ext>
            </a:extLst>
          </p:cNvPr>
          <p:cNvSpPr/>
          <p:nvPr/>
        </p:nvSpPr>
        <p:spPr>
          <a:xfrm>
            <a:off x="1740167" y="2988213"/>
            <a:ext cx="2702208" cy="1061829"/>
          </a:xfrm>
          <a:prstGeom prst="rect">
            <a:avLst/>
          </a:prstGeom>
        </p:spPr>
        <p:txBody>
          <a:bodyPr wrap="square">
            <a:spAutoFit/>
          </a:bodyPr>
          <a:lstStyle/>
          <a:p>
            <a:pPr lvl="1" indent="0">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以数字货币的支付和转账为主要应用场景。</a:t>
            </a:r>
            <a:endParaRPr lang="en-US" altLang="zh-CN" sz="1400" dirty="0">
              <a:solidFill>
                <a:schemeClr val="tx1"/>
              </a:solidFill>
              <a:latin typeface="微软雅黑" panose="020B0503020204020204" pitchFamily="34" charset="-122"/>
              <a:ea typeface="微软雅黑" panose="020B0503020204020204" pitchFamily="34" charset="-122"/>
            </a:endParaRPr>
          </a:p>
          <a:p>
            <a:pPr lvl="1" indent="0">
              <a:lnSpc>
                <a:spcPct val="150000"/>
              </a:lnSpc>
            </a:pPr>
            <a:endParaRPr lang="en-US" altLang="zh-CN" sz="1400" dirty="0"/>
          </a:p>
        </p:txBody>
      </p:sp>
      <p:sp>
        <p:nvSpPr>
          <p:cNvPr id="8" name="椭圆 29">
            <a:extLst>
              <a:ext uri="{FF2B5EF4-FFF2-40B4-BE49-F238E27FC236}">
                <a16:creationId xmlns:a16="http://schemas.microsoft.com/office/drawing/2014/main" id="{C0F99F62-1675-F84E-9AAC-8550E65D7F02}"/>
              </a:ext>
            </a:extLst>
          </p:cNvPr>
          <p:cNvSpPr/>
          <p:nvPr/>
        </p:nvSpPr>
        <p:spPr>
          <a:xfrm>
            <a:off x="2835640" y="1473786"/>
            <a:ext cx="866582" cy="826951"/>
          </a:xfrm>
          <a:prstGeom prst="ellipse">
            <a:avLst/>
          </a:prstGeom>
          <a:solidFill>
            <a:srgbClr val="1F54A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b="1"/>
          </a:p>
        </p:txBody>
      </p:sp>
      <p:sp>
        <p:nvSpPr>
          <p:cNvPr id="9" name="矩形 12">
            <a:extLst>
              <a:ext uri="{FF2B5EF4-FFF2-40B4-BE49-F238E27FC236}">
                <a16:creationId xmlns:a16="http://schemas.microsoft.com/office/drawing/2014/main" id="{5B55FCF6-F0BA-284C-B06D-AB9C652A1B9A}"/>
              </a:ext>
            </a:extLst>
          </p:cNvPr>
          <p:cNvSpPr/>
          <p:nvPr/>
        </p:nvSpPr>
        <p:spPr>
          <a:xfrm>
            <a:off x="2847289" y="1668192"/>
            <a:ext cx="820656" cy="49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bg1"/>
                </a:solidFill>
                <a:latin typeface="Microsoft YaHei" charset="-122"/>
                <a:ea typeface="Microsoft YaHei" charset="-122"/>
                <a:cs typeface="Microsoft YaHei" charset="-122"/>
              </a:rPr>
              <a:t>区块链</a:t>
            </a:r>
            <a:r>
              <a:rPr kumimoji="1" lang="en-US" altLang="zh-CN" sz="1400" b="1" dirty="0">
                <a:solidFill>
                  <a:schemeClr val="bg1"/>
                </a:solidFill>
                <a:latin typeface="Microsoft YaHei" charset="-122"/>
                <a:ea typeface="Microsoft YaHei" charset="-122"/>
                <a:cs typeface="Microsoft YaHei" charset="-122"/>
              </a:rPr>
              <a:t>1.0</a:t>
            </a:r>
            <a:endParaRPr kumimoji="1" lang="zh-CN" altLang="en-US" sz="1400" b="1" dirty="0">
              <a:solidFill>
                <a:schemeClr val="bg1"/>
              </a:solidFill>
              <a:latin typeface="Microsoft YaHei" charset="-122"/>
              <a:ea typeface="Microsoft YaHei" charset="-122"/>
              <a:cs typeface="Microsoft YaHei" charset="-122"/>
            </a:endParaRPr>
          </a:p>
        </p:txBody>
      </p:sp>
      <p:sp>
        <p:nvSpPr>
          <p:cNvPr id="10" name="圆角矩形 47">
            <a:extLst>
              <a:ext uri="{FF2B5EF4-FFF2-40B4-BE49-F238E27FC236}">
                <a16:creationId xmlns:a16="http://schemas.microsoft.com/office/drawing/2014/main" id="{89E7934F-A6D6-504A-A66E-847EC3C15AF8}"/>
              </a:ext>
            </a:extLst>
          </p:cNvPr>
          <p:cNvSpPr/>
          <p:nvPr/>
        </p:nvSpPr>
        <p:spPr>
          <a:xfrm>
            <a:off x="6939572" y="1992540"/>
            <a:ext cx="2849803" cy="2110440"/>
          </a:xfrm>
          <a:prstGeom prst="roundRect">
            <a:avLst>
              <a:gd name="adj" fmla="val 0"/>
            </a:avLst>
          </a:prstGeom>
          <a:solidFill>
            <a:schemeClr val="accent5">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29">
            <a:extLst>
              <a:ext uri="{FF2B5EF4-FFF2-40B4-BE49-F238E27FC236}">
                <a16:creationId xmlns:a16="http://schemas.microsoft.com/office/drawing/2014/main" id="{FE890DD8-6444-A84F-942E-6B52D6470ECC}"/>
              </a:ext>
            </a:extLst>
          </p:cNvPr>
          <p:cNvSpPr/>
          <p:nvPr/>
        </p:nvSpPr>
        <p:spPr>
          <a:xfrm>
            <a:off x="6752894" y="3059719"/>
            <a:ext cx="2849802" cy="700576"/>
          </a:xfrm>
          <a:prstGeom prst="rect">
            <a:avLst/>
          </a:prstGeom>
        </p:spPr>
        <p:txBody>
          <a:bodyPr wrap="square">
            <a:spAutoFit/>
          </a:bodyPr>
          <a:lstStyle/>
          <a:p>
            <a:pPr lvl="1" indent="0" algn="ct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智能合约为区块链带来</a:t>
            </a:r>
            <a:r>
              <a:rPr lang="zh-CN" altLang="en-US" sz="1400" dirty="0">
                <a:solidFill>
                  <a:srgbClr val="1F54A0"/>
                </a:solidFill>
                <a:latin typeface="微软雅黑" panose="020B0503020204020204" pitchFamily="34" charset="-122"/>
                <a:ea typeface="微软雅黑" panose="020B0503020204020204" pitchFamily="34" charset="-122"/>
                <a:cs typeface="Times New Roman" panose="02020703060505090304" charset="0"/>
              </a:rPr>
              <a:t>可编程性</a:t>
            </a:r>
            <a:r>
              <a:rPr lang="zh-CN" altLang="en-US" sz="1400" dirty="0">
                <a:solidFill>
                  <a:schemeClr val="tx1"/>
                </a:solidFill>
                <a:latin typeface="微软雅黑" panose="020B0503020204020204" pitchFamily="34" charset="-122"/>
                <a:ea typeface="微软雅黑" panose="020B0503020204020204" pitchFamily="34" charset="-122"/>
              </a:rPr>
              <a:t>，使复杂业务可落地。</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12" name="矩形 36">
            <a:extLst>
              <a:ext uri="{FF2B5EF4-FFF2-40B4-BE49-F238E27FC236}">
                <a16:creationId xmlns:a16="http://schemas.microsoft.com/office/drawing/2014/main" id="{060A5500-E7ED-E848-ACA5-EA329DA7FEAF}"/>
              </a:ext>
            </a:extLst>
          </p:cNvPr>
          <p:cNvSpPr/>
          <p:nvPr/>
        </p:nvSpPr>
        <p:spPr>
          <a:xfrm>
            <a:off x="6939572" y="2566594"/>
            <a:ext cx="2849803" cy="369332"/>
          </a:xfrm>
          <a:prstGeom prst="rect">
            <a:avLst/>
          </a:prstGeom>
        </p:spPr>
        <p:txBody>
          <a:bodyPr wrap="square">
            <a:spAutoFit/>
          </a:bodyPr>
          <a:lstStyle/>
          <a:p>
            <a:pPr algn="ctr">
              <a:defRPr>
                <a:solidFill>
                  <a:srgbClr val="FFFFFF"/>
                </a:solidFill>
              </a:defRPr>
            </a:pPr>
            <a:r>
              <a:rPr lang="zh-CN" altLang="en-US" b="1" dirty="0">
                <a:solidFill>
                  <a:srgbClr val="1F54A0"/>
                </a:solidFill>
              </a:rPr>
              <a:t>世界计算机</a:t>
            </a:r>
          </a:p>
        </p:txBody>
      </p:sp>
      <p:sp>
        <p:nvSpPr>
          <p:cNvPr id="13" name="椭圆 30">
            <a:extLst>
              <a:ext uri="{FF2B5EF4-FFF2-40B4-BE49-F238E27FC236}">
                <a16:creationId xmlns:a16="http://schemas.microsoft.com/office/drawing/2014/main" id="{1D9964CA-F1B7-0A49-9085-0E0F81B3C4B0}"/>
              </a:ext>
            </a:extLst>
          </p:cNvPr>
          <p:cNvSpPr/>
          <p:nvPr/>
        </p:nvSpPr>
        <p:spPr>
          <a:xfrm>
            <a:off x="7911832" y="1512142"/>
            <a:ext cx="847108" cy="836532"/>
          </a:xfrm>
          <a:prstGeom prst="ellipse">
            <a:avLst/>
          </a:prstGeom>
          <a:solidFill>
            <a:srgbClr val="1F54A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b="1" dirty="0"/>
          </a:p>
        </p:txBody>
      </p:sp>
      <p:sp>
        <p:nvSpPr>
          <p:cNvPr id="14" name="矩形 32">
            <a:extLst>
              <a:ext uri="{FF2B5EF4-FFF2-40B4-BE49-F238E27FC236}">
                <a16:creationId xmlns:a16="http://schemas.microsoft.com/office/drawing/2014/main" id="{76ECD7E8-6D5C-2A45-AD5E-88D38F0F6F7D}"/>
              </a:ext>
            </a:extLst>
          </p:cNvPr>
          <p:cNvSpPr/>
          <p:nvPr/>
        </p:nvSpPr>
        <p:spPr>
          <a:xfrm>
            <a:off x="7921121" y="1710399"/>
            <a:ext cx="802214" cy="500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bg1"/>
                </a:solidFill>
                <a:latin typeface="Microsoft YaHei" charset="-122"/>
                <a:ea typeface="Microsoft YaHei" charset="-122"/>
                <a:cs typeface="Microsoft YaHei" charset="-122"/>
              </a:rPr>
              <a:t>区块链</a:t>
            </a:r>
            <a:r>
              <a:rPr kumimoji="1" lang="en-US" altLang="zh-CN" sz="1400" b="1" dirty="0">
                <a:solidFill>
                  <a:schemeClr val="bg1"/>
                </a:solidFill>
                <a:latin typeface="Microsoft YaHei" charset="-122"/>
                <a:ea typeface="Microsoft YaHei" charset="-122"/>
                <a:cs typeface="Microsoft YaHei" charset="-122"/>
              </a:rPr>
              <a:t>2.0</a:t>
            </a:r>
            <a:endParaRPr kumimoji="1" lang="zh-CN" altLang="en-US" sz="1400" b="1" dirty="0">
              <a:solidFill>
                <a:schemeClr val="bg1"/>
              </a:solidFill>
              <a:latin typeface="Microsoft YaHei" charset="-122"/>
              <a:ea typeface="Microsoft YaHei" charset="-122"/>
              <a:cs typeface="Microsoft YaHei" charset="-122"/>
            </a:endParaRPr>
          </a:p>
        </p:txBody>
      </p:sp>
      <p:sp>
        <p:nvSpPr>
          <p:cNvPr id="21" name="燕尾形 22">
            <a:extLst>
              <a:ext uri="{FF2B5EF4-FFF2-40B4-BE49-F238E27FC236}">
                <a16:creationId xmlns:a16="http://schemas.microsoft.com/office/drawing/2014/main" id="{F0C10259-D430-0440-8F46-01B0A28EE3E1}"/>
              </a:ext>
            </a:extLst>
          </p:cNvPr>
          <p:cNvSpPr/>
          <p:nvPr/>
        </p:nvSpPr>
        <p:spPr>
          <a:xfrm>
            <a:off x="5505524" y="2993802"/>
            <a:ext cx="477808" cy="624764"/>
          </a:xfrm>
          <a:prstGeom prst="chevron">
            <a:avLst>
              <a:gd name="adj" fmla="val 42242"/>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pic>
        <p:nvPicPr>
          <p:cNvPr id="22" name="Picture 2" descr="译] 什么是以太坊？以太坊初学者手把手教程- 知乎">
            <a:extLst>
              <a:ext uri="{FF2B5EF4-FFF2-40B4-BE49-F238E27FC236}">
                <a16:creationId xmlns:a16="http://schemas.microsoft.com/office/drawing/2014/main" id="{DBED5679-1B96-6CEF-33B7-CE20F7994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8583" y="4431116"/>
            <a:ext cx="1987290" cy="142484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a:extLst>
              <a:ext uri="{FF2B5EF4-FFF2-40B4-BE49-F238E27FC236}">
                <a16:creationId xmlns:a16="http://schemas.microsoft.com/office/drawing/2014/main" id="{165FBE33-866A-6BDF-47CE-0F20094D0B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4977" y="4537631"/>
            <a:ext cx="1397810" cy="134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27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E9131A-9DC8-8442-A09B-EE5CC2323E2D}"/>
              </a:ext>
            </a:extLst>
          </p:cNvPr>
          <p:cNvSpPr>
            <a:spLocks noGrp="1"/>
          </p:cNvSpPr>
          <p:nvPr>
            <p:ph type="body" sz="quarter" idx="10"/>
          </p:nvPr>
        </p:nvSpPr>
        <p:spPr/>
        <p:txBody>
          <a:bodyPr/>
          <a:lstStyle/>
          <a:p>
            <a:r>
              <a:rPr lang="zh-CN" altLang="en-US" dirty="0"/>
              <a:t>以太坊</a:t>
            </a:r>
            <a:endParaRPr lang="en-CN" dirty="0"/>
          </a:p>
        </p:txBody>
      </p:sp>
      <p:sp>
        <p:nvSpPr>
          <p:cNvPr id="14" name="矩形 13">
            <a:extLst>
              <a:ext uri="{FF2B5EF4-FFF2-40B4-BE49-F238E27FC236}">
                <a16:creationId xmlns:a16="http://schemas.microsoft.com/office/drawing/2014/main" id="{B5D3C186-3172-A850-AF9B-C029204B0CBC}"/>
              </a:ext>
            </a:extLst>
          </p:cNvPr>
          <p:cNvSpPr/>
          <p:nvPr/>
        </p:nvSpPr>
        <p:spPr>
          <a:xfrm>
            <a:off x="2874922" y="1143484"/>
            <a:ext cx="7085424" cy="1116075"/>
          </a:xfrm>
          <a:prstGeom prst="rect">
            <a:avLst/>
          </a:prstGeom>
        </p:spPr>
        <p:txBody>
          <a:bodyPr wrap="square">
            <a:noAutofit/>
          </a:bodyPr>
          <a:lstStyle/>
          <a:p>
            <a:pPr marL="0" lvl="1" hangingPunct="0">
              <a:lnSpc>
                <a:spcPct val="150000"/>
              </a:lnSpc>
            </a:pPr>
            <a:r>
              <a:rPr lang="zh-CN" altLang="en-US" b="1" kern="0" dirty="0">
                <a:solidFill>
                  <a:srgbClr val="1F54A0"/>
                </a:solidFill>
                <a:latin typeface="微软雅黑" panose="020B0503020204020204" charset="-122"/>
                <a:ea typeface="微软雅黑" panose="020B0503020204020204" charset="-122"/>
                <a:sym typeface="微软雅黑" panose="020B0503020204020204" charset="-122"/>
              </a:rPr>
              <a:t>账户模型</a:t>
            </a:r>
            <a:endParaRPr lang="en-US" altLang="zh-CN" b="1" kern="0" dirty="0">
              <a:solidFill>
                <a:srgbClr val="1F54A0"/>
              </a:solidFill>
              <a:latin typeface="微软雅黑" panose="020B0503020204020204" charset="-122"/>
              <a:ea typeface="微软雅黑" panose="020B0503020204020204" charset="-122"/>
              <a:sym typeface="微软雅黑" panose="020B0503020204020204" charset="-122"/>
            </a:endParaRPr>
          </a:p>
          <a:p>
            <a:pPr marL="0" lvl="1" hangingPunct="0">
              <a:lnSpc>
                <a:spcPct val="150000"/>
              </a:lnSpc>
            </a:pPr>
            <a:r>
              <a:rPr lang="zh-CN" altLang="en-US" sz="1400" kern="0" dirty="0">
                <a:solidFill>
                  <a:srgbClr val="000000"/>
                </a:solidFill>
                <a:latin typeface="微软雅黑" panose="020B0503020204020204" charset="-122"/>
                <a:ea typeface="微软雅黑" panose="020B0503020204020204" charset="-122"/>
                <a:sym typeface="微软雅黑" panose="020B0503020204020204" charset="-122"/>
              </a:rPr>
              <a:t>账户模型类似传统的银行账户，无论如何转账，账户地址都是保持不变的，除了注销账户重新开户。以太坊采用账户模型主要是为了支持智能合约，对于智能合约来说需要一个相对稳定的身份。当我们签订一份合同，希望双方的身份明确，权责清晰</a:t>
            </a:r>
            <a:endParaRPr lang="en-US" altLang="zh-CN" sz="1400" kern="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矩形 15">
            <a:extLst>
              <a:ext uri="{FF2B5EF4-FFF2-40B4-BE49-F238E27FC236}">
                <a16:creationId xmlns:a16="http://schemas.microsoft.com/office/drawing/2014/main" id="{9E4F9B92-4C9E-143C-484B-0833A7DE5417}"/>
              </a:ext>
            </a:extLst>
          </p:cNvPr>
          <p:cNvSpPr/>
          <p:nvPr/>
        </p:nvSpPr>
        <p:spPr>
          <a:xfrm>
            <a:off x="2827295" y="3052760"/>
            <a:ext cx="7133051" cy="1762406"/>
          </a:xfrm>
          <a:prstGeom prst="rect">
            <a:avLst/>
          </a:prstGeom>
        </p:spPr>
        <p:txBody>
          <a:bodyPr wrap="square">
            <a:noAutofit/>
          </a:bodyPr>
          <a:lstStyle/>
          <a:p>
            <a:pPr marL="0" lvl="1" hangingPunct="0">
              <a:lnSpc>
                <a:spcPct val="150000"/>
              </a:lnSpc>
            </a:pPr>
            <a:r>
              <a:rPr lang="zh-CN" altLang="en-US" b="1" kern="0" dirty="0">
                <a:solidFill>
                  <a:srgbClr val="1F54A0"/>
                </a:solidFill>
                <a:latin typeface="微软雅黑" panose="020B0503020204020204" charset="-122"/>
                <a:ea typeface="微软雅黑" panose="020B0503020204020204" charset="-122"/>
                <a:sym typeface="微软雅黑" panose="020B0503020204020204" charset="-122"/>
              </a:rPr>
              <a:t>智能合约</a:t>
            </a:r>
            <a:endParaRPr lang="en-US" altLang="zh-CN" b="1" kern="0" dirty="0">
              <a:solidFill>
                <a:srgbClr val="1F54A0"/>
              </a:solidFill>
              <a:latin typeface="微软雅黑" panose="020B0503020204020204" charset="-122"/>
              <a:ea typeface="微软雅黑" panose="020B0503020204020204" charset="-122"/>
              <a:sym typeface="微软雅黑" panose="020B0503020204020204" charset="-122"/>
            </a:endParaRPr>
          </a:p>
          <a:p>
            <a:pPr marL="0" lvl="1" hangingPunct="0">
              <a:lnSpc>
                <a:spcPct val="150000"/>
              </a:lnSpc>
            </a:pPr>
            <a:r>
              <a:rPr lang="zh-CN" altLang="en-US" sz="1400" kern="0" dirty="0">
                <a:solidFill>
                  <a:srgbClr val="000000"/>
                </a:solidFill>
                <a:latin typeface="微软雅黑" panose="020B0503020204020204" charset="-122"/>
                <a:ea typeface="微软雅黑" panose="020B0503020204020204" charset="-122"/>
                <a:sym typeface="微软雅黑" panose="020B0503020204020204" charset="-122"/>
              </a:rPr>
              <a:t>一段部署在区块链上可自动运行的程序，可以自动化地执行预先定义好的规则和条款，通过减少人为干预的风险，提升交易执行的安全与可信程度</a:t>
            </a:r>
            <a:endParaRPr lang="en-US" altLang="zh-CN" sz="1400" kern="0" dirty="0">
              <a:solidFill>
                <a:srgbClr val="000000"/>
              </a:solidFill>
              <a:latin typeface="微软雅黑" panose="020B0503020204020204" charset="-122"/>
              <a:ea typeface="微软雅黑" panose="020B0503020204020204" charset="-122"/>
              <a:sym typeface="微软雅黑" panose="020B0503020204020204" charset="-122"/>
            </a:endParaRPr>
          </a:p>
        </p:txBody>
      </p:sp>
      <p:pic>
        <p:nvPicPr>
          <p:cNvPr id="18" name="图片 17">
            <a:extLst>
              <a:ext uri="{FF2B5EF4-FFF2-40B4-BE49-F238E27FC236}">
                <a16:creationId xmlns:a16="http://schemas.microsoft.com/office/drawing/2014/main" id="{C7EFB2CF-6930-28DA-B330-5E0F57EE1839}"/>
              </a:ext>
            </a:extLst>
          </p:cNvPr>
          <p:cNvPicPr>
            <a:picLocks noChangeAspect="1"/>
          </p:cNvPicPr>
          <p:nvPr/>
        </p:nvPicPr>
        <p:blipFill>
          <a:blip r:embed="rId3"/>
          <a:stretch>
            <a:fillRect/>
          </a:stretch>
        </p:blipFill>
        <p:spPr>
          <a:xfrm>
            <a:off x="2827295" y="4506822"/>
            <a:ext cx="4314844" cy="1467903"/>
          </a:xfrm>
          <a:prstGeom prst="rect">
            <a:avLst/>
          </a:prstGeom>
        </p:spPr>
      </p:pic>
      <p:pic>
        <p:nvPicPr>
          <p:cNvPr id="20" name="Picture 2">
            <a:extLst>
              <a:ext uri="{FF2B5EF4-FFF2-40B4-BE49-F238E27FC236}">
                <a16:creationId xmlns:a16="http://schemas.microsoft.com/office/drawing/2014/main" id="{E1BB949F-B90B-9D47-A496-FA1F0DEC3B0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0845" y="3192460"/>
            <a:ext cx="624871" cy="6248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FCC9BA8F-76DC-3414-F5B4-2328365EDC3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0845" y="1257760"/>
            <a:ext cx="624872" cy="620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58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E9131A-9DC8-8442-A09B-EE5CC2323E2D}"/>
              </a:ext>
            </a:extLst>
          </p:cNvPr>
          <p:cNvSpPr>
            <a:spLocks noGrp="1"/>
          </p:cNvSpPr>
          <p:nvPr>
            <p:ph type="body" sz="quarter" idx="10"/>
          </p:nvPr>
        </p:nvSpPr>
        <p:spPr/>
        <p:txBody>
          <a:bodyPr/>
          <a:lstStyle/>
          <a:p>
            <a:r>
              <a:rPr lang="en-US" altLang="zh-CN" dirty="0"/>
              <a:t>EVM</a:t>
            </a:r>
            <a:endParaRPr lang="en-CN" dirty="0"/>
          </a:p>
        </p:txBody>
      </p:sp>
      <p:sp>
        <p:nvSpPr>
          <p:cNvPr id="9" name="矩形 8">
            <a:extLst>
              <a:ext uri="{FF2B5EF4-FFF2-40B4-BE49-F238E27FC236}">
                <a16:creationId xmlns:a16="http://schemas.microsoft.com/office/drawing/2014/main" id="{7B628EB8-75AA-EB3F-6641-926F5E55A2C4}"/>
              </a:ext>
            </a:extLst>
          </p:cNvPr>
          <p:cNvSpPr/>
          <p:nvPr/>
        </p:nvSpPr>
        <p:spPr>
          <a:xfrm>
            <a:off x="2128602" y="1789054"/>
            <a:ext cx="7702259" cy="38584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600" b="1"/>
          </a:p>
        </p:txBody>
      </p:sp>
      <p:sp>
        <p:nvSpPr>
          <p:cNvPr id="10" name="矩形 9">
            <a:extLst>
              <a:ext uri="{FF2B5EF4-FFF2-40B4-BE49-F238E27FC236}">
                <a16:creationId xmlns:a16="http://schemas.microsoft.com/office/drawing/2014/main" id="{9A85F216-FA6A-C2E0-3913-9523BC7816D3}"/>
              </a:ext>
            </a:extLst>
          </p:cNvPr>
          <p:cNvSpPr/>
          <p:nvPr/>
        </p:nvSpPr>
        <p:spPr>
          <a:xfrm>
            <a:off x="4143159" y="2008688"/>
            <a:ext cx="4153645" cy="53589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b="1"/>
              <a:t>EVM</a:t>
            </a:r>
            <a:r>
              <a:rPr kumimoji="1" lang="zh-CN" altLang="en-US" sz="1600" b="1"/>
              <a:t> </a:t>
            </a:r>
            <a:r>
              <a:rPr kumimoji="1" lang="en-US" altLang="zh-CN" sz="1600" b="1"/>
              <a:t>Code</a:t>
            </a:r>
            <a:endParaRPr kumimoji="1" lang="zh-CN" altLang="en-US" sz="1600" b="1"/>
          </a:p>
        </p:txBody>
      </p:sp>
      <p:cxnSp>
        <p:nvCxnSpPr>
          <p:cNvPr id="11" name="直线连接符 10">
            <a:extLst>
              <a:ext uri="{FF2B5EF4-FFF2-40B4-BE49-F238E27FC236}">
                <a16:creationId xmlns:a16="http://schemas.microsoft.com/office/drawing/2014/main" id="{7FBD8C61-A4CD-A0C1-AF72-806268A520F5}"/>
              </a:ext>
            </a:extLst>
          </p:cNvPr>
          <p:cNvCxnSpPr>
            <a:cxnSpLocks/>
          </p:cNvCxnSpPr>
          <p:nvPr/>
        </p:nvCxnSpPr>
        <p:spPr>
          <a:xfrm>
            <a:off x="2128603" y="2758190"/>
            <a:ext cx="7702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58A2180E-05DF-53F1-D3A8-16A3BE95C14F}"/>
              </a:ext>
            </a:extLst>
          </p:cNvPr>
          <p:cNvSpPr/>
          <p:nvPr/>
        </p:nvSpPr>
        <p:spPr>
          <a:xfrm>
            <a:off x="4143159" y="2971801"/>
            <a:ext cx="4153645" cy="535892"/>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b="1"/>
              <a:t>EVM</a:t>
            </a:r>
            <a:r>
              <a:rPr kumimoji="1" lang="zh-CN" altLang="en-US" sz="1600" b="1"/>
              <a:t> </a:t>
            </a:r>
            <a:r>
              <a:rPr kumimoji="1" lang="en-US" altLang="zh-CN" sz="1600" b="1"/>
              <a:t>(Ethereum</a:t>
            </a:r>
            <a:r>
              <a:rPr kumimoji="1" lang="zh-CN" altLang="en-US" sz="1600" b="1"/>
              <a:t> </a:t>
            </a:r>
            <a:r>
              <a:rPr kumimoji="1" lang="en-US" altLang="zh-CN" sz="1600" b="1"/>
              <a:t>Virtual</a:t>
            </a:r>
            <a:r>
              <a:rPr kumimoji="1" lang="zh-CN" altLang="en-US" sz="1600" b="1"/>
              <a:t> </a:t>
            </a:r>
            <a:r>
              <a:rPr kumimoji="1" lang="en-US" altLang="zh-CN" sz="1600" b="1"/>
              <a:t>Machine)</a:t>
            </a:r>
          </a:p>
        </p:txBody>
      </p:sp>
      <p:cxnSp>
        <p:nvCxnSpPr>
          <p:cNvPr id="13" name="直线连接符 12">
            <a:extLst>
              <a:ext uri="{FF2B5EF4-FFF2-40B4-BE49-F238E27FC236}">
                <a16:creationId xmlns:a16="http://schemas.microsoft.com/office/drawing/2014/main" id="{F5FAA4D7-8FE5-C29B-FCF9-53DFA3AC2F77}"/>
              </a:ext>
            </a:extLst>
          </p:cNvPr>
          <p:cNvCxnSpPr>
            <a:cxnSpLocks/>
            <a:endCxn id="9" idx="3"/>
          </p:cNvCxnSpPr>
          <p:nvPr/>
        </p:nvCxnSpPr>
        <p:spPr>
          <a:xfrm flipV="1">
            <a:off x="2128603" y="3718280"/>
            <a:ext cx="7702258" cy="3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4F068BD-0F7C-3550-8BF5-DCB69036EF47}"/>
              </a:ext>
            </a:extLst>
          </p:cNvPr>
          <p:cNvSpPr/>
          <p:nvPr/>
        </p:nvSpPr>
        <p:spPr>
          <a:xfrm>
            <a:off x="4143159" y="3934914"/>
            <a:ext cx="4153645" cy="53589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b="1"/>
              <a:t>Ethereum Node</a:t>
            </a:r>
            <a:r>
              <a:rPr kumimoji="1" lang="zh-CN" altLang="en-US" sz="1600" b="1"/>
              <a:t>（</a:t>
            </a:r>
            <a:r>
              <a:rPr kumimoji="1" lang="en-US" altLang="zh-CN" sz="1600" b="1" err="1"/>
              <a:t>Geth</a:t>
            </a:r>
            <a:r>
              <a:rPr kumimoji="1" lang="en-US" altLang="zh-CN" sz="1600" b="1"/>
              <a:t>,</a:t>
            </a:r>
            <a:r>
              <a:rPr kumimoji="1" lang="zh-CN" altLang="en-US" sz="1600" b="1"/>
              <a:t> </a:t>
            </a:r>
            <a:r>
              <a:rPr kumimoji="1" lang="en-US" altLang="zh-CN" sz="1600" b="1"/>
              <a:t>Parity</a:t>
            </a:r>
            <a:r>
              <a:rPr kumimoji="1" lang="zh-CN" altLang="en-US" sz="1600" b="1"/>
              <a:t> </a:t>
            </a:r>
            <a:r>
              <a:rPr kumimoji="1" lang="en-US" altLang="zh-CN" sz="1600" b="1"/>
              <a:t>…</a:t>
            </a:r>
            <a:r>
              <a:rPr kumimoji="1" lang="zh-CN" altLang="en-US" sz="1600" b="1"/>
              <a:t>）</a:t>
            </a:r>
          </a:p>
        </p:txBody>
      </p:sp>
      <p:cxnSp>
        <p:nvCxnSpPr>
          <p:cNvPr id="17" name="直线连接符 16">
            <a:extLst>
              <a:ext uri="{FF2B5EF4-FFF2-40B4-BE49-F238E27FC236}">
                <a16:creationId xmlns:a16="http://schemas.microsoft.com/office/drawing/2014/main" id="{DFE1AFA3-5900-19AF-EE08-D55A4CCFED08}"/>
              </a:ext>
            </a:extLst>
          </p:cNvPr>
          <p:cNvCxnSpPr>
            <a:cxnSpLocks/>
          </p:cNvCxnSpPr>
          <p:nvPr/>
        </p:nvCxnSpPr>
        <p:spPr>
          <a:xfrm>
            <a:off x="2128602" y="4669425"/>
            <a:ext cx="77022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9A56A14-B255-2FF0-197E-EB6A0D4EDAF2}"/>
              </a:ext>
            </a:extLst>
          </p:cNvPr>
          <p:cNvSpPr/>
          <p:nvPr/>
        </p:nvSpPr>
        <p:spPr>
          <a:xfrm>
            <a:off x="4143159" y="4898027"/>
            <a:ext cx="4153645" cy="53589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b="1"/>
              <a:t>Physical</a:t>
            </a:r>
            <a:r>
              <a:rPr kumimoji="1" lang="zh-CN" altLang="en-US" sz="1600" b="1"/>
              <a:t> </a:t>
            </a:r>
            <a:r>
              <a:rPr kumimoji="1" lang="en-US" altLang="zh-CN" sz="1600" b="1"/>
              <a:t>Processor</a:t>
            </a:r>
            <a:r>
              <a:rPr kumimoji="1" lang="zh-CN" altLang="en-US" sz="1600" b="1"/>
              <a:t>（</a:t>
            </a:r>
            <a:r>
              <a:rPr kumimoji="1" lang="en-US" altLang="zh-CN" sz="1600" b="1"/>
              <a:t>x86,</a:t>
            </a:r>
            <a:r>
              <a:rPr kumimoji="1" lang="zh-CN" altLang="en-US" sz="1600" b="1"/>
              <a:t> </a:t>
            </a:r>
            <a:r>
              <a:rPr kumimoji="1" lang="en-US" altLang="zh-CN" sz="1600" b="1"/>
              <a:t>arm</a:t>
            </a:r>
            <a:r>
              <a:rPr kumimoji="1" lang="zh-CN" altLang="en-US" sz="1600" b="1"/>
              <a:t>）</a:t>
            </a:r>
          </a:p>
        </p:txBody>
      </p:sp>
      <p:cxnSp>
        <p:nvCxnSpPr>
          <p:cNvPr id="22" name="直线连接符 21">
            <a:extLst>
              <a:ext uri="{FF2B5EF4-FFF2-40B4-BE49-F238E27FC236}">
                <a16:creationId xmlns:a16="http://schemas.microsoft.com/office/drawing/2014/main" id="{91C1A939-D93C-E55A-04B3-16E63FB4A48A}"/>
              </a:ext>
            </a:extLst>
          </p:cNvPr>
          <p:cNvCxnSpPr>
            <a:cxnSpLocks/>
          </p:cNvCxnSpPr>
          <p:nvPr/>
        </p:nvCxnSpPr>
        <p:spPr>
          <a:xfrm>
            <a:off x="2128603" y="5647529"/>
            <a:ext cx="749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84962D3-0A62-BF8C-1202-9206AB10B821}"/>
              </a:ext>
            </a:extLst>
          </p:cNvPr>
          <p:cNvSpPr txBox="1"/>
          <p:nvPr/>
        </p:nvSpPr>
        <p:spPr>
          <a:xfrm>
            <a:off x="2293495" y="3162925"/>
            <a:ext cx="1849664" cy="369332"/>
          </a:xfrm>
          <a:prstGeom prst="rect">
            <a:avLst/>
          </a:prstGeom>
          <a:noFill/>
        </p:spPr>
        <p:txBody>
          <a:bodyPr wrap="square" rtlCol="0">
            <a:spAutoFit/>
          </a:bodyPr>
          <a:lstStyle/>
          <a:p>
            <a:r>
              <a:rPr kumimoji="1" lang="en-US" altLang="zh-CN"/>
              <a:t>Virtual</a:t>
            </a:r>
            <a:r>
              <a:rPr kumimoji="1" lang="zh-CN" altLang="en-US"/>
              <a:t> </a:t>
            </a:r>
            <a:r>
              <a:rPr kumimoji="1" lang="en-US" altLang="zh-CN"/>
              <a:t>machine</a:t>
            </a:r>
            <a:endParaRPr kumimoji="1" lang="zh-CN" altLang="en-US"/>
          </a:p>
        </p:txBody>
      </p:sp>
      <p:sp>
        <p:nvSpPr>
          <p:cNvPr id="24" name="文本框 23">
            <a:extLst>
              <a:ext uri="{FF2B5EF4-FFF2-40B4-BE49-F238E27FC236}">
                <a16:creationId xmlns:a16="http://schemas.microsoft.com/office/drawing/2014/main" id="{A295A98A-1218-1BA7-21A0-187F3E8FC586}"/>
              </a:ext>
            </a:extLst>
          </p:cNvPr>
          <p:cNvSpPr txBox="1"/>
          <p:nvPr/>
        </p:nvSpPr>
        <p:spPr>
          <a:xfrm>
            <a:off x="2293495" y="2199813"/>
            <a:ext cx="1849664" cy="369332"/>
          </a:xfrm>
          <a:prstGeom prst="rect">
            <a:avLst/>
          </a:prstGeom>
          <a:noFill/>
        </p:spPr>
        <p:txBody>
          <a:bodyPr wrap="square" rtlCol="0">
            <a:spAutoFit/>
          </a:bodyPr>
          <a:lstStyle/>
          <a:p>
            <a:r>
              <a:rPr kumimoji="1" lang="en-US" altLang="zh-CN"/>
              <a:t>Code</a:t>
            </a:r>
            <a:endParaRPr kumimoji="1" lang="zh-CN" altLang="en-US"/>
          </a:p>
        </p:txBody>
      </p:sp>
      <p:sp>
        <p:nvSpPr>
          <p:cNvPr id="25" name="文本框 24">
            <a:extLst>
              <a:ext uri="{FF2B5EF4-FFF2-40B4-BE49-F238E27FC236}">
                <a16:creationId xmlns:a16="http://schemas.microsoft.com/office/drawing/2014/main" id="{3E9F24C3-344A-8309-C3C1-3BC4B9C1A4B9}"/>
              </a:ext>
            </a:extLst>
          </p:cNvPr>
          <p:cNvSpPr txBox="1"/>
          <p:nvPr/>
        </p:nvSpPr>
        <p:spPr>
          <a:xfrm>
            <a:off x="2293495" y="4126037"/>
            <a:ext cx="1849664" cy="369332"/>
          </a:xfrm>
          <a:prstGeom prst="rect">
            <a:avLst/>
          </a:prstGeom>
          <a:noFill/>
        </p:spPr>
        <p:txBody>
          <a:bodyPr wrap="square" rtlCol="0">
            <a:spAutoFit/>
          </a:bodyPr>
          <a:lstStyle/>
          <a:p>
            <a:r>
              <a:rPr kumimoji="1" lang="en-US" altLang="zh-CN"/>
              <a:t>Runtime</a:t>
            </a:r>
            <a:endParaRPr kumimoji="1" lang="zh-CN" altLang="en-US"/>
          </a:p>
        </p:txBody>
      </p:sp>
      <p:sp>
        <p:nvSpPr>
          <p:cNvPr id="26" name="文本框 25">
            <a:extLst>
              <a:ext uri="{FF2B5EF4-FFF2-40B4-BE49-F238E27FC236}">
                <a16:creationId xmlns:a16="http://schemas.microsoft.com/office/drawing/2014/main" id="{A00A386B-BBF7-A6EB-21E3-0A3483CC08AA}"/>
              </a:ext>
            </a:extLst>
          </p:cNvPr>
          <p:cNvSpPr txBox="1"/>
          <p:nvPr/>
        </p:nvSpPr>
        <p:spPr>
          <a:xfrm>
            <a:off x="2128603" y="1246939"/>
            <a:ext cx="7702258" cy="461665"/>
          </a:xfrm>
          <a:prstGeom prst="rect">
            <a:avLst/>
          </a:prstGeom>
          <a:noFill/>
        </p:spPr>
        <p:txBody>
          <a:bodyPr wrap="square" rtlCol="0">
            <a:spAutoFit/>
          </a:bodyPr>
          <a:lstStyle/>
          <a:p>
            <a:pPr algn="ctr"/>
            <a:r>
              <a:rPr kumimoji="1" lang="en-US" altLang="zh-CN" sz="2400" b="1"/>
              <a:t>Ethereum</a:t>
            </a:r>
            <a:r>
              <a:rPr kumimoji="1" lang="zh-CN" altLang="en-US" sz="2400" b="1"/>
              <a:t> </a:t>
            </a:r>
            <a:r>
              <a:rPr kumimoji="1" lang="en-US" altLang="zh-CN" sz="2400" b="1"/>
              <a:t>virtual</a:t>
            </a:r>
            <a:r>
              <a:rPr kumimoji="1" lang="zh-CN" altLang="en-US" sz="2400" b="1"/>
              <a:t> </a:t>
            </a:r>
            <a:r>
              <a:rPr kumimoji="1" lang="en-US" altLang="zh-CN" sz="2400" b="1"/>
              <a:t>machine</a:t>
            </a:r>
            <a:r>
              <a:rPr kumimoji="1" lang="zh-CN" altLang="en-US" sz="2400" b="1"/>
              <a:t> </a:t>
            </a:r>
            <a:r>
              <a:rPr kumimoji="1" lang="en-US" altLang="zh-CN" sz="2400" b="1"/>
              <a:t>layer</a:t>
            </a:r>
            <a:endParaRPr kumimoji="1" lang="zh-CN" altLang="en-US" sz="2400" b="1"/>
          </a:p>
        </p:txBody>
      </p:sp>
      <p:sp>
        <p:nvSpPr>
          <p:cNvPr id="27" name="文本框 26">
            <a:extLst>
              <a:ext uri="{FF2B5EF4-FFF2-40B4-BE49-F238E27FC236}">
                <a16:creationId xmlns:a16="http://schemas.microsoft.com/office/drawing/2014/main" id="{68CEA689-ED73-079B-9F80-771C4834F90C}"/>
              </a:ext>
            </a:extLst>
          </p:cNvPr>
          <p:cNvSpPr txBox="1"/>
          <p:nvPr/>
        </p:nvSpPr>
        <p:spPr>
          <a:xfrm>
            <a:off x="8518971" y="4099810"/>
            <a:ext cx="1849664" cy="369332"/>
          </a:xfrm>
          <a:prstGeom prst="rect">
            <a:avLst/>
          </a:prstGeom>
          <a:noFill/>
        </p:spPr>
        <p:txBody>
          <a:bodyPr wrap="square" rtlCol="0">
            <a:spAutoFit/>
          </a:bodyPr>
          <a:lstStyle/>
          <a:p>
            <a:r>
              <a:rPr kumimoji="1" lang="en-US" altLang="zh-CN"/>
              <a:t>software</a:t>
            </a:r>
            <a:endParaRPr kumimoji="1" lang="zh-CN" altLang="en-US"/>
          </a:p>
        </p:txBody>
      </p:sp>
      <p:sp>
        <p:nvSpPr>
          <p:cNvPr id="28" name="文本框 27">
            <a:extLst>
              <a:ext uri="{FF2B5EF4-FFF2-40B4-BE49-F238E27FC236}">
                <a16:creationId xmlns:a16="http://schemas.microsoft.com/office/drawing/2014/main" id="{E1C60501-DAE4-40EB-C4F6-578628BC6563}"/>
              </a:ext>
            </a:extLst>
          </p:cNvPr>
          <p:cNvSpPr txBox="1"/>
          <p:nvPr/>
        </p:nvSpPr>
        <p:spPr>
          <a:xfrm>
            <a:off x="8518971" y="5062922"/>
            <a:ext cx="1849664" cy="369332"/>
          </a:xfrm>
          <a:prstGeom prst="rect">
            <a:avLst/>
          </a:prstGeom>
          <a:noFill/>
        </p:spPr>
        <p:txBody>
          <a:bodyPr wrap="square" rtlCol="0">
            <a:spAutoFit/>
          </a:bodyPr>
          <a:lstStyle/>
          <a:p>
            <a:r>
              <a:rPr kumimoji="1" lang="en-US" altLang="zh-CN"/>
              <a:t>hardware</a:t>
            </a:r>
            <a:endParaRPr kumimoji="1" lang="zh-CN" altLang="en-US"/>
          </a:p>
        </p:txBody>
      </p:sp>
    </p:spTree>
    <p:extLst>
      <p:ext uri="{BB962C8B-B14F-4D97-AF65-F5344CB8AC3E}">
        <p14:creationId xmlns:p14="http://schemas.microsoft.com/office/powerpoint/2010/main" val="1901693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E9131A-9DC8-8442-A09B-EE5CC2323E2D}"/>
              </a:ext>
            </a:extLst>
          </p:cNvPr>
          <p:cNvSpPr>
            <a:spLocks noGrp="1"/>
          </p:cNvSpPr>
          <p:nvPr>
            <p:ph type="body" sz="quarter" idx="10"/>
          </p:nvPr>
        </p:nvSpPr>
        <p:spPr/>
        <p:txBody>
          <a:bodyPr/>
          <a:lstStyle/>
          <a:p>
            <a:r>
              <a:rPr lang="zh-CN" altLang="en-US" dirty="0"/>
              <a:t> </a:t>
            </a:r>
            <a:r>
              <a:rPr lang="en-US" altLang="zh-CN" dirty="0"/>
              <a:t>EVM</a:t>
            </a:r>
            <a:endParaRPr lang="en-CN" dirty="0"/>
          </a:p>
        </p:txBody>
      </p:sp>
      <p:pic>
        <p:nvPicPr>
          <p:cNvPr id="5" name="图片 4">
            <a:extLst>
              <a:ext uri="{FF2B5EF4-FFF2-40B4-BE49-F238E27FC236}">
                <a16:creationId xmlns:a16="http://schemas.microsoft.com/office/drawing/2014/main" id="{FFD6E9F0-20BC-6211-5DAB-14E2978AD7C2}"/>
              </a:ext>
            </a:extLst>
          </p:cNvPr>
          <p:cNvPicPr>
            <a:picLocks noChangeAspect="1"/>
          </p:cNvPicPr>
          <p:nvPr/>
        </p:nvPicPr>
        <p:blipFill>
          <a:blip r:embed="rId3"/>
          <a:stretch>
            <a:fillRect/>
          </a:stretch>
        </p:blipFill>
        <p:spPr>
          <a:xfrm>
            <a:off x="754033" y="1343377"/>
            <a:ext cx="7006728" cy="3631491"/>
          </a:xfrm>
          <a:prstGeom prst="rect">
            <a:avLst/>
          </a:prstGeom>
        </p:spPr>
      </p:pic>
      <p:sp>
        <p:nvSpPr>
          <p:cNvPr id="50" name="Straight Connector 20">
            <a:extLst>
              <a:ext uri="{FF2B5EF4-FFF2-40B4-BE49-F238E27FC236}">
                <a16:creationId xmlns:a16="http://schemas.microsoft.com/office/drawing/2014/main" id="{ECF4EA19-5BA1-34B8-5EBF-1DAB5E6C3048}"/>
              </a:ext>
            </a:extLst>
          </p:cNvPr>
          <p:cNvSpPr/>
          <p:nvPr/>
        </p:nvSpPr>
        <p:spPr>
          <a:xfrm>
            <a:off x="7672890" y="4962323"/>
            <a:ext cx="3641038" cy="1"/>
          </a:xfrm>
          <a:prstGeom prst="line">
            <a:avLst/>
          </a:prstGeom>
          <a:ln w="12700">
            <a:solidFill>
              <a:srgbClr val="1F54A0"/>
            </a:solidFill>
            <a:prstDash val="dash"/>
          </a:ln>
        </p:spPr>
        <p:txBody>
          <a:bodyPr lIns="45719" rIns="45719"/>
          <a:lstStyle/>
          <a:p>
            <a:endParaRPr/>
          </a:p>
        </p:txBody>
      </p:sp>
      <p:grpSp>
        <p:nvGrpSpPr>
          <p:cNvPr id="51" name="成组">
            <a:extLst>
              <a:ext uri="{FF2B5EF4-FFF2-40B4-BE49-F238E27FC236}">
                <a16:creationId xmlns:a16="http://schemas.microsoft.com/office/drawing/2014/main" id="{C219FE8C-A3F3-1E11-13D1-5731E8660CFE}"/>
              </a:ext>
            </a:extLst>
          </p:cNvPr>
          <p:cNvGrpSpPr/>
          <p:nvPr/>
        </p:nvGrpSpPr>
        <p:grpSpPr>
          <a:xfrm>
            <a:off x="7672890" y="1370491"/>
            <a:ext cx="3641039" cy="323167"/>
            <a:chOff x="0" y="0"/>
            <a:chExt cx="3641038" cy="323166"/>
          </a:xfrm>
        </p:grpSpPr>
        <p:sp>
          <p:nvSpPr>
            <p:cNvPr id="52" name="Straight Connector 20">
              <a:extLst>
                <a:ext uri="{FF2B5EF4-FFF2-40B4-BE49-F238E27FC236}">
                  <a16:creationId xmlns:a16="http://schemas.microsoft.com/office/drawing/2014/main" id="{026A49C9-805A-045E-3199-81E1C19D39FF}"/>
                </a:ext>
              </a:extLst>
            </p:cNvPr>
            <p:cNvSpPr/>
            <p:nvPr/>
          </p:nvSpPr>
          <p:spPr>
            <a:xfrm>
              <a:off x="0" y="183235"/>
              <a:ext cx="3641038" cy="1"/>
            </a:xfrm>
            <a:prstGeom prst="line">
              <a:avLst/>
            </a:prstGeom>
            <a:noFill/>
            <a:ln w="12700" cap="flat">
              <a:solidFill>
                <a:srgbClr val="1F54A0"/>
              </a:solidFill>
              <a:prstDash val="solid"/>
              <a:round/>
            </a:ln>
            <a:effectLst/>
          </p:spPr>
          <p:txBody>
            <a:bodyPr wrap="square" lIns="45719" tIns="45719" rIns="45719" bIns="45719" numCol="1" anchor="t">
              <a:noAutofit/>
            </a:bodyPr>
            <a:lstStyle/>
            <a:p>
              <a:endParaRPr/>
            </a:p>
          </p:txBody>
        </p:sp>
        <p:grpSp>
          <p:nvGrpSpPr>
            <p:cNvPr id="53" name="TextBox 5">
              <a:extLst>
                <a:ext uri="{FF2B5EF4-FFF2-40B4-BE49-F238E27FC236}">
                  <a16:creationId xmlns:a16="http://schemas.microsoft.com/office/drawing/2014/main" id="{49471B05-9BD1-C018-8727-8E43F489FD9F}"/>
                </a:ext>
              </a:extLst>
            </p:cNvPr>
            <p:cNvGrpSpPr/>
            <p:nvPr/>
          </p:nvGrpSpPr>
          <p:grpSpPr>
            <a:xfrm>
              <a:off x="1046859" y="0"/>
              <a:ext cx="1547318" cy="323166"/>
              <a:chOff x="-1" y="0"/>
              <a:chExt cx="1547317" cy="323165"/>
            </a:xfrm>
          </p:grpSpPr>
          <p:sp>
            <p:nvSpPr>
              <p:cNvPr id="54" name="矩形">
                <a:extLst>
                  <a:ext uri="{FF2B5EF4-FFF2-40B4-BE49-F238E27FC236}">
                    <a16:creationId xmlns:a16="http://schemas.microsoft.com/office/drawing/2014/main" id="{F9BDE0CD-02DC-C1F8-4633-455BE169532C}"/>
                  </a:ext>
                </a:extLst>
              </p:cNvPr>
              <p:cNvSpPr/>
              <p:nvPr/>
            </p:nvSpPr>
            <p:spPr>
              <a:xfrm>
                <a:off x="-1" y="0"/>
                <a:ext cx="1547317" cy="323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600" b="1"/>
                </a:pPr>
                <a:endParaRPr sz="1800"/>
              </a:p>
            </p:txBody>
          </p:sp>
          <p:sp>
            <p:nvSpPr>
              <p:cNvPr id="55" name="解决痛点">
                <a:extLst>
                  <a:ext uri="{FF2B5EF4-FFF2-40B4-BE49-F238E27FC236}">
                    <a16:creationId xmlns:a16="http://schemas.microsoft.com/office/drawing/2014/main" id="{92512714-9BF6-0282-C7EC-6CD05E5EEAA7}"/>
                  </a:ext>
                </a:extLst>
              </p:cNvPr>
              <p:cNvSpPr txBox="1"/>
              <p:nvPr/>
            </p:nvSpPr>
            <p:spPr>
              <a:xfrm>
                <a:off x="-1" y="38473"/>
                <a:ext cx="1547317" cy="246219"/>
              </a:xfrm>
              <a:prstGeom prst="rect">
                <a:avLst/>
              </a:prstGeom>
              <a:noFill/>
              <a:ln w="12700" cap="flat">
                <a:noFill/>
                <a:miter lim="400000"/>
              </a:ln>
              <a:effectLst/>
            </p:spPr>
            <p:txBody>
              <a:bodyPr wrap="square" lIns="0" tIns="0" rIns="0" bIns="0" numCol="1" anchor="ctr">
                <a:spAutoFit/>
              </a:bodyPr>
              <a:lstStyle>
                <a:lvl1pPr algn="ctr">
                  <a:defRPr sz="1600" b="1"/>
                </a:lvl1pPr>
              </a:lstStyle>
              <a:p>
                <a:r>
                  <a:rPr lang="en-US" altLang="zh-CN" dirty="0">
                    <a:solidFill>
                      <a:srgbClr val="1F54A0"/>
                    </a:solidFill>
                  </a:rPr>
                  <a:t>EVM</a:t>
                </a:r>
                <a:r>
                  <a:rPr lang="zh-CN" altLang="en-US" dirty="0">
                    <a:solidFill>
                      <a:srgbClr val="1F54A0"/>
                    </a:solidFill>
                  </a:rPr>
                  <a:t>设计目标</a:t>
                </a:r>
                <a:endParaRPr dirty="0">
                  <a:solidFill>
                    <a:srgbClr val="1F54A0"/>
                  </a:solidFill>
                </a:endParaRPr>
              </a:p>
            </p:txBody>
          </p:sp>
        </p:grpSp>
      </p:grpSp>
      <p:sp>
        <p:nvSpPr>
          <p:cNvPr id="56" name="文本框 55">
            <a:extLst>
              <a:ext uri="{FF2B5EF4-FFF2-40B4-BE49-F238E27FC236}">
                <a16:creationId xmlns:a16="http://schemas.microsoft.com/office/drawing/2014/main" id="{D2FBB5AD-0BE9-E0C0-C6DB-7A262E9177C6}"/>
              </a:ext>
            </a:extLst>
          </p:cNvPr>
          <p:cNvSpPr txBox="1"/>
          <p:nvPr/>
        </p:nvSpPr>
        <p:spPr>
          <a:xfrm>
            <a:off x="7778042" y="1693658"/>
            <a:ext cx="3465297" cy="3852850"/>
          </a:xfrm>
          <a:prstGeom prst="rect">
            <a:avLst/>
          </a:prstGeom>
          <a:noFill/>
        </p:spPr>
        <p:txBody>
          <a:bodyPr wrap="square" rtlCol="0">
            <a:spAutoFit/>
          </a:bodyPr>
          <a:lstStyle/>
          <a:p>
            <a:pPr marL="203200" lvl="1" indent="-203200" defTabSz="330200">
              <a:lnSpc>
                <a:spcPts val="1800"/>
              </a:lnSpc>
              <a:spcBef>
                <a:spcPts val="300"/>
              </a:spcBef>
              <a:buClr>
                <a:srgbClr val="000000"/>
              </a:buClr>
              <a:buSzPct val="100000"/>
              <a:buFont typeface="Arial" panose="020B0604020202020204"/>
              <a:buChar char="•"/>
              <a:defRPr sz="1300"/>
            </a:pPr>
            <a:r>
              <a:rPr lang="zh-CN" altLang="en-US" sz="1300" dirty="0"/>
              <a:t>简单性，操作码尽可能少且低级，数据类型尽可能少，虚拟机的结构尽可能简单</a:t>
            </a:r>
            <a:endParaRPr lang="en-US" altLang="zh-CN" sz="1400" dirty="0">
              <a:solidFill>
                <a:schemeClr val="tx1">
                  <a:lumMod val="85000"/>
                  <a:lumOff val="15000"/>
                </a:schemeClr>
              </a:solidFill>
            </a:endParaRPr>
          </a:p>
          <a:p>
            <a:pPr marL="203200" lvl="1" indent="-203200" defTabSz="330200">
              <a:lnSpc>
                <a:spcPts val="1800"/>
              </a:lnSpc>
              <a:spcBef>
                <a:spcPts val="300"/>
              </a:spcBef>
              <a:buClr>
                <a:srgbClr val="000000"/>
              </a:buClr>
              <a:buSzPct val="100000"/>
              <a:buFont typeface="Arial" panose="020B0604020202020204"/>
              <a:buChar char="•"/>
              <a:defRPr sz="1300"/>
            </a:pPr>
            <a:r>
              <a:rPr lang="zh-CN" altLang="en-US" sz="1300" dirty="0"/>
              <a:t>确定性，</a:t>
            </a:r>
            <a:r>
              <a:rPr lang="en" altLang="zh-CN" sz="1300" dirty="0"/>
              <a:t>EVM</a:t>
            </a:r>
            <a:r>
              <a:rPr lang="zh-CN" altLang="en-US" sz="1300" dirty="0"/>
              <a:t>的语句没有产生歧义的空间，在不同机器上的执行结果是确定一致的</a:t>
            </a:r>
            <a:endParaRPr lang="en-US" altLang="zh-CN" sz="1300" dirty="0"/>
          </a:p>
          <a:p>
            <a:pPr marL="203200" lvl="1" indent="-203200" defTabSz="330200">
              <a:lnSpc>
                <a:spcPts val="1800"/>
              </a:lnSpc>
              <a:spcBef>
                <a:spcPts val="300"/>
              </a:spcBef>
              <a:buClr>
                <a:srgbClr val="000000"/>
              </a:buClr>
              <a:buSzPct val="100000"/>
              <a:buFont typeface="Arial" panose="020B0604020202020204"/>
              <a:buChar char="•"/>
              <a:defRPr sz="1300"/>
            </a:pPr>
            <a:r>
              <a:rPr lang="zh-CN" altLang="en-US" sz="1300" dirty="0"/>
              <a:t>节约空间，</a:t>
            </a:r>
            <a:r>
              <a:rPr lang="en" altLang="zh-CN" sz="1300" dirty="0"/>
              <a:t>EVM</a:t>
            </a:r>
            <a:r>
              <a:rPr lang="zh-CN" altLang="en-US" sz="1300" dirty="0"/>
              <a:t>的组件尽可能紧凑</a:t>
            </a:r>
            <a:endParaRPr lang="en-US" altLang="zh-CN" sz="1300" dirty="0"/>
          </a:p>
          <a:p>
            <a:pPr marL="203200" lvl="1" indent="-203200" defTabSz="330200">
              <a:lnSpc>
                <a:spcPts val="1800"/>
              </a:lnSpc>
              <a:spcBef>
                <a:spcPts val="300"/>
              </a:spcBef>
              <a:buClr>
                <a:srgbClr val="000000"/>
              </a:buClr>
              <a:buSzPct val="100000"/>
              <a:buFont typeface="Arial" panose="020B0604020202020204"/>
              <a:buChar char="•"/>
              <a:defRPr sz="1300"/>
            </a:pPr>
            <a:r>
              <a:rPr lang="zh-CN" altLang="en-US" sz="1300" dirty="0"/>
              <a:t>区块链定制化，合约必须可以处理</a:t>
            </a:r>
            <a:r>
              <a:rPr lang="en-US" altLang="zh-CN" sz="1300" dirty="0"/>
              <a:t>20</a:t>
            </a:r>
            <a:r>
              <a:rPr lang="en" altLang="zh-CN" sz="1300" dirty="0"/>
              <a:t>Bytes</a:t>
            </a:r>
            <a:r>
              <a:rPr lang="zh-CN" altLang="en-US" sz="1300" dirty="0"/>
              <a:t>的账户地址，自定义</a:t>
            </a:r>
            <a:r>
              <a:rPr lang="en-US" altLang="zh-CN" sz="1300" dirty="0"/>
              <a:t>32</a:t>
            </a:r>
            <a:r>
              <a:rPr lang="en" altLang="zh-CN" sz="1300" dirty="0"/>
              <a:t>Bytes</a:t>
            </a:r>
            <a:r>
              <a:rPr lang="zh-CN" altLang="en-US" sz="1300" dirty="0"/>
              <a:t>的密码学算法操作等</a:t>
            </a:r>
          </a:p>
          <a:p>
            <a:pPr marL="203200" lvl="1" indent="-203200" defTabSz="330200">
              <a:lnSpc>
                <a:spcPts val="1800"/>
              </a:lnSpc>
              <a:spcBef>
                <a:spcPts val="300"/>
              </a:spcBef>
              <a:buClr>
                <a:srgbClr val="000000"/>
              </a:buClr>
              <a:buSzPct val="100000"/>
              <a:buFont typeface="Arial" panose="020B0604020202020204"/>
              <a:buChar char="•"/>
              <a:defRPr sz="1300"/>
            </a:pPr>
            <a:r>
              <a:rPr lang="zh-CN" altLang="en-US" sz="1300" dirty="0"/>
              <a:t>安全模型简单安全，</a:t>
            </a:r>
            <a:r>
              <a:rPr lang="en" altLang="zh-CN" sz="1300" dirty="0"/>
              <a:t>Gas</a:t>
            </a:r>
            <a:r>
              <a:rPr lang="zh-CN" altLang="en-US" sz="1300" dirty="0"/>
              <a:t>的计价模型应该是简单易行且准确的</a:t>
            </a:r>
          </a:p>
          <a:p>
            <a:pPr marL="203200" lvl="1" indent="-203200" defTabSz="330200">
              <a:lnSpc>
                <a:spcPts val="1800"/>
              </a:lnSpc>
              <a:spcBef>
                <a:spcPts val="300"/>
              </a:spcBef>
              <a:buClr>
                <a:srgbClr val="000000"/>
              </a:buClr>
              <a:buSzPct val="100000"/>
              <a:buFont typeface="Arial" panose="020B0604020202020204"/>
              <a:buChar char="•"/>
              <a:defRPr sz="1300"/>
            </a:pPr>
            <a:r>
              <a:rPr lang="zh-CN" altLang="en-US" sz="1300" dirty="0"/>
              <a:t>便于优化，以便即时编译（</a:t>
            </a:r>
            <a:r>
              <a:rPr lang="en" altLang="zh-CN" sz="1300" dirty="0"/>
              <a:t>JIT</a:t>
            </a:r>
            <a:r>
              <a:rPr lang="zh-CN" altLang="en" sz="1300" dirty="0"/>
              <a:t>）</a:t>
            </a:r>
            <a:r>
              <a:rPr lang="zh-CN" altLang="en-US" sz="1300" dirty="0"/>
              <a:t>和</a:t>
            </a:r>
            <a:r>
              <a:rPr lang="en" altLang="zh-CN" sz="1300" dirty="0"/>
              <a:t>EVM</a:t>
            </a:r>
            <a:r>
              <a:rPr lang="zh-CN" altLang="en-US" sz="1300" dirty="0"/>
              <a:t>的性能优化</a:t>
            </a:r>
          </a:p>
          <a:p>
            <a:pPr marL="203200" lvl="1" indent="-203200" defTabSz="330200">
              <a:lnSpc>
                <a:spcPts val="1800"/>
              </a:lnSpc>
              <a:spcBef>
                <a:spcPts val="300"/>
              </a:spcBef>
              <a:buClr>
                <a:srgbClr val="000000"/>
              </a:buClr>
              <a:buSzPct val="100000"/>
              <a:buFont typeface="Arial" panose="020B0604020202020204"/>
              <a:buChar char="•"/>
              <a:defRPr sz="1300"/>
            </a:pPr>
            <a:endParaRPr lang="zh-CN" altLang="en-US" sz="1300" dirty="0"/>
          </a:p>
          <a:p>
            <a:pPr marL="203200" lvl="1" indent="-203200" defTabSz="330200">
              <a:lnSpc>
                <a:spcPts val="1800"/>
              </a:lnSpc>
              <a:spcBef>
                <a:spcPts val="300"/>
              </a:spcBef>
              <a:buClr>
                <a:srgbClr val="000000"/>
              </a:buClr>
              <a:buSzPct val="100000"/>
              <a:buFont typeface="Arial" panose="020B0604020202020204"/>
              <a:buChar char="•"/>
              <a:defRPr sz="1300"/>
            </a:pPr>
            <a:endParaRPr lang="zh-CN" altLang="en-US" sz="1300" dirty="0"/>
          </a:p>
          <a:p>
            <a:pPr marL="203200" lvl="1" indent="-203200" defTabSz="330200">
              <a:lnSpc>
                <a:spcPts val="1800"/>
              </a:lnSpc>
              <a:spcBef>
                <a:spcPts val="300"/>
              </a:spcBef>
              <a:buClr>
                <a:srgbClr val="000000"/>
              </a:buClr>
              <a:buSzPct val="100000"/>
              <a:buFont typeface="Arial" panose="020B0604020202020204"/>
              <a:buChar char="•"/>
              <a:defRPr sz="1300"/>
            </a:pPr>
            <a:endParaRPr lang="en-US" altLang="zh-CN" sz="1400" dirty="0">
              <a:solidFill>
                <a:schemeClr val="tx1">
                  <a:lumMod val="85000"/>
                  <a:lumOff val="15000"/>
                </a:schemeClr>
              </a:solidFill>
            </a:endParaRPr>
          </a:p>
        </p:txBody>
      </p:sp>
    </p:spTree>
    <p:extLst>
      <p:ext uri="{BB962C8B-B14F-4D97-AF65-F5344CB8AC3E}">
        <p14:creationId xmlns:p14="http://schemas.microsoft.com/office/powerpoint/2010/main" val="4228052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E9131A-9DC8-8442-A09B-EE5CC2323E2D}"/>
              </a:ext>
            </a:extLst>
          </p:cNvPr>
          <p:cNvSpPr>
            <a:spLocks noGrp="1"/>
          </p:cNvSpPr>
          <p:nvPr>
            <p:ph type="body" sz="quarter" idx="10"/>
          </p:nvPr>
        </p:nvSpPr>
        <p:spPr/>
        <p:txBody>
          <a:bodyPr/>
          <a:lstStyle/>
          <a:p>
            <a:r>
              <a:rPr lang="zh-CN" altLang="en-US" dirty="0"/>
              <a:t>停机问题</a:t>
            </a:r>
            <a:endParaRPr lang="en-CN" dirty="0"/>
          </a:p>
        </p:txBody>
      </p:sp>
      <p:sp>
        <p:nvSpPr>
          <p:cNvPr id="65" name="矩形 64">
            <a:extLst>
              <a:ext uri="{FF2B5EF4-FFF2-40B4-BE49-F238E27FC236}">
                <a16:creationId xmlns:a16="http://schemas.microsoft.com/office/drawing/2014/main" id="{EDE66DB1-6B0A-0E33-AA3F-CF97DF8834E1}"/>
              </a:ext>
            </a:extLst>
          </p:cNvPr>
          <p:cNvSpPr/>
          <p:nvPr/>
        </p:nvSpPr>
        <p:spPr>
          <a:xfrm>
            <a:off x="778118" y="1489144"/>
            <a:ext cx="6227594" cy="3879711"/>
          </a:xfrm>
          <a:prstGeom prst="rect">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绿色资产区块链联盟">
            <a:extLst>
              <a:ext uri="{FF2B5EF4-FFF2-40B4-BE49-F238E27FC236}">
                <a16:creationId xmlns:a16="http://schemas.microsoft.com/office/drawing/2014/main" id="{B11EE91B-B4B3-0F8B-3565-F2A9C367F520}"/>
              </a:ext>
            </a:extLst>
          </p:cNvPr>
          <p:cNvSpPr/>
          <p:nvPr/>
        </p:nvSpPr>
        <p:spPr>
          <a:xfrm>
            <a:off x="2543673" y="1335757"/>
            <a:ext cx="2725644" cy="321106"/>
          </a:xfrm>
          <a:prstGeom prst="roundRect">
            <a:avLst>
              <a:gd name="adj" fmla="val 0"/>
            </a:avLst>
          </a:prstGeom>
          <a:solidFill>
            <a:srgbClr val="1450A0"/>
          </a:solidFill>
          <a:ln w="12700" cap="flat">
            <a:noFill/>
            <a:prstDash val="solid"/>
            <a:miter lim="800000"/>
          </a:ln>
          <a:effectLst/>
        </p:spPr>
        <p:txBody>
          <a:bodyPr wrap="square" lIns="45719" tIns="45719" rIns="45719" bIns="45719" numCol="1" anchor="ctr">
            <a:noAutofit/>
          </a:bodyPr>
          <a:lstStyle>
            <a:lvl1pPr algn="ctr">
              <a:defRPr sz="1700">
                <a:solidFill>
                  <a:srgbClr val="FFFFFF"/>
                </a:solidFill>
              </a:defRPr>
            </a:lvl1pPr>
          </a:lstStyle>
          <a:p>
            <a:r>
              <a:rPr lang="zh-CN" altLang="en-US" sz="1600" dirty="0"/>
              <a:t>停机问题</a:t>
            </a:r>
          </a:p>
        </p:txBody>
      </p:sp>
      <p:grpSp>
        <p:nvGrpSpPr>
          <p:cNvPr id="67" name="成组">
            <a:extLst>
              <a:ext uri="{FF2B5EF4-FFF2-40B4-BE49-F238E27FC236}">
                <a16:creationId xmlns:a16="http://schemas.microsoft.com/office/drawing/2014/main" id="{1461D38C-7689-4BC5-4E85-72506B682EA9}"/>
              </a:ext>
            </a:extLst>
          </p:cNvPr>
          <p:cNvGrpSpPr/>
          <p:nvPr/>
        </p:nvGrpSpPr>
        <p:grpSpPr>
          <a:xfrm>
            <a:off x="1919887" y="2591856"/>
            <a:ext cx="2305016" cy="2118426"/>
            <a:chOff x="0" y="0"/>
            <a:chExt cx="2305015" cy="2118425"/>
          </a:xfrm>
        </p:grpSpPr>
        <p:sp>
          <p:nvSpPr>
            <p:cNvPr id="68" name="Straight Arrow Connector 26">
              <a:extLst>
                <a:ext uri="{FF2B5EF4-FFF2-40B4-BE49-F238E27FC236}">
                  <a16:creationId xmlns:a16="http://schemas.microsoft.com/office/drawing/2014/main" id="{7B915587-9C73-A7FD-B61D-AC54BEE156FC}"/>
                </a:ext>
              </a:extLst>
            </p:cNvPr>
            <p:cNvSpPr/>
            <p:nvPr/>
          </p:nvSpPr>
          <p:spPr>
            <a:xfrm>
              <a:off x="1895013" y="936411"/>
              <a:ext cx="1" cy="346477"/>
            </a:xfrm>
            <a:prstGeom prst="line">
              <a:avLst/>
            </a:prstGeom>
            <a:noFill/>
            <a:ln w="19050" cap="flat">
              <a:solidFill>
                <a:schemeClr val="bg1">
                  <a:lumMod val="50000"/>
                </a:schemeClr>
              </a:solidFill>
              <a:prstDash val="solid"/>
              <a:miter lim="800000"/>
              <a:headEnd type="triangle" w="med" len="med"/>
              <a:tailEnd type="triangle" w="med" len="med"/>
            </a:ln>
            <a:effectLst/>
          </p:spPr>
          <p:txBody>
            <a:bodyPr wrap="square" lIns="45719" tIns="45719" rIns="45719" bIns="45719" numCol="1" anchor="t">
              <a:noAutofit/>
            </a:bodyPr>
            <a:lstStyle/>
            <a:p>
              <a:endParaRPr/>
            </a:p>
          </p:txBody>
        </p:sp>
        <p:sp>
          <p:nvSpPr>
            <p:cNvPr id="69" name="Straight Arrow Connector 27">
              <a:extLst>
                <a:ext uri="{FF2B5EF4-FFF2-40B4-BE49-F238E27FC236}">
                  <a16:creationId xmlns:a16="http://schemas.microsoft.com/office/drawing/2014/main" id="{3D0EF973-6B4C-5D5C-4B10-CAA16EB0AC9B}"/>
                </a:ext>
              </a:extLst>
            </p:cNvPr>
            <p:cNvSpPr/>
            <p:nvPr/>
          </p:nvSpPr>
          <p:spPr>
            <a:xfrm>
              <a:off x="877045" y="1828666"/>
              <a:ext cx="472191" cy="1"/>
            </a:xfrm>
            <a:prstGeom prst="line">
              <a:avLst/>
            </a:prstGeom>
            <a:noFill/>
            <a:ln w="19050" cap="flat">
              <a:solidFill>
                <a:schemeClr val="bg1">
                  <a:lumMod val="50000"/>
                </a:schemeClr>
              </a:solidFill>
              <a:prstDash val="solid"/>
              <a:miter lim="800000"/>
              <a:headEnd type="triangle" w="med" len="med"/>
              <a:tailEnd type="triangle" w="med" len="med"/>
            </a:ln>
            <a:effectLst/>
          </p:spPr>
          <p:txBody>
            <a:bodyPr wrap="square" lIns="45719" tIns="45719" rIns="45719" bIns="45719" numCol="1" anchor="t">
              <a:noAutofit/>
            </a:bodyPr>
            <a:lstStyle/>
            <a:p>
              <a:endParaRPr/>
            </a:p>
          </p:txBody>
        </p:sp>
        <p:sp>
          <p:nvSpPr>
            <p:cNvPr id="70" name="Straight Arrow Connector 28">
              <a:extLst>
                <a:ext uri="{FF2B5EF4-FFF2-40B4-BE49-F238E27FC236}">
                  <a16:creationId xmlns:a16="http://schemas.microsoft.com/office/drawing/2014/main" id="{C05CDBF6-55BA-26D8-3274-7DA34012AA75}"/>
                </a:ext>
              </a:extLst>
            </p:cNvPr>
            <p:cNvSpPr/>
            <p:nvPr/>
          </p:nvSpPr>
          <p:spPr>
            <a:xfrm flipH="1">
              <a:off x="403004" y="936411"/>
              <a:ext cx="1" cy="346477"/>
            </a:xfrm>
            <a:prstGeom prst="line">
              <a:avLst/>
            </a:prstGeom>
            <a:noFill/>
            <a:ln w="19050" cap="flat">
              <a:solidFill>
                <a:schemeClr val="bg1">
                  <a:lumMod val="50000"/>
                </a:schemeClr>
              </a:solidFill>
              <a:prstDash val="solid"/>
              <a:miter lim="800000"/>
              <a:headEnd type="triangle" w="med" len="med"/>
              <a:tailEnd type="triangle" w="med" len="med"/>
            </a:ln>
            <a:effectLst/>
          </p:spPr>
          <p:txBody>
            <a:bodyPr wrap="square" lIns="45719" tIns="45719" rIns="45719" bIns="45719" numCol="1" anchor="t">
              <a:noAutofit/>
            </a:bodyPr>
            <a:lstStyle/>
            <a:p>
              <a:endParaRPr/>
            </a:p>
          </p:txBody>
        </p:sp>
        <p:sp>
          <p:nvSpPr>
            <p:cNvPr id="72" name="Straight Arrow Connector 17">
              <a:extLst>
                <a:ext uri="{FF2B5EF4-FFF2-40B4-BE49-F238E27FC236}">
                  <a16:creationId xmlns:a16="http://schemas.microsoft.com/office/drawing/2014/main" id="{94EB19B7-2857-B254-9ED4-86FE5C715F55}"/>
                </a:ext>
              </a:extLst>
            </p:cNvPr>
            <p:cNvSpPr/>
            <p:nvPr/>
          </p:nvSpPr>
          <p:spPr>
            <a:xfrm>
              <a:off x="877045" y="338722"/>
              <a:ext cx="472191" cy="1"/>
            </a:xfrm>
            <a:prstGeom prst="line">
              <a:avLst/>
            </a:prstGeom>
            <a:noFill/>
            <a:ln w="19050" cap="flat">
              <a:solidFill>
                <a:schemeClr val="bg1">
                  <a:lumMod val="50000"/>
                </a:schemeClr>
              </a:solidFill>
              <a:prstDash val="solid"/>
              <a:miter lim="800000"/>
              <a:headEnd type="triangle" w="med" len="med"/>
              <a:tailEnd type="triangle" w="med" len="med"/>
            </a:ln>
            <a:effectLst/>
          </p:spPr>
          <p:txBody>
            <a:bodyPr wrap="square" lIns="45719" tIns="45719" rIns="45719" bIns="45719" numCol="1" anchor="t">
              <a:noAutofit/>
            </a:bodyPr>
            <a:lstStyle/>
            <a:p>
              <a:endParaRPr/>
            </a:p>
          </p:txBody>
        </p:sp>
        <p:pic>
          <p:nvPicPr>
            <p:cNvPr id="73" name="图片 10" descr="图片 10">
              <a:extLst>
                <a:ext uri="{FF2B5EF4-FFF2-40B4-BE49-F238E27FC236}">
                  <a16:creationId xmlns:a16="http://schemas.microsoft.com/office/drawing/2014/main" id="{EDCB3A7E-3EE5-0314-5A8D-7696BD797E83}"/>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2506"/>
                      </a14:imgEffect>
                      <a14:imgEffect>
                        <a14:saturation sat="62000"/>
                      </a14:imgEffect>
                    </a14:imgLayer>
                  </a14:imgProps>
                </a:ext>
              </a:extLst>
            </a:blip>
            <a:stretch>
              <a:fillRect/>
            </a:stretch>
          </p:blipFill>
          <p:spPr>
            <a:xfrm>
              <a:off x="0" y="0"/>
              <a:ext cx="761755" cy="761756"/>
            </a:xfrm>
            <a:prstGeom prst="rect">
              <a:avLst/>
            </a:prstGeom>
            <a:ln w="12700" cap="flat">
              <a:noFill/>
              <a:miter lim="400000"/>
              <a:headEnd/>
              <a:tailEnd/>
            </a:ln>
            <a:effectLst/>
          </p:spPr>
        </p:pic>
        <p:pic>
          <p:nvPicPr>
            <p:cNvPr id="75" name="图片 10" descr="图片 10">
              <a:extLst>
                <a:ext uri="{FF2B5EF4-FFF2-40B4-BE49-F238E27FC236}">
                  <a16:creationId xmlns:a16="http://schemas.microsoft.com/office/drawing/2014/main" id="{C4335305-7F6B-59F0-4251-B3A741A38338}"/>
                </a:ext>
              </a:extLst>
            </p:cNvPr>
            <p:cNvPicPr>
              <a:picLocks noChangeAspect="1"/>
            </p:cNvPicPr>
            <p:nvPr/>
          </p:nvPicPr>
          <p:blipFill>
            <a:blip r:embed="rId3"/>
            <a:stretch>
              <a:fillRect/>
            </a:stretch>
          </p:blipFill>
          <p:spPr>
            <a:xfrm>
              <a:off x="1543260" y="0"/>
              <a:ext cx="761755" cy="761756"/>
            </a:xfrm>
            <a:prstGeom prst="rect">
              <a:avLst/>
            </a:prstGeom>
            <a:ln w="12700" cap="flat">
              <a:noFill/>
              <a:miter lim="400000"/>
              <a:headEnd/>
              <a:tailEnd/>
            </a:ln>
            <a:effectLst/>
          </p:spPr>
        </p:pic>
        <p:pic>
          <p:nvPicPr>
            <p:cNvPr id="76" name="图片 10" descr="图片 10">
              <a:extLst>
                <a:ext uri="{FF2B5EF4-FFF2-40B4-BE49-F238E27FC236}">
                  <a16:creationId xmlns:a16="http://schemas.microsoft.com/office/drawing/2014/main" id="{5D2E9FB0-EDEB-2A4E-0EDB-4ECCF2988798}"/>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2506"/>
                      </a14:imgEffect>
                      <a14:imgEffect>
                        <a14:saturation sat="62000"/>
                      </a14:imgEffect>
                    </a14:imgLayer>
                  </a14:imgProps>
                </a:ext>
              </a:extLst>
            </a:blip>
            <a:stretch>
              <a:fillRect/>
            </a:stretch>
          </p:blipFill>
          <p:spPr>
            <a:xfrm>
              <a:off x="0" y="1356669"/>
              <a:ext cx="761755" cy="761756"/>
            </a:xfrm>
            <a:prstGeom prst="rect">
              <a:avLst/>
            </a:prstGeom>
            <a:ln w="12700" cap="flat">
              <a:noFill/>
              <a:miter lim="400000"/>
              <a:headEnd/>
              <a:tailEnd/>
            </a:ln>
            <a:effectLst/>
          </p:spPr>
        </p:pic>
        <p:pic>
          <p:nvPicPr>
            <p:cNvPr id="77" name="图片 10" descr="图片 10">
              <a:extLst>
                <a:ext uri="{FF2B5EF4-FFF2-40B4-BE49-F238E27FC236}">
                  <a16:creationId xmlns:a16="http://schemas.microsoft.com/office/drawing/2014/main" id="{E2E4F04F-FA81-6108-E26A-F2243DF9CDDB}"/>
                </a:ext>
              </a:extLst>
            </p:cNvPr>
            <p:cNvPicPr>
              <a:picLocks noChangeAspect="1"/>
            </p:cNvPicPr>
            <p:nvPr/>
          </p:nvPicPr>
          <p:blipFill>
            <a:blip r:embed="rId3"/>
            <a:stretch>
              <a:fillRect/>
            </a:stretch>
          </p:blipFill>
          <p:spPr>
            <a:xfrm>
              <a:off x="1543260" y="1356669"/>
              <a:ext cx="761755" cy="761756"/>
            </a:xfrm>
            <a:prstGeom prst="rect">
              <a:avLst/>
            </a:prstGeom>
            <a:ln w="12700" cap="flat">
              <a:noFill/>
              <a:miter lim="400000"/>
              <a:headEnd/>
              <a:tailEnd/>
            </a:ln>
            <a:effectLst/>
          </p:spPr>
        </p:pic>
      </p:grpSp>
      <p:pic>
        <p:nvPicPr>
          <p:cNvPr id="79" name="图片 10" descr="图片 10">
            <a:extLst>
              <a:ext uri="{FF2B5EF4-FFF2-40B4-BE49-F238E27FC236}">
                <a16:creationId xmlns:a16="http://schemas.microsoft.com/office/drawing/2014/main" id="{A519BE81-AFE5-3E5B-ECEE-CF5D8C4F8B22}"/>
              </a:ext>
            </a:extLst>
          </p:cNvPr>
          <p:cNvPicPr>
            <a:picLocks noChangeAspect="1"/>
          </p:cNvPicPr>
          <p:nvPr/>
        </p:nvPicPr>
        <p:blipFill>
          <a:blip r:embed="rId3"/>
          <a:stretch>
            <a:fillRect/>
          </a:stretch>
        </p:blipFill>
        <p:spPr>
          <a:xfrm>
            <a:off x="5006409" y="2591856"/>
            <a:ext cx="761755" cy="761756"/>
          </a:xfrm>
          <a:prstGeom prst="rect">
            <a:avLst/>
          </a:prstGeom>
          <a:ln w="12700" cap="flat">
            <a:noFill/>
            <a:miter lim="400000"/>
            <a:headEnd/>
            <a:tailEnd/>
          </a:ln>
          <a:effectLst/>
        </p:spPr>
      </p:pic>
      <p:sp>
        <p:nvSpPr>
          <p:cNvPr id="80" name="Straight Arrow Connector 17">
            <a:extLst>
              <a:ext uri="{FF2B5EF4-FFF2-40B4-BE49-F238E27FC236}">
                <a16:creationId xmlns:a16="http://schemas.microsoft.com/office/drawing/2014/main" id="{C9F5D095-6ECD-59CE-75B5-2A917ECEB477}"/>
              </a:ext>
            </a:extLst>
          </p:cNvPr>
          <p:cNvSpPr/>
          <p:nvPr/>
        </p:nvSpPr>
        <p:spPr>
          <a:xfrm>
            <a:off x="4422143" y="2930389"/>
            <a:ext cx="472191" cy="1"/>
          </a:xfrm>
          <a:prstGeom prst="line">
            <a:avLst/>
          </a:prstGeom>
          <a:noFill/>
          <a:ln w="19050" cap="flat">
            <a:solidFill>
              <a:schemeClr val="bg1">
                <a:lumMod val="50000"/>
              </a:schemeClr>
            </a:solidFill>
            <a:prstDash val="solid"/>
            <a:miter lim="800000"/>
            <a:headEnd type="triangle" w="med" len="med"/>
            <a:tailEnd type="triangle" w="med" len="med"/>
          </a:ln>
          <a:effectLst/>
        </p:spPr>
        <p:txBody>
          <a:bodyPr wrap="square" lIns="45719" tIns="45719" rIns="45719" bIns="45719" numCol="1" anchor="t">
            <a:noAutofit/>
          </a:bodyPr>
          <a:lstStyle/>
          <a:p>
            <a:endParaRPr/>
          </a:p>
        </p:txBody>
      </p:sp>
      <p:pic>
        <p:nvPicPr>
          <p:cNvPr id="81" name="图片 10" descr="图片 10">
            <a:extLst>
              <a:ext uri="{FF2B5EF4-FFF2-40B4-BE49-F238E27FC236}">
                <a16:creationId xmlns:a16="http://schemas.microsoft.com/office/drawing/2014/main" id="{29C3F62E-E86A-A212-6F95-C2AA71CCBAF2}"/>
              </a:ext>
            </a:extLst>
          </p:cNvPr>
          <p:cNvPicPr>
            <a:picLocks noChangeAspect="1"/>
          </p:cNvPicPr>
          <p:nvPr/>
        </p:nvPicPr>
        <p:blipFill>
          <a:blip r:embed="rId3"/>
          <a:stretch>
            <a:fillRect/>
          </a:stretch>
        </p:blipFill>
        <p:spPr>
          <a:xfrm>
            <a:off x="5006409" y="3948526"/>
            <a:ext cx="761755" cy="761756"/>
          </a:xfrm>
          <a:prstGeom prst="rect">
            <a:avLst/>
          </a:prstGeom>
          <a:ln w="12700" cap="flat">
            <a:noFill/>
            <a:miter lim="400000"/>
            <a:headEnd/>
            <a:tailEnd/>
          </a:ln>
          <a:effectLst/>
        </p:spPr>
      </p:pic>
      <p:sp>
        <p:nvSpPr>
          <p:cNvPr id="82" name="Straight Arrow Connector 17">
            <a:extLst>
              <a:ext uri="{FF2B5EF4-FFF2-40B4-BE49-F238E27FC236}">
                <a16:creationId xmlns:a16="http://schemas.microsoft.com/office/drawing/2014/main" id="{EED9AD44-860B-A6AC-540E-2F2CBA835AC9}"/>
              </a:ext>
            </a:extLst>
          </p:cNvPr>
          <p:cNvSpPr/>
          <p:nvPr/>
        </p:nvSpPr>
        <p:spPr>
          <a:xfrm>
            <a:off x="4388366" y="4420523"/>
            <a:ext cx="472191" cy="1"/>
          </a:xfrm>
          <a:prstGeom prst="line">
            <a:avLst/>
          </a:prstGeom>
          <a:noFill/>
          <a:ln w="19050" cap="flat">
            <a:solidFill>
              <a:schemeClr val="bg1">
                <a:lumMod val="50000"/>
              </a:schemeClr>
            </a:solidFill>
            <a:prstDash val="solid"/>
            <a:miter lim="800000"/>
            <a:headEnd type="triangle" w="med" len="med"/>
            <a:tailEnd type="triangle" w="med" len="med"/>
          </a:ln>
          <a:effectLst/>
        </p:spPr>
        <p:txBody>
          <a:bodyPr wrap="square" lIns="45719" tIns="45719" rIns="45719" bIns="45719" numCol="1" anchor="t">
            <a:noAutofit/>
          </a:bodyPr>
          <a:lstStyle/>
          <a:p>
            <a:endParaRPr/>
          </a:p>
        </p:txBody>
      </p:sp>
      <p:sp>
        <p:nvSpPr>
          <p:cNvPr id="83" name="Straight Arrow Connector 26">
            <a:extLst>
              <a:ext uri="{FF2B5EF4-FFF2-40B4-BE49-F238E27FC236}">
                <a16:creationId xmlns:a16="http://schemas.microsoft.com/office/drawing/2014/main" id="{731E50E5-53B0-21AC-F570-20BA789C7D3C}"/>
              </a:ext>
            </a:extLst>
          </p:cNvPr>
          <p:cNvSpPr/>
          <p:nvPr/>
        </p:nvSpPr>
        <p:spPr>
          <a:xfrm>
            <a:off x="5399620" y="3477830"/>
            <a:ext cx="1" cy="346477"/>
          </a:xfrm>
          <a:prstGeom prst="line">
            <a:avLst/>
          </a:prstGeom>
          <a:noFill/>
          <a:ln w="19050" cap="flat">
            <a:solidFill>
              <a:schemeClr val="bg1">
                <a:lumMod val="50000"/>
              </a:schemeClr>
            </a:solidFill>
            <a:prstDash val="solid"/>
            <a:miter lim="800000"/>
            <a:headEnd type="triangle" w="med" len="med"/>
            <a:tailEnd type="triangle" w="med" len="med"/>
          </a:ln>
          <a:effectLst/>
        </p:spPr>
        <p:txBody>
          <a:bodyPr wrap="square" lIns="45719" tIns="45719" rIns="45719" bIns="45719" numCol="1" anchor="t">
            <a:noAutofit/>
          </a:bodyPr>
          <a:lstStyle/>
          <a:p>
            <a:endParaRPr/>
          </a:p>
        </p:txBody>
      </p:sp>
      <p:sp>
        <p:nvSpPr>
          <p:cNvPr id="85" name="矩形 84">
            <a:extLst>
              <a:ext uri="{FF2B5EF4-FFF2-40B4-BE49-F238E27FC236}">
                <a16:creationId xmlns:a16="http://schemas.microsoft.com/office/drawing/2014/main" id="{C781FA5C-C2DE-A6CB-C78C-CF44C281A019}"/>
              </a:ext>
            </a:extLst>
          </p:cNvPr>
          <p:cNvSpPr/>
          <p:nvPr/>
        </p:nvSpPr>
        <p:spPr>
          <a:xfrm>
            <a:off x="7388377" y="2035356"/>
            <a:ext cx="4340319" cy="705834"/>
          </a:xfrm>
          <a:prstGeom prst="rect">
            <a:avLst/>
          </a:prstGeom>
          <a:solidFill>
            <a:schemeClr val="accent5">
              <a:lumMod val="20000"/>
              <a:lumOff val="80000"/>
              <a:alpha val="70000"/>
            </a:schemeClr>
          </a:solidFill>
        </p:spPr>
        <p:txBody>
          <a:bodyPr wrap="square">
            <a:spAutoFit/>
          </a:bodyPr>
          <a:lstStyle/>
          <a:p>
            <a:pPr>
              <a:lnSpc>
                <a:spcPct val="150000"/>
              </a:lnSpc>
            </a:pPr>
            <a:r>
              <a:rPr kumimoji="1" lang="zh-CN" altLang="en-US" sz="1400" b="1" dirty="0">
                <a:solidFill>
                  <a:srgbClr val="2A559B"/>
                </a:solidFill>
              </a:rPr>
              <a:t>停机问题：</a:t>
            </a:r>
            <a:r>
              <a:rPr lang="zh-CN" altLang="en-US" sz="1400" dirty="0"/>
              <a:t>就是判断任意一个程序是否能在有限的时间之内结束运行的问题。</a:t>
            </a:r>
          </a:p>
        </p:txBody>
      </p:sp>
      <p:sp>
        <p:nvSpPr>
          <p:cNvPr id="86" name="矩形 85">
            <a:extLst>
              <a:ext uri="{FF2B5EF4-FFF2-40B4-BE49-F238E27FC236}">
                <a16:creationId xmlns:a16="http://schemas.microsoft.com/office/drawing/2014/main" id="{362999D0-B7AD-AA16-B891-DFB256D77603}"/>
              </a:ext>
            </a:extLst>
          </p:cNvPr>
          <p:cNvSpPr/>
          <p:nvPr/>
        </p:nvSpPr>
        <p:spPr>
          <a:xfrm>
            <a:off x="7342588" y="3175927"/>
            <a:ext cx="4340319" cy="704680"/>
          </a:xfrm>
          <a:prstGeom prst="rect">
            <a:avLst/>
          </a:prstGeom>
          <a:solidFill>
            <a:schemeClr val="accent4">
              <a:lumMod val="20000"/>
              <a:lumOff val="80000"/>
            </a:schemeClr>
          </a:solidFill>
        </p:spPr>
        <p:txBody>
          <a:bodyPr wrap="square">
            <a:spAutoFit/>
          </a:bodyPr>
          <a:lstStyle/>
          <a:p>
            <a:pPr lvl="0">
              <a:lnSpc>
                <a:spcPct val="150000"/>
              </a:lnSpc>
              <a:defRPr/>
            </a:pPr>
            <a:r>
              <a:rPr kumimoji="1" lang="zh-CN" altLang="en-US" sz="1400" b="1" dirty="0">
                <a:solidFill>
                  <a:srgbClr val="2A559B"/>
                </a:solidFill>
              </a:rPr>
              <a:t>问题结论：</a:t>
            </a:r>
            <a:r>
              <a:rPr lang="zh-CN" altLang="en-US" sz="1400" dirty="0"/>
              <a:t>图灵在</a:t>
            </a:r>
            <a:r>
              <a:rPr lang="en-US" altLang="zh-CN" sz="1400" dirty="0"/>
              <a:t>1936</a:t>
            </a:r>
            <a:r>
              <a:rPr lang="zh-CN" altLang="en-US" sz="1400" dirty="0"/>
              <a:t>年已经证明，不存在解决停机问题的通用解法。</a:t>
            </a:r>
            <a:endParaRPr lang="en-US" altLang="zh-CN" sz="1400" kern="100" dirty="0">
              <a:latin typeface="微软雅黑" charset="-122"/>
              <a:ea typeface="微软雅黑" charset="-122"/>
            </a:endParaRPr>
          </a:p>
        </p:txBody>
      </p:sp>
      <p:grpSp>
        <p:nvGrpSpPr>
          <p:cNvPr id="92" name="成组">
            <a:extLst>
              <a:ext uri="{FF2B5EF4-FFF2-40B4-BE49-F238E27FC236}">
                <a16:creationId xmlns:a16="http://schemas.microsoft.com/office/drawing/2014/main" id="{63DD5CC4-667A-8EC3-8D74-3DE4A6BA6636}"/>
              </a:ext>
            </a:extLst>
          </p:cNvPr>
          <p:cNvGrpSpPr/>
          <p:nvPr/>
        </p:nvGrpSpPr>
        <p:grpSpPr>
          <a:xfrm>
            <a:off x="7576311" y="1263677"/>
            <a:ext cx="3641039" cy="323167"/>
            <a:chOff x="0" y="0"/>
            <a:chExt cx="3641038" cy="323166"/>
          </a:xfrm>
        </p:grpSpPr>
        <p:sp>
          <p:nvSpPr>
            <p:cNvPr id="93" name="Straight Connector 20">
              <a:extLst>
                <a:ext uri="{FF2B5EF4-FFF2-40B4-BE49-F238E27FC236}">
                  <a16:creationId xmlns:a16="http://schemas.microsoft.com/office/drawing/2014/main" id="{3FE80899-3139-FC6E-4C94-6C155F886EEE}"/>
                </a:ext>
              </a:extLst>
            </p:cNvPr>
            <p:cNvSpPr/>
            <p:nvPr/>
          </p:nvSpPr>
          <p:spPr>
            <a:xfrm>
              <a:off x="0" y="183235"/>
              <a:ext cx="3641038" cy="1"/>
            </a:xfrm>
            <a:prstGeom prst="line">
              <a:avLst/>
            </a:prstGeom>
            <a:noFill/>
            <a:ln w="12700" cap="flat">
              <a:solidFill>
                <a:srgbClr val="1F54A0"/>
              </a:solidFill>
              <a:prstDash val="solid"/>
              <a:round/>
            </a:ln>
            <a:effectLst/>
          </p:spPr>
          <p:txBody>
            <a:bodyPr wrap="square" lIns="45719" tIns="45719" rIns="45719" bIns="45719" numCol="1" anchor="t">
              <a:noAutofit/>
            </a:bodyPr>
            <a:lstStyle/>
            <a:p>
              <a:endParaRPr/>
            </a:p>
          </p:txBody>
        </p:sp>
        <p:grpSp>
          <p:nvGrpSpPr>
            <p:cNvPr id="94" name="TextBox 5">
              <a:extLst>
                <a:ext uri="{FF2B5EF4-FFF2-40B4-BE49-F238E27FC236}">
                  <a16:creationId xmlns:a16="http://schemas.microsoft.com/office/drawing/2014/main" id="{2E2B8DF1-41F2-1C32-2C2E-4BF109ED80C5}"/>
                </a:ext>
              </a:extLst>
            </p:cNvPr>
            <p:cNvGrpSpPr/>
            <p:nvPr/>
          </p:nvGrpSpPr>
          <p:grpSpPr>
            <a:xfrm>
              <a:off x="1046859" y="0"/>
              <a:ext cx="1547318" cy="323166"/>
              <a:chOff x="-1" y="0"/>
              <a:chExt cx="1547317" cy="323165"/>
            </a:xfrm>
          </p:grpSpPr>
          <p:sp>
            <p:nvSpPr>
              <p:cNvPr id="95" name="矩形">
                <a:extLst>
                  <a:ext uri="{FF2B5EF4-FFF2-40B4-BE49-F238E27FC236}">
                    <a16:creationId xmlns:a16="http://schemas.microsoft.com/office/drawing/2014/main" id="{49C60281-6F3C-F91A-C119-73C641D520AE}"/>
                  </a:ext>
                </a:extLst>
              </p:cNvPr>
              <p:cNvSpPr/>
              <p:nvPr/>
            </p:nvSpPr>
            <p:spPr>
              <a:xfrm>
                <a:off x="-1" y="0"/>
                <a:ext cx="1547317" cy="323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600" b="1"/>
                </a:pPr>
                <a:endParaRPr sz="1800"/>
              </a:p>
            </p:txBody>
          </p:sp>
          <p:sp>
            <p:nvSpPr>
              <p:cNvPr id="96" name="解决痛点">
                <a:extLst>
                  <a:ext uri="{FF2B5EF4-FFF2-40B4-BE49-F238E27FC236}">
                    <a16:creationId xmlns:a16="http://schemas.microsoft.com/office/drawing/2014/main" id="{DE222D76-EDED-73FD-EBE3-370FE333FC5F}"/>
                  </a:ext>
                </a:extLst>
              </p:cNvPr>
              <p:cNvSpPr txBox="1"/>
              <p:nvPr/>
            </p:nvSpPr>
            <p:spPr>
              <a:xfrm>
                <a:off x="-1" y="38473"/>
                <a:ext cx="1547317" cy="246219"/>
              </a:xfrm>
              <a:prstGeom prst="rect">
                <a:avLst/>
              </a:prstGeom>
              <a:noFill/>
              <a:ln w="12700" cap="flat">
                <a:noFill/>
                <a:miter lim="400000"/>
              </a:ln>
              <a:effectLst/>
            </p:spPr>
            <p:txBody>
              <a:bodyPr wrap="square" lIns="0" tIns="0" rIns="0" bIns="0" numCol="1" anchor="ctr">
                <a:spAutoFit/>
              </a:bodyPr>
              <a:lstStyle>
                <a:lvl1pPr algn="ctr">
                  <a:defRPr sz="1600" b="1"/>
                </a:lvl1pPr>
              </a:lstStyle>
              <a:p>
                <a:r>
                  <a:rPr lang="zh-CN" altLang="en-US" dirty="0">
                    <a:solidFill>
                      <a:srgbClr val="1F54A0"/>
                    </a:solidFill>
                  </a:rPr>
                  <a:t>停机问题</a:t>
                </a:r>
                <a:endParaRPr dirty="0">
                  <a:solidFill>
                    <a:srgbClr val="1F54A0"/>
                  </a:solidFill>
                </a:endParaRPr>
              </a:p>
            </p:txBody>
          </p:sp>
        </p:grpSp>
      </p:grpSp>
      <p:sp>
        <p:nvSpPr>
          <p:cNvPr id="97" name="矩形 96">
            <a:extLst>
              <a:ext uri="{FF2B5EF4-FFF2-40B4-BE49-F238E27FC236}">
                <a16:creationId xmlns:a16="http://schemas.microsoft.com/office/drawing/2014/main" id="{8AC417E5-55A6-AA8E-F72C-C8987F1AAEC9}"/>
              </a:ext>
            </a:extLst>
          </p:cNvPr>
          <p:cNvSpPr/>
          <p:nvPr/>
        </p:nvSpPr>
        <p:spPr>
          <a:xfrm>
            <a:off x="7342588" y="4314048"/>
            <a:ext cx="4340319" cy="1029000"/>
          </a:xfrm>
          <a:prstGeom prst="rect">
            <a:avLst/>
          </a:prstGeom>
          <a:solidFill>
            <a:schemeClr val="accent1"/>
          </a:solidFill>
        </p:spPr>
        <p:txBody>
          <a:bodyPr wrap="square">
            <a:spAutoFit/>
          </a:bodyPr>
          <a:lstStyle/>
          <a:p>
            <a:pPr lvl="0" hangingPunct="1">
              <a:lnSpc>
                <a:spcPct val="150000"/>
              </a:lnSpc>
              <a:defRPr/>
            </a:pPr>
            <a:r>
              <a:rPr lang="zh-CN" altLang="en-US" sz="1400" dirty="0">
                <a:solidFill>
                  <a:schemeClr val="bg1"/>
                </a:solidFill>
              </a:rPr>
              <a:t>工程解决</a:t>
            </a:r>
            <a:r>
              <a:rPr lang="zh-CN" altLang="en-US" sz="1400" b="1" dirty="0">
                <a:solidFill>
                  <a:schemeClr val="bg1"/>
                </a:solidFill>
              </a:rPr>
              <a:t>：</a:t>
            </a:r>
            <a:r>
              <a:rPr lang="zh-CN" altLang="en-US" sz="1400" dirty="0">
                <a:solidFill>
                  <a:schemeClr val="bg1"/>
                </a:solidFill>
              </a:rPr>
              <a:t>引入了</a:t>
            </a:r>
            <a:r>
              <a:rPr lang="en-US" altLang="zh-CN" sz="1400" dirty="0">
                <a:solidFill>
                  <a:schemeClr val="bg1"/>
                </a:solidFill>
              </a:rPr>
              <a:t>Gas</a:t>
            </a:r>
            <a:r>
              <a:rPr lang="zh-CN" altLang="en-US" sz="1400" dirty="0">
                <a:solidFill>
                  <a:schemeClr val="bg1"/>
                </a:solidFill>
              </a:rPr>
              <a:t>来衡量一个操作或一组动作所需的计算量。每笔交易设置他们愿意在</a:t>
            </a:r>
            <a:r>
              <a:rPr lang="en-US" altLang="zh-CN" sz="1400" dirty="0">
                <a:solidFill>
                  <a:schemeClr val="bg1"/>
                </a:solidFill>
              </a:rPr>
              <a:t>Gas</a:t>
            </a:r>
            <a:r>
              <a:rPr lang="zh-CN" altLang="en-US" sz="1400" dirty="0">
                <a:solidFill>
                  <a:schemeClr val="bg1"/>
                </a:solidFill>
              </a:rPr>
              <a:t>上的花费上限。以此来避免</a:t>
            </a:r>
            <a:r>
              <a:rPr lang="en-US" altLang="zh-CN" sz="1400" dirty="0">
                <a:solidFill>
                  <a:schemeClr val="bg1"/>
                </a:solidFill>
              </a:rPr>
              <a:t>DDOS</a:t>
            </a:r>
            <a:r>
              <a:rPr lang="zh-CN" altLang="en-US" sz="1400" dirty="0">
                <a:solidFill>
                  <a:schemeClr val="bg1"/>
                </a:solidFill>
              </a:rPr>
              <a:t>和垃圾交易。</a:t>
            </a:r>
            <a:endParaRPr lang="en-US" altLang="zh-CN" sz="1400" dirty="0">
              <a:solidFill>
                <a:schemeClr val="bg1"/>
              </a:solidFill>
            </a:endParaRPr>
          </a:p>
        </p:txBody>
      </p:sp>
    </p:spTree>
    <p:extLst>
      <p:ext uri="{BB962C8B-B14F-4D97-AF65-F5344CB8AC3E}">
        <p14:creationId xmlns:p14="http://schemas.microsoft.com/office/powerpoint/2010/main" val="70637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47">
            <a:extLst>
              <a:ext uri="{FF2B5EF4-FFF2-40B4-BE49-F238E27FC236}">
                <a16:creationId xmlns:a16="http://schemas.microsoft.com/office/drawing/2014/main" id="{52D4CDF0-2362-5901-8A02-908067639497}"/>
              </a:ext>
            </a:extLst>
          </p:cNvPr>
          <p:cNvSpPr/>
          <p:nvPr/>
        </p:nvSpPr>
        <p:spPr>
          <a:xfrm flipV="1">
            <a:off x="5254424" y="4211250"/>
            <a:ext cx="6515817" cy="1158192"/>
          </a:xfrm>
          <a:prstGeom prst="roundRect">
            <a:avLst>
              <a:gd name="adj" fmla="val 0"/>
            </a:avLst>
          </a:prstGeom>
          <a:solidFill>
            <a:schemeClr val="accent5">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ext Placeholder 1">
            <a:extLst>
              <a:ext uri="{FF2B5EF4-FFF2-40B4-BE49-F238E27FC236}">
                <a16:creationId xmlns:a16="http://schemas.microsoft.com/office/drawing/2014/main" id="{B0E9131A-9DC8-8442-A09B-EE5CC2323E2D}"/>
              </a:ext>
            </a:extLst>
          </p:cNvPr>
          <p:cNvSpPr>
            <a:spLocks noGrp="1"/>
          </p:cNvSpPr>
          <p:nvPr>
            <p:ph type="body" sz="quarter" idx="10"/>
          </p:nvPr>
        </p:nvSpPr>
        <p:spPr/>
        <p:txBody>
          <a:bodyPr/>
          <a:lstStyle/>
          <a:p>
            <a:r>
              <a:rPr lang="zh-CN" altLang="en-US" dirty="0"/>
              <a:t>预言机</a:t>
            </a:r>
            <a:endParaRPr lang="en-CN" altLang="zh-CN" dirty="0"/>
          </a:p>
        </p:txBody>
      </p:sp>
      <p:pic>
        <p:nvPicPr>
          <p:cNvPr id="4" name="图片 3">
            <a:extLst>
              <a:ext uri="{FF2B5EF4-FFF2-40B4-BE49-F238E27FC236}">
                <a16:creationId xmlns:a16="http://schemas.microsoft.com/office/drawing/2014/main" id="{2202B496-73B9-DEEA-1D67-9F5264A52FDF}"/>
              </a:ext>
            </a:extLst>
          </p:cNvPr>
          <p:cNvPicPr>
            <a:picLocks noChangeAspect="1"/>
          </p:cNvPicPr>
          <p:nvPr/>
        </p:nvPicPr>
        <p:blipFill>
          <a:blip r:embed="rId3"/>
          <a:stretch>
            <a:fillRect/>
          </a:stretch>
        </p:blipFill>
        <p:spPr>
          <a:xfrm>
            <a:off x="5481093" y="1385085"/>
            <a:ext cx="6062478" cy="2278907"/>
          </a:xfrm>
          <a:prstGeom prst="rect">
            <a:avLst/>
          </a:prstGeom>
        </p:spPr>
      </p:pic>
      <p:sp>
        <p:nvSpPr>
          <p:cNvPr id="30" name="矩形 29">
            <a:extLst>
              <a:ext uri="{FF2B5EF4-FFF2-40B4-BE49-F238E27FC236}">
                <a16:creationId xmlns:a16="http://schemas.microsoft.com/office/drawing/2014/main" id="{43893384-835F-99D2-1D76-6F013260277D}"/>
              </a:ext>
            </a:extLst>
          </p:cNvPr>
          <p:cNvSpPr/>
          <p:nvPr/>
        </p:nvSpPr>
        <p:spPr>
          <a:xfrm>
            <a:off x="5254424" y="1176475"/>
            <a:ext cx="6515817" cy="2785144"/>
          </a:xfrm>
          <a:prstGeom prst="rect">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F1814977-323B-8A6E-08A9-B4DF66D74F70}"/>
              </a:ext>
            </a:extLst>
          </p:cNvPr>
          <p:cNvSpPr/>
          <p:nvPr/>
        </p:nvSpPr>
        <p:spPr>
          <a:xfrm>
            <a:off x="5481094" y="4408208"/>
            <a:ext cx="6062478" cy="688137"/>
          </a:xfrm>
          <a:prstGeom prst="rect">
            <a:avLst/>
          </a:prstGeom>
        </p:spPr>
        <p:txBody>
          <a:bodyPr wrap="square">
            <a:spAutoFit/>
          </a:bodyPr>
          <a:lstStyle/>
          <a:p>
            <a:pPr>
              <a:lnSpc>
                <a:spcPct val="150000"/>
              </a:lnSpc>
            </a:pPr>
            <a:r>
              <a:rPr lang="zh-CN" altLang="en-US" sz="1400" dirty="0">
                <a:solidFill>
                  <a:srgbClr val="000000"/>
                </a:solidFill>
                <a:latin typeface="SimHei" panose="02010609060101010101" pitchFamily="49" charset="-122"/>
                <a:ea typeface="SimHei" panose="02010609060101010101" pitchFamily="49" charset="-122"/>
              </a:rPr>
              <a:t>区块链系统是一个具有确定性且封闭的环境，而这些条件需要依赖外信息时，就要依赖预言机提供服务，通过预言机将现实世界的数据输入到区块链中</a:t>
            </a:r>
            <a:endParaRPr lang="zh-CN" altLang="en-US" sz="1600" dirty="0">
              <a:latin typeface="SimHei" panose="02010609060101010101" pitchFamily="49" charset="-122"/>
              <a:ea typeface="SimHei" panose="02010609060101010101" pitchFamily="49" charset="-122"/>
            </a:endParaRPr>
          </a:p>
        </p:txBody>
      </p:sp>
      <p:sp>
        <p:nvSpPr>
          <p:cNvPr id="32" name="绿色资产区块链联盟">
            <a:extLst>
              <a:ext uri="{FF2B5EF4-FFF2-40B4-BE49-F238E27FC236}">
                <a16:creationId xmlns:a16="http://schemas.microsoft.com/office/drawing/2014/main" id="{3DFB8759-41C4-70FD-F97A-43DD3F64C75C}"/>
              </a:ext>
            </a:extLst>
          </p:cNvPr>
          <p:cNvSpPr/>
          <p:nvPr/>
        </p:nvSpPr>
        <p:spPr>
          <a:xfrm>
            <a:off x="7019980" y="1023087"/>
            <a:ext cx="2725644" cy="321106"/>
          </a:xfrm>
          <a:prstGeom prst="roundRect">
            <a:avLst>
              <a:gd name="adj" fmla="val 0"/>
            </a:avLst>
          </a:prstGeom>
          <a:solidFill>
            <a:srgbClr val="1450A0"/>
          </a:solidFill>
          <a:ln w="12700" cap="flat">
            <a:noFill/>
            <a:prstDash val="solid"/>
            <a:miter lim="800000"/>
          </a:ln>
          <a:effectLst/>
        </p:spPr>
        <p:txBody>
          <a:bodyPr wrap="square" lIns="45719" tIns="45719" rIns="45719" bIns="45719" numCol="1" anchor="ctr">
            <a:noAutofit/>
          </a:bodyPr>
          <a:lstStyle>
            <a:lvl1pPr algn="ctr">
              <a:defRPr sz="1700">
                <a:solidFill>
                  <a:srgbClr val="FFFFFF"/>
                </a:solidFill>
              </a:defRPr>
            </a:lvl1pPr>
          </a:lstStyle>
          <a:p>
            <a:r>
              <a:rPr lang="zh-CN" altLang="en-US" sz="1600" dirty="0"/>
              <a:t>预言机</a:t>
            </a:r>
          </a:p>
        </p:txBody>
      </p:sp>
      <p:grpSp>
        <p:nvGrpSpPr>
          <p:cNvPr id="33" name="RbNavigator">
            <a:extLst>
              <a:ext uri="{FF2B5EF4-FFF2-40B4-BE49-F238E27FC236}">
                <a16:creationId xmlns:a16="http://schemas.microsoft.com/office/drawing/2014/main" id="{B26285BD-40A9-D10E-F2D1-50E7A4F7ACC2}"/>
              </a:ext>
            </a:extLst>
          </p:cNvPr>
          <p:cNvGrpSpPr/>
          <p:nvPr/>
        </p:nvGrpSpPr>
        <p:grpSpPr>
          <a:xfrm>
            <a:off x="991780" y="1479931"/>
            <a:ext cx="274320" cy="274320"/>
            <a:chOff x="0" y="0"/>
            <a:chExt cx="274319" cy="274318"/>
          </a:xfrm>
        </p:grpSpPr>
        <p:sp>
          <p:nvSpPr>
            <p:cNvPr id="34" name="正方形">
              <a:extLst>
                <a:ext uri="{FF2B5EF4-FFF2-40B4-BE49-F238E27FC236}">
                  <a16:creationId xmlns:a16="http://schemas.microsoft.com/office/drawing/2014/main" id="{129CD00B-5BB1-A17E-F7BE-79CF4381EFB5}"/>
                </a:ext>
              </a:extLst>
            </p:cNvPr>
            <p:cNvSpPr/>
            <p:nvPr/>
          </p:nvSpPr>
          <p:spPr>
            <a:xfrm>
              <a:off x="-1" y="0"/>
              <a:ext cx="274321" cy="274319"/>
            </a:xfrm>
            <a:prstGeom prst="rect">
              <a:avLst/>
            </a:prstGeom>
            <a:solidFill>
              <a:srgbClr val="2E75B6"/>
            </a:solidFill>
            <a:ln w="12700" cap="flat">
              <a:noFill/>
              <a:miter lim="400000"/>
            </a:ln>
            <a:effectLst/>
          </p:spPr>
          <p:txBody>
            <a:bodyPr wrap="square" lIns="45719" tIns="45719" rIns="45719" bIns="45719" numCol="1" anchor="ctr">
              <a:noAutofit/>
            </a:bodyPr>
            <a:lstStyle/>
            <a:p>
              <a:pPr algn="ctr"/>
              <a:endParaRPr/>
            </a:p>
          </p:txBody>
        </p:sp>
        <p:sp>
          <p:nvSpPr>
            <p:cNvPr id="35" name="1">
              <a:extLst>
                <a:ext uri="{FF2B5EF4-FFF2-40B4-BE49-F238E27FC236}">
                  <a16:creationId xmlns:a16="http://schemas.microsoft.com/office/drawing/2014/main" id="{8416498E-E4FF-886A-9AA1-E50D885ADD53}"/>
                </a:ext>
              </a:extLst>
            </p:cNvPr>
            <p:cNvSpPr txBox="1"/>
            <p:nvPr/>
          </p:nvSpPr>
          <p:spPr>
            <a:xfrm>
              <a:off x="-1" y="32325"/>
              <a:ext cx="274321" cy="209669"/>
            </a:xfrm>
            <a:prstGeom prst="rect">
              <a:avLst/>
            </a:prstGeom>
            <a:noFill/>
            <a:ln w="12700" cap="flat">
              <a:noFill/>
              <a:miter lim="400000"/>
            </a:ln>
            <a:effectLst/>
          </p:spPr>
          <p:txBody>
            <a:bodyPr wrap="square" lIns="0" tIns="0" rIns="0" bIns="0" numCol="1" anchor="ctr">
              <a:spAutoFit/>
            </a:bodyPr>
            <a:lstStyle>
              <a:lvl1pPr algn="ctr">
                <a:defRPr sz="1500" b="1">
                  <a:solidFill>
                    <a:srgbClr val="FFFFFF"/>
                  </a:solidFill>
                  <a:latin typeface="Arial" panose="020B0604020202020204"/>
                  <a:ea typeface="Arial" panose="020B0604020202020204"/>
                  <a:cs typeface="Arial" panose="020B0604020202020204"/>
                  <a:sym typeface="Arial" panose="020B0604020202020204"/>
                </a:defRPr>
              </a:lvl1pPr>
            </a:lstStyle>
            <a:p>
              <a:r>
                <a:t>1</a:t>
              </a:r>
            </a:p>
          </p:txBody>
        </p:sp>
      </p:grpSp>
      <p:sp>
        <p:nvSpPr>
          <p:cNvPr id="36" name="Straight Connector 20">
            <a:extLst>
              <a:ext uri="{FF2B5EF4-FFF2-40B4-BE49-F238E27FC236}">
                <a16:creationId xmlns:a16="http://schemas.microsoft.com/office/drawing/2014/main" id="{49713AF7-F466-7388-7012-E8E8B4538DC4}"/>
              </a:ext>
            </a:extLst>
          </p:cNvPr>
          <p:cNvSpPr/>
          <p:nvPr/>
        </p:nvSpPr>
        <p:spPr>
          <a:xfrm>
            <a:off x="975514" y="2506321"/>
            <a:ext cx="3641038" cy="1"/>
          </a:xfrm>
          <a:prstGeom prst="line">
            <a:avLst/>
          </a:prstGeom>
          <a:ln w="12700">
            <a:solidFill>
              <a:srgbClr val="1F54A0"/>
            </a:solidFill>
            <a:prstDash val="dash"/>
          </a:ln>
        </p:spPr>
        <p:txBody>
          <a:bodyPr lIns="45719" rIns="45719"/>
          <a:lstStyle/>
          <a:p>
            <a:endParaRPr/>
          </a:p>
        </p:txBody>
      </p:sp>
      <p:grpSp>
        <p:nvGrpSpPr>
          <p:cNvPr id="37" name="成组">
            <a:extLst>
              <a:ext uri="{FF2B5EF4-FFF2-40B4-BE49-F238E27FC236}">
                <a16:creationId xmlns:a16="http://schemas.microsoft.com/office/drawing/2014/main" id="{441D9AD3-B4BA-83E1-3A06-DBC015796133}"/>
              </a:ext>
            </a:extLst>
          </p:cNvPr>
          <p:cNvGrpSpPr/>
          <p:nvPr/>
        </p:nvGrpSpPr>
        <p:grpSpPr>
          <a:xfrm>
            <a:off x="980321" y="1004701"/>
            <a:ext cx="3641039" cy="323167"/>
            <a:chOff x="0" y="0"/>
            <a:chExt cx="3641038" cy="323166"/>
          </a:xfrm>
        </p:grpSpPr>
        <p:sp>
          <p:nvSpPr>
            <p:cNvPr id="38" name="Straight Connector 20">
              <a:extLst>
                <a:ext uri="{FF2B5EF4-FFF2-40B4-BE49-F238E27FC236}">
                  <a16:creationId xmlns:a16="http://schemas.microsoft.com/office/drawing/2014/main" id="{32988389-21BD-31DC-3F8E-8EC39DCFF184}"/>
                </a:ext>
              </a:extLst>
            </p:cNvPr>
            <p:cNvSpPr/>
            <p:nvPr/>
          </p:nvSpPr>
          <p:spPr>
            <a:xfrm>
              <a:off x="0" y="183235"/>
              <a:ext cx="3641038" cy="1"/>
            </a:xfrm>
            <a:prstGeom prst="line">
              <a:avLst/>
            </a:prstGeom>
            <a:noFill/>
            <a:ln w="12700" cap="flat">
              <a:solidFill>
                <a:srgbClr val="1F54A0"/>
              </a:solidFill>
              <a:prstDash val="solid"/>
              <a:round/>
            </a:ln>
            <a:effectLst/>
          </p:spPr>
          <p:txBody>
            <a:bodyPr wrap="square" lIns="45719" tIns="45719" rIns="45719" bIns="45719" numCol="1" anchor="t">
              <a:noAutofit/>
            </a:bodyPr>
            <a:lstStyle/>
            <a:p>
              <a:endParaRPr/>
            </a:p>
          </p:txBody>
        </p:sp>
        <p:grpSp>
          <p:nvGrpSpPr>
            <p:cNvPr id="39" name="TextBox 5">
              <a:extLst>
                <a:ext uri="{FF2B5EF4-FFF2-40B4-BE49-F238E27FC236}">
                  <a16:creationId xmlns:a16="http://schemas.microsoft.com/office/drawing/2014/main" id="{CBB08CB5-C09B-FCA7-8572-076856BEB36A}"/>
                </a:ext>
              </a:extLst>
            </p:cNvPr>
            <p:cNvGrpSpPr/>
            <p:nvPr/>
          </p:nvGrpSpPr>
          <p:grpSpPr>
            <a:xfrm>
              <a:off x="1046859" y="0"/>
              <a:ext cx="1547318" cy="323166"/>
              <a:chOff x="-1" y="0"/>
              <a:chExt cx="1547317" cy="323165"/>
            </a:xfrm>
          </p:grpSpPr>
          <p:sp>
            <p:nvSpPr>
              <p:cNvPr id="40" name="矩形">
                <a:extLst>
                  <a:ext uri="{FF2B5EF4-FFF2-40B4-BE49-F238E27FC236}">
                    <a16:creationId xmlns:a16="http://schemas.microsoft.com/office/drawing/2014/main" id="{661EFD1D-2453-984A-A64A-F13B566A6390}"/>
                  </a:ext>
                </a:extLst>
              </p:cNvPr>
              <p:cNvSpPr/>
              <p:nvPr/>
            </p:nvSpPr>
            <p:spPr>
              <a:xfrm>
                <a:off x="-1" y="0"/>
                <a:ext cx="1547317" cy="323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600" b="1"/>
                </a:pPr>
                <a:endParaRPr sz="1800"/>
              </a:p>
            </p:txBody>
          </p:sp>
          <p:sp>
            <p:nvSpPr>
              <p:cNvPr id="41" name="解决痛点">
                <a:extLst>
                  <a:ext uri="{FF2B5EF4-FFF2-40B4-BE49-F238E27FC236}">
                    <a16:creationId xmlns:a16="http://schemas.microsoft.com/office/drawing/2014/main" id="{1090D195-F465-726C-BA00-4B4894755D8A}"/>
                  </a:ext>
                </a:extLst>
              </p:cNvPr>
              <p:cNvSpPr txBox="1"/>
              <p:nvPr/>
            </p:nvSpPr>
            <p:spPr>
              <a:xfrm>
                <a:off x="-1" y="38473"/>
                <a:ext cx="1547317" cy="246219"/>
              </a:xfrm>
              <a:prstGeom prst="rect">
                <a:avLst/>
              </a:prstGeom>
              <a:noFill/>
              <a:ln w="12700" cap="flat">
                <a:noFill/>
                <a:miter lim="400000"/>
              </a:ln>
              <a:effectLst/>
            </p:spPr>
            <p:txBody>
              <a:bodyPr wrap="square" lIns="0" tIns="0" rIns="0" bIns="0" numCol="1" anchor="ctr">
                <a:spAutoFit/>
              </a:bodyPr>
              <a:lstStyle>
                <a:lvl1pPr algn="ctr">
                  <a:defRPr sz="1600" b="1"/>
                </a:lvl1pPr>
              </a:lstStyle>
              <a:p>
                <a:r>
                  <a:rPr lang="zh-CN" altLang="en-US" dirty="0">
                    <a:solidFill>
                      <a:srgbClr val="1F54A0"/>
                    </a:solidFill>
                  </a:rPr>
                  <a:t>预言机流程</a:t>
                </a:r>
                <a:endParaRPr dirty="0">
                  <a:solidFill>
                    <a:srgbClr val="1F54A0"/>
                  </a:solidFill>
                </a:endParaRPr>
              </a:p>
            </p:txBody>
          </p:sp>
        </p:grpSp>
      </p:grpSp>
      <p:grpSp>
        <p:nvGrpSpPr>
          <p:cNvPr id="42" name="RbNavigator">
            <a:extLst>
              <a:ext uri="{FF2B5EF4-FFF2-40B4-BE49-F238E27FC236}">
                <a16:creationId xmlns:a16="http://schemas.microsoft.com/office/drawing/2014/main" id="{08C3AA8A-C8F5-2FFC-DFB7-FC6304853D69}"/>
              </a:ext>
            </a:extLst>
          </p:cNvPr>
          <p:cNvGrpSpPr/>
          <p:nvPr/>
        </p:nvGrpSpPr>
        <p:grpSpPr>
          <a:xfrm>
            <a:off x="991778" y="2620305"/>
            <a:ext cx="274322" cy="274321"/>
            <a:chOff x="-1" y="0"/>
            <a:chExt cx="274321" cy="274319"/>
          </a:xfrm>
        </p:grpSpPr>
        <p:sp>
          <p:nvSpPr>
            <p:cNvPr id="43" name="正方形">
              <a:extLst>
                <a:ext uri="{FF2B5EF4-FFF2-40B4-BE49-F238E27FC236}">
                  <a16:creationId xmlns:a16="http://schemas.microsoft.com/office/drawing/2014/main" id="{488F3C01-4C27-1A33-34DF-834D3F380B30}"/>
                </a:ext>
              </a:extLst>
            </p:cNvPr>
            <p:cNvSpPr/>
            <p:nvPr/>
          </p:nvSpPr>
          <p:spPr>
            <a:xfrm>
              <a:off x="-1" y="0"/>
              <a:ext cx="274321" cy="274319"/>
            </a:xfrm>
            <a:prstGeom prst="rect">
              <a:avLst/>
            </a:prstGeom>
            <a:solidFill>
              <a:srgbClr val="2E75B6"/>
            </a:solidFill>
            <a:ln w="12700" cap="flat">
              <a:noFill/>
              <a:miter lim="400000"/>
            </a:ln>
            <a:effectLst/>
          </p:spPr>
          <p:txBody>
            <a:bodyPr wrap="square" lIns="45719" tIns="45719" rIns="45719" bIns="45719" numCol="1" anchor="ctr">
              <a:noAutofit/>
            </a:bodyPr>
            <a:lstStyle/>
            <a:p>
              <a:pPr algn="ctr"/>
              <a:endParaRPr/>
            </a:p>
          </p:txBody>
        </p:sp>
        <p:sp>
          <p:nvSpPr>
            <p:cNvPr id="44" name="1">
              <a:extLst>
                <a:ext uri="{FF2B5EF4-FFF2-40B4-BE49-F238E27FC236}">
                  <a16:creationId xmlns:a16="http://schemas.microsoft.com/office/drawing/2014/main" id="{B0D024A5-477B-3573-21D9-5B309E6C4B0C}"/>
                </a:ext>
              </a:extLst>
            </p:cNvPr>
            <p:cNvSpPr txBox="1"/>
            <p:nvPr/>
          </p:nvSpPr>
          <p:spPr>
            <a:xfrm>
              <a:off x="-1" y="21745"/>
              <a:ext cx="274321" cy="230830"/>
            </a:xfrm>
            <a:prstGeom prst="rect">
              <a:avLst/>
            </a:prstGeom>
            <a:noFill/>
            <a:ln w="12700" cap="flat">
              <a:noFill/>
              <a:miter lim="400000"/>
            </a:ln>
            <a:effectLst/>
          </p:spPr>
          <p:txBody>
            <a:bodyPr wrap="square" lIns="0" tIns="0" rIns="0" bIns="0" numCol="1" anchor="ctr">
              <a:spAutoFit/>
            </a:bodyPr>
            <a:lstStyle>
              <a:lvl1pPr algn="ctr">
                <a:defRPr sz="1500" b="1">
                  <a:solidFill>
                    <a:srgbClr val="FFFFFF"/>
                  </a:solidFill>
                  <a:latin typeface="Arial" panose="020B0604020202020204"/>
                  <a:ea typeface="Arial" panose="020B0604020202020204"/>
                  <a:cs typeface="Arial" panose="020B0604020202020204"/>
                  <a:sym typeface="Arial" panose="020B0604020202020204"/>
                </a:defRPr>
              </a:lvl1pPr>
            </a:lstStyle>
            <a:p>
              <a:r>
                <a:rPr lang="en-US" altLang="zh-CN"/>
                <a:t>2</a:t>
              </a:r>
            </a:p>
          </p:txBody>
        </p:sp>
      </p:grpSp>
      <p:sp>
        <p:nvSpPr>
          <p:cNvPr id="45" name="Straight Connector 20">
            <a:extLst>
              <a:ext uri="{FF2B5EF4-FFF2-40B4-BE49-F238E27FC236}">
                <a16:creationId xmlns:a16="http://schemas.microsoft.com/office/drawing/2014/main" id="{108D8F13-2D7C-7AB7-14F3-2299C144CEDA}"/>
              </a:ext>
            </a:extLst>
          </p:cNvPr>
          <p:cNvSpPr/>
          <p:nvPr/>
        </p:nvSpPr>
        <p:spPr>
          <a:xfrm>
            <a:off x="991778" y="3711269"/>
            <a:ext cx="3641038" cy="1"/>
          </a:xfrm>
          <a:prstGeom prst="line">
            <a:avLst/>
          </a:prstGeom>
          <a:ln w="12700">
            <a:solidFill>
              <a:srgbClr val="1F54A0"/>
            </a:solidFill>
            <a:prstDash val="dash"/>
          </a:ln>
        </p:spPr>
        <p:txBody>
          <a:bodyPr lIns="45719" rIns="45719"/>
          <a:lstStyle/>
          <a:p>
            <a:endParaRPr/>
          </a:p>
        </p:txBody>
      </p:sp>
      <p:grpSp>
        <p:nvGrpSpPr>
          <p:cNvPr id="46" name="RbNavigator">
            <a:extLst>
              <a:ext uri="{FF2B5EF4-FFF2-40B4-BE49-F238E27FC236}">
                <a16:creationId xmlns:a16="http://schemas.microsoft.com/office/drawing/2014/main" id="{96338C9A-ADCC-EBB7-5389-6939748594DC}"/>
              </a:ext>
            </a:extLst>
          </p:cNvPr>
          <p:cNvGrpSpPr/>
          <p:nvPr/>
        </p:nvGrpSpPr>
        <p:grpSpPr>
          <a:xfrm>
            <a:off x="991779" y="4098149"/>
            <a:ext cx="274322" cy="274321"/>
            <a:chOff x="-1" y="0"/>
            <a:chExt cx="274321" cy="274319"/>
          </a:xfrm>
        </p:grpSpPr>
        <p:sp>
          <p:nvSpPr>
            <p:cNvPr id="47" name="正方形">
              <a:extLst>
                <a:ext uri="{FF2B5EF4-FFF2-40B4-BE49-F238E27FC236}">
                  <a16:creationId xmlns:a16="http://schemas.microsoft.com/office/drawing/2014/main" id="{64834B1C-68F6-E00C-EF04-6A8A53D8F05C}"/>
                </a:ext>
              </a:extLst>
            </p:cNvPr>
            <p:cNvSpPr/>
            <p:nvPr/>
          </p:nvSpPr>
          <p:spPr>
            <a:xfrm>
              <a:off x="-1" y="0"/>
              <a:ext cx="274321" cy="274319"/>
            </a:xfrm>
            <a:prstGeom prst="rect">
              <a:avLst/>
            </a:prstGeom>
            <a:solidFill>
              <a:srgbClr val="2E75B6"/>
            </a:solidFill>
            <a:ln w="12700" cap="flat">
              <a:noFill/>
              <a:miter lim="400000"/>
            </a:ln>
            <a:effectLst/>
          </p:spPr>
          <p:txBody>
            <a:bodyPr wrap="square" lIns="45719" tIns="45719" rIns="45719" bIns="45719" numCol="1" anchor="ctr">
              <a:noAutofit/>
            </a:bodyPr>
            <a:lstStyle/>
            <a:p>
              <a:pPr algn="ctr"/>
              <a:endParaRPr/>
            </a:p>
          </p:txBody>
        </p:sp>
        <p:sp>
          <p:nvSpPr>
            <p:cNvPr id="48" name="1">
              <a:extLst>
                <a:ext uri="{FF2B5EF4-FFF2-40B4-BE49-F238E27FC236}">
                  <a16:creationId xmlns:a16="http://schemas.microsoft.com/office/drawing/2014/main" id="{FC405219-0028-C0E0-EA4F-38FFB8F2CB90}"/>
                </a:ext>
              </a:extLst>
            </p:cNvPr>
            <p:cNvSpPr txBox="1"/>
            <p:nvPr/>
          </p:nvSpPr>
          <p:spPr>
            <a:xfrm>
              <a:off x="-1" y="21745"/>
              <a:ext cx="274321" cy="230830"/>
            </a:xfrm>
            <a:prstGeom prst="rect">
              <a:avLst/>
            </a:prstGeom>
            <a:noFill/>
            <a:ln w="12700" cap="flat">
              <a:noFill/>
              <a:miter lim="400000"/>
            </a:ln>
            <a:effectLst/>
          </p:spPr>
          <p:txBody>
            <a:bodyPr wrap="square" lIns="0" tIns="0" rIns="0" bIns="0" numCol="1" anchor="ctr">
              <a:spAutoFit/>
            </a:bodyPr>
            <a:lstStyle>
              <a:lvl1pPr algn="ctr">
                <a:defRPr sz="1500" b="1">
                  <a:solidFill>
                    <a:srgbClr val="FFFFFF"/>
                  </a:solidFill>
                  <a:latin typeface="Arial" panose="020B0604020202020204"/>
                  <a:ea typeface="Arial" panose="020B0604020202020204"/>
                  <a:cs typeface="Arial" panose="020B0604020202020204"/>
                  <a:sym typeface="Arial" panose="020B0604020202020204"/>
                </a:defRPr>
              </a:lvl1pPr>
            </a:lstStyle>
            <a:p>
              <a:r>
                <a:rPr lang="en-US" altLang="zh-CN"/>
                <a:t>3</a:t>
              </a:r>
            </a:p>
          </p:txBody>
        </p:sp>
      </p:grpSp>
      <p:sp>
        <p:nvSpPr>
          <p:cNvPr id="49" name="文本框 48">
            <a:extLst>
              <a:ext uri="{FF2B5EF4-FFF2-40B4-BE49-F238E27FC236}">
                <a16:creationId xmlns:a16="http://schemas.microsoft.com/office/drawing/2014/main" id="{C31F5E15-585E-9D18-76F5-239FD09B9E72}"/>
              </a:ext>
            </a:extLst>
          </p:cNvPr>
          <p:cNvSpPr txBox="1"/>
          <p:nvPr/>
        </p:nvSpPr>
        <p:spPr>
          <a:xfrm>
            <a:off x="1339746" y="1393455"/>
            <a:ext cx="3465297" cy="709168"/>
          </a:xfrm>
          <a:prstGeom prst="rect">
            <a:avLst/>
          </a:prstGeom>
          <a:noFill/>
        </p:spPr>
        <p:txBody>
          <a:bodyPr wrap="square" rtlCol="0">
            <a:spAutoFit/>
          </a:bodyPr>
          <a:lstStyle/>
          <a:p>
            <a:pPr>
              <a:lnSpc>
                <a:spcPct val="150000"/>
              </a:lnSpc>
            </a:pPr>
            <a:r>
              <a:rPr lang="zh-CN" altLang="en-US" sz="1400" dirty="0">
                <a:solidFill>
                  <a:srgbClr val="000000"/>
                </a:solidFill>
                <a:latin typeface="PingFang TC" panose="020B0400000000000000" pitchFamily="34" charset="-120"/>
                <a:ea typeface="PingFang TC" panose="020B0400000000000000" pitchFamily="34" charset="-120"/>
              </a:rPr>
              <a:t>通过智能合约触发的事件，写入到产生的日志中</a:t>
            </a:r>
            <a:endParaRPr lang="en-US" altLang="zh-CN" sz="1400" dirty="0">
              <a:solidFill>
                <a:schemeClr val="tx1">
                  <a:lumMod val="85000"/>
                  <a:lumOff val="15000"/>
                </a:schemeClr>
              </a:solidFill>
            </a:endParaRPr>
          </a:p>
        </p:txBody>
      </p:sp>
      <p:sp>
        <p:nvSpPr>
          <p:cNvPr id="50" name="文本框 49">
            <a:extLst>
              <a:ext uri="{FF2B5EF4-FFF2-40B4-BE49-F238E27FC236}">
                <a16:creationId xmlns:a16="http://schemas.microsoft.com/office/drawing/2014/main" id="{B2C20EF9-82DA-CFFC-3D94-32D31F03DEF1}"/>
              </a:ext>
            </a:extLst>
          </p:cNvPr>
          <p:cNvSpPr txBox="1"/>
          <p:nvPr/>
        </p:nvSpPr>
        <p:spPr>
          <a:xfrm>
            <a:off x="1339745" y="2523178"/>
            <a:ext cx="3465297" cy="709168"/>
          </a:xfrm>
          <a:prstGeom prst="rect">
            <a:avLst/>
          </a:prstGeom>
          <a:noFill/>
        </p:spPr>
        <p:txBody>
          <a:bodyPr wrap="square" rtlCol="0">
            <a:spAutoFit/>
          </a:bodyPr>
          <a:lstStyle/>
          <a:p>
            <a:pPr>
              <a:lnSpc>
                <a:spcPct val="150000"/>
              </a:lnSpc>
            </a:pPr>
            <a:r>
              <a:rPr lang="zh-CN" altLang="en-US" sz="1400" dirty="0">
                <a:solidFill>
                  <a:srgbClr val="000000"/>
                </a:solidFill>
                <a:latin typeface="PingFang TC" panose="020B0400000000000000" pitchFamily="34" charset="-120"/>
                <a:ea typeface="PingFang TC" panose="020B0400000000000000" pitchFamily="34" charset="-120"/>
              </a:rPr>
              <a:t>链下我们会启动一个进程，监听并订阅这个事件产生的日志</a:t>
            </a:r>
            <a:endParaRPr lang="en-US" altLang="zh-CN" sz="1400" dirty="0">
              <a:solidFill>
                <a:schemeClr val="tx1">
                  <a:lumMod val="85000"/>
                  <a:lumOff val="15000"/>
                </a:schemeClr>
              </a:solidFill>
            </a:endParaRPr>
          </a:p>
        </p:txBody>
      </p:sp>
      <p:sp>
        <p:nvSpPr>
          <p:cNvPr id="51" name="文本框 50">
            <a:extLst>
              <a:ext uri="{FF2B5EF4-FFF2-40B4-BE49-F238E27FC236}">
                <a16:creationId xmlns:a16="http://schemas.microsoft.com/office/drawing/2014/main" id="{01483EAE-1153-14BA-0498-889CF3A9493B}"/>
              </a:ext>
            </a:extLst>
          </p:cNvPr>
          <p:cNvSpPr txBox="1"/>
          <p:nvPr/>
        </p:nvSpPr>
        <p:spPr>
          <a:xfrm>
            <a:off x="1339745" y="4013943"/>
            <a:ext cx="3570777" cy="1355499"/>
          </a:xfrm>
          <a:prstGeom prst="rect">
            <a:avLst/>
          </a:prstGeom>
          <a:noFill/>
        </p:spPr>
        <p:txBody>
          <a:bodyPr wrap="square" rtlCol="0">
            <a:spAutoFit/>
          </a:bodyPr>
          <a:lstStyle/>
          <a:p>
            <a:pPr>
              <a:lnSpc>
                <a:spcPct val="150000"/>
              </a:lnSpc>
            </a:pPr>
            <a:r>
              <a:rPr lang="zh-CN" altLang="en-US" sz="1400" dirty="0">
                <a:solidFill>
                  <a:srgbClr val="000000"/>
                </a:solidFill>
                <a:latin typeface="PingFang TC" panose="020B0400000000000000" pitchFamily="34" charset="-120"/>
                <a:ea typeface="PingFang TC" panose="020B0400000000000000" pitchFamily="34" charset="-120"/>
              </a:rPr>
              <a:t>当这个进程监听到智能合约需要获得某个城市气温事件所产生的日志时，将指定城市的温度，通过发送交易的方式，调用合约中的回填方法，提交到智能合约中</a:t>
            </a:r>
            <a:endParaRPr lang="zh-CN" altLang="en-US" sz="1400" dirty="0">
              <a:solidFill>
                <a:schemeClr val="tx1">
                  <a:lumMod val="85000"/>
                  <a:lumOff val="15000"/>
                </a:schemeClr>
              </a:solidFill>
            </a:endParaRPr>
          </a:p>
        </p:txBody>
      </p:sp>
    </p:spTree>
    <p:extLst>
      <p:ext uri="{BB962C8B-B14F-4D97-AF65-F5344CB8AC3E}">
        <p14:creationId xmlns:p14="http://schemas.microsoft.com/office/powerpoint/2010/main" val="295085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9415" y="62230"/>
            <a:ext cx="1409700" cy="338455"/>
          </a:xfrm>
        </p:spPr>
        <p:txBody>
          <a:bodyPr/>
          <a:lstStyle/>
          <a:p>
            <a:r>
              <a:rPr lang="zh-CN" altLang="en-US" dirty="0"/>
              <a:t>区块链分类</a:t>
            </a:r>
          </a:p>
        </p:txBody>
      </p:sp>
      <p:pic>
        <p:nvPicPr>
          <p:cNvPr id="23" name="图片 22"/>
          <p:cNvPicPr>
            <a:picLocks noChangeAspect="1"/>
          </p:cNvPicPr>
          <p:nvPr/>
        </p:nvPicPr>
        <p:blipFill rotWithShape="1">
          <a:blip r:embed="rId3">
            <a:extLst>
              <a:ext uri="{28A0092B-C50C-407E-A947-70E740481C1C}">
                <a14:useLocalDpi xmlns:a14="http://schemas.microsoft.com/office/drawing/2010/main" val="0"/>
              </a:ext>
            </a:extLst>
          </a:blip>
          <a:srcRect l="1422" t="2103" b="3506"/>
          <a:stretch>
            <a:fillRect/>
          </a:stretch>
        </p:blipFill>
        <p:spPr>
          <a:xfrm>
            <a:off x="75528" y="697326"/>
            <a:ext cx="11886828" cy="5690947"/>
          </a:xfrm>
          <a:prstGeom prst="rect">
            <a:avLst/>
          </a:prstGeom>
        </p:spPr>
      </p:pic>
      <p:sp>
        <p:nvSpPr>
          <p:cNvPr id="24" name="矩形 47"/>
          <p:cNvSpPr>
            <a:spLocks noChangeArrowheads="1"/>
          </p:cNvSpPr>
          <p:nvPr/>
        </p:nvSpPr>
        <p:spPr bwMode="auto">
          <a:xfrm>
            <a:off x="8090890" y="4295090"/>
            <a:ext cx="2677600" cy="1384976"/>
          </a:xfrm>
          <a:prstGeom prst="rect">
            <a:avLst/>
          </a:prstGeom>
          <a:noFill/>
          <a:ln w="9525">
            <a:noFill/>
            <a:miter lim="800000"/>
          </a:ln>
        </p:spPr>
        <p:txBody>
          <a:bodyPr wrap="square" lIns="91421" tIns="45711" rIns="91421" bIns="45711">
            <a:spAutoFit/>
          </a:bodyPr>
          <a:lstStyle/>
          <a:p>
            <a:pPr hangingPunct="0">
              <a:lnSpc>
                <a:spcPct val="150000"/>
              </a:lnSpc>
            </a:pPr>
            <a:r>
              <a:rPr lang="zh-CN" altLang="en-US" sz="1400" kern="0" dirty="0">
                <a:solidFill>
                  <a:srgbClr val="000000"/>
                </a:solidFill>
                <a:latin typeface="微软雅黑" panose="020B0503020204020204" charset="-122"/>
                <a:ea typeface="微软雅黑" panose="020B0503020204020204" charset="-122"/>
                <a:sym typeface="微软雅黑" panose="020B0503020204020204" charset="-122"/>
              </a:rPr>
              <a:t>仅在</a:t>
            </a:r>
            <a:r>
              <a:rPr lang="zh-CN" altLang="en-US" sz="1400" kern="0" dirty="0">
                <a:solidFill>
                  <a:srgbClr val="1F54A0"/>
                </a:solidFill>
                <a:latin typeface="微软雅黑" panose="020B0503020204020204" charset="-122"/>
                <a:ea typeface="微软雅黑" panose="020B0503020204020204" charset="-122"/>
                <a:sym typeface="微软雅黑" panose="020B0503020204020204" charset="-122"/>
              </a:rPr>
              <a:t>机构内使用</a:t>
            </a:r>
            <a:r>
              <a:rPr lang="zh-CN" altLang="en-US" sz="1400" kern="0" dirty="0">
                <a:solidFill>
                  <a:srgbClr val="000000"/>
                </a:solidFill>
                <a:latin typeface="微软雅黑" panose="020B0503020204020204" charset="-122"/>
                <a:ea typeface="微软雅黑" panose="020B0503020204020204" charset="-122"/>
                <a:sym typeface="微软雅黑" panose="020B0503020204020204" charset="-122"/>
              </a:rPr>
              <a:t>，读写权，记账权由组织内自由定制。中心控制者制定可参与和进行交易验证成员范围。</a:t>
            </a:r>
            <a:endParaRPr lang="zh-CN" altLang="en-US" sz="1400" kern="0" dirty="0">
              <a:solidFill>
                <a:srgbClr val="000000"/>
              </a:solidFill>
              <a:latin typeface="微软雅黑" panose="020B0503020204020204" charset="-122"/>
              <a:ea typeface="微软雅黑" panose="020B0503020204020204" charset="-122"/>
              <a:sym typeface="Noto Serif CJK SC" panose="02020400000000000000" pitchFamily="18" charset="-122"/>
            </a:endParaRPr>
          </a:p>
        </p:txBody>
      </p:sp>
      <p:sp>
        <p:nvSpPr>
          <p:cNvPr id="25" name="矩形 47"/>
          <p:cNvSpPr>
            <a:spLocks noChangeArrowheads="1"/>
          </p:cNvSpPr>
          <p:nvPr/>
        </p:nvSpPr>
        <p:spPr bwMode="auto">
          <a:xfrm>
            <a:off x="8142513" y="3904462"/>
            <a:ext cx="2677600" cy="418045"/>
          </a:xfrm>
          <a:prstGeom prst="rect">
            <a:avLst/>
          </a:prstGeom>
          <a:noFill/>
          <a:ln w="9525">
            <a:noFill/>
            <a:miter lim="800000"/>
          </a:ln>
        </p:spPr>
        <p:txBody>
          <a:bodyPr wrap="square" lIns="91421" tIns="45711" rIns="91421" bIns="45711">
            <a:spAutoFit/>
          </a:bodyPr>
          <a:lstStyle/>
          <a:p>
            <a:pPr hangingPunct="0">
              <a:lnSpc>
                <a:spcPct val="150000"/>
              </a:lnSpc>
            </a:pPr>
            <a:r>
              <a:rPr lang="zh-CN" altLang="en-US" sz="1600" b="1" kern="0" dirty="0">
                <a:solidFill>
                  <a:srgbClr val="1F54A0"/>
                </a:solidFill>
                <a:latin typeface="微软雅黑" panose="020B0503020204020204" charset="-122"/>
                <a:ea typeface="微软雅黑" panose="020B0503020204020204" charset="-122"/>
                <a:sym typeface="微软雅黑" panose="020B0503020204020204" charset="-122"/>
              </a:rPr>
              <a:t>私有链</a:t>
            </a:r>
            <a:endParaRPr lang="zh-CN" altLang="en-US" sz="1600" kern="0" dirty="0">
              <a:solidFill>
                <a:srgbClr val="1F54A0"/>
              </a:solidFill>
              <a:latin typeface="Noto Serif CJK SC" panose="02020400000000000000" pitchFamily="18" charset="-122"/>
              <a:ea typeface="FZHei-B01S" panose="02010601030101010101" pitchFamily="2" charset="-122"/>
              <a:sym typeface="Noto Serif CJK SC" panose="02020400000000000000" pitchFamily="18" charset="-122"/>
            </a:endParaRPr>
          </a:p>
        </p:txBody>
      </p:sp>
      <p:grpSp>
        <p:nvGrpSpPr>
          <p:cNvPr id="26" name="组 20"/>
          <p:cNvGrpSpPr/>
          <p:nvPr/>
        </p:nvGrpSpPr>
        <p:grpSpPr>
          <a:xfrm>
            <a:off x="5473299" y="889295"/>
            <a:ext cx="3726123" cy="1520508"/>
            <a:chOff x="5473299" y="978089"/>
            <a:chExt cx="3726123" cy="1520508"/>
          </a:xfrm>
        </p:grpSpPr>
        <p:sp>
          <p:nvSpPr>
            <p:cNvPr id="27" name="矩形 47"/>
            <p:cNvSpPr>
              <a:spLocks noChangeArrowheads="1"/>
            </p:cNvSpPr>
            <p:nvPr/>
          </p:nvSpPr>
          <p:spPr bwMode="auto">
            <a:xfrm>
              <a:off x="6470199" y="1436786"/>
              <a:ext cx="2677600" cy="1061811"/>
            </a:xfrm>
            <a:prstGeom prst="rect">
              <a:avLst/>
            </a:prstGeom>
            <a:noFill/>
            <a:ln w="9525">
              <a:noFill/>
              <a:miter lim="800000"/>
            </a:ln>
          </p:spPr>
          <p:txBody>
            <a:bodyPr wrap="square" lIns="91421" tIns="45711" rIns="91421" bIns="45711">
              <a:spAutoFit/>
            </a:bodyPr>
            <a:lstStyle/>
            <a:p>
              <a:pPr marL="0" marR="0" lvl="0" indent="0" defTabSz="914400" eaLnBrk="1" fontAlgn="auto" latinLnBrk="0" hangingPunct="0">
                <a:lnSpc>
                  <a:spcPct val="15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微软雅黑" panose="020B0503020204020204" charset="-122"/>
                </a:rPr>
                <a:t>联盟链</a:t>
              </a:r>
              <a:r>
                <a:rPr kumimoji="0" lang="zh-CN" altLang="en-US" sz="1400" b="0" i="0" u="none" strike="noStrike" kern="0" cap="none" spc="0" normalizeH="0" baseline="0" noProof="0" dirty="0">
                  <a:ln>
                    <a:noFill/>
                  </a:ln>
                  <a:solidFill>
                    <a:srgbClr val="1F54A0"/>
                  </a:solidFill>
                  <a:effectLst/>
                  <a:uLnTx/>
                  <a:uFillTx/>
                  <a:latin typeface="微软雅黑" panose="020B0503020204020204" charset="-122"/>
                  <a:ea typeface="微软雅黑" panose="020B0503020204020204" charset="-122"/>
                  <a:sym typeface="微软雅黑" panose="020B0503020204020204" charset="-122"/>
                </a:rPr>
                <a:t>仅限于联盟成员参与</a:t>
              </a:r>
              <a:r>
                <a:rPr kumimoji="0" lang="zh-CN" altLang="en-US" sz="1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微软雅黑" panose="020B0503020204020204" charset="-122"/>
                </a:rPr>
                <a:t>，系统内交易确认节点为事先设定，并通过</a:t>
              </a:r>
              <a:r>
                <a:rPr kumimoji="0" lang="zh-CN" altLang="en-US" sz="1400" b="0" i="0" u="none" strike="noStrike" kern="0" cap="none" spc="0" normalizeH="0" baseline="0" noProof="0" dirty="0">
                  <a:ln>
                    <a:noFill/>
                  </a:ln>
                  <a:solidFill>
                    <a:srgbClr val="1F54A0"/>
                  </a:solidFill>
                  <a:effectLst/>
                  <a:uLnTx/>
                  <a:uFillTx/>
                  <a:latin typeface="微软雅黑" panose="020B0503020204020204" charset="-122"/>
                  <a:ea typeface="微软雅黑" panose="020B0503020204020204" charset="-122"/>
                  <a:sym typeface="微软雅黑" panose="020B0503020204020204" charset="-122"/>
                </a:rPr>
                <a:t>共识机制确认</a:t>
              </a:r>
              <a:r>
                <a:rPr kumimoji="0" lang="zh-CN" altLang="en-US" sz="1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微软雅黑" panose="020B0503020204020204" charset="-122"/>
                </a:rPr>
                <a:t>。</a:t>
              </a:r>
              <a:endParaRPr kumimoji="0" lang="zh-CN" altLang="en-US" sz="1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Noto Serif CJK SC" panose="02020400000000000000" pitchFamily="18" charset="-122"/>
              </a:endParaRPr>
            </a:p>
          </p:txBody>
        </p:sp>
        <p:sp>
          <p:nvSpPr>
            <p:cNvPr id="28" name="矩形 47"/>
            <p:cNvSpPr>
              <a:spLocks noChangeArrowheads="1"/>
            </p:cNvSpPr>
            <p:nvPr/>
          </p:nvSpPr>
          <p:spPr bwMode="auto">
            <a:xfrm>
              <a:off x="6521822" y="978089"/>
              <a:ext cx="2677600" cy="418045"/>
            </a:xfrm>
            <a:prstGeom prst="rect">
              <a:avLst/>
            </a:prstGeom>
            <a:noFill/>
            <a:ln w="9525">
              <a:noFill/>
              <a:miter lim="800000"/>
            </a:ln>
          </p:spPr>
          <p:txBody>
            <a:bodyPr wrap="square" lIns="91421" tIns="45711" rIns="91421" bIns="45711">
              <a:spAutoFit/>
            </a:bodyPr>
            <a:lstStyle/>
            <a:p>
              <a:pPr marL="0" marR="0" lvl="0" indent="0" defTabSz="914400" eaLnBrk="1" fontAlgn="auto" latinLnBrk="0" hangingPunct="0">
                <a:lnSpc>
                  <a:spcPct val="15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1F54A0"/>
                  </a:solidFill>
                  <a:effectLst/>
                  <a:uLnTx/>
                  <a:uFillTx/>
                  <a:latin typeface="微软雅黑" panose="020B0503020204020204" charset="-122"/>
                  <a:ea typeface="微软雅黑" panose="020B0503020204020204" charset="-122"/>
                  <a:sym typeface="微软雅黑" panose="020B0503020204020204" charset="-122"/>
                </a:rPr>
                <a:t>联盟链</a:t>
              </a:r>
              <a:endParaRPr kumimoji="0" lang="zh-CN" altLang="en-US" sz="1600" b="0" i="0" u="none" strike="noStrike" kern="0" cap="none" spc="0" normalizeH="0" baseline="0" noProof="0" dirty="0">
                <a:ln>
                  <a:noFill/>
                </a:ln>
                <a:solidFill>
                  <a:srgbClr val="1F54A0"/>
                </a:solidFill>
                <a:effectLst/>
                <a:uLnTx/>
                <a:uFillTx/>
                <a:latin typeface="Noto Serif CJK SC" panose="02020400000000000000" pitchFamily="18" charset="-122"/>
                <a:ea typeface="FZHei-B01S" panose="02010601030101010101" pitchFamily="2" charset="-122"/>
                <a:sym typeface="Noto Serif CJK SC" panose="02020400000000000000" pitchFamily="18" charset="-122"/>
              </a:endParaRPr>
            </a:p>
          </p:txBody>
        </p:sp>
        <p:grpSp>
          <p:nvGrpSpPr>
            <p:cNvPr id="29" name="组 6"/>
            <p:cNvGrpSpPr/>
            <p:nvPr/>
          </p:nvGrpSpPr>
          <p:grpSpPr>
            <a:xfrm>
              <a:off x="5473299" y="1378179"/>
              <a:ext cx="913840" cy="1060056"/>
              <a:chOff x="5471474" y="1378179"/>
              <a:chExt cx="913840" cy="1060056"/>
            </a:xfrm>
          </p:grpSpPr>
          <p:sp>
            <p:nvSpPr>
              <p:cNvPr id="30" name="六边形 29"/>
              <p:cNvSpPr/>
              <p:nvPr/>
            </p:nvSpPr>
            <p:spPr>
              <a:xfrm rot="16200000">
                <a:off x="5398366" y="1451287"/>
                <a:ext cx="1060056" cy="913840"/>
              </a:xfrm>
              <a:prstGeom prst="hexagon">
                <a:avLst/>
              </a:prstGeom>
              <a:solidFill>
                <a:srgbClr val="5B9BD5">
                  <a:lumMod val="20000"/>
                  <a:lumOff val="8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FFFFFF"/>
                  </a:solidFill>
                  <a:effectLst/>
                  <a:uLnTx/>
                  <a:uFillTx/>
                  <a:latin typeface="等线" panose="02010600030101010101" charset="-122"/>
                  <a:ea typeface="等线" panose="02010600030101010101" charset="-122"/>
                  <a:cs typeface="+mn-cs"/>
                  <a:sym typeface="微软雅黑" panose="020B0503020204020204" charset="-122"/>
                </a:endParaRPr>
              </a:p>
            </p:txBody>
          </p:sp>
          <p:pic>
            <p:nvPicPr>
              <p:cNvPr id="31" name="图片 30"/>
              <p:cNvPicPr>
                <a:picLocks noChangeAspect="1"/>
              </p:cNvPicPr>
              <p:nvPr/>
            </p:nvPicPr>
            <p:blipFill>
              <a:blip r:embed="rId4"/>
              <a:stretch>
                <a:fillRect/>
              </a:stretch>
            </p:blipFill>
            <p:spPr>
              <a:xfrm>
                <a:off x="5585652" y="1552364"/>
                <a:ext cx="709812" cy="682512"/>
              </a:xfrm>
              <a:prstGeom prst="rect">
                <a:avLst/>
              </a:prstGeom>
            </p:spPr>
          </p:pic>
        </p:grpSp>
      </p:grpSp>
      <p:grpSp>
        <p:nvGrpSpPr>
          <p:cNvPr id="32" name="组 15"/>
          <p:cNvGrpSpPr/>
          <p:nvPr/>
        </p:nvGrpSpPr>
        <p:grpSpPr>
          <a:xfrm>
            <a:off x="7091243" y="4132532"/>
            <a:ext cx="913840" cy="1060056"/>
            <a:chOff x="7049186" y="4045276"/>
            <a:chExt cx="913840" cy="1060056"/>
          </a:xfrm>
        </p:grpSpPr>
        <p:sp>
          <p:nvSpPr>
            <p:cNvPr id="33" name="六边形 32"/>
            <p:cNvSpPr/>
            <p:nvPr/>
          </p:nvSpPr>
          <p:spPr>
            <a:xfrm rot="16200000">
              <a:off x="6976078" y="4118384"/>
              <a:ext cx="1060056" cy="913840"/>
            </a:xfrm>
            <a:prstGeom prst="hexagon">
              <a:avLst/>
            </a:prstGeom>
            <a:solidFill>
              <a:srgbClr val="5B9BD5">
                <a:lumMod val="20000"/>
                <a:lumOff val="8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FFFFFF"/>
                </a:solidFill>
                <a:effectLst/>
                <a:uLnTx/>
                <a:uFillTx/>
                <a:latin typeface="等线" panose="02010600030101010101" charset="-122"/>
                <a:ea typeface="等线" panose="02010600030101010101" charset="-122"/>
                <a:cs typeface="+mn-cs"/>
                <a:sym typeface="微软雅黑" panose="020B0503020204020204" charset="-122"/>
              </a:endParaRPr>
            </a:p>
          </p:txBody>
        </p:sp>
        <p:pic>
          <p:nvPicPr>
            <p:cNvPr id="34" name="图片 33"/>
            <p:cNvPicPr>
              <a:picLocks noChangeAspect="1"/>
            </p:cNvPicPr>
            <p:nvPr/>
          </p:nvPicPr>
          <p:blipFill>
            <a:blip r:embed="rId5"/>
            <a:stretch>
              <a:fillRect/>
            </a:stretch>
          </p:blipFill>
          <p:spPr>
            <a:xfrm>
              <a:off x="7196463" y="4270447"/>
              <a:ext cx="637012" cy="609712"/>
            </a:xfrm>
            <a:prstGeom prst="rect">
              <a:avLst/>
            </a:prstGeom>
          </p:spPr>
        </p:pic>
      </p:grpSp>
      <p:grpSp>
        <p:nvGrpSpPr>
          <p:cNvPr id="35" name="组 16"/>
          <p:cNvGrpSpPr/>
          <p:nvPr/>
        </p:nvGrpSpPr>
        <p:grpSpPr>
          <a:xfrm>
            <a:off x="1080213" y="3821189"/>
            <a:ext cx="3677248" cy="1824283"/>
            <a:chOff x="1144949" y="3796913"/>
            <a:chExt cx="3677248" cy="1824283"/>
          </a:xfrm>
        </p:grpSpPr>
        <p:sp>
          <p:nvSpPr>
            <p:cNvPr id="36" name="矩形 47"/>
            <p:cNvSpPr>
              <a:spLocks noChangeArrowheads="1"/>
            </p:cNvSpPr>
            <p:nvPr/>
          </p:nvSpPr>
          <p:spPr bwMode="auto">
            <a:xfrm>
              <a:off x="1144949" y="4236220"/>
              <a:ext cx="2677600" cy="1384976"/>
            </a:xfrm>
            <a:prstGeom prst="rect">
              <a:avLst/>
            </a:prstGeom>
            <a:noFill/>
            <a:ln w="9525">
              <a:noFill/>
              <a:miter lim="800000"/>
            </a:ln>
          </p:spPr>
          <p:txBody>
            <a:bodyPr wrap="square" lIns="91421" tIns="45711" rIns="91421" bIns="45711">
              <a:spAutoFit/>
            </a:bodyPr>
            <a:lstStyle/>
            <a:p>
              <a:pPr marL="0" marR="0" lvl="0" indent="0" defTabSz="914400" eaLnBrk="1" fontAlgn="auto" latinLnBrk="0" hangingPunct="0">
                <a:lnSpc>
                  <a:spcPct val="15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1F54A0"/>
                  </a:solidFill>
                  <a:effectLst/>
                  <a:uLnTx/>
                  <a:uFillTx/>
                  <a:latin typeface="微软雅黑" panose="020B0503020204020204" charset="-122"/>
                  <a:ea typeface="微软雅黑" panose="020B0503020204020204" charset="-122"/>
                  <a:sym typeface="微软雅黑" panose="020B0503020204020204" charset="-122"/>
                </a:rPr>
                <a:t>全球范围可以访问</a:t>
              </a:r>
              <a:r>
                <a:rPr kumimoji="0" lang="zh-CN" altLang="en-US" sz="1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微软雅黑" panose="020B0503020204020204" charset="-122"/>
                </a:rPr>
                <a:t>，不依赖于单个公司或辖区，</a:t>
              </a:r>
              <a:r>
                <a:rPr kumimoji="0" lang="zh-CN" altLang="en-US" sz="1400" b="0" i="0" u="none" strike="noStrike" kern="0" cap="none" spc="0" normalizeH="0" baseline="0" noProof="0" dirty="0">
                  <a:ln>
                    <a:noFill/>
                  </a:ln>
                  <a:solidFill>
                    <a:srgbClr val="1F54A0"/>
                  </a:solidFill>
                  <a:effectLst/>
                  <a:uLnTx/>
                  <a:uFillTx/>
                  <a:latin typeface="微软雅黑" panose="020B0503020204020204" charset="-122"/>
                  <a:ea typeface="微软雅黑" panose="020B0503020204020204" charset="-122"/>
                  <a:sym typeface="微软雅黑" panose="020B0503020204020204" charset="-122"/>
                </a:rPr>
                <a:t>匿名性强</a:t>
              </a:r>
              <a:r>
                <a:rPr kumimoji="0" lang="zh-CN" altLang="en-US" sz="1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微软雅黑" panose="020B0503020204020204" charset="-122"/>
                </a:rPr>
                <a:t>，任何参与者都可在中写入、读取、参与交易验证。</a:t>
              </a:r>
              <a:endParaRPr kumimoji="0" lang="zh-CN" altLang="en-US" sz="1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Noto Serif CJK SC" panose="02020400000000000000" pitchFamily="18" charset="-122"/>
              </a:endParaRPr>
            </a:p>
          </p:txBody>
        </p:sp>
        <p:sp>
          <p:nvSpPr>
            <p:cNvPr id="37" name="矩形 47"/>
            <p:cNvSpPr>
              <a:spLocks noChangeArrowheads="1"/>
            </p:cNvSpPr>
            <p:nvPr/>
          </p:nvSpPr>
          <p:spPr bwMode="auto">
            <a:xfrm>
              <a:off x="1144949" y="3796913"/>
              <a:ext cx="2677600" cy="418045"/>
            </a:xfrm>
            <a:prstGeom prst="rect">
              <a:avLst/>
            </a:prstGeom>
            <a:noFill/>
            <a:ln w="9525">
              <a:noFill/>
              <a:miter lim="800000"/>
            </a:ln>
          </p:spPr>
          <p:txBody>
            <a:bodyPr wrap="square" lIns="91421" tIns="45711" rIns="91421" bIns="45711">
              <a:spAutoFit/>
            </a:bodyPr>
            <a:lstStyle/>
            <a:p>
              <a:pPr marL="0" marR="0" lvl="0" indent="0" algn="r" defTabSz="914400" eaLnBrk="1" fontAlgn="auto" latinLnBrk="0" hangingPunct="0">
                <a:lnSpc>
                  <a:spcPct val="15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1F54A0"/>
                  </a:solidFill>
                  <a:effectLst/>
                  <a:uLnTx/>
                  <a:uFillTx/>
                  <a:latin typeface="微软雅黑" panose="020B0503020204020204" charset="-122"/>
                  <a:ea typeface="微软雅黑" panose="020B0503020204020204" charset="-122"/>
                  <a:sym typeface="微软雅黑" panose="020B0503020204020204" charset="-122"/>
                </a:rPr>
                <a:t>公有链</a:t>
              </a:r>
              <a:endParaRPr kumimoji="0" lang="zh-CN" altLang="en-US" sz="1600" b="0" i="0" u="none" strike="noStrike" kern="0" cap="none" spc="0" normalizeH="0" baseline="0" noProof="0" dirty="0">
                <a:ln>
                  <a:noFill/>
                </a:ln>
                <a:solidFill>
                  <a:srgbClr val="1F54A0"/>
                </a:solidFill>
                <a:effectLst/>
                <a:uLnTx/>
                <a:uFillTx/>
                <a:latin typeface="Noto Serif CJK SC" panose="02020400000000000000" pitchFamily="18" charset="-122"/>
                <a:ea typeface="FZHei-B01S" panose="02010601030101010101" pitchFamily="2" charset="-122"/>
                <a:sym typeface="Noto Serif CJK SC" panose="02020400000000000000" pitchFamily="18" charset="-122"/>
              </a:endParaRPr>
            </a:p>
          </p:txBody>
        </p:sp>
        <p:grpSp>
          <p:nvGrpSpPr>
            <p:cNvPr id="38" name="组 4"/>
            <p:cNvGrpSpPr/>
            <p:nvPr/>
          </p:nvGrpSpPr>
          <p:grpSpPr>
            <a:xfrm>
              <a:off x="3908357" y="4124119"/>
              <a:ext cx="913840" cy="1060056"/>
              <a:chOff x="3878661" y="4167204"/>
              <a:chExt cx="913840" cy="1060056"/>
            </a:xfrm>
          </p:grpSpPr>
          <p:sp>
            <p:nvSpPr>
              <p:cNvPr id="39" name="六边形 38"/>
              <p:cNvSpPr/>
              <p:nvPr/>
            </p:nvSpPr>
            <p:spPr>
              <a:xfrm rot="16200000">
                <a:off x="3805553" y="4240312"/>
                <a:ext cx="1060056" cy="913840"/>
              </a:xfrm>
              <a:prstGeom prst="hexagon">
                <a:avLst/>
              </a:prstGeom>
              <a:solidFill>
                <a:srgbClr val="5B9BD5">
                  <a:lumMod val="20000"/>
                  <a:lumOff val="8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FFFFFF"/>
                  </a:solidFill>
                  <a:effectLst/>
                  <a:uLnTx/>
                  <a:uFillTx/>
                  <a:latin typeface="等线" panose="02010600030101010101" charset="-122"/>
                  <a:ea typeface="等线" panose="02010600030101010101" charset="-122"/>
                  <a:cs typeface="+mn-cs"/>
                  <a:sym typeface="微软雅黑" panose="020B0503020204020204" charset="-122"/>
                </a:endParaRPr>
              </a:p>
            </p:txBody>
          </p:sp>
          <p:pic>
            <p:nvPicPr>
              <p:cNvPr id="40" name="图片 39"/>
              <p:cNvPicPr>
                <a:picLocks noChangeAspect="1"/>
              </p:cNvPicPr>
              <p:nvPr/>
            </p:nvPicPr>
            <p:blipFill>
              <a:blip r:embed="rId6"/>
              <a:stretch>
                <a:fillRect/>
              </a:stretch>
            </p:blipFill>
            <p:spPr>
              <a:xfrm>
                <a:off x="3998875" y="4336337"/>
                <a:ext cx="673412" cy="700712"/>
              </a:xfrm>
              <a:prstGeom prst="rect">
                <a:avLst/>
              </a:prstGeom>
            </p:spPr>
          </p:pic>
        </p:grpSp>
      </p:grpSp>
    </p:spTree>
    <p:extLst>
      <p:ext uri="{BB962C8B-B14F-4D97-AF65-F5344CB8AC3E}">
        <p14:creationId xmlns:p14="http://schemas.microsoft.com/office/powerpoint/2010/main" val="811577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E9131A-9DC8-8442-A09B-EE5CC2323E2D}"/>
              </a:ext>
            </a:extLst>
          </p:cNvPr>
          <p:cNvSpPr>
            <a:spLocks noGrp="1"/>
          </p:cNvSpPr>
          <p:nvPr>
            <p:ph type="body" sz="quarter" idx="10"/>
          </p:nvPr>
        </p:nvSpPr>
        <p:spPr/>
        <p:txBody>
          <a:bodyPr/>
          <a:lstStyle/>
          <a:p>
            <a:r>
              <a:rPr lang="zh-CN" altLang="en-US" dirty="0"/>
              <a:t>区块链分类与对比</a:t>
            </a:r>
            <a:endParaRPr lang="en-CN" dirty="0"/>
          </a:p>
        </p:txBody>
      </p:sp>
      <p:graphicFrame>
        <p:nvGraphicFramePr>
          <p:cNvPr id="5" name="Table 804">
            <a:extLst>
              <a:ext uri="{FF2B5EF4-FFF2-40B4-BE49-F238E27FC236}">
                <a16:creationId xmlns:a16="http://schemas.microsoft.com/office/drawing/2014/main" id="{E75F4869-DD96-8948-BFB8-6E63DCC6AE0F}"/>
              </a:ext>
            </a:extLst>
          </p:cNvPr>
          <p:cNvGraphicFramePr/>
          <p:nvPr>
            <p:extLst>
              <p:ext uri="{D42A27DB-BD31-4B8C-83A1-F6EECF244321}">
                <p14:modId xmlns:p14="http://schemas.microsoft.com/office/powerpoint/2010/main" val="1612002127"/>
              </p:ext>
            </p:extLst>
          </p:nvPr>
        </p:nvGraphicFramePr>
        <p:xfrm>
          <a:off x="392005" y="992552"/>
          <a:ext cx="11407990" cy="5062819"/>
        </p:xfrm>
        <a:graphic>
          <a:graphicData uri="http://schemas.openxmlformats.org/drawingml/2006/table">
            <a:tbl>
              <a:tblPr bandRow="1">
                <a:tableStyleId>{FABFCF23-3B69-468F-B69F-88F6DE6A72F2}</a:tableStyleId>
              </a:tblPr>
              <a:tblGrid>
                <a:gridCol w="2421865">
                  <a:extLst>
                    <a:ext uri="{9D8B030D-6E8A-4147-A177-3AD203B41FA5}">
                      <a16:colId xmlns:a16="http://schemas.microsoft.com/office/drawing/2014/main" val="20000"/>
                    </a:ext>
                  </a:extLst>
                </a:gridCol>
                <a:gridCol w="3021980">
                  <a:extLst>
                    <a:ext uri="{9D8B030D-6E8A-4147-A177-3AD203B41FA5}">
                      <a16:colId xmlns:a16="http://schemas.microsoft.com/office/drawing/2014/main" val="20001"/>
                    </a:ext>
                  </a:extLst>
                </a:gridCol>
                <a:gridCol w="2999678">
                  <a:extLst>
                    <a:ext uri="{9D8B030D-6E8A-4147-A177-3AD203B41FA5}">
                      <a16:colId xmlns:a16="http://schemas.microsoft.com/office/drawing/2014/main" val="20002"/>
                    </a:ext>
                  </a:extLst>
                </a:gridCol>
                <a:gridCol w="2964467">
                  <a:extLst>
                    <a:ext uri="{9D8B030D-6E8A-4147-A177-3AD203B41FA5}">
                      <a16:colId xmlns:a16="http://schemas.microsoft.com/office/drawing/2014/main" val="20003"/>
                    </a:ext>
                  </a:extLst>
                </a:gridCol>
              </a:tblGrid>
              <a:tr h="656990">
                <a:tc>
                  <a:txBody>
                    <a:bodyPr/>
                    <a:lstStyle/>
                    <a:p>
                      <a:pPr algn="ctr">
                        <a:defRPr sz="1800"/>
                      </a:pPr>
                      <a:endParaRPr sz="1600" b="0" dirty="0">
                        <a:solidFill>
                          <a:schemeClr val="bg1"/>
                        </a:solidFill>
                        <a:latin typeface="微软雅黑" panose="020B0503020204020204" charset="-122"/>
                        <a:ea typeface="微软雅黑" panose="020B0503020204020204" charset="-122"/>
                        <a:cs typeface="微软雅黑" panose="020B0503020204020204" charset="-122"/>
                      </a:endParaRPr>
                    </a:p>
                  </a:txBody>
                  <a:tcPr marL="108000" marR="0" marT="0" marB="0" anchor="ctr" horzOverflow="overflow">
                    <a:lnL w="12700" cmpd="sng">
                      <a:noFill/>
                    </a:lnL>
                    <a:lnR>
                      <a:noFill/>
                    </a:lnR>
                    <a:lnT w="12700" cmpd="sng">
                      <a:noFill/>
                    </a:lnT>
                    <a:lnB w="12700" cmpd="sng">
                      <a:noFill/>
                    </a:lnB>
                    <a:lnTlToBr w="12700" cmpd="sng">
                      <a:noFill/>
                      <a:prstDash val="solid"/>
                    </a:lnTlToBr>
                    <a:lnBlToTr w="12700" cmpd="sng">
                      <a:noFill/>
                      <a:prstDash val="solid"/>
                    </a:lnBlToTr>
                    <a:solidFill>
                      <a:srgbClr val="1F54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sz="1800"/>
                      </a:pPr>
                      <a:r>
                        <a:rPr lang="zh-CN" altLang="en-US" sz="1600" b="1" dirty="0">
                          <a:solidFill>
                            <a:schemeClr val="bg1"/>
                          </a:solidFill>
                          <a:latin typeface="微软雅黑" panose="020B0503020204020204" charset="-122"/>
                          <a:ea typeface="微软雅黑" panose="020B0503020204020204" charset="-122"/>
                          <a:cs typeface="微软雅黑" panose="020B0503020204020204" charset="-122"/>
                        </a:rPr>
                        <a:t>公有链</a:t>
                      </a:r>
                    </a:p>
                  </a:txBody>
                  <a:tcPr marL="0" marR="0" marT="0" marB="0" anchor="ctr" horzOverflow="overflow">
                    <a:lnL>
                      <a:noFill/>
                    </a:lnL>
                    <a:lnR>
                      <a:noFill/>
                    </a:lnR>
                    <a:lnT w="12700" cmpd="sng">
                      <a:noFill/>
                    </a:lnT>
                    <a:lnB w="12700" cmpd="sng">
                      <a:noFill/>
                    </a:lnB>
                    <a:lnTlToBr w="12700" cmpd="sng">
                      <a:noFill/>
                      <a:prstDash val="solid"/>
                    </a:lnTlToBr>
                    <a:lnBlToTr w="12700" cmpd="sng">
                      <a:noFill/>
                      <a:prstDash val="solid"/>
                    </a:lnBlToTr>
                    <a:solidFill>
                      <a:srgbClr val="1F54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sz="1800"/>
                      </a:pPr>
                      <a:r>
                        <a:rPr lang="zh-CN" altLang="en-US" sz="1600" b="1" kern="1200" dirty="0">
                          <a:solidFill>
                            <a:schemeClr val="bg1"/>
                          </a:solidFill>
                          <a:latin typeface="微软雅黑" panose="020B0503020204020204" charset="-122"/>
                          <a:ea typeface="微软雅黑" panose="020B0503020204020204" charset="-122"/>
                          <a:cs typeface="微软雅黑" panose="020B0503020204020204" charset="-122"/>
                        </a:rPr>
                        <a:t>联盟链</a:t>
                      </a:r>
                    </a:p>
                  </a:txBody>
                  <a:tcPr marL="0" marR="0" marT="0" marB="0" anchor="ctr" horzOverflow="overflow">
                    <a:lnL>
                      <a:noFill/>
                    </a:lnL>
                    <a:lnR>
                      <a:noFill/>
                    </a:lnR>
                    <a:lnT w="12700" cmpd="sng">
                      <a:noFill/>
                    </a:lnT>
                    <a:lnB w="12700" cmpd="sng">
                      <a:noFill/>
                    </a:lnB>
                    <a:lnTlToBr w="12700" cmpd="sng">
                      <a:noFill/>
                      <a:prstDash val="solid"/>
                    </a:lnTlToBr>
                    <a:lnBlToTr w="12700" cmpd="sng">
                      <a:noFill/>
                      <a:prstDash val="solid"/>
                    </a:lnBlToTr>
                    <a:solidFill>
                      <a:srgbClr val="1F54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sz="1800"/>
                      </a:pPr>
                      <a:r>
                        <a:rPr lang="zh-CN" altLang="en-US" sz="1600" b="1" kern="1200" dirty="0">
                          <a:solidFill>
                            <a:schemeClr val="bg1"/>
                          </a:solidFill>
                          <a:latin typeface="微软雅黑" panose="020B0503020204020204" charset="-122"/>
                          <a:ea typeface="微软雅黑" panose="020B0503020204020204" charset="-122"/>
                          <a:cs typeface="微软雅黑" panose="020B0503020204020204" charset="-122"/>
                        </a:rPr>
                        <a:t>私有链</a:t>
                      </a:r>
                    </a:p>
                  </a:txBody>
                  <a:tcPr marL="0" marR="0" marT="0" marB="0" anchor="ctr" horzOverflow="overflow">
                    <a:lnL>
                      <a:noFill/>
                    </a:lnL>
                    <a:lnR>
                      <a:noFill/>
                    </a:lnR>
                    <a:lnT w="12700" cmpd="sng">
                      <a:noFill/>
                    </a:lnT>
                    <a:lnB w="12700" cmpd="sng">
                      <a:noFill/>
                    </a:lnB>
                    <a:lnTlToBr w="12700" cmpd="sng">
                      <a:noFill/>
                      <a:prstDash val="solid"/>
                    </a:lnTlToBr>
                    <a:lnBlToTr w="12700" cmpd="sng">
                      <a:noFill/>
                      <a:prstDash val="solid"/>
                    </a:lnBlToTr>
                    <a:solidFill>
                      <a:srgbClr val="1F54A0"/>
                    </a:solidFill>
                  </a:tcPr>
                </a:tc>
                <a:extLst>
                  <a:ext uri="{0D108BD9-81ED-4DB2-BD59-A6C34878D82A}">
                    <a16:rowId xmlns:a16="http://schemas.microsoft.com/office/drawing/2014/main" val="10000"/>
                  </a:ext>
                </a:extLst>
              </a:tr>
              <a:tr h="484160">
                <a:tc>
                  <a:txBody>
                    <a:bodyPr/>
                    <a:lstStyle/>
                    <a:p>
                      <a:pPr algn="ctr">
                        <a:defRPr sz="1800"/>
                      </a:pPr>
                      <a:r>
                        <a:rPr kumimoji="0" lang="zh-CN" altLang="en-US" sz="1600" b="1" i="0" u="none" strike="noStrike" cap="none" spc="0" normalizeH="0" baseline="0" dirty="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参与者</a:t>
                      </a:r>
                      <a:endParaRPr kumimoji="0" sz="1600" b="1" i="0" u="none" strike="noStrike" cap="none" spc="0" normalizeH="0" baseline="0" dirty="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108000" marR="0" marT="0" marB="0" anchor="ctr" horzOverflow="overflow">
                    <a:lnL w="12700" cmpd="sng">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150000"/>
                        </a:lnSpc>
                        <a:spcAft>
                          <a:spcPts val="0"/>
                        </a:spcAft>
                      </a:pPr>
                      <a:r>
                        <a:rPr kumimoji="0" lang="zh-CN" altLang="en-US" sz="1600" b="0" i="0" u="none" strike="noStrike" cap="none" spc="0" normalizeH="0" baseline="0" dirty="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任何人自由进出</a:t>
                      </a:r>
                      <a:endParaRPr kumimoji="0" lang="en-US" altLang="zh-CN" sz="1600" b="0" i="0" u="none" strike="noStrike" cap="none" spc="0" normalizeH="0" baseline="0" dirty="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ctr" horzOverflow="overflow">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sz="1800"/>
                      </a:pPr>
                      <a:r>
                        <a:rPr kumimoji="0" lang="zh-CN" altLang="en-US" sz="1600" b="0" i="0" u="none" strike="noStrike" cap="none" spc="0" normalizeH="0" baseline="0" dirty="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特定个体或机构</a:t>
                      </a:r>
                      <a:endParaRPr kumimoji="0" lang="en-US" altLang="zh-CN" sz="1600" b="0" i="0" u="none" strike="noStrike" cap="none" spc="0" normalizeH="0" baseline="0" dirty="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ctr" horzOverflow="overflow">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150000"/>
                        </a:lnSpc>
                        <a:spcAft>
                          <a:spcPts val="0"/>
                        </a:spcAft>
                      </a:pPr>
                      <a:r>
                        <a:rPr kumimoji="0" lang="zh-CN" altLang="en-US" sz="1600" b="0" i="0" u="none" strike="noStrike" cap="none" spc="0" normalizeH="0" baseline="0" dirty="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个体或公司内部</a:t>
                      </a:r>
                      <a:endParaRPr kumimoji="0" lang="en-US" altLang="zh-CN" sz="1600" b="0" i="0" u="none" strike="noStrike" cap="none" spc="0" normalizeH="0" baseline="0" dirty="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ctr" horzOverflow="overflow">
                    <a:lnL>
                      <a:noFill/>
                    </a:lnL>
                    <a:lnR>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54151">
                <a:tc>
                  <a:txBody>
                    <a:bodyPr/>
                    <a:lstStyle/>
                    <a:p>
                      <a:pPr algn="ctr">
                        <a:defRPr sz="1800"/>
                      </a:pPr>
                      <a:r>
                        <a:rPr lang="zh-CN" altLang="en-US" sz="1600" b="1"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rPr>
                        <a:t>信任机制</a:t>
                      </a:r>
                      <a:endParaRPr sz="1600" b="1"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108000" marR="0" marT="0" marB="0" anchor="ctr" horzOverflow="overflow">
                    <a:lnL w="12700" cmpd="sng">
                      <a:noFill/>
                    </a:lnL>
                    <a:lnR>
                      <a:noFill/>
                    </a:lnR>
                    <a:lnT w="12700" cmpd="sng">
                      <a:noFill/>
                    </a:lnT>
                    <a:lnB w="12700" cmpd="sng">
                      <a:noFill/>
                    </a:lnB>
                    <a:lnTlToBr w="12700" cmpd="sng">
                      <a:noFill/>
                      <a:prstDash val="solid"/>
                    </a:lnTlToBr>
                    <a:lnBlToTr w="12700" cmpd="sng">
                      <a:noFill/>
                      <a:prstDash val="solid"/>
                    </a:lnBlToTr>
                    <a:solidFill>
                      <a:srgbClr val="EAEFF7"/>
                    </a:solidFill>
                  </a:tcPr>
                </a:tc>
                <a:tc>
                  <a:txBody>
                    <a:bodyPr/>
                    <a:lstStyle/>
                    <a:p>
                      <a:pPr algn="ctr"/>
                      <a:r>
                        <a:rPr lang="zh-CN" altLang="en-CN" sz="1600" b="0" kern="1200" dirty="0">
                          <a:solidFill>
                            <a:schemeClr val="tx1"/>
                          </a:solidFill>
                          <a:latin typeface="微软雅黑" panose="020B0503020204020204" charset="-122"/>
                          <a:ea typeface="微软雅黑" panose="020B0503020204020204" charset="-122"/>
                          <a:cs typeface="微软雅黑" panose="020B0503020204020204" charset="-122"/>
                        </a:rPr>
                        <a:t>全民</a:t>
                      </a:r>
                      <a:r>
                        <a:rPr lang="zh-CN" altLang="en-US" sz="1600" b="0" kern="1200" dirty="0">
                          <a:solidFill>
                            <a:schemeClr val="tx1"/>
                          </a:solidFill>
                          <a:latin typeface="微软雅黑" panose="020B0503020204020204" charset="-122"/>
                          <a:ea typeface="微软雅黑" panose="020B0503020204020204" charset="-122"/>
                          <a:cs typeface="微软雅黑" panose="020B0503020204020204" charset="-122"/>
                        </a:rPr>
                        <a:t>背书</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rgbClr val="EAEFF7"/>
                    </a:solidFill>
                  </a:tcPr>
                </a:tc>
                <a:tc>
                  <a:txBody>
                    <a:bodyPr/>
                    <a:lstStyle/>
                    <a:p>
                      <a:pPr algn="ctr"/>
                      <a:r>
                        <a:rPr lang="zh-CN" altLang="en-US" sz="1600" b="0" kern="1200" dirty="0">
                          <a:solidFill>
                            <a:schemeClr val="tx1"/>
                          </a:solidFill>
                          <a:latin typeface="微软雅黑" panose="020B0503020204020204" charset="-122"/>
                          <a:ea typeface="微软雅黑" panose="020B0503020204020204" charset="-122"/>
                          <a:cs typeface="微软雅黑" panose="020B0503020204020204" charset="-122"/>
                        </a:rPr>
                        <a:t>集体背书</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rgbClr val="EAEFF7"/>
                    </a:solidFill>
                  </a:tcPr>
                </a:tc>
                <a:tc>
                  <a:txBody>
                    <a:bodyPr/>
                    <a:lstStyle/>
                    <a:p>
                      <a:pPr algn="ctr"/>
                      <a:r>
                        <a:rPr lang="zh-CN" altLang="en-US" sz="1600" b="0" kern="1200" dirty="0">
                          <a:solidFill>
                            <a:schemeClr val="tx1"/>
                          </a:solidFill>
                          <a:latin typeface="微软雅黑" panose="020B0503020204020204" charset="-122"/>
                          <a:ea typeface="微软雅黑" panose="020B0503020204020204" charset="-122"/>
                          <a:cs typeface="微软雅黑" panose="020B0503020204020204" charset="-122"/>
                        </a:rPr>
                        <a:t>自行背书</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rgbClr val="EAEFF7"/>
                    </a:solidFill>
                  </a:tcPr>
                </a:tc>
                <a:extLst>
                  <a:ext uri="{0D108BD9-81ED-4DB2-BD59-A6C34878D82A}">
                    <a16:rowId xmlns:a16="http://schemas.microsoft.com/office/drawing/2014/main" val="10002"/>
                  </a:ext>
                </a:extLst>
              </a:tr>
              <a:tr h="502568">
                <a:tc>
                  <a:txBody>
                    <a:bodyPr/>
                    <a:lstStyle/>
                    <a:p>
                      <a:pPr algn="ctr">
                        <a:defRPr sz="1800"/>
                      </a:pPr>
                      <a:r>
                        <a:rPr lang="zh-CN" altLang="en-US" sz="1600" b="1"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rPr>
                        <a:t>记账人</a:t>
                      </a:r>
                      <a:endParaRPr sz="1600" b="1"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108000" marR="0" marT="0" marB="0" anchor="ctr" horzOverflow="overflow">
                    <a:lnL w="12700" cmpd="sng">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所有参与者</a:t>
                      </a: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参与者协商决定</a:t>
                      </a: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自定</a:t>
                      </a: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29430">
                <a:tc>
                  <a:txBody>
                    <a:bodyPr/>
                    <a:lstStyle/>
                    <a:p>
                      <a:pPr algn="ctr">
                        <a:defRPr sz="1800"/>
                      </a:pPr>
                      <a:r>
                        <a:rPr lang="zh-CN" altLang="en-US" sz="1600" b="1"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rPr>
                        <a:t>激励机制</a:t>
                      </a:r>
                      <a:endParaRPr sz="1600" b="1"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108000" marR="0" marT="0" marB="0" anchor="ctr" horzOverflow="overflow">
                    <a:lnL w="12700" cmpd="sng">
                      <a:noFill/>
                    </a:lnL>
                    <a:lnR>
                      <a:noFill/>
                    </a:lnR>
                    <a:lnT w="12700" cmpd="sng">
                      <a:noFill/>
                    </a:lnT>
                    <a:lnB w="12700" cmpd="sng">
                      <a:noFill/>
                    </a:lnB>
                    <a:lnTlToBr w="12700" cmpd="sng">
                      <a:noFill/>
                      <a:prstDash val="solid"/>
                    </a:lnTlToBr>
                    <a:lnBlToTr w="12700" cmpd="sng">
                      <a:noFill/>
                      <a:prstDash val="solid"/>
                    </a:lnBlToTr>
                    <a:solidFill>
                      <a:srgbClr val="EAEFF7"/>
                    </a:solidFill>
                  </a:tcPr>
                </a:tc>
                <a:tc>
                  <a:txBody>
                    <a:bodyPr/>
                    <a:lstStyle/>
                    <a:p>
                      <a:pPr algn="ctr" rtl="0" fontAlgn="ct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需要</a:t>
                      </a: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rgbClr val="EAEFF7"/>
                    </a:solidFill>
                  </a:tcPr>
                </a:tc>
                <a:tc>
                  <a:txBody>
                    <a:bodyPr/>
                    <a:lstStyle/>
                    <a:p>
                      <a:pPr algn="ctr" rtl="0" fontAlgn="ct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可选</a:t>
                      </a: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rgbClr val="EAEFF7"/>
                    </a:solidFill>
                  </a:tcPr>
                </a:tc>
                <a:tc>
                  <a:txBody>
                    <a:bodyPr/>
                    <a:lstStyle/>
                    <a:p>
                      <a:pPr algn="ctr" rtl="0" fontAlgn="ct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不需要</a:t>
                      </a: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rgbClr val="EAEFF7"/>
                    </a:solidFill>
                  </a:tcPr>
                </a:tc>
                <a:extLst>
                  <a:ext uri="{0D108BD9-81ED-4DB2-BD59-A6C34878D82A}">
                    <a16:rowId xmlns:a16="http://schemas.microsoft.com/office/drawing/2014/main" val="10004"/>
                  </a:ext>
                </a:extLst>
              </a:tr>
              <a:tr h="487104">
                <a:tc>
                  <a:txBody>
                    <a:bodyPr/>
                    <a:lstStyle/>
                    <a:p>
                      <a:pPr algn="ctr">
                        <a:defRPr sz="1800"/>
                      </a:pPr>
                      <a:r>
                        <a:rPr lang="zh-CN" altLang="en-US" sz="1600" b="1" i="0" kern="1200"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rPr>
                        <a:t>中心化程度</a:t>
                      </a:r>
                      <a:endParaRPr sz="1600" b="1" i="0" kern="1200"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108000" marR="0" marT="0" marB="0" anchor="ctr" horzOverflow="overflow">
                    <a:lnL w="12700" cmpd="sng">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去中心化</a:t>
                      </a: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多中心化</a:t>
                      </a: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中心化</a:t>
                      </a: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87104">
                <a:tc>
                  <a:txBody>
                    <a:bodyPr/>
                    <a:lstStyle/>
                    <a:p>
                      <a:pPr algn="ctr">
                        <a:defRPr sz="1800"/>
                      </a:pPr>
                      <a:r>
                        <a:rPr lang="zh-CN" altLang="en-US" sz="1600" b="1" i="0" kern="1200"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rPr>
                        <a:t>突出的优势</a:t>
                      </a:r>
                      <a:endParaRPr sz="1600" b="1" i="0" kern="1200"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108000" marR="0" marT="0" marB="0" anchor="ctr" horzOverflow="overflow">
                    <a:lnL w="12700" cmpd="sng">
                      <a:noFill/>
                    </a:lnL>
                    <a:lnR>
                      <a:noFill/>
                    </a:lnR>
                    <a:lnT w="12700" cmpd="sng">
                      <a:noFill/>
                    </a:lnT>
                    <a:lnB w="12700" cmpd="sng">
                      <a:noFill/>
                    </a:lnB>
                    <a:lnTlToBr w="12700" cmpd="sng">
                      <a:noFill/>
                      <a:prstDash val="solid"/>
                    </a:lnTlToBr>
                    <a:lnBlToTr w="12700" cmpd="sng">
                      <a:noFill/>
                      <a:prstDash val="solid"/>
                    </a:lnBlToTr>
                    <a:solidFill>
                      <a:srgbClr val="EAEFF7"/>
                    </a:solidFill>
                  </a:tcPr>
                </a:tc>
                <a:tc>
                  <a:txBody>
                    <a:bodyPr/>
                    <a:lstStyle/>
                    <a:p>
                      <a:pPr algn="ctr" rtl="0" fontAlgn="ct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数据公开，保留历史数据</a:t>
                      </a:r>
                      <a:endParaRPr lang="it-IT"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endParaRP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rgbClr val="EAEFF7"/>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效率和成本优化</a:t>
                      </a: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rgbClr val="EAEFF7"/>
                    </a:solidFill>
                  </a:tcPr>
                </a:tc>
                <a:tc>
                  <a:txBody>
                    <a:bodyPr/>
                    <a:lstStyle/>
                    <a:p>
                      <a:pPr algn="ctr" rtl="0" fontAlgn="ct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透明和可追溯</a:t>
                      </a: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rgbClr val="EAEFF7"/>
                    </a:solidFill>
                  </a:tcPr>
                </a:tc>
                <a:extLst>
                  <a:ext uri="{0D108BD9-81ED-4DB2-BD59-A6C34878D82A}">
                    <a16:rowId xmlns:a16="http://schemas.microsoft.com/office/drawing/2014/main" val="10006"/>
                  </a:ext>
                </a:extLst>
              </a:tr>
              <a:tr h="487104">
                <a:tc>
                  <a:txBody>
                    <a:bodyPr/>
                    <a:lstStyle/>
                    <a:p>
                      <a:pPr algn="ctr">
                        <a:defRPr sz="1800"/>
                      </a:pPr>
                      <a:r>
                        <a:rPr lang="zh-CN" altLang="en-CN" sz="1600" b="1" i="0" kern="1200"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rPr>
                        <a:t>典型应用</a:t>
                      </a:r>
                      <a:r>
                        <a:rPr lang="zh-CN" altLang="en-US" sz="1600" b="1" i="0" kern="1200"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rPr>
                        <a:t>场景</a:t>
                      </a:r>
                      <a:endParaRPr sz="1600" b="1" i="0" kern="1200"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108000" marR="0" marT="0" marB="0" anchor="ctr" horzOverflow="overflow">
                    <a:lnL w="12700" cmpd="sng">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加密数字货币</a:t>
                      </a:r>
                      <a:endParaRPr lang="it-IT"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endParaRP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业务协作、数据共享</a:t>
                      </a: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备份、审计</a:t>
                      </a: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66058487"/>
                  </a:ext>
                </a:extLst>
              </a:tr>
              <a:tr h="487104">
                <a:tc>
                  <a:txBody>
                    <a:bodyPr/>
                    <a:lstStyle/>
                    <a:p>
                      <a:pPr algn="ctr">
                        <a:defRPr sz="1800"/>
                      </a:pPr>
                      <a:r>
                        <a:rPr lang="zh-CN" altLang="en-US" sz="1600" b="1" i="0" kern="1200"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rPr>
                        <a:t>性能</a:t>
                      </a:r>
                      <a:endParaRPr sz="1600" b="1" i="0" kern="1200"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108000" marR="0" marT="0" marB="0" anchor="ctr" horzOverflow="overflow">
                    <a:lnL w="12700" cmpd="sng">
                      <a:noFill/>
                    </a:lnL>
                    <a:lnR>
                      <a:noFill/>
                    </a:lnR>
                    <a:lnT w="12700" cmpd="sng">
                      <a:noFill/>
                    </a:lnT>
                    <a:lnB w="12700" cmpd="sng">
                      <a:noFill/>
                    </a:lnB>
                    <a:lnTlToBr w="12700" cmpd="sng">
                      <a:noFill/>
                      <a:prstDash val="solid"/>
                    </a:lnTlToBr>
                    <a:lnBlToTr w="12700" cmpd="sng">
                      <a:noFill/>
                      <a:prstDash val="solid"/>
                    </a:lnBlToTr>
                    <a:solidFill>
                      <a:srgbClr val="EAEFF7"/>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600" dirty="0">
                          <a:latin typeface="Microsoft YaHei" panose="020B0503020204020204" pitchFamily="34" charset="-122"/>
                          <a:ea typeface="Microsoft YaHei" panose="020B0503020204020204" pitchFamily="34" charset="-122"/>
                          <a:cs typeface="SimHei" charset="-122"/>
                        </a:rPr>
                        <a:t>每秒几笔交易</a:t>
                      </a:r>
                      <a:endParaRPr lang="it-IT"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endParaRP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rgbClr val="EAEFF7"/>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dirty="0">
                          <a:solidFill>
                            <a:schemeClr val="tx1"/>
                          </a:solidFill>
                          <a:effectLst/>
                          <a:latin typeface="Microsoft YaHei" panose="020B0503020204020204" pitchFamily="34" charset="-122"/>
                          <a:ea typeface="Microsoft YaHei" panose="020B0503020204020204" pitchFamily="34" charset="-122"/>
                          <a:cs typeface="微软雅黑" panose="020B0503020204020204" charset="-122"/>
                        </a:rPr>
                        <a:t>几千</a:t>
                      </a:r>
                      <a:r>
                        <a:rPr lang="en-US" altLang="zh-CN" sz="1600" b="0" i="0" u="none" strike="noStrike" dirty="0">
                          <a:solidFill>
                            <a:schemeClr val="tx1"/>
                          </a:solidFill>
                          <a:effectLst/>
                          <a:latin typeface="Microsoft YaHei" panose="020B0503020204020204" pitchFamily="34" charset="-122"/>
                          <a:ea typeface="Microsoft YaHei" panose="020B0503020204020204" pitchFamily="34" charset="-122"/>
                          <a:cs typeface="微软雅黑" panose="020B0503020204020204" charset="-122"/>
                        </a:rPr>
                        <a:t>-</a:t>
                      </a:r>
                      <a:r>
                        <a:rPr lang="zh-CN" altLang="en-US" sz="1600" b="0" i="0" u="none" strike="noStrike" dirty="0">
                          <a:solidFill>
                            <a:schemeClr val="tx1"/>
                          </a:solidFill>
                          <a:effectLst/>
                          <a:latin typeface="Microsoft YaHei" panose="020B0503020204020204" pitchFamily="34" charset="-122"/>
                          <a:ea typeface="Microsoft YaHei" panose="020B0503020204020204" pitchFamily="34" charset="-122"/>
                          <a:cs typeface="微软雅黑" panose="020B0503020204020204" charset="-122"/>
                        </a:rPr>
                        <a:t>上万</a:t>
                      </a:r>
                      <a:r>
                        <a:rPr lang="en-US" altLang="zh-CN" sz="1600" b="0" i="0" u="none" strike="noStrike" dirty="0">
                          <a:solidFill>
                            <a:schemeClr val="tx1"/>
                          </a:solidFill>
                          <a:effectLst/>
                          <a:latin typeface="Microsoft YaHei" panose="020B0503020204020204" pitchFamily="34" charset="-122"/>
                          <a:ea typeface="Microsoft YaHei" panose="020B0503020204020204" pitchFamily="34" charset="-122"/>
                          <a:cs typeface="微软雅黑" panose="020B0503020204020204" charset="-122"/>
                        </a:rPr>
                        <a:t>TPS</a:t>
                      </a:r>
                      <a:endParaRPr lang="en-US" altLang="zh-CN" sz="1600" dirty="0">
                        <a:latin typeface="Microsoft YaHei" panose="020B0503020204020204" pitchFamily="34" charset="-122"/>
                        <a:ea typeface="Microsoft YaHei" panose="020B0503020204020204" pitchFamily="34" charset="-122"/>
                        <a:cs typeface="SimHei" charset="-122"/>
                      </a:endParaRP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rgbClr val="EAEFF7"/>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几千</a:t>
                      </a:r>
                      <a:r>
                        <a:rPr lang="en-US" altLang="zh-CN"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a:t>
                      </a:r>
                      <a:r>
                        <a:rPr lang="zh-CN" altLang="en-US" sz="1600" b="0" i="0" u="none" strike="noStrike" dirty="0">
                          <a:solidFill>
                            <a:schemeClr val="tx1"/>
                          </a:solidFill>
                          <a:effectLst/>
                          <a:latin typeface="Microsoft YaHei" panose="020B0503020204020204" pitchFamily="34" charset="-122"/>
                          <a:ea typeface="Microsoft YaHei" panose="020B0503020204020204" pitchFamily="34" charset="-122"/>
                          <a:cs typeface="微软雅黑" panose="020B0503020204020204" charset="-122"/>
                        </a:rPr>
                        <a:t>上万</a:t>
                      </a:r>
                      <a:r>
                        <a:rPr lang="en-US" altLang="zh-CN" sz="1600" b="0" i="0" u="none" strike="noStrike" dirty="0">
                          <a:solidFill>
                            <a:schemeClr val="tx1"/>
                          </a:solidFill>
                          <a:effectLst/>
                          <a:latin typeface="Microsoft YaHei" panose="020B0503020204020204" pitchFamily="34" charset="-122"/>
                          <a:ea typeface="Microsoft YaHei" panose="020B0503020204020204" pitchFamily="34" charset="-122"/>
                          <a:cs typeface="微软雅黑" panose="020B0503020204020204" charset="-122"/>
                        </a:rPr>
                        <a:t>TPS</a:t>
                      </a:r>
                      <a:endParaRPr lang="en-US" altLang="zh-CN" sz="1600" dirty="0">
                        <a:latin typeface="Microsoft YaHei" panose="020B0503020204020204" pitchFamily="34" charset="-122"/>
                        <a:ea typeface="Microsoft YaHei" panose="020B0503020204020204" pitchFamily="34" charset="-122"/>
                        <a:cs typeface="SimHei" charset="-122"/>
                      </a:endParaRP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rgbClr val="EAEFF7"/>
                    </a:solidFill>
                  </a:tcPr>
                </a:tc>
                <a:extLst>
                  <a:ext uri="{0D108BD9-81ED-4DB2-BD59-A6C34878D82A}">
                    <a16:rowId xmlns:a16="http://schemas.microsoft.com/office/drawing/2014/main" val="1510594317"/>
                  </a:ext>
                </a:extLst>
              </a:tr>
              <a:tr h="487104">
                <a:tc>
                  <a:txBody>
                    <a:bodyPr/>
                    <a:lstStyle/>
                    <a:p>
                      <a:pPr algn="ctr">
                        <a:defRPr sz="1800"/>
                      </a:pPr>
                      <a:r>
                        <a:rPr lang="zh-CN" altLang="en-US" sz="1600" b="1" i="0" kern="1200"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rPr>
                        <a:t>代表项目</a:t>
                      </a:r>
                      <a:endParaRPr sz="1600" b="1" i="0" kern="1200" dirty="0">
                        <a:solidFill>
                          <a:schemeClr val="tx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108000" marR="0" marT="0" marB="0" anchor="ctr" horzOverflow="overflow">
                    <a:lnL w="12700" cmpd="sng">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比特币 </a:t>
                      </a:r>
                      <a:r>
                        <a:rPr lang="en-US" altLang="zh-CN"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a:t>
                      </a: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 以太坊</a:t>
                      </a:r>
                      <a:endParaRPr lang="en-US" altLang="zh-CN"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endParaRP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Hyperledger</a:t>
                      </a:r>
                      <a:r>
                        <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 </a:t>
                      </a:r>
                      <a:r>
                        <a:rPr lang="en-US" altLang="zh-CN"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Fabric</a:t>
                      </a: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US" altLang="zh-CN"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rPr>
                        <a:t>Quorum</a:t>
                      </a:r>
                      <a:endParaRPr lang="zh-CN" altLang="en-US" sz="1600" b="0" i="0" u="none" strike="noStrike" dirty="0">
                        <a:solidFill>
                          <a:schemeClr val="tx1"/>
                        </a:solidFill>
                        <a:effectLst/>
                        <a:latin typeface="微软雅黑" panose="020B0503020204020204" charset="-122"/>
                        <a:ea typeface="微软雅黑" panose="020B0503020204020204" charset="-122"/>
                        <a:cs typeface="微软雅黑" panose="020B0503020204020204" charset="-122"/>
                      </a:endParaRPr>
                    </a:p>
                  </a:txBody>
                  <a:tcPr marL="6350" marR="6350" marT="6350" marB="0"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585833"/>
                  </a:ext>
                </a:extLst>
              </a:tr>
            </a:tbl>
          </a:graphicData>
        </a:graphic>
      </p:graphicFrame>
    </p:spTree>
    <p:extLst>
      <p:ext uri="{BB962C8B-B14F-4D97-AF65-F5344CB8AC3E}">
        <p14:creationId xmlns:p14="http://schemas.microsoft.com/office/powerpoint/2010/main" val="3467517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7F4376-C148-4841-BD25-E727C63F01B3}"/>
              </a:ext>
            </a:extLst>
          </p:cNvPr>
          <p:cNvSpPr>
            <a:spLocks noGrp="1"/>
          </p:cNvSpPr>
          <p:nvPr>
            <p:ph type="body" sz="quarter" idx="10"/>
          </p:nvPr>
        </p:nvSpPr>
        <p:spPr/>
        <p:txBody>
          <a:bodyPr/>
          <a:lstStyle/>
          <a:p>
            <a:r>
              <a:rPr lang="zh-CN" altLang="en-US" dirty="0"/>
              <a:t>区块链特点</a:t>
            </a:r>
            <a:endParaRPr lang="en-CN" dirty="0"/>
          </a:p>
        </p:txBody>
      </p:sp>
      <p:grpSp>
        <p:nvGrpSpPr>
          <p:cNvPr id="46" name="组合 45">
            <a:extLst>
              <a:ext uri="{FF2B5EF4-FFF2-40B4-BE49-F238E27FC236}">
                <a16:creationId xmlns:a16="http://schemas.microsoft.com/office/drawing/2014/main" id="{98993C4B-0BF2-3894-EDCF-972ABA5F5EB8}"/>
              </a:ext>
            </a:extLst>
          </p:cNvPr>
          <p:cNvGrpSpPr/>
          <p:nvPr/>
        </p:nvGrpSpPr>
        <p:grpSpPr>
          <a:xfrm>
            <a:off x="831178" y="1447760"/>
            <a:ext cx="10284554" cy="4002163"/>
            <a:chOff x="217126" y="1914061"/>
            <a:chExt cx="10593216" cy="4089180"/>
          </a:xfrm>
        </p:grpSpPr>
        <p:sp>
          <p:nvSpPr>
            <p:cNvPr id="52" name="Freeform 77">
              <a:extLst>
                <a:ext uri="{FF2B5EF4-FFF2-40B4-BE49-F238E27FC236}">
                  <a16:creationId xmlns:a16="http://schemas.microsoft.com/office/drawing/2014/main" id="{4565A481-2014-1247-B171-CCA3876539EE}"/>
                </a:ext>
              </a:extLst>
            </p:cNvPr>
            <p:cNvSpPr>
              <a:spLocks/>
            </p:cNvSpPr>
            <p:nvPr/>
          </p:nvSpPr>
          <p:spPr bwMode="auto">
            <a:xfrm rot="19278684">
              <a:off x="3861676" y="2609010"/>
              <a:ext cx="1662003" cy="1740105"/>
            </a:xfrm>
            <a:custGeom>
              <a:avLst/>
              <a:gdLst/>
              <a:ahLst/>
              <a:cxnLst>
                <a:cxn ang="0">
                  <a:pos x="183" y="216"/>
                </a:cxn>
                <a:cxn ang="0">
                  <a:pos x="256" y="180"/>
                </a:cxn>
                <a:cxn ang="0">
                  <a:pos x="217" y="88"/>
                </a:cxn>
                <a:cxn ang="0">
                  <a:pos x="385" y="88"/>
                </a:cxn>
                <a:cxn ang="0">
                  <a:pos x="347" y="180"/>
                </a:cxn>
                <a:cxn ang="0">
                  <a:pos x="420" y="216"/>
                </a:cxn>
                <a:cxn ang="0">
                  <a:pos x="603" y="216"/>
                </a:cxn>
                <a:cxn ang="0">
                  <a:pos x="603" y="399"/>
                </a:cxn>
                <a:cxn ang="0">
                  <a:pos x="638" y="472"/>
                </a:cxn>
                <a:cxn ang="0">
                  <a:pos x="731" y="433"/>
                </a:cxn>
                <a:cxn ang="0">
                  <a:pos x="731" y="601"/>
                </a:cxn>
                <a:cxn ang="0">
                  <a:pos x="638" y="563"/>
                </a:cxn>
                <a:cxn ang="0">
                  <a:pos x="603" y="636"/>
                </a:cxn>
                <a:cxn ang="0">
                  <a:pos x="603" y="819"/>
                </a:cxn>
                <a:cxn ang="0">
                  <a:pos x="420" y="819"/>
                </a:cxn>
                <a:cxn ang="0">
                  <a:pos x="347" y="784"/>
                </a:cxn>
                <a:cxn ang="0">
                  <a:pos x="385" y="691"/>
                </a:cxn>
                <a:cxn ang="0">
                  <a:pos x="217" y="691"/>
                </a:cxn>
                <a:cxn ang="0">
                  <a:pos x="256" y="784"/>
                </a:cxn>
                <a:cxn ang="0">
                  <a:pos x="183" y="819"/>
                </a:cxn>
                <a:cxn ang="0">
                  <a:pos x="0" y="819"/>
                </a:cxn>
                <a:cxn ang="0">
                  <a:pos x="0" y="636"/>
                </a:cxn>
                <a:cxn ang="0">
                  <a:pos x="35" y="563"/>
                </a:cxn>
                <a:cxn ang="0">
                  <a:pos x="128" y="601"/>
                </a:cxn>
                <a:cxn ang="0">
                  <a:pos x="128" y="433"/>
                </a:cxn>
                <a:cxn ang="0">
                  <a:pos x="35" y="472"/>
                </a:cxn>
                <a:cxn ang="0">
                  <a:pos x="0" y="399"/>
                </a:cxn>
                <a:cxn ang="0">
                  <a:pos x="0" y="216"/>
                </a:cxn>
                <a:cxn ang="0">
                  <a:pos x="183" y="216"/>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09"/>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09"/>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237DB9"/>
            </a:solidFill>
            <a:ln w="9525">
              <a:noFill/>
              <a:round/>
              <a:headEnd/>
              <a:tailEnd/>
            </a:ln>
          </p:spPr>
          <p:txBody>
            <a:bodyPr vert="horz" wrap="square" lIns="137160" tIns="68580" rIns="137160" bIns="68580" numCol="1" anchor="t" anchorCtr="0" compatLnSpc="1">
              <a:prstTxWarp prst="textNoShape">
                <a:avLst/>
              </a:prstTxWarp>
            </a:bodyPr>
            <a:lstStyle/>
            <a:p>
              <a:pPr defTabSz="1547439">
                <a:defRPr/>
              </a:pPr>
              <a:endParaRPr lang="en-US" sz="3000" kern="0" dirty="0">
                <a:solidFill>
                  <a:srgbClr val="262626"/>
                </a:solidFill>
                <a:latin typeface="微软雅黑" panose="020B0503020204020204" pitchFamily="34" charset="-122"/>
                <a:ea typeface="微软雅黑" panose="020B0503020204020204" pitchFamily="34" charset="-122"/>
              </a:endParaRPr>
            </a:p>
          </p:txBody>
        </p:sp>
        <p:sp>
          <p:nvSpPr>
            <p:cNvPr id="50" name="Freeform 78">
              <a:extLst>
                <a:ext uri="{FF2B5EF4-FFF2-40B4-BE49-F238E27FC236}">
                  <a16:creationId xmlns:a16="http://schemas.microsoft.com/office/drawing/2014/main" id="{7A1E3450-6C0D-4FA3-9961-2C4921BD7F3E}"/>
                </a:ext>
              </a:extLst>
            </p:cNvPr>
            <p:cNvSpPr>
              <a:spLocks/>
            </p:cNvSpPr>
            <p:nvPr/>
          </p:nvSpPr>
          <p:spPr bwMode="auto">
            <a:xfrm rot="19278684">
              <a:off x="4698699" y="4292723"/>
              <a:ext cx="1615151" cy="1710518"/>
            </a:xfrm>
            <a:custGeom>
              <a:avLst/>
              <a:gdLst/>
              <a:ahLst/>
              <a:cxnLst>
                <a:cxn ang="0">
                  <a:pos x="399" y="216"/>
                </a:cxn>
                <a:cxn ang="0">
                  <a:pos x="472" y="181"/>
                </a:cxn>
                <a:cxn ang="0">
                  <a:pos x="433" y="88"/>
                </a:cxn>
                <a:cxn ang="0">
                  <a:pos x="601" y="88"/>
                </a:cxn>
                <a:cxn ang="0">
                  <a:pos x="563" y="181"/>
                </a:cxn>
                <a:cxn ang="0">
                  <a:pos x="636" y="216"/>
                </a:cxn>
                <a:cxn ang="0">
                  <a:pos x="819" y="216"/>
                </a:cxn>
                <a:cxn ang="0">
                  <a:pos x="819" y="399"/>
                </a:cxn>
                <a:cxn ang="0">
                  <a:pos x="784" y="472"/>
                </a:cxn>
                <a:cxn ang="0">
                  <a:pos x="691" y="434"/>
                </a:cxn>
                <a:cxn ang="0">
                  <a:pos x="691" y="602"/>
                </a:cxn>
                <a:cxn ang="0">
                  <a:pos x="784" y="563"/>
                </a:cxn>
                <a:cxn ang="0">
                  <a:pos x="819" y="636"/>
                </a:cxn>
                <a:cxn ang="0">
                  <a:pos x="819" y="819"/>
                </a:cxn>
                <a:cxn ang="0">
                  <a:pos x="636" y="819"/>
                </a:cxn>
                <a:cxn ang="0">
                  <a:pos x="563" y="784"/>
                </a:cxn>
                <a:cxn ang="0">
                  <a:pos x="601" y="691"/>
                </a:cxn>
                <a:cxn ang="0">
                  <a:pos x="433" y="691"/>
                </a:cxn>
                <a:cxn ang="0">
                  <a:pos x="472" y="784"/>
                </a:cxn>
                <a:cxn ang="0">
                  <a:pos x="399" y="819"/>
                </a:cxn>
                <a:cxn ang="0">
                  <a:pos x="216" y="819"/>
                </a:cxn>
                <a:cxn ang="0">
                  <a:pos x="216" y="636"/>
                </a:cxn>
                <a:cxn ang="0">
                  <a:pos x="180" y="563"/>
                </a:cxn>
                <a:cxn ang="0">
                  <a:pos x="88" y="602"/>
                </a:cxn>
                <a:cxn ang="0">
                  <a:pos x="88" y="434"/>
                </a:cxn>
                <a:cxn ang="0">
                  <a:pos x="180" y="472"/>
                </a:cxn>
                <a:cxn ang="0">
                  <a:pos x="216" y="399"/>
                </a:cxn>
                <a:cxn ang="0">
                  <a:pos x="216" y="216"/>
                </a:cxn>
                <a:cxn ang="0">
                  <a:pos x="399" y="216"/>
                </a:cxn>
              </a:cxnLst>
              <a:rect l="0" t="0" r="r" b="b"/>
              <a:pathLst>
                <a:path w="819" h="819">
                  <a:moveTo>
                    <a:pt x="399" y="216"/>
                  </a:moveTo>
                  <a:cubicBezTo>
                    <a:pt x="465" y="216"/>
                    <a:pt x="480" y="200"/>
                    <a:pt x="472" y="181"/>
                  </a:cubicBezTo>
                  <a:cubicBezTo>
                    <a:pt x="455" y="144"/>
                    <a:pt x="425" y="139"/>
                    <a:pt x="433" y="88"/>
                  </a:cubicBezTo>
                  <a:cubicBezTo>
                    <a:pt x="447" y="0"/>
                    <a:pt x="588" y="0"/>
                    <a:pt x="601" y="88"/>
                  </a:cubicBezTo>
                  <a:cubicBezTo>
                    <a:pt x="609" y="139"/>
                    <a:pt x="580" y="144"/>
                    <a:pt x="563" y="181"/>
                  </a:cubicBezTo>
                  <a:cubicBezTo>
                    <a:pt x="554" y="200"/>
                    <a:pt x="570" y="216"/>
                    <a:pt x="636" y="216"/>
                  </a:cubicBezTo>
                  <a:cubicBezTo>
                    <a:pt x="819" y="216"/>
                    <a:pt x="819" y="216"/>
                    <a:pt x="819" y="216"/>
                  </a:cubicBezTo>
                  <a:cubicBezTo>
                    <a:pt x="819" y="399"/>
                    <a:pt x="819" y="399"/>
                    <a:pt x="819" y="399"/>
                  </a:cubicBezTo>
                  <a:cubicBezTo>
                    <a:pt x="819" y="465"/>
                    <a:pt x="803" y="481"/>
                    <a:pt x="784" y="472"/>
                  </a:cubicBezTo>
                  <a:cubicBezTo>
                    <a:pt x="747" y="455"/>
                    <a:pt x="742" y="426"/>
                    <a:pt x="691" y="434"/>
                  </a:cubicBezTo>
                  <a:cubicBezTo>
                    <a:pt x="603" y="447"/>
                    <a:pt x="603" y="588"/>
                    <a:pt x="691" y="602"/>
                  </a:cubicBezTo>
                  <a:cubicBezTo>
                    <a:pt x="742" y="610"/>
                    <a:pt x="747" y="580"/>
                    <a:pt x="784" y="563"/>
                  </a:cubicBezTo>
                  <a:cubicBezTo>
                    <a:pt x="803" y="555"/>
                    <a:pt x="819" y="570"/>
                    <a:pt x="819" y="636"/>
                  </a:cubicBezTo>
                  <a:cubicBezTo>
                    <a:pt x="819" y="819"/>
                    <a:pt x="819" y="819"/>
                    <a:pt x="819" y="819"/>
                  </a:cubicBezTo>
                  <a:cubicBezTo>
                    <a:pt x="636" y="819"/>
                    <a:pt x="636" y="819"/>
                    <a:pt x="636" y="819"/>
                  </a:cubicBezTo>
                  <a:cubicBezTo>
                    <a:pt x="570" y="819"/>
                    <a:pt x="554" y="803"/>
                    <a:pt x="563" y="784"/>
                  </a:cubicBezTo>
                  <a:cubicBezTo>
                    <a:pt x="580" y="747"/>
                    <a:pt x="609" y="743"/>
                    <a:pt x="601" y="691"/>
                  </a:cubicBezTo>
                  <a:cubicBezTo>
                    <a:pt x="588" y="603"/>
                    <a:pt x="447" y="603"/>
                    <a:pt x="433" y="691"/>
                  </a:cubicBezTo>
                  <a:cubicBezTo>
                    <a:pt x="425" y="743"/>
                    <a:pt x="455" y="747"/>
                    <a:pt x="472" y="784"/>
                  </a:cubicBezTo>
                  <a:cubicBezTo>
                    <a:pt x="480" y="803"/>
                    <a:pt x="465" y="819"/>
                    <a:pt x="399" y="819"/>
                  </a:cubicBezTo>
                  <a:cubicBezTo>
                    <a:pt x="216" y="819"/>
                    <a:pt x="216" y="819"/>
                    <a:pt x="216" y="819"/>
                  </a:cubicBezTo>
                  <a:cubicBezTo>
                    <a:pt x="216" y="636"/>
                    <a:pt x="216" y="636"/>
                    <a:pt x="216" y="636"/>
                  </a:cubicBezTo>
                  <a:cubicBezTo>
                    <a:pt x="216" y="570"/>
                    <a:pt x="200" y="555"/>
                    <a:pt x="180" y="563"/>
                  </a:cubicBezTo>
                  <a:cubicBezTo>
                    <a:pt x="144" y="580"/>
                    <a:pt x="139" y="610"/>
                    <a:pt x="88" y="602"/>
                  </a:cubicBezTo>
                  <a:cubicBezTo>
                    <a:pt x="0" y="588"/>
                    <a:pt x="0" y="447"/>
                    <a:pt x="88" y="434"/>
                  </a:cubicBezTo>
                  <a:cubicBezTo>
                    <a:pt x="139" y="426"/>
                    <a:pt x="144" y="455"/>
                    <a:pt x="180" y="472"/>
                  </a:cubicBezTo>
                  <a:cubicBezTo>
                    <a:pt x="200" y="481"/>
                    <a:pt x="216" y="465"/>
                    <a:pt x="216" y="399"/>
                  </a:cubicBezTo>
                  <a:cubicBezTo>
                    <a:pt x="216" y="216"/>
                    <a:pt x="216" y="216"/>
                    <a:pt x="216" y="216"/>
                  </a:cubicBezTo>
                  <a:lnTo>
                    <a:pt x="399" y="216"/>
                  </a:lnTo>
                  <a:close/>
                </a:path>
              </a:pathLst>
            </a:custGeom>
            <a:solidFill>
              <a:srgbClr val="9BB955"/>
            </a:solidFill>
            <a:ln w="9525">
              <a:noFill/>
              <a:round/>
              <a:headEnd/>
              <a:tailEnd/>
            </a:ln>
          </p:spPr>
          <p:txBody>
            <a:bodyPr vert="horz" wrap="square" lIns="137160" tIns="68580" rIns="137160" bIns="68580" numCol="1" anchor="t" anchorCtr="0" compatLnSpc="1">
              <a:prstTxWarp prst="textNoShape">
                <a:avLst/>
              </a:prstTxWarp>
            </a:bodyPr>
            <a:lstStyle/>
            <a:p>
              <a:pPr defTabSz="1547439">
                <a:defRPr/>
              </a:pPr>
              <a:endParaRPr lang="en-US" sz="3000" kern="0" dirty="0">
                <a:solidFill>
                  <a:srgbClr val="262626"/>
                </a:solidFill>
                <a:latin typeface="微软雅黑" panose="020B0503020204020204" pitchFamily="34" charset="-122"/>
                <a:ea typeface="微软雅黑" panose="020B0503020204020204" pitchFamily="34" charset="-122"/>
              </a:endParaRPr>
            </a:p>
          </p:txBody>
        </p:sp>
        <p:sp>
          <p:nvSpPr>
            <p:cNvPr id="51" name="Freeform 76">
              <a:extLst>
                <a:ext uri="{FF2B5EF4-FFF2-40B4-BE49-F238E27FC236}">
                  <a16:creationId xmlns:a16="http://schemas.microsoft.com/office/drawing/2014/main" id="{1539DAB1-0BFC-5EF8-B9B9-BD38AC37250C}"/>
                </a:ext>
              </a:extLst>
            </p:cNvPr>
            <p:cNvSpPr>
              <a:spLocks/>
            </p:cNvSpPr>
            <p:nvPr/>
          </p:nvSpPr>
          <p:spPr bwMode="auto">
            <a:xfrm rot="19278684">
              <a:off x="5557219" y="1914061"/>
              <a:ext cx="1645867" cy="1674755"/>
            </a:xfrm>
            <a:custGeom>
              <a:avLst/>
              <a:gdLst/>
              <a:ahLst/>
              <a:cxnLst>
                <a:cxn ang="0">
                  <a:pos x="183" y="603"/>
                </a:cxn>
                <a:cxn ang="0">
                  <a:pos x="256" y="638"/>
                </a:cxn>
                <a:cxn ang="0">
                  <a:pos x="218" y="731"/>
                </a:cxn>
                <a:cxn ang="0">
                  <a:pos x="386" y="731"/>
                </a:cxn>
                <a:cxn ang="0">
                  <a:pos x="347" y="638"/>
                </a:cxn>
                <a:cxn ang="0">
                  <a:pos x="420" y="603"/>
                </a:cxn>
                <a:cxn ang="0">
                  <a:pos x="603" y="603"/>
                </a:cxn>
                <a:cxn ang="0">
                  <a:pos x="603" y="420"/>
                </a:cxn>
                <a:cxn ang="0">
                  <a:pos x="639" y="347"/>
                </a:cxn>
                <a:cxn ang="0">
                  <a:pos x="731" y="385"/>
                </a:cxn>
                <a:cxn ang="0">
                  <a:pos x="731" y="217"/>
                </a:cxn>
                <a:cxn ang="0">
                  <a:pos x="639" y="256"/>
                </a:cxn>
                <a:cxn ang="0">
                  <a:pos x="603" y="183"/>
                </a:cxn>
                <a:cxn ang="0">
                  <a:pos x="603" y="0"/>
                </a:cxn>
                <a:cxn ang="0">
                  <a:pos x="420" y="0"/>
                </a:cxn>
                <a:cxn ang="0">
                  <a:pos x="347" y="35"/>
                </a:cxn>
                <a:cxn ang="0">
                  <a:pos x="386" y="128"/>
                </a:cxn>
                <a:cxn ang="0">
                  <a:pos x="218" y="128"/>
                </a:cxn>
                <a:cxn ang="0">
                  <a:pos x="256" y="35"/>
                </a:cxn>
                <a:cxn ang="0">
                  <a:pos x="183" y="0"/>
                </a:cxn>
                <a:cxn ang="0">
                  <a:pos x="0" y="0"/>
                </a:cxn>
                <a:cxn ang="0">
                  <a:pos x="0" y="183"/>
                </a:cxn>
                <a:cxn ang="0">
                  <a:pos x="35" y="256"/>
                </a:cxn>
                <a:cxn ang="0">
                  <a:pos x="128" y="217"/>
                </a:cxn>
                <a:cxn ang="0">
                  <a:pos x="128" y="385"/>
                </a:cxn>
                <a:cxn ang="0">
                  <a:pos x="35" y="347"/>
                </a:cxn>
                <a:cxn ang="0">
                  <a:pos x="0" y="420"/>
                </a:cxn>
                <a:cxn ang="0">
                  <a:pos x="0" y="603"/>
                </a:cxn>
                <a:cxn ang="0">
                  <a:pos x="183" y="603"/>
                </a:cxn>
              </a:cxnLst>
              <a:rect l="0" t="0" r="r" b="b"/>
              <a:pathLst>
                <a:path w="819" h="819">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3"/>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3"/>
                    <a:pt x="72" y="364"/>
                    <a:pt x="35" y="347"/>
                  </a:cubicBezTo>
                  <a:cubicBezTo>
                    <a:pt x="16" y="338"/>
                    <a:pt x="0" y="354"/>
                    <a:pt x="0" y="420"/>
                  </a:cubicBezTo>
                  <a:cubicBezTo>
                    <a:pt x="0" y="603"/>
                    <a:pt x="0" y="603"/>
                    <a:pt x="0" y="603"/>
                  </a:cubicBezTo>
                  <a:lnTo>
                    <a:pt x="183" y="603"/>
                  </a:lnTo>
                  <a:close/>
                </a:path>
              </a:pathLst>
            </a:custGeom>
            <a:solidFill>
              <a:srgbClr val="15AA96"/>
            </a:solidFill>
            <a:ln w="9525">
              <a:noFill/>
              <a:round/>
              <a:headEnd/>
              <a:tailEnd/>
            </a:ln>
          </p:spPr>
          <p:txBody>
            <a:bodyPr vert="horz" wrap="square" lIns="137160" tIns="68580" rIns="137160" bIns="68580" numCol="1" anchor="t" anchorCtr="0" compatLnSpc="1">
              <a:prstTxWarp prst="textNoShape">
                <a:avLst/>
              </a:prstTxWarp>
            </a:bodyPr>
            <a:lstStyle/>
            <a:p>
              <a:pPr defTabSz="1547439">
                <a:defRPr/>
              </a:pPr>
              <a:endParaRPr lang="en-US" kern="0" dirty="0">
                <a:solidFill>
                  <a:srgbClr val="262626"/>
                </a:solidFill>
                <a:latin typeface="微软雅黑" panose="020B0503020204020204" pitchFamily="34" charset="-122"/>
                <a:ea typeface="微软雅黑" panose="020B0503020204020204" pitchFamily="34" charset="-122"/>
              </a:endParaRPr>
            </a:p>
          </p:txBody>
        </p:sp>
        <p:sp>
          <p:nvSpPr>
            <p:cNvPr id="53" name="Freeform 79">
              <a:extLst>
                <a:ext uri="{FF2B5EF4-FFF2-40B4-BE49-F238E27FC236}">
                  <a16:creationId xmlns:a16="http://schemas.microsoft.com/office/drawing/2014/main" id="{0ECA59AA-863D-88F4-EE48-B1FEE05E7BFF}"/>
                </a:ext>
              </a:extLst>
            </p:cNvPr>
            <p:cNvSpPr>
              <a:spLocks/>
            </p:cNvSpPr>
            <p:nvPr/>
          </p:nvSpPr>
          <p:spPr bwMode="auto">
            <a:xfrm rot="19278684">
              <a:off x="6236475" y="3628016"/>
              <a:ext cx="1768004" cy="1734416"/>
            </a:xfrm>
            <a:custGeom>
              <a:avLst/>
              <a:gdLst/>
              <a:ahLst/>
              <a:cxnLst>
                <a:cxn ang="0">
                  <a:pos x="216" y="420"/>
                </a:cxn>
                <a:cxn ang="0">
                  <a:pos x="181" y="347"/>
                </a:cxn>
                <a:cxn ang="0">
                  <a:pos x="88" y="386"/>
                </a:cxn>
                <a:cxn ang="0">
                  <a:pos x="88" y="218"/>
                </a:cxn>
                <a:cxn ang="0">
                  <a:pos x="181" y="256"/>
                </a:cxn>
                <a:cxn ang="0">
                  <a:pos x="216" y="183"/>
                </a:cxn>
                <a:cxn ang="0">
                  <a:pos x="216" y="0"/>
                </a:cxn>
                <a:cxn ang="0">
                  <a:pos x="399" y="0"/>
                </a:cxn>
                <a:cxn ang="0">
                  <a:pos x="472" y="35"/>
                </a:cxn>
                <a:cxn ang="0">
                  <a:pos x="434" y="128"/>
                </a:cxn>
                <a:cxn ang="0">
                  <a:pos x="602" y="128"/>
                </a:cxn>
                <a:cxn ang="0">
                  <a:pos x="563" y="35"/>
                </a:cxn>
                <a:cxn ang="0">
                  <a:pos x="636" y="0"/>
                </a:cxn>
                <a:cxn ang="0">
                  <a:pos x="819" y="0"/>
                </a:cxn>
                <a:cxn ang="0">
                  <a:pos x="819" y="183"/>
                </a:cxn>
                <a:cxn ang="0">
                  <a:pos x="784" y="256"/>
                </a:cxn>
                <a:cxn ang="0">
                  <a:pos x="691" y="218"/>
                </a:cxn>
                <a:cxn ang="0">
                  <a:pos x="691" y="386"/>
                </a:cxn>
                <a:cxn ang="0">
                  <a:pos x="784" y="347"/>
                </a:cxn>
                <a:cxn ang="0">
                  <a:pos x="819" y="420"/>
                </a:cxn>
                <a:cxn ang="0">
                  <a:pos x="819" y="603"/>
                </a:cxn>
                <a:cxn ang="0">
                  <a:pos x="636" y="603"/>
                </a:cxn>
                <a:cxn ang="0">
                  <a:pos x="563" y="639"/>
                </a:cxn>
                <a:cxn ang="0">
                  <a:pos x="602" y="731"/>
                </a:cxn>
                <a:cxn ang="0">
                  <a:pos x="434" y="731"/>
                </a:cxn>
                <a:cxn ang="0">
                  <a:pos x="472" y="639"/>
                </a:cxn>
                <a:cxn ang="0">
                  <a:pos x="399" y="603"/>
                </a:cxn>
                <a:cxn ang="0">
                  <a:pos x="216" y="603"/>
                </a:cxn>
                <a:cxn ang="0">
                  <a:pos x="216" y="420"/>
                </a:cxn>
              </a:cxnLst>
              <a:rect l="0" t="0" r="r" b="b"/>
              <a:pathLst>
                <a:path w="819" h="819">
                  <a:moveTo>
                    <a:pt x="216" y="420"/>
                  </a:moveTo>
                  <a:cubicBezTo>
                    <a:pt x="216" y="354"/>
                    <a:pt x="200" y="339"/>
                    <a:pt x="181" y="347"/>
                  </a:cubicBezTo>
                  <a:cubicBezTo>
                    <a:pt x="144" y="364"/>
                    <a:pt x="139" y="394"/>
                    <a:pt x="88" y="386"/>
                  </a:cubicBezTo>
                  <a:cubicBezTo>
                    <a:pt x="0" y="372"/>
                    <a:pt x="0" y="231"/>
                    <a:pt x="88" y="218"/>
                  </a:cubicBezTo>
                  <a:cubicBezTo>
                    <a:pt x="139" y="210"/>
                    <a:pt x="144" y="239"/>
                    <a:pt x="181" y="256"/>
                  </a:cubicBezTo>
                  <a:cubicBezTo>
                    <a:pt x="200" y="265"/>
                    <a:pt x="216" y="249"/>
                    <a:pt x="216" y="183"/>
                  </a:cubicBezTo>
                  <a:cubicBezTo>
                    <a:pt x="216" y="0"/>
                    <a:pt x="216" y="0"/>
                    <a:pt x="216" y="0"/>
                  </a:cubicBezTo>
                  <a:cubicBezTo>
                    <a:pt x="399" y="0"/>
                    <a:pt x="399" y="0"/>
                    <a:pt x="399" y="0"/>
                  </a:cubicBezTo>
                  <a:cubicBezTo>
                    <a:pt x="465" y="0"/>
                    <a:pt x="481" y="16"/>
                    <a:pt x="472" y="35"/>
                  </a:cubicBezTo>
                  <a:cubicBezTo>
                    <a:pt x="455" y="72"/>
                    <a:pt x="426" y="77"/>
                    <a:pt x="434" y="128"/>
                  </a:cubicBezTo>
                  <a:cubicBezTo>
                    <a:pt x="447" y="216"/>
                    <a:pt x="588" y="216"/>
                    <a:pt x="602" y="128"/>
                  </a:cubicBezTo>
                  <a:cubicBezTo>
                    <a:pt x="610" y="77"/>
                    <a:pt x="580" y="72"/>
                    <a:pt x="563" y="35"/>
                  </a:cubicBezTo>
                  <a:cubicBezTo>
                    <a:pt x="555" y="16"/>
                    <a:pt x="570" y="0"/>
                    <a:pt x="636" y="0"/>
                  </a:cubicBezTo>
                  <a:cubicBezTo>
                    <a:pt x="819" y="0"/>
                    <a:pt x="819" y="0"/>
                    <a:pt x="819" y="0"/>
                  </a:cubicBezTo>
                  <a:cubicBezTo>
                    <a:pt x="819" y="183"/>
                    <a:pt x="819" y="183"/>
                    <a:pt x="819" y="183"/>
                  </a:cubicBezTo>
                  <a:cubicBezTo>
                    <a:pt x="819" y="249"/>
                    <a:pt x="803" y="265"/>
                    <a:pt x="784" y="256"/>
                  </a:cubicBezTo>
                  <a:cubicBezTo>
                    <a:pt x="747" y="239"/>
                    <a:pt x="743" y="210"/>
                    <a:pt x="691" y="218"/>
                  </a:cubicBezTo>
                  <a:cubicBezTo>
                    <a:pt x="603" y="231"/>
                    <a:pt x="603" y="372"/>
                    <a:pt x="691" y="386"/>
                  </a:cubicBezTo>
                  <a:cubicBezTo>
                    <a:pt x="743" y="394"/>
                    <a:pt x="747" y="364"/>
                    <a:pt x="784" y="347"/>
                  </a:cubicBezTo>
                  <a:cubicBezTo>
                    <a:pt x="803" y="339"/>
                    <a:pt x="819" y="354"/>
                    <a:pt x="819" y="420"/>
                  </a:cubicBezTo>
                  <a:cubicBezTo>
                    <a:pt x="819" y="603"/>
                    <a:pt x="819" y="603"/>
                    <a:pt x="819" y="603"/>
                  </a:cubicBezTo>
                  <a:cubicBezTo>
                    <a:pt x="636" y="603"/>
                    <a:pt x="636" y="603"/>
                    <a:pt x="636" y="603"/>
                  </a:cubicBezTo>
                  <a:cubicBezTo>
                    <a:pt x="570" y="603"/>
                    <a:pt x="555" y="619"/>
                    <a:pt x="563" y="639"/>
                  </a:cubicBezTo>
                  <a:cubicBezTo>
                    <a:pt x="580" y="675"/>
                    <a:pt x="610" y="680"/>
                    <a:pt x="602" y="731"/>
                  </a:cubicBezTo>
                  <a:cubicBezTo>
                    <a:pt x="588" y="819"/>
                    <a:pt x="447" y="819"/>
                    <a:pt x="434" y="731"/>
                  </a:cubicBezTo>
                  <a:cubicBezTo>
                    <a:pt x="426" y="680"/>
                    <a:pt x="455" y="675"/>
                    <a:pt x="472" y="639"/>
                  </a:cubicBezTo>
                  <a:cubicBezTo>
                    <a:pt x="481" y="619"/>
                    <a:pt x="465" y="603"/>
                    <a:pt x="399" y="603"/>
                  </a:cubicBezTo>
                  <a:cubicBezTo>
                    <a:pt x="216" y="603"/>
                    <a:pt x="216" y="603"/>
                    <a:pt x="216" y="603"/>
                  </a:cubicBezTo>
                  <a:lnTo>
                    <a:pt x="216" y="420"/>
                  </a:lnTo>
                  <a:close/>
                </a:path>
              </a:pathLst>
            </a:custGeom>
            <a:solidFill>
              <a:srgbClr val="F19B14"/>
            </a:solidFill>
            <a:ln w="9525">
              <a:noFill/>
              <a:round/>
              <a:headEnd/>
              <a:tailEnd/>
            </a:ln>
          </p:spPr>
          <p:txBody>
            <a:bodyPr vert="horz" wrap="square" lIns="137160" tIns="68580" rIns="137160" bIns="68580" numCol="1" anchor="t" anchorCtr="0" compatLnSpc="1">
              <a:prstTxWarp prst="textNoShape">
                <a:avLst/>
              </a:prstTxWarp>
            </a:bodyPr>
            <a:lstStyle/>
            <a:p>
              <a:pPr defTabSz="1547439">
                <a:defRPr/>
              </a:pPr>
              <a:endParaRPr lang="en-US" sz="3000" kern="0" dirty="0">
                <a:solidFill>
                  <a:srgbClr val="262626"/>
                </a:solidFill>
                <a:latin typeface="微软雅黑" panose="020B0503020204020204" pitchFamily="34" charset="-122"/>
                <a:ea typeface="微软雅黑" panose="020B0503020204020204" pitchFamily="34" charset="-122"/>
              </a:endParaRPr>
            </a:p>
          </p:txBody>
        </p:sp>
        <p:sp>
          <p:nvSpPr>
            <p:cNvPr id="54" name="TextBox 95">
              <a:extLst>
                <a:ext uri="{FF2B5EF4-FFF2-40B4-BE49-F238E27FC236}">
                  <a16:creationId xmlns:a16="http://schemas.microsoft.com/office/drawing/2014/main" id="{5FE90BCF-C116-9A72-C4F0-90F1255DB9B1}"/>
                </a:ext>
              </a:extLst>
            </p:cNvPr>
            <p:cNvSpPr txBox="1"/>
            <p:nvPr/>
          </p:nvSpPr>
          <p:spPr>
            <a:xfrm>
              <a:off x="223311" y="5094007"/>
              <a:ext cx="3674865" cy="781323"/>
            </a:xfrm>
            <a:prstGeom prst="rect">
              <a:avLst/>
            </a:prstGeom>
            <a:noFill/>
          </p:spPr>
          <p:txBody>
            <a:bodyPr wrap="square" rtlCol="0">
              <a:spAutoFit/>
            </a:bodyPr>
            <a:lstStyle/>
            <a:p>
              <a:pPr marL="742950" lvl="1" indent="-285750" algn="just" hangingPunct="0">
                <a:lnSpc>
                  <a:spcPct val="150000"/>
                </a:lnSpc>
                <a:spcBef>
                  <a:spcPts val="500"/>
                </a:spcBef>
                <a:buClr>
                  <a:srgbClr val="000000"/>
                </a:buClr>
                <a:buSzPct val="100000"/>
                <a:buFontTx/>
                <a:buChar char="‣"/>
                <a:defRPr sz="16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400" kern="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块链式结构：可追溯</a:t>
              </a:r>
            </a:p>
            <a:p>
              <a:pPr marL="742950" lvl="1" indent="-285750" algn="just" hangingPunct="0">
                <a:lnSpc>
                  <a:spcPct val="150000"/>
                </a:lnSpc>
                <a:spcBef>
                  <a:spcPts val="500"/>
                </a:spcBef>
                <a:buClr>
                  <a:srgbClr val="000000"/>
                </a:buClr>
                <a:buSzPct val="100000"/>
                <a:buFontTx/>
                <a:buChar char="‣"/>
                <a:defRPr sz="16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400" kern="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存在性证明：可验证</a:t>
              </a:r>
            </a:p>
          </p:txBody>
        </p:sp>
        <p:sp>
          <p:nvSpPr>
            <p:cNvPr id="56" name="TextBox 97">
              <a:extLst>
                <a:ext uri="{FF2B5EF4-FFF2-40B4-BE49-F238E27FC236}">
                  <a16:creationId xmlns:a16="http://schemas.microsoft.com/office/drawing/2014/main" id="{CED06F81-1A0A-B29E-526B-694BC31D4ADB}"/>
                </a:ext>
              </a:extLst>
            </p:cNvPr>
            <p:cNvSpPr txBox="1"/>
            <p:nvPr/>
          </p:nvSpPr>
          <p:spPr>
            <a:xfrm>
              <a:off x="217126" y="2488855"/>
              <a:ext cx="3172249" cy="1177029"/>
            </a:xfrm>
            <a:prstGeom prst="rect">
              <a:avLst/>
            </a:prstGeom>
            <a:noFill/>
          </p:spPr>
          <p:txBody>
            <a:bodyPr wrap="square" rtlCol="0">
              <a:spAutoFit/>
            </a:bodyPr>
            <a:lstStyle/>
            <a:p>
              <a:pPr marL="742950" lvl="1" indent="-285750" hangingPunct="0">
                <a:lnSpc>
                  <a:spcPct val="150000"/>
                </a:lnSpc>
                <a:spcBef>
                  <a:spcPts val="500"/>
                </a:spcBef>
                <a:buClr>
                  <a:srgbClr val="000000"/>
                </a:buClr>
                <a:buSzPct val="100000"/>
                <a:buFontTx/>
                <a:buChar char="‣"/>
                <a:defRPr sz="16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400" kern="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网络视角：</a:t>
              </a:r>
              <a:r>
                <a:rPr lang="en-US" altLang="zh-CN" sz="1400" kern="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P2P</a:t>
              </a:r>
              <a:r>
                <a:rPr lang="zh-CN" altLang="en-US" sz="1400" kern="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网络</a:t>
              </a:r>
            </a:p>
            <a:p>
              <a:pPr marL="742950" lvl="1" indent="-285750" hangingPunct="0">
                <a:lnSpc>
                  <a:spcPct val="150000"/>
                </a:lnSpc>
                <a:spcBef>
                  <a:spcPts val="500"/>
                </a:spcBef>
                <a:buClr>
                  <a:srgbClr val="000000"/>
                </a:buClr>
                <a:buSzPct val="100000"/>
                <a:buFontTx/>
                <a:buChar char="‣"/>
                <a:defRPr sz="16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400" kern="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控制视角：不具备中心节点</a:t>
              </a:r>
            </a:p>
            <a:p>
              <a:pPr marL="742950" lvl="1" indent="-285750" hangingPunct="0">
                <a:lnSpc>
                  <a:spcPct val="150000"/>
                </a:lnSpc>
                <a:spcBef>
                  <a:spcPts val="500"/>
                </a:spcBef>
                <a:buClr>
                  <a:srgbClr val="000000"/>
                </a:buClr>
                <a:buSzPct val="100000"/>
                <a:buFontTx/>
                <a:buChar char="‣"/>
                <a:defRPr sz="16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400" kern="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功能视角：节点功能对等</a:t>
              </a:r>
            </a:p>
          </p:txBody>
        </p:sp>
        <p:sp>
          <p:nvSpPr>
            <p:cNvPr id="58" name="Text Placeholder 3">
              <a:extLst>
                <a:ext uri="{FF2B5EF4-FFF2-40B4-BE49-F238E27FC236}">
                  <a16:creationId xmlns:a16="http://schemas.microsoft.com/office/drawing/2014/main" id="{14FBD052-90F0-6D78-DE57-862F63F74DE1}"/>
                </a:ext>
              </a:extLst>
            </p:cNvPr>
            <p:cNvSpPr txBox="1">
              <a:spLocks/>
            </p:cNvSpPr>
            <p:nvPr/>
          </p:nvSpPr>
          <p:spPr>
            <a:xfrm>
              <a:off x="315979" y="1969920"/>
              <a:ext cx="2393806" cy="440255"/>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547439"/>
              <a:r>
                <a:rPr lang="zh-CN" altLang="en-US" dirty="0">
                  <a:solidFill>
                    <a:srgbClr val="237DB9"/>
                  </a:solidFill>
                  <a:latin typeface="微软雅黑" panose="020B0503020204020204" pitchFamily="34" charset="-122"/>
                  <a:ea typeface="微软雅黑" panose="020B0503020204020204" pitchFamily="34" charset="-122"/>
                </a:rPr>
                <a:t>去中心化</a:t>
              </a:r>
              <a:endParaRPr lang="en-US" altLang="zh-CN" dirty="0">
                <a:solidFill>
                  <a:srgbClr val="237DB9"/>
                </a:solidFill>
                <a:latin typeface="微软雅黑" panose="020B0503020204020204" pitchFamily="34" charset="-122"/>
                <a:ea typeface="微软雅黑" panose="020B0503020204020204" pitchFamily="34" charset="-122"/>
              </a:endParaRPr>
            </a:p>
          </p:txBody>
        </p:sp>
        <p:sp>
          <p:nvSpPr>
            <p:cNvPr id="59" name="Text Placeholder 3">
              <a:extLst>
                <a:ext uri="{FF2B5EF4-FFF2-40B4-BE49-F238E27FC236}">
                  <a16:creationId xmlns:a16="http://schemas.microsoft.com/office/drawing/2014/main" id="{D2350270-4FF2-A5B9-2D3E-84DF413049D5}"/>
                </a:ext>
              </a:extLst>
            </p:cNvPr>
            <p:cNvSpPr txBox="1">
              <a:spLocks/>
            </p:cNvSpPr>
            <p:nvPr/>
          </p:nvSpPr>
          <p:spPr>
            <a:xfrm>
              <a:off x="8591247" y="4568764"/>
              <a:ext cx="1479397" cy="440256"/>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371600">
                <a:spcBef>
                  <a:spcPct val="20000"/>
                </a:spcBef>
                <a:defRPr/>
              </a:pPr>
              <a:r>
                <a:rPr lang="en-US" dirty="0">
                  <a:solidFill>
                    <a:srgbClr val="F19B14"/>
                  </a:solidFill>
                  <a:latin typeface="微软雅黑" panose="020B0503020204020204" pitchFamily="34" charset="-122"/>
                  <a:ea typeface="微软雅黑" panose="020B0503020204020204" pitchFamily="34" charset="-122"/>
                </a:rPr>
                <a:t>可编程性</a:t>
              </a:r>
            </a:p>
          </p:txBody>
        </p:sp>
        <p:sp>
          <p:nvSpPr>
            <p:cNvPr id="60" name="Text Placeholder 3">
              <a:extLst>
                <a:ext uri="{FF2B5EF4-FFF2-40B4-BE49-F238E27FC236}">
                  <a16:creationId xmlns:a16="http://schemas.microsoft.com/office/drawing/2014/main" id="{67A9905A-BEF2-66D9-2EF5-B0036993B550}"/>
                </a:ext>
              </a:extLst>
            </p:cNvPr>
            <p:cNvSpPr txBox="1">
              <a:spLocks/>
            </p:cNvSpPr>
            <p:nvPr/>
          </p:nvSpPr>
          <p:spPr>
            <a:xfrm>
              <a:off x="8591247" y="1969920"/>
              <a:ext cx="2219095" cy="440256"/>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371600">
                <a:spcBef>
                  <a:spcPct val="20000"/>
                </a:spcBef>
                <a:defRPr/>
              </a:pPr>
              <a:r>
                <a:rPr lang="zh-CN" altLang="en-US" dirty="0">
                  <a:solidFill>
                    <a:srgbClr val="15AA96"/>
                  </a:solidFill>
                  <a:latin typeface="微软雅黑" panose="020B0503020204020204" pitchFamily="34" charset="-122"/>
                  <a:ea typeface="微软雅黑" panose="020B0503020204020204" pitchFamily="34" charset="-122"/>
                </a:rPr>
                <a:t>极其难以篡改</a:t>
              </a:r>
              <a:endParaRPr lang="en-US" sz="1800" dirty="0">
                <a:solidFill>
                  <a:srgbClr val="15AA96"/>
                </a:solidFill>
                <a:latin typeface="微软雅黑" panose="020B0503020204020204" pitchFamily="34" charset="-122"/>
                <a:ea typeface="微软雅黑" panose="020B0503020204020204" pitchFamily="34" charset="-122"/>
              </a:endParaRPr>
            </a:p>
          </p:txBody>
        </p:sp>
        <p:sp>
          <p:nvSpPr>
            <p:cNvPr id="61" name="Text Placeholder 3">
              <a:extLst>
                <a:ext uri="{FF2B5EF4-FFF2-40B4-BE49-F238E27FC236}">
                  <a16:creationId xmlns:a16="http://schemas.microsoft.com/office/drawing/2014/main" id="{1BC19848-CA09-8C86-B56D-DADE58B19B9C}"/>
                </a:ext>
              </a:extLst>
            </p:cNvPr>
            <p:cNvSpPr txBox="1">
              <a:spLocks/>
            </p:cNvSpPr>
            <p:nvPr/>
          </p:nvSpPr>
          <p:spPr>
            <a:xfrm>
              <a:off x="649126" y="4551526"/>
              <a:ext cx="1613525" cy="440255"/>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371600">
                <a:spcBef>
                  <a:spcPct val="20000"/>
                </a:spcBef>
                <a:defRPr/>
              </a:pPr>
              <a:r>
                <a:rPr lang="zh-CN" altLang="en-US" dirty="0">
                  <a:solidFill>
                    <a:srgbClr val="9BB955"/>
                  </a:solidFill>
                  <a:latin typeface="微软雅黑" panose="020B0503020204020204" pitchFamily="34" charset="-122"/>
                  <a:ea typeface="微软雅黑" panose="020B0503020204020204" pitchFamily="34" charset="-122"/>
                </a:rPr>
                <a:t>可追溯性</a:t>
              </a:r>
              <a:endParaRPr lang="en-US" dirty="0">
                <a:solidFill>
                  <a:srgbClr val="9BB955"/>
                </a:solidFill>
                <a:latin typeface="微软雅黑" panose="020B0503020204020204" pitchFamily="34" charset="-122"/>
                <a:ea typeface="微软雅黑" panose="020B0503020204020204" pitchFamily="34" charset="-122"/>
              </a:endParaRPr>
            </a:p>
          </p:txBody>
        </p:sp>
        <p:pic>
          <p:nvPicPr>
            <p:cNvPr id="62" name="图形 61">
              <a:extLst>
                <a:ext uri="{FF2B5EF4-FFF2-40B4-BE49-F238E27FC236}">
                  <a16:creationId xmlns:a16="http://schemas.microsoft.com/office/drawing/2014/main" id="{6EC5E785-D640-5DBC-BAE1-C164FDD82C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5980" y="2504132"/>
              <a:ext cx="525165" cy="525165"/>
            </a:xfrm>
            <a:prstGeom prst="rect">
              <a:avLst/>
            </a:prstGeom>
          </p:spPr>
        </p:pic>
        <p:pic>
          <p:nvPicPr>
            <p:cNvPr id="63" name="图形 62">
              <a:extLst>
                <a:ext uri="{FF2B5EF4-FFF2-40B4-BE49-F238E27FC236}">
                  <a16:creationId xmlns:a16="http://schemas.microsoft.com/office/drawing/2014/main" id="{DD26DBB7-1AAF-379C-05B1-7044C2C327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78040" y="4197551"/>
              <a:ext cx="471390" cy="413500"/>
            </a:xfrm>
            <a:prstGeom prst="rect">
              <a:avLst/>
            </a:prstGeom>
          </p:spPr>
        </p:pic>
        <p:pic>
          <p:nvPicPr>
            <p:cNvPr id="64" name="图形 63">
              <a:extLst>
                <a:ext uri="{FF2B5EF4-FFF2-40B4-BE49-F238E27FC236}">
                  <a16:creationId xmlns:a16="http://schemas.microsoft.com/office/drawing/2014/main" id="{EB3D4A29-5E3B-D6E8-C872-44634086C5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53826" y="4889331"/>
              <a:ext cx="517302" cy="517302"/>
            </a:xfrm>
            <a:prstGeom prst="rect">
              <a:avLst/>
            </a:prstGeom>
          </p:spPr>
        </p:pic>
        <p:pic>
          <p:nvPicPr>
            <p:cNvPr id="65" name="图形 64">
              <a:extLst>
                <a:ext uri="{FF2B5EF4-FFF2-40B4-BE49-F238E27FC236}">
                  <a16:creationId xmlns:a16="http://schemas.microsoft.com/office/drawing/2014/main" id="{05C6BFF6-35CA-5A3F-B103-2300EDCECBA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76918" y="3390628"/>
              <a:ext cx="431520" cy="431521"/>
            </a:xfrm>
            <a:prstGeom prst="rect">
              <a:avLst/>
            </a:prstGeom>
          </p:spPr>
        </p:pic>
      </p:grpSp>
      <p:sp>
        <p:nvSpPr>
          <p:cNvPr id="66" name="矩形 65">
            <a:extLst>
              <a:ext uri="{FF2B5EF4-FFF2-40B4-BE49-F238E27FC236}">
                <a16:creationId xmlns:a16="http://schemas.microsoft.com/office/drawing/2014/main" id="{C849940E-D005-9225-3707-6E8F359584E4}"/>
              </a:ext>
            </a:extLst>
          </p:cNvPr>
          <p:cNvSpPr/>
          <p:nvPr/>
        </p:nvSpPr>
        <p:spPr>
          <a:xfrm>
            <a:off x="8490937" y="2025274"/>
            <a:ext cx="3701061" cy="764697"/>
          </a:xfrm>
          <a:prstGeom prst="rect">
            <a:avLst/>
          </a:prstGeom>
        </p:spPr>
        <p:txBody>
          <a:bodyPr wrap="square">
            <a:spAutoFit/>
          </a:bodyPr>
          <a:lstStyle/>
          <a:p>
            <a:pPr marL="742950" marR="0" lvl="1" indent="-285750" algn="just" defTabSz="914400" rtl="0" eaLnBrk="1" fontAlgn="auto" latinLnBrk="0" hangingPunct="0">
              <a:lnSpc>
                <a:spcPct val="150000"/>
              </a:lnSpc>
              <a:spcBef>
                <a:spcPts val="500"/>
              </a:spcBef>
              <a:spcAft>
                <a:spcPts val="0"/>
              </a:spcAft>
              <a:buClr>
                <a:srgbClr val="000000"/>
              </a:buClr>
              <a:buSzPct val="100000"/>
              <a:buFontTx/>
              <a:buChar char="‣"/>
              <a:defRPr sz="16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400" kern="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多方参与、共同维护</a:t>
            </a:r>
            <a:endParaRPr kumimoji="0" lang="zh-CN" altLang="en-US" sz="1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742950" marR="0" lvl="1" indent="-285750" algn="just" defTabSz="914400" rtl="0" eaLnBrk="1" fontAlgn="auto" latinLnBrk="0" hangingPunct="0">
              <a:lnSpc>
                <a:spcPct val="150000"/>
              </a:lnSpc>
              <a:spcBef>
                <a:spcPts val="500"/>
              </a:spcBef>
              <a:spcAft>
                <a:spcPts val="0"/>
              </a:spcAft>
              <a:buClr>
                <a:srgbClr val="000000"/>
              </a:buClr>
              <a:buSzPct val="100000"/>
              <a:buFontTx/>
              <a:buChar char="‣"/>
              <a:defRPr sz="16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哈希函数</a:t>
            </a:r>
            <a:r>
              <a:rPr kumimoji="0" lang="en-US" altLang="zh-CN" sz="1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a:t>
            </a:r>
            <a:r>
              <a:rPr kumimoji="0" lang="zh-CN" altLang="en-US" sz="1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数字签名</a:t>
            </a:r>
            <a:r>
              <a:rPr kumimoji="0" lang="en-US" altLang="zh-CN" sz="1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a:t>
            </a:r>
            <a:r>
              <a:rPr kumimoji="0" lang="zh-CN" altLang="en-US" sz="1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分布式共识</a:t>
            </a:r>
          </a:p>
        </p:txBody>
      </p:sp>
      <p:sp>
        <p:nvSpPr>
          <p:cNvPr id="67" name="矩形 66">
            <a:extLst>
              <a:ext uri="{FF2B5EF4-FFF2-40B4-BE49-F238E27FC236}">
                <a16:creationId xmlns:a16="http://schemas.microsoft.com/office/drawing/2014/main" id="{8BCDEA96-9EAE-5BC9-E963-4EF4319C6E2C}"/>
              </a:ext>
            </a:extLst>
          </p:cNvPr>
          <p:cNvSpPr/>
          <p:nvPr/>
        </p:nvSpPr>
        <p:spPr>
          <a:xfrm>
            <a:off x="8490938" y="4560035"/>
            <a:ext cx="3701061" cy="764697"/>
          </a:xfrm>
          <a:prstGeom prst="rect">
            <a:avLst/>
          </a:prstGeom>
        </p:spPr>
        <p:txBody>
          <a:bodyPr wrap="square">
            <a:spAutoFit/>
          </a:bodyPr>
          <a:lstStyle/>
          <a:p>
            <a:pPr marL="742950" marR="0" lvl="1" indent="-285750" algn="just" defTabSz="914400" rtl="0" eaLnBrk="1" fontAlgn="auto" latinLnBrk="0" hangingPunct="0">
              <a:lnSpc>
                <a:spcPct val="150000"/>
              </a:lnSpc>
              <a:spcBef>
                <a:spcPts val="500"/>
              </a:spcBef>
              <a:spcAft>
                <a:spcPts val="0"/>
              </a:spcAft>
              <a:buClr>
                <a:srgbClr val="000000"/>
              </a:buClr>
              <a:buSzPct val="100000"/>
              <a:buFontTx/>
              <a:buChar char="‣"/>
              <a:defRPr sz="16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400" kern="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智能合约</a:t>
            </a:r>
            <a:endParaRPr lang="en-US" altLang="zh-CN" sz="1400" kern="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742950" marR="0" lvl="1" indent="-285750" algn="just" defTabSz="914400" rtl="0" eaLnBrk="1" fontAlgn="auto" latinLnBrk="0" hangingPunct="0">
              <a:lnSpc>
                <a:spcPct val="150000"/>
              </a:lnSpc>
              <a:spcBef>
                <a:spcPts val="500"/>
              </a:spcBef>
              <a:spcAft>
                <a:spcPts val="0"/>
              </a:spcAft>
              <a:buClr>
                <a:srgbClr val="000000"/>
              </a:buClr>
              <a:buSzPct val="100000"/>
              <a:buFontTx/>
              <a:buChar char="‣"/>
              <a:defRPr sz="16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400" kern="0"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去中心化应用</a:t>
            </a:r>
            <a:endParaRPr kumimoji="0" lang="zh-CN" altLang="en-US" sz="1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extLst>
      <p:ext uri="{BB962C8B-B14F-4D97-AF65-F5344CB8AC3E}">
        <p14:creationId xmlns:p14="http://schemas.microsoft.com/office/powerpoint/2010/main" val="73859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9415" y="62230"/>
            <a:ext cx="1428750" cy="338455"/>
          </a:xfrm>
        </p:spPr>
        <p:txBody>
          <a:bodyPr/>
          <a:lstStyle/>
          <a:p>
            <a:r>
              <a:rPr lang="zh-CN" altLang="en-US" dirty="0"/>
              <a:t>区块链系统概览</a:t>
            </a:r>
          </a:p>
        </p:txBody>
      </p:sp>
      <p:sp>
        <p:nvSpPr>
          <p:cNvPr id="12" name="矩形 11"/>
          <p:cNvSpPr/>
          <p:nvPr/>
        </p:nvSpPr>
        <p:spPr>
          <a:xfrm>
            <a:off x="826709" y="3603548"/>
            <a:ext cx="843142" cy="369332"/>
          </a:xfrm>
          <a:prstGeom prst="rect">
            <a:avLst/>
          </a:prstGeom>
        </p:spPr>
        <p:txBody>
          <a:bodyPr wrap="square">
            <a:spAutoFit/>
          </a:bodyPr>
          <a:lstStyle/>
          <a:p>
            <a:pPr marL="0" marR="0" lvl="1" indent="0" algn="ctr" defTabSz="914400" rtl="0" eaLnBrk="1" fontAlgn="auto" latinLnBrk="0" hangingPunct="0">
              <a:spcBef>
                <a:spcPts val="0"/>
              </a:spcBef>
              <a:spcAft>
                <a:spcPts val="0"/>
              </a:spcAft>
              <a:buClrTx/>
              <a:buSzTx/>
              <a:buFontTx/>
              <a:buNone/>
              <a:defRPr/>
            </a:pPr>
            <a:r>
              <a:rPr kumimoji="0" lang="zh-CN" altLang="en-US" sz="1800" b="1" i="0" u="none" strike="noStrike" kern="0" cap="none" spc="0" normalizeH="0" baseline="0" noProof="0" dirty="0">
                <a:ln>
                  <a:noFill/>
                </a:ln>
                <a:solidFill>
                  <a:srgbClr val="1F54A0"/>
                </a:solidFill>
                <a:effectLst/>
                <a:uLnTx/>
                <a:uFillTx/>
                <a:latin typeface="微软雅黑" panose="020B0503020204020204" charset="-122"/>
                <a:ea typeface="微软雅黑" panose="020B0503020204020204" charset="-122"/>
                <a:cs typeface="+mn-cs"/>
                <a:sym typeface="微软雅黑" panose="020B0503020204020204" charset="-122"/>
              </a:rPr>
              <a:t>交易</a:t>
            </a:r>
            <a:endParaRPr kumimoji="0" lang="en-US" altLang="zh-CN" sz="1800" b="1" i="0" u="none" strike="noStrike" kern="0" cap="none" spc="0" normalizeH="0" baseline="0" noProof="0" dirty="0">
              <a:ln>
                <a:noFill/>
              </a:ln>
              <a:solidFill>
                <a:srgbClr val="1F54A0"/>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13" name="矩形 29"/>
          <p:cNvSpPr/>
          <p:nvPr/>
        </p:nvSpPr>
        <p:spPr>
          <a:xfrm>
            <a:off x="2568501" y="3603548"/>
            <a:ext cx="2065746" cy="369332"/>
          </a:xfrm>
          <a:prstGeom prst="rect">
            <a:avLst/>
          </a:prstGeom>
        </p:spPr>
        <p:txBody>
          <a:bodyPr wrap="square">
            <a:spAutoFit/>
          </a:bodyPr>
          <a:lstStyle/>
          <a:p>
            <a:pPr marL="0" marR="0" lvl="1" indent="0" algn="ctr" defTabSz="914400" rtl="0" eaLnBrk="1" fontAlgn="auto" latinLnBrk="0" hangingPunct="0">
              <a:spcBef>
                <a:spcPts val="0"/>
              </a:spcBef>
              <a:spcAft>
                <a:spcPts val="0"/>
              </a:spcAft>
              <a:buClrTx/>
              <a:buSzTx/>
              <a:buFontTx/>
              <a:buNone/>
              <a:defRPr/>
            </a:pPr>
            <a:r>
              <a:rPr kumimoji="0" lang="zh-CN" altLang="en-US" sz="1800" b="1" i="0" u="none" strike="noStrike" kern="0" cap="none" spc="0" normalizeH="0" baseline="0" noProof="0" dirty="0">
                <a:ln>
                  <a:noFill/>
                </a:ln>
                <a:solidFill>
                  <a:srgbClr val="1F54A0"/>
                </a:solidFill>
                <a:effectLst/>
                <a:uLnTx/>
                <a:uFillTx/>
                <a:latin typeface="微软雅黑" panose="020B0503020204020204" charset="-122"/>
                <a:ea typeface="微软雅黑" panose="020B0503020204020204" charset="-122"/>
                <a:cs typeface="+mn-cs"/>
                <a:sym typeface="微软雅黑" panose="020B0503020204020204" charset="-122"/>
              </a:rPr>
              <a:t>区块</a:t>
            </a:r>
            <a:endParaRPr kumimoji="0" lang="en-US" altLang="zh-CN" sz="1800" b="1" i="0" u="none" strike="noStrike" kern="0" cap="none" spc="0" normalizeH="0" baseline="0" noProof="0" dirty="0">
              <a:ln>
                <a:noFill/>
              </a:ln>
              <a:solidFill>
                <a:srgbClr val="1F54A0"/>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15" name="矩形 29"/>
          <p:cNvSpPr/>
          <p:nvPr/>
        </p:nvSpPr>
        <p:spPr>
          <a:xfrm>
            <a:off x="5502358" y="3465049"/>
            <a:ext cx="2261677" cy="646331"/>
          </a:xfrm>
          <a:prstGeom prst="rect">
            <a:avLst/>
          </a:prstGeom>
        </p:spPr>
        <p:txBody>
          <a:bodyPr wrap="square">
            <a:spAutoFit/>
          </a:bodyPr>
          <a:lstStyle/>
          <a:p>
            <a:pPr marL="0" marR="0" lvl="1" indent="0" algn="ctr" defTabSz="914400" rtl="0" eaLnBrk="1" fontAlgn="auto" latinLnBrk="0" hangingPunct="0">
              <a:spcBef>
                <a:spcPts val="0"/>
              </a:spcBef>
              <a:spcAft>
                <a:spcPts val="0"/>
              </a:spcAft>
              <a:buClrTx/>
              <a:buSzTx/>
              <a:buFontTx/>
              <a:buNone/>
              <a:defRPr/>
            </a:pPr>
            <a:r>
              <a:rPr lang="zh-CN" altLang="en-US" b="1" kern="0" dirty="0">
                <a:solidFill>
                  <a:srgbClr val="1F54A0"/>
                </a:solidFill>
                <a:latin typeface="微软雅黑" panose="020B0503020204020204" charset="-122"/>
                <a:ea typeface="微软雅黑" panose="020B0503020204020204" charset="-122"/>
                <a:sym typeface="微软雅黑" panose="020B0503020204020204" charset="-122"/>
              </a:rPr>
              <a:t>块链式数据结构</a:t>
            </a:r>
            <a:endParaRPr lang="en-US" altLang="zh-CN" b="1" kern="0" dirty="0">
              <a:solidFill>
                <a:srgbClr val="1F54A0"/>
              </a:solidFill>
              <a:latin typeface="微软雅黑" panose="020B0503020204020204" charset="-122"/>
              <a:ea typeface="微软雅黑" panose="020B0503020204020204" charset="-122"/>
              <a:sym typeface="微软雅黑" panose="020B0503020204020204" charset="-122"/>
            </a:endParaRPr>
          </a:p>
          <a:p>
            <a:pPr marL="0" marR="0" lvl="1" indent="0" algn="ctr" defTabSz="914400" rtl="0" eaLnBrk="1" fontAlgn="auto" latinLnBrk="0" hangingPunct="0">
              <a:spcBef>
                <a:spcPts val="0"/>
              </a:spcBef>
              <a:spcAft>
                <a:spcPts val="0"/>
              </a:spcAft>
              <a:buClrTx/>
              <a:buSzTx/>
              <a:buFontTx/>
              <a:buNone/>
              <a:defRPr/>
            </a:pPr>
            <a:r>
              <a:rPr lang="zh-CN" altLang="en-US" b="1" kern="0" dirty="0">
                <a:solidFill>
                  <a:srgbClr val="1F54A0"/>
                </a:solidFill>
                <a:latin typeface="微软雅黑" panose="020B0503020204020204" charset="-122"/>
                <a:ea typeface="微软雅黑" panose="020B0503020204020204" charset="-122"/>
                <a:sym typeface="微软雅黑" panose="020B0503020204020204" charset="-122"/>
              </a:rPr>
              <a:t>（狭义区块链）</a:t>
            </a:r>
            <a:endParaRPr kumimoji="0" lang="en-US" altLang="zh-CN" sz="1800" b="1" i="0" u="none" strike="noStrike" kern="0" cap="none" spc="0" normalizeH="0" baseline="0" noProof="0" dirty="0">
              <a:ln>
                <a:noFill/>
              </a:ln>
              <a:solidFill>
                <a:srgbClr val="1F54A0"/>
              </a:solidFill>
              <a:effectLst/>
              <a:uLnTx/>
              <a:uFillTx/>
              <a:latin typeface="微软雅黑" panose="020B0503020204020204" charset="-122"/>
              <a:ea typeface="微软雅黑" panose="020B0503020204020204" charset="-122"/>
              <a:cs typeface="+mn-cs"/>
              <a:sym typeface="微软雅黑" panose="020B0503020204020204" charset="-122"/>
            </a:endParaRPr>
          </a:p>
        </p:txBody>
      </p:sp>
      <p:pic>
        <p:nvPicPr>
          <p:cNvPr id="16" name="图片 15"/>
          <p:cNvPicPr>
            <a:picLocks noChangeAspect="1"/>
          </p:cNvPicPr>
          <p:nvPr/>
        </p:nvPicPr>
        <p:blipFill>
          <a:blip r:embed="rId3"/>
          <a:stretch>
            <a:fillRect/>
          </a:stretch>
        </p:blipFill>
        <p:spPr>
          <a:xfrm>
            <a:off x="960276" y="2256810"/>
            <a:ext cx="563916" cy="492871"/>
          </a:xfrm>
          <a:prstGeom prst="rect">
            <a:avLst/>
          </a:prstGeom>
        </p:spPr>
      </p:pic>
      <p:pic>
        <p:nvPicPr>
          <p:cNvPr id="18" name="图片 17"/>
          <p:cNvPicPr>
            <a:picLocks noChangeAspect="1"/>
          </p:cNvPicPr>
          <p:nvPr/>
        </p:nvPicPr>
        <p:blipFill>
          <a:blip r:embed="rId4"/>
          <a:stretch>
            <a:fillRect/>
          </a:stretch>
        </p:blipFill>
        <p:spPr>
          <a:xfrm>
            <a:off x="3270440" y="2183962"/>
            <a:ext cx="673463" cy="638569"/>
          </a:xfrm>
          <a:prstGeom prst="rect">
            <a:avLst/>
          </a:prstGeom>
        </p:spPr>
      </p:pic>
      <p:pic>
        <p:nvPicPr>
          <p:cNvPr id="19" name="图片 18"/>
          <p:cNvPicPr>
            <a:picLocks noChangeAspect="1"/>
          </p:cNvPicPr>
          <p:nvPr/>
        </p:nvPicPr>
        <p:blipFill>
          <a:blip r:embed="rId5"/>
          <a:stretch>
            <a:fillRect/>
          </a:stretch>
        </p:blipFill>
        <p:spPr>
          <a:xfrm flipH="1">
            <a:off x="2263835" y="2216847"/>
            <a:ext cx="197255" cy="572798"/>
          </a:xfrm>
          <a:prstGeom prst="rect">
            <a:avLst/>
          </a:prstGeom>
        </p:spPr>
      </p:pic>
      <p:pic>
        <p:nvPicPr>
          <p:cNvPr id="21" name="图片 20"/>
          <p:cNvPicPr>
            <a:picLocks noChangeAspect="1"/>
          </p:cNvPicPr>
          <p:nvPr/>
        </p:nvPicPr>
        <p:blipFill>
          <a:blip r:embed="rId5"/>
          <a:stretch>
            <a:fillRect/>
          </a:stretch>
        </p:blipFill>
        <p:spPr>
          <a:xfrm flipH="1">
            <a:off x="4597791" y="2216847"/>
            <a:ext cx="197255" cy="572798"/>
          </a:xfrm>
          <a:prstGeom prst="rect">
            <a:avLst/>
          </a:prstGeom>
        </p:spPr>
      </p:pic>
      <p:pic>
        <p:nvPicPr>
          <p:cNvPr id="25" name="图片 24"/>
          <p:cNvPicPr>
            <a:picLocks noChangeAspect="1"/>
          </p:cNvPicPr>
          <p:nvPr/>
        </p:nvPicPr>
        <p:blipFill>
          <a:blip r:embed="rId5"/>
          <a:stretch>
            <a:fillRect/>
          </a:stretch>
        </p:blipFill>
        <p:spPr>
          <a:xfrm flipH="1">
            <a:off x="8299464" y="2216847"/>
            <a:ext cx="197255" cy="572798"/>
          </a:xfrm>
          <a:prstGeom prst="rect">
            <a:avLst/>
          </a:prstGeom>
        </p:spPr>
      </p:pic>
      <p:pic>
        <p:nvPicPr>
          <p:cNvPr id="26" name="图片 25"/>
          <p:cNvPicPr>
            <a:picLocks noChangeAspect="1"/>
          </p:cNvPicPr>
          <p:nvPr/>
        </p:nvPicPr>
        <p:blipFill>
          <a:blip r:embed="rId6"/>
          <a:stretch>
            <a:fillRect/>
          </a:stretch>
        </p:blipFill>
        <p:spPr>
          <a:xfrm>
            <a:off x="5467407" y="2247964"/>
            <a:ext cx="2331580" cy="510564"/>
          </a:xfrm>
          <a:prstGeom prst="rect">
            <a:avLst/>
          </a:prstGeom>
        </p:spPr>
      </p:pic>
      <p:pic>
        <p:nvPicPr>
          <p:cNvPr id="27" name="图片 26"/>
          <p:cNvPicPr>
            <a:picLocks noChangeAspect="1"/>
          </p:cNvPicPr>
          <p:nvPr/>
        </p:nvPicPr>
        <p:blipFill>
          <a:blip r:embed="rId7"/>
          <a:stretch>
            <a:fillRect/>
          </a:stretch>
        </p:blipFill>
        <p:spPr>
          <a:xfrm>
            <a:off x="8882896" y="1936273"/>
            <a:ext cx="2788404" cy="1133948"/>
          </a:xfrm>
          <a:prstGeom prst="rect">
            <a:avLst/>
          </a:prstGeom>
        </p:spPr>
      </p:pic>
      <p:sp>
        <p:nvSpPr>
          <p:cNvPr id="30" name="矩形 29"/>
          <p:cNvSpPr/>
          <p:nvPr/>
        </p:nvSpPr>
        <p:spPr>
          <a:xfrm>
            <a:off x="9146259" y="3465049"/>
            <a:ext cx="2261677" cy="646331"/>
          </a:xfrm>
          <a:prstGeom prst="rect">
            <a:avLst/>
          </a:prstGeom>
        </p:spPr>
        <p:txBody>
          <a:bodyPr wrap="square">
            <a:spAutoFit/>
          </a:bodyPr>
          <a:lstStyle/>
          <a:p>
            <a:pPr marL="0" marR="0" lvl="1" indent="0" algn="ctr" defTabSz="914400" rtl="0" eaLnBrk="1" fontAlgn="auto" latinLnBrk="0" hangingPunct="0">
              <a:spcBef>
                <a:spcPts val="0"/>
              </a:spcBef>
              <a:spcAft>
                <a:spcPts val="0"/>
              </a:spcAft>
              <a:buClrTx/>
              <a:buSzTx/>
              <a:buFontTx/>
              <a:buNone/>
              <a:defRPr/>
            </a:pPr>
            <a:r>
              <a:rPr lang="zh-CN" altLang="en-US" b="1" kern="0" dirty="0">
                <a:solidFill>
                  <a:srgbClr val="1F54A0"/>
                </a:solidFill>
                <a:latin typeface="微软雅黑" panose="020B0503020204020204" charset="-122"/>
                <a:ea typeface="微软雅黑" panose="020B0503020204020204" charset="-122"/>
                <a:sym typeface="微软雅黑" panose="020B0503020204020204" charset="-122"/>
              </a:rPr>
              <a:t>分布式账本</a:t>
            </a:r>
            <a:endParaRPr lang="en-US" altLang="zh-CN" b="1" kern="0" dirty="0">
              <a:solidFill>
                <a:srgbClr val="1F54A0"/>
              </a:solidFill>
              <a:latin typeface="微软雅黑" panose="020B0503020204020204" charset="-122"/>
              <a:ea typeface="微软雅黑" panose="020B0503020204020204" charset="-122"/>
              <a:sym typeface="微软雅黑" panose="020B0503020204020204" charset="-122"/>
            </a:endParaRPr>
          </a:p>
          <a:p>
            <a:pPr marL="0" marR="0" lvl="1" indent="0" algn="ctr" defTabSz="914400" rtl="0" eaLnBrk="1" fontAlgn="auto" latinLnBrk="0" hangingPunct="0">
              <a:spcBef>
                <a:spcPts val="0"/>
              </a:spcBef>
              <a:spcAft>
                <a:spcPts val="0"/>
              </a:spcAft>
              <a:buClrTx/>
              <a:buSzTx/>
              <a:buFontTx/>
              <a:buNone/>
              <a:defRPr/>
            </a:pPr>
            <a:r>
              <a:rPr lang="zh-CN" altLang="en-US" b="1" kern="0" dirty="0">
                <a:solidFill>
                  <a:srgbClr val="1F54A0"/>
                </a:solidFill>
                <a:latin typeface="微软雅黑" panose="020B0503020204020204" charset="-122"/>
                <a:ea typeface="微软雅黑" panose="020B0503020204020204" charset="-122"/>
                <a:sym typeface="微软雅黑" panose="020B0503020204020204" charset="-122"/>
              </a:rPr>
              <a:t>（广义区块链）</a:t>
            </a:r>
            <a:endParaRPr kumimoji="0" lang="en-US" altLang="zh-CN" sz="1800" b="1" i="0" u="none" strike="noStrike" kern="0" cap="none" spc="0" normalizeH="0" baseline="0" noProof="0" dirty="0">
              <a:ln>
                <a:noFill/>
              </a:ln>
              <a:solidFill>
                <a:srgbClr val="1F54A0"/>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31" name="矩形 30"/>
          <p:cNvSpPr/>
          <p:nvPr/>
        </p:nvSpPr>
        <p:spPr>
          <a:xfrm>
            <a:off x="315079" y="4111379"/>
            <a:ext cx="1875963" cy="1156855"/>
          </a:xfrm>
          <a:prstGeom prst="rect">
            <a:avLst/>
          </a:prstGeom>
        </p:spPr>
        <p:txBody>
          <a:bodyPr wrap="square">
            <a:spAutoFit/>
          </a:bodyPr>
          <a:lstStyle/>
          <a:p>
            <a:pPr marL="0" marR="0" lvl="1" indent="0" algn="l" defTabSz="914400" rtl="0" eaLnBrk="1" fontAlgn="auto" latinLnBrk="0" hangingPunct="0">
              <a:lnSpc>
                <a:spcPct val="15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微软雅黑" panose="020B0503020204020204" charset="-122"/>
              </a:rPr>
              <a:t>交易指的是一次</a:t>
            </a:r>
            <a:r>
              <a:rPr kumimoji="0" lang="zh-CN" altLang="en-US" sz="1600" b="0" i="0" u="none" strike="noStrike" kern="0" cap="none" spc="0" normalizeH="0" baseline="0" noProof="0" dirty="0">
                <a:ln>
                  <a:noFill/>
                </a:ln>
                <a:solidFill>
                  <a:srgbClr val="1F54A0"/>
                </a:solidFill>
                <a:effectLst/>
                <a:uLnTx/>
                <a:uFillTx/>
                <a:latin typeface="微软雅黑" panose="020B0503020204020204" charset="-122"/>
                <a:ea typeface="微软雅黑" panose="020B0503020204020204" charset="-122"/>
                <a:cs typeface="+mn-cs"/>
                <a:sym typeface="微软雅黑" panose="020B0503020204020204" charset="-122"/>
              </a:rPr>
              <a:t>对账本的操作</a:t>
            </a:r>
            <a:r>
              <a:rPr kumimoji="0" lang="zh-CN" altLang="en-US" sz="1600" b="0" i="0" u="none" strike="noStrike" kern="0" cap="none" spc="0" normalizeH="0" baseline="0" noProof="0" dirty="0">
                <a:ln>
                  <a:noFill/>
                </a:ln>
                <a:solidFill>
                  <a:srgbClr val="000000">
                    <a:lumMod val="85000"/>
                    <a:lumOff val="15000"/>
                  </a:srgbClr>
                </a:solidFill>
                <a:effectLst/>
                <a:uLnTx/>
                <a:uFillTx/>
                <a:latin typeface="微软雅黑" panose="020B0503020204020204" charset="-122"/>
                <a:ea typeface="微软雅黑" panose="020B0503020204020204" charset="-122"/>
                <a:cs typeface="+mn-cs"/>
                <a:sym typeface="微软雅黑" panose="020B0503020204020204" charset="-122"/>
              </a:rPr>
              <a:t>，</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微软雅黑" panose="020B0503020204020204" charset="-122"/>
              </a:rPr>
              <a:t>如一笔转账交易。</a:t>
            </a:r>
            <a:endParaRPr kumimoji="0" lang="en-US" altLang="zh-CN"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32" name="矩形 29"/>
          <p:cNvSpPr/>
          <p:nvPr/>
        </p:nvSpPr>
        <p:spPr>
          <a:xfrm>
            <a:off x="2625098" y="4111380"/>
            <a:ext cx="2065746" cy="1156855"/>
          </a:xfrm>
          <a:prstGeom prst="rect">
            <a:avLst/>
          </a:prstGeom>
        </p:spPr>
        <p:txBody>
          <a:bodyPr wrap="square">
            <a:spAutoFit/>
          </a:bodyPr>
          <a:lstStyle/>
          <a:p>
            <a:pPr marL="0" marR="0" lvl="1" indent="0" algn="l" defTabSz="914400" rtl="0" eaLnBrk="1" fontAlgn="auto" latinLnBrk="0" hangingPunct="0">
              <a:lnSpc>
                <a:spcPct val="15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微软雅黑" panose="020B0503020204020204" charset="-122"/>
              </a:rPr>
              <a:t>将一段时间内发生的所有</a:t>
            </a:r>
            <a:r>
              <a:rPr kumimoji="0" lang="zh-CN" altLang="en-US" sz="1600" b="0" i="0" u="none" strike="noStrike" kern="0" cap="none" spc="0" normalizeH="0" baseline="0" noProof="0" dirty="0">
                <a:ln>
                  <a:noFill/>
                </a:ln>
                <a:solidFill>
                  <a:srgbClr val="1F54A0"/>
                </a:solidFill>
                <a:effectLst/>
                <a:uLnTx/>
                <a:uFillTx/>
                <a:latin typeface="微软雅黑" panose="020B0503020204020204" charset="-122"/>
                <a:ea typeface="微软雅黑" panose="020B0503020204020204" charset="-122"/>
                <a:cs typeface="+mn-cs"/>
                <a:sym typeface="微软雅黑" panose="020B0503020204020204" charset="-122"/>
              </a:rPr>
              <a:t>交易和状态</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微软雅黑" panose="020B0503020204020204" charset="-122"/>
              </a:rPr>
              <a:t>打包成为一个区块</a:t>
            </a:r>
            <a:r>
              <a:rPr kumimoji="0" lang="zh-CN" altLang="en-US" sz="1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微软雅黑" panose="020B0503020204020204" charset="-122"/>
              </a:rPr>
              <a:t>。</a:t>
            </a:r>
          </a:p>
        </p:txBody>
      </p:sp>
      <p:sp>
        <p:nvSpPr>
          <p:cNvPr id="33" name="矩形 29"/>
          <p:cNvSpPr/>
          <p:nvPr/>
        </p:nvSpPr>
        <p:spPr>
          <a:xfrm>
            <a:off x="5502358" y="4111380"/>
            <a:ext cx="2261677" cy="1526187"/>
          </a:xfrm>
          <a:prstGeom prst="rect">
            <a:avLst/>
          </a:prstGeom>
        </p:spPr>
        <p:txBody>
          <a:bodyPr wrap="square">
            <a:spAutoFit/>
          </a:bodyPr>
          <a:lstStyle/>
          <a:p>
            <a:pPr marL="0" marR="0" lvl="1" indent="0" algn="l" defTabSz="914400" rtl="0" eaLnBrk="1" fontAlgn="auto" latinLnBrk="0" hangingPunct="0">
              <a:lnSpc>
                <a:spcPct val="15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微软雅黑" panose="020B0503020204020204" charset="-122"/>
              </a:rPr>
              <a:t>区块以时间顺序前后相连，组成一种</a:t>
            </a:r>
            <a:r>
              <a:rPr kumimoji="0" lang="zh-CN" altLang="en-US" sz="1600" b="0" i="0" u="none" strike="noStrike" kern="0" cap="none" spc="0" normalizeH="0" baseline="0" noProof="0" dirty="0">
                <a:ln>
                  <a:noFill/>
                </a:ln>
                <a:solidFill>
                  <a:srgbClr val="1F54A0"/>
                </a:solidFill>
                <a:effectLst/>
                <a:uLnTx/>
                <a:uFillTx/>
                <a:latin typeface="微软雅黑" panose="020B0503020204020204" charset="-122"/>
                <a:ea typeface="微软雅黑" panose="020B0503020204020204" charset="-122"/>
                <a:cs typeface="+mn-cs"/>
                <a:sym typeface="微软雅黑" panose="020B0503020204020204" charset="-122"/>
              </a:rPr>
              <a:t>块链式数据结构</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微软雅黑" panose="020B0503020204020204" charset="-122"/>
              </a:rPr>
              <a:t>，即“区块链”一词的由来。</a:t>
            </a:r>
            <a:endParaRPr kumimoji="0" lang="en-US" altLang="zh-CN"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34" name="矩形 29"/>
          <p:cNvSpPr/>
          <p:nvPr/>
        </p:nvSpPr>
        <p:spPr>
          <a:xfrm>
            <a:off x="9146259" y="4111380"/>
            <a:ext cx="2261677" cy="1156855"/>
          </a:xfrm>
          <a:prstGeom prst="rect">
            <a:avLst/>
          </a:prstGeom>
        </p:spPr>
        <p:txBody>
          <a:bodyPr wrap="square">
            <a:spAutoFit/>
          </a:bodyPr>
          <a:lstStyle/>
          <a:p>
            <a:pPr marL="0" lvl="1" hangingPunct="0">
              <a:lnSpc>
                <a:spcPct val="150000"/>
              </a:lnSpc>
              <a:defRPr/>
            </a:pPr>
            <a:r>
              <a:rPr lang="zh-CN" altLang="en-US" sz="1600" kern="0" dirty="0">
                <a:solidFill>
                  <a:srgbClr val="000000"/>
                </a:solidFill>
                <a:latin typeface="微软雅黑" panose="020B0503020204020204" charset="-122"/>
                <a:ea typeface="微软雅黑" panose="020B0503020204020204" charset="-122"/>
                <a:sym typeface="微软雅黑" panose="020B0503020204020204" charset="-122"/>
              </a:rPr>
              <a:t>多参与方各自部署，互联互通，构成</a:t>
            </a:r>
            <a:r>
              <a:rPr lang="zh-CN" altLang="en-US" sz="1600" kern="0" dirty="0">
                <a:solidFill>
                  <a:srgbClr val="1F54A0"/>
                </a:solidFill>
                <a:latin typeface="微软雅黑" panose="020B0503020204020204" charset="-122"/>
                <a:ea typeface="微软雅黑" panose="020B0503020204020204" charset="-122"/>
                <a:sym typeface="微软雅黑" panose="020B0503020204020204" charset="-122"/>
              </a:rPr>
              <a:t>分布式网络</a:t>
            </a:r>
            <a:r>
              <a:rPr lang="zh-CN" altLang="en-US" sz="1600" kern="0" dirty="0">
                <a:solidFill>
                  <a:srgbClr val="000000"/>
                </a:solidFill>
                <a:latin typeface="微软雅黑" panose="020B0503020204020204" charset="-122"/>
                <a:ea typeface="微软雅黑" panose="020B0503020204020204" charset="-122"/>
                <a:sym typeface="微软雅黑" panose="020B0503020204020204" charset="-122"/>
              </a:rPr>
              <a:t>。</a:t>
            </a:r>
            <a:endParaRPr lang="en-US" altLang="zh-CN" sz="1600" kern="0" dirty="0">
              <a:solidFill>
                <a:srgbClr val="000000"/>
              </a:solidFill>
              <a:latin typeface="微软雅黑" panose="020B0503020204020204" charset="-122"/>
              <a:ea typeface="微软雅黑" panose="020B0503020204020204" charset="-122"/>
              <a:sym typeface="微软雅黑" panose="020B0503020204020204" charset="-122"/>
            </a:endParaRPr>
          </a:p>
        </p:txBody>
      </p:sp>
    </p:spTree>
    <p:extLst>
      <p:ext uri="{BB962C8B-B14F-4D97-AF65-F5344CB8AC3E}">
        <p14:creationId xmlns:p14="http://schemas.microsoft.com/office/powerpoint/2010/main" val="2155108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Q&amp;A"/>
          <p:cNvSpPr txBox="1"/>
          <p:nvPr/>
        </p:nvSpPr>
        <p:spPr>
          <a:xfrm>
            <a:off x="5222685" y="2652109"/>
            <a:ext cx="1746630" cy="923330"/>
          </a:xfrm>
          <a:prstGeom prst="rect">
            <a:avLst/>
          </a:prstGeom>
          <a:ln w="12700">
            <a:miter lim="400000"/>
          </a:ln>
        </p:spPr>
        <p:txBody>
          <a:bodyPr wrap="none" lIns="45719" rIns="45719">
            <a:spAutoFit/>
          </a:bodyPr>
          <a:lstStyle>
            <a:lvl1pPr>
              <a:defRPr sz="4800" b="1">
                <a:solidFill>
                  <a:srgbClr val="FFFFFF"/>
                </a:solidFill>
              </a:defRPr>
            </a:lvl1pPr>
          </a:lstStyle>
          <a:p>
            <a:pPr marL="0" marR="0" lvl="0" indent="0" algn="l" defTabSz="914400" rtl="0" eaLnBrk="1" fontAlgn="auto" latinLnBrk="0" hangingPunct="0">
              <a:lnSpc>
                <a:spcPct val="100000"/>
              </a:lnSpc>
              <a:spcBef>
                <a:spcPts val="0"/>
              </a:spcBef>
              <a:spcAft>
                <a:spcPts val="0"/>
              </a:spcAft>
              <a:buClrTx/>
              <a:buSzTx/>
              <a:buFontTx/>
              <a:buNone/>
              <a:defRPr/>
            </a:pPr>
            <a:r>
              <a:rPr kumimoji="0" sz="54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rPr>
              <a:t>Q&amp;A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E9131A-9DC8-8442-A09B-EE5CC2323E2D}"/>
              </a:ext>
            </a:extLst>
          </p:cNvPr>
          <p:cNvSpPr>
            <a:spLocks noGrp="1"/>
          </p:cNvSpPr>
          <p:nvPr>
            <p:ph type="body" sz="quarter" idx="10"/>
          </p:nvPr>
        </p:nvSpPr>
        <p:spPr/>
        <p:txBody>
          <a:bodyPr/>
          <a:lstStyle/>
          <a:p>
            <a:r>
              <a:rPr lang="zh-CN" altLang="en-US" dirty="0"/>
              <a:t>交易广播</a:t>
            </a:r>
            <a:endParaRPr lang="en-CN" dirty="0"/>
          </a:p>
        </p:txBody>
      </p:sp>
      <p:pic>
        <p:nvPicPr>
          <p:cNvPr id="32" name="图片 31">
            <a:extLst>
              <a:ext uri="{FF2B5EF4-FFF2-40B4-BE49-F238E27FC236}">
                <a16:creationId xmlns:a16="http://schemas.microsoft.com/office/drawing/2014/main" id="{188011FA-88E7-AAFA-FD70-E5AE58C21A70}"/>
              </a:ext>
            </a:extLst>
          </p:cNvPr>
          <p:cNvPicPr>
            <a:picLocks noChangeAspect="1"/>
          </p:cNvPicPr>
          <p:nvPr/>
        </p:nvPicPr>
        <p:blipFill>
          <a:blip r:embed="rId3"/>
          <a:stretch>
            <a:fillRect/>
          </a:stretch>
        </p:blipFill>
        <p:spPr>
          <a:xfrm>
            <a:off x="2584297" y="1298670"/>
            <a:ext cx="7023405" cy="4031955"/>
          </a:xfrm>
          <a:prstGeom prst="rect">
            <a:avLst/>
          </a:prstGeom>
        </p:spPr>
      </p:pic>
      <p:sp>
        <p:nvSpPr>
          <p:cNvPr id="41" name="文本框 40">
            <a:extLst>
              <a:ext uri="{FF2B5EF4-FFF2-40B4-BE49-F238E27FC236}">
                <a16:creationId xmlns:a16="http://schemas.microsoft.com/office/drawing/2014/main" id="{7C6F9C98-C64B-2622-682B-7AA0EDD6D0FF}"/>
              </a:ext>
            </a:extLst>
          </p:cNvPr>
          <p:cNvSpPr txBox="1"/>
          <p:nvPr/>
        </p:nvSpPr>
        <p:spPr>
          <a:xfrm>
            <a:off x="2477931" y="3543854"/>
            <a:ext cx="3263890" cy="1361911"/>
          </a:xfrm>
          <a:prstGeom prst="rect">
            <a:avLst/>
          </a:prstGeom>
          <a:noFill/>
        </p:spPr>
        <p:txBody>
          <a:bodyPr wrap="square" rtlCol="0">
            <a:spAutoFit/>
          </a:bodyPr>
          <a:lstStyle/>
          <a:p>
            <a:pPr lvl="0" algn="just">
              <a:lnSpc>
                <a:spcPct val="150000"/>
              </a:lnSpc>
            </a:pPr>
            <a:r>
              <a:rPr lang="zh-CN" altLang="en-US" sz="1500" b="1" dirty="0">
                <a:solidFill>
                  <a:srgbClr val="1F54A0"/>
                </a:solidFill>
              </a:rPr>
              <a:t>竞价排名</a:t>
            </a:r>
          </a:p>
          <a:p>
            <a:pPr lvl="0" algn="just" hangingPunct="1">
              <a:defRPr/>
            </a:pPr>
            <a:r>
              <a:rPr lang="zh-CN" altLang="en-US" sz="1500" dirty="0">
                <a:solidFill>
                  <a:srgbClr val="29293B"/>
                </a:solidFill>
              </a:rPr>
              <a:t>通常作为一个理性人来说，矿工都会优先打包手续费高的交易，交易池会根据交易费用来维护一个递减的交易池。</a:t>
            </a:r>
            <a:endParaRPr lang="en-US" altLang="zh-CN" sz="1500" dirty="0">
              <a:solidFill>
                <a:schemeClr val="tx1">
                  <a:lumMod val="85000"/>
                  <a:lumOff val="15000"/>
                </a:schemeClr>
              </a:solidFill>
            </a:endParaRPr>
          </a:p>
        </p:txBody>
      </p:sp>
      <p:sp>
        <p:nvSpPr>
          <p:cNvPr id="47" name="矩形 46">
            <a:extLst>
              <a:ext uri="{FF2B5EF4-FFF2-40B4-BE49-F238E27FC236}">
                <a16:creationId xmlns:a16="http://schemas.microsoft.com/office/drawing/2014/main" id="{67A4F067-7D33-F74B-7A20-C233297CF67B}"/>
              </a:ext>
            </a:extLst>
          </p:cNvPr>
          <p:cNvSpPr/>
          <p:nvPr/>
        </p:nvSpPr>
        <p:spPr>
          <a:xfrm>
            <a:off x="2088312" y="1129600"/>
            <a:ext cx="8166100" cy="4640584"/>
          </a:xfrm>
          <a:prstGeom prst="rect">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8" name="图片 47">
            <a:extLst>
              <a:ext uri="{FF2B5EF4-FFF2-40B4-BE49-F238E27FC236}">
                <a16:creationId xmlns:a16="http://schemas.microsoft.com/office/drawing/2014/main" id="{792231BD-CBF3-A548-DF92-EB90518EAA8C}"/>
              </a:ext>
            </a:extLst>
          </p:cNvPr>
          <p:cNvPicPr>
            <a:picLocks noChangeAspect="1"/>
          </p:cNvPicPr>
          <p:nvPr/>
        </p:nvPicPr>
        <p:blipFill>
          <a:blip r:embed="rId4"/>
          <a:stretch>
            <a:fillRect/>
          </a:stretch>
        </p:blipFill>
        <p:spPr>
          <a:xfrm>
            <a:off x="4461147" y="5104334"/>
            <a:ext cx="381192" cy="333167"/>
          </a:xfrm>
          <a:prstGeom prst="rect">
            <a:avLst/>
          </a:prstGeom>
        </p:spPr>
      </p:pic>
      <p:pic>
        <p:nvPicPr>
          <p:cNvPr id="49" name="图片 48">
            <a:extLst>
              <a:ext uri="{FF2B5EF4-FFF2-40B4-BE49-F238E27FC236}">
                <a16:creationId xmlns:a16="http://schemas.microsoft.com/office/drawing/2014/main" id="{5AF3BE45-AC67-D511-E408-A4030F2525F5}"/>
              </a:ext>
            </a:extLst>
          </p:cNvPr>
          <p:cNvPicPr>
            <a:picLocks noChangeAspect="1"/>
          </p:cNvPicPr>
          <p:nvPr/>
        </p:nvPicPr>
        <p:blipFill>
          <a:blip r:embed="rId5"/>
          <a:stretch>
            <a:fillRect/>
          </a:stretch>
        </p:blipFill>
        <p:spPr>
          <a:xfrm>
            <a:off x="5514199" y="5068039"/>
            <a:ext cx="455243" cy="431656"/>
          </a:xfrm>
          <a:prstGeom prst="rect">
            <a:avLst/>
          </a:prstGeom>
        </p:spPr>
      </p:pic>
      <p:pic>
        <p:nvPicPr>
          <p:cNvPr id="50" name="图片 49">
            <a:extLst>
              <a:ext uri="{FF2B5EF4-FFF2-40B4-BE49-F238E27FC236}">
                <a16:creationId xmlns:a16="http://schemas.microsoft.com/office/drawing/2014/main" id="{6C62633B-C015-0D4D-7B88-211CB8DE2257}"/>
              </a:ext>
            </a:extLst>
          </p:cNvPr>
          <p:cNvPicPr>
            <a:picLocks noChangeAspect="1"/>
          </p:cNvPicPr>
          <p:nvPr/>
        </p:nvPicPr>
        <p:blipFill>
          <a:blip r:embed="rId6"/>
          <a:stretch>
            <a:fillRect/>
          </a:stretch>
        </p:blipFill>
        <p:spPr>
          <a:xfrm flipH="1">
            <a:off x="5112497" y="5090269"/>
            <a:ext cx="133339" cy="387196"/>
          </a:xfrm>
          <a:prstGeom prst="rect">
            <a:avLst/>
          </a:prstGeom>
        </p:spPr>
      </p:pic>
      <p:sp>
        <p:nvSpPr>
          <p:cNvPr id="9" name="绿色资产区块链联盟">
            <a:extLst>
              <a:ext uri="{FF2B5EF4-FFF2-40B4-BE49-F238E27FC236}">
                <a16:creationId xmlns:a16="http://schemas.microsoft.com/office/drawing/2014/main" id="{F1BA63AC-20DE-E05F-9A94-2FAAEB9922EA}"/>
              </a:ext>
            </a:extLst>
          </p:cNvPr>
          <p:cNvSpPr/>
          <p:nvPr/>
        </p:nvSpPr>
        <p:spPr>
          <a:xfrm>
            <a:off x="4870031" y="969047"/>
            <a:ext cx="2725644" cy="321106"/>
          </a:xfrm>
          <a:prstGeom prst="roundRect">
            <a:avLst>
              <a:gd name="adj" fmla="val 0"/>
            </a:avLst>
          </a:prstGeom>
          <a:solidFill>
            <a:srgbClr val="1450A0"/>
          </a:solidFill>
          <a:ln w="12700" cap="flat">
            <a:noFill/>
            <a:prstDash val="solid"/>
            <a:miter lim="800000"/>
          </a:ln>
          <a:effectLst/>
        </p:spPr>
        <p:txBody>
          <a:bodyPr wrap="square" lIns="45719" tIns="45719" rIns="45719" bIns="45719" numCol="1" anchor="ctr">
            <a:noAutofit/>
          </a:bodyPr>
          <a:lstStyle>
            <a:lvl1pPr algn="ctr">
              <a:defRPr sz="1700">
                <a:solidFill>
                  <a:srgbClr val="FFFFFF"/>
                </a:solidFill>
              </a:defRPr>
            </a:lvl1pPr>
          </a:lstStyle>
          <a:p>
            <a:r>
              <a:rPr lang="zh-CN" altLang="en-US" sz="1600" dirty="0"/>
              <a:t>交易成块</a:t>
            </a:r>
          </a:p>
        </p:txBody>
      </p:sp>
    </p:spTree>
    <p:extLst>
      <p:ext uri="{BB962C8B-B14F-4D97-AF65-F5344CB8AC3E}">
        <p14:creationId xmlns:p14="http://schemas.microsoft.com/office/powerpoint/2010/main" val="200225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79C31D16-6A9D-5E04-3F91-7C9E4C264774}"/>
              </a:ext>
            </a:extLst>
          </p:cNvPr>
          <p:cNvSpPr/>
          <p:nvPr/>
        </p:nvSpPr>
        <p:spPr>
          <a:xfrm>
            <a:off x="1955399" y="4089093"/>
            <a:ext cx="8221670" cy="919662"/>
          </a:xfrm>
          <a:prstGeom prst="rect">
            <a:avLst/>
          </a:prstGeom>
          <a:solidFill>
            <a:schemeClr val="accent5">
              <a:lumMod val="20000"/>
              <a:lumOff val="80000"/>
              <a:alpha val="70000"/>
            </a:schemeClr>
          </a:solidFill>
        </p:spPr>
        <p:txBody>
          <a:bodyPr wrap="square">
            <a:spAutoFit/>
          </a:bodyPr>
          <a:lstStyle/>
          <a:p>
            <a:pPr>
              <a:lnSpc>
                <a:spcPct val="150000"/>
              </a:lnSpc>
            </a:pPr>
            <a:endParaRPr lang="zh-CN" altLang="en-US" sz="1400" dirty="0"/>
          </a:p>
        </p:txBody>
      </p:sp>
      <p:sp>
        <p:nvSpPr>
          <p:cNvPr id="2" name="文本占位符 1"/>
          <p:cNvSpPr>
            <a:spLocks noGrp="1"/>
          </p:cNvSpPr>
          <p:nvPr>
            <p:ph type="body" sz="quarter" idx="10"/>
          </p:nvPr>
        </p:nvSpPr>
        <p:spPr>
          <a:xfrm>
            <a:off x="399415" y="62230"/>
            <a:ext cx="1428750" cy="338455"/>
          </a:xfrm>
        </p:spPr>
        <p:txBody>
          <a:bodyPr/>
          <a:lstStyle/>
          <a:p>
            <a:r>
              <a:rPr lang="zh-CN" altLang="en-US" dirty="0"/>
              <a:t>区块链</a:t>
            </a:r>
          </a:p>
        </p:txBody>
      </p:sp>
      <p:sp>
        <p:nvSpPr>
          <p:cNvPr id="7" name="矩形 6">
            <a:extLst>
              <a:ext uri="{FF2B5EF4-FFF2-40B4-BE49-F238E27FC236}">
                <a16:creationId xmlns:a16="http://schemas.microsoft.com/office/drawing/2014/main" id="{B6BE3628-2E6F-C9A3-87E2-1A75294B09B8}"/>
              </a:ext>
            </a:extLst>
          </p:cNvPr>
          <p:cNvSpPr/>
          <p:nvPr/>
        </p:nvSpPr>
        <p:spPr>
          <a:xfrm>
            <a:off x="1955399" y="4054912"/>
            <a:ext cx="8153399" cy="858377"/>
          </a:xfrm>
          <a:prstGeom prst="rect">
            <a:avLst/>
          </a:prstGeom>
        </p:spPr>
        <p:txBody>
          <a:bodyPr wrap="square">
            <a:spAutoFit/>
          </a:bodyPr>
          <a:lstStyle/>
          <a:p>
            <a:pPr algn="ctr">
              <a:lnSpc>
                <a:spcPct val="150000"/>
              </a:lnSpc>
            </a:pPr>
            <a:r>
              <a:rPr lang="zh-CN" altLang="en-US" dirty="0">
                <a:solidFill>
                  <a:srgbClr val="000000"/>
                </a:solidFill>
                <a:latin typeface="SimHei" panose="02010609060101010101" pitchFamily="49" charset="-122"/>
                <a:ea typeface="SimHei" panose="02010609060101010101" pitchFamily="49" charset="-122"/>
              </a:rPr>
              <a:t>采用</a:t>
            </a:r>
            <a:r>
              <a:rPr lang="en" altLang="zh-CN" dirty="0">
                <a:solidFill>
                  <a:srgbClr val="000000"/>
                </a:solidFill>
                <a:latin typeface="SimHei" panose="02010609060101010101" pitchFamily="49" charset="-122"/>
                <a:ea typeface="SimHei" panose="02010609060101010101" pitchFamily="49" charset="-122"/>
              </a:rPr>
              <a:t>SHA256</a:t>
            </a:r>
            <a:r>
              <a:rPr lang="zh-CN" altLang="en-US" dirty="0">
                <a:solidFill>
                  <a:srgbClr val="000000"/>
                </a:solidFill>
                <a:latin typeface="SimHei" panose="02010609060101010101" pitchFamily="49" charset="-122"/>
                <a:ea typeface="SimHei" panose="02010609060101010101" pitchFamily="49" charset="-122"/>
              </a:rPr>
              <a:t>哈希算法计算</a:t>
            </a:r>
            <a:r>
              <a:rPr lang="en-US" altLang="zh-CN" dirty="0">
                <a:solidFill>
                  <a:srgbClr val="000000"/>
                </a:solidFill>
                <a:latin typeface="SimHei" panose="02010609060101010101" pitchFamily="49" charset="-122"/>
                <a:ea typeface="SimHei" panose="02010609060101010101" pitchFamily="49" charset="-122"/>
              </a:rPr>
              <a:t>123</a:t>
            </a:r>
            <a:r>
              <a:rPr lang="zh-CN" altLang="en-US" dirty="0">
                <a:solidFill>
                  <a:srgbClr val="000000"/>
                </a:solidFill>
                <a:latin typeface="SimHei" panose="02010609060101010101" pitchFamily="49" charset="-122"/>
                <a:ea typeface="SimHei" panose="02010609060101010101" pitchFamily="49" charset="-122"/>
              </a:rPr>
              <a:t>的哈希，得到如下哈希值</a:t>
            </a:r>
          </a:p>
          <a:p>
            <a:pPr algn="ctr">
              <a:lnSpc>
                <a:spcPct val="150000"/>
              </a:lnSpc>
            </a:pPr>
            <a:r>
              <a:rPr lang="en" altLang="zh-CN" dirty="0">
                <a:latin typeface="SimHei" panose="02010609060101010101" pitchFamily="49" charset="-122"/>
                <a:ea typeface="SimHei" panose="02010609060101010101" pitchFamily="49" charset="-122"/>
              </a:rPr>
              <a:t>A665a45920422f9d417e4867efdc4fb8a04a1f3fff1fa07e998e86f7f7a27ae3</a:t>
            </a:r>
          </a:p>
        </p:txBody>
      </p:sp>
      <p:sp>
        <p:nvSpPr>
          <p:cNvPr id="14" name="矩形 13">
            <a:extLst>
              <a:ext uri="{FF2B5EF4-FFF2-40B4-BE49-F238E27FC236}">
                <a16:creationId xmlns:a16="http://schemas.microsoft.com/office/drawing/2014/main" id="{3C630EFC-6282-4A97-4116-3FB355477580}"/>
              </a:ext>
            </a:extLst>
          </p:cNvPr>
          <p:cNvSpPr/>
          <p:nvPr/>
        </p:nvSpPr>
        <p:spPr>
          <a:xfrm>
            <a:off x="1461252" y="3882386"/>
            <a:ext cx="9269497" cy="1343235"/>
          </a:xfrm>
          <a:prstGeom prst="rect">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通过计算资源和存储资源的冗余，建立更加可信的价值传输通道…">
            <a:extLst>
              <a:ext uri="{FF2B5EF4-FFF2-40B4-BE49-F238E27FC236}">
                <a16:creationId xmlns:a16="http://schemas.microsoft.com/office/drawing/2014/main" id="{1D358031-19FC-427F-9BBF-3871FF1CFD1B}"/>
              </a:ext>
            </a:extLst>
          </p:cNvPr>
          <p:cNvSpPr/>
          <p:nvPr/>
        </p:nvSpPr>
        <p:spPr>
          <a:xfrm>
            <a:off x="1461251" y="1534709"/>
            <a:ext cx="9269497" cy="1895990"/>
          </a:xfrm>
          <a:prstGeom prst="rect">
            <a:avLst/>
          </a:prstGeom>
          <a:solidFill>
            <a:schemeClr val="accent5">
              <a:lumMod val="20000"/>
              <a:lumOff val="80000"/>
            </a:schemeClr>
          </a:solidFill>
          <a:ln w="12700">
            <a:miter lim="400000"/>
          </a:ln>
          <a:extLst>
            <a:ext uri="{C572A759-6A51-4108-AA02-DFA0A04FC94B}">
              <ma14:wrappingTextBoxFlag xmlns="" xmlns:ma14="http://schemas.microsoft.com/office/mac/drawingml/2011/main" val="1"/>
            </a:ext>
          </a:extLst>
        </p:spPr>
        <p:txBody>
          <a:bodyPr lIns="45719" rIns="45719" anchor="ctr"/>
          <a:lstStyle/>
          <a:p>
            <a:pPr marL="469900" indent="-342900">
              <a:lnSpc>
                <a:spcPct val="150000"/>
              </a:lnSpc>
              <a:buSzPct val="100000"/>
              <a:buChar char="•"/>
              <a:defRPr sz="1600" b="1">
                <a:solidFill>
                  <a:srgbClr val="1F4E79"/>
                </a:solidFill>
                <a:latin typeface="Microsoft YaHei"/>
                <a:ea typeface="Microsoft YaHei"/>
                <a:cs typeface="Microsoft YaHei"/>
                <a:sym typeface="Microsoft YaHei"/>
              </a:defRPr>
            </a:pPr>
            <a:endParaRPr sz="1600" b="1" dirty="0">
              <a:solidFill>
                <a:srgbClr val="1F54A0"/>
              </a:solidFill>
              <a:latin typeface="Microsoft YaHei"/>
              <a:ea typeface="Microsoft YaHei"/>
              <a:cs typeface="Microsoft YaHei"/>
            </a:endParaRPr>
          </a:p>
        </p:txBody>
      </p:sp>
      <p:grpSp>
        <p:nvGrpSpPr>
          <p:cNvPr id="23" name="成组">
            <a:extLst>
              <a:ext uri="{FF2B5EF4-FFF2-40B4-BE49-F238E27FC236}">
                <a16:creationId xmlns:a16="http://schemas.microsoft.com/office/drawing/2014/main" id="{27AC8B04-88A7-ACC1-E523-4E7FB52A1581}"/>
              </a:ext>
            </a:extLst>
          </p:cNvPr>
          <p:cNvGrpSpPr/>
          <p:nvPr/>
        </p:nvGrpSpPr>
        <p:grpSpPr>
          <a:xfrm>
            <a:off x="1919540" y="1674065"/>
            <a:ext cx="8189258" cy="541014"/>
            <a:chOff x="0" y="0"/>
            <a:chExt cx="3641038" cy="323166"/>
          </a:xfrm>
        </p:grpSpPr>
        <p:sp>
          <p:nvSpPr>
            <p:cNvPr id="25" name="Straight Connector 20">
              <a:extLst>
                <a:ext uri="{FF2B5EF4-FFF2-40B4-BE49-F238E27FC236}">
                  <a16:creationId xmlns:a16="http://schemas.microsoft.com/office/drawing/2014/main" id="{E3DA0D70-861D-47CF-0B09-A59649132606}"/>
                </a:ext>
              </a:extLst>
            </p:cNvPr>
            <p:cNvSpPr/>
            <p:nvPr/>
          </p:nvSpPr>
          <p:spPr>
            <a:xfrm>
              <a:off x="0" y="183235"/>
              <a:ext cx="3641038" cy="1"/>
            </a:xfrm>
            <a:prstGeom prst="line">
              <a:avLst/>
            </a:prstGeom>
            <a:noFill/>
            <a:ln w="12700" cap="flat">
              <a:solidFill>
                <a:srgbClr val="1F54A0"/>
              </a:solidFill>
              <a:prstDash val="solid"/>
              <a:round/>
            </a:ln>
            <a:effectLst/>
          </p:spPr>
          <p:txBody>
            <a:bodyPr wrap="square" lIns="45719" tIns="45719" rIns="45719" bIns="45719" numCol="1" anchor="t">
              <a:noAutofit/>
            </a:bodyPr>
            <a:lstStyle/>
            <a:p>
              <a:endParaRPr/>
            </a:p>
          </p:txBody>
        </p:sp>
        <p:grpSp>
          <p:nvGrpSpPr>
            <p:cNvPr id="26" name="TextBox 5">
              <a:extLst>
                <a:ext uri="{FF2B5EF4-FFF2-40B4-BE49-F238E27FC236}">
                  <a16:creationId xmlns:a16="http://schemas.microsoft.com/office/drawing/2014/main" id="{FAE39687-2D13-E4E1-8F58-CE31F6C9EF98}"/>
                </a:ext>
              </a:extLst>
            </p:cNvPr>
            <p:cNvGrpSpPr/>
            <p:nvPr/>
          </p:nvGrpSpPr>
          <p:grpSpPr>
            <a:xfrm>
              <a:off x="1046859" y="0"/>
              <a:ext cx="1547318" cy="323166"/>
              <a:chOff x="-1" y="0"/>
              <a:chExt cx="1547317" cy="323165"/>
            </a:xfrm>
          </p:grpSpPr>
          <p:sp>
            <p:nvSpPr>
              <p:cNvPr id="27" name="矩形">
                <a:extLst>
                  <a:ext uri="{FF2B5EF4-FFF2-40B4-BE49-F238E27FC236}">
                    <a16:creationId xmlns:a16="http://schemas.microsoft.com/office/drawing/2014/main" id="{B773BAA7-3554-C559-E2F1-68AE46AD1D21}"/>
                  </a:ext>
                </a:extLst>
              </p:cNvPr>
              <p:cNvSpPr/>
              <p:nvPr/>
            </p:nvSpPr>
            <p:spPr>
              <a:xfrm>
                <a:off x="-1" y="0"/>
                <a:ext cx="1547317" cy="323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600" b="1"/>
                </a:pPr>
                <a:endParaRPr sz="1800"/>
              </a:p>
            </p:txBody>
          </p:sp>
          <p:sp>
            <p:nvSpPr>
              <p:cNvPr id="30" name="解决痛点">
                <a:extLst>
                  <a:ext uri="{FF2B5EF4-FFF2-40B4-BE49-F238E27FC236}">
                    <a16:creationId xmlns:a16="http://schemas.microsoft.com/office/drawing/2014/main" id="{2AAE530F-C8EA-6321-5824-EBD85A476078}"/>
                  </a:ext>
                </a:extLst>
              </p:cNvPr>
              <p:cNvSpPr txBox="1"/>
              <p:nvPr/>
            </p:nvSpPr>
            <p:spPr>
              <a:xfrm>
                <a:off x="-1" y="38473"/>
                <a:ext cx="1547317" cy="246219"/>
              </a:xfrm>
              <a:prstGeom prst="rect">
                <a:avLst/>
              </a:prstGeom>
              <a:noFill/>
              <a:ln w="12700" cap="flat">
                <a:noFill/>
                <a:miter lim="400000"/>
              </a:ln>
              <a:effectLst/>
            </p:spPr>
            <p:txBody>
              <a:bodyPr wrap="square" lIns="0" tIns="0" rIns="0" bIns="0" numCol="1" anchor="ctr">
                <a:spAutoFit/>
              </a:bodyPr>
              <a:lstStyle>
                <a:lvl1pPr algn="ctr">
                  <a:defRPr sz="1600" b="1"/>
                </a:lvl1pPr>
              </a:lstStyle>
              <a:p>
                <a:r>
                  <a:rPr lang="zh-CN" altLang="en-US" dirty="0">
                    <a:solidFill>
                      <a:srgbClr val="1F54A0"/>
                    </a:solidFill>
                  </a:rPr>
                  <a:t>哈希算法</a:t>
                </a:r>
                <a:endParaRPr dirty="0">
                  <a:solidFill>
                    <a:srgbClr val="1F54A0"/>
                  </a:solidFill>
                </a:endParaRPr>
              </a:p>
            </p:txBody>
          </p:sp>
        </p:grpSp>
      </p:grpSp>
      <p:sp>
        <p:nvSpPr>
          <p:cNvPr id="40" name="文本框 39">
            <a:extLst>
              <a:ext uri="{FF2B5EF4-FFF2-40B4-BE49-F238E27FC236}">
                <a16:creationId xmlns:a16="http://schemas.microsoft.com/office/drawing/2014/main" id="{3BE5690E-B7E9-FF4B-6A6D-9CDC08B302FD}"/>
              </a:ext>
            </a:extLst>
          </p:cNvPr>
          <p:cNvSpPr txBox="1"/>
          <p:nvPr/>
        </p:nvSpPr>
        <p:spPr>
          <a:xfrm>
            <a:off x="1919539" y="2306023"/>
            <a:ext cx="8189257" cy="1310680"/>
          </a:xfrm>
          <a:prstGeom prst="rect">
            <a:avLst/>
          </a:prstGeom>
          <a:noFill/>
        </p:spPr>
        <p:txBody>
          <a:bodyPr wrap="square" rtlCol="0">
            <a:spAutoFit/>
          </a:bodyPr>
          <a:lstStyle/>
          <a:p>
            <a:pPr>
              <a:lnSpc>
                <a:spcPct val="150000"/>
              </a:lnSpc>
            </a:pPr>
            <a:r>
              <a:rPr kumimoji="1" lang="zh-CN" altLang="en-US" sz="1400" b="1" dirty="0">
                <a:solidFill>
                  <a:srgbClr val="2A559B"/>
                </a:solidFill>
              </a:rPr>
              <a:t>哈希算法（</a:t>
            </a:r>
            <a:r>
              <a:rPr kumimoji="1" lang="en" altLang="zh-CN" sz="1400" b="1" dirty="0">
                <a:solidFill>
                  <a:srgbClr val="2A559B"/>
                </a:solidFill>
              </a:rPr>
              <a:t>Hash</a:t>
            </a:r>
            <a:r>
              <a:rPr kumimoji="1" lang="zh-CN" altLang="en" sz="1400" b="1" dirty="0">
                <a:solidFill>
                  <a:srgbClr val="2A559B"/>
                </a:solidFill>
              </a:rPr>
              <a:t>）</a:t>
            </a:r>
            <a:r>
              <a:rPr kumimoji="1" lang="zh-CN" altLang="en-US" sz="1400" b="1" dirty="0">
                <a:solidFill>
                  <a:srgbClr val="2A559B"/>
                </a:solidFill>
              </a:rPr>
              <a:t>又常被称为指纹（</a:t>
            </a:r>
            <a:r>
              <a:rPr kumimoji="1" lang="en" altLang="zh-CN" sz="1400" b="1" dirty="0">
                <a:solidFill>
                  <a:srgbClr val="2A559B"/>
                </a:solidFill>
              </a:rPr>
              <a:t>Fingerprint</a:t>
            </a:r>
            <a:r>
              <a:rPr kumimoji="1" lang="zh-CN" altLang="en" sz="1400" b="1" dirty="0">
                <a:solidFill>
                  <a:srgbClr val="2A559B"/>
                </a:solidFill>
              </a:rPr>
              <a:t>）</a:t>
            </a:r>
            <a:r>
              <a:rPr kumimoji="1" lang="zh-CN" altLang="en-US" sz="1400" b="1" dirty="0">
                <a:solidFill>
                  <a:srgbClr val="2A559B"/>
                </a:solidFill>
              </a:rPr>
              <a:t>或摘要（</a:t>
            </a:r>
            <a:r>
              <a:rPr kumimoji="1" lang="en" altLang="zh-CN" sz="1400" b="1" dirty="0">
                <a:solidFill>
                  <a:srgbClr val="2A559B"/>
                </a:solidFill>
              </a:rPr>
              <a:t>Digest</a:t>
            </a:r>
            <a:r>
              <a:rPr kumimoji="1" lang="zh-CN" altLang="en" sz="1400" b="1" dirty="0">
                <a:solidFill>
                  <a:srgbClr val="2A559B"/>
                </a:solidFill>
              </a:rPr>
              <a:t>）</a:t>
            </a:r>
            <a:r>
              <a:rPr kumimoji="1" lang="zh-CN" altLang="en-US" sz="1400" b="1" dirty="0">
                <a:solidFill>
                  <a:srgbClr val="2A559B"/>
                </a:solidFill>
              </a:rPr>
              <a:t>算法。哈希算法可以将任意长度的二进制明文串映射为较短的（通常是固定长度的）二进制串（</a:t>
            </a:r>
            <a:r>
              <a:rPr kumimoji="1" lang="en" altLang="zh-CN" sz="1400" b="1" dirty="0">
                <a:solidFill>
                  <a:srgbClr val="2A559B"/>
                </a:solidFill>
              </a:rPr>
              <a:t>Hash </a:t>
            </a:r>
            <a:r>
              <a:rPr kumimoji="1" lang="zh-CN" altLang="en-US" sz="1400" b="1" dirty="0">
                <a:solidFill>
                  <a:srgbClr val="2A559B"/>
                </a:solidFill>
              </a:rPr>
              <a:t>值），并且不同的明文很难映射为相同的二进制值（单向性）。</a:t>
            </a:r>
          </a:p>
          <a:p>
            <a:pPr>
              <a:lnSpc>
                <a:spcPct val="150000"/>
              </a:lnSpc>
            </a:pPr>
            <a:endParaRPr lang="zh-CN" altLang="en-US" sz="1200" dirty="0">
              <a:solidFill>
                <a:srgbClr val="1F54A0"/>
              </a:solidFill>
            </a:endParaRPr>
          </a:p>
        </p:txBody>
      </p:sp>
    </p:spTree>
    <p:extLst>
      <p:ext uri="{BB962C8B-B14F-4D97-AF65-F5344CB8AC3E}">
        <p14:creationId xmlns:p14="http://schemas.microsoft.com/office/powerpoint/2010/main" val="345557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矩形 232">
            <a:extLst>
              <a:ext uri="{FF2B5EF4-FFF2-40B4-BE49-F238E27FC236}">
                <a16:creationId xmlns:a16="http://schemas.microsoft.com/office/drawing/2014/main" id="{31FC102D-C1F6-B3D1-24D7-7EA6C4325F36}"/>
              </a:ext>
            </a:extLst>
          </p:cNvPr>
          <p:cNvSpPr/>
          <p:nvPr/>
        </p:nvSpPr>
        <p:spPr>
          <a:xfrm>
            <a:off x="694700" y="3592195"/>
            <a:ext cx="10802600" cy="919662"/>
          </a:xfrm>
          <a:prstGeom prst="rect">
            <a:avLst/>
          </a:prstGeom>
          <a:solidFill>
            <a:schemeClr val="accent4">
              <a:lumMod val="40000"/>
              <a:lumOff val="60000"/>
              <a:alpha val="70000"/>
            </a:schemeClr>
          </a:solidFill>
        </p:spPr>
        <p:txBody>
          <a:bodyPr wrap="square">
            <a:spAutoFit/>
          </a:bodyPr>
          <a:lstStyle/>
          <a:p>
            <a:pPr>
              <a:lnSpc>
                <a:spcPct val="150000"/>
              </a:lnSpc>
            </a:pPr>
            <a:endParaRPr lang="zh-CN" altLang="en-US" sz="1400" dirty="0"/>
          </a:p>
        </p:txBody>
      </p:sp>
      <p:sp>
        <p:nvSpPr>
          <p:cNvPr id="2" name="文本占位符 1"/>
          <p:cNvSpPr>
            <a:spLocks noGrp="1"/>
          </p:cNvSpPr>
          <p:nvPr>
            <p:ph type="body" sz="quarter" idx="10"/>
          </p:nvPr>
        </p:nvSpPr>
        <p:spPr>
          <a:xfrm>
            <a:off x="399415" y="62230"/>
            <a:ext cx="1428750" cy="338455"/>
          </a:xfrm>
        </p:spPr>
        <p:txBody>
          <a:bodyPr/>
          <a:lstStyle/>
          <a:p>
            <a:r>
              <a:rPr lang="zh-CN" altLang="en-US" dirty="0"/>
              <a:t>区块链区块串联</a:t>
            </a:r>
          </a:p>
        </p:txBody>
      </p:sp>
      <p:sp>
        <p:nvSpPr>
          <p:cNvPr id="129" name="矩形 128">
            <a:extLst>
              <a:ext uri="{FF2B5EF4-FFF2-40B4-BE49-F238E27FC236}">
                <a16:creationId xmlns:a16="http://schemas.microsoft.com/office/drawing/2014/main" id="{596ACF9B-C6F9-055C-14CB-C4A7B6A0DBB6}"/>
              </a:ext>
            </a:extLst>
          </p:cNvPr>
          <p:cNvSpPr/>
          <p:nvPr/>
        </p:nvSpPr>
        <p:spPr>
          <a:xfrm>
            <a:off x="816133" y="1461312"/>
            <a:ext cx="4081446" cy="1720122"/>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30" name="矩形 129">
            <a:extLst>
              <a:ext uri="{FF2B5EF4-FFF2-40B4-BE49-F238E27FC236}">
                <a16:creationId xmlns:a16="http://schemas.microsoft.com/office/drawing/2014/main" id="{C8DE3158-B954-4FD7-F905-072455CF9C06}"/>
              </a:ext>
            </a:extLst>
          </p:cNvPr>
          <p:cNvSpPr/>
          <p:nvPr/>
        </p:nvSpPr>
        <p:spPr>
          <a:xfrm>
            <a:off x="1021875" y="1877288"/>
            <a:ext cx="1083411" cy="32978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t>Prev</a:t>
            </a:r>
            <a:r>
              <a:rPr kumimoji="1" lang="zh-CN" altLang="en-US" sz="1400" dirty="0"/>
              <a:t> </a:t>
            </a:r>
            <a:r>
              <a:rPr kumimoji="1" lang="en-US" altLang="zh-CN" sz="1400" dirty="0"/>
              <a:t>Hash</a:t>
            </a:r>
            <a:endParaRPr kumimoji="1" lang="zh-CN" altLang="en-US" sz="1400" dirty="0"/>
          </a:p>
        </p:txBody>
      </p:sp>
      <p:sp>
        <p:nvSpPr>
          <p:cNvPr id="131" name="矩形 130">
            <a:extLst>
              <a:ext uri="{FF2B5EF4-FFF2-40B4-BE49-F238E27FC236}">
                <a16:creationId xmlns:a16="http://schemas.microsoft.com/office/drawing/2014/main" id="{981D40C5-593B-1594-4521-1201ED1BADEB}"/>
              </a:ext>
            </a:extLst>
          </p:cNvPr>
          <p:cNvSpPr/>
          <p:nvPr/>
        </p:nvSpPr>
        <p:spPr>
          <a:xfrm>
            <a:off x="2311028" y="1877288"/>
            <a:ext cx="742759" cy="329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a:t>Nonce</a:t>
            </a:r>
            <a:endParaRPr kumimoji="1" lang="zh-CN" altLang="en-US" sz="1400"/>
          </a:p>
        </p:txBody>
      </p:sp>
      <p:sp>
        <p:nvSpPr>
          <p:cNvPr id="132" name="矩形 131">
            <a:extLst>
              <a:ext uri="{FF2B5EF4-FFF2-40B4-BE49-F238E27FC236}">
                <a16:creationId xmlns:a16="http://schemas.microsoft.com/office/drawing/2014/main" id="{29455A2A-0E9D-C029-A324-1D0B11B3976F}"/>
              </a:ext>
            </a:extLst>
          </p:cNvPr>
          <p:cNvSpPr/>
          <p:nvPr/>
        </p:nvSpPr>
        <p:spPr>
          <a:xfrm>
            <a:off x="2427349" y="2737348"/>
            <a:ext cx="1038442" cy="329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t>Timestamp</a:t>
            </a:r>
            <a:endParaRPr kumimoji="1" lang="zh-CN" altLang="en-US" sz="1400" dirty="0"/>
          </a:p>
        </p:txBody>
      </p:sp>
      <p:sp>
        <p:nvSpPr>
          <p:cNvPr id="133" name="矩形 132">
            <a:extLst>
              <a:ext uri="{FF2B5EF4-FFF2-40B4-BE49-F238E27FC236}">
                <a16:creationId xmlns:a16="http://schemas.microsoft.com/office/drawing/2014/main" id="{56BE0D3C-F587-6158-864F-234D4C42F475}"/>
              </a:ext>
            </a:extLst>
          </p:cNvPr>
          <p:cNvSpPr/>
          <p:nvPr/>
        </p:nvSpPr>
        <p:spPr>
          <a:xfrm>
            <a:off x="1025996" y="2319498"/>
            <a:ext cx="1285032" cy="3035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a:t>Uncles</a:t>
            </a:r>
            <a:r>
              <a:rPr kumimoji="1" lang="zh-CN" altLang="en-US" sz="1400"/>
              <a:t> </a:t>
            </a:r>
            <a:r>
              <a:rPr kumimoji="1" lang="en-US" altLang="zh-CN" sz="1400"/>
              <a:t>Hash</a:t>
            </a:r>
            <a:endParaRPr kumimoji="1" lang="zh-CN" altLang="en-US" sz="1400"/>
          </a:p>
        </p:txBody>
      </p:sp>
      <p:sp>
        <p:nvSpPr>
          <p:cNvPr id="134" name="矩形 133">
            <a:extLst>
              <a:ext uri="{FF2B5EF4-FFF2-40B4-BE49-F238E27FC236}">
                <a16:creationId xmlns:a16="http://schemas.microsoft.com/office/drawing/2014/main" id="{6EB3AD3A-F7AF-E448-3043-176216093A52}"/>
              </a:ext>
            </a:extLst>
          </p:cNvPr>
          <p:cNvSpPr/>
          <p:nvPr/>
        </p:nvSpPr>
        <p:spPr>
          <a:xfrm>
            <a:off x="2495451" y="2319498"/>
            <a:ext cx="948501" cy="329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a:t>Difficulty</a:t>
            </a:r>
            <a:endParaRPr kumimoji="1" lang="zh-CN" altLang="en-US" sz="1400"/>
          </a:p>
        </p:txBody>
      </p:sp>
      <p:sp>
        <p:nvSpPr>
          <p:cNvPr id="135" name="矩形 134">
            <a:extLst>
              <a:ext uri="{FF2B5EF4-FFF2-40B4-BE49-F238E27FC236}">
                <a16:creationId xmlns:a16="http://schemas.microsoft.com/office/drawing/2014/main" id="{3ADC9307-C5D7-BE04-9127-BA65C45A2CEF}"/>
              </a:ext>
            </a:extLst>
          </p:cNvPr>
          <p:cNvSpPr/>
          <p:nvPr/>
        </p:nvSpPr>
        <p:spPr>
          <a:xfrm>
            <a:off x="3628375" y="2319498"/>
            <a:ext cx="1038442" cy="3035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a:t>Extra</a:t>
            </a:r>
            <a:r>
              <a:rPr kumimoji="1" lang="zh-CN" altLang="en-US" sz="1400"/>
              <a:t> </a:t>
            </a:r>
            <a:r>
              <a:rPr kumimoji="1" lang="en-US" altLang="zh-CN" sz="1400"/>
              <a:t>Data</a:t>
            </a:r>
            <a:endParaRPr kumimoji="1" lang="zh-CN" altLang="en-US" sz="1400"/>
          </a:p>
        </p:txBody>
      </p:sp>
      <p:sp>
        <p:nvSpPr>
          <p:cNvPr id="136" name="矩形 135">
            <a:extLst>
              <a:ext uri="{FF2B5EF4-FFF2-40B4-BE49-F238E27FC236}">
                <a16:creationId xmlns:a16="http://schemas.microsoft.com/office/drawing/2014/main" id="{379030EA-949A-C6B1-90E1-3AC6D4BC77CE}"/>
              </a:ext>
            </a:extLst>
          </p:cNvPr>
          <p:cNvSpPr/>
          <p:nvPr/>
        </p:nvSpPr>
        <p:spPr>
          <a:xfrm>
            <a:off x="1044358" y="2735473"/>
            <a:ext cx="1285032" cy="3035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a:t>State</a:t>
            </a:r>
            <a:r>
              <a:rPr kumimoji="1" lang="zh-CN" altLang="en-US" sz="1400"/>
              <a:t> </a:t>
            </a:r>
            <a:r>
              <a:rPr kumimoji="1" lang="en-US" altLang="zh-CN" sz="1400"/>
              <a:t>Root</a:t>
            </a:r>
            <a:endParaRPr kumimoji="1" lang="zh-CN" altLang="en-US" sz="1400"/>
          </a:p>
        </p:txBody>
      </p:sp>
      <p:sp>
        <p:nvSpPr>
          <p:cNvPr id="137" name="矩形 136">
            <a:extLst>
              <a:ext uri="{FF2B5EF4-FFF2-40B4-BE49-F238E27FC236}">
                <a16:creationId xmlns:a16="http://schemas.microsoft.com/office/drawing/2014/main" id="{76DC45E4-13DA-0CA5-CB96-E0D028FDEDAC}"/>
              </a:ext>
            </a:extLst>
          </p:cNvPr>
          <p:cNvSpPr/>
          <p:nvPr/>
        </p:nvSpPr>
        <p:spPr>
          <a:xfrm>
            <a:off x="3259529" y="1877287"/>
            <a:ext cx="1407288" cy="3035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a:t>Block</a:t>
            </a:r>
            <a:r>
              <a:rPr kumimoji="1" lang="zh-CN" altLang="en-US" sz="1400"/>
              <a:t> </a:t>
            </a:r>
            <a:r>
              <a:rPr kumimoji="1" lang="en-US" altLang="zh-CN" sz="1400"/>
              <a:t>Number</a:t>
            </a:r>
            <a:endParaRPr kumimoji="1" lang="zh-CN" altLang="en-US" sz="1400"/>
          </a:p>
        </p:txBody>
      </p:sp>
      <p:sp>
        <p:nvSpPr>
          <p:cNvPr id="139" name="文本框 138">
            <a:extLst>
              <a:ext uri="{FF2B5EF4-FFF2-40B4-BE49-F238E27FC236}">
                <a16:creationId xmlns:a16="http://schemas.microsoft.com/office/drawing/2014/main" id="{BEC6D7BF-C547-8C33-63C2-AC93DAF3EA59}"/>
              </a:ext>
            </a:extLst>
          </p:cNvPr>
          <p:cNvSpPr txBox="1"/>
          <p:nvPr/>
        </p:nvSpPr>
        <p:spPr>
          <a:xfrm>
            <a:off x="1021875" y="1507955"/>
            <a:ext cx="2031912" cy="338554"/>
          </a:xfrm>
          <a:prstGeom prst="rect">
            <a:avLst/>
          </a:prstGeom>
          <a:noFill/>
        </p:spPr>
        <p:txBody>
          <a:bodyPr wrap="square" rtlCol="0">
            <a:spAutoFit/>
          </a:bodyPr>
          <a:lstStyle/>
          <a:p>
            <a:r>
              <a:rPr kumimoji="1" lang="en-US" altLang="zh-CN" sz="1600" b="1"/>
              <a:t>Block</a:t>
            </a:r>
            <a:r>
              <a:rPr kumimoji="1" lang="zh-CN" altLang="en-US" sz="1600" b="1"/>
              <a:t> </a:t>
            </a:r>
            <a:r>
              <a:rPr kumimoji="1" lang="en-US" altLang="zh-CN" sz="1600" b="1"/>
              <a:t>N</a:t>
            </a:r>
            <a:r>
              <a:rPr kumimoji="1" lang="zh-CN" altLang="en-US" sz="1600" b="1"/>
              <a:t> </a:t>
            </a:r>
            <a:r>
              <a:rPr kumimoji="1" lang="en-US" altLang="zh-CN" sz="1600" b="1"/>
              <a:t>Header</a:t>
            </a:r>
            <a:endParaRPr kumimoji="1" lang="zh-CN" altLang="en-US" sz="1600" b="1"/>
          </a:p>
        </p:txBody>
      </p:sp>
      <p:sp>
        <p:nvSpPr>
          <p:cNvPr id="140" name="矩形 139">
            <a:extLst>
              <a:ext uri="{FF2B5EF4-FFF2-40B4-BE49-F238E27FC236}">
                <a16:creationId xmlns:a16="http://schemas.microsoft.com/office/drawing/2014/main" id="{0D1822F3-D305-1430-3DCA-C4E8DA1C49C8}"/>
              </a:ext>
            </a:extLst>
          </p:cNvPr>
          <p:cNvSpPr/>
          <p:nvPr/>
        </p:nvSpPr>
        <p:spPr>
          <a:xfrm>
            <a:off x="7340975" y="1506080"/>
            <a:ext cx="4081446" cy="1720122"/>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41" name="矩形 140">
            <a:extLst>
              <a:ext uri="{FF2B5EF4-FFF2-40B4-BE49-F238E27FC236}">
                <a16:creationId xmlns:a16="http://schemas.microsoft.com/office/drawing/2014/main" id="{6C120B03-CD28-1329-1600-4016B42FDE7C}"/>
              </a:ext>
            </a:extLst>
          </p:cNvPr>
          <p:cNvSpPr/>
          <p:nvPr/>
        </p:nvSpPr>
        <p:spPr>
          <a:xfrm>
            <a:off x="7546717" y="1922056"/>
            <a:ext cx="1083411" cy="32978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b="1" dirty="0">
                <a:solidFill>
                  <a:srgbClr val="C00000"/>
                </a:solidFill>
              </a:rPr>
              <a:t>Prev</a:t>
            </a:r>
            <a:r>
              <a:rPr kumimoji="1" lang="zh-CN" altLang="en-US" sz="1400" b="1" dirty="0">
                <a:solidFill>
                  <a:srgbClr val="C00000"/>
                </a:solidFill>
              </a:rPr>
              <a:t> </a:t>
            </a:r>
            <a:r>
              <a:rPr kumimoji="1" lang="en-US" altLang="zh-CN" sz="1400" b="1" dirty="0">
                <a:solidFill>
                  <a:srgbClr val="C00000"/>
                </a:solidFill>
              </a:rPr>
              <a:t>Hash</a:t>
            </a:r>
            <a:endParaRPr kumimoji="1" lang="zh-CN" altLang="en-US" sz="1400" b="1" dirty="0">
              <a:solidFill>
                <a:srgbClr val="C00000"/>
              </a:solidFill>
            </a:endParaRPr>
          </a:p>
        </p:txBody>
      </p:sp>
      <p:sp>
        <p:nvSpPr>
          <p:cNvPr id="142" name="矩形 141">
            <a:extLst>
              <a:ext uri="{FF2B5EF4-FFF2-40B4-BE49-F238E27FC236}">
                <a16:creationId xmlns:a16="http://schemas.microsoft.com/office/drawing/2014/main" id="{7BB2F6FD-C641-F067-5EC0-588E2A997356}"/>
              </a:ext>
            </a:extLst>
          </p:cNvPr>
          <p:cNvSpPr/>
          <p:nvPr/>
        </p:nvSpPr>
        <p:spPr>
          <a:xfrm>
            <a:off x="8835870" y="1922056"/>
            <a:ext cx="742759" cy="329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a:t>Nonce</a:t>
            </a:r>
            <a:endParaRPr kumimoji="1" lang="zh-CN" altLang="en-US" sz="1400"/>
          </a:p>
        </p:txBody>
      </p:sp>
      <p:sp>
        <p:nvSpPr>
          <p:cNvPr id="143" name="矩形 142">
            <a:extLst>
              <a:ext uri="{FF2B5EF4-FFF2-40B4-BE49-F238E27FC236}">
                <a16:creationId xmlns:a16="http://schemas.microsoft.com/office/drawing/2014/main" id="{CA90E3CF-81AF-F2B3-8E31-002C993C41C7}"/>
              </a:ext>
            </a:extLst>
          </p:cNvPr>
          <p:cNvSpPr/>
          <p:nvPr/>
        </p:nvSpPr>
        <p:spPr>
          <a:xfrm>
            <a:off x="9059408" y="2767124"/>
            <a:ext cx="1038442" cy="329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a:t>Timestamp</a:t>
            </a:r>
            <a:endParaRPr kumimoji="1" lang="zh-CN" altLang="en-US" sz="1400"/>
          </a:p>
        </p:txBody>
      </p:sp>
      <p:sp>
        <p:nvSpPr>
          <p:cNvPr id="144" name="矩形 143">
            <a:extLst>
              <a:ext uri="{FF2B5EF4-FFF2-40B4-BE49-F238E27FC236}">
                <a16:creationId xmlns:a16="http://schemas.microsoft.com/office/drawing/2014/main" id="{07C74B25-67E5-9DDD-D729-D262CCA33EA9}"/>
              </a:ext>
            </a:extLst>
          </p:cNvPr>
          <p:cNvSpPr/>
          <p:nvPr/>
        </p:nvSpPr>
        <p:spPr>
          <a:xfrm>
            <a:off x="7550838" y="2364266"/>
            <a:ext cx="1285032" cy="3035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a:t>Uncles</a:t>
            </a:r>
            <a:r>
              <a:rPr kumimoji="1" lang="zh-CN" altLang="en-US" sz="1400"/>
              <a:t> </a:t>
            </a:r>
            <a:r>
              <a:rPr kumimoji="1" lang="en-US" altLang="zh-CN" sz="1400"/>
              <a:t>Hash</a:t>
            </a:r>
            <a:endParaRPr kumimoji="1" lang="zh-CN" altLang="en-US" sz="1400"/>
          </a:p>
        </p:txBody>
      </p:sp>
      <p:sp>
        <p:nvSpPr>
          <p:cNvPr id="145" name="矩形 144">
            <a:extLst>
              <a:ext uri="{FF2B5EF4-FFF2-40B4-BE49-F238E27FC236}">
                <a16:creationId xmlns:a16="http://schemas.microsoft.com/office/drawing/2014/main" id="{DB26572A-4FE6-7E59-DEA3-1AF5457CEE17}"/>
              </a:ext>
            </a:extLst>
          </p:cNvPr>
          <p:cNvSpPr/>
          <p:nvPr/>
        </p:nvSpPr>
        <p:spPr>
          <a:xfrm>
            <a:off x="9020293" y="2364266"/>
            <a:ext cx="948501" cy="329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b="1" dirty="0">
                <a:solidFill>
                  <a:srgbClr val="C00000"/>
                </a:solidFill>
              </a:rPr>
              <a:t>Difficulty</a:t>
            </a:r>
            <a:endParaRPr kumimoji="1" lang="zh-CN" altLang="en-US" sz="1400" b="1" dirty="0">
              <a:solidFill>
                <a:srgbClr val="C00000"/>
              </a:solidFill>
            </a:endParaRPr>
          </a:p>
        </p:txBody>
      </p:sp>
      <p:sp>
        <p:nvSpPr>
          <p:cNvPr id="146" name="矩形 145">
            <a:extLst>
              <a:ext uri="{FF2B5EF4-FFF2-40B4-BE49-F238E27FC236}">
                <a16:creationId xmlns:a16="http://schemas.microsoft.com/office/drawing/2014/main" id="{79117C68-EB9D-AADB-8D0A-F86362819DAD}"/>
              </a:ext>
            </a:extLst>
          </p:cNvPr>
          <p:cNvSpPr/>
          <p:nvPr/>
        </p:nvSpPr>
        <p:spPr>
          <a:xfrm>
            <a:off x="10153217" y="2381126"/>
            <a:ext cx="1144410" cy="286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t>Extra</a:t>
            </a:r>
            <a:r>
              <a:rPr kumimoji="1" lang="zh-CN" altLang="en-US" sz="1400" dirty="0"/>
              <a:t> </a:t>
            </a:r>
            <a:r>
              <a:rPr kumimoji="1" lang="en-US" altLang="zh-CN" sz="1400" dirty="0"/>
              <a:t>Data</a:t>
            </a:r>
            <a:endParaRPr kumimoji="1" lang="zh-CN" altLang="en-US" sz="1400" dirty="0"/>
          </a:p>
        </p:txBody>
      </p:sp>
      <p:sp>
        <p:nvSpPr>
          <p:cNvPr id="147" name="矩形 146">
            <a:extLst>
              <a:ext uri="{FF2B5EF4-FFF2-40B4-BE49-F238E27FC236}">
                <a16:creationId xmlns:a16="http://schemas.microsoft.com/office/drawing/2014/main" id="{36C64E36-9B6E-5995-815C-15B8D304F78B}"/>
              </a:ext>
            </a:extLst>
          </p:cNvPr>
          <p:cNvSpPr/>
          <p:nvPr/>
        </p:nvSpPr>
        <p:spPr>
          <a:xfrm>
            <a:off x="7569200" y="2780241"/>
            <a:ext cx="1285032" cy="3035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a:t>State</a:t>
            </a:r>
            <a:r>
              <a:rPr kumimoji="1" lang="zh-CN" altLang="en-US" sz="1400"/>
              <a:t> </a:t>
            </a:r>
            <a:r>
              <a:rPr kumimoji="1" lang="en-US" altLang="zh-CN" sz="1400"/>
              <a:t>Root</a:t>
            </a:r>
            <a:endParaRPr kumimoji="1" lang="zh-CN" altLang="en-US" sz="1400"/>
          </a:p>
        </p:txBody>
      </p:sp>
      <p:sp>
        <p:nvSpPr>
          <p:cNvPr id="148" name="矩形 147">
            <a:extLst>
              <a:ext uri="{FF2B5EF4-FFF2-40B4-BE49-F238E27FC236}">
                <a16:creationId xmlns:a16="http://schemas.microsoft.com/office/drawing/2014/main" id="{76CB630D-D74B-F773-52A4-221D7A38FA03}"/>
              </a:ext>
            </a:extLst>
          </p:cNvPr>
          <p:cNvSpPr/>
          <p:nvPr/>
        </p:nvSpPr>
        <p:spPr>
          <a:xfrm>
            <a:off x="9784371" y="1938916"/>
            <a:ext cx="1513256" cy="286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a:t>Block</a:t>
            </a:r>
            <a:r>
              <a:rPr kumimoji="1" lang="zh-CN" altLang="en-US" sz="1400"/>
              <a:t> </a:t>
            </a:r>
            <a:r>
              <a:rPr kumimoji="1" lang="en-US" altLang="zh-CN" sz="1400"/>
              <a:t>Number</a:t>
            </a:r>
            <a:endParaRPr kumimoji="1" lang="zh-CN" altLang="en-US" sz="1400"/>
          </a:p>
        </p:txBody>
      </p:sp>
      <p:sp>
        <p:nvSpPr>
          <p:cNvPr id="149" name="矩形 148">
            <a:extLst>
              <a:ext uri="{FF2B5EF4-FFF2-40B4-BE49-F238E27FC236}">
                <a16:creationId xmlns:a16="http://schemas.microsoft.com/office/drawing/2014/main" id="{46FAE263-70CF-6F26-D751-93F8317A52D3}"/>
              </a:ext>
            </a:extLst>
          </p:cNvPr>
          <p:cNvSpPr/>
          <p:nvPr/>
        </p:nvSpPr>
        <p:spPr>
          <a:xfrm>
            <a:off x="10228120" y="2806475"/>
            <a:ext cx="1069507" cy="2866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altLang="zh-CN" sz="1400" b="1" dirty="0">
                <a:solidFill>
                  <a:srgbClr val="C00000"/>
                </a:solidFill>
              </a:rPr>
              <a:t>MixDigest</a:t>
            </a:r>
            <a:endParaRPr kumimoji="1" lang="zh-CN" altLang="en-US" sz="1100" b="1" dirty="0">
              <a:solidFill>
                <a:srgbClr val="C00000"/>
              </a:solidFill>
            </a:endParaRPr>
          </a:p>
        </p:txBody>
      </p:sp>
      <p:sp>
        <p:nvSpPr>
          <p:cNvPr id="150" name="文本框 149">
            <a:extLst>
              <a:ext uri="{FF2B5EF4-FFF2-40B4-BE49-F238E27FC236}">
                <a16:creationId xmlns:a16="http://schemas.microsoft.com/office/drawing/2014/main" id="{DF8BF28C-07EA-2FB2-D29F-032F8439117A}"/>
              </a:ext>
            </a:extLst>
          </p:cNvPr>
          <p:cNvSpPr txBox="1"/>
          <p:nvPr/>
        </p:nvSpPr>
        <p:spPr>
          <a:xfrm>
            <a:off x="7546717" y="1552723"/>
            <a:ext cx="2031912" cy="338554"/>
          </a:xfrm>
          <a:prstGeom prst="rect">
            <a:avLst/>
          </a:prstGeom>
          <a:noFill/>
        </p:spPr>
        <p:txBody>
          <a:bodyPr wrap="square" rtlCol="0">
            <a:spAutoFit/>
          </a:bodyPr>
          <a:lstStyle/>
          <a:p>
            <a:r>
              <a:rPr kumimoji="1" lang="en-US" altLang="zh-CN" sz="1600" b="1"/>
              <a:t>Block</a:t>
            </a:r>
            <a:r>
              <a:rPr kumimoji="1" lang="zh-CN" altLang="en-US" sz="1600" b="1"/>
              <a:t> </a:t>
            </a:r>
            <a:r>
              <a:rPr kumimoji="1" lang="en-US" altLang="zh-CN" sz="1600" b="1"/>
              <a:t>N+1</a:t>
            </a:r>
            <a:r>
              <a:rPr kumimoji="1" lang="zh-CN" altLang="en-US" sz="1600" b="1"/>
              <a:t> </a:t>
            </a:r>
            <a:r>
              <a:rPr kumimoji="1" lang="en-US" altLang="zh-CN" sz="1600" b="1"/>
              <a:t>Header</a:t>
            </a:r>
            <a:endParaRPr kumimoji="1" lang="zh-CN" altLang="en-US" sz="1600" b="1"/>
          </a:p>
        </p:txBody>
      </p:sp>
      <p:cxnSp>
        <p:nvCxnSpPr>
          <p:cNvPr id="152" name="直线箭头连接符 151">
            <a:extLst>
              <a:ext uri="{FF2B5EF4-FFF2-40B4-BE49-F238E27FC236}">
                <a16:creationId xmlns:a16="http://schemas.microsoft.com/office/drawing/2014/main" id="{9F58CC36-3EF1-242C-6FB2-F9D3B55EFE1D}"/>
              </a:ext>
            </a:extLst>
          </p:cNvPr>
          <p:cNvCxnSpPr>
            <a:cxnSpLocks/>
            <a:endCxn id="8" idx="3"/>
          </p:cNvCxnSpPr>
          <p:nvPr/>
        </p:nvCxnSpPr>
        <p:spPr>
          <a:xfrm flipH="1">
            <a:off x="6027837" y="2076331"/>
            <a:ext cx="1518880" cy="2568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 name="右大括号 5">
            <a:extLst>
              <a:ext uri="{FF2B5EF4-FFF2-40B4-BE49-F238E27FC236}">
                <a16:creationId xmlns:a16="http://schemas.microsoft.com/office/drawing/2014/main" id="{38A6B8CF-92F8-9D43-1FB5-4EBF09A767AF}"/>
              </a:ext>
            </a:extLst>
          </p:cNvPr>
          <p:cNvSpPr/>
          <p:nvPr/>
        </p:nvSpPr>
        <p:spPr>
          <a:xfrm>
            <a:off x="5001692" y="1506080"/>
            <a:ext cx="318654" cy="167347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dirty="0"/>
          </a:p>
        </p:txBody>
      </p:sp>
      <p:sp>
        <p:nvSpPr>
          <p:cNvPr id="8" name="文本框 7">
            <a:extLst>
              <a:ext uri="{FF2B5EF4-FFF2-40B4-BE49-F238E27FC236}">
                <a16:creationId xmlns:a16="http://schemas.microsoft.com/office/drawing/2014/main" id="{46B640D6-76D2-030B-24CC-192FAA02B995}"/>
              </a:ext>
            </a:extLst>
          </p:cNvPr>
          <p:cNvSpPr txBox="1"/>
          <p:nvPr/>
        </p:nvSpPr>
        <p:spPr>
          <a:xfrm>
            <a:off x="5379903" y="2148556"/>
            <a:ext cx="647934" cy="369332"/>
          </a:xfrm>
          <a:prstGeom prst="rect">
            <a:avLst/>
          </a:prstGeom>
          <a:noFill/>
        </p:spPr>
        <p:txBody>
          <a:bodyPr wrap="none" rtlCol="0">
            <a:spAutoFit/>
          </a:bodyPr>
          <a:lstStyle/>
          <a:p>
            <a:r>
              <a:rPr kumimoji="1" lang="en-US" altLang="zh-CN" dirty="0"/>
              <a:t>hash</a:t>
            </a:r>
            <a:endParaRPr kumimoji="1" lang="zh-CN" altLang="en-US" dirty="0"/>
          </a:p>
        </p:txBody>
      </p:sp>
      <p:sp>
        <p:nvSpPr>
          <p:cNvPr id="231" name="矩形 230">
            <a:extLst>
              <a:ext uri="{FF2B5EF4-FFF2-40B4-BE49-F238E27FC236}">
                <a16:creationId xmlns:a16="http://schemas.microsoft.com/office/drawing/2014/main" id="{C072154F-846E-642C-A983-950DA508FF9C}"/>
              </a:ext>
            </a:extLst>
          </p:cNvPr>
          <p:cNvSpPr/>
          <p:nvPr/>
        </p:nvSpPr>
        <p:spPr>
          <a:xfrm>
            <a:off x="3612842" y="2758896"/>
            <a:ext cx="1069507" cy="2866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altLang="zh-CN" sz="1400" dirty="0">
                <a:solidFill>
                  <a:schemeClr val="tx1"/>
                </a:solidFill>
              </a:rPr>
              <a:t>MixDigest</a:t>
            </a:r>
            <a:endParaRPr kumimoji="1" lang="zh-CN" altLang="en-US" sz="1100" dirty="0">
              <a:solidFill>
                <a:schemeClr val="tx1"/>
              </a:solidFill>
            </a:endParaRPr>
          </a:p>
        </p:txBody>
      </p:sp>
      <p:sp>
        <p:nvSpPr>
          <p:cNvPr id="11" name="矩形 10">
            <a:extLst>
              <a:ext uri="{FF2B5EF4-FFF2-40B4-BE49-F238E27FC236}">
                <a16:creationId xmlns:a16="http://schemas.microsoft.com/office/drawing/2014/main" id="{E6564C8F-C6AB-8676-D2CB-47483DE1B27A}"/>
              </a:ext>
            </a:extLst>
          </p:cNvPr>
          <p:cNvSpPr/>
          <p:nvPr/>
        </p:nvSpPr>
        <p:spPr>
          <a:xfrm>
            <a:off x="1044358" y="3707960"/>
            <a:ext cx="10198032" cy="726609"/>
          </a:xfrm>
          <a:prstGeom prst="rect">
            <a:avLst/>
          </a:prstGeom>
        </p:spPr>
        <p:txBody>
          <a:bodyPr wrap="square">
            <a:spAutoFit/>
          </a:bodyPr>
          <a:lstStyle/>
          <a:p>
            <a:pPr marL="0" lvl="1" defTabSz="330200">
              <a:lnSpc>
                <a:spcPct val="150000"/>
              </a:lnSpc>
              <a:spcBef>
                <a:spcPts val="300"/>
              </a:spcBef>
              <a:buClr>
                <a:srgbClr val="000000"/>
              </a:buClr>
              <a:buSzPct val="100000"/>
              <a:defRPr sz="1300"/>
            </a:pPr>
            <a:r>
              <a:rPr lang="zh-CN" altLang="en-US" sz="1400" dirty="0">
                <a:latin typeface="SimHei" panose="02010609060101010101" pitchFamily="49" charset="-122"/>
                <a:ea typeface="SimHei" panose="02010609060101010101" pitchFamily="49" charset="-122"/>
              </a:rPr>
              <a:t>第</a:t>
            </a:r>
            <a:r>
              <a:rPr lang="en-US" altLang="zh-CN" sz="1400" dirty="0">
                <a:latin typeface="SimHei" panose="02010609060101010101" pitchFamily="49" charset="-122"/>
                <a:ea typeface="SimHei" panose="02010609060101010101" pitchFamily="49" charset="-122"/>
              </a:rPr>
              <a:t>N</a:t>
            </a:r>
            <a:r>
              <a:rPr lang="zh-CN" altLang="en-US" sz="1400" dirty="0">
                <a:latin typeface="SimHei" panose="02010609060101010101" pitchFamily="49" charset="-122"/>
                <a:ea typeface="SimHei" panose="02010609060101010101" pitchFamily="49" charset="-122"/>
              </a:rPr>
              <a:t>个区块是公开的，任何人都可以计算出它的哈希值</a:t>
            </a:r>
            <a:endParaRPr lang="en-US" altLang="zh-CN" sz="1400" dirty="0">
              <a:latin typeface="SimHei" panose="02010609060101010101" pitchFamily="49" charset="-122"/>
              <a:ea typeface="SimHei" panose="02010609060101010101" pitchFamily="49" charset="-122"/>
            </a:endParaRPr>
          </a:p>
          <a:p>
            <a:pPr marL="0" lvl="1" defTabSz="330200">
              <a:lnSpc>
                <a:spcPct val="150000"/>
              </a:lnSpc>
              <a:spcBef>
                <a:spcPts val="300"/>
              </a:spcBef>
              <a:buClr>
                <a:srgbClr val="000000"/>
              </a:buClr>
              <a:buSzPct val="100000"/>
              <a:defRPr sz="1300"/>
            </a:pPr>
            <a:r>
              <a:rPr lang="zh-CN" altLang="en-US" sz="1400" dirty="0">
                <a:latin typeface="SimHei" panose="02010609060101010101" pitchFamily="49" charset="-122"/>
                <a:ea typeface="SimHei" panose="02010609060101010101" pitchFamily="49" charset="-122"/>
              </a:rPr>
              <a:t>矿工生成下一个区块指向它，并且声明自己产生了新区块，以此来获得出块奖励</a:t>
            </a:r>
            <a:endParaRPr lang="en-US" altLang="zh-CN" sz="1400" dirty="0">
              <a:latin typeface="SimHei" panose="02010609060101010101" pitchFamily="49" charset="-122"/>
              <a:ea typeface="SimHei" panose="02010609060101010101" pitchFamily="49" charset="-122"/>
            </a:endParaRPr>
          </a:p>
        </p:txBody>
      </p:sp>
      <p:sp>
        <p:nvSpPr>
          <p:cNvPr id="235" name="通过计算资源和存储资源的冗余，建立更加可信的价值传输通道…">
            <a:extLst>
              <a:ext uri="{FF2B5EF4-FFF2-40B4-BE49-F238E27FC236}">
                <a16:creationId xmlns:a16="http://schemas.microsoft.com/office/drawing/2014/main" id="{33A67FD0-7B08-CA49-B757-8BF214889FC4}"/>
              </a:ext>
            </a:extLst>
          </p:cNvPr>
          <p:cNvSpPr/>
          <p:nvPr/>
        </p:nvSpPr>
        <p:spPr>
          <a:xfrm>
            <a:off x="694700" y="4877850"/>
            <a:ext cx="10729878" cy="1081476"/>
          </a:xfrm>
          <a:prstGeom prst="rect">
            <a:avLst/>
          </a:prstGeom>
          <a:solidFill>
            <a:schemeClr val="accent5">
              <a:lumMod val="20000"/>
              <a:lumOff val="80000"/>
            </a:schemeClr>
          </a:solidFill>
          <a:ln w="12700">
            <a:miter lim="400000"/>
          </a:ln>
          <a:extLst>
            <a:ext uri="{C572A759-6A51-4108-AA02-DFA0A04FC94B}">
              <ma14:wrappingTextBoxFlag xmlns="" xmlns:ma14="http://schemas.microsoft.com/office/mac/drawingml/2011/main" val="1"/>
            </a:ext>
          </a:extLst>
        </p:spPr>
        <p:txBody>
          <a:bodyPr lIns="45719" rIns="45719" anchor="ctr"/>
          <a:lstStyle/>
          <a:p>
            <a:pPr marL="469900" indent="-342900">
              <a:lnSpc>
                <a:spcPct val="150000"/>
              </a:lnSpc>
              <a:buSzPct val="100000"/>
              <a:buChar char="•"/>
              <a:defRPr sz="1600" b="1">
                <a:solidFill>
                  <a:srgbClr val="1F4E79"/>
                </a:solidFill>
                <a:latin typeface="Microsoft YaHei"/>
                <a:ea typeface="Microsoft YaHei"/>
                <a:cs typeface="Microsoft YaHei"/>
                <a:sym typeface="Microsoft YaHei"/>
              </a:defRPr>
            </a:pPr>
            <a:endParaRPr sz="1600" b="1" dirty="0">
              <a:solidFill>
                <a:srgbClr val="1F54A0"/>
              </a:solidFill>
              <a:latin typeface="Microsoft YaHei"/>
              <a:ea typeface="Microsoft YaHei"/>
              <a:cs typeface="Microsoft YaHei"/>
            </a:endParaRPr>
          </a:p>
        </p:txBody>
      </p:sp>
      <p:sp>
        <p:nvSpPr>
          <p:cNvPr id="12" name="矩形 11">
            <a:extLst>
              <a:ext uri="{FF2B5EF4-FFF2-40B4-BE49-F238E27FC236}">
                <a16:creationId xmlns:a16="http://schemas.microsoft.com/office/drawing/2014/main" id="{BB13F18B-138D-155A-477A-E9D6DCC107C6}"/>
              </a:ext>
            </a:extLst>
          </p:cNvPr>
          <p:cNvSpPr/>
          <p:nvPr/>
        </p:nvSpPr>
        <p:spPr>
          <a:xfrm>
            <a:off x="1113790" y="5040088"/>
            <a:ext cx="1082348" cy="295722"/>
          </a:xfrm>
          <a:prstGeom prst="rect">
            <a:avLst/>
          </a:prstGeom>
        </p:spPr>
        <p:txBody>
          <a:bodyPr wrap="none">
            <a:spAutoFit/>
          </a:bodyPr>
          <a:lstStyle/>
          <a:p>
            <a:pPr marL="0" lvl="1" defTabSz="330200">
              <a:lnSpc>
                <a:spcPts val="1800"/>
              </a:lnSpc>
              <a:spcBef>
                <a:spcPts val="300"/>
              </a:spcBef>
              <a:buClr>
                <a:srgbClr val="000000"/>
              </a:buClr>
              <a:buSzPct val="100000"/>
              <a:defRPr sz="1300"/>
            </a:pPr>
            <a:r>
              <a:rPr lang="zh-CN" altLang="en-US" sz="1400" dirty="0">
                <a:latin typeface="SimHei" panose="02010609060101010101" pitchFamily="49" charset="-122"/>
                <a:ea typeface="SimHei" panose="02010609060101010101" pitchFamily="49" charset="-122"/>
              </a:rPr>
              <a:t>争夺记账权</a:t>
            </a:r>
            <a:endParaRPr lang="en-US" altLang="zh-CN" sz="1400" dirty="0">
              <a:latin typeface="SimHei" panose="02010609060101010101" pitchFamily="49" charset="-122"/>
              <a:ea typeface="SimHei" panose="02010609060101010101" pitchFamily="49" charset="-122"/>
            </a:endParaRPr>
          </a:p>
        </p:txBody>
      </p:sp>
      <p:sp>
        <p:nvSpPr>
          <p:cNvPr id="13" name="矩形 12">
            <a:extLst>
              <a:ext uri="{FF2B5EF4-FFF2-40B4-BE49-F238E27FC236}">
                <a16:creationId xmlns:a16="http://schemas.microsoft.com/office/drawing/2014/main" id="{B55BF9D4-370E-2710-E72D-D87061C24022}"/>
              </a:ext>
            </a:extLst>
          </p:cNvPr>
          <p:cNvSpPr/>
          <p:nvPr/>
        </p:nvSpPr>
        <p:spPr>
          <a:xfrm>
            <a:off x="1113790" y="5492498"/>
            <a:ext cx="8904216" cy="295722"/>
          </a:xfrm>
          <a:prstGeom prst="rect">
            <a:avLst/>
          </a:prstGeom>
        </p:spPr>
        <p:txBody>
          <a:bodyPr wrap="square">
            <a:spAutoFit/>
          </a:bodyPr>
          <a:lstStyle/>
          <a:p>
            <a:pPr marL="0" lvl="1" defTabSz="330200">
              <a:lnSpc>
                <a:spcPts val="1800"/>
              </a:lnSpc>
              <a:spcBef>
                <a:spcPts val="300"/>
              </a:spcBef>
              <a:buClr>
                <a:srgbClr val="000000"/>
              </a:buClr>
              <a:buSzPct val="100000"/>
              <a:defRPr sz="1300"/>
            </a:pPr>
            <a:r>
              <a:rPr lang="zh-CN" altLang="en-US" sz="1400" dirty="0">
                <a:latin typeface="SimHei" panose="02010609060101010101" pitchFamily="49" charset="-122"/>
                <a:ea typeface="SimHei" panose="02010609060101010101" pitchFamily="49" charset="-122"/>
              </a:rPr>
              <a:t>为了确定记账权，引入了</a:t>
            </a:r>
            <a:r>
              <a:rPr lang="en-US" altLang="zh-CN" sz="1400" dirty="0">
                <a:latin typeface="SimHei" panose="02010609060101010101" pitchFamily="49" charset="-122"/>
                <a:ea typeface="SimHei" panose="02010609060101010101" pitchFamily="49" charset="-122"/>
              </a:rPr>
              <a:t>Difficulty</a:t>
            </a:r>
            <a:r>
              <a:rPr lang="zh-CN" altLang="en-US" sz="1400" dirty="0">
                <a:latin typeface="SimHei" panose="02010609060101010101" pitchFamily="49" charset="-122"/>
                <a:ea typeface="SimHei" panose="02010609060101010101" pitchFamily="49" charset="-122"/>
              </a:rPr>
              <a:t>和</a:t>
            </a:r>
            <a:r>
              <a:rPr lang="en-US" altLang="zh-CN" sz="1400" dirty="0" err="1">
                <a:latin typeface="SimHei" panose="02010609060101010101" pitchFamily="49" charset="-122"/>
                <a:ea typeface="SimHei" panose="02010609060101010101" pitchFamily="49" charset="-122"/>
              </a:rPr>
              <a:t>MixDigest</a:t>
            </a:r>
            <a:r>
              <a:rPr lang="zh-CN" altLang="en-US" sz="1400" dirty="0">
                <a:latin typeface="SimHei" panose="02010609060101010101" pitchFamily="49" charset="-122"/>
                <a:ea typeface="SimHei" panose="02010609060101010101" pitchFamily="49" charset="-122"/>
              </a:rPr>
              <a:t>，</a:t>
            </a:r>
            <a:r>
              <a:rPr lang="en-US" altLang="zh-CN" sz="1400" dirty="0">
                <a:latin typeface="SimHei" panose="02010609060101010101" pitchFamily="49" charset="-122"/>
                <a:ea typeface="SimHei" panose="02010609060101010101" pitchFamily="49" charset="-122"/>
              </a:rPr>
              <a:t> Difficulty</a:t>
            </a:r>
            <a:r>
              <a:rPr lang="zh-CN" altLang="en-US" sz="1400" dirty="0">
                <a:latin typeface="SimHei" panose="02010609060101010101" pitchFamily="49" charset="-122"/>
                <a:ea typeface="SimHei" panose="02010609060101010101" pitchFamily="49" charset="-122"/>
              </a:rPr>
              <a:t>是难度，</a:t>
            </a:r>
            <a:r>
              <a:rPr lang="en-US" altLang="zh-CN" sz="1400" dirty="0">
                <a:latin typeface="SimHei" panose="02010609060101010101" pitchFamily="49" charset="-122"/>
                <a:ea typeface="SimHei" panose="02010609060101010101" pitchFamily="49" charset="-122"/>
              </a:rPr>
              <a:t> </a:t>
            </a:r>
            <a:r>
              <a:rPr lang="en-US" altLang="zh-CN" sz="1400" dirty="0" err="1">
                <a:latin typeface="SimHei" panose="02010609060101010101" pitchFamily="49" charset="-122"/>
                <a:ea typeface="SimHei" panose="02010609060101010101" pitchFamily="49" charset="-122"/>
              </a:rPr>
              <a:t>MixDigest</a:t>
            </a:r>
            <a:r>
              <a:rPr lang="zh-CN" altLang="en-US" sz="1400" dirty="0">
                <a:latin typeface="SimHei" panose="02010609060101010101" pitchFamily="49" charset="-122"/>
                <a:ea typeface="SimHei" panose="02010609060101010101" pitchFamily="49" charset="-122"/>
              </a:rPr>
              <a:t>是答案</a:t>
            </a:r>
          </a:p>
        </p:txBody>
      </p:sp>
    </p:spTree>
    <p:extLst>
      <p:ext uri="{BB962C8B-B14F-4D97-AF65-F5344CB8AC3E}">
        <p14:creationId xmlns:p14="http://schemas.microsoft.com/office/powerpoint/2010/main" val="395421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2A20027C-49A3-10C9-01AA-E4AEC81EE0FC}"/>
              </a:ext>
            </a:extLst>
          </p:cNvPr>
          <p:cNvSpPr/>
          <p:nvPr/>
        </p:nvSpPr>
        <p:spPr>
          <a:xfrm>
            <a:off x="1841847" y="2678990"/>
            <a:ext cx="7787960" cy="881075"/>
          </a:xfrm>
          <a:prstGeom prst="rect">
            <a:avLst/>
          </a:prstGeom>
          <a:solidFill>
            <a:schemeClr val="accent6">
              <a:lumMod val="20000"/>
              <a:lumOff val="80000"/>
              <a:alpha val="70000"/>
            </a:schemeClr>
          </a:solidFill>
        </p:spPr>
        <p:txBody>
          <a:bodyPr wrap="square">
            <a:spAutoFit/>
          </a:bodyPr>
          <a:lstStyle/>
          <a:p>
            <a:pPr algn="ctr">
              <a:lnSpc>
                <a:spcPct val="150000"/>
              </a:lnSpc>
            </a:pPr>
            <a:r>
              <a:rPr lang="zh-CN" altLang="en-US" dirty="0">
                <a:latin typeface="SimHei" panose="02010609060101010101" pitchFamily="49" charset="-122"/>
                <a:ea typeface="SimHei" panose="02010609060101010101" pitchFamily="49" charset="-122"/>
              </a:rPr>
              <a:t>可以看到这段哈希值前面有</a:t>
            </a:r>
            <a:r>
              <a:rPr lang="en-US" altLang="zh-CN" dirty="0">
                <a:latin typeface="SimHei" panose="02010609060101010101" pitchFamily="49" charset="-122"/>
                <a:ea typeface="SimHei" panose="02010609060101010101" pitchFamily="49" charset="-122"/>
              </a:rPr>
              <a:t>8</a:t>
            </a:r>
            <a:r>
              <a:rPr lang="zh-CN" altLang="en-US" dirty="0">
                <a:latin typeface="SimHei" panose="02010609060101010101" pitchFamily="49" charset="-122"/>
                <a:ea typeface="SimHei" panose="02010609060101010101" pitchFamily="49" charset="-122"/>
              </a:rPr>
              <a:t>个</a:t>
            </a:r>
            <a:r>
              <a:rPr lang="en-US" altLang="zh-CN" dirty="0">
                <a:latin typeface="SimHei" panose="02010609060101010101" pitchFamily="49" charset="-122"/>
                <a:ea typeface="SimHei" panose="02010609060101010101" pitchFamily="49" charset="-122"/>
              </a:rPr>
              <a:t>0</a:t>
            </a:r>
            <a:r>
              <a:rPr lang="zh-CN" altLang="en-US" dirty="0">
                <a:latin typeface="SimHei" panose="02010609060101010101" pitchFamily="49" charset="-122"/>
                <a:ea typeface="SimHei" panose="02010609060101010101" pitchFamily="49" charset="-122"/>
              </a:rPr>
              <a:t>，虽然哈希值的生成是随机的，但是生成前面有</a:t>
            </a:r>
            <a:r>
              <a:rPr lang="en-US" altLang="zh-CN" dirty="0">
                <a:latin typeface="SimHei" panose="02010609060101010101" pitchFamily="49" charset="-122"/>
                <a:ea typeface="SimHei" panose="02010609060101010101" pitchFamily="49" charset="-122"/>
              </a:rPr>
              <a:t>8</a:t>
            </a:r>
            <a:r>
              <a:rPr lang="zh-CN" altLang="en-US" dirty="0">
                <a:latin typeface="SimHei" panose="02010609060101010101" pitchFamily="49" charset="-122"/>
                <a:ea typeface="SimHei" panose="02010609060101010101" pitchFamily="49" charset="-122"/>
              </a:rPr>
              <a:t>个</a:t>
            </a:r>
            <a:r>
              <a:rPr lang="en-US" altLang="zh-CN" dirty="0">
                <a:latin typeface="SimHei" panose="02010609060101010101" pitchFamily="49" charset="-122"/>
                <a:ea typeface="SimHei" panose="02010609060101010101" pitchFamily="49" charset="-122"/>
              </a:rPr>
              <a:t>0</a:t>
            </a:r>
            <a:r>
              <a:rPr lang="zh-CN" altLang="en-US" dirty="0">
                <a:latin typeface="SimHei" panose="02010609060101010101" pitchFamily="49" charset="-122"/>
                <a:ea typeface="SimHei" panose="02010609060101010101" pitchFamily="49" charset="-122"/>
              </a:rPr>
              <a:t>的值对计算机穷举来说也并不算太难。</a:t>
            </a:r>
          </a:p>
        </p:txBody>
      </p:sp>
      <p:sp>
        <p:nvSpPr>
          <p:cNvPr id="28" name="矩形 27">
            <a:extLst>
              <a:ext uri="{FF2B5EF4-FFF2-40B4-BE49-F238E27FC236}">
                <a16:creationId xmlns:a16="http://schemas.microsoft.com/office/drawing/2014/main" id="{86C2A59D-0210-4BCC-21F0-F3AA1DCD5AD8}"/>
              </a:ext>
            </a:extLst>
          </p:cNvPr>
          <p:cNvSpPr/>
          <p:nvPr/>
        </p:nvSpPr>
        <p:spPr>
          <a:xfrm>
            <a:off x="1574801" y="4010506"/>
            <a:ext cx="8221670" cy="919662"/>
          </a:xfrm>
          <a:prstGeom prst="rect">
            <a:avLst/>
          </a:prstGeom>
          <a:solidFill>
            <a:schemeClr val="accent4">
              <a:lumMod val="20000"/>
              <a:lumOff val="80000"/>
              <a:alpha val="70000"/>
            </a:schemeClr>
          </a:solidFill>
        </p:spPr>
        <p:txBody>
          <a:bodyPr wrap="square">
            <a:spAutoFit/>
          </a:bodyPr>
          <a:lstStyle/>
          <a:p>
            <a:pPr>
              <a:lnSpc>
                <a:spcPct val="150000"/>
              </a:lnSpc>
            </a:pPr>
            <a:endParaRPr lang="zh-CN" altLang="en-US" sz="1400" dirty="0"/>
          </a:p>
        </p:txBody>
      </p:sp>
      <p:sp>
        <p:nvSpPr>
          <p:cNvPr id="29" name="文本框 28">
            <a:extLst>
              <a:ext uri="{FF2B5EF4-FFF2-40B4-BE49-F238E27FC236}">
                <a16:creationId xmlns:a16="http://schemas.microsoft.com/office/drawing/2014/main" id="{C6F6DFDB-3614-E3D7-8739-B5678FCC77A2}"/>
              </a:ext>
            </a:extLst>
          </p:cNvPr>
          <p:cNvSpPr txBox="1"/>
          <p:nvPr/>
        </p:nvSpPr>
        <p:spPr>
          <a:xfrm>
            <a:off x="1080654" y="3989619"/>
            <a:ext cx="9193992" cy="1200329"/>
          </a:xfrm>
          <a:prstGeom prst="rect">
            <a:avLst/>
          </a:prstGeom>
          <a:noFill/>
        </p:spPr>
        <p:txBody>
          <a:bodyPr wrap="square" rtlCol="0">
            <a:spAutoFit/>
          </a:bodyPr>
          <a:lstStyle/>
          <a:p>
            <a:pPr algn="ctr">
              <a:lnSpc>
                <a:spcPct val="150000"/>
              </a:lnSpc>
            </a:pPr>
            <a:r>
              <a:rPr lang="zh-CN" altLang="en-US" dirty="0">
                <a:solidFill>
                  <a:srgbClr val="000000"/>
                </a:solidFill>
                <a:latin typeface="SimHei" panose="02010609060101010101" pitchFamily="49" charset="-122"/>
                <a:ea typeface="SimHei" panose="02010609060101010101" pitchFamily="49" charset="-122"/>
              </a:rPr>
              <a:t>再看一下这段哈希值，是比特币第</a:t>
            </a:r>
            <a:r>
              <a:rPr lang="en-US" altLang="zh-CN" dirty="0">
                <a:solidFill>
                  <a:srgbClr val="000000"/>
                </a:solidFill>
                <a:latin typeface="SimHei" panose="02010609060101010101" pitchFamily="49" charset="-122"/>
                <a:ea typeface="SimHei" panose="02010609060101010101" pitchFamily="49" charset="-122"/>
              </a:rPr>
              <a:t>560000</a:t>
            </a:r>
            <a:r>
              <a:rPr lang="zh-CN" altLang="en-US" dirty="0">
                <a:solidFill>
                  <a:srgbClr val="000000"/>
                </a:solidFill>
                <a:latin typeface="SimHei" panose="02010609060101010101" pitchFamily="49" charset="-122"/>
                <a:ea typeface="SimHei" panose="02010609060101010101" pitchFamily="49" charset="-122"/>
              </a:rPr>
              <a:t>个区块的哈希值（</a:t>
            </a:r>
            <a:r>
              <a:rPr lang="en-US" altLang="zh-CN" dirty="0">
                <a:solidFill>
                  <a:srgbClr val="000000"/>
                </a:solidFill>
                <a:latin typeface="SimHei" panose="02010609060101010101" pitchFamily="49" charset="-122"/>
                <a:ea typeface="SimHei" panose="02010609060101010101" pitchFamily="49" charset="-122"/>
              </a:rPr>
              <a:t>2019</a:t>
            </a:r>
            <a:r>
              <a:rPr lang="zh-CN" altLang="en-US" dirty="0">
                <a:solidFill>
                  <a:srgbClr val="000000"/>
                </a:solidFill>
                <a:latin typeface="SimHei" panose="02010609060101010101" pitchFamily="49" charset="-122"/>
                <a:ea typeface="SimHei" panose="02010609060101010101" pitchFamily="49" charset="-122"/>
              </a:rPr>
              <a:t>年</a:t>
            </a:r>
            <a:r>
              <a:rPr lang="en-US" altLang="zh-CN" dirty="0">
                <a:solidFill>
                  <a:srgbClr val="000000"/>
                </a:solidFill>
                <a:latin typeface="SimHei" panose="02010609060101010101" pitchFamily="49" charset="-122"/>
                <a:ea typeface="SimHei" panose="02010609060101010101" pitchFamily="49" charset="-122"/>
              </a:rPr>
              <a:t>1</a:t>
            </a:r>
            <a:r>
              <a:rPr lang="zh-CN" altLang="en-US" dirty="0">
                <a:solidFill>
                  <a:srgbClr val="000000"/>
                </a:solidFill>
                <a:latin typeface="SimHei" panose="02010609060101010101" pitchFamily="49" charset="-122"/>
                <a:ea typeface="SimHei" panose="02010609060101010101" pitchFamily="49" charset="-122"/>
              </a:rPr>
              <a:t>月产生）</a:t>
            </a:r>
          </a:p>
          <a:p>
            <a:pPr algn="ctr">
              <a:lnSpc>
                <a:spcPct val="150000"/>
              </a:lnSpc>
            </a:pPr>
            <a:r>
              <a:rPr lang="en-US" altLang="zh-CN" dirty="0">
                <a:latin typeface="SimHei" panose="02010609060101010101" pitchFamily="49" charset="-122"/>
                <a:ea typeface="SimHei" panose="02010609060101010101" pitchFamily="49" charset="-122"/>
              </a:rPr>
              <a:t>0000000000000000002</a:t>
            </a:r>
            <a:r>
              <a:rPr lang="en" altLang="zh-CN" dirty="0">
                <a:latin typeface="SimHei" panose="02010609060101010101" pitchFamily="49" charset="-122"/>
                <a:ea typeface="SimHei" panose="02010609060101010101" pitchFamily="49" charset="-122"/>
              </a:rPr>
              <a:t>c7b276daf6efb2b6aa68e2ce3be67ef925b3264ae7122</a:t>
            </a:r>
          </a:p>
          <a:p>
            <a:pPr algn="ctr"/>
            <a:endParaRPr kumimoji="1" lang="zh-CN" altLang="en-US" dirty="0">
              <a:latin typeface="SimHei" panose="02010609060101010101" pitchFamily="49" charset="-122"/>
              <a:ea typeface="SimHei" panose="02010609060101010101" pitchFamily="49" charset="-122"/>
            </a:endParaRPr>
          </a:p>
        </p:txBody>
      </p:sp>
      <p:sp>
        <p:nvSpPr>
          <p:cNvPr id="2" name="文本占位符 1"/>
          <p:cNvSpPr>
            <a:spLocks noGrp="1"/>
          </p:cNvSpPr>
          <p:nvPr>
            <p:ph type="body" sz="quarter" idx="10"/>
          </p:nvPr>
        </p:nvSpPr>
        <p:spPr>
          <a:xfrm>
            <a:off x="399415" y="62230"/>
            <a:ext cx="1428750" cy="338455"/>
          </a:xfrm>
        </p:spPr>
        <p:txBody>
          <a:bodyPr/>
          <a:lstStyle/>
          <a:p>
            <a:r>
              <a:rPr lang="zh-CN" altLang="en-US" dirty="0"/>
              <a:t>区块链</a:t>
            </a:r>
          </a:p>
        </p:txBody>
      </p:sp>
      <p:sp>
        <p:nvSpPr>
          <p:cNvPr id="35" name="矩形 34">
            <a:extLst>
              <a:ext uri="{FF2B5EF4-FFF2-40B4-BE49-F238E27FC236}">
                <a16:creationId xmlns:a16="http://schemas.microsoft.com/office/drawing/2014/main" id="{CD068745-F1A1-E085-9319-4D0771D997AF}"/>
              </a:ext>
            </a:extLst>
          </p:cNvPr>
          <p:cNvSpPr/>
          <p:nvPr/>
        </p:nvSpPr>
        <p:spPr>
          <a:xfrm>
            <a:off x="1841847" y="1625414"/>
            <a:ext cx="7787960" cy="858377"/>
          </a:xfrm>
          <a:prstGeom prst="rect">
            <a:avLst/>
          </a:prstGeom>
          <a:solidFill>
            <a:schemeClr val="accent2">
              <a:lumMod val="20000"/>
              <a:lumOff val="80000"/>
              <a:alpha val="70000"/>
            </a:schemeClr>
          </a:solidFill>
        </p:spPr>
        <p:txBody>
          <a:bodyPr wrap="square">
            <a:spAutoFit/>
          </a:bodyPr>
          <a:lstStyle/>
          <a:p>
            <a:pPr algn="ctr">
              <a:lnSpc>
                <a:spcPct val="150000"/>
              </a:lnSpc>
            </a:pPr>
            <a:r>
              <a:rPr lang="zh-CN" altLang="en-US" dirty="0">
                <a:solidFill>
                  <a:srgbClr val="000000"/>
                </a:solidFill>
                <a:latin typeface="SimHei" panose="02010609060101010101" pitchFamily="49" charset="-122"/>
                <a:ea typeface="SimHei" panose="02010609060101010101" pitchFamily="49" charset="-122"/>
              </a:rPr>
              <a:t>下面这哈希值是比特币第</a:t>
            </a:r>
            <a:r>
              <a:rPr lang="en-US" altLang="zh-CN" dirty="0">
                <a:solidFill>
                  <a:srgbClr val="000000"/>
                </a:solidFill>
                <a:latin typeface="SimHei" panose="02010609060101010101" pitchFamily="49" charset="-122"/>
                <a:ea typeface="SimHei" panose="02010609060101010101" pitchFamily="49" charset="-122"/>
              </a:rPr>
              <a:t>1000</a:t>
            </a:r>
            <a:r>
              <a:rPr lang="zh-CN" altLang="en-US" dirty="0">
                <a:solidFill>
                  <a:srgbClr val="000000"/>
                </a:solidFill>
                <a:latin typeface="SimHei" panose="02010609060101010101" pitchFamily="49" charset="-122"/>
                <a:ea typeface="SimHei" panose="02010609060101010101" pitchFamily="49" charset="-122"/>
              </a:rPr>
              <a:t>个区块的哈希值（</a:t>
            </a:r>
            <a:r>
              <a:rPr lang="en-US" altLang="zh-CN" dirty="0">
                <a:solidFill>
                  <a:srgbClr val="000000"/>
                </a:solidFill>
                <a:latin typeface="SimHei" panose="02010609060101010101" pitchFamily="49" charset="-122"/>
                <a:ea typeface="SimHei" panose="02010609060101010101" pitchFamily="49" charset="-122"/>
              </a:rPr>
              <a:t>2009</a:t>
            </a:r>
            <a:r>
              <a:rPr lang="zh-CN" altLang="en-US" dirty="0">
                <a:solidFill>
                  <a:srgbClr val="000000"/>
                </a:solidFill>
                <a:latin typeface="SimHei" panose="02010609060101010101" pitchFamily="49" charset="-122"/>
                <a:ea typeface="SimHei" panose="02010609060101010101" pitchFamily="49" charset="-122"/>
              </a:rPr>
              <a:t>年</a:t>
            </a:r>
            <a:r>
              <a:rPr lang="en-US" altLang="zh-CN" dirty="0">
                <a:solidFill>
                  <a:srgbClr val="000000"/>
                </a:solidFill>
                <a:latin typeface="SimHei" panose="02010609060101010101" pitchFamily="49" charset="-122"/>
                <a:ea typeface="SimHei" panose="02010609060101010101" pitchFamily="49" charset="-122"/>
              </a:rPr>
              <a:t>1</a:t>
            </a:r>
            <a:r>
              <a:rPr lang="zh-CN" altLang="en-US" dirty="0">
                <a:solidFill>
                  <a:srgbClr val="000000"/>
                </a:solidFill>
                <a:latin typeface="SimHei" panose="02010609060101010101" pitchFamily="49" charset="-122"/>
                <a:ea typeface="SimHei" panose="02010609060101010101" pitchFamily="49" charset="-122"/>
              </a:rPr>
              <a:t>月产生）</a:t>
            </a:r>
          </a:p>
          <a:p>
            <a:pPr algn="ctr">
              <a:lnSpc>
                <a:spcPct val="150000"/>
              </a:lnSpc>
            </a:pPr>
            <a:r>
              <a:rPr lang="en-US" altLang="zh-CN" dirty="0">
                <a:latin typeface="SimHei" panose="02010609060101010101" pitchFamily="49" charset="-122"/>
                <a:ea typeface="SimHei" panose="02010609060101010101" pitchFamily="49" charset="-122"/>
              </a:rPr>
              <a:t>00000000</a:t>
            </a:r>
            <a:r>
              <a:rPr lang="en" altLang="zh-CN" dirty="0">
                <a:latin typeface="SimHei" panose="02010609060101010101" pitchFamily="49" charset="-122"/>
                <a:ea typeface="SimHei" panose="02010609060101010101" pitchFamily="49" charset="-122"/>
              </a:rPr>
              <a:t>c937983704a73af28acdec37b049d214adbda81d7e2a3dd146f6ed09</a:t>
            </a:r>
          </a:p>
        </p:txBody>
      </p:sp>
      <p:sp>
        <p:nvSpPr>
          <p:cNvPr id="36" name="矩形 35">
            <a:extLst>
              <a:ext uri="{FF2B5EF4-FFF2-40B4-BE49-F238E27FC236}">
                <a16:creationId xmlns:a16="http://schemas.microsoft.com/office/drawing/2014/main" id="{B543253A-E23C-6AB0-68F4-40F3989DEEA3}"/>
              </a:ext>
            </a:extLst>
          </p:cNvPr>
          <p:cNvSpPr/>
          <p:nvPr/>
        </p:nvSpPr>
        <p:spPr>
          <a:xfrm>
            <a:off x="1574801" y="1447453"/>
            <a:ext cx="8221670" cy="2326567"/>
          </a:xfrm>
          <a:prstGeom prst="rect">
            <a:avLst/>
          </a:pr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7" name="图片 36">
            <a:extLst>
              <a:ext uri="{FF2B5EF4-FFF2-40B4-BE49-F238E27FC236}">
                <a16:creationId xmlns:a16="http://schemas.microsoft.com/office/drawing/2014/main" id="{7DABED81-7057-5B93-4C1D-A3D9A1B27AC4}"/>
              </a:ext>
            </a:extLst>
          </p:cNvPr>
          <p:cNvPicPr>
            <a:picLocks noChangeAspect="1"/>
          </p:cNvPicPr>
          <p:nvPr/>
        </p:nvPicPr>
        <p:blipFill>
          <a:blip r:embed="rId3"/>
          <a:stretch>
            <a:fillRect/>
          </a:stretch>
        </p:blipFill>
        <p:spPr>
          <a:xfrm>
            <a:off x="2125691" y="5824736"/>
            <a:ext cx="400603" cy="379846"/>
          </a:xfrm>
          <a:prstGeom prst="rect">
            <a:avLst/>
          </a:prstGeom>
        </p:spPr>
      </p:pic>
      <p:pic>
        <p:nvPicPr>
          <p:cNvPr id="38" name="图片 37">
            <a:extLst>
              <a:ext uri="{FF2B5EF4-FFF2-40B4-BE49-F238E27FC236}">
                <a16:creationId xmlns:a16="http://schemas.microsoft.com/office/drawing/2014/main" id="{2750027D-A943-2FA2-72AF-7FD556A5AAED}"/>
              </a:ext>
            </a:extLst>
          </p:cNvPr>
          <p:cNvPicPr>
            <a:picLocks noChangeAspect="1"/>
          </p:cNvPicPr>
          <p:nvPr/>
        </p:nvPicPr>
        <p:blipFill>
          <a:blip r:embed="rId4"/>
          <a:stretch>
            <a:fillRect/>
          </a:stretch>
        </p:blipFill>
        <p:spPr>
          <a:xfrm flipH="1">
            <a:off x="2781298" y="5880489"/>
            <a:ext cx="99062" cy="287660"/>
          </a:xfrm>
          <a:prstGeom prst="rect">
            <a:avLst/>
          </a:prstGeom>
        </p:spPr>
      </p:pic>
      <p:pic>
        <p:nvPicPr>
          <p:cNvPr id="39" name="图片 38">
            <a:extLst>
              <a:ext uri="{FF2B5EF4-FFF2-40B4-BE49-F238E27FC236}">
                <a16:creationId xmlns:a16="http://schemas.microsoft.com/office/drawing/2014/main" id="{1704EC29-D497-7800-4DF5-EAA08550D717}"/>
              </a:ext>
            </a:extLst>
          </p:cNvPr>
          <p:cNvPicPr>
            <a:picLocks noChangeAspect="1"/>
          </p:cNvPicPr>
          <p:nvPr/>
        </p:nvPicPr>
        <p:blipFill>
          <a:blip r:embed="rId5"/>
          <a:stretch>
            <a:fillRect/>
          </a:stretch>
        </p:blipFill>
        <p:spPr>
          <a:xfrm>
            <a:off x="3193977" y="5824736"/>
            <a:ext cx="1738665" cy="380729"/>
          </a:xfrm>
          <a:prstGeom prst="rect">
            <a:avLst/>
          </a:prstGeom>
        </p:spPr>
      </p:pic>
      <p:sp>
        <p:nvSpPr>
          <p:cNvPr id="9" name="文本框 8">
            <a:extLst>
              <a:ext uri="{FF2B5EF4-FFF2-40B4-BE49-F238E27FC236}">
                <a16:creationId xmlns:a16="http://schemas.microsoft.com/office/drawing/2014/main" id="{6B236953-C35F-7E69-34A3-6562A930E89C}"/>
              </a:ext>
            </a:extLst>
          </p:cNvPr>
          <p:cNvSpPr txBox="1"/>
          <p:nvPr/>
        </p:nvSpPr>
        <p:spPr>
          <a:xfrm>
            <a:off x="5778499" y="5771714"/>
            <a:ext cx="4017972" cy="369332"/>
          </a:xfrm>
          <a:prstGeom prst="rect">
            <a:avLst/>
          </a:prstGeom>
          <a:noFill/>
        </p:spPr>
        <p:txBody>
          <a:bodyPr wrap="square" rtlCol="0">
            <a:spAutoFit/>
          </a:bodyPr>
          <a:lstStyle/>
          <a:p>
            <a:r>
              <a:rPr kumimoji="1" lang="zh-CN" altLang="en-US" dirty="0">
                <a:latin typeface="SimHei" panose="02010609060101010101" pitchFamily="49" charset="-122"/>
                <a:ea typeface="SimHei" panose="02010609060101010101" pitchFamily="49" charset="-122"/>
              </a:rPr>
              <a:t>通过区块头中</a:t>
            </a:r>
            <a:r>
              <a:rPr kumimoji="1" lang="en-US" altLang="zh-CN" dirty="0">
                <a:latin typeface="SimHei" panose="02010609060101010101" pitchFamily="49" charset="-122"/>
                <a:ea typeface="SimHei" panose="02010609060101010101" pitchFamily="49" charset="-122"/>
              </a:rPr>
              <a:t>PreHash</a:t>
            </a:r>
            <a:r>
              <a:rPr kumimoji="1" lang="zh-CN" altLang="en-US" dirty="0">
                <a:latin typeface="SimHei" panose="02010609060101010101" pitchFamily="49" charset="-122"/>
                <a:ea typeface="SimHei" panose="02010609060101010101" pitchFamily="49" charset="-122"/>
              </a:rPr>
              <a:t>进行串联</a:t>
            </a:r>
          </a:p>
        </p:txBody>
      </p:sp>
      <p:sp>
        <p:nvSpPr>
          <p:cNvPr id="14" name="矩形 13">
            <a:extLst>
              <a:ext uri="{FF2B5EF4-FFF2-40B4-BE49-F238E27FC236}">
                <a16:creationId xmlns:a16="http://schemas.microsoft.com/office/drawing/2014/main" id="{3C630EFC-6282-4A97-4116-3FB355477580}"/>
              </a:ext>
            </a:extLst>
          </p:cNvPr>
          <p:cNvSpPr/>
          <p:nvPr/>
        </p:nvSpPr>
        <p:spPr>
          <a:xfrm>
            <a:off x="1080654" y="872836"/>
            <a:ext cx="9269497" cy="4537711"/>
          </a:xfrm>
          <a:prstGeom prst="rect">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绿色资产区块链联盟">
            <a:extLst>
              <a:ext uri="{FF2B5EF4-FFF2-40B4-BE49-F238E27FC236}">
                <a16:creationId xmlns:a16="http://schemas.microsoft.com/office/drawing/2014/main" id="{AC117210-F10A-36A8-8F13-02CF0E94A2F7}"/>
              </a:ext>
            </a:extLst>
          </p:cNvPr>
          <p:cNvSpPr/>
          <p:nvPr/>
        </p:nvSpPr>
        <p:spPr>
          <a:xfrm>
            <a:off x="4274823" y="732502"/>
            <a:ext cx="2725644" cy="321106"/>
          </a:xfrm>
          <a:prstGeom prst="roundRect">
            <a:avLst>
              <a:gd name="adj" fmla="val 0"/>
            </a:avLst>
          </a:prstGeom>
          <a:solidFill>
            <a:srgbClr val="1450A0"/>
          </a:solidFill>
          <a:ln w="12700" cap="flat">
            <a:noFill/>
            <a:prstDash val="solid"/>
            <a:miter lim="800000"/>
          </a:ln>
          <a:effectLst/>
        </p:spPr>
        <p:txBody>
          <a:bodyPr wrap="square" lIns="45719" tIns="45719" rIns="45719" bIns="45719" numCol="1" anchor="ctr">
            <a:noAutofit/>
          </a:bodyPr>
          <a:lstStyle>
            <a:lvl1pPr algn="ctr">
              <a:defRPr sz="1700">
                <a:solidFill>
                  <a:srgbClr val="FFFFFF"/>
                </a:solidFill>
              </a:defRPr>
            </a:lvl1pPr>
          </a:lstStyle>
          <a:p>
            <a:r>
              <a:rPr lang="zh-CN" altLang="en-US" sz="1600" dirty="0"/>
              <a:t>区块相连</a:t>
            </a:r>
          </a:p>
        </p:txBody>
      </p:sp>
    </p:spTree>
    <p:extLst>
      <p:ext uri="{BB962C8B-B14F-4D97-AF65-F5344CB8AC3E}">
        <p14:creationId xmlns:p14="http://schemas.microsoft.com/office/powerpoint/2010/main" val="20138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9415" y="62230"/>
            <a:ext cx="1428750" cy="338455"/>
          </a:xfrm>
        </p:spPr>
        <p:txBody>
          <a:bodyPr/>
          <a:lstStyle/>
          <a:p>
            <a:r>
              <a:rPr lang="zh-CN" altLang="en-US" dirty="0"/>
              <a:t>区块链交易确认</a:t>
            </a:r>
          </a:p>
        </p:txBody>
      </p:sp>
      <p:sp>
        <p:nvSpPr>
          <p:cNvPr id="16" name="通过计算资源和存储资源的冗余，建立更加可信的价值传输通道…">
            <a:extLst>
              <a:ext uri="{FF2B5EF4-FFF2-40B4-BE49-F238E27FC236}">
                <a16:creationId xmlns:a16="http://schemas.microsoft.com/office/drawing/2014/main" id="{6CBAA688-9124-9870-01F7-DA873B2F8ACC}"/>
              </a:ext>
            </a:extLst>
          </p:cNvPr>
          <p:cNvSpPr/>
          <p:nvPr/>
        </p:nvSpPr>
        <p:spPr>
          <a:xfrm>
            <a:off x="6935050" y="1533010"/>
            <a:ext cx="4489528" cy="3023442"/>
          </a:xfrm>
          <a:prstGeom prst="rect">
            <a:avLst/>
          </a:prstGeom>
          <a:solidFill>
            <a:schemeClr val="accent5">
              <a:lumMod val="20000"/>
              <a:lumOff val="80000"/>
            </a:schemeClr>
          </a:solidFill>
          <a:ln w="12700">
            <a:miter lim="400000"/>
          </a:ln>
          <a:extLst>
            <a:ext uri="{C572A759-6A51-4108-AA02-DFA0A04FC94B}">
              <ma14:wrappingTextBoxFlag xmlns="" xmlns:ma14="http://schemas.microsoft.com/office/mac/drawingml/2011/main" val="1"/>
            </a:ext>
          </a:extLst>
        </p:spPr>
        <p:txBody>
          <a:bodyPr lIns="45719" rIns="45719" anchor="ctr"/>
          <a:lstStyle/>
          <a:p>
            <a:pPr marL="469900" indent="-342900">
              <a:lnSpc>
                <a:spcPct val="150000"/>
              </a:lnSpc>
              <a:buSzPct val="100000"/>
              <a:buChar char="•"/>
              <a:defRPr sz="1600" b="1">
                <a:solidFill>
                  <a:srgbClr val="1F4E79"/>
                </a:solidFill>
                <a:latin typeface="Microsoft YaHei"/>
                <a:ea typeface="Microsoft YaHei"/>
                <a:cs typeface="Microsoft YaHei"/>
                <a:sym typeface="Microsoft YaHei"/>
              </a:defRPr>
            </a:pPr>
            <a:endParaRPr sz="1600" b="1" dirty="0">
              <a:solidFill>
                <a:srgbClr val="1F54A0"/>
              </a:solidFill>
              <a:latin typeface="Microsoft YaHei"/>
              <a:ea typeface="Microsoft YaHei"/>
              <a:cs typeface="Microsoft YaHei"/>
            </a:endParaRPr>
          </a:p>
        </p:txBody>
      </p:sp>
      <p:sp>
        <p:nvSpPr>
          <p:cNvPr id="14" name="矩形 13">
            <a:extLst>
              <a:ext uri="{FF2B5EF4-FFF2-40B4-BE49-F238E27FC236}">
                <a16:creationId xmlns:a16="http://schemas.microsoft.com/office/drawing/2014/main" id="{BCBFF21D-4E2F-A939-BA9A-08CDD280257D}"/>
              </a:ext>
            </a:extLst>
          </p:cNvPr>
          <p:cNvSpPr/>
          <p:nvPr/>
        </p:nvSpPr>
        <p:spPr>
          <a:xfrm>
            <a:off x="2131527" y="2792006"/>
            <a:ext cx="1125972" cy="17029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矩形 45">
            <a:extLst>
              <a:ext uri="{FF2B5EF4-FFF2-40B4-BE49-F238E27FC236}">
                <a16:creationId xmlns:a16="http://schemas.microsoft.com/office/drawing/2014/main" id="{E3E77EEA-D8A5-E781-39B0-87A10E93D618}"/>
              </a:ext>
            </a:extLst>
          </p:cNvPr>
          <p:cNvSpPr/>
          <p:nvPr/>
        </p:nvSpPr>
        <p:spPr>
          <a:xfrm>
            <a:off x="2977891" y="3915633"/>
            <a:ext cx="1125972" cy="647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8" name="图片 47">
            <a:extLst>
              <a:ext uri="{FF2B5EF4-FFF2-40B4-BE49-F238E27FC236}">
                <a16:creationId xmlns:a16="http://schemas.microsoft.com/office/drawing/2014/main" id="{D1B98832-24AC-DE77-F6C8-3FE2B68F76FF}"/>
              </a:ext>
            </a:extLst>
          </p:cNvPr>
          <p:cNvPicPr>
            <a:picLocks noChangeAspect="1"/>
          </p:cNvPicPr>
          <p:nvPr/>
        </p:nvPicPr>
        <p:blipFill>
          <a:blip r:embed="rId3"/>
          <a:stretch>
            <a:fillRect/>
          </a:stretch>
        </p:blipFill>
        <p:spPr>
          <a:xfrm>
            <a:off x="1029238" y="1539891"/>
            <a:ext cx="3530600" cy="3023442"/>
          </a:xfrm>
          <a:prstGeom prst="rect">
            <a:avLst/>
          </a:prstGeom>
        </p:spPr>
      </p:pic>
      <p:sp>
        <p:nvSpPr>
          <p:cNvPr id="49" name="矩形 48">
            <a:extLst>
              <a:ext uri="{FF2B5EF4-FFF2-40B4-BE49-F238E27FC236}">
                <a16:creationId xmlns:a16="http://schemas.microsoft.com/office/drawing/2014/main" id="{67785FE6-6929-9E30-CB51-EAF10FA83C3B}"/>
              </a:ext>
            </a:extLst>
          </p:cNvPr>
          <p:cNvSpPr/>
          <p:nvPr/>
        </p:nvSpPr>
        <p:spPr>
          <a:xfrm>
            <a:off x="899277" y="1533010"/>
            <a:ext cx="5283200" cy="3023442"/>
          </a:xfrm>
          <a:prstGeom prst="rect">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Straight Connector 20">
            <a:extLst>
              <a:ext uri="{FF2B5EF4-FFF2-40B4-BE49-F238E27FC236}">
                <a16:creationId xmlns:a16="http://schemas.microsoft.com/office/drawing/2014/main" id="{A18D2D3F-1F5C-D247-0ADE-2BE542AA8065}"/>
              </a:ext>
            </a:extLst>
          </p:cNvPr>
          <p:cNvSpPr/>
          <p:nvPr/>
        </p:nvSpPr>
        <p:spPr>
          <a:xfrm>
            <a:off x="7393337" y="3896732"/>
            <a:ext cx="3641038" cy="1"/>
          </a:xfrm>
          <a:prstGeom prst="line">
            <a:avLst/>
          </a:prstGeom>
          <a:ln w="12700">
            <a:solidFill>
              <a:srgbClr val="1F54A0"/>
            </a:solidFill>
            <a:prstDash val="dash"/>
          </a:ln>
        </p:spPr>
        <p:txBody>
          <a:bodyPr lIns="45719" rIns="45719"/>
          <a:lstStyle/>
          <a:p>
            <a:endParaRPr/>
          </a:p>
        </p:txBody>
      </p:sp>
      <p:grpSp>
        <p:nvGrpSpPr>
          <p:cNvPr id="54" name="成组">
            <a:extLst>
              <a:ext uri="{FF2B5EF4-FFF2-40B4-BE49-F238E27FC236}">
                <a16:creationId xmlns:a16="http://schemas.microsoft.com/office/drawing/2014/main" id="{CC8FB0B8-B214-EABC-C581-5FE3988A7783}"/>
              </a:ext>
            </a:extLst>
          </p:cNvPr>
          <p:cNvGrpSpPr/>
          <p:nvPr/>
        </p:nvGrpSpPr>
        <p:grpSpPr>
          <a:xfrm>
            <a:off x="7393338" y="1750857"/>
            <a:ext cx="3641039" cy="323167"/>
            <a:chOff x="0" y="0"/>
            <a:chExt cx="3641038" cy="323166"/>
          </a:xfrm>
        </p:grpSpPr>
        <p:sp>
          <p:nvSpPr>
            <p:cNvPr id="55" name="Straight Connector 20">
              <a:extLst>
                <a:ext uri="{FF2B5EF4-FFF2-40B4-BE49-F238E27FC236}">
                  <a16:creationId xmlns:a16="http://schemas.microsoft.com/office/drawing/2014/main" id="{5CDAB35D-DB67-0EDF-C5C1-03D5EE4D3404}"/>
                </a:ext>
              </a:extLst>
            </p:cNvPr>
            <p:cNvSpPr/>
            <p:nvPr/>
          </p:nvSpPr>
          <p:spPr>
            <a:xfrm>
              <a:off x="0" y="183235"/>
              <a:ext cx="3641038" cy="1"/>
            </a:xfrm>
            <a:prstGeom prst="line">
              <a:avLst/>
            </a:prstGeom>
            <a:noFill/>
            <a:ln w="12700" cap="flat">
              <a:solidFill>
                <a:srgbClr val="1F54A0"/>
              </a:solidFill>
              <a:prstDash val="solid"/>
              <a:round/>
            </a:ln>
            <a:effectLst/>
          </p:spPr>
          <p:txBody>
            <a:bodyPr wrap="square" lIns="45719" tIns="45719" rIns="45719" bIns="45719" numCol="1" anchor="t">
              <a:noAutofit/>
            </a:bodyPr>
            <a:lstStyle/>
            <a:p>
              <a:endParaRPr/>
            </a:p>
          </p:txBody>
        </p:sp>
        <p:grpSp>
          <p:nvGrpSpPr>
            <p:cNvPr id="56" name="TextBox 5">
              <a:extLst>
                <a:ext uri="{FF2B5EF4-FFF2-40B4-BE49-F238E27FC236}">
                  <a16:creationId xmlns:a16="http://schemas.microsoft.com/office/drawing/2014/main" id="{AC8E206A-5B56-6443-2E47-73366FF6ED3D}"/>
                </a:ext>
              </a:extLst>
            </p:cNvPr>
            <p:cNvGrpSpPr/>
            <p:nvPr/>
          </p:nvGrpSpPr>
          <p:grpSpPr>
            <a:xfrm>
              <a:off x="1046859" y="0"/>
              <a:ext cx="1547318" cy="323166"/>
              <a:chOff x="-1" y="0"/>
              <a:chExt cx="1547317" cy="323165"/>
            </a:xfrm>
          </p:grpSpPr>
          <p:sp>
            <p:nvSpPr>
              <p:cNvPr id="57" name="矩形">
                <a:extLst>
                  <a:ext uri="{FF2B5EF4-FFF2-40B4-BE49-F238E27FC236}">
                    <a16:creationId xmlns:a16="http://schemas.microsoft.com/office/drawing/2014/main" id="{CA72E066-0876-6C11-AC6F-997734AFA175}"/>
                  </a:ext>
                </a:extLst>
              </p:cNvPr>
              <p:cNvSpPr/>
              <p:nvPr/>
            </p:nvSpPr>
            <p:spPr>
              <a:xfrm>
                <a:off x="-1" y="0"/>
                <a:ext cx="1547317" cy="323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600" b="1"/>
                </a:pPr>
                <a:endParaRPr sz="1800"/>
              </a:p>
            </p:txBody>
          </p:sp>
          <p:sp>
            <p:nvSpPr>
              <p:cNvPr id="58" name="解决痛点">
                <a:extLst>
                  <a:ext uri="{FF2B5EF4-FFF2-40B4-BE49-F238E27FC236}">
                    <a16:creationId xmlns:a16="http://schemas.microsoft.com/office/drawing/2014/main" id="{A5816267-491F-4B33-2367-AA744AD84D86}"/>
                  </a:ext>
                </a:extLst>
              </p:cNvPr>
              <p:cNvSpPr txBox="1"/>
              <p:nvPr/>
            </p:nvSpPr>
            <p:spPr>
              <a:xfrm>
                <a:off x="-1" y="38473"/>
                <a:ext cx="1547317" cy="246219"/>
              </a:xfrm>
              <a:prstGeom prst="rect">
                <a:avLst/>
              </a:prstGeom>
              <a:noFill/>
              <a:ln w="12700" cap="flat">
                <a:noFill/>
                <a:miter lim="400000"/>
              </a:ln>
              <a:effectLst/>
            </p:spPr>
            <p:txBody>
              <a:bodyPr wrap="square" lIns="0" tIns="0" rIns="0" bIns="0" numCol="1" anchor="ctr">
                <a:spAutoFit/>
              </a:bodyPr>
              <a:lstStyle>
                <a:lvl1pPr algn="ctr">
                  <a:defRPr sz="1600" b="1"/>
                </a:lvl1pPr>
              </a:lstStyle>
              <a:p>
                <a:r>
                  <a:rPr lang="zh-CN" altLang="en-US" dirty="0">
                    <a:solidFill>
                      <a:srgbClr val="1F54A0"/>
                    </a:solidFill>
                  </a:rPr>
                  <a:t>特性说明</a:t>
                </a:r>
                <a:endParaRPr dirty="0">
                  <a:solidFill>
                    <a:srgbClr val="1F54A0"/>
                  </a:solidFill>
                </a:endParaRPr>
              </a:p>
            </p:txBody>
          </p:sp>
        </p:grpSp>
      </p:grpSp>
      <p:sp>
        <p:nvSpPr>
          <p:cNvPr id="67" name="文本框 66">
            <a:extLst>
              <a:ext uri="{FF2B5EF4-FFF2-40B4-BE49-F238E27FC236}">
                <a16:creationId xmlns:a16="http://schemas.microsoft.com/office/drawing/2014/main" id="{95FD8A47-A347-012C-2371-CD708E500449}"/>
              </a:ext>
            </a:extLst>
          </p:cNvPr>
          <p:cNvSpPr txBox="1"/>
          <p:nvPr/>
        </p:nvSpPr>
        <p:spPr>
          <a:xfrm>
            <a:off x="7763609" y="2106534"/>
            <a:ext cx="3465297" cy="1406026"/>
          </a:xfrm>
          <a:prstGeom prst="rect">
            <a:avLst/>
          </a:prstGeom>
          <a:noFill/>
        </p:spPr>
        <p:txBody>
          <a:bodyPr wrap="square" rtlCol="0">
            <a:spAutoFit/>
          </a:bodyPr>
          <a:lstStyle/>
          <a:p>
            <a:pPr>
              <a:lnSpc>
                <a:spcPct val="150000"/>
              </a:lnSpc>
            </a:pPr>
            <a:r>
              <a:rPr kumimoji="1" lang="zh-CN" altLang="en-US" sz="1400" b="1" dirty="0">
                <a:solidFill>
                  <a:srgbClr val="2A559B"/>
                </a:solidFill>
              </a:rPr>
              <a:t>交易哈希</a:t>
            </a:r>
            <a:endParaRPr lang="zh-CN" altLang="en-US" sz="1200" dirty="0">
              <a:solidFill>
                <a:srgbClr val="1F54A0"/>
              </a:solidFill>
            </a:endParaRPr>
          </a:p>
          <a:p>
            <a:pPr marL="203200" lvl="1" indent="-203200" defTabSz="330200">
              <a:lnSpc>
                <a:spcPts val="1800"/>
              </a:lnSpc>
              <a:spcBef>
                <a:spcPts val="300"/>
              </a:spcBef>
              <a:buClr>
                <a:srgbClr val="000000"/>
              </a:buClr>
              <a:buSzPct val="100000"/>
              <a:buFont typeface="Arial" panose="020B0604020202020204"/>
              <a:buChar char="•"/>
              <a:defRPr sz="1300"/>
            </a:pPr>
            <a:r>
              <a:rPr lang="zh-CN" altLang="en-US" sz="1400" dirty="0">
                <a:solidFill>
                  <a:schemeClr val="tx1">
                    <a:lumMod val="85000"/>
                    <a:lumOff val="15000"/>
                  </a:schemeClr>
                </a:solidFill>
              </a:rPr>
              <a:t>区块链是异步系统，交易发送者不知道交易何时才能上链</a:t>
            </a:r>
          </a:p>
          <a:p>
            <a:pPr marL="203200" lvl="1" indent="-203200" defTabSz="330200">
              <a:lnSpc>
                <a:spcPts val="1800"/>
              </a:lnSpc>
              <a:spcBef>
                <a:spcPts val="300"/>
              </a:spcBef>
              <a:buClr>
                <a:srgbClr val="000000"/>
              </a:buClr>
              <a:buSzPct val="100000"/>
              <a:buFont typeface="Arial" panose="020B0604020202020204"/>
              <a:buChar char="•"/>
              <a:defRPr sz="1300"/>
            </a:pPr>
            <a:r>
              <a:rPr lang="zh-CN" altLang="en-US" sz="1400" dirty="0">
                <a:solidFill>
                  <a:schemeClr val="tx1">
                    <a:lumMod val="85000"/>
                    <a:lumOff val="15000"/>
                  </a:schemeClr>
                </a:solidFill>
              </a:rPr>
              <a:t>通过交易哈希来进行查询交易是否已经被打包进区块</a:t>
            </a:r>
            <a:endParaRPr lang="en-US" altLang="zh-CN" sz="1400" dirty="0">
              <a:solidFill>
                <a:schemeClr val="tx1">
                  <a:lumMod val="85000"/>
                  <a:lumOff val="15000"/>
                </a:schemeClr>
              </a:solidFill>
            </a:endParaRPr>
          </a:p>
        </p:txBody>
      </p:sp>
      <p:cxnSp>
        <p:nvCxnSpPr>
          <p:cNvPr id="70" name="直线箭头连接符 69">
            <a:extLst>
              <a:ext uri="{FF2B5EF4-FFF2-40B4-BE49-F238E27FC236}">
                <a16:creationId xmlns:a16="http://schemas.microsoft.com/office/drawing/2014/main" id="{7C78DD66-6B43-214A-CB0E-ECFD7916421A}"/>
              </a:ext>
            </a:extLst>
          </p:cNvPr>
          <p:cNvCxnSpPr/>
          <p:nvPr/>
        </p:nvCxnSpPr>
        <p:spPr>
          <a:xfrm>
            <a:off x="3767959" y="2862524"/>
            <a:ext cx="10033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9A9A6744-A262-63FE-13E8-DA55784D6D43}"/>
              </a:ext>
            </a:extLst>
          </p:cNvPr>
          <p:cNvSpPr txBox="1"/>
          <p:nvPr/>
        </p:nvSpPr>
        <p:spPr>
          <a:xfrm>
            <a:off x="4844904" y="2684213"/>
            <a:ext cx="1021346" cy="276999"/>
          </a:xfrm>
          <a:prstGeom prst="rect">
            <a:avLst/>
          </a:prstGeom>
          <a:noFill/>
        </p:spPr>
        <p:txBody>
          <a:bodyPr wrap="square" rtlCol="0">
            <a:spAutoFit/>
          </a:bodyPr>
          <a:lstStyle/>
          <a:p>
            <a:r>
              <a:rPr kumimoji="1" lang="zh-CN" altLang="en-US" sz="1200" dirty="0"/>
              <a:t>交易哈希</a:t>
            </a:r>
          </a:p>
        </p:txBody>
      </p:sp>
    </p:spTree>
    <p:extLst>
      <p:ext uri="{BB962C8B-B14F-4D97-AF65-F5344CB8AC3E}">
        <p14:creationId xmlns:p14="http://schemas.microsoft.com/office/powerpoint/2010/main" val="152566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通过计算资源和存储资源的冗余，建立更加可信的价值传输通道…">
            <a:extLst>
              <a:ext uri="{FF2B5EF4-FFF2-40B4-BE49-F238E27FC236}">
                <a16:creationId xmlns:a16="http://schemas.microsoft.com/office/drawing/2014/main" id="{46BE8AF0-198A-A5FA-1A2C-DD301C6DA02A}"/>
              </a:ext>
            </a:extLst>
          </p:cNvPr>
          <p:cNvSpPr/>
          <p:nvPr/>
        </p:nvSpPr>
        <p:spPr>
          <a:xfrm>
            <a:off x="7286802" y="1354237"/>
            <a:ext cx="4489528" cy="3703899"/>
          </a:xfrm>
          <a:prstGeom prst="rect">
            <a:avLst/>
          </a:prstGeom>
          <a:solidFill>
            <a:schemeClr val="accent5">
              <a:lumMod val="20000"/>
              <a:lumOff val="80000"/>
            </a:schemeClr>
          </a:solidFill>
          <a:ln w="12700">
            <a:miter lim="400000"/>
          </a:ln>
          <a:extLst>
            <a:ext uri="{C572A759-6A51-4108-AA02-DFA0A04FC94B}">
              <ma14:wrappingTextBoxFlag xmlns="" xmlns:ma14="http://schemas.microsoft.com/office/mac/drawingml/2011/main" val="1"/>
            </a:ext>
          </a:extLst>
        </p:spPr>
        <p:txBody>
          <a:bodyPr lIns="45719" rIns="45719" anchor="ctr"/>
          <a:lstStyle/>
          <a:p>
            <a:pPr marL="469900" indent="-342900">
              <a:lnSpc>
                <a:spcPct val="150000"/>
              </a:lnSpc>
              <a:buSzPct val="100000"/>
              <a:buChar char="•"/>
              <a:defRPr sz="1600" b="1">
                <a:solidFill>
                  <a:srgbClr val="1F4E79"/>
                </a:solidFill>
                <a:latin typeface="Microsoft YaHei"/>
                <a:ea typeface="Microsoft YaHei"/>
                <a:cs typeface="Microsoft YaHei"/>
                <a:sym typeface="Microsoft YaHei"/>
              </a:defRPr>
            </a:pPr>
            <a:endParaRPr sz="1600" b="1" dirty="0">
              <a:solidFill>
                <a:srgbClr val="1F54A0"/>
              </a:solidFill>
              <a:latin typeface="Microsoft YaHei"/>
              <a:ea typeface="Microsoft YaHei"/>
              <a:cs typeface="Microsoft YaHei"/>
            </a:endParaRPr>
          </a:p>
        </p:txBody>
      </p:sp>
      <p:pic>
        <p:nvPicPr>
          <p:cNvPr id="35" name="图片 34">
            <a:extLst>
              <a:ext uri="{FF2B5EF4-FFF2-40B4-BE49-F238E27FC236}">
                <a16:creationId xmlns:a16="http://schemas.microsoft.com/office/drawing/2014/main" id="{B9B77AE1-BCBE-6AF5-4D9E-4E74DF4F13EA}"/>
              </a:ext>
            </a:extLst>
          </p:cNvPr>
          <p:cNvPicPr>
            <a:picLocks noChangeAspect="1"/>
          </p:cNvPicPr>
          <p:nvPr/>
        </p:nvPicPr>
        <p:blipFill>
          <a:blip r:embed="rId3"/>
          <a:stretch>
            <a:fillRect/>
          </a:stretch>
        </p:blipFill>
        <p:spPr>
          <a:xfrm>
            <a:off x="3590100" y="3321548"/>
            <a:ext cx="254181" cy="275363"/>
          </a:xfrm>
          <a:prstGeom prst="rect">
            <a:avLst/>
          </a:prstGeom>
        </p:spPr>
      </p:pic>
      <p:sp>
        <p:nvSpPr>
          <p:cNvPr id="2" name="文本占位符 1"/>
          <p:cNvSpPr>
            <a:spLocks noGrp="1"/>
          </p:cNvSpPr>
          <p:nvPr>
            <p:ph type="body" sz="quarter" idx="10"/>
          </p:nvPr>
        </p:nvSpPr>
        <p:spPr>
          <a:xfrm>
            <a:off x="399415" y="62230"/>
            <a:ext cx="1428750" cy="338455"/>
          </a:xfrm>
        </p:spPr>
        <p:txBody>
          <a:bodyPr/>
          <a:lstStyle/>
          <a:p>
            <a:r>
              <a:rPr lang="zh-CN" altLang="en-US" dirty="0"/>
              <a:t>区块链交易确认</a:t>
            </a:r>
          </a:p>
        </p:txBody>
      </p:sp>
      <p:pic>
        <p:nvPicPr>
          <p:cNvPr id="40" name="图片 39">
            <a:extLst>
              <a:ext uri="{FF2B5EF4-FFF2-40B4-BE49-F238E27FC236}">
                <a16:creationId xmlns:a16="http://schemas.microsoft.com/office/drawing/2014/main" id="{93DB1A3D-55C5-8EFC-C262-3DD893DFC522}"/>
              </a:ext>
            </a:extLst>
          </p:cNvPr>
          <p:cNvPicPr>
            <a:picLocks noChangeAspect="1"/>
          </p:cNvPicPr>
          <p:nvPr/>
        </p:nvPicPr>
        <p:blipFill>
          <a:blip r:embed="rId4"/>
          <a:stretch>
            <a:fillRect/>
          </a:stretch>
        </p:blipFill>
        <p:spPr>
          <a:xfrm>
            <a:off x="4863310" y="2599537"/>
            <a:ext cx="1738665" cy="380729"/>
          </a:xfrm>
          <a:prstGeom prst="rect">
            <a:avLst/>
          </a:prstGeom>
        </p:spPr>
      </p:pic>
      <p:pic>
        <p:nvPicPr>
          <p:cNvPr id="42" name="图片 41">
            <a:extLst>
              <a:ext uri="{FF2B5EF4-FFF2-40B4-BE49-F238E27FC236}">
                <a16:creationId xmlns:a16="http://schemas.microsoft.com/office/drawing/2014/main" id="{3B332E0E-0482-94A5-DB38-1C6098B09864}"/>
              </a:ext>
            </a:extLst>
          </p:cNvPr>
          <p:cNvPicPr>
            <a:picLocks noChangeAspect="1"/>
          </p:cNvPicPr>
          <p:nvPr/>
        </p:nvPicPr>
        <p:blipFill>
          <a:blip r:embed="rId5"/>
          <a:stretch>
            <a:fillRect/>
          </a:stretch>
        </p:blipFill>
        <p:spPr>
          <a:xfrm>
            <a:off x="3859411" y="1719330"/>
            <a:ext cx="436845" cy="414211"/>
          </a:xfrm>
          <a:prstGeom prst="rect">
            <a:avLst/>
          </a:prstGeom>
        </p:spPr>
      </p:pic>
      <p:pic>
        <p:nvPicPr>
          <p:cNvPr id="43" name="图片 42">
            <a:extLst>
              <a:ext uri="{FF2B5EF4-FFF2-40B4-BE49-F238E27FC236}">
                <a16:creationId xmlns:a16="http://schemas.microsoft.com/office/drawing/2014/main" id="{3B50695C-CF09-89B6-A107-E206CD157CFF}"/>
              </a:ext>
            </a:extLst>
          </p:cNvPr>
          <p:cNvPicPr>
            <a:picLocks noChangeAspect="1"/>
          </p:cNvPicPr>
          <p:nvPr/>
        </p:nvPicPr>
        <p:blipFill>
          <a:blip r:embed="rId5"/>
          <a:stretch>
            <a:fillRect/>
          </a:stretch>
        </p:blipFill>
        <p:spPr>
          <a:xfrm>
            <a:off x="3859411" y="3252125"/>
            <a:ext cx="436845" cy="414211"/>
          </a:xfrm>
          <a:prstGeom prst="rect">
            <a:avLst/>
          </a:prstGeom>
        </p:spPr>
      </p:pic>
      <p:cxnSp>
        <p:nvCxnSpPr>
          <p:cNvPr id="8" name="直线箭头连接符 7">
            <a:extLst>
              <a:ext uri="{FF2B5EF4-FFF2-40B4-BE49-F238E27FC236}">
                <a16:creationId xmlns:a16="http://schemas.microsoft.com/office/drawing/2014/main" id="{4175A023-552A-3A56-58DD-782250B5D90F}"/>
              </a:ext>
            </a:extLst>
          </p:cNvPr>
          <p:cNvCxnSpPr>
            <a:cxnSpLocks/>
            <a:stCxn id="42" idx="3"/>
            <a:endCxn id="40" idx="1"/>
          </p:cNvCxnSpPr>
          <p:nvPr/>
        </p:nvCxnSpPr>
        <p:spPr>
          <a:xfrm>
            <a:off x="4296256" y="1926436"/>
            <a:ext cx="567054" cy="863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a:extLst>
              <a:ext uri="{FF2B5EF4-FFF2-40B4-BE49-F238E27FC236}">
                <a16:creationId xmlns:a16="http://schemas.microsoft.com/office/drawing/2014/main" id="{B9CCF33E-5F8D-C3BC-2F28-5068A5045CAF}"/>
              </a:ext>
            </a:extLst>
          </p:cNvPr>
          <p:cNvCxnSpPr>
            <a:cxnSpLocks/>
            <a:stCxn id="43" idx="3"/>
            <a:endCxn id="40" idx="1"/>
          </p:cNvCxnSpPr>
          <p:nvPr/>
        </p:nvCxnSpPr>
        <p:spPr>
          <a:xfrm flipV="1">
            <a:off x="4296256" y="2789902"/>
            <a:ext cx="567054" cy="669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99A13B38-5A15-244A-0AD9-BC2A256E30A9}"/>
              </a:ext>
            </a:extLst>
          </p:cNvPr>
          <p:cNvSpPr/>
          <p:nvPr/>
        </p:nvSpPr>
        <p:spPr>
          <a:xfrm>
            <a:off x="1585732" y="1354238"/>
            <a:ext cx="5301206" cy="2696902"/>
          </a:xfrm>
          <a:prstGeom prst="rect">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C0E16965-271B-9539-07C3-38401B06C8CA}"/>
              </a:ext>
            </a:extLst>
          </p:cNvPr>
          <p:cNvSpPr/>
          <p:nvPr/>
        </p:nvSpPr>
        <p:spPr>
          <a:xfrm>
            <a:off x="5391836" y="3497059"/>
            <a:ext cx="1351652" cy="338554"/>
          </a:xfrm>
          <a:prstGeom prst="rect">
            <a:avLst/>
          </a:prstGeom>
        </p:spPr>
        <p:txBody>
          <a:bodyPr wrap="none">
            <a:spAutoFit/>
          </a:bodyPr>
          <a:lstStyle/>
          <a:p>
            <a:r>
              <a:rPr lang="zh-CN" altLang="en-US" sz="1600" b="1" dirty="0">
                <a:solidFill>
                  <a:srgbClr val="1F54A0"/>
                </a:solidFill>
              </a:rPr>
              <a:t>等待</a:t>
            </a:r>
            <a:r>
              <a:rPr lang="en-US" altLang="zh-CN" sz="1600" b="1" dirty="0">
                <a:solidFill>
                  <a:srgbClr val="1F54A0"/>
                </a:solidFill>
              </a:rPr>
              <a:t>6</a:t>
            </a:r>
            <a:r>
              <a:rPr lang="zh-CN" altLang="en-US" sz="1600" b="1" dirty="0">
                <a:solidFill>
                  <a:srgbClr val="1F54A0"/>
                </a:solidFill>
              </a:rPr>
              <a:t>个确认</a:t>
            </a:r>
            <a:endParaRPr lang="zh-CN" altLang="en-US" sz="1600" b="1" dirty="0"/>
          </a:p>
        </p:txBody>
      </p:sp>
      <p:pic>
        <p:nvPicPr>
          <p:cNvPr id="71" name="图片 70">
            <a:extLst>
              <a:ext uri="{FF2B5EF4-FFF2-40B4-BE49-F238E27FC236}">
                <a16:creationId xmlns:a16="http://schemas.microsoft.com/office/drawing/2014/main" id="{FEB57217-1275-AA7C-2DA0-BC0A8975EA2A}"/>
              </a:ext>
            </a:extLst>
          </p:cNvPr>
          <p:cNvPicPr>
            <a:picLocks noChangeAspect="1"/>
          </p:cNvPicPr>
          <p:nvPr/>
        </p:nvPicPr>
        <p:blipFill>
          <a:blip r:embed="rId4"/>
          <a:stretch>
            <a:fillRect/>
          </a:stretch>
        </p:blipFill>
        <p:spPr>
          <a:xfrm>
            <a:off x="1855449" y="1752872"/>
            <a:ext cx="1738665" cy="380729"/>
          </a:xfrm>
          <a:prstGeom prst="rect">
            <a:avLst/>
          </a:prstGeom>
        </p:spPr>
      </p:pic>
      <p:pic>
        <p:nvPicPr>
          <p:cNvPr id="72" name="图片 71">
            <a:extLst>
              <a:ext uri="{FF2B5EF4-FFF2-40B4-BE49-F238E27FC236}">
                <a16:creationId xmlns:a16="http://schemas.microsoft.com/office/drawing/2014/main" id="{B42C6608-8272-B871-366A-354894E65E3D}"/>
              </a:ext>
            </a:extLst>
          </p:cNvPr>
          <p:cNvPicPr>
            <a:picLocks noChangeAspect="1"/>
          </p:cNvPicPr>
          <p:nvPr/>
        </p:nvPicPr>
        <p:blipFill>
          <a:blip r:embed="rId3"/>
          <a:stretch>
            <a:fillRect/>
          </a:stretch>
        </p:blipFill>
        <p:spPr>
          <a:xfrm>
            <a:off x="3589400" y="1786450"/>
            <a:ext cx="254181" cy="275363"/>
          </a:xfrm>
          <a:prstGeom prst="rect">
            <a:avLst/>
          </a:prstGeom>
        </p:spPr>
      </p:pic>
      <p:sp>
        <p:nvSpPr>
          <p:cNvPr id="74" name="矩形 73">
            <a:extLst>
              <a:ext uri="{FF2B5EF4-FFF2-40B4-BE49-F238E27FC236}">
                <a16:creationId xmlns:a16="http://schemas.microsoft.com/office/drawing/2014/main" id="{4F362E76-54C4-ACCA-AFB3-8651318819EE}"/>
              </a:ext>
            </a:extLst>
          </p:cNvPr>
          <p:cNvSpPr/>
          <p:nvPr/>
        </p:nvSpPr>
        <p:spPr>
          <a:xfrm>
            <a:off x="3713453" y="1654953"/>
            <a:ext cx="749993" cy="2152313"/>
          </a:xfrm>
          <a:prstGeom prst="rect">
            <a:avLst/>
          </a:prstGeom>
          <a:noFill/>
          <a:ln w="19050">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4" name="图片 33">
            <a:extLst>
              <a:ext uri="{FF2B5EF4-FFF2-40B4-BE49-F238E27FC236}">
                <a16:creationId xmlns:a16="http://schemas.microsoft.com/office/drawing/2014/main" id="{C8E6E529-9FDA-9D4A-7844-E7C7CA806EB9}"/>
              </a:ext>
            </a:extLst>
          </p:cNvPr>
          <p:cNvPicPr>
            <a:picLocks noChangeAspect="1"/>
          </p:cNvPicPr>
          <p:nvPr/>
        </p:nvPicPr>
        <p:blipFill>
          <a:blip r:embed="rId5"/>
          <a:stretch>
            <a:fillRect/>
          </a:stretch>
        </p:blipFill>
        <p:spPr>
          <a:xfrm>
            <a:off x="3159788" y="3252125"/>
            <a:ext cx="436845" cy="414211"/>
          </a:xfrm>
          <a:prstGeom prst="rect">
            <a:avLst/>
          </a:prstGeom>
        </p:spPr>
      </p:pic>
      <p:sp>
        <p:nvSpPr>
          <p:cNvPr id="37" name="矩形 36">
            <a:extLst>
              <a:ext uri="{FF2B5EF4-FFF2-40B4-BE49-F238E27FC236}">
                <a16:creationId xmlns:a16="http://schemas.microsoft.com/office/drawing/2014/main" id="{B74E6A0C-AD11-8AE6-FD91-EFF7EBC019F0}"/>
              </a:ext>
            </a:extLst>
          </p:cNvPr>
          <p:cNvSpPr/>
          <p:nvPr/>
        </p:nvSpPr>
        <p:spPr>
          <a:xfrm>
            <a:off x="3030196" y="3169148"/>
            <a:ext cx="668633" cy="638118"/>
          </a:xfrm>
          <a:prstGeom prst="rect">
            <a:avLst/>
          </a:pr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文本框 37">
            <a:extLst>
              <a:ext uri="{FF2B5EF4-FFF2-40B4-BE49-F238E27FC236}">
                <a16:creationId xmlns:a16="http://schemas.microsoft.com/office/drawing/2014/main" id="{EB3448FA-3433-E9E0-3142-FC15D1431440}"/>
              </a:ext>
            </a:extLst>
          </p:cNvPr>
          <p:cNvSpPr txBox="1"/>
          <p:nvPr/>
        </p:nvSpPr>
        <p:spPr>
          <a:xfrm>
            <a:off x="7727456" y="1996553"/>
            <a:ext cx="3641039" cy="3229602"/>
          </a:xfrm>
          <a:prstGeom prst="rect">
            <a:avLst/>
          </a:prstGeom>
          <a:noFill/>
        </p:spPr>
        <p:txBody>
          <a:bodyPr wrap="square" rtlCol="0">
            <a:spAutoFit/>
          </a:bodyPr>
          <a:lstStyle/>
          <a:p>
            <a:pPr>
              <a:lnSpc>
                <a:spcPct val="150000"/>
              </a:lnSpc>
            </a:pPr>
            <a:r>
              <a:rPr kumimoji="1" lang="zh-CN" altLang="en-US" sz="1400" b="1" dirty="0">
                <a:solidFill>
                  <a:srgbClr val="2A559B"/>
                </a:solidFill>
              </a:rPr>
              <a:t>等待确认</a:t>
            </a:r>
            <a:endParaRPr kumimoji="1" lang="en-US" altLang="zh-CN" sz="1400" b="1" dirty="0">
              <a:solidFill>
                <a:srgbClr val="2A559B"/>
              </a:solidFill>
            </a:endParaRPr>
          </a:p>
          <a:p>
            <a:pPr marL="203200" lvl="1" indent="-203200" defTabSz="330200">
              <a:lnSpc>
                <a:spcPts val="1800"/>
              </a:lnSpc>
              <a:spcBef>
                <a:spcPts val="300"/>
              </a:spcBef>
              <a:buClr>
                <a:srgbClr val="000000"/>
              </a:buClr>
              <a:buSzPct val="100000"/>
              <a:buFont typeface="Arial" panose="020B0604020202020204"/>
              <a:buChar char="•"/>
              <a:defRPr sz="1300"/>
            </a:pPr>
            <a:r>
              <a:rPr lang="zh-CN" altLang="en-US" sz="1400" dirty="0"/>
              <a:t>在比特币中，当一个区块产生之后，因为可能会有分叉产生，所以它所包含的交易并不会立即被交易的接收方所信任。</a:t>
            </a:r>
            <a:endParaRPr lang="en-US" altLang="zh-CN" sz="1400" dirty="0"/>
          </a:p>
          <a:p>
            <a:pPr marL="203200" lvl="1" indent="-203200" defTabSz="330200">
              <a:lnSpc>
                <a:spcPts val="1800"/>
              </a:lnSpc>
              <a:spcBef>
                <a:spcPts val="300"/>
              </a:spcBef>
              <a:buClr>
                <a:srgbClr val="000000"/>
              </a:buClr>
              <a:buSzPct val="100000"/>
              <a:buFont typeface="Arial" panose="020B0604020202020204"/>
              <a:buChar char="•"/>
              <a:defRPr sz="1300"/>
            </a:pPr>
            <a:r>
              <a:rPr lang="zh-CN" altLang="en-US" sz="1400" dirty="0"/>
              <a:t>区块链网络上的节点总是相信最长链上的区块。</a:t>
            </a:r>
            <a:endParaRPr lang="en-US" altLang="zh-CN" sz="1400" dirty="0"/>
          </a:p>
          <a:p>
            <a:pPr marL="203200" lvl="1" indent="-203200" defTabSz="330200">
              <a:lnSpc>
                <a:spcPts val="1800"/>
              </a:lnSpc>
              <a:spcBef>
                <a:spcPts val="300"/>
              </a:spcBef>
              <a:buClr>
                <a:srgbClr val="000000"/>
              </a:buClr>
              <a:buSzPct val="100000"/>
              <a:buFont typeface="Arial" panose="020B0604020202020204"/>
              <a:buChar char="•"/>
              <a:defRPr sz="1300"/>
            </a:pPr>
            <a:r>
              <a:rPr lang="zh-CN" altLang="en-US" sz="1400" dirty="0">
                <a:solidFill>
                  <a:schemeClr val="tx1">
                    <a:lumMod val="85000"/>
                    <a:lumOff val="15000"/>
                  </a:schemeClr>
                </a:solidFill>
              </a:rPr>
              <a:t>其中一个区块中包含的交易可能会被回滚</a:t>
            </a:r>
            <a:endParaRPr lang="en-US" altLang="zh-CN" sz="1400" dirty="0">
              <a:solidFill>
                <a:schemeClr val="tx1">
                  <a:lumMod val="85000"/>
                  <a:lumOff val="15000"/>
                </a:schemeClr>
              </a:solidFill>
            </a:endParaRPr>
          </a:p>
          <a:p>
            <a:pPr marL="203200" lvl="1" indent="-203200" defTabSz="330200">
              <a:lnSpc>
                <a:spcPts val="1800"/>
              </a:lnSpc>
              <a:spcBef>
                <a:spcPts val="300"/>
              </a:spcBef>
              <a:buClr>
                <a:srgbClr val="000000"/>
              </a:buClr>
              <a:buSzPct val="100000"/>
              <a:buFont typeface="Arial" panose="020B0604020202020204"/>
              <a:buChar char="•"/>
              <a:defRPr sz="1300"/>
            </a:pPr>
            <a:r>
              <a:rPr lang="zh-CN" altLang="en-US" sz="1400" dirty="0">
                <a:solidFill>
                  <a:schemeClr val="tx1">
                    <a:lumMod val="85000"/>
                    <a:lumOff val="15000"/>
                  </a:schemeClr>
                </a:solidFill>
              </a:rPr>
              <a:t>如果矿工继续在分叉挖矿，那么算力的对比会越来越悬殊，最为理性的做法就是尽快放弃</a:t>
            </a:r>
            <a:endParaRPr lang="en-US" altLang="zh-CN" sz="1400" dirty="0">
              <a:solidFill>
                <a:schemeClr val="tx1">
                  <a:lumMod val="85000"/>
                  <a:lumOff val="15000"/>
                </a:schemeClr>
              </a:solidFill>
            </a:endParaRPr>
          </a:p>
          <a:p>
            <a:pPr>
              <a:lnSpc>
                <a:spcPct val="150000"/>
              </a:lnSpc>
            </a:pPr>
            <a:endParaRPr kumimoji="1" lang="en-US" altLang="zh-CN" sz="1400" b="1" dirty="0">
              <a:solidFill>
                <a:srgbClr val="2A559B"/>
              </a:solidFill>
            </a:endParaRPr>
          </a:p>
          <a:p>
            <a:pPr marL="0" lvl="1" defTabSz="330200">
              <a:lnSpc>
                <a:spcPts val="1800"/>
              </a:lnSpc>
              <a:spcBef>
                <a:spcPts val="300"/>
              </a:spcBef>
              <a:buClr>
                <a:srgbClr val="000000"/>
              </a:buClr>
              <a:buSzPct val="100000"/>
              <a:defRPr sz="1300"/>
            </a:pPr>
            <a:endParaRPr lang="en-US" altLang="zh-CN" sz="1400" dirty="0">
              <a:solidFill>
                <a:schemeClr val="tx1">
                  <a:lumMod val="85000"/>
                  <a:lumOff val="15000"/>
                </a:schemeClr>
              </a:solidFill>
            </a:endParaRPr>
          </a:p>
        </p:txBody>
      </p:sp>
      <p:grpSp>
        <p:nvGrpSpPr>
          <p:cNvPr id="41" name="成组">
            <a:extLst>
              <a:ext uri="{FF2B5EF4-FFF2-40B4-BE49-F238E27FC236}">
                <a16:creationId xmlns:a16="http://schemas.microsoft.com/office/drawing/2014/main" id="{6E4E03B3-FCE7-0EF4-6A6E-B186A6E23D36}"/>
              </a:ext>
            </a:extLst>
          </p:cNvPr>
          <p:cNvGrpSpPr/>
          <p:nvPr/>
        </p:nvGrpSpPr>
        <p:grpSpPr>
          <a:xfrm>
            <a:off x="7727456" y="1557746"/>
            <a:ext cx="3641039" cy="323167"/>
            <a:chOff x="0" y="0"/>
            <a:chExt cx="3641038" cy="323166"/>
          </a:xfrm>
        </p:grpSpPr>
        <p:sp>
          <p:nvSpPr>
            <p:cNvPr id="47" name="Straight Connector 20">
              <a:extLst>
                <a:ext uri="{FF2B5EF4-FFF2-40B4-BE49-F238E27FC236}">
                  <a16:creationId xmlns:a16="http://schemas.microsoft.com/office/drawing/2014/main" id="{D0DADC66-06D9-7042-DE0A-266FB26C1608}"/>
                </a:ext>
              </a:extLst>
            </p:cNvPr>
            <p:cNvSpPr/>
            <p:nvPr/>
          </p:nvSpPr>
          <p:spPr>
            <a:xfrm>
              <a:off x="0" y="183235"/>
              <a:ext cx="3641038" cy="1"/>
            </a:xfrm>
            <a:prstGeom prst="line">
              <a:avLst/>
            </a:prstGeom>
            <a:noFill/>
            <a:ln w="12700" cap="flat">
              <a:solidFill>
                <a:srgbClr val="1F54A0"/>
              </a:solidFill>
              <a:prstDash val="solid"/>
              <a:round/>
            </a:ln>
            <a:effectLst/>
          </p:spPr>
          <p:txBody>
            <a:bodyPr wrap="square" lIns="45719" tIns="45719" rIns="45719" bIns="45719" numCol="1" anchor="t">
              <a:noAutofit/>
            </a:bodyPr>
            <a:lstStyle/>
            <a:p>
              <a:endParaRPr/>
            </a:p>
          </p:txBody>
        </p:sp>
        <p:grpSp>
          <p:nvGrpSpPr>
            <p:cNvPr id="62" name="TextBox 5">
              <a:extLst>
                <a:ext uri="{FF2B5EF4-FFF2-40B4-BE49-F238E27FC236}">
                  <a16:creationId xmlns:a16="http://schemas.microsoft.com/office/drawing/2014/main" id="{A24604F7-C2CE-5C28-710E-918DDE888722}"/>
                </a:ext>
              </a:extLst>
            </p:cNvPr>
            <p:cNvGrpSpPr/>
            <p:nvPr/>
          </p:nvGrpSpPr>
          <p:grpSpPr>
            <a:xfrm>
              <a:off x="1046859" y="0"/>
              <a:ext cx="1547318" cy="323166"/>
              <a:chOff x="-1" y="0"/>
              <a:chExt cx="1547317" cy="323165"/>
            </a:xfrm>
          </p:grpSpPr>
          <p:sp>
            <p:nvSpPr>
              <p:cNvPr id="63" name="矩形">
                <a:extLst>
                  <a:ext uri="{FF2B5EF4-FFF2-40B4-BE49-F238E27FC236}">
                    <a16:creationId xmlns:a16="http://schemas.microsoft.com/office/drawing/2014/main" id="{71C8B997-7A10-F115-C263-82B7171E0AAC}"/>
                  </a:ext>
                </a:extLst>
              </p:cNvPr>
              <p:cNvSpPr/>
              <p:nvPr/>
            </p:nvSpPr>
            <p:spPr>
              <a:xfrm>
                <a:off x="-1" y="0"/>
                <a:ext cx="1547317" cy="323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600" b="1"/>
                </a:pPr>
                <a:endParaRPr sz="1800"/>
              </a:p>
            </p:txBody>
          </p:sp>
          <p:sp>
            <p:nvSpPr>
              <p:cNvPr id="64" name="解决痛点">
                <a:extLst>
                  <a:ext uri="{FF2B5EF4-FFF2-40B4-BE49-F238E27FC236}">
                    <a16:creationId xmlns:a16="http://schemas.microsoft.com/office/drawing/2014/main" id="{088E7236-5C57-90AA-578B-B0A2CED6A7BD}"/>
                  </a:ext>
                </a:extLst>
              </p:cNvPr>
              <p:cNvSpPr txBox="1"/>
              <p:nvPr/>
            </p:nvSpPr>
            <p:spPr>
              <a:xfrm>
                <a:off x="-1" y="38473"/>
                <a:ext cx="1547317" cy="246219"/>
              </a:xfrm>
              <a:prstGeom prst="rect">
                <a:avLst/>
              </a:prstGeom>
              <a:noFill/>
              <a:ln w="12700" cap="flat">
                <a:noFill/>
                <a:miter lim="400000"/>
              </a:ln>
              <a:effectLst/>
            </p:spPr>
            <p:txBody>
              <a:bodyPr wrap="square" lIns="0" tIns="0" rIns="0" bIns="0" numCol="1" anchor="ctr">
                <a:spAutoFit/>
              </a:bodyPr>
              <a:lstStyle>
                <a:lvl1pPr algn="ctr">
                  <a:defRPr sz="1600" b="1"/>
                </a:lvl1pPr>
              </a:lstStyle>
              <a:p>
                <a:r>
                  <a:rPr lang="zh-CN" altLang="en-US" dirty="0">
                    <a:solidFill>
                      <a:srgbClr val="1F54A0"/>
                    </a:solidFill>
                  </a:rPr>
                  <a:t>特性说明</a:t>
                </a:r>
                <a:endParaRPr dirty="0">
                  <a:solidFill>
                    <a:srgbClr val="1F54A0"/>
                  </a:solidFill>
                </a:endParaRPr>
              </a:p>
            </p:txBody>
          </p:sp>
        </p:grpSp>
      </p:grpSp>
    </p:spTree>
    <p:extLst>
      <p:ext uri="{BB962C8B-B14F-4D97-AF65-F5344CB8AC3E}">
        <p14:creationId xmlns:p14="http://schemas.microsoft.com/office/powerpoint/2010/main" val="324991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9415" y="62230"/>
            <a:ext cx="1378585" cy="338455"/>
          </a:xfrm>
        </p:spPr>
        <p:txBody>
          <a:bodyPr/>
          <a:lstStyle/>
          <a:p>
            <a:r>
              <a:rPr lang="en-US" altLang="zh-CN" dirty="0"/>
              <a:t>UTXO</a:t>
            </a:r>
            <a:r>
              <a:rPr lang="zh-CN" altLang="en-US" dirty="0"/>
              <a:t>模型</a:t>
            </a:r>
          </a:p>
        </p:txBody>
      </p:sp>
      <p:pic>
        <p:nvPicPr>
          <p:cNvPr id="24" name="图片 23">
            <a:extLst>
              <a:ext uri="{FF2B5EF4-FFF2-40B4-BE49-F238E27FC236}">
                <a16:creationId xmlns:a16="http://schemas.microsoft.com/office/drawing/2014/main" id="{CF2FCDFE-5C7E-8F45-6DF6-5976665BF967}"/>
              </a:ext>
            </a:extLst>
          </p:cNvPr>
          <p:cNvPicPr>
            <a:picLocks noChangeAspect="1"/>
          </p:cNvPicPr>
          <p:nvPr/>
        </p:nvPicPr>
        <p:blipFill>
          <a:blip r:embed="rId3"/>
          <a:stretch>
            <a:fillRect/>
          </a:stretch>
        </p:blipFill>
        <p:spPr>
          <a:xfrm>
            <a:off x="4472807" y="1141802"/>
            <a:ext cx="7288117" cy="4534153"/>
          </a:xfrm>
          <a:prstGeom prst="rect">
            <a:avLst/>
          </a:prstGeom>
        </p:spPr>
      </p:pic>
      <p:sp>
        <p:nvSpPr>
          <p:cNvPr id="27" name="通过计算资源和存储资源的冗余，建立更加可信的价值传输通道…">
            <a:extLst>
              <a:ext uri="{FF2B5EF4-FFF2-40B4-BE49-F238E27FC236}">
                <a16:creationId xmlns:a16="http://schemas.microsoft.com/office/drawing/2014/main" id="{8EF14283-98D3-F83C-0E18-0C7A898A1182}"/>
              </a:ext>
            </a:extLst>
          </p:cNvPr>
          <p:cNvSpPr/>
          <p:nvPr/>
        </p:nvSpPr>
        <p:spPr>
          <a:xfrm>
            <a:off x="701749" y="1215842"/>
            <a:ext cx="3503860" cy="4426316"/>
          </a:xfrm>
          <a:prstGeom prst="rect">
            <a:avLst/>
          </a:prstGeom>
          <a:solidFill>
            <a:schemeClr val="accent5">
              <a:lumMod val="20000"/>
              <a:lumOff val="80000"/>
            </a:schemeClr>
          </a:solidFill>
          <a:ln w="12700">
            <a:miter lim="400000"/>
          </a:ln>
          <a:extLst>
            <a:ext uri="{C572A759-6A51-4108-AA02-DFA0A04FC94B}">
              <ma14:wrappingTextBoxFlag xmlns="" xmlns:ma14="http://schemas.microsoft.com/office/mac/drawingml/2011/main" val="1"/>
            </a:ext>
          </a:extLst>
        </p:spPr>
        <p:txBody>
          <a:bodyPr lIns="45719" rIns="45719" anchor="ctr"/>
          <a:lstStyle/>
          <a:p>
            <a:pPr marL="469900" indent="-342900">
              <a:lnSpc>
                <a:spcPct val="150000"/>
              </a:lnSpc>
              <a:buSzPct val="100000"/>
              <a:buChar char="•"/>
              <a:defRPr sz="1600" b="1">
                <a:solidFill>
                  <a:srgbClr val="1F4E79"/>
                </a:solidFill>
                <a:latin typeface="Microsoft YaHei"/>
                <a:ea typeface="Microsoft YaHei"/>
                <a:cs typeface="Microsoft YaHei"/>
                <a:sym typeface="Microsoft YaHei"/>
              </a:defRPr>
            </a:pPr>
            <a:endParaRPr sz="1600" b="1" dirty="0">
              <a:solidFill>
                <a:srgbClr val="1F54A0"/>
              </a:solidFill>
              <a:latin typeface="Microsoft YaHei"/>
              <a:ea typeface="Microsoft YaHei"/>
              <a:cs typeface="Microsoft YaHei"/>
            </a:endParaRPr>
          </a:p>
        </p:txBody>
      </p:sp>
      <p:grpSp>
        <p:nvGrpSpPr>
          <p:cNvPr id="32" name="成组">
            <a:extLst>
              <a:ext uri="{FF2B5EF4-FFF2-40B4-BE49-F238E27FC236}">
                <a16:creationId xmlns:a16="http://schemas.microsoft.com/office/drawing/2014/main" id="{B6F39AB7-3D35-0B28-8638-09F28E1ED0D7}"/>
              </a:ext>
            </a:extLst>
          </p:cNvPr>
          <p:cNvGrpSpPr/>
          <p:nvPr/>
        </p:nvGrpSpPr>
        <p:grpSpPr>
          <a:xfrm>
            <a:off x="973753" y="1433689"/>
            <a:ext cx="2841655" cy="323167"/>
            <a:chOff x="0" y="0"/>
            <a:chExt cx="3641038" cy="323166"/>
          </a:xfrm>
        </p:grpSpPr>
        <p:sp>
          <p:nvSpPr>
            <p:cNvPr id="33" name="Straight Connector 20">
              <a:extLst>
                <a:ext uri="{FF2B5EF4-FFF2-40B4-BE49-F238E27FC236}">
                  <a16:creationId xmlns:a16="http://schemas.microsoft.com/office/drawing/2014/main" id="{AC06CC56-D62B-B602-7074-2060149940C3}"/>
                </a:ext>
              </a:extLst>
            </p:cNvPr>
            <p:cNvSpPr/>
            <p:nvPr/>
          </p:nvSpPr>
          <p:spPr>
            <a:xfrm>
              <a:off x="0" y="183235"/>
              <a:ext cx="3641038" cy="1"/>
            </a:xfrm>
            <a:prstGeom prst="line">
              <a:avLst/>
            </a:prstGeom>
            <a:noFill/>
            <a:ln w="12700" cap="flat">
              <a:solidFill>
                <a:srgbClr val="1F54A0"/>
              </a:solidFill>
              <a:prstDash val="solid"/>
              <a:round/>
            </a:ln>
            <a:effectLst/>
          </p:spPr>
          <p:txBody>
            <a:bodyPr wrap="square" lIns="45719" tIns="45719" rIns="45719" bIns="45719" numCol="1" anchor="t">
              <a:noAutofit/>
            </a:bodyPr>
            <a:lstStyle/>
            <a:p>
              <a:endParaRPr/>
            </a:p>
          </p:txBody>
        </p:sp>
        <p:grpSp>
          <p:nvGrpSpPr>
            <p:cNvPr id="34" name="TextBox 5">
              <a:extLst>
                <a:ext uri="{FF2B5EF4-FFF2-40B4-BE49-F238E27FC236}">
                  <a16:creationId xmlns:a16="http://schemas.microsoft.com/office/drawing/2014/main" id="{36B191A8-5993-982A-3190-3A365B6DB832}"/>
                </a:ext>
              </a:extLst>
            </p:cNvPr>
            <p:cNvGrpSpPr/>
            <p:nvPr/>
          </p:nvGrpSpPr>
          <p:grpSpPr>
            <a:xfrm>
              <a:off x="1046859" y="0"/>
              <a:ext cx="1547318" cy="323166"/>
              <a:chOff x="-1" y="0"/>
              <a:chExt cx="1547317" cy="323165"/>
            </a:xfrm>
          </p:grpSpPr>
          <p:sp>
            <p:nvSpPr>
              <p:cNvPr id="35" name="矩形">
                <a:extLst>
                  <a:ext uri="{FF2B5EF4-FFF2-40B4-BE49-F238E27FC236}">
                    <a16:creationId xmlns:a16="http://schemas.microsoft.com/office/drawing/2014/main" id="{54777108-B662-9835-7B77-56AF4DEEBEB3}"/>
                  </a:ext>
                </a:extLst>
              </p:cNvPr>
              <p:cNvSpPr/>
              <p:nvPr/>
            </p:nvSpPr>
            <p:spPr>
              <a:xfrm>
                <a:off x="-1" y="0"/>
                <a:ext cx="1547317" cy="323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600" b="1"/>
                </a:pPr>
                <a:endParaRPr sz="1800"/>
              </a:p>
            </p:txBody>
          </p:sp>
          <p:sp>
            <p:nvSpPr>
              <p:cNvPr id="36" name="解决痛点">
                <a:extLst>
                  <a:ext uri="{FF2B5EF4-FFF2-40B4-BE49-F238E27FC236}">
                    <a16:creationId xmlns:a16="http://schemas.microsoft.com/office/drawing/2014/main" id="{8434EF13-4F27-88C8-D297-761C1D0B8465}"/>
                  </a:ext>
                </a:extLst>
              </p:cNvPr>
              <p:cNvSpPr txBox="1"/>
              <p:nvPr/>
            </p:nvSpPr>
            <p:spPr>
              <a:xfrm>
                <a:off x="-1" y="38473"/>
                <a:ext cx="1547317" cy="246219"/>
              </a:xfrm>
              <a:prstGeom prst="rect">
                <a:avLst/>
              </a:prstGeom>
              <a:noFill/>
              <a:ln w="12700" cap="flat">
                <a:noFill/>
                <a:miter lim="400000"/>
              </a:ln>
              <a:effectLst/>
            </p:spPr>
            <p:txBody>
              <a:bodyPr wrap="square" lIns="0" tIns="0" rIns="0" bIns="0" numCol="1" anchor="ctr">
                <a:spAutoFit/>
              </a:bodyPr>
              <a:lstStyle>
                <a:lvl1pPr algn="ctr">
                  <a:defRPr sz="1600" b="1"/>
                </a:lvl1pPr>
              </a:lstStyle>
              <a:p>
                <a:r>
                  <a:rPr lang="en-US" altLang="zh-CN" dirty="0">
                    <a:solidFill>
                      <a:srgbClr val="1F54A0"/>
                    </a:solidFill>
                  </a:rPr>
                  <a:t>UTXO</a:t>
                </a:r>
                <a:r>
                  <a:rPr lang="zh-CN" altLang="en-US" dirty="0">
                    <a:solidFill>
                      <a:srgbClr val="1F54A0"/>
                    </a:solidFill>
                  </a:rPr>
                  <a:t>模型</a:t>
                </a:r>
                <a:endParaRPr dirty="0">
                  <a:solidFill>
                    <a:srgbClr val="1F54A0"/>
                  </a:solidFill>
                </a:endParaRPr>
              </a:p>
            </p:txBody>
          </p:sp>
        </p:grpSp>
      </p:grpSp>
      <p:sp>
        <p:nvSpPr>
          <p:cNvPr id="40" name="文本框 39">
            <a:extLst>
              <a:ext uri="{FF2B5EF4-FFF2-40B4-BE49-F238E27FC236}">
                <a16:creationId xmlns:a16="http://schemas.microsoft.com/office/drawing/2014/main" id="{F93E1F11-0BA0-FF47-1E6A-7FE919A755C9}"/>
              </a:ext>
            </a:extLst>
          </p:cNvPr>
          <p:cNvSpPr txBox="1"/>
          <p:nvPr/>
        </p:nvSpPr>
        <p:spPr>
          <a:xfrm>
            <a:off x="1042330" y="1995171"/>
            <a:ext cx="2704497" cy="1133259"/>
          </a:xfrm>
          <a:prstGeom prst="rect">
            <a:avLst/>
          </a:prstGeom>
          <a:noFill/>
        </p:spPr>
        <p:txBody>
          <a:bodyPr wrap="square" rtlCol="0">
            <a:spAutoFit/>
          </a:bodyPr>
          <a:lstStyle/>
          <a:p>
            <a:pPr>
              <a:lnSpc>
                <a:spcPct val="150000"/>
              </a:lnSpc>
            </a:pPr>
            <a:r>
              <a:rPr kumimoji="1" lang="en-US" altLang="zh-CN" sz="1400" b="1" dirty="0">
                <a:solidFill>
                  <a:srgbClr val="2A559B"/>
                </a:solidFill>
              </a:rPr>
              <a:t>UTXO</a:t>
            </a:r>
            <a:r>
              <a:rPr kumimoji="1" lang="zh-CN" altLang="en-US" sz="1400" b="1" dirty="0">
                <a:solidFill>
                  <a:srgbClr val="2A559B"/>
                </a:solidFill>
              </a:rPr>
              <a:t>模型</a:t>
            </a:r>
            <a:endParaRPr kumimoji="1" lang="en-US" altLang="zh-CN" sz="1400" b="1" dirty="0">
              <a:solidFill>
                <a:srgbClr val="2A559B"/>
              </a:solidFill>
            </a:endParaRPr>
          </a:p>
          <a:p>
            <a:pPr marL="203200" lvl="1" indent="-203200" defTabSz="330200">
              <a:lnSpc>
                <a:spcPts val="1800"/>
              </a:lnSpc>
              <a:spcBef>
                <a:spcPts val="300"/>
              </a:spcBef>
              <a:buClr>
                <a:srgbClr val="000000"/>
              </a:buClr>
              <a:buSzPct val="100000"/>
              <a:buFont typeface="Arial" panose="020B0604020202020204"/>
              <a:buChar char="•"/>
              <a:defRPr sz="1300"/>
            </a:pPr>
            <a:r>
              <a:rPr lang="en" altLang="zh-CN" sz="1400" dirty="0"/>
              <a:t>UTXO</a:t>
            </a:r>
            <a:r>
              <a:rPr lang="zh-CN" altLang="en-US" sz="1400" dirty="0"/>
              <a:t>（全称</a:t>
            </a:r>
            <a:r>
              <a:rPr lang="en" altLang="zh-CN" sz="1400" dirty="0"/>
              <a:t>Unspent Transaction Output</a:t>
            </a:r>
            <a:r>
              <a:rPr lang="zh-CN" altLang="en-US" sz="1400" dirty="0"/>
              <a:t>）未花费交易输出</a:t>
            </a:r>
            <a:endParaRPr lang="en-US" altLang="zh-CN" sz="1400" dirty="0"/>
          </a:p>
        </p:txBody>
      </p:sp>
      <p:sp>
        <p:nvSpPr>
          <p:cNvPr id="42" name="文本框 41">
            <a:extLst>
              <a:ext uri="{FF2B5EF4-FFF2-40B4-BE49-F238E27FC236}">
                <a16:creationId xmlns:a16="http://schemas.microsoft.com/office/drawing/2014/main" id="{A7D3C4AA-0F87-BBC7-A67A-C9DC03E435EC}"/>
              </a:ext>
            </a:extLst>
          </p:cNvPr>
          <p:cNvSpPr txBox="1"/>
          <p:nvPr/>
        </p:nvSpPr>
        <p:spPr>
          <a:xfrm>
            <a:off x="1042329" y="3276626"/>
            <a:ext cx="2704497" cy="905889"/>
          </a:xfrm>
          <a:prstGeom prst="rect">
            <a:avLst/>
          </a:prstGeom>
          <a:noFill/>
        </p:spPr>
        <p:txBody>
          <a:bodyPr wrap="square" rtlCol="0">
            <a:spAutoFit/>
          </a:bodyPr>
          <a:lstStyle/>
          <a:p>
            <a:pPr>
              <a:lnSpc>
                <a:spcPct val="150000"/>
              </a:lnSpc>
            </a:pPr>
            <a:r>
              <a:rPr kumimoji="1" lang="zh-CN" altLang="en-US" sz="1400" b="1" dirty="0">
                <a:solidFill>
                  <a:srgbClr val="2A559B"/>
                </a:solidFill>
              </a:rPr>
              <a:t>找零</a:t>
            </a:r>
            <a:endParaRPr kumimoji="1" lang="en-US" altLang="zh-CN" sz="1400" b="1" dirty="0">
              <a:solidFill>
                <a:srgbClr val="2A559B"/>
              </a:solidFill>
            </a:endParaRPr>
          </a:p>
          <a:p>
            <a:pPr marL="203200" lvl="1" indent="-203200" defTabSz="330200">
              <a:lnSpc>
                <a:spcPts val="1800"/>
              </a:lnSpc>
              <a:spcBef>
                <a:spcPts val="300"/>
              </a:spcBef>
              <a:buClr>
                <a:srgbClr val="000000"/>
              </a:buClr>
              <a:buSzPct val="100000"/>
              <a:buFont typeface="Arial" panose="020B0604020202020204"/>
              <a:buChar char="•"/>
              <a:defRPr sz="1300"/>
            </a:pPr>
            <a:r>
              <a:rPr lang="en-US" altLang="zh-CN" sz="1400" dirty="0"/>
              <a:t>C</a:t>
            </a:r>
            <a:r>
              <a:rPr lang="zh-CN" altLang="en-US" sz="1400" dirty="0"/>
              <a:t>’就一个找零地址，地址的余额超过了花费。</a:t>
            </a:r>
            <a:endParaRPr lang="en-US" altLang="zh-CN" sz="1400" dirty="0">
              <a:solidFill>
                <a:schemeClr val="tx1">
                  <a:lumMod val="85000"/>
                  <a:lumOff val="15000"/>
                </a:schemeClr>
              </a:solidFill>
            </a:endParaRPr>
          </a:p>
        </p:txBody>
      </p:sp>
      <p:sp>
        <p:nvSpPr>
          <p:cNvPr id="43" name="文本框 42">
            <a:extLst>
              <a:ext uri="{FF2B5EF4-FFF2-40B4-BE49-F238E27FC236}">
                <a16:creationId xmlns:a16="http://schemas.microsoft.com/office/drawing/2014/main" id="{020ABA18-8891-60D5-0BA9-F2681AA40AFB}"/>
              </a:ext>
            </a:extLst>
          </p:cNvPr>
          <p:cNvSpPr txBox="1"/>
          <p:nvPr/>
        </p:nvSpPr>
        <p:spPr>
          <a:xfrm>
            <a:off x="1042329" y="4281883"/>
            <a:ext cx="2704497" cy="1136721"/>
          </a:xfrm>
          <a:prstGeom prst="rect">
            <a:avLst/>
          </a:prstGeom>
          <a:noFill/>
        </p:spPr>
        <p:txBody>
          <a:bodyPr wrap="square" rtlCol="0">
            <a:spAutoFit/>
          </a:bodyPr>
          <a:lstStyle/>
          <a:p>
            <a:pPr>
              <a:lnSpc>
                <a:spcPct val="150000"/>
              </a:lnSpc>
            </a:pPr>
            <a:r>
              <a:rPr kumimoji="1" lang="zh-CN" altLang="en-US" sz="1400" b="1" dirty="0">
                <a:solidFill>
                  <a:srgbClr val="2A559B"/>
                </a:solidFill>
              </a:rPr>
              <a:t>凑整</a:t>
            </a:r>
            <a:endParaRPr kumimoji="1" lang="en-US" altLang="zh-CN" sz="1400" b="1" dirty="0">
              <a:solidFill>
                <a:srgbClr val="2A559B"/>
              </a:solidFill>
            </a:endParaRPr>
          </a:p>
          <a:p>
            <a:pPr marL="203200" lvl="1" indent="-203200" defTabSz="330200">
              <a:lnSpc>
                <a:spcPts val="1800"/>
              </a:lnSpc>
              <a:spcBef>
                <a:spcPts val="300"/>
              </a:spcBef>
              <a:buClr>
                <a:srgbClr val="000000"/>
              </a:buClr>
              <a:buSzPct val="100000"/>
              <a:buFont typeface="Arial" panose="020B0604020202020204"/>
              <a:buChar char="•"/>
              <a:defRPr sz="1300"/>
            </a:pPr>
            <a:r>
              <a:rPr lang="zh-CN" altLang="en-US" sz="1400" dirty="0"/>
              <a:t>当地址的余额不支持花费的时候，需要将多个地址的余额凑到一起来花费。</a:t>
            </a:r>
            <a:endParaRPr lang="en-US" altLang="zh-CN" sz="1400" dirty="0">
              <a:solidFill>
                <a:schemeClr val="tx1">
                  <a:lumMod val="85000"/>
                  <a:lumOff val="15000"/>
                </a:schemeClr>
              </a:solidFill>
            </a:endParaRPr>
          </a:p>
        </p:txBody>
      </p:sp>
    </p:spTree>
    <p:extLst>
      <p:ext uri="{BB962C8B-B14F-4D97-AF65-F5344CB8AC3E}">
        <p14:creationId xmlns:p14="http://schemas.microsoft.com/office/powerpoint/2010/main" val="3863516489"/>
      </p:ext>
    </p:extLst>
  </p:cSld>
  <p:clrMapOvr>
    <a:masterClrMapping/>
  </p:clrMapOvr>
</p:sld>
</file>

<file path=ppt/theme/theme1.xml><?xml version="1.0" encoding="utf-8"?>
<a:theme xmlns:a="http://schemas.openxmlformats.org/drawingml/2006/main" name="自定义设计方案">
  <a:themeElements>
    <a:clrScheme name="自定义 1">
      <a:dk1>
        <a:srgbClr val="000000"/>
      </a:dk1>
      <a:lt1>
        <a:srgbClr val="FFFFFF"/>
      </a:lt1>
      <a:dk2>
        <a:srgbClr val="44546A"/>
      </a:dk2>
      <a:lt2>
        <a:srgbClr val="E7E6E6"/>
      </a:lt2>
      <a:accent1>
        <a:srgbClr val="1F54A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13864</TotalTime>
  <Words>1496</Words>
  <Application>Microsoft Macintosh PowerPoint</Application>
  <PresentationFormat>宽屏</PresentationFormat>
  <Paragraphs>211</Paragraphs>
  <Slides>20</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SimHei</vt:lpstr>
      <vt:lpstr>Microsoft YaHei</vt:lpstr>
      <vt:lpstr>Microsoft YaHei</vt:lpstr>
      <vt:lpstr>Noto Serif CJK SC</vt:lpstr>
      <vt:lpstr>PingFang TC</vt:lpstr>
      <vt:lpstr>Arial</vt:lpstr>
      <vt:lpstr>自定义设计方案</vt:lpstr>
      <vt:lpstr>区块链技术初探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趣链科技介绍</dc:title>
  <dc:creator>Chen Wu</dc:creator>
  <cp:lastModifiedBy>he hao-何昊</cp:lastModifiedBy>
  <cp:revision>440</cp:revision>
  <cp:lastPrinted>2019-10-29T08:11:00Z</cp:lastPrinted>
  <dcterms:created xsi:type="dcterms:W3CDTF">2019-09-05T05:53:00Z</dcterms:created>
  <dcterms:modified xsi:type="dcterms:W3CDTF">2022-05-10T02:56:22Z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