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7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9" r:id="rId14"/>
    <p:sldId id="270" r:id="rId15"/>
    <p:sldId id="273" r:id="rId16"/>
    <p:sldId id="278" r:id="rId17"/>
    <p:sldId id="276" r:id="rId18"/>
    <p:sldId id="274" r:id="rId19"/>
    <p:sldId id="271" r:id="rId20"/>
    <p:sldId id="272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>
        <p:scale>
          <a:sx n="121" d="100"/>
          <a:sy n="121" d="100"/>
        </p:scale>
        <p:origin x="-2118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79F8F-5B67-4ADD-AE14-E71F1AFA6651}" type="datetimeFigureOut">
              <a:rPr lang="en-GB" smtClean="0"/>
              <a:t>26/11/2017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DF347-C622-4D28-917C-4711C326A7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137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50177-25B1-483B-8438-525B3157C215}" type="datetimeFigureOut">
              <a:rPr lang="en-GB" smtClean="0"/>
              <a:t>26/11/2017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E1AD7-5B6F-4295-9B9E-95B3A3ABD4A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2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E1AD7-5B6F-4295-9B9E-95B3A3ABD4A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1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566F92-C505-47A6-AE52-C3F61CCDE16C}" type="datetime4">
              <a:rPr lang="en-US" smtClean="0"/>
              <a:t>November 26, 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F8BD-0D8F-40B0-8D50-24096BC9F7BE}" type="datetime4">
              <a:rPr lang="en-US" smtClean="0"/>
              <a:t>November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0ECD-EC8E-4AFB-8AC9-4A470D1CBD02}" type="datetime4">
              <a:rPr lang="en-US" smtClean="0"/>
              <a:t>November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 Title Introduction - MindT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8950" y="2392472"/>
            <a:ext cx="5138020" cy="2517732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enter bulleted information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3028951" y="334463"/>
            <a:ext cx="5743574" cy="784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enter Book Title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28950" y="1285875"/>
            <a:ext cx="5743575" cy="361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enter Author Name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000376" y="5753100"/>
            <a:ext cx="2019300" cy="257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enter ISBN</a:t>
            </a:r>
            <a:endParaRPr lang="en-GB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5324475" y="5753100"/>
            <a:ext cx="2076450" cy="257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enter Price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333374" y="1830536"/>
            <a:ext cx="2448000" cy="32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 fov="4800000"/>
            <a:lightRig rig="threePt" dir="t"/>
          </a:scene3d>
          <a:sp3d extrusionH="25400"/>
        </p:spPr>
        <p:txBody>
          <a:bodyPr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Insert Book Cover Image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 Title Introduction - OWL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8950" y="2392472"/>
            <a:ext cx="5138020" cy="2517732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enter bulleted information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3028951" y="334463"/>
            <a:ext cx="5743574" cy="784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enter Book Title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3028950" y="1285875"/>
            <a:ext cx="5743575" cy="361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enter Author Name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000376" y="5753100"/>
            <a:ext cx="2019300" cy="257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enter ISBN</a:t>
            </a:r>
            <a:endParaRPr lang="en-GB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5324475" y="5753100"/>
            <a:ext cx="2076450" cy="257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enter Price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333374" y="1830536"/>
            <a:ext cx="2448000" cy="32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 fov="4800000"/>
            <a:lightRig rig="threePt" dir="t"/>
          </a:scene3d>
          <a:sp3d extrusionH="25400"/>
        </p:spPr>
        <p:txBody>
          <a:bodyPr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Insert Book Cover Image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 Inform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3569" y="224708"/>
            <a:ext cx="7916863" cy="40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3569" y="726358"/>
            <a:ext cx="7916863" cy="3133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3284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3569" y="224708"/>
            <a:ext cx="7916863" cy="40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3569" y="726358"/>
            <a:ext cx="7916863" cy="3133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sub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13569" y="2486526"/>
            <a:ext cx="3747294" cy="288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reflection blurRad="38100" stA="52000" endA="300" endPos="35000" dist="76200" dir="5400000" sy="-100000" algn="bl" rotWithShape="0"/>
          </a:effectLst>
        </p:spPr>
        <p:txBody>
          <a:bodyPr anchor="t"/>
          <a:lstStyle>
            <a:lvl1pPr marL="0" indent="0" algn="ctr">
              <a:buNone/>
              <a:defRPr sz="25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Insert image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88042" y="2486526"/>
            <a:ext cx="3943183" cy="28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Insert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3569" y="224708"/>
            <a:ext cx="7916863" cy="40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3569" y="726358"/>
            <a:ext cx="7916863" cy="3133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sub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13569" y="2165686"/>
            <a:ext cx="3780000" cy="288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reflection blurRad="38100" stA="52000" endA="300" endPos="35000" dist="76200" dir="5400000" sy="-100000" algn="bl" rotWithShape="0"/>
          </a:effectLst>
        </p:spPr>
        <p:txBody>
          <a:bodyPr anchor="t"/>
          <a:lstStyle>
            <a:lvl1pPr marL="0" indent="0" algn="ctr">
              <a:buNone/>
              <a:defRPr sz="25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Insert image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750432" y="2165686"/>
            <a:ext cx="3780000" cy="288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reflection blurRad="38100" stA="52000" endA="300" endPos="35000" dist="76200" dir="5400000" sy="-100000" algn="bl" rotWithShape="0"/>
          </a:effectLst>
        </p:spPr>
        <p:txBody>
          <a:bodyPr/>
          <a:lstStyle>
            <a:lvl1pPr marL="0" indent="0" algn="ctr">
              <a:buNone/>
              <a:defRPr sz="2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Insert image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13569" y="5293895"/>
            <a:ext cx="3780000" cy="6898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Insert Text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49800" y="5293895"/>
            <a:ext cx="3781425" cy="6898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Insert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53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4830-C138-47AC-93ED-7BBC105FE048}" type="datetime4">
              <a:rPr lang="en-US" smtClean="0"/>
              <a:t>November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8E66-2E10-4651-A50D-BE16E8A43B05}" type="datetime4">
              <a:rPr lang="en-US" smtClean="0"/>
              <a:t>November 26,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903A-863B-4A35-983C-7FB1F628948B}" type="datetime4">
              <a:rPr lang="en-US" smtClean="0"/>
              <a:t>November 26,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E9DB-4DB3-44E2-9EE9-A4A03B81FAB0}" type="datetime4">
              <a:rPr lang="en-US" smtClean="0"/>
              <a:t>November 26,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D70F-56A9-486F-9633-991CC3CB9F49}" type="datetime4">
              <a:rPr lang="en-US" smtClean="0"/>
              <a:t>November 26,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7EA0-3758-41A3-93B2-4181C617158B}" type="datetime4">
              <a:rPr lang="en-US" smtClean="0"/>
              <a:t>November 26,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E616594-9225-4C6C-A836-A3F8F930F73C}" type="datetime4">
              <a:rPr lang="en-US" smtClean="0"/>
              <a:t>November 26,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5A7D7D-931A-4AEE-8026-1126586DE733}" type="datetime4">
              <a:rPr lang="en-US" smtClean="0"/>
              <a:t>November 26,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8B5C3C8-2CD4-4364-AA11-DCDE419D0A63}" type="datetime4">
              <a:rPr lang="en-US" smtClean="0"/>
              <a:t>November 26, 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65" r:id="rId12"/>
    <p:sldLayoutId id="2147483666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MGT 388 Finance and Law for Engineers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Financing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48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b="1" i="1" dirty="0"/>
              <a:t>Loans</a:t>
            </a:r>
            <a:endParaRPr lang="en-GB" dirty="0"/>
          </a:p>
          <a:p>
            <a:pPr marL="109728" indent="0">
              <a:buNone/>
            </a:pPr>
            <a:r>
              <a:rPr lang="en-GB" dirty="0"/>
              <a:t>To fund an expansion the business owner(s) could </a:t>
            </a:r>
            <a:r>
              <a:rPr lang="en-GB" dirty="0" smtClean="0"/>
              <a:t>contribute </a:t>
            </a:r>
            <a:r>
              <a:rPr lang="en-GB" dirty="0"/>
              <a:t>further capital or obtain a loan. </a:t>
            </a: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To </a:t>
            </a:r>
            <a:r>
              <a:rPr lang="en-GB" dirty="0"/>
              <a:t>obtain a loan from a bank a workable business plan would need to be drawn up </a:t>
            </a:r>
            <a:r>
              <a:rPr lang="en-GB" dirty="0" smtClean="0"/>
              <a:t>along </a:t>
            </a:r>
            <a:r>
              <a:rPr lang="en-GB" dirty="0"/>
              <a:t>with forecasted cash flows. </a:t>
            </a:r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/>
              <a:t>It is important that the payments of interest charges are built into projections as well as the eventual repayment of the loan. </a:t>
            </a: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 </a:t>
            </a:r>
            <a:r>
              <a:rPr lang="en-GB" dirty="0"/>
              <a:t>bank will often require security for the loan; this may be the owner’s house or other personal assets.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Funding For A Sole Trader or Partnership</a:t>
            </a:r>
          </a:p>
        </p:txBody>
      </p:sp>
    </p:spTree>
    <p:extLst>
      <p:ext uri="{BB962C8B-B14F-4D97-AF65-F5344CB8AC3E}">
        <p14:creationId xmlns:p14="http://schemas.microsoft.com/office/powerpoint/2010/main" val="121873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Following the financial crisis loans are not so freely available with it being reported that 1/5 small or medium sized businesses missed out on opportunities because of a lack of funding</a:t>
            </a:r>
            <a:r>
              <a:rPr lang="en-GB" dirty="0" smtClean="0"/>
              <a:t>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With a lack of finance available there has been a growth in the Alternative finance markets</a:t>
            </a:r>
          </a:p>
          <a:p>
            <a:pPr marL="109728" indent="0">
              <a:buNone/>
            </a:pPr>
            <a:r>
              <a:rPr lang="en-GB" dirty="0" smtClean="0"/>
              <a:t>(crowd funding, P2P lending, credit unions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Funding For A Sole Trader or Partnership</a:t>
            </a:r>
          </a:p>
        </p:txBody>
      </p:sp>
    </p:spTree>
    <p:extLst>
      <p:ext uri="{BB962C8B-B14F-4D97-AF65-F5344CB8AC3E}">
        <p14:creationId xmlns:p14="http://schemas.microsoft.com/office/powerpoint/2010/main" val="395765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GB" b="1" i="1" dirty="0" smtClean="0"/>
              <a:t>Leasing</a:t>
            </a:r>
          </a:p>
          <a:p>
            <a:pPr marL="109728" indent="0">
              <a:buNone/>
            </a:pPr>
            <a:r>
              <a:rPr lang="en-GB" dirty="0" smtClean="0"/>
              <a:t>If </a:t>
            </a:r>
            <a:r>
              <a:rPr lang="en-GB" dirty="0"/>
              <a:t>a business needs new plant or motor vehicles it may be possible to fund through leasing. </a:t>
            </a: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Either </a:t>
            </a:r>
            <a:r>
              <a:rPr lang="en-GB" dirty="0"/>
              <a:t>the asset is leased and is never owned by the business or the asset can be bought on hire purchase. </a:t>
            </a: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In </a:t>
            </a:r>
            <a:r>
              <a:rPr lang="en-GB" dirty="0"/>
              <a:t>both cases the business will pay regular leasing charges but at the end of the hire purchase contract the business will own the </a:t>
            </a:r>
            <a:r>
              <a:rPr lang="en-GB" dirty="0" smtClean="0"/>
              <a:t>asset. </a:t>
            </a: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For </a:t>
            </a:r>
            <a:r>
              <a:rPr lang="en-GB" dirty="0"/>
              <a:t>assets that are subject to technological change leasing is a good option as the leasing company will often update the asset and provide a servicing and maintenance agreement.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Funding For A Sole Trader or Partnership</a:t>
            </a:r>
          </a:p>
        </p:txBody>
      </p:sp>
    </p:spTree>
    <p:extLst>
      <p:ext uri="{BB962C8B-B14F-4D97-AF65-F5344CB8AC3E}">
        <p14:creationId xmlns:p14="http://schemas.microsoft.com/office/powerpoint/2010/main" val="409936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Legally a limited company is a separate person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 financial and business risks belong to the company.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</a:t>
            </a:r>
            <a:r>
              <a:rPr lang="en-GB" dirty="0" smtClean="0"/>
              <a:t>he liability of the owners is limited to the capital they have invested in the company</a:t>
            </a:r>
          </a:p>
          <a:p>
            <a:pPr marL="109728" indent="0">
              <a:buNone/>
            </a:pPr>
            <a:endParaRPr lang="en-GB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Limited Company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00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GB" b="1" i="1" dirty="0" smtClean="0"/>
              <a:t>Initial Funding</a:t>
            </a:r>
          </a:p>
          <a:p>
            <a:pPr marL="109728" indent="0">
              <a:buNone/>
            </a:pPr>
            <a:r>
              <a:rPr lang="en-GB" dirty="0" smtClean="0"/>
              <a:t>Those starting a company will provide capital in exchange for shares in the company.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The shares will carry voting rights in the company.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b="1" i="1" dirty="0" smtClean="0"/>
              <a:t>Venture Capital</a:t>
            </a:r>
          </a:p>
          <a:p>
            <a:pPr marL="109728" indent="0">
              <a:buNone/>
            </a:pPr>
            <a:r>
              <a:rPr lang="en-GB" dirty="0" smtClean="0"/>
              <a:t>A finance company may provide a company with funds in exchange for shares which they will sell back to the company after a specified period.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Limited Company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45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b="1" i="1" dirty="0" smtClean="0"/>
              <a:t>Seed-corn Finance</a:t>
            </a:r>
          </a:p>
          <a:p>
            <a:pPr marL="109728" indent="0">
              <a:buNone/>
            </a:pPr>
            <a:r>
              <a:rPr lang="en-GB" dirty="0" smtClean="0"/>
              <a:t>Available to innovative or technology based ventures.</a:t>
            </a:r>
          </a:p>
          <a:p>
            <a:pPr marL="109728" indent="0">
              <a:buNone/>
            </a:pPr>
            <a:r>
              <a:rPr lang="en-GB" dirty="0" smtClean="0"/>
              <a:t>Often considered risky for mainstream finance.</a:t>
            </a:r>
          </a:p>
          <a:p>
            <a:pPr marL="109728" indent="0">
              <a:buNone/>
            </a:pPr>
            <a:r>
              <a:rPr lang="en-GB" dirty="0" smtClean="0"/>
              <a:t>Finance Yorkshire will provide up to £780,000 for 3-6 years.</a:t>
            </a:r>
          </a:p>
          <a:p>
            <a:pPr marL="109728" indent="0">
              <a:buNone/>
            </a:pPr>
            <a:r>
              <a:rPr lang="en-GB" dirty="0" smtClean="0"/>
              <a:t>Expect rapid growth and will want a significant minority shareholding.</a:t>
            </a:r>
          </a:p>
          <a:p>
            <a:pPr marL="109728" indent="0">
              <a:buNone/>
            </a:pPr>
            <a:r>
              <a:rPr lang="en-GB" dirty="0" smtClean="0"/>
              <a:t>(part-financed by EU)</a:t>
            </a:r>
          </a:p>
          <a:p>
            <a:pPr marL="109728" indent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Limited Company</a:t>
            </a:r>
          </a:p>
        </p:txBody>
      </p:sp>
    </p:spTree>
    <p:extLst>
      <p:ext uri="{BB962C8B-B14F-4D97-AF65-F5344CB8AC3E}">
        <p14:creationId xmlns:p14="http://schemas.microsoft.com/office/powerpoint/2010/main" val="93207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GB" sz="2800" i="1" dirty="0"/>
              <a:t/>
            </a:r>
            <a:br>
              <a:rPr lang="en-GB" sz="2800" i="1" dirty="0"/>
            </a:br>
            <a:r>
              <a:rPr lang="en-GB" sz="2800" dirty="0"/>
              <a:t>Raise funds via internet- mediated exchanges. </a:t>
            </a:r>
            <a:br>
              <a:rPr lang="en-GB" sz="2800" dirty="0"/>
            </a:br>
            <a:r>
              <a:rPr lang="en-GB" sz="2800" dirty="0"/>
              <a:t>$34 </a:t>
            </a:r>
            <a:r>
              <a:rPr lang="en-GB" sz="2800" dirty="0" err="1"/>
              <a:t>bn</a:t>
            </a:r>
            <a:r>
              <a:rPr lang="en-GB" sz="2800" dirty="0"/>
              <a:t> </a:t>
            </a:r>
            <a:r>
              <a:rPr lang="en-GB" sz="2800" dirty="0" smtClean="0"/>
              <a:t>worldwide – with equity based crowd funding increasing by 300% in the last 2 years.</a:t>
            </a:r>
          </a:p>
          <a:p>
            <a:pPr marL="109728" indent="0">
              <a:buNone/>
            </a:pPr>
            <a:r>
              <a:rPr lang="en-GB" sz="2800" dirty="0" err="1" smtClean="0"/>
              <a:t>BrewDog</a:t>
            </a:r>
            <a:r>
              <a:rPr lang="en-GB" sz="2800" dirty="0" smtClean="0"/>
              <a:t> is one success story growing from 2 people to a global company.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>But:</a:t>
            </a:r>
          </a:p>
          <a:p>
            <a:pPr marL="109728" indent="0">
              <a:buNone/>
            </a:pPr>
            <a:r>
              <a:rPr lang="en-GB" sz="2800" dirty="0" smtClean="0"/>
              <a:t>Unregulated</a:t>
            </a:r>
          </a:p>
          <a:p>
            <a:pPr marL="109728" indent="0">
              <a:buNone/>
            </a:pPr>
            <a:r>
              <a:rPr lang="en-GB" sz="2800" dirty="0" smtClean="0"/>
              <a:t>85% early stage businesses fail</a:t>
            </a:r>
          </a:p>
          <a:p>
            <a:pPr marL="109728" indent="0">
              <a:buNone/>
            </a:pPr>
            <a:r>
              <a:rPr lang="en-GB" sz="2800" dirty="0" smtClean="0"/>
              <a:t>Fewer than 1,000 businesses successfully crowd funded.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>Intellectual property rights</a:t>
            </a:r>
            <a:br>
              <a:rPr lang="en-GB" sz="2800" dirty="0"/>
            </a:b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09728" indent="0"/>
            <a:r>
              <a:rPr lang="en-GB" sz="3600" dirty="0" smtClean="0"/>
              <a:t>Crowd Funding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689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GB" i="1" dirty="0" smtClean="0"/>
              <a:t>Peer-2-Peer Lending</a:t>
            </a:r>
            <a:endParaRPr lang="en-GB" i="1" dirty="0"/>
          </a:p>
          <a:p>
            <a:pPr marL="109728" indent="0">
              <a:buNone/>
            </a:pPr>
            <a:r>
              <a:rPr lang="en-GB" dirty="0" smtClean="0"/>
              <a:t>The lender acts as an introducer and takes a fee which is less than that a bank would charge.</a:t>
            </a:r>
          </a:p>
          <a:p>
            <a:pPr marL="109728" indent="0">
              <a:buNone/>
            </a:pPr>
            <a:r>
              <a:rPr lang="en-GB" dirty="0" err="1" smtClean="0"/>
              <a:t>Zopa</a:t>
            </a:r>
            <a:r>
              <a:rPr lang="en-GB" dirty="0" smtClean="0"/>
              <a:t> has lent £1.8bn and is applying for a banking licence.</a:t>
            </a:r>
          </a:p>
          <a:p>
            <a:pPr marL="109728" indent="0">
              <a:buNone/>
            </a:pPr>
            <a:r>
              <a:rPr lang="en-GB" dirty="0" smtClean="0"/>
              <a:t>Agencies </a:t>
            </a:r>
            <a:r>
              <a:rPr lang="en-GB" dirty="0" smtClean="0"/>
              <a:t>shouldn’t lender to other lenders </a:t>
            </a:r>
            <a:r>
              <a:rPr lang="en-GB" dirty="0" smtClean="0"/>
              <a:t>but</a:t>
            </a:r>
            <a:r>
              <a:rPr lang="en-GB" dirty="0" smtClean="0"/>
              <a:t>?</a:t>
            </a:r>
          </a:p>
          <a:p>
            <a:pPr marL="109728" indent="0">
              <a:buNone/>
            </a:pPr>
            <a:r>
              <a:rPr lang="en-GB" dirty="0" smtClean="0"/>
              <a:t>Investors not protected and </a:t>
            </a:r>
            <a:r>
              <a:rPr lang="en-GB" dirty="0" smtClean="0"/>
              <a:t>high returns promised but don’t always materialise</a:t>
            </a:r>
          </a:p>
          <a:p>
            <a:pPr marL="109728" indent="0">
              <a:buNone/>
            </a:pPr>
            <a:r>
              <a:rPr lang="en-GB" dirty="0" smtClean="0"/>
              <a:t>Services </a:t>
            </a:r>
            <a:r>
              <a:rPr lang="en-GB" dirty="0" smtClean="0"/>
              <a:t>P2P providers can provide are limited.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Limited Company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6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dirty="0" smtClean="0"/>
              <a:t>Small businesses can often qualify for government grants. </a:t>
            </a:r>
          </a:p>
          <a:p>
            <a:pPr marL="109728" indent="0">
              <a:buNone/>
            </a:pPr>
            <a:r>
              <a:rPr lang="en-GB" dirty="0" smtClean="0"/>
              <a:t>Can be time consuming to obtain with niche criteria and strict conditions</a:t>
            </a:r>
          </a:p>
          <a:p>
            <a:pPr marL="109728" indent="0">
              <a:buNone/>
            </a:pPr>
            <a:r>
              <a:rPr lang="en-GB" dirty="0" smtClean="0"/>
              <a:t>Relate to areas – Coalfield regions. Northern Power house fund</a:t>
            </a:r>
          </a:p>
          <a:p>
            <a:pPr marL="109728" indent="0">
              <a:buNone/>
            </a:pPr>
            <a:r>
              <a:rPr lang="en-GB" dirty="0" smtClean="0"/>
              <a:t>Relate to activity- Research and development</a:t>
            </a:r>
          </a:p>
          <a:p>
            <a:pPr marL="109728" indent="0">
              <a:buNone/>
            </a:pPr>
            <a:r>
              <a:rPr lang="en-GB" dirty="0" smtClean="0"/>
              <a:t>Start-up </a:t>
            </a:r>
            <a:r>
              <a:rPr lang="en-GB" dirty="0" smtClean="0"/>
              <a:t>loans, export and growth</a:t>
            </a: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Business support and advice – connectivity vouchers</a:t>
            </a:r>
          </a:p>
          <a:p>
            <a:pPr marL="109728" indent="0">
              <a:buNone/>
            </a:pPr>
            <a:r>
              <a:rPr lang="en-GB" dirty="0" smtClean="0"/>
              <a:t>Employee related – Vocational Training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Limited companies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79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GB" dirty="0" smtClean="0"/>
              <a:t>For a sole trader or partnership the earning of the business is income to the sole trader or partner.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 income is added to the individual’s other sources of income and taxed income tax rates (up to 45% with 12% national insurance)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For a company the earnings belong to the company and taxed at corporation tax rates (20%, dividends taxed at up to 38.1%)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Limited Company V Sole Trade</a:t>
            </a:r>
            <a:br>
              <a:rPr lang="en-GB" dirty="0" smtClean="0"/>
            </a:br>
            <a:r>
              <a:rPr lang="en-GB" dirty="0" smtClean="0"/>
              <a:t>Tax consequences.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21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Revision of types business organisation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Characteristics of business forms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Finance available for business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Outline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318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A plc tends to be very large and are initially funded by shares.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A plc can offer shares to the public either by a placement or a full issue.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To secure extra funding a company can issue more shares to existing share holders via a rights issue or again a full issue.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Limited Company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962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GB" b="1" i="1" dirty="0" smtClean="0"/>
              <a:t>Debt V Equity</a:t>
            </a:r>
          </a:p>
          <a:p>
            <a:pPr marL="109728" indent="0">
              <a:buNone/>
            </a:pPr>
            <a:r>
              <a:rPr lang="en-GB" dirty="0" smtClean="0"/>
              <a:t>In raising finance a company may have a choice between debt and equity.</a:t>
            </a:r>
          </a:p>
          <a:p>
            <a:pPr marL="109728" indent="0">
              <a:buNone/>
            </a:pPr>
            <a:r>
              <a:rPr lang="en-GB" dirty="0" smtClean="0"/>
              <a:t>Equity holders take on more risk and therefore often want a high return (dividend or capital growth)</a:t>
            </a:r>
          </a:p>
          <a:p>
            <a:pPr marL="109728" indent="0">
              <a:buNone/>
            </a:pPr>
            <a:r>
              <a:rPr lang="en-GB" dirty="0" smtClean="0"/>
              <a:t>Debt is more risky to a company as interest payments must be made in high and low profit years.</a:t>
            </a:r>
          </a:p>
          <a:p>
            <a:pPr marL="109728" indent="0">
              <a:buNone/>
            </a:pPr>
            <a:r>
              <a:rPr lang="en-GB" dirty="0" smtClean="0"/>
              <a:t>Interest payments are before tax whereas dividend payments are after tax. Loans shield profits </a:t>
            </a:r>
            <a:r>
              <a:rPr lang="en-GB" smtClean="0"/>
              <a:t>from taxation.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 Limited Company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18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GB" dirty="0" smtClean="0"/>
              <a:t>                                                                                                 </a:t>
            </a:r>
            <a:r>
              <a:rPr lang="en-GB" b="1" dirty="0" smtClean="0"/>
              <a:t>Sole Trader </a:t>
            </a:r>
          </a:p>
          <a:p>
            <a:pPr marL="109728" indent="0">
              <a:buNone/>
            </a:pPr>
            <a:r>
              <a:rPr lang="en-GB" dirty="0" smtClean="0"/>
              <a:t>Self employed an individual operate a business on their own   </a:t>
            </a:r>
          </a:p>
          <a:p>
            <a:pPr marL="109728" indent="0">
              <a:buNone/>
            </a:pPr>
            <a:r>
              <a:rPr lang="en-GB" dirty="0" smtClean="0"/>
              <a:t>                                                                                                                                                           </a:t>
            </a:r>
            <a:r>
              <a:rPr lang="en-GB" b="1" dirty="0"/>
              <a:t>Partnership</a:t>
            </a:r>
            <a:r>
              <a:rPr lang="en-GB" dirty="0"/>
              <a:t> </a:t>
            </a: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Two or more people come together under a partnership agreement to run a business. </a:t>
            </a:r>
            <a:r>
              <a:rPr lang="en-GB" i="1" dirty="0" smtClean="0"/>
              <a:t>(John Lewis)</a:t>
            </a:r>
          </a:p>
          <a:p>
            <a:pPr marL="109728" indent="0">
              <a:buNone/>
            </a:pPr>
            <a:r>
              <a:rPr lang="en-GB" dirty="0" smtClean="0"/>
              <a:t>                                                                                                                                                     </a:t>
            </a:r>
            <a:r>
              <a:rPr lang="en-GB" b="1" dirty="0"/>
              <a:t>Limited Company  </a:t>
            </a:r>
            <a:endParaRPr lang="en-GB" b="1" dirty="0" smtClean="0"/>
          </a:p>
          <a:p>
            <a:pPr marL="109728" indent="0">
              <a:buNone/>
            </a:pPr>
            <a:r>
              <a:rPr lang="en-GB" dirty="0" smtClean="0"/>
              <a:t>A legal arrangement where a small business is incorporated. The owners acquire shares in a company.(Laing O’Rowke)</a:t>
            </a:r>
          </a:p>
          <a:p>
            <a:pPr marL="109728" indent="0">
              <a:buNone/>
            </a:pPr>
            <a:r>
              <a:rPr lang="en-GB" dirty="0" smtClean="0"/>
              <a:t>                                                                                                                                                           </a:t>
            </a:r>
            <a:r>
              <a:rPr lang="en-GB" b="1" dirty="0"/>
              <a:t>Public Limited Company </a:t>
            </a:r>
            <a:endParaRPr lang="en-GB" b="1" dirty="0" smtClean="0"/>
          </a:p>
          <a:p>
            <a:pPr marL="109728" indent="0">
              <a:buNone/>
            </a:pPr>
            <a:r>
              <a:rPr lang="en-GB" dirty="0" smtClean="0"/>
              <a:t>An incorporated business where the shares can be made available to the public.(</a:t>
            </a:r>
            <a:r>
              <a:rPr lang="en-GB" i="1" dirty="0" smtClean="0"/>
              <a:t>Next plc)</a:t>
            </a: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Forms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1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dirty="0"/>
              <a:t>A sole </a:t>
            </a:r>
            <a:r>
              <a:rPr lang="en-GB" dirty="0" smtClean="0"/>
              <a:t>trader </a:t>
            </a:r>
            <a:r>
              <a:rPr lang="en-GB" dirty="0"/>
              <a:t>or partnership is not a separate LEGAL </a:t>
            </a:r>
            <a:r>
              <a:rPr lang="en-GB" dirty="0" smtClean="0"/>
              <a:t>entity.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From </a:t>
            </a:r>
            <a:r>
              <a:rPr lang="en-GB" dirty="0"/>
              <a:t>an accounting perspective </a:t>
            </a:r>
            <a:r>
              <a:rPr lang="en-GB" dirty="0" smtClean="0"/>
              <a:t>the business is separate from the owners.  </a:t>
            </a:r>
            <a:r>
              <a:rPr lang="en-GB" dirty="0"/>
              <a:t>BUSINESS </a:t>
            </a:r>
            <a:r>
              <a:rPr lang="en-GB" dirty="0" smtClean="0"/>
              <a:t>ENTITY CONCEPT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There </a:t>
            </a:r>
            <a:r>
              <a:rPr lang="en-GB" dirty="0"/>
              <a:t>should be a clear separation of the owners finances from that of the business. </a:t>
            </a: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If a business makes losses and cannot pay creditors the creditors have recourse to the owners</a:t>
            </a:r>
            <a:r>
              <a:rPr lang="en-GB" dirty="0" smtClean="0"/>
              <a:t>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 </a:t>
            </a:r>
            <a:r>
              <a:rPr lang="en-GB" dirty="0"/>
              <a:t>owner or partners effectively put all their private assets at </a:t>
            </a:r>
            <a:r>
              <a:rPr lang="en-GB" dirty="0" smtClean="0"/>
              <a:t>risk. </a:t>
            </a: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Sole Trader and Partnership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67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GB" dirty="0"/>
              <a:t>It is not just a financial </a:t>
            </a:r>
            <a:r>
              <a:rPr lang="en-GB" dirty="0" smtClean="0"/>
              <a:t>risk:</a:t>
            </a:r>
          </a:p>
          <a:p>
            <a:pPr marL="109728" indent="0">
              <a:buNone/>
            </a:pPr>
            <a:r>
              <a:rPr lang="en-GB" dirty="0" smtClean="0"/>
              <a:t>Health and safety legislation</a:t>
            </a:r>
          </a:p>
          <a:p>
            <a:pPr marL="109728" indent="0">
              <a:buNone/>
            </a:pPr>
            <a:r>
              <a:rPr lang="en-GB" dirty="0" smtClean="0"/>
              <a:t>Employment law</a:t>
            </a:r>
          </a:p>
          <a:p>
            <a:pPr marL="109728" indent="0">
              <a:buNone/>
            </a:pPr>
            <a:r>
              <a:rPr lang="en-GB" dirty="0" smtClean="0"/>
              <a:t>Environmental </a:t>
            </a:r>
            <a:r>
              <a:rPr lang="en-GB" dirty="0"/>
              <a:t>legislation </a:t>
            </a:r>
          </a:p>
          <a:p>
            <a:pPr marL="109728" indent="0">
              <a:buNone/>
            </a:pPr>
            <a:r>
              <a:rPr lang="en-GB" dirty="0" smtClean="0"/>
              <a:t>Product </a:t>
            </a:r>
            <a:r>
              <a:rPr lang="en-GB" dirty="0"/>
              <a:t>warranty </a:t>
            </a:r>
            <a:r>
              <a:rPr lang="en-GB" dirty="0" smtClean="0"/>
              <a:t>issue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It </a:t>
            </a:r>
            <a:r>
              <a:rPr lang="en-GB" dirty="0"/>
              <a:t>is the owner or partners that will be sued and have to pay compensation. </a:t>
            </a: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Partners </a:t>
            </a:r>
            <a:r>
              <a:rPr lang="en-GB" dirty="0"/>
              <a:t>should trust each </a:t>
            </a:r>
            <a:r>
              <a:rPr lang="en-GB" dirty="0" smtClean="0"/>
              <a:t>other, as they will be joint and several liability.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Sole Trader and Partnership</a:t>
            </a:r>
          </a:p>
        </p:txBody>
      </p:sp>
    </p:spTree>
    <p:extLst>
      <p:ext uri="{BB962C8B-B14F-4D97-AF65-F5344CB8AC3E}">
        <p14:creationId xmlns:p14="http://schemas.microsoft.com/office/powerpoint/2010/main" val="242880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 smtClean="0"/>
              <a:t>The </a:t>
            </a:r>
            <a:r>
              <a:rPr lang="en-GB" dirty="0"/>
              <a:t>main source of finance for a sole trader or smaller partnership is the money the owner or each individual partner contributes. </a:t>
            </a: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These </a:t>
            </a:r>
            <a:r>
              <a:rPr lang="en-GB" dirty="0"/>
              <a:t>funds are known as the capital of the </a:t>
            </a:r>
            <a:r>
              <a:rPr lang="en-GB" dirty="0" smtClean="0"/>
              <a:t>business.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Initial Funding For A Sole Trader or Partnership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3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GB" b="1" i="1" dirty="0"/>
              <a:t>Retained </a:t>
            </a:r>
            <a:r>
              <a:rPr lang="en-GB" b="1" i="1" dirty="0" smtClean="0"/>
              <a:t>earnings</a:t>
            </a:r>
          </a:p>
          <a:p>
            <a:pPr marL="109728" indent="0">
              <a:buNone/>
            </a:pPr>
            <a:endParaRPr lang="en-GB" b="1" i="1" dirty="0" smtClean="0"/>
          </a:p>
          <a:p>
            <a:pPr marL="109728" indent="0">
              <a:buNone/>
            </a:pPr>
            <a:r>
              <a:rPr lang="en-GB" dirty="0" smtClean="0"/>
              <a:t>Retained earnings are profits </a:t>
            </a:r>
            <a:r>
              <a:rPr lang="en-GB" dirty="0"/>
              <a:t>not distributed to the owners of the </a:t>
            </a:r>
            <a:r>
              <a:rPr lang="en-GB" dirty="0" smtClean="0"/>
              <a:t>business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These </a:t>
            </a:r>
            <a:r>
              <a:rPr lang="en-GB" dirty="0"/>
              <a:t>profits increase the </a:t>
            </a:r>
            <a:r>
              <a:rPr lang="en-GB" dirty="0" smtClean="0"/>
              <a:t>owners’ capital. (They belong to the owners)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Retained profits provide </a:t>
            </a:r>
            <a:r>
              <a:rPr lang="en-GB" dirty="0"/>
              <a:t>a growing business with additional funds</a:t>
            </a:r>
            <a:r>
              <a:rPr lang="en-GB" dirty="0" smtClean="0"/>
              <a:t>.</a:t>
            </a:r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They </a:t>
            </a:r>
            <a:r>
              <a:rPr lang="en-GB" dirty="0"/>
              <a:t>are the best source of finance as they have no cost to the business </a:t>
            </a:r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Except an </a:t>
            </a:r>
            <a:r>
              <a:rPr lang="en-GB" dirty="0"/>
              <a:t>opportunity </a:t>
            </a:r>
            <a:r>
              <a:rPr lang="en-GB" dirty="0" smtClean="0"/>
              <a:t>cost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Further Funding </a:t>
            </a:r>
            <a:r>
              <a:rPr lang="en-GB" dirty="0"/>
              <a:t>For A Sole Trader or Partnership</a:t>
            </a:r>
          </a:p>
        </p:txBody>
      </p:sp>
    </p:spTree>
    <p:extLst>
      <p:ext uri="{BB962C8B-B14F-4D97-AF65-F5344CB8AC3E}">
        <p14:creationId xmlns:p14="http://schemas.microsoft.com/office/powerpoint/2010/main" val="57507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GB" b="1" i="1" dirty="0"/>
              <a:t>Working capital funding </a:t>
            </a: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Day </a:t>
            </a:r>
            <a:r>
              <a:rPr lang="en-GB" dirty="0"/>
              <a:t>to day operations should be self-funded</a:t>
            </a:r>
            <a:r>
              <a:rPr lang="en-GB" dirty="0" smtClean="0"/>
              <a:t>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Working capital – current assets less current liabilities of a business.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 algn="ctr">
              <a:buNone/>
            </a:pPr>
            <a:r>
              <a:rPr lang="en-GB" dirty="0" smtClean="0"/>
              <a:t>Buy </a:t>
            </a:r>
            <a:r>
              <a:rPr lang="en-GB" dirty="0"/>
              <a:t>inventory from suppliers on </a:t>
            </a:r>
            <a:r>
              <a:rPr lang="en-GB" dirty="0" smtClean="0"/>
              <a:t>credit</a:t>
            </a:r>
          </a:p>
          <a:p>
            <a:pPr marL="109728" indent="0" algn="ctr">
              <a:buNone/>
            </a:pPr>
            <a:endParaRPr lang="en-GB" dirty="0" smtClean="0"/>
          </a:p>
          <a:p>
            <a:pPr marL="109728" indent="0" algn="ctr">
              <a:buNone/>
            </a:pPr>
            <a:endParaRPr lang="en-GB" dirty="0"/>
          </a:p>
          <a:p>
            <a:pPr marL="109728" indent="0" algn="ctr">
              <a:buNone/>
            </a:pPr>
            <a:r>
              <a:rPr lang="en-GB" dirty="0" smtClean="0"/>
              <a:t>Produce </a:t>
            </a:r>
            <a:r>
              <a:rPr lang="en-GB" dirty="0"/>
              <a:t>a product or </a:t>
            </a:r>
            <a:r>
              <a:rPr lang="en-GB" dirty="0" smtClean="0"/>
              <a:t>service</a:t>
            </a:r>
          </a:p>
          <a:p>
            <a:pPr marL="109728" indent="0" algn="ctr">
              <a:buNone/>
            </a:pPr>
            <a:endParaRPr lang="en-GB" dirty="0"/>
          </a:p>
          <a:p>
            <a:pPr marL="109728" indent="0" algn="ctr">
              <a:buNone/>
            </a:pPr>
            <a:r>
              <a:rPr lang="en-GB" dirty="0" smtClean="0"/>
              <a:t>Sell </a:t>
            </a:r>
            <a:r>
              <a:rPr lang="en-GB" dirty="0"/>
              <a:t>the product or service providing customers with </a:t>
            </a:r>
            <a:r>
              <a:rPr lang="en-GB" dirty="0" smtClean="0"/>
              <a:t>credit</a:t>
            </a:r>
          </a:p>
          <a:p>
            <a:pPr marL="109728" indent="0" algn="ctr">
              <a:buNone/>
            </a:pPr>
            <a:endParaRPr lang="en-GB" dirty="0"/>
          </a:p>
          <a:p>
            <a:pPr marL="109728" indent="0" algn="ctr">
              <a:buNone/>
            </a:pPr>
            <a:r>
              <a:rPr lang="en-GB" dirty="0" smtClean="0"/>
              <a:t>Collect </a:t>
            </a:r>
            <a:r>
              <a:rPr lang="en-GB" dirty="0"/>
              <a:t>the cash from customers and replace inventory. </a:t>
            </a:r>
          </a:p>
          <a:p>
            <a:pPr marL="109728" indent="0" algn="ctr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To quicken the cycle a business can factor or sell customer debt.</a:t>
            </a:r>
            <a:endParaRPr lang="en-GB" dirty="0"/>
          </a:p>
          <a:p>
            <a:pPr marL="109728" indent="0">
              <a:buNone/>
            </a:pPr>
            <a:r>
              <a:rPr lang="en-GB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Funding For A Sole Trader or Partnership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45876" y="3326524"/>
            <a:ext cx="7883" cy="409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53759" y="4059621"/>
            <a:ext cx="0" cy="275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45876" y="4595648"/>
            <a:ext cx="0" cy="275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67559" y="3531476"/>
            <a:ext cx="1119351" cy="1434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7559" y="3129455"/>
            <a:ext cx="2041634" cy="402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4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GB" b="1" i="1" dirty="0"/>
              <a:t>Overdraft</a:t>
            </a:r>
            <a:endParaRPr lang="en-GB" dirty="0"/>
          </a:p>
          <a:p>
            <a:pPr marL="109728" indent="0">
              <a:buNone/>
            </a:pPr>
            <a:r>
              <a:rPr lang="en-GB" dirty="0" smtClean="0"/>
              <a:t> For the </a:t>
            </a:r>
            <a:r>
              <a:rPr lang="en-GB" dirty="0"/>
              <a:t>short term to cover working </a:t>
            </a:r>
            <a:r>
              <a:rPr lang="en-GB" dirty="0" smtClean="0"/>
              <a:t>capital.</a:t>
            </a:r>
            <a:endParaRPr lang="en-GB" dirty="0"/>
          </a:p>
          <a:p>
            <a:pPr marL="109728" indent="0">
              <a:buNone/>
            </a:pPr>
            <a:r>
              <a:rPr lang="en-GB" dirty="0" smtClean="0"/>
              <a:t> But often an overdraft has </a:t>
            </a:r>
            <a:r>
              <a:rPr lang="en-GB" dirty="0"/>
              <a:t>charges and high rates </a:t>
            </a:r>
            <a:r>
              <a:rPr lang="en-GB" dirty="0" smtClean="0"/>
              <a:t>of </a:t>
            </a:r>
            <a:r>
              <a:rPr lang="en-GB" dirty="0"/>
              <a:t>interest</a:t>
            </a:r>
            <a:r>
              <a:rPr lang="en-GB" dirty="0" smtClean="0"/>
              <a:t>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An </a:t>
            </a:r>
            <a:r>
              <a:rPr lang="en-GB" dirty="0"/>
              <a:t>overdraft should never be used to fund non-current assets, growth or any other long term project. </a:t>
            </a: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The </a:t>
            </a:r>
            <a:r>
              <a:rPr lang="en-GB" dirty="0"/>
              <a:t>business owner should plan ahead and have secured a cheaper, more appropriate method of financing these long term plans.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Funding For A Sole Trader or Partnership</a:t>
            </a:r>
          </a:p>
        </p:txBody>
      </p:sp>
    </p:spTree>
    <p:extLst>
      <p:ext uri="{BB962C8B-B14F-4D97-AF65-F5344CB8AC3E}">
        <p14:creationId xmlns:p14="http://schemas.microsoft.com/office/powerpoint/2010/main" val="4144424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1383</TotalTime>
  <Words>1231</Words>
  <Application>Microsoft Office PowerPoint</Application>
  <PresentationFormat>On-screen Show (4:3)</PresentationFormat>
  <Paragraphs>164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MGT 388 Finance and Law for Engineers</vt:lpstr>
      <vt:lpstr>Lecture Outline</vt:lpstr>
      <vt:lpstr>Business Forms</vt:lpstr>
      <vt:lpstr>Sole Trader and Partnership</vt:lpstr>
      <vt:lpstr>Sole Trader and Partnership</vt:lpstr>
      <vt:lpstr>Initial Funding For A Sole Trader or Partnership</vt:lpstr>
      <vt:lpstr>Further Funding For A Sole Trader or Partnership</vt:lpstr>
      <vt:lpstr>Further Funding For A Sole Trader or Partnership</vt:lpstr>
      <vt:lpstr>Further Funding For A Sole Trader or Partnership</vt:lpstr>
      <vt:lpstr>Further Funding For A Sole Trader or Partnership</vt:lpstr>
      <vt:lpstr>Further Funding For A Sole Trader or Partnership</vt:lpstr>
      <vt:lpstr>Further Funding For A Sole Trader or Partnership</vt:lpstr>
      <vt:lpstr>Limited Company</vt:lpstr>
      <vt:lpstr>Limited Company</vt:lpstr>
      <vt:lpstr>Limited Company</vt:lpstr>
      <vt:lpstr>Crowd Funding</vt:lpstr>
      <vt:lpstr>Limited Company</vt:lpstr>
      <vt:lpstr>Limited companies</vt:lpstr>
      <vt:lpstr>Limited Company V Sole Trade Tax consequences.</vt:lpstr>
      <vt:lpstr>Public Limited Company</vt:lpstr>
      <vt:lpstr>Public Limited Company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To, Hon</dc:creator>
  <cp:lastModifiedBy>Paul Thompson</cp:lastModifiedBy>
  <cp:revision>97</cp:revision>
  <dcterms:created xsi:type="dcterms:W3CDTF">2015-08-03T14:31:37Z</dcterms:created>
  <dcterms:modified xsi:type="dcterms:W3CDTF">2017-11-26T16:45:01Z</dcterms:modified>
</cp:coreProperties>
</file>