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7"/>
  </p:notesMasterIdLst>
  <p:sldIdLst>
    <p:sldId id="256" r:id="rId2"/>
    <p:sldId id="329" r:id="rId3"/>
    <p:sldId id="331" r:id="rId4"/>
    <p:sldId id="332" r:id="rId5"/>
    <p:sldId id="320" r:id="rId6"/>
    <p:sldId id="333" r:id="rId7"/>
    <p:sldId id="321" r:id="rId8"/>
    <p:sldId id="325" r:id="rId9"/>
    <p:sldId id="323" r:id="rId10"/>
    <p:sldId id="336" r:id="rId11"/>
    <p:sldId id="344" r:id="rId12"/>
    <p:sldId id="337" r:id="rId13"/>
    <p:sldId id="338" r:id="rId14"/>
    <p:sldId id="339" r:id="rId15"/>
    <p:sldId id="334" r:id="rId16"/>
    <p:sldId id="324" r:id="rId17"/>
    <p:sldId id="341" r:id="rId18"/>
    <p:sldId id="326" r:id="rId19"/>
    <p:sldId id="327" r:id="rId20"/>
    <p:sldId id="342" r:id="rId21"/>
    <p:sldId id="345" r:id="rId22"/>
    <p:sldId id="346" r:id="rId23"/>
    <p:sldId id="347" r:id="rId24"/>
    <p:sldId id="348" r:id="rId25"/>
    <p:sldId id="343" r:id="rId26"/>
  </p:sldIdLst>
  <p:sldSz cx="9144000" cy="6858000" type="screen4x3"/>
  <p:notesSz cx="6797675" cy="9926638"/>
  <p:custDataLst>
    <p:tags r:id="rId28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89474" autoAdjust="0"/>
  </p:normalViewPr>
  <p:slideViewPr>
    <p:cSldViewPr>
      <p:cViewPr varScale="1">
        <p:scale>
          <a:sx n="65" d="100"/>
          <a:sy n="65" d="100"/>
        </p:scale>
        <p:origin x="6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9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46-4C8A-92A4-D627A531CFD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46-4C8A-92A4-D627A531CFD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46-4C8A-92A4-D627A531CF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01365376"/>
        <c:axId val="201366912"/>
        <c:axId val="6369728"/>
      </c:bar3DChart>
      <c:catAx>
        <c:axId val="2013653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01366912"/>
        <c:crosses val="autoZero"/>
        <c:auto val="1"/>
        <c:lblAlgn val="ctr"/>
        <c:lblOffset val="100"/>
        <c:noMultiLvlLbl val="0"/>
      </c:catAx>
      <c:valAx>
        <c:axId val="2013669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1365376"/>
        <c:crosses val="autoZero"/>
        <c:crossBetween val="between"/>
      </c:valAx>
      <c:serAx>
        <c:axId val="6369728"/>
        <c:scaling>
          <c:orientation val="minMax"/>
        </c:scaling>
        <c:delete val="0"/>
        <c:axPos val="b"/>
        <c:majorTickMark val="out"/>
        <c:minorTickMark val="none"/>
        <c:tickLblPos val="nextTo"/>
        <c:crossAx val="201366912"/>
        <c:crosses val="autoZero"/>
      </c:ser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6BEC1AA-BC7F-4640-80FF-471C35C7B65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9348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4CFE8B7-568E-4B0E-B7EF-E2643289306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6488-44F9-47BF-866E-A8ACDEE6360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996E-44BE-4C9D-ABBE-7455C257F12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POnTheFly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85999-24FE-42A4-8B38-BDAC539CD519}" type="slidenum">
              <a:rPr lang="en-GB" smtClean="0"/>
              <a:pPr/>
              <a:t>‹#›</a:t>
            </a:fld>
            <a:endParaRPr lang="en-GB"/>
          </a:p>
        </p:txBody>
      </p:sp>
      <p:graphicFrame>
        <p:nvGraphicFramePr>
          <p:cNvPr id="6" name="TPChart" hidden="1"/>
          <p:cNvGraphicFramePr/>
          <p:nvPr userDrawn="1">
            <p:extLst>
              <p:ext uri="{D42A27DB-BD31-4B8C-83A1-F6EECF244321}">
                <p14:modId xmlns:p14="http://schemas.microsoft.com/office/powerpoint/2010/main" val="1170228226"/>
              </p:ext>
            </p:extLst>
          </p:nvPr>
        </p:nvGraphicFramePr>
        <p:xfrm>
          <a:off x="6350000" y="1600200"/>
          <a:ext cx="25400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88343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85999-24FE-42A4-8B38-BDAC539CD51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385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2EF3-6BE8-4B3E-A1D8-9899E1767DF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CF0B-0E0F-4F0F-809A-9BFD29503BC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1571-1010-4BBA-A585-0582E1619F5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74C4-829A-4F03-B623-6BB3905BDF5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928C-0C88-48BF-8BB3-777BC059FB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E33D-D20F-4141-B8B3-AE007D00F61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21BB2-7798-4014-BB11-1C9161C25D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67BA03E-536D-4215-A810-EE88D0F7DDB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1585999-24FE-42A4-8B38-BDAC539CD51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13.png"/><Relationship Id="rId4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ihWEVWCJY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MGT388 Finance and Law for Engineers  </a:t>
            </a:r>
            <a:endParaRPr lang="en-GB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Break-even point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PChart" descr="560 got 0, 1,400 got 0, 933 got 0, "/>
          <p:cNvSpPr/>
          <p:nvPr>
            <p:custDataLst>
              <p:tags r:id="rId2"/>
            </p:custDataLst>
          </p:nvPr>
        </p:nvSpPr>
        <p:spPr>
          <a:xfrm>
            <a:off x="4508500" y="1485900"/>
            <a:ext cx="4572000" cy="51435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55000" cap="flat" cmpd="thickThin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55000" cap="flat" cmpd="thickThin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PQuestion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 smtClean="0"/>
              <a:t>Calculate the BEP for digital radios if fixed costs could be reduced to £42,000. Sales price £75 and variable cost £45</a:t>
            </a:r>
            <a:endParaRPr lang="en-GB" sz="2800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2204864"/>
            <a:ext cx="4114800" cy="3802427"/>
          </a:xfrm>
        </p:spPr>
        <p:txBody>
          <a:bodyPr/>
          <a:lstStyle/>
          <a:p>
            <a:pPr marL="624078" indent="-514350">
              <a:buFont typeface="Wingdings 3"/>
              <a:buAutoNum type="alphaUcPeriod"/>
            </a:pPr>
            <a:r>
              <a:rPr lang="en-GB" dirty="0" smtClean="0"/>
              <a:t>560</a:t>
            </a:r>
          </a:p>
          <a:p>
            <a:pPr marL="624078" indent="-514350">
              <a:buFont typeface="Wingdings 3"/>
              <a:buAutoNum type="alphaUcPeriod"/>
            </a:pPr>
            <a:r>
              <a:rPr lang="en-GB" dirty="0" smtClean="0"/>
              <a:t>1,400</a:t>
            </a:r>
          </a:p>
          <a:p>
            <a:pPr marL="624078" indent="-514350">
              <a:buFont typeface="Wingdings 3"/>
              <a:buAutoNum type="alphaUcPeriod"/>
            </a:pPr>
            <a:r>
              <a:rPr lang="en-GB" dirty="0" smtClean="0"/>
              <a:t>933</a:t>
            </a:r>
            <a:endParaRPr lang="en-GB" dirty="0"/>
          </a:p>
        </p:txBody>
      </p:sp>
      <p:sp>
        <p:nvSpPr>
          <p:cNvPr id="5" name="TPPolling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55000" cap="flat" cmpd="thickThin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55000" cap="flat" cmpd="thickThin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866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GB" dirty="0" smtClean="0"/>
              <a:t>   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endParaRPr lang="en-GB" dirty="0" smtClean="0"/>
          </a:p>
          <a:p>
            <a:pPr marL="109728" indent="0">
              <a:buNone/>
            </a:pPr>
            <a:r>
              <a:rPr lang="en-GB" dirty="0" smtClean="0"/>
              <a:t>BEP =    </a:t>
            </a:r>
            <a:r>
              <a:rPr lang="en-GB" u="sng" dirty="0" smtClean="0"/>
              <a:t>42,000  </a:t>
            </a:r>
            <a:r>
              <a:rPr lang="en-GB" dirty="0" smtClean="0"/>
              <a:t>      = 1,400 units</a:t>
            </a:r>
          </a:p>
          <a:p>
            <a:pPr marL="109728" indent="0">
              <a:buNone/>
            </a:pPr>
            <a:r>
              <a:rPr lang="en-GB" dirty="0"/>
              <a:t>	 </a:t>
            </a:r>
            <a:r>
              <a:rPr lang="en-GB" dirty="0" smtClean="0"/>
              <a:t>    £75-£45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5734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Business Can Reduce Fixed Costs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8737" y="1196752"/>
            <a:ext cx="8229600" cy="5544616"/>
          </a:xfrm>
        </p:spPr>
        <p:txBody>
          <a:bodyPr/>
          <a:lstStyle/>
          <a:p>
            <a:pPr marL="109728" indent="0">
              <a:buNone/>
            </a:pPr>
            <a:endParaRPr lang="en-GB" dirty="0"/>
          </a:p>
        </p:txBody>
      </p:sp>
      <p:pic>
        <p:nvPicPr>
          <p:cNvPr id="2052" name="Picture 4" descr="C:\Users\Paul\AppData\Local\Microsoft\Windows\INetCache\IE\AU1IW4P6\2502325378_3300eea63c_z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044" y="1196752"/>
            <a:ext cx="4343300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Paul\AppData\Local\Microsoft\Windows\INetCache\IE\RVSMM2SV\reasons2outsource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59" y="3266759"/>
            <a:ext cx="246697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C:\Users\Paul\AppData\Local\Microsoft\Windows\INetCache\IE\210VN91Z\online_shopping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68790"/>
            <a:ext cx="24955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C:\Users\Paul\AppData\Local\Microsoft\Windows\INetCache\IE\210VN91Z\1399117_uber-300x216_thumb_big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108877"/>
            <a:ext cx="3696072" cy="168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 descr="C:\Users\Paul\AppData\Local\Microsoft\Windows\INetCache\IE\210VN91Z\1280px-Same_Day_Delivery_courier_van_Ypsilanti_Township[1]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573016"/>
            <a:ext cx="4104456" cy="286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If fixed costs are high?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5472608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GB" sz="2400" dirty="0"/>
              <a:t>Business with high research and development or </a:t>
            </a:r>
            <a:r>
              <a:rPr lang="en-GB" sz="2400" dirty="0" smtClean="0"/>
              <a:t>initial </a:t>
            </a:r>
            <a:r>
              <a:rPr lang="en-GB" sz="2400" dirty="0"/>
              <a:t>set up </a:t>
            </a:r>
            <a:r>
              <a:rPr lang="en-GB" sz="2400" dirty="0" smtClean="0"/>
              <a:t>costs will have high fixed costs. To bring down the cost per unit </a:t>
            </a:r>
            <a:r>
              <a:rPr lang="en-GB" sz="2400" dirty="0"/>
              <a:t>a high sales volume is needed</a:t>
            </a:r>
            <a:r>
              <a:rPr lang="en-GB" sz="2400" dirty="0" smtClean="0"/>
              <a:t>.</a:t>
            </a:r>
          </a:p>
          <a:p>
            <a:pPr marL="109728" indent="0">
              <a:buNone/>
            </a:pPr>
            <a:r>
              <a:rPr lang="en-GB" sz="2400" dirty="0" smtClean="0"/>
              <a:t>Computer games, such as Call of Duty, can cost £35m to produce, the only way to recoup this is to have a high sales volume.</a:t>
            </a:r>
          </a:p>
          <a:p>
            <a:pPr marL="109728" indent="0">
              <a:buNone/>
            </a:pPr>
            <a:endParaRPr lang="en-GB" sz="2400" dirty="0"/>
          </a:p>
          <a:p>
            <a:pPr marL="109728" indent="0">
              <a:buNone/>
            </a:pPr>
            <a:endParaRPr lang="en-GB" sz="2400" dirty="0" smtClean="0"/>
          </a:p>
          <a:p>
            <a:pPr marL="109728" indent="0">
              <a:buNone/>
            </a:pPr>
            <a:r>
              <a:rPr lang="en-GB" sz="2400" dirty="0" smtClean="0"/>
              <a:t>Eurotunnel reached cash break-even in 2003 having opened in 1994  the Chief Executive stating the problem being the tunnel is an “under utilised piece of kit”.</a:t>
            </a:r>
            <a:endParaRPr lang="en-GB" sz="2400" dirty="0"/>
          </a:p>
        </p:txBody>
      </p:sp>
      <p:pic>
        <p:nvPicPr>
          <p:cNvPr id="5123" name="Picture 3" descr="C:\Users\Paul\AppData\Local\Microsoft\Windows\INetCache\IE\210VN91Z\KlVZp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501008"/>
            <a:ext cx="2664296" cy="102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Paul\AppData\Local\Microsoft\Windows\INetCache\IE\R6CE12IR\eurotunnel_tunnel_brunet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4" y="5877272"/>
            <a:ext cx="2954821" cy="98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66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Airbus: July 16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GB" sz="2400" dirty="0" smtClean="0"/>
              <a:t>Airbus aims to cut production in A380s from 27 in July 2015 to just 12.</a:t>
            </a:r>
          </a:p>
          <a:p>
            <a:pPr marL="109728" indent="0">
              <a:buNone/>
            </a:pPr>
            <a:endParaRPr lang="en-GB" sz="2400" dirty="0"/>
          </a:p>
          <a:p>
            <a:pPr marL="109728" indent="0">
              <a:buNone/>
            </a:pPr>
            <a:r>
              <a:rPr lang="en-GB" sz="2400" dirty="0" smtClean="0"/>
              <a:t>The company broke-even when delivering 27 planes and is aiming to break-even at 20 planes by targeting additional cost reduction initiatives.</a:t>
            </a:r>
            <a:endParaRPr lang="en-GB" sz="2400" dirty="0"/>
          </a:p>
        </p:txBody>
      </p:sp>
      <p:pic>
        <p:nvPicPr>
          <p:cNvPr id="3074" name="Picture 2" descr="C:\Users\Paul\AppData\Local\Microsoft\Windows\INetCache\IE\210VN91Z\1024px-Airbus_A380_inbound_ILA_2006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861049"/>
            <a:ext cx="6300192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9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GB" dirty="0" smtClean="0"/>
              <a:t>Where a business wishes to make a certain level of profit the break-even formula </a:t>
            </a:r>
            <a:r>
              <a:rPr lang="en-GB" dirty="0"/>
              <a:t>should be </a:t>
            </a:r>
            <a:r>
              <a:rPr lang="en-GB" dirty="0" smtClean="0"/>
              <a:t>used. The </a:t>
            </a:r>
            <a:r>
              <a:rPr lang="en-GB" dirty="0"/>
              <a:t>target profit added to the fixed costs figure.</a:t>
            </a:r>
          </a:p>
          <a:p>
            <a:pPr marL="109728" indent="0">
              <a:buNone/>
            </a:pPr>
            <a:endParaRPr lang="en-GB" dirty="0" smtClean="0"/>
          </a:p>
          <a:p>
            <a:pPr marL="109728" indent="0">
              <a:buNone/>
            </a:pPr>
            <a:r>
              <a:rPr lang="en-GB" dirty="0" smtClean="0"/>
              <a:t>For the company making digital radios calculate </a:t>
            </a:r>
            <a:r>
              <a:rPr lang="en-GB" dirty="0"/>
              <a:t>the number of units that must be </a:t>
            </a:r>
            <a:r>
              <a:rPr lang="en-GB" dirty="0" smtClean="0"/>
              <a:t>produced if a </a:t>
            </a:r>
            <a:r>
              <a:rPr lang="en-GB" dirty="0"/>
              <a:t>profit of £</a:t>
            </a:r>
            <a:r>
              <a:rPr lang="en-GB" dirty="0" smtClean="0"/>
              <a:t>48,000 is required.</a:t>
            </a:r>
          </a:p>
          <a:p>
            <a:pPr marL="109728" indent="0">
              <a:buNone/>
            </a:pPr>
            <a:r>
              <a:rPr lang="en-GB" dirty="0" smtClean="0"/>
              <a:t>Sales price £75, Variable costs £45, Fixed costs £60,000.</a:t>
            </a:r>
            <a:endParaRPr lang="en-GB" dirty="0"/>
          </a:p>
          <a:p>
            <a:pPr marL="109728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Target profit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35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GB" dirty="0" smtClean="0"/>
              <a:t>Units to achieve target profit</a:t>
            </a:r>
          </a:p>
          <a:p>
            <a:pPr marL="109728" indent="0">
              <a:buNone/>
            </a:pPr>
            <a:endParaRPr lang="en-GB" dirty="0" smtClean="0"/>
          </a:p>
          <a:p>
            <a:pPr marL="109728" indent="0">
              <a:buNone/>
            </a:pPr>
            <a:r>
              <a:rPr lang="en-GB" dirty="0"/>
              <a:t>	</a:t>
            </a:r>
            <a:r>
              <a:rPr lang="en-GB" u="sng" dirty="0" smtClean="0"/>
              <a:t>Fixed costs + target profit</a:t>
            </a:r>
          </a:p>
          <a:p>
            <a:pPr marL="109728" indent="0">
              <a:buNone/>
            </a:pPr>
            <a:r>
              <a:rPr lang="en-GB" dirty="0"/>
              <a:t>	</a:t>
            </a:r>
            <a:r>
              <a:rPr lang="en-GB" dirty="0" smtClean="0"/>
              <a:t>Sales price – variable cost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	</a:t>
            </a:r>
            <a:r>
              <a:rPr lang="en-GB" u="sng" dirty="0" smtClean="0"/>
              <a:t>£60,000 + £48,000   </a:t>
            </a:r>
            <a:r>
              <a:rPr lang="en-GB" dirty="0" smtClean="0"/>
              <a:t>= </a:t>
            </a:r>
            <a:r>
              <a:rPr lang="en-GB" u="sng" dirty="0" smtClean="0"/>
              <a:t>£108,000</a:t>
            </a:r>
            <a:endParaRPr lang="en-GB" dirty="0" smtClean="0"/>
          </a:p>
          <a:p>
            <a:pPr marL="109728" indent="0">
              <a:buNone/>
            </a:pPr>
            <a:r>
              <a:rPr lang="en-GB" dirty="0" smtClean="0"/>
              <a:t>		£75-£45		£30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	3,600 radios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>
                <a:solidFill>
                  <a:schemeClr val="accent2"/>
                </a:solidFill>
              </a:rPr>
              <a:t>Check</a:t>
            </a:r>
          </a:p>
          <a:p>
            <a:pPr marL="109728" indent="0">
              <a:buNone/>
            </a:pPr>
            <a:r>
              <a:rPr lang="en-GB" dirty="0" smtClean="0">
                <a:solidFill>
                  <a:schemeClr val="accent2"/>
                </a:solidFill>
              </a:rPr>
              <a:t>3,600 X £75 -3,600X£45 -£60,000 = £48,000</a:t>
            </a:r>
          </a:p>
          <a:p>
            <a:pPr marL="109728" indent="0">
              <a:buNone/>
            </a:pPr>
            <a:r>
              <a:rPr lang="en-GB" dirty="0" smtClean="0">
                <a:solidFill>
                  <a:schemeClr val="accent2"/>
                </a:solidFill>
              </a:rPr>
              <a:t>270,000 – 162,000 -60,000 =48,000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Break-even Point</a:t>
            </a:r>
          </a:p>
        </p:txBody>
      </p:sp>
    </p:spTree>
    <p:extLst>
      <p:ext uri="{BB962C8B-B14F-4D97-AF65-F5344CB8AC3E}">
        <p14:creationId xmlns:p14="http://schemas.microsoft.com/office/powerpoint/2010/main" val="26358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GB" dirty="0"/>
              <a:t>The margin of safety </a:t>
            </a:r>
            <a:r>
              <a:rPr lang="en-GB" dirty="0" smtClean="0"/>
              <a:t>is the </a:t>
            </a:r>
            <a:r>
              <a:rPr lang="en-GB" dirty="0"/>
              <a:t>excess of planned or actual sales above break-even point. </a:t>
            </a:r>
            <a:endParaRPr lang="en-GB" dirty="0" smtClean="0"/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/>
              <a:t>This can be expressed as a percentage of the sales estimate. 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Margin of Safety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161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GB" dirty="0" smtClean="0"/>
              <a:t>Margin of safety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Planned sales		3,600  @£75	£270,000</a:t>
            </a:r>
          </a:p>
          <a:p>
            <a:pPr marL="109728" indent="0">
              <a:buNone/>
            </a:pPr>
            <a:r>
              <a:rPr lang="en-GB" dirty="0" smtClean="0"/>
              <a:t>Break-even point	</a:t>
            </a:r>
            <a:r>
              <a:rPr lang="en-GB" u="sng" dirty="0" smtClean="0"/>
              <a:t>2,000</a:t>
            </a:r>
            <a:r>
              <a:rPr lang="en-GB" dirty="0" smtClean="0"/>
              <a:t> @£75	</a:t>
            </a:r>
            <a:r>
              <a:rPr lang="en-GB" u="sng" dirty="0" smtClean="0"/>
              <a:t>£150,000</a:t>
            </a:r>
          </a:p>
          <a:p>
            <a:pPr marL="109728" indent="0">
              <a:buNone/>
            </a:pPr>
            <a:r>
              <a:rPr lang="en-GB" dirty="0" smtClean="0"/>
              <a:t>Margin of safety	</a:t>
            </a:r>
            <a:r>
              <a:rPr lang="en-GB" u="sng" dirty="0" smtClean="0"/>
              <a:t>1,600</a:t>
            </a:r>
            <a:r>
              <a:rPr lang="en-GB" dirty="0" smtClean="0"/>
              <a:t>		</a:t>
            </a:r>
            <a:r>
              <a:rPr lang="en-GB" u="sng" dirty="0" smtClean="0"/>
              <a:t>£120,000</a:t>
            </a:r>
          </a:p>
          <a:p>
            <a:pPr marL="109728" indent="0">
              <a:buNone/>
            </a:pPr>
            <a:endParaRPr lang="en-GB" dirty="0" smtClean="0"/>
          </a:p>
          <a:p>
            <a:pPr marL="109728" indent="0">
              <a:buNone/>
            </a:pPr>
            <a:r>
              <a:rPr lang="en-GB" dirty="0" smtClean="0"/>
              <a:t>Expressed as a percentage </a:t>
            </a:r>
            <a:r>
              <a:rPr lang="en-GB" u="sng" dirty="0" smtClean="0"/>
              <a:t>1,600 =</a:t>
            </a:r>
            <a:r>
              <a:rPr lang="en-GB" dirty="0" smtClean="0"/>
              <a:t> 40%</a:t>
            </a:r>
            <a:endParaRPr lang="en-GB" u="sng" dirty="0" smtClean="0"/>
          </a:p>
          <a:p>
            <a:pPr marL="109728" indent="0">
              <a:buNone/>
            </a:pPr>
            <a:r>
              <a:rPr lang="en-GB" dirty="0"/>
              <a:t>	</a:t>
            </a:r>
            <a:r>
              <a:rPr lang="en-GB" dirty="0" smtClean="0"/>
              <a:t>				 3,600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Break-even point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438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GB" dirty="0" smtClean="0"/>
              <a:t>The management are considering buying a new piece of machinery which will reduce variable costs but cause fixed costs to increase by £18,000.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To maintain the current profit of £48,000 what will variable costs have to go down to?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Fixed costs were £60,000, variable costs £45 and sales price £75, sales quantity 3,600 radios.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Break-even point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430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GB" dirty="0" smtClean="0"/>
              <a:t>Break even point is the point at which neither a profit nor a loss is made.</a:t>
            </a:r>
          </a:p>
          <a:p>
            <a:pPr marL="109728" indent="0">
              <a:buNone/>
            </a:pPr>
            <a:endParaRPr lang="en-GB" dirty="0" smtClean="0"/>
          </a:p>
          <a:p>
            <a:pPr marL="109728" indent="0">
              <a:buNone/>
            </a:pPr>
            <a:r>
              <a:rPr lang="en-GB" dirty="0" smtClean="0"/>
              <a:t>It is the point where the total revenue of a business is equal to the total costs.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The total costs of the business are the variable costs and the fixed costs.</a:t>
            </a:r>
          </a:p>
          <a:p>
            <a:pPr marL="109728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Break-even Point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713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PChart" descr="£5 got 0, £40 got 0, £35 got 0, "/>
          <p:cNvSpPr/>
          <p:nvPr>
            <p:custDataLst>
              <p:tags r:id="rId2"/>
            </p:custDataLst>
          </p:nvPr>
        </p:nvSpPr>
        <p:spPr>
          <a:xfrm>
            <a:off x="4508500" y="1485900"/>
            <a:ext cx="4572000" cy="51435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55000" cap="flat" cmpd="thickThin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55000" cap="flat" cmpd="thickThin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PQuestion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New variable costs need to be</a:t>
            </a:r>
            <a:endParaRPr lang="en-GB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pPr marL="624078" indent="-514350">
              <a:buFont typeface="Wingdings 3"/>
              <a:buAutoNum type="alphaUcPeriod"/>
            </a:pPr>
            <a:r>
              <a:rPr lang="en-GB" dirty="0" smtClean="0"/>
              <a:t>£5</a:t>
            </a:r>
          </a:p>
          <a:p>
            <a:pPr marL="624078" indent="-514350">
              <a:buFont typeface="Wingdings 3"/>
              <a:buAutoNum type="alphaUcPeriod"/>
            </a:pPr>
            <a:r>
              <a:rPr lang="en-GB" dirty="0" smtClean="0"/>
              <a:t>£40</a:t>
            </a:r>
          </a:p>
          <a:p>
            <a:pPr marL="624078" indent="-514350">
              <a:buFont typeface="Wingdings 3"/>
              <a:buAutoNum type="alphaUcPeriod"/>
            </a:pPr>
            <a:r>
              <a:rPr lang="en-GB" dirty="0" smtClean="0"/>
              <a:t>£35</a:t>
            </a:r>
            <a:endParaRPr lang="en-GB" dirty="0"/>
          </a:p>
        </p:txBody>
      </p:sp>
      <p:sp>
        <p:nvSpPr>
          <p:cNvPr id="5" name="TPPolling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55000" cap="flat" cmpd="thickThin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55000" cap="flat" cmpd="thickThin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768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5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endParaRPr lang="en-GB" dirty="0" smtClean="0"/>
          </a:p>
          <a:p>
            <a:pPr marL="109728" indent="0">
              <a:buNone/>
            </a:pPr>
            <a:r>
              <a:rPr lang="en-GB" dirty="0" smtClean="0"/>
              <a:t>Fixed costs 60,000 + 18,000 = £78,000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Fixed cost + desired profit = 78,000+48,000</a:t>
            </a:r>
          </a:p>
          <a:p>
            <a:pPr marL="109728" indent="0">
              <a:buNone/>
            </a:pPr>
            <a:r>
              <a:rPr lang="en-GB" dirty="0" smtClean="0"/>
              <a:t>=126,000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  3,600 units = </a:t>
            </a:r>
            <a:r>
              <a:rPr lang="en-GB" u="sng" dirty="0" smtClean="0"/>
              <a:t>126,000</a:t>
            </a:r>
          </a:p>
          <a:p>
            <a:pPr marL="109728" indent="0">
              <a:buNone/>
            </a:pPr>
            <a:r>
              <a:rPr lang="en-GB" dirty="0"/>
              <a:t>	</a:t>
            </a:r>
            <a:r>
              <a:rPr lang="en-GB" dirty="0" smtClean="0"/>
              <a:t>		75- x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270,000-3,600x = 126,000</a:t>
            </a:r>
          </a:p>
          <a:p>
            <a:pPr marL="109728" indent="0">
              <a:buNone/>
            </a:pPr>
            <a:r>
              <a:rPr lang="en-GB" dirty="0" smtClean="0"/>
              <a:t>X = £40</a:t>
            </a:r>
            <a:endParaRPr lang="en-GB" dirty="0"/>
          </a:p>
          <a:p>
            <a:pPr marL="109728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1765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Uses of Break-even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GB" dirty="0" smtClean="0"/>
              <a:t>Initial Price setting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On starting a business-high level of fixed costs</a:t>
            </a:r>
          </a:p>
          <a:p>
            <a:pPr marL="109728" indent="0">
              <a:buNone/>
            </a:pPr>
            <a:r>
              <a:rPr lang="en-GB" dirty="0" smtClean="0"/>
              <a:t>You may not be able to achieve a high sales volume so do you set price high to start or just at level to cover re-occurring  fixed costs.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Business plan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Know the expected sales targets and margin of safety then an indication of business risk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6582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Uses of break-even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GB" dirty="0" smtClean="0"/>
              <a:t>Marketing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Can add the cost of marketing to fixed costs to see extra sales quantity need to achieve.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Where looking to offer a discount can look at extra quantity to maintain profits</a:t>
            </a:r>
          </a:p>
          <a:p>
            <a:pPr marL="109728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682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Limitations of break-even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Unrealistic assumptions – semi-variable cost</a:t>
            </a:r>
          </a:p>
          <a:p>
            <a:r>
              <a:rPr lang="en-GB" dirty="0" smtClean="0"/>
              <a:t>All units produced are not always sold</a:t>
            </a:r>
          </a:p>
          <a:p>
            <a:r>
              <a:rPr lang="en-GB" dirty="0" smtClean="0"/>
              <a:t>Variable costs change with output (bulk discount)</a:t>
            </a:r>
          </a:p>
          <a:p>
            <a:r>
              <a:rPr lang="en-GB" dirty="0" smtClean="0"/>
              <a:t>Many businesses make more than </a:t>
            </a:r>
            <a:r>
              <a:rPr lang="en-GB" smtClean="0"/>
              <a:t>one product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0074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512" y="404664"/>
            <a:ext cx="8229600" cy="100811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6" name="ZihWEVWCJYk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07504" y="44624"/>
            <a:ext cx="9036496" cy="6696744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74111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16024"/>
          </a:xfrm>
        </p:spPr>
        <p:txBody>
          <a:bodyPr>
            <a:normAutofit/>
          </a:bodyPr>
          <a:lstStyle/>
          <a:p>
            <a:pPr marL="109728" lvl="0" indent="0">
              <a:buNone/>
            </a:pPr>
            <a:r>
              <a:rPr lang="en-GB" dirty="0" smtClean="0"/>
              <a:t>Variable costs vary </a:t>
            </a:r>
            <a:r>
              <a:rPr lang="en-GB" dirty="0"/>
              <a:t>in direct proportion with </a:t>
            </a:r>
            <a:r>
              <a:rPr lang="en-GB" dirty="0" smtClean="0"/>
              <a:t>volume of activity. </a:t>
            </a:r>
          </a:p>
          <a:p>
            <a:pPr marL="109728" lvl="0" indent="0">
              <a:buNone/>
            </a:pPr>
            <a:r>
              <a:rPr lang="en-GB" dirty="0" smtClean="0"/>
              <a:t>  </a:t>
            </a:r>
            <a:r>
              <a:rPr lang="en-GB" sz="1600" dirty="0" smtClean="0"/>
              <a:t>Cost</a:t>
            </a:r>
            <a:r>
              <a:rPr lang="en-GB" dirty="0" smtClean="0"/>
              <a:t>		</a:t>
            </a:r>
          </a:p>
          <a:p>
            <a:pPr marL="109728" lvl="0" indent="0">
              <a:buNone/>
            </a:pPr>
            <a:r>
              <a:rPr lang="en-GB" sz="1600" dirty="0"/>
              <a:t>	</a:t>
            </a:r>
            <a:r>
              <a:rPr lang="en-GB" sz="1600" dirty="0" smtClean="0"/>
              <a:t>			Variable cost</a:t>
            </a:r>
          </a:p>
          <a:p>
            <a:pPr marL="109728" lvl="0" indent="0">
              <a:buNone/>
            </a:pPr>
            <a:r>
              <a:rPr lang="en-GB" dirty="0" smtClean="0"/>
              <a:t>     </a:t>
            </a:r>
            <a:endParaRPr lang="en-GB" dirty="0"/>
          </a:p>
          <a:p>
            <a:pPr marL="109728" lvl="0" indent="0">
              <a:buNone/>
            </a:pPr>
            <a:endParaRPr lang="en-GB" dirty="0" smtClean="0">
              <a:solidFill>
                <a:srgbClr val="00B050"/>
              </a:solidFill>
            </a:endParaRPr>
          </a:p>
          <a:p>
            <a:pPr marL="2057400" lvl="8" indent="0">
              <a:buNone/>
            </a:pPr>
            <a:r>
              <a:rPr lang="en-GB" dirty="0" smtClean="0"/>
              <a:t>                              </a:t>
            </a:r>
          </a:p>
          <a:p>
            <a:pPr marL="2057400" lvl="8" indent="0">
              <a:buNone/>
            </a:pPr>
            <a:r>
              <a:rPr lang="en-GB" dirty="0"/>
              <a:t> </a:t>
            </a:r>
            <a:r>
              <a:rPr lang="en-GB" dirty="0" smtClean="0"/>
              <a:t>                            Output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Variable costs and Fixed costs</a:t>
            </a:r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39354" y="2682365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614437" y="4415853"/>
            <a:ext cx="2813547" cy="97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02297" y="2939673"/>
            <a:ext cx="2556284" cy="161790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47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lvl="0" indent="0">
              <a:buNone/>
            </a:pPr>
            <a:r>
              <a:rPr lang="en-GB" dirty="0" smtClean="0"/>
              <a:t>These </a:t>
            </a:r>
            <a:r>
              <a:rPr lang="en-GB" dirty="0"/>
              <a:t>costs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remain constant over wide ranges of activity.</a:t>
            </a:r>
          </a:p>
          <a:p>
            <a:pPr marL="109728" lvl="0" indent="0">
              <a:buNone/>
            </a:pPr>
            <a:endParaRPr lang="en-GB" dirty="0"/>
          </a:p>
          <a:p>
            <a:pPr marL="109728" lvl="0" indent="0">
              <a:buNone/>
            </a:pPr>
            <a:r>
              <a:rPr lang="en-GB" dirty="0"/>
              <a:t> </a:t>
            </a:r>
            <a:r>
              <a:rPr lang="en-GB" dirty="0" smtClean="0"/>
              <a:t>  </a:t>
            </a:r>
            <a:r>
              <a:rPr lang="en-GB" sz="1800" dirty="0" smtClean="0"/>
              <a:t>cost</a:t>
            </a:r>
            <a:endParaRPr lang="en-GB" sz="1800" dirty="0"/>
          </a:p>
          <a:p>
            <a:pPr marL="109728" lvl="0" indent="0">
              <a:buNone/>
            </a:pPr>
            <a:r>
              <a:rPr lang="en-GB" dirty="0">
                <a:solidFill>
                  <a:srgbClr val="00B050"/>
                </a:solidFill>
              </a:rPr>
              <a:t>           </a:t>
            </a:r>
            <a:endParaRPr lang="en-GB" dirty="0" smtClean="0">
              <a:solidFill>
                <a:srgbClr val="00B050"/>
              </a:solidFill>
            </a:endParaRPr>
          </a:p>
          <a:p>
            <a:pPr marL="109728" lvl="0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                                           </a:t>
            </a:r>
            <a:r>
              <a:rPr lang="en-GB" sz="2000" dirty="0" smtClean="0">
                <a:solidFill>
                  <a:schemeClr val="accent2"/>
                </a:solidFill>
              </a:rPr>
              <a:t>Fixed cost</a:t>
            </a:r>
            <a:endParaRPr lang="en-GB" sz="2000" dirty="0">
              <a:solidFill>
                <a:schemeClr val="accent2"/>
              </a:solidFill>
            </a:endParaRPr>
          </a:p>
          <a:p>
            <a:pPr marL="109728" lvl="0" indent="0">
              <a:buNone/>
            </a:pPr>
            <a:endParaRPr lang="en-GB" dirty="0" smtClean="0">
              <a:solidFill>
                <a:srgbClr val="00B050"/>
              </a:solidFill>
            </a:endParaRPr>
          </a:p>
          <a:p>
            <a:pPr marL="109728" lvl="0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					</a:t>
            </a:r>
            <a:r>
              <a:rPr lang="en-GB" sz="2000" dirty="0" smtClean="0"/>
              <a:t>Output</a:t>
            </a:r>
            <a:endParaRPr lang="en-GB" sz="2000" dirty="0"/>
          </a:p>
          <a:p>
            <a:pPr marL="109728" lvl="0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 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Variable and Fixed Costs</a:t>
            </a:r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547664" y="2780928"/>
            <a:ext cx="0" cy="216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47664" y="4941168"/>
            <a:ext cx="3672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47664" y="4077072"/>
            <a:ext cx="374441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28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260040"/>
          </a:xfrm>
        </p:spPr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GB" dirty="0"/>
              <a:t>Break-even point can be seen on a break-even chart or a cost-volume-profit chart (CVP) </a:t>
            </a:r>
          </a:p>
          <a:p>
            <a:pPr marL="109728" indent="0">
              <a:buNone/>
            </a:pPr>
            <a:r>
              <a:rPr lang="en-GB" dirty="0" smtClean="0"/>
              <a:t>						</a:t>
            </a:r>
          </a:p>
          <a:p>
            <a:pPr marL="109728" indent="0">
              <a:buNone/>
            </a:pPr>
            <a:r>
              <a:rPr lang="en-GB" dirty="0"/>
              <a:t>	</a:t>
            </a:r>
            <a:r>
              <a:rPr lang="en-GB" dirty="0" smtClean="0"/>
              <a:t>£					Sales Revenue</a:t>
            </a:r>
            <a:endParaRPr lang="en-GB" dirty="0"/>
          </a:p>
          <a:p>
            <a:pPr marL="109728" indent="0">
              <a:buNone/>
            </a:pPr>
            <a:r>
              <a:rPr lang="en-GB" dirty="0" smtClean="0"/>
              <a:t>						          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							Total costs         	R</a:t>
            </a:r>
            <a:endParaRPr lang="en-GB" dirty="0"/>
          </a:p>
          <a:p>
            <a:pPr marL="109728" indent="0">
              <a:buNone/>
            </a:pPr>
            <a:endParaRPr lang="en-GB" dirty="0" smtClean="0"/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	</a:t>
            </a:r>
          </a:p>
          <a:p>
            <a:pPr marL="109728" indent="0">
              <a:buNone/>
            </a:pPr>
            <a:r>
              <a:rPr lang="en-GB" dirty="0"/>
              <a:t>	</a:t>
            </a:r>
            <a:r>
              <a:rPr lang="en-GB" dirty="0" smtClean="0"/>
              <a:t>			</a:t>
            </a:r>
          </a:p>
          <a:p>
            <a:pPr marL="109728" indent="0">
              <a:buNone/>
            </a:pPr>
            <a:r>
              <a:rPr lang="en-GB" dirty="0"/>
              <a:t>	</a:t>
            </a:r>
            <a:r>
              <a:rPr lang="en-GB" dirty="0" smtClean="0"/>
              <a:t>			Q		Quantity		</a:t>
            </a:r>
          </a:p>
          <a:p>
            <a:pPr marL="109728" indent="0">
              <a:buNone/>
            </a:pPr>
            <a:r>
              <a:rPr lang="en-GB" dirty="0"/>
              <a:t>		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Break-Even Point</a:t>
            </a:r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30760" y="2470950"/>
            <a:ext cx="0" cy="3168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668860" y="5517232"/>
            <a:ext cx="482453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30759" y="2736304"/>
            <a:ext cx="4585692" cy="28231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630760" y="3284984"/>
            <a:ext cx="5389512" cy="122413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668860" y="3933056"/>
            <a:ext cx="2543100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211960" y="3933056"/>
            <a:ext cx="0" cy="154817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68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Break-even point</a:t>
            </a:r>
            <a:endParaRPr lang="en-GB" dirty="0"/>
          </a:p>
        </p:txBody>
      </p:sp>
      <p:pic>
        <p:nvPicPr>
          <p:cNvPr id="1027" name="Picture 3" descr="C:\Users\Paul\AppData\Local\Microsoft\Windows\INetCache\IE\RVSMM2SV\break-even-chart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8568952" cy="559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80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GB" dirty="0" smtClean="0"/>
              <a:t>Sales revenue – variable cost –fixed costs =0</a:t>
            </a:r>
          </a:p>
          <a:p>
            <a:pPr marL="109728" indent="0">
              <a:buNone/>
            </a:pPr>
            <a:endParaRPr lang="en-GB" dirty="0" smtClean="0"/>
          </a:p>
          <a:p>
            <a:pPr marL="109728" indent="0">
              <a:buNone/>
            </a:pPr>
            <a:r>
              <a:rPr lang="en-GB" dirty="0" smtClean="0"/>
              <a:t>SP x Quantity – VC x Quantity – fixed cost = 0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Quantity (SP –VC) – Fixed cost = 0</a:t>
            </a:r>
          </a:p>
          <a:p>
            <a:pPr marL="109728" indent="0">
              <a:buNone/>
            </a:pPr>
            <a:endParaRPr lang="en-GB" dirty="0" smtClean="0"/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Break even point (quantity) =  </a:t>
            </a:r>
            <a:r>
              <a:rPr lang="en-GB" u="sng" dirty="0" smtClean="0"/>
              <a:t>Fixed costs</a:t>
            </a:r>
          </a:p>
          <a:p>
            <a:pPr marL="109728" indent="0">
              <a:buNone/>
            </a:pPr>
            <a:r>
              <a:rPr lang="en-GB" dirty="0"/>
              <a:t>	</a:t>
            </a:r>
            <a:r>
              <a:rPr lang="en-GB" dirty="0" smtClean="0"/>
              <a:t>				</a:t>
            </a:r>
            <a:r>
              <a:rPr lang="en-GB" dirty="0"/>
              <a:t> </a:t>
            </a:r>
            <a:r>
              <a:rPr lang="en-GB" dirty="0" smtClean="0"/>
              <a:t>     Contribution 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Break-even Point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806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GB" dirty="0" smtClean="0"/>
              <a:t>Using the formula the number of units that need to be produced and sold to break-even can be calculated.</a:t>
            </a:r>
          </a:p>
          <a:p>
            <a:pPr marL="109728" indent="0">
              <a:buNone/>
            </a:pPr>
            <a:endParaRPr lang="en-GB" dirty="0" smtClean="0"/>
          </a:p>
          <a:p>
            <a:pPr marL="109728" indent="0">
              <a:buNone/>
            </a:pPr>
            <a:r>
              <a:rPr lang="en-GB" b="1" u="sng" dirty="0" smtClean="0"/>
              <a:t>Example</a:t>
            </a:r>
          </a:p>
          <a:p>
            <a:pPr marL="109728" indent="0">
              <a:buNone/>
            </a:pPr>
            <a:endParaRPr lang="en-GB" dirty="0" smtClean="0"/>
          </a:p>
          <a:p>
            <a:pPr marL="109728" indent="0">
              <a:buNone/>
            </a:pPr>
            <a:r>
              <a:rPr lang="en-GB" dirty="0" smtClean="0"/>
              <a:t>A </a:t>
            </a:r>
            <a:r>
              <a:rPr lang="en-GB" dirty="0"/>
              <a:t>company manufactures and sells digital radios. The selling price is £75, the variable costs are £45 and fixed costs are £</a:t>
            </a:r>
            <a:r>
              <a:rPr lang="en-GB" dirty="0" smtClean="0"/>
              <a:t>60,000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>
                <a:solidFill>
                  <a:schemeClr val="accent2"/>
                </a:solidFill>
              </a:rPr>
              <a:t>Calculate the break-even point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 even point</a:t>
            </a:r>
            <a:endParaRPr lang="en-GB" dirty="0"/>
          </a:p>
        </p:txBody>
      </p:sp>
      <p:pic>
        <p:nvPicPr>
          <p:cNvPr id="4099" name="Picture 3" descr="C:\Users\Paul\AppData\Local\Microsoft\Windows\INetCache\IE\AU1IW4P6\10187351844_457cc87063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04864"/>
            <a:ext cx="3319016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86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endParaRPr lang="en-GB" dirty="0" smtClean="0"/>
          </a:p>
          <a:p>
            <a:pPr marL="109728" indent="0">
              <a:buNone/>
            </a:pPr>
            <a:r>
              <a:rPr lang="en-GB" dirty="0" smtClean="0"/>
              <a:t>Break-even point = </a:t>
            </a:r>
            <a:r>
              <a:rPr lang="en-GB" u="sng" dirty="0" smtClean="0"/>
              <a:t>Fixed costs			</a:t>
            </a:r>
          </a:p>
          <a:p>
            <a:pPr marL="109728" indent="0">
              <a:buNone/>
            </a:pPr>
            <a:r>
              <a:rPr lang="en-GB" dirty="0"/>
              <a:t>	</a:t>
            </a:r>
            <a:r>
              <a:rPr lang="en-GB" dirty="0" smtClean="0"/>
              <a:t>		</a:t>
            </a:r>
            <a:r>
              <a:rPr lang="en-GB" dirty="0"/>
              <a:t> </a:t>
            </a:r>
            <a:r>
              <a:rPr lang="en-GB" dirty="0" smtClean="0"/>
              <a:t>   Selling price – variable cost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Break-even point =</a:t>
            </a:r>
            <a:r>
              <a:rPr lang="en-GB" u="sng" dirty="0" smtClean="0"/>
              <a:t>	60,000</a:t>
            </a:r>
          </a:p>
          <a:p>
            <a:pPr marL="109728" indent="0">
              <a:buNone/>
            </a:pPr>
            <a:r>
              <a:rPr lang="en-GB" dirty="0"/>
              <a:t>	</a:t>
            </a:r>
            <a:r>
              <a:rPr lang="en-GB" dirty="0" smtClean="0"/>
              <a:t>		       £75-£45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Break-even point= 2,000 radios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Check</a:t>
            </a:r>
          </a:p>
          <a:p>
            <a:pPr marL="109728" indent="0">
              <a:buNone/>
            </a:pP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2,000 X £75 – 2,000x £45 - £60,000 = 0</a:t>
            </a:r>
          </a:p>
          <a:p>
            <a:pPr marL="109728" indent="0">
              <a:buNone/>
            </a:pP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150,000 -  90,000 -  60,000 =0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Break-even Point</a:t>
            </a:r>
          </a:p>
        </p:txBody>
      </p:sp>
    </p:spTree>
    <p:extLst>
      <p:ext uri="{BB962C8B-B14F-4D97-AF65-F5344CB8AC3E}">
        <p14:creationId xmlns:p14="http://schemas.microsoft.com/office/powerpoint/2010/main" val="82904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820ddbf0-75b3-483b-b975-5e7c7e921522"/>
  <p:tag name="WASPOLLED" val="EB23C2D2BC294D0EBF8E11DFF07005AB"/>
  <p:tag name="TPVERSION" val="8"/>
  <p:tag name="TPFULLVERSION" val="8.2.4.6"/>
  <p:tag name="PPTVERSION" val="14"/>
  <p:tag name="TPOS" val="2"/>
  <p:tag name="TPLASTSAVEVERSION" val="6.2 P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74EA4ABF28074758B1F1E36509F86DBF&lt;/guid&gt;&#10;        &lt;description /&gt;&#10;        &lt;date&gt;11/13/2016 10:07:07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EECA5327E37C42B9B85CDA4DB0B3D2CC&lt;/guid&gt;&#10;            &lt;repollguid&gt;C7F9E17F92604FC38B7E050E9411CDD4&lt;/repollguid&gt;&#10;            &lt;sourceid&gt;0AC35226B72A4078B09E2A37753F5898&lt;/sourceid&gt;&#10;            &lt;questiontext&gt;Calculate the BEP for digital radios if fixed costs could be reduced to £42,000. Sales price £75 and variable cost £45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answers&gt;&#10;                &lt;answer&gt;&#10;                    &lt;guid&gt;DDC45F90A56640BFA5B177FC29079419&lt;/guid&gt;&#10;                    &lt;answertext&gt;560&lt;/answertext&gt;&#10;                    &lt;valuetype&gt;0&lt;/valuetype&gt;&#10;                &lt;/answer&gt;&#10;                &lt;answer&gt;&#10;                    &lt;guid&gt;C9B0238652EC48AE8F7BC0943D804A44&lt;/guid&gt;&#10;                    &lt;answertext&gt;1,400&lt;/answertext&gt;&#10;                    &lt;valuetype&gt;0&lt;/valuetype&gt;&#10;                &lt;/answer&gt;&#10;                &lt;answer&gt;&#10;                    &lt;guid&gt;8E8B09F721EC49EC91B577D5B7843DF3&lt;/guid&gt;&#10;                    &lt;answertext&gt;933&lt;/answertext&gt;&#10;                    &lt;valuetype&gt;0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LABELFORMAT" val="0"/>
  <p:tag name="NUMBERFORMAT" val="0"/>
  <p:tag name="DEFINEDCOLORS" val="3,6,10,45,32,50,13,4,9,55,1"/>
  <p:tag name="RGBCOLORS" val="-13786433,-2482392,-1350629,-65536,-16711936,-8355712,-256,-65281,-16711681,-8388608,-16777216"/>
  <p:tag name="COLORTYPE" val="DEFINED"/>
  <p:tag name="CHARTFORMAT" val="UEsDBBQABgAIAAAAIQAncm1TAQEAANABAAATAAAAW0NvbnRlbnRfVHlwZXNdLnhtbHyRTU/DMAyG70j8hyhX1KRwQAi13YGPI3AYP8AkbhstX0qysf173HZIMA0uUWL7ff3EblZ7Z9kOUzbBt/xa1JyhV0EbP7T8ff1c3XGWC3gNNnhs+QEzX3WXF836EDEzUvvc8rGUeC9lViM6yCJE9JTpQ3JQ6JkGGUFtYEB5U9e3UgVf0JeqTB68ax6xh60t7GlP4YXkw0XOHpa6qVXLjZv0U1yeVSS0+UQCMVqjoNDf5M7rE67qyCRIOdfk0cR8ReB/dJgyv5l+NjjqXmmYyWhkb5DKCzgil2qk+3KK/03OUIa+Nwp1UFtHMxM6wSctx1kxu37jynkf3RcAAAD//wMAUEsDBBQABgAIAAAAIQAZqpLz0QAAALMBAAALAAAAX3JlbHMvLnJlbHOskMuKAjEQRfcD/kOovV3dLkQG025EcCv6ATVJdXew8yCJon9vnNlMizCbWRaXOvdw15ubHcWVYzLeSWiqGgQ75bVxvYTTcTdfgUiZnKbRO5Zw5wSbdvaxPvBIuTylwYQkCsUlCUPO4RMxqYEtpcoHdiXpfLSUyxl7DKTO1DMu6nqJ8TcD2glT7LWEuNcLEMd7KM1/s33XGcVbry6WXX5TgcaW7gKk2HOWoAaKGS1rQz9RU33ZAPjepPlPk6nrq9K3WFWme7rgZOr2AQAA//8DAFBLAwQUAAYACAAAACEATI7OY8QFAAA+EwAADwAAAGNoYXJ0L2NoYXJ0LnhtbNRYbW/bNhD+PmD/wRCwj44lS5ZfUKdw7Hgr5jRBk7bbvtESJXOmSI2kHbtD//uOL5LlJEi7OgU2fzF1PB6Pdw+fO+nV611BW1ssJOFs7AVnvtfCLOEpYfnYe383bw+8llSIpYhyhsfeHkvv9fmPP7xKRskKCXVbogS3wAiTo2TsrZQqR52OTFa4QPKMl5jBXMZFgRQ8iryTCnQPxgva6fp+3DFGPGcAfYOBAhFWrRdfs55nGUnwjCebAjNlvRCYIgURkCtSSu8cDpcihYOhH7W2iI493+toIUUstwLM2j9fWKHgG5bidMoFgzA29ItkNKEKCwamppwp2M2ds/iqSBVIrDdlO+FFCc4tCSVqb9wFB8H2dMXhHK13+K8NEViOvSSIqkDA8FEoCpIILnmmzsBix0ahyoY22+8MOl2XDzhsEI2k2lNsDxT4XX3aTr2vcWGOKF2iZK1j01CuVQ/zeuHDYOhVCRVXqLzeitMhtMyDsUdV4LXUDkbpGkbLvKtlXS2DUbqGEUoSyARouEElgXkrqXXCShJWOhBVqwORtoNeJelVkriSxF5rRQlbQyb0n9fKOP3FCqqRRZC5AzoaaKP4HVEUzzDFCqcu9lZrS/B9ONNqgqvfGjgzgt+PBROWT3ZHohLAWeJEka1LaWxA3UlGB8MZ5VzoHdSKJGuGZRPOoFnPS5Lij5D8Z3SbKhojX1BvqpSUq4nASFunaM83So8KxDaILurn3RVP3VFwmmMbpP1TQheIwVl4/OtetkO3zIaqfxbEfjQMB92+GUSXbYPlZHTvYnk2HAZx49e361fV9MAfDPu9bhBEoWaP0F6Fh85DKA/nWiIRzqaaS/Up4WlGhDWXcGrN58AxJZCmE9ONBFrBqZ3cIrGfcsor7gmsWGKTSZIew4CLFDvzjtTUTu8rlXiHM33FIftGQhiUBfUme4tzoJ8KNW5RulhSadaVN6ff3fNXaMT4nFB6aiGAA6ARZaeaOTikI6ItagnOMrhAC1nR+DeXKxtmCaEzIVzx+wXOMUt/xXsHJJdDmPmAoD7rGlTlFWRTpN6iwoHfZUSC/BaLJ+U3WGjOe2T7YrNcUnxLPj02tcAIgLIgQAJHy/BOB0C7DaPWRpCx9/f0Mu6F/UnQnsXzaTvK4l57OBsG7X63G02jYdQbXFx8PpQmoMwHbcIXSlPQLEs9d3UghknQG+ljP+0rABlcNICunAZRDdwEmVM0ce9EEG19PrYp6hthRLDaXaraiN39i6lrpOi7pq55vhyVH0mqHDMFvdoHVLpsJ3soRpBkizW0e+PqTRyGge8PHot7YXfgzBy0jQA2PqYxCOXEsMhB8cisTBBsnus4c0EAm6b9skgrCLtCO729jvhBMTVF8QiNaHfDHT6X1l/I2rxQUGp1xzmFCjH2fsbQmCEKfSzfwD0ATK9xWt+nAv3JxR2Uuytot6xxKDjWGHjycI5BF2wnFawBFqwdYICyO27n9NU+uaN5GSpr3Y+9OIT0P8VpOsCOhXRzKKueARYccm1mKhrQLcofWLhz6icbM8dOdEknNGdWliiHLZBeZ5nEjoEAXS5Z/GpDFVlsKQSykVhwqwYQXL3HSGp41wDIM0iCCkycVxVgGwufR5Yrwk8gy//pu4Oqhtv/H1INVnkGUmbqAqt7jF3ClvZBQwaAUePhxQLygp2HLTQv0X2AJVddh/7wcnA5iNpRN75sR/5s1p7Mp1E7ngf93gxax+ks+KxvN7yxrUiaYtZspP79i2Dgd8w79QO+OLJumiJwsfo3LUFNJjBotvB6/IHIa0Zdd+O4IiWyvIBX6rWcOA6XJWKOQKGsz4AU5DU0oVANHpBD1S3/FzFwevf5tZStdi9UZZY83demTulqoVOW6tZ8NrCfhE4zVr7ETTL1DY1SnL2DM8pPUPkHtgBBY+8mofe+QQJpBf2NZ+zB9533t4ZxQMfwjg62GRw+e53/AwAA//8DAFBLAwQUAAYACAAAACEAqbvV1gwFAAA2JAAAFgAAAGNoYXJ0L21lZGlhL2ltYWdlMS5ibXDslttPHFUcx9d/wIdSYa+wC8utsCxPvLRxEhOtmqgltlxb2uqDWhtL1D5UY8a2qLCUlNLWphQsCCyXgoK3Ngh7CsxeirRC5SJILYFlC9gnE+3jz99vdgdWOhvYdTWNmUl+e2bPnPM7n/M933Nmnnohx6wSrxz8TcPIDsRjKiPe+S/hcZWKQroAQKWEooHiAcUDigcUDygeUDzwf/DA/Pw8JwgCT/GozYfYgvmI0W63s4qKCggV/+Uc5NhC8VE9haR1W+8s3943x7umHnASM80pWusQjnbr2YhhbLiL/31lhLu/OMxVn5rm9+V72f6CFVa4e5TFPN8N2ldXQP/aHxBXPAlDt+bEOdCY4cxB0oJKiUFuXYN1s13qZaRb2/d3eEm39WXFuwngaMwET7sV2k+ngiG2CVLjZ2Cb0QuJ2gGIea4L+Zf9/EXjcOho+d/8ROOtzyn3n9pJvNJcSIOhb46xhfELPGl3pmqO31+wxEryfWxPiZup986A4fU/QXPQB7aWGV7KG+yl8nfW+K/UpCF/4yp/ks6J/F+I/AbSv2gC7D1OXlpvKd9mS+IOXrOO2gI20GQBd1sW2KtSwKi5CunGeUhLuAPqTDus8S/Ci4c+e0g30sR21Aj9qL8b9e8U+RuQfxq2mbyQpHNBzLOdfn7UIa54CoQfvdxmeeXa0dyltajmt8NAs5+/5RTxX8N1l+P3wuHyPkZ91+ck//Q3+P1D+utjLyP/zwF+1H9nO2hfWRLXMW7vNAij9x7KsT7nZv4TS83xHTBI/O1Z0FSZAiZtb4B/FvVvBfW+XwL+WUD/TPNyeck/Ej/pr48l/SV+F2zZ2Yr898Q8lE8YW+bk8kRS19NQxAZbLOBC/5w8koP7rR/5FyA1AfktbaAuuYvjPgDNgdD8n7ydAOxzi7h/u84G678IZp0btjzdvOof8qMwthI1/q8bi9hQS1aAfzvyO3Dd/fwaS4fIH/8G8c+H1L/sSLzIf6PDCsSve6I+4P9F0f/Er0bfaA94Ia5gDITbv0WN/6uA/s5W0n8H8jPRt6kJM6DJCuI/6A3Jf+ItA7BGCxD/l+fTkb9O5M9I9CG/G3a96WAvHXOJYbPLezAS71Cf75qLRf8Qf1npk5Couw4ZeG6kxk+J/LG7nRD7sgBx+TfB1jrLy41D/HT+D3dkQ7fIXyv2zzD5wKwfBpdzkZPrF426ay3FbMieBaL+pRzyDwb4JyEv9zpz/nSfkyLUePxhA9DZ1XU2HZqx1G497+dH/c36H8Dt9P1r/NXvmUAI8JeVPgNGdTeYNN9i2QN7dl1loZiD6713PZz3Vw/ncZzhKbRbz0FK/ASQf8z6EeSPznkZPKZ0f+6DRBDQO642K9SVmbEaVG7nMkdB95FEMH+y/ibyL0Wca6PxL3yYBE5kp6g96effqM9Gz/Ny+1mKYRwyV/Vf5jbqE+nzi8eTRO2drVa4eCIJ00SmeXC/vNw+5J9E/+D5j/pXVgzywc+jeX8JNXe1Z+P+tcKnfCKmjgY/C/D7IFl/C6psN/ho5JXLUf+RGb8dsnEPWIH2glybcOvych1r/IZR5B/mw82x2faXP07289utUPO+CbtFQ38HM+s8+A0yge8vJ/KP8NHIK5ejsTwZPPjeoXcAnaVybcKto7PrdOVtXopw+4fTvrO+kIlRV8jcfdV8OH2Vtv/cq4qGioaKBxQPKB5QPKB4QPGA4oFHwwN/AQAA//8DAFBLAQItABQABgAIAAAAIQAncm1TAQEAANABAAATAAAAAAAAAAAAAAAAAAAAAABbQ29udGVudF9UeXBlc10ueG1sUEsBAi0AFAAGAAgAAAAhABmqkvPRAAAAswEAAAsAAAAAAAAAAAAAAAAAMgEAAF9yZWxzLy5yZWxzUEsBAi0AFAAGAAgAAAAhAEyOzmPEBQAAPhMAAA8AAAAAAAAAAAAAAAAALAIAAGNoYXJ0L2NoYXJ0LnhtbFBLAQItABQABgAIAAAAIQCpu9XWDAUAADYkAAAWAAAAAAAAAAAAAAAAAB0IAABjaGFydC9tZWRpYS9pbWFnZTEuYm1wUEsFBgAAAAAEAAQA+wAAAF0NAAAAAA=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6613E408A31B4689A52ACC3778DFF804&lt;/guid&gt;&#10;        &lt;description /&gt;&#10;        &lt;date&gt;11/13/2016 1:07:34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995C7A3900D24C4B9D8E62CBFB257BF3&lt;/guid&gt;&#10;            &lt;repollguid&gt;3601648D93684269921DF0647AFE8B6F&lt;/repollguid&gt;&#10;            &lt;sourceid&gt;D9B6D4B31A0D426D94A053017C50DD23&lt;/sourceid&gt;&#10;            &lt;questiontext&gt;New variable costs need to be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answers&gt;&#10;                &lt;answer&gt;&#10;                    &lt;guid&gt;359523FC8F994B66ACB46FE0885D0B25&lt;/guid&gt;&#10;                    &lt;answertext&gt;£5&lt;/answertext&gt;&#10;                    &lt;valuetype&gt;0&lt;/valuetype&gt;&#10;                &lt;/answer&gt;&#10;                &lt;answer&gt;&#10;                    &lt;guid&gt;B3242476E71E4EDF8E4D45FB1299D554&lt;/guid&gt;&#10;                    &lt;answertext&gt;£40&lt;/answertext&gt;&#10;                    &lt;valuetype&gt;0&lt;/valuetype&gt;&#10;                &lt;/answer&gt;&#10;                &lt;answer&gt;&#10;                    &lt;guid&gt;24E23563ED2F41E3857DA9CCABDB970C&lt;/guid&gt;&#10;                    &lt;answertext&gt;£35&lt;/answertext&gt;&#10;                    &lt;valuetype&gt;0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NUMBERFORMAT" val="0"/>
  <p:tag name="LABELFORMAT" val="0"/>
  <p:tag name="DEFINEDCOLORS" val="3,6,10,45,32,50,13,4,9,55,1"/>
  <p:tag name="RGBCOLORS" val="-13786433,-2482392,-1350629,-65536,-16711936,-8355712,-256,-65281,-16711681,-8388608,-16777216"/>
  <p:tag name="COLORTYPE" val="DEFINED"/>
  <p:tag name="CHARTFORMAT" val="UEsDBBQABgAIAAAAIQAncm1TAQEAANABAAATAAAAW0NvbnRlbnRfVHlwZXNdLnhtbHyRTU/DMAyG70j8hyhX1KRwQAi13YGPI3AYP8AkbhstX0qysf173HZIMA0uUWL7ff3EblZ7Z9kOUzbBt/xa1JyhV0EbP7T8ff1c3XGWC3gNNnhs+QEzX3WXF836EDEzUvvc8rGUeC9lViM6yCJE9JTpQ3JQ6JkGGUFtYEB5U9e3UgVf0JeqTB68ax6xh60t7GlP4YXkw0XOHpa6qVXLjZv0U1yeVSS0+UQCMVqjoNDf5M7rE67qyCRIOdfk0cR8ReB/dJgyv5l+NjjqXmmYyWhkb5DKCzgil2qk+3KK/03OUIa+Nwp1UFtHMxM6wSctx1kxu37jynkf3RcAAAD//wMAUEsDBBQABgAIAAAAIQAZqpLz0QAAALMBAAALAAAAX3JlbHMvLnJlbHOskMuKAjEQRfcD/kOovV3dLkQG025EcCv6ATVJdXew8yCJon9vnNlMizCbWRaXOvdw15ubHcWVYzLeSWiqGgQ75bVxvYTTcTdfgUiZnKbRO5Zw5wSbdvaxPvBIuTylwYQkCsUlCUPO4RMxqYEtpcoHdiXpfLSUyxl7DKTO1DMu6nqJ8TcD2glT7LWEuNcLEMd7KM1/s33XGcVbry6WXX5TgcaW7gKk2HOWoAaKGS1rQz9RU33ZAPjepPlPk6nrq9K3WFWme7rgZOr2AQAA//8DAFBLAwQUAAYACAAAACEAU2ZBD8YFAABEEwAADwAAAGNoYXJ0L2NoYXJ0LnhtbNxYbW/bNhD+PmD/wRCwj4olW5ZfUKdw7Lgr5jRBk7bbvtESZXOmSJWkHbtD//uOL5JlJ0i6OgWG+Yup4/F4vHv43EmvXm9z2thgIQlnQy88C7wGZglPCVsMvQ93U7/nNaRCLEWUMzz0dlh6r89//ulVMkiWSKjbAiW4AUaYHCRDb6lUMWg2ZbLEOZJnvMAM5jIucqTgUSyaqUD3YDynzVYQxE1jxHMG0HcYyBFh5XrxLet5lpEET3iyzjFT1guBKVIQAbkkhfTO4XApUjjsB1Fjg+jQC7ymFlLEFlaAmf/mwgoFX7MUp2MuGISxpp8ngxFVWDAwNeZMwW7unPk3RSpHYrUu/ITnBTg3J5SonXEXHATb4yWHczTe489rIrAcekkYlYGA4YNQ5CQRXPJMnYHFpo1CmQ1tttvsNVsuH3DYMBpItaPYHigMWvq0zWpf48IUUTpHyUrHpqZcqe7n9cLjYOhVCRVXqLjeiNMhNF+EQ4+q0GuoLYzSFYzmi5aWtbQMRukKRihJIBOg4QalBOatpNJpl5J2qQNRtToQaTvolJJOKYlLSew1lpSwFWRC/3mNjNNfraAcWQSZO6CjgdaK3xFF8QRTrHDqYm+1NgTftydaTXD1ew1nRvDHoWDEFqPtgagAcBY4UWTjUhobUDeTwd5wRjkXege1JMmKYVmHM2hW85Kk+BMk/wnduorGyDPqdZWCcjUSGGnrFO34WulRjtga0Vn1vL3iqTsKThfYBmn3mNAFonfWPvy1Lv22W2ZD1T0L4yDqt3utrhlEl77BcjK4d7E86/fDuPbr2vXLcroX9PrdTisMo7Zmj7a9CsfOQyj355oj0Z6MNZfqU8LThAhrLuHUml8AxxRAmk5M1xJoBad2coPEbswpL7kntGKJTSZJeggDLlLszDtSU1u9r1TiPc70FYfsGwlhUBbU2+wdXgD9lKhxi9LZnEqzrrg5/e6ev0IDxqeE0lMLARwADSg71czeIR0RbVFLcJbBBZrJksa/u1zZMEsInQnhkt/P8AKz9De8c0ByOYSZjwjqs65BZV5BNkbqHcod+F1GJMhvsXhUfoOF5rwHti/W8znFt+TLQ1MzjAAoMwIkcLAMb3UAtNswaqwFGXp/jy/jTrs7Cv1JPB37URZ3/P6kH/rdVisaR/2o07u4+LovTUCZR23CM6UprJeljrs6EMMk7Az0sR/3FYAMLhpAl06DqAJugswp6rh3Ioi2Ph9b59WNMCJY7S5VZcTu/mzqain6oamrn2+Bik8kVY6Zwk7lAypctpMdFCNIssUa2r519SaOW70w6jrmO5S3g6B3rG8sw9aHRAbBHBkeOTSwNywTBPsvdKi5IABP04FZsOWEXaGt3kgHfa+Ymrp4AEi0veEOonPrGSRumiuotrrpHEORGHpvMPRmiEIry9dwFQDWK5xWVypHf3FxBxXvCjouaxxqjjUGnhzPMWiE7aSCNUCElQMMgHbH7Zy+3Sc3NS/DZo37oRe3AQGP0ZoOsCMi3R/Ksm3QKNhn20yVVKDblD+xcAfVTzZojqHonI7ogllZohy+QHqdZRI7FgoDB0jGr9ZUkdmGQiRrmQW/KgjB9XsMS3v3ahB5AktQholzq8RsbeHT2HKV+BFsBb/8cFhVgPs/gGrPAE+AykxdYHWPscvY3D7oywXQqBDxYhF5wf7DlpuX6EHAkqux/aB/2bvsRX7Uii/9KJhM/NF0HPnxNOx2JtBAjifhV33B4b1tSdIUs3o79e9fB8Ogad6sjyjjwLppjcDF8t80BhWfwKDeyOvxRyKvGXU9jmOLlMjiAl6sV3LkaFwWiDkOheI+AVqQ19CKQkE4ooeyZ/4vYuD0HvRbWVttX6jQzHm6q0yd0ttCvyzVrfl4YD8MnWaseImbZEocGqQ4ew9nlF+g+PdsCYL23k1CB36DBNIK+kvP0IOvPB9uDeOAjuEdHWwz2H/8Ov8HAAD//wMAUEsDBBQABgAIAAAAIQCpu9XWDAUAADYkAAAWAAAAY2hhcnQvbWVkaWEvaW1hZ2UxLmJtcOyW208cVRzH13/Ah1Jhr7ALy62wLE+8tHESE62aqCW2XFva6oNaG0vUPlRjxraosJSU0tamFCwILJeCgrc2CHsKzF6KtELlIkgtgWUL2CcT7ePP3292B1Y6G9h1NY2ZSX57Zs+c8zuf8z3fc2aeeiHHrBKvHPxNw8gOxGMqI975L+FxlYpCugBApYSigeIBxQOKBxQPKB5QPPB/8MD8/DwnCAJP8ajNh9iC+YjRbreziooKCBX/5Rzk2ELxUT2FpHVb7yzf3jfHu6YecBIzzSla6xCOduvZiGFsuIv/fWWEu784zFWfmub35XvZ/oIVVrh7lMU83w3aV1dA/9ofEFc8CUO35sQ50JjhzEHSgkqJQW5dg3WzXeplpFvb93d4Sbf1ZcW7CeBozARPuxXaT6eCIbYJUuNnYJvRC4naAYh5rgv5l/38ReNw6Gj53/xE463PKfef2km80lxIg6FvjrGF8Qs8aXemao7fX7DESvJ9bE+Jm6n3zoDh9T9Bc9AHtpYZXsob7KXyd9b4r9SkIX/jKn+Szon8X4j8BtK/aALsPU5eWm8p32ZL4g5es47aAjbQZAF3WxbYq1LAqLkK6cZ5SEu4A+pMO6zxL8KLhz57SDfSxHbUCP2ovxv17xT5G5B/GraZvJCkc0HMs51+ftQhrngKhB+93GZ55drR3KW1qOa3w0Czn7/lFPFfw3WX4/fC4fI+Rn3X5yT/9Df4/UP662MvI//PAX7Uf2c7aF9ZEtcxbu80CKP3HsqxPudm/hNLzfEdMEj87VnQVJkCJm1vgH8W9W8F9b5fAv5ZQP9M83J5yT8SP+mvjyX9JX4XbNnZivz3xDyUTxhb5uTyRFLX01DEBlss4EL/nDySg/utH/kXIDUB+S1toC65i+M+AM2B0PyfvJ0A7HOLuH+7zgbrvwhmnRu2PN286h/yozC2EjX+rxuL2FBLVoB/O/I7cN39/BpLh8gf/wbxz4fUv+xIvMh/o8MKxK97oj7g/0XR/8SvRt9oD3ghrmAMhNu/RY3/q4D+zlbSfwfyM9G3qQkzoMkK4j/oDcl/4i0DsEYLEP+X59ORv07kz0j0Ib8bdr3pYC8dc4lhs8t7MBLvUJ/vmotF/xB/WemTkKi7Dhl4bqTGT4n8sbudEPuyAHH5N8HWOsvLjUP8dP4Pd2RDt8hfK/bPMPnArB8Gl3ORk+sXjbprLcVsyJ4Fov6lHPIPBvgnIS/3OnP+dJ+TItR4/GED0NnVdTYdmrHUbj3v50f9zfofwO30/Wv81e+ZQAjwl5U+A0Z1N5g032LZA3t2XWWhmIPrvXc9nPdXD+dxnOEptFvPQUr8BJB/zPoR5I/OeRk8pnR/7oNEENA7rjYr1JWZsRpUbucyR0H3kUQwf7L+JvIvRZxro/EvfJgETmSnqD3p59+oz0bP83L7WYphHDJX9V/mNuoT6fOLx5NE7Z2tVrh4IgnTRKZ5cL+83D7kn0T/4PmP+ldWDPLBz6N5fwk1d7Vn4/61wqd8IqaOBj8L8PsgWX8Lqmw3+GjklctR/5EZvx2ycQ9YgfaCXJtw6/JyHWv8hlHkH+bDzbHZ9pc/Tvbz261Q874Ju0VDfwcz6zz4DTKB7y8n8o/w0cgrl6OxPBk8+N6hdwCdpXJtwq2js+t05W1einD7h9O+s76QiVFXyNx91Xw4fZW2/9yrioaKhooHFA8oHlA8oHhA8YDigUfDA38BAAD//wMAUEsBAi0AFAAGAAgAAAAhACdybVMBAQAA0AEAABMAAAAAAAAAAAAAAAAAAAAAAFtDb250ZW50X1R5cGVzXS54bWxQSwECLQAUAAYACAAAACEAGaqS89EAAACzAQAACwAAAAAAAAAAAAAAAAAyAQAAX3JlbHMvLnJlbHNQSwECLQAUAAYACAAAACEAU2ZBD8YFAABEEwAADwAAAAAAAAAAAAAAAAAsAgAAY2hhcnQvY2hhcnQueG1sUEsBAi0AFAAGAAgAAAAhAKm71dYMBQAANiQAABYAAAAAAAAAAAAAAAAAHwgAAGNoYXJ0L21lZGlhL2ltYWdlMS5ibXBQSwUGAAAAAAQABAD7AAAAXw0AAAA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1517</TotalTime>
  <Words>745</Words>
  <Application>Microsoft Office PowerPoint</Application>
  <PresentationFormat>On-screen Show (4:3)</PresentationFormat>
  <Paragraphs>166</Paragraphs>
  <Slides>25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Lucida Sans Unicode</vt:lpstr>
      <vt:lpstr>Verdana</vt:lpstr>
      <vt:lpstr>Wingdings 2</vt:lpstr>
      <vt:lpstr>Wingdings 3</vt:lpstr>
      <vt:lpstr>Concourse</vt:lpstr>
      <vt:lpstr>MGT388 Finance and Law for Engineers  </vt:lpstr>
      <vt:lpstr>Break-even Point</vt:lpstr>
      <vt:lpstr>Variable costs and Fixed costs</vt:lpstr>
      <vt:lpstr>Variable and Fixed Costs</vt:lpstr>
      <vt:lpstr>Break-Even Point</vt:lpstr>
      <vt:lpstr>Break-even point</vt:lpstr>
      <vt:lpstr>Break-even Point</vt:lpstr>
      <vt:lpstr>Break even point</vt:lpstr>
      <vt:lpstr>Break-even Point</vt:lpstr>
      <vt:lpstr>Calculate the BEP for digital radios if fixed costs could be reduced to £42,000. Sales price £75 and variable cost £45</vt:lpstr>
      <vt:lpstr>Answer</vt:lpstr>
      <vt:lpstr>Business Can Reduce Fixed Costs</vt:lpstr>
      <vt:lpstr>What If fixed costs are high?</vt:lpstr>
      <vt:lpstr>Airbus: July 16</vt:lpstr>
      <vt:lpstr>Target profit </vt:lpstr>
      <vt:lpstr>Break-even Point</vt:lpstr>
      <vt:lpstr>Margin of Safety</vt:lpstr>
      <vt:lpstr>Break-even point</vt:lpstr>
      <vt:lpstr>Break-even point</vt:lpstr>
      <vt:lpstr>New variable costs need to be</vt:lpstr>
      <vt:lpstr>Answer</vt:lpstr>
      <vt:lpstr>Uses of Break-even</vt:lpstr>
      <vt:lpstr>Uses of break-even</vt:lpstr>
      <vt:lpstr>Limitations of break-even</vt:lpstr>
      <vt:lpstr>PowerPoint Presentation</vt:lpstr>
    </vt:vector>
  </TitlesOfParts>
  <Company>the university of sheffield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MGT/132/125 Lecture 11 (Revision Session)</dc:title>
  <dc:creator>linda lewis</dc:creator>
  <cp:lastModifiedBy>Susan Thompson</cp:lastModifiedBy>
  <cp:revision>123</cp:revision>
  <cp:lastPrinted>2013-12-09T12:46:54Z</cp:lastPrinted>
  <dcterms:created xsi:type="dcterms:W3CDTF">2008-12-01T12:45:35Z</dcterms:created>
  <dcterms:modified xsi:type="dcterms:W3CDTF">2017-11-14T08:51:38Z</dcterms:modified>
</cp:coreProperties>
</file>