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9"/>
  </p:handoutMasterIdLst>
  <p:sldIdLst>
    <p:sldId id="256" r:id="rId2"/>
    <p:sldId id="257" r:id="rId3"/>
    <p:sldId id="258" r:id="rId4"/>
    <p:sldId id="261" r:id="rId5"/>
    <p:sldId id="279" r:id="rId6"/>
    <p:sldId id="284" r:id="rId7"/>
    <p:sldId id="287" r:id="rId8"/>
    <p:sldId id="288" r:id="rId9"/>
    <p:sldId id="285" r:id="rId10"/>
    <p:sldId id="280" r:id="rId11"/>
    <p:sldId id="282" r:id="rId12"/>
    <p:sldId id="289" r:id="rId13"/>
    <p:sldId id="260" r:id="rId14"/>
    <p:sldId id="259" r:id="rId15"/>
    <p:sldId id="262" r:id="rId16"/>
    <p:sldId id="297" r:id="rId17"/>
    <p:sldId id="263" r:id="rId18"/>
    <p:sldId id="264" r:id="rId19"/>
    <p:sldId id="265" r:id="rId20"/>
    <p:sldId id="266" r:id="rId21"/>
    <p:sldId id="290" r:id="rId22"/>
    <p:sldId id="291" r:id="rId23"/>
    <p:sldId id="292" r:id="rId24"/>
    <p:sldId id="271" r:id="rId25"/>
    <p:sldId id="298" r:id="rId26"/>
    <p:sldId id="272" r:id="rId27"/>
    <p:sldId id="273" r:id="rId28"/>
    <p:sldId id="274" r:id="rId29"/>
    <p:sldId id="275" r:id="rId30"/>
    <p:sldId id="293" r:id="rId31"/>
    <p:sldId id="268" r:id="rId32"/>
    <p:sldId id="269" r:id="rId33"/>
    <p:sldId id="270" r:id="rId34"/>
    <p:sldId id="294" r:id="rId35"/>
    <p:sldId id="295" r:id="rId36"/>
    <p:sldId id="296" r:id="rId37"/>
    <p:sldId id="278" r:id="rId38"/>
  </p:sldIdLst>
  <p:sldSz cx="9144000" cy="6858000" type="screen4x3"/>
  <p:notesSz cx="6797675" cy="9926638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24-48E6-8364-F94C8C6419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24-48E6-8364-F94C8C6419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D24-48E6-8364-F94C8C641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263680"/>
        <c:axId val="84265216"/>
        <c:axId val="23358976"/>
      </c:bar3DChart>
      <c:catAx>
        <c:axId val="842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265216"/>
        <c:crosses val="autoZero"/>
        <c:auto val="1"/>
        <c:lblAlgn val="ctr"/>
        <c:lblOffset val="100"/>
        <c:noMultiLvlLbl val="0"/>
      </c:catAx>
      <c:valAx>
        <c:axId val="84265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263680"/>
        <c:crosses val="autoZero"/>
        <c:crossBetween val="between"/>
      </c:valAx>
      <c:serAx>
        <c:axId val="23358976"/>
        <c:scaling>
          <c:orientation val="minMax"/>
        </c:scaling>
        <c:delete val="0"/>
        <c:axPos val="b"/>
        <c:majorTickMark val="out"/>
        <c:minorTickMark val="none"/>
        <c:tickLblPos val="nextTo"/>
        <c:crossAx val="84265216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917D-74E6-4FE7-B1CD-E38038379340}" type="datetimeFigureOut">
              <a:rPr lang="en-GB" smtClean="0"/>
              <a:pPr/>
              <a:t>27/10/2017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2F2D-5274-419F-8814-7B21776EA3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2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101586807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330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 388: Finance and Law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Pricing Decisions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dirty="0" smtClean="0"/>
              <a:t>Coffee elastic demand??</a:t>
            </a:r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2009 US economy was in recession and consumers were cutting back or switching to cheaper outlets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58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Elasticity of demand and Starbucks</a:t>
            </a:r>
          </a:p>
        </p:txBody>
      </p:sp>
      <p:pic>
        <p:nvPicPr>
          <p:cNvPr id="4" name="Picture 3" descr="&lt;strong&gt;Starbucks Coffee&lt;/strong&gt; pictures, free use image, 09-16-59 b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76600"/>
            <a:ext cx="2209800" cy="3314700"/>
          </a:xfrm>
          <a:prstGeom prst="rect">
            <a:avLst/>
          </a:prstGeom>
        </p:spPr>
      </p:pic>
      <p:pic>
        <p:nvPicPr>
          <p:cNvPr id="5" name="Picture 4" descr="Tucson Home &lt;strong&gt;Prices&lt;/strong&gt; &lt;strong&gt;Increase&lt;/strong&gt; - Tucson Real E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18290"/>
            <a:ext cx="2114371" cy="278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9400" y="3657600"/>
            <a:ext cx="2057400" cy="234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/>
              <a:t>8%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3814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sz="2400" dirty="0" smtClean="0"/>
              <a:t>		    Some customers </a:t>
            </a:r>
            <a:r>
              <a:rPr lang="en-GB" sz="2400" dirty="0"/>
              <a:t>were price </a:t>
            </a:r>
            <a:r>
              <a:rPr lang="en-GB" sz="2400" dirty="0" smtClean="0"/>
              <a:t>sensitive. </a:t>
            </a:r>
          </a:p>
          <a:p>
            <a:pPr marL="109728" indent="0">
              <a:buNone/>
            </a:pPr>
            <a:r>
              <a:rPr lang="en-GB" sz="2400" dirty="0" smtClean="0"/>
              <a:t>                       A reduction in </a:t>
            </a:r>
            <a:r>
              <a:rPr lang="en-GB" sz="2400" dirty="0"/>
              <a:t>price would not </a:t>
            </a:r>
            <a:r>
              <a:rPr lang="en-GB" sz="2400" dirty="0" smtClean="0"/>
              <a:t>be</a:t>
            </a:r>
          </a:p>
          <a:p>
            <a:pPr marL="109728" indent="0">
              <a:buNone/>
            </a:pPr>
            <a:r>
              <a:rPr lang="en-GB" sz="2400" dirty="0" smtClean="0"/>
              <a:t>                       enough to attract </a:t>
            </a:r>
            <a:r>
              <a:rPr lang="en-GB" sz="2400" dirty="0"/>
              <a:t>back these </a:t>
            </a:r>
            <a:r>
              <a:rPr lang="en-GB" sz="2400" dirty="0" smtClean="0"/>
              <a:t>customers, they		    They had changed their consumption 		    habits.</a:t>
            </a:r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The customers who remained were not price sensitive (inelastic demand).</a:t>
            </a:r>
          </a:p>
          <a:p>
            <a:pPr marL="109728" indent="0">
              <a:buNone/>
            </a:pPr>
            <a:r>
              <a:rPr lang="en-GB" sz="2400" dirty="0" smtClean="0"/>
              <a:t>When </a:t>
            </a:r>
            <a:r>
              <a:rPr lang="en-GB" sz="2400" dirty="0"/>
              <a:t>the price increased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these </a:t>
            </a:r>
            <a:r>
              <a:rPr lang="en-GB" sz="2400" dirty="0"/>
              <a:t>customers  stayed loyal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and total profits </a:t>
            </a:r>
            <a:r>
              <a:rPr lang="en-GB" sz="2400" dirty="0"/>
              <a:t>were </a:t>
            </a:r>
            <a:r>
              <a:rPr lang="en-GB" sz="2400" dirty="0" smtClean="0"/>
              <a:t>maintained </a:t>
            </a:r>
          </a:p>
          <a:p>
            <a:pPr marL="109728" indent="0">
              <a:buNone/>
            </a:pPr>
            <a:r>
              <a:rPr lang="en-GB" sz="2400" dirty="0" smtClean="0"/>
              <a:t>despite the recession.</a:t>
            </a:r>
            <a:endParaRPr lang="en-GB" sz="24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Elasticity of demand and Starbucks</a:t>
            </a:r>
          </a:p>
        </p:txBody>
      </p:sp>
      <p:pic>
        <p:nvPicPr>
          <p:cNvPr id="4" name="Picture 3" descr="9.5 Branding | Design Technolog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67200"/>
            <a:ext cx="1866900" cy="1866900"/>
          </a:xfrm>
          <a:prstGeom prst="rect">
            <a:avLst/>
          </a:prstGeom>
        </p:spPr>
      </p:pic>
      <p:pic>
        <p:nvPicPr>
          <p:cNvPr id="3074" name="Picture 2" descr="C:\Users\Paul\AppData\Local\Microsoft\Windows\INetCache\IE\VZ9LV2O9\Adaptando-Tu-Talento-Al-Cambio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189653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dirty="0" smtClean="0"/>
              <a:t>Starbucks continues with value based pricing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Increase profits by increasing prices on selected products – small coffees</a:t>
            </a:r>
          </a:p>
          <a:p>
            <a:pPr marL="109728" indent="0">
              <a:buNone/>
            </a:pPr>
            <a:r>
              <a:rPr lang="en-GB" dirty="0" smtClean="0"/>
              <a:t>Inform customers of limited price increase -due to labour and commodity costs.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Inelastic demand curve few customers went elsewhere, some switched product to large which had better margins.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So profitability improved.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Elasticity of demand and Starbucks</a:t>
            </a:r>
          </a:p>
        </p:txBody>
      </p:sp>
      <p:pic>
        <p:nvPicPr>
          <p:cNvPr id="4" name="Picture 3" descr="bvanthro - Coffee Vs Te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4562481"/>
            <a:ext cx="2667000" cy="19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 smtClean="0"/>
              <a:t>Supply of a good or service is dependant on price.</a:t>
            </a:r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For most goods and services the higher the price the greater the supply. </a:t>
            </a: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Current suppliers seek to produce more and new suppliers enter the market.</a:t>
            </a:r>
          </a:p>
          <a:p>
            <a:pPr marL="109728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Economic Theory</a:t>
            </a:r>
            <a:endParaRPr lang="en-GB" dirty="0"/>
          </a:p>
        </p:txBody>
      </p:sp>
      <p:pic>
        <p:nvPicPr>
          <p:cNvPr id="4" name="Picture 3" descr="The &lt;strong&gt;Price&lt;/strong&gt; Transparency Act Gets Economics Wrong - Ludwi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74147"/>
            <a:ext cx="885216" cy="11010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65342" y="19674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3579000" y="2187515"/>
            <a:ext cx="978408" cy="47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Keeping the &lt;strong&gt;supply&lt;/strong&gt; chain flowing | University of Cambrid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48" y="1828800"/>
            <a:ext cx="179832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	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   Price			 Supply curve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     P1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      P2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Q2		Q1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Supply Curve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20574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5105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2209800"/>
            <a:ext cx="3886200" cy="2895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3810000"/>
            <a:ext cx="16764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3810000"/>
            <a:ext cx="0" cy="1295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590800"/>
            <a:ext cx="3352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200" y="2590800"/>
            <a:ext cx="76200" cy="2514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  Price</a:t>
            </a:r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	  Supply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	MP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				      Demand</a:t>
            </a:r>
          </a:p>
          <a:p>
            <a:pPr marL="109728" indent="0">
              <a:buNone/>
            </a:pPr>
            <a:r>
              <a:rPr lang="en-GB" sz="2400" dirty="0"/>
              <a:t>	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     QD    MQ QS	   Quantity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Price – Equilibrium Price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2209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4876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514600"/>
            <a:ext cx="2514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19400" y="2209800"/>
            <a:ext cx="2209800" cy="1905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57400" y="3352800"/>
            <a:ext cx="1676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3352800"/>
            <a:ext cx="0" cy="152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8396" y="2870447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28956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1996" y="2895600"/>
            <a:ext cx="61404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9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sz="2800" dirty="0"/>
              <a:t> </a:t>
            </a:r>
            <a:endParaRPr lang="en-GB" sz="2800" dirty="0" smtClean="0"/>
          </a:p>
          <a:p>
            <a:pPr marL="109728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 </a:t>
            </a:r>
            <a:r>
              <a:rPr lang="en-GB" sz="2400" dirty="0" smtClean="0"/>
              <a:t>Price			Supply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    MP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			Demand</a:t>
            </a:r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      </a:t>
            </a:r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     QS       MQ	QD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Price – Equilibrium Price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19812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51816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2286000"/>
            <a:ext cx="3276600" cy="2362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90800" y="1981200"/>
            <a:ext cx="2971800" cy="2667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09800" y="3344662"/>
            <a:ext cx="186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6700" y="3344662"/>
            <a:ext cx="0" cy="183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41148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3250" y="4114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05400" y="4114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sz="2400" dirty="0" smtClean="0"/>
              <a:t>Competitive market with</a:t>
            </a:r>
          </a:p>
          <a:p>
            <a:pPr marL="109728" indent="0">
              <a:buNone/>
            </a:pPr>
            <a:r>
              <a:rPr lang="en-GB" sz="2400" dirty="0" smtClean="0"/>
              <a:t> a large number of buyers and seller </a:t>
            </a:r>
          </a:p>
          <a:p>
            <a:pPr marL="109728" indent="0">
              <a:buNone/>
            </a:pPr>
            <a:r>
              <a:rPr lang="en-GB" sz="2400" dirty="0" smtClean="0"/>
              <a:t>  with similar products – Yes</a:t>
            </a:r>
          </a:p>
          <a:p>
            <a:pPr marL="109728" indent="0">
              <a:buNone/>
            </a:pPr>
            <a:r>
              <a:rPr lang="en-GB" sz="2400" dirty="0" smtClean="0"/>
              <a:t>  </a:t>
            </a:r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				Luxury item/premium product 				No </a:t>
            </a:r>
          </a:p>
          <a:p>
            <a:pPr marL="109728" indent="0">
              <a:buNone/>
            </a:pPr>
            <a:r>
              <a:rPr lang="en-GB" sz="2400" dirty="0" smtClean="0"/>
              <a:t>   </a:t>
            </a:r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Few competitors or monopoly </a:t>
            </a:r>
          </a:p>
          <a:p>
            <a:pPr marL="109728" indent="0">
              <a:buNone/>
            </a:pPr>
            <a:r>
              <a:rPr lang="en-GB" sz="2400" dirty="0" smtClean="0"/>
              <a:t> No					</a:t>
            </a:r>
          </a:p>
          <a:p>
            <a:pPr marL="109728" indent="0">
              <a:buNone/>
            </a:pPr>
            <a:r>
              <a:rPr lang="en-GB" sz="2400" dirty="0" smtClean="0"/>
              <a:t>  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				Brand –reputation</a:t>
            </a:r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	No</a:t>
            </a:r>
          </a:p>
          <a:p>
            <a:pPr marL="109728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 You Have To Accept Market Price</a:t>
            </a:r>
            <a:endParaRPr lang="en-GB" dirty="0"/>
          </a:p>
        </p:txBody>
      </p:sp>
      <p:pic>
        <p:nvPicPr>
          <p:cNvPr id="4" name="Picture 3" descr="Edible Geography | Thinking Through Foo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49069"/>
            <a:ext cx="2552700" cy="1703650"/>
          </a:xfrm>
          <a:prstGeom prst="rect">
            <a:avLst/>
          </a:prstGeom>
        </p:spPr>
      </p:pic>
      <p:pic>
        <p:nvPicPr>
          <p:cNvPr id="5" name="Picture 4" descr="danish rosenborg kokoshnik &lt;strong&gt;tiara&lt;/strong&gt; | tiaras and trian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83623"/>
            <a:ext cx="2209800" cy="1472280"/>
          </a:xfrm>
          <a:prstGeom prst="rect">
            <a:avLst/>
          </a:prstGeom>
        </p:spPr>
      </p:pic>
      <p:pic>
        <p:nvPicPr>
          <p:cNvPr id="6" name="Picture 5" descr="Humbliceous: January 20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66733"/>
            <a:ext cx="848660" cy="1319667"/>
          </a:xfrm>
          <a:prstGeom prst="rect">
            <a:avLst/>
          </a:prstGeom>
        </p:spPr>
      </p:pic>
      <p:pic>
        <p:nvPicPr>
          <p:cNvPr id="7" name="Picture 6" descr="Change Your &lt;strong&gt;Apple Watch&lt;/strong&gt; Layout For Enhanced Experienc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93277" y="5423011"/>
            <a:ext cx="2484063" cy="13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A</a:t>
            </a:r>
            <a:r>
              <a:rPr lang="en-GB" dirty="0" smtClean="0"/>
              <a:t>bsorption costing is used to calculate a product cost.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 method of pricing would be to add a mark-up to the product cost to account for non-manufacturing overheads and the return that the business wants.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Cost Based Pricing- Absorption Costing</a:t>
            </a:r>
            <a:endParaRPr lang="en-GB" dirty="0"/>
          </a:p>
        </p:txBody>
      </p:sp>
      <p:pic>
        <p:nvPicPr>
          <p:cNvPr id="7172" name="Picture 4" descr="C:\Users\Paul\AppData\Local\Microsoft\Windows\INetCache\IE\5G2KKUN2\math2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09856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 smtClean="0"/>
              <a:t>Production overheads have been allocated to products via an arbitrary process.</a:t>
            </a:r>
          </a:p>
          <a:p>
            <a:pPr marL="109728" indent="0">
              <a:buNone/>
            </a:pPr>
            <a:r>
              <a:rPr lang="en-GB" sz="2400" dirty="0" smtClean="0"/>
              <a:t>If the allocation of overheads has led to some products being over costed and others under costed the price may be out of line with the market.</a:t>
            </a:r>
          </a:p>
          <a:p>
            <a:pPr marL="109728" indent="0">
              <a:buNone/>
            </a:pPr>
            <a:r>
              <a:rPr lang="en-GB" sz="2400" dirty="0" smtClean="0"/>
              <a:t>Incorrect pricing may lead to surplus inventory or the business achieving a lower return than required.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Cost Based Pricing- Absorption Costing</a:t>
            </a:r>
          </a:p>
        </p:txBody>
      </p:sp>
      <p:pic>
        <p:nvPicPr>
          <p:cNvPr id="8194" name="Picture 2" descr="C:\Users\Paul\AppData\Local\Microsoft\Windows\INetCache\IE\OAI1NQKD\056FP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4192"/>
            <a:ext cx="3352800" cy="1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aul\AppData\Local\Microsoft\Windows\INetCache\IE\OAI1NQKD\b2-300x28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3124200" cy="206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Economic Theory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Cost plus pricing – Absorption costing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 - Variable costing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Target </a:t>
            </a:r>
            <a:r>
              <a:rPr lang="en-GB" dirty="0" smtClean="0"/>
              <a:t>pricing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Life </a:t>
            </a:r>
            <a:r>
              <a:rPr lang="en-GB" dirty="0"/>
              <a:t>Cycle Analysis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Discounting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Marginal costing - calculate the direct cost of a product and apply a suitable mark.</a:t>
            </a:r>
          </a:p>
          <a:p>
            <a:pPr marL="109728" indent="0">
              <a:buNone/>
            </a:pPr>
            <a:r>
              <a:rPr lang="en-GB" dirty="0" smtClean="0"/>
              <a:t>The mark-up should cover all overheads and allow for a profit.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Beware the mark-up needs to be realistic if the price is to be competitive.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In the short term it is financially viable to price a product just to cover direct costs.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Cost Based Pricing- Marginal 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Brompton Bikes</a:t>
            </a:r>
            <a:endParaRPr lang="en-GB" dirty="0"/>
          </a:p>
        </p:txBody>
      </p:sp>
      <p:pic>
        <p:nvPicPr>
          <p:cNvPr id="1026" name="Picture 2" descr="C:\Users\Paul\AppData\Local\Microsoft\Windows\INetCache\IE\VZ9LV2O9\800px-Brompton5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2380206"/>
            <a:ext cx="3432048" cy="256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ul\AppData\Local\Microsoft\Windows\INetCache\IE\OAI1NQKD\6918018132_5e183ee330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121152" cy="22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ul\AppData\Local\Microsoft\Windows\INetCache\IE\5G2KKUN2\brompton_katlanabilir_bisiklet-300x187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76800"/>
            <a:ext cx="28575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8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sz="2400" dirty="0" smtClean="0"/>
              <a:t>Brompton Bikes operates a cost plus approach to pricing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Between 2005-10 costs had increased and margins fallen</a:t>
            </a:r>
          </a:p>
          <a:p>
            <a:pPr marL="109728" indent="0">
              <a:buNone/>
            </a:pPr>
            <a:r>
              <a:rPr lang="en-GB" sz="2400" dirty="0" smtClean="0"/>
              <a:t>Between 2010-13 significant price rises to recover margins</a:t>
            </a:r>
          </a:p>
          <a:p>
            <a:pPr marL="109728" indent="0">
              <a:buNone/>
            </a:pPr>
            <a:r>
              <a:rPr lang="en-GB" sz="2400" dirty="0" smtClean="0"/>
              <a:t>Since 2013 prices increased but not as sharply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Brompton Bikes</a:t>
            </a:r>
            <a:endParaRPr lang="en-GB" dirty="0"/>
          </a:p>
        </p:txBody>
      </p:sp>
      <p:pic>
        <p:nvPicPr>
          <p:cNvPr id="4099" name="Picture 3" descr="C:\Users\Paul\AppData\Local\Microsoft\Windows\INetCache\IE\OAI1NQKD\6918018132_5e183ee330_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2551176" cy="181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The company does not expect brand loyalty or operate premium pricing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Price rises are due to new features and technical improvements, which have led to increased costs.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(Hard to operate consistently at less than 40% gross profit margin)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Brompton Bikes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1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 smtClean="0"/>
              <a:t>The market for a product is analysed and a price is established.</a:t>
            </a:r>
          </a:p>
          <a:p>
            <a:pPr marL="109728" indent="0">
              <a:buNone/>
            </a:pPr>
            <a:r>
              <a:rPr lang="en-GB" sz="2400" dirty="0" smtClean="0"/>
              <a:t>An acceptable profit margin is determined and then the cost for which the product must be produced calculated.</a:t>
            </a:r>
          </a:p>
          <a:p>
            <a:pPr marL="109728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Pricing</a:t>
            </a:r>
            <a:endParaRPr lang="en-GB" dirty="0"/>
          </a:p>
        </p:txBody>
      </p:sp>
      <p:pic>
        <p:nvPicPr>
          <p:cNvPr id="5122" name="Picture 2" descr="C:\Users\Paul\AppData\Local\Microsoft\Windows\INetCache\IE\VZ9LV2O9\targe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2628900" cy="26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9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GB" sz="2800" dirty="0" smtClean="0"/>
              <a:t>		BUT what if </a:t>
            </a:r>
            <a:r>
              <a:rPr lang="en-GB" sz="2800" dirty="0"/>
              <a:t>the price established is </a:t>
            </a:r>
            <a:r>
              <a:rPr lang="en-GB" sz="2800" dirty="0" smtClean="0"/>
              <a:t>		lower </a:t>
            </a:r>
            <a:r>
              <a:rPr lang="en-GB" sz="2800" dirty="0"/>
              <a:t>than the current cost to </a:t>
            </a:r>
            <a:r>
              <a:rPr lang="en-GB" sz="2800" dirty="0" smtClean="0"/>
              <a:t>			produce/supply </a:t>
            </a:r>
          </a:p>
          <a:p>
            <a:pPr marL="109728" indent="0">
              <a:buNone/>
            </a:pPr>
            <a:endParaRPr lang="en-GB" sz="2800" dirty="0" smtClean="0"/>
          </a:p>
          <a:p>
            <a:pPr marL="109728" indent="0">
              <a:buNone/>
            </a:pPr>
            <a:r>
              <a:rPr lang="en-GB" sz="2800" dirty="0" smtClean="0"/>
              <a:t>Cost </a:t>
            </a:r>
            <a:r>
              <a:rPr lang="en-GB" sz="2800" dirty="0"/>
              <a:t>reduction programmes</a:t>
            </a:r>
          </a:p>
          <a:p>
            <a:pPr marL="109728" indent="0">
              <a:buNone/>
            </a:pPr>
            <a:r>
              <a:rPr lang="en-GB" sz="2800" dirty="0"/>
              <a:t>Re-engineering a product</a:t>
            </a:r>
          </a:p>
          <a:p>
            <a:pPr marL="109728" indent="0">
              <a:buNone/>
            </a:pPr>
            <a:endParaRPr lang="en-GB" sz="2800" dirty="0" smtClean="0"/>
          </a:p>
          <a:p>
            <a:pPr marL="109728" indent="0">
              <a:buNone/>
            </a:pPr>
            <a:endParaRPr lang="en-GB" sz="2800" dirty="0" smtClean="0"/>
          </a:p>
          <a:p>
            <a:pPr marL="109728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Increasing </a:t>
            </a:r>
            <a:r>
              <a:rPr lang="en-GB" sz="2800" dirty="0"/>
              <a:t>volume (reduce unit cost) </a:t>
            </a:r>
          </a:p>
          <a:p>
            <a:pPr marL="109728" indent="0">
              <a:buNone/>
            </a:pPr>
            <a:r>
              <a:rPr lang="en-GB" sz="2800" dirty="0" smtClean="0"/>
              <a:t>		Lower </a:t>
            </a:r>
            <a:r>
              <a:rPr lang="en-GB" sz="2800" dirty="0"/>
              <a:t>quality or reduced specification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Pricing</a:t>
            </a:r>
          </a:p>
        </p:txBody>
      </p:sp>
      <p:pic>
        <p:nvPicPr>
          <p:cNvPr id="6150" name="Picture 6" descr="C:\Users\Paul\AppData\Local\Microsoft\Windows\INetCache\IE\VZ9LV2O9\4909639326_f1f559b49e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1919549" cy="14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Paul\AppData\Local\Microsoft\Windows\INetCache\IE\2ZVAVVZ1\ID-1009304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63662"/>
            <a:ext cx="17018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Paul\AppData\Local\Microsoft\Windows\INetCache\IE\5G2KKUN2\que-es-merlyna-125294815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87453"/>
            <a:ext cx="1513088" cy="15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Paul\AppData\Local\Microsoft\Windows\INetCache\IE\2ZVAVVZ1\OuWxL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07" y="5867400"/>
            <a:ext cx="1574284" cy="12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Paul\AppData\Local\Microsoft\Windows\INetCache\IE\5G2KKUN2\3379625639_14e8c225af_b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00541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References:</a:t>
            </a:r>
          </a:p>
          <a:p>
            <a:pPr marL="109728" indent="0">
              <a:buNone/>
            </a:pPr>
            <a:r>
              <a:rPr lang="en-GB" dirty="0" smtClean="0"/>
              <a:t>Target Pricing a marketing tool for pricing new cars. Omar 1997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Brand name effects, segment differences and product characteristics. Baltas et al 2009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pricing: Car Industry</a:t>
            </a:r>
            <a:endParaRPr lang="en-GB" dirty="0"/>
          </a:p>
        </p:txBody>
      </p:sp>
      <p:pic>
        <p:nvPicPr>
          <p:cNvPr id="4" name="Picture 3" descr="C:\Users\Paul\AppData\Local\Microsoft\Windows\INetCache\IE\210VN91Z\1024px-BMW_i8_Concept_IAA[1]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1"/>
            <a:ext cx="73152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6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In 70’s full costing techniques led to unrealistic overhead allocation.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Increased competition came from regions with a lower cost base as technical differentiation became more difficult.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Price reduction led to lower margins with insufficient returns for investors.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Pricing Car Industry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3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answer set price first work back to cost: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To arrive at price use segmental analysis and branding.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Market mapping – look at the future dimension of market place, look at customer segments and target most attractive.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Look at quality and functionality/specification, volumes, design and position of brand in market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pricing – Car Industry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0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b="1" i="1" dirty="0" smtClean="0"/>
              <a:t>Mainstream segments</a:t>
            </a:r>
          </a:p>
          <a:p>
            <a:pPr marL="109728" indent="0">
              <a:buNone/>
            </a:pPr>
            <a:r>
              <a:rPr lang="en-GB" dirty="0" smtClean="0"/>
              <a:t>The price will determine the specification, horsepower, engine capacity, speed and safety features</a:t>
            </a:r>
          </a:p>
          <a:p>
            <a:pPr marL="109728" indent="0">
              <a:buNone/>
            </a:pPr>
            <a:endParaRPr lang="en-GB" b="1" i="1" dirty="0"/>
          </a:p>
          <a:p>
            <a:pPr marL="109728" indent="0">
              <a:buNone/>
            </a:pPr>
            <a:r>
              <a:rPr lang="en-GB" b="1" i="1" dirty="0" smtClean="0"/>
              <a:t>High end segments premium pricing</a:t>
            </a:r>
            <a:r>
              <a:rPr lang="en-GB" dirty="0" smtClean="0"/>
              <a:t>. </a:t>
            </a:r>
          </a:p>
          <a:p>
            <a:pPr marL="109728" indent="0">
              <a:buNone/>
            </a:pPr>
            <a:r>
              <a:rPr lang="en-GB" dirty="0" smtClean="0"/>
              <a:t>A premium price for a brand  can be obtained if:</a:t>
            </a:r>
          </a:p>
          <a:p>
            <a:pPr marL="109728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Awareness of </a:t>
            </a:r>
            <a:r>
              <a:rPr lang="en-GB" dirty="0"/>
              <a:t>brand </a:t>
            </a:r>
            <a:r>
              <a:rPr lang="en-GB" dirty="0" smtClean="0"/>
              <a:t>both </a:t>
            </a:r>
            <a:r>
              <a:rPr lang="en-GB" dirty="0"/>
              <a:t>for </a:t>
            </a:r>
            <a:r>
              <a:rPr lang="en-GB" dirty="0" smtClean="0"/>
              <a:t>the make </a:t>
            </a:r>
            <a:r>
              <a:rPr lang="en-GB" dirty="0"/>
              <a:t>such as BMW but also model </a:t>
            </a:r>
            <a:r>
              <a:rPr lang="en-GB" dirty="0" smtClean="0"/>
              <a:t>mini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Perceived quality of product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Uniqueness of </a:t>
            </a:r>
            <a:r>
              <a:rPr lang="en-GB" dirty="0"/>
              <a:t>product </a:t>
            </a:r>
            <a:r>
              <a:rPr lang="en-GB" dirty="0" smtClean="0"/>
              <a:t>the </a:t>
            </a:r>
            <a:r>
              <a:rPr lang="en-GB" dirty="0"/>
              <a:t>launch </a:t>
            </a:r>
            <a:r>
              <a:rPr lang="en-GB" dirty="0" smtClean="0"/>
              <a:t>of BMW </a:t>
            </a:r>
            <a:r>
              <a:rPr lang="en-GB" dirty="0"/>
              <a:t>Z8 </a:t>
            </a:r>
            <a:r>
              <a:rPr lang="en-GB" dirty="0" smtClean="0"/>
              <a:t>came after release of </a:t>
            </a:r>
            <a:r>
              <a:rPr lang="en-GB" dirty="0"/>
              <a:t>James Bond World is not </a:t>
            </a:r>
            <a:r>
              <a:rPr lang="en-GB" dirty="0" smtClean="0"/>
              <a:t>enough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Social Image - Volkswagen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Corporate social responsibility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Pricing- Car Industry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sz="2400" dirty="0" smtClean="0"/>
              <a:t>The price of a good or service is determined in the market.</a:t>
            </a:r>
          </a:p>
          <a:p>
            <a:pPr marL="109728" indent="0">
              <a:buNone/>
            </a:pPr>
            <a:r>
              <a:rPr lang="en-GB" sz="2400" dirty="0" smtClean="0"/>
              <a:t>Demand is dependant on price.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					</a:t>
            </a:r>
            <a:endParaRPr lang="en-GB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For most goods and services if price goes down demand will increase.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Economic Theory</a:t>
            </a:r>
            <a:endParaRPr lang="en-GB" dirty="0"/>
          </a:p>
        </p:txBody>
      </p:sp>
      <p:pic>
        <p:nvPicPr>
          <p:cNvPr id="4" name="Picture 3" descr="2012 Natural Hair Black Friday &amp; Cyber Monday &lt;strong&gt;Sales&lt;/strong&gt; Announc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04" y="4623912"/>
            <a:ext cx="3505200" cy="2086816"/>
          </a:xfrm>
          <a:prstGeom prst="rect">
            <a:avLst/>
          </a:prstGeom>
        </p:spPr>
      </p:pic>
      <p:pic>
        <p:nvPicPr>
          <p:cNvPr id="5" name="Picture 4" descr="The &lt;strong&gt;Price&lt;/strong&gt; Transparency Act Gets Economics Wrong - Ludwig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4" y="2667000"/>
            <a:ext cx="885216" cy="11010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83623" y="27603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3783623" y="29752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Gumdrops Weekly Trends May 25, 2011 | ShoppingandInfo.co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04126"/>
            <a:ext cx="1274594" cy="12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Connected cars</a:t>
            </a:r>
          </a:p>
          <a:p>
            <a:pPr marL="109728" indent="0">
              <a:buNone/>
            </a:pPr>
            <a:r>
              <a:rPr lang="en-GB" dirty="0" smtClean="0"/>
              <a:t>Smart cars with the ability to learn and predict driving habits.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Need to find the right balance between providing enough benefit to the consumer and justifying investment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Consultancy firm PWC looking at how much consumers will pay. ($10,000 up front rather than subscription)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Nissan &amp; Renault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8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23"/>
            <a:ext cx="9116352" cy="67818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517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 smtClean="0"/>
              <a:t>For products with a dynamic environment cost plus pricing is not relevant.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Money will have been invested in research and development before a product is launched and these costs as well as costs of production need to be recouped.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Initial production costs per unit will be high, staff training, new methods of manufacture, new processes.</a:t>
            </a:r>
          </a:p>
          <a:p>
            <a:pPr marL="109728" indent="0">
              <a:buNone/>
            </a:pPr>
            <a:r>
              <a:rPr lang="en-GB" dirty="0" smtClean="0"/>
              <a:t>Advertising and marketing costs will also be high.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These unit costs should fall further into life cycle of product.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cycle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4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 smtClean="0"/>
              <a:t>The sales price will initially be high. New product to market, no competition.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If market price is high competitors will enter the market unless the process or product can be protected.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As more of the product is supplied or similar products are supplied the price will fall.</a:t>
            </a:r>
          </a:p>
          <a:p>
            <a:pPr marL="109728" indent="0">
              <a:buNone/>
            </a:pPr>
            <a:r>
              <a:rPr lang="en-GB" dirty="0" smtClean="0"/>
              <a:t>Eventually the innovation will be overtaken.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Pricing in this type of environment need careful consideration will accurate forecasts of sales and cost over the life of the product.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 cycle analysis</a:t>
            </a:r>
          </a:p>
        </p:txBody>
      </p:sp>
    </p:spTree>
    <p:extLst>
      <p:ext uri="{BB962C8B-B14F-4D97-AF65-F5344CB8AC3E}">
        <p14:creationId xmlns:p14="http://schemas.microsoft.com/office/powerpoint/2010/main" val="28196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Personalised Pricing</a:t>
            </a:r>
            <a:endParaRPr lang="en-GB" dirty="0"/>
          </a:p>
        </p:txBody>
      </p:sp>
      <p:pic>
        <p:nvPicPr>
          <p:cNvPr id="2052" name="Picture 4" descr="C:\Users\Paul\AppData\Local\Microsoft\Windows\INetCache\IE\5G2KKUN2\todo-lo-que-tenes-que-saber-sobre-el-bloqueo-a-uber-en-argentina_0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54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Uber operates via a smart phone app.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business has developed a surge pricing algorithm so that the fare a customer pays depends on demand and supply at that point.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When demand is high and inelastic a higher fare is charged which should encourage more drivers to operate.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Uber Personalised Pricing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2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Pricing algorithm can be used for more than surge pricing.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Higher prices can be charged from taking someone to expensive areas or to expensive destinations.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Uber Personalised Pricing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0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A business may discount prices either at the beginning of a sales period to attract initial custom or at the end to ensure all products sold. 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Rail fares (Earlier booking </a:t>
            </a:r>
          </a:p>
          <a:p>
            <a:pPr marL="109728" indent="0">
              <a:buNone/>
            </a:pPr>
            <a:r>
              <a:rPr lang="en-GB" dirty="0" smtClean="0"/>
              <a:t>cheaper tickets)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			Introductory offers –banks, 			energy companies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Discounting &amp; Introductory Offers</a:t>
            </a:r>
            <a:endParaRPr lang="en-GB" dirty="0"/>
          </a:p>
        </p:txBody>
      </p:sp>
      <p:pic>
        <p:nvPicPr>
          <p:cNvPr id="9218" name="Picture 2" descr="C:\Users\Paul\AppData\Local\Microsoft\Windows\INetCache\IE\VZ9LV2O9\British_Rail_Class_334_00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3144919" cy="18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Paul\AppData\Local\Microsoft\Windows\INetCache\IE\2ZVAVVZ1\180px-National_Bank_of_New_Zealand_logo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1714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1143000" lvl="4" indent="0">
              <a:buNone/>
            </a:pPr>
            <a:r>
              <a:rPr lang="en-GB" dirty="0" smtClean="0"/>
              <a:t>    Price</a:t>
            </a:r>
          </a:p>
          <a:p>
            <a:pPr lvl="4"/>
            <a:endParaRPr lang="en-GB" dirty="0"/>
          </a:p>
          <a:p>
            <a:pPr lvl="4"/>
            <a:endParaRPr lang="en-GB" dirty="0" smtClean="0"/>
          </a:p>
          <a:p>
            <a:pPr marL="1143000" lvl="4" indent="0">
              <a:buNone/>
            </a:pPr>
            <a:r>
              <a:rPr lang="en-GB" dirty="0"/>
              <a:t> </a:t>
            </a:r>
            <a:r>
              <a:rPr lang="en-GB" dirty="0" smtClean="0"/>
              <a:t>     P1</a:t>
            </a:r>
          </a:p>
          <a:p>
            <a:pPr lvl="6"/>
            <a:endParaRPr lang="en-GB" dirty="0"/>
          </a:p>
          <a:p>
            <a:pPr lvl="6"/>
            <a:endParaRPr lang="en-GB" dirty="0"/>
          </a:p>
          <a:p>
            <a:pPr marL="1600200" lvl="6" indent="0">
              <a:buNone/>
            </a:pPr>
            <a:r>
              <a:rPr lang="en-GB" dirty="0"/>
              <a:t>P2</a:t>
            </a:r>
          </a:p>
          <a:p>
            <a:pPr marL="1600200" lvl="6" indent="0">
              <a:buNone/>
            </a:pPr>
            <a:r>
              <a:rPr lang="en-GB" dirty="0" smtClean="0"/>
              <a:t>				Demand curve</a:t>
            </a:r>
            <a:endParaRPr lang="en-GB" dirty="0"/>
          </a:p>
          <a:p>
            <a:pPr marL="1600200" lvl="6" indent="0">
              <a:buNone/>
            </a:pPr>
            <a:r>
              <a:rPr lang="en-GB" dirty="0" smtClean="0"/>
              <a:t>				</a:t>
            </a:r>
          </a:p>
          <a:p>
            <a:pPr marL="1600200" lvl="6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</a:p>
          <a:p>
            <a:pPr marL="1600200" lvl="6" indent="0">
              <a:buNone/>
            </a:pPr>
            <a:r>
              <a:rPr lang="en-GB" dirty="0"/>
              <a:t>	</a:t>
            </a:r>
            <a:r>
              <a:rPr lang="en-GB" dirty="0" smtClean="0"/>
              <a:t>	     Q1           Q2         Quantity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Demand Curve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20574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67000" y="2514600"/>
            <a:ext cx="2971800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3200400"/>
            <a:ext cx="121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3200400"/>
            <a:ext cx="0" cy="1676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962400"/>
            <a:ext cx="2286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24400" y="3962400"/>
            <a:ext cx="0" cy="990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The shape of the demand curve depends on elasticity.</a:t>
            </a:r>
            <a:endParaRPr lang="en-GB" dirty="0"/>
          </a:p>
          <a:p>
            <a:pPr marL="109728" indent="0">
              <a:buNone/>
            </a:pPr>
            <a:r>
              <a:rPr lang="en-GB" dirty="0" smtClean="0"/>
              <a:t>If a change in price leads to a more than proportionate change in quantity demanded then demand is said to be elastic.</a:t>
            </a:r>
          </a:p>
          <a:p>
            <a:pPr marL="109728" indent="0">
              <a:buNone/>
            </a:pPr>
            <a:r>
              <a:rPr lang="en-GB" sz="2800" dirty="0" smtClean="0"/>
              <a:t>Products </a:t>
            </a:r>
            <a:r>
              <a:rPr lang="en-GB" sz="2800" dirty="0"/>
              <a:t>which can swapped/substituted for a similar product have elastic demand. 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Elasticity of demand </a:t>
            </a:r>
            <a:endParaRPr lang="en-GB" dirty="0"/>
          </a:p>
        </p:txBody>
      </p:sp>
      <p:pic>
        <p:nvPicPr>
          <p:cNvPr id="4" name="Picture 3" descr="184/366: The &lt;strong&gt;Yorkie Bar&lt;/strong&gt; | Taken this afternoon (Monday 2nd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828442"/>
            <a:ext cx="2667000" cy="2000250"/>
          </a:xfrm>
          <a:prstGeom prst="rect">
            <a:avLst/>
          </a:prstGeom>
        </p:spPr>
      </p:pic>
      <p:pic>
        <p:nvPicPr>
          <p:cNvPr id="5" name="Picture 4" descr="chocolatebars-netherwaym - &lt;strong&gt;Dairy&lt;/strong&gt; &lt;strong&gt;Milk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133600" cy="2133600"/>
          </a:xfrm>
          <a:prstGeom prst="rect">
            <a:avLst/>
          </a:prstGeom>
        </p:spPr>
      </p:pic>
      <p:pic>
        <p:nvPicPr>
          <p:cNvPr id="6" name="Picture 5" descr="&lt;strong&gt;galaxy bar&lt;/strong&gt; by rosethekill3r on DeviantA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5051073"/>
            <a:ext cx="2590800" cy="15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143000" lvl="4" indent="0">
              <a:buNone/>
            </a:pPr>
            <a:r>
              <a:rPr lang="en-GB" dirty="0" smtClean="0"/>
              <a:t>					  Increase in revenue</a:t>
            </a:r>
            <a:endParaRPr lang="en-GB" dirty="0"/>
          </a:p>
          <a:p>
            <a:pPr marL="1143000" lvl="4" indent="0">
              <a:buNone/>
            </a:pPr>
            <a:r>
              <a:rPr lang="en-GB" dirty="0" smtClean="0"/>
              <a:t>Price</a:t>
            </a:r>
            <a:r>
              <a:rPr lang="en-GB" dirty="0"/>
              <a:t>	</a:t>
            </a:r>
            <a:endParaRPr lang="en-GB" dirty="0" smtClean="0"/>
          </a:p>
          <a:p>
            <a:pPr marL="1143000" lvl="4" indent="0">
              <a:buNone/>
            </a:pPr>
            <a:r>
              <a:rPr lang="en-GB" dirty="0" smtClean="0"/>
              <a:t>					   Decrease in revenue  </a:t>
            </a:r>
            <a:endParaRPr lang="en-GB" dirty="0"/>
          </a:p>
          <a:p>
            <a:pPr marL="1143000" lvl="4" indent="0">
              <a:buNone/>
            </a:pPr>
            <a:r>
              <a:rPr lang="en-GB" dirty="0" smtClean="0"/>
              <a:t>					</a:t>
            </a:r>
          </a:p>
          <a:p>
            <a:pPr marL="1143000" lvl="4" indent="0">
              <a:buNone/>
            </a:pPr>
            <a:endParaRPr lang="en-GB" dirty="0"/>
          </a:p>
          <a:p>
            <a:pPr marL="1143000" lvl="4" indent="0">
              <a:buNone/>
            </a:pPr>
            <a:endParaRPr lang="en-GB" dirty="0" smtClean="0"/>
          </a:p>
          <a:p>
            <a:pPr marL="1143000" lvl="4" indent="0">
              <a:buNone/>
            </a:pPr>
            <a:r>
              <a:rPr lang="en-GB" dirty="0" smtClean="0"/>
              <a:t>P1</a:t>
            </a:r>
          </a:p>
          <a:p>
            <a:pPr marL="1143000" lvl="4" indent="0">
              <a:buNone/>
            </a:pPr>
            <a:r>
              <a:rPr lang="en-GB" dirty="0" smtClean="0"/>
              <a:t>	</a:t>
            </a:r>
            <a:endParaRPr lang="en-GB" dirty="0"/>
          </a:p>
          <a:p>
            <a:pPr marL="1143000" lvl="4" indent="0">
              <a:buNone/>
            </a:pPr>
            <a:r>
              <a:rPr lang="en-GB" dirty="0" smtClean="0"/>
              <a:t>P</a:t>
            </a:r>
            <a:r>
              <a:rPr lang="en-GB" dirty="0"/>
              <a:t>	   </a:t>
            </a:r>
            <a:r>
              <a:rPr lang="en-GB" dirty="0" smtClean="0"/>
              <a:t>					Demand</a:t>
            </a:r>
          </a:p>
          <a:p>
            <a:pPr marL="1600200" lvl="6" indent="0">
              <a:buNone/>
            </a:pPr>
            <a:r>
              <a:rPr lang="en-GB" dirty="0" smtClean="0"/>
              <a:t>				     </a:t>
            </a:r>
          </a:p>
          <a:p>
            <a:pPr marL="1600200" lvl="6" indent="0">
              <a:buNone/>
            </a:pPr>
            <a:r>
              <a:rPr lang="en-GB" dirty="0"/>
              <a:t> </a:t>
            </a:r>
          </a:p>
          <a:p>
            <a:pPr marL="1600200" lvl="6" indent="0">
              <a:buNone/>
            </a:pPr>
            <a:endParaRPr lang="en-GB" dirty="0" smtClean="0"/>
          </a:p>
          <a:p>
            <a:pPr marL="1600200" lvl="6" indent="0">
              <a:buNone/>
            </a:pPr>
            <a:endParaRPr lang="en-GB" dirty="0"/>
          </a:p>
          <a:p>
            <a:pPr marL="1600200" lvl="6" indent="0">
              <a:buNone/>
            </a:pPr>
            <a:r>
              <a:rPr lang="en-GB" dirty="0" smtClean="0"/>
              <a:t>		    Q1		        Q  </a:t>
            </a:r>
            <a:r>
              <a:rPr lang="en-GB" dirty="0"/>
              <a:t>	</a:t>
            </a:r>
            <a:r>
              <a:rPr lang="en-GB" dirty="0" smtClean="0"/>
              <a:t>	        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Elastic demand curve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1942706"/>
            <a:ext cx="0" cy="341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28800" y="5334000"/>
            <a:ext cx="5562600" cy="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5000" y="3284478"/>
            <a:ext cx="5486400" cy="103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43454" y="4038600"/>
            <a:ext cx="3871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4038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3599771"/>
            <a:ext cx="15738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6504" y="3648414"/>
            <a:ext cx="26377" cy="184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43454" y="3609914"/>
            <a:ext cx="1528396" cy="42868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427534" y="4038600"/>
            <a:ext cx="2287465" cy="13155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486400" y="1401514"/>
            <a:ext cx="6096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1934914"/>
            <a:ext cx="609600" cy="5334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Elasticity of Demand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If a change in price leads to a less than proportionate change in quantity demanded then demand is said to be inelastic.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Product </a:t>
            </a:r>
            <a:r>
              <a:rPr lang="en-GB" dirty="0"/>
              <a:t>that have inelastic demand are often premium or luxury products.</a:t>
            </a:r>
          </a:p>
          <a:p>
            <a:pPr marL="109728" indent="0">
              <a:buNone/>
            </a:pPr>
            <a:r>
              <a:rPr lang="en-GB" dirty="0"/>
              <a:t>Aston </a:t>
            </a:r>
            <a:r>
              <a:rPr lang="en-GB" dirty="0" smtClean="0"/>
              <a:t>Martin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Inelastic Demand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pPr marL="1143000" lvl="4" indent="0">
              <a:buNone/>
            </a:pPr>
            <a:r>
              <a:rPr lang="en-GB" dirty="0"/>
              <a:t>	  </a:t>
            </a:r>
            <a:r>
              <a:rPr lang="en-GB" dirty="0" smtClean="0"/>
              <a:t>				   Increase </a:t>
            </a:r>
            <a:r>
              <a:rPr lang="en-GB" dirty="0"/>
              <a:t>in </a:t>
            </a:r>
            <a:r>
              <a:rPr lang="en-GB" dirty="0" smtClean="0"/>
              <a:t>revenue Price</a:t>
            </a:r>
            <a:endParaRPr lang="en-GB" dirty="0"/>
          </a:p>
          <a:p>
            <a:pPr marL="1143000" lvl="4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/>
              <a:t>		   Decrease in </a:t>
            </a:r>
            <a:r>
              <a:rPr lang="en-GB" dirty="0" smtClean="0"/>
              <a:t>revenue</a:t>
            </a:r>
            <a:endParaRPr lang="en-GB" dirty="0"/>
          </a:p>
          <a:p>
            <a:pPr marL="1143000" lvl="4" indent="0">
              <a:buNone/>
            </a:pPr>
            <a:r>
              <a:rPr lang="en-GB" dirty="0"/>
              <a:t> </a:t>
            </a:r>
            <a:r>
              <a:rPr lang="en-GB" dirty="0" smtClean="0"/>
              <a:t>  P1</a:t>
            </a:r>
            <a:endParaRPr lang="en-GB" dirty="0"/>
          </a:p>
          <a:p>
            <a:pPr lvl="6"/>
            <a:endParaRPr lang="en-GB" dirty="0" smtClean="0"/>
          </a:p>
          <a:p>
            <a:pPr lvl="6"/>
            <a:endParaRPr lang="en-GB" dirty="0"/>
          </a:p>
          <a:p>
            <a:pPr marL="1143000" lvl="4" indent="0">
              <a:buNone/>
            </a:pPr>
            <a:r>
              <a:rPr lang="en-GB" dirty="0" smtClean="0"/>
              <a:t>    P</a:t>
            </a:r>
          </a:p>
          <a:p>
            <a:pPr marL="1143000" lvl="4" indent="0">
              <a:buNone/>
            </a:pPr>
            <a:endParaRPr lang="en-GB" dirty="0"/>
          </a:p>
          <a:p>
            <a:pPr marL="1143000" lvl="4" indent="0">
              <a:buNone/>
            </a:pPr>
            <a:r>
              <a:rPr lang="en-GB" dirty="0" smtClean="0"/>
              <a:t>			</a:t>
            </a:r>
          </a:p>
          <a:p>
            <a:pPr marL="1143000" lvl="4" indent="0">
              <a:buNone/>
            </a:pPr>
            <a:r>
              <a:rPr lang="en-GB" dirty="0"/>
              <a:t>	</a:t>
            </a:r>
            <a:r>
              <a:rPr lang="en-GB" dirty="0" smtClean="0"/>
              <a:t>			Demand</a:t>
            </a:r>
          </a:p>
          <a:p>
            <a:pPr marL="1143000" lvl="4" indent="0">
              <a:buNone/>
            </a:pPr>
            <a:endParaRPr lang="en-GB" dirty="0"/>
          </a:p>
          <a:p>
            <a:pPr marL="1143000" lvl="4" indent="0">
              <a:buNone/>
            </a:pPr>
            <a:r>
              <a:rPr lang="en-GB" dirty="0" smtClean="0"/>
              <a:t>			Q1Q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09800" y="2286000"/>
            <a:ext cx="17016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6816" y="5257800"/>
            <a:ext cx="479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2209800"/>
            <a:ext cx="1371600" cy="25148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9800" y="3886200"/>
            <a:ext cx="2421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24896" y="38862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3048000"/>
            <a:ext cx="2043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19574" y="3048000"/>
            <a:ext cx="33706" cy="2209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9800" y="3043205"/>
            <a:ext cx="2009776" cy="842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219574" y="3886200"/>
            <a:ext cx="411979" cy="1371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69431" y="1752599"/>
            <a:ext cx="534740" cy="53340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85407" y="2314852"/>
            <a:ext cx="534741" cy="5334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3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Study- Starbucks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C:\Users\Paul\AppData\Local\Microsoft\Windows\INetCache\IE\AU1IW4P6\HK_Starbucks_Coffee_in_Caine_Road[1]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8153400" cy="449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f9d571a9-39ee-45f7-9e65-6144a9d4c74f"/>
  <p:tag name="TPVERSION" val="6"/>
  <p:tag name="TPFULLVERSION" val="7.4.0.111"/>
  <p:tag name="PPTVERSION" val="14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1296</TotalTime>
  <Words>1172</Words>
  <Application>Microsoft Office PowerPoint</Application>
  <PresentationFormat>On-screen Show (4:3)</PresentationFormat>
  <Paragraphs>288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MGT 388: Finance and Law for Engineers</vt:lpstr>
      <vt:lpstr>Lecture Outline</vt:lpstr>
      <vt:lpstr>Economic Theory</vt:lpstr>
      <vt:lpstr>Demand Curve</vt:lpstr>
      <vt:lpstr>Elasticity of demand </vt:lpstr>
      <vt:lpstr>Elastic demand curve</vt:lpstr>
      <vt:lpstr>Elasticity of Demand</vt:lpstr>
      <vt:lpstr>Inelastic Demand Curve</vt:lpstr>
      <vt:lpstr>Case Study- Starbucks</vt:lpstr>
      <vt:lpstr>Elasticity of demand and Starbucks</vt:lpstr>
      <vt:lpstr>Elasticity of demand and Starbucks</vt:lpstr>
      <vt:lpstr>Elasticity of demand and Starbucks</vt:lpstr>
      <vt:lpstr>Economic Theory</vt:lpstr>
      <vt:lpstr>Supply Curve</vt:lpstr>
      <vt:lpstr>Market Price – Equilibrium Price</vt:lpstr>
      <vt:lpstr>Market Price – Equilibrium Price</vt:lpstr>
      <vt:lpstr>Do You Have To Accept Market Price</vt:lpstr>
      <vt:lpstr>Cost Based Pricing- Absorption Costing</vt:lpstr>
      <vt:lpstr>Cost Based Pricing- Absorption Costing</vt:lpstr>
      <vt:lpstr>Cost Based Pricing- Marginal costing</vt:lpstr>
      <vt:lpstr>Case Study Brompton Bikes</vt:lpstr>
      <vt:lpstr>Brompton Bikes</vt:lpstr>
      <vt:lpstr>Brompton Bikes</vt:lpstr>
      <vt:lpstr>Target Pricing</vt:lpstr>
      <vt:lpstr>Target Pricing</vt:lpstr>
      <vt:lpstr>Target pricing: Car Industry</vt:lpstr>
      <vt:lpstr>Target Pricing Car Industry</vt:lpstr>
      <vt:lpstr>Target pricing – Car Industry</vt:lpstr>
      <vt:lpstr>Target Pricing- Car Industry</vt:lpstr>
      <vt:lpstr>Nissan &amp; Renault</vt:lpstr>
      <vt:lpstr>PowerPoint Presentation</vt:lpstr>
      <vt:lpstr>Life cycle analysis</vt:lpstr>
      <vt:lpstr>Life cycle analysis</vt:lpstr>
      <vt:lpstr>Personalised Pricing</vt:lpstr>
      <vt:lpstr>Uber Personalised Pricing</vt:lpstr>
      <vt:lpstr>Uber Personalised Pricing</vt:lpstr>
      <vt:lpstr>Discounting &amp; Introductory Offers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Taxes</dc:title>
  <dc:creator>Lynda Burkinshaw</dc:creator>
  <cp:lastModifiedBy>Mostafa Abdelhamid Zaki Abuzeid</cp:lastModifiedBy>
  <cp:revision>88</cp:revision>
  <cp:lastPrinted>2017-09-26T11:19:11Z</cp:lastPrinted>
  <dcterms:created xsi:type="dcterms:W3CDTF">2006-08-16T00:00:00Z</dcterms:created>
  <dcterms:modified xsi:type="dcterms:W3CDTF">2017-10-27T13:11:05Z</dcterms:modified>
</cp:coreProperties>
</file>