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2.xml" ContentType="application/vnd.openxmlformats-officedocument.drawingml.chart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3.xml" ContentType="application/vnd.openxmlformats-officedocument.drawingml.chart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83" r:id="rId4"/>
    <p:sldId id="268" r:id="rId5"/>
    <p:sldId id="258" r:id="rId6"/>
    <p:sldId id="259" r:id="rId7"/>
    <p:sldId id="257" r:id="rId8"/>
    <p:sldId id="260" r:id="rId9"/>
    <p:sldId id="261" r:id="rId10"/>
    <p:sldId id="263" r:id="rId11"/>
    <p:sldId id="264" r:id="rId12"/>
    <p:sldId id="284" r:id="rId13"/>
    <p:sldId id="262" r:id="rId14"/>
    <p:sldId id="265" r:id="rId15"/>
    <p:sldId id="278" r:id="rId16"/>
    <p:sldId id="269" r:id="rId17"/>
    <p:sldId id="271" r:id="rId18"/>
    <p:sldId id="276" r:id="rId19"/>
    <p:sldId id="272" r:id="rId20"/>
    <p:sldId id="280" r:id="rId21"/>
    <p:sldId id="273" r:id="rId22"/>
    <p:sldId id="274" r:id="rId23"/>
    <p:sldId id="285" r:id="rId24"/>
    <p:sldId id="275" r:id="rId25"/>
    <p:sldId id="281" r:id="rId26"/>
    <p:sldId id="282" r:id="rId27"/>
    <p:sldId id="266" r:id="rId28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2A-4FA3-8819-A1EA0E67AF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2A-4FA3-8819-A1EA0E67AFC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2A-4FA3-8819-A1EA0E67AF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2789376"/>
        <c:axId val="152790912"/>
        <c:axId val="52157504"/>
      </c:bar3DChart>
      <c:catAx>
        <c:axId val="1527893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52790912"/>
        <c:crosses val="autoZero"/>
        <c:auto val="1"/>
        <c:lblAlgn val="ctr"/>
        <c:lblOffset val="100"/>
        <c:noMultiLvlLbl val="0"/>
      </c:catAx>
      <c:valAx>
        <c:axId val="152790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2789376"/>
        <c:crosses val="autoZero"/>
        <c:crossBetween val="between"/>
      </c:valAx>
      <c:serAx>
        <c:axId val="52157504"/>
        <c:scaling>
          <c:orientation val="minMax"/>
        </c:scaling>
        <c:delete val="0"/>
        <c:axPos val="b"/>
        <c:majorTickMark val="out"/>
        <c:minorTickMark val="none"/>
        <c:tickLblPos val="nextTo"/>
        <c:crossAx val="152790912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0"/>
      <c:rotY val="0"/>
      <c:rAngAx val="0"/>
      <c:perspective val="60"/>
    </c:view3D>
    <c:floor>
      <c:thickness val="0"/>
    </c:floor>
    <c:sideWall>
      <c:thickness val="0"/>
    </c:sideWall>
    <c:backWall>
      <c:thickness val="0"/>
    </c:backWall>
    <c:plotArea>
      <c:layout>
        <c:manualLayout>
          <c:xMode val="edge"/>
          <c:yMode val="edge"/>
          <c:x val="8.3333333333333332E-3"/>
          <c:y val="7.160493827160494E-2"/>
          <c:w val="0.9916666666666667"/>
          <c:h val="0.80897521143190432"/>
        </c:manualLayout>
      </c:layout>
      <c:bar3D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0%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Sheet1!$A$1:$A$4</c:f>
              <c:strCache>
                <c:ptCount val="4"/>
                <c:pt idx="0">
                  <c:v>A.</c:v>
                </c:pt>
                <c:pt idx="1">
                  <c:v>B.</c:v>
                </c:pt>
                <c:pt idx="2">
                  <c:v>C.</c:v>
                </c:pt>
                <c:pt idx="3">
                  <c:v>D.</c:v>
                </c:pt>
              </c:strCache>
            </c:strRef>
          </c:cat>
          <c:val>
            <c:numRef>
              <c:f>Sheet1!$B$1:$B$4</c:f>
              <c:numCache>
                <c:formatCode>0%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98-46A1-A32A-40E43A5DA2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53689344"/>
        <c:axId val="53691136"/>
        <c:axId val="0"/>
      </c:bar3DChart>
      <c:catAx>
        <c:axId val="53689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6350">
            <a:noFill/>
          </a:ln>
        </c:spPr>
        <c:crossAx val="53691136"/>
        <c:crosses val="autoZero"/>
        <c:auto val="1"/>
        <c:lblAlgn val="ctr"/>
        <c:lblOffset val="100"/>
        <c:noMultiLvlLbl val="0"/>
      </c:catAx>
      <c:valAx>
        <c:axId val="53691136"/>
        <c:scaling>
          <c:orientation val="minMax"/>
          <c:min val="0"/>
        </c:scaling>
        <c:delete val="0"/>
        <c:axPos val="l"/>
        <c:numFmt formatCode="0%" sourceLinked="1"/>
        <c:majorTickMark val="out"/>
        <c:minorTickMark val="none"/>
        <c:tickLblPos val="none"/>
        <c:spPr>
          <a:ln w="6350">
            <a:noFill/>
          </a:ln>
        </c:spPr>
        <c:crossAx val="53689344"/>
        <c:crosses val="autoZero"/>
        <c:crossBetween val="between"/>
      </c:valAx>
    </c:plotArea>
    <c:plotVisOnly val="1"/>
    <c:dispBlanksAs val="span"/>
    <c:showDLblsOverMax val="0"/>
  </c:chart>
  <c:spPr>
    <a:noFill/>
    <a:ln w="6350"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0"/>
      <c:rotY val="0"/>
      <c:rAngAx val="0"/>
      <c:perspective val="60"/>
    </c:view3D>
    <c:floor>
      <c:thickness val="0"/>
    </c:floor>
    <c:sideWall>
      <c:thickness val="0"/>
    </c:sideWall>
    <c:backWall>
      <c:thickness val="0"/>
    </c:backWall>
    <c:plotArea>
      <c:layout>
        <c:manualLayout>
          <c:xMode val="edge"/>
          <c:yMode val="edge"/>
          <c:x val="8.3333333333333332E-3"/>
          <c:y val="7.160493827160494E-2"/>
          <c:w val="0.9916666666666667"/>
          <c:h val="0.80897521143190432"/>
        </c:manualLayout>
      </c:layout>
      <c:bar3D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0%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Sheet1!$A$1:$A$2</c:f>
              <c:strCache>
                <c:ptCount val="2"/>
                <c:pt idx="0">
                  <c:v>True</c:v>
                </c:pt>
                <c:pt idx="1">
                  <c:v>False</c:v>
                </c:pt>
              </c:strCache>
            </c:strRef>
          </c:cat>
          <c:val>
            <c:numRef>
              <c:f>Sheet1!$B$1:$B$2</c:f>
              <c:numCache>
                <c:formatCode>0%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C9-4670-8A93-066C6E9883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54063488"/>
        <c:axId val="54065024"/>
        <c:axId val="0"/>
      </c:bar3DChart>
      <c:catAx>
        <c:axId val="54063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6350">
            <a:noFill/>
          </a:ln>
        </c:spPr>
        <c:crossAx val="54065024"/>
        <c:crosses val="autoZero"/>
        <c:auto val="1"/>
        <c:lblAlgn val="ctr"/>
        <c:lblOffset val="100"/>
        <c:noMultiLvlLbl val="0"/>
      </c:catAx>
      <c:valAx>
        <c:axId val="54065024"/>
        <c:scaling>
          <c:orientation val="minMax"/>
          <c:min val="0"/>
        </c:scaling>
        <c:delete val="0"/>
        <c:axPos val="l"/>
        <c:numFmt formatCode="0%" sourceLinked="1"/>
        <c:majorTickMark val="out"/>
        <c:minorTickMark val="none"/>
        <c:tickLblPos val="none"/>
        <c:spPr>
          <a:ln w="6350">
            <a:noFill/>
          </a:ln>
        </c:spPr>
        <c:crossAx val="54063488"/>
        <c:crosses val="autoZero"/>
        <c:crossBetween val="between"/>
      </c:valAx>
    </c:plotArea>
    <c:plotVisOnly val="1"/>
    <c:dispBlanksAs val="span"/>
    <c:showDLblsOverMax val="0"/>
  </c:chart>
  <c:spPr>
    <a:noFill/>
    <a:ln w="6350"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0"/>
      <c:rotY val="0"/>
      <c:rAngAx val="0"/>
      <c:perspective val="60"/>
    </c:view3D>
    <c:floor>
      <c:thickness val="0"/>
    </c:floor>
    <c:sideWall>
      <c:thickness val="0"/>
    </c:sideWall>
    <c:backWall>
      <c:thickness val="0"/>
    </c:backWall>
    <c:plotArea>
      <c:layout>
        <c:manualLayout>
          <c:xMode val="edge"/>
          <c:yMode val="edge"/>
          <c:x val="8.3333333333333332E-3"/>
          <c:y val="7.160493827160494E-2"/>
          <c:w val="0.9916666666666667"/>
          <c:h val="0.80897521143190432"/>
        </c:manualLayout>
      </c:layout>
      <c:bar3D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0%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Sheet1!$A$1:$A$3</c:f>
              <c:strCache>
                <c:ptCount val="3"/>
                <c:pt idx="0">
                  <c:v>20%</c:v>
                </c:pt>
                <c:pt idx="1">
                  <c:v>32%</c:v>
                </c:pt>
                <c:pt idx="2">
                  <c:v>50%</c:v>
                </c:pt>
              </c:strCache>
            </c:strRef>
          </c:cat>
          <c:val>
            <c:numRef>
              <c:f>Sheet1!$B$1:$B$3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ED-4833-A8F9-58423EB727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54518144"/>
        <c:axId val="54519680"/>
        <c:axId val="0"/>
      </c:bar3DChart>
      <c:catAx>
        <c:axId val="54518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6350">
            <a:noFill/>
          </a:ln>
        </c:spPr>
        <c:crossAx val="54519680"/>
        <c:crosses val="autoZero"/>
        <c:auto val="1"/>
        <c:lblAlgn val="ctr"/>
        <c:lblOffset val="100"/>
        <c:noMultiLvlLbl val="0"/>
      </c:catAx>
      <c:valAx>
        <c:axId val="54519680"/>
        <c:scaling>
          <c:orientation val="minMax"/>
          <c:min val="0"/>
        </c:scaling>
        <c:delete val="0"/>
        <c:axPos val="l"/>
        <c:numFmt formatCode="0%" sourceLinked="1"/>
        <c:majorTickMark val="out"/>
        <c:minorTickMark val="none"/>
        <c:tickLblPos val="none"/>
        <c:spPr>
          <a:ln w="6350">
            <a:noFill/>
          </a:ln>
        </c:spPr>
        <c:crossAx val="54518144"/>
        <c:crosses val="autoZero"/>
        <c:crossBetween val="between"/>
      </c:valAx>
    </c:plotArea>
    <c:plotVisOnly val="1"/>
    <c:dispBlanksAs val="span"/>
    <c:showDLblsOverMax val="0"/>
  </c:chart>
  <c:spPr>
    <a:noFill/>
    <a:ln w="6350"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9"/>
          <p:cNvSpPr/>
          <p:nvPr/>
        </p:nvSpPr>
        <p:spPr>
          <a:xfrm>
            <a:off x="0" y="4664144"/>
            <a:ext cx="9151086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gradFill>
            <a:gsLst>
              <a:gs pos="0">
                <a:srgbClr val="007897"/>
              </a:gs>
              <a:gs pos="50000">
                <a:srgbClr val="4ABBE0"/>
              </a:gs>
              <a:gs pos="100000">
                <a:srgbClr val="007897"/>
              </a:gs>
            </a:gsLst>
            <a:lin ang="3000000"/>
          </a:gra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3" name="Title 8"/>
          <p:cNvSpPr txBox="1">
            <a:spLocks noGrp="1"/>
          </p:cNvSpPr>
          <p:nvPr>
            <p:ph type="ctrTitle"/>
          </p:nvPr>
        </p:nvSpPr>
        <p:spPr>
          <a:xfrm>
            <a:off x="685800" y="1752603"/>
            <a:ext cx="7772400" cy="1829760"/>
          </a:xfrm>
        </p:spPr>
        <p:txBody>
          <a:bodyPr anchor="b"/>
          <a:lstStyle>
            <a:lvl1pPr algn="r"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ubtitle 16"/>
          <p:cNvSpPr txBox="1">
            <a:spLocks noGrp="1"/>
          </p:cNvSpPr>
          <p:nvPr>
            <p:ph type="subTitle" idx="1"/>
          </p:nvPr>
        </p:nvSpPr>
        <p:spPr>
          <a:xfrm>
            <a:off x="685800" y="3611605"/>
            <a:ext cx="7772400" cy="1199701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rgbClr val="464646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grpSp>
        <p:nvGrpSpPr>
          <p:cNvPr id="5" name="Group 1"/>
          <p:cNvGrpSpPr/>
          <p:nvPr/>
        </p:nvGrpSpPr>
        <p:grpSpPr>
          <a:xfrm>
            <a:off x="-3767" y="4953003"/>
            <a:ext cx="9147767" cy="1912092"/>
            <a:chOff x="-3767" y="4953003"/>
            <a:chExt cx="9147767" cy="1912092"/>
          </a:xfrm>
        </p:grpSpPr>
        <p:sp>
          <p:nvSpPr>
            <p:cNvPr id="6" name="Freeform 6"/>
            <p:cNvSpPr/>
            <p:nvPr/>
          </p:nvSpPr>
          <p:spPr>
            <a:xfrm>
              <a:off x="1687516" y="4953003"/>
              <a:ext cx="7456483" cy="488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697"/>
                <a:gd name="f7" fmla="val 367"/>
                <a:gd name="f8" fmla="val 218"/>
                <a:gd name="f9" fmla="+- 0 0 -90"/>
                <a:gd name="f10" fmla="*/ f3 1 4697"/>
                <a:gd name="f11" fmla="*/ f4 1 367"/>
                <a:gd name="f12" fmla="+- f7 0 f5"/>
                <a:gd name="f13" fmla="+- f6 0 f5"/>
                <a:gd name="f14" fmla="*/ f9 f0 1"/>
                <a:gd name="f15" fmla="*/ f13 1 4697"/>
                <a:gd name="f16" fmla="*/ f12 1 367"/>
                <a:gd name="f17" fmla="*/ f14 1 f2"/>
                <a:gd name="f18" fmla="*/ 4697 1 f15"/>
                <a:gd name="f19" fmla="*/ 0 1 f16"/>
                <a:gd name="f20" fmla="*/ 367 1 f16"/>
                <a:gd name="f21" fmla="*/ 0 1 f15"/>
                <a:gd name="f22" fmla="*/ 218 1 f16"/>
                <a:gd name="f23" fmla="+- f17 0 f1"/>
                <a:gd name="f24" fmla="*/ f21 f10 1"/>
                <a:gd name="f25" fmla="*/ f18 f10 1"/>
                <a:gd name="f26" fmla="*/ f20 f11 1"/>
                <a:gd name="f27" fmla="*/ f19 f11 1"/>
                <a:gd name="f28" fmla="*/ f22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25" y="f27"/>
                </a:cxn>
                <a:cxn ang="f23">
                  <a:pos x="f25" y="f26"/>
                </a:cxn>
                <a:cxn ang="f23">
                  <a:pos x="f24" y="f28"/>
                </a:cxn>
                <a:cxn ang="f23">
                  <a:pos x="f25" y="f27"/>
                </a:cxn>
              </a:cxnLst>
              <a:rect l="f24" t="f27" r="f25" b="f26"/>
              <a:pathLst>
                <a:path w="4697" h="367">
                  <a:moveTo>
                    <a:pt x="f6" y="f5"/>
                  </a:moveTo>
                  <a:lnTo>
                    <a:pt x="f6" y="f7"/>
                  </a:lnTo>
                  <a:lnTo>
                    <a:pt x="f5" y="f8"/>
                  </a:lnTo>
                  <a:lnTo>
                    <a:pt x="f6" y="f5"/>
                  </a:lnTo>
                  <a:close/>
                </a:path>
              </a:pathLst>
            </a:custGeom>
            <a:solidFill>
              <a:srgbClr val="9FCBDC">
                <a:alpha val="40000"/>
              </a:srgbClr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Lucida Sans Unicode"/>
              </a:endParaRPr>
            </a:p>
          </p:txBody>
        </p:sp>
        <p:sp>
          <p:nvSpPr>
            <p:cNvPr id="7" name="Freeform 7"/>
            <p:cNvSpPr/>
            <p:nvPr/>
          </p:nvSpPr>
          <p:spPr>
            <a:xfrm>
              <a:off x="35442" y="5237747"/>
              <a:ext cx="9108557" cy="7886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60"/>
                <a:gd name="f7" fmla="val 528"/>
                <a:gd name="f8" fmla="val 48"/>
                <a:gd name="f9" fmla="+- 0 0 -90"/>
                <a:gd name="f10" fmla="*/ f3 1 5760"/>
                <a:gd name="f11" fmla="*/ f4 1 528"/>
                <a:gd name="f12" fmla="+- f7 0 f5"/>
                <a:gd name="f13" fmla="+- f6 0 f5"/>
                <a:gd name="f14" fmla="*/ f9 f0 1"/>
                <a:gd name="f15" fmla="*/ f13 1 5760"/>
                <a:gd name="f16" fmla="*/ f12 1 528"/>
                <a:gd name="f17" fmla="*/ f14 1 f2"/>
                <a:gd name="f18" fmla="*/ 0 1 f15"/>
                <a:gd name="f19" fmla="*/ 0 1 f16"/>
                <a:gd name="f20" fmla="*/ 5760 1 f15"/>
                <a:gd name="f21" fmla="*/ 528 1 f16"/>
                <a:gd name="f22" fmla="*/ 48 1 f15"/>
                <a:gd name="f23" fmla="+- f17 0 f1"/>
                <a:gd name="f24" fmla="*/ f18 f10 1"/>
                <a:gd name="f25" fmla="*/ f20 f10 1"/>
                <a:gd name="f26" fmla="*/ f21 f11 1"/>
                <a:gd name="f27" fmla="*/ f19 f11 1"/>
                <a:gd name="f28" fmla="*/ f22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24" y="f27"/>
                </a:cxn>
                <a:cxn ang="f23">
                  <a:pos x="f25" y="f27"/>
                </a:cxn>
                <a:cxn ang="f23">
                  <a:pos x="f25" y="f26"/>
                </a:cxn>
                <a:cxn ang="f23">
                  <a:pos x="f28" y="f27"/>
                </a:cxn>
              </a:cxnLst>
              <a:rect l="f24" t="f27" r="f25" b="f26"/>
              <a:pathLst>
                <a:path w="5760" h="52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8" y="f5"/>
                  </a:lnTo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Lucida Sans Unicode"/>
              </a:endParaRPr>
            </a:p>
          </p:txBody>
        </p:sp>
        <p:sp>
          <p:nvSpPr>
            <p:cNvPr id="8" name="Freeform 10"/>
            <p:cNvSpPr/>
            <p:nvPr/>
          </p:nvSpPr>
          <p:spPr>
            <a:xfrm>
              <a:off x="0" y="5000981"/>
              <a:ext cx="9144000" cy="186411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60"/>
                <a:gd name="f7" fmla="val 1248"/>
                <a:gd name="f8" fmla="val 528"/>
                <a:gd name="f9" fmla="+- 0 0 -90"/>
                <a:gd name="f10" fmla="*/ f3 1 5760"/>
                <a:gd name="f11" fmla="*/ f4 1 1248"/>
                <a:gd name="f12" fmla="+- f7 0 f5"/>
                <a:gd name="f13" fmla="+- f6 0 f5"/>
                <a:gd name="f14" fmla="*/ f9 f0 1"/>
                <a:gd name="f15" fmla="*/ f13 1 5760"/>
                <a:gd name="f16" fmla="*/ f12 1 1248"/>
                <a:gd name="f17" fmla="*/ f14 1 f2"/>
                <a:gd name="f18" fmla="*/ 0 1 f15"/>
                <a:gd name="f19" fmla="*/ 0 1 f16"/>
                <a:gd name="f20" fmla="*/ 1248 1 f16"/>
                <a:gd name="f21" fmla="*/ 5760 1 f15"/>
                <a:gd name="f22" fmla="*/ 528 1 f16"/>
                <a:gd name="f23" fmla="+- f17 0 f1"/>
                <a:gd name="f24" fmla="*/ f18 f10 1"/>
                <a:gd name="f25" fmla="*/ f21 f10 1"/>
                <a:gd name="f26" fmla="*/ f20 f11 1"/>
                <a:gd name="f27" fmla="*/ f19 f11 1"/>
                <a:gd name="f28" fmla="*/ f22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24" y="f27"/>
                </a:cxn>
                <a:cxn ang="f23">
                  <a:pos x="f24" y="f26"/>
                </a:cxn>
                <a:cxn ang="f23">
                  <a:pos x="f25" y="f26"/>
                </a:cxn>
                <a:cxn ang="f23">
                  <a:pos x="f25" y="f28"/>
                </a:cxn>
                <a:cxn ang="f23">
                  <a:pos x="f24" y="f27"/>
                </a:cxn>
              </a:cxnLst>
              <a:rect l="f24" t="f27" r="f25" b="f26"/>
              <a:pathLst>
                <a:path w="5760" h="1248">
                  <a:moveTo>
                    <a:pt x="f5" y="f5"/>
                  </a:moveTo>
                  <a:lnTo>
                    <a:pt x="f5" y="f7"/>
                  </a:lnTo>
                  <a:lnTo>
                    <a:pt x="f6" y="f7"/>
                  </a:lnTo>
                  <a:lnTo>
                    <a:pt x="f6" y="f8"/>
                  </a:lnTo>
                  <a:lnTo>
                    <a:pt x="f5" y="f5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sx="49999" sy="49999" algn="t"/>
            </a:blipFill>
            <a:ln>
              <a:noFill/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Lucida Sans Unicode"/>
              </a:endParaRPr>
            </a:p>
          </p:txBody>
        </p:sp>
        <p:cxnSp>
          <p:nvCxnSpPr>
            <p:cNvPr id="9" name="Straight Connector 11"/>
            <p:cNvCxnSpPr/>
            <p:nvPr/>
          </p:nvCxnSpPr>
          <p:spPr>
            <a:xfrm>
              <a:off x="-3767" y="4997671"/>
              <a:ext cx="9147767" cy="790298"/>
            </a:xfrm>
            <a:prstGeom prst="straightConnector1">
              <a:avLst/>
            </a:prstGeom>
            <a:noFill/>
            <a:ln w="12060">
              <a:solidFill>
                <a:srgbClr val="156D83"/>
              </a:solidFill>
              <a:prstDash val="solid"/>
              <a:miter/>
            </a:ln>
          </p:spPr>
        </p:cxnSp>
      </p:grpSp>
      <p:sp>
        <p:nvSpPr>
          <p:cNvPr id="10" name="Date Placeholder 29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41B73EF6-4AD4-462C-82E8-1B19E049AB2A}" type="datetime1">
              <a:rPr lang="en-GB"/>
              <a:pPr lvl="0"/>
              <a:t>19/09/2017</a:t>
            </a:fld>
            <a:endParaRPr lang="en-GB" dirty="0"/>
          </a:p>
        </p:txBody>
      </p:sp>
      <p:sp>
        <p:nvSpPr>
          <p:cNvPr id="11" name="Footer Placeholder 18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E8F0F4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2" name="Slide Number Placeholder 2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2B1547C6-BBFA-4A5F-9FF5-E989C4C2C088}" type="slidenum"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318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1481328"/>
            <a:ext cx="8229600" cy="438607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D2689E-5C85-41A5-B327-DECEC5247F93}" type="datetime1">
              <a:rPr lang="en-GB"/>
              <a:pPr lvl="0"/>
              <a:t>19/09/2017</a:t>
            </a:fld>
            <a:endParaRPr lang="en-GB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5B10E0-E11B-4363-A2A3-7481EA2DFCDA}" type="slidenum"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196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844009" y="274640"/>
            <a:ext cx="1777465" cy="5592763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324603" cy="559276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79CB67-E92A-4532-9596-BAD90F6191C3}" type="datetime1">
              <a:rPr lang="en-GB"/>
              <a:pPr lvl="0"/>
              <a:t>19/09/2017</a:t>
            </a:fld>
            <a:endParaRPr lang="en-GB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6A4367-52E4-4B48-A860-02C4352A62BF}" type="slidenum"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973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B510782-221C-4E24-9505-9A70AB3C2C96}" type="datetime1">
              <a:rPr lang="en-GB" smtClean="0"/>
              <a:pPr lvl="0"/>
              <a:t>19/09/2017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C49593-E64D-4042-9956-C43C2634F8E8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2387535537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279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B510782-221C-4E24-9505-9A70AB3C2C96}" type="datetime1">
              <a:rPr lang="en-GB" smtClean="0"/>
              <a:pPr lvl="0"/>
              <a:t>19/09/2017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C49593-E64D-4042-9956-C43C2634F8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573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FFF4AE-E743-4B1E-9C90-238FD2451DEC}" type="datetime1">
              <a:rPr lang="en-GB"/>
              <a:pPr lvl="0"/>
              <a:t>19/09/2017</a:t>
            </a:fld>
            <a:endParaRPr lang="en-GB" dirty="0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 dirty="0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158B2AA-2ECE-4BB8-B842-ACE0B7B1DC02}" type="slidenum">
              <a:t>‹#›</a:t>
            </a:fld>
            <a:endParaRPr lang="en-GB" dirty="0"/>
          </a:p>
        </p:txBody>
      </p:sp>
      <p:sp>
        <p:nvSpPr>
          <p:cNvPr id="6" name="Title 6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590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>
          <a:gsLst>
            <a:gs pos="0">
              <a:srgbClr val="B3B3B3"/>
            </a:gs>
            <a:gs pos="100000">
              <a:srgbClr val="A0A0A0"/>
            </a:gs>
          </a:gsLst>
          <a:path path="circle">
            <a:fillToRect l="65000" r="3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22376" y="1059716"/>
            <a:ext cx="7772400" cy="1828800"/>
          </a:xfrm>
        </p:spPr>
        <p:txBody>
          <a:bodyPr anchor="b"/>
          <a:lstStyle>
            <a:lvl1pPr algn="r">
              <a:defRPr sz="4800">
                <a:solidFill>
                  <a:srgbClr val="DEF5FA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922711" y="2931712"/>
            <a:ext cx="4572000" cy="1454883"/>
          </a:xfrm>
        </p:spPr>
        <p:txBody>
          <a:bodyPr/>
          <a:lstStyle>
            <a:lvl1pPr marL="0" indent="0">
              <a:buNone/>
              <a:defRPr sz="23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DD2C9011-B484-4840-A82B-C9C02E75D2FB}" type="datetime1">
              <a:rPr lang="en-GB"/>
              <a:pPr lvl="0"/>
              <a:t>19/09/2017</a:t>
            </a:fld>
            <a:endParaRPr lang="en-GB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7BE554EB-2655-4490-A667-AA9F39F566A0}" type="slidenum">
              <a:t>‹#›</a:t>
            </a:fld>
            <a:endParaRPr lang="en-GB" dirty="0"/>
          </a:p>
        </p:txBody>
      </p:sp>
      <p:sp>
        <p:nvSpPr>
          <p:cNvPr id="7" name="Chevron 6"/>
          <p:cNvSpPr/>
          <p:nvPr/>
        </p:nvSpPr>
        <p:spPr>
          <a:xfrm>
            <a:off x="3636678" y="3005468"/>
            <a:ext cx="18288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abs f3"/>
              <a:gd name="f12" fmla="abs f4"/>
              <a:gd name="f13" fmla="abs f5"/>
              <a:gd name="f14" fmla="*/ f8 f0 1"/>
              <a:gd name="f15" fmla="*/ f9 f0 1"/>
              <a:gd name="f16" fmla="*/ f10 f0 1"/>
              <a:gd name="f17" fmla="?: f11 f3 1"/>
              <a:gd name="f18" fmla="?: f12 f4 1"/>
              <a:gd name="f19" fmla="?: f13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6 f30 1"/>
              <a:gd name="f36" fmla="+- f34 0 f6"/>
              <a:gd name="f37" fmla="+- f33 0 f6"/>
              <a:gd name="f38" fmla="*/ f34 f30 1"/>
              <a:gd name="f39" fmla="*/ f33 f30 1"/>
              <a:gd name="f40" fmla="*/ f36 1 2"/>
              <a:gd name="f41" fmla="min f37 f36"/>
              <a:gd name="f42" fmla="+- f6 f40 0"/>
              <a:gd name="f43" fmla="*/ f41 f7 1"/>
              <a:gd name="f44" fmla="*/ f43 1 100000"/>
              <a:gd name="f45" fmla="*/ f42 f30 1"/>
              <a:gd name="f46" fmla="+- f33 0 f44"/>
              <a:gd name="f47" fmla="*/ f44 f30 1"/>
              <a:gd name="f48" fmla="*/ f46 1 2"/>
              <a:gd name="f49" fmla="+- f46 0 f44"/>
              <a:gd name="f50" fmla="*/ f46 f30 1"/>
              <a:gd name="f51" fmla="?: f49 f44 f6"/>
              <a:gd name="f52" fmla="?: f49 f46 f33"/>
              <a:gd name="f53" fmla="*/ f48 f30 1"/>
              <a:gd name="f54" fmla="*/ f51 f30 1"/>
              <a:gd name="f55" fmla="*/ f52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3" y="f35"/>
              </a:cxn>
              <a:cxn ang="f28">
                <a:pos x="f47" y="f45"/>
              </a:cxn>
              <a:cxn ang="f29">
                <a:pos x="f53" y="f38"/>
              </a:cxn>
            </a:cxnLst>
            <a:rect l="f54" t="f35" r="f55" b="f38"/>
            <a:pathLst>
              <a:path>
                <a:moveTo>
                  <a:pt x="f35" y="f35"/>
                </a:moveTo>
                <a:lnTo>
                  <a:pt x="f50" y="f35"/>
                </a:lnTo>
                <a:lnTo>
                  <a:pt x="f39" y="f45"/>
                </a:lnTo>
                <a:lnTo>
                  <a:pt x="f50" y="f38"/>
                </a:lnTo>
                <a:lnTo>
                  <a:pt x="f35" y="f38"/>
                </a:lnTo>
                <a:lnTo>
                  <a:pt x="f47" y="f45"/>
                </a:lnTo>
                <a:close/>
              </a:path>
            </a:pathLst>
          </a:custGeom>
          <a:gradFill>
            <a:gsLst>
              <a:gs pos="0">
                <a:srgbClr val="1389A6"/>
              </a:gs>
              <a:gs pos="100000">
                <a:srgbClr val="50B8DA"/>
              </a:gs>
            </a:gsLst>
            <a:lin ang="16200000"/>
          </a:gradFill>
          <a:ln w="3172">
            <a:solidFill>
              <a:srgbClr val="1E768C"/>
            </a:solidFill>
            <a:prstDash val="solid"/>
          </a:ln>
          <a:effectLst>
            <a:outerShdw dist="25402" dir="5400000" algn="tl">
              <a:srgbClr val="000000">
                <a:alpha val="46000"/>
              </a:srgbClr>
            </a:outerShdw>
          </a:effectLst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50259" y="3005468"/>
            <a:ext cx="18288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abs f3"/>
              <a:gd name="f12" fmla="abs f4"/>
              <a:gd name="f13" fmla="abs f5"/>
              <a:gd name="f14" fmla="*/ f8 f0 1"/>
              <a:gd name="f15" fmla="*/ f9 f0 1"/>
              <a:gd name="f16" fmla="*/ f10 f0 1"/>
              <a:gd name="f17" fmla="?: f11 f3 1"/>
              <a:gd name="f18" fmla="?: f12 f4 1"/>
              <a:gd name="f19" fmla="?: f13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6 f30 1"/>
              <a:gd name="f36" fmla="+- f34 0 f6"/>
              <a:gd name="f37" fmla="+- f33 0 f6"/>
              <a:gd name="f38" fmla="*/ f34 f30 1"/>
              <a:gd name="f39" fmla="*/ f33 f30 1"/>
              <a:gd name="f40" fmla="*/ f36 1 2"/>
              <a:gd name="f41" fmla="min f37 f36"/>
              <a:gd name="f42" fmla="+- f6 f40 0"/>
              <a:gd name="f43" fmla="*/ f41 f7 1"/>
              <a:gd name="f44" fmla="*/ f43 1 100000"/>
              <a:gd name="f45" fmla="*/ f42 f30 1"/>
              <a:gd name="f46" fmla="+- f33 0 f44"/>
              <a:gd name="f47" fmla="*/ f44 f30 1"/>
              <a:gd name="f48" fmla="*/ f46 1 2"/>
              <a:gd name="f49" fmla="+- f46 0 f44"/>
              <a:gd name="f50" fmla="*/ f46 f30 1"/>
              <a:gd name="f51" fmla="?: f49 f44 f6"/>
              <a:gd name="f52" fmla="?: f49 f46 f33"/>
              <a:gd name="f53" fmla="*/ f48 f30 1"/>
              <a:gd name="f54" fmla="*/ f51 f30 1"/>
              <a:gd name="f55" fmla="*/ f52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3" y="f35"/>
              </a:cxn>
              <a:cxn ang="f28">
                <a:pos x="f47" y="f45"/>
              </a:cxn>
              <a:cxn ang="f29">
                <a:pos x="f53" y="f38"/>
              </a:cxn>
            </a:cxnLst>
            <a:rect l="f54" t="f35" r="f55" b="f38"/>
            <a:pathLst>
              <a:path>
                <a:moveTo>
                  <a:pt x="f35" y="f35"/>
                </a:moveTo>
                <a:lnTo>
                  <a:pt x="f50" y="f35"/>
                </a:lnTo>
                <a:lnTo>
                  <a:pt x="f39" y="f45"/>
                </a:lnTo>
                <a:lnTo>
                  <a:pt x="f50" y="f38"/>
                </a:lnTo>
                <a:lnTo>
                  <a:pt x="f35" y="f38"/>
                </a:lnTo>
                <a:lnTo>
                  <a:pt x="f47" y="f45"/>
                </a:lnTo>
                <a:close/>
              </a:path>
            </a:pathLst>
          </a:custGeom>
          <a:gradFill>
            <a:gsLst>
              <a:gs pos="0">
                <a:srgbClr val="1389A6"/>
              </a:gs>
              <a:gs pos="100000">
                <a:srgbClr val="50B8DA"/>
              </a:gs>
            </a:gsLst>
            <a:lin ang="16200000"/>
          </a:gradFill>
          <a:ln w="3172">
            <a:solidFill>
              <a:srgbClr val="1E768C"/>
            </a:solidFill>
            <a:prstDash val="solid"/>
          </a:ln>
          <a:effectLst>
            <a:outerShdw dist="25402" dir="5400000" algn="tl">
              <a:srgbClr val="000000">
                <a:alpha val="46000"/>
              </a:srgbClr>
            </a:outerShdw>
          </a:effectLst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99658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0">
              <a:srgbClr val="B3B3B3"/>
            </a:gs>
            <a:gs pos="100000">
              <a:srgbClr val="A0A0A0"/>
            </a:gs>
          </a:gsLst>
          <a:path path="circle">
            <a:fillToRect l="65000" r="3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481328"/>
            <a:ext cx="4038603" cy="4525959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1481328"/>
            <a:ext cx="4038603" cy="4525959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2ED80364-C1F9-4FC3-80F9-86A8B430F6AB}" type="datetime1">
              <a:rPr lang="en-GB"/>
              <a:pPr lvl="0"/>
              <a:t>19/09/2017</a:t>
            </a:fld>
            <a:endParaRPr lang="en-GB" dirty="0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31C173F6-C162-4B00-A154-BC051DB48EA4}" type="slidenum">
              <a:t>‹#›</a:t>
            </a:fld>
            <a:endParaRPr lang="en-GB" dirty="0"/>
          </a:p>
        </p:txBody>
      </p:sp>
      <p:sp>
        <p:nvSpPr>
          <p:cNvPr id="7" name="Title 7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27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>
          <a:blip r:embed="rId2"/>
          <a:tile sx="57129" sy="57129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5410203"/>
            <a:ext cx="4040184" cy="761996"/>
          </a:xfrm>
          <a:solidFill>
            <a:srgbClr val="2DA2BF"/>
          </a:solidFill>
          <a:ln w="9656">
            <a:solidFill>
              <a:srgbClr val="2DA2BF"/>
            </a:solidFill>
            <a:prstDash val="solid"/>
            <a:miter/>
          </a:ln>
        </p:spPr>
        <p:txBody>
          <a:bodyPr lIns="182880" anchor="ctr"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3"/>
          </p:nvPr>
        </p:nvSpPr>
        <p:spPr>
          <a:xfrm>
            <a:off x="4645023" y="5410203"/>
            <a:ext cx="4041776" cy="761996"/>
          </a:xfrm>
          <a:solidFill>
            <a:srgbClr val="2DA2BF"/>
          </a:solidFill>
          <a:ln w="9656">
            <a:solidFill>
              <a:srgbClr val="2DA2BF"/>
            </a:solidFill>
            <a:prstDash val="solid"/>
            <a:miter/>
          </a:ln>
        </p:spPr>
        <p:txBody>
          <a:bodyPr lIns="182880" anchor="ctr"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 txBox="1">
            <a:spLocks noGrp="1"/>
          </p:cNvSpPr>
          <p:nvPr>
            <p:ph idx="2"/>
          </p:nvPr>
        </p:nvSpPr>
        <p:spPr>
          <a:xfrm>
            <a:off x="457200" y="1444294"/>
            <a:ext cx="4040184" cy="39417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45023" y="1444294"/>
            <a:ext cx="4041776" cy="3941758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6B75C3-F358-4A3B-AB5A-0A6B4A708A7D}" type="datetime1">
              <a:rPr lang="en-GB"/>
              <a:pPr lvl="0"/>
              <a:t>19/09/2017</a:t>
            </a:fld>
            <a:endParaRPr lang="en-GB" dirty="0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 dirty="0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29E1BA-BEC1-41E2-9FFD-A6B65D91381B}" type="slidenum"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22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B3B3B3"/>
            </a:gs>
            <a:gs pos="100000">
              <a:srgbClr val="A0A0A0"/>
            </a:gs>
          </a:gsLst>
          <a:path path="circle">
            <a:fillToRect l="65000" r="3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4ACE562D-B655-4E19-A8C9-57B0BFE2C13A}" type="datetime1">
              <a:rPr lang="en-GB"/>
              <a:pPr lvl="0"/>
              <a:t>19/09/2017</a:t>
            </a:fld>
            <a:endParaRPr lang="en-GB" dirty="0"/>
          </a:p>
        </p:txBody>
      </p:sp>
      <p:sp>
        <p:nvSpPr>
          <p:cNvPr id="3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4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3560347A-3BCD-48CC-935C-278E7FE4468C}" type="slidenum">
              <a:t>‹#›</a:t>
            </a:fld>
            <a:endParaRPr lang="en-GB" dirty="0"/>
          </a:p>
        </p:txBody>
      </p:sp>
      <p:sp>
        <p:nvSpPr>
          <p:cNvPr id="5" name="Title 5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956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E0F5A6-B9F0-475B-A7EB-FECEB6262BC6}" type="datetime1">
              <a:rPr lang="en-GB"/>
              <a:pPr lvl="0"/>
              <a:t>19/09/2017</a:t>
            </a:fld>
            <a:endParaRPr lang="en-GB" dirty="0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0F2BEA-C0F9-4E30-88D9-77B1F66368BE}" type="slidenum"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85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>
          <a:blip r:embed="rId2"/>
          <a:tile sx="57129" sy="57129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14400" y="4876796"/>
            <a:ext cx="7481776" cy="457200"/>
          </a:xfrm>
        </p:spPr>
        <p:txBody>
          <a:bodyPr anchor="t"/>
          <a:lstStyle>
            <a:lvl1pPr algn="r">
              <a:defRPr sz="2500" b="0">
                <a:solidFill>
                  <a:srgbClr val="2DA2B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2"/>
          </p:nvPr>
        </p:nvSpPr>
        <p:spPr>
          <a:xfrm>
            <a:off x="4419596" y="5355101"/>
            <a:ext cx="3974595" cy="914400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9662E22-C4A9-4317-9561-7E4A3C92DFF1}" type="datetime1">
              <a:rPr lang="en-GB"/>
              <a:pPr lvl="0"/>
              <a:t>19/09/2017</a:t>
            </a:fld>
            <a:endParaRPr lang="en-GB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EA9A42-1B92-4231-B424-FCAA462AA24F}" type="slidenum"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22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>
          <a:gsLst>
            <a:gs pos="0">
              <a:srgbClr val="B3B3B3"/>
            </a:gs>
            <a:gs pos="100000">
              <a:srgbClr val="A0A0A0"/>
            </a:gs>
          </a:gsLst>
          <a:path path="circle">
            <a:fillToRect l="65000" r="3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 noGrp="1"/>
          </p:cNvSpPr>
          <p:nvPr>
            <p:ph type="body" idx="2"/>
          </p:nvPr>
        </p:nvSpPr>
        <p:spPr>
          <a:xfrm>
            <a:off x="1141235" y="5443404"/>
            <a:ext cx="7162796" cy="648236"/>
          </a:xfrm>
        </p:spPr>
        <p:txBody>
          <a:bodyPr tIns="0"/>
          <a:lstStyle>
            <a:lvl1pPr marL="0" marR="18288" indent="0" algn="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228600" y="189966"/>
            <a:ext cx="8686800" cy="4389120"/>
          </a:xfrm>
          <a:solidFill>
            <a:srgbClr val="464646"/>
          </a:solidFill>
          <a:ln w="9528">
            <a:solidFill>
              <a:srgbClr val="000000"/>
            </a:solidFill>
            <a:prstDash val="solid"/>
          </a:ln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3EDDA423-480C-4162-8858-C0B87AE6E915}" type="datetime1">
              <a:rPr lang="en-GB"/>
              <a:pPr lvl="0"/>
              <a:t>19/09/2017</a:t>
            </a:fld>
            <a:endParaRPr lang="en-GB" dirty="0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BF1F4C80-9290-4C87-9945-86836C9A3168}" type="slidenum">
              <a:t>‹#›</a:t>
            </a:fld>
            <a:endParaRPr lang="en-GB" dirty="0"/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228600" y="4865120"/>
            <a:ext cx="8075432" cy="562676"/>
          </a:xfrm>
        </p:spPr>
        <p:txBody>
          <a:bodyPr anchor="t"/>
          <a:lstStyle>
            <a:lvl1pPr algn="r">
              <a:defRPr sz="3000" b="0">
                <a:solidFill>
                  <a:srgbClr val="2DA2BF"/>
                </a:solidFill>
                <a:effectLst>
                  <a:outerShdw dist="24999" dir="5400000">
                    <a:srgbClr val="000000"/>
                  </a:outerShdw>
                </a:effectLst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Freeform 7"/>
          <p:cNvSpPr/>
          <p:nvPr/>
        </p:nvSpPr>
        <p:spPr>
          <a:xfrm>
            <a:off x="499271" y="5944935"/>
            <a:ext cx="4940622" cy="9210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485"/>
              <a:gd name="f7" fmla="val 337"/>
              <a:gd name="f8" fmla="val 2"/>
              <a:gd name="f9" fmla="val 5558"/>
              <a:gd name="f10" fmla="val 1"/>
              <a:gd name="f11" fmla="+- 0 0 -90"/>
              <a:gd name="f12" fmla="*/ f3 1 7485"/>
              <a:gd name="f13" fmla="*/ f4 1 337"/>
              <a:gd name="f14" fmla="+- f7 0 f5"/>
              <a:gd name="f15" fmla="+- f6 0 f5"/>
              <a:gd name="f16" fmla="*/ f11 f0 1"/>
              <a:gd name="f17" fmla="*/ f15 1 7485"/>
              <a:gd name="f18" fmla="*/ f14 1 337"/>
              <a:gd name="f19" fmla="*/ f16 1 f2"/>
              <a:gd name="f20" fmla="*/ 0 1 f17"/>
              <a:gd name="f21" fmla="*/ 0 1 f18"/>
              <a:gd name="f22" fmla="*/ 5760 1 f17"/>
              <a:gd name="f23" fmla="*/ 528 1 f18"/>
              <a:gd name="f24" fmla="*/ 48 1 f17"/>
              <a:gd name="f25" fmla="*/ 7485 1 f17"/>
              <a:gd name="f26" fmla="*/ 337 1 f18"/>
              <a:gd name="f27" fmla="+- f19 0 f1"/>
              <a:gd name="f28" fmla="*/ f20 f12 1"/>
              <a:gd name="f29" fmla="*/ f25 f12 1"/>
              <a:gd name="f30" fmla="*/ f26 f13 1"/>
              <a:gd name="f31" fmla="*/ f21 f13 1"/>
              <a:gd name="f32" fmla="*/ f22 f12 1"/>
              <a:gd name="f33" fmla="*/ f23 f13 1"/>
              <a:gd name="f34" fmla="*/ f24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28" y="f31"/>
              </a:cxn>
              <a:cxn ang="f27">
                <a:pos x="f32" y="f31"/>
              </a:cxn>
              <a:cxn ang="f27">
                <a:pos x="f32" y="f33"/>
              </a:cxn>
              <a:cxn ang="f27">
                <a:pos x="f34" y="f31"/>
              </a:cxn>
            </a:cxnLst>
            <a:rect l="f28" t="f31" r="f29" b="f30"/>
            <a:pathLst>
              <a:path w="7485" h="337">
                <a:moveTo>
                  <a:pt x="f5" y="f8"/>
                </a:moveTo>
                <a:lnTo>
                  <a:pt x="f6" y="f7"/>
                </a:lnTo>
                <a:lnTo>
                  <a:pt x="f9" y="f7"/>
                </a:lnTo>
                <a:lnTo>
                  <a:pt x="f10" y="f5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85720" y="5939009"/>
            <a:ext cx="3690454" cy="93344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591"/>
              <a:gd name="f7" fmla="val 588"/>
              <a:gd name="f8" fmla="val 585"/>
              <a:gd name="f9" fmla="val 4415"/>
              <a:gd name="f10" fmla="val 12"/>
              <a:gd name="f11" fmla="val 4"/>
              <a:gd name="f12" fmla="+- 0 0 -90"/>
              <a:gd name="f13" fmla="*/ f3 1 5591"/>
              <a:gd name="f14" fmla="*/ f4 1 588"/>
              <a:gd name="f15" fmla="+- f7 0 f5"/>
              <a:gd name="f16" fmla="+- f6 0 f5"/>
              <a:gd name="f17" fmla="*/ f12 f0 1"/>
              <a:gd name="f18" fmla="*/ f16 1 5591"/>
              <a:gd name="f19" fmla="*/ f15 1 588"/>
              <a:gd name="f20" fmla="*/ f17 1 f2"/>
              <a:gd name="f21" fmla="*/ 0 1 f18"/>
              <a:gd name="f22" fmla="*/ 0 1 f19"/>
              <a:gd name="f23" fmla="*/ 5760 1 f18"/>
              <a:gd name="f24" fmla="*/ 528 1 f19"/>
              <a:gd name="f25" fmla="*/ 48 1 f18"/>
              <a:gd name="f26" fmla="*/ 5591 1 f18"/>
              <a:gd name="f27" fmla="*/ 588 1 f19"/>
              <a:gd name="f28" fmla="+- f20 0 f1"/>
              <a:gd name="f29" fmla="*/ f21 f13 1"/>
              <a:gd name="f30" fmla="*/ f26 f13 1"/>
              <a:gd name="f31" fmla="*/ f27 f14 1"/>
              <a:gd name="f32" fmla="*/ f22 f14 1"/>
              <a:gd name="f33" fmla="*/ f23 f13 1"/>
              <a:gd name="f34" fmla="*/ f24 f14 1"/>
              <a:gd name="f35" fmla="*/ f25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29" y="f32"/>
              </a:cxn>
              <a:cxn ang="f28">
                <a:pos x="f33" y="f32"/>
              </a:cxn>
              <a:cxn ang="f28">
                <a:pos x="f33" y="f34"/>
              </a:cxn>
              <a:cxn ang="f28">
                <a:pos x="f35" y="f32"/>
              </a:cxn>
            </a:cxnLst>
            <a:rect l="f29" t="f32" r="f30" b="f31"/>
            <a:pathLst>
              <a:path w="5591" h="588">
                <a:moveTo>
                  <a:pt x="f5" y="f5"/>
                </a:moveTo>
                <a:lnTo>
                  <a:pt x="f6" y="f8"/>
                </a:lnTo>
                <a:lnTo>
                  <a:pt x="f9" y="f7"/>
                </a:lnTo>
                <a:lnTo>
                  <a:pt x="f10" y="f11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10" name="Right Triangle 9"/>
          <p:cNvSpPr/>
          <p:nvPr/>
        </p:nvSpPr>
        <p:spPr>
          <a:xfrm>
            <a:off x="-6044" y="5791251"/>
            <a:ext cx="3402317" cy="108086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blipFill>
            <a:blip r:embed="rId2">
              <a:alphaModFix/>
            </a:blip>
            <a:stretch>
              <a:fillRect/>
            </a:stretch>
          </a:blip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Lucida Sans Unicode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5" y="5787740"/>
            <a:ext cx="3405508" cy="1084378"/>
          </a:xfrm>
          <a:prstGeom prst="straightConnector1">
            <a:avLst/>
          </a:prstGeom>
          <a:noFill/>
          <a:ln w="12060">
            <a:solidFill>
              <a:srgbClr val="156D83"/>
            </a:solidFill>
            <a:prstDash val="solid"/>
            <a:miter/>
          </a:ln>
        </p:spPr>
      </p:cxnSp>
      <p:sp>
        <p:nvSpPr>
          <p:cNvPr id="12" name="Chevron 11"/>
          <p:cNvSpPr/>
          <p:nvPr/>
        </p:nvSpPr>
        <p:spPr>
          <a:xfrm>
            <a:off x="8664113" y="4988436"/>
            <a:ext cx="18288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abs f3"/>
              <a:gd name="f12" fmla="abs f4"/>
              <a:gd name="f13" fmla="abs f5"/>
              <a:gd name="f14" fmla="*/ f8 f0 1"/>
              <a:gd name="f15" fmla="*/ f9 f0 1"/>
              <a:gd name="f16" fmla="*/ f10 f0 1"/>
              <a:gd name="f17" fmla="?: f11 f3 1"/>
              <a:gd name="f18" fmla="?: f12 f4 1"/>
              <a:gd name="f19" fmla="?: f13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6 f30 1"/>
              <a:gd name="f36" fmla="+- f34 0 f6"/>
              <a:gd name="f37" fmla="+- f33 0 f6"/>
              <a:gd name="f38" fmla="*/ f34 f30 1"/>
              <a:gd name="f39" fmla="*/ f33 f30 1"/>
              <a:gd name="f40" fmla="*/ f36 1 2"/>
              <a:gd name="f41" fmla="min f37 f36"/>
              <a:gd name="f42" fmla="+- f6 f40 0"/>
              <a:gd name="f43" fmla="*/ f41 f7 1"/>
              <a:gd name="f44" fmla="*/ f43 1 100000"/>
              <a:gd name="f45" fmla="*/ f42 f30 1"/>
              <a:gd name="f46" fmla="+- f33 0 f44"/>
              <a:gd name="f47" fmla="*/ f44 f30 1"/>
              <a:gd name="f48" fmla="*/ f46 1 2"/>
              <a:gd name="f49" fmla="+- f46 0 f44"/>
              <a:gd name="f50" fmla="*/ f46 f30 1"/>
              <a:gd name="f51" fmla="?: f49 f44 f6"/>
              <a:gd name="f52" fmla="?: f49 f46 f33"/>
              <a:gd name="f53" fmla="*/ f48 f30 1"/>
              <a:gd name="f54" fmla="*/ f51 f30 1"/>
              <a:gd name="f55" fmla="*/ f52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3" y="f35"/>
              </a:cxn>
              <a:cxn ang="f28">
                <a:pos x="f47" y="f45"/>
              </a:cxn>
              <a:cxn ang="f29">
                <a:pos x="f53" y="f38"/>
              </a:cxn>
            </a:cxnLst>
            <a:rect l="f54" t="f35" r="f55" b="f38"/>
            <a:pathLst>
              <a:path>
                <a:moveTo>
                  <a:pt x="f35" y="f35"/>
                </a:moveTo>
                <a:lnTo>
                  <a:pt x="f50" y="f35"/>
                </a:lnTo>
                <a:lnTo>
                  <a:pt x="f39" y="f45"/>
                </a:lnTo>
                <a:lnTo>
                  <a:pt x="f50" y="f38"/>
                </a:lnTo>
                <a:lnTo>
                  <a:pt x="f35" y="f38"/>
                </a:lnTo>
                <a:lnTo>
                  <a:pt x="f47" y="f45"/>
                </a:lnTo>
                <a:close/>
              </a:path>
            </a:pathLst>
          </a:custGeom>
          <a:gradFill>
            <a:gsLst>
              <a:gs pos="0">
                <a:srgbClr val="1389A6"/>
              </a:gs>
              <a:gs pos="100000">
                <a:srgbClr val="50B8DA"/>
              </a:gs>
            </a:gsLst>
            <a:lin ang="16200000"/>
          </a:gradFill>
          <a:ln w="3172">
            <a:solidFill>
              <a:srgbClr val="1E768C"/>
            </a:solidFill>
            <a:prstDash val="solid"/>
          </a:ln>
          <a:effectLst>
            <a:outerShdw dist="25402" dir="5400000" algn="tl">
              <a:srgbClr val="000000">
                <a:alpha val="46000"/>
              </a:srgbClr>
            </a:outerShdw>
          </a:effectLst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8477695" y="4988436"/>
            <a:ext cx="18288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abs f3"/>
              <a:gd name="f12" fmla="abs f4"/>
              <a:gd name="f13" fmla="abs f5"/>
              <a:gd name="f14" fmla="*/ f8 f0 1"/>
              <a:gd name="f15" fmla="*/ f9 f0 1"/>
              <a:gd name="f16" fmla="*/ f10 f0 1"/>
              <a:gd name="f17" fmla="?: f11 f3 1"/>
              <a:gd name="f18" fmla="?: f12 f4 1"/>
              <a:gd name="f19" fmla="?: f13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6 f30 1"/>
              <a:gd name="f36" fmla="+- f34 0 f6"/>
              <a:gd name="f37" fmla="+- f33 0 f6"/>
              <a:gd name="f38" fmla="*/ f34 f30 1"/>
              <a:gd name="f39" fmla="*/ f33 f30 1"/>
              <a:gd name="f40" fmla="*/ f36 1 2"/>
              <a:gd name="f41" fmla="min f37 f36"/>
              <a:gd name="f42" fmla="+- f6 f40 0"/>
              <a:gd name="f43" fmla="*/ f41 f7 1"/>
              <a:gd name="f44" fmla="*/ f43 1 100000"/>
              <a:gd name="f45" fmla="*/ f42 f30 1"/>
              <a:gd name="f46" fmla="+- f33 0 f44"/>
              <a:gd name="f47" fmla="*/ f44 f30 1"/>
              <a:gd name="f48" fmla="*/ f46 1 2"/>
              <a:gd name="f49" fmla="+- f46 0 f44"/>
              <a:gd name="f50" fmla="*/ f46 f30 1"/>
              <a:gd name="f51" fmla="?: f49 f44 f6"/>
              <a:gd name="f52" fmla="?: f49 f46 f33"/>
              <a:gd name="f53" fmla="*/ f48 f30 1"/>
              <a:gd name="f54" fmla="*/ f51 f30 1"/>
              <a:gd name="f55" fmla="*/ f52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3" y="f35"/>
              </a:cxn>
              <a:cxn ang="f28">
                <a:pos x="f47" y="f45"/>
              </a:cxn>
              <a:cxn ang="f29">
                <a:pos x="f53" y="f38"/>
              </a:cxn>
            </a:cxnLst>
            <a:rect l="f54" t="f35" r="f55" b="f38"/>
            <a:pathLst>
              <a:path>
                <a:moveTo>
                  <a:pt x="f35" y="f35"/>
                </a:moveTo>
                <a:lnTo>
                  <a:pt x="f50" y="f35"/>
                </a:lnTo>
                <a:lnTo>
                  <a:pt x="f39" y="f45"/>
                </a:lnTo>
                <a:lnTo>
                  <a:pt x="f50" y="f38"/>
                </a:lnTo>
                <a:lnTo>
                  <a:pt x="f35" y="f38"/>
                </a:lnTo>
                <a:lnTo>
                  <a:pt x="f47" y="f45"/>
                </a:lnTo>
                <a:close/>
              </a:path>
            </a:pathLst>
          </a:custGeom>
          <a:gradFill>
            <a:gsLst>
              <a:gs pos="0">
                <a:srgbClr val="1389A6"/>
              </a:gs>
              <a:gs pos="100000">
                <a:srgbClr val="50B8DA"/>
              </a:gs>
            </a:gsLst>
            <a:lin ang="16200000"/>
          </a:gradFill>
          <a:ln w="3172">
            <a:solidFill>
              <a:srgbClr val="1E768C"/>
            </a:solidFill>
            <a:prstDash val="solid"/>
          </a:ln>
          <a:effectLst>
            <a:outerShdw dist="25402" dir="5400000" algn="tl">
              <a:srgbClr val="000000">
                <a:alpha val="46000"/>
              </a:srgbClr>
            </a:outerShdw>
          </a:effectLst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69675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2"/>
          <p:cNvSpPr/>
          <p:nvPr/>
        </p:nvSpPr>
        <p:spPr>
          <a:xfrm>
            <a:off x="499271" y="5944935"/>
            <a:ext cx="4940622" cy="9210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485"/>
              <a:gd name="f7" fmla="val 337"/>
              <a:gd name="f8" fmla="val 2"/>
              <a:gd name="f9" fmla="val 5558"/>
              <a:gd name="f10" fmla="val 1"/>
              <a:gd name="f11" fmla="+- 0 0 -90"/>
              <a:gd name="f12" fmla="*/ f3 1 7485"/>
              <a:gd name="f13" fmla="*/ f4 1 337"/>
              <a:gd name="f14" fmla="+- f7 0 f5"/>
              <a:gd name="f15" fmla="+- f6 0 f5"/>
              <a:gd name="f16" fmla="*/ f11 f0 1"/>
              <a:gd name="f17" fmla="*/ f15 1 7485"/>
              <a:gd name="f18" fmla="*/ f14 1 337"/>
              <a:gd name="f19" fmla="*/ f16 1 f2"/>
              <a:gd name="f20" fmla="*/ 0 1 f17"/>
              <a:gd name="f21" fmla="*/ 0 1 f18"/>
              <a:gd name="f22" fmla="*/ 5760 1 f17"/>
              <a:gd name="f23" fmla="*/ 528 1 f18"/>
              <a:gd name="f24" fmla="*/ 48 1 f17"/>
              <a:gd name="f25" fmla="*/ 7485 1 f17"/>
              <a:gd name="f26" fmla="*/ 337 1 f18"/>
              <a:gd name="f27" fmla="+- f19 0 f1"/>
              <a:gd name="f28" fmla="*/ f20 f12 1"/>
              <a:gd name="f29" fmla="*/ f25 f12 1"/>
              <a:gd name="f30" fmla="*/ f26 f13 1"/>
              <a:gd name="f31" fmla="*/ f21 f13 1"/>
              <a:gd name="f32" fmla="*/ f22 f12 1"/>
              <a:gd name="f33" fmla="*/ f23 f13 1"/>
              <a:gd name="f34" fmla="*/ f24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28" y="f31"/>
              </a:cxn>
              <a:cxn ang="f27">
                <a:pos x="f32" y="f31"/>
              </a:cxn>
              <a:cxn ang="f27">
                <a:pos x="f32" y="f33"/>
              </a:cxn>
              <a:cxn ang="f27">
                <a:pos x="f34" y="f31"/>
              </a:cxn>
            </a:cxnLst>
            <a:rect l="f28" t="f31" r="f29" b="f30"/>
            <a:pathLst>
              <a:path w="7485" h="337">
                <a:moveTo>
                  <a:pt x="f5" y="f8"/>
                </a:moveTo>
                <a:lnTo>
                  <a:pt x="f6" y="f7"/>
                </a:lnTo>
                <a:lnTo>
                  <a:pt x="f9" y="f7"/>
                </a:lnTo>
                <a:lnTo>
                  <a:pt x="f10" y="f5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Lucida Sans Unicode"/>
            </a:endParaRPr>
          </a:p>
        </p:txBody>
      </p:sp>
      <p:sp>
        <p:nvSpPr>
          <p:cNvPr id="3" name="Freeform 11"/>
          <p:cNvSpPr/>
          <p:nvPr/>
        </p:nvSpPr>
        <p:spPr>
          <a:xfrm>
            <a:off x="485720" y="5939009"/>
            <a:ext cx="3690454" cy="93344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591"/>
              <a:gd name="f7" fmla="val 588"/>
              <a:gd name="f8" fmla="val 585"/>
              <a:gd name="f9" fmla="val 4415"/>
              <a:gd name="f10" fmla="val 12"/>
              <a:gd name="f11" fmla="val 4"/>
              <a:gd name="f12" fmla="+- 0 0 -90"/>
              <a:gd name="f13" fmla="*/ f3 1 5591"/>
              <a:gd name="f14" fmla="*/ f4 1 588"/>
              <a:gd name="f15" fmla="+- f7 0 f5"/>
              <a:gd name="f16" fmla="+- f6 0 f5"/>
              <a:gd name="f17" fmla="*/ f12 f0 1"/>
              <a:gd name="f18" fmla="*/ f16 1 5591"/>
              <a:gd name="f19" fmla="*/ f15 1 588"/>
              <a:gd name="f20" fmla="*/ f17 1 f2"/>
              <a:gd name="f21" fmla="*/ 0 1 f18"/>
              <a:gd name="f22" fmla="*/ 0 1 f19"/>
              <a:gd name="f23" fmla="*/ 5760 1 f18"/>
              <a:gd name="f24" fmla="*/ 528 1 f19"/>
              <a:gd name="f25" fmla="*/ 48 1 f18"/>
              <a:gd name="f26" fmla="*/ 5591 1 f18"/>
              <a:gd name="f27" fmla="*/ 588 1 f19"/>
              <a:gd name="f28" fmla="+- f20 0 f1"/>
              <a:gd name="f29" fmla="*/ f21 f13 1"/>
              <a:gd name="f30" fmla="*/ f26 f13 1"/>
              <a:gd name="f31" fmla="*/ f27 f14 1"/>
              <a:gd name="f32" fmla="*/ f22 f14 1"/>
              <a:gd name="f33" fmla="*/ f23 f13 1"/>
              <a:gd name="f34" fmla="*/ f24 f14 1"/>
              <a:gd name="f35" fmla="*/ f25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29" y="f32"/>
              </a:cxn>
              <a:cxn ang="f28">
                <a:pos x="f33" y="f32"/>
              </a:cxn>
              <a:cxn ang="f28">
                <a:pos x="f33" y="f34"/>
              </a:cxn>
              <a:cxn ang="f28">
                <a:pos x="f35" y="f32"/>
              </a:cxn>
            </a:cxnLst>
            <a:rect l="f29" t="f32" r="f30" b="f31"/>
            <a:pathLst>
              <a:path w="5591" h="588">
                <a:moveTo>
                  <a:pt x="f5" y="f5"/>
                </a:moveTo>
                <a:lnTo>
                  <a:pt x="f6" y="f8"/>
                </a:lnTo>
                <a:lnTo>
                  <a:pt x="f9" y="f7"/>
                </a:lnTo>
                <a:lnTo>
                  <a:pt x="f10" y="f11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Lucida Sans Unicode"/>
            </a:endParaRPr>
          </a:p>
        </p:txBody>
      </p:sp>
      <p:sp>
        <p:nvSpPr>
          <p:cNvPr id="4" name="Right Triangle 13"/>
          <p:cNvSpPr/>
          <p:nvPr/>
        </p:nvSpPr>
        <p:spPr>
          <a:xfrm>
            <a:off x="-6044" y="5791251"/>
            <a:ext cx="3402317" cy="108086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blipFill>
            <a:blip r:embed="rId15">
              <a:alphaModFix/>
            </a:blip>
            <a:stretch>
              <a:fillRect/>
            </a:stretch>
          </a:blip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Lucida Sans Unicode"/>
            </a:endParaRPr>
          </a:p>
        </p:txBody>
      </p:sp>
      <p:cxnSp>
        <p:nvCxnSpPr>
          <p:cNvPr id="5" name="Straight Connector 14"/>
          <p:cNvCxnSpPr/>
          <p:nvPr/>
        </p:nvCxnSpPr>
        <p:spPr>
          <a:xfrm>
            <a:off x="-9235" y="5787740"/>
            <a:ext cx="3405508" cy="1084378"/>
          </a:xfrm>
          <a:prstGeom prst="straightConnector1">
            <a:avLst/>
          </a:prstGeom>
          <a:noFill/>
          <a:ln w="12060">
            <a:solidFill>
              <a:srgbClr val="156D83"/>
            </a:solidFill>
            <a:prstDash val="solid"/>
            <a:miter/>
          </a:ln>
        </p:spPr>
      </p:cxnSp>
      <p:sp>
        <p:nvSpPr>
          <p:cNvPr id="6" name="Title Placeholder 8"/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Text Placeholder 29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9"/>
          <p:cNvSpPr txBox="1">
            <a:spLocks noGrp="1"/>
          </p:cNvSpPr>
          <p:nvPr>
            <p:ph type="dt" sz="half" idx="2"/>
          </p:nvPr>
        </p:nvSpPr>
        <p:spPr>
          <a:xfrm>
            <a:off x="6727030" y="6407941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defRPr>
            </a:lvl1pPr>
          </a:lstStyle>
          <a:p>
            <a:pPr lvl="0"/>
            <a:fld id="{CB510782-221C-4E24-9505-9A70AB3C2C96}" type="datetime1">
              <a:rPr lang="en-GB"/>
              <a:pPr lvl="0"/>
              <a:t>19/09/2017</a:t>
            </a:fld>
            <a:endParaRPr lang="en-GB" dirty="0"/>
          </a:p>
        </p:txBody>
      </p:sp>
      <p:sp>
        <p:nvSpPr>
          <p:cNvPr id="9" name="Footer Placeholder 21"/>
          <p:cNvSpPr txBox="1">
            <a:spLocks noGrp="1"/>
          </p:cNvSpPr>
          <p:nvPr>
            <p:ph type="ftr" sz="quarter" idx="3"/>
          </p:nvPr>
        </p:nvSpPr>
        <p:spPr>
          <a:xfrm>
            <a:off x="4380067" y="6407941"/>
            <a:ext cx="2350684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Slide Number Placeholder 17"/>
          <p:cNvSpPr txBox="1">
            <a:spLocks noGrp="1"/>
          </p:cNvSpPr>
          <p:nvPr>
            <p:ph type="sldNum" sz="quarter" idx="4"/>
          </p:nvPr>
        </p:nvSpPr>
        <p:spPr>
          <a:xfrm>
            <a:off x="8647270" y="6407941"/>
            <a:ext cx="36576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defRPr>
            </a:lvl1pPr>
          </a:lstStyle>
          <a:p>
            <a:pPr lvl="0"/>
            <a:fld id="{89C49593-E64D-4042-9956-C43C2634F8E8}" type="slidenum"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100" b="1" i="0" u="none" strike="noStrike" kern="1200" cap="none" spc="0" baseline="0">
          <a:solidFill>
            <a:srgbClr val="464646"/>
          </a:solidFill>
          <a:effectLst>
            <a:outerShdw dist="25402" dir="5400000">
              <a:srgbClr val="000000"/>
            </a:outerShdw>
          </a:effectLst>
          <a:uFillTx/>
          <a:latin typeface="Lucida Sans Unicode"/>
        </a:defRPr>
      </a:lvl1pPr>
    </p:titleStyle>
    <p:bodyStyle>
      <a:lvl1pPr marL="365760" marR="0" lvl="0" indent="-256032" algn="l" defTabSz="914400" rtl="0" fontAlgn="auto" hangingPunct="1">
        <a:lnSpc>
          <a:spcPct val="100000"/>
        </a:lnSpc>
        <a:spcBef>
          <a:spcPts val="400"/>
        </a:spcBef>
        <a:spcAft>
          <a:spcPts val="0"/>
        </a:spcAft>
        <a:buClr>
          <a:srgbClr val="2DA2BF"/>
        </a:buClr>
        <a:buSzPct val="68000"/>
        <a:buFont typeface="Wingdings 3"/>
        <a:buChar char=""/>
        <a:tabLst/>
        <a:defRPr lang="en-US" sz="27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1pPr>
      <a:lvl2pPr marL="621792" marR="0" lvl="1" indent="-228600" algn="l" defTabSz="914400" rtl="0" fontAlgn="auto" hangingPunct="1">
        <a:lnSpc>
          <a:spcPct val="100000"/>
        </a:lnSpc>
        <a:spcBef>
          <a:spcPts val="325"/>
        </a:spcBef>
        <a:spcAft>
          <a:spcPts val="0"/>
        </a:spcAft>
        <a:buClr>
          <a:srgbClr val="2DA2BF"/>
        </a:buClr>
        <a:buSzPct val="100000"/>
        <a:buFont typeface="Verdana"/>
        <a:buChar char="◦"/>
        <a:tabLst/>
        <a:defRPr lang="en-US" sz="23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2pPr>
      <a:lvl3pPr marL="859536" marR="0" lvl="2" indent="-228600" algn="l" defTabSz="914400" rtl="0" fontAlgn="auto" hangingPunct="1">
        <a:lnSpc>
          <a:spcPct val="100000"/>
        </a:lnSpc>
        <a:spcBef>
          <a:spcPts val="350"/>
        </a:spcBef>
        <a:spcAft>
          <a:spcPts val="0"/>
        </a:spcAft>
        <a:buClr>
          <a:srgbClr val="DA1F28"/>
        </a:buClr>
        <a:buSzPct val="100000"/>
        <a:buFont typeface="Wingdings 2"/>
        <a:buChar char=""/>
        <a:tabLst/>
        <a:defRPr lang="en-US" sz="21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3pPr>
      <a:lvl4pPr marL="1143000" marR="0" lvl="3" indent="-228600" algn="l" defTabSz="914400" rtl="0" fontAlgn="auto" hangingPunct="1">
        <a:lnSpc>
          <a:spcPct val="100000"/>
        </a:lnSpc>
        <a:spcBef>
          <a:spcPts val="350"/>
        </a:spcBef>
        <a:spcAft>
          <a:spcPts val="0"/>
        </a:spcAft>
        <a:buClr>
          <a:srgbClr val="DA1F28"/>
        </a:buClr>
        <a:buSzPct val="100000"/>
        <a:buFont typeface="Wingdings 2"/>
        <a:buChar char=""/>
        <a:tabLst/>
        <a:defRPr lang="en-US" sz="19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4pPr>
      <a:lvl5pPr marL="1371600" marR="0" lvl="4" indent="-228600" algn="l" defTabSz="914400" rtl="0" fontAlgn="auto" hangingPunct="1">
        <a:lnSpc>
          <a:spcPct val="100000"/>
        </a:lnSpc>
        <a:spcBef>
          <a:spcPts val="350"/>
        </a:spcBef>
        <a:spcAft>
          <a:spcPts val="0"/>
        </a:spcAft>
        <a:buClr>
          <a:srgbClr val="DA1F28"/>
        </a:buClr>
        <a:buSzPct val="100000"/>
        <a:buFont typeface="Wingdings 2"/>
        <a:buChar char="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gif"/><Relationship Id="rId7" Type="http://schemas.openxmlformats.org/officeDocument/2006/relationships/image" Target="../media/image28.jpe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10" Type="http://schemas.openxmlformats.org/officeDocument/2006/relationships/image" Target="../media/image31.gif"/><Relationship Id="rId4" Type="http://schemas.openxmlformats.org/officeDocument/2006/relationships/image" Target="../media/image25.jpeg"/><Relationship Id="rId9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chart" Target="../charts/chart2.xml"/><Relationship Id="rId4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chart" Target="../charts/chart3.xml"/><Relationship Id="rId4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chart" Target="../charts/chart4.xml"/><Relationship Id="rId4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GB" dirty="0"/>
              <a:t>MGT 388 Finance and Law for Engineers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GB" dirty="0"/>
              <a:t>Introduction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109728" lvl="0" indent="0">
              <a:lnSpc>
                <a:spcPct val="90000"/>
              </a:lnSpc>
              <a:buNone/>
            </a:pPr>
            <a:r>
              <a:rPr lang="en-GB" sz="2500" dirty="0"/>
              <a:t>Provides information to users </a:t>
            </a:r>
            <a:r>
              <a:rPr lang="en-GB" sz="2500" b="1" dirty="0"/>
              <a:t>outside</a:t>
            </a:r>
            <a:r>
              <a:rPr lang="en-GB" sz="2500" dirty="0"/>
              <a:t> the organisation. The information is contained in an </a:t>
            </a:r>
            <a:r>
              <a:rPr lang="en-GB" sz="2500" b="1" dirty="0"/>
              <a:t>Annual Report </a:t>
            </a:r>
            <a:r>
              <a:rPr lang="en-GB" sz="2500" dirty="0"/>
              <a:t>and is published by the organisation</a:t>
            </a:r>
            <a:r>
              <a:rPr lang="en-GB" sz="2500" dirty="0" smtClean="0"/>
              <a:t>.</a:t>
            </a:r>
          </a:p>
          <a:p>
            <a:pPr marL="109728" lvl="0" indent="0">
              <a:lnSpc>
                <a:spcPct val="90000"/>
              </a:lnSpc>
              <a:buNone/>
            </a:pPr>
            <a:endParaRPr lang="en-GB" sz="2500" dirty="0"/>
          </a:p>
          <a:p>
            <a:pPr marL="109728" lvl="0" indent="0">
              <a:lnSpc>
                <a:spcPct val="90000"/>
              </a:lnSpc>
              <a:buNone/>
            </a:pPr>
            <a:endParaRPr lang="en-GB" sz="2500" dirty="0"/>
          </a:p>
          <a:p>
            <a:pPr marL="109728" lvl="0" indent="0">
              <a:lnSpc>
                <a:spcPct val="90000"/>
              </a:lnSpc>
              <a:buNone/>
            </a:pPr>
            <a:endParaRPr lang="en-GB" sz="2500" dirty="0"/>
          </a:p>
          <a:p>
            <a:pPr marL="109728" lvl="0" indent="0">
              <a:lnSpc>
                <a:spcPct val="90000"/>
              </a:lnSpc>
              <a:buNone/>
            </a:pPr>
            <a:endParaRPr lang="en-GB" sz="2500" dirty="0" smtClean="0"/>
          </a:p>
          <a:p>
            <a:pPr marL="109728" lvl="0" indent="0">
              <a:lnSpc>
                <a:spcPct val="90000"/>
              </a:lnSpc>
              <a:buNone/>
            </a:pPr>
            <a:endParaRPr lang="en-GB" sz="2500" dirty="0"/>
          </a:p>
          <a:p>
            <a:pPr marL="109728" lvl="0" indent="0">
              <a:lnSpc>
                <a:spcPct val="90000"/>
              </a:lnSpc>
              <a:buNone/>
            </a:pPr>
            <a:r>
              <a:rPr lang="en-GB" sz="2500" dirty="0" smtClean="0"/>
              <a:t>Assumes </a:t>
            </a:r>
            <a:r>
              <a:rPr lang="en-GB" sz="2500" dirty="0"/>
              <a:t>users have some business and accounting knowledge</a:t>
            </a:r>
          </a:p>
          <a:p>
            <a:pPr marL="109728" lvl="0" indent="0">
              <a:lnSpc>
                <a:spcPct val="90000"/>
              </a:lnSpc>
              <a:buNone/>
            </a:pPr>
            <a:endParaRPr lang="en-GB" sz="2500" dirty="0"/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Financial Accounting</a:t>
            </a:r>
          </a:p>
        </p:txBody>
      </p:sp>
      <p:pic>
        <p:nvPicPr>
          <p:cNvPr id="4100" name="Picture 4" descr="C:\Program Files (x86)\Microsoft Office\MEDIA\CAGCAT10\j028536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607" y="2938442"/>
            <a:ext cx="1474013" cy="181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Paul\AppData\Local\Microsoft\Windows\INetCache\IE\2ZVAVVZ1\Richie-Rich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63278"/>
            <a:ext cx="1988684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idx="1"/>
          </p:nvPr>
        </p:nvSpPr>
        <p:spPr>
          <a:xfrm>
            <a:off x="395536" y="1124744"/>
            <a:ext cx="8229600" cy="5174031"/>
          </a:xfrm>
        </p:spPr>
        <p:txBody>
          <a:bodyPr/>
          <a:lstStyle/>
          <a:p>
            <a:pPr marL="109728" lvl="0" indent="0">
              <a:lnSpc>
                <a:spcPct val="90000"/>
              </a:lnSpc>
              <a:buNone/>
            </a:pPr>
            <a:r>
              <a:rPr lang="en-GB" sz="2800" dirty="0"/>
              <a:t>Provides information about the </a:t>
            </a:r>
            <a:r>
              <a:rPr lang="en-GB" sz="2800" b="1" dirty="0"/>
              <a:t>financial position. </a:t>
            </a:r>
          </a:p>
          <a:p>
            <a:pPr marL="109728" lvl="0" indent="0">
              <a:lnSpc>
                <a:spcPct val="90000"/>
              </a:lnSpc>
              <a:buNone/>
            </a:pPr>
            <a:r>
              <a:rPr lang="en-GB" sz="2800" dirty="0"/>
              <a:t>That is </a:t>
            </a:r>
            <a:r>
              <a:rPr lang="en-GB" sz="2800" dirty="0" smtClean="0"/>
              <a:t>things </a:t>
            </a:r>
            <a:r>
              <a:rPr lang="en-GB" sz="2800" dirty="0"/>
              <a:t>an </a:t>
            </a:r>
            <a:r>
              <a:rPr lang="en-GB" sz="2800" dirty="0" smtClean="0"/>
              <a:t>organisation owns and owes. </a:t>
            </a:r>
            <a:r>
              <a:rPr lang="en-GB" sz="2800" dirty="0"/>
              <a:t>Manchester United – Stadium and debts</a:t>
            </a:r>
          </a:p>
          <a:p>
            <a:pPr marL="109728" lvl="0" indent="0">
              <a:buNone/>
            </a:pPr>
            <a:endParaRPr lang="en-GB" dirty="0"/>
          </a:p>
          <a:p>
            <a:pPr marL="109728" lvl="0" indent="0">
              <a:buNone/>
            </a:pPr>
            <a:endParaRPr lang="en-GB" dirty="0"/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Financial Accounting</a:t>
            </a:r>
          </a:p>
        </p:txBody>
      </p:sp>
      <p:pic>
        <p:nvPicPr>
          <p:cNvPr id="6147" name="Picture 3" descr="C:\Users\Paul\AppData\Local\Microsoft\Windows\INetCache\IE\OAI1NQKD\alex-ferguson-stand-1024x726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501008"/>
            <a:ext cx="2555776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Paul\AppData\Local\Microsoft\Windows\INetCache\IE\VZ9LV2O9\20130328_Debt_92874538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802744"/>
            <a:ext cx="2311904" cy="185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lvl="0" indent="0">
              <a:buNone/>
            </a:pPr>
            <a:r>
              <a:rPr lang="en-GB" dirty="0"/>
              <a:t>Provides information about the </a:t>
            </a:r>
            <a:r>
              <a:rPr lang="en-GB" b="1" dirty="0"/>
              <a:t>financial performance.</a:t>
            </a:r>
          </a:p>
          <a:p>
            <a:pPr marL="109728" lvl="0" indent="0">
              <a:buNone/>
            </a:pPr>
            <a:endParaRPr lang="en-GB" dirty="0" smtClean="0"/>
          </a:p>
          <a:p>
            <a:pPr marL="109728" lvl="0" indent="0">
              <a:buNone/>
            </a:pPr>
            <a:r>
              <a:rPr lang="en-GB" dirty="0" smtClean="0"/>
              <a:t>That </a:t>
            </a:r>
            <a:r>
              <a:rPr lang="en-GB" dirty="0"/>
              <a:t>is the profit the organisation is making.</a:t>
            </a:r>
          </a:p>
          <a:p>
            <a:pPr marL="109728" lvl="0" indent="0">
              <a:buNone/>
            </a:pPr>
            <a:r>
              <a:rPr lang="en-GB" dirty="0"/>
              <a:t>Manchester United ticket sales, </a:t>
            </a:r>
            <a:r>
              <a:rPr lang="en-GB" dirty="0" smtClean="0"/>
              <a:t>sponsorship, shirt </a:t>
            </a:r>
            <a:r>
              <a:rPr lang="en-GB" dirty="0"/>
              <a:t>sales, TV rights player salaries and interest payments.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Financial Accounting</a:t>
            </a:r>
          </a:p>
        </p:txBody>
      </p:sp>
      <p:pic>
        <p:nvPicPr>
          <p:cNvPr id="7170" name="Picture 2" descr="C:\Users\Paul\AppData\Local\Microsoft\Windows\INetCache\IE\VZ9LV2O9\180px-Ticket_Manchester_City_-_Górnik_Zabrz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82214">
            <a:off x="1896535" y="4385071"/>
            <a:ext cx="548640" cy="13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Paul\AppData\Local\Microsoft\Windows\INetCache\IE\5G2KKUN2\Manchester_United_Home_Shirt_2009_1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509120"/>
            <a:ext cx="2376264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Paul\AppData\Local\Microsoft\Windows\INetCache\IE\OAI1NQKD\google-tv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97152"/>
            <a:ext cx="1681361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Paul\AppData\Local\Microsoft\Windows\INetCache\IE\OAI1NQKD\Paul_Pogba_9_March_2017_(cropped)[1]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539" y="4509120"/>
            <a:ext cx="1512168" cy="187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C:\Users\Paul\AppData\Local\Microsoft\Windows\INetCache\IE\2ZVAVVZ1\envelope-payment-due-notice-letter-5139935[1]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347767"/>
            <a:ext cx="1440160" cy="117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7224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ecognizing Accounts Receivabl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492896"/>
            <a:ext cx="2220838" cy="2220838"/>
          </a:xfrm>
        </p:spPr>
      </p:pic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>
                <a:latin typeface="Berlin Sans FB Demi" pitchFamily="34"/>
              </a:rPr>
              <a:t>FINANCIAL ACCOUNTING</a:t>
            </a:r>
            <a:br>
              <a:rPr lang="en-GB" sz="4400" dirty="0">
                <a:latin typeface="Berlin Sans FB Demi" pitchFamily="34"/>
              </a:rPr>
            </a:br>
            <a:endParaRPr lang="en-GB" dirty="0"/>
          </a:p>
        </p:txBody>
      </p:sp>
      <p:pic>
        <p:nvPicPr>
          <p:cNvPr id="1026" name="Picture 2" descr="C:\Users\Paul\AppData\Local\Microsoft\Windows\INetCache\IE\OAI1NQKD\environment_day_2[1]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196753"/>
            <a:ext cx="2592288" cy="180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aul\AppData\Local\Microsoft\Windows\INetCache\IE\5G2KKUN2\triplebottomline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601" y="4725144"/>
            <a:ext cx="2448272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Paul\AppData\Local\Microsoft\Windows\INetCache\IE\VZ9LV2O9\donate-logo[1]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908720"/>
            <a:ext cx="237626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Paul\AppData\Local\Microsoft\Windows\INetCache\IE\VZ9LV2O9\header-cheap-accountant[1]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656832"/>
            <a:ext cx="2360290" cy="130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Paul\AppData\Local\Microsoft\Windows\INetCache\IE\VZ9LV2O9\14508503-vector-cartoon-of-overworked-executive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690" y="4797152"/>
            <a:ext cx="2331054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Paul\AppData\Local\Microsoft\Windows\INetCache\IE\VZ9LV2O9\440x440.community[1]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077023"/>
            <a:ext cx="3047578" cy="144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Paul\AppData\Local\Microsoft\Windows\INetCache\IE\VZ9LV2O9\Smartplanet-the-future-of-video-series-500px[1]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402" y="2708920"/>
            <a:ext cx="2809783" cy="180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Paul\AppData\Local\Microsoft\Windows\INetCache\IE\OAI1NQKD\history[1]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66" y="3100767"/>
            <a:ext cx="2583283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109728" lvl="0" indent="0">
              <a:lnSpc>
                <a:spcPct val="80000"/>
              </a:lnSpc>
              <a:buNone/>
            </a:pPr>
            <a:endParaRPr lang="en-GB" sz="2300" b="1" dirty="0"/>
          </a:p>
          <a:p>
            <a:pPr lvl="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GB" sz="2300" dirty="0" smtClean="0"/>
              <a:t> Investing in shares –  will there be dividends?</a:t>
            </a:r>
          </a:p>
          <a:p>
            <a:pPr marL="393192" lvl="1" indent="0">
              <a:lnSpc>
                <a:spcPct val="80000"/>
              </a:lnSpc>
              <a:buNone/>
            </a:pPr>
            <a:r>
              <a:rPr lang="en-GB" sz="1900" dirty="0"/>
              <a:t>	</a:t>
            </a:r>
            <a:r>
              <a:rPr lang="en-GB" sz="1900" dirty="0" smtClean="0"/>
              <a:t>		          </a:t>
            </a:r>
            <a:r>
              <a:rPr lang="en-GB" sz="2400" dirty="0" smtClean="0"/>
              <a:t>will </a:t>
            </a:r>
            <a:r>
              <a:rPr lang="en-GB" sz="2400" dirty="0"/>
              <a:t>t</a:t>
            </a:r>
            <a:r>
              <a:rPr lang="en-GB" sz="2400" dirty="0" smtClean="0"/>
              <a:t>he share price go up?</a:t>
            </a:r>
            <a:endParaRPr lang="en-GB" sz="2400" dirty="0"/>
          </a:p>
          <a:p>
            <a:pPr marL="109728" lvl="0" indent="0">
              <a:lnSpc>
                <a:spcPct val="80000"/>
              </a:lnSpc>
              <a:buNone/>
            </a:pPr>
            <a:endParaRPr lang="en-GB" sz="2300" dirty="0"/>
          </a:p>
          <a:p>
            <a:pPr lvl="0">
              <a:lnSpc>
                <a:spcPct val="80000"/>
              </a:lnSpc>
              <a:buFont typeface="Wingdings" pitchFamily="2"/>
              <a:buChar char="v"/>
            </a:pPr>
            <a:r>
              <a:rPr lang="en-GB" sz="2300" dirty="0"/>
              <a:t>Buying or selling to another company assess reliability for payments or delivery, ethical standards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GB" sz="23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GB" sz="2300" dirty="0" smtClean="0"/>
              <a:t>Seeking employment-wages and salaries, staff retention, directors pay, social responsibility, future </a:t>
            </a:r>
            <a:r>
              <a:rPr lang="en-GB" sz="2300" dirty="0"/>
              <a:t>plans</a:t>
            </a:r>
            <a:r>
              <a:rPr lang="en-GB" sz="2300" dirty="0" smtClean="0"/>
              <a:t>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GB" sz="23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GB" sz="2300" dirty="0" smtClean="0"/>
              <a:t>Governments – tax revenue, executive pay, diversity, social responsibility.</a:t>
            </a:r>
            <a:endParaRPr lang="en-GB" sz="2300" dirty="0"/>
          </a:p>
          <a:p>
            <a:pPr marL="109728" lvl="0" indent="0">
              <a:lnSpc>
                <a:spcPct val="80000"/>
              </a:lnSpc>
              <a:buNone/>
            </a:pPr>
            <a:endParaRPr lang="en-GB" sz="2300" b="1" u="sng" dirty="0"/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3700" dirty="0" smtClean="0"/>
              <a:t>Uses </a:t>
            </a:r>
            <a:r>
              <a:rPr lang="en-GB" sz="3700" dirty="0"/>
              <a:t>of Financial Accounting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PChart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81726133"/>
              </p:ext>
            </p:extLst>
          </p:nvPr>
        </p:nvGraphicFramePr>
        <p:xfrm>
          <a:off x="4508500" y="1485900"/>
          <a:ext cx="4572000" cy="51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Which of the following would NOT appear in a set of company accounts</a:t>
            </a:r>
            <a:endParaRPr lang="en-GB" sz="3200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481328"/>
            <a:ext cx="4114800" cy="4525959"/>
          </a:xfrm>
        </p:spPr>
        <p:txBody>
          <a:bodyPr/>
          <a:lstStyle/>
          <a:p>
            <a:pPr marL="624078" indent="-514350">
              <a:buFont typeface="Wingdings 3"/>
              <a:buAutoNum type="alphaUcPeriod"/>
            </a:pPr>
            <a:r>
              <a:rPr lang="en-GB" dirty="0" smtClean="0"/>
              <a:t>The profit earned in the year.</a:t>
            </a:r>
          </a:p>
          <a:p>
            <a:pPr marL="624078" indent="-514350">
              <a:buFont typeface="Wingdings 3"/>
              <a:buAutoNum type="alphaUcPeriod"/>
            </a:pPr>
            <a:r>
              <a:rPr lang="en-GB" dirty="0" smtClean="0"/>
              <a:t>The cash position at the end of the year.</a:t>
            </a:r>
          </a:p>
          <a:p>
            <a:pPr marL="624078" indent="-514350">
              <a:buFont typeface="Wingdings 3"/>
              <a:buAutoNum type="alphaUcPeriod"/>
            </a:pPr>
            <a:r>
              <a:rPr lang="en-GB" dirty="0" smtClean="0"/>
              <a:t>Sensitive information which is not known by competitors.</a:t>
            </a:r>
          </a:p>
          <a:p>
            <a:pPr marL="624078" indent="-514350">
              <a:buFont typeface="Wingdings 3"/>
              <a:buAutoNum type="alphaUcPeriod"/>
            </a:pPr>
            <a:r>
              <a:rPr lang="en-GB" dirty="0" smtClean="0"/>
              <a:t>The future plans of the company.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43847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4000" dirty="0">
                <a:latin typeface="Berlin Sans FB Demi" pitchFamily="34"/>
              </a:rPr>
              <a:t>MANAGEMENT ACCOUNTING</a:t>
            </a:r>
            <a:br>
              <a:rPr lang="en-GB" sz="4000" dirty="0">
                <a:latin typeface="Berlin Sans FB Demi" pitchFamily="34"/>
              </a:rPr>
            </a:br>
            <a:endParaRPr lang="en-GB" dirty="0"/>
          </a:p>
        </p:txBody>
      </p:sp>
      <p:pic>
        <p:nvPicPr>
          <p:cNvPr id="1026" name="Picture 2" descr="C:\Users\Paul\AppData\Local\Microsoft\Windows\INetCache\IE\5G2KKUN2\0060-0808-0514-2460_Accountant_Working_on_an_Adding_Machine_with_a_Bandage_Wrapped_Finger_clipart_image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524" y="2518613"/>
            <a:ext cx="2399587" cy="184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aul\AppData\Local\Microsoft\Windows\INetCache\IE\OAI1NQKD\objective-and-goals-prev1222477279qx7b0u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96752"/>
            <a:ext cx="1584176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aul\AppData\Local\Microsoft\Windows\INetCache\IE\OAI1NQKD\planning-620299_64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059609"/>
            <a:ext cx="1895872" cy="179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aul\AppData\Local\Microsoft\Windows\INetCache\IE\VZ9LV2O9\6551525739_cea94562f0_b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581128"/>
            <a:ext cx="2276872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Paul\AppData\Local\Microsoft\Windows\INetCache\IE\2ZVAVVZ1\world-domination-1[1]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4725144"/>
            <a:ext cx="1872209" cy="172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Paul\AppData\Local\Microsoft\Windows\INetCache\IE\2ZVAVVZ1\Global_Innovation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58" y="4487310"/>
            <a:ext cx="1952091" cy="182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109728" lvl="0" indent="0">
              <a:lnSpc>
                <a:spcPct val="90000"/>
              </a:lnSpc>
              <a:buNone/>
            </a:pPr>
            <a:r>
              <a:rPr lang="en-GB" dirty="0"/>
              <a:t>The management accountant is responsible for:</a:t>
            </a:r>
          </a:p>
          <a:p>
            <a:pPr lvl="0">
              <a:lnSpc>
                <a:spcPct val="90000"/>
              </a:lnSpc>
              <a:buFont typeface="Wingdings" pitchFamily="2"/>
              <a:buChar char="v"/>
            </a:pPr>
            <a:r>
              <a:rPr lang="en-GB" dirty="0"/>
              <a:t>Determining the </a:t>
            </a:r>
            <a:r>
              <a:rPr lang="en-GB" b="1" dirty="0"/>
              <a:t>relevant</a:t>
            </a:r>
            <a:r>
              <a:rPr lang="en-GB" dirty="0"/>
              <a:t> information.</a:t>
            </a:r>
          </a:p>
          <a:p>
            <a:pPr lvl="0">
              <a:lnSpc>
                <a:spcPct val="90000"/>
              </a:lnSpc>
              <a:buFont typeface="Wingdings" pitchFamily="2"/>
              <a:buChar char="v"/>
            </a:pPr>
            <a:r>
              <a:rPr lang="en-GB" b="1" dirty="0"/>
              <a:t>Collecting</a:t>
            </a:r>
            <a:r>
              <a:rPr lang="en-GB" dirty="0"/>
              <a:t> the information</a:t>
            </a:r>
          </a:p>
          <a:p>
            <a:pPr lvl="0">
              <a:lnSpc>
                <a:spcPct val="90000"/>
              </a:lnSpc>
              <a:buFont typeface="Wingdings" pitchFamily="2"/>
              <a:buChar char="v"/>
            </a:pPr>
            <a:r>
              <a:rPr lang="en-GB" b="1" dirty="0"/>
              <a:t>Communicating</a:t>
            </a:r>
            <a:r>
              <a:rPr lang="en-GB" dirty="0"/>
              <a:t> the information</a:t>
            </a:r>
          </a:p>
          <a:p>
            <a:pPr lvl="0">
              <a:lnSpc>
                <a:spcPct val="90000"/>
              </a:lnSpc>
              <a:buFont typeface="Wingdings" pitchFamily="2"/>
              <a:buChar char="v"/>
            </a:pPr>
            <a:r>
              <a:rPr lang="en-GB" b="1" dirty="0"/>
              <a:t>Incentives</a:t>
            </a:r>
            <a:r>
              <a:rPr lang="en-GB" dirty="0"/>
              <a:t> to achieve objectives</a:t>
            </a:r>
          </a:p>
          <a:p>
            <a:pPr lvl="0">
              <a:lnSpc>
                <a:spcPct val="90000"/>
              </a:lnSpc>
              <a:buFont typeface="Wingdings" pitchFamily="2"/>
              <a:buChar char="v"/>
            </a:pPr>
            <a:r>
              <a:rPr lang="en-GB" b="1" dirty="0"/>
              <a:t>Monitoring</a:t>
            </a:r>
            <a:r>
              <a:rPr lang="en-GB" dirty="0"/>
              <a:t> achievement of objectives and highlighting any cause for concern.</a:t>
            </a:r>
          </a:p>
          <a:p>
            <a:pPr marL="109728" lvl="0" indent="0">
              <a:lnSpc>
                <a:spcPct val="90000"/>
              </a:lnSpc>
              <a:buNone/>
            </a:pPr>
            <a:endParaRPr lang="en-GB" dirty="0"/>
          </a:p>
          <a:p>
            <a:pPr marL="109728" lvl="0" indent="0">
              <a:lnSpc>
                <a:spcPct val="90000"/>
              </a:lnSpc>
              <a:buNone/>
            </a:pPr>
            <a:r>
              <a:rPr lang="en-GB" dirty="0">
                <a:solidFill>
                  <a:srgbClr val="DA1F28"/>
                </a:solidFill>
              </a:rPr>
              <a:t>The directors are responsible for making decisions based on information provided</a:t>
            </a:r>
            <a:r>
              <a:rPr lang="en-GB" dirty="0"/>
              <a:t>.</a:t>
            </a:r>
          </a:p>
          <a:p>
            <a:pPr marL="109728" lvl="0" indent="0">
              <a:lnSpc>
                <a:spcPct val="90000"/>
              </a:lnSpc>
              <a:buNone/>
            </a:pPr>
            <a:endParaRPr lang="en-GB" dirty="0"/>
          </a:p>
          <a:p>
            <a:pPr lvl="0">
              <a:lnSpc>
                <a:spcPct val="90000"/>
              </a:lnSpc>
            </a:pPr>
            <a:endParaRPr lang="en-GB" dirty="0"/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Management Accounting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/>
          <a:lstStyle/>
          <a:p>
            <a:pPr marL="109728" lvl="0" indent="0">
              <a:lnSpc>
                <a:spcPct val="80000"/>
              </a:lnSpc>
              <a:buNone/>
            </a:pPr>
            <a:r>
              <a:rPr lang="en-GB" sz="2100" dirty="0"/>
              <a:t>BPP – Profit </a:t>
            </a:r>
            <a:r>
              <a:rPr lang="en-GB" sz="2100" dirty="0" smtClean="0"/>
              <a:t>maximisation</a:t>
            </a:r>
          </a:p>
          <a:p>
            <a:pPr marL="109728" lvl="0" indent="0">
              <a:lnSpc>
                <a:spcPct val="80000"/>
              </a:lnSpc>
              <a:buNone/>
            </a:pPr>
            <a:r>
              <a:rPr lang="en-GB" sz="2100" dirty="0" smtClean="0"/>
              <a:t>Risk assessment technical </a:t>
            </a:r>
            <a:r>
              <a:rPr lang="en-GB" sz="2100" dirty="0"/>
              <a:t>and </a:t>
            </a:r>
            <a:r>
              <a:rPr lang="en-GB" sz="2100" dirty="0" smtClean="0"/>
              <a:t>geographical.</a:t>
            </a:r>
            <a:endParaRPr lang="en-GB" sz="2100" dirty="0"/>
          </a:p>
          <a:p>
            <a:pPr marL="109728" lvl="0" indent="0">
              <a:lnSpc>
                <a:spcPct val="80000"/>
              </a:lnSpc>
              <a:buNone/>
            </a:pPr>
            <a:endParaRPr lang="en-GB" sz="2100" dirty="0"/>
          </a:p>
          <a:p>
            <a:pPr marL="109728" lvl="0" indent="0">
              <a:lnSpc>
                <a:spcPct val="80000"/>
              </a:lnSpc>
              <a:buNone/>
            </a:pPr>
            <a:r>
              <a:rPr lang="en-GB" sz="2100" dirty="0" smtClean="0"/>
              <a:t>			Ford </a:t>
            </a:r>
            <a:r>
              <a:rPr lang="en-GB" sz="2100" dirty="0"/>
              <a:t>– Research and development in UK </a:t>
            </a:r>
            <a:r>
              <a:rPr lang="en-GB" sz="2100" dirty="0" smtClean="0"/>
              <a:t>			production </a:t>
            </a:r>
            <a:r>
              <a:rPr lang="en-GB" sz="2100" dirty="0"/>
              <a:t>elsewhere in the World.</a:t>
            </a:r>
          </a:p>
          <a:p>
            <a:pPr marL="109728" lvl="0" indent="0">
              <a:lnSpc>
                <a:spcPct val="80000"/>
              </a:lnSpc>
              <a:buNone/>
            </a:pPr>
            <a:endParaRPr lang="en-GB" sz="2100" dirty="0"/>
          </a:p>
          <a:p>
            <a:pPr marL="109728" lvl="0" indent="0">
              <a:lnSpc>
                <a:spcPct val="80000"/>
              </a:lnSpc>
              <a:buNone/>
            </a:pPr>
            <a:r>
              <a:rPr lang="en-GB" sz="2100" dirty="0"/>
              <a:t>Apple – General economic information, </a:t>
            </a:r>
            <a:r>
              <a:rPr lang="en-GB" sz="2100" dirty="0" smtClean="0"/>
              <a:t>price,</a:t>
            </a:r>
          </a:p>
          <a:p>
            <a:pPr marL="109728" lvl="0" indent="0">
              <a:lnSpc>
                <a:spcPct val="80000"/>
              </a:lnSpc>
              <a:buNone/>
            </a:pPr>
            <a:r>
              <a:rPr lang="en-GB" sz="2100" dirty="0" smtClean="0"/>
              <a:t>Technology and competition.</a:t>
            </a:r>
            <a:endParaRPr lang="en-GB" sz="2100" dirty="0"/>
          </a:p>
          <a:p>
            <a:pPr marL="109728" lvl="0" indent="0">
              <a:lnSpc>
                <a:spcPct val="80000"/>
              </a:lnSpc>
              <a:buNone/>
            </a:pPr>
            <a:endParaRPr lang="en-GB" sz="2100" dirty="0"/>
          </a:p>
          <a:p>
            <a:pPr marL="109728" lvl="0" indent="0">
              <a:lnSpc>
                <a:spcPct val="80000"/>
              </a:lnSpc>
              <a:buNone/>
            </a:pPr>
            <a:endParaRPr lang="en-GB" sz="2100" dirty="0" smtClean="0"/>
          </a:p>
          <a:p>
            <a:pPr marL="109728" lvl="0" indent="0">
              <a:lnSpc>
                <a:spcPct val="80000"/>
              </a:lnSpc>
              <a:buNone/>
            </a:pPr>
            <a:r>
              <a:rPr lang="en-GB" sz="2100" dirty="0" smtClean="0"/>
              <a:t>Nearly </a:t>
            </a:r>
            <a:r>
              <a:rPr lang="en-GB" sz="2100" dirty="0"/>
              <a:t>all decisions require non-financial information and </a:t>
            </a:r>
            <a:r>
              <a:rPr lang="en-GB" sz="2100" dirty="0" smtClean="0"/>
              <a:t>the information will be based on estimates </a:t>
            </a:r>
            <a:r>
              <a:rPr lang="en-GB" sz="2100" dirty="0"/>
              <a:t>as the decision relate to future actions.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Management Accounting</a:t>
            </a:r>
          </a:p>
        </p:txBody>
      </p:sp>
      <p:pic>
        <p:nvPicPr>
          <p:cNvPr id="2050" name="Picture 2" descr="C:\Users\Paul\AppData\Local\Microsoft\Windows\INetCache\IE\2ZVAVVZ1\BP_logo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340768"/>
            <a:ext cx="1238250" cy="103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aul\AppData\Local\Microsoft\Windows\INetCache\IE\5G2KKUN2\120px-Ford_logo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5455"/>
            <a:ext cx="11430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Paul\AppData\Local\Microsoft\Windows\INetCache\IE\OAI1NQKD\10542936505_e6e832b4a4_z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231280"/>
            <a:ext cx="2191792" cy="120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Paul\AppData\Local\Microsoft\Windows\INetCache\IE\VZ9LV2O9\future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154" y="5301208"/>
            <a:ext cx="213360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109728" lvl="0" indent="0">
              <a:lnSpc>
                <a:spcPct val="80000"/>
              </a:lnSpc>
              <a:buNone/>
            </a:pPr>
            <a:r>
              <a:rPr lang="en-GB" sz="2500" u="sng" dirty="0"/>
              <a:t>Entrepreneur</a:t>
            </a:r>
          </a:p>
          <a:p>
            <a:pPr marL="109728" lvl="0" indent="0">
              <a:lnSpc>
                <a:spcPct val="80000"/>
              </a:lnSpc>
              <a:buNone/>
            </a:pPr>
            <a:endParaRPr lang="en-GB" sz="2500" u="sng" dirty="0"/>
          </a:p>
          <a:p>
            <a:pPr marL="109728" lvl="0" indent="0">
              <a:lnSpc>
                <a:spcPct val="80000"/>
              </a:lnSpc>
              <a:buNone/>
            </a:pPr>
            <a:r>
              <a:rPr lang="en-GB" sz="2500" dirty="0"/>
              <a:t>What are your relevant costs and what price should you charge?</a:t>
            </a:r>
          </a:p>
          <a:p>
            <a:pPr marL="109728" lvl="0" indent="0">
              <a:lnSpc>
                <a:spcPct val="80000"/>
              </a:lnSpc>
              <a:buNone/>
            </a:pPr>
            <a:endParaRPr lang="en-GB" sz="2500" dirty="0"/>
          </a:p>
          <a:p>
            <a:pPr marL="109728" lvl="0" indent="0">
              <a:lnSpc>
                <a:spcPct val="80000"/>
              </a:lnSpc>
              <a:buNone/>
            </a:pPr>
            <a:r>
              <a:rPr lang="en-GB" sz="2500" u="sng" dirty="0"/>
              <a:t>Employed</a:t>
            </a:r>
          </a:p>
          <a:p>
            <a:pPr marL="109728" lvl="0" indent="0">
              <a:lnSpc>
                <a:spcPct val="80000"/>
              </a:lnSpc>
              <a:buNone/>
            </a:pPr>
            <a:endParaRPr lang="en-GB" sz="2500" u="sng" dirty="0"/>
          </a:p>
          <a:p>
            <a:pPr marL="109728" lvl="0" indent="0">
              <a:lnSpc>
                <a:spcPct val="80000"/>
              </a:lnSpc>
              <a:buNone/>
            </a:pPr>
            <a:r>
              <a:rPr lang="en-GB" sz="2500" dirty="0"/>
              <a:t>Understand the information being supplied to you.</a:t>
            </a:r>
          </a:p>
          <a:p>
            <a:pPr marL="109728" lvl="0" indent="0">
              <a:lnSpc>
                <a:spcPct val="80000"/>
              </a:lnSpc>
              <a:buNone/>
            </a:pPr>
            <a:r>
              <a:rPr lang="en-GB" sz="2500" dirty="0"/>
              <a:t>Collect and monitor costs of a project you are responsible </a:t>
            </a:r>
            <a:r>
              <a:rPr lang="en-GB" sz="2500" dirty="0" smtClean="0"/>
              <a:t>for.</a:t>
            </a:r>
            <a:endParaRPr lang="en-GB" sz="2500" dirty="0"/>
          </a:p>
          <a:p>
            <a:pPr marL="109728" lvl="0" indent="0">
              <a:lnSpc>
                <a:spcPct val="80000"/>
              </a:lnSpc>
              <a:buNone/>
            </a:pPr>
            <a:r>
              <a:rPr lang="en-GB" sz="2500" dirty="0"/>
              <a:t>Understand how to choose between alternative products or processes.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3700" dirty="0"/>
              <a:t>Relevance of Management Accounting To You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109728" lvl="0" indent="0">
              <a:buNone/>
            </a:pPr>
            <a:r>
              <a:rPr lang="en-GB" dirty="0"/>
              <a:t>Module aim to introduce engineering students to key aspects of management which they are likely to experience in their future careers.</a:t>
            </a:r>
          </a:p>
          <a:p>
            <a:pPr marL="109728" lvl="0" indent="0">
              <a:buNone/>
            </a:pPr>
            <a:endParaRPr lang="en-GB" dirty="0"/>
          </a:p>
          <a:p>
            <a:pPr marL="109728" lvl="0" indent="0">
              <a:buNone/>
            </a:pPr>
            <a:r>
              <a:rPr lang="en-GB" dirty="0"/>
              <a:t>Aspects considered relevant by the Engineering Faculty and accreditation bodies.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Module Aim</a:t>
            </a:r>
          </a:p>
        </p:txBody>
      </p:sp>
      <p:pic>
        <p:nvPicPr>
          <p:cNvPr id="5130" name="Picture 10" descr="C:\Users\Paul\AppData\Local\Microsoft\Windows\INetCache\IE\VZ9LV2O9\Marine-engineering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21088"/>
            <a:ext cx="2448272" cy="192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C:\Users\Paul\AppData\Local\Microsoft\Windows\INetCache\IE\OAI1NQKD\Judge_at_desk[1]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41" y="3989949"/>
            <a:ext cx="2997349" cy="1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C:\Users\Paul\AppData\Local\Microsoft\Windows\INetCache\IE\OAI1NQKD\Personal-Bankruptcy1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085184"/>
            <a:ext cx="3810000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PChart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7863518"/>
              </p:ext>
            </p:extLst>
          </p:nvPr>
        </p:nvGraphicFramePr>
        <p:xfrm>
          <a:off x="4508500" y="1485900"/>
          <a:ext cx="4572000" cy="51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The management accountant for a computer retailer is responsible for determining if a store is financially viable</a:t>
            </a:r>
            <a:endParaRPr lang="en-GB" sz="2800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481328"/>
            <a:ext cx="4114800" cy="4525959"/>
          </a:xfrm>
        </p:spPr>
        <p:txBody>
          <a:bodyPr/>
          <a:lstStyle/>
          <a:p>
            <a:pPr marL="624078" indent="-514350">
              <a:buFont typeface="Wingdings 3"/>
              <a:buAutoNum type="alphaUcPeriod"/>
            </a:pPr>
            <a:r>
              <a:rPr lang="en-GB" dirty="0" smtClean="0"/>
              <a:t>True</a:t>
            </a:r>
          </a:p>
          <a:p>
            <a:pPr marL="624078" indent="-514350">
              <a:buFont typeface="Wingdings 3"/>
              <a:buAutoNum type="alphaUcPeriod"/>
            </a:pPr>
            <a:r>
              <a:rPr lang="en-GB" dirty="0" smtClean="0"/>
              <a:t>False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4928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idx="1"/>
          </p:nvPr>
        </p:nvSpPr>
        <p:spPr>
          <a:xfrm>
            <a:off x="457200" y="980728"/>
            <a:ext cx="8229600" cy="5553908"/>
          </a:xfrm>
        </p:spPr>
        <p:txBody>
          <a:bodyPr/>
          <a:lstStyle/>
          <a:p>
            <a:pPr lvl="0"/>
            <a:endParaRPr lang="en-GB" dirty="0"/>
          </a:p>
          <a:p>
            <a:pPr lvl="0"/>
            <a:endParaRPr lang="en-GB" dirty="0"/>
          </a:p>
          <a:p>
            <a:pPr marL="109728" lvl="0" indent="0">
              <a:buNone/>
            </a:pPr>
            <a:r>
              <a:rPr lang="en-GB" dirty="0" smtClean="0"/>
              <a:t>					</a:t>
            </a:r>
            <a:endParaRPr lang="en-GB" dirty="0"/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4400" dirty="0">
                <a:latin typeface="Berlin Sans FB Demi" pitchFamily="34"/>
              </a:rPr>
              <a:t>FINANCIAL MANAGEMENT</a:t>
            </a:r>
            <a:br>
              <a:rPr lang="en-GB" sz="4400" dirty="0">
                <a:latin typeface="Berlin Sans FB Demi" pitchFamily="34"/>
              </a:rPr>
            </a:br>
            <a:endParaRPr lang="en-GB" dirty="0"/>
          </a:p>
        </p:txBody>
      </p:sp>
      <p:pic>
        <p:nvPicPr>
          <p:cNvPr id="3077" name="Picture 5" descr="C:\Users\Paul\AppData\Local\Microsoft\Windows\INetCache\IE\VZ9LV2O9\7027601297_5e90a918e2_z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2520280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Paul\AppData\Local\Microsoft\Windows\INetCache\IE\OAI1NQKD\HostileTakeover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052737"/>
            <a:ext cx="267652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Paul\AppData\Local\Microsoft\Windows\INetCache\IE\VZ9LV2O9\Organic[1]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005064"/>
            <a:ext cx="190500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5013176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Funds available</a:t>
            </a:r>
          </a:p>
          <a:p>
            <a:r>
              <a:rPr lang="en-GB" dirty="0" smtClean="0"/>
              <a:t>Bank? Shares? Partner?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6012160" y="3429000"/>
            <a:ext cx="14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Takeover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156176" y="6165304"/>
            <a:ext cx="162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Organic growth</a:t>
            </a:r>
            <a:endParaRPr lang="en-GB" dirty="0"/>
          </a:p>
        </p:txBody>
      </p:sp>
      <p:sp>
        <p:nvSpPr>
          <p:cNvPr id="8" name="Up Arrow 7"/>
          <p:cNvSpPr/>
          <p:nvPr/>
        </p:nvSpPr>
        <p:spPr>
          <a:xfrm rot="14412991" flipV="1">
            <a:off x="3975804" y="2333906"/>
            <a:ext cx="432048" cy="18716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Up Arrow 9"/>
          <p:cNvSpPr/>
          <p:nvPr/>
        </p:nvSpPr>
        <p:spPr>
          <a:xfrm rot="6020950">
            <a:off x="4281459" y="3627669"/>
            <a:ext cx="484632" cy="224959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109728" lvl="0" indent="0">
              <a:lnSpc>
                <a:spcPct val="90000"/>
              </a:lnSpc>
              <a:buNone/>
            </a:pPr>
            <a:r>
              <a:rPr lang="en-GB" dirty="0"/>
              <a:t>Financial management is concerned </a:t>
            </a:r>
            <a:r>
              <a:rPr lang="en-GB" dirty="0" smtClean="0"/>
              <a:t>with</a:t>
            </a:r>
          </a:p>
          <a:p>
            <a:pPr marL="109728" lvl="0" indent="0">
              <a:lnSpc>
                <a:spcPct val="90000"/>
              </a:lnSpc>
              <a:buNone/>
            </a:pPr>
            <a:endParaRPr lang="en-GB" dirty="0"/>
          </a:p>
          <a:p>
            <a:pPr marL="109728" lvl="0" indent="0">
              <a:lnSpc>
                <a:spcPct val="90000"/>
              </a:lnSpc>
              <a:buNone/>
            </a:pPr>
            <a:r>
              <a:rPr lang="en-GB" dirty="0" smtClean="0"/>
              <a:t>How a business operates:</a:t>
            </a:r>
          </a:p>
          <a:p>
            <a:pPr lvl="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GB" dirty="0" smtClean="0"/>
              <a:t>Sole Trader</a:t>
            </a:r>
          </a:p>
          <a:p>
            <a:pPr lvl="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GB" dirty="0" smtClean="0"/>
              <a:t>Partnership</a:t>
            </a:r>
          </a:p>
          <a:p>
            <a:pPr lvl="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GB" dirty="0" smtClean="0"/>
              <a:t>Company – Limited/Plc</a:t>
            </a:r>
          </a:p>
          <a:p>
            <a:pPr marL="109728" lvl="0" indent="0">
              <a:lnSpc>
                <a:spcPct val="90000"/>
              </a:lnSpc>
              <a:buNone/>
            </a:pPr>
            <a:endParaRPr lang="en-GB" dirty="0"/>
          </a:p>
          <a:p>
            <a:pPr marL="109728" lvl="0" indent="0">
              <a:lnSpc>
                <a:spcPct val="90000"/>
              </a:lnSpc>
              <a:buNone/>
            </a:pPr>
            <a:r>
              <a:rPr lang="en-GB" dirty="0" smtClean="0"/>
              <a:t>How </a:t>
            </a:r>
            <a:r>
              <a:rPr lang="en-GB" dirty="0"/>
              <a:t>funds for a business are raised </a:t>
            </a:r>
            <a:endParaRPr lang="en-GB" dirty="0" smtClean="0"/>
          </a:p>
          <a:p>
            <a:pPr lvl="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GB" dirty="0" smtClean="0"/>
              <a:t>Overdraft</a:t>
            </a:r>
          </a:p>
          <a:p>
            <a:pPr lvl="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GB" dirty="0" smtClean="0"/>
              <a:t>Loan</a:t>
            </a:r>
          </a:p>
          <a:p>
            <a:pPr lvl="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GB" dirty="0" smtClean="0"/>
              <a:t>Issue shares</a:t>
            </a:r>
          </a:p>
          <a:p>
            <a:pPr marL="109728" lvl="0" indent="0">
              <a:lnSpc>
                <a:spcPct val="90000"/>
              </a:lnSpc>
              <a:buNone/>
            </a:pPr>
            <a:endParaRPr lang="en-GB" dirty="0"/>
          </a:p>
          <a:p>
            <a:pPr marL="109728" lvl="0" indent="0">
              <a:lnSpc>
                <a:spcPct val="90000"/>
              </a:lnSpc>
              <a:buNone/>
            </a:pPr>
            <a:endParaRPr lang="en-GB" dirty="0"/>
          </a:p>
          <a:p>
            <a:pPr marL="109728" lvl="0" indent="0">
              <a:lnSpc>
                <a:spcPct val="90000"/>
              </a:lnSpc>
              <a:buNone/>
            </a:pPr>
            <a:endParaRPr lang="en-GB" dirty="0"/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683568" y="188640"/>
            <a:ext cx="8157592" cy="1368152"/>
          </a:xfrm>
        </p:spPr>
        <p:txBody>
          <a:bodyPr/>
          <a:lstStyle/>
          <a:p>
            <a:pPr lvl="0"/>
            <a:r>
              <a:rPr lang="en-GB" dirty="0"/>
              <a:t>Financial Management</a:t>
            </a:r>
          </a:p>
        </p:txBody>
      </p:sp>
      <p:pic>
        <p:nvPicPr>
          <p:cNvPr id="4100" name="Picture 4" descr="C:\Users\Paul\AppData\Local\Microsoft\Windows\INetCache\IE\VZ9LV2O9\partnership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031052"/>
            <a:ext cx="2016224" cy="214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Paul\AppData\Local\Microsoft\Windows\INetCache\IE\2ZVAVVZ1\Stock-Certificate-Template-300x266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234" y="4828406"/>
            <a:ext cx="2289016" cy="202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lvl="0" indent="0">
              <a:lnSpc>
                <a:spcPct val="90000"/>
              </a:lnSpc>
              <a:buNone/>
            </a:pPr>
            <a:r>
              <a:rPr lang="en-GB" dirty="0"/>
              <a:t>How funds are used.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GB" dirty="0" smtClean="0"/>
              <a:t>New factory</a:t>
            </a:r>
          </a:p>
          <a:p>
            <a:pPr lvl="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GB" dirty="0" smtClean="0"/>
              <a:t>New company</a:t>
            </a:r>
          </a:p>
          <a:p>
            <a:pPr lvl="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GB" dirty="0" smtClean="0"/>
              <a:t>New project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Financial Management</a:t>
            </a:r>
          </a:p>
        </p:txBody>
      </p:sp>
      <p:pic>
        <p:nvPicPr>
          <p:cNvPr id="5122" name="Picture 2" descr="C:\Users\Paul\AppData\Local\Microsoft\Windows\INetCache\IE\2ZVAVVZ1\PEGI_Onlin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84984"/>
            <a:ext cx="3257112" cy="321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Paul\AppData\Local\Microsoft\Windows\INetCache\IE\VZ9LV2O9\stacks_image_285_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174" y="3284984"/>
            <a:ext cx="3643072" cy="311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4759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109728" lvl="0" indent="0">
              <a:buNone/>
            </a:pPr>
            <a:r>
              <a:rPr lang="en-GB" sz="2400" dirty="0" smtClean="0"/>
              <a:t>In a company any profit made at the end of the year belongs to shareholders.</a:t>
            </a:r>
          </a:p>
          <a:p>
            <a:pPr marL="109728" lvl="0" indent="0">
              <a:buNone/>
            </a:pPr>
            <a:r>
              <a:rPr lang="en-GB" sz="2400" dirty="0" smtClean="0"/>
              <a:t>Although all the profit generally does not get distributed to the shareholder it does belong to them.</a:t>
            </a:r>
          </a:p>
          <a:p>
            <a:pPr marL="109728" lvl="0" indent="0">
              <a:buNone/>
            </a:pPr>
            <a:r>
              <a:rPr lang="en-GB" sz="2400" dirty="0" smtClean="0"/>
              <a:t>The larger the profit the more the shareholders may receive.</a:t>
            </a:r>
          </a:p>
          <a:p>
            <a:pPr marL="109728" lvl="0" indent="0">
              <a:buNone/>
            </a:pPr>
            <a:endParaRPr lang="en-GB" sz="2400" dirty="0"/>
          </a:p>
          <a:p>
            <a:pPr marL="109728" lvl="0" indent="0">
              <a:buNone/>
            </a:pPr>
            <a:r>
              <a:rPr lang="en-GB" sz="2400" dirty="0" smtClean="0"/>
              <a:t>If a company needs more funding it could take out a loan and pay interest which will reduce profits or ask shareholders for more money.</a:t>
            </a:r>
          </a:p>
          <a:p>
            <a:pPr marL="109728" lvl="0" indent="0">
              <a:buNone/>
            </a:pPr>
            <a:r>
              <a:rPr lang="en-GB" sz="2400" dirty="0" smtClean="0"/>
              <a:t>A loan may be quicker, easier and cheaper BUT:</a:t>
            </a:r>
          </a:p>
          <a:p>
            <a:pPr marL="109728" lvl="0" indent="0">
              <a:buNone/>
            </a:pPr>
            <a:endParaRPr lang="en-GB" sz="2400" dirty="0" smtClean="0"/>
          </a:p>
          <a:p>
            <a:pPr marL="109728" lvl="0" indent="0">
              <a:buNone/>
            </a:pPr>
            <a:endParaRPr lang="en-GB" sz="2400" dirty="0"/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/>
              <a:t>Loan V Shares</a:t>
            </a:r>
            <a:endParaRPr lang="en-GB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GB" dirty="0" smtClean="0"/>
              <a:t>A company has been making profits before interest of £8 million and has to make interest payments of £3 million.</a:t>
            </a:r>
          </a:p>
          <a:p>
            <a:pPr marL="109728" indent="0">
              <a:buNone/>
            </a:pPr>
            <a:r>
              <a:rPr lang="en-GB" dirty="0" smtClean="0"/>
              <a:t>If the profits before interest falls by 20% by what percentage will profit after interest fall by?</a:t>
            </a:r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Profits and Interest Payments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9953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PChart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81103593"/>
              </p:ext>
            </p:extLst>
          </p:nvPr>
        </p:nvGraphicFramePr>
        <p:xfrm>
          <a:off x="4508500" y="1485900"/>
          <a:ext cx="4572000" cy="51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Profit after interest will fall by</a:t>
            </a:r>
            <a:endParaRPr lang="en-GB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481328"/>
            <a:ext cx="4114800" cy="4525959"/>
          </a:xfrm>
        </p:spPr>
        <p:txBody>
          <a:bodyPr/>
          <a:lstStyle/>
          <a:p>
            <a:pPr marL="624078" indent="-514350">
              <a:buFont typeface="Wingdings 3"/>
              <a:buAutoNum type="alphaUcPeriod"/>
            </a:pPr>
            <a:r>
              <a:rPr lang="en-GB" dirty="0" smtClean="0"/>
              <a:t>20%</a:t>
            </a:r>
          </a:p>
          <a:p>
            <a:pPr marL="624078" indent="-514350">
              <a:buFont typeface="Wingdings 3"/>
              <a:buAutoNum type="alphaUcPeriod"/>
            </a:pPr>
            <a:r>
              <a:rPr lang="en-GB" dirty="0" smtClean="0"/>
              <a:t>32%</a:t>
            </a:r>
          </a:p>
          <a:p>
            <a:pPr marL="624078" indent="-514350">
              <a:buFont typeface="Wingdings 3"/>
              <a:buAutoNum type="alphaUcPeriod"/>
            </a:pPr>
            <a:r>
              <a:rPr lang="en-GB" dirty="0" smtClean="0"/>
              <a:t>50%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55793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109728" lvl="0" indent="0">
              <a:buNone/>
            </a:pPr>
            <a:r>
              <a:rPr lang="en-GB" dirty="0"/>
              <a:t>Please review slides and more comprehensive lecture notes.</a:t>
            </a:r>
          </a:p>
          <a:p>
            <a:pPr marL="109728" lvl="0" indent="0">
              <a:buNone/>
            </a:pPr>
            <a:endParaRPr lang="en-GB" dirty="0"/>
          </a:p>
          <a:p>
            <a:pPr marL="109728" lvl="0" indent="0">
              <a:buNone/>
            </a:pPr>
            <a:r>
              <a:rPr lang="en-GB" smtClean="0"/>
              <a:t> </a:t>
            </a:r>
            <a:endParaRPr lang="en-GB" dirty="0"/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End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Assessment</a:t>
            </a:r>
            <a:endParaRPr lang="en-GB" dirty="0"/>
          </a:p>
        </p:txBody>
      </p:sp>
      <p:pic>
        <p:nvPicPr>
          <p:cNvPr id="1026" name="Picture 2" descr="C:\Users\Paul\AppData\Local\Microsoft\Windows\INetCache\IE\VZ9LV2O9\exam-sweat2[1]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385786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4711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109728" lvl="0" indent="0">
              <a:lnSpc>
                <a:spcPct val="80000"/>
              </a:lnSpc>
              <a:buNone/>
            </a:pPr>
            <a:r>
              <a:rPr lang="en-GB" sz="2300" dirty="0"/>
              <a:t>The Finance component of the module is 50% of the module assessment and is assessed by:</a:t>
            </a:r>
          </a:p>
          <a:p>
            <a:pPr marL="109728" lvl="0" indent="0">
              <a:lnSpc>
                <a:spcPct val="80000"/>
              </a:lnSpc>
              <a:buNone/>
            </a:pPr>
            <a:endParaRPr lang="en-GB" sz="2300" dirty="0"/>
          </a:p>
          <a:p>
            <a:pPr marL="109728" lvl="0" indent="0">
              <a:lnSpc>
                <a:spcPct val="80000"/>
              </a:lnSpc>
              <a:buNone/>
            </a:pPr>
            <a:r>
              <a:rPr lang="en-GB" sz="2300" dirty="0"/>
              <a:t>1 hour </a:t>
            </a:r>
            <a:r>
              <a:rPr lang="en-GB" sz="2300" dirty="0" smtClean="0"/>
              <a:t>30 </a:t>
            </a:r>
            <a:r>
              <a:rPr lang="en-GB" sz="2300" dirty="0"/>
              <a:t>minute end of module exam</a:t>
            </a:r>
          </a:p>
          <a:p>
            <a:pPr marL="109728" lvl="0" indent="0">
              <a:lnSpc>
                <a:spcPct val="80000"/>
              </a:lnSpc>
              <a:buNone/>
            </a:pPr>
            <a:endParaRPr lang="en-GB" sz="2300" dirty="0"/>
          </a:p>
          <a:p>
            <a:pPr marL="109728" lvl="0" indent="0">
              <a:lnSpc>
                <a:spcPct val="80000"/>
              </a:lnSpc>
              <a:buNone/>
            </a:pPr>
            <a:r>
              <a:rPr lang="en-GB" sz="2300" dirty="0"/>
              <a:t>Answer 2 questions from 3</a:t>
            </a:r>
          </a:p>
          <a:p>
            <a:pPr marL="109728" lvl="0" indent="0">
              <a:lnSpc>
                <a:spcPct val="80000"/>
              </a:lnSpc>
              <a:buNone/>
            </a:pPr>
            <a:endParaRPr lang="en-GB" sz="2300" dirty="0"/>
          </a:p>
          <a:p>
            <a:pPr marL="109728" lvl="0" indent="0">
              <a:lnSpc>
                <a:spcPct val="80000"/>
              </a:lnSpc>
              <a:buNone/>
            </a:pPr>
            <a:r>
              <a:rPr lang="en-GB" sz="2300" dirty="0"/>
              <a:t>Questions will assess more than one area of the syllabus</a:t>
            </a:r>
          </a:p>
          <a:p>
            <a:pPr marL="109728" lvl="0" indent="0">
              <a:lnSpc>
                <a:spcPct val="80000"/>
              </a:lnSpc>
              <a:buNone/>
            </a:pPr>
            <a:endParaRPr lang="en-GB" sz="2300" dirty="0"/>
          </a:p>
          <a:p>
            <a:pPr marL="109728" lvl="0" indent="0">
              <a:lnSpc>
                <a:spcPct val="80000"/>
              </a:lnSpc>
              <a:buNone/>
            </a:pPr>
            <a:r>
              <a:rPr lang="en-GB" sz="2300" dirty="0"/>
              <a:t>You must attend, prepare and revise everything</a:t>
            </a:r>
          </a:p>
          <a:p>
            <a:pPr marL="109728" lvl="0" indent="0">
              <a:lnSpc>
                <a:spcPct val="80000"/>
              </a:lnSpc>
              <a:buNone/>
            </a:pPr>
            <a:endParaRPr lang="en-GB" sz="2300" dirty="0"/>
          </a:p>
          <a:p>
            <a:pPr marL="109728" lvl="0" indent="0">
              <a:lnSpc>
                <a:spcPct val="80000"/>
              </a:lnSpc>
              <a:buNone/>
            </a:pPr>
            <a:r>
              <a:rPr lang="en-GB" sz="2300" dirty="0" smtClean="0"/>
              <a:t>Previous exam papers will be available on MOLE.</a:t>
            </a:r>
            <a:endParaRPr lang="en-GB" sz="2300" dirty="0"/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Module Assessment - Finance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109728" lvl="0" indent="0">
              <a:buNone/>
            </a:pPr>
            <a:r>
              <a:rPr lang="en-GB" dirty="0"/>
              <a:t>The finance component is taught </a:t>
            </a:r>
            <a:r>
              <a:rPr lang="en-GB" dirty="0" smtClean="0"/>
              <a:t>via:</a:t>
            </a:r>
            <a:endParaRPr lang="en-GB" dirty="0"/>
          </a:p>
          <a:p>
            <a:pPr marL="109728" lvl="0" indent="0">
              <a:buNone/>
            </a:pPr>
            <a:endParaRPr lang="en-GB" dirty="0"/>
          </a:p>
          <a:p>
            <a:pPr lvl="0">
              <a:buFont typeface="Wingdings" pitchFamily="2"/>
              <a:buChar char="v"/>
            </a:pPr>
            <a:r>
              <a:rPr lang="en-GB" dirty="0"/>
              <a:t>Weekly 1 hour lecture (weeks 1-10</a:t>
            </a:r>
            <a:r>
              <a:rPr lang="en-GB" dirty="0" smtClean="0"/>
              <a:t>)</a:t>
            </a:r>
            <a:endParaRPr lang="en-GB" dirty="0"/>
          </a:p>
          <a:p>
            <a:pPr marL="109728" lvl="0" indent="0">
              <a:buNone/>
            </a:pPr>
            <a:endParaRPr lang="en-GB" dirty="0"/>
          </a:p>
          <a:p>
            <a:pPr lvl="0">
              <a:buFont typeface="Wingdings" pitchFamily="2"/>
              <a:buChar char="v"/>
            </a:pPr>
            <a:r>
              <a:rPr lang="en-GB" dirty="0"/>
              <a:t>Two tutorials (Either weeks 3&amp;7 or 4&amp;8)</a:t>
            </a:r>
          </a:p>
          <a:p>
            <a:pPr marL="109728" lvl="0" indent="0">
              <a:buNone/>
            </a:pPr>
            <a:endParaRPr lang="en-GB" dirty="0"/>
          </a:p>
          <a:p>
            <a:pPr lvl="0">
              <a:buFont typeface="Wingdings" pitchFamily="2"/>
              <a:buChar char="v"/>
            </a:pPr>
            <a:r>
              <a:rPr lang="en-GB" dirty="0"/>
              <a:t>Revision tutorials (weeks 11&amp;12)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3700" dirty="0"/>
              <a:t>Organisation of Module - Finance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109728" lvl="0" indent="0">
              <a:lnSpc>
                <a:spcPct val="90000"/>
              </a:lnSpc>
              <a:buNone/>
            </a:pPr>
            <a:r>
              <a:rPr lang="en-GB" sz="2300" dirty="0"/>
              <a:t>Mole is organised weekly. Each week you should find:</a:t>
            </a:r>
          </a:p>
          <a:p>
            <a:pPr marL="109728" lvl="0" indent="0">
              <a:lnSpc>
                <a:spcPct val="90000"/>
              </a:lnSpc>
              <a:buNone/>
            </a:pPr>
            <a:endParaRPr lang="en-GB" sz="2300" dirty="0"/>
          </a:p>
          <a:p>
            <a:pPr lvl="0">
              <a:lnSpc>
                <a:spcPct val="90000"/>
              </a:lnSpc>
              <a:buFont typeface="Wingdings" pitchFamily="2"/>
              <a:buChar char="v"/>
            </a:pPr>
            <a:r>
              <a:rPr lang="en-GB" sz="2300" dirty="0"/>
              <a:t>Power point slides</a:t>
            </a:r>
          </a:p>
          <a:p>
            <a:pPr lvl="0">
              <a:lnSpc>
                <a:spcPct val="90000"/>
              </a:lnSpc>
              <a:buFont typeface="Wingdings" pitchFamily="2"/>
              <a:buChar char="v"/>
            </a:pPr>
            <a:r>
              <a:rPr lang="en-GB" sz="2300" dirty="0"/>
              <a:t>Lecture notes with guided reading</a:t>
            </a:r>
          </a:p>
          <a:p>
            <a:pPr lvl="0">
              <a:lnSpc>
                <a:spcPct val="90000"/>
              </a:lnSpc>
              <a:buFont typeface="Wingdings" pitchFamily="2"/>
              <a:buChar char="v"/>
            </a:pPr>
            <a:r>
              <a:rPr lang="en-GB" sz="2300" dirty="0"/>
              <a:t>Questions and answers</a:t>
            </a:r>
          </a:p>
          <a:p>
            <a:pPr marL="109728" lvl="0" indent="0">
              <a:lnSpc>
                <a:spcPct val="90000"/>
              </a:lnSpc>
              <a:buNone/>
            </a:pPr>
            <a:endParaRPr lang="en-GB" sz="2300" dirty="0"/>
          </a:p>
          <a:p>
            <a:pPr marL="109728" lvl="0" indent="0">
              <a:lnSpc>
                <a:spcPct val="90000"/>
              </a:lnSpc>
              <a:buNone/>
            </a:pPr>
            <a:r>
              <a:rPr lang="en-GB" sz="2300" dirty="0"/>
              <a:t>There </a:t>
            </a:r>
            <a:r>
              <a:rPr lang="en-GB" sz="2300" dirty="0" smtClean="0"/>
              <a:t>is </a:t>
            </a:r>
            <a:r>
              <a:rPr lang="en-GB" sz="2300" dirty="0"/>
              <a:t>also </a:t>
            </a:r>
            <a:r>
              <a:rPr lang="en-GB" sz="2300" dirty="0" smtClean="0"/>
              <a:t>a Tutorial Folder </a:t>
            </a:r>
            <a:r>
              <a:rPr lang="en-GB" sz="2300" dirty="0"/>
              <a:t>for the tutorials to be held in weeks 3/4 and 7/8. These questions </a:t>
            </a:r>
            <a:r>
              <a:rPr lang="en-GB" sz="2300" dirty="0">
                <a:solidFill>
                  <a:srgbClr val="DA1F28"/>
                </a:solidFill>
              </a:rPr>
              <a:t>MUST BE </a:t>
            </a:r>
            <a:r>
              <a:rPr lang="en-GB" sz="2300" dirty="0"/>
              <a:t>completed before attendance and answers will be added to the folder at the end of weeks 4 and 8.</a:t>
            </a:r>
          </a:p>
          <a:p>
            <a:pPr marL="109728" lvl="0" indent="0">
              <a:lnSpc>
                <a:spcPct val="90000"/>
              </a:lnSpc>
              <a:buNone/>
            </a:pPr>
            <a:endParaRPr lang="en-GB" sz="2300" dirty="0"/>
          </a:p>
          <a:p>
            <a:pPr marL="109728" lvl="0" indent="0">
              <a:lnSpc>
                <a:spcPct val="90000"/>
              </a:lnSpc>
              <a:buNone/>
            </a:pPr>
            <a:r>
              <a:rPr lang="en-GB" sz="2300" dirty="0" smtClean="0">
                <a:solidFill>
                  <a:srgbClr val="92D050"/>
                </a:solidFill>
              </a:rPr>
              <a:t>All files will also be reproduced as a PDF</a:t>
            </a:r>
            <a:endParaRPr lang="en-GB" sz="2300" dirty="0">
              <a:solidFill>
                <a:srgbClr val="92D050"/>
              </a:solidFill>
            </a:endParaRPr>
          </a:p>
          <a:p>
            <a:pPr marL="109728" lvl="0" indent="0">
              <a:lnSpc>
                <a:spcPct val="90000"/>
              </a:lnSpc>
              <a:buNone/>
            </a:pPr>
            <a:endParaRPr lang="en-GB" sz="2300" dirty="0"/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Learning Materials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109728" lvl="0" indent="0">
              <a:lnSpc>
                <a:spcPct val="90000"/>
              </a:lnSpc>
              <a:buNone/>
            </a:pPr>
            <a:r>
              <a:rPr lang="en-GB" sz="2500" b="1" dirty="0"/>
              <a:t>Week One – Introduction</a:t>
            </a:r>
          </a:p>
          <a:p>
            <a:pPr marL="109728" lvl="0" indent="0">
              <a:lnSpc>
                <a:spcPct val="90000"/>
              </a:lnSpc>
              <a:buNone/>
            </a:pPr>
            <a:endParaRPr lang="en-GB" sz="2500" dirty="0"/>
          </a:p>
          <a:p>
            <a:pPr marL="109728" lvl="0" indent="0">
              <a:lnSpc>
                <a:spcPct val="90000"/>
              </a:lnSpc>
              <a:buNone/>
            </a:pPr>
            <a:r>
              <a:rPr lang="en-GB" sz="2500" b="1" dirty="0"/>
              <a:t>Weeks 2-4 Financial Accounting</a:t>
            </a:r>
            <a:endParaRPr lang="en-GB" sz="2500" dirty="0"/>
          </a:p>
          <a:p>
            <a:pPr lvl="0">
              <a:lnSpc>
                <a:spcPct val="90000"/>
              </a:lnSpc>
              <a:buFont typeface="Wingdings" pitchFamily="2"/>
              <a:buChar char="v"/>
            </a:pPr>
            <a:r>
              <a:rPr lang="en-GB" sz="2500" dirty="0" smtClean="0"/>
              <a:t>Understanding and interpreting </a:t>
            </a:r>
            <a:r>
              <a:rPr lang="en-GB" sz="2500" dirty="0"/>
              <a:t>a set of annual accounts</a:t>
            </a:r>
            <a:r>
              <a:rPr lang="en-GB" sz="2500" dirty="0" smtClean="0"/>
              <a:t>.</a:t>
            </a:r>
          </a:p>
          <a:p>
            <a:pPr lvl="0">
              <a:lnSpc>
                <a:spcPct val="90000"/>
              </a:lnSpc>
              <a:buFont typeface="Wingdings" pitchFamily="2"/>
              <a:buChar char="v"/>
            </a:pPr>
            <a:endParaRPr lang="en-GB" sz="2500" dirty="0"/>
          </a:p>
          <a:p>
            <a:pPr marL="109728" lvl="0" indent="0">
              <a:lnSpc>
                <a:spcPct val="90000"/>
              </a:lnSpc>
              <a:buNone/>
            </a:pPr>
            <a:endParaRPr lang="en-GB" sz="2500" dirty="0"/>
          </a:p>
          <a:p>
            <a:pPr marL="109728" lvl="0" indent="0">
              <a:lnSpc>
                <a:spcPct val="90000"/>
              </a:lnSpc>
              <a:buNone/>
            </a:pPr>
            <a:endParaRPr lang="en-GB" sz="2500" b="1" dirty="0" smtClean="0"/>
          </a:p>
          <a:p>
            <a:pPr marL="109728" lvl="0" indent="0">
              <a:lnSpc>
                <a:spcPct val="90000"/>
              </a:lnSpc>
              <a:buNone/>
            </a:pPr>
            <a:endParaRPr lang="en-GB" sz="2500" dirty="0"/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Module Content</a:t>
            </a:r>
          </a:p>
        </p:txBody>
      </p:sp>
      <p:pic>
        <p:nvPicPr>
          <p:cNvPr id="2051" name="Picture 3" descr="C:\Users\Paul\AppData\Local\Microsoft\Windows\INetCache\IE\VZ9LV2O9\Annual_Report_Clipart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92289"/>
            <a:ext cx="1457325" cy="144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/>
          <a:lstStyle/>
          <a:p>
            <a:pPr marL="109728" lvl="0" indent="0">
              <a:lnSpc>
                <a:spcPct val="90000"/>
              </a:lnSpc>
              <a:buNone/>
            </a:pPr>
            <a:r>
              <a:rPr lang="en-GB" sz="2500" b="1" dirty="0"/>
              <a:t>Weeks 5-7 Management Accounting</a:t>
            </a:r>
          </a:p>
          <a:p>
            <a:pPr lvl="0">
              <a:lnSpc>
                <a:spcPct val="90000"/>
              </a:lnSpc>
              <a:buFont typeface="Wingdings" pitchFamily="2"/>
              <a:buChar char="v"/>
            </a:pPr>
            <a:r>
              <a:rPr lang="en-GB" sz="2500" dirty="0"/>
              <a:t>How to cost a product or service. </a:t>
            </a:r>
          </a:p>
          <a:p>
            <a:pPr lvl="0">
              <a:lnSpc>
                <a:spcPct val="90000"/>
              </a:lnSpc>
              <a:buFont typeface="Wingdings" pitchFamily="2"/>
              <a:buChar char="v"/>
            </a:pPr>
            <a:r>
              <a:rPr lang="en-GB" sz="2500" dirty="0"/>
              <a:t>Pricing decisions. </a:t>
            </a:r>
          </a:p>
          <a:p>
            <a:pPr lvl="0">
              <a:lnSpc>
                <a:spcPct val="90000"/>
              </a:lnSpc>
              <a:buFont typeface="Wingdings" pitchFamily="2"/>
              <a:buChar char="v"/>
            </a:pPr>
            <a:r>
              <a:rPr lang="en-GB" sz="2500" dirty="0"/>
              <a:t>Short term decisions.  </a:t>
            </a:r>
            <a:endParaRPr lang="en-GB" sz="2500" dirty="0" smtClean="0"/>
          </a:p>
          <a:p>
            <a:pPr lvl="0">
              <a:lnSpc>
                <a:spcPct val="90000"/>
              </a:lnSpc>
              <a:buFont typeface="Wingdings" pitchFamily="2"/>
              <a:buChar char="v"/>
            </a:pPr>
            <a:endParaRPr lang="en-GB" sz="2500" dirty="0"/>
          </a:p>
          <a:p>
            <a:pPr marL="109728" lvl="0" indent="0">
              <a:lnSpc>
                <a:spcPct val="90000"/>
              </a:lnSpc>
              <a:buNone/>
            </a:pPr>
            <a:endParaRPr lang="en-GB" sz="2500" b="1" dirty="0" smtClean="0"/>
          </a:p>
          <a:p>
            <a:pPr marL="109728" lvl="0" indent="0">
              <a:lnSpc>
                <a:spcPct val="90000"/>
              </a:lnSpc>
              <a:buNone/>
            </a:pPr>
            <a:r>
              <a:rPr lang="en-GB" sz="2500" b="1" dirty="0" smtClean="0"/>
              <a:t>Weeks </a:t>
            </a:r>
            <a:r>
              <a:rPr lang="en-GB" sz="2500" b="1" dirty="0"/>
              <a:t>8-9 Financial Management</a:t>
            </a:r>
          </a:p>
          <a:p>
            <a:pPr lvl="0">
              <a:lnSpc>
                <a:spcPct val="90000"/>
              </a:lnSpc>
              <a:buFont typeface="Wingdings" pitchFamily="2"/>
              <a:buChar char="v"/>
            </a:pPr>
            <a:r>
              <a:rPr lang="en-GB" sz="2500" dirty="0"/>
              <a:t>Long term decisions </a:t>
            </a:r>
          </a:p>
          <a:p>
            <a:pPr lvl="0">
              <a:lnSpc>
                <a:spcPct val="90000"/>
              </a:lnSpc>
              <a:buFont typeface="Wingdings" pitchFamily="2"/>
              <a:buChar char="v"/>
            </a:pPr>
            <a:r>
              <a:rPr lang="en-GB" sz="2500" dirty="0"/>
              <a:t>Sources of finance</a:t>
            </a:r>
          </a:p>
          <a:p>
            <a:pPr marL="109728" lvl="0" indent="0">
              <a:lnSpc>
                <a:spcPct val="90000"/>
              </a:lnSpc>
              <a:buNone/>
            </a:pPr>
            <a:endParaRPr lang="en-GB" sz="2500" dirty="0"/>
          </a:p>
          <a:p>
            <a:pPr marL="109728" lvl="0" indent="0">
              <a:lnSpc>
                <a:spcPct val="90000"/>
              </a:lnSpc>
              <a:buNone/>
            </a:pPr>
            <a:r>
              <a:rPr lang="en-GB" sz="2500" b="1" dirty="0"/>
              <a:t>Week10</a:t>
            </a:r>
          </a:p>
          <a:p>
            <a:pPr lvl="0">
              <a:lnSpc>
                <a:spcPct val="90000"/>
              </a:lnSpc>
              <a:buFont typeface="Wingdings" pitchFamily="2"/>
              <a:buChar char="v"/>
            </a:pPr>
            <a:r>
              <a:rPr lang="en-GB" sz="2500" dirty="0"/>
              <a:t>Review</a:t>
            </a:r>
          </a:p>
          <a:p>
            <a:pPr marL="109728" lvl="0" indent="0">
              <a:lnSpc>
                <a:spcPct val="90000"/>
              </a:lnSpc>
              <a:buNone/>
            </a:pPr>
            <a:endParaRPr lang="en-GB" sz="2500" dirty="0"/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Module Content</a:t>
            </a:r>
          </a:p>
        </p:txBody>
      </p:sp>
      <p:pic>
        <p:nvPicPr>
          <p:cNvPr id="3074" name="Picture 2" descr="C:\Users\Paul\AppData\Local\Microsoft\Windows\INetCache\IE\VZ9LV2O9\price-is-right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650" y="980728"/>
            <a:ext cx="198539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Paul\AppData\Local\Microsoft\Windows\INetCache\IE\OAI1NQKD\1195437419219858921johnny_automatic_bag_of_money.svg.med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493" y="3429000"/>
            <a:ext cx="1836947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109728" lvl="0" indent="0">
              <a:buNone/>
            </a:pPr>
            <a:endParaRPr lang="en-GB" dirty="0"/>
          </a:p>
          <a:p>
            <a:pPr marL="109728" lvl="0" indent="0">
              <a:buNone/>
            </a:pPr>
            <a:r>
              <a:rPr lang="en-GB" dirty="0"/>
              <a:t>The process of identifying, measuring and communication </a:t>
            </a:r>
            <a:r>
              <a:rPr lang="en-GB" dirty="0">
                <a:solidFill>
                  <a:srgbClr val="DA1F28"/>
                </a:solidFill>
              </a:rPr>
              <a:t>economic information </a:t>
            </a:r>
            <a:r>
              <a:rPr lang="en-GB" dirty="0"/>
              <a:t>to permit informed judgements and </a:t>
            </a:r>
            <a:r>
              <a:rPr lang="en-GB" dirty="0">
                <a:solidFill>
                  <a:srgbClr val="DA1F28"/>
                </a:solidFill>
              </a:rPr>
              <a:t>decisions</a:t>
            </a:r>
            <a:r>
              <a:rPr lang="en-GB" dirty="0"/>
              <a:t> by </a:t>
            </a:r>
            <a:r>
              <a:rPr lang="en-GB" dirty="0">
                <a:solidFill>
                  <a:srgbClr val="DA1F28"/>
                </a:solidFill>
              </a:rPr>
              <a:t>users</a:t>
            </a:r>
            <a:r>
              <a:rPr lang="en-GB" dirty="0"/>
              <a:t> of the information.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611561" y="-99392"/>
            <a:ext cx="6552728" cy="1580720"/>
          </a:xfrm>
        </p:spPr>
        <p:txBody>
          <a:bodyPr/>
          <a:lstStyle/>
          <a:p>
            <a:pPr lvl="0"/>
            <a:r>
              <a:rPr lang="en-GB" dirty="0"/>
              <a:t>Definition of Accounting</a:t>
            </a:r>
          </a:p>
        </p:txBody>
      </p:sp>
      <p:pic>
        <p:nvPicPr>
          <p:cNvPr id="4" name="Picture 3" descr="melrosecurriculum - Academic Vocabular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3861048"/>
            <a:ext cx="1627659" cy="1944216"/>
          </a:xfrm>
          <a:prstGeom prst="rect">
            <a:avLst/>
          </a:prstGeom>
        </p:spPr>
      </p:pic>
      <p:pic>
        <p:nvPicPr>
          <p:cNvPr id="5" name="Picture 4" descr="Carnegie Knowledge Network » How Might We Use Multiple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861049"/>
            <a:ext cx="2592288" cy="1944216"/>
          </a:xfrm>
          <a:prstGeom prst="rect">
            <a:avLst/>
          </a:prstGeom>
        </p:spPr>
      </p:pic>
      <p:pic>
        <p:nvPicPr>
          <p:cNvPr id="7" name="Picture 6" descr="... Reflections: Pillars of Digital Leadership Series – &lt;strong&gt;Communication&lt;/strong&gt;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133" y="3882752"/>
            <a:ext cx="2807284" cy="192251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f7187051-1360-493c-b3a8-d406bc57566e"/>
  <p:tag name="WASPOLLED" val="54933BCA0C0F4ED38201883489EB9357"/>
  <p:tag name="TPVERSION" val="6"/>
  <p:tag name="TPFULLVERSION" val="7.5.3.1"/>
  <p:tag name="PPTVERSION" val="14"/>
  <p:tag name="TPOS" val="2"/>
  <p:tag name="TPLASTSAVEVERSION" val="6.2 P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0E4B188B4126425695123862DC849089&lt;/guid&gt;&#10;        &lt;description /&gt;&#10;        &lt;date&gt;9/15/2016 7:28:35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5EE360B7E3394929A42716D7430DD7C8&lt;/guid&gt;&#10;            &lt;repollguid&gt;2ACB57D85A764501999DB87098107CE0&lt;/repollguid&gt;&#10;            &lt;sourceid&gt;5C277B5F17344C828A92E49E2976396B&lt;/sourceid&gt;&#10;            &lt;questiontext&gt;Which of the following would NOT appear in a set of company accounts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answers&gt;&#10;                &lt;answer&gt;&#10;                    &lt;guid&gt;DF35EC1A4388493CAD6B017604192849&lt;/guid&gt;&#10;                    &lt;answertext&gt;The profit earned in the year.&lt;/answertext&gt;&#10;                    &lt;valuetype&gt;0&lt;/valuetype&gt;&#10;                &lt;/answer&gt;&#10;                &lt;answer&gt;&#10;                    &lt;guid&gt;C678AC8819B54EB791E8DD8EEDD3C7F4&lt;/guid&gt;&#10;                    &lt;answertext&gt;The cash position at the end of the year.&lt;/answertext&gt;&#10;                    &lt;valuetype&gt;0&lt;/valuetype&gt;&#10;                &lt;/answer&gt;&#10;                &lt;answer&gt;&#10;                    &lt;guid&gt;1A58A2CD85534110B97C03AA846C0DEC&lt;/guid&gt;&#10;                    &lt;answertext&gt;Sensitive information which is not known by competitors.&lt;/answertext&gt;&#10;                    &lt;valuetype&gt;0&lt;/valuetype&gt;&#10;                &lt;/answer&gt;&#10;                &lt;answer&gt;&#10;                    &lt;guid&gt;4DF3EE577F884124A9E62DF6BC2F0BEC&lt;/guid&gt;&#10;                    &lt;answertext&gt;The future plans of the company.&lt;/answertext&gt;&#10;                    &lt;valuetype&gt;0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HASRESULTS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NUMBERFORMAT" val="0"/>
  <p:tag name="COLORTYPE" val="SCHEME"/>
  <p:tag name="LABELFORMAT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EA9AAB3DB3F94D89BF7BC1D0E0EBC29C&lt;/guid&gt;&#10;        &lt;description /&gt;&#10;        &lt;date&gt;9/15/2016 7:33:26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EF4803DF63294992B82913A462A35891&lt;/guid&gt;&#10;            &lt;repollguid&gt;7D1C9CA7D3D4439893A48C8B6399D9D1&lt;/repollguid&gt;&#10;            &lt;sourceid&gt;CBEDAB84DC564797957453D2F6113064&lt;/sourceid&gt;&#10;            &lt;questiontext&gt;The management accountant for a computer retailer is responsible for determining if a store is financially viable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answers&gt;&#10;                &lt;answer&gt;&#10;                    &lt;guid&gt;ACCA892577C34FFAA5922CBFE041D900&lt;/guid&gt;&#10;                    &lt;answertext&gt;True&lt;/answertext&gt;&#10;                    &lt;valuetype&gt;0&lt;/valuetype&gt;&#10;                &lt;/answer&gt;&#10;                &lt;answer&gt;&#10;                    &lt;guid&gt;70E0C14BF4E447D4A6004D158A445267&lt;/guid&gt;&#10;                    &lt;answertext&gt;False&lt;/answertext&gt;&#10;                    &lt;valuetype&gt;0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HASRESULTS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NUMBERFORMAT" val="0"/>
  <p:tag name="DEFINEDCOLORS" val="3,6,10,45,32,50,13,4,9,55,1"/>
  <p:tag name="COLORTYPE" val="SCHEME"/>
  <p:tag name="LABELFORMAT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3E4D54BE4E72443F99277A06B01E2E02&lt;/guid&gt;&#10;        &lt;description /&gt;&#10;        &lt;date&gt;9/15/2016 8:20:35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771CC81AB24D41A2B5EAF56522F6F575&lt;/guid&gt;&#10;            &lt;repollguid&gt;CED08D64ACFE46BCB3BD9FBDE6874C4F&lt;/repollguid&gt;&#10;            &lt;sourceid&gt;3352986D9B934FC1B2F2F74FAC6321DF&lt;/sourceid&gt;&#10;            &lt;questiontext&gt;Profit after interest will fall by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answers&gt;&#10;                &lt;answer&gt;&#10;                    &lt;guid&gt;D4032F217A7F43C0AA930450ECF0A90A&lt;/guid&gt;&#10;                    &lt;answertext&gt;20%&lt;/answertext&gt;&#10;                    &lt;valuetype&gt;0&lt;/valuetype&gt;&#10;                &lt;/answer&gt;&#10;                &lt;answer&gt;&#10;                    &lt;guid&gt;1A4D4463F8BD426CA6851891AB31DCA4&lt;/guid&gt;&#10;                    &lt;answertext&gt;32%&lt;/answertext&gt;&#10;                    &lt;valuetype&gt;0&lt;/valuetype&gt;&#10;                &lt;/answer&gt;&#10;                &lt;answer&gt;&#10;                    &lt;guid&gt;2F65400E9993450BBB5ADAA3679B7D5B&lt;/guid&gt;&#10;                    &lt;answertext&gt;50%&lt;/answertext&gt;&#10;                    &lt;valuetype&gt;0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HASRESULTS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NUMBERFORMAT" val="0"/>
  <p:tag name="LABELFORMAT" val="0"/>
  <p:tag name="DEFINEDCOLORS" val="3,6,10,45,32,50,13,4,9,55,1"/>
  <p:tag name="COLORTYPE" val="SCHEME"/>
</p:tagLst>
</file>

<file path=ppt/theme/theme1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1663</TotalTime>
  <Words>789</Words>
  <Application>Microsoft Office PowerPoint</Application>
  <PresentationFormat>On-screen Show (4:3)</PresentationFormat>
  <Paragraphs>171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Berlin Sans FB Demi</vt:lpstr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MGT 388 Finance and Law for Engineers</vt:lpstr>
      <vt:lpstr>Module Aim</vt:lpstr>
      <vt:lpstr>Module Assessment</vt:lpstr>
      <vt:lpstr>Module Assessment - Finance</vt:lpstr>
      <vt:lpstr>Organisation of Module - Finance</vt:lpstr>
      <vt:lpstr>Learning Materials</vt:lpstr>
      <vt:lpstr>Module Content</vt:lpstr>
      <vt:lpstr>Module Content</vt:lpstr>
      <vt:lpstr>Definition of Accounting</vt:lpstr>
      <vt:lpstr>Financial Accounting</vt:lpstr>
      <vt:lpstr>Financial Accounting</vt:lpstr>
      <vt:lpstr>Financial Accounting</vt:lpstr>
      <vt:lpstr>FINANCIAL ACCOUNTING </vt:lpstr>
      <vt:lpstr>Uses of Financial Accounting </vt:lpstr>
      <vt:lpstr>Which of the following would NOT appear in a set of company accounts</vt:lpstr>
      <vt:lpstr>MANAGEMENT ACCOUNTING </vt:lpstr>
      <vt:lpstr>Management Accounting</vt:lpstr>
      <vt:lpstr>Management Accounting</vt:lpstr>
      <vt:lpstr>Relevance of Management Accounting To You</vt:lpstr>
      <vt:lpstr>The management accountant for a computer retailer is responsible for determining if a store is financially viable</vt:lpstr>
      <vt:lpstr>FINANCIAL MANAGEMENT </vt:lpstr>
      <vt:lpstr>Financial Management</vt:lpstr>
      <vt:lpstr>Financial Management</vt:lpstr>
      <vt:lpstr>Loan V Shares</vt:lpstr>
      <vt:lpstr>Profits and Interest Payments</vt:lpstr>
      <vt:lpstr>Profit after interest will fall by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MGT 388 Finance and Law for Engineers</dc:title>
  <dc:creator>Paul Thompson</dc:creator>
  <cp:lastModifiedBy>Susan Thompson</cp:lastModifiedBy>
  <cp:revision>41</cp:revision>
  <dcterms:created xsi:type="dcterms:W3CDTF">2015-09-18T11:38:42Z</dcterms:created>
  <dcterms:modified xsi:type="dcterms:W3CDTF">2017-09-19T14:26:15Z</dcterms:modified>
</cp:coreProperties>
</file>