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7" r:id="rId3"/>
    <p:sldId id="288" r:id="rId4"/>
    <p:sldId id="262" r:id="rId5"/>
    <p:sldId id="284" r:id="rId6"/>
    <p:sldId id="282" r:id="rId7"/>
    <p:sldId id="283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90" r:id="rId16"/>
    <p:sldId id="291" r:id="rId17"/>
    <p:sldId id="292" r:id="rId18"/>
    <p:sldId id="257" r:id="rId19"/>
    <p:sldId id="258" r:id="rId20"/>
    <p:sldId id="260" r:id="rId21"/>
    <p:sldId id="259" r:id="rId22"/>
    <p:sldId id="261" r:id="rId23"/>
    <p:sldId id="271" r:id="rId24"/>
    <p:sldId id="272" r:id="rId25"/>
    <p:sldId id="293" r:id="rId26"/>
    <p:sldId id="294" r:id="rId27"/>
    <p:sldId id="295" r:id="rId28"/>
    <p:sldId id="273" r:id="rId29"/>
    <p:sldId id="277" r:id="rId30"/>
    <p:sldId id="274" r:id="rId31"/>
    <p:sldId id="275" r:id="rId32"/>
    <p:sldId id="276" r:id="rId33"/>
    <p:sldId id="296" r:id="rId34"/>
  </p:sldIdLst>
  <p:sldSz cx="9144000" cy="6858000" type="screen4x3"/>
  <p:notesSz cx="6889750" cy="10021888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5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232D298A-4A20-4857-865A-7FED59447062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597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EB95C874-2173-46B8-9AA8-7E6A55E39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713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EF165-5FA1-4FC9-85B6-8DB41E677E20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16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7695C-1518-4E92-8360-459B3A90B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6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  <a:p>
            <a:r>
              <a:rPr lang="en-GB" baseline="0" dirty="0" smtClean="0"/>
              <a:t>The purpose of an investment is to alter cash flows in future by changing direction of cash flow presently.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 investment decision will involve the consideration whether the proposed expenditure on a given project will generate adequate wealth in the future to warrant forgoing the current opportunities for consumption.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– when there is a range of options are available, which of these is likely to generate highest financial return.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2BBD-C434-4189-BD2D-8621BC38124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7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E075E8-0F85-4B80-8528-A8854C75BBCF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1B14F6-A75E-4E9B-B765-05F319A8F2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5E8-0F85-4B80-8528-A8854C75BBCF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4F6-A75E-4E9B-B765-05F319A8F2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5E8-0F85-4B80-8528-A8854C75BBCF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4F6-A75E-4E9B-B765-05F319A8F2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5E8-0F85-4B80-8528-A8854C75BBCF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4F6-A75E-4E9B-B765-05F319A8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8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5E8-0F85-4B80-8528-A8854C75BBCF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4F6-A75E-4E9B-B765-05F319A8F29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5E8-0F85-4B80-8528-A8854C75BBCF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4F6-A75E-4E9B-B765-05F319A8F29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5E8-0F85-4B80-8528-A8854C75BBCF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4F6-A75E-4E9B-B765-05F319A8F29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5E8-0F85-4B80-8528-A8854C75BBCF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4F6-A75E-4E9B-B765-05F319A8F29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5E8-0F85-4B80-8528-A8854C75BBCF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4F6-A75E-4E9B-B765-05F319A8F29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5E8-0F85-4B80-8528-A8854C75BBCF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4F6-A75E-4E9B-B765-05F319A8F2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AE075E8-0F85-4B80-8528-A8854C75BBCF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4F6-A75E-4E9B-B765-05F319A8F29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E075E8-0F85-4B80-8528-A8854C75BBCF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1B14F6-A75E-4E9B-B765-05F319A8F29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AE075E8-0F85-4B80-8528-A8854C75BBCF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1B14F6-A75E-4E9B-B765-05F319A8F29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MGT 388 Finance and Law for Engineers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Capital Investment Decision</a:t>
            </a:r>
          </a:p>
          <a:p>
            <a:r>
              <a:rPr lang="en-GB" dirty="0" smtClean="0"/>
              <a:t>Sajid Bashir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347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815752"/>
              </p:ext>
            </p:extLst>
          </p:nvPr>
        </p:nvGraphicFramePr>
        <p:xfrm>
          <a:off x="457200" y="1481138"/>
          <a:ext cx="735516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Investment/</a:t>
                      </a:r>
                    </a:p>
                    <a:p>
                      <a:r>
                        <a:rPr lang="en-GB" dirty="0" smtClean="0"/>
                        <a:t>Scrap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Labour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Materials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Revenue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Net Cash flow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(200,000)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(200,000)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(25,000)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(2,000)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48,000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(25,000)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(3,000)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85,000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57,000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(25,000)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(3,000)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85,000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57,000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(25,000)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(2,000)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33,000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(25,000)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(1,000)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34,000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(190,000)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(125,000)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(11,000)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355,000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29,000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Calculation of net cash 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014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GB" dirty="0">
                <a:solidFill>
                  <a:schemeClr val="accent2"/>
                </a:solidFill>
              </a:rPr>
              <a:t>ARR = 	</a:t>
            </a:r>
            <a:r>
              <a:rPr lang="en-GB" u="sng" dirty="0">
                <a:solidFill>
                  <a:schemeClr val="accent2"/>
                </a:solidFill>
              </a:rPr>
              <a:t> Average expected return  </a:t>
            </a:r>
            <a:r>
              <a:rPr lang="en-GB" u="sng" dirty="0" smtClean="0">
                <a:solidFill>
                  <a:schemeClr val="accent2"/>
                </a:solidFill>
              </a:rPr>
              <a:t> </a:t>
            </a:r>
            <a:r>
              <a:rPr lang="en-GB" dirty="0" smtClean="0">
                <a:solidFill>
                  <a:schemeClr val="accent2"/>
                </a:solidFill>
              </a:rPr>
              <a:t>   </a:t>
            </a:r>
            <a:r>
              <a:rPr lang="en-GB" dirty="0">
                <a:solidFill>
                  <a:schemeClr val="accent2"/>
                </a:solidFill>
              </a:rPr>
              <a:t>X 100%                                                                                  	Average capital </a:t>
            </a:r>
            <a:r>
              <a:rPr lang="en-GB" dirty="0" smtClean="0">
                <a:solidFill>
                  <a:schemeClr val="accent2"/>
                </a:solidFill>
              </a:rPr>
              <a:t>employed/investment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Average expected return</a:t>
            </a:r>
            <a:r>
              <a:rPr lang="en-GB" u="sng" dirty="0" smtClean="0">
                <a:solidFill>
                  <a:srgbClr val="00B050"/>
                </a:solidFill>
              </a:rPr>
              <a:t>=£355,000-11,000-125,000 </a:t>
            </a:r>
            <a:r>
              <a:rPr lang="en-GB" dirty="0">
                <a:solidFill>
                  <a:srgbClr val="00B050"/>
                </a:solidFill>
              </a:rPr>
              <a:t>	</a:t>
            </a:r>
            <a:r>
              <a:rPr lang="en-GB" dirty="0" smtClean="0">
                <a:solidFill>
                  <a:srgbClr val="00B050"/>
                </a:solidFill>
              </a:rPr>
              <a:t>				    5 years</a:t>
            </a:r>
          </a:p>
          <a:p>
            <a:pPr marL="109728" indent="0">
              <a:buNone/>
            </a:pPr>
            <a:r>
              <a:rPr lang="en-GB" dirty="0">
                <a:solidFill>
                  <a:srgbClr val="00B050"/>
                </a:solidFill>
              </a:rPr>
              <a:t>	</a:t>
            </a:r>
            <a:r>
              <a:rPr lang="en-GB" dirty="0" smtClean="0">
                <a:solidFill>
                  <a:srgbClr val="00B050"/>
                </a:solidFill>
              </a:rPr>
              <a:t>		=  £219,000/5 years = £43,800</a:t>
            </a:r>
          </a:p>
          <a:p>
            <a:pPr marL="109728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Average investment =</a:t>
            </a:r>
            <a:r>
              <a:rPr lang="en-GB" u="sng" dirty="0" smtClean="0">
                <a:solidFill>
                  <a:srgbClr val="00B050"/>
                </a:solidFill>
              </a:rPr>
              <a:t>200,000+10,000</a:t>
            </a:r>
            <a:r>
              <a:rPr lang="en-GB" dirty="0" smtClean="0">
                <a:solidFill>
                  <a:srgbClr val="00B050"/>
                </a:solidFill>
              </a:rPr>
              <a:t> =£105,000</a:t>
            </a:r>
          </a:p>
          <a:p>
            <a:pPr marL="109728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					2</a:t>
            </a:r>
            <a:endParaRPr lang="en-GB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ARR =   </a:t>
            </a:r>
            <a:r>
              <a:rPr lang="en-GB" u="sng" dirty="0" smtClean="0">
                <a:solidFill>
                  <a:schemeClr val="accent2"/>
                </a:solidFill>
              </a:rPr>
              <a:t>£43,800 </a:t>
            </a:r>
            <a:r>
              <a:rPr lang="en-GB" dirty="0" smtClean="0">
                <a:solidFill>
                  <a:schemeClr val="accent2"/>
                </a:solidFill>
              </a:rPr>
              <a:t>=42%</a:t>
            </a:r>
          </a:p>
          <a:p>
            <a:pPr marL="109728" indent="0">
              <a:buNone/>
            </a:pPr>
            <a:r>
              <a:rPr lang="en-GB" dirty="0">
                <a:solidFill>
                  <a:schemeClr val="accent2"/>
                </a:solidFill>
              </a:rPr>
              <a:t>	 </a:t>
            </a:r>
            <a:r>
              <a:rPr lang="en-GB" dirty="0" smtClean="0">
                <a:solidFill>
                  <a:schemeClr val="accent2"/>
                </a:solidFill>
              </a:rPr>
              <a:t>    £105,000</a:t>
            </a:r>
            <a:endParaRPr lang="en-GB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Accounting rate of return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889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Simple and easy to calculate. Easy to understand.</a:t>
            </a:r>
          </a:p>
          <a:p>
            <a:pPr marL="109728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GB" sz="2400" dirty="0" smtClean="0">
                <a:solidFill>
                  <a:srgbClr val="00B050"/>
                </a:solidFill>
              </a:rPr>
              <a:t>Very similar to Return on capital employed- seen as key ratio by investors</a:t>
            </a:r>
          </a:p>
          <a:p>
            <a:pPr marL="109728" indent="0">
              <a:buNone/>
            </a:pPr>
            <a:endParaRPr lang="en-GB" sz="2400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GB" sz="2400" dirty="0" smtClean="0">
                <a:solidFill>
                  <a:srgbClr val="00B050"/>
                </a:solidFill>
              </a:rPr>
              <a:t>Projects judged by ARR are assessed internally in the same way as assessed externally. 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r>
              <a:rPr lang="en-GB" sz="2400" dirty="0" smtClean="0">
                <a:solidFill>
                  <a:schemeClr val="accent2"/>
                </a:solidFill>
              </a:rPr>
              <a:t>But attaches same value to cash flows whether received in year 1 or year 5</a:t>
            </a:r>
          </a:p>
          <a:p>
            <a:pPr marL="109728" indent="0">
              <a:buNone/>
            </a:pPr>
            <a:endParaRPr lang="en-GB" sz="2400" dirty="0" smtClean="0">
              <a:solidFill>
                <a:schemeClr val="accent2"/>
              </a:solidFill>
            </a:endParaRPr>
          </a:p>
          <a:p>
            <a:pPr marL="109728" indent="0">
              <a:buNone/>
            </a:pPr>
            <a:r>
              <a:rPr lang="en-GB" sz="2400" dirty="0" smtClean="0">
                <a:solidFill>
                  <a:schemeClr val="accent2"/>
                </a:solidFill>
              </a:rPr>
              <a:t>Should ARR be calculated before or after depreciation.</a:t>
            </a:r>
          </a:p>
          <a:p>
            <a:pPr marL="109728" indent="0">
              <a:buNone/>
            </a:pPr>
            <a:endParaRPr lang="en-GB" sz="24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r>
              <a:rPr lang="en-GB" sz="2400" dirty="0" smtClean="0">
                <a:solidFill>
                  <a:schemeClr val="accent2"/>
                </a:solidFill>
              </a:rPr>
              <a:t>Doesn’t consider size of investment. An investment of £40,000 with ARR of 10% generates £4,000. An investment of £400,000 with ARR of 10% generates £40,000.</a:t>
            </a:r>
            <a:endParaRPr lang="en-GB" sz="2400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Accounting rate of return</a:t>
            </a:r>
          </a:p>
        </p:txBody>
      </p:sp>
    </p:spTree>
    <p:extLst>
      <p:ext uri="{BB962C8B-B14F-4D97-AF65-F5344CB8AC3E}">
        <p14:creationId xmlns:p14="http://schemas.microsoft.com/office/powerpoint/2010/main" val="513502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GB" dirty="0"/>
              <a:t>The payback period is the length of time it takes for an initial investment to be repaid out of the net cash inflows from a project.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 fontAlgn="t">
              <a:buNone/>
            </a:pPr>
            <a:r>
              <a:rPr lang="en-GB" b="1" dirty="0" smtClean="0"/>
              <a:t>Year		Net </a:t>
            </a:r>
            <a:r>
              <a:rPr lang="en-GB" b="1" dirty="0"/>
              <a:t>Cash </a:t>
            </a:r>
            <a:r>
              <a:rPr lang="en-GB" b="1" dirty="0" smtClean="0"/>
              <a:t>flow	</a:t>
            </a:r>
            <a:r>
              <a:rPr lang="en-GB" b="1" dirty="0" smtClean="0">
                <a:solidFill>
                  <a:srgbClr val="0070C0"/>
                </a:solidFill>
              </a:rPr>
              <a:t>Cumulative net cash 						flow</a:t>
            </a:r>
            <a:endParaRPr lang="en-GB" dirty="0">
              <a:solidFill>
                <a:srgbClr val="0070C0"/>
              </a:solidFill>
            </a:endParaRPr>
          </a:p>
          <a:p>
            <a:pPr marL="109728" indent="0" fontAlgn="t">
              <a:buNone/>
            </a:pPr>
            <a:r>
              <a:rPr lang="en-GB" dirty="0"/>
              <a:t> </a:t>
            </a:r>
            <a:r>
              <a:rPr lang="en-GB" dirty="0" smtClean="0"/>
              <a:t> 0		(</a:t>
            </a:r>
            <a:r>
              <a:rPr lang="en-GB" dirty="0"/>
              <a:t>2</a:t>
            </a:r>
            <a:r>
              <a:rPr lang="en-GB" dirty="0" smtClean="0"/>
              <a:t>00,000)		     	</a:t>
            </a:r>
            <a:r>
              <a:rPr lang="en-GB" dirty="0" smtClean="0">
                <a:solidFill>
                  <a:srgbClr val="0070C0"/>
                </a:solidFill>
              </a:rPr>
              <a:t>(200,000)</a:t>
            </a:r>
            <a:endParaRPr lang="en-GB" dirty="0">
              <a:solidFill>
                <a:srgbClr val="0070C0"/>
              </a:solidFill>
            </a:endParaRPr>
          </a:p>
          <a:p>
            <a:pPr marL="109728" indent="0" fontAlgn="t">
              <a:buNone/>
            </a:pPr>
            <a:r>
              <a:rPr lang="en-GB" dirty="0"/>
              <a:t> </a:t>
            </a:r>
            <a:r>
              <a:rPr lang="en-GB" dirty="0" smtClean="0"/>
              <a:t> 1		   48,000			</a:t>
            </a:r>
            <a:r>
              <a:rPr lang="en-GB" dirty="0" smtClean="0">
                <a:solidFill>
                  <a:srgbClr val="0070C0"/>
                </a:solidFill>
              </a:rPr>
              <a:t>(152,000)</a:t>
            </a:r>
            <a:endParaRPr lang="en-GB" dirty="0">
              <a:solidFill>
                <a:srgbClr val="0070C0"/>
              </a:solidFill>
            </a:endParaRPr>
          </a:p>
          <a:p>
            <a:pPr marL="109728" indent="0" fontAlgn="t">
              <a:buNone/>
            </a:pPr>
            <a:r>
              <a:rPr lang="en-GB" dirty="0" smtClean="0"/>
              <a:t>  2		   57,000			 </a:t>
            </a:r>
            <a:r>
              <a:rPr lang="en-GB" dirty="0" smtClean="0">
                <a:solidFill>
                  <a:srgbClr val="0070C0"/>
                </a:solidFill>
              </a:rPr>
              <a:t>(95,000)</a:t>
            </a:r>
            <a:endParaRPr lang="en-GB" dirty="0">
              <a:solidFill>
                <a:srgbClr val="0070C0"/>
              </a:solidFill>
            </a:endParaRPr>
          </a:p>
          <a:p>
            <a:pPr marL="109728" indent="0" fontAlgn="t">
              <a:buNone/>
            </a:pPr>
            <a:r>
              <a:rPr lang="en-GB" dirty="0" smtClean="0"/>
              <a:t>  3		   57,000			 </a:t>
            </a:r>
            <a:r>
              <a:rPr lang="en-GB" dirty="0" smtClean="0">
                <a:solidFill>
                  <a:srgbClr val="0070C0"/>
                </a:solidFill>
              </a:rPr>
              <a:t>(38,000)</a:t>
            </a:r>
            <a:endParaRPr lang="en-GB" dirty="0">
              <a:solidFill>
                <a:srgbClr val="0070C0"/>
              </a:solidFill>
            </a:endParaRPr>
          </a:p>
          <a:p>
            <a:pPr marL="109728" indent="0" fontAlgn="t">
              <a:buNone/>
            </a:pPr>
            <a:r>
              <a:rPr lang="en-GB" dirty="0" smtClean="0"/>
              <a:t>  4		   33,000			</a:t>
            </a:r>
            <a:r>
              <a:rPr lang="en-GB" dirty="0" smtClean="0">
                <a:solidFill>
                  <a:srgbClr val="0070C0"/>
                </a:solidFill>
              </a:rPr>
              <a:t>  (5,000)</a:t>
            </a:r>
            <a:endParaRPr lang="en-GB" dirty="0">
              <a:solidFill>
                <a:srgbClr val="0070C0"/>
              </a:solidFill>
            </a:endParaRPr>
          </a:p>
          <a:p>
            <a:pPr marL="109728" indent="0" fontAlgn="t">
              <a:buNone/>
            </a:pPr>
            <a:r>
              <a:rPr lang="en-GB" dirty="0" smtClean="0"/>
              <a:t>  5		   34,000			  </a:t>
            </a:r>
            <a:r>
              <a:rPr lang="en-GB" dirty="0" smtClean="0">
                <a:solidFill>
                  <a:srgbClr val="0070C0"/>
                </a:solidFill>
              </a:rPr>
              <a:t>29,000</a:t>
            </a:r>
            <a:endParaRPr lang="en-GB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Payback period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204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For the above project it takes between 4 and 5 years to payback the initial investment of £200,000.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Assuming the £34,000 inflow in year 5 accrued evenly at (£34,000/12 months) = £2,833 per month.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 payback period is approximately 4 year 2 months.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Payback period</a:t>
            </a:r>
          </a:p>
        </p:txBody>
      </p:sp>
    </p:spTree>
    <p:extLst>
      <p:ext uri="{BB962C8B-B14F-4D97-AF65-F5344CB8AC3E}">
        <p14:creationId xmlns:p14="http://schemas.microsoft.com/office/powerpoint/2010/main" val="26692543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Arial" panose="020B0604020202020204"/>
              </a:rPr>
              <a:t>"Armchair TV" are considering buying the television rights to the Albanian premier (soccer) league, at an immediate cost of £1.9m. They will then re- package the games and sell programmes to cable networks, with expected revenues as follows:</a:t>
            </a:r>
          </a:p>
          <a:p>
            <a:pPr marL="0" lvl="0" indent="0" fontAlgn="base">
              <a:spcBef>
                <a:spcPct val="3000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Worked example: Armchair TV</a:t>
            </a:r>
          </a:p>
          <a:p>
            <a:pPr marL="342900" lvl="0" indent="-342900" fontAlgn="base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Pay £1.9 m NOW</a:t>
            </a:r>
          </a:p>
          <a:p>
            <a:pPr marL="342900" lvl="0" indent="-342900" fontAlgn="base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Revenue end </a:t>
            </a:r>
            <a:r>
              <a:rPr lang="en-GB" sz="2000" kern="0" dirty="0" err="1">
                <a:solidFill>
                  <a:prstClr val="black"/>
                </a:solidFill>
                <a:latin typeface="Arial" panose="020B0604020202020204"/>
              </a:rPr>
              <a:t>Yr</a:t>
            </a: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 1 £200,000</a:t>
            </a:r>
          </a:p>
          <a:p>
            <a:pPr marL="342900" lvl="0" indent="-342900" fontAlgn="base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Revenue end </a:t>
            </a:r>
            <a:r>
              <a:rPr lang="en-GB" sz="2000" kern="0" dirty="0" err="1">
                <a:solidFill>
                  <a:prstClr val="black"/>
                </a:solidFill>
                <a:latin typeface="Arial" panose="020B0604020202020204"/>
              </a:rPr>
              <a:t>Yr</a:t>
            </a: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 2 £300,000</a:t>
            </a:r>
          </a:p>
          <a:p>
            <a:pPr marL="342900" lvl="0" indent="-342900" fontAlgn="base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Revenue end </a:t>
            </a:r>
            <a:r>
              <a:rPr lang="en-GB" sz="2000" kern="0" dirty="0" err="1">
                <a:solidFill>
                  <a:prstClr val="black"/>
                </a:solidFill>
                <a:latin typeface="Arial" panose="020B0604020202020204"/>
              </a:rPr>
              <a:t>Yr</a:t>
            </a: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 3 £350,000</a:t>
            </a:r>
          </a:p>
          <a:p>
            <a:pPr marL="342900" lvl="0" indent="-342900" fontAlgn="base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Revenue end </a:t>
            </a:r>
            <a:r>
              <a:rPr lang="en-GB" sz="2000" kern="0" dirty="0" err="1">
                <a:solidFill>
                  <a:prstClr val="black"/>
                </a:solidFill>
                <a:latin typeface="Arial" panose="020B0604020202020204"/>
              </a:rPr>
              <a:t>Yr</a:t>
            </a: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 4 £350,000</a:t>
            </a:r>
          </a:p>
          <a:p>
            <a:pPr marL="342900" lvl="0" indent="-342900" fontAlgn="base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Revenue end </a:t>
            </a:r>
            <a:r>
              <a:rPr lang="en-GB" sz="2000" kern="0" dirty="0" err="1">
                <a:solidFill>
                  <a:prstClr val="black"/>
                </a:solidFill>
                <a:latin typeface="Arial" panose="020B0604020202020204"/>
              </a:rPr>
              <a:t>Yr</a:t>
            </a: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 5 £400,000</a:t>
            </a:r>
          </a:p>
          <a:p>
            <a:pPr marL="342900" lvl="0" indent="-342900" fontAlgn="base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Revenue end </a:t>
            </a:r>
            <a:r>
              <a:rPr lang="en-GB" sz="2000" kern="0" dirty="0" err="1">
                <a:solidFill>
                  <a:prstClr val="black"/>
                </a:solidFill>
                <a:latin typeface="Arial" panose="020B0604020202020204"/>
              </a:rPr>
              <a:t>Yr</a:t>
            </a: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 6 £400,000</a:t>
            </a:r>
          </a:p>
          <a:p>
            <a:pPr marL="342900" lvl="0" indent="-342900" fontAlgn="base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Revenue end </a:t>
            </a:r>
            <a:r>
              <a:rPr lang="en-GB" sz="2000" kern="0" dirty="0" err="1">
                <a:solidFill>
                  <a:prstClr val="black"/>
                </a:solidFill>
                <a:latin typeface="Arial" panose="020B0604020202020204"/>
              </a:rPr>
              <a:t>Yr</a:t>
            </a: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 7 £300,000</a:t>
            </a:r>
          </a:p>
          <a:p>
            <a:pPr marL="342900" lvl="0" indent="-342900" fontAlgn="base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Revenue end </a:t>
            </a:r>
            <a:r>
              <a:rPr lang="en-GB" sz="2000" kern="0" dirty="0" err="1">
                <a:solidFill>
                  <a:prstClr val="black"/>
                </a:solidFill>
                <a:latin typeface="Arial" panose="020B0604020202020204"/>
              </a:rPr>
              <a:t>Yr</a:t>
            </a:r>
            <a:r>
              <a:rPr lang="en-GB" sz="2000" kern="0" dirty="0">
                <a:solidFill>
                  <a:prstClr val="black"/>
                </a:solidFill>
                <a:latin typeface="Arial" panose="020B0604020202020204"/>
              </a:rPr>
              <a:t> 8 £100,000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2 Payback Period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00" y="3861048"/>
            <a:ext cx="3688400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2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GB" sz="2000" dirty="0">
                <a:solidFill>
                  <a:prstClr val="black"/>
                </a:solidFill>
                <a:latin typeface="Arial" panose="020B0604020202020204"/>
              </a:rPr>
              <a:t>The payback period calculation; </a:t>
            </a:r>
            <a:r>
              <a:rPr lang="en-GB" sz="2000" b="1" u="sng" dirty="0">
                <a:solidFill>
                  <a:prstClr val="black"/>
                </a:solidFill>
                <a:latin typeface="Arial" panose="020B0604020202020204"/>
              </a:rPr>
              <a:t>need to re- coup £1.9m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kern="0" dirty="0" smtClean="0">
                <a:solidFill>
                  <a:prstClr val="black"/>
                </a:solidFill>
                <a:effectLst/>
                <a:latin typeface="Arial" panose="020B0604020202020204"/>
              </a:rPr>
              <a:t>Payback </a:t>
            </a:r>
            <a:r>
              <a:rPr lang="en-GB" sz="4400" b="0" kern="0" dirty="0">
                <a:solidFill>
                  <a:prstClr val="black"/>
                </a:solidFill>
                <a:effectLst/>
                <a:latin typeface="Arial" panose="020B0604020202020204"/>
              </a:rPr>
              <a:t>Period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824" y="1606952"/>
            <a:ext cx="4314152" cy="458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Font typeface="TUOS Stephenson" pitchFamily="-128" charset="0"/>
              <a:buChar char="•"/>
              <a:defRPr sz="28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defRPr sz="14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Annual 		Cumulative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Inflows (£) 	Inflows (£k)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1	200,000	200,000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	300,000	500,000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	350,000	850,000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4	350,000	1,200,000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5	400,000	1,600,000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6	400,000	2,000,000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7	300,000	Irrelevant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8	100,000	irrelevant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8168" y="2060848"/>
            <a:ext cx="4644008" cy="446276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The payback period calculation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After 5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yrs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 £1.6m re-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couped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After 6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yrs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 £2.0m re-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couped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We only require £1.9m to pay-back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therefore 'payback' occurred at: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5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yrs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 plus (0.3m / 0.4m) x 12 months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giving </a:t>
            </a:r>
            <a:r>
              <a:rPr kumimoji="0" lang="en-GB" sz="20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5 </a:t>
            </a:r>
            <a:r>
              <a:rPr kumimoji="0" lang="en-GB" sz="2000" b="1" i="0" u="sng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yrs</a:t>
            </a:r>
            <a:r>
              <a:rPr kumimoji="0" lang="en-GB" sz="20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 9 months overall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UOS Stephenson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Payback 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400" dirty="0" smtClean="0"/>
              <a:t>Strengths of Payback Period</a:t>
            </a:r>
          </a:p>
          <a:p>
            <a:r>
              <a:rPr lang="en-GB" sz="1800" dirty="0" smtClean="0"/>
              <a:t>Minimises impact of long term risk – like change of government, Chances of competitors producing copy products</a:t>
            </a:r>
          </a:p>
          <a:p>
            <a:r>
              <a:rPr lang="en-GB" sz="1800" dirty="0" smtClean="0"/>
              <a:t>Quick and simple to calculate and managers easily understand it.</a:t>
            </a:r>
          </a:p>
          <a:p>
            <a:r>
              <a:rPr lang="en-GB" sz="1800" dirty="0" smtClean="0"/>
              <a:t>Avoids obvious difficulties in projecting cash flow several years from hence.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7544" y="3933056"/>
            <a:ext cx="82296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prstClr val="black"/>
                </a:solidFill>
                <a:latin typeface="Arial" panose="020B0604020202020204"/>
              </a:rPr>
              <a:t>Weaknesses of Payback Period</a:t>
            </a: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kern="0" dirty="0" smtClean="0">
                <a:solidFill>
                  <a:prstClr val="black"/>
                </a:solidFill>
                <a:latin typeface="Arial" panose="020B0604020202020204"/>
              </a:rPr>
              <a:t>Difficulties in predicting what expenditure has to be paid – Especially when large negative </a:t>
            </a:r>
            <a:r>
              <a:rPr lang="en-GB" kern="0" dirty="0" err="1" smtClean="0">
                <a:solidFill>
                  <a:prstClr val="black"/>
                </a:solidFill>
                <a:latin typeface="Arial" panose="020B0604020202020204"/>
              </a:rPr>
              <a:t>cashflow</a:t>
            </a:r>
            <a:r>
              <a:rPr lang="en-GB" kern="0" dirty="0" smtClean="0">
                <a:solidFill>
                  <a:prstClr val="black"/>
                </a:solidFill>
                <a:latin typeface="Arial" panose="020B0604020202020204"/>
              </a:rPr>
              <a:t> at the end of the project is present.</a:t>
            </a: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kern="0" dirty="0" smtClean="0">
                <a:solidFill>
                  <a:prstClr val="black"/>
                </a:solidFill>
                <a:latin typeface="Arial" panose="020B0604020202020204"/>
              </a:rPr>
              <a:t>Ignores time value of money.</a:t>
            </a: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kern="0" dirty="0" smtClean="0">
                <a:solidFill>
                  <a:prstClr val="black"/>
                </a:solidFill>
                <a:latin typeface="Arial" panose="020B0604020202020204"/>
              </a:rPr>
              <a:t>Favours short term projects over long term projects .</a:t>
            </a:r>
            <a:endParaRPr lang="en-GB" kern="0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692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sz="2400" b="1" dirty="0" smtClean="0">
                <a:cs typeface="Times New Roman" charset="0"/>
              </a:rPr>
              <a:t>Compounding</a:t>
            </a:r>
          </a:p>
          <a:p>
            <a:pPr marL="109728" indent="0">
              <a:buNone/>
            </a:pPr>
            <a:endParaRPr lang="en-GB" sz="2400" dirty="0" smtClean="0">
              <a:cs typeface="Times New Roman" charset="0"/>
            </a:endParaRPr>
          </a:p>
          <a:p>
            <a:pPr marL="109728" indent="0">
              <a:buNone/>
            </a:pPr>
            <a:r>
              <a:rPr lang="en-GB" sz="2400" dirty="0" smtClean="0">
                <a:cs typeface="Times New Roman" charset="0"/>
              </a:rPr>
              <a:t>£100 </a:t>
            </a:r>
            <a:r>
              <a:rPr lang="en-GB" sz="2400" dirty="0">
                <a:cs typeface="Times New Roman" charset="0"/>
              </a:rPr>
              <a:t>invested today at 10% p.a. is worth £</a:t>
            </a:r>
            <a:r>
              <a:rPr lang="en-GB" sz="2400" dirty="0" smtClean="0">
                <a:cs typeface="Times New Roman" charset="0"/>
              </a:rPr>
              <a:t>110 </a:t>
            </a:r>
            <a:r>
              <a:rPr lang="en-GB" sz="2400" dirty="0">
                <a:cs typeface="Times New Roman" charset="0"/>
              </a:rPr>
              <a:t>in 1 yr.</a:t>
            </a:r>
          </a:p>
          <a:p>
            <a:pPr>
              <a:buNone/>
            </a:pPr>
            <a:r>
              <a:rPr lang="en-GB" sz="2400" dirty="0">
                <a:cs typeface="Times New Roman" charset="0"/>
              </a:rPr>
              <a:t> </a:t>
            </a:r>
            <a:endParaRPr lang="en-GB" sz="2400" dirty="0"/>
          </a:p>
          <a:p>
            <a:pPr marL="109728" indent="0">
              <a:buNone/>
            </a:pPr>
            <a:r>
              <a:rPr lang="en-GB" sz="2400" dirty="0">
                <a:cs typeface="Times New Roman" charset="0"/>
              </a:rPr>
              <a:t>In 2 years it will be worth £</a:t>
            </a:r>
            <a:r>
              <a:rPr lang="en-GB" sz="2400" dirty="0" smtClean="0">
                <a:cs typeface="Times New Roman" charset="0"/>
              </a:rPr>
              <a:t>110 </a:t>
            </a:r>
            <a:r>
              <a:rPr lang="en-GB" sz="2400" dirty="0">
                <a:cs typeface="Times New Roman" charset="0"/>
              </a:rPr>
              <a:t>x 110%, i.e. £</a:t>
            </a:r>
            <a:r>
              <a:rPr lang="en-GB" sz="2400" dirty="0" smtClean="0">
                <a:cs typeface="Times New Roman" charset="0"/>
              </a:rPr>
              <a:t>121</a:t>
            </a:r>
            <a:endParaRPr lang="en-GB" sz="2400" dirty="0">
              <a:cs typeface="Times New Roman" charset="0"/>
            </a:endParaRPr>
          </a:p>
          <a:p>
            <a:endParaRPr lang="en-GB" sz="2400" b="1" u="sng" dirty="0">
              <a:cs typeface="Times New Roman" charset="0"/>
            </a:endParaRPr>
          </a:p>
          <a:p>
            <a:pPr marL="109728" indent="0">
              <a:buNone/>
            </a:pPr>
            <a:r>
              <a:rPr lang="en-GB" sz="2400" dirty="0">
                <a:cs typeface="Times New Roman" charset="0"/>
              </a:rPr>
              <a:t>In 3 years it will be worth £</a:t>
            </a:r>
            <a:r>
              <a:rPr lang="en-GB" sz="2400" dirty="0" smtClean="0">
                <a:cs typeface="Times New Roman" charset="0"/>
              </a:rPr>
              <a:t>121 </a:t>
            </a:r>
            <a:r>
              <a:rPr lang="en-GB" sz="2400" dirty="0">
                <a:cs typeface="Times New Roman" charset="0"/>
              </a:rPr>
              <a:t>x 110%, i.e. £</a:t>
            </a:r>
            <a:r>
              <a:rPr lang="en-GB" sz="2400" dirty="0" smtClean="0">
                <a:cs typeface="Times New Roman" charset="0"/>
              </a:rPr>
              <a:t>133</a:t>
            </a:r>
          </a:p>
          <a:p>
            <a:pPr marL="109728" indent="0">
              <a:buNone/>
            </a:pPr>
            <a:endParaRPr lang="en-GB" sz="2400" dirty="0">
              <a:cs typeface="Times New Roman" charset="0"/>
            </a:endParaRPr>
          </a:p>
          <a:p>
            <a:pPr marL="109728" indent="0">
              <a:buNone/>
            </a:pPr>
            <a:r>
              <a:rPr lang="en-GB" sz="2400" dirty="0" smtClean="0">
                <a:cs typeface="Times New Roman" charset="0"/>
              </a:rPr>
              <a:t> To find out what £100 invested for 3 years at 10% is:</a:t>
            </a:r>
          </a:p>
          <a:p>
            <a:pPr marL="109728" indent="0">
              <a:buNone/>
            </a:pPr>
            <a:r>
              <a:rPr lang="en-GB" sz="2400" dirty="0" smtClean="0">
                <a:cs typeface="Times New Roman" charset="0"/>
              </a:rPr>
              <a:t>	£100  x 1.10</a:t>
            </a:r>
            <a:r>
              <a:rPr lang="en-GB" sz="2400" b="1" baseline="30000" dirty="0" smtClean="0">
                <a:cs typeface="Times New Roman" charset="0"/>
              </a:rPr>
              <a:t>3  = </a:t>
            </a:r>
            <a:r>
              <a:rPr lang="en-GB" sz="2400" dirty="0">
                <a:cs typeface="Times New Roman" charset="0"/>
              </a:rPr>
              <a:t>£133</a:t>
            </a:r>
          </a:p>
          <a:p>
            <a:pPr marL="109728" indent="0">
              <a:buNone/>
            </a:pPr>
            <a:endParaRPr lang="en-GB" sz="2400" dirty="0">
              <a:cs typeface="Times New Roman" charset="0"/>
            </a:endParaRPr>
          </a:p>
          <a:p>
            <a:pPr marL="109728" indent="0">
              <a:buNone/>
            </a:pPr>
            <a:endParaRPr lang="en-GB" sz="2400" dirty="0" smtClean="0">
              <a:cs typeface="Times New Roman" charset="0"/>
            </a:endParaRPr>
          </a:p>
          <a:p>
            <a:pPr marL="109728" indent="0">
              <a:buNone/>
            </a:pPr>
            <a:endParaRPr lang="en-GB" sz="2400" dirty="0">
              <a:cs typeface="Times New Roman" charset="0"/>
            </a:endParaRPr>
          </a:p>
          <a:p>
            <a:pPr marL="109728" indent="0">
              <a:buNone/>
            </a:pPr>
            <a:endParaRPr lang="en-GB" sz="2400" dirty="0">
              <a:cs typeface="Times New Roman" charset="0"/>
            </a:endParaRPr>
          </a:p>
          <a:p>
            <a:pPr>
              <a:buNone/>
            </a:pPr>
            <a:endParaRPr lang="en-GB" sz="2400" u="sng" dirty="0">
              <a:cs typeface="Times New Roman" charset="0"/>
            </a:endParaRP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value of money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080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u="sng" dirty="0" smtClean="0"/>
              <a:t>Discounting</a:t>
            </a:r>
          </a:p>
          <a:p>
            <a:pPr marL="109728" indent="0">
              <a:buNone/>
            </a:pPr>
            <a:endParaRPr lang="en-GB" u="sng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Value of Money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2132856"/>
            <a:ext cx="7470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>
              <a:defRPr/>
            </a:pPr>
            <a:r>
              <a:rPr lang="en-GB" dirty="0">
                <a:cs typeface="Times New Roman" charset="0"/>
              </a:rPr>
              <a:t>If we know we are to receive £</a:t>
            </a:r>
            <a:r>
              <a:rPr lang="en-GB" dirty="0" smtClean="0">
                <a:cs typeface="Times New Roman" charset="0"/>
              </a:rPr>
              <a:t>133 </a:t>
            </a:r>
            <a:r>
              <a:rPr lang="en-GB" dirty="0">
                <a:cs typeface="Times New Roman" charset="0"/>
              </a:rPr>
              <a:t>in 3 years' time, how much is that worth now, given that the rate of interest is 10%?</a:t>
            </a:r>
            <a:r>
              <a:rPr lang="en-GB" u="sng" dirty="0"/>
              <a:t> </a:t>
            </a:r>
          </a:p>
          <a:p>
            <a:pPr marL="72000">
              <a:defRPr/>
            </a:pPr>
            <a:endParaRPr lang="en-GB" u="sng" dirty="0"/>
          </a:p>
          <a:p>
            <a:pPr>
              <a:defRPr/>
            </a:pPr>
            <a:r>
              <a:rPr lang="en-GB" dirty="0" smtClean="0"/>
              <a:t>The answer is: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>
                <a:cs typeface="Times New Roman" charset="0"/>
              </a:rPr>
              <a:t>£133 X </a:t>
            </a:r>
            <a:r>
              <a:rPr lang="en-GB" u="sng" dirty="0" smtClean="0">
                <a:cs typeface="Times New Roman" charset="0"/>
              </a:rPr>
              <a:t>	    1   =</a:t>
            </a:r>
            <a:r>
              <a:rPr lang="en-GB" dirty="0" smtClean="0">
                <a:cs typeface="Times New Roman" charset="0"/>
              </a:rPr>
              <a:t>    £100</a:t>
            </a:r>
            <a:endParaRPr lang="en-GB" u="sng" dirty="0" smtClean="0">
              <a:cs typeface="Times New Roman" charset="0"/>
            </a:endParaRPr>
          </a:p>
          <a:p>
            <a:pPr>
              <a:defRPr/>
            </a:pPr>
            <a:r>
              <a:rPr lang="en-GB" dirty="0" smtClean="0">
                <a:cs typeface="Times New Roman" charset="0"/>
              </a:rPr>
              <a:t>	(1.10)</a:t>
            </a:r>
            <a:r>
              <a:rPr lang="en-GB" b="1" baseline="30000" dirty="0" smtClean="0">
                <a:cs typeface="Times New Roman" charset="0"/>
              </a:rPr>
              <a:t>3</a:t>
            </a:r>
            <a:endParaRPr lang="en-GB" dirty="0" smtClean="0">
              <a:cs typeface="Times New Roman" charset="0"/>
            </a:endParaRPr>
          </a:p>
          <a:p>
            <a:pPr>
              <a:defRPr/>
            </a:pPr>
            <a:endParaRPr lang="en-GB" dirty="0" smtClean="0">
              <a:cs typeface="Times New Roman" charset="0"/>
            </a:endParaRPr>
          </a:p>
          <a:p>
            <a:pPr>
              <a:defRPr/>
            </a:pPr>
            <a:r>
              <a:rPr lang="en-GB" u="sng" dirty="0" smtClean="0">
                <a:cs typeface="Times New Roman" charset="0"/>
              </a:rPr>
              <a:t>1   =</a:t>
            </a:r>
            <a:r>
              <a:rPr lang="en-GB" dirty="0" smtClean="0">
                <a:cs typeface="Times New Roman" charset="0"/>
              </a:rPr>
              <a:t>    0.751</a:t>
            </a:r>
          </a:p>
          <a:p>
            <a:pPr>
              <a:defRPr/>
            </a:pPr>
            <a:r>
              <a:rPr lang="en-GB" dirty="0" smtClean="0">
                <a:cs typeface="Times New Roman" charset="0"/>
              </a:rPr>
              <a:t>(1.10)</a:t>
            </a:r>
            <a:r>
              <a:rPr lang="en-GB" b="1" baseline="30000" dirty="0" smtClean="0">
                <a:cs typeface="Times New Roman" charset="0"/>
              </a:rPr>
              <a:t>3</a:t>
            </a:r>
          </a:p>
          <a:p>
            <a:pPr>
              <a:defRPr/>
            </a:pPr>
            <a:endParaRPr lang="en-GB" dirty="0" smtClean="0">
              <a:cs typeface="Times New Roman" charset="0"/>
            </a:endParaRPr>
          </a:p>
          <a:p>
            <a:pPr>
              <a:defRPr/>
            </a:pPr>
            <a:r>
              <a:rPr lang="en-GB" dirty="0" smtClean="0">
                <a:cs typeface="Times New Roman" charset="0"/>
              </a:rPr>
              <a:t>0.751 is the ‘</a:t>
            </a:r>
            <a:r>
              <a:rPr lang="en-GB" i="1" dirty="0" smtClean="0">
                <a:cs typeface="Times New Roman" charset="0"/>
              </a:rPr>
              <a:t>discount factor’ (</a:t>
            </a:r>
            <a:r>
              <a:rPr lang="en-GB" dirty="0" smtClean="0">
                <a:cs typeface="Times New Roman" charset="0"/>
              </a:rPr>
              <a:t>for 3 years at 10%). </a:t>
            </a:r>
          </a:p>
          <a:p>
            <a:pPr>
              <a:defRPr/>
            </a:pPr>
            <a:r>
              <a:rPr lang="en-GB" dirty="0" smtClean="0">
                <a:cs typeface="Times New Roman" charset="0"/>
              </a:rPr>
              <a:t>Tables are provided for discount factors they do not need to be calculated</a:t>
            </a:r>
            <a:endParaRPr lang="en-GB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6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is Capital Investment Appraisal?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Payback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NPV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IRR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56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 Value Tables</a:t>
            </a:r>
            <a:endParaRPr lang="en-GB" dirty="0"/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2" y="1481138"/>
            <a:ext cx="7990616" cy="4525962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880299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GB" u="sng" dirty="0" smtClean="0"/>
              <a:t>Discounting</a:t>
            </a:r>
          </a:p>
          <a:p>
            <a:pPr marL="109728" indent="0">
              <a:buNone/>
            </a:pPr>
            <a:r>
              <a:rPr lang="en-GB" dirty="0" smtClean="0"/>
              <a:t>With </a:t>
            </a:r>
            <a:r>
              <a:rPr lang="en-GB" dirty="0"/>
              <a:t>investment appraisal we use the reverse of compounding. </a:t>
            </a:r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We </a:t>
            </a:r>
            <a:r>
              <a:rPr lang="en-GB" dirty="0"/>
              <a:t>estimate cash flows we expect in future years and discount them at an appropriate rate. </a:t>
            </a:r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The </a:t>
            </a:r>
            <a:r>
              <a:rPr lang="en-GB" dirty="0"/>
              <a:t>rate used for discounting takes into account inflation but also the firm’s required rate of </a:t>
            </a:r>
            <a:r>
              <a:rPr lang="en-GB" dirty="0" smtClean="0"/>
              <a:t>return.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The required rate of return on a project depends on the risk involved and the opportunity cost of not investing the funds elsewhere.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The discount rate a business uses for investment appraisal is known as its </a:t>
            </a:r>
            <a:r>
              <a:rPr lang="en-GB" dirty="0" smtClean="0">
                <a:solidFill>
                  <a:srgbClr val="C00000"/>
                </a:solidFill>
              </a:rPr>
              <a:t>cost of capital</a:t>
            </a:r>
            <a:r>
              <a:rPr lang="en-GB" dirty="0"/>
              <a:t>.</a:t>
            </a:r>
          </a:p>
          <a:p>
            <a:pPr marL="109728" indent="0">
              <a:buNone/>
            </a:pPr>
            <a:endParaRPr lang="en-GB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value of money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8630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GB" dirty="0" smtClean="0"/>
              <a:t>Having established the timing and amount of future cash flows the firms cost of capital can be applied to bring those cash flows to their present value.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 total of the present values is the net present value of a project.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If the net present value is positive the project should be accepted.</a:t>
            </a:r>
          </a:p>
          <a:p>
            <a:pPr marL="109728" indent="0">
              <a:buNone/>
            </a:pPr>
            <a:r>
              <a:rPr lang="en-GB" dirty="0" smtClean="0"/>
              <a:t>If the net present value is negative the project should be rejected.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 present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808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92500" lnSpcReduction="20000"/>
          </a:bodyPr>
          <a:lstStyle/>
          <a:p>
            <a:pPr marL="109728" indent="0" fontAlgn="t">
              <a:buNone/>
            </a:pPr>
            <a:r>
              <a:rPr lang="en-GB" dirty="0" smtClean="0"/>
              <a:t>Decide whether to accept the project if the firm’s cost of capital is 7%</a:t>
            </a:r>
          </a:p>
          <a:p>
            <a:pPr marL="109728" indent="0" fontAlgn="t">
              <a:buNone/>
            </a:pPr>
            <a:endParaRPr lang="en-GB" dirty="0" smtClean="0"/>
          </a:p>
          <a:p>
            <a:pPr marL="109728" indent="0" fontAlgn="t">
              <a:buNone/>
            </a:pPr>
            <a:r>
              <a:rPr lang="en-GB" sz="2000" b="1" dirty="0" smtClean="0"/>
              <a:t>Year</a:t>
            </a:r>
            <a:r>
              <a:rPr lang="en-GB" sz="2000" b="1" dirty="0"/>
              <a:t>	</a:t>
            </a:r>
            <a:r>
              <a:rPr lang="en-GB" sz="2000" b="1" dirty="0" smtClean="0"/>
              <a:t>  Net </a:t>
            </a:r>
            <a:r>
              <a:rPr lang="en-GB" sz="2000" b="1" dirty="0"/>
              <a:t>Cash </a:t>
            </a:r>
            <a:r>
              <a:rPr lang="en-GB" sz="2000" b="1" dirty="0" smtClean="0"/>
              <a:t>flow    Discount Factor	Net present value</a:t>
            </a:r>
          </a:p>
          <a:p>
            <a:pPr marL="109728" indent="0" fontAlgn="t">
              <a:buNone/>
            </a:pPr>
            <a:r>
              <a:rPr lang="en-GB" sz="2000" b="1" dirty="0"/>
              <a:t>	</a:t>
            </a:r>
            <a:r>
              <a:rPr lang="en-GB" sz="2000" b="1" dirty="0" smtClean="0"/>
              <a:t>          £				       £</a:t>
            </a:r>
            <a:endParaRPr lang="en-GB" sz="2000" dirty="0"/>
          </a:p>
          <a:p>
            <a:pPr marL="109728" indent="0" fontAlgn="t">
              <a:buNone/>
            </a:pPr>
            <a:r>
              <a:rPr lang="en-GB" sz="2000" dirty="0"/>
              <a:t>  0	</a:t>
            </a:r>
            <a:r>
              <a:rPr lang="en-GB" sz="2000" dirty="0" smtClean="0"/>
              <a:t>    (200,000</a:t>
            </a:r>
            <a:r>
              <a:rPr lang="en-GB" sz="2000" dirty="0"/>
              <a:t>)		</a:t>
            </a:r>
            <a:r>
              <a:rPr lang="en-GB" sz="2000" dirty="0" smtClean="0"/>
              <a:t>1     </a:t>
            </a:r>
            <a:r>
              <a:rPr lang="en-GB" sz="2000" dirty="0"/>
              <a:t>	</a:t>
            </a:r>
            <a:r>
              <a:rPr lang="en-GB" sz="2000" dirty="0" smtClean="0"/>
              <a:t>	  (200,000</a:t>
            </a:r>
            <a:r>
              <a:rPr lang="en-GB" sz="2000" dirty="0"/>
              <a:t>)</a:t>
            </a:r>
          </a:p>
          <a:p>
            <a:pPr marL="109728" indent="0" fontAlgn="t">
              <a:buNone/>
            </a:pPr>
            <a:r>
              <a:rPr lang="en-GB" sz="2000" dirty="0"/>
              <a:t>  1	</a:t>
            </a:r>
            <a:r>
              <a:rPr lang="en-GB" sz="2000" dirty="0" smtClean="0"/>
              <a:t>      </a:t>
            </a:r>
            <a:r>
              <a:rPr lang="en-GB" sz="2000" dirty="0"/>
              <a:t>48,000	</a:t>
            </a:r>
            <a:r>
              <a:rPr lang="en-GB" sz="2000" dirty="0" smtClean="0"/>
              <a:t>	0.935		     44,880</a:t>
            </a:r>
          </a:p>
          <a:p>
            <a:pPr marL="109728" indent="0" fontAlgn="t">
              <a:buNone/>
            </a:pPr>
            <a:r>
              <a:rPr lang="en-GB" sz="2000" dirty="0" smtClean="0"/>
              <a:t>  </a:t>
            </a:r>
            <a:r>
              <a:rPr lang="en-GB" sz="2000" dirty="0"/>
              <a:t>2	</a:t>
            </a:r>
            <a:r>
              <a:rPr lang="en-GB" sz="2000" dirty="0" smtClean="0"/>
              <a:t>      </a:t>
            </a:r>
            <a:r>
              <a:rPr lang="en-GB" sz="2000" dirty="0"/>
              <a:t>57,000	</a:t>
            </a:r>
            <a:r>
              <a:rPr lang="en-GB" sz="2000" dirty="0" smtClean="0"/>
              <a:t>	0.873</a:t>
            </a:r>
            <a:r>
              <a:rPr lang="en-GB" sz="2000" dirty="0"/>
              <a:t>		     </a:t>
            </a:r>
            <a:r>
              <a:rPr lang="en-GB" sz="2000" dirty="0" smtClean="0"/>
              <a:t>49,761</a:t>
            </a:r>
            <a:endParaRPr lang="en-GB" sz="2000" dirty="0"/>
          </a:p>
          <a:p>
            <a:pPr marL="109728" indent="0" fontAlgn="t">
              <a:buNone/>
            </a:pPr>
            <a:r>
              <a:rPr lang="en-GB" sz="2000" dirty="0"/>
              <a:t>  3	</a:t>
            </a:r>
            <a:r>
              <a:rPr lang="en-GB" sz="2000" dirty="0" smtClean="0"/>
              <a:t>      57,000                   0.816		     46,512</a:t>
            </a:r>
            <a:endParaRPr lang="en-GB" sz="2000" dirty="0"/>
          </a:p>
          <a:p>
            <a:pPr marL="109728" indent="0" fontAlgn="t">
              <a:buNone/>
            </a:pPr>
            <a:r>
              <a:rPr lang="en-GB" sz="2000" dirty="0"/>
              <a:t>  4	</a:t>
            </a:r>
            <a:r>
              <a:rPr lang="en-GB" sz="2000" dirty="0" smtClean="0"/>
              <a:t>      33,000		0.763		     25,179</a:t>
            </a:r>
            <a:endParaRPr lang="en-GB" sz="2000" dirty="0"/>
          </a:p>
          <a:p>
            <a:pPr marL="109728" indent="0" fontAlgn="t">
              <a:buNone/>
            </a:pPr>
            <a:r>
              <a:rPr lang="en-GB" sz="2000" dirty="0"/>
              <a:t>  5	</a:t>
            </a:r>
            <a:r>
              <a:rPr lang="en-GB" sz="2000" dirty="0" smtClean="0"/>
              <a:t>      34,000                   0.713		     </a:t>
            </a:r>
            <a:r>
              <a:rPr lang="en-GB" sz="2000" u="sng" dirty="0" smtClean="0"/>
              <a:t>24,242</a:t>
            </a:r>
          </a:p>
          <a:p>
            <a:pPr marL="109728" indent="0" fontAlgn="t">
              <a:buNone/>
            </a:pPr>
            <a:r>
              <a:rPr lang="en-GB" sz="2000" dirty="0"/>
              <a:t>	</a:t>
            </a:r>
            <a:r>
              <a:rPr lang="en-GB" sz="2000" dirty="0" smtClean="0"/>
              <a:t>					</a:t>
            </a:r>
            <a:r>
              <a:rPr lang="en-GB" sz="2000" u="sng" dirty="0" smtClean="0"/>
              <a:t>      (9,426)</a:t>
            </a:r>
          </a:p>
          <a:p>
            <a:pPr marL="109728" indent="0" fontAlgn="t">
              <a:buNone/>
            </a:pPr>
            <a:endParaRPr lang="en-GB" sz="2000" u="sng" dirty="0" smtClean="0"/>
          </a:p>
          <a:p>
            <a:pPr marL="109728" indent="0" fontAlgn="t">
              <a:buNone/>
            </a:pPr>
            <a:r>
              <a:rPr lang="en-GB" sz="2000" dirty="0" smtClean="0"/>
              <a:t>As the NPV is negative at that cost of capital the project should be rejected.	      </a:t>
            </a:r>
            <a:endParaRPr lang="en-GB" sz="2000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Net present value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072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2 - NPV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520047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Font typeface="TUOS Stephenson" pitchFamily="-128" charset="0"/>
              <a:buChar char="•"/>
              <a:defRPr sz="28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defRPr sz="14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Worked example: Armchair TV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Pay £1.9 m NOW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Revenue end Yr 1 £200,000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Revenue end Yr 2 £300,000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Revenue end Yr 3 £350,000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Revenue end Yr 4 £350,000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Revenue end Yr 5 £400,000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Revenue end Yr 6 £400,000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Revenue end Yr 7 £300,000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Revenue end Yr 8 £100,000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0896" y="3751354"/>
            <a:ext cx="3813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u="sng" dirty="0" smtClean="0">
                <a:solidFill>
                  <a:prstClr val="black"/>
                </a:solidFill>
                <a:latin typeface="Arial" panose="020B0604020202020204"/>
              </a:rPr>
              <a:t>Lets calculate the present value of each of these cash flows @5%</a:t>
            </a:r>
            <a:endParaRPr lang="en-GB" dirty="0">
              <a:solidFill>
                <a:prstClr val="black"/>
              </a:solidFill>
              <a:latin typeface="Arial" panose="020B0604020202020204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prstClr val="black"/>
              </a:solidFill>
              <a:latin typeface="TUOS Stephenson" pitchFamily="-12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" y="1153235"/>
            <a:ext cx="8902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Arial" panose="020B0604020202020204"/>
              </a:rPr>
              <a:t>"Armchair TV" are considering buying the television rights to the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/>
              </a:rPr>
              <a:t>Albanian </a:t>
            </a:r>
            <a:r>
              <a:rPr lang="en-GB" sz="2000" dirty="0">
                <a:solidFill>
                  <a:prstClr val="black"/>
                </a:solidFill>
                <a:latin typeface="Arial" panose="020B0604020202020204"/>
              </a:rPr>
              <a:t>premier (soccer) league, at an immediate cost of £1.9m.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/>
              </a:rPr>
              <a:t>They </a:t>
            </a:r>
            <a:r>
              <a:rPr lang="en-GB" sz="2000" dirty="0">
                <a:solidFill>
                  <a:prstClr val="black"/>
                </a:solidFill>
                <a:latin typeface="Arial" panose="020B0604020202020204"/>
              </a:rPr>
              <a:t>will then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/>
              </a:rPr>
              <a:t>re- package </a:t>
            </a:r>
            <a:r>
              <a:rPr lang="en-GB" sz="2000" dirty="0">
                <a:solidFill>
                  <a:prstClr val="black"/>
                </a:solidFill>
                <a:latin typeface="Arial" panose="020B0604020202020204"/>
              </a:rPr>
              <a:t>the games and sell programmes to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/>
              </a:rPr>
              <a:t>cable </a:t>
            </a:r>
            <a:r>
              <a:rPr lang="en-GB" sz="2000" dirty="0">
                <a:solidFill>
                  <a:prstClr val="black"/>
                </a:solidFill>
                <a:latin typeface="Arial" panose="020B0604020202020204"/>
              </a:rPr>
              <a:t>networks, with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/>
              </a:rPr>
              <a:t>expected </a:t>
            </a:r>
            <a:r>
              <a:rPr lang="en-GB" sz="2000" dirty="0">
                <a:solidFill>
                  <a:prstClr val="black"/>
                </a:solidFill>
                <a:latin typeface="Arial" panose="020B0604020202020204"/>
              </a:rPr>
              <a:t>revenues as follows: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07135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23" y="1481138"/>
            <a:ext cx="7659754" cy="45259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NPV - Calculation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744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NPV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1916832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Font typeface="TUOS Stephenson" pitchFamily="-128" charset="0"/>
              <a:buChar char="•"/>
              <a:defRPr sz="28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defRPr sz="14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Invest if NPV is Positive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Not Invest if NPV is Negative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If NPV  is Zero, investor is indifferent as to whether to invest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 the given example the Investment should go ahead. 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1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NPV 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95194" y="1052736"/>
            <a:ext cx="784887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prstClr val="black"/>
                </a:solidFill>
                <a:latin typeface="Arial" panose="020B0604020202020204"/>
              </a:rPr>
              <a:t>Strengths of NPV</a:t>
            </a:r>
            <a:endParaRPr lang="en-GB" sz="2400" kern="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649760"/>
            <a:ext cx="82296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Font typeface="TUOS Stephenson" pitchFamily="-128" charset="0"/>
              <a:buChar char="•"/>
              <a:defRPr sz="28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defRPr sz="14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chemeClr val="bg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 Recognises the Time Value of Money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 recognises the difference in size of investment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 allows for additivity – So projects whose success depends upon the introduction of subsequent projects , may be added together to find out their combined NPV.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47501" y="3361306"/>
            <a:ext cx="784887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prstClr val="black"/>
                </a:solidFill>
                <a:latin typeface="Arial" panose="020B0604020202020204"/>
              </a:rPr>
              <a:t>Weaknesses of NPV</a:t>
            </a:r>
            <a:endParaRPr lang="en-GB" sz="2400" kern="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7137" y="3991136"/>
            <a:ext cx="82296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kern="0" dirty="0" smtClean="0">
                <a:solidFill>
                  <a:prstClr val="black"/>
                </a:solidFill>
                <a:latin typeface="Arial" panose="020B0604020202020204"/>
              </a:rPr>
              <a:t>Difficult to explain to people not formally trained in Finance</a:t>
            </a: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kern="0" dirty="0" smtClean="0">
                <a:solidFill>
                  <a:prstClr val="black"/>
                </a:solidFill>
                <a:latin typeface="Arial" panose="020B0604020202020204"/>
              </a:rPr>
              <a:t>Provides answers in monetary terms, so does not allow comparison for profitability of the project.</a:t>
            </a: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endParaRPr lang="en-GB" kern="0" dirty="0" smtClean="0">
              <a:solidFill>
                <a:prstClr val="black"/>
              </a:solidFill>
              <a:latin typeface="Arial" panose="020B0604020202020204"/>
            </a:endParaRP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kern="0" dirty="0" smtClean="0">
                <a:solidFill>
                  <a:prstClr val="black"/>
                </a:solidFill>
                <a:latin typeface="Arial" panose="020B0604020202020204"/>
              </a:rPr>
              <a:t>Which is better ?	Initial Investment		NPV</a:t>
            </a:r>
          </a:p>
          <a:p>
            <a:pPr marL="3086100" lvl="6" indent="-342900">
              <a:spcBef>
                <a:spcPct val="30000"/>
              </a:spcBef>
              <a:buFontTx/>
              <a:buChar char="•"/>
              <a:defRPr/>
            </a:pPr>
            <a:r>
              <a:rPr lang="en-GB" kern="0" dirty="0" smtClean="0">
                <a:solidFill>
                  <a:prstClr val="black"/>
                </a:solidFill>
                <a:latin typeface="Arial" panose="020B0604020202020204"/>
              </a:rPr>
              <a:t>£ 50,000		£25,000</a:t>
            </a:r>
          </a:p>
          <a:p>
            <a:pPr marL="3086100" lvl="6" indent="-342900">
              <a:spcBef>
                <a:spcPct val="30000"/>
              </a:spcBef>
              <a:buFontTx/>
              <a:buChar char="•"/>
              <a:defRPr/>
            </a:pPr>
            <a:r>
              <a:rPr lang="en-GB" kern="0" dirty="0" smtClean="0">
                <a:solidFill>
                  <a:prstClr val="black"/>
                </a:solidFill>
                <a:latin typeface="Arial" panose="020B0604020202020204"/>
              </a:rPr>
              <a:t>£250,000		£30,000</a:t>
            </a:r>
            <a:endParaRPr lang="en-GB" kern="0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458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dirty="0"/>
              <a:t>The internal rate of return of a particular investment is the discount rate that, when applied to its future cash flows, will produce an NPV of zero. 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The </a:t>
            </a:r>
            <a:r>
              <a:rPr lang="en-GB" dirty="0"/>
              <a:t>internal rate of return represents the return from an investment opportunity.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The </a:t>
            </a:r>
            <a:r>
              <a:rPr lang="en-GB" dirty="0"/>
              <a:t>way to obtain an IRR is through a computer package, trial and error with linear interpolation or graphically.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Internal rate of return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799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GB" dirty="0" smtClean="0"/>
              <a:t>The NPV is preferred to IRR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Where net cash flows are both positive and negative there can be more than one IRR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IRR is a percentage. A business might be concerned with value of cash flow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NOT BE ASKED TO CALCULATE AN IRR BUT FOR COMPLETENESS THE IRR FOR THE LECTURE EXAMPLE HAS BEEN SHOWN IN THE FINAL SLIDES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Internal Rate of Return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736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873" y="1052736"/>
            <a:ext cx="8229600" cy="48965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1800" dirty="0" smtClean="0"/>
              <a:t>An investment involves foregoing consumption now, in anticipation of the opportunity to consume more in the future.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A particular opportunity to invest is known as ‘Project’. For e.g.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	</a:t>
            </a:r>
            <a:r>
              <a:rPr lang="en-GB" sz="1800" dirty="0" smtClean="0"/>
              <a:t>Opening a new branch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	</a:t>
            </a:r>
            <a:r>
              <a:rPr lang="en-GB" sz="1800" dirty="0" smtClean="0"/>
              <a:t>Building a new factory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	</a:t>
            </a:r>
            <a:r>
              <a:rPr lang="en-GB" sz="1800" dirty="0" smtClean="0"/>
              <a:t>Buying a new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	</a:t>
            </a:r>
            <a:r>
              <a:rPr lang="en-GB" sz="1800" dirty="0" smtClean="0"/>
              <a:t>Purchase of van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	</a:t>
            </a:r>
            <a:r>
              <a:rPr lang="en-GB" sz="1800" dirty="0" smtClean="0"/>
              <a:t>Significant upgrade of existing equipment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Investment Appraisal involves </a:t>
            </a:r>
          </a:p>
          <a:p>
            <a:r>
              <a:rPr lang="en-GB" sz="1800" dirty="0" smtClean="0"/>
              <a:t>identification of future cash flows which are relevant to the project. </a:t>
            </a:r>
          </a:p>
          <a:p>
            <a:r>
              <a:rPr lang="en-GB" sz="1800" dirty="0" smtClean="0"/>
              <a:t>Estimate the scale of future cash inflows/outflows</a:t>
            </a:r>
          </a:p>
          <a:p>
            <a:r>
              <a:rPr lang="en-GB" sz="1800" dirty="0" smtClean="0"/>
              <a:t>Ascertain timing of these future cash inflow /outflow</a:t>
            </a:r>
          </a:p>
          <a:p>
            <a:r>
              <a:rPr lang="en-GB" sz="1800" dirty="0" smtClean="0"/>
              <a:t>Comparison with a set standard or among projects to determine their suitability</a:t>
            </a:r>
          </a:p>
          <a:p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BFF7-DCF4-46E3-AFE6-B82D38C2504D}" type="datetime1">
              <a:rPr lang="en-GB" smtClean="0"/>
              <a:pPr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 The University of Sheffield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916796" y="290736"/>
            <a:ext cx="2591308" cy="61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Investment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GB" sz="4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0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Prepare NPV calculations for two discount rates one which produces a negative NPV and one which produces a positive NPV.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Use linear interpolation to determine the internal rate of return.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For our project we have used a 7% discount rate and obtained a negative NPV.</a:t>
            </a:r>
          </a:p>
          <a:p>
            <a:pPr marL="109728" indent="0">
              <a:buNone/>
            </a:pPr>
            <a:r>
              <a:rPr lang="en-GB" dirty="0" smtClean="0"/>
              <a:t>Re-calculate NPV using a discount rate of 5%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Calculating Internal Rate of return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439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fontAlgn="t">
              <a:buNone/>
            </a:pPr>
            <a:r>
              <a:rPr lang="en-GB" sz="2800" dirty="0" smtClean="0"/>
              <a:t>Calculating the net present value using a discount rate of 5%</a:t>
            </a:r>
          </a:p>
          <a:p>
            <a:pPr marL="109728" indent="0" fontAlgn="t">
              <a:buNone/>
            </a:pPr>
            <a:endParaRPr lang="en-GB" sz="2800" dirty="0" smtClean="0"/>
          </a:p>
          <a:p>
            <a:pPr marL="109728" indent="0" fontAlgn="t">
              <a:buNone/>
            </a:pPr>
            <a:r>
              <a:rPr lang="en-GB" sz="2400" b="1" dirty="0" smtClean="0"/>
              <a:t>Year</a:t>
            </a:r>
            <a:r>
              <a:rPr lang="en-GB" sz="2400" b="1" dirty="0"/>
              <a:t>	  Net Cash flow </a:t>
            </a:r>
            <a:r>
              <a:rPr lang="en-GB" sz="2400" b="1" dirty="0" smtClean="0"/>
              <a:t>  Discount </a:t>
            </a:r>
            <a:r>
              <a:rPr lang="en-GB" sz="2400" b="1" dirty="0"/>
              <a:t>Factor	Net present value</a:t>
            </a:r>
          </a:p>
          <a:p>
            <a:pPr marL="109728" indent="0" fontAlgn="t">
              <a:buNone/>
            </a:pPr>
            <a:r>
              <a:rPr lang="en-GB" sz="2400" b="1" dirty="0"/>
              <a:t>	          £				       £</a:t>
            </a:r>
            <a:endParaRPr lang="en-GB" sz="2400" dirty="0"/>
          </a:p>
          <a:p>
            <a:pPr marL="109728" indent="0" fontAlgn="t">
              <a:buNone/>
            </a:pPr>
            <a:r>
              <a:rPr lang="en-GB" sz="2400" dirty="0"/>
              <a:t>  0	    (200,000)		</a:t>
            </a:r>
            <a:r>
              <a:rPr lang="en-GB" sz="2400" dirty="0" smtClean="0"/>
              <a:t> 1     </a:t>
            </a:r>
            <a:r>
              <a:rPr lang="en-GB" sz="2400" dirty="0"/>
              <a:t>		  (200,000)</a:t>
            </a:r>
          </a:p>
          <a:p>
            <a:pPr marL="109728" indent="0" fontAlgn="t">
              <a:buNone/>
            </a:pPr>
            <a:r>
              <a:rPr lang="en-GB" sz="2400" dirty="0"/>
              <a:t>  1	      48,000		</a:t>
            </a:r>
            <a:r>
              <a:rPr lang="en-GB" sz="2400" dirty="0" smtClean="0"/>
              <a:t>0.952</a:t>
            </a:r>
            <a:r>
              <a:rPr lang="en-GB" sz="2400" dirty="0"/>
              <a:t>		     </a:t>
            </a:r>
            <a:r>
              <a:rPr lang="en-GB" sz="2400" dirty="0" smtClean="0"/>
              <a:t>45,696</a:t>
            </a:r>
            <a:endParaRPr lang="en-GB" sz="2400" dirty="0"/>
          </a:p>
          <a:p>
            <a:pPr marL="109728" indent="0" fontAlgn="t">
              <a:buNone/>
            </a:pPr>
            <a:r>
              <a:rPr lang="en-GB" sz="2400" dirty="0"/>
              <a:t>  2	      57,000		</a:t>
            </a:r>
            <a:r>
              <a:rPr lang="en-GB" sz="2400" dirty="0" smtClean="0"/>
              <a:t>0.907</a:t>
            </a:r>
            <a:r>
              <a:rPr lang="en-GB" sz="2400" dirty="0"/>
              <a:t>		     </a:t>
            </a:r>
            <a:r>
              <a:rPr lang="en-GB" sz="2400" dirty="0" smtClean="0"/>
              <a:t>51,699</a:t>
            </a:r>
            <a:endParaRPr lang="en-GB" sz="2400" dirty="0"/>
          </a:p>
          <a:p>
            <a:pPr marL="109728" indent="0" fontAlgn="t">
              <a:buNone/>
            </a:pPr>
            <a:r>
              <a:rPr lang="en-GB" sz="2400" dirty="0"/>
              <a:t>  3	      57,000             </a:t>
            </a:r>
            <a:r>
              <a:rPr lang="en-GB" sz="2400" dirty="0" smtClean="0"/>
              <a:t>    0.864</a:t>
            </a:r>
            <a:r>
              <a:rPr lang="en-GB" sz="2400" dirty="0"/>
              <a:t>		     </a:t>
            </a:r>
            <a:r>
              <a:rPr lang="en-GB" sz="2400" dirty="0" smtClean="0"/>
              <a:t>49,248</a:t>
            </a:r>
            <a:endParaRPr lang="en-GB" sz="2400" dirty="0"/>
          </a:p>
          <a:p>
            <a:pPr marL="109728" indent="0" fontAlgn="t">
              <a:buNone/>
            </a:pPr>
            <a:r>
              <a:rPr lang="en-GB" sz="2400" dirty="0"/>
              <a:t>  4	      33,000		</a:t>
            </a:r>
            <a:r>
              <a:rPr lang="en-GB" sz="2400" dirty="0" smtClean="0"/>
              <a:t>0.823</a:t>
            </a:r>
            <a:r>
              <a:rPr lang="en-GB" sz="2400" dirty="0"/>
              <a:t>		     </a:t>
            </a:r>
            <a:r>
              <a:rPr lang="en-GB" sz="2400" dirty="0" smtClean="0"/>
              <a:t>27,159</a:t>
            </a:r>
            <a:endParaRPr lang="en-GB" sz="2400" dirty="0"/>
          </a:p>
          <a:p>
            <a:pPr marL="109728" indent="0" fontAlgn="t">
              <a:buNone/>
            </a:pPr>
            <a:r>
              <a:rPr lang="en-GB" sz="2400" dirty="0"/>
              <a:t>  5	      34,000              </a:t>
            </a:r>
            <a:r>
              <a:rPr lang="en-GB" sz="2400" dirty="0" smtClean="0"/>
              <a:t>   0.784</a:t>
            </a:r>
            <a:r>
              <a:rPr lang="en-GB" sz="2400" dirty="0"/>
              <a:t>		     </a:t>
            </a:r>
            <a:r>
              <a:rPr lang="en-GB" sz="2400" u="sng" dirty="0" smtClean="0"/>
              <a:t>26,656</a:t>
            </a:r>
            <a:endParaRPr lang="en-GB" sz="2400" u="sng" dirty="0"/>
          </a:p>
          <a:p>
            <a:pPr marL="109728" indent="0" fontAlgn="t">
              <a:buNone/>
            </a:pPr>
            <a:r>
              <a:rPr lang="en-GB" sz="2400" dirty="0"/>
              <a:t>						 </a:t>
            </a:r>
            <a:r>
              <a:rPr lang="en-GB" sz="2400" dirty="0" smtClean="0"/>
              <a:t>     </a:t>
            </a:r>
            <a:r>
              <a:rPr lang="en-GB" sz="2400" u="sng" dirty="0" smtClean="0"/>
              <a:t>  458</a:t>
            </a:r>
          </a:p>
          <a:p>
            <a:pPr marL="109728" indent="0" fontAlgn="t">
              <a:buNone/>
            </a:pPr>
            <a:r>
              <a:rPr lang="en-GB" sz="2400" dirty="0" smtClean="0"/>
              <a:t>If the company had a cost of capital of 5% the project would have been accepted.</a:t>
            </a:r>
            <a:endParaRPr lang="en-GB" sz="2400" dirty="0"/>
          </a:p>
          <a:p>
            <a:pPr marL="109728" indent="0" fontAlgn="t">
              <a:buNone/>
            </a:pPr>
            <a:endParaRPr lang="en-GB" sz="2800" u="sng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Internal Rate of return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609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GB" dirty="0"/>
              <a:t>From the </a:t>
            </a:r>
            <a:r>
              <a:rPr lang="en-GB" dirty="0" smtClean="0"/>
              <a:t> two NPV tables </a:t>
            </a:r>
            <a:r>
              <a:rPr lang="en-GB" dirty="0"/>
              <a:t>we have two figures either side of zero. Linear interpolation can now be used to estimate the IRR</a:t>
            </a:r>
            <a:r>
              <a:rPr lang="en-GB" dirty="0" smtClean="0"/>
              <a:t>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The difference in the cash flows are </a:t>
            </a:r>
            <a:r>
              <a:rPr lang="en-GB" dirty="0" smtClean="0"/>
              <a:t>(9,426) </a:t>
            </a:r>
            <a:r>
              <a:rPr lang="en-GB" dirty="0"/>
              <a:t>+ </a:t>
            </a:r>
            <a:r>
              <a:rPr lang="en-GB" dirty="0" smtClean="0"/>
              <a:t>458 </a:t>
            </a:r>
            <a:r>
              <a:rPr lang="en-GB" dirty="0"/>
              <a:t>=  </a:t>
            </a:r>
            <a:r>
              <a:rPr lang="en-GB" dirty="0" smtClean="0"/>
              <a:t>£9,884</a:t>
            </a: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The </a:t>
            </a:r>
            <a:r>
              <a:rPr lang="en-GB" dirty="0"/>
              <a:t>difference in the discount rate used is </a:t>
            </a:r>
            <a:r>
              <a:rPr lang="en-GB" dirty="0" smtClean="0"/>
              <a:t>(</a:t>
            </a:r>
            <a:r>
              <a:rPr lang="en-GB" dirty="0"/>
              <a:t>7</a:t>
            </a:r>
            <a:r>
              <a:rPr lang="en-GB" dirty="0" smtClean="0"/>
              <a:t>%-</a:t>
            </a:r>
            <a:r>
              <a:rPr lang="en-GB" dirty="0"/>
              <a:t>5</a:t>
            </a:r>
            <a:r>
              <a:rPr lang="en-GB" dirty="0" smtClean="0"/>
              <a:t>%)</a:t>
            </a:r>
            <a:r>
              <a:rPr lang="en-GB" dirty="0"/>
              <a:t>2</a:t>
            </a:r>
            <a:r>
              <a:rPr lang="en-GB" dirty="0" smtClean="0"/>
              <a:t>%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The distance between 7</a:t>
            </a:r>
            <a:r>
              <a:rPr lang="en-GB" dirty="0" smtClean="0"/>
              <a:t>% </a:t>
            </a:r>
            <a:r>
              <a:rPr lang="en-GB" dirty="0"/>
              <a:t>and IRR is      </a:t>
            </a:r>
            <a:r>
              <a:rPr lang="en-GB" u="sng" dirty="0" smtClean="0"/>
              <a:t>9,426</a:t>
            </a:r>
            <a:r>
              <a:rPr lang="en-GB" dirty="0" smtClean="0"/>
              <a:t>  X2% </a:t>
            </a:r>
            <a:r>
              <a:rPr lang="en-GB" dirty="0"/>
              <a:t>=  </a:t>
            </a:r>
            <a:r>
              <a:rPr lang="en-GB" dirty="0" smtClean="0"/>
              <a:t>1.9%            </a:t>
            </a:r>
          </a:p>
          <a:p>
            <a:pPr marL="109728" indent="0">
              <a:buNone/>
            </a:pPr>
            <a:r>
              <a:rPr lang="en-GB" dirty="0" smtClean="0"/>
              <a:t>					  9,884</a:t>
            </a:r>
            <a:endParaRPr lang="en-GB" dirty="0"/>
          </a:p>
          <a:p>
            <a:pPr marL="109728" indent="0">
              <a:buNone/>
            </a:pPr>
            <a:r>
              <a:rPr lang="en-GB" dirty="0" smtClean="0"/>
              <a:t>IRR </a:t>
            </a:r>
            <a:r>
              <a:rPr lang="en-GB" dirty="0"/>
              <a:t>is  7</a:t>
            </a:r>
            <a:r>
              <a:rPr lang="en-GB" dirty="0" smtClean="0"/>
              <a:t>%-1.9% </a:t>
            </a:r>
            <a:r>
              <a:rPr lang="en-GB" dirty="0"/>
              <a:t>= 5</a:t>
            </a:r>
            <a:r>
              <a:rPr lang="en-GB" dirty="0" smtClean="0"/>
              <a:t>.1%                                                                             </a:t>
            </a:r>
            <a:r>
              <a:rPr lang="en-GB" dirty="0"/>
              <a:t>					</a:t>
            </a: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The </a:t>
            </a:r>
            <a:r>
              <a:rPr lang="en-GB" dirty="0"/>
              <a:t>distance between </a:t>
            </a:r>
            <a:r>
              <a:rPr lang="en-GB" dirty="0" smtClean="0"/>
              <a:t>5% </a:t>
            </a:r>
            <a:r>
              <a:rPr lang="en-GB" dirty="0"/>
              <a:t>and IRR is     </a:t>
            </a:r>
            <a:r>
              <a:rPr lang="en-GB" u="sng" dirty="0" smtClean="0"/>
              <a:t>458</a:t>
            </a:r>
            <a:r>
              <a:rPr lang="en-GB" dirty="0" smtClean="0"/>
              <a:t> 	X2% </a:t>
            </a:r>
            <a:r>
              <a:rPr lang="en-GB" dirty="0"/>
              <a:t>=  </a:t>
            </a:r>
            <a:r>
              <a:rPr lang="en-GB" dirty="0" smtClean="0"/>
              <a:t>0.1%       </a:t>
            </a:r>
            <a:r>
              <a:rPr lang="en-GB" dirty="0"/>
              <a:t>	</a:t>
            </a:r>
            <a:r>
              <a:rPr lang="en-GB" dirty="0" smtClean="0"/>
              <a:t>				 9,884</a:t>
            </a:r>
            <a:endParaRPr lang="en-GB" dirty="0"/>
          </a:p>
          <a:p>
            <a:pPr marL="109728" indent="0">
              <a:buNone/>
            </a:pPr>
            <a:r>
              <a:rPr lang="en-GB" dirty="0" smtClean="0"/>
              <a:t>IRR </a:t>
            </a:r>
            <a:r>
              <a:rPr lang="en-GB" dirty="0"/>
              <a:t>is </a:t>
            </a:r>
            <a:r>
              <a:rPr lang="en-GB" dirty="0" smtClean="0"/>
              <a:t>5% +0.1% </a:t>
            </a:r>
            <a:r>
              <a:rPr lang="en-GB" dirty="0"/>
              <a:t>= </a:t>
            </a:r>
            <a:r>
              <a:rPr lang="en-GB" dirty="0" smtClean="0"/>
              <a:t>5.1%                                                                               </a:t>
            </a:r>
            <a:r>
              <a:rPr lang="en-GB" dirty="0"/>
              <a:t>		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Internal rate of return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229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Capital investment appraisal techniques</a:t>
            </a:r>
          </a:p>
          <a:p>
            <a:r>
              <a:rPr lang="en-GB" smtClean="0"/>
              <a:t>ARR</a:t>
            </a:r>
          </a:p>
          <a:p>
            <a:r>
              <a:rPr lang="en-GB" dirty="0" smtClean="0"/>
              <a:t>Payback </a:t>
            </a:r>
          </a:p>
          <a:p>
            <a:r>
              <a:rPr lang="en-GB" dirty="0" smtClean="0"/>
              <a:t>NPV</a:t>
            </a:r>
          </a:p>
          <a:p>
            <a:r>
              <a:rPr lang="en-GB" dirty="0" smtClean="0"/>
              <a:t>IRR</a:t>
            </a:r>
          </a:p>
          <a:p>
            <a:r>
              <a:rPr lang="en-GB" dirty="0" smtClean="0"/>
              <a:t>Limitations </a:t>
            </a:r>
          </a:p>
          <a:p>
            <a:r>
              <a:rPr lang="en-GB" dirty="0" smtClean="0"/>
              <a:t>Worked examples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96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dirty="0" smtClean="0"/>
              <a:t>To achieve the </a:t>
            </a:r>
            <a:r>
              <a:rPr lang="en-GB" u="sng" dirty="0" smtClean="0"/>
              <a:t>business strategy </a:t>
            </a:r>
            <a:r>
              <a:rPr lang="en-GB" dirty="0" smtClean="0"/>
              <a:t>an investment in a project, contract or new development may be required. 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An </a:t>
            </a:r>
            <a:r>
              <a:rPr lang="en-GB" u="sng" dirty="0" smtClean="0"/>
              <a:t>investment decision </a:t>
            </a:r>
            <a:r>
              <a:rPr lang="en-GB" dirty="0" smtClean="0"/>
              <a:t>often requires a considerable financial outlay with returns expected over an extended time period. 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Capital Investment Appraisal</a:t>
            </a:r>
            <a:endParaRPr lang="en-GB" dirty="0"/>
          </a:p>
        </p:txBody>
      </p:sp>
      <p:pic>
        <p:nvPicPr>
          <p:cNvPr id="4" name="Picture 3" descr="File:Numismatics and Notaphily icon.pn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653136"/>
            <a:ext cx="2360347" cy="1696499"/>
          </a:xfrm>
          <a:prstGeom prst="rect">
            <a:avLst/>
          </a:prstGeom>
        </p:spPr>
      </p:pic>
      <p:pic>
        <p:nvPicPr>
          <p:cNvPr id="5" name="Picture 4" descr="The &lt;strong&gt;Future Project&lt;/strong&gt;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81711"/>
            <a:ext cx="1440160" cy="1440160"/>
          </a:xfrm>
          <a:prstGeom prst="rect">
            <a:avLst/>
          </a:prstGeom>
        </p:spPr>
      </p:pic>
      <p:pic>
        <p:nvPicPr>
          <p:cNvPr id="6" name="Picture 5" descr="How big are the UK's creative industries? | Nest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53136"/>
            <a:ext cx="1776996" cy="17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9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32048"/>
          </a:xfrm>
        </p:spPr>
        <p:txBody>
          <a:bodyPr/>
          <a:lstStyle/>
          <a:p>
            <a:pPr marL="109728" indent="0">
              <a:buNone/>
            </a:pPr>
            <a:r>
              <a:rPr lang="en-GB" sz="2400" dirty="0"/>
              <a:t>If only one project is available need to decide whether to invest or not</a:t>
            </a:r>
            <a:r>
              <a:rPr lang="en-GB" sz="2400" dirty="0" smtClean="0"/>
              <a:t>.</a:t>
            </a:r>
            <a:endParaRPr lang="en-GB" sz="2400" dirty="0"/>
          </a:p>
          <a:p>
            <a:pPr marL="109728" indent="0">
              <a:buNone/>
            </a:pPr>
            <a:r>
              <a:rPr lang="en-GB" sz="2400" dirty="0"/>
              <a:t>Where more than one project is available  need to decide which project to invest in. </a:t>
            </a:r>
            <a:r>
              <a:rPr lang="en-GB" sz="2400" i="1" dirty="0"/>
              <a:t>Capital </a:t>
            </a:r>
            <a:r>
              <a:rPr lang="en-GB" sz="2400" i="1" dirty="0" smtClean="0"/>
              <a:t>Rationing.</a:t>
            </a:r>
          </a:p>
          <a:p>
            <a:pPr marL="109728" indent="0">
              <a:buNone/>
            </a:pPr>
            <a:endParaRPr lang="en-GB" sz="2400" i="1" dirty="0"/>
          </a:p>
          <a:p>
            <a:pPr marL="109728" indent="0">
              <a:buNone/>
            </a:pPr>
            <a:r>
              <a:rPr lang="en-GB" sz="2400" dirty="0" smtClean="0"/>
              <a:t>When deciding on an investment must consider:</a:t>
            </a:r>
          </a:p>
          <a:p>
            <a:pPr marL="109728" indent="0">
              <a:buNone/>
            </a:pPr>
            <a:r>
              <a:rPr lang="en-GB" sz="2400" dirty="0" smtClean="0"/>
              <a:t>			 Risk and uncertainty</a:t>
            </a:r>
            <a:endParaRPr lang="en-GB" sz="2400" dirty="0"/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 		Monetary returns 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 Non-monetary business objectives.</a:t>
            </a:r>
            <a:endParaRPr lang="en-GB" sz="24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Capital Investment Appraisal</a:t>
            </a:r>
          </a:p>
        </p:txBody>
      </p:sp>
      <p:pic>
        <p:nvPicPr>
          <p:cNvPr id="4" name="Picture 3" descr="&lt;strong&gt;Risk&lt;/strong&gt; = ‘to dare’. Why funders need to rethink their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770708"/>
            <a:ext cx="1914609" cy="1297445"/>
          </a:xfrm>
          <a:prstGeom prst="rect">
            <a:avLst/>
          </a:prstGeom>
        </p:spPr>
      </p:pic>
      <p:pic>
        <p:nvPicPr>
          <p:cNvPr id="5" name="Picture 4" descr="HOWTIvITY: October 20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" y="4365103"/>
            <a:ext cx="2288633" cy="1356015"/>
          </a:xfrm>
          <a:prstGeom prst="rect">
            <a:avLst/>
          </a:prstGeom>
        </p:spPr>
      </p:pic>
      <p:pic>
        <p:nvPicPr>
          <p:cNvPr id="6" name="Picture 5" descr="Greenfieldgeography - &lt;strong&gt;Sustainability&lt;/strong&gt; and the environmen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371031"/>
            <a:ext cx="2010770" cy="13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94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400" dirty="0" smtClean="0"/>
              <a:t>Dyson – develop a suite of electric</a:t>
            </a:r>
          </a:p>
          <a:p>
            <a:pPr marL="109728" indent="0">
              <a:buNone/>
            </a:pPr>
            <a:r>
              <a:rPr lang="en-GB" sz="2400" dirty="0" smtClean="0"/>
              <a:t> cars by 2020. £2bn investment</a:t>
            </a:r>
          </a:p>
          <a:p>
            <a:pPr marL="109728" indent="0">
              <a:buNone/>
            </a:pPr>
            <a:r>
              <a:rPr lang="en-GB" sz="2400" dirty="0" smtClean="0"/>
              <a:t> in  the car and battery.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r>
              <a:rPr lang="en-GB" sz="2400" dirty="0" smtClean="0"/>
              <a:t>JD.com -$397m investment to launch a standalone ecommerce platform to target buyers of luxury goods in small cities in China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Capital Investment</a:t>
            </a:r>
            <a:endParaRPr lang="en-GB" dirty="0"/>
          </a:p>
        </p:txBody>
      </p:sp>
      <p:pic>
        <p:nvPicPr>
          <p:cNvPr id="4" name="Picture 3" descr="File:JEC &lt;strong&gt;electric&lt;/strong&gt; &lt;strong&gt;car&lt;/strong&gt;.jp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916832"/>
            <a:ext cx="3059832" cy="2039888"/>
          </a:xfrm>
          <a:prstGeom prst="rect">
            <a:avLst/>
          </a:prstGeom>
        </p:spPr>
      </p:pic>
      <p:pic>
        <p:nvPicPr>
          <p:cNvPr id="5" name="Picture 4" descr="&lt;strong&gt;JD.com&lt;/strong&gt; - Wikipedia, the free encyclo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16" y="5179748"/>
            <a:ext cx="3589994" cy="13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0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sz="2400" dirty="0"/>
              <a:t>Rolls Royce - £100m on </a:t>
            </a:r>
            <a:r>
              <a:rPr lang="en-GB" sz="2400" dirty="0" smtClean="0"/>
              <a:t>smart</a:t>
            </a:r>
          </a:p>
          <a:p>
            <a:pPr marL="109728" indent="0">
              <a:buNone/>
            </a:pPr>
            <a:r>
              <a:rPr lang="en-GB" sz="2400" dirty="0" smtClean="0"/>
              <a:t>machine </a:t>
            </a:r>
            <a:r>
              <a:rPr lang="en-GB" sz="2400" dirty="0"/>
              <a:t>tools in Tyne and </a:t>
            </a:r>
            <a:r>
              <a:rPr lang="en-GB" sz="2400" dirty="0" smtClean="0"/>
              <a:t>Wear factory </a:t>
            </a:r>
          </a:p>
          <a:p>
            <a:pPr marL="109728" indent="0">
              <a:buNone/>
            </a:pPr>
            <a:r>
              <a:rPr lang="en-GB" sz="2400" dirty="0" smtClean="0"/>
              <a:t>reducing </a:t>
            </a:r>
            <a:r>
              <a:rPr lang="en-GB" sz="2400" dirty="0"/>
              <a:t>time to make </a:t>
            </a:r>
            <a:r>
              <a:rPr lang="en-GB" sz="2400" dirty="0" smtClean="0"/>
              <a:t>turbine discs</a:t>
            </a:r>
          </a:p>
          <a:p>
            <a:pPr marL="109728" indent="0">
              <a:buNone/>
            </a:pPr>
            <a:r>
              <a:rPr lang="en-GB" sz="2400" dirty="0" smtClean="0"/>
              <a:t>For one component time reduced from</a:t>
            </a:r>
          </a:p>
          <a:p>
            <a:pPr marL="109728" indent="0">
              <a:buNone/>
            </a:pPr>
            <a:r>
              <a:rPr lang="en-GB" sz="2400" dirty="0" smtClean="0"/>
              <a:t>118 </a:t>
            </a:r>
            <a:r>
              <a:rPr lang="en-GB" sz="2400" dirty="0"/>
              <a:t>hour </a:t>
            </a:r>
            <a:r>
              <a:rPr lang="en-GB" sz="2400" dirty="0" smtClean="0"/>
              <a:t>to30 hours.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r>
              <a:rPr lang="en-GB" sz="2400" dirty="0" smtClean="0"/>
              <a:t>Sheffield University - £200m in buildings in two years.</a:t>
            </a:r>
            <a:endParaRPr lang="en-GB" sz="24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Capital Investment</a:t>
            </a:r>
          </a:p>
        </p:txBody>
      </p:sp>
      <p:pic>
        <p:nvPicPr>
          <p:cNvPr id="6" name="Picture 5" descr="Dynaflow, Turboglide, Roto Hydra-Matic, and Other Early GM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268760"/>
            <a:ext cx="2307941" cy="2261782"/>
          </a:xfrm>
          <a:prstGeom prst="rect">
            <a:avLst/>
          </a:prstGeom>
        </p:spPr>
      </p:pic>
      <p:pic>
        <p:nvPicPr>
          <p:cNvPr id="4" name="Picture 3" descr="'The &lt;strong&gt;Diamond&lt;/strong&gt;'- The University of &lt;strong&gt;Sheffield&lt;/strong&gt; | Twelve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653136"/>
            <a:ext cx="2699792" cy="179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11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All the investment appraisal techniques consider cash flows rather than profits as cash does not suffer from accounting allocations and is a better predictor of future wealth.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Main appraisal techniques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Accounting rate of return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Payback period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Net present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Internal rate of return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Appraisal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830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08720"/>
            <a:ext cx="8291264" cy="5688632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INVESTMENT</a:t>
            </a:r>
          </a:p>
          <a:p>
            <a:pPr marL="109728" indent="0">
              <a:buNone/>
            </a:pPr>
            <a:r>
              <a:rPr lang="en-GB" dirty="0" smtClean="0"/>
              <a:t>A project will require an initial investment of £200,000 and will last 5 years. </a:t>
            </a:r>
          </a:p>
          <a:p>
            <a:pPr marL="109728" indent="0">
              <a:buNone/>
            </a:pPr>
            <a:r>
              <a:rPr lang="en-GB" dirty="0" smtClean="0"/>
              <a:t>At the end of 5 years some of the equipment can be sold off for £10,000.</a:t>
            </a:r>
          </a:p>
          <a:p>
            <a:pPr marL="109728" indent="0">
              <a:buNone/>
            </a:pPr>
            <a:endParaRPr lang="en-GB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GB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</a:t>
            </a:r>
          </a:p>
          <a:p>
            <a:pPr marL="109728" indent="0">
              <a:buNone/>
            </a:pPr>
            <a:r>
              <a:rPr lang="en-GB" dirty="0" smtClean="0"/>
              <a:t>The sales revenue will be £75,000 in year 1, £85,000 in years 2 and 3, £60,000 in year 4 and £50,000 in year 5.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COSTS</a:t>
            </a:r>
          </a:p>
          <a:p>
            <a:pPr marL="109728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Labour costs </a:t>
            </a:r>
            <a:r>
              <a:rPr lang="en-GB" dirty="0" smtClean="0"/>
              <a:t>are expected to be £25,000 for each year.</a:t>
            </a:r>
          </a:p>
          <a:p>
            <a:pPr marL="109728" indent="0">
              <a:buNone/>
            </a:pPr>
            <a:r>
              <a:rPr lang="en-GB" dirty="0" smtClean="0">
                <a:solidFill>
                  <a:schemeClr val="accent3"/>
                </a:solidFill>
              </a:rPr>
              <a:t>Material costs </a:t>
            </a:r>
            <a:r>
              <a:rPr lang="en-GB" dirty="0" smtClean="0"/>
              <a:t>will be £2,000 in year 1, £3,000 in years 2 and 3, £2,000 in year 4 and £1,000 in year 5.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-99392"/>
            <a:ext cx="8363272" cy="1368152"/>
          </a:xfrm>
        </p:spPr>
        <p:txBody>
          <a:bodyPr/>
          <a:lstStyle/>
          <a:p>
            <a:r>
              <a:rPr lang="en-GB" dirty="0" smtClean="0"/>
              <a:t>Example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427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41492c87-0e85-44cf-8a74-49c3db523be1"/>
  <p:tag name="TPVERSION" val="6"/>
  <p:tag name="TPFULLVERSION" val="7.5.3.1"/>
  <p:tag name="PPTVERSION" val="14"/>
  <p:tag name="TPOS" val="2"/>
  <p:tag name="TPLASTSAVEVERSION" val="6.2 P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803</TotalTime>
  <Words>1843</Words>
  <Application>Microsoft Office PowerPoint</Application>
  <PresentationFormat>On-screen Show (4:3)</PresentationFormat>
  <Paragraphs>361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Concourse</vt:lpstr>
      <vt:lpstr>MGT 388 Finance and Law for Engineers</vt:lpstr>
      <vt:lpstr>Contents</vt:lpstr>
      <vt:lpstr>PowerPoint Presentation</vt:lpstr>
      <vt:lpstr>Capital Investment Appraisal</vt:lpstr>
      <vt:lpstr>Capital Investment Appraisal</vt:lpstr>
      <vt:lpstr>Examples of Capital Investment</vt:lpstr>
      <vt:lpstr>Examples of Capital Investment</vt:lpstr>
      <vt:lpstr>Appraisal Techniques</vt:lpstr>
      <vt:lpstr>Example 1</vt:lpstr>
      <vt:lpstr>Calculation of net cash flow</vt:lpstr>
      <vt:lpstr>Accounting rate of return</vt:lpstr>
      <vt:lpstr>Accounting rate of return</vt:lpstr>
      <vt:lpstr>Payback period</vt:lpstr>
      <vt:lpstr>Payback period</vt:lpstr>
      <vt:lpstr>Example 2 Payback Period </vt:lpstr>
      <vt:lpstr>Payback Period</vt:lpstr>
      <vt:lpstr>Payback </vt:lpstr>
      <vt:lpstr>Time value of money</vt:lpstr>
      <vt:lpstr>Time Value of Money</vt:lpstr>
      <vt:lpstr>Present Value Tables</vt:lpstr>
      <vt:lpstr>Time value of money</vt:lpstr>
      <vt:lpstr>Net present value</vt:lpstr>
      <vt:lpstr>Net present value </vt:lpstr>
      <vt:lpstr>Example 2 - NPV</vt:lpstr>
      <vt:lpstr>NPV - Calculation</vt:lpstr>
      <vt:lpstr>NPV </vt:lpstr>
      <vt:lpstr>NPV </vt:lpstr>
      <vt:lpstr>Internal rate of return</vt:lpstr>
      <vt:lpstr>Internal Rate of Return</vt:lpstr>
      <vt:lpstr>Calculating Internal Rate of return</vt:lpstr>
      <vt:lpstr>Internal Rate of return</vt:lpstr>
      <vt:lpstr>Internal rate of return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MGT 388 Finance and Law for Engineers</dc:title>
  <dc:creator>Paul Thompson</dc:creator>
  <cp:lastModifiedBy>Paul Thompson</cp:lastModifiedBy>
  <cp:revision>55</cp:revision>
  <cp:lastPrinted>2016-11-21T14:18:55Z</cp:lastPrinted>
  <dcterms:created xsi:type="dcterms:W3CDTF">2015-11-11T19:29:53Z</dcterms:created>
  <dcterms:modified xsi:type="dcterms:W3CDTF">2017-11-23T18:24:11Z</dcterms:modified>
</cp:coreProperties>
</file>