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81" r:id="rId5"/>
    <p:sldId id="282" r:id="rId6"/>
    <p:sldId id="260" r:id="rId7"/>
    <p:sldId id="278" r:id="rId8"/>
    <p:sldId id="279" r:id="rId9"/>
    <p:sldId id="262" r:id="rId10"/>
    <p:sldId id="263" r:id="rId11"/>
    <p:sldId id="264" r:id="rId12"/>
    <p:sldId id="265" r:id="rId13"/>
    <p:sldId id="266" r:id="rId14"/>
    <p:sldId id="283" r:id="rId15"/>
    <p:sldId id="267" r:id="rId16"/>
    <p:sldId id="268" r:id="rId17"/>
    <p:sldId id="271" r:id="rId18"/>
    <p:sldId id="285" r:id="rId19"/>
    <p:sldId id="269" r:id="rId20"/>
    <p:sldId id="270" r:id="rId21"/>
    <p:sldId id="272" r:id="rId22"/>
    <p:sldId id="273" r:id="rId23"/>
    <p:sldId id="286" r:id="rId24"/>
    <p:sldId id="280" r:id="rId25"/>
    <p:sldId id="275" r:id="rId26"/>
    <p:sldId id="276" r:id="rId27"/>
    <p:sldId id="277" r:id="rId28"/>
  </p:sldIdLst>
  <p:sldSz cx="9144000" cy="6858000" type="screen4x3"/>
  <p:notesSz cx="6858000" cy="9774238"/>
  <p:custDataLst>
    <p:tags r:id="rId31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8" autoAdjust="0"/>
    <p:restoredTop sz="94708" autoAdjust="0"/>
  </p:normalViewPr>
  <p:slideViewPr>
    <p:cSldViewPr>
      <p:cViewPr varScale="1">
        <p:scale>
          <a:sx n="115" d="100"/>
          <a:sy n="115" d="100"/>
        </p:scale>
        <p:origin x="9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E6-4B4E-87E8-499ACE6256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E6-4B4E-87E8-499ACE6256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E6-4B4E-87E8-499ACE625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9710208"/>
        <c:axId val="69711744"/>
        <c:axId val="69569600"/>
      </c:bar3DChart>
      <c:catAx>
        <c:axId val="69710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9711744"/>
        <c:crosses val="autoZero"/>
        <c:auto val="1"/>
        <c:lblAlgn val="ctr"/>
        <c:lblOffset val="100"/>
        <c:noMultiLvlLbl val="0"/>
      </c:catAx>
      <c:valAx>
        <c:axId val="6971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710208"/>
        <c:crosses val="autoZero"/>
        <c:crossBetween val="between"/>
      </c:valAx>
      <c:serAx>
        <c:axId val="69569600"/>
        <c:scaling>
          <c:orientation val="minMax"/>
        </c:scaling>
        <c:delete val="0"/>
        <c:axPos val="b"/>
        <c:majorTickMark val="out"/>
        <c:minorTickMark val="none"/>
        <c:tickLblPos val="nextTo"/>
        <c:crossAx val="6971174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7BA7B-B4BA-4CFC-924E-1447CB50876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431FC4-19A1-4584-8E3E-DD18CB9BE57C}">
      <dgm:prSet phldrT="[Text]"/>
      <dgm:spPr/>
      <dgm:t>
        <a:bodyPr/>
        <a:lstStyle/>
        <a:p>
          <a:r>
            <a:rPr lang="en-US" dirty="0" smtClean="0"/>
            <a:t>Product Cost</a:t>
          </a:r>
          <a:endParaRPr lang="en-US" dirty="0"/>
        </a:p>
      </dgm:t>
    </dgm:pt>
    <dgm:pt modelId="{A92B04A1-B40B-41CF-89C1-8FD9B205CAAE}" type="parTrans" cxnId="{099340A1-250A-4FAE-84C4-2F392E34FF66}">
      <dgm:prSet/>
      <dgm:spPr/>
      <dgm:t>
        <a:bodyPr/>
        <a:lstStyle/>
        <a:p>
          <a:endParaRPr lang="en-US"/>
        </a:p>
      </dgm:t>
    </dgm:pt>
    <dgm:pt modelId="{484030DA-BC6A-4332-8728-BE5F5F7CCCB7}" type="sibTrans" cxnId="{099340A1-250A-4FAE-84C4-2F392E34FF66}">
      <dgm:prSet/>
      <dgm:spPr/>
      <dgm:t>
        <a:bodyPr/>
        <a:lstStyle/>
        <a:p>
          <a:endParaRPr lang="en-US"/>
        </a:p>
      </dgm:t>
    </dgm:pt>
    <dgm:pt modelId="{A3A549BE-B3C5-4549-914E-1989E2FC077B}">
      <dgm:prSet phldrT="[Text]"/>
      <dgm:spPr/>
      <dgm:t>
        <a:bodyPr/>
        <a:lstStyle/>
        <a:p>
          <a:r>
            <a:rPr lang="en-US" dirty="0" smtClean="0"/>
            <a:t>Inventory</a:t>
          </a:r>
          <a:endParaRPr lang="en-US" dirty="0"/>
        </a:p>
      </dgm:t>
    </dgm:pt>
    <dgm:pt modelId="{BC4ADA1D-5651-467B-9297-389953FCEA9E}" type="parTrans" cxnId="{79604B42-1A24-4C3D-9BDD-B15736A04291}">
      <dgm:prSet/>
      <dgm:spPr/>
      <dgm:t>
        <a:bodyPr/>
        <a:lstStyle/>
        <a:p>
          <a:endParaRPr lang="en-US"/>
        </a:p>
      </dgm:t>
    </dgm:pt>
    <dgm:pt modelId="{B48F3EC0-E419-4A1F-9BC7-CBC83306BA5B}" type="sibTrans" cxnId="{79604B42-1A24-4C3D-9BDD-B15736A04291}">
      <dgm:prSet/>
      <dgm:spPr/>
      <dgm:t>
        <a:bodyPr/>
        <a:lstStyle/>
        <a:p>
          <a:endParaRPr lang="en-US"/>
        </a:p>
      </dgm:t>
    </dgm:pt>
    <dgm:pt modelId="{2359AF2B-0D93-40B3-A7B0-13C4AC280946}">
      <dgm:prSet phldrT="[Text]"/>
      <dgm:spPr/>
      <dgm:t>
        <a:bodyPr/>
        <a:lstStyle/>
        <a:p>
          <a:r>
            <a:rPr lang="en-US" dirty="0" smtClean="0"/>
            <a:t>Cost of sales</a:t>
          </a:r>
          <a:endParaRPr lang="en-US" dirty="0"/>
        </a:p>
      </dgm:t>
    </dgm:pt>
    <dgm:pt modelId="{0B23FD3B-0F9F-40F4-B6E6-7092EB7AEC4C}" type="parTrans" cxnId="{EB791B7E-F4F0-4327-BD2C-13BCFF40377B}">
      <dgm:prSet/>
      <dgm:spPr/>
      <dgm:t>
        <a:bodyPr/>
        <a:lstStyle/>
        <a:p>
          <a:endParaRPr lang="en-US"/>
        </a:p>
      </dgm:t>
    </dgm:pt>
    <dgm:pt modelId="{0D3C7352-3F33-4098-A4BD-F962333696A7}" type="sibTrans" cxnId="{EB791B7E-F4F0-4327-BD2C-13BCFF40377B}">
      <dgm:prSet/>
      <dgm:spPr/>
      <dgm:t>
        <a:bodyPr/>
        <a:lstStyle/>
        <a:p>
          <a:endParaRPr lang="en-US"/>
        </a:p>
      </dgm:t>
    </dgm:pt>
    <dgm:pt modelId="{DE02BC59-CE2C-4B59-A3FC-5B3D94344778}">
      <dgm:prSet phldrT="[Text]"/>
      <dgm:spPr/>
      <dgm:t>
        <a:bodyPr/>
        <a:lstStyle/>
        <a:p>
          <a:r>
            <a:rPr lang="en-US" dirty="0" smtClean="0"/>
            <a:t>Period cost</a:t>
          </a:r>
          <a:endParaRPr lang="en-US" dirty="0"/>
        </a:p>
      </dgm:t>
    </dgm:pt>
    <dgm:pt modelId="{E51A4E26-1E69-427A-8CC1-67D93F51B2C4}" type="parTrans" cxnId="{0CD997A4-D1AB-4CFA-B383-CC9BB2BA20EC}">
      <dgm:prSet/>
      <dgm:spPr/>
      <dgm:t>
        <a:bodyPr/>
        <a:lstStyle/>
        <a:p>
          <a:endParaRPr lang="en-US"/>
        </a:p>
      </dgm:t>
    </dgm:pt>
    <dgm:pt modelId="{8BBCBBB6-58B5-4123-8908-4C49E9347B9B}" type="sibTrans" cxnId="{0CD997A4-D1AB-4CFA-B383-CC9BB2BA20EC}">
      <dgm:prSet/>
      <dgm:spPr/>
      <dgm:t>
        <a:bodyPr/>
        <a:lstStyle/>
        <a:p>
          <a:endParaRPr lang="en-US"/>
        </a:p>
      </dgm:t>
    </dgm:pt>
    <dgm:pt modelId="{34DD1342-F691-4F00-BF91-9802A175A5F2}">
      <dgm:prSet phldrT="[Text]"/>
      <dgm:spPr/>
      <dgm:t>
        <a:bodyPr/>
        <a:lstStyle/>
        <a:p>
          <a:r>
            <a:rPr lang="en-US" dirty="0" smtClean="0"/>
            <a:t>Administration</a:t>
          </a:r>
        </a:p>
        <a:p>
          <a:r>
            <a:rPr lang="en-US" dirty="0" smtClean="0"/>
            <a:t>Expense</a:t>
          </a:r>
          <a:endParaRPr lang="en-US" dirty="0"/>
        </a:p>
      </dgm:t>
    </dgm:pt>
    <dgm:pt modelId="{4AEA2396-8732-4EEC-8CD0-1D4499A872AC}" type="parTrans" cxnId="{916077C2-D578-4136-8842-E55F7C59C2D5}">
      <dgm:prSet/>
      <dgm:spPr/>
      <dgm:t>
        <a:bodyPr/>
        <a:lstStyle/>
        <a:p>
          <a:endParaRPr lang="en-US"/>
        </a:p>
      </dgm:t>
    </dgm:pt>
    <dgm:pt modelId="{BDD9AAE6-33B2-48C1-83C8-F360BFDF69FC}" type="sibTrans" cxnId="{916077C2-D578-4136-8842-E55F7C59C2D5}">
      <dgm:prSet/>
      <dgm:spPr/>
      <dgm:t>
        <a:bodyPr/>
        <a:lstStyle/>
        <a:p>
          <a:endParaRPr lang="en-US"/>
        </a:p>
      </dgm:t>
    </dgm:pt>
    <dgm:pt modelId="{6862B1AB-7B6C-4376-BD93-F576FD19E042}">
      <dgm:prSet phldrT="[Text]"/>
      <dgm:spPr/>
      <dgm:t>
        <a:bodyPr/>
        <a:lstStyle/>
        <a:p>
          <a:r>
            <a:rPr lang="en-US" dirty="0" smtClean="0"/>
            <a:t>Distribution</a:t>
          </a:r>
        </a:p>
        <a:p>
          <a:r>
            <a:rPr lang="en-US" dirty="0" smtClean="0"/>
            <a:t>Costs</a:t>
          </a:r>
          <a:endParaRPr lang="en-US" dirty="0"/>
        </a:p>
      </dgm:t>
    </dgm:pt>
    <dgm:pt modelId="{4AA898FF-F769-47CF-B327-47F26580572B}" type="parTrans" cxnId="{A1052CFD-2A56-46B2-8940-E9DC3F675E1E}">
      <dgm:prSet/>
      <dgm:spPr/>
      <dgm:t>
        <a:bodyPr/>
        <a:lstStyle/>
        <a:p>
          <a:endParaRPr lang="en-US"/>
        </a:p>
      </dgm:t>
    </dgm:pt>
    <dgm:pt modelId="{E9F0CE56-AAE7-4605-B04B-FA78571F55AA}" type="sibTrans" cxnId="{A1052CFD-2A56-46B2-8940-E9DC3F675E1E}">
      <dgm:prSet/>
      <dgm:spPr/>
      <dgm:t>
        <a:bodyPr/>
        <a:lstStyle/>
        <a:p>
          <a:endParaRPr lang="en-US"/>
        </a:p>
      </dgm:t>
    </dgm:pt>
    <dgm:pt modelId="{EE20EC22-DE1E-4466-A506-37DE161A787C}" type="pres">
      <dgm:prSet presAssocID="{DF37BA7B-B4BA-4CFC-924E-1447CB50876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3524B1-C6F7-4435-9ED4-7A7F3BD8D069}" type="pres">
      <dgm:prSet presAssocID="{BB431FC4-19A1-4584-8E3E-DD18CB9BE57C}" presName="root" presStyleCnt="0"/>
      <dgm:spPr/>
    </dgm:pt>
    <dgm:pt modelId="{6B39AF03-CBC0-449D-A7C6-8BE7349FE925}" type="pres">
      <dgm:prSet presAssocID="{BB431FC4-19A1-4584-8E3E-DD18CB9BE57C}" presName="rootComposite" presStyleCnt="0"/>
      <dgm:spPr/>
    </dgm:pt>
    <dgm:pt modelId="{EA2D8AF8-4C79-4DFD-84FE-1A67FECCA627}" type="pres">
      <dgm:prSet presAssocID="{BB431FC4-19A1-4584-8E3E-DD18CB9BE57C}" presName="rootText" presStyleLbl="node1" presStyleIdx="0" presStyleCnt="2"/>
      <dgm:spPr/>
    </dgm:pt>
    <dgm:pt modelId="{99BAC3BC-27A6-48E5-AC32-5CA24D20B29D}" type="pres">
      <dgm:prSet presAssocID="{BB431FC4-19A1-4584-8E3E-DD18CB9BE57C}" presName="rootConnector" presStyleLbl="node1" presStyleIdx="0" presStyleCnt="2"/>
      <dgm:spPr/>
    </dgm:pt>
    <dgm:pt modelId="{0857CC77-20D5-4334-8BF3-5A31C99B202A}" type="pres">
      <dgm:prSet presAssocID="{BB431FC4-19A1-4584-8E3E-DD18CB9BE57C}" presName="childShape" presStyleCnt="0"/>
      <dgm:spPr/>
    </dgm:pt>
    <dgm:pt modelId="{BFF9F8E4-396D-483F-B121-0D2D7940D68A}" type="pres">
      <dgm:prSet presAssocID="{BC4ADA1D-5651-467B-9297-389953FCEA9E}" presName="Name13" presStyleLbl="parChTrans1D2" presStyleIdx="0" presStyleCnt="4"/>
      <dgm:spPr/>
    </dgm:pt>
    <dgm:pt modelId="{54050D3A-3229-487D-9D06-715B795F06F8}" type="pres">
      <dgm:prSet presAssocID="{A3A549BE-B3C5-4549-914E-1989E2FC077B}" presName="childText" presStyleLbl="bgAcc1" presStyleIdx="0" presStyleCnt="4">
        <dgm:presLayoutVars>
          <dgm:bulletEnabled val="1"/>
        </dgm:presLayoutVars>
      </dgm:prSet>
      <dgm:spPr/>
    </dgm:pt>
    <dgm:pt modelId="{1FDDA355-332E-42E7-9E7B-9153F5AE1BC4}" type="pres">
      <dgm:prSet presAssocID="{0B23FD3B-0F9F-40F4-B6E6-7092EB7AEC4C}" presName="Name13" presStyleLbl="parChTrans1D2" presStyleIdx="1" presStyleCnt="4"/>
      <dgm:spPr/>
    </dgm:pt>
    <dgm:pt modelId="{53E11F82-538F-4C9C-BDD6-E12670636D89}" type="pres">
      <dgm:prSet presAssocID="{2359AF2B-0D93-40B3-A7B0-13C4AC280946}" presName="childText" presStyleLbl="bgAcc1" presStyleIdx="1" presStyleCnt="4">
        <dgm:presLayoutVars>
          <dgm:bulletEnabled val="1"/>
        </dgm:presLayoutVars>
      </dgm:prSet>
      <dgm:spPr/>
    </dgm:pt>
    <dgm:pt modelId="{0347FC20-98B0-4EED-A029-D75A846F4859}" type="pres">
      <dgm:prSet presAssocID="{DE02BC59-CE2C-4B59-A3FC-5B3D94344778}" presName="root" presStyleCnt="0"/>
      <dgm:spPr/>
    </dgm:pt>
    <dgm:pt modelId="{7A1FB3D2-E87F-42BA-87D2-BB24EC1A05C5}" type="pres">
      <dgm:prSet presAssocID="{DE02BC59-CE2C-4B59-A3FC-5B3D94344778}" presName="rootComposite" presStyleCnt="0"/>
      <dgm:spPr/>
    </dgm:pt>
    <dgm:pt modelId="{87F633F7-6F99-411D-9B08-1D599B20E15C}" type="pres">
      <dgm:prSet presAssocID="{DE02BC59-CE2C-4B59-A3FC-5B3D94344778}" presName="rootText" presStyleLbl="node1" presStyleIdx="1" presStyleCnt="2"/>
      <dgm:spPr/>
    </dgm:pt>
    <dgm:pt modelId="{E72867C0-CAD9-4072-9311-C67470C1DAE0}" type="pres">
      <dgm:prSet presAssocID="{DE02BC59-CE2C-4B59-A3FC-5B3D94344778}" presName="rootConnector" presStyleLbl="node1" presStyleIdx="1" presStyleCnt="2"/>
      <dgm:spPr/>
    </dgm:pt>
    <dgm:pt modelId="{D664DB6F-E538-44BB-A9A2-C8DE52C9275E}" type="pres">
      <dgm:prSet presAssocID="{DE02BC59-CE2C-4B59-A3FC-5B3D94344778}" presName="childShape" presStyleCnt="0"/>
      <dgm:spPr/>
    </dgm:pt>
    <dgm:pt modelId="{927A28A7-F998-46E9-9D12-C7AE2F89FF51}" type="pres">
      <dgm:prSet presAssocID="{4AEA2396-8732-4EEC-8CD0-1D4499A872AC}" presName="Name13" presStyleLbl="parChTrans1D2" presStyleIdx="2" presStyleCnt="4"/>
      <dgm:spPr/>
    </dgm:pt>
    <dgm:pt modelId="{349524C3-2A68-4018-959C-69BBB333962A}" type="pres">
      <dgm:prSet presAssocID="{34DD1342-F691-4F00-BF91-9802A175A5F2}" presName="childText" presStyleLbl="bgAcc1" presStyleIdx="2" presStyleCnt="4">
        <dgm:presLayoutVars>
          <dgm:bulletEnabled val="1"/>
        </dgm:presLayoutVars>
      </dgm:prSet>
      <dgm:spPr/>
    </dgm:pt>
    <dgm:pt modelId="{AC25E0BF-463C-4A01-A060-4CB756427D5E}" type="pres">
      <dgm:prSet presAssocID="{4AA898FF-F769-47CF-B327-47F26580572B}" presName="Name13" presStyleLbl="parChTrans1D2" presStyleIdx="3" presStyleCnt="4"/>
      <dgm:spPr/>
    </dgm:pt>
    <dgm:pt modelId="{D9C10703-3591-4767-8233-101B0B83B4D4}" type="pres">
      <dgm:prSet presAssocID="{6862B1AB-7B6C-4376-BD93-F576FD19E042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176D1992-0207-4F48-A291-9FB4B4176FBA}" type="presOf" srcId="{0B23FD3B-0F9F-40F4-B6E6-7092EB7AEC4C}" destId="{1FDDA355-332E-42E7-9E7B-9153F5AE1BC4}" srcOrd="0" destOrd="0" presId="urn:microsoft.com/office/officeart/2005/8/layout/hierarchy3"/>
    <dgm:cxn modelId="{3D448539-2947-4B61-A8FD-FB0DB19B90EF}" type="presOf" srcId="{BB431FC4-19A1-4584-8E3E-DD18CB9BE57C}" destId="{99BAC3BC-27A6-48E5-AC32-5CA24D20B29D}" srcOrd="1" destOrd="0" presId="urn:microsoft.com/office/officeart/2005/8/layout/hierarchy3"/>
    <dgm:cxn modelId="{017AA03D-E125-4713-B17A-E1AA6F2CA8A6}" type="presOf" srcId="{A3A549BE-B3C5-4549-914E-1989E2FC077B}" destId="{54050D3A-3229-487D-9D06-715B795F06F8}" srcOrd="0" destOrd="0" presId="urn:microsoft.com/office/officeart/2005/8/layout/hierarchy3"/>
    <dgm:cxn modelId="{4DE80C96-82BF-4AEA-BA39-2092C9DBB4FE}" type="presOf" srcId="{DF37BA7B-B4BA-4CFC-924E-1447CB50876E}" destId="{EE20EC22-DE1E-4466-A506-37DE161A787C}" srcOrd="0" destOrd="0" presId="urn:microsoft.com/office/officeart/2005/8/layout/hierarchy3"/>
    <dgm:cxn modelId="{6D3C6D7F-0048-4F00-B8BD-D1B18FF2C510}" type="presOf" srcId="{34DD1342-F691-4F00-BF91-9802A175A5F2}" destId="{349524C3-2A68-4018-959C-69BBB333962A}" srcOrd="0" destOrd="0" presId="urn:microsoft.com/office/officeart/2005/8/layout/hierarchy3"/>
    <dgm:cxn modelId="{EB791B7E-F4F0-4327-BD2C-13BCFF40377B}" srcId="{BB431FC4-19A1-4584-8E3E-DD18CB9BE57C}" destId="{2359AF2B-0D93-40B3-A7B0-13C4AC280946}" srcOrd="1" destOrd="0" parTransId="{0B23FD3B-0F9F-40F4-B6E6-7092EB7AEC4C}" sibTransId="{0D3C7352-3F33-4098-A4BD-F962333696A7}"/>
    <dgm:cxn modelId="{2011E234-038D-4B90-AFFF-C4A98327A7A6}" type="presOf" srcId="{4AA898FF-F769-47CF-B327-47F26580572B}" destId="{AC25E0BF-463C-4A01-A060-4CB756427D5E}" srcOrd="0" destOrd="0" presId="urn:microsoft.com/office/officeart/2005/8/layout/hierarchy3"/>
    <dgm:cxn modelId="{A1052CFD-2A56-46B2-8940-E9DC3F675E1E}" srcId="{DE02BC59-CE2C-4B59-A3FC-5B3D94344778}" destId="{6862B1AB-7B6C-4376-BD93-F576FD19E042}" srcOrd="1" destOrd="0" parTransId="{4AA898FF-F769-47CF-B327-47F26580572B}" sibTransId="{E9F0CE56-AAE7-4605-B04B-FA78571F55AA}"/>
    <dgm:cxn modelId="{1EC9E324-5F15-44BA-9A4A-D0B452536070}" type="presOf" srcId="{2359AF2B-0D93-40B3-A7B0-13C4AC280946}" destId="{53E11F82-538F-4C9C-BDD6-E12670636D89}" srcOrd="0" destOrd="0" presId="urn:microsoft.com/office/officeart/2005/8/layout/hierarchy3"/>
    <dgm:cxn modelId="{79604B42-1A24-4C3D-9BDD-B15736A04291}" srcId="{BB431FC4-19A1-4584-8E3E-DD18CB9BE57C}" destId="{A3A549BE-B3C5-4549-914E-1989E2FC077B}" srcOrd="0" destOrd="0" parTransId="{BC4ADA1D-5651-467B-9297-389953FCEA9E}" sibTransId="{B48F3EC0-E419-4A1F-9BC7-CBC83306BA5B}"/>
    <dgm:cxn modelId="{C790532A-75F9-46BA-B0E6-83AB3F8D9667}" type="presOf" srcId="{6862B1AB-7B6C-4376-BD93-F576FD19E042}" destId="{D9C10703-3591-4767-8233-101B0B83B4D4}" srcOrd="0" destOrd="0" presId="urn:microsoft.com/office/officeart/2005/8/layout/hierarchy3"/>
    <dgm:cxn modelId="{03C48459-AEE3-41D7-89FD-173C75963C56}" type="presOf" srcId="{BB431FC4-19A1-4584-8E3E-DD18CB9BE57C}" destId="{EA2D8AF8-4C79-4DFD-84FE-1A67FECCA627}" srcOrd="0" destOrd="0" presId="urn:microsoft.com/office/officeart/2005/8/layout/hierarchy3"/>
    <dgm:cxn modelId="{9AE6032D-CE14-4D77-9E64-00B00DF428ED}" type="presOf" srcId="{DE02BC59-CE2C-4B59-A3FC-5B3D94344778}" destId="{87F633F7-6F99-411D-9B08-1D599B20E15C}" srcOrd="0" destOrd="0" presId="urn:microsoft.com/office/officeart/2005/8/layout/hierarchy3"/>
    <dgm:cxn modelId="{21E471FF-0C10-4C13-A7FB-FDBD2C21451C}" type="presOf" srcId="{DE02BC59-CE2C-4B59-A3FC-5B3D94344778}" destId="{E72867C0-CAD9-4072-9311-C67470C1DAE0}" srcOrd="1" destOrd="0" presId="urn:microsoft.com/office/officeart/2005/8/layout/hierarchy3"/>
    <dgm:cxn modelId="{0CD997A4-D1AB-4CFA-B383-CC9BB2BA20EC}" srcId="{DF37BA7B-B4BA-4CFC-924E-1447CB50876E}" destId="{DE02BC59-CE2C-4B59-A3FC-5B3D94344778}" srcOrd="1" destOrd="0" parTransId="{E51A4E26-1E69-427A-8CC1-67D93F51B2C4}" sibTransId="{8BBCBBB6-58B5-4123-8908-4C49E9347B9B}"/>
    <dgm:cxn modelId="{099340A1-250A-4FAE-84C4-2F392E34FF66}" srcId="{DF37BA7B-B4BA-4CFC-924E-1447CB50876E}" destId="{BB431FC4-19A1-4584-8E3E-DD18CB9BE57C}" srcOrd="0" destOrd="0" parTransId="{A92B04A1-B40B-41CF-89C1-8FD9B205CAAE}" sibTransId="{484030DA-BC6A-4332-8728-BE5F5F7CCCB7}"/>
    <dgm:cxn modelId="{29ED82E8-40D2-4F4D-8BEF-B3EA2D950565}" type="presOf" srcId="{4AEA2396-8732-4EEC-8CD0-1D4499A872AC}" destId="{927A28A7-F998-46E9-9D12-C7AE2F89FF51}" srcOrd="0" destOrd="0" presId="urn:microsoft.com/office/officeart/2005/8/layout/hierarchy3"/>
    <dgm:cxn modelId="{017E899E-8B0E-4492-89F5-879B1EE66210}" type="presOf" srcId="{BC4ADA1D-5651-467B-9297-389953FCEA9E}" destId="{BFF9F8E4-396D-483F-B121-0D2D7940D68A}" srcOrd="0" destOrd="0" presId="urn:microsoft.com/office/officeart/2005/8/layout/hierarchy3"/>
    <dgm:cxn modelId="{916077C2-D578-4136-8842-E55F7C59C2D5}" srcId="{DE02BC59-CE2C-4B59-A3FC-5B3D94344778}" destId="{34DD1342-F691-4F00-BF91-9802A175A5F2}" srcOrd="0" destOrd="0" parTransId="{4AEA2396-8732-4EEC-8CD0-1D4499A872AC}" sibTransId="{BDD9AAE6-33B2-48C1-83C8-F360BFDF69FC}"/>
    <dgm:cxn modelId="{FF5781EE-D477-4B26-8643-82A1F5DF4450}" type="presParOf" srcId="{EE20EC22-DE1E-4466-A506-37DE161A787C}" destId="{C33524B1-C6F7-4435-9ED4-7A7F3BD8D069}" srcOrd="0" destOrd="0" presId="urn:microsoft.com/office/officeart/2005/8/layout/hierarchy3"/>
    <dgm:cxn modelId="{99490808-F994-47E6-AA73-904B361BB70A}" type="presParOf" srcId="{C33524B1-C6F7-4435-9ED4-7A7F3BD8D069}" destId="{6B39AF03-CBC0-449D-A7C6-8BE7349FE925}" srcOrd="0" destOrd="0" presId="urn:microsoft.com/office/officeart/2005/8/layout/hierarchy3"/>
    <dgm:cxn modelId="{590C65D8-C07C-4365-AABC-9230F70B2F9A}" type="presParOf" srcId="{6B39AF03-CBC0-449D-A7C6-8BE7349FE925}" destId="{EA2D8AF8-4C79-4DFD-84FE-1A67FECCA627}" srcOrd="0" destOrd="0" presId="urn:microsoft.com/office/officeart/2005/8/layout/hierarchy3"/>
    <dgm:cxn modelId="{13081D97-1B87-41F1-82F2-0293F68959DC}" type="presParOf" srcId="{6B39AF03-CBC0-449D-A7C6-8BE7349FE925}" destId="{99BAC3BC-27A6-48E5-AC32-5CA24D20B29D}" srcOrd="1" destOrd="0" presId="urn:microsoft.com/office/officeart/2005/8/layout/hierarchy3"/>
    <dgm:cxn modelId="{E2243F99-8C09-4C66-8C1C-BA0A4A196FB8}" type="presParOf" srcId="{C33524B1-C6F7-4435-9ED4-7A7F3BD8D069}" destId="{0857CC77-20D5-4334-8BF3-5A31C99B202A}" srcOrd="1" destOrd="0" presId="urn:microsoft.com/office/officeart/2005/8/layout/hierarchy3"/>
    <dgm:cxn modelId="{91AC1E1E-166F-4B6B-A52B-FFC24E019CF4}" type="presParOf" srcId="{0857CC77-20D5-4334-8BF3-5A31C99B202A}" destId="{BFF9F8E4-396D-483F-B121-0D2D7940D68A}" srcOrd="0" destOrd="0" presId="urn:microsoft.com/office/officeart/2005/8/layout/hierarchy3"/>
    <dgm:cxn modelId="{DD8AF410-7221-4D30-9C9F-9AEC8DDDD275}" type="presParOf" srcId="{0857CC77-20D5-4334-8BF3-5A31C99B202A}" destId="{54050D3A-3229-487D-9D06-715B795F06F8}" srcOrd="1" destOrd="0" presId="urn:microsoft.com/office/officeart/2005/8/layout/hierarchy3"/>
    <dgm:cxn modelId="{D9BF3997-88B0-4394-90AC-F897EC6E4119}" type="presParOf" srcId="{0857CC77-20D5-4334-8BF3-5A31C99B202A}" destId="{1FDDA355-332E-42E7-9E7B-9153F5AE1BC4}" srcOrd="2" destOrd="0" presId="urn:microsoft.com/office/officeart/2005/8/layout/hierarchy3"/>
    <dgm:cxn modelId="{A8BD4C08-77E9-4314-8440-D39D7A47BD8C}" type="presParOf" srcId="{0857CC77-20D5-4334-8BF3-5A31C99B202A}" destId="{53E11F82-538F-4C9C-BDD6-E12670636D89}" srcOrd="3" destOrd="0" presId="urn:microsoft.com/office/officeart/2005/8/layout/hierarchy3"/>
    <dgm:cxn modelId="{F19A42BF-EE39-499B-B4D2-602DBEF8FB89}" type="presParOf" srcId="{EE20EC22-DE1E-4466-A506-37DE161A787C}" destId="{0347FC20-98B0-4EED-A029-D75A846F4859}" srcOrd="1" destOrd="0" presId="urn:microsoft.com/office/officeart/2005/8/layout/hierarchy3"/>
    <dgm:cxn modelId="{72E3827C-BD96-4561-B6BC-A6575280DCE6}" type="presParOf" srcId="{0347FC20-98B0-4EED-A029-D75A846F4859}" destId="{7A1FB3D2-E87F-42BA-87D2-BB24EC1A05C5}" srcOrd="0" destOrd="0" presId="urn:microsoft.com/office/officeart/2005/8/layout/hierarchy3"/>
    <dgm:cxn modelId="{62A8BDA8-3060-433C-A2B3-406D67F2BBEC}" type="presParOf" srcId="{7A1FB3D2-E87F-42BA-87D2-BB24EC1A05C5}" destId="{87F633F7-6F99-411D-9B08-1D599B20E15C}" srcOrd="0" destOrd="0" presId="urn:microsoft.com/office/officeart/2005/8/layout/hierarchy3"/>
    <dgm:cxn modelId="{7EB8D78C-5469-4B9A-B7E3-701DB4AFF2F1}" type="presParOf" srcId="{7A1FB3D2-E87F-42BA-87D2-BB24EC1A05C5}" destId="{E72867C0-CAD9-4072-9311-C67470C1DAE0}" srcOrd="1" destOrd="0" presId="urn:microsoft.com/office/officeart/2005/8/layout/hierarchy3"/>
    <dgm:cxn modelId="{A11FFFD7-2A05-43E9-B1F7-17EEA1AD8762}" type="presParOf" srcId="{0347FC20-98B0-4EED-A029-D75A846F4859}" destId="{D664DB6F-E538-44BB-A9A2-C8DE52C9275E}" srcOrd="1" destOrd="0" presId="urn:microsoft.com/office/officeart/2005/8/layout/hierarchy3"/>
    <dgm:cxn modelId="{36E44284-DBAA-4EA7-BDA4-E56C9A5F6FB4}" type="presParOf" srcId="{D664DB6F-E538-44BB-A9A2-C8DE52C9275E}" destId="{927A28A7-F998-46E9-9D12-C7AE2F89FF51}" srcOrd="0" destOrd="0" presId="urn:microsoft.com/office/officeart/2005/8/layout/hierarchy3"/>
    <dgm:cxn modelId="{E4D6B8A0-A14B-4875-A8A5-35B6AA19AA16}" type="presParOf" srcId="{D664DB6F-E538-44BB-A9A2-C8DE52C9275E}" destId="{349524C3-2A68-4018-959C-69BBB333962A}" srcOrd="1" destOrd="0" presId="urn:microsoft.com/office/officeart/2005/8/layout/hierarchy3"/>
    <dgm:cxn modelId="{F1A5CCE9-553B-4716-B62C-62EA26F41FC3}" type="presParOf" srcId="{D664DB6F-E538-44BB-A9A2-C8DE52C9275E}" destId="{AC25E0BF-463C-4A01-A060-4CB756427D5E}" srcOrd="2" destOrd="0" presId="urn:microsoft.com/office/officeart/2005/8/layout/hierarchy3"/>
    <dgm:cxn modelId="{1E5156F6-9F6E-4D54-93F0-880EFFA7EA90}" type="presParOf" srcId="{D664DB6F-E538-44BB-A9A2-C8DE52C9275E}" destId="{D9C10703-3591-4767-8233-101B0B83B4D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D8AF8-4C79-4DFD-84FE-1A67FECCA627}">
      <dsp:nvSpPr>
        <dsp:cNvPr id="0" name=""/>
        <dsp:cNvSpPr/>
      </dsp:nvSpPr>
      <dsp:spPr>
        <a:xfrm>
          <a:off x="948779" y="1339"/>
          <a:ext cx="2611040" cy="1305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Product Cost</a:t>
          </a:r>
          <a:endParaRPr lang="en-US" sz="4200" kern="1200" dirty="0"/>
        </a:p>
      </dsp:txBody>
      <dsp:txXfrm>
        <a:off x="987016" y="39576"/>
        <a:ext cx="2534566" cy="1229046"/>
      </dsp:txXfrm>
    </dsp:sp>
    <dsp:sp modelId="{BFF9F8E4-396D-483F-B121-0D2D7940D68A}">
      <dsp:nvSpPr>
        <dsp:cNvPr id="0" name=""/>
        <dsp:cNvSpPr/>
      </dsp:nvSpPr>
      <dsp:spPr>
        <a:xfrm>
          <a:off x="1209883" y="1306859"/>
          <a:ext cx="261104" cy="979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140"/>
              </a:lnTo>
              <a:lnTo>
                <a:pt x="261104" y="979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50D3A-3229-487D-9D06-715B795F06F8}">
      <dsp:nvSpPr>
        <dsp:cNvPr id="0" name=""/>
        <dsp:cNvSpPr/>
      </dsp:nvSpPr>
      <dsp:spPr>
        <a:xfrm>
          <a:off x="1470987" y="1633239"/>
          <a:ext cx="2088832" cy="1305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Inventory</a:t>
          </a:r>
          <a:endParaRPr lang="en-US" sz="2700" kern="1200" dirty="0"/>
        </a:p>
      </dsp:txBody>
      <dsp:txXfrm>
        <a:off x="1509224" y="1671476"/>
        <a:ext cx="2012358" cy="1229046"/>
      </dsp:txXfrm>
    </dsp:sp>
    <dsp:sp modelId="{1FDDA355-332E-42E7-9E7B-9153F5AE1BC4}">
      <dsp:nvSpPr>
        <dsp:cNvPr id="0" name=""/>
        <dsp:cNvSpPr/>
      </dsp:nvSpPr>
      <dsp:spPr>
        <a:xfrm>
          <a:off x="1209883" y="1306859"/>
          <a:ext cx="261104" cy="2611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1040"/>
              </a:lnTo>
              <a:lnTo>
                <a:pt x="261104" y="26110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11F82-538F-4C9C-BDD6-E12670636D89}">
      <dsp:nvSpPr>
        <dsp:cNvPr id="0" name=""/>
        <dsp:cNvSpPr/>
      </dsp:nvSpPr>
      <dsp:spPr>
        <a:xfrm>
          <a:off x="1470987" y="3265140"/>
          <a:ext cx="2088832" cy="1305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Cost of sales</a:t>
          </a:r>
          <a:endParaRPr lang="en-US" sz="2700" kern="1200" dirty="0"/>
        </a:p>
      </dsp:txBody>
      <dsp:txXfrm>
        <a:off x="1509224" y="3303377"/>
        <a:ext cx="2012358" cy="1229046"/>
      </dsp:txXfrm>
    </dsp:sp>
    <dsp:sp modelId="{87F633F7-6F99-411D-9B08-1D599B20E15C}">
      <dsp:nvSpPr>
        <dsp:cNvPr id="0" name=""/>
        <dsp:cNvSpPr/>
      </dsp:nvSpPr>
      <dsp:spPr>
        <a:xfrm>
          <a:off x="4212580" y="1339"/>
          <a:ext cx="2611040" cy="1305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Period cost</a:t>
          </a:r>
          <a:endParaRPr lang="en-US" sz="4200" kern="1200" dirty="0"/>
        </a:p>
      </dsp:txBody>
      <dsp:txXfrm>
        <a:off x="4250817" y="39576"/>
        <a:ext cx="2534566" cy="1229046"/>
      </dsp:txXfrm>
    </dsp:sp>
    <dsp:sp modelId="{927A28A7-F998-46E9-9D12-C7AE2F89FF51}">
      <dsp:nvSpPr>
        <dsp:cNvPr id="0" name=""/>
        <dsp:cNvSpPr/>
      </dsp:nvSpPr>
      <dsp:spPr>
        <a:xfrm>
          <a:off x="4473684" y="1306859"/>
          <a:ext cx="261104" cy="979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140"/>
              </a:lnTo>
              <a:lnTo>
                <a:pt x="261104" y="979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524C3-2A68-4018-959C-69BBB333962A}">
      <dsp:nvSpPr>
        <dsp:cNvPr id="0" name=""/>
        <dsp:cNvSpPr/>
      </dsp:nvSpPr>
      <dsp:spPr>
        <a:xfrm>
          <a:off x="4734788" y="1633239"/>
          <a:ext cx="2088832" cy="1305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Administration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Expense</a:t>
          </a:r>
          <a:endParaRPr lang="en-US" sz="2700" kern="1200" dirty="0"/>
        </a:p>
      </dsp:txBody>
      <dsp:txXfrm>
        <a:off x="4773025" y="1671476"/>
        <a:ext cx="2012358" cy="1229046"/>
      </dsp:txXfrm>
    </dsp:sp>
    <dsp:sp modelId="{AC25E0BF-463C-4A01-A060-4CB756427D5E}">
      <dsp:nvSpPr>
        <dsp:cNvPr id="0" name=""/>
        <dsp:cNvSpPr/>
      </dsp:nvSpPr>
      <dsp:spPr>
        <a:xfrm>
          <a:off x="4473684" y="1306859"/>
          <a:ext cx="261104" cy="2611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1040"/>
              </a:lnTo>
              <a:lnTo>
                <a:pt x="261104" y="26110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10703-3591-4767-8233-101B0B83B4D4}">
      <dsp:nvSpPr>
        <dsp:cNvPr id="0" name=""/>
        <dsp:cNvSpPr/>
      </dsp:nvSpPr>
      <dsp:spPr>
        <a:xfrm>
          <a:off x="4734788" y="3265140"/>
          <a:ext cx="2088832" cy="1305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Distribution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Costs</a:t>
          </a:r>
          <a:endParaRPr lang="en-US" sz="2700" kern="1200" dirty="0"/>
        </a:p>
      </dsp:txBody>
      <dsp:txXfrm>
        <a:off x="4773025" y="3303377"/>
        <a:ext cx="2012358" cy="1229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474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72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AC1EA8B-07EF-4399-A160-0E13736EBCB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5D8A-241A-4F07-B3AF-67B9DB8D6A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2F3A-AA71-41B7-8FCA-ECF93DB480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4BD3-6BEF-4D3B-A0A7-1440A8C9A6CC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2379550458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835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4BD3-6BEF-4D3B-A0A7-1440A8C9A6C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218F9ED-4096-4773-B505-57F990081DF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57D6-3603-43D2-82E2-9067576654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A284-C861-40AF-A3DA-CCE2642D83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F7D6-EEBD-453E-A51F-733072770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9C92-88A3-4671-8D65-9CB66D8E8A8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EA12-A5BB-4EE6-97D0-C691EC7166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2779193-FD5C-42BD-AEDB-61BF2AA9DA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DA84BD3-6BEF-4D3B-A0A7-1440A8C9A6C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Management Accounting</a:t>
            </a:r>
          </a:p>
          <a:p>
            <a:r>
              <a:rPr lang="en-GB" dirty="0" smtClean="0"/>
              <a:t>Costing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EA8B-07EF-4399-A160-0E13736EBCB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MGT 388 Finance and Law for Engineers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400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Sponge and Chocolate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A factory has 3 departments with each treated as a separate cost centre. These are:</a:t>
            </a:r>
          </a:p>
          <a:p>
            <a:pPr marL="0" indent="0">
              <a:buNone/>
            </a:pPr>
            <a:r>
              <a:rPr lang="en-GB" sz="2400" dirty="0" smtClean="0"/>
              <a:t>Production Department 1 (Producing sponge celebration cakes)</a:t>
            </a:r>
          </a:p>
          <a:p>
            <a:pPr marL="0" indent="0">
              <a:buNone/>
            </a:pPr>
            <a:r>
              <a:rPr lang="en-GB" sz="2400" dirty="0" smtClean="0"/>
              <a:t>Production Department 2 (Producing chocolate celebration cakes)</a:t>
            </a:r>
          </a:p>
          <a:p>
            <a:pPr marL="0" indent="0">
              <a:buNone/>
            </a:pPr>
            <a:r>
              <a:rPr lang="en-GB" sz="2400" dirty="0" smtClean="0"/>
              <a:t>Service Department (maintaining equipment in both production departments)</a:t>
            </a:r>
          </a:p>
          <a:p>
            <a:pPr marL="0" indent="0">
              <a:buNone/>
            </a:pPr>
            <a:r>
              <a:rPr lang="en-GB" sz="2400" dirty="0" smtClean="0"/>
              <a:t>             The </a:t>
            </a:r>
            <a:r>
              <a:rPr lang="en-GB" sz="2400" dirty="0" smtClean="0"/>
              <a:t>Prime cost for Sponge cakes is £35.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                    1</a:t>
            </a:r>
            <a:r>
              <a:rPr lang="en-GB" sz="2400" dirty="0" smtClean="0"/>
              <a:t>0,000 </a:t>
            </a:r>
            <a:r>
              <a:rPr lang="en-GB" sz="2400" dirty="0" smtClean="0"/>
              <a:t>Sponge cakes are produced. </a:t>
            </a:r>
          </a:p>
          <a:p>
            <a:pPr marL="0" indent="0">
              <a:buNone/>
            </a:pPr>
            <a:r>
              <a:rPr lang="en-GB" sz="2400" dirty="0" smtClean="0"/>
              <a:t>			</a:t>
            </a:r>
          </a:p>
          <a:p>
            <a:pPr marL="0" indent="0">
              <a:buNone/>
            </a:pPr>
            <a:r>
              <a:rPr lang="en-GB" sz="2400" dirty="0" smtClean="0"/>
              <a:t>			</a:t>
            </a:r>
          </a:p>
          <a:p>
            <a:pPr marL="0" indent="0">
              <a:buNone/>
            </a:pPr>
            <a:r>
              <a:rPr lang="en-GB" sz="2400" dirty="0" smtClean="0"/>
              <a:t>		</a:t>
            </a:r>
            <a:r>
              <a:rPr lang="en-GB" sz="2400" dirty="0" smtClean="0"/>
              <a:t>	</a:t>
            </a:r>
            <a:r>
              <a:rPr lang="en-GB" sz="2400" dirty="0" smtClean="0"/>
              <a:t>The Prime </a:t>
            </a:r>
            <a:r>
              <a:rPr lang="en-GB" sz="2400" dirty="0" smtClean="0"/>
              <a:t>cost for Chocolate cakes is  £42. </a:t>
            </a:r>
            <a:r>
              <a:rPr lang="en-GB" sz="2400" dirty="0" smtClean="0"/>
              <a:t>			8,000 </a:t>
            </a:r>
            <a:r>
              <a:rPr lang="en-GB" sz="2400" dirty="0" smtClean="0"/>
              <a:t>Chocolate cakes are produced.</a:t>
            </a:r>
            <a:endParaRPr lang="en-GB" sz="2400" dirty="0"/>
          </a:p>
        </p:txBody>
      </p:sp>
      <p:pic>
        <p:nvPicPr>
          <p:cNvPr id="3" name="Picture 2" descr="&lt;strong&gt;Sponge Cake&lt;/strong&gt; - Easier than I thought!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501008"/>
            <a:ext cx="1473722" cy="1402983"/>
          </a:xfrm>
          <a:prstGeom prst="rect">
            <a:avLst/>
          </a:prstGeom>
        </p:spPr>
      </p:pic>
      <p:pic>
        <p:nvPicPr>
          <p:cNvPr id="6" name="Picture 5" descr="The Foodie Next Door: Molten &lt;strong&gt;Chocolate Cake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0" y="4859375"/>
            <a:ext cx="2500040" cy="18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3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				</a:t>
            </a:r>
          </a:p>
          <a:p>
            <a:pPr marL="0" indent="0">
              <a:buNone/>
            </a:pPr>
            <a:r>
              <a:rPr lang="en-GB" dirty="0" smtClean="0"/>
              <a:t>Production Overheads Are:		   £</a:t>
            </a:r>
          </a:p>
          <a:p>
            <a:pPr marL="0" indent="0">
              <a:buNone/>
            </a:pPr>
            <a:r>
              <a:rPr lang="en-GB" dirty="0" smtClean="0"/>
              <a:t>Indirect ingredients			28,000</a:t>
            </a:r>
          </a:p>
          <a:p>
            <a:pPr marL="0" indent="0">
              <a:buNone/>
            </a:pPr>
            <a:r>
              <a:rPr lang="en-GB" dirty="0" smtClean="0"/>
              <a:t>Building costs				</a:t>
            </a:r>
            <a:r>
              <a:rPr lang="en-GB" u="sng" dirty="0" smtClean="0"/>
              <a:t>30,000</a:t>
            </a:r>
          </a:p>
          <a:p>
            <a:pPr marL="0" indent="0">
              <a:buNone/>
            </a:pPr>
            <a:r>
              <a:rPr lang="en-GB" dirty="0" smtClean="0"/>
              <a:t> 					</a:t>
            </a:r>
            <a:r>
              <a:rPr lang="en-GB" u="sng" dirty="0" smtClean="0"/>
              <a:t>58,000</a:t>
            </a:r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dirty="0" smtClean="0"/>
              <a:t>Indirect ingredients while not attributed to particular cakes can be </a:t>
            </a:r>
            <a:r>
              <a:rPr lang="en-GB" dirty="0" smtClean="0">
                <a:solidFill>
                  <a:schemeClr val="accent1"/>
                </a:solidFill>
              </a:rPr>
              <a:t>allocated </a:t>
            </a:r>
            <a:r>
              <a:rPr lang="en-GB" dirty="0" smtClean="0"/>
              <a:t>to departments as follows:</a:t>
            </a:r>
          </a:p>
          <a:p>
            <a:pPr marL="0" indent="0">
              <a:buNone/>
            </a:pPr>
            <a:r>
              <a:rPr lang="en-GB" dirty="0" smtClean="0"/>
              <a:t>Sponge cakes     £18,000</a:t>
            </a:r>
          </a:p>
          <a:p>
            <a:pPr marL="0" indent="0">
              <a:buNone/>
            </a:pPr>
            <a:r>
              <a:rPr lang="en-GB" dirty="0" smtClean="0"/>
              <a:t>Chocolate cakes £10,000</a:t>
            </a:r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00093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772400" cy="315436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 Sponge and Chocolate</a:t>
            </a:r>
            <a:br>
              <a:rPr lang="en-GB" sz="28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Having </a:t>
            </a:r>
            <a:r>
              <a:rPr lang="en-GB" sz="2400" dirty="0"/>
              <a:t>been able to </a:t>
            </a:r>
            <a:r>
              <a:rPr lang="en-GB" sz="2400" dirty="0">
                <a:solidFill>
                  <a:schemeClr val="accent1"/>
                </a:solidFill>
              </a:rPr>
              <a:t>allocate</a:t>
            </a:r>
            <a:r>
              <a:rPr lang="en-GB" sz="2400" dirty="0"/>
              <a:t> indirect ingredients to cost centres, the building costs must now be </a:t>
            </a:r>
            <a:r>
              <a:rPr lang="en-GB" sz="2400" dirty="0">
                <a:solidFill>
                  <a:schemeClr val="accent1"/>
                </a:solidFill>
              </a:rPr>
              <a:t>apportioned</a:t>
            </a:r>
            <a:r>
              <a:rPr lang="en-GB" sz="2400" dirty="0"/>
              <a:t> to the 3 cost centres.</a:t>
            </a:r>
            <a:br>
              <a:rPr lang="en-GB" sz="2400" dirty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The </a:t>
            </a:r>
            <a:r>
              <a:rPr lang="en-GB" sz="2400" dirty="0"/>
              <a:t>management accountant will seek to </a:t>
            </a:r>
            <a:r>
              <a:rPr lang="en-GB" sz="2400" dirty="0">
                <a:solidFill>
                  <a:schemeClr val="accent1"/>
                </a:solidFill>
              </a:rPr>
              <a:t>apportion</a:t>
            </a:r>
            <a:r>
              <a:rPr lang="en-GB" sz="2400" dirty="0"/>
              <a:t> on the most realistic basis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7243124"/>
              </p:ext>
            </p:extLst>
          </p:nvPr>
        </p:nvGraphicFramePr>
        <p:xfrm>
          <a:off x="539552" y="4221088"/>
          <a:ext cx="806489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 1</a:t>
                      </a:r>
                    </a:p>
                    <a:p>
                      <a:r>
                        <a:rPr lang="en-GB" dirty="0" smtClean="0"/>
                        <a:t>Sponge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 2</a:t>
                      </a:r>
                    </a:p>
                    <a:p>
                      <a:r>
                        <a:rPr lang="en-GB" dirty="0" smtClean="0"/>
                        <a:t>Chocolate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Service  Department</a:t>
                      </a:r>
                    </a:p>
                    <a:p>
                      <a:r>
                        <a:rPr lang="en-GB" dirty="0" smtClean="0"/>
                        <a:t>Maintenance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Area (</a:t>
                      </a:r>
                      <a:r>
                        <a:rPr lang="en-GB" dirty="0" err="1" smtClean="0"/>
                        <a:t>sq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mtres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Value of plant £’000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1,250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18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27584" y="1447800"/>
            <a:ext cx="7859216" cy="4572000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GB" dirty="0" smtClean="0"/>
              <a:t>The </a:t>
            </a:r>
            <a:r>
              <a:rPr lang="en-GB" dirty="0" smtClean="0"/>
              <a:t>most realistic way for building costs </a:t>
            </a:r>
            <a:r>
              <a:rPr lang="en-GB" dirty="0" smtClean="0"/>
              <a:t>of </a:t>
            </a:r>
            <a:r>
              <a:rPr lang="en-GB" dirty="0" smtClean="0"/>
              <a:t>to be </a:t>
            </a:r>
            <a:r>
              <a:rPr lang="en-GB" dirty="0" smtClean="0">
                <a:solidFill>
                  <a:schemeClr val="accent1"/>
                </a:solidFill>
              </a:rPr>
              <a:t>apportioned</a:t>
            </a:r>
            <a:r>
              <a:rPr lang="en-GB" dirty="0" smtClean="0"/>
              <a:t> would be area</a:t>
            </a:r>
            <a:r>
              <a:rPr lang="en-GB" dirty="0" smtClean="0"/>
              <a:t>.</a:t>
            </a:r>
          </a:p>
          <a:p>
            <a:pPr marL="0" indent="0" fontAlgn="t">
              <a:buNone/>
            </a:pPr>
            <a:endParaRPr lang="en-GB" dirty="0" smtClean="0"/>
          </a:p>
          <a:p>
            <a:pPr marL="0" indent="0" fontAlgn="t">
              <a:buNone/>
            </a:pPr>
            <a:endParaRPr lang="en-GB" dirty="0" smtClean="0"/>
          </a:p>
          <a:p>
            <a:pPr marL="0" indent="0" fontAlgn="t">
              <a:buNone/>
            </a:pPr>
            <a:endParaRPr lang="en-GB" dirty="0"/>
          </a:p>
          <a:p>
            <a:pPr marL="0" indent="0" fontAlgn="t">
              <a:buNone/>
            </a:pPr>
            <a:endParaRPr lang="en-GB" dirty="0" smtClean="0"/>
          </a:p>
          <a:p>
            <a:pPr marL="0" indent="0" fontAlgn="t">
              <a:buNone/>
            </a:pPr>
            <a:r>
              <a:rPr lang="en-GB" dirty="0" smtClean="0"/>
              <a:t>The indirect building costs were £30,000</a:t>
            </a:r>
            <a:endParaRPr lang="en-GB" dirty="0" smtClean="0"/>
          </a:p>
          <a:p>
            <a:pPr marL="0" indent="0" fontAlgn="t">
              <a:buNone/>
            </a:pPr>
            <a:endParaRPr lang="en-GB" dirty="0"/>
          </a:p>
          <a:p>
            <a:pPr marL="0" indent="0" fontAlgn="t">
              <a:buNone/>
            </a:pPr>
            <a:r>
              <a:rPr lang="en-GB" dirty="0" smtClean="0"/>
              <a:t>£</a:t>
            </a:r>
            <a:r>
              <a:rPr lang="en-GB" dirty="0" smtClean="0"/>
              <a:t>30,000/40,000sq metres = £0.75 per square metre</a:t>
            </a:r>
          </a:p>
          <a:p>
            <a:pPr marL="0" indent="0" fontAlgn="t">
              <a:buNone/>
            </a:pP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62591"/>
              </p:ext>
            </p:extLst>
          </p:nvPr>
        </p:nvGraphicFramePr>
        <p:xfrm>
          <a:off x="755578" y="2471508"/>
          <a:ext cx="7558181" cy="148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72">
                  <a:extLst>
                    <a:ext uri="{9D8B030D-6E8A-4147-A177-3AD203B41FA5}">
                      <a16:colId xmlns:a16="http://schemas.microsoft.com/office/drawing/2014/main" val="2366670127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463078903"/>
                    </a:ext>
                  </a:extLst>
                </a:gridCol>
                <a:gridCol w="1628447">
                  <a:extLst>
                    <a:ext uri="{9D8B030D-6E8A-4147-A177-3AD203B41FA5}">
                      <a16:colId xmlns:a16="http://schemas.microsoft.com/office/drawing/2014/main" val="4031287953"/>
                    </a:ext>
                  </a:extLst>
                </a:gridCol>
                <a:gridCol w="2093128">
                  <a:extLst>
                    <a:ext uri="{9D8B030D-6E8A-4147-A177-3AD203B41FA5}">
                      <a16:colId xmlns:a16="http://schemas.microsoft.com/office/drawing/2014/main" val="4119490334"/>
                    </a:ext>
                  </a:extLst>
                </a:gridCol>
                <a:gridCol w="800149">
                  <a:extLst>
                    <a:ext uri="{9D8B030D-6E8A-4147-A177-3AD203B41FA5}">
                      <a16:colId xmlns:a16="http://schemas.microsoft.com/office/drawing/2014/main" val="2093419747"/>
                    </a:ext>
                  </a:extLst>
                </a:gridCol>
              </a:tblGrid>
              <a:tr h="817376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 1</a:t>
                      </a:r>
                    </a:p>
                    <a:p>
                      <a:r>
                        <a:rPr lang="en-GB" dirty="0" smtClean="0"/>
                        <a:t>Sponge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 2</a:t>
                      </a:r>
                    </a:p>
                    <a:p>
                      <a:r>
                        <a:rPr lang="en-GB" dirty="0" smtClean="0"/>
                        <a:t>Chocolate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Service  Department</a:t>
                      </a:r>
                    </a:p>
                    <a:p>
                      <a:r>
                        <a:rPr lang="en-GB" dirty="0" smtClean="0"/>
                        <a:t>Maintenance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05473"/>
                  </a:ext>
                </a:extLst>
              </a:tr>
              <a:tr h="572164">
                <a:tc>
                  <a:txBody>
                    <a:bodyPr/>
                    <a:lstStyle/>
                    <a:p>
                      <a:r>
                        <a:rPr lang="en-GB" dirty="0" smtClean="0"/>
                        <a:t>Area (</a:t>
                      </a:r>
                      <a:r>
                        <a:rPr lang="en-GB" dirty="0" err="1" smtClean="0"/>
                        <a:t>sq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mtres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22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410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17638"/>
            <a:ext cx="8291264" cy="5249862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GB" sz="2400" dirty="0"/>
              <a:t>Building costs to Production Centre 1 (Sponge)</a:t>
            </a:r>
          </a:p>
          <a:p>
            <a:pPr marL="0" indent="0" fontAlgn="t">
              <a:buNone/>
            </a:pPr>
            <a:r>
              <a:rPr lang="en-GB" sz="2400" dirty="0"/>
              <a:t>		</a:t>
            </a:r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00B050"/>
                </a:solidFill>
              </a:rPr>
              <a:t>16,000 </a:t>
            </a:r>
            <a:r>
              <a:rPr lang="en-GB" sz="2400" dirty="0">
                <a:solidFill>
                  <a:srgbClr val="00B050"/>
                </a:solidFill>
              </a:rPr>
              <a:t>X £0.75		 =	£12,000</a:t>
            </a:r>
          </a:p>
          <a:p>
            <a:pPr marL="0" indent="0" fontAlgn="t">
              <a:buNone/>
            </a:pPr>
            <a:endParaRPr lang="en-GB" sz="2400" dirty="0" smtClean="0"/>
          </a:p>
          <a:p>
            <a:pPr marL="0" indent="0" fontAlgn="t">
              <a:buNone/>
            </a:pPr>
            <a:endParaRPr lang="en-GB" sz="2400" dirty="0"/>
          </a:p>
          <a:p>
            <a:pPr marL="0" indent="0" fontAlgn="t">
              <a:buNone/>
            </a:pPr>
            <a:endParaRPr lang="en-GB" sz="2400" dirty="0" smtClean="0"/>
          </a:p>
          <a:p>
            <a:pPr marL="0" indent="0" fontAlgn="t">
              <a:buNone/>
            </a:pPr>
            <a:endParaRPr lang="en-GB" sz="2400" dirty="0" smtClean="0"/>
          </a:p>
          <a:p>
            <a:pPr marL="0" indent="0" fontAlgn="t">
              <a:buNone/>
            </a:pPr>
            <a:r>
              <a:rPr lang="en-GB" sz="2400" dirty="0" smtClean="0"/>
              <a:t>Building </a:t>
            </a:r>
            <a:r>
              <a:rPr lang="en-GB" sz="2400" dirty="0"/>
              <a:t>costs to Production Centre 2 (Chocolate)</a:t>
            </a:r>
          </a:p>
          <a:p>
            <a:pPr marL="0" indent="0" fontAlgn="t">
              <a:buNone/>
            </a:pPr>
            <a:r>
              <a:rPr lang="en-GB" sz="2400" dirty="0"/>
              <a:t>		</a:t>
            </a:r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00B050"/>
                </a:solidFill>
              </a:rPr>
              <a:t>20,000 </a:t>
            </a:r>
            <a:r>
              <a:rPr lang="en-GB" sz="2400" dirty="0">
                <a:solidFill>
                  <a:srgbClr val="00B050"/>
                </a:solidFill>
              </a:rPr>
              <a:t>X  £0.75		 =	 £15,000</a:t>
            </a:r>
          </a:p>
          <a:p>
            <a:pPr marL="0" indent="0" fontAlgn="t">
              <a:buNone/>
            </a:pPr>
            <a:endParaRPr lang="en-GB" sz="2400" dirty="0" smtClean="0"/>
          </a:p>
          <a:p>
            <a:pPr marL="0" indent="0" fontAlgn="t">
              <a:buNone/>
            </a:pPr>
            <a:endParaRPr lang="en-GB" sz="2400" dirty="0"/>
          </a:p>
          <a:p>
            <a:pPr marL="0" indent="0" fontAlgn="t">
              <a:buNone/>
            </a:pPr>
            <a:endParaRPr lang="en-GB" sz="2400" dirty="0" smtClean="0"/>
          </a:p>
          <a:p>
            <a:pPr marL="0" indent="0" fontAlgn="t">
              <a:buNone/>
            </a:pPr>
            <a:r>
              <a:rPr lang="en-GB" sz="2400" dirty="0" smtClean="0"/>
              <a:t>Building </a:t>
            </a:r>
            <a:r>
              <a:rPr lang="en-GB" sz="2400" dirty="0"/>
              <a:t>costs to Maintenance Department</a:t>
            </a:r>
          </a:p>
          <a:p>
            <a:pPr marL="0" indent="0" fontAlgn="t">
              <a:buNone/>
            </a:pPr>
            <a:r>
              <a:rPr lang="en-GB" sz="2400" dirty="0"/>
              <a:t>		</a:t>
            </a:r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00B050"/>
                </a:solidFill>
              </a:rPr>
              <a:t>4,000 </a:t>
            </a:r>
            <a:r>
              <a:rPr lang="en-GB" sz="2400" dirty="0">
                <a:solidFill>
                  <a:srgbClr val="00B050"/>
                </a:solidFill>
              </a:rPr>
              <a:t>X £0.75		 =   	  </a:t>
            </a:r>
            <a:r>
              <a:rPr lang="en-GB" sz="2400" u="sng" dirty="0">
                <a:solidFill>
                  <a:srgbClr val="00B050"/>
                </a:solidFill>
              </a:rPr>
              <a:t>£3,000</a:t>
            </a:r>
          </a:p>
          <a:p>
            <a:pPr marL="0" indent="0" fontAlgn="t">
              <a:buNone/>
            </a:pPr>
            <a:r>
              <a:rPr lang="en-GB" sz="2400" dirty="0"/>
              <a:t>Total building costs				</a:t>
            </a:r>
            <a:r>
              <a:rPr lang="en-GB" sz="2400" dirty="0" smtClean="0"/>
              <a:t>	</a:t>
            </a:r>
            <a:r>
              <a:rPr lang="en-GB" sz="2400" u="sng" dirty="0" smtClean="0">
                <a:solidFill>
                  <a:srgbClr val="00B050"/>
                </a:solidFill>
              </a:rPr>
              <a:t> </a:t>
            </a:r>
            <a:r>
              <a:rPr lang="en-GB" sz="2400" u="sng" dirty="0">
                <a:solidFill>
                  <a:srgbClr val="00B050"/>
                </a:solidFill>
              </a:rPr>
              <a:t>£30,000</a:t>
            </a:r>
          </a:p>
          <a:p>
            <a:endParaRPr lang="en-GB" dirty="0"/>
          </a:p>
        </p:txBody>
      </p:sp>
      <p:pic>
        <p:nvPicPr>
          <p:cNvPr id="5" name="Picture 4" descr="&lt;strong&gt;Sponge Cake&lt;/strong&gt; - Easier than I thought!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5" y="1918692"/>
            <a:ext cx="1473722" cy="1402983"/>
          </a:xfrm>
          <a:prstGeom prst="rect">
            <a:avLst/>
          </a:prstGeom>
        </p:spPr>
      </p:pic>
      <p:pic>
        <p:nvPicPr>
          <p:cNvPr id="6" name="Picture 5" descr="The Foodie Next Door: Molten &lt;strong&gt;Chocolate Cake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1" y="3816603"/>
            <a:ext cx="172819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71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indirect production costs/ overheads have now been </a:t>
            </a:r>
            <a:r>
              <a:rPr lang="en-GB" dirty="0" smtClean="0">
                <a:solidFill>
                  <a:schemeClr val="accent1"/>
                </a:solidFill>
              </a:rPr>
              <a:t>allocated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1"/>
                </a:solidFill>
              </a:rPr>
              <a:t>apportioned</a:t>
            </a:r>
            <a:r>
              <a:rPr lang="en-GB" dirty="0" smtClean="0"/>
              <a:t> to cost centres as follows: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36452"/>
              </p:ext>
            </p:extLst>
          </p:nvPr>
        </p:nvGraphicFramePr>
        <p:xfrm>
          <a:off x="611560" y="2852936"/>
          <a:ext cx="7776865" cy="233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072">
                <a:tc>
                  <a:txBody>
                    <a:bodyPr/>
                    <a:lstStyle/>
                    <a:p>
                      <a:r>
                        <a:rPr lang="en-GB" dirty="0" smtClean="0"/>
                        <a:t>Overheads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</a:t>
                      </a:r>
                      <a:r>
                        <a:rPr lang="en-GB" baseline="0" dirty="0" smtClean="0"/>
                        <a:t> 1 Sponge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 2</a:t>
                      </a:r>
                    </a:p>
                    <a:p>
                      <a:r>
                        <a:rPr lang="en-GB" dirty="0" smtClean="0"/>
                        <a:t>Chocolate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Maintenance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78">
                <a:tc>
                  <a:txBody>
                    <a:bodyPr/>
                    <a:lstStyle/>
                    <a:p>
                      <a:r>
                        <a:rPr lang="en-GB" dirty="0" smtClean="0"/>
                        <a:t>Indirect ingredients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28,000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78">
                <a:tc>
                  <a:txBody>
                    <a:bodyPr/>
                    <a:lstStyle/>
                    <a:p>
                      <a:r>
                        <a:rPr lang="en-GB" dirty="0" smtClean="0"/>
                        <a:t>Building costs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30,000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78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Total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30,000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25,000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3,000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58,000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0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: Attach all production costs to products.</a:t>
            </a:r>
          </a:p>
          <a:p>
            <a:pPr marL="0" indent="0">
              <a:buNone/>
            </a:pPr>
            <a:endParaRPr lang="en-GB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GB" dirty="0" smtClean="0"/>
              <a:t>epartments that do not make any products but service production centres have collected costs. These costs need to be </a:t>
            </a:r>
            <a:r>
              <a:rPr lang="en-GB" dirty="0" smtClean="0">
                <a:solidFill>
                  <a:schemeClr val="accent1"/>
                </a:solidFill>
              </a:rPr>
              <a:t>re-apportioned</a:t>
            </a:r>
            <a:r>
              <a:rPr lang="en-GB" dirty="0" smtClean="0"/>
              <a:t> to production centres on a reasonable basis.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service centre in our example is a maintenance department and a reasonable apportionment basis would be value of plant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897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3504" y="14478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Maintenance has collected costs of £3,000 these are </a:t>
            </a:r>
            <a:r>
              <a:rPr lang="en-GB" dirty="0" smtClean="0">
                <a:solidFill>
                  <a:schemeClr val="accent1"/>
                </a:solidFill>
              </a:rPr>
              <a:t>apportioned</a:t>
            </a:r>
            <a:r>
              <a:rPr lang="en-GB" dirty="0" smtClean="0"/>
              <a:t> as follows: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£3,000/£1,250,000  = £0.0024 per £ of plant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13158"/>
              </p:ext>
            </p:extLst>
          </p:nvPr>
        </p:nvGraphicFramePr>
        <p:xfrm>
          <a:off x="603504" y="1447801"/>
          <a:ext cx="8000944" cy="141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72">
                  <a:extLst>
                    <a:ext uri="{9D8B030D-6E8A-4147-A177-3AD203B41FA5}">
                      <a16:colId xmlns:a16="http://schemas.microsoft.com/office/drawing/2014/main" val="164695499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91339513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34040322"/>
                    </a:ext>
                  </a:extLst>
                </a:gridCol>
                <a:gridCol w="1986618">
                  <a:extLst>
                    <a:ext uri="{9D8B030D-6E8A-4147-A177-3AD203B41FA5}">
                      <a16:colId xmlns:a16="http://schemas.microsoft.com/office/drawing/2014/main" val="3044095044"/>
                    </a:ext>
                  </a:extLst>
                </a:gridCol>
                <a:gridCol w="821694">
                  <a:extLst>
                    <a:ext uri="{9D8B030D-6E8A-4147-A177-3AD203B41FA5}">
                      <a16:colId xmlns:a16="http://schemas.microsoft.com/office/drawing/2014/main" val="1231633191"/>
                    </a:ext>
                  </a:extLst>
                </a:gridCol>
              </a:tblGrid>
              <a:tr h="75735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 1</a:t>
                      </a:r>
                    </a:p>
                    <a:p>
                      <a:r>
                        <a:rPr lang="en-GB" dirty="0" smtClean="0"/>
                        <a:t>Sponge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 2</a:t>
                      </a:r>
                    </a:p>
                    <a:p>
                      <a:r>
                        <a:rPr lang="en-GB" dirty="0" smtClean="0"/>
                        <a:t>Chocolate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Service  Department</a:t>
                      </a:r>
                    </a:p>
                    <a:p>
                      <a:r>
                        <a:rPr lang="en-GB" dirty="0" smtClean="0"/>
                        <a:t>Maintenance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61880"/>
                  </a:ext>
                </a:extLst>
              </a:tr>
              <a:tr h="503770">
                <a:tc>
                  <a:txBody>
                    <a:bodyPr/>
                    <a:lstStyle/>
                    <a:p>
                      <a:r>
                        <a:rPr lang="en-GB" dirty="0" smtClean="0"/>
                        <a:t>Value of plant </a:t>
                      </a:r>
                      <a:r>
                        <a:rPr lang="en-GB" dirty="0" smtClean="0"/>
                        <a:t>£’000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1,250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0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2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Production department 1 (Sponge)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00B050"/>
                </a:solidFill>
              </a:rPr>
              <a:t>500,000 </a:t>
            </a:r>
            <a:r>
              <a:rPr lang="en-GB" dirty="0">
                <a:solidFill>
                  <a:srgbClr val="00B050"/>
                </a:solidFill>
              </a:rPr>
              <a:t>X £0.0024 =    	 	   £1,200</a:t>
            </a:r>
          </a:p>
          <a:p>
            <a:pPr marL="0" indent="0">
              <a:buNone/>
            </a:pPr>
            <a:endParaRPr lang="en-GB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Production </a:t>
            </a:r>
            <a:r>
              <a:rPr lang="en-GB" dirty="0"/>
              <a:t>department 2 (Chocolate)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smtClean="0"/>
              <a:t>		</a:t>
            </a:r>
            <a:r>
              <a:rPr lang="en-GB" dirty="0" smtClean="0">
                <a:solidFill>
                  <a:srgbClr val="00B050"/>
                </a:solidFill>
              </a:rPr>
              <a:t>750,000 </a:t>
            </a:r>
            <a:r>
              <a:rPr lang="en-GB" dirty="0">
                <a:solidFill>
                  <a:srgbClr val="00B050"/>
                </a:solidFill>
              </a:rPr>
              <a:t>X £0.0024 =  	 	   </a:t>
            </a:r>
            <a:r>
              <a:rPr lang="en-GB" u="sng" dirty="0">
                <a:solidFill>
                  <a:srgbClr val="00B050"/>
                </a:solidFill>
              </a:rPr>
              <a:t>£1,800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					  	</a:t>
            </a:r>
            <a:r>
              <a:rPr lang="en-GB" dirty="0" smtClean="0">
                <a:solidFill>
                  <a:srgbClr val="00B050"/>
                </a:solidFill>
              </a:rPr>
              <a:t>	   </a:t>
            </a:r>
            <a:r>
              <a:rPr lang="en-GB" u="sng" dirty="0">
                <a:solidFill>
                  <a:srgbClr val="00B050"/>
                </a:solidFill>
              </a:rPr>
              <a:t>£3,000</a:t>
            </a:r>
          </a:p>
          <a:p>
            <a:endParaRPr lang="en-GB" dirty="0"/>
          </a:p>
        </p:txBody>
      </p:sp>
      <p:pic>
        <p:nvPicPr>
          <p:cNvPr id="5" name="Picture 4" descr="&lt;strong&gt;Sponge Cake&lt;/strong&gt; - Easier than I thought!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5" y="1918692"/>
            <a:ext cx="1473722" cy="1402983"/>
          </a:xfrm>
          <a:prstGeom prst="rect">
            <a:avLst/>
          </a:prstGeom>
        </p:spPr>
      </p:pic>
      <p:pic>
        <p:nvPicPr>
          <p:cNvPr id="6" name="Picture 5" descr="The Foodie Next Door: Molten &lt;strong&gt;Chocolate Cake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5" y="4437112"/>
            <a:ext cx="147372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02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indirect </a:t>
            </a:r>
            <a:r>
              <a:rPr lang="en-GB" dirty="0" smtClean="0"/>
              <a:t>production costs</a:t>
            </a:r>
            <a:r>
              <a:rPr lang="en-GB" dirty="0"/>
              <a:t>/ overheads have now been </a:t>
            </a:r>
            <a:r>
              <a:rPr lang="en-GB" dirty="0">
                <a:solidFill>
                  <a:schemeClr val="accent1"/>
                </a:solidFill>
              </a:rPr>
              <a:t>allocated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apportioned</a:t>
            </a:r>
            <a:r>
              <a:rPr lang="en-GB" dirty="0"/>
              <a:t> to </a:t>
            </a:r>
            <a:r>
              <a:rPr lang="en-GB" dirty="0" smtClean="0"/>
              <a:t> Production cost </a:t>
            </a:r>
            <a:r>
              <a:rPr lang="en-GB" dirty="0"/>
              <a:t>centres as follows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01637"/>
              </p:ext>
            </p:extLst>
          </p:nvPr>
        </p:nvGraphicFramePr>
        <p:xfrm>
          <a:off x="971600" y="2924944"/>
          <a:ext cx="7632849" cy="252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</a:t>
                      </a:r>
                      <a:r>
                        <a:rPr lang="en-GB" baseline="0" dirty="0" smtClean="0"/>
                        <a:t> 1</a:t>
                      </a:r>
                    </a:p>
                    <a:p>
                      <a:r>
                        <a:rPr lang="en-GB" baseline="0" dirty="0" smtClean="0"/>
                        <a:t>Sponge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 2</a:t>
                      </a:r>
                    </a:p>
                    <a:p>
                      <a:r>
                        <a:rPr lang="en-GB" dirty="0" smtClean="0"/>
                        <a:t>Chocolate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Indirect</a:t>
                      </a:r>
                      <a:r>
                        <a:rPr lang="en-GB" baseline="0" dirty="0" smtClean="0"/>
                        <a:t> ingredients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r>
                        <a:rPr lang="en-GB" dirty="0" smtClean="0"/>
                        <a:t>Building costs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Total indirect costs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30,000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25,000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Maintenance department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r>
                        <a:rPr lang="en-GB" u="sng" dirty="0" smtClean="0"/>
                        <a:t>1,200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</a:t>
                      </a:r>
                      <a:r>
                        <a:rPr lang="en-GB" u="sng" dirty="0" smtClean="0"/>
                        <a:t>1,800</a:t>
                      </a:r>
                      <a:endParaRPr lang="en-GB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Total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31,200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26,800</a:t>
                      </a:r>
                      <a:endParaRPr lang="en-GB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81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and Purpose of costing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564299"/>
            <a:ext cx="8280920" cy="5004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CIMA 2005</a:t>
            </a:r>
          </a:p>
          <a:p>
            <a:pPr marL="0" indent="0">
              <a:buNone/>
            </a:pPr>
            <a:r>
              <a:rPr lang="en-GB" dirty="0" smtClean="0"/>
              <a:t>“Gathering of cost information and its attachment to cost objects…”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Appropriate costing of a product or service </a:t>
            </a:r>
          </a:p>
          <a:p>
            <a:pPr marL="0" indent="0">
              <a:buNone/>
            </a:pPr>
            <a:r>
              <a:rPr lang="en-GB" dirty="0" smtClean="0"/>
              <a:t> necessary to assess price and profit.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Tendering for a project needs accurate estimates of future 					relevant costs.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Short term decisions – if not operating at full capacity should</a:t>
            </a:r>
          </a:p>
          <a:p>
            <a:pPr marL="0" indent="0">
              <a:buNone/>
            </a:pPr>
            <a:r>
              <a:rPr lang="en-GB" dirty="0" smtClean="0"/>
              <a:t> you accept an order at a discounted price?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ACCOUNTS</a:t>
            </a:r>
            <a:endParaRPr lang="en-GB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Inventory valuation for annual reports.</a:t>
            </a:r>
            <a:endParaRPr lang="en-GB" dirty="0"/>
          </a:p>
        </p:txBody>
      </p:sp>
      <p:pic>
        <p:nvPicPr>
          <p:cNvPr id="6" name="Content Placeholder 4" descr="Service parts &lt;strong&gt;pricing&lt;/strong&gt;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83250"/>
            <a:ext cx="2167607" cy="1148832"/>
          </a:xfrm>
          <a:prstGeom prst="rect">
            <a:avLst/>
          </a:prstGeom>
        </p:spPr>
      </p:pic>
      <p:pic>
        <p:nvPicPr>
          <p:cNvPr id="7" name="Picture 6" descr="High Speed 2 Unveils England’s Sexy &lt;strong&gt;New&lt;/strong&gt; 225 MPH Bulle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17032"/>
            <a:ext cx="1498262" cy="842598"/>
          </a:xfrm>
          <a:prstGeom prst="rect">
            <a:avLst/>
          </a:prstGeom>
        </p:spPr>
      </p:pic>
      <p:pic>
        <p:nvPicPr>
          <p:cNvPr id="8" name="Picture 7" descr="flat design sale &lt;strong&gt;discount&lt;/strong&gt;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3096"/>
            <a:ext cx="1719034" cy="15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63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All that remains to do is to absorb the overheads into the product cost.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total overhead in Department 1 Sponge is £31,200 and 10,000 sponge cakes are produced.</a:t>
            </a:r>
          </a:p>
          <a:p>
            <a:pPr marL="0" indent="0">
              <a:buNone/>
            </a:pPr>
            <a:r>
              <a:rPr lang="en-GB" dirty="0" smtClean="0"/>
              <a:t>Therefore each sponge cake has: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 £31,200/10,000 = £3.12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Total Product Cost For Sponge:        £</a:t>
            </a:r>
          </a:p>
          <a:p>
            <a:pPr marL="0" indent="0">
              <a:buNone/>
            </a:pPr>
            <a:r>
              <a:rPr lang="en-GB" dirty="0" smtClean="0"/>
              <a:t>Prime cost (all direct costs)     	 35.00</a:t>
            </a:r>
          </a:p>
          <a:p>
            <a:pPr marL="0" indent="0">
              <a:buNone/>
            </a:pPr>
            <a:r>
              <a:rPr lang="en-GB" dirty="0" smtClean="0"/>
              <a:t>Indirect production overheads 	</a:t>
            </a:r>
            <a:r>
              <a:rPr lang="en-GB" u="sng" dirty="0" smtClean="0"/>
              <a:t>   3.12</a:t>
            </a:r>
          </a:p>
          <a:p>
            <a:pPr marL="0" indent="0">
              <a:buNone/>
            </a:pPr>
            <a:r>
              <a:rPr lang="en-GB" dirty="0" smtClean="0"/>
              <a:t>Total product cost	             	 </a:t>
            </a:r>
            <a:r>
              <a:rPr lang="en-GB" u="sng" dirty="0" smtClean="0"/>
              <a:t>38.12</a:t>
            </a:r>
            <a:endParaRPr lang="en-GB" u="sng" dirty="0"/>
          </a:p>
        </p:txBody>
      </p:sp>
      <p:pic>
        <p:nvPicPr>
          <p:cNvPr id="6" name="Picture 5" descr="&lt;strong&gt;Sponge Cake&lt;/strong&gt; - Easier than I thought!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473722" cy="14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35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total overhead in Department </a:t>
            </a:r>
            <a:r>
              <a:rPr lang="en-GB" dirty="0" smtClean="0"/>
              <a:t>2 Chocolate </a:t>
            </a:r>
            <a:r>
              <a:rPr lang="en-GB" dirty="0"/>
              <a:t>is </a:t>
            </a:r>
            <a:r>
              <a:rPr lang="en-GB" dirty="0" smtClean="0"/>
              <a:t>£26,800 </a:t>
            </a:r>
            <a:r>
              <a:rPr lang="en-GB" dirty="0"/>
              <a:t>and 8</a:t>
            </a:r>
            <a:r>
              <a:rPr lang="en-GB" dirty="0" smtClean="0"/>
              <a:t>,000 chocolate </a:t>
            </a:r>
            <a:r>
              <a:rPr lang="en-GB" dirty="0"/>
              <a:t>cakes are produced.</a:t>
            </a:r>
          </a:p>
          <a:p>
            <a:pPr marL="0" indent="0">
              <a:buNone/>
            </a:pPr>
            <a:r>
              <a:rPr lang="en-GB" dirty="0"/>
              <a:t>Therefore each </a:t>
            </a:r>
            <a:r>
              <a:rPr lang="en-GB" dirty="0" smtClean="0"/>
              <a:t>chocolate </a:t>
            </a:r>
            <a:r>
              <a:rPr lang="en-GB" dirty="0"/>
              <a:t>cake has:</a:t>
            </a:r>
          </a:p>
          <a:p>
            <a:pPr marL="0" indent="0">
              <a:buNone/>
            </a:pPr>
            <a:r>
              <a:rPr lang="en-GB" dirty="0"/>
              <a:t>			 </a:t>
            </a:r>
            <a:r>
              <a:rPr lang="en-GB" dirty="0" smtClean="0"/>
              <a:t>£26,800/8,000 </a:t>
            </a:r>
            <a:r>
              <a:rPr lang="en-GB" dirty="0"/>
              <a:t>= £</a:t>
            </a:r>
            <a:r>
              <a:rPr lang="en-GB" dirty="0" smtClean="0"/>
              <a:t>3.35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Total Product Cost For </a:t>
            </a:r>
            <a:r>
              <a:rPr lang="en-GB" dirty="0" smtClean="0"/>
              <a:t>Chocolate:        </a:t>
            </a:r>
            <a:r>
              <a:rPr lang="en-GB" dirty="0"/>
              <a:t>£</a:t>
            </a:r>
          </a:p>
          <a:p>
            <a:pPr marL="0" indent="0">
              <a:buNone/>
            </a:pPr>
            <a:r>
              <a:rPr lang="en-GB" dirty="0"/>
              <a:t>Prime cost (all direct costs)     	 </a:t>
            </a:r>
            <a:r>
              <a:rPr lang="en-GB" dirty="0" smtClean="0"/>
              <a:t>	42.00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Indirect production overheads 	 </a:t>
            </a:r>
            <a:r>
              <a:rPr lang="en-GB" dirty="0" smtClean="0"/>
              <a:t>	  </a:t>
            </a:r>
            <a:r>
              <a:rPr lang="en-GB" u="sng" dirty="0" smtClean="0"/>
              <a:t>3.35</a:t>
            </a:r>
            <a:endParaRPr lang="en-GB" u="sng" dirty="0"/>
          </a:p>
          <a:p>
            <a:pPr marL="0" indent="0">
              <a:buNone/>
            </a:pPr>
            <a:r>
              <a:rPr lang="en-GB" dirty="0"/>
              <a:t>Total product cost	</a:t>
            </a:r>
            <a:r>
              <a:rPr lang="en-GB" dirty="0" smtClean="0"/>
              <a:t>            		 </a:t>
            </a:r>
            <a:r>
              <a:rPr lang="en-GB" u="sng" dirty="0" smtClean="0"/>
              <a:t>45.35</a:t>
            </a:r>
            <a:endParaRPr lang="en-GB" u="sng" dirty="0"/>
          </a:p>
          <a:p>
            <a:endParaRPr lang="en-GB" dirty="0"/>
          </a:p>
        </p:txBody>
      </p:sp>
      <p:pic>
        <p:nvPicPr>
          <p:cNvPr id="6" name="Picture 5" descr="The Foodie Next Door: Molten &lt;strong&gt;Chocolate Cake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005063"/>
            <a:ext cx="1800200" cy="17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61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Sponge and Chocolate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annual report the inventory valuation for sponge cakes will be £38.12 and for chocolate cakes £45.35.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terms of pricing the company will add an appropriate percentage on for non-production costs and a profit margin</a:t>
            </a:r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764" y="4118061"/>
            <a:ext cx="1294400" cy="12607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22519" y="4544544"/>
            <a:ext cx="0" cy="6126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5656" y="4869160"/>
            <a:ext cx="7200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2345875" y="4202796"/>
            <a:ext cx="1624176" cy="12961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% for non-production cost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9992" y="4432993"/>
            <a:ext cx="0" cy="835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80520" y="4871588"/>
            <a:ext cx="7200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4879687" y="4293096"/>
            <a:ext cx="1357015" cy="10856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% for profit 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588224" y="472514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88224" y="515719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7515809" y="4293096"/>
            <a:ext cx="1281459" cy="10856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872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Can Absorption Costing be used for pricing?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Business where large part of costs are direct costs?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Business where large part of the costs are manufacturing overheads?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Business with a competitive market?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Business with niche or premium product?</a:t>
            </a:r>
            <a:endParaRPr lang="en-GB" dirty="0"/>
          </a:p>
        </p:txBody>
      </p:sp>
      <p:pic>
        <p:nvPicPr>
          <p:cNvPr id="6" name="Picture 5" descr="Clipart - Green &lt;strong&gt;tick&lt;/strong&gt; - simpl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0" y="623710"/>
            <a:ext cx="1762802" cy="2017513"/>
          </a:xfrm>
          <a:prstGeom prst="rect">
            <a:avLst/>
          </a:prstGeom>
        </p:spPr>
      </p:pic>
      <p:pic>
        <p:nvPicPr>
          <p:cNvPr id="7" name="Picture 6" descr="Clipart - &lt;strong&gt;Cross&lt;/strong&gt; Ou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08" y="2812118"/>
            <a:ext cx="1098826" cy="1098826"/>
          </a:xfrm>
          <a:prstGeom prst="rect">
            <a:avLst/>
          </a:prstGeom>
        </p:spPr>
      </p:pic>
      <p:pic>
        <p:nvPicPr>
          <p:cNvPr id="8" name="Picture 7" descr="Clipart - &lt;strong&gt;Cross&lt;/strong&gt; Ou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571" y="4252733"/>
            <a:ext cx="1098826" cy="1098826"/>
          </a:xfrm>
          <a:prstGeom prst="rect">
            <a:avLst/>
          </a:prstGeom>
        </p:spPr>
      </p:pic>
      <p:pic>
        <p:nvPicPr>
          <p:cNvPr id="9" name="Picture 8" descr="Clipart - &lt;strong&gt;Cross&lt;/strong&gt; Ou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91" y="5546587"/>
            <a:ext cx="1098826" cy="10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70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PChart" descr="A. got 0, B. got 0, C. got 0, " title="Result Chart"/>
          <p:cNvSpPr/>
          <p:nvPr>
            <p:custDataLst>
              <p:tags r:id="rId2"/>
            </p:custDataLst>
          </p:nvPr>
        </p:nvSpPr>
        <p:spPr>
          <a:xfrm>
            <a:off x="4508500" y="1447800"/>
            <a:ext cx="4572000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For which business would absorption costing be an inappropriate basis for setting a price.</a:t>
            </a:r>
            <a:endParaRPr lang="en-GB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14400" y="1844824"/>
            <a:ext cx="3657600" cy="4174976"/>
          </a:xfrm>
        </p:spPr>
        <p:txBody>
          <a:bodyPr/>
          <a:lstStyle/>
          <a:p>
            <a:pPr marL="514350" indent="-514350">
              <a:buFont typeface="Wingdings 2"/>
              <a:buAutoNum type="alphaUcPeriod"/>
            </a:pPr>
            <a:r>
              <a:rPr lang="en-GB" dirty="0" smtClean="0"/>
              <a:t>Contract based business</a:t>
            </a:r>
          </a:p>
          <a:p>
            <a:pPr marL="514350" indent="-514350">
              <a:buFont typeface="Wingdings 2"/>
              <a:buAutoNum type="alphaUcPeriod"/>
            </a:pPr>
            <a:r>
              <a:rPr lang="en-GB" dirty="0" smtClean="0"/>
              <a:t>Fashion</a:t>
            </a:r>
          </a:p>
          <a:p>
            <a:pPr marL="514350" indent="-514350">
              <a:buFont typeface="Wingdings 2"/>
              <a:buAutoNum type="alphaUcPeriod"/>
            </a:pPr>
            <a:r>
              <a:rPr lang="en-GB" dirty="0" smtClean="0"/>
              <a:t>Manufacturing where the main costs are direct costs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4BD3-6BEF-4D3B-A0A7-1440A8C9A6CC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239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One Product Passing Through Two Production Centres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previous example the overhead absorption rate was the number of units produces as each department made one product from beginning to end.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 many industries a product may go through more than one production centre. In this case the overhead absorption rate used may be machine hours or labour hours rather than units produced.</a:t>
            </a:r>
            <a:endParaRPr lang="en-GB" dirty="0"/>
          </a:p>
        </p:txBody>
      </p:sp>
      <p:pic>
        <p:nvPicPr>
          <p:cNvPr id="3" name="Picture 2" descr="File:Mengniu-&lt;strong&gt;production&lt;/strong&gt;-&lt;strong&gt;line&lt;/strong&gt;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869160"/>
            <a:ext cx="2488379" cy="1654324"/>
          </a:xfrm>
          <a:prstGeom prst="rect">
            <a:avLst/>
          </a:prstGeom>
        </p:spPr>
      </p:pic>
      <p:pic>
        <p:nvPicPr>
          <p:cNvPr id="7" name="Picture 6" descr="Worker and &lt;strong&gt;production line&lt;/strong&gt; | Flickr - Photo Sharing!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78" y="4869160"/>
            <a:ext cx="2502625" cy="16543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46183" y="55653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389390" y="54540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12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One Product Passing Through Two Production Centres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6304" y="1447800"/>
            <a:ext cx="9105484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company manufactures 1,000 tennis racquets. The tennis racquets pass through one department for the frame and one for the strings.</a:t>
            </a:r>
          </a:p>
          <a:p>
            <a:pPr marL="0" indent="0">
              <a:buNone/>
            </a:pPr>
            <a:r>
              <a:rPr lang="en-GB" dirty="0" smtClean="0"/>
              <a:t>Frame department	 – direct costs £30 per racquet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               - production overheads £8,000</a:t>
            </a:r>
          </a:p>
          <a:p>
            <a:pPr marL="0" indent="0">
              <a:buNone/>
            </a:pPr>
            <a:r>
              <a:rPr lang="en-GB" dirty="0" smtClean="0"/>
              <a:t>The frame department is highly mechanized using 2,000 machine hours. (As 1,000 tennis racquets are produced each racquet requires 2 hours of machine time)</a:t>
            </a:r>
          </a:p>
          <a:p>
            <a:pPr marL="0" indent="0">
              <a:buNone/>
            </a:pPr>
            <a:r>
              <a:rPr lang="en-GB" dirty="0" smtClean="0"/>
              <a:t>String </a:t>
            </a:r>
            <a:r>
              <a:rPr lang="en-GB" dirty="0" smtClean="0"/>
              <a:t>department  	-  direct costs £12 per racquet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</a:t>
            </a:r>
            <a:r>
              <a:rPr lang="en-GB" dirty="0" smtClean="0"/>
              <a:t>  </a:t>
            </a:r>
            <a:r>
              <a:rPr lang="en-GB" dirty="0" smtClean="0"/>
              <a:t>- production overheads £</a:t>
            </a:r>
            <a:r>
              <a:rPr lang="en-GB" dirty="0" smtClean="0"/>
              <a:t>5,000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To be allocated according to units of           				production.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 descr="Free vector graphic: &lt;strong&gt;Tennis&lt;/strong&gt;, &lt;strong&gt;Racket&lt;/strong&gt;, Drawing, Isolated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80364"/>
            <a:ext cx="2591556" cy="1987136"/>
          </a:xfrm>
          <a:prstGeom prst="rect">
            <a:avLst/>
          </a:prstGeom>
        </p:spPr>
      </p:pic>
      <p:pic>
        <p:nvPicPr>
          <p:cNvPr id="6" name="Picture 5" descr="Free Stock Photo 11007 &lt;strong&gt;Tennis&lt;/strong&gt; &lt;strong&gt;Racket&lt;/strong&gt; Isolated on Dark Pink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9" y="5157192"/>
            <a:ext cx="2054574" cy="13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One Product Passing Through Two Production Centres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Production Cost Of Tennis Racquets			  								£</a:t>
            </a:r>
          </a:p>
          <a:p>
            <a:pPr marL="0" indent="0">
              <a:buNone/>
            </a:pPr>
            <a:r>
              <a:rPr lang="en-GB" dirty="0" smtClean="0"/>
              <a:t>Direct frame costs					        30</a:t>
            </a:r>
          </a:p>
          <a:p>
            <a:pPr marL="0" indent="0">
              <a:buNone/>
            </a:pPr>
            <a:r>
              <a:rPr lang="en-GB" dirty="0" smtClean="0"/>
              <a:t>Direct string costs					        </a:t>
            </a:r>
            <a:r>
              <a:rPr lang="en-GB" u="sng" dirty="0" smtClean="0"/>
              <a:t>12</a:t>
            </a:r>
          </a:p>
          <a:p>
            <a:pPr marL="0" indent="0">
              <a:buNone/>
            </a:pPr>
            <a:r>
              <a:rPr lang="en-GB" dirty="0" smtClean="0"/>
              <a:t>Prime cost						        42</a:t>
            </a:r>
          </a:p>
          <a:p>
            <a:pPr marL="0" indent="0">
              <a:buNone/>
            </a:pPr>
            <a:r>
              <a:rPr lang="en-GB" dirty="0" smtClean="0"/>
              <a:t>Indirect costs</a:t>
            </a:r>
          </a:p>
          <a:p>
            <a:pPr marL="0" indent="0">
              <a:buNone/>
            </a:pPr>
            <a:r>
              <a:rPr lang="en-GB" dirty="0" smtClean="0"/>
              <a:t>Frame overheads   </a:t>
            </a:r>
          </a:p>
          <a:p>
            <a:pPr marL="0" indent="0">
              <a:buNone/>
            </a:pPr>
            <a:r>
              <a:rPr lang="en-GB" dirty="0" smtClean="0"/>
              <a:t>£8,000/2,000 machine hours   4 x 2hrs 		          8</a:t>
            </a:r>
          </a:p>
          <a:p>
            <a:pPr marL="0" indent="0">
              <a:buNone/>
            </a:pPr>
            <a:r>
              <a:rPr lang="en-GB" dirty="0" smtClean="0"/>
              <a:t>String overheads    £5,000/1,000 units produced   	       </a:t>
            </a:r>
            <a:r>
              <a:rPr lang="en-GB" u="sng" dirty="0" smtClean="0"/>
              <a:t>   5</a:t>
            </a:r>
          </a:p>
          <a:p>
            <a:pPr marL="0" indent="0">
              <a:buNone/>
            </a:pPr>
            <a:r>
              <a:rPr lang="en-GB" dirty="0" smtClean="0"/>
              <a:t>Total production cost		                         	       </a:t>
            </a:r>
            <a:r>
              <a:rPr lang="en-GB" u="sng" dirty="0" smtClean="0"/>
              <a:t> 55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51928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Product Costing/ Absorption Costing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Absorption costing is the method use to obtain the full cost of a product or service.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cost is then used for the valuation of inventory in the Annual Report and can be used as a basis for determining the price for the product.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89328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V Period Cost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Content Placeholder 4" descr="File:&lt;strong&gt;Factory&lt;/strong&gt; 1b.svg - Wikimedia Commons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3326482" cy="2735998"/>
          </a:xfrm>
        </p:spPr>
      </p:pic>
      <p:pic>
        <p:nvPicPr>
          <p:cNvPr id="6" name="Picture 5" descr="single word requests - What do you call an &lt;strong&gt;office&lt;/strong&gt;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48880"/>
            <a:ext cx="3707904" cy="2085696"/>
          </a:xfrm>
          <a:prstGeom prst="rect">
            <a:avLst/>
          </a:prstGeom>
        </p:spPr>
      </p:pic>
      <p:sp>
        <p:nvSpPr>
          <p:cNvPr id="7" name="Snip and Round Single Corner Rectangle 6"/>
          <p:cNvSpPr/>
          <p:nvPr/>
        </p:nvSpPr>
        <p:spPr>
          <a:xfrm>
            <a:off x="1259632" y="5301208"/>
            <a:ext cx="3168352" cy="914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Manufacturing costs are product costs</a:t>
            </a:r>
            <a:endParaRPr lang="en-GB" sz="2400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5580112" y="5229200"/>
            <a:ext cx="3106688" cy="9811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Office costs are period costs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6071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6613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Product V Period costs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64974806"/>
              </p:ext>
            </p:extLst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399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Cost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 product cost is:</a:t>
            </a:r>
          </a:p>
          <a:p>
            <a:pPr marL="0" indent="0">
              <a:buNone/>
            </a:pPr>
            <a:r>
              <a:rPr lang="en-GB" dirty="0" smtClean="0"/>
              <a:t>					         	 £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Direct Materials				X</a:t>
            </a:r>
          </a:p>
          <a:p>
            <a:pPr marL="0" indent="0">
              <a:buNone/>
            </a:pPr>
            <a:r>
              <a:rPr lang="en-GB" dirty="0" smtClean="0"/>
              <a:t>Direct Labour					X</a:t>
            </a:r>
          </a:p>
          <a:p>
            <a:pPr marL="0" indent="0">
              <a:buNone/>
            </a:pPr>
            <a:r>
              <a:rPr lang="en-GB" dirty="0" smtClean="0"/>
              <a:t>Other Direct Expenses				</a:t>
            </a:r>
            <a:r>
              <a:rPr lang="en-GB" u="sng" dirty="0" smtClean="0"/>
              <a:t>X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Prime Cost					X</a:t>
            </a:r>
          </a:p>
          <a:p>
            <a:pPr marL="0" indent="0">
              <a:buNone/>
            </a:pPr>
            <a:r>
              <a:rPr lang="en-GB" dirty="0" smtClean="0"/>
              <a:t>Indirect production costs/ overheads		</a:t>
            </a:r>
            <a:r>
              <a:rPr lang="en-GB" u="sng" dirty="0" smtClean="0"/>
              <a:t>X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Product cost					</a:t>
            </a:r>
            <a:r>
              <a:rPr lang="en-GB" u="sng" dirty="0" smtClean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Direct costs are costs that can be related to a product or service or project in an economically feasible way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Indirect  production costs are costs that relate to the product but </a:t>
            </a:r>
            <a:r>
              <a:rPr lang="en-GB" i="1" u="sng" dirty="0" smtClean="0">
                <a:solidFill>
                  <a:srgbClr val="0070C0"/>
                </a:solidFill>
              </a:rPr>
              <a:t>can’t</a:t>
            </a:r>
            <a:r>
              <a:rPr lang="en-GB" dirty="0" smtClean="0">
                <a:solidFill>
                  <a:srgbClr val="0070C0"/>
                </a:solidFill>
              </a:rPr>
              <a:t> be traced in an economically feasible way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27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Volley plc manufactures football boots and incurs the following monthly costs</a:t>
            </a:r>
            <a:r>
              <a:rPr lang="en-GB" dirty="0" smtClean="0"/>
              <a:t>:					   £</a:t>
            </a:r>
          </a:p>
          <a:p>
            <a:pPr marL="0" indent="0">
              <a:buNone/>
            </a:pPr>
            <a:r>
              <a:rPr lang="en-GB" dirty="0" smtClean="0"/>
              <a:t>Leather </a:t>
            </a:r>
            <a:r>
              <a:rPr lang="en-GB" dirty="0" smtClean="0"/>
              <a:t>to make the boot			 5,000</a:t>
            </a:r>
          </a:p>
          <a:p>
            <a:pPr marL="0" indent="0">
              <a:buNone/>
            </a:pPr>
            <a:r>
              <a:rPr lang="en-GB" dirty="0" smtClean="0"/>
              <a:t>Studs, laces </a:t>
            </a:r>
            <a:r>
              <a:rPr lang="en-GB" dirty="0" err="1" smtClean="0"/>
              <a:t>etc</a:t>
            </a:r>
            <a:r>
              <a:rPr lang="en-GB" dirty="0" smtClean="0"/>
              <a:t> used in the boot	</a:t>
            </a:r>
            <a:r>
              <a:rPr lang="en-GB" dirty="0" smtClean="0"/>
              <a:t>             </a:t>
            </a:r>
            <a:r>
              <a:rPr lang="en-GB" dirty="0" smtClean="0"/>
              <a:t>1,000</a:t>
            </a:r>
          </a:p>
          <a:p>
            <a:pPr marL="0" indent="0">
              <a:buNone/>
            </a:pPr>
            <a:r>
              <a:rPr lang="en-GB" dirty="0"/>
              <a:t>Salary of </a:t>
            </a:r>
            <a:r>
              <a:rPr lang="en-GB" dirty="0" smtClean="0"/>
              <a:t>accounting team</a:t>
            </a:r>
            <a:r>
              <a:rPr lang="en-GB" dirty="0"/>
              <a:t>			 6,000</a:t>
            </a:r>
          </a:p>
          <a:p>
            <a:pPr marL="0" indent="0">
              <a:buNone/>
            </a:pPr>
            <a:r>
              <a:rPr lang="en-GB" dirty="0" smtClean="0"/>
              <a:t>Salaries of staff working in the </a:t>
            </a:r>
            <a:r>
              <a:rPr lang="en-GB" dirty="0" smtClean="0"/>
              <a:t>factory               </a:t>
            </a:r>
            <a:r>
              <a:rPr lang="en-GB" u="sng" dirty="0" smtClean="0"/>
              <a:t>8,000</a:t>
            </a:r>
          </a:p>
          <a:p>
            <a:pPr marL="0" indent="0">
              <a:buNone/>
            </a:pPr>
            <a:r>
              <a:rPr lang="en-GB" dirty="0" smtClean="0"/>
              <a:t>Total cost					</a:t>
            </a:r>
            <a:r>
              <a:rPr lang="en-GB" u="sng" dirty="0" smtClean="0"/>
              <a:t>20,000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During </a:t>
            </a:r>
            <a:r>
              <a:rPr lang="en-GB" dirty="0" smtClean="0"/>
              <a:t>one </a:t>
            </a:r>
            <a:r>
              <a:rPr lang="en-GB" dirty="0" smtClean="0"/>
              <a:t>month 500 pairs </a:t>
            </a:r>
            <a:r>
              <a:rPr lang="en-GB" dirty="0" smtClean="0"/>
              <a:t>of football </a:t>
            </a:r>
            <a:r>
              <a:rPr lang="en-GB" dirty="0" smtClean="0"/>
              <a:t>			boots </a:t>
            </a:r>
            <a:r>
              <a:rPr lang="en-GB" dirty="0" smtClean="0"/>
              <a:t>are </a:t>
            </a:r>
            <a:r>
              <a:rPr lang="en-GB" dirty="0" smtClean="0"/>
              <a:t>produced.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Calculate the product cost?</a:t>
            </a:r>
            <a:endParaRPr lang="en-GB" dirty="0"/>
          </a:p>
        </p:txBody>
      </p:sp>
      <p:pic>
        <p:nvPicPr>
          <p:cNvPr id="3" name="Picture 2" descr="&lt;strong&gt;Football&lt;/strong&gt; Facts &amp; Records | &lt;strong&gt;Soccer&lt;/strong&gt; Facts &amp; Records | Foo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4638"/>
            <a:ext cx="1673297" cy="1256680"/>
          </a:xfrm>
          <a:prstGeom prst="rect">
            <a:avLst/>
          </a:prstGeom>
        </p:spPr>
      </p:pic>
      <p:pic>
        <p:nvPicPr>
          <p:cNvPr id="6" name="Picture 5" descr="Clipart - &lt;strong&gt;Football&lt;/strong&gt; &lt;strong&gt;Shoes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04860"/>
            <a:ext cx="2123352" cy="19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74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PChart" descr="£40 got 0, £28 got 0, £24 got 0, £12 got 0, " title="Result Chart"/>
          <p:cNvSpPr/>
          <p:nvPr>
            <p:custDataLst>
              <p:tags r:id="rId2"/>
            </p:custDataLst>
          </p:nvPr>
        </p:nvSpPr>
        <p:spPr>
          <a:xfrm>
            <a:off x="4508500" y="1447800"/>
            <a:ext cx="4572000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product cost of a pair of football boots</a:t>
            </a:r>
            <a:endParaRPr lang="en-GB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14400" y="1447800"/>
            <a:ext cx="3657600" cy="4572000"/>
          </a:xfrm>
        </p:spPr>
        <p:txBody>
          <a:bodyPr/>
          <a:lstStyle/>
          <a:p>
            <a:pPr marL="514350" indent="-514350">
              <a:buFont typeface="Wingdings 2"/>
              <a:buAutoNum type="alphaUcPeriod"/>
            </a:pPr>
            <a:r>
              <a:rPr lang="en-GB" dirty="0" smtClean="0"/>
              <a:t>£40</a:t>
            </a:r>
          </a:p>
          <a:p>
            <a:pPr marL="514350" indent="-514350">
              <a:buFont typeface="Wingdings 2"/>
              <a:buAutoNum type="alphaUcPeriod"/>
            </a:pPr>
            <a:r>
              <a:rPr lang="en-GB" dirty="0" smtClean="0"/>
              <a:t>£28</a:t>
            </a:r>
          </a:p>
          <a:p>
            <a:pPr marL="514350" indent="-514350">
              <a:buFont typeface="Wingdings 2"/>
              <a:buAutoNum type="alphaUcPeriod"/>
            </a:pPr>
            <a:r>
              <a:rPr lang="en-GB" dirty="0" smtClean="0"/>
              <a:t>£24</a:t>
            </a:r>
          </a:p>
          <a:p>
            <a:pPr marL="514350" indent="-514350">
              <a:buFont typeface="Wingdings 2"/>
              <a:buAutoNum type="alphaUcPeriod"/>
            </a:pPr>
            <a:r>
              <a:rPr lang="en-GB" dirty="0" smtClean="0"/>
              <a:t>£12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4BD3-6BEF-4D3B-A0A7-1440A8C9A6C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128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7724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Calculating the Product Cost</a:t>
            </a:r>
            <a:br>
              <a:rPr lang="en-GB" sz="3200" dirty="0" smtClean="0"/>
            </a:br>
            <a:r>
              <a:rPr lang="en-GB" sz="3200" dirty="0" smtClean="0"/>
              <a:t>Absorption </a:t>
            </a:r>
            <a:r>
              <a:rPr lang="en-GB" sz="3200" dirty="0"/>
              <a:t>Costing</a:t>
            </a:r>
            <a:br>
              <a:rPr lang="en-GB" sz="3200" dirty="0"/>
            </a:b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A9C7-94DA-47FB-979B-12C5BB8DC21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In arriving at a product cost </a:t>
            </a:r>
            <a:r>
              <a:rPr lang="en-GB" dirty="0" smtClean="0"/>
              <a:t>, calculating the total direct cost is straightforward. However it is not always easy to calculate the amount of indirect costs to include.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Absorption costing provides a process to follow: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Trace </a:t>
            </a:r>
            <a:r>
              <a:rPr lang="en-GB" dirty="0" smtClean="0"/>
              <a:t>all direct and indirect costs to cost centres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Allocate and apportion production overhead costs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Absorb the costs into products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318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e73f11f9-77d0-443a-b5d5-2a88e52d6fc1"/>
  <p:tag name="WASPOLLED" val="D8F36E283F8C4E1AA283E44D9A9EE33E"/>
  <p:tag name="TPVERSION" val="8"/>
  <p:tag name="TPFULLVERSION" val="8.1.0.111"/>
  <p:tag name="PPTVERSION" val="16"/>
  <p:tag name="TPOS" val="2"/>
  <p:tag name="TPLASTSAVEVERSION" val="6.2 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9CC29B4C52AA47CC953155FC0520279C&lt;/guid&gt;&#10;        &lt;description /&gt;&#10;        &lt;date&gt;10/3/2016 2:28:2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99FC64FD06C4644B2F192FCFECA8923&lt;/guid&gt;&#10;            &lt;repollguid&gt;BF4DF7C3724A4DA2803624DD0373DE32&lt;/repollguid&gt;&#10;            &lt;sourceid&gt;398B13DB47604DA187041EB97F932870&lt;/sourceid&gt;&#10;            &lt;questiontext&gt;What is the product cost of a pair of football boots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D1CFAD2132FE4DDF96DCFB27AA1290D4&lt;/guid&gt;&#10;                    &lt;answertext&gt;£40&lt;/answertext&gt;&#10;                    &lt;valuetype&gt;0&lt;/valuetype&gt;&#10;                &lt;/answer&gt;&#10;                &lt;answer&gt;&#10;                    &lt;guid&gt;6148D06962F1497A96588F2DCD0C3F98&lt;/guid&gt;&#10;                    &lt;answertext&gt;£28&lt;/answertext&gt;&#10;                    &lt;valuetype&gt;0&lt;/valuetype&gt;&#10;                &lt;/answer&gt;&#10;                &lt;answer&gt;&#10;                    &lt;guid&gt;11584706457544689DCA312A2B8D0A67&lt;/guid&gt;&#10;                    &lt;answertext&gt;£24&lt;/answertext&gt;&#10;                    &lt;valuetype&gt;0&lt;/valuetype&gt;&#10;                &lt;/answer&gt;&#10;                &lt;answer&gt;&#10;                    &lt;guid&gt;17CAC6C81D674EBBB9A5AD7E73BD7D0D&lt;/guid&gt;&#10;                    &lt;answertext&gt;£12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LABELFORMAT" val="0"/>
  <p:tag name="RGBCOLORS" val="-2930665,-6607585,-6123926,-6987183,-16711936,-8355712,-256,-65281,-16711681,-8388608,-16777216"/>
  <p:tag name="COLORTYPE" val="DEFINED"/>
  <p:tag name="CHARTFORMAT" val="UEsDBBQABgAIAAAAIQAncm1TAQEAANABAAATAAAAW0NvbnRlbnRfVHlwZXNdLnhtbHyRTU/DMAyG70j8hyhX1KRwQAi13YGPI3AYP8AkbhstX0qysf173HZIMA0uUWL7ff3EblZ7Z9kOUzbBt/xa1JyhV0EbP7T8ff1c3XGWC3gNNnhs+QEzX3WXF836EDEzUvvc8rGUeC9lViM6yCJE9JTpQ3JQ6JkGGUFtYEB5U9e3UgVf0JeqTB68ax6xh60t7GlP4YXkw0XOHpa6qVXLjZv0U1yeVSS0+UQCMVqjoNDf5M7rE67qyCRIOdfk0cR8ReB/dJgyv5l+NjjqXmmYyWhkb5DKCzgil2qk+3KK/03OUIa+Nwp1UFtHMxM6wSctx1kxu37jynkf3RcAAAD//wMAUEsDBBQABgAIAAAAIQAZqpLz0QAAALMBAAALAAAAX3JlbHMvLnJlbHOskMuKAjEQRfcD/kOovV3dLkQG025EcCv6ATVJdXew8yCJon9vnNlMizCbWRaXOvdw15ubHcWVYzLeSWiqGgQ75bVxvYTTcTdfgUiZnKbRO5Zw5wSbdvaxPvBIuTylwYQkCsUlCUPO4RMxqYEtpcoHdiXpfLSUyxl7DKTO1DMu6nqJ8TcD2glT7LWEuNcLEMd7KM1/s33XGcVbry6WXX5TgcaW7gKk2HOWoAaKGS1rQz9RU33ZAPjepPlPk6nrq9K3WFWme7rgZOr2AQAA//8DAFBLAwQUAAYACAAAACEAPO9i3xwGAABVFAAADwAAAGNoYXJ0L2NoYXJ0LnhtbNxYW2/bNhR+H7D/YAjYo2LdLF8Qp7AleyuaNEGTttveaIm2OVOkSlGJ3aL/fYciJctukF6cAsP8Yvrw8PhcPn7nSOcvthnt3GNREM7GlnvmWB3MEp4Sthpbb+/m9sDqFBKxFFHO8Nja4cJ6cfHrL+fJKFkjIW9zlOAOGGHFKBlbaynzUbdbJGucoeKM55jB3pKLDEn4KVbdVKAHMJ7Rruc4YbcyYhkD6AcMZIiw+rz4lvN8uSQJjnlSZphJ7YXAFEnIQLEmeVFbS9xQeF9YzEgieMGX8izhWVcbq4MCY26v20R1AUlKkcTu0Ak694iOLcfqKiFFbKUFmNlvb7VQ8JKlOI24YFCOln6WjCZUYsHAVMSZBK9NvrJvyniGxKbMbXA3hyAXhBK5q8K2Ls7BdrTmkI/OG/yhJAIXYytxg30Kgu9NgNPvDrqeqSsE6wajQu4o1gG5jqei7Tb/W7kwR5QuULJRuWkpN6r7fXXwOBnqVELFFcqv78XpUFys3LFFpWt15BZW6QZWixUAgUpPyWCVbmCFkgQqARpmUUtgX0saHb+W+LUOZFXrQKb1oldLerUkrCWh1VlTwjZQCfVldZac/qEF9UojqLpLKhuolPyOSIpjTLHEqcm91ron+MGPlZrg8s8WzirBX4eCCVtNtgeiHMCZ40SSe1PSsAJ1NxntDS8p50L9g1yTZMNw0YYzaDb7BUnxeyj+E7ptFYWRr6i3VXLK5URgpKxTtOOlVKsMsRLRy+b39oqnJhScrrBO0u4xoUnE4Mw//Hgz2zfHdKr6Z27oBEN/4PWrRTCzKywnoweTy7Ph0A1bn74+v663B85g2O95rhv4ij18fRWOnYdU7uNaIOHHkeJkFSX8ionQ5hJOtfkVcEwO5GvEtCyAVnCqN++R2EWc8pp7XC0ucFVJkh7CgIsUG/OG1ORW/W8hxRu8VFccql9JCIP2Il8uX+MV0E+NGnMovVzQojqX35x+dy/O0YjxOaH01IYCAaARZaea2TukMqIsKgleLuECXRY1jf9w29NpLiB1VQrX/OESrzBLX+GdAZKpIey8Q9DnVQ+q6wqyCMnXKDPgNxUpQH6LxaPyGywU531he1ouFhTfko9fmrrECIBySYAEDo7hrUqAchtWnVKQsfUpmoU9vz9x7TicR3awDHv2MB66dt/zgigYBr3BdPp535qAMo/Gja/15nZb6o1UpI+7B9gFryoM136CqMFqgirH21A3IkiwComVWXMJjKi2cxCv7w+cKArsXhzO7MAZRvZ05nv2rO/F3rDv9/woasULDeE74w1abTgclYx8KPFL0w0+OeZjTybz0A68/sSeesPY9sIw8oK5M5325p8Vfh7PhuGFJik6m19FXwtlPxV97XqtUP6epNKQq9trfEC5AWyyg34KONXXBW3rJLlhL/S8oWvY+2gjCILB8YnKNvz5IRsDPCYVGR5Z2JsuEgQurBR6uCBwyap5VF+ZjLArtDWlaCmmVXc/uFZoe8PNRVto1wCL80zCzKBG8Aha3dj6HcOEiSgM9ryECw2Xc4PThhgy9A8Xd9C3r2Bu1Mahc2pj4MnxHoPHAr0p4QzQeeMAA8zfcb2nOOrk0ex5OLnzMLZCH0DwGDlD5Wo6VWN+UQ8/FRD29a72akZT09bfWJhI1S+dNUO0dEEndMW0LJEGYyC9Xi4LbMjUdQwoGb8qqSSX9xRS2SotONaACCjlUTTt/WuB5Ak0wThBjF81bFsHn0aXmSgeQZfz208HVgO5/wWs9iTwBKyqrSmWDxibki30D3W/ABwNJp4tJc84SOnm9xzDFFgyw8LQGc4Gs0EAnatqnnFsT+bQS8O52+/FMAlHsftZ3XF4AF2TNMWsPRe63/1c6zrd6lXDEWscWK9mPHCx/q4mnIZSYNF+IlHrd6S4ZtQMa4YvUlLkU3hDsCkmhsmLHDFDozCyxEAMxTXM1NATjgiiHv7/ixg4fZj+VuKW22fqNQue7hpTpwzpMPgX8rZ6C6LflJ1mLH+Om1Q9NKBRipdvIMbiI/T/gW5C8JxiNuFR4gYJpBTUK6ux1byuUjoV76hkV4v928CLfwEAAP//AwBQSwMEFAAGAAgAAAAhAIkyiAfABgAANhsAABYAAABjaGFydC9tZWRpYS9pbWFnZTEuYm1w7Jj5U1NXFMfpP9ApS1YYAgkGEIHg1pmClYRNLcxAO1Oio1Y7agsG1BZkJxApqwUCJCCLIiQhCFhEGYRiKEnYl7pUsKCUIDq2FtuZ/gHtee8m8REN8JRO+wNnXu7c996553zO9973klxBxE5HG9x2QusBH57x844NHXrI9O/a2GAfk/29YRsK/F8VWMJtGDeFQiGVSsVisUgkgs6/jQyZZ2ZmIHNnZydKDXmRAQMYXAQDB3CD6+C2LkioZJQapYBiTZlFkBdOUd6Wtp4GlXZo9Omz50s17T3l32mK1Td/mv0FMIAKhkAQUkjW1IZQeMXLSgZnCK4bfxqZMPNx8pOCS3N0ThrLp87F55L7zrOHxaWnKpq/LKqXK1pRLRBkjbMGSr625Ja27ta2Xk3fxK9LLzr0k8rekfb+MYsCY8W9lJBxxkeP7AM1Zh7ujoTDmaXxFc0x5y9/FpdgrmWNUwZuAA8tlGxY/KOgfgHqjSua2yEoh3pZ3he9/NOO51Wfqrhy9Jxc2daB6oUpgGkKPiCnhE7SP3poH9hHZyezvGvBn7s94VBGSXyFGnjUXRqLEtZyCikQkuHJn/aBt+jhjyjBw1SPXCNPQNrxfJxHIjt4LMZcL/BEi9SU0Ak66MP/gcZOQvPF8Us9mP5tfLn6ZEljWWPbWgBe9QFxYNa+TpI48DXA4xA0SPMsxHnqvALSj+fXIH26+vTEsTHiHkroOPA4CPpp7LMmnrQDqYWIp1xxlehPtn++XOXA1zIwngHaJjHL5yLLu27LrnTzfN2ZniXGjMnsgfWD6SPQ0lwTwB/WM5uXeiC1COMpbqxQXSP6k+1rR+cdBMAzh/Fws17y5Fefll05KpHdmV72zGL6hIxh65nfT3X5CtenHuNJKYwrbzpZopCpO8gyEP11YwacB/TX07nZLrg+vvwkmK+VeEBPgZbqcoblU+vqU+/qi3jUolKFvPk6MT7Zvm5sAUgwfTAeCeLhCZKt8mR2U0JGsfkV6Khu8P6pdfXFeIRn8+LK1SKpKl1aR5aB6K8bX4SVjPPo6NxzsBjgEeYFveS5PbV8vjJvYvNl5Ellede4+l529UmLTvwGeOKkKrHsMjE+2b5u/AkleATFp3NzXHxxHpM+RyQyqzxBA1ROCuJx9srGeMqa4spUWfJGsgxEf0X7XROPls5JcfGthxR+QcknCmpPy1qOSCpe4eky6hM0SHUz6gM8nybkiMpUoE92pYIYn2xfee0+vh7mHPj9dE46zlPtF5RyoqDujLzlSDbw/EyMGZPRaZovPUGfrE9OZ32eUwlHlryB6E+2r+yYQjzwvmW4ZcBiYHlX+wUDT+2KPPB+wHl8YP00MLk5TZ23YCXDAR2yDER/5fUHWL0R8P3Yx3ATA4/zlgvbwzKESfmH0oujE3Mt9MmrGsH9sfcVlZOE1g+Tm0uM+TZ95fUZaug4zqPBeHgYz/5jdfdm5m4NT0JrETyvapgaMs6MgPeDjoLxVLN5DUz3PMPCMwvPNzuFeo3x+RrmJokrrwF4ovZXWosGPJSgAca+aZgvCjvRxJNvWPjN2hBS1/MujFFDJ6Be+8BeGjuZ6Z7L4OZECmXWgsD7ITymGx3b/LNY3hfYvEZH94L145mghv3IAJ7d3yuvTg4MP4LDGozF9W3+YueXPM8t7r7ZaV71JDXsNhPW8+4e7ajlalk5ZtR+OfBwkD6P14mn5jY17A7w2H3YrR1ZqzKI08jj1+joUWR4/PvK8Gu8G5uloe25i/N0aUcernGUkUcoc/au4vgpHD3OL6wXT7aWtuceM+Kh3a5O7fCyr85V2aKEcuctlevMI9HR995nhM/a7boBv+1XZSA6mHmcPIt1g1PEW2/cj5UM0PdOmXhekIoTJawAfdy2Kp08S/SDD0iNteYce24IeJgRs3YBHYZFcjyRwnLnLVU4T6l+cNnXrrV0q14P/+IGfd806GMbcG1+cWlVf6IDzlPJ2apw2ixdN56Ym/R9U4yIWVv/9vlFcs9spLDM2UvmBjyepfohcs8CsS5iPyK2F3jgebf1vzpP8p0WGS3FeWD9FOuHlv0tIqYg1Y842QfzBc+77QetpAaCc2R0qdPmUg7vEqxnVbOW7PDX+gMPhd/nENj73vukf/c2tY4VlvbEJ16BduExuWfhtTDoouHpX3Cs4LBx6z9UALZx3j472liDFvZtwCAmMthTQlt80MLmCbKV08FmDtqOg7EQyhzTHBaug1mERVtAMPBVQ7egRdnNA1Ec4FyZB+4CAzjDcHPwVWOi8jEtcEP6rJpow2FDgXVX4B8AAAD//wMAUEsBAi0AFAAGAAgAAAAhACdybVMBAQAA0AEAABMAAAAAAAAAAAAAAAAAAAAAAFtDb250ZW50X1R5cGVzXS54bWxQSwECLQAUAAYACAAAACEAGaqS89EAAACzAQAACwAAAAAAAAAAAAAAAAAyAQAAX3JlbHMvLnJlbHNQSwECLQAUAAYACAAAACEAPO9i3xwGAABVFAAADwAAAAAAAAAAAAAAAAAsAgAAY2hhcnQvY2hhcnQueG1sUEsBAi0AFAAGAAgAAAAhAIkyiAfABgAANhsAABYAAAAAAAAAAAAAAAAAdQgAAGNoYXJ0L21lZGlhL2ltYWdlMS5ibXBQSwUGAAAAAAQABAD7AAAAaQ8AAAAA"/>
  <p:tag name="NUMBERFORMA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320E4FBB41A84457B46457B38A3C41EE&lt;/guid&gt;&#10;        &lt;description /&gt;&#10;        &lt;date&gt;10/3/2016 2:54:2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65771D6E157437089541CBA1EFB45B4&lt;/guid&gt;&#10;            &lt;repollguid&gt;8FA41B1789C94935B5B5BD14CB14E619&lt;/repollguid&gt;&#10;            &lt;sourceid&gt;E189C316B086455BA9D23EED5E4FB77E&lt;/sourceid&gt;&#10;            &lt;questiontext&gt;For which business would absorption costing be an inappropriate basis for setting a price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718F756125934F44A14B7B84483CFD44&lt;/guid&gt;&#10;                    &lt;answertext&gt;Contract based business&lt;/answertext&gt;&#10;                    &lt;valuetype&gt;0&lt;/valuetype&gt;&#10;                &lt;/answer&gt;&#10;                &lt;answer&gt;&#10;                    &lt;guid&gt;B8407366F72A417CBB132EFD6F5D1908&lt;/guid&gt;&#10;                    &lt;answertext&gt;Fashion&lt;/answertext&gt;&#10;                    &lt;valuetype&gt;0&lt;/valuetype&gt;&#10;                &lt;/answer&gt;&#10;                &lt;answer&gt;&#10;                    &lt;guid&gt;DB919B86C5A047A0BB535230F1C66964&lt;/guid&gt;&#10;                    &lt;answertext&gt;Manufacturing where the main costs are direct costs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DEFINEDCOLORS" val="3,6,10,45,32,50,13,4,9,55,1"/>
  <p:tag name="LABELFORMAT" val="1"/>
  <p:tag name="RGBCOLORS" val="-2930665,-6607585,-6123926,-65536,-16711936,-8355712,-256,-65281,-16711681,-8388608,-16777216"/>
  <p:tag name="COLORTYPE" val="DEFINED"/>
  <p:tag name="CHARTFORMAT" val="UEsDBBQABgAIAAAAIQAncm1TAQEAANABAAATAAAAW0NvbnRlbnRfVHlwZXNdLnhtbHyRTU/DMAyG70j8hyhX1KRwQAi13YGPI3AYP8AkbhstX0qysf173HZIMA0uUWL7ff3EblZ7Z9kOUzbBt/xa1JyhV0EbP7T8ff1c3XGWC3gNNnhs+QEzX3WXF836EDEzUvvc8rGUeC9lViM6yCJE9JTpQ3JQ6JkGGUFtYEB5U9e3UgVf0JeqTB68ax6xh60t7GlP4YXkw0XOHpa6qVXLjZv0U1yeVSS0+UQCMVqjoNDf5M7rE67qyCRIOdfk0cR8ReB/dJgyv5l+NjjqXmmYyWhkb5DKCzgil2qk+3KK/03OUIa+Nwp1UFtHMxM6wSctx1kxu37jynkf3RcAAAD//wMAUEsDBBQABgAIAAAAIQAZqpLz0QAAALMBAAALAAAAX3JlbHMvLnJlbHOskMuKAjEQRfcD/kOovV3dLkQG025EcCv6ATVJdXew8yCJon9vnNlMizCbWRaXOvdw15ubHcWVYzLeSWiqGgQ75bVxvYTTcTdfgUiZnKbRO5Zw5wSbdvaxPvBIuTylwYQkCsUlCUPO4RMxqYEtpcoHdiXpfLSUyxl7DKTO1DMu6nqJ8TcD2glT7LWEuNcLEMd7KM1/s33XGcVbry6WXX5TgcaW7gKk2HOWoAaKGS1rQz9RU33ZAPjepPlPk6nrq9K3WFWme7rgZOr2AQAA//8DAFBLAwQUAAYACAAAACEA+QzbiRoGAABPFAAADwAAAGNoYXJ0L2NoYXJ0LnhtbNxYbW/bNhD+PmD/wRCwj4olS5YlI05hy/ZWLGmCJm23faMl2uZMkSpFOXaL/vcdRUqRUy99cQoMy5dQx+P5Xh4+d9L5i11GO1ssCsLZyHLPHKuDWcJTwlYj683d3A6tTiERSxHlDI+sPS6sFxc//3SeDJM1EvI2RwnugBFWDJORtZYyH3a7RbLGGSrOeI4Z7C25yJCER7HqpgLdg/GMdnuOE3QrI5YxgL7DQIYIq8+LrznPl0uS4ClPygwzqb0QmCIJGSjWJC9qa4kbiN5nFjOSCF7wpTxLeNbVxuqgwJjb7zZRXUCSUiSxGzl+Z4voyHKsrhJSxFZagJn95lYLBS9ZitOYCwblaOlnyXBMJRYMTMWcSfDa5Cv7qoxnSGzK3AZ3cwhyQSiR+yps6+IcbMdrDvnovMbvSyJwMbIS139Igf+tCXAG3bDbM3WFYF1/WMg9xTog1+mpaLvN71YuzBGlC5RsVG5ayo3qw746+DgZ6lRCxRXKr7fidCguVu7IotK1OnIHq3QDq8UKgEBlT8lglW5ghZIEKgEaZlFLYF9LGh2vlni1DmRV60Cm9aJfS/q1JKglgdVZU8I2UAn1z+osOf1NC+qVRlB1l1Q2UCn5HZEUTzHFEqcm91prS/C9N1Vqgss/WjirBH8eCsZsNd4diHIAZ44TSbampEEF6m4yfDC8pJwL9QtyTZINw0UbzqDZ7Bckxe+g+E/otlUURr6g3lbJKZdjgZGyTtGel1KtMsRKRC+b590VT00oOF1hnaT9MaFJRHjmHf71ZrZnjulUDc7cwPEjL+wNqoU/syssJ8N7k8uzKHKD1t9An1/X26ETRoN+z3V9T7GHp6/CY+chlQ9xLZDwprHiZBUlPE2J0OYSTrX5FXBMDuRrxLQsgFZwqje3SOxjTnnNPa4WF7iqJEkPYcBFio15Q2pyp363kOI1XqorDtWvJIRBe5Evl6/wCuinRo05lF4uaFGdy29Ov7sX52jI+JxQempDgQDQkLJTzTw4pDKiLCoJXi7hAl0WNY1/d9vTaS4gdVUK1/z+Eq8wS3/HewMkU0PYeYugz6seVNcVZDGSr1BmwG8qUoD8Fouj8hssFOd9ZntSLhYU35IPn5u6xAiAckmABA6O4Z1KgHIbVp1SkJH1MZ4FfW8wdu1pMI9tfxn07Wgaufag1/NjP/L74WTy6aE1AWU+Gje+1Jvbbak/VJEedw+wC15VGK79BFGD1QRVjrehbkSQYBUSK7PmEhhRbecgXs8LnTj27f40mNm+E8X2ZOb17NmgN+1FA6/vxXErXmgI3xiv32rDwbBk5H2JX5pu8NExf3YUjyHbvUloj6P+zJ5M5jN3EI7Hbh+yrSF2JBuGF5qk6Gx+EX0tlP1Q9LXrtUL5O5JKQ65uv/EB5QawyR76KeBUXxe0q5MUeU4YDoLwiDwKgZ8fyyvL8NOHXAzgGFdU+G+GiwTB768UdLggcMOqYVTfl4ywK7QzdWgpplVrP7hTaHfDzS1baM8AiPNMwsCg5u8Y+tzI+hXDeIkoTPW8hNsMN3OD04YVMvQ3F3fQtK9gaNTGoW1qY+DJ4z0G7wR6U8IZ4PLGAQaQueN6TxHUyXPZ8xBy535kBR4g4BgzQ+FqLlUzflFPPoCCVrWrrZrN1KT1FxYmUPWkk2ZIli7omK6YliXS4Auk18tlgQ2Ruo4BJONXJZXkckshk63Kgl8NhIBOjmCp5V4LIk9gCSYJYtyqMds6+DS2zDBxBFvOLz8cVg3g/gegalHLE6CqtiZY3mNsKrbQD+pyATQaRDxbRp5xhNJt7znGKLBkxoTIiWbhLPShZ1Vtczq1x3PoosHcHfSnMAPHU/eTuuDw6rkmaYpZeyJ0v/mN1nW61UeGR5RxYL2a7nSXhPnOzDYNn8Ci/S6i1m9Jcc2oGdMMW6SkyCfwbWBTjA2NFzlihkNhWJkCLRTXME1DQ3hED/XY/1/EwOlj9Neyttw9U6NZ8HTfmDplPIeRv5C31fcP/Y3sNGP5c9yk6nUBDVO8fA0xFh+g+Ye6BcEbitmEl4gbJJBSUB+rRlbzoUrpVLyjkl0tHr4DXvwDAAD//wMAUEsDBBQABgAIAAAAIQCJMogHwAYAADYbAAAWAAAAY2hhcnQvbWVkaWEvaW1hZ2UxLmJtcOyY+VNTVxTH6T/QKUtWGAIJBhCB4NaZgpWETS3MQDtToqNWO2oLBtQWZCcQKasFAiQgiyIkIQhYRBmEYihJ2Je6VLCglCA6thbbmf4B7XnvJvERDfCUTvsDZ17u3Pfeued8zvfe95JcQcRORxvcdkLrAR+e8fOODR16yPTv2thgH5P9vWEbCvxfFVjCbRg3hUIhlUrFYrFIJILOv40MmWdmZiBzZ2cnSg15kQEDGFwEAwdwg+vgti5IqGSUGqWAYk2ZRZAXTlHelraeBpV2aPTps+dLNe095d9pitU3f5r9BTCACoZAEFJI1tSGUHjFy0oGZwiuG38amTDzcfKTgktzdE4ay6fOxeeS+86zh8WlpyqavyyqlytaUS0QZI2zBkq+tuSWtu7Wtl5N38SvSy869JPK3pH2/jGLAmPFvZSQccZHj+wDNWYe7o6Ew5ml8RXNMecvfxaXYK5ljVMGbgAPLZRsWPyjoH4B6o0rmtshKId6Wd4XvfzTjudVn6q4cvScXNnWgeqFKYBpCj4gp4RO0j96aB/YR2cns7xrwZ+7PeFQRkl8hRp41F0aixLWcgopEJLhyZ/2gbfo4Y8owcNUj1wjT0Da8XycRyI7eCzGXC/wRIvUlNAJOujD/4HGTkLzxfFLPZj+bXy5+mRJY1lj21oAXvUBcWDWvk6SOPA1wOMQNEjzLMR56rwC0o/n1yB9uvr0xLEx4h5K6DjwOAj6aeyzJp60A6mFiKdccZXoT7Z/vlzlwNcyMJ4B2iYxy+ciy7tuy65083zdmZ4lxozJ7IH1g+kj0NJcE8Af1jObl3ogtQjjKW6sUF0j+pPta0fnHQTAM4fxcLNe8uRXn5ZdOSqR3Zle9sxi+oSMYeuZ3091+QrXpx7jSSmMK286WaKQqTvIMhD9dWMGnAf019O52S64Pr78JJivlXhAT4GW6nKG5VPr6lPv6ot41KJShbz5OjE+2b5ubAFIMH0wHgni4QmSrfJkdlNCRrH5FeiobvD+qXX1xXiEZ/PiytUiqSpdWkeWgeivG1+ElYzz6Ojcc7AY4BHmBb3kuT21fL4yb2LzZeRJZXnXuPpedvVJi078BnjipCqx7DIxPtm+bvwJJXgExadzc1x8cR6TPkckMqs8QQNUTgricfbKxnjKmuLKVFnyRrIMRH9F+10Tj5bOSXHxrYcUfkHJJwpqT8tajkgqXuHpMuoTNEh1M+oDPJ8m5IjKVKBPdqWCGJ9sX3ntPr4e5hz4/XROOs5T7ReUcqKg7oy85Ug28PxMjBmT0WmaLz1Bn6xPTmd9nlMJR5a8gehPtq/smEI88L5luGXAYmB5V/sFA0/tijzwfsB5fGD9NDC5OU2dt2AlwwEdsgxEf+X1B1i9EfD92MdwEwOP85YL28MyhEn5h9KLoxNzLfTJqxrB/bH3FZWThNYPk5tLjPk2feX1GWroOM6jwXh4GM/+Y3X3ZuZuDU9CaxE8r2qYGjLOjID3g46C8VSzeQ1M9zzDwjMLzzc7hXqN8fka5iaJK68BeKL2V1qLBjyUoAHGvmmYLwo70cSTb1j4zdoQUtfzLoxRQyegXvvAXho7memey+DmRApl1oLA+yE8phsd2/yzWN4X2LxGR/eC9eOZoIb9yACe3d8rr04ODD+CwxqMxfVt/mLnlzzPLe6+2Wle9SQ17DYT1vPuHu2o5WpZOWbUfjnwcJA+j9eJp+Y2NewO8Nh92K0dWasyiNPI49fo6FFkePz7yvBrvBubpaHtuYvzdGlHHq5xlJFHKHP2ruL4KRw9zi+sF0+2lrbnHjPiod2uTu3wsq/OVdmihHLnLZXrzCPR0ffeZ4TP2u26Ab/tV2UgOph5nDyLdYNTxFtv3I+VDND3Tpl4XpCKEyWsAH3ctiqdPEv0gw9IjbXmHHtuCHiYEbN2AR2GRXI8kcJy5y1VOE+pfnDZ1661dKteD//iBn3fNOhjG3BtfnFpVX+iA85TydmqcNosXTeemJv0fVOMiFlb//b5RXLPbKSwzNlL5gY8nqX6IXLPArEuYj8ithd44Hm39b86T/KdFhktxXlg/RTrh5b9LSKmINWPONkH8wXPu+0HraQGgnNkdKnT5lIO7xKsZ1Wzluzw1/oDD4Xf5xDY+977pH/3NrWOFZb2xCdegXbhMbln4bUw6KLh6V9wrOCwces/VAC2cd4+O9pYgxb2bcAgJjLYU0JbfNDC5gmyldPBZg7ajoOxEMoc0xwWroNZhEVbQDDwVUO3oEXZzQNRHOBcmQfuAgM4w3Bz8FVjovIxLXBD+qyaaMNhQ4F1V+AfAAAA//8DAFBLAQItABQABgAIAAAAIQAncm1TAQEAANABAAATAAAAAAAAAAAAAAAAAAAAAABbQ29udGVudF9UeXBlc10ueG1sUEsBAi0AFAAGAAgAAAAhABmqkvPRAAAAswEAAAsAAAAAAAAAAAAAAAAAMgEAAF9yZWxzLy5yZWxzUEsBAi0AFAAGAAgAAAAhAPkM24kaBgAATxQAAA8AAAAAAAAAAAAAAAAALAIAAGNoYXJ0L2NoYXJ0LnhtbFBLAQItABQABgAIAAAAIQCJMogHwAYAADYbAAAWAAAAAAAAAAAAAAAAAHMIAABjaGFydC9tZWRpYS9pbWFnZTEuYm1wUEsFBgAAAAAEAAQA+wAAAGcPAAAAAA=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46313815</TotalTime>
  <Pages>19</Pages>
  <Words>941</Words>
  <Application>Microsoft Office PowerPoint</Application>
  <PresentationFormat>On-screen Show (4:3)</PresentationFormat>
  <Paragraphs>316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Franklin Gothic Book</vt:lpstr>
      <vt:lpstr>Perpetua</vt:lpstr>
      <vt:lpstr>Times New Roman</vt:lpstr>
      <vt:lpstr>Wingdings</vt:lpstr>
      <vt:lpstr>Wingdings 2</vt:lpstr>
      <vt:lpstr>Equity</vt:lpstr>
      <vt:lpstr>MGT 388 Finance and Law for Engineers</vt:lpstr>
      <vt:lpstr>Definition and Purpose of costing</vt:lpstr>
      <vt:lpstr>Product Costing/ Absorption Costing</vt:lpstr>
      <vt:lpstr>Product V Period Cost</vt:lpstr>
      <vt:lpstr>Product V Period costs </vt:lpstr>
      <vt:lpstr>Product Cost</vt:lpstr>
      <vt:lpstr>Question</vt:lpstr>
      <vt:lpstr>What is the product cost of a pair of football boots</vt:lpstr>
      <vt:lpstr>                  Calculating the Product Cost Absorption Costing </vt:lpstr>
      <vt:lpstr>Example Sponge and Chocolate</vt:lpstr>
      <vt:lpstr>Example Sponge and Chocolate</vt:lpstr>
      <vt:lpstr>Example Sponge and Chocolate  Having been able to allocate indirect ingredients to cost centres, the building costs must now be apportioned to the 3 cost centres.  The management accountant will seek to apportion on the most realistic basis</vt:lpstr>
      <vt:lpstr>Example Sponge and Chocolate</vt:lpstr>
      <vt:lpstr>Example Sponge and Chocolate</vt:lpstr>
      <vt:lpstr>Example Sponge and Chocolate</vt:lpstr>
      <vt:lpstr>Example Sponge and Chocolate</vt:lpstr>
      <vt:lpstr>Example Sponge and Chocolate</vt:lpstr>
      <vt:lpstr>Example Sponge and Chocolate</vt:lpstr>
      <vt:lpstr>Example Sponge and Chocolate</vt:lpstr>
      <vt:lpstr>Example Sponge and Chocolate</vt:lpstr>
      <vt:lpstr>Example Sponge and Chocolate</vt:lpstr>
      <vt:lpstr>Example Sponge and Chocolate</vt:lpstr>
      <vt:lpstr>Can Absorption Costing be used for pricing?</vt:lpstr>
      <vt:lpstr>For which business would absorption costing be an inappropriate basis for setting a price.</vt:lpstr>
      <vt:lpstr>One Product Passing Through Two Production Centres</vt:lpstr>
      <vt:lpstr>One Product Passing Through Two Production Centres</vt:lpstr>
      <vt:lpstr>One Product Passing Through Two Production Centres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ACCOUNTING</dc:title>
  <dc:subject>Session 10 slides</dc:subject>
  <dc:creator>Hodges</dc:creator>
  <dc:description>Ratio  analysis - introduction</dc:description>
  <cp:lastModifiedBy>Susan Thompson</cp:lastModifiedBy>
  <cp:revision>149</cp:revision>
  <cp:lastPrinted>1601-01-01T00:00:00Z</cp:lastPrinted>
  <dcterms:created xsi:type="dcterms:W3CDTF">1997-09-16T12:17:02Z</dcterms:created>
  <dcterms:modified xsi:type="dcterms:W3CDTF">2017-10-05T13:31:06Z</dcterms:modified>
</cp:coreProperties>
</file>