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39"/>
  </p:notesMasterIdLst>
  <p:handoutMasterIdLst>
    <p:handoutMasterId r:id="rId40"/>
  </p:handoutMasterIdLst>
  <p:sldIdLst>
    <p:sldId id="280" r:id="rId2"/>
    <p:sldId id="316" r:id="rId3"/>
    <p:sldId id="332" r:id="rId4"/>
    <p:sldId id="333" r:id="rId5"/>
    <p:sldId id="331" r:id="rId6"/>
    <p:sldId id="330" r:id="rId7"/>
    <p:sldId id="317" r:id="rId8"/>
    <p:sldId id="318" r:id="rId9"/>
    <p:sldId id="319" r:id="rId10"/>
    <p:sldId id="334" r:id="rId11"/>
    <p:sldId id="324" r:id="rId12"/>
    <p:sldId id="320" r:id="rId13"/>
    <p:sldId id="335" r:id="rId14"/>
    <p:sldId id="321" r:id="rId15"/>
    <p:sldId id="325" r:id="rId16"/>
    <p:sldId id="322" r:id="rId17"/>
    <p:sldId id="337" r:id="rId18"/>
    <p:sldId id="327" r:id="rId19"/>
    <p:sldId id="323" r:id="rId20"/>
    <p:sldId id="336" r:id="rId21"/>
    <p:sldId id="326" r:id="rId22"/>
    <p:sldId id="296" r:id="rId23"/>
    <p:sldId id="339" r:id="rId24"/>
    <p:sldId id="307" r:id="rId25"/>
    <p:sldId id="269" r:id="rId26"/>
    <p:sldId id="308" r:id="rId27"/>
    <p:sldId id="310" r:id="rId28"/>
    <p:sldId id="311" r:id="rId29"/>
    <p:sldId id="328" r:id="rId30"/>
    <p:sldId id="270" r:id="rId31"/>
    <p:sldId id="329" r:id="rId32"/>
    <p:sldId id="315" r:id="rId33"/>
    <p:sldId id="312" r:id="rId34"/>
    <p:sldId id="298" r:id="rId35"/>
    <p:sldId id="300" r:id="rId36"/>
    <p:sldId id="302" r:id="rId37"/>
    <p:sldId id="313" r:id="rId38"/>
  </p:sldIdLst>
  <p:sldSz cx="9144000" cy="6858000" type="screen4x3"/>
  <p:notesSz cx="6881813" cy="10002838"/>
  <p:custDataLst>
    <p:tags r:id="rId41"/>
  </p:custDataLst>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0" autoAdjust="0"/>
    <p:restoredTop sz="94660"/>
  </p:normalViewPr>
  <p:slideViewPr>
    <p:cSldViewPr>
      <p:cViewPr varScale="1">
        <p:scale>
          <a:sx n="105" d="100"/>
          <a:sy n="105" d="100"/>
        </p:scale>
        <p:origin x="178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EDA-45B3-BA28-B6C07F1EDA3F}"/>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EDA-45B3-BA28-B6C07F1EDA3F}"/>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EDA-45B3-BA28-B6C07F1EDA3F}"/>
            </c:ext>
          </c:extLst>
        </c:ser>
        <c:dLbls>
          <c:showLegendKey val="0"/>
          <c:showVal val="0"/>
          <c:showCatName val="0"/>
          <c:showSerName val="0"/>
          <c:showPercent val="0"/>
          <c:showBubbleSize val="0"/>
        </c:dLbls>
        <c:gapWidth val="150"/>
        <c:shape val="box"/>
        <c:axId val="69935872"/>
        <c:axId val="69937408"/>
        <c:axId val="153383808"/>
      </c:bar3DChart>
      <c:catAx>
        <c:axId val="69935872"/>
        <c:scaling>
          <c:orientation val="minMax"/>
        </c:scaling>
        <c:delete val="0"/>
        <c:axPos val="b"/>
        <c:numFmt formatCode="General" sourceLinked="0"/>
        <c:majorTickMark val="out"/>
        <c:minorTickMark val="none"/>
        <c:tickLblPos val="nextTo"/>
        <c:crossAx val="69937408"/>
        <c:crosses val="autoZero"/>
        <c:auto val="1"/>
        <c:lblAlgn val="ctr"/>
        <c:lblOffset val="100"/>
        <c:noMultiLvlLbl val="0"/>
      </c:catAx>
      <c:valAx>
        <c:axId val="69937408"/>
        <c:scaling>
          <c:orientation val="minMax"/>
        </c:scaling>
        <c:delete val="0"/>
        <c:axPos val="l"/>
        <c:majorGridlines/>
        <c:numFmt formatCode="General" sourceLinked="1"/>
        <c:majorTickMark val="out"/>
        <c:minorTickMark val="none"/>
        <c:tickLblPos val="nextTo"/>
        <c:crossAx val="69935872"/>
        <c:crosses val="autoZero"/>
        <c:crossBetween val="between"/>
      </c:valAx>
      <c:serAx>
        <c:axId val="153383808"/>
        <c:scaling>
          <c:orientation val="minMax"/>
        </c:scaling>
        <c:delete val="0"/>
        <c:axPos val="b"/>
        <c:majorTickMark val="out"/>
        <c:minorTickMark val="none"/>
        <c:tickLblPos val="nextTo"/>
        <c:crossAx val="69937408"/>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A9C24B-FB76-4AE9-8E0B-CC4D271167B4}"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GB"/>
        </a:p>
      </dgm:t>
    </dgm:pt>
    <dgm:pt modelId="{F1471958-2C50-4ECB-89F8-996C1DD27CF8}">
      <dgm:prSet phldrT="[Text]"/>
      <dgm:spPr/>
      <dgm:t>
        <a:bodyPr/>
        <a:lstStyle/>
        <a:p>
          <a:r>
            <a:rPr lang="en-GB" dirty="0" smtClean="0"/>
            <a:t>Purchase inputs</a:t>
          </a:r>
          <a:endParaRPr lang="en-GB" dirty="0"/>
        </a:p>
      </dgm:t>
    </dgm:pt>
    <dgm:pt modelId="{A16EA59C-24A4-4222-A454-8E94BFE007B7}" type="parTrans" cxnId="{63CA9264-D163-435E-9A7E-C03DA0430389}">
      <dgm:prSet/>
      <dgm:spPr/>
      <dgm:t>
        <a:bodyPr/>
        <a:lstStyle/>
        <a:p>
          <a:endParaRPr lang="en-GB"/>
        </a:p>
      </dgm:t>
    </dgm:pt>
    <dgm:pt modelId="{31FF6DDE-13B8-42C4-A6DA-0BCD6C80DDD1}" type="sibTrans" cxnId="{63CA9264-D163-435E-9A7E-C03DA0430389}">
      <dgm:prSet/>
      <dgm:spPr/>
      <dgm:t>
        <a:bodyPr/>
        <a:lstStyle/>
        <a:p>
          <a:endParaRPr lang="en-GB"/>
        </a:p>
      </dgm:t>
    </dgm:pt>
    <dgm:pt modelId="{A0EC847A-501B-4E4B-9B04-603A984598BA}">
      <dgm:prSet phldrT="[Text]"/>
      <dgm:spPr/>
      <dgm:t>
        <a:bodyPr/>
        <a:lstStyle/>
        <a:p>
          <a:r>
            <a:rPr lang="en-GB" dirty="0" smtClean="0"/>
            <a:t>production</a:t>
          </a:r>
          <a:endParaRPr lang="en-GB" dirty="0"/>
        </a:p>
      </dgm:t>
    </dgm:pt>
    <dgm:pt modelId="{EBEA9CC4-94A0-435B-A2CF-F2EB452A207B}" type="parTrans" cxnId="{0A37F211-161E-42EF-A688-E6FD9646E19D}">
      <dgm:prSet/>
      <dgm:spPr/>
      <dgm:t>
        <a:bodyPr/>
        <a:lstStyle/>
        <a:p>
          <a:endParaRPr lang="en-GB"/>
        </a:p>
      </dgm:t>
    </dgm:pt>
    <dgm:pt modelId="{BFE55A6E-5BFB-405C-ADB5-D9873AAEF1E3}" type="sibTrans" cxnId="{0A37F211-161E-42EF-A688-E6FD9646E19D}">
      <dgm:prSet/>
      <dgm:spPr/>
      <dgm:t>
        <a:bodyPr/>
        <a:lstStyle/>
        <a:p>
          <a:endParaRPr lang="en-GB"/>
        </a:p>
      </dgm:t>
    </dgm:pt>
    <dgm:pt modelId="{269C861D-8E02-4E2F-AEA7-8EC50F17649C}">
      <dgm:prSet phldrT="[Text]"/>
      <dgm:spPr/>
      <dgm:t>
        <a:bodyPr/>
        <a:lstStyle/>
        <a:p>
          <a:r>
            <a:rPr lang="en-GB" dirty="0" smtClean="0"/>
            <a:t>inventories</a:t>
          </a:r>
          <a:endParaRPr lang="en-GB" dirty="0"/>
        </a:p>
      </dgm:t>
    </dgm:pt>
    <dgm:pt modelId="{77FB3BED-C018-4F4A-96E0-6011C02B17ED}" type="parTrans" cxnId="{F1334534-3C08-490B-B594-A33E666365E8}">
      <dgm:prSet/>
      <dgm:spPr/>
      <dgm:t>
        <a:bodyPr/>
        <a:lstStyle/>
        <a:p>
          <a:endParaRPr lang="en-GB"/>
        </a:p>
      </dgm:t>
    </dgm:pt>
    <dgm:pt modelId="{E895AC1F-1220-41A4-8FF8-80C183466176}" type="sibTrans" cxnId="{F1334534-3C08-490B-B594-A33E666365E8}">
      <dgm:prSet/>
      <dgm:spPr/>
      <dgm:t>
        <a:bodyPr/>
        <a:lstStyle/>
        <a:p>
          <a:endParaRPr lang="en-GB"/>
        </a:p>
      </dgm:t>
    </dgm:pt>
    <dgm:pt modelId="{81E443C5-3703-464D-95AE-90FEB279B284}">
      <dgm:prSet phldrT="[Text]"/>
      <dgm:spPr/>
      <dgm:t>
        <a:bodyPr/>
        <a:lstStyle/>
        <a:p>
          <a:r>
            <a:rPr lang="en-GB" dirty="0" smtClean="0"/>
            <a:t>sales</a:t>
          </a:r>
          <a:endParaRPr lang="en-GB" dirty="0"/>
        </a:p>
      </dgm:t>
    </dgm:pt>
    <dgm:pt modelId="{1237B783-1B34-4DF9-9B14-BC4398ACC928}" type="parTrans" cxnId="{6C0284FC-363C-4E3D-B214-5FCDB62FB68F}">
      <dgm:prSet/>
      <dgm:spPr/>
      <dgm:t>
        <a:bodyPr/>
        <a:lstStyle/>
        <a:p>
          <a:endParaRPr lang="en-GB"/>
        </a:p>
      </dgm:t>
    </dgm:pt>
    <dgm:pt modelId="{795723AF-9D96-4E95-BCAA-B6BFEC80BAF0}" type="sibTrans" cxnId="{6C0284FC-363C-4E3D-B214-5FCDB62FB68F}">
      <dgm:prSet/>
      <dgm:spPr/>
      <dgm:t>
        <a:bodyPr/>
        <a:lstStyle/>
        <a:p>
          <a:endParaRPr lang="en-GB"/>
        </a:p>
      </dgm:t>
    </dgm:pt>
    <dgm:pt modelId="{A80F86F0-4C88-410C-AB27-8F617B9C060F}">
      <dgm:prSet phldrT="[Text]"/>
      <dgm:spPr/>
      <dgm:t>
        <a:bodyPr/>
        <a:lstStyle/>
        <a:p>
          <a:r>
            <a:rPr lang="en-GB" dirty="0" smtClean="0"/>
            <a:t>Trade receivables</a:t>
          </a:r>
          <a:endParaRPr lang="en-GB" dirty="0"/>
        </a:p>
      </dgm:t>
    </dgm:pt>
    <dgm:pt modelId="{0D6961C8-580A-4329-8E15-8863BC18F091}" type="parTrans" cxnId="{0D3DA78C-DA53-41DB-80A7-DF0147B2D5FC}">
      <dgm:prSet/>
      <dgm:spPr/>
      <dgm:t>
        <a:bodyPr/>
        <a:lstStyle/>
        <a:p>
          <a:endParaRPr lang="en-GB"/>
        </a:p>
      </dgm:t>
    </dgm:pt>
    <dgm:pt modelId="{B0F3B32D-A519-48C4-88ED-BEDA8A221E19}" type="sibTrans" cxnId="{0D3DA78C-DA53-41DB-80A7-DF0147B2D5FC}">
      <dgm:prSet/>
      <dgm:spPr/>
      <dgm:t>
        <a:bodyPr/>
        <a:lstStyle/>
        <a:p>
          <a:endParaRPr lang="en-GB"/>
        </a:p>
      </dgm:t>
    </dgm:pt>
    <dgm:pt modelId="{FDDDDB0D-E557-4C6D-A4CD-3034D239B271}">
      <dgm:prSet phldrT="[Text]"/>
      <dgm:spPr/>
      <dgm:t>
        <a:bodyPr/>
        <a:lstStyle/>
        <a:p>
          <a:r>
            <a:rPr lang="en-GB" dirty="0" smtClean="0"/>
            <a:t>cash</a:t>
          </a:r>
          <a:endParaRPr lang="en-GB" dirty="0"/>
        </a:p>
      </dgm:t>
    </dgm:pt>
    <dgm:pt modelId="{64065DA5-43FA-4826-835F-E763B39903C7}" type="parTrans" cxnId="{B57A87ED-94F9-4F1A-A134-4C57793853BA}">
      <dgm:prSet/>
      <dgm:spPr/>
      <dgm:t>
        <a:bodyPr/>
        <a:lstStyle/>
        <a:p>
          <a:endParaRPr lang="en-GB"/>
        </a:p>
      </dgm:t>
    </dgm:pt>
    <dgm:pt modelId="{4FD2E952-AC76-44AA-85CC-B20439F214FD}" type="sibTrans" cxnId="{B57A87ED-94F9-4F1A-A134-4C57793853BA}">
      <dgm:prSet/>
      <dgm:spPr/>
      <dgm:t>
        <a:bodyPr/>
        <a:lstStyle/>
        <a:p>
          <a:endParaRPr lang="en-GB"/>
        </a:p>
      </dgm:t>
    </dgm:pt>
    <dgm:pt modelId="{869181ED-0AB6-4C10-9904-A2B3CC0CE2B9}" type="pres">
      <dgm:prSet presAssocID="{7FA9C24B-FB76-4AE9-8E0B-CC4D271167B4}" presName="cycle" presStyleCnt="0">
        <dgm:presLayoutVars>
          <dgm:dir/>
          <dgm:resizeHandles val="exact"/>
        </dgm:presLayoutVars>
      </dgm:prSet>
      <dgm:spPr/>
      <dgm:t>
        <a:bodyPr/>
        <a:lstStyle/>
        <a:p>
          <a:endParaRPr lang="en-GB"/>
        </a:p>
      </dgm:t>
    </dgm:pt>
    <dgm:pt modelId="{D06C34F6-B86D-42AC-B945-01DB2830624D}" type="pres">
      <dgm:prSet presAssocID="{F1471958-2C50-4ECB-89F8-996C1DD27CF8}" presName="node" presStyleLbl="node1" presStyleIdx="0" presStyleCnt="6">
        <dgm:presLayoutVars>
          <dgm:bulletEnabled val="1"/>
        </dgm:presLayoutVars>
      </dgm:prSet>
      <dgm:spPr/>
      <dgm:t>
        <a:bodyPr/>
        <a:lstStyle/>
        <a:p>
          <a:endParaRPr lang="en-GB"/>
        </a:p>
      </dgm:t>
    </dgm:pt>
    <dgm:pt modelId="{2039AEA5-1F7B-4C44-A71B-EA1C0C9405C7}" type="pres">
      <dgm:prSet presAssocID="{31FF6DDE-13B8-42C4-A6DA-0BCD6C80DDD1}" presName="sibTrans" presStyleLbl="sibTrans2D1" presStyleIdx="0" presStyleCnt="6"/>
      <dgm:spPr/>
      <dgm:t>
        <a:bodyPr/>
        <a:lstStyle/>
        <a:p>
          <a:endParaRPr lang="en-GB"/>
        </a:p>
      </dgm:t>
    </dgm:pt>
    <dgm:pt modelId="{239A3CEF-430A-479F-B375-FF3F7BFCCA90}" type="pres">
      <dgm:prSet presAssocID="{31FF6DDE-13B8-42C4-A6DA-0BCD6C80DDD1}" presName="connectorText" presStyleLbl="sibTrans2D1" presStyleIdx="0" presStyleCnt="6"/>
      <dgm:spPr/>
      <dgm:t>
        <a:bodyPr/>
        <a:lstStyle/>
        <a:p>
          <a:endParaRPr lang="en-GB"/>
        </a:p>
      </dgm:t>
    </dgm:pt>
    <dgm:pt modelId="{ABEA1E64-FBAD-457D-8F6C-3EDEE5D9227B}" type="pres">
      <dgm:prSet presAssocID="{A0EC847A-501B-4E4B-9B04-603A984598BA}" presName="node" presStyleLbl="node1" presStyleIdx="1" presStyleCnt="6">
        <dgm:presLayoutVars>
          <dgm:bulletEnabled val="1"/>
        </dgm:presLayoutVars>
      </dgm:prSet>
      <dgm:spPr/>
      <dgm:t>
        <a:bodyPr/>
        <a:lstStyle/>
        <a:p>
          <a:endParaRPr lang="en-GB"/>
        </a:p>
      </dgm:t>
    </dgm:pt>
    <dgm:pt modelId="{5411D309-2B44-437F-8797-62504FA6958A}" type="pres">
      <dgm:prSet presAssocID="{BFE55A6E-5BFB-405C-ADB5-D9873AAEF1E3}" presName="sibTrans" presStyleLbl="sibTrans2D1" presStyleIdx="1" presStyleCnt="6"/>
      <dgm:spPr/>
      <dgm:t>
        <a:bodyPr/>
        <a:lstStyle/>
        <a:p>
          <a:endParaRPr lang="en-GB"/>
        </a:p>
      </dgm:t>
    </dgm:pt>
    <dgm:pt modelId="{FBB964F9-3FBC-418F-A1E9-7660119D02D5}" type="pres">
      <dgm:prSet presAssocID="{BFE55A6E-5BFB-405C-ADB5-D9873AAEF1E3}" presName="connectorText" presStyleLbl="sibTrans2D1" presStyleIdx="1" presStyleCnt="6"/>
      <dgm:spPr/>
      <dgm:t>
        <a:bodyPr/>
        <a:lstStyle/>
        <a:p>
          <a:endParaRPr lang="en-GB"/>
        </a:p>
      </dgm:t>
    </dgm:pt>
    <dgm:pt modelId="{26B84127-AFA3-473A-B591-C2CCDD703D21}" type="pres">
      <dgm:prSet presAssocID="{269C861D-8E02-4E2F-AEA7-8EC50F17649C}" presName="node" presStyleLbl="node1" presStyleIdx="2" presStyleCnt="6">
        <dgm:presLayoutVars>
          <dgm:bulletEnabled val="1"/>
        </dgm:presLayoutVars>
      </dgm:prSet>
      <dgm:spPr/>
      <dgm:t>
        <a:bodyPr/>
        <a:lstStyle/>
        <a:p>
          <a:endParaRPr lang="en-GB"/>
        </a:p>
      </dgm:t>
    </dgm:pt>
    <dgm:pt modelId="{C9C71BAE-591E-4766-B94A-87299ED31CDE}" type="pres">
      <dgm:prSet presAssocID="{E895AC1F-1220-41A4-8FF8-80C183466176}" presName="sibTrans" presStyleLbl="sibTrans2D1" presStyleIdx="2" presStyleCnt="6"/>
      <dgm:spPr/>
      <dgm:t>
        <a:bodyPr/>
        <a:lstStyle/>
        <a:p>
          <a:endParaRPr lang="en-GB"/>
        </a:p>
      </dgm:t>
    </dgm:pt>
    <dgm:pt modelId="{DD521B35-255C-455A-BC82-B5E457E12C95}" type="pres">
      <dgm:prSet presAssocID="{E895AC1F-1220-41A4-8FF8-80C183466176}" presName="connectorText" presStyleLbl="sibTrans2D1" presStyleIdx="2" presStyleCnt="6"/>
      <dgm:spPr/>
      <dgm:t>
        <a:bodyPr/>
        <a:lstStyle/>
        <a:p>
          <a:endParaRPr lang="en-GB"/>
        </a:p>
      </dgm:t>
    </dgm:pt>
    <dgm:pt modelId="{B8AB94FE-4B83-443E-A602-474CAE38FA53}" type="pres">
      <dgm:prSet presAssocID="{81E443C5-3703-464D-95AE-90FEB279B284}" presName="node" presStyleLbl="node1" presStyleIdx="3" presStyleCnt="6" custRadScaleRad="93041" custRadScaleInc="-5288">
        <dgm:presLayoutVars>
          <dgm:bulletEnabled val="1"/>
        </dgm:presLayoutVars>
      </dgm:prSet>
      <dgm:spPr/>
      <dgm:t>
        <a:bodyPr/>
        <a:lstStyle/>
        <a:p>
          <a:endParaRPr lang="en-GB"/>
        </a:p>
      </dgm:t>
    </dgm:pt>
    <dgm:pt modelId="{905B2F4C-FC9B-4BD3-B992-A62286A5E491}" type="pres">
      <dgm:prSet presAssocID="{795723AF-9D96-4E95-BCAA-B6BFEC80BAF0}" presName="sibTrans" presStyleLbl="sibTrans2D1" presStyleIdx="3" presStyleCnt="6"/>
      <dgm:spPr/>
      <dgm:t>
        <a:bodyPr/>
        <a:lstStyle/>
        <a:p>
          <a:endParaRPr lang="en-GB"/>
        </a:p>
      </dgm:t>
    </dgm:pt>
    <dgm:pt modelId="{1C5EABFB-264A-4B12-B8C9-9480F873FF5F}" type="pres">
      <dgm:prSet presAssocID="{795723AF-9D96-4E95-BCAA-B6BFEC80BAF0}" presName="connectorText" presStyleLbl="sibTrans2D1" presStyleIdx="3" presStyleCnt="6"/>
      <dgm:spPr/>
      <dgm:t>
        <a:bodyPr/>
        <a:lstStyle/>
        <a:p>
          <a:endParaRPr lang="en-GB"/>
        </a:p>
      </dgm:t>
    </dgm:pt>
    <dgm:pt modelId="{D3E8B941-0BB7-4594-ACC9-BB799E8E74FF}" type="pres">
      <dgm:prSet presAssocID="{A80F86F0-4C88-410C-AB27-8F617B9C060F}" presName="node" presStyleLbl="node1" presStyleIdx="4" presStyleCnt="6" custRadScaleRad="101395" custRadScaleInc="-2674">
        <dgm:presLayoutVars>
          <dgm:bulletEnabled val="1"/>
        </dgm:presLayoutVars>
      </dgm:prSet>
      <dgm:spPr/>
      <dgm:t>
        <a:bodyPr/>
        <a:lstStyle/>
        <a:p>
          <a:endParaRPr lang="en-GB"/>
        </a:p>
      </dgm:t>
    </dgm:pt>
    <dgm:pt modelId="{0DC3F7F6-52B9-48A1-B462-8451A4A36708}" type="pres">
      <dgm:prSet presAssocID="{B0F3B32D-A519-48C4-88ED-BEDA8A221E19}" presName="sibTrans" presStyleLbl="sibTrans2D1" presStyleIdx="4" presStyleCnt="6"/>
      <dgm:spPr/>
      <dgm:t>
        <a:bodyPr/>
        <a:lstStyle/>
        <a:p>
          <a:endParaRPr lang="en-GB"/>
        </a:p>
      </dgm:t>
    </dgm:pt>
    <dgm:pt modelId="{13D4CEF6-8D83-43BB-9C20-03B0E91921A2}" type="pres">
      <dgm:prSet presAssocID="{B0F3B32D-A519-48C4-88ED-BEDA8A221E19}" presName="connectorText" presStyleLbl="sibTrans2D1" presStyleIdx="4" presStyleCnt="6"/>
      <dgm:spPr/>
      <dgm:t>
        <a:bodyPr/>
        <a:lstStyle/>
        <a:p>
          <a:endParaRPr lang="en-GB"/>
        </a:p>
      </dgm:t>
    </dgm:pt>
    <dgm:pt modelId="{A07E1A3C-C85B-4B53-9A84-BFF0B83E3BFB}" type="pres">
      <dgm:prSet presAssocID="{FDDDDB0D-E557-4C6D-A4CD-3034D239B271}" presName="node" presStyleLbl="node1" presStyleIdx="5" presStyleCnt="6">
        <dgm:presLayoutVars>
          <dgm:bulletEnabled val="1"/>
        </dgm:presLayoutVars>
      </dgm:prSet>
      <dgm:spPr/>
      <dgm:t>
        <a:bodyPr/>
        <a:lstStyle/>
        <a:p>
          <a:endParaRPr lang="en-GB"/>
        </a:p>
      </dgm:t>
    </dgm:pt>
    <dgm:pt modelId="{E2F7A294-2724-444E-8B59-C26804C7ED4B}" type="pres">
      <dgm:prSet presAssocID="{4FD2E952-AC76-44AA-85CC-B20439F214FD}" presName="sibTrans" presStyleLbl="sibTrans2D1" presStyleIdx="5" presStyleCnt="6"/>
      <dgm:spPr/>
      <dgm:t>
        <a:bodyPr/>
        <a:lstStyle/>
        <a:p>
          <a:endParaRPr lang="en-GB"/>
        </a:p>
      </dgm:t>
    </dgm:pt>
    <dgm:pt modelId="{E4151E5F-344E-4B59-B21B-23FFF2F11ADC}" type="pres">
      <dgm:prSet presAssocID="{4FD2E952-AC76-44AA-85CC-B20439F214FD}" presName="connectorText" presStyleLbl="sibTrans2D1" presStyleIdx="5" presStyleCnt="6"/>
      <dgm:spPr/>
      <dgm:t>
        <a:bodyPr/>
        <a:lstStyle/>
        <a:p>
          <a:endParaRPr lang="en-GB"/>
        </a:p>
      </dgm:t>
    </dgm:pt>
  </dgm:ptLst>
  <dgm:cxnLst>
    <dgm:cxn modelId="{492ED001-9BCB-47F2-8A68-140F3C92EA37}" type="presOf" srcId="{269C861D-8E02-4E2F-AEA7-8EC50F17649C}" destId="{26B84127-AFA3-473A-B591-C2CCDD703D21}" srcOrd="0" destOrd="0" presId="urn:microsoft.com/office/officeart/2005/8/layout/cycle2"/>
    <dgm:cxn modelId="{1DB334B5-B497-41A6-BA77-BA56607AAFFA}" type="presOf" srcId="{A80F86F0-4C88-410C-AB27-8F617B9C060F}" destId="{D3E8B941-0BB7-4594-ACC9-BB799E8E74FF}" srcOrd="0" destOrd="0" presId="urn:microsoft.com/office/officeart/2005/8/layout/cycle2"/>
    <dgm:cxn modelId="{8D5BA313-6E88-4384-9BE7-623B96EEF6B3}" type="presOf" srcId="{BFE55A6E-5BFB-405C-ADB5-D9873AAEF1E3}" destId="{FBB964F9-3FBC-418F-A1E9-7660119D02D5}" srcOrd="1" destOrd="0" presId="urn:microsoft.com/office/officeart/2005/8/layout/cycle2"/>
    <dgm:cxn modelId="{F484A985-25F9-42EC-A2FC-E73B87FFF3D4}" type="presOf" srcId="{E895AC1F-1220-41A4-8FF8-80C183466176}" destId="{DD521B35-255C-455A-BC82-B5E457E12C95}" srcOrd="1" destOrd="0" presId="urn:microsoft.com/office/officeart/2005/8/layout/cycle2"/>
    <dgm:cxn modelId="{022F8AEF-7EFE-455B-9F42-844CF39C9708}" type="presOf" srcId="{795723AF-9D96-4E95-BCAA-B6BFEC80BAF0}" destId="{905B2F4C-FC9B-4BD3-B992-A62286A5E491}" srcOrd="0" destOrd="0" presId="urn:microsoft.com/office/officeart/2005/8/layout/cycle2"/>
    <dgm:cxn modelId="{D16504FB-EE7C-488C-8DA4-3D94CDB59F05}" type="presOf" srcId="{31FF6DDE-13B8-42C4-A6DA-0BCD6C80DDD1}" destId="{2039AEA5-1F7B-4C44-A71B-EA1C0C9405C7}" srcOrd="0" destOrd="0" presId="urn:microsoft.com/office/officeart/2005/8/layout/cycle2"/>
    <dgm:cxn modelId="{567AD144-5580-4118-B658-3911618A0F3E}" type="presOf" srcId="{4FD2E952-AC76-44AA-85CC-B20439F214FD}" destId="{E4151E5F-344E-4B59-B21B-23FFF2F11ADC}" srcOrd="1" destOrd="0" presId="urn:microsoft.com/office/officeart/2005/8/layout/cycle2"/>
    <dgm:cxn modelId="{75B35997-5694-4543-A9BC-B9B231E41863}" type="presOf" srcId="{B0F3B32D-A519-48C4-88ED-BEDA8A221E19}" destId="{13D4CEF6-8D83-43BB-9C20-03B0E91921A2}" srcOrd="1" destOrd="0" presId="urn:microsoft.com/office/officeart/2005/8/layout/cycle2"/>
    <dgm:cxn modelId="{939532DB-E7A9-49F6-865E-6193D54840CE}" type="presOf" srcId="{31FF6DDE-13B8-42C4-A6DA-0BCD6C80DDD1}" destId="{239A3CEF-430A-479F-B375-FF3F7BFCCA90}" srcOrd="1" destOrd="0" presId="urn:microsoft.com/office/officeart/2005/8/layout/cycle2"/>
    <dgm:cxn modelId="{0720A538-1B9F-4F91-A1FA-0AF4274AC50C}" type="presOf" srcId="{F1471958-2C50-4ECB-89F8-996C1DD27CF8}" destId="{D06C34F6-B86D-42AC-B945-01DB2830624D}" srcOrd="0" destOrd="0" presId="urn:microsoft.com/office/officeart/2005/8/layout/cycle2"/>
    <dgm:cxn modelId="{0A37F211-161E-42EF-A688-E6FD9646E19D}" srcId="{7FA9C24B-FB76-4AE9-8E0B-CC4D271167B4}" destId="{A0EC847A-501B-4E4B-9B04-603A984598BA}" srcOrd="1" destOrd="0" parTransId="{EBEA9CC4-94A0-435B-A2CF-F2EB452A207B}" sibTransId="{BFE55A6E-5BFB-405C-ADB5-D9873AAEF1E3}"/>
    <dgm:cxn modelId="{BDC3C9A5-9172-4B54-B3D1-583F6C4C7242}" type="presOf" srcId="{E895AC1F-1220-41A4-8FF8-80C183466176}" destId="{C9C71BAE-591E-4766-B94A-87299ED31CDE}" srcOrd="0" destOrd="0" presId="urn:microsoft.com/office/officeart/2005/8/layout/cycle2"/>
    <dgm:cxn modelId="{3363CD62-5DF1-45E8-ADE6-35C73C814077}" type="presOf" srcId="{795723AF-9D96-4E95-BCAA-B6BFEC80BAF0}" destId="{1C5EABFB-264A-4B12-B8C9-9480F873FF5F}" srcOrd="1" destOrd="0" presId="urn:microsoft.com/office/officeart/2005/8/layout/cycle2"/>
    <dgm:cxn modelId="{F3340DC1-3FE7-47DB-B604-574C8CF7C994}" type="presOf" srcId="{BFE55A6E-5BFB-405C-ADB5-D9873AAEF1E3}" destId="{5411D309-2B44-437F-8797-62504FA6958A}" srcOrd="0" destOrd="0" presId="urn:microsoft.com/office/officeart/2005/8/layout/cycle2"/>
    <dgm:cxn modelId="{FFB01A29-AACC-44A3-89AB-834451C73183}" type="presOf" srcId="{FDDDDB0D-E557-4C6D-A4CD-3034D239B271}" destId="{A07E1A3C-C85B-4B53-9A84-BFF0B83E3BFB}" srcOrd="0" destOrd="0" presId="urn:microsoft.com/office/officeart/2005/8/layout/cycle2"/>
    <dgm:cxn modelId="{10B678E5-1FB6-4819-8901-974B6A5E282B}" type="presOf" srcId="{A0EC847A-501B-4E4B-9B04-603A984598BA}" destId="{ABEA1E64-FBAD-457D-8F6C-3EDEE5D9227B}" srcOrd="0" destOrd="0" presId="urn:microsoft.com/office/officeart/2005/8/layout/cycle2"/>
    <dgm:cxn modelId="{AE8C710D-83DA-4FA7-8813-3AE7973B90DF}" type="presOf" srcId="{4FD2E952-AC76-44AA-85CC-B20439F214FD}" destId="{E2F7A294-2724-444E-8B59-C26804C7ED4B}" srcOrd="0" destOrd="0" presId="urn:microsoft.com/office/officeart/2005/8/layout/cycle2"/>
    <dgm:cxn modelId="{0D3DA78C-DA53-41DB-80A7-DF0147B2D5FC}" srcId="{7FA9C24B-FB76-4AE9-8E0B-CC4D271167B4}" destId="{A80F86F0-4C88-410C-AB27-8F617B9C060F}" srcOrd="4" destOrd="0" parTransId="{0D6961C8-580A-4329-8E15-8863BC18F091}" sibTransId="{B0F3B32D-A519-48C4-88ED-BEDA8A221E19}"/>
    <dgm:cxn modelId="{6C0284FC-363C-4E3D-B214-5FCDB62FB68F}" srcId="{7FA9C24B-FB76-4AE9-8E0B-CC4D271167B4}" destId="{81E443C5-3703-464D-95AE-90FEB279B284}" srcOrd="3" destOrd="0" parTransId="{1237B783-1B34-4DF9-9B14-BC4398ACC928}" sibTransId="{795723AF-9D96-4E95-BCAA-B6BFEC80BAF0}"/>
    <dgm:cxn modelId="{5C7E1184-D516-4B61-A5BA-166CF2A70DF3}" type="presOf" srcId="{81E443C5-3703-464D-95AE-90FEB279B284}" destId="{B8AB94FE-4B83-443E-A602-474CAE38FA53}" srcOrd="0" destOrd="0" presId="urn:microsoft.com/office/officeart/2005/8/layout/cycle2"/>
    <dgm:cxn modelId="{F1334534-3C08-490B-B594-A33E666365E8}" srcId="{7FA9C24B-FB76-4AE9-8E0B-CC4D271167B4}" destId="{269C861D-8E02-4E2F-AEA7-8EC50F17649C}" srcOrd="2" destOrd="0" parTransId="{77FB3BED-C018-4F4A-96E0-6011C02B17ED}" sibTransId="{E895AC1F-1220-41A4-8FF8-80C183466176}"/>
    <dgm:cxn modelId="{B57A87ED-94F9-4F1A-A134-4C57793853BA}" srcId="{7FA9C24B-FB76-4AE9-8E0B-CC4D271167B4}" destId="{FDDDDB0D-E557-4C6D-A4CD-3034D239B271}" srcOrd="5" destOrd="0" parTransId="{64065DA5-43FA-4826-835F-E763B39903C7}" sibTransId="{4FD2E952-AC76-44AA-85CC-B20439F214FD}"/>
    <dgm:cxn modelId="{63CA9264-D163-435E-9A7E-C03DA0430389}" srcId="{7FA9C24B-FB76-4AE9-8E0B-CC4D271167B4}" destId="{F1471958-2C50-4ECB-89F8-996C1DD27CF8}" srcOrd="0" destOrd="0" parTransId="{A16EA59C-24A4-4222-A454-8E94BFE007B7}" sibTransId="{31FF6DDE-13B8-42C4-A6DA-0BCD6C80DDD1}"/>
    <dgm:cxn modelId="{CD5DF8AA-5689-48A3-906E-FF34DCA9479D}" type="presOf" srcId="{B0F3B32D-A519-48C4-88ED-BEDA8A221E19}" destId="{0DC3F7F6-52B9-48A1-B462-8451A4A36708}" srcOrd="0" destOrd="0" presId="urn:microsoft.com/office/officeart/2005/8/layout/cycle2"/>
    <dgm:cxn modelId="{98E609B8-1E7A-4BAB-B08E-F8DE6EDEC9E6}" type="presOf" srcId="{7FA9C24B-FB76-4AE9-8E0B-CC4D271167B4}" destId="{869181ED-0AB6-4C10-9904-A2B3CC0CE2B9}" srcOrd="0" destOrd="0" presId="urn:microsoft.com/office/officeart/2005/8/layout/cycle2"/>
    <dgm:cxn modelId="{F7CFA21C-46DD-43CA-B7A8-C9A02DE37018}" type="presParOf" srcId="{869181ED-0AB6-4C10-9904-A2B3CC0CE2B9}" destId="{D06C34F6-B86D-42AC-B945-01DB2830624D}" srcOrd="0" destOrd="0" presId="urn:microsoft.com/office/officeart/2005/8/layout/cycle2"/>
    <dgm:cxn modelId="{2FBCCCF0-9152-4F5E-B52B-A50BDE9179EB}" type="presParOf" srcId="{869181ED-0AB6-4C10-9904-A2B3CC0CE2B9}" destId="{2039AEA5-1F7B-4C44-A71B-EA1C0C9405C7}" srcOrd="1" destOrd="0" presId="urn:microsoft.com/office/officeart/2005/8/layout/cycle2"/>
    <dgm:cxn modelId="{A7BBA40D-B89D-41B6-86DB-39F2866A2631}" type="presParOf" srcId="{2039AEA5-1F7B-4C44-A71B-EA1C0C9405C7}" destId="{239A3CEF-430A-479F-B375-FF3F7BFCCA90}" srcOrd="0" destOrd="0" presId="urn:microsoft.com/office/officeart/2005/8/layout/cycle2"/>
    <dgm:cxn modelId="{646ADF4C-F283-4B33-864D-5DD28A449160}" type="presParOf" srcId="{869181ED-0AB6-4C10-9904-A2B3CC0CE2B9}" destId="{ABEA1E64-FBAD-457D-8F6C-3EDEE5D9227B}" srcOrd="2" destOrd="0" presId="urn:microsoft.com/office/officeart/2005/8/layout/cycle2"/>
    <dgm:cxn modelId="{6968119A-384F-4BE9-B823-53D93F3E14F7}" type="presParOf" srcId="{869181ED-0AB6-4C10-9904-A2B3CC0CE2B9}" destId="{5411D309-2B44-437F-8797-62504FA6958A}" srcOrd="3" destOrd="0" presId="urn:microsoft.com/office/officeart/2005/8/layout/cycle2"/>
    <dgm:cxn modelId="{1C098A7B-46F1-4DD8-B66E-117AD5A6996F}" type="presParOf" srcId="{5411D309-2B44-437F-8797-62504FA6958A}" destId="{FBB964F9-3FBC-418F-A1E9-7660119D02D5}" srcOrd="0" destOrd="0" presId="urn:microsoft.com/office/officeart/2005/8/layout/cycle2"/>
    <dgm:cxn modelId="{D8045F77-36AF-4A1E-89E9-B5A5DDDF696B}" type="presParOf" srcId="{869181ED-0AB6-4C10-9904-A2B3CC0CE2B9}" destId="{26B84127-AFA3-473A-B591-C2CCDD703D21}" srcOrd="4" destOrd="0" presId="urn:microsoft.com/office/officeart/2005/8/layout/cycle2"/>
    <dgm:cxn modelId="{E24BEFAD-7AC8-43D0-AEB5-A72331C21DF3}" type="presParOf" srcId="{869181ED-0AB6-4C10-9904-A2B3CC0CE2B9}" destId="{C9C71BAE-591E-4766-B94A-87299ED31CDE}" srcOrd="5" destOrd="0" presId="urn:microsoft.com/office/officeart/2005/8/layout/cycle2"/>
    <dgm:cxn modelId="{18EF33F6-33B6-47C1-8DDA-CF3D6140FA80}" type="presParOf" srcId="{C9C71BAE-591E-4766-B94A-87299ED31CDE}" destId="{DD521B35-255C-455A-BC82-B5E457E12C95}" srcOrd="0" destOrd="0" presId="urn:microsoft.com/office/officeart/2005/8/layout/cycle2"/>
    <dgm:cxn modelId="{B5D6F3E7-4317-4EE3-A7F8-03D96552C158}" type="presParOf" srcId="{869181ED-0AB6-4C10-9904-A2B3CC0CE2B9}" destId="{B8AB94FE-4B83-443E-A602-474CAE38FA53}" srcOrd="6" destOrd="0" presId="urn:microsoft.com/office/officeart/2005/8/layout/cycle2"/>
    <dgm:cxn modelId="{2E4F70FB-1069-49F6-9A86-BD3F61BB0682}" type="presParOf" srcId="{869181ED-0AB6-4C10-9904-A2B3CC0CE2B9}" destId="{905B2F4C-FC9B-4BD3-B992-A62286A5E491}" srcOrd="7" destOrd="0" presId="urn:microsoft.com/office/officeart/2005/8/layout/cycle2"/>
    <dgm:cxn modelId="{C98C0548-E2DC-4821-8C7A-5FD6B840D583}" type="presParOf" srcId="{905B2F4C-FC9B-4BD3-B992-A62286A5E491}" destId="{1C5EABFB-264A-4B12-B8C9-9480F873FF5F}" srcOrd="0" destOrd="0" presId="urn:microsoft.com/office/officeart/2005/8/layout/cycle2"/>
    <dgm:cxn modelId="{9BDAF5DF-6FB2-4ED6-B8D1-77CD0D1566EC}" type="presParOf" srcId="{869181ED-0AB6-4C10-9904-A2B3CC0CE2B9}" destId="{D3E8B941-0BB7-4594-ACC9-BB799E8E74FF}" srcOrd="8" destOrd="0" presId="urn:microsoft.com/office/officeart/2005/8/layout/cycle2"/>
    <dgm:cxn modelId="{C4EA2DF5-C245-4ED8-9CB5-0877E30AD5B2}" type="presParOf" srcId="{869181ED-0AB6-4C10-9904-A2B3CC0CE2B9}" destId="{0DC3F7F6-52B9-48A1-B462-8451A4A36708}" srcOrd="9" destOrd="0" presId="urn:microsoft.com/office/officeart/2005/8/layout/cycle2"/>
    <dgm:cxn modelId="{204436D8-D276-4BB9-8B1C-0C264FD01AF8}" type="presParOf" srcId="{0DC3F7F6-52B9-48A1-B462-8451A4A36708}" destId="{13D4CEF6-8D83-43BB-9C20-03B0E91921A2}" srcOrd="0" destOrd="0" presId="urn:microsoft.com/office/officeart/2005/8/layout/cycle2"/>
    <dgm:cxn modelId="{B85C9E8C-8151-4BCF-A15A-9EDAE8B9DF0D}" type="presParOf" srcId="{869181ED-0AB6-4C10-9904-A2B3CC0CE2B9}" destId="{A07E1A3C-C85B-4B53-9A84-BFF0B83E3BFB}" srcOrd="10" destOrd="0" presId="urn:microsoft.com/office/officeart/2005/8/layout/cycle2"/>
    <dgm:cxn modelId="{E16B4FFE-B9D3-4366-AF2B-6F251E7B8214}" type="presParOf" srcId="{869181ED-0AB6-4C10-9904-A2B3CC0CE2B9}" destId="{E2F7A294-2724-444E-8B59-C26804C7ED4B}" srcOrd="11" destOrd="0" presId="urn:microsoft.com/office/officeart/2005/8/layout/cycle2"/>
    <dgm:cxn modelId="{643FB6E1-2170-4BEE-A91A-8BA74F8A5DE5}" type="presParOf" srcId="{E2F7A294-2724-444E-8B59-C26804C7ED4B}" destId="{E4151E5F-344E-4B59-B21B-23FFF2F11AD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C34F6-B86D-42AC-B945-01DB2830624D}">
      <dsp:nvSpPr>
        <dsp:cNvPr id="0" name=""/>
        <dsp:cNvSpPr/>
      </dsp:nvSpPr>
      <dsp:spPr>
        <a:xfrm>
          <a:off x="3655084" y="2444"/>
          <a:ext cx="1366287" cy="1366287"/>
        </a:xfrm>
        <a:prstGeom prst="ellipse">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Purchase inputs</a:t>
          </a:r>
          <a:endParaRPr lang="en-GB" sz="1300" kern="1200" dirty="0"/>
        </a:p>
      </dsp:txBody>
      <dsp:txXfrm>
        <a:off x="3855172" y="202532"/>
        <a:ext cx="966111" cy="966111"/>
      </dsp:txXfrm>
    </dsp:sp>
    <dsp:sp modelId="{2039AEA5-1F7B-4C44-A71B-EA1C0C9405C7}">
      <dsp:nvSpPr>
        <dsp:cNvPr id="0" name=""/>
        <dsp:cNvSpPr/>
      </dsp:nvSpPr>
      <dsp:spPr>
        <a:xfrm rot="1800000">
          <a:off x="5035949" y="962573"/>
          <a:ext cx="362746" cy="4611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5043239" y="1027591"/>
        <a:ext cx="253922" cy="276674"/>
      </dsp:txXfrm>
    </dsp:sp>
    <dsp:sp modelId="{ABEA1E64-FBAD-457D-8F6C-3EDEE5D9227B}">
      <dsp:nvSpPr>
        <dsp:cNvPr id="0" name=""/>
        <dsp:cNvSpPr/>
      </dsp:nvSpPr>
      <dsp:spPr>
        <a:xfrm>
          <a:off x="5431056" y="1027802"/>
          <a:ext cx="1366287" cy="1366287"/>
        </a:xfrm>
        <a:prstGeom prst="ellipse">
          <a:avLst/>
        </a:prstGeom>
        <a:solidFill>
          <a:schemeClr val="accent2">
            <a:hueOff val="-4032637"/>
            <a:satOff val="1754"/>
            <a:lumOff val="51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production</a:t>
          </a:r>
          <a:endParaRPr lang="en-GB" sz="1300" kern="1200" dirty="0"/>
        </a:p>
      </dsp:txBody>
      <dsp:txXfrm>
        <a:off x="5631144" y="1227890"/>
        <a:ext cx="966111" cy="966111"/>
      </dsp:txXfrm>
    </dsp:sp>
    <dsp:sp modelId="{5411D309-2B44-437F-8797-62504FA6958A}">
      <dsp:nvSpPr>
        <dsp:cNvPr id="0" name=""/>
        <dsp:cNvSpPr/>
      </dsp:nvSpPr>
      <dsp:spPr>
        <a:xfrm rot="5400000">
          <a:off x="5932826" y="2495476"/>
          <a:ext cx="362746" cy="461122"/>
        </a:xfrm>
        <a:prstGeom prst="rightArrow">
          <a:avLst>
            <a:gd name="adj1" fmla="val 60000"/>
            <a:gd name="adj2" fmla="val 50000"/>
          </a:avLst>
        </a:prstGeom>
        <a:solidFill>
          <a:schemeClr val="accent2">
            <a:hueOff val="-4032637"/>
            <a:satOff val="1754"/>
            <a:lumOff val="5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5987238" y="2533288"/>
        <a:ext cx="253922" cy="276674"/>
      </dsp:txXfrm>
    </dsp:sp>
    <dsp:sp modelId="{26B84127-AFA3-473A-B591-C2CCDD703D21}">
      <dsp:nvSpPr>
        <dsp:cNvPr id="0" name=""/>
        <dsp:cNvSpPr/>
      </dsp:nvSpPr>
      <dsp:spPr>
        <a:xfrm>
          <a:off x="5431056" y="3078517"/>
          <a:ext cx="1366287" cy="1366287"/>
        </a:xfrm>
        <a:prstGeom prst="ellipse">
          <a:avLst/>
        </a:prstGeom>
        <a:solidFill>
          <a:schemeClr val="accent2">
            <a:hueOff val="-8065275"/>
            <a:satOff val="3508"/>
            <a:lumOff val="102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inventories</a:t>
          </a:r>
          <a:endParaRPr lang="en-GB" sz="1300" kern="1200" dirty="0"/>
        </a:p>
      </dsp:txBody>
      <dsp:txXfrm>
        <a:off x="5631144" y="3278605"/>
        <a:ext cx="966111" cy="966111"/>
      </dsp:txXfrm>
    </dsp:sp>
    <dsp:sp modelId="{C9C71BAE-591E-4766-B94A-87299ED31CDE}">
      <dsp:nvSpPr>
        <dsp:cNvPr id="0" name=""/>
        <dsp:cNvSpPr/>
      </dsp:nvSpPr>
      <dsp:spPr>
        <a:xfrm rot="9173784">
          <a:off x="5109328" y="3968167"/>
          <a:ext cx="301800" cy="461122"/>
        </a:xfrm>
        <a:prstGeom prst="rightArrow">
          <a:avLst>
            <a:gd name="adj1" fmla="val 60000"/>
            <a:gd name="adj2" fmla="val 50000"/>
          </a:avLst>
        </a:prstGeom>
        <a:solidFill>
          <a:schemeClr val="accent2">
            <a:hueOff val="-8065275"/>
            <a:satOff val="3508"/>
            <a:lumOff val="10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rot="10800000">
        <a:off x="5194897" y="4039766"/>
        <a:ext cx="211260" cy="276674"/>
      </dsp:txXfrm>
    </dsp:sp>
    <dsp:sp modelId="{B8AB94FE-4B83-443E-A602-474CAE38FA53}">
      <dsp:nvSpPr>
        <dsp:cNvPr id="0" name=""/>
        <dsp:cNvSpPr/>
      </dsp:nvSpPr>
      <dsp:spPr>
        <a:xfrm>
          <a:off x="3707906" y="3960435"/>
          <a:ext cx="1366287" cy="1366287"/>
        </a:xfrm>
        <a:prstGeom prst="ellipse">
          <a:avLst/>
        </a:prstGeom>
        <a:solidFill>
          <a:schemeClr val="accent2">
            <a:hueOff val="-12097912"/>
            <a:satOff val="5261"/>
            <a:lumOff val="153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sales</a:t>
          </a:r>
          <a:endParaRPr lang="en-GB" sz="1300" kern="1200" dirty="0"/>
        </a:p>
      </dsp:txBody>
      <dsp:txXfrm>
        <a:off x="3907994" y="4160523"/>
        <a:ext cx="966111" cy="966111"/>
      </dsp:txXfrm>
    </dsp:sp>
    <dsp:sp modelId="{905B2F4C-FC9B-4BD3-B992-A62286A5E491}">
      <dsp:nvSpPr>
        <dsp:cNvPr id="0" name=""/>
        <dsp:cNvSpPr/>
      </dsp:nvSpPr>
      <dsp:spPr>
        <a:xfrm rot="12276956">
          <a:off x="3306645" y="3995867"/>
          <a:ext cx="347874" cy="461122"/>
        </a:xfrm>
        <a:prstGeom prst="rightArrow">
          <a:avLst>
            <a:gd name="adj1" fmla="val 60000"/>
            <a:gd name="adj2" fmla="val 50000"/>
          </a:avLst>
        </a:prstGeom>
        <a:solidFill>
          <a:schemeClr val="accent2">
            <a:hueOff val="-12097912"/>
            <a:satOff val="5261"/>
            <a:lumOff val="15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rot="10800000">
        <a:off x="3406265" y="4109826"/>
        <a:ext cx="243512" cy="276674"/>
      </dsp:txXfrm>
    </dsp:sp>
    <dsp:sp modelId="{D3E8B941-0BB7-4594-ACC9-BB799E8E74FF}">
      <dsp:nvSpPr>
        <dsp:cNvPr id="0" name=""/>
        <dsp:cNvSpPr/>
      </dsp:nvSpPr>
      <dsp:spPr>
        <a:xfrm>
          <a:off x="1869069" y="3117931"/>
          <a:ext cx="1366287" cy="1366287"/>
        </a:xfrm>
        <a:prstGeom prst="ellipse">
          <a:avLst/>
        </a:prstGeom>
        <a:solidFill>
          <a:schemeClr val="accent2">
            <a:hueOff val="-16130550"/>
            <a:satOff val="7015"/>
            <a:lumOff val="204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Trade receivables</a:t>
          </a:r>
          <a:endParaRPr lang="en-GB" sz="1300" kern="1200" dirty="0"/>
        </a:p>
      </dsp:txBody>
      <dsp:txXfrm>
        <a:off x="2069157" y="3318019"/>
        <a:ext cx="966111" cy="966111"/>
      </dsp:txXfrm>
    </dsp:sp>
    <dsp:sp modelId="{0DC3F7F6-52B9-48A1-B462-8451A4A36708}">
      <dsp:nvSpPr>
        <dsp:cNvPr id="0" name=""/>
        <dsp:cNvSpPr/>
      </dsp:nvSpPr>
      <dsp:spPr>
        <a:xfrm rot="16216517">
          <a:off x="2365358" y="2536307"/>
          <a:ext cx="383648" cy="461122"/>
        </a:xfrm>
        <a:prstGeom prst="rightArrow">
          <a:avLst>
            <a:gd name="adj1" fmla="val 60000"/>
            <a:gd name="adj2" fmla="val 50000"/>
          </a:avLst>
        </a:prstGeom>
        <a:solidFill>
          <a:schemeClr val="accent2">
            <a:hueOff val="-16130550"/>
            <a:satOff val="7015"/>
            <a:lumOff val="20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2422629" y="2686077"/>
        <a:ext cx="268554" cy="276674"/>
      </dsp:txXfrm>
    </dsp:sp>
    <dsp:sp modelId="{A07E1A3C-C85B-4B53-9A84-BFF0B83E3BFB}">
      <dsp:nvSpPr>
        <dsp:cNvPr id="0" name=""/>
        <dsp:cNvSpPr/>
      </dsp:nvSpPr>
      <dsp:spPr>
        <a:xfrm>
          <a:off x="1879112" y="1027802"/>
          <a:ext cx="1366287" cy="1366287"/>
        </a:xfrm>
        <a:prstGeom prst="ellipse">
          <a:avLst/>
        </a:prstGeom>
        <a:solidFill>
          <a:schemeClr val="accent2">
            <a:hueOff val="-20163186"/>
            <a:satOff val="8769"/>
            <a:lumOff val="255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smtClean="0"/>
            <a:t>cash</a:t>
          </a:r>
          <a:endParaRPr lang="en-GB" sz="1300" kern="1200" dirty="0"/>
        </a:p>
      </dsp:txBody>
      <dsp:txXfrm>
        <a:off x="2079200" y="1227890"/>
        <a:ext cx="966111" cy="966111"/>
      </dsp:txXfrm>
    </dsp:sp>
    <dsp:sp modelId="{E2F7A294-2724-444E-8B59-C26804C7ED4B}">
      <dsp:nvSpPr>
        <dsp:cNvPr id="0" name=""/>
        <dsp:cNvSpPr/>
      </dsp:nvSpPr>
      <dsp:spPr>
        <a:xfrm rot="19800000">
          <a:off x="3259977" y="972839"/>
          <a:ext cx="362746" cy="461122"/>
        </a:xfrm>
        <a:prstGeom prst="rightArrow">
          <a:avLst>
            <a:gd name="adj1" fmla="val 60000"/>
            <a:gd name="adj2" fmla="val 50000"/>
          </a:avLst>
        </a:prstGeom>
        <a:solidFill>
          <a:schemeClr val="accent2">
            <a:hueOff val="-20163186"/>
            <a:satOff val="8769"/>
            <a:lumOff val="255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3267267" y="1092269"/>
        <a:ext cx="253922" cy="27667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630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09663" y="876300"/>
            <a:ext cx="4662487" cy="3497263"/>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7576" y="4755288"/>
            <a:ext cx="5046663" cy="4211037"/>
          </a:xfrm>
          <a:prstGeom prst="rect">
            <a:avLst/>
          </a:prstGeom>
          <a:noFill/>
          <a:ln w="12700">
            <a:noFill/>
            <a:miter lim="800000"/>
            <a:headEnd/>
            <a:tailEnd/>
          </a:ln>
          <a:effectLst/>
        </p:spPr>
        <p:txBody>
          <a:bodyPr vert="horz" wrap="square" lIns="91348" tIns="44872" rIns="91348" bIns="44872" numCol="1" anchor="t" anchorCtr="0" compatLnSpc="1">
            <a:prstTxWarp prst="textNoShape">
              <a:avLst/>
            </a:prstTxWarp>
          </a:bodyPr>
          <a:lstStyle/>
          <a:p>
            <a:pPr lvl="0"/>
            <a:r>
              <a:rPr lang="en-GB" smtClean="0"/>
              <a:t>Click to edit Master text styles</a:t>
            </a:r>
          </a:p>
          <a:p>
            <a:pPr lvl="0"/>
            <a:r>
              <a:rPr lang="en-GB" smtClean="0"/>
              <a:t>Second level</a:t>
            </a:r>
          </a:p>
          <a:p>
            <a:pPr lvl="0"/>
            <a:r>
              <a:rPr lang="en-GB" smtClean="0"/>
              <a:t>Third level</a:t>
            </a:r>
          </a:p>
          <a:p>
            <a:pPr lvl="0"/>
            <a:r>
              <a:rPr lang="en-GB" smtClean="0"/>
              <a:t>Fourth level</a:t>
            </a:r>
          </a:p>
          <a:p>
            <a:pPr lvl="0"/>
            <a:r>
              <a:rPr lang="en-GB" smtClean="0"/>
              <a:t>Fifth level</a:t>
            </a:r>
          </a:p>
        </p:txBody>
      </p:sp>
    </p:spTree>
    <p:extLst>
      <p:ext uri="{BB962C8B-B14F-4D97-AF65-F5344CB8AC3E}">
        <p14:creationId xmlns:p14="http://schemas.microsoft.com/office/powerpoint/2010/main" val="26484073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09663" y="876300"/>
            <a:ext cx="4662487" cy="3497263"/>
          </a:xfrm>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4043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pPr lvl="0"/>
            <a:endParaRPr lang="en-GB" dirty="0"/>
          </a:p>
        </p:txBody>
      </p:sp>
      <p:sp>
        <p:nvSpPr>
          <p:cNvPr id="4" name="Slide Number Placeholder 3"/>
          <p:cNvSpPr txBox="1"/>
          <p:nvPr/>
        </p:nvSpPr>
        <p:spPr>
          <a:xfrm>
            <a:off x="3898096" y="9500955"/>
            <a:ext cx="2982119" cy="500142"/>
          </a:xfrm>
          <a:prstGeom prst="rect">
            <a:avLst/>
          </a:prstGeom>
          <a:noFill/>
          <a:ln>
            <a:noFill/>
          </a:ln>
        </p:spPr>
        <p:txBody>
          <a:bodyPr vert="horz" wrap="square" lIns="96479" tIns="48240" rIns="96479" bIns="48240" anchor="b" anchorCtr="0" compatLnSpc="1"/>
          <a:lstStyle/>
          <a:p>
            <a:pPr algn="r" defTabSz="964792">
              <a:defRPr sz="1800" b="0" i="0" u="none" strike="noStrike" kern="0" cap="none" spc="0" baseline="0">
                <a:solidFill>
                  <a:srgbClr val="000000"/>
                </a:solidFill>
                <a:uFillTx/>
              </a:defRPr>
            </a:pPr>
            <a:fld id="{FC4AFF7F-BA4D-4740-8183-3058F7B202D7}" type="slidenum">
              <a:pPr algn="r" defTabSz="964792">
                <a:defRPr sz="1800" b="0" i="0" u="none" strike="noStrike" kern="0" cap="none" spc="0" baseline="0">
                  <a:solidFill>
                    <a:srgbClr val="000000"/>
                  </a:solidFill>
                  <a:uFillTx/>
                </a:defRPr>
              </a:pPr>
              <a:t>9</a:t>
            </a:fld>
            <a:endParaRPr lang="en-GB" sz="130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pPr lvl="0"/>
            <a:endParaRPr lang="en-GB" dirty="0"/>
          </a:p>
        </p:txBody>
      </p:sp>
      <p:sp>
        <p:nvSpPr>
          <p:cNvPr id="4" name="Slide Number Placeholder 3"/>
          <p:cNvSpPr txBox="1"/>
          <p:nvPr/>
        </p:nvSpPr>
        <p:spPr>
          <a:xfrm>
            <a:off x="3898096" y="9500955"/>
            <a:ext cx="2982119" cy="500142"/>
          </a:xfrm>
          <a:prstGeom prst="rect">
            <a:avLst/>
          </a:prstGeom>
          <a:noFill/>
          <a:ln>
            <a:noFill/>
          </a:ln>
        </p:spPr>
        <p:txBody>
          <a:bodyPr vert="horz" wrap="square" lIns="96479" tIns="48240" rIns="96479" bIns="48240" anchor="b" anchorCtr="0" compatLnSpc="1"/>
          <a:lstStyle/>
          <a:p>
            <a:pPr algn="r" defTabSz="964792">
              <a:defRPr sz="1800" b="0" i="0" u="none" strike="noStrike" kern="0" cap="none" spc="0" baseline="0">
                <a:solidFill>
                  <a:srgbClr val="000000"/>
                </a:solidFill>
                <a:uFillTx/>
              </a:defRPr>
            </a:pPr>
            <a:fld id="{9CBB1684-11DA-42D1-AA51-F05311E81DBA}" type="slidenum">
              <a:pPr algn="r" defTabSz="964792">
                <a:defRPr sz="1800" b="0" i="0" u="none" strike="noStrike" kern="0" cap="none" spc="0" baseline="0">
                  <a:solidFill>
                    <a:srgbClr val="000000"/>
                  </a:solidFill>
                  <a:uFillTx/>
                </a:defRPr>
              </a:pPr>
              <a:t>14</a:t>
            </a:fld>
            <a:endParaRPr lang="en-GB" sz="130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pPr lvl="0">
              <a:lnSpc>
                <a:spcPct val="90000"/>
              </a:lnSpc>
            </a:pPr>
            <a:endParaRPr lang="en-GB" dirty="0"/>
          </a:p>
        </p:txBody>
      </p:sp>
      <p:sp>
        <p:nvSpPr>
          <p:cNvPr id="4" name="Slide Number Placeholder 3"/>
          <p:cNvSpPr txBox="1"/>
          <p:nvPr/>
        </p:nvSpPr>
        <p:spPr>
          <a:xfrm>
            <a:off x="3898096" y="9500955"/>
            <a:ext cx="2982119" cy="500142"/>
          </a:xfrm>
          <a:prstGeom prst="rect">
            <a:avLst/>
          </a:prstGeom>
          <a:noFill/>
          <a:ln>
            <a:noFill/>
          </a:ln>
        </p:spPr>
        <p:txBody>
          <a:bodyPr vert="horz" wrap="square" lIns="96479" tIns="48240" rIns="96479" bIns="48240" anchor="b" anchorCtr="0" compatLnSpc="1"/>
          <a:lstStyle/>
          <a:p>
            <a:pPr algn="r" defTabSz="964792">
              <a:defRPr sz="1800" b="0" i="0" u="none" strike="noStrike" kern="0" cap="none" spc="0" baseline="0">
                <a:solidFill>
                  <a:srgbClr val="000000"/>
                </a:solidFill>
                <a:uFillTx/>
              </a:defRPr>
            </a:pPr>
            <a:fld id="{626CBD64-1974-498B-AF93-5C87E6B0D143}" type="slidenum">
              <a:pPr algn="r" defTabSz="964792">
                <a:defRPr sz="1800" b="0" i="0" u="none" strike="noStrike" kern="0" cap="none" spc="0" baseline="0">
                  <a:solidFill>
                    <a:srgbClr val="000000"/>
                  </a:solidFill>
                  <a:uFillTx/>
                </a:defRPr>
              </a:pPr>
              <a:t>16</a:t>
            </a:fld>
            <a:endParaRPr lang="en-GB" sz="130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pPr lvl="0">
              <a:lnSpc>
                <a:spcPct val="80000"/>
              </a:lnSpc>
            </a:pPr>
            <a:endParaRPr lang="en-GB" dirty="0"/>
          </a:p>
        </p:txBody>
      </p:sp>
      <p:sp>
        <p:nvSpPr>
          <p:cNvPr id="4" name="Slide Number Placeholder 3"/>
          <p:cNvSpPr txBox="1"/>
          <p:nvPr/>
        </p:nvSpPr>
        <p:spPr>
          <a:xfrm>
            <a:off x="3898096" y="9500955"/>
            <a:ext cx="2982119" cy="500142"/>
          </a:xfrm>
          <a:prstGeom prst="rect">
            <a:avLst/>
          </a:prstGeom>
          <a:noFill/>
          <a:ln>
            <a:noFill/>
          </a:ln>
        </p:spPr>
        <p:txBody>
          <a:bodyPr vert="horz" wrap="square" lIns="96479" tIns="48240" rIns="96479" bIns="48240" anchor="b" anchorCtr="0" compatLnSpc="1"/>
          <a:lstStyle/>
          <a:p>
            <a:pPr algn="r" defTabSz="964792">
              <a:defRPr sz="1800" b="0" i="0" u="none" strike="noStrike" kern="0" cap="none" spc="0" baseline="0">
                <a:solidFill>
                  <a:srgbClr val="000000"/>
                </a:solidFill>
                <a:uFillTx/>
              </a:defRPr>
            </a:pPr>
            <a:fld id="{25CEDA1F-19EE-4139-9DC1-08A5DE8AEA96}" type="slidenum">
              <a:pPr algn="r" defTabSz="964792">
                <a:defRPr sz="1800" b="0" i="0" u="none" strike="noStrike" kern="0" cap="none" spc="0" baseline="0">
                  <a:solidFill>
                    <a:srgbClr val="000000"/>
                  </a:solidFill>
                  <a:uFillTx/>
                </a:defRPr>
              </a:pPr>
              <a:t>19</a:t>
            </a:fld>
            <a:endParaRPr lang="en-GB" sz="130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09663" y="876300"/>
            <a:ext cx="4662487" cy="3497263"/>
          </a:xfrm>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654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09663" y="876300"/>
            <a:ext cx="4662487" cy="3497263"/>
          </a:xfrm>
          <a:ln/>
        </p:spPr>
      </p:sp>
      <p:sp>
        <p:nvSpPr>
          <p:cNvPr id="4710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GB" smtClean="0"/>
              <a:t>MGT132 Spring Session 9</a:t>
            </a:r>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AC1EA8B-07EF-4399-A160-0E13736EBCB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MGT132 Spring Session 9</a:t>
            </a:r>
            <a:endParaRPr lang="en-GB"/>
          </a:p>
        </p:txBody>
      </p:sp>
      <p:sp>
        <p:nvSpPr>
          <p:cNvPr id="6" name="Slide Number Placeholder 5"/>
          <p:cNvSpPr>
            <a:spLocks noGrp="1"/>
          </p:cNvSpPr>
          <p:nvPr>
            <p:ph type="sldNum" sz="quarter" idx="12"/>
          </p:nvPr>
        </p:nvSpPr>
        <p:spPr/>
        <p:txBody>
          <a:bodyPr/>
          <a:lstStyle/>
          <a:p>
            <a:fld id="{9FFC5D8A-241A-4F07-B3AF-67B9DB8D6A3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MGT132 Spring Session 9</a:t>
            </a:r>
            <a:endParaRPr lang="en-GB"/>
          </a:p>
        </p:txBody>
      </p:sp>
      <p:sp>
        <p:nvSpPr>
          <p:cNvPr id="6" name="Slide Number Placeholder 5"/>
          <p:cNvSpPr>
            <a:spLocks noGrp="1"/>
          </p:cNvSpPr>
          <p:nvPr>
            <p:ph type="sldNum" sz="quarter" idx="12"/>
          </p:nvPr>
        </p:nvSpPr>
        <p:spPr/>
        <p:txBody>
          <a:bodyPr/>
          <a:lstStyle/>
          <a:p>
            <a:fld id="{8D0F2F3A-AA71-41B7-8FCA-ECF93DB480E9}"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MGT132 Spring Session 9</a:t>
            </a:r>
            <a:endParaRPr lang="en-GB"/>
          </a:p>
        </p:txBody>
      </p:sp>
      <p:sp>
        <p:nvSpPr>
          <p:cNvPr id="5" name="Slide Number Placeholder 4"/>
          <p:cNvSpPr>
            <a:spLocks noGrp="1"/>
          </p:cNvSpPr>
          <p:nvPr>
            <p:ph type="sldNum" sz="quarter" idx="12"/>
          </p:nvPr>
        </p:nvSpPr>
        <p:spPr/>
        <p:txBody>
          <a:bodyPr/>
          <a:lstStyle/>
          <a:p>
            <a:fld id="{EDA84BD3-6BEF-4D3B-A0A7-1440A8C9A6CC}" type="slidenum">
              <a:rPr lang="en-GB" smtClean="0"/>
              <a:pPr/>
              <a:t>‹#›</a:t>
            </a:fld>
            <a:endParaRPr lang="en-GB"/>
          </a:p>
        </p:txBody>
      </p:sp>
      <p:graphicFrame>
        <p:nvGraphicFramePr>
          <p:cNvPr id="6" name="TPChart" hidden="1"/>
          <p:cNvGraphicFramePr/>
          <p:nvPr userDrawn="1">
            <p:extLst>
              <p:ext uri="{D42A27DB-BD31-4B8C-83A1-F6EECF244321}">
                <p14:modId xmlns:p14="http://schemas.microsoft.com/office/powerpoint/2010/main" val="2583363373"/>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379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MGT132 Spring Session 9</a:t>
            </a:r>
            <a:endParaRPr lang="en-GB"/>
          </a:p>
        </p:txBody>
      </p:sp>
      <p:sp>
        <p:nvSpPr>
          <p:cNvPr id="6" name="Slide Number Placeholder 5"/>
          <p:cNvSpPr>
            <a:spLocks noGrp="1"/>
          </p:cNvSpPr>
          <p:nvPr>
            <p:ph type="sldNum" sz="quarter" idx="12"/>
          </p:nvPr>
        </p:nvSpPr>
        <p:spPr/>
        <p:txBody>
          <a:bodyPr/>
          <a:lstStyle/>
          <a:p>
            <a:fld id="{8F86A9C7-94DA-47FB-979B-12C5BB8DC218}" type="slidenum">
              <a:rPr lang="en-GB" smtClean="0"/>
              <a:pPr/>
              <a:t>‹#›</a:t>
            </a:fld>
            <a:endParaRPr lang="en-GB"/>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MGT132 Spring Session 9</a:t>
            </a:r>
            <a:endParaRPr lang="en-GB"/>
          </a:p>
        </p:txBody>
      </p:sp>
      <p:sp>
        <p:nvSpPr>
          <p:cNvPr id="6" name="Slide Number Placeholder 5"/>
          <p:cNvSpPr>
            <a:spLocks noGrp="1"/>
          </p:cNvSpPr>
          <p:nvPr>
            <p:ph type="sldNum" sz="quarter" idx="12"/>
          </p:nvPr>
        </p:nvSpPr>
        <p:spPr/>
        <p:txBody>
          <a:bodyPr/>
          <a:lstStyle/>
          <a:p>
            <a:fld id="{0218F9ED-4096-4773-B505-57F990081DF1}"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MGT132 Spring Session 9</a:t>
            </a:r>
            <a:endParaRPr lang="en-GB"/>
          </a:p>
        </p:txBody>
      </p:sp>
      <p:sp>
        <p:nvSpPr>
          <p:cNvPr id="7" name="Slide Number Placeholder 6"/>
          <p:cNvSpPr>
            <a:spLocks noGrp="1"/>
          </p:cNvSpPr>
          <p:nvPr>
            <p:ph type="sldNum" sz="quarter" idx="12"/>
          </p:nvPr>
        </p:nvSpPr>
        <p:spPr/>
        <p:txBody>
          <a:bodyPr/>
          <a:lstStyle/>
          <a:p>
            <a:fld id="{F83557D6-3603-43D2-82E2-90675766543C}" type="slidenum">
              <a:rPr lang="en-GB" smtClean="0"/>
              <a:pPr/>
              <a:t>‹#›</a:t>
            </a:fld>
            <a:endParaRPr lang="en-GB"/>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MGT132 Spring Session 9</a:t>
            </a:r>
            <a:endParaRPr lang="en-GB"/>
          </a:p>
        </p:txBody>
      </p:sp>
      <p:sp>
        <p:nvSpPr>
          <p:cNvPr id="9" name="Slide Number Placeholder 8"/>
          <p:cNvSpPr>
            <a:spLocks noGrp="1"/>
          </p:cNvSpPr>
          <p:nvPr>
            <p:ph type="sldNum" sz="quarter" idx="12"/>
          </p:nvPr>
        </p:nvSpPr>
        <p:spPr/>
        <p:txBody>
          <a:bodyPr/>
          <a:lstStyle/>
          <a:p>
            <a:fld id="{431CA284-C861-40AF-A3DA-CCE2642D83BD}"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MGT132 Spring Session 9</a:t>
            </a:r>
            <a:endParaRPr lang="en-GB"/>
          </a:p>
        </p:txBody>
      </p:sp>
      <p:sp>
        <p:nvSpPr>
          <p:cNvPr id="5" name="Slide Number Placeholder 4"/>
          <p:cNvSpPr>
            <a:spLocks noGrp="1"/>
          </p:cNvSpPr>
          <p:nvPr>
            <p:ph type="sldNum" sz="quarter" idx="12"/>
          </p:nvPr>
        </p:nvSpPr>
        <p:spPr/>
        <p:txBody>
          <a:bodyPr/>
          <a:lstStyle/>
          <a:p>
            <a:fld id="{1646F7D6-EEBD-453E-A51F-7330727706B6}" type="slidenum">
              <a:rPr lang="en-GB" smtClean="0"/>
              <a:pPr/>
              <a:t>‹#›</a:t>
            </a:fld>
            <a:endParaRPr lang="en-GB"/>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MGT132 Spring Session 9</a:t>
            </a:r>
            <a:endParaRPr lang="en-GB"/>
          </a:p>
        </p:txBody>
      </p:sp>
      <p:sp>
        <p:nvSpPr>
          <p:cNvPr id="4" name="Slide Number Placeholder 3"/>
          <p:cNvSpPr>
            <a:spLocks noGrp="1"/>
          </p:cNvSpPr>
          <p:nvPr>
            <p:ph type="sldNum" sz="quarter" idx="12"/>
          </p:nvPr>
        </p:nvSpPr>
        <p:spPr/>
        <p:txBody>
          <a:bodyPr/>
          <a:lstStyle/>
          <a:p>
            <a:fld id="{AF0C9C92-88A3-4671-8D65-9CB66D8E8A8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GB"/>
          </a:p>
        </p:txBody>
      </p:sp>
      <p:sp>
        <p:nvSpPr>
          <p:cNvPr id="6" name="Footer Placeholder 5"/>
          <p:cNvSpPr>
            <a:spLocks noGrp="1"/>
          </p:cNvSpPr>
          <p:nvPr>
            <p:ph type="ftr" sz="quarter" idx="11"/>
          </p:nvPr>
        </p:nvSpPr>
        <p:spPr/>
        <p:txBody>
          <a:bodyPr/>
          <a:lstStyle/>
          <a:p>
            <a:r>
              <a:rPr lang="en-GB" smtClean="0"/>
              <a:t>MGT132 Spring Session 9</a:t>
            </a:r>
            <a:endParaRPr lang="en-GB"/>
          </a:p>
        </p:txBody>
      </p:sp>
      <p:sp>
        <p:nvSpPr>
          <p:cNvPr id="7" name="Slide Number Placeholder 6"/>
          <p:cNvSpPr>
            <a:spLocks noGrp="1"/>
          </p:cNvSpPr>
          <p:nvPr>
            <p:ph type="sldNum" sz="quarter" idx="12"/>
          </p:nvPr>
        </p:nvSpPr>
        <p:spPr/>
        <p:txBody>
          <a:bodyPr/>
          <a:lstStyle/>
          <a:p>
            <a:fld id="{73E6EA12-A5BB-4EE6-97D0-C691EC716632}"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GB" smtClean="0"/>
              <a:t>MGT132 Spring Session 9</a:t>
            </a:r>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2779193-FD5C-42BD-AEDB-61BF2AA9DAB5}"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GB" smtClean="0"/>
              <a:t>MGT132 Spring Session 9</a:t>
            </a:r>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A84BD3-6BEF-4D3B-A0A7-1440A8C9A6C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https://www.youtube.com/embed/bHK77lbdyW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normAutofit/>
          </a:bodyPr>
          <a:lstStyle/>
          <a:p>
            <a:r>
              <a:rPr lang="en-GB" sz="3600" dirty="0" smtClean="0"/>
              <a:t>MGT388 Finance and law for Engineers</a:t>
            </a:r>
            <a:endParaRPr lang="en-GB" sz="3600" dirty="0"/>
          </a:p>
        </p:txBody>
      </p:sp>
      <p:sp>
        <p:nvSpPr>
          <p:cNvPr id="32771" name="Rectangle 3"/>
          <p:cNvSpPr>
            <a:spLocks noGrp="1" noChangeArrowheads="1"/>
          </p:cNvSpPr>
          <p:nvPr>
            <p:ph type="subTitle" idx="1"/>
          </p:nvPr>
        </p:nvSpPr>
        <p:spPr>
          <a:xfrm>
            <a:off x="395536" y="3611607"/>
            <a:ext cx="8424936" cy="1199704"/>
          </a:xfrm>
        </p:spPr>
        <p:txBody>
          <a:bodyPr/>
          <a:lstStyle/>
          <a:p>
            <a:pPr algn="l"/>
            <a:r>
              <a:rPr lang="en-GB" dirty="0"/>
              <a:t>Appraisal of </a:t>
            </a:r>
            <a:r>
              <a:rPr lang="en-GB" dirty="0" smtClean="0"/>
              <a:t>Annual Reports </a:t>
            </a:r>
            <a:r>
              <a:rPr lang="en-GB" dirty="0"/>
              <a:t>using </a:t>
            </a:r>
            <a:r>
              <a:rPr lang="en-GB" dirty="0" smtClean="0"/>
              <a:t>Ratio Analysis</a:t>
            </a:r>
            <a:endParaRPr lang="en-GB" dirty="0"/>
          </a:p>
        </p:txBody>
      </p:sp>
      <p:sp>
        <p:nvSpPr>
          <p:cNvPr id="6" name="Rectangle 61"/>
          <p:cNvSpPr>
            <a:spLocks noGrp="1" noChangeArrowheads="1"/>
          </p:cNvSpPr>
          <p:nvPr>
            <p:ph type="sldNum" sz="quarter" idx="12"/>
          </p:nvPr>
        </p:nvSpPr>
        <p:spPr/>
        <p:txBody>
          <a:bodyPr/>
          <a:lstStyle/>
          <a:p>
            <a:fld id="{53339600-9231-4D17-8EC9-5076AE42BE54}" type="slidenum">
              <a:rPr lang="en-GB"/>
              <a:pPr/>
              <a:t>1</a:t>
            </a:fld>
            <a:endParaRPr lang="en-GB"/>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lvl="0" indent="0">
              <a:buNone/>
            </a:pPr>
            <a:r>
              <a:rPr lang="en-GB" sz="2400" dirty="0" smtClean="0"/>
              <a:t>Is a High Current Ratio Good?</a:t>
            </a:r>
          </a:p>
          <a:p>
            <a:pPr marL="109728" lvl="0" indent="0">
              <a:buNone/>
            </a:pPr>
            <a:r>
              <a:rPr lang="en-GB" sz="2400" dirty="0" smtClean="0"/>
              <a:t>Too </a:t>
            </a:r>
            <a:r>
              <a:rPr lang="en-GB" sz="2400" dirty="0"/>
              <a:t>high a ratio  can mean inefficiency a company should not hold large reserves of cash. </a:t>
            </a:r>
            <a:endParaRPr lang="en-GB" sz="2400" dirty="0" smtClean="0"/>
          </a:p>
          <a:p>
            <a:pPr marL="109728" lvl="0" indent="0">
              <a:buNone/>
            </a:pPr>
            <a:endParaRPr lang="en-GB" sz="2400" dirty="0"/>
          </a:p>
          <a:p>
            <a:pPr marL="109728" lvl="0" indent="0">
              <a:buNone/>
            </a:pPr>
            <a:endParaRPr lang="en-GB" sz="2400" dirty="0" smtClean="0"/>
          </a:p>
          <a:p>
            <a:pPr marL="109728" lvl="0" indent="0">
              <a:buNone/>
            </a:pPr>
            <a:endParaRPr lang="en-GB" sz="2400" dirty="0"/>
          </a:p>
          <a:p>
            <a:pPr marL="109728" lvl="0" indent="0">
              <a:buNone/>
            </a:pPr>
            <a:r>
              <a:rPr lang="en-GB" sz="2400" dirty="0" smtClean="0"/>
              <a:t>The </a:t>
            </a:r>
            <a:r>
              <a:rPr lang="en-GB" sz="2400" dirty="0"/>
              <a:t>cash should be invested and generating profits. </a:t>
            </a:r>
            <a:endParaRPr lang="en-GB" sz="2400" dirty="0" smtClean="0"/>
          </a:p>
          <a:p>
            <a:pPr marL="109728" lvl="0" indent="0">
              <a:buNone/>
            </a:pPr>
            <a:endParaRPr lang="en-GB" sz="2400" dirty="0"/>
          </a:p>
          <a:p>
            <a:pPr marL="109728" lvl="0" indent="0">
              <a:buNone/>
            </a:pPr>
            <a:r>
              <a:rPr lang="en-GB" sz="2400" dirty="0" smtClean="0"/>
              <a:t>Similarly </a:t>
            </a:r>
            <a:r>
              <a:rPr lang="en-GB" sz="2400" dirty="0"/>
              <a:t>high levels of inventory and trade receivables will indicate they are not being efficiently managed and cash will be tied up.</a:t>
            </a:r>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10</a:t>
            </a:fld>
            <a:endParaRPr lang="en-GB"/>
          </a:p>
        </p:txBody>
      </p:sp>
      <p:sp>
        <p:nvSpPr>
          <p:cNvPr id="4" name="Title 3"/>
          <p:cNvSpPr>
            <a:spLocks noGrp="1"/>
          </p:cNvSpPr>
          <p:nvPr>
            <p:ph type="title"/>
          </p:nvPr>
        </p:nvSpPr>
        <p:spPr/>
        <p:txBody>
          <a:bodyPr/>
          <a:lstStyle/>
          <a:p>
            <a:r>
              <a:rPr lang="en-GB" dirty="0"/>
              <a:t>Current Ratio</a:t>
            </a:r>
          </a:p>
        </p:txBody>
      </p:sp>
      <p:pic>
        <p:nvPicPr>
          <p:cNvPr id="4098" name="Picture 2" descr="C:\Users\Paul\AppData\Local\Microsoft\Windows\INetCache\IE\VZ9LV2O9\Screen-shot-2012-10-16-at-10.23.40-AM[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2750608"/>
            <a:ext cx="1285289" cy="1104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Paul\AppData\Local\Microsoft\Windows\INetCache\IE\5G2KKUN2\fabrica[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2586890"/>
            <a:ext cx="2989230" cy="128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088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pPr marL="109728" lvl="0" indent="0">
              <a:buNone/>
            </a:pPr>
            <a:endParaRPr lang="en-GB" dirty="0" smtClean="0"/>
          </a:p>
          <a:p>
            <a:pPr marL="109728" lvl="0" indent="0">
              <a:buNone/>
            </a:pPr>
            <a:r>
              <a:rPr lang="en-GB" sz="4200" dirty="0" smtClean="0"/>
              <a:t>Although </a:t>
            </a:r>
            <a:r>
              <a:rPr lang="en-GB" sz="4200" dirty="0"/>
              <a:t>the business does not appear to have liquidity problems the components of current assets and current liabilities need to be looked at closer.</a:t>
            </a:r>
          </a:p>
          <a:p>
            <a:pPr marL="109728" lvl="0" indent="0">
              <a:buNone/>
            </a:pPr>
            <a:endParaRPr lang="en-GB" sz="4200" dirty="0" smtClean="0"/>
          </a:p>
          <a:p>
            <a:pPr marL="109728" lvl="0" indent="0">
              <a:buNone/>
            </a:pPr>
            <a:r>
              <a:rPr lang="en-GB" sz="4200" dirty="0" smtClean="0"/>
              <a:t>A </a:t>
            </a:r>
            <a:r>
              <a:rPr lang="en-GB" sz="4200" dirty="0"/>
              <a:t>low level of inventory should be expected as the items are perishable and have limited shelf life. Too high a level may indicate obsolete items.</a:t>
            </a:r>
          </a:p>
          <a:p>
            <a:pPr marL="109728" lvl="0" indent="0">
              <a:buNone/>
            </a:pPr>
            <a:endParaRPr lang="en-GB" sz="4200" dirty="0" smtClean="0"/>
          </a:p>
          <a:p>
            <a:pPr marL="109728" lvl="0" indent="0">
              <a:buNone/>
            </a:pPr>
            <a:r>
              <a:rPr lang="en-GB" sz="4200" dirty="0" smtClean="0"/>
              <a:t>The </a:t>
            </a:r>
            <a:r>
              <a:rPr lang="en-GB" sz="4200" dirty="0"/>
              <a:t>trade receivables represents money owed from customers in this case a few large supermarkets. It may be that the supermarkets can demand extended credit which would suggest a high receivables value. </a:t>
            </a:r>
          </a:p>
          <a:p>
            <a:pPr marL="109728" lvl="0" indent="0">
              <a:buNone/>
            </a:pPr>
            <a:endParaRPr lang="en-GB" sz="4200" dirty="0" smtClean="0"/>
          </a:p>
          <a:p>
            <a:pPr marL="109728" lvl="0" indent="0">
              <a:buNone/>
            </a:pPr>
            <a:r>
              <a:rPr lang="en-GB" sz="4200" dirty="0" smtClean="0"/>
              <a:t>The </a:t>
            </a:r>
            <a:r>
              <a:rPr lang="en-GB" sz="4200" dirty="0"/>
              <a:t>current liabilities are largely an overdraft and trade payables, as this is a new business it is unlikely that VEG will have been offered good credit terms from suppliers and an overdraft is repayable on demand.</a:t>
            </a:r>
          </a:p>
          <a:p>
            <a:pPr marL="109728" lvl="0" indent="0">
              <a:buNone/>
            </a:pPr>
            <a:endParaRPr lang="en-GB" sz="4200" dirty="0" smtClean="0"/>
          </a:p>
          <a:p>
            <a:pPr marL="109728" lvl="0" indent="0">
              <a:buNone/>
            </a:pPr>
            <a:r>
              <a:rPr lang="en-GB" sz="4200" dirty="0" smtClean="0"/>
              <a:t>So </a:t>
            </a:r>
            <a:r>
              <a:rPr lang="en-GB" sz="4200" dirty="0"/>
              <a:t>although by looking at the current </a:t>
            </a:r>
            <a:r>
              <a:rPr lang="en-GB" sz="4200" dirty="0" smtClean="0"/>
              <a:t>ratio, </a:t>
            </a:r>
            <a:r>
              <a:rPr lang="en-GB" sz="4200" dirty="0"/>
              <a:t>VEG can meet its liabilities as they fall due it is necessary to look at the length of time the supermarkets take to pay and VEG takes to  pay its suppliers, if there is a mismatch in the time periods, it could </a:t>
            </a:r>
            <a:r>
              <a:rPr lang="en-GB" sz="4200" dirty="0" smtClean="0"/>
              <a:t>be that </a:t>
            </a:r>
            <a:r>
              <a:rPr lang="en-GB" sz="4200" dirty="0"/>
              <a:t>any expansion would lead to liquidity problems.</a:t>
            </a:r>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11</a:t>
            </a:fld>
            <a:endParaRPr lang="en-GB"/>
          </a:p>
        </p:txBody>
      </p:sp>
      <p:sp>
        <p:nvSpPr>
          <p:cNvPr id="4" name="Title 3"/>
          <p:cNvSpPr>
            <a:spLocks noGrp="1"/>
          </p:cNvSpPr>
          <p:nvPr>
            <p:ph type="title"/>
          </p:nvPr>
        </p:nvSpPr>
        <p:spPr/>
        <p:txBody>
          <a:bodyPr>
            <a:normAutofit fontScale="90000"/>
          </a:bodyPr>
          <a:lstStyle/>
          <a:p>
            <a:r>
              <a:rPr lang="en-GB" dirty="0" smtClean="0"/>
              <a:t>Analysis of Current Ratio For VEG</a:t>
            </a:r>
            <a:endParaRPr lang="en-GB" dirty="0"/>
          </a:p>
        </p:txBody>
      </p:sp>
    </p:spTree>
    <p:extLst>
      <p:ext uri="{BB962C8B-B14F-4D97-AF65-F5344CB8AC3E}">
        <p14:creationId xmlns:p14="http://schemas.microsoft.com/office/powerpoint/2010/main" val="409750651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a:bodyPr>
          <a:lstStyle/>
          <a:p>
            <a:pPr marL="0" lvl="0" indent="0">
              <a:lnSpc>
                <a:spcPct val="80000"/>
              </a:lnSpc>
              <a:buNone/>
            </a:pPr>
            <a:r>
              <a:rPr lang="en-GB" sz="2500" b="1" dirty="0" smtClean="0">
                <a:effectLst>
                  <a:outerShdw blurRad="38100" dist="38100" dir="2700000" algn="tl">
                    <a:srgbClr val="000000">
                      <a:alpha val="43137"/>
                    </a:srgbClr>
                  </a:outerShdw>
                </a:effectLst>
              </a:rPr>
              <a:t>Acid </a:t>
            </a:r>
            <a:r>
              <a:rPr lang="en-GB" sz="2500" b="1" dirty="0">
                <a:effectLst>
                  <a:outerShdw blurRad="38100" dist="38100" dir="2700000" algn="tl">
                    <a:srgbClr val="000000">
                      <a:alpha val="43137"/>
                    </a:srgbClr>
                  </a:outerShdw>
                </a:effectLst>
              </a:rPr>
              <a:t>test ratio </a:t>
            </a:r>
            <a:endParaRPr lang="en-GB" sz="2500" b="1" dirty="0" smtClean="0">
              <a:effectLst>
                <a:outerShdw blurRad="38100" dist="38100" dir="2700000" algn="tl">
                  <a:srgbClr val="000000">
                    <a:alpha val="43137"/>
                  </a:srgbClr>
                </a:outerShdw>
              </a:effectLst>
            </a:endParaRPr>
          </a:p>
          <a:p>
            <a:pPr marL="0" lvl="0" indent="0">
              <a:lnSpc>
                <a:spcPct val="80000"/>
              </a:lnSpc>
              <a:buNone/>
            </a:pPr>
            <a:r>
              <a:rPr lang="en-GB" sz="2500" dirty="0" smtClean="0"/>
              <a:t> </a:t>
            </a:r>
          </a:p>
          <a:p>
            <a:pPr marL="0" lvl="0" indent="0">
              <a:lnSpc>
                <a:spcPct val="80000"/>
              </a:lnSpc>
              <a:buNone/>
            </a:pPr>
            <a:r>
              <a:rPr lang="en-GB" sz="2500" u="sng" dirty="0" smtClean="0"/>
              <a:t>Current </a:t>
            </a:r>
            <a:r>
              <a:rPr lang="en-GB" sz="2500" u="sng" dirty="0"/>
              <a:t>assets- inventory </a:t>
            </a:r>
            <a:r>
              <a:rPr lang="en-GB" sz="2500" dirty="0"/>
              <a:t> </a:t>
            </a:r>
            <a:r>
              <a:rPr lang="en-GB" sz="2500" dirty="0" smtClean="0"/>
              <a:t>	 </a:t>
            </a:r>
            <a:r>
              <a:rPr lang="en-GB" sz="2500" u="sng" dirty="0">
                <a:solidFill>
                  <a:srgbClr val="FFC000"/>
                </a:solidFill>
              </a:rPr>
              <a:t>180-40</a:t>
            </a:r>
            <a:r>
              <a:rPr lang="en-GB" sz="2500" dirty="0"/>
              <a:t> </a:t>
            </a:r>
            <a:r>
              <a:rPr lang="en-GB" sz="2500" dirty="0" smtClean="0"/>
              <a:t>  = 1.</a:t>
            </a:r>
            <a:r>
              <a:rPr lang="en-GB" sz="2500" b="1" dirty="0" smtClean="0"/>
              <a:t>37</a:t>
            </a:r>
            <a:endParaRPr lang="en-GB" sz="2500" b="1" u="sng" dirty="0"/>
          </a:p>
          <a:p>
            <a:pPr marL="0" lvl="0" indent="0">
              <a:lnSpc>
                <a:spcPct val="80000"/>
              </a:lnSpc>
              <a:buNone/>
            </a:pPr>
            <a:r>
              <a:rPr lang="en-GB" sz="2500" dirty="0"/>
              <a:t>	</a:t>
            </a:r>
            <a:r>
              <a:rPr lang="en-GB" sz="2500" dirty="0" smtClean="0"/>
              <a:t>Current </a:t>
            </a:r>
            <a:r>
              <a:rPr lang="en-GB" sz="2500" dirty="0"/>
              <a:t>Liabilities	      </a:t>
            </a:r>
            <a:r>
              <a:rPr lang="en-GB" sz="2500" dirty="0" smtClean="0"/>
              <a:t>	 </a:t>
            </a:r>
            <a:r>
              <a:rPr lang="en-GB" sz="2500" dirty="0" smtClean="0">
                <a:solidFill>
                  <a:srgbClr val="FF0000"/>
                </a:solidFill>
              </a:rPr>
              <a:t>102</a:t>
            </a:r>
          </a:p>
          <a:p>
            <a:pPr marL="0" lvl="0" indent="0">
              <a:lnSpc>
                <a:spcPct val="80000"/>
              </a:lnSpc>
              <a:buNone/>
            </a:pPr>
            <a:endParaRPr lang="en-GB" sz="2500" dirty="0"/>
          </a:p>
          <a:p>
            <a:pPr marL="0" lvl="0" indent="0">
              <a:lnSpc>
                <a:spcPct val="80000"/>
              </a:lnSpc>
              <a:buNone/>
            </a:pPr>
            <a:r>
              <a:rPr lang="en-GB" sz="2500" b="1" dirty="0" smtClean="0">
                <a:effectLst>
                  <a:outerShdw blurRad="38100" dist="38100" dir="2700000" algn="tl">
                    <a:srgbClr val="000000">
                      <a:alpha val="43137"/>
                    </a:srgbClr>
                  </a:outerShdw>
                </a:effectLst>
              </a:rPr>
              <a:t>Why remove inventory?</a:t>
            </a:r>
          </a:p>
          <a:p>
            <a:pPr marL="0" lvl="0" indent="0">
              <a:lnSpc>
                <a:spcPct val="80000"/>
              </a:lnSpc>
              <a:buNone/>
            </a:pPr>
            <a:endParaRPr lang="en-GB" sz="2500" dirty="0"/>
          </a:p>
          <a:p>
            <a:pPr marL="0" lvl="0" indent="0">
              <a:lnSpc>
                <a:spcPct val="80000"/>
              </a:lnSpc>
              <a:buNone/>
            </a:pPr>
            <a:r>
              <a:rPr lang="en-GB" sz="2500" dirty="0" smtClean="0"/>
              <a:t>The time lag of turning inventory into cash</a:t>
            </a:r>
          </a:p>
          <a:p>
            <a:pPr marL="0" lvl="0" indent="0">
              <a:lnSpc>
                <a:spcPct val="80000"/>
              </a:lnSpc>
              <a:buNone/>
            </a:pPr>
            <a:endParaRPr lang="en-GB" sz="2500" dirty="0"/>
          </a:p>
          <a:p>
            <a:pPr marL="0" lvl="0" indent="0">
              <a:lnSpc>
                <a:spcPct val="80000"/>
              </a:lnSpc>
              <a:buNone/>
            </a:pPr>
            <a:r>
              <a:rPr lang="en-GB" sz="2500" dirty="0" smtClean="0"/>
              <a:t>Inventory		Trade receivable		   Cash</a:t>
            </a:r>
          </a:p>
          <a:p>
            <a:pPr marL="0" lvl="0" indent="0">
              <a:lnSpc>
                <a:spcPct val="80000"/>
              </a:lnSpc>
              <a:buNone/>
            </a:pPr>
            <a:endParaRPr lang="en-GB" sz="2500" dirty="0"/>
          </a:p>
          <a:p>
            <a:pPr marL="0" lvl="0" indent="0">
              <a:lnSpc>
                <a:spcPct val="80000"/>
              </a:lnSpc>
              <a:buNone/>
            </a:pPr>
            <a:endParaRPr lang="en-GB" sz="2500" dirty="0"/>
          </a:p>
          <a:p>
            <a:pPr marL="0" lvl="0" indent="0">
              <a:lnSpc>
                <a:spcPct val="80000"/>
              </a:lnSpc>
              <a:buNone/>
            </a:pPr>
            <a:endParaRPr lang="en-GB" sz="2500" dirty="0"/>
          </a:p>
          <a:p>
            <a:pPr marL="0" lvl="0" indent="0">
              <a:lnSpc>
                <a:spcPct val="80000"/>
              </a:lnSpc>
              <a:buNone/>
            </a:pPr>
            <a:endParaRPr lang="en-GB" sz="2500" dirty="0"/>
          </a:p>
        </p:txBody>
      </p:sp>
      <p:sp>
        <p:nvSpPr>
          <p:cNvPr id="2" name="Title 1"/>
          <p:cNvSpPr txBox="1">
            <a:spLocks noGrp="1"/>
          </p:cNvSpPr>
          <p:nvPr>
            <p:ph type="title"/>
          </p:nvPr>
        </p:nvSpPr>
        <p:spPr/>
        <p:txBody>
          <a:bodyPr/>
          <a:lstStyle/>
          <a:p>
            <a:pPr lvl="0"/>
            <a:r>
              <a:rPr lang="en-GB"/>
              <a:t>Acid test ratio</a:t>
            </a:r>
          </a:p>
        </p:txBody>
      </p:sp>
      <p:sp>
        <p:nvSpPr>
          <p:cNvPr id="4" name="Right Arrow 3"/>
          <p:cNvSpPr/>
          <p:nvPr/>
        </p:nvSpPr>
        <p:spPr>
          <a:xfrm>
            <a:off x="2123728" y="45811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ight Arrow 4"/>
          <p:cNvSpPr/>
          <p:nvPr/>
        </p:nvSpPr>
        <p:spPr>
          <a:xfrm>
            <a:off x="6112212" y="45413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72270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nSpc>
                <a:spcPct val="80000"/>
              </a:lnSpc>
              <a:buNone/>
            </a:pPr>
            <a:endParaRPr lang="en-GB" sz="2800" dirty="0"/>
          </a:p>
          <a:p>
            <a:pPr marL="0" lvl="0" indent="0">
              <a:lnSpc>
                <a:spcPct val="80000"/>
              </a:lnSpc>
              <a:buNone/>
            </a:pPr>
            <a:r>
              <a:rPr lang="en-GB" sz="2800" dirty="0" smtClean="0"/>
              <a:t>The </a:t>
            </a:r>
            <a:r>
              <a:rPr lang="en-GB" sz="2800" dirty="0"/>
              <a:t>inventory for VEG is perishable and so will have to be converted and sold quickly and so this ratio may not be as relevant here.</a:t>
            </a:r>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13</a:t>
            </a:fld>
            <a:endParaRPr lang="en-GB"/>
          </a:p>
        </p:txBody>
      </p:sp>
      <p:sp>
        <p:nvSpPr>
          <p:cNvPr id="4" name="Title 3"/>
          <p:cNvSpPr>
            <a:spLocks noGrp="1"/>
          </p:cNvSpPr>
          <p:nvPr>
            <p:ph type="title"/>
          </p:nvPr>
        </p:nvSpPr>
        <p:spPr/>
        <p:txBody>
          <a:bodyPr/>
          <a:lstStyle/>
          <a:p>
            <a:r>
              <a:rPr lang="en-GB" dirty="0" smtClean="0"/>
              <a:t>Analysis of Acid Test For Veg</a:t>
            </a:r>
            <a:endParaRPr lang="en-GB" dirty="0"/>
          </a:p>
        </p:txBody>
      </p:sp>
      <p:pic>
        <p:nvPicPr>
          <p:cNvPr id="5122" name="Picture 2" descr="C:\Users\Paul\AppData\Local\Microsoft\Windows\INetCache\IE\5G2KKUN2\apple-veg[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284984"/>
            <a:ext cx="2212991" cy="25475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Paul\AppData\Local\Microsoft\Windows\INetCache\IE\5G2KKUN2\apple-veg[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0263" y="3356992"/>
            <a:ext cx="2212991" cy="25475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aul\AppData\Local\Microsoft\Windows\INetCache\IE\5G2KKUN2\apple-veg[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0483" y="3292471"/>
            <a:ext cx="2212991" cy="254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5812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lstStyle/>
          <a:p>
            <a:pPr marL="0" lvl="0" indent="0">
              <a:lnSpc>
                <a:spcPct val="80000"/>
              </a:lnSpc>
              <a:spcBef>
                <a:spcPts val="500"/>
              </a:spcBef>
              <a:buNone/>
            </a:pPr>
            <a:r>
              <a:rPr lang="en-GB" sz="2200" dirty="0"/>
              <a:t>Inventory holding period = </a:t>
            </a:r>
            <a:r>
              <a:rPr lang="en-GB" sz="2200" u="sng" dirty="0" smtClean="0"/>
              <a:t>Closing </a:t>
            </a:r>
            <a:r>
              <a:rPr lang="en-GB" sz="2200" u="sng" dirty="0"/>
              <a:t>inventory  </a:t>
            </a:r>
            <a:r>
              <a:rPr lang="en-GB" sz="2200" dirty="0"/>
              <a:t>X </a:t>
            </a:r>
            <a:r>
              <a:rPr lang="en-GB" sz="2200" dirty="0" smtClean="0"/>
              <a:t>365 </a:t>
            </a:r>
            <a:r>
              <a:rPr lang="en-GB" sz="2200" dirty="0"/>
              <a:t>days</a:t>
            </a:r>
          </a:p>
          <a:p>
            <a:pPr marL="0" lvl="0" indent="0">
              <a:lnSpc>
                <a:spcPct val="80000"/>
              </a:lnSpc>
              <a:spcBef>
                <a:spcPts val="500"/>
              </a:spcBef>
              <a:buNone/>
            </a:pPr>
            <a:r>
              <a:rPr lang="en-GB" sz="2200" dirty="0"/>
              <a:t>				    Cost of </a:t>
            </a:r>
            <a:r>
              <a:rPr lang="en-GB" sz="2200" dirty="0" smtClean="0"/>
              <a:t>sales</a:t>
            </a:r>
            <a:endParaRPr lang="en-GB" sz="2200" dirty="0"/>
          </a:p>
          <a:p>
            <a:pPr marL="0" lvl="0" indent="0">
              <a:lnSpc>
                <a:spcPct val="80000"/>
              </a:lnSpc>
              <a:spcBef>
                <a:spcPts val="500"/>
              </a:spcBef>
              <a:buNone/>
            </a:pPr>
            <a:endParaRPr lang="en-GB" sz="2200" dirty="0"/>
          </a:p>
          <a:p>
            <a:pPr marL="0" lvl="0" indent="0">
              <a:lnSpc>
                <a:spcPct val="80000"/>
              </a:lnSpc>
              <a:spcBef>
                <a:spcPts val="500"/>
              </a:spcBef>
              <a:buNone/>
            </a:pPr>
            <a:r>
              <a:rPr lang="en-GB" sz="2200" b="1" dirty="0">
                <a:effectLst>
                  <a:outerShdw blurRad="38100" dist="38100" dir="2700000" algn="tl">
                    <a:srgbClr val="000000">
                      <a:alpha val="43137"/>
                    </a:srgbClr>
                  </a:outerShdw>
                </a:effectLst>
              </a:rPr>
              <a:t>Inventory holding period  </a:t>
            </a:r>
            <a:r>
              <a:rPr lang="en-GB" sz="2200" b="1" dirty="0" smtClean="0">
                <a:effectLst>
                  <a:outerShdw blurRad="38100" dist="38100" dir="2700000" algn="tl">
                    <a:srgbClr val="000000">
                      <a:alpha val="43137"/>
                    </a:srgbClr>
                  </a:outerShdw>
                </a:effectLst>
              </a:rPr>
              <a:t>31/12/16 </a:t>
            </a:r>
            <a:r>
              <a:rPr lang="en-GB" sz="2200" dirty="0"/>
              <a:t>	</a:t>
            </a:r>
            <a:endParaRPr lang="en-GB" sz="2200" dirty="0" smtClean="0"/>
          </a:p>
          <a:p>
            <a:pPr marL="0" lvl="0" indent="0">
              <a:lnSpc>
                <a:spcPct val="80000"/>
              </a:lnSpc>
              <a:spcBef>
                <a:spcPts val="500"/>
              </a:spcBef>
              <a:buNone/>
            </a:pPr>
            <a:r>
              <a:rPr lang="en-GB" sz="2200" dirty="0"/>
              <a:t>	</a:t>
            </a:r>
            <a:r>
              <a:rPr lang="en-GB" sz="2200" dirty="0" smtClean="0"/>
              <a:t>			 </a:t>
            </a:r>
            <a:r>
              <a:rPr lang="en-GB" sz="2200" u="sng" dirty="0"/>
              <a:t>40</a:t>
            </a:r>
            <a:r>
              <a:rPr lang="en-GB" sz="2200" dirty="0"/>
              <a:t>    X </a:t>
            </a:r>
            <a:r>
              <a:rPr lang="en-GB" sz="2200" dirty="0" smtClean="0"/>
              <a:t>365 </a:t>
            </a:r>
            <a:r>
              <a:rPr lang="en-GB" sz="2200" dirty="0"/>
              <a:t>days = 28 days</a:t>
            </a:r>
            <a:endParaRPr lang="en-GB" sz="2200" u="sng" dirty="0"/>
          </a:p>
          <a:p>
            <a:pPr marL="0" lvl="0" indent="0">
              <a:lnSpc>
                <a:spcPct val="80000"/>
              </a:lnSpc>
              <a:spcBef>
                <a:spcPts val="500"/>
              </a:spcBef>
              <a:buNone/>
            </a:pPr>
            <a:r>
              <a:rPr lang="en-GB" sz="2200" dirty="0"/>
              <a:t>			 </a:t>
            </a:r>
            <a:r>
              <a:rPr lang="en-GB" sz="2200" dirty="0" smtClean="0"/>
              <a:t>   </a:t>
            </a:r>
            <a:r>
              <a:rPr lang="en-GB" sz="2200" dirty="0"/>
              <a:t>	</a:t>
            </a:r>
            <a:r>
              <a:rPr lang="en-GB" sz="2200" dirty="0" smtClean="0"/>
              <a:t>520</a:t>
            </a:r>
            <a:endParaRPr lang="en-GB" sz="2200" dirty="0"/>
          </a:p>
          <a:p>
            <a:pPr marL="0" lvl="0" indent="0">
              <a:lnSpc>
                <a:spcPct val="80000"/>
              </a:lnSpc>
              <a:spcBef>
                <a:spcPts val="500"/>
              </a:spcBef>
              <a:buNone/>
            </a:pPr>
            <a:endParaRPr lang="en-GB" sz="2200" dirty="0"/>
          </a:p>
          <a:p>
            <a:pPr marL="0" lvl="0" indent="0">
              <a:lnSpc>
                <a:spcPct val="80000"/>
              </a:lnSpc>
              <a:spcBef>
                <a:spcPts val="500"/>
              </a:spcBef>
              <a:buNone/>
            </a:pPr>
            <a:r>
              <a:rPr lang="en-GB" sz="2200" b="1" dirty="0">
                <a:effectLst>
                  <a:outerShdw blurRad="38100" dist="38100" dir="2700000" algn="tl">
                    <a:srgbClr val="000000">
                      <a:alpha val="43137"/>
                    </a:srgbClr>
                  </a:outerShdw>
                </a:effectLst>
              </a:rPr>
              <a:t>Forecast inventory holding period</a:t>
            </a:r>
            <a:r>
              <a:rPr lang="en-GB" sz="2200" dirty="0"/>
              <a:t> </a:t>
            </a:r>
            <a:r>
              <a:rPr lang="en-GB" sz="2200" dirty="0" smtClean="0"/>
              <a:t>                                                   </a:t>
            </a:r>
            <a:endParaRPr lang="en-GB" sz="2200" dirty="0"/>
          </a:p>
          <a:p>
            <a:pPr marL="0" lvl="0" indent="0">
              <a:lnSpc>
                <a:spcPct val="80000"/>
              </a:lnSpc>
              <a:spcBef>
                <a:spcPts val="500"/>
              </a:spcBef>
              <a:buNone/>
            </a:pPr>
            <a:r>
              <a:rPr lang="en-GB" sz="2200" dirty="0"/>
              <a:t>				</a:t>
            </a:r>
            <a:r>
              <a:rPr lang="en-GB" sz="2200" u="sng" dirty="0"/>
              <a:t> 30</a:t>
            </a:r>
            <a:r>
              <a:rPr lang="en-GB" sz="2200" dirty="0"/>
              <a:t>    x </a:t>
            </a:r>
            <a:r>
              <a:rPr lang="en-GB" sz="2200" dirty="0" smtClean="0"/>
              <a:t>365 </a:t>
            </a:r>
            <a:r>
              <a:rPr lang="en-GB" sz="2200" dirty="0"/>
              <a:t>days = </a:t>
            </a:r>
            <a:r>
              <a:rPr lang="en-GB" sz="2200" dirty="0" smtClean="0"/>
              <a:t>18 days                              				620</a:t>
            </a:r>
            <a:endParaRPr lang="en-GB" sz="2200" dirty="0"/>
          </a:p>
        </p:txBody>
      </p:sp>
      <p:sp>
        <p:nvSpPr>
          <p:cNvPr id="2" name="Title 1"/>
          <p:cNvSpPr txBox="1">
            <a:spLocks noGrp="1"/>
          </p:cNvSpPr>
          <p:nvPr>
            <p:ph type="title"/>
          </p:nvPr>
        </p:nvSpPr>
        <p:spPr/>
        <p:txBody>
          <a:bodyPr/>
          <a:lstStyle/>
          <a:p>
            <a:pPr lvl="0"/>
            <a:r>
              <a:rPr lang="en-GB"/>
              <a:t>Inventory Holding Period</a:t>
            </a:r>
          </a:p>
        </p:txBody>
      </p:sp>
      <p:pic>
        <p:nvPicPr>
          <p:cNvPr id="6146" name="Picture 2" descr="C:\Users\Paul\AppData\Local\Microsoft\Windows\INetCache\IE\OAI1NQKD\stock-vector-shop-supermarket-interior-shelf-with-fruits-vegetables-milk-eggs-drinks-preserves-healthy-29171772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725144"/>
            <a:ext cx="1728192" cy="15522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Paul\AppData\Local\Microsoft\Windows\INetCache\IE\VZ9LV2O9\250px-Fruit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176016"/>
            <a:ext cx="762000" cy="505968"/>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Paul\AppData\Local\Microsoft\Windows\INetCache\IE\VZ9LV2O9\250px-Fruit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176016"/>
            <a:ext cx="762000" cy="50596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Paul\AppData\Local\Microsoft\Windows\INetCache\IE\VZ9LV2O9\250px-Fruit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176016"/>
            <a:ext cx="762000" cy="505968"/>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Paul\AppData\Local\Microsoft\Windows\INetCache\IE\VZ9LV2O9\250px-Fruit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176016"/>
            <a:ext cx="762000" cy="50596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Users\Paul\AppData\Local\Microsoft\Windows\INetCache\IE\VZ9LV2O9\250px-Fruit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176016"/>
            <a:ext cx="762000" cy="505968"/>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C:\Users\Paul\AppData\Local\Microsoft\Windows\INetCache\IE\2ZVAVVZ1\418840561_a0f8a1dffb[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4548778"/>
            <a:ext cx="254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6282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nSpc>
                <a:spcPct val="80000"/>
              </a:lnSpc>
              <a:spcBef>
                <a:spcPts val="527"/>
              </a:spcBef>
              <a:buNone/>
            </a:pPr>
            <a:endParaRPr lang="en-GB" dirty="0"/>
          </a:p>
          <a:p>
            <a:pPr marL="109728" indent="0">
              <a:lnSpc>
                <a:spcPct val="80000"/>
              </a:lnSpc>
              <a:spcBef>
                <a:spcPts val="527"/>
              </a:spcBef>
              <a:buNone/>
            </a:pPr>
            <a:r>
              <a:rPr lang="en-GB" dirty="0"/>
              <a:t>For VEG forecast inventory levels are not expected to increase despite more than a 25% expected growth in revenue</a:t>
            </a:r>
            <a:r>
              <a:rPr lang="en-GB" dirty="0" smtClean="0"/>
              <a:t>.</a:t>
            </a:r>
          </a:p>
          <a:p>
            <a:pPr marL="109728" indent="0">
              <a:lnSpc>
                <a:spcPct val="80000"/>
              </a:lnSpc>
              <a:spcBef>
                <a:spcPts val="527"/>
              </a:spcBef>
              <a:buNone/>
            </a:pPr>
            <a:r>
              <a:rPr lang="en-GB" dirty="0" smtClean="0"/>
              <a:t>In </a:t>
            </a:r>
            <a:r>
              <a:rPr lang="en-GB" dirty="0"/>
              <a:t>fact the inventory days are forecast to reduce from 28 days to just 18 days. </a:t>
            </a:r>
            <a:endParaRPr lang="en-GB" dirty="0" smtClean="0"/>
          </a:p>
          <a:p>
            <a:pPr marL="109728" indent="0">
              <a:lnSpc>
                <a:spcPct val="80000"/>
              </a:lnSpc>
              <a:spcBef>
                <a:spcPts val="527"/>
              </a:spcBef>
              <a:buNone/>
            </a:pPr>
            <a:r>
              <a:rPr lang="en-GB" dirty="0" smtClean="0"/>
              <a:t>It </a:t>
            </a:r>
            <a:r>
              <a:rPr lang="en-GB" dirty="0"/>
              <a:t>should be expected that inventory levels would be low as the raw materials are perishable</a:t>
            </a:r>
            <a:r>
              <a:rPr lang="en-GB" dirty="0" smtClean="0"/>
              <a:t>.</a:t>
            </a:r>
          </a:p>
          <a:p>
            <a:pPr marL="109728" indent="0">
              <a:lnSpc>
                <a:spcPct val="80000"/>
              </a:lnSpc>
              <a:spcBef>
                <a:spcPts val="527"/>
              </a:spcBef>
              <a:buNone/>
            </a:pPr>
            <a:r>
              <a:rPr lang="en-GB" dirty="0" smtClean="0"/>
              <a:t> </a:t>
            </a:r>
            <a:r>
              <a:rPr lang="en-GB" dirty="0"/>
              <a:t>As this is a new business the investment in training and technology may have improved the transition time from fruit to smoothie making the whole process more efficient. Good management?</a:t>
            </a:r>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15</a:t>
            </a:fld>
            <a:endParaRPr lang="en-GB"/>
          </a:p>
        </p:txBody>
      </p:sp>
      <p:sp>
        <p:nvSpPr>
          <p:cNvPr id="4" name="Title 3"/>
          <p:cNvSpPr>
            <a:spLocks noGrp="1"/>
          </p:cNvSpPr>
          <p:nvPr>
            <p:ph type="title"/>
          </p:nvPr>
        </p:nvSpPr>
        <p:spPr/>
        <p:txBody>
          <a:bodyPr>
            <a:normAutofit fontScale="90000"/>
          </a:bodyPr>
          <a:lstStyle/>
          <a:p>
            <a:r>
              <a:rPr lang="en-GB" dirty="0" smtClean="0"/>
              <a:t>Analysis of Inventory Holding Period for VEG</a:t>
            </a:r>
            <a:endParaRPr lang="en-GB" dirty="0"/>
          </a:p>
        </p:txBody>
      </p:sp>
    </p:spTree>
    <p:extLst>
      <p:ext uri="{BB962C8B-B14F-4D97-AF65-F5344CB8AC3E}">
        <p14:creationId xmlns:p14="http://schemas.microsoft.com/office/powerpoint/2010/main" val="115460580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lstStyle/>
          <a:p>
            <a:pPr marL="0" lvl="0" indent="0">
              <a:lnSpc>
                <a:spcPct val="90000"/>
              </a:lnSpc>
              <a:buNone/>
            </a:pPr>
            <a:r>
              <a:rPr lang="en-GB" sz="2300" dirty="0"/>
              <a:t>Collection period   </a:t>
            </a:r>
            <a:r>
              <a:rPr lang="en-GB" sz="2300" u="sng" dirty="0"/>
              <a:t>Trade receivable  </a:t>
            </a:r>
            <a:r>
              <a:rPr lang="en-GB" sz="2300" dirty="0"/>
              <a:t>X </a:t>
            </a:r>
            <a:r>
              <a:rPr lang="en-GB" sz="2300" dirty="0" smtClean="0"/>
              <a:t>365 </a:t>
            </a:r>
            <a:r>
              <a:rPr lang="en-GB" sz="2300" dirty="0"/>
              <a:t>days</a:t>
            </a:r>
          </a:p>
          <a:p>
            <a:pPr marL="0" lvl="0" indent="0">
              <a:lnSpc>
                <a:spcPct val="90000"/>
              </a:lnSpc>
              <a:buNone/>
            </a:pPr>
            <a:r>
              <a:rPr lang="en-GB" sz="2300" dirty="0"/>
              <a:t>			 Revenue</a:t>
            </a:r>
          </a:p>
          <a:p>
            <a:pPr marL="0" lvl="0" indent="0">
              <a:lnSpc>
                <a:spcPct val="90000"/>
              </a:lnSpc>
              <a:buNone/>
            </a:pPr>
            <a:endParaRPr lang="en-GB" sz="2300" dirty="0"/>
          </a:p>
          <a:p>
            <a:pPr marL="0" lvl="0" indent="0">
              <a:lnSpc>
                <a:spcPct val="90000"/>
              </a:lnSpc>
              <a:buNone/>
            </a:pPr>
            <a:r>
              <a:rPr lang="en-GB" sz="2300" dirty="0"/>
              <a:t>Collection period for </a:t>
            </a:r>
            <a:r>
              <a:rPr lang="en-GB" sz="2300" dirty="0" smtClean="0"/>
              <a:t>31/12/2016 </a:t>
            </a:r>
          </a:p>
          <a:p>
            <a:pPr marL="0" lvl="0" indent="0">
              <a:lnSpc>
                <a:spcPct val="90000"/>
              </a:lnSpc>
              <a:buNone/>
            </a:pPr>
            <a:r>
              <a:rPr lang="en-GB" sz="2300" dirty="0"/>
              <a:t>	</a:t>
            </a:r>
            <a:r>
              <a:rPr lang="en-GB" sz="2300" dirty="0" smtClean="0"/>
              <a:t>			  </a:t>
            </a:r>
            <a:r>
              <a:rPr lang="en-GB" sz="2300" u="sng" dirty="0"/>
              <a:t>140 </a:t>
            </a:r>
            <a:r>
              <a:rPr lang="en-GB" sz="2300" dirty="0"/>
              <a:t> X </a:t>
            </a:r>
            <a:r>
              <a:rPr lang="en-GB" sz="2300" dirty="0" smtClean="0"/>
              <a:t>365 </a:t>
            </a:r>
            <a:r>
              <a:rPr lang="en-GB" sz="2300" dirty="0"/>
              <a:t>days = </a:t>
            </a:r>
            <a:r>
              <a:rPr lang="en-GB" sz="2300" dirty="0" smtClean="0"/>
              <a:t>64 </a:t>
            </a:r>
            <a:r>
              <a:rPr lang="en-GB" sz="2300" dirty="0"/>
              <a:t>days</a:t>
            </a:r>
          </a:p>
          <a:p>
            <a:pPr marL="0" lvl="0" indent="0">
              <a:lnSpc>
                <a:spcPct val="90000"/>
              </a:lnSpc>
              <a:buNone/>
            </a:pPr>
            <a:r>
              <a:rPr lang="en-GB" sz="2300" dirty="0"/>
              <a:t>				 </a:t>
            </a:r>
            <a:r>
              <a:rPr lang="en-GB" sz="2300" dirty="0" smtClean="0"/>
              <a:t> </a:t>
            </a:r>
            <a:r>
              <a:rPr lang="en-GB" sz="2300" dirty="0"/>
              <a:t>800</a:t>
            </a:r>
          </a:p>
          <a:p>
            <a:pPr marL="0" lvl="0" indent="0">
              <a:lnSpc>
                <a:spcPct val="90000"/>
              </a:lnSpc>
              <a:buNone/>
            </a:pPr>
            <a:endParaRPr lang="en-GB" sz="2300" dirty="0"/>
          </a:p>
          <a:p>
            <a:pPr marL="0" lvl="0" indent="0">
              <a:lnSpc>
                <a:spcPct val="90000"/>
              </a:lnSpc>
              <a:buNone/>
            </a:pPr>
            <a:r>
              <a:rPr lang="en-GB" sz="2300" dirty="0"/>
              <a:t>Forecast collection period	     </a:t>
            </a:r>
            <a:endParaRPr lang="en-GB" sz="2300" dirty="0" smtClean="0"/>
          </a:p>
          <a:p>
            <a:pPr marL="0" lvl="0" indent="0">
              <a:lnSpc>
                <a:spcPct val="90000"/>
              </a:lnSpc>
              <a:buNone/>
            </a:pPr>
            <a:r>
              <a:rPr lang="en-GB" sz="2300" dirty="0"/>
              <a:t>	</a:t>
            </a:r>
            <a:r>
              <a:rPr lang="en-GB" sz="2300" dirty="0" smtClean="0"/>
              <a:t>			  </a:t>
            </a:r>
            <a:r>
              <a:rPr lang="en-GB" sz="2300" u="sng" dirty="0"/>
              <a:t>290</a:t>
            </a:r>
            <a:r>
              <a:rPr lang="en-GB" sz="2300" dirty="0"/>
              <a:t>  X </a:t>
            </a:r>
            <a:r>
              <a:rPr lang="en-GB" sz="2300" dirty="0" smtClean="0"/>
              <a:t>365 </a:t>
            </a:r>
            <a:r>
              <a:rPr lang="en-GB" sz="2300" dirty="0"/>
              <a:t>days = </a:t>
            </a:r>
            <a:r>
              <a:rPr lang="en-GB" sz="2300" dirty="0" smtClean="0"/>
              <a:t>104 </a:t>
            </a:r>
            <a:r>
              <a:rPr lang="en-GB" sz="2300" dirty="0"/>
              <a:t>days</a:t>
            </a:r>
          </a:p>
          <a:p>
            <a:pPr marL="0" lvl="0" indent="0">
              <a:lnSpc>
                <a:spcPct val="90000"/>
              </a:lnSpc>
              <a:buNone/>
            </a:pPr>
            <a:r>
              <a:rPr lang="en-GB" sz="2300" dirty="0"/>
              <a:t>				</a:t>
            </a:r>
            <a:r>
              <a:rPr lang="en-GB" sz="2300" dirty="0" smtClean="0"/>
              <a:t> </a:t>
            </a:r>
            <a:r>
              <a:rPr lang="en-GB" sz="2300" dirty="0"/>
              <a:t>1,020</a:t>
            </a:r>
          </a:p>
          <a:p>
            <a:pPr marL="0" lvl="0" indent="0">
              <a:lnSpc>
                <a:spcPct val="90000"/>
              </a:lnSpc>
              <a:buNone/>
            </a:pPr>
            <a:endParaRPr lang="en-GB" sz="2300" dirty="0"/>
          </a:p>
          <a:p>
            <a:pPr marL="0" lvl="0" indent="0">
              <a:lnSpc>
                <a:spcPct val="90000"/>
              </a:lnSpc>
              <a:buNone/>
            </a:pPr>
            <a:endParaRPr lang="en-GB" sz="2300" dirty="0"/>
          </a:p>
        </p:txBody>
      </p:sp>
      <p:sp>
        <p:nvSpPr>
          <p:cNvPr id="2" name="Title 1"/>
          <p:cNvSpPr txBox="1">
            <a:spLocks noGrp="1"/>
          </p:cNvSpPr>
          <p:nvPr>
            <p:ph type="title"/>
          </p:nvPr>
        </p:nvSpPr>
        <p:spPr/>
        <p:txBody>
          <a:bodyPr>
            <a:normAutofit/>
          </a:bodyPr>
          <a:lstStyle/>
          <a:p>
            <a:pPr lvl="0"/>
            <a:r>
              <a:rPr lang="en-GB" sz="3600" dirty="0"/>
              <a:t>Trade Receivables Collection Period</a:t>
            </a:r>
          </a:p>
        </p:txBody>
      </p:sp>
    </p:spTree>
    <p:extLst>
      <p:ext uri="{BB962C8B-B14F-4D97-AF65-F5344CB8AC3E}">
        <p14:creationId xmlns:p14="http://schemas.microsoft.com/office/powerpoint/2010/main" val="33424598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 y="1484784"/>
            <a:ext cx="8877672" cy="5256584"/>
          </a:xfrm>
        </p:spPr>
        <p:txBody>
          <a:bodyPr/>
          <a:lstStyle/>
          <a:p>
            <a:pPr marL="109728" lvl="0" indent="0">
              <a:lnSpc>
                <a:spcPct val="90000"/>
              </a:lnSpc>
              <a:buNone/>
            </a:pPr>
            <a:r>
              <a:rPr lang="en-GB" sz="2400" b="1" dirty="0">
                <a:effectLst>
                  <a:outerShdw blurRad="38100" dist="38100" dir="2700000" algn="tl">
                    <a:srgbClr val="000000">
                      <a:alpha val="43137"/>
                    </a:srgbClr>
                  </a:outerShdw>
                </a:effectLst>
              </a:rPr>
              <a:t>If too </a:t>
            </a:r>
            <a:r>
              <a:rPr lang="en-GB" sz="2400" b="1" dirty="0" smtClean="0">
                <a:effectLst>
                  <a:outerShdw blurRad="38100" dist="38100" dir="2700000" algn="tl">
                    <a:srgbClr val="000000">
                      <a:alpha val="43137"/>
                    </a:srgbClr>
                  </a:outerShdw>
                </a:effectLst>
              </a:rPr>
              <a:t>long a collection period</a:t>
            </a:r>
          </a:p>
          <a:p>
            <a:pPr marL="109728" lvl="0" indent="0">
              <a:lnSpc>
                <a:spcPct val="90000"/>
              </a:lnSpc>
              <a:buNone/>
            </a:pPr>
            <a:endParaRPr lang="en-GB" sz="2400" b="1" dirty="0" smtClean="0">
              <a:effectLst>
                <a:outerShdw blurRad="38100" dist="38100" dir="2700000" algn="tl">
                  <a:srgbClr val="000000">
                    <a:alpha val="43137"/>
                  </a:srgbClr>
                </a:outerShdw>
              </a:effectLst>
            </a:endParaRPr>
          </a:p>
          <a:p>
            <a:pPr lvl="0">
              <a:lnSpc>
                <a:spcPct val="90000"/>
              </a:lnSpc>
              <a:buFont typeface="Wingdings" panose="05000000000000000000" pitchFamily="2" charset="2"/>
              <a:buChar char="v"/>
            </a:pPr>
            <a:r>
              <a:rPr lang="en-GB" sz="2400" dirty="0" smtClean="0"/>
              <a:t> </a:t>
            </a:r>
            <a:r>
              <a:rPr lang="en-GB" sz="2400" dirty="0"/>
              <a:t>may indicate poor collection policy</a:t>
            </a:r>
            <a:r>
              <a:rPr lang="en-GB" sz="2400" dirty="0" smtClean="0"/>
              <a:t>.</a:t>
            </a:r>
          </a:p>
          <a:p>
            <a:pPr lvl="0">
              <a:lnSpc>
                <a:spcPct val="90000"/>
              </a:lnSpc>
              <a:buFont typeface="Wingdings" panose="05000000000000000000" pitchFamily="2" charset="2"/>
              <a:buChar char="v"/>
            </a:pPr>
            <a:r>
              <a:rPr lang="en-GB" sz="2400" dirty="0" smtClean="0"/>
              <a:t> </a:t>
            </a:r>
            <a:r>
              <a:rPr lang="en-GB" sz="2400" dirty="0"/>
              <a:t>Or unsatisfied customers who are refusing </a:t>
            </a:r>
            <a:r>
              <a:rPr lang="en-GB" sz="2400" dirty="0" smtClean="0"/>
              <a:t>to  pay</a:t>
            </a:r>
            <a:r>
              <a:rPr lang="en-GB" sz="2400" dirty="0"/>
              <a:t>, poor quality product.</a:t>
            </a:r>
          </a:p>
          <a:p>
            <a:pPr marL="109728" lvl="0" indent="0">
              <a:lnSpc>
                <a:spcPct val="90000"/>
              </a:lnSpc>
              <a:buNone/>
            </a:pPr>
            <a:endParaRPr lang="en-GB" sz="2400" dirty="0"/>
          </a:p>
          <a:p>
            <a:pPr marL="109728" lvl="0" indent="0">
              <a:lnSpc>
                <a:spcPct val="90000"/>
              </a:lnSpc>
              <a:buNone/>
            </a:pPr>
            <a:r>
              <a:rPr lang="en-GB" sz="2400" b="1" dirty="0">
                <a:effectLst>
                  <a:outerShdw blurRad="38100" dist="38100" dir="2700000" algn="tl">
                    <a:srgbClr val="000000">
                      <a:alpha val="43137"/>
                    </a:srgbClr>
                  </a:outerShdw>
                </a:effectLst>
              </a:rPr>
              <a:t>If too short </a:t>
            </a:r>
            <a:r>
              <a:rPr lang="en-GB" sz="2400" b="1" dirty="0" smtClean="0">
                <a:effectLst>
                  <a:outerShdw blurRad="38100" dist="38100" dir="2700000" algn="tl">
                    <a:srgbClr val="000000">
                      <a:alpha val="43137"/>
                    </a:srgbClr>
                  </a:outerShdw>
                </a:effectLst>
              </a:rPr>
              <a:t>a collection period</a:t>
            </a:r>
          </a:p>
          <a:p>
            <a:pPr marL="109728" lvl="0" indent="0">
              <a:lnSpc>
                <a:spcPct val="90000"/>
              </a:lnSpc>
              <a:buNone/>
            </a:pPr>
            <a:endParaRPr lang="en-GB" sz="2400" b="1" dirty="0" smtClean="0">
              <a:effectLst>
                <a:outerShdw blurRad="38100" dist="38100" dir="2700000" algn="tl">
                  <a:srgbClr val="000000">
                    <a:alpha val="43137"/>
                  </a:srgbClr>
                </a:outerShdw>
              </a:effectLst>
            </a:endParaRPr>
          </a:p>
          <a:p>
            <a:pPr lvl="0">
              <a:lnSpc>
                <a:spcPct val="90000"/>
              </a:lnSpc>
              <a:buFont typeface="Wingdings" panose="05000000000000000000" pitchFamily="2" charset="2"/>
              <a:buChar char="v"/>
            </a:pPr>
            <a:r>
              <a:rPr lang="en-GB" sz="2400" dirty="0" smtClean="0"/>
              <a:t>may </a:t>
            </a:r>
            <a:r>
              <a:rPr lang="en-GB" sz="2400" dirty="0"/>
              <a:t>lose customers to competitors who offer better credit </a:t>
            </a:r>
            <a:r>
              <a:rPr lang="en-GB" sz="2400" dirty="0" smtClean="0"/>
              <a:t>terms</a:t>
            </a:r>
          </a:p>
          <a:p>
            <a:pPr lvl="0">
              <a:lnSpc>
                <a:spcPct val="90000"/>
              </a:lnSpc>
              <a:buFont typeface="Wingdings" panose="05000000000000000000" pitchFamily="2" charset="2"/>
              <a:buChar char="v"/>
            </a:pPr>
            <a:r>
              <a:rPr lang="en-GB" sz="2400" dirty="0" smtClean="0"/>
              <a:t>Or </a:t>
            </a:r>
            <a:r>
              <a:rPr lang="en-GB" sz="2400" dirty="0"/>
              <a:t>may be offering discount </a:t>
            </a:r>
            <a:r>
              <a:rPr lang="en-GB" sz="2400" dirty="0" smtClean="0"/>
              <a:t>for prompt</a:t>
            </a:r>
          </a:p>
          <a:p>
            <a:pPr marL="109728" lvl="0" indent="0">
              <a:lnSpc>
                <a:spcPct val="90000"/>
              </a:lnSpc>
              <a:buNone/>
            </a:pPr>
            <a:r>
              <a:rPr lang="en-GB" sz="2400" dirty="0"/>
              <a:t> </a:t>
            </a:r>
            <a:r>
              <a:rPr lang="en-GB" sz="2400" dirty="0" smtClean="0"/>
              <a:t>  </a:t>
            </a:r>
            <a:r>
              <a:rPr lang="en-GB" sz="2400" dirty="0"/>
              <a:t>payment which will </a:t>
            </a:r>
            <a:r>
              <a:rPr lang="en-GB" sz="2400" dirty="0" smtClean="0"/>
              <a:t>effect </a:t>
            </a:r>
            <a:r>
              <a:rPr lang="en-GB" sz="2400" dirty="0"/>
              <a:t>margins.</a:t>
            </a:r>
          </a:p>
          <a:p>
            <a:pPr marL="109728" lvl="0" indent="0">
              <a:buNone/>
            </a:pPr>
            <a:endParaRPr lang="en-GB" dirty="0"/>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17</a:t>
            </a:fld>
            <a:endParaRPr lang="en-GB"/>
          </a:p>
        </p:txBody>
      </p:sp>
      <p:sp>
        <p:nvSpPr>
          <p:cNvPr id="4" name="Title 3"/>
          <p:cNvSpPr>
            <a:spLocks noGrp="1"/>
          </p:cNvSpPr>
          <p:nvPr>
            <p:ph type="title"/>
          </p:nvPr>
        </p:nvSpPr>
        <p:spPr/>
        <p:txBody>
          <a:bodyPr>
            <a:normAutofit/>
          </a:bodyPr>
          <a:lstStyle/>
          <a:p>
            <a:r>
              <a:rPr lang="en-GB" sz="3600" dirty="0"/>
              <a:t>Trade Receivables Collection Period</a:t>
            </a:r>
          </a:p>
        </p:txBody>
      </p:sp>
      <p:pic>
        <p:nvPicPr>
          <p:cNvPr id="9218" name="Picture 2" descr="C:\Users\Paul\AppData\Local\Microsoft\Windows\INetCache\IE\OAI1NQKD\smiley_angr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1052736"/>
            <a:ext cx="1716782" cy="1716782"/>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Paul\AppData\Local\Microsoft\Windows\INetCache\IE\5G2KKUN2\1999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135" y="5068212"/>
            <a:ext cx="1773768" cy="1767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8971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lvl="0" indent="0">
              <a:buNone/>
            </a:pPr>
            <a:r>
              <a:rPr lang="en-GB" dirty="0" smtClean="0"/>
              <a:t>For </a:t>
            </a:r>
            <a:r>
              <a:rPr lang="en-GB" dirty="0"/>
              <a:t>VEG the forecast is for the collection period to increase by 63% despite the increase in sales of only 25%. This may be explained by the fact the customers of VEG are large supermarkets, who are in a powerful position to demand long payment periods. If VEG cannot obtain equally beneficially terms from its suppliers (being a new and small business this is unlikely) the directors should seek to secure finance to bridge the gap between cash from customers and payments to suppliers.</a:t>
            </a:r>
          </a:p>
          <a:p>
            <a:pPr marL="109728" lvl="0" indent="0">
              <a:buNone/>
            </a:pPr>
            <a:endParaRPr lang="en-GB" dirty="0" smtClean="0"/>
          </a:p>
          <a:p>
            <a:pPr marL="109728" lvl="0" indent="0">
              <a:buNone/>
            </a:pPr>
            <a:r>
              <a:rPr lang="en-GB" dirty="0" smtClean="0"/>
              <a:t>An </a:t>
            </a:r>
            <a:r>
              <a:rPr lang="en-GB" dirty="0"/>
              <a:t>overdraft facility will help but high interest rates and charges may apply another way around this is to sell the debts to a factoring company. ( A factoring company will buy the trade receivables from a business, so if a business is owed £3,000 a factoring company will pay the business £2,750 and take the debt. The business has cash quickly and has not had to chase customers for payments but has had to pay £250 for the service. The factoring company hopes to make £250 when it collects in the debts).</a:t>
            </a:r>
          </a:p>
          <a:p>
            <a:pPr marL="109728" lvl="0" indent="0">
              <a:buNone/>
            </a:pPr>
            <a:endParaRPr lang="en-GB" dirty="0" smtClean="0"/>
          </a:p>
          <a:p>
            <a:pPr marL="109728" lvl="0" indent="0">
              <a:buNone/>
            </a:pPr>
            <a:r>
              <a:rPr lang="en-GB" dirty="0" smtClean="0"/>
              <a:t>The </a:t>
            </a:r>
            <a:r>
              <a:rPr lang="en-GB" dirty="0"/>
              <a:t>directors of VEG will need to decide the most appropriate way to fund the credit given to the large supermarkets.</a:t>
            </a:r>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18</a:t>
            </a:fld>
            <a:endParaRPr lang="en-GB"/>
          </a:p>
        </p:txBody>
      </p:sp>
      <p:sp>
        <p:nvSpPr>
          <p:cNvPr id="4" name="Title 3"/>
          <p:cNvSpPr>
            <a:spLocks noGrp="1"/>
          </p:cNvSpPr>
          <p:nvPr>
            <p:ph type="title"/>
          </p:nvPr>
        </p:nvSpPr>
        <p:spPr/>
        <p:txBody>
          <a:bodyPr>
            <a:normAutofit fontScale="90000"/>
          </a:bodyPr>
          <a:lstStyle/>
          <a:p>
            <a:r>
              <a:rPr lang="en-GB" dirty="0" smtClean="0"/>
              <a:t>Analysis of Trade Receivables Collection Period for VEG</a:t>
            </a:r>
            <a:endParaRPr lang="en-GB" dirty="0"/>
          </a:p>
        </p:txBody>
      </p:sp>
    </p:spTree>
    <p:extLst>
      <p:ext uri="{BB962C8B-B14F-4D97-AF65-F5344CB8AC3E}">
        <p14:creationId xmlns:p14="http://schemas.microsoft.com/office/powerpoint/2010/main" val="169547780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lstStyle/>
          <a:p>
            <a:pPr marL="0" lvl="0" indent="0">
              <a:lnSpc>
                <a:spcPct val="80000"/>
              </a:lnSpc>
              <a:buNone/>
            </a:pPr>
            <a:r>
              <a:rPr lang="en-GB" sz="2300" dirty="0"/>
              <a:t>Payment period 	</a:t>
            </a:r>
            <a:r>
              <a:rPr lang="en-GB" sz="2300" u="sng" dirty="0"/>
              <a:t>Trade payables	  </a:t>
            </a:r>
            <a:r>
              <a:rPr lang="en-GB" sz="2300" dirty="0"/>
              <a:t>        X </a:t>
            </a:r>
            <a:r>
              <a:rPr lang="en-GB" sz="2300" dirty="0" smtClean="0"/>
              <a:t>365 </a:t>
            </a:r>
            <a:r>
              <a:rPr lang="en-GB" sz="2300" dirty="0"/>
              <a:t>days</a:t>
            </a:r>
            <a:endParaRPr lang="en-GB" sz="2300" u="sng" dirty="0"/>
          </a:p>
          <a:p>
            <a:pPr marL="0" lvl="0" indent="0">
              <a:lnSpc>
                <a:spcPct val="80000"/>
              </a:lnSpc>
              <a:buNone/>
            </a:pPr>
            <a:r>
              <a:rPr lang="en-GB" sz="2300" dirty="0"/>
              <a:t>			</a:t>
            </a:r>
            <a:r>
              <a:rPr lang="en-GB" sz="2300" dirty="0" smtClean="0"/>
              <a:t>Cost </a:t>
            </a:r>
            <a:r>
              <a:rPr lang="en-GB" sz="2300" dirty="0"/>
              <a:t>of </a:t>
            </a:r>
            <a:r>
              <a:rPr lang="en-GB" sz="2300" dirty="0" smtClean="0"/>
              <a:t>sales</a:t>
            </a:r>
            <a:endParaRPr lang="en-GB" sz="2300" dirty="0"/>
          </a:p>
          <a:p>
            <a:pPr marL="0" lvl="0" indent="0">
              <a:lnSpc>
                <a:spcPct val="80000"/>
              </a:lnSpc>
              <a:buNone/>
            </a:pPr>
            <a:endParaRPr lang="en-GB" sz="2300" dirty="0"/>
          </a:p>
          <a:p>
            <a:pPr marL="0" lvl="0" indent="0">
              <a:lnSpc>
                <a:spcPct val="80000"/>
              </a:lnSpc>
              <a:buNone/>
            </a:pPr>
            <a:r>
              <a:rPr lang="en-GB" sz="2300" dirty="0"/>
              <a:t>Payment period </a:t>
            </a:r>
            <a:r>
              <a:rPr lang="en-GB" sz="2300" dirty="0" smtClean="0"/>
              <a:t>31/12/16</a:t>
            </a:r>
          </a:p>
          <a:p>
            <a:pPr marL="0" lvl="0" indent="0">
              <a:lnSpc>
                <a:spcPct val="80000"/>
              </a:lnSpc>
              <a:buNone/>
            </a:pPr>
            <a:r>
              <a:rPr lang="en-GB" sz="2300" dirty="0"/>
              <a:t>	</a:t>
            </a:r>
            <a:r>
              <a:rPr lang="en-GB" sz="2300" dirty="0" smtClean="0"/>
              <a:t>		</a:t>
            </a:r>
            <a:r>
              <a:rPr lang="en-GB" sz="2300" dirty="0"/>
              <a:t>	</a:t>
            </a:r>
            <a:r>
              <a:rPr lang="en-GB" sz="2300" dirty="0" smtClean="0"/>
              <a:t>   </a:t>
            </a:r>
            <a:r>
              <a:rPr lang="en-GB" sz="2300" u="sng" dirty="0" smtClean="0"/>
              <a:t>50</a:t>
            </a:r>
            <a:r>
              <a:rPr lang="en-GB" sz="2300" dirty="0" smtClean="0"/>
              <a:t>   </a:t>
            </a:r>
            <a:r>
              <a:rPr lang="en-GB" sz="2300" dirty="0"/>
              <a:t>X </a:t>
            </a:r>
            <a:r>
              <a:rPr lang="en-GB" sz="2300" dirty="0" smtClean="0"/>
              <a:t>365 </a:t>
            </a:r>
            <a:r>
              <a:rPr lang="en-GB" sz="2300" dirty="0"/>
              <a:t>days  = 35 </a:t>
            </a:r>
            <a:r>
              <a:rPr lang="en-GB" sz="2300" dirty="0" smtClean="0"/>
              <a:t>days   				  520</a:t>
            </a:r>
          </a:p>
          <a:p>
            <a:pPr marL="0" lvl="0" indent="0">
              <a:lnSpc>
                <a:spcPct val="80000"/>
              </a:lnSpc>
              <a:buNone/>
            </a:pPr>
            <a:endParaRPr lang="en-GB" sz="2300" dirty="0"/>
          </a:p>
          <a:p>
            <a:pPr marL="0" lvl="0" indent="0">
              <a:lnSpc>
                <a:spcPct val="80000"/>
              </a:lnSpc>
              <a:buNone/>
            </a:pPr>
            <a:endParaRPr lang="en-GB" sz="2300" dirty="0" smtClean="0"/>
          </a:p>
          <a:p>
            <a:pPr marL="0" lvl="0" indent="0">
              <a:lnSpc>
                <a:spcPct val="80000"/>
              </a:lnSpc>
              <a:buNone/>
            </a:pPr>
            <a:endParaRPr lang="en-GB" sz="2300" dirty="0"/>
          </a:p>
          <a:p>
            <a:pPr marL="0" lvl="0" indent="0">
              <a:lnSpc>
                <a:spcPct val="80000"/>
              </a:lnSpc>
              <a:buNone/>
            </a:pPr>
            <a:endParaRPr lang="en-GB" sz="2300" dirty="0" smtClean="0"/>
          </a:p>
          <a:p>
            <a:pPr marL="0" lvl="0" indent="0">
              <a:lnSpc>
                <a:spcPct val="80000"/>
              </a:lnSpc>
              <a:buNone/>
            </a:pPr>
            <a:endParaRPr lang="en-GB" sz="2300" dirty="0"/>
          </a:p>
          <a:p>
            <a:pPr marL="0" lvl="0" indent="0">
              <a:lnSpc>
                <a:spcPct val="80000"/>
              </a:lnSpc>
              <a:buNone/>
            </a:pPr>
            <a:endParaRPr lang="en-GB" sz="2300" dirty="0" smtClean="0"/>
          </a:p>
          <a:p>
            <a:pPr marL="0" lvl="0" indent="0">
              <a:lnSpc>
                <a:spcPct val="80000"/>
              </a:lnSpc>
              <a:buNone/>
            </a:pPr>
            <a:endParaRPr lang="en-GB" sz="2300" dirty="0"/>
          </a:p>
          <a:p>
            <a:pPr marL="0" lvl="0" indent="0">
              <a:lnSpc>
                <a:spcPct val="80000"/>
              </a:lnSpc>
              <a:buNone/>
            </a:pPr>
            <a:endParaRPr lang="en-GB" sz="2300" dirty="0"/>
          </a:p>
          <a:p>
            <a:pPr marL="0" lvl="0" indent="0">
              <a:lnSpc>
                <a:spcPct val="80000"/>
              </a:lnSpc>
              <a:buNone/>
            </a:pPr>
            <a:endParaRPr lang="en-GB" sz="2300" dirty="0"/>
          </a:p>
        </p:txBody>
      </p:sp>
      <p:sp>
        <p:nvSpPr>
          <p:cNvPr id="2" name="Title 1"/>
          <p:cNvSpPr txBox="1">
            <a:spLocks noGrp="1"/>
          </p:cNvSpPr>
          <p:nvPr>
            <p:ph type="title"/>
          </p:nvPr>
        </p:nvSpPr>
        <p:spPr/>
        <p:txBody>
          <a:bodyPr/>
          <a:lstStyle/>
          <a:p>
            <a:pPr lvl="0"/>
            <a:r>
              <a:rPr lang="en-GB"/>
              <a:t>Trade Payable Payment Period</a:t>
            </a:r>
          </a:p>
        </p:txBody>
      </p:sp>
      <p:pic>
        <p:nvPicPr>
          <p:cNvPr id="7171" name="Picture 3" descr="C:\Users\Paul\AppData\Local\Microsoft\Windows\INetCache\IE\VZ9LV2O9\Money-ba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3140968"/>
            <a:ext cx="1198354" cy="19406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Paul\AppData\Local\Microsoft\Windows\INetCache\IE\VZ9LV2O9\Money-ba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2773981"/>
            <a:ext cx="1198354" cy="1940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5623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a:bodyPr>
          <a:lstStyle/>
          <a:p>
            <a:pPr marL="0" lvl="0" indent="0">
              <a:lnSpc>
                <a:spcPct val="80000"/>
              </a:lnSpc>
              <a:buNone/>
            </a:pPr>
            <a:r>
              <a:rPr lang="en-GB" sz="2300" dirty="0"/>
              <a:t>Liquidity refers to the ability of a business to generate sufficient cash to pay its liabilities as they fall due. </a:t>
            </a:r>
          </a:p>
          <a:p>
            <a:pPr marL="0" lvl="0" indent="0">
              <a:lnSpc>
                <a:spcPct val="80000"/>
              </a:lnSpc>
              <a:buNone/>
            </a:pPr>
            <a:endParaRPr lang="en-GB" sz="2300" dirty="0"/>
          </a:p>
          <a:p>
            <a:pPr marL="0" lvl="0" indent="0">
              <a:lnSpc>
                <a:spcPct val="80000"/>
              </a:lnSpc>
              <a:buNone/>
            </a:pPr>
            <a:r>
              <a:rPr lang="en-GB" sz="2300" dirty="0"/>
              <a:t>Liquidity is directly linked to the short term solvency of a business. A business will go bankrupt if it cannot pay its debts</a:t>
            </a:r>
            <a:r>
              <a:rPr lang="en-GB" sz="2300" dirty="0" smtClean="0"/>
              <a:t>.</a:t>
            </a:r>
            <a:endParaRPr lang="en-GB" sz="2300" dirty="0"/>
          </a:p>
        </p:txBody>
      </p:sp>
      <p:sp>
        <p:nvSpPr>
          <p:cNvPr id="2" name="Title 1"/>
          <p:cNvSpPr txBox="1">
            <a:spLocks noGrp="1"/>
          </p:cNvSpPr>
          <p:nvPr>
            <p:ph type="title"/>
          </p:nvPr>
        </p:nvSpPr>
        <p:spPr/>
        <p:txBody>
          <a:bodyPr/>
          <a:lstStyle/>
          <a:p>
            <a:pPr lvl="0"/>
            <a:r>
              <a:rPr lang="en-GB" dirty="0"/>
              <a:t>Liquidity and efficiency </a:t>
            </a:r>
          </a:p>
        </p:txBody>
      </p:sp>
      <p:pic>
        <p:nvPicPr>
          <p:cNvPr id="1026" name="Picture 2" descr="C:\Users\Paul\AppData\Local\Microsoft\Windows\INetCache\IE\OAI1NQKD\1423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429000"/>
            <a:ext cx="1908621" cy="26083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aul\AppData\Local\Microsoft\Windows\INetCache\IE\OAI1NQKD\credito-al-consumo(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429000"/>
            <a:ext cx="2188071" cy="236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08278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88032"/>
          </a:xfrm>
        </p:spPr>
        <p:txBody>
          <a:bodyPr>
            <a:normAutofit/>
          </a:bodyPr>
          <a:lstStyle/>
          <a:p>
            <a:pPr marL="109728" lvl="0" indent="0">
              <a:lnSpc>
                <a:spcPct val="80000"/>
              </a:lnSpc>
              <a:buNone/>
            </a:pPr>
            <a:r>
              <a:rPr lang="en-GB" sz="2400" dirty="0" smtClean="0"/>
              <a:t>The </a:t>
            </a:r>
            <a:r>
              <a:rPr lang="en-GB" sz="2400" dirty="0"/>
              <a:t>trade payable payment period should match trade receivable collection </a:t>
            </a:r>
            <a:r>
              <a:rPr lang="en-GB" sz="2400" dirty="0" smtClean="0"/>
              <a:t>period.</a:t>
            </a:r>
          </a:p>
          <a:p>
            <a:pPr marL="109728" lvl="0" indent="0">
              <a:lnSpc>
                <a:spcPct val="80000"/>
              </a:lnSpc>
              <a:buNone/>
            </a:pPr>
            <a:endParaRPr lang="en-GB" sz="2400" dirty="0"/>
          </a:p>
          <a:p>
            <a:pPr marL="109728" lvl="0" indent="0">
              <a:lnSpc>
                <a:spcPct val="80000"/>
              </a:lnSpc>
              <a:buNone/>
            </a:pPr>
            <a:r>
              <a:rPr lang="en-GB" sz="2400" b="1" dirty="0" smtClean="0">
                <a:effectLst>
                  <a:outerShdw blurRad="38100" dist="38100" dir="2700000" algn="tl">
                    <a:srgbClr val="000000">
                      <a:alpha val="43137"/>
                    </a:srgbClr>
                  </a:outerShdw>
                </a:effectLst>
              </a:rPr>
              <a:t>Is a long payment period good?</a:t>
            </a:r>
          </a:p>
          <a:p>
            <a:pPr marL="109728" lvl="0" indent="0">
              <a:lnSpc>
                <a:spcPct val="80000"/>
              </a:lnSpc>
              <a:buNone/>
            </a:pPr>
            <a:endParaRPr lang="en-GB" sz="2400" b="1" dirty="0">
              <a:effectLst>
                <a:outerShdw blurRad="38100" dist="38100" dir="2700000" algn="tl">
                  <a:srgbClr val="000000">
                    <a:alpha val="43137"/>
                  </a:srgbClr>
                </a:outerShdw>
              </a:effectLst>
            </a:endParaRPr>
          </a:p>
          <a:p>
            <a:pPr marL="109728" lvl="0" indent="0">
              <a:lnSpc>
                <a:spcPct val="80000"/>
              </a:lnSpc>
              <a:buNone/>
            </a:pPr>
            <a:r>
              <a:rPr lang="en-GB" sz="2400" dirty="0"/>
              <a:t>If pay on a timely basis may </a:t>
            </a:r>
            <a:endParaRPr lang="en-GB" sz="2400" dirty="0" smtClean="0"/>
          </a:p>
          <a:p>
            <a:pPr marL="109728" lvl="0" indent="0">
              <a:lnSpc>
                <a:spcPct val="80000"/>
              </a:lnSpc>
              <a:buNone/>
            </a:pPr>
            <a:r>
              <a:rPr lang="en-GB" sz="2400" dirty="0" smtClean="0"/>
              <a:t>receive </a:t>
            </a:r>
            <a:r>
              <a:rPr lang="en-GB" sz="2400" dirty="0"/>
              <a:t>discount which will </a:t>
            </a:r>
            <a:r>
              <a:rPr lang="en-GB" sz="2400" dirty="0" smtClean="0"/>
              <a:t>help with </a:t>
            </a:r>
          </a:p>
          <a:p>
            <a:pPr marL="109728" lvl="0" indent="0">
              <a:lnSpc>
                <a:spcPct val="80000"/>
              </a:lnSpc>
              <a:buNone/>
            </a:pPr>
            <a:r>
              <a:rPr lang="en-GB" sz="2400" dirty="0" smtClean="0"/>
              <a:t>profitability </a:t>
            </a:r>
            <a:r>
              <a:rPr lang="en-GB" sz="2400" dirty="0"/>
              <a:t>compared to competitors.</a:t>
            </a:r>
          </a:p>
          <a:p>
            <a:pPr marL="109728" lvl="0" indent="0">
              <a:lnSpc>
                <a:spcPct val="80000"/>
              </a:lnSpc>
              <a:buNone/>
            </a:pPr>
            <a:endParaRPr lang="en-GB" sz="2400" dirty="0"/>
          </a:p>
          <a:p>
            <a:pPr marL="109728" lvl="0" indent="0">
              <a:lnSpc>
                <a:spcPct val="80000"/>
              </a:lnSpc>
              <a:buNone/>
            </a:pPr>
            <a:r>
              <a:rPr lang="en-GB" sz="2400" dirty="0"/>
              <a:t>If too high may have a poor relationship with suppliers which could effect future supplies and prices.</a:t>
            </a:r>
          </a:p>
          <a:p>
            <a:pPr marL="109728" lvl="0" indent="0">
              <a:buNone/>
            </a:pPr>
            <a:endParaRPr lang="en-GB" dirty="0"/>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20</a:t>
            </a:fld>
            <a:endParaRPr lang="en-GB"/>
          </a:p>
        </p:txBody>
      </p:sp>
      <p:sp>
        <p:nvSpPr>
          <p:cNvPr id="4" name="Title 3"/>
          <p:cNvSpPr>
            <a:spLocks noGrp="1"/>
          </p:cNvSpPr>
          <p:nvPr>
            <p:ph type="title"/>
          </p:nvPr>
        </p:nvSpPr>
        <p:spPr/>
        <p:txBody>
          <a:bodyPr/>
          <a:lstStyle/>
          <a:p>
            <a:r>
              <a:rPr lang="en-GB" dirty="0"/>
              <a:t>Trade Payable Payment Period</a:t>
            </a:r>
          </a:p>
        </p:txBody>
      </p:sp>
      <p:pic>
        <p:nvPicPr>
          <p:cNvPr id="8194" name="Picture 2" descr="C:\Users\Paul\AppData\Local\Microsoft\Windows\INetCache\IE\2ZVAVVZ1\6a00e54ef2e21b8833014e5f72df5e970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420888"/>
            <a:ext cx="2166367" cy="1728484"/>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Paul\AppData\Local\Microsoft\Windows\INetCache\IE\OAI1NQKD\Fostering-team-harmony-in-changing-environme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5229199"/>
            <a:ext cx="2281436" cy="152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2911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buNone/>
            </a:pPr>
            <a:r>
              <a:rPr lang="en-GB" dirty="0" smtClean="0"/>
              <a:t>For </a:t>
            </a:r>
            <a:r>
              <a:rPr lang="en-GB" dirty="0"/>
              <a:t>VEG the payment period of 35 days appears very high especially considering the business is perishable supplies and the directors will have to work hard to maintain a good relationship with these </a:t>
            </a:r>
            <a:r>
              <a:rPr lang="en-GB" dirty="0" smtClean="0"/>
              <a:t>suppliers.</a:t>
            </a:r>
          </a:p>
          <a:p>
            <a:pPr marL="109728" lvl="0" indent="0">
              <a:buNone/>
            </a:pPr>
            <a:endParaRPr lang="en-GB" dirty="0"/>
          </a:p>
          <a:p>
            <a:pPr marL="109728" lvl="0" indent="0">
              <a:buNone/>
            </a:pPr>
            <a:r>
              <a:rPr lang="en-GB" dirty="0" smtClean="0"/>
              <a:t> </a:t>
            </a:r>
            <a:r>
              <a:rPr lang="en-GB" dirty="0"/>
              <a:t>Even though the payment period is high there is still a mismatch with the collection period again highlighting the need to ensure suitable short term finance.</a:t>
            </a:r>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21</a:t>
            </a:fld>
            <a:endParaRPr lang="en-GB"/>
          </a:p>
        </p:txBody>
      </p:sp>
      <p:sp>
        <p:nvSpPr>
          <p:cNvPr id="4" name="Title 3"/>
          <p:cNvSpPr>
            <a:spLocks noGrp="1"/>
          </p:cNvSpPr>
          <p:nvPr>
            <p:ph type="title"/>
          </p:nvPr>
        </p:nvSpPr>
        <p:spPr/>
        <p:txBody>
          <a:bodyPr>
            <a:normAutofit/>
          </a:bodyPr>
          <a:lstStyle/>
          <a:p>
            <a:r>
              <a:rPr lang="en-GB" dirty="0" smtClean="0"/>
              <a:t>Analysis of For Veg</a:t>
            </a:r>
            <a:endParaRPr lang="en-GB" dirty="0"/>
          </a:p>
        </p:txBody>
      </p:sp>
    </p:spTree>
    <p:extLst>
      <p:ext uri="{BB962C8B-B14F-4D97-AF65-F5344CB8AC3E}">
        <p14:creationId xmlns:p14="http://schemas.microsoft.com/office/powerpoint/2010/main" val="339707218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GB" dirty="0"/>
              <a:t>Can the business survive in the medium/long </a:t>
            </a:r>
            <a:r>
              <a:rPr lang="en-GB" dirty="0" smtClean="0"/>
              <a:t>term?</a:t>
            </a:r>
            <a:endParaRPr lang="en-GB" dirty="0"/>
          </a:p>
          <a:p>
            <a:pPr marL="109728" indent="0">
              <a:buNone/>
            </a:pPr>
            <a:endParaRPr lang="en-GB" b="1" dirty="0" smtClean="0">
              <a:solidFill>
                <a:schemeClr val="accent2"/>
              </a:solidFill>
            </a:endParaRPr>
          </a:p>
          <a:p>
            <a:pPr marL="109728" indent="0">
              <a:buNone/>
            </a:pPr>
            <a:r>
              <a:rPr lang="en-GB" dirty="0" smtClean="0"/>
              <a:t>Once the short term liquidity is assessed it is necessary to look at the </a:t>
            </a:r>
            <a:r>
              <a:rPr lang="en-GB" b="1" dirty="0" smtClean="0">
                <a:solidFill>
                  <a:schemeClr val="accent2"/>
                </a:solidFill>
              </a:rPr>
              <a:t>medium-term capital structure </a:t>
            </a:r>
            <a:r>
              <a:rPr lang="en-GB" dirty="0" smtClean="0"/>
              <a:t>of a business.</a:t>
            </a:r>
          </a:p>
          <a:p>
            <a:pPr marL="109728" indent="0">
              <a:buNone/>
            </a:pPr>
            <a:r>
              <a:rPr lang="en-GB" dirty="0" smtClean="0"/>
              <a:t>This will help assess the potential of risk to the investor.</a:t>
            </a:r>
          </a:p>
        </p:txBody>
      </p:sp>
      <p:sp>
        <p:nvSpPr>
          <p:cNvPr id="5" name="Slide Number Placeholder 4"/>
          <p:cNvSpPr>
            <a:spLocks noGrp="1"/>
          </p:cNvSpPr>
          <p:nvPr>
            <p:ph type="sldNum" sz="quarter" idx="12"/>
          </p:nvPr>
        </p:nvSpPr>
        <p:spPr/>
        <p:txBody>
          <a:bodyPr/>
          <a:lstStyle/>
          <a:p>
            <a:fld id="{8F86A9C7-94DA-47FB-979B-12C5BB8DC218}" type="slidenum">
              <a:rPr lang="en-GB" smtClean="0"/>
              <a:pPr/>
              <a:t>22</a:t>
            </a:fld>
            <a:endParaRPr lang="en-GB"/>
          </a:p>
        </p:txBody>
      </p:sp>
      <p:sp>
        <p:nvSpPr>
          <p:cNvPr id="2" name="Title 1"/>
          <p:cNvSpPr>
            <a:spLocks noGrp="1"/>
          </p:cNvSpPr>
          <p:nvPr>
            <p:ph type="title"/>
          </p:nvPr>
        </p:nvSpPr>
        <p:spPr/>
        <p:txBody>
          <a:bodyPr>
            <a:normAutofit/>
          </a:bodyPr>
          <a:lstStyle/>
          <a:p>
            <a:r>
              <a:rPr lang="en-GB" sz="3200" dirty="0" smtClean="0"/>
              <a:t>Long term and medium term solvency</a:t>
            </a:r>
            <a:endParaRPr lang="en-GB" sz="32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86A9C7-94DA-47FB-979B-12C5BB8DC218}" type="slidenum">
              <a:rPr lang="en-GB" smtClean="0"/>
              <a:pPr/>
              <a:t>23</a:t>
            </a:fld>
            <a:endParaRPr lang="en-GB"/>
          </a:p>
        </p:txBody>
      </p:sp>
      <p:sp>
        <p:nvSpPr>
          <p:cNvPr id="4" name="Title 3"/>
          <p:cNvSpPr>
            <a:spLocks noGrp="1"/>
          </p:cNvSpPr>
          <p:nvPr>
            <p:ph type="title"/>
          </p:nvPr>
        </p:nvSpPr>
        <p:spPr/>
        <p:txBody>
          <a:bodyPr/>
          <a:lstStyle/>
          <a:p>
            <a:r>
              <a:rPr lang="en-GB" dirty="0" smtClean="0"/>
              <a:t>What is the risk to investors?</a:t>
            </a:r>
            <a:endParaRPr lang="en-GB" dirty="0"/>
          </a:p>
        </p:txBody>
      </p:sp>
      <p:pic>
        <p:nvPicPr>
          <p:cNvPr id="5" name="Picture 4" descr="&lt;strong&gt;Share&lt;/strong&gt;/&lt;strong&gt;stock&lt;/strong&gt; &lt;strong&gt;certificate&lt;/strong&gt; template - Free Formats Excel Wor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521787"/>
            <a:ext cx="2759903" cy="2452382"/>
          </a:xfrm>
          <a:prstGeom prst="rect">
            <a:avLst/>
          </a:prstGeom>
        </p:spPr>
      </p:pic>
      <p:pic>
        <p:nvPicPr>
          <p:cNvPr id="8" name="Content Placeholder 7" descr="File:Forex - 14414549017.jpg - Wikimedia Commons"/>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1844824"/>
            <a:ext cx="3629488" cy="2722116"/>
          </a:xfrm>
          <a:prstGeom prst="rect">
            <a:avLst/>
          </a:prstGeom>
        </p:spPr>
      </p:pic>
      <p:pic>
        <p:nvPicPr>
          <p:cNvPr id="9" name="Content Placeholder 4" descr="Annual &lt;strong&gt;Dividend&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4037652"/>
            <a:ext cx="2602383" cy="1734922"/>
          </a:xfrm>
          <a:prstGeom prst="rect">
            <a:avLst/>
          </a:prstGeom>
        </p:spPr>
      </p:pic>
      <p:sp>
        <p:nvSpPr>
          <p:cNvPr id="10" name="Rectangle 9"/>
          <p:cNvSpPr/>
          <p:nvPr/>
        </p:nvSpPr>
        <p:spPr>
          <a:xfrm>
            <a:off x="3059583" y="5367992"/>
            <a:ext cx="5627217" cy="1200329"/>
          </a:xfrm>
          <a:prstGeom prst="rect">
            <a:avLst/>
          </a:prstGeom>
        </p:spPr>
        <p:txBody>
          <a:bodyPr wrap="square">
            <a:spAutoFit/>
          </a:bodyPr>
          <a:lstStyle/>
          <a:p>
            <a:pPr marL="109728" indent="0">
              <a:buNone/>
            </a:pPr>
            <a:r>
              <a:rPr lang="en-GB" sz="2400" dirty="0"/>
              <a:t>Investors face a risk of not receiving an annual return on their investment and also not having their investment repaid.</a:t>
            </a:r>
          </a:p>
        </p:txBody>
      </p:sp>
    </p:spTree>
    <p:extLst>
      <p:ext uri="{BB962C8B-B14F-4D97-AF65-F5344CB8AC3E}">
        <p14:creationId xmlns:p14="http://schemas.microsoft.com/office/powerpoint/2010/main" val="297400593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GB" sz="2400" dirty="0" smtClean="0"/>
              <a:t>The solvency of a business can be assessed by looking at its </a:t>
            </a:r>
            <a:r>
              <a:rPr lang="en-GB" sz="2400" dirty="0" smtClean="0">
                <a:solidFill>
                  <a:schemeClr val="accent2"/>
                </a:solidFill>
              </a:rPr>
              <a:t>gearing</a:t>
            </a:r>
            <a:r>
              <a:rPr lang="en-GB" sz="2400" dirty="0" smtClean="0"/>
              <a:t>.</a:t>
            </a:r>
          </a:p>
          <a:p>
            <a:pPr marL="109728" indent="0">
              <a:buNone/>
            </a:pPr>
            <a:endParaRPr lang="en-GB" sz="2400" dirty="0" smtClean="0"/>
          </a:p>
          <a:p>
            <a:pPr marL="109728" indent="0">
              <a:buNone/>
            </a:pPr>
            <a:r>
              <a:rPr lang="en-GB" sz="2400" dirty="0" smtClean="0"/>
              <a:t>Financial Gearing (leverage) looks at how the company is financed.</a:t>
            </a:r>
          </a:p>
          <a:p>
            <a:pPr marL="109728" indent="0">
              <a:buNone/>
            </a:pPr>
            <a:endParaRPr lang="en-GB" sz="2400" dirty="0"/>
          </a:p>
          <a:p>
            <a:pPr marL="109728" indent="0">
              <a:buNone/>
            </a:pPr>
            <a:endParaRPr lang="en-GB" sz="2400" dirty="0" smtClean="0"/>
          </a:p>
          <a:p>
            <a:pPr marL="109728" indent="0">
              <a:buNone/>
            </a:pPr>
            <a:endParaRPr lang="en-GB" sz="2400" dirty="0"/>
          </a:p>
          <a:p>
            <a:pPr marL="109728" indent="0">
              <a:buNone/>
            </a:pPr>
            <a:r>
              <a:rPr lang="en-GB" sz="2400" dirty="0" smtClean="0"/>
              <a:t>If a business has a high level of non-current liabilities (DEBT) there is a potential risk that in the medium-long term these loans cannot be repaid and the business will fail. </a:t>
            </a:r>
            <a:r>
              <a:rPr lang="en-GB" sz="2400" dirty="0" smtClean="0">
                <a:solidFill>
                  <a:schemeClr val="accent2"/>
                </a:solidFill>
              </a:rPr>
              <a:t>Financial Risk  </a:t>
            </a:r>
            <a:endParaRPr lang="en-GB" sz="2400" dirty="0">
              <a:solidFill>
                <a:schemeClr val="accent2"/>
              </a:solidFill>
            </a:endParaRPr>
          </a:p>
          <a:p>
            <a:pPr marL="109728" indent="0">
              <a:buNone/>
            </a:pPr>
            <a:endParaRPr lang="en-GB" sz="2400"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24</a:t>
            </a:fld>
            <a:endParaRPr lang="en-GB"/>
          </a:p>
        </p:txBody>
      </p:sp>
      <p:sp>
        <p:nvSpPr>
          <p:cNvPr id="4" name="Title 3"/>
          <p:cNvSpPr>
            <a:spLocks noGrp="1"/>
          </p:cNvSpPr>
          <p:nvPr>
            <p:ph type="title"/>
          </p:nvPr>
        </p:nvSpPr>
        <p:spPr/>
        <p:txBody>
          <a:bodyPr/>
          <a:lstStyle/>
          <a:p>
            <a:r>
              <a:rPr lang="en-GB" dirty="0" smtClean="0"/>
              <a:t>Solvency</a:t>
            </a:r>
            <a:endParaRPr lang="en-GB" dirty="0"/>
          </a:p>
        </p:txBody>
      </p:sp>
      <p:pic>
        <p:nvPicPr>
          <p:cNvPr id="5" name="Picture 4" descr="The dark side of student loans | Saylor Academ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3356992"/>
            <a:ext cx="2195736" cy="960635"/>
          </a:xfrm>
          <a:prstGeom prst="rect">
            <a:avLst/>
          </a:prstGeom>
        </p:spPr>
      </p:pic>
      <p:pic>
        <p:nvPicPr>
          <p:cNvPr id="6" name="Picture 5" descr="Journey for Fair Trade: International Women's Day: Gender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3245494"/>
            <a:ext cx="2859021" cy="1072133"/>
          </a:xfrm>
          <a:prstGeom prst="rect">
            <a:avLst/>
          </a:prstGeom>
        </p:spPr>
      </p:pic>
    </p:spTree>
    <p:extLst>
      <p:ext uri="{BB962C8B-B14F-4D97-AF65-F5344CB8AC3E}">
        <p14:creationId xmlns:p14="http://schemas.microsoft.com/office/powerpoint/2010/main" val="102162131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539552" y="1412776"/>
            <a:ext cx="8229600" cy="5030019"/>
          </a:xfrm>
          <a:noFill/>
          <a:ln/>
        </p:spPr>
        <p:txBody>
          <a:bodyPr lIns="90488" tIns="44450" rIns="90488" bIns="44450">
            <a:normAutofit fontScale="77500" lnSpcReduction="20000"/>
          </a:bodyPr>
          <a:lstStyle/>
          <a:p>
            <a:pPr marL="109728" indent="0">
              <a:buNone/>
            </a:pPr>
            <a:r>
              <a:rPr lang="en-GB" b="1" u="sng" dirty="0" smtClean="0"/>
              <a:t>Debt</a:t>
            </a:r>
          </a:p>
          <a:p>
            <a:pPr marL="109728" indent="0">
              <a:buNone/>
            </a:pPr>
            <a:r>
              <a:rPr lang="en-GB" dirty="0" smtClean="0"/>
              <a:t>Debt includes </a:t>
            </a:r>
            <a:r>
              <a:rPr lang="en-GB" dirty="0" smtClean="0">
                <a:solidFill>
                  <a:schemeClr val="accent2"/>
                </a:solidFill>
              </a:rPr>
              <a:t>non-current liabilities</a:t>
            </a:r>
            <a:r>
              <a:rPr lang="en-GB" dirty="0" smtClean="0"/>
              <a:t> and normally </a:t>
            </a:r>
            <a:r>
              <a:rPr lang="en-GB" dirty="0" smtClean="0">
                <a:solidFill>
                  <a:schemeClr val="accent2"/>
                </a:solidFill>
              </a:rPr>
              <a:t>preference shares.</a:t>
            </a:r>
          </a:p>
          <a:p>
            <a:pPr marL="109728" indent="0">
              <a:buNone/>
            </a:pPr>
            <a:endParaRPr lang="en-GB" dirty="0" smtClean="0"/>
          </a:p>
          <a:p>
            <a:pPr marL="109728" indent="0">
              <a:buNone/>
            </a:pPr>
            <a:r>
              <a:rPr lang="en-GB" dirty="0" smtClean="0"/>
              <a:t>Preference shares need to be considered carefully if they carry a fixed rate of interest which is to be paid annually and are to be repaid before ordinary shares in a winding up they are regarded as debt.</a:t>
            </a:r>
          </a:p>
          <a:p>
            <a:pPr marL="109728" indent="0">
              <a:buNone/>
            </a:pPr>
            <a:endParaRPr lang="en-GB" dirty="0" smtClean="0"/>
          </a:p>
          <a:p>
            <a:pPr marL="109728" indent="0">
              <a:buNone/>
            </a:pPr>
            <a:r>
              <a:rPr lang="en-GB" dirty="0" smtClean="0"/>
              <a:t>If the business has a </a:t>
            </a:r>
            <a:r>
              <a:rPr lang="en-GB" dirty="0" smtClean="0">
                <a:solidFill>
                  <a:schemeClr val="accent2"/>
                </a:solidFill>
              </a:rPr>
              <a:t>current loan or overdraft </a:t>
            </a:r>
            <a:r>
              <a:rPr lang="en-GB" dirty="0" smtClean="0"/>
              <a:t>that is semi-permanent it should also be regarded as debt.</a:t>
            </a:r>
          </a:p>
          <a:p>
            <a:pPr marL="109728" indent="0">
              <a:buNone/>
            </a:pPr>
            <a:endParaRPr lang="en-GB" dirty="0" smtClean="0"/>
          </a:p>
          <a:p>
            <a:pPr marL="109728" indent="0">
              <a:buNone/>
            </a:pPr>
            <a:r>
              <a:rPr lang="en-GB" b="1" u="sng" dirty="0" smtClean="0"/>
              <a:t>Equity</a:t>
            </a:r>
          </a:p>
          <a:p>
            <a:pPr marL="109728" indent="0">
              <a:buNone/>
            </a:pPr>
            <a:r>
              <a:rPr lang="en-GB" dirty="0" smtClean="0">
                <a:solidFill>
                  <a:schemeClr val="accent2"/>
                </a:solidFill>
              </a:rPr>
              <a:t>Ordinary share capital plus the reserves</a:t>
            </a:r>
            <a:r>
              <a:rPr lang="en-GB" dirty="0" smtClean="0"/>
              <a:t>. This is because the reserves that belong to the equity shareholders</a:t>
            </a:r>
          </a:p>
          <a:p>
            <a:pPr marL="109728" indent="0">
              <a:buNone/>
            </a:pPr>
            <a:endParaRPr lang="en-GB" dirty="0" smtClean="0"/>
          </a:p>
          <a:p>
            <a:pPr marL="109728" indent="0">
              <a:buNone/>
            </a:pPr>
            <a:r>
              <a:rPr lang="en-GB" dirty="0" smtClean="0"/>
              <a:t>    </a:t>
            </a:r>
            <a:endParaRPr lang="en-GB" dirty="0"/>
          </a:p>
        </p:txBody>
      </p:sp>
      <p:sp>
        <p:nvSpPr>
          <p:cNvPr id="6" name="Slide Number Placeholder 5"/>
          <p:cNvSpPr>
            <a:spLocks noGrp="1"/>
          </p:cNvSpPr>
          <p:nvPr>
            <p:ph type="sldNum" sz="quarter" idx="12"/>
          </p:nvPr>
        </p:nvSpPr>
        <p:spPr/>
        <p:txBody>
          <a:bodyPr/>
          <a:lstStyle/>
          <a:p>
            <a:fld id="{ACB682D6-6C35-43C3-9BF1-E45F7E8D5977}" type="slidenum">
              <a:rPr lang="en-GB"/>
              <a:pPr/>
              <a:t>25</a:t>
            </a:fld>
            <a:endParaRPr lang="en-GB"/>
          </a:p>
        </p:txBody>
      </p:sp>
      <p:sp>
        <p:nvSpPr>
          <p:cNvPr id="18434" name="Rectangle 2"/>
          <p:cNvSpPr>
            <a:spLocks noGrp="1" noChangeArrowheads="1"/>
          </p:cNvSpPr>
          <p:nvPr>
            <p:ph type="title"/>
          </p:nvPr>
        </p:nvSpPr>
        <p:spPr>
          <a:noFill/>
          <a:ln/>
        </p:spPr>
        <p:txBody>
          <a:bodyPr lIns="90488" tIns="44450" rIns="90488" bIns="44450"/>
          <a:lstStyle/>
          <a:p>
            <a:r>
              <a:rPr lang="en-GB" dirty="0" smtClean="0"/>
              <a:t>Solvency</a:t>
            </a:r>
            <a:endParaRPr lang="en-GB"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 calcmode="lin" valueType="num">
                                      <p:cBhvr additive="base">
                                        <p:cTn id="2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 calcmode="lin" valueType="num">
                                      <p:cBhvr additive="base">
                                        <p:cTn id="31"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pRg st="8" end="8"/>
                                            </p:txEl>
                                          </p:spTgt>
                                        </p:tgtEl>
                                        <p:attrNameLst>
                                          <p:attrName>style.visibility</p:attrName>
                                        </p:attrNameLst>
                                      </p:cBhvr>
                                      <p:to>
                                        <p:strVal val="visible"/>
                                      </p:to>
                                    </p:set>
                                    <p:anim calcmode="lin" valueType="num">
                                      <p:cBhvr additive="base">
                                        <p:cTn id="37"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pRg st="10" end="10"/>
                                            </p:txEl>
                                          </p:spTgt>
                                        </p:tgtEl>
                                        <p:attrNameLst>
                                          <p:attrName>style.visibility</p:attrName>
                                        </p:attrNameLst>
                                      </p:cBhvr>
                                      <p:to>
                                        <p:strVal val="visible"/>
                                      </p:to>
                                    </p:set>
                                    <p:anim calcmode="lin" valueType="num">
                                      <p:cBhvr additive="base">
                                        <p:cTn id="43" dur="500" fill="hold"/>
                                        <p:tgtEl>
                                          <p:spTgt spid="1843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b="1" dirty="0" smtClean="0"/>
              <a:t> </a:t>
            </a:r>
            <a:r>
              <a:rPr lang="en-GB" b="1" dirty="0"/>
              <a:t>GEARING</a:t>
            </a:r>
          </a:p>
          <a:p>
            <a:pPr marL="393192" lvl="1" indent="0">
              <a:buNone/>
            </a:pPr>
            <a:r>
              <a:rPr lang="en-GB" dirty="0"/>
              <a:t>DEBT TO EQUITY RATIO </a:t>
            </a:r>
            <a:endParaRPr lang="en-GB" dirty="0" smtClean="0"/>
          </a:p>
          <a:p>
            <a:pPr marL="393192" lvl="1" indent="0">
              <a:buNone/>
            </a:pPr>
            <a:endParaRPr lang="en-GB" dirty="0" smtClean="0"/>
          </a:p>
          <a:p>
            <a:pPr marL="393192" lvl="1" indent="0">
              <a:buNone/>
            </a:pPr>
            <a:r>
              <a:rPr lang="en-GB" dirty="0" smtClean="0"/>
              <a:t> </a:t>
            </a:r>
            <a:r>
              <a:rPr lang="en-GB" sz="2000" dirty="0"/>
              <a:t>DEBT / EQUITY</a:t>
            </a:r>
            <a:r>
              <a:rPr lang="en-GB" dirty="0"/>
              <a:t>      </a:t>
            </a:r>
            <a:r>
              <a:rPr lang="en-GB" dirty="0" smtClean="0"/>
              <a:t>=</a:t>
            </a:r>
            <a:r>
              <a:rPr lang="en-GB" sz="2000" dirty="0" smtClean="0"/>
              <a:t>		 </a:t>
            </a:r>
            <a:r>
              <a:rPr lang="en-GB" sz="2000" u="sng" dirty="0"/>
              <a:t>LOANS + OVERDRAFTS </a:t>
            </a:r>
            <a:endParaRPr lang="en-GB" sz="2000" dirty="0"/>
          </a:p>
          <a:p>
            <a:pPr lvl="1">
              <a:buFontTx/>
              <a:buNone/>
            </a:pPr>
            <a:r>
              <a:rPr lang="en-GB" sz="2000" dirty="0" smtClean="0"/>
              <a:t>						SHARE </a:t>
            </a:r>
            <a:r>
              <a:rPr lang="en-GB" sz="2000" dirty="0"/>
              <a:t>CAPITAL + RESERVES</a:t>
            </a:r>
            <a:endParaRPr lang="en-GB" dirty="0"/>
          </a:p>
          <a:p>
            <a:pPr marL="393192" lvl="1" indent="0">
              <a:buNone/>
            </a:pPr>
            <a:endParaRPr lang="en-GB" dirty="0" smtClean="0"/>
          </a:p>
        </p:txBody>
      </p:sp>
      <p:sp>
        <p:nvSpPr>
          <p:cNvPr id="3" name="Slide Number Placeholder 2"/>
          <p:cNvSpPr>
            <a:spLocks noGrp="1"/>
          </p:cNvSpPr>
          <p:nvPr>
            <p:ph type="sldNum" sz="quarter" idx="12"/>
          </p:nvPr>
        </p:nvSpPr>
        <p:spPr/>
        <p:txBody>
          <a:bodyPr/>
          <a:lstStyle/>
          <a:p>
            <a:fld id="{8F86A9C7-94DA-47FB-979B-12C5BB8DC218}" type="slidenum">
              <a:rPr lang="en-GB" smtClean="0"/>
              <a:pPr/>
              <a:t>26</a:t>
            </a:fld>
            <a:endParaRPr lang="en-GB"/>
          </a:p>
        </p:txBody>
      </p:sp>
      <p:sp>
        <p:nvSpPr>
          <p:cNvPr id="4" name="Title 3"/>
          <p:cNvSpPr>
            <a:spLocks noGrp="1"/>
          </p:cNvSpPr>
          <p:nvPr>
            <p:ph type="title"/>
          </p:nvPr>
        </p:nvSpPr>
        <p:spPr/>
        <p:txBody>
          <a:bodyPr/>
          <a:lstStyle/>
          <a:p>
            <a:r>
              <a:rPr lang="en-GB" dirty="0" smtClean="0"/>
              <a:t>Solvency</a:t>
            </a:r>
            <a:endParaRPr lang="en-GB" dirty="0"/>
          </a:p>
        </p:txBody>
      </p:sp>
    </p:spTree>
    <p:extLst>
      <p:ext uri="{BB962C8B-B14F-4D97-AF65-F5344CB8AC3E}">
        <p14:creationId xmlns:p14="http://schemas.microsoft.com/office/powerpoint/2010/main" val="2879340835"/>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8"/>
            <a:ext cx="8229600" cy="4525963"/>
          </a:xfrm>
        </p:spPr>
        <p:txBody>
          <a:bodyPr>
            <a:normAutofit/>
          </a:bodyPr>
          <a:lstStyle/>
          <a:p>
            <a:pPr marL="109728" indent="0">
              <a:buNone/>
            </a:pPr>
            <a:r>
              <a:rPr lang="en-GB" b="1" u="sng" dirty="0" smtClean="0"/>
              <a:t>Debt	</a:t>
            </a:r>
            <a:r>
              <a:rPr lang="en-GB" dirty="0" smtClean="0"/>
              <a:t>					</a:t>
            </a:r>
          </a:p>
          <a:p>
            <a:pPr marL="109728" indent="0">
              <a:buNone/>
            </a:pPr>
            <a:r>
              <a:rPr lang="en-GB" dirty="0" smtClean="0"/>
              <a:t>Long-term borrowing</a:t>
            </a:r>
            <a:r>
              <a:rPr lang="en-GB" dirty="0"/>
              <a:t> </a:t>
            </a:r>
            <a:r>
              <a:rPr lang="en-GB" dirty="0" smtClean="0"/>
              <a:t> 350</a:t>
            </a:r>
          </a:p>
          <a:p>
            <a:pPr marL="109728" indent="0">
              <a:buNone/>
            </a:pPr>
            <a:r>
              <a:rPr lang="en-GB" dirty="0" smtClean="0"/>
              <a:t>Short term borrowing </a:t>
            </a:r>
            <a:r>
              <a:rPr lang="en-GB" u="sng" dirty="0" smtClean="0"/>
              <a:t>    40</a:t>
            </a:r>
          </a:p>
          <a:p>
            <a:pPr marL="109728" indent="0">
              <a:buNone/>
            </a:pPr>
            <a:r>
              <a:rPr lang="en-GB" dirty="0"/>
              <a:t>	</a:t>
            </a:r>
            <a:r>
              <a:rPr lang="en-GB" dirty="0" smtClean="0"/>
              <a:t>			</a:t>
            </a:r>
            <a:r>
              <a:rPr lang="en-GB" u="sng" dirty="0"/>
              <a:t> </a:t>
            </a:r>
            <a:r>
              <a:rPr lang="en-GB" u="sng" dirty="0" smtClean="0"/>
              <a:t>   390</a:t>
            </a:r>
          </a:p>
          <a:p>
            <a:pPr marL="109728" indent="0">
              <a:buNone/>
            </a:pPr>
            <a:endParaRPr lang="en-GB" dirty="0"/>
          </a:p>
          <a:p>
            <a:pPr marL="109728" indent="0">
              <a:buNone/>
            </a:pPr>
            <a:r>
              <a:rPr lang="en-GB" b="1" u="sng" dirty="0" smtClean="0"/>
              <a:t>Equity</a:t>
            </a:r>
            <a:r>
              <a:rPr lang="en-GB" dirty="0" smtClean="0"/>
              <a:t>					 </a:t>
            </a:r>
          </a:p>
          <a:p>
            <a:pPr marL="109728" indent="0">
              <a:buNone/>
            </a:pPr>
            <a:r>
              <a:rPr lang="en-GB" dirty="0" smtClean="0"/>
              <a:t>Ordinary shares		     100</a:t>
            </a:r>
          </a:p>
          <a:p>
            <a:pPr marL="109728" indent="0">
              <a:buNone/>
            </a:pPr>
            <a:r>
              <a:rPr lang="en-GB" dirty="0" smtClean="0"/>
              <a:t>Retained earnings   	</a:t>
            </a:r>
            <a:r>
              <a:rPr lang="en-GB" u="sng" dirty="0" smtClean="0"/>
              <a:t>       30</a:t>
            </a:r>
          </a:p>
          <a:p>
            <a:pPr marL="109728" indent="0">
              <a:buNone/>
            </a:pPr>
            <a:r>
              <a:rPr lang="en-GB" dirty="0"/>
              <a:t>	</a:t>
            </a:r>
            <a:r>
              <a:rPr lang="en-GB" dirty="0" smtClean="0"/>
              <a:t>			</a:t>
            </a:r>
            <a:r>
              <a:rPr lang="en-GB" u="sng" dirty="0"/>
              <a:t> </a:t>
            </a:r>
            <a:r>
              <a:rPr lang="en-GB" u="sng" dirty="0" smtClean="0"/>
              <a:t> </a:t>
            </a:r>
            <a:r>
              <a:rPr lang="en-GB" u="sng" dirty="0"/>
              <a:t> </a:t>
            </a:r>
            <a:r>
              <a:rPr lang="en-GB" u="sng" dirty="0" smtClean="0"/>
              <a:t>  130</a:t>
            </a:r>
          </a:p>
          <a:p>
            <a:pPr marL="109728" indent="0">
              <a:buNone/>
            </a:pPr>
            <a:endParaRPr lang="en-GB" u="sng" dirty="0" smtClean="0"/>
          </a:p>
          <a:p>
            <a:pPr marL="109728" indent="0">
              <a:buNone/>
            </a:pPr>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27</a:t>
            </a:fld>
            <a:endParaRPr lang="en-GB"/>
          </a:p>
        </p:txBody>
      </p:sp>
      <p:sp>
        <p:nvSpPr>
          <p:cNvPr id="4" name="Title 3"/>
          <p:cNvSpPr>
            <a:spLocks noGrp="1"/>
          </p:cNvSpPr>
          <p:nvPr>
            <p:ph type="title"/>
          </p:nvPr>
        </p:nvSpPr>
        <p:spPr/>
        <p:txBody>
          <a:bodyPr>
            <a:normAutofit/>
          </a:bodyPr>
          <a:lstStyle/>
          <a:p>
            <a:r>
              <a:rPr lang="en-GB" dirty="0" smtClean="0"/>
              <a:t>Gearing using VEG </a:t>
            </a:r>
            <a:endParaRPr lang="en-GB" dirty="0"/>
          </a:p>
        </p:txBody>
      </p:sp>
      <p:sp>
        <p:nvSpPr>
          <p:cNvPr id="6" name="Flowchart: Punched Tape 5"/>
          <p:cNvSpPr/>
          <p:nvPr/>
        </p:nvSpPr>
        <p:spPr>
          <a:xfrm>
            <a:off x="5724128" y="1916832"/>
            <a:ext cx="3288904" cy="2880321"/>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728" indent="0">
              <a:buNone/>
            </a:pPr>
            <a:r>
              <a:rPr lang="en-GB" sz="2400" b="1" u="sng" dirty="0"/>
              <a:t>Debt and Equity</a:t>
            </a:r>
          </a:p>
          <a:p>
            <a:pPr marL="109728" indent="0">
              <a:buNone/>
            </a:pPr>
            <a:r>
              <a:rPr lang="en-GB" sz="2400" dirty="0" smtClean="0"/>
              <a:t>Debt</a:t>
            </a:r>
            <a:r>
              <a:rPr lang="en-GB" sz="2400" dirty="0"/>
              <a:t>	    </a:t>
            </a:r>
            <a:r>
              <a:rPr lang="en-GB" sz="2400" dirty="0" smtClean="0"/>
              <a:t>	 </a:t>
            </a:r>
            <a:r>
              <a:rPr lang="en-GB" sz="2400" dirty="0"/>
              <a:t>390</a:t>
            </a:r>
          </a:p>
          <a:p>
            <a:pPr marL="109728" indent="0">
              <a:buNone/>
            </a:pPr>
            <a:r>
              <a:rPr lang="en-GB" sz="2400" dirty="0"/>
              <a:t>Equity	</a:t>
            </a:r>
            <a:r>
              <a:rPr lang="en-GB" sz="2400" u="sng" dirty="0" smtClean="0"/>
              <a:t> 130</a:t>
            </a:r>
            <a:r>
              <a:rPr lang="en-GB" sz="2400" dirty="0"/>
              <a:t>			</a:t>
            </a:r>
            <a:r>
              <a:rPr lang="en-GB" sz="2400" u="sng" dirty="0" smtClean="0"/>
              <a:t> </a:t>
            </a:r>
            <a:r>
              <a:rPr lang="en-GB" sz="2400" u="sng" dirty="0"/>
              <a:t>520</a:t>
            </a:r>
          </a:p>
        </p:txBody>
      </p:sp>
    </p:spTree>
    <p:extLst>
      <p:ext uri="{BB962C8B-B14F-4D97-AF65-F5344CB8AC3E}">
        <p14:creationId xmlns:p14="http://schemas.microsoft.com/office/powerpoint/2010/main" val="1455702694"/>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b="1" dirty="0" smtClean="0"/>
              <a:t>Debt to Equity ratio</a:t>
            </a:r>
          </a:p>
          <a:p>
            <a:pPr marL="109728" indent="0">
              <a:buNone/>
            </a:pPr>
            <a:endParaRPr lang="en-GB" dirty="0" smtClean="0"/>
          </a:p>
          <a:p>
            <a:pPr marL="109728" indent="0">
              <a:buNone/>
            </a:pPr>
            <a:r>
              <a:rPr lang="en-GB" dirty="0"/>
              <a:t>	</a:t>
            </a:r>
            <a:r>
              <a:rPr lang="en-GB" u="sng" dirty="0" smtClean="0"/>
              <a:t>Debt	</a:t>
            </a:r>
            <a:r>
              <a:rPr lang="en-GB" dirty="0" smtClean="0"/>
              <a:t>   =	</a:t>
            </a:r>
            <a:r>
              <a:rPr lang="en-GB" u="sng" dirty="0" smtClean="0"/>
              <a:t>  390</a:t>
            </a:r>
            <a:r>
              <a:rPr lang="en-GB" dirty="0" smtClean="0"/>
              <a:t>    =  3X</a:t>
            </a:r>
          </a:p>
          <a:p>
            <a:pPr marL="109728" indent="0">
              <a:buNone/>
            </a:pPr>
            <a:r>
              <a:rPr lang="en-GB" dirty="0" smtClean="0"/>
              <a:t>	Equity	</a:t>
            </a:r>
            <a:r>
              <a:rPr lang="en-GB" dirty="0"/>
              <a:t> </a:t>
            </a:r>
            <a:r>
              <a:rPr lang="en-GB" dirty="0" smtClean="0"/>
              <a:t> 130</a:t>
            </a:r>
          </a:p>
          <a:p>
            <a:pPr marL="109728" indent="0">
              <a:buNone/>
            </a:pPr>
            <a:endParaRPr lang="en-GB" dirty="0"/>
          </a:p>
          <a:p>
            <a:pPr marL="109728" indent="0">
              <a:buNone/>
            </a:pPr>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28</a:t>
            </a:fld>
            <a:endParaRPr lang="en-GB"/>
          </a:p>
        </p:txBody>
      </p:sp>
      <p:sp>
        <p:nvSpPr>
          <p:cNvPr id="4" name="Title 3"/>
          <p:cNvSpPr>
            <a:spLocks noGrp="1"/>
          </p:cNvSpPr>
          <p:nvPr>
            <p:ph type="title"/>
          </p:nvPr>
        </p:nvSpPr>
        <p:spPr/>
        <p:txBody>
          <a:bodyPr/>
          <a:lstStyle/>
          <a:p>
            <a:r>
              <a:rPr lang="en-GB" dirty="0" smtClean="0"/>
              <a:t>Gearing Example</a:t>
            </a:r>
            <a:endParaRPr lang="en-GB" dirty="0"/>
          </a:p>
        </p:txBody>
      </p:sp>
    </p:spTree>
    <p:extLst>
      <p:ext uri="{BB962C8B-B14F-4D97-AF65-F5344CB8AC3E}">
        <p14:creationId xmlns:p14="http://schemas.microsoft.com/office/powerpoint/2010/main" val="15089369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GB" dirty="0"/>
              <a:t>The gearing level for VEG is very high and as VEG is a new entity it would mean it is unlikely that VEG could raise any more finance to fund the expansion</a:t>
            </a:r>
            <a:r>
              <a:rPr lang="en-GB" dirty="0" smtClean="0"/>
              <a:t>.</a:t>
            </a:r>
          </a:p>
          <a:p>
            <a:pPr marL="109728" indent="0">
              <a:buNone/>
            </a:pPr>
            <a:r>
              <a:rPr lang="en-GB" dirty="0" smtClean="0"/>
              <a:t>To </a:t>
            </a:r>
            <a:r>
              <a:rPr lang="en-GB" dirty="0"/>
              <a:t>attract finance VEG could offer the new property, plant and equipment as security but even so any provider of a loan would see it as high risk and would ask for high interest payments. </a:t>
            </a:r>
            <a:endParaRPr lang="en-GB" dirty="0" smtClean="0"/>
          </a:p>
          <a:p>
            <a:pPr marL="109728" indent="0">
              <a:buNone/>
            </a:pPr>
            <a:r>
              <a:rPr lang="en-GB" dirty="0" smtClean="0"/>
              <a:t>As </a:t>
            </a:r>
            <a:r>
              <a:rPr lang="en-GB" dirty="0"/>
              <a:t>interest payments are an item of expense the profitability of VEG would be reduced should any further loans be taken on. </a:t>
            </a:r>
          </a:p>
          <a:p>
            <a:pPr marL="109728" indent="0">
              <a:buNone/>
            </a:pPr>
            <a:r>
              <a:rPr lang="en-GB" dirty="0"/>
              <a:t>The directors will </a:t>
            </a:r>
            <a:r>
              <a:rPr lang="en-GB" dirty="0" smtClean="0"/>
              <a:t>probably </a:t>
            </a:r>
            <a:r>
              <a:rPr lang="en-GB" dirty="0"/>
              <a:t>look towards obtaining finance through issuing shares (equity) which would mean they would be interested in your investment offer.</a:t>
            </a:r>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29</a:t>
            </a:fld>
            <a:endParaRPr lang="en-GB"/>
          </a:p>
        </p:txBody>
      </p:sp>
      <p:sp>
        <p:nvSpPr>
          <p:cNvPr id="4" name="Title 3"/>
          <p:cNvSpPr>
            <a:spLocks noGrp="1"/>
          </p:cNvSpPr>
          <p:nvPr>
            <p:ph type="title"/>
          </p:nvPr>
        </p:nvSpPr>
        <p:spPr/>
        <p:txBody>
          <a:bodyPr/>
          <a:lstStyle/>
          <a:p>
            <a:r>
              <a:rPr lang="en-GB" dirty="0" smtClean="0"/>
              <a:t>Gearing for VEG </a:t>
            </a:r>
            <a:endParaRPr lang="en-GB" dirty="0"/>
          </a:p>
        </p:txBody>
      </p:sp>
    </p:spTree>
    <p:extLst>
      <p:ext uri="{BB962C8B-B14F-4D97-AF65-F5344CB8AC3E}">
        <p14:creationId xmlns:p14="http://schemas.microsoft.com/office/powerpoint/2010/main" val="98397349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nSpc>
                <a:spcPct val="80000"/>
              </a:lnSpc>
              <a:buNone/>
            </a:pPr>
            <a:r>
              <a:rPr lang="en-GB" sz="2800" dirty="0"/>
              <a:t>A company with good </a:t>
            </a:r>
            <a:r>
              <a:rPr lang="en-GB" sz="2800" dirty="0">
                <a:solidFill>
                  <a:schemeClr val="accent1"/>
                </a:solidFill>
              </a:rPr>
              <a:t>working capital management</a:t>
            </a:r>
            <a:r>
              <a:rPr lang="en-GB" sz="2800" dirty="0"/>
              <a:t> will be able to meet the debts as the fall due. </a:t>
            </a:r>
            <a:endParaRPr lang="en-GB" sz="2800" dirty="0" smtClean="0"/>
          </a:p>
          <a:p>
            <a:pPr marL="0" lvl="0" indent="0">
              <a:lnSpc>
                <a:spcPct val="80000"/>
              </a:lnSpc>
              <a:buNone/>
            </a:pPr>
            <a:endParaRPr lang="en-GB" sz="2800" dirty="0"/>
          </a:p>
          <a:p>
            <a:pPr marL="0" lvl="0" indent="0">
              <a:lnSpc>
                <a:spcPct val="80000"/>
              </a:lnSpc>
              <a:buNone/>
            </a:pPr>
            <a:r>
              <a:rPr lang="en-GB" sz="2800" dirty="0"/>
              <a:t>Working capital </a:t>
            </a:r>
            <a:r>
              <a:rPr lang="en-GB" sz="2800" dirty="0" smtClean="0"/>
              <a:t>is:</a:t>
            </a:r>
          </a:p>
          <a:p>
            <a:pPr marL="0" lvl="0" indent="0">
              <a:lnSpc>
                <a:spcPct val="80000"/>
              </a:lnSpc>
              <a:buNone/>
            </a:pPr>
            <a:r>
              <a:rPr lang="en-GB" sz="2800" dirty="0"/>
              <a:t>	</a:t>
            </a:r>
            <a:r>
              <a:rPr lang="en-GB" sz="2800" dirty="0" smtClean="0"/>
              <a:t> Current </a:t>
            </a:r>
            <a:r>
              <a:rPr lang="en-GB" sz="2800" dirty="0"/>
              <a:t>assets- </a:t>
            </a:r>
            <a:r>
              <a:rPr lang="en-GB" sz="2800" dirty="0" smtClean="0"/>
              <a:t>Current liabilities</a:t>
            </a:r>
          </a:p>
          <a:p>
            <a:pPr marL="0" lvl="0" indent="0">
              <a:lnSpc>
                <a:spcPct val="80000"/>
              </a:lnSpc>
              <a:buNone/>
            </a:pPr>
            <a:endParaRPr lang="en-GB" sz="2800" dirty="0"/>
          </a:p>
          <a:p>
            <a:pPr marL="0" lvl="0" indent="0">
              <a:lnSpc>
                <a:spcPct val="80000"/>
              </a:lnSpc>
              <a:buNone/>
            </a:pPr>
            <a:endParaRPr lang="en-GB" sz="2800" dirty="0"/>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3</a:t>
            </a:fld>
            <a:endParaRPr lang="en-GB"/>
          </a:p>
        </p:txBody>
      </p:sp>
      <p:sp>
        <p:nvSpPr>
          <p:cNvPr id="4" name="Title 3"/>
          <p:cNvSpPr>
            <a:spLocks noGrp="1"/>
          </p:cNvSpPr>
          <p:nvPr>
            <p:ph type="title"/>
          </p:nvPr>
        </p:nvSpPr>
        <p:spPr/>
        <p:txBody>
          <a:bodyPr/>
          <a:lstStyle/>
          <a:p>
            <a:r>
              <a:rPr lang="en-GB" dirty="0"/>
              <a:t>Liquidity and efficiency </a:t>
            </a:r>
          </a:p>
        </p:txBody>
      </p:sp>
      <p:sp>
        <p:nvSpPr>
          <p:cNvPr id="5" name="Flowchart: Punched Tape 4"/>
          <p:cNvSpPr/>
          <p:nvPr/>
        </p:nvSpPr>
        <p:spPr>
          <a:xfrm>
            <a:off x="755576" y="4005064"/>
            <a:ext cx="3024336" cy="2172824"/>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80000"/>
              </a:lnSpc>
              <a:buNone/>
            </a:pPr>
            <a:r>
              <a:rPr lang="en-GB" sz="2400" dirty="0">
                <a:solidFill>
                  <a:srgbClr val="FFFF00"/>
                </a:solidFill>
              </a:rPr>
              <a:t>Inventory</a:t>
            </a:r>
          </a:p>
          <a:p>
            <a:pPr marL="0" lvl="0" indent="0">
              <a:lnSpc>
                <a:spcPct val="80000"/>
              </a:lnSpc>
              <a:buNone/>
            </a:pPr>
            <a:r>
              <a:rPr lang="en-GB" sz="2400" dirty="0">
                <a:solidFill>
                  <a:srgbClr val="FFFF00"/>
                </a:solidFill>
              </a:rPr>
              <a:t>Trade receivables</a:t>
            </a:r>
          </a:p>
          <a:p>
            <a:pPr marL="0" lvl="0" indent="0">
              <a:lnSpc>
                <a:spcPct val="80000"/>
              </a:lnSpc>
              <a:buNone/>
            </a:pPr>
            <a:r>
              <a:rPr lang="en-GB" sz="2400" dirty="0">
                <a:solidFill>
                  <a:srgbClr val="FFFF00"/>
                </a:solidFill>
              </a:rPr>
              <a:t>Cash</a:t>
            </a:r>
          </a:p>
        </p:txBody>
      </p:sp>
      <p:sp>
        <p:nvSpPr>
          <p:cNvPr id="6" name="Flowchart: Punched Tape 5"/>
          <p:cNvSpPr/>
          <p:nvPr/>
        </p:nvSpPr>
        <p:spPr>
          <a:xfrm>
            <a:off x="4716016" y="4005064"/>
            <a:ext cx="2880320" cy="2172824"/>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solidFill>
                  <a:srgbClr val="FF0000"/>
                </a:solidFill>
              </a:rPr>
              <a:t>Trade payables</a:t>
            </a:r>
          </a:p>
          <a:p>
            <a:r>
              <a:rPr lang="en-GB" sz="2400" dirty="0" smtClean="0">
                <a:solidFill>
                  <a:srgbClr val="FF0000"/>
                </a:solidFill>
              </a:rPr>
              <a:t>Tax payable</a:t>
            </a:r>
          </a:p>
          <a:p>
            <a:r>
              <a:rPr lang="en-GB" sz="2400" dirty="0" smtClean="0">
                <a:solidFill>
                  <a:srgbClr val="FF0000"/>
                </a:solidFill>
              </a:rPr>
              <a:t>Overdraft</a:t>
            </a:r>
            <a:endParaRPr lang="en-GB" sz="2400" dirty="0">
              <a:solidFill>
                <a:srgbClr val="FF0000"/>
              </a:solidFill>
            </a:endParaRPr>
          </a:p>
        </p:txBody>
      </p:sp>
    </p:spTree>
    <p:extLst>
      <p:ext uri="{BB962C8B-B14F-4D97-AF65-F5344CB8AC3E}">
        <p14:creationId xmlns:p14="http://schemas.microsoft.com/office/powerpoint/2010/main" val="3923305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noFill/>
          <a:ln/>
        </p:spPr>
        <p:txBody>
          <a:bodyPr lIns="90488" tIns="44450" rIns="90488" bIns="44450">
            <a:normAutofit fontScale="70000" lnSpcReduction="20000"/>
          </a:bodyPr>
          <a:lstStyle/>
          <a:p>
            <a:pPr marL="109728" indent="0">
              <a:buNone/>
            </a:pPr>
            <a:r>
              <a:rPr lang="en-GB" dirty="0" smtClean="0"/>
              <a:t>A business that is highly geared (a high level of debt) with have high levels of interest payable (finance charges).</a:t>
            </a:r>
          </a:p>
          <a:p>
            <a:pPr marL="109728" indent="0">
              <a:buNone/>
            </a:pPr>
            <a:endParaRPr lang="en-GB" dirty="0"/>
          </a:p>
          <a:p>
            <a:pPr marL="109728" indent="0">
              <a:buNone/>
            </a:pPr>
            <a:r>
              <a:rPr lang="en-GB" dirty="0" smtClean="0"/>
              <a:t>The interest payable must be met from the operating profit. In order to assess the financial risk of a business not being able to meet the interest payments an interest cover ratio is calculated.</a:t>
            </a:r>
          </a:p>
          <a:p>
            <a:pPr marL="109728" indent="0">
              <a:buNone/>
            </a:pPr>
            <a:endParaRPr lang="en-GB" dirty="0"/>
          </a:p>
          <a:p>
            <a:pPr marL="109728" indent="0">
              <a:buNone/>
            </a:pPr>
            <a:r>
              <a:rPr lang="en-GB" dirty="0" smtClean="0"/>
              <a:t>Interest cover   =   </a:t>
            </a:r>
            <a:r>
              <a:rPr lang="en-GB" u="sng" dirty="0" smtClean="0"/>
              <a:t>Operating profit</a:t>
            </a:r>
          </a:p>
          <a:p>
            <a:pPr marL="109728" indent="0">
              <a:buNone/>
            </a:pPr>
            <a:r>
              <a:rPr lang="en-GB" dirty="0"/>
              <a:t>	</a:t>
            </a:r>
            <a:r>
              <a:rPr lang="en-GB" dirty="0" smtClean="0"/>
              <a:t>	      Interest payable</a:t>
            </a:r>
          </a:p>
          <a:p>
            <a:pPr marL="109728" indent="0">
              <a:buNone/>
            </a:pPr>
            <a:endParaRPr lang="en-GB" dirty="0"/>
          </a:p>
          <a:p>
            <a:pPr marL="109728" indent="0">
              <a:buNone/>
            </a:pPr>
            <a:r>
              <a:rPr lang="en-GB" dirty="0" smtClean="0"/>
              <a:t>2016 interest cover	    </a:t>
            </a:r>
            <a:r>
              <a:rPr lang="en-GB" u="sng" dirty="0" smtClean="0"/>
              <a:t>70 </a:t>
            </a:r>
            <a:r>
              <a:rPr lang="en-GB" dirty="0" smtClean="0"/>
              <a:t>    3.5X</a:t>
            </a:r>
          </a:p>
          <a:p>
            <a:pPr marL="109728" indent="0">
              <a:buNone/>
            </a:pPr>
            <a:r>
              <a:rPr lang="en-GB" dirty="0"/>
              <a:t>	</a:t>
            </a:r>
            <a:r>
              <a:rPr lang="en-GB" dirty="0" smtClean="0"/>
              <a:t>		    20</a:t>
            </a:r>
          </a:p>
          <a:p>
            <a:pPr marL="109728" indent="0">
              <a:buNone/>
            </a:pPr>
            <a:endParaRPr lang="en-GB" dirty="0"/>
          </a:p>
          <a:p>
            <a:pPr marL="109728" indent="0">
              <a:buNone/>
            </a:pPr>
            <a:r>
              <a:rPr lang="en-GB" dirty="0" smtClean="0"/>
              <a:t>Forecast interest cover    </a:t>
            </a:r>
            <a:r>
              <a:rPr lang="en-GB" u="sng" dirty="0" smtClean="0"/>
              <a:t>210 </a:t>
            </a:r>
            <a:r>
              <a:rPr lang="en-GB" dirty="0" smtClean="0"/>
              <a:t>  8.4X</a:t>
            </a:r>
          </a:p>
          <a:p>
            <a:pPr marL="109728" indent="0">
              <a:buNone/>
            </a:pPr>
            <a:r>
              <a:rPr lang="en-GB" dirty="0"/>
              <a:t>	</a:t>
            </a:r>
            <a:r>
              <a:rPr lang="en-GB" dirty="0" smtClean="0"/>
              <a:t>		      25</a:t>
            </a:r>
          </a:p>
          <a:p>
            <a:pPr marL="109728" indent="0">
              <a:buNone/>
            </a:pPr>
            <a:endParaRPr lang="en-GB" dirty="0"/>
          </a:p>
        </p:txBody>
      </p:sp>
      <p:sp>
        <p:nvSpPr>
          <p:cNvPr id="6" name="Slide Number Placeholder 5"/>
          <p:cNvSpPr>
            <a:spLocks noGrp="1"/>
          </p:cNvSpPr>
          <p:nvPr>
            <p:ph type="sldNum" sz="quarter" idx="12"/>
          </p:nvPr>
        </p:nvSpPr>
        <p:spPr/>
        <p:txBody>
          <a:bodyPr/>
          <a:lstStyle/>
          <a:p>
            <a:fld id="{B47E6EFD-CF99-4555-A043-6E31676CAA36}" type="slidenum">
              <a:rPr lang="en-GB"/>
              <a:pPr/>
              <a:t>30</a:t>
            </a:fld>
            <a:endParaRPr lang="en-GB"/>
          </a:p>
        </p:txBody>
      </p:sp>
      <p:sp>
        <p:nvSpPr>
          <p:cNvPr id="19458" name="Rectangle 2"/>
          <p:cNvSpPr>
            <a:spLocks noGrp="1" noChangeArrowheads="1"/>
          </p:cNvSpPr>
          <p:nvPr>
            <p:ph type="title"/>
          </p:nvPr>
        </p:nvSpPr>
        <p:spPr>
          <a:noFill/>
          <a:ln/>
        </p:spPr>
        <p:txBody>
          <a:bodyPr lIns="90488" tIns="44450" rIns="90488" bIns="44450">
            <a:normAutofit fontScale="90000"/>
          </a:bodyPr>
          <a:lstStyle/>
          <a:p>
            <a:r>
              <a:rPr lang="en-GB" dirty="0" smtClean="0"/>
              <a:t>Gearing and the Income Statement</a:t>
            </a:r>
            <a:endParaRPr lang="en-GB"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dissolve">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dissolve">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animEffect transition="in" filter="dissolve">
                                      <p:cBhvr>
                                        <p:cTn id="17" dur="500"/>
                                        <p:tgtEl>
                                          <p:spTgt spid="1945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dissolve">
                                      <p:cBhvr>
                                        <p:cTn id="22" dur="500"/>
                                        <p:tgtEl>
                                          <p:spTgt spid="194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459">
                                            <p:txEl>
                                              <p:pRg st="7" end="7"/>
                                            </p:txEl>
                                          </p:spTgt>
                                        </p:tgtEl>
                                        <p:attrNameLst>
                                          <p:attrName>style.visibility</p:attrName>
                                        </p:attrNameLst>
                                      </p:cBhvr>
                                      <p:to>
                                        <p:strVal val="visible"/>
                                      </p:to>
                                    </p:set>
                                    <p:animEffect transition="in" filter="dissolve">
                                      <p:cBhvr>
                                        <p:cTn id="27" dur="500"/>
                                        <p:tgtEl>
                                          <p:spTgt spid="1945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459">
                                            <p:txEl>
                                              <p:pRg st="8" end="8"/>
                                            </p:txEl>
                                          </p:spTgt>
                                        </p:tgtEl>
                                        <p:attrNameLst>
                                          <p:attrName>style.visibility</p:attrName>
                                        </p:attrNameLst>
                                      </p:cBhvr>
                                      <p:to>
                                        <p:strVal val="visible"/>
                                      </p:to>
                                    </p:set>
                                    <p:animEffect transition="in" filter="dissolve">
                                      <p:cBhvr>
                                        <p:cTn id="32" dur="500"/>
                                        <p:tgtEl>
                                          <p:spTgt spid="1945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9459">
                                            <p:txEl>
                                              <p:pRg st="10" end="10"/>
                                            </p:txEl>
                                          </p:spTgt>
                                        </p:tgtEl>
                                        <p:attrNameLst>
                                          <p:attrName>style.visibility</p:attrName>
                                        </p:attrNameLst>
                                      </p:cBhvr>
                                      <p:to>
                                        <p:strVal val="visible"/>
                                      </p:to>
                                    </p:set>
                                    <p:animEffect transition="in" filter="dissolve">
                                      <p:cBhvr>
                                        <p:cTn id="37" dur="500"/>
                                        <p:tgtEl>
                                          <p:spTgt spid="1945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9459">
                                            <p:txEl>
                                              <p:pRg st="11" end="11"/>
                                            </p:txEl>
                                          </p:spTgt>
                                        </p:tgtEl>
                                        <p:attrNameLst>
                                          <p:attrName>style.visibility</p:attrName>
                                        </p:attrNameLst>
                                      </p:cBhvr>
                                      <p:to>
                                        <p:strVal val="visible"/>
                                      </p:to>
                                    </p:set>
                                    <p:animEffect transition="in" filter="dissolve">
                                      <p:cBhvr>
                                        <p:cTn id="42" dur="500"/>
                                        <p:tgtEl>
                                          <p:spTgt spid="19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a:t>The financial risk for VEG in </a:t>
            </a:r>
            <a:r>
              <a:rPr lang="en-US" dirty="0" smtClean="0"/>
              <a:t>2016 </a:t>
            </a:r>
            <a:r>
              <a:rPr lang="en-US" dirty="0"/>
              <a:t>is highlighted by the fact operating profit is only 3.5x more than the required interest payments. </a:t>
            </a:r>
            <a:endParaRPr lang="en-US" dirty="0" smtClean="0"/>
          </a:p>
          <a:p>
            <a:pPr marL="109728" indent="0">
              <a:buNone/>
            </a:pPr>
            <a:endParaRPr lang="en-US" dirty="0"/>
          </a:p>
          <a:p>
            <a:pPr marL="109728" indent="0">
              <a:buNone/>
            </a:pPr>
            <a:r>
              <a:rPr lang="en-US" dirty="0" smtClean="0"/>
              <a:t>A </a:t>
            </a:r>
            <a:r>
              <a:rPr lang="en-US" dirty="0"/>
              <a:t>small drop in profits would mean that interest payments could not be met and the business would be struggling to survive</a:t>
            </a:r>
            <a:r>
              <a:rPr lang="en-US" dirty="0" smtClean="0"/>
              <a:t>.</a:t>
            </a:r>
          </a:p>
          <a:p>
            <a:pPr marL="109728" indent="0">
              <a:buNone/>
            </a:pPr>
            <a:endParaRPr lang="en-US" dirty="0"/>
          </a:p>
          <a:p>
            <a:pPr marL="109728" indent="0">
              <a:buNone/>
            </a:pPr>
            <a:r>
              <a:rPr lang="en-US" dirty="0" smtClean="0"/>
              <a:t> </a:t>
            </a:r>
            <a:r>
              <a:rPr lang="en-US" dirty="0"/>
              <a:t>From the forecast it can be seen the directors are aware of this and do not intend to increase the level of loans to fund the increased revenue. With a forecast interest cover of 8.4X the business would be financially more stable.</a:t>
            </a:r>
          </a:p>
          <a:p>
            <a:pPr marL="109728" indent="0">
              <a:buNone/>
            </a:pPr>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31</a:t>
            </a:fld>
            <a:endParaRPr lang="en-GB"/>
          </a:p>
        </p:txBody>
      </p:sp>
      <p:sp>
        <p:nvSpPr>
          <p:cNvPr id="4" name="Title 3"/>
          <p:cNvSpPr>
            <a:spLocks noGrp="1"/>
          </p:cNvSpPr>
          <p:nvPr>
            <p:ph type="title"/>
          </p:nvPr>
        </p:nvSpPr>
        <p:spPr/>
        <p:txBody>
          <a:bodyPr/>
          <a:lstStyle/>
          <a:p>
            <a:r>
              <a:rPr lang="en-GB" dirty="0" smtClean="0"/>
              <a:t>Interest Payments for VEG</a:t>
            </a:r>
            <a:endParaRPr lang="en-GB" dirty="0"/>
          </a:p>
        </p:txBody>
      </p:sp>
    </p:spTree>
    <p:extLst>
      <p:ext uri="{BB962C8B-B14F-4D97-AF65-F5344CB8AC3E}">
        <p14:creationId xmlns:p14="http://schemas.microsoft.com/office/powerpoint/2010/main" val="175825241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GB" dirty="0" smtClean="0"/>
              <a:t>Should an investment be made in VEG?</a:t>
            </a:r>
          </a:p>
          <a:p>
            <a:pPr marL="109728" indent="0">
              <a:buNone/>
            </a:pPr>
            <a:endParaRPr lang="en-GB" dirty="0" smtClean="0"/>
          </a:p>
          <a:p>
            <a:pPr marL="109728" indent="0">
              <a:buNone/>
            </a:pPr>
            <a:r>
              <a:rPr lang="en-GB" dirty="0" smtClean="0"/>
              <a:t>The business appears profitable and well run the concerns would be:</a:t>
            </a:r>
          </a:p>
          <a:p>
            <a:pPr marL="109728" indent="0">
              <a:buNone/>
            </a:pPr>
            <a:endParaRPr lang="en-GB" dirty="0" smtClean="0"/>
          </a:p>
          <a:p>
            <a:pPr marL="109728" indent="0">
              <a:buNone/>
            </a:pPr>
            <a:r>
              <a:rPr lang="en-GB" dirty="0" smtClean="0"/>
              <a:t>Relying on the competitive advantage of the new technology. Is the intellectual property protected? Is any further advancement likely? Who are the competitors?</a:t>
            </a:r>
          </a:p>
          <a:p>
            <a:pPr marL="109728" indent="0">
              <a:buNone/>
            </a:pPr>
            <a:endParaRPr lang="en-GB" dirty="0" smtClean="0"/>
          </a:p>
          <a:p>
            <a:pPr marL="109728" indent="0">
              <a:buNone/>
            </a:pPr>
            <a:r>
              <a:rPr lang="en-GB" dirty="0" smtClean="0"/>
              <a:t>Reliance on a few large supermarkets. Are there any other potential customers? The length of the contracts? The credit terms offered to supermarkets are a concern.</a:t>
            </a:r>
          </a:p>
          <a:p>
            <a:pPr marL="109728" indent="0">
              <a:buNone/>
            </a:pPr>
            <a:endParaRPr lang="en-GB" dirty="0"/>
          </a:p>
          <a:p>
            <a:pPr marL="109728" indent="0">
              <a:buNone/>
            </a:pPr>
            <a:r>
              <a:rPr lang="en-GB" dirty="0" smtClean="0"/>
              <a:t>Confirmation that no further debt will be taken on and future dividend payments and share re-purchase by the current directors.</a:t>
            </a:r>
          </a:p>
          <a:p>
            <a:pPr marL="109728" indent="0">
              <a:buNone/>
            </a:pPr>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32</a:t>
            </a:fld>
            <a:endParaRPr lang="en-GB"/>
          </a:p>
        </p:txBody>
      </p:sp>
      <p:sp>
        <p:nvSpPr>
          <p:cNvPr id="4" name="Title 3"/>
          <p:cNvSpPr>
            <a:spLocks noGrp="1"/>
          </p:cNvSpPr>
          <p:nvPr>
            <p:ph type="title"/>
          </p:nvPr>
        </p:nvSpPr>
        <p:spPr/>
        <p:txBody>
          <a:bodyPr/>
          <a:lstStyle/>
          <a:p>
            <a:r>
              <a:rPr lang="en-GB" dirty="0" smtClean="0"/>
              <a:t>VEG : Summary</a:t>
            </a:r>
            <a:endParaRPr lang="en-GB" dirty="0"/>
          </a:p>
        </p:txBody>
      </p:sp>
    </p:spTree>
    <p:extLst>
      <p:ext uri="{BB962C8B-B14F-4D97-AF65-F5344CB8AC3E}">
        <p14:creationId xmlns:p14="http://schemas.microsoft.com/office/powerpoint/2010/main" val="3131831123"/>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smtClean="0"/>
              <a:t>In order to explore the financial risk of gearing further the next few slides look at the effect on profits of a two companies one of which has a high level of debt (highly geared) and one which has a low level of debt (low gearing).</a:t>
            </a:r>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33</a:t>
            </a:fld>
            <a:endParaRPr lang="en-GB"/>
          </a:p>
        </p:txBody>
      </p:sp>
      <p:sp>
        <p:nvSpPr>
          <p:cNvPr id="4" name="Title 3"/>
          <p:cNvSpPr>
            <a:spLocks noGrp="1"/>
          </p:cNvSpPr>
          <p:nvPr>
            <p:ph type="title"/>
          </p:nvPr>
        </p:nvSpPr>
        <p:spPr/>
        <p:txBody>
          <a:bodyPr/>
          <a:lstStyle/>
          <a:p>
            <a:r>
              <a:rPr lang="en-GB" dirty="0" smtClean="0"/>
              <a:t>The Impact of gearing</a:t>
            </a:r>
            <a:endParaRPr lang="en-GB" dirty="0"/>
          </a:p>
        </p:txBody>
      </p:sp>
    </p:spTree>
    <p:extLst>
      <p:ext uri="{BB962C8B-B14F-4D97-AF65-F5344CB8AC3E}">
        <p14:creationId xmlns:p14="http://schemas.microsoft.com/office/powerpoint/2010/main" val="1837876571"/>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511257045"/>
              </p:ext>
            </p:extLst>
          </p:nvPr>
        </p:nvGraphicFramePr>
        <p:xfrm>
          <a:off x="467544" y="2132856"/>
          <a:ext cx="8229601" cy="1752600"/>
        </p:xfrm>
        <a:graphic>
          <a:graphicData uri="http://schemas.openxmlformats.org/drawingml/2006/table">
            <a:tbl>
              <a:tblPr firstRow="1" bandRow="1">
                <a:tableStyleId>{5C22544A-7EE6-4342-B048-85BDC9FD1C3A}</a:tableStyleId>
              </a:tblPr>
              <a:tblGrid>
                <a:gridCol w="2242592">
                  <a:extLst>
                    <a:ext uri="{9D8B030D-6E8A-4147-A177-3AD203B41FA5}">
                      <a16:colId xmlns:a16="http://schemas.microsoft.com/office/drawing/2014/main" val="20000"/>
                    </a:ext>
                  </a:extLst>
                </a:gridCol>
                <a:gridCol w="1512169">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450504">
                  <a:extLst>
                    <a:ext uri="{9D8B030D-6E8A-4147-A177-3AD203B41FA5}">
                      <a16:colId xmlns:a16="http://schemas.microsoft.com/office/drawing/2014/main" val="20004"/>
                    </a:ext>
                  </a:extLst>
                </a:gridCol>
              </a:tblGrid>
              <a:tr h="136024">
                <a:tc>
                  <a:txBody>
                    <a:bodyPr/>
                    <a:lstStyle/>
                    <a:p>
                      <a:endParaRPr lang="en-GB" dirty="0"/>
                    </a:p>
                  </a:txBody>
                  <a:tcPr/>
                </a:tc>
                <a:tc>
                  <a:txBody>
                    <a:bodyPr/>
                    <a:lstStyle/>
                    <a:p>
                      <a:pPr algn="r"/>
                      <a:r>
                        <a:rPr lang="en-GB" dirty="0" smtClean="0"/>
                        <a:t>A</a:t>
                      </a:r>
                      <a:r>
                        <a:rPr lang="en-GB" baseline="0" dirty="0" smtClean="0"/>
                        <a:t> (Good Year)</a:t>
                      </a:r>
                      <a:endParaRPr lang="en-GB" dirty="0"/>
                    </a:p>
                  </a:txBody>
                  <a:tcPr/>
                </a:tc>
                <a:tc>
                  <a:txBody>
                    <a:bodyPr/>
                    <a:lstStyle/>
                    <a:p>
                      <a:pPr algn="r"/>
                      <a:r>
                        <a:rPr lang="en-GB" baseline="0" dirty="0" smtClean="0"/>
                        <a:t>A (Poor Year)</a:t>
                      </a:r>
                      <a:endParaRPr lang="en-GB" dirty="0"/>
                    </a:p>
                  </a:txBody>
                  <a:tcPr/>
                </a:tc>
                <a:tc>
                  <a:txBody>
                    <a:bodyPr/>
                    <a:lstStyle/>
                    <a:p>
                      <a:pPr algn="r"/>
                      <a:r>
                        <a:rPr lang="en-GB" baseline="0" dirty="0" smtClean="0"/>
                        <a:t>B (Good Year)</a:t>
                      </a:r>
                      <a:endParaRPr lang="en-GB" dirty="0"/>
                    </a:p>
                  </a:txBody>
                  <a:tcPr/>
                </a:tc>
                <a:tc>
                  <a:txBody>
                    <a:bodyPr/>
                    <a:lstStyle/>
                    <a:p>
                      <a:pPr algn="r"/>
                      <a:r>
                        <a:rPr lang="en-GB" baseline="0" dirty="0" smtClean="0"/>
                        <a:t>B (Poor Year)</a:t>
                      </a:r>
                      <a:endParaRPr lang="en-GB" dirty="0"/>
                    </a:p>
                  </a:txBody>
                  <a:tcPr/>
                </a:tc>
                <a:extLst>
                  <a:ext uri="{0D108BD9-81ED-4DB2-BD59-A6C34878D82A}">
                    <a16:rowId xmlns:a16="http://schemas.microsoft.com/office/drawing/2014/main" val="10000"/>
                  </a:ext>
                </a:extLst>
              </a:tr>
              <a:tr h="370840">
                <a:tc>
                  <a:txBody>
                    <a:bodyPr/>
                    <a:lstStyle/>
                    <a:p>
                      <a:r>
                        <a:rPr lang="en-GB" dirty="0" smtClean="0"/>
                        <a:t>Share capital</a:t>
                      </a:r>
                      <a:endParaRPr lang="en-GB" dirty="0"/>
                    </a:p>
                  </a:txBody>
                  <a:tcPr/>
                </a:tc>
                <a:tc>
                  <a:txBody>
                    <a:bodyPr/>
                    <a:lstStyle/>
                    <a:p>
                      <a:pPr algn="r"/>
                      <a:r>
                        <a:rPr lang="en-GB" dirty="0" smtClean="0"/>
                        <a:t>100,000</a:t>
                      </a:r>
                      <a:endParaRPr lang="en-GB" dirty="0"/>
                    </a:p>
                  </a:txBody>
                  <a:tcPr>
                    <a:lnB w="12700" cmpd="sng">
                      <a:noFill/>
                    </a:lnB>
                  </a:tcPr>
                </a:tc>
                <a:tc>
                  <a:txBody>
                    <a:bodyPr/>
                    <a:lstStyle/>
                    <a:p>
                      <a:pPr algn="r"/>
                      <a:r>
                        <a:rPr lang="en-GB" dirty="0" smtClean="0"/>
                        <a:t>100,000</a:t>
                      </a:r>
                      <a:endParaRPr lang="en-GB" dirty="0"/>
                    </a:p>
                  </a:txBody>
                  <a:tcPr/>
                </a:tc>
                <a:tc>
                  <a:txBody>
                    <a:bodyPr/>
                    <a:lstStyle/>
                    <a:p>
                      <a:pPr algn="r"/>
                      <a:r>
                        <a:rPr lang="en-GB" dirty="0" smtClean="0"/>
                        <a:t>10,000</a:t>
                      </a:r>
                      <a:endParaRPr lang="en-GB" dirty="0"/>
                    </a:p>
                  </a:txBody>
                  <a:tcPr/>
                </a:tc>
                <a:tc>
                  <a:txBody>
                    <a:bodyPr/>
                    <a:lstStyle/>
                    <a:p>
                      <a:pPr algn="r"/>
                      <a:r>
                        <a:rPr lang="en-GB" dirty="0" smtClean="0"/>
                        <a:t>10,000</a:t>
                      </a:r>
                      <a:endParaRPr lang="en-GB" dirty="0"/>
                    </a:p>
                  </a:txBody>
                  <a:tcPr/>
                </a:tc>
                <a:extLst>
                  <a:ext uri="{0D108BD9-81ED-4DB2-BD59-A6C34878D82A}">
                    <a16:rowId xmlns:a16="http://schemas.microsoft.com/office/drawing/2014/main" val="10001"/>
                  </a:ext>
                </a:extLst>
              </a:tr>
              <a:tr h="370840">
                <a:tc>
                  <a:txBody>
                    <a:bodyPr/>
                    <a:lstStyle/>
                    <a:p>
                      <a:r>
                        <a:rPr lang="en-GB" dirty="0" smtClean="0"/>
                        <a:t>Debt (15%)</a:t>
                      </a:r>
                      <a:endParaRPr lang="en-GB" dirty="0"/>
                    </a:p>
                  </a:txBody>
                  <a:tcPr>
                    <a:lnR w="12700" cmpd="sng">
                      <a:noFill/>
                    </a:lnR>
                  </a:tcPr>
                </a:tc>
                <a:tc>
                  <a:txBody>
                    <a:bodyPr/>
                    <a:lstStyle/>
                    <a:p>
                      <a:pPr algn="r"/>
                      <a:r>
                        <a:rPr lang="en-GB" dirty="0" smtClean="0"/>
                        <a:t>10,000</a:t>
                      </a:r>
                      <a:endParaRPr lang="en-GB"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GB" dirty="0" smtClean="0"/>
                        <a:t>10,000</a:t>
                      </a:r>
                      <a:endParaRPr lang="en-GB" dirty="0"/>
                    </a:p>
                  </a:txBody>
                  <a:tcPr>
                    <a:lnL w="12700" cmpd="sng">
                      <a:noFill/>
                    </a:lnL>
                    <a:lnB w="12700" cap="flat" cmpd="sng" algn="ctr">
                      <a:solidFill>
                        <a:schemeClr val="tx1"/>
                      </a:solidFill>
                      <a:prstDash val="solid"/>
                      <a:round/>
                      <a:headEnd type="none" w="med" len="med"/>
                      <a:tailEnd type="none" w="med" len="med"/>
                    </a:lnB>
                  </a:tcPr>
                </a:tc>
                <a:tc>
                  <a:txBody>
                    <a:bodyPr/>
                    <a:lstStyle/>
                    <a:p>
                      <a:pPr algn="r"/>
                      <a:r>
                        <a:rPr lang="en-GB" dirty="0" smtClean="0"/>
                        <a:t>100,000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100,000</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GB" dirty="0"/>
                    </a:p>
                  </a:txBody>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8F86A9C7-94DA-47FB-979B-12C5BB8DC218}" type="slidenum">
              <a:rPr lang="en-GB" smtClean="0"/>
              <a:pPr/>
              <a:t>34</a:t>
            </a:fld>
            <a:endParaRPr lang="en-GB"/>
          </a:p>
        </p:txBody>
      </p:sp>
      <p:sp>
        <p:nvSpPr>
          <p:cNvPr id="2" name="Title 1"/>
          <p:cNvSpPr>
            <a:spLocks noGrp="1"/>
          </p:cNvSpPr>
          <p:nvPr>
            <p:ph type="title"/>
          </p:nvPr>
        </p:nvSpPr>
        <p:spPr/>
        <p:txBody>
          <a:bodyPr>
            <a:normAutofit fontScale="90000"/>
          </a:bodyPr>
          <a:lstStyle/>
          <a:p>
            <a:r>
              <a:rPr lang="en-GB" dirty="0" smtClean="0"/>
              <a:t>THE IMPACT OF GEARING</a:t>
            </a:r>
            <a:br>
              <a:rPr lang="en-GB" dirty="0" smtClean="0"/>
            </a:br>
            <a:r>
              <a:rPr lang="en-GB" sz="4000" dirty="0" smtClean="0"/>
              <a:t>Co A (low geared) and Co. B (high geared)</a:t>
            </a:r>
            <a:endParaRPr lang="en-GB" sz="4000" dirty="0"/>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472605799"/>
              </p:ext>
            </p:extLst>
          </p:nvPr>
        </p:nvGraphicFramePr>
        <p:xfrm>
          <a:off x="457200" y="1700808"/>
          <a:ext cx="8229601" cy="3606800"/>
        </p:xfrm>
        <a:graphic>
          <a:graphicData uri="http://schemas.openxmlformats.org/drawingml/2006/table">
            <a:tbl>
              <a:tblPr firstRow="1" bandRow="1">
                <a:tableStyleId>{5C22544A-7EE6-4342-B048-85BDC9FD1C3A}</a:tableStyleId>
              </a:tblPr>
              <a:tblGrid>
                <a:gridCol w="2242592">
                  <a:extLst>
                    <a:ext uri="{9D8B030D-6E8A-4147-A177-3AD203B41FA5}">
                      <a16:colId xmlns:a16="http://schemas.microsoft.com/office/drawing/2014/main" val="20000"/>
                    </a:ext>
                  </a:extLst>
                </a:gridCol>
                <a:gridCol w="1512169">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450504">
                  <a:extLst>
                    <a:ext uri="{9D8B030D-6E8A-4147-A177-3AD203B41FA5}">
                      <a16:colId xmlns:a16="http://schemas.microsoft.com/office/drawing/2014/main" val="20004"/>
                    </a:ext>
                  </a:extLst>
                </a:gridCol>
              </a:tblGrid>
              <a:tr h="568072">
                <a:tc>
                  <a:txBody>
                    <a:bodyPr/>
                    <a:lstStyle/>
                    <a:p>
                      <a:endParaRPr lang="en-GB" dirty="0"/>
                    </a:p>
                  </a:txBody>
                  <a:tcPr/>
                </a:tc>
                <a:tc>
                  <a:txBody>
                    <a:bodyPr/>
                    <a:lstStyle/>
                    <a:p>
                      <a:pPr algn="r"/>
                      <a:r>
                        <a:rPr lang="en-GB" dirty="0" smtClean="0"/>
                        <a:t>A</a:t>
                      </a:r>
                      <a:r>
                        <a:rPr lang="en-GB" baseline="0" dirty="0" smtClean="0"/>
                        <a:t> (Good Year)</a:t>
                      </a:r>
                      <a:endParaRPr lang="en-GB" dirty="0"/>
                    </a:p>
                  </a:txBody>
                  <a:tcPr/>
                </a:tc>
                <a:tc>
                  <a:txBody>
                    <a:bodyPr/>
                    <a:lstStyle/>
                    <a:p>
                      <a:pPr algn="r"/>
                      <a:r>
                        <a:rPr lang="en-GB" baseline="0" dirty="0" smtClean="0"/>
                        <a:t>A (Poor Year)</a:t>
                      </a:r>
                      <a:endParaRPr lang="en-GB" dirty="0"/>
                    </a:p>
                  </a:txBody>
                  <a:tcPr/>
                </a:tc>
                <a:tc>
                  <a:txBody>
                    <a:bodyPr/>
                    <a:lstStyle/>
                    <a:p>
                      <a:pPr algn="r"/>
                      <a:r>
                        <a:rPr lang="en-GB" baseline="0" dirty="0" smtClean="0"/>
                        <a:t>B (Good Year)</a:t>
                      </a:r>
                      <a:endParaRPr lang="en-GB" dirty="0"/>
                    </a:p>
                  </a:txBody>
                  <a:tcPr/>
                </a:tc>
                <a:tc>
                  <a:txBody>
                    <a:bodyPr/>
                    <a:lstStyle/>
                    <a:p>
                      <a:pPr algn="r"/>
                      <a:r>
                        <a:rPr lang="en-GB" baseline="0" dirty="0" smtClean="0"/>
                        <a:t>B (Poor Year)</a:t>
                      </a:r>
                      <a:endParaRPr lang="en-GB" dirty="0"/>
                    </a:p>
                  </a:txBody>
                  <a:tcPr/>
                </a:tc>
                <a:extLst>
                  <a:ext uri="{0D108BD9-81ED-4DB2-BD59-A6C34878D82A}">
                    <a16:rowId xmlns:a16="http://schemas.microsoft.com/office/drawing/2014/main" val="10000"/>
                  </a:ext>
                </a:extLst>
              </a:tr>
              <a:tr h="370840">
                <a:tc>
                  <a:txBody>
                    <a:bodyPr/>
                    <a:lstStyle/>
                    <a:p>
                      <a:r>
                        <a:rPr lang="en-GB" dirty="0" smtClean="0"/>
                        <a:t>Share capital</a:t>
                      </a:r>
                      <a:endParaRPr lang="en-GB" dirty="0"/>
                    </a:p>
                  </a:txBody>
                  <a:tcPr/>
                </a:tc>
                <a:tc>
                  <a:txBody>
                    <a:bodyPr/>
                    <a:lstStyle/>
                    <a:p>
                      <a:pPr algn="r"/>
                      <a:r>
                        <a:rPr lang="en-GB" dirty="0" smtClean="0"/>
                        <a:t>100,000</a:t>
                      </a:r>
                      <a:endParaRPr lang="en-GB" dirty="0"/>
                    </a:p>
                  </a:txBody>
                  <a:tcPr/>
                </a:tc>
                <a:tc>
                  <a:txBody>
                    <a:bodyPr/>
                    <a:lstStyle/>
                    <a:p>
                      <a:pPr algn="r"/>
                      <a:r>
                        <a:rPr lang="en-GB" dirty="0" smtClean="0"/>
                        <a:t>100,000</a:t>
                      </a:r>
                      <a:endParaRPr lang="en-GB" dirty="0"/>
                    </a:p>
                  </a:txBody>
                  <a:tcPr/>
                </a:tc>
                <a:tc>
                  <a:txBody>
                    <a:bodyPr/>
                    <a:lstStyle/>
                    <a:p>
                      <a:pPr algn="r"/>
                      <a:r>
                        <a:rPr lang="en-GB" dirty="0" smtClean="0"/>
                        <a:t>10,000</a:t>
                      </a:r>
                      <a:endParaRPr lang="en-GB" dirty="0"/>
                    </a:p>
                  </a:txBody>
                  <a:tcPr/>
                </a:tc>
                <a:tc>
                  <a:txBody>
                    <a:bodyPr/>
                    <a:lstStyle/>
                    <a:p>
                      <a:pPr algn="r"/>
                      <a:r>
                        <a:rPr lang="en-GB" dirty="0" smtClean="0"/>
                        <a:t>10,000</a:t>
                      </a:r>
                      <a:endParaRPr lang="en-GB" dirty="0"/>
                    </a:p>
                  </a:txBody>
                  <a:tcPr/>
                </a:tc>
                <a:extLst>
                  <a:ext uri="{0D108BD9-81ED-4DB2-BD59-A6C34878D82A}">
                    <a16:rowId xmlns:a16="http://schemas.microsoft.com/office/drawing/2014/main" val="10001"/>
                  </a:ext>
                </a:extLst>
              </a:tr>
              <a:tr h="370840">
                <a:tc>
                  <a:txBody>
                    <a:bodyPr/>
                    <a:lstStyle/>
                    <a:p>
                      <a:r>
                        <a:rPr lang="en-GB" dirty="0" smtClean="0"/>
                        <a:t>Debt (15%)</a:t>
                      </a:r>
                      <a:endParaRPr lang="en-GB" dirty="0"/>
                    </a:p>
                  </a:txBody>
                  <a:tcPr/>
                </a:tc>
                <a:tc>
                  <a:txBody>
                    <a:bodyPr/>
                    <a:lstStyle/>
                    <a:p>
                      <a:pPr algn="r"/>
                      <a:r>
                        <a:rPr lang="en-GB" dirty="0" smtClean="0"/>
                        <a:t>10,000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10,000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100,000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100,000</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GB" dirty="0"/>
                    </a:p>
                  </a:txBody>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GB"/>
                    </a:p>
                  </a:txBody>
                  <a:tcPr/>
                </a:tc>
                <a:tc>
                  <a:txBody>
                    <a:bodyPr/>
                    <a:lstStyle/>
                    <a:p>
                      <a:pPr algn="r"/>
                      <a:endParaRPr lang="en-GB"/>
                    </a:p>
                  </a:txBody>
                  <a:tcPr>
                    <a:lnT w="12700" cap="flat" cmpd="sng" algn="ctr">
                      <a:solidFill>
                        <a:schemeClr val="tx1"/>
                      </a:solidFill>
                      <a:prstDash val="solid"/>
                      <a:round/>
                      <a:headEnd type="none" w="med" len="med"/>
                      <a:tailEnd type="none" w="med" len="med"/>
                    </a:lnT>
                  </a:tcPr>
                </a:tc>
                <a:tc>
                  <a:txBody>
                    <a:bodyPr/>
                    <a:lstStyle/>
                    <a:p>
                      <a:pPr algn="r"/>
                      <a:endParaRPr lang="en-GB"/>
                    </a:p>
                  </a:txBody>
                  <a:tcPr>
                    <a:lnT w="12700" cap="flat" cmpd="sng" algn="ctr">
                      <a:solidFill>
                        <a:schemeClr val="tx1"/>
                      </a:solidFill>
                      <a:prstDash val="solid"/>
                      <a:round/>
                      <a:headEnd type="none" w="med" len="med"/>
                      <a:tailEnd type="none" w="med" len="med"/>
                    </a:lnT>
                  </a:tcPr>
                </a:tc>
                <a:tc>
                  <a:txBody>
                    <a:bodyPr/>
                    <a:lstStyle/>
                    <a:p>
                      <a:pPr algn="r"/>
                      <a:endParaRPr lang="en-GB"/>
                    </a:p>
                  </a:txBody>
                  <a:tcPr>
                    <a:lnT w="12700" cap="flat" cmpd="sng" algn="ctr">
                      <a:solidFill>
                        <a:schemeClr val="tx1"/>
                      </a:solidFill>
                      <a:prstDash val="solid"/>
                      <a:round/>
                      <a:headEnd type="none" w="med" len="med"/>
                      <a:tailEnd type="none" w="med" len="med"/>
                    </a:lnT>
                  </a:tcPr>
                </a:tc>
                <a:tc>
                  <a:txBody>
                    <a:bodyPr/>
                    <a:lstStyle/>
                    <a:p>
                      <a:pPr algn="r"/>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GB" dirty="0" smtClean="0"/>
                        <a:t>Operating profit</a:t>
                      </a:r>
                      <a:endParaRPr lang="en-GB" dirty="0"/>
                    </a:p>
                  </a:txBody>
                  <a:tcPr/>
                </a:tc>
                <a:tc>
                  <a:txBody>
                    <a:bodyPr/>
                    <a:lstStyle/>
                    <a:p>
                      <a:pPr algn="r"/>
                      <a:r>
                        <a:rPr lang="en-GB" dirty="0" smtClean="0"/>
                        <a:t>64,000</a:t>
                      </a:r>
                      <a:endParaRPr lang="en-GB" dirty="0"/>
                    </a:p>
                  </a:txBody>
                  <a:tcPr/>
                </a:tc>
                <a:tc>
                  <a:txBody>
                    <a:bodyPr/>
                    <a:lstStyle/>
                    <a:p>
                      <a:pPr algn="r"/>
                      <a:r>
                        <a:rPr lang="en-GB" dirty="0" smtClean="0"/>
                        <a:t>16,000</a:t>
                      </a:r>
                      <a:endParaRPr lang="en-GB" dirty="0"/>
                    </a:p>
                  </a:txBody>
                  <a:tcPr/>
                </a:tc>
                <a:tc>
                  <a:txBody>
                    <a:bodyPr/>
                    <a:lstStyle/>
                    <a:p>
                      <a:pPr algn="r"/>
                      <a:endParaRPr lang="en-GB"/>
                    </a:p>
                  </a:txBody>
                  <a:tcPr/>
                </a:tc>
                <a:tc>
                  <a:txBody>
                    <a:bodyPr/>
                    <a:lstStyle/>
                    <a:p>
                      <a:pPr algn="r"/>
                      <a:endParaRPr lang="en-GB" dirty="0"/>
                    </a:p>
                  </a:txBody>
                  <a:tcPr/>
                </a:tc>
                <a:extLst>
                  <a:ext uri="{0D108BD9-81ED-4DB2-BD59-A6C34878D82A}">
                    <a16:rowId xmlns:a16="http://schemas.microsoft.com/office/drawing/2014/main" val="10005"/>
                  </a:ext>
                </a:extLst>
              </a:tr>
              <a:tr h="370840">
                <a:tc>
                  <a:txBody>
                    <a:bodyPr/>
                    <a:lstStyle/>
                    <a:p>
                      <a:r>
                        <a:rPr lang="en-GB" dirty="0" smtClean="0"/>
                        <a:t>Interest charge</a:t>
                      </a:r>
                      <a:endParaRPr lang="en-GB" dirty="0"/>
                    </a:p>
                  </a:txBody>
                  <a:tcPr/>
                </a:tc>
                <a:tc>
                  <a:txBody>
                    <a:bodyPr/>
                    <a:lstStyle/>
                    <a:p>
                      <a:pPr algn="r"/>
                      <a:r>
                        <a:rPr lang="en-GB" dirty="0" smtClean="0"/>
                        <a:t>1,500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1,500</a:t>
                      </a:r>
                      <a:endParaRPr lang="en-GB" dirty="0"/>
                    </a:p>
                  </a:txBody>
                  <a:tcPr>
                    <a:lnB w="12700" cap="flat" cmpd="sng" algn="ctr">
                      <a:solidFill>
                        <a:schemeClr val="tx1"/>
                      </a:solidFill>
                      <a:prstDash val="solid"/>
                      <a:round/>
                      <a:headEnd type="none" w="med" len="med"/>
                      <a:tailEnd type="none" w="med" len="med"/>
                    </a:lnB>
                  </a:tcPr>
                </a:tc>
                <a:tc>
                  <a:txBody>
                    <a:bodyPr/>
                    <a:lstStyle/>
                    <a:p>
                      <a:pPr algn="r"/>
                      <a:endParaRPr lang="en-GB" dirty="0"/>
                    </a:p>
                  </a:txBody>
                  <a:tcPr/>
                </a:tc>
                <a:tc>
                  <a:txBody>
                    <a:bodyPr/>
                    <a:lstStyle/>
                    <a:p>
                      <a:pPr algn="r"/>
                      <a:endParaRPr lang="en-GB" dirty="0"/>
                    </a:p>
                  </a:txBody>
                  <a:tcPr/>
                </a:tc>
                <a:extLst>
                  <a:ext uri="{0D108BD9-81ED-4DB2-BD59-A6C34878D82A}">
                    <a16:rowId xmlns:a16="http://schemas.microsoft.com/office/drawing/2014/main" val="10006"/>
                  </a:ext>
                </a:extLst>
              </a:tr>
              <a:tr h="370840">
                <a:tc>
                  <a:txBody>
                    <a:bodyPr/>
                    <a:lstStyle/>
                    <a:p>
                      <a:r>
                        <a:rPr lang="en-GB" dirty="0" smtClean="0"/>
                        <a:t>Profit</a:t>
                      </a:r>
                      <a:r>
                        <a:rPr lang="en-GB" baseline="0" dirty="0" smtClean="0"/>
                        <a:t> before tax</a:t>
                      </a:r>
                      <a:endParaRPr lang="en-GB" dirty="0"/>
                    </a:p>
                  </a:txBody>
                  <a:tcPr/>
                </a:tc>
                <a:tc>
                  <a:txBody>
                    <a:bodyPr/>
                    <a:lstStyle/>
                    <a:p>
                      <a:pPr algn="r"/>
                      <a:r>
                        <a:rPr lang="en-GB" dirty="0" smtClean="0"/>
                        <a:t>62,500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14,500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GB"/>
                    </a:p>
                  </a:txBody>
                  <a:tcPr/>
                </a:tc>
                <a:tc>
                  <a:txBody>
                    <a:bodyPr/>
                    <a:lstStyle/>
                    <a:p>
                      <a:pPr algn="r"/>
                      <a:endParaRPr lang="en-GB" dirty="0"/>
                    </a:p>
                  </a:txBody>
                  <a:tcPr/>
                </a:tc>
                <a:extLst>
                  <a:ext uri="{0D108BD9-81ED-4DB2-BD59-A6C34878D82A}">
                    <a16:rowId xmlns:a16="http://schemas.microsoft.com/office/drawing/2014/main" val="10007"/>
                  </a:ext>
                </a:extLst>
              </a:tr>
              <a:tr h="370840">
                <a:tc>
                  <a:txBody>
                    <a:bodyPr/>
                    <a:lstStyle/>
                    <a:p>
                      <a:endParaRPr lang="en-GB" dirty="0"/>
                    </a:p>
                  </a:txBody>
                  <a:tcPr/>
                </a:tc>
                <a:tc>
                  <a:txBody>
                    <a:bodyPr/>
                    <a:lstStyle/>
                    <a:p>
                      <a:pPr algn="r"/>
                      <a:endParaRPr lang="en-GB" dirty="0"/>
                    </a:p>
                  </a:txBody>
                  <a:tcPr>
                    <a:lnT w="12700" cap="flat" cmpd="sng" algn="ctr">
                      <a:solidFill>
                        <a:schemeClr val="tx1"/>
                      </a:solidFill>
                      <a:prstDash val="solid"/>
                      <a:round/>
                      <a:headEnd type="none" w="med" len="med"/>
                      <a:tailEnd type="none" w="med" len="med"/>
                    </a:lnT>
                  </a:tcPr>
                </a:tc>
                <a:tc>
                  <a:txBody>
                    <a:bodyPr/>
                    <a:lstStyle/>
                    <a:p>
                      <a:pPr algn="r"/>
                      <a:endParaRPr lang="en-GB" dirty="0"/>
                    </a:p>
                  </a:txBody>
                  <a:tcPr>
                    <a:lnT w="12700" cap="flat" cmpd="sng" algn="ctr">
                      <a:solidFill>
                        <a:schemeClr val="tx1"/>
                      </a:solidFill>
                      <a:prstDash val="solid"/>
                      <a:round/>
                      <a:headEnd type="none" w="med" len="med"/>
                      <a:tailEnd type="none" w="med" len="med"/>
                    </a:lnT>
                  </a:tcPr>
                </a:tc>
                <a:tc>
                  <a:txBody>
                    <a:bodyPr/>
                    <a:lstStyle/>
                    <a:p>
                      <a:pPr algn="r"/>
                      <a:endParaRPr lang="en-GB"/>
                    </a:p>
                  </a:txBody>
                  <a:tcPr/>
                </a:tc>
                <a:tc>
                  <a:txBody>
                    <a:bodyPr/>
                    <a:lstStyle/>
                    <a:p>
                      <a:pPr algn="r"/>
                      <a:endParaRPr lang="en-GB" dirty="0"/>
                    </a:p>
                  </a:txBody>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8F86A9C7-94DA-47FB-979B-12C5BB8DC218}" type="slidenum">
              <a:rPr lang="en-GB" smtClean="0"/>
              <a:pPr/>
              <a:t>35</a:t>
            </a:fld>
            <a:endParaRPr lang="en-GB"/>
          </a:p>
        </p:txBody>
      </p:sp>
      <p:sp>
        <p:nvSpPr>
          <p:cNvPr id="2" name="Title 1"/>
          <p:cNvSpPr>
            <a:spLocks noGrp="1"/>
          </p:cNvSpPr>
          <p:nvPr>
            <p:ph type="title"/>
          </p:nvPr>
        </p:nvSpPr>
        <p:spPr/>
        <p:txBody>
          <a:bodyPr>
            <a:normAutofit fontScale="90000"/>
          </a:bodyPr>
          <a:lstStyle/>
          <a:p>
            <a:r>
              <a:rPr lang="en-GB" dirty="0" smtClean="0"/>
              <a:t>THE IMPACT OF GEARING</a:t>
            </a:r>
            <a:br>
              <a:rPr lang="en-GB" dirty="0" smtClean="0"/>
            </a:br>
            <a:r>
              <a:rPr lang="en-GB" sz="4000" dirty="0" smtClean="0"/>
              <a:t>Co A (low geared) and Co. B (high geared)</a:t>
            </a:r>
            <a:endParaRPr lang="en-GB" sz="4000" dirty="0"/>
          </a:p>
        </p:txBody>
      </p:sp>
      <p:sp>
        <p:nvSpPr>
          <p:cNvPr id="10" name="TextBox 9"/>
          <p:cNvSpPr txBox="1"/>
          <p:nvPr/>
        </p:nvSpPr>
        <p:spPr>
          <a:xfrm>
            <a:off x="755576" y="5373216"/>
            <a:ext cx="3384376" cy="646331"/>
          </a:xfrm>
          <a:prstGeom prst="rect">
            <a:avLst/>
          </a:prstGeom>
          <a:solidFill>
            <a:srgbClr val="FFFF00"/>
          </a:solidFill>
        </p:spPr>
        <p:txBody>
          <a:bodyPr wrap="square" rtlCol="0">
            <a:spAutoFit/>
          </a:bodyPr>
          <a:lstStyle/>
          <a:p>
            <a:r>
              <a:rPr lang="en-GB" dirty="0" smtClean="0"/>
              <a:t>75% fall in operating profit leads to a 76.8% fall in PBT.</a:t>
            </a:r>
            <a:endParaRPr lang="en-GB" dirty="0"/>
          </a:p>
        </p:txBody>
      </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749357760"/>
              </p:ext>
            </p:extLst>
          </p:nvPr>
        </p:nvGraphicFramePr>
        <p:xfrm>
          <a:off x="179512" y="1772816"/>
          <a:ext cx="8229601" cy="323596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306489">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450504">
                  <a:extLst>
                    <a:ext uri="{9D8B030D-6E8A-4147-A177-3AD203B41FA5}">
                      <a16:colId xmlns:a16="http://schemas.microsoft.com/office/drawing/2014/main" val="20004"/>
                    </a:ext>
                  </a:extLst>
                </a:gridCol>
              </a:tblGrid>
              <a:tr h="532656">
                <a:tc>
                  <a:txBody>
                    <a:bodyPr/>
                    <a:lstStyle/>
                    <a:p>
                      <a:endParaRPr lang="en-GB" dirty="0"/>
                    </a:p>
                  </a:txBody>
                  <a:tcPr/>
                </a:tc>
                <a:tc>
                  <a:txBody>
                    <a:bodyPr/>
                    <a:lstStyle/>
                    <a:p>
                      <a:pPr algn="r"/>
                      <a:r>
                        <a:rPr lang="en-GB" dirty="0" smtClean="0"/>
                        <a:t>A</a:t>
                      </a:r>
                      <a:r>
                        <a:rPr lang="en-GB" baseline="0" dirty="0" smtClean="0"/>
                        <a:t> (Good Year)</a:t>
                      </a:r>
                      <a:endParaRPr lang="en-GB" dirty="0"/>
                    </a:p>
                  </a:txBody>
                  <a:tcPr/>
                </a:tc>
                <a:tc>
                  <a:txBody>
                    <a:bodyPr/>
                    <a:lstStyle/>
                    <a:p>
                      <a:pPr algn="r"/>
                      <a:r>
                        <a:rPr lang="en-GB" baseline="0" dirty="0" smtClean="0"/>
                        <a:t>A (Poor Year)</a:t>
                      </a:r>
                      <a:endParaRPr lang="en-GB" dirty="0"/>
                    </a:p>
                  </a:txBody>
                  <a:tcPr/>
                </a:tc>
                <a:tc>
                  <a:txBody>
                    <a:bodyPr/>
                    <a:lstStyle/>
                    <a:p>
                      <a:pPr algn="r"/>
                      <a:r>
                        <a:rPr lang="en-GB" baseline="0" dirty="0" smtClean="0"/>
                        <a:t>B (Good Year)</a:t>
                      </a:r>
                      <a:endParaRPr lang="en-GB" dirty="0"/>
                    </a:p>
                  </a:txBody>
                  <a:tcPr/>
                </a:tc>
                <a:tc>
                  <a:txBody>
                    <a:bodyPr/>
                    <a:lstStyle/>
                    <a:p>
                      <a:pPr algn="r"/>
                      <a:r>
                        <a:rPr lang="en-GB" baseline="0" dirty="0" smtClean="0"/>
                        <a:t>B (Poor Year)</a:t>
                      </a:r>
                      <a:endParaRPr lang="en-GB" dirty="0"/>
                    </a:p>
                  </a:txBody>
                  <a:tcPr/>
                </a:tc>
                <a:extLst>
                  <a:ext uri="{0D108BD9-81ED-4DB2-BD59-A6C34878D82A}">
                    <a16:rowId xmlns:a16="http://schemas.microsoft.com/office/drawing/2014/main" val="10000"/>
                  </a:ext>
                </a:extLst>
              </a:tr>
              <a:tr h="370840">
                <a:tc>
                  <a:txBody>
                    <a:bodyPr/>
                    <a:lstStyle/>
                    <a:p>
                      <a:r>
                        <a:rPr lang="en-GB" dirty="0" smtClean="0"/>
                        <a:t>Share capital</a:t>
                      </a:r>
                      <a:endParaRPr lang="en-GB" dirty="0"/>
                    </a:p>
                  </a:txBody>
                  <a:tcPr/>
                </a:tc>
                <a:tc>
                  <a:txBody>
                    <a:bodyPr/>
                    <a:lstStyle/>
                    <a:p>
                      <a:pPr algn="r"/>
                      <a:r>
                        <a:rPr lang="en-GB" dirty="0" smtClean="0"/>
                        <a:t>100,000</a:t>
                      </a:r>
                      <a:endParaRPr lang="en-GB" dirty="0"/>
                    </a:p>
                  </a:txBody>
                  <a:tcPr/>
                </a:tc>
                <a:tc>
                  <a:txBody>
                    <a:bodyPr/>
                    <a:lstStyle/>
                    <a:p>
                      <a:pPr algn="r"/>
                      <a:r>
                        <a:rPr lang="en-GB" dirty="0" smtClean="0"/>
                        <a:t>100,000</a:t>
                      </a:r>
                      <a:endParaRPr lang="en-GB" dirty="0"/>
                    </a:p>
                  </a:txBody>
                  <a:tcPr/>
                </a:tc>
                <a:tc>
                  <a:txBody>
                    <a:bodyPr/>
                    <a:lstStyle/>
                    <a:p>
                      <a:pPr algn="r"/>
                      <a:r>
                        <a:rPr lang="en-GB" dirty="0" smtClean="0"/>
                        <a:t>10,000</a:t>
                      </a:r>
                      <a:endParaRPr lang="en-GB" dirty="0"/>
                    </a:p>
                  </a:txBody>
                  <a:tcPr/>
                </a:tc>
                <a:tc>
                  <a:txBody>
                    <a:bodyPr/>
                    <a:lstStyle/>
                    <a:p>
                      <a:pPr algn="r"/>
                      <a:r>
                        <a:rPr lang="en-GB" dirty="0" smtClean="0"/>
                        <a:t>10,000</a:t>
                      </a:r>
                      <a:endParaRPr lang="en-GB" dirty="0"/>
                    </a:p>
                  </a:txBody>
                  <a:tcPr/>
                </a:tc>
                <a:extLst>
                  <a:ext uri="{0D108BD9-81ED-4DB2-BD59-A6C34878D82A}">
                    <a16:rowId xmlns:a16="http://schemas.microsoft.com/office/drawing/2014/main" val="10001"/>
                  </a:ext>
                </a:extLst>
              </a:tr>
              <a:tr h="370840">
                <a:tc>
                  <a:txBody>
                    <a:bodyPr/>
                    <a:lstStyle/>
                    <a:p>
                      <a:r>
                        <a:rPr lang="en-GB" dirty="0" smtClean="0"/>
                        <a:t>Debt (15%)</a:t>
                      </a:r>
                      <a:endParaRPr lang="en-GB" dirty="0"/>
                    </a:p>
                  </a:txBody>
                  <a:tcPr/>
                </a:tc>
                <a:tc>
                  <a:txBody>
                    <a:bodyPr/>
                    <a:lstStyle/>
                    <a:p>
                      <a:pPr algn="r"/>
                      <a:r>
                        <a:rPr lang="en-GB" dirty="0" smtClean="0"/>
                        <a:t>10,000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10,000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100,000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100,000</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GB" dirty="0"/>
                    </a:p>
                  </a:txBody>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110,000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GB"/>
                    </a:p>
                  </a:txBody>
                  <a:tcPr/>
                </a:tc>
                <a:tc>
                  <a:txBody>
                    <a:bodyPr/>
                    <a:lstStyle/>
                    <a:p>
                      <a:pPr algn="r"/>
                      <a:endParaRPr lang="en-GB"/>
                    </a:p>
                  </a:txBody>
                  <a:tcPr>
                    <a:lnT w="12700" cap="flat" cmpd="sng" algn="ctr">
                      <a:solidFill>
                        <a:schemeClr val="tx1"/>
                      </a:solidFill>
                      <a:prstDash val="solid"/>
                      <a:round/>
                      <a:headEnd type="none" w="med" len="med"/>
                      <a:tailEnd type="none" w="med" len="med"/>
                    </a:lnT>
                  </a:tcPr>
                </a:tc>
                <a:tc>
                  <a:txBody>
                    <a:bodyPr/>
                    <a:lstStyle/>
                    <a:p>
                      <a:pPr algn="r"/>
                      <a:endParaRPr lang="en-GB"/>
                    </a:p>
                  </a:txBody>
                  <a:tcPr>
                    <a:lnT w="12700" cap="flat" cmpd="sng" algn="ctr">
                      <a:solidFill>
                        <a:schemeClr val="tx1"/>
                      </a:solidFill>
                      <a:prstDash val="solid"/>
                      <a:round/>
                      <a:headEnd type="none" w="med" len="med"/>
                      <a:tailEnd type="none" w="med" len="med"/>
                    </a:lnT>
                  </a:tcPr>
                </a:tc>
                <a:tc>
                  <a:txBody>
                    <a:bodyPr/>
                    <a:lstStyle/>
                    <a:p>
                      <a:pPr algn="r"/>
                      <a:endParaRPr lang="en-GB"/>
                    </a:p>
                  </a:txBody>
                  <a:tcPr>
                    <a:lnT w="12700" cap="flat" cmpd="sng" algn="ctr">
                      <a:solidFill>
                        <a:schemeClr val="tx1"/>
                      </a:solidFill>
                      <a:prstDash val="solid"/>
                      <a:round/>
                      <a:headEnd type="none" w="med" len="med"/>
                      <a:tailEnd type="none" w="med" len="med"/>
                    </a:lnT>
                  </a:tcPr>
                </a:tc>
                <a:tc>
                  <a:txBody>
                    <a:bodyPr/>
                    <a:lstStyle/>
                    <a:p>
                      <a:pPr algn="r"/>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GB" dirty="0" smtClean="0"/>
                        <a:t>Operating profit</a:t>
                      </a:r>
                      <a:endParaRPr lang="en-GB" dirty="0"/>
                    </a:p>
                  </a:txBody>
                  <a:tcPr/>
                </a:tc>
                <a:tc>
                  <a:txBody>
                    <a:bodyPr/>
                    <a:lstStyle/>
                    <a:p>
                      <a:pPr algn="r"/>
                      <a:r>
                        <a:rPr lang="en-GB" dirty="0" smtClean="0"/>
                        <a:t>64,000</a:t>
                      </a:r>
                      <a:endParaRPr lang="en-GB" dirty="0"/>
                    </a:p>
                  </a:txBody>
                  <a:tcPr/>
                </a:tc>
                <a:tc>
                  <a:txBody>
                    <a:bodyPr/>
                    <a:lstStyle/>
                    <a:p>
                      <a:pPr algn="r"/>
                      <a:r>
                        <a:rPr lang="en-GB" dirty="0" smtClean="0"/>
                        <a:t>16,000</a:t>
                      </a:r>
                      <a:endParaRPr lang="en-GB" dirty="0"/>
                    </a:p>
                  </a:txBody>
                  <a:tcPr/>
                </a:tc>
                <a:tc>
                  <a:txBody>
                    <a:bodyPr/>
                    <a:lstStyle/>
                    <a:p>
                      <a:pPr algn="r"/>
                      <a:r>
                        <a:rPr lang="en-GB" dirty="0" smtClean="0"/>
                        <a:t>64,000</a:t>
                      </a:r>
                      <a:endParaRPr lang="en-GB" dirty="0"/>
                    </a:p>
                  </a:txBody>
                  <a:tcPr/>
                </a:tc>
                <a:tc>
                  <a:txBody>
                    <a:bodyPr/>
                    <a:lstStyle/>
                    <a:p>
                      <a:pPr algn="r"/>
                      <a:r>
                        <a:rPr lang="en-GB" dirty="0" smtClean="0"/>
                        <a:t>16,000</a:t>
                      </a:r>
                      <a:endParaRPr lang="en-GB" dirty="0"/>
                    </a:p>
                  </a:txBody>
                  <a:tcPr/>
                </a:tc>
                <a:extLst>
                  <a:ext uri="{0D108BD9-81ED-4DB2-BD59-A6C34878D82A}">
                    <a16:rowId xmlns:a16="http://schemas.microsoft.com/office/drawing/2014/main" val="10005"/>
                  </a:ext>
                </a:extLst>
              </a:tr>
              <a:tr h="370840">
                <a:tc>
                  <a:txBody>
                    <a:bodyPr/>
                    <a:lstStyle/>
                    <a:p>
                      <a:r>
                        <a:rPr lang="en-GB" dirty="0" smtClean="0"/>
                        <a:t>Interest charge</a:t>
                      </a:r>
                      <a:endParaRPr lang="en-GB" dirty="0"/>
                    </a:p>
                  </a:txBody>
                  <a:tcPr/>
                </a:tc>
                <a:tc>
                  <a:txBody>
                    <a:bodyPr/>
                    <a:lstStyle/>
                    <a:p>
                      <a:pPr algn="r"/>
                      <a:r>
                        <a:rPr lang="en-GB" dirty="0" smtClean="0"/>
                        <a:t>1,500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1,500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15,000</a:t>
                      </a:r>
                      <a:endParaRPr lang="en-GB" dirty="0"/>
                    </a:p>
                  </a:txBody>
                  <a:tcPr>
                    <a:lnB w="12700" cap="flat" cmpd="sng" algn="ctr">
                      <a:solidFill>
                        <a:schemeClr val="tx1"/>
                      </a:solidFill>
                      <a:prstDash val="solid"/>
                      <a:round/>
                      <a:headEnd type="none" w="med" len="med"/>
                      <a:tailEnd type="none" w="med" len="med"/>
                    </a:lnB>
                  </a:tcPr>
                </a:tc>
                <a:tc>
                  <a:txBody>
                    <a:bodyPr/>
                    <a:lstStyle/>
                    <a:p>
                      <a:pPr algn="r"/>
                      <a:r>
                        <a:rPr lang="en-GB" dirty="0" smtClean="0"/>
                        <a:t>15,000</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GB" dirty="0" smtClean="0"/>
                        <a:t>Profit</a:t>
                      </a:r>
                      <a:r>
                        <a:rPr lang="en-GB" baseline="0" dirty="0" smtClean="0"/>
                        <a:t> for before tax</a:t>
                      </a:r>
                      <a:endParaRPr lang="en-GB" dirty="0"/>
                    </a:p>
                  </a:txBody>
                  <a:tcPr/>
                </a:tc>
                <a:tc>
                  <a:txBody>
                    <a:bodyPr/>
                    <a:lstStyle/>
                    <a:p>
                      <a:pPr algn="r"/>
                      <a:r>
                        <a:rPr lang="en-GB" dirty="0" smtClean="0"/>
                        <a:t>62,500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14,500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49,000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dirty="0" smtClean="0"/>
                        <a:t>1,000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8F86A9C7-94DA-47FB-979B-12C5BB8DC218}" type="slidenum">
              <a:rPr lang="en-GB" smtClean="0"/>
              <a:pPr/>
              <a:t>36</a:t>
            </a:fld>
            <a:endParaRPr lang="en-GB"/>
          </a:p>
        </p:txBody>
      </p:sp>
      <p:sp>
        <p:nvSpPr>
          <p:cNvPr id="2" name="Title 1"/>
          <p:cNvSpPr>
            <a:spLocks noGrp="1"/>
          </p:cNvSpPr>
          <p:nvPr>
            <p:ph type="title"/>
          </p:nvPr>
        </p:nvSpPr>
        <p:spPr/>
        <p:txBody>
          <a:bodyPr>
            <a:normAutofit fontScale="90000"/>
          </a:bodyPr>
          <a:lstStyle/>
          <a:p>
            <a:r>
              <a:rPr lang="en-GB" dirty="0" smtClean="0"/>
              <a:t>THE IMPACT OF GEARING</a:t>
            </a:r>
            <a:br>
              <a:rPr lang="en-GB" dirty="0" smtClean="0"/>
            </a:br>
            <a:r>
              <a:rPr lang="en-GB" sz="4000" dirty="0" smtClean="0"/>
              <a:t>Co A (low geared) and Co. B (high geared)</a:t>
            </a:r>
            <a:endParaRPr lang="en-GB" sz="4000" dirty="0"/>
          </a:p>
        </p:txBody>
      </p:sp>
      <p:sp>
        <p:nvSpPr>
          <p:cNvPr id="7" name="TextBox 6"/>
          <p:cNvSpPr txBox="1"/>
          <p:nvPr/>
        </p:nvSpPr>
        <p:spPr>
          <a:xfrm>
            <a:off x="5220072" y="5373216"/>
            <a:ext cx="3384376" cy="646331"/>
          </a:xfrm>
          <a:prstGeom prst="rect">
            <a:avLst/>
          </a:prstGeom>
          <a:solidFill>
            <a:srgbClr val="FF0000"/>
          </a:solidFill>
        </p:spPr>
        <p:txBody>
          <a:bodyPr wrap="square" rtlCol="0">
            <a:spAutoFit/>
          </a:bodyPr>
          <a:lstStyle/>
          <a:p>
            <a:r>
              <a:rPr lang="en-GB" dirty="0" smtClean="0">
                <a:solidFill>
                  <a:schemeClr val="bg1"/>
                </a:solidFill>
              </a:rPr>
              <a:t>75% fall in operating profit leads to a 98% fall in PBT.</a:t>
            </a:r>
            <a:endParaRPr lang="en-GB" dirty="0">
              <a:solidFill>
                <a:schemeClr val="bg1"/>
              </a:solidFill>
            </a:endParaRPr>
          </a:p>
        </p:txBody>
      </p:sp>
      <p:sp>
        <p:nvSpPr>
          <p:cNvPr id="8" name="TextBox 7"/>
          <p:cNvSpPr txBox="1"/>
          <p:nvPr/>
        </p:nvSpPr>
        <p:spPr>
          <a:xfrm>
            <a:off x="755576" y="5373216"/>
            <a:ext cx="3384376" cy="646331"/>
          </a:xfrm>
          <a:prstGeom prst="rect">
            <a:avLst/>
          </a:prstGeom>
          <a:solidFill>
            <a:srgbClr val="FFFF00"/>
          </a:solidFill>
        </p:spPr>
        <p:txBody>
          <a:bodyPr wrap="square" rtlCol="0">
            <a:spAutoFit/>
          </a:bodyPr>
          <a:lstStyle/>
          <a:p>
            <a:r>
              <a:rPr lang="en-GB" dirty="0" smtClean="0"/>
              <a:t>75% fall in operating profit leads to a 76.8% fall in PBT.</a:t>
            </a:r>
            <a:endParaRPr lang="en-GB" dirty="0"/>
          </a:p>
        </p:txBody>
      </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GB" dirty="0" smtClean="0"/>
              <a:t>It can be seen that a highly geared firm has a greater financial risk. This is because the interest charge is fixed and must be repaid no matter what the level of profit or loss.</a:t>
            </a:r>
          </a:p>
          <a:p>
            <a:pPr marL="109728" indent="0">
              <a:buNone/>
            </a:pPr>
            <a:endParaRPr lang="en-GB" dirty="0"/>
          </a:p>
          <a:p>
            <a:pPr marL="109728" indent="0">
              <a:buNone/>
            </a:pPr>
            <a:r>
              <a:rPr lang="en-GB" b="1" u="sng" dirty="0" smtClean="0"/>
              <a:t>So why have debt?</a:t>
            </a:r>
          </a:p>
          <a:p>
            <a:pPr marL="109728" indent="0">
              <a:buNone/>
            </a:pPr>
            <a:r>
              <a:rPr lang="en-GB" dirty="0" smtClean="0"/>
              <a:t>If a firm wants to expand financing by debt will not dilute the share ownership of the company.</a:t>
            </a:r>
          </a:p>
          <a:p>
            <a:pPr marL="109728" indent="0">
              <a:buNone/>
            </a:pPr>
            <a:r>
              <a:rPr lang="en-GB" dirty="0" smtClean="0"/>
              <a:t>The interest and repayment period can be negotiated and are known.</a:t>
            </a:r>
          </a:p>
          <a:p>
            <a:pPr marL="109728" indent="0">
              <a:buNone/>
            </a:pPr>
            <a:r>
              <a:rPr lang="en-GB" dirty="0" smtClean="0"/>
              <a:t>The interest charge is deducted from profits before calculating tax. Interest payments therefore have the effect of shielding income from tax.</a:t>
            </a:r>
          </a:p>
          <a:p>
            <a:pPr marL="109728" indent="0">
              <a:buNone/>
            </a:pPr>
            <a:r>
              <a:rPr lang="en-GB" dirty="0" smtClean="0"/>
              <a:t>Dividends are paid out after tax.</a:t>
            </a:r>
          </a:p>
          <a:p>
            <a:pPr marL="109728" indent="0">
              <a:buNone/>
            </a:pPr>
            <a:endParaRPr lang="en-GB" dirty="0"/>
          </a:p>
          <a:p>
            <a:pPr marL="109728" indent="0">
              <a:buNone/>
            </a:pPr>
            <a:r>
              <a:rPr lang="en-GB" b="1" u="sng" dirty="0" smtClean="0"/>
              <a:t>Is there an ideal amount of debt?</a:t>
            </a:r>
          </a:p>
          <a:p>
            <a:pPr marL="109728" indent="0">
              <a:buNone/>
            </a:pPr>
            <a:r>
              <a:rPr lang="en-GB" dirty="0" smtClean="0"/>
              <a:t>It will depend on the type of business and the level of risk equity shareholders are prepared to take.</a:t>
            </a:r>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37</a:t>
            </a:fld>
            <a:endParaRPr lang="en-GB"/>
          </a:p>
        </p:txBody>
      </p:sp>
      <p:sp>
        <p:nvSpPr>
          <p:cNvPr id="4" name="Title 3"/>
          <p:cNvSpPr>
            <a:spLocks noGrp="1"/>
          </p:cNvSpPr>
          <p:nvPr>
            <p:ph type="title"/>
          </p:nvPr>
        </p:nvSpPr>
        <p:spPr/>
        <p:txBody>
          <a:bodyPr/>
          <a:lstStyle/>
          <a:p>
            <a:r>
              <a:rPr lang="en-GB" dirty="0" smtClean="0"/>
              <a:t>The Impact of Gearing</a:t>
            </a:r>
            <a:endParaRPr lang="en-GB" dirty="0"/>
          </a:p>
        </p:txBody>
      </p:sp>
    </p:spTree>
    <p:extLst>
      <p:ext uri="{BB962C8B-B14F-4D97-AF65-F5344CB8AC3E}">
        <p14:creationId xmlns:p14="http://schemas.microsoft.com/office/powerpoint/2010/main" val="65245173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lvl="0" indent="0">
              <a:lnSpc>
                <a:spcPct val="80000"/>
              </a:lnSpc>
              <a:buNone/>
            </a:pPr>
            <a:r>
              <a:rPr lang="en-GB" sz="2400" dirty="0"/>
              <a:t>Working capital management will </a:t>
            </a:r>
            <a:r>
              <a:rPr lang="en-GB" sz="2400" dirty="0" smtClean="0"/>
              <a:t>mean:</a:t>
            </a:r>
          </a:p>
          <a:p>
            <a:pPr marL="0" lvl="0" indent="0">
              <a:lnSpc>
                <a:spcPct val="80000"/>
              </a:lnSpc>
              <a:buNone/>
            </a:pPr>
            <a:endParaRPr lang="en-GB" sz="2400" dirty="0" smtClean="0"/>
          </a:p>
          <a:p>
            <a:pPr marL="342900" lvl="0" indent="-342900">
              <a:lnSpc>
                <a:spcPct val="80000"/>
              </a:lnSpc>
              <a:buFont typeface="Wingdings" panose="05000000000000000000" pitchFamily="2" charset="2"/>
              <a:buChar char="v"/>
            </a:pPr>
            <a:r>
              <a:rPr lang="en-GB" sz="2400" dirty="0" smtClean="0"/>
              <a:t> </a:t>
            </a:r>
            <a:r>
              <a:rPr lang="en-GB" sz="2400" dirty="0"/>
              <a:t>not holding too much inventory </a:t>
            </a:r>
            <a:r>
              <a:rPr lang="en-GB" sz="2400" dirty="0" smtClean="0"/>
              <a:t>for</a:t>
            </a:r>
          </a:p>
          <a:p>
            <a:pPr marL="0" lvl="0" indent="0">
              <a:lnSpc>
                <a:spcPct val="80000"/>
              </a:lnSpc>
              <a:buNone/>
            </a:pPr>
            <a:r>
              <a:rPr lang="en-GB" sz="2400" dirty="0" smtClean="0"/>
              <a:t>    </a:t>
            </a:r>
            <a:r>
              <a:rPr lang="en-GB" sz="2400" dirty="0"/>
              <a:t>too long</a:t>
            </a:r>
            <a:r>
              <a:rPr lang="en-GB" sz="2400" dirty="0" smtClean="0"/>
              <a:t>,</a:t>
            </a:r>
          </a:p>
          <a:p>
            <a:pPr marL="342900" lvl="0" indent="-342900">
              <a:lnSpc>
                <a:spcPct val="80000"/>
              </a:lnSpc>
              <a:buFont typeface="Wingdings" panose="05000000000000000000" pitchFamily="2" charset="2"/>
              <a:buChar char="v"/>
            </a:pPr>
            <a:endParaRPr lang="en-GB" sz="2400" dirty="0" smtClean="0"/>
          </a:p>
          <a:p>
            <a:pPr marL="342900" lvl="0" indent="-342900">
              <a:lnSpc>
                <a:spcPct val="80000"/>
              </a:lnSpc>
              <a:buFont typeface="Wingdings" panose="05000000000000000000" pitchFamily="2" charset="2"/>
              <a:buChar char="v"/>
            </a:pPr>
            <a:r>
              <a:rPr lang="en-GB" sz="2400" dirty="0" smtClean="0"/>
              <a:t> </a:t>
            </a:r>
            <a:r>
              <a:rPr lang="en-GB" sz="2400" dirty="0"/>
              <a:t>good collection policy on trade </a:t>
            </a:r>
            <a:r>
              <a:rPr lang="en-GB" sz="2400" dirty="0" smtClean="0"/>
              <a:t>receivables</a:t>
            </a:r>
          </a:p>
          <a:p>
            <a:pPr marL="0" lvl="0" indent="0">
              <a:lnSpc>
                <a:spcPct val="80000"/>
              </a:lnSpc>
              <a:buNone/>
            </a:pPr>
            <a:r>
              <a:rPr lang="en-GB" sz="2400" dirty="0" smtClean="0"/>
              <a:t> </a:t>
            </a:r>
          </a:p>
          <a:p>
            <a:pPr marL="342900" lvl="0" indent="-342900">
              <a:lnSpc>
                <a:spcPct val="80000"/>
              </a:lnSpc>
              <a:buFont typeface="Wingdings" panose="05000000000000000000" pitchFamily="2" charset="2"/>
              <a:buChar char="v"/>
            </a:pPr>
            <a:r>
              <a:rPr lang="en-GB" sz="2400" dirty="0" smtClean="0"/>
              <a:t> </a:t>
            </a:r>
            <a:r>
              <a:rPr lang="en-GB" sz="2400" dirty="0"/>
              <a:t>prompt payment of trade </a:t>
            </a:r>
            <a:r>
              <a:rPr lang="en-GB" sz="2400" dirty="0" smtClean="0"/>
              <a:t>payables</a:t>
            </a:r>
            <a:endParaRPr lang="en-GB" sz="2400" dirty="0"/>
          </a:p>
          <a:p>
            <a:pPr marL="0" lvl="0" indent="0">
              <a:lnSpc>
                <a:spcPct val="80000"/>
              </a:lnSpc>
              <a:buNone/>
            </a:pPr>
            <a:endParaRPr lang="en-GB" sz="2400" dirty="0"/>
          </a:p>
          <a:p>
            <a:pPr marL="0" lvl="0" indent="0">
              <a:lnSpc>
                <a:spcPct val="80000"/>
              </a:lnSpc>
              <a:buNone/>
            </a:pPr>
            <a:endParaRPr lang="en-GB" sz="2400" dirty="0" smtClean="0"/>
          </a:p>
          <a:p>
            <a:pPr marL="0" lvl="0" indent="0">
              <a:lnSpc>
                <a:spcPct val="80000"/>
              </a:lnSpc>
              <a:buNone/>
            </a:pPr>
            <a:endParaRPr lang="en-GB" sz="2400" dirty="0"/>
          </a:p>
          <a:p>
            <a:pPr marL="0" lvl="0" indent="0">
              <a:lnSpc>
                <a:spcPct val="80000"/>
              </a:lnSpc>
              <a:buNone/>
            </a:pPr>
            <a:r>
              <a:rPr lang="en-GB" sz="2400" dirty="0" smtClean="0"/>
              <a:t>Inadequate </a:t>
            </a:r>
            <a:r>
              <a:rPr lang="en-GB" sz="2400" dirty="0"/>
              <a:t>and inefficient working capital policies may lead to an overdraft which is an expensive form of finance.</a:t>
            </a:r>
          </a:p>
          <a:p>
            <a:endParaRPr lang="en-GB" dirty="0"/>
          </a:p>
        </p:txBody>
      </p:sp>
      <p:sp>
        <p:nvSpPr>
          <p:cNvPr id="3" name="Slide Number Placeholder 2"/>
          <p:cNvSpPr>
            <a:spLocks noGrp="1"/>
          </p:cNvSpPr>
          <p:nvPr>
            <p:ph type="sldNum" sz="quarter" idx="12"/>
          </p:nvPr>
        </p:nvSpPr>
        <p:spPr/>
        <p:txBody>
          <a:bodyPr/>
          <a:lstStyle/>
          <a:p>
            <a:fld id="{8F86A9C7-94DA-47FB-979B-12C5BB8DC218}" type="slidenum">
              <a:rPr lang="en-GB" smtClean="0"/>
              <a:pPr/>
              <a:t>4</a:t>
            </a:fld>
            <a:endParaRPr lang="en-GB"/>
          </a:p>
        </p:txBody>
      </p:sp>
      <p:sp>
        <p:nvSpPr>
          <p:cNvPr id="4" name="Title 3"/>
          <p:cNvSpPr>
            <a:spLocks noGrp="1"/>
          </p:cNvSpPr>
          <p:nvPr>
            <p:ph type="title"/>
          </p:nvPr>
        </p:nvSpPr>
        <p:spPr/>
        <p:txBody>
          <a:bodyPr/>
          <a:lstStyle/>
          <a:p>
            <a:r>
              <a:rPr lang="en-GB" dirty="0"/>
              <a:t>Liquidity and efficiency </a:t>
            </a:r>
          </a:p>
        </p:txBody>
      </p:sp>
      <p:pic>
        <p:nvPicPr>
          <p:cNvPr id="2050" name="Picture 2" descr="C:\Users\Paul\AppData\Local\Microsoft\Windows\INetCache\IE\5G2KKUN2\stock-vector-old-bicycle-on-white-background-2753844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240" y="1700808"/>
            <a:ext cx="1896183" cy="127034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aul\AppData\Local\Microsoft\Windows\INetCache\IE\OAI1NQKD\pay[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0331" y="3140968"/>
            <a:ext cx="1224136" cy="120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47820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86A9C7-94DA-47FB-979B-12C5BB8DC218}" type="slidenum">
              <a:rPr lang="en-GB" smtClean="0"/>
              <a:pPr/>
              <a:t>5</a:t>
            </a:fld>
            <a:endParaRPr lang="en-GB"/>
          </a:p>
        </p:txBody>
      </p:sp>
      <p:sp>
        <p:nvSpPr>
          <p:cNvPr id="4" name="Title 3"/>
          <p:cNvSpPr>
            <a:spLocks noGrp="1"/>
          </p:cNvSpPr>
          <p:nvPr>
            <p:ph type="title"/>
          </p:nvPr>
        </p:nvSpPr>
        <p:spPr>
          <a:xfrm>
            <a:off x="467544" y="116632"/>
            <a:ext cx="8219256" cy="864096"/>
          </a:xfrm>
        </p:spPr>
        <p:txBody>
          <a:bodyPr/>
          <a:lstStyle/>
          <a:p>
            <a:r>
              <a:rPr lang="en-GB" dirty="0" smtClean="0"/>
              <a:t>Working capital cycle</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405833614"/>
              </p:ext>
            </p:extLst>
          </p:nvPr>
        </p:nvGraphicFramePr>
        <p:xfrm>
          <a:off x="0" y="908720"/>
          <a:ext cx="8676456"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182949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HK77lbdyWA"/>
          <p:cNvPicPr>
            <a:picLocks noGrp="1" noRot="1" noChangeAspect="1"/>
          </p:cNvPicPr>
          <p:nvPr>
            <p:ph idx="1"/>
            <a:videoFile r:link="rId1"/>
          </p:nvPr>
        </p:nvPicPr>
        <p:blipFill>
          <a:blip r:embed="rId3"/>
          <a:stretch>
            <a:fillRect/>
          </a:stretch>
        </p:blipFill>
        <p:spPr>
          <a:xfrm>
            <a:off x="434491" y="1628800"/>
            <a:ext cx="8320924" cy="4680520"/>
          </a:xfrm>
          <a:prstGeom prst="rect">
            <a:avLst/>
          </a:prstGeom>
        </p:spPr>
      </p:pic>
      <p:sp>
        <p:nvSpPr>
          <p:cNvPr id="3" name="Slide Number Placeholder 2"/>
          <p:cNvSpPr>
            <a:spLocks noGrp="1"/>
          </p:cNvSpPr>
          <p:nvPr>
            <p:ph type="sldNum" sz="quarter" idx="12"/>
          </p:nvPr>
        </p:nvSpPr>
        <p:spPr/>
        <p:txBody>
          <a:bodyPr/>
          <a:lstStyle/>
          <a:p>
            <a:fld id="{8F86A9C7-94DA-47FB-979B-12C5BB8DC218}" type="slidenum">
              <a:rPr lang="en-GB" smtClean="0"/>
              <a:pPr/>
              <a:t>6</a:t>
            </a:fld>
            <a:endParaRPr lang="en-GB"/>
          </a:p>
        </p:txBody>
      </p:sp>
      <p:sp>
        <p:nvSpPr>
          <p:cNvPr id="4" name="Title 3"/>
          <p:cNvSpPr>
            <a:spLocks noGrp="1"/>
          </p:cNvSpPr>
          <p:nvPr>
            <p:ph type="title"/>
          </p:nvPr>
        </p:nvSpPr>
        <p:spPr/>
        <p:txBody>
          <a:bodyPr/>
          <a:lstStyle/>
          <a:p>
            <a:r>
              <a:rPr lang="en-GB" dirty="0" smtClean="0"/>
              <a:t>Working capital Management</a:t>
            </a:r>
            <a:endParaRPr lang="en-GB" dirty="0"/>
          </a:p>
        </p:txBody>
      </p:sp>
    </p:spTree>
    <p:extLst>
      <p:ext uri="{BB962C8B-B14F-4D97-AF65-F5344CB8AC3E}">
        <p14:creationId xmlns:p14="http://schemas.microsoft.com/office/powerpoint/2010/main" val="204925020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lnSpcReduction="10000"/>
          </a:bodyPr>
          <a:lstStyle/>
          <a:p>
            <a:pPr marL="0" lvl="0" indent="0">
              <a:buNone/>
            </a:pPr>
            <a:r>
              <a:rPr lang="en-GB" dirty="0" smtClean="0">
                <a:solidFill>
                  <a:srgbClr val="00B0F0"/>
                </a:solidFill>
              </a:rPr>
              <a:t>Ability to make payments</a:t>
            </a:r>
          </a:p>
          <a:p>
            <a:pPr marL="0" lvl="0" indent="0">
              <a:buNone/>
            </a:pPr>
            <a:endParaRPr lang="en-GB" dirty="0"/>
          </a:p>
          <a:p>
            <a:pPr lvl="0">
              <a:buFont typeface="Wingdings" pitchFamily="2"/>
              <a:buChar char="v"/>
            </a:pPr>
            <a:r>
              <a:rPr lang="en-GB" dirty="0"/>
              <a:t>Current ratio</a:t>
            </a:r>
          </a:p>
          <a:p>
            <a:pPr lvl="0">
              <a:buFont typeface="Wingdings" pitchFamily="2"/>
              <a:buChar char="v"/>
            </a:pPr>
            <a:r>
              <a:rPr lang="en-GB" dirty="0"/>
              <a:t>Acid Test </a:t>
            </a:r>
            <a:r>
              <a:rPr lang="en-GB" dirty="0" smtClean="0"/>
              <a:t>ratio</a:t>
            </a:r>
          </a:p>
          <a:p>
            <a:pPr marL="109728" lvl="0" indent="0">
              <a:buNone/>
            </a:pPr>
            <a:endParaRPr lang="en-GB" dirty="0" smtClean="0"/>
          </a:p>
          <a:p>
            <a:pPr marL="109728" lvl="0" indent="0">
              <a:buNone/>
            </a:pPr>
            <a:r>
              <a:rPr lang="en-GB" dirty="0" smtClean="0">
                <a:solidFill>
                  <a:srgbClr val="00B0F0"/>
                </a:solidFill>
              </a:rPr>
              <a:t>Efficiency ratios</a:t>
            </a:r>
          </a:p>
          <a:p>
            <a:pPr marL="109728" lvl="0" indent="0">
              <a:buNone/>
            </a:pPr>
            <a:endParaRPr lang="en-GB" dirty="0"/>
          </a:p>
          <a:p>
            <a:pPr lvl="0">
              <a:buFont typeface="Wingdings" pitchFamily="2"/>
              <a:buChar char="v"/>
            </a:pPr>
            <a:r>
              <a:rPr lang="en-GB" dirty="0"/>
              <a:t>Inventory holding period</a:t>
            </a:r>
          </a:p>
          <a:p>
            <a:pPr lvl="0">
              <a:buFont typeface="Wingdings" pitchFamily="2"/>
              <a:buChar char="v"/>
            </a:pPr>
            <a:r>
              <a:rPr lang="en-GB" dirty="0"/>
              <a:t>Trade receivables collection period</a:t>
            </a:r>
          </a:p>
          <a:p>
            <a:pPr lvl="0">
              <a:buFont typeface="Wingdings" pitchFamily="2"/>
              <a:buChar char="v"/>
            </a:pPr>
            <a:r>
              <a:rPr lang="en-GB" dirty="0"/>
              <a:t>Trade payables payment period</a:t>
            </a:r>
          </a:p>
        </p:txBody>
      </p:sp>
      <p:sp>
        <p:nvSpPr>
          <p:cNvPr id="2" name="Title 1"/>
          <p:cNvSpPr txBox="1">
            <a:spLocks noGrp="1"/>
          </p:cNvSpPr>
          <p:nvPr>
            <p:ph type="title"/>
          </p:nvPr>
        </p:nvSpPr>
        <p:spPr/>
        <p:txBody>
          <a:bodyPr/>
          <a:lstStyle/>
          <a:p>
            <a:pPr lvl="0"/>
            <a:r>
              <a:rPr lang="en-GB" dirty="0" smtClean="0"/>
              <a:t>Liquidity and Efficiency </a:t>
            </a:r>
            <a:r>
              <a:rPr lang="en-GB" dirty="0"/>
              <a:t>Ratios</a:t>
            </a:r>
          </a:p>
        </p:txBody>
      </p:sp>
    </p:spTree>
    <p:extLst>
      <p:ext uri="{BB962C8B-B14F-4D97-AF65-F5344CB8AC3E}">
        <p14:creationId xmlns:p14="http://schemas.microsoft.com/office/powerpoint/2010/main" val="36527311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301752" y="1527048"/>
            <a:ext cx="8503920" cy="5142312"/>
          </a:xfrm>
        </p:spPr>
        <p:txBody>
          <a:bodyPr>
            <a:normAutofit fontScale="92500"/>
          </a:bodyPr>
          <a:lstStyle/>
          <a:p>
            <a:pPr marL="0" lvl="0" indent="0">
              <a:buNone/>
            </a:pPr>
            <a:r>
              <a:rPr lang="en-GB" b="1" dirty="0"/>
              <a:t>Income Statement			 £’000</a:t>
            </a:r>
          </a:p>
          <a:p>
            <a:pPr marL="0" lvl="0" indent="0">
              <a:buNone/>
            </a:pPr>
            <a:r>
              <a:rPr lang="en-GB" dirty="0"/>
              <a:t>Revenue					 </a:t>
            </a:r>
            <a:r>
              <a:rPr lang="en-GB" dirty="0" smtClean="0"/>
              <a:t>800</a:t>
            </a:r>
            <a:endParaRPr lang="en-GB" dirty="0"/>
          </a:p>
          <a:p>
            <a:pPr marL="0" lvl="0" indent="0">
              <a:buNone/>
            </a:pPr>
            <a:r>
              <a:rPr lang="en-GB" dirty="0"/>
              <a:t>Cost of sales				</a:t>
            </a:r>
            <a:r>
              <a:rPr lang="en-GB" u="sng" dirty="0" smtClean="0"/>
              <a:t>(520)</a:t>
            </a:r>
            <a:endParaRPr lang="en-GB" u="sng" dirty="0"/>
          </a:p>
          <a:p>
            <a:pPr marL="0" lvl="0" indent="0">
              <a:buNone/>
            </a:pPr>
            <a:r>
              <a:rPr lang="en-GB" dirty="0"/>
              <a:t>Gross profit				</a:t>
            </a:r>
            <a:r>
              <a:rPr lang="en-GB" u="sng" dirty="0"/>
              <a:t>  </a:t>
            </a:r>
            <a:r>
              <a:rPr lang="en-GB" u="sng" dirty="0" smtClean="0"/>
              <a:t>280</a:t>
            </a:r>
            <a:endParaRPr lang="en-GB" u="sng" dirty="0"/>
          </a:p>
          <a:p>
            <a:pPr marL="0" lvl="0" indent="0">
              <a:buNone/>
            </a:pPr>
            <a:endParaRPr lang="en-GB" u="sng" dirty="0"/>
          </a:p>
          <a:p>
            <a:pPr marL="0" lvl="0" indent="0">
              <a:buNone/>
            </a:pPr>
            <a:r>
              <a:rPr lang="en-GB" b="1" dirty="0">
                <a:solidFill>
                  <a:srgbClr val="FFC000"/>
                </a:solidFill>
              </a:rPr>
              <a:t>Current Assets</a:t>
            </a:r>
            <a:r>
              <a:rPr lang="en-GB" dirty="0">
                <a:solidFill>
                  <a:srgbClr val="FFC000"/>
                </a:solidFill>
              </a:rPr>
              <a:t>  </a:t>
            </a:r>
            <a:r>
              <a:rPr lang="en-GB" b="1" dirty="0">
                <a:solidFill>
                  <a:srgbClr val="FFC000"/>
                </a:solidFill>
              </a:rPr>
              <a:t>£’000 </a:t>
            </a:r>
            <a:r>
              <a:rPr lang="en-GB" b="1" dirty="0" smtClean="0"/>
              <a:t>		</a:t>
            </a:r>
            <a:r>
              <a:rPr lang="en-GB" b="1" dirty="0" smtClean="0">
                <a:solidFill>
                  <a:srgbClr val="FF0000"/>
                </a:solidFill>
              </a:rPr>
              <a:t>Current </a:t>
            </a:r>
            <a:r>
              <a:rPr lang="en-GB" b="1" dirty="0">
                <a:solidFill>
                  <a:srgbClr val="FF0000"/>
                </a:solidFill>
              </a:rPr>
              <a:t>Liabilities £’000</a:t>
            </a:r>
          </a:p>
          <a:p>
            <a:pPr marL="0" lvl="0" indent="0">
              <a:buNone/>
            </a:pPr>
            <a:r>
              <a:rPr lang="en-GB" dirty="0">
                <a:solidFill>
                  <a:srgbClr val="FFC000"/>
                </a:solidFill>
              </a:rPr>
              <a:t>Inventory		 </a:t>
            </a:r>
            <a:r>
              <a:rPr lang="en-GB" dirty="0" smtClean="0">
                <a:solidFill>
                  <a:srgbClr val="FFC000"/>
                </a:solidFill>
              </a:rPr>
              <a:t>    40</a:t>
            </a:r>
            <a:r>
              <a:rPr lang="en-GB" dirty="0"/>
              <a:t>	    </a:t>
            </a:r>
            <a:r>
              <a:rPr lang="en-GB" dirty="0" smtClean="0"/>
              <a:t>	</a:t>
            </a:r>
            <a:r>
              <a:rPr lang="en-GB" dirty="0" smtClean="0">
                <a:solidFill>
                  <a:schemeClr val="accent2"/>
                </a:solidFill>
              </a:rPr>
              <a:t>Trade </a:t>
            </a:r>
            <a:r>
              <a:rPr lang="en-GB" dirty="0">
                <a:solidFill>
                  <a:schemeClr val="accent2"/>
                </a:solidFill>
              </a:rPr>
              <a:t>payables    	 </a:t>
            </a:r>
            <a:r>
              <a:rPr lang="en-GB" dirty="0" smtClean="0">
                <a:solidFill>
                  <a:schemeClr val="accent2"/>
                </a:solidFill>
              </a:rPr>
              <a:t>    50</a:t>
            </a:r>
            <a:endParaRPr lang="en-GB" dirty="0">
              <a:solidFill>
                <a:schemeClr val="accent2"/>
              </a:solidFill>
            </a:endParaRPr>
          </a:p>
          <a:p>
            <a:pPr marL="0" lvl="0" indent="0">
              <a:buNone/>
            </a:pPr>
            <a:r>
              <a:rPr lang="en-GB" dirty="0">
                <a:solidFill>
                  <a:srgbClr val="FFC000"/>
                </a:solidFill>
              </a:rPr>
              <a:t>Trade receivable   </a:t>
            </a:r>
            <a:r>
              <a:rPr lang="en-GB" u="sng" dirty="0">
                <a:solidFill>
                  <a:srgbClr val="FFC000"/>
                </a:solidFill>
              </a:rPr>
              <a:t> </a:t>
            </a:r>
            <a:r>
              <a:rPr lang="en-GB" u="sng" dirty="0" smtClean="0">
                <a:solidFill>
                  <a:srgbClr val="FFC000"/>
                </a:solidFill>
              </a:rPr>
              <a:t> 140</a:t>
            </a:r>
            <a:r>
              <a:rPr lang="en-GB" dirty="0" smtClean="0">
                <a:solidFill>
                  <a:srgbClr val="FFC000"/>
                </a:solidFill>
              </a:rPr>
              <a:t>  </a:t>
            </a:r>
            <a:r>
              <a:rPr lang="en-GB" dirty="0" smtClean="0"/>
              <a:t>	</a:t>
            </a:r>
            <a:r>
              <a:rPr lang="en-GB" dirty="0" smtClean="0">
                <a:solidFill>
                  <a:schemeClr val="accent2"/>
                </a:solidFill>
              </a:rPr>
              <a:t>Overdraft</a:t>
            </a:r>
            <a:r>
              <a:rPr lang="en-GB" dirty="0">
                <a:solidFill>
                  <a:schemeClr val="accent2"/>
                </a:solidFill>
              </a:rPr>
              <a:t>		    </a:t>
            </a:r>
            <a:r>
              <a:rPr lang="en-GB" dirty="0" smtClean="0">
                <a:solidFill>
                  <a:schemeClr val="accent2"/>
                </a:solidFill>
              </a:rPr>
              <a:t> 40</a:t>
            </a:r>
            <a:r>
              <a:rPr lang="en-GB" dirty="0" smtClean="0"/>
              <a:t>	</a:t>
            </a:r>
          </a:p>
          <a:p>
            <a:pPr marL="0" lvl="0" indent="0">
              <a:buNone/>
            </a:pPr>
            <a:r>
              <a:rPr lang="en-GB" dirty="0"/>
              <a:t>	</a:t>
            </a:r>
            <a:r>
              <a:rPr lang="en-GB" dirty="0" smtClean="0"/>
              <a:t>		</a:t>
            </a:r>
            <a:r>
              <a:rPr lang="en-GB" u="sng" dirty="0" smtClean="0">
                <a:solidFill>
                  <a:srgbClr val="FFC000"/>
                </a:solidFill>
              </a:rPr>
              <a:t>  180 </a:t>
            </a:r>
            <a:r>
              <a:rPr lang="en-GB" dirty="0" smtClean="0"/>
              <a:t> 	</a:t>
            </a:r>
            <a:r>
              <a:rPr lang="en-GB" dirty="0" smtClean="0">
                <a:solidFill>
                  <a:schemeClr val="accent2"/>
                </a:solidFill>
              </a:rPr>
              <a:t>Corporation tax        </a:t>
            </a:r>
            <a:r>
              <a:rPr lang="en-GB" u="sng" dirty="0" smtClean="0">
                <a:solidFill>
                  <a:schemeClr val="accent2"/>
                </a:solidFill>
              </a:rPr>
              <a:t>12 </a:t>
            </a:r>
            <a:endParaRPr lang="en-GB" u="sng" dirty="0">
              <a:solidFill>
                <a:schemeClr val="accent2"/>
              </a:solidFill>
            </a:endParaRPr>
          </a:p>
          <a:p>
            <a:pPr marL="0" lvl="0" indent="0">
              <a:buNone/>
            </a:pPr>
            <a:r>
              <a:rPr lang="en-GB" dirty="0">
                <a:solidFill>
                  <a:schemeClr val="accent2"/>
                </a:solidFill>
              </a:rPr>
              <a:t>							</a:t>
            </a:r>
            <a:r>
              <a:rPr lang="en-GB" dirty="0" smtClean="0">
                <a:solidFill>
                  <a:schemeClr val="accent2"/>
                </a:solidFill>
              </a:rPr>
              <a:t>          </a:t>
            </a:r>
            <a:r>
              <a:rPr lang="en-GB" u="sng" dirty="0" smtClean="0">
                <a:solidFill>
                  <a:schemeClr val="accent2"/>
                </a:solidFill>
              </a:rPr>
              <a:t>   102</a:t>
            </a:r>
            <a:r>
              <a:rPr lang="en-GB" dirty="0" smtClean="0">
                <a:solidFill>
                  <a:schemeClr val="accent2"/>
                </a:solidFill>
              </a:rPr>
              <a:t> </a:t>
            </a:r>
            <a:r>
              <a:rPr lang="en-GB" dirty="0" smtClean="0"/>
              <a:t>       </a:t>
            </a:r>
            <a:endParaRPr lang="en-GB" dirty="0"/>
          </a:p>
        </p:txBody>
      </p:sp>
      <p:sp>
        <p:nvSpPr>
          <p:cNvPr id="2" name="Title 1"/>
          <p:cNvSpPr txBox="1">
            <a:spLocks noGrp="1"/>
          </p:cNvSpPr>
          <p:nvPr>
            <p:ph type="title"/>
          </p:nvPr>
        </p:nvSpPr>
        <p:spPr/>
        <p:txBody>
          <a:bodyPr/>
          <a:lstStyle/>
          <a:p>
            <a:pPr lvl="0"/>
            <a:r>
              <a:rPr lang="en-GB" dirty="0"/>
              <a:t>Example – </a:t>
            </a:r>
            <a:r>
              <a:rPr lang="en-GB" dirty="0" smtClean="0"/>
              <a:t>VEG continued</a:t>
            </a:r>
            <a:endParaRPr lang="en-GB" dirty="0"/>
          </a:p>
        </p:txBody>
      </p:sp>
    </p:spTree>
    <p:extLst>
      <p:ext uri="{BB962C8B-B14F-4D97-AF65-F5344CB8AC3E}">
        <p14:creationId xmlns:p14="http://schemas.microsoft.com/office/powerpoint/2010/main" val="3903823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301752" y="1527048"/>
            <a:ext cx="8503920" cy="5142311"/>
          </a:xfrm>
        </p:spPr>
        <p:txBody>
          <a:bodyPr>
            <a:normAutofit/>
          </a:bodyPr>
          <a:lstStyle/>
          <a:p>
            <a:pPr marL="0" lvl="0" indent="0">
              <a:lnSpc>
                <a:spcPct val="80000"/>
              </a:lnSpc>
              <a:spcBef>
                <a:spcPts val="500"/>
              </a:spcBef>
              <a:buNone/>
            </a:pPr>
            <a:r>
              <a:rPr lang="en-GB" sz="2100" dirty="0"/>
              <a:t>Current ratio = 	</a:t>
            </a:r>
            <a:r>
              <a:rPr lang="en-GB" sz="2100" u="sng" dirty="0"/>
              <a:t>Current Assets</a:t>
            </a:r>
            <a:r>
              <a:rPr lang="en-GB" sz="2100" dirty="0"/>
              <a:t>		</a:t>
            </a:r>
            <a:r>
              <a:rPr lang="en-GB" sz="2100" u="sng" dirty="0"/>
              <a:t>180</a:t>
            </a:r>
            <a:r>
              <a:rPr lang="en-GB" sz="2100" i="1" u="sng" dirty="0"/>
              <a:t>    </a:t>
            </a:r>
            <a:r>
              <a:rPr lang="en-GB" sz="2100" dirty="0"/>
              <a:t>1.76 </a:t>
            </a:r>
            <a:r>
              <a:rPr lang="en-GB" sz="2100" dirty="0" smtClean="0"/>
              <a:t>x</a:t>
            </a:r>
            <a:r>
              <a:rPr lang="en-GB" sz="2100" dirty="0"/>
              <a:t>			</a:t>
            </a:r>
            <a:r>
              <a:rPr lang="en-GB" sz="2100" dirty="0" smtClean="0"/>
              <a:t>           Current </a:t>
            </a:r>
            <a:r>
              <a:rPr lang="en-GB" sz="2100" dirty="0"/>
              <a:t>Liabilities	</a:t>
            </a:r>
            <a:r>
              <a:rPr lang="en-GB" sz="2100" dirty="0" smtClean="0"/>
              <a:t>	102</a:t>
            </a:r>
            <a:endParaRPr lang="en-GB" sz="2100" dirty="0"/>
          </a:p>
          <a:p>
            <a:pPr marL="0" lvl="0" indent="0">
              <a:lnSpc>
                <a:spcPct val="80000"/>
              </a:lnSpc>
              <a:spcBef>
                <a:spcPts val="500"/>
              </a:spcBef>
              <a:buNone/>
            </a:pPr>
            <a:endParaRPr lang="en-GB" sz="2100" dirty="0"/>
          </a:p>
          <a:p>
            <a:pPr marL="0" lvl="0" indent="0">
              <a:lnSpc>
                <a:spcPct val="80000"/>
              </a:lnSpc>
              <a:spcBef>
                <a:spcPts val="500"/>
              </a:spcBef>
              <a:buNone/>
            </a:pPr>
            <a:r>
              <a:rPr lang="en-GB" sz="2100" dirty="0"/>
              <a:t>For every £1 of current liability the company has £1.76 of current assets.</a:t>
            </a:r>
          </a:p>
          <a:p>
            <a:pPr marL="0" lvl="0" indent="0">
              <a:lnSpc>
                <a:spcPct val="80000"/>
              </a:lnSpc>
              <a:spcBef>
                <a:spcPts val="500"/>
              </a:spcBef>
              <a:buNone/>
            </a:pPr>
            <a:endParaRPr lang="en-GB" sz="2100" dirty="0"/>
          </a:p>
          <a:p>
            <a:pPr marL="0" lvl="0" indent="0">
              <a:lnSpc>
                <a:spcPct val="80000"/>
              </a:lnSpc>
              <a:spcBef>
                <a:spcPts val="500"/>
              </a:spcBef>
              <a:buNone/>
            </a:pPr>
            <a:r>
              <a:rPr lang="en-GB" sz="2100" dirty="0"/>
              <a:t>This would indicate debts could be met when they fall due.</a:t>
            </a:r>
          </a:p>
          <a:p>
            <a:pPr marL="0" lvl="0" indent="0">
              <a:lnSpc>
                <a:spcPct val="80000"/>
              </a:lnSpc>
              <a:spcBef>
                <a:spcPts val="500"/>
              </a:spcBef>
              <a:buNone/>
            </a:pPr>
            <a:endParaRPr lang="en-GB" sz="2100" dirty="0"/>
          </a:p>
          <a:p>
            <a:pPr marL="0" lvl="0" indent="0">
              <a:lnSpc>
                <a:spcPct val="80000"/>
              </a:lnSpc>
              <a:spcBef>
                <a:spcPts val="500"/>
              </a:spcBef>
              <a:buNone/>
            </a:pPr>
            <a:r>
              <a:rPr lang="en-GB" sz="2100" dirty="0"/>
              <a:t> The industry is very important typically supermarkets have low current ratios as they have few trade receivable but high levels of trade payables</a:t>
            </a:r>
          </a:p>
          <a:p>
            <a:pPr marL="0" lvl="0" indent="0">
              <a:lnSpc>
                <a:spcPct val="80000"/>
              </a:lnSpc>
              <a:spcBef>
                <a:spcPts val="500"/>
              </a:spcBef>
              <a:buNone/>
            </a:pPr>
            <a:endParaRPr lang="en-GB" sz="2100" dirty="0"/>
          </a:p>
        </p:txBody>
      </p:sp>
      <p:sp>
        <p:nvSpPr>
          <p:cNvPr id="2" name="Title 1"/>
          <p:cNvSpPr txBox="1">
            <a:spLocks noGrp="1"/>
          </p:cNvSpPr>
          <p:nvPr>
            <p:ph type="title"/>
          </p:nvPr>
        </p:nvSpPr>
        <p:spPr/>
        <p:txBody>
          <a:bodyPr/>
          <a:lstStyle/>
          <a:p>
            <a:pPr lvl="0"/>
            <a:r>
              <a:rPr lang="en-GB" dirty="0"/>
              <a:t>Current Ratio</a:t>
            </a:r>
          </a:p>
        </p:txBody>
      </p:sp>
      <p:pic>
        <p:nvPicPr>
          <p:cNvPr id="3074" name="Picture 2" descr="C:\Users\Paul\AppData\Local\Microsoft\Windows\INetCache\IE\2ZVAVVZ1\1252px-Shopping_cart_with_food_clip_art.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4725144"/>
            <a:ext cx="1924205" cy="157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3092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419f6646-ed08-4437-8806-b7d54aa1bfb3"/>
  <p:tag name="TPVERSION" val="8"/>
  <p:tag name="TPFULLVERSION" val="8.2.4.6"/>
  <p:tag name="PPTVERSION" val="14"/>
  <p:tag name="TPOS" val="2"/>
  <p:tag name="TPLASTSAVEVERSION" val="6.2 P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46313481</TotalTime>
  <Pages>19</Pages>
  <Words>2102</Words>
  <Application>Microsoft Office PowerPoint</Application>
  <PresentationFormat>On-screen Show (4:3)</PresentationFormat>
  <Paragraphs>391</Paragraphs>
  <Slides>37</Slides>
  <Notes>9</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Lucida Sans Unicode</vt:lpstr>
      <vt:lpstr>Times New Roman</vt:lpstr>
      <vt:lpstr>Verdana</vt:lpstr>
      <vt:lpstr>Wingdings</vt:lpstr>
      <vt:lpstr>Wingdings 2</vt:lpstr>
      <vt:lpstr>Wingdings 3</vt:lpstr>
      <vt:lpstr>Concourse</vt:lpstr>
      <vt:lpstr>MGT388 Finance and law for Engineers</vt:lpstr>
      <vt:lpstr>Liquidity and efficiency </vt:lpstr>
      <vt:lpstr>Liquidity and efficiency </vt:lpstr>
      <vt:lpstr>Liquidity and efficiency </vt:lpstr>
      <vt:lpstr>Working capital cycle</vt:lpstr>
      <vt:lpstr>Working capital Management</vt:lpstr>
      <vt:lpstr>Liquidity and Efficiency Ratios</vt:lpstr>
      <vt:lpstr>Example – VEG continued</vt:lpstr>
      <vt:lpstr>Current Ratio</vt:lpstr>
      <vt:lpstr>Current Ratio</vt:lpstr>
      <vt:lpstr>Analysis of Current Ratio For VEG</vt:lpstr>
      <vt:lpstr>Acid test ratio</vt:lpstr>
      <vt:lpstr>Analysis of Acid Test For Veg</vt:lpstr>
      <vt:lpstr>Inventory Holding Period</vt:lpstr>
      <vt:lpstr>Analysis of Inventory Holding Period for VEG</vt:lpstr>
      <vt:lpstr>Trade Receivables Collection Period</vt:lpstr>
      <vt:lpstr>Trade Receivables Collection Period</vt:lpstr>
      <vt:lpstr>Analysis of Trade Receivables Collection Period for VEG</vt:lpstr>
      <vt:lpstr>Trade Payable Payment Period</vt:lpstr>
      <vt:lpstr>Trade Payable Payment Period</vt:lpstr>
      <vt:lpstr>Analysis of For Veg</vt:lpstr>
      <vt:lpstr>Long term and medium term solvency</vt:lpstr>
      <vt:lpstr>What is the risk to investors?</vt:lpstr>
      <vt:lpstr>Solvency</vt:lpstr>
      <vt:lpstr>Solvency</vt:lpstr>
      <vt:lpstr>Solvency</vt:lpstr>
      <vt:lpstr>Gearing using VEG </vt:lpstr>
      <vt:lpstr>Gearing Example</vt:lpstr>
      <vt:lpstr>Gearing for VEG </vt:lpstr>
      <vt:lpstr>Gearing and the Income Statement</vt:lpstr>
      <vt:lpstr>Interest Payments for VEG</vt:lpstr>
      <vt:lpstr>VEG : Summary</vt:lpstr>
      <vt:lpstr>The Impact of gearing</vt:lpstr>
      <vt:lpstr>THE IMPACT OF GEARING Co A (low geared) and Co. B (high geared)</vt:lpstr>
      <vt:lpstr>THE IMPACT OF GEARING Co A (low geared) and Co. B (high geared)</vt:lpstr>
      <vt:lpstr>THE IMPACT OF GEARING Co A (low geared) and Co. B (high geared)</vt:lpstr>
      <vt:lpstr>The Impact of Gearing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subject>Session 10 slides</dc:subject>
  <dc:creator>Hodges</dc:creator>
  <dc:description>Ratio  analysis - introduction</dc:description>
  <cp:lastModifiedBy>Susan Thompson</cp:lastModifiedBy>
  <cp:revision>109</cp:revision>
  <cp:lastPrinted>2015-04-15T13:06:28Z</cp:lastPrinted>
  <dcterms:created xsi:type="dcterms:W3CDTF">1997-09-16T12:17:02Z</dcterms:created>
  <dcterms:modified xsi:type="dcterms:W3CDTF">2017-10-16T15:12:54Z</dcterms:modified>
</cp:coreProperties>
</file>