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256" r:id="rId2"/>
    <p:sldId id="262" r:id="rId3"/>
    <p:sldId id="292" r:id="rId4"/>
    <p:sldId id="260" r:id="rId5"/>
    <p:sldId id="293" r:id="rId6"/>
    <p:sldId id="283" r:id="rId7"/>
    <p:sldId id="284" r:id="rId8"/>
    <p:sldId id="263" r:id="rId9"/>
    <p:sldId id="264" r:id="rId10"/>
    <p:sldId id="261" r:id="rId11"/>
    <p:sldId id="265" r:id="rId12"/>
    <p:sldId id="294" r:id="rId13"/>
    <p:sldId id="266" r:id="rId14"/>
    <p:sldId id="267" r:id="rId15"/>
    <p:sldId id="268" r:id="rId16"/>
    <p:sldId id="288" r:id="rId17"/>
    <p:sldId id="269" r:id="rId18"/>
    <p:sldId id="285" r:id="rId19"/>
    <p:sldId id="290" r:id="rId20"/>
    <p:sldId id="270" r:id="rId21"/>
    <p:sldId id="291" r:id="rId22"/>
    <p:sldId id="271" r:id="rId23"/>
    <p:sldId id="272" r:id="rId24"/>
    <p:sldId id="273" r:id="rId25"/>
  </p:sldIdLst>
  <p:sldSz cx="9144000" cy="6858000" type="screen4x3"/>
  <p:notesSz cx="6889750" cy="10021888"/>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Thompson" initials="ST" lastIdx="1" clrIdx="0">
    <p:extLst>
      <p:ext uri="{19B8F6BF-5375-455C-9EA6-DF929625EA0E}">
        <p15:presenceInfo xmlns:p15="http://schemas.microsoft.com/office/powerpoint/2012/main" userId="Susan Thomp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97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2D-4637-9703-7AF4640ABC1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2D-4637-9703-7AF4640ABC1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2D-4637-9703-7AF4640ABC11}"/>
            </c:ext>
          </c:extLst>
        </c:ser>
        <c:dLbls>
          <c:showLegendKey val="0"/>
          <c:showVal val="0"/>
          <c:showCatName val="0"/>
          <c:showSerName val="0"/>
          <c:showPercent val="0"/>
          <c:showBubbleSize val="0"/>
        </c:dLbls>
        <c:gapWidth val="150"/>
        <c:shape val="box"/>
        <c:axId val="187651584"/>
        <c:axId val="187653120"/>
        <c:axId val="57348992"/>
      </c:bar3DChart>
      <c:catAx>
        <c:axId val="187651584"/>
        <c:scaling>
          <c:orientation val="minMax"/>
        </c:scaling>
        <c:delete val="0"/>
        <c:axPos val="b"/>
        <c:numFmt formatCode="General" sourceLinked="0"/>
        <c:majorTickMark val="out"/>
        <c:minorTickMark val="none"/>
        <c:tickLblPos val="nextTo"/>
        <c:crossAx val="187653120"/>
        <c:crosses val="autoZero"/>
        <c:auto val="1"/>
        <c:lblAlgn val="ctr"/>
        <c:lblOffset val="100"/>
        <c:noMultiLvlLbl val="0"/>
      </c:catAx>
      <c:valAx>
        <c:axId val="187653120"/>
        <c:scaling>
          <c:orientation val="minMax"/>
        </c:scaling>
        <c:delete val="0"/>
        <c:axPos val="l"/>
        <c:majorGridlines/>
        <c:numFmt formatCode="General" sourceLinked="1"/>
        <c:majorTickMark val="out"/>
        <c:minorTickMark val="none"/>
        <c:tickLblPos val="nextTo"/>
        <c:crossAx val="187651584"/>
        <c:crosses val="autoZero"/>
        <c:crossBetween val="between"/>
      </c:valAx>
      <c:serAx>
        <c:axId val="57348992"/>
        <c:scaling>
          <c:orientation val="minMax"/>
        </c:scaling>
        <c:delete val="0"/>
        <c:axPos val="b"/>
        <c:majorTickMark val="out"/>
        <c:minorTickMark val="none"/>
        <c:tickLblPos val="nextTo"/>
        <c:crossAx val="187653120"/>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1094"/>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sz="quarter" idx="1"/>
          </p:nvPr>
        </p:nvSpPr>
        <p:spPr>
          <a:xfrm>
            <a:off x="3902597" y="0"/>
            <a:ext cx="2985558" cy="501094"/>
          </a:xfrm>
          <a:prstGeom prst="rect">
            <a:avLst/>
          </a:prstGeom>
        </p:spPr>
        <p:txBody>
          <a:bodyPr vert="horz" lIns="96634" tIns="48317" rIns="96634" bIns="48317" rtlCol="0"/>
          <a:lstStyle>
            <a:lvl1pPr algn="r">
              <a:defRPr sz="1300"/>
            </a:lvl1pPr>
          </a:lstStyle>
          <a:p>
            <a:fld id="{7D0EAB68-4B1C-42F4-BBC5-D991EEA8E2D6}" type="datetimeFigureOut">
              <a:rPr lang="en-GB" smtClean="0"/>
              <a:t>03/10/2017</a:t>
            </a:fld>
            <a:endParaRPr lang="en-GB"/>
          </a:p>
        </p:txBody>
      </p:sp>
      <p:sp>
        <p:nvSpPr>
          <p:cNvPr id="4" name="Footer Placeholder 3"/>
          <p:cNvSpPr>
            <a:spLocks noGrp="1"/>
          </p:cNvSpPr>
          <p:nvPr>
            <p:ph type="ftr" sz="quarter" idx="2"/>
          </p:nvPr>
        </p:nvSpPr>
        <p:spPr>
          <a:xfrm>
            <a:off x="0" y="9519054"/>
            <a:ext cx="2985558" cy="501094"/>
          </a:xfrm>
          <a:prstGeom prst="rect">
            <a:avLst/>
          </a:prstGeom>
        </p:spPr>
        <p:txBody>
          <a:bodyPr vert="horz" lIns="96634" tIns="48317" rIns="96634" bIns="48317" rtlCol="0" anchor="b"/>
          <a:lstStyle>
            <a:lvl1pPr algn="l">
              <a:defRPr sz="1300"/>
            </a:lvl1pPr>
          </a:lstStyle>
          <a:p>
            <a:endParaRPr lang="en-GB"/>
          </a:p>
        </p:txBody>
      </p:sp>
      <p:sp>
        <p:nvSpPr>
          <p:cNvPr id="5" name="Slide Number Placeholder 4"/>
          <p:cNvSpPr>
            <a:spLocks noGrp="1"/>
          </p:cNvSpPr>
          <p:nvPr>
            <p:ph type="sldNum" sz="quarter" idx="3"/>
          </p:nvPr>
        </p:nvSpPr>
        <p:spPr>
          <a:xfrm>
            <a:off x="3902597" y="9519054"/>
            <a:ext cx="2985558" cy="501094"/>
          </a:xfrm>
          <a:prstGeom prst="rect">
            <a:avLst/>
          </a:prstGeom>
        </p:spPr>
        <p:txBody>
          <a:bodyPr vert="horz" lIns="96634" tIns="48317" rIns="96634" bIns="48317" rtlCol="0" anchor="b"/>
          <a:lstStyle>
            <a:lvl1pPr algn="r">
              <a:defRPr sz="1300"/>
            </a:lvl1pPr>
          </a:lstStyle>
          <a:p>
            <a:fld id="{C692B244-7790-421A-8407-BFAA5DF51FD7}" type="slidenum">
              <a:rPr lang="en-GB" smtClean="0"/>
              <a:t>‹#›</a:t>
            </a:fld>
            <a:endParaRPr lang="en-GB"/>
          </a:p>
        </p:txBody>
      </p:sp>
    </p:spTree>
    <p:extLst>
      <p:ext uri="{BB962C8B-B14F-4D97-AF65-F5344CB8AC3E}">
        <p14:creationId xmlns:p14="http://schemas.microsoft.com/office/powerpoint/2010/main" val="352498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85558" cy="501094"/>
          </a:xfrm>
          <a:prstGeom prst="rect">
            <a:avLst/>
          </a:prstGeom>
          <a:noFill/>
          <a:ln>
            <a:noFill/>
          </a:ln>
        </p:spPr>
        <p:txBody>
          <a:bodyPr vert="horz" wrap="square" lIns="96634" tIns="48317" rIns="96634" bIns="48317" anchor="t" anchorCtr="0" compatLnSpc="1"/>
          <a:lstStyle>
            <a:lvl1pPr marL="0" marR="0" lvl="0" indent="0" algn="l" defTabSz="966338" rtl="0" fontAlgn="auto" hangingPunct="1">
              <a:lnSpc>
                <a:spcPct val="100000"/>
              </a:lnSpc>
              <a:spcBef>
                <a:spcPts val="0"/>
              </a:spcBef>
              <a:spcAft>
                <a:spcPts val="0"/>
              </a:spcAft>
              <a:buNone/>
              <a:tabLst/>
              <a:defRPr lang="en-GB" sz="1300" b="0" i="0" u="none" strike="noStrike" kern="1200" cap="none" spc="0" baseline="0">
                <a:solidFill>
                  <a:srgbClr val="000000"/>
                </a:solidFill>
                <a:uFillTx/>
                <a:latin typeface="Calibri"/>
              </a:defRPr>
            </a:lvl1pPr>
          </a:lstStyle>
          <a:p>
            <a:pPr lvl="0"/>
            <a:endParaRPr lang="en-GB"/>
          </a:p>
        </p:txBody>
      </p:sp>
      <p:sp>
        <p:nvSpPr>
          <p:cNvPr id="3" name="Date Placeholder 2"/>
          <p:cNvSpPr txBox="1">
            <a:spLocks noGrp="1"/>
          </p:cNvSpPr>
          <p:nvPr>
            <p:ph type="dt" idx="1"/>
          </p:nvPr>
        </p:nvSpPr>
        <p:spPr>
          <a:xfrm>
            <a:off x="3902592" y="0"/>
            <a:ext cx="2985558" cy="501094"/>
          </a:xfrm>
          <a:prstGeom prst="rect">
            <a:avLst/>
          </a:prstGeom>
          <a:noFill/>
          <a:ln>
            <a:noFill/>
          </a:ln>
        </p:spPr>
        <p:txBody>
          <a:bodyPr vert="horz" wrap="square" lIns="96634" tIns="48317" rIns="96634" bIns="48317" anchor="t" anchorCtr="0" compatLnSpc="1"/>
          <a:lstStyle>
            <a:lvl1pPr marL="0" marR="0" lvl="0" indent="0" algn="r" defTabSz="966338" rtl="0" fontAlgn="auto" hangingPunct="1">
              <a:lnSpc>
                <a:spcPct val="100000"/>
              </a:lnSpc>
              <a:spcBef>
                <a:spcPts val="0"/>
              </a:spcBef>
              <a:spcAft>
                <a:spcPts val="0"/>
              </a:spcAft>
              <a:buNone/>
              <a:tabLst/>
              <a:defRPr lang="en-GB" sz="1300" b="0" i="0" u="none" strike="noStrike" kern="1200" cap="none" spc="0" baseline="0">
                <a:solidFill>
                  <a:srgbClr val="000000"/>
                </a:solidFill>
                <a:uFillTx/>
                <a:latin typeface="Calibri"/>
              </a:defRPr>
            </a:lvl1pPr>
          </a:lstStyle>
          <a:p>
            <a:pPr lvl="0"/>
            <a:fld id="{7B3FF97E-1CAE-4347-80CB-449BB5B96191}" type="datetime1">
              <a:rPr lang="en-GB"/>
              <a:pPr lvl="0"/>
              <a:t>03/10/2017</a:t>
            </a:fld>
            <a:endParaRPr lang="en-GB"/>
          </a:p>
        </p:txBody>
      </p:sp>
      <p:sp>
        <p:nvSpPr>
          <p:cNvPr id="4" name="Slide Image Placeholder 3"/>
          <p:cNvSpPr>
            <a:spLocks noGrp="1" noRot="1" noChangeAspect="1"/>
          </p:cNvSpPr>
          <p:nvPr>
            <p:ph type="sldImg" idx="2"/>
          </p:nvPr>
        </p:nvSpPr>
        <p:spPr>
          <a:xfrm>
            <a:off x="939800" y="750888"/>
            <a:ext cx="5010150" cy="37592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8975" y="4760397"/>
            <a:ext cx="5511800" cy="4509850"/>
          </a:xfrm>
          <a:prstGeom prst="rect">
            <a:avLst/>
          </a:prstGeom>
          <a:noFill/>
          <a:ln>
            <a:noFill/>
          </a:ln>
        </p:spPr>
        <p:txBody>
          <a:bodyPr vert="horz" wrap="square" lIns="96634" tIns="48317" rIns="96634" bIns="48317"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txBox="1">
            <a:spLocks noGrp="1"/>
          </p:cNvSpPr>
          <p:nvPr>
            <p:ph type="ftr" sz="quarter" idx="4"/>
          </p:nvPr>
        </p:nvSpPr>
        <p:spPr>
          <a:xfrm>
            <a:off x="0" y="9519049"/>
            <a:ext cx="2985558" cy="501094"/>
          </a:xfrm>
          <a:prstGeom prst="rect">
            <a:avLst/>
          </a:prstGeom>
          <a:noFill/>
          <a:ln>
            <a:noFill/>
          </a:ln>
        </p:spPr>
        <p:txBody>
          <a:bodyPr vert="horz" wrap="square" lIns="96634" tIns="48317" rIns="96634" bIns="48317" anchor="b" anchorCtr="0" compatLnSpc="1"/>
          <a:lstStyle>
            <a:lvl1pPr marL="0" marR="0" lvl="0" indent="0" algn="l" defTabSz="966338" rtl="0" fontAlgn="auto" hangingPunct="1">
              <a:lnSpc>
                <a:spcPct val="100000"/>
              </a:lnSpc>
              <a:spcBef>
                <a:spcPts val="0"/>
              </a:spcBef>
              <a:spcAft>
                <a:spcPts val="0"/>
              </a:spcAft>
              <a:buNone/>
              <a:tabLst/>
              <a:defRPr lang="en-GB" sz="1300" b="0" i="0" u="none" strike="noStrike" kern="1200" cap="none" spc="0" baseline="0">
                <a:solidFill>
                  <a:srgbClr val="000000"/>
                </a:solidFill>
                <a:uFillTx/>
                <a:latin typeface="Calibri"/>
              </a:defRPr>
            </a:lvl1pPr>
          </a:lstStyle>
          <a:p>
            <a:pPr lvl="0"/>
            <a:endParaRPr lang="en-GB"/>
          </a:p>
        </p:txBody>
      </p:sp>
      <p:sp>
        <p:nvSpPr>
          <p:cNvPr id="7" name="Slide Number Placeholder 6"/>
          <p:cNvSpPr txBox="1">
            <a:spLocks noGrp="1"/>
          </p:cNvSpPr>
          <p:nvPr>
            <p:ph type="sldNum" sz="quarter" idx="5"/>
          </p:nvPr>
        </p:nvSpPr>
        <p:spPr>
          <a:xfrm>
            <a:off x="3902592" y="9519049"/>
            <a:ext cx="2985558" cy="501094"/>
          </a:xfrm>
          <a:prstGeom prst="rect">
            <a:avLst/>
          </a:prstGeom>
          <a:noFill/>
          <a:ln>
            <a:noFill/>
          </a:ln>
        </p:spPr>
        <p:txBody>
          <a:bodyPr vert="horz" wrap="square" lIns="96634" tIns="48317" rIns="96634" bIns="48317" anchor="b" anchorCtr="0" compatLnSpc="1"/>
          <a:lstStyle>
            <a:lvl1pPr marL="0" marR="0" lvl="0" indent="0" algn="r" defTabSz="966338" rtl="0" fontAlgn="auto" hangingPunct="1">
              <a:lnSpc>
                <a:spcPct val="100000"/>
              </a:lnSpc>
              <a:spcBef>
                <a:spcPts val="0"/>
              </a:spcBef>
              <a:spcAft>
                <a:spcPts val="0"/>
              </a:spcAft>
              <a:buNone/>
              <a:tabLst/>
              <a:defRPr lang="en-GB" sz="1300" b="0" i="0" u="none" strike="noStrike" kern="1200" cap="none" spc="0" baseline="0">
                <a:solidFill>
                  <a:srgbClr val="000000"/>
                </a:solidFill>
                <a:uFillTx/>
                <a:latin typeface="Calibri"/>
              </a:defRPr>
            </a:lvl1pPr>
          </a:lstStyle>
          <a:p>
            <a:pPr lvl="0"/>
            <a:fld id="{806456E5-C772-4C96-85B5-2EC600FF7745}" type="slidenum">
              <a:t>‹#›</a:t>
            </a:fld>
            <a:endParaRPr lang="en-GB"/>
          </a:p>
        </p:txBody>
      </p:sp>
    </p:spTree>
    <p:extLst>
      <p:ext uri="{BB962C8B-B14F-4D97-AF65-F5344CB8AC3E}">
        <p14:creationId xmlns:p14="http://schemas.microsoft.com/office/powerpoint/2010/main" val="369374410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endParaRPr lang="en-GB" dirty="0"/>
          </a:p>
          <a:p>
            <a:pPr lvl="0"/>
            <a:endParaRPr lang="en-GB" dirty="0"/>
          </a:p>
        </p:txBody>
      </p:sp>
      <p:sp>
        <p:nvSpPr>
          <p:cNvPr id="4" name="Slide Number Placeholder 3"/>
          <p:cNvSpPr txBox="1"/>
          <p:nvPr/>
        </p:nvSpPr>
        <p:spPr>
          <a:xfrm>
            <a:off x="3902592" y="9519049"/>
            <a:ext cx="2985558" cy="501094"/>
          </a:xfrm>
          <a:prstGeom prst="rect">
            <a:avLst/>
          </a:prstGeom>
          <a:noFill/>
          <a:ln>
            <a:noFill/>
          </a:ln>
        </p:spPr>
        <p:txBody>
          <a:bodyPr vert="horz" wrap="square" lIns="96634" tIns="48317" rIns="96634" bIns="48317" anchor="b" anchorCtr="0" compatLnSpc="1"/>
          <a:lstStyle/>
          <a:p>
            <a:pPr algn="r" defTabSz="966338">
              <a:defRPr sz="1800" b="0" i="0" u="none" strike="noStrike" kern="0" cap="none" spc="0" baseline="0">
                <a:solidFill>
                  <a:srgbClr val="000000"/>
                </a:solidFill>
                <a:uFillTx/>
              </a:defRPr>
            </a:pPr>
            <a:fld id="{9920FB92-7836-4D20-AA42-A7D0EA80F262}" type="slidenum">
              <a:pPr algn="r" defTabSz="966338">
                <a:defRPr sz="1800" b="0" i="0" u="none" strike="noStrike" kern="0" cap="none" spc="0" baseline="0">
                  <a:solidFill>
                    <a:srgbClr val="000000"/>
                  </a:solidFill>
                  <a:uFillTx/>
                </a:defRPr>
              </a:pPr>
              <a:t>9</a:t>
            </a:fld>
            <a:endParaRPr lang="en-GB" sz="130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endParaRPr lang="en-GB" dirty="0"/>
          </a:p>
        </p:txBody>
      </p:sp>
      <p:sp>
        <p:nvSpPr>
          <p:cNvPr id="4" name="Slide Number Placeholder 3"/>
          <p:cNvSpPr txBox="1"/>
          <p:nvPr/>
        </p:nvSpPr>
        <p:spPr>
          <a:xfrm>
            <a:off x="3902592" y="9519049"/>
            <a:ext cx="2985558" cy="501094"/>
          </a:xfrm>
          <a:prstGeom prst="rect">
            <a:avLst/>
          </a:prstGeom>
          <a:noFill/>
          <a:ln>
            <a:noFill/>
          </a:ln>
        </p:spPr>
        <p:txBody>
          <a:bodyPr vert="horz" wrap="square" lIns="96634" tIns="48317" rIns="96634" bIns="48317" anchor="b" anchorCtr="0" compatLnSpc="1"/>
          <a:lstStyle/>
          <a:p>
            <a:pPr algn="r" defTabSz="966338">
              <a:defRPr sz="1800" b="0" i="0" u="none" strike="noStrike" kern="0" cap="none" spc="0" baseline="0">
                <a:solidFill>
                  <a:srgbClr val="000000"/>
                </a:solidFill>
                <a:uFillTx/>
              </a:defRPr>
            </a:pPr>
            <a:fld id="{ADE4D66C-A170-4D0D-B8EA-65F7AE6FE944}" type="slidenum">
              <a:pPr algn="r" defTabSz="966338">
                <a:defRPr sz="1800" b="0" i="0" u="none" strike="noStrike" kern="0" cap="none" spc="0" baseline="0">
                  <a:solidFill>
                    <a:srgbClr val="000000"/>
                  </a:solidFill>
                  <a:uFillTx/>
                </a:defRPr>
              </a:pPr>
              <a:t>20</a:t>
            </a:fld>
            <a:endParaRPr lang="en-GB" sz="130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lvl="0"/>
            <a:fld id="{9DFBD86A-FD8A-4677-95E9-24AB4362153B}" type="datetime1">
              <a:rPr lang="en-GB" smtClean="0"/>
              <a:pPr lvl="0"/>
              <a:t>03/10/2017</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lvl="0"/>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fld id="{11160495-B007-4866-B7ED-09E51D9EAF0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D81A3C95-8A25-432F-A5D5-33EDA7D49E65}" type="datetime1">
              <a:rPr lang="en-GB" smtClean="0"/>
              <a:pPr lvl="0"/>
              <a:t>03/10/2017</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59F27682-1BF8-4492-AEF1-A74FF0C7645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48FB5A29-B168-4DBB-9FDB-6489B5CAE726}" type="datetime1">
              <a:rPr lang="en-GB" smtClean="0"/>
              <a:pPr lvl="0"/>
              <a:t>03/10/2017</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68BB353B-16E1-4D33-84A2-CBC4F1B3E32C}"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lvl="0"/>
            <a:fld id="{57E0800D-D54D-4A97-B4A8-0E85CC99CE51}" type="datetime1">
              <a:rPr lang="en-GB" smtClean="0"/>
              <a:pPr lvl="0"/>
              <a:t>03/10/2017</a:t>
            </a:fld>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7C11C8F1-F52A-44C8-BBCA-E230D8A6C9E7}" type="slidenum">
              <a:rPr lang="en-GB" smtClean="0"/>
              <a:t>‹#›</a:t>
            </a:fld>
            <a:endParaRPr lang="en-GB"/>
          </a:p>
        </p:txBody>
      </p:sp>
      <p:graphicFrame>
        <p:nvGraphicFramePr>
          <p:cNvPr id="6" name="TPChart" hidden="1"/>
          <p:cNvGraphicFramePr/>
          <p:nvPr userDrawn="1">
            <p:extLst>
              <p:ext uri="{D42A27DB-BD31-4B8C-83A1-F6EECF244321}">
                <p14:modId xmlns:p14="http://schemas.microsoft.com/office/powerpoint/2010/main" val="760932640"/>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9749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lvl="0"/>
            <a:fld id="{57E0800D-D54D-4A97-B4A8-0E85CC99CE51}" type="datetime1">
              <a:rPr lang="en-GB" smtClean="0"/>
              <a:pPr lvl="0"/>
              <a:t>03/10/2017</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7C11C8F1-F52A-44C8-BBCA-E230D8A6C9E7}" type="slidenum">
              <a:rPr lang="en-GB" smtClean="0"/>
              <a:t>‹#›</a:t>
            </a:fld>
            <a:endParaRPr lang="en-GB"/>
          </a:p>
        </p:txBody>
      </p:sp>
    </p:spTree>
    <p:extLst>
      <p:ext uri="{BB962C8B-B14F-4D97-AF65-F5344CB8AC3E}">
        <p14:creationId xmlns:p14="http://schemas.microsoft.com/office/powerpoint/2010/main" val="265811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fld id="{389C8EB3-2DA3-4366-8003-B43C4954B5FD}" type="datetime1">
              <a:rPr lang="en-GB" smtClean="0"/>
              <a:pPr lvl="0"/>
              <a:t>03/10/2017</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D8A437EE-E8EE-4CFE-928B-7E98E8E381B4}" type="slidenum">
              <a:rPr lang="en-GB" smtClean="0"/>
              <a:t>‹#›</a:t>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lvl="0"/>
            <a:fld id="{3D733E94-C172-4A98-A1F8-B70EAF49B900}" type="datetime1">
              <a:rPr lang="en-GB" smtClean="0"/>
              <a:pPr lvl="0"/>
              <a:t>03/10/2017</a:t>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A20DDA3B-FC68-4B4D-B0E5-0314E8644128}"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lvl="0"/>
            <a:fld id="{C699732D-A866-44E3-926E-CFF7C5E4B88D}" type="datetime1">
              <a:rPr lang="en-GB" smtClean="0"/>
              <a:pPr lvl="0"/>
              <a:t>03/10/2017</a:t>
            </a:fld>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AD03F16C-25A6-4454-A71D-DD32F07946A7}" type="slidenum">
              <a:rPr lang="en-GB" smtClean="0"/>
              <a:t>‹#›</a:t>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lvl="0"/>
            <a:fld id="{01AD564F-8AE5-4812-B626-DD992DDEF164}" type="datetime1">
              <a:rPr lang="en-GB" smtClean="0"/>
              <a:pPr lvl="0"/>
              <a:t>03/10/2017</a:t>
            </a:fld>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77139078-52C2-4D36-9E7E-7B818EB809C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lvl="0"/>
            <a:fld id="{F8021F3F-D352-499D-B031-66F70A545B90}" type="datetime1">
              <a:rPr lang="en-GB" smtClean="0"/>
              <a:pPr lvl="0"/>
              <a:t>03/10/2017</a:t>
            </a:fld>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3B0BE61D-5346-4E43-8529-B23DA56853E2}" type="slidenum">
              <a:rPr lang="en-GB" smtClean="0"/>
              <a:t>‹#›</a:t>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A0659408-7160-42D8-AACA-FDE959723828}" type="datetime1">
              <a:rPr lang="en-GB" smtClean="0"/>
              <a:pPr lvl="0"/>
              <a:t>03/10/2017</a:t>
            </a:fld>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CEA23D06-54E3-4E4F-AECC-7FE205CC8F8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lvl="0"/>
            <a:fld id="{CA6C2806-F164-438A-9464-4E7F339B433E}" type="datetime1">
              <a:rPr lang="en-GB" smtClean="0"/>
              <a:pPr lvl="0"/>
              <a:t>03/10/2017</a:t>
            </a:fld>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162459B4-44E5-46F4-A2B0-2473964DA39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lvl="0"/>
            <a:fld id="{5036814B-A6D3-45D5-9C80-FC421E631F07}" type="datetime1">
              <a:rPr lang="en-GB" smtClean="0"/>
              <a:pPr lvl="0"/>
              <a:t>03/10/2017</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lvl="0"/>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fld id="{40502D36-55B8-4C5C-AD0F-9F1A50E8C7B9}"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lvl="0"/>
            <a:fld id="{57E0800D-D54D-4A97-B4A8-0E85CC99CE51}" type="datetime1">
              <a:rPr lang="en-GB" smtClean="0"/>
              <a:pPr lvl="0"/>
              <a:t>03/10/2017</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lvl="0"/>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lvl="0"/>
            <a:fld id="{7C11C8F1-F52A-44C8-BBCA-E230D8A6C9E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7.png"/><Relationship Id="rId4"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8.png"/><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Title 1"/>
          <p:cNvSpPr txBox="1">
            <a:spLocks noGrp="1"/>
          </p:cNvSpPr>
          <p:nvPr>
            <p:ph type="ctrTitle"/>
          </p:nvPr>
        </p:nvSpPr>
        <p:spPr/>
        <p:txBody>
          <a:bodyPr/>
          <a:lstStyle/>
          <a:p>
            <a:pPr lvl="0"/>
            <a:r>
              <a:rPr lang="en-GB" sz="3800"/>
              <a:t>MGT388</a:t>
            </a:r>
            <a:br>
              <a:rPr lang="en-GB" sz="3800"/>
            </a:br>
            <a:r>
              <a:rPr lang="en-GB" sz="3800"/>
              <a:t>Finance for Engineers</a:t>
            </a:r>
          </a:p>
        </p:txBody>
      </p:sp>
      <p:sp>
        <p:nvSpPr>
          <p:cNvPr id="2" name="Subtitle 2"/>
          <p:cNvSpPr txBox="1">
            <a:spLocks noGrp="1"/>
          </p:cNvSpPr>
          <p:nvPr>
            <p:ph type="subTitle" idx="1"/>
          </p:nvPr>
        </p:nvSpPr>
        <p:spPr/>
        <p:txBody>
          <a:bodyPr/>
          <a:lstStyle/>
          <a:p>
            <a:pPr lvl="0"/>
            <a:r>
              <a:rPr lang="en-GB"/>
              <a:t>Appraisal of Annual Reports Using Ratio Analysis</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lvl="0" indent="0">
              <a:buNone/>
            </a:pPr>
            <a:r>
              <a:rPr lang="en-GB" dirty="0" smtClean="0">
                <a:solidFill>
                  <a:srgbClr val="FF0000"/>
                </a:solidFill>
              </a:rPr>
              <a:t>Return </a:t>
            </a:r>
            <a:r>
              <a:rPr lang="en-GB" dirty="0">
                <a:solidFill>
                  <a:srgbClr val="FF0000"/>
                </a:solidFill>
              </a:rPr>
              <a:t>on capital employed (ROCE)</a:t>
            </a:r>
          </a:p>
          <a:p>
            <a:pPr marL="0" lvl="0" indent="0">
              <a:spcBef>
                <a:spcPts val="400"/>
              </a:spcBef>
              <a:buNone/>
            </a:pPr>
            <a:r>
              <a:rPr lang="en-GB" sz="1600" dirty="0">
                <a:solidFill>
                  <a:srgbClr val="FF0000"/>
                </a:solidFill>
              </a:rPr>
              <a:t>	</a:t>
            </a:r>
          </a:p>
          <a:p>
            <a:pPr marL="0" lvl="0" indent="0">
              <a:buNone/>
            </a:pPr>
            <a:r>
              <a:rPr lang="en-GB" dirty="0">
                <a:solidFill>
                  <a:srgbClr val="0070C0"/>
                </a:solidFill>
              </a:rPr>
              <a:t>Gross profit margin</a:t>
            </a:r>
          </a:p>
          <a:p>
            <a:pPr marL="0" lvl="0" indent="0">
              <a:buNone/>
            </a:pPr>
            <a:endParaRPr lang="en-GB" dirty="0">
              <a:solidFill>
                <a:srgbClr val="0070C0"/>
              </a:solidFill>
            </a:endParaRPr>
          </a:p>
          <a:p>
            <a:pPr marL="0" indent="0">
              <a:buNone/>
            </a:pPr>
            <a:r>
              <a:rPr lang="en-GB" dirty="0">
                <a:solidFill>
                  <a:srgbClr val="0070C0"/>
                </a:solidFill>
              </a:rPr>
              <a:t>Operating profit </a:t>
            </a:r>
            <a:r>
              <a:rPr lang="en-GB" dirty="0" smtClean="0">
                <a:solidFill>
                  <a:srgbClr val="0070C0"/>
                </a:solidFill>
              </a:rPr>
              <a:t>margin</a:t>
            </a:r>
          </a:p>
          <a:p>
            <a:pPr marL="0" indent="0">
              <a:buNone/>
            </a:pPr>
            <a:endParaRPr lang="en-GB" dirty="0">
              <a:solidFill>
                <a:srgbClr val="0070C0"/>
              </a:solidFill>
            </a:endParaRPr>
          </a:p>
          <a:p>
            <a:pPr marL="0" indent="0">
              <a:buNone/>
            </a:pPr>
            <a:r>
              <a:rPr lang="en-GB" dirty="0" smtClean="0">
                <a:solidFill>
                  <a:srgbClr val="00B050"/>
                </a:solidFill>
              </a:rPr>
              <a:t>Net </a:t>
            </a:r>
            <a:r>
              <a:rPr lang="en-GB" dirty="0">
                <a:solidFill>
                  <a:srgbClr val="00B050"/>
                </a:solidFill>
              </a:rPr>
              <a:t>asset turnover</a:t>
            </a:r>
          </a:p>
          <a:p>
            <a:pPr marL="0" lvl="0" indent="0">
              <a:buNone/>
            </a:pPr>
            <a:endParaRPr lang="en-GB" dirty="0"/>
          </a:p>
          <a:p>
            <a:pPr marL="0" lvl="0" indent="0">
              <a:buNone/>
            </a:pPr>
            <a:endParaRPr lang="en-GB" dirty="0"/>
          </a:p>
          <a:p>
            <a:pPr marL="0" lvl="0" indent="0">
              <a:buNone/>
            </a:pPr>
            <a:endParaRPr lang="en-GB" dirty="0"/>
          </a:p>
        </p:txBody>
      </p:sp>
      <p:sp>
        <p:nvSpPr>
          <p:cNvPr id="2" name="Title 1"/>
          <p:cNvSpPr txBox="1">
            <a:spLocks noGrp="1"/>
          </p:cNvSpPr>
          <p:nvPr>
            <p:ph type="title"/>
          </p:nvPr>
        </p:nvSpPr>
        <p:spPr/>
        <p:txBody>
          <a:bodyPr/>
          <a:lstStyle/>
          <a:p>
            <a:pPr lvl="0"/>
            <a:r>
              <a:rPr lang="en-GB" sz="3000"/>
              <a:t>Analysis of Management Performance</a:t>
            </a:r>
            <a:br>
              <a:rPr lang="en-GB" sz="3000"/>
            </a:br>
            <a:r>
              <a:rPr lang="en-GB" sz="3000"/>
              <a:t>Profitability Ratios</a:t>
            </a:r>
          </a:p>
        </p:txBody>
      </p:sp>
      <p:pic>
        <p:nvPicPr>
          <p:cNvPr id="4" name="Picture 3" descr="Creative Explorer: Will the &lt;strong&gt;Performance&lt;/strong&gt; &lt;strong&gt;Management&lt;/strong&gt; (as w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3864571"/>
            <a:ext cx="3048000" cy="2362200"/>
          </a:xfrm>
          <a:prstGeom prst="rect">
            <a:avLst/>
          </a:prstGeom>
        </p:spPr>
      </p:pic>
      <p:pic>
        <p:nvPicPr>
          <p:cNvPr id="5" name="Picture 4" descr="Happy Business Man Profit Vector Clipart - Free Public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1587699"/>
            <a:ext cx="2276872" cy="2276872"/>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446511" y="1340768"/>
            <a:ext cx="8229600" cy="5256584"/>
          </a:xfrm>
        </p:spPr>
        <p:txBody>
          <a:bodyPr>
            <a:normAutofit/>
          </a:bodyPr>
          <a:lstStyle/>
          <a:p>
            <a:pPr marL="0" lvl="0" indent="0">
              <a:lnSpc>
                <a:spcPct val="90000"/>
              </a:lnSpc>
              <a:buNone/>
            </a:pPr>
            <a:endParaRPr lang="en-GB" sz="2500" dirty="0"/>
          </a:p>
          <a:p>
            <a:pPr marL="0" lvl="0" indent="0">
              <a:lnSpc>
                <a:spcPct val="90000"/>
              </a:lnSpc>
              <a:buNone/>
            </a:pPr>
            <a:endParaRPr lang="en-GB" sz="2500" dirty="0"/>
          </a:p>
          <a:p>
            <a:pPr marL="0" lvl="0" indent="0">
              <a:lnSpc>
                <a:spcPct val="90000"/>
              </a:lnSpc>
              <a:buNone/>
            </a:pPr>
            <a:r>
              <a:rPr lang="en-GB" sz="2500" dirty="0"/>
              <a:t>ROCE = 	</a:t>
            </a:r>
            <a:r>
              <a:rPr lang="en-GB" sz="2500" u="sng" dirty="0"/>
              <a:t>Operating profit				</a:t>
            </a:r>
          </a:p>
          <a:p>
            <a:pPr marL="0" lvl="0" indent="0">
              <a:lnSpc>
                <a:spcPct val="90000"/>
              </a:lnSpc>
              <a:buNone/>
            </a:pPr>
            <a:r>
              <a:rPr lang="en-GB" sz="2500" dirty="0"/>
              <a:t>		Equity funds + </a:t>
            </a:r>
            <a:r>
              <a:rPr lang="en-GB" sz="2500" dirty="0" smtClean="0"/>
              <a:t>Non Current </a:t>
            </a:r>
            <a:r>
              <a:rPr lang="en-GB" sz="2500" dirty="0" smtClean="0"/>
              <a:t>liabilities</a:t>
            </a:r>
          </a:p>
          <a:p>
            <a:pPr marL="0" lvl="0" indent="0">
              <a:lnSpc>
                <a:spcPct val="90000"/>
              </a:lnSpc>
              <a:buNone/>
            </a:pPr>
            <a:endParaRPr lang="en-GB" sz="2500" dirty="0"/>
          </a:p>
          <a:p>
            <a:pPr marL="0" lvl="0" indent="0">
              <a:lnSpc>
                <a:spcPct val="90000"/>
              </a:lnSpc>
              <a:buNone/>
            </a:pPr>
            <a:endParaRPr lang="en-GB" sz="2500" dirty="0" smtClean="0"/>
          </a:p>
          <a:p>
            <a:pPr marL="0" lvl="0" indent="0">
              <a:lnSpc>
                <a:spcPct val="90000"/>
              </a:lnSpc>
              <a:buNone/>
            </a:pPr>
            <a:endParaRPr lang="en-GB" sz="2500" dirty="0"/>
          </a:p>
          <a:p>
            <a:pPr marL="0" lvl="0" indent="0">
              <a:lnSpc>
                <a:spcPct val="90000"/>
              </a:lnSpc>
              <a:buNone/>
            </a:pPr>
            <a:r>
              <a:rPr lang="en-GB" sz="2500" dirty="0" smtClean="0"/>
              <a:t>						</a:t>
            </a:r>
            <a:endParaRPr lang="en-GB" sz="2500" dirty="0"/>
          </a:p>
        </p:txBody>
      </p:sp>
      <p:sp>
        <p:nvSpPr>
          <p:cNvPr id="2" name="Title 1"/>
          <p:cNvSpPr txBox="1">
            <a:spLocks noGrp="1"/>
          </p:cNvSpPr>
          <p:nvPr>
            <p:ph type="title"/>
          </p:nvPr>
        </p:nvSpPr>
        <p:spPr/>
        <p:txBody>
          <a:bodyPr>
            <a:normAutofit fontScale="90000"/>
          </a:bodyPr>
          <a:lstStyle/>
          <a:p>
            <a:pPr lvl="0"/>
            <a:r>
              <a:rPr lang="en-GB" dirty="0"/>
              <a:t>Return on Capital Employed (ROCE)</a:t>
            </a:r>
          </a:p>
        </p:txBody>
      </p:sp>
      <p:pic>
        <p:nvPicPr>
          <p:cNvPr id="4" name="Picture 3" descr="Enterprise | Green Room - Open Entertainm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3933056"/>
            <a:ext cx="2428057" cy="1345837"/>
          </a:xfrm>
          <a:prstGeom prst="rect">
            <a:avLst/>
          </a:prstGeom>
        </p:spPr>
      </p:pic>
      <p:pic>
        <p:nvPicPr>
          <p:cNvPr id="5" name="Picture 4" descr="&lt;strong&gt;Bank&lt;/strong&gt; underground station sign | &lt;strong&gt;Bank&lt;/strong&gt; station sign o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43" y="3933056"/>
            <a:ext cx="2403713" cy="1348333"/>
          </a:xfrm>
          <a:prstGeom prst="rect">
            <a:avLst/>
          </a:prstGeom>
        </p:spPr>
      </p:pic>
      <p:pic>
        <p:nvPicPr>
          <p:cNvPr id="6" name="Picture 5" descr="phot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8" y="3507342"/>
            <a:ext cx="1916832" cy="1916832"/>
          </a:xfrm>
          <a:prstGeom prst="rect">
            <a:avLst/>
          </a:prstGeom>
        </p:spPr>
      </p:pic>
      <p:sp>
        <p:nvSpPr>
          <p:cNvPr id="9" name="TextBox 8"/>
          <p:cNvSpPr txBox="1"/>
          <p:nvPr/>
        </p:nvSpPr>
        <p:spPr>
          <a:xfrm>
            <a:off x="179511" y="5517232"/>
            <a:ext cx="2428057" cy="646331"/>
          </a:xfrm>
          <a:prstGeom prst="rect">
            <a:avLst/>
          </a:prstGeom>
          <a:noFill/>
        </p:spPr>
        <p:txBody>
          <a:bodyPr wrap="square" rtlCol="0">
            <a:spAutoFit/>
          </a:bodyPr>
          <a:lstStyle/>
          <a:p>
            <a:r>
              <a:rPr lang="en-GB" dirty="0" smtClean="0"/>
              <a:t>Money from shareholders</a:t>
            </a:r>
            <a:endParaRPr lang="en-GB" dirty="0"/>
          </a:p>
        </p:txBody>
      </p:sp>
      <p:sp>
        <p:nvSpPr>
          <p:cNvPr id="10" name="TextBox 9"/>
          <p:cNvSpPr txBox="1"/>
          <p:nvPr/>
        </p:nvSpPr>
        <p:spPr>
          <a:xfrm>
            <a:off x="3275856" y="5661248"/>
            <a:ext cx="2498000" cy="369332"/>
          </a:xfrm>
          <a:prstGeom prst="rect">
            <a:avLst/>
          </a:prstGeom>
          <a:noFill/>
        </p:spPr>
        <p:txBody>
          <a:bodyPr wrap="square" rtlCol="0">
            <a:spAutoFit/>
          </a:bodyPr>
          <a:lstStyle/>
          <a:p>
            <a:r>
              <a:rPr lang="en-GB" dirty="0" smtClean="0"/>
              <a:t>Money from banks</a:t>
            </a:r>
            <a:endParaRPr lang="en-GB" dirty="0"/>
          </a:p>
        </p:txBody>
      </p:sp>
      <p:sp>
        <p:nvSpPr>
          <p:cNvPr id="11" name="TextBox 10"/>
          <p:cNvSpPr txBox="1"/>
          <p:nvPr/>
        </p:nvSpPr>
        <p:spPr>
          <a:xfrm>
            <a:off x="6442144" y="5424174"/>
            <a:ext cx="2810376" cy="923330"/>
          </a:xfrm>
          <a:prstGeom prst="rect">
            <a:avLst/>
          </a:prstGeom>
          <a:noFill/>
        </p:spPr>
        <p:txBody>
          <a:bodyPr wrap="square" rtlCol="0">
            <a:spAutoFit/>
          </a:bodyPr>
          <a:lstStyle/>
          <a:p>
            <a:endParaRPr lang="en-GB" dirty="0" smtClean="0"/>
          </a:p>
          <a:p>
            <a:r>
              <a:rPr lang="en-GB" dirty="0" smtClean="0"/>
              <a:t>Can the business turn the money into profits?</a:t>
            </a:r>
            <a:endParaRPr lang="en-GB"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nSpc>
                <a:spcPct val="80000"/>
              </a:lnSpc>
              <a:spcBef>
                <a:spcPts val="500"/>
              </a:spcBef>
              <a:buNone/>
            </a:pPr>
            <a:r>
              <a:rPr lang="en-GB" sz="2400" dirty="0"/>
              <a:t>The ROCE indicates how successfully the management are using the funds provided to them from shareholders and debentures holders. </a:t>
            </a:r>
          </a:p>
          <a:p>
            <a:pPr marL="0" lvl="0" indent="0">
              <a:lnSpc>
                <a:spcPct val="80000"/>
              </a:lnSpc>
              <a:spcBef>
                <a:spcPts val="500"/>
              </a:spcBef>
              <a:buNone/>
            </a:pPr>
            <a:endParaRPr lang="en-GB" sz="2400" dirty="0"/>
          </a:p>
          <a:p>
            <a:pPr marL="0" lvl="0" indent="0">
              <a:lnSpc>
                <a:spcPct val="80000"/>
              </a:lnSpc>
              <a:spcBef>
                <a:spcPts val="500"/>
              </a:spcBef>
              <a:buNone/>
            </a:pPr>
            <a:r>
              <a:rPr lang="en-GB" sz="2400" dirty="0"/>
              <a:t>It can help shareholders and providers of finance decide whether to invest in the company, by indicating how well funds provided in the past have been used (in terms of generating profits).</a:t>
            </a:r>
          </a:p>
          <a:p>
            <a:pPr marL="0" lvl="0" indent="0">
              <a:lnSpc>
                <a:spcPct val="90000"/>
              </a:lnSpc>
              <a:buNone/>
            </a:pPr>
            <a:endParaRPr lang="en-GB" sz="2400" dirty="0"/>
          </a:p>
          <a:p>
            <a:endParaRPr lang="en-GB" dirty="0"/>
          </a:p>
        </p:txBody>
      </p:sp>
      <p:sp>
        <p:nvSpPr>
          <p:cNvPr id="3" name="Title 2"/>
          <p:cNvSpPr>
            <a:spLocks noGrp="1"/>
          </p:cNvSpPr>
          <p:nvPr>
            <p:ph type="title"/>
          </p:nvPr>
        </p:nvSpPr>
        <p:spPr/>
        <p:txBody>
          <a:bodyPr>
            <a:normAutofit fontScale="90000"/>
          </a:bodyPr>
          <a:lstStyle/>
          <a:p>
            <a:r>
              <a:rPr lang="en-GB" dirty="0"/>
              <a:t>Return on Capital Employed (ROCE)</a:t>
            </a:r>
          </a:p>
        </p:txBody>
      </p:sp>
    </p:spTree>
    <p:extLst>
      <p:ext uri="{BB962C8B-B14F-4D97-AF65-F5344CB8AC3E}">
        <p14:creationId xmlns:p14="http://schemas.microsoft.com/office/powerpoint/2010/main" val="239860871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lnSpc>
                <a:spcPct val="80000"/>
              </a:lnSpc>
              <a:spcBef>
                <a:spcPts val="500"/>
              </a:spcBef>
              <a:buNone/>
            </a:pPr>
            <a:endParaRPr lang="en-GB" sz="1900" dirty="0"/>
          </a:p>
          <a:p>
            <a:pPr marL="0" lvl="0" indent="0">
              <a:lnSpc>
                <a:spcPct val="80000"/>
              </a:lnSpc>
              <a:spcBef>
                <a:spcPts val="500"/>
              </a:spcBef>
              <a:buNone/>
            </a:pPr>
            <a:r>
              <a:rPr lang="en-GB" sz="1900" u="sng" dirty="0" smtClean="0"/>
              <a:t>2016 </a:t>
            </a:r>
            <a:r>
              <a:rPr lang="en-GB" sz="1900" u="sng" dirty="0"/>
              <a:t>ROCE</a:t>
            </a:r>
          </a:p>
          <a:p>
            <a:pPr marL="0" lvl="0" indent="0">
              <a:lnSpc>
                <a:spcPct val="80000"/>
              </a:lnSpc>
              <a:spcBef>
                <a:spcPts val="500"/>
              </a:spcBef>
              <a:buNone/>
            </a:pPr>
            <a:endParaRPr lang="en-GB" sz="1900" dirty="0"/>
          </a:p>
          <a:p>
            <a:pPr marL="0" lvl="0" indent="0">
              <a:lnSpc>
                <a:spcPct val="80000"/>
              </a:lnSpc>
              <a:spcBef>
                <a:spcPts val="500"/>
              </a:spcBef>
              <a:buNone/>
            </a:pPr>
            <a:r>
              <a:rPr lang="en-GB" sz="2100" dirty="0"/>
              <a:t>ROCE = 		</a:t>
            </a:r>
            <a:r>
              <a:rPr lang="en-GB" sz="2100" u="sng" dirty="0"/>
              <a:t>Operating profit</a:t>
            </a:r>
          </a:p>
          <a:p>
            <a:pPr marL="0" lvl="0" indent="0">
              <a:lnSpc>
                <a:spcPct val="80000"/>
              </a:lnSpc>
              <a:spcBef>
                <a:spcPts val="500"/>
              </a:spcBef>
              <a:buNone/>
            </a:pPr>
            <a:r>
              <a:rPr lang="en-GB" sz="2100" dirty="0"/>
              <a:t>			Equity + Non </a:t>
            </a:r>
            <a:r>
              <a:rPr lang="en-GB" sz="2100" dirty="0" smtClean="0"/>
              <a:t>Current Liabilities</a:t>
            </a:r>
            <a:endParaRPr lang="en-GB" sz="2100" dirty="0"/>
          </a:p>
          <a:p>
            <a:pPr marL="0" lvl="0" indent="0">
              <a:lnSpc>
                <a:spcPct val="80000"/>
              </a:lnSpc>
              <a:spcBef>
                <a:spcPts val="500"/>
              </a:spcBef>
              <a:buNone/>
            </a:pPr>
            <a:endParaRPr lang="en-GB" sz="2100" dirty="0"/>
          </a:p>
          <a:p>
            <a:pPr marL="0" lvl="0" indent="0">
              <a:lnSpc>
                <a:spcPct val="80000"/>
              </a:lnSpc>
              <a:spcBef>
                <a:spcPts val="500"/>
              </a:spcBef>
              <a:buNone/>
            </a:pPr>
            <a:r>
              <a:rPr lang="en-GB" sz="2100" dirty="0"/>
              <a:t>ROCE =  		</a:t>
            </a:r>
            <a:r>
              <a:rPr lang="en-GB" sz="2100" u="sng" dirty="0"/>
              <a:t>70		  </a:t>
            </a:r>
          </a:p>
          <a:p>
            <a:pPr marL="0" lvl="0" indent="0">
              <a:lnSpc>
                <a:spcPct val="80000"/>
              </a:lnSpc>
              <a:spcBef>
                <a:spcPts val="500"/>
              </a:spcBef>
              <a:buNone/>
            </a:pPr>
            <a:r>
              <a:rPr lang="en-GB" sz="2100" dirty="0"/>
              <a:t>	  		</a:t>
            </a:r>
            <a:r>
              <a:rPr lang="en-GB" sz="2100" dirty="0">
                <a:solidFill>
                  <a:schemeClr val="accent2"/>
                </a:solidFill>
              </a:rPr>
              <a:t>130</a:t>
            </a:r>
            <a:r>
              <a:rPr lang="en-GB" sz="2100" dirty="0"/>
              <a:t> + </a:t>
            </a:r>
            <a:r>
              <a:rPr lang="en-GB" sz="2100" dirty="0">
                <a:solidFill>
                  <a:srgbClr val="7030A0"/>
                </a:solidFill>
              </a:rPr>
              <a:t>350</a:t>
            </a:r>
          </a:p>
          <a:p>
            <a:pPr marL="0" lvl="0" indent="0">
              <a:lnSpc>
                <a:spcPct val="80000"/>
              </a:lnSpc>
              <a:spcBef>
                <a:spcPts val="500"/>
              </a:spcBef>
              <a:buNone/>
            </a:pPr>
            <a:endParaRPr lang="en-GB" sz="2100" dirty="0"/>
          </a:p>
          <a:p>
            <a:pPr marL="0" lvl="0" indent="0">
              <a:lnSpc>
                <a:spcPct val="80000"/>
              </a:lnSpc>
              <a:spcBef>
                <a:spcPts val="500"/>
              </a:spcBef>
              <a:buNone/>
            </a:pPr>
            <a:r>
              <a:rPr lang="en-GB" sz="2100" dirty="0"/>
              <a:t>ROCE = 14.6%</a:t>
            </a:r>
          </a:p>
          <a:p>
            <a:pPr marL="0" lvl="0" indent="0">
              <a:lnSpc>
                <a:spcPct val="80000"/>
              </a:lnSpc>
              <a:spcBef>
                <a:spcPts val="500"/>
              </a:spcBef>
              <a:buNone/>
            </a:pPr>
            <a:endParaRPr lang="en-GB" sz="2100" dirty="0"/>
          </a:p>
          <a:p>
            <a:pPr marL="0" lvl="0" indent="0">
              <a:lnSpc>
                <a:spcPct val="80000"/>
              </a:lnSpc>
              <a:spcBef>
                <a:spcPts val="500"/>
              </a:spcBef>
              <a:buNone/>
            </a:pPr>
            <a:endParaRPr lang="en-GB" sz="2100" dirty="0"/>
          </a:p>
          <a:p>
            <a:pPr marL="0" lvl="0" indent="0">
              <a:lnSpc>
                <a:spcPct val="80000"/>
              </a:lnSpc>
              <a:spcBef>
                <a:spcPts val="500"/>
              </a:spcBef>
              <a:buNone/>
            </a:pPr>
            <a:endParaRPr lang="en-GB" sz="2100" dirty="0"/>
          </a:p>
        </p:txBody>
      </p:sp>
      <p:sp>
        <p:nvSpPr>
          <p:cNvPr id="2" name="Title 1"/>
          <p:cNvSpPr txBox="1">
            <a:spLocks noGrp="1"/>
          </p:cNvSpPr>
          <p:nvPr>
            <p:ph type="title"/>
          </p:nvPr>
        </p:nvSpPr>
        <p:spPr/>
        <p:txBody>
          <a:bodyPr>
            <a:normAutofit fontScale="90000"/>
          </a:bodyPr>
          <a:lstStyle/>
          <a:p>
            <a:pPr lvl="0"/>
            <a:r>
              <a:rPr lang="en-GB"/>
              <a:t>Return on Capital Employed (ROCE)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457200" y="1481328"/>
            <a:ext cx="8229600" cy="5044016"/>
          </a:xfrm>
        </p:spPr>
        <p:txBody>
          <a:bodyPr>
            <a:normAutofit fontScale="92500" lnSpcReduction="20000"/>
          </a:bodyPr>
          <a:lstStyle/>
          <a:p>
            <a:pPr marL="0" lvl="0" indent="0">
              <a:lnSpc>
                <a:spcPct val="80000"/>
              </a:lnSpc>
              <a:buNone/>
            </a:pPr>
            <a:r>
              <a:rPr lang="en-GB" sz="2500" dirty="0"/>
              <a:t>ROCE = </a:t>
            </a:r>
            <a:r>
              <a:rPr lang="en-GB" sz="2500" dirty="0" smtClean="0"/>
              <a:t>14.6%</a:t>
            </a:r>
            <a:endParaRPr lang="en-GB" sz="2500" dirty="0"/>
          </a:p>
          <a:p>
            <a:pPr marL="0" lvl="0" indent="0">
              <a:lnSpc>
                <a:spcPct val="80000"/>
              </a:lnSpc>
              <a:buNone/>
            </a:pPr>
            <a:endParaRPr lang="en-GB" sz="2500" dirty="0"/>
          </a:p>
          <a:p>
            <a:pPr marL="0" lvl="0" indent="0">
              <a:lnSpc>
                <a:spcPct val="80000"/>
              </a:lnSpc>
              <a:buNone/>
            </a:pPr>
            <a:r>
              <a:rPr lang="en-GB" sz="2500" dirty="0"/>
              <a:t>For every £1 that has been invested in the business the management have achieved a </a:t>
            </a:r>
            <a:r>
              <a:rPr lang="en-GB" sz="2500" dirty="0" smtClean="0"/>
              <a:t>14.6p </a:t>
            </a:r>
            <a:r>
              <a:rPr lang="en-GB" sz="2500" dirty="0"/>
              <a:t>return.</a:t>
            </a:r>
          </a:p>
          <a:p>
            <a:pPr marL="0" lvl="0" indent="0">
              <a:lnSpc>
                <a:spcPct val="80000"/>
              </a:lnSpc>
              <a:buNone/>
            </a:pPr>
            <a:endParaRPr lang="en-GB" sz="2500" dirty="0"/>
          </a:p>
          <a:p>
            <a:pPr marL="0" lvl="0" indent="0">
              <a:lnSpc>
                <a:spcPct val="80000"/>
              </a:lnSpc>
              <a:buNone/>
            </a:pPr>
            <a:r>
              <a:rPr lang="en-GB" sz="2500" dirty="0"/>
              <a:t>You will want to compare the return with similar firms, the past and other investment opportunities.(Bank-savings a/c)</a:t>
            </a:r>
          </a:p>
          <a:p>
            <a:pPr marL="0" lvl="0" indent="0">
              <a:lnSpc>
                <a:spcPct val="80000"/>
              </a:lnSpc>
              <a:buNone/>
            </a:pPr>
            <a:endParaRPr lang="en-GB" sz="2500" dirty="0"/>
          </a:p>
          <a:p>
            <a:pPr marL="0" lvl="0" indent="0">
              <a:lnSpc>
                <a:spcPct val="80000"/>
              </a:lnSpc>
              <a:buNone/>
            </a:pPr>
            <a:r>
              <a:rPr lang="en-GB" sz="2500" dirty="0"/>
              <a:t>The level of return is also linked to the level of risk. </a:t>
            </a:r>
            <a:endParaRPr lang="en-GB" sz="2500" dirty="0" smtClean="0"/>
          </a:p>
          <a:p>
            <a:pPr marL="0" lvl="0" indent="0">
              <a:lnSpc>
                <a:spcPct val="80000"/>
              </a:lnSpc>
              <a:buNone/>
            </a:pPr>
            <a:r>
              <a:rPr lang="en-GB" sz="2500" dirty="0" smtClean="0"/>
              <a:t> </a:t>
            </a:r>
            <a:endParaRPr lang="en-GB" sz="2500" dirty="0" smtClean="0"/>
          </a:p>
          <a:p>
            <a:pPr marL="0" lvl="0" indent="0">
              <a:lnSpc>
                <a:spcPct val="80000"/>
              </a:lnSpc>
              <a:buNone/>
            </a:pPr>
            <a:r>
              <a:rPr lang="en-GB" sz="2500" dirty="0" smtClean="0">
                <a:solidFill>
                  <a:schemeClr val="accent2"/>
                </a:solidFill>
              </a:rPr>
              <a:t>VEG</a:t>
            </a:r>
            <a:r>
              <a:rPr lang="en-GB" sz="2500" dirty="0" smtClean="0">
                <a:solidFill>
                  <a:schemeClr val="accent2"/>
                </a:solidFill>
              </a:rPr>
              <a:t>:    </a:t>
            </a:r>
            <a:r>
              <a:rPr lang="en-GB" sz="2500" dirty="0" smtClean="0">
                <a:solidFill>
                  <a:schemeClr val="accent2"/>
                </a:solidFill>
              </a:rPr>
              <a:t>is a </a:t>
            </a:r>
            <a:r>
              <a:rPr lang="en-GB" sz="2500" dirty="0">
                <a:solidFill>
                  <a:schemeClr val="accent2"/>
                </a:solidFill>
              </a:rPr>
              <a:t>new </a:t>
            </a:r>
            <a:r>
              <a:rPr lang="en-GB" sz="2500" dirty="0" smtClean="0">
                <a:solidFill>
                  <a:schemeClr val="accent2"/>
                </a:solidFill>
              </a:rPr>
              <a:t>venture</a:t>
            </a:r>
          </a:p>
          <a:p>
            <a:pPr marL="0" lvl="0" indent="0">
              <a:lnSpc>
                <a:spcPct val="80000"/>
              </a:lnSpc>
              <a:buNone/>
            </a:pPr>
            <a:r>
              <a:rPr lang="en-GB" sz="2500" dirty="0">
                <a:solidFill>
                  <a:schemeClr val="accent2"/>
                </a:solidFill>
              </a:rPr>
              <a:t>	</a:t>
            </a:r>
            <a:r>
              <a:rPr lang="en-GB" sz="2500" dirty="0" smtClean="0">
                <a:solidFill>
                  <a:schemeClr val="accent2"/>
                </a:solidFill>
              </a:rPr>
              <a:t>has </a:t>
            </a:r>
            <a:r>
              <a:rPr lang="en-GB" sz="2500" dirty="0" smtClean="0">
                <a:solidFill>
                  <a:schemeClr val="accent2"/>
                </a:solidFill>
              </a:rPr>
              <a:t>a </a:t>
            </a:r>
            <a:r>
              <a:rPr lang="en-GB" sz="2500" dirty="0">
                <a:solidFill>
                  <a:schemeClr val="accent2"/>
                </a:solidFill>
              </a:rPr>
              <a:t>fashionable </a:t>
            </a:r>
            <a:r>
              <a:rPr lang="en-GB" sz="2500" dirty="0" smtClean="0">
                <a:solidFill>
                  <a:schemeClr val="accent2"/>
                </a:solidFill>
              </a:rPr>
              <a:t>product</a:t>
            </a:r>
          </a:p>
          <a:p>
            <a:pPr marL="0" lvl="0" indent="0">
              <a:lnSpc>
                <a:spcPct val="80000"/>
              </a:lnSpc>
              <a:buNone/>
            </a:pPr>
            <a:r>
              <a:rPr lang="en-GB" sz="2500" dirty="0">
                <a:solidFill>
                  <a:schemeClr val="accent2"/>
                </a:solidFill>
              </a:rPr>
              <a:t>	</a:t>
            </a:r>
            <a:r>
              <a:rPr lang="en-GB" sz="2500" dirty="0" smtClean="0">
                <a:solidFill>
                  <a:schemeClr val="accent2"/>
                </a:solidFill>
              </a:rPr>
              <a:t>has </a:t>
            </a:r>
            <a:r>
              <a:rPr lang="en-GB" sz="2500" dirty="0" smtClean="0">
                <a:solidFill>
                  <a:schemeClr val="accent2"/>
                </a:solidFill>
              </a:rPr>
              <a:t>a reliance </a:t>
            </a:r>
            <a:r>
              <a:rPr lang="en-GB" sz="2500" dirty="0">
                <a:solidFill>
                  <a:schemeClr val="accent2"/>
                </a:solidFill>
              </a:rPr>
              <a:t>on a few large supermarkets </a:t>
            </a:r>
            <a:r>
              <a:rPr lang="en-GB" sz="2500" dirty="0" smtClean="0">
                <a:solidFill>
                  <a:schemeClr val="accent2"/>
                </a:solidFill>
              </a:rPr>
              <a:t>		for sales and</a:t>
            </a:r>
          </a:p>
          <a:p>
            <a:pPr marL="0" lvl="0" indent="0">
              <a:lnSpc>
                <a:spcPct val="80000"/>
              </a:lnSpc>
              <a:buNone/>
            </a:pPr>
            <a:r>
              <a:rPr lang="en-GB" sz="2500" dirty="0">
                <a:solidFill>
                  <a:schemeClr val="accent2"/>
                </a:solidFill>
              </a:rPr>
              <a:t>	</a:t>
            </a:r>
            <a:r>
              <a:rPr lang="en-GB" sz="2500" dirty="0" smtClean="0">
                <a:solidFill>
                  <a:schemeClr val="accent2"/>
                </a:solidFill>
              </a:rPr>
              <a:t>uses </a:t>
            </a:r>
            <a:r>
              <a:rPr lang="en-GB" sz="2500" dirty="0">
                <a:solidFill>
                  <a:schemeClr val="accent2"/>
                </a:solidFill>
              </a:rPr>
              <a:t>innovative technology which may be </a:t>
            </a:r>
            <a:r>
              <a:rPr lang="en-GB" sz="2500" dirty="0" smtClean="0">
                <a:solidFill>
                  <a:schemeClr val="accent2"/>
                </a:solidFill>
              </a:rPr>
              <a:t>		copied </a:t>
            </a:r>
            <a:r>
              <a:rPr lang="en-GB" sz="2500" dirty="0">
                <a:solidFill>
                  <a:schemeClr val="accent2"/>
                </a:solidFill>
              </a:rPr>
              <a:t>or improved </a:t>
            </a:r>
            <a:r>
              <a:rPr lang="en-GB" sz="2500" dirty="0" smtClean="0">
                <a:solidFill>
                  <a:schemeClr val="accent2"/>
                </a:solidFill>
              </a:rPr>
              <a:t> upon</a:t>
            </a:r>
          </a:p>
          <a:p>
            <a:pPr marL="0" lvl="0" indent="0">
              <a:lnSpc>
                <a:spcPct val="80000"/>
              </a:lnSpc>
              <a:buNone/>
            </a:pPr>
            <a:endParaRPr lang="en-GB" sz="2500" dirty="0" smtClean="0">
              <a:solidFill>
                <a:schemeClr val="accent2"/>
              </a:solidFill>
            </a:endParaRPr>
          </a:p>
          <a:p>
            <a:pPr marL="0" lvl="0" indent="0">
              <a:lnSpc>
                <a:spcPct val="80000"/>
              </a:lnSpc>
              <a:buNone/>
            </a:pPr>
            <a:r>
              <a:rPr lang="en-GB" sz="2500" dirty="0" smtClean="0">
                <a:solidFill>
                  <a:schemeClr val="accent2"/>
                </a:solidFill>
              </a:rPr>
              <a:t>A </a:t>
            </a:r>
            <a:r>
              <a:rPr lang="en-GB" sz="2500" dirty="0">
                <a:solidFill>
                  <a:schemeClr val="accent2"/>
                </a:solidFill>
              </a:rPr>
              <a:t>higher return may be required due to the higher level of risk</a:t>
            </a:r>
          </a:p>
        </p:txBody>
      </p:sp>
      <p:sp>
        <p:nvSpPr>
          <p:cNvPr id="2" name="Title 1"/>
          <p:cNvSpPr txBox="1">
            <a:spLocks noGrp="1"/>
          </p:cNvSpPr>
          <p:nvPr>
            <p:ph type="title"/>
          </p:nvPr>
        </p:nvSpPr>
        <p:spPr/>
        <p:txBody>
          <a:bodyPr>
            <a:normAutofit fontScale="90000"/>
          </a:bodyPr>
          <a:lstStyle/>
          <a:p>
            <a:pPr lvl="0"/>
            <a:r>
              <a:rPr lang="en-GB"/>
              <a:t>Return on Capital Employed (ROCE)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buNone/>
            </a:pPr>
            <a:r>
              <a:rPr lang="en-GB" dirty="0"/>
              <a:t>The ROCE figure achieved by  a business may be as a result of:</a:t>
            </a:r>
          </a:p>
          <a:p>
            <a:pPr marL="0" lvl="0" indent="0">
              <a:buNone/>
            </a:pPr>
            <a:endParaRPr lang="en-GB" dirty="0"/>
          </a:p>
          <a:p>
            <a:pPr lvl="0">
              <a:buFont typeface="Wingdings" pitchFamily="2"/>
              <a:buChar char="v"/>
            </a:pPr>
            <a:r>
              <a:rPr lang="en-GB" dirty="0">
                <a:solidFill>
                  <a:srgbClr val="0070C0"/>
                </a:solidFill>
              </a:rPr>
              <a:t>Profitability – Gross profit and operating </a:t>
            </a:r>
            <a:r>
              <a:rPr lang="en-GB" dirty="0" smtClean="0">
                <a:solidFill>
                  <a:srgbClr val="0070C0"/>
                </a:solidFill>
              </a:rPr>
              <a:t>				profit margins</a:t>
            </a:r>
            <a:endParaRPr lang="en-GB" dirty="0">
              <a:solidFill>
                <a:srgbClr val="0070C0"/>
              </a:solidFill>
            </a:endParaRPr>
          </a:p>
          <a:p>
            <a:pPr marL="0" lvl="0" indent="0">
              <a:buNone/>
            </a:pPr>
            <a:r>
              <a:rPr lang="en-GB" dirty="0"/>
              <a:t>AND/OR</a:t>
            </a:r>
          </a:p>
          <a:p>
            <a:pPr marL="0" lvl="0" indent="0">
              <a:buNone/>
            </a:pPr>
            <a:endParaRPr lang="en-GB" dirty="0"/>
          </a:p>
          <a:p>
            <a:pPr lvl="0">
              <a:buFont typeface="Wingdings" pitchFamily="2"/>
              <a:buChar char="v"/>
            </a:pPr>
            <a:r>
              <a:rPr lang="en-GB" dirty="0" smtClean="0">
                <a:solidFill>
                  <a:srgbClr val="00B050"/>
                </a:solidFill>
              </a:rPr>
              <a:t>Efficient utilisation </a:t>
            </a:r>
            <a:r>
              <a:rPr lang="en-GB" dirty="0">
                <a:solidFill>
                  <a:srgbClr val="00B050"/>
                </a:solidFill>
              </a:rPr>
              <a:t>of assets </a:t>
            </a:r>
            <a:r>
              <a:rPr lang="en-GB" dirty="0" smtClean="0">
                <a:solidFill>
                  <a:srgbClr val="00B050"/>
                </a:solidFill>
              </a:rPr>
              <a:t>– </a:t>
            </a:r>
            <a:r>
              <a:rPr lang="en-GB" dirty="0">
                <a:solidFill>
                  <a:srgbClr val="00B050"/>
                </a:solidFill>
              </a:rPr>
              <a:t>Net asset </a:t>
            </a:r>
            <a:r>
              <a:rPr lang="en-GB" dirty="0" smtClean="0">
                <a:solidFill>
                  <a:srgbClr val="00B050"/>
                </a:solidFill>
              </a:rPr>
              <a:t>							turnover</a:t>
            </a:r>
            <a:endParaRPr lang="en-GB" dirty="0">
              <a:solidFill>
                <a:srgbClr val="00B050"/>
              </a:solidFill>
            </a:endParaRPr>
          </a:p>
        </p:txBody>
      </p:sp>
      <p:sp>
        <p:nvSpPr>
          <p:cNvPr id="2" name="Title 1"/>
          <p:cNvSpPr txBox="1">
            <a:spLocks noGrp="1"/>
          </p:cNvSpPr>
          <p:nvPr>
            <p:ph type="title"/>
          </p:nvPr>
        </p:nvSpPr>
        <p:spPr/>
        <p:txBody>
          <a:bodyPr>
            <a:normAutofit fontScale="90000"/>
          </a:bodyPr>
          <a:lstStyle/>
          <a:p>
            <a:pPr lvl="0"/>
            <a:r>
              <a:rPr lang="en-GB"/>
              <a:t>Return on Capital Employed (ROCE)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PChart" descr="65% got 0, 35% got 0, 40% got 0, " title="Result Chart"/>
          <p:cNvSpPr/>
          <p:nvPr>
            <p:custDataLst>
              <p:tags r:id="rId2"/>
            </p:custDataLst>
          </p:nvPr>
        </p:nvSpPr>
        <p:spPr>
          <a:xfrm>
            <a:off x="4499992" y="1988840"/>
            <a:ext cx="4572000" cy="5143500"/>
          </a:xfrm>
          <a:prstGeom prst="rect">
            <a:avLst/>
          </a:prstGeom>
          <a:blipFill>
            <a:blip r:embed="rId5"/>
            <a:stretch>
              <a:fillRect/>
            </a:stretch>
          </a:blipFill>
          <a:ln w="55000" cap="flat" cmpd="thickThin" algn="ctr">
            <a:noFill/>
            <a:prstDash val="solid"/>
          </a:ln>
          <a:effectLst/>
          <a:extLst>
            <a:ext uri="{91240B29-F687-4F45-9708-019B960494DF}">
              <a14:hiddenLine xmlns:a14="http://schemas.microsoft.com/office/drawing/2010/main" w="55000" cap="flat" cmpd="thickThin"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PQuestion"/>
          <p:cNvSpPr>
            <a:spLocks noGrp="1"/>
          </p:cNvSpPr>
          <p:nvPr>
            <p:ph type="title"/>
          </p:nvPr>
        </p:nvSpPr>
        <p:spPr>
          <a:xfrm>
            <a:off x="467544" y="404664"/>
            <a:ext cx="8229600" cy="1728192"/>
          </a:xfrm>
        </p:spPr>
        <p:txBody>
          <a:bodyPr>
            <a:noAutofit/>
          </a:bodyPr>
          <a:lstStyle/>
          <a:p>
            <a:r>
              <a:rPr lang="en-GB" sz="3200" dirty="0" smtClean="0"/>
              <a:t>Gross profit </a:t>
            </a:r>
            <a:r>
              <a:rPr lang="en-GB" sz="3200" dirty="0" err="1" smtClean="0"/>
              <a:t>margin:</a:t>
            </a:r>
            <a:r>
              <a:rPr lang="en-GB" sz="3200" u="sng" dirty="0" err="1" smtClean="0"/>
              <a:t>Gross</a:t>
            </a:r>
            <a:r>
              <a:rPr lang="en-GB" sz="3200" u="sng" dirty="0" smtClean="0"/>
              <a:t> profit  </a:t>
            </a:r>
            <a:r>
              <a:rPr lang="en-GB" sz="3200" dirty="0" smtClean="0"/>
              <a:t>x 100%</a:t>
            </a:r>
            <a:br>
              <a:rPr lang="en-GB" sz="3200" dirty="0" smtClean="0"/>
            </a:br>
            <a:r>
              <a:rPr lang="en-GB" sz="3200" dirty="0" smtClean="0"/>
              <a:t>				   Turnover</a:t>
            </a:r>
            <a:br>
              <a:rPr lang="en-GB" sz="3200" dirty="0" smtClean="0"/>
            </a:br>
            <a:r>
              <a:rPr lang="en-GB" sz="3200" dirty="0" smtClean="0"/>
              <a:t>What is the gross profit margin for VEG for 2016?</a:t>
            </a:r>
            <a:endParaRPr lang="en-GB" sz="3200" dirty="0"/>
          </a:p>
        </p:txBody>
      </p:sp>
      <p:sp>
        <p:nvSpPr>
          <p:cNvPr id="3" name="TPAnswers"/>
          <p:cNvSpPr>
            <a:spLocks noGrp="1"/>
          </p:cNvSpPr>
          <p:nvPr>
            <p:ph type="body" idx="1"/>
            <p:custDataLst>
              <p:tags r:id="rId3"/>
            </p:custDataLst>
          </p:nvPr>
        </p:nvSpPr>
        <p:spPr>
          <a:xfrm>
            <a:off x="457200" y="2564904"/>
            <a:ext cx="4114800" cy="3442387"/>
          </a:xfrm>
        </p:spPr>
        <p:txBody>
          <a:bodyPr/>
          <a:lstStyle/>
          <a:p>
            <a:pPr marL="624078" indent="-514350">
              <a:buFont typeface="Wingdings 3"/>
              <a:buAutoNum type="alphaUcPeriod"/>
            </a:pPr>
            <a:r>
              <a:rPr lang="en-GB" dirty="0" smtClean="0"/>
              <a:t>65%</a:t>
            </a:r>
          </a:p>
          <a:p>
            <a:pPr marL="624078" indent="-514350">
              <a:buFont typeface="Wingdings 3"/>
              <a:buAutoNum type="alphaUcPeriod"/>
            </a:pPr>
            <a:r>
              <a:rPr lang="en-GB" dirty="0" smtClean="0"/>
              <a:t>35%</a:t>
            </a:r>
          </a:p>
          <a:p>
            <a:pPr marL="624078" indent="-514350">
              <a:buFont typeface="Wingdings 3"/>
              <a:buAutoNum type="alphaUcPeriod"/>
            </a:pPr>
            <a:r>
              <a:rPr lang="en-GB" dirty="0" smtClean="0"/>
              <a:t>40%</a:t>
            </a:r>
            <a:endParaRPr lang="en-GB" dirty="0"/>
          </a:p>
        </p:txBody>
      </p:sp>
      <p:sp>
        <p:nvSpPr>
          <p:cNvPr id="5" name="TPPolling"/>
          <p:cNvSpPr/>
          <p:nvPr/>
        </p:nvSpPr>
        <p:spPr>
          <a:xfrm>
            <a:off x="0" y="0"/>
            <a:ext cx="12700" cy="12700"/>
          </a:xfrm>
          <a:prstGeom prst="rect">
            <a:avLst/>
          </a:prstGeom>
          <a:solidFill>
            <a:schemeClr val="accent1">
              <a:alpha val="10000"/>
            </a:schemeClr>
          </a:solidFill>
          <a:ln w="55000" cap="flat" cmpd="thickThin" algn="ctr">
            <a:noFill/>
            <a:prstDash val="solid"/>
          </a:ln>
          <a:effectLst/>
          <a:extLst>
            <a:ext uri="{91240B29-F687-4F45-9708-019B960494DF}">
              <a14:hiddenLine xmlns:a14="http://schemas.microsoft.com/office/drawing/2010/main" w="55000" cap="flat" cmpd="thickThin"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40001258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457200" y="3284984"/>
            <a:ext cx="8229600" cy="2722307"/>
          </a:xfrm>
        </p:spPr>
        <p:txBody>
          <a:bodyPr>
            <a:normAutofit lnSpcReduction="10000"/>
          </a:bodyPr>
          <a:lstStyle/>
          <a:p>
            <a:pPr marL="0" lvl="0" indent="0">
              <a:lnSpc>
                <a:spcPct val="80000"/>
              </a:lnSpc>
              <a:buNone/>
            </a:pPr>
            <a:endParaRPr lang="en-GB" sz="2500" dirty="0"/>
          </a:p>
          <a:p>
            <a:pPr marL="0" lvl="0" indent="0">
              <a:lnSpc>
                <a:spcPct val="80000"/>
              </a:lnSpc>
              <a:buNone/>
            </a:pPr>
            <a:r>
              <a:rPr lang="en-GB" sz="2500" dirty="0"/>
              <a:t>Indicates how profitable the core business is. The only expense category in gross profit is cost of sales.</a:t>
            </a:r>
          </a:p>
          <a:p>
            <a:pPr marL="0" lvl="0" indent="0">
              <a:lnSpc>
                <a:spcPct val="80000"/>
              </a:lnSpc>
              <a:buNone/>
            </a:pPr>
            <a:r>
              <a:rPr lang="en-GB" sz="2500" dirty="0"/>
              <a:t>Every £1 of revenue converts to 35p gross profit.</a:t>
            </a:r>
          </a:p>
          <a:p>
            <a:pPr marL="0" lvl="0" indent="0">
              <a:lnSpc>
                <a:spcPct val="80000"/>
              </a:lnSpc>
              <a:buNone/>
            </a:pPr>
            <a:endParaRPr lang="en-GB" sz="2500" dirty="0"/>
          </a:p>
          <a:p>
            <a:pPr marL="0" lvl="0" indent="0">
              <a:lnSpc>
                <a:spcPct val="80000"/>
              </a:lnSpc>
              <a:buNone/>
            </a:pPr>
            <a:r>
              <a:rPr lang="en-GB" sz="2500" dirty="0">
                <a:solidFill>
                  <a:srgbClr val="FFC000"/>
                </a:solidFill>
              </a:rPr>
              <a:t>Forecast gross profit margin </a:t>
            </a:r>
            <a:r>
              <a:rPr lang="en-GB" sz="2500" dirty="0" smtClean="0">
                <a:solidFill>
                  <a:srgbClr val="FFC000"/>
                </a:solidFill>
              </a:rPr>
              <a:t>   </a:t>
            </a:r>
            <a:r>
              <a:rPr lang="en-GB" sz="2500" u="sng" dirty="0">
                <a:solidFill>
                  <a:srgbClr val="FFC000"/>
                </a:solidFill>
              </a:rPr>
              <a:t>400</a:t>
            </a:r>
            <a:r>
              <a:rPr lang="en-GB" sz="2500" dirty="0">
                <a:solidFill>
                  <a:srgbClr val="FFC000"/>
                </a:solidFill>
              </a:rPr>
              <a:t>	</a:t>
            </a:r>
            <a:r>
              <a:rPr lang="en-GB" sz="2500" dirty="0" smtClean="0">
                <a:solidFill>
                  <a:srgbClr val="FFC000"/>
                </a:solidFill>
              </a:rPr>
              <a:t>=</a:t>
            </a:r>
            <a:r>
              <a:rPr lang="en-GB" sz="2500" dirty="0">
                <a:solidFill>
                  <a:srgbClr val="FFC000"/>
                </a:solidFill>
              </a:rPr>
              <a:t>	</a:t>
            </a:r>
            <a:r>
              <a:rPr lang="en-GB" sz="2500" b="1" dirty="0">
                <a:solidFill>
                  <a:srgbClr val="FFC000"/>
                </a:solidFill>
              </a:rPr>
              <a:t>39.2%</a:t>
            </a:r>
            <a:endParaRPr lang="en-GB" sz="2500" b="1" u="sng" dirty="0">
              <a:solidFill>
                <a:srgbClr val="FFC000"/>
              </a:solidFill>
            </a:endParaRPr>
          </a:p>
          <a:p>
            <a:pPr marL="0" lvl="0" indent="0">
              <a:lnSpc>
                <a:spcPct val="80000"/>
              </a:lnSpc>
              <a:buNone/>
            </a:pPr>
            <a:r>
              <a:rPr lang="en-GB" sz="2500" dirty="0">
                <a:solidFill>
                  <a:srgbClr val="FFC000"/>
                </a:solidFill>
              </a:rPr>
              <a:t>				       </a:t>
            </a:r>
            <a:r>
              <a:rPr lang="en-GB" sz="2500" dirty="0" smtClean="0">
                <a:solidFill>
                  <a:srgbClr val="FFC000"/>
                </a:solidFill>
              </a:rPr>
              <a:t>    1,020</a:t>
            </a:r>
            <a:endParaRPr lang="en-GB" sz="2500" dirty="0">
              <a:solidFill>
                <a:srgbClr val="FFC000"/>
              </a:solidFill>
            </a:endParaRPr>
          </a:p>
          <a:p>
            <a:pPr marL="0" lvl="0" indent="0">
              <a:lnSpc>
                <a:spcPct val="80000"/>
              </a:lnSpc>
              <a:buNone/>
            </a:pPr>
            <a:endParaRPr lang="en-GB" sz="2500" dirty="0"/>
          </a:p>
        </p:txBody>
      </p:sp>
      <p:sp>
        <p:nvSpPr>
          <p:cNvPr id="2" name="Title 1"/>
          <p:cNvSpPr txBox="1">
            <a:spLocks noGrp="1"/>
          </p:cNvSpPr>
          <p:nvPr>
            <p:ph type="title"/>
          </p:nvPr>
        </p:nvSpPr>
        <p:spPr/>
        <p:txBody>
          <a:bodyPr/>
          <a:lstStyle/>
          <a:p>
            <a:pPr lvl="0"/>
            <a:r>
              <a:rPr lang="en-GB" dirty="0"/>
              <a:t>Profitability</a:t>
            </a:r>
          </a:p>
        </p:txBody>
      </p:sp>
      <p:sp>
        <p:nvSpPr>
          <p:cNvPr id="4" name="TextBox 3"/>
          <p:cNvSpPr txBox="1"/>
          <p:nvPr/>
        </p:nvSpPr>
        <p:spPr>
          <a:xfrm>
            <a:off x="539552" y="1720840"/>
            <a:ext cx="7610439" cy="1708160"/>
          </a:xfrm>
          <a:prstGeom prst="rect">
            <a:avLst/>
          </a:prstGeom>
          <a:noFill/>
        </p:spPr>
        <p:txBody>
          <a:bodyPr wrap="square" rtlCol="0">
            <a:spAutoFit/>
          </a:bodyPr>
          <a:lstStyle/>
          <a:p>
            <a:pPr lvl="0">
              <a:lnSpc>
                <a:spcPct val="80000"/>
              </a:lnSpc>
            </a:pPr>
            <a:r>
              <a:rPr lang="en-GB" sz="2500" dirty="0"/>
              <a:t>Gross profit margin </a:t>
            </a:r>
          </a:p>
          <a:p>
            <a:pPr lvl="0">
              <a:lnSpc>
                <a:spcPct val="80000"/>
              </a:lnSpc>
            </a:pPr>
            <a:endParaRPr lang="en-GB" sz="2500" dirty="0"/>
          </a:p>
          <a:p>
            <a:pPr lvl="0">
              <a:lnSpc>
                <a:spcPct val="80000"/>
              </a:lnSpc>
            </a:pPr>
            <a:r>
              <a:rPr lang="en-GB" sz="2500" dirty="0"/>
              <a:t>		       </a:t>
            </a:r>
            <a:r>
              <a:rPr lang="en-GB" sz="2500" u="sng" dirty="0"/>
              <a:t>Gross profit</a:t>
            </a:r>
            <a:r>
              <a:rPr lang="en-GB" sz="2500" dirty="0"/>
              <a:t>	</a:t>
            </a:r>
            <a:r>
              <a:rPr lang="en-GB" sz="2500" u="sng" dirty="0"/>
              <a:t>280</a:t>
            </a:r>
            <a:r>
              <a:rPr lang="en-GB" sz="2500" dirty="0"/>
              <a:t>  =	</a:t>
            </a:r>
            <a:r>
              <a:rPr lang="en-GB" sz="2500" b="1" dirty="0"/>
              <a:t>35%</a:t>
            </a:r>
            <a:endParaRPr lang="en-GB" sz="2500" b="1" u="sng" dirty="0"/>
          </a:p>
          <a:p>
            <a:pPr lvl="0">
              <a:lnSpc>
                <a:spcPct val="80000"/>
              </a:lnSpc>
            </a:pPr>
            <a:r>
              <a:rPr lang="en-GB" sz="2500" dirty="0"/>
              <a:t>		       Turnover	800</a:t>
            </a:r>
          </a:p>
          <a:p>
            <a:endParaRPr lang="en-GB" sz="25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0" indent="0">
              <a:lnSpc>
                <a:spcPct val="80000"/>
              </a:lnSpc>
              <a:buNone/>
            </a:pPr>
            <a:r>
              <a:rPr lang="en-GB" sz="2800" dirty="0" smtClean="0"/>
              <a:t>A business and investors would like to see a constant gross margin.</a:t>
            </a:r>
          </a:p>
          <a:p>
            <a:pPr marL="0" lvl="0" indent="0">
              <a:lnSpc>
                <a:spcPct val="80000"/>
              </a:lnSpc>
              <a:buNone/>
            </a:pPr>
            <a:endParaRPr lang="en-GB" sz="2800" dirty="0" smtClean="0"/>
          </a:p>
          <a:p>
            <a:pPr marL="0" lvl="0" indent="0">
              <a:lnSpc>
                <a:spcPct val="80000"/>
              </a:lnSpc>
              <a:buNone/>
            </a:pPr>
            <a:r>
              <a:rPr lang="en-GB" sz="2800" dirty="0" smtClean="0"/>
              <a:t>However for VEG</a:t>
            </a:r>
          </a:p>
          <a:p>
            <a:pPr marL="0" lvl="0" indent="0">
              <a:lnSpc>
                <a:spcPct val="80000"/>
              </a:lnSpc>
              <a:buNone/>
            </a:pPr>
            <a:endParaRPr lang="en-GB" sz="2800" dirty="0" smtClean="0"/>
          </a:p>
          <a:p>
            <a:pPr marL="457200" lvl="0" indent="-457200">
              <a:lnSpc>
                <a:spcPct val="80000"/>
              </a:lnSpc>
              <a:buFont typeface="Wingdings" panose="05000000000000000000" pitchFamily="2" charset="2"/>
              <a:buChar char="v"/>
            </a:pPr>
            <a:r>
              <a:rPr lang="en-GB" sz="2800" dirty="0" smtClean="0"/>
              <a:t>It </a:t>
            </a:r>
            <a:r>
              <a:rPr lang="en-GB" sz="2800" dirty="0"/>
              <a:t>relies on raw materials, in this case </a:t>
            </a:r>
            <a:r>
              <a:rPr lang="en-GB" sz="2800" dirty="0" smtClean="0"/>
              <a:t>vegetables – this means prices are more </a:t>
            </a:r>
            <a:r>
              <a:rPr lang="en-GB" sz="2800" dirty="0"/>
              <a:t>volatile </a:t>
            </a:r>
            <a:r>
              <a:rPr lang="en-GB" sz="2800" dirty="0" smtClean="0"/>
              <a:t>and </a:t>
            </a:r>
            <a:r>
              <a:rPr lang="en-GB" sz="2800" dirty="0"/>
              <a:t>margins are not constant. </a:t>
            </a:r>
            <a:endParaRPr lang="en-GB" sz="2800" dirty="0" smtClean="0"/>
          </a:p>
          <a:p>
            <a:pPr marL="457200" lvl="0" indent="-457200">
              <a:lnSpc>
                <a:spcPct val="80000"/>
              </a:lnSpc>
              <a:buFont typeface="Wingdings" panose="05000000000000000000" pitchFamily="2" charset="2"/>
              <a:buChar char="v"/>
            </a:pPr>
            <a:endParaRPr lang="en-GB" sz="2800" dirty="0"/>
          </a:p>
          <a:p>
            <a:pPr marL="457200" lvl="0" indent="-457200">
              <a:lnSpc>
                <a:spcPct val="80000"/>
              </a:lnSpc>
              <a:buFont typeface="Wingdings" panose="05000000000000000000" pitchFamily="2" charset="2"/>
              <a:buChar char="v"/>
            </a:pPr>
            <a:r>
              <a:rPr lang="en-GB" sz="2800" dirty="0"/>
              <a:t>A policy of increasing market share may mean a reduction in sales price and a reduced margin. </a:t>
            </a:r>
            <a:endParaRPr lang="en-GB" sz="2800" dirty="0" smtClean="0"/>
          </a:p>
          <a:p>
            <a:pPr marL="457200" lvl="0" indent="-457200">
              <a:lnSpc>
                <a:spcPct val="80000"/>
              </a:lnSpc>
              <a:buFont typeface="Wingdings" panose="05000000000000000000" pitchFamily="2" charset="2"/>
              <a:buChar char="v"/>
            </a:pPr>
            <a:endParaRPr lang="en-GB" sz="2800" dirty="0" smtClean="0"/>
          </a:p>
          <a:p>
            <a:pPr marL="457200" lvl="0" indent="-457200">
              <a:lnSpc>
                <a:spcPct val="80000"/>
              </a:lnSpc>
              <a:buFont typeface="Wingdings" panose="05000000000000000000" pitchFamily="2" charset="2"/>
              <a:buChar char="v"/>
            </a:pPr>
            <a:r>
              <a:rPr lang="en-GB" sz="2800" dirty="0" smtClean="0"/>
              <a:t>If </a:t>
            </a:r>
            <a:r>
              <a:rPr lang="en-GB" sz="2800" dirty="0"/>
              <a:t>new entrants joined the </a:t>
            </a:r>
            <a:r>
              <a:rPr lang="en-GB" sz="2800" dirty="0" smtClean="0"/>
              <a:t>market, the increased competition may force down the price and reduce gross profit margin.</a:t>
            </a:r>
            <a:endParaRPr lang="en-GB" sz="2800" dirty="0"/>
          </a:p>
          <a:p>
            <a:endParaRPr lang="en-GB" dirty="0"/>
          </a:p>
        </p:txBody>
      </p:sp>
      <p:sp>
        <p:nvSpPr>
          <p:cNvPr id="3" name="Title 2"/>
          <p:cNvSpPr>
            <a:spLocks noGrp="1"/>
          </p:cNvSpPr>
          <p:nvPr>
            <p:ph type="title"/>
          </p:nvPr>
        </p:nvSpPr>
        <p:spPr/>
        <p:txBody>
          <a:bodyPr/>
          <a:lstStyle/>
          <a:p>
            <a:r>
              <a:rPr lang="en-GB" dirty="0" smtClean="0"/>
              <a:t>Profitability</a:t>
            </a:r>
            <a:endParaRPr lang="en-GB" dirty="0"/>
          </a:p>
        </p:txBody>
      </p:sp>
    </p:spTree>
    <p:extLst>
      <p:ext uri="{BB962C8B-B14F-4D97-AF65-F5344CB8AC3E}">
        <p14:creationId xmlns:p14="http://schemas.microsoft.com/office/powerpoint/2010/main" val="122939278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PChart" descr="9% got 0, 6% got 0, 26% got 0, " title="Result Chart"/>
          <p:cNvSpPr/>
          <p:nvPr>
            <p:custDataLst>
              <p:tags r:id="rId2"/>
            </p:custDataLst>
          </p:nvPr>
        </p:nvSpPr>
        <p:spPr>
          <a:xfrm>
            <a:off x="4508500" y="1485900"/>
            <a:ext cx="4572000" cy="5143500"/>
          </a:xfrm>
          <a:prstGeom prst="rect">
            <a:avLst/>
          </a:prstGeom>
          <a:blipFill>
            <a:blip r:embed="rId5"/>
            <a:stretch>
              <a:fillRect/>
            </a:stretch>
          </a:blipFill>
          <a:ln w="55000" cap="flat" cmpd="thickThin" algn="ctr">
            <a:noFill/>
            <a:prstDash val="solid"/>
          </a:ln>
          <a:effectLst/>
          <a:extLst>
            <a:ext uri="{91240B29-F687-4F45-9708-019B960494DF}">
              <a14:hiddenLine xmlns:a14="http://schemas.microsoft.com/office/drawing/2010/main" w="55000" cap="flat" cmpd="thickThin"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PQuestion"/>
          <p:cNvSpPr>
            <a:spLocks noGrp="1"/>
          </p:cNvSpPr>
          <p:nvPr>
            <p:ph type="title"/>
          </p:nvPr>
        </p:nvSpPr>
        <p:spPr/>
        <p:txBody>
          <a:bodyPr>
            <a:noAutofit/>
          </a:bodyPr>
          <a:lstStyle/>
          <a:p>
            <a:r>
              <a:rPr lang="en-GB" sz="2400" dirty="0" smtClean="0"/>
              <a:t>Operating </a:t>
            </a:r>
            <a:r>
              <a:rPr lang="en-GB" sz="2400" dirty="0"/>
              <a:t>profit margin</a:t>
            </a:r>
            <a:r>
              <a:rPr lang="en-GB" sz="2400" dirty="0" smtClean="0"/>
              <a:t>:	 </a:t>
            </a:r>
            <a:r>
              <a:rPr lang="en-GB" sz="2400" u="sng" dirty="0" smtClean="0"/>
              <a:t>Operating </a:t>
            </a:r>
            <a:r>
              <a:rPr lang="en-GB" sz="2400" u="sng" dirty="0"/>
              <a:t>profit  </a:t>
            </a:r>
            <a:r>
              <a:rPr lang="en-GB" sz="2400" dirty="0"/>
              <a:t>x 100%</a:t>
            </a:r>
            <a:br>
              <a:rPr lang="en-GB" sz="2400" dirty="0"/>
            </a:br>
            <a:r>
              <a:rPr lang="en-GB" sz="2400" dirty="0"/>
              <a:t>				</a:t>
            </a:r>
            <a:r>
              <a:rPr lang="en-GB" sz="2400" dirty="0" smtClean="0"/>
              <a:t> </a:t>
            </a:r>
            <a:r>
              <a:rPr lang="en-GB" sz="2400" dirty="0"/>
              <a:t>Turnover</a:t>
            </a:r>
            <a:br>
              <a:rPr lang="en-GB" sz="2400" dirty="0"/>
            </a:br>
            <a:r>
              <a:rPr lang="en-GB" sz="2400" dirty="0"/>
              <a:t>What is the </a:t>
            </a:r>
            <a:r>
              <a:rPr lang="en-GB" sz="2400" dirty="0" smtClean="0"/>
              <a:t>operating </a:t>
            </a:r>
            <a:r>
              <a:rPr lang="en-GB" sz="2400" dirty="0"/>
              <a:t>profit margin for VEG for </a:t>
            </a:r>
            <a:r>
              <a:rPr lang="en-GB" sz="2400" dirty="0" smtClean="0"/>
              <a:t>2016?</a:t>
            </a:r>
            <a:endParaRPr lang="en-GB" sz="2400" dirty="0"/>
          </a:p>
        </p:txBody>
      </p:sp>
      <p:sp>
        <p:nvSpPr>
          <p:cNvPr id="3" name="TPAnswers"/>
          <p:cNvSpPr>
            <a:spLocks noGrp="1"/>
          </p:cNvSpPr>
          <p:nvPr>
            <p:ph type="body" idx="1"/>
            <p:custDataLst>
              <p:tags r:id="rId3"/>
            </p:custDataLst>
          </p:nvPr>
        </p:nvSpPr>
        <p:spPr>
          <a:xfrm>
            <a:off x="457200" y="1700808"/>
            <a:ext cx="4114800" cy="4306483"/>
          </a:xfrm>
        </p:spPr>
        <p:txBody>
          <a:bodyPr/>
          <a:lstStyle/>
          <a:p>
            <a:pPr marL="624078" indent="-514350">
              <a:buFont typeface="Wingdings 3"/>
              <a:buAutoNum type="alphaUcPeriod"/>
            </a:pPr>
            <a:r>
              <a:rPr lang="en-GB" dirty="0" smtClean="0"/>
              <a:t>9%</a:t>
            </a:r>
          </a:p>
          <a:p>
            <a:pPr marL="624078" indent="-514350">
              <a:buFont typeface="Wingdings 3"/>
              <a:buAutoNum type="alphaUcPeriod"/>
            </a:pPr>
            <a:r>
              <a:rPr lang="en-GB" dirty="0" smtClean="0"/>
              <a:t>6%</a:t>
            </a:r>
          </a:p>
          <a:p>
            <a:pPr marL="624078" indent="-514350">
              <a:buFont typeface="Wingdings 3"/>
              <a:buAutoNum type="alphaUcPeriod"/>
            </a:pPr>
            <a:r>
              <a:rPr lang="en-GB" dirty="0" smtClean="0"/>
              <a:t>26%</a:t>
            </a:r>
            <a:endParaRPr lang="en-GB" dirty="0"/>
          </a:p>
        </p:txBody>
      </p:sp>
      <p:sp>
        <p:nvSpPr>
          <p:cNvPr id="5" name="TPPolling"/>
          <p:cNvSpPr/>
          <p:nvPr/>
        </p:nvSpPr>
        <p:spPr>
          <a:xfrm>
            <a:off x="0" y="0"/>
            <a:ext cx="12700" cy="12700"/>
          </a:xfrm>
          <a:prstGeom prst="rect">
            <a:avLst/>
          </a:prstGeom>
          <a:solidFill>
            <a:schemeClr val="accent1">
              <a:alpha val="10000"/>
            </a:schemeClr>
          </a:solidFill>
          <a:ln w="55000" cap="flat" cmpd="thickThin" algn="ctr">
            <a:noFill/>
            <a:prstDash val="solid"/>
          </a:ln>
          <a:effectLst/>
          <a:extLst>
            <a:ext uri="{91240B29-F687-4F45-9708-019B960494DF}">
              <a14:hiddenLine xmlns:a14="http://schemas.microsoft.com/office/drawing/2010/main" w="55000" cap="flat" cmpd="thickThin"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7934226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lvl="0" indent="0">
              <a:buNone/>
            </a:pPr>
            <a:endParaRPr lang="en-GB" dirty="0"/>
          </a:p>
          <a:p>
            <a:pPr lvl="0">
              <a:buFont typeface="Wingdings" pitchFamily="2"/>
              <a:buChar char="v"/>
            </a:pPr>
            <a:r>
              <a:rPr lang="en-GB" dirty="0"/>
              <a:t>Introduction to ratio analysis</a:t>
            </a:r>
          </a:p>
          <a:p>
            <a:pPr lvl="0">
              <a:buFont typeface="Wingdings" pitchFamily="2"/>
              <a:buChar char="v"/>
            </a:pPr>
            <a:r>
              <a:rPr lang="en-GB" dirty="0" smtClean="0"/>
              <a:t>Profitability ratios</a:t>
            </a:r>
            <a:endParaRPr lang="en-GB" dirty="0"/>
          </a:p>
          <a:p>
            <a:pPr lvl="0">
              <a:buFont typeface="Wingdings" pitchFamily="2"/>
              <a:buChar char="v"/>
            </a:pPr>
            <a:r>
              <a:rPr lang="en-GB" dirty="0"/>
              <a:t>Liquidity ratios</a:t>
            </a:r>
          </a:p>
          <a:p>
            <a:pPr lvl="0">
              <a:buFont typeface="Wingdings" pitchFamily="2"/>
              <a:buChar char="v"/>
            </a:pPr>
            <a:r>
              <a:rPr lang="en-GB" dirty="0"/>
              <a:t>Gearing/Solvency ratios</a:t>
            </a:r>
          </a:p>
          <a:p>
            <a:pPr marL="109728" lvl="0" indent="0">
              <a:buNone/>
            </a:pPr>
            <a:endParaRPr lang="en-GB" dirty="0"/>
          </a:p>
        </p:txBody>
      </p:sp>
      <p:sp>
        <p:nvSpPr>
          <p:cNvPr id="2" name="Title 1"/>
          <p:cNvSpPr txBox="1">
            <a:spLocks noGrp="1"/>
          </p:cNvSpPr>
          <p:nvPr>
            <p:ph type="title"/>
          </p:nvPr>
        </p:nvSpPr>
        <p:spPr/>
        <p:txBody>
          <a:bodyPr/>
          <a:lstStyle/>
          <a:p>
            <a:pPr lvl="0"/>
            <a:r>
              <a:rPr lang="en-GB"/>
              <a:t>Lecture Outline</a:t>
            </a:r>
          </a:p>
        </p:txBody>
      </p:sp>
      <p:pic>
        <p:nvPicPr>
          <p:cNvPr id="4" name="Picture 3" descr="Published by K12 Handhelds, In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149080"/>
            <a:ext cx="2673047" cy="2399060"/>
          </a:xfrm>
          <a:prstGeom prst="rect">
            <a:avLst/>
          </a:prstGeom>
        </p:spPr>
      </p:pic>
      <p:pic>
        <p:nvPicPr>
          <p:cNvPr id="5" name="Picture 4" descr="Published by K12 Handhelds, In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101" y="4149080"/>
            <a:ext cx="2673047" cy="2399060"/>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251520" y="1443235"/>
            <a:ext cx="8229600" cy="4525963"/>
          </a:xfrm>
        </p:spPr>
        <p:txBody>
          <a:bodyPr>
            <a:normAutofit fontScale="92500"/>
          </a:bodyPr>
          <a:lstStyle/>
          <a:p>
            <a:pPr marL="0" lvl="0" indent="0">
              <a:lnSpc>
                <a:spcPct val="90000"/>
              </a:lnSpc>
              <a:buNone/>
            </a:pPr>
            <a:r>
              <a:rPr lang="en-GB" sz="2400" dirty="0"/>
              <a:t>Operating profit margin =  </a:t>
            </a:r>
            <a:r>
              <a:rPr lang="en-GB" sz="2400" u="sng" dirty="0"/>
              <a:t>Operating profit </a:t>
            </a:r>
            <a:r>
              <a:rPr lang="en-GB" sz="2400" dirty="0"/>
              <a:t> 	</a:t>
            </a:r>
            <a:r>
              <a:rPr lang="en-GB" sz="2400" u="sng" dirty="0"/>
              <a:t>70</a:t>
            </a:r>
            <a:r>
              <a:rPr lang="en-GB" sz="2400" dirty="0"/>
              <a:t>	</a:t>
            </a:r>
            <a:r>
              <a:rPr lang="en-GB" sz="2400" b="1" dirty="0" smtClean="0"/>
              <a:t> </a:t>
            </a:r>
            <a:r>
              <a:rPr lang="en-GB" sz="2400" b="1" dirty="0"/>
              <a:t>8.8%</a:t>
            </a:r>
            <a:r>
              <a:rPr lang="en-GB" sz="2400" dirty="0"/>
              <a:t>				Turnover		800</a:t>
            </a:r>
          </a:p>
          <a:p>
            <a:pPr marL="0" lvl="0" indent="0">
              <a:lnSpc>
                <a:spcPct val="90000"/>
              </a:lnSpc>
              <a:buNone/>
            </a:pPr>
            <a:endParaRPr lang="en-GB" sz="2400" dirty="0"/>
          </a:p>
          <a:p>
            <a:pPr marL="0" lvl="0" indent="0">
              <a:lnSpc>
                <a:spcPct val="90000"/>
              </a:lnSpc>
              <a:buNone/>
            </a:pPr>
            <a:r>
              <a:rPr lang="en-GB" sz="2400" dirty="0"/>
              <a:t>Operating profit includes cost of sales, administration and distribution costs.</a:t>
            </a:r>
          </a:p>
          <a:p>
            <a:pPr marL="0" lvl="0" indent="0">
              <a:lnSpc>
                <a:spcPct val="90000"/>
              </a:lnSpc>
              <a:buNone/>
            </a:pPr>
            <a:r>
              <a:rPr lang="en-GB" sz="2400" dirty="0"/>
              <a:t>Every £1 of turnover is being converted into 8.8p profit.</a:t>
            </a:r>
          </a:p>
          <a:p>
            <a:pPr marL="0" lvl="0" indent="0">
              <a:lnSpc>
                <a:spcPct val="90000"/>
              </a:lnSpc>
              <a:buNone/>
            </a:pPr>
            <a:endParaRPr lang="en-GB" sz="2400" dirty="0"/>
          </a:p>
          <a:p>
            <a:pPr marL="0" lvl="0" indent="0">
              <a:lnSpc>
                <a:spcPct val="90000"/>
              </a:lnSpc>
              <a:buNone/>
            </a:pPr>
            <a:r>
              <a:rPr lang="en-GB" sz="2400" dirty="0">
                <a:solidFill>
                  <a:srgbClr val="FFC000"/>
                </a:solidFill>
              </a:rPr>
              <a:t>Forecast operating profit margin  210/1,020     </a:t>
            </a:r>
            <a:r>
              <a:rPr lang="en-GB" sz="2400" dirty="0" smtClean="0">
                <a:solidFill>
                  <a:srgbClr val="FFC000"/>
                </a:solidFill>
              </a:rPr>
              <a:t>       </a:t>
            </a:r>
            <a:r>
              <a:rPr lang="en-GB" sz="2400" b="1" dirty="0">
                <a:solidFill>
                  <a:srgbClr val="FFC000"/>
                </a:solidFill>
              </a:rPr>
              <a:t>20.6%</a:t>
            </a:r>
          </a:p>
          <a:p>
            <a:pPr marL="0" lvl="0" indent="0">
              <a:lnSpc>
                <a:spcPct val="90000"/>
              </a:lnSpc>
              <a:buNone/>
            </a:pPr>
            <a:endParaRPr lang="en-GB" sz="2400" dirty="0"/>
          </a:p>
          <a:p>
            <a:pPr marL="0" lvl="0" indent="0">
              <a:lnSpc>
                <a:spcPct val="90000"/>
              </a:lnSpc>
              <a:buNone/>
            </a:pPr>
            <a:r>
              <a:rPr lang="en-GB" sz="2400" dirty="0"/>
              <a:t>If there is a change in operating profit margin need to highlight which expense has increased/decreased and explain. Look at cost control by management.</a:t>
            </a:r>
          </a:p>
          <a:p>
            <a:pPr marL="0" lvl="0" indent="0">
              <a:lnSpc>
                <a:spcPct val="90000"/>
              </a:lnSpc>
              <a:buNone/>
            </a:pPr>
            <a:endParaRPr lang="en-GB" sz="2400" dirty="0"/>
          </a:p>
          <a:p>
            <a:pPr marL="0" lvl="0" indent="0">
              <a:lnSpc>
                <a:spcPct val="90000"/>
              </a:lnSpc>
              <a:buNone/>
            </a:pPr>
            <a:endParaRPr lang="en-GB" sz="2400" dirty="0"/>
          </a:p>
          <a:p>
            <a:pPr lvl="0">
              <a:lnSpc>
                <a:spcPct val="90000"/>
              </a:lnSpc>
            </a:pPr>
            <a:endParaRPr lang="en-GB" dirty="0"/>
          </a:p>
        </p:txBody>
      </p:sp>
      <p:sp>
        <p:nvSpPr>
          <p:cNvPr id="2" name="Title 1"/>
          <p:cNvSpPr txBox="1">
            <a:spLocks noGrp="1"/>
          </p:cNvSpPr>
          <p:nvPr>
            <p:ph type="title"/>
          </p:nvPr>
        </p:nvSpPr>
        <p:spPr/>
        <p:txBody>
          <a:bodyPr/>
          <a:lstStyle/>
          <a:p>
            <a:pPr lvl="0"/>
            <a:r>
              <a:rPr lang="en-GB"/>
              <a:t>Profitability</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lvl="0" indent="0">
              <a:buNone/>
            </a:pPr>
            <a:r>
              <a:rPr lang="en-GB" dirty="0"/>
              <a:t>VEG has managed to achieve a gross profit margin of 35% and the directors are anticipating an increase in the gross profit to 39.2</a:t>
            </a:r>
            <a:r>
              <a:rPr lang="en-GB" dirty="0" smtClean="0"/>
              <a:t>%.</a:t>
            </a:r>
          </a:p>
          <a:p>
            <a:pPr marL="109728" lvl="0" indent="0">
              <a:buNone/>
            </a:pPr>
            <a:r>
              <a:rPr lang="en-GB" dirty="0" smtClean="0"/>
              <a:t>This </a:t>
            </a:r>
            <a:r>
              <a:rPr lang="en-GB" dirty="0"/>
              <a:t>could be due to better margins having been negotiated in the contract with the supermarket for the own-brand product, meaning that the own-brand smoothies should be pursued with other supermarkets as this is clearly a lucrative deal</a:t>
            </a:r>
            <a:r>
              <a:rPr lang="en-GB" dirty="0" smtClean="0"/>
              <a:t>.</a:t>
            </a:r>
          </a:p>
          <a:p>
            <a:pPr marL="109728" lvl="0" indent="0">
              <a:buNone/>
            </a:pPr>
            <a:r>
              <a:rPr lang="en-GB" dirty="0" smtClean="0"/>
              <a:t>Alternatively </a:t>
            </a:r>
            <a:r>
              <a:rPr lang="en-GB" dirty="0"/>
              <a:t>the improved gross margin could be the result of greater economies of scale in purchasing or indeed greater efficiency in the production process now that staff are fully trained and presumably working at full efficiency. </a:t>
            </a:r>
            <a:endParaRPr lang="en-GB" dirty="0" smtClean="0"/>
          </a:p>
          <a:p>
            <a:pPr marL="109728" lvl="0" indent="0">
              <a:buNone/>
            </a:pPr>
            <a:r>
              <a:rPr lang="en-GB" dirty="0" smtClean="0"/>
              <a:t>The </a:t>
            </a:r>
            <a:r>
              <a:rPr lang="en-GB" dirty="0"/>
              <a:t>operating profit margin was 8.8% in </a:t>
            </a:r>
            <a:r>
              <a:rPr lang="en-GB" dirty="0" smtClean="0"/>
              <a:t>2016, </a:t>
            </a:r>
            <a:r>
              <a:rPr lang="en-GB" dirty="0"/>
              <a:t>however this was after charging professional fees and training costs, which would not be expected to recur in such significant amounts. It is likely that further marketing may be undertaken (finance permitting), however directors are still anticipating that the operating profit margin will increase to 20.6% in </a:t>
            </a:r>
            <a:r>
              <a:rPr lang="en-GB" dirty="0" smtClean="0"/>
              <a:t>2017.</a:t>
            </a:r>
            <a:endParaRPr lang="en-GB" dirty="0"/>
          </a:p>
          <a:p>
            <a:pPr lvl="0"/>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Analysis of the Profitability of VEG</a:t>
            </a:r>
            <a:endParaRPr lang="en-GB" dirty="0"/>
          </a:p>
        </p:txBody>
      </p:sp>
    </p:spTree>
    <p:extLst>
      <p:ext uri="{BB962C8B-B14F-4D97-AF65-F5344CB8AC3E}">
        <p14:creationId xmlns:p14="http://schemas.microsoft.com/office/powerpoint/2010/main" val="375535493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spcBef>
                <a:spcPts val="500"/>
              </a:spcBef>
              <a:buNone/>
            </a:pPr>
            <a:r>
              <a:rPr lang="en-GB" sz="2000" dirty="0"/>
              <a:t>Net asset turnover </a:t>
            </a:r>
          </a:p>
          <a:p>
            <a:pPr marL="0" lvl="0" indent="0">
              <a:spcBef>
                <a:spcPts val="500"/>
              </a:spcBef>
              <a:buNone/>
            </a:pPr>
            <a:r>
              <a:rPr lang="en-GB" sz="2000" u="sng" dirty="0" smtClean="0"/>
              <a:t>Turnover</a:t>
            </a:r>
            <a:r>
              <a:rPr lang="en-GB" sz="2000" u="sng" dirty="0"/>
              <a:t>			    </a:t>
            </a:r>
            <a:r>
              <a:rPr lang="en-GB" sz="2000" dirty="0"/>
              <a:t>	 </a:t>
            </a:r>
            <a:r>
              <a:rPr lang="en-GB" sz="2000" dirty="0" smtClean="0"/>
              <a:t>   </a:t>
            </a:r>
            <a:r>
              <a:rPr lang="en-GB" sz="2000" u="sng" dirty="0" smtClean="0"/>
              <a:t> </a:t>
            </a:r>
            <a:r>
              <a:rPr lang="en-GB" sz="2000" u="sng" dirty="0"/>
              <a:t>800</a:t>
            </a:r>
          </a:p>
          <a:p>
            <a:pPr marL="0" lvl="0" indent="0">
              <a:spcBef>
                <a:spcPts val="500"/>
              </a:spcBef>
              <a:buNone/>
            </a:pPr>
            <a:r>
              <a:rPr lang="en-GB" sz="2000" dirty="0" smtClean="0"/>
              <a:t>Equity </a:t>
            </a:r>
            <a:r>
              <a:rPr lang="en-GB" sz="2000" dirty="0"/>
              <a:t>+ non-current liabilities	</a:t>
            </a:r>
            <a:r>
              <a:rPr lang="en-GB" sz="2000" dirty="0" smtClean="0"/>
              <a:t>     </a:t>
            </a:r>
            <a:r>
              <a:rPr lang="en-GB" sz="2000" dirty="0" smtClean="0">
                <a:solidFill>
                  <a:schemeClr val="accent2"/>
                </a:solidFill>
              </a:rPr>
              <a:t>350</a:t>
            </a:r>
            <a:r>
              <a:rPr lang="en-GB" sz="2000" dirty="0" smtClean="0"/>
              <a:t>+</a:t>
            </a:r>
            <a:r>
              <a:rPr lang="en-GB" sz="2000" dirty="0" smtClean="0">
                <a:solidFill>
                  <a:srgbClr val="7030A0"/>
                </a:solidFill>
              </a:rPr>
              <a:t>130</a:t>
            </a:r>
            <a:endParaRPr lang="en-GB" sz="2000" dirty="0">
              <a:solidFill>
                <a:srgbClr val="7030A0"/>
              </a:solidFill>
            </a:endParaRPr>
          </a:p>
          <a:p>
            <a:pPr marL="0" lvl="0" indent="0">
              <a:spcBef>
                <a:spcPts val="500"/>
              </a:spcBef>
              <a:buNone/>
            </a:pPr>
            <a:endParaRPr lang="en-GB" sz="2000" dirty="0"/>
          </a:p>
          <a:p>
            <a:pPr marL="0" lvl="0" indent="0">
              <a:spcBef>
                <a:spcPts val="500"/>
              </a:spcBef>
              <a:buNone/>
            </a:pPr>
            <a:r>
              <a:rPr lang="en-GB" sz="2000" dirty="0"/>
              <a:t>Net asset turnover = 1.67 times</a:t>
            </a:r>
          </a:p>
          <a:p>
            <a:pPr marL="0" lvl="0" indent="0">
              <a:spcBef>
                <a:spcPts val="500"/>
              </a:spcBef>
              <a:buNone/>
            </a:pPr>
            <a:endParaRPr lang="en-GB" sz="2000" dirty="0" smtClean="0"/>
          </a:p>
          <a:p>
            <a:pPr marL="0" lvl="0" indent="0">
              <a:spcBef>
                <a:spcPts val="500"/>
              </a:spcBef>
              <a:buNone/>
            </a:pPr>
            <a:r>
              <a:rPr lang="en-GB" sz="2000" dirty="0" smtClean="0"/>
              <a:t>For </a:t>
            </a:r>
            <a:r>
              <a:rPr lang="en-GB" sz="2000" dirty="0"/>
              <a:t>every £1 worth of </a:t>
            </a:r>
            <a:r>
              <a:rPr lang="en-GB" sz="2000" dirty="0" smtClean="0"/>
              <a:t>investment available </a:t>
            </a:r>
            <a:r>
              <a:rPr lang="en-GB" sz="2000" dirty="0"/>
              <a:t>£</a:t>
            </a:r>
            <a:r>
              <a:rPr lang="en-GB" sz="2000" dirty="0" smtClean="0"/>
              <a:t>1.67 of turnover is generated.</a:t>
            </a:r>
            <a:endParaRPr lang="en-GB" sz="2000" dirty="0"/>
          </a:p>
        </p:txBody>
      </p:sp>
      <p:sp>
        <p:nvSpPr>
          <p:cNvPr id="2" name="Title 1"/>
          <p:cNvSpPr txBox="1">
            <a:spLocks noGrp="1"/>
          </p:cNvSpPr>
          <p:nvPr>
            <p:ph type="title"/>
          </p:nvPr>
        </p:nvSpPr>
        <p:spPr/>
        <p:txBody>
          <a:bodyPr/>
          <a:lstStyle/>
          <a:p>
            <a:pPr lvl="0"/>
            <a:r>
              <a:rPr lang="en-GB"/>
              <a:t>Efficiency</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fontScale="92500" lnSpcReduction="10000"/>
          </a:bodyPr>
          <a:lstStyle/>
          <a:p>
            <a:pPr marL="0" lvl="0" indent="0">
              <a:lnSpc>
                <a:spcPct val="90000"/>
              </a:lnSpc>
              <a:buNone/>
            </a:pPr>
            <a:r>
              <a:rPr lang="en-GB" sz="2000" dirty="0"/>
              <a:t>The net asset turnover figure can be compared over time and against companies in the same industry to assess if management are utilising the resources at there disposal to generate revenue.</a:t>
            </a:r>
          </a:p>
          <a:p>
            <a:pPr marL="0" lvl="0" indent="0">
              <a:lnSpc>
                <a:spcPct val="90000"/>
              </a:lnSpc>
              <a:buNone/>
            </a:pPr>
            <a:endParaRPr lang="en-GB" sz="2000" dirty="0"/>
          </a:p>
          <a:p>
            <a:pPr marL="0" lvl="0" indent="0">
              <a:lnSpc>
                <a:spcPct val="90000"/>
              </a:lnSpc>
              <a:buNone/>
            </a:pPr>
            <a:r>
              <a:rPr lang="en-GB" sz="2000" dirty="0"/>
              <a:t>But a large component of assets are non-current assets which are subject to depreciation and therefore a company with old assets will have a low figure for assets. But when those assets are initially replaced or in an expansion the asset figure will be high.</a:t>
            </a:r>
          </a:p>
          <a:p>
            <a:pPr marL="0" lvl="0" indent="0">
              <a:lnSpc>
                <a:spcPct val="90000"/>
              </a:lnSpc>
              <a:buNone/>
            </a:pPr>
            <a:endParaRPr lang="en-GB" sz="2000" dirty="0"/>
          </a:p>
          <a:p>
            <a:pPr marL="0" lvl="0" indent="0">
              <a:lnSpc>
                <a:spcPct val="90000"/>
              </a:lnSpc>
              <a:buNone/>
            </a:pPr>
            <a:r>
              <a:rPr lang="en-GB" sz="2000" dirty="0"/>
              <a:t>Investment in assets may not translate to increased revenue immediately turnover. There may be a time lag between an investment and an improved net asset turnover ratio.</a:t>
            </a:r>
          </a:p>
          <a:p>
            <a:pPr marL="0" lvl="0" indent="0">
              <a:lnSpc>
                <a:spcPct val="90000"/>
              </a:lnSpc>
              <a:buNone/>
            </a:pPr>
            <a:endParaRPr lang="en-GB" sz="2000" dirty="0"/>
          </a:p>
          <a:p>
            <a:pPr marL="0" lvl="0" indent="0">
              <a:lnSpc>
                <a:spcPct val="90000"/>
              </a:lnSpc>
              <a:buNone/>
            </a:pPr>
            <a:r>
              <a:rPr lang="en-GB" sz="2000" dirty="0"/>
              <a:t>If the business is labour intensive rather than requiring physical assets then turnover to staff costs/ no of employees  may be useful to show the amount of revenue per employee.</a:t>
            </a:r>
          </a:p>
        </p:txBody>
      </p:sp>
      <p:sp>
        <p:nvSpPr>
          <p:cNvPr id="2" name="Title 1"/>
          <p:cNvSpPr txBox="1">
            <a:spLocks noGrp="1"/>
          </p:cNvSpPr>
          <p:nvPr>
            <p:ph type="title"/>
          </p:nvPr>
        </p:nvSpPr>
        <p:spPr/>
        <p:txBody>
          <a:bodyPr/>
          <a:lstStyle/>
          <a:p>
            <a:pPr lvl="0"/>
            <a:r>
              <a:rPr lang="en-GB"/>
              <a:t>Efficiency</a:t>
            </a: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a:bodyPr>
          <a:lstStyle/>
          <a:p>
            <a:pPr marL="0" lvl="0" indent="0">
              <a:lnSpc>
                <a:spcPct val="90000"/>
              </a:lnSpc>
              <a:buNone/>
            </a:pPr>
            <a:r>
              <a:rPr lang="en-GB" sz="2500" dirty="0"/>
              <a:t>ROCE</a:t>
            </a:r>
          </a:p>
          <a:p>
            <a:pPr marL="0" lvl="0" indent="0">
              <a:lnSpc>
                <a:spcPct val="90000"/>
              </a:lnSpc>
              <a:buNone/>
            </a:pPr>
            <a:r>
              <a:rPr lang="en-GB" sz="2500" dirty="0"/>
              <a:t>Is the key ratio to how a company is performing this can be explained in isolation but is a product of a company’s profitability and efficiency</a:t>
            </a:r>
          </a:p>
          <a:p>
            <a:pPr marL="0" lvl="0" indent="0">
              <a:lnSpc>
                <a:spcPct val="90000"/>
              </a:lnSpc>
              <a:buNone/>
            </a:pPr>
            <a:endParaRPr lang="en-GB" sz="2500" dirty="0"/>
          </a:p>
          <a:p>
            <a:pPr marL="0" lvl="0" indent="0">
              <a:lnSpc>
                <a:spcPct val="90000"/>
              </a:lnSpc>
              <a:buNone/>
            </a:pPr>
            <a:r>
              <a:rPr lang="en-GB" sz="2400" b="1" dirty="0">
                <a:solidFill>
                  <a:schemeClr val="accent2"/>
                </a:solidFill>
              </a:rPr>
              <a:t>ROCE = Operating profit margin  X net asset </a:t>
            </a:r>
            <a:r>
              <a:rPr lang="en-GB" sz="2400" b="1" dirty="0" smtClean="0">
                <a:solidFill>
                  <a:schemeClr val="accent2"/>
                </a:solidFill>
              </a:rPr>
              <a:t>turnover</a:t>
            </a:r>
            <a:endParaRPr lang="en-GB" sz="2400" b="1" dirty="0">
              <a:solidFill>
                <a:schemeClr val="accent2"/>
              </a:solidFill>
            </a:endParaRPr>
          </a:p>
          <a:p>
            <a:pPr marL="0" lvl="0" indent="0">
              <a:lnSpc>
                <a:spcPct val="90000"/>
              </a:lnSpc>
              <a:buNone/>
            </a:pPr>
            <a:endParaRPr lang="en-GB" sz="2500" dirty="0"/>
          </a:p>
          <a:p>
            <a:pPr marL="0" lvl="0" indent="0">
              <a:lnSpc>
                <a:spcPct val="90000"/>
              </a:lnSpc>
              <a:spcBef>
                <a:spcPts val="500"/>
              </a:spcBef>
              <a:buNone/>
            </a:pPr>
            <a:r>
              <a:rPr lang="en-GB" sz="2200" u="sng" dirty="0"/>
              <a:t>Operating profit    </a:t>
            </a:r>
            <a:r>
              <a:rPr lang="en-GB" sz="2200" dirty="0"/>
              <a:t>=   </a:t>
            </a:r>
            <a:r>
              <a:rPr lang="en-GB" sz="2200" u="sng" dirty="0"/>
              <a:t>Operating profit   </a:t>
            </a:r>
            <a:r>
              <a:rPr lang="en-GB" sz="2200" dirty="0"/>
              <a:t>X   </a:t>
            </a:r>
            <a:r>
              <a:rPr lang="en-GB" sz="2200" u="sng" dirty="0"/>
              <a:t>Turnover</a:t>
            </a:r>
          </a:p>
          <a:p>
            <a:pPr marL="0" indent="0">
              <a:lnSpc>
                <a:spcPct val="90000"/>
              </a:lnSpc>
              <a:spcBef>
                <a:spcPts val="500"/>
              </a:spcBef>
              <a:buNone/>
            </a:pPr>
            <a:r>
              <a:rPr lang="en-GB" sz="2200" dirty="0" smtClean="0"/>
              <a:t>Equity +Non-current    </a:t>
            </a:r>
            <a:r>
              <a:rPr lang="en-GB" sz="2200" dirty="0"/>
              <a:t> Turnover	          </a:t>
            </a:r>
            <a:r>
              <a:rPr lang="en-GB" sz="2200" dirty="0" smtClean="0"/>
              <a:t>	  Equity +Non-liabilities					current </a:t>
            </a:r>
            <a:r>
              <a:rPr lang="en-GB" sz="2200" dirty="0"/>
              <a:t>liabilities</a:t>
            </a:r>
          </a:p>
          <a:p>
            <a:pPr marL="0" lvl="0" indent="0">
              <a:lnSpc>
                <a:spcPct val="90000"/>
              </a:lnSpc>
              <a:spcBef>
                <a:spcPts val="500"/>
              </a:spcBef>
              <a:buNone/>
            </a:pPr>
            <a:endParaRPr lang="en-GB" sz="2200" dirty="0"/>
          </a:p>
          <a:p>
            <a:pPr marL="0" lvl="0" indent="0">
              <a:lnSpc>
                <a:spcPct val="90000"/>
              </a:lnSpc>
              <a:buNone/>
            </a:pPr>
            <a:r>
              <a:rPr lang="en-GB" sz="2600" dirty="0"/>
              <a:t> </a:t>
            </a:r>
            <a:r>
              <a:rPr lang="en-GB" sz="2600" dirty="0" smtClean="0"/>
              <a:t>14.6%= </a:t>
            </a:r>
            <a:r>
              <a:rPr lang="en-GB" sz="2600" dirty="0"/>
              <a:t>8.8% X 1.67</a:t>
            </a:r>
          </a:p>
        </p:txBody>
      </p:sp>
      <p:sp>
        <p:nvSpPr>
          <p:cNvPr id="2" name="Title 1"/>
          <p:cNvSpPr txBox="1">
            <a:spLocks noGrp="1"/>
          </p:cNvSpPr>
          <p:nvPr>
            <p:ph type="title"/>
          </p:nvPr>
        </p:nvSpPr>
        <p:spPr/>
        <p:txBody>
          <a:bodyPr/>
          <a:lstStyle/>
          <a:p>
            <a:pPr lvl="0"/>
            <a:r>
              <a:rPr lang="en-GB"/>
              <a:t>Management Performance</a:t>
            </a: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ne &lt;strong&gt;Key&lt;/strong&gt; Metric in Google Analytics for Nonprofits - Media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382" y="980728"/>
            <a:ext cx="2232248" cy="2232248"/>
          </a:xfrm>
        </p:spPr>
      </p:pic>
      <p:sp>
        <p:nvSpPr>
          <p:cNvPr id="3" name="Title 2"/>
          <p:cNvSpPr>
            <a:spLocks noGrp="1"/>
          </p:cNvSpPr>
          <p:nvPr>
            <p:ph type="title"/>
          </p:nvPr>
        </p:nvSpPr>
        <p:spPr/>
        <p:txBody>
          <a:bodyPr/>
          <a:lstStyle/>
          <a:p>
            <a:r>
              <a:rPr lang="en-GB" dirty="0" smtClean="0"/>
              <a:t>How are ratios used</a:t>
            </a:r>
            <a:endParaRPr lang="en-GB" dirty="0"/>
          </a:p>
        </p:txBody>
      </p:sp>
      <p:pic>
        <p:nvPicPr>
          <p:cNvPr id="2" name="Picture 1" descr="File:Line &lt;strong&gt;trend&lt;/strong&gt;.pn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8999" y="1051321"/>
            <a:ext cx="2565983" cy="1862588"/>
          </a:xfrm>
          <a:prstGeom prst="rect">
            <a:avLst/>
          </a:prstGeom>
        </p:spPr>
      </p:pic>
      <p:pic>
        <p:nvPicPr>
          <p:cNvPr id="5" name="Picture 4" descr="R i g h t a r d i a: 2/1/11 - 3/1/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6335" y="3789040"/>
            <a:ext cx="2002546" cy="1946920"/>
          </a:xfrm>
          <a:prstGeom prst="rect">
            <a:avLst/>
          </a:prstGeom>
        </p:spPr>
      </p:pic>
      <p:pic>
        <p:nvPicPr>
          <p:cNvPr id="6" name="Picture 5" descr="113.2964: &lt;strong&gt;Big Business&lt;/strong&gt; | board game | Board Games | Games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1452" y="4090980"/>
            <a:ext cx="2280622" cy="1556792"/>
          </a:xfrm>
          <a:prstGeom prst="rect">
            <a:avLst/>
          </a:prstGeom>
        </p:spPr>
      </p:pic>
      <p:pic>
        <p:nvPicPr>
          <p:cNvPr id="7" name="Picture 6" descr="RUSD-ePortfolio - GATE- Ic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382" y="3392996"/>
            <a:ext cx="1308720" cy="1395968"/>
          </a:xfrm>
          <a:prstGeom prst="rect">
            <a:avLst/>
          </a:prstGeom>
        </p:spPr>
      </p:pic>
      <p:sp>
        <p:nvSpPr>
          <p:cNvPr id="10" name="Rectangle 9"/>
          <p:cNvSpPr/>
          <p:nvPr/>
        </p:nvSpPr>
        <p:spPr>
          <a:xfrm>
            <a:off x="2905472" y="1388629"/>
            <a:ext cx="3034680" cy="1187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Operating profit margin</a:t>
            </a:r>
          </a:p>
          <a:p>
            <a:pPr algn="ctr"/>
            <a:r>
              <a:rPr lang="en-GB" dirty="0" smtClean="0"/>
              <a:t>Customer satisfaction</a:t>
            </a:r>
          </a:p>
          <a:p>
            <a:pPr algn="ctr"/>
            <a:r>
              <a:rPr lang="en-GB" dirty="0" smtClean="0"/>
              <a:t>Carbon emissions</a:t>
            </a:r>
            <a:endParaRPr lang="en-GB" dirty="0"/>
          </a:p>
        </p:txBody>
      </p:sp>
      <p:sp>
        <p:nvSpPr>
          <p:cNvPr id="11" name="Rectangle 10"/>
          <p:cNvSpPr/>
          <p:nvPr/>
        </p:nvSpPr>
        <p:spPr>
          <a:xfrm>
            <a:off x="6084169" y="2996952"/>
            <a:ext cx="288032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Can depict easily in charts/graphs</a:t>
            </a:r>
            <a:endParaRPr lang="en-GB" dirty="0"/>
          </a:p>
        </p:txBody>
      </p:sp>
      <p:sp>
        <p:nvSpPr>
          <p:cNvPr id="12" name="Rectangle 11"/>
          <p:cNvSpPr/>
          <p:nvPr/>
        </p:nvSpPr>
        <p:spPr>
          <a:xfrm>
            <a:off x="179512" y="4968984"/>
            <a:ext cx="3024336" cy="112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Can help compare results over time</a:t>
            </a:r>
            <a:endParaRPr lang="en-GB" dirty="0"/>
          </a:p>
        </p:txBody>
      </p:sp>
      <p:sp>
        <p:nvSpPr>
          <p:cNvPr id="13" name="Rectangle 12"/>
          <p:cNvSpPr/>
          <p:nvPr/>
        </p:nvSpPr>
        <p:spPr>
          <a:xfrm>
            <a:off x="4114800" y="5805264"/>
            <a:ext cx="448964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Allows comparison of organisations of different size, location and type.</a:t>
            </a:r>
            <a:endParaRPr lang="en-GB" dirty="0"/>
          </a:p>
        </p:txBody>
      </p:sp>
    </p:spTree>
    <p:extLst>
      <p:ext uri="{BB962C8B-B14F-4D97-AF65-F5344CB8AC3E}">
        <p14:creationId xmlns:p14="http://schemas.microsoft.com/office/powerpoint/2010/main" val="30894472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lstStyle/>
          <a:p>
            <a:pPr marL="0" indent="0">
              <a:buNone/>
            </a:pPr>
            <a:r>
              <a:rPr lang="en-GB" dirty="0"/>
              <a:t>The calculation of a ratio is a start but it is the interpretation that is important</a:t>
            </a:r>
            <a:r>
              <a:rPr lang="en-GB" dirty="0" smtClean="0"/>
              <a:t>.</a:t>
            </a:r>
          </a:p>
          <a:p>
            <a:pPr marL="0" indent="0">
              <a:buNone/>
            </a:pPr>
            <a:endParaRPr lang="en-GB" dirty="0"/>
          </a:p>
          <a:p>
            <a:pPr marL="0" lvl="0" indent="0">
              <a:buNone/>
            </a:pPr>
            <a:r>
              <a:rPr lang="en-GB" dirty="0" smtClean="0"/>
              <a:t>A </a:t>
            </a:r>
            <a:r>
              <a:rPr lang="en-GB" dirty="0"/>
              <a:t>successful understanding of a company’s performance only comes from looking at the reasons for changes or differences in the ratios.</a:t>
            </a:r>
          </a:p>
          <a:p>
            <a:pPr marL="0" lvl="0" indent="0">
              <a:buNone/>
            </a:pPr>
            <a:endParaRPr lang="en-GB" dirty="0"/>
          </a:p>
          <a:p>
            <a:pPr marL="0" lvl="0" indent="0">
              <a:buNone/>
            </a:pPr>
            <a:endParaRPr lang="en-GB" dirty="0"/>
          </a:p>
        </p:txBody>
      </p:sp>
      <p:sp>
        <p:nvSpPr>
          <p:cNvPr id="2" name="Title 1"/>
          <p:cNvSpPr txBox="1">
            <a:spLocks noGrp="1"/>
          </p:cNvSpPr>
          <p:nvPr>
            <p:ph type="title"/>
          </p:nvPr>
        </p:nvSpPr>
        <p:spPr/>
        <p:txBody>
          <a:bodyPr/>
          <a:lstStyle/>
          <a:p>
            <a:pPr lvl="0"/>
            <a:r>
              <a:rPr lang="en-GB"/>
              <a:t>Introduction To Ratio Analysis</a:t>
            </a:r>
          </a:p>
        </p:txBody>
      </p:sp>
      <p:pic>
        <p:nvPicPr>
          <p:cNvPr id="4" name="Picture 3" descr="beyondrms - Chemis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293096"/>
            <a:ext cx="1793776" cy="1345332"/>
          </a:xfrm>
          <a:prstGeom prst="rect">
            <a:avLst/>
          </a:prstGeom>
        </p:spPr>
      </p:pic>
      <p:sp>
        <p:nvSpPr>
          <p:cNvPr id="5" name="Horizontal Scroll 4"/>
          <p:cNvSpPr/>
          <p:nvPr/>
        </p:nvSpPr>
        <p:spPr>
          <a:xfrm>
            <a:off x="323528" y="4293096"/>
            <a:ext cx="3096344" cy="144016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Gross profit margin up 20%</a:t>
            </a:r>
            <a:endParaRPr lang="en-GB" dirty="0"/>
          </a:p>
        </p:txBody>
      </p:sp>
      <p:sp>
        <p:nvSpPr>
          <p:cNvPr id="6" name="Double Wave 5"/>
          <p:cNvSpPr/>
          <p:nvPr/>
        </p:nvSpPr>
        <p:spPr>
          <a:xfrm>
            <a:off x="6588224" y="4555976"/>
            <a:ext cx="2232248" cy="1082452"/>
          </a:xfrm>
          <a:prstGeom prst="doubleWave">
            <a:avLst>
              <a:gd name="adj1" fmla="val 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Market share?</a:t>
            </a:r>
          </a:p>
          <a:p>
            <a:pPr algn="ctr"/>
            <a:r>
              <a:rPr lang="en-GB" dirty="0" smtClean="0"/>
              <a:t>Unsold stock?</a:t>
            </a:r>
            <a:endParaRPr lang="en-GB"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ale &lt;strong&gt;Smoothie&lt;/strong&gt; with Pineapple, Mango and Banana | Pumps &amp; Iron"/>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628800"/>
            <a:ext cx="3437163" cy="2875759"/>
          </a:xfrm>
        </p:spPr>
      </p:pic>
      <p:sp>
        <p:nvSpPr>
          <p:cNvPr id="3" name="Title 2"/>
          <p:cNvSpPr>
            <a:spLocks noGrp="1"/>
          </p:cNvSpPr>
          <p:nvPr>
            <p:ph type="title"/>
          </p:nvPr>
        </p:nvSpPr>
        <p:spPr/>
        <p:txBody>
          <a:bodyPr/>
          <a:lstStyle/>
          <a:p>
            <a:r>
              <a:rPr lang="en-GB" dirty="0" smtClean="0"/>
              <a:t>Smoothie company</a:t>
            </a:r>
            <a:endParaRPr lang="en-GB" dirty="0"/>
          </a:p>
        </p:txBody>
      </p:sp>
      <p:pic>
        <p:nvPicPr>
          <p:cNvPr id="5" name="Picture 4" descr="Smoothies » Delicious Food for Swallow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6217" y="3717032"/>
            <a:ext cx="3571646" cy="3284984"/>
          </a:xfrm>
          <a:prstGeom prst="rect">
            <a:avLst/>
          </a:prstGeom>
        </p:spPr>
      </p:pic>
      <p:pic>
        <p:nvPicPr>
          <p:cNvPr id="6" name="Picture 5" descr="Healing Cuisine: Berry Coconut Breakfast &lt;strong&gt;Smoothie&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1124744"/>
            <a:ext cx="2733768" cy="3645024"/>
          </a:xfrm>
          <a:prstGeom prst="rect">
            <a:avLst/>
          </a:prstGeom>
        </p:spPr>
      </p:pic>
    </p:spTree>
    <p:extLst>
      <p:ext uri="{BB962C8B-B14F-4D97-AF65-F5344CB8AC3E}">
        <p14:creationId xmlns:p14="http://schemas.microsoft.com/office/powerpoint/2010/main" val="41726919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dirty="0"/>
              <a:t>VEG is an entity that started trading in January </a:t>
            </a:r>
            <a:r>
              <a:rPr lang="en-GB" sz="2000" dirty="0" smtClean="0"/>
              <a:t>2016 </a:t>
            </a:r>
            <a:r>
              <a:rPr lang="en-GB" sz="2000" dirty="0"/>
              <a:t>manufacturing and selling vegetable “smoothie” drinks. The entity uses innovative technology that pasteurises fresh drinks and gives them a shelf life of 8 weeks. VEG currently operates solely in Country X and is the only producer to use this technology to date.</a:t>
            </a:r>
          </a:p>
          <a:p>
            <a:endParaRPr lang="en-GB" sz="2000" dirty="0" smtClean="0"/>
          </a:p>
          <a:p>
            <a:pPr marL="0" indent="0">
              <a:buNone/>
            </a:pPr>
            <a:r>
              <a:rPr lang="en-GB" sz="2000" dirty="0" smtClean="0"/>
              <a:t>The </a:t>
            </a:r>
            <a:r>
              <a:rPr lang="en-GB" sz="2000" dirty="0"/>
              <a:t>2 directors of VEG initially invested £50,000 of share capital to start the business. The long-term borrowings were secured in January </a:t>
            </a:r>
            <a:r>
              <a:rPr lang="en-GB" sz="2000" dirty="0" smtClean="0"/>
              <a:t>2016 </a:t>
            </a:r>
            <a:r>
              <a:rPr lang="en-GB" sz="2000" dirty="0"/>
              <a:t>under a business start-up initiative, and will be repaid over 4 years commencing January </a:t>
            </a:r>
            <a:r>
              <a:rPr lang="en-GB" sz="2000" dirty="0" smtClean="0"/>
              <a:t>2017. </a:t>
            </a:r>
            <a:r>
              <a:rPr lang="en-GB" sz="2000" dirty="0"/>
              <a:t>The directors also negotiated a short term bank overdraft facility of £75,000 which is intended to cover payments to suppliers. The overdraft is due to be reviewed 1 April </a:t>
            </a:r>
            <a:r>
              <a:rPr lang="en-GB" sz="2000" dirty="0" smtClean="0"/>
              <a:t>2018.</a:t>
            </a:r>
            <a:endParaRPr lang="en-GB" sz="2000" dirty="0"/>
          </a:p>
          <a:p>
            <a:endParaRPr lang="en-GB" dirty="0"/>
          </a:p>
        </p:txBody>
      </p:sp>
      <p:sp>
        <p:nvSpPr>
          <p:cNvPr id="2" name="Title 1"/>
          <p:cNvSpPr>
            <a:spLocks noGrp="1"/>
          </p:cNvSpPr>
          <p:nvPr>
            <p:ph type="title"/>
          </p:nvPr>
        </p:nvSpPr>
        <p:spPr/>
        <p:txBody>
          <a:bodyPr/>
          <a:lstStyle/>
          <a:p>
            <a:r>
              <a:rPr lang="en-GB" dirty="0" smtClean="0"/>
              <a:t>Example</a:t>
            </a:r>
            <a:endParaRPr lang="en-GB" dirty="0"/>
          </a:p>
        </p:txBody>
      </p:sp>
    </p:spTree>
    <p:extLst>
      <p:ext uri="{BB962C8B-B14F-4D97-AF65-F5344CB8AC3E}">
        <p14:creationId xmlns:p14="http://schemas.microsoft.com/office/powerpoint/2010/main" val="306819560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GB" sz="2000" dirty="0"/>
              <a:t>VEG has performed well in its first year of trading, selling to 3 large supermarkets and securing a contract with another supermarket to produce an own-brand product. This contract was signed in October </a:t>
            </a:r>
            <a:r>
              <a:rPr lang="en-GB" sz="2000" dirty="0" smtClean="0"/>
              <a:t>2016. </a:t>
            </a:r>
            <a:r>
              <a:rPr lang="en-GB" sz="2000" dirty="0"/>
              <a:t>The directors believe that VEG could exploit similar opportunities in both domestic and overseas markets if they expanded further. However any further expansion would require significant investment in property, plant and equipment.</a:t>
            </a:r>
          </a:p>
          <a:p>
            <a:pPr marL="0" indent="0">
              <a:buNone/>
            </a:pPr>
            <a:r>
              <a:rPr lang="en-GB" sz="2000" dirty="0"/>
              <a:t>You are looking to buy shares in VEG as you have been told about the potential of the company and the directors are interested in your investment as it would potentially allow them to undertake the investment required to </a:t>
            </a:r>
            <a:r>
              <a:rPr lang="en-GB" sz="2000" dirty="0" smtClean="0"/>
              <a:t>expand.</a:t>
            </a:r>
            <a:endParaRPr lang="en-GB" sz="2000" dirty="0"/>
          </a:p>
          <a:p>
            <a:pPr marL="0" indent="0">
              <a:buNone/>
            </a:pPr>
            <a:r>
              <a:rPr lang="en-GB" sz="2000" dirty="0"/>
              <a:t>The administrative expenses for the year ended 31 December </a:t>
            </a:r>
            <a:r>
              <a:rPr lang="en-GB" sz="2000" dirty="0" smtClean="0"/>
              <a:t>2016 </a:t>
            </a:r>
            <a:r>
              <a:rPr lang="en-GB" sz="2000" dirty="0"/>
              <a:t>includes professional fees of £30,000 incurred in the business set up, £40,000 in marketing and £20,000 for the cost of training staff in the production </a:t>
            </a:r>
            <a:r>
              <a:rPr lang="en-GB" sz="2000" dirty="0" smtClean="0"/>
              <a:t>process.</a:t>
            </a:r>
            <a:endParaRPr lang="en-GB" sz="2000" dirty="0"/>
          </a:p>
          <a:p>
            <a:endParaRPr lang="en-GB" dirty="0"/>
          </a:p>
        </p:txBody>
      </p:sp>
      <p:sp>
        <p:nvSpPr>
          <p:cNvPr id="2" name="Title 1"/>
          <p:cNvSpPr>
            <a:spLocks noGrp="1"/>
          </p:cNvSpPr>
          <p:nvPr>
            <p:ph type="title"/>
          </p:nvPr>
        </p:nvSpPr>
        <p:spPr/>
        <p:txBody>
          <a:bodyPr/>
          <a:lstStyle/>
          <a:p>
            <a:r>
              <a:rPr lang="en-GB" smtClean="0"/>
              <a:t>Example</a:t>
            </a:r>
            <a:endParaRPr lang="en-GB"/>
          </a:p>
        </p:txBody>
      </p:sp>
    </p:spTree>
    <p:extLst>
      <p:ext uri="{BB962C8B-B14F-4D97-AF65-F5344CB8AC3E}">
        <p14:creationId xmlns:p14="http://schemas.microsoft.com/office/powerpoint/2010/main" val="125079498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3" name="Content Placeholder 2"/>
          <p:cNvSpPr txBox="1">
            <a:spLocks noGrp="1"/>
          </p:cNvSpPr>
          <p:nvPr>
            <p:ph idx="1"/>
          </p:nvPr>
        </p:nvSpPr>
        <p:spPr/>
        <p:txBody>
          <a:bodyPr>
            <a:normAutofit fontScale="92500"/>
          </a:bodyPr>
          <a:lstStyle/>
          <a:p>
            <a:pPr marL="0" lvl="0" indent="0">
              <a:lnSpc>
                <a:spcPct val="80000"/>
              </a:lnSpc>
              <a:buNone/>
            </a:pPr>
            <a:r>
              <a:rPr lang="en-GB" sz="2500" b="1" dirty="0"/>
              <a:t>Income Statement		</a:t>
            </a:r>
            <a:r>
              <a:rPr lang="en-GB" sz="2500" b="1" dirty="0" smtClean="0"/>
              <a:t>2017</a:t>
            </a:r>
            <a:r>
              <a:rPr lang="en-GB" sz="2500" b="1" dirty="0"/>
              <a:t>			</a:t>
            </a:r>
            <a:r>
              <a:rPr lang="en-GB" sz="2500" b="1" dirty="0" smtClean="0"/>
              <a:t>2016</a:t>
            </a:r>
            <a:endParaRPr lang="en-GB" sz="2500" b="1" dirty="0"/>
          </a:p>
          <a:p>
            <a:pPr marL="0" lvl="0" indent="0">
              <a:lnSpc>
                <a:spcPct val="80000"/>
              </a:lnSpc>
              <a:buNone/>
            </a:pPr>
            <a:r>
              <a:rPr lang="en-GB" sz="2500" b="1" dirty="0"/>
              <a:t>				Forecast	         Actual</a:t>
            </a:r>
          </a:p>
          <a:p>
            <a:pPr marL="0" lvl="0" indent="0">
              <a:lnSpc>
                <a:spcPct val="80000"/>
              </a:lnSpc>
              <a:buNone/>
            </a:pPr>
            <a:r>
              <a:rPr lang="en-GB" sz="2500" b="1" dirty="0"/>
              <a:t>				 £’000		£</a:t>
            </a:r>
            <a:r>
              <a:rPr lang="en-GB" sz="2500" b="1" dirty="0" smtClean="0"/>
              <a:t>’000</a:t>
            </a:r>
          </a:p>
          <a:p>
            <a:pPr marL="0" lvl="0" indent="0">
              <a:lnSpc>
                <a:spcPct val="80000"/>
              </a:lnSpc>
              <a:buNone/>
            </a:pPr>
            <a:endParaRPr lang="en-GB" sz="2500" b="1" dirty="0"/>
          </a:p>
          <a:p>
            <a:pPr marL="0" lvl="0" indent="0">
              <a:lnSpc>
                <a:spcPct val="80000"/>
              </a:lnSpc>
              <a:buNone/>
            </a:pPr>
            <a:r>
              <a:rPr lang="en-GB" sz="2500" dirty="0"/>
              <a:t>Revenue			 </a:t>
            </a:r>
            <a:r>
              <a:rPr lang="en-GB" sz="2500" dirty="0" smtClean="0"/>
              <a:t>1,020</a:t>
            </a:r>
            <a:r>
              <a:rPr lang="en-GB" sz="2500" dirty="0"/>
              <a:t>		 800</a:t>
            </a:r>
          </a:p>
          <a:p>
            <a:pPr marL="0" lvl="0" indent="0">
              <a:lnSpc>
                <a:spcPct val="80000"/>
              </a:lnSpc>
              <a:buNone/>
            </a:pPr>
            <a:r>
              <a:rPr lang="en-GB" sz="2500" dirty="0"/>
              <a:t>Cost of sales			 </a:t>
            </a:r>
            <a:r>
              <a:rPr lang="en-GB" sz="2500" dirty="0" smtClean="0"/>
              <a:t>  </a:t>
            </a:r>
            <a:r>
              <a:rPr lang="en-GB" sz="2500" u="sng" dirty="0"/>
              <a:t>(620)</a:t>
            </a:r>
            <a:r>
              <a:rPr lang="en-GB" sz="2500" dirty="0"/>
              <a:t>		</a:t>
            </a:r>
            <a:r>
              <a:rPr lang="en-GB" sz="2500" u="sng" dirty="0"/>
              <a:t>(520)</a:t>
            </a:r>
          </a:p>
          <a:p>
            <a:pPr marL="0" lvl="0" indent="0">
              <a:lnSpc>
                <a:spcPct val="80000"/>
              </a:lnSpc>
              <a:buNone/>
            </a:pPr>
            <a:r>
              <a:rPr lang="en-GB" sz="2500" dirty="0">
                <a:solidFill>
                  <a:schemeClr val="accent2"/>
                </a:solidFill>
              </a:rPr>
              <a:t>Gross profit			    400		 280</a:t>
            </a:r>
          </a:p>
          <a:p>
            <a:pPr marL="0" lvl="0" indent="0">
              <a:lnSpc>
                <a:spcPct val="80000"/>
              </a:lnSpc>
              <a:buNone/>
            </a:pPr>
            <a:r>
              <a:rPr lang="en-GB" sz="2500" dirty="0"/>
              <a:t>Operating </a:t>
            </a:r>
            <a:r>
              <a:rPr lang="en-GB" sz="2500" dirty="0" smtClean="0"/>
              <a:t>expenses</a:t>
            </a:r>
            <a:r>
              <a:rPr lang="en-GB" sz="2500" dirty="0"/>
              <a:t>	 </a:t>
            </a:r>
            <a:r>
              <a:rPr lang="en-GB" sz="2500" dirty="0" smtClean="0"/>
              <a:t>  </a:t>
            </a:r>
            <a:r>
              <a:rPr lang="en-GB" sz="2500" u="sng" dirty="0" smtClean="0"/>
              <a:t>(190</a:t>
            </a:r>
            <a:r>
              <a:rPr lang="en-GB" sz="2500" u="sng" dirty="0"/>
              <a:t>)</a:t>
            </a:r>
            <a:r>
              <a:rPr lang="en-GB" sz="2500" dirty="0"/>
              <a:t>		</a:t>
            </a:r>
            <a:r>
              <a:rPr lang="en-GB" sz="2500" u="sng" dirty="0"/>
              <a:t>(210)</a:t>
            </a:r>
          </a:p>
          <a:p>
            <a:pPr marL="0" lvl="0" indent="0">
              <a:lnSpc>
                <a:spcPct val="80000"/>
              </a:lnSpc>
              <a:buNone/>
            </a:pPr>
            <a:r>
              <a:rPr lang="en-GB" sz="2500" dirty="0">
                <a:solidFill>
                  <a:srgbClr val="FF0000"/>
                </a:solidFill>
              </a:rPr>
              <a:t>Operating profit		  </a:t>
            </a:r>
            <a:r>
              <a:rPr lang="en-GB" sz="2500" dirty="0" smtClean="0">
                <a:solidFill>
                  <a:srgbClr val="FF0000"/>
                </a:solidFill>
              </a:rPr>
              <a:t>  </a:t>
            </a:r>
            <a:r>
              <a:rPr lang="en-GB" sz="2500" dirty="0">
                <a:solidFill>
                  <a:srgbClr val="FF0000"/>
                </a:solidFill>
              </a:rPr>
              <a:t>210		   70</a:t>
            </a:r>
          </a:p>
          <a:p>
            <a:pPr marL="0" lvl="0" indent="0">
              <a:lnSpc>
                <a:spcPct val="80000"/>
              </a:lnSpc>
              <a:buNone/>
            </a:pPr>
            <a:r>
              <a:rPr lang="en-GB" sz="2500" dirty="0"/>
              <a:t>Finance costs		 </a:t>
            </a:r>
            <a:r>
              <a:rPr lang="en-GB" sz="2500" dirty="0" smtClean="0"/>
              <a:t>    </a:t>
            </a:r>
            <a:r>
              <a:rPr lang="en-GB" sz="2500" u="sng" dirty="0" smtClean="0"/>
              <a:t>(</a:t>
            </a:r>
            <a:r>
              <a:rPr lang="en-GB" sz="2500" u="sng" dirty="0"/>
              <a:t>25)</a:t>
            </a:r>
            <a:r>
              <a:rPr lang="en-GB" sz="2500" dirty="0"/>
              <a:t>		</a:t>
            </a:r>
            <a:r>
              <a:rPr lang="en-GB" sz="2500" dirty="0" smtClean="0"/>
              <a:t>  </a:t>
            </a:r>
            <a:r>
              <a:rPr lang="en-GB" sz="2500" u="sng" dirty="0"/>
              <a:t>(20)</a:t>
            </a:r>
          </a:p>
          <a:p>
            <a:pPr marL="0" lvl="0" indent="0">
              <a:lnSpc>
                <a:spcPct val="80000"/>
              </a:lnSpc>
              <a:buNone/>
            </a:pPr>
            <a:r>
              <a:rPr lang="en-GB" sz="2500" dirty="0"/>
              <a:t>Profit before tax		  </a:t>
            </a:r>
            <a:r>
              <a:rPr lang="en-GB" sz="2500" dirty="0" smtClean="0"/>
              <a:t>  </a:t>
            </a:r>
            <a:r>
              <a:rPr lang="en-GB" sz="2500" dirty="0"/>
              <a:t>185		   50</a:t>
            </a:r>
          </a:p>
          <a:p>
            <a:pPr marL="0" lvl="0" indent="0">
              <a:lnSpc>
                <a:spcPct val="80000"/>
              </a:lnSpc>
              <a:buNone/>
            </a:pPr>
            <a:r>
              <a:rPr lang="en-GB" sz="2500" dirty="0"/>
              <a:t>Taxation			</a:t>
            </a:r>
            <a:r>
              <a:rPr lang="en-GB" sz="2500" dirty="0" smtClean="0"/>
              <a:t>   </a:t>
            </a:r>
            <a:r>
              <a:rPr lang="en-GB" sz="2500" u="sng" dirty="0" smtClean="0"/>
              <a:t> ( </a:t>
            </a:r>
            <a:r>
              <a:rPr lang="en-GB" sz="2500" u="sng" dirty="0"/>
              <a:t>30)</a:t>
            </a:r>
            <a:r>
              <a:rPr lang="en-GB" sz="2500" dirty="0"/>
              <a:t>		</a:t>
            </a:r>
            <a:r>
              <a:rPr lang="en-GB" sz="2500" u="sng" dirty="0"/>
              <a:t>  (20)</a:t>
            </a:r>
          </a:p>
          <a:p>
            <a:pPr marL="0" lvl="0" indent="0">
              <a:lnSpc>
                <a:spcPct val="80000"/>
              </a:lnSpc>
              <a:buNone/>
            </a:pPr>
            <a:r>
              <a:rPr lang="en-GB" sz="2500" dirty="0">
                <a:solidFill>
                  <a:schemeClr val="accent2"/>
                </a:solidFill>
              </a:rPr>
              <a:t>Profit for the year		</a:t>
            </a:r>
            <a:r>
              <a:rPr lang="en-GB" sz="2500" dirty="0" smtClean="0">
                <a:solidFill>
                  <a:schemeClr val="accent2"/>
                </a:solidFill>
              </a:rPr>
              <a:t>   </a:t>
            </a:r>
            <a:r>
              <a:rPr lang="en-GB" sz="2500" u="sng" dirty="0" smtClean="0">
                <a:solidFill>
                  <a:schemeClr val="accent2"/>
                </a:solidFill>
              </a:rPr>
              <a:t> </a:t>
            </a:r>
            <a:r>
              <a:rPr lang="en-GB" sz="2500" u="sng" dirty="0">
                <a:solidFill>
                  <a:schemeClr val="accent2"/>
                </a:solidFill>
              </a:rPr>
              <a:t>155 </a:t>
            </a:r>
            <a:r>
              <a:rPr lang="en-GB" sz="2500" dirty="0" smtClean="0">
                <a:solidFill>
                  <a:schemeClr val="accent2"/>
                </a:solidFill>
              </a:rPr>
              <a:t>                    </a:t>
            </a:r>
            <a:r>
              <a:rPr lang="en-GB" sz="2500" u="sng" dirty="0" smtClean="0">
                <a:solidFill>
                  <a:schemeClr val="accent2"/>
                </a:solidFill>
              </a:rPr>
              <a:t>  </a:t>
            </a:r>
            <a:r>
              <a:rPr lang="en-GB" sz="2500" u="sng" dirty="0">
                <a:solidFill>
                  <a:schemeClr val="accent2"/>
                </a:solidFill>
              </a:rPr>
              <a:t>30</a:t>
            </a:r>
          </a:p>
        </p:txBody>
      </p:sp>
      <p:sp>
        <p:nvSpPr>
          <p:cNvPr id="2" name="Title 1"/>
          <p:cNvSpPr txBox="1">
            <a:spLocks noGrp="1"/>
          </p:cNvSpPr>
          <p:nvPr>
            <p:ph type="title"/>
          </p:nvPr>
        </p:nvSpPr>
        <p:spPr/>
        <p:txBody>
          <a:bodyPr/>
          <a:lstStyle/>
          <a:p>
            <a:pPr lvl="0"/>
            <a:r>
              <a:rPr lang="en-GB"/>
              <a:t>Lecture Example</a:t>
            </a:r>
            <a:br>
              <a:rPr lang="en-GB"/>
            </a:br>
            <a:r>
              <a:rPr lang="en-GB" sz="1400"/>
              <a:t>Adapted from CIMA F2 paper May 2014</a:t>
            </a:r>
            <a:endParaRPr lang="en-GB"/>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251524" y="1340766"/>
            <a:ext cx="8784969" cy="5256583"/>
          </a:xfrm>
        </p:spPr>
        <p:txBody>
          <a:bodyPr>
            <a:normAutofit fontScale="77500" lnSpcReduction="20000"/>
          </a:bodyPr>
          <a:lstStyle/>
          <a:p>
            <a:pPr marL="0" lvl="0" indent="0">
              <a:lnSpc>
                <a:spcPct val="90000"/>
              </a:lnSpc>
              <a:buNone/>
            </a:pPr>
            <a:r>
              <a:rPr lang="en-GB" sz="2000" b="1" dirty="0"/>
              <a:t>Statement of Financial Position as at 31 December </a:t>
            </a:r>
            <a:r>
              <a:rPr lang="en-GB" sz="2000" b="1" dirty="0" smtClean="0"/>
              <a:t>2016</a:t>
            </a:r>
          </a:p>
          <a:p>
            <a:pPr marL="0" lvl="0" indent="0">
              <a:lnSpc>
                <a:spcPct val="90000"/>
              </a:lnSpc>
              <a:buNone/>
            </a:pPr>
            <a:r>
              <a:rPr lang="en-GB" sz="2000" b="1" dirty="0"/>
              <a:t>	</a:t>
            </a:r>
          </a:p>
          <a:p>
            <a:pPr marL="0" lvl="0" indent="0">
              <a:lnSpc>
                <a:spcPct val="90000"/>
              </a:lnSpc>
              <a:buNone/>
            </a:pPr>
            <a:r>
              <a:rPr lang="en-GB" sz="2000" b="1" dirty="0"/>
              <a:t>			  £’000					    £’000</a:t>
            </a:r>
          </a:p>
          <a:p>
            <a:pPr marL="0" lvl="0" indent="0">
              <a:lnSpc>
                <a:spcPct val="90000"/>
              </a:lnSpc>
              <a:buNone/>
            </a:pPr>
            <a:r>
              <a:rPr lang="en-GB" sz="2000" b="1" dirty="0"/>
              <a:t>Non-current assets			Equity and Liabilities</a:t>
            </a:r>
          </a:p>
          <a:p>
            <a:pPr marL="0" lvl="0" indent="0">
              <a:lnSpc>
                <a:spcPct val="90000"/>
              </a:lnSpc>
              <a:buNone/>
            </a:pPr>
            <a:r>
              <a:rPr lang="en-GB" sz="2000" dirty="0"/>
              <a:t>Property, plant and 			</a:t>
            </a:r>
            <a:r>
              <a:rPr lang="en-GB" sz="2000" dirty="0">
                <a:solidFill>
                  <a:schemeClr val="accent2"/>
                </a:solidFill>
              </a:rPr>
              <a:t>Ordinary shares	   	      100</a:t>
            </a:r>
          </a:p>
          <a:p>
            <a:pPr marL="0" lvl="0" indent="0">
              <a:lnSpc>
                <a:spcPct val="90000"/>
              </a:lnSpc>
              <a:buNone/>
            </a:pPr>
            <a:r>
              <a:rPr lang="en-GB" sz="2000" dirty="0"/>
              <a:t>equipment		   350		</a:t>
            </a:r>
            <a:r>
              <a:rPr lang="en-GB" sz="2000" dirty="0">
                <a:solidFill>
                  <a:schemeClr val="accent2"/>
                </a:solidFill>
              </a:rPr>
              <a:t>Retained earnings	</a:t>
            </a:r>
            <a:r>
              <a:rPr lang="en-GB" sz="2000" dirty="0" smtClean="0">
                <a:solidFill>
                  <a:schemeClr val="accent2"/>
                </a:solidFill>
              </a:rPr>
              <a:t>	       </a:t>
            </a:r>
            <a:r>
              <a:rPr lang="en-GB" sz="2000" u="sng" dirty="0" smtClean="0">
                <a:solidFill>
                  <a:schemeClr val="accent2"/>
                </a:solidFill>
              </a:rPr>
              <a:t> 30</a:t>
            </a:r>
            <a:endParaRPr lang="en-GB" sz="2000" u="sng" dirty="0">
              <a:solidFill>
                <a:schemeClr val="accent2"/>
              </a:solidFill>
            </a:endParaRPr>
          </a:p>
          <a:p>
            <a:pPr marL="0" lvl="0" indent="0">
              <a:lnSpc>
                <a:spcPct val="90000"/>
              </a:lnSpc>
              <a:buNone/>
            </a:pPr>
            <a:r>
              <a:rPr lang="en-GB" sz="2000" dirty="0"/>
              <a:t>Intangible </a:t>
            </a:r>
            <a:r>
              <a:rPr lang="en-GB" sz="2000" dirty="0" smtClean="0"/>
              <a:t>assets	</a:t>
            </a:r>
            <a:r>
              <a:rPr lang="en-GB" sz="2000" dirty="0"/>
              <a:t>	</a:t>
            </a:r>
            <a:r>
              <a:rPr lang="en-GB" sz="2000" u="sng" dirty="0"/>
              <a:t>     52</a:t>
            </a:r>
            <a:r>
              <a:rPr lang="en-GB" sz="2000" dirty="0"/>
              <a:t>					</a:t>
            </a:r>
            <a:r>
              <a:rPr lang="en-GB" sz="2000" dirty="0" smtClean="0"/>
              <a:t>    </a:t>
            </a:r>
            <a:r>
              <a:rPr lang="en-GB" sz="2000" u="sng" dirty="0" smtClean="0"/>
              <a:t>  </a:t>
            </a:r>
            <a:r>
              <a:rPr lang="en-GB" sz="2000" u="sng" dirty="0">
                <a:solidFill>
                  <a:schemeClr val="accent2"/>
                </a:solidFill>
              </a:rPr>
              <a:t>130</a:t>
            </a:r>
          </a:p>
          <a:p>
            <a:pPr marL="0" lvl="0" indent="0">
              <a:lnSpc>
                <a:spcPct val="90000"/>
              </a:lnSpc>
              <a:buNone/>
            </a:pPr>
            <a:r>
              <a:rPr lang="en-GB" sz="2000" dirty="0"/>
              <a:t>			</a:t>
            </a:r>
            <a:r>
              <a:rPr lang="en-GB" sz="2000" u="sng" dirty="0"/>
              <a:t>   402</a:t>
            </a:r>
            <a:r>
              <a:rPr lang="en-GB" sz="2000" dirty="0"/>
              <a:t>    </a:t>
            </a:r>
            <a:r>
              <a:rPr lang="en-GB" sz="2000" dirty="0" smtClean="0"/>
              <a:t>	 </a:t>
            </a:r>
            <a:r>
              <a:rPr lang="en-GB" sz="2000" dirty="0"/>
              <a:t>	</a:t>
            </a:r>
            <a:r>
              <a:rPr lang="en-GB" sz="2000" b="1" dirty="0"/>
              <a:t>Non-current liabilities</a:t>
            </a:r>
          </a:p>
          <a:p>
            <a:pPr marL="0" lvl="0" indent="0">
              <a:lnSpc>
                <a:spcPct val="90000"/>
              </a:lnSpc>
              <a:buNone/>
            </a:pPr>
            <a:r>
              <a:rPr lang="en-GB" sz="2000" b="1" dirty="0">
                <a:solidFill>
                  <a:srgbClr val="00B050"/>
                </a:solidFill>
              </a:rPr>
              <a:t>Current assets</a:t>
            </a:r>
            <a:r>
              <a:rPr lang="en-GB" sz="2000" dirty="0"/>
              <a:t>			</a:t>
            </a:r>
            <a:r>
              <a:rPr lang="en-GB" sz="2000" dirty="0" smtClean="0"/>
              <a:t>	</a:t>
            </a:r>
            <a:r>
              <a:rPr lang="en-GB" sz="2000" dirty="0" smtClean="0">
                <a:solidFill>
                  <a:srgbClr val="7030A0"/>
                </a:solidFill>
              </a:rPr>
              <a:t>Long </a:t>
            </a:r>
            <a:r>
              <a:rPr lang="en-GB" sz="2000" dirty="0">
                <a:solidFill>
                  <a:srgbClr val="7030A0"/>
                </a:solidFill>
              </a:rPr>
              <a:t>term debt		</a:t>
            </a:r>
            <a:r>
              <a:rPr lang="en-GB" sz="2000" dirty="0" smtClean="0">
                <a:solidFill>
                  <a:srgbClr val="7030A0"/>
                </a:solidFill>
              </a:rPr>
              <a:t>      </a:t>
            </a:r>
            <a:r>
              <a:rPr lang="en-GB" sz="2000" u="sng" dirty="0" smtClean="0">
                <a:solidFill>
                  <a:srgbClr val="7030A0"/>
                </a:solidFill>
              </a:rPr>
              <a:t>350</a:t>
            </a:r>
            <a:endParaRPr lang="en-GB" sz="2000" u="sng" dirty="0">
              <a:solidFill>
                <a:srgbClr val="7030A0"/>
              </a:solidFill>
            </a:endParaRPr>
          </a:p>
          <a:p>
            <a:pPr marL="0" lvl="0" indent="0">
              <a:lnSpc>
                <a:spcPct val="90000"/>
              </a:lnSpc>
              <a:buNone/>
            </a:pPr>
            <a:r>
              <a:rPr lang="en-GB" sz="2000" dirty="0">
                <a:solidFill>
                  <a:srgbClr val="00B050"/>
                </a:solidFill>
              </a:rPr>
              <a:t>Inventories		    40</a:t>
            </a:r>
          </a:p>
          <a:p>
            <a:pPr marL="0" lvl="0" indent="0">
              <a:lnSpc>
                <a:spcPct val="90000"/>
              </a:lnSpc>
              <a:buNone/>
            </a:pPr>
            <a:r>
              <a:rPr lang="en-GB" sz="2000" dirty="0">
                <a:solidFill>
                  <a:srgbClr val="00B050"/>
                </a:solidFill>
              </a:rPr>
              <a:t>Receivables		</a:t>
            </a:r>
            <a:r>
              <a:rPr lang="en-GB" sz="2000" u="sng" dirty="0">
                <a:solidFill>
                  <a:srgbClr val="00B050"/>
                </a:solidFill>
              </a:rPr>
              <a:t>  140</a:t>
            </a:r>
            <a:r>
              <a:rPr lang="en-GB" sz="2000" dirty="0"/>
              <a:t>		</a:t>
            </a:r>
            <a:r>
              <a:rPr lang="en-GB" sz="2000" b="1" dirty="0">
                <a:solidFill>
                  <a:srgbClr val="00B050"/>
                </a:solidFill>
              </a:rPr>
              <a:t>Current Liabilities</a:t>
            </a:r>
          </a:p>
          <a:p>
            <a:pPr marL="0" lvl="0" indent="0">
              <a:lnSpc>
                <a:spcPct val="90000"/>
              </a:lnSpc>
              <a:buNone/>
            </a:pPr>
            <a:r>
              <a:rPr lang="en-GB" sz="2000" dirty="0">
                <a:solidFill>
                  <a:srgbClr val="00B050"/>
                </a:solidFill>
              </a:rPr>
              <a:t>			</a:t>
            </a:r>
            <a:r>
              <a:rPr lang="en-GB" sz="2000" u="sng" dirty="0">
                <a:solidFill>
                  <a:srgbClr val="00B050"/>
                </a:solidFill>
              </a:rPr>
              <a:t>  180</a:t>
            </a:r>
            <a:r>
              <a:rPr lang="en-GB" sz="2000" dirty="0">
                <a:solidFill>
                  <a:srgbClr val="00B050"/>
                </a:solidFill>
              </a:rPr>
              <a:t>		Trade payable		        50</a:t>
            </a:r>
          </a:p>
          <a:p>
            <a:pPr marL="0" lvl="0" indent="0">
              <a:lnSpc>
                <a:spcPct val="90000"/>
              </a:lnSpc>
              <a:buNone/>
            </a:pPr>
            <a:r>
              <a:rPr lang="en-GB" sz="2000" dirty="0">
                <a:solidFill>
                  <a:srgbClr val="00B050"/>
                </a:solidFill>
              </a:rPr>
              <a:t>	  				Corporation tax		        12</a:t>
            </a:r>
          </a:p>
          <a:p>
            <a:pPr marL="0" lvl="0" indent="0">
              <a:lnSpc>
                <a:spcPct val="90000"/>
              </a:lnSpc>
              <a:buNone/>
            </a:pPr>
            <a:r>
              <a:rPr lang="en-GB" sz="2000" dirty="0">
                <a:solidFill>
                  <a:srgbClr val="00B050"/>
                </a:solidFill>
              </a:rPr>
              <a:t>					Overdraft                                 </a:t>
            </a:r>
            <a:r>
              <a:rPr lang="en-GB" sz="2000" dirty="0" smtClean="0">
                <a:solidFill>
                  <a:srgbClr val="00B050"/>
                </a:solidFill>
              </a:rPr>
              <a:t>  </a:t>
            </a:r>
            <a:r>
              <a:rPr lang="en-GB" sz="2000" u="sng" dirty="0" smtClean="0">
                <a:solidFill>
                  <a:srgbClr val="00B050"/>
                </a:solidFill>
              </a:rPr>
              <a:t> </a:t>
            </a:r>
            <a:r>
              <a:rPr lang="en-GB" sz="2000" u="sng" dirty="0">
                <a:solidFill>
                  <a:srgbClr val="00B050"/>
                </a:solidFill>
              </a:rPr>
              <a:t>40</a:t>
            </a:r>
          </a:p>
          <a:p>
            <a:pPr marL="0" lvl="0" indent="0">
              <a:lnSpc>
                <a:spcPct val="90000"/>
              </a:lnSpc>
              <a:buNone/>
            </a:pPr>
            <a:r>
              <a:rPr lang="en-GB" sz="2000" dirty="0">
                <a:solidFill>
                  <a:srgbClr val="00B050"/>
                </a:solidFill>
              </a:rPr>
              <a:t>								      </a:t>
            </a:r>
            <a:r>
              <a:rPr lang="en-GB" sz="2000" u="sng" dirty="0" smtClean="0">
                <a:solidFill>
                  <a:srgbClr val="00B050"/>
                </a:solidFill>
              </a:rPr>
              <a:t>102</a:t>
            </a:r>
            <a:endParaRPr lang="en-GB" sz="2000" u="sng" dirty="0">
              <a:solidFill>
                <a:srgbClr val="00B050"/>
              </a:solidFill>
            </a:endParaRPr>
          </a:p>
          <a:p>
            <a:pPr marL="0" lvl="0" indent="0">
              <a:lnSpc>
                <a:spcPct val="90000"/>
              </a:lnSpc>
              <a:buNone/>
            </a:pPr>
            <a:r>
              <a:rPr lang="en-GB" sz="2000" b="1" dirty="0"/>
              <a:t>Total assets</a:t>
            </a:r>
            <a:r>
              <a:rPr lang="en-GB" sz="2000" dirty="0"/>
              <a:t>		</a:t>
            </a:r>
            <a:r>
              <a:rPr lang="en-GB" sz="2000" u="sng" dirty="0"/>
              <a:t>  582</a:t>
            </a:r>
            <a:r>
              <a:rPr lang="en-GB" sz="2000" dirty="0"/>
              <a:t>		</a:t>
            </a:r>
            <a:r>
              <a:rPr lang="en-GB" sz="2000" b="1" dirty="0"/>
              <a:t>Total equity &amp;liabilities</a:t>
            </a:r>
            <a:r>
              <a:rPr lang="en-GB" sz="2000" dirty="0"/>
              <a:t>  </a:t>
            </a:r>
            <a:r>
              <a:rPr lang="en-GB" sz="2000" dirty="0" smtClean="0"/>
              <a:t>	      </a:t>
            </a:r>
            <a:r>
              <a:rPr lang="en-GB" sz="2000" u="sng" dirty="0"/>
              <a:t>582</a:t>
            </a:r>
          </a:p>
          <a:p>
            <a:pPr marL="0" lvl="0" indent="0">
              <a:lnSpc>
                <a:spcPct val="90000"/>
              </a:lnSpc>
              <a:buNone/>
            </a:pPr>
            <a:endParaRPr lang="en-GB" sz="2000" dirty="0"/>
          </a:p>
          <a:p>
            <a:pPr marL="0" lvl="0" indent="0">
              <a:lnSpc>
                <a:spcPct val="90000"/>
              </a:lnSpc>
              <a:buNone/>
            </a:pPr>
            <a:r>
              <a:rPr lang="en-GB" sz="2000" dirty="0"/>
              <a:t>				</a:t>
            </a:r>
          </a:p>
          <a:p>
            <a:pPr marL="0" lvl="0" indent="0">
              <a:lnSpc>
                <a:spcPct val="90000"/>
              </a:lnSpc>
              <a:buNone/>
            </a:pPr>
            <a:r>
              <a:rPr lang="en-GB" sz="2000" dirty="0"/>
              <a:t>					  </a:t>
            </a:r>
          </a:p>
          <a:p>
            <a:pPr marL="0" lvl="0" indent="0">
              <a:lnSpc>
                <a:spcPct val="90000"/>
              </a:lnSpc>
              <a:buNone/>
            </a:pPr>
            <a:r>
              <a:rPr lang="en-GB" sz="2000" dirty="0"/>
              <a:t>												</a:t>
            </a:r>
          </a:p>
          <a:p>
            <a:pPr marL="0" lvl="0" indent="0">
              <a:lnSpc>
                <a:spcPct val="90000"/>
              </a:lnSpc>
              <a:buNone/>
            </a:pPr>
            <a:r>
              <a:rPr lang="en-GB" sz="2000" dirty="0"/>
              <a:t>												</a:t>
            </a:r>
            <a:endParaRPr lang="en-GB" sz="2000" u="sng" dirty="0"/>
          </a:p>
        </p:txBody>
      </p:sp>
      <p:sp>
        <p:nvSpPr>
          <p:cNvPr id="2" name="Title 1"/>
          <p:cNvSpPr txBox="1">
            <a:spLocks noGrp="1"/>
          </p:cNvSpPr>
          <p:nvPr>
            <p:ph type="title"/>
          </p:nvPr>
        </p:nvSpPr>
        <p:spPr/>
        <p:txBody>
          <a:bodyPr/>
          <a:lstStyle/>
          <a:p>
            <a:pPr lvl="0"/>
            <a:r>
              <a:rPr lang="en-GB"/>
              <a:t>Lecture Example</a:t>
            </a:r>
            <a:br>
              <a:rPr lang="en-GB"/>
            </a:br>
            <a:r>
              <a:rPr lang="en-GB" sz="1600"/>
              <a:t>Adapted from CIMA F2 paper May 2014</a:t>
            </a:r>
          </a:p>
        </p:txBody>
      </p:sp>
    </p:spTree>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6148c305-6c52-41b5-bdbe-edacc0334bb0"/>
  <p:tag name="WASPOLLED" val="AF340267383E43999C81A04A6E8D326B"/>
  <p:tag name="TPVERSION" val="8"/>
  <p:tag name="TPFULLVERSION" val="8.1.0.111"/>
  <p:tag name="PPTVERSION" val="16"/>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HASRESULTS" val="False"/>
  <p:tag name="LIVECHARTING" val="False"/>
  <p:tag name="AUTOOPENPOLL" val="True"/>
  <p:tag name="AUTOFORMATCHART" val="True"/>
  <p:tag name="TPQUESTIONXML" val="﻿&lt;?xml version=&quot;1.0&quot; encoding=&quot;utf-8&quot;?&gt;&#10;&lt;questionlist&gt;&#10;    &lt;properties&gt;&#10;        &lt;guid&gt;4D4BF6D33F1B41B9A82E47469A7A5123&lt;/guid&gt;&#10;        &lt;description /&gt;&#10;        &lt;date&gt;9/20/2016 10:49:0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5835AE1E1A048DEB8E5B6ABF10C9212&lt;/guid&gt;&#10;            &lt;repollguid&gt;6BB8867D43C94F3A801CDBEE16953109&lt;/repollguid&gt;&#10;            &lt;sourceid&gt;36C391E8C98D4D2CA6C492FE07458579&lt;/sourceid&gt;&#10;            &lt;questiontext&gt;Gross profit margin:Gross profit  x 100%       TurnoverWhat is the gross profit margin for VEG for 2016?&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FD68AF24F9164B66BEE80531B1623596&lt;/guid&gt;&#10;                    &lt;answertext&gt;65%&lt;/answertext&gt;&#10;                    &lt;valuetype&gt;0&lt;/valuetype&gt;&#10;                &lt;/answer&gt;&#10;                &lt;answer&gt;&#10;                    &lt;guid&gt;DDB5155EC59247EBA337B8EF180CC29E&lt;/guid&gt;&#10;                    &lt;answertext&gt;35%&lt;/answertext&gt;&#10;                    &lt;valuetype&gt;0&lt;/valuetype&gt;&#10;                &lt;/answer&gt;&#10;                &lt;answer&gt;&#10;                    &lt;guid&gt;C47BD304B4FF47AF994CF160B7ECDC03&lt;/guid&gt;&#10;                    &lt;answertext&gt;40%&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Lst>
</file>

<file path=ppt/tags/tag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RGBCOLORS" val="-13786433,-2482392,-1350629,-65536,-16711936,-8355712,-256,-65281,-16711681,-8388608,-16777216"/>
  <p:tag name="COLORTYPE" val="DEFINED"/>
  <p:tag name="CHARTFORMAT" val="UEsDBBQABgAIAAAAIQAncm1TAQEAANABAAATAAAAW0NvbnRlbnRfVHlwZXNdLnhtbHyRTU/DMAyG70j8hyhX1KRwQAi13YGPI3AYP8AkbhstX0qysf173HZIMA0uUWL7ff3EblZ7Z9kOUzbBt/xa1JyhV0EbP7T8ff1c3XGWC3gNNnhs+QEzX3WXF836EDEzUvvc8rGUeC9lViM6yCJE9JTpQ3JQ6JkGGUFtYEB5U9e3UgVf0JeqTB68ax6xh60t7GlP4YXkw0XOHpa6qVXLjZv0U1yeVSS0+UQCMVqjoNDf5M7rE67qyCRIOdfk0cR8ReB/dJgyv5l+NjjqXmmYyWhkb5DKCzgil2qk+3KK/03OUIa+Nwp1UFtHMxM6wSctx1kxu37jynkf3RcAAAD//wMAUEsDBBQABgAIAAAAIQAZqpLz0QAAALMBAAALAAAAX3JlbHMvLnJlbHOskMuKAjEQRfcD/kOovV3dLkQG025EcCv6ATVJdXew8yCJon9vnNlMizCbWRaXOvdw15ubHcWVYzLeSWiqGgQ75bVxvYTTcTdfgUiZnKbRO5Zw5wSbdvaxPvBIuTylwYQkCsUlCUPO4RMxqYEtpcoHdiXpfLSUyxl7DKTO1DMu6nqJ8TcD2glT7LWEuNcLEMd7KM1/s33XGcVbry6WXX5TgcaW7gKk2HOWoAaKGS1rQz9RU33ZAPjepPlPk6nrq9K3WFWme7rgZOr2AQAA//8DAFBLAwQUAAYACAAAACEADOg6FRoGAABVFAAADwAAAGNoYXJ0L2NoYXJ0LnhtbNxYW2/bNhR+H7D/YAjYo2LdLF8Qp3AkZyuWNEGTttveaIm2OVOkStKO3aL/fYcipcipl16cAsP8Yvrw8PhcPn7nSKcvtgXtbLCQhLOx4594TgezjOeELcbOm7sLd+B0pEIsR5QzPHZ2WDovzn7+6TQbZUsk1G2JMtwBI0yOsrGzVKocdbsyW+ICyRNeYgZ7cy4KpOCnWHRzge7BeEG7gefF3cqIYw2g7zBQIMLq8+JrzvP5nGQ45dm6wEwZLwSmSEEG5JKUsraW+bEIPrNYkExwyefqJONF1xirgwJjfq/bRHUGScqRwv7QizobRMeO53S1kCK2MALM3De3Rij4muU4T7hgUI6WfpGNJlRhwcBUwpkCr22+iq/KeIHEal264G4JQc4IJWpXhe2cnYLtZMkhH53X+P2aCCzHTuZHDymIvjUBXr876Aa2rhCsH42k2lFsAvK9QEfbbf63cuECUTpD2UrnpqXcqD7s64OPk6FPZVRcofJ6I46H4mzhjx2qfKejtrDKV7CaLQAIVAVaBqt8BSuUZVAJ0LCLWgL7RtLohLUkrHUgq0YHMm0WvVrSqyVxLYmdzpIStoJK6C+nM+f0NyOoVwZB1V3S2UBrxe+IojjFFCuc29wbrQ3B92Gq1QRXf7RwVgn+3BdM2GKy3ROVAM4SZ4psbEnjCtTdbPRgeE45F/of1JJkK4ZlG86g2exLkuN3UPwndNsqGiNfUG+rlJSricBIW6dox9dKrwrE1oheNr+3Vzy3oeB8gU2SdoeENhGDk3D/E0zd0B4zqeqf+LEXDcNB0K8W0dStsJyN7m0uT4ZDP259+ub8st4eeINhvxf4fhRq9gjNVXjsPKTyIa4ZEmGaaE7WUcKvlAhjLuPUmF8Ax5RAvlZM1xJoBedmc4PELuGU19zjG7HEVSVJvg8DLnJszVtSU1v9v1KJ13iurzhUv5IQBu1FvZy/wgugnxo19lB+OaOyOlfeHH93z07RiPELQumxDQUCQCPKjjXz4JDOiLaoJXg+hwt0KWsa/+62Z9IsIXVVCpf8/hIvMMt/xzsLJFtD2HmLoM/rHlTXFWQJUq9QYcFvKyJBfovFQfkNFprzPrN9vp7NKL4lHz43dYkRAOWSAAnsHcNbnQDtNqw6a0HGzsdkGvfC/sR30/gicaN53HOH6dB3+0EQJdEw6g3Ozz89tCagzEfjxpd6c7st9UY60sPuAXbBqwrDtZ8garCaocrxNtStCBKsQ2LrorkEVlTb2Ys3DAdekkRuL42nbuQNE/d8GgbutB+kwbAf9sIkacULDeEb441abTgerRl5v8YvbTf46NmPO530UjeKpoE7mEwGbtgPkrTvJZNpEn7S+DmcDcsLTVJMNr+IvhbKfij62vVaoPIdyZUlV7/X+IBKC9hsB/0UcGquC9rWSfJ7wzAYxnF0aCPyIj9+vFHZhj/fZ2OAx6Qiw381LTMELiw0erggcMmqedRcmYKwK7S1pWgp5lV337tWaHvD7UWbGdcAixeFgplBj+AJtLqx8yuGCRNRGOz5Gi40XM4VzhtiKNDfXNxB376CudEYh85pjIEnj/cYPBaYTQVngM4bBxhg/o6bPc1RR49mz8PJnfuxE4cAgkPkDJWr6VSP+bIefjQQWvWu9mpG09PWX1jYSPUvkzVLtHRGJ3TBjCxTFmMgvZ7PJbZk6nsWlIxfrakilxsKqWyVFhxrQASUcghNLf9aIHkCTTBOEOtXDdvWwafRZSeKA+jyfvnhwGog93+AVYtfnoBVtXWO1T3GtmQz80PfLwBHg4lnS8kzDlKm+T3HMAWW7LAw9IbTwXQQuVFQNc80dScX0EvjC7/fS2ESTlL/k77j8AC6JHmOWXsu9L/5udb3utWrhkessWe9mvHAxfq7mnAaSoFF+4lEr98Sec2oHdYsX+RElufwhmAlJ5bJZYmYpVEYWVIgBnkNMzX0hEcEUQ///0UMHD9Mfy1xq+0z9ZoZz3eNqWOGdBj8pbqt3oKYN2XHGSuf4yZVDw1olOP5a4hRfoD+PzBNCJ5T7CY8StwggbSCfmU1dprXVVqn4h2d7Grx8Dbw7B8AAAD//wMAUEsDBBQABgAIAAAAIQCTMI+UtQYAADYbAAAWAAAAY2hhcnQvbWVkaWEvaW1hZ2UxLmJtcOyY21MTZxjG6T/QK4cQCDkQQg4LCeiM44zTi3rXTq0yCMpoW6bFih2pM1IvbL3oVQFPAZSAKCJIEnOUU8JZrQkJARWqHBI5mUQFUYZqPXR6Y5/dBbpQglnK9Ip3NpmPb9/D732+b3fDbtu+OSaCss34luGTPPf5ICIKI9qcH0ZEkJ95e7du6wqsKxCeAr9Tdo8yu92u1+vLy8sLCwsxCC/B6r1Q2e/3ozLq0qVRlzYwAICehwPcMI/B6osxIumWF0qjEGyh7kJplGu23zYbfB73G//Uq8PlwfQzb9NOzDjvzSAZziIESRiJ3z9caBnhdMu02ki1UBfzOIvMcEbGwTvmXntWX9Mnve3HBNw6mWACR4zUELV3kJfzOvrryZ803XQvSILY90O8e+d0Opdtudne6+4aNxm8ganXhyumj1T/ddJKNsu0Rl1eWyXRbVAZi2UCrhUwcqE/OuEqJ/M+zfP5d5VlZWU6nc5ms6ERZmyoscPhKCgogD9afj4dGPacHbrxTY8t69NtV2SCMbJfuZX75QQv503UPp9G76b7RRRCSgvSWykec4lMEGWRCcblgofREh0n8zeKZ6pQNxKq7grzKAGkpqammWcBg1rabVS1VBIfbTyB/HM8Xz2kefYeOrXQL5Bqy7LbLyVCH/Dwo4zyOR4tZ08/L+dV9DfTq+MBKsSBqudKCo1FJI/9ArE1+dQcj6KOS/N84dPaB5l9NejyaB7LWfAY5OR6UfrsvsM78Com+9khdR/Tn+14YmzAVEzy2CoUW5NPQxxSH5LHH0utl9Y2wMxZr6X2j1FlBg9HT+oj9MfGXeNk9EKfmOyZ3KKw9gwzJ3M8+zxoKZF5jKrG84qkeA36lQnHeYp66BOb8zZqn9fZP8n0hz6tFwnwXyuVx3KuzPNYORk9lD7Pc4sX8TNjwxmPDLvqSuUeU3JDuUIpqVjMg/38Lx5tXstFwmNMtp4DTw14FNBHZJnTZ/9MbslwOHVD+Yx5mTwX5UKs13gM0UCu10GSx7FYH6xX8wXwkPrwIqtwPSqEAZIn3cPL+SNm/2zuWW+oWuHMj/vmeOrL5EpJJTYDSnCVJm5WIPYguV6O/ifMPPW1//AQ4jKSRxSMFVoid7lisX9IHh/Tn+14YsTVoCHXCzxJkkqILxOMcpXmeZ5hR98injrwkOulqtPICbFGJhiheKyRaQ7egZe8b1/sOH6bLQPT/+GIu7FcAR7kT5JUQfx5nuCcPkt5jlD7R4X9RohLKZ5HAr4tMs1J8+w8fpeZn+3YP+q2VRA9FI9SUqMQBlGC1odPr9diHmvNEdyfoQ/Fc47WRyTq3LDdHpl2Cyrt+NHDloHp3+c22ike7E9BlJXiecBVWbhZQf7BPzn7hhx9j5n+JA91fdE8cuEoIXokim4OPH2t7wjgYDqvYtzvIXmwXrh+Bdx6QgR9Hmz5uHnDZ404NmbfXHJ9WarJ9YKe2G+EGM+wESIOPG2rKL1syL0eE3n9mpJx/xdyG9CsjO/LSG1f1hmT4MF6gQd6EmI840cQEhfdEcqf7fz9XhO5H0wp5POaew36S/nejNSQ/Xa1qy/lS/RnpNWFErlIDTGJuMdx0dfZ1g3lf9N+prUyscecYiqW/XzMvju1A8fpwpDX7IvZYHC8e/CuGd9bNhlkAh/FcyPgX/pLKVTFlecdLeo28JhSDMWyMZ9rZeclZ7ds0skEXiLuiTjmZsA/u+Ts6v50tqnbqyieIumoly2PFjyJa8rjald3XiZ5rqqlo8OsebDZEsW0PuSv6/9u7s6izuok8GCLPhjqYpUwPbVtnscZ8L9gFRvK2XO96DrFoz0t9Q2y5WmR8ocTxZPimK5AYG14Wow/3KhJwvVeezLBO8COJyO1VcofpHhcgcDLUC2zmm8zH/21VtltTNGekuK3PatY3KbAkxQ/Fc/r7nJMsIoN5dxmOXpLq3QbkmtOJLDlSU9tBo8yfkrC6+1ysuslFE+H9ahDR/Lgfov/xUK5LTufnmqT8oeU8U8pnuCyPmwn9WV7HFoVeC4XsObZtbMpgT+QFD8p4d12OR+xLb2sv6kik16vqnzJs6fs9Nm1sxE8WC/sH5dz0c+SZWuFM2msyKzTKJrOJ176RTLNkseoH6Ofd3nf967V9U4/H/FwxBEO/7rP/6xAmO9kVqbCuwja8J4Ehpy04QUIDK9NYNp5WzkVvPLz8zUaDQKRKlRaOiczLUJgiF1i9Dy+5+trF2JRApwr8+AsGOBJg9HJl+RkJqRz0u1TYpBfdBfvLbTusK7AmivwNwAAAP//AwBQSwECLQAUAAYACAAAACEAJ3JtUwEBAADQAQAAEwAAAAAAAAAAAAAAAAAAAAAAW0NvbnRlbnRfVHlwZXNdLnhtbFBLAQItABQABgAIAAAAIQAZqpLz0QAAALMBAAALAAAAAAAAAAAAAAAAADIBAABfcmVscy8ucmVsc1BLAQItABQABgAIAAAAIQAM6DoVGgYAAFUUAAAPAAAAAAAAAAAAAAAAACwCAABjaGFydC9jaGFydC54bWxQSwECLQAUAAYACAAAACEAkzCPlLUGAAA2GwAAFgAAAAAAAAAAAAAAAABzCAAAY2hhcnQvbWVkaWEvaW1hZ2UxLmJtcFBLBQYAAAAABAAEAPsAAABcDwAAAAA="/>
  <p:tag name="NUMBERFORMAT" val="0"/>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HASRESULTS" val="False"/>
  <p:tag name="TPQUESTIONXML" val="﻿&lt;?xml version=&quot;1.0&quot; encoding=&quot;utf-8&quot;?&gt;&#10;&lt;questionlist&gt;&#10;    &lt;properties&gt;&#10;        &lt;guid&gt;2A9C0B27587149CF9052D7AE18E89752&lt;/guid&gt;&#10;        &lt;description /&gt;&#10;        &lt;date&gt;9/20/2016 10:57:1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99BCBF1074A490996AF590011700E0B&lt;/guid&gt;&#10;            &lt;repollguid&gt;B2A6CDDB2FA945218477C6AEBFFE9DC0&lt;/repollguid&gt;&#10;            &lt;sourceid&gt;89741475206145268F8C4AE386D4A08E&lt;/sourceid&gt;&#10;            &lt;questiontext&gt;Operating profit margin:  Operating profit  x 100%     TurnoverWhat is the operating profit margin for VEG for 2016?&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5B70B95B886E48B2B8E8F91013E3FCDC&lt;/guid&gt;&#10;                    &lt;answertext&gt;9%&lt;/answertext&gt;&#10;                    &lt;valuetype&gt;0&lt;/valuetype&gt;&#10;                &lt;/answer&gt;&#10;                &lt;answer&gt;&#10;                    &lt;guid&gt;8F7A6650A0F64DA2993C88ED713031F6&lt;/guid&gt;&#10;                    &lt;answertext&gt;6%&lt;/answertext&gt;&#10;                    &lt;valuetype&gt;0&lt;/valuetype&gt;&#10;                &lt;/answer&gt;&#10;                &lt;answer&gt;&#10;                    &lt;guid&gt;B024A1FFF80C4B83A8356E5A6A03436A&lt;/guid&gt;&#10;                    &lt;answertext&gt;2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6.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0"/>
  <p:tag name="DEFINEDCOLORS" val="3,6,10,45,32,50,13,4,9,55,1"/>
  <p:tag name="RGBCOLORS" val="-13786433,-2482392,-1350629,-65536,-16711936,-8355712,-256,-65281,-16711681,-8388608,-16777216"/>
  <p:tag name="COLORTYPE" val="DEFINED"/>
  <p:tag name="CHARTFORMAT" val="UEsDBBQABgAIAAAAIQAncm1TAQEAANABAAATAAAAW0NvbnRlbnRfVHlwZXNdLnhtbHyRTU/DMAyG70j8hyhX1KRwQAi13YGPI3AYP8AkbhstX0qysf173HZIMA0uUWL7ff3EblZ7Z9kOUzbBt/xa1JyhV0EbP7T8ff1c3XGWC3gNNnhs+QEzX3WXF836EDEzUvvc8rGUeC9lViM6yCJE9JTpQ3JQ6JkGGUFtYEB5U9e3UgVf0JeqTB68ax6xh60t7GlP4YXkw0XOHpa6qVXLjZv0U1yeVSS0+UQCMVqjoNDf5M7rE67qyCRIOdfk0cR8ReB/dJgyv5l+NjjqXmmYyWhkb5DKCzgil2qk+3KK/03OUIa+Nwp1UFtHMxM6wSctx1kxu37jynkf3RcAAAD//wMAUEsDBBQABgAIAAAAIQAZqpLz0QAAALMBAAALAAAAX3JlbHMvLnJlbHOskMuKAjEQRfcD/kOovV3dLkQG025EcCv6ATVJdXew8yCJon9vnNlMizCbWRaXOvdw15ubHcWVYzLeSWiqGgQ75bVxvYTTcTdfgUiZnKbRO5Zw5wSbdvaxPvBIuTylwYQkCsUlCUPO4RMxqYEtpcoHdiXpfLSUyxl7DKTO1DMu6nqJ8TcD2glT7LWEuNcLEMd7KM1/s33XGcVbry6WXX5TgcaW7gKk2HOWoAaKGS1rQz9RU33ZAPjepPlPk6nrq9K3WFWme7rgZOr2AQAA//8DAFBLAwQUAAYACAAAACEAcKMWlRkGAABVFAAADwAAAGNoYXJ0L2NoYXJ0LnhtbNRYW2/bNhR+H7D/YAjYo2LdbRlxClu2t2JJEzRpu+2NlmibM0WqFJXYLfrfdyhSipxkvTkFNr+YOiSPzuXjdw51+mKX094tFiXhbGy5J47VwyzlGWHrsfXmZmEPrV4pEcsQ5QyPrT0urRdnP/90mo7SDRLyukAp7oESVo7SsbWRshj1+2W6wTkqT3iBGcytuMiRhEex7mcC3YHynPY9x4n6tRLLKEDfoSBHhDX7xdfs56sVSfGMp1WOmdRWCEyRhAiUG1KUjbbUjYT3SGNOUsFLvpInKc/7WlnjFChzw37r1RkEKUMSu7ET9G4RHVuO1VdCithaCzCz31xroeAVy3CWcMEgHZ31eTqaUIkFA1UJZxKsNvHKvyriORLbqrDB3AKcXBJK5L522zo7Bd3JhkM8eq/x+4oIXI6t1A3uQxB8awCcQX/Y90xewVk3GJVyT7F2yHU85W2/fW9twgJRukTpVsWms7hdej+vNj4MhtqVUnGBistbcTwUl2t3bFHpWj25g1G2hdFyDUCg0lMyGGVbGKE0hUzACjNoJDCvJe0av5H4zRqIql4DkdaDsJGEjSRqJJHV21DCtpAJ9Wf1Vpz+pgXNSCOoPksqGqiS/IZIimeYYokzE3u96pbgO3+mlgku/+jgrBb8eSiYsPVkdyAqAJwFTiW5NSmNalD309G94hXlXKg3yA1JtwyXXTjDyna+JBl+B8n/zNruEoWRLyzvLikolxOBkdJO0Z5XUo1yxCpEz9vn3QXPjCs4W2MdpP1TQhOI4Yl/+PPmtm+26VANTtzICWJ/6A3qQTC3ayynozsTy5M4dqPOb6D3b5rpoTOMB6HnuoGv2MPXR+Gh8RDKe7+WSPizRHGy8hKeZkRodSmnWv0aOKYA8jViWpVAKzjTk7dI7BNOecM9rhaXuM4kyQ5hwEWGjXpDanKn3ltK8Rqv1BGH7NcSwqC8yJerV3gN9NOgxmzKzpe0rPcVV8ef3bNTNGJ8QSg9tqCAA2hE2bFq7g1SEVEalQSvVnCAzsuGxr+77OkwlxC6OoQbfneO15hlv+O9AZLJIcy8RVDnVQ1q8gqyBMlXKDfgNxkpQX6NxZPyKywU5z3SPa2WS4qvyYfHqs4xAqCcEyCBg214pwKgzIZRrxJkbH1M5lHoDyauPYsWiR2sotCOZ7FrDzwvSII4CIfT6af70gSU+aDd+FJt7palcKQ8fdo8wC5YVWO4sRNELVZTVBvehboRQYCVS6zK20NgRI2eA399f+gkSWCHs2huB06c2NO579nzgTfz4oEf+knS8RcKwjf6G3TKcDSqGHlf4ZemGnx0zM8eTF0P3h5M7OHCj+wkTLxkksTD6dz5pPDzdDQML7RB0dH8Ivo6KPuh6Ovma42KdySThlzdsLUBFQaw6R7qKeBUHxe0a4Lkhu4wDgMveDwR+3EEuHw4UeuGlx+yMcBjUpPhv6ouUwQmrBV6uCBwyOp+VB+ZnLALtDOp6CzM6up+cKzQ7oqbg7bUpgEWF7mEnkG14AmUurH1K4YOE1Fo7HkFBxoO5xZnLTHk6G8ubqBuX0DfqJVD5dTKwJKHcwyuBXpSwh6g89YABpi/4XpOcdTRrdnzcHLvbmxFPoDgKXKGzDV0qtr8sml+3PAg3/Vcw2iq2/oLC+OpetJRM0RLl3RC10zLUmkwBtLL1arEhkxdx4CS8YuKSnJ+SyGUndSCYS2IgFIeo+nAvg5IPoMmaCeIsauBbWfj59FlOoon0OX88sOB1ULu/w+rA375DKzqqSmWdxiblC31gzpfAI4WE88WkmdspHTxe45mCjSZZiF24vlwPgzswKuL52xmTxZQS6OFOwhn0AknM/eTOuNwAd2QLMOs2xe633yvdZ1+/anhAWscaK97PDCx+a87nJZSYNC9kajxW1JeMmqaNcMXGSmLKXwh2JYTw+RlgZihUWhZZkAM5SX01FATHhBE0/z/FzFwfDP9tcQtd89Ua5Y827eqjmnSofEv5XX9FUR/KTtOWfEcJ6m+NKBRhlevwcfyA9T/oS5CcE8xk3CVuEICqQXqk9XYaj9XqTU176hg14P7r4Fn/wAAAP//AwBQSwMEFAAGAAgAAAAhAJMwj5S1BgAANhsAABYAAABjaGFydC9tZWRpYS9pbWFnZTEuYm1w7JjbUxNnGMbpP9ArhxAIORBCDgsJ6IzjjNOLetdOrTIIymhbpsWKHakzUi9svehVAU8BlIAoIkgSc5RTwlmtCQkBFaocEjmZRAVRhmo9dHpjn90FulCCWcr0inc2mY9v38Pvfb5vd8Nu2745JoKyzfiW4ZM89/kgIgoj2pwfRkSQn3l7t27rCqwrEJ4Cv1N2jzK73a7X68vLywsLCzEIL8HqvVDZ7/ejMurSpVGXNjAAgJ6HA9wwj8HqizEi6ZYXSqMQbKHuQmmUa7bfNht8Hvcb/9Srw+XB9DNv007MOO/NIBnOIgRJGInfP1xoGeF0y7TaSLVQF/M4i8xwRsbBO+Zee1Zf0ye97ccE3DqZYAJHjNQQtXeQl/M6+uvJnzTddC9Igtj3Q7x753Q6l2252d7r7ho3GbyBqdeHK6aPVP910ko2y7RGXV5bJdFtUBmLZQKuFTByoT864Son8z7N8/l3lWVlZTqdzmazoRFmbKixw+EoKCiAP1p+Ph0Y9pwduvFNjy3r021XZIIxsl+5lfvlBC/nTdQ+n0bvpvtFFEJKC9JbKR5ziUwQZZEJxuWCh9ESHSfzN4pnqlA3EqruCvMoAaSmpqaZZwGDWtptVLVUEh9tPIH8czxfPaR59h46tdAvkGrLstsvJUIf8PCjjPI5Hi1nTz8v51X0N9Or4wEqxIGq50oKjUUkj/0CsTX51ByPoo5L83zh09oHmX016PJoHstZ8Bjk5HpR+uy+wzvwKib72SF1H9Of7XhibMBUTPLYKhRbk09DHFIfkscfS62X1jbAzFmvpfaPUWUGD0dP6iP0x8Zd42T0Qp+Y7JncorD2DDMnczz7PGgpkXmMqsbziqR4DfqVCcd5inroE5vzNmqf19k/yfSHPq0XCfBfK5XHcq7M81g5GT2UPs9zixfxM2PDGY8Mu+pK5R5TckO5QimpWMyD/fwvHm1ey0XCY0y2ngNPDXgU0EdkmdNn/0xuyXA4dUP5jHmZPBflQqzXeAzRQK7XQZLHsVgfrFfzBfCQ+vAiq3A9KoQBkifdw8v5I2b/bO5Zb6ha4cyP++Z46svkSkklNgNKcJUmblYg9iC5Xo7+J8w89bX/8BDiMpJHFIwVWiJ3uWKxf0geH9Of7XhixNWgIdcLPEmSSogvE4xyleZ5nmFH3yKeOvCQ66Wq08gJsUYmGKF4rJFpDt6Bl7xvX+w4fpstA9P/4Yi7sVwBHuRPklRB/Hme4Jw+S3mOUPtHhf1GiEspnkcCvi0yzUnz7Dx+l5mf7dg/6rZVED0Uj1JSoxAGUYLWh0+v12Iea80R3J+hD8VzjtZHJOrcsN0emXYLKu340cOWgenf5zbaKR7sT0GUleJ5wFVZuFlB/sE/OfuGHH2Pmf4kD3V90Txy4SgheiSKbg48fa3vCOBgOq9i3O8hebBeuH4F3HpCBH0ebPm4ecNnjTg2Zt9ccn1Zqsn1gp7Yb4QYz7ARIg48basovWzIvR4Tef2aknH/F3Ib0KyM78tIbV/WGZPgwXqBB3oSYjzjRxASF90Ryp/t/P1eE7kfTCnk85p7DfpL+d6M1JD9drWrL+VL9Gek1YUSuUgNMYm4x3HR19nWDeV/036mtTKxx5xiKpb9fMy+O7UDx+nCkNfsi9lgcLx78K4Z31s2GWQCH8VzI+Bf+kspVMWV5x0t6jbwmFIMxbIxn2tl5yVnt2zSyQReIu6JOOZmwD+75Ozq/nS2qdurKJ4i6aiXLY8WPIlryuNqV3deJnmuqqWjw6x5sNkSxbQ+5K/r/27uzqLO6iTwYIs+GOpilTA9tW2exxnwv2AVG8rZc73oOsWjPS31DbLlaZHyhxPFk+KYrkBgbXhajD/cqEnC9V57MsE7wI4nI7VVyh+keFyBwMtQLbOabzMf/bVW2W1M0Z6S4rc9q1jcpsCTFD8Vz+vuckywig3l3GY5ekurdBuSa04ksOVJT20GjzJ+SsLr7XKy6yUUT4f1qENH8uB+i//FQrktO5+eapPyh5TxTyme4LI+bCf1ZXscWhV4Lhew5tm1symBP5AUPynh3XY5H7Etvay/qSKTXq+qfMmzp+z02bWzETxYL+wfl3PRz5Jla4UzaazIrNMoms4nXvpFMs2Sx6gfo593ed/3rtX1Tj8f8XDEEQ7/us//rECY72RWpsK7CNrwngSGnLThBQgMr01g2nlbORW88vPzNRoNApEqVFo6JzMtQmCIXWL0PL7n62sXYlECnCvz4CwY4EmD0cmX5GQmpHPS7VNikF90F+8ttO6wrsCaK/A3AAAA//8DAFBLAQItABQABgAIAAAAIQAncm1TAQEAANABAAATAAAAAAAAAAAAAAAAAAAAAABbQ29udGVudF9UeXBlc10ueG1sUEsBAi0AFAAGAAgAAAAhABmqkvPRAAAAswEAAAsAAAAAAAAAAAAAAAAAMgEAAF9yZWxzLy5yZWxzUEsBAi0AFAAGAAgAAAAhAHCjFpUZBgAAVRQAAA8AAAAAAAAAAAAAAAAALAIAAGNoYXJ0L2NoYXJ0LnhtbFBLAQItABQABgAIAAAAIQCTMI+UtQYAADYbAAAWAAAAAAAAAAAAAAAAAHIIAABjaGFydC9tZWRpYS9pbWFnZTEuYm1wUEsFBgAAAAAEAAQA+wAAAFsPAAAAAA=="/>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884</TotalTime>
  <Words>1139</Words>
  <Application>Microsoft Office PowerPoint</Application>
  <PresentationFormat>On-screen Show (4:3)</PresentationFormat>
  <Paragraphs>199</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Lucida Sans Unicode</vt:lpstr>
      <vt:lpstr>Verdana</vt:lpstr>
      <vt:lpstr>Wingdings</vt:lpstr>
      <vt:lpstr>Wingdings 2</vt:lpstr>
      <vt:lpstr>Wingdings 3</vt:lpstr>
      <vt:lpstr>Concourse</vt:lpstr>
      <vt:lpstr>MGT388 Finance for Engineers</vt:lpstr>
      <vt:lpstr>Lecture Outline</vt:lpstr>
      <vt:lpstr>How are ratios used</vt:lpstr>
      <vt:lpstr>Introduction To Ratio Analysis</vt:lpstr>
      <vt:lpstr>Smoothie company</vt:lpstr>
      <vt:lpstr>Example</vt:lpstr>
      <vt:lpstr>Example</vt:lpstr>
      <vt:lpstr>Lecture Example Adapted from CIMA F2 paper May 2014</vt:lpstr>
      <vt:lpstr>Lecture Example Adapted from CIMA F2 paper May 2014</vt:lpstr>
      <vt:lpstr>Analysis of Management Performance Profitability Ratios</vt:lpstr>
      <vt:lpstr>Return on Capital Employed (ROCE)</vt:lpstr>
      <vt:lpstr>Return on Capital Employed (ROCE)</vt:lpstr>
      <vt:lpstr>Return on Capital Employed (ROCE)</vt:lpstr>
      <vt:lpstr>Return on Capital Employed (ROCE)</vt:lpstr>
      <vt:lpstr>Return on Capital Employed (ROCE)</vt:lpstr>
      <vt:lpstr>Gross profit margin:Gross profit  x 100%        Turnover What is the gross profit margin for VEG for 2016?</vt:lpstr>
      <vt:lpstr>Profitability</vt:lpstr>
      <vt:lpstr>Profitability</vt:lpstr>
      <vt:lpstr>Operating profit margin:  Operating profit  x 100%      Turnover What is the operating profit margin for VEG for 2016?</vt:lpstr>
      <vt:lpstr>Profitability</vt:lpstr>
      <vt:lpstr>Analysis of the Profitability of VEG</vt:lpstr>
      <vt:lpstr>Efficiency</vt:lpstr>
      <vt:lpstr>Efficiency</vt:lpstr>
      <vt:lpstr>Management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MGT132 Introduction To Financial Accounting</dc:title>
  <dc:creator>Paul Thompson</dc:creator>
  <cp:lastModifiedBy>Susan Thompson</cp:lastModifiedBy>
  <cp:revision>63</cp:revision>
  <cp:lastPrinted>2015-10-12T08:57:03Z</cp:lastPrinted>
  <dcterms:created xsi:type="dcterms:W3CDTF">2015-03-18T11:36:08Z</dcterms:created>
  <dcterms:modified xsi:type="dcterms:W3CDTF">2017-10-03T11:40:21Z</dcterms:modified>
</cp:coreProperties>
</file>