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3" r:id="rId3"/>
    <p:sldId id="258" r:id="rId4"/>
    <p:sldId id="257" r:id="rId5"/>
    <p:sldId id="260" r:id="rId6"/>
    <p:sldId id="259" r:id="rId7"/>
    <p:sldId id="261" r:id="rId8"/>
    <p:sldId id="262" r:id="rId9"/>
    <p:sldId id="266" r:id="rId10"/>
    <p:sldId id="264" r:id="rId11"/>
    <p:sldId id="265" r:id="rId12"/>
    <p:sldId id="267" r:id="rId13"/>
    <p:sldId id="268" r:id="rId14"/>
    <p:sldId id="269" r:id="rId15"/>
    <p:sldId id="270" r:id="rId16"/>
    <p:sldId id="271" r:id="rId17"/>
    <p:sldId id="272" r:id="rId18"/>
    <p:sldId id="273" r:id="rId19"/>
    <p:sldId id="282" r:id="rId20"/>
    <p:sldId id="274" r:id="rId21"/>
    <p:sldId id="275" r:id="rId22"/>
    <p:sldId id="283" r:id="rId23"/>
    <p:sldId id="276" r:id="rId24"/>
    <p:sldId id="277" r:id="rId25"/>
    <p:sldId id="278" r:id="rId26"/>
    <p:sldId id="279" r:id="rId27"/>
    <p:sldId id="280" r:id="rId28"/>
    <p:sldId id="281"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90"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7648B9-3D64-428D-AFA7-0A5522E9ACEF}" type="datetimeFigureOut">
              <a:rPr lang="en-GB" smtClean="0"/>
              <a:t>22/09/2017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60023A-7579-419A-AE04-FC2DC6B834D8}" type="slidenum">
              <a:rPr lang="en-GB" smtClean="0"/>
              <a:t>‹#›</a:t>
            </a:fld>
            <a:endParaRPr lang="en-GB"/>
          </a:p>
        </p:txBody>
      </p:sp>
    </p:spTree>
    <p:extLst>
      <p:ext uri="{BB962C8B-B14F-4D97-AF65-F5344CB8AC3E}">
        <p14:creationId xmlns:p14="http://schemas.microsoft.com/office/powerpoint/2010/main" val="740979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07648B9-3D64-428D-AFA7-0A5522E9ACEF}" type="datetimeFigureOut">
              <a:rPr lang="en-GB" smtClean="0"/>
              <a:t>22/09/2017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60023A-7579-419A-AE04-FC2DC6B834D8}" type="slidenum">
              <a:rPr lang="en-GB" smtClean="0"/>
              <a:t>‹#›</a:t>
            </a:fld>
            <a:endParaRPr lang="en-GB"/>
          </a:p>
        </p:txBody>
      </p:sp>
    </p:spTree>
    <p:extLst>
      <p:ext uri="{BB962C8B-B14F-4D97-AF65-F5344CB8AC3E}">
        <p14:creationId xmlns:p14="http://schemas.microsoft.com/office/powerpoint/2010/main" val="2409928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07648B9-3D64-428D-AFA7-0A5522E9ACEF}" type="datetimeFigureOut">
              <a:rPr lang="en-GB" smtClean="0"/>
              <a:t>22/09/2017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60023A-7579-419A-AE04-FC2DC6B834D8}" type="slidenum">
              <a:rPr lang="en-GB" smtClean="0"/>
              <a:t>‹#›</a:t>
            </a:fld>
            <a:endParaRPr lang="en-GB"/>
          </a:p>
        </p:txBody>
      </p:sp>
    </p:spTree>
    <p:extLst>
      <p:ext uri="{BB962C8B-B14F-4D97-AF65-F5344CB8AC3E}">
        <p14:creationId xmlns:p14="http://schemas.microsoft.com/office/powerpoint/2010/main" val="966922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07648B9-3D64-428D-AFA7-0A5522E9ACEF}" type="datetimeFigureOut">
              <a:rPr lang="en-GB" smtClean="0"/>
              <a:t>22/09/2017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60023A-7579-419A-AE04-FC2DC6B834D8}" type="slidenum">
              <a:rPr lang="en-GB" smtClean="0"/>
              <a:t>‹#›</a:t>
            </a:fld>
            <a:endParaRPr lang="en-GB"/>
          </a:p>
        </p:txBody>
      </p:sp>
    </p:spTree>
    <p:extLst>
      <p:ext uri="{BB962C8B-B14F-4D97-AF65-F5344CB8AC3E}">
        <p14:creationId xmlns:p14="http://schemas.microsoft.com/office/powerpoint/2010/main" val="3130481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07648B9-3D64-428D-AFA7-0A5522E9ACEF}" type="datetimeFigureOut">
              <a:rPr lang="en-GB" smtClean="0"/>
              <a:t>22/09/2017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60023A-7579-419A-AE04-FC2DC6B834D8}" type="slidenum">
              <a:rPr lang="en-GB" smtClean="0"/>
              <a:t>‹#›</a:t>
            </a:fld>
            <a:endParaRPr lang="en-GB"/>
          </a:p>
        </p:txBody>
      </p:sp>
    </p:spTree>
    <p:extLst>
      <p:ext uri="{BB962C8B-B14F-4D97-AF65-F5344CB8AC3E}">
        <p14:creationId xmlns:p14="http://schemas.microsoft.com/office/powerpoint/2010/main" val="104367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07648B9-3D64-428D-AFA7-0A5522E9ACEF}" type="datetimeFigureOut">
              <a:rPr lang="en-GB" smtClean="0"/>
              <a:t>22/09/2017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60023A-7579-419A-AE04-FC2DC6B834D8}" type="slidenum">
              <a:rPr lang="en-GB" smtClean="0"/>
              <a:t>‹#›</a:t>
            </a:fld>
            <a:endParaRPr lang="en-GB"/>
          </a:p>
        </p:txBody>
      </p:sp>
    </p:spTree>
    <p:extLst>
      <p:ext uri="{BB962C8B-B14F-4D97-AF65-F5344CB8AC3E}">
        <p14:creationId xmlns:p14="http://schemas.microsoft.com/office/powerpoint/2010/main" val="335300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07648B9-3D64-428D-AFA7-0A5522E9ACEF}" type="datetimeFigureOut">
              <a:rPr lang="en-GB" smtClean="0"/>
              <a:t>22/09/2017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060023A-7579-419A-AE04-FC2DC6B834D8}" type="slidenum">
              <a:rPr lang="en-GB" smtClean="0"/>
              <a:t>‹#›</a:t>
            </a:fld>
            <a:endParaRPr lang="en-GB"/>
          </a:p>
        </p:txBody>
      </p:sp>
    </p:spTree>
    <p:extLst>
      <p:ext uri="{BB962C8B-B14F-4D97-AF65-F5344CB8AC3E}">
        <p14:creationId xmlns:p14="http://schemas.microsoft.com/office/powerpoint/2010/main" val="3999687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07648B9-3D64-428D-AFA7-0A5522E9ACEF}" type="datetimeFigureOut">
              <a:rPr lang="en-GB" smtClean="0"/>
              <a:t>22/09/2017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060023A-7579-419A-AE04-FC2DC6B834D8}" type="slidenum">
              <a:rPr lang="en-GB" smtClean="0"/>
              <a:t>‹#›</a:t>
            </a:fld>
            <a:endParaRPr lang="en-GB"/>
          </a:p>
        </p:txBody>
      </p:sp>
    </p:spTree>
    <p:extLst>
      <p:ext uri="{BB962C8B-B14F-4D97-AF65-F5344CB8AC3E}">
        <p14:creationId xmlns:p14="http://schemas.microsoft.com/office/powerpoint/2010/main" val="1054484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7648B9-3D64-428D-AFA7-0A5522E9ACEF}" type="datetimeFigureOut">
              <a:rPr lang="en-GB" smtClean="0"/>
              <a:t>22/09/2017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060023A-7579-419A-AE04-FC2DC6B834D8}" type="slidenum">
              <a:rPr lang="en-GB" smtClean="0"/>
              <a:t>‹#›</a:t>
            </a:fld>
            <a:endParaRPr lang="en-GB"/>
          </a:p>
        </p:txBody>
      </p:sp>
    </p:spTree>
    <p:extLst>
      <p:ext uri="{BB962C8B-B14F-4D97-AF65-F5344CB8AC3E}">
        <p14:creationId xmlns:p14="http://schemas.microsoft.com/office/powerpoint/2010/main" val="1975151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7648B9-3D64-428D-AFA7-0A5522E9ACEF}" type="datetimeFigureOut">
              <a:rPr lang="en-GB" smtClean="0"/>
              <a:t>22/09/2017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60023A-7579-419A-AE04-FC2DC6B834D8}" type="slidenum">
              <a:rPr lang="en-GB" smtClean="0"/>
              <a:t>‹#›</a:t>
            </a:fld>
            <a:endParaRPr lang="en-GB"/>
          </a:p>
        </p:txBody>
      </p:sp>
    </p:spTree>
    <p:extLst>
      <p:ext uri="{BB962C8B-B14F-4D97-AF65-F5344CB8AC3E}">
        <p14:creationId xmlns:p14="http://schemas.microsoft.com/office/powerpoint/2010/main" val="321914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7648B9-3D64-428D-AFA7-0A5522E9ACEF}" type="datetimeFigureOut">
              <a:rPr lang="en-GB" smtClean="0"/>
              <a:t>22/09/2017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60023A-7579-419A-AE04-FC2DC6B834D8}" type="slidenum">
              <a:rPr lang="en-GB" smtClean="0"/>
              <a:t>‹#›</a:t>
            </a:fld>
            <a:endParaRPr lang="en-GB"/>
          </a:p>
        </p:txBody>
      </p:sp>
    </p:spTree>
    <p:extLst>
      <p:ext uri="{BB962C8B-B14F-4D97-AF65-F5344CB8AC3E}">
        <p14:creationId xmlns:p14="http://schemas.microsoft.com/office/powerpoint/2010/main" val="668068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648B9-3D64-428D-AFA7-0A5522E9ACEF}" type="datetimeFigureOut">
              <a:rPr lang="en-GB" smtClean="0"/>
              <a:t>22/09/2017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0023A-7579-419A-AE04-FC2DC6B834D8}" type="slidenum">
              <a:rPr lang="en-GB" smtClean="0"/>
              <a:t>‹#›</a:t>
            </a:fld>
            <a:endParaRPr lang="en-GB"/>
          </a:p>
        </p:txBody>
      </p:sp>
    </p:spTree>
    <p:extLst>
      <p:ext uri="{BB962C8B-B14F-4D97-AF65-F5344CB8AC3E}">
        <p14:creationId xmlns:p14="http://schemas.microsoft.com/office/powerpoint/2010/main" val="270027286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The Law of Contract</a:t>
            </a:r>
            <a:endParaRPr lang="en-GB" dirty="0"/>
          </a:p>
        </p:txBody>
      </p:sp>
      <p:sp>
        <p:nvSpPr>
          <p:cNvPr id="3" name="Subtitle 2"/>
          <p:cNvSpPr>
            <a:spLocks noGrp="1"/>
          </p:cNvSpPr>
          <p:nvPr>
            <p:ph type="subTitle" idx="1"/>
          </p:nvPr>
        </p:nvSpPr>
        <p:spPr/>
        <p:txBody>
          <a:bodyPr/>
          <a:lstStyle/>
          <a:p>
            <a:r>
              <a:rPr lang="en-GB" dirty="0" smtClean="0"/>
              <a:t>Weeks 1 &amp; 2</a:t>
            </a:r>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6" name="Picture 5"/>
          <p:cNvPicPr>
            <a:picLocks noChangeAspect="1"/>
          </p:cNvPicPr>
          <p:nvPr/>
        </p:nvPicPr>
        <p:blipFill>
          <a:blip r:embed="rId3"/>
          <a:stretch>
            <a:fillRect/>
          </a:stretch>
        </p:blipFill>
        <p:spPr>
          <a:xfrm>
            <a:off x="10761785" y="5441604"/>
            <a:ext cx="1430215" cy="1416396"/>
          </a:xfrm>
          <a:prstGeom prst="rect">
            <a:avLst/>
          </a:prstGeom>
        </p:spPr>
      </p:pic>
    </p:spTree>
    <p:extLst>
      <p:ext uri="{BB962C8B-B14F-4D97-AF65-F5344CB8AC3E}">
        <p14:creationId xmlns:p14="http://schemas.microsoft.com/office/powerpoint/2010/main" val="387635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Why enter into a contract?</a:t>
            </a:r>
            <a:endParaRPr lang="en-GB" u="sng" dirty="0"/>
          </a:p>
        </p:txBody>
      </p:sp>
      <p:sp>
        <p:nvSpPr>
          <p:cNvPr id="3" name="Content Placeholder 2"/>
          <p:cNvSpPr>
            <a:spLocks noGrp="1"/>
          </p:cNvSpPr>
          <p:nvPr>
            <p:ph idx="1"/>
          </p:nvPr>
        </p:nvSpPr>
        <p:spPr/>
        <p:txBody>
          <a:bodyPr>
            <a:normAutofit lnSpcReduction="10000"/>
          </a:bodyPr>
          <a:lstStyle/>
          <a:p>
            <a:r>
              <a:rPr lang="en-GB" dirty="0"/>
              <a:t>Facilitate exchange/make bargains</a:t>
            </a:r>
          </a:p>
          <a:p>
            <a:pPr marL="0" indent="0">
              <a:buNone/>
            </a:pPr>
            <a:endParaRPr lang="en-GB" dirty="0"/>
          </a:p>
          <a:p>
            <a:r>
              <a:rPr lang="en-GB" dirty="0"/>
              <a:t>Plan </a:t>
            </a:r>
            <a:r>
              <a:rPr lang="en-GB" dirty="0" smtClean="0"/>
              <a:t>commercial </a:t>
            </a:r>
            <a:r>
              <a:rPr lang="en-GB" dirty="0"/>
              <a:t>relationship</a:t>
            </a:r>
          </a:p>
          <a:p>
            <a:endParaRPr lang="en-GB" dirty="0"/>
          </a:p>
          <a:p>
            <a:r>
              <a:rPr lang="en-GB" dirty="0"/>
              <a:t>P</a:t>
            </a:r>
            <a:r>
              <a:rPr lang="en-GB" dirty="0" smtClean="0"/>
              <a:t>rovide certainty</a:t>
            </a:r>
          </a:p>
          <a:p>
            <a:pPr lvl="1"/>
            <a:r>
              <a:rPr lang="en-GB" dirty="0" smtClean="0"/>
              <a:t>Parties to contract design obligations in contract so understand them</a:t>
            </a:r>
          </a:p>
          <a:p>
            <a:pPr lvl="1"/>
            <a:r>
              <a:rPr lang="en-GB" dirty="0" smtClean="0"/>
              <a:t>May help avoid disputes</a:t>
            </a:r>
          </a:p>
          <a:p>
            <a:pPr lvl="1"/>
            <a:r>
              <a:rPr lang="en-GB" dirty="0" smtClean="0"/>
              <a:t>May provide </a:t>
            </a:r>
            <a:r>
              <a:rPr lang="en-GB" dirty="0"/>
              <a:t>framework for settling disputes </a:t>
            </a:r>
          </a:p>
          <a:p>
            <a:pPr lvl="2"/>
            <a:r>
              <a:rPr lang="en-GB" dirty="0" err="1" smtClean="0"/>
              <a:t>eg</a:t>
            </a:r>
            <a:r>
              <a:rPr lang="en-GB" dirty="0" smtClean="0"/>
              <a:t> identify circumstances where it </a:t>
            </a:r>
            <a:r>
              <a:rPr lang="en-GB" dirty="0"/>
              <a:t>will be appropriate to go to arbitration of </a:t>
            </a:r>
            <a:r>
              <a:rPr lang="en-GB" dirty="0" smtClean="0"/>
              <a:t>mediation</a:t>
            </a:r>
          </a:p>
          <a:p>
            <a:pPr lvl="2"/>
            <a:r>
              <a:rPr lang="en-GB" dirty="0" err="1" smtClean="0"/>
              <a:t>e.g</a:t>
            </a:r>
            <a:r>
              <a:rPr lang="en-GB" dirty="0" smtClean="0"/>
              <a:t> </a:t>
            </a:r>
            <a:r>
              <a:rPr lang="en-GB" dirty="0"/>
              <a:t>set out financial penalties to </a:t>
            </a:r>
            <a:r>
              <a:rPr lang="en-GB" dirty="0" smtClean="0"/>
              <a:t>be </a:t>
            </a:r>
            <a:r>
              <a:rPr lang="en-GB" dirty="0"/>
              <a:t>paid in the event of certain failings.</a:t>
            </a:r>
          </a:p>
          <a:p>
            <a:endParaRPr lang="en-GB" dirty="0"/>
          </a:p>
          <a:p>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6" name="Picture 5"/>
          <p:cNvPicPr>
            <a:picLocks noChangeAspect="1"/>
          </p:cNvPicPr>
          <p:nvPr/>
        </p:nvPicPr>
        <p:blipFill>
          <a:blip r:embed="rId3"/>
          <a:stretch>
            <a:fillRect/>
          </a:stretch>
        </p:blipFill>
        <p:spPr>
          <a:xfrm>
            <a:off x="10761785" y="5441604"/>
            <a:ext cx="1430215" cy="1416396"/>
          </a:xfrm>
          <a:prstGeom prst="rect">
            <a:avLst/>
          </a:prstGeom>
        </p:spPr>
      </p:pic>
      <p:sp>
        <p:nvSpPr>
          <p:cNvPr id="7" name="Cross 6"/>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Introduction</a:t>
            </a:r>
            <a:endParaRPr lang="en-GB" dirty="0"/>
          </a:p>
        </p:txBody>
      </p:sp>
    </p:spTree>
    <p:extLst>
      <p:ext uri="{BB962C8B-B14F-4D97-AF65-F5344CB8AC3E}">
        <p14:creationId xmlns:p14="http://schemas.microsoft.com/office/powerpoint/2010/main" val="1847041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What is a contract?</a:t>
            </a:r>
            <a:endParaRPr lang="en-GB" u="sng" dirty="0"/>
          </a:p>
        </p:txBody>
      </p:sp>
      <p:sp>
        <p:nvSpPr>
          <p:cNvPr id="3" name="Content Placeholder 2"/>
          <p:cNvSpPr>
            <a:spLocks noGrp="1"/>
          </p:cNvSpPr>
          <p:nvPr>
            <p:ph idx="1"/>
          </p:nvPr>
        </p:nvSpPr>
        <p:spPr/>
        <p:txBody>
          <a:bodyPr>
            <a:normAutofit lnSpcReduction="10000"/>
          </a:bodyPr>
          <a:lstStyle/>
          <a:p>
            <a:r>
              <a:rPr lang="en-GB" dirty="0" smtClean="0"/>
              <a:t>“An agreement giving rise to obligations which are enforced or recognised by law. The factor which distinguishes contractual from other legal obligations is that they are based on the agreement of contracting parties” (</a:t>
            </a:r>
            <a:r>
              <a:rPr lang="en-GB" dirty="0" err="1" smtClean="0"/>
              <a:t>Trietel</a:t>
            </a:r>
            <a:r>
              <a:rPr lang="en-GB" dirty="0" smtClean="0"/>
              <a:t>, 2003)</a:t>
            </a:r>
          </a:p>
          <a:p>
            <a:endParaRPr lang="en-GB" dirty="0" smtClean="0"/>
          </a:p>
          <a:p>
            <a:r>
              <a:rPr lang="en-GB" dirty="0"/>
              <a:t>“A contract is essentially an agreement which is freely entered into on terms that are freely negotiated”  Stuart-Smith LJ in </a:t>
            </a:r>
            <a:r>
              <a:rPr lang="en-GB" i="1" dirty="0"/>
              <a:t>W v Essex CC </a:t>
            </a:r>
            <a:r>
              <a:rPr lang="en-GB" dirty="0"/>
              <a:t>[1998] 3 All ER 111 at p 128</a:t>
            </a:r>
          </a:p>
          <a:p>
            <a:endParaRPr lang="en-GB" dirty="0" smtClean="0"/>
          </a:p>
          <a:p>
            <a:r>
              <a:rPr lang="en-GB" dirty="0" smtClean="0"/>
              <a:t>A contract may be oral or written (except in contracts for land)</a:t>
            </a:r>
          </a:p>
          <a:p>
            <a:endParaRPr lang="en-GB" dirty="0" smtClean="0"/>
          </a:p>
        </p:txBody>
      </p:sp>
      <p:pic>
        <p:nvPicPr>
          <p:cNvPr id="5" name="Picture 4"/>
          <p:cNvPicPr>
            <a:picLocks noChangeAspect="1"/>
          </p:cNvPicPr>
          <p:nvPr/>
        </p:nvPicPr>
        <p:blipFill>
          <a:blip r:embed="rId2"/>
          <a:stretch>
            <a:fillRect/>
          </a:stretch>
        </p:blipFill>
        <p:spPr>
          <a:xfrm>
            <a:off x="10402181" y="0"/>
            <a:ext cx="1789819" cy="762000"/>
          </a:xfrm>
          <a:prstGeom prst="rect">
            <a:avLst/>
          </a:prstGeom>
        </p:spPr>
      </p:pic>
      <p:pic>
        <p:nvPicPr>
          <p:cNvPr id="6" name="Picture 5"/>
          <p:cNvPicPr>
            <a:picLocks noChangeAspect="1"/>
          </p:cNvPicPr>
          <p:nvPr/>
        </p:nvPicPr>
        <p:blipFill>
          <a:blip r:embed="rId3"/>
          <a:stretch>
            <a:fillRect/>
          </a:stretch>
        </p:blipFill>
        <p:spPr>
          <a:xfrm>
            <a:off x="10761785" y="5441604"/>
            <a:ext cx="1430215" cy="1416396"/>
          </a:xfrm>
          <a:prstGeom prst="rect">
            <a:avLst/>
          </a:prstGeom>
        </p:spPr>
      </p:pic>
      <p:sp>
        <p:nvSpPr>
          <p:cNvPr id="7" name="Cross 6"/>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Introduction</a:t>
            </a:r>
            <a:endParaRPr lang="en-GB" dirty="0"/>
          </a:p>
        </p:txBody>
      </p:sp>
    </p:spTree>
    <p:extLst>
      <p:ext uri="{BB962C8B-B14F-4D97-AF65-F5344CB8AC3E}">
        <p14:creationId xmlns:p14="http://schemas.microsoft.com/office/powerpoint/2010/main" val="4134768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Why are contracts enforced by the law?</a:t>
            </a:r>
            <a:endParaRPr lang="en-GB" u="sng" dirty="0"/>
          </a:p>
        </p:txBody>
      </p:sp>
      <p:sp>
        <p:nvSpPr>
          <p:cNvPr id="3" name="Content Placeholder 2"/>
          <p:cNvSpPr>
            <a:spLocks noGrp="1"/>
          </p:cNvSpPr>
          <p:nvPr>
            <p:ph idx="1"/>
          </p:nvPr>
        </p:nvSpPr>
        <p:spPr/>
        <p:txBody>
          <a:bodyPr/>
          <a:lstStyle/>
          <a:p>
            <a:r>
              <a:rPr lang="en-GB" i="1" dirty="0"/>
              <a:t>“</a:t>
            </a:r>
            <a:r>
              <a:rPr lang="en-GB" b="1" i="1" dirty="0" err="1"/>
              <a:t>Pacta</a:t>
            </a:r>
            <a:r>
              <a:rPr lang="en-GB" b="1" i="1" dirty="0"/>
              <a:t> </a:t>
            </a:r>
            <a:r>
              <a:rPr lang="en-GB" b="1" i="1" dirty="0" err="1"/>
              <a:t>sunt</a:t>
            </a:r>
            <a:r>
              <a:rPr lang="en-GB" b="1" i="1" dirty="0"/>
              <a:t> </a:t>
            </a:r>
            <a:r>
              <a:rPr lang="en-GB" b="1" i="1" dirty="0" err="1"/>
              <a:t>servanda</a:t>
            </a:r>
            <a:r>
              <a:rPr lang="en-GB" i="1" dirty="0"/>
              <a:t>” </a:t>
            </a:r>
            <a:r>
              <a:rPr lang="en-GB" dirty="0"/>
              <a:t>– promises are made to be kept; contracts are made to be </a:t>
            </a:r>
            <a:r>
              <a:rPr lang="en-GB" dirty="0" smtClean="0"/>
              <a:t>performed.</a:t>
            </a:r>
          </a:p>
          <a:p>
            <a:endParaRPr lang="en-GB" dirty="0" smtClean="0"/>
          </a:p>
          <a:p>
            <a:r>
              <a:rPr lang="en-GB" dirty="0" smtClean="0"/>
              <a:t>The parties </a:t>
            </a:r>
            <a:r>
              <a:rPr lang="en-GB" dirty="0"/>
              <a:t>have </a:t>
            </a:r>
            <a:r>
              <a:rPr lang="en-GB" i="1" dirty="0"/>
              <a:t>voluntarily</a:t>
            </a:r>
            <a:r>
              <a:rPr lang="en-GB" dirty="0"/>
              <a:t> designed and taken on board their </a:t>
            </a:r>
            <a:r>
              <a:rPr lang="en-GB" dirty="0" smtClean="0"/>
              <a:t>obligations so one party should not </a:t>
            </a:r>
            <a:r>
              <a:rPr lang="en-GB" dirty="0"/>
              <a:t>be able to go back on </a:t>
            </a:r>
            <a:r>
              <a:rPr lang="en-GB" dirty="0" smtClean="0"/>
              <a:t>their </a:t>
            </a:r>
            <a:r>
              <a:rPr lang="en-GB" dirty="0"/>
              <a:t>promise </a:t>
            </a:r>
            <a:endParaRPr lang="en-GB" dirty="0" smtClean="0"/>
          </a:p>
          <a:p>
            <a:endParaRPr lang="en-GB" dirty="0" smtClean="0"/>
          </a:p>
          <a:p>
            <a:r>
              <a:rPr lang="en-GB" dirty="0" smtClean="0"/>
              <a:t>(Note: it </a:t>
            </a:r>
            <a:r>
              <a:rPr lang="en-GB" i="1" dirty="0" smtClean="0"/>
              <a:t>is</a:t>
            </a:r>
            <a:r>
              <a:rPr lang="en-GB" dirty="0" smtClean="0"/>
              <a:t> morally acceptable for</a:t>
            </a:r>
            <a:r>
              <a:rPr lang="en-GB" i="1" dirty="0" smtClean="0"/>
              <a:t> </a:t>
            </a:r>
            <a:r>
              <a:rPr lang="en-GB" i="1" dirty="0"/>
              <a:t>b</a:t>
            </a:r>
            <a:r>
              <a:rPr lang="en-GB" i="1" dirty="0" smtClean="0"/>
              <a:t>oth</a:t>
            </a:r>
            <a:r>
              <a:rPr lang="en-GB" dirty="0" smtClean="0"/>
              <a:t> </a:t>
            </a:r>
            <a:r>
              <a:rPr lang="en-GB" dirty="0"/>
              <a:t>parties </a:t>
            </a:r>
            <a:r>
              <a:rPr lang="en-GB" dirty="0" smtClean="0"/>
              <a:t>to agree </a:t>
            </a:r>
            <a:r>
              <a:rPr lang="en-GB" dirty="0"/>
              <a:t>to bring the contract to an </a:t>
            </a:r>
            <a:r>
              <a:rPr lang="en-GB" dirty="0" smtClean="0"/>
              <a:t>end)</a:t>
            </a:r>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6" name="Picture 5"/>
          <p:cNvPicPr>
            <a:picLocks noChangeAspect="1"/>
          </p:cNvPicPr>
          <p:nvPr/>
        </p:nvPicPr>
        <p:blipFill>
          <a:blip r:embed="rId3"/>
          <a:stretch>
            <a:fillRect/>
          </a:stretch>
        </p:blipFill>
        <p:spPr>
          <a:xfrm>
            <a:off x="10761785" y="5441604"/>
            <a:ext cx="1430215" cy="1416396"/>
          </a:xfrm>
          <a:prstGeom prst="rect">
            <a:avLst/>
          </a:prstGeom>
        </p:spPr>
      </p:pic>
      <p:sp>
        <p:nvSpPr>
          <p:cNvPr id="7" name="Cross 6"/>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Introduction</a:t>
            </a:r>
            <a:endParaRPr lang="en-GB" dirty="0"/>
          </a:p>
        </p:txBody>
      </p:sp>
    </p:spTree>
    <p:extLst>
      <p:ext uri="{BB962C8B-B14F-4D97-AF65-F5344CB8AC3E}">
        <p14:creationId xmlns:p14="http://schemas.microsoft.com/office/powerpoint/2010/main" val="4288786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How are contracts enforced by law?</a:t>
            </a:r>
            <a:endParaRPr lang="en-GB" u="sng" dirty="0"/>
          </a:p>
        </p:txBody>
      </p:sp>
      <p:sp>
        <p:nvSpPr>
          <p:cNvPr id="3" name="Content Placeholder 2"/>
          <p:cNvSpPr>
            <a:spLocks noGrp="1"/>
          </p:cNvSpPr>
          <p:nvPr>
            <p:ph idx="1"/>
          </p:nvPr>
        </p:nvSpPr>
        <p:spPr/>
        <p:txBody>
          <a:bodyPr>
            <a:normAutofit lnSpcReduction="10000"/>
          </a:bodyPr>
          <a:lstStyle/>
          <a:p>
            <a:r>
              <a:rPr lang="en-GB" dirty="0" smtClean="0"/>
              <a:t>The term ‘enforced’ can be misleading</a:t>
            </a:r>
          </a:p>
          <a:p>
            <a:endParaRPr lang="en-GB" dirty="0" smtClean="0"/>
          </a:p>
          <a:p>
            <a:r>
              <a:rPr lang="en-GB" dirty="0" smtClean="0"/>
              <a:t>Court </a:t>
            </a:r>
            <a:r>
              <a:rPr lang="en-GB" i="1" dirty="0" smtClean="0"/>
              <a:t>may</a:t>
            </a:r>
            <a:r>
              <a:rPr lang="en-GB" dirty="0" smtClean="0"/>
              <a:t> award specific performance but very unlikely</a:t>
            </a:r>
          </a:p>
          <a:p>
            <a:endParaRPr lang="en-GB" dirty="0" smtClean="0"/>
          </a:p>
          <a:p>
            <a:r>
              <a:rPr lang="en-GB" dirty="0" smtClean="0"/>
              <a:t>Normal method </a:t>
            </a:r>
            <a:r>
              <a:rPr lang="en-GB" dirty="0"/>
              <a:t>of enforcement </a:t>
            </a:r>
            <a:r>
              <a:rPr lang="en-GB" dirty="0" smtClean="0"/>
              <a:t>(remedy) - award of damages </a:t>
            </a:r>
          </a:p>
          <a:p>
            <a:endParaRPr lang="en-GB" dirty="0" smtClean="0"/>
          </a:p>
          <a:p>
            <a:r>
              <a:rPr lang="en-GB" dirty="0" smtClean="0"/>
              <a:t>Calculation of damages - courts </a:t>
            </a:r>
            <a:r>
              <a:rPr lang="en-GB" dirty="0"/>
              <a:t>try to </a:t>
            </a:r>
            <a:r>
              <a:rPr lang="en-GB" dirty="0" smtClean="0"/>
              <a:t>calculate sum </a:t>
            </a:r>
            <a:r>
              <a:rPr lang="en-GB" dirty="0"/>
              <a:t>of money which will put the ‘wronged’ party in the position that they would have been if the contract had been successfully completed </a:t>
            </a:r>
            <a:endParaRPr lang="en-GB" dirty="0" smtClean="0"/>
          </a:p>
          <a:p>
            <a:pPr lvl="1"/>
            <a:r>
              <a:rPr lang="en-GB" dirty="0" smtClean="0"/>
              <a:t>(Note: very </a:t>
            </a:r>
            <a:r>
              <a:rPr lang="en-GB" dirty="0"/>
              <a:t>exceptionally this may lead to ‘specific performance’)</a:t>
            </a:r>
          </a:p>
          <a:p>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6" name="Picture 5"/>
          <p:cNvPicPr>
            <a:picLocks noChangeAspect="1"/>
          </p:cNvPicPr>
          <p:nvPr/>
        </p:nvPicPr>
        <p:blipFill>
          <a:blip r:embed="rId3"/>
          <a:stretch>
            <a:fillRect/>
          </a:stretch>
        </p:blipFill>
        <p:spPr>
          <a:xfrm>
            <a:off x="10761785" y="5441604"/>
            <a:ext cx="1430215" cy="1416396"/>
          </a:xfrm>
          <a:prstGeom prst="rect">
            <a:avLst/>
          </a:prstGeom>
        </p:spPr>
      </p:pic>
      <p:sp>
        <p:nvSpPr>
          <p:cNvPr id="7" name="Cross 6"/>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Introduction</a:t>
            </a:r>
            <a:endParaRPr lang="en-GB" dirty="0"/>
          </a:p>
        </p:txBody>
      </p:sp>
    </p:spTree>
    <p:extLst>
      <p:ext uri="{BB962C8B-B14F-4D97-AF65-F5344CB8AC3E}">
        <p14:creationId xmlns:p14="http://schemas.microsoft.com/office/powerpoint/2010/main" val="1783484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Essential components of a valid contract</a:t>
            </a:r>
            <a:endParaRPr lang="en-GB" u="sng"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GB" dirty="0" smtClean="0"/>
              <a:t>Offer</a:t>
            </a:r>
          </a:p>
          <a:p>
            <a:pPr marL="514350" indent="-514350">
              <a:buFont typeface="+mj-lt"/>
              <a:buAutoNum type="arabicPeriod"/>
            </a:pPr>
            <a:endParaRPr lang="en-GB" dirty="0"/>
          </a:p>
          <a:p>
            <a:pPr marL="514350" indent="-514350">
              <a:buFont typeface="+mj-lt"/>
              <a:buAutoNum type="arabicPeriod"/>
            </a:pPr>
            <a:r>
              <a:rPr lang="en-GB" dirty="0" smtClean="0"/>
              <a:t>Acceptance</a:t>
            </a:r>
          </a:p>
          <a:p>
            <a:pPr marL="514350" indent="-514350">
              <a:buFont typeface="+mj-lt"/>
              <a:buAutoNum type="arabicPeriod"/>
            </a:pPr>
            <a:endParaRPr lang="en-GB" dirty="0"/>
          </a:p>
          <a:p>
            <a:pPr marL="514350" indent="-514350">
              <a:buFont typeface="+mj-lt"/>
              <a:buAutoNum type="arabicPeriod"/>
            </a:pPr>
            <a:r>
              <a:rPr lang="en-GB" dirty="0" smtClean="0"/>
              <a:t>Consideration</a:t>
            </a:r>
          </a:p>
          <a:p>
            <a:pPr marL="514350" indent="-514350">
              <a:buFont typeface="+mj-lt"/>
              <a:buAutoNum type="arabicPeriod"/>
            </a:pPr>
            <a:endParaRPr lang="en-GB" dirty="0"/>
          </a:p>
          <a:p>
            <a:pPr marL="514350" indent="-514350">
              <a:buFont typeface="+mj-lt"/>
              <a:buAutoNum type="arabicPeriod"/>
            </a:pPr>
            <a:r>
              <a:rPr lang="en-GB" dirty="0"/>
              <a:t>Intention to create legal relations </a:t>
            </a:r>
            <a:endParaRPr lang="en-GB" dirty="0" smtClean="0"/>
          </a:p>
          <a:p>
            <a:pPr marL="514350" indent="-514350">
              <a:buFont typeface="+mj-lt"/>
              <a:buAutoNum type="arabicPeriod"/>
            </a:pPr>
            <a:endParaRPr lang="en-GB" dirty="0"/>
          </a:p>
          <a:p>
            <a:pPr marL="514350" indent="-514350">
              <a:buFont typeface="+mj-lt"/>
              <a:buAutoNum type="arabicPeriod"/>
            </a:pPr>
            <a:r>
              <a:rPr lang="en-GB" dirty="0"/>
              <a:t>Certainty</a:t>
            </a:r>
          </a:p>
          <a:p>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6" name="Picture 5"/>
          <p:cNvPicPr>
            <a:picLocks noChangeAspect="1"/>
          </p:cNvPicPr>
          <p:nvPr/>
        </p:nvPicPr>
        <p:blipFill>
          <a:blip r:embed="rId3"/>
          <a:stretch>
            <a:fillRect/>
          </a:stretch>
        </p:blipFill>
        <p:spPr>
          <a:xfrm>
            <a:off x="10761785" y="5441604"/>
            <a:ext cx="1430215" cy="1416396"/>
          </a:xfrm>
          <a:prstGeom prst="rect">
            <a:avLst/>
          </a:prstGeom>
        </p:spPr>
      </p:pic>
      <p:sp>
        <p:nvSpPr>
          <p:cNvPr id="7" name="Cross 6"/>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Components</a:t>
            </a:r>
            <a:endParaRPr lang="en-GB" dirty="0"/>
          </a:p>
        </p:txBody>
      </p:sp>
    </p:spTree>
    <p:extLst>
      <p:ext uri="{BB962C8B-B14F-4D97-AF65-F5344CB8AC3E}">
        <p14:creationId xmlns:p14="http://schemas.microsoft.com/office/powerpoint/2010/main" val="3518406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1. Offer</a:t>
            </a:r>
            <a:endParaRPr lang="en-GB" u="sng" dirty="0"/>
          </a:p>
        </p:txBody>
      </p:sp>
      <p:sp>
        <p:nvSpPr>
          <p:cNvPr id="3" name="Content Placeholder 2"/>
          <p:cNvSpPr>
            <a:spLocks noGrp="1"/>
          </p:cNvSpPr>
          <p:nvPr>
            <p:ph idx="1"/>
          </p:nvPr>
        </p:nvSpPr>
        <p:spPr/>
        <p:txBody>
          <a:bodyPr>
            <a:normAutofit lnSpcReduction="10000"/>
          </a:bodyPr>
          <a:lstStyle/>
          <a:p>
            <a:r>
              <a:rPr lang="en-GB" dirty="0"/>
              <a:t>An unequivocal indication of a willingness to be legally bound </a:t>
            </a:r>
            <a:r>
              <a:rPr lang="en-GB" dirty="0" smtClean="0"/>
              <a:t>by </a:t>
            </a:r>
            <a:r>
              <a:rPr lang="en-GB" dirty="0"/>
              <a:t>a promise if the terms </a:t>
            </a:r>
            <a:r>
              <a:rPr lang="en-GB" dirty="0" smtClean="0"/>
              <a:t>of the offer are </a:t>
            </a:r>
            <a:r>
              <a:rPr lang="en-GB" dirty="0"/>
              <a:t>met - includes all the essential </a:t>
            </a:r>
            <a:r>
              <a:rPr lang="en-GB" dirty="0" smtClean="0"/>
              <a:t>terms </a:t>
            </a:r>
          </a:p>
          <a:p>
            <a:pPr lvl="1"/>
            <a:r>
              <a:rPr lang="en-GB" dirty="0" smtClean="0"/>
              <a:t>Note: There is an indication of an ‘Intention </a:t>
            </a:r>
            <a:r>
              <a:rPr lang="en-GB" dirty="0"/>
              <a:t>to create legal relations’ at this stage either expressly or </a:t>
            </a:r>
            <a:r>
              <a:rPr lang="en-GB" dirty="0" smtClean="0"/>
              <a:t>otherwise</a:t>
            </a:r>
            <a:endParaRPr lang="en-GB" dirty="0"/>
          </a:p>
          <a:p>
            <a:endParaRPr lang="en-GB" dirty="0" smtClean="0"/>
          </a:p>
          <a:p>
            <a:r>
              <a:rPr lang="en-GB" dirty="0" smtClean="0"/>
              <a:t>An offer may be made to a specific person, a group of people, or to the whole world - </a:t>
            </a:r>
            <a:r>
              <a:rPr lang="en-GB" dirty="0" err="1" smtClean="0"/>
              <a:t>Carlill</a:t>
            </a:r>
            <a:r>
              <a:rPr lang="en-GB" dirty="0" smtClean="0"/>
              <a:t> v Carbolic Smoke Ball Co. (1893)</a:t>
            </a:r>
          </a:p>
          <a:p>
            <a:endParaRPr lang="en-GB" dirty="0" smtClean="0"/>
          </a:p>
          <a:p>
            <a:r>
              <a:rPr lang="en-GB" dirty="0" smtClean="0"/>
              <a:t>Offer can be bilateral or unilateral </a:t>
            </a:r>
            <a:r>
              <a:rPr lang="en-GB" dirty="0"/>
              <a:t>- </a:t>
            </a:r>
            <a:r>
              <a:rPr lang="en-GB" dirty="0" err="1"/>
              <a:t>Carlill</a:t>
            </a:r>
            <a:r>
              <a:rPr lang="en-GB" dirty="0"/>
              <a:t> v Carbolic Smoke Ball Co. (1893)</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6" name="Picture 5"/>
          <p:cNvPicPr>
            <a:picLocks noChangeAspect="1"/>
          </p:cNvPicPr>
          <p:nvPr/>
        </p:nvPicPr>
        <p:blipFill>
          <a:blip r:embed="rId3"/>
          <a:stretch>
            <a:fillRect/>
          </a:stretch>
        </p:blipFill>
        <p:spPr>
          <a:xfrm>
            <a:off x="10761785" y="5441604"/>
            <a:ext cx="1430215" cy="1416396"/>
          </a:xfrm>
          <a:prstGeom prst="rect">
            <a:avLst/>
          </a:prstGeom>
        </p:spPr>
      </p:pic>
      <p:sp>
        <p:nvSpPr>
          <p:cNvPr id="7" name="Cross 6"/>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Offer</a:t>
            </a:r>
            <a:endParaRPr lang="en-GB" dirty="0"/>
          </a:p>
        </p:txBody>
      </p:sp>
    </p:spTree>
    <p:extLst>
      <p:ext uri="{BB962C8B-B14F-4D97-AF65-F5344CB8AC3E}">
        <p14:creationId xmlns:p14="http://schemas.microsoft.com/office/powerpoint/2010/main" val="3324660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Not an ‘offer’</a:t>
            </a:r>
            <a:endParaRPr lang="en-GB" u="sng" dirty="0"/>
          </a:p>
        </p:txBody>
      </p:sp>
      <p:sp>
        <p:nvSpPr>
          <p:cNvPr id="3" name="Content Placeholder 2"/>
          <p:cNvSpPr>
            <a:spLocks noGrp="1"/>
          </p:cNvSpPr>
          <p:nvPr>
            <p:ph idx="1"/>
          </p:nvPr>
        </p:nvSpPr>
        <p:spPr/>
        <p:txBody>
          <a:bodyPr>
            <a:normAutofit/>
          </a:bodyPr>
          <a:lstStyle/>
          <a:p>
            <a:pPr lvl="1"/>
            <a:r>
              <a:rPr lang="en-GB" b="1" i="1" dirty="0"/>
              <a:t>Price </a:t>
            </a:r>
            <a:r>
              <a:rPr lang="en-GB" b="1" i="1" dirty="0" smtClean="0"/>
              <a:t>lists</a:t>
            </a:r>
          </a:p>
          <a:p>
            <a:pPr lvl="2"/>
            <a:r>
              <a:rPr lang="en-GB" i="1" dirty="0" smtClean="0"/>
              <a:t>see </a:t>
            </a:r>
            <a:r>
              <a:rPr lang="en-GB" i="1" dirty="0"/>
              <a:t>limited stock </a:t>
            </a:r>
            <a:r>
              <a:rPr lang="en-GB" i="1" dirty="0" smtClean="0"/>
              <a:t>argument</a:t>
            </a:r>
          </a:p>
          <a:p>
            <a:pPr lvl="1"/>
            <a:endParaRPr lang="en-GB" i="1" dirty="0"/>
          </a:p>
          <a:p>
            <a:pPr lvl="1"/>
            <a:r>
              <a:rPr lang="en-GB" b="1" i="1" dirty="0"/>
              <a:t>Advertisements</a:t>
            </a:r>
            <a:r>
              <a:rPr lang="en-GB" i="1" dirty="0"/>
              <a:t> </a:t>
            </a:r>
            <a:r>
              <a:rPr lang="en-GB" dirty="0"/>
              <a:t>(generally) </a:t>
            </a:r>
            <a:endParaRPr lang="en-GB" dirty="0" smtClean="0"/>
          </a:p>
          <a:p>
            <a:pPr lvl="2"/>
            <a:r>
              <a:rPr lang="en-GB" i="1" u="sng" dirty="0" smtClean="0"/>
              <a:t>But</a:t>
            </a:r>
            <a:r>
              <a:rPr lang="en-GB" i="1" dirty="0" smtClean="0"/>
              <a:t> unilateral </a:t>
            </a:r>
            <a:r>
              <a:rPr lang="en-GB" dirty="0" smtClean="0"/>
              <a:t>contract may exist – as in </a:t>
            </a:r>
            <a:r>
              <a:rPr lang="en-GB" dirty="0" err="1" smtClean="0"/>
              <a:t>C</a:t>
            </a:r>
            <a:r>
              <a:rPr lang="en-GB" i="1" dirty="0" err="1" smtClean="0"/>
              <a:t>arlill</a:t>
            </a:r>
            <a:r>
              <a:rPr lang="en-GB" i="1" dirty="0" smtClean="0"/>
              <a:t> </a:t>
            </a:r>
            <a:r>
              <a:rPr lang="en-GB" i="1" dirty="0"/>
              <a:t>v</a:t>
            </a:r>
            <a:r>
              <a:rPr lang="en-GB" dirty="0"/>
              <a:t> </a:t>
            </a:r>
            <a:r>
              <a:rPr lang="en-GB" i="1" dirty="0"/>
              <a:t>Carbolic Smoke Ball Co  </a:t>
            </a:r>
            <a:r>
              <a:rPr lang="en-GB" dirty="0"/>
              <a:t>(1893). </a:t>
            </a:r>
            <a:endParaRPr lang="en-GB" dirty="0" smtClean="0"/>
          </a:p>
          <a:p>
            <a:pPr lvl="2"/>
            <a:r>
              <a:rPr lang="en-GB" dirty="0" smtClean="0"/>
              <a:t>An advert </a:t>
            </a:r>
            <a:r>
              <a:rPr lang="en-GB" dirty="0"/>
              <a:t>can </a:t>
            </a:r>
            <a:r>
              <a:rPr lang="en-GB" dirty="0" smtClean="0"/>
              <a:t>form unilateral contract if: </a:t>
            </a:r>
          </a:p>
          <a:p>
            <a:pPr lvl="3"/>
            <a:r>
              <a:rPr lang="en-GB" dirty="0" smtClean="0"/>
              <a:t>It is in sufficient </a:t>
            </a:r>
            <a:r>
              <a:rPr lang="en-GB" dirty="0"/>
              <a:t>detail </a:t>
            </a:r>
            <a:r>
              <a:rPr lang="en-GB" dirty="0" smtClean="0"/>
              <a:t>to </a:t>
            </a:r>
            <a:r>
              <a:rPr lang="en-GB" dirty="0"/>
              <a:t>form </a:t>
            </a:r>
            <a:r>
              <a:rPr lang="en-GB" dirty="0" smtClean="0"/>
              <a:t>basis </a:t>
            </a:r>
            <a:r>
              <a:rPr lang="en-GB" dirty="0"/>
              <a:t>of a </a:t>
            </a:r>
            <a:r>
              <a:rPr lang="en-GB" dirty="0" smtClean="0"/>
              <a:t>contract &amp; communicates a </a:t>
            </a:r>
            <a:r>
              <a:rPr lang="en-GB" dirty="0"/>
              <a:t>willingness to be bound.  </a:t>
            </a:r>
            <a:endParaRPr lang="en-GB" dirty="0" smtClean="0"/>
          </a:p>
          <a:p>
            <a:pPr lvl="3"/>
            <a:r>
              <a:rPr lang="en-GB" dirty="0" smtClean="0"/>
              <a:t>In </a:t>
            </a:r>
            <a:r>
              <a:rPr lang="en-GB" i="1" dirty="0" err="1"/>
              <a:t>Carlill</a:t>
            </a:r>
            <a:r>
              <a:rPr lang="en-GB" dirty="0"/>
              <a:t> the promise of the reward and the statement that ‘as a mark of their sincerity’ money had been placed in a bank account was viewed by the court as providing </a:t>
            </a:r>
            <a:r>
              <a:rPr lang="en-GB" dirty="0" smtClean="0"/>
              <a:t>the above</a:t>
            </a:r>
          </a:p>
          <a:p>
            <a:pPr marL="1371600" lvl="3" indent="0">
              <a:buNone/>
            </a:pPr>
            <a:endParaRPr lang="en-GB" dirty="0"/>
          </a:p>
          <a:p>
            <a:pPr lvl="1"/>
            <a:r>
              <a:rPr lang="en-GB" b="1" i="1" dirty="0"/>
              <a:t>Window/shop </a:t>
            </a:r>
            <a:r>
              <a:rPr lang="en-GB" b="1" i="1" dirty="0" smtClean="0"/>
              <a:t>displays</a:t>
            </a:r>
          </a:p>
          <a:p>
            <a:pPr lvl="2"/>
            <a:r>
              <a:rPr lang="en-GB" dirty="0" smtClean="0"/>
              <a:t>shopkeeper </a:t>
            </a:r>
            <a:r>
              <a:rPr lang="en-GB" dirty="0"/>
              <a:t>retains the ability to say ‘no’ in relation to </a:t>
            </a:r>
            <a:r>
              <a:rPr lang="en-GB" dirty="0" smtClean="0"/>
              <a:t>age </a:t>
            </a:r>
            <a:r>
              <a:rPr lang="en-GB" dirty="0"/>
              <a:t>specific goods.</a:t>
            </a:r>
          </a:p>
          <a:p>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6" name="Picture 5"/>
          <p:cNvPicPr>
            <a:picLocks noChangeAspect="1"/>
          </p:cNvPicPr>
          <p:nvPr/>
        </p:nvPicPr>
        <p:blipFill>
          <a:blip r:embed="rId3"/>
          <a:stretch>
            <a:fillRect/>
          </a:stretch>
        </p:blipFill>
        <p:spPr>
          <a:xfrm>
            <a:off x="10761785" y="5441604"/>
            <a:ext cx="1430215" cy="1416396"/>
          </a:xfrm>
          <a:prstGeom prst="rect">
            <a:avLst/>
          </a:prstGeom>
        </p:spPr>
      </p:pic>
      <p:sp>
        <p:nvSpPr>
          <p:cNvPr id="7" name="Cross 6"/>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Offer</a:t>
            </a:r>
            <a:endParaRPr lang="en-GB" dirty="0"/>
          </a:p>
        </p:txBody>
      </p:sp>
    </p:spTree>
    <p:extLst>
      <p:ext uri="{BB962C8B-B14F-4D97-AF65-F5344CB8AC3E}">
        <p14:creationId xmlns:p14="http://schemas.microsoft.com/office/powerpoint/2010/main" val="4191403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a:t>Not an ‘offer</a:t>
            </a:r>
            <a:r>
              <a:rPr lang="en-GB" u="sng" dirty="0" smtClean="0"/>
              <a:t>’ (cont.)</a:t>
            </a:r>
            <a:endParaRPr lang="en-GB" u="sng" dirty="0"/>
          </a:p>
        </p:txBody>
      </p:sp>
      <p:sp>
        <p:nvSpPr>
          <p:cNvPr id="3" name="Content Placeholder 2"/>
          <p:cNvSpPr>
            <a:spLocks noGrp="1"/>
          </p:cNvSpPr>
          <p:nvPr>
            <p:ph idx="1"/>
          </p:nvPr>
        </p:nvSpPr>
        <p:spPr/>
        <p:txBody>
          <a:bodyPr/>
          <a:lstStyle/>
          <a:p>
            <a:r>
              <a:rPr lang="en-GB" dirty="0" smtClean="0"/>
              <a:t>An invitation to tender</a:t>
            </a:r>
          </a:p>
          <a:p>
            <a:pPr lvl="1"/>
            <a:r>
              <a:rPr lang="en-GB" dirty="0" smtClean="0"/>
              <a:t>We </a:t>
            </a:r>
            <a:r>
              <a:rPr lang="en-GB" dirty="0"/>
              <a:t>can not just say </a:t>
            </a:r>
            <a:r>
              <a:rPr lang="en-GB" dirty="0" smtClean="0"/>
              <a:t>“yes” </a:t>
            </a:r>
          </a:p>
          <a:p>
            <a:pPr lvl="1"/>
            <a:r>
              <a:rPr lang="en-GB" dirty="0" smtClean="0"/>
              <a:t>Essentially an invitation for other parties to </a:t>
            </a:r>
            <a:r>
              <a:rPr lang="en-GB" i="1" dirty="0" smtClean="0"/>
              <a:t>submit</a:t>
            </a:r>
            <a:r>
              <a:rPr lang="en-GB" dirty="0" smtClean="0"/>
              <a:t> offers</a:t>
            </a:r>
          </a:p>
          <a:p>
            <a:pPr lvl="1"/>
            <a:r>
              <a:rPr lang="en-GB" dirty="0" smtClean="0"/>
              <a:t>Note: if invitation to tender promises </a:t>
            </a:r>
            <a:r>
              <a:rPr lang="en-GB" dirty="0"/>
              <a:t>to remain open for a period of time, the parties who reply have the right </a:t>
            </a:r>
            <a:r>
              <a:rPr lang="en-GB" dirty="0" smtClean="0"/>
              <a:t>for their tender to </a:t>
            </a:r>
            <a:r>
              <a:rPr lang="en-GB" dirty="0"/>
              <a:t>be </a:t>
            </a:r>
            <a:r>
              <a:rPr lang="en-GB" dirty="0" smtClean="0"/>
              <a:t>considered - </a:t>
            </a:r>
            <a:r>
              <a:rPr lang="en-GB" i="1" dirty="0" smtClean="0"/>
              <a:t>Blackpool &amp; Fylde </a:t>
            </a:r>
            <a:r>
              <a:rPr lang="en-GB" i="1" dirty="0"/>
              <a:t>Aero Club v Blackpool Corp</a:t>
            </a:r>
            <a:r>
              <a:rPr lang="en-GB" dirty="0"/>
              <a:t>.  (1990) </a:t>
            </a:r>
            <a:endParaRPr lang="en-GB" dirty="0" smtClean="0"/>
          </a:p>
          <a:p>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7" name="Picture 6"/>
          <p:cNvPicPr>
            <a:picLocks noChangeAspect="1"/>
          </p:cNvPicPr>
          <p:nvPr/>
        </p:nvPicPr>
        <p:blipFill>
          <a:blip r:embed="rId3"/>
          <a:stretch>
            <a:fillRect/>
          </a:stretch>
        </p:blipFill>
        <p:spPr>
          <a:xfrm>
            <a:off x="10761785" y="5441604"/>
            <a:ext cx="1430215" cy="1416396"/>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Offer</a:t>
            </a:r>
            <a:endParaRPr lang="en-GB" dirty="0"/>
          </a:p>
        </p:txBody>
      </p:sp>
    </p:spTree>
    <p:extLst>
      <p:ext uri="{BB962C8B-B14F-4D97-AF65-F5344CB8AC3E}">
        <p14:creationId xmlns:p14="http://schemas.microsoft.com/office/powerpoint/2010/main" val="2790640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2. Acceptance</a:t>
            </a:r>
            <a:endParaRPr lang="en-GB" u="sng" dirty="0"/>
          </a:p>
        </p:txBody>
      </p:sp>
      <p:sp>
        <p:nvSpPr>
          <p:cNvPr id="3" name="Content Placeholder 2"/>
          <p:cNvSpPr>
            <a:spLocks noGrp="1"/>
          </p:cNvSpPr>
          <p:nvPr>
            <p:ph idx="1"/>
          </p:nvPr>
        </p:nvSpPr>
        <p:spPr/>
        <p:txBody>
          <a:bodyPr>
            <a:normAutofit/>
          </a:bodyPr>
          <a:lstStyle/>
          <a:p>
            <a:r>
              <a:rPr lang="en-GB" dirty="0" smtClean="0"/>
              <a:t>Absolute and unequivocal</a:t>
            </a:r>
          </a:p>
          <a:p>
            <a:pPr lvl="1"/>
            <a:r>
              <a:rPr lang="en-GB" dirty="0" smtClean="0"/>
              <a:t>“a final unqualified expression of assent to all the terms of an offer” (</a:t>
            </a:r>
            <a:r>
              <a:rPr lang="en-GB" dirty="0" err="1" smtClean="0"/>
              <a:t>Trietel</a:t>
            </a:r>
            <a:r>
              <a:rPr lang="en-GB" dirty="0" smtClean="0"/>
              <a:t>)</a:t>
            </a:r>
          </a:p>
          <a:p>
            <a:pPr lvl="1"/>
            <a:r>
              <a:rPr lang="en-GB" dirty="0" smtClean="0"/>
              <a:t>Any attempt to vary terms = counter-offer (not acceptance)</a:t>
            </a:r>
          </a:p>
          <a:p>
            <a:pPr lvl="1"/>
            <a:r>
              <a:rPr lang="en-GB" dirty="0" smtClean="0"/>
              <a:t>A counter offer kills the original offer - Hyde v Wrench (1840)</a:t>
            </a:r>
          </a:p>
          <a:p>
            <a:pPr marL="0" indent="0">
              <a:buNone/>
            </a:pPr>
            <a:endParaRPr lang="en-GB" dirty="0" smtClean="0"/>
          </a:p>
          <a:p>
            <a:r>
              <a:rPr lang="en-GB" dirty="0"/>
              <a:t>M</a:t>
            </a:r>
            <a:r>
              <a:rPr lang="en-GB" dirty="0" smtClean="0"/>
              <a:t>ust be communicated</a:t>
            </a:r>
          </a:p>
          <a:p>
            <a:pPr lvl="1"/>
            <a:r>
              <a:rPr lang="en-GB" dirty="0"/>
              <a:t>Mere silence is not sufficient (say nothing </a:t>
            </a:r>
            <a:r>
              <a:rPr lang="en-GB" u="sng" dirty="0"/>
              <a:t>and</a:t>
            </a:r>
            <a:r>
              <a:rPr lang="en-GB" dirty="0"/>
              <a:t> do nothing) </a:t>
            </a:r>
          </a:p>
          <a:p>
            <a:pPr lvl="1"/>
            <a:r>
              <a:rPr lang="en-GB" dirty="0" smtClean="0"/>
              <a:t>Conduct </a:t>
            </a:r>
            <a:r>
              <a:rPr lang="en-GB" dirty="0"/>
              <a:t>(doing something) may be sufficient </a:t>
            </a:r>
            <a:r>
              <a:rPr lang="en-GB" dirty="0" smtClean="0"/>
              <a:t>to constitute acceptance</a:t>
            </a:r>
            <a:endParaRPr lang="en-GB" dirty="0"/>
          </a:p>
          <a:p>
            <a:pPr lvl="1"/>
            <a:r>
              <a:rPr lang="en-GB" dirty="0" smtClean="0"/>
              <a:t>Exception is the ‘postal rules’</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6" name="Picture 5"/>
          <p:cNvPicPr>
            <a:picLocks noChangeAspect="1"/>
          </p:cNvPicPr>
          <p:nvPr/>
        </p:nvPicPr>
        <p:blipFill>
          <a:blip r:embed="rId3"/>
          <a:stretch>
            <a:fillRect/>
          </a:stretch>
        </p:blipFill>
        <p:spPr>
          <a:xfrm>
            <a:off x="10761785" y="5441604"/>
            <a:ext cx="1430215" cy="1416396"/>
          </a:xfrm>
          <a:prstGeom prst="rect">
            <a:avLst/>
          </a:prstGeom>
        </p:spPr>
      </p:pic>
      <p:sp>
        <p:nvSpPr>
          <p:cNvPr id="7" name="Cross 6"/>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Acceptance</a:t>
            </a:r>
            <a:endParaRPr lang="en-GB" dirty="0"/>
          </a:p>
        </p:txBody>
      </p:sp>
    </p:spTree>
    <p:extLst>
      <p:ext uri="{BB962C8B-B14F-4D97-AF65-F5344CB8AC3E}">
        <p14:creationId xmlns:p14="http://schemas.microsoft.com/office/powerpoint/2010/main" val="2439238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Acceptance (cont.)</a:t>
            </a:r>
            <a:endParaRPr lang="en-GB" dirty="0"/>
          </a:p>
        </p:txBody>
      </p:sp>
      <p:sp>
        <p:nvSpPr>
          <p:cNvPr id="3" name="Content Placeholder 2"/>
          <p:cNvSpPr>
            <a:spLocks noGrp="1"/>
          </p:cNvSpPr>
          <p:nvPr>
            <p:ph idx="1"/>
          </p:nvPr>
        </p:nvSpPr>
        <p:spPr/>
        <p:txBody>
          <a:bodyPr>
            <a:normAutofit lnSpcReduction="10000"/>
          </a:bodyPr>
          <a:lstStyle/>
          <a:p>
            <a:endParaRPr lang="en-GB" dirty="0" smtClean="0"/>
          </a:p>
          <a:p>
            <a:r>
              <a:rPr lang="en-GB" dirty="0" smtClean="0"/>
              <a:t>An offer may terminated at any point up until acceptance (Routledge v Grant)</a:t>
            </a:r>
          </a:p>
          <a:p>
            <a:endParaRPr lang="en-GB" dirty="0"/>
          </a:p>
          <a:p>
            <a:r>
              <a:rPr lang="en-GB" dirty="0" smtClean="0"/>
              <a:t>An offer will lapse after a ‘reasonable’ time</a:t>
            </a:r>
          </a:p>
          <a:p>
            <a:endParaRPr lang="en-GB" dirty="0"/>
          </a:p>
          <a:p>
            <a:r>
              <a:rPr lang="en-GB" dirty="0"/>
              <a:t>An offer will lapse </a:t>
            </a:r>
            <a:r>
              <a:rPr lang="en-GB" dirty="0" smtClean="0"/>
              <a:t>on the failure of a condition precedent</a:t>
            </a:r>
          </a:p>
          <a:p>
            <a:endParaRPr lang="en-GB" dirty="0"/>
          </a:p>
          <a:p>
            <a:r>
              <a:rPr lang="en-GB" dirty="0"/>
              <a:t>An offer will lapse </a:t>
            </a:r>
            <a:r>
              <a:rPr lang="en-GB" dirty="0" smtClean="0"/>
              <a:t>on the death of the </a:t>
            </a:r>
            <a:r>
              <a:rPr lang="en-GB" dirty="0" err="1" smtClean="0"/>
              <a:t>offerer</a:t>
            </a:r>
            <a:r>
              <a:rPr lang="en-GB" dirty="0" smtClean="0"/>
              <a:t>…. maybe!</a:t>
            </a:r>
          </a:p>
          <a:p>
            <a:endParaRPr lang="en-GB" dirty="0"/>
          </a:p>
          <a:p>
            <a:endParaRPr lang="en-GB" dirty="0" smtClean="0"/>
          </a:p>
          <a:p>
            <a:endParaRPr lang="en-GB" dirty="0"/>
          </a:p>
          <a:p>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Acceptance</a:t>
            </a:r>
            <a:endParaRPr lang="en-GB" dirty="0"/>
          </a:p>
        </p:txBody>
      </p:sp>
    </p:spTree>
    <p:extLst>
      <p:ext uri="{BB962C8B-B14F-4D97-AF65-F5344CB8AC3E}">
        <p14:creationId xmlns:p14="http://schemas.microsoft.com/office/powerpoint/2010/main" val="569625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Before we start…</a:t>
            </a:r>
            <a:endParaRPr lang="en-GB" u="sng" dirty="0"/>
          </a:p>
        </p:txBody>
      </p:sp>
      <p:sp>
        <p:nvSpPr>
          <p:cNvPr id="3" name="Content Placeholder 2"/>
          <p:cNvSpPr>
            <a:spLocks noGrp="1"/>
          </p:cNvSpPr>
          <p:nvPr>
            <p:ph idx="1"/>
          </p:nvPr>
        </p:nvSpPr>
        <p:spPr/>
        <p:txBody>
          <a:bodyPr>
            <a:normAutofit/>
          </a:bodyPr>
          <a:lstStyle/>
          <a:p>
            <a:r>
              <a:rPr lang="en-GB" dirty="0" smtClean="0"/>
              <a:t>Four topics within Law component of MGT388</a:t>
            </a:r>
          </a:p>
          <a:p>
            <a:pPr lvl="1"/>
            <a:r>
              <a:rPr lang="en-GB" dirty="0" smtClean="0"/>
              <a:t>Contract Law</a:t>
            </a:r>
          </a:p>
          <a:p>
            <a:pPr lvl="1"/>
            <a:r>
              <a:rPr lang="en-GB" dirty="0" smtClean="0"/>
              <a:t>Intellectual Property (IP) Law </a:t>
            </a:r>
          </a:p>
          <a:p>
            <a:pPr lvl="1"/>
            <a:r>
              <a:rPr lang="en-GB" dirty="0" smtClean="0"/>
              <a:t>Law of Torts (Negligence)</a:t>
            </a:r>
          </a:p>
          <a:p>
            <a:pPr lvl="1"/>
            <a:r>
              <a:rPr lang="en-GB" dirty="0" smtClean="0"/>
              <a:t>Environmental Law</a:t>
            </a:r>
          </a:p>
          <a:p>
            <a:pPr marL="457200" lvl="1" indent="0">
              <a:buNone/>
            </a:pPr>
            <a:endParaRPr lang="en-GB" dirty="0"/>
          </a:p>
          <a:p>
            <a:r>
              <a:rPr lang="en-GB" dirty="0" smtClean="0"/>
              <a:t>Assessment</a:t>
            </a:r>
          </a:p>
          <a:p>
            <a:pPr lvl="1"/>
            <a:r>
              <a:rPr lang="en-GB" dirty="0" smtClean="0"/>
              <a:t>Online test in Week 4 – Contract (5%)</a:t>
            </a:r>
          </a:p>
          <a:p>
            <a:pPr lvl="1"/>
            <a:r>
              <a:rPr lang="en-GB" dirty="0" smtClean="0"/>
              <a:t>Online test in Week 8 – Intellectual Property (5%)</a:t>
            </a:r>
          </a:p>
          <a:p>
            <a:pPr lvl="1"/>
            <a:r>
              <a:rPr lang="en-GB" dirty="0" smtClean="0"/>
              <a:t>Final exam (40%)</a:t>
            </a:r>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6" name="Picture 5"/>
          <p:cNvPicPr>
            <a:picLocks noChangeAspect="1"/>
          </p:cNvPicPr>
          <p:nvPr/>
        </p:nvPicPr>
        <p:blipFill>
          <a:blip r:embed="rId3"/>
          <a:stretch>
            <a:fillRect/>
          </a:stretch>
        </p:blipFill>
        <p:spPr>
          <a:xfrm>
            <a:off x="10020300" y="4958128"/>
            <a:ext cx="2171700" cy="1838325"/>
          </a:xfrm>
          <a:prstGeom prst="rect">
            <a:avLst/>
          </a:prstGeom>
        </p:spPr>
      </p:pic>
      <p:sp>
        <p:nvSpPr>
          <p:cNvPr id="7" name="Cross 6"/>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Introduction</a:t>
            </a:r>
            <a:endParaRPr lang="en-GB" dirty="0"/>
          </a:p>
        </p:txBody>
      </p:sp>
    </p:spTree>
    <p:extLst>
      <p:ext uri="{BB962C8B-B14F-4D97-AF65-F5344CB8AC3E}">
        <p14:creationId xmlns:p14="http://schemas.microsoft.com/office/powerpoint/2010/main" val="880033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3. Consideration</a:t>
            </a:r>
            <a:endParaRPr lang="en-GB" u="sng" dirty="0"/>
          </a:p>
        </p:txBody>
      </p:sp>
      <p:sp>
        <p:nvSpPr>
          <p:cNvPr id="3" name="Content Placeholder 2"/>
          <p:cNvSpPr>
            <a:spLocks noGrp="1"/>
          </p:cNvSpPr>
          <p:nvPr>
            <p:ph idx="1"/>
          </p:nvPr>
        </p:nvSpPr>
        <p:spPr/>
        <p:txBody>
          <a:bodyPr>
            <a:normAutofit fontScale="77500" lnSpcReduction="20000"/>
          </a:bodyPr>
          <a:lstStyle/>
          <a:p>
            <a:r>
              <a:rPr lang="en-GB" dirty="0" smtClean="0"/>
              <a:t>“The price one pays for another’s promise” – Pollock</a:t>
            </a:r>
          </a:p>
          <a:p>
            <a:endParaRPr lang="en-GB" dirty="0"/>
          </a:p>
          <a:p>
            <a:r>
              <a:rPr lang="en-GB" dirty="0"/>
              <a:t>Not necessarily ‘cash’ - </a:t>
            </a:r>
            <a:r>
              <a:rPr lang="en-GB" i="1" dirty="0" err="1"/>
              <a:t>Chapell</a:t>
            </a:r>
            <a:r>
              <a:rPr lang="en-GB" i="1" dirty="0"/>
              <a:t> v Nestle </a:t>
            </a:r>
            <a:r>
              <a:rPr lang="en-GB" dirty="0"/>
              <a:t>(1960) </a:t>
            </a:r>
          </a:p>
          <a:p>
            <a:pPr marL="0" indent="0">
              <a:buNone/>
            </a:pPr>
            <a:endParaRPr lang="en-GB" dirty="0"/>
          </a:p>
          <a:p>
            <a:r>
              <a:rPr lang="en-GB" dirty="0"/>
              <a:t>“A valuable consideration, in the sense of the law, may consist either in some right, interest, profit or benefit accruing to the one party, or some forbearance, detriment, loss or responsibility, given, suffered, or undertaken by the other” </a:t>
            </a:r>
            <a:r>
              <a:rPr lang="en-GB" i="1" dirty="0"/>
              <a:t>Currie v Misa </a:t>
            </a:r>
            <a:r>
              <a:rPr lang="en-GB" dirty="0"/>
              <a:t>(1875</a:t>
            </a:r>
            <a:r>
              <a:rPr lang="en-GB" dirty="0" smtClean="0"/>
              <a:t>)</a:t>
            </a:r>
          </a:p>
          <a:p>
            <a:endParaRPr lang="en-GB" dirty="0"/>
          </a:p>
          <a:p>
            <a:r>
              <a:rPr lang="en-GB" dirty="0" smtClean="0"/>
              <a:t>“An act or forbearance … or the promise thereof” - Pollock</a:t>
            </a:r>
          </a:p>
          <a:p>
            <a:pPr marL="0" indent="0">
              <a:buNone/>
            </a:pPr>
            <a:endParaRPr lang="en-GB" dirty="0"/>
          </a:p>
          <a:p>
            <a:r>
              <a:rPr lang="en-GB" dirty="0" smtClean="0"/>
              <a:t>Must be sufficient but not necessarily adequate – i.e. no need to be at market value – as contracts are entered voluntarily</a:t>
            </a:r>
          </a:p>
          <a:p>
            <a:pPr lvl="1"/>
            <a:r>
              <a:rPr lang="en-GB" dirty="0" smtClean="0"/>
              <a:t>i.e. can be good or bad bargain (unless adverse pressure is present)</a:t>
            </a:r>
          </a:p>
          <a:p>
            <a:pPr marL="0" indent="0">
              <a:buNone/>
            </a:pPr>
            <a:endParaRPr lang="en-GB" dirty="0" smtClean="0"/>
          </a:p>
          <a:p>
            <a:endParaRPr lang="en-GB" dirty="0"/>
          </a:p>
          <a:p>
            <a:endParaRPr lang="en-GB" dirty="0"/>
          </a:p>
          <a:p>
            <a:pPr marL="0" indent="0">
              <a:buNone/>
            </a:pPr>
            <a:endParaRPr lang="en-GB" dirty="0" smtClean="0"/>
          </a:p>
          <a:p>
            <a:pPr marL="0" indent="0">
              <a:buNone/>
            </a:pPr>
            <a:endParaRPr lang="en-GB" dirty="0"/>
          </a:p>
          <a:p>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6" name="Picture 5"/>
          <p:cNvPicPr>
            <a:picLocks noChangeAspect="1"/>
          </p:cNvPicPr>
          <p:nvPr/>
        </p:nvPicPr>
        <p:blipFill>
          <a:blip r:embed="rId3"/>
          <a:stretch>
            <a:fillRect/>
          </a:stretch>
        </p:blipFill>
        <p:spPr>
          <a:xfrm>
            <a:off x="10761785" y="5441604"/>
            <a:ext cx="1430215" cy="1416396"/>
          </a:xfrm>
          <a:prstGeom prst="rect">
            <a:avLst/>
          </a:prstGeom>
        </p:spPr>
      </p:pic>
      <p:sp>
        <p:nvSpPr>
          <p:cNvPr id="7" name="Cross 6"/>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Consideration</a:t>
            </a:r>
            <a:endParaRPr lang="en-GB" dirty="0"/>
          </a:p>
        </p:txBody>
      </p:sp>
    </p:spTree>
    <p:extLst>
      <p:ext uri="{BB962C8B-B14F-4D97-AF65-F5344CB8AC3E}">
        <p14:creationId xmlns:p14="http://schemas.microsoft.com/office/powerpoint/2010/main" val="3229540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3. No Consideration</a:t>
            </a:r>
            <a:endParaRPr lang="en-GB" u="sng" dirty="0"/>
          </a:p>
        </p:txBody>
      </p:sp>
      <p:sp>
        <p:nvSpPr>
          <p:cNvPr id="3" name="Content Placeholder 2"/>
          <p:cNvSpPr>
            <a:spLocks noGrp="1"/>
          </p:cNvSpPr>
          <p:nvPr>
            <p:ph idx="1"/>
          </p:nvPr>
        </p:nvSpPr>
        <p:spPr/>
        <p:txBody>
          <a:bodyPr>
            <a:normAutofit fontScale="92500" lnSpcReduction="10000"/>
          </a:bodyPr>
          <a:lstStyle/>
          <a:p>
            <a:r>
              <a:rPr lang="en-GB" dirty="0" smtClean="0"/>
              <a:t>‘Past </a:t>
            </a:r>
            <a:r>
              <a:rPr lang="en-GB" dirty="0"/>
              <a:t>consideration is no consideration’</a:t>
            </a:r>
          </a:p>
          <a:p>
            <a:endParaRPr lang="en-GB" dirty="0" smtClean="0"/>
          </a:p>
          <a:p>
            <a:r>
              <a:rPr lang="en-GB" dirty="0" smtClean="0"/>
              <a:t>Performance </a:t>
            </a:r>
            <a:r>
              <a:rPr lang="en-GB" dirty="0"/>
              <a:t>of an existing public duty </a:t>
            </a:r>
            <a:r>
              <a:rPr lang="en-GB" dirty="0" smtClean="0"/>
              <a:t>- generally </a:t>
            </a:r>
            <a:r>
              <a:rPr lang="en-GB" dirty="0"/>
              <a:t>no </a:t>
            </a:r>
            <a:r>
              <a:rPr lang="en-GB" dirty="0" smtClean="0"/>
              <a:t>consideration</a:t>
            </a:r>
          </a:p>
          <a:p>
            <a:endParaRPr lang="en-GB" dirty="0" smtClean="0"/>
          </a:p>
          <a:p>
            <a:r>
              <a:rPr lang="en-GB" dirty="0" smtClean="0"/>
              <a:t>Performance </a:t>
            </a:r>
            <a:r>
              <a:rPr lang="en-GB" dirty="0"/>
              <a:t>of an existing </a:t>
            </a:r>
            <a:r>
              <a:rPr lang="en-GB" dirty="0" smtClean="0"/>
              <a:t>contractual duty - generally not consideration</a:t>
            </a:r>
          </a:p>
          <a:p>
            <a:pPr lvl="1"/>
            <a:r>
              <a:rPr lang="en-GB" dirty="0" smtClean="0"/>
              <a:t>Contrast </a:t>
            </a:r>
            <a:r>
              <a:rPr lang="en-GB" i="1" dirty="0" err="1"/>
              <a:t>Stilk</a:t>
            </a:r>
            <a:r>
              <a:rPr lang="en-GB" i="1" dirty="0"/>
              <a:t> v Myrick </a:t>
            </a:r>
            <a:r>
              <a:rPr lang="en-GB" dirty="0"/>
              <a:t>(1809)</a:t>
            </a:r>
            <a:r>
              <a:rPr lang="en-GB" i="1" dirty="0"/>
              <a:t> </a:t>
            </a:r>
            <a:r>
              <a:rPr lang="en-GB" dirty="0"/>
              <a:t>and </a:t>
            </a:r>
            <a:r>
              <a:rPr lang="en-GB" i="1" dirty="0"/>
              <a:t>Hartley v </a:t>
            </a:r>
            <a:r>
              <a:rPr lang="en-GB" i="1" dirty="0" err="1"/>
              <a:t>Ponsonby</a:t>
            </a:r>
            <a:r>
              <a:rPr lang="en-GB" i="1" dirty="0"/>
              <a:t> </a:t>
            </a:r>
            <a:r>
              <a:rPr lang="en-GB" dirty="0"/>
              <a:t>(</a:t>
            </a:r>
            <a:r>
              <a:rPr lang="en-GB" dirty="0" smtClean="0"/>
              <a:t>1857) – key </a:t>
            </a:r>
            <a:r>
              <a:rPr lang="en-GB" dirty="0"/>
              <a:t>difference was the </a:t>
            </a:r>
            <a:r>
              <a:rPr lang="en-GB" dirty="0" smtClean="0"/>
              <a:t>proportion </a:t>
            </a:r>
            <a:r>
              <a:rPr lang="en-GB" dirty="0"/>
              <a:t>of the crew that were missing and the ramifications in relation to hard work and </a:t>
            </a:r>
            <a:r>
              <a:rPr lang="en-GB" dirty="0" smtClean="0"/>
              <a:t>danger i.e. not merely an existing duty.</a:t>
            </a:r>
          </a:p>
          <a:p>
            <a:pPr lvl="1"/>
            <a:r>
              <a:rPr lang="en-GB" b="1" dirty="0" smtClean="0"/>
              <a:t>BUT</a:t>
            </a:r>
            <a:r>
              <a:rPr lang="en-GB" dirty="0" smtClean="0"/>
              <a:t> </a:t>
            </a:r>
            <a:r>
              <a:rPr lang="en-GB" i="1" dirty="0"/>
              <a:t>Williams v </a:t>
            </a:r>
            <a:r>
              <a:rPr lang="en-GB" i="1" dirty="0" err="1"/>
              <a:t>Roffey</a:t>
            </a:r>
            <a:r>
              <a:rPr lang="en-GB" i="1" dirty="0"/>
              <a:t> </a:t>
            </a:r>
            <a:r>
              <a:rPr lang="en-GB" dirty="0"/>
              <a:t>[1990] 1 All ER 512 </a:t>
            </a:r>
            <a:r>
              <a:rPr lang="en-GB" dirty="0" smtClean="0"/>
              <a:t>–consideration </a:t>
            </a:r>
            <a:r>
              <a:rPr lang="en-GB" dirty="0"/>
              <a:t>is capable of being far more subtle than we might at first think.  This case related to the question of consideration in relation to variation of terms after a contract has been agreed, rather than the agreement in the first place.</a:t>
            </a:r>
          </a:p>
          <a:p>
            <a:pPr marL="0" indent="0">
              <a:buNone/>
            </a:pPr>
            <a:endParaRPr lang="en-GB" dirty="0"/>
          </a:p>
          <a:p>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6" name="Picture 5"/>
          <p:cNvPicPr>
            <a:picLocks noChangeAspect="1"/>
          </p:cNvPicPr>
          <p:nvPr/>
        </p:nvPicPr>
        <p:blipFill>
          <a:blip r:embed="rId3"/>
          <a:stretch>
            <a:fillRect/>
          </a:stretch>
        </p:blipFill>
        <p:spPr>
          <a:xfrm>
            <a:off x="10761785" y="5441604"/>
            <a:ext cx="1430215" cy="1416396"/>
          </a:xfrm>
          <a:prstGeom prst="rect">
            <a:avLst/>
          </a:prstGeom>
        </p:spPr>
      </p:pic>
      <p:sp>
        <p:nvSpPr>
          <p:cNvPr id="7" name="Cross 6"/>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Consideration</a:t>
            </a:r>
            <a:endParaRPr lang="en-GB" dirty="0"/>
          </a:p>
        </p:txBody>
      </p:sp>
    </p:spTree>
    <p:extLst>
      <p:ext uri="{BB962C8B-B14F-4D97-AF65-F5344CB8AC3E}">
        <p14:creationId xmlns:p14="http://schemas.microsoft.com/office/powerpoint/2010/main" val="4069463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Exception to requirement for consideration</a:t>
            </a:r>
            <a:endParaRPr lang="en-GB" dirty="0"/>
          </a:p>
        </p:txBody>
      </p:sp>
      <p:sp>
        <p:nvSpPr>
          <p:cNvPr id="3" name="Content Placeholder 2"/>
          <p:cNvSpPr>
            <a:spLocks noGrp="1"/>
          </p:cNvSpPr>
          <p:nvPr>
            <p:ph idx="1"/>
          </p:nvPr>
        </p:nvSpPr>
        <p:spPr/>
        <p:txBody>
          <a:bodyPr/>
          <a:lstStyle/>
          <a:p>
            <a:endParaRPr lang="en-GB" dirty="0"/>
          </a:p>
          <a:p>
            <a:r>
              <a:rPr lang="en-GB" dirty="0" smtClean="0"/>
              <a:t>Speciality contracts </a:t>
            </a:r>
            <a:r>
              <a:rPr lang="en-GB" dirty="0"/>
              <a:t>by </a:t>
            </a:r>
            <a:r>
              <a:rPr lang="en-GB" dirty="0" smtClean="0"/>
              <a:t>deed</a:t>
            </a:r>
          </a:p>
          <a:p>
            <a:pPr lvl="1"/>
            <a:r>
              <a:rPr lang="en-GB" dirty="0" smtClean="0"/>
              <a:t>An exception </a:t>
            </a:r>
            <a:r>
              <a:rPr lang="en-GB" dirty="0"/>
              <a:t>to </a:t>
            </a:r>
            <a:r>
              <a:rPr lang="en-GB" dirty="0" smtClean="0"/>
              <a:t>the requirement </a:t>
            </a:r>
            <a:r>
              <a:rPr lang="en-GB" dirty="0"/>
              <a:t>for consideration </a:t>
            </a:r>
            <a:r>
              <a:rPr lang="en-GB" dirty="0" smtClean="0"/>
              <a:t>are </a:t>
            </a:r>
            <a:r>
              <a:rPr lang="en-GB" dirty="0"/>
              <a:t>contracts by </a:t>
            </a:r>
            <a:r>
              <a:rPr lang="en-GB" dirty="0" smtClean="0"/>
              <a:t>deed (a document made under seal)</a:t>
            </a:r>
          </a:p>
          <a:p>
            <a:pPr lvl="1"/>
            <a:r>
              <a:rPr lang="en-GB" dirty="0" smtClean="0"/>
              <a:t>If a gift is made within a deed, it may be enforceable as what is known as a </a:t>
            </a:r>
            <a:r>
              <a:rPr lang="en-GB" i="1" dirty="0" smtClean="0"/>
              <a:t>speciality</a:t>
            </a:r>
            <a:r>
              <a:rPr lang="en-GB" dirty="0"/>
              <a:t> </a:t>
            </a:r>
            <a:r>
              <a:rPr lang="en-GB" dirty="0" smtClean="0"/>
              <a:t>(as opposed to a </a:t>
            </a:r>
            <a:r>
              <a:rPr lang="en-GB" i="1" dirty="0" smtClean="0"/>
              <a:t>simple</a:t>
            </a:r>
            <a:r>
              <a:rPr lang="en-GB" dirty="0" smtClean="0"/>
              <a:t>) contract </a:t>
            </a:r>
          </a:p>
          <a:p>
            <a:pPr lvl="1"/>
            <a:r>
              <a:rPr lang="en-GB" dirty="0" smtClean="0"/>
              <a:t>Contracts by deed are rare and very much the exception!</a:t>
            </a:r>
          </a:p>
          <a:p>
            <a:endParaRPr lang="en-GB" dirty="0" smtClean="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Consideration</a:t>
            </a:r>
            <a:endParaRPr lang="en-GB" dirty="0"/>
          </a:p>
        </p:txBody>
      </p:sp>
    </p:spTree>
    <p:extLst>
      <p:ext uri="{BB962C8B-B14F-4D97-AF65-F5344CB8AC3E}">
        <p14:creationId xmlns:p14="http://schemas.microsoft.com/office/powerpoint/2010/main" val="696536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4. Intention </a:t>
            </a:r>
            <a:r>
              <a:rPr lang="en-GB" u="sng" dirty="0"/>
              <a:t>to create legal relations</a:t>
            </a:r>
          </a:p>
        </p:txBody>
      </p:sp>
      <p:sp>
        <p:nvSpPr>
          <p:cNvPr id="3" name="Content Placeholder 2"/>
          <p:cNvSpPr>
            <a:spLocks noGrp="1"/>
          </p:cNvSpPr>
          <p:nvPr>
            <p:ph idx="1"/>
          </p:nvPr>
        </p:nvSpPr>
        <p:spPr/>
        <p:txBody>
          <a:bodyPr/>
          <a:lstStyle/>
          <a:p>
            <a:endParaRPr lang="en-GB" dirty="0" smtClean="0"/>
          </a:p>
          <a:p>
            <a:r>
              <a:rPr lang="en-GB" dirty="0" smtClean="0"/>
              <a:t>Assessed objectively</a:t>
            </a:r>
          </a:p>
          <a:p>
            <a:pPr lvl="1"/>
            <a:r>
              <a:rPr lang="en-GB" dirty="0" smtClean="0"/>
              <a:t>Sensible as parties now in dispute</a:t>
            </a:r>
          </a:p>
          <a:p>
            <a:pPr lvl="1"/>
            <a:r>
              <a:rPr lang="en-GB" dirty="0" smtClean="0"/>
              <a:t>Court considers what arrangement looks like from the outside</a:t>
            </a:r>
          </a:p>
          <a:p>
            <a:endParaRPr lang="en-GB" sz="2000" i="1" dirty="0"/>
          </a:p>
          <a:p>
            <a:r>
              <a:rPr lang="en-GB" dirty="0"/>
              <a:t>Rebuttable </a:t>
            </a:r>
            <a:r>
              <a:rPr lang="en-GB" dirty="0" smtClean="0"/>
              <a:t>presumptions - allows court to take a short cut/save resources</a:t>
            </a:r>
          </a:p>
          <a:p>
            <a:pPr lvl="1"/>
            <a:r>
              <a:rPr lang="en-GB" dirty="0" smtClean="0"/>
              <a:t>Business context = intention is presumed</a:t>
            </a:r>
          </a:p>
          <a:p>
            <a:pPr lvl="1"/>
            <a:r>
              <a:rPr lang="en-GB" dirty="0" smtClean="0"/>
              <a:t>Social/family context = no intention is presumed</a:t>
            </a:r>
          </a:p>
          <a:p>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6" name="Picture 5"/>
          <p:cNvPicPr>
            <a:picLocks noChangeAspect="1"/>
          </p:cNvPicPr>
          <p:nvPr/>
        </p:nvPicPr>
        <p:blipFill>
          <a:blip r:embed="rId3"/>
          <a:stretch>
            <a:fillRect/>
          </a:stretch>
        </p:blipFill>
        <p:spPr>
          <a:xfrm>
            <a:off x="10761785" y="5441604"/>
            <a:ext cx="1430215" cy="1416396"/>
          </a:xfrm>
          <a:prstGeom prst="rect">
            <a:avLst/>
          </a:prstGeom>
        </p:spPr>
      </p:pic>
      <p:sp>
        <p:nvSpPr>
          <p:cNvPr id="7" name="Cross 6"/>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Intention</a:t>
            </a:r>
            <a:endParaRPr lang="en-GB" dirty="0"/>
          </a:p>
        </p:txBody>
      </p:sp>
    </p:spTree>
    <p:extLst>
      <p:ext uri="{BB962C8B-B14F-4D97-AF65-F5344CB8AC3E}">
        <p14:creationId xmlns:p14="http://schemas.microsoft.com/office/powerpoint/2010/main" val="2551370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5. Certainty</a:t>
            </a:r>
            <a:endParaRPr lang="en-GB" u="sng" dirty="0"/>
          </a:p>
        </p:txBody>
      </p:sp>
      <p:sp>
        <p:nvSpPr>
          <p:cNvPr id="3" name="Content Placeholder 2"/>
          <p:cNvSpPr>
            <a:spLocks noGrp="1"/>
          </p:cNvSpPr>
          <p:nvPr>
            <p:ph idx="1"/>
          </p:nvPr>
        </p:nvSpPr>
        <p:spPr/>
        <p:txBody>
          <a:bodyPr>
            <a:normAutofit lnSpcReduction="10000"/>
          </a:bodyPr>
          <a:lstStyle/>
          <a:p>
            <a:r>
              <a:rPr lang="en-GB" dirty="0"/>
              <a:t>The less certain the facts/law, the greater the likelihood of </a:t>
            </a:r>
            <a:r>
              <a:rPr lang="en-GB" dirty="0" smtClean="0"/>
              <a:t>dispute</a:t>
            </a:r>
          </a:p>
          <a:p>
            <a:endParaRPr lang="en-GB" dirty="0" smtClean="0"/>
          </a:p>
          <a:p>
            <a:r>
              <a:rPr lang="en-GB" dirty="0" smtClean="0"/>
              <a:t>Only </a:t>
            </a:r>
            <a:r>
              <a:rPr lang="en-GB" dirty="0"/>
              <a:t>certain types of contract are required to be in writing </a:t>
            </a:r>
            <a:r>
              <a:rPr lang="en-GB" dirty="0" smtClean="0"/>
              <a:t>(e.g. land) but the more </a:t>
            </a:r>
            <a:r>
              <a:rPr lang="en-GB" dirty="0"/>
              <a:t>significant a contract the more sense there is in putting it in </a:t>
            </a:r>
            <a:r>
              <a:rPr lang="en-GB" dirty="0" smtClean="0"/>
              <a:t>writing</a:t>
            </a:r>
          </a:p>
          <a:p>
            <a:endParaRPr lang="en-GB" dirty="0" smtClean="0"/>
          </a:p>
          <a:p>
            <a:r>
              <a:rPr lang="en-GB" dirty="0"/>
              <a:t>'New Engineering </a:t>
            </a:r>
            <a:r>
              <a:rPr lang="en-GB" dirty="0" smtClean="0"/>
              <a:t>Contracts' (NECs) provide uniform </a:t>
            </a:r>
            <a:r>
              <a:rPr lang="en-GB" dirty="0"/>
              <a:t>approach across the industry and </a:t>
            </a:r>
            <a:r>
              <a:rPr lang="en-GB" dirty="0" smtClean="0"/>
              <a:t>so </a:t>
            </a:r>
            <a:r>
              <a:rPr lang="en-GB" dirty="0"/>
              <a:t>aid </a:t>
            </a:r>
            <a:r>
              <a:rPr lang="en-GB" dirty="0" smtClean="0"/>
              <a:t>certainty</a:t>
            </a:r>
          </a:p>
          <a:p>
            <a:endParaRPr lang="en-GB" dirty="0"/>
          </a:p>
          <a:p>
            <a:r>
              <a:rPr lang="en-GB" dirty="0" smtClean="0"/>
              <a:t>Has performance of the contract begun?</a:t>
            </a:r>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6" name="Picture 5"/>
          <p:cNvPicPr>
            <a:picLocks noChangeAspect="1"/>
          </p:cNvPicPr>
          <p:nvPr/>
        </p:nvPicPr>
        <p:blipFill>
          <a:blip r:embed="rId3"/>
          <a:stretch>
            <a:fillRect/>
          </a:stretch>
        </p:blipFill>
        <p:spPr>
          <a:xfrm>
            <a:off x="10761785" y="5441604"/>
            <a:ext cx="1430215" cy="1416396"/>
          </a:xfrm>
          <a:prstGeom prst="rect">
            <a:avLst/>
          </a:prstGeom>
        </p:spPr>
      </p:pic>
      <p:sp>
        <p:nvSpPr>
          <p:cNvPr id="7" name="Cross 6"/>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Certainty</a:t>
            </a:r>
            <a:endParaRPr lang="en-GB" dirty="0"/>
          </a:p>
        </p:txBody>
      </p:sp>
    </p:spTree>
    <p:extLst>
      <p:ext uri="{BB962C8B-B14F-4D97-AF65-F5344CB8AC3E}">
        <p14:creationId xmlns:p14="http://schemas.microsoft.com/office/powerpoint/2010/main" val="3339942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The contents of a contract</a:t>
            </a:r>
            <a:endParaRPr lang="en-GB" u="sng" dirty="0"/>
          </a:p>
        </p:txBody>
      </p:sp>
      <p:sp>
        <p:nvSpPr>
          <p:cNvPr id="3" name="Content Placeholder 2"/>
          <p:cNvSpPr>
            <a:spLocks noGrp="1"/>
          </p:cNvSpPr>
          <p:nvPr>
            <p:ph idx="1"/>
          </p:nvPr>
        </p:nvSpPr>
        <p:spPr/>
        <p:txBody>
          <a:bodyPr/>
          <a:lstStyle/>
          <a:p>
            <a:r>
              <a:rPr lang="en-GB" dirty="0" smtClean="0"/>
              <a:t>Express terms – contained in the offer (the other party selects to accept, reject, or vary the terms by way of a counter offer)</a:t>
            </a:r>
          </a:p>
          <a:p>
            <a:endParaRPr lang="en-GB" dirty="0"/>
          </a:p>
          <a:p>
            <a:r>
              <a:rPr lang="en-GB" dirty="0" smtClean="0"/>
              <a:t>Implied terms – court </a:t>
            </a:r>
            <a:r>
              <a:rPr lang="en-GB" i="1" dirty="0" smtClean="0"/>
              <a:t>may</a:t>
            </a:r>
            <a:r>
              <a:rPr lang="en-GB" dirty="0" smtClean="0"/>
              <a:t> retrospectively imply terms into a contract</a:t>
            </a:r>
            <a:endParaRPr lang="en-GB" dirty="0"/>
          </a:p>
          <a:p>
            <a:pPr lvl="1"/>
            <a:r>
              <a:rPr lang="en-GB" dirty="0" smtClean="0"/>
              <a:t>Not simply to make contract ‘fair’ (impedes upon freedom of contract)</a:t>
            </a:r>
          </a:p>
          <a:p>
            <a:pPr lvl="1"/>
            <a:r>
              <a:rPr lang="en-GB" dirty="0" smtClean="0"/>
              <a:t>But will not imply a term if ‘unfair’ to do so</a:t>
            </a:r>
          </a:p>
          <a:p>
            <a:pPr lvl="1"/>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6" name="Picture 5"/>
          <p:cNvPicPr>
            <a:picLocks noChangeAspect="1"/>
          </p:cNvPicPr>
          <p:nvPr/>
        </p:nvPicPr>
        <p:blipFill>
          <a:blip r:embed="rId3"/>
          <a:stretch>
            <a:fillRect/>
          </a:stretch>
        </p:blipFill>
        <p:spPr>
          <a:xfrm>
            <a:off x="10761785" y="5441604"/>
            <a:ext cx="1430215" cy="1416396"/>
          </a:xfrm>
          <a:prstGeom prst="rect">
            <a:avLst/>
          </a:prstGeom>
        </p:spPr>
      </p:pic>
      <p:sp>
        <p:nvSpPr>
          <p:cNvPr id="7" name="Cross 6"/>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Contents</a:t>
            </a:r>
            <a:endParaRPr lang="en-GB" dirty="0"/>
          </a:p>
        </p:txBody>
      </p:sp>
    </p:spTree>
    <p:extLst>
      <p:ext uri="{BB962C8B-B14F-4D97-AF65-F5344CB8AC3E}">
        <p14:creationId xmlns:p14="http://schemas.microsoft.com/office/powerpoint/2010/main" val="3616638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When will the court imply a term?</a:t>
            </a:r>
            <a:endParaRPr lang="en-GB" u="sng" dirty="0"/>
          </a:p>
        </p:txBody>
      </p:sp>
      <p:sp>
        <p:nvSpPr>
          <p:cNvPr id="3" name="Content Placeholder 2"/>
          <p:cNvSpPr>
            <a:spLocks noGrp="1"/>
          </p:cNvSpPr>
          <p:nvPr>
            <p:ph idx="1"/>
          </p:nvPr>
        </p:nvSpPr>
        <p:spPr/>
        <p:txBody>
          <a:bodyPr>
            <a:normAutofit/>
          </a:bodyPr>
          <a:lstStyle/>
          <a:p>
            <a:r>
              <a:rPr lang="en-GB" dirty="0" smtClean="0"/>
              <a:t>Common practice </a:t>
            </a:r>
            <a:r>
              <a:rPr lang="en-GB" dirty="0"/>
              <a:t>in the geographical </a:t>
            </a:r>
            <a:r>
              <a:rPr lang="en-GB" dirty="0" smtClean="0"/>
              <a:t>area or industry</a:t>
            </a:r>
          </a:p>
          <a:p>
            <a:pPr marL="0" indent="0">
              <a:buNone/>
            </a:pPr>
            <a:endParaRPr lang="en-GB" dirty="0" smtClean="0"/>
          </a:p>
          <a:p>
            <a:r>
              <a:rPr lang="en-GB" dirty="0" smtClean="0"/>
              <a:t>In light </a:t>
            </a:r>
            <a:r>
              <a:rPr lang="en-GB" dirty="0"/>
              <a:t>of consistent and repeated previous </a:t>
            </a:r>
            <a:r>
              <a:rPr lang="en-GB" dirty="0" smtClean="0"/>
              <a:t>dealings</a:t>
            </a:r>
          </a:p>
          <a:p>
            <a:endParaRPr lang="en-GB" dirty="0" smtClean="0"/>
          </a:p>
          <a:p>
            <a:r>
              <a:rPr lang="en-GB" dirty="0" smtClean="0"/>
              <a:t>The </a:t>
            </a:r>
            <a:r>
              <a:rPr lang="en-GB" dirty="0"/>
              <a:t>‘officious bystander’ test </a:t>
            </a:r>
            <a:r>
              <a:rPr lang="en-GB" dirty="0" smtClean="0"/>
              <a:t>- would it have </a:t>
            </a:r>
            <a:r>
              <a:rPr lang="en-GB" dirty="0"/>
              <a:t>been so obvious that a term had been assumed had we asked the question of the parties at the time that they concluded their </a:t>
            </a:r>
            <a:r>
              <a:rPr lang="en-GB" dirty="0" smtClean="0"/>
              <a:t>agreement? - </a:t>
            </a:r>
            <a:r>
              <a:rPr lang="en-GB" i="1" dirty="0" err="1" smtClean="0"/>
              <a:t>Shirlaw</a:t>
            </a:r>
            <a:r>
              <a:rPr lang="en-GB" i="1" dirty="0" smtClean="0"/>
              <a:t> </a:t>
            </a:r>
            <a:r>
              <a:rPr lang="en-GB" i="1" dirty="0"/>
              <a:t>v Southern Foundries  </a:t>
            </a:r>
            <a:r>
              <a:rPr lang="en-GB" dirty="0"/>
              <a:t>(1926).</a:t>
            </a:r>
          </a:p>
          <a:p>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6" name="Picture 5"/>
          <p:cNvPicPr>
            <a:picLocks noChangeAspect="1"/>
          </p:cNvPicPr>
          <p:nvPr/>
        </p:nvPicPr>
        <p:blipFill>
          <a:blip r:embed="rId3"/>
          <a:stretch>
            <a:fillRect/>
          </a:stretch>
        </p:blipFill>
        <p:spPr>
          <a:xfrm>
            <a:off x="10761785" y="5441604"/>
            <a:ext cx="1430215" cy="1416396"/>
          </a:xfrm>
          <a:prstGeom prst="rect">
            <a:avLst/>
          </a:prstGeom>
        </p:spPr>
      </p:pic>
      <p:sp>
        <p:nvSpPr>
          <p:cNvPr id="7" name="Cross 6"/>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Contents</a:t>
            </a:r>
            <a:endParaRPr lang="en-GB" dirty="0"/>
          </a:p>
        </p:txBody>
      </p:sp>
    </p:spTree>
    <p:extLst>
      <p:ext uri="{BB962C8B-B14F-4D97-AF65-F5344CB8AC3E}">
        <p14:creationId xmlns:p14="http://schemas.microsoft.com/office/powerpoint/2010/main" val="1020247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Exclusion &amp; Limitation Clauses</a:t>
            </a:r>
            <a:endParaRPr lang="en-GB" u="sng" dirty="0"/>
          </a:p>
        </p:txBody>
      </p:sp>
      <p:sp>
        <p:nvSpPr>
          <p:cNvPr id="3" name="Content Placeholder 2"/>
          <p:cNvSpPr>
            <a:spLocks noGrp="1"/>
          </p:cNvSpPr>
          <p:nvPr>
            <p:ph idx="1"/>
          </p:nvPr>
        </p:nvSpPr>
        <p:spPr/>
        <p:txBody>
          <a:bodyPr>
            <a:normAutofit lnSpcReduction="10000"/>
          </a:bodyPr>
          <a:lstStyle/>
          <a:p>
            <a:endParaRPr lang="en-GB" dirty="0" smtClean="0"/>
          </a:p>
          <a:p>
            <a:r>
              <a:rPr lang="en-GB" dirty="0" smtClean="0"/>
              <a:t>In addition to terms providing positive obligations, contracts may also include terms excluding or limiting liability</a:t>
            </a:r>
          </a:p>
          <a:p>
            <a:endParaRPr lang="en-GB" dirty="0"/>
          </a:p>
          <a:p>
            <a:r>
              <a:rPr lang="en-GB" dirty="0" smtClean="0"/>
              <a:t>Parties therefore may agree to exclude or limit liability for a parties action/inaction in certain set of circumstances – reflects voluntary nature of freedom of contract</a:t>
            </a:r>
            <a:endParaRPr lang="en-GB" dirty="0"/>
          </a:p>
          <a:p>
            <a:endParaRPr lang="en-GB" dirty="0" smtClean="0"/>
          </a:p>
          <a:p>
            <a:r>
              <a:rPr lang="en-GB" dirty="0"/>
              <a:t>Excluding liability for negligence requires thought and a precise application of words.</a:t>
            </a:r>
          </a:p>
          <a:p>
            <a:endParaRPr lang="en-GB" dirty="0" smtClean="0"/>
          </a:p>
          <a:p>
            <a:endParaRPr lang="en-GB" dirty="0"/>
          </a:p>
          <a:p>
            <a:endParaRPr lang="en-GB" dirty="0" smtClean="0"/>
          </a:p>
          <a:p>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6" name="Picture 5"/>
          <p:cNvPicPr>
            <a:picLocks noChangeAspect="1"/>
          </p:cNvPicPr>
          <p:nvPr/>
        </p:nvPicPr>
        <p:blipFill>
          <a:blip r:embed="rId3"/>
          <a:stretch>
            <a:fillRect/>
          </a:stretch>
        </p:blipFill>
        <p:spPr>
          <a:xfrm>
            <a:off x="10761785" y="5441604"/>
            <a:ext cx="1430215" cy="1416396"/>
          </a:xfrm>
          <a:prstGeom prst="rect">
            <a:avLst/>
          </a:prstGeom>
        </p:spPr>
      </p:pic>
      <p:sp>
        <p:nvSpPr>
          <p:cNvPr id="7" name="Cross 6"/>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Contents</a:t>
            </a:r>
            <a:endParaRPr lang="en-GB" dirty="0"/>
          </a:p>
        </p:txBody>
      </p:sp>
    </p:spTree>
    <p:extLst>
      <p:ext uri="{BB962C8B-B14F-4D97-AF65-F5344CB8AC3E}">
        <p14:creationId xmlns:p14="http://schemas.microsoft.com/office/powerpoint/2010/main" val="297578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Restrictions on Exclusion &amp; Limitation Clauses</a:t>
            </a:r>
            <a:endParaRPr lang="en-GB" u="sng" dirty="0"/>
          </a:p>
        </p:txBody>
      </p:sp>
      <p:sp>
        <p:nvSpPr>
          <p:cNvPr id="3" name="Content Placeholder 2"/>
          <p:cNvSpPr>
            <a:spLocks noGrp="1"/>
          </p:cNvSpPr>
          <p:nvPr>
            <p:ph idx="1"/>
          </p:nvPr>
        </p:nvSpPr>
        <p:spPr/>
        <p:txBody>
          <a:bodyPr/>
          <a:lstStyle/>
          <a:p>
            <a:r>
              <a:rPr lang="en-GB" b="1" dirty="0"/>
              <a:t>Unfair Contract Terms Act 1977 </a:t>
            </a:r>
            <a:endParaRPr lang="en-GB" b="1" dirty="0" smtClean="0"/>
          </a:p>
          <a:p>
            <a:pPr lvl="1"/>
            <a:r>
              <a:rPr lang="en-GB" dirty="0" smtClean="0"/>
              <a:t>Where </a:t>
            </a:r>
            <a:r>
              <a:rPr lang="en-GB" dirty="0"/>
              <a:t>the Act applies </a:t>
            </a:r>
            <a:r>
              <a:rPr lang="en-GB" dirty="0" smtClean="0"/>
              <a:t>any attempt </a:t>
            </a:r>
            <a:r>
              <a:rPr lang="en-GB" dirty="0"/>
              <a:t>to exclude liability for death or personal injury  resulting from negligence </a:t>
            </a:r>
            <a:r>
              <a:rPr lang="en-GB" dirty="0" smtClean="0"/>
              <a:t>is prohibited (this </a:t>
            </a:r>
            <a:r>
              <a:rPr lang="en-GB" dirty="0"/>
              <a:t>doesn’t just apply to contracts but would also extend to site notices etc</a:t>
            </a:r>
            <a:r>
              <a:rPr lang="en-GB" dirty="0" smtClean="0"/>
              <a:t>.)</a:t>
            </a:r>
          </a:p>
          <a:p>
            <a:pPr marL="457200" lvl="1" indent="0">
              <a:buNone/>
            </a:pPr>
            <a:endParaRPr lang="en-GB" dirty="0" smtClean="0"/>
          </a:p>
          <a:p>
            <a:pPr lvl="1"/>
            <a:r>
              <a:rPr lang="en-GB" dirty="0"/>
              <a:t>I</a:t>
            </a:r>
            <a:r>
              <a:rPr lang="en-GB" dirty="0" smtClean="0"/>
              <a:t>n </a:t>
            </a:r>
            <a:r>
              <a:rPr lang="en-GB" dirty="0"/>
              <a:t>relation to other damage </a:t>
            </a:r>
            <a:r>
              <a:rPr lang="en-GB" dirty="0" smtClean="0"/>
              <a:t>(i.e. not death/personal injury) the </a:t>
            </a:r>
            <a:r>
              <a:rPr lang="en-GB" dirty="0"/>
              <a:t>question may rest upon what is reasonable under the Act.</a:t>
            </a:r>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6" name="Picture 5"/>
          <p:cNvPicPr>
            <a:picLocks noChangeAspect="1"/>
          </p:cNvPicPr>
          <p:nvPr/>
        </p:nvPicPr>
        <p:blipFill>
          <a:blip r:embed="rId3"/>
          <a:stretch>
            <a:fillRect/>
          </a:stretch>
        </p:blipFill>
        <p:spPr>
          <a:xfrm>
            <a:off x="10761785" y="5441604"/>
            <a:ext cx="1430215" cy="1416396"/>
          </a:xfrm>
          <a:prstGeom prst="rect">
            <a:avLst/>
          </a:prstGeom>
        </p:spPr>
      </p:pic>
      <p:sp>
        <p:nvSpPr>
          <p:cNvPr id="7" name="Cross 6"/>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Contents</a:t>
            </a:r>
            <a:endParaRPr lang="en-GB" dirty="0"/>
          </a:p>
        </p:txBody>
      </p:sp>
    </p:spTree>
    <p:extLst>
      <p:ext uri="{BB962C8B-B14F-4D97-AF65-F5344CB8AC3E}">
        <p14:creationId xmlns:p14="http://schemas.microsoft.com/office/powerpoint/2010/main" val="3761456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a contract can be discharged – tbc!</a:t>
            </a:r>
            <a:endParaRPr lang="en-GB" dirty="0"/>
          </a:p>
        </p:txBody>
      </p:sp>
      <p:sp>
        <p:nvSpPr>
          <p:cNvPr id="3" name="Content Placeholder 2"/>
          <p:cNvSpPr>
            <a:spLocks noGrp="1"/>
          </p:cNvSpPr>
          <p:nvPr>
            <p:ph idx="1"/>
          </p:nvPr>
        </p:nvSpPr>
        <p:spPr/>
        <p:txBody>
          <a:bodyPr>
            <a:normAutofit lnSpcReduction="10000"/>
          </a:bodyPr>
          <a:lstStyle/>
          <a:p>
            <a:r>
              <a:rPr lang="en-GB" dirty="0" smtClean="0"/>
              <a:t>Performance of contract</a:t>
            </a:r>
          </a:p>
          <a:p>
            <a:endParaRPr lang="en-GB" dirty="0" smtClean="0"/>
          </a:p>
          <a:p>
            <a:r>
              <a:rPr lang="en-GB" dirty="0" smtClean="0"/>
              <a:t>By agreement of contractual parties</a:t>
            </a:r>
          </a:p>
          <a:p>
            <a:endParaRPr lang="en-GB" dirty="0" smtClean="0"/>
          </a:p>
          <a:p>
            <a:r>
              <a:rPr lang="en-GB" dirty="0" smtClean="0"/>
              <a:t>Breach of contract</a:t>
            </a:r>
          </a:p>
          <a:p>
            <a:endParaRPr lang="en-GB" dirty="0" smtClean="0"/>
          </a:p>
          <a:p>
            <a:r>
              <a:rPr lang="en-GB" dirty="0" smtClean="0"/>
              <a:t>Frustration of contract</a:t>
            </a:r>
          </a:p>
          <a:p>
            <a:endParaRPr lang="en-GB" dirty="0"/>
          </a:p>
          <a:p>
            <a:r>
              <a:rPr lang="en-GB" dirty="0" smtClean="0"/>
              <a:t>Contract is voidable due to conduct of a contracting party</a:t>
            </a:r>
          </a:p>
          <a:p>
            <a:endParaRPr lang="en-GB" dirty="0"/>
          </a:p>
        </p:txBody>
      </p:sp>
      <p:pic>
        <p:nvPicPr>
          <p:cNvPr id="4"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5" name="Picture 4"/>
          <p:cNvPicPr>
            <a:picLocks noChangeAspect="1"/>
          </p:cNvPicPr>
          <p:nvPr/>
        </p:nvPicPr>
        <p:blipFill>
          <a:blip r:embed="rId3"/>
          <a:stretch>
            <a:fillRect/>
          </a:stretch>
        </p:blipFill>
        <p:spPr>
          <a:xfrm>
            <a:off x="10759316" y="5443605"/>
            <a:ext cx="1432684" cy="1414395"/>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Discharge</a:t>
            </a:r>
            <a:endParaRPr lang="en-GB" dirty="0"/>
          </a:p>
        </p:txBody>
      </p:sp>
    </p:spTree>
    <p:extLst>
      <p:ext uri="{BB962C8B-B14F-4D97-AF65-F5344CB8AC3E}">
        <p14:creationId xmlns:p14="http://schemas.microsoft.com/office/powerpoint/2010/main" val="2437410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Why is English contract law relevant to me?</a:t>
            </a:r>
            <a:endParaRPr lang="en-GB" u="sng" dirty="0"/>
          </a:p>
        </p:txBody>
      </p:sp>
      <p:sp>
        <p:nvSpPr>
          <p:cNvPr id="3" name="Content Placeholder 2"/>
          <p:cNvSpPr>
            <a:spLocks noGrp="1"/>
          </p:cNvSpPr>
          <p:nvPr>
            <p:ph idx="1"/>
          </p:nvPr>
        </p:nvSpPr>
        <p:spPr/>
        <p:txBody>
          <a:bodyPr/>
          <a:lstStyle/>
          <a:p>
            <a:r>
              <a:rPr lang="en-GB" dirty="0" smtClean="0"/>
              <a:t>Basis for much of the world’s global business</a:t>
            </a:r>
          </a:p>
          <a:p>
            <a:pPr lvl="1"/>
            <a:r>
              <a:rPr lang="en-GB" dirty="0" smtClean="0"/>
              <a:t>Stable </a:t>
            </a:r>
          </a:p>
          <a:p>
            <a:pPr lvl="1"/>
            <a:r>
              <a:rPr lang="en-GB" dirty="0" smtClean="0"/>
              <a:t>Certain</a:t>
            </a:r>
          </a:p>
          <a:p>
            <a:pPr lvl="1"/>
            <a:r>
              <a:rPr lang="en-GB" dirty="0"/>
              <a:t>Accessible</a:t>
            </a:r>
          </a:p>
          <a:p>
            <a:pPr lvl="1"/>
            <a:r>
              <a:rPr lang="en-GB" dirty="0" smtClean="0"/>
              <a:t>Responsive to changing nature of commerce</a:t>
            </a:r>
          </a:p>
          <a:p>
            <a:r>
              <a:rPr lang="en-GB" dirty="0" smtClean="0"/>
              <a:t>Professional development &amp; accreditation</a:t>
            </a:r>
          </a:p>
          <a:p>
            <a:r>
              <a:rPr lang="en-GB" dirty="0" smtClean="0"/>
              <a:t>Change of career (GDL/MA Law)</a:t>
            </a:r>
          </a:p>
          <a:p>
            <a:r>
              <a:rPr lang="en-GB" dirty="0" smtClean="0"/>
              <a:t>Personal awareness –</a:t>
            </a:r>
          </a:p>
          <a:p>
            <a:pPr lvl="1"/>
            <a:r>
              <a:rPr lang="en-GB" dirty="0" smtClean="0"/>
              <a:t>Have you entered into a contract today?</a:t>
            </a:r>
          </a:p>
        </p:txBody>
      </p:sp>
      <p:pic>
        <p:nvPicPr>
          <p:cNvPr id="4" name="Picture 3"/>
          <p:cNvPicPr>
            <a:picLocks noChangeAspect="1"/>
          </p:cNvPicPr>
          <p:nvPr/>
        </p:nvPicPr>
        <p:blipFill>
          <a:blip r:embed="rId2"/>
          <a:stretch>
            <a:fillRect/>
          </a:stretch>
        </p:blipFill>
        <p:spPr>
          <a:xfrm>
            <a:off x="7164266" y="2436935"/>
            <a:ext cx="3597519" cy="3619500"/>
          </a:xfrm>
          <a:prstGeom prst="rect">
            <a:avLst/>
          </a:prstGeom>
        </p:spPr>
      </p:pic>
      <p:pic>
        <p:nvPicPr>
          <p:cNvPr id="5" name="Picture 4"/>
          <p:cNvPicPr>
            <a:picLocks noChangeAspect="1"/>
          </p:cNvPicPr>
          <p:nvPr/>
        </p:nvPicPr>
        <p:blipFill>
          <a:blip r:embed="rId3"/>
          <a:stretch>
            <a:fillRect/>
          </a:stretch>
        </p:blipFill>
        <p:spPr>
          <a:xfrm>
            <a:off x="10402181" y="0"/>
            <a:ext cx="1789819" cy="762000"/>
          </a:xfrm>
          <a:prstGeom prst="rect">
            <a:avLst/>
          </a:prstGeom>
        </p:spPr>
      </p:pic>
      <p:pic>
        <p:nvPicPr>
          <p:cNvPr id="7" name="Picture 6"/>
          <p:cNvPicPr>
            <a:picLocks noChangeAspect="1"/>
          </p:cNvPicPr>
          <p:nvPr/>
        </p:nvPicPr>
        <p:blipFill>
          <a:blip r:embed="rId4"/>
          <a:stretch>
            <a:fillRect/>
          </a:stretch>
        </p:blipFill>
        <p:spPr>
          <a:xfrm>
            <a:off x="10761785" y="5441604"/>
            <a:ext cx="1430215" cy="1416396"/>
          </a:xfrm>
          <a:prstGeom prst="rect">
            <a:avLst/>
          </a:prstGeom>
        </p:spPr>
      </p:pic>
      <p:sp>
        <p:nvSpPr>
          <p:cNvPr id="8" name="Cross 7"/>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Introduction</a:t>
            </a:r>
            <a:endParaRPr lang="en-GB" dirty="0"/>
          </a:p>
        </p:txBody>
      </p:sp>
    </p:spTree>
    <p:extLst>
      <p:ext uri="{BB962C8B-B14F-4D97-AF65-F5344CB8AC3E}">
        <p14:creationId xmlns:p14="http://schemas.microsoft.com/office/powerpoint/2010/main" val="682750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The English Legal System (how law is made)</a:t>
            </a:r>
            <a:endParaRPr lang="en-GB" u="sng" dirty="0"/>
          </a:p>
        </p:txBody>
      </p:sp>
      <p:sp>
        <p:nvSpPr>
          <p:cNvPr id="3" name="Content Placeholder 2"/>
          <p:cNvSpPr>
            <a:spLocks noGrp="1"/>
          </p:cNvSpPr>
          <p:nvPr>
            <p:ph idx="1"/>
          </p:nvPr>
        </p:nvSpPr>
        <p:spPr/>
        <p:txBody>
          <a:bodyPr/>
          <a:lstStyle/>
          <a:p>
            <a:r>
              <a:rPr lang="en-GB" dirty="0" smtClean="0"/>
              <a:t>Common law jurisdiction</a:t>
            </a:r>
          </a:p>
          <a:p>
            <a:pPr lvl="1"/>
            <a:r>
              <a:rPr lang="en-GB" dirty="0" smtClean="0"/>
              <a:t>Statute/Legislation</a:t>
            </a:r>
          </a:p>
          <a:p>
            <a:pPr lvl="1"/>
            <a:r>
              <a:rPr lang="en-GB" dirty="0" smtClean="0"/>
              <a:t>‘Judge made law’ – legal precedent based on:</a:t>
            </a:r>
          </a:p>
          <a:p>
            <a:pPr lvl="2"/>
            <a:r>
              <a:rPr lang="en-GB" i="1" dirty="0" smtClean="0"/>
              <a:t>‘Like facts’ - </a:t>
            </a:r>
            <a:r>
              <a:rPr lang="en-GB" dirty="0" err="1" smtClean="0"/>
              <a:t>Stilk</a:t>
            </a:r>
            <a:r>
              <a:rPr lang="en-GB" dirty="0" smtClean="0"/>
              <a:t> v Myrick (1809); Hartley </a:t>
            </a:r>
            <a:r>
              <a:rPr lang="en-GB" dirty="0"/>
              <a:t>v </a:t>
            </a:r>
            <a:r>
              <a:rPr lang="en-GB" dirty="0" err="1"/>
              <a:t>Ponsonby</a:t>
            </a:r>
            <a:r>
              <a:rPr lang="en-GB" dirty="0"/>
              <a:t> (1857</a:t>
            </a:r>
            <a:r>
              <a:rPr lang="en-GB" dirty="0" smtClean="0"/>
              <a:t>)</a:t>
            </a:r>
          </a:p>
          <a:p>
            <a:pPr lvl="2"/>
            <a:r>
              <a:rPr lang="en-GB" dirty="0"/>
              <a:t>Hierarchy of the courts</a:t>
            </a:r>
          </a:p>
          <a:p>
            <a:pPr marL="914400" lvl="2" indent="0">
              <a:buNone/>
            </a:pPr>
            <a:endParaRPr lang="en-GB" dirty="0" smtClean="0"/>
          </a:p>
          <a:p>
            <a:r>
              <a:rPr lang="en-GB" dirty="0" smtClean="0"/>
              <a:t>Historic impact of UK -&gt; Approx. 60 countries legal systems are based on common law or incorporate common </a:t>
            </a:r>
            <a:r>
              <a:rPr lang="en-GB" dirty="0"/>
              <a:t>law </a:t>
            </a:r>
            <a:r>
              <a:rPr lang="en-GB" dirty="0" smtClean="0"/>
              <a:t>(e.g. USA, India, Malaysia) </a:t>
            </a:r>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6" name="Picture 5"/>
          <p:cNvPicPr>
            <a:picLocks noChangeAspect="1"/>
          </p:cNvPicPr>
          <p:nvPr/>
        </p:nvPicPr>
        <p:blipFill>
          <a:blip r:embed="rId3"/>
          <a:stretch>
            <a:fillRect/>
          </a:stretch>
        </p:blipFill>
        <p:spPr>
          <a:xfrm>
            <a:off x="10761785" y="5441604"/>
            <a:ext cx="1430215" cy="1416396"/>
          </a:xfrm>
          <a:prstGeom prst="rect">
            <a:avLst/>
          </a:prstGeom>
        </p:spPr>
      </p:pic>
      <p:sp>
        <p:nvSpPr>
          <p:cNvPr id="7" name="Cross 6"/>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Introduction</a:t>
            </a:r>
            <a:endParaRPr lang="en-GB" dirty="0"/>
          </a:p>
        </p:txBody>
      </p:sp>
    </p:spTree>
    <p:extLst>
      <p:ext uri="{BB962C8B-B14F-4D97-AF65-F5344CB8AC3E}">
        <p14:creationId xmlns:p14="http://schemas.microsoft.com/office/powerpoint/2010/main" val="1597182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Contract regards civil not </a:t>
            </a:r>
            <a:r>
              <a:rPr lang="en-GB" u="sng" dirty="0"/>
              <a:t>c</a:t>
            </a:r>
            <a:r>
              <a:rPr lang="en-GB" u="sng" dirty="0" smtClean="0"/>
              <a:t>riminal Law</a:t>
            </a:r>
            <a:endParaRPr lang="en-GB" u="sng" dirty="0"/>
          </a:p>
        </p:txBody>
      </p:sp>
      <p:sp>
        <p:nvSpPr>
          <p:cNvPr id="3" name="Content Placeholder 2"/>
          <p:cNvSpPr>
            <a:spLocks noGrp="1"/>
          </p:cNvSpPr>
          <p:nvPr>
            <p:ph idx="1"/>
          </p:nvPr>
        </p:nvSpPr>
        <p:spPr/>
        <p:txBody>
          <a:bodyPr>
            <a:normAutofit/>
          </a:bodyPr>
          <a:lstStyle/>
          <a:p>
            <a:r>
              <a:rPr lang="en-GB" dirty="0" smtClean="0"/>
              <a:t>Criminal law</a:t>
            </a:r>
          </a:p>
          <a:p>
            <a:pPr lvl="1"/>
            <a:r>
              <a:rPr lang="en-GB" dirty="0" smtClean="0"/>
              <a:t>Rules are set out by society for all our benefit </a:t>
            </a:r>
          </a:p>
          <a:p>
            <a:pPr lvl="1"/>
            <a:r>
              <a:rPr lang="en-GB" dirty="0" smtClean="0"/>
              <a:t>Legal action brought by the state (CPS)</a:t>
            </a:r>
          </a:p>
          <a:p>
            <a:pPr lvl="1"/>
            <a:r>
              <a:rPr lang="en-GB" dirty="0" smtClean="0"/>
              <a:t>Any fines imposed in relation to an infringement are paid to the state.  </a:t>
            </a:r>
          </a:p>
          <a:p>
            <a:pPr marL="457200" lvl="1" indent="0">
              <a:buNone/>
            </a:pPr>
            <a:endParaRPr lang="en-GB" dirty="0"/>
          </a:p>
          <a:p>
            <a:r>
              <a:rPr lang="en-GB" dirty="0" smtClean="0"/>
              <a:t>Civil law</a:t>
            </a:r>
          </a:p>
          <a:p>
            <a:pPr lvl="1"/>
            <a:r>
              <a:rPr lang="en-GB" dirty="0" smtClean="0"/>
              <a:t>Legal action is brought by the individual who feels that they have suffered</a:t>
            </a:r>
          </a:p>
          <a:p>
            <a:pPr lvl="1"/>
            <a:r>
              <a:rPr lang="en-GB" dirty="0"/>
              <a:t>A</a:t>
            </a:r>
            <a:r>
              <a:rPr lang="en-GB" dirty="0" smtClean="0"/>
              <a:t>ction is brought against the party perceived as having done them wrong.  </a:t>
            </a:r>
          </a:p>
          <a:p>
            <a:pPr lvl="1"/>
            <a:r>
              <a:rPr lang="en-GB" dirty="0" smtClean="0"/>
              <a:t>Any sum of </a:t>
            </a:r>
            <a:r>
              <a:rPr lang="en-GB" i="1" dirty="0" smtClean="0"/>
              <a:t>damages</a:t>
            </a:r>
            <a:r>
              <a:rPr lang="en-GB" dirty="0" smtClean="0"/>
              <a:t> identified as payable by the court goes to the party bringing the action.</a:t>
            </a:r>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6" name="Picture 5"/>
          <p:cNvPicPr>
            <a:picLocks noChangeAspect="1"/>
          </p:cNvPicPr>
          <p:nvPr/>
        </p:nvPicPr>
        <p:blipFill>
          <a:blip r:embed="rId3"/>
          <a:stretch>
            <a:fillRect/>
          </a:stretch>
        </p:blipFill>
        <p:spPr>
          <a:xfrm>
            <a:off x="10761785" y="5441604"/>
            <a:ext cx="1430215" cy="1416396"/>
          </a:xfrm>
          <a:prstGeom prst="rect">
            <a:avLst/>
          </a:prstGeom>
        </p:spPr>
      </p:pic>
      <p:sp>
        <p:nvSpPr>
          <p:cNvPr id="7" name="Cross 6"/>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Introduction</a:t>
            </a:r>
            <a:endParaRPr lang="en-GB" dirty="0"/>
          </a:p>
        </p:txBody>
      </p:sp>
    </p:spTree>
    <p:extLst>
      <p:ext uri="{BB962C8B-B14F-4D97-AF65-F5344CB8AC3E}">
        <p14:creationId xmlns:p14="http://schemas.microsoft.com/office/powerpoint/2010/main" val="1593607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Contract regards </a:t>
            </a:r>
            <a:r>
              <a:rPr lang="en-GB" u="sng" dirty="0"/>
              <a:t>p</a:t>
            </a:r>
            <a:r>
              <a:rPr lang="en-GB" u="sng" dirty="0" smtClean="0"/>
              <a:t>rivate not public law</a:t>
            </a:r>
            <a:endParaRPr lang="en-GB" u="sng" dirty="0"/>
          </a:p>
        </p:txBody>
      </p:sp>
      <p:sp>
        <p:nvSpPr>
          <p:cNvPr id="3" name="Content Placeholder 2"/>
          <p:cNvSpPr>
            <a:spLocks noGrp="1"/>
          </p:cNvSpPr>
          <p:nvPr>
            <p:ph idx="1"/>
          </p:nvPr>
        </p:nvSpPr>
        <p:spPr/>
        <p:txBody>
          <a:bodyPr/>
          <a:lstStyle/>
          <a:p>
            <a:r>
              <a:rPr lang="en-GB" dirty="0" smtClean="0"/>
              <a:t>Public law</a:t>
            </a:r>
          </a:p>
          <a:p>
            <a:pPr lvl="1"/>
            <a:r>
              <a:rPr lang="en-GB" dirty="0" smtClean="0"/>
              <a:t>Concerns public sector in undertaking its public functions (Foster v British Gas)</a:t>
            </a:r>
          </a:p>
          <a:p>
            <a:endParaRPr lang="en-GB" dirty="0"/>
          </a:p>
          <a:p>
            <a:endParaRPr lang="en-GB" dirty="0"/>
          </a:p>
          <a:p>
            <a:r>
              <a:rPr lang="en-GB" dirty="0" smtClean="0"/>
              <a:t>Private law</a:t>
            </a:r>
          </a:p>
          <a:p>
            <a:pPr lvl="1"/>
            <a:r>
              <a:rPr lang="en-GB" dirty="0" smtClean="0"/>
              <a:t>But even public sector organisations must enter into private contracts</a:t>
            </a:r>
          </a:p>
          <a:p>
            <a:pPr lvl="2"/>
            <a:r>
              <a:rPr lang="en-GB" dirty="0" smtClean="0"/>
              <a:t>Hospital buying paper and pens</a:t>
            </a:r>
          </a:p>
          <a:p>
            <a:pPr lvl="2"/>
            <a:r>
              <a:rPr lang="en-GB" dirty="0" smtClean="0"/>
              <a:t>Council paying construction firm to build new school</a:t>
            </a:r>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6" name="Picture 5"/>
          <p:cNvPicPr>
            <a:picLocks noChangeAspect="1"/>
          </p:cNvPicPr>
          <p:nvPr/>
        </p:nvPicPr>
        <p:blipFill>
          <a:blip r:embed="rId3"/>
          <a:stretch>
            <a:fillRect/>
          </a:stretch>
        </p:blipFill>
        <p:spPr>
          <a:xfrm>
            <a:off x="10761785" y="5441604"/>
            <a:ext cx="1430215" cy="1416396"/>
          </a:xfrm>
          <a:prstGeom prst="rect">
            <a:avLst/>
          </a:prstGeom>
        </p:spPr>
      </p:pic>
      <p:sp>
        <p:nvSpPr>
          <p:cNvPr id="7" name="Cross 6"/>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Introduction</a:t>
            </a:r>
            <a:endParaRPr lang="en-GB" dirty="0"/>
          </a:p>
        </p:txBody>
      </p:sp>
    </p:spTree>
    <p:extLst>
      <p:ext uri="{BB962C8B-B14F-4D97-AF65-F5344CB8AC3E}">
        <p14:creationId xmlns:p14="http://schemas.microsoft.com/office/powerpoint/2010/main" val="2729016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The importance of privity</a:t>
            </a:r>
            <a:endParaRPr lang="en-GB" u="sng" dirty="0"/>
          </a:p>
        </p:txBody>
      </p:sp>
      <p:sp>
        <p:nvSpPr>
          <p:cNvPr id="3" name="Content Placeholder 2"/>
          <p:cNvSpPr>
            <a:spLocks noGrp="1"/>
          </p:cNvSpPr>
          <p:nvPr>
            <p:ph idx="1"/>
          </p:nvPr>
        </p:nvSpPr>
        <p:spPr/>
        <p:txBody>
          <a:bodyPr/>
          <a:lstStyle/>
          <a:p>
            <a:endParaRPr lang="en-GB" dirty="0" smtClean="0"/>
          </a:p>
          <a:p>
            <a:r>
              <a:rPr lang="en-GB" dirty="0" smtClean="0"/>
              <a:t>Generally, only the parties to the contract can enforce it in court</a:t>
            </a:r>
          </a:p>
          <a:p>
            <a:endParaRPr lang="en-GB" dirty="0" smtClean="0"/>
          </a:p>
          <a:p>
            <a:r>
              <a:rPr lang="en-GB" dirty="0" smtClean="0"/>
              <a:t>This reflects a </a:t>
            </a:r>
            <a:r>
              <a:rPr lang="en-GB" i="1" dirty="0" smtClean="0"/>
              <a:t>personal</a:t>
            </a:r>
            <a:r>
              <a:rPr lang="en-GB" dirty="0" smtClean="0"/>
              <a:t> interest in the contract</a:t>
            </a:r>
          </a:p>
          <a:p>
            <a:pPr lvl="1"/>
            <a:r>
              <a:rPr lang="en-GB" dirty="0" smtClean="0"/>
              <a:t>Note: statutory exceptions exist</a:t>
            </a:r>
            <a:endParaRPr lang="en-GB" dirty="0"/>
          </a:p>
          <a:p>
            <a:pPr lvl="1"/>
            <a:r>
              <a:rPr lang="en-GB" dirty="0" smtClean="0"/>
              <a:t>Note: a contract may be assigned (passed on) as property (and so becomes a </a:t>
            </a:r>
            <a:r>
              <a:rPr lang="en-GB" i="1" dirty="0" smtClean="0"/>
              <a:t>proprietary</a:t>
            </a:r>
            <a:r>
              <a:rPr lang="en-GB" dirty="0" smtClean="0"/>
              <a:t> interest).</a:t>
            </a:r>
          </a:p>
          <a:p>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6" name="Picture 5"/>
          <p:cNvPicPr>
            <a:picLocks noChangeAspect="1"/>
          </p:cNvPicPr>
          <p:nvPr/>
        </p:nvPicPr>
        <p:blipFill>
          <a:blip r:embed="rId3"/>
          <a:stretch>
            <a:fillRect/>
          </a:stretch>
        </p:blipFill>
        <p:spPr>
          <a:xfrm>
            <a:off x="10761785" y="5441604"/>
            <a:ext cx="1430215" cy="1416396"/>
          </a:xfrm>
          <a:prstGeom prst="rect">
            <a:avLst/>
          </a:prstGeom>
        </p:spPr>
      </p:pic>
      <p:sp>
        <p:nvSpPr>
          <p:cNvPr id="7" name="Cross 6"/>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Introduction</a:t>
            </a:r>
            <a:endParaRPr lang="en-GB" dirty="0"/>
          </a:p>
        </p:txBody>
      </p:sp>
    </p:spTree>
    <p:extLst>
      <p:ext uri="{BB962C8B-B14F-4D97-AF65-F5344CB8AC3E}">
        <p14:creationId xmlns:p14="http://schemas.microsoft.com/office/powerpoint/2010/main" val="2301482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Common law not equity</a:t>
            </a:r>
            <a:endParaRPr lang="en-GB" u="sng" dirty="0"/>
          </a:p>
        </p:txBody>
      </p:sp>
      <p:sp>
        <p:nvSpPr>
          <p:cNvPr id="3" name="Content Placeholder 2"/>
          <p:cNvSpPr>
            <a:spLocks noGrp="1"/>
          </p:cNvSpPr>
          <p:nvPr>
            <p:ph idx="1"/>
          </p:nvPr>
        </p:nvSpPr>
        <p:spPr/>
        <p:txBody>
          <a:bodyPr>
            <a:normAutofit/>
          </a:bodyPr>
          <a:lstStyle/>
          <a:p>
            <a:r>
              <a:rPr lang="en-GB" dirty="0" smtClean="0"/>
              <a:t>‘Judge made law’</a:t>
            </a:r>
          </a:p>
          <a:p>
            <a:pPr lvl="1"/>
            <a:r>
              <a:rPr lang="en-GB" dirty="0" smtClean="0"/>
              <a:t>Common Law (rule based) = certainty</a:t>
            </a:r>
          </a:p>
          <a:p>
            <a:pPr lvl="1"/>
            <a:r>
              <a:rPr lang="en-GB" dirty="0" smtClean="0"/>
              <a:t>Equity (discretionary) = use court’s discretion to address injustice</a:t>
            </a:r>
          </a:p>
          <a:p>
            <a:pPr marL="457200" lvl="1" indent="0">
              <a:buNone/>
            </a:pPr>
            <a:endParaRPr lang="en-GB" dirty="0" smtClean="0"/>
          </a:p>
          <a:p>
            <a:r>
              <a:rPr lang="en-GB" dirty="0" smtClean="0"/>
              <a:t>Contract law is generally rule based – you know where you stand</a:t>
            </a:r>
          </a:p>
          <a:p>
            <a:endParaRPr lang="en-GB" dirty="0"/>
          </a:p>
          <a:p>
            <a:r>
              <a:rPr lang="en-GB" dirty="0" smtClean="0"/>
              <a:t>But equity is significant in ‘pockets’ of contract law e.g. </a:t>
            </a:r>
          </a:p>
          <a:p>
            <a:pPr lvl="1"/>
            <a:r>
              <a:rPr lang="en-GB" dirty="0" smtClean="0"/>
              <a:t>Estoppel – court may find contract exists in absence of consideration</a:t>
            </a:r>
          </a:p>
          <a:p>
            <a:pPr lvl="1"/>
            <a:r>
              <a:rPr lang="en-GB" dirty="0" smtClean="0"/>
              <a:t>Specific Performance - </a:t>
            </a:r>
          </a:p>
          <a:p>
            <a:pPr lvl="1"/>
            <a:endParaRPr lang="en-GB" dirty="0" smtClean="0"/>
          </a:p>
          <a:p>
            <a:pPr lvl="1"/>
            <a:endParaRPr lang="en-GB" dirty="0" smtClean="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6" name="Picture 5"/>
          <p:cNvPicPr>
            <a:picLocks noChangeAspect="1"/>
          </p:cNvPicPr>
          <p:nvPr/>
        </p:nvPicPr>
        <p:blipFill>
          <a:blip r:embed="rId3"/>
          <a:stretch>
            <a:fillRect/>
          </a:stretch>
        </p:blipFill>
        <p:spPr>
          <a:xfrm>
            <a:off x="10761785" y="5441604"/>
            <a:ext cx="1430215" cy="1416396"/>
          </a:xfrm>
          <a:prstGeom prst="rect">
            <a:avLst/>
          </a:prstGeom>
        </p:spPr>
      </p:pic>
      <p:sp>
        <p:nvSpPr>
          <p:cNvPr id="7" name="Cross 6"/>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Introduction</a:t>
            </a:r>
            <a:endParaRPr lang="en-GB" dirty="0"/>
          </a:p>
        </p:txBody>
      </p:sp>
    </p:spTree>
    <p:extLst>
      <p:ext uri="{BB962C8B-B14F-4D97-AF65-F5344CB8AC3E}">
        <p14:creationId xmlns:p14="http://schemas.microsoft.com/office/powerpoint/2010/main" val="349096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Finding the law of contract</a:t>
            </a:r>
            <a:endParaRPr lang="en-GB" u="sng" dirty="0"/>
          </a:p>
        </p:txBody>
      </p:sp>
      <p:sp>
        <p:nvSpPr>
          <p:cNvPr id="3" name="Content Placeholder 2"/>
          <p:cNvSpPr>
            <a:spLocks noGrp="1"/>
          </p:cNvSpPr>
          <p:nvPr>
            <p:ph idx="1"/>
          </p:nvPr>
        </p:nvSpPr>
        <p:spPr/>
        <p:txBody>
          <a:bodyPr>
            <a:normAutofit lnSpcReduction="10000"/>
          </a:bodyPr>
          <a:lstStyle/>
          <a:p>
            <a:r>
              <a:rPr lang="en-GB" dirty="0" smtClean="0"/>
              <a:t>Common law</a:t>
            </a:r>
          </a:p>
          <a:p>
            <a:pPr lvl="1"/>
            <a:r>
              <a:rPr lang="en-GB" dirty="0"/>
              <a:t>The strength of an </a:t>
            </a:r>
            <a:r>
              <a:rPr lang="en-GB" i="1" dirty="0"/>
              <a:t>authority</a:t>
            </a:r>
            <a:r>
              <a:rPr lang="en-GB" dirty="0"/>
              <a:t> will depend upon it having like facts to the case in hand and generally that it was decided in a higher court.  </a:t>
            </a:r>
            <a:endParaRPr lang="en-GB" dirty="0" smtClean="0"/>
          </a:p>
          <a:p>
            <a:pPr lvl="1"/>
            <a:r>
              <a:rPr lang="en-GB" dirty="0" smtClean="0"/>
              <a:t>The </a:t>
            </a:r>
            <a:r>
              <a:rPr lang="en-GB" dirty="0"/>
              <a:t>question of what amounts to ‘like facts’ is not always easy </a:t>
            </a:r>
            <a:endParaRPr lang="en-GB" dirty="0" smtClean="0"/>
          </a:p>
          <a:p>
            <a:pPr lvl="1"/>
            <a:r>
              <a:rPr lang="en-GB" dirty="0" smtClean="0"/>
              <a:t>Two </a:t>
            </a:r>
            <a:r>
              <a:rPr lang="en-GB" dirty="0"/>
              <a:t>very able advocates trying to persuade the court  that the strength of authority supports their case rather than the opposition</a:t>
            </a:r>
            <a:endParaRPr lang="en-GB" dirty="0" smtClean="0"/>
          </a:p>
          <a:p>
            <a:endParaRPr lang="en-GB" dirty="0"/>
          </a:p>
          <a:p>
            <a:r>
              <a:rPr lang="en-GB" dirty="0" smtClean="0"/>
              <a:t>Statute</a:t>
            </a:r>
          </a:p>
          <a:p>
            <a:endParaRPr lang="en-GB" dirty="0"/>
          </a:p>
          <a:p>
            <a:r>
              <a:rPr lang="en-GB" dirty="0" smtClean="0"/>
              <a:t>Standard terms and conditions? - </a:t>
            </a:r>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6" name="Picture 5"/>
          <p:cNvPicPr>
            <a:picLocks noChangeAspect="1"/>
          </p:cNvPicPr>
          <p:nvPr/>
        </p:nvPicPr>
        <p:blipFill>
          <a:blip r:embed="rId3"/>
          <a:stretch>
            <a:fillRect/>
          </a:stretch>
        </p:blipFill>
        <p:spPr>
          <a:xfrm>
            <a:off x="10761785" y="5441604"/>
            <a:ext cx="1430215" cy="1416396"/>
          </a:xfrm>
          <a:prstGeom prst="rect">
            <a:avLst/>
          </a:prstGeom>
        </p:spPr>
      </p:pic>
      <p:sp>
        <p:nvSpPr>
          <p:cNvPr id="7" name="Cross 6"/>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Introduction</a:t>
            </a:r>
            <a:endParaRPr lang="en-GB" dirty="0"/>
          </a:p>
        </p:txBody>
      </p:sp>
    </p:spTree>
    <p:extLst>
      <p:ext uri="{BB962C8B-B14F-4D97-AF65-F5344CB8AC3E}">
        <p14:creationId xmlns:p14="http://schemas.microsoft.com/office/powerpoint/2010/main" val="1198485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2531</TotalTime>
  <Words>2043</Words>
  <Application>Microsoft Office PowerPoint</Application>
  <PresentationFormat>Widescreen</PresentationFormat>
  <Paragraphs>273</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The Law of Contract</vt:lpstr>
      <vt:lpstr>Before we start…</vt:lpstr>
      <vt:lpstr>Why is English contract law relevant to me?</vt:lpstr>
      <vt:lpstr>The English Legal System (how law is made)</vt:lpstr>
      <vt:lpstr>Contract regards civil not criminal Law</vt:lpstr>
      <vt:lpstr>Contract regards private not public law</vt:lpstr>
      <vt:lpstr>The importance of privity</vt:lpstr>
      <vt:lpstr>Common law not equity</vt:lpstr>
      <vt:lpstr>Finding the law of contract</vt:lpstr>
      <vt:lpstr>Why enter into a contract?</vt:lpstr>
      <vt:lpstr>What is a contract?</vt:lpstr>
      <vt:lpstr>Why are contracts enforced by the law?</vt:lpstr>
      <vt:lpstr>How are contracts enforced by law?</vt:lpstr>
      <vt:lpstr>Essential components of a valid contract</vt:lpstr>
      <vt:lpstr>1. Offer</vt:lpstr>
      <vt:lpstr>Not an ‘offer’</vt:lpstr>
      <vt:lpstr>Not an ‘offer’ (cont.)</vt:lpstr>
      <vt:lpstr>2. Acceptance</vt:lpstr>
      <vt:lpstr>2. Acceptance (cont.)</vt:lpstr>
      <vt:lpstr>3. Consideration</vt:lpstr>
      <vt:lpstr>3. No Consideration</vt:lpstr>
      <vt:lpstr>Exception to requirement for consideration</vt:lpstr>
      <vt:lpstr>4. Intention to create legal relations</vt:lpstr>
      <vt:lpstr>5. Certainty</vt:lpstr>
      <vt:lpstr>The contents of a contract</vt:lpstr>
      <vt:lpstr>When will the court imply a term?</vt:lpstr>
      <vt:lpstr>Exclusion &amp; Limitation Clauses</vt:lpstr>
      <vt:lpstr>Restrictions on Exclusion &amp; Limitation Clauses</vt:lpstr>
      <vt:lpstr>How a contract can be discharged – tbc!</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Law of Contract</dc:title>
  <dc:creator>Luke Samuel Blindell</dc:creator>
  <cp:lastModifiedBy>Luke Samuel Blindell</cp:lastModifiedBy>
  <cp:revision>77</cp:revision>
  <dcterms:created xsi:type="dcterms:W3CDTF">2017-09-06T18:13:48Z</dcterms:created>
  <dcterms:modified xsi:type="dcterms:W3CDTF">2017-09-22T16:02:16Z</dcterms:modified>
</cp:coreProperties>
</file>