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71" r:id="rId10"/>
    <p:sldId id="274" r:id="rId11"/>
    <p:sldId id="276" r:id="rId12"/>
    <p:sldId id="272" r:id="rId13"/>
    <p:sldId id="269" r:id="rId14"/>
    <p:sldId id="277" r:id="rId15"/>
    <p:sldId id="270" r:id="rId16"/>
    <p:sldId id="268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56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0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74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4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01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79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5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6B306-8469-4ACB-BDA2-C0B6C4DF290D}" type="datetimeFigureOut">
              <a:rPr lang="en-GB" smtClean="0"/>
              <a:t>10/10/2017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5CDE-2A8C-4E62-A5A9-9368D9E6C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4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Law of Contract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MGT388 Lecture 3</a:t>
            </a:r>
          </a:p>
          <a:p>
            <a:r>
              <a:rPr lang="en-GB" dirty="0" smtClean="0"/>
              <a:t>Luke Blindell</a:t>
            </a:r>
          </a:p>
          <a:p>
            <a:r>
              <a:rPr lang="en-GB" dirty="0" smtClean="0"/>
              <a:t>NOTE:</a:t>
            </a:r>
          </a:p>
          <a:p>
            <a:r>
              <a:rPr lang="en-GB" dirty="0" smtClean="0"/>
              <a:t>ONLINE TEST WILL BE AVAILABLE ON MOLE </a:t>
            </a:r>
            <a:r>
              <a:rPr lang="en-GB" dirty="0" smtClean="0"/>
              <a:t>WEEK 4: MON 9AM TO FRI 5PM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181" y="0"/>
            <a:ext cx="1789819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785" y="5441604"/>
            <a:ext cx="1430215" cy="14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Frustration of </a:t>
            </a:r>
            <a:r>
              <a:rPr lang="en-GB" u="sng" dirty="0" smtClean="0"/>
              <a:t>contract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Frustrating </a:t>
            </a:r>
            <a:r>
              <a:rPr lang="en-GB" dirty="0" smtClean="0"/>
              <a:t>events</a:t>
            </a:r>
          </a:p>
          <a:p>
            <a:pPr lvl="1"/>
            <a:r>
              <a:rPr lang="en-GB" dirty="0" smtClean="0"/>
              <a:t>Impossibility</a:t>
            </a:r>
            <a:endParaRPr lang="en-GB" dirty="0"/>
          </a:p>
          <a:p>
            <a:pPr lvl="1"/>
            <a:r>
              <a:rPr lang="en-GB" dirty="0" smtClean="0"/>
              <a:t>Illegality</a:t>
            </a:r>
            <a:endParaRPr lang="en-GB" dirty="0"/>
          </a:p>
          <a:p>
            <a:pPr lvl="1"/>
            <a:r>
              <a:rPr lang="en-GB" dirty="0" smtClean="0"/>
              <a:t>Frustration </a:t>
            </a:r>
            <a:r>
              <a:rPr lang="en-GB" dirty="0" smtClean="0"/>
              <a:t>of </a:t>
            </a:r>
            <a:r>
              <a:rPr lang="en-GB" dirty="0" smtClean="0"/>
              <a:t>purpose</a:t>
            </a:r>
          </a:p>
          <a:p>
            <a:pPr lvl="1"/>
            <a:r>
              <a:rPr lang="en-GB" dirty="0" smtClean="0"/>
              <a:t>Impracticability (but must be extreme)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Effects of frustration</a:t>
            </a:r>
          </a:p>
          <a:p>
            <a:pPr lvl="1"/>
            <a:r>
              <a:rPr lang="en-GB" dirty="0"/>
              <a:t>Has effect of extinguishing all remaining obligations under the </a:t>
            </a:r>
            <a:r>
              <a:rPr lang="en-GB" dirty="0" smtClean="0"/>
              <a:t>contract (</a:t>
            </a:r>
            <a:r>
              <a:rPr lang="en-GB" dirty="0"/>
              <a:t>Sections 1(2) and 1(3</a:t>
            </a:r>
            <a:r>
              <a:rPr lang="en-GB" dirty="0" smtClean="0"/>
              <a:t>) of Law </a:t>
            </a:r>
            <a:r>
              <a:rPr lang="en-GB" dirty="0"/>
              <a:t>Reform (Frustrated Contracts) Act </a:t>
            </a:r>
            <a:r>
              <a:rPr lang="en-GB" dirty="0" smtClean="0"/>
              <a:t>1943)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Frustration</a:t>
            </a:r>
            <a:endParaRPr lang="en-GB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5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4. V</a:t>
            </a:r>
            <a:r>
              <a:rPr lang="en-GB" u="sng" dirty="0" smtClean="0"/>
              <a:t>oidable contract due </a:t>
            </a:r>
            <a:r>
              <a:rPr lang="en-GB" u="sng" dirty="0"/>
              <a:t>to </a:t>
            </a:r>
            <a:r>
              <a:rPr lang="en-GB" u="sng" dirty="0" smtClean="0"/>
              <a:t>improper conduct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Where one party has acted improperly, the court may deem the contract ‘voidable’ (innocent party can choose to terminate)</a:t>
            </a:r>
          </a:p>
          <a:p>
            <a:endParaRPr lang="en-GB" dirty="0" smtClean="0"/>
          </a:p>
          <a:p>
            <a:r>
              <a:rPr lang="en-GB" dirty="0" err="1" smtClean="0"/>
              <a:t>i</a:t>
            </a:r>
            <a:r>
              <a:rPr lang="en-GB" dirty="0" smtClean="0"/>
              <a:t>) Misrepresentation</a:t>
            </a:r>
          </a:p>
          <a:p>
            <a:endParaRPr lang="en-GB" dirty="0"/>
          </a:p>
          <a:p>
            <a:r>
              <a:rPr lang="en-GB" dirty="0" smtClean="0"/>
              <a:t>ii) Duress </a:t>
            </a:r>
            <a:r>
              <a:rPr lang="en-GB" dirty="0"/>
              <a:t>&amp; Economic Duress</a:t>
            </a:r>
          </a:p>
          <a:p>
            <a:endParaRPr lang="en-GB" dirty="0" smtClean="0"/>
          </a:p>
          <a:p>
            <a:r>
              <a:rPr lang="en-GB" dirty="0" smtClean="0"/>
              <a:t>iii)Undue Influence</a:t>
            </a:r>
          </a:p>
          <a:p>
            <a:endParaRPr lang="en-GB" dirty="0"/>
          </a:p>
        </p:txBody>
      </p:sp>
      <p:sp>
        <p:nvSpPr>
          <p:cNvPr id="5" name="Cross 4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Improper Conduct</a:t>
            </a:r>
            <a:endParaRPr lang="en-GB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4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err="1" smtClean="0"/>
              <a:t>i</a:t>
            </a:r>
            <a:r>
              <a:rPr lang="en-GB" u="sng" dirty="0" smtClean="0"/>
              <a:t>) Misrepresentation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 </a:t>
            </a:r>
            <a:r>
              <a:rPr lang="en-GB" u="sng" dirty="0" smtClean="0"/>
              <a:t>false statement of fact </a:t>
            </a:r>
            <a:r>
              <a:rPr lang="en-GB" dirty="0" smtClean="0"/>
              <a:t>which </a:t>
            </a:r>
            <a:r>
              <a:rPr lang="en-GB" u="sng" dirty="0" smtClean="0"/>
              <a:t>induces the other party</a:t>
            </a:r>
            <a:r>
              <a:rPr lang="en-GB" dirty="0" smtClean="0"/>
              <a:t> to enter into a contract</a:t>
            </a:r>
          </a:p>
          <a:p>
            <a:endParaRPr lang="en-GB" dirty="0" smtClean="0"/>
          </a:p>
          <a:p>
            <a:r>
              <a:rPr lang="en-GB" dirty="0" smtClean="0"/>
              <a:t>Representation must be:</a:t>
            </a:r>
          </a:p>
          <a:p>
            <a:pPr lvl="1"/>
            <a:r>
              <a:rPr lang="en-GB" dirty="0" smtClean="0"/>
              <a:t>Statement of fact (not mere opinion) – though can include conduct</a:t>
            </a:r>
          </a:p>
          <a:p>
            <a:pPr lvl="1"/>
            <a:r>
              <a:rPr lang="en-GB" dirty="0" smtClean="0"/>
              <a:t>Material</a:t>
            </a:r>
          </a:p>
          <a:p>
            <a:pPr lvl="1"/>
            <a:r>
              <a:rPr lang="en-GB" dirty="0" smtClean="0"/>
              <a:t>Known</a:t>
            </a:r>
          </a:p>
          <a:p>
            <a:pPr lvl="1"/>
            <a:r>
              <a:rPr lang="en-GB" dirty="0" smtClean="0"/>
              <a:t>Intention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3 types of </a:t>
            </a:r>
            <a:r>
              <a:rPr lang="en-GB" dirty="0"/>
              <a:t>misrepresentation </a:t>
            </a:r>
            <a:endParaRPr lang="en-GB" dirty="0" smtClean="0"/>
          </a:p>
          <a:p>
            <a:pPr lvl="1"/>
            <a:r>
              <a:rPr lang="en-GB" dirty="0" smtClean="0"/>
              <a:t>Fraudulent misrepresentation</a:t>
            </a:r>
          </a:p>
          <a:p>
            <a:pPr lvl="1"/>
            <a:r>
              <a:rPr lang="en-GB" dirty="0" smtClean="0"/>
              <a:t>Negligent misrepresentation</a:t>
            </a:r>
          </a:p>
          <a:p>
            <a:pPr lvl="1"/>
            <a:r>
              <a:rPr lang="en-GB" dirty="0" smtClean="0"/>
              <a:t>Innocent </a:t>
            </a:r>
            <a:r>
              <a:rPr lang="en-GB" dirty="0"/>
              <a:t>misrepresentation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Improper Conduct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25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ii) Duress </a:t>
            </a:r>
            <a:r>
              <a:rPr lang="en-GB" u="sng" dirty="0"/>
              <a:t>&amp; Economic Duress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Duress</a:t>
            </a:r>
          </a:p>
          <a:p>
            <a:pPr lvl="1"/>
            <a:r>
              <a:rPr lang="en-GB" dirty="0"/>
              <a:t>V</a:t>
            </a:r>
            <a:r>
              <a:rPr lang="en-GB" dirty="0" smtClean="0"/>
              <a:t>iolence or threat of violence</a:t>
            </a:r>
          </a:p>
          <a:p>
            <a:pPr lvl="1"/>
            <a:r>
              <a:rPr lang="en-GB" dirty="0" smtClean="0"/>
              <a:t>Violence must be unlawful (Williams v Bailey, 1866)</a:t>
            </a:r>
          </a:p>
          <a:p>
            <a:pPr lvl="1"/>
            <a:r>
              <a:rPr lang="en-GB" dirty="0" smtClean="0"/>
              <a:t>Causation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Economic duress</a:t>
            </a:r>
          </a:p>
          <a:p>
            <a:pPr lvl="1"/>
            <a:r>
              <a:rPr lang="en-GB" dirty="0" smtClean="0"/>
              <a:t>Pressure must amount to coercion of will (vitiates consent)</a:t>
            </a:r>
          </a:p>
          <a:p>
            <a:pPr lvl="1"/>
            <a:r>
              <a:rPr lang="en-GB" dirty="0" smtClean="0"/>
              <a:t>Pressure or threat must be illegitimate</a:t>
            </a:r>
          </a:p>
          <a:p>
            <a:pPr lvl="1"/>
            <a:r>
              <a:rPr lang="en-GB" dirty="0" smtClean="0"/>
              <a:t>Causation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  <p:sp>
        <p:nvSpPr>
          <p:cNvPr id="8" name="Cross 7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Improper Conduct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496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iii) </a:t>
            </a:r>
            <a:r>
              <a:rPr lang="en-GB" u="sng" dirty="0" smtClean="0"/>
              <a:t>Undue </a:t>
            </a:r>
            <a:r>
              <a:rPr lang="en-GB" u="sng" dirty="0" smtClean="0"/>
              <a:t>Influence </a:t>
            </a:r>
            <a:r>
              <a:rPr lang="en-GB" u="sng" dirty="0" smtClean="0"/>
              <a:t>(</a:t>
            </a:r>
            <a:r>
              <a:rPr lang="en-GB" u="sng" dirty="0" smtClean="0"/>
              <a:t>on claimant by 3</a:t>
            </a:r>
            <a:r>
              <a:rPr lang="en-GB" u="sng" baseline="30000" dirty="0" smtClean="0"/>
              <a:t>rd</a:t>
            </a:r>
            <a:r>
              <a:rPr lang="en-GB" u="sng" dirty="0" smtClean="0"/>
              <a:t> party)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Class 1: Actual undue influence </a:t>
            </a:r>
          </a:p>
          <a:p>
            <a:pPr lvl="1"/>
            <a:r>
              <a:rPr lang="en-GB" dirty="0" smtClean="0"/>
              <a:t>Claimant must prove (i.e. burden </a:t>
            </a:r>
            <a:r>
              <a:rPr lang="en-GB" dirty="0"/>
              <a:t>of proof on </a:t>
            </a:r>
            <a:r>
              <a:rPr lang="en-GB" dirty="0" smtClean="0"/>
              <a:t>claimant)</a:t>
            </a:r>
          </a:p>
          <a:p>
            <a:pPr lvl="2"/>
            <a:r>
              <a:rPr lang="en-GB" dirty="0" smtClean="0"/>
              <a:t>Existence of a </a:t>
            </a:r>
            <a:r>
              <a:rPr lang="en-GB" dirty="0"/>
              <a:t>relationship of trust or confidence between the victim and the </a:t>
            </a:r>
            <a:r>
              <a:rPr lang="en-GB" dirty="0" smtClean="0"/>
              <a:t>wrongdoer</a:t>
            </a:r>
          </a:p>
          <a:p>
            <a:pPr lvl="2"/>
            <a:r>
              <a:rPr lang="en-GB" dirty="0"/>
              <a:t>P</a:t>
            </a:r>
            <a:r>
              <a:rPr lang="en-GB" dirty="0" smtClean="0"/>
              <a:t>ressure </a:t>
            </a:r>
            <a:r>
              <a:rPr lang="en-GB" dirty="0"/>
              <a:t>that the wrongdoer exerted led to the victim entering into </a:t>
            </a:r>
            <a:r>
              <a:rPr lang="en-GB" dirty="0" smtClean="0"/>
              <a:t>contract</a:t>
            </a:r>
          </a:p>
          <a:p>
            <a:pPr lvl="1"/>
            <a:r>
              <a:rPr lang="en-GB" dirty="0" smtClean="0"/>
              <a:t>No </a:t>
            </a:r>
            <a:r>
              <a:rPr lang="en-GB" dirty="0"/>
              <a:t>‘special relationship’ exists between parties (as </a:t>
            </a:r>
            <a:r>
              <a:rPr lang="en-GB" dirty="0" smtClean="0"/>
              <a:t>with Class </a:t>
            </a:r>
            <a:r>
              <a:rPr lang="en-GB" dirty="0"/>
              <a:t>2)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Class 2: Presumed undue influence </a:t>
            </a:r>
          </a:p>
          <a:p>
            <a:pPr lvl="1"/>
            <a:r>
              <a:rPr lang="en-GB" dirty="0" smtClean="0"/>
              <a:t>Class 2A: Relationship exists which automatically gives </a:t>
            </a:r>
            <a:r>
              <a:rPr lang="en-GB" dirty="0"/>
              <a:t>rise to </a:t>
            </a:r>
            <a:r>
              <a:rPr lang="en-GB" dirty="0" smtClean="0"/>
              <a:t>presumption </a:t>
            </a:r>
            <a:r>
              <a:rPr lang="en-GB" dirty="0"/>
              <a:t>of </a:t>
            </a:r>
            <a:r>
              <a:rPr lang="en-GB" dirty="0" smtClean="0"/>
              <a:t>U.I.</a:t>
            </a:r>
          </a:p>
          <a:p>
            <a:pPr lvl="2"/>
            <a:r>
              <a:rPr lang="en-GB" dirty="0" smtClean="0"/>
              <a:t>Parent/child, doctor/patient, solicitor/client, religious advisor/member of flock</a:t>
            </a:r>
          </a:p>
          <a:p>
            <a:pPr lvl="2"/>
            <a:r>
              <a:rPr lang="en-GB" dirty="0" smtClean="0"/>
              <a:t>Law will presume UI - burden </a:t>
            </a:r>
            <a:r>
              <a:rPr lang="en-GB" dirty="0"/>
              <a:t>of proof on </a:t>
            </a:r>
            <a:r>
              <a:rPr lang="en-GB" dirty="0" smtClean="0"/>
              <a:t>defendant to rebut</a:t>
            </a:r>
          </a:p>
          <a:p>
            <a:pPr marL="914400" lvl="2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Class 2B: </a:t>
            </a:r>
            <a:r>
              <a:rPr lang="en-GB" dirty="0"/>
              <a:t>R</a:t>
            </a:r>
            <a:r>
              <a:rPr lang="en-GB" dirty="0" smtClean="0"/>
              <a:t>elationship </a:t>
            </a:r>
            <a:r>
              <a:rPr lang="en-GB" dirty="0"/>
              <a:t>exists which does not give rise to </a:t>
            </a:r>
            <a:r>
              <a:rPr lang="en-GB" dirty="0" smtClean="0"/>
              <a:t>automatic </a:t>
            </a:r>
            <a:r>
              <a:rPr lang="en-GB" dirty="0"/>
              <a:t>presumption </a:t>
            </a:r>
            <a:r>
              <a:rPr lang="en-GB" dirty="0" smtClean="0"/>
              <a:t>of U.I. but </a:t>
            </a:r>
            <a:r>
              <a:rPr lang="en-GB" dirty="0"/>
              <a:t>in which </a:t>
            </a:r>
            <a:r>
              <a:rPr lang="en-GB" dirty="0" smtClean="0"/>
              <a:t>trust </a:t>
            </a:r>
            <a:r>
              <a:rPr lang="en-GB" dirty="0"/>
              <a:t>and confidence </a:t>
            </a:r>
            <a:r>
              <a:rPr lang="en-GB" dirty="0" smtClean="0"/>
              <a:t>is placed in another </a:t>
            </a:r>
          </a:p>
          <a:p>
            <a:pPr lvl="2"/>
            <a:r>
              <a:rPr lang="en-GB" dirty="0" smtClean="0"/>
              <a:t>e.g</a:t>
            </a:r>
            <a:r>
              <a:rPr lang="en-GB" dirty="0"/>
              <a:t>.</a:t>
            </a:r>
            <a:r>
              <a:rPr lang="en-GB" dirty="0" smtClean="0"/>
              <a:t> employee/employer, cohabitees</a:t>
            </a:r>
            <a:endParaRPr lang="en-GB" dirty="0"/>
          </a:p>
          <a:p>
            <a:pPr lvl="2"/>
            <a:r>
              <a:rPr lang="en-GB" dirty="0"/>
              <a:t>C</a:t>
            </a:r>
            <a:r>
              <a:rPr lang="en-GB" dirty="0" smtClean="0"/>
              <a:t>laimant only needs to show relationship was one where trust/confidence placed in wrongdoer</a:t>
            </a:r>
          </a:p>
          <a:p>
            <a:pPr lvl="2"/>
            <a:r>
              <a:rPr lang="en-GB" dirty="0" smtClean="0"/>
              <a:t>Where this is shown law will presume UI - </a:t>
            </a:r>
            <a:r>
              <a:rPr lang="en-GB" dirty="0"/>
              <a:t>burden of proof on defendant to </a:t>
            </a:r>
            <a:r>
              <a:rPr lang="en-GB" dirty="0" smtClean="0"/>
              <a:t>rebut</a:t>
            </a:r>
            <a:endParaRPr lang="en-GB" dirty="0"/>
          </a:p>
          <a:p>
            <a:pPr lvl="1"/>
            <a:endParaRPr lang="en-GB" dirty="0" smtClean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Improper Conduct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55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Remedies for improper conduct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Misrepresentation - Misrepresentation Act 1967 Section 2</a:t>
            </a:r>
          </a:p>
          <a:p>
            <a:pPr lvl="1"/>
            <a:r>
              <a:rPr lang="en-GB" dirty="0"/>
              <a:t>Rescission </a:t>
            </a:r>
            <a:r>
              <a:rPr lang="en-GB" dirty="0" smtClean="0"/>
              <a:t>- </a:t>
            </a:r>
            <a:r>
              <a:rPr lang="en-GB" dirty="0"/>
              <a:t>voidable </a:t>
            </a:r>
            <a:r>
              <a:rPr lang="en-GB" dirty="0" smtClean="0"/>
              <a:t>contract</a:t>
            </a:r>
            <a:endParaRPr lang="en-GB" dirty="0"/>
          </a:p>
          <a:p>
            <a:pPr lvl="1"/>
            <a:r>
              <a:rPr lang="en-GB" dirty="0" smtClean="0"/>
              <a:t>Damages (but not for innocent misrepresentation)</a:t>
            </a:r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Duress &amp; economic duress – common law</a:t>
            </a:r>
          </a:p>
          <a:p>
            <a:pPr lvl="1"/>
            <a:r>
              <a:rPr lang="en-GB" dirty="0"/>
              <a:t>Rescission - voidable </a:t>
            </a:r>
            <a:r>
              <a:rPr lang="en-GB" dirty="0" smtClean="0"/>
              <a:t>contract</a:t>
            </a:r>
          </a:p>
          <a:p>
            <a:pPr lvl="1"/>
            <a:r>
              <a:rPr lang="en-GB" dirty="0" smtClean="0"/>
              <a:t>Damages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Undue influence – equity</a:t>
            </a:r>
          </a:p>
          <a:p>
            <a:pPr lvl="1"/>
            <a:r>
              <a:rPr lang="en-GB" dirty="0"/>
              <a:t>Rescission - voidable </a:t>
            </a:r>
            <a:r>
              <a:rPr lang="en-GB" dirty="0" smtClean="0"/>
              <a:t>contract</a:t>
            </a:r>
          </a:p>
          <a:p>
            <a:pPr lvl="1"/>
            <a:r>
              <a:rPr lang="en-GB" dirty="0" smtClean="0"/>
              <a:t>Damages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Improper Conduct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7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5. Arbitration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Bypasses the courts’ jurisdiction</a:t>
            </a:r>
          </a:p>
          <a:p>
            <a:endParaRPr lang="en-GB" dirty="0" smtClean="0"/>
          </a:p>
          <a:p>
            <a:r>
              <a:rPr lang="en-GB" dirty="0" smtClean="0"/>
              <a:t>Arbitration Act 1996</a:t>
            </a:r>
          </a:p>
          <a:p>
            <a:pPr lvl="1"/>
            <a:r>
              <a:rPr lang="en-GB" dirty="0" smtClean="0"/>
              <a:t>S1 - The </a:t>
            </a:r>
            <a:r>
              <a:rPr lang="en-GB" dirty="0"/>
              <a:t>parties should be free to agree how their disputes are resolved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S33 - Arbitrator must </a:t>
            </a:r>
            <a:r>
              <a:rPr lang="en-GB" u="sng" dirty="0" smtClean="0"/>
              <a:t>act </a:t>
            </a:r>
            <a:r>
              <a:rPr lang="en-GB" u="sng" dirty="0"/>
              <a:t>fairly and impartially </a:t>
            </a:r>
            <a:r>
              <a:rPr lang="en-GB" dirty="0"/>
              <a:t>as between the parties, giving each party a reasonable opportunity of putting his case and dealing with that of his opponent, </a:t>
            </a:r>
            <a:r>
              <a:rPr lang="en-GB" dirty="0" smtClean="0"/>
              <a:t>and adopt </a:t>
            </a:r>
            <a:r>
              <a:rPr lang="en-GB" dirty="0"/>
              <a:t>procedures suitable to the circumstances of the particular case, </a:t>
            </a:r>
            <a:r>
              <a:rPr lang="en-GB" u="sng" dirty="0"/>
              <a:t>avoiding unnecessary delay or expense</a:t>
            </a:r>
            <a:r>
              <a:rPr lang="en-GB" dirty="0"/>
              <a:t>, so as to provide a fair means for the resolution of the matters falling to be determined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914400" lvl="2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Arbitration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2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Practical advantages of arbitration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900" dirty="0" smtClean="0"/>
              <a:t>Arbitrator is an expert</a:t>
            </a:r>
          </a:p>
          <a:p>
            <a:endParaRPr lang="en-GB" sz="2900" dirty="0" smtClean="0"/>
          </a:p>
          <a:p>
            <a:r>
              <a:rPr lang="en-GB" sz="2900" dirty="0" smtClean="0"/>
              <a:t>Outside of state system – </a:t>
            </a:r>
            <a:r>
              <a:rPr lang="en-GB" sz="2900" dirty="0"/>
              <a:t>s</a:t>
            </a:r>
            <a:r>
              <a:rPr lang="en-GB" sz="2900" dirty="0" smtClean="0"/>
              <a:t>peed &amp; control</a:t>
            </a:r>
          </a:p>
          <a:p>
            <a:pPr lvl="1"/>
            <a:endParaRPr lang="en-GB" sz="2900" dirty="0" smtClean="0"/>
          </a:p>
          <a:p>
            <a:r>
              <a:rPr lang="en-GB" sz="2900" dirty="0" smtClean="0"/>
              <a:t>Outside of public eye - privacy</a:t>
            </a:r>
          </a:p>
          <a:p>
            <a:pPr lvl="1"/>
            <a:endParaRPr lang="en-GB" sz="2900" dirty="0" smtClean="0"/>
          </a:p>
          <a:p>
            <a:r>
              <a:rPr lang="en-GB" sz="2900" dirty="0" smtClean="0"/>
              <a:t>Less confrontational - more likely to maintain business relationship</a:t>
            </a:r>
          </a:p>
          <a:p>
            <a:endParaRPr lang="en-GB" sz="2900" dirty="0" smtClean="0"/>
          </a:p>
          <a:p>
            <a:r>
              <a:rPr lang="en-GB" sz="2900" dirty="0"/>
              <a:t>C</a:t>
            </a:r>
            <a:r>
              <a:rPr lang="en-GB" sz="2900" dirty="0" smtClean="0"/>
              <a:t>heaper that going through the courts - but still expensive!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Arbitration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Objectives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buFont typeface="+mj-lt"/>
              <a:buAutoNum type="arabicPeriod"/>
            </a:pPr>
            <a:endParaRPr lang="en-GB" altLang="zh-CN" dirty="0" smtClean="0">
              <a:ea typeface="宋体" charset="-122"/>
            </a:endParaRPr>
          </a:p>
          <a:p>
            <a:pPr marL="609600" indent="-609600">
              <a:buFont typeface="+mj-lt"/>
              <a:buAutoNum type="arabicPeriod"/>
            </a:pPr>
            <a:r>
              <a:rPr lang="en-GB" altLang="zh-CN" dirty="0" smtClean="0">
                <a:ea typeface="宋体" charset="-122"/>
              </a:rPr>
              <a:t>Understand how a contract can be discharged (comes to an end)</a:t>
            </a:r>
          </a:p>
          <a:p>
            <a:pPr marL="609600" indent="-609600">
              <a:buFont typeface="+mj-lt"/>
              <a:buAutoNum type="arabicPeriod"/>
            </a:pPr>
            <a:endParaRPr lang="en-GB" altLang="zh-CN" dirty="0" smtClean="0">
              <a:ea typeface="宋体" charset="-122"/>
            </a:endParaRPr>
          </a:p>
          <a:p>
            <a:pPr marL="609600" indent="-609600">
              <a:buFont typeface="+mj-lt"/>
              <a:buAutoNum type="arabicPeriod"/>
            </a:pPr>
            <a:r>
              <a:rPr lang="en-GB" altLang="zh-CN" dirty="0" smtClean="0">
                <a:ea typeface="宋体" charset="-122"/>
              </a:rPr>
              <a:t>Determine </a:t>
            </a:r>
            <a:r>
              <a:rPr lang="en-GB" altLang="zh-CN" dirty="0">
                <a:ea typeface="宋体" charset="-122"/>
              </a:rPr>
              <a:t>when a breach of contract has occurred and what remedies are available</a:t>
            </a:r>
            <a:r>
              <a:rPr lang="en-GB" altLang="zh-CN" dirty="0" smtClean="0">
                <a:ea typeface="宋体" charset="-122"/>
              </a:rPr>
              <a:t>.</a:t>
            </a:r>
          </a:p>
          <a:p>
            <a:pPr marL="609600" indent="-609600">
              <a:buFont typeface="+mj-lt"/>
              <a:buAutoNum type="arabicPeriod"/>
            </a:pPr>
            <a:endParaRPr lang="en-GB" altLang="zh-CN" dirty="0">
              <a:ea typeface="宋体" charset="-122"/>
            </a:endParaRPr>
          </a:p>
          <a:p>
            <a:pPr marL="609600" indent="-609600">
              <a:buFont typeface="+mj-lt"/>
              <a:buAutoNum type="arabicPeriod"/>
            </a:pPr>
            <a:r>
              <a:rPr lang="en-GB" altLang="zh-CN" dirty="0">
                <a:ea typeface="宋体" charset="-122"/>
              </a:rPr>
              <a:t>Appreciate the doctrine of frustration and how it is dealt with in </a:t>
            </a:r>
            <a:r>
              <a:rPr lang="en-GB" altLang="zh-CN" dirty="0" smtClean="0">
                <a:ea typeface="宋体" charset="-122"/>
              </a:rPr>
              <a:t>practice.</a:t>
            </a:r>
          </a:p>
          <a:p>
            <a:pPr marL="609600" indent="-609600">
              <a:buFont typeface="+mj-lt"/>
              <a:buAutoNum type="arabicPeriod"/>
            </a:pPr>
            <a:endParaRPr lang="en-GB" dirty="0">
              <a:ea typeface="宋体" charset="-122"/>
            </a:endParaRPr>
          </a:p>
          <a:p>
            <a:pPr marL="609600" indent="-609600">
              <a:buFont typeface="+mj-lt"/>
              <a:buAutoNum type="arabicPeriod"/>
            </a:pPr>
            <a:r>
              <a:rPr lang="en-GB" dirty="0" smtClean="0"/>
              <a:t>Explain </a:t>
            </a:r>
            <a:r>
              <a:rPr lang="en-GB" dirty="0"/>
              <a:t>how the court may treat a contract arising from improper conduct (misrepresentation, duress, and undue influence).</a:t>
            </a:r>
          </a:p>
          <a:p>
            <a:pPr marL="609600" indent="-609600">
              <a:buFont typeface="+mj-lt"/>
              <a:buAutoNum type="arabicPeriod"/>
            </a:pPr>
            <a:endParaRPr lang="en-GB" altLang="zh-CN" dirty="0">
              <a:ea typeface="宋体" charset="-122"/>
            </a:endParaRPr>
          </a:p>
          <a:p>
            <a:pPr marL="609600" indent="-609600">
              <a:buFont typeface="+mj-lt"/>
              <a:buAutoNum type="arabicPeriod"/>
            </a:pPr>
            <a:r>
              <a:rPr lang="en-GB" altLang="zh-CN" dirty="0">
                <a:ea typeface="宋体" charset="-122"/>
              </a:rPr>
              <a:t>Explain the concept of arbitration and appreciate its </a:t>
            </a:r>
            <a:r>
              <a:rPr lang="en-GB" altLang="zh-CN" dirty="0" smtClean="0">
                <a:ea typeface="宋体" charset="-122"/>
              </a:rPr>
              <a:t>practical importance</a:t>
            </a:r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1. How a contract can be discharged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Performance of </a:t>
            </a:r>
            <a:r>
              <a:rPr lang="en-GB" dirty="0" smtClean="0"/>
              <a:t>contract (contract completed)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By </a:t>
            </a:r>
            <a:r>
              <a:rPr lang="en-GB" dirty="0" smtClean="0"/>
              <a:t>mutual agreement </a:t>
            </a:r>
            <a:r>
              <a:rPr lang="en-GB" dirty="0" smtClean="0"/>
              <a:t>of contractual </a:t>
            </a:r>
            <a:r>
              <a:rPr lang="en-GB" dirty="0" smtClean="0"/>
              <a:t>parties</a:t>
            </a:r>
          </a:p>
          <a:p>
            <a:endParaRPr lang="en-GB" dirty="0" smtClean="0"/>
          </a:p>
          <a:p>
            <a:r>
              <a:rPr lang="en-GB" dirty="0" smtClean="0"/>
              <a:t>Breach of </a:t>
            </a:r>
            <a:r>
              <a:rPr lang="en-GB" dirty="0" smtClean="0"/>
              <a:t>contract (contract is voidable if certain terms breached)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Frustration of </a:t>
            </a:r>
            <a:r>
              <a:rPr lang="en-GB" dirty="0" smtClean="0"/>
              <a:t>contract (remaining contractual duties are discharged)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Improper conduct (contract is voidable)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33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2. Breach of contract 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Repudiatory</a:t>
            </a:r>
            <a:r>
              <a:rPr lang="en-GB" dirty="0" smtClean="0"/>
              <a:t> breach? </a:t>
            </a:r>
          </a:p>
          <a:p>
            <a:pPr lvl="1"/>
            <a:r>
              <a:rPr lang="en-GB" dirty="0" smtClean="0"/>
              <a:t>Can wronged party choose to terminate?</a:t>
            </a:r>
          </a:p>
          <a:p>
            <a:pPr lvl="1"/>
            <a:r>
              <a:rPr lang="en-GB" dirty="0" smtClean="0"/>
              <a:t>Breach of condition/primary obligation – Yes </a:t>
            </a:r>
          </a:p>
          <a:p>
            <a:pPr lvl="1"/>
            <a:r>
              <a:rPr lang="en-GB" dirty="0" smtClean="0"/>
              <a:t>Breach of warranty – No</a:t>
            </a:r>
          </a:p>
          <a:p>
            <a:pPr lvl="1"/>
            <a:r>
              <a:rPr lang="en-GB" dirty="0" smtClean="0"/>
              <a:t>Breach of </a:t>
            </a:r>
            <a:r>
              <a:rPr lang="en-GB" dirty="0"/>
              <a:t>innominate </a:t>
            </a:r>
            <a:r>
              <a:rPr lang="en-GB" dirty="0" smtClean="0"/>
              <a:t>term </a:t>
            </a:r>
            <a:r>
              <a:rPr lang="en-GB" dirty="0" smtClean="0"/>
              <a:t>– Maybe (depends on seriousness)</a:t>
            </a:r>
            <a:endParaRPr lang="en-GB" dirty="0" smtClean="0"/>
          </a:p>
          <a:p>
            <a:pPr marL="914400" lvl="2" indent="0">
              <a:buNone/>
            </a:pPr>
            <a:endParaRPr lang="en-GB" dirty="0" smtClean="0"/>
          </a:p>
          <a:p>
            <a:r>
              <a:rPr lang="en-GB" dirty="0" smtClean="0"/>
              <a:t>Anticipatory breach</a:t>
            </a:r>
          </a:p>
          <a:p>
            <a:pPr lvl="1"/>
            <a:r>
              <a:rPr lang="en-GB" dirty="0" smtClean="0"/>
              <a:t>If one p</a:t>
            </a:r>
            <a:r>
              <a:rPr lang="en-GB" dirty="0" smtClean="0"/>
              <a:t>arty </a:t>
            </a:r>
            <a:r>
              <a:rPr lang="en-GB" dirty="0" smtClean="0"/>
              <a:t>indicates that it will not/cannot perform obligation in </a:t>
            </a:r>
            <a:r>
              <a:rPr lang="en-GB" dirty="0" smtClean="0"/>
              <a:t>advance, the other </a:t>
            </a:r>
            <a:r>
              <a:rPr lang="en-GB" dirty="0" smtClean="0"/>
              <a:t>party can choose to terminate</a:t>
            </a:r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Breach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88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Remedies for breach of contract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Claim for a </a:t>
            </a:r>
            <a:r>
              <a:rPr lang="en-GB" dirty="0" smtClean="0"/>
              <a:t>debt (</a:t>
            </a:r>
            <a:r>
              <a:rPr lang="en-GB" dirty="0" smtClean="0"/>
              <a:t>a c</a:t>
            </a:r>
            <a:r>
              <a:rPr lang="en-GB" dirty="0" smtClean="0"/>
              <a:t>laim for the ‘work’ already done under the contract)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Specific performance</a:t>
            </a:r>
          </a:p>
          <a:p>
            <a:endParaRPr lang="en-GB" dirty="0" smtClean="0"/>
          </a:p>
          <a:p>
            <a:r>
              <a:rPr lang="en-GB" dirty="0" smtClean="0"/>
              <a:t>Injunction</a:t>
            </a:r>
          </a:p>
          <a:p>
            <a:pPr lvl="1"/>
            <a:r>
              <a:rPr lang="en-GB" dirty="0" smtClean="0"/>
              <a:t>Mandatory injunction</a:t>
            </a:r>
          </a:p>
          <a:p>
            <a:pPr lvl="1"/>
            <a:r>
              <a:rPr lang="en-GB" dirty="0" smtClean="0"/>
              <a:t>Prohibitory injunction</a:t>
            </a:r>
          </a:p>
          <a:p>
            <a:endParaRPr lang="en-GB" dirty="0"/>
          </a:p>
          <a:p>
            <a:r>
              <a:rPr lang="en-GB" dirty="0" smtClean="0"/>
              <a:t>Rescission (where contract is made voidable)</a:t>
            </a:r>
          </a:p>
          <a:p>
            <a:pPr lvl="1"/>
            <a:r>
              <a:rPr lang="en-GB" dirty="0" smtClean="0"/>
              <a:t>if breach of a condition or improper conduct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Damages (most common remedy)</a:t>
            </a:r>
            <a:endParaRPr lang="en-GB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  <p:sp>
        <p:nvSpPr>
          <p:cNvPr id="6" name="Cross 5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Breach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0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Damages for breach of contract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Punitive/exemplary damages</a:t>
            </a:r>
          </a:p>
          <a:p>
            <a:pPr lvl="1"/>
            <a:r>
              <a:rPr lang="en-GB" dirty="0"/>
              <a:t>not available for breach of contract (Addis v Gramophone)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Restitutory damages</a:t>
            </a:r>
          </a:p>
          <a:p>
            <a:pPr lvl="1"/>
            <a:r>
              <a:rPr lang="en-GB" dirty="0"/>
              <a:t>P</a:t>
            </a:r>
            <a:r>
              <a:rPr lang="en-GB" dirty="0" smtClean="0"/>
              <a:t>ossible but highly exceptional and will </a:t>
            </a:r>
            <a:r>
              <a:rPr lang="en-GB" dirty="0"/>
              <a:t>only be awarded if other remedies are inadequate and </a:t>
            </a:r>
            <a:r>
              <a:rPr lang="en-GB" dirty="0" smtClean="0"/>
              <a:t>claimant </a:t>
            </a:r>
            <a:r>
              <a:rPr lang="en-GB" dirty="0"/>
              <a:t>has a legitimate interest in depriving the defendant of his </a:t>
            </a:r>
            <a:r>
              <a:rPr lang="en-GB" dirty="0" smtClean="0"/>
              <a:t>profit</a:t>
            </a:r>
            <a:r>
              <a:rPr lang="en-GB" dirty="0"/>
              <a:t> </a:t>
            </a:r>
            <a:r>
              <a:rPr lang="en-GB" dirty="0" smtClean="0"/>
              <a:t>(AG v Blake)</a:t>
            </a:r>
          </a:p>
          <a:p>
            <a:endParaRPr lang="en-GB" dirty="0" smtClean="0"/>
          </a:p>
          <a:p>
            <a:r>
              <a:rPr lang="en-GB" dirty="0" smtClean="0"/>
              <a:t>Compensatory </a:t>
            </a:r>
            <a:r>
              <a:rPr lang="en-GB" dirty="0"/>
              <a:t>damages</a:t>
            </a:r>
          </a:p>
          <a:p>
            <a:pPr lvl="1"/>
            <a:r>
              <a:rPr lang="en-GB" dirty="0"/>
              <a:t>Aim is to put wronged party in position they would have been in had contract been performed/completed</a:t>
            </a:r>
          </a:p>
          <a:p>
            <a:pPr lvl="1"/>
            <a:r>
              <a:rPr lang="en-GB" dirty="0"/>
              <a:t>Reflects expectation interest </a:t>
            </a:r>
            <a:r>
              <a:rPr lang="en-GB" u="sng" dirty="0"/>
              <a:t>or</a:t>
            </a:r>
            <a:r>
              <a:rPr lang="en-GB" dirty="0"/>
              <a:t> reliance interest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Breach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What can claimant be compensated for?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 of replacement performance </a:t>
            </a:r>
          </a:p>
          <a:p>
            <a:r>
              <a:rPr lang="en-GB" dirty="0"/>
              <a:t>Lost profits</a:t>
            </a:r>
          </a:p>
          <a:p>
            <a:r>
              <a:rPr lang="en-GB" dirty="0"/>
              <a:t>Damage to property</a:t>
            </a:r>
          </a:p>
          <a:p>
            <a:r>
              <a:rPr lang="en-GB" dirty="0"/>
              <a:t>Personal injury</a:t>
            </a:r>
          </a:p>
          <a:p>
            <a:r>
              <a:rPr lang="en-GB" dirty="0"/>
              <a:t>Damages payable to customer</a:t>
            </a:r>
          </a:p>
          <a:p>
            <a:r>
              <a:rPr lang="en-GB" dirty="0"/>
              <a:t>Damage to commercial reputation</a:t>
            </a:r>
          </a:p>
          <a:p>
            <a:r>
              <a:rPr lang="en-GB" dirty="0"/>
              <a:t>Emotional distress</a:t>
            </a:r>
          </a:p>
          <a:p>
            <a:r>
              <a:rPr lang="en-GB" dirty="0"/>
              <a:t>Loss of pleasure</a:t>
            </a:r>
          </a:p>
          <a:p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Breach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Limitations on compensation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Causation (‘but for’ </a:t>
            </a:r>
            <a:r>
              <a:rPr lang="en-GB" dirty="0" smtClean="0"/>
              <a:t>the breach the loss would not have occurred)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Remoteness (loss must not be too ‘remote’ from the breach)</a:t>
            </a:r>
          </a:p>
          <a:p>
            <a:pPr lvl="1"/>
            <a:r>
              <a:rPr lang="en-GB" dirty="0" smtClean="0"/>
              <a:t>Loss must occur </a:t>
            </a:r>
            <a:r>
              <a:rPr lang="en-GB" dirty="0"/>
              <a:t>naturally or as a result of the usual course of things after a </a:t>
            </a:r>
            <a:r>
              <a:rPr lang="en-GB" dirty="0" smtClean="0"/>
              <a:t>breach OR;</a:t>
            </a:r>
          </a:p>
          <a:p>
            <a:pPr lvl="1"/>
            <a:r>
              <a:rPr lang="en-GB" dirty="0" smtClean="0"/>
              <a:t>Loss was in reasonable </a:t>
            </a:r>
            <a:r>
              <a:rPr lang="en-GB" dirty="0"/>
              <a:t>contemplation of both of the parties at the </a:t>
            </a:r>
            <a:r>
              <a:rPr lang="en-GB" dirty="0" smtClean="0"/>
              <a:t>time </a:t>
            </a:r>
            <a:r>
              <a:rPr lang="en-GB" dirty="0"/>
              <a:t>contract was entered into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Mitigation (duty of claimant to mitigate his/her loss resulting from breach)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Non-pecuniary </a:t>
            </a:r>
            <a:r>
              <a:rPr lang="en-GB" dirty="0" smtClean="0"/>
              <a:t>losses (losses which do not have a market value)</a:t>
            </a:r>
          </a:p>
          <a:p>
            <a:pPr lvl="1"/>
            <a:r>
              <a:rPr lang="en-GB" dirty="0" smtClean="0"/>
              <a:t> e.g. pain, suffering, loss of pleasure)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Liquidated damages </a:t>
            </a:r>
            <a:r>
              <a:rPr lang="en-GB" dirty="0" smtClean="0"/>
              <a:t>(enforceable) vs. </a:t>
            </a:r>
            <a:r>
              <a:rPr lang="en-GB" dirty="0" smtClean="0"/>
              <a:t>penalty </a:t>
            </a:r>
            <a:r>
              <a:rPr lang="en-GB" dirty="0" smtClean="0"/>
              <a:t>clauses (unenforceable)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Cross 3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Breach</a:t>
            </a:r>
            <a:endParaRPr lang="en-GB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0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/>
              <a:t>3. Frustration of contract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Legal </a:t>
            </a:r>
            <a:r>
              <a:rPr lang="en-GB" dirty="0" smtClean="0"/>
              <a:t>device that serves to terminate a contract due to the impossibility of performing it or another frustrating event that was extremely difficult to </a:t>
            </a:r>
            <a:r>
              <a:rPr lang="en-GB" dirty="0" smtClean="0"/>
              <a:t>foresee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“not lightly to be invoked to relieve contracting parties of the normal consequences of imprudent bargains” (</a:t>
            </a:r>
            <a:r>
              <a:rPr lang="en-GB" i="1" dirty="0" smtClean="0"/>
              <a:t>Pioneer Shipping Ltd v BTP </a:t>
            </a:r>
            <a:r>
              <a:rPr lang="en-GB" i="1" dirty="0" err="1" smtClean="0"/>
              <a:t>Tioxide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Fault acts as a </a:t>
            </a:r>
            <a:r>
              <a:rPr lang="en-GB" dirty="0" smtClean="0"/>
              <a:t>barrier</a:t>
            </a:r>
          </a:p>
          <a:p>
            <a:endParaRPr lang="en-GB" dirty="0"/>
          </a:p>
          <a:p>
            <a:r>
              <a:rPr lang="en-GB" dirty="0" smtClean="0"/>
              <a:t>Requires a lack of </a:t>
            </a:r>
            <a:r>
              <a:rPr lang="en-GB" dirty="0" smtClean="0"/>
              <a:t>foreseeability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Cross 4"/>
          <p:cNvSpPr/>
          <p:nvPr/>
        </p:nvSpPr>
        <p:spPr>
          <a:xfrm>
            <a:off x="0" y="6301220"/>
            <a:ext cx="2057400" cy="55678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Frustration</a:t>
            </a:r>
            <a:endParaRPr lang="en-GB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621" y="0"/>
            <a:ext cx="1792379" cy="762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316" y="5443605"/>
            <a:ext cx="1432684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1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1103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Theme</vt:lpstr>
      <vt:lpstr>The Law of Contract</vt:lpstr>
      <vt:lpstr>Objectives</vt:lpstr>
      <vt:lpstr>1. How a contract can be discharged</vt:lpstr>
      <vt:lpstr>2. Breach of contract </vt:lpstr>
      <vt:lpstr>Remedies for breach of contract</vt:lpstr>
      <vt:lpstr>Damages for breach of contract</vt:lpstr>
      <vt:lpstr>What can claimant be compensated for?</vt:lpstr>
      <vt:lpstr>Limitations on compensation</vt:lpstr>
      <vt:lpstr>3. Frustration of contract</vt:lpstr>
      <vt:lpstr>Frustration of contract (cont.)</vt:lpstr>
      <vt:lpstr>4. Voidable contract due to improper conduct</vt:lpstr>
      <vt:lpstr>i) Misrepresentation</vt:lpstr>
      <vt:lpstr>ii) Duress &amp; Economic Duress</vt:lpstr>
      <vt:lpstr>iii) Undue Influence (on claimant by 3rd party)</vt:lpstr>
      <vt:lpstr>Remedies for improper conduct</vt:lpstr>
      <vt:lpstr>5. Arbitration</vt:lpstr>
      <vt:lpstr>Practical advantages of arbitration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Law of Contract</dc:title>
  <dc:creator>Luke Samuel Blindell</dc:creator>
  <cp:lastModifiedBy>Luke Samuel Blindell</cp:lastModifiedBy>
  <cp:revision>64</cp:revision>
  <dcterms:created xsi:type="dcterms:W3CDTF">2017-09-13T15:56:49Z</dcterms:created>
  <dcterms:modified xsi:type="dcterms:W3CDTF">2017-10-10T11:10:43Z</dcterms:modified>
</cp:coreProperties>
</file>