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60" r:id="rId5"/>
    <p:sldId id="259" r:id="rId6"/>
    <p:sldId id="272" r:id="rId7"/>
    <p:sldId id="258" r:id="rId8"/>
    <p:sldId id="263" r:id="rId9"/>
    <p:sldId id="264" r:id="rId10"/>
    <p:sldId id="267" r:id="rId11"/>
    <p:sldId id="278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0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BD6D-197D-490F-9DF0-63C88074288E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0C8B-520C-4965-ACE5-1A18BFEA5A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05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BD6D-197D-490F-9DF0-63C88074288E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0C8B-520C-4965-ACE5-1A18BFEA5A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95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BD6D-197D-490F-9DF0-63C88074288E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0C8B-520C-4965-ACE5-1A18BFEA5A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30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BD6D-197D-490F-9DF0-63C88074288E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0C8B-520C-4965-ACE5-1A18BFEA5A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5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BD6D-197D-490F-9DF0-63C88074288E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0C8B-520C-4965-ACE5-1A18BFEA5A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3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BD6D-197D-490F-9DF0-63C88074288E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0C8B-520C-4965-ACE5-1A18BFEA5A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81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BD6D-197D-490F-9DF0-63C88074288E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0C8B-520C-4965-ACE5-1A18BFEA5A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57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BD6D-197D-490F-9DF0-63C88074288E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0C8B-520C-4965-ACE5-1A18BFEA5A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30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BD6D-197D-490F-9DF0-63C88074288E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0C8B-520C-4965-ACE5-1A18BFEA5A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45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BD6D-197D-490F-9DF0-63C88074288E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0C8B-520C-4965-ACE5-1A18BFEA5A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92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BD6D-197D-490F-9DF0-63C88074288E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0C8B-520C-4965-ACE5-1A18BFEA5A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8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CBD6D-197D-490F-9DF0-63C88074288E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00C8B-520C-4965-ACE5-1A18BFEA5A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49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Environmental Law &amp; Regulation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Lecture 1</a:t>
            </a:r>
          </a:p>
          <a:p>
            <a:r>
              <a:rPr lang="en-GB" dirty="0" smtClean="0"/>
              <a:t>MGT 388 Lecture 9</a:t>
            </a:r>
          </a:p>
          <a:p>
            <a:r>
              <a:rPr lang="en-GB" dirty="0" smtClean="0"/>
              <a:t>NOTE: REMEMBER TO ATTEND YOUR SECOND LAW SEMINAR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181" y="0"/>
            <a:ext cx="1789819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38" y="5709138"/>
            <a:ext cx="1148862" cy="114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90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(iii) Private Voluntary Instruments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Individual companies &amp; Private Voluntary Agreements (PVA)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/>
              <a:t>Voluntary environmental standards</a:t>
            </a:r>
          </a:p>
          <a:p>
            <a:pPr lvl="1"/>
            <a:r>
              <a:rPr lang="en-GB" dirty="0"/>
              <a:t>e.g. IS0 14001; Forest Stewardship Council (FSC) certification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Voluntary </a:t>
            </a:r>
            <a:r>
              <a:rPr lang="en-GB" dirty="0"/>
              <a:t>provision of information</a:t>
            </a:r>
            <a:endParaRPr lang="en-GB" dirty="0" smtClean="0"/>
          </a:p>
          <a:p>
            <a:pPr lvl="1"/>
            <a:r>
              <a:rPr lang="en-GB" dirty="0" smtClean="0"/>
              <a:t>To consumers </a:t>
            </a:r>
          </a:p>
          <a:p>
            <a:pPr lvl="2"/>
            <a:r>
              <a:rPr lang="en-GB" dirty="0" smtClean="0"/>
              <a:t>e.g. Eco-labels/Environmental </a:t>
            </a:r>
            <a:r>
              <a:rPr lang="en-GB" dirty="0"/>
              <a:t>Product </a:t>
            </a:r>
            <a:r>
              <a:rPr lang="en-GB" dirty="0" smtClean="0"/>
              <a:t>Declaration </a:t>
            </a:r>
            <a:r>
              <a:rPr lang="en-GB" dirty="0"/>
              <a:t>(</a:t>
            </a:r>
            <a:r>
              <a:rPr lang="en-GB" dirty="0" smtClean="0"/>
              <a:t>EPD)</a:t>
            </a:r>
          </a:p>
          <a:p>
            <a:pPr lvl="1"/>
            <a:r>
              <a:rPr lang="en-GB" dirty="0" smtClean="0"/>
              <a:t>To investors </a:t>
            </a:r>
          </a:p>
          <a:p>
            <a:pPr lvl="2"/>
            <a:r>
              <a:rPr lang="en-GB" dirty="0" smtClean="0"/>
              <a:t>e.g. In company’s annual Strategic Report</a:t>
            </a:r>
          </a:p>
          <a:p>
            <a:pPr lvl="2"/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181" y="0"/>
            <a:ext cx="1789819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38" y="5709138"/>
            <a:ext cx="1148862" cy="1148862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Types of </a:t>
            </a:r>
            <a:r>
              <a:rPr lang="en-GB" dirty="0" smtClean="0"/>
              <a:t>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9762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(iv) </a:t>
            </a:r>
            <a:r>
              <a:rPr lang="en-GB" dirty="0">
                <a:latin typeface="+mn-lt"/>
              </a:rPr>
              <a:t>Criminal &amp; </a:t>
            </a:r>
            <a:r>
              <a:rPr lang="en-GB" dirty="0" smtClean="0">
                <a:latin typeface="+mn-lt"/>
              </a:rPr>
              <a:t>Civil law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Both can act as </a:t>
            </a:r>
            <a:r>
              <a:rPr lang="en-GB" dirty="0"/>
              <a:t>d</a:t>
            </a:r>
            <a:r>
              <a:rPr lang="en-GB" dirty="0" smtClean="0"/>
              <a:t>eterrent to causing of environmental harm</a:t>
            </a:r>
          </a:p>
          <a:p>
            <a:endParaRPr lang="en-GB" dirty="0"/>
          </a:p>
          <a:p>
            <a:r>
              <a:rPr lang="en-GB" dirty="0" smtClean="0"/>
              <a:t>Criminal Law</a:t>
            </a:r>
          </a:p>
          <a:p>
            <a:pPr lvl="1"/>
            <a:r>
              <a:rPr lang="en-GB" dirty="0" smtClean="0"/>
              <a:t>Can provide direct criminal sanctions for environmental harm or;</a:t>
            </a:r>
          </a:p>
          <a:p>
            <a:pPr lvl="1"/>
            <a:r>
              <a:rPr lang="en-GB" dirty="0" smtClean="0"/>
              <a:t>Can play an indirect and complementary role within a broader regulatory system</a:t>
            </a:r>
          </a:p>
          <a:p>
            <a:endParaRPr lang="en-GB" dirty="0"/>
          </a:p>
          <a:p>
            <a:r>
              <a:rPr lang="en-GB" dirty="0" smtClean="0"/>
              <a:t>Risk of liability in tort</a:t>
            </a:r>
          </a:p>
          <a:p>
            <a:pPr lvl="1"/>
            <a:r>
              <a:rPr lang="en-GB" dirty="0" smtClean="0"/>
              <a:t>Torts of negligence; nuisance; rule in </a:t>
            </a:r>
            <a:r>
              <a:rPr lang="en-GB" dirty="0" err="1" smtClean="0"/>
              <a:t>Rylands</a:t>
            </a:r>
            <a:r>
              <a:rPr lang="en-GB" dirty="0" smtClean="0"/>
              <a:t> v Fletcher</a:t>
            </a:r>
            <a:endParaRPr lang="en-GB" dirty="0"/>
          </a:p>
        </p:txBody>
      </p:sp>
      <p:sp>
        <p:nvSpPr>
          <p:cNvPr id="4" name="Cross 3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Types of </a:t>
            </a:r>
            <a:r>
              <a:rPr lang="en-GB" dirty="0" smtClean="0"/>
              <a:t>Control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181" y="0"/>
            <a:ext cx="1789819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38" y="5709138"/>
            <a:ext cx="1148862" cy="114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64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A regulatory toolbox for environmental protection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 smtClean="0"/>
          </a:p>
          <a:p>
            <a:r>
              <a:rPr lang="en-GB" dirty="0" smtClean="0"/>
              <a:t>In reality combination of instruments/approaches may be used to address an environmental issue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Optimal environmental regulation involves the consideration of which regulatory tool or combination of tools will work best</a:t>
            </a:r>
          </a:p>
          <a:p>
            <a:endParaRPr lang="en-GB" dirty="0"/>
          </a:p>
          <a:p>
            <a:r>
              <a:rPr lang="en-GB" u="sng" dirty="0" smtClean="0"/>
              <a:t>But</a:t>
            </a:r>
            <a:r>
              <a:rPr lang="en-GB" dirty="0" smtClean="0"/>
              <a:t> high level regulatory decisions are politically sensitive</a:t>
            </a:r>
          </a:p>
          <a:p>
            <a:pPr lvl="1"/>
            <a:r>
              <a:rPr lang="en-GB" dirty="0" smtClean="0"/>
              <a:t>Deregulation agenda (‘war on red tape’)</a:t>
            </a:r>
          </a:p>
          <a:p>
            <a:pPr lvl="1"/>
            <a:r>
              <a:rPr lang="en-GB" dirty="0" smtClean="0"/>
              <a:t>Austerity drive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181" y="0"/>
            <a:ext cx="1789819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38" y="5709138"/>
            <a:ext cx="1148862" cy="1148862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Types of </a:t>
            </a:r>
            <a:r>
              <a:rPr lang="en-GB" dirty="0" smtClean="0"/>
              <a:t>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25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Overview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Lecture 1</a:t>
            </a:r>
          </a:p>
          <a:p>
            <a:pPr lvl="1"/>
            <a:r>
              <a:rPr lang="en-GB" dirty="0" smtClean="0"/>
              <a:t>What is environmental law?</a:t>
            </a:r>
          </a:p>
          <a:p>
            <a:pPr lvl="2"/>
            <a:r>
              <a:rPr lang="en-GB" dirty="0" smtClean="0"/>
              <a:t>Complexity; development; principles; sources</a:t>
            </a:r>
          </a:p>
          <a:p>
            <a:pPr lvl="1"/>
            <a:r>
              <a:rPr lang="en-GB" dirty="0" smtClean="0"/>
              <a:t>Types of environmental regulatory control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Lecture 2</a:t>
            </a:r>
          </a:p>
          <a:p>
            <a:pPr lvl="1"/>
            <a:r>
              <a:rPr lang="en-GB" dirty="0" smtClean="0"/>
              <a:t>Environmental permits </a:t>
            </a:r>
          </a:p>
          <a:p>
            <a:pPr lvl="1"/>
            <a:r>
              <a:rPr lang="en-GB" dirty="0" smtClean="0"/>
              <a:t>Additional requirements for waste management</a:t>
            </a:r>
          </a:p>
          <a:p>
            <a:pPr lvl="1"/>
            <a:r>
              <a:rPr lang="en-GB" dirty="0"/>
              <a:t>R</a:t>
            </a:r>
            <a:r>
              <a:rPr lang="en-GB" dirty="0" smtClean="0"/>
              <a:t>egulatory </a:t>
            </a:r>
            <a:r>
              <a:rPr lang="en-GB" dirty="0"/>
              <a:t>l</a:t>
            </a:r>
            <a:r>
              <a:rPr lang="en-GB" dirty="0" smtClean="0"/>
              <a:t>iability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181" y="0"/>
            <a:ext cx="1789819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38" y="5709138"/>
            <a:ext cx="1148862" cy="1148862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61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The complexity of environmental </a:t>
            </a:r>
            <a:r>
              <a:rPr lang="en-GB" dirty="0">
                <a:latin typeface="+mn-lt"/>
              </a:rPr>
              <a:t>p</a:t>
            </a:r>
            <a:r>
              <a:rPr lang="en-GB" dirty="0" smtClean="0">
                <a:latin typeface="+mn-lt"/>
              </a:rPr>
              <a:t>roblems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Case study: The </a:t>
            </a:r>
            <a:r>
              <a:rPr lang="en-GB" dirty="0" err="1" smtClean="0"/>
              <a:t>Buncefield</a:t>
            </a:r>
            <a:r>
              <a:rPr lang="en-GB" dirty="0" smtClean="0"/>
              <a:t> Fire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Effects: Air pollution; contamination </a:t>
            </a:r>
            <a:r>
              <a:rPr lang="en-GB" dirty="0"/>
              <a:t>of ground </a:t>
            </a:r>
            <a:r>
              <a:rPr lang="en-GB" dirty="0" smtClean="0"/>
              <a:t>water; contamination </a:t>
            </a:r>
            <a:r>
              <a:rPr lang="en-GB" dirty="0"/>
              <a:t>of </a:t>
            </a:r>
            <a:r>
              <a:rPr lang="en-GB" dirty="0" smtClean="0"/>
              <a:t>soil; total </a:t>
            </a:r>
            <a:r>
              <a:rPr lang="en-GB" dirty="0"/>
              <a:t>loss of </a:t>
            </a:r>
            <a:r>
              <a:rPr lang="en-GB" dirty="0" smtClean="0"/>
              <a:t>depot </a:t>
            </a:r>
            <a:r>
              <a:rPr lang="en-GB" dirty="0"/>
              <a:t>and </a:t>
            </a:r>
            <a:r>
              <a:rPr lang="en-GB" dirty="0" smtClean="0"/>
              <a:t>jobs; damage </a:t>
            </a:r>
            <a:r>
              <a:rPr lang="en-GB" dirty="0"/>
              <a:t>to neighbouring property and </a:t>
            </a:r>
            <a:r>
              <a:rPr lang="en-GB" dirty="0" smtClean="0"/>
              <a:t>businesses; health </a:t>
            </a:r>
            <a:r>
              <a:rPr lang="en-GB" dirty="0"/>
              <a:t>impacts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Parties involved: operators </a:t>
            </a:r>
            <a:r>
              <a:rPr lang="en-GB" dirty="0"/>
              <a:t>of the oil </a:t>
            </a:r>
            <a:r>
              <a:rPr lang="en-GB" dirty="0" smtClean="0"/>
              <a:t>depot; other </a:t>
            </a:r>
            <a:r>
              <a:rPr lang="en-GB" dirty="0"/>
              <a:t>occupiers of premises on the </a:t>
            </a:r>
            <a:r>
              <a:rPr lang="en-GB" dirty="0" smtClean="0"/>
              <a:t>site; land </a:t>
            </a:r>
            <a:r>
              <a:rPr lang="en-GB" dirty="0"/>
              <a:t>users and businesses in the </a:t>
            </a:r>
            <a:r>
              <a:rPr lang="en-GB" dirty="0" smtClean="0"/>
              <a:t>vicinity; local residents; emergency services; pollution </a:t>
            </a:r>
            <a:r>
              <a:rPr lang="en-GB" dirty="0"/>
              <a:t>control agencies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181" y="0"/>
            <a:ext cx="1789819" cy="762000"/>
          </a:xfrm>
          <a:prstGeom prst="rect">
            <a:avLst/>
          </a:prstGeom>
        </p:spPr>
      </p:pic>
      <p:sp>
        <p:nvSpPr>
          <p:cNvPr id="7" name="Cross 6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Introduction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38" y="5709138"/>
            <a:ext cx="1148862" cy="114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7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Definition &amp; development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Environmental Law = “the area of law that seeks to manage human impacts on the environment” (NSW EDO, 2011)</a:t>
            </a:r>
          </a:p>
          <a:p>
            <a:pPr lvl="1"/>
            <a:r>
              <a:rPr lang="en-GB" dirty="0" smtClean="0"/>
              <a:t>Legal requirements can be positive, negative, or hybrid</a:t>
            </a:r>
          </a:p>
          <a:p>
            <a:endParaRPr lang="en-GB" dirty="0" smtClean="0"/>
          </a:p>
          <a:p>
            <a:r>
              <a:rPr lang="en-GB" dirty="0" smtClean="0"/>
              <a:t>Tension between intrinsic and utilitarian concepts of the environment</a:t>
            </a:r>
          </a:p>
          <a:p>
            <a:pPr lvl="1"/>
            <a:r>
              <a:rPr lang="en-GB" dirty="0" smtClean="0"/>
              <a:t>"</a:t>
            </a:r>
            <a:r>
              <a:rPr lang="en-GB" dirty="0"/>
              <a:t>How one views pollution, and what level of it one should tolerate, depends </a:t>
            </a:r>
            <a:r>
              <a:rPr lang="en-GB" dirty="0" smtClean="0"/>
              <a:t>upon what </a:t>
            </a:r>
            <a:r>
              <a:rPr lang="en-GB" dirty="0"/>
              <a:t>one wants to do with the </a:t>
            </a:r>
            <a:r>
              <a:rPr lang="en-GB" dirty="0" smtClean="0"/>
              <a:t>environment … Rightness becomes a practical matter of power and political persuasion.” (</a:t>
            </a:r>
            <a:r>
              <a:rPr lang="en-GB" dirty="0" err="1" smtClean="0"/>
              <a:t>Gunningham</a:t>
            </a:r>
            <a:r>
              <a:rPr lang="en-GB" dirty="0" smtClean="0"/>
              <a:t>)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 smtClean="0"/>
              <a:t>Development of environmental law</a:t>
            </a:r>
          </a:p>
          <a:p>
            <a:pPr lvl="1"/>
            <a:r>
              <a:rPr lang="en-GB" dirty="0" smtClean="0"/>
              <a:t>Pre-industrial revolution – mostly based on law of tort</a:t>
            </a:r>
          </a:p>
          <a:p>
            <a:pPr lvl="1"/>
            <a:r>
              <a:rPr lang="en-GB" dirty="0" smtClean="0"/>
              <a:t>Mid 19</a:t>
            </a:r>
            <a:r>
              <a:rPr lang="en-GB" baseline="30000" dirty="0" smtClean="0"/>
              <a:t>th</a:t>
            </a:r>
            <a:r>
              <a:rPr lang="en-GB" dirty="0" smtClean="0"/>
              <a:t> Century to 1970s – reactive legislation</a:t>
            </a:r>
          </a:p>
          <a:p>
            <a:pPr lvl="1"/>
            <a:r>
              <a:rPr lang="en-GB" dirty="0" smtClean="0"/>
              <a:t>1970s onwards – more proactive approach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Cross 3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Introduction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38" y="5709138"/>
            <a:ext cx="1148862" cy="11488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181" y="0"/>
            <a:ext cx="1789819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Principles of environmental law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Environmental </a:t>
            </a:r>
            <a:r>
              <a:rPr lang="en-GB" dirty="0"/>
              <a:t>law is based on four main </a:t>
            </a:r>
            <a:r>
              <a:rPr lang="en-GB" dirty="0" smtClean="0"/>
              <a:t>principles (</a:t>
            </a:r>
            <a:r>
              <a:rPr lang="en-GB" dirty="0" err="1" smtClean="0"/>
              <a:t>Brundtland</a:t>
            </a:r>
            <a:r>
              <a:rPr lang="en-GB" dirty="0" smtClean="0"/>
              <a:t> Report ‘Our Common Future’ 1987; Rio Declaration 1992):</a:t>
            </a:r>
            <a:endParaRPr lang="en-GB" dirty="0"/>
          </a:p>
          <a:p>
            <a:r>
              <a:rPr lang="en-GB" dirty="0"/>
              <a:t>Preventative principle</a:t>
            </a:r>
          </a:p>
          <a:p>
            <a:r>
              <a:rPr lang="en-GB" dirty="0"/>
              <a:t>Precautionary principle</a:t>
            </a:r>
          </a:p>
          <a:p>
            <a:r>
              <a:rPr lang="en-GB" dirty="0"/>
              <a:t>Polluter pays principle </a:t>
            </a:r>
          </a:p>
          <a:p>
            <a:r>
              <a:rPr lang="en-GB" dirty="0"/>
              <a:t>Proximity principle (rectification at source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5" name="Cross 4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Introduction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38" y="5709138"/>
            <a:ext cx="1148862" cy="11488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181" y="0"/>
            <a:ext cx="1789819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7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Sources of environmental law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UK</a:t>
            </a:r>
          </a:p>
          <a:p>
            <a:pPr lvl="1"/>
            <a:r>
              <a:rPr lang="en-GB" dirty="0" smtClean="0"/>
              <a:t>Statute e.g. Environmental Protection Act 1990; Pollution </a:t>
            </a:r>
            <a:r>
              <a:rPr lang="en-GB" dirty="0"/>
              <a:t>Prevention and Control Act 1999; Water Resources Act 1991; Environment Act 1995 </a:t>
            </a:r>
            <a:endParaRPr lang="en-GB" dirty="0" smtClean="0"/>
          </a:p>
          <a:p>
            <a:pPr lvl="1"/>
            <a:r>
              <a:rPr lang="en-GB" dirty="0"/>
              <a:t>D</a:t>
            </a:r>
            <a:r>
              <a:rPr lang="en-GB" dirty="0" smtClean="0"/>
              <a:t>elegated legislation e.g. </a:t>
            </a:r>
            <a:r>
              <a:rPr lang="en-GB" dirty="0"/>
              <a:t>Environmental Permitting Regulations 2010 </a:t>
            </a:r>
            <a:r>
              <a:rPr lang="en-GB" dirty="0" smtClean="0"/>
              <a:t>passed by Sec of State as permitted by </a:t>
            </a:r>
            <a:r>
              <a:rPr lang="en-GB" dirty="0"/>
              <a:t>Pollution Prevention and Control Act 1999 </a:t>
            </a:r>
            <a:endParaRPr lang="en-GB" dirty="0" smtClean="0"/>
          </a:p>
          <a:p>
            <a:pPr lvl="1"/>
            <a:r>
              <a:rPr lang="en-GB" dirty="0" smtClean="0"/>
              <a:t>Governmental policy &amp; guidance</a:t>
            </a:r>
          </a:p>
          <a:p>
            <a:pPr lvl="1"/>
            <a:r>
              <a:rPr lang="en-GB" dirty="0" smtClean="0"/>
              <a:t>Common law e.g. tort of nuisance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/>
              <a:t>EU</a:t>
            </a:r>
          </a:p>
          <a:p>
            <a:pPr lvl="1"/>
            <a:r>
              <a:rPr lang="en-GB" dirty="0" smtClean="0"/>
              <a:t>Directives e.g</a:t>
            </a:r>
            <a:r>
              <a:rPr lang="en-GB" dirty="0"/>
              <a:t>. EU Wild Birds Directive </a:t>
            </a:r>
            <a:r>
              <a:rPr lang="en-GB" dirty="0" smtClean="0"/>
              <a:t>-&gt; UK Wildlife </a:t>
            </a:r>
            <a:r>
              <a:rPr lang="en-GB" dirty="0"/>
              <a:t>&amp; Countryside Act 1981</a:t>
            </a:r>
            <a:endParaRPr lang="en-GB" dirty="0" smtClean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International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greements </a:t>
            </a:r>
            <a:r>
              <a:rPr lang="en-GB" dirty="0"/>
              <a:t>&amp; D</a:t>
            </a:r>
            <a:r>
              <a:rPr lang="en-GB" dirty="0" smtClean="0"/>
              <a:t>eclarations </a:t>
            </a:r>
            <a:r>
              <a:rPr lang="en-GB" dirty="0"/>
              <a:t>e.g. </a:t>
            </a:r>
            <a:r>
              <a:rPr lang="en-GB" dirty="0" smtClean="0"/>
              <a:t>Paris Accord; Kyoto </a:t>
            </a:r>
            <a:r>
              <a:rPr lang="en-GB" dirty="0"/>
              <a:t>Protocol; Rio Declaration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5" name="Cross 4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Introduction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38" y="5709138"/>
            <a:ext cx="1148862" cy="11488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181" y="0"/>
            <a:ext cx="1789819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8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Types of environmental control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Aim of regulatory control</a:t>
            </a:r>
          </a:p>
          <a:p>
            <a:pPr lvl="1"/>
            <a:r>
              <a:rPr lang="en-GB" dirty="0" smtClean="0"/>
              <a:t>To </a:t>
            </a:r>
            <a:r>
              <a:rPr lang="en-GB" dirty="0"/>
              <a:t>prevent or limit environmental harm by preventing, minimising or rendering </a:t>
            </a:r>
            <a:r>
              <a:rPr lang="en-GB" dirty="0" smtClean="0"/>
              <a:t>harmless emissions </a:t>
            </a:r>
            <a:r>
              <a:rPr lang="en-GB" dirty="0"/>
              <a:t>to the environment and controlling other potential environmental impacts such </a:t>
            </a:r>
            <a:r>
              <a:rPr lang="en-GB" dirty="0" smtClean="0"/>
              <a:t>as waste </a:t>
            </a:r>
            <a:r>
              <a:rPr lang="en-GB" dirty="0"/>
              <a:t>generation and energy use.</a:t>
            </a:r>
            <a:r>
              <a:rPr lang="en-GB" dirty="0" smtClean="0"/>
              <a:t> </a:t>
            </a:r>
          </a:p>
          <a:p>
            <a:endParaRPr lang="en-GB" dirty="0" smtClean="0"/>
          </a:p>
          <a:p>
            <a:r>
              <a:rPr lang="en-GB" dirty="0" smtClean="0"/>
              <a:t>Types of control</a:t>
            </a:r>
          </a:p>
          <a:p>
            <a:pPr lvl="1"/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) Command &amp; Control i.e. traditional administrative regulation</a:t>
            </a:r>
          </a:p>
          <a:p>
            <a:pPr lvl="1"/>
            <a:r>
              <a:rPr lang="en-GB" dirty="0" smtClean="0"/>
              <a:t>(ii) Economic Instruments</a:t>
            </a:r>
          </a:p>
          <a:p>
            <a:pPr lvl="1"/>
            <a:r>
              <a:rPr lang="en-GB" dirty="0" smtClean="0"/>
              <a:t>(iii) Private Voluntary Instruments</a:t>
            </a:r>
          </a:p>
          <a:p>
            <a:pPr lvl="1"/>
            <a:r>
              <a:rPr lang="en-GB" dirty="0" smtClean="0"/>
              <a:t>(iv) Criminal &amp; Civil law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181" y="0"/>
            <a:ext cx="1789819" cy="762000"/>
          </a:xfrm>
          <a:prstGeom prst="rect">
            <a:avLst/>
          </a:prstGeom>
        </p:spPr>
      </p:pic>
      <p:sp>
        <p:nvSpPr>
          <p:cNvPr id="8" name="Cross 7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Types of Control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38" y="5709138"/>
            <a:ext cx="1148862" cy="114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5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(</a:t>
            </a:r>
            <a:r>
              <a:rPr lang="en-GB" dirty="0" err="1" smtClean="0">
                <a:latin typeface="+mn-lt"/>
              </a:rPr>
              <a:t>i</a:t>
            </a:r>
            <a:r>
              <a:rPr lang="en-GB" dirty="0" smtClean="0">
                <a:latin typeface="+mn-lt"/>
              </a:rPr>
              <a:t>) Command and Control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Standards</a:t>
            </a:r>
          </a:p>
          <a:p>
            <a:pPr lvl="1"/>
            <a:r>
              <a:rPr lang="en-GB" dirty="0"/>
              <a:t>Environmental quality standards</a:t>
            </a:r>
          </a:p>
          <a:p>
            <a:pPr lvl="1"/>
            <a:r>
              <a:rPr lang="en-GB" dirty="0" smtClean="0"/>
              <a:t>Technical standards</a:t>
            </a:r>
          </a:p>
          <a:p>
            <a:pPr lvl="1"/>
            <a:r>
              <a:rPr lang="en-GB" dirty="0" smtClean="0"/>
              <a:t>Emissions standards</a:t>
            </a:r>
          </a:p>
          <a:p>
            <a:pPr lvl="1"/>
            <a:r>
              <a:rPr lang="en-GB" dirty="0" smtClean="0"/>
              <a:t>Product </a:t>
            </a:r>
            <a:r>
              <a:rPr lang="en-GB" dirty="0"/>
              <a:t>standards</a:t>
            </a:r>
            <a:r>
              <a:rPr lang="en-GB" dirty="0" smtClean="0"/>
              <a:t> 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Controls before &amp; during operations</a:t>
            </a:r>
          </a:p>
          <a:p>
            <a:pPr lvl="1"/>
            <a:r>
              <a:rPr lang="en-GB" dirty="0" smtClean="0"/>
              <a:t>Prohibition</a:t>
            </a:r>
          </a:p>
          <a:p>
            <a:pPr lvl="1"/>
            <a:r>
              <a:rPr lang="en-GB" dirty="0" smtClean="0"/>
              <a:t>Planning permission</a:t>
            </a:r>
          </a:p>
          <a:p>
            <a:pPr lvl="1"/>
            <a:r>
              <a:rPr lang="en-GB" dirty="0" smtClean="0"/>
              <a:t>Licensing &amp; Permits e.g. Environmental Permits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Controls after operations</a:t>
            </a:r>
          </a:p>
          <a:p>
            <a:pPr lvl="1"/>
            <a:r>
              <a:rPr lang="en-GB" dirty="0" smtClean="0"/>
              <a:t>Decommissioning &amp; aftercare</a:t>
            </a:r>
            <a:endParaRPr lang="en-GB" dirty="0"/>
          </a:p>
        </p:txBody>
      </p:sp>
      <p:sp>
        <p:nvSpPr>
          <p:cNvPr id="5" name="Cross 4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Types of </a:t>
            </a:r>
            <a:r>
              <a:rPr lang="en-GB" dirty="0" smtClean="0"/>
              <a:t>Control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38" y="5709138"/>
            <a:ext cx="1148862" cy="11488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181" y="0"/>
            <a:ext cx="1789819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4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(ii) Economic Instruments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Charges</a:t>
            </a:r>
          </a:p>
          <a:p>
            <a:pPr lvl="1"/>
            <a:r>
              <a:rPr lang="en-GB" dirty="0"/>
              <a:t>Taxes </a:t>
            </a:r>
            <a:r>
              <a:rPr lang="en-GB" dirty="0" smtClean="0"/>
              <a:t>on emissions (on results of polluting activity)</a:t>
            </a:r>
          </a:p>
          <a:p>
            <a:pPr lvl="1"/>
            <a:r>
              <a:rPr lang="en-GB" dirty="0" smtClean="0"/>
              <a:t>Taxes on polluting materials or processes (on causes of pollution)</a:t>
            </a:r>
            <a:endParaRPr lang="en-GB" dirty="0"/>
          </a:p>
          <a:p>
            <a:pPr lvl="1"/>
            <a:r>
              <a:rPr lang="en-GB" dirty="0" smtClean="0"/>
              <a:t>Cost recovery charging (to recover cost of monitoring, issue of permits etc.)</a:t>
            </a:r>
          </a:p>
          <a:p>
            <a:pPr lvl="1"/>
            <a:r>
              <a:rPr lang="en-GB" dirty="0" smtClean="0"/>
              <a:t>Charges linked to prevention, abatement &amp; </a:t>
            </a:r>
            <a:r>
              <a:rPr lang="en-GB" dirty="0" err="1" smtClean="0"/>
              <a:t>cleanup</a:t>
            </a:r>
            <a:endParaRPr lang="en-GB" dirty="0" smtClean="0"/>
          </a:p>
          <a:p>
            <a:r>
              <a:rPr lang="en-GB" dirty="0" smtClean="0"/>
              <a:t>Subsidies &amp; Grants</a:t>
            </a:r>
          </a:p>
          <a:p>
            <a:r>
              <a:rPr lang="en-GB" dirty="0" smtClean="0"/>
              <a:t>Emissions trading scheme (creation of a market for pollution credits)</a:t>
            </a:r>
          </a:p>
          <a:p>
            <a:r>
              <a:rPr lang="en-GB" dirty="0" smtClean="0"/>
              <a:t>Deposit &amp; refund </a:t>
            </a:r>
            <a:r>
              <a:rPr lang="en-GB" dirty="0"/>
              <a:t>s</a:t>
            </a:r>
            <a:r>
              <a:rPr lang="en-GB" dirty="0" smtClean="0"/>
              <a:t>ystems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181" y="0"/>
            <a:ext cx="1789819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38" y="5709138"/>
            <a:ext cx="1148862" cy="1148862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Types of </a:t>
            </a:r>
            <a:r>
              <a:rPr lang="en-GB" dirty="0" smtClean="0"/>
              <a:t>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87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712</Words>
  <Application>Microsoft Office PowerPoint</Application>
  <PresentationFormat>Widescreen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Environmental Law &amp; Regulation</vt:lpstr>
      <vt:lpstr>Overview</vt:lpstr>
      <vt:lpstr>The complexity of environmental problems</vt:lpstr>
      <vt:lpstr>Definition &amp; development</vt:lpstr>
      <vt:lpstr>Principles of environmental law</vt:lpstr>
      <vt:lpstr>Sources of environmental law</vt:lpstr>
      <vt:lpstr>Types of environmental control</vt:lpstr>
      <vt:lpstr>(i) Command and Control</vt:lpstr>
      <vt:lpstr>(ii) Economic Instruments</vt:lpstr>
      <vt:lpstr>(iii) Private Voluntary Instruments</vt:lpstr>
      <vt:lpstr>(iv) Criminal &amp; Civil law</vt:lpstr>
      <vt:lpstr>A regulatory toolbox for environmental protection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Law</dc:title>
  <dc:creator>Luke Samuel Blindell</dc:creator>
  <cp:lastModifiedBy>Luke Samuel Blindell</cp:lastModifiedBy>
  <cp:revision>88</cp:revision>
  <dcterms:created xsi:type="dcterms:W3CDTF">2017-11-13T10:15:25Z</dcterms:created>
  <dcterms:modified xsi:type="dcterms:W3CDTF">2017-11-27T13:47:52Z</dcterms:modified>
</cp:coreProperties>
</file>